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8.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5"/>
  </p:notesMasterIdLst>
  <p:handoutMasterIdLst>
    <p:handoutMasterId r:id="rId16"/>
  </p:handoutMasterIdLst>
  <p:sldIdLst>
    <p:sldId id="274" r:id="rId3"/>
    <p:sldId id="267" r:id="rId4"/>
    <p:sldId id="268" r:id="rId5"/>
    <p:sldId id="269" r:id="rId6"/>
    <p:sldId id="270" r:id="rId7"/>
    <p:sldId id="276" r:id="rId8"/>
    <p:sldId id="277" r:id="rId9"/>
    <p:sldId id="280" r:id="rId10"/>
    <p:sldId id="279" r:id="rId11"/>
    <p:sldId id="278" r:id="rId12"/>
    <p:sldId id="271" r:id="rId13"/>
    <p:sldId id="272" r:id="rId14"/>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ia Schalnich" initials="MS" lastIdx="3" clrIdx="0"/>
  <p:cmAuthor id="1" name="Samanta" initials="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94638" autoAdjust="0"/>
  </p:normalViewPr>
  <p:slideViewPr>
    <p:cSldViewPr>
      <p:cViewPr varScale="1">
        <p:scale>
          <a:sx n="100" d="100"/>
          <a:sy n="100" d="100"/>
        </p:scale>
        <p:origin x="191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63" d="100"/>
          <a:sy n="63" d="100"/>
        </p:scale>
        <p:origin x="3134" y="6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charts/_rels/chart1.xml.rels><?xml version="1.0" encoding="UTF-8" standalone="yes"?>
<Relationships xmlns="http://schemas.openxmlformats.org/package/2006/relationships"><Relationship Id="rId3" Type="http://schemas.openxmlformats.org/officeDocument/2006/relationships/oleObject" Target="file:///E:\Zaleplon%20Article\New%20Microsoft%20Excel%20Worksheet.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solidFill>
                <a:latin typeface="+mn-lt"/>
                <a:ea typeface="+mn-ea"/>
                <a:cs typeface="+mn-cs"/>
              </a:defRPr>
            </a:pPr>
            <a:r>
              <a:rPr lang="en-IN" sz="1600">
                <a:solidFill>
                  <a:schemeClr val="tx1"/>
                </a:solidFill>
              </a:rPr>
              <a:t>Solubility of</a:t>
            </a:r>
            <a:r>
              <a:rPr lang="en-IN" sz="1600" baseline="0">
                <a:solidFill>
                  <a:schemeClr val="tx1"/>
                </a:solidFill>
              </a:rPr>
              <a:t> drug in various vehicles</a:t>
            </a:r>
            <a:endParaRPr lang="en-IN" sz="1600">
              <a:solidFill>
                <a:schemeClr val="tx1"/>
              </a:solidFill>
            </a:endParaRPr>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13495804501710013"/>
          <c:y val="0.16480451540975691"/>
          <c:w val="0.83726417720512214"/>
          <c:h val="0.41894528210193976"/>
        </c:manualLayout>
      </c:layout>
      <c:barChart>
        <c:barDir val="col"/>
        <c:grouping val="clustered"/>
        <c:varyColors val="0"/>
        <c:ser>
          <c:idx val="0"/>
          <c:order val="0"/>
          <c:spPr>
            <a:solidFill>
              <a:schemeClr val="bg1"/>
            </a:solidFill>
            <a:ln>
              <a:solidFill>
                <a:schemeClr val="tx1"/>
              </a:solidFill>
            </a:ln>
            <a:effectLst/>
          </c:spPr>
          <c:invertIfNegative val="0"/>
          <c:errBars>
            <c:errBarType val="both"/>
            <c:errValType val="cust"/>
            <c:noEndCap val="0"/>
            <c:plus>
              <c:numRef>
                <c:f>Sheet1!$C$2:$C$9</c:f>
                <c:numCache>
                  <c:formatCode>General</c:formatCode>
                  <c:ptCount val="8"/>
                  <c:pt idx="0">
                    <c:v>1.1299999999999999</c:v>
                  </c:pt>
                  <c:pt idx="1">
                    <c:v>1.58</c:v>
                  </c:pt>
                  <c:pt idx="2">
                    <c:v>2.42</c:v>
                  </c:pt>
                  <c:pt idx="3">
                    <c:v>0.65</c:v>
                  </c:pt>
                  <c:pt idx="4">
                    <c:v>0.17</c:v>
                  </c:pt>
                  <c:pt idx="5">
                    <c:v>1.2</c:v>
                  </c:pt>
                  <c:pt idx="6">
                    <c:v>1.51</c:v>
                  </c:pt>
                  <c:pt idx="7">
                    <c:v>1.02</c:v>
                  </c:pt>
                </c:numCache>
                <c:extLst/>
              </c:numRef>
            </c:plus>
            <c:minus>
              <c:numRef>
                <c:f>Sheet1!$C$2:$C$9</c:f>
                <c:numCache>
                  <c:formatCode>General</c:formatCode>
                  <c:ptCount val="8"/>
                  <c:pt idx="0">
                    <c:v>1.1299999999999999</c:v>
                  </c:pt>
                  <c:pt idx="1">
                    <c:v>1.58</c:v>
                  </c:pt>
                  <c:pt idx="2">
                    <c:v>2.42</c:v>
                  </c:pt>
                  <c:pt idx="3">
                    <c:v>0.65</c:v>
                  </c:pt>
                  <c:pt idx="4">
                    <c:v>0.17</c:v>
                  </c:pt>
                  <c:pt idx="5">
                    <c:v>1.2</c:v>
                  </c:pt>
                  <c:pt idx="6">
                    <c:v>1.51</c:v>
                  </c:pt>
                  <c:pt idx="7">
                    <c:v>1.02</c:v>
                  </c:pt>
                </c:numCache>
                <c:extLst/>
              </c:numRef>
            </c:minus>
            <c:spPr>
              <a:noFill/>
              <a:ln w="9525" cap="flat" cmpd="sng" algn="ctr">
                <a:solidFill>
                  <a:schemeClr val="tx1">
                    <a:lumMod val="65000"/>
                    <a:lumOff val="35000"/>
                  </a:schemeClr>
                </a:solidFill>
                <a:round/>
              </a:ln>
              <a:effectLst/>
            </c:spPr>
          </c:errBars>
          <c:cat>
            <c:strRef>
              <c:f>Sheet1!$A$2:$A$9</c:f>
              <c:strCache>
                <c:ptCount val="8"/>
                <c:pt idx="0">
                  <c:v>Labrasol</c:v>
                </c:pt>
                <c:pt idx="1">
                  <c:v>Labrafil 1944 CS</c:v>
                </c:pt>
                <c:pt idx="2">
                  <c:v>Transcutol P</c:v>
                </c:pt>
                <c:pt idx="3">
                  <c:v>Labrafil 2125 CS</c:v>
                </c:pt>
                <c:pt idx="4">
                  <c:v>Capryol 90</c:v>
                </c:pt>
                <c:pt idx="5">
                  <c:v>Tween 80</c:v>
                </c:pt>
                <c:pt idx="6">
                  <c:v>Gelucire 44/14</c:v>
                </c:pt>
                <c:pt idx="7">
                  <c:v>TPGS E</c:v>
                </c:pt>
              </c:strCache>
              <c:extLst/>
            </c:strRef>
          </c:cat>
          <c:val>
            <c:numRef>
              <c:f>Sheet1!$B$2:$B$9</c:f>
              <c:numCache>
                <c:formatCode>General</c:formatCode>
                <c:ptCount val="8"/>
                <c:pt idx="0">
                  <c:v>2.93</c:v>
                </c:pt>
                <c:pt idx="1">
                  <c:v>9.3000000000000007</c:v>
                </c:pt>
                <c:pt idx="2">
                  <c:v>13.09</c:v>
                </c:pt>
                <c:pt idx="3">
                  <c:v>5.14</c:v>
                </c:pt>
                <c:pt idx="4">
                  <c:v>6.47</c:v>
                </c:pt>
                <c:pt idx="5">
                  <c:v>5.83</c:v>
                </c:pt>
                <c:pt idx="6">
                  <c:v>5.84</c:v>
                </c:pt>
                <c:pt idx="7">
                  <c:v>6.55</c:v>
                </c:pt>
              </c:numCache>
              <c:extLst/>
            </c:numRef>
          </c:val>
          <c:extLst>
            <c:ext xmlns:c16="http://schemas.microsoft.com/office/drawing/2014/chart" uri="{C3380CC4-5D6E-409C-BE32-E72D297353CC}">
              <c16:uniqueId val="{00000000-A0B1-4033-94D7-DD2704A3D3BD}"/>
            </c:ext>
          </c:extLst>
        </c:ser>
        <c:dLbls>
          <c:showLegendKey val="0"/>
          <c:showVal val="0"/>
          <c:showCatName val="0"/>
          <c:showSerName val="0"/>
          <c:showPercent val="0"/>
          <c:showBubbleSize val="0"/>
        </c:dLbls>
        <c:gapWidth val="219"/>
        <c:overlap val="-27"/>
        <c:axId val="349610143"/>
        <c:axId val="349609663"/>
      </c:barChart>
      <c:catAx>
        <c:axId val="349610143"/>
        <c:scaling>
          <c:orientation val="minMax"/>
        </c:scaling>
        <c:delete val="0"/>
        <c:axPos val="b"/>
        <c:title>
          <c:tx>
            <c:rich>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r>
                  <a:rPr lang="en-IN" sz="1200">
                    <a:solidFill>
                      <a:schemeClr val="tx1"/>
                    </a:solidFill>
                  </a:rPr>
                  <a:t>Vehicle</a:t>
                </a:r>
              </a:p>
            </c:rich>
          </c:tx>
          <c:layout>
            <c:manualLayout>
              <c:xMode val="edge"/>
              <c:yMode val="edge"/>
              <c:x val="0.46706912609227519"/>
              <c:y val="0.92102158116311406"/>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349609663"/>
        <c:crosses val="autoZero"/>
        <c:auto val="1"/>
        <c:lblAlgn val="ctr"/>
        <c:lblOffset val="100"/>
        <c:noMultiLvlLbl val="0"/>
      </c:catAx>
      <c:valAx>
        <c:axId val="349609663"/>
        <c:scaling>
          <c:orientation val="minMax"/>
        </c:scaling>
        <c:delete val="0"/>
        <c:axPos val="l"/>
        <c:title>
          <c:tx>
            <c:rich>
              <a:bodyPr rot="-5400000" spcFirstLastPara="1" vertOverflow="ellipsis" vert="horz" wrap="square" anchor="ctr" anchorCtr="1"/>
              <a:lstStyle/>
              <a:p>
                <a:pPr>
                  <a:defRPr sz="1200" b="0" i="0" u="none" strike="noStrike" kern="1200" baseline="0">
                    <a:solidFill>
                      <a:schemeClr val="tx1"/>
                    </a:solidFill>
                    <a:latin typeface="+mn-lt"/>
                    <a:ea typeface="+mn-ea"/>
                    <a:cs typeface="+mn-cs"/>
                  </a:defRPr>
                </a:pPr>
                <a:r>
                  <a:rPr lang="en-IN" sz="1200">
                    <a:solidFill>
                      <a:schemeClr val="tx1"/>
                    </a:solidFill>
                  </a:rPr>
                  <a:t>Drug </a:t>
                </a:r>
                <a:r>
                  <a:rPr lang="en-IN" sz="1200" baseline="0">
                    <a:solidFill>
                      <a:schemeClr val="tx1"/>
                    </a:solidFill>
                  </a:rPr>
                  <a:t> S</a:t>
                </a:r>
                <a:r>
                  <a:rPr lang="en-IN" sz="1200">
                    <a:solidFill>
                      <a:schemeClr val="tx1"/>
                    </a:solidFill>
                  </a:rPr>
                  <a:t>olubility (mg/g)</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title>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349610143"/>
        <c:crosses val="autoZero"/>
        <c:crossBetween val="between"/>
      </c:valAx>
      <c:spPr>
        <a:noFill/>
        <a:ln>
          <a:solidFill>
            <a:schemeClr val="tx1"/>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en-IN" sz="1400" b="0" i="1" u="none" strike="noStrike" baseline="0" dirty="0">
                <a:solidFill>
                  <a:schemeClr val="tx1"/>
                </a:solidFill>
                <a:effectLst/>
              </a:rPr>
              <a:t>In vitro </a:t>
            </a:r>
            <a:r>
              <a:rPr lang="en-IN" sz="1400" b="0" i="0" u="none" strike="noStrike" baseline="0" dirty="0">
                <a:solidFill>
                  <a:schemeClr val="tx1"/>
                </a:solidFill>
                <a:effectLst/>
              </a:rPr>
              <a:t>dissolution profiles of SEDDS (Z5) formulation and pure drug </a:t>
            </a:r>
            <a:endParaRPr lang="en-IN" dirty="0">
              <a:solidFill>
                <a:schemeClr val="tx1"/>
              </a:solidFill>
            </a:endParaRPr>
          </a:p>
        </c:rich>
      </c:tx>
      <c:layout>
        <c:manualLayout>
          <c:xMode val="edge"/>
          <c:yMode val="edge"/>
          <c:x val="0.10669689026534744"/>
          <c:y val="6.0033055594574053E-3"/>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13492992398997236"/>
          <c:y val="0.25504629629629627"/>
          <c:w val="0.74632002582381674"/>
          <c:h val="0.53938283756197136"/>
        </c:manualLayout>
      </c:layout>
      <c:scatterChart>
        <c:scatterStyle val="lineMarker"/>
        <c:varyColors val="0"/>
        <c:ser>
          <c:idx val="0"/>
          <c:order val="0"/>
          <c:tx>
            <c:strRef>
              <c:f>Sheet1!$B$34</c:f>
              <c:strCache>
                <c:ptCount val="1"/>
                <c:pt idx="0">
                  <c:v>Cumulative Percent release from Control</c:v>
                </c:pt>
              </c:strCache>
            </c:strRef>
          </c:tx>
          <c:spPr>
            <a:ln w="15875" cap="rnd">
              <a:solidFill>
                <a:schemeClr val="bg2">
                  <a:lumMod val="50000"/>
                </a:schemeClr>
              </a:solidFill>
              <a:round/>
            </a:ln>
            <a:effectLst/>
          </c:spPr>
          <c:marker>
            <c:symbol val="circle"/>
            <c:size val="5"/>
            <c:spPr>
              <a:solidFill>
                <a:schemeClr val="accent1"/>
              </a:solidFill>
              <a:ln w="9525">
                <a:solidFill>
                  <a:schemeClr val="accent1"/>
                </a:solidFill>
              </a:ln>
              <a:effectLst/>
            </c:spPr>
          </c:marker>
          <c:dLbls>
            <c:delete val="1"/>
          </c:dLbls>
          <c:errBars>
            <c:errDir val="y"/>
            <c:errBarType val="both"/>
            <c:errValType val="cust"/>
            <c:noEndCap val="0"/>
            <c:plus>
              <c:numRef>
                <c:f>Sheet1!$G$35:$G$41</c:f>
                <c:numCache>
                  <c:formatCode>General</c:formatCode>
                  <c:ptCount val="7"/>
                  <c:pt idx="0">
                    <c:v>0</c:v>
                  </c:pt>
                  <c:pt idx="1">
                    <c:v>2.74</c:v>
                  </c:pt>
                  <c:pt idx="2">
                    <c:v>1.53</c:v>
                  </c:pt>
                  <c:pt idx="3">
                    <c:v>0.87</c:v>
                  </c:pt>
                  <c:pt idx="4">
                    <c:v>2.39</c:v>
                  </c:pt>
                  <c:pt idx="5">
                    <c:v>1.01</c:v>
                  </c:pt>
                  <c:pt idx="6">
                    <c:v>0.41</c:v>
                  </c:pt>
                </c:numCache>
              </c:numRef>
            </c:plus>
            <c:minus>
              <c:numRef>
                <c:f>Sheet1!$G$35:$G$41</c:f>
                <c:numCache>
                  <c:formatCode>General</c:formatCode>
                  <c:ptCount val="7"/>
                  <c:pt idx="0">
                    <c:v>0</c:v>
                  </c:pt>
                  <c:pt idx="1">
                    <c:v>2.74</c:v>
                  </c:pt>
                  <c:pt idx="2">
                    <c:v>1.53</c:v>
                  </c:pt>
                  <c:pt idx="3">
                    <c:v>0.87</c:v>
                  </c:pt>
                  <c:pt idx="4">
                    <c:v>2.39</c:v>
                  </c:pt>
                  <c:pt idx="5">
                    <c:v>1.01</c:v>
                  </c:pt>
                  <c:pt idx="6">
                    <c:v>0.41</c:v>
                  </c:pt>
                </c:numCache>
              </c:numRef>
            </c:minus>
            <c:spPr>
              <a:noFill/>
              <a:ln w="9525" cap="flat" cmpd="sng" algn="ctr">
                <a:solidFill>
                  <a:schemeClr val="tx1">
                    <a:lumMod val="65000"/>
                    <a:lumOff val="35000"/>
                  </a:schemeClr>
                </a:solidFill>
                <a:round/>
              </a:ln>
              <a:effectLst/>
            </c:spPr>
          </c:errBars>
          <c:xVal>
            <c:numRef>
              <c:f>Sheet1!$A$35:$A$41</c:f>
              <c:numCache>
                <c:formatCode>General</c:formatCode>
                <c:ptCount val="7"/>
                <c:pt idx="0">
                  <c:v>0</c:v>
                </c:pt>
                <c:pt idx="1">
                  <c:v>15</c:v>
                </c:pt>
                <c:pt idx="2">
                  <c:v>30</c:v>
                </c:pt>
                <c:pt idx="3">
                  <c:v>45</c:v>
                </c:pt>
                <c:pt idx="4">
                  <c:v>60</c:v>
                </c:pt>
                <c:pt idx="5">
                  <c:v>90</c:v>
                </c:pt>
                <c:pt idx="6">
                  <c:v>120</c:v>
                </c:pt>
              </c:numCache>
            </c:numRef>
          </c:xVal>
          <c:yVal>
            <c:numRef>
              <c:f>Sheet1!$B$35:$B$41</c:f>
              <c:numCache>
                <c:formatCode>General</c:formatCode>
                <c:ptCount val="7"/>
                <c:pt idx="0">
                  <c:v>0</c:v>
                </c:pt>
                <c:pt idx="1">
                  <c:v>22.2</c:v>
                </c:pt>
                <c:pt idx="2">
                  <c:v>26.6</c:v>
                </c:pt>
                <c:pt idx="3">
                  <c:v>33.31</c:v>
                </c:pt>
                <c:pt idx="4">
                  <c:v>36.82</c:v>
                </c:pt>
                <c:pt idx="5">
                  <c:v>42.2</c:v>
                </c:pt>
                <c:pt idx="6">
                  <c:v>47.35</c:v>
                </c:pt>
              </c:numCache>
            </c:numRef>
          </c:yVal>
          <c:smooth val="0"/>
          <c:extLst>
            <c:ext xmlns:c16="http://schemas.microsoft.com/office/drawing/2014/chart" uri="{C3380CC4-5D6E-409C-BE32-E72D297353CC}">
              <c16:uniqueId val="{00000000-4AD4-4CA8-BF61-BC449F02B127}"/>
            </c:ext>
          </c:extLst>
        </c:ser>
        <c:ser>
          <c:idx val="1"/>
          <c:order val="1"/>
          <c:tx>
            <c:strRef>
              <c:f>Sheet1!$C$34</c:f>
              <c:strCache>
                <c:ptCount val="1"/>
                <c:pt idx="0">
                  <c:v>Cumulative Percent release from SEDDS</c:v>
                </c:pt>
              </c:strCache>
            </c:strRef>
          </c:tx>
          <c:spPr>
            <a:ln w="19050" cap="rnd">
              <a:solidFill>
                <a:srgbClr val="FF0000"/>
              </a:solidFill>
              <a:round/>
            </a:ln>
            <a:effectLst/>
          </c:spPr>
          <c:marker>
            <c:symbol val="circle"/>
            <c:size val="5"/>
            <c:spPr>
              <a:solidFill>
                <a:schemeClr val="accent2"/>
              </a:solidFill>
              <a:ln w="3175">
                <a:solidFill>
                  <a:schemeClr val="accent2"/>
                </a:solidFill>
              </a:ln>
              <a:effectLst/>
            </c:spPr>
          </c:marker>
          <c:dLbls>
            <c:delete val="1"/>
          </c:dLbls>
          <c:errBars>
            <c:errDir val="y"/>
            <c:errBarType val="both"/>
            <c:errValType val="cust"/>
            <c:noEndCap val="0"/>
            <c:plus>
              <c:numRef>
                <c:f>Sheet1!$H$35:$H$42</c:f>
                <c:numCache>
                  <c:formatCode>General</c:formatCode>
                  <c:ptCount val="8"/>
                  <c:pt idx="0">
                    <c:v>0</c:v>
                  </c:pt>
                  <c:pt idx="1">
                    <c:v>2.2000000000000002</c:v>
                  </c:pt>
                  <c:pt idx="2">
                    <c:v>2.27</c:v>
                  </c:pt>
                  <c:pt idx="3">
                    <c:v>2.48</c:v>
                  </c:pt>
                  <c:pt idx="4">
                    <c:v>3.49</c:v>
                  </c:pt>
                  <c:pt idx="5">
                    <c:v>0.77</c:v>
                  </c:pt>
                  <c:pt idx="6">
                    <c:v>1.81</c:v>
                  </c:pt>
                </c:numCache>
              </c:numRef>
            </c:plus>
            <c:minus>
              <c:numRef>
                <c:f>Sheet1!$H$35:$H$41</c:f>
                <c:numCache>
                  <c:formatCode>General</c:formatCode>
                  <c:ptCount val="7"/>
                  <c:pt idx="0">
                    <c:v>0</c:v>
                  </c:pt>
                  <c:pt idx="1">
                    <c:v>2.2000000000000002</c:v>
                  </c:pt>
                  <c:pt idx="2">
                    <c:v>2.27</c:v>
                  </c:pt>
                  <c:pt idx="3">
                    <c:v>2.48</c:v>
                  </c:pt>
                  <c:pt idx="4">
                    <c:v>3.49</c:v>
                  </c:pt>
                  <c:pt idx="5">
                    <c:v>0.77</c:v>
                  </c:pt>
                  <c:pt idx="6">
                    <c:v>1.81</c:v>
                  </c:pt>
                </c:numCache>
              </c:numRef>
            </c:minus>
            <c:spPr>
              <a:noFill/>
              <a:ln w="9525" cap="flat" cmpd="sng" algn="ctr">
                <a:solidFill>
                  <a:schemeClr val="tx1">
                    <a:lumMod val="65000"/>
                    <a:lumOff val="35000"/>
                  </a:schemeClr>
                </a:solidFill>
                <a:round/>
              </a:ln>
              <a:effectLst/>
            </c:spPr>
          </c:errBars>
          <c:xVal>
            <c:numRef>
              <c:f>Sheet1!$A$35:$A$41</c:f>
              <c:numCache>
                <c:formatCode>General</c:formatCode>
                <c:ptCount val="7"/>
                <c:pt idx="0">
                  <c:v>0</c:v>
                </c:pt>
                <c:pt idx="1">
                  <c:v>15</c:v>
                </c:pt>
                <c:pt idx="2">
                  <c:v>30</c:v>
                </c:pt>
                <c:pt idx="3">
                  <c:v>45</c:v>
                </c:pt>
                <c:pt idx="4">
                  <c:v>60</c:v>
                </c:pt>
                <c:pt idx="5">
                  <c:v>90</c:v>
                </c:pt>
                <c:pt idx="6">
                  <c:v>120</c:v>
                </c:pt>
              </c:numCache>
            </c:numRef>
          </c:xVal>
          <c:yVal>
            <c:numRef>
              <c:f>Sheet1!$C$35:$C$41</c:f>
              <c:numCache>
                <c:formatCode>General</c:formatCode>
                <c:ptCount val="7"/>
                <c:pt idx="0">
                  <c:v>0</c:v>
                </c:pt>
                <c:pt idx="1">
                  <c:v>44.73</c:v>
                </c:pt>
                <c:pt idx="2">
                  <c:v>61.65</c:v>
                </c:pt>
                <c:pt idx="3">
                  <c:v>71.98</c:v>
                </c:pt>
                <c:pt idx="4">
                  <c:v>86.31</c:v>
                </c:pt>
                <c:pt idx="5">
                  <c:v>90.12</c:v>
                </c:pt>
                <c:pt idx="6">
                  <c:v>95.83</c:v>
                </c:pt>
              </c:numCache>
            </c:numRef>
          </c:yVal>
          <c:smooth val="0"/>
          <c:extLst>
            <c:ext xmlns:c16="http://schemas.microsoft.com/office/drawing/2014/chart" uri="{C3380CC4-5D6E-409C-BE32-E72D297353CC}">
              <c16:uniqueId val="{00000001-4AD4-4CA8-BF61-BC449F02B127}"/>
            </c:ext>
          </c:extLst>
        </c:ser>
        <c:dLbls>
          <c:dLblPos val="r"/>
          <c:showLegendKey val="0"/>
          <c:showVal val="1"/>
          <c:showCatName val="1"/>
          <c:showSerName val="0"/>
          <c:showPercent val="0"/>
          <c:showBubbleSize val="0"/>
        </c:dLbls>
        <c:axId val="1414781199"/>
        <c:axId val="1414804239"/>
      </c:scatterChart>
      <c:valAx>
        <c:axId val="1414781199"/>
        <c:scaling>
          <c:orientation val="minMax"/>
          <c:max val="120"/>
        </c:scaling>
        <c:delete val="0"/>
        <c:axPos val="b"/>
        <c:title>
          <c:tx>
            <c:rich>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r>
                  <a:rPr lang="en-IN" sz="1200">
                    <a:solidFill>
                      <a:schemeClr val="tx1"/>
                    </a:solidFill>
                  </a:rPr>
                  <a:t>Time (min)</a:t>
                </a:r>
              </a:p>
            </c:rich>
          </c:tx>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414804239"/>
        <c:crosses val="autoZero"/>
        <c:crossBetween val="midCat"/>
        <c:majorUnit val="10"/>
      </c:valAx>
      <c:valAx>
        <c:axId val="1414804239"/>
        <c:scaling>
          <c:orientation val="minMax"/>
          <c:max val="100"/>
        </c:scaling>
        <c:delete val="0"/>
        <c:axPos val="l"/>
        <c:title>
          <c:tx>
            <c:rich>
              <a:bodyPr rot="-5400000" spcFirstLastPara="1" vertOverflow="ellipsis" vert="horz" wrap="square" anchor="ctr" anchorCtr="1"/>
              <a:lstStyle/>
              <a:p>
                <a:pPr>
                  <a:defRPr sz="1200" b="0" i="0" u="none" strike="noStrike" kern="1200" baseline="0">
                    <a:solidFill>
                      <a:schemeClr val="tx1"/>
                    </a:solidFill>
                    <a:latin typeface="+mn-lt"/>
                    <a:ea typeface="+mn-ea"/>
                    <a:cs typeface="+mn-cs"/>
                  </a:defRPr>
                </a:pPr>
                <a:r>
                  <a:rPr lang="en-IN" sz="1200">
                    <a:solidFill>
                      <a:schemeClr val="tx1"/>
                    </a:solidFill>
                  </a:rPr>
                  <a:t>Percent drug release</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414781199"/>
        <c:crosses val="autoZero"/>
        <c:crossBetween val="midCat"/>
        <c:majorUnit val="10"/>
      </c:valAx>
      <c:spPr>
        <a:noFill/>
        <a:ln>
          <a:noFill/>
        </a:ln>
        <a:effectLst/>
      </c:spPr>
    </c:plotArea>
    <c:legend>
      <c:legendPos val="r"/>
      <c:layout>
        <c:manualLayout>
          <c:xMode val="edge"/>
          <c:yMode val="edge"/>
          <c:x val="0.48381275171138433"/>
          <c:y val="0.38193520945930859"/>
          <c:w val="0.51069258332747836"/>
          <c:h val="0.12361641029275104"/>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lumMod val="15000"/>
          <a:lumOff val="85000"/>
        </a:schemeClr>
      </a:solidFill>
      <a:beve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en-IN"/>
              <a:t>In vitro diffusion profile of SEDDS (Z5) formulation and pure drug </a:t>
            </a:r>
          </a:p>
        </c:rich>
      </c:tx>
      <c:layout>
        <c:manualLayout>
          <c:xMode val="edge"/>
          <c:yMode val="edge"/>
          <c:x val="0.20265706282513007"/>
          <c:y val="5.1510989010989008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10336386523113182"/>
          <c:y val="0.16363378255602665"/>
          <c:w val="0.74300372117350877"/>
          <c:h val="0.66170205286839134"/>
        </c:manualLayout>
      </c:layout>
      <c:scatterChart>
        <c:scatterStyle val="lineMarker"/>
        <c:varyColors val="0"/>
        <c:ser>
          <c:idx val="0"/>
          <c:order val="0"/>
          <c:tx>
            <c:strRef>
              <c:f>Sheet1!$B$1</c:f>
              <c:strCache>
                <c:ptCount val="1"/>
                <c:pt idx="0">
                  <c:v>Control Percent Release</c:v>
                </c:pt>
              </c:strCache>
            </c:strRef>
          </c:tx>
          <c:spPr>
            <a:ln w="19050" cap="rnd">
              <a:solidFill>
                <a:srgbClr val="FF0000"/>
              </a:solidFill>
              <a:round/>
            </a:ln>
            <a:effectLst/>
          </c:spPr>
          <c:marker>
            <c:symbol val="circle"/>
            <c:size val="5"/>
            <c:spPr>
              <a:solidFill>
                <a:schemeClr val="accent1"/>
              </a:solidFill>
              <a:ln w="9525">
                <a:solidFill>
                  <a:srgbClr val="FF0000"/>
                </a:solidFill>
              </a:ln>
              <a:effectLst/>
            </c:spPr>
          </c:marker>
          <c:errBars>
            <c:errDir val="y"/>
            <c:errBarType val="both"/>
            <c:errValType val="cust"/>
            <c:noEndCap val="0"/>
            <c:plus>
              <c:numRef>
                <c:f>Sheet1!$F$2:$F$10</c:f>
                <c:numCache>
                  <c:formatCode>General</c:formatCode>
                  <c:ptCount val="9"/>
                  <c:pt idx="0">
                    <c:v>0.6</c:v>
                  </c:pt>
                  <c:pt idx="1">
                    <c:v>1.4</c:v>
                  </c:pt>
                  <c:pt idx="2">
                    <c:v>2</c:v>
                  </c:pt>
                  <c:pt idx="3">
                    <c:v>1.7</c:v>
                  </c:pt>
                  <c:pt idx="4">
                    <c:v>0.6</c:v>
                  </c:pt>
                  <c:pt idx="5">
                    <c:v>2.9</c:v>
                  </c:pt>
                  <c:pt idx="6">
                    <c:v>4.9000000000000004</c:v>
                  </c:pt>
                  <c:pt idx="7">
                    <c:v>5</c:v>
                  </c:pt>
                  <c:pt idx="8">
                    <c:v>2.8</c:v>
                  </c:pt>
                </c:numCache>
              </c:numRef>
            </c:plus>
            <c:minus>
              <c:numRef>
                <c:f>Sheet1!$F$2:$F$10</c:f>
                <c:numCache>
                  <c:formatCode>General</c:formatCode>
                  <c:ptCount val="9"/>
                  <c:pt idx="0">
                    <c:v>0.6</c:v>
                  </c:pt>
                  <c:pt idx="1">
                    <c:v>1.4</c:v>
                  </c:pt>
                  <c:pt idx="2">
                    <c:v>2</c:v>
                  </c:pt>
                  <c:pt idx="3">
                    <c:v>1.7</c:v>
                  </c:pt>
                  <c:pt idx="4">
                    <c:v>0.6</c:v>
                  </c:pt>
                  <c:pt idx="5">
                    <c:v>2.9</c:v>
                  </c:pt>
                  <c:pt idx="6">
                    <c:v>4.9000000000000004</c:v>
                  </c:pt>
                  <c:pt idx="7">
                    <c:v>5</c:v>
                  </c:pt>
                  <c:pt idx="8">
                    <c:v>2.8</c:v>
                  </c:pt>
                </c:numCache>
              </c:numRef>
            </c:minus>
            <c:spPr>
              <a:noFill/>
              <a:ln w="9525" cap="flat" cmpd="sng" algn="ctr">
                <a:solidFill>
                  <a:schemeClr val="tx1">
                    <a:lumMod val="65000"/>
                    <a:lumOff val="35000"/>
                  </a:schemeClr>
                </a:solidFill>
                <a:round/>
              </a:ln>
              <a:effectLst/>
            </c:spPr>
          </c:errBars>
          <c:xVal>
            <c:numRef>
              <c:f>Sheet1!$A$2:$A$10</c:f>
              <c:numCache>
                <c:formatCode>General</c:formatCode>
                <c:ptCount val="9"/>
                <c:pt idx="0">
                  <c:v>0.25</c:v>
                </c:pt>
                <c:pt idx="1">
                  <c:v>0.5</c:v>
                </c:pt>
                <c:pt idx="2">
                  <c:v>0.75</c:v>
                </c:pt>
                <c:pt idx="3">
                  <c:v>1</c:v>
                </c:pt>
                <c:pt idx="4">
                  <c:v>2</c:v>
                </c:pt>
                <c:pt idx="5">
                  <c:v>4</c:v>
                </c:pt>
                <c:pt idx="6">
                  <c:v>6</c:v>
                </c:pt>
                <c:pt idx="7">
                  <c:v>12</c:v>
                </c:pt>
                <c:pt idx="8">
                  <c:v>24</c:v>
                </c:pt>
              </c:numCache>
            </c:numRef>
          </c:xVal>
          <c:yVal>
            <c:numRef>
              <c:f>Sheet1!$B$2:$B$10</c:f>
              <c:numCache>
                <c:formatCode>General</c:formatCode>
                <c:ptCount val="9"/>
                <c:pt idx="0">
                  <c:v>6.52</c:v>
                </c:pt>
                <c:pt idx="1">
                  <c:v>16.329999999999998</c:v>
                </c:pt>
                <c:pt idx="2">
                  <c:v>21.91</c:v>
                </c:pt>
                <c:pt idx="3">
                  <c:v>26.48</c:v>
                </c:pt>
                <c:pt idx="4">
                  <c:v>36.56</c:v>
                </c:pt>
                <c:pt idx="5">
                  <c:v>40.619999999999997</c:v>
                </c:pt>
                <c:pt idx="6">
                  <c:v>42.86</c:v>
                </c:pt>
                <c:pt idx="7">
                  <c:v>47.09</c:v>
                </c:pt>
                <c:pt idx="8">
                  <c:v>54.72</c:v>
                </c:pt>
              </c:numCache>
            </c:numRef>
          </c:yVal>
          <c:smooth val="0"/>
          <c:extLst>
            <c:ext xmlns:c16="http://schemas.microsoft.com/office/drawing/2014/chart" uri="{C3380CC4-5D6E-409C-BE32-E72D297353CC}">
              <c16:uniqueId val="{00000000-C9B8-492C-A3A0-664FD31D9B33}"/>
            </c:ext>
          </c:extLst>
        </c:ser>
        <c:ser>
          <c:idx val="1"/>
          <c:order val="1"/>
          <c:tx>
            <c:strRef>
              <c:f>Sheet1!$C$1</c:f>
              <c:strCache>
                <c:ptCount val="1"/>
                <c:pt idx="0">
                  <c:v>SEDDS (Z5) Percent release</c:v>
                </c:pt>
              </c:strCache>
            </c:strRef>
          </c:tx>
          <c:spPr>
            <a:ln w="19050" cap="rnd">
              <a:solidFill>
                <a:srgbClr val="0070C0"/>
              </a:solidFill>
              <a:round/>
            </a:ln>
            <a:effectLst/>
          </c:spPr>
          <c:marker>
            <c:symbol val="circle"/>
            <c:size val="5"/>
            <c:spPr>
              <a:solidFill>
                <a:schemeClr val="accent2"/>
              </a:solidFill>
              <a:ln w="9525">
                <a:solidFill>
                  <a:srgbClr val="0070C0"/>
                </a:solidFill>
              </a:ln>
              <a:effectLst/>
            </c:spPr>
          </c:marker>
          <c:dPt>
            <c:idx val="7"/>
            <c:marker>
              <c:symbol val="circle"/>
              <c:size val="5"/>
              <c:spPr>
                <a:solidFill>
                  <a:schemeClr val="accent2"/>
                </a:solidFill>
                <a:ln w="9525">
                  <a:solidFill>
                    <a:srgbClr val="0070C0"/>
                  </a:solidFill>
                </a:ln>
                <a:effectLst/>
              </c:spPr>
            </c:marker>
            <c:bubble3D val="0"/>
            <c:extLst>
              <c:ext xmlns:c16="http://schemas.microsoft.com/office/drawing/2014/chart" uri="{C3380CC4-5D6E-409C-BE32-E72D297353CC}">
                <c16:uniqueId val="{00000001-C9B8-492C-A3A0-664FD31D9B33}"/>
              </c:ext>
            </c:extLst>
          </c:dPt>
          <c:errBars>
            <c:errDir val="y"/>
            <c:errBarType val="both"/>
            <c:errValType val="cust"/>
            <c:noEndCap val="0"/>
            <c:plus>
              <c:numRef>
                <c:f>Sheet1!$G$2:$G$10</c:f>
                <c:numCache>
                  <c:formatCode>General</c:formatCode>
                  <c:ptCount val="9"/>
                  <c:pt idx="0">
                    <c:v>1.1000000000000001</c:v>
                  </c:pt>
                  <c:pt idx="1">
                    <c:v>0.11</c:v>
                  </c:pt>
                  <c:pt idx="2">
                    <c:v>0.43</c:v>
                  </c:pt>
                  <c:pt idx="3">
                    <c:v>0.41</c:v>
                  </c:pt>
                  <c:pt idx="4">
                    <c:v>1.1100000000000001</c:v>
                  </c:pt>
                  <c:pt idx="5">
                    <c:v>3</c:v>
                  </c:pt>
                  <c:pt idx="6">
                    <c:v>5.4</c:v>
                  </c:pt>
                  <c:pt idx="7">
                    <c:v>6.3</c:v>
                  </c:pt>
                  <c:pt idx="8">
                    <c:v>3.8</c:v>
                  </c:pt>
                </c:numCache>
              </c:numRef>
            </c:plus>
            <c:minus>
              <c:numRef>
                <c:f>Sheet1!$G$2:$G$10</c:f>
                <c:numCache>
                  <c:formatCode>General</c:formatCode>
                  <c:ptCount val="9"/>
                  <c:pt idx="0">
                    <c:v>1.1000000000000001</c:v>
                  </c:pt>
                  <c:pt idx="1">
                    <c:v>0.11</c:v>
                  </c:pt>
                  <c:pt idx="2">
                    <c:v>0.43</c:v>
                  </c:pt>
                  <c:pt idx="3">
                    <c:v>0.41</c:v>
                  </c:pt>
                  <c:pt idx="4">
                    <c:v>1.1100000000000001</c:v>
                  </c:pt>
                  <c:pt idx="5">
                    <c:v>3</c:v>
                  </c:pt>
                  <c:pt idx="6">
                    <c:v>5.4</c:v>
                  </c:pt>
                  <c:pt idx="7">
                    <c:v>6.3</c:v>
                  </c:pt>
                  <c:pt idx="8">
                    <c:v>3.8</c:v>
                  </c:pt>
                </c:numCache>
              </c:numRef>
            </c:minus>
            <c:spPr>
              <a:noFill/>
              <a:ln w="9525" cap="flat" cmpd="sng" algn="ctr">
                <a:solidFill>
                  <a:schemeClr val="tx1">
                    <a:lumMod val="65000"/>
                    <a:lumOff val="35000"/>
                  </a:schemeClr>
                </a:solidFill>
                <a:round/>
              </a:ln>
              <a:effectLst/>
            </c:spPr>
          </c:errBars>
          <c:xVal>
            <c:numRef>
              <c:f>Sheet1!$A$2:$A$10</c:f>
              <c:numCache>
                <c:formatCode>General</c:formatCode>
                <c:ptCount val="9"/>
                <c:pt idx="0">
                  <c:v>0.25</c:v>
                </c:pt>
                <c:pt idx="1">
                  <c:v>0.5</c:v>
                </c:pt>
                <c:pt idx="2">
                  <c:v>0.75</c:v>
                </c:pt>
                <c:pt idx="3">
                  <c:v>1</c:v>
                </c:pt>
                <c:pt idx="4">
                  <c:v>2</c:v>
                </c:pt>
                <c:pt idx="5">
                  <c:v>4</c:v>
                </c:pt>
                <c:pt idx="6">
                  <c:v>6</c:v>
                </c:pt>
                <c:pt idx="7">
                  <c:v>12</c:v>
                </c:pt>
                <c:pt idx="8">
                  <c:v>24</c:v>
                </c:pt>
              </c:numCache>
            </c:numRef>
          </c:xVal>
          <c:yVal>
            <c:numRef>
              <c:f>Sheet1!$C$2:$C$10</c:f>
              <c:numCache>
                <c:formatCode>General</c:formatCode>
                <c:ptCount val="9"/>
                <c:pt idx="0">
                  <c:v>2.4700000000000002</c:v>
                </c:pt>
                <c:pt idx="1">
                  <c:v>4.9800000000000004</c:v>
                </c:pt>
                <c:pt idx="2">
                  <c:v>6.58</c:v>
                </c:pt>
                <c:pt idx="3">
                  <c:v>9.14</c:v>
                </c:pt>
                <c:pt idx="4">
                  <c:v>12.7</c:v>
                </c:pt>
                <c:pt idx="5">
                  <c:v>17.53</c:v>
                </c:pt>
                <c:pt idx="6">
                  <c:v>22.62</c:v>
                </c:pt>
                <c:pt idx="7">
                  <c:v>26.75</c:v>
                </c:pt>
                <c:pt idx="8">
                  <c:v>28.89</c:v>
                </c:pt>
              </c:numCache>
            </c:numRef>
          </c:yVal>
          <c:smooth val="0"/>
          <c:extLst>
            <c:ext xmlns:c16="http://schemas.microsoft.com/office/drawing/2014/chart" uri="{C3380CC4-5D6E-409C-BE32-E72D297353CC}">
              <c16:uniqueId val="{00000002-C9B8-492C-A3A0-664FD31D9B33}"/>
            </c:ext>
          </c:extLst>
        </c:ser>
        <c:dLbls>
          <c:showLegendKey val="0"/>
          <c:showVal val="0"/>
          <c:showCatName val="0"/>
          <c:showSerName val="0"/>
          <c:showPercent val="0"/>
          <c:showBubbleSize val="0"/>
        </c:dLbls>
        <c:axId val="1291021951"/>
        <c:axId val="1291023391"/>
      </c:scatterChart>
      <c:valAx>
        <c:axId val="1291021951"/>
        <c:scaling>
          <c:orientation val="minMax"/>
        </c:scaling>
        <c:delete val="0"/>
        <c:axPos val="b"/>
        <c:title>
          <c:tx>
            <c:rich>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r>
                  <a:rPr lang="en-IN" sz="1200" b="0">
                    <a:solidFill>
                      <a:schemeClr val="tx1"/>
                    </a:solidFill>
                  </a:rPr>
                  <a:t>Time (h)</a:t>
                </a:r>
              </a:p>
            </c:rich>
          </c:tx>
          <c:layout>
            <c:manualLayout>
              <c:xMode val="edge"/>
              <c:yMode val="edge"/>
              <c:x val="0.44978453586158873"/>
              <c:y val="0.91672308990222373"/>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291023391"/>
        <c:crosses val="autoZero"/>
        <c:crossBetween val="midCat"/>
        <c:majorUnit val="2"/>
      </c:valAx>
      <c:valAx>
        <c:axId val="1291023391"/>
        <c:scaling>
          <c:orientation val="minMax"/>
        </c:scaling>
        <c:delete val="0"/>
        <c:axPos val="l"/>
        <c:title>
          <c:tx>
            <c:rich>
              <a:bodyPr rot="-5400000" spcFirstLastPara="1" vertOverflow="ellipsis" vert="horz" wrap="square" anchor="ctr" anchorCtr="1"/>
              <a:lstStyle/>
              <a:p>
                <a:pPr>
                  <a:defRPr sz="1200" b="0" i="0" u="none" strike="noStrike" kern="1200" baseline="0">
                    <a:solidFill>
                      <a:schemeClr val="tx1"/>
                    </a:solidFill>
                    <a:latin typeface="+mn-lt"/>
                    <a:ea typeface="+mn-ea"/>
                    <a:cs typeface="+mn-cs"/>
                  </a:defRPr>
                </a:pPr>
                <a:r>
                  <a:rPr lang="en-IN" sz="1200" b="0"/>
                  <a:t>Percent drug release</a:t>
                </a:r>
              </a:p>
            </c:rich>
          </c:tx>
          <c:layout>
            <c:manualLayout>
              <c:xMode val="edge"/>
              <c:yMode val="edge"/>
              <c:x val="3.9676117990957716E-2"/>
              <c:y val="0.28322986069049061"/>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291021951"/>
        <c:crosses val="autoZero"/>
        <c:crossBetween val="midCat"/>
      </c:valAx>
      <c:spPr>
        <a:noFill/>
        <a:ln>
          <a:noFill/>
        </a:ln>
        <a:effectLst/>
      </c:spPr>
    </c:plotArea>
    <c:legend>
      <c:legendPos val="r"/>
      <c:layout>
        <c:manualLayout>
          <c:xMode val="edge"/>
          <c:yMode val="edge"/>
          <c:x val="0.82778245156330232"/>
          <c:y val="0.19536292939344121"/>
          <c:w val="0.16765065081150571"/>
          <c:h val="0.48495479731700203"/>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683100A-8A72-460F-8D5A-54D1E8721B8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32E079F-1A5F-425D-8548-7D6E0BA7654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00DBEE4-A35F-451C-BCBF-73654C02E910}" type="datetimeFigureOut">
              <a:rPr lang="en-US" smtClean="0"/>
              <a:t>10/19/2023</a:t>
            </a:fld>
            <a:endParaRPr lang="en-US"/>
          </a:p>
        </p:txBody>
      </p:sp>
      <p:sp>
        <p:nvSpPr>
          <p:cNvPr id="4" name="Footer Placeholder 3">
            <a:extLst>
              <a:ext uri="{FF2B5EF4-FFF2-40B4-BE49-F238E27FC236}">
                <a16:creationId xmlns:a16="http://schemas.microsoft.com/office/drawing/2014/main" id="{CC9FF8A4-6C72-4FA9-92D5-35F646DB18A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5BC330F-8964-486B-B51A-F7EA8535061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B602DDE-B420-4AB0-A81B-677338ED35D9}" type="slidenum">
              <a:rPr lang="en-US" smtClean="0"/>
              <a:t>‹#›</a:t>
            </a:fld>
            <a:endParaRPr lang="en-US"/>
          </a:p>
        </p:txBody>
      </p:sp>
    </p:spTree>
    <p:extLst>
      <p:ext uri="{BB962C8B-B14F-4D97-AF65-F5344CB8AC3E}">
        <p14:creationId xmlns:p14="http://schemas.microsoft.com/office/powerpoint/2010/main" val="22650321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9CFBF3B-F983-4F41-9E6C-02008BB91DD1}" type="datetimeFigureOut">
              <a:rPr lang="fr-FR" smtClean="0"/>
              <a:pPr/>
              <a:t>19/10/2023</a:t>
            </a:fld>
            <a:endParaRPr lang="fr-F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8" name="Slide Number Placeholder 7"/>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269082-9D5D-43A3-B675-27AB9B8E552E}" type="slidenum">
              <a:rPr lang="en-US" smtClean="0"/>
              <a:t>‹#›</a:t>
            </a:fld>
            <a:endParaRPr lang="en-US" dirty="0"/>
          </a:p>
        </p:txBody>
      </p:sp>
    </p:spTree>
    <p:extLst>
      <p:ext uri="{BB962C8B-B14F-4D97-AF65-F5344CB8AC3E}">
        <p14:creationId xmlns:p14="http://schemas.microsoft.com/office/powerpoint/2010/main" val="16260967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6200" y="8685213"/>
            <a:ext cx="2971800" cy="457200"/>
          </a:xfrm>
          <a:prstGeom prst="rect">
            <a:avLst/>
          </a:prstGeom>
        </p:spPr>
        <p:txBody>
          <a:bodyPr/>
          <a:lstStyle/>
          <a:p>
            <a:fld id="{B34537CB-67C2-4565-B688-976D9E72B324}" type="slidenum">
              <a:rPr lang="fr-FR" smtClean="0"/>
              <a:pPr/>
              <a:t>2</a:t>
            </a:fld>
            <a:endParaRPr lang="fr-FR"/>
          </a:p>
        </p:txBody>
      </p:sp>
    </p:spTree>
    <p:extLst>
      <p:ext uri="{BB962C8B-B14F-4D97-AF65-F5344CB8AC3E}">
        <p14:creationId xmlns:p14="http://schemas.microsoft.com/office/powerpoint/2010/main" val="22204487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6200" y="8685213"/>
            <a:ext cx="2971800" cy="457200"/>
          </a:xfrm>
          <a:prstGeom prst="rect">
            <a:avLst/>
          </a:prstGeom>
        </p:spPr>
        <p:txBody>
          <a:bodyPr/>
          <a:lstStyle/>
          <a:p>
            <a:fld id="{B34537CB-67C2-4565-B688-976D9E72B324}" type="slidenum">
              <a:rPr lang="fr-FR" smtClean="0"/>
              <a:pPr/>
              <a:t>11</a:t>
            </a:fld>
            <a:endParaRPr lang="fr-FR"/>
          </a:p>
        </p:txBody>
      </p:sp>
    </p:spTree>
    <p:extLst>
      <p:ext uri="{BB962C8B-B14F-4D97-AF65-F5344CB8AC3E}">
        <p14:creationId xmlns:p14="http://schemas.microsoft.com/office/powerpoint/2010/main" val="26548802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6200" y="8685213"/>
            <a:ext cx="2971800" cy="457200"/>
          </a:xfrm>
          <a:prstGeom prst="rect">
            <a:avLst/>
          </a:prstGeom>
        </p:spPr>
        <p:txBody>
          <a:bodyPr/>
          <a:lstStyle/>
          <a:p>
            <a:fld id="{B34537CB-67C2-4565-B688-976D9E72B324}" type="slidenum">
              <a:rPr lang="fr-FR" smtClean="0"/>
              <a:pPr/>
              <a:t>12</a:t>
            </a:fld>
            <a:endParaRPr lang="fr-FR"/>
          </a:p>
        </p:txBody>
      </p:sp>
    </p:spTree>
    <p:extLst>
      <p:ext uri="{BB962C8B-B14F-4D97-AF65-F5344CB8AC3E}">
        <p14:creationId xmlns:p14="http://schemas.microsoft.com/office/powerpoint/2010/main" val="29558245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6200" y="8685213"/>
            <a:ext cx="2971800" cy="457200"/>
          </a:xfrm>
          <a:prstGeom prst="rect">
            <a:avLst/>
          </a:prstGeom>
        </p:spPr>
        <p:txBody>
          <a:bodyPr/>
          <a:lstStyle/>
          <a:p>
            <a:fld id="{B34537CB-67C2-4565-B688-976D9E72B324}" type="slidenum">
              <a:rPr lang="fr-FR" smtClean="0"/>
              <a:pPr/>
              <a:t>3</a:t>
            </a:fld>
            <a:endParaRPr lang="fr-FR"/>
          </a:p>
        </p:txBody>
      </p:sp>
    </p:spTree>
    <p:extLst>
      <p:ext uri="{BB962C8B-B14F-4D97-AF65-F5344CB8AC3E}">
        <p14:creationId xmlns:p14="http://schemas.microsoft.com/office/powerpoint/2010/main" val="32131494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6200" y="8685213"/>
            <a:ext cx="2971800" cy="457200"/>
          </a:xfrm>
          <a:prstGeom prst="rect">
            <a:avLst/>
          </a:prstGeom>
        </p:spPr>
        <p:txBody>
          <a:bodyPr/>
          <a:lstStyle/>
          <a:p>
            <a:fld id="{B34537CB-67C2-4565-B688-976D9E72B324}" type="slidenum">
              <a:rPr lang="fr-FR" smtClean="0"/>
              <a:pPr/>
              <a:t>4</a:t>
            </a:fld>
            <a:endParaRPr lang="fr-FR"/>
          </a:p>
        </p:txBody>
      </p:sp>
    </p:spTree>
    <p:extLst>
      <p:ext uri="{BB962C8B-B14F-4D97-AF65-F5344CB8AC3E}">
        <p14:creationId xmlns:p14="http://schemas.microsoft.com/office/powerpoint/2010/main" val="42274976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6200" y="8685213"/>
            <a:ext cx="2971800" cy="457200"/>
          </a:xfrm>
          <a:prstGeom prst="rect">
            <a:avLst/>
          </a:prstGeom>
        </p:spPr>
        <p:txBody>
          <a:bodyPr/>
          <a:lstStyle/>
          <a:p>
            <a:fld id="{B34537CB-67C2-4565-B688-976D9E72B324}" type="slidenum">
              <a:rPr lang="fr-FR" smtClean="0"/>
              <a:pPr/>
              <a:t>5</a:t>
            </a:fld>
            <a:endParaRPr lang="fr-FR"/>
          </a:p>
        </p:txBody>
      </p:sp>
    </p:spTree>
    <p:extLst>
      <p:ext uri="{BB962C8B-B14F-4D97-AF65-F5344CB8AC3E}">
        <p14:creationId xmlns:p14="http://schemas.microsoft.com/office/powerpoint/2010/main" val="26282151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6200" y="8685213"/>
            <a:ext cx="2971800" cy="457200"/>
          </a:xfrm>
          <a:prstGeom prst="rect">
            <a:avLst/>
          </a:prstGeom>
        </p:spPr>
        <p:txBody>
          <a:bodyPr/>
          <a:lstStyle/>
          <a:p>
            <a:fld id="{B34537CB-67C2-4565-B688-976D9E72B324}" type="slidenum">
              <a:rPr lang="fr-FR" smtClean="0"/>
              <a:pPr/>
              <a:t>6</a:t>
            </a:fld>
            <a:endParaRPr lang="fr-FR"/>
          </a:p>
        </p:txBody>
      </p:sp>
    </p:spTree>
    <p:extLst>
      <p:ext uri="{BB962C8B-B14F-4D97-AF65-F5344CB8AC3E}">
        <p14:creationId xmlns:p14="http://schemas.microsoft.com/office/powerpoint/2010/main" val="22186315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6200" y="8685213"/>
            <a:ext cx="2971800" cy="457200"/>
          </a:xfrm>
          <a:prstGeom prst="rect">
            <a:avLst/>
          </a:prstGeom>
        </p:spPr>
        <p:txBody>
          <a:bodyPr/>
          <a:lstStyle/>
          <a:p>
            <a:fld id="{B34537CB-67C2-4565-B688-976D9E72B324}" type="slidenum">
              <a:rPr lang="fr-FR" smtClean="0"/>
              <a:pPr/>
              <a:t>7</a:t>
            </a:fld>
            <a:endParaRPr lang="fr-FR"/>
          </a:p>
        </p:txBody>
      </p:sp>
    </p:spTree>
    <p:extLst>
      <p:ext uri="{BB962C8B-B14F-4D97-AF65-F5344CB8AC3E}">
        <p14:creationId xmlns:p14="http://schemas.microsoft.com/office/powerpoint/2010/main" val="25549301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6200" y="8685213"/>
            <a:ext cx="2971800" cy="457200"/>
          </a:xfrm>
          <a:prstGeom prst="rect">
            <a:avLst/>
          </a:prstGeom>
        </p:spPr>
        <p:txBody>
          <a:bodyPr/>
          <a:lstStyle/>
          <a:p>
            <a:fld id="{B34537CB-67C2-4565-B688-976D9E72B324}" type="slidenum">
              <a:rPr lang="fr-FR" smtClean="0"/>
              <a:pPr/>
              <a:t>8</a:t>
            </a:fld>
            <a:endParaRPr lang="fr-FR"/>
          </a:p>
        </p:txBody>
      </p:sp>
    </p:spTree>
    <p:extLst>
      <p:ext uri="{BB962C8B-B14F-4D97-AF65-F5344CB8AC3E}">
        <p14:creationId xmlns:p14="http://schemas.microsoft.com/office/powerpoint/2010/main" val="40323327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6200" y="8685213"/>
            <a:ext cx="2971800" cy="457200"/>
          </a:xfrm>
          <a:prstGeom prst="rect">
            <a:avLst/>
          </a:prstGeom>
        </p:spPr>
        <p:txBody>
          <a:bodyPr/>
          <a:lstStyle/>
          <a:p>
            <a:fld id="{B34537CB-67C2-4565-B688-976D9E72B324}" type="slidenum">
              <a:rPr lang="fr-FR" smtClean="0"/>
              <a:pPr/>
              <a:t>9</a:t>
            </a:fld>
            <a:endParaRPr lang="fr-FR"/>
          </a:p>
        </p:txBody>
      </p:sp>
    </p:spTree>
    <p:extLst>
      <p:ext uri="{BB962C8B-B14F-4D97-AF65-F5344CB8AC3E}">
        <p14:creationId xmlns:p14="http://schemas.microsoft.com/office/powerpoint/2010/main" val="35976717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6200" y="8685213"/>
            <a:ext cx="2971800" cy="457200"/>
          </a:xfrm>
          <a:prstGeom prst="rect">
            <a:avLst/>
          </a:prstGeom>
        </p:spPr>
        <p:txBody>
          <a:bodyPr/>
          <a:lstStyle/>
          <a:p>
            <a:fld id="{B34537CB-67C2-4565-B688-976D9E72B324}" type="slidenum">
              <a:rPr lang="fr-FR" smtClean="0"/>
              <a:pPr/>
              <a:t>10</a:t>
            </a:fld>
            <a:endParaRPr lang="fr-FR"/>
          </a:p>
        </p:txBody>
      </p:sp>
    </p:spTree>
    <p:extLst>
      <p:ext uri="{BB962C8B-B14F-4D97-AF65-F5344CB8AC3E}">
        <p14:creationId xmlns:p14="http://schemas.microsoft.com/office/powerpoint/2010/main" val="31072265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fr-F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r-FR"/>
          </a:p>
        </p:txBody>
      </p:sp>
      <p:sp>
        <p:nvSpPr>
          <p:cNvPr id="4" name="Date Placeholder 3"/>
          <p:cNvSpPr>
            <a:spLocks noGrp="1"/>
          </p:cNvSpPr>
          <p:nvPr>
            <p:ph type="dt" sz="half" idx="10"/>
          </p:nvPr>
        </p:nvSpPr>
        <p:spPr/>
        <p:txBody>
          <a:bodyPr/>
          <a:lstStyle/>
          <a:p>
            <a:fld id="{2F621E2D-A50B-495F-9AA4-3F10866B781B}" type="datetime1">
              <a:rPr lang="fr-FR" smtClean="0"/>
              <a:t>19/10/2023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1AD6B278-45EA-45CC-9642-20CC60EAB0D1}" type="datetime1">
              <a:rPr lang="fr-FR" smtClean="0"/>
              <a:t>19/10/2023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fr-F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1AE16925-72EC-42D4-94D3-A1003B939FCE}" type="datetime1">
              <a:rPr lang="fr-FR" smtClean="0"/>
              <a:t>19/10/2023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FA24ED9-1BAC-43CE-92AB-135E2507265C}" type="datetimeFigureOut">
              <a:rPr lang="en-US" smtClean="0"/>
              <a:t>10/19/2023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20738924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A24ED9-1BAC-43CE-92AB-135E2507265C}" type="datetimeFigureOut">
              <a:rPr lang="en-US" smtClean="0"/>
              <a:t>10/19/2023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13695894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FA24ED9-1BAC-43CE-92AB-135E2507265C}" type="datetimeFigureOut">
              <a:rPr lang="en-US" smtClean="0"/>
              <a:t>10/19/2023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21209364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FA24ED9-1BAC-43CE-92AB-135E2507265C}" type="datetimeFigureOut">
              <a:rPr lang="en-US" smtClean="0"/>
              <a:t>10/19/2023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6630149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FA24ED9-1BAC-43CE-92AB-135E2507265C}" type="datetimeFigureOut">
              <a:rPr lang="en-US" smtClean="0"/>
              <a:t>10/19/2023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37827512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FA24ED9-1BAC-43CE-92AB-135E2507265C}" type="datetimeFigureOut">
              <a:rPr lang="en-US" smtClean="0"/>
              <a:t>10/19/2023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15838737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A24ED9-1BAC-43CE-92AB-135E2507265C}" type="datetimeFigureOut">
              <a:rPr lang="en-US" smtClean="0"/>
              <a:t>10/19/2023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23438120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FA24ED9-1BAC-43CE-92AB-135E2507265C}" type="datetimeFigureOut">
              <a:rPr lang="en-US" smtClean="0"/>
              <a:t>10/19/2023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686869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83760309-1331-4F8F-AC1F-972AC9046391}" type="datetime1">
              <a:rPr lang="fr-FR" smtClean="0"/>
              <a:t>19/10/2023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FA24ED9-1BAC-43CE-92AB-135E2507265C}" type="datetimeFigureOut">
              <a:rPr lang="en-US" smtClean="0"/>
              <a:t>10/19/2023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8113406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A24ED9-1BAC-43CE-92AB-135E2507265C}" type="datetimeFigureOut">
              <a:rPr lang="en-US" smtClean="0"/>
              <a:t>10/19/2023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22804872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A24ED9-1BAC-43CE-92AB-135E2507265C}" type="datetimeFigureOut">
              <a:rPr lang="en-US" smtClean="0"/>
              <a:t>10/19/2023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22773370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fr-F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3B96765-7664-41F5-8267-06B87A0274DD}" type="datetime1">
              <a:rPr lang="fr-FR" smtClean="0"/>
              <a:t>19/10/2023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Date Placeholder 4"/>
          <p:cNvSpPr>
            <a:spLocks noGrp="1"/>
          </p:cNvSpPr>
          <p:nvPr>
            <p:ph type="dt" sz="half" idx="10"/>
          </p:nvPr>
        </p:nvSpPr>
        <p:spPr/>
        <p:txBody>
          <a:bodyPr/>
          <a:lstStyle/>
          <a:p>
            <a:fld id="{21FF9947-2A44-4499-8893-791A730D1CEB}" type="datetime1">
              <a:rPr lang="fr-FR" smtClean="0"/>
              <a:t>19/10/2023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r-F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7" name="Date Placeholder 6"/>
          <p:cNvSpPr>
            <a:spLocks noGrp="1"/>
          </p:cNvSpPr>
          <p:nvPr>
            <p:ph type="dt" sz="half" idx="10"/>
          </p:nvPr>
        </p:nvSpPr>
        <p:spPr/>
        <p:txBody>
          <a:bodyPr/>
          <a:lstStyle/>
          <a:p>
            <a:fld id="{A2CD4740-CB78-4DA2-9449-5BA6BAB8E8B9}" type="datetime1">
              <a:rPr lang="fr-FR" smtClean="0"/>
              <a:t>19/10/2023</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Date Placeholder 2"/>
          <p:cNvSpPr>
            <a:spLocks noGrp="1"/>
          </p:cNvSpPr>
          <p:nvPr>
            <p:ph type="dt" sz="half" idx="10"/>
          </p:nvPr>
        </p:nvSpPr>
        <p:spPr/>
        <p:txBody>
          <a:bodyPr/>
          <a:lstStyle/>
          <a:p>
            <a:fld id="{774D13E3-8353-4C2E-BE7C-26AE1B623ED5}" type="datetime1">
              <a:rPr lang="fr-FR" smtClean="0"/>
              <a:t>19/10/2023</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413025-920A-462C-B19C-06B25E7A86DA}" type="datetime1">
              <a:rPr lang="fr-FR" smtClean="0"/>
              <a:t>19/10/2023</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a:xfrm>
            <a:off x="6934200" y="6356350"/>
            <a:ext cx="2133600" cy="365125"/>
          </a:xfrm>
        </p:spPr>
        <p:txBody>
          <a:bodyPr/>
          <a:lstStyle/>
          <a:p>
            <a:fld id="{FCAEAE96-855E-42B1-8DE9-9C9E68DE18C5}" type="slidenum">
              <a:rPr lang="fr-FR" smtClean="0"/>
              <a:pPr/>
              <a:t>‹#›</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fr-F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C14D6D2-AC3E-41CF-B9A3-5BCCE2F511AB}" type="datetime1">
              <a:rPr lang="fr-FR" smtClean="0"/>
              <a:t>19/10/2023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fr-F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128312-C233-4B5A-993A-6F581BBA2EDC}" type="datetime1">
              <a:rPr lang="fr-FR" smtClean="0"/>
              <a:t>19/10/2023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fr-F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CFA5E1-D094-4A0B-B20B-B561C85E6A82}" type="datetime1">
              <a:rPr lang="fr-FR" smtClean="0"/>
              <a:t>19/10/2023</a:t>
            </a:fld>
            <a:endParaRPr lang="fr-F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AEAE96-855E-42B1-8DE9-9C9E68DE18C5}" type="slidenum">
              <a:rPr lang="fr-FR" smtClean="0"/>
              <a:pPr/>
              <a:t>‹#›</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A24ED9-1BAC-43CE-92AB-135E2507265C}" type="datetimeFigureOut">
              <a:rPr lang="en-US" smtClean="0"/>
              <a:t>10/19/2023</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F29872-1DA2-4001-977B-942AFF1DF91F}" type="slidenum">
              <a:rPr lang="en-US" smtClean="0"/>
              <a:t>‹#›</a:t>
            </a:fld>
            <a:endParaRPr lang="en-US"/>
          </a:p>
        </p:txBody>
      </p:sp>
    </p:spTree>
    <p:extLst>
      <p:ext uri="{BB962C8B-B14F-4D97-AF65-F5344CB8AC3E}">
        <p14:creationId xmlns:p14="http://schemas.microsoft.com/office/powerpoint/2010/main" val="16640868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6FB8B74-3BDC-45CB-A8A4-10FDB8E40B05}"/>
              </a:ext>
            </a:extLst>
          </p:cNvPr>
          <p:cNvSpPr>
            <a:spLocks noGrp="1"/>
          </p:cNvSpPr>
          <p:nvPr>
            <p:ph type="sldNum" sz="quarter" idx="12"/>
          </p:nvPr>
        </p:nvSpPr>
        <p:spPr/>
        <p:txBody>
          <a:bodyPr/>
          <a:lstStyle/>
          <a:p>
            <a:fld id="{FCAEAE96-855E-42B1-8DE9-9C9E68DE18C5}" type="slidenum">
              <a:rPr lang="fr-FR" smtClean="0"/>
              <a:pPr/>
              <a:t>1</a:t>
            </a:fld>
            <a:endParaRPr lang="fr-FR"/>
          </a:p>
        </p:txBody>
      </p:sp>
      <p:pic>
        <p:nvPicPr>
          <p:cNvPr id="4" name="Picture 3">
            <a:extLst>
              <a:ext uri="{FF2B5EF4-FFF2-40B4-BE49-F238E27FC236}">
                <a16:creationId xmlns:a16="http://schemas.microsoft.com/office/drawing/2014/main" id="{321B14A4-E596-46A8-88E2-2BE0CDE68E4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 y="0"/>
            <a:ext cx="9143997" cy="3717035"/>
          </a:xfrm>
          <a:prstGeom prst="rect">
            <a:avLst/>
          </a:prstGeom>
        </p:spPr>
      </p:pic>
      <p:sp>
        <p:nvSpPr>
          <p:cNvPr id="5" name="TextBox 4">
            <a:extLst>
              <a:ext uri="{FF2B5EF4-FFF2-40B4-BE49-F238E27FC236}">
                <a16:creationId xmlns:a16="http://schemas.microsoft.com/office/drawing/2014/main" id="{6C006403-587B-4649-B308-93250010079D}"/>
              </a:ext>
            </a:extLst>
          </p:cNvPr>
          <p:cNvSpPr txBox="1"/>
          <p:nvPr/>
        </p:nvSpPr>
        <p:spPr>
          <a:xfrm>
            <a:off x="76200" y="1552932"/>
            <a:ext cx="8991600" cy="4431983"/>
          </a:xfrm>
          <a:prstGeom prst="rect">
            <a:avLst/>
          </a:prstGeom>
          <a:noFill/>
        </p:spPr>
        <p:txBody>
          <a:bodyPr wrap="square" rtlCol="0">
            <a:spAutoFit/>
          </a:bodyPr>
          <a:lstStyle/>
          <a:p>
            <a:pPr algn="ctr"/>
            <a:r>
              <a:rPr lang="en-US" sz="3200" b="1" dirty="0">
                <a:solidFill>
                  <a:schemeClr val="bg1"/>
                </a:solidFill>
              </a:rPr>
              <a:t>Bioavailability Amelioration of Zaleplon by developing self emulsifying drug delivery systems</a:t>
            </a:r>
            <a:endParaRPr lang="en-US" sz="1600" b="1" dirty="0"/>
          </a:p>
          <a:p>
            <a:pPr algn="ctr"/>
            <a:endParaRPr lang="en-US" b="1" dirty="0"/>
          </a:p>
          <a:p>
            <a:pPr algn="ctr"/>
            <a:endParaRPr lang="en-US" b="1" dirty="0"/>
          </a:p>
          <a:p>
            <a:pPr algn="ctr"/>
            <a:endParaRPr lang="en-US" b="1" dirty="0"/>
          </a:p>
          <a:p>
            <a:pPr algn="ctr"/>
            <a:endParaRPr lang="en-US" b="1" dirty="0"/>
          </a:p>
          <a:p>
            <a:pPr algn="ctr"/>
            <a:endParaRPr lang="en-US" b="1" dirty="0"/>
          </a:p>
          <a:p>
            <a:pPr algn="ctr"/>
            <a:endParaRPr lang="fr-FR" dirty="0"/>
          </a:p>
          <a:p>
            <a:pPr algn="ctr"/>
            <a:r>
              <a:rPr lang="it-IT" b="1" dirty="0"/>
              <a:t>Rajasekhar Reddy Poonuru</a:t>
            </a:r>
            <a:r>
              <a:rPr lang="it-IT" b="1" baseline="30000" dirty="0"/>
              <a:t>1,</a:t>
            </a:r>
            <a:r>
              <a:rPr lang="it-IT" b="1" dirty="0"/>
              <a:t>*, Sashidhar bagum</a:t>
            </a:r>
            <a:r>
              <a:rPr lang="it-IT" b="1" baseline="30000" dirty="0"/>
              <a:t>2</a:t>
            </a:r>
          </a:p>
          <a:p>
            <a:endParaRPr lang="it-IT" b="1" baseline="30000" dirty="0"/>
          </a:p>
          <a:p>
            <a:endParaRPr lang="it-IT" b="1" baseline="30000" dirty="0"/>
          </a:p>
          <a:p>
            <a:r>
              <a:rPr lang="en-US" baseline="30000" dirty="0"/>
              <a:t>1,2</a:t>
            </a:r>
            <a:r>
              <a:rPr lang="en-US" dirty="0"/>
              <a:t> Dept. of Pharmaceutics, St. Peter’s Institute of Pharmaceutical Sciences, Hanumakonda, Telangana, India, 506001</a:t>
            </a:r>
            <a:endParaRPr lang="fr-FR" dirty="0"/>
          </a:p>
          <a:p>
            <a:endParaRPr lang="fr-FR" dirty="0"/>
          </a:p>
          <a:p>
            <a:r>
              <a:rPr lang="en-US" sz="1400" b="1" dirty="0"/>
              <a:t>*</a:t>
            </a:r>
            <a:r>
              <a:rPr lang="en-US" sz="1400" dirty="0"/>
              <a:t> Corresponding author: yuppieraj@gmail.com</a:t>
            </a:r>
            <a:endParaRPr lang="fr-FR" sz="1400" dirty="0"/>
          </a:p>
        </p:txBody>
      </p:sp>
      <p:pic>
        <p:nvPicPr>
          <p:cNvPr id="3" name="Picture 2">
            <a:extLst>
              <a:ext uri="{FF2B5EF4-FFF2-40B4-BE49-F238E27FC236}">
                <a16:creationId xmlns:a16="http://schemas.microsoft.com/office/drawing/2014/main" id="{E0A60A57-3353-5BDA-3134-CDC7D81D24B8}"/>
              </a:ext>
            </a:extLst>
          </p:cNvPr>
          <p:cNvPicPr>
            <a:picLocks noChangeAspect="1"/>
          </p:cNvPicPr>
          <p:nvPr/>
        </p:nvPicPr>
        <p:blipFill rotWithShape="1">
          <a:blip r:embed="rId3"/>
          <a:srcRect l="7182" t="15011" r="17679"/>
          <a:stretch/>
        </p:blipFill>
        <p:spPr>
          <a:xfrm>
            <a:off x="5943600" y="5830871"/>
            <a:ext cx="2590800" cy="736674"/>
          </a:xfrm>
          <a:prstGeom prst="rect">
            <a:avLst/>
          </a:prstGeom>
        </p:spPr>
      </p:pic>
    </p:spTree>
    <p:extLst>
      <p:ext uri="{BB962C8B-B14F-4D97-AF65-F5344CB8AC3E}">
        <p14:creationId xmlns:p14="http://schemas.microsoft.com/office/powerpoint/2010/main" val="26743455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p:cNvSpPr>
            <a:spLocks noGrp="1"/>
          </p:cNvSpPr>
          <p:nvPr>
            <p:ph type="sldNum" sz="quarter" idx="12"/>
          </p:nvPr>
        </p:nvSpPr>
        <p:spPr/>
        <p:txBody>
          <a:bodyPr/>
          <a:lstStyle/>
          <a:p>
            <a:fld id="{FCAEAE96-855E-42B1-8DE9-9C9E68DE18C5}" type="slidenum">
              <a:rPr lang="fr-FR" smtClean="0">
                <a:latin typeface="Arial" panose="020B0604020202020204" pitchFamily="34" charset="0"/>
                <a:cs typeface="Arial" panose="020B0604020202020204" pitchFamily="34" charset="0"/>
              </a:rPr>
              <a:pPr/>
              <a:t>10</a:t>
            </a:fld>
            <a:endParaRPr lang="fr-FR"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0228D7A8-44E3-430C-AAD3-4A5580FD7912}"/>
              </a:ext>
            </a:extLst>
          </p:cNvPr>
          <p:cNvSpPr txBox="1"/>
          <p:nvPr/>
        </p:nvSpPr>
        <p:spPr>
          <a:xfrm>
            <a:off x="176212" y="943995"/>
            <a:ext cx="3076575" cy="461665"/>
          </a:xfrm>
          <a:prstGeom prst="rect">
            <a:avLst/>
          </a:prstGeom>
          <a:noFill/>
        </p:spPr>
        <p:txBody>
          <a:bodyPr wrap="square" rtlCol="0">
            <a:spAutoFit/>
          </a:bodyPr>
          <a:lstStyle/>
          <a:p>
            <a:r>
              <a:rPr lang="fr-FR" sz="2400" b="1" dirty="0"/>
              <a:t>Results and discussion</a:t>
            </a:r>
            <a:endParaRPr lang="fr-FR" sz="2400" b="1" dirty="0">
              <a:solidFill>
                <a:srgbClr val="FF0000"/>
              </a:solidFill>
            </a:endParaRPr>
          </a:p>
        </p:txBody>
      </p:sp>
      <p:pic>
        <p:nvPicPr>
          <p:cNvPr id="2" name="Picture 1">
            <a:extLst>
              <a:ext uri="{FF2B5EF4-FFF2-40B4-BE49-F238E27FC236}">
                <a16:creationId xmlns:a16="http://schemas.microsoft.com/office/drawing/2014/main" id="{B4350B38-4D32-8154-82F0-D552E879954A}"/>
              </a:ext>
            </a:extLst>
          </p:cNvPr>
          <p:cNvPicPr>
            <a:picLocks noChangeAspect="1"/>
          </p:cNvPicPr>
          <p:nvPr/>
        </p:nvPicPr>
        <p:blipFill rotWithShape="1">
          <a:blip r:embed="rId3"/>
          <a:srcRect l="379" t="864" r="3657" b="8436"/>
          <a:stretch/>
        </p:blipFill>
        <p:spPr>
          <a:xfrm>
            <a:off x="4648200" y="940728"/>
            <a:ext cx="4124325" cy="2839043"/>
          </a:xfrm>
          <a:prstGeom prst="rect">
            <a:avLst/>
          </a:prstGeom>
        </p:spPr>
      </p:pic>
      <p:graphicFrame>
        <p:nvGraphicFramePr>
          <p:cNvPr id="3" name="Table 2">
            <a:extLst>
              <a:ext uri="{FF2B5EF4-FFF2-40B4-BE49-F238E27FC236}">
                <a16:creationId xmlns:a16="http://schemas.microsoft.com/office/drawing/2014/main" id="{D1DA4A64-34DC-D008-2617-DAEEE07DD5CB}"/>
              </a:ext>
            </a:extLst>
          </p:cNvPr>
          <p:cNvGraphicFramePr>
            <a:graphicFrameLocks noGrp="1"/>
          </p:cNvGraphicFramePr>
          <p:nvPr>
            <p:extLst>
              <p:ext uri="{D42A27DB-BD31-4B8C-83A1-F6EECF244321}">
                <p14:modId xmlns:p14="http://schemas.microsoft.com/office/powerpoint/2010/main" val="860095254"/>
              </p:ext>
            </p:extLst>
          </p:nvPr>
        </p:nvGraphicFramePr>
        <p:xfrm>
          <a:off x="746729" y="3880904"/>
          <a:ext cx="7650539" cy="1580961"/>
        </p:xfrm>
        <a:graphic>
          <a:graphicData uri="http://schemas.openxmlformats.org/drawingml/2006/table">
            <a:tbl>
              <a:tblPr>
                <a:tableStyleId>{5C22544A-7EE6-4342-B048-85BDC9FD1C3A}</a:tableStyleId>
              </a:tblPr>
              <a:tblGrid>
                <a:gridCol w="1215681">
                  <a:extLst>
                    <a:ext uri="{9D8B030D-6E8A-4147-A177-3AD203B41FA5}">
                      <a16:colId xmlns:a16="http://schemas.microsoft.com/office/drawing/2014/main" val="3736293628"/>
                    </a:ext>
                  </a:extLst>
                </a:gridCol>
                <a:gridCol w="1118857">
                  <a:extLst>
                    <a:ext uri="{9D8B030D-6E8A-4147-A177-3AD203B41FA5}">
                      <a16:colId xmlns:a16="http://schemas.microsoft.com/office/drawing/2014/main" val="3269968839"/>
                    </a:ext>
                  </a:extLst>
                </a:gridCol>
                <a:gridCol w="839859">
                  <a:extLst>
                    <a:ext uri="{9D8B030D-6E8A-4147-A177-3AD203B41FA5}">
                      <a16:colId xmlns:a16="http://schemas.microsoft.com/office/drawing/2014/main" val="3963018164"/>
                    </a:ext>
                  </a:extLst>
                </a:gridCol>
                <a:gridCol w="1425107">
                  <a:extLst>
                    <a:ext uri="{9D8B030D-6E8A-4147-A177-3AD203B41FA5}">
                      <a16:colId xmlns:a16="http://schemas.microsoft.com/office/drawing/2014/main" val="340052139"/>
                    </a:ext>
                  </a:extLst>
                </a:gridCol>
                <a:gridCol w="1425107">
                  <a:extLst>
                    <a:ext uri="{9D8B030D-6E8A-4147-A177-3AD203B41FA5}">
                      <a16:colId xmlns:a16="http://schemas.microsoft.com/office/drawing/2014/main" val="3228163474"/>
                    </a:ext>
                  </a:extLst>
                </a:gridCol>
                <a:gridCol w="787729">
                  <a:extLst>
                    <a:ext uri="{9D8B030D-6E8A-4147-A177-3AD203B41FA5}">
                      <a16:colId xmlns:a16="http://schemas.microsoft.com/office/drawing/2014/main" val="1675503165"/>
                    </a:ext>
                  </a:extLst>
                </a:gridCol>
                <a:gridCol w="838199">
                  <a:extLst>
                    <a:ext uri="{9D8B030D-6E8A-4147-A177-3AD203B41FA5}">
                      <a16:colId xmlns:a16="http://schemas.microsoft.com/office/drawing/2014/main" val="1305802681"/>
                    </a:ext>
                  </a:extLst>
                </a:gridCol>
              </a:tblGrid>
              <a:tr h="223520">
                <a:tc rowSpan="2">
                  <a:txBody>
                    <a:bodyPr/>
                    <a:lstStyle/>
                    <a:p>
                      <a:pPr algn="ctr">
                        <a:lnSpc>
                          <a:spcPct val="150000"/>
                        </a:lnSpc>
                      </a:pPr>
                      <a:r>
                        <a:rPr lang="fr-FR" sz="1200" kern="150">
                          <a:effectLst/>
                        </a:rPr>
                        <a:t>Formulation</a:t>
                      </a:r>
                      <a:endParaRPr lang="en-IN" sz="1200" kern="150">
                        <a:effectLst/>
                        <a:latin typeface="Times New Roman" panose="02020603050405020304" pitchFamily="18" charset="0"/>
                        <a:ea typeface="Andale Sans UI"/>
                        <a:cs typeface="Tahoma" panose="020B0604030504040204" pitchFamily="34" charset="0"/>
                      </a:endParaRPr>
                    </a:p>
                  </a:txBody>
                  <a:tcPr marL="68580" marR="68580" marT="0" marB="0"/>
                </a:tc>
                <a:tc gridSpan="6">
                  <a:txBody>
                    <a:bodyPr/>
                    <a:lstStyle/>
                    <a:p>
                      <a:pPr algn="ctr">
                        <a:lnSpc>
                          <a:spcPct val="150000"/>
                        </a:lnSpc>
                      </a:pPr>
                      <a:r>
                        <a:rPr lang="fr-FR" sz="1200" kern="150" dirty="0">
                          <a:effectLst/>
                        </a:rPr>
                        <a:t>Pharmacokinetic Parameters</a:t>
                      </a:r>
                      <a:endParaRPr lang="en-IN" sz="1200" kern="150" dirty="0">
                        <a:effectLst/>
                        <a:latin typeface="Times New Roman" panose="02020603050405020304" pitchFamily="18" charset="0"/>
                        <a:ea typeface="Andale Sans UI"/>
                        <a:cs typeface="Tahoma" panose="020B0604030504040204" pitchFamily="34" charset="0"/>
                      </a:endParaRPr>
                    </a:p>
                  </a:txBody>
                  <a:tcPr marL="68580" marR="68580" marT="0" marB="0"/>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1868956847"/>
                  </a:ext>
                </a:extLst>
              </a:tr>
              <a:tr h="331470">
                <a:tc vMerge="1">
                  <a:txBody>
                    <a:bodyPr/>
                    <a:lstStyle/>
                    <a:p>
                      <a:endParaRPr lang="en-IN"/>
                    </a:p>
                  </a:txBody>
                  <a:tcPr/>
                </a:tc>
                <a:tc>
                  <a:txBody>
                    <a:bodyPr/>
                    <a:lstStyle/>
                    <a:p>
                      <a:pPr algn="ctr">
                        <a:lnSpc>
                          <a:spcPct val="150000"/>
                        </a:lnSpc>
                      </a:pPr>
                      <a:r>
                        <a:rPr lang="fr-FR" sz="1200" kern="150">
                          <a:effectLst/>
                        </a:rPr>
                        <a:t>C</a:t>
                      </a:r>
                      <a:r>
                        <a:rPr lang="fr-FR" sz="1200" kern="150" baseline="-25000">
                          <a:effectLst/>
                        </a:rPr>
                        <a:t>max</a:t>
                      </a:r>
                      <a:endParaRPr lang="en-IN" sz="1200" kern="150">
                        <a:effectLst/>
                      </a:endParaRPr>
                    </a:p>
                    <a:p>
                      <a:pPr algn="ctr">
                        <a:lnSpc>
                          <a:spcPct val="150000"/>
                        </a:lnSpc>
                      </a:pPr>
                      <a:r>
                        <a:rPr lang="fr-FR" sz="1200" kern="150">
                          <a:effectLst/>
                        </a:rPr>
                        <a:t>(ng/ml)</a:t>
                      </a:r>
                      <a:endParaRPr lang="en-IN" sz="1200" kern="150">
                        <a:effectLst/>
                        <a:latin typeface="Times New Roman" panose="02020603050405020304" pitchFamily="18" charset="0"/>
                        <a:ea typeface="Andale Sans UI"/>
                        <a:cs typeface="Tahoma" panose="020B0604030504040204" pitchFamily="34" charset="0"/>
                      </a:endParaRPr>
                    </a:p>
                  </a:txBody>
                  <a:tcPr marL="68580" marR="68580" marT="0" marB="0"/>
                </a:tc>
                <a:tc>
                  <a:txBody>
                    <a:bodyPr/>
                    <a:lstStyle/>
                    <a:p>
                      <a:pPr algn="ctr">
                        <a:lnSpc>
                          <a:spcPct val="150000"/>
                        </a:lnSpc>
                      </a:pPr>
                      <a:r>
                        <a:rPr lang="fr-FR" sz="1200" kern="150">
                          <a:effectLst/>
                        </a:rPr>
                        <a:t>T</a:t>
                      </a:r>
                      <a:r>
                        <a:rPr lang="fr-FR" sz="1200" kern="150" baseline="-25000">
                          <a:effectLst/>
                        </a:rPr>
                        <a:t>max</a:t>
                      </a:r>
                      <a:endParaRPr lang="en-IN" sz="1200" kern="150">
                        <a:effectLst/>
                      </a:endParaRPr>
                    </a:p>
                    <a:p>
                      <a:pPr algn="ctr">
                        <a:lnSpc>
                          <a:spcPct val="150000"/>
                        </a:lnSpc>
                      </a:pPr>
                      <a:r>
                        <a:rPr lang="fr-FR" sz="1200" kern="150">
                          <a:effectLst/>
                        </a:rPr>
                        <a:t>(h)</a:t>
                      </a:r>
                      <a:endParaRPr lang="en-IN" sz="1200" kern="150">
                        <a:effectLst/>
                        <a:latin typeface="Times New Roman" panose="02020603050405020304" pitchFamily="18" charset="0"/>
                        <a:ea typeface="Andale Sans UI"/>
                        <a:cs typeface="Tahoma" panose="020B0604030504040204" pitchFamily="34" charset="0"/>
                      </a:endParaRPr>
                    </a:p>
                  </a:txBody>
                  <a:tcPr marL="68580" marR="68580" marT="0" marB="0"/>
                </a:tc>
                <a:tc>
                  <a:txBody>
                    <a:bodyPr/>
                    <a:lstStyle/>
                    <a:p>
                      <a:pPr algn="ctr">
                        <a:lnSpc>
                          <a:spcPct val="150000"/>
                        </a:lnSpc>
                      </a:pPr>
                      <a:r>
                        <a:rPr lang="fr-FR" sz="1200" kern="150" dirty="0">
                          <a:effectLst/>
                        </a:rPr>
                        <a:t>T</a:t>
                      </a:r>
                      <a:r>
                        <a:rPr lang="fr-FR" sz="1200" kern="150" baseline="-25000" dirty="0">
                          <a:effectLst/>
                        </a:rPr>
                        <a:t>1/2</a:t>
                      </a:r>
                      <a:endParaRPr lang="en-IN" sz="1200" kern="150" dirty="0">
                        <a:effectLst/>
                      </a:endParaRPr>
                    </a:p>
                    <a:p>
                      <a:pPr algn="ctr">
                        <a:lnSpc>
                          <a:spcPct val="150000"/>
                        </a:lnSpc>
                      </a:pPr>
                      <a:r>
                        <a:rPr lang="fr-FR" sz="1200" kern="150" dirty="0">
                          <a:effectLst/>
                        </a:rPr>
                        <a:t>(h)</a:t>
                      </a:r>
                      <a:endParaRPr lang="en-IN" sz="1200" kern="150" dirty="0">
                        <a:effectLst/>
                        <a:latin typeface="Times New Roman" panose="02020603050405020304" pitchFamily="18" charset="0"/>
                        <a:ea typeface="Andale Sans UI"/>
                        <a:cs typeface="Tahoma" panose="020B0604030504040204" pitchFamily="34" charset="0"/>
                      </a:endParaRPr>
                    </a:p>
                  </a:txBody>
                  <a:tcPr marL="68580" marR="68580" marT="0" marB="0"/>
                </a:tc>
                <a:tc>
                  <a:txBody>
                    <a:bodyPr/>
                    <a:lstStyle/>
                    <a:p>
                      <a:pPr algn="ctr">
                        <a:lnSpc>
                          <a:spcPct val="150000"/>
                        </a:lnSpc>
                      </a:pPr>
                      <a:r>
                        <a:rPr lang="fr-FR" sz="1200" kern="150">
                          <a:effectLst/>
                        </a:rPr>
                        <a:t>AUC</a:t>
                      </a:r>
                      <a:r>
                        <a:rPr lang="fr-FR" sz="1200" kern="150" baseline="-25000">
                          <a:effectLst/>
                        </a:rPr>
                        <a:t>0-∞</a:t>
                      </a:r>
                      <a:endParaRPr lang="en-IN" sz="1200" kern="150">
                        <a:effectLst/>
                      </a:endParaRPr>
                    </a:p>
                    <a:p>
                      <a:pPr algn="ctr">
                        <a:lnSpc>
                          <a:spcPct val="150000"/>
                        </a:lnSpc>
                      </a:pPr>
                      <a:r>
                        <a:rPr lang="fr-FR" sz="1200" kern="150">
                          <a:effectLst/>
                        </a:rPr>
                        <a:t>(ng h ml</a:t>
                      </a:r>
                      <a:r>
                        <a:rPr lang="fr-FR" sz="1200" kern="150" baseline="30000">
                          <a:effectLst/>
                        </a:rPr>
                        <a:t>-1</a:t>
                      </a:r>
                      <a:r>
                        <a:rPr lang="fr-FR" sz="1200" kern="150">
                          <a:effectLst/>
                        </a:rPr>
                        <a:t>)</a:t>
                      </a:r>
                      <a:endParaRPr lang="en-IN" sz="1200" kern="150">
                        <a:effectLst/>
                        <a:latin typeface="Times New Roman" panose="02020603050405020304" pitchFamily="18" charset="0"/>
                        <a:ea typeface="Andale Sans UI"/>
                        <a:cs typeface="Tahoma" panose="020B0604030504040204" pitchFamily="34" charset="0"/>
                      </a:endParaRPr>
                    </a:p>
                  </a:txBody>
                  <a:tcPr marL="68580" marR="68580" marT="0" marB="0"/>
                </a:tc>
                <a:tc>
                  <a:txBody>
                    <a:bodyPr/>
                    <a:lstStyle/>
                    <a:p>
                      <a:pPr algn="ctr">
                        <a:lnSpc>
                          <a:spcPct val="150000"/>
                        </a:lnSpc>
                      </a:pPr>
                      <a:r>
                        <a:rPr lang="fr-FR" sz="1200" kern="150">
                          <a:effectLst/>
                        </a:rPr>
                        <a:t>MRT</a:t>
                      </a:r>
                      <a:r>
                        <a:rPr lang="fr-FR" sz="1200" kern="150" baseline="-25000">
                          <a:effectLst/>
                        </a:rPr>
                        <a:t>0-∞</a:t>
                      </a:r>
                      <a:endParaRPr lang="en-IN" sz="1200" kern="150">
                        <a:effectLst/>
                      </a:endParaRPr>
                    </a:p>
                    <a:p>
                      <a:pPr algn="ctr">
                        <a:lnSpc>
                          <a:spcPct val="150000"/>
                        </a:lnSpc>
                      </a:pPr>
                      <a:r>
                        <a:rPr lang="fr-FR" sz="1200" kern="150">
                          <a:effectLst/>
                        </a:rPr>
                        <a:t>(h)</a:t>
                      </a:r>
                      <a:endParaRPr lang="en-IN" sz="1200" kern="150">
                        <a:effectLst/>
                        <a:latin typeface="Times New Roman" panose="02020603050405020304" pitchFamily="18" charset="0"/>
                        <a:ea typeface="Andale Sans UI"/>
                        <a:cs typeface="Tahoma" panose="020B0604030504040204" pitchFamily="34" charset="0"/>
                      </a:endParaRPr>
                    </a:p>
                  </a:txBody>
                  <a:tcPr marL="68580" marR="68580" marT="0" marB="0"/>
                </a:tc>
                <a:tc>
                  <a:txBody>
                    <a:bodyPr/>
                    <a:lstStyle/>
                    <a:p>
                      <a:pPr algn="ctr">
                        <a:lnSpc>
                          <a:spcPct val="150000"/>
                        </a:lnSpc>
                      </a:pPr>
                      <a:r>
                        <a:rPr lang="fr-FR" sz="1200" kern="150" dirty="0">
                          <a:effectLst/>
                        </a:rPr>
                        <a:t>F</a:t>
                      </a:r>
                      <a:endParaRPr lang="en-IN" sz="1200" kern="150" dirty="0">
                        <a:effectLst/>
                        <a:latin typeface="Times New Roman" panose="02020603050405020304" pitchFamily="18" charset="0"/>
                        <a:ea typeface="Andale Sans UI"/>
                        <a:cs typeface="Tahoma" panose="020B0604030504040204" pitchFamily="34" charset="0"/>
                      </a:endParaRPr>
                    </a:p>
                  </a:txBody>
                  <a:tcPr marL="68580" marR="68580" marT="0" marB="0"/>
                </a:tc>
                <a:extLst>
                  <a:ext uri="{0D108BD9-81ED-4DB2-BD59-A6C34878D82A}">
                    <a16:rowId xmlns:a16="http://schemas.microsoft.com/office/drawing/2014/main" val="3078212053"/>
                  </a:ext>
                </a:extLst>
              </a:tr>
              <a:tr h="300990">
                <a:tc>
                  <a:txBody>
                    <a:bodyPr/>
                    <a:lstStyle/>
                    <a:p>
                      <a:pPr algn="ctr">
                        <a:lnSpc>
                          <a:spcPct val="150000"/>
                        </a:lnSpc>
                      </a:pPr>
                      <a:r>
                        <a:rPr lang="fr-FR" sz="1200" kern="150" dirty="0">
                          <a:effectLst/>
                        </a:rPr>
                        <a:t>Control</a:t>
                      </a:r>
                      <a:endParaRPr lang="en-IN" sz="1200" kern="150" dirty="0">
                        <a:effectLst/>
                        <a:latin typeface="Times New Roman" panose="02020603050405020304" pitchFamily="18" charset="0"/>
                        <a:ea typeface="Andale Sans UI"/>
                        <a:cs typeface="Tahoma" panose="020B0604030504040204" pitchFamily="34" charset="0"/>
                      </a:endParaRPr>
                    </a:p>
                  </a:txBody>
                  <a:tcPr marL="68580" marR="68580" marT="0" marB="0"/>
                </a:tc>
                <a:tc>
                  <a:txBody>
                    <a:bodyPr/>
                    <a:lstStyle/>
                    <a:p>
                      <a:pPr algn="ctr">
                        <a:lnSpc>
                          <a:spcPct val="150000"/>
                        </a:lnSpc>
                      </a:pPr>
                      <a:r>
                        <a:rPr lang="fr-FR" sz="1200" kern="150">
                          <a:effectLst/>
                        </a:rPr>
                        <a:t>132.02±17.46</a:t>
                      </a:r>
                      <a:endParaRPr lang="en-IN" sz="1200" kern="150">
                        <a:effectLst/>
                        <a:latin typeface="Times New Roman" panose="02020603050405020304" pitchFamily="18" charset="0"/>
                        <a:ea typeface="Andale Sans UI"/>
                        <a:cs typeface="Tahoma" panose="020B0604030504040204" pitchFamily="34" charset="0"/>
                      </a:endParaRPr>
                    </a:p>
                  </a:txBody>
                  <a:tcPr marL="68580" marR="68580" marT="0" marB="0"/>
                </a:tc>
                <a:tc>
                  <a:txBody>
                    <a:bodyPr/>
                    <a:lstStyle/>
                    <a:p>
                      <a:pPr algn="ctr">
                        <a:lnSpc>
                          <a:spcPct val="150000"/>
                        </a:lnSpc>
                      </a:pPr>
                      <a:r>
                        <a:rPr lang="fr-FR" sz="1200" kern="150">
                          <a:effectLst/>
                        </a:rPr>
                        <a:t>1.5±0.0</a:t>
                      </a:r>
                      <a:endParaRPr lang="en-IN" sz="1200" kern="150">
                        <a:effectLst/>
                        <a:latin typeface="Times New Roman" panose="02020603050405020304" pitchFamily="18" charset="0"/>
                        <a:ea typeface="Andale Sans UI"/>
                        <a:cs typeface="Tahoma" panose="020B0604030504040204" pitchFamily="34" charset="0"/>
                      </a:endParaRPr>
                    </a:p>
                  </a:txBody>
                  <a:tcPr marL="68580" marR="68580" marT="0" marB="0"/>
                </a:tc>
                <a:tc>
                  <a:txBody>
                    <a:bodyPr/>
                    <a:lstStyle/>
                    <a:p>
                      <a:pPr algn="ctr">
                        <a:lnSpc>
                          <a:spcPct val="150000"/>
                        </a:lnSpc>
                      </a:pPr>
                      <a:r>
                        <a:rPr lang="fr-FR" sz="1200" kern="150">
                          <a:effectLst/>
                        </a:rPr>
                        <a:t>1.78±0.21</a:t>
                      </a:r>
                      <a:endParaRPr lang="en-IN" sz="1200" kern="150">
                        <a:effectLst/>
                        <a:latin typeface="Times New Roman" panose="02020603050405020304" pitchFamily="18" charset="0"/>
                        <a:ea typeface="Andale Sans UI"/>
                        <a:cs typeface="Tahoma" panose="020B0604030504040204" pitchFamily="34" charset="0"/>
                      </a:endParaRPr>
                    </a:p>
                  </a:txBody>
                  <a:tcPr marL="68580" marR="68580" marT="0" marB="0"/>
                </a:tc>
                <a:tc>
                  <a:txBody>
                    <a:bodyPr/>
                    <a:lstStyle/>
                    <a:p>
                      <a:pPr algn="ctr">
                        <a:lnSpc>
                          <a:spcPct val="150000"/>
                        </a:lnSpc>
                      </a:pPr>
                      <a:r>
                        <a:rPr lang="fr-FR" sz="1200" kern="150">
                          <a:effectLst/>
                        </a:rPr>
                        <a:t>315.27±30.56</a:t>
                      </a:r>
                      <a:endParaRPr lang="en-IN" sz="1200" kern="150">
                        <a:effectLst/>
                        <a:latin typeface="Times New Roman" panose="02020603050405020304" pitchFamily="18" charset="0"/>
                        <a:ea typeface="Andale Sans UI"/>
                        <a:cs typeface="Tahoma" panose="020B0604030504040204" pitchFamily="34" charset="0"/>
                      </a:endParaRPr>
                    </a:p>
                  </a:txBody>
                  <a:tcPr marL="68580" marR="68580" marT="0" marB="0"/>
                </a:tc>
                <a:tc>
                  <a:txBody>
                    <a:bodyPr/>
                    <a:lstStyle/>
                    <a:p>
                      <a:pPr algn="ctr">
                        <a:lnSpc>
                          <a:spcPct val="150000"/>
                        </a:lnSpc>
                      </a:pPr>
                      <a:r>
                        <a:rPr lang="fr-FR" sz="1200" kern="150">
                          <a:effectLst/>
                        </a:rPr>
                        <a:t>2.74±0.17</a:t>
                      </a:r>
                      <a:endParaRPr lang="en-IN" sz="1200" kern="150">
                        <a:effectLst/>
                        <a:latin typeface="Times New Roman" panose="02020603050405020304" pitchFamily="18" charset="0"/>
                        <a:ea typeface="Andale Sans UI"/>
                        <a:cs typeface="Tahoma" panose="020B0604030504040204" pitchFamily="34" charset="0"/>
                      </a:endParaRPr>
                    </a:p>
                  </a:txBody>
                  <a:tcPr marL="68580" marR="68580" marT="0" marB="0"/>
                </a:tc>
                <a:tc>
                  <a:txBody>
                    <a:bodyPr/>
                    <a:lstStyle/>
                    <a:p>
                      <a:pPr algn="ctr">
                        <a:lnSpc>
                          <a:spcPct val="150000"/>
                        </a:lnSpc>
                      </a:pPr>
                      <a:r>
                        <a:rPr lang="fr-FR" sz="1200" kern="150">
                          <a:effectLst/>
                        </a:rPr>
                        <a:t>-</a:t>
                      </a:r>
                      <a:endParaRPr lang="en-IN" sz="1200" kern="150">
                        <a:effectLst/>
                        <a:latin typeface="Times New Roman" panose="02020603050405020304" pitchFamily="18" charset="0"/>
                        <a:ea typeface="Andale Sans UI"/>
                        <a:cs typeface="Tahoma" panose="020B0604030504040204" pitchFamily="34" charset="0"/>
                      </a:endParaRPr>
                    </a:p>
                  </a:txBody>
                  <a:tcPr marL="68580" marR="68580" marT="0" marB="0"/>
                </a:tc>
                <a:extLst>
                  <a:ext uri="{0D108BD9-81ED-4DB2-BD59-A6C34878D82A}">
                    <a16:rowId xmlns:a16="http://schemas.microsoft.com/office/drawing/2014/main" val="2142500798"/>
                  </a:ext>
                </a:extLst>
              </a:tr>
              <a:tr h="281305">
                <a:tc>
                  <a:txBody>
                    <a:bodyPr/>
                    <a:lstStyle/>
                    <a:p>
                      <a:pPr algn="ctr">
                        <a:lnSpc>
                          <a:spcPct val="150000"/>
                        </a:lnSpc>
                      </a:pPr>
                      <a:r>
                        <a:rPr lang="en-IN" sz="1200" kern="150">
                          <a:effectLst/>
                        </a:rPr>
                        <a:t>SEDDS</a:t>
                      </a:r>
                      <a:endParaRPr lang="en-IN" sz="1200" kern="150">
                        <a:effectLst/>
                        <a:latin typeface="Times New Roman" panose="02020603050405020304" pitchFamily="18" charset="0"/>
                        <a:ea typeface="Andale Sans UI"/>
                        <a:cs typeface="Tahoma" panose="020B0604030504040204" pitchFamily="34" charset="0"/>
                      </a:endParaRPr>
                    </a:p>
                  </a:txBody>
                  <a:tcPr marL="68580" marR="68580" marT="0" marB="0"/>
                </a:tc>
                <a:tc>
                  <a:txBody>
                    <a:bodyPr/>
                    <a:lstStyle/>
                    <a:p>
                      <a:pPr algn="ctr">
                        <a:lnSpc>
                          <a:spcPct val="150000"/>
                        </a:lnSpc>
                      </a:pPr>
                      <a:r>
                        <a:rPr lang="fr-FR" sz="1200" kern="150">
                          <a:effectLst/>
                        </a:rPr>
                        <a:t>267.74±23.54</a:t>
                      </a:r>
                      <a:r>
                        <a:rPr lang="ar-SA" sz="1200" kern="150">
                          <a:effectLst/>
                        </a:rPr>
                        <a:t>٭٭</a:t>
                      </a:r>
                      <a:endParaRPr lang="en-IN" sz="1200" kern="150">
                        <a:effectLst/>
                        <a:latin typeface="Times New Roman" panose="02020603050405020304" pitchFamily="18" charset="0"/>
                        <a:ea typeface="Andale Sans UI"/>
                        <a:cs typeface="Tahoma" panose="020B0604030504040204" pitchFamily="34" charset="0"/>
                      </a:endParaRPr>
                    </a:p>
                  </a:txBody>
                  <a:tcPr marL="68580" marR="68580" marT="0" marB="0"/>
                </a:tc>
                <a:tc>
                  <a:txBody>
                    <a:bodyPr/>
                    <a:lstStyle/>
                    <a:p>
                      <a:pPr algn="ctr">
                        <a:lnSpc>
                          <a:spcPct val="150000"/>
                        </a:lnSpc>
                      </a:pPr>
                      <a:r>
                        <a:rPr lang="fr-FR" sz="1200" kern="150">
                          <a:effectLst/>
                        </a:rPr>
                        <a:t>1.5±0.0</a:t>
                      </a:r>
                      <a:endParaRPr lang="en-IN" sz="1200" kern="150">
                        <a:effectLst/>
                        <a:latin typeface="Times New Roman" panose="02020603050405020304" pitchFamily="18" charset="0"/>
                        <a:ea typeface="Andale Sans UI"/>
                        <a:cs typeface="Tahoma" panose="020B0604030504040204" pitchFamily="34" charset="0"/>
                      </a:endParaRPr>
                    </a:p>
                  </a:txBody>
                  <a:tcPr marL="68580" marR="68580" marT="0" marB="0"/>
                </a:tc>
                <a:tc>
                  <a:txBody>
                    <a:bodyPr/>
                    <a:lstStyle/>
                    <a:p>
                      <a:pPr algn="ctr">
                        <a:lnSpc>
                          <a:spcPct val="150000"/>
                        </a:lnSpc>
                      </a:pPr>
                      <a:r>
                        <a:rPr lang="fr-FR" sz="1200" kern="150">
                          <a:effectLst/>
                        </a:rPr>
                        <a:t>1.88±0.12</a:t>
                      </a:r>
                      <a:endParaRPr lang="en-IN" sz="1200" kern="150">
                        <a:effectLst/>
                        <a:latin typeface="Times New Roman" panose="02020603050405020304" pitchFamily="18" charset="0"/>
                        <a:ea typeface="Andale Sans UI"/>
                        <a:cs typeface="Tahoma" panose="020B0604030504040204" pitchFamily="34" charset="0"/>
                      </a:endParaRPr>
                    </a:p>
                  </a:txBody>
                  <a:tcPr marL="68580" marR="68580" marT="0" marB="0"/>
                </a:tc>
                <a:tc>
                  <a:txBody>
                    <a:bodyPr/>
                    <a:lstStyle/>
                    <a:p>
                      <a:pPr algn="ctr">
                        <a:lnSpc>
                          <a:spcPct val="150000"/>
                        </a:lnSpc>
                      </a:pPr>
                      <a:r>
                        <a:rPr lang="fr-FR" sz="1200" kern="150">
                          <a:effectLst/>
                        </a:rPr>
                        <a:t>897.99±42.13</a:t>
                      </a:r>
                      <a:r>
                        <a:rPr lang="ar-SA" sz="1200" kern="150">
                          <a:effectLst/>
                        </a:rPr>
                        <a:t>٭٭٭</a:t>
                      </a:r>
                      <a:endParaRPr lang="en-IN" sz="1200" kern="150">
                        <a:effectLst/>
                        <a:latin typeface="Times New Roman" panose="02020603050405020304" pitchFamily="18" charset="0"/>
                        <a:ea typeface="Andale Sans UI"/>
                        <a:cs typeface="Tahoma" panose="020B0604030504040204" pitchFamily="34" charset="0"/>
                      </a:endParaRPr>
                    </a:p>
                  </a:txBody>
                  <a:tcPr marL="68580" marR="68580" marT="0" marB="0"/>
                </a:tc>
                <a:tc>
                  <a:txBody>
                    <a:bodyPr/>
                    <a:lstStyle/>
                    <a:p>
                      <a:pPr algn="ctr">
                        <a:lnSpc>
                          <a:spcPct val="150000"/>
                        </a:lnSpc>
                      </a:pPr>
                      <a:r>
                        <a:rPr lang="fr-FR" sz="1200" kern="150">
                          <a:effectLst/>
                        </a:rPr>
                        <a:t>3.01±0.25</a:t>
                      </a:r>
                      <a:endParaRPr lang="en-IN" sz="1200" kern="150">
                        <a:effectLst/>
                        <a:latin typeface="Times New Roman" panose="02020603050405020304" pitchFamily="18" charset="0"/>
                        <a:ea typeface="Andale Sans UI"/>
                        <a:cs typeface="Tahoma" panose="020B0604030504040204" pitchFamily="34" charset="0"/>
                      </a:endParaRPr>
                    </a:p>
                  </a:txBody>
                  <a:tcPr marL="68580" marR="68580" marT="0" marB="0"/>
                </a:tc>
                <a:tc>
                  <a:txBody>
                    <a:bodyPr/>
                    <a:lstStyle/>
                    <a:p>
                      <a:pPr algn="ctr">
                        <a:lnSpc>
                          <a:spcPct val="150000"/>
                        </a:lnSpc>
                      </a:pPr>
                      <a:r>
                        <a:rPr lang="fr-FR" sz="1200" kern="150" dirty="0">
                          <a:effectLst/>
                        </a:rPr>
                        <a:t>2.84±0.36</a:t>
                      </a:r>
                      <a:endParaRPr lang="en-IN" sz="1200" kern="150" dirty="0">
                        <a:effectLst/>
                        <a:latin typeface="Times New Roman" panose="02020603050405020304" pitchFamily="18" charset="0"/>
                        <a:ea typeface="Andale Sans UI"/>
                        <a:cs typeface="Tahoma" panose="020B0604030504040204" pitchFamily="34" charset="0"/>
                      </a:endParaRPr>
                    </a:p>
                  </a:txBody>
                  <a:tcPr marL="68580" marR="68580" marT="0" marB="0"/>
                </a:tc>
                <a:extLst>
                  <a:ext uri="{0D108BD9-81ED-4DB2-BD59-A6C34878D82A}">
                    <a16:rowId xmlns:a16="http://schemas.microsoft.com/office/drawing/2014/main" val="2403428582"/>
                  </a:ext>
                </a:extLst>
              </a:tr>
            </a:tbl>
          </a:graphicData>
        </a:graphic>
      </p:graphicFrame>
      <p:sp>
        <p:nvSpPr>
          <p:cNvPr id="5" name="TextBox 4">
            <a:extLst>
              <a:ext uri="{FF2B5EF4-FFF2-40B4-BE49-F238E27FC236}">
                <a16:creationId xmlns:a16="http://schemas.microsoft.com/office/drawing/2014/main" id="{2F544766-846C-C31D-5EB6-F23D1AD6D278}"/>
              </a:ext>
            </a:extLst>
          </p:cNvPr>
          <p:cNvSpPr txBox="1"/>
          <p:nvPr/>
        </p:nvSpPr>
        <p:spPr>
          <a:xfrm>
            <a:off x="176212" y="5562998"/>
            <a:ext cx="8791575" cy="890115"/>
          </a:xfrm>
          <a:prstGeom prst="rect">
            <a:avLst/>
          </a:prstGeom>
          <a:noFill/>
        </p:spPr>
        <p:txBody>
          <a:bodyPr wrap="square">
            <a:spAutoFit/>
          </a:bodyPr>
          <a:lstStyle/>
          <a:p>
            <a:pPr algn="just">
              <a:lnSpc>
                <a:spcPct val="150000"/>
              </a:lnSpc>
            </a:pPr>
            <a:r>
              <a:rPr lang="en-IN" sz="1200" b="1" kern="150" dirty="0">
                <a:effectLst/>
                <a:latin typeface="Times New Roman" panose="02020603050405020304" pitchFamily="18" charset="0"/>
                <a:ea typeface="Andale Sans UI"/>
                <a:cs typeface="Times New Roman" panose="02020603050405020304" pitchFamily="18" charset="0"/>
              </a:rPr>
              <a:t>Table 3:</a:t>
            </a:r>
            <a:r>
              <a:rPr lang="en-IN" sz="1200" kern="150" dirty="0">
                <a:solidFill>
                  <a:srgbClr val="000000"/>
                </a:solidFill>
                <a:effectLst/>
                <a:latin typeface="Times New Roman" panose="02020603050405020304" pitchFamily="18" charset="0"/>
                <a:ea typeface="+mn-ea"/>
                <a:cs typeface="Times New Roman" panose="02020603050405020304" pitchFamily="18" charset="0"/>
              </a:rPr>
              <a:t> </a:t>
            </a:r>
            <a:r>
              <a:rPr lang="en-IN" sz="1200" kern="150" dirty="0">
                <a:effectLst/>
                <a:latin typeface="Times New Roman" panose="02020603050405020304" pitchFamily="18" charset="0"/>
                <a:ea typeface="Andale Sans UI"/>
                <a:cs typeface="Times New Roman" panose="02020603050405020304" pitchFamily="18" charset="0"/>
              </a:rPr>
              <a:t>Pharmacokinetic parameters of zaleplon in rat serum following oral administration of </a:t>
            </a:r>
            <a:r>
              <a:rPr lang="en-IN" sz="1200" kern="150" dirty="0">
                <a:solidFill>
                  <a:srgbClr val="000000"/>
                </a:solidFill>
                <a:effectLst/>
                <a:latin typeface="Times New Roman" panose="02020603050405020304" pitchFamily="18" charset="0"/>
                <a:ea typeface="Andale Sans UI"/>
                <a:cs typeface="Times New Roman" panose="02020603050405020304" pitchFamily="18" charset="0"/>
              </a:rPr>
              <a:t>SEDDS   and control oral suspension (mean ± SD, n=3).</a:t>
            </a:r>
            <a:r>
              <a:rPr lang="en-IN" sz="1200" kern="15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MRT- Mean residence time; AUC - Area under the curve and F- Relative bioavailability  </a:t>
            </a:r>
            <a:r>
              <a:rPr lang="ar-SA" sz="1200" b="1" kern="150" dirty="0">
                <a:solidFill>
                  <a:srgbClr val="000000"/>
                </a:solidFill>
                <a:effectLst/>
                <a:latin typeface="Times New Roman" panose="02020603050405020304" pitchFamily="18" charset="0"/>
                <a:ea typeface="Andale Sans UI"/>
                <a:cs typeface="Times New Roman" panose="02020603050405020304" pitchFamily="18" charset="0"/>
              </a:rPr>
              <a:t>٭٭</a:t>
            </a:r>
            <a:r>
              <a:rPr lang="en-IN" sz="1200" b="1" kern="150" dirty="0">
                <a:solidFill>
                  <a:srgbClr val="000000"/>
                </a:solidFill>
                <a:effectLst/>
                <a:latin typeface="Times New Roman" panose="02020603050405020304" pitchFamily="18" charset="0"/>
                <a:ea typeface="Andale Sans UI"/>
                <a:cs typeface="Times New Roman" panose="02020603050405020304" pitchFamily="18" charset="0"/>
              </a:rPr>
              <a:t>- </a:t>
            </a:r>
            <a:r>
              <a:rPr lang="en-IN" sz="1200" kern="15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and</a:t>
            </a:r>
            <a:r>
              <a:rPr lang="ar-SA" sz="1200" b="1" kern="150" dirty="0">
                <a:solidFill>
                  <a:srgbClr val="000000"/>
                </a:solidFill>
                <a:effectLst/>
                <a:latin typeface="Times New Roman" panose="02020603050405020304" pitchFamily="18" charset="0"/>
                <a:ea typeface="Andale Sans UI"/>
                <a:cs typeface="Times New Roman" panose="02020603050405020304" pitchFamily="18" charset="0"/>
              </a:rPr>
              <a:t>٭٭٭</a:t>
            </a:r>
            <a:r>
              <a:rPr lang="en-IN" sz="1200" kern="15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indicates significant difference at p&lt;0.01and p&lt;0.001 respectively against control</a:t>
            </a:r>
            <a:endParaRPr lang="en-IN" sz="1200" kern="150" dirty="0">
              <a:effectLst/>
              <a:latin typeface="Times New Roman" panose="02020603050405020304" pitchFamily="18" charset="0"/>
              <a:ea typeface="Andale Sans UI"/>
              <a:cs typeface="Tahoma" panose="020B0604030504040204" pitchFamily="34" charset="0"/>
            </a:endParaRPr>
          </a:p>
        </p:txBody>
      </p:sp>
      <p:sp>
        <p:nvSpPr>
          <p:cNvPr id="8" name="TextBox 7">
            <a:extLst>
              <a:ext uri="{FF2B5EF4-FFF2-40B4-BE49-F238E27FC236}">
                <a16:creationId xmlns:a16="http://schemas.microsoft.com/office/drawing/2014/main" id="{A7F3BED3-F877-2D92-2627-EA9E38F7DB18}"/>
              </a:ext>
            </a:extLst>
          </p:cNvPr>
          <p:cNvSpPr txBox="1"/>
          <p:nvPr/>
        </p:nvSpPr>
        <p:spPr>
          <a:xfrm>
            <a:off x="176211" y="1405660"/>
            <a:ext cx="4319589" cy="2123658"/>
          </a:xfrm>
          <a:prstGeom prst="rect">
            <a:avLst/>
          </a:prstGeom>
          <a:noFill/>
        </p:spPr>
        <p:txBody>
          <a:bodyPr wrap="square">
            <a:spAutoFit/>
          </a:bodyPr>
          <a:lstStyle/>
          <a:p>
            <a:pPr algn="just"/>
            <a:r>
              <a:rPr lang="en-IN" sz="1200" dirty="0">
                <a:solidFill>
                  <a:srgbClr val="000000"/>
                </a:solidFill>
                <a:effectLst/>
                <a:ea typeface="Andale Sans UI"/>
              </a:rPr>
              <a:t>The effective permeability coefficient in rats (</a:t>
            </a:r>
            <a:r>
              <a:rPr lang="en-IN" sz="1200" dirty="0" err="1">
                <a:solidFill>
                  <a:srgbClr val="000000"/>
                </a:solidFill>
                <a:effectLst/>
                <a:ea typeface="Andale Sans UI"/>
              </a:rPr>
              <a:t>Peffrat</a:t>
            </a:r>
            <a:r>
              <a:rPr lang="en-IN" sz="1200" dirty="0">
                <a:solidFill>
                  <a:srgbClr val="000000"/>
                </a:solidFill>
                <a:effectLst/>
                <a:ea typeface="Andale Sans UI"/>
              </a:rPr>
              <a:t>) of the control and SEDDS were 7.11 x10</a:t>
            </a:r>
            <a:r>
              <a:rPr lang="en-IN" sz="1200" baseline="30000" dirty="0">
                <a:solidFill>
                  <a:srgbClr val="000000"/>
                </a:solidFill>
                <a:effectLst/>
                <a:ea typeface="Andale Sans UI"/>
              </a:rPr>
              <a:t>-4</a:t>
            </a:r>
            <a:r>
              <a:rPr lang="en-IN" sz="1200" dirty="0">
                <a:solidFill>
                  <a:srgbClr val="000000"/>
                </a:solidFill>
                <a:effectLst/>
                <a:ea typeface="Andale Sans UI"/>
              </a:rPr>
              <a:t> and 25.98 x10</a:t>
            </a:r>
            <a:r>
              <a:rPr lang="en-IN" sz="1200" baseline="30000" dirty="0">
                <a:solidFill>
                  <a:srgbClr val="000000"/>
                </a:solidFill>
                <a:effectLst/>
                <a:ea typeface="Andale Sans UI"/>
              </a:rPr>
              <a:t>-4</a:t>
            </a:r>
            <a:r>
              <a:rPr lang="en-IN" sz="1200" dirty="0">
                <a:solidFill>
                  <a:srgbClr val="000000"/>
                </a:solidFill>
                <a:effectLst/>
                <a:ea typeface="Andale Sans UI"/>
              </a:rPr>
              <a:t> cm/sec, respectively, and the enhancement ratio (ER) was 3.65.</a:t>
            </a:r>
          </a:p>
          <a:p>
            <a:endParaRPr lang="en-IN" sz="1200" dirty="0">
              <a:solidFill>
                <a:srgbClr val="000000"/>
              </a:solidFill>
              <a:ea typeface="Andale Sans UI"/>
            </a:endParaRPr>
          </a:p>
          <a:p>
            <a:pPr algn="just"/>
            <a:r>
              <a:rPr lang="en-IN" sz="1200" dirty="0">
                <a:solidFill>
                  <a:srgbClr val="000000"/>
                </a:solidFill>
                <a:effectLst/>
                <a:ea typeface="Andale Sans UI"/>
              </a:rPr>
              <a:t>This could be due to the possibility of SEDDS reusing the gastrointestinal tract's barrier properties, favouring transport across the GIT via a variety of mechanisms.</a:t>
            </a:r>
          </a:p>
          <a:p>
            <a:endParaRPr lang="en-IN" sz="1200" dirty="0">
              <a:solidFill>
                <a:srgbClr val="000000"/>
              </a:solidFill>
              <a:ea typeface="Andale Sans UI"/>
            </a:endParaRPr>
          </a:p>
          <a:p>
            <a:pPr algn="just"/>
            <a:r>
              <a:rPr lang="en-IN" sz="1200" dirty="0">
                <a:solidFill>
                  <a:srgbClr val="000000"/>
                </a:solidFill>
                <a:effectLst/>
                <a:ea typeface="Andale Sans UI"/>
              </a:rPr>
              <a:t>Tween 80 has the ability to modulate membrane fluidity and enhance permeation enhancers, which were even reflected in the obtained results</a:t>
            </a:r>
            <a:endParaRPr lang="en-IN" sz="1200" dirty="0"/>
          </a:p>
        </p:txBody>
      </p:sp>
    </p:spTree>
    <p:extLst>
      <p:ext uri="{BB962C8B-B14F-4D97-AF65-F5344CB8AC3E}">
        <p14:creationId xmlns:p14="http://schemas.microsoft.com/office/powerpoint/2010/main" val="4416659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p:cNvSpPr>
            <a:spLocks noGrp="1"/>
          </p:cNvSpPr>
          <p:nvPr>
            <p:ph type="sldNum" sz="quarter" idx="12"/>
          </p:nvPr>
        </p:nvSpPr>
        <p:spPr/>
        <p:txBody>
          <a:bodyPr/>
          <a:lstStyle/>
          <a:p>
            <a:fld id="{FCAEAE96-855E-42B1-8DE9-9C9E68DE18C5}" type="slidenum">
              <a:rPr lang="fr-FR" smtClean="0">
                <a:latin typeface="Arial" panose="020B0604020202020204" pitchFamily="34" charset="0"/>
                <a:cs typeface="Arial" panose="020B0604020202020204" pitchFamily="34" charset="0"/>
              </a:rPr>
              <a:pPr/>
              <a:t>11</a:t>
            </a:fld>
            <a:endParaRPr lang="fr-FR"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91015C6E-DACC-46D7-9A51-5411FFCCCE22}"/>
              </a:ext>
            </a:extLst>
          </p:cNvPr>
          <p:cNvSpPr txBox="1"/>
          <p:nvPr/>
        </p:nvSpPr>
        <p:spPr>
          <a:xfrm>
            <a:off x="152400" y="906601"/>
            <a:ext cx="8839200" cy="5632311"/>
          </a:xfrm>
          <a:prstGeom prst="rect">
            <a:avLst/>
          </a:prstGeom>
          <a:noFill/>
        </p:spPr>
        <p:txBody>
          <a:bodyPr wrap="square" rtlCol="0">
            <a:spAutoFit/>
          </a:bodyPr>
          <a:lstStyle/>
          <a:p>
            <a:pPr algn="just"/>
            <a:r>
              <a:rPr lang="fr-FR" sz="2000" b="1" dirty="0"/>
              <a:t>Conclusions</a:t>
            </a:r>
          </a:p>
          <a:p>
            <a:pPr marL="457200" indent="-457200" algn="just">
              <a:buFont typeface="+mj-lt"/>
              <a:buAutoNum type="arabicPeriod"/>
            </a:pPr>
            <a:r>
              <a:rPr lang="en-US" sz="2000" dirty="0"/>
              <a:t>Zaleplon-loaded SEDDS were created by optimizing the concentrations of tween 80, Gelucire 44/14, and Phosal® 53 MCT, yielding stable emulsions at a 1:4 Smix: lipid ratio. </a:t>
            </a:r>
          </a:p>
          <a:p>
            <a:pPr marL="457200" indent="-457200" algn="just">
              <a:buFont typeface="+mj-lt"/>
              <a:buAutoNum type="arabicPeriod"/>
            </a:pPr>
            <a:r>
              <a:rPr lang="en-US" sz="2000" dirty="0"/>
              <a:t>Z5 was found to contain a homogenous distribution of 289 nm spherical particles.</a:t>
            </a:r>
          </a:p>
          <a:p>
            <a:pPr marL="457200" indent="-457200" algn="just">
              <a:buFont typeface="+mj-lt"/>
              <a:buAutoNum type="arabicPeriod"/>
            </a:pPr>
            <a:r>
              <a:rPr lang="en-US" sz="2000" dirty="0"/>
              <a:t>There was no indication of phase separation after 24 hours, indicating that these formulations were more stable. </a:t>
            </a:r>
          </a:p>
          <a:p>
            <a:pPr marL="457200" indent="-457200" algn="just">
              <a:buFont typeface="+mj-lt"/>
              <a:buAutoNum type="arabicPeriod"/>
            </a:pPr>
            <a:r>
              <a:rPr lang="en-US" sz="2000" dirty="0"/>
              <a:t>The optimized formulation had the lowest invitro drug release compared to the pure drug, indicating that the majority of the medicine was encapsulated in the emulsion. </a:t>
            </a:r>
          </a:p>
          <a:p>
            <a:pPr marL="457200" indent="-457200" algn="just">
              <a:buFont typeface="+mj-lt"/>
              <a:buAutoNum type="arabicPeriod"/>
            </a:pPr>
            <a:r>
              <a:rPr lang="en-US" sz="2000" dirty="0"/>
              <a:t>Ex vivo permeation tests revealed that SEDDS had a 3.65-fold higher Peff value than pure medicine. </a:t>
            </a:r>
          </a:p>
          <a:p>
            <a:pPr marL="457200" indent="-457200" algn="just">
              <a:buFont typeface="+mj-lt"/>
              <a:buAutoNum type="arabicPeriod"/>
            </a:pPr>
            <a:r>
              <a:rPr lang="en-US" sz="2000" dirty="0"/>
              <a:t>The FT-IR spectra indicated that no chemical reactions occurred. NMR spectra confirmed this much further. </a:t>
            </a:r>
          </a:p>
          <a:p>
            <a:pPr marL="457200" indent="-457200" algn="just">
              <a:buFont typeface="+mj-lt"/>
              <a:buAutoNum type="arabicPeriod"/>
            </a:pPr>
            <a:r>
              <a:rPr lang="en-US" sz="2000" dirty="0"/>
              <a:t>When compared to the control, the bioavailability of SEDDS (Z5) formulation was increased 2.84 times, indicating that SEDDS have the potential to be regarded as a viable formulation providing improved efficiency and stability.</a:t>
            </a:r>
            <a:endParaRPr lang="fr-FR" sz="2000" dirty="0"/>
          </a:p>
        </p:txBody>
      </p:sp>
    </p:spTree>
    <p:extLst>
      <p:ext uri="{BB962C8B-B14F-4D97-AF65-F5344CB8AC3E}">
        <p14:creationId xmlns:p14="http://schemas.microsoft.com/office/powerpoint/2010/main" val="939771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p:cNvSpPr>
            <a:spLocks noGrp="1"/>
          </p:cNvSpPr>
          <p:nvPr>
            <p:ph type="sldNum" sz="quarter" idx="12"/>
          </p:nvPr>
        </p:nvSpPr>
        <p:spPr/>
        <p:txBody>
          <a:bodyPr/>
          <a:lstStyle/>
          <a:p>
            <a:fld id="{FCAEAE96-855E-42B1-8DE9-9C9E68DE18C5}" type="slidenum">
              <a:rPr lang="fr-FR" smtClean="0">
                <a:latin typeface="Arial" panose="020B0604020202020204" pitchFamily="34" charset="0"/>
                <a:cs typeface="Arial" panose="020B0604020202020204" pitchFamily="34" charset="0"/>
              </a:rPr>
              <a:pPr/>
              <a:t>12</a:t>
            </a:fld>
            <a:endParaRPr lang="fr-FR"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7BB60A73-C7B6-4942-9460-6A11453E996F}"/>
              </a:ext>
            </a:extLst>
          </p:cNvPr>
          <p:cNvSpPr txBox="1"/>
          <p:nvPr/>
        </p:nvSpPr>
        <p:spPr>
          <a:xfrm>
            <a:off x="114300" y="990600"/>
            <a:ext cx="8915400" cy="5563061"/>
          </a:xfrm>
          <a:prstGeom prst="rect">
            <a:avLst/>
          </a:prstGeom>
          <a:noFill/>
        </p:spPr>
        <p:txBody>
          <a:bodyPr wrap="square" rtlCol="0">
            <a:spAutoFit/>
          </a:bodyPr>
          <a:lstStyle/>
          <a:p>
            <a:r>
              <a:rPr lang="fr-FR" sz="2400" b="1" dirty="0" err="1"/>
              <a:t>Acknowledgments</a:t>
            </a:r>
            <a:endParaRPr lang="fr-FR" sz="2400" b="1" dirty="0"/>
          </a:p>
          <a:p>
            <a:endParaRPr lang="fr-FR" sz="1050" b="1" dirty="0"/>
          </a:p>
          <a:p>
            <a:r>
              <a:rPr lang="fr-FR" dirty="0" err="1"/>
              <a:t>We</a:t>
            </a:r>
            <a:r>
              <a:rPr lang="fr-FR" dirty="0"/>
              <a:t> thank the management of St. </a:t>
            </a:r>
            <a:r>
              <a:rPr lang="fr-FR" dirty="0" err="1"/>
              <a:t>Peter’s</a:t>
            </a:r>
            <a:r>
              <a:rPr lang="fr-FR" dirty="0"/>
              <a:t> Institute of Pharmaceutical Sciences for </a:t>
            </a:r>
            <a:r>
              <a:rPr lang="fr-FR" dirty="0" err="1"/>
              <a:t>providing</a:t>
            </a:r>
            <a:r>
              <a:rPr lang="fr-FR" dirty="0"/>
              <a:t> the platform for the research to </a:t>
            </a:r>
            <a:r>
              <a:rPr lang="fr-FR" dirty="0" err="1"/>
              <a:t>be</a:t>
            </a:r>
            <a:r>
              <a:rPr lang="fr-FR" dirty="0"/>
              <a:t> executed </a:t>
            </a:r>
            <a:r>
              <a:rPr lang="fr-FR" dirty="0" err="1"/>
              <a:t>with</a:t>
            </a:r>
            <a:r>
              <a:rPr lang="fr-FR" dirty="0"/>
              <a:t> all the laboratory support and supplies.</a:t>
            </a:r>
          </a:p>
          <a:p>
            <a:endParaRPr lang="fr-FR" dirty="0"/>
          </a:p>
          <a:p>
            <a:pPr marL="406400" indent="-406400" algn="just"/>
            <a:endParaRPr lang="en-IN" sz="2400" b="1" kern="150" dirty="0">
              <a:solidFill>
                <a:srgbClr val="000000"/>
              </a:solidFill>
              <a:effectLst/>
              <a:ea typeface="Andale Sans UI"/>
              <a:cs typeface="Times New Roman" panose="02020603050405020304" pitchFamily="18" charset="0"/>
            </a:endParaRPr>
          </a:p>
          <a:p>
            <a:pPr marL="406400" indent="-406400" algn="just"/>
            <a:r>
              <a:rPr lang="en-IN" sz="2400" b="1" kern="150" dirty="0">
                <a:solidFill>
                  <a:srgbClr val="000000"/>
                </a:solidFill>
                <a:effectLst/>
                <a:ea typeface="Andale Sans UI"/>
                <a:cs typeface="Times New Roman" panose="02020603050405020304" pitchFamily="18" charset="0"/>
              </a:rPr>
              <a:t>References</a:t>
            </a:r>
            <a:endParaRPr lang="en-IN" sz="1800" kern="150" dirty="0">
              <a:effectLst/>
              <a:ea typeface="Andale Sans UI"/>
              <a:cs typeface="Tahoma" panose="020B0604030504040204" pitchFamily="34" charset="0"/>
            </a:endParaRPr>
          </a:p>
          <a:p>
            <a:pPr algn="just"/>
            <a:r>
              <a:rPr lang="en-IN" sz="1800" kern="150" dirty="0">
                <a:solidFill>
                  <a:srgbClr val="000000"/>
                </a:solidFill>
                <a:effectLst/>
                <a:ea typeface="Andale Sans UI"/>
                <a:cs typeface="Times New Roman" panose="02020603050405020304" pitchFamily="18" charset="0"/>
              </a:rPr>
              <a:t>[1] </a:t>
            </a:r>
            <a:r>
              <a:rPr lang="en-IN" kern="150" dirty="0">
                <a:solidFill>
                  <a:srgbClr val="000000"/>
                </a:solidFill>
                <a:effectLst/>
                <a:ea typeface="Andale Sans UI"/>
                <a:cs typeface="Times New Roman" panose="02020603050405020304" pitchFamily="18" charset="0"/>
              </a:rPr>
              <a:t>G. Editorial, Guest Editorial Issues and challenges in implementing clinical practice guideline for the management of chronic insomnia, J Sleep Res. 26 (2017) 673–674. https://doi.org/10.1111/jsr.12639.</a:t>
            </a:r>
          </a:p>
          <a:p>
            <a:pPr algn="just"/>
            <a:endParaRPr lang="en-IN" sz="1000" kern="150" dirty="0">
              <a:solidFill>
                <a:srgbClr val="000000"/>
              </a:solidFill>
              <a:effectLst/>
              <a:ea typeface="Andale Sans UI"/>
              <a:cs typeface="Times New Roman" panose="02020603050405020304" pitchFamily="18" charset="0"/>
            </a:endParaRPr>
          </a:p>
          <a:p>
            <a:pPr algn="just"/>
            <a:r>
              <a:rPr lang="en-IN" kern="150" dirty="0">
                <a:solidFill>
                  <a:srgbClr val="000000"/>
                </a:solidFill>
                <a:effectLst/>
                <a:ea typeface="Andale Sans UI"/>
                <a:cs typeface="Times New Roman" panose="02020603050405020304" pitchFamily="18" charset="0"/>
              </a:rPr>
              <a:t>[2] A. </a:t>
            </a:r>
            <a:r>
              <a:rPr lang="en-IN" kern="150" dirty="0" err="1">
                <a:solidFill>
                  <a:srgbClr val="000000"/>
                </a:solidFill>
                <a:effectLst/>
                <a:ea typeface="Andale Sans UI"/>
                <a:cs typeface="Times New Roman" panose="02020603050405020304" pitchFamily="18" charset="0"/>
              </a:rPr>
              <a:t>Castelnovo</a:t>
            </a:r>
            <a:r>
              <a:rPr lang="en-IN" kern="150" dirty="0">
                <a:solidFill>
                  <a:srgbClr val="000000"/>
                </a:solidFill>
                <a:effectLst/>
                <a:ea typeface="Andale Sans UI"/>
                <a:cs typeface="Times New Roman" panose="02020603050405020304" pitchFamily="18" charset="0"/>
              </a:rPr>
              <a:t>, B. Graziano, F. </a:t>
            </a:r>
            <a:r>
              <a:rPr lang="en-IN" kern="150" dirty="0" err="1">
                <a:solidFill>
                  <a:srgbClr val="000000"/>
                </a:solidFill>
                <a:effectLst/>
                <a:ea typeface="Andale Sans UI"/>
                <a:cs typeface="Times New Roman" panose="02020603050405020304" pitchFamily="18" charset="0"/>
              </a:rPr>
              <a:t>Ferrarelli</a:t>
            </a:r>
            <a:r>
              <a:rPr lang="en-IN" kern="150" dirty="0">
                <a:solidFill>
                  <a:srgbClr val="000000"/>
                </a:solidFill>
                <a:effectLst/>
                <a:ea typeface="Andale Sans UI"/>
                <a:cs typeface="Times New Roman" panose="02020603050405020304" pitchFamily="18" charset="0"/>
              </a:rPr>
              <a:t>, A. D'Agostino. Sleep spindles and slow waves in schizophrenia and related disorders: main findings, challenges and future perspectives, </a:t>
            </a:r>
            <a:r>
              <a:rPr lang="en-IN" kern="150" dirty="0" err="1">
                <a:solidFill>
                  <a:srgbClr val="000000"/>
                </a:solidFill>
                <a:effectLst/>
                <a:ea typeface="Andale Sans UI"/>
                <a:cs typeface="Times New Roman" panose="02020603050405020304" pitchFamily="18" charset="0"/>
              </a:rPr>
              <a:t>Eur</a:t>
            </a:r>
            <a:r>
              <a:rPr lang="en-IN" kern="150" dirty="0">
                <a:solidFill>
                  <a:srgbClr val="000000"/>
                </a:solidFill>
                <a:effectLst/>
                <a:ea typeface="Andale Sans UI"/>
                <a:cs typeface="Times New Roman" panose="02020603050405020304" pitchFamily="18" charset="0"/>
              </a:rPr>
              <a:t> J </a:t>
            </a:r>
            <a:r>
              <a:rPr lang="en-IN" kern="150" dirty="0" err="1">
                <a:solidFill>
                  <a:srgbClr val="000000"/>
                </a:solidFill>
                <a:effectLst/>
                <a:ea typeface="Andale Sans UI"/>
                <a:cs typeface="Times New Roman" panose="02020603050405020304" pitchFamily="18" charset="0"/>
              </a:rPr>
              <a:t>Neurosci</a:t>
            </a:r>
            <a:r>
              <a:rPr lang="en-IN" kern="150" dirty="0">
                <a:solidFill>
                  <a:srgbClr val="000000"/>
                </a:solidFill>
                <a:effectLst/>
                <a:ea typeface="Andale Sans UI"/>
                <a:cs typeface="Times New Roman" panose="02020603050405020304" pitchFamily="18" charset="0"/>
              </a:rPr>
              <a:t>. 48 (2018) 2738-2758. https://doi.org/10.1111/ejn.13815</a:t>
            </a:r>
            <a:endParaRPr lang="en-IN" kern="150" dirty="0">
              <a:effectLst/>
              <a:ea typeface="Andale Sans UI"/>
              <a:cs typeface="Tahoma" panose="020B0604030504040204" pitchFamily="34" charset="0"/>
            </a:endParaRPr>
          </a:p>
          <a:p>
            <a:pPr algn="just">
              <a:tabLst>
                <a:tab pos="457200" algn="l"/>
                <a:tab pos="914400" algn="l"/>
              </a:tabLst>
            </a:pPr>
            <a:endParaRPr lang="en-IN" sz="1050" kern="150" dirty="0">
              <a:solidFill>
                <a:srgbClr val="000000"/>
              </a:solidFill>
              <a:ea typeface="Andale Sans UI"/>
              <a:cs typeface="Times New Roman" panose="02020603050405020304" pitchFamily="18" charset="0"/>
            </a:endParaRPr>
          </a:p>
          <a:p>
            <a:pPr algn="just">
              <a:tabLst>
                <a:tab pos="457200" algn="l"/>
                <a:tab pos="914400" algn="l"/>
              </a:tabLst>
            </a:pPr>
            <a:r>
              <a:rPr lang="en-IN" kern="150" dirty="0">
                <a:solidFill>
                  <a:srgbClr val="000000"/>
                </a:solidFill>
                <a:effectLst/>
                <a:ea typeface="Andale Sans UI"/>
                <a:cs typeface="Times New Roman" panose="02020603050405020304" pitchFamily="18" charset="0"/>
              </a:rPr>
              <a:t>[3] A.B. </a:t>
            </a:r>
            <a:r>
              <a:rPr lang="en-IN" kern="150" dirty="0" err="1">
                <a:solidFill>
                  <a:srgbClr val="000000"/>
                </a:solidFill>
                <a:effectLst/>
                <a:ea typeface="Andale Sans UI"/>
                <a:cs typeface="Times New Roman" panose="02020603050405020304" pitchFamily="18" charset="0"/>
              </a:rPr>
              <a:t>Hassinger</a:t>
            </a:r>
            <a:r>
              <a:rPr lang="en-IN" kern="150" dirty="0">
                <a:solidFill>
                  <a:srgbClr val="000000"/>
                </a:solidFill>
                <a:effectLst/>
                <a:ea typeface="Andale Sans UI"/>
                <a:cs typeface="Times New Roman" panose="02020603050405020304" pitchFamily="18" charset="0"/>
              </a:rPr>
              <a:t>, N. </a:t>
            </a:r>
            <a:r>
              <a:rPr lang="en-IN" kern="150" dirty="0" err="1">
                <a:solidFill>
                  <a:srgbClr val="000000"/>
                </a:solidFill>
                <a:effectLst/>
                <a:ea typeface="Andale Sans UI"/>
                <a:cs typeface="Times New Roman" panose="02020603050405020304" pitchFamily="18" charset="0"/>
              </a:rPr>
              <a:t>Bletnisky</a:t>
            </a:r>
            <a:r>
              <a:rPr lang="en-IN" kern="150" dirty="0">
                <a:solidFill>
                  <a:srgbClr val="000000"/>
                </a:solidFill>
                <a:effectLst/>
                <a:ea typeface="Andale Sans UI"/>
                <a:cs typeface="Times New Roman" panose="02020603050405020304" pitchFamily="18" charset="0"/>
              </a:rPr>
              <a:t>, R. </a:t>
            </a:r>
            <a:r>
              <a:rPr lang="en-IN" kern="150" dirty="0" err="1">
                <a:solidFill>
                  <a:srgbClr val="000000"/>
                </a:solidFill>
                <a:effectLst/>
                <a:ea typeface="Andale Sans UI"/>
                <a:cs typeface="Times New Roman" panose="02020603050405020304" pitchFamily="18" charset="0"/>
              </a:rPr>
              <a:t>Dudekula</a:t>
            </a:r>
            <a:r>
              <a:rPr lang="en-IN" kern="150" dirty="0">
                <a:solidFill>
                  <a:srgbClr val="000000"/>
                </a:solidFill>
                <a:effectLst/>
                <a:ea typeface="Andale Sans UI"/>
                <a:cs typeface="Times New Roman" panose="02020603050405020304" pitchFamily="18" charset="0"/>
              </a:rPr>
              <a:t>, A.A. El-</a:t>
            </a:r>
            <a:r>
              <a:rPr lang="en-IN" kern="150" dirty="0" err="1">
                <a:solidFill>
                  <a:srgbClr val="000000"/>
                </a:solidFill>
                <a:effectLst/>
                <a:ea typeface="Andale Sans UI"/>
                <a:cs typeface="Times New Roman" panose="02020603050405020304" pitchFamily="18" charset="0"/>
              </a:rPr>
              <a:t>solh</a:t>
            </a:r>
            <a:r>
              <a:rPr lang="en-IN" kern="150" dirty="0">
                <a:solidFill>
                  <a:srgbClr val="000000"/>
                </a:solidFill>
                <a:effectLst/>
                <a:ea typeface="Andale Sans UI"/>
                <a:cs typeface="Times New Roman" panose="02020603050405020304" pitchFamily="18" charset="0"/>
              </a:rPr>
              <a:t>, A.B. </a:t>
            </a:r>
            <a:r>
              <a:rPr lang="en-IN" kern="150" dirty="0" err="1">
                <a:solidFill>
                  <a:srgbClr val="000000"/>
                </a:solidFill>
                <a:effectLst/>
                <a:ea typeface="Andale Sans UI"/>
                <a:cs typeface="Times New Roman" panose="02020603050405020304" pitchFamily="18" charset="0"/>
              </a:rPr>
              <a:t>Hassinger</a:t>
            </a:r>
            <a:r>
              <a:rPr lang="en-IN" kern="150" dirty="0">
                <a:solidFill>
                  <a:srgbClr val="000000"/>
                </a:solidFill>
                <a:effectLst/>
                <a:ea typeface="Andale Sans UI"/>
                <a:cs typeface="Times New Roman" panose="02020603050405020304" pitchFamily="18" charset="0"/>
              </a:rPr>
              <a:t>, N. </a:t>
            </a:r>
            <a:r>
              <a:rPr lang="en-IN" kern="150" dirty="0" err="1">
                <a:solidFill>
                  <a:srgbClr val="000000"/>
                </a:solidFill>
                <a:effectLst/>
                <a:ea typeface="Andale Sans UI"/>
                <a:cs typeface="Times New Roman" panose="02020603050405020304" pitchFamily="18" charset="0"/>
              </a:rPr>
              <a:t>Bletnisky</a:t>
            </a:r>
            <a:r>
              <a:rPr lang="en-IN" kern="150" dirty="0">
                <a:solidFill>
                  <a:srgbClr val="000000"/>
                </a:solidFill>
                <a:effectLst/>
                <a:ea typeface="Andale Sans UI"/>
                <a:cs typeface="Times New Roman" panose="02020603050405020304" pitchFamily="18" charset="0"/>
              </a:rPr>
              <a:t>, R. </a:t>
            </a:r>
            <a:r>
              <a:rPr lang="en-IN" kern="150" dirty="0" err="1">
                <a:solidFill>
                  <a:srgbClr val="000000"/>
                </a:solidFill>
                <a:effectLst/>
                <a:ea typeface="Andale Sans UI"/>
                <a:cs typeface="Times New Roman" panose="02020603050405020304" pitchFamily="18" charset="0"/>
              </a:rPr>
              <a:t>Dudekula</a:t>
            </a:r>
            <a:r>
              <a:rPr lang="en-IN" kern="150" dirty="0">
                <a:solidFill>
                  <a:srgbClr val="000000"/>
                </a:solidFill>
                <a:effectLst/>
                <a:ea typeface="Andale Sans UI"/>
                <a:cs typeface="Times New Roman" panose="02020603050405020304" pitchFamily="18" charset="0"/>
              </a:rPr>
              <a:t>, A.A. El-</a:t>
            </a:r>
            <a:r>
              <a:rPr lang="en-IN" kern="150" dirty="0" err="1">
                <a:solidFill>
                  <a:srgbClr val="000000"/>
                </a:solidFill>
                <a:effectLst/>
                <a:ea typeface="Andale Sans UI"/>
                <a:cs typeface="Times New Roman" panose="02020603050405020304" pitchFamily="18" charset="0"/>
              </a:rPr>
              <a:t>solh</a:t>
            </a:r>
            <a:r>
              <a:rPr lang="en-IN" kern="150" dirty="0">
                <a:solidFill>
                  <a:srgbClr val="000000"/>
                </a:solidFill>
                <a:effectLst/>
                <a:ea typeface="Andale Sans UI"/>
                <a:cs typeface="Times New Roman" panose="02020603050405020304" pitchFamily="18" charset="0"/>
              </a:rPr>
              <a:t>, Expert Opinion on Pharmacotherapy Selecting a pharmacotherapy regimen for patients with chronic insomnia, Expert </a:t>
            </a:r>
            <a:r>
              <a:rPr lang="en-IN" kern="150" dirty="0" err="1">
                <a:solidFill>
                  <a:srgbClr val="000000"/>
                </a:solidFill>
                <a:effectLst/>
                <a:ea typeface="Andale Sans UI"/>
                <a:cs typeface="Times New Roman" panose="02020603050405020304" pitchFamily="18" charset="0"/>
              </a:rPr>
              <a:t>Opin</a:t>
            </a:r>
            <a:r>
              <a:rPr lang="en-IN" kern="150" dirty="0">
                <a:solidFill>
                  <a:srgbClr val="000000"/>
                </a:solidFill>
                <a:effectLst/>
                <a:ea typeface="Andale Sans UI"/>
                <a:cs typeface="Times New Roman" panose="02020603050405020304" pitchFamily="18" charset="0"/>
              </a:rPr>
              <a:t>. </a:t>
            </a:r>
            <a:r>
              <a:rPr lang="en-IN" kern="150" dirty="0" err="1">
                <a:solidFill>
                  <a:srgbClr val="000000"/>
                </a:solidFill>
                <a:effectLst/>
                <a:ea typeface="Andale Sans UI"/>
                <a:cs typeface="Times New Roman" panose="02020603050405020304" pitchFamily="18" charset="0"/>
              </a:rPr>
              <a:t>Pharmacother</a:t>
            </a:r>
            <a:r>
              <a:rPr lang="en-IN" kern="150" dirty="0">
                <a:solidFill>
                  <a:srgbClr val="000000"/>
                </a:solidFill>
                <a:effectLst/>
                <a:ea typeface="Andale Sans UI"/>
                <a:cs typeface="Times New Roman" panose="02020603050405020304" pitchFamily="18" charset="0"/>
              </a:rPr>
              <a:t>. 00 (2020) 1–9. https://doi.org/10.1080/14656566.2020.1743265.</a:t>
            </a:r>
            <a:endParaRPr lang="en-IN" kern="150" dirty="0">
              <a:effectLst/>
              <a:ea typeface="Andale Sans UI"/>
              <a:cs typeface="Tahoma" panose="020B0604030504040204" pitchFamily="34" charset="0"/>
            </a:endParaRPr>
          </a:p>
          <a:p>
            <a:endParaRPr lang="fr-FR" dirty="0"/>
          </a:p>
        </p:txBody>
      </p:sp>
      <p:pic>
        <p:nvPicPr>
          <p:cNvPr id="3" name="Picture 2">
            <a:extLst>
              <a:ext uri="{FF2B5EF4-FFF2-40B4-BE49-F238E27FC236}">
                <a16:creationId xmlns:a16="http://schemas.microsoft.com/office/drawing/2014/main" id="{213AD7E1-DE81-E679-15D9-C34403D9FD00}"/>
              </a:ext>
            </a:extLst>
          </p:cNvPr>
          <p:cNvPicPr>
            <a:picLocks noChangeAspect="1"/>
          </p:cNvPicPr>
          <p:nvPr/>
        </p:nvPicPr>
        <p:blipFill rotWithShape="1">
          <a:blip r:embed="rId3"/>
          <a:srcRect l="7182" t="15011" r="17679"/>
          <a:stretch/>
        </p:blipFill>
        <p:spPr>
          <a:xfrm>
            <a:off x="3048000" y="2286000"/>
            <a:ext cx="2590800" cy="736674"/>
          </a:xfrm>
          <a:prstGeom prst="rect">
            <a:avLst/>
          </a:prstGeom>
        </p:spPr>
      </p:pic>
      <p:sp>
        <p:nvSpPr>
          <p:cNvPr id="2" name="TextBox 1">
            <a:extLst>
              <a:ext uri="{FF2B5EF4-FFF2-40B4-BE49-F238E27FC236}">
                <a16:creationId xmlns:a16="http://schemas.microsoft.com/office/drawing/2014/main" id="{7A63821C-AB62-CB1E-F459-540D45B62CEB}"/>
              </a:ext>
            </a:extLst>
          </p:cNvPr>
          <p:cNvSpPr txBox="1"/>
          <p:nvPr/>
        </p:nvSpPr>
        <p:spPr>
          <a:xfrm>
            <a:off x="6865940" y="5926380"/>
            <a:ext cx="2278060" cy="646331"/>
          </a:xfrm>
          <a:prstGeom prst="rect">
            <a:avLst/>
          </a:prstGeom>
          <a:noFill/>
        </p:spPr>
        <p:txBody>
          <a:bodyPr wrap="none" rtlCol="0">
            <a:spAutoFit/>
          </a:bodyPr>
          <a:lstStyle/>
          <a:p>
            <a:r>
              <a:rPr lang="en-IN" sz="3600" b="1" dirty="0">
                <a:solidFill>
                  <a:srgbClr val="FF0000"/>
                </a:solidFill>
              </a:rPr>
              <a:t>Thank you </a:t>
            </a:r>
          </a:p>
        </p:txBody>
      </p:sp>
    </p:spTree>
    <p:extLst>
      <p:ext uri="{BB962C8B-B14F-4D97-AF65-F5344CB8AC3E}">
        <p14:creationId xmlns:p14="http://schemas.microsoft.com/office/powerpoint/2010/main" val="10425824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00025" y="2057399"/>
            <a:ext cx="7010400" cy="646331"/>
          </a:xfrm>
          <a:prstGeom prst="rect">
            <a:avLst/>
          </a:prstGeom>
          <a:noFill/>
        </p:spPr>
        <p:txBody>
          <a:bodyPr wrap="square" rtlCol="0">
            <a:spAutoFit/>
          </a:bodyPr>
          <a:lstStyle/>
          <a:p>
            <a:r>
              <a:rPr lang="fr-FR" b="1" dirty="0"/>
              <a:t>Graphical Abstract</a:t>
            </a:r>
            <a:endParaRPr lang="fr-FR" dirty="0"/>
          </a:p>
          <a:p>
            <a:endParaRPr lang="fr-FR" dirty="0"/>
          </a:p>
        </p:txBody>
      </p:sp>
      <p:sp>
        <p:nvSpPr>
          <p:cNvPr id="5" name="Rectangle 4"/>
          <p:cNvSpPr/>
          <p:nvPr/>
        </p:nvSpPr>
        <p:spPr>
          <a:xfrm>
            <a:off x="419100" y="1143000"/>
            <a:ext cx="8153400" cy="830997"/>
          </a:xfrm>
          <a:prstGeom prst="rect">
            <a:avLst/>
          </a:prstGeom>
        </p:spPr>
        <p:txBody>
          <a:bodyPr wrap="square">
            <a:spAutoFit/>
          </a:bodyPr>
          <a:lstStyle/>
          <a:p>
            <a:pPr algn="ctr"/>
            <a:r>
              <a:rPr lang="en-US" sz="2400" b="1" dirty="0"/>
              <a:t>Bioavailability Amelioration of Zaleplon by developing self emulsifying drug delivery systems</a:t>
            </a:r>
          </a:p>
        </p:txBody>
      </p:sp>
      <p:sp>
        <p:nvSpPr>
          <p:cNvPr id="12" name="Slide Number Placeholder 11"/>
          <p:cNvSpPr>
            <a:spLocks noGrp="1"/>
          </p:cNvSpPr>
          <p:nvPr>
            <p:ph type="sldNum" sz="quarter" idx="12"/>
          </p:nvPr>
        </p:nvSpPr>
        <p:spPr/>
        <p:txBody>
          <a:bodyPr/>
          <a:lstStyle/>
          <a:p>
            <a:fld id="{FCAEAE96-855E-42B1-8DE9-9C9E68DE18C5}" type="slidenum">
              <a:rPr lang="fr-FR" smtClean="0">
                <a:latin typeface="Arial" panose="020B0604020202020204" pitchFamily="34" charset="0"/>
                <a:cs typeface="Arial" panose="020B0604020202020204" pitchFamily="34" charset="0"/>
              </a:rPr>
              <a:pPr/>
              <a:t>2</a:t>
            </a:fld>
            <a:endParaRPr lang="fr-FR"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8EBE2F35-96C4-B96E-B08D-80D9F7B4F5B4}"/>
              </a:ext>
            </a:extLst>
          </p:cNvPr>
          <p:cNvPicPr>
            <a:picLocks noChangeAspect="1"/>
          </p:cNvPicPr>
          <p:nvPr/>
        </p:nvPicPr>
        <p:blipFill rotWithShape="1">
          <a:blip r:embed="rId3"/>
          <a:srcRect l="2195"/>
          <a:stretch/>
        </p:blipFill>
        <p:spPr>
          <a:xfrm>
            <a:off x="152400" y="2380565"/>
            <a:ext cx="8915400" cy="3964425"/>
          </a:xfrm>
          <a:prstGeom prst="rect">
            <a:avLst/>
          </a:prstGeom>
        </p:spPr>
      </p:pic>
    </p:spTree>
    <p:extLst>
      <p:ext uri="{BB962C8B-B14F-4D97-AF65-F5344CB8AC3E}">
        <p14:creationId xmlns:p14="http://schemas.microsoft.com/office/powerpoint/2010/main" val="25586196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p:cNvSpPr>
            <a:spLocks noGrp="1"/>
          </p:cNvSpPr>
          <p:nvPr>
            <p:ph type="sldNum" sz="quarter" idx="12"/>
          </p:nvPr>
        </p:nvSpPr>
        <p:spPr/>
        <p:txBody>
          <a:bodyPr/>
          <a:lstStyle/>
          <a:p>
            <a:fld id="{FCAEAE96-855E-42B1-8DE9-9C9E68DE18C5}" type="slidenum">
              <a:rPr lang="fr-FR" smtClean="0">
                <a:latin typeface="Arial" panose="020B0604020202020204" pitchFamily="34" charset="0"/>
                <a:cs typeface="Arial" panose="020B0604020202020204" pitchFamily="34" charset="0"/>
              </a:rPr>
              <a:pPr/>
              <a:t>3</a:t>
            </a:fld>
            <a:endParaRPr lang="fr-FR"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FF4E4F2F-1E55-44A4-8832-84E477F385C3}"/>
              </a:ext>
            </a:extLst>
          </p:cNvPr>
          <p:cNvSpPr txBox="1"/>
          <p:nvPr/>
        </p:nvSpPr>
        <p:spPr>
          <a:xfrm>
            <a:off x="609600" y="1183600"/>
            <a:ext cx="7924800" cy="5355312"/>
          </a:xfrm>
          <a:prstGeom prst="rect">
            <a:avLst/>
          </a:prstGeom>
          <a:noFill/>
        </p:spPr>
        <p:txBody>
          <a:bodyPr wrap="square" rtlCol="0">
            <a:spAutoFit/>
          </a:bodyPr>
          <a:lstStyle/>
          <a:p>
            <a:pPr algn="just"/>
            <a:r>
              <a:rPr lang="fr-FR" b="1" dirty="0"/>
              <a:t>Abstract: </a:t>
            </a:r>
            <a:r>
              <a:rPr lang="en-IN" sz="1800" kern="150" dirty="0">
                <a:solidFill>
                  <a:srgbClr val="000000"/>
                </a:solidFill>
                <a:effectLst/>
                <a:latin typeface="Times New Roman" panose="02020603050405020304" pitchFamily="18" charset="0"/>
                <a:ea typeface="Andale Sans UI"/>
              </a:rPr>
              <a:t>The goal of the current study is to create zaleplon-loaded self-emulsifying drug delivery systems (SEDDS) utilising different ratios of the lipid, </a:t>
            </a:r>
            <a:r>
              <a:rPr lang="en-IN" sz="1800" kern="150" dirty="0" err="1">
                <a:solidFill>
                  <a:srgbClr val="000000"/>
                </a:solidFill>
                <a:effectLst/>
                <a:latin typeface="Times New Roman" panose="02020603050405020304" pitchFamily="18" charset="0"/>
                <a:ea typeface="Andale Sans UI"/>
              </a:rPr>
              <a:t>Phosal</a:t>
            </a:r>
            <a:r>
              <a:rPr lang="en-IN" sz="1800" kern="150" dirty="0">
                <a:solidFill>
                  <a:srgbClr val="000000"/>
                </a:solidFill>
                <a:effectLst/>
                <a:latin typeface="Times New Roman" panose="02020603050405020304" pitchFamily="18" charset="0"/>
                <a:ea typeface="Andale Sans UI"/>
              </a:rPr>
              <a:t>® 53 MCT, surfactant, Tween 80, and cosurfactant Gelucire 44/14. </a:t>
            </a:r>
            <a:r>
              <a:rPr lang="en-IN" sz="1800" kern="150" dirty="0">
                <a:solidFill>
                  <a:srgbClr val="000000"/>
                </a:solidFill>
                <a:effectLst/>
                <a:latin typeface="Times New Roman" panose="02020603050405020304" pitchFamily="18" charset="0"/>
                <a:ea typeface="Calibri" panose="020F0502020204030204" pitchFamily="34" charset="0"/>
              </a:rPr>
              <a:t>With a droplet size of 289 ± 5 nm and a charge of +13.9 ± 1.5 mV, the preparation consisting of </a:t>
            </a:r>
            <a:r>
              <a:rPr lang="en-IN" sz="1800" kern="150" dirty="0" err="1">
                <a:solidFill>
                  <a:srgbClr val="000000"/>
                </a:solidFill>
                <a:effectLst/>
                <a:latin typeface="Times New Roman" panose="02020603050405020304" pitchFamily="18" charset="0"/>
                <a:ea typeface="Calibri" panose="020F0502020204030204" pitchFamily="34" charset="0"/>
              </a:rPr>
              <a:t>Phosal</a:t>
            </a:r>
            <a:r>
              <a:rPr lang="en-IN" sz="1800" kern="150" dirty="0">
                <a:solidFill>
                  <a:srgbClr val="000000"/>
                </a:solidFill>
                <a:effectLst/>
                <a:latin typeface="Times New Roman" panose="02020603050405020304" pitchFamily="18" charset="0"/>
                <a:ea typeface="Calibri" panose="020F0502020204030204" pitchFamily="34" charset="0"/>
              </a:rPr>
              <a:t>, Tween 80, and Gelucire 44/14 at levels of 80%, 12%, and 8% correspondingly was shown to be thermodynamically stable. </a:t>
            </a:r>
            <a:r>
              <a:rPr lang="en-IN" sz="1800" kern="150" dirty="0">
                <a:solidFill>
                  <a:srgbClr val="000000"/>
                </a:solidFill>
                <a:effectLst/>
                <a:latin typeface="Times New Roman" panose="02020603050405020304" pitchFamily="18" charset="0"/>
                <a:ea typeface="Andale Sans UI"/>
              </a:rPr>
              <a:t>The optimised formulation's dispersion parameters, such as particle size, viscosity, and pH, were also tested. Diffusion experiments demonstrated that the majority of the medication is encapsulated in the emulsion, resulting in the greatest absorption capability. </a:t>
            </a:r>
            <a:r>
              <a:rPr lang="en-IN" sz="1800" kern="150" dirty="0">
                <a:solidFill>
                  <a:srgbClr val="000000"/>
                </a:solidFill>
                <a:effectLst/>
                <a:latin typeface="Times New Roman" panose="02020603050405020304" pitchFamily="18" charset="0"/>
                <a:ea typeface="Calibri" panose="020F0502020204030204" pitchFamily="34" charset="0"/>
              </a:rPr>
              <a:t>The better in vitro dissolving behaviour of zaleplon from SEDDS over control was found, indicating that SEDDS has a greater ability to hold zaleplon in soluble state. Ex vivo investigations revealed a 3.65-fold increase in the amount of permeation as SEDDS as compared to zaleplon alone in pure state. </a:t>
            </a:r>
            <a:r>
              <a:rPr lang="en-IN" sz="1800" kern="150" dirty="0">
                <a:solidFill>
                  <a:srgbClr val="000000"/>
                </a:solidFill>
                <a:effectLst/>
                <a:latin typeface="Times New Roman" panose="02020603050405020304" pitchFamily="18" charset="0"/>
                <a:ea typeface="Andale Sans UI"/>
              </a:rPr>
              <a:t>SEDDS also increased bioavailability by 2.84-fold as compared to pure zaleplon solution in in vivo experiments.  The preceding SEDDS data demonstrate SEDDS's capabilities as acceptable carriers for enhancing zaleplon oral bioavailability.</a:t>
            </a:r>
          </a:p>
          <a:p>
            <a:pPr algn="just"/>
            <a:endParaRPr lang="fr-FR" dirty="0"/>
          </a:p>
          <a:p>
            <a:r>
              <a:rPr lang="fr-FR" b="1" dirty="0"/>
              <a:t>Keywords:</a:t>
            </a:r>
            <a:r>
              <a:rPr lang="fr-FR" dirty="0"/>
              <a:t>, </a:t>
            </a:r>
            <a:r>
              <a:rPr lang="fr-FR" dirty="0" err="1"/>
              <a:t>Bioavailability</a:t>
            </a:r>
            <a:r>
              <a:rPr lang="fr-FR" dirty="0"/>
              <a:t>; Gelucire 44/14; </a:t>
            </a:r>
            <a:r>
              <a:rPr lang="fr-FR" dirty="0" err="1"/>
              <a:t>Phosal</a:t>
            </a:r>
            <a:r>
              <a:rPr lang="fr-FR" dirty="0"/>
              <a:t> 53 MCT; Self </a:t>
            </a:r>
            <a:r>
              <a:rPr lang="fr-FR" dirty="0" err="1"/>
              <a:t>emulsifying</a:t>
            </a:r>
            <a:r>
              <a:rPr lang="fr-FR" dirty="0"/>
              <a:t> </a:t>
            </a:r>
            <a:r>
              <a:rPr lang="fr-FR" dirty="0" err="1"/>
              <a:t>drug</a:t>
            </a:r>
            <a:r>
              <a:rPr lang="fr-FR" dirty="0"/>
              <a:t> </a:t>
            </a:r>
            <a:r>
              <a:rPr lang="fr-FR" dirty="0" err="1"/>
              <a:t>delivery</a:t>
            </a:r>
            <a:r>
              <a:rPr lang="fr-FR" dirty="0"/>
              <a:t> </a:t>
            </a:r>
            <a:r>
              <a:rPr lang="fr-FR" dirty="0" err="1"/>
              <a:t>systems</a:t>
            </a:r>
            <a:r>
              <a:rPr lang="fr-FR" dirty="0"/>
              <a:t>; </a:t>
            </a:r>
            <a:r>
              <a:rPr lang="fr-FR" dirty="0" err="1"/>
              <a:t>Zaleplon</a:t>
            </a:r>
            <a:r>
              <a:rPr lang="fr-FR" dirty="0"/>
              <a:t>.</a:t>
            </a:r>
            <a:endParaRPr lang="fr-FR" b="1" dirty="0"/>
          </a:p>
        </p:txBody>
      </p:sp>
    </p:spTree>
    <p:extLst>
      <p:ext uri="{BB962C8B-B14F-4D97-AF65-F5344CB8AC3E}">
        <p14:creationId xmlns:p14="http://schemas.microsoft.com/office/powerpoint/2010/main" val="4983669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p:cNvSpPr>
            <a:spLocks noGrp="1"/>
          </p:cNvSpPr>
          <p:nvPr>
            <p:ph type="sldNum" sz="quarter" idx="12"/>
          </p:nvPr>
        </p:nvSpPr>
        <p:spPr/>
        <p:txBody>
          <a:bodyPr/>
          <a:lstStyle/>
          <a:p>
            <a:fld id="{FCAEAE96-855E-42B1-8DE9-9C9E68DE18C5}" type="slidenum">
              <a:rPr lang="fr-FR" smtClean="0">
                <a:latin typeface="Arial" panose="020B0604020202020204" pitchFamily="34" charset="0"/>
                <a:cs typeface="Arial" panose="020B0604020202020204" pitchFamily="34" charset="0"/>
              </a:rPr>
              <a:pPr/>
              <a:t>4</a:t>
            </a:fld>
            <a:endParaRPr lang="fr-FR"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DD04F326-65EB-4336-8C2B-B7016DD553EB}"/>
              </a:ext>
            </a:extLst>
          </p:cNvPr>
          <p:cNvSpPr txBox="1"/>
          <p:nvPr/>
        </p:nvSpPr>
        <p:spPr>
          <a:xfrm>
            <a:off x="152400" y="1066800"/>
            <a:ext cx="8915400" cy="5816977"/>
          </a:xfrm>
          <a:prstGeom prst="rect">
            <a:avLst/>
          </a:prstGeom>
          <a:noFill/>
        </p:spPr>
        <p:txBody>
          <a:bodyPr wrap="square" rtlCol="0">
            <a:spAutoFit/>
          </a:bodyPr>
          <a:lstStyle/>
          <a:p>
            <a:r>
              <a:rPr lang="fr-FR" sz="2400" b="1" dirty="0"/>
              <a:t>Introduction</a:t>
            </a:r>
          </a:p>
          <a:p>
            <a:pPr marL="285750" indent="-285750" algn="just">
              <a:lnSpc>
                <a:spcPct val="150000"/>
              </a:lnSpc>
              <a:buFont typeface="Arial" panose="020B0604020202020204" pitchFamily="34" charset="0"/>
              <a:buChar char="•"/>
              <a:tabLst>
                <a:tab pos="2971800" algn="ctr"/>
                <a:tab pos="5943600" algn="r"/>
              </a:tabLst>
            </a:pPr>
            <a:r>
              <a:rPr lang="en-IN" sz="1800" kern="150" dirty="0">
                <a:solidFill>
                  <a:srgbClr val="000000"/>
                </a:solidFill>
                <a:effectLst/>
                <a:latin typeface="Times New Roman" panose="02020603050405020304" pitchFamily="18" charset="0"/>
                <a:ea typeface="Andale Sans UI"/>
                <a:cs typeface="Times New Roman" panose="02020603050405020304" pitchFamily="18" charset="0"/>
              </a:rPr>
              <a:t>Insomnia is the most frequent sleeping condition which can happen alone or in conjunction with any of the psychiatric illnesses. Benzodiazepines have been the standard therapy for insomnia due to their demonstrated safety and effectiveness research.</a:t>
            </a:r>
          </a:p>
          <a:p>
            <a:pPr marL="285750" indent="-285750" algn="just">
              <a:lnSpc>
                <a:spcPct val="150000"/>
              </a:lnSpc>
              <a:buFont typeface="Arial" panose="020B0604020202020204" pitchFamily="34" charset="0"/>
              <a:buChar char="•"/>
              <a:tabLst>
                <a:tab pos="2971800" algn="ctr"/>
                <a:tab pos="5943600" algn="r"/>
              </a:tabLst>
            </a:pPr>
            <a:r>
              <a:rPr lang="en-IN" sz="1800" kern="150" dirty="0">
                <a:solidFill>
                  <a:srgbClr val="000000"/>
                </a:solidFill>
                <a:effectLst/>
                <a:latin typeface="Times New Roman" panose="02020603050405020304" pitchFamily="18" charset="0"/>
                <a:ea typeface="Andale Sans UI"/>
                <a:cs typeface="Times New Roman" panose="02020603050405020304" pitchFamily="18" charset="0"/>
              </a:rPr>
              <a:t>We are employing Zaleplon, a </a:t>
            </a:r>
            <a:r>
              <a:rPr lang="en-IN" sz="1800" kern="150" dirty="0">
                <a:solidFill>
                  <a:srgbClr val="FF0000"/>
                </a:solidFill>
                <a:effectLst/>
                <a:latin typeface="Times New Roman" panose="02020603050405020304" pitchFamily="18" charset="0"/>
                <a:ea typeface="Andale Sans UI"/>
                <a:cs typeface="Times New Roman" panose="02020603050405020304" pitchFamily="18" charset="0"/>
              </a:rPr>
              <a:t>pyrazolopyrimidine medication </a:t>
            </a:r>
            <a:r>
              <a:rPr lang="en-IN" sz="1800" kern="150" dirty="0">
                <a:solidFill>
                  <a:srgbClr val="000000"/>
                </a:solidFill>
                <a:effectLst/>
                <a:latin typeface="Times New Roman" panose="02020603050405020304" pitchFamily="18" charset="0"/>
                <a:ea typeface="Andale Sans UI"/>
                <a:cs typeface="Times New Roman" panose="02020603050405020304" pitchFamily="18" charset="0"/>
              </a:rPr>
              <a:t>that operates on the gamma aminobutyric acid type A (GABAA) receptors in the brain. </a:t>
            </a:r>
          </a:p>
          <a:p>
            <a:pPr marL="285750" indent="-285750" algn="just">
              <a:lnSpc>
                <a:spcPct val="150000"/>
              </a:lnSpc>
              <a:buFont typeface="Arial" panose="020B0604020202020204" pitchFamily="34" charset="0"/>
              <a:buChar char="•"/>
              <a:tabLst>
                <a:tab pos="2971800" algn="ctr"/>
                <a:tab pos="5943600" algn="r"/>
              </a:tabLst>
            </a:pPr>
            <a:r>
              <a:rPr lang="en-IN" sz="1800" kern="150" dirty="0">
                <a:solidFill>
                  <a:srgbClr val="000000"/>
                </a:solidFill>
                <a:effectLst/>
                <a:latin typeface="Times New Roman" panose="02020603050405020304" pitchFamily="18" charset="0"/>
                <a:ea typeface="Andale Sans UI"/>
                <a:cs typeface="Times New Roman" panose="02020603050405020304" pitchFamily="18" charset="0"/>
              </a:rPr>
              <a:t>It belongs to a novel family of medications known as </a:t>
            </a:r>
            <a:r>
              <a:rPr lang="en-IN" sz="1800" kern="150" dirty="0">
                <a:solidFill>
                  <a:srgbClr val="FF0000"/>
                </a:solidFill>
                <a:effectLst/>
                <a:latin typeface="Times New Roman" panose="02020603050405020304" pitchFamily="18" charset="0"/>
                <a:ea typeface="Andale Sans UI"/>
                <a:cs typeface="Times New Roman" panose="02020603050405020304" pitchFamily="18" charset="0"/>
              </a:rPr>
              <a:t>non-benzodiazepine hypnotics</a:t>
            </a:r>
            <a:r>
              <a:rPr lang="en-IN" sz="1800" kern="150" dirty="0">
                <a:solidFill>
                  <a:srgbClr val="000000"/>
                </a:solidFill>
                <a:effectLst/>
                <a:latin typeface="Times New Roman" panose="02020603050405020304" pitchFamily="18" charset="0"/>
                <a:ea typeface="Andale Sans UI"/>
                <a:cs typeface="Times New Roman" panose="02020603050405020304" pitchFamily="18" charset="0"/>
              </a:rPr>
              <a:t>, often known as </a:t>
            </a:r>
            <a:r>
              <a:rPr lang="en-IN" sz="1800" kern="150" dirty="0">
                <a:solidFill>
                  <a:srgbClr val="FF0000"/>
                </a:solidFill>
                <a:effectLst/>
                <a:latin typeface="Times New Roman" panose="02020603050405020304" pitchFamily="18" charset="0"/>
                <a:ea typeface="Andale Sans UI"/>
                <a:cs typeface="Times New Roman" panose="02020603050405020304" pitchFamily="18" charset="0"/>
              </a:rPr>
              <a:t>Z drugs</a:t>
            </a:r>
            <a:r>
              <a:rPr lang="en-IN" sz="1800" kern="150" dirty="0">
                <a:solidFill>
                  <a:srgbClr val="000000"/>
                </a:solidFill>
                <a:effectLst/>
                <a:latin typeface="Times New Roman" panose="02020603050405020304" pitchFamily="18" charset="0"/>
                <a:ea typeface="Andale Sans UI"/>
                <a:cs typeface="Times New Roman" panose="02020603050405020304" pitchFamily="18" charset="0"/>
              </a:rPr>
              <a:t>.</a:t>
            </a:r>
          </a:p>
          <a:p>
            <a:pPr marL="285750" indent="-285750" algn="just">
              <a:lnSpc>
                <a:spcPct val="150000"/>
              </a:lnSpc>
              <a:buFont typeface="Arial" panose="020B0604020202020204" pitchFamily="34" charset="0"/>
              <a:buChar char="•"/>
              <a:tabLst>
                <a:tab pos="2971800" algn="ctr"/>
                <a:tab pos="5943600" algn="r"/>
              </a:tabLst>
            </a:pPr>
            <a:r>
              <a:rPr lang="en-IN" sz="1800" kern="150" dirty="0">
                <a:solidFill>
                  <a:srgbClr val="000000"/>
                </a:solidFill>
                <a:effectLst/>
                <a:latin typeface="Times New Roman" panose="02020603050405020304" pitchFamily="18" charset="0"/>
                <a:ea typeface="Andale Sans UI"/>
                <a:cs typeface="Times New Roman" panose="02020603050405020304" pitchFamily="18" charset="0"/>
              </a:rPr>
              <a:t>Because of its limited water solubility and dissolving rate, zaleplon has a reported </a:t>
            </a:r>
            <a:r>
              <a:rPr lang="en-IN" sz="1800" kern="150" dirty="0">
                <a:solidFill>
                  <a:srgbClr val="FF0000"/>
                </a:solidFill>
                <a:effectLst/>
                <a:latin typeface="Times New Roman" panose="02020603050405020304" pitchFamily="18" charset="0"/>
                <a:ea typeface="Andale Sans UI"/>
                <a:cs typeface="Times New Roman" panose="02020603050405020304" pitchFamily="18" charset="0"/>
              </a:rPr>
              <a:t>30% </a:t>
            </a:r>
            <a:r>
              <a:rPr lang="en-IN" sz="1800" kern="150" dirty="0">
                <a:solidFill>
                  <a:srgbClr val="000000"/>
                </a:solidFill>
                <a:effectLst/>
                <a:latin typeface="Times New Roman" panose="02020603050405020304" pitchFamily="18" charset="0"/>
                <a:ea typeface="Andale Sans UI"/>
                <a:cs typeface="Times New Roman" panose="02020603050405020304" pitchFamily="18" charset="0"/>
              </a:rPr>
              <a:t>bioavailability. </a:t>
            </a:r>
          </a:p>
          <a:p>
            <a:pPr marL="285750" indent="-285750" algn="just">
              <a:lnSpc>
                <a:spcPct val="150000"/>
              </a:lnSpc>
              <a:buFont typeface="Arial" panose="020B0604020202020204" pitchFamily="34" charset="0"/>
              <a:buChar char="•"/>
              <a:tabLst>
                <a:tab pos="2971800" algn="ctr"/>
                <a:tab pos="5943600" algn="r"/>
              </a:tabLst>
            </a:pPr>
            <a:r>
              <a:rPr lang="en-IN" sz="1800" kern="150" dirty="0">
                <a:solidFill>
                  <a:srgbClr val="000000"/>
                </a:solidFill>
                <a:effectLst/>
                <a:latin typeface="Times New Roman" panose="02020603050405020304" pitchFamily="18" charset="0"/>
                <a:ea typeface="Andale Sans UI"/>
                <a:cs typeface="Times New Roman" panose="02020603050405020304" pitchFamily="18" charset="0"/>
              </a:rPr>
              <a:t>Zaleplon is presented as SEDDS in present investigation where an </a:t>
            </a:r>
            <a:r>
              <a:rPr lang="en-IN" sz="1800" kern="150" dirty="0">
                <a:solidFill>
                  <a:srgbClr val="FF0000"/>
                </a:solidFill>
                <a:effectLst/>
                <a:latin typeface="Times New Roman" panose="02020603050405020304" pitchFamily="18" charset="0"/>
                <a:ea typeface="Andale Sans UI"/>
                <a:cs typeface="Times New Roman" panose="02020603050405020304" pitchFamily="18" charset="0"/>
              </a:rPr>
              <a:t>increased  bioavailability </a:t>
            </a:r>
            <a:r>
              <a:rPr lang="en-IN" sz="1800" kern="150" dirty="0">
                <a:solidFill>
                  <a:srgbClr val="000000"/>
                </a:solidFill>
                <a:effectLst/>
                <a:latin typeface="Times New Roman" panose="02020603050405020304" pitchFamily="18" charset="0"/>
                <a:ea typeface="Andale Sans UI"/>
                <a:cs typeface="Times New Roman" panose="02020603050405020304" pitchFamily="18" charset="0"/>
              </a:rPr>
              <a:t>was observed with use of novel lipid carriers that can tolerate dispersion, dilution, and digestion in the gastro-intestinal tract.</a:t>
            </a:r>
            <a:endParaRPr lang="en-IN" sz="1800" kern="150" dirty="0">
              <a:effectLst/>
              <a:latin typeface="Times New Roman" panose="02020603050405020304" pitchFamily="18" charset="0"/>
              <a:ea typeface="Andale Sans UI"/>
              <a:cs typeface="Tahoma" panose="020B0604030504040204" pitchFamily="34" charset="0"/>
            </a:endParaRPr>
          </a:p>
          <a:p>
            <a:endParaRPr lang="fr-FR" sz="2400" b="1" dirty="0"/>
          </a:p>
        </p:txBody>
      </p:sp>
    </p:spTree>
    <p:extLst>
      <p:ext uri="{BB962C8B-B14F-4D97-AF65-F5344CB8AC3E}">
        <p14:creationId xmlns:p14="http://schemas.microsoft.com/office/powerpoint/2010/main" val="14585177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p:cNvSpPr>
            <a:spLocks noGrp="1"/>
          </p:cNvSpPr>
          <p:nvPr>
            <p:ph type="sldNum" sz="quarter" idx="12"/>
          </p:nvPr>
        </p:nvSpPr>
        <p:spPr/>
        <p:txBody>
          <a:bodyPr/>
          <a:lstStyle/>
          <a:p>
            <a:fld id="{FCAEAE96-855E-42B1-8DE9-9C9E68DE18C5}" type="slidenum">
              <a:rPr lang="fr-FR" smtClean="0">
                <a:latin typeface="Arial" panose="020B0604020202020204" pitchFamily="34" charset="0"/>
                <a:cs typeface="Arial" panose="020B0604020202020204" pitchFamily="34" charset="0"/>
              </a:rPr>
              <a:pPr/>
              <a:t>5</a:t>
            </a:fld>
            <a:endParaRPr lang="fr-FR"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0228D7A8-44E3-430C-AAD3-4A5580FD7912}"/>
              </a:ext>
            </a:extLst>
          </p:cNvPr>
          <p:cNvSpPr txBox="1"/>
          <p:nvPr/>
        </p:nvSpPr>
        <p:spPr>
          <a:xfrm>
            <a:off x="304800" y="1219200"/>
            <a:ext cx="8153400" cy="1169551"/>
          </a:xfrm>
          <a:prstGeom prst="rect">
            <a:avLst/>
          </a:prstGeom>
          <a:noFill/>
        </p:spPr>
        <p:txBody>
          <a:bodyPr wrap="square" rtlCol="0">
            <a:spAutoFit/>
          </a:bodyPr>
          <a:lstStyle/>
          <a:p>
            <a:r>
              <a:rPr lang="fr-FR" sz="2400" b="1" dirty="0"/>
              <a:t>Results and discussion</a:t>
            </a:r>
          </a:p>
          <a:p>
            <a:endParaRPr lang="fr-FR" sz="400" b="1" dirty="0"/>
          </a:p>
          <a:p>
            <a:r>
              <a:rPr lang="fr-FR" b="1" dirty="0" err="1">
                <a:solidFill>
                  <a:srgbClr val="FF0000"/>
                </a:solidFill>
              </a:rPr>
              <a:t>Solubility</a:t>
            </a:r>
            <a:r>
              <a:rPr lang="fr-FR" b="1" dirty="0">
                <a:solidFill>
                  <a:srgbClr val="FF0000"/>
                </a:solidFill>
              </a:rPr>
              <a:t> </a:t>
            </a:r>
            <a:r>
              <a:rPr lang="fr-FR" b="1" dirty="0" err="1">
                <a:solidFill>
                  <a:srgbClr val="FF0000"/>
                </a:solidFill>
              </a:rPr>
              <a:t>studies</a:t>
            </a:r>
            <a:endParaRPr lang="fr-FR" b="1" dirty="0">
              <a:solidFill>
                <a:srgbClr val="FF0000"/>
              </a:solidFill>
            </a:endParaRPr>
          </a:p>
          <a:p>
            <a:r>
              <a:rPr lang="fr-FR" sz="2400" b="1" dirty="0">
                <a:solidFill>
                  <a:srgbClr val="FF0000"/>
                </a:solidFill>
              </a:rPr>
              <a:t> </a:t>
            </a:r>
          </a:p>
        </p:txBody>
      </p:sp>
      <p:graphicFrame>
        <p:nvGraphicFramePr>
          <p:cNvPr id="2" name="Chart 1">
            <a:extLst>
              <a:ext uri="{FF2B5EF4-FFF2-40B4-BE49-F238E27FC236}">
                <a16:creationId xmlns:a16="http://schemas.microsoft.com/office/drawing/2014/main" id="{1979A58E-4657-828F-E16F-57DB3C0CFFCD}"/>
              </a:ext>
            </a:extLst>
          </p:cNvPr>
          <p:cNvGraphicFramePr/>
          <p:nvPr>
            <p:extLst>
              <p:ext uri="{D42A27DB-BD31-4B8C-83A1-F6EECF244321}">
                <p14:modId xmlns:p14="http://schemas.microsoft.com/office/powerpoint/2010/main" val="3062698904"/>
              </p:ext>
            </p:extLst>
          </p:nvPr>
        </p:nvGraphicFramePr>
        <p:xfrm>
          <a:off x="-76200" y="1981200"/>
          <a:ext cx="5029200" cy="314833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Table 2">
            <a:extLst>
              <a:ext uri="{FF2B5EF4-FFF2-40B4-BE49-F238E27FC236}">
                <a16:creationId xmlns:a16="http://schemas.microsoft.com/office/drawing/2014/main" id="{F087CC4D-83D6-E00A-3060-2F294DF367B5}"/>
              </a:ext>
            </a:extLst>
          </p:cNvPr>
          <p:cNvGraphicFramePr>
            <a:graphicFrameLocks noGrp="1"/>
          </p:cNvGraphicFramePr>
          <p:nvPr>
            <p:extLst>
              <p:ext uri="{D42A27DB-BD31-4B8C-83A1-F6EECF244321}">
                <p14:modId xmlns:p14="http://schemas.microsoft.com/office/powerpoint/2010/main" val="4039999342"/>
              </p:ext>
            </p:extLst>
          </p:nvPr>
        </p:nvGraphicFramePr>
        <p:xfrm>
          <a:off x="4953000" y="1981200"/>
          <a:ext cx="4114798" cy="2596635"/>
        </p:xfrm>
        <a:graphic>
          <a:graphicData uri="http://schemas.openxmlformats.org/drawingml/2006/table">
            <a:tbl>
              <a:tblPr>
                <a:tableStyleId>{5C22544A-7EE6-4342-B048-85BDC9FD1C3A}</a:tableStyleId>
              </a:tblPr>
              <a:tblGrid>
                <a:gridCol w="457200">
                  <a:extLst>
                    <a:ext uri="{9D8B030D-6E8A-4147-A177-3AD203B41FA5}">
                      <a16:colId xmlns:a16="http://schemas.microsoft.com/office/drawing/2014/main" val="1533436915"/>
                    </a:ext>
                  </a:extLst>
                </a:gridCol>
                <a:gridCol w="609600">
                  <a:extLst>
                    <a:ext uri="{9D8B030D-6E8A-4147-A177-3AD203B41FA5}">
                      <a16:colId xmlns:a16="http://schemas.microsoft.com/office/drawing/2014/main" val="2866608432"/>
                    </a:ext>
                  </a:extLst>
                </a:gridCol>
                <a:gridCol w="804669">
                  <a:extLst>
                    <a:ext uri="{9D8B030D-6E8A-4147-A177-3AD203B41FA5}">
                      <a16:colId xmlns:a16="http://schemas.microsoft.com/office/drawing/2014/main" val="261994601"/>
                    </a:ext>
                  </a:extLst>
                </a:gridCol>
                <a:gridCol w="482642">
                  <a:extLst>
                    <a:ext uri="{9D8B030D-6E8A-4147-A177-3AD203B41FA5}">
                      <a16:colId xmlns:a16="http://schemas.microsoft.com/office/drawing/2014/main" val="3306822928"/>
                    </a:ext>
                  </a:extLst>
                </a:gridCol>
                <a:gridCol w="470822">
                  <a:extLst>
                    <a:ext uri="{9D8B030D-6E8A-4147-A177-3AD203B41FA5}">
                      <a16:colId xmlns:a16="http://schemas.microsoft.com/office/drawing/2014/main" val="987533714"/>
                    </a:ext>
                  </a:extLst>
                </a:gridCol>
                <a:gridCol w="627763">
                  <a:extLst>
                    <a:ext uri="{9D8B030D-6E8A-4147-A177-3AD203B41FA5}">
                      <a16:colId xmlns:a16="http://schemas.microsoft.com/office/drawing/2014/main" val="1851524781"/>
                    </a:ext>
                  </a:extLst>
                </a:gridCol>
                <a:gridCol w="662102">
                  <a:extLst>
                    <a:ext uri="{9D8B030D-6E8A-4147-A177-3AD203B41FA5}">
                      <a16:colId xmlns:a16="http://schemas.microsoft.com/office/drawing/2014/main" val="3935733235"/>
                    </a:ext>
                  </a:extLst>
                </a:gridCol>
              </a:tblGrid>
              <a:tr h="887433">
                <a:tc>
                  <a:txBody>
                    <a:bodyPr/>
                    <a:lstStyle/>
                    <a:p>
                      <a:pPr algn="ctr">
                        <a:lnSpc>
                          <a:spcPct val="150000"/>
                        </a:lnSpc>
                      </a:pPr>
                      <a:r>
                        <a:rPr lang="en-IN" sz="1200" kern="150" spc="0" dirty="0">
                          <a:effectLst/>
                        </a:rPr>
                        <a:t>Formula</a:t>
                      </a:r>
                      <a:endParaRPr lang="en-IN" sz="1200" kern="150" spc="0" dirty="0">
                        <a:effectLst/>
                        <a:latin typeface="Times New Roman" panose="02020603050405020304" pitchFamily="18" charset="0"/>
                        <a:ea typeface="Andale Sans UI"/>
                        <a:cs typeface="Tahoma" panose="020B0604030504040204" pitchFamily="34" charset="0"/>
                      </a:endParaRPr>
                    </a:p>
                  </a:txBody>
                  <a:tcPr marL="68580" marR="68580" marT="0" marB="0"/>
                </a:tc>
                <a:tc>
                  <a:txBody>
                    <a:bodyPr/>
                    <a:lstStyle/>
                    <a:p>
                      <a:pPr algn="ctr">
                        <a:lnSpc>
                          <a:spcPct val="150000"/>
                        </a:lnSpc>
                      </a:pPr>
                      <a:r>
                        <a:rPr lang="en-IN" sz="1200" kern="150" spc="0" dirty="0">
                          <a:effectLst/>
                        </a:rPr>
                        <a:t>Lipid</a:t>
                      </a:r>
                    </a:p>
                    <a:p>
                      <a:pPr algn="ctr">
                        <a:lnSpc>
                          <a:spcPct val="150000"/>
                        </a:lnSpc>
                      </a:pPr>
                      <a:r>
                        <a:rPr lang="en-IN" sz="1200" kern="150" spc="0" dirty="0">
                          <a:effectLst/>
                        </a:rPr>
                        <a:t>: S</a:t>
                      </a:r>
                      <a:r>
                        <a:rPr lang="en-IN" sz="1200" kern="150" spc="0" baseline="-25000" dirty="0">
                          <a:effectLst/>
                        </a:rPr>
                        <a:t>mix</a:t>
                      </a:r>
                      <a:endParaRPr lang="en-IN" sz="1200" kern="150" spc="0" dirty="0">
                        <a:effectLst/>
                        <a:latin typeface="Times New Roman" panose="02020603050405020304" pitchFamily="18" charset="0"/>
                        <a:ea typeface="Andale Sans UI"/>
                        <a:cs typeface="Tahoma" panose="020B0604030504040204" pitchFamily="34" charset="0"/>
                      </a:endParaRPr>
                    </a:p>
                  </a:txBody>
                  <a:tcPr marL="68580" marR="68580" marT="0" marB="0"/>
                </a:tc>
                <a:tc>
                  <a:txBody>
                    <a:bodyPr/>
                    <a:lstStyle/>
                    <a:p>
                      <a:pPr algn="ctr">
                        <a:lnSpc>
                          <a:spcPct val="150000"/>
                        </a:lnSpc>
                      </a:pPr>
                      <a:r>
                        <a:rPr lang="en-IN" sz="1200" kern="150" spc="0" dirty="0">
                          <a:effectLst/>
                        </a:rPr>
                        <a:t>Surfactant: co-surfactant (S</a:t>
                      </a:r>
                      <a:r>
                        <a:rPr lang="en-IN" sz="1200" kern="150" spc="0" baseline="-25000" dirty="0">
                          <a:effectLst/>
                        </a:rPr>
                        <a:t>mix</a:t>
                      </a:r>
                      <a:r>
                        <a:rPr lang="en-IN" sz="1200" kern="150" spc="0" dirty="0">
                          <a:effectLst/>
                        </a:rPr>
                        <a:t>)</a:t>
                      </a:r>
                      <a:endParaRPr lang="en-IN" sz="1200" kern="150" spc="0" dirty="0">
                        <a:effectLst/>
                        <a:latin typeface="Times New Roman" panose="02020603050405020304" pitchFamily="18" charset="0"/>
                        <a:ea typeface="Andale Sans UI"/>
                        <a:cs typeface="Tahoma" panose="020B0604030504040204" pitchFamily="34" charset="0"/>
                      </a:endParaRPr>
                    </a:p>
                  </a:txBody>
                  <a:tcPr marL="68580" marR="68580" marT="0" marB="0"/>
                </a:tc>
                <a:tc>
                  <a:txBody>
                    <a:bodyPr/>
                    <a:lstStyle/>
                    <a:p>
                      <a:pPr algn="ctr">
                        <a:lnSpc>
                          <a:spcPct val="150000"/>
                        </a:lnSpc>
                      </a:pPr>
                      <a:r>
                        <a:rPr lang="en-IN" sz="1200" kern="150" spc="0" dirty="0">
                          <a:effectLst/>
                        </a:rPr>
                        <a:t>Drug</a:t>
                      </a:r>
                    </a:p>
                    <a:p>
                      <a:pPr algn="ctr">
                        <a:lnSpc>
                          <a:spcPct val="150000"/>
                        </a:lnSpc>
                      </a:pPr>
                      <a:r>
                        <a:rPr lang="en-IN" sz="1200" kern="150" spc="0" dirty="0">
                          <a:effectLst/>
                        </a:rPr>
                        <a:t>(mg)</a:t>
                      </a:r>
                      <a:endParaRPr lang="en-IN" sz="1200" kern="150" spc="0" dirty="0">
                        <a:effectLst/>
                        <a:latin typeface="Times New Roman" panose="02020603050405020304" pitchFamily="18" charset="0"/>
                        <a:ea typeface="Andale Sans UI"/>
                        <a:cs typeface="Tahoma" panose="020B0604030504040204" pitchFamily="34" charset="0"/>
                      </a:endParaRPr>
                    </a:p>
                  </a:txBody>
                  <a:tcPr marL="68580" marR="68580" marT="0" marB="0"/>
                </a:tc>
                <a:tc>
                  <a:txBody>
                    <a:bodyPr/>
                    <a:lstStyle/>
                    <a:p>
                      <a:pPr algn="ctr">
                        <a:lnSpc>
                          <a:spcPct val="150000"/>
                        </a:lnSpc>
                      </a:pPr>
                      <a:r>
                        <a:rPr lang="en-IN" sz="1200" kern="150" spc="0" dirty="0">
                          <a:effectLst/>
                        </a:rPr>
                        <a:t>Lipid</a:t>
                      </a:r>
                    </a:p>
                    <a:p>
                      <a:pPr algn="ctr">
                        <a:lnSpc>
                          <a:spcPct val="150000"/>
                        </a:lnSpc>
                      </a:pPr>
                      <a:r>
                        <a:rPr lang="en-IN" sz="1200" kern="150" spc="0" dirty="0">
                          <a:effectLst/>
                        </a:rPr>
                        <a:t>(mg)</a:t>
                      </a:r>
                      <a:endParaRPr lang="en-IN" sz="1200" kern="150" spc="0" dirty="0">
                        <a:effectLst/>
                        <a:latin typeface="Times New Roman" panose="02020603050405020304" pitchFamily="18" charset="0"/>
                        <a:ea typeface="Andale Sans UI"/>
                        <a:cs typeface="Tahoma" panose="020B0604030504040204" pitchFamily="34" charset="0"/>
                      </a:endParaRPr>
                    </a:p>
                  </a:txBody>
                  <a:tcPr marL="68580" marR="68580" marT="0" marB="0"/>
                </a:tc>
                <a:tc>
                  <a:txBody>
                    <a:bodyPr/>
                    <a:lstStyle/>
                    <a:p>
                      <a:pPr algn="ctr">
                        <a:lnSpc>
                          <a:spcPct val="150000"/>
                        </a:lnSpc>
                      </a:pPr>
                      <a:r>
                        <a:rPr lang="en-IN" sz="1200" kern="150" spc="0" dirty="0">
                          <a:effectLst/>
                        </a:rPr>
                        <a:t>Surfactant</a:t>
                      </a:r>
                    </a:p>
                    <a:p>
                      <a:pPr algn="ctr">
                        <a:lnSpc>
                          <a:spcPct val="150000"/>
                        </a:lnSpc>
                      </a:pPr>
                      <a:r>
                        <a:rPr lang="en-IN" sz="1200" kern="150" spc="0" dirty="0">
                          <a:effectLst/>
                        </a:rPr>
                        <a:t>(mg)</a:t>
                      </a:r>
                      <a:endParaRPr lang="en-IN" sz="1200" kern="150" spc="0" dirty="0">
                        <a:effectLst/>
                        <a:latin typeface="Times New Roman" panose="02020603050405020304" pitchFamily="18" charset="0"/>
                        <a:ea typeface="Andale Sans UI"/>
                        <a:cs typeface="Tahoma" panose="020B0604030504040204" pitchFamily="34" charset="0"/>
                      </a:endParaRPr>
                    </a:p>
                  </a:txBody>
                  <a:tcPr marL="68580" marR="68580" marT="0" marB="0"/>
                </a:tc>
                <a:tc>
                  <a:txBody>
                    <a:bodyPr/>
                    <a:lstStyle/>
                    <a:p>
                      <a:pPr algn="ctr">
                        <a:lnSpc>
                          <a:spcPct val="150000"/>
                        </a:lnSpc>
                      </a:pPr>
                      <a:r>
                        <a:rPr lang="en-IN" sz="1200" kern="150" spc="0" dirty="0">
                          <a:effectLst/>
                        </a:rPr>
                        <a:t>Co-surfactant</a:t>
                      </a:r>
                    </a:p>
                    <a:p>
                      <a:pPr algn="ctr">
                        <a:lnSpc>
                          <a:spcPct val="150000"/>
                        </a:lnSpc>
                      </a:pPr>
                      <a:r>
                        <a:rPr lang="en-IN" sz="1200" kern="150" spc="0" dirty="0">
                          <a:effectLst/>
                        </a:rPr>
                        <a:t>(mg)</a:t>
                      </a:r>
                      <a:endParaRPr lang="en-IN" sz="1200" kern="150" spc="0" dirty="0">
                        <a:effectLst/>
                        <a:latin typeface="Times New Roman" panose="02020603050405020304" pitchFamily="18" charset="0"/>
                        <a:ea typeface="Andale Sans UI"/>
                        <a:cs typeface="Tahoma" panose="020B0604030504040204" pitchFamily="34" charset="0"/>
                      </a:endParaRPr>
                    </a:p>
                  </a:txBody>
                  <a:tcPr marL="68580" marR="68580" marT="0" marB="0"/>
                </a:tc>
                <a:extLst>
                  <a:ext uri="{0D108BD9-81ED-4DB2-BD59-A6C34878D82A}">
                    <a16:rowId xmlns:a16="http://schemas.microsoft.com/office/drawing/2014/main" val="2998302742"/>
                  </a:ext>
                </a:extLst>
              </a:tr>
              <a:tr h="260459">
                <a:tc>
                  <a:txBody>
                    <a:bodyPr/>
                    <a:lstStyle/>
                    <a:p>
                      <a:pPr algn="ctr">
                        <a:lnSpc>
                          <a:spcPct val="150000"/>
                        </a:lnSpc>
                      </a:pPr>
                      <a:r>
                        <a:rPr lang="en-IN" sz="1200" kern="150">
                          <a:effectLst/>
                        </a:rPr>
                        <a:t>Z1</a:t>
                      </a:r>
                      <a:endParaRPr lang="en-IN" sz="1200" kern="150">
                        <a:effectLst/>
                        <a:latin typeface="Times New Roman" panose="02020603050405020304" pitchFamily="18" charset="0"/>
                        <a:ea typeface="Andale Sans UI"/>
                        <a:cs typeface="Tahoma" panose="020B0604030504040204" pitchFamily="34" charset="0"/>
                      </a:endParaRPr>
                    </a:p>
                  </a:txBody>
                  <a:tcPr marL="68580" marR="68580" marT="0" marB="0"/>
                </a:tc>
                <a:tc>
                  <a:txBody>
                    <a:bodyPr/>
                    <a:lstStyle/>
                    <a:p>
                      <a:pPr algn="ctr">
                        <a:lnSpc>
                          <a:spcPct val="150000"/>
                        </a:lnSpc>
                      </a:pPr>
                      <a:r>
                        <a:rPr lang="en-IN" sz="1200" kern="150">
                          <a:effectLst/>
                        </a:rPr>
                        <a:t>2:1</a:t>
                      </a:r>
                      <a:endParaRPr lang="en-IN" sz="1200" kern="150">
                        <a:effectLst/>
                        <a:latin typeface="Times New Roman" panose="02020603050405020304" pitchFamily="18" charset="0"/>
                        <a:ea typeface="Andale Sans UI"/>
                        <a:cs typeface="Tahoma" panose="020B0604030504040204" pitchFamily="34" charset="0"/>
                      </a:endParaRPr>
                    </a:p>
                  </a:txBody>
                  <a:tcPr marL="68580" marR="68580" marT="0" marB="0"/>
                </a:tc>
                <a:tc>
                  <a:txBody>
                    <a:bodyPr/>
                    <a:lstStyle/>
                    <a:p>
                      <a:pPr algn="ctr">
                        <a:lnSpc>
                          <a:spcPct val="150000"/>
                        </a:lnSpc>
                      </a:pPr>
                      <a:r>
                        <a:rPr lang="en-IN" sz="1200" kern="150">
                          <a:effectLst/>
                        </a:rPr>
                        <a:t>3:2</a:t>
                      </a:r>
                      <a:endParaRPr lang="en-IN" sz="1200" kern="150">
                        <a:effectLst/>
                        <a:latin typeface="Times New Roman" panose="02020603050405020304" pitchFamily="18" charset="0"/>
                        <a:ea typeface="Andale Sans UI"/>
                        <a:cs typeface="Tahoma" panose="020B0604030504040204" pitchFamily="34" charset="0"/>
                      </a:endParaRPr>
                    </a:p>
                  </a:txBody>
                  <a:tcPr marL="68580" marR="68580" marT="0" marB="0"/>
                </a:tc>
                <a:tc>
                  <a:txBody>
                    <a:bodyPr/>
                    <a:lstStyle/>
                    <a:p>
                      <a:pPr algn="ctr">
                        <a:lnSpc>
                          <a:spcPct val="150000"/>
                        </a:lnSpc>
                      </a:pPr>
                      <a:r>
                        <a:rPr lang="en-IN" sz="1200" kern="150">
                          <a:effectLst/>
                        </a:rPr>
                        <a:t>5</a:t>
                      </a:r>
                      <a:endParaRPr lang="en-IN" sz="1200" kern="150">
                        <a:effectLst/>
                        <a:latin typeface="Times New Roman" panose="02020603050405020304" pitchFamily="18" charset="0"/>
                        <a:ea typeface="Andale Sans UI"/>
                        <a:cs typeface="Tahoma" panose="020B0604030504040204" pitchFamily="34" charset="0"/>
                      </a:endParaRPr>
                    </a:p>
                  </a:txBody>
                  <a:tcPr marL="68580" marR="68580" marT="0" marB="0"/>
                </a:tc>
                <a:tc>
                  <a:txBody>
                    <a:bodyPr/>
                    <a:lstStyle/>
                    <a:p>
                      <a:pPr algn="ctr">
                        <a:lnSpc>
                          <a:spcPct val="150000"/>
                        </a:lnSpc>
                      </a:pPr>
                      <a:r>
                        <a:rPr lang="en-IN" sz="1200" kern="150">
                          <a:effectLst/>
                        </a:rPr>
                        <a:t>300</a:t>
                      </a:r>
                      <a:endParaRPr lang="en-IN" sz="1200" kern="150">
                        <a:effectLst/>
                        <a:latin typeface="Times New Roman" panose="02020603050405020304" pitchFamily="18" charset="0"/>
                        <a:ea typeface="Andale Sans UI"/>
                        <a:cs typeface="Tahoma" panose="020B0604030504040204" pitchFamily="34" charset="0"/>
                      </a:endParaRPr>
                    </a:p>
                  </a:txBody>
                  <a:tcPr marL="68580" marR="68580" marT="0" marB="0"/>
                </a:tc>
                <a:tc>
                  <a:txBody>
                    <a:bodyPr/>
                    <a:lstStyle/>
                    <a:p>
                      <a:pPr algn="ctr">
                        <a:lnSpc>
                          <a:spcPct val="150000"/>
                        </a:lnSpc>
                      </a:pPr>
                      <a:r>
                        <a:rPr lang="en-IN" sz="1200" kern="150">
                          <a:effectLst/>
                        </a:rPr>
                        <a:t>90</a:t>
                      </a:r>
                      <a:endParaRPr lang="en-IN" sz="1200" kern="150">
                        <a:effectLst/>
                        <a:latin typeface="Times New Roman" panose="02020603050405020304" pitchFamily="18" charset="0"/>
                        <a:ea typeface="Andale Sans UI"/>
                        <a:cs typeface="Tahoma" panose="020B0604030504040204" pitchFamily="34" charset="0"/>
                      </a:endParaRPr>
                    </a:p>
                  </a:txBody>
                  <a:tcPr marL="68580" marR="68580" marT="0" marB="0"/>
                </a:tc>
                <a:tc>
                  <a:txBody>
                    <a:bodyPr/>
                    <a:lstStyle/>
                    <a:p>
                      <a:pPr algn="ctr">
                        <a:lnSpc>
                          <a:spcPct val="150000"/>
                        </a:lnSpc>
                      </a:pPr>
                      <a:r>
                        <a:rPr lang="en-IN" sz="1200" kern="150" dirty="0">
                          <a:effectLst/>
                        </a:rPr>
                        <a:t>60</a:t>
                      </a:r>
                      <a:endParaRPr lang="en-IN" sz="1200" kern="150" dirty="0">
                        <a:effectLst/>
                        <a:latin typeface="Times New Roman" panose="02020603050405020304" pitchFamily="18" charset="0"/>
                        <a:ea typeface="Andale Sans UI"/>
                        <a:cs typeface="Tahoma" panose="020B0604030504040204" pitchFamily="34" charset="0"/>
                      </a:endParaRPr>
                    </a:p>
                  </a:txBody>
                  <a:tcPr marL="68580" marR="68580" marT="0" marB="0"/>
                </a:tc>
                <a:extLst>
                  <a:ext uri="{0D108BD9-81ED-4DB2-BD59-A6C34878D82A}">
                    <a16:rowId xmlns:a16="http://schemas.microsoft.com/office/drawing/2014/main" val="251118277"/>
                  </a:ext>
                </a:extLst>
              </a:tr>
              <a:tr h="265138">
                <a:tc>
                  <a:txBody>
                    <a:bodyPr/>
                    <a:lstStyle/>
                    <a:p>
                      <a:pPr algn="ctr">
                        <a:lnSpc>
                          <a:spcPct val="150000"/>
                        </a:lnSpc>
                      </a:pPr>
                      <a:r>
                        <a:rPr lang="en-IN" sz="1200" kern="150">
                          <a:effectLst/>
                        </a:rPr>
                        <a:t>Z2</a:t>
                      </a:r>
                      <a:endParaRPr lang="en-IN" sz="1200" kern="150">
                        <a:effectLst/>
                        <a:latin typeface="Times New Roman" panose="02020603050405020304" pitchFamily="18" charset="0"/>
                        <a:ea typeface="Andale Sans UI"/>
                        <a:cs typeface="Tahoma" panose="020B0604030504040204" pitchFamily="34" charset="0"/>
                      </a:endParaRPr>
                    </a:p>
                  </a:txBody>
                  <a:tcPr marL="68580" marR="68580" marT="0" marB="0"/>
                </a:tc>
                <a:tc>
                  <a:txBody>
                    <a:bodyPr/>
                    <a:lstStyle/>
                    <a:p>
                      <a:pPr algn="ctr">
                        <a:lnSpc>
                          <a:spcPct val="150000"/>
                        </a:lnSpc>
                      </a:pPr>
                      <a:r>
                        <a:rPr lang="en-IN" sz="1200" kern="150">
                          <a:effectLst/>
                        </a:rPr>
                        <a:t>2:1</a:t>
                      </a:r>
                      <a:endParaRPr lang="en-IN" sz="1200" kern="150">
                        <a:effectLst/>
                        <a:latin typeface="Times New Roman" panose="02020603050405020304" pitchFamily="18" charset="0"/>
                        <a:ea typeface="Andale Sans UI"/>
                        <a:cs typeface="Tahoma" panose="020B0604030504040204" pitchFamily="34" charset="0"/>
                      </a:endParaRPr>
                    </a:p>
                  </a:txBody>
                  <a:tcPr marL="68580" marR="68580" marT="0" marB="0"/>
                </a:tc>
                <a:tc>
                  <a:txBody>
                    <a:bodyPr/>
                    <a:lstStyle/>
                    <a:p>
                      <a:pPr algn="ctr">
                        <a:lnSpc>
                          <a:spcPct val="150000"/>
                        </a:lnSpc>
                      </a:pPr>
                      <a:r>
                        <a:rPr lang="en-IN" sz="1200" kern="150">
                          <a:effectLst/>
                        </a:rPr>
                        <a:t>4:1</a:t>
                      </a:r>
                      <a:endParaRPr lang="en-IN" sz="1200" kern="150">
                        <a:effectLst/>
                        <a:latin typeface="Times New Roman" panose="02020603050405020304" pitchFamily="18" charset="0"/>
                        <a:ea typeface="Andale Sans UI"/>
                        <a:cs typeface="Tahoma" panose="020B0604030504040204" pitchFamily="34" charset="0"/>
                      </a:endParaRPr>
                    </a:p>
                  </a:txBody>
                  <a:tcPr marL="68580" marR="68580" marT="0" marB="0"/>
                </a:tc>
                <a:tc>
                  <a:txBody>
                    <a:bodyPr/>
                    <a:lstStyle/>
                    <a:p>
                      <a:pPr algn="ctr">
                        <a:lnSpc>
                          <a:spcPct val="150000"/>
                        </a:lnSpc>
                      </a:pPr>
                      <a:r>
                        <a:rPr lang="en-IN" sz="1200" kern="150">
                          <a:effectLst/>
                        </a:rPr>
                        <a:t>5</a:t>
                      </a:r>
                      <a:endParaRPr lang="en-IN" sz="1200" kern="150">
                        <a:effectLst/>
                        <a:latin typeface="Times New Roman" panose="02020603050405020304" pitchFamily="18" charset="0"/>
                        <a:ea typeface="Andale Sans UI"/>
                        <a:cs typeface="Tahoma" panose="020B0604030504040204" pitchFamily="34" charset="0"/>
                      </a:endParaRPr>
                    </a:p>
                  </a:txBody>
                  <a:tcPr marL="68580" marR="68580" marT="0" marB="0"/>
                </a:tc>
                <a:tc>
                  <a:txBody>
                    <a:bodyPr/>
                    <a:lstStyle/>
                    <a:p>
                      <a:pPr algn="ctr">
                        <a:lnSpc>
                          <a:spcPct val="150000"/>
                        </a:lnSpc>
                      </a:pPr>
                      <a:r>
                        <a:rPr lang="en-IN" sz="1200" kern="150">
                          <a:effectLst/>
                        </a:rPr>
                        <a:t>300</a:t>
                      </a:r>
                      <a:endParaRPr lang="en-IN" sz="1200" kern="150">
                        <a:effectLst/>
                        <a:latin typeface="Times New Roman" panose="02020603050405020304" pitchFamily="18" charset="0"/>
                        <a:ea typeface="Andale Sans UI"/>
                        <a:cs typeface="Tahoma" panose="020B0604030504040204" pitchFamily="34" charset="0"/>
                      </a:endParaRPr>
                    </a:p>
                  </a:txBody>
                  <a:tcPr marL="68580" marR="68580" marT="0" marB="0"/>
                </a:tc>
                <a:tc>
                  <a:txBody>
                    <a:bodyPr/>
                    <a:lstStyle/>
                    <a:p>
                      <a:pPr algn="ctr">
                        <a:lnSpc>
                          <a:spcPct val="150000"/>
                        </a:lnSpc>
                      </a:pPr>
                      <a:r>
                        <a:rPr lang="en-IN" sz="1200" kern="150">
                          <a:effectLst/>
                        </a:rPr>
                        <a:t>120</a:t>
                      </a:r>
                      <a:endParaRPr lang="en-IN" sz="1200" kern="150">
                        <a:effectLst/>
                        <a:latin typeface="Times New Roman" panose="02020603050405020304" pitchFamily="18" charset="0"/>
                        <a:ea typeface="Andale Sans UI"/>
                        <a:cs typeface="Tahoma" panose="020B0604030504040204" pitchFamily="34" charset="0"/>
                      </a:endParaRPr>
                    </a:p>
                  </a:txBody>
                  <a:tcPr marL="68580" marR="68580" marT="0" marB="0"/>
                </a:tc>
                <a:tc>
                  <a:txBody>
                    <a:bodyPr/>
                    <a:lstStyle/>
                    <a:p>
                      <a:pPr algn="ctr">
                        <a:lnSpc>
                          <a:spcPct val="150000"/>
                        </a:lnSpc>
                      </a:pPr>
                      <a:r>
                        <a:rPr lang="en-IN" sz="1200" kern="150" dirty="0">
                          <a:effectLst/>
                        </a:rPr>
                        <a:t>30</a:t>
                      </a:r>
                      <a:endParaRPr lang="en-IN" sz="1200" kern="150" dirty="0">
                        <a:effectLst/>
                        <a:latin typeface="Times New Roman" panose="02020603050405020304" pitchFamily="18" charset="0"/>
                        <a:ea typeface="Andale Sans UI"/>
                        <a:cs typeface="Tahoma" panose="020B0604030504040204" pitchFamily="34" charset="0"/>
                      </a:endParaRPr>
                    </a:p>
                  </a:txBody>
                  <a:tcPr marL="68580" marR="68580" marT="0" marB="0"/>
                </a:tc>
                <a:extLst>
                  <a:ext uri="{0D108BD9-81ED-4DB2-BD59-A6C34878D82A}">
                    <a16:rowId xmlns:a16="http://schemas.microsoft.com/office/drawing/2014/main" val="496321392"/>
                  </a:ext>
                </a:extLst>
              </a:tr>
              <a:tr h="246423">
                <a:tc>
                  <a:txBody>
                    <a:bodyPr/>
                    <a:lstStyle/>
                    <a:p>
                      <a:pPr algn="ctr">
                        <a:lnSpc>
                          <a:spcPct val="150000"/>
                        </a:lnSpc>
                      </a:pPr>
                      <a:r>
                        <a:rPr lang="en-IN" sz="1200" kern="150">
                          <a:effectLst/>
                        </a:rPr>
                        <a:t>Z3</a:t>
                      </a:r>
                      <a:endParaRPr lang="en-IN" sz="1200" kern="150">
                        <a:effectLst/>
                        <a:latin typeface="Times New Roman" panose="02020603050405020304" pitchFamily="18" charset="0"/>
                        <a:ea typeface="Andale Sans UI"/>
                        <a:cs typeface="Tahoma" panose="020B0604030504040204" pitchFamily="34" charset="0"/>
                      </a:endParaRPr>
                    </a:p>
                  </a:txBody>
                  <a:tcPr marL="68580" marR="68580" marT="0" marB="0"/>
                </a:tc>
                <a:tc>
                  <a:txBody>
                    <a:bodyPr/>
                    <a:lstStyle/>
                    <a:p>
                      <a:pPr algn="ctr">
                        <a:lnSpc>
                          <a:spcPct val="150000"/>
                        </a:lnSpc>
                      </a:pPr>
                      <a:r>
                        <a:rPr lang="en-IN" sz="1200" kern="150">
                          <a:effectLst/>
                        </a:rPr>
                        <a:t>3:1</a:t>
                      </a:r>
                      <a:endParaRPr lang="en-IN" sz="1200" kern="150">
                        <a:effectLst/>
                        <a:latin typeface="Times New Roman" panose="02020603050405020304" pitchFamily="18" charset="0"/>
                        <a:ea typeface="Andale Sans UI"/>
                        <a:cs typeface="Tahoma" panose="020B0604030504040204" pitchFamily="34" charset="0"/>
                      </a:endParaRPr>
                    </a:p>
                  </a:txBody>
                  <a:tcPr marL="68580" marR="68580" marT="0" marB="0"/>
                </a:tc>
                <a:tc>
                  <a:txBody>
                    <a:bodyPr/>
                    <a:lstStyle/>
                    <a:p>
                      <a:pPr algn="ctr">
                        <a:lnSpc>
                          <a:spcPct val="150000"/>
                        </a:lnSpc>
                      </a:pPr>
                      <a:r>
                        <a:rPr lang="en-IN" sz="1200" kern="150">
                          <a:effectLst/>
                        </a:rPr>
                        <a:t>3:2</a:t>
                      </a:r>
                      <a:endParaRPr lang="en-IN" sz="1200" kern="150">
                        <a:effectLst/>
                        <a:latin typeface="Times New Roman" panose="02020603050405020304" pitchFamily="18" charset="0"/>
                        <a:ea typeface="Andale Sans UI"/>
                        <a:cs typeface="Tahoma" panose="020B0604030504040204" pitchFamily="34" charset="0"/>
                      </a:endParaRPr>
                    </a:p>
                  </a:txBody>
                  <a:tcPr marL="68580" marR="68580" marT="0" marB="0"/>
                </a:tc>
                <a:tc>
                  <a:txBody>
                    <a:bodyPr/>
                    <a:lstStyle/>
                    <a:p>
                      <a:pPr algn="ctr">
                        <a:lnSpc>
                          <a:spcPct val="150000"/>
                        </a:lnSpc>
                      </a:pPr>
                      <a:r>
                        <a:rPr lang="en-IN" sz="1200" kern="150">
                          <a:effectLst/>
                        </a:rPr>
                        <a:t>5</a:t>
                      </a:r>
                      <a:endParaRPr lang="en-IN" sz="1200" kern="150">
                        <a:effectLst/>
                        <a:latin typeface="Times New Roman" panose="02020603050405020304" pitchFamily="18" charset="0"/>
                        <a:ea typeface="Andale Sans UI"/>
                        <a:cs typeface="Tahoma" panose="020B0604030504040204" pitchFamily="34" charset="0"/>
                      </a:endParaRPr>
                    </a:p>
                  </a:txBody>
                  <a:tcPr marL="68580" marR="68580" marT="0" marB="0"/>
                </a:tc>
                <a:tc>
                  <a:txBody>
                    <a:bodyPr/>
                    <a:lstStyle/>
                    <a:p>
                      <a:pPr algn="ctr">
                        <a:lnSpc>
                          <a:spcPct val="150000"/>
                        </a:lnSpc>
                      </a:pPr>
                      <a:r>
                        <a:rPr lang="en-IN" sz="1200" kern="150">
                          <a:effectLst/>
                        </a:rPr>
                        <a:t>450</a:t>
                      </a:r>
                      <a:endParaRPr lang="en-IN" sz="1200" kern="150">
                        <a:effectLst/>
                        <a:latin typeface="Times New Roman" panose="02020603050405020304" pitchFamily="18" charset="0"/>
                        <a:ea typeface="Andale Sans UI"/>
                        <a:cs typeface="Tahoma" panose="020B0604030504040204" pitchFamily="34" charset="0"/>
                      </a:endParaRPr>
                    </a:p>
                  </a:txBody>
                  <a:tcPr marL="68580" marR="68580" marT="0" marB="0"/>
                </a:tc>
                <a:tc>
                  <a:txBody>
                    <a:bodyPr/>
                    <a:lstStyle/>
                    <a:p>
                      <a:pPr algn="ctr">
                        <a:lnSpc>
                          <a:spcPct val="150000"/>
                        </a:lnSpc>
                      </a:pPr>
                      <a:r>
                        <a:rPr lang="en-IN" sz="1200" kern="150">
                          <a:effectLst/>
                        </a:rPr>
                        <a:t>90</a:t>
                      </a:r>
                      <a:endParaRPr lang="en-IN" sz="1200" kern="150">
                        <a:effectLst/>
                        <a:latin typeface="Times New Roman" panose="02020603050405020304" pitchFamily="18" charset="0"/>
                        <a:ea typeface="Andale Sans UI"/>
                        <a:cs typeface="Tahoma" panose="020B0604030504040204" pitchFamily="34" charset="0"/>
                      </a:endParaRPr>
                    </a:p>
                  </a:txBody>
                  <a:tcPr marL="68580" marR="68580" marT="0" marB="0"/>
                </a:tc>
                <a:tc>
                  <a:txBody>
                    <a:bodyPr/>
                    <a:lstStyle/>
                    <a:p>
                      <a:pPr algn="ctr">
                        <a:lnSpc>
                          <a:spcPct val="150000"/>
                        </a:lnSpc>
                      </a:pPr>
                      <a:r>
                        <a:rPr lang="en-IN" sz="1200" kern="150" dirty="0">
                          <a:effectLst/>
                        </a:rPr>
                        <a:t>60</a:t>
                      </a:r>
                      <a:endParaRPr lang="en-IN" sz="1200" kern="150" dirty="0">
                        <a:effectLst/>
                        <a:latin typeface="Times New Roman" panose="02020603050405020304" pitchFamily="18" charset="0"/>
                        <a:ea typeface="Andale Sans UI"/>
                        <a:cs typeface="Tahoma" panose="020B0604030504040204" pitchFamily="34" charset="0"/>
                      </a:endParaRPr>
                    </a:p>
                  </a:txBody>
                  <a:tcPr marL="68580" marR="68580" marT="0" marB="0"/>
                </a:tc>
                <a:extLst>
                  <a:ext uri="{0D108BD9-81ED-4DB2-BD59-A6C34878D82A}">
                    <a16:rowId xmlns:a16="http://schemas.microsoft.com/office/drawing/2014/main" val="656460403"/>
                  </a:ext>
                </a:extLst>
              </a:tr>
              <a:tr h="237065">
                <a:tc>
                  <a:txBody>
                    <a:bodyPr/>
                    <a:lstStyle/>
                    <a:p>
                      <a:pPr algn="ctr">
                        <a:lnSpc>
                          <a:spcPct val="150000"/>
                        </a:lnSpc>
                      </a:pPr>
                      <a:r>
                        <a:rPr lang="en-IN" sz="1200" kern="150">
                          <a:effectLst/>
                        </a:rPr>
                        <a:t>Z4</a:t>
                      </a:r>
                      <a:endParaRPr lang="en-IN" sz="1200" kern="150">
                        <a:effectLst/>
                        <a:latin typeface="Times New Roman" panose="02020603050405020304" pitchFamily="18" charset="0"/>
                        <a:ea typeface="Andale Sans UI"/>
                        <a:cs typeface="Tahoma" panose="020B0604030504040204" pitchFamily="34" charset="0"/>
                      </a:endParaRPr>
                    </a:p>
                  </a:txBody>
                  <a:tcPr marL="68580" marR="68580" marT="0" marB="0"/>
                </a:tc>
                <a:tc>
                  <a:txBody>
                    <a:bodyPr/>
                    <a:lstStyle/>
                    <a:p>
                      <a:pPr algn="ctr">
                        <a:lnSpc>
                          <a:spcPct val="150000"/>
                        </a:lnSpc>
                      </a:pPr>
                      <a:r>
                        <a:rPr lang="en-IN" sz="1200" kern="150">
                          <a:effectLst/>
                        </a:rPr>
                        <a:t>3:1</a:t>
                      </a:r>
                      <a:endParaRPr lang="en-IN" sz="1200" kern="150">
                        <a:effectLst/>
                        <a:latin typeface="Times New Roman" panose="02020603050405020304" pitchFamily="18" charset="0"/>
                        <a:ea typeface="Andale Sans UI"/>
                        <a:cs typeface="Tahoma" panose="020B0604030504040204" pitchFamily="34" charset="0"/>
                      </a:endParaRPr>
                    </a:p>
                  </a:txBody>
                  <a:tcPr marL="68580" marR="68580" marT="0" marB="0"/>
                </a:tc>
                <a:tc>
                  <a:txBody>
                    <a:bodyPr/>
                    <a:lstStyle/>
                    <a:p>
                      <a:pPr algn="ctr">
                        <a:lnSpc>
                          <a:spcPct val="150000"/>
                        </a:lnSpc>
                      </a:pPr>
                      <a:r>
                        <a:rPr lang="en-IN" sz="1200" kern="150">
                          <a:effectLst/>
                        </a:rPr>
                        <a:t>4:1</a:t>
                      </a:r>
                      <a:endParaRPr lang="en-IN" sz="1200" kern="150">
                        <a:effectLst/>
                        <a:latin typeface="Times New Roman" panose="02020603050405020304" pitchFamily="18" charset="0"/>
                        <a:ea typeface="Andale Sans UI"/>
                        <a:cs typeface="Tahoma" panose="020B0604030504040204" pitchFamily="34" charset="0"/>
                      </a:endParaRPr>
                    </a:p>
                  </a:txBody>
                  <a:tcPr marL="68580" marR="68580" marT="0" marB="0"/>
                </a:tc>
                <a:tc>
                  <a:txBody>
                    <a:bodyPr/>
                    <a:lstStyle/>
                    <a:p>
                      <a:pPr algn="ctr">
                        <a:lnSpc>
                          <a:spcPct val="150000"/>
                        </a:lnSpc>
                      </a:pPr>
                      <a:r>
                        <a:rPr lang="en-IN" sz="1200" kern="150">
                          <a:effectLst/>
                        </a:rPr>
                        <a:t>5</a:t>
                      </a:r>
                      <a:endParaRPr lang="en-IN" sz="1200" kern="150">
                        <a:effectLst/>
                        <a:latin typeface="Times New Roman" panose="02020603050405020304" pitchFamily="18" charset="0"/>
                        <a:ea typeface="Andale Sans UI"/>
                        <a:cs typeface="Tahoma" panose="020B0604030504040204" pitchFamily="34" charset="0"/>
                      </a:endParaRPr>
                    </a:p>
                  </a:txBody>
                  <a:tcPr marL="68580" marR="68580" marT="0" marB="0"/>
                </a:tc>
                <a:tc>
                  <a:txBody>
                    <a:bodyPr/>
                    <a:lstStyle/>
                    <a:p>
                      <a:pPr algn="ctr">
                        <a:lnSpc>
                          <a:spcPct val="150000"/>
                        </a:lnSpc>
                      </a:pPr>
                      <a:r>
                        <a:rPr lang="en-IN" sz="1200" kern="150">
                          <a:effectLst/>
                        </a:rPr>
                        <a:t>450</a:t>
                      </a:r>
                      <a:endParaRPr lang="en-IN" sz="1200" kern="150">
                        <a:effectLst/>
                        <a:latin typeface="Times New Roman" panose="02020603050405020304" pitchFamily="18" charset="0"/>
                        <a:ea typeface="Andale Sans UI"/>
                        <a:cs typeface="Tahoma" panose="020B0604030504040204" pitchFamily="34" charset="0"/>
                      </a:endParaRPr>
                    </a:p>
                  </a:txBody>
                  <a:tcPr marL="68580" marR="68580" marT="0" marB="0"/>
                </a:tc>
                <a:tc>
                  <a:txBody>
                    <a:bodyPr/>
                    <a:lstStyle/>
                    <a:p>
                      <a:pPr algn="ctr">
                        <a:lnSpc>
                          <a:spcPct val="150000"/>
                        </a:lnSpc>
                      </a:pPr>
                      <a:r>
                        <a:rPr lang="en-IN" sz="1200" kern="150">
                          <a:effectLst/>
                        </a:rPr>
                        <a:t>120</a:t>
                      </a:r>
                      <a:endParaRPr lang="en-IN" sz="1200" kern="150">
                        <a:effectLst/>
                        <a:latin typeface="Times New Roman" panose="02020603050405020304" pitchFamily="18" charset="0"/>
                        <a:ea typeface="Andale Sans UI"/>
                        <a:cs typeface="Tahoma" panose="020B0604030504040204" pitchFamily="34" charset="0"/>
                      </a:endParaRPr>
                    </a:p>
                  </a:txBody>
                  <a:tcPr marL="68580" marR="68580" marT="0" marB="0"/>
                </a:tc>
                <a:tc>
                  <a:txBody>
                    <a:bodyPr/>
                    <a:lstStyle/>
                    <a:p>
                      <a:pPr algn="ctr">
                        <a:lnSpc>
                          <a:spcPct val="150000"/>
                        </a:lnSpc>
                      </a:pPr>
                      <a:r>
                        <a:rPr lang="en-IN" sz="1200" kern="150" dirty="0">
                          <a:effectLst/>
                        </a:rPr>
                        <a:t>30</a:t>
                      </a:r>
                      <a:endParaRPr lang="en-IN" sz="1200" kern="150" dirty="0">
                        <a:effectLst/>
                        <a:latin typeface="Times New Roman" panose="02020603050405020304" pitchFamily="18" charset="0"/>
                        <a:ea typeface="Andale Sans UI"/>
                        <a:cs typeface="Tahoma" panose="020B0604030504040204" pitchFamily="34" charset="0"/>
                      </a:endParaRPr>
                    </a:p>
                  </a:txBody>
                  <a:tcPr marL="68580" marR="68580" marT="0" marB="0"/>
                </a:tc>
                <a:extLst>
                  <a:ext uri="{0D108BD9-81ED-4DB2-BD59-A6C34878D82A}">
                    <a16:rowId xmlns:a16="http://schemas.microsoft.com/office/drawing/2014/main" val="477946294"/>
                  </a:ext>
                </a:extLst>
              </a:tr>
              <a:tr h="265138">
                <a:tc>
                  <a:txBody>
                    <a:bodyPr/>
                    <a:lstStyle/>
                    <a:p>
                      <a:pPr algn="ctr">
                        <a:lnSpc>
                          <a:spcPct val="150000"/>
                        </a:lnSpc>
                      </a:pPr>
                      <a:r>
                        <a:rPr lang="en-IN" sz="1200" kern="150">
                          <a:effectLst/>
                        </a:rPr>
                        <a:t>Z5</a:t>
                      </a:r>
                      <a:endParaRPr lang="en-IN" sz="1200" kern="150">
                        <a:effectLst/>
                        <a:latin typeface="Times New Roman" panose="02020603050405020304" pitchFamily="18" charset="0"/>
                        <a:ea typeface="Andale Sans UI"/>
                        <a:cs typeface="Tahoma" panose="020B0604030504040204" pitchFamily="34" charset="0"/>
                      </a:endParaRPr>
                    </a:p>
                  </a:txBody>
                  <a:tcPr marL="68580" marR="68580" marT="0" marB="0"/>
                </a:tc>
                <a:tc>
                  <a:txBody>
                    <a:bodyPr/>
                    <a:lstStyle/>
                    <a:p>
                      <a:pPr algn="ctr">
                        <a:lnSpc>
                          <a:spcPct val="150000"/>
                        </a:lnSpc>
                      </a:pPr>
                      <a:r>
                        <a:rPr lang="en-IN" sz="1200" kern="150">
                          <a:effectLst/>
                        </a:rPr>
                        <a:t>4:1</a:t>
                      </a:r>
                      <a:endParaRPr lang="en-IN" sz="1200" kern="150">
                        <a:effectLst/>
                        <a:latin typeface="Times New Roman" panose="02020603050405020304" pitchFamily="18" charset="0"/>
                        <a:ea typeface="Andale Sans UI"/>
                        <a:cs typeface="Tahoma" panose="020B0604030504040204" pitchFamily="34" charset="0"/>
                      </a:endParaRPr>
                    </a:p>
                  </a:txBody>
                  <a:tcPr marL="68580" marR="68580" marT="0" marB="0"/>
                </a:tc>
                <a:tc>
                  <a:txBody>
                    <a:bodyPr/>
                    <a:lstStyle/>
                    <a:p>
                      <a:pPr algn="ctr">
                        <a:lnSpc>
                          <a:spcPct val="150000"/>
                        </a:lnSpc>
                      </a:pPr>
                      <a:r>
                        <a:rPr lang="en-IN" sz="1200" kern="150">
                          <a:effectLst/>
                        </a:rPr>
                        <a:t>3:2</a:t>
                      </a:r>
                      <a:endParaRPr lang="en-IN" sz="1200" kern="150">
                        <a:effectLst/>
                        <a:latin typeface="Times New Roman" panose="02020603050405020304" pitchFamily="18" charset="0"/>
                        <a:ea typeface="Andale Sans UI"/>
                        <a:cs typeface="Tahoma" panose="020B0604030504040204" pitchFamily="34" charset="0"/>
                      </a:endParaRPr>
                    </a:p>
                  </a:txBody>
                  <a:tcPr marL="68580" marR="68580" marT="0" marB="0"/>
                </a:tc>
                <a:tc>
                  <a:txBody>
                    <a:bodyPr/>
                    <a:lstStyle/>
                    <a:p>
                      <a:pPr algn="ctr">
                        <a:lnSpc>
                          <a:spcPct val="150000"/>
                        </a:lnSpc>
                      </a:pPr>
                      <a:r>
                        <a:rPr lang="en-IN" sz="1200" kern="150">
                          <a:effectLst/>
                        </a:rPr>
                        <a:t>5</a:t>
                      </a:r>
                      <a:endParaRPr lang="en-IN" sz="1200" kern="150">
                        <a:effectLst/>
                        <a:latin typeface="Times New Roman" panose="02020603050405020304" pitchFamily="18" charset="0"/>
                        <a:ea typeface="Andale Sans UI"/>
                        <a:cs typeface="Tahoma" panose="020B0604030504040204" pitchFamily="34" charset="0"/>
                      </a:endParaRPr>
                    </a:p>
                  </a:txBody>
                  <a:tcPr marL="68580" marR="68580" marT="0" marB="0"/>
                </a:tc>
                <a:tc>
                  <a:txBody>
                    <a:bodyPr/>
                    <a:lstStyle/>
                    <a:p>
                      <a:pPr algn="ctr">
                        <a:lnSpc>
                          <a:spcPct val="150000"/>
                        </a:lnSpc>
                      </a:pPr>
                      <a:r>
                        <a:rPr lang="en-IN" sz="1200" kern="150">
                          <a:effectLst/>
                        </a:rPr>
                        <a:t>600</a:t>
                      </a:r>
                      <a:endParaRPr lang="en-IN" sz="1200" kern="150">
                        <a:effectLst/>
                        <a:latin typeface="Times New Roman" panose="02020603050405020304" pitchFamily="18" charset="0"/>
                        <a:ea typeface="Andale Sans UI"/>
                        <a:cs typeface="Tahoma" panose="020B0604030504040204" pitchFamily="34" charset="0"/>
                      </a:endParaRPr>
                    </a:p>
                  </a:txBody>
                  <a:tcPr marL="68580" marR="68580" marT="0" marB="0"/>
                </a:tc>
                <a:tc>
                  <a:txBody>
                    <a:bodyPr/>
                    <a:lstStyle/>
                    <a:p>
                      <a:pPr algn="ctr">
                        <a:lnSpc>
                          <a:spcPct val="150000"/>
                        </a:lnSpc>
                      </a:pPr>
                      <a:r>
                        <a:rPr lang="en-IN" sz="1200" kern="150">
                          <a:effectLst/>
                        </a:rPr>
                        <a:t>90</a:t>
                      </a:r>
                      <a:endParaRPr lang="en-IN" sz="1200" kern="150">
                        <a:effectLst/>
                        <a:latin typeface="Times New Roman" panose="02020603050405020304" pitchFamily="18" charset="0"/>
                        <a:ea typeface="Andale Sans UI"/>
                        <a:cs typeface="Tahoma" panose="020B0604030504040204" pitchFamily="34" charset="0"/>
                      </a:endParaRPr>
                    </a:p>
                  </a:txBody>
                  <a:tcPr marL="68580" marR="68580" marT="0" marB="0"/>
                </a:tc>
                <a:tc>
                  <a:txBody>
                    <a:bodyPr/>
                    <a:lstStyle/>
                    <a:p>
                      <a:pPr algn="ctr">
                        <a:lnSpc>
                          <a:spcPct val="150000"/>
                        </a:lnSpc>
                      </a:pPr>
                      <a:r>
                        <a:rPr lang="en-IN" sz="1200" kern="150" dirty="0">
                          <a:effectLst/>
                        </a:rPr>
                        <a:t>60</a:t>
                      </a:r>
                      <a:endParaRPr lang="en-IN" sz="1200" kern="150" dirty="0">
                        <a:effectLst/>
                        <a:latin typeface="Times New Roman" panose="02020603050405020304" pitchFamily="18" charset="0"/>
                        <a:ea typeface="Andale Sans UI"/>
                        <a:cs typeface="Tahoma" panose="020B0604030504040204" pitchFamily="34" charset="0"/>
                      </a:endParaRPr>
                    </a:p>
                  </a:txBody>
                  <a:tcPr marL="68580" marR="68580" marT="0" marB="0"/>
                </a:tc>
                <a:extLst>
                  <a:ext uri="{0D108BD9-81ED-4DB2-BD59-A6C34878D82A}">
                    <a16:rowId xmlns:a16="http://schemas.microsoft.com/office/drawing/2014/main" val="2673466140"/>
                  </a:ext>
                </a:extLst>
              </a:tr>
              <a:tr h="246423">
                <a:tc>
                  <a:txBody>
                    <a:bodyPr/>
                    <a:lstStyle/>
                    <a:p>
                      <a:pPr algn="ctr">
                        <a:lnSpc>
                          <a:spcPct val="150000"/>
                        </a:lnSpc>
                      </a:pPr>
                      <a:r>
                        <a:rPr lang="en-IN" sz="1200" kern="150">
                          <a:effectLst/>
                        </a:rPr>
                        <a:t>Z6</a:t>
                      </a:r>
                      <a:endParaRPr lang="en-IN" sz="1200" kern="150">
                        <a:effectLst/>
                        <a:latin typeface="Times New Roman" panose="02020603050405020304" pitchFamily="18" charset="0"/>
                        <a:ea typeface="Andale Sans UI"/>
                        <a:cs typeface="Tahoma" panose="020B0604030504040204" pitchFamily="34" charset="0"/>
                      </a:endParaRPr>
                    </a:p>
                  </a:txBody>
                  <a:tcPr marL="68580" marR="68580" marT="0" marB="0"/>
                </a:tc>
                <a:tc>
                  <a:txBody>
                    <a:bodyPr/>
                    <a:lstStyle/>
                    <a:p>
                      <a:pPr algn="ctr">
                        <a:lnSpc>
                          <a:spcPct val="150000"/>
                        </a:lnSpc>
                      </a:pPr>
                      <a:r>
                        <a:rPr lang="en-IN" sz="1200" kern="150">
                          <a:effectLst/>
                        </a:rPr>
                        <a:t>4:1</a:t>
                      </a:r>
                      <a:endParaRPr lang="en-IN" sz="1200" kern="150">
                        <a:effectLst/>
                        <a:latin typeface="Times New Roman" panose="02020603050405020304" pitchFamily="18" charset="0"/>
                        <a:ea typeface="Andale Sans UI"/>
                        <a:cs typeface="Tahoma" panose="020B0604030504040204" pitchFamily="34" charset="0"/>
                      </a:endParaRPr>
                    </a:p>
                  </a:txBody>
                  <a:tcPr marL="68580" marR="68580" marT="0" marB="0"/>
                </a:tc>
                <a:tc>
                  <a:txBody>
                    <a:bodyPr/>
                    <a:lstStyle/>
                    <a:p>
                      <a:pPr algn="ctr">
                        <a:lnSpc>
                          <a:spcPct val="150000"/>
                        </a:lnSpc>
                      </a:pPr>
                      <a:r>
                        <a:rPr lang="en-IN" sz="1200" kern="150" dirty="0">
                          <a:effectLst/>
                        </a:rPr>
                        <a:t>4:1</a:t>
                      </a:r>
                      <a:endParaRPr lang="en-IN" sz="1200" kern="150" dirty="0">
                        <a:effectLst/>
                        <a:latin typeface="Times New Roman" panose="02020603050405020304" pitchFamily="18" charset="0"/>
                        <a:ea typeface="Andale Sans UI"/>
                        <a:cs typeface="Tahoma" panose="020B0604030504040204" pitchFamily="34" charset="0"/>
                      </a:endParaRPr>
                    </a:p>
                  </a:txBody>
                  <a:tcPr marL="68580" marR="68580" marT="0" marB="0"/>
                </a:tc>
                <a:tc>
                  <a:txBody>
                    <a:bodyPr/>
                    <a:lstStyle/>
                    <a:p>
                      <a:pPr algn="ctr">
                        <a:lnSpc>
                          <a:spcPct val="150000"/>
                        </a:lnSpc>
                      </a:pPr>
                      <a:r>
                        <a:rPr lang="en-IN" sz="1200" kern="150">
                          <a:effectLst/>
                        </a:rPr>
                        <a:t>5</a:t>
                      </a:r>
                      <a:endParaRPr lang="en-IN" sz="1200" kern="150">
                        <a:effectLst/>
                        <a:latin typeface="Times New Roman" panose="02020603050405020304" pitchFamily="18" charset="0"/>
                        <a:ea typeface="Andale Sans UI"/>
                        <a:cs typeface="Tahoma" panose="020B0604030504040204" pitchFamily="34" charset="0"/>
                      </a:endParaRPr>
                    </a:p>
                  </a:txBody>
                  <a:tcPr marL="68580" marR="68580" marT="0" marB="0"/>
                </a:tc>
                <a:tc>
                  <a:txBody>
                    <a:bodyPr/>
                    <a:lstStyle/>
                    <a:p>
                      <a:pPr algn="ctr">
                        <a:lnSpc>
                          <a:spcPct val="150000"/>
                        </a:lnSpc>
                      </a:pPr>
                      <a:r>
                        <a:rPr lang="en-IN" sz="1200" kern="150" dirty="0">
                          <a:effectLst/>
                        </a:rPr>
                        <a:t>600</a:t>
                      </a:r>
                      <a:endParaRPr lang="en-IN" sz="1200" kern="150" dirty="0">
                        <a:effectLst/>
                        <a:latin typeface="Times New Roman" panose="02020603050405020304" pitchFamily="18" charset="0"/>
                        <a:ea typeface="Andale Sans UI"/>
                        <a:cs typeface="Tahoma" panose="020B0604030504040204" pitchFamily="34" charset="0"/>
                      </a:endParaRPr>
                    </a:p>
                  </a:txBody>
                  <a:tcPr marL="68580" marR="68580" marT="0" marB="0"/>
                </a:tc>
                <a:tc>
                  <a:txBody>
                    <a:bodyPr/>
                    <a:lstStyle/>
                    <a:p>
                      <a:pPr algn="ctr">
                        <a:lnSpc>
                          <a:spcPct val="150000"/>
                        </a:lnSpc>
                      </a:pPr>
                      <a:r>
                        <a:rPr lang="en-IN" sz="1200" kern="150" dirty="0">
                          <a:effectLst/>
                        </a:rPr>
                        <a:t>120</a:t>
                      </a:r>
                      <a:endParaRPr lang="en-IN" sz="1200" kern="150" dirty="0">
                        <a:effectLst/>
                        <a:latin typeface="Times New Roman" panose="02020603050405020304" pitchFamily="18" charset="0"/>
                        <a:ea typeface="Andale Sans UI"/>
                        <a:cs typeface="Tahoma" panose="020B0604030504040204" pitchFamily="34" charset="0"/>
                      </a:endParaRPr>
                    </a:p>
                  </a:txBody>
                  <a:tcPr marL="68580" marR="68580" marT="0" marB="0"/>
                </a:tc>
                <a:tc>
                  <a:txBody>
                    <a:bodyPr/>
                    <a:lstStyle/>
                    <a:p>
                      <a:pPr algn="ctr">
                        <a:lnSpc>
                          <a:spcPct val="150000"/>
                        </a:lnSpc>
                      </a:pPr>
                      <a:r>
                        <a:rPr lang="en-IN" sz="1200" kern="150" dirty="0">
                          <a:effectLst/>
                        </a:rPr>
                        <a:t>30</a:t>
                      </a:r>
                      <a:endParaRPr lang="en-IN" sz="1200" kern="150" dirty="0">
                        <a:effectLst/>
                        <a:latin typeface="Times New Roman" panose="02020603050405020304" pitchFamily="18" charset="0"/>
                        <a:ea typeface="Andale Sans UI"/>
                        <a:cs typeface="Tahoma" panose="020B0604030504040204" pitchFamily="34" charset="0"/>
                      </a:endParaRPr>
                    </a:p>
                  </a:txBody>
                  <a:tcPr marL="68580" marR="68580" marT="0" marB="0"/>
                </a:tc>
                <a:extLst>
                  <a:ext uri="{0D108BD9-81ED-4DB2-BD59-A6C34878D82A}">
                    <a16:rowId xmlns:a16="http://schemas.microsoft.com/office/drawing/2014/main" val="95085878"/>
                  </a:ext>
                </a:extLst>
              </a:tr>
            </a:tbl>
          </a:graphicData>
        </a:graphic>
      </p:graphicFrame>
      <p:sp>
        <p:nvSpPr>
          <p:cNvPr id="5" name="TextBox 4">
            <a:extLst>
              <a:ext uri="{FF2B5EF4-FFF2-40B4-BE49-F238E27FC236}">
                <a16:creationId xmlns:a16="http://schemas.microsoft.com/office/drawing/2014/main" id="{242B1781-2BA5-E37C-E52E-2B2AD63D1B66}"/>
              </a:ext>
            </a:extLst>
          </p:cNvPr>
          <p:cNvSpPr txBox="1"/>
          <p:nvPr/>
        </p:nvSpPr>
        <p:spPr>
          <a:xfrm>
            <a:off x="4953000" y="4729716"/>
            <a:ext cx="3924300" cy="573940"/>
          </a:xfrm>
          <a:prstGeom prst="rect">
            <a:avLst/>
          </a:prstGeom>
          <a:noFill/>
        </p:spPr>
        <p:txBody>
          <a:bodyPr wrap="square">
            <a:spAutoFit/>
          </a:bodyPr>
          <a:lstStyle/>
          <a:p>
            <a:pPr algn="just">
              <a:lnSpc>
                <a:spcPct val="150000"/>
              </a:lnSpc>
            </a:pPr>
            <a:r>
              <a:rPr lang="en-IN" sz="1100" b="1" kern="150" dirty="0">
                <a:solidFill>
                  <a:srgbClr val="000000"/>
                </a:solidFill>
                <a:effectLst/>
                <a:ea typeface="Andale Sans UI"/>
                <a:cs typeface="Times New Roman" panose="02020603050405020304" pitchFamily="18" charset="0"/>
              </a:rPr>
              <a:t>Table 1: </a:t>
            </a:r>
            <a:r>
              <a:rPr lang="en-IN" sz="1100" kern="150" dirty="0">
                <a:solidFill>
                  <a:srgbClr val="000000"/>
                </a:solidFill>
                <a:effectLst/>
                <a:ea typeface="Andale Sans UI"/>
                <a:cs typeface="Times New Roman" panose="02020603050405020304" pitchFamily="18" charset="0"/>
              </a:rPr>
              <a:t>Formulations of SEDDS with different ratios of lipid, surfactant, co surfactant and fixed amount of drug</a:t>
            </a:r>
            <a:endParaRPr lang="en-IN" sz="1100" kern="150" dirty="0">
              <a:effectLst/>
              <a:ea typeface="Andale Sans UI"/>
              <a:cs typeface="Tahoma" panose="020B0604030504040204" pitchFamily="34" charset="0"/>
            </a:endParaRPr>
          </a:p>
        </p:txBody>
      </p:sp>
    </p:spTree>
    <p:extLst>
      <p:ext uri="{BB962C8B-B14F-4D97-AF65-F5344CB8AC3E}">
        <p14:creationId xmlns:p14="http://schemas.microsoft.com/office/powerpoint/2010/main" val="29281380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p:cNvSpPr>
            <a:spLocks noGrp="1"/>
          </p:cNvSpPr>
          <p:nvPr>
            <p:ph type="sldNum" sz="quarter" idx="12"/>
          </p:nvPr>
        </p:nvSpPr>
        <p:spPr/>
        <p:txBody>
          <a:bodyPr/>
          <a:lstStyle/>
          <a:p>
            <a:fld id="{FCAEAE96-855E-42B1-8DE9-9C9E68DE18C5}" type="slidenum">
              <a:rPr lang="fr-FR" smtClean="0">
                <a:latin typeface="Arial" panose="020B0604020202020204" pitchFamily="34" charset="0"/>
                <a:cs typeface="Arial" panose="020B0604020202020204" pitchFamily="34" charset="0"/>
              </a:rPr>
              <a:pPr/>
              <a:t>6</a:t>
            </a:fld>
            <a:endParaRPr lang="fr-FR"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0228D7A8-44E3-430C-AAD3-4A5580FD7912}"/>
              </a:ext>
            </a:extLst>
          </p:cNvPr>
          <p:cNvSpPr txBox="1"/>
          <p:nvPr/>
        </p:nvSpPr>
        <p:spPr>
          <a:xfrm>
            <a:off x="228600" y="1143000"/>
            <a:ext cx="8153400" cy="830997"/>
          </a:xfrm>
          <a:prstGeom prst="rect">
            <a:avLst/>
          </a:prstGeom>
          <a:noFill/>
        </p:spPr>
        <p:txBody>
          <a:bodyPr wrap="square" rtlCol="0">
            <a:spAutoFit/>
          </a:bodyPr>
          <a:lstStyle/>
          <a:p>
            <a:r>
              <a:rPr lang="fr-FR" sz="2400" b="1" dirty="0"/>
              <a:t>Results and discussion</a:t>
            </a:r>
            <a:endParaRPr lang="fr-FR" b="1" dirty="0">
              <a:solidFill>
                <a:srgbClr val="FF0000"/>
              </a:solidFill>
            </a:endParaRPr>
          </a:p>
          <a:p>
            <a:r>
              <a:rPr lang="fr-FR" sz="2400" b="1" dirty="0">
                <a:solidFill>
                  <a:srgbClr val="FF0000"/>
                </a:solidFill>
              </a:rPr>
              <a:t> </a:t>
            </a:r>
          </a:p>
        </p:txBody>
      </p:sp>
      <p:sp>
        <p:nvSpPr>
          <p:cNvPr id="3" name="TextBox 2">
            <a:extLst>
              <a:ext uri="{FF2B5EF4-FFF2-40B4-BE49-F238E27FC236}">
                <a16:creationId xmlns:a16="http://schemas.microsoft.com/office/drawing/2014/main" id="{5F002ED7-8C26-6589-67D3-A78BDCB2422C}"/>
              </a:ext>
            </a:extLst>
          </p:cNvPr>
          <p:cNvSpPr txBox="1"/>
          <p:nvPr/>
        </p:nvSpPr>
        <p:spPr>
          <a:xfrm>
            <a:off x="228600" y="1663273"/>
            <a:ext cx="8229600" cy="3257815"/>
          </a:xfrm>
          <a:prstGeom prst="rect">
            <a:avLst/>
          </a:prstGeom>
          <a:noFill/>
        </p:spPr>
        <p:txBody>
          <a:bodyPr wrap="square">
            <a:spAutoFit/>
          </a:bodyPr>
          <a:lstStyle/>
          <a:p>
            <a:pPr algn="just">
              <a:lnSpc>
                <a:spcPct val="115000"/>
              </a:lnSpc>
              <a:spcAft>
                <a:spcPts val="600"/>
              </a:spcAft>
              <a:tabLst>
                <a:tab pos="457200" algn="l"/>
                <a:tab pos="914400" algn="l"/>
              </a:tabLst>
            </a:pPr>
            <a:r>
              <a:rPr lang="en-IN" sz="1800" b="1" kern="150" dirty="0">
                <a:solidFill>
                  <a:srgbClr val="000000"/>
                </a:solidFill>
                <a:effectLst/>
                <a:ea typeface="Andale Sans UI"/>
                <a:cs typeface="Times New Roman" panose="02020603050405020304" pitchFamily="18" charset="0"/>
              </a:rPr>
              <a:t>Assessment of self-emulsification time</a:t>
            </a:r>
            <a:endParaRPr lang="en-IN" sz="1800" kern="150" dirty="0">
              <a:effectLst/>
              <a:ea typeface="Andale Sans UI"/>
              <a:cs typeface="Tahoma" panose="020B0604030504040204" pitchFamily="34" charset="0"/>
            </a:endParaRPr>
          </a:p>
          <a:p>
            <a:pPr algn="just"/>
            <a:r>
              <a:rPr lang="en-IN" sz="1800" dirty="0">
                <a:solidFill>
                  <a:srgbClr val="000000"/>
                </a:solidFill>
                <a:effectLst/>
                <a:ea typeface="Andale Sans UI"/>
              </a:rPr>
              <a:t>The increase in lipid proportion was found to increase emulsification time, indicating that the increase in lipid proportion decreases the rate of emulsification, which may be responsible for the prolonged emulsification time. </a:t>
            </a:r>
          </a:p>
          <a:p>
            <a:pPr algn="just"/>
            <a:endParaRPr lang="en-IN" dirty="0">
              <a:solidFill>
                <a:srgbClr val="000000"/>
              </a:solidFill>
              <a:ea typeface="Andale Sans UI"/>
            </a:endParaRPr>
          </a:p>
          <a:p>
            <a:pPr algn="just"/>
            <a:r>
              <a:rPr lang="en-IN" sz="1800" dirty="0">
                <a:solidFill>
                  <a:srgbClr val="000000"/>
                </a:solidFill>
                <a:effectLst/>
                <a:ea typeface="Andale Sans UI"/>
              </a:rPr>
              <a:t>Z1, Z2, Z3, Z4, Z5 and Z6 formulations showed emulsification times of 2min 43sec±1sec, 2min 52sec±3sec, 3min 7sec±1sec, 3min 16sec±4sec, 3min 23sec±3sec and 3min 52sec±2sec respectively.</a:t>
            </a:r>
          </a:p>
          <a:p>
            <a:pPr algn="just"/>
            <a:endParaRPr lang="en-IN" dirty="0">
              <a:solidFill>
                <a:srgbClr val="000000"/>
              </a:solidFill>
              <a:ea typeface="Andale Sans UI"/>
            </a:endParaRPr>
          </a:p>
          <a:p>
            <a:pPr algn="just"/>
            <a:r>
              <a:rPr lang="en-IN" sz="1800" dirty="0">
                <a:solidFill>
                  <a:srgbClr val="000000"/>
                </a:solidFill>
                <a:effectLst/>
                <a:ea typeface="Andale Sans UI"/>
              </a:rPr>
              <a:t>Because the Z5 and Z6 formulations did not exhibit any drug aggregation, they were extended for further characterization.</a:t>
            </a:r>
            <a:endParaRPr lang="en-IN" dirty="0"/>
          </a:p>
        </p:txBody>
      </p:sp>
      <p:sp>
        <p:nvSpPr>
          <p:cNvPr id="4" name="TextBox 3">
            <a:extLst>
              <a:ext uri="{FF2B5EF4-FFF2-40B4-BE49-F238E27FC236}">
                <a16:creationId xmlns:a16="http://schemas.microsoft.com/office/drawing/2014/main" id="{B89E630E-1DC2-64C1-D499-DFBAA2155336}"/>
              </a:ext>
            </a:extLst>
          </p:cNvPr>
          <p:cNvSpPr txBox="1"/>
          <p:nvPr/>
        </p:nvSpPr>
        <p:spPr>
          <a:xfrm>
            <a:off x="200025" y="4938833"/>
            <a:ext cx="8534400" cy="1283428"/>
          </a:xfrm>
          <a:prstGeom prst="rect">
            <a:avLst/>
          </a:prstGeom>
          <a:noFill/>
        </p:spPr>
        <p:txBody>
          <a:bodyPr wrap="square">
            <a:spAutoFit/>
          </a:bodyPr>
          <a:lstStyle/>
          <a:p>
            <a:pPr algn="just">
              <a:lnSpc>
                <a:spcPct val="115000"/>
              </a:lnSpc>
              <a:spcBef>
                <a:spcPts val="600"/>
              </a:spcBef>
              <a:spcAft>
                <a:spcPts val="600"/>
              </a:spcAft>
            </a:pPr>
            <a:r>
              <a:rPr lang="en-IN" sz="1600" b="1" kern="150" dirty="0">
                <a:solidFill>
                  <a:srgbClr val="000000"/>
                </a:solidFill>
                <a:effectLst/>
                <a:ea typeface="Calibri" panose="020F0502020204030204" pitchFamily="34" charset="0"/>
                <a:cs typeface="Times New Roman" panose="02020603050405020304" pitchFamily="18" charset="0"/>
              </a:rPr>
              <a:t>Cloud point measurement</a:t>
            </a:r>
            <a:endParaRPr lang="en-IN" sz="1600" kern="150" dirty="0">
              <a:effectLst/>
              <a:ea typeface="Andale Sans UI"/>
              <a:cs typeface="Tahoma" panose="020B0604030504040204" pitchFamily="34" charset="0"/>
            </a:endParaRPr>
          </a:p>
          <a:p>
            <a:pPr algn="just"/>
            <a:r>
              <a:rPr lang="en-IN" dirty="0">
                <a:solidFill>
                  <a:srgbClr val="000000"/>
                </a:solidFill>
                <a:effectLst/>
                <a:ea typeface="Andale Sans UI"/>
              </a:rPr>
              <a:t>The cloud points of stable formulations Z5 and Z6 were found to be 72.6±3.42 and 68.1±4.056 respectively indicating the stability of these SEDDS formulations in the GIT temperature.</a:t>
            </a:r>
            <a:endParaRPr lang="en-IN" dirty="0"/>
          </a:p>
        </p:txBody>
      </p:sp>
    </p:spTree>
    <p:extLst>
      <p:ext uri="{BB962C8B-B14F-4D97-AF65-F5344CB8AC3E}">
        <p14:creationId xmlns:p14="http://schemas.microsoft.com/office/powerpoint/2010/main" val="36015830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p:cNvSpPr>
            <a:spLocks noGrp="1"/>
          </p:cNvSpPr>
          <p:nvPr>
            <p:ph type="sldNum" sz="quarter" idx="12"/>
          </p:nvPr>
        </p:nvSpPr>
        <p:spPr/>
        <p:txBody>
          <a:bodyPr/>
          <a:lstStyle/>
          <a:p>
            <a:fld id="{FCAEAE96-855E-42B1-8DE9-9C9E68DE18C5}" type="slidenum">
              <a:rPr lang="fr-FR" smtClean="0">
                <a:latin typeface="Arial" panose="020B0604020202020204" pitchFamily="34" charset="0"/>
                <a:cs typeface="Arial" panose="020B0604020202020204" pitchFamily="34" charset="0"/>
              </a:rPr>
              <a:pPr/>
              <a:t>7</a:t>
            </a:fld>
            <a:endParaRPr lang="fr-FR"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0228D7A8-44E3-430C-AAD3-4A5580FD7912}"/>
              </a:ext>
            </a:extLst>
          </p:cNvPr>
          <p:cNvSpPr txBox="1"/>
          <p:nvPr/>
        </p:nvSpPr>
        <p:spPr>
          <a:xfrm>
            <a:off x="228600" y="1031209"/>
            <a:ext cx="8153400" cy="830997"/>
          </a:xfrm>
          <a:prstGeom prst="rect">
            <a:avLst/>
          </a:prstGeom>
          <a:noFill/>
        </p:spPr>
        <p:txBody>
          <a:bodyPr wrap="square" rtlCol="0">
            <a:spAutoFit/>
          </a:bodyPr>
          <a:lstStyle/>
          <a:p>
            <a:r>
              <a:rPr lang="fr-FR" sz="2400" b="1" dirty="0"/>
              <a:t>Results and discussion</a:t>
            </a:r>
            <a:endParaRPr lang="fr-FR" b="1" dirty="0">
              <a:solidFill>
                <a:srgbClr val="FF0000"/>
              </a:solidFill>
            </a:endParaRPr>
          </a:p>
          <a:p>
            <a:r>
              <a:rPr lang="fr-FR" sz="2400" b="1" dirty="0">
                <a:solidFill>
                  <a:srgbClr val="FF0000"/>
                </a:solidFill>
              </a:rPr>
              <a:t> </a:t>
            </a:r>
          </a:p>
        </p:txBody>
      </p:sp>
      <p:pic>
        <p:nvPicPr>
          <p:cNvPr id="2" name="Picture 1">
            <a:extLst>
              <a:ext uri="{FF2B5EF4-FFF2-40B4-BE49-F238E27FC236}">
                <a16:creationId xmlns:a16="http://schemas.microsoft.com/office/drawing/2014/main" id="{FBB44705-BAF6-E421-0833-A23C2A97698B}"/>
              </a:ext>
            </a:extLst>
          </p:cNvPr>
          <p:cNvPicPr>
            <a:picLocks noChangeAspect="1"/>
          </p:cNvPicPr>
          <p:nvPr/>
        </p:nvPicPr>
        <p:blipFill>
          <a:blip r:embed="rId3"/>
          <a:stretch>
            <a:fillRect/>
          </a:stretch>
        </p:blipFill>
        <p:spPr>
          <a:xfrm>
            <a:off x="341427" y="1499551"/>
            <a:ext cx="3212870" cy="2609314"/>
          </a:xfrm>
          <a:prstGeom prst="rect">
            <a:avLst/>
          </a:prstGeom>
        </p:spPr>
      </p:pic>
      <p:sp>
        <p:nvSpPr>
          <p:cNvPr id="4" name="TextBox 3">
            <a:extLst>
              <a:ext uri="{FF2B5EF4-FFF2-40B4-BE49-F238E27FC236}">
                <a16:creationId xmlns:a16="http://schemas.microsoft.com/office/drawing/2014/main" id="{C90561E7-06DC-B25B-90C0-A33712AF793D}"/>
              </a:ext>
            </a:extLst>
          </p:cNvPr>
          <p:cNvSpPr txBox="1"/>
          <p:nvPr/>
        </p:nvSpPr>
        <p:spPr>
          <a:xfrm>
            <a:off x="9524" y="4108865"/>
            <a:ext cx="3876675" cy="382092"/>
          </a:xfrm>
          <a:prstGeom prst="rect">
            <a:avLst/>
          </a:prstGeom>
          <a:noFill/>
        </p:spPr>
        <p:txBody>
          <a:bodyPr wrap="square">
            <a:spAutoFit/>
          </a:bodyPr>
          <a:lstStyle/>
          <a:p>
            <a:pPr algn="just">
              <a:lnSpc>
                <a:spcPct val="150000"/>
              </a:lnSpc>
              <a:tabLst>
                <a:tab pos="763905" algn="l"/>
              </a:tabLst>
            </a:pPr>
            <a:r>
              <a:rPr lang="en-IN" sz="1400" kern="150" dirty="0">
                <a:solidFill>
                  <a:srgbClr val="000000"/>
                </a:solidFill>
                <a:effectLst/>
                <a:ea typeface="Andale Sans UI"/>
                <a:cs typeface="Times New Roman" panose="02020603050405020304" pitchFamily="18" charset="0"/>
              </a:rPr>
              <a:t>Figure 2: TEM images of globules from SEDDS (Z5)</a:t>
            </a:r>
            <a:endParaRPr lang="en-IN" sz="1400" kern="150" dirty="0">
              <a:effectLst/>
              <a:ea typeface="Andale Sans UI"/>
              <a:cs typeface="Tahoma" panose="020B0604030504040204" pitchFamily="34" charset="0"/>
            </a:endParaRPr>
          </a:p>
        </p:txBody>
      </p:sp>
      <p:sp>
        <p:nvSpPr>
          <p:cNvPr id="7" name="TextBox 6">
            <a:extLst>
              <a:ext uri="{FF2B5EF4-FFF2-40B4-BE49-F238E27FC236}">
                <a16:creationId xmlns:a16="http://schemas.microsoft.com/office/drawing/2014/main" id="{A2B9116D-17D9-69C6-DC7A-FEEA684F4FBE}"/>
              </a:ext>
            </a:extLst>
          </p:cNvPr>
          <p:cNvSpPr txBox="1"/>
          <p:nvPr/>
        </p:nvSpPr>
        <p:spPr>
          <a:xfrm>
            <a:off x="4044272" y="1266203"/>
            <a:ext cx="4576762" cy="2668423"/>
          </a:xfrm>
          <a:prstGeom prst="rect">
            <a:avLst/>
          </a:prstGeom>
          <a:noFill/>
        </p:spPr>
        <p:txBody>
          <a:bodyPr wrap="square">
            <a:spAutoFit/>
          </a:bodyPr>
          <a:lstStyle/>
          <a:p>
            <a:pPr algn="just">
              <a:lnSpc>
                <a:spcPct val="115000"/>
              </a:lnSpc>
              <a:tabLst>
                <a:tab pos="763905" algn="l"/>
              </a:tabLst>
            </a:pPr>
            <a:r>
              <a:rPr lang="en-IN" sz="1800" b="1" kern="150" dirty="0">
                <a:solidFill>
                  <a:srgbClr val="000000"/>
                </a:solidFill>
                <a:effectLst/>
                <a:ea typeface="Andale Sans UI"/>
                <a:cs typeface="Times New Roman" panose="02020603050405020304" pitchFamily="18" charset="0"/>
              </a:rPr>
              <a:t>Globule size and Zeta potential</a:t>
            </a:r>
          </a:p>
          <a:p>
            <a:pPr algn="just">
              <a:lnSpc>
                <a:spcPct val="115000"/>
              </a:lnSpc>
              <a:tabLst>
                <a:tab pos="763905" algn="l"/>
              </a:tabLst>
            </a:pPr>
            <a:endParaRPr lang="en-IN" sz="1800" kern="150" dirty="0">
              <a:effectLst/>
              <a:ea typeface="Andale Sans UI"/>
              <a:cs typeface="Tahoma" panose="020B0604030504040204" pitchFamily="34" charset="0"/>
            </a:endParaRPr>
          </a:p>
          <a:p>
            <a:pPr algn="just"/>
            <a:r>
              <a:rPr lang="en-IN" sz="1800" dirty="0">
                <a:solidFill>
                  <a:srgbClr val="000000"/>
                </a:solidFill>
                <a:effectLst/>
                <a:ea typeface="Andale Sans UI"/>
              </a:rPr>
              <a:t>When dispersed in SGF, the Z5 formulation exhibited a positive zeta potential with a poly-dispersibility index of </a:t>
            </a:r>
            <a:r>
              <a:rPr lang="en-IN" sz="1800" dirty="0">
                <a:solidFill>
                  <a:srgbClr val="FF0000"/>
                </a:solidFill>
                <a:effectLst/>
                <a:ea typeface="Andale Sans UI"/>
              </a:rPr>
              <a:t>0.257±0.032</a:t>
            </a:r>
            <a:r>
              <a:rPr lang="en-IN" sz="1800" dirty="0">
                <a:solidFill>
                  <a:srgbClr val="000000"/>
                </a:solidFill>
                <a:effectLst/>
                <a:ea typeface="Andale Sans UI"/>
              </a:rPr>
              <a:t>, indicating a homogeneous dispersion. </a:t>
            </a:r>
          </a:p>
          <a:p>
            <a:pPr algn="just"/>
            <a:endParaRPr lang="en-IN" sz="1800" dirty="0">
              <a:solidFill>
                <a:srgbClr val="000000"/>
              </a:solidFill>
              <a:effectLst/>
              <a:ea typeface="Andale Sans UI"/>
            </a:endParaRPr>
          </a:p>
          <a:p>
            <a:pPr algn="just"/>
            <a:r>
              <a:rPr lang="en-IN" sz="1800" dirty="0">
                <a:solidFill>
                  <a:srgbClr val="000000"/>
                </a:solidFill>
                <a:effectLst/>
                <a:ea typeface="Andale Sans UI"/>
              </a:rPr>
              <a:t>The globule size was </a:t>
            </a:r>
            <a:r>
              <a:rPr lang="en-IN" sz="1800" dirty="0">
                <a:solidFill>
                  <a:srgbClr val="FF0000"/>
                </a:solidFill>
                <a:effectLst/>
                <a:ea typeface="Andale Sans UI"/>
              </a:rPr>
              <a:t>289±5 nm </a:t>
            </a:r>
            <a:r>
              <a:rPr lang="en-IN" sz="1800" dirty="0">
                <a:solidFill>
                  <a:srgbClr val="000000"/>
                </a:solidFill>
                <a:effectLst/>
                <a:ea typeface="Andale Sans UI"/>
              </a:rPr>
              <a:t>and Zeta potential value was found to be </a:t>
            </a:r>
            <a:r>
              <a:rPr lang="en-IN" sz="1800" dirty="0">
                <a:solidFill>
                  <a:srgbClr val="FF0000"/>
                </a:solidFill>
                <a:effectLst/>
                <a:ea typeface="Andale Sans UI"/>
              </a:rPr>
              <a:t>+13.9±1.5 mV. </a:t>
            </a:r>
            <a:endParaRPr lang="en-IN" dirty="0">
              <a:solidFill>
                <a:srgbClr val="FF0000"/>
              </a:solidFill>
            </a:endParaRPr>
          </a:p>
        </p:txBody>
      </p:sp>
      <p:sp>
        <p:nvSpPr>
          <p:cNvPr id="9" name="TextBox 8">
            <a:extLst>
              <a:ext uri="{FF2B5EF4-FFF2-40B4-BE49-F238E27FC236}">
                <a16:creationId xmlns:a16="http://schemas.microsoft.com/office/drawing/2014/main" id="{FACC64E7-7E8F-1066-E5BD-7961DC677378}"/>
              </a:ext>
            </a:extLst>
          </p:cNvPr>
          <p:cNvSpPr txBox="1"/>
          <p:nvPr/>
        </p:nvSpPr>
        <p:spPr>
          <a:xfrm>
            <a:off x="4044272" y="4200375"/>
            <a:ext cx="4576762" cy="2155975"/>
          </a:xfrm>
          <a:prstGeom prst="rect">
            <a:avLst/>
          </a:prstGeom>
          <a:noFill/>
        </p:spPr>
        <p:txBody>
          <a:bodyPr wrap="square">
            <a:spAutoFit/>
          </a:bodyPr>
          <a:lstStyle/>
          <a:p>
            <a:pPr algn="just">
              <a:lnSpc>
                <a:spcPct val="115000"/>
              </a:lnSpc>
            </a:pPr>
            <a:r>
              <a:rPr lang="en-IN" sz="1800" b="1" kern="150" dirty="0">
                <a:solidFill>
                  <a:srgbClr val="000000"/>
                </a:solidFill>
                <a:effectLst/>
                <a:ea typeface="Calibri" panose="020F0502020204030204" pitchFamily="34" charset="0"/>
                <a:cs typeface="Times New Roman" panose="02020603050405020304" pitchFamily="18" charset="0"/>
              </a:rPr>
              <a:t>Dispersion properties (Viscosity,</a:t>
            </a:r>
            <a:r>
              <a:rPr lang="en-IN" sz="1800" b="1" kern="150" dirty="0">
                <a:solidFill>
                  <a:srgbClr val="000000"/>
                </a:solidFill>
                <a:effectLst/>
                <a:ea typeface="Andale Sans UI"/>
                <a:cs typeface="Times New Roman" panose="02020603050405020304" pitchFamily="18" charset="0"/>
              </a:rPr>
              <a:t> Particle size and pH) </a:t>
            </a:r>
          </a:p>
          <a:p>
            <a:pPr algn="just">
              <a:lnSpc>
                <a:spcPct val="115000"/>
              </a:lnSpc>
            </a:pPr>
            <a:endParaRPr lang="en-IN" sz="1800" kern="150" dirty="0">
              <a:effectLst/>
              <a:ea typeface="Andale Sans UI"/>
              <a:cs typeface="Tahoma" panose="020B0604030504040204" pitchFamily="34" charset="0"/>
            </a:endParaRPr>
          </a:p>
          <a:p>
            <a:pPr algn="just"/>
            <a:r>
              <a:rPr lang="en-IN" sz="1800" dirty="0">
                <a:solidFill>
                  <a:srgbClr val="000000"/>
                </a:solidFill>
                <a:effectLst/>
                <a:ea typeface="Andale Sans UI"/>
              </a:rPr>
              <a:t>The dispersion properties of the Z5 formulation were within acceptable ranges exhibiting a particle size of </a:t>
            </a:r>
            <a:r>
              <a:rPr lang="en-IN" sz="1800" dirty="0">
                <a:solidFill>
                  <a:srgbClr val="FF0000"/>
                </a:solidFill>
                <a:effectLst/>
                <a:ea typeface="Andale Sans UI"/>
              </a:rPr>
              <a:t>2.5±0.3</a:t>
            </a:r>
            <a:r>
              <a:rPr lang="en-IN" sz="1800" dirty="0">
                <a:solidFill>
                  <a:srgbClr val="FF0000"/>
                </a:solidFill>
                <a:effectLst/>
                <a:ea typeface="Andale Sans UI"/>
                <a:cs typeface="Tahoma" panose="020B0604030504040204" pitchFamily="34" charset="0"/>
              </a:rPr>
              <a:t> </a:t>
            </a:r>
            <a:r>
              <a:rPr lang="en-IN" sz="1800" dirty="0">
                <a:solidFill>
                  <a:srgbClr val="FF0000"/>
                </a:solidFill>
                <a:effectLst/>
                <a:ea typeface="Andale Sans UI"/>
              </a:rPr>
              <a:t>µm, </a:t>
            </a:r>
            <a:r>
              <a:rPr lang="en-IN" sz="1800" dirty="0">
                <a:solidFill>
                  <a:srgbClr val="000000"/>
                </a:solidFill>
                <a:effectLst/>
                <a:ea typeface="Andale Sans UI"/>
              </a:rPr>
              <a:t>viscosity of </a:t>
            </a:r>
            <a:r>
              <a:rPr lang="en-IN" sz="1800" dirty="0">
                <a:solidFill>
                  <a:srgbClr val="FF0000"/>
                </a:solidFill>
                <a:effectLst/>
                <a:ea typeface="Andale Sans UI"/>
              </a:rPr>
              <a:t>594±5 </a:t>
            </a:r>
            <a:r>
              <a:rPr lang="en-IN" sz="1800" dirty="0" err="1">
                <a:solidFill>
                  <a:srgbClr val="FF0000"/>
                </a:solidFill>
                <a:effectLst/>
                <a:ea typeface="Andale Sans UI"/>
              </a:rPr>
              <a:t>cPs</a:t>
            </a:r>
            <a:r>
              <a:rPr lang="en-IN" sz="1800" dirty="0">
                <a:solidFill>
                  <a:srgbClr val="FF0000"/>
                </a:solidFill>
                <a:effectLst/>
                <a:ea typeface="Andale Sans UI"/>
              </a:rPr>
              <a:t> </a:t>
            </a:r>
            <a:r>
              <a:rPr lang="en-IN" sz="1800" dirty="0">
                <a:solidFill>
                  <a:srgbClr val="000000"/>
                </a:solidFill>
                <a:effectLst/>
                <a:ea typeface="Andale Sans UI"/>
              </a:rPr>
              <a:t>and a pH of </a:t>
            </a:r>
            <a:r>
              <a:rPr lang="en-IN" sz="1800" dirty="0">
                <a:solidFill>
                  <a:srgbClr val="FF0000"/>
                </a:solidFill>
                <a:effectLst/>
                <a:ea typeface="Andale Sans UI"/>
              </a:rPr>
              <a:t>6.15 ± 0.09.</a:t>
            </a:r>
            <a:endParaRPr lang="en-IN" dirty="0">
              <a:solidFill>
                <a:srgbClr val="FF0000"/>
              </a:solidFill>
            </a:endParaRPr>
          </a:p>
        </p:txBody>
      </p:sp>
    </p:spTree>
    <p:extLst>
      <p:ext uri="{BB962C8B-B14F-4D97-AF65-F5344CB8AC3E}">
        <p14:creationId xmlns:p14="http://schemas.microsoft.com/office/powerpoint/2010/main" val="9052444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p:cNvSpPr>
            <a:spLocks noGrp="1"/>
          </p:cNvSpPr>
          <p:nvPr>
            <p:ph type="sldNum" sz="quarter" idx="12"/>
          </p:nvPr>
        </p:nvSpPr>
        <p:spPr/>
        <p:txBody>
          <a:bodyPr/>
          <a:lstStyle/>
          <a:p>
            <a:fld id="{FCAEAE96-855E-42B1-8DE9-9C9E68DE18C5}" type="slidenum">
              <a:rPr lang="fr-FR" smtClean="0">
                <a:latin typeface="Arial" panose="020B0604020202020204" pitchFamily="34" charset="0"/>
                <a:cs typeface="Arial" panose="020B0604020202020204" pitchFamily="34" charset="0"/>
              </a:rPr>
              <a:pPr/>
              <a:t>8</a:t>
            </a:fld>
            <a:endParaRPr lang="fr-FR"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0228D7A8-44E3-430C-AAD3-4A5580FD7912}"/>
              </a:ext>
            </a:extLst>
          </p:cNvPr>
          <p:cNvSpPr txBox="1"/>
          <p:nvPr/>
        </p:nvSpPr>
        <p:spPr>
          <a:xfrm>
            <a:off x="228600" y="934309"/>
            <a:ext cx="8153400" cy="830997"/>
          </a:xfrm>
          <a:prstGeom prst="rect">
            <a:avLst/>
          </a:prstGeom>
          <a:noFill/>
        </p:spPr>
        <p:txBody>
          <a:bodyPr wrap="square" rtlCol="0">
            <a:spAutoFit/>
          </a:bodyPr>
          <a:lstStyle/>
          <a:p>
            <a:r>
              <a:rPr lang="fr-FR" sz="2400" b="1" dirty="0"/>
              <a:t>Results and discussion</a:t>
            </a:r>
            <a:endParaRPr lang="fr-FR" b="1" dirty="0">
              <a:solidFill>
                <a:srgbClr val="FF0000"/>
              </a:solidFill>
            </a:endParaRPr>
          </a:p>
          <a:p>
            <a:r>
              <a:rPr lang="fr-FR" sz="2400" b="1" dirty="0">
                <a:solidFill>
                  <a:srgbClr val="FF0000"/>
                </a:solidFill>
              </a:rPr>
              <a:t> </a:t>
            </a:r>
          </a:p>
        </p:txBody>
      </p:sp>
      <p:graphicFrame>
        <p:nvGraphicFramePr>
          <p:cNvPr id="2" name="Chart 1">
            <a:extLst>
              <a:ext uri="{FF2B5EF4-FFF2-40B4-BE49-F238E27FC236}">
                <a16:creationId xmlns:a16="http://schemas.microsoft.com/office/drawing/2014/main" id="{E5CB15DF-B734-9BFF-7965-86B91C9400E2}"/>
              </a:ext>
            </a:extLst>
          </p:cNvPr>
          <p:cNvGraphicFramePr/>
          <p:nvPr>
            <p:extLst>
              <p:ext uri="{D42A27DB-BD31-4B8C-83A1-F6EECF244321}">
                <p14:modId xmlns:p14="http://schemas.microsoft.com/office/powerpoint/2010/main" val="3400113594"/>
              </p:ext>
            </p:extLst>
          </p:nvPr>
        </p:nvGraphicFramePr>
        <p:xfrm>
          <a:off x="190500" y="1349807"/>
          <a:ext cx="6124574" cy="304698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Table 2">
            <a:extLst>
              <a:ext uri="{FF2B5EF4-FFF2-40B4-BE49-F238E27FC236}">
                <a16:creationId xmlns:a16="http://schemas.microsoft.com/office/drawing/2014/main" id="{BDBA6408-791E-CA9B-F004-E522572CA3BF}"/>
              </a:ext>
            </a:extLst>
          </p:cNvPr>
          <p:cNvGraphicFramePr>
            <a:graphicFrameLocks noGrp="1"/>
          </p:cNvGraphicFramePr>
          <p:nvPr>
            <p:extLst>
              <p:ext uri="{D42A27DB-BD31-4B8C-83A1-F6EECF244321}">
                <p14:modId xmlns:p14="http://schemas.microsoft.com/office/powerpoint/2010/main" val="2124484187"/>
              </p:ext>
            </p:extLst>
          </p:nvPr>
        </p:nvGraphicFramePr>
        <p:xfrm>
          <a:off x="266700" y="4520437"/>
          <a:ext cx="6048373" cy="1191769"/>
        </p:xfrm>
        <a:graphic>
          <a:graphicData uri="http://schemas.openxmlformats.org/drawingml/2006/table">
            <a:tbl>
              <a:tblPr>
                <a:tableStyleId>{5C22544A-7EE6-4342-B048-85BDC9FD1C3A}</a:tableStyleId>
              </a:tblPr>
              <a:tblGrid>
                <a:gridCol w="1120697">
                  <a:extLst>
                    <a:ext uri="{9D8B030D-6E8A-4147-A177-3AD203B41FA5}">
                      <a16:colId xmlns:a16="http://schemas.microsoft.com/office/drawing/2014/main" val="1075682841"/>
                    </a:ext>
                  </a:extLst>
                </a:gridCol>
                <a:gridCol w="911115">
                  <a:extLst>
                    <a:ext uri="{9D8B030D-6E8A-4147-A177-3AD203B41FA5}">
                      <a16:colId xmlns:a16="http://schemas.microsoft.com/office/drawing/2014/main" val="3315782386"/>
                    </a:ext>
                  </a:extLst>
                </a:gridCol>
                <a:gridCol w="1138894">
                  <a:extLst>
                    <a:ext uri="{9D8B030D-6E8A-4147-A177-3AD203B41FA5}">
                      <a16:colId xmlns:a16="http://schemas.microsoft.com/office/drawing/2014/main" val="2424106163"/>
                    </a:ext>
                  </a:extLst>
                </a:gridCol>
                <a:gridCol w="1054810">
                  <a:extLst>
                    <a:ext uri="{9D8B030D-6E8A-4147-A177-3AD203B41FA5}">
                      <a16:colId xmlns:a16="http://schemas.microsoft.com/office/drawing/2014/main" val="2294683197"/>
                    </a:ext>
                  </a:extLst>
                </a:gridCol>
                <a:gridCol w="877858">
                  <a:extLst>
                    <a:ext uri="{9D8B030D-6E8A-4147-A177-3AD203B41FA5}">
                      <a16:colId xmlns:a16="http://schemas.microsoft.com/office/drawing/2014/main" val="1065787892"/>
                    </a:ext>
                  </a:extLst>
                </a:gridCol>
                <a:gridCol w="944999">
                  <a:extLst>
                    <a:ext uri="{9D8B030D-6E8A-4147-A177-3AD203B41FA5}">
                      <a16:colId xmlns:a16="http://schemas.microsoft.com/office/drawing/2014/main" val="3037949223"/>
                    </a:ext>
                  </a:extLst>
                </a:gridCol>
              </a:tblGrid>
              <a:tr h="304800">
                <a:tc>
                  <a:txBody>
                    <a:bodyPr/>
                    <a:lstStyle/>
                    <a:p>
                      <a:pPr algn="ctr">
                        <a:lnSpc>
                          <a:spcPct val="150000"/>
                        </a:lnSpc>
                        <a:spcAft>
                          <a:spcPts val="600"/>
                        </a:spcAft>
                      </a:pPr>
                      <a:r>
                        <a:rPr lang="en-IN" sz="1400" kern="150">
                          <a:effectLst/>
                          <a:latin typeface="+mn-lt"/>
                        </a:rPr>
                        <a:t>Formulation</a:t>
                      </a:r>
                      <a:endParaRPr lang="en-IN" sz="1400" kern="150">
                        <a:effectLst/>
                        <a:latin typeface="+mn-lt"/>
                        <a:ea typeface="Andale Sans UI"/>
                        <a:cs typeface="Tahoma" panose="020B0604030504040204" pitchFamily="34" charset="0"/>
                      </a:endParaRPr>
                    </a:p>
                  </a:txBody>
                  <a:tcPr marL="68580" marR="68580" marT="0" marB="0"/>
                </a:tc>
                <a:tc>
                  <a:txBody>
                    <a:bodyPr/>
                    <a:lstStyle/>
                    <a:p>
                      <a:pPr algn="ctr">
                        <a:lnSpc>
                          <a:spcPct val="150000"/>
                        </a:lnSpc>
                        <a:spcAft>
                          <a:spcPts val="600"/>
                        </a:spcAft>
                      </a:pPr>
                      <a:r>
                        <a:rPr lang="en-IN" sz="1400" kern="150">
                          <a:effectLst/>
                          <a:latin typeface="+mn-lt"/>
                        </a:rPr>
                        <a:t>Q</a:t>
                      </a:r>
                      <a:r>
                        <a:rPr lang="en-IN" sz="1400" kern="150" baseline="-25000">
                          <a:effectLst/>
                          <a:latin typeface="+mn-lt"/>
                        </a:rPr>
                        <a:t>15</a:t>
                      </a:r>
                      <a:r>
                        <a:rPr lang="en-IN" sz="1400" kern="150">
                          <a:effectLst/>
                          <a:latin typeface="+mn-lt"/>
                        </a:rPr>
                        <a:t> (%)</a:t>
                      </a:r>
                      <a:endParaRPr lang="en-IN" sz="1400" kern="150">
                        <a:effectLst/>
                        <a:latin typeface="+mn-lt"/>
                        <a:ea typeface="Andale Sans UI"/>
                        <a:cs typeface="Tahoma" panose="020B0604030504040204" pitchFamily="34" charset="0"/>
                      </a:endParaRPr>
                    </a:p>
                  </a:txBody>
                  <a:tcPr marL="68580" marR="68580" marT="0" marB="0"/>
                </a:tc>
                <a:tc>
                  <a:txBody>
                    <a:bodyPr/>
                    <a:lstStyle/>
                    <a:p>
                      <a:pPr algn="ctr">
                        <a:lnSpc>
                          <a:spcPct val="150000"/>
                        </a:lnSpc>
                        <a:spcAft>
                          <a:spcPts val="600"/>
                        </a:spcAft>
                      </a:pPr>
                      <a:r>
                        <a:rPr lang="en-IN" sz="1400" kern="150">
                          <a:effectLst/>
                          <a:latin typeface="+mn-lt"/>
                        </a:rPr>
                        <a:t>Q</a:t>
                      </a:r>
                      <a:r>
                        <a:rPr lang="en-IN" sz="1400" kern="150" baseline="-25000">
                          <a:effectLst/>
                          <a:latin typeface="+mn-lt"/>
                        </a:rPr>
                        <a:t>60 </a:t>
                      </a:r>
                      <a:r>
                        <a:rPr lang="en-IN" sz="1400" kern="150">
                          <a:effectLst/>
                          <a:latin typeface="+mn-lt"/>
                        </a:rPr>
                        <a:t>(%)</a:t>
                      </a:r>
                      <a:endParaRPr lang="en-IN" sz="1400" kern="150">
                        <a:effectLst/>
                        <a:latin typeface="+mn-lt"/>
                        <a:ea typeface="Andale Sans UI"/>
                        <a:cs typeface="Tahoma" panose="020B0604030504040204" pitchFamily="34" charset="0"/>
                      </a:endParaRPr>
                    </a:p>
                  </a:txBody>
                  <a:tcPr marL="68580" marR="68580" marT="0" marB="0"/>
                </a:tc>
                <a:tc>
                  <a:txBody>
                    <a:bodyPr/>
                    <a:lstStyle/>
                    <a:p>
                      <a:pPr algn="ctr">
                        <a:lnSpc>
                          <a:spcPct val="150000"/>
                        </a:lnSpc>
                        <a:spcAft>
                          <a:spcPts val="600"/>
                        </a:spcAft>
                      </a:pPr>
                      <a:r>
                        <a:rPr lang="en-IN" sz="1400" kern="150">
                          <a:effectLst/>
                          <a:latin typeface="+mn-lt"/>
                        </a:rPr>
                        <a:t>DE (%)</a:t>
                      </a:r>
                      <a:endParaRPr lang="en-IN" sz="1400" kern="150">
                        <a:effectLst/>
                        <a:latin typeface="+mn-lt"/>
                        <a:ea typeface="Andale Sans UI"/>
                        <a:cs typeface="Tahoma" panose="020B0604030504040204" pitchFamily="34" charset="0"/>
                      </a:endParaRPr>
                    </a:p>
                  </a:txBody>
                  <a:tcPr marL="68580" marR="68580" marT="0" marB="0"/>
                </a:tc>
                <a:tc>
                  <a:txBody>
                    <a:bodyPr/>
                    <a:lstStyle/>
                    <a:p>
                      <a:pPr algn="ctr">
                        <a:lnSpc>
                          <a:spcPct val="150000"/>
                        </a:lnSpc>
                        <a:spcAft>
                          <a:spcPts val="600"/>
                        </a:spcAft>
                      </a:pPr>
                      <a:r>
                        <a:rPr lang="en-IN" sz="1400" kern="150">
                          <a:effectLst/>
                          <a:latin typeface="+mn-lt"/>
                        </a:rPr>
                        <a:t>MDT (min)</a:t>
                      </a:r>
                      <a:endParaRPr lang="en-IN" sz="1400" kern="150">
                        <a:effectLst/>
                        <a:latin typeface="+mn-lt"/>
                        <a:ea typeface="Andale Sans UI"/>
                        <a:cs typeface="Tahoma" panose="020B0604030504040204" pitchFamily="34" charset="0"/>
                      </a:endParaRPr>
                    </a:p>
                  </a:txBody>
                  <a:tcPr marL="68580" marR="68580" marT="0" marB="0"/>
                </a:tc>
                <a:tc>
                  <a:txBody>
                    <a:bodyPr/>
                    <a:lstStyle/>
                    <a:p>
                      <a:pPr algn="ctr">
                        <a:lnSpc>
                          <a:spcPct val="150000"/>
                        </a:lnSpc>
                        <a:spcAft>
                          <a:spcPts val="600"/>
                        </a:spcAft>
                      </a:pPr>
                      <a:r>
                        <a:rPr lang="en-IN" sz="1400" kern="150">
                          <a:effectLst/>
                          <a:latin typeface="+mn-lt"/>
                        </a:rPr>
                        <a:t>MDR</a:t>
                      </a:r>
                      <a:endParaRPr lang="en-IN" sz="1400" kern="150">
                        <a:effectLst/>
                        <a:latin typeface="+mn-lt"/>
                        <a:ea typeface="Andale Sans UI"/>
                        <a:cs typeface="Tahoma" panose="020B0604030504040204" pitchFamily="34" charset="0"/>
                      </a:endParaRPr>
                    </a:p>
                  </a:txBody>
                  <a:tcPr marL="68580" marR="68580" marT="0" marB="0"/>
                </a:tc>
                <a:extLst>
                  <a:ext uri="{0D108BD9-81ED-4DB2-BD59-A6C34878D82A}">
                    <a16:rowId xmlns:a16="http://schemas.microsoft.com/office/drawing/2014/main" val="2120877798"/>
                  </a:ext>
                </a:extLst>
              </a:tr>
              <a:tr h="247015">
                <a:tc>
                  <a:txBody>
                    <a:bodyPr/>
                    <a:lstStyle/>
                    <a:p>
                      <a:pPr algn="ctr">
                        <a:lnSpc>
                          <a:spcPct val="150000"/>
                        </a:lnSpc>
                        <a:spcAft>
                          <a:spcPts val="600"/>
                        </a:spcAft>
                      </a:pPr>
                      <a:r>
                        <a:rPr lang="en-IN" sz="1400" kern="150">
                          <a:effectLst/>
                          <a:latin typeface="+mn-lt"/>
                        </a:rPr>
                        <a:t>Control</a:t>
                      </a:r>
                      <a:endParaRPr lang="en-IN" sz="1400" kern="150">
                        <a:effectLst/>
                        <a:latin typeface="+mn-lt"/>
                        <a:ea typeface="Andale Sans UI"/>
                        <a:cs typeface="Tahoma" panose="020B0604030504040204" pitchFamily="34" charset="0"/>
                      </a:endParaRPr>
                    </a:p>
                  </a:txBody>
                  <a:tcPr marL="68580" marR="68580" marT="0" marB="0"/>
                </a:tc>
                <a:tc>
                  <a:txBody>
                    <a:bodyPr/>
                    <a:lstStyle/>
                    <a:p>
                      <a:pPr algn="ctr">
                        <a:lnSpc>
                          <a:spcPct val="150000"/>
                        </a:lnSpc>
                        <a:spcAft>
                          <a:spcPts val="600"/>
                        </a:spcAft>
                      </a:pPr>
                      <a:r>
                        <a:rPr lang="en-IN" sz="1400" kern="150">
                          <a:effectLst/>
                          <a:latin typeface="+mn-lt"/>
                        </a:rPr>
                        <a:t>22.20±2.7</a:t>
                      </a:r>
                      <a:endParaRPr lang="en-IN" sz="1400" kern="150">
                        <a:effectLst/>
                        <a:latin typeface="+mn-lt"/>
                        <a:ea typeface="Andale Sans UI"/>
                        <a:cs typeface="Tahoma" panose="020B0604030504040204" pitchFamily="34" charset="0"/>
                      </a:endParaRPr>
                    </a:p>
                  </a:txBody>
                  <a:tcPr marL="68580" marR="68580" marT="0" marB="0"/>
                </a:tc>
                <a:tc>
                  <a:txBody>
                    <a:bodyPr/>
                    <a:lstStyle/>
                    <a:p>
                      <a:pPr algn="ctr">
                        <a:lnSpc>
                          <a:spcPct val="150000"/>
                        </a:lnSpc>
                        <a:spcAft>
                          <a:spcPts val="600"/>
                        </a:spcAft>
                      </a:pPr>
                      <a:r>
                        <a:rPr lang="en-IN" sz="1400" kern="150">
                          <a:effectLst/>
                          <a:latin typeface="+mn-lt"/>
                        </a:rPr>
                        <a:t>36.84±2.3</a:t>
                      </a:r>
                      <a:endParaRPr lang="en-IN" sz="1400" kern="150">
                        <a:effectLst/>
                        <a:latin typeface="+mn-lt"/>
                        <a:ea typeface="Andale Sans UI"/>
                        <a:cs typeface="Tahoma" panose="020B0604030504040204" pitchFamily="34" charset="0"/>
                      </a:endParaRPr>
                    </a:p>
                  </a:txBody>
                  <a:tcPr marL="68580" marR="68580" marT="0" marB="0"/>
                </a:tc>
                <a:tc>
                  <a:txBody>
                    <a:bodyPr/>
                    <a:lstStyle/>
                    <a:p>
                      <a:pPr algn="ctr">
                        <a:lnSpc>
                          <a:spcPct val="150000"/>
                        </a:lnSpc>
                        <a:spcAft>
                          <a:spcPts val="600"/>
                        </a:spcAft>
                      </a:pPr>
                      <a:r>
                        <a:rPr lang="en-IN" sz="1400" kern="150">
                          <a:effectLst/>
                          <a:latin typeface="+mn-lt"/>
                        </a:rPr>
                        <a:t>25.13±1.7</a:t>
                      </a:r>
                      <a:endParaRPr lang="en-IN" sz="1400" kern="150">
                        <a:effectLst/>
                        <a:latin typeface="+mn-lt"/>
                        <a:ea typeface="Andale Sans UI"/>
                        <a:cs typeface="Tahoma" panose="020B0604030504040204" pitchFamily="34" charset="0"/>
                      </a:endParaRPr>
                    </a:p>
                  </a:txBody>
                  <a:tcPr marL="68580" marR="68580" marT="0" marB="0"/>
                </a:tc>
                <a:tc>
                  <a:txBody>
                    <a:bodyPr/>
                    <a:lstStyle/>
                    <a:p>
                      <a:pPr algn="ctr">
                        <a:lnSpc>
                          <a:spcPct val="150000"/>
                        </a:lnSpc>
                        <a:spcAft>
                          <a:spcPts val="600"/>
                        </a:spcAft>
                      </a:pPr>
                      <a:r>
                        <a:rPr lang="en-IN" sz="1400" kern="150">
                          <a:effectLst/>
                          <a:latin typeface="+mn-lt"/>
                        </a:rPr>
                        <a:t>34.76±1.1</a:t>
                      </a:r>
                      <a:endParaRPr lang="en-IN" sz="1400" kern="150">
                        <a:effectLst/>
                        <a:latin typeface="+mn-lt"/>
                        <a:ea typeface="Andale Sans UI"/>
                        <a:cs typeface="Tahoma" panose="020B0604030504040204" pitchFamily="34" charset="0"/>
                      </a:endParaRPr>
                    </a:p>
                  </a:txBody>
                  <a:tcPr marL="68580" marR="68580" marT="0" marB="0"/>
                </a:tc>
                <a:tc>
                  <a:txBody>
                    <a:bodyPr/>
                    <a:lstStyle/>
                    <a:p>
                      <a:pPr algn="ctr">
                        <a:lnSpc>
                          <a:spcPct val="150000"/>
                        </a:lnSpc>
                        <a:spcAft>
                          <a:spcPts val="600"/>
                        </a:spcAft>
                      </a:pPr>
                      <a:r>
                        <a:rPr lang="en-IN" sz="1400" kern="150">
                          <a:effectLst/>
                          <a:latin typeface="+mn-lt"/>
                        </a:rPr>
                        <a:t>0.59±0.08</a:t>
                      </a:r>
                      <a:endParaRPr lang="en-IN" sz="1400" kern="150">
                        <a:effectLst/>
                        <a:latin typeface="+mn-lt"/>
                        <a:ea typeface="Andale Sans UI"/>
                        <a:cs typeface="Tahoma" panose="020B0604030504040204" pitchFamily="34" charset="0"/>
                      </a:endParaRPr>
                    </a:p>
                  </a:txBody>
                  <a:tcPr marL="68580" marR="68580" marT="0" marB="0"/>
                </a:tc>
                <a:extLst>
                  <a:ext uri="{0D108BD9-81ED-4DB2-BD59-A6C34878D82A}">
                    <a16:rowId xmlns:a16="http://schemas.microsoft.com/office/drawing/2014/main" val="239130458"/>
                  </a:ext>
                </a:extLst>
              </a:tr>
              <a:tr h="297815">
                <a:tc>
                  <a:txBody>
                    <a:bodyPr/>
                    <a:lstStyle/>
                    <a:p>
                      <a:pPr algn="ctr">
                        <a:lnSpc>
                          <a:spcPct val="150000"/>
                        </a:lnSpc>
                        <a:spcAft>
                          <a:spcPts val="600"/>
                        </a:spcAft>
                      </a:pPr>
                      <a:r>
                        <a:rPr lang="en-IN" sz="1400" kern="150">
                          <a:effectLst/>
                          <a:latin typeface="+mn-lt"/>
                        </a:rPr>
                        <a:t>Z5</a:t>
                      </a:r>
                      <a:endParaRPr lang="en-IN" sz="1400" kern="150">
                        <a:effectLst/>
                        <a:latin typeface="+mn-lt"/>
                        <a:ea typeface="Andale Sans UI"/>
                        <a:cs typeface="Tahoma" panose="020B0604030504040204" pitchFamily="34" charset="0"/>
                      </a:endParaRPr>
                    </a:p>
                  </a:txBody>
                  <a:tcPr marL="68580" marR="68580" marT="0" marB="0"/>
                </a:tc>
                <a:tc>
                  <a:txBody>
                    <a:bodyPr/>
                    <a:lstStyle/>
                    <a:p>
                      <a:pPr algn="ctr">
                        <a:lnSpc>
                          <a:spcPct val="150000"/>
                        </a:lnSpc>
                        <a:spcAft>
                          <a:spcPts val="600"/>
                        </a:spcAft>
                      </a:pPr>
                      <a:r>
                        <a:rPr lang="en-IN" sz="1400" kern="150">
                          <a:effectLst/>
                          <a:latin typeface="+mn-lt"/>
                        </a:rPr>
                        <a:t>44.73±2.2</a:t>
                      </a:r>
                      <a:endParaRPr lang="en-IN" sz="1400" kern="150">
                        <a:effectLst/>
                        <a:latin typeface="+mn-lt"/>
                        <a:ea typeface="Andale Sans UI"/>
                        <a:cs typeface="Tahoma" panose="020B0604030504040204" pitchFamily="34" charset="0"/>
                      </a:endParaRPr>
                    </a:p>
                  </a:txBody>
                  <a:tcPr marL="68580" marR="68580" marT="0" marB="0"/>
                </a:tc>
                <a:tc>
                  <a:txBody>
                    <a:bodyPr/>
                    <a:lstStyle/>
                    <a:p>
                      <a:pPr algn="ctr">
                        <a:lnSpc>
                          <a:spcPct val="150000"/>
                        </a:lnSpc>
                        <a:spcAft>
                          <a:spcPts val="600"/>
                        </a:spcAft>
                      </a:pPr>
                      <a:r>
                        <a:rPr lang="en-IN" sz="1400" kern="150">
                          <a:effectLst/>
                          <a:latin typeface="+mn-lt"/>
                        </a:rPr>
                        <a:t>83.57±3.4</a:t>
                      </a:r>
                      <a:r>
                        <a:rPr lang="ar-SA" sz="1400" kern="150">
                          <a:effectLst/>
                          <a:latin typeface="+mn-lt"/>
                        </a:rPr>
                        <a:t>٭٭٭</a:t>
                      </a:r>
                      <a:endParaRPr lang="en-IN" sz="1400" kern="150">
                        <a:effectLst/>
                        <a:latin typeface="+mn-lt"/>
                        <a:ea typeface="Andale Sans UI"/>
                        <a:cs typeface="Tahoma" panose="020B0604030504040204" pitchFamily="34" charset="0"/>
                      </a:endParaRPr>
                    </a:p>
                  </a:txBody>
                  <a:tcPr marL="68580" marR="68580" marT="0" marB="0"/>
                </a:tc>
                <a:tc>
                  <a:txBody>
                    <a:bodyPr/>
                    <a:lstStyle/>
                    <a:p>
                      <a:pPr algn="ctr">
                        <a:lnSpc>
                          <a:spcPct val="150000"/>
                        </a:lnSpc>
                        <a:spcAft>
                          <a:spcPts val="600"/>
                        </a:spcAft>
                      </a:pPr>
                      <a:r>
                        <a:rPr lang="en-IN" sz="1400" kern="150">
                          <a:effectLst/>
                          <a:latin typeface="+mn-lt"/>
                        </a:rPr>
                        <a:t>55.3±2.1</a:t>
                      </a:r>
                      <a:r>
                        <a:rPr lang="ar-SA" sz="1400" kern="150">
                          <a:effectLst/>
                          <a:latin typeface="+mn-lt"/>
                        </a:rPr>
                        <a:t>٭٭٭</a:t>
                      </a:r>
                      <a:endParaRPr lang="en-IN" sz="1400" kern="150">
                        <a:effectLst/>
                        <a:latin typeface="+mn-lt"/>
                        <a:ea typeface="Andale Sans UI"/>
                        <a:cs typeface="Tahoma" panose="020B0604030504040204" pitchFamily="34" charset="0"/>
                      </a:endParaRPr>
                    </a:p>
                  </a:txBody>
                  <a:tcPr marL="68580" marR="68580" marT="0" marB="0"/>
                </a:tc>
                <a:tc>
                  <a:txBody>
                    <a:bodyPr/>
                    <a:lstStyle/>
                    <a:p>
                      <a:pPr algn="ctr">
                        <a:lnSpc>
                          <a:spcPct val="150000"/>
                        </a:lnSpc>
                        <a:spcAft>
                          <a:spcPts val="600"/>
                        </a:spcAft>
                      </a:pPr>
                      <a:r>
                        <a:rPr lang="en-IN" sz="1400" kern="150">
                          <a:effectLst/>
                          <a:latin typeface="+mn-lt"/>
                        </a:rPr>
                        <a:t>28.60±1.3</a:t>
                      </a:r>
                      <a:endParaRPr lang="en-IN" sz="1400" kern="150">
                        <a:effectLst/>
                        <a:latin typeface="+mn-lt"/>
                        <a:ea typeface="Andale Sans UI"/>
                        <a:cs typeface="Tahoma" panose="020B0604030504040204" pitchFamily="34" charset="0"/>
                      </a:endParaRPr>
                    </a:p>
                  </a:txBody>
                  <a:tcPr marL="68580" marR="68580" marT="0" marB="0"/>
                </a:tc>
                <a:tc>
                  <a:txBody>
                    <a:bodyPr/>
                    <a:lstStyle/>
                    <a:p>
                      <a:pPr algn="ctr">
                        <a:lnSpc>
                          <a:spcPct val="150000"/>
                        </a:lnSpc>
                        <a:spcAft>
                          <a:spcPts val="600"/>
                        </a:spcAft>
                      </a:pPr>
                      <a:r>
                        <a:rPr lang="en-IN" sz="1400" kern="150" dirty="0">
                          <a:effectLst/>
                          <a:latin typeface="+mn-lt"/>
                        </a:rPr>
                        <a:t>1.23±0.09</a:t>
                      </a:r>
                      <a:endParaRPr lang="en-IN" sz="1400" kern="150" dirty="0">
                        <a:effectLst/>
                        <a:latin typeface="+mn-lt"/>
                        <a:ea typeface="Andale Sans UI"/>
                        <a:cs typeface="Tahoma" panose="020B0604030504040204" pitchFamily="34" charset="0"/>
                      </a:endParaRPr>
                    </a:p>
                  </a:txBody>
                  <a:tcPr marL="68580" marR="68580" marT="0" marB="0"/>
                </a:tc>
                <a:extLst>
                  <a:ext uri="{0D108BD9-81ED-4DB2-BD59-A6C34878D82A}">
                    <a16:rowId xmlns:a16="http://schemas.microsoft.com/office/drawing/2014/main" val="2503697722"/>
                  </a:ext>
                </a:extLst>
              </a:tr>
            </a:tbl>
          </a:graphicData>
        </a:graphic>
      </p:graphicFrame>
      <p:sp>
        <p:nvSpPr>
          <p:cNvPr id="5" name="TextBox 4">
            <a:extLst>
              <a:ext uri="{FF2B5EF4-FFF2-40B4-BE49-F238E27FC236}">
                <a16:creationId xmlns:a16="http://schemas.microsoft.com/office/drawing/2014/main" id="{4DE13A91-2735-EE52-A0DB-D1A18BF68E00}"/>
              </a:ext>
            </a:extLst>
          </p:cNvPr>
          <p:cNvSpPr txBox="1"/>
          <p:nvPr/>
        </p:nvSpPr>
        <p:spPr>
          <a:xfrm>
            <a:off x="209550" y="5665204"/>
            <a:ext cx="8584564" cy="786754"/>
          </a:xfrm>
          <a:prstGeom prst="rect">
            <a:avLst/>
          </a:prstGeom>
          <a:noFill/>
        </p:spPr>
        <p:txBody>
          <a:bodyPr wrap="square">
            <a:spAutoFit/>
          </a:bodyPr>
          <a:lstStyle/>
          <a:p>
            <a:pPr>
              <a:lnSpc>
                <a:spcPct val="150000"/>
              </a:lnSpc>
            </a:pPr>
            <a:r>
              <a:rPr lang="en-IN" sz="1600" b="1" kern="150" dirty="0">
                <a:solidFill>
                  <a:srgbClr val="000000"/>
                </a:solidFill>
                <a:effectLst/>
                <a:ea typeface="Calibri" panose="020F0502020204030204" pitchFamily="34" charset="0"/>
                <a:cs typeface="Times New Roman" panose="02020603050405020304" pitchFamily="18" charset="0"/>
              </a:rPr>
              <a:t>Table 2:</a:t>
            </a:r>
            <a:r>
              <a:rPr lang="en-IN" sz="1600" kern="150" dirty="0">
                <a:solidFill>
                  <a:srgbClr val="000000"/>
                </a:solidFill>
                <a:effectLst/>
                <a:ea typeface="Calibri" panose="020F0502020204030204" pitchFamily="34" charset="0"/>
                <a:cs typeface="Times New Roman" panose="02020603050405020304" pitchFamily="18" charset="0"/>
              </a:rPr>
              <a:t> Dissolution parameters of zaleplon from SEDDS in SGF (pH1.2) (mean ± SD; n=3).</a:t>
            </a:r>
            <a:endParaRPr lang="en-IN" sz="1600" kern="150" dirty="0">
              <a:effectLst/>
              <a:ea typeface="Andale Sans UI"/>
              <a:cs typeface="Tahoma" panose="020B0604030504040204" pitchFamily="34" charset="0"/>
            </a:endParaRPr>
          </a:p>
          <a:p>
            <a:pPr>
              <a:lnSpc>
                <a:spcPct val="150000"/>
              </a:lnSpc>
            </a:pPr>
            <a:r>
              <a:rPr lang="en-IN" sz="1600" kern="150" dirty="0">
                <a:solidFill>
                  <a:srgbClr val="000000"/>
                </a:solidFill>
                <a:effectLst/>
                <a:ea typeface="SimSun" panose="02010600030101010101" pitchFamily="2" charset="-122"/>
                <a:cs typeface="Times New Roman" panose="02020603050405020304" pitchFamily="18" charset="0"/>
              </a:rPr>
              <a:t>*** indicates significant difference at p&lt;0.001 against control </a:t>
            </a:r>
            <a:r>
              <a:rPr lang="en-IN" sz="1600" kern="150" dirty="0">
                <a:solidFill>
                  <a:srgbClr val="000000"/>
                </a:solidFill>
                <a:effectLst/>
                <a:ea typeface="Andale Sans UI"/>
                <a:cs typeface="Times New Roman" panose="02020603050405020304" pitchFamily="18" charset="0"/>
              </a:rPr>
              <a:t>  </a:t>
            </a:r>
            <a:endParaRPr lang="en-IN" sz="1600" kern="150" dirty="0">
              <a:effectLst/>
              <a:ea typeface="Andale Sans UI"/>
              <a:cs typeface="Tahoma" panose="020B0604030504040204" pitchFamily="34" charset="0"/>
            </a:endParaRPr>
          </a:p>
        </p:txBody>
      </p:sp>
      <p:sp>
        <p:nvSpPr>
          <p:cNvPr id="8" name="TextBox 7">
            <a:extLst>
              <a:ext uri="{FF2B5EF4-FFF2-40B4-BE49-F238E27FC236}">
                <a16:creationId xmlns:a16="http://schemas.microsoft.com/office/drawing/2014/main" id="{0F90616A-0677-CB64-0C09-F8FC8BAF2345}"/>
              </a:ext>
            </a:extLst>
          </p:cNvPr>
          <p:cNvSpPr txBox="1"/>
          <p:nvPr/>
        </p:nvSpPr>
        <p:spPr>
          <a:xfrm>
            <a:off x="6607810" y="1585655"/>
            <a:ext cx="2383790" cy="3046988"/>
          </a:xfrm>
          <a:prstGeom prst="rect">
            <a:avLst/>
          </a:prstGeom>
          <a:noFill/>
        </p:spPr>
        <p:txBody>
          <a:bodyPr wrap="square">
            <a:spAutoFit/>
          </a:bodyPr>
          <a:lstStyle/>
          <a:p>
            <a:pPr algn="just"/>
            <a:r>
              <a:rPr lang="en-IN" sz="1600" dirty="0">
                <a:solidFill>
                  <a:srgbClr val="000000"/>
                </a:solidFill>
                <a:effectLst/>
                <a:ea typeface="Andale Sans UI"/>
              </a:rPr>
              <a:t>The drug release rate from SEDDS was </a:t>
            </a:r>
            <a:r>
              <a:rPr lang="en-IN" sz="1600" dirty="0">
                <a:solidFill>
                  <a:srgbClr val="FF0000"/>
                </a:solidFill>
                <a:effectLst/>
                <a:ea typeface="Andale Sans UI"/>
              </a:rPr>
              <a:t>83.57±3.4 % in 1 hour,</a:t>
            </a:r>
            <a:r>
              <a:rPr lang="en-IN" sz="1600" dirty="0">
                <a:solidFill>
                  <a:srgbClr val="000000"/>
                </a:solidFill>
                <a:effectLst/>
                <a:ea typeface="Andale Sans UI"/>
              </a:rPr>
              <a:t> which was significantly higher than the control </a:t>
            </a:r>
            <a:r>
              <a:rPr lang="en-IN" sz="1600" dirty="0">
                <a:solidFill>
                  <a:srgbClr val="FF0000"/>
                </a:solidFill>
                <a:effectLst/>
                <a:ea typeface="Andale Sans UI"/>
              </a:rPr>
              <a:t>(36.84±2.3%) </a:t>
            </a:r>
            <a:r>
              <a:rPr lang="en-IN" sz="1600" dirty="0">
                <a:solidFill>
                  <a:srgbClr val="000000"/>
                </a:solidFill>
                <a:effectLst/>
                <a:ea typeface="Andale Sans UI"/>
              </a:rPr>
              <a:t>(p&lt;0.001). </a:t>
            </a:r>
          </a:p>
          <a:p>
            <a:pPr algn="just"/>
            <a:endParaRPr lang="en-IN" sz="1600" dirty="0">
              <a:solidFill>
                <a:srgbClr val="000000"/>
              </a:solidFill>
              <a:ea typeface="Andale Sans UI"/>
            </a:endParaRPr>
          </a:p>
          <a:p>
            <a:pPr algn="just"/>
            <a:r>
              <a:rPr lang="en-IN" sz="1600" dirty="0">
                <a:solidFill>
                  <a:srgbClr val="000000"/>
                </a:solidFill>
                <a:effectLst/>
                <a:ea typeface="Andale Sans UI"/>
              </a:rPr>
              <a:t>When zaleplon was formulated into SEDDS, its dissolution efficiency improved, as shown in Tables 2. (P&lt;0.001). </a:t>
            </a:r>
            <a:endParaRPr lang="en-IN" sz="1600" dirty="0"/>
          </a:p>
        </p:txBody>
      </p:sp>
    </p:spTree>
    <p:extLst>
      <p:ext uri="{BB962C8B-B14F-4D97-AF65-F5344CB8AC3E}">
        <p14:creationId xmlns:p14="http://schemas.microsoft.com/office/powerpoint/2010/main" val="26888888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p:cNvSpPr>
            <a:spLocks noGrp="1"/>
          </p:cNvSpPr>
          <p:nvPr>
            <p:ph type="sldNum" sz="quarter" idx="12"/>
          </p:nvPr>
        </p:nvSpPr>
        <p:spPr/>
        <p:txBody>
          <a:bodyPr/>
          <a:lstStyle/>
          <a:p>
            <a:fld id="{FCAEAE96-855E-42B1-8DE9-9C9E68DE18C5}" type="slidenum">
              <a:rPr lang="fr-FR" smtClean="0">
                <a:latin typeface="Arial" panose="020B0604020202020204" pitchFamily="34" charset="0"/>
                <a:cs typeface="Arial" panose="020B0604020202020204" pitchFamily="34" charset="0"/>
              </a:rPr>
              <a:pPr/>
              <a:t>9</a:t>
            </a:fld>
            <a:endParaRPr lang="fr-FR"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0228D7A8-44E3-430C-AAD3-4A5580FD7912}"/>
              </a:ext>
            </a:extLst>
          </p:cNvPr>
          <p:cNvSpPr txBox="1"/>
          <p:nvPr/>
        </p:nvSpPr>
        <p:spPr>
          <a:xfrm>
            <a:off x="381000" y="990600"/>
            <a:ext cx="8153400" cy="830997"/>
          </a:xfrm>
          <a:prstGeom prst="rect">
            <a:avLst/>
          </a:prstGeom>
          <a:noFill/>
        </p:spPr>
        <p:txBody>
          <a:bodyPr wrap="square" rtlCol="0">
            <a:spAutoFit/>
          </a:bodyPr>
          <a:lstStyle/>
          <a:p>
            <a:r>
              <a:rPr lang="fr-FR" sz="2400" b="1" dirty="0"/>
              <a:t>Results and discussion</a:t>
            </a:r>
            <a:endParaRPr lang="fr-FR" b="1" dirty="0">
              <a:solidFill>
                <a:srgbClr val="FF0000"/>
              </a:solidFill>
            </a:endParaRPr>
          </a:p>
          <a:p>
            <a:r>
              <a:rPr lang="fr-FR" sz="2400" b="1" dirty="0">
                <a:solidFill>
                  <a:srgbClr val="FF0000"/>
                </a:solidFill>
              </a:rPr>
              <a:t> </a:t>
            </a:r>
          </a:p>
        </p:txBody>
      </p:sp>
      <p:graphicFrame>
        <p:nvGraphicFramePr>
          <p:cNvPr id="2" name="Chart 1">
            <a:extLst>
              <a:ext uri="{FF2B5EF4-FFF2-40B4-BE49-F238E27FC236}">
                <a16:creationId xmlns:a16="http://schemas.microsoft.com/office/drawing/2014/main" id="{F033286B-5964-0BB0-8A75-1D6895CE0798}"/>
              </a:ext>
            </a:extLst>
          </p:cNvPr>
          <p:cNvGraphicFramePr/>
          <p:nvPr>
            <p:extLst>
              <p:ext uri="{D42A27DB-BD31-4B8C-83A1-F6EECF244321}">
                <p14:modId xmlns:p14="http://schemas.microsoft.com/office/powerpoint/2010/main" val="2835318334"/>
              </p:ext>
            </p:extLst>
          </p:nvPr>
        </p:nvGraphicFramePr>
        <p:xfrm>
          <a:off x="766763" y="1579880"/>
          <a:ext cx="7934325" cy="369824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6B09FF36-4BFC-0B92-7095-AF756DB6EF43}"/>
              </a:ext>
            </a:extLst>
          </p:cNvPr>
          <p:cNvSpPr txBox="1"/>
          <p:nvPr/>
        </p:nvSpPr>
        <p:spPr>
          <a:xfrm>
            <a:off x="152400" y="5148271"/>
            <a:ext cx="8763000" cy="1415772"/>
          </a:xfrm>
          <a:prstGeom prst="rect">
            <a:avLst/>
          </a:prstGeom>
          <a:noFill/>
        </p:spPr>
        <p:txBody>
          <a:bodyPr wrap="square">
            <a:spAutoFit/>
          </a:bodyPr>
          <a:lstStyle/>
          <a:p>
            <a:pPr algn="just"/>
            <a:r>
              <a:rPr lang="en-IN" sz="1800" dirty="0">
                <a:solidFill>
                  <a:srgbClr val="000000"/>
                </a:solidFill>
                <a:effectLst/>
                <a:ea typeface="Andale Sans UI"/>
              </a:rPr>
              <a:t>In vitro drug release of pure zaleplon was found to be 54.72% after 24 hours, while Formulation Z5 showed 28.89% after 24 hours. </a:t>
            </a:r>
          </a:p>
          <a:p>
            <a:pPr algn="just"/>
            <a:endParaRPr lang="en-IN" sz="1050" dirty="0">
              <a:solidFill>
                <a:srgbClr val="000000"/>
              </a:solidFill>
              <a:effectLst/>
              <a:ea typeface="Andale Sans UI"/>
            </a:endParaRPr>
          </a:p>
          <a:p>
            <a:pPr algn="just"/>
            <a:r>
              <a:rPr lang="en-IN" sz="1800" dirty="0">
                <a:solidFill>
                  <a:srgbClr val="000000"/>
                </a:solidFill>
                <a:effectLst/>
                <a:ea typeface="Andale Sans UI"/>
              </a:rPr>
              <a:t>Drug release from SEDDS was lower, indicating maximum drug encapsulation within the formed globules, which leads to complete absorption of the formulation.</a:t>
            </a:r>
            <a:endParaRPr lang="en-IN" dirty="0"/>
          </a:p>
        </p:txBody>
      </p:sp>
    </p:spTree>
    <p:extLst>
      <p:ext uri="{BB962C8B-B14F-4D97-AF65-F5344CB8AC3E}">
        <p14:creationId xmlns:p14="http://schemas.microsoft.com/office/powerpoint/2010/main" val="5386078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404</TotalTime>
  <Words>1595</Words>
  <Application>Microsoft Office PowerPoint</Application>
  <PresentationFormat>On-screen Show (4:3)</PresentationFormat>
  <Paragraphs>220</Paragraphs>
  <Slides>12</Slides>
  <Notes>11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12</vt:i4>
      </vt:variant>
    </vt:vector>
  </HeadingPairs>
  <TitlesOfParts>
    <vt:vector size="18" baseType="lpstr">
      <vt:lpstr>Arial</vt:lpstr>
      <vt:lpstr>Calibri</vt:lpstr>
      <vt:lpstr>Calibri Light</vt:lpstr>
      <vt:lpstr>Times New Roman</vt:lpstr>
      <vt:lpstr>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Owner</dc:creator>
  <cp:lastModifiedBy>Rajasekhar Reddy Poonuru</cp:lastModifiedBy>
  <cp:revision>112</cp:revision>
  <dcterms:created xsi:type="dcterms:W3CDTF">2015-04-04T09:45:50Z</dcterms:created>
  <dcterms:modified xsi:type="dcterms:W3CDTF">2023-10-19T08:47:30Z</dcterms:modified>
</cp:coreProperties>
</file>