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274" r:id="rId3"/>
    <p:sldId id="267" r:id="rId4"/>
    <p:sldId id="268" r:id="rId5"/>
    <p:sldId id="269" r:id="rId6"/>
    <p:sldId id="279" r:id="rId7"/>
    <p:sldId id="280" r:id="rId8"/>
    <p:sldId id="270" r:id="rId9"/>
    <p:sldId id="275" r:id="rId10"/>
    <p:sldId id="276" r:id="rId11"/>
    <p:sldId id="277" r:id="rId12"/>
    <p:sldId id="281" r:id="rId13"/>
    <p:sldId id="278" r:id="rId14"/>
    <p:sldId id="271" r:id="rId15"/>
    <p:sldId id="272"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04">
          <p15:clr>
            <a:srgbClr val="A4A3A4"/>
          </p15:clr>
        </p15:guide>
        <p15:guide id="4" pos="52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600" autoAdjust="0"/>
  </p:normalViewPr>
  <p:slideViewPr>
    <p:cSldViewPr>
      <p:cViewPr varScale="1">
        <p:scale>
          <a:sx n="81" d="100"/>
          <a:sy n="81" d="100"/>
        </p:scale>
        <p:origin x="2011" y="62"/>
      </p:cViewPr>
      <p:guideLst>
        <p:guide orient="horz" pos="2160"/>
        <p:guide pos="2880"/>
        <p:guide orient="horz" pos="2304"/>
        <p:guide pos="5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7.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8.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9.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embeddings/oleObject10.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embeddings/oleObject11.bin"/><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93775537485342"/>
          <c:y val="0.10274755428298736"/>
          <c:w val="0.8724562554680666"/>
          <c:h val="0.78632327209098862"/>
        </c:manualLayout>
      </c:layout>
      <c:lineChart>
        <c:grouping val="standard"/>
        <c:varyColors val="0"/>
        <c:ser>
          <c:idx val="0"/>
          <c:order val="0"/>
          <c:tx>
            <c:strRef>
              <c:f>'H0-P0'!$K$15</c:f>
              <c:strCache>
                <c:ptCount val="1"/>
                <c:pt idx="0">
                  <c:v>Hydroxyl radicals </c:v>
                </c:pt>
              </c:strCache>
            </c:strRef>
          </c:tx>
          <c:spPr>
            <a:ln>
              <a:solidFill>
                <a:srgbClr val="7030A0"/>
              </a:solidFill>
            </a:ln>
          </c:spPr>
          <c:marker>
            <c:spPr>
              <a:ln>
                <a:solidFill>
                  <a:srgbClr val="7030A0"/>
                </a:solidFill>
              </a:ln>
            </c:spPr>
          </c:marker>
          <c:errBars>
            <c:errDir val="y"/>
            <c:errBarType val="both"/>
            <c:errValType val="percentage"/>
            <c:noEndCap val="0"/>
            <c:val val="4"/>
          </c:errBars>
          <c:val>
            <c:numRef>
              <c:f>'H0-P0'!$K$16:$K$23</c:f>
              <c:numCache>
                <c:formatCode>General</c:formatCode>
                <c:ptCount val="8"/>
                <c:pt idx="0">
                  <c:v>1</c:v>
                </c:pt>
                <c:pt idx="1">
                  <c:v>0.21355826304279915</c:v>
                </c:pt>
                <c:pt idx="2">
                  <c:v>0.8599187753826929</c:v>
                </c:pt>
                <c:pt idx="3">
                  <c:v>0.80287410184317398</c:v>
                </c:pt>
                <c:pt idx="4">
                  <c:v>0.81118400499843812</c:v>
                </c:pt>
                <c:pt idx="5">
                  <c:v>0.83761324586066865</c:v>
                </c:pt>
                <c:pt idx="6">
                  <c:v>0.845860668541081</c:v>
                </c:pt>
                <c:pt idx="7">
                  <c:v>0.89478288034989073</c:v>
                </c:pt>
              </c:numCache>
            </c:numRef>
          </c:val>
          <c:smooth val="0"/>
          <c:extLst>
            <c:ext xmlns:c16="http://schemas.microsoft.com/office/drawing/2014/chart" uri="{C3380CC4-5D6E-409C-BE32-E72D297353CC}">
              <c16:uniqueId val="{00000000-FC6C-4A6B-AC9A-712D6D57D407}"/>
            </c:ext>
          </c:extLst>
        </c:ser>
        <c:ser>
          <c:idx val="1"/>
          <c:order val="1"/>
          <c:tx>
            <c:strRef>
              <c:f>'H0-P0'!$L$15</c:f>
              <c:strCache>
                <c:ptCount val="1"/>
                <c:pt idx="0">
                  <c:v>Peroxyl radicals </c:v>
                </c:pt>
              </c:strCache>
            </c:strRef>
          </c:tx>
          <c:errBars>
            <c:errDir val="y"/>
            <c:errBarType val="both"/>
            <c:errValType val="percentage"/>
            <c:noEndCap val="0"/>
            <c:val val="2"/>
          </c:errBars>
          <c:val>
            <c:numRef>
              <c:f>'H0-P0'!$L$16:$L$23</c:f>
              <c:numCache>
                <c:formatCode>General</c:formatCode>
                <c:ptCount val="8"/>
                <c:pt idx="0">
                  <c:v>1</c:v>
                </c:pt>
                <c:pt idx="1">
                  <c:v>0.21372814657118896</c:v>
                </c:pt>
                <c:pt idx="2">
                  <c:v>0.85542868202051481</c:v>
                </c:pt>
                <c:pt idx="3">
                  <c:v>0.89142635958970384</c:v>
                </c:pt>
                <c:pt idx="4">
                  <c:v>0.88691052190181274</c:v>
                </c:pt>
                <c:pt idx="5">
                  <c:v>0.89736146055093224</c:v>
                </c:pt>
                <c:pt idx="6">
                  <c:v>0.91342494032643062</c:v>
                </c:pt>
                <c:pt idx="7">
                  <c:v>0.90387716921488936</c:v>
                </c:pt>
              </c:numCache>
            </c:numRef>
          </c:val>
          <c:smooth val="0"/>
          <c:extLst>
            <c:ext xmlns:c16="http://schemas.microsoft.com/office/drawing/2014/chart" uri="{C3380CC4-5D6E-409C-BE32-E72D297353CC}">
              <c16:uniqueId val="{00000001-FC6C-4A6B-AC9A-712D6D57D407}"/>
            </c:ext>
          </c:extLst>
        </c:ser>
        <c:dLbls>
          <c:showLegendKey val="0"/>
          <c:showVal val="0"/>
          <c:showCatName val="0"/>
          <c:showSerName val="0"/>
          <c:showPercent val="0"/>
          <c:showBubbleSize val="0"/>
        </c:dLbls>
        <c:marker val="1"/>
        <c:smooth val="0"/>
        <c:axId val="42598400"/>
        <c:axId val="42599936"/>
      </c:lineChart>
      <c:catAx>
        <c:axId val="42598400"/>
        <c:scaling>
          <c:orientation val="minMax"/>
        </c:scaling>
        <c:delete val="0"/>
        <c:axPos val="b"/>
        <c:numFmt formatCode="General" sourceLinked="1"/>
        <c:majorTickMark val="out"/>
        <c:minorTickMark val="none"/>
        <c:tickLblPos val="nextTo"/>
        <c:crossAx val="42599936"/>
        <c:crosses val="autoZero"/>
        <c:auto val="1"/>
        <c:lblAlgn val="ctr"/>
        <c:lblOffset val="100"/>
        <c:noMultiLvlLbl val="0"/>
      </c:catAx>
      <c:valAx>
        <c:axId val="42599936"/>
        <c:scaling>
          <c:orientation val="minMax"/>
        </c:scaling>
        <c:delete val="0"/>
        <c:axPos val="l"/>
        <c:title>
          <c:tx>
            <c:rich>
              <a:bodyPr rot="-5400000" vert="horz"/>
              <a:lstStyle/>
              <a:p>
                <a:pPr>
                  <a:defRPr/>
                </a:pPr>
                <a:r>
                  <a:rPr lang="en-GB"/>
                  <a:t>Relative density</a:t>
                </a:r>
              </a:p>
            </c:rich>
          </c:tx>
          <c:layout>
            <c:manualLayout>
              <c:xMode val="edge"/>
              <c:yMode val="edge"/>
              <c:x val="2.8182898190357783E-3"/>
              <c:y val="0.34352034120734909"/>
            </c:manualLayout>
          </c:layout>
          <c:overlay val="0"/>
        </c:title>
        <c:numFmt formatCode="General" sourceLinked="1"/>
        <c:majorTickMark val="out"/>
        <c:minorTickMark val="none"/>
        <c:tickLblPos val="nextTo"/>
        <c:crossAx val="42598400"/>
        <c:crosses val="autoZero"/>
        <c:crossBetween val="between"/>
      </c:valAx>
    </c:plotArea>
    <c:legend>
      <c:legendPos val="r"/>
      <c:layout>
        <c:manualLayout>
          <c:xMode val="edge"/>
          <c:yMode val="edge"/>
          <c:x val="0.67977222910407342"/>
          <c:y val="4.2457713619130939E-3"/>
          <c:w val="0.32022777089592647"/>
          <c:h val="0.15707567804024497"/>
        </c:manualLayout>
      </c:layout>
      <c:overlay val="0"/>
    </c:legend>
    <c:plotVisOnly val="1"/>
    <c:dispBlanksAs val="gap"/>
    <c:showDLblsOverMax val="0"/>
  </c:chart>
  <c:spPr>
    <a:ln>
      <a:noFill/>
    </a:ln>
  </c:spPr>
  <c:txPr>
    <a:bodyPr/>
    <a:lstStyle/>
    <a:p>
      <a:pPr>
        <a:defRPr sz="1000" b="0">
          <a:latin typeface="+mn-lt"/>
          <a:cs typeface="Times New Roman" panose="02020603050405020304" pitchFamily="18"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89909653825055"/>
          <c:y val="5.1400527237060276E-2"/>
          <c:w val="0.85301181102362211"/>
          <c:h val="0.8326195683872849"/>
        </c:manualLayout>
      </c:layout>
      <c:lineChart>
        <c:grouping val="standard"/>
        <c:varyColors val="0"/>
        <c:ser>
          <c:idx val="0"/>
          <c:order val="0"/>
          <c:tx>
            <c:strRef>
              <c:f>'H1-P1'!$C$13</c:f>
              <c:strCache>
                <c:ptCount val="1"/>
                <c:pt idx="0">
                  <c:v>Hydroxyl radicals </c:v>
                </c:pt>
              </c:strCache>
            </c:strRef>
          </c:tx>
          <c:spPr>
            <a:ln>
              <a:solidFill>
                <a:srgbClr val="7030A0"/>
              </a:solidFill>
            </a:ln>
          </c:spPr>
          <c:marker>
            <c:spPr>
              <a:ln>
                <a:solidFill>
                  <a:srgbClr val="7030A0"/>
                </a:solidFill>
              </a:ln>
            </c:spPr>
          </c:marker>
          <c:errBars>
            <c:errDir val="y"/>
            <c:errBarType val="both"/>
            <c:errValType val="percentage"/>
            <c:noEndCap val="0"/>
            <c:val val="2"/>
          </c:errBars>
          <c:val>
            <c:numRef>
              <c:f>'H1-P1'!$C$14:$C$21</c:f>
              <c:numCache>
                <c:formatCode>General</c:formatCode>
                <c:ptCount val="8"/>
                <c:pt idx="0">
                  <c:v>1</c:v>
                </c:pt>
                <c:pt idx="1">
                  <c:v>0.12758389261744965</c:v>
                </c:pt>
                <c:pt idx="2">
                  <c:v>0.81832214765100664</c:v>
                </c:pt>
                <c:pt idx="3">
                  <c:v>0.80442953020134234</c:v>
                </c:pt>
                <c:pt idx="4">
                  <c:v>0.8029530201342282</c:v>
                </c:pt>
                <c:pt idx="5">
                  <c:v>0.82033557046979866</c:v>
                </c:pt>
                <c:pt idx="6">
                  <c:v>0.88785234899328846</c:v>
                </c:pt>
                <c:pt idx="7">
                  <c:v>0.94630872483221473</c:v>
                </c:pt>
              </c:numCache>
            </c:numRef>
          </c:val>
          <c:smooth val="0"/>
          <c:extLst>
            <c:ext xmlns:c16="http://schemas.microsoft.com/office/drawing/2014/chart" uri="{C3380CC4-5D6E-409C-BE32-E72D297353CC}">
              <c16:uniqueId val="{00000000-F589-46D3-A90E-D15454A7BBFD}"/>
            </c:ext>
          </c:extLst>
        </c:ser>
        <c:ser>
          <c:idx val="1"/>
          <c:order val="1"/>
          <c:tx>
            <c:strRef>
              <c:f>'H1-P1'!$D$13</c:f>
              <c:strCache>
                <c:ptCount val="1"/>
                <c:pt idx="0">
                  <c:v>Peroxyl radicals </c:v>
                </c:pt>
              </c:strCache>
            </c:strRef>
          </c:tx>
          <c:errBars>
            <c:errDir val="y"/>
            <c:errBarType val="both"/>
            <c:errValType val="percentage"/>
            <c:noEndCap val="0"/>
            <c:val val="3"/>
          </c:errBars>
          <c:val>
            <c:numRef>
              <c:f>'H1-P1'!$D$14:$D$21</c:f>
              <c:numCache>
                <c:formatCode>General</c:formatCode>
                <c:ptCount val="8"/>
                <c:pt idx="0">
                  <c:v>1</c:v>
                </c:pt>
                <c:pt idx="1">
                  <c:v>0.17908809093257558</c:v>
                </c:pt>
                <c:pt idx="2">
                  <c:v>0.94730043916300688</c:v>
                </c:pt>
                <c:pt idx="3">
                  <c:v>0.86301989150090408</c:v>
                </c:pt>
                <c:pt idx="4">
                  <c:v>0.86812193231723067</c:v>
                </c:pt>
                <c:pt idx="5">
                  <c:v>0.8771635236373031</c:v>
                </c:pt>
                <c:pt idx="6">
                  <c:v>0.86915525703952468</c:v>
                </c:pt>
                <c:pt idx="7">
                  <c:v>0.84797210023249814</c:v>
                </c:pt>
              </c:numCache>
            </c:numRef>
          </c:val>
          <c:smooth val="0"/>
          <c:extLst>
            <c:ext xmlns:c16="http://schemas.microsoft.com/office/drawing/2014/chart" uri="{C3380CC4-5D6E-409C-BE32-E72D297353CC}">
              <c16:uniqueId val="{00000001-F589-46D3-A90E-D15454A7BBFD}"/>
            </c:ext>
          </c:extLst>
        </c:ser>
        <c:dLbls>
          <c:showLegendKey val="0"/>
          <c:showVal val="0"/>
          <c:showCatName val="0"/>
          <c:showSerName val="0"/>
          <c:showPercent val="0"/>
          <c:showBubbleSize val="0"/>
        </c:dLbls>
        <c:marker val="1"/>
        <c:smooth val="0"/>
        <c:axId val="44693760"/>
        <c:axId val="44826624"/>
      </c:lineChart>
      <c:catAx>
        <c:axId val="44693760"/>
        <c:scaling>
          <c:orientation val="minMax"/>
        </c:scaling>
        <c:delete val="0"/>
        <c:axPos val="b"/>
        <c:numFmt formatCode="General" sourceLinked="1"/>
        <c:majorTickMark val="out"/>
        <c:minorTickMark val="none"/>
        <c:tickLblPos val="nextTo"/>
        <c:crossAx val="44826624"/>
        <c:crosses val="autoZero"/>
        <c:auto val="1"/>
        <c:lblAlgn val="ctr"/>
        <c:lblOffset val="100"/>
        <c:noMultiLvlLbl val="0"/>
      </c:catAx>
      <c:valAx>
        <c:axId val="44826624"/>
        <c:scaling>
          <c:orientation val="minMax"/>
        </c:scaling>
        <c:delete val="0"/>
        <c:axPos val="l"/>
        <c:title>
          <c:tx>
            <c:rich>
              <a:bodyPr rot="-5400000" vert="horz"/>
              <a:lstStyle/>
              <a:p>
                <a:pPr>
                  <a:defRPr/>
                </a:pPr>
                <a:r>
                  <a:rPr lang="en-GB"/>
                  <a:t>Relative density</a:t>
                </a:r>
              </a:p>
            </c:rich>
          </c:tx>
          <c:layout>
            <c:manualLayout>
              <c:xMode val="edge"/>
              <c:yMode val="edge"/>
              <c:x val="2.426314664737889E-3"/>
              <c:y val="0.27870552639253426"/>
            </c:manualLayout>
          </c:layout>
          <c:overlay val="0"/>
        </c:title>
        <c:numFmt formatCode="General" sourceLinked="1"/>
        <c:majorTickMark val="out"/>
        <c:minorTickMark val="none"/>
        <c:tickLblPos val="nextTo"/>
        <c:crossAx val="44693760"/>
        <c:crosses val="autoZero"/>
        <c:crossBetween val="between"/>
      </c:valAx>
    </c:plotArea>
    <c:legend>
      <c:legendPos val="r"/>
      <c:layout>
        <c:manualLayout>
          <c:xMode val="edge"/>
          <c:yMode val="edge"/>
          <c:x val="0.65967594342982705"/>
          <c:y val="4.2457713619130939E-3"/>
          <c:w val="0.34032405657017301"/>
          <c:h val="0.12090842811315253"/>
        </c:manualLayout>
      </c:layout>
      <c:overlay val="0"/>
    </c:legend>
    <c:plotVisOnly val="1"/>
    <c:dispBlanksAs val="gap"/>
    <c:showDLblsOverMax val="0"/>
  </c:chart>
  <c:spPr>
    <a:ln>
      <a:noFill/>
    </a:ln>
  </c:spPr>
  <c:txPr>
    <a:bodyPr/>
    <a:lstStyle/>
    <a:p>
      <a:pPr>
        <a:defRPr sz="1000" b="0">
          <a:latin typeface="+mn-lt"/>
          <a:cs typeface="Times New Roman" panose="02020603050405020304" pitchFamily="18" charset="0"/>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21654601370258"/>
          <c:y val="5.3912219305920092E-2"/>
          <c:w val="0.82506561679790025"/>
          <c:h val="0.8214581510644503"/>
        </c:manualLayout>
      </c:layout>
      <c:lineChart>
        <c:grouping val="standard"/>
        <c:varyColors val="0"/>
        <c:ser>
          <c:idx val="0"/>
          <c:order val="0"/>
          <c:tx>
            <c:strRef>
              <c:f>'H2-P2'!$C$12</c:f>
              <c:strCache>
                <c:ptCount val="1"/>
                <c:pt idx="0">
                  <c:v>Hydroxyl radicals </c:v>
                </c:pt>
              </c:strCache>
            </c:strRef>
          </c:tx>
          <c:spPr>
            <a:ln>
              <a:solidFill>
                <a:srgbClr val="7030A0"/>
              </a:solidFill>
            </a:ln>
          </c:spPr>
          <c:marker>
            <c:spPr>
              <a:ln>
                <a:solidFill>
                  <a:srgbClr val="7030A0"/>
                </a:solidFill>
              </a:ln>
            </c:spPr>
          </c:marker>
          <c:errBars>
            <c:errDir val="y"/>
            <c:errBarType val="both"/>
            <c:errValType val="percentage"/>
            <c:noEndCap val="0"/>
            <c:val val="1.5"/>
          </c:errBars>
          <c:val>
            <c:numRef>
              <c:f>'H2-P2'!$C$13:$C$20</c:f>
              <c:numCache>
                <c:formatCode>General</c:formatCode>
                <c:ptCount val="8"/>
                <c:pt idx="0">
                  <c:v>1</c:v>
                </c:pt>
                <c:pt idx="1">
                  <c:v>9.6383895003076078E-2</c:v>
                </c:pt>
                <c:pt idx="2">
                  <c:v>0.95529427848793491</c:v>
                </c:pt>
                <c:pt idx="3">
                  <c:v>0.93000205072117037</c:v>
                </c:pt>
                <c:pt idx="4">
                  <c:v>0.9157153599015655</c:v>
                </c:pt>
                <c:pt idx="5">
                  <c:v>0.90997334062478641</c:v>
                </c:pt>
                <c:pt idx="6">
                  <c:v>0.90060838061384929</c:v>
                </c:pt>
                <c:pt idx="7">
                  <c:v>0.86813862875111081</c:v>
                </c:pt>
              </c:numCache>
            </c:numRef>
          </c:val>
          <c:smooth val="0"/>
          <c:extLst>
            <c:ext xmlns:c16="http://schemas.microsoft.com/office/drawing/2014/chart" uri="{C3380CC4-5D6E-409C-BE32-E72D297353CC}">
              <c16:uniqueId val="{00000000-180C-4C45-8FA2-638631ED7A3F}"/>
            </c:ext>
          </c:extLst>
        </c:ser>
        <c:ser>
          <c:idx val="1"/>
          <c:order val="1"/>
          <c:tx>
            <c:strRef>
              <c:f>'H2-P2'!$D$12</c:f>
              <c:strCache>
                <c:ptCount val="1"/>
                <c:pt idx="0">
                  <c:v>Peroxyl radicals </c:v>
                </c:pt>
              </c:strCache>
            </c:strRef>
          </c:tx>
          <c:errBars>
            <c:errDir val="y"/>
            <c:errBarType val="both"/>
            <c:errValType val="percentage"/>
            <c:noEndCap val="0"/>
            <c:val val="2.2000000000000002"/>
          </c:errBars>
          <c:val>
            <c:numRef>
              <c:f>'H2-P2'!$D$13:$D$20</c:f>
              <c:numCache>
                <c:formatCode>General</c:formatCode>
                <c:ptCount val="8"/>
                <c:pt idx="0">
                  <c:v>1</c:v>
                </c:pt>
                <c:pt idx="1">
                  <c:v>7.3224169741697417E-2</c:v>
                </c:pt>
                <c:pt idx="2">
                  <c:v>0.91708948339483387</c:v>
                </c:pt>
                <c:pt idx="3">
                  <c:v>0.87280904059040587</c:v>
                </c:pt>
                <c:pt idx="4">
                  <c:v>0.86756226937269365</c:v>
                </c:pt>
                <c:pt idx="5">
                  <c:v>0.85637684501845013</c:v>
                </c:pt>
                <c:pt idx="6">
                  <c:v>0.84063653136531358</c:v>
                </c:pt>
                <c:pt idx="7">
                  <c:v>0.81082795202952029</c:v>
                </c:pt>
              </c:numCache>
            </c:numRef>
          </c:val>
          <c:smooth val="0"/>
          <c:extLst>
            <c:ext xmlns:c16="http://schemas.microsoft.com/office/drawing/2014/chart" uri="{C3380CC4-5D6E-409C-BE32-E72D297353CC}">
              <c16:uniqueId val="{00000001-180C-4C45-8FA2-638631ED7A3F}"/>
            </c:ext>
          </c:extLst>
        </c:ser>
        <c:dLbls>
          <c:showLegendKey val="0"/>
          <c:showVal val="0"/>
          <c:showCatName val="0"/>
          <c:showSerName val="0"/>
          <c:showPercent val="0"/>
          <c:showBubbleSize val="0"/>
        </c:dLbls>
        <c:marker val="1"/>
        <c:smooth val="0"/>
        <c:axId val="44993536"/>
        <c:axId val="44995328"/>
      </c:lineChart>
      <c:catAx>
        <c:axId val="44993536"/>
        <c:scaling>
          <c:orientation val="minMax"/>
        </c:scaling>
        <c:delete val="0"/>
        <c:axPos val="b"/>
        <c:numFmt formatCode="General" sourceLinked="1"/>
        <c:majorTickMark val="out"/>
        <c:minorTickMark val="none"/>
        <c:tickLblPos val="nextTo"/>
        <c:crossAx val="44995328"/>
        <c:crosses val="autoZero"/>
        <c:auto val="1"/>
        <c:lblAlgn val="ctr"/>
        <c:lblOffset val="100"/>
        <c:noMultiLvlLbl val="0"/>
      </c:catAx>
      <c:valAx>
        <c:axId val="44995328"/>
        <c:scaling>
          <c:orientation val="minMax"/>
        </c:scaling>
        <c:delete val="0"/>
        <c:axPos val="l"/>
        <c:title>
          <c:tx>
            <c:rich>
              <a:bodyPr rot="-5400000" vert="horz"/>
              <a:lstStyle/>
              <a:p>
                <a:pPr>
                  <a:defRPr/>
                </a:pPr>
                <a:r>
                  <a:rPr lang="en-GB"/>
                  <a:t>Relative density</a:t>
                </a:r>
              </a:p>
            </c:rich>
          </c:tx>
          <c:layout>
            <c:manualLayout>
              <c:xMode val="edge"/>
              <c:yMode val="edge"/>
              <c:x val="8.1036745406824144E-4"/>
              <c:y val="0.28603018372703409"/>
            </c:manualLayout>
          </c:layout>
          <c:overlay val="0"/>
        </c:title>
        <c:numFmt formatCode="General" sourceLinked="1"/>
        <c:majorTickMark val="out"/>
        <c:minorTickMark val="none"/>
        <c:tickLblPos val="nextTo"/>
        <c:crossAx val="44993536"/>
        <c:crosses val="autoZero"/>
        <c:crossBetween val="between"/>
      </c:valAx>
    </c:plotArea>
    <c:legend>
      <c:legendPos val="r"/>
      <c:layout>
        <c:manualLayout>
          <c:xMode val="edge"/>
          <c:yMode val="edge"/>
          <c:x val="0.626194671693451"/>
          <c:y val="4.2457713619130939E-3"/>
          <c:w val="0.33198619375847771"/>
          <c:h val="0.13502697579469233"/>
        </c:manualLayout>
      </c:layout>
      <c:overlay val="0"/>
    </c:legend>
    <c:plotVisOnly val="1"/>
    <c:dispBlanksAs val="gap"/>
    <c:showDLblsOverMax val="0"/>
  </c:chart>
  <c:spPr>
    <a:ln>
      <a:noFill/>
    </a:ln>
  </c:spPr>
  <c:txPr>
    <a:bodyPr/>
    <a:lstStyle/>
    <a:p>
      <a:pPr>
        <a:defRPr b="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94391772457014"/>
          <c:y val="4.133899278215223E-2"/>
          <c:w val="0.8724562554680666"/>
          <c:h val="0.8326195683872849"/>
        </c:manualLayout>
      </c:layout>
      <c:lineChart>
        <c:grouping val="standard"/>
        <c:varyColors val="0"/>
        <c:ser>
          <c:idx val="0"/>
          <c:order val="0"/>
          <c:tx>
            <c:strRef>
              <c:f>'H3-P3'!$C$14</c:f>
              <c:strCache>
                <c:ptCount val="1"/>
                <c:pt idx="0">
                  <c:v>Hydroxyl radicals </c:v>
                </c:pt>
              </c:strCache>
            </c:strRef>
          </c:tx>
          <c:spPr>
            <a:ln>
              <a:solidFill>
                <a:srgbClr val="7030A0"/>
              </a:solidFill>
            </a:ln>
          </c:spPr>
          <c:marker>
            <c:spPr>
              <a:ln>
                <a:solidFill>
                  <a:srgbClr val="7030A0"/>
                </a:solidFill>
              </a:ln>
            </c:spPr>
          </c:marker>
          <c:errBars>
            <c:errDir val="y"/>
            <c:errBarType val="both"/>
            <c:errValType val="percentage"/>
            <c:noEndCap val="0"/>
            <c:val val="2"/>
          </c:errBars>
          <c:val>
            <c:numRef>
              <c:f>'H3-P3'!$C$15:$C$22</c:f>
              <c:numCache>
                <c:formatCode>General</c:formatCode>
                <c:ptCount val="8"/>
                <c:pt idx="0">
                  <c:v>1</c:v>
                </c:pt>
                <c:pt idx="1">
                  <c:v>0.20769713449069233</c:v>
                </c:pt>
                <c:pt idx="2">
                  <c:v>0.87136582304957133</c:v>
                </c:pt>
                <c:pt idx="3">
                  <c:v>0.89008575611796692</c:v>
                </c:pt>
                <c:pt idx="4">
                  <c:v>0.84809663250366041</c:v>
                </c:pt>
                <c:pt idx="5">
                  <c:v>0.81667015268772225</c:v>
                </c:pt>
                <c:pt idx="6">
                  <c:v>0.81468312068604898</c:v>
                </c:pt>
                <c:pt idx="7">
                  <c:v>0.80506170257268361</c:v>
                </c:pt>
              </c:numCache>
            </c:numRef>
          </c:val>
          <c:smooth val="0"/>
          <c:extLst>
            <c:ext xmlns:c16="http://schemas.microsoft.com/office/drawing/2014/chart" uri="{C3380CC4-5D6E-409C-BE32-E72D297353CC}">
              <c16:uniqueId val="{00000000-5520-42F4-BEFC-5353C26E0F39}"/>
            </c:ext>
          </c:extLst>
        </c:ser>
        <c:ser>
          <c:idx val="1"/>
          <c:order val="1"/>
          <c:tx>
            <c:strRef>
              <c:f>'H3-P3'!$D$14</c:f>
              <c:strCache>
                <c:ptCount val="1"/>
                <c:pt idx="0">
                  <c:v>Peroxyl radicals </c:v>
                </c:pt>
              </c:strCache>
            </c:strRef>
          </c:tx>
          <c:errBars>
            <c:errDir val="y"/>
            <c:errBarType val="both"/>
            <c:errValType val="percentage"/>
            <c:noEndCap val="0"/>
            <c:val val="1.9000000000000001"/>
          </c:errBars>
          <c:val>
            <c:numRef>
              <c:f>'H3-P3'!$D$15:$D$22</c:f>
              <c:numCache>
                <c:formatCode>General</c:formatCode>
                <c:ptCount val="8"/>
                <c:pt idx="0">
                  <c:v>1</c:v>
                </c:pt>
                <c:pt idx="1">
                  <c:v>0.1110220976033113</c:v>
                </c:pt>
                <c:pt idx="2">
                  <c:v>0.91381267107283537</c:v>
                </c:pt>
                <c:pt idx="3">
                  <c:v>0.87595967688096676</c:v>
                </c:pt>
                <c:pt idx="4">
                  <c:v>0.90186260765071102</c:v>
                </c:pt>
                <c:pt idx="5">
                  <c:v>0.96882301889311706</c:v>
                </c:pt>
                <c:pt idx="6">
                  <c:v>0.98551305160558123</c:v>
                </c:pt>
                <c:pt idx="7">
                  <c:v>0.97910407904399499</c:v>
                </c:pt>
              </c:numCache>
            </c:numRef>
          </c:val>
          <c:smooth val="0"/>
          <c:extLst>
            <c:ext xmlns:c16="http://schemas.microsoft.com/office/drawing/2014/chart" uri="{C3380CC4-5D6E-409C-BE32-E72D297353CC}">
              <c16:uniqueId val="{00000001-5520-42F4-BEFC-5353C26E0F39}"/>
            </c:ext>
          </c:extLst>
        </c:ser>
        <c:dLbls>
          <c:showLegendKey val="0"/>
          <c:showVal val="0"/>
          <c:showCatName val="0"/>
          <c:showSerName val="0"/>
          <c:showPercent val="0"/>
          <c:showBubbleSize val="0"/>
        </c:dLbls>
        <c:marker val="1"/>
        <c:smooth val="0"/>
        <c:axId val="44793856"/>
        <c:axId val="44795392"/>
      </c:lineChart>
      <c:catAx>
        <c:axId val="44793856"/>
        <c:scaling>
          <c:orientation val="minMax"/>
        </c:scaling>
        <c:delete val="0"/>
        <c:axPos val="b"/>
        <c:numFmt formatCode="General" sourceLinked="1"/>
        <c:majorTickMark val="out"/>
        <c:minorTickMark val="none"/>
        <c:tickLblPos val="nextTo"/>
        <c:crossAx val="44795392"/>
        <c:crosses val="autoZero"/>
        <c:auto val="1"/>
        <c:lblAlgn val="ctr"/>
        <c:lblOffset val="100"/>
        <c:noMultiLvlLbl val="0"/>
      </c:catAx>
      <c:valAx>
        <c:axId val="44795392"/>
        <c:scaling>
          <c:orientation val="minMax"/>
        </c:scaling>
        <c:delete val="0"/>
        <c:axPos val="l"/>
        <c:title>
          <c:tx>
            <c:rich>
              <a:bodyPr rot="-5400000" vert="horz"/>
              <a:lstStyle/>
              <a:p>
                <a:pPr>
                  <a:defRPr/>
                </a:pPr>
                <a:r>
                  <a:rPr lang="en-GB"/>
                  <a:t>Relative density</a:t>
                </a:r>
              </a:p>
            </c:rich>
          </c:tx>
          <c:overlay val="0"/>
        </c:title>
        <c:numFmt formatCode="General" sourceLinked="1"/>
        <c:majorTickMark val="out"/>
        <c:minorTickMark val="none"/>
        <c:tickLblPos val="nextTo"/>
        <c:crossAx val="44793856"/>
        <c:crosses val="autoZero"/>
        <c:crossBetween val="between"/>
      </c:valAx>
    </c:plotArea>
    <c:legend>
      <c:legendPos val="r"/>
      <c:layout>
        <c:manualLayout>
          <c:xMode val="edge"/>
          <c:yMode val="edge"/>
          <c:x val="0.62927687610477256"/>
          <c:y val="4.2457713619130939E-3"/>
          <c:w val="0.34672880175692322"/>
          <c:h val="0.1154090113735783"/>
        </c:manualLayout>
      </c:layout>
      <c:overlay val="0"/>
    </c:legend>
    <c:plotVisOnly val="1"/>
    <c:dispBlanksAs val="gap"/>
    <c:showDLblsOverMax val="0"/>
  </c:chart>
  <c:txPr>
    <a:bodyPr/>
    <a:lstStyle/>
    <a:p>
      <a:pPr>
        <a:defRPr sz="1000" b="0">
          <a:latin typeface="+mn-lt"/>
          <a:cs typeface="Times New Roman" panose="02020603050405020304" pitchFamily="18"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882886167006902"/>
          <c:y val="5.9576053587978205E-2"/>
          <c:w val="0.80578958880139995"/>
          <c:h val="0.8326195683872849"/>
        </c:manualLayout>
      </c:layout>
      <c:lineChart>
        <c:grouping val="standard"/>
        <c:varyColors val="0"/>
        <c:ser>
          <c:idx val="0"/>
          <c:order val="0"/>
          <c:tx>
            <c:strRef>
              <c:f>'H4-P4'!$B$14</c:f>
              <c:strCache>
                <c:ptCount val="1"/>
                <c:pt idx="0">
                  <c:v>Hydroxyl radicals </c:v>
                </c:pt>
              </c:strCache>
            </c:strRef>
          </c:tx>
          <c:spPr>
            <a:ln>
              <a:solidFill>
                <a:srgbClr val="7030A0"/>
              </a:solidFill>
            </a:ln>
          </c:spPr>
          <c:marker>
            <c:spPr>
              <a:ln>
                <a:solidFill>
                  <a:srgbClr val="7030A0"/>
                </a:solidFill>
              </a:ln>
            </c:spPr>
          </c:marker>
          <c:errBars>
            <c:errDir val="y"/>
            <c:errBarType val="both"/>
            <c:errValType val="percentage"/>
            <c:noEndCap val="0"/>
            <c:val val="2.8"/>
          </c:errBars>
          <c:val>
            <c:numRef>
              <c:f>'H4-P4'!$B$15:$B$22</c:f>
              <c:numCache>
                <c:formatCode>General</c:formatCode>
                <c:ptCount val="8"/>
                <c:pt idx="0">
                  <c:v>1</c:v>
                </c:pt>
                <c:pt idx="1">
                  <c:v>7.9359234026882705E-2</c:v>
                </c:pt>
                <c:pt idx="2">
                  <c:v>0.94169275148836928</c:v>
                </c:pt>
                <c:pt idx="3">
                  <c:v>0.91794021972626283</c:v>
                </c:pt>
                <c:pt idx="4">
                  <c:v>0.90486712084944465</c:v>
                </c:pt>
                <c:pt idx="5">
                  <c:v>0.88375375928312772</c:v>
                </c:pt>
                <c:pt idx="6">
                  <c:v>0.85251334929110667</c:v>
                </c:pt>
                <c:pt idx="7">
                  <c:v>0.83974713066961282</c:v>
                </c:pt>
              </c:numCache>
            </c:numRef>
          </c:val>
          <c:smooth val="0"/>
          <c:extLst>
            <c:ext xmlns:c16="http://schemas.microsoft.com/office/drawing/2014/chart" uri="{C3380CC4-5D6E-409C-BE32-E72D297353CC}">
              <c16:uniqueId val="{00000000-CD98-4043-AE42-85A3FA5EEB3E}"/>
            </c:ext>
          </c:extLst>
        </c:ser>
        <c:ser>
          <c:idx val="1"/>
          <c:order val="1"/>
          <c:tx>
            <c:strRef>
              <c:f>'H4-P4'!$C$14</c:f>
              <c:strCache>
                <c:ptCount val="1"/>
                <c:pt idx="0">
                  <c:v>Peroxyl radicals </c:v>
                </c:pt>
              </c:strCache>
            </c:strRef>
          </c:tx>
          <c:errBars>
            <c:errDir val="y"/>
            <c:errBarType val="both"/>
            <c:errValType val="percentage"/>
            <c:noEndCap val="0"/>
            <c:val val="2.5"/>
          </c:errBars>
          <c:val>
            <c:numRef>
              <c:f>'H4-P4'!$C$15:$C$22</c:f>
              <c:numCache>
                <c:formatCode>General</c:formatCode>
                <c:ptCount val="8"/>
                <c:pt idx="0">
                  <c:v>1</c:v>
                </c:pt>
                <c:pt idx="1">
                  <c:v>9.9388824214202573E-2</c:v>
                </c:pt>
                <c:pt idx="2">
                  <c:v>0.92360302677532025</c:v>
                </c:pt>
                <c:pt idx="3">
                  <c:v>0.91545401629802103</c:v>
                </c:pt>
                <c:pt idx="4">
                  <c:v>0.89188009313154826</c:v>
                </c:pt>
                <c:pt idx="5">
                  <c:v>0.87158032596041901</c:v>
                </c:pt>
                <c:pt idx="6">
                  <c:v>0.83898428405122238</c:v>
                </c:pt>
                <c:pt idx="7">
                  <c:v>0.825523864959255</c:v>
                </c:pt>
              </c:numCache>
            </c:numRef>
          </c:val>
          <c:smooth val="0"/>
          <c:extLst>
            <c:ext xmlns:c16="http://schemas.microsoft.com/office/drawing/2014/chart" uri="{C3380CC4-5D6E-409C-BE32-E72D297353CC}">
              <c16:uniqueId val="{00000001-CD98-4043-AE42-85A3FA5EEB3E}"/>
            </c:ext>
          </c:extLst>
        </c:ser>
        <c:dLbls>
          <c:showLegendKey val="0"/>
          <c:showVal val="0"/>
          <c:showCatName val="0"/>
          <c:showSerName val="0"/>
          <c:showPercent val="0"/>
          <c:showBubbleSize val="0"/>
        </c:dLbls>
        <c:marker val="1"/>
        <c:smooth val="0"/>
        <c:axId val="124865152"/>
        <c:axId val="124875136"/>
      </c:lineChart>
      <c:catAx>
        <c:axId val="124865152"/>
        <c:scaling>
          <c:orientation val="minMax"/>
        </c:scaling>
        <c:delete val="0"/>
        <c:axPos val="b"/>
        <c:numFmt formatCode="General" sourceLinked="1"/>
        <c:majorTickMark val="out"/>
        <c:minorTickMark val="none"/>
        <c:tickLblPos val="nextTo"/>
        <c:crossAx val="124875136"/>
        <c:crosses val="autoZero"/>
        <c:auto val="1"/>
        <c:lblAlgn val="ctr"/>
        <c:lblOffset val="100"/>
        <c:noMultiLvlLbl val="0"/>
      </c:catAx>
      <c:valAx>
        <c:axId val="124875136"/>
        <c:scaling>
          <c:orientation val="minMax"/>
        </c:scaling>
        <c:delete val="0"/>
        <c:axPos val="l"/>
        <c:title>
          <c:tx>
            <c:rich>
              <a:bodyPr rot="-5400000" vert="horz"/>
              <a:lstStyle/>
              <a:p>
                <a:pPr>
                  <a:defRPr/>
                </a:pPr>
                <a:r>
                  <a:rPr lang="en-GB"/>
                  <a:t>Relative density</a:t>
                </a:r>
              </a:p>
            </c:rich>
          </c:tx>
          <c:overlay val="0"/>
        </c:title>
        <c:numFmt formatCode="General" sourceLinked="1"/>
        <c:majorTickMark val="out"/>
        <c:minorTickMark val="none"/>
        <c:tickLblPos val="nextTo"/>
        <c:crossAx val="124865152"/>
        <c:crosses val="autoZero"/>
        <c:crossBetween val="between"/>
      </c:valAx>
    </c:plotArea>
    <c:legend>
      <c:legendPos val="r"/>
      <c:layout>
        <c:manualLayout>
          <c:xMode val="edge"/>
          <c:yMode val="edge"/>
          <c:x val="0.67315276562651893"/>
          <c:y val="4.2457626217471713E-3"/>
          <c:w val="0.3127568175789272"/>
          <c:h val="0.12929790026246718"/>
        </c:manualLayout>
      </c:layout>
      <c:overlay val="0"/>
    </c:legend>
    <c:plotVisOnly val="1"/>
    <c:dispBlanksAs val="gap"/>
    <c:showDLblsOverMax val="0"/>
  </c:chart>
  <c:spPr>
    <a:ln>
      <a:noFill/>
    </a:ln>
  </c:spPr>
  <c:txPr>
    <a:bodyPr/>
    <a:lstStyle/>
    <a:p>
      <a:pPr>
        <a:defRPr sz="1000" b="0">
          <a:latin typeface="+mn-lt"/>
          <a:cs typeface="Times New Roman" panose="02020603050405020304" pitchFamily="18"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0.22017</cdr:x>
      <cdr:y>0.72038</cdr:y>
    </cdr:from>
    <cdr:to>
      <cdr:x>0.27664</cdr:x>
      <cdr:y>0.81682</cdr:y>
    </cdr:to>
    <cdr:sp macro="" textlink="">
      <cdr:nvSpPr>
        <cdr:cNvPr id="2" name="TextBox 6"/>
        <cdr:cNvSpPr txBox="1"/>
      </cdr:nvSpPr>
      <cdr:spPr>
        <a:xfrm xmlns:a="http://schemas.openxmlformats.org/drawingml/2006/main">
          <a:off x="855617" y="1811470"/>
          <a:ext cx="219454" cy="24250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100" dirty="0">
              <a:latin typeface="Calibri"/>
            </a:rPr>
            <a:t>*</a:t>
          </a:r>
          <a:endParaRPr lang="en-GB" sz="1100" dirty="0"/>
        </a:p>
      </cdr:txBody>
    </cdr:sp>
  </cdr:relSizeAnchor>
  <cdr:relSizeAnchor xmlns:cdr="http://schemas.openxmlformats.org/drawingml/2006/chartDrawing">
    <cdr:from>
      <cdr:x>0.12213</cdr:x>
      <cdr:y>0.24242</cdr:y>
    </cdr:from>
    <cdr:to>
      <cdr:x>0.18031</cdr:x>
      <cdr:y>0.34457</cdr:y>
    </cdr:to>
    <cdr:sp macro="" textlink="">
      <cdr:nvSpPr>
        <cdr:cNvPr id="3" name="TextBox 6"/>
        <cdr:cNvSpPr txBox="1"/>
      </cdr:nvSpPr>
      <cdr:spPr>
        <a:xfrm xmlns:a="http://schemas.openxmlformats.org/drawingml/2006/main">
          <a:off x="474617" y="609600"/>
          <a:ext cx="226099" cy="25686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0.88683</cdr:x>
      <cdr:y>0.30303</cdr:y>
    </cdr:from>
    <cdr:to>
      <cdr:x>0.94478</cdr:x>
      <cdr:y>0.41595</cdr:y>
    </cdr:to>
    <cdr:sp macro="" textlink="">
      <cdr:nvSpPr>
        <cdr:cNvPr id="4" name="TextBox 6"/>
        <cdr:cNvSpPr txBox="1"/>
      </cdr:nvSpPr>
      <cdr:spPr>
        <a:xfrm xmlns:a="http://schemas.openxmlformats.org/drawingml/2006/main">
          <a:off x="3446417" y="762000"/>
          <a:ext cx="225167" cy="28394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0.78468</cdr:x>
      <cdr:y>0.33333</cdr:y>
    </cdr:from>
    <cdr:to>
      <cdr:x>0.84262</cdr:x>
      <cdr:y>0.43548</cdr:y>
    </cdr:to>
    <cdr:sp macro="" textlink="">
      <cdr:nvSpPr>
        <cdr:cNvPr id="5" name="TextBox 6"/>
        <cdr:cNvSpPr txBox="1"/>
      </cdr:nvSpPr>
      <cdr:spPr>
        <a:xfrm xmlns:a="http://schemas.openxmlformats.org/drawingml/2006/main">
          <a:off x="3049432" y="838200"/>
          <a:ext cx="225166" cy="25686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0.67115</cdr:x>
      <cdr:y>0.33333</cdr:y>
    </cdr:from>
    <cdr:to>
      <cdr:x>0.72909</cdr:x>
      <cdr:y>0.43548</cdr:y>
    </cdr:to>
    <cdr:sp macro="" textlink="">
      <cdr:nvSpPr>
        <cdr:cNvPr id="6" name="TextBox 6"/>
        <cdr:cNvSpPr txBox="1"/>
      </cdr:nvSpPr>
      <cdr:spPr>
        <a:xfrm xmlns:a="http://schemas.openxmlformats.org/drawingml/2006/main">
          <a:off x="2608217" y="838200"/>
          <a:ext cx="225167" cy="25686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0.57702</cdr:x>
      <cdr:y>0.34334</cdr:y>
    </cdr:from>
    <cdr:to>
      <cdr:x>0.6352</cdr:x>
      <cdr:y>0.44549</cdr:y>
    </cdr:to>
    <cdr:sp macro="" textlink="">
      <cdr:nvSpPr>
        <cdr:cNvPr id="7" name="TextBox 6"/>
        <cdr:cNvSpPr txBox="1"/>
      </cdr:nvSpPr>
      <cdr:spPr>
        <a:xfrm xmlns:a="http://schemas.openxmlformats.org/drawingml/2006/main">
          <a:off x="2633235" y="941837"/>
          <a:ext cx="265506" cy="28021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0.4709</cdr:x>
      <cdr:y>0.3514</cdr:y>
    </cdr:from>
    <cdr:to>
      <cdr:x>0.52909</cdr:x>
      <cdr:y>0.45355</cdr:y>
    </cdr:to>
    <cdr:sp macro="" textlink="">
      <cdr:nvSpPr>
        <cdr:cNvPr id="8" name="TextBox 6"/>
        <cdr:cNvSpPr txBox="1"/>
      </cdr:nvSpPr>
      <cdr:spPr>
        <a:xfrm xmlns:a="http://schemas.openxmlformats.org/drawingml/2006/main">
          <a:off x="2148990" y="963947"/>
          <a:ext cx="265552" cy="28021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0.12213</cdr:x>
      <cdr:y>0.12121</cdr:y>
    </cdr:from>
    <cdr:to>
      <cdr:x>0.18007</cdr:x>
      <cdr:y>0.22336</cdr:y>
    </cdr:to>
    <cdr:sp macro="" textlink="">
      <cdr:nvSpPr>
        <cdr:cNvPr id="9" name="TextBox 6"/>
        <cdr:cNvSpPr txBox="1"/>
      </cdr:nvSpPr>
      <cdr:spPr>
        <a:xfrm xmlns:a="http://schemas.openxmlformats.org/drawingml/2006/main">
          <a:off x="474617" y="304800"/>
          <a:ext cx="225167" cy="25686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0.90644</cdr:x>
      <cdr:y>0.18182</cdr:y>
    </cdr:from>
    <cdr:to>
      <cdr:x>0.96438</cdr:x>
      <cdr:y>0.28397</cdr:y>
    </cdr:to>
    <cdr:sp macro="" textlink="">
      <cdr:nvSpPr>
        <cdr:cNvPr id="10" name="TextBox 6"/>
        <cdr:cNvSpPr txBox="1"/>
      </cdr:nvSpPr>
      <cdr:spPr>
        <a:xfrm xmlns:a="http://schemas.openxmlformats.org/drawingml/2006/main">
          <a:off x="3522617" y="457200"/>
          <a:ext cx="225166" cy="25686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0.78144</cdr:x>
      <cdr:y>0.18182</cdr:y>
    </cdr:from>
    <cdr:to>
      <cdr:x>0.83938</cdr:x>
      <cdr:y>0.28397</cdr:y>
    </cdr:to>
    <cdr:sp macro="" textlink="">
      <cdr:nvSpPr>
        <cdr:cNvPr id="11" name="TextBox 6"/>
        <cdr:cNvSpPr txBox="1"/>
      </cdr:nvSpPr>
      <cdr:spPr>
        <a:xfrm xmlns:a="http://schemas.openxmlformats.org/drawingml/2006/main">
          <a:off x="3036842" y="457200"/>
          <a:ext cx="225167" cy="25686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0.69076</cdr:x>
      <cdr:y>0.18182</cdr:y>
    </cdr:from>
    <cdr:to>
      <cdr:x>0.7487</cdr:x>
      <cdr:y>0.28397</cdr:y>
    </cdr:to>
    <cdr:sp macro="" textlink="">
      <cdr:nvSpPr>
        <cdr:cNvPr id="12" name="TextBox 6"/>
        <cdr:cNvSpPr txBox="1"/>
      </cdr:nvSpPr>
      <cdr:spPr>
        <a:xfrm xmlns:a="http://schemas.openxmlformats.org/drawingml/2006/main">
          <a:off x="2684417" y="457200"/>
          <a:ext cx="225166" cy="25686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0.57311</cdr:x>
      <cdr:y>0.21212</cdr:y>
    </cdr:from>
    <cdr:to>
      <cdr:x>0.63129</cdr:x>
      <cdr:y>0.31427</cdr:y>
    </cdr:to>
    <cdr:sp macro="" textlink="">
      <cdr:nvSpPr>
        <cdr:cNvPr id="13" name="TextBox 6"/>
        <cdr:cNvSpPr txBox="1"/>
      </cdr:nvSpPr>
      <cdr:spPr>
        <a:xfrm xmlns:a="http://schemas.openxmlformats.org/drawingml/2006/main">
          <a:off x="2227217" y="533400"/>
          <a:ext cx="226099" cy="25686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0.45627</cdr:x>
      <cdr:y>0.18182</cdr:y>
    </cdr:from>
    <cdr:to>
      <cdr:x>0.51446</cdr:x>
      <cdr:y>0.28397</cdr:y>
    </cdr:to>
    <cdr:sp macro="" textlink="">
      <cdr:nvSpPr>
        <cdr:cNvPr id="14" name="TextBox 6"/>
        <cdr:cNvSpPr txBox="1"/>
      </cdr:nvSpPr>
      <cdr:spPr>
        <a:xfrm xmlns:a="http://schemas.openxmlformats.org/drawingml/2006/main">
          <a:off x="1773142" y="457200"/>
          <a:ext cx="226138" cy="25686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0.35116</cdr:x>
      <cdr:y>0.20721</cdr:y>
    </cdr:from>
    <cdr:to>
      <cdr:x>0.4091</cdr:x>
      <cdr:y>0.30936</cdr:y>
    </cdr:to>
    <cdr:sp macro="" textlink="">
      <cdr:nvSpPr>
        <cdr:cNvPr id="15" name="TextBox 6"/>
        <cdr:cNvSpPr txBox="1"/>
      </cdr:nvSpPr>
      <cdr:spPr>
        <a:xfrm xmlns:a="http://schemas.openxmlformats.org/drawingml/2006/main">
          <a:off x="1590112" y="568410"/>
          <a:ext cx="261089" cy="28021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a:latin typeface="Times New Roman"/>
              <a:cs typeface="Times New Roman"/>
            </a:rPr>
            <a:t>†</a:t>
          </a:r>
          <a:endParaRPr lang="en-GB" sz="1200"/>
        </a:p>
      </cdr:txBody>
    </cdr:sp>
  </cdr:relSizeAnchor>
  <cdr:relSizeAnchor xmlns:cdr="http://schemas.openxmlformats.org/drawingml/2006/chartDrawing">
    <cdr:from>
      <cdr:x>0.35934</cdr:x>
      <cdr:y>0.33333</cdr:y>
    </cdr:from>
    <cdr:to>
      <cdr:x>0.41752</cdr:x>
      <cdr:y>0.43548</cdr:y>
    </cdr:to>
    <cdr:sp macro="" textlink="">
      <cdr:nvSpPr>
        <cdr:cNvPr id="16" name="TextBox 6"/>
        <cdr:cNvSpPr txBox="1"/>
      </cdr:nvSpPr>
      <cdr:spPr>
        <a:xfrm xmlns:a="http://schemas.openxmlformats.org/drawingml/2006/main">
          <a:off x="1396468" y="838200"/>
          <a:ext cx="226099" cy="25686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0.23991</cdr:x>
      <cdr:y>0.67508</cdr:y>
    </cdr:from>
    <cdr:to>
      <cdr:x>0.29648</cdr:x>
      <cdr:y>0.77153</cdr:y>
    </cdr:to>
    <cdr:sp macro="" textlink="">
      <cdr:nvSpPr>
        <cdr:cNvPr id="17" name="TextBox 6"/>
        <cdr:cNvSpPr txBox="1"/>
      </cdr:nvSpPr>
      <cdr:spPr>
        <a:xfrm xmlns:a="http://schemas.openxmlformats.org/drawingml/2006/main">
          <a:off x="1089891" y="1851891"/>
          <a:ext cx="254942" cy="2645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100">
              <a:latin typeface="Calibri"/>
            </a:rPr>
            <a:t>*</a:t>
          </a:r>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0.12368</cdr:x>
      <cdr:y>0.09143</cdr:y>
    </cdr:from>
    <cdr:to>
      <cdr:x>0.18085</cdr:x>
      <cdr:y>0.19357</cdr:y>
    </cdr:to>
    <cdr:sp macro="" textlink="">
      <cdr:nvSpPr>
        <cdr:cNvPr id="2" name="TextBox 6"/>
        <cdr:cNvSpPr txBox="1"/>
      </cdr:nvSpPr>
      <cdr:spPr>
        <a:xfrm xmlns:a="http://schemas.openxmlformats.org/drawingml/2006/main">
          <a:off x="564290" y="250817"/>
          <a:ext cx="260836" cy="2801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a:latin typeface="Times New Roman"/>
              <a:cs typeface="Times New Roman"/>
            </a:rPr>
            <a:t>†</a:t>
          </a:r>
          <a:endParaRPr lang="en-GB" sz="1200"/>
        </a:p>
      </cdr:txBody>
    </cdr:sp>
  </cdr:relSizeAnchor>
  <cdr:relSizeAnchor xmlns:cdr="http://schemas.openxmlformats.org/drawingml/2006/chartDrawing">
    <cdr:from>
      <cdr:x>0.23411</cdr:x>
      <cdr:y>0.72685</cdr:y>
    </cdr:from>
    <cdr:to>
      <cdr:x>0.28987</cdr:x>
      <cdr:y>0.82329</cdr:y>
    </cdr:to>
    <cdr:sp macro="" textlink="">
      <cdr:nvSpPr>
        <cdr:cNvPr id="3" name="TextBox 6"/>
        <cdr:cNvSpPr txBox="1"/>
      </cdr:nvSpPr>
      <cdr:spPr>
        <a:xfrm xmlns:a="http://schemas.openxmlformats.org/drawingml/2006/main">
          <a:off x="1068113" y="1993895"/>
          <a:ext cx="254404" cy="26455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100">
              <a:latin typeface="Calibri"/>
            </a:rPr>
            <a:t>*</a:t>
          </a:r>
          <a:endParaRPr lang="en-GB" sz="1100"/>
        </a:p>
      </cdr:txBody>
    </cdr:sp>
  </cdr:relSizeAnchor>
  <cdr:relSizeAnchor xmlns:cdr="http://schemas.openxmlformats.org/drawingml/2006/chartDrawing">
    <cdr:from>
      <cdr:x>0.26765</cdr:x>
      <cdr:y>0.76637</cdr:y>
    </cdr:from>
    <cdr:to>
      <cdr:x>0.32341</cdr:x>
      <cdr:y>0.86281</cdr:y>
    </cdr:to>
    <cdr:sp macro="" textlink="">
      <cdr:nvSpPr>
        <cdr:cNvPr id="4" name="TextBox 6"/>
        <cdr:cNvSpPr txBox="1"/>
      </cdr:nvSpPr>
      <cdr:spPr>
        <a:xfrm xmlns:a="http://schemas.openxmlformats.org/drawingml/2006/main">
          <a:off x="1221163" y="2102313"/>
          <a:ext cx="254403" cy="26455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100" dirty="0">
              <a:latin typeface="Calibri"/>
            </a:rPr>
            <a:t>*</a:t>
          </a:r>
          <a:endParaRPr lang="en-GB" sz="1100" dirty="0"/>
        </a:p>
      </cdr:txBody>
    </cdr:sp>
  </cdr:relSizeAnchor>
  <cdr:relSizeAnchor xmlns:cdr="http://schemas.openxmlformats.org/drawingml/2006/chartDrawing">
    <cdr:from>
      <cdr:x>0.15493</cdr:x>
      <cdr:y>0.08449</cdr:y>
    </cdr:from>
    <cdr:to>
      <cdr:x>0.21209</cdr:x>
      <cdr:y>0.18663</cdr:y>
    </cdr:to>
    <cdr:sp macro="" textlink="">
      <cdr:nvSpPr>
        <cdr:cNvPr id="5" name="TextBox 6"/>
        <cdr:cNvSpPr txBox="1"/>
      </cdr:nvSpPr>
      <cdr:spPr>
        <a:xfrm xmlns:a="http://schemas.openxmlformats.org/drawingml/2006/main">
          <a:off x="706878" y="231773"/>
          <a:ext cx="260791" cy="2801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a:latin typeface="Times New Roman"/>
              <a:cs typeface="Times New Roman"/>
            </a:rPr>
            <a:t>†</a:t>
          </a:r>
          <a:endParaRPr lang="en-GB" sz="1200"/>
        </a:p>
      </cdr:txBody>
    </cdr:sp>
  </cdr:relSizeAnchor>
  <cdr:relSizeAnchor xmlns:cdr="http://schemas.openxmlformats.org/drawingml/2006/chartDrawing">
    <cdr:from>
      <cdr:x>0.88903</cdr:x>
      <cdr:y>0.12736</cdr:y>
    </cdr:from>
    <cdr:to>
      <cdr:x>0.9462</cdr:x>
      <cdr:y>0.2295</cdr:y>
    </cdr:to>
    <cdr:sp macro="" textlink="">
      <cdr:nvSpPr>
        <cdr:cNvPr id="6" name="TextBox 6"/>
        <cdr:cNvSpPr txBox="1"/>
      </cdr:nvSpPr>
      <cdr:spPr>
        <a:xfrm xmlns:a="http://schemas.openxmlformats.org/drawingml/2006/main">
          <a:off x="4056169" y="349367"/>
          <a:ext cx="260836" cy="28019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a:latin typeface="Times New Roman"/>
              <a:cs typeface="Times New Roman"/>
            </a:rPr>
            <a:t>†</a:t>
          </a:r>
          <a:endParaRPr lang="en-GB" sz="1200"/>
        </a:p>
      </cdr:txBody>
    </cdr:sp>
  </cdr:relSizeAnchor>
  <cdr:relSizeAnchor xmlns:cdr="http://schemas.openxmlformats.org/drawingml/2006/chartDrawing">
    <cdr:from>
      <cdr:x>0.89234</cdr:x>
      <cdr:y>0.30241</cdr:y>
    </cdr:from>
    <cdr:to>
      <cdr:x>0.9495</cdr:x>
      <cdr:y>0.40455</cdr:y>
    </cdr:to>
    <cdr:sp macro="" textlink="">
      <cdr:nvSpPr>
        <cdr:cNvPr id="7" name="TextBox 6"/>
        <cdr:cNvSpPr txBox="1"/>
      </cdr:nvSpPr>
      <cdr:spPr>
        <a:xfrm xmlns:a="http://schemas.openxmlformats.org/drawingml/2006/main">
          <a:off x="4071292" y="829558"/>
          <a:ext cx="260791" cy="28019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0.79452</cdr:x>
      <cdr:y>0.17477</cdr:y>
    </cdr:from>
    <cdr:to>
      <cdr:x>0.85168</cdr:x>
      <cdr:y>0.27691</cdr:y>
    </cdr:to>
    <cdr:sp macro="" textlink="">
      <cdr:nvSpPr>
        <cdr:cNvPr id="8" name="TextBox 6"/>
        <cdr:cNvSpPr txBox="1"/>
      </cdr:nvSpPr>
      <cdr:spPr>
        <a:xfrm xmlns:a="http://schemas.openxmlformats.org/drawingml/2006/main">
          <a:off x="3624980" y="479420"/>
          <a:ext cx="260791" cy="2801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a:latin typeface="Times New Roman"/>
              <a:cs typeface="Times New Roman"/>
            </a:rPr>
            <a:t>†</a:t>
          </a:r>
          <a:endParaRPr lang="en-GB" sz="1200"/>
        </a:p>
      </cdr:txBody>
    </cdr:sp>
  </cdr:relSizeAnchor>
  <cdr:relSizeAnchor xmlns:cdr="http://schemas.openxmlformats.org/drawingml/2006/chartDrawing">
    <cdr:from>
      <cdr:x>0.78335</cdr:x>
      <cdr:y>0.28241</cdr:y>
    </cdr:from>
    <cdr:to>
      <cdr:x>0.84052</cdr:x>
      <cdr:y>0.38455</cdr:y>
    </cdr:to>
    <cdr:sp macro="" textlink="">
      <cdr:nvSpPr>
        <cdr:cNvPr id="9" name="TextBox 6"/>
        <cdr:cNvSpPr txBox="1"/>
      </cdr:nvSpPr>
      <cdr:spPr>
        <a:xfrm xmlns:a="http://schemas.openxmlformats.org/drawingml/2006/main">
          <a:off x="3574023" y="774710"/>
          <a:ext cx="260837" cy="28019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0.69244</cdr:x>
      <cdr:y>0.16088</cdr:y>
    </cdr:from>
    <cdr:to>
      <cdr:x>0.74961</cdr:x>
      <cdr:y>0.26302</cdr:y>
    </cdr:to>
    <cdr:sp macro="" textlink="">
      <cdr:nvSpPr>
        <cdr:cNvPr id="10" name="TextBox 6"/>
        <cdr:cNvSpPr txBox="1"/>
      </cdr:nvSpPr>
      <cdr:spPr>
        <a:xfrm xmlns:a="http://schemas.openxmlformats.org/drawingml/2006/main">
          <a:off x="3159257" y="441326"/>
          <a:ext cx="260837" cy="2801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a:latin typeface="Times New Roman"/>
              <a:cs typeface="Times New Roman"/>
            </a:rPr>
            <a:t>†</a:t>
          </a:r>
          <a:endParaRPr lang="en-GB" sz="1200"/>
        </a:p>
      </cdr:txBody>
    </cdr:sp>
  </cdr:relSizeAnchor>
  <cdr:relSizeAnchor xmlns:cdr="http://schemas.openxmlformats.org/drawingml/2006/chartDrawing">
    <cdr:from>
      <cdr:x>0.67919</cdr:x>
      <cdr:y>0.30564</cdr:y>
    </cdr:from>
    <cdr:to>
      <cdr:x>0.73635</cdr:x>
      <cdr:y>0.40778</cdr:y>
    </cdr:to>
    <cdr:sp macro="" textlink="">
      <cdr:nvSpPr>
        <cdr:cNvPr id="11" name="TextBox 6"/>
        <cdr:cNvSpPr txBox="1"/>
      </cdr:nvSpPr>
      <cdr:spPr>
        <a:xfrm xmlns:a="http://schemas.openxmlformats.org/drawingml/2006/main">
          <a:off x="3098796" y="838423"/>
          <a:ext cx="260791" cy="28019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0.58202</cdr:x>
      <cdr:y>0.1713</cdr:y>
    </cdr:from>
    <cdr:to>
      <cdr:x>0.63918</cdr:x>
      <cdr:y>0.27344</cdr:y>
    </cdr:to>
    <cdr:sp macro="" textlink="">
      <cdr:nvSpPr>
        <cdr:cNvPr id="12" name="TextBox 6"/>
        <cdr:cNvSpPr txBox="1"/>
      </cdr:nvSpPr>
      <cdr:spPr>
        <a:xfrm xmlns:a="http://schemas.openxmlformats.org/drawingml/2006/main">
          <a:off x="2655454" y="469904"/>
          <a:ext cx="260792" cy="28019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a:latin typeface="Times New Roman"/>
              <a:cs typeface="Times New Roman"/>
            </a:rPr>
            <a:t>†</a:t>
          </a:r>
          <a:endParaRPr lang="en-GB" sz="1200"/>
        </a:p>
      </cdr:txBody>
    </cdr:sp>
  </cdr:relSizeAnchor>
  <cdr:relSizeAnchor xmlns:cdr="http://schemas.openxmlformats.org/drawingml/2006/chartDrawing">
    <cdr:from>
      <cdr:x>0.56015</cdr:x>
      <cdr:y>0.3157</cdr:y>
    </cdr:from>
    <cdr:to>
      <cdr:x>0.61732</cdr:x>
      <cdr:y>0.41784</cdr:y>
    </cdr:to>
    <cdr:sp macro="" textlink="">
      <cdr:nvSpPr>
        <cdr:cNvPr id="13" name="TextBox 6"/>
        <cdr:cNvSpPr txBox="1"/>
      </cdr:nvSpPr>
      <cdr:spPr>
        <a:xfrm xmlns:a="http://schemas.openxmlformats.org/drawingml/2006/main">
          <a:off x="2555678" y="866016"/>
          <a:ext cx="260837" cy="28019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0.47576</cdr:x>
      <cdr:y>0.17477</cdr:y>
    </cdr:from>
    <cdr:to>
      <cdr:x>0.53293</cdr:x>
      <cdr:y>0.27691</cdr:y>
    </cdr:to>
    <cdr:sp macro="" textlink="">
      <cdr:nvSpPr>
        <cdr:cNvPr id="14" name="TextBox 6"/>
        <cdr:cNvSpPr txBox="1"/>
      </cdr:nvSpPr>
      <cdr:spPr>
        <a:xfrm xmlns:a="http://schemas.openxmlformats.org/drawingml/2006/main">
          <a:off x="2170656" y="479429"/>
          <a:ext cx="260837" cy="28019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a:latin typeface="Times New Roman"/>
              <a:cs typeface="Times New Roman"/>
            </a:rPr>
            <a:t>†</a:t>
          </a:r>
          <a:endParaRPr lang="en-GB" sz="1200"/>
        </a:p>
      </cdr:txBody>
    </cdr:sp>
  </cdr:relSizeAnchor>
  <cdr:relSizeAnchor xmlns:cdr="http://schemas.openxmlformats.org/drawingml/2006/chartDrawing">
    <cdr:from>
      <cdr:x>0.47141</cdr:x>
      <cdr:y>0.31114</cdr:y>
    </cdr:from>
    <cdr:to>
      <cdr:x>0.52858</cdr:x>
      <cdr:y>0.41328</cdr:y>
    </cdr:to>
    <cdr:sp macro="" textlink="">
      <cdr:nvSpPr>
        <cdr:cNvPr id="15" name="TextBox 6"/>
        <cdr:cNvSpPr txBox="1"/>
      </cdr:nvSpPr>
      <cdr:spPr>
        <a:xfrm xmlns:a="http://schemas.openxmlformats.org/drawingml/2006/main">
          <a:off x="2150818" y="853523"/>
          <a:ext cx="260837" cy="2801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0.3737</cdr:x>
      <cdr:y>0.12269</cdr:y>
    </cdr:from>
    <cdr:to>
      <cdr:x>0.43086</cdr:x>
      <cdr:y>0.22483</cdr:y>
    </cdr:to>
    <cdr:sp macro="" textlink="">
      <cdr:nvSpPr>
        <cdr:cNvPr id="16" name="TextBox 6"/>
        <cdr:cNvSpPr txBox="1"/>
      </cdr:nvSpPr>
      <cdr:spPr>
        <a:xfrm xmlns:a="http://schemas.openxmlformats.org/drawingml/2006/main">
          <a:off x="1704979" y="336563"/>
          <a:ext cx="260791" cy="28019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a:latin typeface="Times New Roman"/>
              <a:cs typeface="Times New Roman"/>
            </a:rPr>
            <a:t>†</a:t>
          </a:r>
          <a:endParaRPr lang="en-GB" sz="1200"/>
        </a:p>
      </cdr:txBody>
    </cdr:sp>
  </cdr:relSizeAnchor>
  <cdr:relSizeAnchor xmlns:cdr="http://schemas.openxmlformats.org/drawingml/2006/chartDrawing">
    <cdr:from>
      <cdr:x>0.35879</cdr:x>
      <cdr:y>0.31498</cdr:y>
    </cdr:from>
    <cdr:to>
      <cdr:x>0.41596</cdr:x>
      <cdr:y>0.41712</cdr:y>
    </cdr:to>
    <cdr:sp macro="" textlink="">
      <cdr:nvSpPr>
        <cdr:cNvPr id="17" name="TextBox 6"/>
        <cdr:cNvSpPr txBox="1"/>
      </cdr:nvSpPr>
      <cdr:spPr>
        <a:xfrm xmlns:a="http://schemas.openxmlformats.org/drawingml/2006/main">
          <a:off x="1636967" y="864060"/>
          <a:ext cx="260837" cy="28019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a:latin typeface="Times New Roman"/>
              <a:cs typeface="Times New Roman"/>
            </a:rPr>
            <a:t>†</a:t>
          </a:r>
          <a:endParaRPr lang="en-GB" sz="1200"/>
        </a:p>
      </cdr:txBody>
    </cdr:sp>
  </cdr:relSizeAnchor>
</c:userShapes>
</file>

<file path=ppt/drawings/drawing3.xml><?xml version="1.0" encoding="utf-8"?>
<c:userShapes xmlns:c="http://schemas.openxmlformats.org/drawingml/2006/chart">
  <cdr:relSizeAnchor xmlns:cdr="http://schemas.openxmlformats.org/drawingml/2006/chartDrawing">
    <cdr:from>
      <cdr:x>0.11955</cdr:x>
      <cdr:y>0.09491</cdr:y>
    </cdr:from>
    <cdr:to>
      <cdr:x>0.17672</cdr:x>
      <cdr:y>0.19705</cdr:y>
    </cdr:to>
    <cdr:sp macro="" textlink="">
      <cdr:nvSpPr>
        <cdr:cNvPr id="2" name="TextBox 6"/>
        <cdr:cNvSpPr txBox="1"/>
      </cdr:nvSpPr>
      <cdr:spPr>
        <a:xfrm xmlns:a="http://schemas.openxmlformats.org/drawingml/2006/main">
          <a:off x="543703" y="260357"/>
          <a:ext cx="259995" cy="28019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a:latin typeface="Times New Roman"/>
              <a:cs typeface="Times New Roman"/>
            </a:rPr>
            <a:t>†</a:t>
          </a:r>
          <a:endParaRPr lang="en-GB" sz="1200"/>
        </a:p>
      </cdr:txBody>
    </cdr:sp>
  </cdr:relSizeAnchor>
  <cdr:relSizeAnchor xmlns:cdr="http://schemas.openxmlformats.org/drawingml/2006/chartDrawing">
    <cdr:from>
      <cdr:x>0.22146</cdr:x>
      <cdr:y>0.74779</cdr:y>
    </cdr:from>
    <cdr:to>
      <cdr:x>0.27722</cdr:x>
      <cdr:y>0.84949</cdr:y>
    </cdr:to>
    <cdr:sp macro="" textlink="">
      <cdr:nvSpPr>
        <cdr:cNvPr id="3" name="TextBox 6"/>
        <cdr:cNvSpPr txBox="1"/>
      </cdr:nvSpPr>
      <cdr:spPr>
        <a:xfrm xmlns:a="http://schemas.openxmlformats.org/drawingml/2006/main">
          <a:off x="1007138" y="2051339"/>
          <a:ext cx="253583" cy="2789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100">
              <a:latin typeface="Calibri"/>
            </a:rPr>
            <a:t>*</a:t>
          </a:r>
          <a:endParaRPr lang="en-GB" sz="1100"/>
        </a:p>
      </cdr:txBody>
    </cdr:sp>
  </cdr:relSizeAnchor>
  <cdr:relSizeAnchor xmlns:cdr="http://schemas.openxmlformats.org/drawingml/2006/chartDrawing">
    <cdr:from>
      <cdr:x>0.26054</cdr:x>
      <cdr:y>0.78887</cdr:y>
    </cdr:from>
    <cdr:to>
      <cdr:x>0.31631</cdr:x>
      <cdr:y>0.88531</cdr:y>
    </cdr:to>
    <cdr:sp macro="" textlink="">
      <cdr:nvSpPr>
        <cdr:cNvPr id="4" name="TextBox 6"/>
        <cdr:cNvSpPr txBox="1"/>
      </cdr:nvSpPr>
      <cdr:spPr>
        <a:xfrm xmlns:a="http://schemas.openxmlformats.org/drawingml/2006/main">
          <a:off x="1186840" y="2164020"/>
          <a:ext cx="254051" cy="26455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100" dirty="0">
              <a:latin typeface="Calibri"/>
            </a:rPr>
            <a:t>*</a:t>
          </a:r>
          <a:endParaRPr lang="en-GB" sz="1100" dirty="0"/>
        </a:p>
      </cdr:txBody>
    </cdr:sp>
  </cdr:relSizeAnchor>
  <cdr:relSizeAnchor xmlns:cdr="http://schemas.openxmlformats.org/drawingml/2006/chartDrawing">
    <cdr:from>
      <cdr:x>0.54776</cdr:x>
      <cdr:y>0.14347</cdr:y>
    </cdr:from>
    <cdr:to>
      <cdr:x>0.60493</cdr:x>
      <cdr:y>0.24561</cdr:y>
    </cdr:to>
    <cdr:sp macro="" textlink="">
      <cdr:nvSpPr>
        <cdr:cNvPr id="5" name="TextBox 6"/>
        <cdr:cNvSpPr txBox="1"/>
      </cdr:nvSpPr>
      <cdr:spPr>
        <a:xfrm xmlns:a="http://schemas.openxmlformats.org/drawingml/2006/main">
          <a:off x="2495238" y="393556"/>
          <a:ext cx="260428" cy="28019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0.54896</cdr:x>
      <cdr:y>0.28104</cdr:y>
    </cdr:from>
    <cdr:to>
      <cdr:x>0.60612</cdr:x>
      <cdr:y>0.38318</cdr:y>
    </cdr:to>
    <cdr:sp macro="" textlink="">
      <cdr:nvSpPr>
        <cdr:cNvPr id="6" name="TextBox 6"/>
        <cdr:cNvSpPr txBox="1"/>
      </cdr:nvSpPr>
      <cdr:spPr>
        <a:xfrm xmlns:a="http://schemas.openxmlformats.org/drawingml/2006/main">
          <a:off x="2500685" y="770958"/>
          <a:ext cx="260383" cy="2801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0.44283</cdr:x>
      <cdr:y>0.27857</cdr:y>
    </cdr:from>
    <cdr:to>
      <cdr:x>0.5</cdr:x>
      <cdr:y>0.38071</cdr:y>
    </cdr:to>
    <cdr:sp macro="" textlink="">
      <cdr:nvSpPr>
        <cdr:cNvPr id="7" name="TextBox 6"/>
        <cdr:cNvSpPr txBox="1"/>
      </cdr:nvSpPr>
      <cdr:spPr>
        <a:xfrm xmlns:a="http://schemas.openxmlformats.org/drawingml/2006/main">
          <a:off x="2017237" y="764166"/>
          <a:ext cx="260428" cy="2801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a:latin typeface="Times New Roman"/>
              <a:cs typeface="Times New Roman"/>
            </a:rPr>
            <a:t>†</a:t>
          </a:r>
          <a:endParaRPr lang="en-GB" sz="1200"/>
        </a:p>
      </cdr:txBody>
    </cdr:sp>
  </cdr:relSizeAnchor>
  <cdr:relSizeAnchor xmlns:cdr="http://schemas.openxmlformats.org/drawingml/2006/chartDrawing">
    <cdr:from>
      <cdr:x>0.44283</cdr:x>
      <cdr:y>0.13721</cdr:y>
    </cdr:from>
    <cdr:to>
      <cdr:x>0.5</cdr:x>
      <cdr:y>0.23935</cdr:y>
    </cdr:to>
    <cdr:sp macro="" textlink="">
      <cdr:nvSpPr>
        <cdr:cNvPr id="8" name="TextBox 6"/>
        <cdr:cNvSpPr txBox="1"/>
      </cdr:nvSpPr>
      <cdr:spPr>
        <a:xfrm xmlns:a="http://schemas.openxmlformats.org/drawingml/2006/main">
          <a:off x="2017237" y="376394"/>
          <a:ext cx="260428" cy="28019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0.34327</cdr:x>
      <cdr:y>0.11842</cdr:y>
    </cdr:from>
    <cdr:to>
      <cdr:x>0.40044</cdr:x>
      <cdr:y>0.22056</cdr:y>
    </cdr:to>
    <cdr:sp macro="" textlink="">
      <cdr:nvSpPr>
        <cdr:cNvPr id="9" name="TextBox 6"/>
        <cdr:cNvSpPr txBox="1"/>
      </cdr:nvSpPr>
      <cdr:spPr>
        <a:xfrm xmlns:a="http://schemas.openxmlformats.org/drawingml/2006/main">
          <a:off x="1563725" y="324846"/>
          <a:ext cx="260428" cy="2801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0.34327</cdr:x>
      <cdr:y>0.26335</cdr:y>
    </cdr:from>
    <cdr:to>
      <cdr:x>0.40043</cdr:x>
      <cdr:y>0.36549</cdr:y>
    </cdr:to>
    <cdr:sp macro="" textlink="">
      <cdr:nvSpPr>
        <cdr:cNvPr id="10" name="TextBox 6"/>
        <cdr:cNvSpPr txBox="1"/>
      </cdr:nvSpPr>
      <cdr:spPr>
        <a:xfrm xmlns:a="http://schemas.openxmlformats.org/drawingml/2006/main">
          <a:off x="1563725" y="722426"/>
          <a:ext cx="260382" cy="28019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0.14682</cdr:x>
      <cdr:y>0.08449</cdr:y>
    </cdr:from>
    <cdr:to>
      <cdr:x>0.20398</cdr:x>
      <cdr:y>0.18663</cdr:y>
    </cdr:to>
    <cdr:sp macro="" textlink="">
      <cdr:nvSpPr>
        <cdr:cNvPr id="11" name="TextBox 6"/>
        <cdr:cNvSpPr txBox="1"/>
      </cdr:nvSpPr>
      <cdr:spPr>
        <a:xfrm xmlns:a="http://schemas.openxmlformats.org/drawingml/2006/main">
          <a:off x="667703" y="231773"/>
          <a:ext cx="259950" cy="2801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a:latin typeface="Times New Roman"/>
              <a:cs typeface="Times New Roman"/>
            </a:rPr>
            <a:t>†</a:t>
          </a:r>
          <a:endParaRPr lang="en-GB" sz="1200"/>
        </a:p>
      </cdr:txBody>
    </cdr:sp>
  </cdr:relSizeAnchor>
  <cdr:relSizeAnchor xmlns:cdr="http://schemas.openxmlformats.org/drawingml/2006/chartDrawing">
    <cdr:from>
      <cdr:x>0.85915</cdr:x>
      <cdr:y>0.1763</cdr:y>
    </cdr:from>
    <cdr:to>
      <cdr:x>0.91631</cdr:x>
      <cdr:y>0.27844</cdr:y>
    </cdr:to>
    <cdr:sp macro="" textlink="">
      <cdr:nvSpPr>
        <cdr:cNvPr id="12" name="TextBox 6"/>
        <cdr:cNvSpPr txBox="1"/>
      </cdr:nvSpPr>
      <cdr:spPr>
        <a:xfrm xmlns:a="http://schemas.openxmlformats.org/drawingml/2006/main">
          <a:off x="3913701" y="483615"/>
          <a:ext cx="260382" cy="28019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0.75994</cdr:x>
      <cdr:y>0.16051</cdr:y>
    </cdr:from>
    <cdr:to>
      <cdr:x>0.8171</cdr:x>
      <cdr:y>0.26265</cdr:y>
    </cdr:to>
    <cdr:sp macro="" textlink="">
      <cdr:nvSpPr>
        <cdr:cNvPr id="13" name="TextBox 6"/>
        <cdr:cNvSpPr txBox="1"/>
      </cdr:nvSpPr>
      <cdr:spPr>
        <a:xfrm xmlns:a="http://schemas.openxmlformats.org/drawingml/2006/main">
          <a:off x="3461766" y="440300"/>
          <a:ext cx="260383" cy="28019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0.75348</cdr:x>
      <cdr:y>0.29654</cdr:y>
    </cdr:from>
    <cdr:to>
      <cdr:x>0.81065</cdr:x>
      <cdr:y>0.39868</cdr:y>
    </cdr:to>
    <cdr:sp macro="" textlink="">
      <cdr:nvSpPr>
        <cdr:cNvPr id="15" name="TextBox 6"/>
        <cdr:cNvSpPr txBox="1"/>
      </cdr:nvSpPr>
      <cdr:spPr>
        <a:xfrm xmlns:a="http://schemas.openxmlformats.org/drawingml/2006/main">
          <a:off x="3432333" y="813476"/>
          <a:ext cx="260428" cy="28019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0.65384</cdr:x>
      <cdr:y>0.1539</cdr:y>
    </cdr:from>
    <cdr:to>
      <cdr:x>0.71101</cdr:x>
      <cdr:y>0.25604</cdr:y>
    </cdr:to>
    <cdr:sp macro="" textlink="">
      <cdr:nvSpPr>
        <cdr:cNvPr id="16" name="TextBox 6"/>
        <cdr:cNvSpPr txBox="1"/>
      </cdr:nvSpPr>
      <cdr:spPr>
        <a:xfrm xmlns:a="http://schemas.openxmlformats.org/drawingml/2006/main">
          <a:off x="2978476" y="422181"/>
          <a:ext cx="260428" cy="2801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0.65293</cdr:x>
      <cdr:y>0.2839</cdr:y>
    </cdr:from>
    <cdr:to>
      <cdr:x>0.7101</cdr:x>
      <cdr:y>0.38604</cdr:y>
    </cdr:to>
    <cdr:sp macro="" textlink="">
      <cdr:nvSpPr>
        <cdr:cNvPr id="17" name="TextBox 6"/>
        <cdr:cNvSpPr txBox="1"/>
      </cdr:nvSpPr>
      <cdr:spPr>
        <a:xfrm xmlns:a="http://schemas.openxmlformats.org/drawingml/2006/main">
          <a:off x="2974333" y="778789"/>
          <a:ext cx="260428" cy="28019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0.86193</cdr:x>
      <cdr:y>0.32181</cdr:y>
    </cdr:from>
    <cdr:to>
      <cdr:x>0.9191</cdr:x>
      <cdr:y>0.42395</cdr:y>
    </cdr:to>
    <cdr:sp macro="" textlink="">
      <cdr:nvSpPr>
        <cdr:cNvPr id="18" name="TextBox 6"/>
        <cdr:cNvSpPr txBox="1"/>
      </cdr:nvSpPr>
      <cdr:spPr>
        <a:xfrm xmlns:a="http://schemas.openxmlformats.org/drawingml/2006/main">
          <a:off x="3926360" y="882783"/>
          <a:ext cx="260428" cy="2801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userShapes>
</file>

<file path=ppt/drawings/drawing4.xml><?xml version="1.0" encoding="utf-8"?>
<c:userShapes xmlns:c="http://schemas.openxmlformats.org/drawingml/2006/chart">
  <cdr:relSizeAnchor xmlns:cdr="http://schemas.openxmlformats.org/drawingml/2006/chartDrawing">
    <cdr:from>
      <cdr:x>0.14373</cdr:x>
      <cdr:y>0.16099</cdr:y>
    </cdr:from>
    <cdr:to>
      <cdr:x>0.2009</cdr:x>
      <cdr:y>0.26313</cdr:y>
    </cdr:to>
    <cdr:sp macro="" textlink="">
      <cdr:nvSpPr>
        <cdr:cNvPr id="2" name="TextBox 6"/>
        <cdr:cNvSpPr txBox="1"/>
      </cdr:nvSpPr>
      <cdr:spPr>
        <a:xfrm xmlns:a="http://schemas.openxmlformats.org/drawingml/2006/main">
          <a:off x="657778" y="441629"/>
          <a:ext cx="261629" cy="28019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0.25502</cdr:x>
      <cdr:y>0.625</cdr:y>
    </cdr:from>
    <cdr:to>
      <cdr:x>0.31078</cdr:x>
      <cdr:y>0.72144</cdr:y>
    </cdr:to>
    <cdr:sp macro="" textlink="">
      <cdr:nvSpPr>
        <cdr:cNvPr id="3" name="TextBox 6"/>
        <cdr:cNvSpPr txBox="1"/>
      </cdr:nvSpPr>
      <cdr:spPr>
        <a:xfrm xmlns:a="http://schemas.openxmlformats.org/drawingml/2006/main">
          <a:off x="952192" y="1524000"/>
          <a:ext cx="208196" cy="23515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100" dirty="0">
              <a:latin typeface="Calibri"/>
            </a:rPr>
            <a:t>*</a:t>
          </a:r>
          <a:endParaRPr lang="en-GB" sz="1100" dirty="0"/>
        </a:p>
      </cdr:txBody>
    </cdr:sp>
  </cdr:relSizeAnchor>
  <cdr:relSizeAnchor xmlns:cdr="http://schemas.openxmlformats.org/drawingml/2006/chartDrawing">
    <cdr:from>
      <cdr:x>0.25502</cdr:x>
      <cdr:y>0.77856</cdr:y>
    </cdr:from>
    <cdr:to>
      <cdr:x>0.31078</cdr:x>
      <cdr:y>0.875</cdr:y>
    </cdr:to>
    <cdr:sp macro="" textlink="">
      <cdr:nvSpPr>
        <cdr:cNvPr id="4" name="TextBox 6"/>
        <cdr:cNvSpPr txBox="1"/>
      </cdr:nvSpPr>
      <cdr:spPr>
        <a:xfrm xmlns:a="http://schemas.openxmlformats.org/drawingml/2006/main">
          <a:off x="952191" y="1898441"/>
          <a:ext cx="208197" cy="23515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100" dirty="0">
              <a:latin typeface="Calibri"/>
            </a:rPr>
            <a:t>*</a:t>
          </a:r>
          <a:endParaRPr lang="en-GB" sz="1100" dirty="0"/>
        </a:p>
      </cdr:txBody>
    </cdr:sp>
  </cdr:relSizeAnchor>
  <cdr:relSizeAnchor xmlns:cdr="http://schemas.openxmlformats.org/drawingml/2006/chartDrawing">
    <cdr:from>
      <cdr:x>0.67347</cdr:x>
      <cdr:y>0.28125</cdr:y>
    </cdr:from>
    <cdr:to>
      <cdr:x>0.73063</cdr:x>
      <cdr:y>0.38339</cdr:y>
    </cdr:to>
    <cdr:sp macro="" textlink="">
      <cdr:nvSpPr>
        <cdr:cNvPr id="5" name="TextBox 6"/>
        <cdr:cNvSpPr txBox="1"/>
      </cdr:nvSpPr>
      <cdr:spPr>
        <a:xfrm xmlns:a="http://schemas.openxmlformats.org/drawingml/2006/main">
          <a:off x="2514600" y="685800"/>
          <a:ext cx="213424" cy="24905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0.57143</cdr:x>
      <cdr:y>0.15625</cdr:y>
    </cdr:from>
    <cdr:to>
      <cdr:x>0.6286</cdr:x>
      <cdr:y>0.25839</cdr:y>
    </cdr:to>
    <cdr:sp macro="" textlink="">
      <cdr:nvSpPr>
        <cdr:cNvPr id="6" name="TextBox 6"/>
        <cdr:cNvSpPr txBox="1"/>
      </cdr:nvSpPr>
      <cdr:spPr>
        <a:xfrm xmlns:a="http://schemas.openxmlformats.org/drawingml/2006/main">
          <a:off x="2133600" y="381000"/>
          <a:ext cx="213461" cy="24905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0.57143</cdr:x>
      <cdr:y>0.28125</cdr:y>
    </cdr:from>
    <cdr:to>
      <cdr:x>0.62834</cdr:x>
      <cdr:y>0.38339</cdr:y>
    </cdr:to>
    <cdr:sp macro="" textlink="">
      <cdr:nvSpPr>
        <cdr:cNvPr id="7" name="TextBox 6"/>
        <cdr:cNvSpPr txBox="1"/>
      </cdr:nvSpPr>
      <cdr:spPr>
        <a:xfrm xmlns:a="http://schemas.openxmlformats.org/drawingml/2006/main">
          <a:off x="2133600" y="685800"/>
          <a:ext cx="212490" cy="24905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0.46939</cdr:x>
      <cdr:y>0.28125</cdr:y>
    </cdr:from>
    <cdr:to>
      <cdr:x>0.52655</cdr:x>
      <cdr:y>0.38339</cdr:y>
    </cdr:to>
    <cdr:sp macro="" textlink="">
      <cdr:nvSpPr>
        <cdr:cNvPr id="8" name="TextBox 6"/>
        <cdr:cNvSpPr txBox="1"/>
      </cdr:nvSpPr>
      <cdr:spPr>
        <a:xfrm xmlns:a="http://schemas.openxmlformats.org/drawingml/2006/main">
          <a:off x="1752600" y="685800"/>
          <a:ext cx="213424" cy="24905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0.46939</cdr:x>
      <cdr:y>0.15625</cdr:y>
    </cdr:from>
    <cdr:to>
      <cdr:x>0.52632</cdr:x>
      <cdr:y>0.25839</cdr:y>
    </cdr:to>
    <cdr:sp macro="" textlink="">
      <cdr:nvSpPr>
        <cdr:cNvPr id="9" name="TextBox 6"/>
        <cdr:cNvSpPr txBox="1"/>
      </cdr:nvSpPr>
      <cdr:spPr>
        <a:xfrm xmlns:a="http://schemas.openxmlformats.org/drawingml/2006/main">
          <a:off x="1752600" y="381000"/>
          <a:ext cx="212565" cy="24905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0.36735</cdr:x>
      <cdr:y>0.28125</cdr:y>
    </cdr:from>
    <cdr:to>
      <cdr:x>0.42452</cdr:x>
      <cdr:y>0.38339</cdr:y>
    </cdr:to>
    <cdr:sp macro="" textlink="">
      <cdr:nvSpPr>
        <cdr:cNvPr id="10" name="TextBox 6"/>
        <cdr:cNvSpPr txBox="1"/>
      </cdr:nvSpPr>
      <cdr:spPr>
        <a:xfrm xmlns:a="http://schemas.openxmlformats.org/drawingml/2006/main">
          <a:off x="1371600" y="685800"/>
          <a:ext cx="213461" cy="24905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0.36735</cdr:x>
      <cdr:y>0.125</cdr:y>
    </cdr:from>
    <cdr:to>
      <cdr:x>0.42452</cdr:x>
      <cdr:y>0.22714</cdr:y>
    </cdr:to>
    <cdr:sp macro="" textlink="">
      <cdr:nvSpPr>
        <cdr:cNvPr id="11" name="TextBox 6"/>
        <cdr:cNvSpPr txBox="1"/>
      </cdr:nvSpPr>
      <cdr:spPr>
        <a:xfrm xmlns:a="http://schemas.openxmlformats.org/drawingml/2006/main">
          <a:off x="1371600" y="304800"/>
          <a:ext cx="213462" cy="24905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0.16327</cdr:x>
      <cdr:y>0.09375</cdr:y>
    </cdr:from>
    <cdr:to>
      <cdr:x>0.22043</cdr:x>
      <cdr:y>0.19589</cdr:y>
    </cdr:to>
    <cdr:sp macro="" textlink="">
      <cdr:nvSpPr>
        <cdr:cNvPr id="12" name="TextBox 6"/>
        <cdr:cNvSpPr txBox="1"/>
      </cdr:nvSpPr>
      <cdr:spPr>
        <a:xfrm xmlns:a="http://schemas.openxmlformats.org/drawingml/2006/main">
          <a:off x="609600" y="228600"/>
          <a:ext cx="213424" cy="24905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0.91837</cdr:x>
      <cdr:y>0.09375</cdr:y>
    </cdr:from>
    <cdr:to>
      <cdr:x>0.97554</cdr:x>
      <cdr:y>0.19589</cdr:y>
    </cdr:to>
    <cdr:sp macro="" textlink="">
      <cdr:nvSpPr>
        <cdr:cNvPr id="13" name="TextBox 6"/>
        <cdr:cNvSpPr txBox="1"/>
      </cdr:nvSpPr>
      <cdr:spPr>
        <a:xfrm xmlns:a="http://schemas.openxmlformats.org/drawingml/2006/main">
          <a:off x="3429000" y="228600"/>
          <a:ext cx="213462" cy="24905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0.89796</cdr:x>
      <cdr:y>0.3125</cdr:y>
    </cdr:from>
    <cdr:to>
      <cdr:x>0.95489</cdr:x>
      <cdr:y>0.41464</cdr:y>
    </cdr:to>
    <cdr:sp macro="" textlink="">
      <cdr:nvSpPr>
        <cdr:cNvPr id="14" name="TextBox 6"/>
        <cdr:cNvSpPr txBox="1"/>
      </cdr:nvSpPr>
      <cdr:spPr>
        <a:xfrm xmlns:a="http://schemas.openxmlformats.org/drawingml/2006/main">
          <a:off x="3352800" y="762000"/>
          <a:ext cx="212565" cy="24905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0.78756</cdr:x>
      <cdr:y>0.10375</cdr:y>
    </cdr:from>
    <cdr:to>
      <cdr:x>0.84473</cdr:x>
      <cdr:y>0.20589</cdr:y>
    </cdr:to>
    <cdr:sp macro="" textlink="">
      <cdr:nvSpPr>
        <cdr:cNvPr id="15" name="TextBox 6"/>
        <cdr:cNvSpPr txBox="1"/>
      </cdr:nvSpPr>
      <cdr:spPr>
        <a:xfrm xmlns:a="http://schemas.openxmlformats.org/drawingml/2006/main">
          <a:off x="3601399" y="284599"/>
          <a:ext cx="261431" cy="2801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a:latin typeface="Times New Roman"/>
              <a:cs typeface="Times New Roman"/>
            </a:rPr>
            <a:t>†</a:t>
          </a:r>
          <a:endParaRPr lang="en-GB" sz="1200"/>
        </a:p>
      </cdr:txBody>
    </cdr:sp>
  </cdr:relSizeAnchor>
  <cdr:relSizeAnchor xmlns:cdr="http://schemas.openxmlformats.org/drawingml/2006/chartDrawing">
    <cdr:from>
      <cdr:x>0.79592</cdr:x>
      <cdr:y>0.3125</cdr:y>
    </cdr:from>
    <cdr:to>
      <cdr:x>0.85283</cdr:x>
      <cdr:y>0.41464</cdr:y>
    </cdr:to>
    <cdr:sp macro="" textlink="">
      <cdr:nvSpPr>
        <cdr:cNvPr id="16" name="TextBox 6"/>
        <cdr:cNvSpPr txBox="1"/>
      </cdr:nvSpPr>
      <cdr:spPr>
        <a:xfrm xmlns:a="http://schemas.openxmlformats.org/drawingml/2006/main">
          <a:off x="2971800" y="762000"/>
          <a:ext cx="212490" cy="24905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0.68198</cdr:x>
      <cdr:y>0.11322</cdr:y>
    </cdr:from>
    <cdr:to>
      <cdr:x>0.73891</cdr:x>
      <cdr:y>0.21536</cdr:y>
    </cdr:to>
    <cdr:sp macro="" textlink="">
      <cdr:nvSpPr>
        <cdr:cNvPr id="17" name="TextBox 6"/>
        <cdr:cNvSpPr txBox="1"/>
      </cdr:nvSpPr>
      <cdr:spPr>
        <a:xfrm xmlns:a="http://schemas.openxmlformats.org/drawingml/2006/main">
          <a:off x="3118614" y="310577"/>
          <a:ext cx="260333" cy="2801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a:latin typeface="Times New Roman"/>
              <a:cs typeface="Times New Roman"/>
            </a:rPr>
            <a:t>†</a:t>
          </a:r>
          <a:endParaRPr lang="en-GB" sz="1200"/>
        </a:p>
      </cdr:txBody>
    </cdr:sp>
  </cdr:relSizeAnchor>
</c:userShapes>
</file>

<file path=ppt/drawings/drawing5.xml><?xml version="1.0" encoding="utf-8"?>
<c:userShapes xmlns:c="http://schemas.openxmlformats.org/drawingml/2006/chart">
  <cdr:relSizeAnchor xmlns:cdr="http://schemas.openxmlformats.org/drawingml/2006/chartDrawing">
    <cdr:from>
      <cdr:x>0.19676</cdr:x>
      <cdr:y>0.0935</cdr:y>
    </cdr:from>
    <cdr:to>
      <cdr:x>0.25393</cdr:x>
      <cdr:y>0.19564</cdr:y>
    </cdr:to>
    <cdr:sp macro="" textlink="">
      <cdr:nvSpPr>
        <cdr:cNvPr id="2" name="TextBox 6"/>
        <cdr:cNvSpPr txBox="1"/>
      </cdr:nvSpPr>
      <cdr:spPr>
        <a:xfrm xmlns:a="http://schemas.openxmlformats.org/drawingml/2006/main">
          <a:off x="809625" y="228600"/>
          <a:ext cx="235243" cy="24973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0.30787</cdr:x>
      <cdr:y>0.8103</cdr:y>
    </cdr:from>
    <cdr:to>
      <cdr:x>0.36363</cdr:x>
      <cdr:y>0.90675</cdr:y>
    </cdr:to>
    <cdr:sp macro="" textlink="">
      <cdr:nvSpPr>
        <cdr:cNvPr id="3" name="TextBox 6"/>
        <cdr:cNvSpPr txBox="1"/>
      </cdr:nvSpPr>
      <cdr:spPr>
        <a:xfrm xmlns:a="http://schemas.openxmlformats.org/drawingml/2006/main">
          <a:off x="1266825" y="1981200"/>
          <a:ext cx="229442" cy="23582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100" dirty="0">
              <a:latin typeface="Calibri"/>
            </a:rPr>
            <a:t>*</a:t>
          </a:r>
          <a:endParaRPr lang="en-GB" sz="1100" dirty="0"/>
        </a:p>
      </cdr:txBody>
    </cdr:sp>
  </cdr:relSizeAnchor>
  <cdr:relSizeAnchor xmlns:cdr="http://schemas.openxmlformats.org/drawingml/2006/chartDrawing">
    <cdr:from>
      <cdr:x>0.90046</cdr:x>
      <cdr:y>0.18699</cdr:y>
    </cdr:from>
    <cdr:to>
      <cdr:x>0.95762</cdr:x>
      <cdr:y>0.28913</cdr:y>
    </cdr:to>
    <cdr:sp macro="" textlink="">
      <cdr:nvSpPr>
        <cdr:cNvPr id="4" name="TextBox 6"/>
        <cdr:cNvSpPr txBox="1"/>
      </cdr:nvSpPr>
      <cdr:spPr>
        <a:xfrm xmlns:a="http://schemas.openxmlformats.org/drawingml/2006/main">
          <a:off x="3705225" y="457200"/>
          <a:ext cx="235202" cy="24973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0.90046</cdr:x>
      <cdr:y>0.31165</cdr:y>
    </cdr:from>
    <cdr:to>
      <cdr:x>0.95763</cdr:x>
      <cdr:y>0.41379</cdr:y>
    </cdr:to>
    <cdr:sp macro="" textlink="">
      <cdr:nvSpPr>
        <cdr:cNvPr id="5" name="TextBox 6"/>
        <cdr:cNvSpPr txBox="1"/>
      </cdr:nvSpPr>
      <cdr:spPr>
        <a:xfrm xmlns:a="http://schemas.openxmlformats.org/drawingml/2006/main">
          <a:off x="3705225" y="762000"/>
          <a:ext cx="235243" cy="24973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0.79774</cdr:x>
      <cdr:y>0.18699</cdr:y>
    </cdr:from>
    <cdr:to>
      <cdr:x>0.85491</cdr:x>
      <cdr:y>0.28913</cdr:y>
    </cdr:to>
    <cdr:sp macro="" textlink="">
      <cdr:nvSpPr>
        <cdr:cNvPr id="6" name="TextBox 6"/>
        <cdr:cNvSpPr txBox="1"/>
      </cdr:nvSpPr>
      <cdr:spPr>
        <a:xfrm xmlns:a="http://schemas.openxmlformats.org/drawingml/2006/main">
          <a:off x="3282554" y="457200"/>
          <a:ext cx="235243" cy="24973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0.79581</cdr:x>
      <cdr:y>0.31165</cdr:y>
    </cdr:from>
    <cdr:to>
      <cdr:x>0.85298</cdr:x>
      <cdr:y>0.41379</cdr:y>
    </cdr:to>
    <cdr:sp macro="" textlink="">
      <cdr:nvSpPr>
        <cdr:cNvPr id="7" name="TextBox 6"/>
        <cdr:cNvSpPr txBox="1"/>
      </cdr:nvSpPr>
      <cdr:spPr>
        <a:xfrm xmlns:a="http://schemas.openxmlformats.org/drawingml/2006/main">
          <a:off x="3274603" y="762000"/>
          <a:ext cx="235243" cy="24973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0.69676</cdr:x>
      <cdr:y>0.15583</cdr:y>
    </cdr:from>
    <cdr:to>
      <cdr:x>0.75393</cdr:x>
      <cdr:y>0.25797</cdr:y>
    </cdr:to>
    <cdr:sp macro="" textlink="">
      <cdr:nvSpPr>
        <cdr:cNvPr id="8" name="TextBox 6"/>
        <cdr:cNvSpPr txBox="1"/>
      </cdr:nvSpPr>
      <cdr:spPr>
        <a:xfrm xmlns:a="http://schemas.openxmlformats.org/drawingml/2006/main">
          <a:off x="2867025" y="381000"/>
          <a:ext cx="235243" cy="24973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0.69676</cdr:x>
      <cdr:y>0.28049</cdr:y>
    </cdr:from>
    <cdr:to>
      <cdr:x>0.75392</cdr:x>
      <cdr:y>0.38263</cdr:y>
    </cdr:to>
    <cdr:sp macro="" textlink="">
      <cdr:nvSpPr>
        <cdr:cNvPr id="9" name="TextBox 6"/>
        <cdr:cNvSpPr txBox="1"/>
      </cdr:nvSpPr>
      <cdr:spPr>
        <a:xfrm xmlns:a="http://schemas.openxmlformats.org/drawingml/2006/main">
          <a:off x="2867025" y="685800"/>
          <a:ext cx="235202" cy="24973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0.58565</cdr:x>
      <cdr:y>0.15583</cdr:y>
    </cdr:from>
    <cdr:to>
      <cdr:x>0.64281</cdr:x>
      <cdr:y>0.25797</cdr:y>
    </cdr:to>
    <cdr:sp macro="" textlink="">
      <cdr:nvSpPr>
        <cdr:cNvPr id="10" name="TextBox 6"/>
        <cdr:cNvSpPr txBox="1"/>
      </cdr:nvSpPr>
      <cdr:spPr>
        <a:xfrm xmlns:a="http://schemas.openxmlformats.org/drawingml/2006/main">
          <a:off x="2409825" y="381000"/>
          <a:ext cx="235202" cy="24973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0.58565</cdr:x>
      <cdr:y>0.28049</cdr:y>
    </cdr:from>
    <cdr:to>
      <cdr:x>0.64282</cdr:x>
      <cdr:y>0.38126</cdr:y>
    </cdr:to>
    <cdr:sp macro="" textlink="">
      <cdr:nvSpPr>
        <cdr:cNvPr id="11" name="TextBox 6"/>
        <cdr:cNvSpPr txBox="1"/>
      </cdr:nvSpPr>
      <cdr:spPr>
        <a:xfrm xmlns:a="http://schemas.openxmlformats.org/drawingml/2006/main">
          <a:off x="2409825" y="685800"/>
          <a:ext cx="235243" cy="24638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0.49306</cdr:x>
      <cdr:y>0.24932</cdr:y>
    </cdr:from>
    <cdr:to>
      <cdr:x>0.55023</cdr:x>
      <cdr:y>0.35146</cdr:y>
    </cdr:to>
    <cdr:sp macro="" textlink="">
      <cdr:nvSpPr>
        <cdr:cNvPr id="12" name="TextBox 6"/>
        <cdr:cNvSpPr txBox="1"/>
      </cdr:nvSpPr>
      <cdr:spPr>
        <a:xfrm xmlns:a="http://schemas.openxmlformats.org/drawingml/2006/main">
          <a:off x="2028825" y="609600"/>
          <a:ext cx="235244" cy="24973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0.49306</cdr:x>
      <cdr:y>0.12466</cdr:y>
    </cdr:from>
    <cdr:to>
      <cdr:x>0.55023</cdr:x>
      <cdr:y>0.22246</cdr:y>
    </cdr:to>
    <cdr:sp macro="" textlink="">
      <cdr:nvSpPr>
        <cdr:cNvPr id="13" name="TextBox 6"/>
        <cdr:cNvSpPr txBox="1"/>
      </cdr:nvSpPr>
      <cdr:spPr>
        <a:xfrm xmlns:a="http://schemas.openxmlformats.org/drawingml/2006/main">
          <a:off x="2028825" y="304800"/>
          <a:ext cx="235243" cy="23912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0.40046</cdr:x>
      <cdr:y>0.12466</cdr:y>
    </cdr:from>
    <cdr:to>
      <cdr:x>0.45762</cdr:x>
      <cdr:y>0.2268</cdr:y>
    </cdr:to>
    <cdr:sp macro="" textlink="">
      <cdr:nvSpPr>
        <cdr:cNvPr id="14" name="TextBox 6"/>
        <cdr:cNvSpPr txBox="1"/>
      </cdr:nvSpPr>
      <cdr:spPr>
        <a:xfrm xmlns:a="http://schemas.openxmlformats.org/drawingml/2006/main">
          <a:off x="1647825" y="304800"/>
          <a:ext cx="235202" cy="24973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0.40046</cdr:x>
      <cdr:y>0.24932</cdr:y>
    </cdr:from>
    <cdr:to>
      <cdr:x>0.45763</cdr:x>
      <cdr:y>0.35146</cdr:y>
    </cdr:to>
    <cdr:sp macro="" textlink="">
      <cdr:nvSpPr>
        <cdr:cNvPr id="15" name="TextBox 6"/>
        <cdr:cNvSpPr txBox="1"/>
      </cdr:nvSpPr>
      <cdr:spPr>
        <a:xfrm xmlns:a="http://schemas.openxmlformats.org/drawingml/2006/main">
          <a:off x="1647825" y="609600"/>
          <a:ext cx="235243" cy="24973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0.17824</cdr:x>
      <cdr:y>0.18699</cdr:y>
    </cdr:from>
    <cdr:to>
      <cdr:x>0.23541</cdr:x>
      <cdr:y>0.28913</cdr:y>
    </cdr:to>
    <cdr:sp macro="" textlink="">
      <cdr:nvSpPr>
        <cdr:cNvPr id="16" name="TextBox 6"/>
        <cdr:cNvSpPr txBox="1"/>
      </cdr:nvSpPr>
      <cdr:spPr>
        <a:xfrm xmlns:a="http://schemas.openxmlformats.org/drawingml/2006/main">
          <a:off x="733425" y="457200"/>
          <a:ext cx="235243" cy="24973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200" dirty="0">
              <a:latin typeface="Times New Roman"/>
              <a:cs typeface="Times New Roman"/>
            </a:rPr>
            <a:t>†</a:t>
          </a:r>
          <a:endParaRPr lang="en-GB" sz="1200" dirty="0"/>
        </a:p>
      </cdr:txBody>
    </cdr:sp>
  </cdr:relSizeAnchor>
  <cdr:relSizeAnchor xmlns:cdr="http://schemas.openxmlformats.org/drawingml/2006/chartDrawing">
    <cdr:from>
      <cdr:x>0.28935</cdr:x>
      <cdr:y>0.69975</cdr:y>
    </cdr:from>
    <cdr:to>
      <cdr:x>0.34511</cdr:x>
      <cdr:y>0.79619</cdr:y>
    </cdr:to>
    <cdr:sp macro="" textlink="">
      <cdr:nvSpPr>
        <cdr:cNvPr id="17" name="TextBox 6"/>
        <cdr:cNvSpPr txBox="1"/>
      </cdr:nvSpPr>
      <cdr:spPr>
        <a:xfrm xmlns:a="http://schemas.openxmlformats.org/drawingml/2006/main">
          <a:off x="1190625" y="1710901"/>
          <a:ext cx="229441" cy="235798"/>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100" dirty="0">
              <a:latin typeface="Calibri"/>
            </a:rPr>
            <a:t>*</a:t>
          </a:r>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10/15/2023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15/10/2023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7</a:t>
            </a:fld>
            <a:endParaRPr lang="fr-FR"/>
          </a:p>
        </p:txBody>
      </p:sp>
    </p:spTree>
    <p:extLst>
      <p:ext uri="{BB962C8B-B14F-4D97-AF65-F5344CB8AC3E}">
        <p14:creationId xmlns:p14="http://schemas.microsoft.com/office/powerpoint/2010/main" val="262821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13</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14</a:t>
            </a:fld>
            <a:endParaRPr lang="fr-FR"/>
          </a:p>
        </p:txBody>
      </p:sp>
    </p:spTree>
    <p:extLst>
      <p:ext uri="{BB962C8B-B14F-4D97-AF65-F5344CB8AC3E}">
        <p14:creationId xmlns:p14="http://schemas.microsoft.com/office/powerpoint/2010/main" val="295582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15/10/2023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15/10/2023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15/10/2023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15/10/2023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10/15/2023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5.bin"/><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419100" y="1801257"/>
            <a:ext cx="8305800" cy="4647426"/>
          </a:xfrm>
          <a:prstGeom prst="rect">
            <a:avLst/>
          </a:prstGeom>
          <a:noFill/>
        </p:spPr>
        <p:txBody>
          <a:bodyPr wrap="square" rtlCol="0">
            <a:spAutoFit/>
          </a:bodyPr>
          <a:lstStyle/>
          <a:p>
            <a:pPr algn="ctr"/>
            <a:r>
              <a:rPr lang="en-US" sz="3600" b="1" i="1" dirty="0">
                <a:solidFill>
                  <a:schemeClr val="bg1"/>
                </a:solidFill>
              </a:rPr>
              <a:t>In vitro </a:t>
            </a:r>
            <a:r>
              <a:rPr lang="en-US" sz="3600" b="1" dirty="0" err="1">
                <a:solidFill>
                  <a:schemeClr val="bg1"/>
                </a:solidFill>
              </a:rPr>
              <a:t>antigenotoxicity</a:t>
            </a:r>
            <a:r>
              <a:rPr lang="en-US" sz="3600" b="1" dirty="0">
                <a:solidFill>
                  <a:schemeClr val="bg1"/>
                </a:solidFill>
              </a:rPr>
              <a:t> of novel </a:t>
            </a:r>
            <a:r>
              <a:rPr lang="en-US" sz="3600" b="1" dirty="0" err="1">
                <a:solidFill>
                  <a:schemeClr val="bg1"/>
                </a:solidFill>
              </a:rPr>
              <a:t>heterometallic</a:t>
            </a:r>
            <a:r>
              <a:rPr lang="en-US" sz="3600" b="1" dirty="0">
                <a:solidFill>
                  <a:schemeClr val="bg1"/>
                </a:solidFill>
              </a:rPr>
              <a:t> </a:t>
            </a:r>
            <a:r>
              <a:rPr lang="en-US" sz="3600" b="1" dirty="0" err="1">
                <a:solidFill>
                  <a:schemeClr val="bg1"/>
                </a:solidFill>
              </a:rPr>
              <a:t>dinuclear</a:t>
            </a:r>
            <a:r>
              <a:rPr lang="en-US" sz="3600" b="1" dirty="0">
                <a:solidFill>
                  <a:schemeClr val="bg1"/>
                </a:solidFill>
              </a:rPr>
              <a:t> complexes </a:t>
            </a:r>
            <a:endParaRPr lang="en-US" b="1" dirty="0"/>
          </a:p>
          <a:p>
            <a:pPr algn="ctr"/>
            <a:endParaRPr lang="en-US" b="1" dirty="0"/>
          </a:p>
          <a:p>
            <a:pPr algn="ctr"/>
            <a:endParaRPr lang="en-US" b="1" dirty="0"/>
          </a:p>
          <a:p>
            <a:pPr algn="ctr"/>
            <a:endParaRPr lang="en-US" b="1" dirty="0"/>
          </a:p>
          <a:p>
            <a:pPr algn="ctr"/>
            <a:endParaRPr lang="fr-FR" dirty="0"/>
          </a:p>
          <a:p>
            <a:pPr algn="ctr"/>
            <a:r>
              <a:rPr lang="it-IT" b="1" dirty="0"/>
              <a:t>Majda Kolenović Serezlić </a:t>
            </a:r>
            <a:r>
              <a:rPr lang="it-IT" b="1" baseline="30000" dirty="0"/>
              <a:t>1</a:t>
            </a:r>
            <a:r>
              <a:rPr lang="it-IT" b="1" dirty="0"/>
              <a:t>, Sanja Lj. Matić </a:t>
            </a:r>
            <a:r>
              <a:rPr lang="it-IT" b="1" baseline="30000" dirty="0"/>
              <a:t>2</a:t>
            </a:r>
            <a:r>
              <a:rPr lang="it-IT" b="1" dirty="0"/>
              <a:t>, Biljana Šmit </a:t>
            </a:r>
            <a:r>
              <a:rPr lang="it-IT" b="1" baseline="30000" dirty="0"/>
              <a:t>2</a:t>
            </a:r>
            <a:r>
              <a:rPr lang="it-IT" b="1" dirty="0"/>
              <a:t> , and Tanja Soldatović </a:t>
            </a:r>
            <a:r>
              <a:rPr lang="it-IT" b="1" baseline="30000" dirty="0"/>
              <a:t>1,</a:t>
            </a:r>
            <a:r>
              <a:rPr lang="it-IT" b="1" dirty="0"/>
              <a:t>*</a:t>
            </a:r>
            <a:endParaRPr lang="it-IT" b="1" baseline="30000" dirty="0"/>
          </a:p>
          <a:p>
            <a:endParaRPr lang="it-IT" b="1" baseline="30000" dirty="0"/>
          </a:p>
          <a:p>
            <a:endParaRPr lang="fr-FR" dirty="0"/>
          </a:p>
          <a:p>
            <a:r>
              <a:rPr lang="en-US" sz="1600" baseline="30000" dirty="0"/>
              <a:t>1</a:t>
            </a:r>
            <a:r>
              <a:rPr lang="en-US" sz="1600" dirty="0"/>
              <a:t> Department of Natural-Mathematical Sciences, State University of Novi </a:t>
            </a:r>
            <a:r>
              <a:rPr lang="en-US" sz="1600" dirty="0" err="1"/>
              <a:t>Pazar</a:t>
            </a:r>
            <a:r>
              <a:rPr lang="en-US" sz="1600" dirty="0"/>
              <a:t>, </a:t>
            </a:r>
            <a:r>
              <a:rPr lang="en-US" sz="1600" dirty="0" err="1"/>
              <a:t>Vuka</a:t>
            </a:r>
            <a:r>
              <a:rPr lang="en-US" sz="1600" dirty="0"/>
              <a:t> </a:t>
            </a:r>
            <a:r>
              <a:rPr lang="en-US" sz="1600" dirty="0" err="1"/>
              <a:t>Karadžića</a:t>
            </a:r>
            <a:r>
              <a:rPr lang="en-US" sz="1600" dirty="0"/>
              <a:t> 9, 36300 Novi </a:t>
            </a:r>
            <a:r>
              <a:rPr lang="en-US" sz="1600" dirty="0" err="1"/>
              <a:t>Pazar</a:t>
            </a:r>
            <a:r>
              <a:rPr lang="en-US" sz="1600" dirty="0"/>
              <a:t>, Serbia; </a:t>
            </a:r>
            <a:endParaRPr lang="fr-FR" sz="1600" dirty="0"/>
          </a:p>
          <a:p>
            <a:r>
              <a:rPr lang="en-US" sz="1600" baseline="30000" dirty="0"/>
              <a:t>2</a:t>
            </a:r>
            <a:r>
              <a:rPr lang="en-US" sz="1600" dirty="0"/>
              <a:t> Department of Science</a:t>
            </a:r>
            <a:r>
              <a:rPr lang="sr-Latn-RS" sz="1600" dirty="0"/>
              <a:t>, </a:t>
            </a:r>
            <a:r>
              <a:rPr lang="en-US" sz="1600" dirty="0"/>
              <a:t>Institute for Information Technologies</a:t>
            </a:r>
            <a:r>
              <a:rPr lang="sr-Latn-RS" sz="1600" dirty="0"/>
              <a:t> Kragujevac</a:t>
            </a:r>
            <a:r>
              <a:rPr lang="en-US" sz="1600" dirty="0"/>
              <a:t>, University of </a:t>
            </a:r>
            <a:r>
              <a:rPr lang="en-US" sz="1600" dirty="0" err="1"/>
              <a:t>Kragujevac</a:t>
            </a:r>
            <a:r>
              <a:rPr lang="en-US" sz="1600" dirty="0"/>
              <a:t>, Jovana </a:t>
            </a:r>
            <a:r>
              <a:rPr lang="en-US" sz="1600" dirty="0" err="1"/>
              <a:t>Cvijića</a:t>
            </a:r>
            <a:r>
              <a:rPr lang="en-US" sz="1600" dirty="0"/>
              <a:t> bb, 34000 </a:t>
            </a:r>
            <a:r>
              <a:rPr lang="en-US" sz="1600" dirty="0" err="1"/>
              <a:t>Kragujevac</a:t>
            </a:r>
            <a:r>
              <a:rPr lang="en-US" sz="1600" dirty="0"/>
              <a:t>, Serbia. </a:t>
            </a:r>
          </a:p>
          <a:p>
            <a:endParaRPr lang="fr-FR" dirty="0"/>
          </a:p>
          <a:p>
            <a:r>
              <a:rPr lang="en-US" sz="1400" b="1" dirty="0"/>
              <a:t>*</a:t>
            </a:r>
            <a:r>
              <a:rPr lang="en-US" sz="1400" dirty="0"/>
              <a:t> Corresponding author: tsoldatovic@np.ac.rs</a:t>
            </a:r>
            <a:endParaRPr lang="fr-FR" sz="1400"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7703" y="5809842"/>
            <a:ext cx="1066800" cy="911633"/>
          </a:xfrm>
          <a:prstGeom prst="rect">
            <a:avLst/>
          </a:prstGeom>
          <a:noFill/>
          <a:ln>
            <a:noFill/>
          </a:ln>
        </p:spPr>
      </p:pic>
      <p:pic>
        <p:nvPicPr>
          <p:cNvPr id="3" name="Picture 2">
            <a:extLst>
              <a:ext uri="{FF2B5EF4-FFF2-40B4-BE49-F238E27FC236}">
                <a16:creationId xmlns:a16="http://schemas.microsoft.com/office/drawing/2014/main" id="{2DE6DFB2-EB85-E693-4B4D-918C39264AD9}"/>
              </a:ext>
            </a:extLst>
          </p:cNvPr>
          <p:cNvPicPr>
            <a:picLocks noChangeAspect="1"/>
          </p:cNvPicPr>
          <p:nvPr/>
        </p:nvPicPr>
        <p:blipFill>
          <a:blip r:embed="rId4"/>
          <a:stretch>
            <a:fillRect/>
          </a:stretch>
        </p:blipFill>
        <p:spPr>
          <a:xfrm>
            <a:off x="6214442" y="5810044"/>
            <a:ext cx="1274175" cy="911431"/>
          </a:xfrm>
          <a:prstGeom prst="rect">
            <a:avLst/>
          </a:prstGeom>
        </p:spPr>
      </p:pic>
    </p:spTree>
    <p:extLst>
      <p:ext uri="{BB962C8B-B14F-4D97-AF65-F5344CB8AC3E}">
        <p14:creationId xmlns:p14="http://schemas.microsoft.com/office/powerpoint/2010/main"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47800"/>
            <a:ext cx="8229600" cy="457200"/>
          </a:xfrm>
        </p:spPr>
        <p:txBody>
          <a:bodyPr>
            <a:normAutofit/>
          </a:bodyPr>
          <a:lstStyle/>
          <a:p>
            <a:pPr algn="just"/>
            <a:r>
              <a:rPr lang="en-US" sz="2400" dirty="0"/>
              <a:t>  </a:t>
            </a:r>
            <a:endParaRPr lang="en-US" sz="2400" b="1" dirty="0">
              <a:latin typeface="+mn-lt"/>
            </a:endParaRPr>
          </a:p>
        </p:txBody>
      </p:sp>
      <p:sp>
        <p:nvSpPr>
          <p:cNvPr id="2" name="Slide Number Placeholder 1"/>
          <p:cNvSpPr>
            <a:spLocks noGrp="1"/>
          </p:cNvSpPr>
          <p:nvPr>
            <p:ph type="sldNum" sz="quarter" idx="12"/>
          </p:nvPr>
        </p:nvSpPr>
        <p:spPr>
          <a:xfrm>
            <a:off x="6858000" y="6248400"/>
            <a:ext cx="2133600" cy="365125"/>
          </a:xfrm>
        </p:spPr>
        <p:txBody>
          <a:bodyPr/>
          <a:lstStyle/>
          <a:p>
            <a:fld id="{FCAEAE96-855E-42B1-8DE9-9C9E68DE18C5}" type="slidenum">
              <a:rPr lang="fr-FR" smtClean="0"/>
              <a:pPr/>
              <a:t>10</a:t>
            </a:fld>
            <a:endParaRPr lang="fr-FR" dirty="0"/>
          </a:p>
        </p:txBody>
      </p:sp>
      <p:graphicFrame>
        <p:nvGraphicFramePr>
          <p:cNvPr id="7" name="Chart 6"/>
          <p:cNvGraphicFramePr>
            <a:graphicFrameLocks/>
          </p:cNvGraphicFramePr>
          <p:nvPr>
            <p:extLst>
              <p:ext uri="{D42A27DB-BD31-4B8C-83A1-F6EECF244321}">
                <p14:modId xmlns:p14="http://schemas.microsoft.com/office/powerpoint/2010/main" val="2660909182"/>
              </p:ext>
            </p:extLst>
          </p:nvPr>
        </p:nvGraphicFramePr>
        <p:xfrm>
          <a:off x="439783" y="1066800"/>
          <a:ext cx="3886199"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518354112"/>
              </p:ext>
            </p:extLst>
          </p:nvPr>
        </p:nvGraphicFramePr>
        <p:xfrm>
          <a:off x="4572000" y="990600"/>
          <a:ext cx="4132217" cy="25559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330010084"/>
              </p:ext>
            </p:extLst>
          </p:nvPr>
        </p:nvGraphicFramePr>
        <p:xfrm>
          <a:off x="429441" y="3627573"/>
          <a:ext cx="4017918" cy="234605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91695EE4-1611-5156-B5E7-D781E079ECA8}"/>
              </a:ext>
            </a:extLst>
          </p:cNvPr>
          <p:cNvSpPr txBox="1"/>
          <p:nvPr/>
        </p:nvSpPr>
        <p:spPr>
          <a:xfrm>
            <a:off x="1949301" y="2819400"/>
            <a:ext cx="2013099" cy="338554"/>
          </a:xfrm>
          <a:prstGeom prst="rect">
            <a:avLst/>
          </a:prstGeom>
          <a:noFill/>
        </p:spPr>
        <p:txBody>
          <a:bodyPr wrap="square">
            <a:spAutoFit/>
          </a:bodyPr>
          <a:lstStyle/>
          <a:p>
            <a:r>
              <a:rPr lang="en-US" sz="1600" b="1" dirty="0">
                <a:effectLst/>
                <a:ea typeface="Calibri" panose="020F0502020204030204" pitchFamily="34" charset="0"/>
              </a:rPr>
              <a:t>[ZnCl</a:t>
            </a:r>
            <a:r>
              <a:rPr lang="en-US" sz="1600" b="1" baseline="-25000" dirty="0">
                <a:effectLst/>
                <a:ea typeface="Calibri" panose="020F0502020204030204" pitchFamily="34" charset="0"/>
              </a:rPr>
              <a:t>2</a:t>
            </a:r>
            <a:r>
              <a:rPr lang="en-US" sz="1600" b="1" dirty="0">
                <a:effectLst/>
                <a:ea typeface="Calibri" panose="020F0502020204030204" pitchFamily="34" charset="0"/>
              </a:rPr>
              <a:t>(</a:t>
            </a:r>
            <a:r>
              <a:rPr lang="en-US" sz="1600" b="1" dirty="0" err="1">
                <a:effectLst/>
                <a:ea typeface="Calibri" panose="020F0502020204030204" pitchFamily="34" charset="0"/>
              </a:rPr>
              <a:t>terpy</a:t>
            </a:r>
            <a:r>
              <a:rPr lang="en-US" sz="1600" b="1" dirty="0">
                <a:effectLst/>
                <a:ea typeface="Calibri" panose="020F0502020204030204" pitchFamily="34" charset="0"/>
              </a:rPr>
              <a:t>-Cl)] </a:t>
            </a:r>
            <a:endParaRPr lang="en-GB" sz="1600" b="1" dirty="0"/>
          </a:p>
        </p:txBody>
      </p:sp>
      <p:sp>
        <p:nvSpPr>
          <p:cNvPr id="12" name="TextBox 11">
            <a:extLst>
              <a:ext uri="{FF2B5EF4-FFF2-40B4-BE49-F238E27FC236}">
                <a16:creationId xmlns:a16="http://schemas.microsoft.com/office/drawing/2014/main" id="{AD089293-F75A-1EA6-1A83-7D4A1D210E1D}"/>
              </a:ext>
            </a:extLst>
          </p:cNvPr>
          <p:cNvSpPr txBox="1"/>
          <p:nvPr/>
        </p:nvSpPr>
        <p:spPr>
          <a:xfrm>
            <a:off x="6759338" y="2743200"/>
            <a:ext cx="4572000" cy="369332"/>
          </a:xfrm>
          <a:prstGeom prst="rect">
            <a:avLst/>
          </a:prstGeom>
          <a:noFill/>
        </p:spPr>
        <p:txBody>
          <a:bodyPr wrap="square">
            <a:spAutoFit/>
          </a:bodyPr>
          <a:lstStyle/>
          <a:p>
            <a:r>
              <a:rPr lang="en-US" sz="1800" b="1" kern="1200" dirty="0">
                <a:effectLst/>
                <a:ea typeface="Calibri" panose="020F0502020204030204" pitchFamily="34" charset="0"/>
              </a:rPr>
              <a:t>C</a:t>
            </a:r>
            <a:r>
              <a:rPr lang="sr-Latn-RS" sz="1800" b="1" kern="1200" dirty="0">
                <a:effectLst/>
                <a:ea typeface="Calibri" panose="020F0502020204030204" pitchFamily="34" charset="0"/>
              </a:rPr>
              <a:t>2</a:t>
            </a:r>
            <a:endParaRPr lang="en-GB" dirty="0"/>
          </a:p>
        </p:txBody>
      </p:sp>
      <p:sp>
        <p:nvSpPr>
          <p:cNvPr id="14" name="TextBox 13">
            <a:extLst>
              <a:ext uri="{FF2B5EF4-FFF2-40B4-BE49-F238E27FC236}">
                <a16:creationId xmlns:a16="http://schemas.microsoft.com/office/drawing/2014/main" id="{F03EE8D3-FD3E-7F9F-A4EC-CAB99C7CA68B}"/>
              </a:ext>
            </a:extLst>
          </p:cNvPr>
          <p:cNvSpPr txBox="1"/>
          <p:nvPr/>
        </p:nvSpPr>
        <p:spPr>
          <a:xfrm>
            <a:off x="2543175" y="5193268"/>
            <a:ext cx="1038225" cy="369332"/>
          </a:xfrm>
          <a:prstGeom prst="rect">
            <a:avLst/>
          </a:prstGeom>
          <a:noFill/>
        </p:spPr>
        <p:txBody>
          <a:bodyPr wrap="square">
            <a:spAutoFit/>
          </a:bodyPr>
          <a:lstStyle/>
          <a:p>
            <a:r>
              <a:rPr lang="en-US" sz="1800" b="1" kern="1200" dirty="0">
                <a:effectLst/>
                <a:ea typeface="Calibri" panose="020F0502020204030204" pitchFamily="34" charset="0"/>
              </a:rPr>
              <a:t>C</a:t>
            </a:r>
            <a:r>
              <a:rPr lang="sr-Latn-RS" sz="1800" b="1" kern="1200" dirty="0">
                <a:effectLst/>
                <a:ea typeface="Calibri" panose="020F0502020204030204" pitchFamily="34" charset="0"/>
              </a:rPr>
              <a:t>1</a:t>
            </a:r>
            <a:endParaRPr lang="en-GB" dirty="0"/>
          </a:p>
        </p:txBody>
      </p:sp>
      <p:sp>
        <p:nvSpPr>
          <p:cNvPr id="4" name="TextBox 3">
            <a:extLst>
              <a:ext uri="{FF2B5EF4-FFF2-40B4-BE49-F238E27FC236}">
                <a16:creationId xmlns:a16="http://schemas.microsoft.com/office/drawing/2014/main" id="{D0506029-FA55-FFFF-F86F-79EC5BAA4788}"/>
              </a:ext>
            </a:extLst>
          </p:cNvPr>
          <p:cNvSpPr txBox="1"/>
          <p:nvPr/>
        </p:nvSpPr>
        <p:spPr>
          <a:xfrm>
            <a:off x="4610100" y="4038600"/>
            <a:ext cx="4305300" cy="830997"/>
          </a:xfrm>
          <a:prstGeom prst="rect">
            <a:avLst/>
          </a:prstGeom>
          <a:noFill/>
        </p:spPr>
        <p:txBody>
          <a:bodyPr wrap="square">
            <a:spAutoFit/>
          </a:bodyPr>
          <a:lstStyle/>
          <a:p>
            <a:pPr algn="ctr"/>
            <a:r>
              <a:rPr lang="en-GB" sz="1600" b="1" dirty="0"/>
              <a:t>The DNA protective potential of [ZnCl</a:t>
            </a:r>
            <a:r>
              <a:rPr lang="en-GB" sz="1600" b="1" baseline="-25000" dirty="0"/>
              <a:t>2</a:t>
            </a:r>
            <a:r>
              <a:rPr lang="en-GB" sz="1600" b="1" dirty="0"/>
              <a:t>(</a:t>
            </a:r>
            <a:r>
              <a:rPr lang="en-GB" sz="1600" b="1" dirty="0" err="1"/>
              <a:t>terpy</a:t>
            </a:r>
            <a:r>
              <a:rPr lang="en-GB" sz="1600" b="1" dirty="0"/>
              <a:t>-Cl)], C1 and C2 complexes against hydroxyl and peroxyl radicals-induced DNA damage</a:t>
            </a:r>
          </a:p>
        </p:txBody>
      </p:sp>
      <p:sp>
        <p:nvSpPr>
          <p:cNvPr id="3" name="Rectangle 2"/>
          <p:cNvSpPr/>
          <p:nvPr/>
        </p:nvSpPr>
        <p:spPr>
          <a:xfrm>
            <a:off x="4953000" y="4800600"/>
            <a:ext cx="3771900" cy="1815882"/>
          </a:xfrm>
          <a:prstGeom prst="rect">
            <a:avLst/>
          </a:prstGeom>
        </p:spPr>
        <p:txBody>
          <a:bodyPr wrap="square">
            <a:spAutoFit/>
          </a:bodyPr>
          <a:lstStyle/>
          <a:p>
            <a:pPr algn="ctr"/>
            <a:r>
              <a:rPr lang="en-US" sz="1400" dirty="0"/>
              <a:t>DNA from herring sperm (1, negative control), DNA damage control (2, positive control), quercetin (3, 100 </a:t>
            </a:r>
            <a:r>
              <a:rPr lang="en-US" sz="1400" dirty="0" err="1"/>
              <a:t>μg</a:t>
            </a:r>
            <a:r>
              <a:rPr lang="en-US" sz="1400" dirty="0"/>
              <a:t>/mL, standard). </a:t>
            </a:r>
            <a:endParaRPr lang="sr-Latn-RS" sz="1400" dirty="0"/>
          </a:p>
          <a:p>
            <a:pPr algn="ctr"/>
            <a:r>
              <a:rPr lang="en-US" sz="1400" dirty="0"/>
              <a:t>Novel complexes at the concentrations of 25, 50, 100, 200, and 400 </a:t>
            </a:r>
            <a:r>
              <a:rPr lang="en-US" sz="1400" dirty="0" err="1"/>
              <a:t>μg</a:t>
            </a:r>
            <a:r>
              <a:rPr lang="en-US" sz="1400" dirty="0"/>
              <a:t>/mL (4-8). </a:t>
            </a:r>
            <a:endParaRPr lang="sr-Latn-RS" sz="1400" dirty="0"/>
          </a:p>
          <a:p>
            <a:pPr algn="ctr"/>
            <a:r>
              <a:rPr lang="en-US" sz="1400" baseline="30000" dirty="0"/>
              <a:t>*</a:t>
            </a:r>
            <a:r>
              <a:rPr lang="en-US" sz="1400" dirty="0"/>
              <a:t>p &lt; 0.05 when compared with the negative control group; </a:t>
            </a:r>
            <a:r>
              <a:rPr lang="en-US" sz="1400" baseline="30000" dirty="0"/>
              <a:t>†</a:t>
            </a:r>
            <a:r>
              <a:rPr lang="en-US" sz="1400" dirty="0"/>
              <a:t>p &lt; 0.05 when compared with the positive control group.</a:t>
            </a:r>
            <a:endParaRPr lang="en-GB" sz="1400" dirty="0"/>
          </a:p>
        </p:txBody>
      </p:sp>
    </p:spTree>
    <p:extLst>
      <p:ext uri="{BB962C8B-B14F-4D97-AF65-F5344CB8AC3E}">
        <p14:creationId xmlns:p14="http://schemas.microsoft.com/office/powerpoint/2010/main" val="89300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858000" y="6248400"/>
            <a:ext cx="2133600" cy="365125"/>
          </a:xfrm>
        </p:spPr>
        <p:txBody>
          <a:bodyPr/>
          <a:lstStyle/>
          <a:p>
            <a:fld id="{FCAEAE96-855E-42B1-8DE9-9C9E68DE18C5}" type="slidenum">
              <a:rPr lang="fr-FR" smtClean="0"/>
              <a:pPr/>
              <a:t>11</a:t>
            </a:fld>
            <a:endParaRPr lang="fr-FR" dirty="0"/>
          </a:p>
        </p:txBody>
      </p:sp>
      <p:sp>
        <p:nvSpPr>
          <p:cNvPr id="4" name="TextBox 3">
            <a:extLst>
              <a:ext uri="{FF2B5EF4-FFF2-40B4-BE49-F238E27FC236}">
                <a16:creationId xmlns:a16="http://schemas.microsoft.com/office/drawing/2014/main" id="{0228D7A8-44E3-430C-AAD3-4A5580FD7912}"/>
              </a:ext>
            </a:extLst>
          </p:cNvPr>
          <p:cNvSpPr txBox="1"/>
          <p:nvPr/>
        </p:nvSpPr>
        <p:spPr>
          <a:xfrm>
            <a:off x="599388" y="1066800"/>
            <a:ext cx="8153400" cy="4893647"/>
          </a:xfrm>
          <a:prstGeom prst="rect">
            <a:avLst/>
          </a:prstGeom>
          <a:noFill/>
        </p:spPr>
        <p:txBody>
          <a:bodyPr wrap="square" rtlCol="0">
            <a:spAutoFit/>
          </a:bodyPr>
          <a:lstStyle/>
          <a:p>
            <a:r>
              <a:rPr lang="fr-FR" sz="2400" b="1" dirty="0" err="1"/>
              <a:t>Results</a:t>
            </a:r>
            <a:r>
              <a:rPr lang="fr-FR" sz="2400" b="1" dirty="0"/>
              <a:t> and discussion </a:t>
            </a:r>
          </a:p>
          <a:p>
            <a:endParaRPr lang="sr-Latn-RS" sz="2400" b="1" dirty="0"/>
          </a:p>
          <a:p>
            <a:pPr algn="just"/>
            <a:r>
              <a:rPr lang="sr-Cyrl-RS" sz="2200" dirty="0"/>
              <a:t>The DNA protective activity of [ZnCl</a:t>
            </a:r>
            <a:r>
              <a:rPr lang="sr-Cyrl-RS" sz="2200" baseline="-25000" dirty="0"/>
              <a:t>2</a:t>
            </a:r>
            <a:r>
              <a:rPr lang="sr-Cyrl-RS" sz="2200" dirty="0"/>
              <a:t>(terpy-Cl)] against DNA damage induced by </a:t>
            </a:r>
            <a:r>
              <a:rPr lang="en-GB" sz="2200" dirty="0"/>
              <a:t>both</a:t>
            </a:r>
            <a:r>
              <a:rPr lang="sr-Cyrl-RS" sz="2200" dirty="0"/>
              <a:t> radicals was dose-dependent, increasing with higher concentrations</a:t>
            </a:r>
            <a:r>
              <a:rPr lang="en-GB" sz="2200" dirty="0"/>
              <a:t>. </a:t>
            </a:r>
          </a:p>
          <a:p>
            <a:pPr algn="just"/>
            <a:endParaRPr lang="en-GB" sz="2200" dirty="0"/>
          </a:p>
          <a:p>
            <a:r>
              <a:rPr lang="en-GB" sz="2200" dirty="0"/>
              <a:t>The complex </a:t>
            </a:r>
            <a:r>
              <a:rPr lang="en-GB" sz="2200" b="1" dirty="0"/>
              <a:t>C</a:t>
            </a:r>
            <a:r>
              <a:rPr lang="sr-Latn-RS" sz="2200" b="1" dirty="0"/>
              <a:t>1</a:t>
            </a:r>
            <a:r>
              <a:rPr lang="en-GB" sz="2200" dirty="0"/>
              <a:t> show significant DNA protective activity against DNA damage at low concentrations, whereas the complex </a:t>
            </a:r>
            <a:r>
              <a:rPr lang="en-GB" sz="2200" b="1" dirty="0"/>
              <a:t>C</a:t>
            </a:r>
            <a:r>
              <a:rPr lang="sr-Latn-RS" sz="2200" b="1" dirty="0"/>
              <a:t>2</a:t>
            </a:r>
            <a:r>
              <a:rPr lang="en-GB" sz="2200" dirty="0"/>
              <a:t> at high concentrations had a weaker scavenging activity on peroxyl radicals.</a:t>
            </a:r>
          </a:p>
          <a:p>
            <a:endParaRPr lang="sr-Latn-RS" sz="2200" dirty="0"/>
          </a:p>
          <a:p>
            <a:pPr algn="just"/>
            <a:r>
              <a:rPr lang="sr-Latn-RS" sz="2200" dirty="0"/>
              <a:t>T</a:t>
            </a:r>
            <a:r>
              <a:rPr lang="en-GB" sz="2200" dirty="0"/>
              <a:t>he complex </a:t>
            </a:r>
            <a:r>
              <a:rPr lang="en-GB" sz="2200" b="1" dirty="0"/>
              <a:t>C</a:t>
            </a:r>
            <a:r>
              <a:rPr lang="sr-Latn-RS" sz="2200" b="1" dirty="0"/>
              <a:t>3</a:t>
            </a:r>
            <a:r>
              <a:rPr lang="en-GB" sz="2200" dirty="0"/>
              <a:t> showed effective reduction in the DNA damage induced by both radicals</a:t>
            </a:r>
            <a:r>
              <a:rPr lang="sr-Latn-RS" sz="2200" dirty="0"/>
              <a:t> </a:t>
            </a:r>
            <a:r>
              <a:rPr lang="en-GB" sz="2200" dirty="0"/>
              <a:t>at low concentrations</a:t>
            </a:r>
            <a:r>
              <a:rPr lang="sr-Latn-RS" sz="2200" dirty="0"/>
              <a:t>, </a:t>
            </a:r>
            <a:r>
              <a:rPr lang="en-GB" sz="2200" dirty="0"/>
              <a:t>while</a:t>
            </a:r>
            <a:r>
              <a:rPr lang="sr-Latn-RS" sz="2200" dirty="0"/>
              <a:t> t</a:t>
            </a:r>
            <a:r>
              <a:rPr lang="en-GB" sz="2200" dirty="0"/>
              <a:t>he significant DNA protective potential against </a:t>
            </a:r>
            <a:r>
              <a:rPr lang="en-GB" sz="2200" dirty="0" err="1"/>
              <a:t>peroxyl</a:t>
            </a:r>
            <a:r>
              <a:rPr lang="en-GB" sz="2200" dirty="0"/>
              <a:t> radical was obtained for the complex </a:t>
            </a:r>
            <a:r>
              <a:rPr lang="en-GB" sz="2200" b="1" dirty="0"/>
              <a:t>C</a:t>
            </a:r>
            <a:r>
              <a:rPr lang="sr-Latn-RS" sz="2200" b="1" dirty="0"/>
              <a:t>4.</a:t>
            </a:r>
            <a:r>
              <a:rPr lang="en-GB" sz="2200" dirty="0"/>
              <a:t> </a:t>
            </a:r>
          </a:p>
        </p:txBody>
      </p:sp>
    </p:spTree>
    <p:extLst>
      <p:ext uri="{BB962C8B-B14F-4D97-AF65-F5344CB8AC3E}">
        <p14:creationId xmlns:p14="http://schemas.microsoft.com/office/powerpoint/2010/main" val="1068060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858000" y="6188075"/>
            <a:ext cx="2133600" cy="365125"/>
          </a:xfrm>
        </p:spPr>
        <p:txBody>
          <a:bodyPr/>
          <a:lstStyle/>
          <a:p>
            <a:fld id="{FCAEAE96-855E-42B1-8DE9-9C9E68DE18C5}" type="slidenum">
              <a:rPr lang="fr-FR" smtClean="0"/>
              <a:pPr/>
              <a:t>12</a:t>
            </a:fld>
            <a:endParaRPr lang="fr-FR" dirty="0"/>
          </a:p>
        </p:txBody>
      </p:sp>
      <p:graphicFrame>
        <p:nvGraphicFramePr>
          <p:cNvPr id="4" name="Chart 3"/>
          <p:cNvGraphicFramePr>
            <a:graphicFrameLocks/>
          </p:cNvGraphicFramePr>
          <p:nvPr>
            <p:extLst>
              <p:ext uri="{D42A27DB-BD31-4B8C-83A1-F6EECF244321}">
                <p14:modId xmlns:p14="http://schemas.microsoft.com/office/powerpoint/2010/main" val="1693133557"/>
              </p:ext>
            </p:extLst>
          </p:nvPr>
        </p:nvGraphicFramePr>
        <p:xfrm>
          <a:off x="4953000" y="1524000"/>
          <a:ext cx="3733800"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659048999"/>
              </p:ext>
            </p:extLst>
          </p:nvPr>
        </p:nvGraphicFramePr>
        <p:xfrm>
          <a:off x="405364" y="1447800"/>
          <a:ext cx="4114800" cy="244502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C938EE4-B590-2FB3-CBAA-1168EBA73378}"/>
              </a:ext>
            </a:extLst>
          </p:cNvPr>
          <p:cNvSpPr txBox="1"/>
          <p:nvPr/>
        </p:nvSpPr>
        <p:spPr>
          <a:xfrm>
            <a:off x="23884" y="4419600"/>
            <a:ext cx="9067800" cy="646331"/>
          </a:xfrm>
          <a:prstGeom prst="rect">
            <a:avLst/>
          </a:prstGeom>
          <a:noFill/>
        </p:spPr>
        <p:txBody>
          <a:bodyPr wrap="square">
            <a:spAutoFit/>
          </a:bodyPr>
          <a:lstStyle/>
          <a:p>
            <a:pPr algn="ctr"/>
            <a:r>
              <a:rPr lang="en-GB" b="1" dirty="0"/>
              <a:t>The DNA protective potential </a:t>
            </a:r>
            <a:r>
              <a:rPr lang="sr-Latn-RS" b="1" dirty="0"/>
              <a:t>of </a:t>
            </a:r>
            <a:r>
              <a:rPr lang="en-GB" b="1" dirty="0"/>
              <a:t>C3 and C4 complexes against hydroxyl and peroxyl radicals-induced DNA damage </a:t>
            </a:r>
          </a:p>
        </p:txBody>
      </p:sp>
      <p:sp>
        <p:nvSpPr>
          <p:cNvPr id="6" name="Rectangle 5"/>
          <p:cNvSpPr/>
          <p:nvPr/>
        </p:nvSpPr>
        <p:spPr>
          <a:xfrm>
            <a:off x="1295400" y="5082991"/>
            <a:ext cx="6553199" cy="1169551"/>
          </a:xfrm>
          <a:prstGeom prst="rect">
            <a:avLst/>
          </a:prstGeom>
        </p:spPr>
        <p:txBody>
          <a:bodyPr wrap="square">
            <a:spAutoFit/>
          </a:bodyPr>
          <a:lstStyle/>
          <a:p>
            <a:pPr algn="ctr"/>
            <a:r>
              <a:rPr lang="en-US" sz="1400" dirty="0"/>
              <a:t>DNA from herring sperm (1, negative control), DNA damage control (2, positive control), quercetin (3, 100 </a:t>
            </a:r>
            <a:r>
              <a:rPr lang="en-US" sz="1400" dirty="0" err="1"/>
              <a:t>μg</a:t>
            </a:r>
            <a:r>
              <a:rPr lang="en-US" sz="1400" dirty="0"/>
              <a:t>/mL, standard). </a:t>
            </a:r>
            <a:endParaRPr lang="sr-Latn-RS" sz="1400" dirty="0"/>
          </a:p>
          <a:p>
            <a:pPr algn="ctr"/>
            <a:r>
              <a:rPr lang="en-US" sz="1400" dirty="0"/>
              <a:t>Novel complexes at the concentrations of 25, 50, 100, 200, and 400 </a:t>
            </a:r>
            <a:r>
              <a:rPr lang="en-US" sz="1400" dirty="0" err="1"/>
              <a:t>μg</a:t>
            </a:r>
            <a:r>
              <a:rPr lang="en-US" sz="1400" dirty="0"/>
              <a:t>/mL (4-8). </a:t>
            </a:r>
            <a:endParaRPr lang="sr-Latn-RS" sz="1400" dirty="0"/>
          </a:p>
          <a:p>
            <a:pPr algn="ctr"/>
            <a:r>
              <a:rPr lang="en-US" sz="1400" baseline="30000" dirty="0"/>
              <a:t>*</a:t>
            </a:r>
            <a:r>
              <a:rPr lang="en-US" sz="1400" dirty="0"/>
              <a:t>p &lt; 0.05 when compared with the negative control group; </a:t>
            </a:r>
            <a:r>
              <a:rPr lang="en-US" sz="1400" baseline="30000" dirty="0"/>
              <a:t>†</a:t>
            </a:r>
            <a:r>
              <a:rPr lang="en-US" sz="1400" dirty="0"/>
              <a:t>p &lt; 0.05 when compared with the positive control group.</a:t>
            </a:r>
            <a:endParaRPr lang="en-GB" sz="1400" dirty="0"/>
          </a:p>
        </p:txBody>
      </p:sp>
      <p:sp>
        <p:nvSpPr>
          <p:cNvPr id="7" name="TextBox 6">
            <a:extLst>
              <a:ext uri="{FF2B5EF4-FFF2-40B4-BE49-F238E27FC236}">
                <a16:creationId xmlns:a16="http://schemas.microsoft.com/office/drawing/2014/main" id="{AD089293-F75A-1EA6-1A83-7D4A1D210E1D}"/>
              </a:ext>
            </a:extLst>
          </p:cNvPr>
          <p:cNvSpPr txBox="1"/>
          <p:nvPr/>
        </p:nvSpPr>
        <p:spPr>
          <a:xfrm>
            <a:off x="2743200" y="3212068"/>
            <a:ext cx="708262" cy="369332"/>
          </a:xfrm>
          <a:prstGeom prst="rect">
            <a:avLst/>
          </a:prstGeom>
          <a:noFill/>
        </p:spPr>
        <p:txBody>
          <a:bodyPr wrap="square">
            <a:spAutoFit/>
          </a:bodyPr>
          <a:lstStyle/>
          <a:p>
            <a:r>
              <a:rPr lang="en-US" sz="1800" b="1" kern="1200" dirty="0">
                <a:effectLst/>
                <a:ea typeface="Calibri" panose="020F0502020204030204" pitchFamily="34" charset="0"/>
              </a:rPr>
              <a:t>C</a:t>
            </a:r>
            <a:r>
              <a:rPr lang="sr-Latn-RS" sz="1800" b="1" kern="1200" dirty="0">
                <a:effectLst/>
                <a:ea typeface="Calibri" panose="020F0502020204030204" pitchFamily="34" charset="0"/>
              </a:rPr>
              <a:t>3</a:t>
            </a:r>
            <a:endParaRPr lang="en-GB" dirty="0"/>
          </a:p>
        </p:txBody>
      </p:sp>
      <p:sp>
        <p:nvSpPr>
          <p:cNvPr id="8" name="TextBox 7">
            <a:extLst>
              <a:ext uri="{FF2B5EF4-FFF2-40B4-BE49-F238E27FC236}">
                <a16:creationId xmlns:a16="http://schemas.microsoft.com/office/drawing/2014/main" id="{AD089293-F75A-1EA6-1A83-7D4A1D210E1D}"/>
              </a:ext>
            </a:extLst>
          </p:cNvPr>
          <p:cNvSpPr txBox="1"/>
          <p:nvPr/>
        </p:nvSpPr>
        <p:spPr>
          <a:xfrm>
            <a:off x="7040112" y="3212068"/>
            <a:ext cx="632062" cy="369332"/>
          </a:xfrm>
          <a:prstGeom prst="rect">
            <a:avLst/>
          </a:prstGeom>
          <a:noFill/>
        </p:spPr>
        <p:txBody>
          <a:bodyPr wrap="square">
            <a:spAutoFit/>
          </a:bodyPr>
          <a:lstStyle/>
          <a:p>
            <a:r>
              <a:rPr lang="en-US" sz="1800" b="1" kern="1200" dirty="0">
                <a:effectLst/>
                <a:ea typeface="Calibri" panose="020F0502020204030204" pitchFamily="34" charset="0"/>
              </a:rPr>
              <a:t>C</a:t>
            </a:r>
            <a:r>
              <a:rPr lang="sr-Latn-RS" sz="1800" b="1" kern="1200" dirty="0">
                <a:effectLst/>
                <a:ea typeface="Calibri" panose="020F0502020204030204" pitchFamily="34" charset="0"/>
              </a:rPr>
              <a:t>4</a:t>
            </a:r>
            <a:endParaRPr lang="en-GB" dirty="0"/>
          </a:p>
        </p:txBody>
      </p:sp>
    </p:spTree>
    <p:extLst>
      <p:ext uri="{BB962C8B-B14F-4D97-AF65-F5344CB8AC3E}">
        <p14:creationId xmlns:p14="http://schemas.microsoft.com/office/powerpoint/2010/main" val="2889981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858000" y="61722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13</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609600" y="1447800"/>
            <a:ext cx="8153400" cy="3416320"/>
          </a:xfrm>
          <a:prstGeom prst="rect">
            <a:avLst/>
          </a:prstGeom>
          <a:noFill/>
        </p:spPr>
        <p:txBody>
          <a:bodyPr wrap="square" rtlCol="0">
            <a:spAutoFit/>
          </a:bodyPr>
          <a:lstStyle/>
          <a:p>
            <a:r>
              <a:rPr lang="fr-FR" sz="2400" b="1" dirty="0"/>
              <a:t>Conclusions </a:t>
            </a:r>
          </a:p>
          <a:p>
            <a:endParaRPr lang="fr-FR" sz="2400" b="1" dirty="0"/>
          </a:p>
          <a:p>
            <a:pPr algn="just"/>
            <a:r>
              <a:rPr lang="en-US" sz="2400" dirty="0"/>
              <a:t>The significant DNA protective potential </a:t>
            </a:r>
            <a:r>
              <a:rPr lang="sr-Latn-RS" sz="2400" dirty="0"/>
              <a:t>was </a:t>
            </a:r>
            <a:r>
              <a:rPr lang="en-US" sz="2400" dirty="0"/>
              <a:t>obtained for the tested complexes. The presence of the chloride in the structure </a:t>
            </a:r>
            <a:r>
              <a:rPr lang="en-US" sz="2400" dirty="0" err="1"/>
              <a:t>terpyridine</a:t>
            </a:r>
            <a:r>
              <a:rPr lang="en-US" sz="2400" dirty="0"/>
              <a:t> ligand increase the electronic density on Zn center and, thus, decrease its </a:t>
            </a:r>
            <a:r>
              <a:rPr lang="en-US" sz="2400" dirty="0" err="1"/>
              <a:t>nucleophilicity</a:t>
            </a:r>
            <a:r>
              <a:rPr lang="en-US" sz="2400" dirty="0"/>
              <a:t>, which could be an explanation of their behavior. This data could be useful for further </a:t>
            </a:r>
            <a:r>
              <a:rPr lang="en-US" sz="2400" i="1" dirty="0"/>
              <a:t>in vitro </a:t>
            </a:r>
            <a:r>
              <a:rPr lang="en-US" sz="2400" dirty="0"/>
              <a:t>and </a:t>
            </a:r>
            <a:r>
              <a:rPr lang="en-US" sz="2400" i="1" dirty="0"/>
              <a:t>in vivo </a:t>
            </a:r>
            <a:r>
              <a:rPr lang="en-US" sz="2400" dirty="0"/>
              <a:t>biological evaluations of these </a:t>
            </a:r>
            <a:r>
              <a:rPr lang="en-US" sz="2400" dirty="0" err="1"/>
              <a:t>antioxidative</a:t>
            </a:r>
            <a:r>
              <a:rPr lang="en-US" sz="2400" dirty="0"/>
              <a:t> compounds.</a:t>
            </a:r>
          </a:p>
        </p:txBody>
      </p:sp>
    </p:spTree>
    <p:extLst>
      <p:ext uri="{BB962C8B-B14F-4D97-AF65-F5344CB8AC3E}">
        <p14:creationId xmlns:p14="http://schemas.microsoft.com/office/powerpoint/2010/main" val="93977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858000" y="6188075"/>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14</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B60A73-C7B6-4942-9460-6A11453E996F}"/>
              </a:ext>
            </a:extLst>
          </p:cNvPr>
          <p:cNvSpPr txBox="1"/>
          <p:nvPr/>
        </p:nvSpPr>
        <p:spPr>
          <a:xfrm>
            <a:off x="685800" y="1447800"/>
            <a:ext cx="8153400" cy="2308324"/>
          </a:xfrm>
          <a:prstGeom prst="rect">
            <a:avLst/>
          </a:prstGeom>
          <a:noFill/>
        </p:spPr>
        <p:txBody>
          <a:bodyPr wrap="square" rtlCol="0">
            <a:spAutoFit/>
          </a:bodyPr>
          <a:lstStyle/>
          <a:p>
            <a:r>
              <a:rPr lang="fr-FR" sz="2400" b="1" dirty="0" err="1"/>
              <a:t>Acknowledgments</a:t>
            </a:r>
            <a:endParaRPr lang="fr-FR" sz="2400" b="1" dirty="0"/>
          </a:p>
          <a:p>
            <a:endParaRPr lang="fr-FR" sz="2400" b="1" dirty="0"/>
          </a:p>
          <a:p>
            <a:pPr algn="just"/>
            <a:r>
              <a:rPr lang="en-US" sz="2400" dirty="0"/>
              <a:t>The authors gratefully acknowledge financial support from the Ministry of Science, Technological </a:t>
            </a:r>
            <a:r>
              <a:rPr lang="sr-Latn-RS" sz="2400" dirty="0"/>
              <a:t>D</a:t>
            </a:r>
            <a:r>
              <a:rPr lang="en-US" sz="2400" dirty="0" err="1"/>
              <a:t>evelopment</a:t>
            </a:r>
            <a:r>
              <a:rPr lang="en-US" sz="2400" dirty="0"/>
              <a:t> and Innovation of the Republic of Serbia (Agreement No. 451-03-47/2023-01/200378 and </a:t>
            </a:r>
            <a:r>
              <a:rPr lang="en-US" sz="2400" dirty="0">
                <a:effectLst/>
                <a:ea typeface="Calibri" panose="020F0502020204030204" pitchFamily="34" charset="0"/>
              </a:rPr>
              <a:t>451-03-47/2023-01/200252</a:t>
            </a:r>
            <a:r>
              <a:rPr lang="en-US" sz="2400" dirty="0"/>
              <a:t>).</a:t>
            </a:r>
            <a:endParaRPr lang="fr-FR" sz="2400" dirty="0"/>
          </a:p>
        </p:txBody>
      </p:sp>
    </p:spTree>
    <p:extLst>
      <p:ext uri="{BB962C8B-B14F-4D97-AF65-F5344CB8AC3E}">
        <p14:creationId xmlns:p14="http://schemas.microsoft.com/office/powerpoint/2010/main" val="104258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236342"/>
            <a:ext cx="8534400" cy="830997"/>
          </a:xfrm>
          <a:prstGeom prst="rect">
            <a:avLst/>
          </a:prstGeom>
        </p:spPr>
        <p:txBody>
          <a:bodyPr wrap="square">
            <a:spAutoFit/>
          </a:bodyPr>
          <a:lstStyle/>
          <a:p>
            <a:pPr algn="ctr"/>
            <a:r>
              <a:rPr lang="en-US" sz="2400" b="1" i="1" dirty="0"/>
              <a:t>In vitro </a:t>
            </a:r>
            <a:r>
              <a:rPr lang="en-US" sz="2400" b="1" dirty="0"/>
              <a:t>antigenotoxicity of novel heterometallic </a:t>
            </a:r>
            <a:r>
              <a:rPr lang="en-US" sz="2400" b="1" dirty="0" err="1"/>
              <a:t>dinuclear</a:t>
            </a:r>
            <a:r>
              <a:rPr lang="en-US" sz="2400" b="1" dirty="0"/>
              <a:t> complexes </a:t>
            </a:r>
          </a:p>
        </p:txBody>
      </p:sp>
      <p:sp>
        <p:nvSpPr>
          <p:cNvPr id="12" name="Slide Number Placeholder 11"/>
          <p:cNvSpPr>
            <a:spLocks noGrp="1"/>
          </p:cNvSpPr>
          <p:nvPr>
            <p:ph type="sldNum" sz="quarter" idx="12"/>
          </p:nvPr>
        </p:nvSpPr>
        <p:spPr>
          <a:xfrm>
            <a:off x="6934200" y="62484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BC01590-F72F-4A4D-1C64-72FB8D9D3D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0105" y="2037522"/>
            <a:ext cx="4983789" cy="4265124"/>
          </a:xfrm>
          <a:prstGeom prst="rect">
            <a:avLst/>
          </a:prstGeom>
        </p:spPr>
      </p:pic>
      <p:sp>
        <p:nvSpPr>
          <p:cNvPr id="7" name="Rectangle 6">
            <a:extLst>
              <a:ext uri="{FF2B5EF4-FFF2-40B4-BE49-F238E27FC236}">
                <a16:creationId xmlns:a16="http://schemas.microsoft.com/office/drawing/2014/main" id="{6FD5A3F2-C11F-D9BA-31BE-C139CF40341D}"/>
              </a:ext>
            </a:extLst>
          </p:cNvPr>
          <p:cNvSpPr/>
          <p:nvPr/>
        </p:nvSpPr>
        <p:spPr>
          <a:xfrm>
            <a:off x="5715000" y="3196439"/>
            <a:ext cx="1219199" cy="707886"/>
          </a:xfrm>
          <a:prstGeom prst="rect">
            <a:avLst/>
          </a:prstGeom>
          <a:noFill/>
        </p:spPr>
        <p:txBody>
          <a:bodyPr wrap="square" lIns="91440" tIns="45720" rIns="91440" bIns="45720">
            <a:spAutoFit/>
          </a:bodyPr>
          <a:lstStyle/>
          <a:p>
            <a:pPr algn="ctr"/>
            <a:r>
              <a:rPr lang="en-US" sz="4000" b="1" baseline="30000" dirty="0">
                <a:ln w="6600">
                  <a:solidFill>
                    <a:schemeClr val="accent2"/>
                  </a:solidFill>
                  <a:prstDash val="solid"/>
                </a:ln>
                <a:solidFill>
                  <a:srgbClr val="FFFFFF"/>
                </a:solidFill>
                <a:effectLst>
                  <a:outerShdw dist="38100" dir="2700000" algn="tl" rotWithShape="0">
                    <a:schemeClr val="accent2"/>
                  </a:outerShdw>
                </a:effectLst>
              </a:rPr>
              <a:t>.</a:t>
            </a:r>
            <a:r>
              <a:rPr lang="en-US" sz="4000" b="1" dirty="0">
                <a:ln w="6600">
                  <a:solidFill>
                    <a:schemeClr val="accent2"/>
                  </a:solidFill>
                  <a:prstDash val="solid"/>
                </a:ln>
                <a:solidFill>
                  <a:srgbClr val="FFFFFF"/>
                </a:solidFill>
                <a:effectLst>
                  <a:outerShdw dist="38100" dir="2700000" algn="tl" rotWithShape="0">
                    <a:schemeClr val="accent2"/>
                  </a:outerShdw>
                </a:effectLst>
              </a:rPr>
              <a:t>OH</a:t>
            </a:r>
            <a:endParaRPr lang="en-US" sz="4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9" name="TextBox 8">
            <a:extLst>
              <a:ext uri="{FF2B5EF4-FFF2-40B4-BE49-F238E27FC236}">
                <a16:creationId xmlns:a16="http://schemas.microsoft.com/office/drawing/2014/main" id="{DF59E2F6-CAED-49A8-9D3F-82626B8C64ED}"/>
              </a:ext>
            </a:extLst>
          </p:cNvPr>
          <p:cNvSpPr txBox="1"/>
          <p:nvPr/>
        </p:nvSpPr>
        <p:spPr>
          <a:xfrm>
            <a:off x="167795" y="3904325"/>
            <a:ext cx="4572000" cy="584775"/>
          </a:xfrm>
          <a:prstGeom prst="rect">
            <a:avLst/>
          </a:prstGeom>
          <a:noFill/>
        </p:spPr>
        <p:txBody>
          <a:bodyPr wrap="square">
            <a:spAutoFit/>
          </a:bodyPr>
          <a:lstStyle/>
          <a:p>
            <a:pPr algn="ctr"/>
            <a:r>
              <a:rPr lang="en-US" sz="3200" b="1" baseline="30000" dirty="0">
                <a:ln w="6600">
                  <a:solidFill>
                    <a:schemeClr val="accent2"/>
                  </a:solidFill>
                  <a:prstDash val="solid"/>
                </a:ln>
                <a:solidFill>
                  <a:srgbClr val="FFFFFF"/>
                </a:solidFill>
                <a:effectLst>
                  <a:outerShdw dist="38100" dir="2700000" algn="tl" rotWithShape="0">
                    <a:schemeClr val="accent2"/>
                  </a:outerShdw>
                </a:effectLst>
              </a:rPr>
              <a:t>.</a:t>
            </a:r>
            <a:r>
              <a:rPr lang="en-US" sz="3200" b="1" dirty="0">
                <a:ln w="6600">
                  <a:solidFill>
                    <a:schemeClr val="accent2"/>
                  </a:solidFill>
                  <a:prstDash val="solid"/>
                </a:ln>
                <a:solidFill>
                  <a:srgbClr val="FFFFFF"/>
                </a:solidFill>
                <a:effectLst>
                  <a:outerShdw dist="38100" dir="2700000" algn="tl" rotWithShape="0">
                    <a:schemeClr val="accent2"/>
                  </a:outerShdw>
                </a:effectLst>
              </a:rPr>
              <a:t>OOH</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2484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609600" y="1582340"/>
            <a:ext cx="7924800" cy="4524315"/>
          </a:xfrm>
          <a:prstGeom prst="rect">
            <a:avLst/>
          </a:prstGeom>
          <a:noFill/>
        </p:spPr>
        <p:txBody>
          <a:bodyPr wrap="square" rtlCol="0">
            <a:spAutoFit/>
          </a:bodyPr>
          <a:lstStyle/>
          <a:p>
            <a:pPr algn="just"/>
            <a:r>
              <a:rPr lang="fr-FR" b="1" dirty="0"/>
              <a:t>Abstract: </a:t>
            </a:r>
            <a:r>
              <a:rPr lang="fr-FR" dirty="0"/>
              <a:t>F</a:t>
            </a:r>
            <a:r>
              <a:rPr lang="en-US" dirty="0"/>
              <a:t>our novel </a:t>
            </a:r>
            <a:r>
              <a:rPr lang="en-US" dirty="0" err="1"/>
              <a:t>dinuclear</a:t>
            </a:r>
            <a:r>
              <a:rPr lang="en-US" dirty="0"/>
              <a:t> complexes, derived from mononuclear [</a:t>
            </a:r>
            <a:r>
              <a:rPr lang="en-US" dirty="0" err="1"/>
              <a:t>ZnCl</a:t>
            </a:r>
            <a:r>
              <a:rPr lang="en-US" dirty="0"/>
              <a:t>(</a:t>
            </a:r>
            <a:r>
              <a:rPr lang="en-US" dirty="0" err="1"/>
              <a:t>terpy</a:t>
            </a:r>
            <a:r>
              <a:rPr lang="en-US" dirty="0"/>
              <a:t>-Cl)], [{</a:t>
            </a:r>
            <a:r>
              <a:rPr lang="en-US" i="1" dirty="0"/>
              <a:t>cis</a:t>
            </a:r>
            <a:r>
              <a:rPr lang="en-US" dirty="0"/>
              <a:t>-</a:t>
            </a:r>
            <a:r>
              <a:rPr lang="en-US" dirty="0" err="1"/>
              <a:t>PtCl</a:t>
            </a:r>
            <a:r>
              <a:rPr lang="en-US" dirty="0"/>
              <a:t>(NH</a:t>
            </a:r>
            <a:r>
              <a:rPr lang="en-US" baseline="-25000" dirty="0"/>
              <a:t>3</a:t>
            </a:r>
            <a:r>
              <a:rPr lang="en-US" dirty="0"/>
              <a:t>)</a:t>
            </a:r>
            <a:r>
              <a:rPr lang="en-US" baseline="-25000" dirty="0"/>
              <a:t>2</a:t>
            </a:r>
            <a:r>
              <a:rPr lang="en-US" dirty="0"/>
              <a:t>(</a:t>
            </a:r>
            <a:r>
              <a:rPr lang="en-US" i="1" dirty="0"/>
              <a:t>μ</a:t>
            </a:r>
            <a:r>
              <a:rPr lang="en-US" dirty="0"/>
              <a:t>-4,4′-bipyridyl)</a:t>
            </a:r>
            <a:r>
              <a:rPr lang="en-US" dirty="0" err="1"/>
              <a:t>ZnCl</a:t>
            </a:r>
            <a:r>
              <a:rPr lang="en-US" dirty="0"/>
              <a:t>(</a:t>
            </a:r>
            <a:r>
              <a:rPr lang="en-US" dirty="0" err="1"/>
              <a:t>terpy</a:t>
            </a:r>
            <a:r>
              <a:rPr lang="en-US" dirty="0"/>
              <a:t>-Cl)}](ClO</a:t>
            </a:r>
            <a:r>
              <a:rPr lang="en-US" baseline="-25000" dirty="0"/>
              <a:t>4</a:t>
            </a:r>
            <a:r>
              <a:rPr lang="en-US" dirty="0"/>
              <a:t>)</a:t>
            </a:r>
            <a:r>
              <a:rPr lang="en-US" baseline="-25000" dirty="0"/>
              <a:t>2</a:t>
            </a:r>
            <a:r>
              <a:rPr lang="en-US" dirty="0"/>
              <a:t>, [{</a:t>
            </a:r>
            <a:r>
              <a:rPr lang="en-US" i="1" dirty="0"/>
              <a:t>trans</a:t>
            </a:r>
            <a:r>
              <a:rPr lang="en-US" dirty="0"/>
              <a:t>-</a:t>
            </a:r>
            <a:r>
              <a:rPr lang="en-US" dirty="0" err="1"/>
              <a:t>PtCl</a:t>
            </a:r>
            <a:r>
              <a:rPr lang="en-US" dirty="0"/>
              <a:t>(NH</a:t>
            </a:r>
            <a:r>
              <a:rPr lang="en-US" baseline="-25000" dirty="0"/>
              <a:t>3</a:t>
            </a:r>
            <a:r>
              <a:rPr lang="en-US" dirty="0"/>
              <a:t>)</a:t>
            </a:r>
            <a:r>
              <a:rPr lang="en-US" baseline="-25000" dirty="0"/>
              <a:t>2</a:t>
            </a:r>
            <a:r>
              <a:rPr lang="en-US" dirty="0"/>
              <a:t>(</a:t>
            </a:r>
            <a:r>
              <a:rPr lang="en-US" i="1" dirty="0"/>
              <a:t>μ</a:t>
            </a:r>
            <a:r>
              <a:rPr lang="en-US" dirty="0"/>
              <a:t>-4,4′-bipyridyl)</a:t>
            </a:r>
            <a:r>
              <a:rPr lang="en-US" dirty="0" err="1"/>
              <a:t>ZnCl</a:t>
            </a:r>
            <a:r>
              <a:rPr lang="en-US" dirty="0"/>
              <a:t>(</a:t>
            </a:r>
            <a:r>
              <a:rPr lang="en-US" dirty="0" err="1"/>
              <a:t>terpy</a:t>
            </a:r>
            <a:r>
              <a:rPr lang="en-US" dirty="0"/>
              <a:t>-Cl)}](ClO</a:t>
            </a:r>
            <a:r>
              <a:rPr lang="en-US" baseline="-25000" dirty="0"/>
              <a:t>4</a:t>
            </a:r>
            <a:r>
              <a:rPr lang="en-US" dirty="0"/>
              <a:t>)</a:t>
            </a:r>
            <a:r>
              <a:rPr lang="en-US" baseline="-25000" dirty="0"/>
              <a:t>2</a:t>
            </a:r>
            <a:r>
              <a:rPr lang="en-US" dirty="0"/>
              <a:t>, [{</a:t>
            </a:r>
            <a:r>
              <a:rPr lang="en-US" i="1" dirty="0"/>
              <a:t>cis</a:t>
            </a:r>
            <a:r>
              <a:rPr lang="en-US" dirty="0"/>
              <a:t>-</a:t>
            </a:r>
            <a:r>
              <a:rPr lang="en-US" dirty="0" err="1"/>
              <a:t>PtCl</a:t>
            </a:r>
            <a:r>
              <a:rPr lang="en-US" dirty="0"/>
              <a:t>(NH</a:t>
            </a:r>
            <a:r>
              <a:rPr lang="en-US" baseline="-25000" dirty="0"/>
              <a:t>3</a:t>
            </a:r>
            <a:r>
              <a:rPr lang="en-US" dirty="0"/>
              <a:t>)</a:t>
            </a:r>
            <a:r>
              <a:rPr lang="en-US" baseline="-25000" dirty="0"/>
              <a:t>2</a:t>
            </a:r>
            <a:r>
              <a:rPr lang="en-US" dirty="0"/>
              <a:t>(</a:t>
            </a:r>
            <a:r>
              <a:rPr lang="en-US" i="1" dirty="0"/>
              <a:t>μ</a:t>
            </a:r>
            <a:r>
              <a:rPr lang="en-US" dirty="0"/>
              <a:t>-pyrazine)</a:t>
            </a:r>
            <a:r>
              <a:rPr lang="en-US" dirty="0" err="1"/>
              <a:t>ZnCl</a:t>
            </a:r>
            <a:r>
              <a:rPr lang="en-US" dirty="0"/>
              <a:t>-(</a:t>
            </a:r>
            <a:r>
              <a:rPr lang="en-US" dirty="0" err="1"/>
              <a:t>terpy</a:t>
            </a:r>
            <a:r>
              <a:rPr lang="en-US" dirty="0"/>
              <a:t>-Cl)}]-(ClO</a:t>
            </a:r>
            <a:r>
              <a:rPr lang="en-US" baseline="-25000" dirty="0"/>
              <a:t>4</a:t>
            </a:r>
            <a:r>
              <a:rPr lang="en-US" dirty="0"/>
              <a:t>)</a:t>
            </a:r>
            <a:r>
              <a:rPr lang="en-US" baseline="-25000" dirty="0"/>
              <a:t>2</a:t>
            </a:r>
            <a:r>
              <a:rPr lang="en-US" dirty="0"/>
              <a:t> and [{</a:t>
            </a:r>
            <a:r>
              <a:rPr lang="en-US" i="1" dirty="0"/>
              <a:t>trans</a:t>
            </a:r>
            <a:r>
              <a:rPr lang="en-US" dirty="0"/>
              <a:t>-</a:t>
            </a:r>
            <a:r>
              <a:rPr lang="en-US" dirty="0" err="1"/>
              <a:t>PtCl</a:t>
            </a:r>
            <a:r>
              <a:rPr lang="en-US" dirty="0"/>
              <a:t>(NH</a:t>
            </a:r>
            <a:r>
              <a:rPr lang="en-US" baseline="-25000" dirty="0"/>
              <a:t>3</a:t>
            </a:r>
            <a:r>
              <a:rPr lang="en-US" dirty="0"/>
              <a:t>)</a:t>
            </a:r>
            <a:r>
              <a:rPr lang="en-US" baseline="-25000" dirty="0"/>
              <a:t>2</a:t>
            </a:r>
            <a:r>
              <a:rPr lang="en-US" dirty="0"/>
              <a:t>(</a:t>
            </a:r>
            <a:r>
              <a:rPr lang="en-US" i="1" dirty="0"/>
              <a:t>μ</a:t>
            </a:r>
            <a:r>
              <a:rPr lang="en-US" dirty="0"/>
              <a:t>-pyrazine)</a:t>
            </a:r>
            <a:r>
              <a:rPr lang="en-US" dirty="0" err="1"/>
              <a:t>ZnCl</a:t>
            </a:r>
            <a:r>
              <a:rPr lang="en-US" dirty="0"/>
              <a:t>(</a:t>
            </a:r>
            <a:r>
              <a:rPr lang="en-US" dirty="0" err="1"/>
              <a:t>terpy</a:t>
            </a:r>
            <a:r>
              <a:rPr lang="en-US" dirty="0"/>
              <a:t>-Cl)}](ClO</a:t>
            </a:r>
            <a:r>
              <a:rPr lang="en-US" baseline="-25000" dirty="0"/>
              <a:t>4</a:t>
            </a:r>
            <a:r>
              <a:rPr lang="en-US" dirty="0"/>
              <a:t>)</a:t>
            </a:r>
            <a:r>
              <a:rPr lang="en-US" baseline="-25000" dirty="0"/>
              <a:t>2</a:t>
            </a:r>
            <a:r>
              <a:rPr lang="en-US" dirty="0"/>
              <a:t>, (where </a:t>
            </a:r>
            <a:r>
              <a:rPr lang="en-US" dirty="0" err="1"/>
              <a:t>terpy</a:t>
            </a:r>
            <a:r>
              <a:rPr lang="en-US" dirty="0"/>
              <a:t>-Cl = 4’-chloro-2,2′:6′,2′′-terpyridine) were synthesized and characterized. The possible DNA-protective effects of these complexes at different concentrations against hydroxyl and </a:t>
            </a:r>
            <a:r>
              <a:rPr lang="en-US" dirty="0" err="1"/>
              <a:t>peroxyl</a:t>
            </a:r>
            <a:r>
              <a:rPr lang="en-US" dirty="0"/>
              <a:t> radicals-induced DNA damage were determined using two </a:t>
            </a:r>
            <a:r>
              <a:rPr lang="en-US" i="1" dirty="0"/>
              <a:t>in vitro</a:t>
            </a:r>
            <a:r>
              <a:rPr lang="en-US" dirty="0"/>
              <a:t> antioxidant assays. All complexes showed the significant DNA-protective effects at the concentrations tested, indicating scavenging activity on hydroxyl and </a:t>
            </a:r>
            <a:r>
              <a:rPr lang="en-US" dirty="0" err="1"/>
              <a:t>peroxyl</a:t>
            </a:r>
            <a:r>
              <a:rPr lang="en-US" dirty="0"/>
              <a:t> radicals generated by FeSO</a:t>
            </a:r>
            <a:r>
              <a:rPr lang="en-US" baseline="-25000" dirty="0"/>
              <a:t>4</a:t>
            </a:r>
            <a:r>
              <a:rPr lang="en-US" dirty="0"/>
              <a:t>, H</a:t>
            </a:r>
            <a:r>
              <a:rPr lang="en-US" baseline="-25000" dirty="0"/>
              <a:t>2</a:t>
            </a:r>
            <a:r>
              <a:rPr lang="en-US" dirty="0"/>
              <a:t>O</a:t>
            </a:r>
            <a:r>
              <a:rPr lang="en-US" baseline="-25000" dirty="0"/>
              <a:t>2</a:t>
            </a:r>
            <a:r>
              <a:rPr lang="en-US" dirty="0"/>
              <a:t>, and AAPH. The presence of the chloride in the structure of newly synthesized complexes increase the electronic density on Zn center and, thus, decrease its </a:t>
            </a:r>
            <a:r>
              <a:rPr lang="en-US" dirty="0" err="1"/>
              <a:t>nucleophilicity</a:t>
            </a:r>
            <a:r>
              <a:rPr lang="en-US" dirty="0"/>
              <a:t>, which could be an explanation of their behavior. This data could be useful for further </a:t>
            </a:r>
            <a:r>
              <a:rPr lang="en-US" i="1" dirty="0"/>
              <a:t>in vitro </a:t>
            </a:r>
            <a:r>
              <a:rPr lang="en-US" dirty="0"/>
              <a:t>and </a:t>
            </a:r>
            <a:r>
              <a:rPr lang="en-US" i="1" dirty="0"/>
              <a:t>in vivo </a:t>
            </a:r>
            <a:r>
              <a:rPr lang="en-US" dirty="0"/>
              <a:t>biological evaluations of these </a:t>
            </a:r>
            <a:r>
              <a:rPr lang="en-US" dirty="0" err="1"/>
              <a:t>antioxidative</a:t>
            </a:r>
            <a:r>
              <a:rPr lang="en-US" dirty="0"/>
              <a:t> compounds</a:t>
            </a:r>
            <a:endParaRPr lang="fr-FR" dirty="0"/>
          </a:p>
          <a:p>
            <a:endParaRPr lang="en-US" dirty="0"/>
          </a:p>
          <a:p>
            <a:r>
              <a:rPr lang="fr-FR" b="1" dirty="0"/>
              <a:t>Keywords: </a:t>
            </a:r>
            <a:r>
              <a:rPr lang="en-US" dirty="0"/>
              <a:t>cisplatin; Zn(II) complexes; </a:t>
            </a:r>
            <a:r>
              <a:rPr lang="en-US" dirty="0" err="1"/>
              <a:t>terpy</a:t>
            </a:r>
            <a:r>
              <a:rPr lang="en-US" dirty="0"/>
              <a:t> ligand; DNA protective potential </a:t>
            </a:r>
            <a:endParaRPr lang="fr-FR" b="1" dirty="0"/>
          </a:p>
        </p:txBody>
      </p:sp>
    </p:spTree>
    <p:extLst>
      <p:ext uri="{BB962C8B-B14F-4D97-AF65-F5344CB8AC3E}">
        <p14:creationId xmlns:p14="http://schemas.microsoft.com/office/powerpoint/2010/main" val="498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2484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600200"/>
            <a:ext cx="7848600" cy="3785652"/>
          </a:xfrm>
          <a:prstGeom prst="rect">
            <a:avLst/>
          </a:prstGeom>
          <a:noFill/>
        </p:spPr>
        <p:txBody>
          <a:bodyPr wrap="square" rtlCol="0">
            <a:spAutoFit/>
          </a:bodyPr>
          <a:lstStyle/>
          <a:p>
            <a:r>
              <a:rPr lang="fr-FR" sz="2400" b="1" dirty="0"/>
              <a:t>Introduction </a:t>
            </a:r>
          </a:p>
          <a:p>
            <a:endParaRPr lang="en-US" sz="2400" dirty="0">
              <a:ea typeface="Calibri" panose="020F0502020204030204" pitchFamily="34" charset="0"/>
              <a:cs typeface="Times New Roman" panose="02020603050405020304" pitchFamily="18" charset="0"/>
            </a:endParaRPr>
          </a:p>
          <a:p>
            <a:pPr algn="just"/>
            <a:r>
              <a:rPr lang="en-US" sz="2400" dirty="0">
                <a:ea typeface="Calibri" panose="020F0502020204030204" pitchFamily="34" charset="0"/>
                <a:cs typeface="Times New Roman" panose="02020603050405020304" pitchFamily="18" charset="0"/>
              </a:rPr>
              <a:t>Design of novel heteronuclear platinum(II)-zinc(II) complexes has potential as metal-based anticancer agents. The complexes of these two metal ions have different coordination geometry, affinity and reactivity as well as biological activities. These two metals have different Lewis acidity causing dissimilar reactivity of such complexes which result in various coordination modes of biomolecules and  thus have influence on their biological activities.</a:t>
            </a:r>
            <a:endParaRPr lang="fr-FR" sz="2400" b="1" dirty="0"/>
          </a:p>
        </p:txBody>
      </p:sp>
    </p:spTree>
    <p:extLst>
      <p:ext uri="{BB962C8B-B14F-4D97-AF65-F5344CB8AC3E}">
        <p14:creationId xmlns:p14="http://schemas.microsoft.com/office/powerpoint/2010/main" val="14585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C2E95A-E445-2194-9701-E68A0054CD88}"/>
              </a:ext>
            </a:extLst>
          </p:cNvPr>
          <p:cNvSpPr>
            <a:spLocks noGrp="1"/>
          </p:cNvSpPr>
          <p:nvPr>
            <p:ph type="sldNum" sz="quarter" idx="12"/>
          </p:nvPr>
        </p:nvSpPr>
        <p:spPr>
          <a:xfrm>
            <a:off x="6934200" y="6248400"/>
            <a:ext cx="2133600" cy="365125"/>
          </a:xfrm>
        </p:spPr>
        <p:txBody>
          <a:bodyPr/>
          <a:lstStyle/>
          <a:p>
            <a:fld id="{FCAEAE96-855E-42B1-8DE9-9C9E68DE18C5}" type="slidenum">
              <a:rPr lang="fr-FR" smtClean="0"/>
              <a:pPr/>
              <a:t>5</a:t>
            </a:fld>
            <a:endParaRPr lang="fr-FR" dirty="0"/>
          </a:p>
        </p:txBody>
      </p:sp>
      <p:sp>
        <p:nvSpPr>
          <p:cNvPr id="4" name="TextBox 3">
            <a:extLst>
              <a:ext uri="{FF2B5EF4-FFF2-40B4-BE49-F238E27FC236}">
                <a16:creationId xmlns:a16="http://schemas.microsoft.com/office/drawing/2014/main" id="{EEACC9D6-DC64-8484-F0D2-FF5B1B0B224C}"/>
              </a:ext>
            </a:extLst>
          </p:cNvPr>
          <p:cNvSpPr txBox="1"/>
          <p:nvPr/>
        </p:nvSpPr>
        <p:spPr>
          <a:xfrm>
            <a:off x="304800" y="1214735"/>
            <a:ext cx="4572000" cy="461665"/>
          </a:xfrm>
          <a:prstGeom prst="rect">
            <a:avLst/>
          </a:prstGeom>
          <a:noFill/>
        </p:spPr>
        <p:txBody>
          <a:bodyPr wrap="square">
            <a:spAutoFit/>
          </a:bodyPr>
          <a:lstStyle/>
          <a:p>
            <a:r>
              <a:rPr lang="en-US" sz="2400" b="1" dirty="0" err="1"/>
              <a:t>Experimenatal</a:t>
            </a:r>
            <a:r>
              <a:rPr lang="fr-FR" sz="1800" b="1" dirty="0"/>
              <a:t> </a:t>
            </a:r>
          </a:p>
        </p:txBody>
      </p:sp>
      <p:sp>
        <p:nvSpPr>
          <p:cNvPr id="7" name="TextBox 6">
            <a:extLst>
              <a:ext uri="{FF2B5EF4-FFF2-40B4-BE49-F238E27FC236}">
                <a16:creationId xmlns:a16="http://schemas.microsoft.com/office/drawing/2014/main" id="{9CE3FD7D-10F4-AD40-E471-410C01568A4A}"/>
              </a:ext>
            </a:extLst>
          </p:cNvPr>
          <p:cNvSpPr txBox="1"/>
          <p:nvPr/>
        </p:nvSpPr>
        <p:spPr>
          <a:xfrm>
            <a:off x="2133600" y="6100898"/>
            <a:ext cx="5638800" cy="369332"/>
          </a:xfrm>
          <a:prstGeom prst="rect">
            <a:avLst/>
          </a:prstGeom>
          <a:noFill/>
        </p:spPr>
        <p:txBody>
          <a:bodyPr wrap="square">
            <a:spAutoFit/>
          </a:bodyPr>
          <a:lstStyle/>
          <a:p>
            <a:r>
              <a:rPr lang="en-GB" sz="1800" b="1" dirty="0">
                <a:effectLst/>
                <a:latin typeface="+mj-lt"/>
                <a:ea typeface="Calibri" panose="020F0502020204030204" pitchFamily="34" charset="0"/>
              </a:rPr>
              <a:t>Synthesis of </a:t>
            </a:r>
            <a:r>
              <a:rPr lang="en-GB" sz="1800" b="1" i="1" dirty="0">
                <a:effectLst/>
                <a:latin typeface="+mj-lt"/>
                <a:ea typeface="Calibri" panose="020F0502020204030204" pitchFamily="34" charset="0"/>
              </a:rPr>
              <a:t>trans- </a:t>
            </a:r>
            <a:r>
              <a:rPr lang="en-GB" sz="1800" b="1" dirty="0">
                <a:effectLst/>
                <a:latin typeface="+mj-lt"/>
                <a:ea typeface="Calibri" panose="020F0502020204030204" pitchFamily="34" charset="0"/>
              </a:rPr>
              <a:t>or </a:t>
            </a:r>
            <a:r>
              <a:rPr lang="en-GB" sz="1800" b="1" i="1" dirty="0">
                <a:effectLst/>
                <a:latin typeface="+mj-lt"/>
                <a:ea typeface="Calibri" panose="020F0502020204030204" pitchFamily="34" charset="0"/>
              </a:rPr>
              <a:t>cis</a:t>
            </a:r>
            <a:r>
              <a:rPr lang="en-GB" sz="1800" b="1" dirty="0">
                <a:effectLst/>
                <a:latin typeface="+mj-lt"/>
                <a:ea typeface="Calibri" panose="020F0502020204030204" pitchFamily="34" charset="0"/>
              </a:rPr>
              <a:t>-</a:t>
            </a:r>
            <a:r>
              <a:rPr lang="sr-Latn-CS" sz="1800" b="1" dirty="0">
                <a:effectLst/>
                <a:latin typeface="+mj-lt"/>
                <a:ea typeface="Calibri" panose="020F0502020204030204" pitchFamily="34" charset="0"/>
              </a:rPr>
              <a:t>Pt(II)-Zn(II)</a:t>
            </a:r>
            <a:r>
              <a:rPr lang="sr-Latn-CS" sz="1800" b="1" baseline="-25000" dirty="0">
                <a:effectLst/>
                <a:latin typeface="+mj-lt"/>
                <a:ea typeface="Calibri" panose="020F0502020204030204" pitchFamily="34" charset="0"/>
              </a:rPr>
              <a:t> </a:t>
            </a:r>
            <a:r>
              <a:rPr lang="sr-Latn-CS" sz="1800" b="1" dirty="0">
                <a:effectLst/>
                <a:latin typeface="+mj-lt"/>
                <a:ea typeface="Calibri" panose="020F0502020204030204" pitchFamily="34" charset="0"/>
              </a:rPr>
              <a:t>complexes</a:t>
            </a:r>
            <a:r>
              <a:rPr lang="sr-Latn-CS" sz="1800" b="1" dirty="0">
                <a:effectLst/>
                <a:latin typeface="Times New Roman" panose="02020603050405020304" pitchFamily="18" charset="0"/>
                <a:ea typeface="Calibri" panose="020F0502020204030204" pitchFamily="34" charset="0"/>
              </a:rPr>
              <a:t>.</a:t>
            </a:r>
            <a:endParaRPr lang="en-GB" b="1" dirty="0"/>
          </a:p>
        </p:txBody>
      </p:sp>
      <p:graphicFrame>
        <p:nvGraphicFramePr>
          <p:cNvPr id="8" name="Object 7">
            <a:extLst>
              <a:ext uri="{FF2B5EF4-FFF2-40B4-BE49-F238E27FC236}">
                <a16:creationId xmlns:a16="http://schemas.microsoft.com/office/drawing/2014/main" id="{8AC5B31C-4D4F-DBE9-22E5-B4044B535107}"/>
              </a:ext>
            </a:extLst>
          </p:cNvPr>
          <p:cNvGraphicFramePr>
            <a:graphicFrameLocks noChangeAspect="1"/>
          </p:cNvGraphicFramePr>
          <p:nvPr>
            <p:extLst>
              <p:ext uri="{D42A27DB-BD31-4B8C-83A1-F6EECF244321}">
                <p14:modId xmlns:p14="http://schemas.microsoft.com/office/powerpoint/2010/main" val="1119575564"/>
              </p:ext>
            </p:extLst>
          </p:nvPr>
        </p:nvGraphicFramePr>
        <p:xfrm>
          <a:off x="1295400" y="1263460"/>
          <a:ext cx="5861050" cy="4796163"/>
        </p:xfrm>
        <a:graphic>
          <a:graphicData uri="http://schemas.openxmlformats.org/presentationml/2006/ole">
            <mc:AlternateContent xmlns:mc="http://schemas.openxmlformats.org/markup-compatibility/2006">
              <mc:Choice xmlns:v="urn:schemas-microsoft-com:vml" Requires="v">
                <p:oleObj name="CS ChemDraw Drawing" r:id="rId2" imgW="6693408" imgH="5477350" progId="ChemDraw.Document.6.0">
                  <p:embed/>
                </p:oleObj>
              </mc:Choice>
              <mc:Fallback>
                <p:oleObj name="CS ChemDraw Drawing" r:id="rId2" imgW="6693408" imgH="5477350" progId="ChemDraw.Document.6.0">
                  <p:embed/>
                  <p:pic>
                    <p:nvPicPr>
                      <p:cNvPr id="0" name=""/>
                      <p:cNvPicPr/>
                      <p:nvPr/>
                    </p:nvPicPr>
                    <p:blipFill>
                      <a:blip r:embed="rId3"/>
                      <a:stretch>
                        <a:fillRect/>
                      </a:stretch>
                    </p:blipFill>
                    <p:spPr>
                      <a:xfrm>
                        <a:off x="1295400" y="1263460"/>
                        <a:ext cx="5861050" cy="4796163"/>
                      </a:xfrm>
                      <a:prstGeom prst="rect">
                        <a:avLst/>
                      </a:prstGeom>
                    </p:spPr>
                  </p:pic>
                </p:oleObj>
              </mc:Fallback>
            </mc:AlternateContent>
          </a:graphicData>
        </a:graphic>
      </p:graphicFrame>
    </p:spTree>
    <p:extLst>
      <p:ext uri="{BB962C8B-B14F-4D97-AF65-F5344CB8AC3E}">
        <p14:creationId xmlns:p14="http://schemas.microsoft.com/office/powerpoint/2010/main" val="237479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C5CD38-65B1-4A3B-01F5-FC2E2CD4B0C2}"/>
              </a:ext>
            </a:extLst>
          </p:cNvPr>
          <p:cNvSpPr>
            <a:spLocks noGrp="1"/>
          </p:cNvSpPr>
          <p:nvPr>
            <p:ph type="sldNum" sz="quarter" idx="12"/>
          </p:nvPr>
        </p:nvSpPr>
        <p:spPr>
          <a:xfrm>
            <a:off x="6934200" y="6248400"/>
            <a:ext cx="2133600" cy="365125"/>
          </a:xfrm>
        </p:spPr>
        <p:txBody>
          <a:bodyPr/>
          <a:lstStyle/>
          <a:p>
            <a:fld id="{FCAEAE96-855E-42B1-8DE9-9C9E68DE18C5}" type="slidenum">
              <a:rPr lang="fr-FR" smtClean="0"/>
              <a:pPr/>
              <a:t>6</a:t>
            </a:fld>
            <a:endParaRPr lang="fr-FR"/>
          </a:p>
        </p:txBody>
      </p:sp>
      <p:sp>
        <p:nvSpPr>
          <p:cNvPr id="5" name="Rectangle: Folded Corner 4">
            <a:extLst>
              <a:ext uri="{FF2B5EF4-FFF2-40B4-BE49-F238E27FC236}">
                <a16:creationId xmlns:a16="http://schemas.microsoft.com/office/drawing/2014/main" id="{AFBDB2FA-146A-08F2-D04C-8F2E6294F2B9}"/>
              </a:ext>
            </a:extLst>
          </p:cNvPr>
          <p:cNvSpPr/>
          <p:nvPr/>
        </p:nvSpPr>
        <p:spPr>
          <a:xfrm>
            <a:off x="581024" y="1190625"/>
            <a:ext cx="3990975" cy="2619375"/>
          </a:xfrm>
          <a:prstGeom prst="foldedCorne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sr-Latn-RS"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Calibri" panose="020F0502020204030204" pitchFamily="34" charset="0"/>
            </a:endParaRPr>
          </a:p>
          <a:p>
            <a:pPr algn="just"/>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Calibri" panose="020F0502020204030204" pitchFamily="34" charset="0"/>
              </a:rPr>
              <a:t>The ability of novel complexes to protect DNA </a:t>
            </a:r>
            <a:r>
              <a:rPr lang="sr-Latn-R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in concentrations of </a:t>
            </a:r>
            <a:r>
              <a:rPr lang="sr-Latn-RS"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Calibri" panose="020F0502020204030204" pitchFamily="34" charset="0"/>
              </a:rPr>
              <a:t>25</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Calibri" panose="020F0502020204030204" pitchFamily="34" charset="0"/>
              </a:rPr>
              <a:t>, 50, 100, 200, and 400 </a:t>
            </a:r>
            <a:r>
              <a:rPr lang="en-US" b="1" dirty="0" err="1">
                <a:ln w="10160">
                  <a:solidFill>
                    <a:schemeClr val="accent5"/>
                  </a:solidFill>
                  <a:prstDash val="solid"/>
                </a:ln>
                <a:solidFill>
                  <a:srgbClr val="FFFFFF"/>
                </a:solidFill>
                <a:effectLst>
                  <a:outerShdw blurRad="38100" dist="22860" dir="5400000" algn="tl" rotWithShape="0">
                    <a:srgbClr val="000000">
                      <a:alpha val="30000"/>
                    </a:srgbClr>
                  </a:outerShdw>
                </a:effectLst>
                <a:ea typeface="Calibri" panose="020F0502020204030204" pitchFamily="34" charset="0"/>
              </a:rPr>
              <a:t>μg</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Calibri" panose="020F0502020204030204" pitchFamily="34" charset="0"/>
              </a:rPr>
              <a:t>/mL against hydroxyl </a:t>
            </a:r>
            <a:r>
              <a:rPr lang="sr-Latn-R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and p</a:t>
            </a:r>
            <a:r>
              <a:rPr lang="en-GB"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eroxy</a:t>
            </a:r>
            <a:r>
              <a:rPr lang="sr-Latn-R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l radicals </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Calibri" panose="020F0502020204030204" pitchFamily="34" charset="0"/>
              </a:rPr>
              <a:t>induced damage was estimated </a:t>
            </a:r>
            <a:r>
              <a:rPr lang="en-US" b="1" i="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Calibri" panose="020F0502020204030204" pitchFamily="34" charset="0"/>
              </a:rPr>
              <a:t>in vitro</a:t>
            </a:r>
            <a:r>
              <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Calibri" panose="020F0502020204030204" pitchFamily="34" charset="0"/>
              </a:rPr>
              <a:t> using </a:t>
            </a:r>
            <a:r>
              <a:rPr lang="en-GB"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deoxyribonucleic acid from herring sperm </a:t>
            </a:r>
            <a:r>
              <a:rPr lang="sr-Cyrl-R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(Sigma Aldrich, St Louis, MO, USA)</a:t>
            </a:r>
            <a:r>
              <a:rPr lang="sr-Latn-RS"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Calibri" panose="020F0502020204030204" pitchFamily="34" charset="0"/>
              </a:rPr>
              <a:t>In both assays, quercetin (100 </a:t>
            </a:r>
            <a:r>
              <a:rPr lang="en-US" sz="1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ea typeface="Calibri" panose="020F0502020204030204" pitchFamily="34" charset="0"/>
              </a:rPr>
              <a:t>μg</a:t>
            </a:r>
            <a:r>
              <a:rPr lang="en-US"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Calibri" panose="020F0502020204030204" pitchFamily="34" charset="0"/>
              </a:rPr>
              <a:t>/mL) was used as a standard drug </a:t>
            </a:r>
            <a:endParaRPr lang="en-GB"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Folded Corner 5">
            <a:extLst>
              <a:ext uri="{FF2B5EF4-FFF2-40B4-BE49-F238E27FC236}">
                <a16:creationId xmlns:a16="http://schemas.microsoft.com/office/drawing/2014/main" id="{E2813BD4-F008-3664-D7F8-6AD70E5CC824}"/>
              </a:ext>
            </a:extLst>
          </p:cNvPr>
          <p:cNvSpPr/>
          <p:nvPr/>
        </p:nvSpPr>
        <p:spPr>
          <a:xfrm>
            <a:off x="3771900" y="4038600"/>
            <a:ext cx="3771900" cy="2263775"/>
          </a:xfrm>
          <a:prstGeom prst="foldedCorner">
            <a:avLst/>
          </a:prstGeom>
        </p:spPr>
        <p:style>
          <a:lnRef idx="3">
            <a:schemeClr val="lt1"/>
          </a:lnRef>
          <a:fillRef idx="1">
            <a:schemeClr val="accent4"/>
          </a:fillRef>
          <a:effectRef idx="1">
            <a:schemeClr val="accent4"/>
          </a:effectRef>
          <a:fontRef idx="minor">
            <a:schemeClr val="lt1"/>
          </a:fontRef>
        </p:style>
        <p:txBody>
          <a:bodyPr rtlCol="0" anchor="ctr"/>
          <a:lstStyle/>
          <a:p>
            <a:pPr algn="just">
              <a:spcAft>
                <a:spcPts val="1000"/>
              </a:spcAft>
            </a:pPr>
            <a:r>
              <a:rPr lang="en-US"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Calibri" panose="020F0502020204030204" pitchFamily="34" charset="0"/>
                <a:cs typeface="Times New Roman" panose="02020603050405020304" pitchFamily="18" charset="0"/>
              </a:rPr>
              <a:t>The level of DNA protection was assessed by determining the relative electrophoretic band densities of the tested compounds compared to negative and positive controls.</a:t>
            </a:r>
            <a:endParaRPr lang="en-GB"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Calibri" panose="020F0502020204030204" pitchFamily="34" charset="0"/>
              <a:cs typeface="Times New Roman" panose="02020603050405020304" pitchFamily="18" charset="0"/>
            </a:endParaRPr>
          </a:p>
        </p:txBody>
      </p:sp>
      <p:pic>
        <p:nvPicPr>
          <p:cNvPr id="1026" name="Picture 2" descr="Baltic herring">
            <a:extLst>
              <a:ext uri="{FF2B5EF4-FFF2-40B4-BE49-F238E27FC236}">
                <a16:creationId xmlns:a16="http://schemas.microsoft.com/office/drawing/2014/main" id="{BC5EC7A2-330C-F612-B60F-597A034F2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067" y="1447800"/>
            <a:ext cx="3244908" cy="176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76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2484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7</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609600" y="1524000"/>
            <a:ext cx="8153400" cy="2308324"/>
          </a:xfrm>
          <a:prstGeom prst="rect">
            <a:avLst/>
          </a:prstGeom>
          <a:noFill/>
        </p:spPr>
        <p:txBody>
          <a:bodyPr wrap="square" rtlCol="0">
            <a:spAutoFit/>
          </a:bodyPr>
          <a:lstStyle/>
          <a:p>
            <a:r>
              <a:rPr lang="fr-FR" sz="2400" b="1" dirty="0" err="1"/>
              <a:t>Results</a:t>
            </a:r>
            <a:r>
              <a:rPr lang="fr-FR" sz="2400" b="1" dirty="0"/>
              <a:t> and discussion </a:t>
            </a:r>
          </a:p>
          <a:p>
            <a:endParaRPr lang="fr-FR" sz="2400" b="1" dirty="0"/>
          </a:p>
          <a:p>
            <a:pPr algn="just"/>
            <a:r>
              <a:rPr lang="fr-FR" sz="2400" dirty="0"/>
              <a:t>Four new </a:t>
            </a:r>
            <a:r>
              <a:rPr lang="fr-FR" sz="2400" dirty="0" err="1"/>
              <a:t>dinuclear</a:t>
            </a:r>
            <a:r>
              <a:rPr lang="fr-FR" sz="2400" dirty="0"/>
              <a:t> complexes of </a:t>
            </a:r>
            <a:r>
              <a:rPr lang="fr-FR" sz="2400" dirty="0" err="1"/>
              <a:t>general</a:t>
            </a:r>
            <a:r>
              <a:rPr lang="fr-FR" sz="2400" dirty="0"/>
              <a:t> formula Pt(II)-L-Zn(II) are </a:t>
            </a:r>
            <a:r>
              <a:rPr lang="fr-FR" sz="2400" dirty="0" err="1"/>
              <a:t>sinthezised</a:t>
            </a:r>
            <a:r>
              <a:rPr lang="fr-FR" sz="2400" dirty="0"/>
              <a:t> </a:t>
            </a:r>
            <a:r>
              <a:rPr lang="fr-FR" sz="2400" dirty="0" err="1"/>
              <a:t>from</a:t>
            </a:r>
            <a:r>
              <a:rPr lang="fr-FR" sz="2400" dirty="0"/>
              <a:t> trans- or </a:t>
            </a:r>
            <a:r>
              <a:rPr lang="fr-FR" sz="2400" dirty="0" err="1"/>
              <a:t>cisplatin</a:t>
            </a:r>
            <a:r>
              <a:rPr lang="fr-FR" sz="2400" dirty="0"/>
              <a:t> and parent </a:t>
            </a:r>
            <a:r>
              <a:rPr lang="fr-FR" sz="2400" dirty="0" err="1"/>
              <a:t>mononuclear</a:t>
            </a:r>
            <a:r>
              <a:rPr lang="fr-FR" sz="2400" dirty="0"/>
              <a:t> </a:t>
            </a:r>
            <a:r>
              <a:rPr lang="en-US" sz="2400" dirty="0"/>
              <a:t>[ZnCl</a:t>
            </a:r>
            <a:r>
              <a:rPr lang="en-US" sz="2400" baseline="-25000" dirty="0"/>
              <a:t>2</a:t>
            </a:r>
            <a:r>
              <a:rPr lang="en-US" sz="2400" dirty="0"/>
              <a:t>(</a:t>
            </a:r>
            <a:r>
              <a:rPr lang="en-US" sz="2400" dirty="0" err="1"/>
              <a:t>terpy</a:t>
            </a:r>
            <a:r>
              <a:rPr lang="en-US" sz="2400" dirty="0"/>
              <a:t>-Cl)] complex (where </a:t>
            </a:r>
            <a:r>
              <a:rPr lang="en-US" sz="2400" dirty="0" err="1"/>
              <a:t>terpy</a:t>
            </a:r>
            <a:r>
              <a:rPr lang="en-US" sz="2400" dirty="0"/>
              <a:t>-Cl = 4’-chloro-2,2′:6′,2′′-terpyridine, and L = bridging ligand, 4,4’-bipyridyl or pyrazine). </a:t>
            </a:r>
            <a:endParaRPr lang="fr-FR" sz="24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3551357800"/>
              </p:ext>
            </p:extLst>
          </p:nvPr>
        </p:nvGraphicFramePr>
        <p:xfrm>
          <a:off x="3352800" y="4012876"/>
          <a:ext cx="2133600" cy="1958407"/>
        </p:xfrm>
        <a:graphic>
          <a:graphicData uri="http://schemas.openxmlformats.org/presentationml/2006/ole">
            <mc:AlternateContent xmlns:mc="http://schemas.openxmlformats.org/markup-compatibility/2006">
              <mc:Choice xmlns:v="urn:schemas-microsoft-com:vml" Requires="v">
                <p:oleObj name="CS ChemDraw Drawing" r:id="rId3" imgW="1089720" imgH="1001520" progId="ChemDraw.Document.6.0">
                  <p:embed/>
                </p:oleObj>
              </mc:Choice>
              <mc:Fallback>
                <p:oleObj name="CS ChemDraw Drawing" r:id="rId3" imgW="1089720" imgH="1001520"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012876"/>
                        <a:ext cx="2133600" cy="1958407"/>
                      </a:xfrm>
                      <a:prstGeom prst="rect">
                        <a:avLst/>
                      </a:prstGeom>
                      <a:noFill/>
                    </p:spPr>
                  </p:pic>
                </p:oleObj>
              </mc:Fallback>
            </mc:AlternateContent>
          </a:graphicData>
        </a:graphic>
      </p:graphicFrame>
      <p:sp>
        <p:nvSpPr>
          <p:cNvPr id="3" name="TextBox 2"/>
          <p:cNvSpPr txBox="1"/>
          <p:nvPr/>
        </p:nvSpPr>
        <p:spPr>
          <a:xfrm>
            <a:off x="1905000" y="6161713"/>
            <a:ext cx="6553200" cy="369332"/>
          </a:xfrm>
          <a:prstGeom prst="rect">
            <a:avLst/>
          </a:prstGeom>
          <a:noFill/>
        </p:spPr>
        <p:txBody>
          <a:bodyPr wrap="square" rtlCol="0">
            <a:spAutoFit/>
          </a:bodyPr>
          <a:lstStyle/>
          <a:p>
            <a:r>
              <a:rPr lang="en-GB" b="1" dirty="0"/>
              <a:t>Structure of mononuclear [ZnCl</a:t>
            </a:r>
            <a:r>
              <a:rPr lang="en-GB" b="1" baseline="-25000" dirty="0"/>
              <a:t>2</a:t>
            </a:r>
            <a:r>
              <a:rPr lang="en-GB" b="1" dirty="0"/>
              <a:t>(</a:t>
            </a:r>
            <a:r>
              <a:rPr lang="en-GB" b="1" dirty="0" err="1"/>
              <a:t>terpy</a:t>
            </a:r>
            <a:r>
              <a:rPr lang="en-GB" b="1" dirty="0"/>
              <a:t>-Cl)] complex</a:t>
            </a:r>
          </a:p>
        </p:txBody>
      </p:sp>
    </p:spTree>
    <p:extLst>
      <p:ext uri="{BB962C8B-B14F-4D97-AF65-F5344CB8AC3E}">
        <p14:creationId xmlns:p14="http://schemas.microsoft.com/office/powerpoint/2010/main" val="2928138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248400"/>
            <a:ext cx="2133600" cy="365125"/>
          </a:xfrm>
        </p:spPr>
        <p:txBody>
          <a:bodyPr/>
          <a:lstStyle/>
          <a:p>
            <a:fld id="{FCAEAE96-855E-42B1-8DE9-9C9E68DE18C5}" type="slidenum">
              <a:rPr lang="fr-FR" smtClean="0"/>
              <a:pPr/>
              <a:t>8</a:t>
            </a:fld>
            <a:endParaRPr lang="fr-FR" dirty="0"/>
          </a:p>
        </p:txBody>
      </p:sp>
      <p:graphicFrame>
        <p:nvGraphicFramePr>
          <p:cNvPr id="3" name="Object 2"/>
          <p:cNvGraphicFramePr>
            <a:graphicFrameLocks noChangeAspect="1"/>
          </p:cNvGraphicFramePr>
          <p:nvPr>
            <p:extLst>
              <p:ext uri="{D42A27DB-BD31-4B8C-83A1-F6EECF244321}">
                <p14:modId xmlns:p14="http://schemas.microsoft.com/office/powerpoint/2010/main" val="2673057205"/>
              </p:ext>
            </p:extLst>
          </p:nvPr>
        </p:nvGraphicFramePr>
        <p:xfrm>
          <a:off x="1143000" y="1752600"/>
          <a:ext cx="3200400" cy="3357590"/>
        </p:xfrm>
        <a:graphic>
          <a:graphicData uri="http://schemas.openxmlformats.org/presentationml/2006/ole">
            <mc:AlternateContent xmlns:mc="http://schemas.openxmlformats.org/markup-compatibility/2006">
              <mc:Choice xmlns:v="urn:schemas-microsoft-com:vml" Requires="v">
                <p:oleObj name="CS ChemDraw Drawing" r:id="rId2" imgW="2431800" imgH="2553120" progId="ChemDraw.Document.6.0">
                  <p:embed/>
                </p:oleObj>
              </mc:Choice>
              <mc:Fallback>
                <p:oleObj name="CS ChemDraw Drawing" r:id="rId2" imgW="2431800" imgH="2553120" progId="ChemDraw.Document.6.0">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3200400" cy="335759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12254580"/>
              </p:ext>
            </p:extLst>
          </p:nvPr>
        </p:nvGraphicFramePr>
        <p:xfrm>
          <a:off x="5408585" y="1804851"/>
          <a:ext cx="3125815" cy="3281390"/>
        </p:xfrm>
        <a:graphic>
          <a:graphicData uri="http://schemas.openxmlformats.org/presentationml/2006/ole">
            <mc:AlternateContent xmlns:mc="http://schemas.openxmlformats.org/markup-compatibility/2006">
              <mc:Choice xmlns:v="urn:schemas-microsoft-com:vml" Requires="v">
                <p:oleObj name="CS ChemDraw Drawing" r:id="rId4" imgW="2431800" imgH="2553120" progId="ChemDraw.Document.6.0">
                  <p:embed/>
                </p:oleObj>
              </mc:Choice>
              <mc:Fallback>
                <p:oleObj name="CS ChemDraw Drawing" r:id="rId4" imgW="2431800" imgH="2553120" progId="ChemDraw.Document.6.0">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8585" y="1804851"/>
                        <a:ext cx="3125815" cy="3281390"/>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8865982A-38DA-B415-23D3-40C493B83297}"/>
              </a:ext>
            </a:extLst>
          </p:cNvPr>
          <p:cNvSpPr txBox="1"/>
          <p:nvPr/>
        </p:nvSpPr>
        <p:spPr>
          <a:xfrm>
            <a:off x="33130" y="5295406"/>
            <a:ext cx="4572000" cy="461665"/>
          </a:xfrm>
          <a:prstGeom prst="rect">
            <a:avLst/>
          </a:prstGeom>
          <a:noFill/>
        </p:spPr>
        <p:txBody>
          <a:bodyPr wrap="square">
            <a:spAutoFit/>
          </a:bodyPr>
          <a:lstStyle/>
          <a:p>
            <a:pPr algn="ct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i="1" dirty="0">
                <a:solidFill>
                  <a:srgbClr val="000000"/>
                </a:solidFill>
                <a:effectLst/>
                <a:latin typeface="+mj-lt"/>
                <a:ea typeface="DengXian" panose="02010600030101010101" pitchFamily="2" charset="-122"/>
                <a:cs typeface="Times New Roman" panose="02020603050405020304" pitchFamily="18" charset="0"/>
              </a:rPr>
              <a:t>cis</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dirty="0" err="1">
                <a:solidFill>
                  <a:srgbClr val="000000"/>
                </a:solidFill>
                <a:effectLst/>
                <a:latin typeface="+mj-lt"/>
                <a:ea typeface="DengXian" panose="02010600030101010101" pitchFamily="2" charset="-122"/>
                <a:cs typeface="Times New Roman" panose="02020603050405020304" pitchFamily="18" charset="0"/>
              </a:rPr>
              <a:t>PtCl</a:t>
            </a:r>
            <a:r>
              <a:rPr lang="en-US" sz="1200" b="1" dirty="0">
                <a:solidFill>
                  <a:srgbClr val="000000"/>
                </a:solidFill>
                <a:effectLst/>
                <a:latin typeface="+mj-lt"/>
                <a:ea typeface="DengXian" panose="02010600030101010101" pitchFamily="2" charset="-122"/>
                <a:cs typeface="Times New Roman" panose="02020603050405020304" pitchFamily="18" charset="0"/>
              </a:rPr>
              <a:t>(NH</a:t>
            </a:r>
            <a:r>
              <a:rPr lang="en-US" sz="1200" b="1" baseline="-25000" dirty="0">
                <a:solidFill>
                  <a:srgbClr val="000000"/>
                </a:solidFill>
                <a:effectLst/>
                <a:latin typeface="+mj-lt"/>
                <a:ea typeface="DengXian" panose="02010600030101010101" pitchFamily="2" charset="-122"/>
                <a:cs typeface="Times New Roman" panose="02020603050405020304" pitchFamily="18" charset="0"/>
              </a:rPr>
              <a:t>3</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baseline="-25000" dirty="0">
                <a:solidFill>
                  <a:srgbClr val="000000"/>
                </a:solidFill>
                <a:effectLst/>
                <a:latin typeface="+mj-lt"/>
                <a:ea typeface="DengXian" panose="02010600030101010101" pitchFamily="2" charset="-122"/>
                <a:cs typeface="Times New Roman" panose="02020603050405020304" pitchFamily="18" charset="0"/>
              </a:rPr>
              <a:t>2</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zh-CN" sz="1200" b="1" i="1" dirty="0">
                <a:solidFill>
                  <a:srgbClr val="000000"/>
                </a:solidFill>
                <a:effectLst/>
                <a:latin typeface="+mj-lt"/>
                <a:ea typeface="DengXian" panose="02010600030101010101" pitchFamily="2" charset="-122"/>
                <a:cs typeface="Times New Roman" panose="02020603050405020304" pitchFamily="18" charset="0"/>
              </a:rPr>
              <a:t>μ</a:t>
            </a:r>
            <a:r>
              <a:rPr lang="en-US" sz="1200" b="1" dirty="0">
                <a:solidFill>
                  <a:srgbClr val="000000"/>
                </a:solidFill>
                <a:effectLst/>
                <a:latin typeface="+mj-lt"/>
                <a:ea typeface="DengXian" panose="02010600030101010101" pitchFamily="2" charset="-122"/>
                <a:cs typeface="Times New Roman" panose="02020603050405020304" pitchFamily="18" charset="0"/>
              </a:rPr>
              <a:t>-4,4</a:t>
            </a:r>
            <a:r>
              <a:rPr lang="zh-CN"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dirty="0">
                <a:solidFill>
                  <a:srgbClr val="000000"/>
                </a:solidFill>
                <a:effectLst/>
                <a:latin typeface="+mj-lt"/>
                <a:ea typeface="DengXian" panose="02010600030101010101" pitchFamily="2" charset="-122"/>
                <a:cs typeface="Times New Roman" panose="02020603050405020304" pitchFamily="18" charset="0"/>
              </a:rPr>
              <a:t>-bipyridyl)</a:t>
            </a:r>
            <a:r>
              <a:rPr lang="en-US" sz="1200" b="1" dirty="0" err="1">
                <a:solidFill>
                  <a:srgbClr val="000000"/>
                </a:solidFill>
                <a:effectLst/>
                <a:latin typeface="+mj-lt"/>
                <a:ea typeface="DengXian" panose="02010600030101010101" pitchFamily="2" charset="-122"/>
                <a:cs typeface="Times New Roman" panose="02020603050405020304" pitchFamily="18" charset="0"/>
              </a:rPr>
              <a:t>ZnCl</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dirty="0" err="1">
                <a:solidFill>
                  <a:srgbClr val="000000"/>
                </a:solidFill>
                <a:effectLst/>
                <a:latin typeface="+mj-lt"/>
                <a:ea typeface="DengXian" panose="02010600030101010101" pitchFamily="2" charset="-122"/>
                <a:cs typeface="Times New Roman" panose="02020603050405020304" pitchFamily="18" charset="0"/>
              </a:rPr>
              <a:t>terpy</a:t>
            </a:r>
            <a:r>
              <a:rPr lang="en-US" sz="1200" b="1" dirty="0">
                <a:solidFill>
                  <a:srgbClr val="000000"/>
                </a:solidFill>
                <a:effectLst/>
                <a:latin typeface="+mj-lt"/>
                <a:ea typeface="DengXian" panose="02010600030101010101" pitchFamily="2" charset="-122"/>
                <a:cs typeface="Times New Roman" panose="02020603050405020304" pitchFamily="18" charset="0"/>
              </a:rPr>
              <a:t>-Cl)}](ClO</a:t>
            </a:r>
            <a:r>
              <a:rPr lang="en-US" sz="1200" b="1" baseline="-25000" dirty="0">
                <a:solidFill>
                  <a:srgbClr val="000000"/>
                </a:solidFill>
                <a:effectLst/>
                <a:latin typeface="+mj-lt"/>
                <a:ea typeface="DengXian" panose="02010600030101010101" pitchFamily="2" charset="-122"/>
                <a:cs typeface="Times New Roman" panose="02020603050405020304" pitchFamily="18" charset="0"/>
              </a:rPr>
              <a:t>4</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dirty="0">
                <a:solidFill>
                  <a:srgbClr val="000000"/>
                </a:solidFill>
                <a:latin typeface="+mj-lt"/>
                <a:ea typeface="DengXian" panose="02010600030101010101" pitchFamily="2" charset="-122"/>
                <a:cs typeface="Times New Roman" panose="02020603050405020304" pitchFamily="18" charset="0"/>
              </a:rPr>
              <a:t> </a:t>
            </a:r>
          </a:p>
          <a:p>
            <a:pPr algn="ctr"/>
            <a:r>
              <a:rPr lang="en-US" sz="1200" b="1" dirty="0">
                <a:solidFill>
                  <a:srgbClr val="000000"/>
                </a:solidFill>
                <a:latin typeface="+mj-lt"/>
                <a:ea typeface="DengXian" panose="02010600030101010101" pitchFamily="2" charset="-122"/>
                <a:cs typeface="Times New Roman" panose="02020603050405020304" pitchFamily="18" charset="0"/>
              </a:rPr>
              <a:t>C1</a:t>
            </a:r>
            <a:endParaRPr lang="en-GB" sz="1200" b="1" dirty="0">
              <a:latin typeface="+mj-lt"/>
            </a:endParaRPr>
          </a:p>
        </p:txBody>
      </p:sp>
      <p:sp>
        <p:nvSpPr>
          <p:cNvPr id="7" name="TextBox 6">
            <a:extLst>
              <a:ext uri="{FF2B5EF4-FFF2-40B4-BE49-F238E27FC236}">
                <a16:creationId xmlns:a16="http://schemas.microsoft.com/office/drawing/2014/main" id="{E0A4CE1D-F85A-316C-4331-9EF15C5D546A}"/>
              </a:ext>
            </a:extLst>
          </p:cNvPr>
          <p:cNvSpPr txBox="1"/>
          <p:nvPr/>
        </p:nvSpPr>
        <p:spPr>
          <a:xfrm>
            <a:off x="4320209" y="5259630"/>
            <a:ext cx="4572000" cy="461665"/>
          </a:xfrm>
          <a:prstGeom prst="rect">
            <a:avLst/>
          </a:prstGeom>
          <a:noFill/>
        </p:spPr>
        <p:txBody>
          <a:bodyPr wrap="square">
            <a:spAutoFit/>
          </a:bodyPr>
          <a:lstStyle/>
          <a:p>
            <a:pPr algn="ct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i="1" dirty="0">
                <a:solidFill>
                  <a:srgbClr val="000000"/>
                </a:solidFill>
                <a:latin typeface="+mj-lt"/>
                <a:ea typeface="DengXian" panose="02010600030101010101" pitchFamily="2" charset="-122"/>
                <a:cs typeface="Times New Roman" panose="02020603050405020304" pitchFamily="18" charset="0"/>
              </a:rPr>
              <a:t>trans-</a:t>
            </a:r>
            <a:r>
              <a:rPr lang="en-US" sz="1200" b="1" dirty="0" err="1">
                <a:solidFill>
                  <a:srgbClr val="000000"/>
                </a:solidFill>
                <a:effectLst/>
                <a:latin typeface="+mj-lt"/>
                <a:ea typeface="DengXian" panose="02010600030101010101" pitchFamily="2" charset="-122"/>
                <a:cs typeface="Times New Roman" panose="02020603050405020304" pitchFamily="18" charset="0"/>
              </a:rPr>
              <a:t>PtCl</a:t>
            </a:r>
            <a:r>
              <a:rPr lang="en-US" sz="1200" b="1" dirty="0">
                <a:solidFill>
                  <a:srgbClr val="000000"/>
                </a:solidFill>
                <a:effectLst/>
                <a:latin typeface="+mj-lt"/>
                <a:ea typeface="DengXian" panose="02010600030101010101" pitchFamily="2" charset="-122"/>
                <a:cs typeface="Times New Roman" panose="02020603050405020304" pitchFamily="18" charset="0"/>
              </a:rPr>
              <a:t>(NH</a:t>
            </a:r>
            <a:r>
              <a:rPr lang="en-US" sz="1200" b="1" baseline="-25000" dirty="0">
                <a:solidFill>
                  <a:srgbClr val="000000"/>
                </a:solidFill>
                <a:effectLst/>
                <a:latin typeface="+mj-lt"/>
                <a:ea typeface="DengXian" panose="02010600030101010101" pitchFamily="2" charset="-122"/>
                <a:cs typeface="Times New Roman" panose="02020603050405020304" pitchFamily="18" charset="0"/>
              </a:rPr>
              <a:t>3</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baseline="-25000" dirty="0">
                <a:solidFill>
                  <a:srgbClr val="000000"/>
                </a:solidFill>
                <a:effectLst/>
                <a:latin typeface="+mj-lt"/>
                <a:ea typeface="DengXian" panose="02010600030101010101" pitchFamily="2" charset="-122"/>
                <a:cs typeface="Times New Roman" panose="02020603050405020304" pitchFamily="18" charset="0"/>
              </a:rPr>
              <a:t>2</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zh-CN" sz="1200" b="1" i="1" dirty="0">
                <a:solidFill>
                  <a:srgbClr val="000000"/>
                </a:solidFill>
                <a:effectLst/>
                <a:latin typeface="+mj-lt"/>
                <a:ea typeface="DengXian" panose="02010600030101010101" pitchFamily="2" charset="-122"/>
                <a:cs typeface="Times New Roman" panose="02020603050405020304" pitchFamily="18" charset="0"/>
              </a:rPr>
              <a:t>μ</a:t>
            </a:r>
            <a:r>
              <a:rPr lang="en-US" sz="1200" b="1" dirty="0">
                <a:solidFill>
                  <a:srgbClr val="000000"/>
                </a:solidFill>
                <a:effectLst/>
                <a:latin typeface="+mj-lt"/>
                <a:ea typeface="DengXian" panose="02010600030101010101" pitchFamily="2" charset="-122"/>
                <a:cs typeface="Times New Roman" panose="02020603050405020304" pitchFamily="18" charset="0"/>
              </a:rPr>
              <a:t>-4,4</a:t>
            </a:r>
            <a:r>
              <a:rPr lang="zh-CN"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dirty="0">
                <a:solidFill>
                  <a:srgbClr val="000000"/>
                </a:solidFill>
                <a:effectLst/>
                <a:latin typeface="+mj-lt"/>
                <a:ea typeface="DengXian" panose="02010600030101010101" pitchFamily="2" charset="-122"/>
                <a:cs typeface="Times New Roman" panose="02020603050405020304" pitchFamily="18" charset="0"/>
              </a:rPr>
              <a:t>-bipyridyl)</a:t>
            </a:r>
            <a:r>
              <a:rPr lang="en-US" sz="1200" b="1" dirty="0" err="1">
                <a:solidFill>
                  <a:srgbClr val="000000"/>
                </a:solidFill>
                <a:effectLst/>
                <a:latin typeface="+mj-lt"/>
                <a:ea typeface="DengXian" panose="02010600030101010101" pitchFamily="2" charset="-122"/>
                <a:cs typeface="Times New Roman" panose="02020603050405020304" pitchFamily="18" charset="0"/>
              </a:rPr>
              <a:t>ZnCl</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dirty="0" err="1">
                <a:solidFill>
                  <a:srgbClr val="000000"/>
                </a:solidFill>
                <a:effectLst/>
                <a:latin typeface="+mj-lt"/>
                <a:ea typeface="DengXian" panose="02010600030101010101" pitchFamily="2" charset="-122"/>
                <a:cs typeface="Times New Roman" panose="02020603050405020304" pitchFamily="18" charset="0"/>
              </a:rPr>
              <a:t>terpy</a:t>
            </a:r>
            <a:r>
              <a:rPr lang="en-US" sz="1200" b="1" dirty="0">
                <a:solidFill>
                  <a:srgbClr val="000000"/>
                </a:solidFill>
                <a:effectLst/>
                <a:latin typeface="+mj-lt"/>
                <a:ea typeface="DengXian" panose="02010600030101010101" pitchFamily="2" charset="-122"/>
                <a:cs typeface="Times New Roman" panose="02020603050405020304" pitchFamily="18" charset="0"/>
              </a:rPr>
              <a:t>-Cl)}](ClO</a:t>
            </a:r>
            <a:r>
              <a:rPr lang="en-US" sz="1200" b="1" baseline="-25000" dirty="0">
                <a:solidFill>
                  <a:srgbClr val="000000"/>
                </a:solidFill>
                <a:effectLst/>
                <a:latin typeface="+mj-lt"/>
                <a:ea typeface="DengXian" panose="02010600030101010101" pitchFamily="2" charset="-122"/>
                <a:cs typeface="Times New Roman" panose="02020603050405020304" pitchFamily="18" charset="0"/>
              </a:rPr>
              <a:t>4</a:t>
            </a:r>
            <a:r>
              <a:rPr lang="en-US" sz="1200" b="1" dirty="0">
                <a:solidFill>
                  <a:srgbClr val="000000"/>
                </a:solidFill>
                <a:effectLst/>
                <a:latin typeface="+mj-lt"/>
                <a:ea typeface="DengXian" panose="02010600030101010101" pitchFamily="2" charset="-122"/>
                <a:cs typeface="Times New Roman" panose="02020603050405020304" pitchFamily="18" charset="0"/>
              </a:rPr>
              <a:t>)</a:t>
            </a:r>
          </a:p>
          <a:p>
            <a:pPr algn="ctr"/>
            <a:r>
              <a:rPr lang="en-US" sz="1200" b="1" dirty="0">
                <a:solidFill>
                  <a:srgbClr val="000000"/>
                </a:solidFill>
                <a:latin typeface="+mj-lt"/>
                <a:ea typeface="DengXian" panose="02010600030101010101" pitchFamily="2" charset="-122"/>
                <a:cs typeface="Times New Roman" panose="02020603050405020304" pitchFamily="18" charset="0"/>
              </a:rPr>
              <a:t>C2</a:t>
            </a:r>
            <a:endParaRPr lang="en-GB" sz="1200" b="1" dirty="0">
              <a:latin typeface="+mj-lt"/>
            </a:endParaRPr>
          </a:p>
        </p:txBody>
      </p:sp>
      <p:sp>
        <p:nvSpPr>
          <p:cNvPr id="8" name="TextBox 7">
            <a:extLst>
              <a:ext uri="{FF2B5EF4-FFF2-40B4-BE49-F238E27FC236}">
                <a16:creationId xmlns:a16="http://schemas.microsoft.com/office/drawing/2014/main" id="{C217FC6D-0402-5555-6D83-8C3A272819D6}"/>
              </a:ext>
            </a:extLst>
          </p:cNvPr>
          <p:cNvSpPr txBox="1"/>
          <p:nvPr/>
        </p:nvSpPr>
        <p:spPr>
          <a:xfrm>
            <a:off x="524349" y="5792847"/>
            <a:ext cx="8382000" cy="646331"/>
          </a:xfrm>
          <a:prstGeom prst="rect">
            <a:avLst/>
          </a:prstGeom>
          <a:noFill/>
        </p:spPr>
        <p:txBody>
          <a:bodyPr wrap="square">
            <a:spAutoFit/>
          </a:bodyPr>
          <a:lstStyle/>
          <a:p>
            <a:pPr algn="ctr"/>
            <a:r>
              <a:rPr lang="en-GB" b="1" dirty="0"/>
              <a:t>Structures of the investigated </a:t>
            </a:r>
            <a:r>
              <a:rPr lang="en-GB" b="1" dirty="0" err="1"/>
              <a:t>dinuclear</a:t>
            </a:r>
            <a:r>
              <a:rPr lang="en-GB" b="1" dirty="0"/>
              <a:t> </a:t>
            </a:r>
            <a:r>
              <a:rPr lang="en-GB" b="1" i="1" dirty="0"/>
              <a:t>cis</a:t>
            </a:r>
            <a:r>
              <a:rPr lang="en-GB" b="1" dirty="0"/>
              <a:t>- and </a:t>
            </a:r>
            <a:r>
              <a:rPr lang="en-GB" b="1" i="1" dirty="0"/>
              <a:t>trans</a:t>
            </a:r>
            <a:r>
              <a:rPr lang="en-GB" b="1" dirty="0"/>
              <a:t>-platinum(II)-zinc(II) complexes with adopted abbreviations.</a:t>
            </a:r>
          </a:p>
        </p:txBody>
      </p:sp>
    </p:spTree>
    <p:extLst>
      <p:ext uri="{BB962C8B-B14F-4D97-AF65-F5344CB8AC3E}">
        <p14:creationId xmlns:p14="http://schemas.microsoft.com/office/powerpoint/2010/main" val="1440842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248400"/>
            <a:ext cx="2133600" cy="365125"/>
          </a:xfrm>
        </p:spPr>
        <p:txBody>
          <a:bodyPr/>
          <a:lstStyle/>
          <a:p>
            <a:fld id="{FCAEAE96-855E-42B1-8DE9-9C9E68DE18C5}" type="slidenum">
              <a:rPr lang="fr-FR" smtClean="0"/>
              <a:pPr/>
              <a:t>9</a:t>
            </a:fld>
            <a:endParaRPr lang="fr-FR" dirty="0"/>
          </a:p>
        </p:txBody>
      </p:sp>
      <p:graphicFrame>
        <p:nvGraphicFramePr>
          <p:cNvPr id="3" name="Object 2"/>
          <p:cNvGraphicFramePr>
            <a:graphicFrameLocks noChangeAspect="1"/>
          </p:cNvGraphicFramePr>
          <p:nvPr>
            <p:extLst>
              <p:ext uri="{D42A27DB-BD31-4B8C-83A1-F6EECF244321}">
                <p14:modId xmlns:p14="http://schemas.microsoft.com/office/powerpoint/2010/main" val="489542851"/>
              </p:ext>
            </p:extLst>
          </p:nvPr>
        </p:nvGraphicFramePr>
        <p:xfrm>
          <a:off x="1243780" y="1906470"/>
          <a:ext cx="2947220" cy="3352800"/>
        </p:xfrm>
        <a:graphic>
          <a:graphicData uri="http://schemas.openxmlformats.org/presentationml/2006/ole">
            <mc:AlternateContent xmlns:mc="http://schemas.openxmlformats.org/markup-compatibility/2006">
              <mc:Choice xmlns:v="urn:schemas-microsoft-com:vml" Requires="v">
                <p:oleObj name="CS ChemDraw Drawing" r:id="rId2" imgW="2255400" imgH="2571840" progId="ChemDraw.Document.6.0">
                  <p:embed/>
                </p:oleObj>
              </mc:Choice>
              <mc:Fallback>
                <p:oleObj name="CS ChemDraw Drawing" r:id="rId2" imgW="2255400" imgH="2571840" progId="ChemDraw.Document.6.0">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780" y="1906470"/>
                        <a:ext cx="2947220" cy="3352800"/>
                      </a:xfrm>
                      <a:prstGeom prst="rect">
                        <a:avLst/>
                      </a:prstGeom>
                      <a:no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56598430"/>
              </p:ext>
            </p:extLst>
          </p:nvPr>
        </p:nvGraphicFramePr>
        <p:xfrm>
          <a:off x="5257800" y="1944570"/>
          <a:ext cx="2878453" cy="3276600"/>
        </p:xfrm>
        <a:graphic>
          <a:graphicData uri="http://schemas.openxmlformats.org/presentationml/2006/ole">
            <mc:AlternateContent xmlns:mc="http://schemas.openxmlformats.org/markup-compatibility/2006">
              <mc:Choice xmlns:v="urn:schemas-microsoft-com:vml" Requires="v">
                <p:oleObj name="CS ChemDraw Drawing" r:id="rId4" imgW="2255400" imgH="2571840" progId="ChemDraw.Document.6.0">
                  <p:embed/>
                </p:oleObj>
              </mc:Choice>
              <mc:Fallback>
                <p:oleObj name="CS ChemDraw Drawing" r:id="rId4" imgW="2255400" imgH="2571840" progId="ChemDraw.Document.6.0">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944570"/>
                        <a:ext cx="2878453" cy="3276600"/>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273CDFA9-3616-17BD-EF26-7AF97EF3DC93}"/>
              </a:ext>
            </a:extLst>
          </p:cNvPr>
          <p:cNvSpPr txBox="1"/>
          <p:nvPr/>
        </p:nvSpPr>
        <p:spPr>
          <a:xfrm>
            <a:off x="33130" y="5295406"/>
            <a:ext cx="4572000" cy="461665"/>
          </a:xfrm>
          <a:prstGeom prst="rect">
            <a:avLst/>
          </a:prstGeom>
          <a:noFill/>
        </p:spPr>
        <p:txBody>
          <a:bodyPr wrap="square">
            <a:spAutoFit/>
          </a:bodyPr>
          <a:lstStyle/>
          <a:p>
            <a:pPr algn="ct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i="1" dirty="0">
                <a:solidFill>
                  <a:srgbClr val="000000"/>
                </a:solidFill>
                <a:effectLst/>
                <a:latin typeface="+mj-lt"/>
                <a:ea typeface="DengXian" panose="02010600030101010101" pitchFamily="2" charset="-122"/>
                <a:cs typeface="Times New Roman" panose="02020603050405020304" pitchFamily="18" charset="0"/>
              </a:rPr>
              <a:t>cis</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dirty="0" err="1">
                <a:solidFill>
                  <a:srgbClr val="000000"/>
                </a:solidFill>
                <a:effectLst/>
                <a:latin typeface="+mj-lt"/>
                <a:ea typeface="DengXian" panose="02010600030101010101" pitchFamily="2" charset="-122"/>
                <a:cs typeface="Times New Roman" panose="02020603050405020304" pitchFamily="18" charset="0"/>
              </a:rPr>
              <a:t>PtCl</a:t>
            </a:r>
            <a:r>
              <a:rPr lang="en-US" sz="1200" b="1" dirty="0">
                <a:solidFill>
                  <a:srgbClr val="000000"/>
                </a:solidFill>
                <a:effectLst/>
                <a:latin typeface="+mj-lt"/>
                <a:ea typeface="DengXian" panose="02010600030101010101" pitchFamily="2" charset="-122"/>
                <a:cs typeface="Times New Roman" panose="02020603050405020304" pitchFamily="18" charset="0"/>
              </a:rPr>
              <a:t>(NH</a:t>
            </a:r>
            <a:r>
              <a:rPr lang="en-US" sz="1200" b="1" baseline="-25000" dirty="0">
                <a:solidFill>
                  <a:srgbClr val="000000"/>
                </a:solidFill>
                <a:effectLst/>
                <a:latin typeface="+mj-lt"/>
                <a:ea typeface="DengXian" panose="02010600030101010101" pitchFamily="2" charset="-122"/>
                <a:cs typeface="Times New Roman" panose="02020603050405020304" pitchFamily="18" charset="0"/>
              </a:rPr>
              <a:t>3</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baseline="-25000" dirty="0">
                <a:solidFill>
                  <a:srgbClr val="000000"/>
                </a:solidFill>
                <a:effectLst/>
                <a:latin typeface="+mj-lt"/>
                <a:ea typeface="DengXian" panose="02010600030101010101" pitchFamily="2" charset="-122"/>
                <a:cs typeface="Times New Roman" panose="02020603050405020304" pitchFamily="18" charset="0"/>
              </a:rPr>
              <a:t>2</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zh-CN" sz="1200" b="1" i="1" dirty="0">
                <a:solidFill>
                  <a:srgbClr val="000000"/>
                </a:solidFill>
                <a:effectLst/>
                <a:latin typeface="+mj-lt"/>
                <a:ea typeface="DengXian" panose="02010600030101010101" pitchFamily="2" charset="-122"/>
                <a:cs typeface="Times New Roman" panose="02020603050405020304" pitchFamily="18" charset="0"/>
              </a:rPr>
              <a:t>μ</a:t>
            </a:r>
            <a:r>
              <a:rPr lang="en-GB" altLang="zh-CN" sz="1200" b="1" i="1" dirty="0">
                <a:solidFill>
                  <a:srgbClr val="000000"/>
                </a:solidFill>
                <a:effectLst/>
                <a:latin typeface="+mj-lt"/>
                <a:ea typeface="DengXian" panose="02010600030101010101" pitchFamily="2" charset="-122"/>
                <a:cs typeface="Times New Roman" panose="02020603050405020304" pitchFamily="18" charset="0"/>
              </a:rPr>
              <a:t>-</a:t>
            </a:r>
            <a:r>
              <a:rPr lang="en-GB" sz="1200" b="1" dirty="0">
                <a:solidFill>
                  <a:srgbClr val="000000"/>
                </a:solidFill>
                <a:effectLst/>
                <a:latin typeface="+mj-lt"/>
                <a:ea typeface="DengXian" panose="02010600030101010101" pitchFamily="2" charset="-122"/>
                <a:cs typeface="Times New Roman" panose="02020603050405020304" pitchFamily="18" charset="0"/>
              </a:rPr>
              <a:t>pyrazine</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dirty="0" err="1">
                <a:solidFill>
                  <a:srgbClr val="000000"/>
                </a:solidFill>
                <a:effectLst/>
                <a:latin typeface="+mj-lt"/>
                <a:ea typeface="DengXian" panose="02010600030101010101" pitchFamily="2" charset="-122"/>
                <a:cs typeface="Times New Roman" panose="02020603050405020304" pitchFamily="18" charset="0"/>
              </a:rPr>
              <a:t>ZnCl</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dirty="0" err="1">
                <a:solidFill>
                  <a:srgbClr val="000000"/>
                </a:solidFill>
                <a:effectLst/>
                <a:latin typeface="+mj-lt"/>
                <a:ea typeface="DengXian" panose="02010600030101010101" pitchFamily="2" charset="-122"/>
                <a:cs typeface="Times New Roman" panose="02020603050405020304" pitchFamily="18" charset="0"/>
              </a:rPr>
              <a:t>terpy</a:t>
            </a:r>
            <a:r>
              <a:rPr lang="en-US" sz="1200" b="1" dirty="0">
                <a:solidFill>
                  <a:srgbClr val="000000"/>
                </a:solidFill>
                <a:effectLst/>
                <a:latin typeface="+mj-lt"/>
                <a:ea typeface="DengXian" panose="02010600030101010101" pitchFamily="2" charset="-122"/>
                <a:cs typeface="Times New Roman" panose="02020603050405020304" pitchFamily="18" charset="0"/>
              </a:rPr>
              <a:t>-Cl)}](ClO</a:t>
            </a:r>
            <a:r>
              <a:rPr lang="en-US" sz="1200" b="1" baseline="-25000" dirty="0">
                <a:solidFill>
                  <a:srgbClr val="000000"/>
                </a:solidFill>
                <a:effectLst/>
                <a:latin typeface="+mj-lt"/>
                <a:ea typeface="DengXian" panose="02010600030101010101" pitchFamily="2" charset="-122"/>
                <a:cs typeface="Times New Roman" panose="02020603050405020304" pitchFamily="18" charset="0"/>
              </a:rPr>
              <a:t>4</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dirty="0">
                <a:solidFill>
                  <a:srgbClr val="000000"/>
                </a:solidFill>
                <a:latin typeface="+mj-lt"/>
                <a:ea typeface="DengXian" panose="02010600030101010101" pitchFamily="2" charset="-122"/>
                <a:cs typeface="Times New Roman" panose="02020603050405020304" pitchFamily="18" charset="0"/>
              </a:rPr>
              <a:t> </a:t>
            </a:r>
          </a:p>
          <a:p>
            <a:pPr algn="ctr"/>
            <a:r>
              <a:rPr lang="en-US" sz="1200" b="1" dirty="0">
                <a:solidFill>
                  <a:srgbClr val="000000"/>
                </a:solidFill>
                <a:latin typeface="+mj-lt"/>
                <a:ea typeface="DengXian" panose="02010600030101010101" pitchFamily="2" charset="-122"/>
                <a:cs typeface="Times New Roman" panose="02020603050405020304" pitchFamily="18" charset="0"/>
              </a:rPr>
              <a:t>C3</a:t>
            </a:r>
            <a:endParaRPr lang="en-GB" sz="1200" b="1" dirty="0">
              <a:latin typeface="+mj-lt"/>
            </a:endParaRPr>
          </a:p>
        </p:txBody>
      </p:sp>
      <p:sp>
        <p:nvSpPr>
          <p:cNvPr id="7" name="TextBox 6">
            <a:extLst>
              <a:ext uri="{FF2B5EF4-FFF2-40B4-BE49-F238E27FC236}">
                <a16:creationId xmlns:a16="http://schemas.microsoft.com/office/drawing/2014/main" id="{DCE82EC7-7CF2-2454-C775-2D96BB686C5D}"/>
              </a:ext>
            </a:extLst>
          </p:cNvPr>
          <p:cNvSpPr txBox="1"/>
          <p:nvPr/>
        </p:nvSpPr>
        <p:spPr>
          <a:xfrm>
            <a:off x="4191000" y="5269209"/>
            <a:ext cx="4572000" cy="461665"/>
          </a:xfrm>
          <a:prstGeom prst="rect">
            <a:avLst/>
          </a:prstGeom>
          <a:noFill/>
        </p:spPr>
        <p:txBody>
          <a:bodyPr wrap="square">
            <a:spAutoFit/>
          </a:bodyPr>
          <a:lstStyle/>
          <a:p>
            <a:pPr algn="ct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i="1" dirty="0">
                <a:solidFill>
                  <a:srgbClr val="000000"/>
                </a:solidFill>
                <a:latin typeface="+mj-lt"/>
                <a:ea typeface="DengXian" panose="02010600030101010101" pitchFamily="2" charset="-122"/>
                <a:cs typeface="Times New Roman" panose="02020603050405020304" pitchFamily="18" charset="0"/>
              </a:rPr>
              <a:t>trans</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dirty="0" err="1">
                <a:solidFill>
                  <a:srgbClr val="000000"/>
                </a:solidFill>
                <a:effectLst/>
                <a:latin typeface="+mj-lt"/>
                <a:ea typeface="DengXian" panose="02010600030101010101" pitchFamily="2" charset="-122"/>
                <a:cs typeface="Times New Roman" panose="02020603050405020304" pitchFamily="18" charset="0"/>
              </a:rPr>
              <a:t>PtCl</a:t>
            </a:r>
            <a:r>
              <a:rPr lang="en-US" sz="1200" b="1" dirty="0">
                <a:solidFill>
                  <a:srgbClr val="000000"/>
                </a:solidFill>
                <a:effectLst/>
                <a:latin typeface="+mj-lt"/>
                <a:ea typeface="DengXian" panose="02010600030101010101" pitchFamily="2" charset="-122"/>
                <a:cs typeface="Times New Roman" panose="02020603050405020304" pitchFamily="18" charset="0"/>
              </a:rPr>
              <a:t>(NH</a:t>
            </a:r>
            <a:r>
              <a:rPr lang="en-US" sz="1200" b="1" baseline="-25000" dirty="0">
                <a:solidFill>
                  <a:srgbClr val="000000"/>
                </a:solidFill>
                <a:effectLst/>
                <a:latin typeface="+mj-lt"/>
                <a:ea typeface="DengXian" panose="02010600030101010101" pitchFamily="2" charset="-122"/>
                <a:cs typeface="Times New Roman" panose="02020603050405020304" pitchFamily="18" charset="0"/>
              </a:rPr>
              <a:t>3</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baseline="-25000" dirty="0">
                <a:solidFill>
                  <a:srgbClr val="000000"/>
                </a:solidFill>
                <a:effectLst/>
                <a:latin typeface="+mj-lt"/>
                <a:ea typeface="DengXian" panose="02010600030101010101" pitchFamily="2" charset="-122"/>
                <a:cs typeface="Times New Roman" panose="02020603050405020304" pitchFamily="18" charset="0"/>
              </a:rPr>
              <a:t>2</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zh-CN" sz="1200" b="1" i="1" dirty="0">
                <a:solidFill>
                  <a:srgbClr val="000000"/>
                </a:solidFill>
                <a:effectLst/>
                <a:latin typeface="+mj-lt"/>
                <a:ea typeface="DengXian" panose="02010600030101010101" pitchFamily="2" charset="-122"/>
                <a:cs typeface="Times New Roman" panose="02020603050405020304" pitchFamily="18" charset="0"/>
              </a:rPr>
              <a:t>μ</a:t>
            </a:r>
            <a:r>
              <a:rPr lang="en-GB" altLang="zh-CN" sz="1200" b="1" i="1" dirty="0">
                <a:solidFill>
                  <a:srgbClr val="000000"/>
                </a:solidFill>
                <a:effectLst/>
                <a:latin typeface="+mj-lt"/>
                <a:ea typeface="DengXian" panose="02010600030101010101" pitchFamily="2" charset="-122"/>
                <a:cs typeface="Times New Roman" panose="02020603050405020304" pitchFamily="18" charset="0"/>
              </a:rPr>
              <a:t>-</a:t>
            </a:r>
            <a:r>
              <a:rPr lang="en-GB" sz="1200" b="1" dirty="0">
                <a:solidFill>
                  <a:srgbClr val="000000"/>
                </a:solidFill>
                <a:effectLst/>
                <a:latin typeface="+mj-lt"/>
                <a:ea typeface="DengXian" panose="02010600030101010101" pitchFamily="2" charset="-122"/>
                <a:cs typeface="Times New Roman" panose="02020603050405020304" pitchFamily="18" charset="0"/>
              </a:rPr>
              <a:t>pyrazine</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dirty="0" err="1">
                <a:solidFill>
                  <a:srgbClr val="000000"/>
                </a:solidFill>
                <a:effectLst/>
                <a:latin typeface="+mj-lt"/>
                <a:ea typeface="DengXian" panose="02010600030101010101" pitchFamily="2" charset="-122"/>
                <a:cs typeface="Times New Roman" panose="02020603050405020304" pitchFamily="18" charset="0"/>
              </a:rPr>
              <a:t>ZnCl</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dirty="0" err="1">
                <a:solidFill>
                  <a:srgbClr val="000000"/>
                </a:solidFill>
                <a:effectLst/>
                <a:latin typeface="+mj-lt"/>
                <a:ea typeface="DengXian" panose="02010600030101010101" pitchFamily="2" charset="-122"/>
                <a:cs typeface="Times New Roman" panose="02020603050405020304" pitchFamily="18" charset="0"/>
              </a:rPr>
              <a:t>terpy</a:t>
            </a:r>
            <a:r>
              <a:rPr lang="en-US" sz="1200" b="1" dirty="0">
                <a:solidFill>
                  <a:srgbClr val="000000"/>
                </a:solidFill>
                <a:effectLst/>
                <a:latin typeface="+mj-lt"/>
                <a:ea typeface="DengXian" panose="02010600030101010101" pitchFamily="2" charset="-122"/>
                <a:cs typeface="Times New Roman" panose="02020603050405020304" pitchFamily="18" charset="0"/>
              </a:rPr>
              <a:t>-Cl)}](ClO</a:t>
            </a:r>
            <a:r>
              <a:rPr lang="en-US" sz="1200" b="1" baseline="-25000" dirty="0">
                <a:solidFill>
                  <a:srgbClr val="000000"/>
                </a:solidFill>
                <a:effectLst/>
                <a:latin typeface="+mj-lt"/>
                <a:ea typeface="DengXian" panose="02010600030101010101" pitchFamily="2" charset="-122"/>
                <a:cs typeface="Times New Roman" panose="02020603050405020304" pitchFamily="18" charset="0"/>
              </a:rPr>
              <a:t>4</a:t>
            </a:r>
            <a:r>
              <a:rPr lang="en-US" sz="1200" b="1" dirty="0">
                <a:solidFill>
                  <a:srgbClr val="000000"/>
                </a:solidFill>
                <a:effectLst/>
                <a:latin typeface="+mj-lt"/>
                <a:ea typeface="DengXian" panose="02010600030101010101" pitchFamily="2" charset="-122"/>
                <a:cs typeface="Times New Roman" panose="02020603050405020304" pitchFamily="18" charset="0"/>
              </a:rPr>
              <a:t>)</a:t>
            </a:r>
            <a:r>
              <a:rPr lang="en-US" sz="1200" b="1" dirty="0">
                <a:solidFill>
                  <a:srgbClr val="000000"/>
                </a:solidFill>
                <a:latin typeface="+mj-lt"/>
                <a:ea typeface="DengXian" panose="02010600030101010101" pitchFamily="2" charset="-122"/>
                <a:cs typeface="Times New Roman" panose="02020603050405020304" pitchFamily="18" charset="0"/>
              </a:rPr>
              <a:t> </a:t>
            </a:r>
          </a:p>
          <a:p>
            <a:pPr algn="ctr"/>
            <a:r>
              <a:rPr lang="en-US" sz="1200" b="1" dirty="0">
                <a:solidFill>
                  <a:srgbClr val="000000"/>
                </a:solidFill>
                <a:latin typeface="+mj-lt"/>
                <a:ea typeface="DengXian" panose="02010600030101010101" pitchFamily="2" charset="-122"/>
                <a:cs typeface="Times New Roman" panose="02020603050405020304" pitchFamily="18" charset="0"/>
              </a:rPr>
              <a:t>C4</a:t>
            </a:r>
            <a:endParaRPr lang="en-GB" sz="1200" b="1" dirty="0">
              <a:latin typeface="+mj-lt"/>
            </a:endParaRPr>
          </a:p>
        </p:txBody>
      </p:sp>
      <p:sp>
        <p:nvSpPr>
          <p:cNvPr id="8" name="TextBox 7">
            <a:extLst>
              <a:ext uri="{FF2B5EF4-FFF2-40B4-BE49-F238E27FC236}">
                <a16:creationId xmlns:a16="http://schemas.microsoft.com/office/drawing/2014/main" id="{10F677FA-C077-72DA-0629-61F659D1000C}"/>
              </a:ext>
            </a:extLst>
          </p:cNvPr>
          <p:cNvSpPr txBox="1"/>
          <p:nvPr/>
        </p:nvSpPr>
        <p:spPr>
          <a:xfrm>
            <a:off x="762000" y="5798145"/>
            <a:ext cx="8153400" cy="646331"/>
          </a:xfrm>
          <a:prstGeom prst="rect">
            <a:avLst/>
          </a:prstGeom>
          <a:noFill/>
        </p:spPr>
        <p:txBody>
          <a:bodyPr wrap="square">
            <a:spAutoFit/>
          </a:bodyPr>
          <a:lstStyle/>
          <a:p>
            <a:pPr algn="ctr"/>
            <a:r>
              <a:rPr lang="en-GB" b="1" dirty="0"/>
              <a:t>Structures of the investigated </a:t>
            </a:r>
            <a:r>
              <a:rPr lang="en-GB" b="1" dirty="0" err="1"/>
              <a:t>dinuclear</a:t>
            </a:r>
            <a:r>
              <a:rPr lang="en-GB" b="1" dirty="0"/>
              <a:t> </a:t>
            </a:r>
            <a:r>
              <a:rPr lang="en-GB" b="1" i="1" dirty="0"/>
              <a:t>cis</a:t>
            </a:r>
            <a:r>
              <a:rPr lang="en-GB" b="1" dirty="0"/>
              <a:t>- and </a:t>
            </a:r>
            <a:r>
              <a:rPr lang="en-GB" b="1" i="1" dirty="0"/>
              <a:t>trans</a:t>
            </a:r>
            <a:r>
              <a:rPr lang="en-GB" b="1" dirty="0"/>
              <a:t>-platinum(II)-zinc(II) complexes with adopted abbreviations.</a:t>
            </a:r>
          </a:p>
        </p:txBody>
      </p:sp>
    </p:spTree>
    <p:extLst>
      <p:ext uri="{BB962C8B-B14F-4D97-AF65-F5344CB8AC3E}">
        <p14:creationId xmlns:p14="http://schemas.microsoft.com/office/powerpoint/2010/main" val="3430508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983</TotalTime>
  <Words>1181</Words>
  <Application>Microsoft Office PowerPoint</Application>
  <PresentationFormat>On-screen Show (4:3)</PresentationFormat>
  <Paragraphs>172</Paragraphs>
  <Slides>14</Slides>
  <Notes>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1" baseType="lpstr">
      <vt:lpstr>Arial</vt:lpstr>
      <vt:lpstr>Calibri</vt:lpstr>
      <vt:lpstr>Calibri Light</vt:lpstr>
      <vt:lpstr>Times New Roman</vt:lpstr>
      <vt:lpstr>Office Theme</vt:lpstr>
      <vt:lpstr>Custom Design</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Tanja Soldatovic</cp:lastModifiedBy>
  <cp:revision>144</cp:revision>
  <dcterms:created xsi:type="dcterms:W3CDTF">2015-04-04T09:45:50Z</dcterms:created>
  <dcterms:modified xsi:type="dcterms:W3CDTF">2023-10-15T10:21:48Z</dcterms:modified>
</cp:coreProperties>
</file>