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handoutMasterIdLst>
    <p:handoutMasterId r:id="rId22"/>
  </p:handoutMasterIdLst>
  <p:sldIdLst>
    <p:sldId id="274" r:id="rId3"/>
    <p:sldId id="288" r:id="rId4"/>
    <p:sldId id="268" r:id="rId5"/>
    <p:sldId id="269" r:id="rId6"/>
    <p:sldId id="276" r:id="rId7"/>
    <p:sldId id="277" r:id="rId8"/>
    <p:sldId id="280" r:id="rId9"/>
    <p:sldId id="278" r:id="rId10"/>
    <p:sldId id="279" r:id="rId11"/>
    <p:sldId id="270" r:id="rId12"/>
    <p:sldId id="281" r:id="rId13"/>
    <p:sldId id="282" r:id="rId14"/>
    <p:sldId id="283" r:id="rId15"/>
    <p:sldId id="284" r:id="rId16"/>
    <p:sldId id="285" r:id="rId17"/>
    <p:sldId id="293" r:id="rId18"/>
    <p:sldId id="271" r:id="rId19"/>
    <p:sldId id="272" r:id="rId2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A5"/>
    <a:srgbClr val="63A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0" autoAdjust="0"/>
    <p:restoredTop sz="96053" autoAdjust="0"/>
  </p:normalViewPr>
  <p:slideViewPr>
    <p:cSldViewPr>
      <p:cViewPr>
        <p:scale>
          <a:sx n="86" d="100"/>
          <a:sy n="86" d="100"/>
        </p:scale>
        <p:origin x="960" y="7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425E2C-8F4B-0446-9610-78E337127A26}"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C0522E25-6270-4749-A709-5C1C61CA705F}">
      <dgm:prSet phldrT="[Text]" custT="1"/>
      <dgm:spPr/>
      <dgm:t>
        <a:bodyPr/>
        <a:lstStyle/>
        <a:p>
          <a:pPr algn="l"/>
          <a:r>
            <a:rPr lang="en-US" sz="2400" dirty="0">
              <a:effectLst/>
              <a:latin typeface="+mj-lt"/>
            </a:rPr>
            <a:t>Nicotine is the principal addictive component of cigarettes and contributes directly to lung carcinogenesis </a:t>
          </a:r>
          <a:endParaRPr lang="en-US" sz="2400" dirty="0">
            <a:latin typeface="+mj-lt"/>
          </a:endParaRPr>
        </a:p>
      </dgm:t>
    </dgm:pt>
    <dgm:pt modelId="{B97391A5-6808-A145-8DE4-0D6D4E36CCAD}" type="parTrans" cxnId="{57410D96-8F2C-1544-8F6E-8C9AB4211E1F}">
      <dgm:prSet/>
      <dgm:spPr/>
      <dgm:t>
        <a:bodyPr/>
        <a:lstStyle/>
        <a:p>
          <a:endParaRPr lang="en-US"/>
        </a:p>
      </dgm:t>
    </dgm:pt>
    <dgm:pt modelId="{BCC86715-4A77-3842-9114-6ACB91F3949B}" type="sibTrans" cxnId="{57410D96-8F2C-1544-8F6E-8C9AB4211E1F}">
      <dgm:prSet/>
      <dgm:spPr/>
      <dgm:t>
        <a:bodyPr/>
        <a:lstStyle/>
        <a:p>
          <a:endParaRPr lang="en-US"/>
        </a:p>
      </dgm:t>
    </dgm:pt>
    <dgm:pt modelId="{57B652CB-A5E7-8C43-BF05-422302AF77E5}">
      <dgm:prSet/>
      <dgm:spPr/>
      <dgm:t>
        <a:bodyPr/>
        <a:lstStyle/>
        <a:p>
          <a:pPr rtl="0"/>
          <a:r>
            <a:rPr lang="en-US" dirty="0"/>
            <a:t>Nicotine enhances proliferation, angiogenesis induction, and resistance to apoptosis.</a:t>
          </a:r>
        </a:p>
      </dgm:t>
    </dgm:pt>
    <dgm:pt modelId="{455E119A-DD8A-7241-8B35-8B4358E78249}" type="parTrans" cxnId="{AE71D170-0012-9949-943F-23275F36A93D}">
      <dgm:prSet/>
      <dgm:spPr/>
      <dgm:t>
        <a:bodyPr/>
        <a:lstStyle/>
        <a:p>
          <a:endParaRPr lang="en-US"/>
        </a:p>
      </dgm:t>
    </dgm:pt>
    <dgm:pt modelId="{B2E74AC6-3086-C941-A077-BD36BFD1FD74}" type="sibTrans" cxnId="{AE71D170-0012-9949-943F-23275F36A93D}">
      <dgm:prSet/>
      <dgm:spPr/>
      <dgm:t>
        <a:bodyPr/>
        <a:lstStyle/>
        <a:p>
          <a:endParaRPr lang="en-US"/>
        </a:p>
      </dgm:t>
    </dgm:pt>
    <dgm:pt modelId="{909423EE-A6FC-3844-B5AC-7FB75C7B0158}" type="pres">
      <dgm:prSet presAssocID="{78425E2C-8F4B-0446-9610-78E337127A26}" presName="Name0" presStyleCnt="0">
        <dgm:presLayoutVars>
          <dgm:chMax val="7"/>
          <dgm:chPref val="7"/>
          <dgm:dir/>
        </dgm:presLayoutVars>
      </dgm:prSet>
      <dgm:spPr/>
    </dgm:pt>
    <dgm:pt modelId="{3E963010-3FEA-5846-B594-A15A9737578E}" type="pres">
      <dgm:prSet presAssocID="{78425E2C-8F4B-0446-9610-78E337127A26}" presName="Name1" presStyleCnt="0"/>
      <dgm:spPr/>
    </dgm:pt>
    <dgm:pt modelId="{87894177-959F-9845-A5AD-B2775EB76E4F}" type="pres">
      <dgm:prSet presAssocID="{78425E2C-8F4B-0446-9610-78E337127A26}" presName="cycle" presStyleCnt="0"/>
      <dgm:spPr/>
    </dgm:pt>
    <dgm:pt modelId="{E79817CB-8B86-784C-ABAE-1387B2DD9734}" type="pres">
      <dgm:prSet presAssocID="{78425E2C-8F4B-0446-9610-78E337127A26}" presName="srcNode" presStyleLbl="node1" presStyleIdx="0" presStyleCnt="2"/>
      <dgm:spPr/>
    </dgm:pt>
    <dgm:pt modelId="{FC289C80-DE0E-7D42-8FAA-9158A5F0049B}" type="pres">
      <dgm:prSet presAssocID="{78425E2C-8F4B-0446-9610-78E337127A26}" presName="conn" presStyleLbl="parChTrans1D2" presStyleIdx="0" presStyleCnt="1"/>
      <dgm:spPr/>
    </dgm:pt>
    <dgm:pt modelId="{7A59FAA2-ED32-6247-AD51-C3D9536D66CE}" type="pres">
      <dgm:prSet presAssocID="{78425E2C-8F4B-0446-9610-78E337127A26}" presName="extraNode" presStyleLbl="node1" presStyleIdx="0" presStyleCnt="2"/>
      <dgm:spPr/>
    </dgm:pt>
    <dgm:pt modelId="{5316301D-A4C0-FD44-A215-03C5D23EA2E8}" type="pres">
      <dgm:prSet presAssocID="{78425E2C-8F4B-0446-9610-78E337127A26}" presName="dstNode" presStyleLbl="node1" presStyleIdx="0" presStyleCnt="2"/>
      <dgm:spPr/>
    </dgm:pt>
    <dgm:pt modelId="{7733F207-B41A-4948-8DB7-814B52AC4A38}" type="pres">
      <dgm:prSet presAssocID="{C0522E25-6270-4749-A709-5C1C61CA705F}" presName="text_1" presStyleLbl="node1" presStyleIdx="0" presStyleCnt="2" custScaleY="123306">
        <dgm:presLayoutVars>
          <dgm:bulletEnabled val="1"/>
        </dgm:presLayoutVars>
      </dgm:prSet>
      <dgm:spPr/>
    </dgm:pt>
    <dgm:pt modelId="{0ADB87BD-3C58-D54B-B5D1-75B87FDF61E0}" type="pres">
      <dgm:prSet presAssocID="{C0522E25-6270-4749-A709-5C1C61CA705F}" presName="accent_1" presStyleCnt="0"/>
      <dgm:spPr/>
    </dgm:pt>
    <dgm:pt modelId="{7A5CFD90-28A6-9E4F-95FD-725216600937}" type="pres">
      <dgm:prSet presAssocID="{C0522E25-6270-4749-A709-5C1C61CA705F}" presName="accentRepeatNode" presStyleLbl="solidFgAcc1" presStyleIdx="0" presStyleCnt="2"/>
      <dgm:spPr/>
    </dgm:pt>
    <dgm:pt modelId="{CA502154-478E-7A46-95D6-0634CA78C7DA}" type="pres">
      <dgm:prSet presAssocID="{57B652CB-A5E7-8C43-BF05-422302AF77E5}" presName="text_2" presStyleLbl="node1" presStyleIdx="1" presStyleCnt="2">
        <dgm:presLayoutVars>
          <dgm:bulletEnabled val="1"/>
        </dgm:presLayoutVars>
      </dgm:prSet>
      <dgm:spPr/>
    </dgm:pt>
    <dgm:pt modelId="{2AF7B156-AA53-EF43-B916-42CFA9C14076}" type="pres">
      <dgm:prSet presAssocID="{57B652CB-A5E7-8C43-BF05-422302AF77E5}" presName="accent_2" presStyleCnt="0"/>
      <dgm:spPr/>
    </dgm:pt>
    <dgm:pt modelId="{39545CA5-6E16-D54F-AC2B-215D203381C2}" type="pres">
      <dgm:prSet presAssocID="{57B652CB-A5E7-8C43-BF05-422302AF77E5}" presName="accentRepeatNode" presStyleLbl="solidFgAcc1" presStyleIdx="1" presStyleCnt="2"/>
      <dgm:spPr/>
    </dgm:pt>
  </dgm:ptLst>
  <dgm:cxnLst>
    <dgm:cxn modelId="{C19BEC36-F9FC-5947-9C6B-0C969659BDCA}" type="presOf" srcId="{57B652CB-A5E7-8C43-BF05-422302AF77E5}" destId="{CA502154-478E-7A46-95D6-0634CA78C7DA}" srcOrd="0" destOrd="0" presId="urn:microsoft.com/office/officeart/2008/layout/VerticalCurvedList"/>
    <dgm:cxn modelId="{AE71D170-0012-9949-943F-23275F36A93D}" srcId="{78425E2C-8F4B-0446-9610-78E337127A26}" destId="{57B652CB-A5E7-8C43-BF05-422302AF77E5}" srcOrd="1" destOrd="0" parTransId="{455E119A-DD8A-7241-8B35-8B4358E78249}" sibTransId="{B2E74AC6-3086-C941-A077-BD36BFD1FD74}"/>
    <dgm:cxn modelId="{57410D96-8F2C-1544-8F6E-8C9AB4211E1F}" srcId="{78425E2C-8F4B-0446-9610-78E337127A26}" destId="{C0522E25-6270-4749-A709-5C1C61CA705F}" srcOrd="0" destOrd="0" parTransId="{B97391A5-6808-A145-8DE4-0D6D4E36CCAD}" sibTransId="{BCC86715-4A77-3842-9114-6ACB91F3949B}"/>
    <dgm:cxn modelId="{848E5A9C-EEE4-3F43-968E-4311BA40BCC4}" type="presOf" srcId="{78425E2C-8F4B-0446-9610-78E337127A26}" destId="{909423EE-A6FC-3844-B5AC-7FB75C7B0158}" srcOrd="0" destOrd="0" presId="urn:microsoft.com/office/officeart/2008/layout/VerticalCurvedList"/>
    <dgm:cxn modelId="{022D2FCA-74F1-1647-9F50-2EB83F4C82EF}" type="presOf" srcId="{C0522E25-6270-4749-A709-5C1C61CA705F}" destId="{7733F207-B41A-4948-8DB7-814B52AC4A38}" srcOrd="0" destOrd="0" presId="urn:microsoft.com/office/officeart/2008/layout/VerticalCurvedList"/>
    <dgm:cxn modelId="{591B6FCF-3869-F04D-B79D-D4B7CC9DCA8E}" type="presOf" srcId="{BCC86715-4A77-3842-9114-6ACB91F3949B}" destId="{FC289C80-DE0E-7D42-8FAA-9158A5F0049B}" srcOrd="0" destOrd="0" presId="urn:microsoft.com/office/officeart/2008/layout/VerticalCurvedList"/>
    <dgm:cxn modelId="{DAA73BB2-9E67-1549-9EBC-0A7B5F3E7705}" type="presParOf" srcId="{909423EE-A6FC-3844-B5AC-7FB75C7B0158}" destId="{3E963010-3FEA-5846-B594-A15A9737578E}" srcOrd="0" destOrd="0" presId="urn:microsoft.com/office/officeart/2008/layout/VerticalCurvedList"/>
    <dgm:cxn modelId="{9AD7A00E-D206-CF42-B123-0C0B3977B168}" type="presParOf" srcId="{3E963010-3FEA-5846-B594-A15A9737578E}" destId="{87894177-959F-9845-A5AD-B2775EB76E4F}" srcOrd="0" destOrd="0" presId="urn:microsoft.com/office/officeart/2008/layout/VerticalCurvedList"/>
    <dgm:cxn modelId="{41605B8D-C1D7-934D-B006-35B230CFD289}" type="presParOf" srcId="{87894177-959F-9845-A5AD-B2775EB76E4F}" destId="{E79817CB-8B86-784C-ABAE-1387B2DD9734}" srcOrd="0" destOrd="0" presId="urn:microsoft.com/office/officeart/2008/layout/VerticalCurvedList"/>
    <dgm:cxn modelId="{5B816449-4F91-8846-A904-8744461D1373}" type="presParOf" srcId="{87894177-959F-9845-A5AD-B2775EB76E4F}" destId="{FC289C80-DE0E-7D42-8FAA-9158A5F0049B}" srcOrd="1" destOrd="0" presId="urn:microsoft.com/office/officeart/2008/layout/VerticalCurvedList"/>
    <dgm:cxn modelId="{23EB7ECC-3E81-1947-AFD2-BFE10A6518D5}" type="presParOf" srcId="{87894177-959F-9845-A5AD-B2775EB76E4F}" destId="{7A59FAA2-ED32-6247-AD51-C3D9536D66CE}" srcOrd="2" destOrd="0" presId="urn:microsoft.com/office/officeart/2008/layout/VerticalCurvedList"/>
    <dgm:cxn modelId="{1EFB7F55-A9AB-1C46-958D-D587ADEFCC62}" type="presParOf" srcId="{87894177-959F-9845-A5AD-B2775EB76E4F}" destId="{5316301D-A4C0-FD44-A215-03C5D23EA2E8}" srcOrd="3" destOrd="0" presId="urn:microsoft.com/office/officeart/2008/layout/VerticalCurvedList"/>
    <dgm:cxn modelId="{44E1F398-D666-B042-B617-F9400895AEFF}" type="presParOf" srcId="{3E963010-3FEA-5846-B594-A15A9737578E}" destId="{7733F207-B41A-4948-8DB7-814B52AC4A38}" srcOrd="1" destOrd="0" presId="urn:microsoft.com/office/officeart/2008/layout/VerticalCurvedList"/>
    <dgm:cxn modelId="{BC2F06E5-65D6-D94C-8C0E-F6D657ED62CC}" type="presParOf" srcId="{3E963010-3FEA-5846-B594-A15A9737578E}" destId="{0ADB87BD-3C58-D54B-B5D1-75B87FDF61E0}" srcOrd="2" destOrd="0" presId="urn:microsoft.com/office/officeart/2008/layout/VerticalCurvedList"/>
    <dgm:cxn modelId="{18D26EE2-67BA-AC48-B824-79407668B8F2}" type="presParOf" srcId="{0ADB87BD-3C58-D54B-B5D1-75B87FDF61E0}" destId="{7A5CFD90-28A6-9E4F-95FD-725216600937}" srcOrd="0" destOrd="0" presId="urn:microsoft.com/office/officeart/2008/layout/VerticalCurvedList"/>
    <dgm:cxn modelId="{3B737EE6-E393-1445-A97D-9FB576CE365E}" type="presParOf" srcId="{3E963010-3FEA-5846-B594-A15A9737578E}" destId="{CA502154-478E-7A46-95D6-0634CA78C7DA}" srcOrd="3" destOrd="0" presId="urn:microsoft.com/office/officeart/2008/layout/VerticalCurvedList"/>
    <dgm:cxn modelId="{A958285D-37DC-604F-B711-CD8DFA9785A1}" type="presParOf" srcId="{3E963010-3FEA-5846-B594-A15A9737578E}" destId="{2AF7B156-AA53-EF43-B916-42CFA9C14076}" srcOrd="4" destOrd="0" presId="urn:microsoft.com/office/officeart/2008/layout/VerticalCurvedList"/>
    <dgm:cxn modelId="{50790309-EC05-6C45-B49A-8A25089A8106}" type="presParOf" srcId="{2AF7B156-AA53-EF43-B916-42CFA9C14076}" destId="{39545CA5-6E16-D54F-AC2B-215D203381C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F862E3-8BEC-CD4E-9E17-39A4EA6D8001}" type="doc">
      <dgm:prSet loTypeId="urn:microsoft.com/office/officeart/2005/8/layout/arrow1" loCatId="" qsTypeId="urn:microsoft.com/office/officeart/2005/8/quickstyle/simple1" qsCatId="simple" csTypeId="urn:microsoft.com/office/officeart/2005/8/colors/accent1_2" csCatId="accent1" phldr="1"/>
      <dgm:spPr/>
      <dgm:t>
        <a:bodyPr/>
        <a:lstStyle/>
        <a:p>
          <a:endParaRPr lang="en-US"/>
        </a:p>
      </dgm:t>
    </dgm:pt>
    <dgm:pt modelId="{B9CCC453-ED1D-344B-9BFE-432C6C26E395}">
      <dgm:prSet phldrT="[Text]" custT="1"/>
      <dgm:spPr/>
      <dgm:t>
        <a:bodyPr/>
        <a:lstStyle/>
        <a:p>
          <a:pPr rtl="0"/>
          <a:r>
            <a:rPr lang="en-US" sz="2800" dirty="0"/>
            <a:t>Proliferation</a:t>
          </a:r>
        </a:p>
      </dgm:t>
    </dgm:pt>
    <dgm:pt modelId="{6F72C6CF-E881-B04C-8A77-8F52C49085E9}" type="parTrans" cxnId="{60689CC6-2972-5046-BCD3-1337C6C85949}">
      <dgm:prSet/>
      <dgm:spPr/>
      <dgm:t>
        <a:bodyPr/>
        <a:lstStyle/>
        <a:p>
          <a:endParaRPr lang="en-US"/>
        </a:p>
      </dgm:t>
    </dgm:pt>
    <dgm:pt modelId="{9FB495FC-E875-3C4B-BE48-07034997E7CB}" type="sibTrans" cxnId="{60689CC6-2972-5046-BCD3-1337C6C85949}">
      <dgm:prSet/>
      <dgm:spPr/>
      <dgm:t>
        <a:bodyPr/>
        <a:lstStyle/>
        <a:p>
          <a:endParaRPr lang="en-US"/>
        </a:p>
      </dgm:t>
    </dgm:pt>
    <dgm:pt modelId="{958857D4-ABFE-8748-9968-9B9DF3341A44}">
      <dgm:prSet phldrT="[Text]" custT="1"/>
      <dgm:spPr/>
      <dgm:t>
        <a:bodyPr/>
        <a:lstStyle/>
        <a:p>
          <a:pPr rtl="0"/>
          <a:r>
            <a:rPr lang="en-US" sz="2800" dirty="0"/>
            <a:t>Angiogenesis</a:t>
          </a:r>
        </a:p>
      </dgm:t>
    </dgm:pt>
    <dgm:pt modelId="{C1CC2C55-46B3-B74E-A597-884974F09BFF}" type="parTrans" cxnId="{CABCAFE5-8881-B349-AB3F-9CA79AA12361}">
      <dgm:prSet/>
      <dgm:spPr/>
      <dgm:t>
        <a:bodyPr/>
        <a:lstStyle/>
        <a:p>
          <a:endParaRPr lang="en-US"/>
        </a:p>
      </dgm:t>
    </dgm:pt>
    <dgm:pt modelId="{1EED9D62-037D-AB4E-8340-F2C58EFC2978}" type="sibTrans" cxnId="{CABCAFE5-8881-B349-AB3F-9CA79AA12361}">
      <dgm:prSet/>
      <dgm:spPr/>
      <dgm:t>
        <a:bodyPr/>
        <a:lstStyle/>
        <a:p>
          <a:endParaRPr lang="en-US"/>
        </a:p>
      </dgm:t>
    </dgm:pt>
    <dgm:pt modelId="{20151988-02B9-9C47-9F94-65470F0C9AB9}" type="pres">
      <dgm:prSet presAssocID="{31F862E3-8BEC-CD4E-9E17-39A4EA6D8001}" presName="cycle" presStyleCnt="0">
        <dgm:presLayoutVars>
          <dgm:dir/>
          <dgm:resizeHandles val="exact"/>
        </dgm:presLayoutVars>
      </dgm:prSet>
      <dgm:spPr/>
    </dgm:pt>
    <dgm:pt modelId="{0AF06EBC-33E7-EE40-9BCF-C6903EAEF6DC}" type="pres">
      <dgm:prSet presAssocID="{B9CCC453-ED1D-344B-9BFE-432C6C26E395}" presName="arrow" presStyleLbl="node1" presStyleIdx="0" presStyleCnt="2" custScaleY="108580">
        <dgm:presLayoutVars>
          <dgm:bulletEnabled val="1"/>
        </dgm:presLayoutVars>
      </dgm:prSet>
      <dgm:spPr/>
    </dgm:pt>
    <dgm:pt modelId="{88D71511-C8BB-8C49-94BC-E541ABA3C2ED}" type="pres">
      <dgm:prSet presAssocID="{958857D4-ABFE-8748-9968-9B9DF3341A44}" presName="arrow" presStyleLbl="node1" presStyleIdx="1" presStyleCnt="2" custScaleY="116073">
        <dgm:presLayoutVars>
          <dgm:bulletEnabled val="1"/>
        </dgm:presLayoutVars>
      </dgm:prSet>
      <dgm:spPr/>
    </dgm:pt>
  </dgm:ptLst>
  <dgm:cxnLst>
    <dgm:cxn modelId="{60EBD353-0BAD-BC43-BBD5-AF58B022C20C}" type="presOf" srcId="{958857D4-ABFE-8748-9968-9B9DF3341A44}" destId="{88D71511-C8BB-8C49-94BC-E541ABA3C2ED}" srcOrd="0" destOrd="0" presId="urn:microsoft.com/office/officeart/2005/8/layout/arrow1"/>
    <dgm:cxn modelId="{DFC5A07B-D026-C545-85B9-F91173175F48}" type="presOf" srcId="{31F862E3-8BEC-CD4E-9E17-39A4EA6D8001}" destId="{20151988-02B9-9C47-9F94-65470F0C9AB9}" srcOrd="0" destOrd="0" presId="urn:microsoft.com/office/officeart/2005/8/layout/arrow1"/>
    <dgm:cxn modelId="{5EF25BBA-2711-3047-8E73-DD2D236A81DB}" type="presOf" srcId="{B9CCC453-ED1D-344B-9BFE-432C6C26E395}" destId="{0AF06EBC-33E7-EE40-9BCF-C6903EAEF6DC}" srcOrd="0" destOrd="0" presId="urn:microsoft.com/office/officeart/2005/8/layout/arrow1"/>
    <dgm:cxn modelId="{60689CC6-2972-5046-BCD3-1337C6C85949}" srcId="{31F862E3-8BEC-CD4E-9E17-39A4EA6D8001}" destId="{B9CCC453-ED1D-344B-9BFE-432C6C26E395}" srcOrd="0" destOrd="0" parTransId="{6F72C6CF-E881-B04C-8A77-8F52C49085E9}" sibTransId="{9FB495FC-E875-3C4B-BE48-07034997E7CB}"/>
    <dgm:cxn modelId="{CABCAFE5-8881-B349-AB3F-9CA79AA12361}" srcId="{31F862E3-8BEC-CD4E-9E17-39A4EA6D8001}" destId="{958857D4-ABFE-8748-9968-9B9DF3341A44}" srcOrd="1" destOrd="0" parTransId="{C1CC2C55-46B3-B74E-A597-884974F09BFF}" sibTransId="{1EED9D62-037D-AB4E-8340-F2C58EFC2978}"/>
    <dgm:cxn modelId="{E308E39C-31EC-F64B-98DD-9CA3811B2F01}" type="presParOf" srcId="{20151988-02B9-9C47-9F94-65470F0C9AB9}" destId="{0AF06EBC-33E7-EE40-9BCF-C6903EAEF6DC}" srcOrd="0" destOrd="0" presId="urn:microsoft.com/office/officeart/2005/8/layout/arrow1"/>
    <dgm:cxn modelId="{5E4B14AA-D481-7F41-8226-0EB45530D052}" type="presParOf" srcId="{20151988-02B9-9C47-9F94-65470F0C9AB9}" destId="{88D71511-C8BB-8C49-94BC-E541ABA3C2ED}"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289C80-DE0E-7D42-8FAA-9158A5F0049B}">
      <dsp:nvSpPr>
        <dsp:cNvPr id="0" name=""/>
        <dsp:cNvSpPr/>
      </dsp:nvSpPr>
      <dsp:spPr>
        <a:xfrm>
          <a:off x="-4560586" y="-704407"/>
          <a:ext cx="5472816" cy="5472816"/>
        </a:xfrm>
        <a:prstGeom prst="blockArc">
          <a:avLst>
            <a:gd name="adj1" fmla="val 18900000"/>
            <a:gd name="adj2" fmla="val 2700000"/>
            <a:gd name="adj3" fmla="val 39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33F207-B41A-4948-8DB7-814B52AC4A38}">
      <dsp:nvSpPr>
        <dsp:cNvPr id="0" name=""/>
        <dsp:cNvSpPr/>
      </dsp:nvSpPr>
      <dsp:spPr>
        <a:xfrm>
          <a:off x="747064" y="445291"/>
          <a:ext cx="5327497" cy="14315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154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effectLst/>
              <a:latin typeface="+mj-lt"/>
            </a:rPr>
            <a:t>Nicotine is the principal addictive component of cigarettes and contributes directly to lung carcinogenesis </a:t>
          </a:r>
          <a:endParaRPr lang="en-US" sz="2400" kern="1200" dirty="0">
            <a:latin typeface="+mj-lt"/>
          </a:endParaRPr>
        </a:p>
      </dsp:txBody>
      <dsp:txXfrm>
        <a:off x="747064" y="445291"/>
        <a:ext cx="5327497" cy="1431587"/>
      </dsp:txXfrm>
    </dsp:sp>
    <dsp:sp modelId="{7A5CFD90-28A6-9E4F-95FD-725216600937}">
      <dsp:nvSpPr>
        <dsp:cNvPr id="0" name=""/>
        <dsp:cNvSpPr/>
      </dsp:nvSpPr>
      <dsp:spPr>
        <a:xfrm>
          <a:off x="21437" y="435457"/>
          <a:ext cx="1451254" cy="145125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502154-478E-7A46-95D6-0634CA78C7DA}">
      <dsp:nvSpPr>
        <dsp:cNvPr id="0" name=""/>
        <dsp:cNvSpPr/>
      </dsp:nvSpPr>
      <dsp:spPr>
        <a:xfrm>
          <a:off x="747064" y="2322413"/>
          <a:ext cx="5327497" cy="11610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1547"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t>Nicotine enhances proliferation, angiogenesis induction, and resistance to apoptosis.</a:t>
          </a:r>
        </a:p>
      </dsp:txBody>
      <dsp:txXfrm>
        <a:off x="747064" y="2322413"/>
        <a:ext cx="5327497" cy="1161003"/>
      </dsp:txXfrm>
    </dsp:sp>
    <dsp:sp modelId="{39545CA5-6E16-D54F-AC2B-215D203381C2}">
      <dsp:nvSpPr>
        <dsp:cNvPr id="0" name=""/>
        <dsp:cNvSpPr/>
      </dsp:nvSpPr>
      <dsp:spPr>
        <a:xfrm>
          <a:off x="21437" y="2177288"/>
          <a:ext cx="1451254" cy="145125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F06EBC-33E7-EE40-9BCF-C6903EAEF6DC}">
      <dsp:nvSpPr>
        <dsp:cNvPr id="0" name=""/>
        <dsp:cNvSpPr/>
      </dsp:nvSpPr>
      <dsp:spPr>
        <a:xfrm rot="16200000">
          <a:off x="210" y="392889"/>
          <a:ext cx="2410960" cy="2617821"/>
        </a:xfrm>
        <a:prstGeom prst="up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dirty="0"/>
            <a:t>Proliferation</a:t>
          </a:r>
        </a:p>
      </dsp:txBody>
      <dsp:txXfrm rot="5400000">
        <a:off x="318698" y="1099059"/>
        <a:ext cx="2195903" cy="1205480"/>
      </dsp:txXfrm>
    </dsp:sp>
    <dsp:sp modelId="{88D71511-C8BB-8C49-94BC-E541ABA3C2ED}">
      <dsp:nvSpPr>
        <dsp:cNvPr id="0" name=""/>
        <dsp:cNvSpPr/>
      </dsp:nvSpPr>
      <dsp:spPr>
        <a:xfrm rot="5400000">
          <a:off x="2653082" y="302562"/>
          <a:ext cx="2410960" cy="2798474"/>
        </a:xfrm>
        <a:prstGeom prst="up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dirty="0"/>
            <a:t>Angiogenesis</a:t>
          </a:r>
        </a:p>
      </dsp:txBody>
      <dsp:txXfrm rot="-5400000">
        <a:off x="2459325" y="1099059"/>
        <a:ext cx="2376556" cy="120548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83100A-8A72-460F-8D5A-54D1E8721B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E079F-1A5F-425D-8548-7D6E0BA765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0DBEE4-A35F-451C-BCBF-73654C02E910}" type="datetimeFigureOut">
              <a:rPr lang="en-US" smtClean="0"/>
              <a:t>10/15/23</a:t>
            </a:fld>
            <a:endParaRPr lang="en-US"/>
          </a:p>
        </p:txBody>
      </p:sp>
      <p:sp>
        <p:nvSpPr>
          <p:cNvPr id="4" name="Footer Placeholder 3">
            <a:extLst>
              <a:ext uri="{FF2B5EF4-FFF2-40B4-BE49-F238E27FC236}">
                <a16:creationId xmlns:a16="http://schemas.microsoft.com/office/drawing/2014/main" id="{CC9FF8A4-6C72-4FA9-92D5-35F646DB1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BC330F-8964-486B-B51A-F7EA853506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02DDE-B420-4AB0-A81B-677338ED35D9}" type="slidenum">
              <a:rPr lang="en-US" smtClean="0"/>
              <a:t>‹#›</a:t>
            </a:fld>
            <a:endParaRPr lang="en-US"/>
          </a:p>
        </p:txBody>
      </p:sp>
    </p:spTree>
    <p:extLst>
      <p:ext uri="{BB962C8B-B14F-4D97-AF65-F5344CB8AC3E}">
        <p14:creationId xmlns:p14="http://schemas.microsoft.com/office/powerpoint/2010/main" val="2265032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FBF3B-F983-4F41-9E6C-02008BB91DD1}" type="datetimeFigureOut">
              <a:rPr lang="fr-FR" smtClean="0"/>
              <a:pPr/>
              <a:t>15/10/2023</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9082-9D5D-43A3-B675-27AB9B8E552E}" type="slidenum">
              <a:rPr lang="en-US" smtClean="0"/>
              <a:t>‹#›</a:t>
            </a:fld>
            <a:endParaRPr lang="en-US" dirty="0"/>
          </a:p>
        </p:txBody>
      </p:sp>
    </p:spTree>
    <p:extLst>
      <p:ext uri="{BB962C8B-B14F-4D97-AF65-F5344CB8AC3E}">
        <p14:creationId xmlns:p14="http://schemas.microsoft.com/office/powerpoint/2010/main" val="16260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A4A4A"/>
                </a:solidFill>
                <a:effectLst/>
                <a:latin typeface="Source Sans Pro" panose="020B0503030403020204" pitchFamily="34" charset="0"/>
              </a:rPr>
              <a:t>(</a:t>
            </a:r>
            <a:r>
              <a:rPr lang="en-US" b="0" i="0" dirty="0" err="1">
                <a:solidFill>
                  <a:srgbClr val="4A4A4A"/>
                </a:solidFill>
                <a:effectLst/>
                <a:latin typeface="Source Sans Pro" panose="020B0503030403020204" pitchFamily="34" charset="0"/>
              </a:rPr>
              <a:t>w_talib@asu.edu.jo</a:t>
            </a:r>
            <a:r>
              <a:rPr lang="en-US" b="0" i="0" dirty="0">
                <a:solidFill>
                  <a:srgbClr val="4A4A4A"/>
                </a:solidFill>
                <a:effectLst/>
                <a:latin typeface="Source Sans Pro" panose="020B0503030403020204" pitchFamily="34" charset="0"/>
              </a:rPr>
              <a:t>) * 1</a:t>
            </a:r>
          </a:p>
          <a:p>
            <a:pPr algn="l"/>
            <a:r>
              <a:rPr lang="en-US" b="0" i="0" dirty="0">
                <a:solidFill>
                  <a:srgbClr val="4A4A4A"/>
                </a:solidFill>
                <a:effectLst/>
                <a:latin typeface="Source Sans Pro" panose="020B0503030403020204" pitchFamily="34" charset="0"/>
              </a:rPr>
              <a:t>Lina Al </a:t>
            </a:r>
            <a:r>
              <a:rPr lang="en-US" b="0" i="0" dirty="0" err="1">
                <a:solidFill>
                  <a:srgbClr val="4A4A4A"/>
                </a:solidFill>
                <a:effectLst/>
                <a:latin typeface="Source Sans Pro" panose="020B0503030403020204" pitchFamily="34" charset="0"/>
              </a:rPr>
              <a:t>Kury</a:t>
            </a:r>
            <a:r>
              <a:rPr lang="en-US" b="0" i="0" dirty="0">
                <a:solidFill>
                  <a:srgbClr val="4A4A4A"/>
                </a:solidFill>
                <a:effectLst/>
                <a:latin typeface="Source Sans Pro" panose="020B0503030403020204" pitchFamily="34" charset="0"/>
              </a:rPr>
              <a:t> (</a:t>
            </a:r>
            <a:r>
              <a:rPr lang="en-US" b="0" i="0" dirty="0" err="1">
                <a:solidFill>
                  <a:srgbClr val="4A4A4A"/>
                </a:solidFill>
                <a:effectLst/>
                <a:latin typeface="Source Sans Pro" panose="020B0503030403020204" pitchFamily="34" charset="0"/>
              </a:rPr>
              <a:t>lina.alkury@zu.ac.ae</a:t>
            </a:r>
            <a:r>
              <a:rPr lang="en-US" b="0" i="0" dirty="0">
                <a:solidFill>
                  <a:srgbClr val="4A4A4A"/>
                </a:solidFill>
                <a:effectLst/>
                <a:latin typeface="Source Sans Pro" panose="020B0503030403020204" pitchFamily="34" charset="0"/>
              </a:rPr>
              <a:t>) * 2</a:t>
            </a:r>
          </a:p>
          <a:p>
            <a:pPr algn="l"/>
            <a:r>
              <a:rPr lang="en-US" b="0" i="0" baseline="30000" dirty="0">
                <a:solidFill>
                  <a:srgbClr val="4A4A4A"/>
                </a:solidFill>
                <a:effectLst/>
                <a:latin typeface="Source Sans Pro" panose="020B0503030403020204" pitchFamily="34" charset="0"/>
              </a:rPr>
              <a:t>1</a:t>
            </a:r>
            <a:r>
              <a:rPr lang="en-US" b="0" i="0" dirty="0">
                <a:solidFill>
                  <a:srgbClr val="4A4A4A"/>
                </a:solidFill>
                <a:effectLst/>
                <a:latin typeface="Source Sans Pro" panose="020B0503030403020204" pitchFamily="34" charset="0"/>
              </a:rPr>
              <a:t>  Faculty of Allied Medical Sciences, Applied Science Private University, Amman 11931-166, Jordan</a:t>
            </a:r>
            <a:br>
              <a:rPr lang="en-US" b="0" i="0" dirty="0">
                <a:solidFill>
                  <a:srgbClr val="4A4A4A"/>
                </a:solidFill>
                <a:effectLst/>
                <a:latin typeface="Source Sans Pro" panose="020B0503030403020204" pitchFamily="34" charset="0"/>
              </a:rPr>
            </a:br>
            <a:r>
              <a:rPr lang="en-US" b="0" i="0" baseline="30000" dirty="0">
                <a:solidFill>
                  <a:srgbClr val="4A4A4A"/>
                </a:solidFill>
                <a:effectLst/>
                <a:latin typeface="Source Sans Pro" panose="020B0503030403020204" pitchFamily="34" charset="0"/>
              </a:rPr>
              <a:t>2</a:t>
            </a:r>
            <a:r>
              <a:rPr lang="en-US" b="0" i="0" dirty="0">
                <a:solidFill>
                  <a:srgbClr val="4A4A4A"/>
                </a:solidFill>
                <a:effectLst/>
                <a:latin typeface="Source Sans Pro" panose="020B0503030403020204" pitchFamily="34" charset="0"/>
              </a:rPr>
              <a:t>  Department of Health Sciences, College of Natural and Health Sciences, Zayed University, Abu Dhabi</a:t>
            </a:r>
          </a:p>
          <a:p>
            <a:endParaRPr lang="en-AE" dirty="0"/>
          </a:p>
        </p:txBody>
      </p:sp>
      <p:sp>
        <p:nvSpPr>
          <p:cNvPr id="4" name="Slide Number Placeholder 3"/>
          <p:cNvSpPr>
            <a:spLocks noGrp="1"/>
          </p:cNvSpPr>
          <p:nvPr>
            <p:ph type="sldNum" sz="quarter" idx="5"/>
          </p:nvPr>
        </p:nvSpPr>
        <p:spPr/>
        <p:txBody>
          <a:bodyPr/>
          <a:lstStyle/>
          <a:p>
            <a:fld id="{46269082-9D5D-43A3-B675-27AB9B8E552E}" type="slidenum">
              <a:rPr lang="en-US" smtClean="0"/>
              <a:t>1</a:t>
            </a:fld>
            <a:endParaRPr lang="en-US" dirty="0"/>
          </a:p>
        </p:txBody>
      </p:sp>
    </p:spTree>
    <p:extLst>
      <p:ext uri="{BB962C8B-B14F-4D97-AF65-F5344CB8AC3E}">
        <p14:creationId xmlns:p14="http://schemas.microsoft.com/office/powerpoint/2010/main" val="3974394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3</a:t>
            </a:fld>
            <a:endParaRPr lang="fr-FR"/>
          </a:p>
        </p:txBody>
      </p:sp>
    </p:spTree>
    <p:extLst>
      <p:ext uri="{BB962C8B-B14F-4D97-AF65-F5344CB8AC3E}">
        <p14:creationId xmlns:p14="http://schemas.microsoft.com/office/powerpoint/2010/main" val="3213149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4</a:t>
            </a:fld>
            <a:endParaRPr lang="fr-FR"/>
          </a:p>
        </p:txBody>
      </p:sp>
    </p:spTree>
    <p:extLst>
      <p:ext uri="{BB962C8B-B14F-4D97-AF65-F5344CB8AC3E}">
        <p14:creationId xmlns:p14="http://schemas.microsoft.com/office/powerpoint/2010/main" val="422749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10</a:t>
            </a:fld>
            <a:endParaRPr lang="fr-FR"/>
          </a:p>
        </p:txBody>
      </p:sp>
    </p:spTree>
    <p:extLst>
      <p:ext uri="{BB962C8B-B14F-4D97-AF65-F5344CB8AC3E}">
        <p14:creationId xmlns:p14="http://schemas.microsoft.com/office/powerpoint/2010/main" val="2628215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17</a:t>
            </a:fld>
            <a:endParaRPr lang="fr-FR"/>
          </a:p>
        </p:txBody>
      </p:sp>
    </p:spTree>
    <p:extLst>
      <p:ext uri="{BB962C8B-B14F-4D97-AF65-F5344CB8AC3E}">
        <p14:creationId xmlns:p14="http://schemas.microsoft.com/office/powerpoint/2010/main" val="2654880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18</a:t>
            </a:fld>
            <a:endParaRPr lang="fr-FR"/>
          </a:p>
        </p:txBody>
      </p:sp>
    </p:spTree>
    <p:extLst>
      <p:ext uri="{BB962C8B-B14F-4D97-AF65-F5344CB8AC3E}">
        <p14:creationId xmlns:p14="http://schemas.microsoft.com/office/powerpoint/2010/main" val="2955824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2F621E2D-A50B-495F-9AA4-3F10866B781B}" type="datetime1">
              <a:rPr lang="fr-FR" smtClean="0"/>
              <a:t>15/10/2023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D6B278-45EA-45CC-9642-20CC60EAB0D1}" type="datetime1">
              <a:rPr lang="fr-FR" smtClean="0"/>
              <a:t>15/10/2023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E16925-72EC-42D4-94D3-A1003B939FCE}" type="datetime1">
              <a:rPr lang="fr-FR" smtClean="0"/>
              <a:t>15/10/2023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24ED9-1BAC-43CE-92AB-135E2507265C}" type="datetimeFigureOut">
              <a:rPr lang="en-US" smtClean="0"/>
              <a:t>10/15/23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07389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136958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4ED9-1BAC-43CE-92AB-135E2507265C}" type="datetimeFigureOut">
              <a:rPr lang="en-US" smtClean="0"/>
              <a:t>10/15/23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120936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4ED9-1BAC-43CE-92AB-135E2507265C}" type="datetimeFigureOut">
              <a:rPr lang="en-US" smtClean="0"/>
              <a:t>10/15/23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66301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4ED9-1BAC-43CE-92AB-135E2507265C}" type="datetimeFigureOut">
              <a:rPr lang="en-US" smtClean="0"/>
              <a:t>10/15/23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378275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4ED9-1BAC-43CE-92AB-135E2507265C}" type="datetimeFigureOut">
              <a:rPr lang="en-US" smtClean="0"/>
              <a:t>10/15/23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158387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t>10/15/23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34381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68686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3760309-1331-4F8F-AC1F-972AC9046391}" type="datetime1">
              <a:rPr lang="fr-FR" smtClean="0"/>
              <a:t>15/10/2023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81134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280487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27733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B96765-7664-41F5-8267-06B87A0274DD}" type="datetime1">
              <a:rPr lang="fr-FR" smtClean="0"/>
              <a:t>15/10/2023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21FF9947-2A44-4499-8893-791A730D1CEB}" type="datetime1">
              <a:rPr lang="fr-FR" smtClean="0"/>
              <a:t>15/10/2023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2CD4740-CB78-4DA2-9449-5BA6BAB8E8B9}" type="datetime1">
              <a:rPr lang="fr-FR" smtClean="0"/>
              <a:t>15/10/2023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774D13E3-8353-4C2E-BE7C-26AE1B623ED5}" type="datetime1">
              <a:rPr lang="fr-FR" smtClean="0"/>
              <a:t>15/10/2023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13025-920A-462C-B19C-06B25E7A86DA}" type="datetime1">
              <a:rPr lang="fr-FR" smtClean="0"/>
              <a:t>15/10/2023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934200" y="6356350"/>
            <a:ext cx="2133600" cy="365125"/>
          </a:xfrm>
        </p:spPr>
        <p:txBody>
          <a:bodyPr/>
          <a:lstStyle/>
          <a:p>
            <a:fld id="{FCAEAE96-855E-42B1-8DE9-9C9E68DE18C5}"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4D6D2-AC3E-41CF-B9A3-5BCCE2F511AB}" type="datetime1">
              <a:rPr lang="fr-FR" smtClean="0"/>
              <a:t>15/10/2023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128312-C233-4B5A-993A-6F581BBA2EDC}" type="datetime1">
              <a:rPr lang="fr-FR" smtClean="0"/>
              <a:t>15/10/2023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FA5E1-D094-4A0B-B20B-B561C85E6A82}" type="datetime1">
              <a:rPr lang="fr-FR" smtClean="0"/>
              <a:t>15/10/2023</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EAE96-855E-42B1-8DE9-9C9E68DE18C5}"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t>10/15/23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t>‹#›</a:t>
            </a:fld>
            <a:endParaRPr lang="en-US"/>
          </a:p>
        </p:txBody>
      </p:sp>
    </p:spTree>
    <p:extLst>
      <p:ext uri="{BB962C8B-B14F-4D97-AF65-F5344CB8AC3E}">
        <p14:creationId xmlns:p14="http://schemas.microsoft.com/office/powerpoint/2010/main" val="166408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mailto:lina.alkury@zu.ac.ae" TargetMode="External"/><Relationship Id="rId4" Type="http://schemas.openxmlformats.org/officeDocument/2006/relationships/hyperlink" Target="mailto:w_talib@asu.edu.j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FB8B74-3BDC-45CB-A8A4-10FDB8E40B05}"/>
              </a:ext>
            </a:extLst>
          </p:cNvPr>
          <p:cNvSpPr>
            <a:spLocks noGrp="1"/>
          </p:cNvSpPr>
          <p:nvPr>
            <p:ph type="sldNum" sz="quarter" idx="12"/>
          </p:nvPr>
        </p:nvSpPr>
        <p:spPr/>
        <p:txBody>
          <a:bodyPr/>
          <a:lstStyle/>
          <a:p>
            <a:fld id="{FCAEAE96-855E-42B1-8DE9-9C9E68DE18C5}" type="slidenum">
              <a:rPr lang="fr-FR" smtClean="0"/>
              <a:pPr/>
              <a:t>1</a:t>
            </a:fld>
            <a:endParaRPr lang="fr-FR"/>
          </a:p>
        </p:txBody>
      </p:sp>
      <p:pic>
        <p:nvPicPr>
          <p:cNvPr id="4" name="Picture 3">
            <a:extLst>
              <a:ext uri="{FF2B5EF4-FFF2-40B4-BE49-F238E27FC236}">
                <a16:creationId xmlns:a16="http://schemas.microsoft.com/office/drawing/2014/main" id="{321B14A4-E596-46A8-88E2-2BE0CDE68E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11624"/>
            <a:ext cx="9143997" cy="3717035"/>
          </a:xfrm>
          <a:prstGeom prst="rect">
            <a:avLst/>
          </a:prstGeom>
        </p:spPr>
      </p:pic>
      <p:sp>
        <p:nvSpPr>
          <p:cNvPr id="5" name="TextBox 4">
            <a:extLst>
              <a:ext uri="{FF2B5EF4-FFF2-40B4-BE49-F238E27FC236}">
                <a16:creationId xmlns:a16="http://schemas.microsoft.com/office/drawing/2014/main" id="{6C006403-587B-4649-B308-93250010079D}"/>
              </a:ext>
            </a:extLst>
          </p:cNvPr>
          <p:cNvSpPr txBox="1"/>
          <p:nvPr/>
        </p:nvSpPr>
        <p:spPr>
          <a:xfrm>
            <a:off x="582801" y="1323107"/>
            <a:ext cx="8305800" cy="5232202"/>
          </a:xfrm>
          <a:prstGeom prst="rect">
            <a:avLst/>
          </a:prstGeom>
          <a:noFill/>
        </p:spPr>
        <p:txBody>
          <a:bodyPr wrap="square" rtlCol="0">
            <a:spAutoFit/>
          </a:bodyPr>
          <a:lstStyle/>
          <a:p>
            <a:pPr algn="ctr"/>
            <a:r>
              <a:rPr lang="en-US" sz="3600" b="1" i="0" dirty="0">
                <a:solidFill>
                  <a:schemeClr val="bg1"/>
                </a:solidFill>
                <a:effectLst/>
                <a:latin typeface="+mj-lt"/>
              </a:rPr>
              <a:t>Inhibition of Tumor-Promoting Effects of Nicotine by the Sesquiterpene Lactone Parthenolide in Lung Cancer</a:t>
            </a:r>
            <a:endParaRPr lang="en-US" sz="3600" b="1" dirty="0">
              <a:solidFill>
                <a:schemeClr val="bg1"/>
              </a:solidFill>
              <a:latin typeface="+mj-lt"/>
            </a:endParaRPr>
          </a:p>
          <a:p>
            <a:pPr algn="ctr"/>
            <a:endParaRPr lang="en-US" b="1" dirty="0"/>
          </a:p>
          <a:p>
            <a:pPr algn="ctr"/>
            <a:endParaRPr lang="en-US" b="1" dirty="0"/>
          </a:p>
          <a:p>
            <a:pPr algn="ctr"/>
            <a:endParaRPr lang="en-US" b="1" dirty="0"/>
          </a:p>
          <a:p>
            <a:pPr algn="ctr"/>
            <a:endParaRPr lang="fr-FR" dirty="0"/>
          </a:p>
          <a:p>
            <a:pPr algn="ctr"/>
            <a:r>
              <a:rPr lang="en-US" b="1" i="0" dirty="0">
                <a:solidFill>
                  <a:srgbClr val="4A4A4A"/>
                </a:solidFill>
                <a:effectLst/>
                <a:latin typeface="Source Sans Pro" panose="020B0503030403020204" pitchFamily="34" charset="0"/>
              </a:rPr>
              <a:t>Wamidh Talib </a:t>
            </a:r>
            <a:r>
              <a:rPr lang="it-IT" b="1" baseline="30000" dirty="0"/>
              <a:t>1,</a:t>
            </a:r>
            <a:r>
              <a:rPr lang="it-IT" b="1" dirty="0"/>
              <a:t>*, and Lina Al Kury </a:t>
            </a:r>
            <a:r>
              <a:rPr lang="it-IT" b="1" baseline="30000" dirty="0"/>
              <a:t>2,</a:t>
            </a:r>
            <a:r>
              <a:rPr lang="it-IT" b="1" dirty="0"/>
              <a:t>*</a:t>
            </a:r>
            <a:endParaRPr lang="it-IT" b="1" baseline="30000" dirty="0"/>
          </a:p>
          <a:p>
            <a:pPr algn="ctr"/>
            <a:endParaRPr lang="fr-FR" dirty="0"/>
          </a:p>
          <a:p>
            <a:pPr algn="l"/>
            <a:r>
              <a:rPr lang="en-US" b="0" i="0" baseline="30000" dirty="0">
                <a:solidFill>
                  <a:srgbClr val="4A4A4A"/>
                </a:solidFill>
                <a:effectLst/>
                <a:latin typeface="Source Sans Pro" panose="020B0503030403020204" pitchFamily="34" charset="0"/>
              </a:rPr>
              <a:t>1</a:t>
            </a:r>
            <a:r>
              <a:rPr lang="en-US" b="0" i="0" dirty="0">
                <a:solidFill>
                  <a:srgbClr val="4A4A4A"/>
                </a:solidFill>
                <a:effectLst/>
                <a:latin typeface="Source Sans Pro" panose="020B0503030403020204" pitchFamily="34" charset="0"/>
              </a:rPr>
              <a:t>  Faculty of Allied Medical Sciences, Applied Science Private University, Amman 11931-166, Jordan.</a:t>
            </a:r>
            <a:br>
              <a:rPr lang="en-US" b="0" i="0" dirty="0">
                <a:solidFill>
                  <a:srgbClr val="4A4A4A"/>
                </a:solidFill>
                <a:effectLst/>
                <a:latin typeface="Source Sans Pro" panose="020B0503030403020204" pitchFamily="34" charset="0"/>
              </a:rPr>
            </a:br>
            <a:r>
              <a:rPr lang="en-US" b="0" i="0" baseline="30000" dirty="0">
                <a:solidFill>
                  <a:srgbClr val="4A4A4A"/>
                </a:solidFill>
                <a:effectLst/>
                <a:latin typeface="Source Sans Pro" panose="020B0503030403020204" pitchFamily="34" charset="0"/>
              </a:rPr>
              <a:t>2</a:t>
            </a:r>
            <a:r>
              <a:rPr lang="en-US" b="0" i="0" dirty="0">
                <a:solidFill>
                  <a:srgbClr val="4A4A4A"/>
                </a:solidFill>
                <a:effectLst/>
                <a:latin typeface="Source Sans Pro" panose="020B0503030403020204" pitchFamily="34" charset="0"/>
              </a:rPr>
              <a:t>  Department of Health Sciences, College of Natural and Health Sciences, Zayed </a:t>
            </a:r>
            <a:r>
              <a:rPr lang="en-US" dirty="0">
                <a:solidFill>
                  <a:srgbClr val="4A4A4A"/>
                </a:solidFill>
                <a:latin typeface="Source Sans Pro" panose="020B0503030403020204" pitchFamily="34" charset="0"/>
              </a:rPr>
              <a:t>University, P.O. Box 144534, Abu Dhabi, United Arab Emirates.</a:t>
            </a:r>
          </a:p>
          <a:p>
            <a:endParaRPr lang="fr-FR" sz="1200" dirty="0"/>
          </a:p>
          <a:p>
            <a:pPr marL="285750" indent="-285750">
              <a:buFont typeface="Arial" panose="020B0604020202020204" pitchFamily="34" charset="0"/>
              <a:buChar char="•"/>
            </a:pPr>
            <a:r>
              <a:rPr lang="en-US" sz="1200" dirty="0"/>
              <a:t>Corresponding author: </a:t>
            </a:r>
            <a:r>
              <a:rPr lang="en-US" sz="1200" b="0" i="0" dirty="0">
                <a:solidFill>
                  <a:srgbClr val="4A4A4A"/>
                </a:solidFill>
                <a:effectLst/>
                <a:latin typeface="Source Sans Pro" panose="020B0503030403020204" pitchFamily="34" charset="0"/>
                <a:hlinkClick r:id="rId4"/>
              </a:rPr>
              <a:t>w_talib@asu.edu.jo</a:t>
            </a:r>
            <a:r>
              <a:rPr lang="en-US" sz="1200" b="0" i="0" dirty="0">
                <a:solidFill>
                  <a:srgbClr val="4A4A4A"/>
                </a:solidFill>
                <a:effectLst/>
                <a:latin typeface="Source Sans Pro" panose="020B0503030403020204" pitchFamily="34" charset="0"/>
              </a:rPr>
              <a:t>; </a:t>
            </a:r>
            <a:r>
              <a:rPr lang="en-US" sz="1200" b="0" i="0" dirty="0">
                <a:solidFill>
                  <a:srgbClr val="4A4A4A"/>
                </a:solidFill>
                <a:effectLst/>
                <a:latin typeface="Source Sans Pro" panose="020B0503030403020204" pitchFamily="34" charset="0"/>
                <a:hlinkClick r:id="rId5"/>
              </a:rPr>
              <a:t>lina.alkury@zu.ac.ae</a:t>
            </a:r>
            <a:endParaRPr lang="en-US" sz="1200" b="0" i="0" dirty="0">
              <a:solidFill>
                <a:srgbClr val="4A4A4A"/>
              </a:solidFill>
              <a:effectLst/>
              <a:latin typeface="Source Sans Pro" panose="020B0503030403020204" pitchFamily="34" charset="0"/>
            </a:endParaRPr>
          </a:p>
          <a:p>
            <a:pPr marL="285750" indent="-285750">
              <a:buFont typeface="Arial" panose="020B0604020202020204" pitchFamily="34" charset="0"/>
              <a:buChar char="•"/>
            </a:pPr>
            <a:endParaRPr lang="fr-FR" sz="1400" dirty="0"/>
          </a:p>
        </p:txBody>
      </p:sp>
    </p:spTree>
    <p:extLst>
      <p:ext uri="{BB962C8B-B14F-4D97-AF65-F5344CB8AC3E}">
        <p14:creationId xmlns:p14="http://schemas.microsoft.com/office/powerpoint/2010/main" val="2674345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10</a:t>
            </a:fld>
            <a:endParaRPr lang="fr-FR"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9BCA18C-3941-1E4E-9B36-CEB751C23B83}"/>
              </a:ext>
            </a:extLst>
          </p:cNvPr>
          <p:cNvSpPr txBox="1"/>
          <p:nvPr/>
        </p:nvSpPr>
        <p:spPr>
          <a:xfrm>
            <a:off x="0" y="1211892"/>
            <a:ext cx="9144000" cy="830997"/>
          </a:xfrm>
          <a:prstGeom prst="rect">
            <a:avLst/>
          </a:prstGeom>
          <a:noFill/>
        </p:spPr>
        <p:txBody>
          <a:bodyPr wrap="square">
            <a:spAutoFit/>
          </a:bodyPr>
          <a:lstStyle/>
          <a:p>
            <a:r>
              <a:rPr lang="en-US" sz="2400" b="1" dirty="0">
                <a:effectLst/>
                <a:latin typeface="Times" pitchFamily="2" charset="0"/>
              </a:rPr>
              <a:t>1. </a:t>
            </a:r>
            <a:r>
              <a:rPr lang="en-US" sz="2400" b="1" dirty="0">
                <a:latin typeface="Times" pitchFamily="2" charset="0"/>
              </a:rPr>
              <a:t>Inhibition of </a:t>
            </a:r>
            <a:r>
              <a:rPr lang="en-US" sz="2400" b="1" dirty="0">
                <a:effectLst/>
                <a:latin typeface="Times" pitchFamily="2" charset="0"/>
              </a:rPr>
              <a:t>lung cancer cells by PTH in the presence and absence of nicotine</a:t>
            </a:r>
          </a:p>
        </p:txBody>
      </p:sp>
      <p:pic>
        <p:nvPicPr>
          <p:cNvPr id="10" name="Picture 9">
            <a:extLst>
              <a:ext uri="{FF2B5EF4-FFF2-40B4-BE49-F238E27FC236}">
                <a16:creationId xmlns:a16="http://schemas.microsoft.com/office/drawing/2014/main" id="{5F3D66D0-A856-CF40-ABC3-B56C75A64A93}"/>
              </a:ext>
            </a:extLst>
          </p:cNvPr>
          <p:cNvPicPr>
            <a:picLocks noChangeAspect="1"/>
          </p:cNvPicPr>
          <p:nvPr/>
        </p:nvPicPr>
        <p:blipFill>
          <a:blip r:embed="rId3"/>
          <a:stretch>
            <a:fillRect/>
          </a:stretch>
        </p:blipFill>
        <p:spPr>
          <a:xfrm>
            <a:off x="26299" y="2438400"/>
            <a:ext cx="4545701" cy="3429000"/>
          </a:xfrm>
          <a:prstGeom prst="rect">
            <a:avLst/>
          </a:prstGeom>
        </p:spPr>
      </p:pic>
      <p:pic>
        <p:nvPicPr>
          <p:cNvPr id="11" name="Picture 10">
            <a:extLst>
              <a:ext uri="{FF2B5EF4-FFF2-40B4-BE49-F238E27FC236}">
                <a16:creationId xmlns:a16="http://schemas.microsoft.com/office/drawing/2014/main" id="{EA925561-E93E-6649-A669-378E72C03EE4}"/>
              </a:ext>
            </a:extLst>
          </p:cNvPr>
          <p:cNvPicPr>
            <a:picLocks noChangeAspect="1"/>
          </p:cNvPicPr>
          <p:nvPr/>
        </p:nvPicPr>
        <p:blipFill>
          <a:blip r:embed="rId4"/>
          <a:stretch>
            <a:fillRect/>
          </a:stretch>
        </p:blipFill>
        <p:spPr>
          <a:xfrm>
            <a:off x="4722667" y="2514600"/>
            <a:ext cx="4345133" cy="3266101"/>
          </a:xfrm>
          <a:prstGeom prst="rect">
            <a:avLst/>
          </a:prstGeom>
        </p:spPr>
      </p:pic>
      <p:sp>
        <p:nvSpPr>
          <p:cNvPr id="13" name="TextBox 12">
            <a:extLst>
              <a:ext uri="{FF2B5EF4-FFF2-40B4-BE49-F238E27FC236}">
                <a16:creationId xmlns:a16="http://schemas.microsoft.com/office/drawing/2014/main" id="{AF0DC816-FD43-3A48-9BE3-9E6DEFA5666B}"/>
              </a:ext>
            </a:extLst>
          </p:cNvPr>
          <p:cNvSpPr txBox="1"/>
          <p:nvPr/>
        </p:nvSpPr>
        <p:spPr>
          <a:xfrm>
            <a:off x="7848600" y="2040590"/>
            <a:ext cx="1295400" cy="400110"/>
          </a:xfrm>
          <a:prstGeom prst="rect">
            <a:avLst/>
          </a:prstGeom>
          <a:noFill/>
        </p:spPr>
        <p:txBody>
          <a:bodyPr wrap="square" rtlCol="0">
            <a:spAutoFit/>
          </a:bodyPr>
          <a:lstStyle/>
          <a:p>
            <a:r>
              <a:rPr lang="en-US" b="1" dirty="0">
                <a:latin typeface="Times" pitchFamily="2" charset="0"/>
              </a:rPr>
              <a:t>H526 </a:t>
            </a:r>
            <a:r>
              <a:rPr lang="en-US" sz="2000" b="1" dirty="0">
                <a:latin typeface="Times" pitchFamily="2" charset="0"/>
              </a:rPr>
              <a:t>cells</a:t>
            </a:r>
            <a:endParaRPr lang="en-AE" sz="2000" b="1" dirty="0">
              <a:latin typeface="Times" pitchFamily="2" charset="0"/>
            </a:endParaRPr>
          </a:p>
        </p:txBody>
      </p:sp>
      <p:sp>
        <p:nvSpPr>
          <p:cNvPr id="17" name="TextBox 16">
            <a:extLst>
              <a:ext uri="{FF2B5EF4-FFF2-40B4-BE49-F238E27FC236}">
                <a16:creationId xmlns:a16="http://schemas.microsoft.com/office/drawing/2014/main" id="{5ADE0C31-3A38-2341-8560-4E632BCDBB26}"/>
              </a:ext>
            </a:extLst>
          </p:cNvPr>
          <p:cNvSpPr txBox="1"/>
          <p:nvPr/>
        </p:nvSpPr>
        <p:spPr>
          <a:xfrm>
            <a:off x="351295" y="5990813"/>
            <a:ext cx="8686800" cy="584775"/>
          </a:xfrm>
          <a:prstGeom prst="rect">
            <a:avLst/>
          </a:prstGeom>
          <a:noFill/>
        </p:spPr>
        <p:txBody>
          <a:bodyPr wrap="square">
            <a:spAutoFit/>
          </a:bodyPr>
          <a:lstStyle/>
          <a:p>
            <a:r>
              <a:rPr lang="en-US" sz="1600" b="1" dirty="0">
                <a:effectLst/>
                <a:latin typeface="Times New Roman" panose="02020603050405020304" pitchFamily="18" charset="0"/>
                <a:cs typeface="Times New Roman" panose="02020603050405020304" pitchFamily="18" charset="0"/>
              </a:rPr>
              <a:t>Fig. 1. Antiproliferative effect of PTH, nicotine, and their combination on the </a:t>
            </a:r>
            <a:r>
              <a:rPr lang="en-US" sz="1600" b="1" dirty="0">
                <a:latin typeface="Times New Roman" panose="02020603050405020304" pitchFamily="18" charset="0"/>
                <a:cs typeface="Times New Roman" panose="02020603050405020304" pitchFamily="18" charset="0"/>
              </a:rPr>
              <a:t>survival</a:t>
            </a:r>
            <a:endParaRPr lang="en-US" sz="1600" b="1" dirty="0">
              <a:effectLst/>
              <a:latin typeface="Times New Roman" panose="02020603050405020304" pitchFamily="18" charset="0"/>
              <a:cs typeface="Times New Roman" panose="02020603050405020304" pitchFamily="18" charset="0"/>
            </a:endParaRPr>
          </a:p>
          <a:p>
            <a:r>
              <a:rPr lang="en-US" sz="1600" b="1" dirty="0">
                <a:effectLst/>
                <a:latin typeface="Times New Roman" panose="02020603050405020304" pitchFamily="18" charset="0"/>
                <a:cs typeface="Times New Roman" panose="02020603050405020304" pitchFamily="18" charset="0"/>
              </a:rPr>
              <a:t>of A549 cells</a:t>
            </a:r>
            <a:r>
              <a:rPr lang="en-US" sz="1600" b="1" dirty="0">
                <a:latin typeface="Times New Roman" panose="02020603050405020304" pitchFamily="18" charset="0"/>
                <a:cs typeface="Times New Roman" panose="02020603050405020304" pitchFamily="18" charset="0"/>
              </a:rPr>
              <a:t> (left) and H526 cells (right).</a:t>
            </a:r>
            <a:endParaRPr lang="en-US" sz="1600" b="1" dirty="0">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3EAB5E1-A29C-3D4F-B815-A7DF91C387A4}"/>
              </a:ext>
            </a:extLst>
          </p:cNvPr>
          <p:cNvSpPr txBox="1"/>
          <p:nvPr/>
        </p:nvSpPr>
        <p:spPr>
          <a:xfrm>
            <a:off x="2895600" y="2057400"/>
            <a:ext cx="1447800" cy="400110"/>
          </a:xfrm>
          <a:prstGeom prst="rect">
            <a:avLst/>
          </a:prstGeom>
          <a:noFill/>
        </p:spPr>
        <p:txBody>
          <a:bodyPr wrap="square" rtlCol="0">
            <a:spAutoFit/>
          </a:bodyPr>
          <a:lstStyle/>
          <a:p>
            <a:r>
              <a:rPr lang="en-US" sz="2000" b="1" dirty="0">
                <a:effectLst/>
                <a:latin typeface="Times" pitchFamily="2" charset="0"/>
              </a:rPr>
              <a:t>A549 cells</a:t>
            </a:r>
            <a:endParaRPr lang="en-AE" sz="2000" b="1" dirty="0"/>
          </a:p>
        </p:txBody>
      </p:sp>
    </p:spTree>
    <p:extLst>
      <p:ext uri="{BB962C8B-B14F-4D97-AF65-F5344CB8AC3E}">
        <p14:creationId xmlns:p14="http://schemas.microsoft.com/office/powerpoint/2010/main" val="2928138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B13802-AD70-DA49-A2A9-B55DB890D98C}"/>
              </a:ext>
            </a:extLst>
          </p:cNvPr>
          <p:cNvSpPr>
            <a:spLocks noGrp="1"/>
          </p:cNvSpPr>
          <p:nvPr>
            <p:ph type="sldNum" sz="quarter" idx="12"/>
          </p:nvPr>
        </p:nvSpPr>
        <p:spPr/>
        <p:txBody>
          <a:bodyPr/>
          <a:lstStyle/>
          <a:p>
            <a:fld id="{FCAEAE96-855E-42B1-8DE9-9C9E68DE18C5}" type="slidenum">
              <a:rPr lang="fr-FR" smtClean="0"/>
              <a:pPr/>
              <a:t>11</a:t>
            </a:fld>
            <a:endParaRPr lang="fr-FR"/>
          </a:p>
        </p:txBody>
      </p:sp>
      <p:pic>
        <p:nvPicPr>
          <p:cNvPr id="3" name="Picture 2">
            <a:extLst>
              <a:ext uri="{FF2B5EF4-FFF2-40B4-BE49-F238E27FC236}">
                <a16:creationId xmlns:a16="http://schemas.microsoft.com/office/drawing/2014/main" id="{8D026EC6-9D73-B943-B2AD-1F1D23E7BB7D}"/>
              </a:ext>
            </a:extLst>
          </p:cNvPr>
          <p:cNvPicPr>
            <a:picLocks noChangeAspect="1"/>
          </p:cNvPicPr>
          <p:nvPr/>
        </p:nvPicPr>
        <p:blipFill>
          <a:blip r:embed="rId2"/>
          <a:stretch>
            <a:fillRect/>
          </a:stretch>
        </p:blipFill>
        <p:spPr>
          <a:xfrm>
            <a:off x="2000249" y="1914691"/>
            <a:ext cx="4648200" cy="4007781"/>
          </a:xfrm>
          <a:prstGeom prst="rect">
            <a:avLst/>
          </a:prstGeom>
        </p:spPr>
      </p:pic>
      <p:sp>
        <p:nvSpPr>
          <p:cNvPr id="4" name="TextBox 3">
            <a:extLst>
              <a:ext uri="{FF2B5EF4-FFF2-40B4-BE49-F238E27FC236}">
                <a16:creationId xmlns:a16="http://schemas.microsoft.com/office/drawing/2014/main" id="{96DD4B9C-01C0-C24E-84CE-E93103B5F482}"/>
              </a:ext>
            </a:extLst>
          </p:cNvPr>
          <p:cNvSpPr txBox="1"/>
          <p:nvPr/>
        </p:nvSpPr>
        <p:spPr>
          <a:xfrm>
            <a:off x="5910666" y="2438400"/>
            <a:ext cx="1447800" cy="400110"/>
          </a:xfrm>
          <a:prstGeom prst="rect">
            <a:avLst/>
          </a:prstGeom>
          <a:noFill/>
        </p:spPr>
        <p:txBody>
          <a:bodyPr wrap="square" rtlCol="0">
            <a:spAutoFit/>
          </a:bodyPr>
          <a:lstStyle/>
          <a:p>
            <a:r>
              <a:rPr lang="en-US" sz="2000" b="1" dirty="0">
                <a:effectLst/>
                <a:latin typeface="Times" pitchFamily="2" charset="0"/>
              </a:rPr>
              <a:t>A549 cells</a:t>
            </a:r>
            <a:endParaRPr lang="en-AE" sz="2000" b="1" dirty="0"/>
          </a:p>
        </p:txBody>
      </p:sp>
      <p:sp>
        <p:nvSpPr>
          <p:cNvPr id="8" name="TextBox 7">
            <a:extLst>
              <a:ext uri="{FF2B5EF4-FFF2-40B4-BE49-F238E27FC236}">
                <a16:creationId xmlns:a16="http://schemas.microsoft.com/office/drawing/2014/main" id="{88C66861-DC68-FD40-8166-07475C7F4F48}"/>
              </a:ext>
            </a:extLst>
          </p:cNvPr>
          <p:cNvSpPr txBox="1"/>
          <p:nvPr/>
        </p:nvSpPr>
        <p:spPr>
          <a:xfrm>
            <a:off x="379708" y="1069262"/>
            <a:ext cx="8688092" cy="830997"/>
          </a:xfrm>
          <a:prstGeom prst="rect">
            <a:avLst/>
          </a:prstGeom>
          <a:noFill/>
        </p:spPr>
        <p:txBody>
          <a:bodyPr wrap="square">
            <a:spAutoFit/>
          </a:bodyPr>
          <a:lstStyle/>
          <a:p>
            <a:r>
              <a:rPr lang="en-US" sz="2400" b="1" dirty="0">
                <a:latin typeface="Times" pitchFamily="2" charset="0"/>
              </a:rPr>
              <a:t>2. PTH-induced apoptosis in lung cancer cells by augmenting capsase-3 activity</a:t>
            </a:r>
          </a:p>
        </p:txBody>
      </p:sp>
      <p:sp>
        <p:nvSpPr>
          <p:cNvPr id="10" name="TextBox 9">
            <a:extLst>
              <a:ext uri="{FF2B5EF4-FFF2-40B4-BE49-F238E27FC236}">
                <a16:creationId xmlns:a16="http://schemas.microsoft.com/office/drawing/2014/main" id="{589C510E-A479-554F-8CAE-DF8FB278F627}"/>
              </a:ext>
            </a:extLst>
          </p:cNvPr>
          <p:cNvSpPr txBox="1"/>
          <p:nvPr/>
        </p:nvSpPr>
        <p:spPr>
          <a:xfrm>
            <a:off x="1702552" y="5954137"/>
            <a:ext cx="7365248" cy="584775"/>
          </a:xfrm>
          <a:prstGeom prst="rect">
            <a:avLst/>
          </a:prstGeom>
          <a:noFill/>
        </p:spPr>
        <p:txBody>
          <a:bodyPr wrap="square">
            <a:spAutoFit/>
          </a:bodyPr>
          <a:lstStyle/>
          <a:p>
            <a:r>
              <a:rPr lang="en-US" sz="1600" b="1" dirty="0">
                <a:latin typeface="Times New Roman" panose="02020603050405020304" pitchFamily="18" charset="0"/>
                <a:cs typeface="Times New Roman" panose="02020603050405020304" pitchFamily="18" charset="0"/>
              </a:rPr>
              <a:t>Fig. 2. Caspase- 3 activity in A549 cells after treatment with PTH, nicotine, and doxorubicin.</a:t>
            </a:r>
          </a:p>
        </p:txBody>
      </p:sp>
    </p:spTree>
    <p:extLst>
      <p:ext uri="{BB962C8B-B14F-4D97-AF65-F5344CB8AC3E}">
        <p14:creationId xmlns:p14="http://schemas.microsoft.com/office/powerpoint/2010/main" val="1061133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BCB4B1-7A1A-0842-AC94-12E12B0F6129}"/>
              </a:ext>
            </a:extLst>
          </p:cNvPr>
          <p:cNvSpPr>
            <a:spLocks noGrp="1"/>
          </p:cNvSpPr>
          <p:nvPr>
            <p:ph type="sldNum" sz="quarter" idx="12"/>
          </p:nvPr>
        </p:nvSpPr>
        <p:spPr/>
        <p:txBody>
          <a:bodyPr/>
          <a:lstStyle/>
          <a:p>
            <a:fld id="{FCAEAE96-855E-42B1-8DE9-9C9E68DE18C5}" type="slidenum">
              <a:rPr lang="fr-FR" smtClean="0"/>
              <a:pPr/>
              <a:t>12</a:t>
            </a:fld>
            <a:endParaRPr lang="fr-FR"/>
          </a:p>
        </p:txBody>
      </p:sp>
      <p:sp>
        <p:nvSpPr>
          <p:cNvPr id="4" name="TextBox 3">
            <a:extLst>
              <a:ext uri="{FF2B5EF4-FFF2-40B4-BE49-F238E27FC236}">
                <a16:creationId xmlns:a16="http://schemas.microsoft.com/office/drawing/2014/main" id="{72912F23-721B-2D43-8A0E-5AD4E0A9263E}"/>
              </a:ext>
            </a:extLst>
          </p:cNvPr>
          <p:cNvSpPr txBox="1"/>
          <p:nvPr/>
        </p:nvSpPr>
        <p:spPr>
          <a:xfrm>
            <a:off x="457200" y="1219200"/>
            <a:ext cx="7924800" cy="830997"/>
          </a:xfrm>
          <a:prstGeom prst="rect">
            <a:avLst/>
          </a:prstGeom>
          <a:noFill/>
        </p:spPr>
        <p:txBody>
          <a:bodyPr wrap="square">
            <a:spAutoFit/>
          </a:bodyPr>
          <a:lstStyle/>
          <a:p>
            <a:r>
              <a:rPr lang="en-US" sz="2400" b="1" dirty="0">
                <a:latin typeface="Times" pitchFamily="2" charset="0"/>
              </a:rPr>
              <a:t>3. PTH-induced inhibition of angiogenesis in lung cancer cells</a:t>
            </a:r>
          </a:p>
        </p:txBody>
      </p:sp>
      <p:pic>
        <p:nvPicPr>
          <p:cNvPr id="5" name="Picture 4">
            <a:extLst>
              <a:ext uri="{FF2B5EF4-FFF2-40B4-BE49-F238E27FC236}">
                <a16:creationId xmlns:a16="http://schemas.microsoft.com/office/drawing/2014/main" id="{B6CF6C9F-36D4-2341-8FC0-FA62CF414F6B}"/>
              </a:ext>
            </a:extLst>
          </p:cNvPr>
          <p:cNvPicPr>
            <a:picLocks noChangeAspect="1"/>
          </p:cNvPicPr>
          <p:nvPr/>
        </p:nvPicPr>
        <p:blipFill>
          <a:blip r:embed="rId2"/>
          <a:stretch>
            <a:fillRect/>
          </a:stretch>
        </p:blipFill>
        <p:spPr>
          <a:xfrm>
            <a:off x="1714500" y="1981200"/>
            <a:ext cx="4745935" cy="3638550"/>
          </a:xfrm>
          <a:prstGeom prst="rect">
            <a:avLst/>
          </a:prstGeom>
        </p:spPr>
      </p:pic>
      <p:sp>
        <p:nvSpPr>
          <p:cNvPr id="7" name="TextBox 6">
            <a:extLst>
              <a:ext uri="{FF2B5EF4-FFF2-40B4-BE49-F238E27FC236}">
                <a16:creationId xmlns:a16="http://schemas.microsoft.com/office/drawing/2014/main" id="{591AB751-C4F1-1C4E-A434-6CC0BE1D0C12}"/>
              </a:ext>
            </a:extLst>
          </p:cNvPr>
          <p:cNvSpPr txBox="1"/>
          <p:nvPr/>
        </p:nvSpPr>
        <p:spPr>
          <a:xfrm>
            <a:off x="1352648" y="5771575"/>
            <a:ext cx="6934200" cy="584775"/>
          </a:xfrm>
          <a:prstGeom prst="rect">
            <a:avLst/>
          </a:prstGeom>
          <a:noFill/>
        </p:spPr>
        <p:txBody>
          <a:bodyPr wrap="square">
            <a:spAutoFit/>
          </a:bodyPr>
          <a:lstStyle/>
          <a:p>
            <a:r>
              <a:rPr lang="en-US" sz="1600" b="1" dirty="0">
                <a:latin typeface="Times New Roman" panose="02020603050405020304" pitchFamily="18" charset="0"/>
                <a:cs typeface="Times New Roman" panose="02020603050405020304" pitchFamily="18" charset="0"/>
              </a:rPr>
              <a:t>Fig. 3. Vascular Endothelial Growth factor (VEGF) in A549 cells levels after treatment with PTH, nicotine, and doxorubicin.</a:t>
            </a:r>
          </a:p>
        </p:txBody>
      </p:sp>
    </p:spTree>
    <p:extLst>
      <p:ext uri="{BB962C8B-B14F-4D97-AF65-F5344CB8AC3E}">
        <p14:creationId xmlns:p14="http://schemas.microsoft.com/office/powerpoint/2010/main" val="838778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40F14F-F487-D64E-BA9A-3726BCBCDCA2}"/>
              </a:ext>
            </a:extLst>
          </p:cNvPr>
          <p:cNvSpPr>
            <a:spLocks noGrp="1"/>
          </p:cNvSpPr>
          <p:nvPr>
            <p:ph type="sldNum" sz="quarter" idx="12"/>
          </p:nvPr>
        </p:nvSpPr>
        <p:spPr/>
        <p:txBody>
          <a:bodyPr/>
          <a:lstStyle/>
          <a:p>
            <a:fld id="{FCAEAE96-855E-42B1-8DE9-9C9E68DE18C5}" type="slidenum">
              <a:rPr lang="fr-FR" smtClean="0"/>
              <a:pPr/>
              <a:t>13</a:t>
            </a:fld>
            <a:endParaRPr lang="fr-FR"/>
          </a:p>
        </p:txBody>
      </p:sp>
      <p:sp>
        <p:nvSpPr>
          <p:cNvPr id="4" name="TextBox 3">
            <a:extLst>
              <a:ext uri="{FF2B5EF4-FFF2-40B4-BE49-F238E27FC236}">
                <a16:creationId xmlns:a16="http://schemas.microsoft.com/office/drawing/2014/main" id="{94C0495D-D347-2345-90C0-DBB8F49BA066}"/>
              </a:ext>
            </a:extLst>
          </p:cNvPr>
          <p:cNvSpPr txBox="1"/>
          <p:nvPr/>
        </p:nvSpPr>
        <p:spPr>
          <a:xfrm>
            <a:off x="685800" y="1219200"/>
            <a:ext cx="8153400" cy="461665"/>
          </a:xfrm>
          <a:prstGeom prst="rect">
            <a:avLst/>
          </a:prstGeom>
          <a:noFill/>
        </p:spPr>
        <p:txBody>
          <a:bodyPr wrap="square">
            <a:spAutoFit/>
          </a:bodyPr>
          <a:lstStyle/>
          <a:p>
            <a:r>
              <a:rPr lang="en-US" sz="2400" b="1" dirty="0">
                <a:latin typeface="Times" pitchFamily="2" charset="0"/>
              </a:rPr>
              <a:t>4. PTH induces P53 mediated caspase-dependent apoptosis</a:t>
            </a:r>
          </a:p>
        </p:txBody>
      </p:sp>
      <p:pic>
        <p:nvPicPr>
          <p:cNvPr id="5" name="Picture 4">
            <a:extLst>
              <a:ext uri="{FF2B5EF4-FFF2-40B4-BE49-F238E27FC236}">
                <a16:creationId xmlns:a16="http://schemas.microsoft.com/office/drawing/2014/main" id="{0BBCE5DD-9013-B041-9630-D2158A225788}"/>
              </a:ext>
            </a:extLst>
          </p:cNvPr>
          <p:cNvPicPr>
            <a:picLocks noChangeAspect="1"/>
          </p:cNvPicPr>
          <p:nvPr/>
        </p:nvPicPr>
        <p:blipFill>
          <a:blip r:embed="rId2"/>
          <a:stretch>
            <a:fillRect/>
          </a:stretch>
        </p:blipFill>
        <p:spPr>
          <a:xfrm>
            <a:off x="1857108" y="2060034"/>
            <a:ext cx="5429784" cy="3858767"/>
          </a:xfrm>
          <a:prstGeom prst="rect">
            <a:avLst/>
          </a:prstGeom>
        </p:spPr>
      </p:pic>
      <p:sp>
        <p:nvSpPr>
          <p:cNvPr id="7" name="TextBox 6">
            <a:extLst>
              <a:ext uri="{FF2B5EF4-FFF2-40B4-BE49-F238E27FC236}">
                <a16:creationId xmlns:a16="http://schemas.microsoft.com/office/drawing/2014/main" id="{4A014B4B-BB4B-914A-9636-66D271713663}"/>
              </a:ext>
            </a:extLst>
          </p:cNvPr>
          <p:cNvSpPr txBox="1"/>
          <p:nvPr/>
        </p:nvSpPr>
        <p:spPr>
          <a:xfrm>
            <a:off x="1104900" y="5845188"/>
            <a:ext cx="7315200" cy="584775"/>
          </a:xfrm>
          <a:prstGeom prst="rect">
            <a:avLst/>
          </a:prstGeom>
          <a:noFill/>
        </p:spPr>
        <p:txBody>
          <a:bodyPr wrap="square">
            <a:spAutoFit/>
          </a:bodyPr>
          <a:lstStyle/>
          <a:p>
            <a:r>
              <a:rPr lang="en-US" sz="1600" b="1" dirty="0">
                <a:latin typeface="Times New Roman" panose="02020603050405020304" pitchFamily="18" charset="0"/>
                <a:cs typeface="Times New Roman" panose="02020603050405020304" pitchFamily="18" charset="0"/>
              </a:rPr>
              <a:t>Fig. 4. Relative RNA expression of target genes in A549 cells treated for 48 h with PTH (50 </a:t>
            </a:r>
            <a:r>
              <a:rPr lang="el-GR" sz="1600" b="1" dirty="0">
                <a:latin typeface="Times New Roman" panose="02020603050405020304" pitchFamily="18" charset="0"/>
                <a:cs typeface="Times New Roman" panose="02020603050405020304" pitchFamily="18" charset="0"/>
              </a:rPr>
              <a:t>μ</a:t>
            </a:r>
            <a:r>
              <a:rPr lang="en-US" sz="1600" b="1" dirty="0">
                <a:latin typeface="Times New Roman" panose="02020603050405020304" pitchFamily="18" charset="0"/>
                <a:cs typeface="Times New Roman" panose="02020603050405020304" pitchFamily="18" charset="0"/>
              </a:rPr>
              <a:t>M), nicotine (100 </a:t>
            </a:r>
            <a:r>
              <a:rPr lang="en-US" sz="1600" b="1" dirty="0" err="1">
                <a:latin typeface="Times New Roman" panose="02020603050405020304" pitchFamily="18" charset="0"/>
                <a:cs typeface="Times New Roman" panose="02020603050405020304" pitchFamily="18" charset="0"/>
              </a:rPr>
              <a:t>nM</a:t>
            </a:r>
            <a:r>
              <a:rPr lang="en-US" sz="1600" b="1" dirty="0">
                <a:latin typeface="Times New Roman" panose="02020603050405020304" pitchFamily="18" charset="0"/>
                <a:cs typeface="Times New Roman" panose="02020603050405020304" pitchFamily="18" charset="0"/>
              </a:rPr>
              <a:t>), and their combination.</a:t>
            </a:r>
          </a:p>
        </p:txBody>
      </p:sp>
    </p:spTree>
    <p:extLst>
      <p:ext uri="{BB962C8B-B14F-4D97-AF65-F5344CB8AC3E}">
        <p14:creationId xmlns:p14="http://schemas.microsoft.com/office/powerpoint/2010/main" val="3931889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05F276-2D2B-6540-BE7D-88A0FB75618C}"/>
              </a:ext>
            </a:extLst>
          </p:cNvPr>
          <p:cNvSpPr>
            <a:spLocks noGrp="1"/>
          </p:cNvSpPr>
          <p:nvPr>
            <p:ph type="sldNum" sz="quarter" idx="12"/>
          </p:nvPr>
        </p:nvSpPr>
        <p:spPr/>
        <p:txBody>
          <a:bodyPr/>
          <a:lstStyle/>
          <a:p>
            <a:fld id="{FCAEAE96-855E-42B1-8DE9-9C9E68DE18C5}" type="slidenum">
              <a:rPr lang="fr-FR" smtClean="0"/>
              <a:pPr/>
              <a:t>14</a:t>
            </a:fld>
            <a:endParaRPr lang="fr-FR"/>
          </a:p>
        </p:txBody>
      </p:sp>
      <p:pic>
        <p:nvPicPr>
          <p:cNvPr id="3" name="Picture 2">
            <a:extLst>
              <a:ext uri="{FF2B5EF4-FFF2-40B4-BE49-F238E27FC236}">
                <a16:creationId xmlns:a16="http://schemas.microsoft.com/office/drawing/2014/main" id="{684E6184-8F35-7744-86CA-364D709E6BA5}"/>
              </a:ext>
            </a:extLst>
          </p:cNvPr>
          <p:cNvPicPr>
            <a:picLocks noChangeAspect="1"/>
          </p:cNvPicPr>
          <p:nvPr/>
        </p:nvPicPr>
        <p:blipFill>
          <a:blip r:embed="rId2"/>
          <a:stretch>
            <a:fillRect/>
          </a:stretch>
        </p:blipFill>
        <p:spPr>
          <a:xfrm>
            <a:off x="1752600" y="1331976"/>
            <a:ext cx="5614086" cy="4154424"/>
          </a:xfrm>
          <a:prstGeom prst="rect">
            <a:avLst/>
          </a:prstGeom>
        </p:spPr>
      </p:pic>
      <p:sp>
        <p:nvSpPr>
          <p:cNvPr id="5" name="TextBox 4">
            <a:extLst>
              <a:ext uri="{FF2B5EF4-FFF2-40B4-BE49-F238E27FC236}">
                <a16:creationId xmlns:a16="http://schemas.microsoft.com/office/drawing/2014/main" id="{EF0F00E3-3751-8142-9781-F57B20124121}"/>
              </a:ext>
            </a:extLst>
          </p:cNvPr>
          <p:cNvSpPr txBox="1"/>
          <p:nvPr/>
        </p:nvSpPr>
        <p:spPr>
          <a:xfrm>
            <a:off x="1333500" y="5609937"/>
            <a:ext cx="7277100" cy="584775"/>
          </a:xfrm>
          <a:prstGeom prst="rect">
            <a:avLst/>
          </a:prstGeom>
          <a:noFill/>
        </p:spPr>
        <p:txBody>
          <a:bodyPr wrap="square">
            <a:spAutoFit/>
          </a:bodyPr>
          <a:lstStyle/>
          <a:p>
            <a:r>
              <a:rPr lang="en-US" sz="1600" b="1" dirty="0">
                <a:latin typeface="Times New Roman" panose="02020603050405020304" pitchFamily="18" charset="0"/>
                <a:cs typeface="Times New Roman" panose="02020603050405020304" pitchFamily="18" charset="0"/>
              </a:rPr>
              <a:t>Fig. 5. Relative RNA expression of target genes in H526 cells treated for 48 h with PTH (50 </a:t>
            </a:r>
            <a:r>
              <a:rPr lang="el-GR" sz="1600" b="1" dirty="0">
                <a:latin typeface="Times New Roman" panose="02020603050405020304" pitchFamily="18" charset="0"/>
                <a:cs typeface="Times New Roman" panose="02020603050405020304" pitchFamily="18" charset="0"/>
              </a:rPr>
              <a:t>μ</a:t>
            </a:r>
            <a:r>
              <a:rPr lang="en-US" sz="1600" b="1" dirty="0">
                <a:latin typeface="Times New Roman" panose="02020603050405020304" pitchFamily="18" charset="0"/>
                <a:cs typeface="Times New Roman" panose="02020603050405020304" pitchFamily="18" charset="0"/>
              </a:rPr>
              <a:t>M), nicotine (100 </a:t>
            </a:r>
            <a:r>
              <a:rPr lang="en-US" sz="1600" b="1" dirty="0" err="1">
                <a:latin typeface="Times New Roman" panose="02020603050405020304" pitchFamily="18" charset="0"/>
                <a:cs typeface="Times New Roman" panose="02020603050405020304" pitchFamily="18" charset="0"/>
              </a:rPr>
              <a:t>nM</a:t>
            </a:r>
            <a:r>
              <a:rPr lang="en-US" sz="1600" b="1" dirty="0">
                <a:latin typeface="Times New Roman" panose="02020603050405020304" pitchFamily="18" charset="0"/>
                <a:cs typeface="Times New Roman" panose="02020603050405020304" pitchFamily="18" charset="0"/>
              </a:rPr>
              <a:t>), and their combination.</a:t>
            </a:r>
          </a:p>
        </p:txBody>
      </p:sp>
    </p:spTree>
    <p:extLst>
      <p:ext uri="{BB962C8B-B14F-4D97-AF65-F5344CB8AC3E}">
        <p14:creationId xmlns:p14="http://schemas.microsoft.com/office/powerpoint/2010/main" val="3666753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2F4D30-4606-0344-84C3-655B5C5BA9C1}"/>
              </a:ext>
            </a:extLst>
          </p:cNvPr>
          <p:cNvSpPr>
            <a:spLocks noGrp="1"/>
          </p:cNvSpPr>
          <p:nvPr>
            <p:ph type="sldNum" sz="quarter" idx="12"/>
          </p:nvPr>
        </p:nvSpPr>
        <p:spPr/>
        <p:txBody>
          <a:bodyPr/>
          <a:lstStyle/>
          <a:p>
            <a:fld id="{FCAEAE96-855E-42B1-8DE9-9C9E68DE18C5}" type="slidenum">
              <a:rPr lang="fr-FR" smtClean="0"/>
              <a:pPr/>
              <a:t>15</a:t>
            </a:fld>
            <a:endParaRPr lang="fr-FR"/>
          </a:p>
        </p:txBody>
      </p:sp>
      <p:sp>
        <p:nvSpPr>
          <p:cNvPr id="5" name="TextBox 4">
            <a:extLst>
              <a:ext uri="{FF2B5EF4-FFF2-40B4-BE49-F238E27FC236}">
                <a16:creationId xmlns:a16="http://schemas.microsoft.com/office/drawing/2014/main" id="{FA157050-4C0E-9B45-B9A7-E96087D87D14}"/>
              </a:ext>
            </a:extLst>
          </p:cNvPr>
          <p:cNvSpPr txBox="1"/>
          <p:nvPr/>
        </p:nvSpPr>
        <p:spPr>
          <a:xfrm>
            <a:off x="457200" y="1828800"/>
            <a:ext cx="7848600" cy="2031325"/>
          </a:xfrm>
          <a:prstGeom prst="rect">
            <a:avLst/>
          </a:prstGeom>
          <a:noFill/>
        </p:spPr>
        <p:txBody>
          <a:bodyPr wrap="square">
            <a:spAutoFit/>
          </a:bodyPr>
          <a:lstStyle/>
          <a:p>
            <a:pPr marL="285750" indent="-285750">
              <a:buFont typeface="Arial" panose="020B0604020202020204" pitchFamily="34" charset="0"/>
              <a:buChar char="•"/>
            </a:pPr>
            <a:r>
              <a:rPr lang="en-US" sz="1800" dirty="0">
                <a:effectLst/>
                <a:latin typeface="Times New Roman" panose="02020603050405020304" pitchFamily="18" charset="0"/>
                <a:cs typeface="Times New Roman" panose="02020603050405020304" pitchFamily="18" charset="0"/>
              </a:rPr>
              <a:t>PTH inhibited cell proliferation and induced apoptosis in A549 and H526 cells through activation of P53-mediated caspase-dependent apoptosis and inhibition of angiogenesis. </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800" dirty="0">
              <a:effectLs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dirty="0">
                <a:effectLst/>
                <a:latin typeface="Times New Roman" panose="02020603050405020304" pitchFamily="18" charset="0"/>
                <a:cs typeface="Times New Roman" panose="02020603050405020304" pitchFamily="18" charset="0"/>
              </a:rPr>
              <a:t>PTH altered the proliferation promoting effect of nicotine by up-regulating proapoptotic and down-regulating antiapoptotic members in P53-mediated apoptotic mechanism. </a:t>
            </a:r>
          </a:p>
        </p:txBody>
      </p:sp>
    </p:spTree>
    <p:extLst>
      <p:ext uri="{BB962C8B-B14F-4D97-AF65-F5344CB8AC3E}">
        <p14:creationId xmlns:p14="http://schemas.microsoft.com/office/powerpoint/2010/main" val="1116533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62C628-B1A6-4F4F-AC82-BFAD50937C9C}"/>
              </a:ext>
            </a:extLst>
          </p:cNvPr>
          <p:cNvSpPr>
            <a:spLocks noGrp="1"/>
          </p:cNvSpPr>
          <p:nvPr>
            <p:ph type="sldNum" sz="quarter" idx="12"/>
          </p:nvPr>
        </p:nvSpPr>
        <p:spPr/>
        <p:txBody>
          <a:bodyPr/>
          <a:lstStyle/>
          <a:p>
            <a:fld id="{FCAEAE96-855E-42B1-8DE9-9C9E68DE18C5}" type="slidenum">
              <a:rPr lang="fr-FR" smtClean="0"/>
              <a:pPr/>
              <a:t>16</a:t>
            </a:fld>
            <a:endParaRPr lang="fr-FR"/>
          </a:p>
        </p:txBody>
      </p:sp>
      <p:pic>
        <p:nvPicPr>
          <p:cNvPr id="3" name="Picture 2">
            <a:extLst>
              <a:ext uri="{FF2B5EF4-FFF2-40B4-BE49-F238E27FC236}">
                <a16:creationId xmlns:a16="http://schemas.microsoft.com/office/drawing/2014/main" id="{92902D56-DAED-2A48-8283-B805D913DBAF}"/>
              </a:ext>
            </a:extLst>
          </p:cNvPr>
          <p:cNvPicPr>
            <a:picLocks noChangeAspect="1"/>
          </p:cNvPicPr>
          <p:nvPr/>
        </p:nvPicPr>
        <p:blipFill>
          <a:blip r:embed="rId2"/>
          <a:stretch>
            <a:fillRect/>
          </a:stretch>
        </p:blipFill>
        <p:spPr>
          <a:xfrm>
            <a:off x="1288676" y="1111540"/>
            <a:ext cx="6197600" cy="1005444"/>
          </a:xfrm>
          <a:prstGeom prst="rect">
            <a:avLst/>
          </a:prstGeom>
        </p:spPr>
      </p:pic>
      <p:pic>
        <p:nvPicPr>
          <p:cNvPr id="5" name="Picture 4" descr="Diagram of a cell with blue circles and white text&#10;&#10;Description automatically generated with medium confidence">
            <a:extLst>
              <a:ext uri="{FF2B5EF4-FFF2-40B4-BE49-F238E27FC236}">
                <a16:creationId xmlns:a16="http://schemas.microsoft.com/office/drawing/2014/main" id="{B4286700-E60D-704D-8D51-5000A2F6C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131852"/>
            <a:ext cx="4680324" cy="4334616"/>
          </a:xfrm>
          <a:prstGeom prst="rect">
            <a:avLst/>
          </a:prstGeom>
        </p:spPr>
      </p:pic>
    </p:spTree>
    <p:extLst>
      <p:ext uri="{BB962C8B-B14F-4D97-AF65-F5344CB8AC3E}">
        <p14:creationId xmlns:p14="http://schemas.microsoft.com/office/powerpoint/2010/main" val="536306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17</a:t>
            </a:fld>
            <a:endParaRPr lang="fr-FR"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015C6E-DACC-46D7-9A51-5411FFCCCE22}"/>
              </a:ext>
            </a:extLst>
          </p:cNvPr>
          <p:cNvSpPr txBox="1"/>
          <p:nvPr/>
        </p:nvSpPr>
        <p:spPr>
          <a:xfrm>
            <a:off x="609600" y="1447800"/>
            <a:ext cx="8153400" cy="461665"/>
          </a:xfrm>
          <a:prstGeom prst="rect">
            <a:avLst/>
          </a:prstGeom>
          <a:noFill/>
        </p:spPr>
        <p:txBody>
          <a:bodyPr wrap="square" rtlCol="0">
            <a:spAutoFit/>
          </a:bodyPr>
          <a:lstStyle/>
          <a:p>
            <a:r>
              <a:rPr lang="fr-FR" sz="2400" b="1" dirty="0"/>
              <a:t>Conclusions</a:t>
            </a:r>
          </a:p>
        </p:txBody>
      </p:sp>
      <p:sp>
        <p:nvSpPr>
          <p:cNvPr id="7" name="TextBox 6">
            <a:extLst>
              <a:ext uri="{FF2B5EF4-FFF2-40B4-BE49-F238E27FC236}">
                <a16:creationId xmlns:a16="http://schemas.microsoft.com/office/drawing/2014/main" id="{30BDCF24-98B8-794D-B312-D39DB1D1D32B}"/>
              </a:ext>
            </a:extLst>
          </p:cNvPr>
          <p:cNvSpPr txBox="1"/>
          <p:nvPr/>
        </p:nvSpPr>
        <p:spPr>
          <a:xfrm>
            <a:off x="342900" y="2362200"/>
            <a:ext cx="8458200" cy="1477328"/>
          </a:xfrm>
          <a:prstGeom prst="rect">
            <a:avLst/>
          </a:prstGeom>
          <a:noFill/>
        </p:spPr>
        <p:txBody>
          <a:bodyPr wrap="square">
            <a:spAutoFit/>
          </a:bodyPr>
          <a:lstStyle/>
          <a:p>
            <a:pPr algn="just"/>
            <a:r>
              <a:rPr lang="en-US" sz="1800" dirty="0">
                <a:effectLst/>
                <a:latin typeface="Calibri" panose="020F0502020204030204" pitchFamily="34" charset="0"/>
                <a:ea typeface="Calibri" panose="020F0502020204030204" pitchFamily="34" charset="0"/>
                <a:cs typeface="Arial" panose="020B0604020202020204" pitchFamily="34" charset="0"/>
              </a:rPr>
              <a:t>PTH demonstrates its ability to efficiently inhibit the proliferation induced by nicotine in lung cancer. It achieves its anti-cancer effects by inhibiting angiogenesis and triggering the P53-dependent apoptotic pathway. Consequently, PTH emerges as a potential natural solution for inhibiting and treating nicotine-related lung cancer, though more research is required to comprehensively understand its mechanisms of action.</a:t>
            </a:r>
            <a:endParaRPr lang="en-AE"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3977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18</a:t>
            </a:fld>
            <a:endParaRPr lang="fr-FR"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BB60A73-C7B6-4942-9460-6A11453E996F}"/>
              </a:ext>
            </a:extLst>
          </p:cNvPr>
          <p:cNvSpPr txBox="1"/>
          <p:nvPr/>
        </p:nvSpPr>
        <p:spPr>
          <a:xfrm>
            <a:off x="533400" y="1600200"/>
            <a:ext cx="8382000" cy="2677656"/>
          </a:xfrm>
          <a:prstGeom prst="rect">
            <a:avLst/>
          </a:prstGeom>
          <a:noFill/>
        </p:spPr>
        <p:txBody>
          <a:bodyPr wrap="square" rtlCol="0">
            <a:spAutoFit/>
          </a:bodyPr>
          <a:lstStyle/>
          <a:p>
            <a:r>
              <a:rPr lang="fr-FR" sz="2400" b="1" dirty="0"/>
              <a:t>Acknowledgments</a:t>
            </a:r>
          </a:p>
          <a:p>
            <a:endParaRPr lang="fr-FR" sz="2400" b="1" dirty="0"/>
          </a:p>
          <a:p>
            <a:pPr algn="just"/>
            <a:r>
              <a:rPr lang="en-US" sz="2400" dirty="0">
                <a:effectLst/>
                <a:latin typeface="Calibri" panose="020F0502020204030204" pitchFamily="34" charset="0"/>
                <a:ea typeface="Calibri" panose="020F0502020204030204" pitchFamily="34" charset="0"/>
                <a:cs typeface="Arial" panose="020B0604020202020204" pitchFamily="34" charset="0"/>
              </a:rPr>
              <a:t>The authors extend their appreciation to the Applied Science Private University in Amman, Jordan, and Zayed University in Abu Dhabi, United Arab Emirates, for their generous financial support provided for this research project.</a:t>
            </a:r>
            <a:endParaRPr lang="en-AE" sz="2400" dirty="0">
              <a:effectLst/>
              <a:latin typeface="Calibri" panose="020F0502020204030204" pitchFamily="34" charset="0"/>
              <a:ea typeface="Calibri" panose="020F0502020204030204" pitchFamily="34" charset="0"/>
              <a:cs typeface="Arial" panose="020B0604020202020204" pitchFamily="34" charset="0"/>
            </a:endParaRPr>
          </a:p>
          <a:p>
            <a:endParaRPr lang="fr-FR" sz="2400" b="1" dirty="0"/>
          </a:p>
        </p:txBody>
      </p:sp>
      <p:pic>
        <p:nvPicPr>
          <p:cNvPr id="3" name="Picture 2" descr="A logo with a circle and text&#10;&#10;Description automatically generated">
            <a:extLst>
              <a:ext uri="{FF2B5EF4-FFF2-40B4-BE49-F238E27FC236}">
                <a16:creationId xmlns:a16="http://schemas.microsoft.com/office/drawing/2014/main" id="{2634DDB3-90B7-1341-A965-FF9C2BB23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2115" y="3875500"/>
            <a:ext cx="2122170" cy="1955070"/>
          </a:xfrm>
          <a:prstGeom prst="rect">
            <a:avLst/>
          </a:prstGeom>
        </p:spPr>
      </p:pic>
      <p:pic>
        <p:nvPicPr>
          <p:cNvPr id="1026" name="Picture 2" descr="Applied Science Private University - Jordan : Rankings, Fees &amp; Courses  Details | Top Universities">
            <a:extLst>
              <a:ext uri="{FF2B5EF4-FFF2-40B4-BE49-F238E27FC236}">
                <a16:creationId xmlns:a16="http://schemas.microsoft.com/office/drawing/2014/main" id="{AF1029A3-4C73-2940-B7A5-ADE7B6CE62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6780" y="3816350"/>
            <a:ext cx="2014220" cy="2014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582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66009-6FC5-DA49-A247-15DA1C642373}"/>
              </a:ext>
            </a:extLst>
          </p:cNvPr>
          <p:cNvSpPr>
            <a:spLocks noGrp="1"/>
          </p:cNvSpPr>
          <p:nvPr>
            <p:ph type="sldNum" sz="quarter" idx="12"/>
          </p:nvPr>
        </p:nvSpPr>
        <p:spPr/>
        <p:txBody>
          <a:bodyPr/>
          <a:lstStyle/>
          <a:p>
            <a:fld id="{FCAEAE96-855E-42B1-8DE9-9C9E68DE18C5}" type="slidenum">
              <a:rPr lang="fr-FR" smtClean="0"/>
              <a:pPr/>
              <a:t>2</a:t>
            </a:fld>
            <a:endParaRPr lang="fr-FR"/>
          </a:p>
        </p:txBody>
      </p:sp>
      <p:pic>
        <p:nvPicPr>
          <p:cNvPr id="3" name="Picture 2">
            <a:extLst>
              <a:ext uri="{FF2B5EF4-FFF2-40B4-BE49-F238E27FC236}">
                <a16:creationId xmlns:a16="http://schemas.microsoft.com/office/drawing/2014/main" id="{F69C13E5-E6D9-B84B-8F84-7016DAEBE031}"/>
              </a:ext>
            </a:extLst>
          </p:cNvPr>
          <p:cNvPicPr>
            <a:picLocks noChangeAspect="1"/>
          </p:cNvPicPr>
          <p:nvPr/>
        </p:nvPicPr>
        <p:blipFill>
          <a:blip r:embed="rId2"/>
          <a:stretch>
            <a:fillRect/>
          </a:stretch>
        </p:blipFill>
        <p:spPr>
          <a:xfrm>
            <a:off x="412750" y="1752600"/>
            <a:ext cx="8318500" cy="4718050"/>
          </a:xfrm>
          <a:prstGeom prst="rect">
            <a:avLst/>
          </a:prstGeom>
        </p:spPr>
      </p:pic>
      <p:sp>
        <p:nvSpPr>
          <p:cNvPr id="5" name="TextBox 4">
            <a:extLst>
              <a:ext uri="{FF2B5EF4-FFF2-40B4-BE49-F238E27FC236}">
                <a16:creationId xmlns:a16="http://schemas.microsoft.com/office/drawing/2014/main" id="{9E6D6185-A58D-BD47-9D8D-AFBB464C50B9}"/>
              </a:ext>
            </a:extLst>
          </p:cNvPr>
          <p:cNvSpPr txBox="1"/>
          <p:nvPr/>
        </p:nvSpPr>
        <p:spPr>
          <a:xfrm>
            <a:off x="685800" y="990600"/>
            <a:ext cx="7620000" cy="707886"/>
          </a:xfrm>
          <a:prstGeom prst="rect">
            <a:avLst/>
          </a:prstGeom>
          <a:noFill/>
        </p:spPr>
        <p:txBody>
          <a:bodyPr wrap="square">
            <a:spAutoFit/>
          </a:bodyPr>
          <a:lstStyle/>
          <a:p>
            <a:pPr algn="ctr"/>
            <a:r>
              <a:rPr lang="en-US" sz="2000" b="1" i="0" dirty="0">
                <a:solidFill>
                  <a:schemeClr val="tx1">
                    <a:lumMod val="95000"/>
                    <a:lumOff val="5000"/>
                  </a:schemeClr>
                </a:solidFill>
                <a:effectLst/>
                <a:latin typeface="+mj-lt"/>
              </a:rPr>
              <a:t>Inhibition of Tumor-Promoting Effects of Nicotine by the Sesquiterpene Lactone Parthenolide in Lung Cancer</a:t>
            </a:r>
            <a:endParaRPr lang="en-US" sz="2000" b="1" dirty="0">
              <a:solidFill>
                <a:schemeClr val="tx1">
                  <a:lumMod val="95000"/>
                  <a:lumOff val="5000"/>
                </a:schemeClr>
              </a:solidFill>
              <a:latin typeface="+mj-lt"/>
            </a:endParaRPr>
          </a:p>
        </p:txBody>
      </p:sp>
    </p:spTree>
    <p:extLst>
      <p:ext uri="{BB962C8B-B14F-4D97-AF65-F5344CB8AC3E}">
        <p14:creationId xmlns:p14="http://schemas.microsoft.com/office/powerpoint/2010/main" val="3238793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3</a:t>
            </a:fld>
            <a:endParaRPr lang="fr-FR"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F4E4F2F-1E55-44A4-8832-84E477F385C3}"/>
              </a:ext>
            </a:extLst>
          </p:cNvPr>
          <p:cNvSpPr txBox="1"/>
          <p:nvPr/>
        </p:nvSpPr>
        <p:spPr>
          <a:xfrm>
            <a:off x="76200" y="990600"/>
            <a:ext cx="8991600" cy="5262979"/>
          </a:xfrm>
          <a:prstGeom prst="rect">
            <a:avLst/>
          </a:prstGeom>
          <a:noFill/>
        </p:spPr>
        <p:txBody>
          <a:bodyPr wrap="square" rtlCol="0">
            <a:spAutoFit/>
          </a:bodyPr>
          <a:lstStyle/>
          <a:p>
            <a:r>
              <a:rPr lang="fr-FR" sz="1600" b="1" dirty="0"/>
              <a:t>Abstract:</a:t>
            </a:r>
          </a:p>
          <a:p>
            <a:endParaRPr lang="fr-FR" sz="1600" b="1" dirty="0"/>
          </a:p>
          <a:p>
            <a:pPr algn="just"/>
            <a:r>
              <a:rPr lang="en-US" sz="1600" dirty="0">
                <a:effectLst/>
                <a:ea typeface="Calibri" panose="020F0502020204030204" pitchFamily="34" charset="0"/>
                <a:cs typeface="Arial" panose="020B0604020202020204" pitchFamily="34" charset="0"/>
              </a:rPr>
              <a:t>The connection between cigarette smoking and the development of non-small cell lung cancer is widely recognized. Nicotine, the active component in cigarettes, has direct effects that include promoting cell growth, inducing angiogenesis, and preventing apoptosis. This study investigated the potential of Parthenolide (PTH), a sesquiterpene lactone known for its anti-cancer properties, to counteract the proliferative impact of nicotine on lung cancer cell lines. To assess this, MTT assays were conducted to examine cell survival in A549 and H526 cells exposed to nicotine, PTH, or a combination of both. The study also evaluated angiogenesis inhibition and apoptotic effect of PTH using a VEGF detection kit and caspase-3 activity test, respectively. The results revealed that PTH inhibited lung cancer cells in a concentration-dependent manner and mitigated nicotine-induced proliferation. Caspase-3 activity and VEGF assays provided evidence of PTH's pro-apoptotic and angiogenesis inhibiting effects. Real-time PCR analysis demonstrated that PTH downregulated the expression of Bcl-2 and upregulated the expression of E2F1, P53, GADD45, BAX, BIM, and CASP 3, 7, 8, 9, indicating the activation of the P53-dependent apoptotic pathway. Notably, the activity of this pathway continued even in the presence of nicotine, suggesting PTH's ability to counteract nicotine's anti-apoptotic effects. These findings illustrate that PTH effectively inhibits nicotine-induced proliferation in lung cancer and exerts its anti-cancer effects through angiogenesis inhibition and activation of the P53-dependent apoptotic pathway. PTH emerges as a promising natural product for remedying nicotine-associated lung cancer, although further research is required to fully understand its mechanism of action.</a:t>
            </a:r>
            <a:r>
              <a:rPr lang="en-AE" sz="1600" dirty="0">
                <a:effectLst/>
              </a:rPr>
              <a:t> </a:t>
            </a:r>
            <a:r>
              <a:rPr lang="en-AE" sz="1600" dirty="0">
                <a:effectLst/>
                <a:ea typeface="Times New Roman" panose="02020603050405020304" pitchFamily="18" charset="0"/>
              </a:rPr>
              <a:t> </a:t>
            </a:r>
            <a:endParaRPr lang="en-US" sz="1600" dirty="0"/>
          </a:p>
          <a:p>
            <a:r>
              <a:rPr lang="fr-FR" sz="1600" b="1" dirty="0"/>
              <a:t>Keywords: </a:t>
            </a:r>
            <a:r>
              <a:rPr lang="en-US" sz="1600" b="1" dirty="0"/>
              <a:t>Apoptosis; Lung cancer; Natural products; Parthenolide; P53.</a:t>
            </a:r>
            <a:endParaRPr lang="fr-FR" sz="1600" b="1" dirty="0"/>
          </a:p>
        </p:txBody>
      </p:sp>
    </p:spTree>
    <p:extLst>
      <p:ext uri="{BB962C8B-B14F-4D97-AF65-F5344CB8AC3E}">
        <p14:creationId xmlns:p14="http://schemas.microsoft.com/office/powerpoint/2010/main" val="498366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4</a:t>
            </a:fld>
            <a:endParaRPr lang="fr-FR"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D04F326-65EB-4336-8C2B-B7016DD553EB}"/>
              </a:ext>
            </a:extLst>
          </p:cNvPr>
          <p:cNvSpPr txBox="1"/>
          <p:nvPr/>
        </p:nvSpPr>
        <p:spPr>
          <a:xfrm>
            <a:off x="1305732" y="896203"/>
            <a:ext cx="7848600" cy="830997"/>
          </a:xfrm>
          <a:prstGeom prst="rect">
            <a:avLst/>
          </a:prstGeom>
          <a:noFill/>
        </p:spPr>
        <p:txBody>
          <a:bodyPr wrap="square" rtlCol="0">
            <a:spAutoFit/>
          </a:bodyPr>
          <a:lstStyle/>
          <a:p>
            <a:r>
              <a:rPr lang="fr-FR" sz="2400" b="1" dirty="0"/>
              <a:t>Introduction</a:t>
            </a:r>
          </a:p>
          <a:p>
            <a:endParaRPr lang="fr-FR" sz="2400" b="1" dirty="0"/>
          </a:p>
        </p:txBody>
      </p:sp>
      <p:pic>
        <p:nvPicPr>
          <p:cNvPr id="4" name="Picture 3" descr="A red and black lungs&#10;&#10;Description automatically generated">
            <a:extLst>
              <a:ext uri="{FF2B5EF4-FFF2-40B4-BE49-F238E27FC236}">
                <a16:creationId xmlns:a16="http://schemas.microsoft.com/office/drawing/2014/main" id="{559E35A3-FC9E-224F-AAB9-A3B68385A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05" y="2477420"/>
            <a:ext cx="3276600" cy="2399380"/>
          </a:xfrm>
          <a:prstGeom prst="rect">
            <a:avLst/>
          </a:prstGeom>
        </p:spPr>
      </p:pic>
      <p:graphicFrame>
        <p:nvGraphicFramePr>
          <p:cNvPr id="6" name="Diagram 5">
            <a:extLst>
              <a:ext uri="{FF2B5EF4-FFF2-40B4-BE49-F238E27FC236}">
                <a16:creationId xmlns:a16="http://schemas.microsoft.com/office/drawing/2014/main" id="{155373B6-332F-AE4D-92DD-8A31F4EAB4E3}"/>
              </a:ext>
            </a:extLst>
          </p:cNvPr>
          <p:cNvGraphicFramePr/>
          <p:nvPr>
            <p:extLst>
              <p:ext uri="{D42A27DB-BD31-4B8C-83A1-F6EECF244321}">
                <p14:modId xmlns:p14="http://schemas.microsoft.com/office/powerpoint/2010/main" val="2307510057"/>
              </p:ext>
            </p:extLst>
          </p:nvPr>
        </p:nvGraphicFramePr>
        <p:xfrm>
          <a:off x="3018295" y="1665416"/>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58517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8B4B5D-C707-D540-B1C9-4936503DC154}"/>
              </a:ext>
            </a:extLst>
          </p:cNvPr>
          <p:cNvSpPr>
            <a:spLocks noGrp="1"/>
          </p:cNvSpPr>
          <p:nvPr>
            <p:ph type="sldNum" sz="quarter" idx="12"/>
          </p:nvPr>
        </p:nvSpPr>
        <p:spPr/>
        <p:txBody>
          <a:bodyPr/>
          <a:lstStyle/>
          <a:p>
            <a:fld id="{FCAEAE96-855E-42B1-8DE9-9C9E68DE18C5}" type="slidenum">
              <a:rPr lang="fr-FR" smtClean="0"/>
              <a:pPr/>
              <a:t>5</a:t>
            </a:fld>
            <a:endParaRPr lang="fr-FR"/>
          </a:p>
        </p:txBody>
      </p:sp>
      <p:sp>
        <p:nvSpPr>
          <p:cNvPr id="3" name="Rectangle 2">
            <a:extLst>
              <a:ext uri="{FF2B5EF4-FFF2-40B4-BE49-F238E27FC236}">
                <a16:creationId xmlns:a16="http://schemas.microsoft.com/office/drawing/2014/main" id="{76251B1D-4E80-A945-BE53-5D99B217476E}"/>
              </a:ext>
            </a:extLst>
          </p:cNvPr>
          <p:cNvSpPr/>
          <p:nvPr/>
        </p:nvSpPr>
        <p:spPr>
          <a:xfrm>
            <a:off x="3409950" y="1146875"/>
            <a:ext cx="2324100" cy="114547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E" sz="3600" b="1" dirty="0">
                <a:solidFill>
                  <a:schemeClr val="bg1"/>
                </a:solidFill>
              </a:rPr>
              <a:t>Nicotine</a:t>
            </a:r>
            <a:r>
              <a:rPr lang="en-AE" sz="2000" b="1" dirty="0">
                <a:solidFill>
                  <a:schemeClr val="tx1"/>
                </a:solidFill>
              </a:rPr>
              <a:t> </a:t>
            </a:r>
          </a:p>
        </p:txBody>
      </p:sp>
      <p:graphicFrame>
        <p:nvGraphicFramePr>
          <p:cNvPr id="9" name="Diagram 8">
            <a:extLst>
              <a:ext uri="{FF2B5EF4-FFF2-40B4-BE49-F238E27FC236}">
                <a16:creationId xmlns:a16="http://schemas.microsoft.com/office/drawing/2014/main" id="{76963060-0DAA-0D4C-A8D9-EB77259C280E}"/>
              </a:ext>
            </a:extLst>
          </p:cNvPr>
          <p:cNvGraphicFramePr/>
          <p:nvPr>
            <p:extLst>
              <p:ext uri="{D42A27DB-BD31-4B8C-83A1-F6EECF244321}">
                <p14:modId xmlns:p14="http://schemas.microsoft.com/office/powerpoint/2010/main" val="1237815923"/>
              </p:ext>
            </p:extLst>
          </p:nvPr>
        </p:nvGraphicFramePr>
        <p:xfrm>
          <a:off x="2057400" y="1727200"/>
          <a:ext cx="5064254" cy="340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Up Arrow 9">
            <a:extLst>
              <a:ext uri="{FF2B5EF4-FFF2-40B4-BE49-F238E27FC236}">
                <a16:creationId xmlns:a16="http://schemas.microsoft.com/office/drawing/2014/main" id="{A58D7513-0280-6541-AFF7-A1928668F8BD}"/>
              </a:ext>
            </a:extLst>
          </p:cNvPr>
          <p:cNvSpPr/>
          <p:nvPr/>
        </p:nvSpPr>
        <p:spPr>
          <a:xfrm>
            <a:off x="0" y="2939796"/>
            <a:ext cx="484632" cy="978408"/>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1" name="Up Arrow 10">
            <a:extLst>
              <a:ext uri="{FF2B5EF4-FFF2-40B4-BE49-F238E27FC236}">
                <a16:creationId xmlns:a16="http://schemas.microsoft.com/office/drawing/2014/main" id="{FF3D4B5A-A6EE-694D-B25B-C98190AD56C1}"/>
              </a:ext>
            </a:extLst>
          </p:cNvPr>
          <p:cNvSpPr/>
          <p:nvPr/>
        </p:nvSpPr>
        <p:spPr>
          <a:xfrm>
            <a:off x="7239000" y="2939796"/>
            <a:ext cx="484632" cy="978408"/>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3" name="TextBox 12">
            <a:extLst>
              <a:ext uri="{FF2B5EF4-FFF2-40B4-BE49-F238E27FC236}">
                <a16:creationId xmlns:a16="http://schemas.microsoft.com/office/drawing/2014/main" id="{4265C28D-3EA8-8C4B-99C5-FF4FB8F05301}"/>
              </a:ext>
            </a:extLst>
          </p:cNvPr>
          <p:cNvSpPr txBox="1"/>
          <p:nvPr/>
        </p:nvSpPr>
        <p:spPr>
          <a:xfrm>
            <a:off x="484632" y="2705090"/>
            <a:ext cx="1615570" cy="1200329"/>
          </a:xfrm>
          <a:prstGeom prst="rect">
            <a:avLst/>
          </a:prstGeom>
          <a:noFill/>
        </p:spPr>
        <p:txBody>
          <a:bodyPr wrap="square" rtlCol="0">
            <a:spAutoFit/>
          </a:bodyPr>
          <a:lstStyle/>
          <a:p>
            <a:r>
              <a:rPr lang="en-AE" sz="2400" b="1" dirty="0"/>
              <a:t>Growth Factors &amp; Receptors</a:t>
            </a:r>
          </a:p>
        </p:txBody>
      </p:sp>
      <p:sp>
        <p:nvSpPr>
          <p:cNvPr id="14" name="TextBox 13">
            <a:extLst>
              <a:ext uri="{FF2B5EF4-FFF2-40B4-BE49-F238E27FC236}">
                <a16:creationId xmlns:a16="http://schemas.microsoft.com/office/drawing/2014/main" id="{4611B6CE-1F8A-8D40-B57C-3DA0C4F562A0}"/>
              </a:ext>
            </a:extLst>
          </p:cNvPr>
          <p:cNvSpPr txBox="1"/>
          <p:nvPr/>
        </p:nvSpPr>
        <p:spPr>
          <a:xfrm>
            <a:off x="7620001" y="3068697"/>
            <a:ext cx="1447800" cy="1569660"/>
          </a:xfrm>
          <a:prstGeom prst="rect">
            <a:avLst/>
          </a:prstGeom>
          <a:noFill/>
        </p:spPr>
        <p:txBody>
          <a:bodyPr wrap="square" rtlCol="0">
            <a:spAutoFit/>
          </a:bodyPr>
          <a:lstStyle/>
          <a:p>
            <a:r>
              <a:rPr lang="en-US" sz="2400" b="1" dirty="0">
                <a:latin typeface="+mj-lt"/>
              </a:rPr>
              <a:t>H</a:t>
            </a:r>
            <a:r>
              <a:rPr lang="en-US" sz="2400" b="1" dirty="0">
                <a:effectLst/>
                <a:latin typeface="+mj-lt"/>
              </a:rPr>
              <a:t>ypoxia-inducible factor-1a (HIF-1</a:t>
            </a:r>
            <a:r>
              <a:rPr lang="el-GR" sz="2400" b="1" dirty="0">
                <a:effectLst/>
                <a:latin typeface="+mj-lt"/>
              </a:rPr>
              <a:t>α)</a:t>
            </a:r>
          </a:p>
        </p:txBody>
      </p:sp>
      <p:sp>
        <p:nvSpPr>
          <p:cNvPr id="16" name="TextBox 15">
            <a:extLst>
              <a:ext uri="{FF2B5EF4-FFF2-40B4-BE49-F238E27FC236}">
                <a16:creationId xmlns:a16="http://schemas.microsoft.com/office/drawing/2014/main" id="{252AB12B-FE95-A34E-BF3D-0C9D787B58B9}"/>
              </a:ext>
            </a:extLst>
          </p:cNvPr>
          <p:cNvSpPr txBox="1"/>
          <p:nvPr/>
        </p:nvSpPr>
        <p:spPr>
          <a:xfrm>
            <a:off x="431943" y="3976638"/>
            <a:ext cx="1396857" cy="2308324"/>
          </a:xfrm>
          <a:prstGeom prst="rect">
            <a:avLst/>
          </a:prstGeom>
          <a:noFill/>
          <a:ln>
            <a:solidFill>
              <a:schemeClr val="tx1"/>
            </a:solidFill>
          </a:ln>
        </p:spPr>
        <p:txBody>
          <a:bodyPr wrap="none" rtlCol="0">
            <a:spAutoFit/>
          </a:bodyPr>
          <a:lstStyle/>
          <a:p>
            <a:pPr marL="285750" indent="-285750">
              <a:buFont typeface="Arial" panose="020B0604020202020204" pitchFamily="34" charset="0"/>
              <a:buChar char="•"/>
            </a:pPr>
            <a:r>
              <a:rPr lang="en-US" sz="2400" b="1" dirty="0">
                <a:effectLst/>
                <a:latin typeface="+mj-lt"/>
              </a:rPr>
              <a:t>VEGF</a:t>
            </a:r>
          </a:p>
          <a:p>
            <a:pPr marL="285750" indent="-285750">
              <a:buFont typeface="Arial" panose="020B0604020202020204" pitchFamily="34" charset="0"/>
              <a:buChar char="•"/>
            </a:pPr>
            <a:r>
              <a:rPr lang="en-US" sz="2400" b="1" dirty="0">
                <a:effectLst/>
                <a:latin typeface="+mj-lt"/>
              </a:rPr>
              <a:t>HGF</a:t>
            </a:r>
          </a:p>
          <a:p>
            <a:pPr marL="285750" indent="-285750">
              <a:buFont typeface="Arial" panose="020B0604020202020204" pitchFamily="34" charset="0"/>
              <a:buChar char="•"/>
            </a:pPr>
            <a:r>
              <a:rPr lang="en-US" sz="2400" b="1" dirty="0">
                <a:effectLst/>
                <a:latin typeface="+mj-lt"/>
              </a:rPr>
              <a:t>VEGF-C</a:t>
            </a:r>
          </a:p>
          <a:p>
            <a:pPr marL="285750" indent="-285750">
              <a:buFont typeface="Arial" panose="020B0604020202020204" pitchFamily="34" charset="0"/>
              <a:buChar char="•"/>
            </a:pPr>
            <a:r>
              <a:rPr lang="en-US" sz="2400" b="1" dirty="0">
                <a:effectLst/>
                <a:latin typeface="+mj-lt"/>
              </a:rPr>
              <a:t>TGF-</a:t>
            </a:r>
            <a:r>
              <a:rPr lang="el-GR" sz="2400" b="1" dirty="0">
                <a:effectLst/>
                <a:latin typeface="+mj-lt"/>
              </a:rPr>
              <a:t>β</a:t>
            </a:r>
            <a:endParaRPr lang="en-US" sz="2400" b="1" dirty="0">
              <a:latin typeface="+mj-lt"/>
            </a:endParaRPr>
          </a:p>
          <a:p>
            <a:pPr marL="285750" indent="-285750">
              <a:buFont typeface="Arial" panose="020B0604020202020204" pitchFamily="34" charset="0"/>
              <a:buChar char="•"/>
            </a:pPr>
            <a:r>
              <a:rPr lang="en-US" sz="2400" b="1" dirty="0">
                <a:effectLst/>
                <a:latin typeface="+mj-lt"/>
              </a:rPr>
              <a:t>PDGF </a:t>
            </a:r>
            <a:endParaRPr lang="en-US" sz="2400" b="1" dirty="0">
              <a:latin typeface="+mj-lt"/>
            </a:endParaRPr>
          </a:p>
          <a:p>
            <a:pPr marL="285750" indent="-285750">
              <a:buFont typeface="Arial" panose="020B0604020202020204" pitchFamily="34" charset="0"/>
              <a:buChar char="•"/>
            </a:pPr>
            <a:r>
              <a:rPr lang="en-US" sz="2400" b="1" dirty="0">
                <a:effectLst/>
                <a:latin typeface="+mj-lt"/>
              </a:rPr>
              <a:t>TGF-</a:t>
            </a:r>
            <a:r>
              <a:rPr lang="el-GR" sz="2400" b="1" dirty="0">
                <a:effectLst/>
                <a:latin typeface="+mj-lt"/>
              </a:rPr>
              <a:t>α</a:t>
            </a:r>
            <a:endParaRPr lang="en-AE" sz="2400" b="1" dirty="0">
              <a:latin typeface="+mj-lt"/>
            </a:endParaRPr>
          </a:p>
        </p:txBody>
      </p:sp>
      <p:sp>
        <p:nvSpPr>
          <p:cNvPr id="21" name="TextBox 20">
            <a:extLst>
              <a:ext uri="{FF2B5EF4-FFF2-40B4-BE49-F238E27FC236}">
                <a16:creationId xmlns:a16="http://schemas.microsoft.com/office/drawing/2014/main" id="{4D8C0DCB-1DB7-6C43-8F3D-4844633A754E}"/>
              </a:ext>
            </a:extLst>
          </p:cNvPr>
          <p:cNvSpPr txBox="1"/>
          <p:nvPr/>
        </p:nvSpPr>
        <p:spPr>
          <a:xfrm>
            <a:off x="1924556" y="4715302"/>
            <a:ext cx="1561966" cy="1200329"/>
          </a:xfrm>
          <a:prstGeom prst="rect">
            <a:avLst/>
          </a:prstGeom>
          <a:noFill/>
          <a:ln>
            <a:solidFill>
              <a:schemeClr val="tx1"/>
            </a:solidFill>
          </a:ln>
        </p:spPr>
        <p:txBody>
          <a:bodyPr wrap="none" rtlCol="0">
            <a:spAutoFit/>
          </a:bodyPr>
          <a:lstStyle/>
          <a:p>
            <a:pPr marL="285750" indent="-285750">
              <a:buFont typeface="Arial" panose="020B0604020202020204" pitchFamily="34" charset="0"/>
              <a:buChar char="•"/>
            </a:pPr>
            <a:r>
              <a:rPr lang="en-US" sz="2400" b="1" dirty="0">
                <a:effectLst/>
                <a:latin typeface="+mj-lt"/>
              </a:rPr>
              <a:t>VEGFR-2</a:t>
            </a:r>
          </a:p>
          <a:p>
            <a:pPr marL="285750" indent="-285750">
              <a:buFont typeface="Arial" panose="020B0604020202020204" pitchFamily="34" charset="0"/>
              <a:buChar char="•"/>
            </a:pPr>
            <a:r>
              <a:rPr lang="en-US" sz="2400" b="1" dirty="0">
                <a:effectLst/>
                <a:latin typeface="+mj-lt"/>
              </a:rPr>
              <a:t>HGFR</a:t>
            </a:r>
          </a:p>
          <a:p>
            <a:pPr marL="285750" indent="-285750">
              <a:buFont typeface="Arial" panose="020B0604020202020204" pitchFamily="34" charset="0"/>
              <a:buChar char="•"/>
            </a:pPr>
            <a:r>
              <a:rPr lang="en-US" sz="2400" b="1" dirty="0">
                <a:effectLst/>
                <a:latin typeface="+mj-lt"/>
              </a:rPr>
              <a:t>EGFR</a:t>
            </a:r>
            <a:endParaRPr lang="en-AE" sz="2400" b="1" dirty="0">
              <a:latin typeface="+mj-lt"/>
            </a:endParaRPr>
          </a:p>
        </p:txBody>
      </p:sp>
    </p:spTree>
    <p:extLst>
      <p:ext uri="{BB962C8B-B14F-4D97-AF65-F5344CB8AC3E}">
        <p14:creationId xmlns:p14="http://schemas.microsoft.com/office/powerpoint/2010/main" val="3925608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Turn Arrow 5">
            <a:extLst>
              <a:ext uri="{FF2B5EF4-FFF2-40B4-BE49-F238E27FC236}">
                <a16:creationId xmlns:a16="http://schemas.microsoft.com/office/drawing/2014/main" id="{E99F8057-1EBB-4043-BAEF-5B2DB1990EF3}"/>
              </a:ext>
            </a:extLst>
          </p:cNvPr>
          <p:cNvSpPr/>
          <p:nvPr/>
        </p:nvSpPr>
        <p:spPr>
          <a:xfrm>
            <a:off x="1641829" y="1759381"/>
            <a:ext cx="1905000" cy="685800"/>
          </a:xfrm>
          <a:prstGeom prst="uturn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solidFill>
                <a:schemeClr val="tx1"/>
              </a:solidFill>
            </a:endParaRPr>
          </a:p>
        </p:txBody>
      </p:sp>
      <p:sp>
        <p:nvSpPr>
          <p:cNvPr id="2" name="Slide Number Placeholder 1">
            <a:extLst>
              <a:ext uri="{FF2B5EF4-FFF2-40B4-BE49-F238E27FC236}">
                <a16:creationId xmlns:a16="http://schemas.microsoft.com/office/drawing/2014/main" id="{1F807E8D-2422-A74F-94FB-3C284C6FE17D}"/>
              </a:ext>
            </a:extLst>
          </p:cNvPr>
          <p:cNvSpPr>
            <a:spLocks noGrp="1"/>
          </p:cNvSpPr>
          <p:nvPr>
            <p:ph type="sldNum" sz="quarter" idx="12"/>
          </p:nvPr>
        </p:nvSpPr>
        <p:spPr/>
        <p:txBody>
          <a:bodyPr/>
          <a:lstStyle/>
          <a:p>
            <a:fld id="{FCAEAE96-855E-42B1-8DE9-9C9E68DE18C5}" type="slidenum">
              <a:rPr lang="fr-FR" smtClean="0"/>
              <a:pPr/>
              <a:t>6</a:t>
            </a:fld>
            <a:endParaRPr lang="fr-FR"/>
          </a:p>
        </p:txBody>
      </p:sp>
      <p:pic>
        <p:nvPicPr>
          <p:cNvPr id="4" name="Picture 3" descr="A close-up of a plant with white flowers&#10;&#10;Description automatically generated">
            <a:extLst>
              <a:ext uri="{FF2B5EF4-FFF2-40B4-BE49-F238E27FC236}">
                <a16:creationId xmlns:a16="http://schemas.microsoft.com/office/drawing/2014/main" id="{7F594F4A-568F-EA43-8C5E-315D4B543B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10762"/>
            <a:ext cx="1752600" cy="2057400"/>
          </a:xfrm>
          <a:prstGeom prst="rect">
            <a:avLst/>
          </a:prstGeom>
        </p:spPr>
      </p:pic>
      <p:sp>
        <p:nvSpPr>
          <p:cNvPr id="7" name="TextBox 6">
            <a:extLst>
              <a:ext uri="{FF2B5EF4-FFF2-40B4-BE49-F238E27FC236}">
                <a16:creationId xmlns:a16="http://schemas.microsoft.com/office/drawing/2014/main" id="{5EFFEB0E-88EA-2148-BE44-6FE95F3E2A6D}"/>
              </a:ext>
            </a:extLst>
          </p:cNvPr>
          <p:cNvSpPr txBox="1"/>
          <p:nvPr/>
        </p:nvSpPr>
        <p:spPr>
          <a:xfrm>
            <a:off x="2615819" y="2252619"/>
            <a:ext cx="4511152" cy="1508105"/>
          </a:xfrm>
          <a:prstGeom prst="rect">
            <a:avLst/>
          </a:prstGeom>
          <a:noFill/>
        </p:spPr>
        <p:txBody>
          <a:bodyPr wrap="square" rtlCol="0">
            <a:spAutoFit/>
          </a:bodyPr>
          <a:lstStyle/>
          <a:p>
            <a:r>
              <a:rPr lang="en-AE" sz="3200" b="1" dirty="0"/>
              <a:t>Parthenolide (PTH)</a:t>
            </a:r>
          </a:p>
          <a:p>
            <a:r>
              <a:rPr lang="en-US" sz="2800" dirty="0">
                <a:latin typeface="Times" pitchFamily="2" charset="0"/>
              </a:rPr>
              <a:t>S</a:t>
            </a:r>
            <a:r>
              <a:rPr lang="en-US" sz="2800" dirty="0">
                <a:effectLst/>
                <a:latin typeface="Times" pitchFamily="2" charset="0"/>
              </a:rPr>
              <a:t>esquiterpene lactone</a:t>
            </a:r>
          </a:p>
          <a:p>
            <a:endParaRPr lang="en-AE" sz="3200" b="1" dirty="0"/>
          </a:p>
        </p:txBody>
      </p:sp>
      <p:sp>
        <p:nvSpPr>
          <p:cNvPr id="8" name="TextBox 7">
            <a:extLst>
              <a:ext uri="{FF2B5EF4-FFF2-40B4-BE49-F238E27FC236}">
                <a16:creationId xmlns:a16="http://schemas.microsoft.com/office/drawing/2014/main" id="{F9B7F556-857C-A145-B2B6-80A5C28D2B8C}"/>
              </a:ext>
            </a:extLst>
          </p:cNvPr>
          <p:cNvSpPr txBox="1"/>
          <p:nvPr/>
        </p:nvSpPr>
        <p:spPr>
          <a:xfrm>
            <a:off x="94869" y="3658321"/>
            <a:ext cx="2520950" cy="646331"/>
          </a:xfrm>
          <a:prstGeom prst="rect">
            <a:avLst/>
          </a:prstGeom>
          <a:noFill/>
        </p:spPr>
        <p:txBody>
          <a:bodyPr wrap="square" rtlCol="0">
            <a:spAutoFit/>
          </a:bodyPr>
          <a:lstStyle/>
          <a:p>
            <a:pPr algn="ctr"/>
            <a:r>
              <a:rPr lang="en-US" dirty="0">
                <a:effectLst/>
                <a:latin typeface="Times" pitchFamily="2" charset="0"/>
              </a:rPr>
              <a:t> </a:t>
            </a:r>
            <a:r>
              <a:rPr lang="en-US" b="1" i="1" dirty="0">
                <a:effectLst/>
                <a:latin typeface="Times" pitchFamily="2" charset="0"/>
              </a:rPr>
              <a:t>Tanacetum parthenium</a:t>
            </a:r>
          </a:p>
          <a:p>
            <a:pPr algn="ctr"/>
            <a:r>
              <a:rPr lang="en-US" b="1" dirty="0">
                <a:latin typeface="Times" pitchFamily="2" charset="0"/>
              </a:rPr>
              <a:t>(F</a:t>
            </a:r>
            <a:r>
              <a:rPr lang="en-US" b="1" dirty="0">
                <a:effectLst/>
                <a:latin typeface="Times" pitchFamily="2" charset="0"/>
              </a:rPr>
              <a:t>everfew</a:t>
            </a:r>
            <a:r>
              <a:rPr lang="en-AE" b="1" dirty="0">
                <a:effectLst/>
                <a:latin typeface="Times" pitchFamily="2" charset="0"/>
              </a:rPr>
              <a:t>)</a:t>
            </a:r>
            <a:endParaRPr lang="en-US" b="1" dirty="0">
              <a:effectLst/>
              <a:latin typeface="Times" pitchFamily="2" charset="0"/>
            </a:endParaRPr>
          </a:p>
        </p:txBody>
      </p:sp>
      <p:pic>
        <p:nvPicPr>
          <p:cNvPr id="10" name="Picture 9" descr="A black and white drawing of a molecule&#10;&#10;Description automatically generated">
            <a:extLst>
              <a:ext uri="{FF2B5EF4-FFF2-40B4-BE49-F238E27FC236}">
                <a16:creationId xmlns:a16="http://schemas.microsoft.com/office/drawing/2014/main" id="{C3E8C204-AD32-A241-A550-34D5DD7D7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5381" y="3276600"/>
            <a:ext cx="2835613" cy="2514600"/>
          </a:xfrm>
          <a:prstGeom prst="rect">
            <a:avLst/>
          </a:prstGeom>
        </p:spPr>
      </p:pic>
      <p:sp>
        <p:nvSpPr>
          <p:cNvPr id="11" name="TextBox 10">
            <a:extLst>
              <a:ext uri="{FF2B5EF4-FFF2-40B4-BE49-F238E27FC236}">
                <a16:creationId xmlns:a16="http://schemas.microsoft.com/office/drawing/2014/main" id="{897B614D-F2EA-9F47-9CF2-0F046D33E540}"/>
              </a:ext>
            </a:extLst>
          </p:cNvPr>
          <p:cNvSpPr txBox="1"/>
          <p:nvPr/>
        </p:nvSpPr>
        <p:spPr>
          <a:xfrm>
            <a:off x="6247146" y="4226446"/>
            <a:ext cx="2572131" cy="1015663"/>
          </a:xfrm>
          <a:prstGeom prst="rect">
            <a:avLst/>
          </a:prstGeom>
          <a:noFill/>
        </p:spPr>
        <p:txBody>
          <a:bodyPr wrap="square" rtlCol="0">
            <a:spAutoFit/>
          </a:bodyPr>
          <a:lstStyle/>
          <a:p>
            <a:pPr marL="285750" indent="-285750">
              <a:buFont typeface="Arial" panose="020B0604020202020204" pitchFamily="34" charset="0"/>
              <a:buChar char="•"/>
            </a:pPr>
            <a:r>
              <a:rPr lang="en-US" sz="2000" b="1" dirty="0">
                <a:latin typeface="+mj-lt"/>
              </a:rPr>
              <a:t>A</a:t>
            </a:r>
            <a:r>
              <a:rPr lang="en-US" sz="2000" b="1" dirty="0">
                <a:effectLst/>
                <a:latin typeface="+mj-lt"/>
              </a:rPr>
              <a:t>nti-inflammatory</a:t>
            </a:r>
          </a:p>
          <a:p>
            <a:pPr marL="285750" indent="-285750">
              <a:buFont typeface="Arial" panose="020B0604020202020204" pitchFamily="34" charset="0"/>
              <a:buChar char="•"/>
            </a:pPr>
            <a:r>
              <a:rPr lang="en-US" sz="2000" b="1" dirty="0">
                <a:latin typeface="+mj-lt"/>
              </a:rPr>
              <a:t>A</a:t>
            </a:r>
            <a:r>
              <a:rPr lang="en-US" sz="2000" b="1" dirty="0">
                <a:effectLst/>
                <a:latin typeface="+mj-lt"/>
              </a:rPr>
              <a:t>ntioxidant</a:t>
            </a:r>
          </a:p>
          <a:p>
            <a:pPr marL="285750" indent="-285750">
              <a:buFont typeface="Arial" panose="020B0604020202020204" pitchFamily="34" charset="0"/>
              <a:buChar char="•"/>
            </a:pPr>
            <a:r>
              <a:rPr lang="en-US" sz="2000" b="1" dirty="0">
                <a:latin typeface="+mj-lt"/>
              </a:rPr>
              <a:t>A</a:t>
            </a:r>
            <a:r>
              <a:rPr lang="en-US" sz="2000" b="1" dirty="0">
                <a:effectLst/>
                <a:latin typeface="+mj-lt"/>
              </a:rPr>
              <a:t>ntitumor</a:t>
            </a:r>
            <a:endParaRPr lang="en-AE" sz="2000" b="1" dirty="0">
              <a:latin typeface="+mj-lt"/>
            </a:endParaRPr>
          </a:p>
        </p:txBody>
      </p:sp>
      <p:sp>
        <p:nvSpPr>
          <p:cNvPr id="3" name="TextBox 2">
            <a:extLst>
              <a:ext uri="{FF2B5EF4-FFF2-40B4-BE49-F238E27FC236}">
                <a16:creationId xmlns:a16="http://schemas.microsoft.com/office/drawing/2014/main" id="{E5F3E233-9371-7744-808A-56F371B03E8E}"/>
              </a:ext>
            </a:extLst>
          </p:cNvPr>
          <p:cNvSpPr txBox="1"/>
          <p:nvPr/>
        </p:nvSpPr>
        <p:spPr>
          <a:xfrm>
            <a:off x="6230556" y="3760724"/>
            <a:ext cx="1981825" cy="400110"/>
          </a:xfrm>
          <a:prstGeom prst="rect">
            <a:avLst/>
          </a:prstGeom>
          <a:noFill/>
        </p:spPr>
        <p:txBody>
          <a:bodyPr wrap="none" rtlCol="0">
            <a:spAutoFit/>
          </a:bodyPr>
          <a:lstStyle/>
          <a:p>
            <a:r>
              <a:rPr lang="en-AE" sz="2000" b="1" dirty="0"/>
              <a:t>Biological effects</a:t>
            </a:r>
          </a:p>
        </p:txBody>
      </p:sp>
    </p:spTree>
    <p:extLst>
      <p:ext uri="{BB962C8B-B14F-4D97-AF65-F5344CB8AC3E}">
        <p14:creationId xmlns:p14="http://schemas.microsoft.com/office/powerpoint/2010/main" val="3978631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black and white drawing of a molecule&#10;&#10;Description automatically generated">
            <a:extLst>
              <a:ext uri="{FF2B5EF4-FFF2-40B4-BE49-F238E27FC236}">
                <a16:creationId xmlns:a16="http://schemas.microsoft.com/office/drawing/2014/main" id="{DE288303-97BF-584C-81A2-6C70B4E80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027" y="1676400"/>
            <a:ext cx="3155493" cy="28005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 name="TextBox 3">
            <a:extLst>
              <a:ext uri="{FF2B5EF4-FFF2-40B4-BE49-F238E27FC236}">
                <a16:creationId xmlns:a16="http://schemas.microsoft.com/office/drawing/2014/main" id="{C84E1168-F07A-5C4E-8541-30766AA4F8F2}"/>
              </a:ext>
            </a:extLst>
          </p:cNvPr>
          <p:cNvSpPr txBox="1"/>
          <p:nvPr/>
        </p:nvSpPr>
        <p:spPr>
          <a:xfrm>
            <a:off x="4285770" y="2438400"/>
            <a:ext cx="3486630" cy="3639298"/>
          </a:xfrm>
          <a:prstGeom prst="rect">
            <a:avLst/>
          </a:prstGeom>
        </p:spPr>
        <p:txBody>
          <a:bodyPr vert="horz" lIns="91440" tIns="45720" rIns="91440" bIns="45720" rtlCol="0">
            <a:normAutofit/>
          </a:bodyPr>
          <a:lstStyle/>
          <a:p>
            <a:pPr>
              <a:lnSpc>
                <a:spcPct val="90000"/>
              </a:lnSpc>
              <a:spcAft>
                <a:spcPts val="600"/>
              </a:spcAft>
            </a:pPr>
            <a:r>
              <a:rPr lang="en-US" sz="2400" b="1" dirty="0"/>
              <a:t>The therapeutic effect of PTH in presence of cancer promoting agents (e.g., nicotine) is unknown. </a:t>
            </a:r>
          </a:p>
        </p:txBody>
      </p:sp>
      <p:sp>
        <p:nvSpPr>
          <p:cNvPr id="2" name="Slide Number Placeholder 1">
            <a:extLst>
              <a:ext uri="{FF2B5EF4-FFF2-40B4-BE49-F238E27FC236}">
                <a16:creationId xmlns:a16="http://schemas.microsoft.com/office/drawing/2014/main" id="{61F9E906-0382-3E40-819F-B5F1107FB6F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FCAEAE96-855E-42B1-8DE9-9C9E68DE18C5}" type="slidenum">
              <a:rPr lang="en-US" smtClean="0"/>
              <a:pPr>
                <a:spcAft>
                  <a:spcPts val="600"/>
                </a:spcAft>
              </a:pPr>
              <a:t>7</a:t>
            </a:fld>
            <a:endParaRPr lang="en-US"/>
          </a:p>
        </p:txBody>
      </p:sp>
    </p:spTree>
    <p:extLst>
      <p:ext uri="{BB962C8B-B14F-4D97-AF65-F5344CB8AC3E}">
        <p14:creationId xmlns:p14="http://schemas.microsoft.com/office/powerpoint/2010/main" val="34802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A38A34-4727-9947-8069-F1599E6F4610}"/>
              </a:ext>
            </a:extLst>
          </p:cNvPr>
          <p:cNvSpPr>
            <a:spLocks noGrp="1"/>
          </p:cNvSpPr>
          <p:nvPr>
            <p:ph type="sldNum" sz="quarter" idx="12"/>
          </p:nvPr>
        </p:nvSpPr>
        <p:spPr/>
        <p:txBody>
          <a:bodyPr/>
          <a:lstStyle/>
          <a:p>
            <a:fld id="{FCAEAE96-855E-42B1-8DE9-9C9E68DE18C5}" type="slidenum">
              <a:rPr lang="fr-FR" smtClean="0"/>
              <a:pPr/>
              <a:t>8</a:t>
            </a:fld>
            <a:endParaRPr lang="fr-FR"/>
          </a:p>
        </p:txBody>
      </p:sp>
      <p:sp>
        <p:nvSpPr>
          <p:cNvPr id="4" name="TextBox 3">
            <a:extLst>
              <a:ext uri="{FF2B5EF4-FFF2-40B4-BE49-F238E27FC236}">
                <a16:creationId xmlns:a16="http://schemas.microsoft.com/office/drawing/2014/main" id="{957346FD-12EB-FD4D-A083-58DECAF50A79}"/>
              </a:ext>
            </a:extLst>
          </p:cNvPr>
          <p:cNvSpPr txBox="1"/>
          <p:nvPr/>
        </p:nvSpPr>
        <p:spPr>
          <a:xfrm>
            <a:off x="958312" y="2505670"/>
            <a:ext cx="7576088" cy="1200329"/>
          </a:xfrm>
          <a:prstGeom prst="rect">
            <a:avLst/>
          </a:prstGeom>
          <a:noFill/>
        </p:spPr>
        <p:txBody>
          <a:bodyPr wrap="square">
            <a:spAutoFit/>
          </a:bodyPr>
          <a:lstStyle/>
          <a:p>
            <a:r>
              <a:rPr lang="en-US" sz="2400" dirty="0">
                <a:solidFill>
                  <a:schemeClr val="tx1">
                    <a:lumMod val="95000"/>
                    <a:lumOff val="5000"/>
                  </a:schemeClr>
                </a:solidFill>
                <a:latin typeface="Söhne"/>
              </a:rPr>
              <a:t>T</a:t>
            </a:r>
            <a:r>
              <a:rPr lang="en-US" sz="2400" b="0" i="0" dirty="0">
                <a:solidFill>
                  <a:schemeClr val="tx1">
                    <a:lumMod val="95000"/>
                    <a:lumOff val="5000"/>
                  </a:schemeClr>
                </a:solidFill>
                <a:effectLst/>
                <a:latin typeface="Söhne"/>
              </a:rPr>
              <a:t>o explore how PTH hinders the proliferative impact of nicotine in both small and non-small cell lung adenocarcinoma.</a:t>
            </a:r>
            <a:endParaRPr lang="en-US" sz="2400" dirty="0">
              <a:solidFill>
                <a:schemeClr val="tx1">
                  <a:lumMod val="95000"/>
                  <a:lumOff val="5000"/>
                </a:schemeClr>
              </a:solidFill>
              <a:effectLst/>
              <a:latin typeface="+mj-lt"/>
            </a:endParaRPr>
          </a:p>
        </p:txBody>
      </p:sp>
      <p:sp>
        <p:nvSpPr>
          <p:cNvPr id="5" name="TextBox 4">
            <a:extLst>
              <a:ext uri="{FF2B5EF4-FFF2-40B4-BE49-F238E27FC236}">
                <a16:creationId xmlns:a16="http://schemas.microsoft.com/office/drawing/2014/main" id="{13F017FD-B5AE-0D43-A5E5-07D35A0109E5}"/>
              </a:ext>
            </a:extLst>
          </p:cNvPr>
          <p:cNvSpPr txBox="1"/>
          <p:nvPr/>
        </p:nvSpPr>
        <p:spPr>
          <a:xfrm>
            <a:off x="990600" y="1524000"/>
            <a:ext cx="3115148" cy="584775"/>
          </a:xfrm>
          <a:prstGeom prst="rect">
            <a:avLst/>
          </a:prstGeom>
          <a:noFill/>
        </p:spPr>
        <p:txBody>
          <a:bodyPr wrap="none" rtlCol="0">
            <a:spAutoFit/>
          </a:bodyPr>
          <a:lstStyle/>
          <a:p>
            <a:r>
              <a:rPr lang="en-AE" sz="3200" b="1" dirty="0"/>
              <a:t>Aim of the study:</a:t>
            </a:r>
          </a:p>
        </p:txBody>
      </p:sp>
    </p:spTree>
    <p:extLst>
      <p:ext uri="{BB962C8B-B14F-4D97-AF65-F5344CB8AC3E}">
        <p14:creationId xmlns:p14="http://schemas.microsoft.com/office/powerpoint/2010/main" val="354811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F804AE-E65F-814B-AD67-322962D1FBCC}"/>
              </a:ext>
            </a:extLst>
          </p:cNvPr>
          <p:cNvSpPr>
            <a:spLocks noGrp="1"/>
          </p:cNvSpPr>
          <p:nvPr>
            <p:ph type="sldNum" sz="quarter" idx="12"/>
          </p:nvPr>
        </p:nvSpPr>
        <p:spPr/>
        <p:txBody>
          <a:bodyPr/>
          <a:lstStyle/>
          <a:p>
            <a:fld id="{FCAEAE96-855E-42B1-8DE9-9C9E68DE18C5}" type="slidenum">
              <a:rPr lang="fr-FR" smtClean="0"/>
              <a:pPr/>
              <a:t>9</a:t>
            </a:fld>
            <a:endParaRPr lang="fr-FR"/>
          </a:p>
        </p:txBody>
      </p:sp>
      <p:sp>
        <p:nvSpPr>
          <p:cNvPr id="3" name="TextBox 2">
            <a:extLst>
              <a:ext uri="{FF2B5EF4-FFF2-40B4-BE49-F238E27FC236}">
                <a16:creationId xmlns:a16="http://schemas.microsoft.com/office/drawing/2014/main" id="{C3D58892-BB34-2045-920D-A4FA4B5928C3}"/>
              </a:ext>
            </a:extLst>
          </p:cNvPr>
          <p:cNvSpPr txBox="1"/>
          <p:nvPr/>
        </p:nvSpPr>
        <p:spPr>
          <a:xfrm>
            <a:off x="2819400" y="2743200"/>
            <a:ext cx="5600700" cy="646331"/>
          </a:xfrm>
          <a:prstGeom prst="rect">
            <a:avLst/>
          </a:prstGeom>
          <a:noFill/>
        </p:spPr>
        <p:txBody>
          <a:bodyPr wrap="square" rtlCol="0">
            <a:spAutoFit/>
          </a:bodyPr>
          <a:lstStyle/>
          <a:p>
            <a:r>
              <a:rPr lang="fr-FR" sz="3600" b="1" dirty="0"/>
              <a:t>Results and Discussion</a:t>
            </a:r>
          </a:p>
        </p:txBody>
      </p:sp>
    </p:spTree>
    <p:extLst>
      <p:ext uri="{BB962C8B-B14F-4D97-AF65-F5344CB8AC3E}">
        <p14:creationId xmlns:p14="http://schemas.microsoft.com/office/powerpoint/2010/main" val="19516056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8079</TotalTime>
  <Words>945</Words>
  <Application>Microsoft Macintosh PowerPoint</Application>
  <PresentationFormat>On-screen Show (4:3)</PresentationFormat>
  <Paragraphs>92</Paragraphs>
  <Slides>18</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Calibri</vt:lpstr>
      <vt:lpstr>Calibri Light</vt:lpstr>
      <vt:lpstr>Söhne</vt:lpstr>
      <vt:lpstr>Source Sans Pro</vt:lpstr>
      <vt:lpstr>Times</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Lina AlKury</cp:lastModifiedBy>
  <cp:revision>186</cp:revision>
  <dcterms:created xsi:type="dcterms:W3CDTF">2015-04-04T09:45:50Z</dcterms:created>
  <dcterms:modified xsi:type="dcterms:W3CDTF">2023-10-15T21:21:27Z</dcterms:modified>
</cp:coreProperties>
</file>