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65" r:id="rId3"/>
    <p:sldId id="258" r:id="rId4"/>
    <p:sldId id="261" r:id="rId5"/>
    <p:sldId id="267" r:id="rId6"/>
    <p:sldId id="266"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E6D"/>
    <a:srgbClr val="497400"/>
    <a:srgbClr val="1A7B7C"/>
    <a:srgbClr val="EAEAEA"/>
    <a:srgbClr val="FCFBF2"/>
    <a:srgbClr val="000000"/>
    <a:srgbClr val="EBE4AF"/>
    <a:srgbClr val="EBFFFF"/>
    <a:srgbClr val="07375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Destaqu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7" autoAdjust="0"/>
    <p:restoredTop sz="94660"/>
  </p:normalViewPr>
  <p:slideViewPr>
    <p:cSldViewPr snapToGrid="0">
      <p:cViewPr varScale="1">
        <p:scale>
          <a:sx n="79" d="100"/>
          <a:sy n="79" d="100"/>
        </p:scale>
        <p:origin x="9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C25C0-B729-4DCF-B8A3-CECE1E150990}" type="datetimeFigureOut">
              <a:rPr lang="pt-PT" smtClean="0"/>
              <a:t>08/09/2023</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DDE4B-13AB-49DC-A4BC-92C049131410}" type="slidenum">
              <a:rPr lang="pt-PT" smtClean="0"/>
              <a:t>‹nº›</a:t>
            </a:fld>
            <a:endParaRPr lang="pt-PT"/>
          </a:p>
        </p:txBody>
      </p:sp>
    </p:spTree>
    <p:extLst>
      <p:ext uri="{BB962C8B-B14F-4D97-AF65-F5344CB8AC3E}">
        <p14:creationId xmlns:p14="http://schemas.microsoft.com/office/powerpoint/2010/main" val="23813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9/8/2023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82" y="3708974"/>
            <a:ext cx="9067800" cy="2408352"/>
          </a:xfrm>
          <a:prstGeom prst="rect">
            <a:avLst/>
          </a:prstGeom>
          <a:noFill/>
        </p:spPr>
        <p:txBody>
          <a:bodyPr wrap="square" rtlCol="0">
            <a:spAutoFit/>
          </a:bodyPr>
          <a:lstStyle/>
          <a:p>
            <a:pPr algn="ctr"/>
            <a:r>
              <a:rPr lang="en-US" sz="20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Can NDVI index be used for yield prediction in </a:t>
            </a:r>
            <a:r>
              <a:rPr lang="en-US" sz="2000" b="1" i="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Solanum tuberosum </a:t>
            </a:r>
            <a:r>
              <a:rPr lang="en-US" sz="20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L. plants biofortified with calcium? </a:t>
            </a:r>
            <a:endParaRPr lang="fr-FR" sz="700" dirty="0">
              <a:latin typeface="Palatino Linotype" panose="02040502050505030304" pitchFamily="18" charset="0"/>
            </a:endParaRPr>
          </a:p>
          <a:p>
            <a:pPr algn="just">
              <a:lnSpc>
                <a:spcPts val="1300"/>
              </a:lnSpc>
              <a:spcAft>
                <a:spcPts val="1800"/>
              </a:spcAft>
            </a:pP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Ana Rita F. Coelho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Diana Daccak</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Inês Carmo Luís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Coelho Marques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Cláudia Campos Pessoa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Brito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Kullberg</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Manuela Simões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Manuela Silva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F. Pessoa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H. Reboredo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Paulo Legoinha</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C. Ramalho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Paula S. Campos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Isabel P. Pais</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N. Semedo</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C. Lidon</a:t>
            </a:r>
            <a:r>
              <a:rPr lang="pt-PT"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endParaRPr lang="fr-FR" sz="1100" dirty="0">
              <a:latin typeface="Palatino Linotype" panose="02040502050505030304" pitchFamily="18" charset="0"/>
            </a:endParaRPr>
          </a:p>
          <a:p>
            <a:r>
              <a:rPr lang="en-US" sz="900" baseline="30000" dirty="0">
                <a:latin typeface="Palatino Linotype" panose="02040502050505030304" pitchFamily="18" charset="0"/>
              </a:rPr>
              <a:t>1</a:t>
            </a:r>
            <a:r>
              <a:rPr lang="en-US" sz="900" dirty="0">
                <a:latin typeface="Palatino Linotype" panose="02040502050505030304" pitchFamily="18" charset="0"/>
              </a:rPr>
              <a:t> </a:t>
            </a:r>
            <a:r>
              <a:rPr lang="pt-PT" sz="900" dirty="0">
                <a:latin typeface="Palatino Linotype" panose="02040502050505030304" pitchFamily="18" charset="0"/>
              </a:rPr>
              <a:t>Departamento de Ciências da Terra, Faculdade de Ciências e Tecnologia, Campus da Caparica, Universidade Nova de Lisboa, 2829-516 Caparica, Portugal</a:t>
            </a:r>
            <a:r>
              <a:rPr lang="en-US" sz="900" dirty="0">
                <a:latin typeface="Palatino Linotype" panose="02040502050505030304" pitchFamily="18" charset="0"/>
              </a:rPr>
              <a:t>.</a:t>
            </a:r>
            <a:endParaRPr lang="fr-FR" sz="900" dirty="0">
              <a:latin typeface="Palatino Linotype" panose="02040502050505030304" pitchFamily="18" charset="0"/>
            </a:endParaRPr>
          </a:p>
          <a:p>
            <a:r>
              <a:rPr lang="en-US" sz="900" baseline="30000" dirty="0">
                <a:latin typeface="Palatino Linotype" panose="02040502050505030304" pitchFamily="18" charset="0"/>
              </a:rPr>
              <a:t>2</a:t>
            </a:r>
            <a:r>
              <a:rPr lang="en-US" sz="900" dirty="0">
                <a:latin typeface="Palatino Linotype" panose="02040502050505030304" pitchFamily="18" charset="0"/>
              </a:rPr>
              <a:t> </a:t>
            </a:r>
            <a:r>
              <a:rPr lang="pt-PT" sz="900" dirty="0">
                <a:latin typeface="Palatino Linotype" panose="02040502050505030304" pitchFamily="18" charset="0"/>
              </a:rPr>
              <a:t>Centro de Investigação de </a:t>
            </a:r>
            <a:r>
              <a:rPr lang="pt-PT" sz="900" dirty="0" err="1">
                <a:latin typeface="Palatino Linotype" panose="02040502050505030304" pitchFamily="18" charset="0"/>
              </a:rPr>
              <a:t>Geobiociências</a:t>
            </a:r>
            <a:r>
              <a:rPr lang="pt-PT" sz="900" dirty="0">
                <a:latin typeface="Palatino Linotype" panose="02040502050505030304" pitchFamily="18" charset="0"/>
              </a:rPr>
              <a:t>, </a:t>
            </a:r>
            <a:r>
              <a:rPr lang="pt-PT" sz="900" dirty="0" err="1">
                <a:latin typeface="Palatino Linotype" panose="02040502050505030304" pitchFamily="18" charset="0"/>
              </a:rPr>
              <a:t>Geoengenharias</a:t>
            </a:r>
            <a:r>
              <a:rPr lang="pt-PT" sz="900" dirty="0">
                <a:latin typeface="Palatino Linotype" panose="02040502050505030304" pitchFamily="18" charset="0"/>
              </a:rPr>
              <a:t> e </a:t>
            </a:r>
            <a:r>
              <a:rPr lang="pt-PT" sz="900" dirty="0" err="1">
                <a:latin typeface="Palatino Linotype" panose="02040502050505030304" pitchFamily="18" charset="0"/>
              </a:rPr>
              <a:t>Geotecnologias</a:t>
            </a:r>
            <a:r>
              <a:rPr lang="pt-PT" sz="900" dirty="0">
                <a:latin typeface="Palatino Linotype" panose="02040502050505030304" pitchFamily="18" charset="0"/>
              </a:rPr>
              <a:t> (</a:t>
            </a:r>
            <a:r>
              <a:rPr lang="pt-PT" sz="900" dirty="0" err="1">
                <a:latin typeface="Palatino Linotype" panose="02040502050505030304" pitchFamily="18" charset="0"/>
              </a:rPr>
              <a:t>GeoBioTec</a:t>
            </a:r>
            <a:r>
              <a:rPr lang="pt-PT" sz="900" dirty="0">
                <a:latin typeface="Palatino Linotype" panose="02040502050505030304" pitchFamily="18" charset="0"/>
              </a:rPr>
              <a:t>), Faculdade de Ciências e Tecnologia, Campus da Caparica, Universidade Nova de Lisboa, 2829-516 Caparica, Portugal.</a:t>
            </a:r>
            <a:endParaRPr lang="en-US" sz="900" dirty="0">
              <a:latin typeface="Palatino Linotype" panose="02040502050505030304" pitchFamily="18" charset="0"/>
            </a:endParaRPr>
          </a:p>
          <a:p>
            <a:r>
              <a:rPr lang="en-US" sz="900" baseline="30000" dirty="0">
                <a:latin typeface="Palatino Linotype" panose="02040502050505030304" pitchFamily="18" charset="0"/>
              </a:rPr>
              <a:t>3</a:t>
            </a:r>
            <a:r>
              <a:rPr lang="pt-PT" sz="900" dirty="0" err="1">
                <a:latin typeface="Palatino Linotype" panose="02040502050505030304" pitchFamily="18" charset="0"/>
              </a:rPr>
              <a:t>Plant</a:t>
            </a:r>
            <a:r>
              <a:rPr lang="pt-PT" sz="900" dirty="0">
                <a:latin typeface="Palatino Linotype" panose="02040502050505030304" pitchFamily="18" charset="0"/>
              </a:rPr>
              <a:t> Stress &amp; </a:t>
            </a:r>
            <a:r>
              <a:rPr lang="pt-PT" sz="900" dirty="0" err="1">
                <a:latin typeface="Palatino Linotype" panose="02040502050505030304" pitchFamily="18" charset="0"/>
              </a:rPr>
              <a:t>Biodiversity</a:t>
            </a:r>
            <a:r>
              <a:rPr lang="pt-PT" sz="900" dirty="0">
                <a:latin typeface="Palatino Linotype" panose="02040502050505030304" pitchFamily="18" charset="0"/>
              </a:rPr>
              <a:t> </a:t>
            </a:r>
            <a:r>
              <a:rPr lang="pt-PT" sz="900" dirty="0" err="1">
                <a:latin typeface="Palatino Linotype" panose="02040502050505030304" pitchFamily="18" charset="0"/>
              </a:rPr>
              <a:t>Lab</a:t>
            </a:r>
            <a:r>
              <a:rPr lang="pt-PT" sz="900" dirty="0">
                <a:latin typeface="Palatino Linotype" panose="02040502050505030304" pitchFamily="18" charset="0"/>
              </a:rPr>
              <a:t>, Centro de Estudos Florestais (CEF), Laboratório Associado TERRA, Instituto Superior Agronomia (ISA), Universidade de Lisboa (</a:t>
            </a:r>
            <a:r>
              <a:rPr lang="pt-PT" sz="900" dirty="0" err="1">
                <a:latin typeface="Palatino Linotype" panose="02040502050505030304" pitchFamily="18" charset="0"/>
              </a:rPr>
              <a:t>ULisboa</a:t>
            </a:r>
            <a:r>
              <a:rPr lang="pt-PT" sz="900" dirty="0">
                <a:latin typeface="Palatino Linotype" panose="02040502050505030304" pitchFamily="18" charset="0"/>
              </a:rPr>
              <a:t>), Quinta do Marquês, Avenida da República, 2784-505 Oeiras, Portugal.</a:t>
            </a:r>
            <a:endParaRPr lang="fr-FR" sz="900" dirty="0">
              <a:latin typeface="Palatino Linotype" panose="02040502050505030304" pitchFamily="18" charset="0"/>
            </a:endParaRPr>
          </a:p>
          <a:p>
            <a:r>
              <a:rPr lang="en-US" sz="900" baseline="30000" dirty="0">
                <a:latin typeface="Palatino Linotype" panose="02040502050505030304" pitchFamily="18" charset="0"/>
              </a:rPr>
              <a:t>4</a:t>
            </a:r>
            <a:r>
              <a:rPr lang="pt-PT" sz="900" dirty="0">
                <a:latin typeface="Palatino Linotype" panose="02040502050505030304" pitchFamily="18" charset="0"/>
              </a:rPr>
              <a:t>Instituto Nacional de Investigação Agrária e Veterinária, I.P. (INIAV), Quinta do Marquês, Avenida da República, 2780-157 Oeiras, Portugal</a:t>
            </a:r>
            <a:r>
              <a:rPr lang="en-US" sz="900" dirty="0">
                <a:latin typeface="Palatino Linotype" panose="02040502050505030304" pitchFamily="18" charset="0"/>
              </a:rPr>
              <a:t> </a:t>
            </a:r>
          </a:p>
          <a:p>
            <a:r>
              <a:rPr lang="en-US" sz="900" b="1" dirty="0">
                <a:latin typeface="Palatino Linotype" panose="02040502050505030304" pitchFamily="18" charset="0"/>
              </a:rPr>
              <a:t>*</a:t>
            </a:r>
            <a:r>
              <a:rPr lang="en-US" sz="900" dirty="0">
                <a:latin typeface="Palatino Linotype" panose="02040502050505030304" pitchFamily="18" charset="0"/>
              </a:rPr>
              <a:t> Corresponding author: arf.coelho@campus.fct.unl.pt</a:t>
            </a:r>
            <a:endParaRPr lang="fr-FR" sz="9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8" name="Picture 2" descr="Geobiociências, Geoengenharias e Geotecnologias | Faculdade de Ciências e  Tecnologia / Universidade Nova de Lisboa">
            <a:extLst>
              <a:ext uri="{FF2B5EF4-FFF2-40B4-BE49-F238E27FC236}">
                <a16:creationId xmlns:a16="http://schemas.microsoft.com/office/drawing/2014/main" id="{ACF937B8-8DC7-4690-86FE-31779D4F77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42" b="8219"/>
          <a:stretch/>
        </p:blipFill>
        <p:spPr bwMode="auto">
          <a:xfrm>
            <a:off x="2475380" y="6308741"/>
            <a:ext cx="1494942" cy="5218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4B188D3-D490-4520-BB58-5C307DF5F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2" y="6289163"/>
            <a:ext cx="2197394" cy="5218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positório da Universidade de Lisboa: CEF - Centro de Estudos Florestais">
            <a:extLst>
              <a:ext uri="{FF2B5EF4-FFF2-40B4-BE49-F238E27FC236}">
                <a16:creationId xmlns:a16="http://schemas.microsoft.com/office/drawing/2014/main" id="{080B7848-02C3-4C7C-95E8-52B814E428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05" b="7755"/>
          <a:stretch/>
        </p:blipFill>
        <p:spPr bwMode="auto">
          <a:xfrm>
            <a:off x="6689155" y="6228697"/>
            <a:ext cx="725708" cy="59827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C6DCB316-2085-4B7D-AD51-E7D861FE58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240"/>
          <a:stretch/>
        </p:blipFill>
        <p:spPr>
          <a:xfrm>
            <a:off x="4159454" y="6188460"/>
            <a:ext cx="774979" cy="627457"/>
          </a:xfrm>
          <a:prstGeom prst="rect">
            <a:avLst/>
          </a:prstGeom>
        </p:spPr>
      </p:pic>
      <p:pic>
        <p:nvPicPr>
          <p:cNvPr id="2" name="Picture 2" descr="Normas Gráficas | Instituto Superior de Agronomia">
            <a:extLst>
              <a:ext uri="{FF2B5EF4-FFF2-40B4-BE49-F238E27FC236}">
                <a16:creationId xmlns:a16="http://schemas.microsoft.com/office/drawing/2014/main" id="{0CEEF120-474E-47A7-AED6-86ACF48407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7259" y="6219944"/>
            <a:ext cx="1417275" cy="6375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5E1B6F8-807B-4F3C-8950-EE8DB11F99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8" y="-10539"/>
            <a:ext cx="9144000" cy="371951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8D741C1B-3730-472F-A5EB-DFB7E044A5CD}"/>
              </a:ext>
            </a:extLst>
          </p:cNvPr>
          <p:cNvPicPr>
            <a:picLocks noChangeAspect="1"/>
          </p:cNvPicPr>
          <p:nvPr/>
        </p:nvPicPr>
        <p:blipFill>
          <a:blip r:embed="rId8"/>
          <a:stretch>
            <a:fillRect/>
          </a:stretch>
        </p:blipFill>
        <p:spPr>
          <a:xfrm>
            <a:off x="7657242" y="6345796"/>
            <a:ext cx="1329837" cy="375679"/>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BAD20E-F16A-4D0E-8A3C-CDB3F42F0232}"/>
              </a:ext>
            </a:extLst>
          </p:cNvPr>
          <p:cNvSpPr txBox="1"/>
          <p:nvPr/>
        </p:nvSpPr>
        <p:spPr>
          <a:xfrm>
            <a:off x="408215" y="1982478"/>
            <a:ext cx="8327568" cy="3693319"/>
          </a:xfrm>
          <a:prstGeom prst="rect">
            <a:avLst/>
          </a:prstGeom>
          <a:noFill/>
        </p:spPr>
        <p:txBody>
          <a:bodyPr wrap="square" rtlCol="0">
            <a:spAutoFit/>
          </a:bodyPr>
          <a:lstStyle/>
          <a:p>
            <a:pPr algn="just"/>
            <a:r>
              <a:rPr lang="fr-FR" sz="1600" b="1" dirty="0">
                <a:latin typeface="Palatino Linotype" panose="02040502050505030304" pitchFamily="18" charset="0"/>
              </a:rPr>
              <a:t>Abstract:</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Remote sensing technology (namely, through UAVs) have been used to monitor potato crops. As such, this study aims to analysis the relationship between the NDVI index model and yield productivity in </a:t>
            </a:r>
            <a:r>
              <a:rPr lang="en-US" sz="1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plants from Agria variety submitted to Ca biofortification process with two different concentrations (12 and 24 kg/ha) of CaCl</a:t>
            </a:r>
            <a:r>
              <a:rPr lang="en-US" sz="1800" baseline="-25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or Ca-EDTA. The NDVI values were collected six days after the six foliar application and compared to Ca increase in potato tubers (at harvest) and total yield. The results highlight the fact that 24 kg/ha CaCl</a:t>
            </a:r>
            <a:r>
              <a:rPr lang="en-US" sz="1800" baseline="-25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presented the lowest NDVI index, however, did not show the lowest yield. Moreover, that same treatment presented the highest Ca biofortification index in tubers. Also, seems that NDVI index can be used in decision-making and improve crop management strategies considering being an indicator to detect plant growth or vigor, however in this research it’s not sufficient for yield prediction.</a:t>
            </a:r>
            <a:r>
              <a:rPr lang="en-US" sz="1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endParaRPr lang="en-US" sz="1600" dirty="0">
              <a:latin typeface="Palatino Linotype" panose="02040502050505030304" pitchFamily="18" charset="0"/>
            </a:endParaRPr>
          </a:p>
        </p:txBody>
      </p:sp>
      <p:sp>
        <p:nvSpPr>
          <p:cNvPr id="5" name="TextBox 3">
            <a:extLst>
              <a:ext uri="{FF2B5EF4-FFF2-40B4-BE49-F238E27FC236}">
                <a16:creationId xmlns:a16="http://schemas.microsoft.com/office/drawing/2014/main" id="{5A7383CC-56A6-41DB-93C5-9BB14C931E57}"/>
              </a:ext>
            </a:extLst>
          </p:cNvPr>
          <p:cNvSpPr txBox="1"/>
          <p:nvPr/>
        </p:nvSpPr>
        <p:spPr>
          <a:xfrm>
            <a:off x="408217" y="5675797"/>
            <a:ext cx="7211784" cy="892552"/>
          </a:xfrm>
          <a:prstGeom prst="rect">
            <a:avLst/>
          </a:prstGeom>
          <a:noFill/>
        </p:spPr>
        <p:txBody>
          <a:bodyPr wrap="square" rtlCol="0">
            <a:spAutoFit/>
          </a:bodyPr>
          <a:lstStyle/>
          <a:p>
            <a:pPr algn="just"/>
            <a:endParaRPr lang="en-US" sz="1600" dirty="0">
              <a:latin typeface="Palatino Linotype" panose="02040502050505030304" pitchFamily="18" charset="0"/>
            </a:endParaRPr>
          </a:p>
          <a:p>
            <a:pPr algn="just"/>
            <a:r>
              <a:rPr lang="fr-FR" sz="1600" b="1" dirty="0">
                <a:latin typeface="Palatino Linotype" panose="02040502050505030304" pitchFamily="18" charset="0"/>
              </a:rPr>
              <a:t>Keywords: </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calcium biofortification; NDVI; smart farming; </a:t>
            </a:r>
            <a:r>
              <a:rPr lang="en-US" sz="1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a:t>
            </a:r>
            <a:endParaRPr lang="fr-FR" sz="1600" b="1" dirty="0">
              <a:latin typeface="Palatino Linotype" panose="02040502050505030304" pitchFamily="18" charset="0"/>
            </a:endParaRPr>
          </a:p>
        </p:txBody>
      </p:sp>
      <p:pic>
        <p:nvPicPr>
          <p:cNvPr id="6" name="Picture 2">
            <a:extLst>
              <a:ext uri="{FF2B5EF4-FFF2-40B4-BE49-F238E27FC236}">
                <a16:creationId xmlns:a16="http://schemas.microsoft.com/office/drawing/2014/main" id="{3330F38D-28AC-43DF-8904-3B24CE3A68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81A4DD12-2B3D-BE3F-9472-D3216B6C751F}"/>
              </a:ext>
            </a:extLst>
          </p:cNvPr>
          <p:cNvSpPr txBox="1"/>
          <p:nvPr/>
        </p:nvSpPr>
        <p:spPr>
          <a:xfrm>
            <a:off x="0" y="699519"/>
            <a:ext cx="9144000" cy="1200329"/>
          </a:xfrm>
          <a:prstGeom prst="rect">
            <a:avLst/>
          </a:prstGeom>
          <a:noFill/>
        </p:spPr>
        <p:txBody>
          <a:bodyPr wrap="square" rtlCol="0">
            <a:spAutoFit/>
          </a:bodyPr>
          <a:lstStyle/>
          <a:p>
            <a:pPr algn="ctr"/>
            <a:r>
              <a:rPr lang="en-US" sz="24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Can NDVI index be used for yield prediction in </a:t>
            </a:r>
            <a:r>
              <a:rPr lang="en-US" sz="2400" b="1" i="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Solanum tuberosum </a:t>
            </a:r>
            <a:r>
              <a:rPr lang="en-US" sz="24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L. plants biofortified with calcium? </a:t>
            </a:r>
            <a:endParaRPr lang="fr-FR" sz="800" dirty="0">
              <a:latin typeface="Palatino Linotype" panose="02040502050505030304" pitchFamily="18" charset="0"/>
            </a:endParaRPr>
          </a:p>
          <a:p>
            <a:pPr algn="ctr"/>
            <a:endParaRPr lang="en-US" sz="2400" b="1" dirty="0">
              <a:latin typeface="Palatino Linotype" panose="02040502050505030304" pitchFamily="18" charset="0"/>
            </a:endParaRPr>
          </a:p>
        </p:txBody>
      </p:sp>
    </p:spTree>
    <p:extLst>
      <p:ext uri="{BB962C8B-B14F-4D97-AF65-F5344CB8AC3E}">
        <p14:creationId xmlns:p14="http://schemas.microsoft.com/office/powerpoint/2010/main" val="415517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Cantos Arredondados 8">
            <a:extLst>
              <a:ext uri="{FF2B5EF4-FFF2-40B4-BE49-F238E27FC236}">
                <a16:creationId xmlns:a16="http://schemas.microsoft.com/office/drawing/2014/main" id="{E2F8742B-455D-4A0E-A100-A84D2DF09A1F}"/>
              </a:ext>
            </a:extLst>
          </p:cNvPr>
          <p:cNvSpPr/>
          <p:nvPr/>
        </p:nvSpPr>
        <p:spPr>
          <a:xfrm>
            <a:off x="332592" y="4618869"/>
            <a:ext cx="7421393" cy="1550223"/>
          </a:xfrm>
          <a:prstGeom prst="roundRect">
            <a:avLst/>
          </a:prstGeom>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PT" dirty="0"/>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sp>
        <p:nvSpPr>
          <p:cNvPr id="10" name="TextBox 3">
            <a:extLst>
              <a:ext uri="{FF2B5EF4-FFF2-40B4-BE49-F238E27FC236}">
                <a16:creationId xmlns:a16="http://schemas.microsoft.com/office/drawing/2014/main" id="{23FAD9A8-D701-4A9F-9CA1-49CA8B298F99}"/>
              </a:ext>
            </a:extLst>
          </p:cNvPr>
          <p:cNvSpPr txBox="1"/>
          <p:nvPr/>
        </p:nvSpPr>
        <p:spPr>
          <a:xfrm>
            <a:off x="0" y="699519"/>
            <a:ext cx="9144000" cy="1200329"/>
          </a:xfrm>
          <a:prstGeom prst="rect">
            <a:avLst/>
          </a:prstGeom>
          <a:noFill/>
        </p:spPr>
        <p:txBody>
          <a:bodyPr wrap="square" rtlCol="0">
            <a:spAutoFit/>
          </a:bodyPr>
          <a:lstStyle/>
          <a:p>
            <a:pPr algn="ctr"/>
            <a:r>
              <a:rPr lang="en-US" sz="24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Can NDVI index be used for yield prediction in </a:t>
            </a:r>
            <a:r>
              <a:rPr lang="en-US" sz="2400" b="1" i="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Solanum tuberosum </a:t>
            </a:r>
            <a:r>
              <a:rPr lang="en-US" sz="24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L. plants biofortified with calcium? </a:t>
            </a:r>
            <a:endParaRPr lang="fr-FR" sz="800" dirty="0">
              <a:latin typeface="Palatino Linotype" panose="02040502050505030304" pitchFamily="18" charset="0"/>
            </a:endParaRPr>
          </a:p>
          <a:p>
            <a:pPr algn="ctr"/>
            <a:endParaRPr lang="en-US" sz="2400" b="1" dirty="0">
              <a:latin typeface="Palatino Linotype" panose="02040502050505030304" pitchFamily="18" charset="0"/>
            </a:endParaRPr>
          </a:p>
        </p:txBody>
      </p:sp>
      <p:pic>
        <p:nvPicPr>
          <p:cNvPr id="13" name="Picture 2">
            <a:extLst>
              <a:ext uri="{FF2B5EF4-FFF2-40B4-BE49-F238E27FC236}">
                <a16:creationId xmlns:a16="http://schemas.microsoft.com/office/drawing/2014/main" id="{1D1337D8-ECA0-4F5B-B3AE-A9E8CD8CDA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7AB8B24C-8F6E-4C45-B0E7-7D696A556F6B}"/>
              </a:ext>
            </a:extLst>
          </p:cNvPr>
          <p:cNvSpPr txBox="1"/>
          <p:nvPr/>
        </p:nvSpPr>
        <p:spPr>
          <a:xfrm>
            <a:off x="368105" y="4787501"/>
            <a:ext cx="7292439" cy="1200329"/>
          </a:xfrm>
          <a:prstGeom prst="rect">
            <a:avLst/>
          </a:prstGeom>
          <a:noFill/>
        </p:spPr>
        <p:txBody>
          <a:bodyPr wrap="square">
            <a:spAutoFit/>
          </a:bodyPr>
          <a:lstStyle/>
          <a:p>
            <a:pPr algn="ctr"/>
            <a:r>
              <a:rPr lang="en-US" sz="1600" dirty="0">
                <a:solidFill>
                  <a:schemeClr val="bg1"/>
                </a:solidFill>
                <a:latin typeface="Palatino Linotype" panose="02040502050505030304" pitchFamily="18" charset="0"/>
              </a:rPr>
              <a:t>This </a:t>
            </a:r>
            <a:r>
              <a:rPr lang="en-US" sz="1800" dirty="0">
                <a:solidFill>
                  <a:schemeClr val="bg1"/>
                </a:solidFill>
                <a:effectLst/>
                <a:latin typeface="Palatino Linotype" panose="02040502050505030304" pitchFamily="18" charset="0"/>
                <a:ea typeface="DengXian" panose="02010600030101010101" pitchFamily="2" charset="-122"/>
                <a:cs typeface="Times New Roman" panose="02020603050405020304" pitchFamily="18" charset="0"/>
              </a:rPr>
              <a:t>study aims to analysis the relationship between the NDVI index model and yield productivity in </a:t>
            </a:r>
            <a:r>
              <a:rPr lang="en-US" sz="1800" i="1" dirty="0">
                <a:solidFill>
                  <a:schemeClr val="bg1"/>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800" dirty="0">
                <a:solidFill>
                  <a:schemeClr val="bg1"/>
                </a:solidFill>
                <a:effectLst/>
                <a:latin typeface="Palatino Linotype" panose="02040502050505030304" pitchFamily="18" charset="0"/>
                <a:ea typeface="DengXian" panose="02010600030101010101" pitchFamily="2" charset="-122"/>
                <a:cs typeface="Times New Roman" panose="02020603050405020304" pitchFamily="18" charset="0"/>
              </a:rPr>
              <a:t> L. plants from Agria variety submitted to Ca biofortification process with two different concentrations (12 and 24 kg/ha) of CaCl</a:t>
            </a:r>
            <a:r>
              <a:rPr lang="en-US" sz="1800" baseline="-25000" dirty="0">
                <a:solidFill>
                  <a:schemeClr val="bg1"/>
                </a:solidFill>
                <a:effectLst/>
                <a:latin typeface="Palatino Linotype" panose="02040502050505030304" pitchFamily="18" charset="0"/>
                <a:ea typeface="DengXian" panose="02010600030101010101" pitchFamily="2" charset="-122"/>
                <a:cs typeface="Times New Roman" panose="02020603050405020304" pitchFamily="18" charset="0"/>
              </a:rPr>
              <a:t>2</a:t>
            </a:r>
            <a:r>
              <a:rPr lang="en-US" sz="1800" dirty="0">
                <a:solidFill>
                  <a:schemeClr val="bg1"/>
                </a:solidFill>
                <a:effectLst/>
                <a:latin typeface="Palatino Linotype" panose="02040502050505030304" pitchFamily="18" charset="0"/>
                <a:ea typeface="DengXian" panose="02010600030101010101" pitchFamily="2" charset="-122"/>
                <a:cs typeface="Times New Roman" panose="02020603050405020304" pitchFamily="18" charset="0"/>
              </a:rPr>
              <a:t> or Ca-EDTA. </a:t>
            </a:r>
            <a:endParaRPr lang="pt-PT" sz="1600" dirty="0">
              <a:solidFill>
                <a:schemeClr val="bg1"/>
              </a:solidFill>
              <a:latin typeface="Palatino Linotype" panose="02040502050505030304" pitchFamily="18" charset="0"/>
            </a:endParaRPr>
          </a:p>
        </p:txBody>
      </p:sp>
      <p:sp>
        <p:nvSpPr>
          <p:cNvPr id="8" name="CaixaDeTexto 7">
            <a:extLst>
              <a:ext uri="{FF2B5EF4-FFF2-40B4-BE49-F238E27FC236}">
                <a16:creationId xmlns:a16="http://schemas.microsoft.com/office/drawing/2014/main" id="{BE7885CC-1A81-CAB4-4B4C-A7C3C3EE56F9}"/>
              </a:ext>
            </a:extLst>
          </p:cNvPr>
          <p:cNvSpPr txBox="1"/>
          <p:nvPr/>
        </p:nvSpPr>
        <p:spPr>
          <a:xfrm>
            <a:off x="368105" y="1813061"/>
            <a:ext cx="8135815" cy="2585323"/>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Palatino Linotype" panose="02040502050505030304" pitchFamily="18" charset="0"/>
              </a:rPr>
              <a:t>Remote sensing technology has been increasingly used to monitor potato crops recently, namely through UAVs (Unmanned aerial vehicle). </a:t>
            </a:r>
          </a:p>
          <a:p>
            <a:pPr marL="285750" indent="-285750" algn="just">
              <a:buFont typeface="Arial" panose="020B0604020202020204" pitchFamily="34" charset="0"/>
              <a:buChar char="•"/>
            </a:pPr>
            <a:endParaRPr lang="en-US" dirty="0">
              <a:latin typeface="Palatino Linotype" panose="02040502050505030304" pitchFamily="18" charset="0"/>
            </a:endParaRPr>
          </a:p>
          <a:p>
            <a:pPr marL="285750" indent="-285750" algn="just">
              <a:buFont typeface="Arial" panose="020B0604020202020204" pitchFamily="34" charset="0"/>
              <a:buChar char="•"/>
            </a:pPr>
            <a:r>
              <a:rPr lang="en-US"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T</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he normalized difference vegetation index (NDVI) is one of the most used, being valuable to assess growth or vigor in plants, as well as to provide information’s and insights regarding nutrient efficiency and infestations. </a:t>
            </a:r>
            <a:endParaRPr lang="en-US"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endParaRPr>
          </a:p>
          <a:p>
            <a:pPr marL="285750" indent="-285750" algn="just">
              <a:buFont typeface="Arial" panose="020B0604020202020204" pitchFamily="34" charset="0"/>
              <a:buChar char="•"/>
            </a:pPr>
            <a:endParaRPr lang="en-US"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US"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In fact, NDVI can estimates primary productivity of different crops, namely potato crops.</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endParaRPr lang="en-US" dirty="0">
              <a:latin typeface="Palatino Linotype" panose="02040502050505030304" pitchFamily="18" charset="0"/>
            </a:endParaRPr>
          </a:p>
        </p:txBody>
      </p:sp>
    </p:spTree>
    <p:extLst>
      <p:ext uri="{BB962C8B-B14F-4D97-AF65-F5344CB8AC3E}">
        <p14:creationId xmlns:p14="http://schemas.microsoft.com/office/powerpoint/2010/main" val="209952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926" y="562219"/>
            <a:ext cx="8676906" cy="461665"/>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12" name="Picture 2">
            <a:extLst>
              <a:ext uri="{FF2B5EF4-FFF2-40B4-BE49-F238E27FC236}">
                <a16:creationId xmlns:a16="http://schemas.microsoft.com/office/drawing/2014/main" id="{FCB8E622-7258-4BC4-BECB-7E4B998D035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descr="Uma imagem com Website&#10;&#10;Descrição gerada automaticamente">
            <a:extLst>
              <a:ext uri="{FF2B5EF4-FFF2-40B4-BE49-F238E27FC236}">
                <a16:creationId xmlns:a16="http://schemas.microsoft.com/office/drawing/2014/main" id="{887F17C6-CDF6-0C53-A520-B52C6F936657}"/>
              </a:ext>
            </a:extLst>
          </p:cNvPr>
          <p:cNvPicPr>
            <a:picLocks noChangeAspect="1"/>
          </p:cNvPicPr>
          <p:nvPr/>
        </p:nvPicPr>
        <p:blipFill rotWithShape="1">
          <a:blip r:embed="rId3">
            <a:extLst>
              <a:ext uri="{28A0092B-C50C-407E-A947-70E740481C1C}">
                <a14:useLocalDpi xmlns:a14="http://schemas.microsoft.com/office/drawing/2010/main" val="0"/>
              </a:ext>
            </a:extLst>
          </a:blip>
          <a:srcRect l="35089" t="16111" r="33444"/>
          <a:stretch/>
        </p:blipFill>
        <p:spPr bwMode="auto">
          <a:xfrm>
            <a:off x="367616" y="1023884"/>
            <a:ext cx="3241346" cy="3884054"/>
          </a:xfrm>
          <a:prstGeom prst="rect">
            <a:avLst/>
          </a:prstGeom>
          <a:noFill/>
          <a:ln>
            <a:noFill/>
          </a:ln>
          <a:extLst>
            <a:ext uri="{53640926-AAD7-44D8-BBD7-CCE9431645EC}">
              <a14:shadowObscured xmlns:a14="http://schemas.microsoft.com/office/drawing/2010/main"/>
            </a:ext>
          </a:extLst>
        </p:spPr>
      </p:pic>
      <p:sp>
        <p:nvSpPr>
          <p:cNvPr id="7" name="CaixaDeTexto 6">
            <a:extLst>
              <a:ext uri="{FF2B5EF4-FFF2-40B4-BE49-F238E27FC236}">
                <a16:creationId xmlns:a16="http://schemas.microsoft.com/office/drawing/2014/main" id="{38F6CD04-F8D9-59EF-9D81-2DBEBE91B0AF}"/>
              </a:ext>
            </a:extLst>
          </p:cNvPr>
          <p:cNvSpPr txBox="1"/>
          <p:nvPr/>
        </p:nvSpPr>
        <p:spPr>
          <a:xfrm>
            <a:off x="-1344414" y="4796815"/>
            <a:ext cx="4953376" cy="735586"/>
          </a:xfrm>
          <a:prstGeom prst="rect">
            <a:avLst/>
          </a:prstGeom>
          <a:noFill/>
        </p:spPr>
        <p:txBody>
          <a:bodyPr wrap="square">
            <a:spAutoFit/>
          </a:bodyPr>
          <a:lstStyle/>
          <a:p>
            <a:pPr marL="1656080">
              <a:lnSpc>
                <a:spcPct val="95000"/>
              </a:lnSpc>
              <a:spcBef>
                <a:spcPts val="600"/>
              </a:spcBef>
              <a:spcAft>
                <a:spcPts val="1200"/>
              </a:spcAft>
            </a:pPr>
            <a:r>
              <a:rPr lang="en-US"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 </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NDVI model of </a:t>
            </a:r>
            <a:r>
              <a:rPr lang="en-US" sz="11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Solanum tuberosum</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 plants (Agria variety) carried out six days after the 6</a:t>
            </a:r>
            <a:r>
              <a:rPr lang="en-US"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foliar application with calcium (calcium chloride or Ca-EDTA).</a:t>
            </a:r>
          </a:p>
        </p:txBody>
      </p:sp>
      <p:graphicFrame>
        <p:nvGraphicFramePr>
          <p:cNvPr id="8" name="Tabela 7">
            <a:extLst>
              <a:ext uri="{FF2B5EF4-FFF2-40B4-BE49-F238E27FC236}">
                <a16:creationId xmlns:a16="http://schemas.microsoft.com/office/drawing/2014/main" id="{EB7759F5-5633-F3A6-7FAB-E6BF3093BC46}"/>
              </a:ext>
            </a:extLst>
          </p:cNvPr>
          <p:cNvGraphicFramePr>
            <a:graphicFrameLocks noGrp="1"/>
          </p:cNvGraphicFramePr>
          <p:nvPr>
            <p:extLst>
              <p:ext uri="{D42A27DB-BD31-4B8C-83A1-F6EECF244321}">
                <p14:modId xmlns:p14="http://schemas.microsoft.com/office/powerpoint/2010/main" val="612327608"/>
              </p:ext>
            </p:extLst>
          </p:nvPr>
        </p:nvGraphicFramePr>
        <p:xfrm>
          <a:off x="3980379" y="1855169"/>
          <a:ext cx="4979035" cy="1110742"/>
        </p:xfrm>
        <a:graphic>
          <a:graphicData uri="http://schemas.openxmlformats.org/drawingml/2006/table">
            <a:tbl>
              <a:tblPr firstRow="1" firstCol="1" bandRow="1">
                <a:tableStyleId>{C083E6E3-FA7D-4D7B-A595-EF9225AFEA82}</a:tableStyleId>
              </a:tblPr>
              <a:tblGrid>
                <a:gridCol w="617855">
                  <a:extLst>
                    <a:ext uri="{9D8B030D-6E8A-4147-A177-3AD203B41FA5}">
                      <a16:colId xmlns:a16="http://schemas.microsoft.com/office/drawing/2014/main" val="3786313889"/>
                    </a:ext>
                  </a:extLst>
                </a:gridCol>
                <a:gridCol w="1232535">
                  <a:extLst>
                    <a:ext uri="{9D8B030D-6E8A-4147-A177-3AD203B41FA5}">
                      <a16:colId xmlns:a16="http://schemas.microsoft.com/office/drawing/2014/main" val="3979032808"/>
                    </a:ext>
                  </a:extLst>
                </a:gridCol>
                <a:gridCol w="895350">
                  <a:extLst>
                    <a:ext uri="{9D8B030D-6E8A-4147-A177-3AD203B41FA5}">
                      <a16:colId xmlns:a16="http://schemas.microsoft.com/office/drawing/2014/main" val="2641113694"/>
                    </a:ext>
                  </a:extLst>
                </a:gridCol>
                <a:gridCol w="854710">
                  <a:extLst>
                    <a:ext uri="{9D8B030D-6E8A-4147-A177-3AD203B41FA5}">
                      <a16:colId xmlns:a16="http://schemas.microsoft.com/office/drawing/2014/main" val="945299472"/>
                    </a:ext>
                  </a:extLst>
                </a:gridCol>
                <a:gridCol w="1378585">
                  <a:extLst>
                    <a:ext uri="{9D8B030D-6E8A-4147-A177-3AD203B41FA5}">
                      <a16:colId xmlns:a16="http://schemas.microsoft.com/office/drawing/2014/main" val="612956497"/>
                    </a:ext>
                  </a:extLst>
                </a:gridCol>
              </a:tblGrid>
              <a:tr h="190500">
                <a:tc>
                  <a:txBody>
                    <a:bodyPr/>
                    <a:lstStyle/>
                    <a:p>
                      <a:pPr algn="ctr">
                        <a:lnSpc>
                          <a:spcPts val="1300"/>
                        </a:lnSpc>
                      </a:pPr>
                      <a:r>
                        <a:rPr lang="en-US" sz="1000">
                          <a:effectLst/>
                        </a:rPr>
                        <a:t>Code</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pPr>
                      <a:r>
                        <a:rPr lang="en-US" sz="1000">
                          <a:effectLst/>
                        </a:rPr>
                        <a:t>Treatment</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pPr>
                      <a:r>
                        <a:rPr lang="en-US" sz="1000">
                          <a:effectLst/>
                        </a:rPr>
                        <a:t>Minimum NDVI</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pPr>
                      <a:r>
                        <a:rPr lang="en-US" sz="1000">
                          <a:effectLst/>
                        </a:rPr>
                        <a:t> Maximum NDVI</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pPr>
                      <a:r>
                        <a:rPr lang="en-US" sz="1000">
                          <a:effectLst/>
                        </a:rPr>
                        <a:t>Average NDVI</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7112933"/>
                  </a:ext>
                </a:extLst>
              </a:tr>
              <a:tr h="88900">
                <a:tc>
                  <a:txBody>
                    <a:bodyPr/>
                    <a:lstStyle/>
                    <a:p>
                      <a:pPr algn="ctr">
                        <a:lnSpc>
                          <a:spcPts val="1300"/>
                        </a:lnSpc>
                      </a:pPr>
                      <a:r>
                        <a:rPr lang="en-US" sz="1000">
                          <a:effectLst/>
                        </a:rPr>
                        <a:t>9</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Ctr</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0.17</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0.88</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0.65 ± 0.16</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2108635"/>
                  </a:ext>
                </a:extLst>
              </a:tr>
              <a:tr h="56515">
                <a:tc>
                  <a:txBody>
                    <a:bodyPr/>
                    <a:lstStyle/>
                    <a:p>
                      <a:pPr algn="ctr">
                        <a:lnSpc>
                          <a:spcPts val="1300"/>
                        </a:lnSpc>
                      </a:pPr>
                      <a:r>
                        <a:rPr lang="en-US" sz="1000">
                          <a:effectLst/>
                        </a:rPr>
                        <a:t>10</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12 kg/ha CaCl</a:t>
                      </a:r>
                      <a:r>
                        <a:rPr lang="en-US" sz="1000" baseline="-25000">
                          <a:effectLst/>
                        </a:rPr>
                        <a:t>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0.13</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0.85</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0.50 ± 0.15</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484073"/>
                  </a:ext>
                </a:extLst>
              </a:tr>
              <a:tr h="36830">
                <a:tc>
                  <a:txBody>
                    <a:bodyPr/>
                    <a:lstStyle/>
                    <a:p>
                      <a:pPr algn="ctr">
                        <a:lnSpc>
                          <a:spcPts val="1300"/>
                        </a:lnSpc>
                      </a:pPr>
                      <a:r>
                        <a:rPr lang="en-US" sz="1000">
                          <a:effectLst/>
                        </a:rPr>
                        <a:t>11</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24 kg/ha CaCl</a:t>
                      </a:r>
                      <a:r>
                        <a:rPr lang="en-US" sz="1000" baseline="-25000">
                          <a:effectLst/>
                        </a:rPr>
                        <a:t>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0.11</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0.82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0.40 ± 0.15</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7546833"/>
                  </a:ext>
                </a:extLst>
              </a:tr>
              <a:tr h="56515">
                <a:tc>
                  <a:txBody>
                    <a:bodyPr/>
                    <a:lstStyle/>
                    <a:p>
                      <a:pPr algn="ctr">
                        <a:lnSpc>
                          <a:spcPts val="1300"/>
                        </a:lnSpc>
                      </a:pPr>
                      <a:r>
                        <a:rPr lang="en-US" sz="1000">
                          <a:effectLst/>
                        </a:rPr>
                        <a:t>12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12 kg/ha Ca-EDTA</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0.12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0.83</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0.44 ± 0.17</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1392883"/>
                  </a:ext>
                </a:extLst>
              </a:tr>
              <a:tr h="36830">
                <a:tc>
                  <a:txBody>
                    <a:bodyPr/>
                    <a:lstStyle/>
                    <a:p>
                      <a:pPr algn="ctr">
                        <a:lnSpc>
                          <a:spcPts val="1300"/>
                        </a:lnSpc>
                      </a:pPr>
                      <a:r>
                        <a:rPr lang="en-US" sz="1000">
                          <a:effectLst/>
                        </a:rPr>
                        <a:t>13</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24 kg/ha Ca-EDTA</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0.18</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0.85</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dirty="0">
                          <a:effectLst/>
                        </a:rPr>
                        <a:t>0.54 ± 0.17</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0728259"/>
                  </a:ext>
                </a:extLst>
              </a:tr>
            </a:tbl>
          </a:graphicData>
        </a:graphic>
      </p:graphicFrame>
      <p:sp>
        <p:nvSpPr>
          <p:cNvPr id="10" name="CaixaDeTexto 9">
            <a:extLst>
              <a:ext uri="{FF2B5EF4-FFF2-40B4-BE49-F238E27FC236}">
                <a16:creationId xmlns:a16="http://schemas.microsoft.com/office/drawing/2014/main" id="{224E9BBA-C798-64E7-2CF1-419D55EF6BB0}"/>
              </a:ext>
            </a:extLst>
          </p:cNvPr>
          <p:cNvSpPr txBox="1"/>
          <p:nvPr/>
        </p:nvSpPr>
        <p:spPr>
          <a:xfrm>
            <a:off x="3980379" y="1255005"/>
            <a:ext cx="5341256" cy="600164"/>
          </a:xfrm>
          <a:prstGeom prst="rect">
            <a:avLst/>
          </a:prstGeom>
          <a:noFill/>
        </p:spPr>
        <p:txBody>
          <a:bodyPr wrap="square">
            <a:spAutoFit/>
          </a:bodyPr>
          <a:lstStyle/>
          <a:p>
            <a:r>
              <a:rPr lang="en-US" sz="11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Table 1.</a:t>
            </a:r>
            <a:r>
              <a:rPr lang="en-US" sz="11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Minimum, maximum, and average of NDVI (± SD) of the different treatments in </a:t>
            </a:r>
            <a:r>
              <a:rPr lang="en-US" sz="11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1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plants (Agria variety), six days after the 6</a:t>
            </a:r>
            <a:r>
              <a:rPr lang="en-US" sz="1100" baseline="30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a:t>
            </a:r>
            <a:r>
              <a:rPr lang="en-US" sz="11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foliar application with calcium.</a:t>
            </a:r>
            <a:endParaRPr lang="en-US" sz="1100" dirty="0"/>
          </a:p>
        </p:txBody>
      </p:sp>
      <p:sp>
        <p:nvSpPr>
          <p:cNvPr id="13" name="CaixaDeTexto 12">
            <a:extLst>
              <a:ext uri="{FF2B5EF4-FFF2-40B4-BE49-F238E27FC236}">
                <a16:creationId xmlns:a16="http://schemas.microsoft.com/office/drawing/2014/main" id="{3340ACF8-D060-12C4-23E3-A48A220C6BA9}"/>
              </a:ext>
            </a:extLst>
          </p:cNvPr>
          <p:cNvSpPr txBox="1"/>
          <p:nvPr/>
        </p:nvSpPr>
        <p:spPr>
          <a:xfrm>
            <a:off x="2321751" y="3429071"/>
            <a:ext cx="5341256" cy="2957733"/>
          </a:xfrm>
          <a:prstGeom prst="rect">
            <a:avLst/>
          </a:prstGeom>
          <a:noFill/>
        </p:spPr>
        <p:txBody>
          <a:bodyPr wrap="square">
            <a:spAutoFit/>
          </a:bodyPr>
          <a:lstStyle/>
          <a:p>
            <a:pPr marL="1656080" algn="just">
              <a:lnSpc>
                <a:spcPct val="95000"/>
              </a:lnSpc>
              <a:spcBef>
                <a:spcPts val="600"/>
              </a:spcBef>
              <a:spcAft>
                <a:spcPts val="120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Considering both </a:t>
            </a: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a:t>
            </a: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Table 1</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it’s possible to verified that Ca biofortification treatment had effects in the decrease of the foliage of plants. In fact, 24 kg/ha CaCl</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treatment presented the lowest average NDVI index (</a:t>
            </a: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Table 1</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as well as the minimum and maximum NDVI, followed by 12B treatment. Also, Ctr present the highest average and maximum NDVI index. Indeed, 24 kg/ha Ca-EDTA presented the highest minimum NDVI index, however it’s important to consider that was only applied once due to toxicity symptoms in </a:t>
            </a:r>
            <a:r>
              <a:rPr lang="en-US" sz="1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Solanum tuberosum</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 plants.</a:t>
            </a:r>
            <a:endPar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61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639" y="658692"/>
            <a:ext cx="8676906" cy="461665"/>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12" name="Picture 2">
            <a:extLst>
              <a:ext uri="{FF2B5EF4-FFF2-40B4-BE49-F238E27FC236}">
                <a16:creationId xmlns:a16="http://schemas.microsoft.com/office/drawing/2014/main" id="{FCB8E622-7258-4BC4-BECB-7E4B998D035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2BA6DC85-E204-AFB1-293E-26A1B08FB7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063" y="1381358"/>
            <a:ext cx="3566160" cy="2207260"/>
          </a:xfrm>
          <a:prstGeom prst="rect">
            <a:avLst/>
          </a:prstGeom>
          <a:noFill/>
        </p:spPr>
      </p:pic>
      <p:sp>
        <p:nvSpPr>
          <p:cNvPr id="6" name="CaixaDeTexto 5">
            <a:extLst>
              <a:ext uri="{FF2B5EF4-FFF2-40B4-BE49-F238E27FC236}">
                <a16:creationId xmlns:a16="http://schemas.microsoft.com/office/drawing/2014/main" id="{1F2A2E35-CF93-C630-6DFB-E43E16A2ABF9}"/>
              </a:ext>
            </a:extLst>
          </p:cNvPr>
          <p:cNvSpPr txBox="1"/>
          <p:nvPr/>
        </p:nvSpPr>
        <p:spPr>
          <a:xfrm>
            <a:off x="-1266372" y="3588618"/>
            <a:ext cx="5838371" cy="735586"/>
          </a:xfrm>
          <a:prstGeom prst="rect">
            <a:avLst/>
          </a:prstGeom>
          <a:noFill/>
        </p:spPr>
        <p:txBody>
          <a:bodyPr wrap="square">
            <a:spAutoFit/>
          </a:bodyPr>
          <a:lstStyle/>
          <a:p>
            <a:pPr marL="1656080">
              <a:lnSpc>
                <a:spcPct val="95000"/>
              </a:lnSpc>
              <a:spcBef>
                <a:spcPts val="600"/>
              </a:spcBef>
              <a:spcAft>
                <a:spcPts val="1200"/>
              </a:spcAft>
            </a:pPr>
            <a:r>
              <a:rPr lang="en-US"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 </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Calcium content (</a:t>
            </a:r>
            <a:r>
              <a:rPr lang="en-US" sz="11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 ±EP) (mg/100g considering the dry weight) in tubers of </a:t>
            </a:r>
            <a:r>
              <a:rPr lang="en-US" sz="11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Solanum tuberosum</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 (Agria variety) at harvest. Different letters (</a:t>
            </a:r>
            <a:r>
              <a:rPr lang="en-US" sz="1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a,b,c</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d) indicates significant differences between treatments. </a:t>
            </a:r>
          </a:p>
        </p:txBody>
      </p:sp>
      <p:graphicFrame>
        <p:nvGraphicFramePr>
          <p:cNvPr id="7" name="Tabela 6">
            <a:extLst>
              <a:ext uri="{FF2B5EF4-FFF2-40B4-BE49-F238E27FC236}">
                <a16:creationId xmlns:a16="http://schemas.microsoft.com/office/drawing/2014/main" id="{D8DB437C-149D-562A-4255-2BC65BDF498A}"/>
              </a:ext>
            </a:extLst>
          </p:cNvPr>
          <p:cNvGraphicFramePr>
            <a:graphicFrameLocks noGrp="1"/>
          </p:cNvGraphicFramePr>
          <p:nvPr>
            <p:extLst>
              <p:ext uri="{D42A27DB-BD31-4B8C-83A1-F6EECF244321}">
                <p14:modId xmlns:p14="http://schemas.microsoft.com/office/powerpoint/2010/main" val="1631750698"/>
              </p:ext>
            </p:extLst>
          </p:nvPr>
        </p:nvGraphicFramePr>
        <p:xfrm>
          <a:off x="5183779" y="2012167"/>
          <a:ext cx="2903855" cy="945642"/>
        </p:xfrm>
        <a:graphic>
          <a:graphicData uri="http://schemas.openxmlformats.org/drawingml/2006/table">
            <a:tbl>
              <a:tblPr firstRow="1" firstCol="1" bandRow="1">
                <a:tableStyleId>{C083E6E3-FA7D-4D7B-A595-EF9225AFEA82}</a:tableStyleId>
              </a:tblPr>
              <a:tblGrid>
                <a:gridCol w="1710690">
                  <a:extLst>
                    <a:ext uri="{9D8B030D-6E8A-4147-A177-3AD203B41FA5}">
                      <a16:colId xmlns:a16="http://schemas.microsoft.com/office/drawing/2014/main" val="3148460335"/>
                    </a:ext>
                  </a:extLst>
                </a:gridCol>
                <a:gridCol w="1193165">
                  <a:extLst>
                    <a:ext uri="{9D8B030D-6E8A-4147-A177-3AD203B41FA5}">
                      <a16:colId xmlns:a16="http://schemas.microsoft.com/office/drawing/2014/main" val="1799140721"/>
                    </a:ext>
                  </a:extLst>
                </a:gridCol>
              </a:tblGrid>
              <a:tr h="147955">
                <a:tc>
                  <a:txBody>
                    <a:bodyPr/>
                    <a:lstStyle/>
                    <a:p>
                      <a:pPr algn="ctr">
                        <a:lnSpc>
                          <a:spcPts val="1300"/>
                        </a:lnSpc>
                      </a:pPr>
                      <a:r>
                        <a:rPr lang="en-US" sz="1000">
                          <a:effectLst/>
                        </a:rPr>
                        <a:t>Treatment</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pPr>
                      <a:r>
                        <a:rPr lang="en-US" sz="1000">
                          <a:effectLst/>
                        </a:rPr>
                        <a:t>Total Yield (Kg)</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4061779"/>
                  </a:ext>
                </a:extLst>
              </a:tr>
              <a:tr h="96520">
                <a:tc>
                  <a:txBody>
                    <a:bodyPr/>
                    <a:lstStyle/>
                    <a:p>
                      <a:pPr algn="ctr">
                        <a:lnSpc>
                          <a:spcPts val="1300"/>
                        </a:lnSpc>
                      </a:pPr>
                      <a:r>
                        <a:rPr lang="en-US" sz="1000">
                          <a:effectLst/>
                        </a:rPr>
                        <a:t>Ctr</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75.4</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0108928"/>
                  </a:ext>
                </a:extLst>
              </a:tr>
              <a:tr h="96520">
                <a:tc>
                  <a:txBody>
                    <a:bodyPr/>
                    <a:lstStyle/>
                    <a:p>
                      <a:pPr algn="ctr">
                        <a:lnSpc>
                          <a:spcPts val="1300"/>
                        </a:lnSpc>
                      </a:pPr>
                      <a:r>
                        <a:rPr lang="en-US" sz="1000">
                          <a:effectLst/>
                        </a:rPr>
                        <a:t>12 kg/ha CaCl</a:t>
                      </a:r>
                      <a:r>
                        <a:rPr lang="en-US" sz="1000" baseline="-25000">
                          <a:effectLst/>
                        </a:rPr>
                        <a:t>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81.5</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587032"/>
                  </a:ext>
                </a:extLst>
              </a:tr>
              <a:tr h="36830">
                <a:tc>
                  <a:txBody>
                    <a:bodyPr/>
                    <a:lstStyle/>
                    <a:p>
                      <a:pPr algn="ctr">
                        <a:lnSpc>
                          <a:spcPts val="1300"/>
                        </a:lnSpc>
                      </a:pPr>
                      <a:r>
                        <a:rPr lang="en-US" sz="1000">
                          <a:effectLst/>
                        </a:rPr>
                        <a:t>24 kg/ha CaCl</a:t>
                      </a:r>
                      <a:r>
                        <a:rPr lang="en-US" sz="1000" baseline="-25000">
                          <a:effectLst/>
                        </a:rPr>
                        <a:t>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64.1</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4443356"/>
                  </a:ext>
                </a:extLst>
              </a:tr>
              <a:tr h="36830">
                <a:tc>
                  <a:txBody>
                    <a:bodyPr/>
                    <a:lstStyle/>
                    <a:p>
                      <a:pPr algn="ctr">
                        <a:lnSpc>
                          <a:spcPts val="1300"/>
                        </a:lnSpc>
                      </a:pPr>
                      <a:r>
                        <a:rPr lang="en-US" sz="1000">
                          <a:effectLst/>
                        </a:rPr>
                        <a:t>12 kg/ha Ca-EDTA</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a:effectLst/>
                        </a:rPr>
                        <a:t>28.9</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7739908"/>
                  </a:ext>
                </a:extLst>
              </a:tr>
              <a:tr h="36830">
                <a:tc>
                  <a:txBody>
                    <a:bodyPr/>
                    <a:lstStyle/>
                    <a:p>
                      <a:pPr algn="ctr">
                        <a:lnSpc>
                          <a:spcPts val="1300"/>
                        </a:lnSpc>
                      </a:pPr>
                      <a:r>
                        <a:rPr lang="en-US" sz="1000" dirty="0">
                          <a:effectLst/>
                        </a:rPr>
                        <a:t>24 kg/ha Ca-EDTA</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US" sz="1000" dirty="0">
                          <a:effectLst/>
                        </a:rPr>
                        <a:t>40.3</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5359511"/>
                  </a:ext>
                </a:extLst>
              </a:tr>
            </a:tbl>
          </a:graphicData>
        </a:graphic>
      </p:graphicFrame>
      <p:sp>
        <p:nvSpPr>
          <p:cNvPr id="9" name="CaixaDeTexto 8">
            <a:extLst>
              <a:ext uri="{FF2B5EF4-FFF2-40B4-BE49-F238E27FC236}">
                <a16:creationId xmlns:a16="http://schemas.microsoft.com/office/drawing/2014/main" id="{0319D974-3340-2C08-69E9-191C16B89EB4}"/>
              </a:ext>
            </a:extLst>
          </p:cNvPr>
          <p:cNvSpPr txBox="1"/>
          <p:nvPr/>
        </p:nvSpPr>
        <p:spPr>
          <a:xfrm>
            <a:off x="3283468" y="1484631"/>
            <a:ext cx="5257800" cy="413959"/>
          </a:xfrm>
          <a:prstGeom prst="rect">
            <a:avLst/>
          </a:prstGeom>
          <a:noFill/>
        </p:spPr>
        <p:txBody>
          <a:bodyPr wrap="square">
            <a:spAutoFit/>
          </a:bodyPr>
          <a:lstStyle/>
          <a:p>
            <a:pPr marL="1656080" algn="just">
              <a:lnSpc>
                <a:spcPct val="95000"/>
              </a:lnSpc>
              <a:spcBef>
                <a:spcPts val="1200"/>
              </a:spcBef>
              <a:spcAft>
                <a:spcPts val="600"/>
              </a:spcAft>
            </a:pPr>
            <a:r>
              <a:rPr lang="en-US" sz="1100" b="1"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Table 2.</a:t>
            </a:r>
            <a:r>
              <a:rPr lang="en-US" sz="1100"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 Total yield (kg) of </a:t>
            </a:r>
            <a:r>
              <a:rPr lang="en-US" sz="1100" i="1"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Solanum tuberosum</a:t>
            </a:r>
            <a:r>
              <a:rPr lang="en-US" sz="1100"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 L. (Agria variety) at harvest. </a:t>
            </a:r>
          </a:p>
        </p:txBody>
      </p:sp>
      <p:sp>
        <p:nvSpPr>
          <p:cNvPr id="11" name="CaixaDeTexto 10">
            <a:extLst>
              <a:ext uri="{FF2B5EF4-FFF2-40B4-BE49-F238E27FC236}">
                <a16:creationId xmlns:a16="http://schemas.microsoft.com/office/drawing/2014/main" id="{37279728-156A-A4A6-AFDC-489C571325A8}"/>
              </a:ext>
            </a:extLst>
          </p:cNvPr>
          <p:cNvSpPr txBox="1"/>
          <p:nvPr/>
        </p:nvSpPr>
        <p:spPr>
          <a:xfrm>
            <a:off x="-1297577" y="4443032"/>
            <a:ext cx="5257800" cy="2139047"/>
          </a:xfrm>
          <a:prstGeom prst="rect">
            <a:avLst/>
          </a:prstGeom>
          <a:noFill/>
        </p:spPr>
        <p:txBody>
          <a:bodyPr wrap="square">
            <a:spAutoFit/>
          </a:bodyPr>
          <a:lstStyle/>
          <a:p>
            <a:pPr marL="1656080" algn="just">
              <a:lnSpc>
                <a:spcPct val="95000"/>
              </a:lnSpc>
              <a:spcBef>
                <a:spcPts val="1200"/>
              </a:spcBef>
              <a:spcAft>
                <a:spcPts val="300"/>
              </a:spcAft>
            </a:pPr>
            <a:r>
              <a:rPr lang="en-US" sz="14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Calcium content in tubers at harvest was carried out in tubers with skin (full tuber) (</a:t>
            </a:r>
            <a:r>
              <a:rPr lang="en-US" sz="1400" b="1"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a:t>
            </a:r>
            <a:r>
              <a:rPr lang="en-US" sz="14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Additionally, 12 kg/ha Ca-EDTA presented the second highest Ca content in tubers, being the second treatment, which presented the lowest NDVI index. Moreover, there were a biofortification index in of 52.7 % relative to 24 kg/ha CaCl</a:t>
            </a:r>
            <a:r>
              <a:rPr lang="en-US" sz="1400" i="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of 24.4 % considering 12 kg/ha Ca-EDTA treatment.</a:t>
            </a:r>
            <a:endParaRPr lang="en-US" sz="1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5" name="CaixaDeTexto 14">
            <a:extLst>
              <a:ext uri="{FF2B5EF4-FFF2-40B4-BE49-F238E27FC236}">
                <a16:creationId xmlns:a16="http://schemas.microsoft.com/office/drawing/2014/main" id="{941B29E7-A0F9-B9E4-D21D-295D0D116885}"/>
              </a:ext>
            </a:extLst>
          </p:cNvPr>
          <p:cNvSpPr txBox="1"/>
          <p:nvPr/>
        </p:nvSpPr>
        <p:spPr>
          <a:xfrm>
            <a:off x="3283468" y="3198439"/>
            <a:ext cx="5275384" cy="2139047"/>
          </a:xfrm>
          <a:prstGeom prst="rect">
            <a:avLst/>
          </a:prstGeom>
          <a:noFill/>
        </p:spPr>
        <p:txBody>
          <a:bodyPr wrap="square">
            <a:spAutoFit/>
          </a:bodyPr>
          <a:lstStyle/>
          <a:p>
            <a:pPr marL="1656080">
              <a:lnSpc>
                <a:spcPct val="95000"/>
              </a:lnSpc>
              <a:spcBef>
                <a:spcPts val="1200"/>
              </a:spcBef>
              <a:spcAft>
                <a:spcPts val="300"/>
              </a:spcAft>
            </a:pPr>
            <a:r>
              <a:rPr lang="en-US" sz="14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Considering </a:t>
            </a:r>
            <a:r>
              <a:rPr lang="en-US" sz="1400" b="1"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Table 2</a:t>
            </a:r>
            <a:r>
              <a:rPr lang="en-US" sz="14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it’s possible to verified that 12 kg/ha Ca-EDTA treatment was the one which presented the lowest yield compared to the remain treatments. The 12 kg/ha CaCl</a:t>
            </a:r>
            <a:r>
              <a:rPr lang="en-US" sz="1400" i="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treatment increase the total yield compared to control plants, indicating that CaCl</a:t>
            </a:r>
            <a:r>
              <a:rPr lang="en-US" sz="1400" i="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applied with that concentration had beneficial effects which leads to yield increase, however, didn’t show the highest NDVI index. </a:t>
            </a:r>
            <a:endParaRPr lang="en-US" sz="1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39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sp>
        <p:nvSpPr>
          <p:cNvPr id="7" name="TextBox 6"/>
          <p:cNvSpPr txBox="1"/>
          <p:nvPr/>
        </p:nvSpPr>
        <p:spPr>
          <a:xfrm>
            <a:off x="872908" y="907303"/>
            <a:ext cx="7463018" cy="5820761"/>
          </a:xfrm>
          <a:prstGeom prst="rect">
            <a:avLst/>
          </a:prstGeom>
          <a:noFill/>
        </p:spPr>
        <p:txBody>
          <a:bodyPr wrap="square" rtlCol="0">
            <a:spAutoFit/>
          </a:bodyPr>
          <a:lstStyle/>
          <a:p>
            <a:r>
              <a:rPr lang="fr-FR" sz="2400" b="1" dirty="0">
                <a:latin typeface="Palatino Linotype" panose="02040502050505030304" pitchFamily="18" charset="0"/>
              </a:rPr>
              <a:t>Conclusions</a:t>
            </a:r>
          </a:p>
          <a:p>
            <a:pPr algn="just"/>
            <a:endParaRPr lang="en-US" sz="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150000"/>
              </a:lnSpc>
            </a:pP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Our study revealed that 24 kg/ ha CaCl</a:t>
            </a:r>
            <a:r>
              <a:rPr lang="en-US" sz="1600" baseline="-25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presented the lowest NDVI index, however, did not show the lowest yield at harvest. </a:t>
            </a:r>
          </a:p>
          <a:p>
            <a:pPr marL="285750" indent="-285750" algn="just">
              <a:lnSpc>
                <a:spcPct val="150000"/>
              </a:lnSpc>
              <a:buFont typeface="Arial" panose="020B0604020202020204" pitchFamily="34" charset="0"/>
              <a:buChar char="•"/>
            </a:pP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The 12 kg/ha CaCl</a:t>
            </a:r>
            <a:r>
              <a:rPr lang="en-US" sz="1600" baseline="-25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led to an increase in total yield compared to control plants, indicating a positive effect of this concentration in promoting yield enhancement, despite didn’t showing a higher NDVI index or even a significant increase in Ca content in tubers. </a:t>
            </a:r>
          </a:p>
          <a:p>
            <a:pPr marL="285750" indent="-285750" algn="just">
              <a:lnSpc>
                <a:spcPct val="150000"/>
              </a:lnSpc>
              <a:buFont typeface="Arial" panose="020B0604020202020204" pitchFamily="34" charset="0"/>
              <a:buChar char="•"/>
            </a:pP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These findings indicate that NDVI index alone may not be sufficient for accurately predicting yield in </a:t>
            </a:r>
            <a:r>
              <a:rPr lang="en-US" sz="16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Solanum tuberosum</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despite being a valuable indicator for detecting plant growth, vigor or even plant stresses. Also suggest that the relationship between NDVI index, Ca content and yield is complex. </a:t>
            </a:r>
            <a:endParaRPr lang="en-US" sz="1600"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pt-PT"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DF69389D-CA7B-4F00-A589-796E1239D8B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7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609600"/>
            <a:ext cx="8045303" cy="337861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algn="just">
              <a:lnSpc>
                <a:spcPct val="150000"/>
              </a:lnSpc>
            </a:pP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The authors thank to Eng. Nuno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Cajão</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and Eng. Mónica Correia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Cooperativa</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de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Apoio</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Serviços</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do Concelho da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Lourinhã</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-LOURICOOP for technical assistance on the field as well as to the research center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GeoBioTec</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UIDB/04035/2020, (CEF) UIDB/00239/2020 and Associate Laboratory TERRA (LA/P/0092/2020).</a:t>
            </a:r>
          </a:p>
          <a:p>
            <a:pPr algn="just">
              <a:lnSpc>
                <a:spcPct val="150000"/>
              </a:lnSpc>
            </a:pP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This research was received funding from PDR2020-101-030719. This work was further supported by the grant of the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Fundação</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para a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Ciência</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Tecnologia</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(FCT) UI/BD/150806/2020.</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Imagem 5">
            <a:extLst>
              <a:ext uri="{FF2B5EF4-FFF2-40B4-BE49-F238E27FC236}">
                <a16:creationId xmlns:a16="http://schemas.microsoft.com/office/drawing/2014/main" id="{87360476-6A47-43BB-9CCC-B8958C3F2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5945319"/>
            <a:ext cx="2249315" cy="507655"/>
          </a:xfrm>
          <a:prstGeom prst="rect">
            <a:avLst/>
          </a:prstGeom>
        </p:spPr>
      </p:pic>
      <p:pic>
        <p:nvPicPr>
          <p:cNvPr id="7" name="Picture 2" descr="Geobiociências, Geoengenharias e Geotecnologias | Faculdade de Ciências e  Tecnologia / Universidade Nova de Lisboa">
            <a:extLst>
              <a:ext uri="{FF2B5EF4-FFF2-40B4-BE49-F238E27FC236}">
                <a16:creationId xmlns:a16="http://schemas.microsoft.com/office/drawing/2014/main" id="{7CFE6B5D-D5AA-4E10-9591-D66BE5F95F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57" b="8152"/>
          <a:stretch/>
        </p:blipFill>
        <p:spPr bwMode="auto">
          <a:xfrm>
            <a:off x="474701" y="4844167"/>
            <a:ext cx="2249315" cy="779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positório da Universidade de Lisboa: CEF - Centro de Estudos Florestais">
            <a:extLst>
              <a:ext uri="{FF2B5EF4-FFF2-40B4-BE49-F238E27FC236}">
                <a16:creationId xmlns:a16="http://schemas.microsoft.com/office/drawing/2014/main" id="{2824EC7F-42EC-4EF9-9854-98FAC10870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98" b="8413"/>
          <a:stretch/>
        </p:blipFill>
        <p:spPr bwMode="auto">
          <a:xfrm>
            <a:off x="3023682" y="4753632"/>
            <a:ext cx="1206536" cy="10157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unding and Projects">
            <a:extLst>
              <a:ext uri="{FF2B5EF4-FFF2-40B4-BE49-F238E27FC236}">
                <a16:creationId xmlns:a16="http://schemas.microsoft.com/office/drawing/2014/main" id="{2777263C-EF09-4C77-98B5-0B0476537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271" y="4875193"/>
            <a:ext cx="2450361" cy="5371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7E0FAB1-F7C1-4C58-917F-FF9DA510B40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B7F5E652-BDEA-49E3-AC60-F6662E482E89}"/>
              </a:ext>
            </a:extLst>
          </p:cNvPr>
          <p:cNvPicPr>
            <a:picLocks noChangeAspect="1"/>
          </p:cNvPicPr>
          <p:nvPr/>
        </p:nvPicPr>
        <p:blipFill>
          <a:blip r:embed="rId7"/>
          <a:stretch>
            <a:fillRect/>
          </a:stretch>
        </p:blipFill>
        <p:spPr>
          <a:xfrm>
            <a:off x="3089874" y="5863487"/>
            <a:ext cx="2376356" cy="671321"/>
          </a:xfrm>
          <a:prstGeom prst="rect">
            <a:avLst/>
          </a:prstGeom>
        </p:spPr>
      </p:pic>
      <p:pic>
        <p:nvPicPr>
          <p:cNvPr id="3074" name="Picture 2" descr="Quem somos? | Louricoop">
            <a:extLst>
              <a:ext uri="{FF2B5EF4-FFF2-40B4-BE49-F238E27FC236}">
                <a16:creationId xmlns:a16="http://schemas.microsoft.com/office/drawing/2014/main" id="{C464DC99-0C86-EA22-D615-82D8E1E6F49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336" t="11336" r="3654" b="7094"/>
          <a:stretch/>
        </p:blipFill>
        <p:spPr bwMode="auto">
          <a:xfrm>
            <a:off x="5697190" y="5626958"/>
            <a:ext cx="832355" cy="105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5248</TotalTime>
  <Words>1301</Words>
  <Application>Microsoft Office PowerPoint</Application>
  <PresentationFormat>Apresentação no Ecrã (4:3)</PresentationFormat>
  <Paragraphs>85</Paragraphs>
  <Slides>7</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7</vt:i4>
      </vt:variant>
    </vt:vector>
  </HeadingPairs>
  <TitlesOfParts>
    <vt:vector size="12" baseType="lpstr">
      <vt:lpstr>Arial</vt:lpstr>
      <vt:lpstr>Calibri</vt:lpstr>
      <vt:lpstr>Calibri Light</vt:lpstr>
      <vt:lpstr>Palatino Linotype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Ana Rita Fonseca Coelho</cp:lastModifiedBy>
  <cp:revision>110</cp:revision>
  <dcterms:created xsi:type="dcterms:W3CDTF">2017-05-27T02:37:01Z</dcterms:created>
  <dcterms:modified xsi:type="dcterms:W3CDTF">2023-09-08T14:30:54Z</dcterms:modified>
</cp:coreProperties>
</file>