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8" r:id="rId3"/>
    <p:sldId id="265" r:id="rId4"/>
    <p:sldId id="264" r:id="rId5"/>
    <p:sldId id="261" r:id="rId6"/>
    <p:sldId id="267" r:id="rId7"/>
    <p:sldId id="26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E6D"/>
    <a:srgbClr val="497400"/>
    <a:srgbClr val="1A7B7C"/>
    <a:srgbClr val="EAEAEA"/>
    <a:srgbClr val="FCFBF2"/>
    <a:srgbClr val="000000"/>
    <a:srgbClr val="EBE4AF"/>
    <a:srgbClr val="EBFFFF"/>
    <a:srgbClr val="07375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57" autoAdjust="0"/>
    <p:restoredTop sz="94660"/>
  </p:normalViewPr>
  <p:slideViewPr>
    <p:cSldViewPr snapToGrid="0">
      <p:cViewPr varScale="1">
        <p:scale>
          <a:sx n="78" d="100"/>
          <a:sy n="78" d="100"/>
        </p:scale>
        <p:origin x="18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8D8555-9412-4655-A615-5CC6A54D16A5}" type="doc">
      <dgm:prSet loTypeId="urn:microsoft.com/office/officeart/2009/3/layout/IncreasingArrowsProcess" loCatId="process" qsTypeId="urn:microsoft.com/office/officeart/2005/8/quickstyle/3d4" qsCatId="3D" csTypeId="urn:microsoft.com/office/officeart/2005/8/colors/accent6_5" csCatId="accent6" phldr="1"/>
      <dgm:spPr/>
      <dgm:t>
        <a:bodyPr/>
        <a:lstStyle/>
        <a:p>
          <a:endParaRPr lang="pt-PT"/>
        </a:p>
      </dgm:t>
    </dgm:pt>
    <dgm:pt modelId="{B8D5C422-AF9F-4D66-B563-2D4178ED6163}">
      <dgm:prSet phldrT="[Texto]"/>
      <dgm:spPr/>
      <dgm:t>
        <a:bodyPr/>
        <a:lstStyle/>
        <a:p>
          <a:pPr algn="ctr"/>
          <a:r>
            <a:rPr lang="pt-PT" dirty="0">
              <a:latin typeface="Palatino Linotype" panose="02040502050505030304" pitchFamily="18" charset="0"/>
            </a:rPr>
            <a:t>Food sector</a:t>
          </a:r>
        </a:p>
      </dgm:t>
    </dgm:pt>
    <dgm:pt modelId="{50BE74BA-2EEC-44EA-AE1F-B8C805406BC3}" type="parTrans" cxnId="{9E828874-A35C-4AB6-9CF9-956BEAD18935}">
      <dgm:prSet/>
      <dgm:spPr/>
      <dgm:t>
        <a:bodyPr/>
        <a:lstStyle/>
        <a:p>
          <a:pPr algn="l"/>
          <a:endParaRPr lang="pt-PT">
            <a:latin typeface="Palatino Linotype" panose="02040502050505030304" pitchFamily="18" charset="0"/>
          </a:endParaRPr>
        </a:p>
      </dgm:t>
    </dgm:pt>
    <dgm:pt modelId="{41D135FC-721E-4B6E-8FDE-8E81543EC623}" type="sibTrans" cxnId="{9E828874-A35C-4AB6-9CF9-956BEAD18935}">
      <dgm:prSet/>
      <dgm:spPr/>
      <dgm:t>
        <a:bodyPr/>
        <a:lstStyle/>
        <a:p>
          <a:pPr algn="l"/>
          <a:endParaRPr lang="pt-PT">
            <a:latin typeface="Palatino Linotype" panose="02040502050505030304" pitchFamily="18" charset="0"/>
          </a:endParaRPr>
        </a:p>
      </dgm:t>
    </dgm:pt>
    <dgm:pt modelId="{381CDE7E-536B-4435-9CE3-E71BF48EFC79}">
      <dgm:prSet phldrT="[Texto]" custT="1"/>
      <dgm:spPr/>
      <dgm:t>
        <a:bodyPr/>
        <a:lstStyle/>
        <a:p>
          <a:pPr algn="just"/>
          <a:r>
            <a:rPr lang="pt-PT" sz="1400" dirty="0">
              <a:latin typeface="Palatino Linotype" panose="02040502050505030304" pitchFamily="18" charset="0"/>
            </a:rPr>
            <a:t>- Mineral deficits can </a:t>
          </a:r>
          <a:r>
            <a:rPr lang="pt-PT" sz="1400" dirty="0" err="1">
              <a:latin typeface="Palatino Linotype" panose="02040502050505030304" pitchFamily="18" charset="0"/>
            </a:rPr>
            <a:t>promote</a:t>
          </a:r>
          <a:r>
            <a:rPr lang="pt-PT" sz="1400" dirty="0">
              <a:latin typeface="Palatino Linotype" panose="02040502050505030304" pitchFamily="18" charset="0"/>
            </a:rPr>
            <a:t> </a:t>
          </a:r>
          <a:r>
            <a:rPr lang="pt-PT" sz="1400" dirty="0" err="1">
              <a:latin typeface="Palatino Linotype" panose="02040502050505030304" pitchFamily="18" charset="0"/>
            </a:rPr>
            <a:t>heath</a:t>
          </a:r>
          <a:r>
            <a:rPr lang="pt-PT" sz="1400" dirty="0">
              <a:latin typeface="Palatino Linotype" panose="02040502050505030304" pitchFamily="18" charset="0"/>
            </a:rPr>
            <a:t> </a:t>
          </a:r>
          <a:r>
            <a:rPr lang="pt-PT" sz="1400" dirty="0" err="1">
              <a:latin typeface="Palatino Linotype" panose="02040502050505030304" pitchFamily="18" charset="0"/>
            </a:rPr>
            <a:t>issues</a:t>
          </a:r>
          <a:endParaRPr lang="pt-PT" sz="1400" dirty="0">
            <a:latin typeface="Palatino Linotype" panose="02040502050505030304" pitchFamily="18" charset="0"/>
          </a:endParaRPr>
        </a:p>
        <a:p>
          <a:pPr algn="just"/>
          <a:r>
            <a:rPr lang="pt-PT" sz="1400" dirty="0">
              <a:latin typeface="Palatino Linotype" panose="02040502050505030304" pitchFamily="18" charset="0"/>
            </a:rPr>
            <a:t>- Ca deficits can </a:t>
          </a:r>
          <a:r>
            <a:rPr lang="pt-PT" sz="1400" dirty="0" err="1">
              <a:latin typeface="Palatino Linotype" panose="02040502050505030304" pitchFamily="18" charset="0"/>
            </a:rPr>
            <a:t>affect</a:t>
          </a:r>
          <a:r>
            <a:rPr lang="pt-PT" sz="1400" dirty="0">
              <a:latin typeface="Palatino Linotype" panose="02040502050505030304" pitchFamily="18" charset="0"/>
            </a:rPr>
            <a:t> </a:t>
          </a:r>
          <a:r>
            <a:rPr lang="pt-PT" sz="1400" dirty="0" err="1">
              <a:latin typeface="Palatino Linotype" panose="02040502050505030304" pitchFamily="18" charset="0"/>
            </a:rPr>
            <a:t>growth</a:t>
          </a:r>
          <a:r>
            <a:rPr lang="pt-PT" sz="1400" dirty="0">
              <a:latin typeface="Palatino Linotype" panose="02040502050505030304" pitchFamily="18" charset="0"/>
            </a:rPr>
            <a:t> </a:t>
          </a:r>
          <a:r>
            <a:rPr lang="pt-PT" sz="1400" dirty="0" err="1">
              <a:latin typeface="Palatino Linotype" panose="02040502050505030304" pitchFamily="18" charset="0"/>
            </a:rPr>
            <a:t>and</a:t>
          </a:r>
          <a:r>
            <a:rPr lang="pt-PT" sz="1400" dirty="0">
              <a:latin typeface="Palatino Linotype" panose="02040502050505030304" pitchFamily="18" charset="0"/>
            </a:rPr>
            <a:t> </a:t>
          </a:r>
          <a:r>
            <a:rPr lang="pt-PT" sz="1400" dirty="0" err="1">
              <a:latin typeface="Palatino Linotype" panose="02040502050505030304" pitchFamily="18" charset="0"/>
            </a:rPr>
            <a:t>locomotion</a:t>
          </a:r>
          <a:endParaRPr lang="pt-PT" sz="1400" dirty="0">
            <a:latin typeface="Palatino Linotype" panose="02040502050505030304" pitchFamily="18" charset="0"/>
          </a:endParaRPr>
        </a:p>
      </dgm:t>
    </dgm:pt>
    <dgm:pt modelId="{BAC8E8ED-4FC5-4012-B498-5F13123321C3}" type="parTrans" cxnId="{3D270A1F-78E7-4558-94B7-F41FFC5EE735}">
      <dgm:prSet/>
      <dgm:spPr/>
      <dgm:t>
        <a:bodyPr/>
        <a:lstStyle/>
        <a:p>
          <a:pPr algn="l"/>
          <a:endParaRPr lang="pt-PT">
            <a:latin typeface="Palatino Linotype" panose="02040502050505030304" pitchFamily="18" charset="0"/>
          </a:endParaRPr>
        </a:p>
      </dgm:t>
    </dgm:pt>
    <dgm:pt modelId="{160C2763-FEB2-4008-895C-CEC1A77AC59A}" type="sibTrans" cxnId="{3D270A1F-78E7-4558-94B7-F41FFC5EE735}">
      <dgm:prSet/>
      <dgm:spPr/>
      <dgm:t>
        <a:bodyPr/>
        <a:lstStyle/>
        <a:p>
          <a:pPr algn="l"/>
          <a:endParaRPr lang="pt-PT">
            <a:latin typeface="Palatino Linotype" panose="02040502050505030304" pitchFamily="18" charset="0"/>
          </a:endParaRPr>
        </a:p>
      </dgm:t>
    </dgm:pt>
    <dgm:pt modelId="{5628394C-9E10-4D29-90BA-6CE49BD7042B}">
      <dgm:prSet phldrT="[Texto]" custT="1"/>
      <dgm:spPr/>
      <dgm:t>
        <a:bodyPr/>
        <a:lstStyle/>
        <a:p>
          <a:pPr algn="ctr"/>
          <a:r>
            <a:rPr lang="pt-PT" sz="2000" dirty="0">
              <a:latin typeface="Palatino Linotype" panose="02040502050505030304" pitchFamily="18" charset="0"/>
            </a:rPr>
            <a:t>Ca </a:t>
          </a:r>
          <a:r>
            <a:rPr lang="pt-PT" sz="2000" dirty="0" err="1">
              <a:latin typeface="Palatino Linotype" panose="02040502050505030304" pitchFamily="18" charset="0"/>
            </a:rPr>
            <a:t>workflow</a:t>
          </a:r>
          <a:endParaRPr lang="pt-PT" sz="2000" dirty="0">
            <a:latin typeface="Palatino Linotype" panose="02040502050505030304" pitchFamily="18" charset="0"/>
          </a:endParaRPr>
        </a:p>
      </dgm:t>
    </dgm:pt>
    <dgm:pt modelId="{5D5C6938-1FF3-41F6-98D1-80268DFB27F1}" type="parTrans" cxnId="{AF37B9C9-CEEB-420D-B624-8F800A34EC60}">
      <dgm:prSet/>
      <dgm:spPr/>
      <dgm:t>
        <a:bodyPr/>
        <a:lstStyle/>
        <a:p>
          <a:pPr algn="l"/>
          <a:endParaRPr lang="pt-PT">
            <a:latin typeface="Palatino Linotype" panose="02040502050505030304" pitchFamily="18" charset="0"/>
          </a:endParaRPr>
        </a:p>
      </dgm:t>
    </dgm:pt>
    <dgm:pt modelId="{3047AA77-FE02-4036-9E2E-894DEA58FE46}" type="sibTrans" cxnId="{AF37B9C9-CEEB-420D-B624-8F800A34EC60}">
      <dgm:prSet/>
      <dgm:spPr/>
      <dgm:t>
        <a:bodyPr/>
        <a:lstStyle/>
        <a:p>
          <a:pPr algn="l"/>
          <a:endParaRPr lang="pt-PT">
            <a:latin typeface="Palatino Linotype" panose="02040502050505030304" pitchFamily="18" charset="0"/>
          </a:endParaRPr>
        </a:p>
      </dgm:t>
    </dgm:pt>
    <dgm:pt modelId="{F7131CD3-086F-4180-97EA-259987F8C3B5}">
      <dgm:prSet phldrT="[Texto]"/>
      <dgm:spPr/>
      <dgm:t>
        <a:bodyPr/>
        <a:lstStyle/>
        <a:p>
          <a:pPr algn="ctr"/>
          <a:r>
            <a:rPr lang="pt-PT" dirty="0" err="1">
              <a:latin typeface="Palatino Linotype" panose="02040502050505030304" pitchFamily="18" charset="0"/>
            </a:rPr>
            <a:t>Analysis</a:t>
          </a:r>
          <a:endParaRPr lang="pt-PT" dirty="0">
            <a:latin typeface="Palatino Linotype" panose="02040502050505030304" pitchFamily="18" charset="0"/>
          </a:endParaRPr>
        </a:p>
      </dgm:t>
    </dgm:pt>
    <dgm:pt modelId="{E0A45EA9-F2BB-4FB9-BDD0-3B255FD4AB6D}" type="parTrans" cxnId="{2816BED8-4F4C-4026-8E7E-800068175E5A}">
      <dgm:prSet/>
      <dgm:spPr/>
      <dgm:t>
        <a:bodyPr/>
        <a:lstStyle/>
        <a:p>
          <a:pPr algn="l"/>
          <a:endParaRPr lang="pt-PT">
            <a:latin typeface="Palatino Linotype" panose="02040502050505030304" pitchFamily="18" charset="0"/>
          </a:endParaRPr>
        </a:p>
      </dgm:t>
    </dgm:pt>
    <dgm:pt modelId="{2EDDCE86-A669-4C4B-8E17-2D5500E14F32}" type="sibTrans" cxnId="{2816BED8-4F4C-4026-8E7E-800068175E5A}">
      <dgm:prSet/>
      <dgm:spPr/>
      <dgm:t>
        <a:bodyPr/>
        <a:lstStyle/>
        <a:p>
          <a:pPr algn="l"/>
          <a:endParaRPr lang="pt-PT">
            <a:latin typeface="Palatino Linotype" panose="02040502050505030304" pitchFamily="18" charset="0"/>
          </a:endParaRPr>
        </a:p>
      </dgm:t>
    </dgm:pt>
    <dgm:pt modelId="{60E79BEC-5C91-4914-84F5-A76CBA352930}">
      <dgm:prSet phldrT="[Texto]" custT="1"/>
      <dgm:spPr/>
      <dgm:t>
        <a:bodyPr/>
        <a:lstStyle/>
        <a:p>
          <a:pPr algn="l"/>
          <a:r>
            <a:rPr lang="pt-PT" sz="1400" dirty="0">
              <a:latin typeface="Palatino Linotype" panose="02040502050505030304" pitchFamily="18" charset="0"/>
            </a:rPr>
            <a:t>- TFA</a:t>
          </a:r>
        </a:p>
      </dgm:t>
    </dgm:pt>
    <dgm:pt modelId="{9796994E-5688-46FE-BECB-F5A32517FF31}" type="parTrans" cxnId="{58CEA5AA-E53B-4E9F-AA0A-3BDA358BD0C4}">
      <dgm:prSet/>
      <dgm:spPr/>
      <dgm:t>
        <a:bodyPr/>
        <a:lstStyle/>
        <a:p>
          <a:pPr algn="l"/>
          <a:endParaRPr lang="pt-PT">
            <a:latin typeface="Palatino Linotype" panose="02040502050505030304" pitchFamily="18" charset="0"/>
          </a:endParaRPr>
        </a:p>
      </dgm:t>
    </dgm:pt>
    <dgm:pt modelId="{1E1F0665-0CD9-460F-A6FF-8E144431D44C}" type="sibTrans" cxnId="{58CEA5AA-E53B-4E9F-AA0A-3BDA358BD0C4}">
      <dgm:prSet/>
      <dgm:spPr/>
      <dgm:t>
        <a:bodyPr/>
        <a:lstStyle/>
        <a:p>
          <a:pPr algn="l"/>
          <a:endParaRPr lang="pt-PT">
            <a:latin typeface="Palatino Linotype" panose="02040502050505030304" pitchFamily="18" charset="0"/>
          </a:endParaRPr>
        </a:p>
      </dgm:t>
    </dgm:pt>
    <dgm:pt modelId="{31DBB0A7-1794-4ADA-8799-8AB6B5061326}">
      <dgm:prSet phldrT="[Texto]" custT="1"/>
      <dgm:spPr/>
      <dgm:t>
        <a:bodyPr/>
        <a:lstStyle/>
        <a:p>
          <a:pPr algn="l"/>
          <a:r>
            <a:rPr lang="pt-PT" sz="1400" dirty="0">
              <a:latin typeface="Palatino Linotype" panose="02040502050505030304" pitchFamily="18" charset="0"/>
            </a:rPr>
            <a:t>- FA </a:t>
          </a:r>
          <a:r>
            <a:rPr lang="pt-PT" sz="1400" dirty="0" err="1">
              <a:latin typeface="Palatino Linotype" panose="02040502050505030304" pitchFamily="18" charset="0"/>
            </a:rPr>
            <a:t>profile</a:t>
          </a:r>
          <a:endParaRPr lang="pt-PT" sz="1400" dirty="0">
            <a:latin typeface="Palatino Linotype" panose="02040502050505030304" pitchFamily="18" charset="0"/>
          </a:endParaRPr>
        </a:p>
      </dgm:t>
    </dgm:pt>
    <dgm:pt modelId="{15526334-BCB2-45DE-9616-C2A92B9FBCC3}" type="parTrans" cxnId="{754FAB5E-0CED-4D31-9A20-2370F756D733}">
      <dgm:prSet/>
      <dgm:spPr/>
      <dgm:t>
        <a:bodyPr/>
        <a:lstStyle/>
        <a:p>
          <a:pPr algn="l"/>
          <a:endParaRPr lang="pt-PT">
            <a:latin typeface="Palatino Linotype" panose="02040502050505030304" pitchFamily="18" charset="0"/>
          </a:endParaRPr>
        </a:p>
      </dgm:t>
    </dgm:pt>
    <dgm:pt modelId="{BA1B93E2-3DFF-4051-BFB3-277C7E555B16}" type="sibTrans" cxnId="{754FAB5E-0CED-4D31-9A20-2370F756D733}">
      <dgm:prSet/>
      <dgm:spPr/>
      <dgm:t>
        <a:bodyPr/>
        <a:lstStyle/>
        <a:p>
          <a:pPr algn="l"/>
          <a:endParaRPr lang="pt-PT">
            <a:latin typeface="Palatino Linotype" panose="02040502050505030304" pitchFamily="18" charset="0"/>
          </a:endParaRPr>
        </a:p>
      </dgm:t>
    </dgm:pt>
    <dgm:pt modelId="{71011F4F-820F-4CD9-81ED-8305CBBE8DF9}">
      <dgm:prSet phldrT="[Texto]" custT="1"/>
      <dgm:spPr/>
      <dgm:t>
        <a:bodyPr/>
        <a:lstStyle/>
        <a:p>
          <a:pPr algn="l"/>
          <a:r>
            <a:rPr lang="en-US" sz="1400" dirty="0">
              <a:latin typeface="Palatino Linotype" panose="02040502050505030304" pitchFamily="18" charset="0"/>
            </a:rPr>
            <a:t>- Ca content in fruits </a:t>
          </a:r>
          <a:endParaRPr lang="pt-PT" sz="1400" dirty="0">
            <a:latin typeface="Palatino Linotype" panose="02040502050505030304" pitchFamily="18" charset="0"/>
          </a:endParaRPr>
        </a:p>
      </dgm:t>
    </dgm:pt>
    <dgm:pt modelId="{EF78E163-26A4-417E-A666-56F771FDF995}" type="parTrans" cxnId="{BD79D40D-84AE-4D6B-A77C-B4C19BEC3839}">
      <dgm:prSet/>
      <dgm:spPr/>
      <dgm:t>
        <a:bodyPr/>
        <a:lstStyle/>
        <a:p>
          <a:pPr algn="l"/>
          <a:endParaRPr lang="pt-PT">
            <a:latin typeface="Palatino Linotype" panose="02040502050505030304" pitchFamily="18" charset="0"/>
          </a:endParaRPr>
        </a:p>
      </dgm:t>
    </dgm:pt>
    <dgm:pt modelId="{F03854C9-0CBD-423F-9F17-6E32CE9D99C9}" type="sibTrans" cxnId="{BD79D40D-84AE-4D6B-A77C-B4C19BEC3839}">
      <dgm:prSet/>
      <dgm:spPr/>
      <dgm:t>
        <a:bodyPr/>
        <a:lstStyle/>
        <a:p>
          <a:pPr algn="l"/>
          <a:endParaRPr lang="pt-PT">
            <a:latin typeface="Palatino Linotype" panose="02040502050505030304" pitchFamily="18" charset="0"/>
          </a:endParaRPr>
        </a:p>
      </dgm:t>
    </dgm:pt>
    <dgm:pt modelId="{0360D2E8-CA0B-4157-9DBE-F06292BCE5E1}">
      <dgm:prSet phldrT="[Texto]" custT="1"/>
      <dgm:spPr/>
      <dgm:t>
        <a:bodyPr/>
        <a:lstStyle/>
        <a:p>
          <a:pPr algn="l"/>
          <a:r>
            <a:rPr lang="en-US" sz="1400" dirty="0">
              <a:latin typeface="Palatino Linotype" panose="02040502050505030304" pitchFamily="18" charset="0"/>
            </a:rPr>
            <a:t>- Agronomic biofortification</a:t>
          </a:r>
        </a:p>
        <a:p>
          <a:pPr algn="l"/>
          <a:r>
            <a:rPr lang="en-US" sz="1400" dirty="0">
              <a:latin typeface="Palatino Linotype" panose="02040502050505030304" pitchFamily="18" charset="0"/>
            </a:rPr>
            <a:t>- Foliar sprays</a:t>
          </a:r>
        </a:p>
        <a:p>
          <a:pPr algn="l"/>
          <a:r>
            <a:rPr lang="en-US" sz="1400" dirty="0">
              <a:latin typeface="Palatino Linotype" panose="02040502050505030304" pitchFamily="18" charset="0"/>
            </a:rPr>
            <a:t>- T1 = 4 kg.ha</a:t>
          </a:r>
          <a:r>
            <a:rPr lang="en-US" sz="1400" baseline="30000" dirty="0">
              <a:effectLst/>
              <a:latin typeface="Palatino Linotype" panose="02040502050505030304" pitchFamily="18" charset="0"/>
              <a:ea typeface="SimSun" panose="02010600030101010101" pitchFamily="2" charset="-122"/>
              <a:cs typeface="Times New Roman" panose="02020603050405020304" pitchFamily="18" charset="0"/>
            </a:rPr>
            <a:t>-1</a:t>
          </a:r>
          <a:r>
            <a:rPr lang="en-US" sz="1400" dirty="0">
              <a:latin typeface="Palatino Linotype" panose="02040502050505030304" pitchFamily="18" charset="0"/>
            </a:rPr>
            <a:t>  CaCl</a:t>
          </a:r>
          <a:r>
            <a:rPr lang="en-US" sz="1400" baseline="-25000" dirty="0">
              <a:effectLst/>
              <a:latin typeface="Palatino Linotype" panose="02040502050505030304" pitchFamily="18" charset="0"/>
              <a:ea typeface="SimSun" panose="02010600030101010101" pitchFamily="2" charset="-122"/>
              <a:cs typeface="Times New Roman" panose="02020603050405020304" pitchFamily="18" charset="0"/>
            </a:rPr>
            <a:t>2</a:t>
          </a:r>
          <a:endParaRPr lang="en-US" sz="1400" dirty="0">
            <a:latin typeface="Palatino Linotype" panose="02040502050505030304" pitchFamily="18" charset="0"/>
          </a:endParaRPr>
        </a:p>
        <a:p>
          <a:pPr algn="l"/>
          <a:r>
            <a:rPr lang="pt-PT" sz="1400" dirty="0">
              <a:latin typeface="Palatino Linotype" panose="02040502050505030304" pitchFamily="18" charset="0"/>
            </a:rPr>
            <a:t>- T2 = </a:t>
          </a:r>
          <a:r>
            <a:rPr lang="en-US" sz="1400" dirty="0">
              <a:latin typeface="Palatino Linotype" panose="02040502050505030304" pitchFamily="18" charset="0"/>
            </a:rPr>
            <a:t>4 - 8 kg.ha</a:t>
          </a:r>
          <a:r>
            <a:rPr lang="en-US" sz="1400" baseline="30000" dirty="0">
              <a:effectLst/>
              <a:latin typeface="Palatino Linotype" panose="02040502050505030304" pitchFamily="18" charset="0"/>
              <a:ea typeface="SimSun" panose="02010600030101010101" pitchFamily="2" charset="-122"/>
              <a:cs typeface="Times New Roman" panose="02020603050405020304" pitchFamily="18" charset="0"/>
            </a:rPr>
            <a:t>-1</a:t>
          </a:r>
          <a:r>
            <a:rPr lang="en-US" sz="1400" dirty="0">
              <a:latin typeface="Palatino Linotype" panose="02040502050505030304" pitchFamily="18" charset="0"/>
            </a:rPr>
            <a:t>  CaCl</a:t>
          </a:r>
          <a:r>
            <a:rPr lang="en-US" sz="1400" baseline="-25000" dirty="0">
              <a:effectLst/>
              <a:latin typeface="Palatino Linotype" panose="02040502050505030304" pitchFamily="18" charset="0"/>
              <a:ea typeface="SimSun" panose="02010600030101010101" pitchFamily="2" charset="-122"/>
              <a:cs typeface="Times New Roman" panose="02020603050405020304" pitchFamily="18" charset="0"/>
            </a:rPr>
            <a:t>2</a:t>
          </a:r>
          <a:endParaRPr lang="pt-PT" sz="1400" dirty="0">
            <a:latin typeface="Palatino Linotype" panose="02040502050505030304" pitchFamily="18" charset="0"/>
          </a:endParaRPr>
        </a:p>
      </dgm:t>
    </dgm:pt>
    <dgm:pt modelId="{126A83E9-F4CD-4D36-BCF4-C50606154E02}" type="parTrans" cxnId="{621B3B52-EC17-4397-9ADE-0BA86A7B879B}">
      <dgm:prSet/>
      <dgm:spPr/>
      <dgm:t>
        <a:bodyPr/>
        <a:lstStyle/>
        <a:p>
          <a:pPr algn="l"/>
          <a:endParaRPr lang="pt-PT"/>
        </a:p>
      </dgm:t>
    </dgm:pt>
    <dgm:pt modelId="{DE526169-6835-454D-8D03-3BF56C677A2C}" type="sibTrans" cxnId="{621B3B52-EC17-4397-9ADE-0BA86A7B879B}">
      <dgm:prSet/>
      <dgm:spPr/>
      <dgm:t>
        <a:bodyPr/>
        <a:lstStyle/>
        <a:p>
          <a:pPr algn="l"/>
          <a:endParaRPr lang="pt-PT"/>
        </a:p>
      </dgm:t>
    </dgm:pt>
    <dgm:pt modelId="{052B19CB-1517-43E4-99AF-8F42695B3000}">
      <dgm:prSet phldrT="[Texto]" custT="1"/>
      <dgm:spPr/>
      <dgm:t>
        <a:bodyPr/>
        <a:lstStyle/>
        <a:p>
          <a:pPr algn="just"/>
          <a:r>
            <a:rPr lang="pt-PT" sz="1400" dirty="0">
              <a:latin typeface="Palatino Linotype" panose="02040502050505030304" pitchFamily="18" charset="0"/>
            </a:rPr>
            <a:t>- </a:t>
          </a:r>
          <a:r>
            <a:rPr lang="pt-PT" sz="1400" dirty="0" err="1">
              <a:latin typeface="Palatino Linotype" panose="02040502050505030304" pitchFamily="18" charset="0"/>
            </a:rPr>
            <a:t>Lipids</a:t>
          </a:r>
          <a:r>
            <a:rPr lang="pt-PT" sz="1400" dirty="0">
              <a:latin typeface="Palatino Linotype" panose="02040502050505030304" pitchFamily="18" charset="0"/>
            </a:rPr>
            <a:t> </a:t>
          </a:r>
          <a:r>
            <a:rPr lang="pt-PT" sz="1400" dirty="0" err="1">
              <a:latin typeface="Palatino Linotype" panose="02040502050505030304" pitchFamily="18" charset="0"/>
            </a:rPr>
            <a:t>contribute</a:t>
          </a:r>
          <a:r>
            <a:rPr lang="pt-PT" sz="1400" dirty="0">
              <a:latin typeface="Palatino Linotype" panose="02040502050505030304" pitchFamily="18" charset="0"/>
            </a:rPr>
            <a:t> to celular </a:t>
          </a:r>
          <a:r>
            <a:rPr lang="pt-PT" sz="1400" dirty="0" err="1">
              <a:latin typeface="Palatino Linotype" panose="02040502050505030304" pitchFamily="18" charset="0"/>
            </a:rPr>
            <a:t>compartmentalization</a:t>
          </a:r>
          <a:endParaRPr lang="pt-PT" sz="1400" dirty="0">
            <a:latin typeface="Palatino Linotype" panose="02040502050505030304" pitchFamily="18" charset="0"/>
          </a:endParaRPr>
        </a:p>
      </dgm:t>
    </dgm:pt>
    <dgm:pt modelId="{171BD89A-B328-477B-95B6-0260F27BF809}" type="parTrans" cxnId="{27DFF0B3-AD7B-468C-8253-E8D40E578CC4}">
      <dgm:prSet/>
      <dgm:spPr/>
      <dgm:t>
        <a:bodyPr/>
        <a:lstStyle/>
        <a:p>
          <a:endParaRPr lang="pt-PT"/>
        </a:p>
      </dgm:t>
    </dgm:pt>
    <dgm:pt modelId="{059FCB58-247C-4491-BC90-C609CFD8ED3E}" type="sibTrans" cxnId="{27DFF0B3-AD7B-468C-8253-E8D40E578CC4}">
      <dgm:prSet/>
      <dgm:spPr/>
      <dgm:t>
        <a:bodyPr/>
        <a:lstStyle/>
        <a:p>
          <a:endParaRPr lang="pt-PT"/>
        </a:p>
      </dgm:t>
    </dgm:pt>
    <dgm:pt modelId="{BF4E51E3-26A6-470D-A529-19EFF8C3149D}">
      <dgm:prSet phldrT="[Texto]" custT="1"/>
      <dgm:spPr/>
      <dgm:t>
        <a:bodyPr/>
        <a:lstStyle/>
        <a:p>
          <a:pPr algn="l"/>
          <a:r>
            <a:rPr lang="pt-PT" sz="1400" dirty="0">
              <a:latin typeface="Palatino Linotype" panose="02040502050505030304" pitchFamily="18" charset="0"/>
            </a:rPr>
            <a:t>- DBI</a:t>
          </a:r>
        </a:p>
      </dgm:t>
    </dgm:pt>
    <dgm:pt modelId="{7E08875A-19B7-4E99-903E-32E437B53B64}" type="parTrans" cxnId="{0AF30A92-3282-47E2-BD3C-FE8D7A74002E}">
      <dgm:prSet/>
      <dgm:spPr/>
      <dgm:t>
        <a:bodyPr/>
        <a:lstStyle/>
        <a:p>
          <a:endParaRPr lang="pt-PT"/>
        </a:p>
      </dgm:t>
    </dgm:pt>
    <dgm:pt modelId="{061E9DF1-2460-4293-9A2E-6F019E83CAA3}" type="sibTrans" cxnId="{0AF30A92-3282-47E2-BD3C-FE8D7A74002E}">
      <dgm:prSet/>
      <dgm:spPr/>
      <dgm:t>
        <a:bodyPr/>
        <a:lstStyle/>
        <a:p>
          <a:endParaRPr lang="pt-PT"/>
        </a:p>
      </dgm:t>
    </dgm:pt>
    <dgm:pt modelId="{8B097902-7C6A-40C6-8854-E291D43F1C6F}">
      <dgm:prSet phldrT="[Texto]" custT="1"/>
      <dgm:spPr/>
      <dgm:t>
        <a:bodyPr/>
        <a:lstStyle/>
        <a:p>
          <a:pPr algn="l"/>
          <a:r>
            <a:rPr lang="pt-PT" sz="1400" dirty="0">
              <a:latin typeface="Palatino Linotype" panose="02040502050505030304" pitchFamily="18" charset="0"/>
            </a:rPr>
            <a:t>- MDA</a:t>
          </a:r>
        </a:p>
      </dgm:t>
    </dgm:pt>
    <dgm:pt modelId="{5D786315-5435-41C8-A4EB-893A2776E966}" type="parTrans" cxnId="{7B814F7B-D500-4572-8C16-0736F69DB8DE}">
      <dgm:prSet/>
      <dgm:spPr/>
      <dgm:t>
        <a:bodyPr/>
        <a:lstStyle/>
        <a:p>
          <a:endParaRPr lang="pt-PT"/>
        </a:p>
      </dgm:t>
    </dgm:pt>
    <dgm:pt modelId="{AED81D02-711F-4E18-B140-5F35DE9C0AE8}" type="sibTrans" cxnId="{7B814F7B-D500-4572-8C16-0736F69DB8DE}">
      <dgm:prSet/>
      <dgm:spPr/>
      <dgm:t>
        <a:bodyPr/>
        <a:lstStyle/>
        <a:p>
          <a:endParaRPr lang="pt-PT"/>
        </a:p>
      </dgm:t>
    </dgm:pt>
    <dgm:pt modelId="{797EB954-1305-493B-ADED-7CA42EBF70F4}">
      <dgm:prSet phldrT="[Texto]" custT="1"/>
      <dgm:spPr/>
      <dgm:t>
        <a:bodyPr/>
        <a:lstStyle/>
        <a:p>
          <a:pPr algn="just"/>
          <a:r>
            <a:rPr lang="pt-PT" sz="1400" dirty="0">
              <a:latin typeface="Palatino Linotype" panose="02040502050505030304" pitchFamily="18" charset="0"/>
            </a:rPr>
            <a:t>- Rocha pear: </a:t>
          </a:r>
          <a:r>
            <a:rPr lang="pt-PT" sz="1400" dirty="0" err="1">
              <a:latin typeface="Palatino Linotype" panose="02040502050505030304" pitchFamily="18" charset="0"/>
            </a:rPr>
            <a:t>Valuable</a:t>
          </a:r>
          <a:r>
            <a:rPr lang="pt-PT" sz="1400" dirty="0">
              <a:latin typeface="Palatino Linotype" panose="02040502050505030304" pitchFamily="18" charset="0"/>
            </a:rPr>
            <a:t> for </a:t>
          </a:r>
          <a:r>
            <a:rPr lang="pt-PT" sz="1400" dirty="0" err="1">
              <a:latin typeface="Palatino Linotype" panose="02040502050505030304" pitchFamily="18" charset="0"/>
            </a:rPr>
            <a:t>country`s</a:t>
          </a:r>
          <a:r>
            <a:rPr lang="pt-PT" sz="1400" dirty="0">
              <a:latin typeface="Palatino Linotype" panose="02040502050505030304" pitchFamily="18" charset="0"/>
            </a:rPr>
            <a:t> </a:t>
          </a:r>
          <a:r>
            <a:rPr lang="pt-PT" sz="1400" dirty="0" err="1">
              <a:latin typeface="Palatino Linotype" panose="02040502050505030304" pitchFamily="18" charset="0"/>
            </a:rPr>
            <a:t>economy</a:t>
          </a:r>
          <a:endParaRPr lang="pt-PT" sz="1400" dirty="0">
            <a:latin typeface="Palatino Linotype" panose="02040502050505030304" pitchFamily="18" charset="0"/>
          </a:endParaRPr>
        </a:p>
      </dgm:t>
    </dgm:pt>
    <dgm:pt modelId="{D9669687-EBB1-40FC-A07F-D8EACD7B703F}" type="parTrans" cxnId="{8EEDA5C8-B48D-4F47-B015-016E7ABA029C}">
      <dgm:prSet/>
      <dgm:spPr/>
      <dgm:t>
        <a:bodyPr/>
        <a:lstStyle/>
        <a:p>
          <a:endParaRPr lang="pt-PT"/>
        </a:p>
      </dgm:t>
    </dgm:pt>
    <dgm:pt modelId="{42EF45C7-0E61-4147-8842-DAEAABE5F8F3}" type="sibTrans" cxnId="{8EEDA5C8-B48D-4F47-B015-016E7ABA029C}">
      <dgm:prSet/>
      <dgm:spPr/>
      <dgm:t>
        <a:bodyPr/>
        <a:lstStyle/>
        <a:p>
          <a:endParaRPr lang="pt-PT"/>
        </a:p>
      </dgm:t>
    </dgm:pt>
    <dgm:pt modelId="{E22351E6-E44D-4067-9C48-55AD5990C2AB}" type="pres">
      <dgm:prSet presAssocID="{668D8555-9412-4655-A615-5CC6A54D16A5}" presName="Name0" presStyleCnt="0">
        <dgm:presLayoutVars>
          <dgm:chMax val="5"/>
          <dgm:chPref val="5"/>
          <dgm:dir/>
          <dgm:animLvl val="lvl"/>
        </dgm:presLayoutVars>
      </dgm:prSet>
      <dgm:spPr/>
    </dgm:pt>
    <dgm:pt modelId="{EB68A474-39D2-4F55-ACA9-06DDCE0BD237}" type="pres">
      <dgm:prSet presAssocID="{B8D5C422-AF9F-4D66-B563-2D4178ED6163}" presName="parentText1" presStyleLbl="node1" presStyleIdx="0" presStyleCnt="3">
        <dgm:presLayoutVars>
          <dgm:chMax/>
          <dgm:chPref val="3"/>
          <dgm:bulletEnabled val="1"/>
        </dgm:presLayoutVars>
      </dgm:prSet>
      <dgm:spPr/>
    </dgm:pt>
    <dgm:pt modelId="{6BC436B2-8A92-438E-B2F2-95144DB0EA5A}" type="pres">
      <dgm:prSet presAssocID="{B8D5C422-AF9F-4D66-B563-2D4178ED6163}" presName="childText1" presStyleLbl="solidAlignAcc1" presStyleIdx="0" presStyleCnt="3">
        <dgm:presLayoutVars>
          <dgm:chMax val="0"/>
          <dgm:chPref val="0"/>
          <dgm:bulletEnabled val="1"/>
        </dgm:presLayoutVars>
      </dgm:prSet>
      <dgm:spPr/>
    </dgm:pt>
    <dgm:pt modelId="{D375A8EB-823F-41EA-9674-80870A5F7654}" type="pres">
      <dgm:prSet presAssocID="{5628394C-9E10-4D29-90BA-6CE49BD7042B}" presName="parentText2" presStyleLbl="node1" presStyleIdx="1" presStyleCnt="3">
        <dgm:presLayoutVars>
          <dgm:chMax/>
          <dgm:chPref val="3"/>
          <dgm:bulletEnabled val="1"/>
        </dgm:presLayoutVars>
      </dgm:prSet>
      <dgm:spPr/>
    </dgm:pt>
    <dgm:pt modelId="{3D27AD94-AA71-4E7C-BB88-6A54F002BF77}" type="pres">
      <dgm:prSet presAssocID="{5628394C-9E10-4D29-90BA-6CE49BD7042B}" presName="childText2" presStyleLbl="solidAlignAcc1" presStyleIdx="1" presStyleCnt="3">
        <dgm:presLayoutVars>
          <dgm:chMax val="0"/>
          <dgm:chPref val="0"/>
          <dgm:bulletEnabled val="1"/>
        </dgm:presLayoutVars>
      </dgm:prSet>
      <dgm:spPr/>
    </dgm:pt>
    <dgm:pt modelId="{150F4BC6-1F61-408E-B753-B2E3D51601E8}" type="pres">
      <dgm:prSet presAssocID="{F7131CD3-086F-4180-97EA-259987F8C3B5}" presName="parentText3" presStyleLbl="node1" presStyleIdx="2" presStyleCnt="3">
        <dgm:presLayoutVars>
          <dgm:chMax/>
          <dgm:chPref val="3"/>
          <dgm:bulletEnabled val="1"/>
        </dgm:presLayoutVars>
      </dgm:prSet>
      <dgm:spPr/>
    </dgm:pt>
    <dgm:pt modelId="{EBCCCC0E-86E3-4C56-B636-865D4CEA95C0}" type="pres">
      <dgm:prSet presAssocID="{F7131CD3-086F-4180-97EA-259987F8C3B5}" presName="childText3" presStyleLbl="solidAlignAcc1" presStyleIdx="2" presStyleCnt="3">
        <dgm:presLayoutVars>
          <dgm:chMax val="0"/>
          <dgm:chPref val="0"/>
          <dgm:bulletEnabled val="1"/>
        </dgm:presLayoutVars>
      </dgm:prSet>
      <dgm:spPr/>
    </dgm:pt>
  </dgm:ptLst>
  <dgm:cxnLst>
    <dgm:cxn modelId="{6EF83705-9DEB-4F80-819D-610494B788F0}" type="presOf" srcId="{8B097902-7C6A-40C6-8854-E291D43F1C6F}" destId="{EBCCCC0E-86E3-4C56-B636-865D4CEA95C0}" srcOrd="0" destOrd="3" presId="urn:microsoft.com/office/officeart/2009/3/layout/IncreasingArrowsProcess"/>
    <dgm:cxn modelId="{BD79D40D-84AE-4D6B-A77C-B4C19BEC3839}" srcId="{F7131CD3-086F-4180-97EA-259987F8C3B5}" destId="{71011F4F-820F-4CD9-81ED-8305CBBE8DF9}" srcOrd="0" destOrd="0" parTransId="{EF78E163-26A4-417E-A666-56F771FDF995}" sibTransId="{F03854C9-0CBD-423F-9F17-6E32CE9D99C9}"/>
    <dgm:cxn modelId="{510C6210-BEAD-4993-AC3C-70B210FDCEB6}" type="presOf" srcId="{71011F4F-820F-4CD9-81ED-8305CBBE8DF9}" destId="{EBCCCC0E-86E3-4C56-B636-865D4CEA95C0}" srcOrd="0" destOrd="0" presId="urn:microsoft.com/office/officeart/2009/3/layout/IncreasingArrowsProcess"/>
    <dgm:cxn modelId="{949C851B-7E88-4D40-90AF-5152CAAAC617}" type="presOf" srcId="{052B19CB-1517-43E4-99AF-8F42695B3000}" destId="{6BC436B2-8A92-438E-B2F2-95144DB0EA5A}" srcOrd="0" destOrd="2" presId="urn:microsoft.com/office/officeart/2009/3/layout/IncreasingArrowsProcess"/>
    <dgm:cxn modelId="{3D270A1F-78E7-4558-94B7-F41FFC5EE735}" srcId="{B8D5C422-AF9F-4D66-B563-2D4178ED6163}" destId="{381CDE7E-536B-4435-9CE3-E71BF48EFC79}" srcOrd="0" destOrd="0" parTransId="{BAC8E8ED-4FC5-4012-B498-5F13123321C3}" sibTransId="{160C2763-FEB2-4008-895C-CEC1A77AC59A}"/>
    <dgm:cxn modelId="{4BCAC55B-4A74-46B5-8E92-7418772F10A7}" type="presOf" srcId="{0360D2E8-CA0B-4157-9DBE-F06292BCE5E1}" destId="{3D27AD94-AA71-4E7C-BB88-6A54F002BF77}" srcOrd="0" destOrd="0" presId="urn:microsoft.com/office/officeart/2009/3/layout/IncreasingArrowsProcess"/>
    <dgm:cxn modelId="{754FAB5E-0CED-4D31-9A20-2370F756D733}" srcId="{F7131CD3-086F-4180-97EA-259987F8C3B5}" destId="{31DBB0A7-1794-4ADA-8799-8AB6B5061326}" srcOrd="4" destOrd="0" parTransId="{15526334-BCB2-45DE-9616-C2A92B9FBCC3}" sibTransId="{BA1B93E2-3DFF-4051-BFB3-277C7E555B16}"/>
    <dgm:cxn modelId="{621B3B52-EC17-4397-9ADE-0BA86A7B879B}" srcId="{5628394C-9E10-4D29-90BA-6CE49BD7042B}" destId="{0360D2E8-CA0B-4157-9DBE-F06292BCE5E1}" srcOrd="0" destOrd="0" parTransId="{126A83E9-F4CD-4D36-BCF4-C50606154E02}" sibTransId="{DE526169-6835-454D-8D03-3BF56C677A2C}"/>
    <dgm:cxn modelId="{6B554454-FB8C-4357-B22C-9C8513C55056}" type="presOf" srcId="{381CDE7E-536B-4435-9CE3-E71BF48EFC79}" destId="{6BC436B2-8A92-438E-B2F2-95144DB0EA5A}" srcOrd="0" destOrd="0" presId="urn:microsoft.com/office/officeart/2009/3/layout/IncreasingArrowsProcess"/>
    <dgm:cxn modelId="{9E828874-A35C-4AB6-9CF9-956BEAD18935}" srcId="{668D8555-9412-4655-A615-5CC6A54D16A5}" destId="{B8D5C422-AF9F-4D66-B563-2D4178ED6163}" srcOrd="0" destOrd="0" parTransId="{50BE74BA-2EEC-44EA-AE1F-B8C805406BC3}" sibTransId="{41D135FC-721E-4B6E-8FDE-8E81543EC623}"/>
    <dgm:cxn modelId="{4635BE55-174B-4410-AE1B-4FA086ADE388}" type="presOf" srcId="{F7131CD3-086F-4180-97EA-259987F8C3B5}" destId="{150F4BC6-1F61-408E-B753-B2E3D51601E8}" srcOrd="0" destOrd="0" presId="urn:microsoft.com/office/officeart/2009/3/layout/IncreasingArrowsProcess"/>
    <dgm:cxn modelId="{7B814F7B-D500-4572-8C16-0736F69DB8DE}" srcId="{F7131CD3-086F-4180-97EA-259987F8C3B5}" destId="{8B097902-7C6A-40C6-8854-E291D43F1C6F}" srcOrd="3" destOrd="0" parTransId="{5D786315-5435-41C8-A4EB-893A2776E966}" sibTransId="{AED81D02-711F-4E18-B140-5F35DE9C0AE8}"/>
    <dgm:cxn modelId="{0AF30A92-3282-47E2-BD3C-FE8D7A74002E}" srcId="{F7131CD3-086F-4180-97EA-259987F8C3B5}" destId="{BF4E51E3-26A6-470D-A529-19EFF8C3149D}" srcOrd="2" destOrd="0" parTransId="{7E08875A-19B7-4E99-903E-32E437B53B64}" sibTransId="{061E9DF1-2460-4293-9A2E-6F019E83CAA3}"/>
    <dgm:cxn modelId="{98A6369F-9B24-4C1C-8FF5-45368B75B3CA}" type="presOf" srcId="{BF4E51E3-26A6-470D-A529-19EFF8C3149D}" destId="{EBCCCC0E-86E3-4C56-B636-865D4CEA95C0}" srcOrd="0" destOrd="2" presId="urn:microsoft.com/office/officeart/2009/3/layout/IncreasingArrowsProcess"/>
    <dgm:cxn modelId="{0B98D6A6-3E67-430A-81F3-F8A2355AB034}" type="presOf" srcId="{797EB954-1305-493B-ADED-7CA42EBF70F4}" destId="{6BC436B2-8A92-438E-B2F2-95144DB0EA5A}" srcOrd="0" destOrd="1" presId="urn:microsoft.com/office/officeart/2009/3/layout/IncreasingArrowsProcess"/>
    <dgm:cxn modelId="{58CEA5AA-E53B-4E9F-AA0A-3BDA358BD0C4}" srcId="{F7131CD3-086F-4180-97EA-259987F8C3B5}" destId="{60E79BEC-5C91-4914-84F5-A76CBA352930}" srcOrd="1" destOrd="0" parTransId="{9796994E-5688-46FE-BECB-F5A32517FF31}" sibTransId="{1E1F0665-0CD9-460F-A6FF-8E144431D44C}"/>
    <dgm:cxn modelId="{9EC7E0B2-429E-4620-A062-1F65395FFCAD}" type="presOf" srcId="{60E79BEC-5C91-4914-84F5-A76CBA352930}" destId="{EBCCCC0E-86E3-4C56-B636-865D4CEA95C0}" srcOrd="0" destOrd="1" presId="urn:microsoft.com/office/officeart/2009/3/layout/IncreasingArrowsProcess"/>
    <dgm:cxn modelId="{27DFF0B3-AD7B-468C-8253-E8D40E578CC4}" srcId="{B8D5C422-AF9F-4D66-B563-2D4178ED6163}" destId="{052B19CB-1517-43E4-99AF-8F42695B3000}" srcOrd="2" destOrd="0" parTransId="{171BD89A-B328-477B-95B6-0260F27BF809}" sibTransId="{059FCB58-247C-4491-BC90-C609CFD8ED3E}"/>
    <dgm:cxn modelId="{8EEDA5C8-B48D-4F47-B015-016E7ABA029C}" srcId="{B8D5C422-AF9F-4D66-B563-2D4178ED6163}" destId="{797EB954-1305-493B-ADED-7CA42EBF70F4}" srcOrd="1" destOrd="0" parTransId="{D9669687-EBB1-40FC-A07F-D8EACD7B703F}" sibTransId="{42EF45C7-0E61-4147-8842-DAEAABE5F8F3}"/>
    <dgm:cxn modelId="{7DD0FEC8-65EA-4E26-B00D-81FA1035BEE3}" type="presOf" srcId="{668D8555-9412-4655-A615-5CC6A54D16A5}" destId="{E22351E6-E44D-4067-9C48-55AD5990C2AB}" srcOrd="0" destOrd="0" presId="urn:microsoft.com/office/officeart/2009/3/layout/IncreasingArrowsProcess"/>
    <dgm:cxn modelId="{AF37B9C9-CEEB-420D-B624-8F800A34EC60}" srcId="{668D8555-9412-4655-A615-5CC6A54D16A5}" destId="{5628394C-9E10-4D29-90BA-6CE49BD7042B}" srcOrd="1" destOrd="0" parTransId="{5D5C6938-1FF3-41F6-98D1-80268DFB27F1}" sibTransId="{3047AA77-FE02-4036-9E2E-894DEA58FE46}"/>
    <dgm:cxn modelId="{BEEEDCCC-B762-4B32-A97A-503C77EAA6BC}" type="presOf" srcId="{31DBB0A7-1794-4ADA-8799-8AB6B5061326}" destId="{EBCCCC0E-86E3-4C56-B636-865D4CEA95C0}" srcOrd="0" destOrd="4" presId="urn:microsoft.com/office/officeart/2009/3/layout/IncreasingArrowsProcess"/>
    <dgm:cxn modelId="{9E8885D0-D372-4CD2-867F-F69A81310950}" type="presOf" srcId="{B8D5C422-AF9F-4D66-B563-2D4178ED6163}" destId="{EB68A474-39D2-4F55-ACA9-06DDCE0BD237}" srcOrd="0" destOrd="0" presId="urn:microsoft.com/office/officeart/2009/3/layout/IncreasingArrowsProcess"/>
    <dgm:cxn modelId="{2816BED8-4F4C-4026-8E7E-800068175E5A}" srcId="{668D8555-9412-4655-A615-5CC6A54D16A5}" destId="{F7131CD3-086F-4180-97EA-259987F8C3B5}" srcOrd="2" destOrd="0" parTransId="{E0A45EA9-F2BB-4FB9-BDD0-3B255FD4AB6D}" sibTransId="{2EDDCE86-A669-4C4B-8E17-2D5500E14F32}"/>
    <dgm:cxn modelId="{1F60FFE3-C656-4513-9DA8-7D9B1CBC59FA}" type="presOf" srcId="{5628394C-9E10-4D29-90BA-6CE49BD7042B}" destId="{D375A8EB-823F-41EA-9674-80870A5F7654}" srcOrd="0" destOrd="0" presId="urn:microsoft.com/office/officeart/2009/3/layout/IncreasingArrowsProcess"/>
    <dgm:cxn modelId="{DADD0569-183B-4533-96A1-2508185762C9}" type="presParOf" srcId="{E22351E6-E44D-4067-9C48-55AD5990C2AB}" destId="{EB68A474-39D2-4F55-ACA9-06DDCE0BD237}" srcOrd="0" destOrd="0" presId="urn:microsoft.com/office/officeart/2009/3/layout/IncreasingArrowsProcess"/>
    <dgm:cxn modelId="{0BFB384D-5A78-4D61-A3C8-DA998DAE1D5A}" type="presParOf" srcId="{E22351E6-E44D-4067-9C48-55AD5990C2AB}" destId="{6BC436B2-8A92-438E-B2F2-95144DB0EA5A}" srcOrd="1" destOrd="0" presId="urn:microsoft.com/office/officeart/2009/3/layout/IncreasingArrowsProcess"/>
    <dgm:cxn modelId="{4FB23EB8-F211-4409-A928-43C582A62FAC}" type="presParOf" srcId="{E22351E6-E44D-4067-9C48-55AD5990C2AB}" destId="{D375A8EB-823F-41EA-9674-80870A5F7654}" srcOrd="2" destOrd="0" presId="urn:microsoft.com/office/officeart/2009/3/layout/IncreasingArrowsProcess"/>
    <dgm:cxn modelId="{79C0F37D-C7EF-4BDF-AE7D-E66F68382CA1}" type="presParOf" srcId="{E22351E6-E44D-4067-9C48-55AD5990C2AB}" destId="{3D27AD94-AA71-4E7C-BB88-6A54F002BF77}" srcOrd="3" destOrd="0" presId="urn:microsoft.com/office/officeart/2009/3/layout/IncreasingArrowsProcess"/>
    <dgm:cxn modelId="{C850EEFF-B0FB-4729-9C3A-B14B12B4A8BB}" type="presParOf" srcId="{E22351E6-E44D-4067-9C48-55AD5990C2AB}" destId="{150F4BC6-1F61-408E-B753-B2E3D51601E8}" srcOrd="4" destOrd="0" presId="urn:microsoft.com/office/officeart/2009/3/layout/IncreasingArrowsProcess"/>
    <dgm:cxn modelId="{0A683953-A355-4093-90B4-3DB2AE123733}" type="presParOf" srcId="{E22351E6-E44D-4067-9C48-55AD5990C2AB}" destId="{EBCCCC0E-86E3-4C56-B636-865D4CEA95C0}"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8A474-39D2-4F55-ACA9-06DDCE0BD237}">
      <dsp:nvSpPr>
        <dsp:cNvPr id="0" name=""/>
        <dsp:cNvSpPr/>
      </dsp:nvSpPr>
      <dsp:spPr>
        <a:xfrm>
          <a:off x="0" y="123839"/>
          <a:ext cx="8686800" cy="1265129"/>
        </a:xfrm>
        <a:prstGeom prst="rightArrow">
          <a:avLst>
            <a:gd name="adj1" fmla="val 50000"/>
            <a:gd name="adj2" fmla="val 50000"/>
          </a:avLst>
        </a:prstGeom>
        <a:solidFill>
          <a:schemeClr val="accent6">
            <a:alpha val="9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254000" bIns="200839" numCol="1" spcCol="1270" anchor="ctr" anchorCtr="0">
          <a:noAutofit/>
        </a:bodyPr>
        <a:lstStyle/>
        <a:p>
          <a:pPr marL="0" lvl="0" indent="0" algn="ctr" defTabSz="977900">
            <a:lnSpc>
              <a:spcPct val="90000"/>
            </a:lnSpc>
            <a:spcBef>
              <a:spcPct val="0"/>
            </a:spcBef>
            <a:spcAft>
              <a:spcPct val="35000"/>
            </a:spcAft>
            <a:buNone/>
          </a:pPr>
          <a:r>
            <a:rPr lang="pt-PT" sz="2200" kern="1200" dirty="0">
              <a:latin typeface="Palatino Linotype" panose="02040502050505030304" pitchFamily="18" charset="0"/>
            </a:rPr>
            <a:t>Food sector</a:t>
          </a:r>
        </a:p>
      </dsp:txBody>
      <dsp:txXfrm>
        <a:off x="0" y="440121"/>
        <a:ext cx="8370518" cy="632565"/>
      </dsp:txXfrm>
    </dsp:sp>
    <dsp:sp modelId="{6BC436B2-8A92-438E-B2F2-95144DB0EA5A}">
      <dsp:nvSpPr>
        <dsp:cNvPr id="0" name=""/>
        <dsp:cNvSpPr/>
      </dsp:nvSpPr>
      <dsp:spPr>
        <a:xfrm>
          <a:off x="0" y="1099436"/>
          <a:ext cx="2675534" cy="2437104"/>
        </a:xfrm>
        <a:prstGeom prst="rect">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pt-PT" sz="1400" kern="1200" dirty="0">
              <a:latin typeface="Palatino Linotype" panose="02040502050505030304" pitchFamily="18" charset="0"/>
            </a:rPr>
            <a:t>- Mineral deficits can </a:t>
          </a:r>
          <a:r>
            <a:rPr lang="pt-PT" sz="1400" kern="1200" dirty="0" err="1">
              <a:latin typeface="Palatino Linotype" panose="02040502050505030304" pitchFamily="18" charset="0"/>
            </a:rPr>
            <a:t>promote</a:t>
          </a:r>
          <a:r>
            <a:rPr lang="pt-PT" sz="1400" kern="1200" dirty="0">
              <a:latin typeface="Palatino Linotype" panose="02040502050505030304" pitchFamily="18" charset="0"/>
            </a:rPr>
            <a:t> </a:t>
          </a:r>
          <a:r>
            <a:rPr lang="pt-PT" sz="1400" kern="1200" dirty="0" err="1">
              <a:latin typeface="Palatino Linotype" panose="02040502050505030304" pitchFamily="18" charset="0"/>
            </a:rPr>
            <a:t>heath</a:t>
          </a:r>
          <a:r>
            <a:rPr lang="pt-PT" sz="1400" kern="1200" dirty="0">
              <a:latin typeface="Palatino Linotype" panose="02040502050505030304" pitchFamily="18" charset="0"/>
            </a:rPr>
            <a:t> </a:t>
          </a:r>
          <a:r>
            <a:rPr lang="pt-PT" sz="1400" kern="1200" dirty="0" err="1">
              <a:latin typeface="Palatino Linotype" panose="02040502050505030304" pitchFamily="18" charset="0"/>
            </a:rPr>
            <a:t>issues</a:t>
          </a:r>
          <a:endParaRPr lang="pt-PT" sz="1400" kern="1200" dirty="0">
            <a:latin typeface="Palatino Linotype" panose="02040502050505030304" pitchFamily="18" charset="0"/>
          </a:endParaRPr>
        </a:p>
        <a:p>
          <a:pPr marL="0" lvl="0" indent="0" algn="just" defTabSz="622300">
            <a:lnSpc>
              <a:spcPct val="90000"/>
            </a:lnSpc>
            <a:spcBef>
              <a:spcPct val="0"/>
            </a:spcBef>
            <a:spcAft>
              <a:spcPct val="35000"/>
            </a:spcAft>
            <a:buNone/>
          </a:pPr>
          <a:r>
            <a:rPr lang="pt-PT" sz="1400" kern="1200" dirty="0">
              <a:latin typeface="Palatino Linotype" panose="02040502050505030304" pitchFamily="18" charset="0"/>
            </a:rPr>
            <a:t>- Ca deficits can </a:t>
          </a:r>
          <a:r>
            <a:rPr lang="pt-PT" sz="1400" kern="1200" dirty="0" err="1">
              <a:latin typeface="Palatino Linotype" panose="02040502050505030304" pitchFamily="18" charset="0"/>
            </a:rPr>
            <a:t>affect</a:t>
          </a:r>
          <a:r>
            <a:rPr lang="pt-PT" sz="1400" kern="1200" dirty="0">
              <a:latin typeface="Palatino Linotype" panose="02040502050505030304" pitchFamily="18" charset="0"/>
            </a:rPr>
            <a:t> </a:t>
          </a:r>
          <a:r>
            <a:rPr lang="pt-PT" sz="1400" kern="1200" dirty="0" err="1">
              <a:latin typeface="Palatino Linotype" panose="02040502050505030304" pitchFamily="18" charset="0"/>
            </a:rPr>
            <a:t>growth</a:t>
          </a:r>
          <a:r>
            <a:rPr lang="pt-PT" sz="1400" kern="1200" dirty="0">
              <a:latin typeface="Palatino Linotype" panose="02040502050505030304" pitchFamily="18" charset="0"/>
            </a:rPr>
            <a:t> </a:t>
          </a:r>
          <a:r>
            <a:rPr lang="pt-PT" sz="1400" kern="1200" dirty="0" err="1">
              <a:latin typeface="Palatino Linotype" panose="02040502050505030304" pitchFamily="18" charset="0"/>
            </a:rPr>
            <a:t>and</a:t>
          </a:r>
          <a:r>
            <a:rPr lang="pt-PT" sz="1400" kern="1200" dirty="0">
              <a:latin typeface="Palatino Linotype" panose="02040502050505030304" pitchFamily="18" charset="0"/>
            </a:rPr>
            <a:t> </a:t>
          </a:r>
          <a:r>
            <a:rPr lang="pt-PT" sz="1400" kern="1200" dirty="0" err="1">
              <a:latin typeface="Palatino Linotype" panose="02040502050505030304" pitchFamily="18" charset="0"/>
            </a:rPr>
            <a:t>locomotion</a:t>
          </a:r>
          <a:endParaRPr lang="pt-PT" sz="1400" kern="1200" dirty="0">
            <a:latin typeface="Palatino Linotype" panose="02040502050505030304" pitchFamily="18" charset="0"/>
          </a:endParaRPr>
        </a:p>
        <a:p>
          <a:pPr marL="0" lvl="0" indent="0" algn="just" defTabSz="622300">
            <a:lnSpc>
              <a:spcPct val="90000"/>
            </a:lnSpc>
            <a:spcBef>
              <a:spcPct val="0"/>
            </a:spcBef>
            <a:spcAft>
              <a:spcPct val="35000"/>
            </a:spcAft>
            <a:buNone/>
          </a:pPr>
          <a:r>
            <a:rPr lang="pt-PT" sz="1400" kern="1200" dirty="0">
              <a:latin typeface="Palatino Linotype" panose="02040502050505030304" pitchFamily="18" charset="0"/>
            </a:rPr>
            <a:t>- Rocha pear: </a:t>
          </a:r>
          <a:r>
            <a:rPr lang="pt-PT" sz="1400" kern="1200" dirty="0" err="1">
              <a:latin typeface="Palatino Linotype" panose="02040502050505030304" pitchFamily="18" charset="0"/>
            </a:rPr>
            <a:t>Valuable</a:t>
          </a:r>
          <a:r>
            <a:rPr lang="pt-PT" sz="1400" kern="1200" dirty="0">
              <a:latin typeface="Palatino Linotype" panose="02040502050505030304" pitchFamily="18" charset="0"/>
            </a:rPr>
            <a:t> for </a:t>
          </a:r>
          <a:r>
            <a:rPr lang="pt-PT" sz="1400" kern="1200" dirty="0" err="1">
              <a:latin typeface="Palatino Linotype" panose="02040502050505030304" pitchFamily="18" charset="0"/>
            </a:rPr>
            <a:t>country`s</a:t>
          </a:r>
          <a:r>
            <a:rPr lang="pt-PT" sz="1400" kern="1200" dirty="0">
              <a:latin typeface="Palatino Linotype" panose="02040502050505030304" pitchFamily="18" charset="0"/>
            </a:rPr>
            <a:t> </a:t>
          </a:r>
          <a:r>
            <a:rPr lang="pt-PT" sz="1400" kern="1200" dirty="0" err="1">
              <a:latin typeface="Palatino Linotype" panose="02040502050505030304" pitchFamily="18" charset="0"/>
            </a:rPr>
            <a:t>economy</a:t>
          </a:r>
          <a:endParaRPr lang="pt-PT" sz="1400" kern="1200" dirty="0">
            <a:latin typeface="Palatino Linotype" panose="02040502050505030304" pitchFamily="18" charset="0"/>
          </a:endParaRPr>
        </a:p>
        <a:p>
          <a:pPr marL="0" lvl="0" indent="0" algn="just" defTabSz="622300">
            <a:lnSpc>
              <a:spcPct val="90000"/>
            </a:lnSpc>
            <a:spcBef>
              <a:spcPct val="0"/>
            </a:spcBef>
            <a:spcAft>
              <a:spcPct val="35000"/>
            </a:spcAft>
            <a:buNone/>
          </a:pPr>
          <a:r>
            <a:rPr lang="pt-PT" sz="1400" kern="1200" dirty="0">
              <a:latin typeface="Palatino Linotype" panose="02040502050505030304" pitchFamily="18" charset="0"/>
            </a:rPr>
            <a:t>- </a:t>
          </a:r>
          <a:r>
            <a:rPr lang="pt-PT" sz="1400" kern="1200" dirty="0" err="1">
              <a:latin typeface="Palatino Linotype" panose="02040502050505030304" pitchFamily="18" charset="0"/>
            </a:rPr>
            <a:t>Lipids</a:t>
          </a:r>
          <a:r>
            <a:rPr lang="pt-PT" sz="1400" kern="1200" dirty="0">
              <a:latin typeface="Palatino Linotype" panose="02040502050505030304" pitchFamily="18" charset="0"/>
            </a:rPr>
            <a:t> </a:t>
          </a:r>
          <a:r>
            <a:rPr lang="pt-PT" sz="1400" kern="1200" dirty="0" err="1">
              <a:latin typeface="Palatino Linotype" panose="02040502050505030304" pitchFamily="18" charset="0"/>
            </a:rPr>
            <a:t>contribute</a:t>
          </a:r>
          <a:r>
            <a:rPr lang="pt-PT" sz="1400" kern="1200" dirty="0">
              <a:latin typeface="Palatino Linotype" panose="02040502050505030304" pitchFamily="18" charset="0"/>
            </a:rPr>
            <a:t> to celular </a:t>
          </a:r>
          <a:r>
            <a:rPr lang="pt-PT" sz="1400" kern="1200" dirty="0" err="1">
              <a:latin typeface="Palatino Linotype" panose="02040502050505030304" pitchFamily="18" charset="0"/>
            </a:rPr>
            <a:t>compartmentalization</a:t>
          </a:r>
          <a:endParaRPr lang="pt-PT" sz="1400" kern="1200" dirty="0">
            <a:latin typeface="Palatino Linotype" panose="02040502050505030304" pitchFamily="18" charset="0"/>
          </a:endParaRPr>
        </a:p>
      </dsp:txBody>
      <dsp:txXfrm>
        <a:off x="0" y="1099436"/>
        <a:ext cx="2675534" cy="2437104"/>
      </dsp:txXfrm>
    </dsp:sp>
    <dsp:sp modelId="{D375A8EB-823F-41EA-9674-80870A5F7654}">
      <dsp:nvSpPr>
        <dsp:cNvPr id="0" name=""/>
        <dsp:cNvSpPr/>
      </dsp:nvSpPr>
      <dsp:spPr>
        <a:xfrm>
          <a:off x="2675534" y="545549"/>
          <a:ext cx="6011265" cy="1265129"/>
        </a:xfrm>
        <a:prstGeom prst="rightArrow">
          <a:avLst>
            <a:gd name="adj1" fmla="val 50000"/>
            <a:gd name="adj2" fmla="val 50000"/>
          </a:avLst>
        </a:prstGeom>
        <a:solidFill>
          <a:schemeClr val="accent6">
            <a:alpha val="90000"/>
            <a:hueOff val="0"/>
            <a:satOff val="0"/>
            <a:lumOff val="0"/>
            <a:alphaOff val="-2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254000" bIns="200839" numCol="1" spcCol="1270" anchor="ctr" anchorCtr="0">
          <a:noAutofit/>
        </a:bodyPr>
        <a:lstStyle/>
        <a:p>
          <a:pPr marL="0" lvl="0" indent="0" algn="ctr" defTabSz="889000">
            <a:lnSpc>
              <a:spcPct val="90000"/>
            </a:lnSpc>
            <a:spcBef>
              <a:spcPct val="0"/>
            </a:spcBef>
            <a:spcAft>
              <a:spcPct val="35000"/>
            </a:spcAft>
            <a:buNone/>
          </a:pPr>
          <a:r>
            <a:rPr lang="pt-PT" sz="2000" kern="1200" dirty="0">
              <a:latin typeface="Palatino Linotype" panose="02040502050505030304" pitchFamily="18" charset="0"/>
            </a:rPr>
            <a:t>Ca </a:t>
          </a:r>
          <a:r>
            <a:rPr lang="pt-PT" sz="2000" kern="1200" dirty="0" err="1">
              <a:latin typeface="Palatino Linotype" panose="02040502050505030304" pitchFamily="18" charset="0"/>
            </a:rPr>
            <a:t>workflow</a:t>
          </a:r>
          <a:endParaRPr lang="pt-PT" sz="2000" kern="1200" dirty="0">
            <a:latin typeface="Palatino Linotype" panose="02040502050505030304" pitchFamily="18" charset="0"/>
          </a:endParaRPr>
        </a:p>
      </dsp:txBody>
      <dsp:txXfrm>
        <a:off x="2675534" y="861831"/>
        <a:ext cx="5694983" cy="632565"/>
      </dsp:txXfrm>
    </dsp:sp>
    <dsp:sp modelId="{3D27AD94-AA71-4E7C-BB88-6A54F002BF77}">
      <dsp:nvSpPr>
        <dsp:cNvPr id="0" name=""/>
        <dsp:cNvSpPr/>
      </dsp:nvSpPr>
      <dsp:spPr>
        <a:xfrm>
          <a:off x="2675534" y="1521146"/>
          <a:ext cx="2675534" cy="2437104"/>
        </a:xfrm>
        <a:prstGeom prst="rect">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latin typeface="Palatino Linotype" panose="02040502050505030304" pitchFamily="18" charset="0"/>
            </a:rPr>
            <a:t>- Agronomic biofortification</a:t>
          </a:r>
        </a:p>
        <a:p>
          <a:pPr marL="0" lvl="0" indent="0" algn="l" defTabSz="622300">
            <a:lnSpc>
              <a:spcPct val="90000"/>
            </a:lnSpc>
            <a:spcBef>
              <a:spcPct val="0"/>
            </a:spcBef>
            <a:spcAft>
              <a:spcPct val="35000"/>
            </a:spcAft>
            <a:buNone/>
          </a:pPr>
          <a:r>
            <a:rPr lang="en-US" sz="1400" kern="1200" dirty="0">
              <a:latin typeface="Palatino Linotype" panose="02040502050505030304" pitchFamily="18" charset="0"/>
            </a:rPr>
            <a:t>- Foliar sprays</a:t>
          </a:r>
        </a:p>
        <a:p>
          <a:pPr marL="0" lvl="0" indent="0" algn="l" defTabSz="622300">
            <a:lnSpc>
              <a:spcPct val="90000"/>
            </a:lnSpc>
            <a:spcBef>
              <a:spcPct val="0"/>
            </a:spcBef>
            <a:spcAft>
              <a:spcPct val="35000"/>
            </a:spcAft>
            <a:buNone/>
          </a:pPr>
          <a:r>
            <a:rPr lang="en-US" sz="1400" kern="1200" dirty="0">
              <a:latin typeface="Palatino Linotype" panose="02040502050505030304" pitchFamily="18" charset="0"/>
            </a:rPr>
            <a:t>- T1 = 4 kg.ha</a:t>
          </a:r>
          <a:r>
            <a:rPr lang="en-US" sz="1400" kern="1200" baseline="30000" dirty="0">
              <a:effectLst/>
              <a:latin typeface="Palatino Linotype" panose="02040502050505030304" pitchFamily="18" charset="0"/>
              <a:ea typeface="SimSun" panose="02010600030101010101" pitchFamily="2" charset="-122"/>
              <a:cs typeface="Times New Roman" panose="02020603050405020304" pitchFamily="18" charset="0"/>
            </a:rPr>
            <a:t>-1</a:t>
          </a:r>
          <a:r>
            <a:rPr lang="en-US" sz="1400" kern="1200" dirty="0">
              <a:latin typeface="Palatino Linotype" panose="02040502050505030304" pitchFamily="18" charset="0"/>
            </a:rPr>
            <a:t>  CaCl</a:t>
          </a:r>
          <a:r>
            <a:rPr lang="en-US" sz="1400" kern="1200" baseline="-25000" dirty="0">
              <a:effectLst/>
              <a:latin typeface="Palatino Linotype" panose="02040502050505030304" pitchFamily="18" charset="0"/>
              <a:ea typeface="SimSun" panose="02010600030101010101" pitchFamily="2" charset="-122"/>
              <a:cs typeface="Times New Roman" panose="02020603050405020304" pitchFamily="18" charset="0"/>
            </a:rPr>
            <a:t>2</a:t>
          </a:r>
          <a:endParaRPr lang="en-US" sz="1400" kern="1200" dirty="0">
            <a:latin typeface="Palatino Linotype" panose="02040502050505030304" pitchFamily="18" charset="0"/>
          </a:endParaRPr>
        </a:p>
        <a:p>
          <a:pPr marL="0" lvl="0" indent="0" algn="l" defTabSz="622300">
            <a:lnSpc>
              <a:spcPct val="90000"/>
            </a:lnSpc>
            <a:spcBef>
              <a:spcPct val="0"/>
            </a:spcBef>
            <a:spcAft>
              <a:spcPct val="35000"/>
            </a:spcAft>
            <a:buNone/>
          </a:pPr>
          <a:r>
            <a:rPr lang="pt-PT" sz="1400" kern="1200" dirty="0">
              <a:latin typeface="Palatino Linotype" panose="02040502050505030304" pitchFamily="18" charset="0"/>
            </a:rPr>
            <a:t>- T2 = </a:t>
          </a:r>
          <a:r>
            <a:rPr lang="en-US" sz="1400" kern="1200" dirty="0">
              <a:latin typeface="Palatino Linotype" panose="02040502050505030304" pitchFamily="18" charset="0"/>
            </a:rPr>
            <a:t>4 - 8 kg.ha</a:t>
          </a:r>
          <a:r>
            <a:rPr lang="en-US" sz="1400" kern="1200" baseline="30000" dirty="0">
              <a:effectLst/>
              <a:latin typeface="Palatino Linotype" panose="02040502050505030304" pitchFamily="18" charset="0"/>
              <a:ea typeface="SimSun" panose="02010600030101010101" pitchFamily="2" charset="-122"/>
              <a:cs typeface="Times New Roman" panose="02020603050405020304" pitchFamily="18" charset="0"/>
            </a:rPr>
            <a:t>-1</a:t>
          </a:r>
          <a:r>
            <a:rPr lang="en-US" sz="1400" kern="1200" dirty="0">
              <a:latin typeface="Palatino Linotype" panose="02040502050505030304" pitchFamily="18" charset="0"/>
            </a:rPr>
            <a:t>  CaCl</a:t>
          </a:r>
          <a:r>
            <a:rPr lang="en-US" sz="1400" kern="1200" baseline="-25000" dirty="0">
              <a:effectLst/>
              <a:latin typeface="Palatino Linotype" panose="02040502050505030304" pitchFamily="18" charset="0"/>
              <a:ea typeface="SimSun" panose="02010600030101010101" pitchFamily="2" charset="-122"/>
              <a:cs typeface="Times New Roman" panose="02020603050405020304" pitchFamily="18" charset="0"/>
            </a:rPr>
            <a:t>2</a:t>
          </a:r>
          <a:endParaRPr lang="pt-PT" sz="1400" kern="1200" dirty="0">
            <a:latin typeface="Palatino Linotype" panose="02040502050505030304" pitchFamily="18" charset="0"/>
          </a:endParaRPr>
        </a:p>
      </dsp:txBody>
      <dsp:txXfrm>
        <a:off x="2675534" y="1521146"/>
        <a:ext cx="2675534" cy="2437104"/>
      </dsp:txXfrm>
    </dsp:sp>
    <dsp:sp modelId="{150F4BC6-1F61-408E-B753-B2E3D51601E8}">
      <dsp:nvSpPr>
        <dsp:cNvPr id="0" name=""/>
        <dsp:cNvSpPr/>
      </dsp:nvSpPr>
      <dsp:spPr>
        <a:xfrm>
          <a:off x="5351068" y="967258"/>
          <a:ext cx="3335731" cy="1265129"/>
        </a:xfrm>
        <a:prstGeom prst="rightArrow">
          <a:avLst>
            <a:gd name="adj1" fmla="val 50000"/>
            <a:gd name="adj2" fmla="val 50000"/>
          </a:avLst>
        </a:prstGeom>
        <a:solidFill>
          <a:schemeClr val="accent6">
            <a:alpha val="90000"/>
            <a:hueOff val="0"/>
            <a:satOff val="0"/>
            <a:lumOff val="0"/>
            <a:alpha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254000" bIns="200839" numCol="1" spcCol="1270" anchor="ctr" anchorCtr="0">
          <a:noAutofit/>
        </a:bodyPr>
        <a:lstStyle/>
        <a:p>
          <a:pPr marL="0" lvl="0" indent="0" algn="ctr" defTabSz="977900">
            <a:lnSpc>
              <a:spcPct val="90000"/>
            </a:lnSpc>
            <a:spcBef>
              <a:spcPct val="0"/>
            </a:spcBef>
            <a:spcAft>
              <a:spcPct val="35000"/>
            </a:spcAft>
            <a:buNone/>
          </a:pPr>
          <a:r>
            <a:rPr lang="pt-PT" sz="2200" kern="1200" dirty="0" err="1">
              <a:latin typeface="Palatino Linotype" panose="02040502050505030304" pitchFamily="18" charset="0"/>
            </a:rPr>
            <a:t>Analysis</a:t>
          </a:r>
          <a:endParaRPr lang="pt-PT" sz="2200" kern="1200" dirty="0">
            <a:latin typeface="Palatino Linotype" panose="02040502050505030304" pitchFamily="18" charset="0"/>
          </a:endParaRPr>
        </a:p>
      </dsp:txBody>
      <dsp:txXfrm>
        <a:off x="5351068" y="1283540"/>
        <a:ext cx="3019449" cy="632565"/>
      </dsp:txXfrm>
    </dsp:sp>
    <dsp:sp modelId="{EBCCCC0E-86E3-4C56-B636-865D4CEA95C0}">
      <dsp:nvSpPr>
        <dsp:cNvPr id="0" name=""/>
        <dsp:cNvSpPr/>
      </dsp:nvSpPr>
      <dsp:spPr>
        <a:xfrm>
          <a:off x="5351068" y="1942856"/>
          <a:ext cx="2675534" cy="2401437"/>
        </a:xfrm>
        <a:prstGeom prst="rect">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latin typeface="Palatino Linotype" panose="02040502050505030304" pitchFamily="18" charset="0"/>
            </a:rPr>
            <a:t>- Ca content in fruits </a:t>
          </a:r>
          <a:endParaRPr lang="pt-PT" sz="1400" kern="1200" dirty="0">
            <a:latin typeface="Palatino Linotype" panose="02040502050505030304" pitchFamily="18" charset="0"/>
          </a:endParaRPr>
        </a:p>
        <a:p>
          <a:pPr marL="0" lvl="0" indent="0" algn="l" defTabSz="622300">
            <a:lnSpc>
              <a:spcPct val="90000"/>
            </a:lnSpc>
            <a:spcBef>
              <a:spcPct val="0"/>
            </a:spcBef>
            <a:spcAft>
              <a:spcPct val="35000"/>
            </a:spcAft>
            <a:buNone/>
          </a:pPr>
          <a:r>
            <a:rPr lang="pt-PT" sz="1400" kern="1200" dirty="0">
              <a:latin typeface="Palatino Linotype" panose="02040502050505030304" pitchFamily="18" charset="0"/>
            </a:rPr>
            <a:t>- TFA</a:t>
          </a:r>
        </a:p>
        <a:p>
          <a:pPr marL="0" lvl="0" indent="0" algn="l" defTabSz="622300">
            <a:lnSpc>
              <a:spcPct val="90000"/>
            </a:lnSpc>
            <a:spcBef>
              <a:spcPct val="0"/>
            </a:spcBef>
            <a:spcAft>
              <a:spcPct val="35000"/>
            </a:spcAft>
            <a:buNone/>
          </a:pPr>
          <a:r>
            <a:rPr lang="pt-PT" sz="1400" kern="1200" dirty="0">
              <a:latin typeface="Palatino Linotype" panose="02040502050505030304" pitchFamily="18" charset="0"/>
            </a:rPr>
            <a:t>- DBI</a:t>
          </a:r>
        </a:p>
        <a:p>
          <a:pPr marL="0" lvl="0" indent="0" algn="l" defTabSz="622300">
            <a:lnSpc>
              <a:spcPct val="90000"/>
            </a:lnSpc>
            <a:spcBef>
              <a:spcPct val="0"/>
            </a:spcBef>
            <a:spcAft>
              <a:spcPct val="35000"/>
            </a:spcAft>
            <a:buNone/>
          </a:pPr>
          <a:r>
            <a:rPr lang="pt-PT" sz="1400" kern="1200" dirty="0">
              <a:latin typeface="Palatino Linotype" panose="02040502050505030304" pitchFamily="18" charset="0"/>
            </a:rPr>
            <a:t>- MDA</a:t>
          </a:r>
        </a:p>
        <a:p>
          <a:pPr marL="0" lvl="0" indent="0" algn="l" defTabSz="622300">
            <a:lnSpc>
              <a:spcPct val="90000"/>
            </a:lnSpc>
            <a:spcBef>
              <a:spcPct val="0"/>
            </a:spcBef>
            <a:spcAft>
              <a:spcPct val="35000"/>
            </a:spcAft>
            <a:buNone/>
          </a:pPr>
          <a:r>
            <a:rPr lang="pt-PT" sz="1400" kern="1200" dirty="0">
              <a:latin typeface="Palatino Linotype" panose="02040502050505030304" pitchFamily="18" charset="0"/>
            </a:rPr>
            <a:t>- FA </a:t>
          </a:r>
          <a:r>
            <a:rPr lang="pt-PT" sz="1400" kern="1200" dirty="0" err="1">
              <a:latin typeface="Palatino Linotype" panose="02040502050505030304" pitchFamily="18" charset="0"/>
            </a:rPr>
            <a:t>profile</a:t>
          </a:r>
          <a:endParaRPr lang="pt-PT" sz="1400" kern="1200" dirty="0">
            <a:latin typeface="Palatino Linotype" panose="02040502050505030304" pitchFamily="18" charset="0"/>
          </a:endParaRPr>
        </a:p>
      </dsp:txBody>
      <dsp:txXfrm>
        <a:off x="5351068" y="1942856"/>
        <a:ext cx="2675534" cy="2401437"/>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4C25C0-B729-4DCF-B8A3-CECE1E150990}" type="datetimeFigureOut">
              <a:rPr lang="pt-PT" smtClean="0"/>
              <a:t>30/10/2023</a:t>
            </a:fld>
            <a:endParaRPr lang="pt-PT"/>
          </a:p>
        </p:txBody>
      </p:sp>
      <p:sp>
        <p:nvSpPr>
          <p:cNvPr id="4" name="Marcador de Posição da Imagem do Diapositivo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DDE4B-13AB-49DC-A4BC-92C049131410}" type="slidenum">
              <a:rPr lang="pt-PT" smtClean="0"/>
              <a:t>‹nº›</a:t>
            </a:fld>
            <a:endParaRPr lang="pt-PT"/>
          </a:p>
        </p:txBody>
      </p:sp>
    </p:spTree>
    <p:extLst>
      <p:ext uri="{BB962C8B-B14F-4D97-AF65-F5344CB8AC3E}">
        <p14:creationId xmlns:p14="http://schemas.microsoft.com/office/powerpoint/2010/main" val="2381316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5"/>
          </p:nvPr>
        </p:nvSpPr>
        <p:spPr/>
        <p:txBody>
          <a:bodyPr/>
          <a:lstStyle/>
          <a:p>
            <a:fld id="{68BDDE4B-13AB-49DC-A4BC-92C049131410}" type="slidenum">
              <a:rPr lang="pt-PT" smtClean="0"/>
              <a:t>4</a:t>
            </a:fld>
            <a:endParaRPr lang="pt-PT"/>
          </a:p>
        </p:txBody>
      </p:sp>
    </p:spTree>
    <p:extLst>
      <p:ext uri="{BB962C8B-B14F-4D97-AF65-F5344CB8AC3E}">
        <p14:creationId xmlns:p14="http://schemas.microsoft.com/office/powerpoint/2010/main" val="389014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10/30/2023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1.xml"/><Relationship Id="rId7" Type="http://schemas.openxmlformats.org/officeDocument/2006/relationships/image" Target="../media/image8.png"/><Relationship Id="rId12" Type="http://schemas.openxmlformats.org/officeDocument/2006/relationships/image" Target="../media/image12.sv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11.png"/><Relationship Id="rId5" Type="http://schemas.openxmlformats.org/officeDocument/2006/relationships/diagramColors" Target="../diagrams/colors1.xml"/><Relationship Id="rId10" Type="http://schemas.openxmlformats.org/officeDocument/2006/relationships/image" Target="../media/image6.jpeg"/><Relationship Id="rId4" Type="http://schemas.openxmlformats.org/officeDocument/2006/relationships/diagramQuickStyle" Target="../diagrams/quickStyle1.xml"/><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microsoft.com/office/2007/relationships/hdphoto" Target="../media/hdphoto1.wdp"/><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6.jpe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7.png"/><Relationship Id="rId2" Type="http://schemas.openxmlformats.org/officeDocument/2006/relationships/image" Target="../media/image16.jp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8.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723118"/>
            <a:ext cx="9067800" cy="2562240"/>
          </a:xfrm>
          <a:prstGeom prst="rect">
            <a:avLst/>
          </a:prstGeom>
          <a:noFill/>
        </p:spPr>
        <p:txBody>
          <a:bodyPr wrap="square" rtlCol="0">
            <a:spAutoFit/>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Effect of CaCl</a:t>
            </a:r>
            <a:r>
              <a:rPr lang="en-US" sz="2400" b="1" baseline="-25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2</a:t>
            </a: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enrichment on fatty acid profile in Rocha pears</a:t>
            </a:r>
            <a:endParaRPr lang="en-US" sz="2400" b="1" dirty="0">
              <a:latin typeface="Palatino Linotype" panose="02040502050505030304" pitchFamily="18" charset="0"/>
            </a:endParaRPr>
          </a:p>
          <a:p>
            <a:pPr algn="ctr"/>
            <a:endParaRPr lang="fr-FR" sz="800" dirty="0">
              <a:latin typeface="Palatino Linotype" panose="02040502050505030304" pitchFamily="18" charset="0"/>
            </a:endParaRPr>
          </a:p>
          <a:p>
            <a:pPr algn="just">
              <a:lnSpc>
                <a:spcPts val="1300"/>
              </a:lnSpc>
              <a:spcAft>
                <a:spcPts val="1800"/>
              </a:spcAft>
            </a:pP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Cláudia Campos Pessoa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Inês Carmo Luís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Ana Coelho Marques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Ana Rita F. Coelho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Diana </a:t>
            </a:r>
            <a:r>
              <a:rPr lang="pt-PT" sz="11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Daccak</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Paula </a:t>
            </a:r>
            <a:r>
              <a:rPr lang="pt-PT" sz="11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Scotti</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-Campos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Isabel P. Pais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Rita Moreira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3</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N. Semedo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C. Ramalho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2,4,5</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Paulo Legoinha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Manuela Silva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Manuela Simões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H. Reboredo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1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and</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C. </a:t>
            </a:r>
            <a:r>
              <a:rPr lang="pt-PT" sz="11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Lidon</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 </a:t>
            </a:r>
            <a:endParaRPr lang="fr-FR" sz="1100" dirty="0">
              <a:latin typeface="Palatino Linotype" panose="02040502050505030304" pitchFamily="18" charset="0"/>
            </a:endParaRPr>
          </a:p>
          <a:p>
            <a:r>
              <a:rPr lang="en-US" sz="900" baseline="30000" dirty="0">
                <a:latin typeface="Palatino Linotype" panose="02040502050505030304" pitchFamily="18" charset="0"/>
              </a:rPr>
              <a:t>1</a:t>
            </a:r>
            <a:r>
              <a:rPr lang="en-US" sz="900" dirty="0">
                <a:latin typeface="Palatino Linotype" panose="02040502050505030304" pitchFamily="18" charset="0"/>
              </a:rPr>
              <a:t> </a:t>
            </a:r>
            <a:r>
              <a:rPr lang="pt-PT" sz="900" dirty="0">
                <a:latin typeface="Palatino Linotype" panose="02040502050505030304" pitchFamily="18" charset="0"/>
              </a:rPr>
              <a:t>Departamento de Ciências da Terra, Faculdade de Ciências e Tecnologia, Campus da Caparica, Universidade Nova de Lisboa, 2829-516 Caparica, Portugal</a:t>
            </a:r>
            <a:r>
              <a:rPr lang="en-US" sz="900" dirty="0">
                <a:latin typeface="Palatino Linotype" panose="02040502050505030304" pitchFamily="18" charset="0"/>
              </a:rPr>
              <a:t>.</a:t>
            </a:r>
            <a:endParaRPr lang="fr-FR" sz="900" dirty="0">
              <a:latin typeface="Palatino Linotype" panose="02040502050505030304" pitchFamily="18" charset="0"/>
            </a:endParaRPr>
          </a:p>
          <a:p>
            <a:r>
              <a:rPr lang="en-US" sz="900" baseline="30000" dirty="0">
                <a:latin typeface="Palatino Linotype" panose="02040502050505030304" pitchFamily="18" charset="0"/>
              </a:rPr>
              <a:t>2</a:t>
            </a:r>
            <a:r>
              <a:rPr lang="en-US" sz="900" dirty="0">
                <a:latin typeface="Palatino Linotype" panose="02040502050505030304" pitchFamily="18" charset="0"/>
              </a:rPr>
              <a:t> </a:t>
            </a:r>
            <a:r>
              <a:rPr lang="pt-PT" sz="900" dirty="0">
                <a:latin typeface="Palatino Linotype" panose="02040502050505030304" pitchFamily="18" charset="0"/>
              </a:rPr>
              <a:t>Centro de Investigação de </a:t>
            </a:r>
            <a:r>
              <a:rPr lang="pt-PT" sz="900" dirty="0" err="1">
                <a:latin typeface="Palatino Linotype" panose="02040502050505030304" pitchFamily="18" charset="0"/>
              </a:rPr>
              <a:t>Geobiociências</a:t>
            </a:r>
            <a:r>
              <a:rPr lang="pt-PT" sz="900" dirty="0">
                <a:latin typeface="Palatino Linotype" panose="02040502050505030304" pitchFamily="18" charset="0"/>
              </a:rPr>
              <a:t>, </a:t>
            </a:r>
            <a:r>
              <a:rPr lang="pt-PT" sz="900" dirty="0" err="1">
                <a:latin typeface="Palatino Linotype" panose="02040502050505030304" pitchFamily="18" charset="0"/>
              </a:rPr>
              <a:t>Geoengenharias</a:t>
            </a:r>
            <a:r>
              <a:rPr lang="pt-PT" sz="900" dirty="0">
                <a:latin typeface="Palatino Linotype" panose="02040502050505030304" pitchFamily="18" charset="0"/>
              </a:rPr>
              <a:t> e </a:t>
            </a:r>
            <a:r>
              <a:rPr lang="pt-PT" sz="900" dirty="0" err="1">
                <a:latin typeface="Palatino Linotype" panose="02040502050505030304" pitchFamily="18" charset="0"/>
              </a:rPr>
              <a:t>Geotecnologias</a:t>
            </a:r>
            <a:r>
              <a:rPr lang="pt-PT" sz="900" dirty="0">
                <a:latin typeface="Palatino Linotype" panose="02040502050505030304" pitchFamily="18" charset="0"/>
              </a:rPr>
              <a:t> (</a:t>
            </a:r>
            <a:r>
              <a:rPr lang="pt-PT" sz="900" dirty="0" err="1">
                <a:latin typeface="Palatino Linotype" panose="02040502050505030304" pitchFamily="18" charset="0"/>
              </a:rPr>
              <a:t>GeoBioTec</a:t>
            </a:r>
            <a:r>
              <a:rPr lang="pt-PT" sz="900" dirty="0">
                <a:latin typeface="Palatino Linotype" panose="02040502050505030304" pitchFamily="18" charset="0"/>
              </a:rPr>
              <a:t>), Faculdade de Ciências e Tecnologia, Campus da Caparica, Universidade Nova de Lisboa, 2829-516 Caparica, Portugal.</a:t>
            </a:r>
            <a:endParaRPr lang="en-US" sz="900" dirty="0">
              <a:latin typeface="Palatino Linotype" panose="02040502050505030304" pitchFamily="18" charset="0"/>
            </a:endParaRPr>
          </a:p>
          <a:p>
            <a:r>
              <a:rPr lang="en-US" sz="900" baseline="30000" dirty="0">
                <a:latin typeface="Palatino Linotype" panose="02040502050505030304" pitchFamily="18" charset="0"/>
              </a:rPr>
              <a:t>3</a:t>
            </a:r>
            <a:r>
              <a:rPr lang="en-US" sz="900" dirty="0">
                <a:latin typeface="Palatino Linotype" panose="02040502050505030304" pitchFamily="18" charset="0"/>
              </a:rPr>
              <a:t> </a:t>
            </a:r>
            <a:r>
              <a:rPr lang="pt-PT" sz="900" dirty="0">
                <a:latin typeface="Palatino Linotype" panose="02040502050505030304" pitchFamily="18" charset="0"/>
              </a:rPr>
              <a:t>Instituto Nacional de Investigação Agrária e Veterinária, I.P. (INIAV), Quinta do Marquês, Avenida da República, 2780-157 Oeiras, Portugal.</a:t>
            </a:r>
            <a:endParaRPr lang="fr-FR" sz="900" dirty="0">
              <a:latin typeface="Palatino Linotype" panose="02040502050505030304" pitchFamily="18" charset="0"/>
            </a:endParaRPr>
          </a:p>
          <a:p>
            <a:r>
              <a:rPr lang="en-US" sz="900" baseline="30000" dirty="0">
                <a:latin typeface="Palatino Linotype" panose="02040502050505030304" pitchFamily="18" charset="0"/>
              </a:rPr>
              <a:t>4</a:t>
            </a:r>
            <a:r>
              <a:rPr lang="en-US" sz="900" dirty="0">
                <a:latin typeface="Palatino Linotype" panose="02040502050505030304" pitchFamily="18" charset="0"/>
              </a:rPr>
              <a:t> </a:t>
            </a:r>
            <a:r>
              <a:rPr lang="pt-PT" sz="900" dirty="0" err="1">
                <a:latin typeface="Palatino Linotype" panose="02040502050505030304" pitchFamily="18" charset="0"/>
              </a:rPr>
              <a:t>Plant</a:t>
            </a:r>
            <a:r>
              <a:rPr lang="pt-PT" sz="900" dirty="0">
                <a:latin typeface="Palatino Linotype" panose="02040502050505030304" pitchFamily="18" charset="0"/>
              </a:rPr>
              <a:t> Stress &amp; </a:t>
            </a:r>
            <a:r>
              <a:rPr lang="pt-PT" sz="900" dirty="0" err="1">
                <a:latin typeface="Palatino Linotype" panose="02040502050505030304" pitchFamily="18" charset="0"/>
              </a:rPr>
              <a:t>Biodiversity</a:t>
            </a:r>
            <a:r>
              <a:rPr lang="pt-PT" sz="900" dirty="0">
                <a:latin typeface="Palatino Linotype" panose="02040502050505030304" pitchFamily="18" charset="0"/>
              </a:rPr>
              <a:t> </a:t>
            </a:r>
            <a:r>
              <a:rPr lang="pt-PT" sz="900" dirty="0" err="1">
                <a:latin typeface="Palatino Linotype" panose="02040502050505030304" pitchFamily="18" charset="0"/>
              </a:rPr>
              <a:t>Lab</a:t>
            </a:r>
            <a:r>
              <a:rPr lang="pt-PT" sz="900" dirty="0">
                <a:latin typeface="Palatino Linotype" panose="02040502050505030304" pitchFamily="18" charset="0"/>
              </a:rPr>
              <a:t>, Centro de Estudos Florestais (CEF), Laboratório Associado TERRA, Instituto Superior Agronomia (ISA), Universidade de Lisboa (</a:t>
            </a:r>
            <a:r>
              <a:rPr lang="pt-PT" sz="900" dirty="0" err="1">
                <a:latin typeface="Palatino Linotype" panose="02040502050505030304" pitchFamily="18" charset="0"/>
              </a:rPr>
              <a:t>ULisboa</a:t>
            </a:r>
            <a:r>
              <a:rPr lang="pt-PT" sz="900" dirty="0">
                <a:latin typeface="Palatino Linotype" panose="02040502050505030304" pitchFamily="18" charset="0"/>
              </a:rPr>
              <a:t>), Quinta do Marquês, Avenida da República, 2784-505 Oeiras, Portugal.</a:t>
            </a:r>
            <a:endParaRPr lang="en-US" sz="900" dirty="0">
              <a:latin typeface="Palatino Linotype" panose="02040502050505030304" pitchFamily="18" charset="0"/>
            </a:endParaRPr>
          </a:p>
          <a:p>
            <a:r>
              <a:rPr lang="en-US" sz="900" baseline="30000" dirty="0">
                <a:latin typeface="Palatino Linotype" panose="02040502050505030304" pitchFamily="18" charset="0"/>
              </a:rPr>
              <a:t>5</a:t>
            </a:r>
            <a:r>
              <a:rPr lang="en-US" sz="900" dirty="0">
                <a:latin typeface="Palatino Linotype" panose="02040502050505030304" pitchFamily="18" charset="0"/>
              </a:rPr>
              <a:t> </a:t>
            </a:r>
            <a:r>
              <a:rPr lang="pt-PT" sz="900" dirty="0" err="1">
                <a:latin typeface="Palatino Linotype" panose="02040502050505030304" pitchFamily="18" charset="0"/>
              </a:rPr>
              <a:t>Plant</a:t>
            </a:r>
            <a:r>
              <a:rPr lang="pt-PT" sz="900" dirty="0">
                <a:latin typeface="Palatino Linotype" panose="02040502050505030304" pitchFamily="18" charset="0"/>
              </a:rPr>
              <a:t> Stress &amp; </a:t>
            </a:r>
            <a:r>
              <a:rPr lang="pt-PT" sz="900" dirty="0" err="1">
                <a:latin typeface="Palatino Linotype" panose="02040502050505030304" pitchFamily="18" charset="0"/>
              </a:rPr>
              <a:t>Biodiversity</a:t>
            </a:r>
            <a:r>
              <a:rPr lang="pt-PT" sz="900" dirty="0">
                <a:latin typeface="Palatino Linotype" panose="02040502050505030304" pitchFamily="18" charset="0"/>
              </a:rPr>
              <a:t> </a:t>
            </a:r>
            <a:r>
              <a:rPr lang="pt-PT" sz="900" dirty="0" err="1">
                <a:latin typeface="Palatino Linotype" panose="02040502050505030304" pitchFamily="18" charset="0"/>
              </a:rPr>
              <a:t>Lab</a:t>
            </a:r>
            <a:r>
              <a:rPr lang="pt-PT" sz="900" dirty="0">
                <a:latin typeface="Palatino Linotype" panose="02040502050505030304" pitchFamily="18" charset="0"/>
              </a:rPr>
              <a:t>, Centro de Estudos Florestais (CEF), Laboratório Associado TERRA, Instituto Superior Agronomia (ISA), Universidade de Lisboa (</a:t>
            </a:r>
            <a:r>
              <a:rPr lang="pt-PT" sz="900" dirty="0" err="1">
                <a:latin typeface="Palatino Linotype" panose="02040502050505030304" pitchFamily="18" charset="0"/>
              </a:rPr>
              <a:t>ULisboa</a:t>
            </a:r>
            <a:r>
              <a:rPr lang="pt-PT" sz="900" dirty="0">
                <a:latin typeface="Palatino Linotype" panose="02040502050505030304" pitchFamily="18" charset="0"/>
              </a:rPr>
              <a:t>), Tapada da Ajuda, 1349-017 Lisboa, Portugal.</a:t>
            </a:r>
            <a:endParaRPr lang="en-US" sz="900" dirty="0">
              <a:latin typeface="Palatino Linotype" panose="02040502050505030304" pitchFamily="18" charset="0"/>
            </a:endParaRPr>
          </a:p>
          <a:p>
            <a:r>
              <a:rPr lang="en-US" sz="900" b="1" dirty="0">
                <a:latin typeface="Palatino Linotype" panose="02040502050505030304" pitchFamily="18" charset="0"/>
              </a:rPr>
              <a:t>*</a:t>
            </a:r>
            <a:r>
              <a:rPr lang="en-US" sz="900" dirty="0">
                <a:latin typeface="Palatino Linotype" panose="02040502050505030304" pitchFamily="18" charset="0"/>
              </a:rPr>
              <a:t> Corresponding author: c.pessoa@campus.fct.unl.pt</a:t>
            </a:r>
            <a:endParaRPr lang="fr-FR" sz="9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8" name="Picture 2" descr="Geobiociências, Geoengenharias e Geotecnologias | Faculdade de Ciências e  Tecnologia / Universidade Nova de Lisboa">
            <a:extLst>
              <a:ext uri="{FF2B5EF4-FFF2-40B4-BE49-F238E27FC236}">
                <a16:creationId xmlns:a16="http://schemas.microsoft.com/office/drawing/2014/main" id="{ACF937B8-8DC7-4690-86FE-31779D4F77A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9742" b="8219"/>
          <a:stretch/>
        </p:blipFill>
        <p:spPr bwMode="auto">
          <a:xfrm>
            <a:off x="2547392" y="6336119"/>
            <a:ext cx="1494942" cy="52188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24B188D3-D490-4520-BB58-5C307DF5FA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114" y="6316541"/>
            <a:ext cx="2197394" cy="5218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Repositório da Universidade de Lisboa: CEF - Centro de Estudos Florestais">
            <a:extLst>
              <a:ext uri="{FF2B5EF4-FFF2-40B4-BE49-F238E27FC236}">
                <a16:creationId xmlns:a16="http://schemas.microsoft.com/office/drawing/2014/main" id="{080B7848-02C3-4C7C-95E8-52B814E4280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9805" b="7755"/>
          <a:stretch/>
        </p:blipFill>
        <p:spPr bwMode="auto">
          <a:xfrm>
            <a:off x="6689155" y="6228697"/>
            <a:ext cx="725708" cy="59827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C6DCB316-2085-4B7D-AD51-E7D861FE58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8240"/>
          <a:stretch/>
        </p:blipFill>
        <p:spPr>
          <a:xfrm>
            <a:off x="4231466" y="6215838"/>
            <a:ext cx="774979" cy="627457"/>
          </a:xfrm>
          <a:prstGeom prst="rect">
            <a:avLst/>
          </a:prstGeom>
        </p:spPr>
      </p:pic>
      <p:pic>
        <p:nvPicPr>
          <p:cNvPr id="2" name="Picture 2" descr="Normas Gráficas | Instituto Superior de Agronomia">
            <a:extLst>
              <a:ext uri="{FF2B5EF4-FFF2-40B4-BE49-F238E27FC236}">
                <a16:creationId xmlns:a16="http://schemas.microsoft.com/office/drawing/2014/main" id="{0CEEF120-474E-47A7-AED6-86ACF484073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17259" y="6219944"/>
            <a:ext cx="1417275" cy="6375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A5E1B6F8-807B-4F3C-8950-EE8DB11F99C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18" y="-10539"/>
            <a:ext cx="9144000" cy="3719513"/>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m 6">
            <a:extLst>
              <a:ext uri="{FF2B5EF4-FFF2-40B4-BE49-F238E27FC236}">
                <a16:creationId xmlns:a16="http://schemas.microsoft.com/office/drawing/2014/main" id="{8D741C1B-3730-472F-A5EB-DFB7E044A5CD}"/>
              </a:ext>
            </a:extLst>
          </p:cNvPr>
          <p:cNvPicPr>
            <a:picLocks noChangeAspect="1"/>
          </p:cNvPicPr>
          <p:nvPr/>
        </p:nvPicPr>
        <p:blipFill>
          <a:blip r:embed="rId8"/>
          <a:stretch>
            <a:fillRect/>
          </a:stretch>
        </p:blipFill>
        <p:spPr>
          <a:xfrm>
            <a:off x="7657242" y="6345796"/>
            <a:ext cx="1329837" cy="375679"/>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Cantos Arredondados 8">
            <a:extLst>
              <a:ext uri="{FF2B5EF4-FFF2-40B4-BE49-F238E27FC236}">
                <a16:creationId xmlns:a16="http://schemas.microsoft.com/office/drawing/2014/main" id="{E2F8742B-455D-4A0E-A100-A84D2DF09A1F}"/>
              </a:ext>
            </a:extLst>
          </p:cNvPr>
          <p:cNvSpPr/>
          <p:nvPr/>
        </p:nvSpPr>
        <p:spPr>
          <a:xfrm>
            <a:off x="1229685" y="5652745"/>
            <a:ext cx="6414446" cy="967367"/>
          </a:xfrm>
          <a:prstGeom prst="roundRect">
            <a:avLst/>
          </a:prstGeom>
          <a:solidFill>
            <a:schemeClr val="accent6">
              <a:lumMod val="20000"/>
              <a:lumOff val="8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pt-PT" dirty="0"/>
          </a:p>
        </p:txBody>
      </p:sp>
      <p:graphicFrame>
        <p:nvGraphicFramePr>
          <p:cNvPr id="2" name="Diagrama 1">
            <a:extLst>
              <a:ext uri="{FF2B5EF4-FFF2-40B4-BE49-F238E27FC236}">
                <a16:creationId xmlns:a16="http://schemas.microsoft.com/office/drawing/2014/main" id="{5ADA289E-41EB-4501-8887-9722F14D567C}"/>
              </a:ext>
            </a:extLst>
          </p:cNvPr>
          <p:cNvGraphicFramePr/>
          <p:nvPr>
            <p:extLst>
              <p:ext uri="{D42A27DB-BD31-4B8C-83A1-F6EECF244321}">
                <p14:modId xmlns:p14="http://schemas.microsoft.com/office/powerpoint/2010/main" val="3395130109"/>
              </p:ext>
            </p:extLst>
          </p:nvPr>
        </p:nvGraphicFramePr>
        <p:xfrm>
          <a:off x="228600" y="1174273"/>
          <a:ext cx="8686800" cy="4468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 name="Picture 8" descr="Agronomic biofortification is the application of... | Download Scientific  Diagram">
            <a:extLst>
              <a:ext uri="{FF2B5EF4-FFF2-40B4-BE49-F238E27FC236}">
                <a16:creationId xmlns:a16="http://schemas.microsoft.com/office/drawing/2014/main" id="{9EAE31CA-F818-43FE-AE7A-09B858C4129F}"/>
              </a:ext>
            </a:extLst>
          </p:cNvPr>
          <p:cNvPicPr>
            <a:picLocks noChangeAspect="1" noChangeArrowheads="1"/>
          </p:cNvPicPr>
          <p:nvPr/>
        </p:nvPicPr>
        <p:blipFill rotWithShape="1">
          <a:blip r:embed="rId7" cstate="print">
            <a:biLevel thresh="50000"/>
            <a:extLst>
              <a:ext uri="{28A0092B-C50C-407E-A947-70E740481C1C}">
                <a14:useLocalDpi xmlns:a14="http://schemas.microsoft.com/office/drawing/2010/main" val="0"/>
              </a:ext>
            </a:extLst>
          </a:blip>
          <a:srcRect l="51189" t="19597" r="9977" b="59509"/>
          <a:stretch/>
        </p:blipFill>
        <p:spPr bwMode="auto">
          <a:xfrm rot="21449805">
            <a:off x="4447728" y="4008735"/>
            <a:ext cx="665499" cy="50999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sp>
        <p:nvSpPr>
          <p:cNvPr id="10" name="TextBox 3">
            <a:extLst>
              <a:ext uri="{FF2B5EF4-FFF2-40B4-BE49-F238E27FC236}">
                <a16:creationId xmlns:a16="http://schemas.microsoft.com/office/drawing/2014/main" id="{23FAD9A8-D701-4A9F-9CA1-49CA8B298F99}"/>
              </a:ext>
            </a:extLst>
          </p:cNvPr>
          <p:cNvSpPr txBox="1"/>
          <p:nvPr/>
        </p:nvSpPr>
        <p:spPr>
          <a:xfrm>
            <a:off x="0" y="699519"/>
            <a:ext cx="9144000" cy="461665"/>
          </a:xfrm>
          <a:prstGeom prst="rect">
            <a:avLst/>
          </a:prstGeom>
          <a:noFill/>
        </p:spPr>
        <p:txBody>
          <a:bodyPr wrap="square" rtlCol="0">
            <a:spAutoFit/>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Fatty acid assessment in pears after Ca enrichment with</a:t>
            </a:r>
            <a:r>
              <a:rPr lang="en-US" sz="2400" b="1"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rPr>
              <a:t> CaCl</a:t>
            </a:r>
            <a:r>
              <a:rPr lang="en-US" sz="2400" b="1" baseline="-25000"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rPr>
              <a:t>2</a:t>
            </a:r>
            <a:endParaRPr lang="en-US" sz="2400" b="1" dirty="0">
              <a:latin typeface="Palatino Linotype" panose="02040502050505030304" pitchFamily="18" charset="0"/>
            </a:endParaRPr>
          </a:p>
        </p:txBody>
      </p:sp>
      <p:pic>
        <p:nvPicPr>
          <p:cNvPr id="20" name="Marcador de Posição de Conteúdo 6" descr="Árvore de folha caduca com preenchimento sólido">
            <a:extLst>
              <a:ext uri="{FF2B5EF4-FFF2-40B4-BE49-F238E27FC236}">
                <a16:creationId xmlns:a16="http://schemas.microsoft.com/office/drawing/2014/main" id="{2ED4C635-CD1A-47B0-9A21-68356D045EE3}"/>
              </a:ext>
            </a:extLst>
          </p:cNvPr>
          <p:cNvPicPr>
            <a:picLocks noGrp="1" noChangeAspect="1"/>
          </p:cNvPicPr>
          <p:nvPr>
            <p:ph idx="1"/>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33201" y="3958869"/>
            <a:ext cx="1005728" cy="1005728"/>
          </a:xfrm>
        </p:spPr>
      </p:pic>
      <p:pic>
        <p:nvPicPr>
          <p:cNvPr id="13" name="Picture 2">
            <a:extLst>
              <a:ext uri="{FF2B5EF4-FFF2-40B4-BE49-F238E27FC236}">
                <a16:creationId xmlns:a16="http://schemas.microsoft.com/office/drawing/2014/main" id="{1D1337D8-ECA0-4F5B-B3AE-A9E8CD8CDA41}"/>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667" t="4098" r="84333" b="61492"/>
          <a:stretch/>
        </p:blipFill>
        <p:spPr bwMode="auto">
          <a:xfrm>
            <a:off x="7863840" y="5578117"/>
            <a:ext cx="1280160" cy="1279883"/>
          </a:xfrm>
          <a:prstGeom prst="rect">
            <a:avLst/>
          </a:prstGeom>
          <a:noFill/>
          <a:extLst>
            <a:ext uri="{909E8E84-426E-40DD-AFC4-6F175D3DCCD1}">
              <a14:hiddenFill xmlns:a14="http://schemas.microsoft.com/office/drawing/2010/main">
                <a:solidFill>
                  <a:srgbClr val="FFFFFF"/>
                </a:solidFill>
              </a14:hiddenFill>
            </a:ext>
          </a:extLst>
        </p:spPr>
      </p:pic>
      <p:pic>
        <p:nvPicPr>
          <p:cNvPr id="6" name="Gráfico 5" descr="Estatísticas com preenchimento sólido">
            <a:extLst>
              <a:ext uri="{FF2B5EF4-FFF2-40B4-BE49-F238E27FC236}">
                <a16:creationId xmlns:a16="http://schemas.microsoft.com/office/drawing/2014/main" id="{36FA94C6-AB01-4B5E-A11F-94D0E730A36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324592" y="4595041"/>
            <a:ext cx="914400" cy="914400"/>
          </a:xfrm>
          <a:prstGeom prst="rect">
            <a:avLst/>
          </a:prstGeom>
        </p:spPr>
      </p:pic>
      <p:sp>
        <p:nvSpPr>
          <p:cNvPr id="14" name="CaixaDeTexto 13">
            <a:extLst>
              <a:ext uri="{FF2B5EF4-FFF2-40B4-BE49-F238E27FC236}">
                <a16:creationId xmlns:a16="http://schemas.microsoft.com/office/drawing/2014/main" id="{7AB8B24C-8F6E-4C45-B0E7-7D696A556F6B}"/>
              </a:ext>
            </a:extLst>
          </p:cNvPr>
          <p:cNvSpPr txBox="1"/>
          <p:nvPr/>
        </p:nvSpPr>
        <p:spPr>
          <a:xfrm>
            <a:off x="1230366" y="5731147"/>
            <a:ext cx="6414446" cy="830997"/>
          </a:xfrm>
          <a:prstGeom prst="rect">
            <a:avLst/>
          </a:prstGeom>
          <a:noFill/>
        </p:spPr>
        <p:txBody>
          <a:bodyPr wrap="square">
            <a:spAutoFit/>
          </a:bodyPr>
          <a:lstStyle/>
          <a:p>
            <a:pPr algn="ctr"/>
            <a:r>
              <a:rPr lang="en-US" sz="1600" dirty="0">
                <a:latin typeface="Palatino Linotype" panose="02040502050505030304" pitchFamily="18" charset="0"/>
              </a:rPr>
              <a:t>This study aimed to test the efficiency of CaCl</a:t>
            </a:r>
            <a:r>
              <a:rPr lang="en-US" sz="1600" baseline="-25000" dirty="0">
                <a:latin typeface="Palatino Linotype" panose="02040502050505030304" pitchFamily="18" charset="0"/>
              </a:rPr>
              <a:t>2</a:t>
            </a:r>
            <a:r>
              <a:rPr lang="en-US" sz="1600" dirty="0">
                <a:latin typeface="Palatino Linotype" panose="02040502050505030304" pitchFamily="18" charset="0"/>
              </a:rPr>
              <a:t> on Rocha pear variety, while simultaneously monitor any impact to the fatty acids (FA) content of sprayed fruits</a:t>
            </a:r>
            <a:endParaRPr lang="pt-PT" sz="1600" dirty="0">
              <a:latin typeface="Palatino Linotype" panose="02040502050505030304" pitchFamily="18" charset="0"/>
            </a:endParaRPr>
          </a:p>
        </p:txBody>
      </p:sp>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BAD20E-F16A-4D0E-8A3C-CDB3F42F0232}"/>
              </a:ext>
            </a:extLst>
          </p:cNvPr>
          <p:cNvSpPr txBox="1"/>
          <p:nvPr/>
        </p:nvSpPr>
        <p:spPr>
          <a:xfrm>
            <a:off x="408217" y="222903"/>
            <a:ext cx="8327568" cy="5663089"/>
          </a:xfrm>
          <a:prstGeom prst="rect">
            <a:avLst/>
          </a:prstGeom>
          <a:noFill/>
        </p:spPr>
        <p:txBody>
          <a:bodyPr wrap="square" rtlCol="0">
            <a:spAutoFit/>
          </a:bodyPr>
          <a:lstStyle/>
          <a:p>
            <a:pPr algn="just"/>
            <a:r>
              <a:rPr lang="fr-FR" sz="1600" b="1" dirty="0">
                <a:latin typeface="Palatino Linotype" panose="02040502050505030304" pitchFamily="18" charset="0"/>
              </a:rPr>
              <a:t>Abstract: </a:t>
            </a:r>
            <a:r>
              <a:rPr lang="en-US" sz="1600" dirty="0">
                <a:latin typeface="Palatino Linotype" panose="02040502050505030304" pitchFamily="18" charset="0"/>
              </a:rPr>
              <a:t>Human malnourishment is a current problem of society and agronomic biofortification is a procedure that wishes to tackle these mineral deficits in human diets by increasing a specific nutrient on the edible part of food crops. </a:t>
            </a:r>
            <a:r>
              <a:rPr lang="en-US" sz="18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Calcium is an important mineral element that performs structural functions, and thus can help prevent the development of pathologies such as osteoporosis. Thereby, this work aims to study the impact of calcium enrichment on fatty acid content in Rocha pears. </a:t>
            </a:r>
            <a:r>
              <a:rPr lang="en-US" sz="1600" dirty="0">
                <a:latin typeface="Palatino Linotype" panose="02040502050505030304" pitchFamily="18" charset="0"/>
              </a:rPr>
              <a:t>Thus, an agronomic enrichment workflow with seven foliar sprays of CaCl</a:t>
            </a:r>
            <a:r>
              <a:rPr lang="en-US" sz="1600" baseline="-25000" dirty="0">
                <a:latin typeface="Palatino Linotype" panose="02040502050505030304" pitchFamily="18" charset="0"/>
              </a:rPr>
              <a:t>2</a:t>
            </a:r>
            <a:r>
              <a:rPr lang="en-US" sz="1600" dirty="0">
                <a:latin typeface="Palatino Linotype" panose="02040502050505030304" pitchFamily="18" charset="0"/>
              </a:rPr>
              <a:t> (with concentrations between 4 - 8 kg/ha), was performed in an orchard located in the West region of Portugal. Besides Ca enrichment assessment in fruits (with a portable x-ray fluorescence analyzer) at harvest, fatty acids (FA) quantification and FA profile (acquired with a gas–liquid chromatograph, coupled to a flame ionization detector (GC-FID)), DBI and lipoperoxidation values (with a spectrophotometer) were also attained. Increases of Ca in sprayed fruits reached 7.6 % to 44.3 %. For FA related parameters, no significant differences were observed, suggesting that Ca sprays did not impact these parameters. Total fatty acids (TFA), double bond index (DBI) and lipoperoxidation values varied between 0.72 - 0.74 g/100 g FW, 8.13 - 9.83 and 2.23 - 3.18 µM /g FW respectively. The following FA profile was attained: C18:2 &gt; C16:0 &gt; C18:3 &gt; C18:0 &gt; C18:1 &gt; &lt;C16:0. No significant differences were observed. In summary, CaCl</a:t>
            </a:r>
            <a:r>
              <a:rPr lang="en-US" sz="1600" baseline="-25000" dirty="0">
                <a:latin typeface="Palatino Linotype" panose="02040502050505030304" pitchFamily="18" charset="0"/>
              </a:rPr>
              <a:t>2</a:t>
            </a:r>
            <a:r>
              <a:rPr lang="en-US" sz="1600" dirty="0">
                <a:latin typeface="Palatino Linotype" panose="02040502050505030304" pitchFamily="18" charset="0"/>
              </a:rPr>
              <a:t> can be used to increase Ca levels in fruits allowing the production of fruits with prophylactic characteristics, while the concentrations from this study did not impact their FA content. Overall, this suggests that cell compartmentation and membranes regular functioning were maintained, suggesting the absence of lipid decay, and avoiding a potential increase in storage losses. </a:t>
            </a:r>
          </a:p>
        </p:txBody>
      </p:sp>
      <p:sp>
        <p:nvSpPr>
          <p:cNvPr id="5" name="TextBox 3">
            <a:extLst>
              <a:ext uri="{FF2B5EF4-FFF2-40B4-BE49-F238E27FC236}">
                <a16:creationId xmlns:a16="http://schemas.microsoft.com/office/drawing/2014/main" id="{5A7383CC-56A6-41DB-93C5-9BB14C931E57}"/>
              </a:ext>
            </a:extLst>
          </p:cNvPr>
          <p:cNvSpPr txBox="1"/>
          <p:nvPr/>
        </p:nvSpPr>
        <p:spPr>
          <a:xfrm>
            <a:off x="408217" y="5815304"/>
            <a:ext cx="7455624" cy="830997"/>
          </a:xfrm>
          <a:prstGeom prst="rect">
            <a:avLst/>
          </a:prstGeom>
          <a:noFill/>
        </p:spPr>
        <p:txBody>
          <a:bodyPr wrap="square" rtlCol="0">
            <a:spAutoFit/>
          </a:bodyPr>
          <a:lstStyle/>
          <a:p>
            <a:pPr algn="just"/>
            <a:endParaRPr lang="en-US" sz="1600" dirty="0">
              <a:latin typeface="Palatino Linotype" panose="02040502050505030304" pitchFamily="18" charset="0"/>
            </a:endParaRPr>
          </a:p>
          <a:p>
            <a:pPr algn="just"/>
            <a:r>
              <a:rPr lang="fr-FR" sz="1600" b="1" dirty="0">
                <a:latin typeface="Palatino Linotype" panose="02040502050505030304" pitchFamily="18" charset="0"/>
              </a:rPr>
              <a:t>Keywords: </a:t>
            </a:r>
            <a:r>
              <a:rPr lang="fr-FR" sz="1600" dirty="0" err="1">
                <a:latin typeface="Palatino Linotype" panose="02040502050505030304" pitchFamily="18" charset="0"/>
              </a:rPr>
              <a:t>Agronomic</a:t>
            </a:r>
            <a:r>
              <a:rPr lang="fr-FR" sz="1600" dirty="0">
                <a:latin typeface="Palatino Linotype" panose="02040502050505030304" pitchFamily="18" charset="0"/>
              </a:rPr>
              <a:t> Ca </a:t>
            </a:r>
            <a:r>
              <a:rPr lang="fr-FR" sz="1600" dirty="0" err="1">
                <a:latin typeface="Palatino Linotype" panose="02040502050505030304" pitchFamily="18" charset="0"/>
              </a:rPr>
              <a:t>enrichment</a:t>
            </a:r>
            <a:r>
              <a:rPr lang="fr-FR" sz="1600" dirty="0">
                <a:latin typeface="Palatino Linotype" panose="02040502050505030304" pitchFamily="18" charset="0"/>
              </a:rPr>
              <a:t>; </a:t>
            </a:r>
            <a:r>
              <a:rPr lang="en-US" sz="16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Ca content in fruit; DBI; Fatty acids profile; </a:t>
            </a:r>
            <a:r>
              <a:rPr lang="en-US" sz="1600" i="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Pyrus communis</a:t>
            </a:r>
            <a:r>
              <a:rPr lang="en-US" sz="16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L.; Lipoperoxidation; TFA</a:t>
            </a:r>
            <a:endParaRPr lang="pt-PT"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pic>
        <p:nvPicPr>
          <p:cNvPr id="6" name="Picture 2">
            <a:extLst>
              <a:ext uri="{FF2B5EF4-FFF2-40B4-BE49-F238E27FC236}">
                <a16:creationId xmlns:a16="http://schemas.microsoft.com/office/drawing/2014/main" id="{3330F38D-28AC-43DF-8904-3B24CE3A684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67" t="4098" r="84333" b="61492"/>
          <a:stretch/>
        </p:blipFill>
        <p:spPr bwMode="auto">
          <a:xfrm>
            <a:off x="7863840" y="5578117"/>
            <a:ext cx="1280160" cy="1279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17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Pêra Rocha – A Pera Rocha distingue-se pelas suas características únicas,  que fazem dela um sabor de Portugal">
            <a:extLst>
              <a:ext uri="{FF2B5EF4-FFF2-40B4-BE49-F238E27FC236}">
                <a16:creationId xmlns:a16="http://schemas.microsoft.com/office/drawing/2014/main" id="{DD4FA034-7620-4513-A99B-ED875CC89B26}"/>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4267"/>
          <a:stretch/>
        </p:blipFill>
        <p:spPr bwMode="auto">
          <a:xfrm>
            <a:off x="3243211" y="5190966"/>
            <a:ext cx="1759469" cy="125774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3">
            <a:extLst>
              <a:ext uri="{FF2B5EF4-FFF2-40B4-BE49-F238E27FC236}">
                <a16:creationId xmlns:a16="http://schemas.microsoft.com/office/drawing/2014/main" id="{509F8937-D402-4C1D-BC8B-0FB14DAE93DB}"/>
              </a:ext>
            </a:extLst>
          </p:cNvPr>
          <p:cNvSpPr txBox="1"/>
          <p:nvPr/>
        </p:nvSpPr>
        <p:spPr>
          <a:xfrm>
            <a:off x="609600" y="685800"/>
            <a:ext cx="2645229" cy="461665"/>
          </a:xfrm>
          <a:prstGeom prst="rect">
            <a:avLst/>
          </a:prstGeom>
          <a:noFill/>
        </p:spPr>
        <p:txBody>
          <a:bodyPr wrap="square" rtlCol="0">
            <a:spAutoFit/>
          </a:bodyPr>
          <a:lstStyle/>
          <a:p>
            <a:r>
              <a:rPr lang="fr-FR" sz="2400" b="1">
                <a:latin typeface="Palatino Linotype" panose="02040502050505030304" pitchFamily="18" charset="0"/>
              </a:rPr>
              <a:t>Introduction</a:t>
            </a:r>
            <a:endParaRPr lang="fr-FR" sz="2400" b="1" dirty="0">
              <a:latin typeface="Palatino Linotype" panose="02040502050505030304" pitchFamily="18" charset="0"/>
            </a:endParaRPr>
          </a:p>
        </p:txBody>
      </p:sp>
      <p:sp>
        <p:nvSpPr>
          <p:cNvPr id="23" name="CaixaDeTexto 22">
            <a:extLst>
              <a:ext uri="{FF2B5EF4-FFF2-40B4-BE49-F238E27FC236}">
                <a16:creationId xmlns:a16="http://schemas.microsoft.com/office/drawing/2014/main" id="{A0EECF9F-7C54-4909-90FF-4BDF0AC931E8}"/>
              </a:ext>
            </a:extLst>
          </p:cNvPr>
          <p:cNvSpPr txBox="1"/>
          <p:nvPr/>
        </p:nvSpPr>
        <p:spPr>
          <a:xfrm>
            <a:off x="4797819" y="5190966"/>
            <a:ext cx="828806" cy="281552"/>
          </a:xfrm>
          <a:prstGeom prst="rect">
            <a:avLst/>
          </a:prstGeom>
          <a:noFill/>
        </p:spPr>
        <p:txBody>
          <a:bodyPr wrap="square">
            <a:spAutoFit/>
          </a:bodyPr>
          <a:lstStyle/>
          <a:p>
            <a:pPr algn="just">
              <a:lnSpc>
                <a:spcPct val="107000"/>
              </a:lnSpc>
              <a:spcAft>
                <a:spcPts val="800"/>
              </a:spcAft>
            </a:pPr>
            <a:r>
              <a:rPr lang="en-US" sz="1200" dirty="0">
                <a:latin typeface="Palatino Linotype" panose="02040502050505030304" pitchFamily="18" charset="0"/>
              </a:rPr>
              <a:t>CaCl</a:t>
            </a:r>
            <a:r>
              <a:rPr lang="en-US" sz="1200" baseline="-25000" dirty="0">
                <a:effectLst/>
                <a:latin typeface="Palatino Linotype" panose="02040502050505030304" pitchFamily="18" charset="0"/>
                <a:ea typeface="SimSun" panose="02010600030101010101" pitchFamily="2" charset="-122"/>
                <a:cs typeface="Times New Roman" panose="02020603050405020304" pitchFamily="18" charset="0"/>
              </a:rPr>
              <a:t>2</a:t>
            </a:r>
            <a:endParaRPr lang="pt-PT" sz="1200" b="1" dirty="0">
              <a:effectLst/>
              <a:latin typeface="Palatino Linotype" panose="02040502050505030304" pitchFamily="18" charset="0"/>
              <a:ea typeface="Calibri" panose="020F0502020204030204" pitchFamily="34" charset="0"/>
              <a:cs typeface="Times New Roman" panose="02020603050405020304" pitchFamily="18" charset="0"/>
            </a:endParaRPr>
          </a:p>
        </p:txBody>
      </p:sp>
      <p:pic>
        <p:nvPicPr>
          <p:cNvPr id="27" name="Picture 8" descr="Agronomic biofortification is the application of... | Download Scientific  Diagram">
            <a:extLst>
              <a:ext uri="{FF2B5EF4-FFF2-40B4-BE49-F238E27FC236}">
                <a16:creationId xmlns:a16="http://schemas.microsoft.com/office/drawing/2014/main" id="{EC8CE082-A8A6-4472-B350-4A81750984BB}"/>
              </a:ext>
            </a:extLst>
          </p:cNvPr>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51189" t="19597" r="9977" b="59509"/>
          <a:stretch/>
        </p:blipFill>
        <p:spPr bwMode="auto">
          <a:xfrm rot="21449805">
            <a:off x="5017191" y="5425396"/>
            <a:ext cx="892599" cy="684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7066BA10-D4E7-451A-8E07-6727DBD67F72}"/>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667" t="4098" r="84333" b="61492"/>
          <a:stretch/>
        </p:blipFill>
        <p:spPr bwMode="auto">
          <a:xfrm>
            <a:off x="7863840" y="5578117"/>
            <a:ext cx="1280160" cy="1279883"/>
          </a:xfrm>
          <a:prstGeom prst="rect">
            <a:avLst/>
          </a:prstGeom>
          <a:noFill/>
          <a:extLst>
            <a:ext uri="{909E8E84-426E-40DD-AFC4-6F175D3DCCD1}">
              <a14:hiddenFill xmlns:a14="http://schemas.microsoft.com/office/drawing/2010/main">
                <a:solidFill>
                  <a:srgbClr val="FFFFFF"/>
                </a:solidFill>
              </a14:hiddenFill>
            </a:ext>
          </a:extLst>
        </p:spPr>
      </p:pic>
      <p:sp>
        <p:nvSpPr>
          <p:cNvPr id="10" name="CaixaDeTexto 9">
            <a:extLst>
              <a:ext uri="{FF2B5EF4-FFF2-40B4-BE49-F238E27FC236}">
                <a16:creationId xmlns:a16="http://schemas.microsoft.com/office/drawing/2014/main" id="{3E54647E-6A12-4918-AF06-537247B931A5}"/>
              </a:ext>
            </a:extLst>
          </p:cNvPr>
          <p:cNvSpPr txBox="1"/>
          <p:nvPr/>
        </p:nvSpPr>
        <p:spPr>
          <a:xfrm>
            <a:off x="1161288" y="1389625"/>
            <a:ext cx="6313672" cy="3776418"/>
          </a:xfrm>
          <a:prstGeom prst="rect">
            <a:avLst/>
          </a:prstGeom>
          <a:noFill/>
        </p:spPr>
        <p:txBody>
          <a:bodyPr wrap="square">
            <a:spAutoFit/>
          </a:bodyPr>
          <a:lstStyle/>
          <a:p>
            <a:pPr marL="371475" indent="-285750" algn="just">
              <a:lnSpc>
                <a:spcPct val="95000"/>
              </a:lnSpc>
              <a:buFont typeface="Arial" panose="020B0604020202020204" pitchFamily="34" charset="0"/>
              <a:buChar char="•"/>
            </a:pP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Mineral deficits in human diets can promote heath issues</a:t>
            </a:r>
          </a:p>
          <a:p>
            <a:pPr marL="371475" indent="-285750" algn="just">
              <a:lnSpc>
                <a:spcPct val="95000"/>
              </a:lnSpc>
              <a:buFont typeface="Arial" panose="020B0604020202020204" pitchFamily="34" charset="0"/>
              <a:buChar char="•"/>
            </a:pP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371475" indent="-285750" algn="just">
              <a:lnSpc>
                <a:spcPct val="95000"/>
              </a:lnSpc>
              <a:buFont typeface="Arial" panose="020B0604020202020204" pitchFamily="34" charset="0"/>
              <a:buChar char="•"/>
            </a:pP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Ca deficits can affect growth and locomotion ability</a:t>
            </a:r>
          </a:p>
          <a:p>
            <a:pPr marL="371475" indent="-285750" algn="just">
              <a:lnSpc>
                <a:spcPct val="95000"/>
              </a:lnSpc>
              <a:buFont typeface="Arial" panose="020B0604020202020204" pitchFamily="34" charset="0"/>
              <a:buChar char="•"/>
            </a:pP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371475" indent="-285750" algn="just">
              <a:lnSpc>
                <a:spcPct val="95000"/>
              </a:lnSpc>
              <a:buFont typeface="Arial" panose="020B0604020202020204" pitchFamily="34" charset="0"/>
              <a:buChar char="•"/>
            </a:pPr>
            <a:r>
              <a:rPr lang="en-US"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a:t>
            </a: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gronomic biofortification: strategy to acquire foods with higher contents of a selected mineral</a:t>
            </a:r>
            <a:endParaRPr lang="en-US"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371475" indent="-285750" algn="just">
              <a:lnSpc>
                <a:spcPct val="95000"/>
              </a:lnSpc>
              <a:buFont typeface="Arial" panose="020B0604020202020204" pitchFamily="34" charset="0"/>
              <a:buChar char="•"/>
            </a:pPr>
            <a:endParaRPr lang="pt-PT"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371475" indent="-285750" algn="just">
              <a:lnSpc>
                <a:spcPct val="95000"/>
              </a:lnSpc>
              <a:buFont typeface="Arial" panose="020B0604020202020204" pitchFamily="34" charset="0"/>
              <a:buChar char="•"/>
            </a:pP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Rocha pear: fruit that contributes to Portugal’s economy, since over half of its production is exported</a:t>
            </a:r>
          </a:p>
          <a:p>
            <a:pPr marL="371475" indent="-285750" algn="just">
              <a:lnSpc>
                <a:spcPct val="95000"/>
              </a:lnSpc>
              <a:buFont typeface="Arial" panose="020B0604020202020204" pitchFamily="34" charset="0"/>
              <a:buChar char="•"/>
            </a:pP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371475" indent="-285750" algn="just">
              <a:lnSpc>
                <a:spcPct val="95000"/>
              </a:lnSpc>
              <a:buFont typeface="Arial" panose="020B0604020202020204" pitchFamily="34" charset="0"/>
              <a:buChar char="•"/>
            </a:pPr>
            <a:r>
              <a:rPr lang="en-US"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L</a:t>
            </a: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ipids: present in low quantities on pears but modification of these structures can be related to the development of diseases in post-harvest</a:t>
            </a:r>
            <a:endParaRPr lang="pt-PT"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231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94" y="228593"/>
            <a:ext cx="8676906"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12" name="Picture 2">
            <a:extLst>
              <a:ext uri="{FF2B5EF4-FFF2-40B4-BE49-F238E27FC236}">
                <a16:creationId xmlns:a16="http://schemas.microsoft.com/office/drawing/2014/main" id="{FCB8E622-7258-4BC4-BECB-7E4B998D035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67" t="4098" r="84333" b="61492"/>
          <a:stretch/>
        </p:blipFill>
        <p:spPr bwMode="auto">
          <a:xfrm>
            <a:off x="7863840" y="5578117"/>
            <a:ext cx="1280160" cy="127988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ela 2">
            <a:extLst>
              <a:ext uri="{FF2B5EF4-FFF2-40B4-BE49-F238E27FC236}">
                <a16:creationId xmlns:a16="http://schemas.microsoft.com/office/drawing/2014/main" id="{8D24165A-471D-44E4-BD3E-08721917E561}"/>
              </a:ext>
            </a:extLst>
          </p:cNvPr>
          <p:cNvGraphicFramePr>
            <a:graphicFrameLocks noGrp="1"/>
          </p:cNvGraphicFramePr>
          <p:nvPr>
            <p:extLst>
              <p:ext uri="{D42A27DB-BD31-4B8C-83A1-F6EECF244321}">
                <p14:modId xmlns:p14="http://schemas.microsoft.com/office/powerpoint/2010/main" val="2407638408"/>
              </p:ext>
            </p:extLst>
          </p:nvPr>
        </p:nvGraphicFramePr>
        <p:xfrm>
          <a:off x="664560" y="1643833"/>
          <a:ext cx="7814880" cy="1279883"/>
        </p:xfrm>
        <a:graphic>
          <a:graphicData uri="http://schemas.openxmlformats.org/drawingml/2006/table">
            <a:tbl>
              <a:tblPr firstRow="1" firstCol="1" bandRow="1"/>
              <a:tblGrid>
                <a:gridCol w="1608184">
                  <a:extLst>
                    <a:ext uri="{9D8B030D-6E8A-4147-A177-3AD203B41FA5}">
                      <a16:colId xmlns:a16="http://schemas.microsoft.com/office/drawing/2014/main" val="602776981"/>
                    </a:ext>
                  </a:extLst>
                </a:gridCol>
                <a:gridCol w="1522548">
                  <a:extLst>
                    <a:ext uri="{9D8B030D-6E8A-4147-A177-3AD203B41FA5}">
                      <a16:colId xmlns:a16="http://schemas.microsoft.com/office/drawing/2014/main" val="4286451148"/>
                    </a:ext>
                  </a:extLst>
                </a:gridCol>
                <a:gridCol w="1553417">
                  <a:extLst>
                    <a:ext uri="{9D8B030D-6E8A-4147-A177-3AD203B41FA5}">
                      <a16:colId xmlns:a16="http://schemas.microsoft.com/office/drawing/2014/main" val="2290278266"/>
                    </a:ext>
                  </a:extLst>
                </a:gridCol>
                <a:gridCol w="1537484">
                  <a:extLst>
                    <a:ext uri="{9D8B030D-6E8A-4147-A177-3AD203B41FA5}">
                      <a16:colId xmlns:a16="http://schemas.microsoft.com/office/drawing/2014/main" val="2368490483"/>
                    </a:ext>
                  </a:extLst>
                </a:gridCol>
                <a:gridCol w="1593247">
                  <a:extLst>
                    <a:ext uri="{9D8B030D-6E8A-4147-A177-3AD203B41FA5}">
                      <a16:colId xmlns:a16="http://schemas.microsoft.com/office/drawing/2014/main" val="3819045419"/>
                    </a:ext>
                  </a:extLst>
                </a:gridCol>
              </a:tblGrid>
              <a:tr h="519122">
                <a:tc>
                  <a:txBody>
                    <a:bodyPr/>
                    <a:lstStyle/>
                    <a:p>
                      <a:pPr algn="ctr">
                        <a:lnSpc>
                          <a:spcPts val="1300"/>
                        </a:lnSpc>
                      </a:pPr>
                      <a:r>
                        <a:rPr lang="en-US" sz="1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Treatment</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Ca</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lnSpc>
                          <a:spcPts val="1300"/>
                        </a:lnSpc>
                      </a:pPr>
                      <a:r>
                        <a:rPr lang="en-US" sz="1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TFA</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lnSpc>
                          <a:spcPts val="1300"/>
                        </a:lnSpc>
                      </a:pPr>
                      <a:r>
                        <a:rPr lang="en-US" sz="1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(g/100 g FW)</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DBI</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MDA</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lnSpc>
                          <a:spcPts val="1300"/>
                        </a:lnSpc>
                      </a:pPr>
                      <a:r>
                        <a:rPr lang="en-US" sz="14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(µM /g FW)</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284152"/>
                  </a:ext>
                </a:extLst>
              </a:tr>
              <a:tr h="253587">
                <a:tc>
                  <a:txBody>
                    <a:bodyPr/>
                    <a:lstStyle/>
                    <a:p>
                      <a:pPr algn="ctr">
                        <a:lnSpc>
                          <a:spcPts val="1300"/>
                        </a:lnSpc>
                      </a:pPr>
                      <a:r>
                        <a:rPr lang="en-US"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Control</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0.131b ± 0.017</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0.72a±0.10</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9.09a±0.88</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2.91a±0.11</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4501774"/>
                  </a:ext>
                </a:extLst>
              </a:tr>
              <a:tr h="253587">
                <a:tc>
                  <a:txBody>
                    <a:bodyPr/>
                    <a:lstStyle/>
                    <a:p>
                      <a:pPr algn="ctr">
                        <a:lnSpc>
                          <a:spcPts val="1300"/>
                        </a:lnSpc>
                      </a:pPr>
                      <a:r>
                        <a:rPr lang="en-US"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T1</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0.141b ± 0.002</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0.74a±0.05</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8.13a±0.29</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3.18a±0.05</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79786"/>
                  </a:ext>
                </a:extLst>
              </a:tr>
              <a:tr h="253587">
                <a:tc>
                  <a:txBody>
                    <a:bodyPr/>
                    <a:lstStyle/>
                    <a:p>
                      <a:pPr algn="ctr">
                        <a:lnSpc>
                          <a:spcPts val="1300"/>
                        </a:lnSpc>
                      </a:pPr>
                      <a:r>
                        <a:rPr lang="en-US"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T2</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0.189a ± 0.002</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0.74a±0.10</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9.83a±1.47</a:t>
                      </a:r>
                      <a:endParaRPr lang="pt-PT" sz="1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pPr>
                      <a:r>
                        <a:rPr lang="en-US" sz="14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2.39a±0.33</a:t>
                      </a:r>
                      <a:endParaRPr lang="pt-PT"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9927363"/>
                  </a:ext>
                </a:extLst>
              </a:tr>
            </a:tbl>
          </a:graphicData>
        </a:graphic>
      </p:graphicFrame>
      <p:sp>
        <p:nvSpPr>
          <p:cNvPr id="16" name="CaixaDeTexto 15">
            <a:extLst>
              <a:ext uri="{FF2B5EF4-FFF2-40B4-BE49-F238E27FC236}">
                <a16:creationId xmlns:a16="http://schemas.microsoft.com/office/drawing/2014/main" id="{8DC7D82B-8C2F-4FEE-AC26-E9B4357999C8}"/>
              </a:ext>
            </a:extLst>
          </p:cNvPr>
          <p:cNvSpPr txBox="1"/>
          <p:nvPr/>
        </p:nvSpPr>
        <p:spPr>
          <a:xfrm>
            <a:off x="653926" y="1085372"/>
            <a:ext cx="7814880" cy="413959"/>
          </a:xfrm>
          <a:prstGeom prst="rect">
            <a:avLst/>
          </a:prstGeom>
          <a:noFill/>
        </p:spPr>
        <p:txBody>
          <a:bodyPr wrap="square">
            <a:spAutoFit/>
          </a:bodyPr>
          <a:lstStyle/>
          <a:p>
            <a:pPr algn="just">
              <a:lnSpc>
                <a:spcPct val="95000"/>
              </a:lnSpc>
              <a:spcBef>
                <a:spcPts val="1200"/>
              </a:spcBef>
              <a:spcAft>
                <a:spcPts val="600"/>
              </a:spcAft>
            </a:pPr>
            <a:r>
              <a:rPr lang="en-US" sz="1100" b="1"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Table 1</a:t>
            </a:r>
            <a:r>
              <a:rPr lang="en-US" sz="11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 Mean values (n = 4) and standard error of Ca content, TFA, DBI and MDA of Rocha pear fruits at harvest. Letters a and b represent significant differences between treatments for each parameter (P ≤ 0.05)</a:t>
            </a:r>
            <a:endParaRPr lang="pt-PT" sz="11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endParaRPr>
          </a:p>
        </p:txBody>
      </p:sp>
      <p:sp>
        <p:nvSpPr>
          <p:cNvPr id="26" name="CaixaDeTexto 25">
            <a:extLst>
              <a:ext uri="{FF2B5EF4-FFF2-40B4-BE49-F238E27FC236}">
                <a16:creationId xmlns:a16="http://schemas.microsoft.com/office/drawing/2014/main" id="{73337DC5-574A-429A-A00A-4A641D414584}"/>
              </a:ext>
            </a:extLst>
          </p:cNvPr>
          <p:cNvSpPr txBox="1"/>
          <p:nvPr/>
        </p:nvSpPr>
        <p:spPr>
          <a:xfrm>
            <a:off x="664560" y="3177758"/>
            <a:ext cx="7814880" cy="3378617"/>
          </a:xfrm>
          <a:prstGeom prst="rect">
            <a:avLst/>
          </a:prstGeom>
          <a:noFill/>
        </p:spPr>
        <p:txBody>
          <a:bodyPr wrap="square">
            <a:spAutoFit/>
          </a:bodyPr>
          <a:lstStyle/>
          <a:p>
            <a:pPr algn="just">
              <a:lnSpc>
                <a:spcPct val="150000"/>
              </a:lnSpc>
            </a:pPr>
            <a:r>
              <a:rPr lang="en-US" sz="1600" dirty="0">
                <a:latin typeface="Palatino Linotype" panose="02040502050505030304" pitchFamily="18" charset="0"/>
              </a:rPr>
              <a:t>At harvest:</a:t>
            </a:r>
          </a:p>
          <a:p>
            <a:pPr marL="285750" indent="-285750" algn="just">
              <a:lnSpc>
                <a:spcPct val="150000"/>
              </a:lnSpc>
              <a:buFontTx/>
              <a:buChar char="-"/>
            </a:pPr>
            <a:r>
              <a:rPr lang="en-US" sz="1600" dirty="0">
                <a:latin typeface="Palatino Linotype" panose="02040502050505030304" pitchFamily="18" charset="0"/>
              </a:rPr>
              <a:t>Lower Ca contents were reported in the control, while T2 presented significantly higher values than the other treatments (increases ranged from 7.6 % to 44.3 %)</a:t>
            </a:r>
          </a:p>
          <a:p>
            <a:pPr marL="285750" indent="-285750" algn="just">
              <a:lnSpc>
                <a:spcPct val="150000"/>
              </a:lnSpc>
              <a:buFontTx/>
              <a:buChar char="-"/>
            </a:pPr>
            <a:r>
              <a:rPr lang="en-US" sz="1600" dirty="0">
                <a:latin typeface="Palatino Linotype" panose="02040502050505030304" pitchFamily="18" charset="0"/>
              </a:rPr>
              <a:t>For the remaining parameters (TFA, DBI and MDA), no significant differences were reported</a:t>
            </a:r>
          </a:p>
          <a:p>
            <a:pPr marL="285750" indent="-285750" algn="just">
              <a:lnSpc>
                <a:spcPct val="150000"/>
              </a:lnSpc>
              <a:buFontTx/>
              <a:buChar char="-"/>
            </a:pPr>
            <a:r>
              <a:rPr lang="en-US" sz="1600" dirty="0">
                <a:latin typeface="Palatino Linotype" panose="02040502050505030304" pitchFamily="18" charset="0"/>
              </a:rPr>
              <a:t>Values varied between: </a:t>
            </a:r>
          </a:p>
          <a:p>
            <a:pPr marL="269875" algn="just">
              <a:lnSpc>
                <a:spcPct val="150000"/>
              </a:lnSpc>
            </a:pPr>
            <a:r>
              <a:rPr lang="en-US" sz="1600" dirty="0">
                <a:latin typeface="Palatino Linotype" panose="02040502050505030304" pitchFamily="18" charset="0"/>
              </a:rPr>
              <a:t>TFA: 0.72 and 0.74 g/100 g FW</a:t>
            </a:r>
          </a:p>
          <a:p>
            <a:pPr marL="269875" algn="just">
              <a:lnSpc>
                <a:spcPct val="150000"/>
              </a:lnSpc>
            </a:pPr>
            <a:r>
              <a:rPr lang="en-US" sz="1600" dirty="0">
                <a:latin typeface="Palatino Linotype" panose="02040502050505030304" pitchFamily="18" charset="0"/>
              </a:rPr>
              <a:t>DBI: 8.13 and 9.83 </a:t>
            </a:r>
          </a:p>
          <a:p>
            <a:pPr marL="269875" algn="just">
              <a:lnSpc>
                <a:spcPct val="150000"/>
              </a:lnSpc>
            </a:pPr>
            <a:r>
              <a:rPr lang="en-US" sz="1600" dirty="0">
                <a:latin typeface="Palatino Linotype" panose="02040502050505030304" pitchFamily="18" charset="0"/>
              </a:rPr>
              <a:t>MDA: 2.23 and 3.18 µM /g FW</a:t>
            </a:r>
            <a:endParaRPr lang="pt-PT" sz="1600" dirty="0">
              <a:latin typeface="Palatino Linotype" panose="02040502050505030304" pitchFamily="18" charset="0"/>
            </a:endParaRPr>
          </a:p>
        </p:txBody>
      </p:sp>
    </p:spTree>
    <p:extLst>
      <p:ext uri="{BB962C8B-B14F-4D97-AF65-F5344CB8AC3E}">
        <p14:creationId xmlns:p14="http://schemas.microsoft.com/office/powerpoint/2010/main" val="88561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94" y="228593"/>
            <a:ext cx="8676906"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pic>
        <p:nvPicPr>
          <p:cNvPr id="12" name="Picture 2">
            <a:extLst>
              <a:ext uri="{FF2B5EF4-FFF2-40B4-BE49-F238E27FC236}">
                <a16:creationId xmlns:a16="http://schemas.microsoft.com/office/drawing/2014/main" id="{FCB8E622-7258-4BC4-BECB-7E4B998D035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67" t="4098" r="84333" b="61492"/>
          <a:stretch/>
        </p:blipFill>
        <p:spPr bwMode="auto">
          <a:xfrm>
            <a:off x="7863840" y="5578117"/>
            <a:ext cx="1280160" cy="1279883"/>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m 17">
            <a:extLst>
              <a:ext uri="{FF2B5EF4-FFF2-40B4-BE49-F238E27FC236}">
                <a16:creationId xmlns:a16="http://schemas.microsoft.com/office/drawing/2014/main" id="{4E38CD9F-AB0E-44FB-A04C-E5BDD8772B13}"/>
              </a:ext>
            </a:extLst>
          </p:cNvPr>
          <p:cNvPicPr>
            <a:picLocks noChangeAspect="1"/>
          </p:cNvPicPr>
          <p:nvPr/>
        </p:nvPicPr>
        <p:blipFill>
          <a:blip r:embed="rId3"/>
          <a:stretch>
            <a:fillRect/>
          </a:stretch>
        </p:blipFill>
        <p:spPr>
          <a:xfrm>
            <a:off x="709930" y="1726756"/>
            <a:ext cx="7724140" cy="1403270"/>
          </a:xfrm>
          <a:prstGeom prst="rect">
            <a:avLst/>
          </a:prstGeom>
        </p:spPr>
      </p:pic>
      <p:sp>
        <p:nvSpPr>
          <p:cNvPr id="23" name="CaixaDeTexto 22">
            <a:extLst>
              <a:ext uri="{FF2B5EF4-FFF2-40B4-BE49-F238E27FC236}">
                <a16:creationId xmlns:a16="http://schemas.microsoft.com/office/drawing/2014/main" id="{234CBD18-5C1E-44F0-80B4-B32CF3BFA490}"/>
              </a:ext>
            </a:extLst>
          </p:cNvPr>
          <p:cNvSpPr txBox="1"/>
          <p:nvPr/>
        </p:nvSpPr>
        <p:spPr>
          <a:xfrm>
            <a:off x="709930" y="1257039"/>
            <a:ext cx="7621270" cy="413959"/>
          </a:xfrm>
          <a:prstGeom prst="rect">
            <a:avLst/>
          </a:prstGeom>
          <a:noFill/>
        </p:spPr>
        <p:txBody>
          <a:bodyPr wrap="square">
            <a:spAutoFit/>
          </a:bodyPr>
          <a:lstStyle/>
          <a:p>
            <a:pPr algn="just">
              <a:lnSpc>
                <a:spcPct val="95000"/>
              </a:lnSpc>
              <a:spcBef>
                <a:spcPts val="1200"/>
              </a:spcBef>
              <a:spcAft>
                <a:spcPts val="600"/>
              </a:spcAft>
            </a:pPr>
            <a:r>
              <a:rPr lang="en-US" sz="1100" b="1"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Table 2</a:t>
            </a:r>
            <a:r>
              <a:rPr lang="en-US" sz="11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 Mean values (n = 4) and standard error of FA profile of Rocha pear at harvest. Letter a indicates the absence of significant differences between treatments in the different parameters (P ≤ 0.05)</a:t>
            </a:r>
            <a:endParaRPr lang="pt-PT" sz="11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endParaRPr>
          </a:p>
        </p:txBody>
      </p:sp>
      <p:sp>
        <p:nvSpPr>
          <p:cNvPr id="13" name="CaixaDeTexto 12">
            <a:extLst>
              <a:ext uri="{FF2B5EF4-FFF2-40B4-BE49-F238E27FC236}">
                <a16:creationId xmlns:a16="http://schemas.microsoft.com/office/drawing/2014/main" id="{7F98288B-C4FB-430E-A566-E839973C9F02}"/>
              </a:ext>
            </a:extLst>
          </p:cNvPr>
          <p:cNvSpPr txBox="1"/>
          <p:nvPr/>
        </p:nvSpPr>
        <p:spPr>
          <a:xfrm>
            <a:off x="709930" y="3441700"/>
            <a:ext cx="7621270" cy="1901290"/>
          </a:xfrm>
          <a:prstGeom prst="rect">
            <a:avLst/>
          </a:prstGeom>
          <a:noFill/>
        </p:spPr>
        <p:txBody>
          <a:bodyPr wrap="square">
            <a:spAutoFit/>
          </a:bodyPr>
          <a:lstStyle/>
          <a:p>
            <a:pPr algn="just">
              <a:lnSpc>
                <a:spcPct val="150000"/>
              </a:lnSpc>
            </a:pPr>
            <a:r>
              <a:rPr lang="en-US" sz="1600" dirty="0">
                <a:latin typeface="Palatino Linotype" panose="02040502050505030304" pitchFamily="18" charset="0"/>
              </a:rPr>
              <a:t>- The profile of FA was characterized by the highest abundance of linoleic acid (C18:2), followed by palmitic acid (C16:0) and linolenic acid (C18:3). Stearic (C18:0) and oleic (C18:1) acids were the least abundant, while there was also a small percentage of FA with C chains lower than C16 (&lt;C16:0)</a:t>
            </a:r>
          </a:p>
          <a:p>
            <a:pPr algn="just">
              <a:lnSpc>
                <a:spcPct val="150000"/>
              </a:lnSpc>
            </a:pPr>
            <a:r>
              <a:rPr lang="en-US" sz="1600" dirty="0">
                <a:latin typeface="Palatino Linotype" panose="02040502050505030304" pitchFamily="18" charset="0"/>
              </a:rPr>
              <a:t>- No significant differences were observed</a:t>
            </a:r>
            <a:endParaRPr lang="pt-PT" sz="1600" dirty="0">
              <a:latin typeface="Palatino Linotype" panose="02040502050505030304" pitchFamily="18" charset="0"/>
            </a:endParaRPr>
          </a:p>
        </p:txBody>
      </p:sp>
    </p:spTree>
    <p:extLst>
      <p:ext uri="{BB962C8B-B14F-4D97-AF65-F5344CB8AC3E}">
        <p14:creationId xmlns:p14="http://schemas.microsoft.com/office/powerpoint/2010/main" val="402839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7</a:t>
            </a:fld>
            <a:endParaRPr lang="fr-FR">
              <a:latin typeface="Palatino Linotype" panose="02040502050505030304" pitchFamily="18" charset="0"/>
            </a:endParaRPr>
          </a:p>
        </p:txBody>
      </p:sp>
      <p:sp>
        <p:nvSpPr>
          <p:cNvPr id="7" name="TextBox 6"/>
          <p:cNvSpPr txBox="1"/>
          <p:nvPr/>
        </p:nvSpPr>
        <p:spPr>
          <a:xfrm>
            <a:off x="872908" y="907303"/>
            <a:ext cx="7463018" cy="3835602"/>
          </a:xfrm>
          <a:prstGeom prst="rect">
            <a:avLst/>
          </a:prstGeom>
          <a:noFill/>
        </p:spPr>
        <p:txBody>
          <a:bodyPr wrap="square" rtlCol="0">
            <a:spAutoFit/>
          </a:bodyPr>
          <a:lstStyle/>
          <a:p>
            <a:r>
              <a:rPr lang="fr-FR" sz="2400" b="1" dirty="0">
                <a:latin typeface="Palatino Linotype" panose="02040502050505030304" pitchFamily="18" charset="0"/>
              </a:rPr>
              <a:t>Conclusions</a:t>
            </a:r>
          </a:p>
          <a:p>
            <a:pPr algn="just"/>
            <a:endParaRPr lang="en-US" sz="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pP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pP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The concentrations of CaCl</a:t>
            </a:r>
            <a:r>
              <a:rPr lang="en-US" sz="1800" baseline="-25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a:t>
            </a: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used in this study led to increases of Ca content in Rocha pear fruits</a:t>
            </a:r>
          </a:p>
          <a:p>
            <a:pPr algn="just">
              <a:lnSpc>
                <a:spcPct val="150000"/>
              </a:lnSpc>
            </a:pP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pP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Foliar concentrations did not affect FA content of fruits</a:t>
            </a:r>
          </a:p>
          <a:p>
            <a:pPr algn="just">
              <a:lnSpc>
                <a:spcPct val="150000"/>
              </a:lnSpc>
            </a:pP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pPr>
            <a:r>
              <a:rPr lang="en-US"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t>
            </a: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n-US"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M</a:t>
            </a:r>
            <a:r>
              <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embrane well-functioning and cell compartmentation was well kept indicating less prospects to storage losses</a:t>
            </a:r>
            <a:endParaRPr lang="pt-PT"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pic>
        <p:nvPicPr>
          <p:cNvPr id="10" name="Picture 2" descr="Pêra Rocha – A Pera Rocha distingue-se pelas suas características únicas,  que fazem dela um sabor de Portugal">
            <a:extLst>
              <a:ext uri="{FF2B5EF4-FFF2-40B4-BE49-F238E27FC236}">
                <a16:creationId xmlns:a16="http://schemas.microsoft.com/office/drawing/2014/main" id="{1B6261FE-303F-4DDF-8336-F8DB412407E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4267"/>
          <a:stretch/>
        </p:blipFill>
        <p:spPr bwMode="auto">
          <a:xfrm>
            <a:off x="3243211" y="5190966"/>
            <a:ext cx="1759469" cy="1257746"/>
          </a:xfrm>
          <a:prstGeom prst="rect">
            <a:avLst/>
          </a:prstGeom>
          <a:noFill/>
          <a:extLst>
            <a:ext uri="{909E8E84-426E-40DD-AFC4-6F175D3DCCD1}">
              <a14:hiddenFill xmlns:a14="http://schemas.microsoft.com/office/drawing/2010/main">
                <a:solidFill>
                  <a:srgbClr val="FFFFFF"/>
                </a:solidFill>
              </a14:hiddenFill>
            </a:ext>
          </a:extLst>
        </p:spPr>
      </p:pic>
      <p:sp>
        <p:nvSpPr>
          <p:cNvPr id="12" name="CaixaDeTexto 11">
            <a:extLst>
              <a:ext uri="{FF2B5EF4-FFF2-40B4-BE49-F238E27FC236}">
                <a16:creationId xmlns:a16="http://schemas.microsoft.com/office/drawing/2014/main" id="{A806170B-0F9C-4153-8F41-8C003A80308A}"/>
              </a:ext>
            </a:extLst>
          </p:cNvPr>
          <p:cNvSpPr txBox="1"/>
          <p:nvPr/>
        </p:nvSpPr>
        <p:spPr>
          <a:xfrm>
            <a:off x="4797819" y="5190966"/>
            <a:ext cx="828806" cy="281552"/>
          </a:xfrm>
          <a:prstGeom prst="rect">
            <a:avLst/>
          </a:prstGeom>
          <a:noFill/>
        </p:spPr>
        <p:txBody>
          <a:bodyPr wrap="square">
            <a:spAutoFit/>
          </a:bodyPr>
          <a:lstStyle/>
          <a:p>
            <a:pPr algn="just">
              <a:lnSpc>
                <a:spcPct val="107000"/>
              </a:lnSpc>
              <a:spcAft>
                <a:spcPts val="800"/>
              </a:spcAft>
            </a:pPr>
            <a:r>
              <a:rPr lang="en-US" sz="1200" dirty="0">
                <a:latin typeface="Palatino Linotype" panose="02040502050505030304" pitchFamily="18" charset="0"/>
              </a:rPr>
              <a:t>CaCl</a:t>
            </a:r>
            <a:r>
              <a:rPr lang="en-US" sz="1200" baseline="-25000" dirty="0">
                <a:effectLst/>
                <a:latin typeface="Palatino Linotype" panose="02040502050505030304" pitchFamily="18" charset="0"/>
                <a:ea typeface="SimSun" panose="02010600030101010101" pitchFamily="2" charset="-122"/>
                <a:cs typeface="Times New Roman" panose="02020603050405020304" pitchFamily="18" charset="0"/>
              </a:rPr>
              <a:t>2</a:t>
            </a:r>
            <a:endParaRPr lang="pt-PT" sz="1200" b="1" dirty="0">
              <a:effectLst/>
              <a:latin typeface="Palatino Linotype" panose="02040502050505030304" pitchFamily="18" charset="0"/>
              <a:ea typeface="Calibri" panose="020F0502020204030204" pitchFamily="34" charset="0"/>
              <a:cs typeface="Times New Roman" panose="02020603050405020304" pitchFamily="18" charset="0"/>
            </a:endParaRPr>
          </a:p>
        </p:txBody>
      </p:sp>
      <p:pic>
        <p:nvPicPr>
          <p:cNvPr id="13" name="Picture 8" descr="Agronomic biofortification is the application of... | Download Scientific  Diagram">
            <a:extLst>
              <a:ext uri="{FF2B5EF4-FFF2-40B4-BE49-F238E27FC236}">
                <a16:creationId xmlns:a16="http://schemas.microsoft.com/office/drawing/2014/main" id="{95BE2B71-FF89-4B73-9AD0-CFE6102146BD}"/>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1189" t="19597" r="9977" b="59509"/>
          <a:stretch/>
        </p:blipFill>
        <p:spPr bwMode="auto">
          <a:xfrm rot="21449805">
            <a:off x="5017191" y="5425396"/>
            <a:ext cx="892599" cy="684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DF69389D-CA7B-4F00-A589-796E1239D8BD}"/>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667" t="4098" r="84333" b="61492"/>
          <a:stretch/>
        </p:blipFill>
        <p:spPr bwMode="auto">
          <a:xfrm>
            <a:off x="7863840" y="5578117"/>
            <a:ext cx="1280160" cy="1279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17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599" y="609600"/>
            <a:ext cx="8045303" cy="3378617"/>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pPr algn="just">
              <a:lnSpc>
                <a:spcPct val="150000"/>
              </a:lnSpc>
            </a:pPr>
            <a:r>
              <a:rPr lang="en-GB"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The authors thanks to José Henriques (</a:t>
            </a:r>
            <a:r>
              <a:rPr lang="en-GB"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HBio</a:t>
            </a:r>
            <a:r>
              <a:rPr lang="en-GB"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t>
            </a:r>
            <a:r>
              <a:rPr lang="en-GB"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Lda</a:t>
            </a:r>
            <a:r>
              <a:rPr lang="en-GB"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for technical assistance on the orchard. We also give thanks to the research </a:t>
            </a:r>
            <a:r>
              <a:rPr lang="en-GB"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centers</a:t>
            </a:r>
            <a:r>
              <a:rPr lang="en-GB"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t>
            </a:r>
            <a:r>
              <a:rPr lang="en-GB"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GeoBioTec</a:t>
            </a:r>
            <a:r>
              <a:rPr lang="en-GB"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(CEF) UIDB/00239/2020 and Associate Laboratory TERRA (LA/P/0092/2020) for support facilities.</a:t>
            </a:r>
          </a:p>
          <a:p>
            <a:pPr algn="just">
              <a:lnSpc>
                <a:spcPct val="150000"/>
              </a:lnSpc>
            </a:pP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This research was funded by PDR2020, grant number 101-030734. Funding from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Fundação</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para a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Ciência</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e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Tecnologia</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(FCT) UI/BD/150718/2020 is also greatly acknowledged.</a:t>
            </a:r>
            <a:endParaRPr lang="fr-FR" sz="1600"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8</a:t>
            </a:fld>
            <a:endParaRPr lang="fr-FR">
              <a:latin typeface="Palatino Linotype" panose="02040502050505030304" pitchFamily="18" charset="0"/>
            </a:endParaRPr>
          </a:p>
        </p:txBody>
      </p:sp>
      <p:pic>
        <p:nvPicPr>
          <p:cNvPr id="6" name="Imagem 5">
            <a:extLst>
              <a:ext uri="{FF2B5EF4-FFF2-40B4-BE49-F238E27FC236}">
                <a16:creationId xmlns:a16="http://schemas.microsoft.com/office/drawing/2014/main" id="{87360476-6A47-43BB-9CCC-B8958C3F20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99" y="5567916"/>
            <a:ext cx="3015082" cy="680484"/>
          </a:xfrm>
          <a:prstGeom prst="rect">
            <a:avLst/>
          </a:prstGeom>
        </p:spPr>
      </p:pic>
      <p:pic>
        <p:nvPicPr>
          <p:cNvPr id="7" name="Picture 2" descr="Geobiociências, Geoengenharias e Geotecnologias | Faculdade de Ciências e  Tecnologia / Universidade Nova de Lisboa">
            <a:extLst>
              <a:ext uri="{FF2B5EF4-FFF2-40B4-BE49-F238E27FC236}">
                <a16:creationId xmlns:a16="http://schemas.microsoft.com/office/drawing/2014/main" id="{7CFE6B5D-D5AA-4E10-9591-D66BE5F95F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457" b="8152"/>
          <a:stretch/>
        </p:blipFill>
        <p:spPr bwMode="auto">
          <a:xfrm>
            <a:off x="609599" y="4189426"/>
            <a:ext cx="3015082" cy="10442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Repositório da Universidade de Lisboa: CEF - Centro de Estudos Florestais">
            <a:extLst>
              <a:ext uri="{FF2B5EF4-FFF2-40B4-BE49-F238E27FC236}">
                <a16:creationId xmlns:a16="http://schemas.microsoft.com/office/drawing/2014/main" id="{2824EC7F-42EC-4EF9-9854-98FAC10870C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398" b="8413"/>
          <a:stretch/>
        </p:blipFill>
        <p:spPr bwMode="auto">
          <a:xfrm>
            <a:off x="3944906" y="3872117"/>
            <a:ext cx="1617295" cy="136157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unding and Projects">
            <a:extLst>
              <a:ext uri="{FF2B5EF4-FFF2-40B4-BE49-F238E27FC236}">
                <a16:creationId xmlns:a16="http://schemas.microsoft.com/office/drawing/2014/main" id="{2777263C-EF09-4C77-98B5-0B04765379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4987" y="5567916"/>
            <a:ext cx="328457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B7E0FAB1-F7C1-4C58-917F-FF9DA510B40F}"/>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667" t="4098" r="84333" b="61492"/>
          <a:stretch/>
        </p:blipFill>
        <p:spPr bwMode="auto">
          <a:xfrm>
            <a:off x="7863840" y="5578117"/>
            <a:ext cx="1280160" cy="1279883"/>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m 11">
            <a:extLst>
              <a:ext uri="{FF2B5EF4-FFF2-40B4-BE49-F238E27FC236}">
                <a16:creationId xmlns:a16="http://schemas.microsoft.com/office/drawing/2014/main" id="{B7F5E652-BDEA-49E3-AC60-F6662E482E89}"/>
              </a:ext>
            </a:extLst>
          </p:cNvPr>
          <p:cNvPicPr>
            <a:picLocks noChangeAspect="1"/>
          </p:cNvPicPr>
          <p:nvPr/>
        </p:nvPicPr>
        <p:blipFill>
          <a:blip r:embed="rId7"/>
          <a:stretch>
            <a:fillRect/>
          </a:stretch>
        </p:blipFill>
        <p:spPr>
          <a:xfrm>
            <a:off x="5882427" y="4189426"/>
            <a:ext cx="3185373" cy="899868"/>
          </a:xfrm>
          <a:prstGeom prst="rect">
            <a:avLst/>
          </a:prstGeom>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5267</TotalTime>
  <Words>1251</Words>
  <Application>Microsoft Office PowerPoint</Application>
  <PresentationFormat>Apresentação no Ecrã (4:3)</PresentationFormat>
  <Paragraphs>97</Paragraphs>
  <Slides>8</Slides>
  <Notes>1</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8</vt:i4>
      </vt:variant>
    </vt:vector>
  </HeadingPairs>
  <TitlesOfParts>
    <vt:vector size="13" baseType="lpstr">
      <vt:lpstr>Arial</vt:lpstr>
      <vt:lpstr>Calibri</vt:lpstr>
      <vt:lpstr>Calibri Light</vt:lpstr>
      <vt:lpstr>Palatino Linotype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Claudia Campos Pessoa</cp:lastModifiedBy>
  <cp:revision>110</cp:revision>
  <dcterms:created xsi:type="dcterms:W3CDTF">2017-05-27T02:37:01Z</dcterms:created>
  <dcterms:modified xsi:type="dcterms:W3CDTF">2023-10-30T13:43:40Z</dcterms:modified>
</cp:coreProperties>
</file>