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handoutMasterIdLst>
    <p:handoutMasterId r:id="rId20"/>
  </p:handoutMasterIdLst>
  <p:sldIdLst>
    <p:sldId id="274" r:id="rId3"/>
    <p:sldId id="284" r:id="rId4"/>
    <p:sldId id="267" r:id="rId5"/>
    <p:sldId id="268" r:id="rId6"/>
    <p:sldId id="269" r:id="rId7"/>
    <p:sldId id="275" r:id="rId8"/>
    <p:sldId id="276" r:id="rId9"/>
    <p:sldId id="277" r:id="rId10"/>
    <p:sldId id="278" r:id="rId11"/>
    <p:sldId id="279" r:id="rId12"/>
    <p:sldId id="280" r:id="rId13"/>
    <p:sldId id="283" r:id="rId14"/>
    <p:sldId id="281" r:id="rId15"/>
    <p:sldId id="282" r:id="rId16"/>
    <p:sldId id="271" r:id="rId17"/>
    <p:sldId id="272"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 id="2" name="Catarina" initials="C" lastIdx="2" clrIdx="2">
    <p:extLst>
      <p:ext uri="{19B8F6BF-5375-455C-9EA6-DF929625EA0E}">
        <p15:presenceInfo xmlns:p15="http://schemas.microsoft.com/office/powerpoint/2012/main" userId="c8b5b58050177e5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6923" autoAdjust="0"/>
  </p:normalViewPr>
  <p:slideViewPr>
    <p:cSldViewPr>
      <p:cViewPr varScale="1">
        <p:scale>
          <a:sx n="61" d="100"/>
          <a:sy n="61" d="100"/>
        </p:scale>
        <p:origin x="55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9/26/2023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26/09/2023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6269082-9D5D-43A3-B675-27AB9B8E552E}" type="slidenum">
              <a:rPr lang="en-US" smtClean="0"/>
              <a:t>2</a:t>
            </a:fld>
            <a:endParaRPr lang="en-US" dirty="0"/>
          </a:p>
        </p:txBody>
      </p:sp>
    </p:spTree>
    <p:extLst>
      <p:ext uri="{BB962C8B-B14F-4D97-AF65-F5344CB8AC3E}">
        <p14:creationId xmlns:p14="http://schemas.microsoft.com/office/powerpoint/2010/main" val="2589582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15</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16</a:t>
            </a:fld>
            <a:endParaRPr lang="fr-FR"/>
          </a:p>
        </p:txBody>
      </p:sp>
    </p:spTree>
    <p:extLst>
      <p:ext uri="{BB962C8B-B14F-4D97-AF65-F5344CB8AC3E}">
        <p14:creationId xmlns:p14="http://schemas.microsoft.com/office/powerpoint/2010/main" val="295582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26/09/2023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26/09/2023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26/09/2023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9/26/2023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9/26/2023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9/26/2023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26/09/2023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26/09/2023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26/09/2023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26/09/2023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26/09/2023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26/09/2023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26/09/2023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26/09/2023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26/09/2023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9/26/2023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4.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4.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jp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7.jp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11.jp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4.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419100" y="1644804"/>
            <a:ext cx="8305800" cy="4711546"/>
          </a:xfrm>
          <a:prstGeom prst="rect">
            <a:avLst/>
          </a:prstGeom>
          <a:noFill/>
        </p:spPr>
        <p:txBody>
          <a:bodyPr wrap="square" rtlCol="0">
            <a:spAutoFit/>
          </a:bodyPr>
          <a:lstStyle/>
          <a:p>
            <a:pPr algn="ctr"/>
            <a:r>
              <a:rPr lang="en-US" sz="3200" b="1" dirty="0">
                <a:solidFill>
                  <a:schemeClr val="bg1"/>
                </a:solidFill>
              </a:rPr>
              <a:t>Coaxial wet-spun fibers loaded with essential oils for the treatment of chronic wounds</a:t>
            </a:r>
            <a:endParaRPr lang="en-US" sz="1600" b="1" dirty="0">
              <a:solidFill>
                <a:schemeClr val="bg1"/>
              </a:solidFill>
            </a:endParaRPr>
          </a:p>
          <a:p>
            <a:pPr algn="ctr"/>
            <a:endParaRPr lang="en-US" b="1" dirty="0"/>
          </a:p>
          <a:p>
            <a:pPr algn="ctr"/>
            <a:endParaRPr lang="en-US" b="1" dirty="0"/>
          </a:p>
          <a:p>
            <a:pPr algn="ctr"/>
            <a:endParaRPr lang="en-US" b="1" dirty="0"/>
          </a:p>
          <a:p>
            <a:pPr algn="ctr"/>
            <a:endParaRPr lang="fr-FR" dirty="0"/>
          </a:p>
          <a:p>
            <a:pPr algn="r">
              <a:lnSpc>
                <a:spcPct val="150000"/>
              </a:lnSpc>
              <a:spcAft>
                <a:spcPts val="800"/>
              </a:spcAft>
            </a:pPr>
            <a:r>
              <a:rPr lang="pt-PT" sz="1600" b="1" dirty="0">
                <a:effectLst/>
                <a:latin typeface="+mj-lt"/>
                <a:ea typeface="Calibri" panose="020F0502020204030204" pitchFamily="34" charset="0"/>
                <a:cs typeface="Times New Roman" panose="02020603050405020304" pitchFamily="18" charset="0"/>
              </a:rPr>
              <a:t>Catarina S. Miranda</a:t>
            </a:r>
            <a:r>
              <a:rPr lang="pt-PT" sz="1600" b="1" baseline="30000" dirty="0">
                <a:effectLst/>
                <a:latin typeface="+mj-lt"/>
                <a:ea typeface="Calibri" panose="020F0502020204030204" pitchFamily="34" charset="0"/>
                <a:cs typeface="Times New Roman" panose="02020603050405020304" pitchFamily="18" charset="0"/>
              </a:rPr>
              <a:t>1</a:t>
            </a:r>
            <a:r>
              <a:rPr lang="pt-PT" sz="1600" b="1" dirty="0">
                <a:effectLst/>
                <a:latin typeface="+mj-lt"/>
                <a:ea typeface="Calibri" panose="020F0502020204030204" pitchFamily="34" charset="0"/>
                <a:cs typeface="Times New Roman" panose="02020603050405020304" pitchFamily="18" charset="0"/>
              </a:rPr>
              <a:t>, Elina Marinho</a:t>
            </a:r>
            <a:r>
              <a:rPr lang="pt-PT" sz="1600" b="1" baseline="30000" dirty="0">
                <a:effectLst/>
                <a:latin typeface="+mj-lt"/>
                <a:ea typeface="Calibri" panose="020F0502020204030204" pitchFamily="34" charset="0"/>
                <a:cs typeface="Times New Roman" panose="02020603050405020304" pitchFamily="18" charset="0"/>
              </a:rPr>
              <a:t>1</a:t>
            </a:r>
            <a:r>
              <a:rPr lang="pt-PT" sz="1600" b="1" dirty="0">
                <a:effectLst/>
                <a:latin typeface="+mj-lt"/>
                <a:ea typeface="Calibri" panose="020F0502020204030204" pitchFamily="34" charset="0"/>
                <a:cs typeface="Times New Roman" panose="02020603050405020304" pitchFamily="18" charset="0"/>
              </a:rPr>
              <a:t>, Susana P. G. Costa</a:t>
            </a:r>
            <a:r>
              <a:rPr lang="pt-PT" sz="1600" b="1" baseline="30000" dirty="0">
                <a:effectLst/>
                <a:latin typeface="+mj-lt"/>
                <a:ea typeface="Calibri" panose="020F0502020204030204" pitchFamily="34" charset="0"/>
                <a:cs typeface="Times New Roman" panose="02020603050405020304" pitchFamily="18" charset="0"/>
              </a:rPr>
              <a:t>2</a:t>
            </a:r>
            <a:r>
              <a:rPr lang="pt-PT" sz="1600" b="1" dirty="0">
                <a:effectLst/>
                <a:latin typeface="+mj-lt"/>
                <a:ea typeface="Calibri" panose="020F0502020204030204" pitchFamily="34" charset="0"/>
                <a:cs typeface="Times New Roman" panose="02020603050405020304" pitchFamily="18" charset="0"/>
              </a:rPr>
              <a:t>, Natália C. Homem</a:t>
            </a:r>
            <a:r>
              <a:rPr lang="pt-PT" sz="1600" b="1" baseline="30000" dirty="0">
                <a:effectLst/>
                <a:latin typeface="+mj-lt"/>
                <a:ea typeface="Calibri" panose="020F0502020204030204" pitchFamily="34" charset="0"/>
                <a:cs typeface="Times New Roman" panose="02020603050405020304" pitchFamily="18" charset="0"/>
              </a:rPr>
              <a:t>3</a:t>
            </a:r>
            <a:r>
              <a:rPr lang="pt-PT" sz="1600" b="1" dirty="0">
                <a:effectLst/>
                <a:latin typeface="+mj-lt"/>
                <a:ea typeface="Calibri" panose="020F0502020204030204" pitchFamily="34" charset="0"/>
                <a:cs typeface="Times New Roman" panose="02020603050405020304" pitchFamily="18" charset="0"/>
              </a:rPr>
              <a:t> and Helena P. Felgueiras</a:t>
            </a:r>
            <a:r>
              <a:rPr lang="pt-PT" sz="1600" b="1" baseline="30000" dirty="0">
                <a:effectLst/>
                <a:latin typeface="+mj-lt"/>
                <a:ea typeface="Calibri" panose="020F0502020204030204" pitchFamily="34" charset="0"/>
                <a:cs typeface="Times New Roman" panose="02020603050405020304" pitchFamily="18" charset="0"/>
              </a:rPr>
              <a:t>1,</a:t>
            </a:r>
            <a:r>
              <a:rPr lang="pt-PT" sz="1600" b="1" dirty="0">
                <a:effectLst/>
                <a:latin typeface="+mj-lt"/>
                <a:ea typeface="Calibri" panose="020F0502020204030204" pitchFamily="34" charset="0"/>
                <a:cs typeface="Times New Roman" panose="02020603050405020304" pitchFamily="18" charset="0"/>
              </a:rPr>
              <a:t>* </a:t>
            </a:r>
            <a:endParaRPr lang="pt-PT" sz="2400" b="1" dirty="0">
              <a:effectLst/>
              <a:latin typeface="+mj-lt"/>
              <a:ea typeface="Calibri" panose="020F0502020204030204" pitchFamily="34" charset="0"/>
              <a:cs typeface="Times New Roman" panose="02020603050405020304" pitchFamily="18" charset="0"/>
            </a:endParaRPr>
          </a:p>
          <a:p>
            <a:pPr>
              <a:lnSpc>
                <a:spcPct val="150000"/>
              </a:lnSpc>
              <a:spcAft>
                <a:spcPts val="800"/>
              </a:spcAft>
            </a:pPr>
            <a:r>
              <a:rPr lang="en-US" sz="1100" baseline="30000" dirty="0">
                <a:effectLst/>
                <a:latin typeface="+mj-lt"/>
                <a:ea typeface="Calibri" panose="020F0502020204030204" pitchFamily="34" charset="0"/>
                <a:cs typeface="Times New Roman" panose="02020603050405020304" pitchFamily="18" charset="0"/>
              </a:rPr>
              <a:t>1</a:t>
            </a:r>
            <a:r>
              <a:rPr lang="en-US" sz="1100" dirty="0">
                <a:effectLst/>
                <a:latin typeface="+mj-lt"/>
                <a:ea typeface="Calibri" panose="020F0502020204030204" pitchFamily="34" charset="0"/>
                <a:cs typeface="Times New Roman" panose="02020603050405020304" pitchFamily="18" charset="0"/>
              </a:rPr>
              <a:t>Centre for Textile Science and Technology (2C2T), University of Minho, </a:t>
            </a:r>
            <a:r>
              <a:rPr lang="en-US" sz="1100" dirty="0" err="1">
                <a:effectLst/>
                <a:latin typeface="+mj-lt"/>
                <a:ea typeface="Calibri" panose="020F0502020204030204" pitchFamily="34" charset="0"/>
                <a:cs typeface="Times New Roman" panose="02020603050405020304" pitchFamily="18" charset="0"/>
              </a:rPr>
              <a:t>Guimarães</a:t>
            </a:r>
            <a:r>
              <a:rPr lang="en-US" sz="1100" dirty="0">
                <a:effectLst/>
                <a:latin typeface="+mj-lt"/>
                <a:ea typeface="Calibri" panose="020F0502020204030204" pitchFamily="34" charset="0"/>
                <a:cs typeface="Times New Roman" panose="02020603050405020304" pitchFamily="18" charset="0"/>
              </a:rPr>
              <a:t>, Portugal;</a:t>
            </a:r>
            <a:endParaRPr lang="pt-PT" sz="1600" dirty="0">
              <a:effectLst/>
              <a:latin typeface="+mj-lt"/>
              <a:ea typeface="Calibri" panose="020F0502020204030204" pitchFamily="34" charset="0"/>
              <a:cs typeface="Times New Roman" panose="02020603050405020304" pitchFamily="18" charset="0"/>
            </a:endParaRPr>
          </a:p>
          <a:p>
            <a:pPr>
              <a:lnSpc>
                <a:spcPct val="150000"/>
              </a:lnSpc>
              <a:spcAft>
                <a:spcPts val="800"/>
              </a:spcAft>
            </a:pPr>
            <a:r>
              <a:rPr lang="en-US" sz="1100" baseline="30000" dirty="0">
                <a:effectLst/>
                <a:latin typeface="+mj-lt"/>
                <a:ea typeface="Calibri" panose="020F0502020204030204" pitchFamily="34" charset="0"/>
                <a:cs typeface="Times New Roman" panose="02020603050405020304" pitchFamily="18" charset="0"/>
              </a:rPr>
              <a:t>2</a:t>
            </a:r>
            <a:r>
              <a:rPr lang="en-US" sz="1100" dirty="0">
                <a:effectLst/>
                <a:latin typeface="+mj-lt"/>
                <a:ea typeface="Calibri" panose="020F0502020204030204" pitchFamily="34" charset="0"/>
                <a:cs typeface="Times New Roman" panose="02020603050405020304" pitchFamily="18" charset="0"/>
              </a:rPr>
              <a:t>Centre of Chemistry (CQ), University of Minho, Braga, Portugal;</a:t>
            </a:r>
          </a:p>
          <a:p>
            <a:pPr>
              <a:lnSpc>
                <a:spcPct val="150000"/>
              </a:lnSpc>
              <a:spcAft>
                <a:spcPts val="800"/>
              </a:spcAft>
            </a:pPr>
            <a:r>
              <a:rPr lang="pt-PT" sz="1100" baseline="30000" dirty="0">
                <a:effectLst/>
                <a:latin typeface="+mj-lt"/>
                <a:ea typeface="Calibri" panose="020F0502020204030204" pitchFamily="34" charset="0"/>
                <a:cs typeface="Times New Roman" panose="02020603050405020304" pitchFamily="18" charset="0"/>
              </a:rPr>
              <a:t>3 </a:t>
            </a:r>
            <a:r>
              <a:rPr lang="pt-PT" sz="1100" dirty="0">
                <a:effectLst/>
                <a:latin typeface="+mj-lt"/>
                <a:ea typeface="Calibri" panose="020F0502020204030204" pitchFamily="34" charset="0"/>
                <a:cs typeface="Times New Roman" panose="02020603050405020304" pitchFamily="18" charset="0"/>
              </a:rPr>
              <a:t>Simoldes Plastics S.A., Oliveira de Azeméis, Portugal.</a:t>
            </a:r>
            <a:endParaRPr lang="it-IT" b="1" baseline="30000" dirty="0"/>
          </a:p>
          <a:p>
            <a:endParaRPr lang="it-IT" b="1" baseline="30000" dirty="0"/>
          </a:p>
          <a:p>
            <a:endParaRPr lang="fr-FR" sz="1600" dirty="0"/>
          </a:p>
          <a:p>
            <a:r>
              <a:rPr lang="en-US" sz="1200" b="1" dirty="0"/>
              <a:t>*</a:t>
            </a:r>
            <a:r>
              <a:rPr lang="en-US" sz="1200" dirty="0"/>
              <a:t> Corresponding author: helena.felgueiras@2c2t.uminho.pt</a:t>
            </a:r>
            <a:endParaRPr lang="fr-FR" sz="1200" dirty="0"/>
          </a:p>
        </p:txBody>
      </p:sp>
      <p:pic>
        <p:nvPicPr>
          <p:cNvPr id="8" name="Picture 7">
            <a:extLst>
              <a:ext uri="{FF2B5EF4-FFF2-40B4-BE49-F238E27FC236}">
                <a16:creationId xmlns:a16="http://schemas.microsoft.com/office/drawing/2014/main" id="{01F99A04-9C62-42E5-9F31-C44DBFFBF0D5}"/>
              </a:ext>
            </a:extLst>
          </p:cNvPr>
          <p:cNvPicPr>
            <a:picLocks noChangeAspect="1"/>
          </p:cNvPicPr>
          <p:nvPr/>
        </p:nvPicPr>
        <p:blipFill>
          <a:blip r:embed="rId5"/>
          <a:stretch>
            <a:fillRect/>
          </a:stretch>
        </p:blipFill>
        <p:spPr>
          <a:xfrm>
            <a:off x="4191000" y="5213196"/>
            <a:ext cx="1880775" cy="809969"/>
          </a:xfrm>
          <a:prstGeom prst="rect">
            <a:avLst/>
          </a:prstGeom>
        </p:spPr>
      </p:pic>
      <p:pic>
        <p:nvPicPr>
          <p:cNvPr id="3" name="Audio 2">
            <a:hlinkClick r:id="" action="ppaction://media"/>
            <a:extLst>
              <a:ext uri="{FF2B5EF4-FFF2-40B4-BE49-F238E27FC236}">
                <a16:creationId xmlns:a16="http://schemas.microsoft.com/office/drawing/2014/main" id="{2FAE4EE9-629E-47FA-9E5A-A3575B435F3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674345567"/>
      </p:ext>
    </p:extLst>
  </p:cSld>
  <p:clrMapOvr>
    <a:masterClrMapping/>
  </p:clrMapOvr>
  <mc:AlternateContent xmlns:mc="http://schemas.openxmlformats.org/markup-compatibility/2006" xmlns:p14="http://schemas.microsoft.com/office/powerpoint/2010/main">
    <mc:Choice Requires="p14">
      <p:transition spd="slow" p14:dur="2000" advTm="15037"/>
    </mc:Choice>
    <mc:Fallback xmlns="">
      <p:transition spd="slow" advTm="150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E0BA03-9638-4748-8C2E-54304B7D5DE6}"/>
              </a:ext>
            </a:extLst>
          </p:cNvPr>
          <p:cNvSpPr>
            <a:spLocks noGrp="1"/>
          </p:cNvSpPr>
          <p:nvPr>
            <p:ph type="sldNum" sz="quarter" idx="12"/>
          </p:nvPr>
        </p:nvSpPr>
        <p:spPr/>
        <p:txBody>
          <a:bodyPr/>
          <a:lstStyle/>
          <a:p>
            <a:fld id="{FCAEAE96-855E-42B1-8DE9-9C9E68DE18C5}" type="slidenum">
              <a:rPr lang="fr-FR" smtClean="0"/>
              <a:pPr/>
              <a:t>10</a:t>
            </a:fld>
            <a:endParaRPr lang="fr-FR"/>
          </a:p>
        </p:txBody>
      </p:sp>
      <p:pic>
        <p:nvPicPr>
          <p:cNvPr id="3" name="Picture 2">
            <a:extLst>
              <a:ext uri="{FF2B5EF4-FFF2-40B4-BE49-F238E27FC236}">
                <a16:creationId xmlns:a16="http://schemas.microsoft.com/office/drawing/2014/main" id="{6996D6FD-016B-4353-A128-D279065594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577" b="8610"/>
          <a:stretch/>
        </p:blipFill>
        <p:spPr>
          <a:xfrm>
            <a:off x="565385" y="4630723"/>
            <a:ext cx="2164816" cy="1247150"/>
          </a:xfrm>
          <a:prstGeom prst="rect">
            <a:avLst/>
          </a:prstGeom>
        </p:spPr>
      </p:pic>
      <p:sp>
        <p:nvSpPr>
          <p:cNvPr id="5" name="TextBox 4">
            <a:extLst>
              <a:ext uri="{FF2B5EF4-FFF2-40B4-BE49-F238E27FC236}">
                <a16:creationId xmlns:a16="http://schemas.microsoft.com/office/drawing/2014/main" id="{C638ED55-214A-4D0B-90BD-7DAFFC326CFF}"/>
              </a:ext>
            </a:extLst>
          </p:cNvPr>
          <p:cNvSpPr txBox="1"/>
          <p:nvPr/>
        </p:nvSpPr>
        <p:spPr>
          <a:xfrm rot="16200000">
            <a:off x="-709559" y="2518641"/>
            <a:ext cx="1848519" cy="276999"/>
          </a:xfrm>
          <a:prstGeom prst="rect">
            <a:avLst/>
          </a:prstGeom>
          <a:noFill/>
        </p:spPr>
        <p:txBody>
          <a:bodyPr wrap="none" rtlCol="0">
            <a:spAutoFit/>
          </a:bodyPr>
          <a:lstStyle/>
          <a:p>
            <a:r>
              <a:rPr lang="pt-PT" sz="1200" b="1" dirty="0">
                <a:latin typeface="+mj-lt"/>
                <a:cs typeface="Arial" panose="020B0604020202020204" pitchFamily="34" charset="0"/>
              </a:rPr>
              <a:t>Schematic Representation</a:t>
            </a:r>
          </a:p>
        </p:txBody>
      </p:sp>
      <p:sp>
        <p:nvSpPr>
          <p:cNvPr id="6" name="TextBox 5">
            <a:extLst>
              <a:ext uri="{FF2B5EF4-FFF2-40B4-BE49-F238E27FC236}">
                <a16:creationId xmlns:a16="http://schemas.microsoft.com/office/drawing/2014/main" id="{7CF5D433-6112-499A-AA5D-0AACB8126DB3}"/>
              </a:ext>
            </a:extLst>
          </p:cNvPr>
          <p:cNvSpPr txBox="1"/>
          <p:nvPr/>
        </p:nvSpPr>
        <p:spPr>
          <a:xfrm rot="16200000">
            <a:off x="-740002" y="5062216"/>
            <a:ext cx="1942968" cy="276999"/>
          </a:xfrm>
          <a:prstGeom prst="rect">
            <a:avLst/>
          </a:prstGeom>
          <a:noFill/>
        </p:spPr>
        <p:txBody>
          <a:bodyPr wrap="none" rtlCol="0">
            <a:spAutoFit/>
          </a:bodyPr>
          <a:lstStyle/>
          <a:p>
            <a:r>
              <a:rPr lang="pt-PT" sz="1200" b="1" dirty="0">
                <a:latin typeface="+mj-lt"/>
                <a:cs typeface="Arial" panose="020B0604020202020204" pitchFamily="34" charset="0"/>
              </a:rPr>
              <a:t>Microscopical Observations</a:t>
            </a:r>
          </a:p>
        </p:txBody>
      </p:sp>
      <p:grpSp>
        <p:nvGrpSpPr>
          <p:cNvPr id="7" name="Group 6">
            <a:extLst>
              <a:ext uri="{FF2B5EF4-FFF2-40B4-BE49-F238E27FC236}">
                <a16:creationId xmlns:a16="http://schemas.microsoft.com/office/drawing/2014/main" id="{89EE9DDC-9FD4-46DD-9D38-DC963C0AEF28}"/>
              </a:ext>
            </a:extLst>
          </p:cNvPr>
          <p:cNvGrpSpPr/>
          <p:nvPr/>
        </p:nvGrpSpPr>
        <p:grpSpPr>
          <a:xfrm>
            <a:off x="381000" y="1536441"/>
            <a:ext cx="4991582" cy="2412771"/>
            <a:chOff x="617045" y="726341"/>
            <a:chExt cx="6104201" cy="3194431"/>
          </a:xfrm>
        </p:grpSpPr>
        <p:grpSp>
          <p:nvGrpSpPr>
            <p:cNvPr id="8" name="Group 7">
              <a:extLst>
                <a:ext uri="{FF2B5EF4-FFF2-40B4-BE49-F238E27FC236}">
                  <a16:creationId xmlns:a16="http://schemas.microsoft.com/office/drawing/2014/main" id="{E691C953-9922-4679-A627-BB200F3537F4}"/>
                </a:ext>
              </a:extLst>
            </p:cNvPr>
            <p:cNvGrpSpPr/>
            <p:nvPr/>
          </p:nvGrpSpPr>
          <p:grpSpPr>
            <a:xfrm>
              <a:off x="1266165" y="726341"/>
              <a:ext cx="5001262" cy="3194431"/>
              <a:chOff x="1249161" y="700169"/>
              <a:chExt cx="5001262" cy="3194431"/>
            </a:xfrm>
          </p:grpSpPr>
          <p:grpSp>
            <p:nvGrpSpPr>
              <p:cNvPr id="11" name="Group 10">
                <a:extLst>
                  <a:ext uri="{FF2B5EF4-FFF2-40B4-BE49-F238E27FC236}">
                    <a16:creationId xmlns:a16="http://schemas.microsoft.com/office/drawing/2014/main" id="{513CF64A-6413-45D3-B1F6-4185D45B2FD8}"/>
                  </a:ext>
                </a:extLst>
              </p:cNvPr>
              <p:cNvGrpSpPr/>
              <p:nvPr/>
            </p:nvGrpSpPr>
            <p:grpSpPr>
              <a:xfrm>
                <a:off x="1511557" y="968611"/>
                <a:ext cx="4738866" cy="2925989"/>
                <a:chOff x="1065159" y="1632825"/>
                <a:chExt cx="4738866" cy="2925989"/>
              </a:xfrm>
            </p:grpSpPr>
            <p:sp>
              <p:nvSpPr>
                <p:cNvPr id="13" name="Oval 12">
                  <a:extLst>
                    <a:ext uri="{FF2B5EF4-FFF2-40B4-BE49-F238E27FC236}">
                      <a16:creationId xmlns:a16="http://schemas.microsoft.com/office/drawing/2014/main" id="{44BF5669-D421-4213-A739-B5B6010D0F3C}"/>
                    </a:ext>
                  </a:extLst>
                </p:cNvPr>
                <p:cNvSpPr/>
                <p:nvPr/>
              </p:nvSpPr>
              <p:spPr>
                <a:xfrm>
                  <a:off x="1481171" y="1693366"/>
                  <a:ext cx="2577968" cy="2572680"/>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14" name="Oval 13">
                  <a:extLst>
                    <a:ext uri="{FF2B5EF4-FFF2-40B4-BE49-F238E27FC236}">
                      <a16:creationId xmlns:a16="http://schemas.microsoft.com/office/drawing/2014/main" id="{C927729C-A76E-4D40-B091-562FD31E8EDB}"/>
                    </a:ext>
                  </a:extLst>
                </p:cNvPr>
                <p:cNvSpPr/>
                <p:nvPr/>
              </p:nvSpPr>
              <p:spPr>
                <a:xfrm>
                  <a:off x="2150972" y="2344017"/>
                  <a:ext cx="1238366" cy="123632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cxnSp>
              <p:nvCxnSpPr>
                <p:cNvPr id="15" name="Straight Arrow Connector 14">
                  <a:extLst>
                    <a:ext uri="{FF2B5EF4-FFF2-40B4-BE49-F238E27FC236}">
                      <a16:creationId xmlns:a16="http://schemas.microsoft.com/office/drawing/2014/main" id="{0F7C5A17-FC7B-4591-8A22-D1581D08A651}"/>
                    </a:ext>
                  </a:extLst>
                </p:cNvPr>
                <p:cNvCxnSpPr>
                  <a:cxnSpLocks/>
                </p:cNvCxnSpPr>
                <p:nvPr/>
              </p:nvCxnSpPr>
              <p:spPr>
                <a:xfrm flipH="1">
                  <a:off x="1065159" y="2934469"/>
                  <a:ext cx="1345816" cy="162892"/>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6" name="Rectangle 228">
                  <a:extLst>
                    <a:ext uri="{FF2B5EF4-FFF2-40B4-BE49-F238E27FC236}">
                      <a16:creationId xmlns:a16="http://schemas.microsoft.com/office/drawing/2014/main" id="{1CB5866C-B05B-4C5F-836F-3889CB51911F}"/>
                    </a:ext>
                  </a:extLst>
                </p:cNvPr>
                <p:cNvSpPr/>
                <p:nvPr/>
              </p:nvSpPr>
              <p:spPr>
                <a:xfrm>
                  <a:off x="3006652" y="2511832"/>
                  <a:ext cx="107046" cy="139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17" name="Rectangle 16">
                  <a:extLst>
                    <a:ext uri="{FF2B5EF4-FFF2-40B4-BE49-F238E27FC236}">
                      <a16:creationId xmlns:a16="http://schemas.microsoft.com/office/drawing/2014/main" id="{D9629676-D3DB-46DB-B4E9-A9916FE38DD4}"/>
                    </a:ext>
                  </a:extLst>
                </p:cNvPr>
                <p:cNvSpPr/>
                <p:nvPr/>
              </p:nvSpPr>
              <p:spPr>
                <a:xfrm>
                  <a:off x="3176377" y="2723517"/>
                  <a:ext cx="107046" cy="139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18" name="Rectangle 17">
                  <a:extLst>
                    <a:ext uri="{FF2B5EF4-FFF2-40B4-BE49-F238E27FC236}">
                      <a16:creationId xmlns:a16="http://schemas.microsoft.com/office/drawing/2014/main" id="{413DBD90-C2D7-4C6A-AB4D-5A6B53929F93}"/>
                    </a:ext>
                  </a:extLst>
                </p:cNvPr>
                <p:cNvSpPr/>
                <p:nvPr/>
              </p:nvSpPr>
              <p:spPr>
                <a:xfrm>
                  <a:off x="3127089" y="3018854"/>
                  <a:ext cx="107046" cy="139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19" name="Rectangle 18">
                  <a:extLst>
                    <a:ext uri="{FF2B5EF4-FFF2-40B4-BE49-F238E27FC236}">
                      <a16:creationId xmlns:a16="http://schemas.microsoft.com/office/drawing/2014/main" id="{B38601BF-9A11-4E30-A5F6-C3927D077A84}"/>
                    </a:ext>
                  </a:extLst>
                </p:cNvPr>
                <p:cNvSpPr/>
                <p:nvPr/>
              </p:nvSpPr>
              <p:spPr>
                <a:xfrm>
                  <a:off x="2770795" y="2395665"/>
                  <a:ext cx="107046" cy="139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20" name="Rectangle 19">
                  <a:extLst>
                    <a:ext uri="{FF2B5EF4-FFF2-40B4-BE49-F238E27FC236}">
                      <a16:creationId xmlns:a16="http://schemas.microsoft.com/office/drawing/2014/main" id="{7FAF55E2-03C6-40B4-A2A2-809B59341BDE}"/>
                    </a:ext>
                  </a:extLst>
                </p:cNvPr>
                <p:cNvSpPr/>
                <p:nvPr/>
              </p:nvSpPr>
              <p:spPr>
                <a:xfrm>
                  <a:off x="2440358" y="2529659"/>
                  <a:ext cx="107046" cy="139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21" name="Rectangle 20">
                  <a:extLst>
                    <a:ext uri="{FF2B5EF4-FFF2-40B4-BE49-F238E27FC236}">
                      <a16:creationId xmlns:a16="http://schemas.microsoft.com/office/drawing/2014/main" id="{D5707658-1295-4FBF-895F-B8B8FA8681FE}"/>
                    </a:ext>
                  </a:extLst>
                </p:cNvPr>
                <p:cNvSpPr/>
                <p:nvPr/>
              </p:nvSpPr>
              <p:spPr>
                <a:xfrm>
                  <a:off x="2317870" y="2723052"/>
                  <a:ext cx="107046" cy="139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22" name="Rectangle 21">
                  <a:extLst>
                    <a:ext uri="{FF2B5EF4-FFF2-40B4-BE49-F238E27FC236}">
                      <a16:creationId xmlns:a16="http://schemas.microsoft.com/office/drawing/2014/main" id="{6D1DA010-0DE3-492E-AB8A-86430740E5A5}"/>
                    </a:ext>
                  </a:extLst>
                </p:cNvPr>
                <p:cNvSpPr/>
                <p:nvPr/>
              </p:nvSpPr>
              <p:spPr>
                <a:xfrm>
                  <a:off x="2311344" y="3027561"/>
                  <a:ext cx="107046" cy="139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23" name="Rectangle 22">
                  <a:extLst>
                    <a:ext uri="{FF2B5EF4-FFF2-40B4-BE49-F238E27FC236}">
                      <a16:creationId xmlns:a16="http://schemas.microsoft.com/office/drawing/2014/main" id="{254BAC2C-BD43-493A-B635-5406AC76722B}"/>
                    </a:ext>
                  </a:extLst>
                </p:cNvPr>
                <p:cNvSpPr/>
                <p:nvPr/>
              </p:nvSpPr>
              <p:spPr>
                <a:xfrm>
                  <a:off x="2473014" y="3205780"/>
                  <a:ext cx="107046" cy="139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24" name="Rectangle 23">
                  <a:extLst>
                    <a:ext uri="{FF2B5EF4-FFF2-40B4-BE49-F238E27FC236}">
                      <a16:creationId xmlns:a16="http://schemas.microsoft.com/office/drawing/2014/main" id="{B1445AEF-E69E-4D59-8008-B9CDF11A29CC}"/>
                    </a:ext>
                  </a:extLst>
                </p:cNvPr>
                <p:cNvSpPr/>
                <p:nvPr/>
              </p:nvSpPr>
              <p:spPr>
                <a:xfrm>
                  <a:off x="2712307" y="3295848"/>
                  <a:ext cx="107046" cy="139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25" name="Rectangle 24">
                  <a:extLst>
                    <a:ext uri="{FF2B5EF4-FFF2-40B4-BE49-F238E27FC236}">
                      <a16:creationId xmlns:a16="http://schemas.microsoft.com/office/drawing/2014/main" id="{F47A5684-6367-4CC9-AF05-3788B8380C34}"/>
                    </a:ext>
                  </a:extLst>
                </p:cNvPr>
                <p:cNvSpPr/>
                <p:nvPr/>
              </p:nvSpPr>
              <p:spPr>
                <a:xfrm>
                  <a:off x="2970957" y="3194922"/>
                  <a:ext cx="107046" cy="139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26" name="Rectangle 25">
                  <a:extLst>
                    <a:ext uri="{FF2B5EF4-FFF2-40B4-BE49-F238E27FC236}">
                      <a16:creationId xmlns:a16="http://schemas.microsoft.com/office/drawing/2014/main" id="{0E99464A-FCB8-4D2C-93EA-B8C6AEF2B96E}"/>
                    </a:ext>
                  </a:extLst>
                </p:cNvPr>
                <p:cNvSpPr/>
                <p:nvPr/>
              </p:nvSpPr>
              <p:spPr>
                <a:xfrm>
                  <a:off x="2654809" y="2653252"/>
                  <a:ext cx="107046" cy="139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27" name="Rectangle 26">
                  <a:extLst>
                    <a:ext uri="{FF2B5EF4-FFF2-40B4-BE49-F238E27FC236}">
                      <a16:creationId xmlns:a16="http://schemas.microsoft.com/office/drawing/2014/main" id="{F4012AED-9C11-45D3-B139-73EFBC410CE8}"/>
                    </a:ext>
                  </a:extLst>
                </p:cNvPr>
                <p:cNvSpPr/>
                <p:nvPr/>
              </p:nvSpPr>
              <p:spPr>
                <a:xfrm>
                  <a:off x="2511575" y="2901019"/>
                  <a:ext cx="107046" cy="139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28" name="Rectangle 27">
                  <a:extLst>
                    <a:ext uri="{FF2B5EF4-FFF2-40B4-BE49-F238E27FC236}">
                      <a16:creationId xmlns:a16="http://schemas.microsoft.com/office/drawing/2014/main" id="{B84D092A-BA36-4F0A-95D5-5C8591CC716F}"/>
                    </a:ext>
                  </a:extLst>
                </p:cNvPr>
                <p:cNvSpPr/>
                <p:nvPr/>
              </p:nvSpPr>
              <p:spPr>
                <a:xfrm>
                  <a:off x="2884702" y="2703923"/>
                  <a:ext cx="107046" cy="139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sp>
              <p:nvSpPr>
                <p:cNvPr id="29" name="Rectangle 28">
                  <a:extLst>
                    <a:ext uri="{FF2B5EF4-FFF2-40B4-BE49-F238E27FC236}">
                      <a16:creationId xmlns:a16="http://schemas.microsoft.com/office/drawing/2014/main" id="{4721E237-DF59-4933-B85A-A1AC45954D07}"/>
                    </a:ext>
                  </a:extLst>
                </p:cNvPr>
                <p:cNvSpPr/>
                <p:nvPr/>
              </p:nvSpPr>
              <p:spPr>
                <a:xfrm>
                  <a:off x="2780559" y="2996245"/>
                  <a:ext cx="107046" cy="139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a:p>
              </p:txBody>
            </p:sp>
            <p:cxnSp>
              <p:nvCxnSpPr>
                <p:cNvPr id="30" name="Straight Arrow Connector 29">
                  <a:extLst>
                    <a:ext uri="{FF2B5EF4-FFF2-40B4-BE49-F238E27FC236}">
                      <a16:creationId xmlns:a16="http://schemas.microsoft.com/office/drawing/2014/main" id="{C0FE30AE-BDE0-476F-894C-DFE8714C59E4}"/>
                    </a:ext>
                  </a:extLst>
                </p:cNvPr>
                <p:cNvCxnSpPr>
                  <a:cxnSpLocks/>
                </p:cNvCxnSpPr>
                <p:nvPr/>
              </p:nvCxnSpPr>
              <p:spPr>
                <a:xfrm flipH="1" flipV="1">
                  <a:off x="1620229" y="1632825"/>
                  <a:ext cx="625861" cy="542384"/>
                </a:xfrm>
                <a:prstGeom prst="straightConnector1">
                  <a:avLst/>
                </a:prstGeom>
                <a:ln>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84214298-36D1-4814-AF3B-91783FDB69CA}"/>
                    </a:ext>
                  </a:extLst>
                </p:cNvPr>
                <p:cNvCxnSpPr>
                  <a:cxnSpLocks/>
                </p:cNvCxnSpPr>
                <p:nvPr/>
              </p:nvCxnSpPr>
              <p:spPr>
                <a:xfrm rot="10800000" flipV="1">
                  <a:off x="3060851" y="1738504"/>
                  <a:ext cx="1077441" cy="844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44504C2-3B7C-485E-8609-4916E20F3048}"/>
                    </a:ext>
                  </a:extLst>
                </p:cNvPr>
                <p:cNvCxnSpPr>
                  <a:cxnSpLocks/>
                </p:cNvCxnSpPr>
                <p:nvPr/>
              </p:nvCxnSpPr>
              <p:spPr>
                <a:xfrm rot="10800000">
                  <a:off x="3490623" y="3587237"/>
                  <a:ext cx="795130" cy="4491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DE840532-6B5B-4DD9-A268-9EEA7DEBF483}"/>
                    </a:ext>
                  </a:extLst>
                </p:cNvPr>
                <p:cNvSpPr txBox="1"/>
                <p:nvPr/>
              </p:nvSpPr>
              <p:spPr>
                <a:xfrm>
                  <a:off x="4249106" y="3978146"/>
                  <a:ext cx="1554919" cy="580668"/>
                </a:xfrm>
                <a:prstGeom prst="rect">
                  <a:avLst/>
                </a:prstGeom>
                <a:noFill/>
              </p:spPr>
              <p:txBody>
                <a:bodyPr wrap="none" rtlCol="0">
                  <a:spAutoFit/>
                </a:bodyPr>
                <a:lstStyle/>
                <a:p>
                  <a:r>
                    <a:rPr lang="pt-PT" sz="1050" b="1" dirty="0">
                      <a:latin typeface="+mj-lt"/>
                      <a:cs typeface="Arial" panose="020B0604020202020204" pitchFamily="34" charset="0"/>
                    </a:rPr>
                    <a:t>Polyethylene glycol</a:t>
                  </a:r>
                </a:p>
                <a:p>
                  <a:r>
                    <a:rPr lang="pt-PT" sz="1200" b="1" dirty="0">
                      <a:latin typeface="+mj-lt"/>
                      <a:cs typeface="Arial" panose="020B0604020202020204" pitchFamily="34" charset="0"/>
                    </a:rPr>
                    <a:t>PEG</a:t>
                  </a:r>
                </a:p>
              </p:txBody>
            </p:sp>
          </p:grpSp>
          <p:sp>
            <p:nvSpPr>
              <p:cNvPr id="12" name="TextBox 200">
                <a:extLst>
                  <a:ext uri="{FF2B5EF4-FFF2-40B4-BE49-F238E27FC236}">
                    <a16:creationId xmlns:a16="http://schemas.microsoft.com/office/drawing/2014/main" id="{98D9AA10-8B65-48BB-BC7F-61448D0743F8}"/>
                  </a:ext>
                </a:extLst>
              </p:cNvPr>
              <p:cNvSpPr txBox="1"/>
              <p:nvPr/>
            </p:nvSpPr>
            <p:spPr>
              <a:xfrm>
                <a:off x="1249161" y="700169"/>
                <a:ext cx="1388292" cy="580668"/>
              </a:xfrm>
              <a:prstGeom prst="rect">
                <a:avLst/>
              </a:prstGeom>
              <a:noFill/>
            </p:spPr>
            <p:txBody>
              <a:bodyPr wrap="none" rtlCol="0">
                <a:spAutoFit/>
              </a:bodyPr>
              <a:lstStyle/>
              <a:p>
                <a:r>
                  <a:rPr lang="pt-PT" sz="1050" b="1">
                    <a:latin typeface="+mj-lt"/>
                    <a:cs typeface="Arial" panose="020B0604020202020204" pitchFamily="34" charset="0"/>
                  </a:rPr>
                  <a:t>Cellulose acetate</a:t>
                </a:r>
              </a:p>
              <a:p>
                <a:r>
                  <a:rPr lang="pt-PT" sz="1200" b="1">
                    <a:latin typeface="+mj-lt"/>
                    <a:cs typeface="Arial" panose="020B0604020202020204" pitchFamily="34" charset="0"/>
                  </a:rPr>
                  <a:t>CA</a:t>
                </a:r>
                <a:endParaRPr lang="pt-PT" sz="1200" b="1" dirty="0">
                  <a:latin typeface="+mj-lt"/>
                  <a:cs typeface="Arial" panose="020B0604020202020204" pitchFamily="34" charset="0"/>
                </a:endParaRPr>
              </a:p>
            </p:txBody>
          </p:sp>
        </p:grpSp>
        <p:sp>
          <p:nvSpPr>
            <p:cNvPr id="9" name="TextBox 8">
              <a:extLst>
                <a:ext uri="{FF2B5EF4-FFF2-40B4-BE49-F238E27FC236}">
                  <a16:creationId xmlns:a16="http://schemas.microsoft.com/office/drawing/2014/main" id="{D022FC83-4F57-4779-B7E7-DB16E0ED89BA}"/>
                </a:ext>
              </a:extLst>
            </p:cNvPr>
            <p:cNvSpPr txBox="1"/>
            <p:nvPr/>
          </p:nvSpPr>
          <p:spPr>
            <a:xfrm>
              <a:off x="617045" y="2122278"/>
              <a:ext cx="1411816" cy="580668"/>
            </a:xfrm>
            <a:prstGeom prst="rect">
              <a:avLst/>
            </a:prstGeom>
            <a:noFill/>
          </p:spPr>
          <p:txBody>
            <a:bodyPr wrap="none" rtlCol="0">
              <a:spAutoFit/>
            </a:bodyPr>
            <a:lstStyle/>
            <a:p>
              <a:r>
                <a:rPr lang="pt-PT" sz="1050" b="1" dirty="0">
                  <a:latin typeface="+mj-lt"/>
                  <a:cs typeface="Arial" panose="020B0604020202020204" pitchFamily="34" charset="0"/>
                </a:rPr>
                <a:t>Polycaprolactone</a:t>
              </a:r>
            </a:p>
            <a:p>
              <a:r>
                <a:rPr lang="pt-PT" sz="1200" b="1" dirty="0">
                  <a:latin typeface="+mj-lt"/>
                  <a:cs typeface="Arial" panose="020B0604020202020204" pitchFamily="34" charset="0"/>
                </a:rPr>
                <a:t>PCL</a:t>
              </a:r>
            </a:p>
          </p:txBody>
        </p:sp>
        <p:sp>
          <p:nvSpPr>
            <p:cNvPr id="10" name="TextBox 9">
              <a:extLst>
                <a:ext uri="{FF2B5EF4-FFF2-40B4-BE49-F238E27FC236}">
                  <a16:creationId xmlns:a16="http://schemas.microsoft.com/office/drawing/2014/main" id="{129931EE-76A6-4DD4-8EA3-E104203CFC57}"/>
                </a:ext>
              </a:extLst>
            </p:cNvPr>
            <p:cNvSpPr txBox="1"/>
            <p:nvPr/>
          </p:nvSpPr>
          <p:spPr>
            <a:xfrm>
              <a:off x="4574313" y="839154"/>
              <a:ext cx="2146933" cy="794598"/>
            </a:xfrm>
            <a:prstGeom prst="rect">
              <a:avLst/>
            </a:prstGeom>
            <a:noFill/>
          </p:spPr>
          <p:txBody>
            <a:bodyPr wrap="none" rtlCol="0">
              <a:spAutoFit/>
            </a:bodyPr>
            <a:lstStyle/>
            <a:p>
              <a:r>
                <a:rPr lang="pt-PT" sz="1050" b="1" dirty="0">
                  <a:latin typeface="+mj-lt"/>
                  <a:cs typeface="Arial" panose="020B0604020202020204" pitchFamily="34" charset="0"/>
                </a:rPr>
                <a:t>Clove oil/Cinnamon leaf oil/</a:t>
              </a:r>
            </a:p>
            <a:p>
              <a:r>
                <a:rPr lang="pt-PT" sz="1050" b="1" dirty="0">
                  <a:latin typeface="+mj-lt"/>
                  <a:cs typeface="Arial" panose="020B0604020202020204" pitchFamily="34" charset="0"/>
                </a:rPr>
                <a:t>Tea Tree Oil</a:t>
              </a:r>
            </a:p>
            <a:p>
              <a:r>
                <a:rPr lang="pt-PT" sz="1200" b="1" dirty="0">
                  <a:latin typeface="+mj-lt"/>
                  <a:cs typeface="Arial" panose="020B0604020202020204" pitchFamily="34" charset="0"/>
                </a:rPr>
                <a:t>CO/CLO/TTO</a:t>
              </a:r>
            </a:p>
          </p:txBody>
        </p:sp>
      </p:grpSp>
      <p:pic>
        <p:nvPicPr>
          <p:cNvPr id="34" name="Picture 33">
            <a:extLst>
              <a:ext uri="{FF2B5EF4-FFF2-40B4-BE49-F238E27FC236}">
                <a16:creationId xmlns:a16="http://schemas.microsoft.com/office/drawing/2014/main" id="{B7056BDC-60BA-4377-93EA-F184D33E03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9063" y="4523067"/>
            <a:ext cx="1620979" cy="1492757"/>
          </a:xfrm>
          <a:prstGeom prst="rect">
            <a:avLst/>
          </a:prstGeom>
        </p:spPr>
      </p:pic>
      <p:sp>
        <p:nvSpPr>
          <p:cNvPr id="35" name="TextBox 34">
            <a:extLst>
              <a:ext uri="{FF2B5EF4-FFF2-40B4-BE49-F238E27FC236}">
                <a16:creationId xmlns:a16="http://schemas.microsoft.com/office/drawing/2014/main" id="{8B2E1E4F-41D6-49D3-B62C-0A79EF8D4149}"/>
              </a:ext>
            </a:extLst>
          </p:cNvPr>
          <p:cNvSpPr txBox="1"/>
          <p:nvPr/>
        </p:nvSpPr>
        <p:spPr>
          <a:xfrm>
            <a:off x="5218088" y="2049482"/>
            <a:ext cx="3773512" cy="3970318"/>
          </a:xfrm>
          <a:prstGeom prst="rect">
            <a:avLst/>
          </a:prstGeom>
          <a:noFill/>
          <a:ln w="28575">
            <a:solidFill>
              <a:srgbClr val="7030A0"/>
            </a:solidFill>
            <a:prstDash val="dash"/>
          </a:ln>
        </p:spPr>
        <p:txBody>
          <a:bodyPr wrap="square" rtlCol="0">
            <a:spAutoFit/>
          </a:bodyPr>
          <a:lstStyle/>
          <a:p>
            <a:pPr algn="just"/>
            <a:r>
              <a:rPr lang="pt-PT" sz="1400" b="1" dirty="0">
                <a:latin typeface="Arial" panose="020B0604020202020204" pitchFamily="34" charset="0"/>
                <a:cs typeface="Arial" panose="020B0604020202020204" pitchFamily="34" charset="0"/>
              </a:rPr>
              <a:t>Produced fibers:</a:t>
            </a:r>
          </a:p>
          <a:p>
            <a:pPr marL="285750" indent="-285750" algn="just">
              <a:buFontTx/>
              <a:buChar char="-"/>
            </a:pPr>
            <a:r>
              <a:rPr lang="pt-PT" sz="1400" b="1" dirty="0">
                <a:latin typeface="Arial" panose="020B0604020202020204" pitchFamily="34" charset="0"/>
                <a:cs typeface="Arial" panose="020B0604020202020204" pitchFamily="34" charset="0"/>
              </a:rPr>
              <a:t>CA hollow </a:t>
            </a:r>
            <a:r>
              <a:rPr lang="pt-PT" sz="1400" dirty="0">
                <a:latin typeface="Arial" panose="020B0604020202020204" pitchFamily="34" charset="0"/>
                <a:cs typeface="Arial" panose="020B0604020202020204" pitchFamily="34" charset="0"/>
              </a:rPr>
              <a:t>(core: coagulation bath; shell: CA);</a:t>
            </a:r>
          </a:p>
          <a:p>
            <a:pPr marL="285750" indent="-285750" algn="just">
              <a:buFontTx/>
              <a:buChar char="-"/>
            </a:pPr>
            <a:r>
              <a:rPr lang="pt-PT" sz="1400" b="1" dirty="0">
                <a:latin typeface="Arial" panose="020B0604020202020204" pitchFamily="34" charset="0"/>
                <a:cs typeface="Arial" panose="020B0604020202020204" pitchFamily="34" charset="0"/>
              </a:rPr>
              <a:t>CA-PEG hollow </a:t>
            </a:r>
            <a:r>
              <a:rPr lang="pt-PT" sz="1400" dirty="0">
                <a:latin typeface="Arial" panose="020B0604020202020204" pitchFamily="34" charset="0"/>
                <a:cs typeface="Arial" panose="020B0604020202020204" pitchFamily="34" charset="0"/>
              </a:rPr>
              <a:t>(core: coagulation bath; shell: CA combined </a:t>
            </a:r>
          </a:p>
          <a:p>
            <a:pPr algn="just"/>
            <a:r>
              <a:rPr lang="pt-PT" sz="1400" dirty="0">
                <a:latin typeface="Arial" panose="020B0604020202020204" pitchFamily="34" charset="0"/>
                <a:cs typeface="Arial" panose="020B0604020202020204" pitchFamily="34" charset="0"/>
              </a:rPr>
              <a:t>with PEG);</a:t>
            </a:r>
          </a:p>
          <a:p>
            <a:pPr marL="285750" indent="-285750" algn="just">
              <a:buFontTx/>
              <a:buChar char="-"/>
            </a:pPr>
            <a:r>
              <a:rPr lang="pt-PT" sz="1400" b="1" dirty="0">
                <a:latin typeface="Arial" panose="020B0604020202020204" pitchFamily="34" charset="0"/>
                <a:cs typeface="Arial" panose="020B0604020202020204" pitchFamily="34" charset="0"/>
              </a:rPr>
              <a:t>PCL </a:t>
            </a:r>
            <a:r>
              <a:rPr lang="pt-PT" sz="1400" dirty="0">
                <a:latin typeface="Arial" panose="020B0604020202020204" pitchFamily="34" charset="0"/>
                <a:cs typeface="Arial" panose="020B0604020202020204" pitchFamily="34" charset="0"/>
              </a:rPr>
              <a:t>(core: PCL; shell: coagulation bath);</a:t>
            </a:r>
          </a:p>
          <a:p>
            <a:pPr marL="285750" indent="-285750" algn="just">
              <a:buFontTx/>
              <a:buChar char="-"/>
            </a:pPr>
            <a:r>
              <a:rPr lang="pt-PT" sz="1400" b="1" dirty="0">
                <a:latin typeface="Arial" panose="020B0604020202020204" pitchFamily="34" charset="0"/>
                <a:cs typeface="Arial" panose="020B0604020202020204" pitchFamily="34" charset="0"/>
              </a:rPr>
              <a:t>PCL-CO/CLO/TTO </a:t>
            </a:r>
            <a:r>
              <a:rPr lang="pt-PT" sz="1400" dirty="0">
                <a:latin typeface="Arial" panose="020B0604020202020204" pitchFamily="34" charset="0"/>
                <a:cs typeface="Arial" panose="020B0604020202020204" pitchFamily="34" charset="0"/>
              </a:rPr>
              <a:t>(core: PCL combined with CO/CLO/TTO; shell: coagulation </a:t>
            </a:r>
          </a:p>
          <a:p>
            <a:pPr algn="just"/>
            <a:r>
              <a:rPr lang="pt-PT" sz="1400" dirty="0">
                <a:latin typeface="Arial" panose="020B0604020202020204" pitchFamily="34" charset="0"/>
                <a:cs typeface="Arial" panose="020B0604020202020204" pitchFamily="34" charset="0"/>
              </a:rPr>
              <a:t>bath);</a:t>
            </a:r>
          </a:p>
          <a:p>
            <a:pPr marL="285750" indent="-285750" algn="just">
              <a:buFontTx/>
              <a:buChar char="-"/>
            </a:pPr>
            <a:r>
              <a:rPr lang="pt-PT" sz="1400" b="1" dirty="0">
                <a:latin typeface="Arial" panose="020B0604020202020204" pitchFamily="34" charset="0"/>
                <a:cs typeface="Arial" panose="020B0604020202020204" pitchFamily="34" charset="0"/>
              </a:rPr>
              <a:t>PCL-CA </a:t>
            </a:r>
            <a:r>
              <a:rPr lang="pt-PT" sz="1400" dirty="0">
                <a:latin typeface="Arial" panose="020B0604020202020204" pitchFamily="34" charset="0"/>
                <a:cs typeface="Arial" panose="020B0604020202020204" pitchFamily="34" charset="0"/>
              </a:rPr>
              <a:t>(core: PCL; shell: CA);</a:t>
            </a:r>
          </a:p>
          <a:p>
            <a:pPr marL="285750" indent="-285750" algn="just">
              <a:buFontTx/>
              <a:buChar char="-"/>
            </a:pPr>
            <a:r>
              <a:rPr lang="pt-PT" sz="1400" b="1" dirty="0">
                <a:latin typeface="Arial" panose="020B0604020202020204" pitchFamily="34" charset="0"/>
                <a:cs typeface="Arial" panose="020B0604020202020204" pitchFamily="34" charset="0"/>
              </a:rPr>
              <a:t>PCL-CO/CLO/TTO-CA </a:t>
            </a:r>
            <a:r>
              <a:rPr lang="pt-PT" sz="1400" dirty="0">
                <a:latin typeface="Arial" panose="020B0604020202020204" pitchFamily="34" charset="0"/>
                <a:cs typeface="Arial" panose="020B0604020202020204" pitchFamily="34" charset="0"/>
              </a:rPr>
              <a:t>(core: PCL combined with CO/CLO/TTO; shell: CA);</a:t>
            </a:r>
          </a:p>
          <a:p>
            <a:pPr marL="285750" indent="-285750" algn="just">
              <a:buFontTx/>
              <a:buChar char="-"/>
            </a:pPr>
            <a:r>
              <a:rPr lang="pt-PT" sz="1400" b="1" dirty="0">
                <a:latin typeface="Arial" panose="020B0604020202020204" pitchFamily="34" charset="0"/>
                <a:cs typeface="Arial" panose="020B0604020202020204" pitchFamily="34" charset="0"/>
              </a:rPr>
              <a:t>PCL-CA-PEG </a:t>
            </a:r>
            <a:r>
              <a:rPr lang="pt-PT" sz="1400" dirty="0">
                <a:latin typeface="Arial" panose="020B0604020202020204" pitchFamily="34" charset="0"/>
                <a:cs typeface="Arial" panose="020B0604020202020204" pitchFamily="34" charset="0"/>
              </a:rPr>
              <a:t>(core: PCL; shell: CA  combined with PEG);</a:t>
            </a:r>
          </a:p>
          <a:p>
            <a:pPr marL="285750" indent="-285750" algn="just">
              <a:buFontTx/>
              <a:buChar char="-"/>
            </a:pPr>
            <a:r>
              <a:rPr lang="pt-PT" sz="1400" b="1" dirty="0">
                <a:latin typeface="Arial" panose="020B0604020202020204" pitchFamily="34" charset="0"/>
                <a:cs typeface="Arial" panose="020B0604020202020204" pitchFamily="34" charset="0"/>
              </a:rPr>
              <a:t>PCL-CO/CLO/TTO-CA-PEG </a:t>
            </a:r>
            <a:r>
              <a:rPr lang="pt-PT" sz="1400" dirty="0">
                <a:latin typeface="Arial" panose="020B0604020202020204" pitchFamily="34" charset="0"/>
                <a:cs typeface="Arial" panose="020B0604020202020204" pitchFamily="34" charset="0"/>
              </a:rPr>
              <a:t>(core: PCL combined with CO/CLO/TTO; shell: CA combined with PEG).</a:t>
            </a:r>
          </a:p>
        </p:txBody>
      </p:sp>
      <p:sp>
        <p:nvSpPr>
          <p:cNvPr id="36" name="Rectangle 35">
            <a:extLst>
              <a:ext uri="{FF2B5EF4-FFF2-40B4-BE49-F238E27FC236}">
                <a16:creationId xmlns:a16="http://schemas.microsoft.com/office/drawing/2014/main" id="{03DFDC03-E62E-4093-ADA8-2AD1AD4507C9}"/>
              </a:ext>
            </a:extLst>
          </p:cNvPr>
          <p:cNvSpPr/>
          <p:nvPr/>
        </p:nvSpPr>
        <p:spPr>
          <a:xfrm>
            <a:off x="662809" y="1040496"/>
            <a:ext cx="1898020" cy="461665"/>
          </a:xfrm>
          <a:prstGeom prst="rect">
            <a:avLst/>
          </a:prstGeom>
        </p:spPr>
        <p:txBody>
          <a:bodyPr wrap="none">
            <a:spAutoFit/>
          </a:bodyPr>
          <a:lstStyle/>
          <a:p>
            <a:r>
              <a:rPr lang="en-US" sz="2400" b="1" dirty="0">
                <a:cs typeface="Arial" panose="020B0604020202020204" pitchFamily="34" charset="0"/>
              </a:rPr>
              <a:t>Coaxial fibers</a:t>
            </a:r>
            <a:endParaRPr lang="pt-PT" sz="2400" dirty="0">
              <a:cs typeface="Arial" panose="020B0604020202020204" pitchFamily="34" charset="0"/>
            </a:endParaRPr>
          </a:p>
        </p:txBody>
      </p:sp>
      <p:pic>
        <p:nvPicPr>
          <p:cNvPr id="4" name="Audio 3">
            <a:hlinkClick r:id="" action="ppaction://media"/>
            <a:extLst>
              <a:ext uri="{FF2B5EF4-FFF2-40B4-BE49-F238E27FC236}">
                <a16:creationId xmlns:a16="http://schemas.microsoft.com/office/drawing/2014/main" id="{770DD4CF-3FBF-44D6-AA7F-B2E65275623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657981235"/>
      </p:ext>
    </p:extLst>
  </p:cSld>
  <p:clrMapOvr>
    <a:masterClrMapping/>
  </p:clrMapOvr>
  <mc:AlternateContent xmlns:mc="http://schemas.openxmlformats.org/markup-compatibility/2006" xmlns:p14="http://schemas.microsoft.com/office/powerpoint/2010/main">
    <mc:Choice Requires="p14">
      <p:transition spd="slow" p14:dur="2000" advTm="34338"/>
    </mc:Choice>
    <mc:Fallback xmlns="">
      <p:transition spd="slow" advTm="343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331BD7-FDC1-4F24-8074-51A932DE073A}"/>
              </a:ext>
            </a:extLst>
          </p:cNvPr>
          <p:cNvSpPr>
            <a:spLocks noGrp="1"/>
          </p:cNvSpPr>
          <p:nvPr>
            <p:ph type="sldNum" sz="quarter" idx="12"/>
          </p:nvPr>
        </p:nvSpPr>
        <p:spPr/>
        <p:txBody>
          <a:bodyPr/>
          <a:lstStyle/>
          <a:p>
            <a:fld id="{FCAEAE96-855E-42B1-8DE9-9C9E68DE18C5}" type="slidenum">
              <a:rPr lang="fr-FR" smtClean="0"/>
              <a:pPr/>
              <a:t>11</a:t>
            </a:fld>
            <a:endParaRPr lang="fr-FR"/>
          </a:p>
        </p:txBody>
      </p:sp>
      <p:sp>
        <p:nvSpPr>
          <p:cNvPr id="3" name="Content Placeholder 2">
            <a:extLst>
              <a:ext uri="{FF2B5EF4-FFF2-40B4-BE49-F238E27FC236}">
                <a16:creationId xmlns:a16="http://schemas.microsoft.com/office/drawing/2014/main" id="{B6A8B037-A22E-42C1-843A-61D5352F400D}"/>
              </a:ext>
            </a:extLst>
          </p:cNvPr>
          <p:cNvSpPr txBox="1">
            <a:spLocks/>
          </p:cNvSpPr>
          <p:nvPr/>
        </p:nvSpPr>
        <p:spPr>
          <a:xfrm>
            <a:off x="298873" y="114300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1800" b="1" dirty="0">
                <a:latin typeface="Arial" panose="020B0604020202020204" pitchFamily="34" charset="0"/>
                <a:cs typeface="Arial" panose="020B0604020202020204" pitchFamily="34" charset="0"/>
              </a:rPr>
              <a:t>Mechanical Testing</a:t>
            </a:r>
          </a:p>
          <a:p>
            <a:pPr marL="0" indent="0">
              <a:buNone/>
            </a:pPr>
            <a:r>
              <a:rPr lang="pt-PT" sz="1600" dirty="0">
                <a:latin typeface="Arial" panose="020B0604020202020204" pitchFamily="34" charset="0"/>
                <a:cs typeface="Arial" panose="020B0604020202020204" pitchFamily="34" charset="0"/>
              </a:rPr>
              <a:t>- Determination of fibers’ maximum elongations at break and breaking strengths</a:t>
            </a:r>
          </a:p>
          <a:p>
            <a:endParaRPr lang="pt-PT" sz="1800" dirty="0">
              <a:latin typeface="Arial" panose="020B0604020202020204" pitchFamily="34" charset="0"/>
              <a:cs typeface="Arial" panose="020B0604020202020204" pitchFamily="34" charset="0"/>
            </a:endParaRPr>
          </a:p>
          <a:p>
            <a:endParaRPr lang="pt-PT" dirty="0"/>
          </a:p>
        </p:txBody>
      </p:sp>
      <p:graphicFrame>
        <p:nvGraphicFramePr>
          <p:cNvPr id="4" name="Table 3">
            <a:extLst>
              <a:ext uri="{FF2B5EF4-FFF2-40B4-BE49-F238E27FC236}">
                <a16:creationId xmlns:a16="http://schemas.microsoft.com/office/drawing/2014/main" id="{EFCE2460-BE79-45A1-8BA3-510BBEAEA73A}"/>
              </a:ext>
            </a:extLst>
          </p:cNvPr>
          <p:cNvGraphicFramePr>
            <a:graphicFrameLocks noGrp="1"/>
          </p:cNvGraphicFramePr>
          <p:nvPr>
            <p:extLst>
              <p:ext uri="{D42A27DB-BD31-4B8C-83A1-F6EECF244321}">
                <p14:modId xmlns:p14="http://schemas.microsoft.com/office/powerpoint/2010/main" val="751099190"/>
              </p:ext>
            </p:extLst>
          </p:nvPr>
        </p:nvGraphicFramePr>
        <p:xfrm>
          <a:off x="685800" y="1981200"/>
          <a:ext cx="7397404" cy="3250663"/>
        </p:xfrm>
        <a:graphic>
          <a:graphicData uri="http://schemas.openxmlformats.org/drawingml/2006/table">
            <a:tbl>
              <a:tblPr firstRow="1" firstCol="1" bandRow="1">
                <a:tableStyleId>{00A15C55-8517-42AA-B614-E9B94910E393}</a:tableStyleId>
              </a:tblPr>
              <a:tblGrid>
                <a:gridCol w="3698702">
                  <a:extLst>
                    <a:ext uri="{9D8B030D-6E8A-4147-A177-3AD203B41FA5}">
                      <a16:colId xmlns:a16="http://schemas.microsoft.com/office/drawing/2014/main" val="2392749558"/>
                    </a:ext>
                  </a:extLst>
                </a:gridCol>
                <a:gridCol w="3698702">
                  <a:extLst>
                    <a:ext uri="{9D8B030D-6E8A-4147-A177-3AD203B41FA5}">
                      <a16:colId xmlns:a16="http://schemas.microsoft.com/office/drawing/2014/main" val="2168380454"/>
                    </a:ext>
                  </a:extLst>
                </a:gridCol>
              </a:tblGrid>
              <a:tr h="250051">
                <a:tc>
                  <a:txBody>
                    <a:bodyPr/>
                    <a:lstStyle/>
                    <a:p>
                      <a:pPr algn="ctr">
                        <a:lnSpc>
                          <a:spcPct val="107000"/>
                        </a:lnSpc>
                        <a:spcAft>
                          <a:spcPts val="800"/>
                        </a:spcAft>
                      </a:pPr>
                      <a:r>
                        <a:rPr lang="pt-PT" sz="1100">
                          <a:effectLst/>
                        </a:rPr>
                        <a:t>Fiber typology</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pt-PT" sz="1100">
                          <a:effectLst/>
                        </a:rPr>
                        <a:t>Maximum elongations at break (%)</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55257135"/>
                  </a:ext>
                </a:extLst>
              </a:tr>
              <a:tr h="250051">
                <a:tc>
                  <a:txBody>
                    <a:bodyPr/>
                    <a:lstStyle/>
                    <a:p>
                      <a:pPr>
                        <a:lnSpc>
                          <a:spcPct val="107000"/>
                        </a:lnSpc>
                        <a:spcAft>
                          <a:spcPts val="800"/>
                        </a:spcAft>
                      </a:pPr>
                      <a:r>
                        <a:rPr lang="pt-PT" sz="1100">
                          <a:effectLst/>
                        </a:rPr>
                        <a:t>PCL</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pt-PT" sz="1100">
                          <a:effectLst/>
                        </a:rPr>
                        <a:t>337.50 ± 34.26</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55838127"/>
                  </a:ext>
                </a:extLst>
              </a:tr>
              <a:tr h="250051">
                <a:tc>
                  <a:txBody>
                    <a:bodyPr/>
                    <a:lstStyle/>
                    <a:p>
                      <a:pPr>
                        <a:lnSpc>
                          <a:spcPct val="107000"/>
                        </a:lnSpc>
                        <a:spcAft>
                          <a:spcPts val="800"/>
                        </a:spcAft>
                      </a:pPr>
                      <a:r>
                        <a:rPr lang="pt-PT" sz="1100">
                          <a:effectLst/>
                        </a:rPr>
                        <a:t>PCL-CO</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pt-PT" sz="1100">
                          <a:effectLst/>
                        </a:rPr>
                        <a:t>338.95 ± 28.58</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51162785"/>
                  </a:ext>
                </a:extLst>
              </a:tr>
              <a:tr h="250051">
                <a:tc>
                  <a:txBody>
                    <a:bodyPr/>
                    <a:lstStyle/>
                    <a:p>
                      <a:pPr>
                        <a:lnSpc>
                          <a:spcPct val="107000"/>
                        </a:lnSpc>
                        <a:spcAft>
                          <a:spcPts val="800"/>
                        </a:spcAft>
                      </a:pPr>
                      <a:r>
                        <a:rPr lang="pt-PT" sz="1100">
                          <a:effectLst/>
                        </a:rPr>
                        <a:t>PCL-CLO</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pt-PT" sz="1100">
                          <a:effectLst/>
                        </a:rPr>
                        <a:t>342.32 ± 20.12</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44415592"/>
                  </a:ext>
                </a:extLst>
              </a:tr>
              <a:tr h="250051">
                <a:tc>
                  <a:txBody>
                    <a:bodyPr/>
                    <a:lstStyle/>
                    <a:p>
                      <a:pPr>
                        <a:lnSpc>
                          <a:spcPct val="107000"/>
                        </a:lnSpc>
                        <a:spcAft>
                          <a:spcPts val="800"/>
                        </a:spcAft>
                      </a:pPr>
                      <a:r>
                        <a:rPr lang="pt-PT" sz="1100">
                          <a:effectLst/>
                        </a:rPr>
                        <a:t>PCL-TTO</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pt-PT" sz="1100">
                          <a:effectLst/>
                        </a:rPr>
                        <a:t>323.62 ± 36.92</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73821964"/>
                  </a:ext>
                </a:extLst>
              </a:tr>
              <a:tr h="250051">
                <a:tc>
                  <a:txBody>
                    <a:bodyPr/>
                    <a:lstStyle/>
                    <a:p>
                      <a:pPr>
                        <a:lnSpc>
                          <a:spcPct val="107000"/>
                        </a:lnSpc>
                        <a:spcAft>
                          <a:spcPts val="800"/>
                        </a:spcAft>
                      </a:pPr>
                      <a:r>
                        <a:rPr lang="pt-PT" sz="1100">
                          <a:effectLst/>
                        </a:rPr>
                        <a:t>PCL-CA</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pt-PT" sz="1100">
                          <a:effectLst/>
                        </a:rPr>
                        <a:t>358.97 ± 14.69</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74921537"/>
                  </a:ext>
                </a:extLst>
              </a:tr>
              <a:tr h="250051">
                <a:tc>
                  <a:txBody>
                    <a:bodyPr/>
                    <a:lstStyle/>
                    <a:p>
                      <a:pPr>
                        <a:lnSpc>
                          <a:spcPct val="107000"/>
                        </a:lnSpc>
                        <a:spcAft>
                          <a:spcPts val="800"/>
                        </a:spcAft>
                      </a:pPr>
                      <a:r>
                        <a:rPr lang="pt-PT" sz="1100">
                          <a:effectLst/>
                        </a:rPr>
                        <a:t>PCL-CA-PEG</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pt-PT" sz="1100">
                          <a:effectLst/>
                        </a:rPr>
                        <a:t>333.02 ± 32.50</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0781591"/>
                  </a:ext>
                </a:extLst>
              </a:tr>
              <a:tr h="250051">
                <a:tc>
                  <a:txBody>
                    <a:bodyPr/>
                    <a:lstStyle/>
                    <a:p>
                      <a:pPr>
                        <a:lnSpc>
                          <a:spcPct val="107000"/>
                        </a:lnSpc>
                        <a:spcAft>
                          <a:spcPts val="800"/>
                        </a:spcAft>
                      </a:pPr>
                      <a:r>
                        <a:rPr lang="pt-PT" sz="1100">
                          <a:effectLst/>
                        </a:rPr>
                        <a:t>PCL-CO-CA</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pt-PT" sz="1100">
                          <a:effectLst/>
                        </a:rPr>
                        <a:t>343.52 ± 30.97</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10666925"/>
                  </a:ext>
                </a:extLst>
              </a:tr>
              <a:tr h="250051">
                <a:tc>
                  <a:txBody>
                    <a:bodyPr/>
                    <a:lstStyle/>
                    <a:p>
                      <a:pPr>
                        <a:lnSpc>
                          <a:spcPct val="107000"/>
                        </a:lnSpc>
                        <a:spcAft>
                          <a:spcPts val="800"/>
                        </a:spcAft>
                      </a:pPr>
                      <a:r>
                        <a:rPr lang="pt-PT" sz="1100">
                          <a:effectLst/>
                        </a:rPr>
                        <a:t>PCL-CLO-CA</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pt-PT" sz="1100">
                          <a:effectLst/>
                        </a:rPr>
                        <a:t>341.78 ± 1.30</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9000159"/>
                  </a:ext>
                </a:extLst>
              </a:tr>
              <a:tr h="250051">
                <a:tc>
                  <a:txBody>
                    <a:bodyPr/>
                    <a:lstStyle/>
                    <a:p>
                      <a:pPr>
                        <a:lnSpc>
                          <a:spcPct val="107000"/>
                        </a:lnSpc>
                        <a:spcAft>
                          <a:spcPts val="800"/>
                        </a:spcAft>
                      </a:pPr>
                      <a:r>
                        <a:rPr lang="pt-PT" sz="1100">
                          <a:effectLst/>
                        </a:rPr>
                        <a:t>PCL-TTO-CA</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pt-PT" sz="1100">
                          <a:effectLst/>
                        </a:rPr>
                        <a:t>315.21 ± 67.64</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15559073"/>
                  </a:ext>
                </a:extLst>
              </a:tr>
              <a:tr h="250051">
                <a:tc>
                  <a:txBody>
                    <a:bodyPr/>
                    <a:lstStyle/>
                    <a:p>
                      <a:pPr>
                        <a:lnSpc>
                          <a:spcPct val="107000"/>
                        </a:lnSpc>
                        <a:spcAft>
                          <a:spcPts val="800"/>
                        </a:spcAft>
                      </a:pPr>
                      <a:r>
                        <a:rPr lang="pt-PT" sz="1100">
                          <a:effectLst/>
                        </a:rPr>
                        <a:t>PCL-CO-CA-PEG</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pt-PT" sz="1100">
                          <a:effectLst/>
                        </a:rPr>
                        <a:t>360.16 ± 0.36</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86396655"/>
                  </a:ext>
                </a:extLst>
              </a:tr>
              <a:tr h="250051">
                <a:tc>
                  <a:txBody>
                    <a:bodyPr/>
                    <a:lstStyle/>
                    <a:p>
                      <a:pPr>
                        <a:lnSpc>
                          <a:spcPct val="107000"/>
                        </a:lnSpc>
                        <a:spcAft>
                          <a:spcPts val="800"/>
                        </a:spcAft>
                      </a:pPr>
                      <a:r>
                        <a:rPr lang="pt-PT" sz="1100">
                          <a:effectLst/>
                        </a:rPr>
                        <a:t>PCL-CLO-CA-PEG</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pt-PT" sz="1100">
                          <a:effectLst/>
                        </a:rPr>
                        <a:t>349.61 ± 17.32</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15469332"/>
                  </a:ext>
                </a:extLst>
              </a:tr>
              <a:tr h="250051">
                <a:tc>
                  <a:txBody>
                    <a:bodyPr/>
                    <a:lstStyle/>
                    <a:p>
                      <a:pPr>
                        <a:lnSpc>
                          <a:spcPct val="107000"/>
                        </a:lnSpc>
                        <a:spcAft>
                          <a:spcPts val="800"/>
                        </a:spcAft>
                      </a:pPr>
                      <a:r>
                        <a:rPr lang="pt-PT" sz="1100">
                          <a:effectLst/>
                        </a:rPr>
                        <a:t>PCL-TTO-CA-PEG</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pt-PT" sz="1100" dirty="0">
                          <a:effectLst/>
                        </a:rPr>
                        <a:t>328.08 ± 35.79</a:t>
                      </a:r>
                      <a:endParaRPr lang="pt-PT"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0330563"/>
                  </a:ext>
                </a:extLst>
              </a:tr>
            </a:tbl>
          </a:graphicData>
        </a:graphic>
      </p:graphicFrame>
      <p:sp>
        <p:nvSpPr>
          <p:cNvPr id="5" name="TextBox 4">
            <a:extLst>
              <a:ext uri="{FF2B5EF4-FFF2-40B4-BE49-F238E27FC236}">
                <a16:creationId xmlns:a16="http://schemas.microsoft.com/office/drawing/2014/main" id="{6354EDC4-78CB-44CB-9E9D-08AAFD75519A}"/>
              </a:ext>
            </a:extLst>
          </p:cNvPr>
          <p:cNvSpPr txBox="1"/>
          <p:nvPr/>
        </p:nvSpPr>
        <p:spPr>
          <a:xfrm>
            <a:off x="298873" y="5447544"/>
            <a:ext cx="8616527" cy="646331"/>
          </a:xfrm>
          <a:prstGeom prst="rect">
            <a:avLst/>
          </a:prstGeom>
          <a:noFill/>
          <a:ln w="19050">
            <a:solidFill>
              <a:srgbClr val="7030A0"/>
            </a:solidFill>
            <a:prstDash val="sysDot"/>
          </a:ln>
        </p:spPr>
        <p:txBody>
          <a:bodyPr wrap="square">
            <a:spAutoFit/>
          </a:bodyPr>
          <a:lstStyle/>
          <a:p>
            <a:pPr algn="just"/>
            <a:r>
              <a:rPr lang="en-US" sz="1800" dirty="0">
                <a:effectLst/>
                <a:latin typeface="Arial" panose="020B0604020202020204" pitchFamily="34" charset="0"/>
                <a:ea typeface="Calibri" panose="020F0502020204030204" pitchFamily="34" charset="0"/>
                <a:cs typeface="Arial" panose="020B0604020202020204" pitchFamily="34" charset="0"/>
              </a:rPr>
              <a:t>All wet-spun fibers showed elongations at break superior to 300% (presence of </a:t>
            </a:r>
            <a:r>
              <a:rPr lang="en-US" sz="1800" b="1" dirty="0">
                <a:solidFill>
                  <a:schemeClr val="accent4"/>
                </a:solidFill>
                <a:effectLst/>
                <a:latin typeface="Arial" panose="020B0604020202020204" pitchFamily="34" charset="0"/>
                <a:ea typeface="Calibri" panose="020F0502020204030204" pitchFamily="34" charset="0"/>
                <a:cs typeface="Arial" panose="020B0604020202020204" pitchFamily="34" charset="0"/>
              </a:rPr>
              <a:t>PCL</a:t>
            </a:r>
            <a:r>
              <a:rPr lang="en-US" sz="1800" dirty="0">
                <a:effectLst/>
                <a:latin typeface="Arial" panose="020B0604020202020204" pitchFamily="34" charset="0"/>
                <a:ea typeface="Calibri" panose="020F0502020204030204" pitchFamily="34" charset="0"/>
                <a:cs typeface="Arial" panose="020B0604020202020204" pitchFamily="34" charset="0"/>
              </a:rPr>
              <a:t>, a polymer endowed with excellent elastic properties).</a:t>
            </a:r>
            <a:endParaRPr lang="pt-PT" dirty="0">
              <a:latin typeface="Arial" panose="020B0604020202020204" pitchFamily="34" charset="0"/>
              <a:cs typeface="Arial" panose="020B0604020202020204" pitchFamily="34" charset="0"/>
            </a:endParaRPr>
          </a:p>
        </p:txBody>
      </p:sp>
      <p:pic>
        <p:nvPicPr>
          <p:cNvPr id="6" name="Audio 5">
            <a:hlinkClick r:id="" action="ppaction://media"/>
            <a:extLst>
              <a:ext uri="{FF2B5EF4-FFF2-40B4-BE49-F238E27FC236}">
                <a16:creationId xmlns:a16="http://schemas.microsoft.com/office/drawing/2014/main" id="{9400CFE9-1FCF-41B4-B837-2E3F0F9C9A6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408596603"/>
      </p:ext>
    </p:extLst>
  </p:cSld>
  <p:clrMapOvr>
    <a:masterClrMapping/>
  </p:clrMapOvr>
  <mc:AlternateContent xmlns:mc="http://schemas.openxmlformats.org/markup-compatibility/2006" xmlns:p14="http://schemas.microsoft.com/office/powerpoint/2010/main">
    <mc:Choice Requires="p14">
      <p:transition spd="slow" p14:dur="2000" advTm="16295"/>
    </mc:Choice>
    <mc:Fallback xmlns="">
      <p:transition spd="slow" advTm="162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68E2CE-E3AC-4968-A5EE-42A3620C2991}"/>
              </a:ext>
            </a:extLst>
          </p:cNvPr>
          <p:cNvSpPr>
            <a:spLocks noGrp="1"/>
          </p:cNvSpPr>
          <p:nvPr>
            <p:ph type="sldNum" sz="quarter" idx="12"/>
          </p:nvPr>
        </p:nvSpPr>
        <p:spPr/>
        <p:txBody>
          <a:bodyPr/>
          <a:lstStyle/>
          <a:p>
            <a:fld id="{FCAEAE96-855E-42B1-8DE9-9C9E68DE18C5}" type="slidenum">
              <a:rPr lang="fr-FR" smtClean="0"/>
              <a:pPr/>
              <a:t>12</a:t>
            </a:fld>
            <a:endParaRPr lang="fr-FR"/>
          </a:p>
        </p:txBody>
      </p:sp>
      <p:sp>
        <p:nvSpPr>
          <p:cNvPr id="3" name="Content Placeholder 2">
            <a:extLst>
              <a:ext uri="{FF2B5EF4-FFF2-40B4-BE49-F238E27FC236}">
                <a16:creationId xmlns:a16="http://schemas.microsoft.com/office/drawing/2014/main" id="{DBC7CA61-EDDD-4C1B-A84E-AC8ED026F9E5}"/>
              </a:ext>
            </a:extLst>
          </p:cNvPr>
          <p:cNvSpPr txBox="1">
            <a:spLocks/>
          </p:cNvSpPr>
          <p:nvPr/>
        </p:nvSpPr>
        <p:spPr>
          <a:xfrm>
            <a:off x="354344" y="120279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1800" b="1" dirty="0">
                <a:latin typeface="+mj-lt"/>
                <a:cs typeface="Arial" panose="020B0604020202020204" pitchFamily="34" charset="0"/>
              </a:rPr>
              <a:t>EOs Release Kinetics</a:t>
            </a:r>
          </a:p>
          <a:p>
            <a:pPr marL="0" indent="0" algn="just">
              <a:buNone/>
            </a:pPr>
            <a:r>
              <a:rPr lang="en-US" sz="1400" dirty="0">
                <a:effectLst/>
                <a:ea typeface="Calibri" panose="020F0502020204030204" pitchFamily="34" charset="0"/>
                <a:cs typeface="Arial" panose="020B0604020202020204" pitchFamily="34" charset="0"/>
              </a:rPr>
              <a:t>The release kinetics of CO, CLO and TTO was mapped after 1, 2, 4, 6 and 24 h of incubation from all </a:t>
            </a:r>
          </a:p>
          <a:p>
            <a:pPr marL="0" indent="0" algn="just">
              <a:buNone/>
            </a:pPr>
            <a:r>
              <a:rPr lang="en-US" sz="1400" dirty="0">
                <a:effectLst/>
                <a:ea typeface="Calibri" panose="020F0502020204030204" pitchFamily="34" charset="0"/>
                <a:cs typeface="Arial" panose="020B0604020202020204" pitchFamily="34" charset="0"/>
              </a:rPr>
              <a:t>wet-spun fibers in PBS at 37 ºC and pH 7.4 </a:t>
            </a:r>
            <a:endParaRPr lang="pt-PT" sz="1400" dirty="0">
              <a:cs typeface="Arial" panose="020B0604020202020204" pitchFamily="34" charset="0"/>
            </a:endParaRPr>
          </a:p>
          <a:p>
            <a:endParaRPr lang="pt-PT" dirty="0"/>
          </a:p>
        </p:txBody>
      </p:sp>
      <p:pic>
        <p:nvPicPr>
          <p:cNvPr id="4" name="Picture 3">
            <a:extLst>
              <a:ext uri="{FF2B5EF4-FFF2-40B4-BE49-F238E27FC236}">
                <a16:creationId xmlns:a16="http://schemas.microsoft.com/office/drawing/2014/main" id="{28D28ABF-0FE1-4D5C-AC87-502318D0CE34}"/>
              </a:ext>
            </a:extLst>
          </p:cNvPr>
          <p:cNvPicPr/>
          <p:nvPr/>
        </p:nvPicPr>
        <p:blipFill rotWithShape="1">
          <a:blip r:embed="rId4"/>
          <a:srcRect l="7586" t="5168" r="10855" b="3456"/>
          <a:stretch/>
        </p:blipFill>
        <p:spPr bwMode="auto">
          <a:xfrm>
            <a:off x="0" y="2209800"/>
            <a:ext cx="5475426" cy="4013752"/>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DFFF5DA2-3BE2-4FCC-B7DA-8D14E5EE90E3}"/>
              </a:ext>
            </a:extLst>
          </p:cNvPr>
          <p:cNvSpPr txBox="1"/>
          <p:nvPr/>
        </p:nvSpPr>
        <p:spPr>
          <a:xfrm>
            <a:off x="5646011" y="2743200"/>
            <a:ext cx="3225339" cy="2246769"/>
          </a:xfrm>
          <a:prstGeom prst="rect">
            <a:avLst/>
          </a:prstGeom>
          <a:noFill/>
          <a:ln w="28575">
            <a:solidFill>
              <a:srgbClr val="7030A0"/>
            </a:solidFill>
            <a:prstDash val="sysDot"/>
          </a:ln>
        </p:spPr>
        <p:txBody>
          <a:bodyPr wrap="square" rtlCol="0">
            <a:spAutoFit/>
          </a:bodyPr>
          <a:lstStyle/>
          <a:p>
            <a:pPr marL="285750" indent="-285750" algn="just">
              <a:buFontTx/>
              <a:buChar char="-"/>
            </a:pPr>
            <a:r>
              <a:rPr lang="en-US" sz="1400" dirty="0">
                <a:effectLst/>
                <a:latin typeface="Arial" panose="020B0604020202020204" pitchFamily="34" charset="0"/>
                <a:ea typeface="Calibri" panose="020F0502020204030204" pitchFamily="34" charset="0"/>
                <a:cs typeface="Arial" panose="020B0604020202020204" pitchFamily="34" charset="0"/>
              </a:rPr>
              <a:t>Release rates from </a:t>
            </a:r>
            <a:r>
              <a:rPr lang="en-US" sz="14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monolayer</a:t>
            </a:r>
            <a:r>
              <a:rPr lang="en-US" sz="1400" dirty="0">
                <a:effectLst/>
                <a:latin typeface="Arial" panose="020B0604020202020204" pitchFamily="34" charset="0"/>
                <a:ea typeface="Calibri" panose="020F0502020204030204" pitchFamily="34" charset="0"/>
                <a:cs typeface="Arial" panose="020B0604020202020204" pitchFamily="34" charset="0"/>
              </a:rPr>
              <a:t> fibers were superior to the </a:t>
            </a:r>
            <a:r>
              <a:rPr lang="en-US" sz="14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coaxial</a:t>
            </a:r>
            <a:r>
              <a:rPr lang="en-US" sz="1400" dirty="0">
                <a:effectLst/>
                <a:latin typeface="Arial" panose="020B0604020202020204" pitchFamily="34" charset="0"/>
                <a:ea typeface="Calibri" panose="020F0502020204030204" pitchFamily="34" charset="0"/>
                <a:cs typeface="Arial" panose="020B0604020202020204" pitchFamily="34" charset="0"/>
              </a:rPr>
              <a:t> (the shell main function in the coaxial fibers was to work as a barrier, restricting the liberation of the EOs entrapped at the fibers’ core);</a:t>
            </a:r>
          </a:p>
          <a:p>
            <a:pPr marL="285750" indent="-285750" algn="just">
              <a:buFontTx/>
              <a:buChar char="-"/>
            </a:pP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buFontTx/>
              <a:buChar char="-"/>
            </a:pPr>
            <a:r>
              <a:rPr lang="en-US" sz="1400" b="1" dirty="0">
                <a:solidFill>
                  <a:srgbClr val="7030A0"/>
                </a:solidFill>
                <a:effectLst/>
                <a:latin typeface="Arial" panose="020B0604020202020204" pitchFamily="34" charset="0"/>
                <a:ea typeface="Calibri" panose="020F0502020204030204" pitchFamily="34" charset="0"/>
                <a:cs typeface="Arial" panose="020B0604020202020204" pitchFamily="34" charset="0"/>
              </a:rPr>
              <a:t>CLO</a:t>
            </a:r>
            <a:r>
              <a:rPr lang="en-US" sz="1400" dirty="0">
                <a:effectLst/>
                <a:latin typeface="Arial" panose="020B0604020202020204" pitchFamily="34" charset="0"/>
                <a:ea typeface="Calibri" panose="020F0502020204030204" pitchFamily="34" charset="0"/>
                <a:cs typeface="Arial" panose="020B0604020202020204" pitchFamily="34" charset="0"/>
              </a:rPr>
              <a:t>-containing fibers experienced the highest release kinetics</a:t>
            </a:r>
            <a:r>
              <a:rPr lang="en-US" sz="1400" dirty="0">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Audio 5">
            <a:hlinkClick r:id="" action="ppaction://media"/>
            <a:extLst>
              <a:ext uri="{FF2B5EF4-FFF2-40B4-BE49-F238E27FC236}">
                <a16:creationId xmlns:a16="http://schemas.microsoft.com/office/drawing/2014/main" id="{8B22B9C3-0F0C-42A1-8667-633003211A7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965602643"/>
      </p:ext>
    </p:extLst>
  </p:cSld>
  <p:clrMapOvr>
    <a:masterClrMapping/>
  </p:clrMapOvr>
  <mc:AlternateContent xmlns:mc="http://schemas.openxmlformats.org/markup-compatibility/2006" xmlns:p14="http://schemas.microsoft.com/office/powerpoint/2010/main">
    <mc:Choice Requires="p14">
      <p:transition spd="slow" p14:dur="2000" advTm="25466"/>
    </mc:Choice>
    <mc:Fallback xmlns="">
      <p:transition spd="slow" advTm="254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BF5FE6-6301-4C6D-953F-1AF11226E019}"/>
              </a:ext>
            </a:extLst>
          </p:cNvPr>
          <p:cNvSpPr>
            <a:spLocks noGrp="1"/>
          </p:cNvSpPr>
          <p:nvPr>
            <p:ph type="sldNum" sz="quarter" idx="12"/>
          </p:nvPr>
        </p:nvSpPr>
        <p:spPr/>
        <p:txBody>
          <a:bodyPr/>
          <a:lstStyle/>
          <a:p>
            <a:fld id="{FCAEAE96-855E-42B1-8DE9-9C9E68DE18C5}" type="slidenum">
              <a:rPr lang="fr-FR" smtClean="0"/>
              <a:pPr/>
              <a:t>13</a:t>
            </a:fld>
            <a:endParaRPr lang="fr-FR"/>
          </a:p>
        </p:txBody>
      </p:sp>
      <p:sp>
        <p:nvSpPr>
          <p:cNvPr id="3" name="Content Placeholder 2">
            <a:extLst>
              <a:ext uri="{FF2B5EF4-FFF2-40B4-BE49-F238E27FC236}">
                <a16:creationId xmlns:a16="http://schemas.microsoft.com/office/drawing/2014/main" id="{1A0866ED-B7FC-4B89-ABCE-806BFAF93C55}"/>
              </a:ext>
            </a:extLst>
          </p:cNvPr>
          <p:cNvSpPr txBox="1">
            <a:spLocks/>
          </p:cNvSpPr>
          <p:nvPr/>
        </p:nvSpPr>
        <p:spPr>
          <a:xfrm>
            <a:off x="152400" y="114300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1800" b="1" dirty="0">
                <a:latin typeface="Arial" panose="020B0604020202020204" pitchFamily="34" charset="0"/>
                <a:cs typeface="Arial" panose="020B0604020202020204" pitchFamily="34" charset="0"/>
              </a:rPr>
              <a:t>Bacteria Inhibition</a:t>
            </a:r>
          </a:p>
          <a:p>
            <a:pPr marL="0" indent="0" algn="just">
              <a:buNone/>
            </a:pPr>
            <a:r>
              <a:rPr lang="en-US" sz="1200" dirty="0">
                <a:effectLst/>
                <a:latin typeface="Arial" panose="020B0604020202020204" pitchFamily="34" charset="0"/>
                <a:ea typeface="Calibri" panose="020F0502020204030204" pitchFamily="34" charset="0"/>
                <a:cs typeface="Arial" panose="020B0604020202020204" pitchFamily="34" charset="0"/>
              </a:rPr>
              <a:t>The growth inhibition of </a:t>
            </a:r>
            <a:r>
              <a:rPr lang="en-US" sz="1200" i="1" dirty="0">
                <a:effectLst/>
                <a:latin typeface="Arial" panose="020B0604020202020204" pitchFamily="34" charset="0"/>
                <a:ea typeface="Calibri" panose="020F0502020204030204" pitchFamily="34" charset="0"/>
                <a:cs typeface="Arial" panose="020B0604020202020204" pitchFamily="34" charset="0"/>
              </a:rPr>
              <a:t>Staphylococcus aureus</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i="1" dirty="0">
                <a:effectLst/>
                <a:latin typeface="Arial" panose="020B0604020202020204" pitchFamily="34" charset="0"/>
                <a:ea typeface="Calibri" panose="020F0502020204030204" pitchFamily="34" charset="0"/>
                <a:cs typeface="Arial" panose="020B0604020202020204" pitchFamily="34" charset="0"/>
              </a:rPr>
              <a:t>Staphylococcus epidermidis</a:t>
            </a:r>
            <a:r>
              <a:rPr lang="en-US" sz="1200" dirty="0">
                <a:effectLst/>
                <a:latin typeface="Arial" panose="020B0604020202020204" pitchFamily="34" charset="0"/>
                <a:ea typeface="Calibri" panose="020F0502020204030204" pitchFamily="34" charset="0"/>
                <a:cs typeface="Arial" panose="020B0604020202020204" pitchFamily="34" charset="0"/>
              </a:rPr>
              <a:t>, </a:t>
            </a:r>
            <a:r>
              <a:rPr lang="en-US" sz="1200" i="1" dirty="0">
                <a:effectLst/>
                <a:latin typeface="Arial" panose="020B0604020202020204" pitchFamily="34" charset="0"/>
                <a:ea typeface="Calibri" panose="020F0502020204030204" pitchFamily="34" charset="0"/>
                <a:cs typeface="Arial" panose="020B0604020202020204" pitchFamily="34" charset="0"/>
              </a:rPr>
              <a:t>Escherichia coli</a:t>
            </a:r>
            <a:r>
              <a:rPr lang="en-US" sz="1200" dirty="0">
                <a:effectLst/>
                <a:latin typeface="Arial" panose="020B0604020202020204" pitchFamily="34" charset="0"/>
                <a:ea typeface="Calibri" panose="020F0502020204030204" pitchFamily="34" charset="0"/>
                <a:cs typeface="Arial" panose="020B0604020202020204" pitchFamily="34" charset="0"/>
              </a:rPr>
              <a:t> and </a:t>
            </a:r>
            <a:r>
              <a:rPr lang="en-US" sz="1200" i="1" dirty="0">
                <a:effectLst/>
                <a:latin typeface="Arial" panose="020B0604020202020204" pitchFamily="34" charset="0"/>
                <a:ea typeface="Calibri" panose="020F0502020204030204" pitchFamily="34" charset="0"/>
                <a:cs typeface="Arial" panose="020B0604020202020204" pitchFamily="34" charset="0"/>
              </a:rPr>
              <a:t>Pseudomonas aeruginosa</a:t>
            </a:r>
            <a:r>
              <a:rPr lang="en-US" sz="1200" dirty="0">
                <a:effectLst/>
                <a:latin typeface="Arial" panose="020B0604020202020204" pitchFamily="34" charset="0"/>
                <a:ea typeface="Calibri" panose="020F0502020204030204" pitchFamily="34" charset="0"/>
                <a:cs typeface="Arial" panose="020B0604020202020204" pitchFamily="34" charset="0"/>
              </a:rPr>
              <a:t> </a:t>
            </a:r>
          </a:p>
          <a:p>
            <a:pPr marL="0" indent="0" algn="just">
              <a:buNone/>
            </a:pPr>
            <a:r>
              <a:rPr lang="en-US" sz="1200" dirty="0">
                <a:effectLst/>
                <a:latin typeface="Arial" panose="020B0604020202020204" pitchFamily="34" charset="0"/>
                <a:ea typeface="Calibri" panose="020F0502020204030204" pitchFamily="34" charset="0"/>
                <a:cs typeface="Arial" panose="020B0604020202020204" pitchFamily="34" charset="0"/>
              </a:rPr>
              <a:t>induced by EO-loaded and unloaded fibers was assessed after 1, 2, 4, 6 and 24 h of incubation in MHB at 37 ºC. </a:t>
            </a:r>
            <a:endParaRPr lang="pt-PT" sz="1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13BA3E8-D5F4-4FA5-8678-974D745EB63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6201" y="2075098"/>
            <a:ext cx="6781800" cy="4281252"/>
          </a:xfrm>
          <a:prstGeom prst="rect">
            <a:avLst/>
          </a:prstGeom>
        </p:spPr>
      </p:pic>
      <p:sp>
        <p:nvSpPr>
          <p:cNvPr id="5" name="TextBox 4">
            <a:extLst>
              <a:ext uri="{FF2B5EF4-FFF2-40B4-BE49-F238E27FC236}">
                <a16:creationId xmlns:a16="http://schemas.microsoft.com/office/drawing/2014/main" id="{CC360CEB-9AC4-461A-ADA7-42B7FDF2FBF0}"/>
              </a:ext>
            </a:extLst>
          </p:cNvPr>
          <p:cNvSpPr txBox="1"/>
          <p:nvPr/>
        </p:nvSpPr>
        <p:spPr>
          <a:xfrm>
            <a:off x="5876327" y="4207257"/>
            <a:ext cx="3225339" cy="523220"/>
          </a:xfrm>
          <a:prstGeom prst="rect">
            <a:avLst/>
          </a:prstGeom>
          <a:noFill/>
          <a:ln w="28575">
            <a:solidFill>
              <a:srgbClr val="7030A0"/>
            </a:solidFill>
            <a:prstDash val="sysDot"/>
          </a:ln>
        </p:spPr>
        <p:txBody>
          <a:bodyPr wrap="square" rtlCol="0">
            <a:spAutoFit/>
          </a:bodyPr>
          <a:lstStyle/>
          <a:p>
            <a:pPr marL="285750" indent="-285750" algn="just">
              <a:buFontTx/>
              <a:buChar char="-"/>
            </a:pPr>
            <a:r>
              <a:rPr lang="en-US" sz="1400" b="1" dirty="0">
                <a:solidFill>
                  <a:schemeClr val="accent4"/>
                </a:solidFill>
                <a:effectLst/>
                <a:latin typeface="Arial" panose="020B0604020202020204" pitchFamily="34" charset="0"/>
                <a:ea typeface="Calibri" panose="020F0502020204030204" pitchFamily="34" charset="0"/>
                <a:cs typeface="Arial" panose="020B0604020202020204" pitchFamily="34" charset="0"/>
              </a:rPr>
              <a:t>EOs-loaded fibers </a:t>
            </a:r>
            <a:r>
              <a:rPr lang="en-US" sz="1400" dirty="0">
                <a:effectLst/>
                <a:latin typeface="Arial" panose="020B0604020202020204" pitchFamily="34" charset="0"/>
                <a:ea typeface="Calibri" panose="020F0502020204030204" pitchFamily="34" charset="0"/>
                <a:cs typeface="Arial" panose="020B0604020202020204" pitchFamily="34" charset="0"/>
              </a:rPr>
              <a:t>were the most antibacterial from the group</a:t>
            </a:r>
            <a:r>
              <a:rPr lang="en-US" sz="1400" dirty="0">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Audio 5">
            <a:hlinkClick r:id="" action="ppaction://media"/>
            <a:extLst>
              <a:ext uri="{FF2B5EF4-FFF2-40B4-BE49-F238E27FC236}">
                <a16:creationId xmlns:a16="http://schemas.microsoft.com/office/drawing/2014/main" id="{F4E1A9C7-C358-4630-A488-CBFB7BEE74D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701339249"/>
      </p:ext>
    </p:extLst>
  </p:cSld>
  <p:clrMapOvr>
    <a:masterClrMapping/>
  </p:clrMapOvr>
  <mc:AlternateContent xmlns:mc="http://schemas.openxmlformats.org/markup-compatibility/2006" xmlns:p14="http://schemas.microsoft.com/office/powerpoint/2010/main">
    <mc:Choice Requires="p14">
      <p:transition spd="slow" p14:dur="2000" advTm="25687"/>
    </mc:Choice>
    <mc:Fallback xmlns="">
      <p:transition spd="slow" advTm="256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31E8FE-E5FD-490A-9D72-7D527B2E8F97}"/>
              </a:ext>
            </a:extLst>
          </p:cNvPr>
          <p:cNvSpPr>
            <a:spLocks noGrp="1"/>
          </p:cNvSpPr>
          <p:nvPr>
            <p:ph type="sldNum" sz="quarter" idx="12"/>
          </p:nvPr>
        </p:nvSpPr>
        <p:spPr/>
        <p:txBody>
          <a:bodyPr/>
          <a:lstStyle/>
          <a:p>
            <a:fld id="{FCAEAE96-855E-42B1-8DE9-9C9E68DE18C5}" type="slidenum">
              <a:rPr lang="fr-FR" smtClean="0"/>
              <a:pPr/>
              <a:t>14</a:t>
            </a:fld>
            <a:endParaRPr lang="fr-FR"/>
          </a:p>
        </p:txBody>
      </p:sp>
      <p:sp>
        <p:nvSpPr>
          <p:cNvPr id="3" name="Content Placeholder 2">
            <a:extLst>
              <a:ext uri="{FF2B5EF4-FFF2-40B4-BE49-F238E27FC236}">
                <a16:creationId xmlns:a16="http://schemas.microsoft.com/office/drawing/2014/main" id="{138B0D21-DB00-416E-8BF9-0C07F7E0706D}"/>
              </a:ext>
            </a:extLst>
          </p:cNvPr>
          <p:cNvSpPr txBox="1">
            <a:spLocks/>
          </p:cNvSpPr>
          <p:nvPr/>
        </p:nvSpPr>
        <p:spPr>
          <a:xfrm>
            <a:off x="228600" y="1079013"/>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1800" b="1" dirty="0">
                <a:latin typeface="Arial" panose="020B0604020202020204" pitchFamily="34" charset="0"/>
                <a:cs typeface="Arial" panose="020B0604020202020204" pitchFamily="34" charset="0"/>
              </a:rPr>
              <a:t>Antioxidant activity</a:t>
            </a:r>
          </a:p>
          <a:p>
            <a:pPr marL="0" indent="0" algn="just">
              <a:buNone/>
            </a:pPr>
            <a:r>
              <a:rPr lang="en-US" sz="1200" dirty="0">
                <a:effectLst/>
                <a:latin typeface="Arial" panose="020B0604020202020204" pitchFamily="34" charset="0"/>
                <a:ea typeface="Calibri" panose="020F0502020204030204" pitchFamily="34" charset="0"/>
                <a:cs typeface="Arial" panose="020B0604020202020204" pitchFamily="34" charset="0"/>
              </a:rPr>
              <a:t>*DPPH radical scavenging activity assay was applied to evaluate the antioxidant activity of EO-loaded fibers. Samples were </a:t>
            </a:r>
          </a:p>
          <a:p>
            <a:pPr marL="0" indent="0" algn="just">
              <a:buNone/>
            </a:pPr>
            <a:r>
              <a:rPr lang="en-US" sz="1200" dirty="0">
                <a:effectLst/>
                <a:latin typeface="Arial" panose="020B0604020202020204" pitchFamily="34" charset="0"/>
                <a:ea typeface="Calibri" panose="020F0502020204030204" pitchFamily="34" charset="0"/>
                <a:cs typeface="Arial" panose="020B0604020202020204" pitchFamily="34" charset="0"/>
              </a:rPr>
              <a:t>immersed in absolute ethanol during 1, 2, 4, 6 and 24 h and their antioxidant properties were monitored continuously during 8 h </a:t>
            </a:r>
          </a:p>
          <a:p>
            <a:pPr marL="0" indent="0" algn="just">
              <a:buNone/>
            </a:pPr>
            <a:r>
              <a:rPr lang="en-US" sz="1200" dirty="0">
                <a:effectLst/>
                <a:latin typeface="Arial" panose="020B0604020202020204" pitchFamily="34" charset="0"/>
                <a:ea typeface="Calibri" panose="020F0502020204030204" pitchFamily="34" charset="0"/>
                <a:cs typeface="Arial" panose="020B0604020202020204" pitchFamily="34" charset="0"/>
              </a:rPr>
              <a:t>(absorbances red at 515 nm).</a:t>
            </a:r>
            <a:endParaRPr lang="pt-PT" sz="105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07E533E-EFFB-4D49-9D7F-7AD8AC62136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867" y="2267965"/>
            <a:ext cx="8037608" cy="3770532"/>
          </a:xfrm>
          <a:prstGeom prst="rect">
            <a:avLst/>
          </a:prstGeom>
        </p:spPr>
      </p:pic>
      <p:sp>
        <p:nvSpPr>
          <p:cNvPr id="5" name="TextBox 4">
            <a:extLst>
              <a:ext uri="{FF2B5EF4-FFF2-40B4-BE49-F238E27FC236}">
                <a16:creationId xmlns:a16="http://schemas.microsoft.com/office/drawing/2014/main" id="{68EA824B-36AF-484C-9496-213304F7AE88}"/>
              </a:ext>
            </a:extLst>
          </p:cNvPr>
          <p:cNvSpPr txBox="1"/>
          <p:nvPr/>
        </p:nvSpPr>
        <p:spPr>
          <a:xfrm>
            <a:off x="5689600" y="3505200"/>
            <a:ext cx="3352800" cy="584775"/>
          </a:xfrm>
          <a:prstGeom prst="rect">
            <a:avLst/>
          </a:prstGeom>
          <a:noFill/>
          <a:ln w="19050">
            <a:solidFill>
              <a:srgbClr val="7030A0"/>
            </a:solidFill>
            <a:prstDash val="sysDot"/>
          </a:ln>
        </p:spPr>
        <p:txBody>
          <a:bodyPr wrap="square">
            <a:spAutoFit/>
          </a:bodyPr>
          <a:lstStyle/>
          <a:p>
            <a:pPr algn="just"/>
            <a:r>
              <a:rPr lang="en-US" sz="1600" b="1" dirty="0">
                <a:solidFill>
                  <a:schemeClr val="accent4"/>
                </a:solidFill>
                <a:latin typeface="Arial" panose="020B0604020202020204" pitchFamily="34" charset="0"/>
                <a:cs typeface="Arial" panose="020B0604020202020204" pitchFamily="34" charset="0"/>
              </a:rPr>
              <a:t>CLO-loaded fibers </a:t>
            </a:r>
            <a:r>
              <a:rPr lang="en-US" sz="1600" dirty="0">
                <a:latin typeface="Arial" panose="020B0604020202020204" pitchFamily="34" charset="0"/>
                <a:cs typeface="Arial" panose="020B0604020202020204" pitchFamily="34" charset="0"/>
              </a:rPr>
              <a:t>presented the </a:t>
            </a:r>
          </a:p>
          <a:p>
            <a:pPr algn="just"/>
            <a:r>
              <a:rPr lang="en-US" sz="1600" dirty="0">
                <a:latin typeface="Arial" panose="020B0604020202020204" pitchFamily="34" charset="0"/>
                <a:cs typeface="Arial" panose="020B0604020202020204" pitchFamily="34" charset="0"/>
              </a:rPr>
              <a:t>highest antioxidant activities.</a:t>
            </a:r>
            <a:endParaRPr lang="pt-PT" sz="1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CEDC46D-741D-4FED-8EDB-7057B64AE85A}"/>
              </a:ext>
            </a:extLst>
          </p:cNvPr>
          <p:cNvSpPr txBox="1"/>
          <p:nvPr/>
        </p:nvSpPr>
        <p:spPr>
          <a:xfrm>
            <a:off x="76200" y="6231135"/>
            <a:ext cx="3827890" cy="307777"/>
          </a:xfrm>
          <a:prstGeom prst="rect">
            <a:avLst/>
          </a:prstGeom>
          <a:noFill/>
        </p:spPr>
        <p:txBody>
          <a:bodyPr wrap="square" rtlCol="0">
            <a:spAutoFit/>
          </a:bodyPr>
          <a:lstStyle/>
          <a:p>
            <a:r>
              <a:rPr lang="pt-PT" sz="1400" b="1" dirty="0">
                <a:latin typeface="Arial" panose="020B0604020202020204" pitchFamily="34" charset="0"/>
                <a:cs typeface="Arial" panose="020B0604020202020204" pitchFamily="34" charset="0"/>
              </a:rPr>
              <a:t>*DPPH </a:t>
            </a:r>
            <a:r>
              <a:rPr lang="pt-PT" sz="1400" dirty="0">
                <a:latin typeface="Arial" panose="020B0604020202020204" pitchFamily="34" charset="0"/>
                <a:cs typeface="Arial" panose="020B0604020202020204" pitchFamily="34" charset="0"/>
              </a:rPr>
              <a:t>- 1,1-diphenyl- 2 picrylhydrazy </a:t>
            </a:r>
          </a:p>
        </p:txBody>
      </p:sp>
      <p:pic>
        <p:nvPicPr>
          <p:cNvPr id="7" name="Audio 6">
            <a:hlinkClick r:id="" action="ppaction://media"/>
            <a:extLst>
              <a:ext uri="{FF2B5EF4-FFF2-40B4-BE49-F238E27FC236}">
                <a16:creationId xmlns:a16="http://schemas.microsoft.com/office/drawing/2014/main" id="{D7A8043F-7B02-49E7-853F-23618274CDB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4228626686"/>
      </p:ext>
    </p:extLst>
  </p:cSld>
  <p:clrMapOvr>
    <a:masterClrMapping/>
  </p:clrMapOvr>
  <mc:AlternateContent xmlns:mc="http://schemas.openxmlformats.org/markup-compatibility/2006" xmlns:p14="http://schemas.microsoft.com/office/powerpoint/2010/main">
    <mc:Choice Requires="p14">
      <p:transition spd="slow" p14:dur="2000" advTm="19395"/>
    </mc:Choice>
    <mc:Fallback xmlns="">
      <p:transition spd="slow" advTm="193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15</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609600" y="1447800"/>
            <a:ext cx="8153400" cy="461665"/>
          </a:xfrm>
          <a:prstGeom prst="rect">
            <a:avLst/>
          </a:prstGeom>
          <a:noFill/>
        </p:spPr>
        <p:txBody>
          <a:bodyPr wrap="square" rtlCol="0">
            <a:spAutoFit/>
          </a:bodyPr>
          <a:lstStyle/>
          <a:p>
            <a:r>
              <a:rPr lang="fr-FR" sz="2400" b="1" dirty="0"/>
              <a:t>Conclusions</a:t>
            </a:r>
          </a:p>
        </p:txBody>
      </p:sp>
      <p:sp>
        <p:nvSpPr>
          <p:cNvPr id="4" name="TextBox 3">
            <a:extLst>
              <a:ext uri="{FF2B5EF4-FFF2-40B4-BE49-F238E27FC236}">
                <a16:creationId xmlns:a16="http://schemas.microsoft.com/office/drawing/2014/main" id="{F95E8230-F051-4D6B-8BEE-B80638E842D7}"/>
              </a:ext>
            </a:extLst>
          </p:cNvPr>
          <p:cNvSpPr txBox="1"/>
          <p:nvPr/>
        </p:nvSpPr>
        <p:spPr>
          <a:xfrm>
            <a:off x="365820" y="2133600"/>
            <a:ext cx="8640960" cy="2957861"/>
          </a:xfrm>
          <a:prstGeom prst="rect">
            <a:avLst/>
          </a:prstGeom>
          <a:noFill/>
        </p:spPr>
        <p:txBody>
          <a:bodyPr wrap="square" rtlCol="0">
            <a:spAutoFit/>
          </a:bodyPr>
          <a:lstStyle/>
          <a:p>
            <a:pPr marL="285750" indent="-285750" algn="ctr">
              <a:lnSpc>
                <a:spcPct val="150000"/>
              </a:lnSpc>
              <a:buFont typeface="Arial" panose="020B0604020202020204" pitchFamily="34" charset="0"/>
              <a:buChar char="•"/>
            </a:pPr>
            <a:r>
              <a:rPr lang="en-GB" dirty="0">
                <a:cs typeface="Arial" panose="020B0604020202020204" pitchFamily="34" charset="0"/>
              </a:rPr>
              <a:t>The potential of the engineered coaxial </a:t>
            </a:r>
            <a:r>
              <a:rPr lang="en-GB" dirty="0" err="1">
                <a:cs typeface="Arial" panose="020B0604020202020204" pitchFamily="34" charset="0"/>
              </a:rPr>
              <a:t>fibers</a:t>
            </a:r>
            <a:r>
              <a:rPr lang="en-GB" dirty="0">
                <a:cs typeface="Arial" panose="020B0604020202020204" pitchFamily="34" charset="0"/>
              </a:rPr>
              <a:t> to serve as controlled release platforms for EOs was demonstrated.</a:t>
            </a:r>
          </a:p>
          <a:p>
            <a:pPr marL="285750" indent="-285750" algn="ctr">
              <a:lnSpc>
                <a:spcPct val="150000"/>
              </a:lnSpc>
              <a:buFont typeface="Arial" panose="020B0604020202020204" pitchFamily="34" charset="0"/>
              <a:buChar char="•"/>
            </a:pPr>
            <a:r>
              <a:rPr lang="en-GB" dirty="0">
                <a:cs typeface="Arial" panose="020B0604020202020204" pitchFamily="34" charset="0"/>
              </a:rPr>
              <a:t>The EOs antibacterial activities against </a:t>
            </a:r>
            <a:r>
              <a:rPr lang="en-GB" i="1" dirty="0">
                <a:cs typeface="Arial" panose="020B0604020202020204" pitchFamily="34" charset="0"/>
              </a:rPr>
              <a:t>S. aureus, S. epidermidis, E. coli </a:t>
            </a:r>
            <a:r>
              <a:rPr lang="en-GB" dirty="0">
                <a:cs typeface="Arial" panose="020B0604020202020204" pitchFamily="34" charset="0"/>
              </a:rPr>
              <a:t>and</a:t>
            </a:r>
            <a:r>
              <a:rPr lang="en-GB" i="1" dirty="0">
                <a:cs typeface="Arial" panose="020B0604020202020204" pitchFamily="34" charset="0"/>
              </a:rPr>
              <a:t> P. aeruginosa </a:t>
            </a:r>
            <a:r>
              <a:rPr lang="en-GB" dirty="0">
                <a:cs typeface="Arial" panose="020B0604020202020204" pitchFamily="34" charset="0"/>
              </a:rPr>
              <a:t>were also established. </a:t>
            </a:r>
          </a:p>
          <a:p>
            <a:pPr algn="ctr">
              <a:lnSpc>
                <a:spcPct val="150000"/>
              </a:lnSpc>
            </a:pPr>
            <a:endParaRPr lang="en-GB" dirty="0">
              <a:cs typeface="Arial" panose="020B0604020202020204" pitchFamily="34" charset="0"/>
            </a:endParaRPr>
          </a:p>
          <a:p>
            <a:pPr marL="285750" indent="-285750" algn="ctr">
              <a:lnSpc>
                <a:spcPct val="150000"/>
              </a:lnSpc>
              <a:buFont typeface="Arial" panose="020B0604020202020204" pitchFamily="34" charset="0"/>
              <a:buChar char="•"/>
            </a:pPr>
            <a:r>
              <a:rPr lang="en-US" dirty="0">
                <a:cs typeface="Arial" pitchFamily="34" charset="0"/>
              </a:rPr>
              <a:t>Data confirmed the potential of this system to function as a multi-action delivery platform, suitable for prospective wound healing applications. </a:t>
            </a:r>
            <a:endParaRPr lang="pt-PT" dirty="0">
              <a:cs typeface="Arial" panose="020B0604020202020204" pitchFamily="34" charset="0"/>
            </a:endParaRPr>
          </a:p>
        </p:txBody>
      </p:sp>
      <p:pic>
        <p:nvPicPr>
          <p:cNvPr id="2" name="Audio 1">
            <a:hlinkClick r:id="" action="ppaction://media"/>
            <a:extLst>
              <a:ext uri="{FF2B5EF4-FFF2-40B4-BE49-F238E27FC236}">
                <a16:creationId xmlns:a16="http://schemas.microsoft.com/office/drawing/2014/main" id="{11F46325-9937-4FBE-B674-698FBA4BB12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93977165"/>
      </p:ext>
    </p:extLst>
  </p:cSld>
  <p:clrMapOvr>
    <a:masterClrMapping/>
  </p:clrMapOvr>
  <mc:AlternateContent xmlns:mc="http://schemas.openxmlformats.org/markup-compatibility/2006" xmlns:p14="http://schemas.microsoft.com/office/powerpoint/2010/main">
    <mc:Choice Requires="p14">
      <p:transition spd="slow" p14:dur="2000" advTm="28540"/>
    </mc:Choice>
    <mc:Fallback xmlns="">
      <p:transition spd="slow" advTm="28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16</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B60A73-C7B6-4942-9460-6A11453E996F}"/>
              </a:ext>
            </a:extLst>
          </p:cNvPr>
          <p:cNvSpPr txBox="1"/>
          <p:nvPr/>
        </p:nvSpPr>
        <p:spPr>
          <a:xfrm>
            <a:off x="609600" y="1447800"/>
            <a:ext cx="8153400" cy="1569660"/>
          </a:xfrm>
          <a:prstGeom prst="rect">
            <a:avLst/>
          </a:prstGeom>
          <a:noFill/>
        </p:spPr>
        <p:txBody>
          <a:bodyPr wrap="square" rtlCol="0">
            <a:spAutoFit/>
          </a:bodyPr>
          <a:lstStyle/>
          <a:p>
            <a:r>
              <a:rPr lang="fr-FR" sz="2400" b="1" dirty="0" err="1"/>
              <a:t>Acknowledgments</a:t>
            </a:r>
            <a:endParaRPr lang="fr-FR" sz="2400" b="1" dirty="0"/>
          </a:p>
          <a:p>
            <a:endParaRPr lang="fr-FR" sz="2400" b="1" dirty="0"/>
          </a:p>
          <a:p>
            <a:endParaRPr lang="fr-FR" sz="2400" b="1" dirty="0"/>
          </a:p>
          <a:p>
            <a:endParaRPr lang="fr-FR" sz="2400" b="1" dirty="0"/>
          </a:p>
        </p:txBody>
      </p:sp>
      <p:pic>
        <p:nvPicPr>
          <p:cNvPr id="3" name="Picture 2">
            <a:extLst>
              <a:ext uri="{FF2B5EF4-FFF2-40B4-BE49-F238E27FC236}">
                <a16:creationId xmlns:a16="http://schemas.microsoft.com/office/drawing/2014/main" id="{7D185E71-065D-427A-A0F1-91CB92DF55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2667000"/>
            <a:ext cx="2667000" cy="903466"/>
          </a:xfrm>
          <a:prstGeom prst="rect">
            <a:avLst/>
          </a:prstGeom>
        </p:spPr>
      </p:pic>
      <p:pic>
        <p:nvPicPr>
          <p:cNvPr id="13" name="Picture 12">
            <a:extLst>
              <a:ext uri="{FF2B5EF4-FFF2-40B4-BE49-F238E27FC236}">
                <a16:creationId xmlns:a16="http://schemas.microsoft.com/office/drawing/2014/main" id="{EFF3BBF9-7554-41B7-BE2C-AACACBD16D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0" y="2440046"/>
            <a:ext cx="1503328" cy="1357374"/>
          </a:xfrm>
          <a:prstGeom prst="rect">
            <a:avLst/>
          </a:prstGeom>
        </p:spPr>
      </p:pic>
      <p:pic>
        <p:nvPicPr>
          <p:cNvPr id="15" name="Picture 14">
            <a:extLst>
              <a:ext uri="{FF2B5EF4-FFF2-40B4-BE49-F238E27FC236}">
                <a16:creationId xmlns:a16="http://schemas.microsoft.com/office/drawing/2014/main" id="{3855FE0A-26D7-43EB-AB36-14BDA7CDD0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11565" y="2667000"/>
            <a:ext cx="3003835" cy="869130"/>
          </a:xfrm>
          <a:prstGeom prst="rect">
            <a:avLst/>
          </a:prstGeom>
        </p:spPr>
      </p:pic>
      <p:pic>
        <p:nvPicPr>
          <p:cNvPr id="2" name="Audio 1">
            <a:hlinkClick r:id="" action="ppaction://media"/>
            <a:extLst>
              <a:ext uri="{FF2B5EF4-FFF2-40B4-BE49-F238E27FC236}">
                <a16:creationId xmlns:a16="http://schemas.microsoft.com/office/drawing/2014/main" id="{E89BCAE2-D3D5-4E7C-830F-2590184C479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042582425"/>
      </p:ext>
    </p:extLst>
  </p:cSld>
  <p:clrMapOvr>
    <a:masterClrMapping/>
  </p:clrMapOvr>
  <mc:AlternateContent xmlns:mc="http://schemas.openxmlformats.org/markup-compatibility/2006" xmlns:p14="http://schemas.microsoft.com/office/powerpoint/2010/main">
    <mc:Choice Requires="p14">
      <p:transition spd="slow" p14:dur="2000" advTm="2382"/>
    </mc:Choice>
    <mc:Fallback xmlns="">
      <p:transition spd="slow" advTm="23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DDC48219-C0C5-4D10-9D2B-DC61EF36380C}"/>
              </a:ext>
            </a:extLst>
          </p:cNvPr>
          <p:cNvSpPr>
            <a:spLocks noGrp="1"/>
          </p:cNvSpPr>
          <p:nvPr>
            <p:ph type="sldNum" sz="quarter" idx="12"/>
          </p:nvPr>
        </p:nvSpPr>
        <p:spPr/>
        <p:txBody>
          <a:bodyPr/>
          <a:lstStyle/>
          <a:p>
            <a:fld id="{FCAEAE96-855E-42B1-8DE9-9C9E68DE18C5}" type="slidenum">
              <a:rPr lang="fr-FR" smtClean="0"/>
              <a:pPr/>
              <a:t>2</a:t>
            </a:fld>
            <a:endParaRPr lang="fr-FR"/>
          </a:p>
        </p:txBody>
      </p:sp>
      <p:sp>
        <p:nvSpPr>
          <p:cNvPr id="3" name="Rectangle 2">
            <a:extLst>
              <a:ext uri="{FF2B5EF4-FFF2-40B4-BE49-F238E27FC236}">
                <a16:creationId xmlns:a16="http://schemas.microsoft.com/office/drawing/2014/main" id="{58F07147-DB74-47DE-AC15-FD00DE3B49F0}"/>
              </a:ext>
            </a:extLst>
          </p:cNvPr>
          <p:cNvSpPr/>
          <p:nvPr/>
        </p:nvSpPr>
        <p:spPr>
          <a:xfrm>
            <a:off x="721893" y="1001908"/>
            <a:ext cx="1605568" cy="461665"/>
          </a:xfrm>
          <a:prstGeom prst="rect">
            <a:avLst/>
          </a:prstGeom>
        </p:spPr>
        <p:txBody>
          <a:bodyPr wrap="none">
            <a:spAutoFit/>
          </a:bodyPr>
          <a:lstStyle/>
          <a:p>
            <a:r>
              <a:rPr lang="en-US" sz="2400" b="1" dirty="0">
                <a:latin typeface="+mj-lt"/>
                <a:cs typeface="Arial" panose="020B0604020202020204" pitchFamily="34" charset="0"/>
              </a:rPr>
              <a:t>Motivation</a:t>
            </a:r>
            <a:endParaRPr lang="pt-PT" sz="2400" dirty="0">
              <a:latin typeface="+mj-lt"/>
            </a:endParaRPr>
          </a:p>
        </p:txBody>
      </p:sp>
      <p:sp>
        <p:nvSpPr>
          <p:cNvPr id="4" name="TextBox 12">
            <a:extLst>
              <a:ext uri="{FF2B5EF4-FFF2-40B4-BE49-F238E27FC236}">
                <a16:creationId xmlns:a16="http://schemas.microsoft.com/office/drawing/2014/main" id="{CFB43346-2F55-4D0E-9556-C460A321995B}"/>
              </a:ext>
            </a:extLst>
          </p:cNvPr>
          <p:cNvSpPr txBox="1"/>
          <p:nvPr/>
        </p:nvSpPr>
        <p:spPr>
          <a:xfrm>
            <a:off x="306506" y="5157076"/>
            <a:ext cx="8530987" cy="646331"/>
          </a:xfrm>
          <a:prstGeom prst="rect">
            <a:avLst/>
          </a:prstGeom>
          <a:solidFill>
            <a:schemeClr val="accent4">
              <a:lumMod val="60000"/>
              <a:lumOff val="40000"/>
            </a:schemeClr>
          </a:solidFill>
        </p:spPr>
        <p:txBody>
          <a:bodyPr wrap="square" rtlCol="0">
            <a:spAutoFit/>
          </a:bodyPr>
          <a:lstStyle/>
          <a:p>
            <a:pPr algn="ctr"/>
            <a:r>
              <a:rPr lang="pt-PT" b="1" dirty="0">
                <a:latin typeface="+mj-lt"/>
                <a:cs typeface="Arial" panose="020B0604020202020204" pitchFamily="34" charset="0"/>
              </a:rPr>
              <a:t>It is estimated that 1% of the developed countries population will experience a CW during their lifetime, related with bacterial infections.</a:t>
            </a:r>
          </a:p>
        </p:txBody>
      </p:sp>
      <p:sp>
        <p:nvSpPr>
          <p:cNvPr id="5" name="TextBox 2">
            <a:extLst>
              <a:ext uri="{FF2B5EF4-FFF2-40B4-BE49-F238E27FC236}">
                <a16:creationId xmlns:a16="http://schemas.microsoft.com/office/drawing/2014/main" id="{B3CDFBBB-1D98-41EB-8FCC-4FE7DE53E8C8}"/>
              </a:ext>
            </a:extLst>
          </p:cNvPr>
          <p:cNvSpPr txBox="1"/>
          <p:nvPr/>
        </p:nvSpPr>
        <p:spPr>
          <a:xfrm>
            <a:off x="612129" y="4101275"/>
            <a:ext cx="2088232" cy="584775"/>
          </a:xfrm>
          <a:prstGeom prst="rect">
            <a:avLst/>
          </a:prstGeom>
          <a:noFill/>
          <a:ln>
            <a:solidFill>
              <a:schemeClr val="accent4">
                <a:lumMod val="75000"/>
              </a:schemeClr>
            </a:solidFill>
            <a:prstDash val="dash"/>
          </a:ln>
        </p:spPr>
        <p:txBody>
          <a:bodyPr wrap="square" rtlCol="0">
            <a:spAutoFit/>
          </a:bodyPr>
          <a:lstStyle/>
          <a:p>
            <a:pPr algn="ctr"/>
            <a:r>
              <a:rPr lang="pt-PT" sz="1600" b="1" dirty="0">
                <a:latin typeface="+mj-lt"/>
                <a:cs typeface="Arial" panose="020B0604020202020204" pitchFamily="34" charset="0"/>
              </a:rPr>
              <a:t>Increased resistance </a:t>
            </a:r>
          </a:p>
          <a:p>
            <a:pPr algn="ctr"/>
            <a:r>
              <a:rPr lang="pt-PT" sz="1600" b="1" dirty="0">
                <a:latin typeface="+mj-lt"/>
                <a:cs typeface="Arial" panose="020B0604020202020204" pitchFamily="34" charset="0"/>
              </a:rPr>
              <a:t>to antibiotics</a:t>
            </a:r>
          </a:p>
        </p:txBody>
      </p:sp>
      <p:sp>
        <p:nvSpPr>
          <p:cNvPr id="6" name="TextBox 7">
            <a:extLst>
              <a:ext uri="{FF2B5EF4-FFF2-40B4-BE49-F238E27FC236}">
                <a16:creationId xmlns:a16="http://schemas.microsoft.com/office/drawing/2014/main" id="{566586DD-8BDD-448B-95BD-16BAB7CCEA1F}"/>
              </a:ext>
            </a:extLst>
          </p:cNvPr>
          <p:cNvSpPr txBox="1"/>
          <p:nvPr/>
        </p:nvSpPr>
        <p:spPr>
          <a:xfrm>
            <a:off x="3364743" y="4101275"/>
            <a:ext cx="1736148" cy="584775"/>
          </a:xfrm>
          <a:prstGeom prst="rect">
            <a:avLst/>
          </a:prstGeom>
          <a:noFill/>
          <a:ln>
            <a:solidFill>
              <a:schemeClr val="accent4">
                <a:lumMod val="75000"/>
              </a:schemeClr>
            </a:solidFill>
            <a:prstDash val="dash"/>
          </a:ln>
        </p:spPr>
        <p:txBody>
          <a:bodyPr wrap="square" rtlCol="0">
            <a:spAutoFit/>
          </a:bodyPr>
          <a:lstStyle/>
          <a:p>
            <a:pPr algn="ctr"/>
            <a:r>
              <a:rPr lang="pt-PT" sz="1600" b="1" dirty="0">
                <a:latin typeface="+mj-lt"/>
                <a:cs typeface="Arial" panose="020B0604020202020204" pitchFamily="34" charset="0"/>
              </a:rPr>
              <a:t>High </a:t>
            </a:r>
          </a:p>
          <a:p>
            <a:pPr algn="ctr"/>
            <a:r>
              <a:rPr lang="pt-PT" sz="1600" b="1" dirty="0">
                <a:latin typeface="+mj-lt"/>
                <a:cs typeface="Arial" panose="020B0604020202020204" pitchFamily="34" charset="0"/>
              </a:rPr>
              <a:t>prevalence </a:t>
            </a:r>
          </a:p>
        </p:txBody>
      </p:sp>
      <p:sp>
        <p:nvSpPr>
          <p:cNvPr id="8" name="TextBox 10">
            <a:extLst>
              <a:ext uri="{FF2B5EF4-FFF2-40B4-BE49-F238E27FC236}">
                <a16:creationId xmlns:a16="http://schemas.microsoft.com/office/drawing/2014/main" id="{6C0FDC52-5F92-497C-A6DB-D64A9CD48DBF}"/>
              </a:ext>
            </a:extLst>
          </p:cNvPr>
          <p:cNvSpPr txBox="1"/>
          <p:nvPr/>
        </p:nvSpPr>
        <p:spPr>
          <a:xfrm>
            <a:off x="5765274" y="4101275"/>
            <a:ext cx="2504964" cy="584775"/>
          </a:xfrm>
          <a:prstGeom prst="rect">
            <a:avLst/>
          </a:prstGeom>
          <a:noFill/>
          <a:ln>
            <a:solidFill>
              <a:schemeClr val="accent4">
                <a:lumMod val="75000"/>
              </a:schemeClr>
            </a:solidFill>
            <a:prstDash val="dash"/>
          </a:ln>
        </p:spPr>
        <p:txBody>
          <a:bodyPr wrap="square" rtlCol="0">
            <a:spAutoFit/>
          </a:bodyPr>
          <a:lstStyle/>
          <a:p>
            <a:pPr algn="ctr"/>
            <a:r>
              <a:rPr lang="pt-PT" sz="1600" b="1" dirty="0">
                <a:latin typeface="+mj-lt"/>
                <a:cs typeface="Arial" panose="020B0604020202020204" pitchFamily="34" charset="0"/>
              </a:rPr>
              <a:t>Great impact </a:t>
            </a:r>
            <a:r>
              <a:rPr lang="pt-PT" sz="1600" b="1" dirty="0" err="1">
                <a:latin typeface="+mj-lt"/>
                <a:cs typeface="Arial" panose="020B0604020202020204" pitchFamily="34" charset="0"/>
              </a:rPr>
              <a:t>on</a:t>
            </a:r>
            <a:r>
              <a:rPr lang="pt-PT" sz="1600" b="1" dirty="0">
                <a:latin typeface="+mj-lt"/>
                <a:cs typeface="Arial" panose="020B0604020202020204" pitchFamily="34" charset="0"/>
              </a:rPr>
              <a:t> </a:t>
            </a:r>
            <a:r>
              <a:rPr lang="pt-PT" sz="1600" b="1" dirty="0" err="1">
                <a:latin typeface="+mj-lt"/>
                <a:cs typeface="Arial" panose="020B0604020202020204" pitchFamily="34" charset="0"/>
              </a:rPr>
              <a:t>patients</a:t>
            </a:r>
            <a:r>
              <a:rPr lang="pt-PT" sz="1600" b="1" dirty="0">
                <a:latin typeface="+mj-lt"/>
                <a:cs typeface="Arial" panose="020B0604020202020204" pitchFamily="34" charset="0"/>
              </a:rPr>
              <a:t>’ health and quality </a:t>
            </a:r>
            <a:r>
              <a:rPr lang="pt-PT" sz="1600" b="1" dirty="0" err="1">
                <a:latin typeface="+mj-lt"/>
                <a:cs typeface="Arial" panose="020B0604020202020204" pitchFamily="34" charset="0"/>
              </a:rPr>
              <a:t>of</a:t>
            </a:r>
            <a:r>
              <a:rPr lang="pt-PT" sz="1600" b="1" dirty="0">
                <a:latin typeface="+mj-lt"/>
                <a:cs typeface="Arial" panose="020B0604020202020204" pitchFamily="34" charset="0"/>
              </a:rPr>
              <a:t> </a:t>
            </a:r>
            <a:r>
              <a:rPr lang="pt-PT" sz="1600" b="1" dirty="0" err="1">
                <a:latin typeface="+mj-lt"/>
                <a:cs typeface="Arial" panose="020B0604020202020204" pitchFamily="34" charset="0"/>
              </a:rPr>
              <a:t>life</a:t>
            </a:r>
            <a:endParaRPr lang="pt-PT" sz="1600" b="1" dirty="0">
              <a:latin typeface="+mj-lt"/>
              <a:cs typeface="Arial" panose="020B0604020202020204" pitchFamily="34" charset="0"/>
            </a:endParaRPr>
          </a:p>
        </p:txBody>
      </p:sp>
      <p:sp>
        <p:nvSpPr>
          <p:cNvPr id="9" name="Rectangle 8">
            <a:extLst>
              <a:ext uri="{FF2B5EF4-FFF2-40B4-BE49-F238E27FC236}">
                <a16:creationId xmlns:a16="http://schemas.microsoft.com/office/drawing/2014/main" id="{D5582E18-4F34-4327-A299-D76C30D89E28}"/>
              </a:ext>
            </a:extLst>
          </p:cNvPr>
          <p:cNvSpPr/>
          <p:nvPr/>
        </p:nvSpPr>
        <p:spPr>
          <a:xfrm>
            <a:off x="306506" y="6309882"/>
            <a:ext cx="6534472" cy="230832"/>
          </a:xfrm>
          <a:prstGeom prst="rect">
            <a:avLst/>
          </a:prstGeom>
        </p:spPr>
        <p:txBody>
          <a:bodyPr wrap="square">
            <a:spAutoFit/>
          </a:bodyPr>
          <a:lstStyle/>
          <a:p>
            <a:r>
              <a:rPr lang="pt-PT" sz="900" dirty="0">
                <a:latin typeface="Arial" panose="020B0604020202020204" pitchFamily="34" charset="0"/>
                <a:ea typeface="Times New Roman" panose="02020603050405020304" pitchFamily="18" charset="0"/>
                <a:cs typeface="Arial" panose="020B0604020202020204" pitchFamily="34" charset="0"/>
              </a:rPr>
              <a:t>Järbrink, K. et al. (2016</a:t>
            </a:r>
            <a:r>
              <a:rPr lang="pt-PT" sz="900" i="1" dirty="0">
                <a:latin typeface="Arial" panose="020B0604020202020204" pitchFamily="34" charset="0"/>
                <a:ea typeface="Times New Roman" panose="02020603050405020304" pitchFamily="18" charset="0"/>
                <a:cs typeface="Arial" panose="020B0604020202020204" pitchFamily="34" charset="0"/>
              </a:rPr>
              <a:t>) Car Syst. Rev</a:t>
            </a:r>
            <a:r>
              <a:rPr lang="pt-PT" sz="900" dirty="0">
                <a:latin typeface="Arial" panose="020B0604020202020204" pitchFamily="34" charset="0"/>
                <a:ea typeface="Times New Roman" panose="02020603050405020304" pitchFamily="18" charset="0"/>
                <a:cs typeface="Arial" panose="020B0604020202020204" pitchFamily="34" charset="0"/>
              </a:rPr>
              <a:t>. 5, 1–6</a:t>
            </a:r>
            <a:endParaRPr lang="pt-PT" dirty="0">
              <a:latin typeface="Arial" panose="020B0604020202020204" pitchFamily="34" charset="0"/>
              <a:cs typeface="Arial" panose="020B0604020202020204" pitchFamily="34" charset="0"/>
            </a:endParaRPr>
          </a:p>
        </p:txBody>
      </p:sp>
      <p:sp>
        <p:nvSpPr>
          <p:cNvPr id="10" name="Oval 15">
            <a:extLst>
              <a:ext uri="{FF2B5EF4-FFF2-40B4-BE49-F238E27FC236}">
                <a16:creationId xmlns:a16="http://schemas.microsoft.com/office/drawing/2014/main" id="{DAD40568-55AB-4CB4-A1F1-064721B47815}"/>
              </a:ext>
            </a:extLst>
          </p:cNvPr>
          <p:cNvSpPr/>
          <p:nvPr/>
        </p:nvSpPr>
        <p:spPr>
          <a:xfrm>
            <a:off x="950525" y="1480943"/>
            <a:ext cx="1373237" cy="1239685"/>
          </a:xfrm>
          <a:prstGeom prst="ellipse">
            <a:avLst/>
          </a:prstGeom>
          <a:noFill/>
          <a:ln w="571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mj-lt"/>
                <a:cs typeface="Arial" panose="020B0604020202020204" pitchFamily="34" charset="0"/>
              </a:rPr>
              <a:t>Chronic wounds (CWs)</a:t>
            </a:r>
            <a:endParaRPr lang="en-US" sz="2000" b="1" dirty="0">
              <a:solidFill>
                <a:schemeClr val="tx1"/>
              </a:solidFill>
              <a:latin typeface="+mj-lt"/>
              <a:cs typeface="Arial" panose="020B0604020202020204" pitchFamily="34" charset="0"/>
            </a:endParaRPr>
          </a:p>
        </p:txBody>
      </p:sp>
      <p:pic>
        <p:nvPicPr>
          <p:cNvPr id="11" name="Picture 4">
            <a:extLst>
              <a:ext uri="{FF2B5EF4-FFF2-40B4-BE49-F238E27FC236}">
                <a16:creationId xmlns:a16="http://schemas.microsoft.com/office/drawing/2014/main" id="{F618341E-8FE8-4FCB-93E1-0B8CFC0C6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8012" y="1113237"/>
            <a:ext cx="4335463" cy="2485665"/>
          </a:xfrm>
          <a:prstGeom prst="rect">
            <a:avLst/>
          </a:prstGeom>
        </p:spPr>
      </p:pic>
      <p:sp>
        <p:nvSpPr>
          <p:cNvPr id="12" name="Retângulo Arredondado 6">
            <a:extLst>
              <a:ext uri="{FF2B5EF4-FFF2-40B4-BE49-F238E27FC236}">
                <a16:creationId xmlns:a16="http://schemas.microsoft.com/office/drawing/2014/main" id="{5E46AC74-0C0C-42EA-BE13-E12A67D16B26}"/>
              </a:ext>
            </a:extLst>
          </p:cNvPr>
          <p:cNvSpPr/>
          <p:nvPr/>
        </p:nvSpPr>
        <p:spPr>
          <a:xfrm>
            <a:off x="206749" y="2851714"/>
            <a:ext cx="3168352" cy="917221"/>
          </a:xfrm>
          <a:prstGeom prst="roundRect">
            <a:avLst/>
          </a:prstGeom>
          <a:solidFill>
            <a:schemeClr val="accent4">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solidFill>
                  <a:sysClr val="windowText" lastClr="000000"/>
                </a:solidFill>
                <a:latin typeface="+mj-lt"/>
                <a:cs typeface="Arial" panose="020B0604020202020204" pitchFamily="34" charset="0"/>
              </a:rPr>
              <a:t>Wounds that have failed to progress by an appropriate period of time of repair.</a:t>
            </a:r>
          </a:p>
        </p:txBody>
      </p:sp>
      <p:pic>
        <p:nvPicPr>
          <p:cNvPr id="13" name="Audio 12">
            <a:hlinkClick r:id="" action="ppaction://media"/>
            <a:extLst>
              <a:ext uri="{FF2B5EF4-FFF2-40B4-BE49-F238E27FC236}">
                <a16:creationId xmlns:a16="http://schemas.microsoft.com/office/drawing/2014/main" id="{CDC8C90D-D01A-437B-AFE8-C60C71BA6EF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786267209"/>
      </p:ext>
    </p:extLst>
  </p:cSld>
  <p:clrMapOvr>
    <a:masterClrMapping/>
  </p:clrMapOvr>
  <mc:AlternateContent xmlns:mc="http://schemas.openxmlformats.org/markup-compatibility/2006">
    <mc:Choice xmlns:p14="http://schemas.microsoft.com/office/powerpoint/2010/main" Requires="p14">
      <p:transition spd="slow" p14:dur="2000" advTm="21283"/>
    </mc:Choice>
    <mc:Fallback>
      <p:transition spd="slow" advTm="212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95400" y="1226403"/>
            <a:ext cx="6858000" cy="830997"/>
          </a:xfrm>
          <a:prstGeom prst="rect">
            <a:avLst/>
          </a:prstGeom>
        </p:spPr>
        <p:txBody>
          <a:bodyPr wrap="square">
            <a:spAutoFit/>
          </a:bodyPr>
          <a:lstStyle/>
          <a:p>
            <a:pPr algn="ctr"/>
            <a:r>
              <a:rPr lang="en-US" sz="2400" b="1" dirty="0"/>
              <a:t>Coaxial wet-spun fibers loaded with essential oils for the treatment of chronic wounds</a:t>
            </a:r>
            <a:endParaRPr lang="en-US" sz="1200" b="1"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8E422F7-7CA9-4FFF-814D-456EF60CD0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 y="2057919"/>
            <a:ext cx="8077200" cy="4399512"/>
          </a:xfrm>
          <a:prstGeom prst="rect">
            <a:avLst/>
          </a:prstGeom>
        </p:spPr>
      </p:pic>
      <p:pic>
        <p:nvPicPr>
          <p:cNvPr id="7" name="Audio 6">
            <a:hlinkClick r:id="" action="ppaction://media"/>
            <a:extLst>
              <a:ext uri="{FF2B5EF4-FFF2-40B4-BE49-F238E27FC236}">
                <a16:creationId xmlns:a16="http://schemas.microsoft.com/office/drawing/2014/main" id="{AF9091A4-FAC8-49BA-9490-3B9F8FDE1E2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558619649"/>
      </p:ext>
    </p:extLst>
  </p:cSld>
  <p:clrMapOvr>
    <a:masterClrMapping/>
  </p:clrMapOvr>
  <mc:AlternateContent xmlns:mc="http://schemas.openxmlformats.org/markup-compatibility/2006">
    <mc:Choice xmlns:p14="http://schemas.microsoft.com/office/powerpoint/2010/main" Requires="p14">
      <p:transition spd="slow" p14:dur="2000" advTm="15246"/>
    </mc:Choice>
    <mc:Fallback>
      <p:transition spd="slow" advTm="152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4E4F2F-1E55-44A4-8832-84E477F385C3}"/>
              </a:ext>
            </a:extLst>
          </p:cNvPr>
          <p:cNvSpPr txBox="1"/>
          <p:nvPr/>
        </p:nvSpPr>
        <p:spPr>
          <a:xfrm>
            <a:off x="609600" y="1143000"/>
            <a:ext cx="7924800" cy="5324535"/>
          </a:xfrm>
          <a:prstGeom prst="rect">
            <a:avLst/>
          </a:prstGeom>
          <a:noFill/>
        </p:spPr>
        <p:txBody>
          <a:bodyPr wrap="square" rtlCol="0">
            <a:spAutoFit/>
          </a:bodyPr>
          <a:lstStyle/>
          <a:p>
            <a:pPr algn="just"/>
            <a:r>
              <a:rPr lang="fr-FR" sz="1600" b="1" dirty="0"/>
              <a:t>Abstract: </a:t>
            </a:r>
            <a:r>
              <a:rPr lang="en-US" sz="1600" dirty="0"/>
              <a:t>Chronic wounds (CWs) are frequently associated with bacterial infections. The development of antibiotic-resistant microorganisms makes it crucial to think of alternative solutions. Considering these issues, a drug delivery system made of coaxial wet-spun fibers loaded with essential oils (EOs) was proposed. Coaxial structures were produced using the wet-spinning technique, in which 10% w/v polycaprolactone (PCL, a synthetic polymer with excellent mechanical properties and elastic behavior) was used to produce the core and loaded with three EOs, Clove Oil (CO), Cinnamon Leaf Oil (CLO) and Tea Tree Oil (TTO) at 2×Minimum Bactericidal Concentration (MBC). The shell was made of a blend of 10% w/v cellulose acetate (CA, a natural polymer which has been reported to offer good structural integrity) and 10% w/v polyethylene glycol (PEG, a synthetic polymer often used as a plasticizer), mixed at a ratio of 90/10 v/v, respectively, so pores could be opened in the outer layer, allowing for a sustained release of the EOs loaded at the fibers’ core overtime. The formation of coaxial structures was confirmed by Brightfield Microscopy. Coaxial fibers exhibited high maximum elongations at break (≈350%). EO-loaded fibers were effective against </a:t>
            </a:r>
            <a:r>
              <a:rPr lang="en-US" sz="1600" i="1" dirty="0"/>
              <a:t>S. aureus</a:t>
            </a:r>
            <a:r>
              <a:rPr lang="en-US" sz="1600" dirty="0"/>
              <a:t>, </a:t>
            </a:r>
            <a:r>
              <a:rPr lang="en-US" sz="1600" i="1" dirty="0"/>
              <a:t>S. epidermidis</a:t>
            </a:r>
            <a:r>
              <a:rPr lang="en-US" sz="1600" dirty="0"/>
              <a:t>, </a:t>
            </a:r>
            <a:r>
              <a:rPr lang="en-US" sz="1600" i="1" dirty="0"/>
              <a:t>E. coli </a:t>
            </a:r>
            <a:r>
              <a:rPr lang="en-US" sz="1600" dirty="0"/>
              <a:t>and </a:t>
            </a:r>
            <a:r>
              <a:rPr lang="en-US" sz="1600" i="1" dirty="0"/>
              <a:t>P. aeruginosa</a:t>
            </a:r>
            <a:r>
              <a:rPr lang="en-US" sz="1600" dirty="0"/>
              <a:t>, the most common bacteria present in CWs. Results confirmed the potential of the engineered coaxial wet-spun fibers for wound healing applications. Still, further characterization on the fibers is necessary, including cytocompatibility tests to assure non-toxic profiles of the fibers when in contact with fibroblasts and keratinocytes.</a:t>
            </a:r>
            <a:endParaRPr lang="fr-FR" sz="1600" dirty="0"/>
          </a:p>
          <a:p>
            <a:endParaRPr lang="en-US" dirty="0"/>
          </a:p>
          <a:p>
            <a:r>
              <a:rPr lang="fr-FR" b="1" dirty="0"/>
              <a:t>Keywords: </a:t>
            </a:r>
            <a:r>
              <a:rPr lang="en-US" sz="1600" dirty="0"/>
              <a:t>antimicrobial effectiveness; core-shell fibers; therapeutic natural extracts.</a:t>
            </a:r>
            <a:endParaRPr lang="fr-FR" dirty="0"/>
          </a:p>
        </p:txBody>
      </p:sp>
      <p:pic>
        <p:nvPicPr>
          <p:cNvPr id="4" name="Audio 3">
            <a:hlinkClick r:id="" action="ppaction://media"/>
            <a:extLst>
              <a:ext uri="{FF2B5EF4-FFF2-40B4-BE49-F238E27FC236}">
                <a16:creationId xmlns:a16="http://schemas.microsoft.com/office/drawing/2014/main" id="{CD1A441F-C6ED-42F1-9AC6-9F0456B238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498366910"/>
      </p:ext>
    </p:extLst>
  </p:cSld>
  <p:clrMapOvr>
    <a:masterClrMapping/>
  </p:clrMapOvr>
  <mc:AlternateContent xmlns:mc="http://schemas.openxmlformats.org/markup-compatibility/2006" xmlns:p14="http://schemas.microsoft.com/office/powerpoint/2010/main">
    <mc:Choice Requires="p14">
      <p:transition spd="slow" p14:dur="2000" advTm="11646"/>
    </mc:Choice>
    <mc:Fallback xmlns="">
      <p:transition spd="slow" advTm="116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566313" y="1351972"/>
            <a:ext cx="2705100" cy="461665"/>
          </a:xfrm>
          <a:prstGeom prst="rect">
            <a:avLst/>
          </a:prstGeom>
          <a:noFill/>
        </p:spPr>
        <p:txBody>
          <a:bodyPr wrap="square" rtlCol="0">
            <a:spAutoFit/>
          </a:bodyPr>
          <a:lstStyle/>
          <a:p>
            <a:r>
              <a:rPr lang="fr-FR" sz="2400" b="1" dirty="0"/>
              <a:t>Essential </a:t>
            </a:r>
            <a:r>
              <a:rPr lang="fr-FR" sz="2400" b="1" dirty="0" err="1"/>
              <a:t>Oils</a:t>
            </a:r>
            <a:r>
              <a:rPr lang="fr-FR" sz="2400" b="1" dirty="0"/>
              <a:t> (</a:t>
            </a:r>
            <a:r>
              <a:rPr lang="fr-FR" sz="2400" b="1" dirty="0" err="1"/>
              <a:t>EOs</a:t>
            </a:r>
            <a:r>
              <a:rPr lang="fr-FR" sz="2400" b="1" dirty="0"/>
              <a:t>)</a:t>
            </a:r>
          </a:p>
        </p:txBody>
      </p:sp>
      <p:pic>
        <p:nvPicPr>
          <p:cNvPr id="10" name="Picture 9">
            <a:extLst>
              <a:ext uri="{FF2B5EF4-FFF2-40B4-BE49-F238E27FC236}">
                <a16:creationId xmlns:a16="http://schemas.microsoft.com/office/drawing/2014/main" id="{C2D540DF-0077-4271-A5EE-D68C50BD69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099" y="3119863"/>
            <a:ext cx="2909162" cy="1543637"/>
          </a:xfrm>
          <a:prstGeom prst="rect">
            <a:avLst/>
          </a:prstGeom>
        </p:spPr>
      </p:pic>
      <p:sp>
        <p:nvSpPr>
          <p:cNvPr id="16" name="Rectangle 15">
            <a:extLst>
              <a:ext uri="{FF2B5EF4-FFF2-40B4-BE49-F238E27FC236}">
                <a16:creationId xmlns:a16="http://schemas.microsoft.com/office/drawing/2014/main" id="{5A8FDF02-467C-4951-B097-93856A24177B}"/>
              </a:ext>
            </a:extLst>
          </p:cNvPr>
          <p:cNvSpPr/>
          <p:nvPr/>
        </p:nvSpPr>
        <p:spPr>
          <a:xfrm>
            <a:off x="194733" y="6259599"/>
            <a:ext cx="6048672" cy="246221"/>
          </a:xfrm>
          <a:prstGeom prst="rect">
            <a:avLst/>
          </a:prstGeom>
        </p:spPr>
        <p:txBody>
          <a:bodyPr wrap="square">
            <a:spAutoFit/>
          </a:bodyPr>
          <a:lstStyle/>
          <a:p>
            <a:pPr algn="just"/>
            <a:r>
              <a:rPr lang="pt-PT" sz="1000" dirty="0">
                <a:solidFill>
                  <a:srgbClr val="303030"/>
                </a:solidFill>
                <a:latin typeface="+mj-lt"/>
                <a:cs typeface="Arial" panose="020B0604020202020204" pitchFamily="34" charset="0"/>
              </a:rPr>
              <a:t>Felgueiras, H. P. et al.  Biomolecules (2020). https://doi.org/10.3390/biom10081129</a:t>
            </a:r>
            <a:endParaRPr lang="pt-PT" sz="1000" dirty="0">
              <a:latin typeface="+mj-lt"/>
              <a:cs typeface="Arial" panose="020B0604020202020204" pitchFamily="34" charset="0"/>
            </a:endParaRPr>
          </a:p>
        </p:txBody>
      </p:sp>
      <p:sp>
        <p:nvSpPr>
          <p:cNvPr id="6" name="ZoneTexte 5">
            <a:extLst>
              <a:ext uri="{FF2B5EF4-FFF2-40B4-BE49-F238E27FC236}">
                <a16:creationId xmlns:a16="http://schemas.microsoft.com/office/drawing/2014/main" id="{7D45237D-351B-4499-8DA7-8C66931A6C9E}"/>
              </a:ext>
            </a:extLst>
          </p:cNvPr>
          <p:cNvSpPr txBox="1"/>
          <p:nvPr/>
        </p:nvSpPr>
        <p:spPr>
          <a:xfrm>
            <a:off x="4103436" y="4086177"/>
            <a:ext cx="1968931" cy="584775"/>
          </a:xfrm>
          <a:prstGeom prst="rect">
            <a:avLst/>
          </a:prstGeom>
          <a:solidFill>
            <a:srgbClr val="C00000"/>
          </a:solidFill>
        </p:spPr>
        <p:txBody>
          <a:bodyPr wrap="square" rtlCol="0">
            <a:spAutoFit/>
          </a:bodyPr>
          <a:lstStyle/>
          <a:p>
            <a:r>
              <a:rPr lang="fr-FR" sz="1600" b="1" dirty="0">
                <a:solidFill>
                  <a:schemeClr val="bg1"/>
                </a:solidFill>
              </a:rPr>
              <a:t>Low </a:t>
            </a:r>
            <a:r>
              <a:rPr lang="fr-FR" sz="1600" b="1" dirty="0" err="1">
                <a:solidFill>
                  <a:schemeClr val="bg1"/>
                </a:solidFill>
              </a:rPr>
              <a:t>stability</a:t>
            </a:r>
            <a:r>
              <a:rPr lang="fr-FR" sz="1600" b="1" dirty="0">
                <a:solidFill>
                  <a:schemeClr val="bg1"/>
                </a:solidFill>
              </a:rPr>
              <a:t> in </a:t>
            </a:r>
            <a:r>
              <a:rPr lang="fr-FR" sz="1600" b="1" dirty="0" err="1">
                <a:solidFill>
                  <a:schemeClr val="bg1"/>
                </a:solidFill>
              </a:rPr>
              <a:t>physiological</a:t>
            </a:r>
            <a:r>
              <a:rPr lang="fr-FR" sz="1600" b="1" dirty="0">
                <a:solidFill>
                  <a:schemeClr val="bg1"/>
                </a:solidFill>
              </a:rPr>
              <a:t> media</a:t>
            </a:r>
          </a:p>
        </p:txBody>
      </p:sp>
      <p:sp>
        <p:nvSpPr>
          <p:cNvPr id="17" name="ZoneTexte 16">
            <a:extLst>
              <a:ext uri="{FF2B5EF4-FFF2-40B4-BE49-F238E27FC236}">
                <a16:creationId xmlns:a16="http://schemas.microsoft.com/office/drawing/2014/main" id="{68E5A698-9E76-4E3E-99E1-31874D364155}"/>
              </a:ext>
            </a:extLst>
          </p:cNvPr>
          <p:cNvSpPr txBox="1"/>
          <p:nvPr/>
        </p:nvSpPr>
        <p:spPr>
          <a:xfrm>
            <a:off x="6032069" y="5029974"/>
            <a:ext cx="1968931" cy="584775"/>
          </a:xfrm>
          <a:prstGeom prst="rect">
            <a:avLst/>
          </a:prstGeom>
          <a:solidFill>
            <a:srgbClr val="92D050"/>
          </a:solidFill>
        </p:spPr>
        <p:txBody>
          <a:bodyPr wrap="square" rtlCol="0">
            <a:spAutoFit/>
          </a:bodyPr>
          <a:lstStyle/>
          <a:p>
            <a:r>
              <a:rPr lang="fr-FR" sz="1600" b="1" dirty="0">
                <a:solidFill>
                  <a:schemeClr val="bg1"/>
                </a:solidFill>
              </a:rPr>
              <a:t>Incorporation in </a:t>
            </a:r>
            <a:r>
              <a:rPr lang="fr-FR" sz="1600" b="1" dirty="0" err="1">
                <a:solidFill>
                  <a:schemeClr val="bg1"/>
                </a:solidFill>
              </a:rPr>
              <a:t>polymeric</a:t>
            </a:r>
            <a:r>
              <a:rPr lang="fr-FR" sz="1600" b="1" dirty="0">
                <a:solidFill>
                  <a:schemeClr val="bg1"/>
                </a:solidFill>
              </a:rPr>
              <a:t> structures</a:t>
            </a:r>
          </a:p>
        </p:txBody>
      </p:sp>
      <p:sp>
        <p:nvSpPr>
          <p:cNvPr id="18" name="TextBox 2">
            <a:extLst>
              <a:ext uri="{FF2B5EF4-FFF2-40B4-BE49-F238E27FC236}">
                <a16:creationId xmlns:a16="http://schemas.microsoft.com/office/drawing/2014/main" id="{00BC1E60-D551-41AD-BE21-19FF019C0DD1}"/>
              </a:ext>
            </a:extLst>
          </p:cNvPr>
          <p:cNvSpPr txBox="1"/>
          <p:nvPr/>
        </p:nvSpPr>
        <p:spPr>
          <a:xfrm>
            <a:off x="4038600" y="3099799"/>
            <a:ext cx="3429000" cy="830997"/>
          </a:xfrm>
          <a:prstGeom prst="rect">
            <a:avLst/>
          </a:prstGeom>
          <a:noFill/>
          <a:ln>
            <a:noFill/>
            <a:prstDash val="dash"/>
          </a:ln>
        </p:spPr>
        <p:txBody>
          <a:bodyPr wrap="square" rtlCol="0">
            <a:spAutoFit/>
          </a:bodyPr>
          <a:lstStyle/>
          <a:p>
            <a:pPr algn="just"/>
            <a:r>
              <a:rPr lang="pt-PT" sz="1600" dirty="0">
                <a:latin typeface="+mj-lt"/>
                <a:cs typeface="Arial" panose="020B0604020202020204" pitchFamily="34" charset="0"/>
              </a:rPr>
              <a:t>Mixtures of aromatic, volatile, lipophilic biomolecules extracted from several regions of plants</a:t>
            </a:r>
          </a:p>
        </p:txBody>
      </p:sp>
      <p:sp>
        <p:nvSpPr>
          <p:cNvPr id="20" name="TextBox 2">
            <a:extLst>
              <a:ext uri="{FF2B5EF4-FFF2-40B4-BE49-F238E27FC236}">
                <a16:creationId xmlns:a16="http://schemas.microsoft.com/office/drawing/2014/main" id="{3E717DDE-2409-4B8A-95B7-80168A989C9F}"/>
              </a:ext>
            </a:extLst>
          </p:cNvPr>
          <p:cNvSpPr txBox="1"/>
          <p:nvPr/>
        </p:nvSpPr>
        <p:spPr>
          <a:xfrm>
            <a:off x="3376992" y="1974216"/>
            <a:ext cx="2088232" cy="584775"/>
          </a:xfrm>
          <a:prstGeom prst="rect">
            <a:avLst/>
          </a:prstGeom>
          <a:noFill/>
          <a:ln>
            <a:solidFill>
              <a:schemeClr val="accent4">
                <a:lumMod val="75000"/>
              </a:schemeClr>
            </a:solidFill>
            <a:prstDash val="dash"/>
          </a:ln>
        </p:spPr>
        <p:txBody>
          <a:bodyPr wrap="square" rtlCol="0">
            <a:spAutoFit/>
          </a:bodyPr>
          <a:lstStyle/>
          <a:p>
            <a:pPr algn="ctr"/>
            <a:r>
              <a:rPr lang="pt-PT" sz="1600" b="1" dirty="0">
                <a:latin typeface="+mj-lt"/>
                <a:cs typeface="Arial" panose="020B0604020202020204" pitchFamily="34" charset="0"/>
              </a:rPr>
              <a:t>Strong anti-oxidant properties</a:t>
            </a:r>
          </a:p>
        </p:txBody>
      </p:sp>
      <p:sp>
        <p:nvSpPr>
          <p:cNvPr id="21" name="TextBox 2">
            <a:extLst>
              <a:ext uri="{FF2B5EF4-FFF2-40B4-BE49-F238E27FC236}">
                <a16:creationId xmlns:a16="http://schemas.microsoft.com/office/drawing/2014/main" id="{32E8CCA4-9202-46D0-94EF-BFA938CEF753}"/>
              </a:ext>
            </a:extLst>
          </p:cNvPr>
          <p:cNvSpPr txBox="1"/>
          <p:nvPr/>
        </p:nvSpPr>
        <p:spPr>
          <a:xfrm>
            <a:off x="5912768" y="1971992"/>
            <a:ext cx="2088232" cy="584775"/>
          </a:xfrm>
          <a:prstGeom prst="rect">
            <a:avLst/>
          </a:prstGeom>
          <a:noFill/>
          <a:ln>
            <a:solidFill>
              <a:schemeClr val="accent4">
                <a:lumMod val="75000"/>
              </a:schemeClr>
            </a:solidFill>
            <a:prstDash val="dash"/>
          </a:ln>
        </p:spPr>
        <p:txBody>
          <a:bodyPr wrap="square" rtlCol="0">
            <a:spAutoFit/>
          </a:bodyPr>
          <a:lstStyle/>
          <a:p>
            <a:pPr algn="ctr"/>
            <a:r>
              <a:rPr lang="pt-PT" sz="1600" b="1" dirty="0">
                <a:latin typeface="+mj-lt"/>
                <a:cs typeface="Arial" panose="020B0604020202020204" pitchFamily="34" charset="0"/>
              </a:rPr>
              <a:t>Antimicrobial properties</a:t>
            </a:r>
          </a:p>
        </p:txBody>
      </p:sp>
      <p:sp>
        <p:nvSpPr>
          <p:cNvPr id="22" name="TextBox 2">
            <a:extLst>
              <a:ext uri="{FF2B5EF4-FFF2-40B4-BE49-F238E27FC236}">
                <a16:creationId xmlns:a16="http://schemas.microsoft.com/office/drawing/2014/main" id="{783224A2-DFC6-44D2-9B83-EBDD6404F35D}"/>
              </a:ext>
            </a:extLst>
          </p:cNvPr>
          <p:cNvSpPr txBox="1"/>
          <p:nvPr/>
        </p:nvSpPr>
        <p:spPr>
          <a:xfrm>
            <a:off x="566099" y="1977494"/>
            <a:ext cx="2363349" cy="584775"/>
          </a:xfrm>
          <a:prstGeom prst="rect">
            <a:avLst/>
          </a:prstGeom>
          <a:noFill/>
          <a:ln>
            <a:solidFill>
              <a:schemeClr val="accent4">
                <a:lumMod val="75000"/>
              </a:schemeClr>
            </a:solidFill>
            <a:prstDash val="dash"/>
          </a:ln>
        </p:spPr>
        <p:txBody>
          <a:bodyPr wrap="square" rtlCol="0">
            <a:spAutoFit/>
          </a:bodyPr>
          <a:lstStyle/>
          <a:p>
            <a:pPr algn="ctr"/>
            <a:r>
              <a:rPr lang="pt-PT" sz="1600" b="1" dirty="0">
                <a:latin typeface="+mj-lt"/>
                <a:cs typeface="Arial" panose="020B0604020202020204" pitchFamily="34" charset="0"/>
              </a:rPr>
              <a:t>Strong anti-inflammatory and analgesic properties</a:t>
            </a:r>
          </a:p>
        </p:txBody>
      </p:sp>
      <p:sp>
        <p:nvSpPr>
          <p:cNvPr id="11" name="Flèche : courbe vers la gauche 10">
            <a:extLst>
              <a:ext uri="{FF2B5EF4-FFF2-40B4-BE49-F238E27FC236}">
                <a16:creationId xmlns:a16="http://schemas.microsoft.com/office/drawing/2014/main" id="{623A24FE-B05E-476C-A656-0A349D199CF8}"/>
              </a:ext>
            </a:extLst>
          </p:cNvPr>
          <p:cNvSpPr/>
          <p:nvPr/>
        </p:nvSpPr>
        <p:spPr>
          <a:xfrm>
            <a:off x="6510042" y="4289818"/>
            <a:ext cx="381000" cy="611635"/>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pic>
        <p:nvPicPr>
          <p:cNvPr id="2" name="Audio 1">
            <a:hlinkClick r:id="" action="ppaction://media"/>
            <a:extLst>
              <a:ext uri="{FF2B5EF4-FFF2-40B4-BE49-F238E27FC236}">
                <a16:creationId xmlns:a16="http://schemas.microsoft.com/office/drawing/2014/main" id="{68117E9B-21F0-4C49-8759-C0EF659199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458517703"/>
      </p:ext>
    </p:extLst>
  </p:cSld>
  <p:clrMapOvr>
    <a:masterClrMapping/>
  </p:clrMapOvr>
  <mc:AlternateContent xmlns:mc="http://schemas.openxmlformats.org/markup-compatibility/2006">
    <mc:Choice xmlns:p14="http://schemas.microsoft.com/office/powerpoint/2010/main" Requires="p14">
      <p:transition spd="slow" p14:dur="2000" advTm="23860"/>
    </mc:Choice>
    <mc:Fallback>
      <p:transition spd="slow" advTm="23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D923CE-FCB9-4A34-97F9-D7E6B4AF889A}"/>
              </a:ext>
            </a:extLst>
          </p:cNvPr>
          <p:cNvSpPr>
            <a:spLocks noGrp="1"/>
          </p:cNvSpPr>
          <p:nvPr>
            <p:ph type="sldNum" sz="quarter" idx="12"/>
          </p:nvPr>
        </p:nvSpPr>
        <p:spPr/>
        <p:txBody>
          <a:bodyPr/>
          <a:lstStyle/>
          <a:p>
            <a:fld id="{FCAEAE96-855E-42B1-8DE9-9C9E68DE18C5}" type="slidenum">
              <a:rPr lang="fr-FR" smtClean="0"/>
              <a:pPr/>
              <a:t>6</a:t>
            </a:fld>
            <a:endParaRPr lang="fr-FR"/>
          </a:p>
        </p:txBody>
      </p:sp>
      <p:sp>
        <p:nvSpPr>
          <p:cNvPr id="3" name="TextBox 2">
            <a:extLst>
              <a:ext uri="{FF2B5EF4-FFF2-40B4-BE49-F238E27FC236}">
                <a16:creationId xmlns:a16="http://schemas.microsoft.com/office/drawing/2014/main" id="{49BFABAB-37AC-4097-B986-B202F1161A41}"/>
              </a:ext>
            </a:extLst>
          </p:cNvPr>
          <p:cNvSpPr txBox="1"/>
          <p:nvPr/>
        </p:nvSpPr>
        <p:spPr>
          <a:xfrm>
            <a:off x="1066800" y="1066800"/>
            <a:ext cx="1562100" cy="461665"/>
          </a:xfrm>
          <a:prstGeom prst="rect">
            <a:avLst/>
          </a:prstGeom>
          <a:noFill/>
        </p:spPr>
        <p:txBody>
          <a:bodyPr wrap="square" rtlCol="0">
            <a:spAutoFit/>
          </a:bodyPr>
          <a:lstStyle/>
          <a:p>
            <a:r>
              <a:rPr lang="fr-FR" sz="2400" b="1" dirty="0" err="1"/>
              <a:t>Polymers</a:t>
            </a:r>
            <a:endParaRPr lang="fr-FR" sz="2400" b="1" dirty="0"/>
          </a:p>
        </p:txBody>
      </p:sp>
      <p:sp>
        <p:nvSpPr>
          <p:cNvPr id="4" name="TextBox 3">
            <a:extLst>
              <a:ext uri="{FF2B5EF4-FFF2-40B4-BE49-F238E27FC236}">
                <a16:creationId xmlns:a16="http://schemas.microsoft.com/office/drawing/2014/main" id="{3199B027-5831-4723-9FD3-ED052DF84B20}"/>
              </a:ext>
            </a:extLst>
          </p:cNvPr>
          <p:cNvSpPr txBox="1"/>
          <p:nvPr/>
        </p:nvSpPr>
        <p:spPr>
          <a:xfrm>
            <a:off x="457199" y="1625199"/>
            <a:ext cx="2438400" cy="369332"/>
          </a:xfrm>
          <a:prstGeom prst="rect">
            <a:avLst/>
          </a:prstGeom>
          <a:noFill/>
        </p:spPr>
        <p:txBody>
          <a:bodyPr wrap="square" rtlCol="0">
            <a:spAutoFit/>
          </a:bodyPr>
          <a:lstStyle/>
          <a:p>
            <a:r>
              <a:rPr lang="fr-FR" b="1" dirty="0" err="1"/>
              <a:t>Polycaprolactone</a:t>
            </a:r>
            <a:r>
              <a:rPr lang="fr-FR" b="1" dirty="0"/>
              <a:t> (PCL)</a:t>
            </a:r>
          </a:p>
        </p:txBody>
      </p:sp>
      <p:sp>
        <p:nvSpPr>
          <p:cNvPr id="5" name="TextBox 4">
            <a:extLst>
              <a:ext uri="{FF2B5EF4-FFF2-40B4-BE49-F238E27FC236}">
                <a16:creationId xmlns:a16="http://schemas.microsoft.com/office/drawing/2014/main" id="{EBC1E9C1-AD87-43D9-95E0-0CEFAABD51B8}"/>
              </a:ext>
            </a:extLst>
          </p:cNvPr>
          <p:cNvSpPr txBox="1"/>
          <p:nvPr/>
        </p:nvSpPr>
        <p:spPr>
          <a:xfrm>
            <a:off x="3429001" y="1638300"/>
            <a:ext cx="2286000" cy="369332"/>
          </a:xfrm>
          <a:prstGeom prst="rect">
            <a:avLst/>
          </a:prstGeom>
          <a:noFill/>
        </p:spPr>
        <p:txBody>
          <a:bodyPr wrap="square" rtlCol="0">
            <a:spAutoFit/>
          </a:bodyPr>
          <a:lstStyle/>
          <a:p>
            <a:r>
              <a:rPr lang="fr-FR" b="1" dirty="0"/>
              <a:t>Cellulose </a:t>
            </a:r>
            <a:r>
              <a:rPr lang="fr-FR" b="1" dirty="0" err="1"/>
              <a:t>acetate</a:t>
            </a:r>
            <a:r>
              <a:rPr lang="fr-FR" b="1" dirty="0"/>
              <a:t> (CA)</a:t>
            </a:r>
          </a:p>
        </p:txBody>
      </p:sp>
      <p:sp>
        <p:nvSpPr>
          <p:cNvPr id="6" name="TextBox 5">
            <a:extLst>
              <a:ext uri="{FF2B5EF4-FFF2-40B4-BE49-F238E27FC236}">
                <a16:creationId xmlns:a16="http://schemas.microsoft.com/office/drawing/2014/main" id="{CF53737B-4253-4E40-9260-64E9DFD0842B}"/>
              </a:ext>
            </a:extLst>
          </p:cNvPr>
          <p:cNvSpPr txBox="1"/>
          <p:nvPr/>
        </p:nvSpPr>
        <p:spPr>
          <a:xfrm>
            <a:off x="6248402" y="1638300"/>
            <a:ext cx="2616200" cy="369332"/>
          </a:xfrm>
          <a:prstGeom prst="rect">
            <a:avLst/>
          </a:prstGeom>
          <a:noFill/>
        </p:spPr>
        <p:txBody>
          <a:bodyPr wrap="square" rtlCol="0">
            <a:spAutoFit/>
          </a:bodyPr>
          <a:lstStyle/>
          <a:p>
            <a:r>
              <a:rPr lang="fr-FR" b="1" dirty="0" err="1"/>
              <a:t>Polyethylene</a:t>
            </a:r>
            <a:r>
              <a:rPr lang="fr-FR" b="1" dirty="0"/>
              <a:t> glycol (PEG)</a:t>
            </a:r>
          </a:p>
        </p:txBody>
      </p:sp>
      <p:pic>
        <p:nvPicPr>
          <p:cNvPr id="7" name="Picture 6">
            <a:extLst>
              <a:ext uri="{FF2B5EF4-FFF2-40B4-BE49-F238E27FC236}">
                <a16:creationId xmlns:a16="http://schemas.microsoft.com/office/drawing/2014/main" id="{E40C0CF1-F0C3-4A97-81C5-DF9EF0386A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133600"/>
            <a:ext cx="1955244" cy="1002268"/>
          </a:xfrm>
          <a:prstGeom prst="rect">
            <a:avLst/>
          </a:prstGeom>
        </p:spPr>
      </p:pic>
      <p:pic>
        <p:nvPicPr>
          <p:cNvPr id="8" name="Picture 7">
            <a:extLst>
              <a:ext uri="{FF2B5EF4-FFF2-40B4-BE49-F238E27FC236}">
                <a16:creationId xmlns:a16="http://schemas.microsoft.com/office/drawing/2014/main" id="{1990E938-EE5F-47F4-A388-CA1B60BBA8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8499" b="78955"/>
          <a:stretch/>
        </p:blipFill>
        <p:spPr>
          <a:xfrm>
            <a:off x="3581400" y="3810000"/>
            <a:ext cx="1103791" cy="381000"/>
          </a:xfrm>
          <a:prstGeom prst="rect">
            <a:avLst/>
          </a:prstGeom>
        </p:spPr>
      </p:pic>
      <p:pic>
        <p:nvPicPr>
          <p:cNvPr id="9" name="Picture 9">
            <a:extLst>
              <a:ext uri="{FF2B5EF4-FFF2-40B4-BE49-F238E27FC236}">
                <a16:creationId xmlns:a16="http://schemas.microsoft.com/office/drawing/2014/main" id="{65626FE9-3CBD-4E19-932D-AFBCB093235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7316"/>
          <a:stretch/>
        </p:blipFill>
        <p:spPr>
          <a:xfrm>
            <a:off x="3395134" y="2087751"/>
            <a:ext cx="2082592" cy="1526916"/>
          </a:xfrm>
          <a:prstGeom prst="rect">
            <a:avLst/>
          </a:prstGeom>
        </p:spPr>
      </p:pic>
      <p:pic>
        <p:nvPicPr>
          <p:cNvPr id="11" name="Picture 10">
            <a:extLst>
              <a:ext uri="{FF2B5EF4-FFF2-40B4-BE49-F238E27FC236}">
                <a16:creationId xmlns:a16="http://schemas.microsoft.com/office/drawing/2014/main" id="{6833090B-D0AE-4C03-9087-66565721D1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1302" y="2190803"/>
            <a:ext cx="1930400" cy="914400"/>
          </a:xfrm>
          <a:prstGeom prst="rect">
            <a:avLst/>
          </a:prstGeom>
        </p:spPr>
      </p:pic>
      <p:sp>
        <p:nvSpPr>
          <p:cNvPr id="12" name="TextBox 11">
            <a:extLst>
              <a:ext uri="{FF2B5EF4-FFF2-40B4-BE49-F238E27FC236}">
                <a16:creationId xmlns:a16="http://schemas.microsoft.com/office/drawing/2014/main" id="{E832FFBF-BEF7-4800-BF55-8B91CFA57F61}"/>
              </a:ext>
            </a:extLst>
          </p:cNvPr>
          <p:cNvSpPr txBox="1"/>
          <p:nvPr/>
        </p:nvSpPr>
        <p:spPr>
          <a:xfrm>
            <a:off x="228600" y="3336431"/>
            <a:ext cx="3802088" cy="107721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cs typeface="Arial" panose="020B0604020202020204" pitchFamily="34" charset="0"/>
              </a:rPr>
              <a:t>Synthetic polymer;</a:t>
            </a:r>
          </a:p>
          <a:p>
            <a:pPr marL="285750" indent="-285750" algn="just">
              <a:buFont typeface="Arial" panose="020B0604020202020204" pitchFamily="34" charset="0"/>
              <a:buChar char="•"/>
            </a:pPr>
            <a:r>
              <a:rPr lang="en-US" sz="1600" dirty="0">
                <a:cs typeface="Arial" panose="020B0604020202020204" pitchFamily="34" charset="0"/>
              </a:rPr>
              <a:t>Excellent mechanical properties;</a:t>
            </a:r>
          </a:p>
          <a:p>
            <a:pPr marL="285750" indent="-285750" algn="just">
              <a:buFont typeface="Arial" panose="020B0604020202020204" pitchFamily="34" charset="0"/>
              <a:buChar char="•"/>
            </a:pPr>
            <a:r>
              <a:rPr lang="en-US" sz="1600" dirty="0">
                <a:cs typeface="Arial" panose="020B0604020202020204" pitchFamily="34" charset="0"/>
              </a:rPr>
              <a:t>Slow degradation rate.</a:t>
            </a: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56C54BA-6656-4C68-B6EE-020704D3036F}"/>
              </a:ext>
            </a:extLst>
          </p:cNvPr>
          <p:cNvSpPr txBox="1"/>
          <p:nvPr/>
        </p:nvSpPr>
        <p:spPr>
          <a:xfrm>
            <a:off x="3098023" y="4354207"/>
            <a:ext cx="3312368" cy="1169551"/>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Very abundant and renewable biopolymer;</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Good mechanical stability;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Promoter of cell adhesion and growth</a:t>
            </a:r>
            <a:r>
              <a:rPr lang="en-US" sz="1400" dirty="0">
                <a:cs typeface="Arial" panose="020B0604020202020204" pitchFamily="34" charset="0"/>
              </a:rPr>
              <a:t>.</a:t>
            </a:r>
            <a:endParaRPr lang="pt-PT" sz="1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6540E72-7683-4A64-A063-4E6F15B18560}"/>
              </a:ext>
            </a:extLst>
          </p:cNvPr>
          <p:cNvSpPr txBox="1"/>
          <p:nvPr/>
        </p:nvSpPr>
        <p:spPr>
          <a:xfrm>
            <a:off x="6620658" y="3336431"/>
            <a:ext cx="3802088" cy="107721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cs typeface="Arial" panose="020B0604020202020204" pitchFamily="34" charset="0"/>
              </a:rPr>
              <a:t>Synthetic polymer;</a:t>
            </a:r>
          </a:p>
          <a:p>
            <a:pPr marL="285750" indent="-285750" algn="just">
              <a:buFont typeface="Arial" panose="020B0604020202020204" pitchFamily="34" charset="0"/>
              <a:buChar char="•"/>
            </a:pPr>
            <a:r>
              <a:rPr lang="en-US" sz="1600" dirty="0" err="1">
                <a:cs typeface="Arial" panose="020B0604020202020204" pitchFamily="34" charset="0"/>
              </a:rPr>
              <a:t>Hydrophylic</a:t>
            </a:r>
            <a:r>
              <a:rPr lang="en-US" sz="1600" dirty="0">
                <a:cs typeface="Arial" panose="020B0604020202020204" pitchFamily="34" charset="0"/>
              </a:rPr>
              <a:t>;</a:t>
            </a:r>
          </a:p>
          <a:p>
            <a:pPr marL="285750" indent="-285750" algn="just">
              <a:buFont typeface="Arial" panose="020B0604020202020204" pitchFamily="34" charset="0"/>
              <a:buChar char="•"/>
            </a:pPr>
            <a:r>
              <a:rPr lang="en-US" sz="1600" dirty="0">
                <a:cs typeface="Arial" panose="020B0604020202020204" pitchFamily="34" charset="0"/>
              </a:rPr>
              <a:t>Plasticizer.</a:t>
            </a:r>
          </a:p>
          <a:p>
            <a:pPr marL="285750" indent="-285750" algn="jus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3E9DBFAF-F978-4176-A288-9BBB3ADE22B7}"/>
              </a:ext>
            </a:extLst>
          </p:cNvPr>
          <p:cNvSpPr txBox="1"/>
          <p:nvPr/>
        </p:nvSpPr>
        <p:spPr>
          <a:xfrm>
            <a:off x="151954" y="5856702"/>
            <a:ext cx="8568952" cy="553998"/>
          </a:xfrm>
          <a:prstGeom prst="rect">
            <a:avLst/>
          </a:prstGeom>
          <a:noFill/>
        </p:spPr>
        <p:txBody>
          <a:bodyPr wrap="square" rtlCol="0">
            <a:spAutoFit/>
          </a:bodyPr>
          <a:lstStyle/>
          <a:p>
            <a:pPr algn="just"/>
            <a:r>
              <a:rPr lang="pt-PT" sz="1000" dirty="0">
                <a:latin typeface="+mj-lt"/>
                <a:cs typeface="Arial" panose="020B0604020202020204" pitchFamily="34" charset="0"/>
              </a:rPr>
              <a:t>Plotczyk, M. et al. Elsevier. 1 (2019)</a:t>
            </a:r>
          </a:p>
          <a:p>
            <a:pPr algn="just"/>
            <a:r>
              <a:rPr lang="pt-PT" sz="1000" dirty="0">
                <a:latin typeface="+mj-lt"/>
                <a:cs typeface="Arial" panose="020B0604020202020204" pitchFamily="34" charset="0"/>
              </a:rPr>
              <a:t>Eskandarinia, A. et al. Scientific Reports. (2020)</a:t>
            </a:r>
          </a:p>
          <a:p>
            <a:pPr algn="just"/>
            <a:r>
              <a:rPr lang="pt-PT" sz="1000" dirty="0">
                <a:latin typeface="+mj-lt"/>
                <a:ea typeface="Calibri" panose="020F0502020204030204" pitchFamily="34" charset="0"/>
                <a:cs typeface="Arial" panose="020B0604020202020204" pitchFamily="34" charset="0"/>
              </a:rPr>
              <a:t>Halib, N. et al. (2017) </a:t>
            </a:r>
            <a:r>
              <a:rPr lang="pt-PT" sz="1000" i="1" dirty="0">
                <a:latin typeface="+mj-lt"/>
                <a:ea typeface="Calibri" panose="020F0502020204030204" pitchFamily="34" charset="0"/>
                <a:cs typeface="Arial" panose="020B0604020202020204" pitchFamily="34" charset="0"/>
              </a:rPr>
              <a:t>Materials</a:t>
            </a:r>
            <a:r>
              <a:rPr lang="pt-PT" sz="1000" dirty="0">
                <a:latin typeface="+mj-lt"/>
                <a:ea typeface="Calibri" panose="020F0502020204030204" pitchFamily="34" charset="0"/>
                <a:cs typeface="Arial" panose="020B0604020202020204" pitchFamily="34" charset="0"/>
              </a:rPr>
              <a:t> (Basel). 10; </a:t>
            </a:r>
            <a:r>
              <a:rPr lang="pt-PT" sz="1000" dirty="0">
                <a:latin typeface="+mj-lt"/>
                <a:cs typeface="Arial" panose="020B0604020202020204" pitchFamily="34" charset="0"/>
              </a:rPr>
              <a:t>Rahmani Del Bakhshayesh et al. (2018) </a:t>
            </a:r>
            <a:r>
              <a:rPr lang="pt-PT" sz="1000" i="1" dirty="0">
                <a:latin typeface="+mj-lt"/>
                <a:cs typeface="Arial" panose="020B0604020202020204" pitchFamily="34" charset="0"/>
              </a:rPr>
              <a:t>Artif. Cells, Nanomedicine Biotechnol</a:t>
            </a:r>
            <a:r>
              <a:rPr lang="pt-PT" sz="1000" dirty="0">
                <a:latin typeface="+mj-lt"/>
                <a:cs typeface="Arial" panose="020B0604020202020204" pitchFamily="34" charset="0"/>
              </a:rPr>
              <a:t>. 46   </a:t>
            </a:r>
          </a:p>
        </p:txBody>
      </p:sp>
      <p:pic>
        <p:nvPicPr>
          <p:cNvPr id="10" name="Audio 9">
            <a:hlinkClick r:id="" action="ppaction://media"/>
            <a:extLst>
              <a:ext uri="{FF2B5EF4-FFF2-40B4-BE49-F238E27FC236}">
                <a16:creationId xmlns:a16="http://schemas.microsoft.com/office/drawing/2014/main" id="{9A583CDC-9E44-4899-B3BC-9C20B4BF763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29913225"/>
      </p:ext>
    </p:extLst>
  </p:cSld>
  <p:clrMapOvr>
    <a:masterClrMapping/>
  </p:clrMapOvr>
  <mc:AlternateContent xmlns:mc="http://schemas.openxmlformats.org/markup-compatibility/2006" xmlns:p14="http://schemas.microsoft.com/office/powerpoint/2010/main">
    <mc:Choice Requires="p14">
      <p:transition spd="slow" p14:dur="2000" advTm="16107"/>
    </mc:Choice>
    <mc:Fallback xmlns="">
      <p:transition spd="slow" advTm="161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3276EA-3533-4A4F-98EB-BBF2CD032353}"/>
              </a:ext>
            </a:extLst>
          </p:cNvPr>
          <p:cNvSpPr>
            <a:spLocks noGrp="1"/>
          </p:cNvSpPr>
          <p:nvPr>
            <p:ph type="sldNum" sz="quarter" idx="12"/>
          </p:nvPr>
        </p:nvSpPr>
        <p:spPr/>
        <p:txBody>
          <a:bodyPr/>
          <a:lstStyle/>
          <a:p>
            <a:fld id="{FCAEAE96-855E-42B1-8DE9-9C9E68DE18C5}" type="slidenum">
              <a:rPr lang="fr-FR" smtClean="0"/>
              <a:pPr/>
              <a:t>7</a:t>
            </a:fld>
            <a:endParaRPr lang="fr-FR"/>
          </a:p>
        </p:txBody>
      </p:sp>
      <p:sp>
        <p:nvSpPr>
          <p:cNvPr id="3" name="Rectangle 2">
            <a:extLst>
              <a:ext uri="{FF2B5EF4-FFF2-40B4-BE49-F238E27FC236}">
                <a16:creationId xmlns:a16="http://schemas.microsoft.com/office/drawing/2014/main" id="{77F1B786-D16E-4386-9D84-736DB8FE5818}"/>
              </a:ext>
            </a:extLst>
          </p:cNvPr>
          <p:cNvSpPr/>
          <p:nvPr/>
        </p:nvSpPr>
        <p:spPr>
          <a:xfrm>
            <a:off x="914400" y="1206981"/>
            <a:ext cx="2169953" cy="523220"/>
          </a:xfrm>
          <a:prstGeom prst="rect">
            <a:avLst/>
          </a:prstGeom>
        </p:spPr>
        <p:txBody>
          <a:bodyPr wrap="none">
            <a:spAutoFit/>
          </a:bodyPr>
          <a:lstStyle/>
          <a:p>
            <a:r>
              <a:rPr lang="en-US" sz="2800" b="1" dirty="0">
                <a:cs typeface="Arial" panose="020B0604020202020204" pitchFamily="34" charset="0"/>
              </a:rPr>
              <a:t>Wet-spinning</a:t>
            </a:r>
            <a:endParaRPr lang="pt-PT" sz="2800" dirty="0">
              <a:cs typeface="Arial" panose="020B0604020202020204" pitchFamily="34" charset="0"/>
            </a:endParaRPr>
          </a:p>
        </p:txBody>
      </p:sp>
      <p:sp>
        <p:nvSpPr>
          <p:cNvPr id="4" name="Retângulo Arredondado 6">
            <a:extLst>
              <a:ext uri="{FF2B5EF4-FFF2-40B4-BE49-F238E27FC236}">
                <a16:creationId xmlns:a16="http://schemas.microsoft.com/office/drawing/2014/main" id="{3699F14E-BF4C-4075-99F3-CAB102DE8EE4}"/>
              </a:ext>
            </a:extLst>
          </p:cNvPr>
          <p:cNvSpPr/>
          <p:nvPr/>
        </p:nvSpPr>
        <p:spPr>
          <a:xfrm>
            <a:off x="609599" y="1950448"/>
            <a:ext cx="8301619" cy="1478552"/>
          </a:xfrm>
          <a:prstGeom prst="roundRect">
            <a:avLst/>
          </a:prstGeom>
          <a:solidFill>
            <a:schemeClr val="accent4">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solidFill>
                  <a:sysClr val="windowText" lastClr="000000"/>
                </a:solidFill>
                <a:cs typeface="Arial" panose="020B0604020202020204" pitchFamily="34" charset="0"/>
              </a:rPr>
              <a:t>Technique based on a non-solvent-induced phase inversion process, in which a polymeric solution is extruded into a coagulation bath composed of a poor solvent or a </a:t>
            </a:r>
            <a:r>
              <a:rPr lang="en-US" u="sng" dirty="0">
                <a:solidFill>
                  <a:sysClr val="windowText" lastClr="000000"/>
                </a:solidFill>
                <a:cs typeface="Arial" panose="020B0604020202020204" pitchFamily="34" charset="0"/>
              </a:rPr>
              <a:t>non-solvent</a:t>
            </a:r>
            <a:r>
              <a:rPr lang="en-US" dirty="0">
                <a:solidFill>
                  <a:sysClr val="windowText" lastClr="000000"/>
                </a:solidFill>
                <a:cs typeface="Arial" panose="020B0604020202020204" pitchFamily="34" charset="0"/>
              </a:rPr>
              <a:t>, giving rise to a continuous polymeric fiber, with a diameter of tens to hundreds of micrometers.</a:t>
            </a:r>
          </a:p>
        </p:txBody>
      </p:sp>
      <p:pic>
        <p:nvPicPr>
          <p:cNvPr id="5" name="Picture 4">
            <a:extLst>
              <a:ext uri="{FF2B5EF4-FFF2-40B4-BE49-F238E27FC236}">
                <a16:creationId xmlns:a16="http://schemas.microsoft.com/office/drawing/2014/main" id="{87B4C666-5275-4A4B-BE69-BA9B93C1AC8F}"/>
              </a:ext>
            </a:extLst>
          </p:cNvPr>
          <p:cNvPicPr>
            <a:picLocks noChangeAspect="1"/>
          </p:cNvPicPr>
          <p:nvPr/>
        </p:nvPicPr>
        <p:blipFill>
          <a:blip r:embed="rId4"/>
          <a:stretch>
            <a:fillRect/>
          </a:stretch>
        </p:blipFill>
        <p:spPr>
          <a:xfrm>
            <a:off x="1250272" y="3733800"/>
            <a:ext cx="7020272" cy="2056443"/>
          </a:xfrm>
          <a:prstGeom prst="rect">
            <a:avLst/>
          </a:prstGeom>
        </p:spPr>
      </p:pic>
      <p:sp>
        <p:nvSpPr>
          <p:cNvPr id="6" name="Rectangle 5">
            <a:extLst>
              <a:ext uri="{FF2B5EF4-FFF2-40B4-BE49-F238E27FC236}">
                <a16:creationId xmlns:a16="http://schemas.microsoft.com/office/drawing/2014/main" id="{2B77AEFA-195A-460B-93CE-68430CB19BAE}"/>
              </a:ext>
            </a:extLst>
          </p:cNvPr>
          <p:cNvSpPr/>
          <p:nvPr/>
        </p:nvSpPr>
        <p:spPr>
          <a:xfrm>
            <a:off x="448809" y="6336793"/>
            <a:ext cx="8632082" cy="230832"/>
          </a:xfrm>
          <a:prstGeom prst="rect">
            <a:avLst/>
          </a:prstGeom>
        </p:spPr>
        <p:txBody>
          <a:bodyPr wrap="square">
            <a:spAutoFit/>
          </a:bodyPr>
          <a:lstStyle/>
          <a:p>
            <a:pPr algn="just"/>
            <a:r>
              <a:rPr lang="en-US" sz="900" dirty="0">
                <a:cs typeface="Arial" panose="020B0604020202020204" pitchFamily="34" charset="0"/>
              </a:rPr>
              <a:t>Miranda, C. </a:t>
            </a:r>
            <a:r>
              <a:rPr lang="en-US" sz="900" i="1" dirty="0">
                <a:cs typeface="Arial" panose="020B0604020202020204" pitchFamily="34" charset="0"/>
              </a:rPr>
              <a:t>et al. </a:t>
            </a:r>
            <a:r>
              <a:rPr lang="en-US" sz="900" dirty="0">
                <a:cs typeface="Arial" panose="020B0604020202020204" pitchFamily="34" charset="0"/>
              </a:rPr>
              <a:t>Pharmaceutics, 2022, 14. 164</a:t>
            </a:r>
          </a:p>
        </p:txBody>
      </p:sp>
      <p:pic>
        <p:nvPicPr>
          <p:cNvPr id="9" name="Audio 8">
            <a:hlinkClick r:id="" action="ppaction://media"/>
            <a:extLst>
              <a:ext uri="{FF2B5EF4-FFF2-40B4-BE49-F238E27FC236}">
                <a16:creationId xmlns:a16="http://schemas.microsoft.com/office/drawing/2014/main" id="{0E81C923-48EC-40E5-99D8-2093A89977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285133231"/>
      </p:ext>
    </p:extLst>
  </p:cSld>
  <p:clrMapOvr>
    <a:masterClrMapping/>
  </p:clrMapOvr>
  <mc:AlternateContent xmlns:mc="http://schemas.openxmlformats.org/markup-compatibility/2006" xmlns:p14="http://schemas.microsoft.com/office/powerpoint/2010/main">
    <mc:Choice Requires="p14">
      <p:transition spd="slow" p14:dur="2000" advTm="27144"/>
    </mc:Choice>
    <mc:Fallback xmlns="">
      <p:transition spd="slow" advTm="271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E54393-75F7-490C-87E2-C8302E7D7F9B}"/>
              </a:ext>
            </a:extLst>
          </p:cNvPr>
          <p:cNvSpPr>
            <a:spLocks noGrp="1"/>
          </p:cNvSpPr>
          <p:nvPr>
            <p:ph type="sldNum" sz="quarter" idx="12"/>
          </p:nvPr>
        </p:nvSpPr>
        <p:spPr/>
        <p:txBody>
          <a:bodyPr/>
          <a:lstStyle/>
          <a:p>
            <a:fld id="{FCAEAE96-855E-42B1-8DE9-9C9E68DE18C5}" type="slidenum">
              <a:rPr lang="fr-FR" smtClean="0"/>
              <a:pPr/>
              <a:t>8</a:t>
            </a:fld>
            <a:endParaRPr lang="fr-FR"/>
          </a:p>
        </p:txBody>
      </p:sp>
      <p:grpSp>
        <p:nvGrpSpPr>
          <p:cNvPr id="3" name="Agrupar 50">
            <a:extLst>
              <a:ext uri="{FF2B5EF4-FFF2-40B4-BE49-F238E27FC236}">
                <a16:creationId xmlns:a16="http://schemas.microsoft.com/office/drawing/2014/main" id="{13E38D7B-60CB-4789-80FA-3F9C8C9DC814}"/>
              </a:ext>
            </a:extLst>
          </p:cNvPr>
          <p:cNvGrpSpPr/>
          <p:nvPr/>
        </p:nvGrpSpPr>
        <p:grpSpPr>
          <a:xfrm>
            <a:off x="685800" y="1371600"/>
            <a:ext cx="3156155" cy="2597085"/>
            <a:chOff x="654757" y="1561287"/>
            <a:chExt cx="3156155" cy="2597085"/>
          </a:xfrm>
        </p:grpSpPr>
        <p:sp>
          <p:nvSpPr>
            <p:cNvPr id="4" name="TextBox 3">
              <a:extLst>
                <a:ext uri="{FF2B5EF4-FFF2-40B4-BE49-F238E27FC236}">
                  <a16:creationId xmlns:a16="http://schemas.microsoft.com/office/drawing/2014/main" id="{2551775D-3B81-4459-B12A-248CD3472FC5}"/>
                </a:ext>
              </a:extLst>
            </p:cNvPr>
            <p:cNvSpPr txBox="1"/>
            <p:nvPr/>
          </p:nvSpPr>
          <p:spPr>
            <a:xfrm>
              <a:off x="654757" y="1561287"/>
              <a:ext cx="3156155" cy="400110"/>
            </a:xfrm>
            <a:prstGeom prst="rect">
              <a:avLst/>
            </a:prstGeom>
            <a:noFill/>
          </p:spPr>
          <p:txBody>
            <a:bodyPr wrap="square" rtlCol="0">
              <a:spAutoFit/>
            </a:bodyPr>
            <a:lstStyle/>
            <a:p>
              <a:r>
                <a:rPr lang="pt-PT" sz="2000" b="1" dirty="0">
                  <a:cs typeface="Arial" panose="020B0604020202020204" pitchFamily="34" charset="0"/>
                </a:rPr>
                <a:t>Coaxial spinneret</a:t>
              </a:r>
            </a:p>
          </p:txBody>
        </p:sp>
        <p:grpSp>
          <p:nvGrpSpPr>
            <p:cNvPr id="5" name="Agrupar 15">
              <a:extLst>
                <a:ext uri="{FF2B5EF4-FFF2-40B4-BE49-F238E27FC236}">
                  <a16:creationId xmlns:a16="http://schemas.microsoft.com/office/drawing/2014/main" id="{25B4570C-80CC-4F6F-8E59-F0D0B2CD450B}"/>
                </a:ext>
              </a:extLst>
            </p:cNvPr>
            <p:cNvGrpSpPr/>
            <p:nvPr/>
          </p:nvGrpSpPr>
          <p:grpSpPr>
            <a:xfrm>
              <a:off x="779891" y="2276424"/>
              <a:ext cx="2304257" cy="1881948"/>
              <a:chOff x="827583" y="1484784"/>
              <a:chExt cx="2304257" cy="1881948"/>
            </a:xfrm>
          </p:grpSpPr>
          <p:pic>
            <p:nvPicPr>
              <p:cNvPr id="6" name="Picture 3">
                <a:extLst>
                  <a:ext uri="{FF2B5EF4-FFF2-40B4-BE49-F238E27FC236}">
                    <a16:creationId xmlns:a16="http://schemas.microsoft.com/office/drawing/2014/main" id="{12C01C9B-4F37-47F8-9C4D-2A3C9B507A11}"/>
                  </a:ext>
                </a:extLst>
              </p:cNvPr>
              <p:cNvPicPr/>
              <p:nvPr/>
            </p:nvPicPr>
            <p:blipFill rotWithShape="1">
              <a:blip r:embed="rId4"/>
              <a:srcRect l="39622" t="41011" r="43058" b="31616"/>
              <a:stretch/>
            </p:blipFill>
            <p:spPr bwMode="auto">
              <a:xfrm>
                <a:off x="827583" y="1484784"/>
                <a:ext cx="2304257" cy="1881948"/>
              </a:xfrm>
              <a:prstGeom prst="rect">
                <a:avLst/>
              </a:prstGeom>
              <a:ln>
                <a:noFill/>
              </a:ln>
              <a:extLst>
                <a:ext uri="{53640926-AAD7-44D8-BBD7-CCE9431645EC}">
                  <a14:shadowObscured xmlns:a14="http://schemas.microsoft.com/office/drawing/2010/main"/>
                </a:ext>
              </a:extLst>
            </p:spPr>
          </p:pic>
          <p:sp>
            <p:nvSpPr>
              <p:cNvPr id="7" name="TextBox 14">
                <a:extLst>
                  <a:ext uri="{FF2B5EF4-FFF2-40B4-BE49-F238E27FC236}">
                    <a16:creationId xmlns:a16="http://schemas.microsoft.com/office/drawing/2014/main" id="{06047809-DFA3-4FC0-A8B7-2ED3D277AD6B}"/>
                  </a:ext>
                </a:extLst>
              </p:cNvPr>
              <p:cNvSpPr txBox="1"/>
              <p:nvPr/>
            </p:nvSpPr>
            <p:spPr>
              <a:xfrm>
                <a:off x="1763688" y="1484784"/>
                <a:ext cx="430271" cy="361796"/>
              </a:xfrm>
              <a:prstGeom prst="rect">
                <a:avLst/>
              </a:prstGeom>
              <a:solidFill>
                <a:schemeClr val="bg1"/>
              </a:solidFill>
            </p:spPr>
            <p:txBody>
              <a:bodyPr wrap="square" rtlCol="0">
                <a:spAutoFit/>
              </a:bodyPr>
              <a:lstStyle/>
              <a:p>
                <a:endParaRPr lang="pt-PT" dirty="0"/>
              </a:p>
            </p:txBody>
          </p:sp>
          <p:sp>
            <p:nvSpPr>
              <p:cNvPr id="8" name="TextBox 16">
                <a:extLst>
                  <a:ext uri="{FF2B5EF4-FFF2-40B4-BE49-F238E27FC236}">
                    <a16:creationId xmlns:a16="http://schemas.microsoft.com/office/drawing/2014/main" id="{9CE5917D-2E9A-4B3E-9442-775C84B437FE}"/>
                  </a:ext>
                </a:extLst>
              </p:cNvPr>
              <p:cNvSpPr txBox="1"/>
              <p:nvPr/>
            </p:nvSpPr>
            <p:spPr>
              <a:xfrm>
                <a:off x="2295128" y="1781528"/>
                <a:ext cx="504056" cy="361796"/>
              </a:xfrm>
              <a:prstGeom prst="rect">
                <a:avLst/>
              </a:prstGeom>
              <a:solidFill>
                <a:schemeClr val="bg1"/>
              </a:solidFill>
            </p:spPr>
            <p:txBody>
              <a:bodyPr wrap="square" rtlCol="0">
                <a:spAutoFit/>
              </a:bodyPr>
              <a:lstStyle/>
              <a:p>
                <a:endParaRPr lang="pt-PT" dirty="0"/>
              </a:p>
            </p:txBody>
          </p:sp>
        </p:grpSp>
      </p:grpSp>
      <p:sp>
        <p:nvSpPr>
          <p:cNvPr id="9" name="Retângulo Arredondado 21">
            <a:extLst>
              <a:ext uri="{FF2B5EF4-FFF2-40B4-BE49-F238E27FC236}">
                <a16:creationId xmlns:a16="http://schemas.microsoft.com/office/drawing/2014/main" id="{C24FF1DC-53CD-4834-83C0-EE374C0E25CC}"/>
              </a:ext>
            </a:extLst>
          </p:cNvPr>
          <p:cNvSpPr/>
          <p:nvPr/>
        </p:nvSpPr>
        <p:spPr>
          <a:xfrm>
            <a:off x="597144" y="4146984"/>
            <a:ext cx="3635592" cy="1521133"/>
          </a:xfrm>
          <a:prstGeom prst="roundRect">
            <a:avLst/>
          </a:prstGeom>
          <a:solidFill>
            <a:schemeClr val="accent4">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ysClr val="windowText" lastClr="000000"/>
                </a:solidFill>
                <a:cs typeface="Arial" panose="020B0604020202020204" pitchFamily="34" charset="0"/>
              </a:rPr>
              <a:t>Two polymer solutions are injected together into a co-axial spinneret and co-extruded towards a coagulation bath, generating a core-shell structure. In case of hollow fibers, air or coagulation bath is introduced through the innermost port.</a:t>
            </a:r>
          </a:p>
        </p:txBody>
      </p:sp>
      <p:grpSp>
        <p:nvGrpSpPr>
          <p:cNvPr id="10" name="Group 9">
            <a:extLst>
              <a:ext uri="{FF2B5EF4-FFF2-40B4-BE49-F238E27FC236}">
                <a16:creationId xmlns:a16="http://schemas.microsoft.com/office/drawing/2014/main" id="{E08B5200-E47E-4977-87FB-D9E63F1A6A6A}"/>
              </a:ext>
            </a:extLst>
          </p:cNvPr>
          <p:cNvGrpSpPr/>
          <p:nvPr/>
        </p:nvGrpSpPr>
        <p:grpSpPr>
          <a:xfrm>
            <a:off x="5115720" y="4146984"/>
            <a:ext cx="3481936" cy="1197360"/>
            <a:chOff x="6252733" y="4156669"/>
            <a:chExt cx="3481936" cy="1197360"/>
          </a:xfrm>
        </p:grpSpPr>
        <p:sp>
          <p:nvSpPr>
            <p:cNvPr id="11" name="CaixaDeTexto 39">
              <a:extLst>
                <a:ext uri="{FF2B5EF4-FFF2-40B4-BE49-F238E27FC236}">
                  <a16:creationId xmlns:a16="http://schemas.microsoft.com/office/drawing/2014/main" id="{2D6CE164-E72A-4E88-859A-6462320CAEDF}"/>
                </a:ext>
              </a:extLst>
            </p:cNvPr>
            <p:cNvSpPr txBox="1"/>
            <p:nvPr/>
          </p:nvSpPr>
          <p:spPr>
            <a:xfrm>
              <a:off x="8102799" y="4156669"/>
              <a:ext cx="575799" cy="246221"/>
            </a:xfrm>
            <a:prstGeom prst="rect">
              <a:avLst/>
            </a:prstGeom>
            <a:noFill/>
          </p:spPr>
          <p:txBody>
            <a:bodyPr wrap="none" rtlCol="0">
              <a:spAutoFit/>
            </a:bodyPr>
            <a:lstStyle/>
            <a:p>
              <a:pPr algn="ctr"/>
              <a:r>
                <a:rPr lang="en-US" sz="1000" dirty="0"/>
                <a:t>Sheath </a:t>
              </a:r>
            </a:p>
          </p:txBody>
        </p:sp>
        <p:sp>
          <p:nvSpPr>
            <p:cNvPr id="12" name="CaixaDeTexto 40">
              <a:extLst>
                <a:ext uri="{FF2B5EF4-FFF2-40B4-BE49-F238E27FC236}">
                  <a16:creationId xmlns:a16="http://schemas.microsoft.com/office/drawing/2014/main" id="{1AC35A39-89FD-42B1-99CE-F1C5E14F7B66}"/>
                </a:ext>
              </a:extLst>
            </p:cNvPr>
            <p:cNvSpPr txBox="1"/>
            <p:nvPr/>
          </p:nvSpPr>
          <p:spPr>
            <a:xfrm>
              <a:off x="6252733" y="5107808"/>
              <a:ext cx="995785" cy="246221"/>
            </a:xfrm>
            <a:prstGeom prst="rect">
              <a:avLst/>
            </a:prstGeom>
            <a:noFill/>
          </p:spPr>
          <p:txBody>
            <a:bodyPr wrap="none" rtlCol="0">
              <a:spAutoFit/>
            </a:bodyPr>
            <a:lstStyle/>
            <a:p>
              <a:pPr algn="ctr"/>
              <a:r>
                <a:rPr lang="en-US" sz="1000" dirty="0"/>
                <a:t>Hollow interior </a:t>
              </a:r>
            </a:p>
          </p:txBody>
        </p:sp>
        <p:cxnSp>
          <p:nvCxnSpPr>
            <p:cNvPr id="13" name="Conexão Curva 41">
              <a:extLst>
                <a:ext uri="{FF2B5EF4-FFF2-40B4-BE49-F238E27FC236}">
                  <a16:creationId xmlns:a16="http://schemas.microsoft.com/office/drawing/2014/main" id="{25B65F65-4EA5-4784-8F31-11E1846C125F}"/>
                </a:ext>
              </a:extLst>
            </p:cNvPr>
            <p:cNvCxnSpPr>
              <a:cxnSpLocks/>
            </p:cNvCxnSpPr>
            <p:nvPr/>
          </p:nvCxnSpPr>
          <p:spPr>
            <a:xfrm rot="5400000" flipH="1" flipV="1">
              <a:off x="8034546" y="4446865"/>
              <a:ext cx="459354" cy="252952"/>
            </a:xfrm>
            <a:prstGeom prst="curvedConnector3">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 name="Conexão Curva 42">
              <a:extLst>
                <a:ext uri="{FF2B5EF4-FFF2-40B4-BE49-F238E27FC236}">
                  <a16:creationId xmlns:a16="http://schemas.microsoft.com/office/drawing/2014/main" id="{BF4CFF49-A710-45F6-B2B6-464E2D4994B5}"/>
                </a:ext>
              </a:extLst>
            </p:cNvPr>
            <p:cNvCxnSpPr>
              <a:cxnSpLocks/>
            </p:cNvCxnSpPr>
            <p:nvPr/>
          </p:nvCxnSpPr>
          <p:spPr>
            <a:xfrm rot="10800000" flipV="1">
              <a:off x="7317330" y="5010090"/>
              <a:ext cx="405308" cy="195435"/>
            </a:xfrm>
            <a:prstGeom prst="curvedConnector3">
              <a:avLst>
                <a:gd name="adj1" fmla="val 50000"/>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Lata 44">
              <a:extLst>
                <a:ext uri="{FF2B5EF4-FFF2-40B4-BE49-F238E27FC236}">
                  <a16:creationId xmlns:a16="http://schemas.microsoft.com/office/drawing/2014/main" id="{38FF4A16-DDC7-4528-9EC5-1A66AA7C31F8}"/>
                </a:ext>
              </a:extLst>
            </p:cNvPr>
            <p:cNvSpPr/>
            <p:nvPr/>
          </p:nvSpPr>
          <p:spPr>
            <a:xfrm rot="16200000">
              <a:off x="8457657" y="3930385"/>
              <a:ext cx="350227" cy="2182016"/>
            </a:xfrm>
            <a:prstGeom prst="can">
              <a:avLst>
                <a:gd name="adj" fmla="val 49713"/>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6" name="Lata 43">
              <a:extLst>
                <a:ext uri="{FF2B5EF4-FFF2-40B4-BE49-F238E27FC236}">
                  <a16:creationId xmlns:a16="http://schemas.microsoft.com/office/drawing/2014/main" id="{A150F997-A834-4450-AC67-C7F86E54F045}"/>
                </a:ext>
              </a:extLst>
            </p:cNvPr>
            <p:cNvSpPr/>
            <p:nvPr/>
          </p:nvSpPr>
          <p:spPr>
            <a:xfrm rot="16200000">
              <a:off x="8402967" y="3915852"/>
              <a:ext cx="459607" cy="2203796"/>
            </a:xfrm>
            <a:prstGeom prst="can">
              <a:avLst>
                <a:gd name="adj" fmla="val 47363"/>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grpSp>
        <p:nvGrpSpPr>
          <p:cNvPr id="17" name="Group 16">
            <a:extLst>
              <a:ext uri="{FF2B5EF4-FFF2-40B4-BE49-F238E27FC236}">
                <a16:creationId xmlns:a16="http://schemas.microsoft.com/office/drawing/2014/main" id="{DD3AEB62-5122-46F9-BB0A-DFC56873B912}"/>
              </a:ext>
            </a:extLst>
          </p:cNvPr>
          <p:cNvGrpSpPr/>
          <p:nvPr/>
        </p:nvGrpSpPr>
        <p:grpSpPr>
          <a:xfrm>
            <a:off x="5315598" y="1956502"/>
            <a:ext cx="3099845" cy="1215753"/>
            <a:chOff x="6623933" y="1851925"/>
            <a:chExt cx="3099845" cy="1215753"/>
          </a:xfrm>
        </p:grpSpPr>
        <p:sp>
          <p:nvSpPr>
            <p:cNvPr id="18" name="Lata 24">
              <a:extLst>
                <a:ext uri="{FF2B5EF4-FFF2-40B4-BE49-F238E27FC236}">
                  <a16:creationId xmlns:a16="http://schemas.microsoft.com/office/drawing/2014/main" id="{608487FC-AC85-4C8E-BBCF-B85148C0890A}"/>
                </a:ext>
              </a:extLst>
            </p:cNvPr>
            <p:cNvSpPr/>
            <p:nvPr/>
          </p:nvSpPr>
          <p:spPr>
            <a:xfrm rot="16200000">
              <a:off x="8451601" y="1688626"/>
              <a:ext cx="407658" cy="2136696"/>
            </a:xfrm>
            <a:prstGeom prst="can">
              <a:avLst/>
            </a:prstGeom>
            <a:solidFill>
              <a:srgbClr val="B6B3B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ixaDeTexto 26">
              <a:extLst>
                <a:ext uri="{FF2B5EF4-FFF2-40B4-BE49-F238E27FC236}">
                  <a16:creationId xmlns:a16="http://schemas.microsoft.com/office/drawing/2014/main" id="{4F7DBDCB-898C-4F71-B14C-2BCBE22494B0}"/>
                </a:ext>
              </a:extLst>
            </p:cNvPr>
            <p:cNvSpPr txBox="1"/>
            <p:nvPr/>
          </p:nvSpPr>
          <p:spPr>
            <a:xfrm>
              <a:off x="8353644" y="1851925"/>
              <a:ext cx="640320" cy="330862"/>
            </a:xfrm>
            <a:prstGeom prst="rect">
              <a:avLst/>
            </a:prstGeom>
            <a:noFill/>
          </p:spPr>
          <p:txBody>
            <a:bodyPr wrap="none" rtlCol="0">
              <a:spAutoFit/>
            </a:bodyPr>
            <a:lstStyle/>
            <a:p>
              <a:pPr algn="ctr"/>
              <a:r>
                <a:rPr lang="en-US" sz="1000" dirty="0"/>
                <a:t>Sheath </a:t>
              </a:r>
            </a:p>
          </p:txBody>
        </p:sp>
        <p:sp>
          <p:nvSpPr>
            <p:cNvPr id="20" name="CaixaDeTexto 27">
              <a:extLst>
                <a:ext uri="{FF2B5EF4-FFF2-40B4-BE49-F238E27FC236}">
                  <a16:creationId xmlns:a16="http://schemas.microsoft.com/office/drawing/2014/main" id="{F141F319-545D-40D9-97DE-E28160342CFC}"/>
                </a:ext>
              </a:extLst>
            </p:cNvPr>
            <p:cNvSpPr txBox="1"/>
            <p:nvPr/>
          </p:nvSpPr>
          <p:spPr>
            <a:xfrm>
              <a:off x="6623933" y="2736816"/>
              <a:ext cx="510188" cy="330862"/>
            </a:xfrm>
            <a:prstGeom prst="rect">
              <a:avLst/>
            </a:prstGeom>
            <a:noFill/>
          </p:spPr>
          <p:txBody>
            <a:bodyPr wrap="none" rtlCol="0">
              <a:spAutoFit/>
            </a:bodyPr>
            <a:lstStyle/>
            <a:p>
              <a:pPr algn="ctr"/>
              <a:r>
                <a:rPr lang="en-US" sz="1000" dirty="0"/>
                <a:t>Core </a:t>
              </a:r>
            </a:p>
          </p:txBody>
        </p:sp>
        <p:cxnSp>
          <p:nvCxnSpPr>
            <p:cNvPr id="21" name="Conexão Curva 28">
              <a:extLst>
                <a:ext uri="{FF2B5EF4-FFF2-40B4-BE49-F238E27FC236}">
                  <a16:creationId xmlns:a16="http://schemas.microsoft.com/office/drawing/2014/main" id="{84343A1B-E17D-4A60-80BC-747D0F61C5BB}"/>
                </a:ext>
              </a:extLst>
            </p:cNvPr>
            <p:cNvCxnSpPr>
              <a:cxnSpLocks/>
            </p:cNvCxnSpPr>
            <p:nvPr/>
          </p:nvCxnSpPr>
          <p:spPr>
            <a:xfrm rot="5400000" flipH="1" flipV="1">
              <a:off x="8331736" y="2225578"/>
              <a:ext cx="407434" cy="247699"/>
            </a:xfrm>
            <a:prstGeom prst="curvedConnector3">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2" name="Conexão Curva 29">
              <a:extLst>
                <a:ext uri="{FF2B5EF4-FFF2-40B4-BE49-F238E27FC236}">
                  <a16:creationId xmlns:a16="http://schemas.microsoft.com/office/drawing/2014/main" id="{8BA3B4CF-796B-46D0-8C61-AED2F1E0C4BE}"/>
                </a:ext>
              </a:extLst>
            </p:cNvPr>
            <p:cNvCxnSpPr>
              <a:cxnSpLocks/>
            </p:cNvCxnSpPr>
            <p:nvPr/>
          </p:nvCxnSpPr>
          <p:spPr>
            <a:xfrm rot="10800000" flipV="1">
              <a:off x="7037672" y="2756972"/>
              <a:ext cx="396891" cy="173345"/>
            </a:xfrm>
            <a:prstGeom prst="curvedConnector3">
              <a:avLst>
                <a:gd name="adj1" fmla="val 50000"/>
              </a:avLst>
            </a:prstGeom>
            <a:ln>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Lata 25">
              <a:extLst>
                <a:ext uri="{FF2B5EF4-FFF2-40B4-BE49-F238E27FC236}">
                  <a16:creationId xmlns:a16="http://schemas.microsoft.com/office/drawing/2014/main" id="{030D4014-B4EE-4CD5-935B-DA819C91C026}"/>
                </a:ext>
              </a:extLst>
            </p:cNvPr>
            <p:cNvSpPr/>
            <p:nvPr/>
          </p:nvSpPr>
          <p:spPr>
            <a:xfrm rot="16200000">
              <a:off x="7447539" y="2648663"/>
              <a:ext cx="222407" cy="216618"/>
            </a:xfrm>
            <a:prstGeom prst="can">
              <a:avLst/>
            </a:prstGeom>
            <a:solidFill>
              <a:srgbClr val="B5C7E7"/>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DC8D23C5-3A7F-4C0A-B3DB-FD6E901C5429}"/>
              </a:ext>
            </a:extLst>
          </p:cNvPr>
          <p:cNvSpPr txBox="1"/>
          <p:nvPr/>
        </p:nvSpPr>
        <p:spPr>
          <a:xfrm>
            <a:off x="6126228" y="1477493"/>
            <a:ext cx="2510714" cy="369332"/>
          </a:xfrm>
          <a:prstGeom prst="rect">
            <a:avLst/>
          </a:prstGeom>
          <a:noFill/>
          <a:ln>
            <a:noFill/>
          </a:ln>
        </p:spPr>
        <p:txBody>
          <a:bodyPr wrap="square" rtlCol="0">
            <a:spAutoFit/>
          </a:bodyPr>
          <a:lstStyle/>
          <a:p>
            <a:pPr algn="ctr"/>
            <a:r>
              <a:rPr lang="pt-PT" b="1" dirty="0">
                <a:cs typeface="Arial" panose="020B0604020202020204" pitchFamily="34" charset="0"/>
              </a:rPr>
              <a:t>Core-sheath fibers</a:t>
            </a:r>
          </a:p>
        </p:txBody>
      </p:sp>
      <p:sp>
        <p:nvSpPr>
          <p:cNvPr id="25" name="TextBox 24">
            <a:extLst>
              <a:ext uri="{FF2B5EF4-FFF2-40B4-BE49-F238E27FC236}">
                <a16:creationId xmlns:a16="http://schemas.microsoft.com/office/drawing/2014/main" id="{859D0CF5-4722-4CF2-A124-B3E1C83DE025}"/>
              </a:ext>
            </a:extLst>
          </p:cNvPr>
          <p:cNvSpPr txBox="1"/>
          <p:nvPr/>
        </p:nvSpPr>
        <p:spPr>
          <a:xfrm>
            <a:off x="6071189" y="3619145"/>
            <a:ext cx="1930533" cy="369332"/>
          </a:xfrm>
          <a:prstGeom prst="rect">
            <a:avLst/>
          </a:prstGeom>
          <a:noFill/>
        </p:spPr>
        <p:txBody>
          <a:bodyPr wrap="square" rtlCol="0">
            <a:spAutoFit/>
          </a:bodyPr>
          <a:lstStyle/>
          <a:p>
            <a:pPr algn="ctr"/>
            <a:r>
              <a:rPr lang="pt-PT" b="1" dirty="0">
                <a:cs typeface="Arial" panose="020B0604020202020204" pitchFamily="34" charset="0"/>
              </a:rPr>
              <a:t>Hollow fibers</a:t>
            </a:r>
          </a:p>
        </p:txBody>
      </p:sp>
      <p:sp>
        <p:nvSpPr>
          <p:cNvPr id="26" name="Rectangle 25">
            <a:extLst>
              <a:ext uri="{FF2B5EF4-FFF2-40B4-BE49-F238E27FC236}">
                <a16:creationId xmlns:a16="http://schemas.microsoft.com/office/drawing/2014/main" id="{0675EE68-35D9-459B-86B9-6F2476E220DC}"/>
              </a:ext>
            </a:extLst>
          </p:cNvPr>
          <p:cNvSpPr/>
          <p:nvPr/>
        </p:nvSpPr>
        <p:spPr>
          <a:xfrm>
            <a:off x="372030" y="6033400"/>
            <a:ext cx="8640452" cy="507831"/>
          </a:xfrm>
          <a:prstGeom prst="rect">
            <a:avLst/>
          </a:prstGeom>
        </p:spPr>
        <p:txBody>
          <a:bodyPr wrap="square">
            <a:spAutoFit/>
          </a:bodyPr>
          <a:lstStyle/>
          <a:p>
            <a:pPr algn="just"/>
            <a:r>
              <a:rPr lang="en-US" sz="900" dirty="0" err="1">
                <a:cs typeface="Arial" panose="020B0604020202020204" pitchFamily="34" charset="0"/>
              </a:rPr>
              <a:t>Mirabedini</a:t>
            </a:r>
            <a:r>
              <a:rPr lang="en-US" sz="900" dirty="0">
                <a:cs typeface="Arial" panose="020B0604020202020204" pitchFamily="34" charset="0"/>
              </a:rPr>
              <a:t>, A. (2017). A thesis submitted in the fulfilment of the. 1–235.</a:t>
            </a:r>
            <a:endParaRPr lang="pt-PT" sz="900" dirty="0">
              <a:cs typeface="Arial" panose="020B0604020202020204" pitchFamily="34" charset="0"/>
            </a:endParaRPr>
          </a:p>
          <a:p>
            <a:pPr algn="just"/>
            <a:r>
              <a:rPr lang="en-US" sz="900" dirty="0">
                <a:ea typeface="MS Mincho"/>
                <a:cs typeface="Arial" panose="020B0604020202020204" pitchFamily="34" charset="0"/>
              </a:rPr>
              <a:t>Gao, L., Zhou, Y., Peng, J., Xu, C., Xu, Q., Xing, M., &amp; Chang, J. (2019). </a:t>
            </a:r>
            <a:r>
              <a:rPr lang="en-US" sz="900" i="1" dirty="0">
                <a:ea typeface="MS Mincho"/>
                <a:cs typeface="Arial" panose="020B0604020202020204" pitchFamily="34" charset="0"/>
              </a:rPr>
              <a:t>NPG Asia Materials</a:t>
            </a:r>
            <a:r>
              <a:rPr lang="en-US" sz="900" dirty="0">
                <a:ea typeface="MS Mincho"/>
                <a:cs typeface="Arial" panose="020B0604020202020204" pitchFamily="34" charset="0"/>
              </a:rPr>
              <a:t>, </a:t>
            </a:r>
            <a:r>
              <a:rPr lang="en-US" sz="900" i="1" dirty="0">
                <a:ea typeface="MS Mincho"/>
                <a:cs typeface="Arial" panose="020B0604020202020204" pitchFamily="34" charset="0"/>
              </a:rPr>
              <a:t>11</a:t>
            </a:r>
            <a:r>
              <a:rPr lang="en-US" sz="900" dirty="0">
                <a:ea typeface="MS Mincho"/>
                <a:cs typeface="Arial" panose="020B0604020202020204" pitchFamily="34" charset="0"/>
              </a:rPr>
              <a:t>(1), 66. </a:t>
            </a:r>
          </a:p>
          <a:p>
            <a:pPr algn="just"/>
            <a:r>
              <a:rPr lang="en-US" sz="900" dirty="0">
                <a:cs typeface="Arial" panose="020B0604020202020204" pitchFamily="34" charset="0"/>
              </a:rPr>
              <a:t>McKeen, L. W. (2012). </a:t>
            </a:r>
            <a:r>
              <a:rPr lang="en-US" sz="900" i="1" dirty="0">
                <a:cs typeface="Arial" panose="020B0604020202020204" pitchFamily="34" charset="0"/>
              </a:rPr>
              <a:t>Permeability Properties of Plastics and Elastomers</a:t>
            </a:r>
            <a:r>
              <a:rPr lang="en-US" sz="900" dirty="0">
                <a:cs typeface="Arial" panose="020B0604020202020204" pitchFamily="34" charset="0"/>
              </a:rPr>
              <a:t>, 59–75. </a:t>
            </a:r>
            <a:endParaRPr lang="pt-PT" sz="900" dirty="0">
              <a:cs typeface="Arial" panose="020B0604020202020204" pitchFamily="34" charset="0"/>
            </a:endParaRPr>
          </a:p>
        </p:txBody>
      </p:sp>
      <p:pic>
        <p:nvPicPr>
          <p:cNvPr id="27" name="Audio 26">
            <a:hlinkClick r:id="" action="ppaction://media"/>
            <a:extLst>
              <a:ext uri="{FF2B5EF4-FFF2-40B4-BE49-F238E27FC236}">
                <a16:creationId xmlns:a16="http://schemas.microsoft.com/office/drawing/2014/main" id="{7DD884AC-8C94-4582-9BDD-09D94DEFA6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974272493"/>
      </p:ext>
    </p:extLst>
  </p:cSld>
  <p:clrMapOvr>
    <a:masterClrMapping/>
  </p:clrMapOvr>
  <mc:AlternateContent xmlns:mc="http://schemas.openxmlformats.org/markup-compatibility/2006" xmlns:p14="http://schemas.microsoft.com/office/powerpoint/2010/main">
    <mc:Choice Requires="p14">
      <p:transition spd="slow" p14:dur="2000" advTm="11262"/>
    </mc:Choice>
    <mc:Fallback xmlns="">
      <p:transition spd="slow" advTm="112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FCA6ED-75A2-49AF-8C82-66003DC6BD61}"/>
              </a:ext>
            </a:extLst>
          </p:cNvPr>
          <p:cNvSpPr>
            <a:spLocks noGrp="1"/>
          </p:cNvSpPr>
          <p:nvPr>
            <p:ph type="sldNum" sz="quarter" idx="12"/>
          </p:nvPr>
        </p:nvSpPr>
        <p:spPr/>
        <p:txBody>
          <a:bodyPr/>
          <a:lstStyle/>
          <a:p>
            <a:fld id="{FCAEAE96-855E-42B1-8DE9-9C9E68DE18C5}" type="slidenum">
              <a:rPr lang="fr-FR" smtClean="0"/>
              <a:pPr/>
              <a:t>9</a:t>
            </a:fld>
            <a:endParaRPr lang="fr-FR"/>
          </a:p>
        </p:txBody>
      </p:sp>
      <p:sp>
        <p:nvSpPr>
          <p:cNvPr id="3" name="Rectangle 2">
            <a:extLst>
              <a:ext uri="{FF2B5EF4-FFF2-40B4-BE49-F238E27FC236}">
                <a16:creationId xmlns:a16="http://schemas.microsoft.com/office/drawing/2014/main" id="{B772ADC0-73AA-48C4-8EF0-241AF19A8DF4}"/>
              </a:ext>
            </a:extLst>
          </p:cNvPr>
          <p:cNvSpPr/>
          <p:nvPr/>
        </p:nvSpPr>
        <p:spPr>
          <a:xfrm>
            <a:off x="457200" y="1371600"/>
            <a:ext cx="872355" cy="523220"/>
          </a:xfrm>
          <a:prstGeom prst="rect">
            <a:avLst/>
          </a:prstGeom>
        </p:spPr>
        <p:txBody>
          <a:bodyPr wrap="none">
            <a:spAutoFit/>
          </a:bodyPr>
          <a:lstStyle/>
          <a:p>
            <a:r>
              <a:rPr lang="en-US" sz="2800" b="1" dirty="0">
                <a:cs typeface="Arial" panose="020B0604020202020204" pitchFamily="34" charset="0"/>
              </a:rPr>
              <a:t>Goal</a:t>
            </a:r>
            <a:endParaRPr lang="pt-PT" sz="2800" dirty="0">
              <a:cs typeface="Arial" panose="020B0604020202020204" pitchFamily="34" charset="0"/>
            </a:endParaRPr>
          </a:p>
        </p:txBody>
      </p:sp>
      <p:sp>
        <p:nvSpPr>
          <p:cNvPr id="4" name="Retângulo Arredondado 68">
            <a:extLst>
              <a:ext uri="{FF2B5EF4-FFF2-40B4-BE49-F238E27FC236}">
                <a16:creationId xmlns:a16="http://schemas.microsoft.com/office/drawing/2014/main" id="{74EF0782-B927-46AB-B092-22B1874DBC8E}"/>
              </a:ext>
            </a:extLst>
          </p:cNvPr>
          <p:cNvSpPr/>
          <p:nvPr/>
        </p:nvSpPr>
        <p:spPr>
          <a:xfrm>
            <a:off x="207402" y="2438400"/>
            <a:ext cx="8729195" cy="1709743"/>
          </a:xfrm>
          <a:prstGeom prst="roundRect">
            <a:avLst/>
          </a:prstGeom>
          <a:solidFill>
            <a:schemeClr val="accent4">
              <a:lumMod val="40000"/>
              <a:lumOff val="6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kern="0" dirty="0">
                <a:solidFill>
                  <a:schemeClr val="tx1"/>
                </a:solidFill>
                <a:cs typeface="Arial" panose="020B0604020202020204" pitchFamily="34" charset="0"/>
              </a:rPr>
              <a:t>Engineer Essential Oil (EOs)- loaded microfibers via wet-spinning for bacteria inhibition.</a:t>
            </a:r>
          </a:p>
          <a:p>
            <a:pPr algn="ctr"/>
            <a:endParaRPr lang="en-US" b="1" dirty="0">
              <a:solidFill>
                <a:schemeClr val="bg1"/>
              </a:solidFill>
              <a:latin typeface="Arial" panose="020B0604020202020204" pitchFamily="34" charset="0"/>
              <a:cs typeface="Arial" panose="020B0604020202020204" pitchFamily="34" charset="0"/>
            </a:endParaRPr>
          </a:p>
        </p:txBody>
      </p:sp>
      <p:pic>
        <p:nvPicPr>
          <p:cNvPr id="5" name="Audio 4">
            <a:hlinkClick r:id="" action="ppaction://media"/>
            <a:extLst>
              <a:ext uri="{FF2B5EF4-FFF2-40B4-BE49-F238E27FC236}">
                <a16:creationId xmlns:a16="http://schemas.microsoft.com/office/drawing/2014/main" id="{679FB871-E6E8-4CDE-88CF-A9D7EB29AFF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368612209"/>
      </p:ext>
    </p:extLst>
  </p:cSld>
  <p:clrMapOvr>
    <a:masterClrMapping/>
  </p:clrMapOvr>
  <mc:AlternateContent xmlns:mc="http://schemas.openxmlformats.org/markup-compatibility/2006" xmlns:p14="http://schemas.microsoft.com/office/powerpoint/2010/main">
    <mc:Choice Requires="p14">
      <p:transition spd="slow" p14:dur="2000" advTm="9557"/>
    </mc:Choice>
    <mc:Fallback xmlns="">
      <p:transition spd="slow" advTm="95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1423</Words>
  <Application>Microsoft Office PowerPoint</Application>
  <PresentationFormat>On-screen Show (4:3)</PresentationFormat>
  <Paragraphs>163</Paragraphs>
  <Slides>16</Slides>
  <Notes>6</Notes>
  <HiddenSlides>0</HiddenSlides>
  <MMClips>16</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Catarina</cp:lastModifiedBy>
  <cp:revision>135</cp:revision>
  <dcterms:created xsi:type="dcterms:W3CDTF">2015-04-04T09:45:50Z</dcterms:created>
  <dcterms:modified xsi:type="dcterms:W3CDTF">2023-09-26T18:08:24Z</dcterms:modified>
</cp:coreProperties>
</file>