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274" r:id="rId3"/>
    <p:sldId id="267" r:id="rId4"/>
    <p:sldId id="268" r:id="rId5"/>
    <p:sldId id="269" r:id="rId6"/>
    <p:sldId id="270" r:id="rId7"/>
    <p:sldId id="276" r:id="rId8"/>
    <p:sldId id="277" r:id="rId9"/>
    <p:sldId id="278" r:id="rId10"/>
    <p:sldId id="279" r:id="rId11"/>
    <p:sldId id="280" r:id="rId12"/>
    <p:sldId id="288" r:id="rId13"/>
    <p:sldId id="282" r:id="rId14"/>
    <p:sldId id="283" r:id="rId15"/>
    <p:sldId id="284" r:id="rId16"/>
    <p:sldId id="285" r:id="rId17"/>
    <p:sldId id="271" r:id="rId18"/>
    <p:sldId id="287"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p:scale>
          <a:sx n="90" d="100"/>
          <a:sy n="90" d="100"/>
        </p:scale>
        <p:origin x="-1234" y="1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10/16/2023</a:t>
            </a:fld>
            <a:endParaRPr lang="en-US"/>
          </a:p>
        </p:txBody>
      </p:sp>
      <p:sp>
        <p:nvSpPr>
          <p:cNvPr id="4" name="Footer Placeholder 3">
            <a:extLst>
              <a:ext uri="{FF2B5EF4-FFF2-40B4-BE49-F238E27FC236}">
                <a16:creationId xmlns=""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16/10/2023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16</a:t>
            </a:fld>
            <a:endParaRPr lang="fr-FR"/>
          </a:p>
        </p:txBody>
      </p:sp>
    </p:spTree>
    <p:extLst>
      <p:ext uri="{BB962C8B-B14F-4D97-AF65-F5344CB8AC3E}">
        <p14:creationId xmlns:p14="http://schemas.microsoft.com/office/powerpoint/2010/main" val="265488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16/10/2023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16/10/2023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16/10/2023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16/10/2023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 xmlns:a16="http://schemas.microsoft.com/office/drawing/2014/main" id="{6C006403-587B-4649-B308-93250010079D}"/>
              </a:ext>
            </a:extLst>
          </p:cNvPr>
          <p:cNvSpPr txBox="1"/>
          <p:nvPr/>
        </p:nvSpPr>
        <p:spPr>
          <a:xfrm>
            <a:off x="419100" y="1801257"/>
            <a:ext cx="8305800" cy="4278094"/>
          </a:xfrm>
          <a:prstGeom prst="rect">
            <a:avLst/>
          </a:prstGeom>
          <a:noFill/>
        </p:spPr>
        <p:txBody>
          <a:bodyPr wrap="square" rtlCol="0">
            <a:spAutoFit/>
          </a:bodyPr>
          <a:lstStyle/>
          <a:p>
            <a:pPr algn="ctr"/>
            <a:r>
              <a:rPr lang="en-US" sz="3600" b="1" dirty="0">
                <a:solidFill>
                  <a:schemeClr val="bg1"/>
                </a:solidFill>
              </a:rPr>
              <a:t>Title of the Presentation</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fr-FR" dirty="0"/>
          </a:p>
          <a:p>
            <a:pPr algn="ctr"/>
            <a:r>
              <a:rPr lang="it-IT" b="1" dirty="0" smtClean="0"/>
              <a:t>Omoboyowa Damilola Alex</a:t>
            </a:r>
            <a:r>
              <a:rPr lang="it-IT" b="1" baseline="30000" dirty="0" smtClean="0"/>
              <a:t>1,</a:t>
            </a:r>
            <a:r>
              <a:rPr lang="it-IT" b="1" dirty="0" smtClean="0"/>
              <a:t>*, </a:t>
            </a:r>
            <a:r>
              <a:rPr lang="it-IT" b="1" dirty="0"/>
              <a:t>and </a:t>
            </a:r>
            <a:r>
              <a:rPr lang="it-IT" b="1" dirty="0" smtClean="0"/>
              <a:t>Bodun Damilola Samuel </a:t>
            </a:r>
            <a:r>
              <a:rPr lang="it-IT" b="1" baseline="30000" dirty="0" smtClean="0"/>
              <a:t>1</a:t>
            </a:r>
            <a:endParaRPr lang="it-IT" b="1" baseline="30000" dirty="0"/>
          </a:p>
          <a:p>
            <a:endParaRPr lang="it-IT" b="1" baseline="30000" dirty="0"/>
          </a:p>
          <a:p>
            <a:endParaRPr lang="it-IT" b="1" baseline="30000" dirty="0"/>
          </a:p>
          <a:p>
            <a:endParaRPr lang="fr-FR" dirty="0"/>
          </a:p>
          <a:p>
            <a:r>
              <a:rPr lang="en-US" baseline="30000" dirty="0"/>
              <a:t>1</a:t>
            </a:r>
            <a:r>
              <a:rPr lang="en-US" dirty="0"/>
              <a:t> </a:t>
            </a:r>
            <a:r>
              <a:rPr lang="en-US" dirty="0" err="1" smtClean="0"/>
              <a:t>Phyto</a:t>
            </a:r>
            <a:r>
              <a:rPr lang="en-US" dirty="0" smtClean="0"/>
              <a:t>-medicine and Computational Biology Lab, Department of Biochemistry, </a:t>
            </a:r>
            <a:r>
              <a:rPr lang="en-US" dirty="0" err="1" smtClean="0"/>
              <a:t>Adekunle</a:t>
            </a:r>
            <a:r>
              <a:rPr lang="en-US" dirty="0" smtClean="0"/>
              <a:t> </a:t>
            </a:r>
            <a:r>
              <a:rPr lang="en-US" dirty="0" err="1" smtClean="0"/>
              <a:t>Ajasin</a:t>
            </a:r>
            <a:r>
              <a:rPr lang="en-US" dirty="0" smtClean="0"/>
              <a:t> University, Nigeria; </a:t>
            </a:r>
            <a:endParaRPr lang="fr-FR" dirty="0"/>
          </a:p>
          <a:p>
            <a:r>
              <a:rPr lang="en-US" sz="1400" b="1" dirty="0" smtClean="0"/>
              <a:t>*</a:t>
            </a:r>
            <a:r>
              <a:rPr lang="en-US" sz="1400" dirty="0" smtClean="0"/>
              <a:t> </a:t>
            </a:r>
            <a:r>
              <a:rPr lang="en-US" sz="1400" dirty="0"/>
              <a:t>Corresponding author: </a:t>
            </a:r>
            <a:r>
              <a:rPr lang="en-US" sz="1400" dirty="0" smtClean="0"/>
              <a:t>damilola.omoboyowa@aaua.edu.ngl</a:t>
            </a:r>
            <a:endParaRPr lang="fr-FR"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79350"/>
            <a:ext cx="990600" cy="77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345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 y="1825375"/>
            <a:ext cx="4191857" cy="4042025"/>
          </a:xfrm>
          <a:prstGeom prst="rect">
            <a:avLst/>
          </a:prstGeom>
          <a:noFill/>
          <a:ln>
            <a:noFill/>
          </a:ln>
        </p:spPr>
      </p:pic>
      <p:sp>
        <p:nvSpPr>
          <p:cNvPr id="8" name="Rectangle 7"/>
          <p:cNvSpPr/>
          <p:nvPr/>
        </p:nvSpPr>
        <p:spPr>
          <a:xfrm>
            <a:off x="20550" y="6138446"/>
            <a:ext cx="4109663" cy="338554"/>
          </a:xfrm>
          <a:prstGeom prst="rect">
            <a:avLst/>
          </a:prstGeom>
        </p:spPr>
        <p:txBody>
          <a:bodyPr wrap="square">
            <a:spAutoFit/>
          </a:bodyPr>
          <a:lstStyle/>
          <a:p>
            <a:pPr algn="just"/>
            <a:r>
              <a:rPr lang="en-US" sz="1600" b="1" dirty="0">
                <a:solidFill>
                  <a:srgbClr val="FF0000"/>
                </a:solidFill>
              </a:rPr>
              <a:t>Fig. 5: </a:t>
            </a:r>
            <a:r>
              <a:rPr lang="en-US" sz="1600" b="1" dirty="0" smtClean="0">
                <a:solidFill>
                  <a:srgbClr val="FF0000"/>
                </a:solidFill>
              </a:rPr>
              <a:t>Pharmacophore Hypothesis Generation</a:t>
            </a:r>
            <a:endParaRPr lang="en-US" sz="1600" b="1" dirty="0">
              <a:solidFill>
                <a:srgbClr val="FF0000"/>
              </a:solidFill>
            </a:endParaRPr>
          </a:p>
        </p:txBody>
      </p:sp>
      <p:pic>
        <p:nvPicPr>
          <p:cNvPr id="9" name="Content Placeholder 4" descr="C:\Users\Dr. Omoboyowa\Desktop\New Research\PDES5\Qsar.pn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447800"/>
            <a:ext cx="4648200" cy="4800600"/>
          </a:xfrm>
          <a:prstGeom prst="rect">
            <a:avLst/>
          </a:prstGeom>
          <a:noFill/>
          <a:ln>
            <a:noFill/>
          </a:ln>
        </p:spPr>
      </p:pic>
      <p:sp>
        <p:nvSpPr>
          <p:cNvPr id="3" name="Rectangle 2"/>
          <p:cNvSpPr/>
          <p:nvPr/>
        </p:nvSpPr>
        <p:spPr>
          <a:xfrm>
            <a:off x="4572000" y="6138446"/>
            <a:ext cx="4572000" cy="338554"/>
          </a:xfrm>
          <a:prstGeom prst="rect">
            <a:avLst/>
          </a:prstGeom>
        </p:spPr>
        <p:txBody>
          <a:bodyPr>
            <a:spAutoFit/>
          </a:bodyPr>
          <a:lstStyle/>
          <a:p>
            <a:r>
              <a:rPr lang="en-US" sz="1600" b="1" dirty="0">
                <a:latin typeface="Times New Roman" pitchFamily="18" charset="0"/>
                <a:cs typeface="Times New Roman" pitchFamily="18" charset="0"/>
              </a:rPr>
              <a:t>Fig. 7: Scatter plot from </a:t>
            </a:r>
            <a:r>
              <a:rPr lang="en-US" sz="1600" b="1" dirty="0" err="1">
                <a:latin typeface="Times New Roman" pitchFamily="18" charset="0"/>
                <a:cs typeface="Times New Roman" pitchFamily="18" charset="0"/>
              </a:rPr>
              <a:t>AutoQSAR</a:t>
            </a:r>
            <a:r>
              <a:rPr lang="en-US" sz="1600" b="1" dirty="0">
                <a:latin typeface="Times New Roman" pitchFamily="18" charset="0"/>
                <a:cs typeface="Times New Roman" pitchFamily="18" charset="0"/>
              </a:rPr>
              <a:t> modeling</a:t>
            </a:r>
          </a:p>
        </p:txBody>
      </p:sp>
    </p:spTree>
    <p:extLst>
      <p:ext uri="{BB962C8B-B14F-4D97-AF65-F5344CB8AC3E}">
        <p14:creationId xmlns:p14="http://schemas.microsoft.com/office/powerpoint/2010/main" val="2825936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11</a:t>
            </a:fld>
            <a:endParaRPr lang="fr-FR"/>
          </a:p>
        </p:txBody>
      </p:sp>
      <p:graphicFrame>
        <p:nvGraphicFramePr>
          <p:cNvPr id="4" name="Content Placeholder 5"/>
          <p:cNvGraphicFramePr>
            <a:graphicFrameLocks/>
          </p:cNvGraphicFramePr>
          <p:nvPr>
            <p:extLst>
              <p:ext uri="{D42A27DB-BD31-4B8C-83A1-F6EECF244321}">
                <p14:modId xmlns:p14="http://schemas.microsoft.com/office/powerpoint/2010/main" val="766109331"/>
              </p:ext>
            </p:extLst>
          </p:nvPr>
        </p:nvGraphicFramePr>
        <p:xfrm>
          <a:off x="533400" y="1111440"/>
          <a:ext cx="8077200" cy="4926834"/>
        </p:xfrm>
        <a:graphic>
          <a:graphicData uri="http://schemas.openxmlformats.org/drawingml/2006/table">
            <a:tbl>
              <a:tblPr firstRow="1" firstCol="1" bandRow="1">
                <a:tableStyleId>{5C22544A-7EE6-4342-B048-85BDC9FD1C3A}</a:tableStyleId>
              </a:tblPr>
              <a:tblGrid>
                <a:gridCol w="3782992"/>
                <a:gridCol w="2147104"/>
                <a:gridCol w="2147104"/>
              </a:tblGrid>
              <a:tr h="603720">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Compound Name</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Fitness Score</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Predicted pIC50 (µM)</a:t>
                      </a:r>
                      <a:endParaRPr lang="en-US" sz="1400" b="1" dirty="0">
                        <a:effectLst/>
                        <a:latin typeface="Times New Roman" pitchFamily="18" charset="0"/>
                        <a:ea typeface="Calibri"/>
                        <a:cs typeface="Times New Roman" pitchFamily="18" charset="0"/>
                      </a:endParaRPr>
                    </a:p>
                  </a:txBody>
                  <a:tcPr marL="43829" marR="43829" marT="0" marB="0"/>
                </a:tc>
              </a:tr>
              <a:tr h="301860">
                <a:tc>
                  <a:txBody>
                    <a:bodyPr/>
                    <a:lstStyle/>
                    <a:p>
                      <a:pPr marL="0" marR="0" algn="just">
                        <a:lnSpc>
                          <a:spcPct val="115000"/>
                        </a:lnSpc>
                        <a:spcBef>
                          <a:spcPts val="600"/>
                        </a:spcBef>
                        <a:spcAft>
                          <a:spcPts val="0"/>
                        </a:spcAft>
                      </a:pPr>
                      <a:r>
                        <a:rPr lang="en-US" sz="1400" b="1" dirty="0">
                          <a:effectLst/>
                          <a:latin typeface="Times New Roman" pitchFamily="18" charset="0"/>
                          <a:cs typeface="Times New Roman" pitchFamily="18" charset="0"/>
                        </a:rPr>
                        <a:t>Sildenafil</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2.605</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7.976</a:t>
                      </a:r>
                      <a:endParaRPr lang="en-US" sz="1400" b="1" dirty="0">
                        <a:effectLst/>
                        <a:latin typeface="Times New Roman" pitchFamily="18" charset="0"/>
                        <a:ea typeface="Calibri"/>
                        <a:cs typeface="Times New Roman" pitchFamily="18" charset="0"/>
                      </a:endParaRPr>
                    </a:p>
                  </a:txBody>
                  <a:tcPr marL="43829" marR="43829" marT="0" marB="0"/>
                </a:tc>
              </a:tr>
              <a:tr h="694278">
                <a:tc>
                  <a:txBody>
                    <a:bodyPr/>
                    <a:lstStyle/>
                    <a:p>
                      <a:pPr marL="0" marR="0" algn="just">
                        <a:lnSpc>
                          <a:spcPct val="115000"/>
                        </a:lnSpc>
                        <a:spcBef>
                          <a:spcPts val="600"/>
                        </a:spcBef>
                        <a:spcAft>
                          <a:spcPts val="0"/>
                        </a:spcAft>
                      </a:pPr>
                      <a:r>
                        <a:rPr lang="en-US" sz="1400" b="1" dirty="0">
                          <a:effectLst/>
                          <a:latin typeface="Times New Roman" pitchFamily="18" charset="0"/>
                          <a:cs typeface="Times New Roman" pitchFamily="18" charset="0"/>
                        </a:rPr>
                        <a:t>1,7-bis(3,4-dihydroxy-5-methoxyphenyl)heptane-3,5-diyldiacetate</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1.187</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5.592</a:t>
                      </a:r>
                      <a:endParaRPr lang="en-US" sz="1400" b="1" dirty="0">
                        <a:effectLst/>
                        <a:latin typeface="Times New Roman" pitchFamily="18" charset="0"/>
                        <a:ea typeface="Calibri"/>
                        <a:cs typeface="Times New Roman" pitchFamily="18" charset="0"/>
                      </a:endParaRPr>
                    </a:p>
                  </a:txBody>
                  <a:tcPr marL="43829" marR="43829" marT="0" marB="0"/>
                </a:tc>
              </a:tr>
              <a:tr h="925704">
                <a:tc>
                  <a:txBody>
                    <a:bodyPr/>
                    <a:lstStyle/>
                    <a:p>
                      <a:pPr marL="0" marR="0" algn="just">
                        <a:lnSpc>
                          <a:spcPct val="115000"/>
                        </a:lnSpc>
                        <a:spcBef>
                          <a:spcPts val="600"/>
                        </a:spcBef>
                        <a:spcAft>
                          <a:spcPts val="0"/>
                        </a:spcAft>
                      </a:pPr>
                      <a:r>
                        <a:rPr lang="en-US" sz="1400" b="1" dirty="0">
                          <a:effectLst/>
                          <a:latin typeface="Times New Roman" pitchFamily="18" charset="0"/>
                          <a:cs typeface="Times New Roman" pitchFamily="18" charset="0"/>
                        </a:rPr>
                        <a:t>1-(3,4-dihydroxy-5-methoxyphenyl)-7-(3,4-dihdroxyphenyl)heptane-3,5-diyldiacetate</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0.754</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3.835</a:t>
                      </a:r>
                      <a:endParaRPr lang="en-US" sz="1400" b="1" dirty="0">
                        <a:effectLst/>
                        <a:latin typeface="Times New Roman" pitchFamily="18" charset="0"/>
                        <a:ea typeface="Calibri"/>
                        <a:cs typeface="Times New Roman" pitchFamily="18" charset="0"/>
                      </a:endParaRPr>
                    </a:p>
                  </a:txBody>
                  <a:tcPr marL="43829" marR="43829" marT="0" marB="0"/>
                </a:tc>
              </a:tr>
              <a:tr h="301860">
                <a:tc>
                  <a:txBody>
                    <a:bodyPr/>
                    <a:lstStyle/>
                    <a:p>
                      <a:pPr marL="0" marR="0" algn="just">
                        <a:lnSpc>
                          <a:spcPct val="115000"/>
                        </a:lnSpc>
                        <a:spcBef>
                          <a:spcPts val="600"/>
                        </a:spcBef>
                        <a:spcAft>
                          <a:spcPts val="0"/>
                        </a:spcAft>
                      </a:pPr>
                      <a:r>
                        <a:rPr lang="en-US" sz="1400" b="1" dirty="0" err="1">
                          <a:effectLst/>
                          <a:latin typeface="Times New Roman" pitchFamily="18" charset="0"/>
                          <a:cs typeface="Times New Roman" pitchFamily="18" charset="0"/>
                        </a:rPr>
                        <a:t>Apigenin</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1.908</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4.765</a:t>
                      </a:r>
                      <a:endParaRPr lang="en-US" sz="1400" b="1" dirty="0">
                        <a:effectLst/>
                        <a:latin typeface="Times New Roman" pitchFamily="18" charset="0"/>
                        <a:ea typeface="Calibri"/>
                        <a:cs typeface="Times New Roman" pitchFamily="18" charset="0"/>
                      </a:endParaRPr>
                    </a:p>
                  </a:txBody>
                  <a:tcPr marL="43829" marR="43829" marT="0" marB="0"/>
                </a:tc>
              </a:tr>
              <a:tr h="462852">
                <a:tc>
                  <a:txBody>
                    <a:bodyPr/>
                    <a:lstStyle/>
                    <a:p>
                      <a:pPr marL="0" marR="0" algn="just">
                        <a:lnSpc>
                          <a:spcPct val="115000"/>
                        </a:lnSpc>
                        <a:spcBef>
                          <a:spcPts val="600"/>
                        </a:spcBef>
                        <a:spcAft>
                          <a:spcPts val="0"/>
                        </a:spcAft>
                      </a:pPr>
                      <a:r>
                        <a:rPr lang="en-US" sz="1400" b="1" dirty="0">
                          <a:effectLst/>
                          <a:latin typeface="Times New Roman" pitchFamily="18" charset="0"/>
                          <a:cs typeface="Times New Roman" pitchFamily="18" charset="0"/>
                        </a:rPr>
                        <a:t>quercetin-3,7,3,4-tetramethylether</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1.904</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6.536</a:t>
                      </a:r>
                      <a:endParaRPr lang="en-US" sz="1400" b="1" dirty="0">
                        <a:effectLst/>
                        <a:latin typeface="Times New Roman" pitchFamily="18" charset="0"/>
                        <a:ea typeface="Calibri"/>
                        <a:cs typeface="Times New Roman" pitchFamily="18" charset="0"/>
                      </a:endParaRPr>
                    </a:p>
                  </a:txBody>
                  <a:tcPr marL="43829" marR="43829" marT="0" marB="0"/>
                </a:tc>
              </a:tr>
              <a:tr h="301860">
                <a:tc>
                  <a:txBody>
                    <a:bodyPr/>
                    <a:lstStyle/>
                    <a:p>
                      <a:pPr marL="0" marR="0" algn="just">
                        <a:lnSpc>
                          <a:spcPct val="115000"/>
                        </a:lnSpc>
                        <a:spcBef>
                          <a:spcPts val="600"/>
                        </a:spcBef>
                        <a:spcAft>
                          <a:spcPts val="0"/>
                        </a:spcAft>
                      </a:pPr>
                      <a:r>
                        <a:rPr lang="en-US" sz="1400" b="1" dirty="0" err="1">
                          <a:effectLst/>
                          <a:latin typeface="Times New Roman" pitchFamily="18" charset="0"/>
                          <a:cs typeface="Times New Roman" pitchFamily="18" charset="0"/>
                        </a:rPr>
                        <a:t>letestuianin</a:t>
                      </a:r>
                      <a:r>
                        <a:rPr lang="en-US" sz="1400" b="1" dirty="0">
                          <a:effectLst/>
                          <a:latin typeface="Times New Roman" pitchFamily="18" charset="0"/>
                          <a:cs typeface="Times New Roman" pitchFamily="18" charset="0"/>
                        </a:rPr>
                        <a:t> A</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1.483</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6.167</a:t>
                      </a:r>
                      <a:endParaRPr lang="en-US" sz="1400" b="1" dirty="0">
                        <a:effectLst/>
                        <a:latin typeface="Times New Roman" pitchFamily="18" charset="0"/>
                        <a:ea typeface="Calibri"/>
                        <a:cs typeface="Times New Roman" pitchFamily="18" charset="0"/>
                      </a:endParaRPr>
                    </a:p>
                  </a:txBody>
                  <a:tcPr marL="43829" marR="43829" marT="0" marB="0"/>
                </a:tc>
              </a:tr>
              <a:tr h="301860">
                <a:tc>
                  <a:txBody>
                    <a:bodyPr/>
                    <a:lstStyle/>
                    <a:p>
                      <a:pPr marL="0" marR="0" algn="just">
                        <a:lnSpc>
                          <a:spcPct val="115000"/>
                        </a:lnSpc>
                        <a:spcBef>
                          <a:spcPts val="600"/>
                        </a:spcBef>
                        <a:spcAft>
                          <a:spcPts val="0"/>
                        </a:spcAft>
                      </a:pPr>
                      <a:r>
                        <a:rPr lang="en-US" sz="1400" b="1" dirty="0">
                          <a:effectLst/>
                          <a:latin typeface="Times New Roman" pitchFamily="18" charset="0"/>
                          <a:cs typeface="Times New Roman" pitchFamily="18" charset="0"/>
                        </a:rPr>
                        <a:t>kaempferol-3,7,4-trimethylether</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1.355</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5.742</a:t>
                      </a:r>
                      <a:endParaRPr lang="en-US" sz="1400" b="1" dirty="0">
                        <a:effectLst/>
                        <a:latin typeface="Times New Roman" pitchFamily="18" charset="0"/>
                        <a:ea typeface="Calibri"/>
                        <a:cs typeface="Times New Roman" pitchFamily="18" charset="0"/>
                      </a:endParaRPr>
                    </a:p>
                  </a:txBody>
                  <a:tcPr marL="43829" marR="43829" marT="0" marB="0"/>
                </a:tc>
              </a:tr>
              <a:tr h="301860">
                <a:tc>
                  <a:txBody>
                    <a:bodyPr/>
                    <a:lstStyle/>
                    <a:p>
                      <a:pPr marL="0" marR="0" algn="just">
                        <a:lnSpc>
                          <a:spcPct val="115000"/>
                        </a:lnSpc>
                        <a:spcBef>
                          <a:spcPts val="600"/>
                        </a:spcBef>
                        <a:spcAft>
                          <a:spcPts val="0"/>
                        </a:spcAft>
                      </a:pPr>
                      <a:r>
                        <a:rPr lang="en-US" sz="1400" b="1" dirty="0" err="1">
                          <a:effectLst/>
                          <a:latin typeface="Times New Roman" pitchFamily="18" charset="0"/>
                          <a:cs typeface="Times New Roman" pitchFamily="18" charset="0"/>
                        </a:rPr>
                        <a:t>Buplerol</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1.247</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5.706</a:t>
                      </a:r>
                      <a:endParaRPr lang="en-US" sz="1400" b="1" dirty="0">
                        <a:effectLst/>
                        <a:latin typeface="Times New Roman" pitchFamily="18" charset="0"/>
                        <a:ea typeface="Calibri"/>
                        <a:cs typeface="Times New Roman" pitchFamily="18" charset="0"/>
                      </a:endParaRPr>
                    </a:p>
                  </a:txBody>
                  <a:tcPr marL="43829" marR="43829" marT="0" marB="0"/>
                </a:tc>
              </a:tr>
              <a:tr h="301860">
                <a:tc>
                  <a:txBody>
                    <a:bodyPr/>
                    <a:lstStyle/>
                    <a:p>
                      <a:pPr marL="0" marR="0" algn="just">
                        <a:lnSpc>
                          <a:spcPct val="115000"/>
                        </a:lnSpc>
                        <a:spcBef>
                          <a:spcPts val="600"/>
                        </a:spcBef>
                        <a:spcAft>
                          <a:spcPts val="0"/>
                        </a:spcAft>
                      </a:pPr>
                      <a:r>
                        <a:rPr lang="en-US" sz="1400" b="1" dirty="0" err="1" smtClean="0">
                          <a:effectLst/>
                          <a:latin typeface="Times New Roman" pitchFamily="18" charset="0"/>
                          <a:cs typeface="Times New Roman" pitchFamily="18" charset="0"/>
                        </a:rPr>
                        <a:t>Letestuianin</a:t>
                      </a:r>
                      <a:r>
                        <a:rPr lang="en-US" sz="1400" b="1" dirty="0" smtClean="0">
                          <a:effectLst/>
                          <a:latin typeface="Times New Roman" pitchFamily="18" charset="0"/>
                          <a:cs typeface="Times New Roman" pitchFamily="18" charset="0"/>
                        </a:rPr>
                        <a:t> </a:t>
                      </a:r>
                      <a:r>
                        <a:rPr lang="en-US" sz="1400" b="1" dirty="0">
                          <a:effectLst/>
                          <a:latin typeface="Times New Roman" pitchFamily="18" charset="0"/>
                          <a:cs typeface="Times New Roman" pitchFamily="18" charset="0"/>
                        </a:rPr>
                        <a:t>C</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1.312</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5.727</a:t>
                      </a:r>
                      <a:endParaRPr lang="en-US" sz="1400" b="1" dirty="0">
                        <a:effectLst/>
                        <a:latin typeface="Times New Roman" pitchFamily="18" charset="0"/>
                        <a:ea typeface="Calibri"/>
                        <a:cs typeface="Times New Roman" pitchFamily="18" charset="0"/>
                      </a:endParaRPr>
                    </a:p>
                  </a:txBody>
                  <a:tcPr marL="43829" marR="43829" marT="0" marB="0"/>
                </a:tc>
              </a:tr>
              <a:tr h="301860">
                <a:tc>
                  <a:txBody>
                    <a:bodyPr/>
                    <a:lstStyle/>
                    <a:p>
                      <a:pPr marL="0" marR="0" algn="just">
                        <a:lnSpc>
                          <a:spcPct val="115000"/>
                        </a:lnSpc>
                        <a:spcBef>
                          <a:spcPts val="600"/>
                        </a:spcBef>
                        <a:spcAft>
                          <a:spcPts val="0"/>
                        </a:spcAft>
                      </a:pPr>
                      <a:r>
                        <a:rPr lang="en-US" sz="1400" b="1" dirty="0">
                          <a:effectLst/>
                          <a:latin typeface="Times New Roman" pitchFamily="18" charset="0"/>
                          <a:cs typeface="Times New Roman" pitchFamily="18" charset="0"/>
                        </a:rPr>
                        <a:t>5-hydroxy-7-methoxyflavone</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1.986</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5.459</a:t>
                      </a:r>
                      <a:endParaRPr lang="en-US" sz="1400" b="1" dirty="0">
                        <a:effectLst/>
                        <a:latin typeface="Times New Roman" pitchFamily="18" charset="0"/>
                        <a:ea typeface="Calibri"/>
                        <a:cs typeface="Times New Roman" pitchFamily="18" charset="0"/>
                      </a:endParaRPr>
                    </a:p>
                  </a:txBody>
                  <a:tcPr marL="43829" marR="43829" marT="0" marB="0"/>
                </a:tc>
              </a:tr>
            </a:tbl>
          </a:graphicData>
        </a:graphic>
      </p:graphicFrame>
    </p:spTree>
    <p:extLst>
      <p:ext uri="{BB962C8B-B14F-4D97-AF65-F5344CB8AC3E}">
        <p14:creationId xmlns:p14="http://schemas.microsoft.com/office/powerpoint/2010/main" val="216022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extLst>
              <p:ext uri="{D42A27DB-BD31-4B8C-83A1-F6EECF244321}">
                <p14:modId xmlns:p14="http://schemas.microsoft.com/office/powerpoint/2010/main" val="3315227012"/>
              </p:ext>
            </p:extLst>
          </p:nvPr>
        </p:nvGraphicFramePr>
        <p:xfrm>
          <a:off x="468910" y="1066800"/>
          <a:ext cx="8370290" cy="4921868"/>
        </p:xfrm>
        <a:graphic>
          <a:graphicData uri="http://schemas.openxmlformats.org/drawingml/2006/table">
            <a:tbl>
              <a:tblPr firstRow="1" firstCol="1" bandRow="1">
                <a:tableStyleId>{5C22544A-7EE6-4342-B048-85BDC9FD1C3A}</a:tableStyleId>
              </a:tblPr>
              <a:tblGrid>
                <a:gridCol w="2289300"/>
                <a:gridCol w="1042864"/>
                <a:gridCol w="1185721"/>
                <a:gridCol w="1700011"/>
                <a:gridCol w="1185721"/>
                <a:gridCol w="966673"/>
              </a:tblGrid>
              <a:tr h="328764">
                <a:tc>
                  <a:txBody>
                    <a:bodyPr/>
                    <a:lstStyle/>
                    <a:p>
                      <a:pPr marL="0" marR="0" algn="just">
                        <a:lnSpc>
                          <a:spcPct val="150000"/>
                        </a:lnSpc>
                        <a:spcBef>
                          <a:spcPts val="600"/>
                        </a:spcBef>
                        <a:spcAft>
                          <a:spcPts val="0"/>
                        </a:spcAft>
                      </a:pPr>
                      <a:r>
                        <a:rPr lang="en-US" sz="1400" b="1" dirty="0">
                          <a:effectLst/>
                          <a:latin typeface="Times New Roman" pitchFamily="18" charset="0"/>
                          <a:cs typeface="Times New Roman" pitchFamily="18" charset="0"/>
                        </a:rPr>
                        <a:t>Compound Name</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MW</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HBD</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HBA</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TPSA</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RO5</a:t>
                      </a:r>
                      <a:endParaRPr lang="en-US" sz="1400" b="1">
                        <a:effectLst/>
                        <a:latin typeface="Times New Roman" pitchFamily="18" charset="0"/>
                        <a:ea typeface="Calibri"/>
                        <a:cs typeface="Times New Roman" pitchFamily="18" charset="0"/>
                      </a:endParaRPr>
                    </a:p>
                  </a:txBody>
                  <a:tcPr marL="49118" marR="49118" marT="0" marB="0"/>
                </a:tc>
              </a:tr>
              <a:tr h="328764">
                <a:tc>
                  <a:txBody>
                    <a:bodyPr/>
                    <a:lstStyle/>
                    <a:p>
                      <a:pPr marL="0" marR="0" algn="just">
                        <a:lnSpc>
                          <a:spcPct val="115000"/>
                        </a:lnSpc>
                        <a:spcBef>
                          <a:spcPts val="600"/>
                        </a:spcBef>
                        <a:spcAft>
                          <a:spcPts val="0"/>
                        </a:spcAft>
                      </a:pPr>
                      <a:r>
                        <a:rPr lang="en-US" sz="1400" b="1" dirty="0">
                          <a:effectLst/>
                          <a:latin typeface="Times New Roman" pitchFamily="18" charset="0"/>
                          <a:cs typeface="Times New Roman" pitchFamily="18" charset="0"/>
                        </a:rPr>
                        <a:t>Sildenafil</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474.58</a:t>
                      </a:r>
                      <a:endParaRPr lang="en-US" sz="1400" b="1" dirty="0">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1.00</a:t>
                      </a:r>
                      <a:endParaRPr lang="en-US" sz="1400" b="1" dirty="0">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11.75</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119.09</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0</a:t>
                      </a:r>
                      <a:endParaRPr lang="en-US" sz="1400" b="1">
                        <a:effectLst/>
                        <a:latin typeface="Times New Roman" pitchFamily="18" charset="0"/>
                        <a:ea typeface="Calibri"/>
                        <a:cs typeface="Times New Roman" pitchFamily="18" charset="0"/>
                      </a:endParaRPr>
                    </a:p>
                  </a:txBody>
                  <a:tcPr marL="49118" marR="49118" marT="0" marB="0"/>
                </a:tc>
              </a:tr>
              <a:tr h="612884">
                <a:tc>
                  <a:txBody>
                    <a:bodyPr/>
                    <a:lstStyle/>
                    <a:p>
                      <a:pPr marL="0" marR="0" algn="just">
                        <a:lnSpc>
                          <a:spcPct val="115000"/>
                        </a:lnSpc>
                        <a:spcBef>
                          <a:spcPts val="600"/>
                        </a:spcBef>
                        <a:spcAft>
                          <a:spcPts val="0"/>
                        </a:spcAft>
                      </a:pPr>
                      <a:r>
                        <a:rPr lang="en-US" sz="1400" b="1" dirty="0">
                          <a:effectLst/>
                          <a:latin typeface="Times New Roman" pitchFamily="18" charset="0"/>
                          <a:cs typeface="Times New Roman" pitchFamily="18" charset="0"/>
                        </a:rPr>
                        <a:t>1,7-bis(3,4-dihydroxy-5-methoxyphenyl)heptane-3,5-diyldiacetate</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492.52</a:t>
                      </a:r>
                      <a:endParaRPr lang="en-US" sz="1400" b="1" dirty="0">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4.00</a:t>
                      </a:r>
                      <a:endParaRPr lang="en-US" sz="1400" b="1" dirty="0">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8.50</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169.85</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0</a:t>
                      </a:r>
                      <a:endParaRPr lang="en-US" sz="1400" b="1">
                        <a:effectLst/>
                        <a:latin typeface="Times New Roman" pitchFamily="18" charset="0"/>
                        <a:ea typeface="Calibri"/>
                        <a:cs typeface="Times New Roman" pitchFamily="18" charset="0"/>
                      </a:endParaRPr>
                    </a:p>
                  </a:txBody>
                  <a:tcPr marL="49118" marR="49118" marT="0" marB="0"/>
                </a:tc>
              </a:tr>
              <a:tr h="817179">
                <a:tc>
                  <a:txBody>
                    <a:bodyPr/>
                    <a:lstStyle/>
                    <a:p>
                      <a:pPr marL="0" marR="0" algn="just">
                        <a:lnSpc>
                          <a:spcPct val="115000"/>
                        </a:lnSpc>
                        <a:spcBef>
                          <a:spcPts val="600"/>
                        </a:spcBef>
                        <a:spcAft>
                          <a:spcPts val="0"/>
                        </a:spcAft>
                      </a:pPr>
                      <a:r>
                        <a:rPr lang="en-US" sz="1400" b="1" dirty="0">
                          <a:effectLst/>
                          <a:latin typeface="Times New Roman" pitchFamily="18" charset="0"/>
                          <a:cs typeface="Times New Roman" pitchFamily="18" charset="0"/>
                        </a:rPr>
                        <a:t>1-(3,4-dihydroxy-5-methoxyphenyl)-7-(3,4-dihdroxyphenyl)heptane-3,5-diyldiacetate</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462.50</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6.00</a:t>
                      </a:r>
                      <a:endParaRPr lang="en-US" sz="1400" b="1" dirty="0">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7.75</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190.70</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1</a:t>
                      </a:r>
                      <a:endParaRPr lang="en-US" sz="1400" b="1">
                        <a:effectLst/>
                        <a:latin typeface="Times New Roman" pitchFamily="18" charset="0"/>
                        <a:ea typeface="Calibri"/>
                        <a:cs typeface="Times New Roman" pitchFamily="18" charset="0"/>
                      </a:endParaRPr>
                    </a:p>
                  </a:txBody>
                  <a:tcPr marL="49118" marR="49118" marT="0" marB="0"/>
                </a:tc>
              </a:tr>
              <a:tr h="328764">
                <a:tc>
                  <a:txBody>
                    <a:bodyPr/>
                    <a:lstStyle/>
                    <a:p>
                      <a:pPr marL="0" marR="0" algn="just">
                        <a:lnSpc>
                          <a:spcPct val="115000"/>
                        </a:lnSpc>
                        <a:spcBef>
                          <a:spcPts val="600"/>
                        </a:spcBef>
                        <a:spcAft>
                          <a:spcPts val="0"/>
                        </a:spcAft>
                      </a:pPr>
                      <a:r>
                        <a:rPr lang="en-US" sz="1400" b="1" dirty="0" err="1">
                          <a:effectLst/>
                          <a:latin typeface="Times New Roman" pitchFamily="18" charset="0"/>
                          <a:cs typeface="Times New Roman" pitchFamily="18" charset="0"/>
                        </a:rPr>
                        <a:t>Apigenin</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270.24</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2.00</a:t>
                      </a:r>
                      <a:endParaRPr lang="en-US" sz="1400" b="1" dirty="0">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3.75</a:t>
                      </a:r>
                      <a:endParaRPr lang="en-US" sz="1400" b="1" dirty="0">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100.03</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0</a:t>
                      </a:r>
                      <a:endParaRPr lang="en-US" sz="1400" b="1">
                        <a:effectLst/>
                        <a:latin typeface="Times New Roman" pitchFamily="18" charset="0"/>
                        <a:ea typeface="Calibri"/>
                        <a:cs typeface="Times New Roman" pitchFamily="18" charset="0"/>
                      </a:endParaRPr>
                    </a:p>
                  </a:txBody>
                  <a:tcPr marL="49118" marR="49118" marT="0" marB="0"/>
                </a:tc>
              </a:tr>
              <a:tr h="408590">
                <a:tc>
                  <a:txBody>
                    <a:bodyPr/>
                    <a:lstStyle/>
                    <a:p>
                      <a:pPr marL="0" marR="0" algn="just">
                        <a:lnSpc>
                          <a:spcPct val="115000"/>
                        </a:lnSpc>
                        <a:spcBef>
                          <a:spcPts val="600"/>
                        </a:spcBef>
                        <a:spcAft>
                          <a:spcPts val="0"/>
                        </a:spcAft>
                      </a:pPr>
                      <a:r>
                        <a:rPr lang="en-US" sz="1400" b="1" dirty="0">
                          <a:effectLst/>
                          <a:latin typeface="Times New Roman" pitchFamily="18" charset="0"/>
                          <a:cs typeface="Times New Roman" pitchFamily="18" charset="0"/>
                        </a:rPr>
                        <a:t>quercetin-3,7,3,4-tetramethylether</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296.28</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0.00</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4.75</a:t>
                      </a:r>
                      <a:endParaRPr lang="en-US" sz="1400" b="1" dirty="0">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89.04</a:t>
                      </a:r>
                      <a:endParaRPr lang="en-US" sz="1400" b="1" dirty="0">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0</a:t>
                      </a:r>
                      <a:endParaRPr lang="en-US" sz="1400" b="1" dirty="0">
                        <a:effectLst/>
                        <a:latin typeface="Times New Roman" pitchFamily="18" charset="0"/>
                        <a:ea typeface="Calibri"/>
                        <a:cs typeface="Times New Roman" pitchFamily="18" charset="0"/>
                      </a:endParaRPr>
                    </a:p>
                  </a:txBody>
                  <a:tcPr marL="49118" marR="49118" marT="0" marB="0"/>
                </a:tc>
              </a:tr>
              <a:tr h="328764">
                <a:tc>
                  <a:txBody>
                    <a:bodyPr/>
                    <a:lstStyle/>
                    <a:p>
                      <a:pPr marL="0" marR="0" algn="just">
                        <a:lnSpc>
                          <a:spcPct val="115000"/>
                        </a:lnSpc>
                        <a:spcBef>
                          <a:spcPts val="600"/>
                        </a:spcBef>
                        <a:spcAft>
                          <a:spcPts val="0"/>
                        </a:spcAft>
                      </a:pPr>
                      <a:r>
                        <a:rPr lang="en-US" sz="1400" b="1" dirty="0" err="1">
                          <a:effectLst/>
                          <a:latin typeface="Times New Roman" pitchFamily="18" charset="0"/>
                          <a:cs typeface="Times New Roman" pitchFamily="18" charset="0"/>
                        </a:rPr>
                        <a:t>letestuianin</a:t>
                      </a:r>
                      <a:r>
                        <a:rPr lang="en-US" sz="1400" b="1" dirty="0">
                          <a:effectLst/>
                          <a:latin typeface="Times New Roman" pitchFamily="18" charset="0"/>
                          <a:cs typeface="Times New Roman" pitchFamily="18" charset="0"/>
                        </a:rPr>
                        <a:t> A</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324.38</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2.00</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3.25</a:t>
                      </a:r>
                      <a:endParaRPr lang="en-US" sz="1400" b="1" dirty="0">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87.36</a:t>
                      </a:r>
                      <a:endParaRPr lang="en-US" sz="1400" b="1" dirty="0">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0</a:t>
                      </a:r>
                      <a:endParaRPr lang="en-US" sz="1400" b="1">
                        <a:effectLst/>
                        <a:latin typeface="Times New Roman" pitchFamily="18" charset="0"/>
                        <a:ea typeface="Calibri"/>
                        <a:cs typeface="Times New Roman" pitchFamily="18" charset="0"/>
                      </a:endParaRPr>
                    </a:p>
                  </a:txBody>
                  <a:tcPr marL="49118" marR="49118" marT="0" marB="0"/>
                </a:tc>
              </a:tr>
              <a:tr h="408590">
                <a:tc>
                  <a:txBody>
                    <a:bodyPr/>
                    <a:lstStyle/>
                    <a:p>
                      <a:pPr marL="0" marR="0" algn="just">
                        <a:lnSpc>
                          <a:spcPct val="115000"/>
                        </a:lnSpc>
                        <a:spcBef>
                          <a:spcPts val="600"/>
                        </a:spcBef>
                        <a:spcAft>
                          <a:spcPts val="0"/>
                        </a:spcAft>
                      </a:pPr>
                      <a:r>
                        <a:rPr lang="en-US" sz="1400" b="1" dirty="0">
                          <a:effectLst/>
                          <a:latin typeface="Times New Roman" pitchFamily="18" charset="0"/>
                          <a:cs typeface="Times New Roman" pitchFamily="18" charset="0"/>
                        </a:rPr>
                        <a:t>kaempferol-3,7,4-trimethylether</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324.38</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0.00</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2.75</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28.35</a:t>
                      </a:r>
                      <a:endParaRPr lang="en-US" sz="1400" b="1" dirty="0">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0</a:t>
                      </a:r>
                      <a:endParaRPr lang="en-US" sz="1400" b="1" dirty="0">
                        <a:effectLst/>
                        <a:latin typeface="Times New Roman" pitchFamily="18" charset="0"/>
                        <a:ea typeface="Calibri"/>
                        <a:cs typeface="Times New Roman" pitchFamily="18" charset="0"/>
                      </a:endParaRPr>
                    </a:p>
                  </a:txBody>
                  <a:tcPr marL="49118" marR="49118" marT="0" marB="0"/>
                </a:tc>
              </a:tr>
              <a:tr h="328764">
                <a:tc>
                  <a:txBody>
                    <a:bodyPr/>
                    <a:lstStyle/>
                    <a:p>
                      <a:pPr marL="0" marR="0" algn="just">
                        <a:lnSpc>
                          <a:spcPct val="115000"/>
                        </a:lnSpc>
                        <a:spcBef>
                          <a:spcPts val="600"/>
                        </a:spcBef>
                        <a:spcAft>
                          <a:spcPts val="0"/>
                        </a:spcAft>
                      </a:pPr>
                      <a:r>
                        <a:rPr lang="en-US" sz="1400" b="1" dirty="0" err="1">
                          <a:effectLst/>
                          <a:latin typeface="Times New Roman" pitchFamily="18" charset="0"/>
                          <a:cs typeface="Times New Roman" pitchFamily="18" charset="0"/>
                        </a:rPr>
                        <a:t>Buplerol</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372.42</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1.00</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6.00</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85.35</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0</a:t>
                      </a:r>
                      <a:endParaRPr lang="en-US" sz="1400" b="1" dirty="0">
                        <a:effectLst/>
                        <a:latin typeface="Times New Roman" pitchFamily="18" charset="0"/>
                        <a:ea typeface="Calibri"/>
                        <a:cs typeface="Times New Roman" pitchFamily="18" charset="0"/>
                      </a:endParaRPr>
                    </a:p>
                  </a:txBody>
                  <a:tcPr marL="49118" marR="49118" marT="0" marB="0"/>
                </a:tc>
              </a:tr>
              <a:tr h="328764">
                <a:tc>
                  <a:txBody>
                    <a:bodyPr/>
                    <a:lstStyle/>
                    <a:p>
                      <a:pPr marL="0" marR="0" algn="just">
                        <a:lnSpc>
                          <a:spcPct val="115000"/>
                        </a:lnSpc>
                        <a:spcBef>
                          <a:spcPts val="600"/>
                        </a:spcBef>
                        <a:spcAft>
                          <a:spcPts val="0"/>
                        </a:spcAft>
                      </a:pPr>
                      <a:r>
                        <a:rPr lang="en-US" sz="1400" b="1" dirty="0" err="1" smtClean="0">
                          <a:effectLst/>
                          <a:latin typeface="Times New Roman" pitchFamily="18" charset="0"/>
                          <a:cs typeface="Times New Roman" pitchFamily="18" charset="0"/>
                        </a:rPr>
                        <a:t>Letestuianin</a:t>
                      </a:r>
                      <a:r>
                        <a:rPr lang="en-US" sz="1400" b="1" dirty="0" smtClean="0">
                          <a:effectLst/>
                          <a:latin typeface="Times New Roman" pitchFamily="18" charset="0"/>
                          <a:cs typeface="Times New Roman" pitchFamily="18" charset="0"/>
                        </a:rPr>
                        <a:t> </a:t>
                      </a:r>
                      <a:r>
                        <a:rPr lang="en-US" sz="1400" b="1" dirty="0">
                          <a:effectLst/>
                          <a:latin typeface="Times New Roman" pitchFamily="18" charset="0"/>
                          <a:cs typeface="Times New Roman" pitchFamily="18" charset="0"/>
                        </a:rPr>
                        <a:t>C</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312.37</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2.00</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5.50</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95.15</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0</a:t>
                      </a:r>
                      <a:endParaRPr lang="en-US" sz="1400" b="1" dirty="0">
                        <a:effectLst/>
                        <a:latin typeface="Times New Roman" pitchFamily="18" charset="0"/>
                        <a:ea typeface="Calibri"/>
                        <a:cs typeface="Times New Roman" pitchFamily="18" charset="0"/>
                      </a:endParaRPr>
                    </a:p>
                  </a:txBody>
                  <a:tcPr marL="49118" marR="49118" marT="0" marB="0"/>
                </a:tc>
              </a:tr>
              <a:tr h="328764">
                <a:tc>
                  <a:txBody>
                    <a:bodyPr/>
                    <a:lstStyle/>
                    <a:p>
                      <a:pPr marL="0" marR="0" algn="just">
                        <a:lnSpc>
                          <a:spcPct val="115000"/>
                        </a:lnSpc>
                        <a:spcBef>
                          <a:spcPts val="600"/>
                        </a:spcBef>
                        <a:spcAft>
                          <a:spcPts val="0"/>
                        </a:spcAft>
                      </a:pPr>
                      <a:r>
                        <a:rPr lang="en-US" sz="1400" b="1" dirty="0">
                          <a:effectLst/>
                          <a:latin typeface="Times New Roman" pitchFamily="18" charset="0"/>
                          <a:cs typeface="Times New Roman" pitchFamily="18" charset="0"/>
                        </a:rPr>
                        <a:t>5-hydroxy-7-methoxyflavone</a:t>
                      </a:r>
                      <a:endParaRPr lang="en-US" sz="1400" b="1" dirty="0">
                        <a:effectLst/>
                        <a:latin typeface="Times New Roman" pitchFamily="18" charset="0"/>
                        <a:ea typeface="Calibri"/>
                        <a:cs typeface="Times New Roman" pitchFamily="18" charset="0"/>
                      </a:endParaRPr>
                    </a:p>
                  </a:txBody>
                  <a:tcPr marL="43829" marR="43829"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268.27</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0.00</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3.00</a:t>
                      </a:r>
                      <a:endParaRPr lang="en-US" sz="1400" b="1" dirty="0">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a:effectLst/>
                          <a:latin typeface="Times New Roman" pitchFamily="18" charset="0"/>
                          <a:cs typeface="Times New Roman" pitchFamily="18" charset="0"/>
                        </a:rPr>
                        <a:t>63.25</a:t>
                      </a:r>
                      <a:endParaRPr lang="en-US" sz="1400" b="1">
                        <a:effectLst/>
                        <a:latin typeface="Times New Roman" pitchFamily="18" charset="0"/>
                        <a:ea typeface="Calibri"/>
                        <a:cs typeface="Times New Roman" pitchFamily="18" charset="0"/>
                      </a:endParaRPr>
                    </a:p>
                  </a:txBody>
                  <a:tcPr marL="49118" marR="49118" marT="0" marB="0"/>
                </a:tc>
                <a:tc>
                  <a:txBody>
                    <a:bodyPr/>
                    <a:lstStyle/>
                    <a:p>
                      <a:pPr marL="0" marR="0" algn="just">
                        <a:lnSpc>
                          <a:spcPct val="115000"/>
                        </a:lnSpc>
                        <a:spcBef>
                          <a:spcPts val="0"/>
                        </a:spcBef>
                        <a:spcAft>
                          <a:spcPts val="0"/>
                        </a:spcAft>
                      </a:pPr>
                      <a:r>
                        <a:rPr lang="en-US" sz="1400" b="1" dirty="0">
                          <a:effectLst/>
                          <a:latin typeface="Times New Roman" pitchFamily="18" charset="0"/>
                          <a:cs typeface="Times New Roman" pitchFamily="18" charset="0"/>
                        </a:rPr>
                        <a:t>0</a:t>
                      </a:r>
                      <a:endParaRPr lang="en-US" sz="1400" b="1" dirty="0">
                        <a:effectLst/>
                        <a:latin typeface="Times New Roman" pitchFamily="18" charset="0"/>
                        <a:ea typeface="Calibri"/>
                        <a:cs typeface="Times New Roman" pitchFamily="18" charset="0"/>
                      </a:endParaRPr>
                    </a:p>
                  </a:txBody>
                  <a:tcPr marL="49118" marR="49118" marT="0" marB="0"/>
                </a:tc>
              </a:tr>
            </a:tbl>
          </a:graphicData>
        </a:graphic>
      </p:graphicFrame>
      <p:sp>
        <p:nvSpPr>
          <p:cNvPr id="8" name="Rectangle 2"/>
          <p:cNvSpPr>
            <a:spLocks noChangeArrowheads="1"/>
          </p:cNvSpPr>
          <p:nvPr/>
        </p:nvSpPr>
        <p:spPr bwMode="auto">
          <a:xfrm>
            <a:off x="0" y="5943600"/>
            <a:ext cx="91322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Molecular weight (MW), Hydrogen bond donor (HBD), Hydrogen bond acceptor (HBA), topological surface area (TPSA), Rule of five (RO5)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35987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Description: C:\Users\Dr. Omoboyowa\Desktop\New Research\images\PL-RMSD.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6203" t="3604" r="4118" b="2477"/>
          <a:stretch>
            <a:fillRect/>
          </a:stretch>
        </p:blipFill>
        <p:spPr bwMode="auto">
          <a:xfrm>
            <a:off x="15697" y="1219200"/>
            <a:ext cx="4392203" cy="46028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escription: C:\Users\Dr. Omoboyowa\Desktop\New Research\imagesco\PL-RMSD.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6073" t="4504" r="3990" b="2252"/>
          <a:stretch>
            <a:fillRect/>
          </a:stretch>
        </p:blipFill>
        <p:spPr bwMode="auto">
          <a:xfrm>
            <a:off x="4569430" y="1143000"/>
            <a:ext cx="4574570" cy="44589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097" y="5726668"/>
            <a:ext cx="1120820" cy="369332"/>
          </a:xfrm>
          <a:prstGeom prst="rect">
            <a:avLst/>
          </a:prstGeom>
        </p:spPr>
        <p:txBody>
          <a:bodyPr wrap="none">
            <a:spAutoFit/>
          </a:bodyPr>
          <a:lstStyle/>
          <a:p>
            <a:r>
              <a:rPr lang="en-US" b="1" dirty="0" smtClean="0">
                <a:latin typeface="Times New Roman" pitchFamily="18" charset="0"/>
                <a:ea typeface="Calibri" pitchFamily="34" charset="0"/>
                <a:cs typeface="Times New Roman" pitchFamily="18" charset="0"/>
              </a:rPr>
              <a:t>Sildenafil</a:t>
            </a:r>
            <a:endParaRPr lang="en-US" b="1" dirty="0"/>
          </a:p>
        </p:txBody>
      </p:sp>
      <p:sp>
        <p:nvSpPr>
          <p:cNvPr id="8" name="Rectangle 7"/>
          <p:cNvSpPr/>
          <p:nvPr/>
        </p:nvSpPr>
        <p:spPr>
          <a:xfrm>
            <a:off x="5622562" y="5638800"/>
            <a:ext cx="1460656" cy="369332"/>
          </a:xfrm>
          <a:prstGeom prst="rect">
            <a:avLst/>
          </a:prstGeom>
        </p:spPr>
        <p:txBody>
          <a:bodyPr wrap="none">
            <a:spAutoFit/>
          </a:bodyPr>
          <a:lstStyle/>
          <a:p>
            <a:r>
              <a:rPr lang="en-US" b="1" dirty="0">
                <a:latin typeface="Times New Roman" pitchFamily="18" charset="0"/>
                <a:ea typeface="Calibri" pitchFamily="34" charset="0"/>
                <a:cs typeface="Times New Roman" pitchFamily="18" charset="0"/>
              </a:rPr>
              <a:t>Compound </a:t>
            </a:r>
            <a:r>
              <a:rPr lang="en-US" b="1" dirty="0" smtClean="0">
                <a:latin typeface="Times New Roman" pitchFamily="18" charset="0"/>
                <a:ea typeface="Calibri" pitchFamily="34" charset="0"/>
                <a:cs typeface="Times New Roman" pitchFamily="18" charset="0"/>
              </a:rPr>
              <a:t>1</a:t>
            </a:r>
            <a:endParaRPr lang="en-US" b="1" dirty="0"/>
          </a:p>
        </p:txBody>
      </p:sp>
      <p:sp>
        <p:nvSpPr>
          <p:cNvPr id="9" name="Rectangle 8"/>
          <p:cNvSpPr/>
          <p:nvPr/>
        </p:nvSpPr>
        <p:spPr>
          <a:xfrm>
            <a:off x="0" y="6172200"/>
            <a:ext cx="8352890" cy="369332"/>
          </a:xfrm>
          <a:prstGeom prst="rect">
            <a:avLst/>
          </a:prstGeom>
        </p:spPr>
        <p:txBody>
          <a:bodyPr wrap="square">
            <a:spAutoFit/>
          </a:bodyPr>
          <a:lstStyle/>
          <a:p>
            <a:pPr lvl="0" algn="ctr" eaLnBrk="0" fontAlgn="base" hangingPunct="0">
              <a:spcBef>
                <a:spcPct val="0"/>
              </a:spcBef>
              <a:spcAft>
                <a:spcPct val="0"/>
              </a:spcAft>
            </a:pPr>
            <a:r>
              <a:rPr lang="en-US" b="1" dirty="0">
                <a:solidFill>
                  <a:srgbClr val="FF0000"/>
                </a:solidFill>
                <a:latin typeface="Times New Roman" pitchFamily="18" charset="0"/>
                <a:ea typeface="Calibri" pitchFamily="34" charset="0"/>
                <a:cs typeface="Times New Roman" pitchFamily="18" charset="0"/>
              </a:rPr>
              <a:t>Fig. 8: Evaluation of RMSD of protein-ligand complex for 100 ns</a:t>
            </a:r>
            <a:endParaRPr lang="en-US"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36689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Users\Dr. Omoboyowa\Desktop\New Research\images\P-RMSF.png"/>
          <p:cNvPicPr>
            <a:picLocks noGrp="1"/>
          </p:cNvPicPr>
          <p:nvPr>
            <p:ph sz="half" idx="1"/>
          </p:nvPr>
        </p:nvPicPr>
        <p:blipFill rotWithShape="1">
          <a:blip r:embed="rId2" cstate="print">
            <a:extLst>
              <a:ext uri="{28A0092B-C50C-407E-A947-70E740481C1C}">
                <a14:useLocalDpi xmlns:a14="http://schemas.microsoft.com/office/drawing/2010/main" val="0"/>
              </a:ext>
            </a:extLst>
          </a:blip>
          <a:srcRect l="2100" t="3853" r="9576"/>
          <a:stretch/>
        </p:blipFill>
        <p:spPr bwMode="auto">
          <a:xfrm>
            <a:off x="0" y="1119883"/>
            <a:ext cx="4769777" cy="4518918"/>
          </a:xfrm>
          <a:prstGeom prst="rect">
            <a:avLst/>
          </a:prstGeom>
          <a:noFill/>
          <a:ln>
            <a:noFill/>
          </a:ln>
          <a:extLst>
            <a:ext uri="{53640926-AAD7-44D8-BBD7-CCE9431645EC}">
              <a14:shadowObscured xmlns:a14="http://schemas.microsoft.com/office/drawing/2010/main"/>
            </a:ext>
          </a:extLst>
        </p:spPr>
      </p:pic>
      <p:pic>
        <p:nvPicPr>
          <p:cNvPr id="6" name="Content Placeholder 5" descr="C:\Users\Dr. Omoboyowa\Desktop\New Research\imagesco\P-RMSF.png"/>
          <p:cNvPicPr>
            <a:picLocks noGrp="1"/>
          </p:cNvPicPr>
          <p:nvPr>
            <p:ph sz="half" idx="2"/>
          </p:nvPr>
        </p:nvPicPr>
        <p:blipFill rotWithShape="1">
          <a:blip r:embed="rId3" cstate="print">
            <a:extLst>
              <a:ext uri="{28A0092B-C50C-407E-A947-70E740481C1C}">
                <a14:useLocalDpi xmlns:a14="http://schemas.microsoft.com/office/drawing/2010/main" val="0"/>
              </a:ext>
            </a:extLst>
          </a:blip>
          <a:srcRect l="2494" t="4378" r="9313"/>
          <a:stretch/>
        </p:blipFill>
        <p:spPr bwMode="auto">
          <a:xfrm>
            <a:off x="4839129" y="1212351"/>
            <a:ext cx="4304871" cy="4350249"/>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1" y="5638800"/>
            <a:ext cx="1120820" cy="369332"/>
          </a:xfrm>
          <a:prstGeom prst="rect">
            <a:avLst/>
          </a:prstGeom>
        </p:spPr>
        <p:txBody>
          <a:bodyPr wrap="none">
            <a:spAutoFit/>
          </a:bodyPr>
          <a:lstStyle/>
          <a:p>
            <a:r>
              <a:rPr lang="en-US" b="1" dirty="0" smtClean="0">
                <a:latin typeface="Times New Roman" pitchFamily="18" charset="0"/>
                <a:cs typeface="Times New Roman" pitchFamily="18" charset="0"/>
              </a:rPr>
              <a:t>Sildenafil</a:t>
            </a:r>
            <a:endParaRPr lang="en-US" b="1" dirty="0">
              <a:latin typeface="Times New Roman" pitchFamily="18" charset="0"/>
              <a:cs typeface="Times New Roman" pitchFamily="18" charset="0"/>
            </a:endParaRPr>
          </a:p>
        </p:txBody>
      </p:sp>
      <p:sp>
        <p:nvSpPr>
          <p:cNvPr id="4" name="Rectangle 3"/>
          <p:cNvSpPr/>
          <p:nvPr/>
        </p:nvSpPr>
        <p:spPr>
          <a:xfrm>
            <a:off x="-23117" y="5943600"/>
            <a:ext cx="9205644" cy="646331"/>
          </a:xfrm>
          <a:prstGeom prst="rect">
            <a:avLst/>
          </a:prstGeom>
        </p:spPr>
        <p:txBody>
          <a:bodyPr wrap="square">
            <a:spAutoFit/>
          </a:bodyPr>
          <a:lstStyle/>
          <a:p>
            <a:r>
              <a:rPr lang="en-US" b="1" dirty="0">
                <a:solidFill>
                  <a:srgbClr val="FF0000"/>
                </a:solidFill>
                <a:latin typeface="Times New Roman" pitchFamily="18" charset="0"/>
                <a:cs typeface="Times New Roman" pitchFamily="18" charset="0"/>
              </a:rPr>
              <a:t>Fig. 9: Representation of the Root mean square fluctuation (RMSF) of complex over 100 ns simulation</a:t>
            </a:r>
          </a:p>
        </p:txBody>
      </p:sp>
      <p:sp>
        <p:nvSpPr>
          <p:cNvPr id="7" name="Rectangle 6"/>
          <p:cNvSpPr/>
          <p:nvPr/>
        </p:nvSpPr>
        <p:spPr>
          <a:xfrm>
            <a:off x="5943600" y="5486400"/>
            <a:ext cx="1460656" cy="369332"/>
          </a:xfrm>
          <a:prstGeom prst="rect">
            <a:avLst/>
          </a:prstGeom>
        </p:spPr>
        <p:txBody>
          <a:bodyPr wrap="none">
            <a:spAutoFit/>
          </a:bodyPr>
          <a:lstStyle/>
          <a:p>
            <a:r>
              <a:rPr lang="en-US" b="1" dirty="0">
                <a:latin typeface="Times New Roman" pitchFamily="18" charset="0"/>
                <a:cs typeface="Times New Roman" pitchFamily="18" charset="0"/>
              </a:rPr>
              <a:t>Compound </a:t>
            </a:r>
            <a:r>
              <a:rPr lang="en-US" b="1" dirty="0" smtClean="0">
                <a:latin typeface="Times New Roman" pitchFamily="18" charset="0"/>
                <a:cs typeface="Times New Roman" pitchFamily="18" charset="0"/>
              </a:rPr>
              <a:t>1</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434547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Users\Dr. Omoboyowa\Desktop\New Research\images\PL-Contacts_Histogram.png"/>
          <p:cNvPicPr>
            <a:picLocks noGrp="1"/>
          </p:cNvPicPr>
          <p:nvPr>
            <p:ph sz="half" idx="1"/>
          </p:nvPr>
        </p:nvPicPr>
        <p:blipFill rotWithShape="1">
          <a:blip r:embed="rId2" cstate="print">
            <a:extLst>
              <a:ext uri="{28A0092B-C50C-407E-A947-70E740481C1C}">
                <a14:useLocalDpi xmlns:a14="http://schemas.microsoft.com/office/drawing/2010/main" val="0"/>
              </a:ext>
            </a:extLst>
          </a:blip>
          <a:srcRect b="7531"/>
          <a:stretch/>
        </p:blipFill>
        <p:spPr bwMode="auto">
          <a:xfrm>
            <a:off x="17979" y="1273996"/>
            <a:ext cx="4607960" cy="3923777"/>
          </a:xfrm>
          <a:prstGeom prst="rect">
            <a:avLst/>
          </a:prstGeom>
          <a:noFill/>
          <a:ln>
            <a:noFill/>
          </a:ln>
          <a:extLst>
            <a:ext uri="{53640926-AAD7-44D8-BBD7-CCE9431645EC}">
              <a14:shadowObscured xmlns:a14="http://schemas.microsoft.com/office/drawing/2010/main"/>
            </a:ext>
          </a:extLst>
        </p:spPr>
      </p:pic>
      <p:pic>
        <p:nvPicPr>
          <p:cNvPr id="6" name="Content Placeholder 5" descr="C:\Users\Dr. Omoboyowa\Desktop\New Research\imagesco\PL-Contacts_Histogram.pn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03811" y="1222624"/>
            <a:ext cx="4340189" cy="4130211"/>
          </a:xfrm>
          <a:prstGeom prst="rect">
            <a:avLst/>
          </a:prstGeom>
          <a:noFill/>
          <a:ln>
            <a:noFill/>
          </a:ln>
        </p:spPr>
      </p:pic>
      <p:pic>
        <p:nvPicPr>
          <p:cNvPr id="7" name="Picture 6" descr="C:\Users\Dr. Omoboyowa\AppData\Local\Microsoft\Windows\INetCache\Content.Word\New Picture.bmp"/>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638800"/>
            <a:ext cx="3140393" cy="291465"/>
          </a:xfrm>
          <a:prstGeom prst="rect">
            <a:avLst/>
          </a:prstGeom>
          <a:noFill/>
          <a:ln>
            <a:noFill/>
          </a:ln>
        </p:spPr>
      </p:pic>
      <p:sp>
        <p:nvSpPr>
          <p:cNvPr id="3" name="Rectangle 2"/>
          <p:cNvSpPr/>
          <p:nvPr/>
        </p:nvSpPr>
        <p:spPr>
          <a:xfrm>
            <a:off x="164150" y="5430294"/>
            <a:ext cx="1040926" cy="369332"/>
          </a:xfrm>
          <a:prstGeom prst="rect">
            <a:avLst/>
          </a:prstGeom>
        </p:spPr>
        <p:txBody>
          <a:bodyPr wrap="none">
            <a:spAutoFit/>
          </a:bodyPr>
          <a:lstStyle/>
          <a:p>
            <a:r>
              <a:rPr lang="en-US" dirty="0" smtClean="0"/>
              <a:t>Sildenafil</a:t>
            </a:r>
            <a:endParaRPr lang="en-US" dirty="0"/>
          </a:p>
        </p:txBody>
      </p:sp>
      <p:sp>
        <p:nvSpPr>
          <p:cNvPr id="4" name="Rectangle 3"/>
          <p:cNvSpPr/>
          <p:nvPr/>
        </p:nvSpPr>
        <p:spPr>
          <a:xfrm>
            <a:off x="6172200" y="5410200"/>
            <a:ext cx="1393330" cy="369332"/>
          </a:xfrm>
          <a:prstGeom prst="rect">
            <a:avLst/>
          </a:prstGeom>
        </p:spPr>
        <p:txBody>
          <a:bodyPr wrap="none">
            <a:spAutoFit/>
          </a:bodyPr>
          <a:lstStyle/>
          <a:p>
            <a:r>
              <a:rPr lang="en-US" dirty="0"/>
              <a:t>Compound </a:t>
            </a:r>
            <a:r>
              <a:rPr lang="en-US" dirty="0" smtClean="0"/>
              <a:t>1</a:t>
            </a:r>
            <a:endParaRPr lang="en-US" dirty="0"/>
          </a:p>
        </p:txBody>
      </p:sp>
      <p:sp>
        <p:nvSpPr>
          <p:cNvPr id="8" name="Rectangle 7"/>
          <p:cNvSpPr/>
          <p:nvPr/>
        </p:nvSpPr>
        <p:spPr>
          <a:xfrm>
            <a:off x="0" y="6183868"/>
            <a:ext cx="9144000" cy="369332"/>
          </a:xfrm>
          <a:prstGeom prst="rect">
            <a:avLst/>
          </a:prstGeom>
        </p:spPr>
        <p:txBody>
          <a:bodyPr wrap="square">
            <a:spAutoFit/>
          </a:bodyPr>
          <a:lstStyle/>
          <a:p>
            <a:r>
              <a:rPr lang="en-US" b="1" dirty="0">
                <a:solidFill>
                  <a:srgbClr val="FF0000"/>
                </a:solidFill>
              </a:rPr>
              <a:t>Fig. 10: Complex protein-Ligand interaction mapping</a:t>
            </a:r>
          </a:p>
        </p:txBody>
      </p:sp>
    </p:spTree>
    <p:extLst>
      <p:ext uri="{BB962C8B-B14F-4D97-AF65-F5344CB8AC3E}">
        <p14:creationId xmlns:p14="http://schemas.microsoft.com/office/powerpoint/2010/main" val="908859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16</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91015C6E-DACC-46D7-9A51-5411FFCCCE22}"/>
              </a:ext>
            </a:extLst>
          </p:cNvPr>
          <p:cNvSpPr txBox="1"/>
          <p:nvPr/>
        </p:nvSpPr>
        <p:spPr>
          <a:xfrm>
            <a:off x="0" y="1066800"/>
            <a:ext cx="9144000" cy="461665"/>
          </a:xfrm>
          <a:prstGeom prst="rect">
            <a:avLst/>
          </a:prstGeom>
          <a:noFill/>
        </p:spPr>
        <p:txBody>
          <a:bodyPr wrap="square" rtlCol="0">
            <a:spAutoFit/>
          </a:bodyPr>
          <a:lstStyle/>
          <a:p>
            <a:pPr algn="ctr"/>
            <a:r>
              <a:rPr lang="fr-FR" sz="2400" b="1" dirty="0" smtClean="0"/>
              <a:t>Conclusions</a:t>
            </a:r>
            <a:endParaRPr lang="fr-FR" sz="2400" b="1" dirty="0"/>
          </a:p>
        </p:txBody>
      </p:sp>
      <p:sp>
        <p:nvSpPr>
          <p:cNvPr id="2" name="Rectangle 1"/>
          <p:cNvSpPr/>
          <p:nvPr/>
        </p:nvSpPr>
        <p:spPr>
          <a:xfrm>
            <a:off x="76200" y="2492276"/>
            <a:ext cx="9067800" cy="2308324"/>
          </a:xfrm>
          <a:prstGeom prst="rect">
            <a:avLst/>
          </a:prstGeom>
        </p:spPr>
        <p:txBody>
          <a:bodyPr wrap="square">
            <a:spAutoFit/>
          </a:bodyPr>
          <a:lstStyle/>
          <a:p>
            <a:pPr algn="just"/>
            <a:r>
              <a:rPr lang="en-US" sz="3600" b="1" dirty="0"/>
              <a:t>Overall, this study predicted phytochemicals from </a:t>
            </a:r>
            <a:r>
              <a:rPr lang="en-US" sz="3600" b="1" i="1" dirty="0"/>
              <a:t>A. </a:t>
            </a:r>
            <a:r>
              <a:rPr lang="en-US" sz="3600" b="1" i="1" dirty="0" err="1"/>
              <a:t>melegueta</a:t>
            </a:r>
            <a:r>
              <a:rPr lang="en-US" sz="3600" b="1" dirty="0"/>
              <a:t> as inhibitors of PDE-5 for further experimentally validation for erectile dysfunction management. </a:t>
            </a:r>
          </a:p>
        </p:txBody>
      </p:sp>
    </p:spTree>
    <p:extLst>
      <p:ext uri="{BB962C8B-B14F-4D97-AF65-F5344CB8AC3E}">
        <p14:creationId xmlns:p14="http://schemas.microsoft.com/office/powerpoint/2010/main" val="93977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168" y="1238071"/>
            <a:ext cx="9025387" cy="584775"/>
          </a:xfrm>
          <a:prstGeom prst="rect">
            <a:avLst/>
          </a:prstGeom>
          <a:noFill/>
        </p:spPr>
        <p:txBody>
          <a:bodyPr wrap="square" rtlCol="0">
            <a:spAutoFit/>
          </a:bodyPr>
          <a:lstStyle/>
          <a:p>
            <a:pPr algn="ctr"/>
            <a:r>
              <a:rPr lang="en-US" sz="3200" b="1" dirty="0" smtClean="0"/>
              <a:t>It doesn’t matter how many resources you have</a:t>
            </a:r>
            <a:endParaRPr lang="en-US" sz="3200" b="1" dirty="0"/>
          </a:p>
        </p:txBody>
      </p:sp>
      <p:sp>
        <p:nvSpPr>
          <p:cNvPr id="3" name="TextBox 2"/>
          <p:cNvSpPr txBox="1"/>
          <p:nvPr/>
        </p:nvSpPr>
        <p:spPr>
          <a:xfrm>
            <a:off x="71168" y="6106180"/>
            <a:ext cx="9025387" cy="523220"/>
          </a:xfrm>
          <a:prstGeom prst="rect">
            <a:avLst/>
          </a:prstGeom>
          <a:noFill/>
        </p:spPr>
        <p:txBody>
          <a:bodyPr wrap="square" rtlCol="0">
            <a:spAutoFit/>
          </a:bodyPr>
          <a:lstStyle/>
          <a:p>
            <a:pPr algn="ctr"/>
            <a:r>
              <a:rPr lang="en-US" sz="2800" b="1" dirty="0" smtClean="0"/>
              <a:t>If you don’t know how to use them, it will never be enough</a:t>
            </a:r>
            <a:endParaRPr lang="en-US" sz="2800" b="1" dirty="0"/>
          </a:p>
        </p:txBody>
      </p:sp>
      <p:sp>
        <p:nvSpPr>
          <p:cNvPr id="4" name="Rectangle 3"/>
          <p:cNvSpPr/>
          <p:nvPr/>
        </p:nvSpPr>
        <p:spPr>
          <a:xfrm>
            <a:off x="1548830" y="2183059"/>
            <a:ext cx="5216703" cy="2862322"/>
          </a:xfrm>
          <a:prstGeom prst="rect">
            <a:avLst/>
          </a:prstGeom>
        </p:spPr>
        <p:txBody>
          <a:bodyPr wrap="square">
            <a:spAutoFit/>
          </a:bodyPr>
          <a:lstStyle/>
          <a:p>
            <a:pPr algn="ctr">
              <a:lnSpc>
                <a:spcPct val="150000"/>
              </a:lnSpc>
              <a:defRPr/>
            </a:pPr>
            <a:r>
              <a:rPr lang="en-US" sz="4000" b="1" dirty="0">
                <a:solidFill>
                  <a:srgbClr val="FFFF00"/>
                </a:solidFill>
                <a:latin typeface="Times New Roman" panose="02020603050405020304" pitchFamily="18" charset="0"/>
                <a:cs typeface="Times New Roman" panose="02020603050405020304" pitchFamily="18" charset="0"/>
              </a:rPr>
              <a:t>THANK YOU</a:t>
            </a:r>
          </a:p>
          <a:p>
            <a:pPr algn="ctr">
              <a:lnSpc>
                <a:spcPct val="150000"/>
              </a:lnSpc>
              <a:defRPr/>
            </a:pPr>
            <a:r>
              <a:rPr lang="en-US" sz="4000" b="1" dirty="0">
                <a:solidFill>
                  <a:srgbClr val="FFFF00"/>
                </a:solidFill>
                <a:latin typeface="Times New Roman" panose="02020603050405020304" pitchFamily="18" charset="0"/>
                <a:cs typeface="Times New Roman" panose="02020603050405020304" pitchFamily="18" charset="0"/>
              </a:rPr>
              <a:t>FOR</a:t>
            </a:r>
          </a:p>
          <a:p>
            <a:pPr algn="ctr">
              <a:lnSpc>
                <a:spcPct val="150000"/>
              </a:lnSpc>
              <a:defRPr/>
            </a:pPr>
            <a:r>
              <a:rPr lang="en-US" sz="4000" b="1" dirty="0" smtClean="0">
                <a:solidFill>
                  <a:srgbClr val="FFFF00"/>
                </a:solidFill>
                <a:latin typeface="Times New Roman" panose="02020603050405020304" pitchFamily="18" charset="0"/>
                <a:cs typeface="Times New Roman" panose="02020603050405020304" pitchFamily="18" charset="0"/>
              </a:rPr>
              <a:t>LISTENING</a:t>
            </a: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459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71600"/>
            <a:ext cx="9144000" cy="707886"/>
          </a:xfrm>
          <a:prstGeom prst="rect">
            <a:avLst/>
          </a:prstGeom>
        </p:spPr>
        <p:txBody>
          <a:bodyPr wrap="square">
            <a:spAutoFit/>
          </a:bodyPr>
          <a:lstStyle/>
          <a:p>
            <a:pPr algn="ctr"/>
            <a:r>
              <a:rPr lang="en-US" sz="2000" b="1" dirty="0">
                <a:latin typeface="Aharoni" panose="02010803020104030203" pitchFamily="2" charset="-79"/>
                <a:ea typeface="Calibri" panose="020F0502020204030204" pitchFamily="34" charset="0"/>
                <a:cs typeface="Aharoni" panose="02010803020104030203" pitchFamily="2" charset="-79"/>
              </a:rPr>
              <a:t>Computational Analysis of Phosphodiesterase-5 antagonists from </a:t>
            </a:r>
            <a:r>
              <a:rPr lang="en-US" sz="2000" b="1" i="1" dirty="0" err="1">
                <a:latin typeface="Aharoni" panose="02010803020104030203" pitchFamily="2" charset="-79"/>
                <a:ea typeface="Calibri" panose="020F0502020204030204" pitchFamily="34" charset="0"/>
                <a:cs typeface="Aharoni" panose="02010803020104030203" pitchFamily="2" charset="-79"/>
              </a:rPr>
              <a:t>Aframomum</a:t>
            </a:r>
            <a:r>
              <a:rPr lang="en-US" sz="2000" b="1" i="1" dirty="0">
                <a:latin typeface="Aharoni" panose="02010803020104030203" pitchFamily="2" charset="-79"/>
                <a:ea typeface="Calibri" panose="020F0502020204030204" pitchFamily="34" charset="0"/>
                <a:cs typeface="Aharoni" panose="02010803020104030203" pitchFamily="2" charset="-79"/>
              </a:rPr>
              <a:t> </a:t>
            </a:r>
            <a:r>
              <a:rPr lang="en-US" sz="2000" b="1" i="1" dirty="0" err="1">
                <a:latin typeface="Aharoni" panose="02010803020104030203" pitchFamily="2" charset="-79"/>
                <a:ea typeface="Calibri" panose="020F0502020204030204" pitchFamily="34" charset="0"/>
                <a:cs typeface="Aharoni" panose="02010803020104030203" pitchFamily="2" charset="-79"/>
              </a:rPr>
              <a:t>melegueta</a:t>
            </a:r>
            <a:r>
              <a:rPr lang="en-US" sz="2000" b="1" i="1" dirty="0">
                <a:latin typeface="Aharoni" panose="02010803020104030203" pitchFamily="2" charset="-79"/>
                <a:ea typeface="Calibri" panose="020F0502020204030204" pitchFamily="34" charset="0"/>
                <a:cs typeface="Aharoni" panose="02010803020104030203" pitchFamily="2" charset="-79"/>
              </a:rPr>
              <a:t> </a:t>
            </a:r>
            <a:r>
              <a:rPr lang="en-US" sz="2000" b="1" dirty="0">
                <a:latin typeface="Aharoni" panose="02010803020104030203" pitchFamily="2" charset="-79"/>
                <a:ea typeface="Calibri" panose="020F0502020204030204" pitchFamily="34" charset="0"/>
                <a:cs typeface="Aharoni" panose="02010803020104030203" pitchFamily="2" charset="-79"/>
              </a:rPr>
              <a:t>against Erectile Dysfunction</a:t>
            </a:r>
            <a:endParaRPr lang="en-US" sz="20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362200"/>
            <a:ext cx="8686800" cy="387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FF4E4F2F-1E55-44A4-8832-84E477F385C3}"/>
              </a:ext>
            </a:extLst>
          </p:cNvPr>
          <p:cNvSpPr txBox="1"/>
          <p:nvPr/>
        </p:nvSpPr>
        <p:spPr>
          <a:xfrm>
            <a:off x="0" y="1281291"/>
            <a:ext cx="9144000" cy="5355312"/>
          </a:xfrm>
          <a:prstGeom prst="rect">
            <a:avLst/>
          </a:prstGeom>
          <a:noFill/>
        </p:spPr>
        <p:txBody>
          <a:bodyPr wrap="square" rtlCol="0">
            <a:spAutoFit/>
          </a:bodyPr>
          <a:lstStyle/>
          <a:p>
            <a:r>
              <a:rPr lang="fr-FR" b="1" dirty="0" smtClean="0"/>
              <a:t>Abstract</a:t>
            </a:r>
          </a:p>
          <a:p>
            <a:pPr algn="just"/>
            <a:r>
              <a:rPr lang="en-US" b="1" dirty="0"/>
              <a:t>Erectile dysfunction is a condition of insufficient ability of man to maintain erection for sexual performance. </a:t>
            </a:r>
            <a:endParaRPr lang="en-US" b="1" dirty="0" smtClean="0"/>
          </a:p>
          <a:p>
            <a:pPr algn="just"/>
            <a:r>
              <a:rPr lang="en-US" b="1" dirty="0" smtClean="0"/>
              <a:t>Active </a:t>
            </a:r>
            <a:r>
              <a:rPr lang="en-US" b="1" dirty="0"/>
              <a:t>molecules from </a:t>
            </a:r>
            <a:r>
              <a:rPr lang="en-US" b="1" i="1" dirty="0" err="1"/>
              <a:t>Aframomum</a:t>
            </a:r>
            <a:r>
              <a:rPr lang="en-US" b="1" i="1" dirty="0"/>
              <a:t> </a:t>
            </a:r>
            <a:r>
              <a:rPr lang="en-US" b="1" i="1" dirty="0" err="1"/>
              <a:t>melegueta</a:t>
            </a:r>
            <a:r>
              <a:rPr lang="en-US" b="1" dirty="0"/>
              <a:t> were docked against the target via maestro suite, 2017-1. The hit molecules in comparison with sildenafil were validated by MD-simulation at 100 ns with Desmond tool. </a:t>
            </a:r>
            <a:endParaRPr lang="en-US" b="1" dirty="0" smtClean="0"/>
          </a:p>
          <a:p>
            <a:pPr algn="just"/>
            <a:r>
              <a:rPr lang="en-US" b="1" dirty="0" smtClean="0"/>
              <a:t>The </a:t>
            </a:r>
            <a:r>
              <a:rPr lang="en-US" b="1" dirty="0"/>
              <a:t>result of this study revealed nine (9) hit molecules as potent antagonists of PDE-5 with 1,7-bis(3,4-dihyroxy-5-methoxyphenyl)heptane-3,5-diyldiacetate (-11.522 kcal/</a:t>
            </a:r>
            <a:r>
              <a:rPr lang="en-US" b="1" dirty="0" err="1"/>
              <a:t>mol</a:t>
            </a:r>
            <a:r>
              <a:rPr lang="en-US" b="1" dirty="0"/>
              <a:t>) having the best binding affinity comparable with standard drug (sildenafil = -11.872 Kcal/</a:t>
            </a:r>
            <a:r>
              <a:rPr lang="en-US" b="1" dirty="0" err="1"/>
              <a:t>mol</a:t>
            </a:r>
            <a:r>
              <a:rPr lang="en-US" b="1" dirty="0"/>
              <a:t>). </a:t>
            </a:r>
            <a:endParaRPr lang="en-US" b="1" dirty="0" smtClean="0"/>
          </a:p>
          <a:p>
            <a:pPr algn="just"/>
            <a:r>
              <a:rPr lang="en-US" b="1" dirty="0" smtClean="0"/>
              <a:t>The </a:t>
            </a:r>
            <a:r>
              <a:rPr lang="en-US" b="1" dirty="0"/>
              <a:t>result of the QSAR and pharmacophore models validation confirmed the hit molecules as inhibitors of the target with pIC50 range of 3.835 to 7.976 µM and fitness score of 0.754 to 2.605 respectively. </a:t>
            </a:r>
            <a:endParaRPr lang="en-US" b="1" dirty="0" smtClean="0"/>
          </a:p>
          <a:p>
            <a:pPr algn="just"/>
            <a:r>
              <a:rPr lang="en-US" b="1" dirty="0" smtClean="0"/>
              <a:t>The </a:t>
            </a:r>
            <a:r>
              <a:rPr lang="en-US" b="1" dirty="0"/>
              <a:t>hit molecules obeyed Lipinski’s rule of five with good pharmacokinetic profile. The stability of the hit molecule complex with PDE-5 was confirmed by MD-simulation analysis which was comparable with sildenafil-PDE-5 complex. </a:t>
            </a:r>
            <a:endParaRPr lang="en-US" b="1" dirty="0" smtClean="0"/>
          </a:p>
          <a:p>
            <a:pPr algn="just"/>
            <a:r>
              <a:rPr lang="en-US" b="1" dirty="0" smtClean="0"/>
              <a:t>Overall</a:t>
            </a:r>
            <a:r>
              <a:rPr lang="en-US" b="1" dirty="0"/>
              <a:t>, this study predicted phytochemicals from </a:t>
            </a:r>
            <a:r>
              <a:rPr lang="en-US" b="1" i="1" dirty="0"/>
              <a:t>A. </a:t>
            </a:r>
            <a:r>
              <a:rPr lang="en-US" b="1" i="1" dirty="0" err="1"/>
              <a:t>melegueta</a:t>
            </a:r>
            <a:r>
              <a:rPr lang="en-US" b="1" dirty="0"/>
              <a:t> as inhibitors of PDE-5 for further experimentally validation for erectile dysfunction management. </a:t>
            </a:r>
            <a:endParaRPr lang="en-US" b="1" dirty="0" smtClean="0"/>
          </a:p>
          <a:p>
            <a:pPr algn="just"/>
            <a:endParaRPr lang="en-US" b="1" dirty="0"/>
          </a:p>
          <a:p>
            <a:r>
              <a:rPr lang="fr-FR" b="1" dirty="0"/>
              <a:t>Keywords: </a:t>
            </a:r>
            <a:r>
              <a:rPr lang="en-US" b="1" dirty="0"/>
              <a:t>Sildenafil; Erection; Schrodinger; Phosphodiesterase-5; Inhibitors</a:t>
            </a:r>
            <a:endParaRPr lang="fr-FR" b="1" dirty="0"/>
          </a:p>
        </p:txBody>
      </p:sp>
    </p:spTree>
    <p:extLst>
      <p:ext uri="{BB962C8B-B14F-4D97-AF65-F5344CB8AC3E}">
        <p14:creationId xmlns:p14="http://schemas.microsoft.com/office/powerpoint/2010/main" val="498366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DD04F326-65EB-4336-8C2B-B7016DD553EB}"/>
              </a:ext>
            </a:extLst>
          </p:cNvPr>
          <p:cNvSpPr txBox="1"/>
          <p:nvPr/>
        </p:nvSpPr>
        <p:spPr>
          <a:xfrm>
            <a:off x="0" y="986135"/>
            <a:ext cx="9067800" cy="461665"/>
          </a:xfrm>
          <a:prstGeom prst="rect">
            <a:avLst/>
          </a:prstGeom>
          <a:noFill/>
        </p:spPr>
        <p:txBody>
          <a:bodyPr wrap="square" rtlCol="0">
            <a:spAutoFit/>
          </a:bodyPr>
          <a:lstStyle/>
          <a:p>
            <a:pPr algn="ctr"/>
            <a:r>
              <a:rPr lang="fr-FR" sz="2400" b="1" dirty="0"/>
              <a:t>Introduction</a:t>
            </a:r>
          </a:p>
        </p:txBody>
      </p:sp>
      <p:pic>
        <p:nvPicPr>
          <p:cNvPr id="6" name="Content Placeholder 6" descr="C:\Users\Damoric Acid\AppData\Local\Microsoft\Windows\INetCache\Content.Word\Light Dependent Reactions of Photosynthesis.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0"/>
            <a:ext cx="4038600" cy="4419599"/>
          </a:xfrm>
          <a:prstGeom prst="rect">
            <a:avLst/>
          </a:prstGeom>
          <a:noFill/>
          <a:ln>
            <a:noFill/>
          </a:ln>
        </p:spPr>
      </p:pic>
      <p:sp>
        <p:nvSpPr>
          <p:cNvPr id="3" name="Rectangle 2"/>
          <p:cNvSpPr/>
          <p:nvPr/>
        </p:nvSpPr>
        <p:spPr>
          <a:xfrm>
            <a:off x="76201" y="6214646"/>
            <a:ext cx="9067800" cy="338554"/>
          </a:xfrm>
          <a:prstGeom prst="rect">
            <a:avLst/>
          </a:prstGeom>
        </p:spPr>
        <p:txBody>
          <a:bodyPr wrap="square">
            <a:spAutoFit/>
          </a:bodyPr>
          <a:lstStyle/>
          <a:p>
            <a:r>
              <a:rPr lang="en-US" sz="1600" b="1" dirty="0"/>
              <a:t>Fig. 1: Signaling mechanism of erectile process with </a:t>
            </a:r>
            <a:r>
              <a:rPr lang="en-US" sz="1600" b="1" dirty="0" smtClean="0"/>
              <a:t>inhibitors </a:t>
            </a:r>
            <a:endParaRPr lang="en-US" sz="1600" b="1" dirty="0"/>
          </a:p>
        </p:txBody>
      </p:sp>
    </p:spTree>
    <p:extLst>
      <p:ext uri="{BB962C8B-B14F-4D97-AF65-F5344CB8AC3E}">
        <p14:creationId xmlns:p14="http://schemas.microsoft.com/office/powerpoint/2010/main" val="1458517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0228D7A8-44E3-430C-AAD3-4A5580FD7912}"/>
              </a:ext>
            </a:extLst>
          </p:cNvPr>
          <p:cNvSpPr txBox="1"/>
          <p:nvPr/>
        </p:nvSpPr>
        <p:spPr>
          <a:xfrm>
            <a:off x="0" y="1066800"/>
            <a:ext cx="8763000" cy="461665"/>
          </a:xfrm>
          <a:prstGeom prst="rect">
            <a:avLst/>
          </a:prstGeom>
          <a:noFill/>
        </p:spPr>
        <p:txBody>
          <a:bodyPr wrap="square" rtlCol="0">
            <a:spAutoFit/>
          </a:bodyPr>
          <a:lstStyle/>
          <a:p>
            <a:pPr algn="ctr"/>
            <a:r>
              <a:rPr lang="fr-FR" sz="2400" b="1" dirty="0" err="1"/>
              <a:t>Results</a:t>
            </a:r>
            <a:r>
              <a:rPr lang="fr-FR" sz="2400" b="1" dirty="0"/>
              <a:t> and discussion</a:t>
            </a:r>
          </a:p>
        </p:txBody>
      </p:sp>
      <p:pic>
        <p:nvPicPr>
          <p:cNvPr id="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41" y="1905000"/>
            <a:ext cx="3693559" cy="42492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Description: C:\Users\Dr. Omoboyowa\Desktop\New Research\PDES5\image.png"/>
          <p:cNvPicPr>
            <a:picLocks noChangeAspect="1" noChangeArrowheads="1"/>
          </p:cNvPicPr>
          <p:nvPr/>
        </p:nvPicPr>
        <p:blipFill>
          <a:blip r:embed="rId4">
            <a:extLst>
              <a:ext uri="{28A0092B-C50C-407E-A947-70E740481C1C}">
                <a14:useLocalDpi xmlns:a14="http://schemas.microsoft.com/office/drawing/2010/main" val="0"/>
              </a:ext>
            </a:extLst>
          </a:blip>
          <a:srcRect l="2689" t="8234" r="8067" b="2858"/>
          <a:stretch>
            <a:fillRect/>
          </a:stretch>
        </p:blipFill>
        <p:spPr bwMode="auto">
          <a:xfrm>
            <a:off x="4114800" y="1524000"/>
            <a:ext cx="4876799" cy="46554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932" y="6183868"/>
            <a:ext cx="9127067" cy="369332"/>
          </a:xfrm>
          <a:prstGeom prst="rect">
            <a:avLst/>
          </a:prstGeom>
        </p:spPr>
        <p:txBody>
          <a:bodyPr wrap="square">
            <a:spAutoFit/>
          </a:bodyPr>
          <a:lstStyle/>
          <a:p>
            <a:r>
              <a:rPr lang="en-US" b="1" dirty="0">
                <a:solidFill>
                  <a:srgbClr val="FF0000"/>
                </a:solidFill>
                <a:latin typeface="Times New Roman" pitchFamily="18" charset="0"/>
                <a:ea typeface="Calibri" pitchFamily="34" charset="0"/>
                <a:cs typeface="Times New Roman" pitchFamily="18" charset="0"/>
              </a:rPr>
              <a:t>Fig. 2: Crystal structure of PDE-5 and </a:t>
            </a:r>
            <a:r>
              <a:rPr lang="en-US" b="1" dirty="0" err="1">
                <a:solidFill>
                  <a:srgbClr val="FF0000"/>
                </a:solidFill>
                <a:latin typeface="Times New Roman" pitchFamily="18" charset="0"/>
                <a:ea typeface="Calibri" pitchFamily="34" charset="0"/>
                <a:cs typeface="Times New Roman" pitchFamily="18" charset="0"/>
              </a:rPr>
              <a:t>Ramachandran</a:t>
            </a:r>
            <a:r>
              <a:rPr lang="en-US" b="1" dirty="0">
                <a:solidFill>
                  <a:srgbClr val="FF0000"/>
                </a:solidFill>
                <a:latin typeface="Times New Roman" pitchFamily="18" charset="0"/>
                <a:ea typeface="Calibri" pitchFamily="34" charset="0"/>
                <a:cs typeface="Times New Roman" pitchFamily="18" charset="0"/>
              </a:rPr>
              <a:t> plot of residues distribution</a:t>
            </a:r>
            <a:endParaRPr lang="en-US" dirty="0"/>
          </a:p>
        </p:txBody>
      </p:sp>
    </p:spTree>
    <p:extLst>
      <p:ext uri="{BB962C8B-B14F-4D97-AF65-F5344CB8AC3E}">
        <p14:creationId xmlns:p14="http://schemas.microsoft.com/office/powerpoint/2010/main" val="2928138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4724400" cy="4267200"/>
          </a:xfrm>
          <a:prstGeom prst="rect">
            <a:avLst/>
          </a:prstGeom>
          <a:noFill/>
          <a:ln>
            <a:noFill/>
          </a:ln>
        </p:spPr>
      </p:pic>
      <p:sp>
        <p:nvSpPr>
          <p:cNvPr id="6" name="Rectangle 5"/>
          <p:cNvSpPr/>
          <p:nvPr/>
        </p:nvSpPr>
        <p:spPr>
          <a:xfrm>
            <a:off x="0" y="6214646"/>
            <a:ext cx="9115742" cy="338554"/>
          </a:xfrm>
          <a:prstGeom prst="rect">
            <a:avLst/>
          </a:prstGeom>
        </p:spPr>
        <p:txBody>
          <a:bodyPr wrap="square">
            <a:spAutoFit/>
          </a:bodyPr>
          <a:lstStyle/>
          <a:p>
            <a:r>
              <a:rPr lang="en-US" sz="1600" b="1" dirty="0">
                <a:solidFill>
                  <a:srgbClr val="FF0000"/>
                </a:solidFill>
                <a:latin typeface="Times New Roman" pitchFamily="18" charset="0"/>
                <a:cs typeface="Times New Roman" pitchFamily="18" charset="0"/>
              </a:rPr>
              <a:t>Figure 3: Superimposition of sildenafil at the active site of PDE-5</a:t>
            </a:r>
          </a:p>
        </p:txBody>
      </p:sp>
    </p:spTree>
    <p:extLst>
      <p:ext uri="{BB962C8B-B14F-4D97-AF65-F5344CB8AC3E}">
        <p14:creationId xmlns:p14="http://schemas.microsoft.com/office/powerpoint/2010/main" val="4143659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1130" y="1839076"/>
            <a:ext cx="5113929" cy="33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09675" y="1752600"/>
            <a:ext cx="3934325" cy="392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1130" y="5629870"/>
            <a:ext cx="4572000" cy="646331"/>
          </a:xfrm>
          <a:prstGeom prst="rect">
            <a:avLst/>
          </a:prstGeom>
        </p:spPr>
        <p:txBody>
          <a:bodyPr>
            <a:spAutoFit/>
          </a:bodyPr>
          <a:lstStyle/>
          <a:p>
            <a:pPr algn="just"/>
            <a:r>
              <a:rPr lang="en-US" b="1" dirty="0">
                <a:solidFill>
                  <a:srgbClr val="FF0000"/>
                </a:solidFill>
                <a:latin typeface="Times New Roman" pitchFamily="18" charset="0"/>
                <a:cs typeface="Times New Roman" pitchFamily="18" charset="0"/>
              </a:rPr>
              <a:t>Fig. 4: Binding affinity and Binding Energies of the hit </a:t>
            </a:r>
            <a:r>
              <a:rPr lang="en-US" b="1" dirty="0" smtClean="0">
                <a:solidFill>
                  <a:srgbClr val="FF0000"/>
                </a:solidFill>
                <a:latin typeface="Times New Roman" pitchFamily="18" charset="0"/>
                <a:cs typeface="Times New Roman" pitchFamily="18" charset="0"/>
              </a:rPr>
              <a:t>compound</a:t>
            </a:r>
            <a:endParaRPr lang="en-US" b="1" dirty="0">
              <a:solidFill>
                <a:srgbClr val="FF0000"/>
              </a:solidFill>
              <a:latin typeface="Times New Roman" pitchFamily="18" charset="0"/>
              <a:cs typeface="Times New Roman" pitchFamily="18" charset="0"/>
            </a:endParaRPr>
          </a:p>
        </p:txBody>
      </p:sp>
      <p:sp>
        <p:nvSpPr>
          <p:cNvPr id="6" name="Rectangle 5"/>
          <p:cNvSpPr/>
          <p:nvPr/>
        </p:nvSpPr>
        <p:spPr>
          <a:xfrm>
            <a:off x="4816011" y="5906869"/>
            <a:ext cx="4327989" cy="646331"/>
          </a:xfrm>
          <a:prstGeom prst="rect">
            <a:avLst/>
          </a:prstGeom>
        </p:spPr>
        <p:txBody>
          <a:bodyPr wrap="square">
            <a:spAutoFit/>
          </a:bodyPr>
          <a:lstStyle/>
          <a:p>
            <a:r>
              <a:rPr lang="en-US" b="1" dirty="0">
                <a:solidFill>
                  <a:srgbClr val="FF0000"/>
                </a:solidFill>
                <a:latin typeface="Times New Roman" pitchFamily="18" charset="0"/>
                <a:cs typeface="Times New Roman" pitchFamily="18" charset="0"/>
              </a:rPr>
              <a:t>Fig. 5: presentation of extra precision binding of all hit </a:t>
            </a:r>
            <a:r>
              <a:rPr lang="en-US" b="1" dirty="0" smtClean="0">
                <a:solidFill>
                  <a:srgbClr val="FF0000"/>
                </a:solidFill>
                <a:latin typeface="Times New Roman" pitchFamily="18" charset="0"/>
                <a:cs typeface="Times New Roman" pitchFamily="18" charset="0"/>
              </a:rPr>
              <a:t>compounds</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99213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040" y="1151467"/>
            <a:ext cx="1926431" cy="220133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5385" y="1143000"/>
            <a:ext cx="2045494"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279" y="897995"/>
            <a:ext cx="1931194" cy="2522538"/>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59887"/>
            <a:ext cx="1816894" cy="24082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6"/>
          <p:cNvSpPr>
            <a:spLocks noChangeArrowheads="1"/>
          </p:cNvSpPr>
          <p:nvPr/>
        </p:nvSpPr>
        <p:spPr bwMode="auto">
          <a:xfrm>
            <a:off x="0" y="3161670"/>
            <a:ext cx="4732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7"/>
          <p:cNvSpPr>
            <a:spLocks noChangeArrowheads="1"/>
          </p:cNvSpPr>
          <p:nvPr/>
        </p:nvSpPr>
        <p:spPr bwMode="auto">
          <a:xfrm>
            <a:off x="-15415" y="3481626"/>
            <a:ext cx="915941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CO-LIGAND			CMPD 1			</a:t>
            </a:r>
            <a:r>
              <a:rPr lang="en-US" sz="1600" b="1" dirty="0" smtClean="0">
                <a:latin typeface="Times New Roman" pitchFamily="18" charset="0"/>
                <a:ea typeface="Calibri" pitchFamily="34" charset="0"/>
                <a:cs typeface="Times New Roman" pitchFamily="18" charset="0"/>
              </a:rPr>
              <a:t>    CMPD 2</a:t>
            </a:r>
            <a:endParaRPr lang="en-US" sz="16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8579808"/>
            <a:ext cx="53732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1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921125"/>
            <a:ext cx="2132918" cy="2125662"/>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4987" y="3733800"/>
            <a:ext cx="1902619" cy="26408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6"/>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7"/>
          <p:cNvSpPr>
            <a:spLocks noChangeArrowheads="1"/>
          </p:cNvSpPr>
          <p:nvPr/>
        </p:nvSpPr>
        <p:spPr bwMode="auto">
          <a:xfrm>
            <a:off x="0" y="2315533"/>
            <a:ext cx="53732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
          <p:cNvSpPr>
            <a:spLocks noChangeArrowheads="1"/>
          </p:cNvSpPr>
          <p:nvPr/>
        </p:nvSpPr>
        <p:spPr bwMode="auto">
          <a:xfrm>
            <a:off x="0" y="6249855"/>
            <a:ext cx="914399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CMPD 3			</a:t>
            </a:r>
            <a:r>
              <a:rPr lang="en-US" sz="1600" b="1" dirty="0">
                <a:latin typeface="Times New Roman" pitchFamily="18" charset="0"/>
                <a:ea typeface="Calibri" pitchFamily="34" charset="0"/>
                <a:cs typeface="Times New Roman" pitchFamily="18" charset="0"/>
              </a:rPr>
              <a:t> </a:t>
            </a:r>
            <a:r>
              <a:rPr lang="en-US" sz="1600" b="1" dirty="0" smtClean="0">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CMPD 4 			</a:t>
            </a:r>
            <a:r>
              <a:rPr lang="en-US" sz="1600" b="1" dirty="0" smtClean="0">
                <a:latin typeface="Times New Roman" pitchFamily="18" charset="0"/>
                <a:ea typeface="Calibri" pitchFamily="34" charset="0"/>
                <a:cs typeface="Times New Roman" pitchFamily="18" charset="0"/>
              </a:rPr>
              <a:t>CMPD 6</a:t>
            </a:r>
            <a:endParaRPr lang="en-US" sz="16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9"/>
          <p:cNvSpPr>
            <a:spLocks noChangeArrowheads="1"/>
          </p:cNvSpPr>
          <p:nvPr/>
        </p:nvSpPr>
        <p:spPr bwMode="auto">
          <a:xfrm>
            <a:off x="0" y="76796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1"/>
          <p:cNvSpPr>
            <a:spLocks noChangeArrowheads="1"/>
          </p:cNvSpPr>
          <p:nvPr/>
        </p:nvSpPr>
        <p:spPr bwMode="auto">
          <a:xfrm>
            <a:off x="0" y="13570908"/>
            <a:ext cx="53732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24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369012"/>
            <a:ext cx="2458091" cy="23970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717925"/>
            <a:ext cx="2126456" cy="2530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752600"/>
            <a:ext cx="2180984" cy="24463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4600" y="3819525"/>
            <a:ext cx="1050288" cy="369332"/>
          </a:xfrm>
          <a:prstGeom prst="rect">
            <a:avLst/>
          </a:prstGeom>
        </p:spPr>
        <p:txBody>
          <a:bodyPr wrap="none">
            <a:spAutoFit/>
          </a:bodyPr>
          <a:lstStyle/>
          <a:p>
            <a:r>
              <a:rPr lang="en-GB" b="1" dirty="0" smtClean="0">
                <a:latin typeface="Times New Roman" pitchFamily="18" charset="0"/>
                <a:cs typeface="Times New Roman" pitchFamily="18" charset="0"/>
              </a:rPr>
              <a:t>CMPD 7</a:t>
            </a:r>
            <a:endParaRPr lang="en-US" dirty="0"/>
          </a:p>
        </p:txBody>
      </p:sp>
      <p:sp>
        <p:nvSpPr>
          <p:cNvPr id="11" name="Rectangle 10"/>
          <p:cNvSpPr/>
          <p:nvPr/>
        </p:nvSpPr>
        <p:spPr>
          <a:xfrm>
            <a:off x="6934200" y="4519136"/>
            <a:ext cx="1050288" cy="369332"/>
          </a:xfrm>
          <a:prstGeom prst="rect">
            <a:avLst/>
          </a:prstGeom>
        </p:spPr>
        <p:txBody>
          <a:bodyPr wrap="none">
            <a:spAutoFit/>
          </a:bodyPr>
          <a:lstStyle/>
          <a:p>
            <a:r>
              <a:rPr lang="en-GB" b="1" dirty="0" smtClean="0">
                <a:latin typeface="Times New Roman" pitchFamily="18" charset="0"/>
                <a:cs typeface="Times New Roman" pitchFamily="18" charset="0"/>
              </a:rPr>
              <a:t>CMPD 8</a:t>
            </a:r>
            <a:endParaRPr lang="en-US" dirty="0"/>
          </a:p>
        </p:txBody>
      </p:sp>
      <p:sp>
        <p:nvSpPr>
          <p:cNvPr id="12" name="Rectangle 11"/>
          <p:cNvSpPr/>
          <p:nvPr/>
        </p:nvSpPr>
        <p:spPr>
          <a:xfrm>
            <a:off x="5452112" y="6062134"/>
            <a:ext cx="1050288" cy="369332"/>
          </a:xfrm>
          <a:prstGeom prst="rect">
            <a:avLst/>
          </a:prstGeom>
        </p:spPr>
        <p:txBody>
          <a:bodyPr wrap="none">
            <a:spAutoFit/>
          </a:bodyPr>
          <a:lstStyle/>
          <a:p>
            <a:r>
              <a:rPr lang="en-GB" b="1" dirty="0" smtClean="0">
                <a:latin typeface="Times New Roman" pitchFamily="18" charset="0"/>
                <a:cs typeface="Times New Roman" pitchFamily="18" charset="0"/>
              </a:rPr>
              <a:t>CMPD 9</a:t>
            </a:r>
            <a:endParaRPr lang="en-US" dirty="0"/>
          </a:p>
        </p:txBody>
      </p:sp>
    </p:spTree>
    <p:extLst>
      <p:ext uri="{BB962C8B-B14F-4D97-AF65-F5344CB8AC3E}">
        <p14:creationId xmlns:p14="http://schemas.microsoft.com/office/powerpoint/2010/main" val="281036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600</Words>
  <Application>Microsoft Office PowerPoint</Application>
  <PresentationFormat>On-screen Show (4:3)</PresentationFormat>
  <Paragraphs>171</Paragraphs>
  <Slides>17</Slides>
  <Notes>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Damoric Acid</cp:lastModifiedBy>
  <cp:revision>114</cp:revision>
  <dcterms:created xsi:type="dcterms:W3CDTF">2015-04-04T09:45:50Z</dcterms:created>
  <dcterms:modified xsi:type="dcterms:W3CDTF">2023-10-16T17:13:45Z</dcterms:modified>
</cp:coreProperties>
</file>