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4"/>
  </p:notesMasterIdLst>
  <p:handoutMasterIdLst>
    <p:handoutMasterId r:id="rId15"/>
  </p:handoutMasterIdLst>
  <p:sldIdLst>
    <p:sldId id="274" r:id="rId3"/>
    <p:sldId id="267" r:id="rId4"/>
    <p:sldId id="268" r:id="rId5"/>
    <p:sldId id="269" r:id="rId6"/>
    <p:sldId id="275" r:id="rId7"/>
    <p:sldId id="270" r:id="rId8"/>
    <p:sldId id="277" r:id="rId9"/>
    <p:sldId id="278" r:id="rId10"/>
    <p:sldId id="279" r:id="rId11"/>
    <p:sldId id="271" r:id="rId12"/>
    <p:sldId id="276" r:id="rId13"/>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Schalnich" initials="MS" lastIdx="3" clrIdx="0"/>
  <p:cmAuthor id="1" name="Samant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38" autoAdjust="0"/>
  </p:normalViewPr>
  <p:slideViewPr>
    <p:cSldViewPr>
      <p:cViewPr varScale="1">
        <p:scale>
          <a:sx n="98" d="100"/>
          <a:sy n="98" d="100"/>
        </p:scale>
        <p:origin x="1046"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3" d="100"/>
          <a:sy n="63" d="100"/>
        </p:scale>
        <p:origin x="313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emf"/><Relationship Id="rId7" Type="http://schemas.openxmlformats.org/officeDocument/2006/relationships/image" Target="../media/image12.emf"/><Relationship Id="rId2" Type="http://schemas.openxmlformats.org/officeDocument/2006/relationships/image" Target="../media/image7.emf"/><Relationship Id="rId1" Type="http://schemas.openxmlformats.org/officeDocument/2006/relationships/image" Target="../media/image6.emf"/><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emf"/><Relationship Id="rId9"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683100A-8A72-460F-8D5A-54D1E8721B8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32E079F-1A5F-425D-8548-7D6E0BA7654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00DBEE4-A35F-451C-BCBF-73654C02E910}" type="datetimeFigureOut">
              <a:rPr lang="en-US" smtClean="0"/>
              <a:t>10/13/2023</a:t>
            </a:fld>
            <a:endParaRPr lang="en-US"/>
          </a:p>
        </p:txBody>
      </p:sp>
      <p:sp>
        <p:nvSpPr>
          <p:cNvPr id="4" name="Footer Placeholder 3">
            <a:extLst>
              <a:ext uri="{FF2B5EF4-FFF2-40B4-BE49-F238E27FC236}">
                <a16:creationId xmlns:a16="http://schemas.microsoft.com/office/drawing/2014/main" id="{CC9FF8A4-6C72-4FA9-92D5-35F646DB18A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5BC330F-8964-486B-B51A-F7EA8535061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602DDE-B420-4AB0-A81B-677338ED35D9}" type="slidenum">
              <a:rPr lang="en-US" smtClean="0"/>
              <a:t>‹#›</a:t>
            </a:fld>
            <a:endParaRPr lang="en-US"/>
          </a:p>
        </p:txBody>
      </p:sp>
    </p:spTree>
    <p:extLst>
      <p:ext uri="{BB962C8B-B14F-4D97-AF65-F5344CB8AC3E}">
        <p14:creationId xmlns:p14="http://schemas.microsoft.com/office/powerpoint/2010/main" val="226503218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FBF3B-F983-4F41-9E6C-02008BB91DD1}" type="datetimeFigureOut">
              <a:rPr lang="fr-FR" smtClean="0"/>
              <a:pPr/>
              <a:t>13/10/2023</a:t>
            </a:fld>
            <a:endParaRPr lang="fr-F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8" name="Slide Number Placeholder 7"/>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269082-9D5D-43A3-B675-27AB9B8E552E}" type="slidenum">
              <a:rPr lang="en-US" smtClean="0"/>
              <a:t>‹#›</a:t>
            </a:fld>
            <a:endParaRPr lang="en-US" dirty="0"/>
          </a:p>
        </p:txBody>
      </p:sp>
    </p:spTree>
    <p:extLst>
      <p:ext uri="{BB962C8B-B14F-4D97-AF65-F5344CB8AC3E}">
        <p14:creationId xmlns:p14="http://schemas.microsoft.com/office/powerpoint/2010/main" val="1626096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2</a:t>
            </a:fld>
            <a:endParaRPr lang="fr-FR"/>
          </a:p>
        </p:txBody>
      </p:sp>
    </p:spTree>
    <p:extLst>
      <p:ext uri="{BB962C8B-B14F-4D97-AF65-F5344CB8AC3E}">
        <p14:creationId xmlns:p14="http://schemas.microsoft.com/office/powerpoint/2010/main" val="22204487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3</a:t>
            </a:fld>
            <a:endParaRPr lang="fr-FR"/>
          </a:p>
        </p:txBody>
      </p:sp>
    </p:spTree>
    <p:extLst>
      <p:ext uri="{BB962C8B-B14F-4D97-AF65-F5344CB8AC3E}">
        <p14:creationId xmlns:p14="http://schemas.microsoft.com/office/powerpoint/2010/main" val="3213149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4</a:t>
            </a:fld>
            <a:endParaRPr lang="fr-FR"/>
          </a:p>
        </p:txBody>
      </p:sp>
    </p:spTree>
    <p:extLst>
      <p:ext uri="{BB962C8B-B14F-4D97-AF65-F5344CB8AC3E}">
        <p14:creationId xmlns:p14="http://schemas.microsoft.com/office/powerpoint/2010/main" val="4227497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6</a:t>
            </a:fld>
            <a:endParaRPr lang="fr-FR"/>
          </a:p>
        </p:txBody>
      </p:sp>
    </p:spTree>
    <p:extLst>
      <p:ext uri="{BB962C8B-B14F-4D97-AF65-F5344CB8AC3E}">
        <p14:creationId xmlns:p14="http://schemas.microsoft.com/office/powerpoint/2010/main" val="2628215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a:xfrm>
            <a:off x="3886200" y="8685213"/>
            <a:ext cx="2971800" cy="457200"/>
          </a:xfrm>
          <a:prstGeom prst="rect">
            <a:avLst/>
          </a:prstGeom>
        </p:spPr>
        <p:txBody>
          <a:bodyPr/>
          <a:lstStyle/>
          <a:p>
            <a:fld id="{B34537CB-67C2-4565-B688-976D9E72B324}" type="slidenum">
              <a:rPr lang="fr-FR" smtClean="0"/>
              <a:pPr/>
              <a:t>10</a:t>
            </a:fld>
            <a:endParaRPr lang="fr-FR"/>
          </a:p>
        </p:txBody>
      </p:sp>
    </p:spTree>
    <p:extLst>
      <p:ext uri="{BB962C8B-B14F-4D97-AF65-F5344CB8AC3E}">
        <p14:creationId xmlns:p14="http://schemas.microsoft.com/office/powerpoint/2010/main" val="265488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fr-F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fr-FR"/>
          </a:p>
        </p:txBody>
      </p:sp>
      <p:sp>
        <p:nvSpPr>
          <p:cNvPr id="4" name="Date Placeholder 3"/>
          <p:cNvSpPr>
            <a:spLocks noGrp="1"/>
          </p:cNvSpPr>
          <p:nvPr>
            <p:ph type="dt" sz="half" idx="10"/>
          </p:nvPr>
        </p:nvSpPr>
        <p:spPr/>
        <p:txBody>
          <a:bodyPr/>
          <a:lstStyle/>
          <a:p>
            <a:fld id="{2F621E2D-A50B-495F-9AA4-3F10866B781B}" type="datetime1">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D6B278-45EA-45CC-9642-20CC60EAB0D1}" type="datetime1">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fr-F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1AE16925-72EC-42D4-94D3-A1003B939FCE}" type="datetime1">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A24ED9-1BAC-43CE-92AB-135E2507265C}"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073892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3695894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A24ED9-1BAC-43CE-92AB-135E2507265C}"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1209364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A24ED9-1BAC-43CE-92AB-135E2507265C}"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63014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A24ED9-1BAC-43CE-92AB-135E2507265C}" type="datetimeFigureOut">
              <a:rPr lang="en-US" smtClean="0"/>
              <a:t>10/13/2023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37827512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A24ED9-1BAC-43CE-92AB-135E2507265C}" type="datetimeFigureOut">
              <a:rPr lang="en-US" smtClean="0"/>
              <a:t>10/13/2023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1583873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24ED9-1BAC-43CE-92AB-135E2507265C}" type="datetimeFigureOut">
              <a:rPr lang="en-US" smtClean="0"/>
              <a:t>10/13/2023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3438120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6868690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10"/>
          </p:nvPr>
        </p:nvSpPr>
        <p:spPr/>
        <p:txBody>
          <a:bodyPr/>
          <a:lstStyle/>
          <a:p>
            <a:fld id="{83760309-1331-4F8F-AC1F-972AC9046391}" type="datetime1">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FA24ED9-1BAC-43CE-92AB-135E2507265C}" type="datetimeFigureOut">
              <a:rPr lang="en-US" smtClean="0"/>
              <a:t>10/13/2023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8113406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80487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A24ED9-1BAC-43CE-92AB-135E2507265C}" type="datetimeFigureOut">
              <a:rPr lang="en-US" smtClean="0"/>
              <a:t>10/13/2023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F29872-1DA2-4001-977B-942AFF1DF91F}" type="slidenum">
              <a:rPr lang="en-US" smtClean="0"/>
              <a:t>‹#›</a:t>
            </a:fld>
            <a:endParaRPr lang="en-US"/>
          </a:p>
        </p:txBody>
      </p:sp>
    </p:spTree>
    <p:extLst>
      <p:ext uri="{BB962C8B-B14F-4D97-AF65-F5344CB8AC3E}">
        <p14:creationId xmlns:p14="http://schemas.microsoft.com/office/powerpoint/2010/main" val="22773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fr-F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3B96765-7664-41F5-8267-06B87A0274DD}" type="datetime1">
              <a:rPr lang="fr-FR" smtClean="0"/>
              <a:t>13/10/2023</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Date Placeholder 4"/>
          <p:cNvSpPr>
            <a:spLocks noGrp="1"/>
          </p:cNvSpPr>
          <p:nvPr>
            <p:ph type="dt" sz="half" idx="10"/>
          </p:nvPr>
        </p:nvSpPr>
        <p:spPr/>
        <p:txBody>
          <a:bodyPr/>
          <a:lstStyle/>
          <a:p>
            <a:fld id="{21FF9947-2A44-4499-8893-791A730D1CEB}" type="datetime1">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fr-F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7" name="Date Placeholder 6"/>
          <p:cNvSpPr>
            <a:spLocks noGrp="1"/>
          </p:cNvSpPr>
          <p:nvPr>
            <p:ph type="dt" sz="half" idx="10"/>
          </p:nvPr>
        </p:nvSpPr>
        <p:spPr/>
        <p:txBody>
          <a:bodyPr/>
          <a:lstStyle/>
          <a:p>
            <a:fld id="{A2CD4740-CB78-4DA2-9449-5BA6BAB8E8B9}" type="datetime1">
              <a:rPr lang="fr-FR" smtClean="0"/>
              <a:t>13/10/2023</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FR"/>
          </a:p>
        </p:txBody>
      </p:sp>
      <p:sp>
        <p:nvSpPr>
          <p:cNvPr id="3" name="Date Placeholder 2"/>
          <p:cNvSpPr>
            <a:spLocks noGrp="1"/>
          </p:cNvSpPr>
          <p:nvPr>
            <p:ph type="dt" sz="half" idx="10"/>
          </p:nvPr>
        </p:nvSpPr>
        <p:spPr/>
        <p:txBody>
          <a:bodyPr/>
          <a:lstStyle/>
          <a:p>
            <a:fld id="{774D13E3-8353-4C2E-BE7C-26AE1B623ED5}" type="datetime1">
              <a:rPr lang="fr-FR" smtClean="0"/>
              <a:t>13/10/2023</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413025-920A-462C-B19C-06B25E7A86DA}" type="datetime1">
              <a:rPr lang="fr-FR" smtClean="0"/>
              <a:t>13/10/2023</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a:xfrm>
            <a:off x="6934200" y="6356350"/>
            <a:ext cx="2133600" cy="365125"/>
          </a:xfrm>
        </p:spPr>
        <p:txBody>
          <a:bodyPr/>
          <a:lstStyle/>
          <a:p>
            <a:fld id="{FCAEAE96-855E-42B1-8DE9-9C9E68DE18C5}" type="slidenum">
              <a:rPr lang="fr-FR" smtClean="0"/>
              <a:pPr/>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fr-F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4D6D2-AC3E-41CF-B9A3-5BCCE2F511AB}" type="datetime1">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fr-F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128312-C233-4B5A-993A-6F581BBA2EDC}" type="datetime1">
              <a:rPr lang="fr-FR" smtClean="0"/>
              <a:t>13/10/2023</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FCAEAE96-855E-42B1-8DE9-9C9E68DE18C5}" type="slidenum">
              <a:rPr lang="fr-FR" smtClean="0"/>
              <a:pPr/>
              <a:t>‹#›</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fr-F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F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CFA5E1-D094-4A0B-B20B-B561C85E6A82}" type="datetime1">
              <a:rPr lang="fr-FR" smtClean="0"/>
              <a:t>13/10/2023</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AEAE96-855E-42B1-8DE9-9C9E68DE18C5}"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A24ED9-1BAC-43CE-92AB-135E2507265C}" type="datetimeFigureOut">
              <a:rPr lang="en-US" smtClean="0"/>
              <a:t>10/13/2023</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F29872-1DA2-4001-977B-942AFF1DF91F}" type="slidenum">
              <a:rPr lang="en-US" smtClean="0"/>
              <a:t>‹#›</a:t>
            </a:fld>
            <a:endParaRPr lang="en-US"/>
          </a:p>
        </p:txBody>
      </p:sp>
    </p:spTree>
    <p:extLst>
      <p:ext uri="{BB962C8B-B14F-4D97-AF65-F5344CB8AC3E}">
        <p14:creationId xmlns:p14="http://schemas.microsoft.com/office/powerpoint/2010/main" val="16640868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6FB8B74-3BDC-45CB-A8A4-10FDB8E40B05}"/>
              </a:ext>
            </a:extLst>
          </p:cNvPr>
          <p:cNvSpPr>
            <a:spLocks noGrp="1"/>
          </p:cNvSpPr>
          <p:nvPr>
            <p:ph type="sldNum" sz="quarter" idx="12"/>
          </p:nvPr>
        </p:nvSpPr>
        <p:spPr/>
        <p:txBody>
          <a:bodyPr/>
          <a:lstStyle/>
          <a:p>
            <a:fld id="{FCAEAE96-855E-42B1-8DE9-9C9E68DE18C5}" type="slidenum">
              <a:rPr lang="fr-FR" smtClean="0"/>
              <a:pPr/>
              <a:t>1</a:t>
            </a:fld>
            <a:endParaRPr lang="fr-FR"/>
          </a:p>
        </p:txBody>
      </p:sp>
      <p:pic>
        <p:nvPicPr>
          <p:cNvPr id="4" name="Picture 3">
            <a:extLst>
              <a:ext uri="{FF2B5EF4-FFF2-40B4-BE49-F238E27FC236}">
                <a16:creationId xmlns:a16="http://schemas.microsoft.com/office/drawing/2014/main" id="{321B14A4-E596-46A8-88E2-2BE0CDE68E4C}"/>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2" y="0"/>
            <a:ext cx="9143997" cy="3717035"/>
          </a:xfrm>
          <a:prstGeom prst="rect">
            <a:avLst/>
          </a:prstGeom>
        </p:spPr>
      </p:pic>
      <p:sp>
        <p:nvSpPr>
          <p:cNvPr id="5" name="TextBox 4">
            <a:extLst>
              <a:ext uri="{FF2B5EF4-FFF2-40B4-BE49-F238E27FC236}">
                <a16:creationId xmlns:a16="http://schemas.microsoft.com/office/drawing/2014/main" id="{6C006403-587B-4649-B308-93250010079D}"/>
              </a:ext>
            </a:extLst>
          </p:cNvPr>
          <p:cNvSpPr txBox="1"/>
          <p:nvPr/>
        </p:nvSpPr>
        <p:spPr>
          <a:xfrm>
            <a:off x="419100" y="1801257"/>
            <a:ext cx="8305800" cy="3509038"/>
          </a:xfrm>
          <a:prstGeom prst="rect">
            <a:avLst/>
          </a:prstGeom>
          <a:noFill/>
        </p:spPr>
        <p:txBody>
          <a:bodyPr wrap="square" rtlCol="0">
            <a:spAutoFit/>
          </a:bodyPr>
          <a:lstStyle/>
          <a:p>
            <a:pPr marL="0" marR="0" algn="ctr">
              <a:lnSpc>
                <a:spcPct val="107000"/>
              </a:lnSpc>
              <a:spcBef>
                <a:spcPts val="0"/>
              </a:spcBef>
              <a:spcAft>
                <a:spcPts val="800"/>
              </a:spcAft>
            </a:pPr>
            <a:r>
              <a:rPr lang="en-US" sz="2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Metabolomic profiling of </a:t>
            </a:r>
            <a:r>
              <a:rPr lang="en-US" sz="24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Smilax </a:t>
            </a:r>
            <a:r>
              <a:rPr lang="en-US" sz="2400" b="1" i="1" kern="100" dirty="0" err="1">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zeylanica</a:t>
            </a:r>
            <a:r>
              <a:rPr lang="en-US" sz="2400" b="1" i="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kern="1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its in vitro and in silico screening for antilipidemic activity.</a:t>
            </a:r>
            <a:endParaRPr lang="en-US" sz="24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sz="2400" b="1" dirty="0">
              <a:solidFill>
                <a:schemeClr val="bg1"/>
              </a:solidFill>
            </a:endParaRPr>
          </a:p>
          <a:p>
            <a:pPr algn="ctr"/>
            <a:endParaRPr lang="en-US" b="1" dirty="0"/>
          </a:p>
          <a:p>
            <a:pPr algn="ctr"/>
            <a:endParaRPr lang="en-US" b="1" dirty="0"/>
          </a:p>
          <a:p>
            <a:pPr algn="ctr"/>
            <a:endParaRPr lang="en-US" b="1" dirty="0"/>
          </a:p>
          <a:p>
            <a:pPr algn="ctr"/>
            <a:endParaRPr lang="en-US" b="1" dirty="0"/>
          </a:p>
          <a:p>
            <a:pPr algn="ctr"/>
            <a:r>
              <a:rPr lang="it-IT" b="1" dirty="0"/>
              <a:t>Dr. Rosaline Mishra</a:t>
            </a:r>
            <a:r>
              <a:rPr lang="it-IT" b="1" baseline="30000" dirty="0"/>
              <a:t>1</a:t>
            </a:r>
          </a:p>
          <a:p>
            <a:endParaRPr lang="fr-FR" dirty="0"/>
          </a:p>
          <a:p>
            <a:r>
              <a:rPr lang="en-US" sz="2000" b="1" baseline="30000" dirty="0"/>
              <a:t>                                                 Professor, Metro College of Health Sciences and Research Greater Noida</a:t>
            </a:r>
            <a:endParaRPr lang="fr-FR" sz="2000" b="1" dirty="0"/>
          </a:p>
          <a:p>
            <a:r>
              <a:rPr lang="en-US" sz="1400" b="1" dirty="0"/>
              <a:t>*</a:t>
            </a:r>
            <a:r>
              <a:rPr lang="en-US" sz="1400" dirty="0"/>
              <a:t> Corresponding author: rosalinemishra3@gmail.com</a:t>
            </a:r>
            <a:endParaRPr lang="fr-FR" sz="1400" dirty="0"/>
          </a:p>
        </p:txBody>
      </p:sp>
      <p:sp>
        <p:nvSpPr>
          <p:cNvPr id="6" name="TextBox 5">
            <a:extLst>
              <a:ext uri="{FF2B5EF4-FFF2-40B4-BE49-F238E27FC236}">
                <a16:creationId xmlns:a16="http://schemas.microsoft.com/office/drawing/2014/main" id="{5057B38A-2EBC-4A9B-A52D-D618ADC611F1}"/>
              </a:ext>
            </a:extLst>
          </p:cNvPr>
          <p:cNvSpPr txBox="1"/>
          <p:nvPr/>
        </p:nvSpPr>
        <p:spPr>
          <a:xfrm>
            <a:off x="385103" y="6175717"/>
            <a:ext cx="8305800" cy="369332"/>
          </a:xfrm>
          <a:prstGeom prst="rect">
            <a:avLst/>
          </a:prstGeom>
          <a:noFill/>
        </p:spPr>
        <p:txBody>
          <a:bodyPr wrap="square" rtlCol="0">
            <a:spAutoFit/>
          </a:bodyPr>
          <a:lstStyle/>
          <a:p>
            <a:endParaRPr lang="fr-FR" dirty="0"/>
          </a:p>
        </p:txBody>
      </p:sp>
      <p:pic>
        <p:nvPicPr>
          <p:cNvPr id="7" name="Picture 6">
            <a:extLst>
              <a:ext uri="{FF2B5EF4-FFF2-40B4-BE49-F238E27FC236}">
                <a16:creationId xmlns:a16="http://schemas.microsoft.com/office/drawing/2014/main" id="{F462B260-F20A-3A93-031E-41A03B203EF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33800" y="5518292"/>
            <a:ext cx="1981200" cy="1358326"/>
          </a:xfrm>
          <a:prstGeom prst="rect">
            <a:avLst/>
          </a:prstGeom>
        </p:spPr>
      </p:pic>
    </p:spTree>
    <p:extLst>
      <p:ext uri="{BB962C8B-B14F-4D97-AF65-F5344CB8AC3E}">
        <p14:creationId xmlns:p14="http://schemas.microsoft.com/office/powerpoint/2010/main" val="2674345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10</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91015C6E-DACC-46D7-9A51-5411FFCCCE22}"/>
              </a:ext>
            </a:extLst>
          </p:cNvPr>
          <p:cNvSpPr txBox="1"/>
          <p:nvPr/>
        </p:nvSpPr>
        <p:spPr>
          <a:xfrm>
            <a:off x="609600" y="1828800"/>
            <a:ext cx="8153400" cy="3043397"/>
          </a:xfrm>
          <a:prstGeom prst="rect">
            <a:avLst/>
          </a:prstGeom>
          <a:noFill/>
        </p:spPr>
        <p:txBody>
          <a:bodyPr wrap="square" rtlCol="0">
            <a:spAutoFit/>
          </a:bodyPr>
          <a:lstStyle/>
          <a:p>
            <a:r>
              <a:rPr lang="fr-FR" sz="2000" b="1" dirty="0"/>
              <a:t>Conclusions</a:t>
            </a:r>
            <a:endParaRPr lang="fr-FR" sz="2400" b="1" dirty="0"/>
          </a:p>
          <a:p>
            <a:pPr marL="0" marR="0" algn="just">
              <a:lnSpc>
                <a:spcPct val="115000"/>
              </a:lnSpc>
              <a:spcBef>
                <a:spcPts val="0"/>
              </a:spcBef>
              <a:spcAft>
                <a:spcPts val="1000"/>
              </a:spcAft>
            </a:pPr>
            <a:r>
              <a:rPr lang="en-IN" sz="1800" dirty="0">
                <a:effectLst/>
                <a:ea typeface="Calibri" panose="020F0502020204030204" pitchFamily="34" charset="0"/>
                <a:cs typeface="Times New Roman" panose="02020603050405020304" pitchFamily="18" charset="0"/>
              </a:rPr>
              <a:t>We could conclude on the basis of all the invitro and </a:t>
            </a:r>
            <a:r>
              <a:rPr lang="en-IN" sz="1800" dirty="0" err="1">
                <a:effectLst/>
                <a:ea typeface="Calibri" panose="020F0502020204030204" pitchFamily="34" charset="0"/>
                <a:cs typeface="Times New Roman" panose="02020603050405020304" pitchFamily="18" charset="0"/>
              </a:rPr>
              <a:t>insillico</a:t>
            </a:r>
            <a:r>
              <a:rPr lang="en-IN" sz="1800" dirty="0">
                <a:effectLst/>
                <a:ea typeface="Calibri" panose="020F0502020204030204" pitchFamily="34" charset="0"/>
                <a:cs typeface="Times New Roman" panose="02020603050405020304" pitchFamily="18" charset="0"/>
              </a:rPr>
              <a:t> studies that the </a:t>
            </a:r>
            <a:r>
              <a:rPr lang="en-IN" sz="1800" dirty="0" err="1">
                <a:effectLst/>
                <a:ea typeface="Calibri" panose="020F0502020204030204" pitchFamily="34" charset="0"/>
                <a:cs typeface="Times New Roman" panose="02020603050405020304" pitchFamily="18" charset="0"/>
              </a:rPr>
              <a:t>phyto</a:t>
            </a:r>
            <a:r>
              <a:rPr lang="en-IN" sz="1800" dirty="0">
                <a:effectLst/>
                <a:ea typeface="Calibri" panose="020F0502020204030204" pitchFamily="34" charset="0"/>
                <a:cs typeface="Times New Roman" panose="02020603050405020304" pitchFamily="18" charset="0"/>
              </a:rPr>
              <a:t> constitutes present in the SZM fraction has potential to act as efficient anti lipidemic agents. It can be concluded that the visible actions may be due to multiple </a:t>
            </a:r>
            <a:r>
              <a:rPr lang="en-IN" sz="1800" dirty="0" err="1">
                <a:effectLst/>
                <a:ea typeface="Calibri" panose="020F0502020204030204" pitchFamily="34" charset="0"/>
                <a:cs typeface="Times New Roman" panose="02020603050405020304" pitchFamily="18" charset="0"/>
              </a:rPr>
              <a:t>phyto</a:t>
            </a:r>
            <a:r>
              <a:rPr lang="en-IN" sz="1800" dirty="0">
                <a:effectLst/>
                <a:ea typeface="Calibri" panose="020F0502020204030204" pitchFamily="34" charset="0"/>
                <a:cs typeface="Times New Roman" panose="02020603050405020304" pitchFamily="18" charset="0"/>
              </a:rPr>
              <a:t> components; showing synergistic activity at numerous sites of actions. This work can be taken up further towards screening for in-vivo activity.</a:t>
            </a:r>
            <a:endParaRPr lang="en-US" sz="1800" dirty="0">
              <a:effectLst/>
              <a:ea typeface="Calibri" panose="020F0502020204030204" pitchFamily="34" charset="0"/>
              <a:cs typeface="Times New Roman" panose="02020603050405020304" pitchFamily="18" charset="0"/>
            </a:endParaRPr>
          </a:p>
          <a:p>
            <a:pPr marL="0" marR="0" algn="just">
              <a:lnSpc>
                <a:spcPct val="115000"/>
              </a:lnSpc>
              <a:spcBef>
                <a:spcPts val="0"/>
              </a:spcBef>
              <a:spcAft>
                <a:spcPts val="1000"/>
              </a:spcAft>
            </a:pPr>
            <a:endParaRPr lang="fr-FR" sz="2400" b="1" dirty="0"/>
          </a:p>
          <a:p>
            <a:pPr algn="just"/>
            <a:endParaRPr lang="fr-FR" sz="2400" b="1" dirty="0"/>
          </a:p>
        </p:txBody>
      </p:sp>
    </p:spTree>
    <p:extLst>
      <p:ext uri="{BB962C8B-B14F-4D97-AF65-F5344CB8AC3E}">
        <p14:creationId xmlns:p14="http://schemas.microsoft.com/office/powerpoint/2010/main" val="93977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69A6C03-A175-B222-1C48-C8B088E683AF}"/>
              </a:ext>
            </a:extLst>
          </p:cNvPr>
          <p:cNvSpPr>
            <a:spLocks noGrp="1"/>
          </p:cNvSpPr>
          <p:nvPr>
            <p:ph type="sldNum" sz="quarter" idx="12"/>
          </p:nvPr>
        </p:nvSpPr>
        <p:spPr/>
        <p:txBody>
          <a:bodyPr/>
          <a:lstStyle/>
          <a:p>
            <a:fld id="{FCAEAE96-855E-42B1-8DE9-9C9E68DE18C5}" type="slidenum">
              <a:rPr lang="fr-FR" smtClean="0"/>
              <a:pPr/>
              <a:t>11</a:t>
            </a:fld>
            <a:endParaRPr lang="fr-FR"/>
          </a:p>
        </p:txBody>
      </p:sp>
      <p:sp>
        <p:nvSpPr>
          <p:cNvPr id="5" name="Rectangle 4">
            <a:extLst>
              <a:ext uri="{FF2B5EF4-FFF2-40B4-BE49-F238E27FC236}">
                <a16:creationId xmlns:a16="http://schemas.microsoft.com/office/drawing/2014/main" id="{ED9E3F18-1EF5-A5E5-AFA6-3BC22E61B93A}"/>
              </a:ext>
            </a:extLst>
          </p:cNvPr>
          <p:cNvSpPr/>
          <p:nvPr/>
        </p:nvSpPr>
        <p:spPr>
          <a:xfrm>
            <a:off x="2756632" y="2967335"/>
            <a:ext cx="3630738"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cap="none" spc="0" dirty="0">
                <a:ln/>
                <a:solidFill>
                  <a:schemeClr val="accent4"/>
                </a:solidFill>
                <a:effectLst/>
              </a:rPr>
              <a:t>THANK YOU</a:t>
            </a:r>
          </a:p>
        </p:txBody>
      </p:sp>
    </p:spTree>
    <p:extLst>
      <p:ext uri="{BB962C8B-B14F-4D97-AF65-F5344CB8AC3E}">
        <p14:creationId xmlns:p14="http://schemas.microsoft.com/office/powerpoint/2010/main" val="36149581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2057400"/>
            <a:ext cx="7010400" cy="923330"/>
          </a:xfrm>
          <a:prstGeom prst="rect">
            <a:avLst/>
          </a:prstGeom>
          <a:noFill/>
        </p:spPr>
        <p:txBody>
          <a:bodyPr wrap="square" rtlCol="0">
            <a:spAutoFit/>
          </a:bodyPr>
          <a:lstStyle/>
          <a:p>
            <a:r>
              <a:rPr lang="fr-FR" b="1" dirty="0" err="1"/>
              <a:t>Graphical</a:t>
            </a:r>
            <a:r>
              <a:rPr lang="fr-FR" b="1" dirty="0"/>
              <a:t> Abstract</a:t>
            </a:r>
            <a:endParaRPr lang="fr-FR" dirty="0"/>
          </a:p>
          <a:p>
            <a:endParaRPr lang="fr-FR" b="1" dirty="0"/>
          </a:p>
          <a:p>
            <a:r>
              <a:rPr lang="fr-FR" dirty="0"/>
              <a:t>Use one slide</a:t>
            </a:r>
          </a:p>
        </p:txBody>
      </p:sp>
      <p:sp>
        <p:nvSpPr>
          <p:cNvPr id="5" name="Rectangle 4"/>
          <p:cNvSpPr/>
          <p:nvPr/>
        </p:nvSpPr>
        <p:spPr>
          <a:xfrm>
            <a:off x="2286000" y="1371600"/>
            <a:ext cx="4114800" cy="461665"/>
          </a:xfrm>
          <a:prstGeom prst="rect">
            <a:avLst/>
          </a:prstGeom>
        </p:spPr>
        <p:txBody>
          <a:bodyPr wrap="square">
            <a:spAutoFit/>
          </a:bodyPr>
          <a:lstStyle/>
          <a:p>
            <a:pPr algn="ctr"/>
            <a:r>
              <a:rPr lang="en-US" sz="2400" b="1" dirty="0"/>
              <a:t>Title of the Presentation</a:t>
            </a:r>
          </a:p>
        </p:txBody>
      </p:sp>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2</a:t>
            </a:fld>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86196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3</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FF4E4F2F-1E55-44A4-8832-84E477F385C3}"/>
              </a:ext>
            </a:extLst>
          </p:cNvPr>
          <p:cNvSpPr txBox="1"/>
          <p:nvPr/>
        </p:nvSpPr>
        <p:spPr>
          <a:xfrm>
            <a:off x="609600" y="1582340"/>
            <a:ext cx="7924800" cy="4390304"/>
          </a:xfrm>
          <a:prstGeom prst="rect">
            <a:avLst/>
          </a:prstGeom>
          <a:noFill/>
        </p:spPr>
        <p:txBody>
          <a:bodyPr wrap="square" rtlCol="0">
            <a:spAutoFit/>
          </a:bodyPr>
          <a:lstStyle/>
          <a:p>
            <a:r>
              <a:rPr lang="fr-FR" sz="1200" b="1" dirty="0"/>
              <a:t>Abstract: </a:t>
            </a:r>
            <a:r>
              <a:rPr lang="fr-FR" sz="1200" dirty="0"/>
              <a:t>One slide, </a:t>
            </a:r>
            <a:r>
              <a:rPr lang="en-US" sz="1200" dirty="0"/>
              <a:t>maximum 250 words without figure</a:t>
            </a:r>
            <a:endParaRPr lang="fr-FR" sz="1200" dirty="0"/>
          </a:p>
          <a:p>
            <a:endParaRPr lang="fr-FR" sz="1200" dirty="0"/>
          </a:p>
          <a:p>
            <a:pPr marL="0" marR="0" algn="just">
              <a:lnSpc>
                <a:spcPct val="107000"/>
              </a:lnSpc>
              <a:spcBef>
                <a:spcPts val="0"/>
              </a:spcBef>
              <a:spcAft>
                <a:spcPts val="800"/>
              </a:spcAft>
            </a:pPr>
            <a:r>
              <a:rPr lang="en-US" sz="1200" kern="100" dirty="0">
                <a:effectLst/>
                <a:ea typeface="Calibri" panose="020F0502020204030204" pitchFamily="34" charset="0"/>
                <a:cs typeface="Times New Roman" panose="02020603050405020304" pitchFamily="18" charset="0"/>
              </a:rPr>
              <a:t>Smilax </a:t>
            </a:r>
            <a:r>
              <a:rPr lang="en-US" sz="1200" kern="100" dirty="0" err="1">
                <a:effectLst/>
                <a:ea typeface="Calibri" panose="020F0502020204030204" pitchFamily="34" charset="0"/>
                <a:cs typeface="Times New Roman" panose="02020603050405020304" pitchFamily="18" charset="0"/>
              </a:rPr>
              <a:t>zeylanica</a:t>
            </a:r>
            <a:r>
              <a:rPr lang="en-US" sz="1200" kern="100" dirty="0">
                <a:effectLst/>
                <a:ea typeface="Calibri" panose="020F0502020204030204" pitchFamily="34" charset="0"/>
                <a:cs typeface="Times New Roman" panose="02020603050405020304" pitchFamily="18" charset="0"/>
              </a:rPr>
              <a:t> is a medicinal plant native to Southeast Asia that has been used for centuries to treat a variety of ailments, including hyperlipidemia. However, the mechanisms underlying its antilipidemic effects are not fully understood. In this study, we performed metabolomic profiling of S. </a:t>
            </a:r>
            <a:r>
              <a:rPr lang="en-US" sz="1200" kern="100" dirty="0" err="1">
                <a:effectLst/>
                <a:ea typeface="Calibri" panose="020F0502020204030204" pitchFamily="34" charset="0"/>
                <a:cs typeface="Times New Roman" panose="02020603050405020304" pitchFamily="18" charset="0"/>
              </a:rPr>
              <a:t>zeylanica</a:t>
            </a:r>
            <a:r>
              <a:rPr lang="en-US" sz="1200" kern="100" dirty="0">
                <a:effectLst/>
                <a:ea typeface="Calibri" panose="020F0502020204030204" pitchFamily="34" charset="0"/>
                <a:cs typeface="Times New Roman" panose="02020603050405020304" pitchFamily="18" charset="0"/>
              </a:rPr>
              <a:t> roots extracts and screened for potential antilipidemic compounds using in vitro and in silico methods.</a:t>
            </a:r>
          </a:p>
          <a:p>
            <a:pPr marL="0" marR="0" algn="just">
              <a:lnSpc>
                <a:spcPct val="107000"/>
              </a:lnSpc>
              <a:spcBef>
                <a:spcPts val="0"/>
              </a:spcBef>
              <a:spcAft>
                <a:spcPts val="800"/>
              </a:spcAft>
            </a:pPr>
            <a:r>
              <a:rPr lang="en-US" sz="1200" kern="100" dirty="0">
                <a:effectLst/>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pPr>
            <a:r>
              <a:rPr lang="en-US" sz="1200" kern="100" dirty="0">
                <a:effectLst/>
                <a:ea typeface="Calibri" panose="020F0502020204030204" pitchFamily="34" charset="0"/>
                <a:cs typeface="Times New Roman" panose="02020603050405020304" pitchFamily="18" charset="0"/>
              </a:rPr>
              <a:t>Metabolomic analysis using spectral and Chromatographic techniques  such as  GSMS and HPLC revealed that S. </a:t>
            </a:r>
            <a:r>
              <a:rPr lang="en-US" sz="1200" kern="100" dirty="0" err="1">
                <a:effectLst/>
                <a:ea typeface="Calibri" panose="020F0502020204030204" pitchFamily="34" charset="0"/>
                <a:cs typeface="Times New Roman" panose="02020603050405020304" pitchFamily="18" charset="0"/>
              </a:rPr>
              <a:t>zeylanica</a:t>
            </a:r>
            <a:r>
              <a:rPr lang="en-US" sz="1200" kern="100" dirty="0">
                <a:effectLst/>
                <a:ea typeface="Calibri" panose="020F0502020204030204" pitchFamily="34" charset="0"/>
                <a:cs typeface="Times New Roman" panose="02020603050405020304" pitchFamily="18" charset="0"/>
              </a:rPr>
              <a:t> roots contain a variety of metabolites, including flavonoids, phenolic acids namely gallic acid, chlorogenic acid, Quercetin and several other potent phytoconstituents. In vitro pancreatic lipase assays, </a:t>
            </a:r>
            <a:r>
              <a:rPr lang="en-US" sz="1200" kern="100" dirty="0" err="1">
                <a:effectLst/>
                <a:ea typeface="Calibri" panose="020F0502020204030204" pitchFamily="34" charset="0"/>
                <a:cs typeface="Times New Roman" panose="02020603050405020304" pitchFamily="18" charset="0"/>
              </a:rPr>
              <a:t>HMGCoA</a:t>
            </a:r>
            <a:r>
              <a:rPr lang="en-US" sz="1200" kern="100" dirty="0">
                <a:effectLst/>
                <a:ea typeface="Calibri" panose="020F0502020204030204" pitchFamily="34" charset="0"/>
                <a:cs typeface="Times New Roman" panose="02020603050405020304" pitchFamily="18" charset="0"/>
              </a:rPr>
              <a:t> reductase assay showed that S. </a:t>
            </a:r>
            <a:r>
              <a:rPr lang="en-US" sz="1200" kern="100" dirty="0" err="1">
                <a:effectLst/>
                <a:ea typeface="Calibri" panose="020F0502020204030204" pitchFamily="34" charset="0"/>
                <a:cs typeface="Times New Roman" panose="02020603050405020304" pitchFamily="18" charset="0"/>
              </a:rPr>
              <a:t>zeylanica</a:t>
            </a:r>
            <a:r>
              <a:rPr lang="en-US" sz="1200" kern="100" dirty="0">
                <a:effectLst/>
                <a:ea typeface="Calibri" panose="020F0502020204030204" pitchFamily="34" charset="0"/>
                <a:cs typeface="Times New Roman" panose="02020603050405020304" pitchFamily="18" charset="0"/>
              </a:rPr>
              <a:t> root extract significantly showed inhibitory potential at par with the standard drug orlistat and atorvastatin respectively. Molecular docking studies showed that several of the metabolites identified in S. </a:t>
            </a:r>
            <a:r>
              <a:rPr lang="en-US" sz="1200" kern="100" dirty="0" err="1">
                <a:effectLst/>
                <a:ea typeface="Calibri" panose="020F0502020204030204" pitchFamily="34" charset="0"/>
                <a:cs typeface="Times New Roman" panose="02020603050405020304" pitchFamily="18" charset="0"/>
              </a:rPr>
              <a:t>zeylanica</a:t>
            </a:r>
            <a:r>
              <a:rPr lang="en-US" sz="1200" kern="100" dirty="0">
                <a:effectLst/>
                <a:ea typeface="Calibri" panose="020F0502020204030204" pitchFamily="34" charset="0"/>
                <a:cs typeface="Times New Roman" panose="02020603050405020304" pitchFamily="18" charset="0"/>
              </a:rPr>
              <a:t> roots, including quercetin, kaempferol, and gallic acid, </a:t>
            </a:r>
            <a:r>
              <a:rPr lang="en-US" sz="1200" kern="100" dirty="0" err="1">
                <a:effectLst/>
                <a:ea typeface="Calibri" panose="020F0502020204030204" pitchFamily="34" charset="0"/>
                <a:cs typeface="Times New Roman" panose="02020603050405020304" pitchFamily="18" charset="0"/>
              </a:rPr>
              <a:t>etc</a:t>
            </a:r>
            <a:r>
              <a:rPr lang="en-US" sz="1200" kern="100" dirty="0">
                <a:effectLst/>
                <a:ea typeface="Calibri" panose="020F0502020204030204" pitchFamily="34" charset="0"/>
                <a:cs typeface="Times New Roman" panose="02020603050405020304" pitchFamily="18" charset="0"/>
              </a:rPr>
              <a:t> bind to the HMG-CoA reductase enzyme, a key enzyme in cholesterol biosynthesis. These findings suggest that S. </a:t>
            </a:r>
            <a:r>
              <a:rPr lang="en-US" sz="1200" kern="100" dirty="0" err="1">
                <a:effectLst/>
                <a:ea typeface="Calibri" panose="020F0502020204030204" pitchFamily="34" charset="0"/>
                <a:cs typeface="Times New Roman" panose="02020603050405020304" pitchFamily="18" charset="0"/>
              </a:rPr>
              <a:t>zeylanica</a:t>
            </a:r>
            <a:r>
              <a:rPr lang="en-US" sz="1200" kern="100" dirty="0">
                <a:effectLst/>
                <a:ea typeface="Calibri" panose="020F0502020204030204" pitchFamily="34" charset="0"/>
                <a:cs typeface="Times New Roman" panose="02020603050405020304" pitchFamily="18" charset="0"/>
              </a:rPr>
              <a:t> may exert its antilipidemic effects by inhibiting HMG-CoA reductase activity.</a:t>
            </a:r>
          </a:p>
          <a:p>
            <a:pPr marL="0" marR="0" algn="just">
              <a:lnSpc>
                <a:spcPct val="107000"/>
              </a:lnSpc>
              <a:spcBef>
                <a:spcPts val="0"/>
              </a:spcBef>
              <a:spcAft>
                <a:spcPts val="800"/>
              </a:spcAft>
            </a:pPr>
            <a:r>
              <a:rPr lang="en-US" sz="1200" kern="100" dirty="0">
                <a:effectLst/>
                <a:ea typeface="Calibri" panose="020F0502020204030204" pitchFamily="34" charset="0"/>
                <a:cs typeface="Times New Roman" panose="02020603050405020304" pitchFamily="18" charset="0"/>
              </a:rPr>
              <a:t>Overall, this study provides new insights into the metabolomic profile of S. </a:t>
            </a:r>
            <a:r>
              <a:rPr lang="en-US" sz="1200" kern="100" dirty="0" err="1">
                <a:effectLst/>
                <a:ea typeface="Calibri" panose="020F0502020204030204" pitchFamily="34" charset="0"/>
                <a:cs typeface="Times New Roman" panose="02020603050405020304" pitchFamily="18" charset="0"/>
              </a:rPr>
              <a:t>zeylanica</a:t>
            </a:r>
            <a:r>
              <a:rPr lang="en-US" sz="1200" kern="100" dirty="0">
                <a:effectLst/>
                <a:ea typeface="Calibri" panose="020F0502020204030204" pitchFamily="34" charset="0"/>
                <a:cs typeface="Times New Roman" panose="02020603050405020304" pitchFamily="18" charset="0"/>
              </a:rPr>
              <a:t> and its potential antilipidemic activity. Further studies are needed to elucidate the specific mechanisms underlying its antilipidemic effects and to confirm its safety and efficacy profiles.</a:t>
            </a:r>
          </a:p>
          <a:p>
            <a:pPr algn="just"/>
            <a:endParaRPr lang="fr-FR" sz="1200" dirty="0"/>
          </a:p>
          <a:p>
            <a:endParaRPr lang="en-US" sz="1200" dirty="0"/>
          </a:p>
          <a:p>
            <a:r>
              <a:rPr lang="fr-FR" sz="1200" b="1" dirty="0"/>
              <a:t>Keywords: </a:t>
            </a:r>
            <a:r>
              <a:rPr lang="fr-FR" sz="1200" dirty="0"/>
              <a:t>anti </a:t>
            </a:r>
            <a:r>
              <a:rPr lang="fr-FR" sz="1200" dirty="0" err="1"/>
              <a:t>lipidemic</a:t>
            </a:r>
            <a:r>
              <a:rPr lang="fr-FR" sz="1200" dirty="0"/>
              <a:t>, </a:t>
            </a:r>
            <a:r>
              <a:rPr lang="fr-FR" sz="1200" dirty="0" err="1"/>
              <a:t>cholesterol</a:t>
            </a:r>
            <a:r>
              <a:rPr lang="fr-FR" sz="1200" dirty="0"/>
              <a:t>, </a:t>
            </a:r>
            <a:r>
              <a:rPr lang="fr-FR" sz="1200" dirty="0" err="1"/>
              <a:t>Hmg</a:t>
            </a:r>
            <a:r>
              <a:rPr lang="fr-FR" sz="1200" dirty="0"/>
              <a:t> CoA </a:t>
            </a:r>
            <a:r>
              <a:rPr lang="fr-FR" sz="1200" dirty="0" err="1"/>
              <a:t>reductase</a:t>
            </a:r>
            <a:r>
              <a:rPr lang="fr-FR" sz="1200" dirty="0"/>
              <a:t> </a:t>
            </a:r>
            <a:endParaRPr lang="fr-FR" sz="1200" b="1" dirty="0"/>
          </a:p>
        </p:txBody>
      </p:sp>
    </p:spTree>
    <p:extLst>
      <p:ext uri="{BB962C8B-B14F-4D97-AF65-F5344CB8AC3E}">
        <p14:creationId xmlns:p14="http://schemas.microsoft.com/office/powerpoint/2010/main" val="498366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4</a:t>
            </a:fld>
            <a:endParaRPr lang="fr-FR" dirty="0">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DD04F326-65EB-4336-8C2B-B7016DD553EB}"/>
              </a:ext>
            </a:extLst>
          </p:cNvPr>
          <p:cNvSpPr txBox="1"/>
          <p:nvPr/>
        </p:nvSpPr>
        <p:spPr>
          <a:xfrm>
            <a:off x="647700" y="1600200"/>
            <a:ext cx="7848600" cy="3416320"/>
          </a:xfrm>
          <a:prstGeom prst="rect">
            <a:avLst/>
          </a:prstGeom>
          <a:noFill/>
        </p:spPr>
        <p:txBody>
          <a:bodyPr wrap="square" rtlCol="0">
            <a:spAutoFit/>
          </a:bodyPr>
          <a:lstStyle/>
          <a:p>
            <a:pPr algn="just"/>
            <a:r>
              <a:rPr lang="fr-FR" b="1" dirty="0"/>
              <a:t>Introduction</a:t>
            </a:r>
          </a:p>
          <a:p>
            <a:pPr algn="just"/>
            <a:r>
              <a:rPr lang="en-IN" sz="1400" dirty="0">
                <a:effectLst/>
                <a:latin typeface="Times New Roman" panose="02020603050405020304" pitchFamily="18" charset="0"/>
                <a:ea typeface="Times New Roman" panose="02020603050405020304" pitchFamily="18" charset="0"/>
              </a:rPr>
              <a:t>Obesity is a widespread issue which happens due to a number of factors such as nutritional </a:t>
            </a:r>
            <a:r>
              <a:rPr lang="en-IN" sz="1200" dirty="0">
                <a:effectLst/>
                <a:latin typeface="Times New Roman" panose="02020603050405020304" pitchFamily="18" charset="0"/>
                <a:ea typeface="Times New Roman" panose="02020603050405020304" pitchFamily="18" charset="0"/>
              </a:rPr>
              <a:t>factors</a:t>
            </a:r>
            <a:r>
              <a:rPr lang="en-IN" sz="1400" dirty="0">
                <a:effectLst/>
                <a:latin typeface="Times New Roman" panose="02020603050405020304" pitchFamily="18" charset="0"/>
                <a:ea typeface="Times New Roman" panose="02020603050405020304" pitchFamily="18" charset="0"/>
              </a:rPr>
              <a:t> genetic and environmental factors. Combating it has become a prime concern in developed and developing countries. Therefore treatment with anti lipidemic agents   can be an option in adjunct to exercise and diet for overweight and obese individuals struggling with weight issues. However, the issue is all these anti </a:t>
            </a:r>
            <a:r>
              <a:rPr lang="en-IN" sz="1400" dirty="0" err="1">
                <a:effectLst/>
                <a:latin typeface="Times New Roman" panose="02020603050405020304" pitchFamily="18" charset="0"/>
                <a:ea typeface="Times New Roman" panose="02020603050405020304" pitchFamily="18" charset="0"/>
              </a:rPr>
              <a:t>hyperlipidemic</a:t>
            </a:r>
            <a:r>
              <a:rPr lang="en-IN" sz="1400" dirty="0">
                <a:effectLst/>
                <a:latin typeface="Times New Roman" panose="02020603050405020304" pitchFamily="18" charset="0"/>
                <a:ea typeface="Times New Roman" panose="02020603050405020304" pitchFamily="18" charset="0"/>
              </a:rPr>
              <a:t> drugs are allied with severe side effects. Hence medicinal plants are being focussed due to their efficiency and biocompatibility. Hence our present study. </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The therapeutic usage of anti-obesity drugs has adverse negative sides, like sibutramine was the first-ever anti-obesity drug that will get from the market in unfavourable reactions of cardiovascular stroke and events</a:t>
            </a:r>
            <a:r>
              <a:rPr lang="en-IN" sz="1400" dirty="0">
                <a:effectLst/>
                <a:latin typeface="Calibri" panose="020F0502020204030204" pitchFamily="34" charset="0"/>
                <a:ea typeface="Calibri" panose="020F0502020204030204" pitchFamily="34" charset="0"/>
                <a:cs typeface="Times New Roman" panose="02020603050405020304" pitchFamily="18" charset="0"/>
              </a:rPr>
              <a:t> </a:t>
            </a:r>
            <a:r>
              <a:rPr lang="en-IN" sz="1400" dirty="0">
                <a:effectLst/>
                <a:latin typeface="Times New Roman" panose="02020603050405020304" pitchFamily="18" charset="0"/>
                <a:ea typeface="Calibri" panose="020F0502020204030204" pitchFamily="34" charset="0"/>
                <a:cs typeface="Times New Roman" panose="02020603050405020304" pitchFamily="18" charset="0"/>
              </a:rPr>
              <a:t>so, there is demand  for searching natural alternatives with fewer or no side effects, especially phytochemicals. Phytochemicals delineate a wide array of bioactive compounds procured from plants with optimistic human health benefits . Most studied phytochemicals are alkaloids, flavonoids, terpenoids, saponins, tannins, and phenolics (Barnett J et al, 2013).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n-US" sz="1400" dirty="0">
              <a:effectLst/>
              <a:latin typeface="Times New Roman" panose="02020603050405020304" pitchFamily="18" charset="0"/>
              <a:ea typeface="Times New Roman" panose="02020603050405020304" pitchFamily="18" charset="0"/>
            </a:endParaRPr>
          </a:p>
          <a:p>
            <a:pPr algn="just"/>
            <a:endParaRPr lang="fr-FR" b="1" dirty="0"/>
          </a:p>
        </p:txBody>
      </p:sp>
      <p:sp>
        <p:nvSpPr>
          <p:cNvPr id="2" name="TextBox 1">
            <a:extLst>
              <a:ext uri="{FF2B5EF4-FFF2-40B4-BE49-F238E27FC236}">
                <a16:creationId xmlns:a16="http://schemas.microsoft.com/office/drawing/2014/main" id="{9749299C-2F20-5D33-15D8-1DDBD0A26CFD}"/>
              </a:ext>
            </a:extLst>
          </p:cNvPr>
          <p:cNvSpPr txBox="1"/>
          <p:nvPr/>
        </p:nvSpPr>
        <p:spPr>
          <a:xfrm>
            <a:off x="914400" y="22098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4585177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7BEBC3B-92AB-41D8-3503-E416086FCD91}"/>
              </a:ext>
            </a:extLst>
          </p:cNvPr>
          <p:cNvSpPr>
            <a:spLocks noGrp="1"/>
          </p:cNvSpPr>
          <p:nvPr>
            <p:ph type="sldNum" sz="quarter" idx="12"/>
          </p:nvPr>
        </p:nvSpPr>
        <p:spPr/>
        <p:txBody>
          <a:bodyPr/>
          <a:lstStyle/>
          <a:p>
            <a:fld id="{FCAEAE96-855E-42B1-8DE9-9C9E68DE18C5}" type="slidenum">
              <a:rPr lang="fr-FR" smtClean="0"/>
              <a:pPr/>
              <a:t>5</a:t>
            </a:fld>
            <a:endParaRPr lang="fr-FR"/>
          </a:p>
        </p:txBody>
      </p:sp>
      <p:sp>
        <p:nvSpPr>
          <p:cNvPr id="4" name="TextBox 3">
            <a:extLst>
              <a:ext uri="{FF2B5EF4-FFF2-40B4-BE49-F238E27FC236}">
                <a16:creationId xmlns:a16="http://schemas.microsoft.com/office/drawing/2014/main" id="{F8BEE999-D0BE-8543-77B2-82D4AD816248}"/>
              </a:ext>
            </a:extLst>
          </p:cNvPr>
          <p:cNvSpPr txBox="1"/>
          <p:nvPr/>
        </p:nvSpPr>
        <p:spPr>
          <a:xfrm>
            <a:off x="76200" y="1275933"/>
            <a:ext cx="8229600" cy="5262979"/>
          </a:xfrm>
          <a:prstGeom prst="rect">
            <a:avLst/>
          </a:prstGeom>
          <a:noFill/>
        </p:spPr>
        <p:txBody>
          <a:bodyPr wrap="square">
            <a:spAutoFit/>
          </a:bodyPr>
          <a:lstStyle/>
          <a:p>
            <a:pPr algn="just"/>
            <a:r>
              <a:rPr lang="en-US" sz="1400" b="1" dirty="0">
                <a:effectLst/>
                <a:ea typeface="Calibri" panose="020F0502020204030204" pitchFamily="34" charset="0"/>
              </a:rPr>
              <a:t>Methodology</a:t>
            </a:r>
          </a:p>
          <a:p>
            <a:pPr algn="just"/>
            <a:endParaRPr lang="en-US" sz="1400" b="1" i="1" dirty="0">
              <a:effectLst/>
              <a:ea typeface="Calibri" panose="020F0502020204030204" pitchFamily="34" charset="0"/>
            </a:endParaRPr>
          </a:p>
          <a:p>
            <a:pPr marL="285750" indent="-285750" algn="just">
              <a:buFont typeface="Arial" panose="020B0604020202020204" pitchFamily="34" charset="0"/>
              <a:buChar char="•"/>
            </a:pPr>
            <a:r>
              <a:rPr lang="en-US" sz="1400" i="1" dirty="0">
                <a:effectLst/>
                <a:ea typeface="Calibri" panose="020F0502020204030204" pitchFamily="34" charset="0"/>
              </a:rPr>
              <a:t>Smilax </a:t>
            </a:r>
            <a:r>
              <a:rPr lang="en-US" sz="1400" i="1" dirty="0" err="1">
                <a:effectLst/>
                <a:ea typeface="Calibri" panose="020F0502020204030204" pitchFamily="34" charset="0"/>
              </a:rPr>
              <a:t>zeylanica</a:t>
            </a:r>
            <a:r>
              <a:rPr lang="en-US" sz="1400" dirty="0">
                <a:effectLst/>
                <a:ea typeface="Calibri" panose="020F0502020204030204" pitchFamily="34" charset="0"/>
              </a:rPr>
              <a:t> root was obtained from the Yamuna Biodiversity park, New Delhi. It was then authenticated formally at the ‘Department of Botany </a:t>
            </a:r>
            <a:r>
              <a:rPr lang="en-US" sz="1400" dirty="0" err="1">
                <a:effectLst/>
                <a:ea typeface="Calibri" panose="020F0502020204030204" pitchFamily="34" charset="0"/>
              </a:rPr>
              <a:t>Ch.Charan</a:t>
            </a:r>
            <a:r>
              <a:rPr lang="en-US" sz="1400" dirty="0">
                <a:effectLst/>
                <a:ea typeface="Calibri" panose="020F0502020204030204" pitchFamily="34" charset="0"/>
              </a:rPr>
              <a:t> Singh University’, Meerut by Dr. Bhawana. S .Bajpai. It was allotted a voucher number B01-PB565/1/2/2017.</a:t>
            </a:r>
          </a:p>
          <a:p>
            <a:pPr marL="285750" indent="-285750" algn="just">
              <a:buFont typeface="Arial" panose="020B0604020202020204" pitchFamily="34" charset="0"/>
              <a:buChar char="•"/>
            </a:pPr>
            <a:r>
              <a:rPr lang="en-IN" sz="1400" dirty="0">
                <a:effectLst/>
                <a:ea typeface="Calibri" panose="020F0502020204030204" pitchFamily="34" charset="0"/>
                <a:cs typeface="Times New Roman" panose="02020603050405020304" pitchFamily="18" charset="0"/>
              </a:rPr>
              <a:t>500 g of dried sample was subjected to successive extraction thrice with  3000ml of solvents of increasing polarity </a:t>
            </a:r>
            <a:r>
              <a:rPr lang="en-IN" sz="1400" dirty="0" err="1">
                <a:effectLst/>
                <a:ea typeface="Calibri" panose="020F0502020204030204" pitchFamily="34" charset="0"/>
                <a:cs typeface="Times New Roman" panose="02020603050405020304" pitchFamily="18" charset="0"/>
              </a:rPr>
              <a:t>ie</a:t>
            </a:r>
            <a:r>
              <a:rPr lang="en-IN" sz="1400" dirty="0">
                <a:effectLst/>
                <a:ea typeface="Calibri" panose="020F0502020204030204" pitchFamily="34" charset="0"/>
                <a:cs typeface="Times New Roman" panose="02020603050405020304" pitchFamily="18" charset="0"/>
              </a:rPr>
              <a:t> petroleum ether, ethyl acetate, and ethanol for 72 h. The obtained extract was filtered using </a:t>
            </a:r>
            <a:r>
              <a:rPr lang="en-IN" sz="1400" dirty="0" err="1">
                <a:effectLst/>
                <a:ea typeface="Calibri" panose="020F0502020204030204" pitchFamily="34" charset="0"/>
                <a:cs typeface="Times New Roman" panose="02020603050405020304" pitchFamily="18" charset="0"/>
              </a:rPr>
              <a:t>whattman</a:t>
            </a:r>
            <a:r>
              <a:rPr lang="en-IN" sz="1400" dirty="0">
                <a:effectLst/>
                <a:ea typeface="Calibri" panose="020F0502020204030204" pitchFamily="34" charset="0"/>
                <a:cs typeface="Times New Roman" panose="02020603050405020304" pitchFamily="18" charset="0"/>
              </a:rPr>
              <a:t> filter paper and was then concentrated with the help of rotary evaporator, the pressure was maintained low and temperature around 40 </a:t>
            </a:r>
            <a:r>
              <a:rPr lang="en-IN" sz="1400" baseline="30000" dirty="0">
                <a:effectLst/>
                <a:ea typeface="Calibri" panose="020F0502020204030204" pitchFamily="34" charset="0"/>
                <a:cs typeface="Times New Roman" panose="02020603050405020304" pitchFamily="18" charset="0"/>
              </a:rPr>
              <a:t>0</a:t>
            </a:r>
            <a:r>
              <a:rPr lang="en-IN" sz="1400" dirty="0">
                <a:effectLst/>
                <a:ea typeface="Calibri" panose="020F0502020204030204" pitchFamily="34" charset="0"/>
                <a:cs typeface="Times New Roman" panose="02020603050405020304" pitchFamily="18" charset="0"/>
              </a:rPr>
              <a:t> C. The dry extract obtained was weighed. The samples were stored at 10ºC till further use. </a:t>
            </a:r>
          </a:p>
          <a:p>
            <a:pPr marL="285750" indent="-285750" algn="just">
              <a:buFont typeface="Arial" panose="020B0604020202020204" pitchFamily="34" charset="0"/>
              <a:buChar char="•"/>
            </a:pPr>
            <a:r>
              <a:rPr lang="en-IN" sz="1400" dirty="0">
                <a:ea typeface="Calibri" panose="020F0502020204030204" pitchFamily="34" charset="0"/>
                <a:cs typeface="Times New Roman" panose="02020603050405020304" pitchFamily="18" charset="0"/>
              </a:rPr>
              <a:t>The three extracts were then subjected to Phytochemical screening, Total phenolic content determination , DPPH free radical scavenging assay, pancreatic lipase assy.</a:t>
            </a:r>
          </a:p>
          <a:p>
            <a:pPr marL="285750" indent="-285750" algn="just">
              <a:buFont typeface="Arial" panose="020B0604020202020204" pitchFamily="34" charset="0"/>
              <a:buChar char="•"/>
            </a:pPr>
            <a:r>
              <a:rPr lang="en-IN" sz="1400" dirty="0">
                <a:effectLst/>
                <a:ea typeface="Calibri" panose="020F0502020204030204" pitchFamily="34" charset="0"/>
                <a:cs typeface="Times New Roman" panose="02020603050405020304" pitchFamily="18" charset="0"/>
              </a:rPr>
              <a:t>The extract which </a:t>
            </a:r>
            <a:r>
              <a:rPr lang="en-IN" sz="1400" dirty="0">
                <a:ea typeface="Calibri" panose="020F0502020204030204" pitchFamily="34" charset="0"/>
                <a:cs typeface="Times New Roman" panose="02020603050405020304" pitchFamily="18" charset="0"/>
              </a:rPr>
              <a:t>showed the best activity was further subjected to column chromatography. The fractions obtained were then analysed through spectral techniques. The identified phytochemicals were then screened to identify potential lead molecules through </a:t>
            </a:r>
            <a:r>
              <a:rPr lang="en-IN" sz="1400" dirty="0" err="1">
                <a:ea typeface="Calibri" panose="020F0502020204030204" pitchFamily="34" charset="0"/>
                <a:cs typeface="Times New Roman" panose="02020603050405020304" pitchFamily="18" charset="0"/>
              </a:rPr>
              <a:t>insillico</a:t>
            </a:r>
            <a:r>
              <a:rPr lang="en-IN" sz="1400" dirty="0">
                <a:ea typeface="Calibri" panose="020F0502020204030204" pitchFamily="34" charset="0"/>
                <a:cs typeface="Times New Roman" panose="02020603050405020304" pitchFamily="18" charset="0"/>
              </a:rPr>
              <a:t> screening technique.</a:t>
            </a:r>
            <a:endParaRPr lang="en-IN" sz="1400" dirty="0">
              <a:effectLst/>
              <a:ea typeface="Calibri" panose="020F0502020204030204" pitchFamily="34" charset="0"/>
              <a:cs typeface="Times New Roman" panose="02020603050405020304" pitchFamily="18" charset="0"/>
            </a:endParaRPr>
          </a:p>
          <a:p>
            <a:pPr algn="just"/>
            <a:endParaRPr lang="en-IN" sz="1400" b="1" dirty="0">
              <a:effectLst/>
              <a:ea typeface="Calibri" panose="020F0502020204030204" pitchFamily="34" charset="0"/>
              <a:cs typeface="Times New Roman" panose="02020603050405020304" pitchFamily="18" charset="0"/>
            </a:endParaRPr>
          </a:p>
          <a:p>
            <a:pPr algn="just"/>
            <a:r>
              <a:rPr lang="en-IN" sz="1400" b="1" dirty="0">
                <a:effectLst/>
                <a:ea typeface="Calibri" panose="020F0502020204030204" pitchFamily="34" charset="0"/>
                <a:cs typeface="Times New Roman" panose="02020603050405020304" pitchFamily="18" charset="0"/>
              </a:rPr>
              <a:t>Results</a:t>
            </a:r>
          </a:p>
          <a:p>
            <a:pPr marL="285750" indent="-285750" algn="just">
              <a:buFont typeface="Arial" panose="020B0604020202020204" pitchFamily="34" charset="0"/>
              <a:buChar char="•"/>
            </a:pPr>
            <a:endParaRPr lang="en-US" sz="1400" dirty="0">
              <a:effectLst/>
              <a:ea typeface="Calibri" panose="020F0502020204030204" pitchFamily="34" charset="0"/>
              <a:cs typeface="Times New Roman" panose="02020603050405020304" pitchFamily="18" charset="0"/>
            </a:endParaRPr>
          </a:p>
          <a:p>
            <a:pPr marL="285750" indent="-285750" algn="just">
              <a:buFont typeface="Arial" panose="020B0604020202020204" pitchFamily="34" charset="0"/>
              <a:buChar char="•"/>
            </a:pPr>
            <a:r>
              <a:rPr lang="en-US" sz="1400" dirty="0"/>
              <a:t>General Phytochemical analysis, Total phenolic content determination,  DPPH free radical assay revealed that the methanolic extract was the most potent with presence of phenolic molecules, Flavonoids.</a:t>
            </a:r>
          </a:p>
          <a:p>
            <a:pPr marL="285750" indent="-285750" algn="just">
              <a:buFont typeface="Arial" panose="020B0604020202020204" pitchFamily="34" charset="0"/>
              <a:buChar char="•"/>
            </a:pPr>
            <a:r>
              <a:rPr lang="en-US" sz="1400" dirty="0"/>
              <a:t>Total phenolic content determined through gallic acid assay was </a:t>
            </a:r>
            <a:r>
              <a:rPr lang="en-IN" sz="1400" dirty="0">
                <a:effectLst/>
                <a:ea typeface="Calibri" panose="020F0502020204030204" pitchFamily="34" charset="0"/>
              </a:rPr>
              <a:t>203.11±0.110</a:t>
            </a:r>
            <a:r>
              <a:rPr lang="en-IN" sz="1400" dirty="0">
                <a:solidFill>
                  <a:srgbClr val="000000"/>
                </a:solidFill>
                <a:ea typeface="Times New Roman" panose="02020603050405020304" pitchFamily="18" charset="0"/>
              </a:rPr>
              <a:t>µgm/mg. </a:t>
            </a:r>
          </a:p>
          <a:p>
            <a:pPr marL="285750" indent="-285750" algn="just">
              <a:buFont typeface="Arial" panose="020B0604020202020204" pitchFamily="34" charset="0"/>
              <a:buChar char="•"/>
            </a:pPr>
            <a:r>
              <a:rPr lang="en-IN" sz="1400" dirty="0">
                <a:solidFill>
                  <a:srgbClr val="000000"/>
                </a:solidFill>
              </a:rPr>
              <a:t>At a concentration of 100 </a:t>
            </a:r>
            <a:r>
              <a:rPr lang="el-GR" sz="1400" dirty="0">
                <a:solidFill>
                  <a:srgbClr val="000000"/>
                </a:solidFill>
              </a:rPr>
              <a:t>(μ</a:t>
            </a:r>
            <a:r>
              <a:rPr lang="en-IN" sz="1400" dirty="0">
                <a:solidFill>
                  <a:srgbClr val="000000"/>
                </a:solidFill>
              </a:rPr>
              <a:t>g/ml) Smilax </a:t>
            </a:r>
            <a:r>
              <a:rPr lang="en-IN" sz="1400" dirty="0" err="1">
                <a:solidFill>
                  <a:srgbClr val="000000"/>
                </a:solidFill>
              </a:rPr>
              <a:t>zeylanica</a:t>
            </a:r>
            <a:r>
              <a:rPr lang="en-IN" sz="1400" dirty="0">
                <a:solidFill>
                  <a:srgbClr val="000000"/>
                </a:solidFill>
              </a:rPr>
              <a:t> methanolic extract showed a %inhibition of 76% with an IC50 value of 54</a:t>
            </a:r>
            <a:r>
              <a:rPr lang="el-GR" sz="1400" dirty="0">
                <a:solidFill>
                  <a:srgbClr val="000000"/>
                </a:solidFill>
              </a:rPr>
              <a:t>(μ</a:t>
            </a:r>
            <a:r>
              <a:rPr lang="en-IN" sz="1400" dirty="0">
                <a:solidFill>
                  <a:srgbClr val="000000"/>
                </a:solidFill>
              </a:rPr>
              <a:t>g/ml) where as the standard ascorbic acid showed a % inhibition of 81% with a IC50 value of 36</a:t>
            </a:r>
            <a:r>
              <a:rPr lang="el-GR" sz="1400" dirty="0">
                <a:solidFill>
                  <a:srgbClr val="000000"/>
                </a:solidFill>
              </a:rPr>
              <a:t> (μ</a:t>
            </a:r>
            <a:r>
              <a:rPr lang="en-IN" sz="1400" dirty="0">
                <a:solidFill>
                  <a:srgbClr val="000000"/>
                </a:solidFill>
              </a:rPr>
              <a:t>g/ml).</a:t>
            </a:r>
            <a:endParaRPr lang="en-US" sz="1400" dirty="0"/>
          </a:p>
        </p:txBody>
      </p:sp>
    </p:spTree>
    <p:extLst>
      <p:ext uri="{BB962C8B-B14F-4D97-AF65-F5344CB8AC3E}">
        <p14:creationId xmlns:p14="http://schemas.microsoft.com/office/powerpoint/2010/main" val="2164062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FCAEAE96-855E-42B1-8DE9-9C9E68DE18C5}" type="slidenum">
              <a:rPr lang="fr-FR" smtClean="0">
                <a:latin typeface="Arial" panose="020B0604020202020204" pitchFamily="34" charset="0"/>
                <a:cs typeface="Arial" panose="020B0604020202020204" pitchFamily="34" charset="0"/>
              </a:rPr>
              <a:pPr/>
              <a:t>6</a:t>
            </a:fld>
            <a:endParaRPr lang="fr-FR"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0228D7A8-44E3-430C-AAD3-4A5580FD7912}"/>
              </a:ext>
            </a:extLst>
          </p:cNvPr>
          <p:cNvSpPr txBox="1"/>
          <p:nvPr/>
        </p:nvSpPr>
        <p:spPr>
          <a:xfrm>
            <a:off x="495300" y="1348643"/>
            <a:ext cx="8153400" cy="1200329"/>
          </a:xfrm>
          <a:prstGeom prst="rect">
            <a:avLst/>
          </a:prstGeom>
          <a:noFill/>
        </p:spPr>
        <p:txBody>
          <a:bodyPr wrap="square" rtlCol="0">
            <a:spAutoFit/>
          </a:bodyPr>
          <a:lstStyle/>
          <a:p>
            <a:r>
              <a:rPr lang="fr-FR" sz="1600" b="1" dirty="0" err="1"/>
              <a:t>Results</a:t>
            </a:r>
            <a:r>
              <a:rPr lang="fr-FR" sz="1600" b="1" dirty="0"/>
              <a:t> and discussion</a:t>
            </a:r>
          </a:p>
          <a:p>
            <a:pPr algn="just"/>
            <a:r>
              <a:rPr lang="fr-FR" sz="1400" dirty="0" err="1"/>
              <a:t>Pancreatic</a:t>
            </a:r>
            <a:r>
              <a:rPr lang="fr-FR" sz="1400" dirty="0"/>
              <a:t> Lipase </a:t>
            </a:r>
            <a:r>
              <a:rPr lang="fr-FR" sz="1400" dirty="0" err="1"/>
              <a:t>inhibitory</a:t>
            </a:r>
            <a:r>
              <a:rPr lang="fr-FR" sz="1400" dirty="0"/>
              <a:t> </a:t>
            </a:r>
            <a:r>
              <a:rPr lang="fr-FR" sz="1400" dirty="0" err="1"/>
              <a:t>potential</a:t>
            </a:r>
            <a:r>
              <a:rPr lang="fr-FR" sz="1400" dirty="0"/>
              <a:t> of all the </a:t>
            </a:r>
            <a:r>
              <a:rPr lang="fr-FR" sz="1400" dirty="0" err="1"/>
              <a:t>three</a:t>
            </a:r>
            <a:r>
              <a:rPr lang="fr-FR" sz="1400" dirty="0"/>
              <a:t> </a:t>
            </a:r>
            <a:r>
              <a:rPr lang="fr-FR" sz="1400" dirty="0" err="1"/>
              <a:t>extracts</a:t>
            </a:r>
            <a:r>
              <a:rPr lang="fr-FR" sz="1400" dirty="0"/>
              <a:t> of Smilax </a:t>
            </a:r>
            <a:r>
              <a:rPr lang="fr-FR" sz="1400" dirty="0" err="1"/>
              <a:t>zeylanica</a:t>
            </a:r>
            <a:r>
              <a:rPr lang="fr-FR" sz="1400" dirty="0"/>
              <a:t> </a:t>
            </a:r>
            <a:r>
              <a:rPr lang="fr-FR" sz="1400" dirty="0" err="1"/>
              <a:t>was</a:t>
            </a:r>
            <a:r>
              <a:rPr lang="fr-FR" sz="1400" dirty="0"/>
              <a:t> </a:t>
            </a:r>
            <a:r>
              <a:rPr lang="fr-FR" sz="1400" dirty="0" err="1"/>
              <a:t>determined</a:t>
            </a:r>
            <a:r>
              <a:rPr lang="fr-FR" sz="1400" dirty="0"/>
              <a:t>, by </a:t>
            </a:r>
            <a:r>
              <a:rPr lang="fr-FR" sz="1400" dirty="0" err="1"/>
              <a:t>taking</a:t>
            </a:r>
            <a:r>
              <a:rPr lang="fr-FR" sz="1400" dirty="0"/>
              <a:t> </a:t>
            </a:r>
            <a:r>
              <a:rPr lang="fr-FR" sz="1400" dirty="0" err="1"/>
              <a:t>orlistat</a:t>
            </a:r>
            <a:r>
              <a:rPr lang="fr-FR" sz="1400" dirty="0"/>
              <a:t> as standard.</a:t>
            </a:r>
          </a:p>
          <a:p>
            <a:pPr algn="just"/>
            <a:r>
              <a:rPr lang="fr-FR" sz="1400" dirty="0"/>
              <a:t>Maximum inhibition </a:t>
            </a:r>
            <a:r>
              <a:rPr lang="fr-FR" sz="1400" dirty="0" err="1"/>
              <a:t>was</a:t>
            </a:r>
            <a:r>
              <a:rPr lang="fr-FR" sz="1400" dirty="0"/>
              <a:t> </a:t>
            </a:r>
            <a:r>
              <a:rPr lang="fr-FR" sz="1400" dirty="0" err="1"/>
              <a:t>seen</a:t>
            </a:r>
            <a:r>
              <a:rPr lang="fr-FR" sz="1400" dirty="0"/>
              <a:t> in Smilax </a:t>
            </a:r>
            <a:r>
              <a:rPr lang="fr-FR" sz="1400" dirty="0" err="1"/>
              <a:t>zeylanica</a:t>
            </a:r>
            <a:r>
              <a:rPr lang="fr-FR" sz="1400" dirty="0"/>
              <a:t> </a:t>
            </a:r>
            <a:r>
              <a:rPr lang="fr-FR" sz="1400" dirty="0" err="1"/>
              <a:t>ethanolic</a:t>
            </a:r>
            <a:r>
              <a:rPr lang="fr-FR" sz="1400" dirty="0"/>
              <a:t> </a:t>
            </a:r>
            <a:r>
              <a:rPr lang="fr-FR" sz="1400" dirty="0" err="1"/>
              <a:t>extract</a:t>
            </a:r>
            <a:r>
              <a:rPr lang="fr-FR" sz="1400" dirty="0"/>
              <a:t> </a:t>
            </a:r>
            <a:r>
              <a:rPr lang="en-IN" sz="1100" dirty="0">
                <a:solidFill>
                  <a:srgbClr val="000000"/>
                </a:solidFill>
                <a:effectLst/>
                <a:latin typeface="Times New Roman" panose="02020603050405020304" pitchFamily="18" charset="0"/>
                <a:ea typeface="Times New Roman" panose="02020603050405020304" pitchFamily="18" charset="0"/>
              </a:rPr>
              <a:t>76.07±</a:t>
            </a:r>
            <a:r>
              <a:rPr lang="en-IN" sz="1100" dirty="0">
                <a:solidFill>
                  <a:srgbClr val="000000"/>
                </a:solidFill>
                <a:effectLst/>
                <a:latin typeface="Times New Roman" panose="02020603050405020304" pitchFamily="18" charset="0"/>
                <a:ea typeface="Calibri" panose="020F0502020204030204" pitchFamily="34" charset="0"/>
              </a:rPr>
              <a:t>0.77</a:t>
            </a:r>
            <a:r>
              <a:rPr lang="fr-FR" sz="1400" dirty="0">
                <a:solidFill>
                  <a:srgbClr val="000000"/>
                </a:solidFill>
                <a:latin typeface="Times New Roman" panose="02020603050405020304" pitchFamily="18" charset="0"/>
                <a:ea typeface="Calibri" panose="020F0502020204030204" pitchFamily="34" charset="0"/>
              </a:rPr>
              <a:t>% </a:t>
            </a:r>
            <a:r>
              <a:rPr lang="fr-FR" sz="1400" dirty="0" err="1">
                <a:solidFill>
                  <a:srgbClr val="000000"/>
                </a:solidFill>
                <a:latin typeface="Times New Roman" panose="02020603050405020304" pitchFamily="18" charset="0"/>
                <a:ea typeface="Calibri" panose="020F0502020204030204" pitchFamily="34" charset="0"/>
              </a:rPr>
              <a:t>which</a:t>
            </a:r>
            <a:r>
              <a:rPr lang="fr-FR" sz="1400" dirty="0">
                <a:solidFill>
                  <a:srgbClr val="000000"/>
                </a:solidFill>
                <a:latin typeface="Times New Roman" panose="02020603050405020304" pitchFamily="18" charset="0"/>
                <a:ea typeface="Calibri" panose="020F0502020204030204" pitchFamily="34" charset="0"/>
              </a:rPr>
              <a:t> </a:t>
            </a:r>
            <a:r>
              <a:rPr lang="fr-FR" sz="1400" dirty="0" err="1">
                <a:solidFill>
                  <a:srgbClr val="000000"/>
                </a:solidFill>
                <a:latin typeface="Times New Roman" panose="02020603050405020304" pitchFamily="18" charset="0"/>
                <a:ea typeface="Calibri" panose="020F0502020204030204" pitchFamily="34" charset="0"/>
              </a:rPr>
              <a:t>was</a:t>
            </a:r>
            <a:r>
              <a:rPr lang="fr-FR" sz="1400" dirty="0">
                <a:solidFill>
                  <a:srgbClr val="000000"/>
                </a:solidFill>
                <a:latin typeface="Times New Roman" panose="02020603050405020304" pitchFamily="18" charset="0"/>
                <a:ea typeface="Calibri" panose="020F0502020204030204" pitchFamily="34" charset="0"/>
              </a:rPr>
              <a:t> close to the </a:t>
            </a:r>
            <a:r>
              <a:rPr lang="fr-FR" sz="1400" dirty="0" err="1">
                <a:solidFill>
                  <a:srgbClr val="000000"/>
                </a:solidFill>
                <a:latin typeface="Times New Roman" panose="02020603050405020304" pitchFamily="18" charset="0"/>
                <a:ea typeface="Calibri" panose="020F0502020204030204" pitchFamily="34" charset="0"/>
              </a:rPr>
              <a:t>inhibitory</a:t>
            </a:r>
            <a:r>
              <a:rPr lang="fr-FR" sz="1400" dirty="0">
                <a:solidFill>
                  <a:srgbClr val="000000"/>
                </a:solidFill>
                <a:latin typeface="Times New Roman" panose="02020603050405020304" pitchFamily="18" charset="0"/>
                <a:ea typeface="Calibri" panose="020F0502020204030204" pitchFamily="34" charset="0"/>
              </a:rPr>
              <a:t> </a:t>
            </a:r>
            <a:r>
              <a:rPr lang="fr-FR" sz="1400" dirty="0" err="1">
                <a:solidFill>
                  <a:srgbClr val="000000"/>
                </a:solidFill>
                <a:latin typeface="Times New Roman" panose="02020603050405020304" pitchFamily="18" charset="0"/>
                <a:ea typeface="Calibri" panose="020F0502020204030204" pitchFamily="34" charset="0"/>
              </a:rPr>
              <a:t>potential</a:t>
            </a:r>
            <a:r>
              <a:rPr lang="fr-FR" sz="1400" dirty="0">
                <a:solidFill>
                  <a:srgbClr val="000000"/>
                </a:solidFill>
                <a:latin typeface="Times New Roman" panose="02020603050405020304" pitchFamily="18" charset="0"/>
                <a:ea typeface="Calibri" panose="020F0502020204030204" pitchFamily="34" charset="0"/>
              </a:rPr>
              <a:t> </a:t>
            </a:r>
            <a:r>
              <a:rPr lang="fr-FR" sz="1400" dirty="0" err="1">
                <a:solidFill>
                  <a:srgbClr val="000000"/>
                </a:solidFill>
                <a:latin typeface="Times New Roman" panose="02020603050405020304" pitchFamily="18" charset="0"/>
                <a:ea typeface="Calibri" panose="020F0502020204030204" pitchFamily="34" charset="0"/>
              </a:rPr>
              <a:t>shown</a:t>
            </a:r>
            <a:r>
              <a:rPr lang="fr-FR" sz="1400" dirty="0">
                <a:solidFill>
                  <a:srgbClr val="000000"/>
                </a:solidFill>
                <a:latin typeface="Times New Roman" panose="02020603050405020304" pitchFamily="18" charset="0"/>
                <a:ea typeface="Calibri" panose="020F0502020204030204" pitchFamily="34" charset="0"/>
              </a:rPr>
              <a:t> by standard </a:t>
            </a:r>
            <a:r>
              <a:rPr lang="fr-FR" sz="1400" dirty="0" err="1">
                <a:solidFill>
                  <a:srgbClr val="000000"/>
                </a:solidFill>
                <a:latin typeface="Times New Roman" panose="02020603050405020304" pitchFamily="18" charset="0"/>
                <a:ea typeface="Calibri" panose="020F0502020204030204" pitchFamily="34" charset="0"/>
              </a:rPr>
              <a:t>orlistat</a:t>
            </a:r>
            <a:r>
              <a:rPr lang="fr-FR" sz="1400" dirty="0">
                <a:solidFill>
                  <a:srgbClr val="000000"/>
                </a:solidFill>
                <a:latin typeface="Times New Roman" panose="02020603050405020304" pitchFamily="18" charset="0"/>
                <a:ea typeface="Calibri" panose="020F0502020204030204" pitchFamily="34" charset="0"/>
              </a:rPr>
              <a:t> </a:t>
            </a:r>
            <a:r>
              <a:rPr lang="fr-FR" sz="1400" dirty="0" err="1">
                <a:solidFill>
                  <a:srgbClr val="000000"/>
                </a:solidFill>
                <a:latin typeface="Times New Roman" panose="02020603050405020304" pitchFamily="18" charset="0"/>
                <a:ea typeface="Calibri" panose="020F0502020204030204" pitchFamily="34" charset="0"/>
              </a:rPr>
              <a:t>which</a:t>
            </a:r>
            <a:r>
              <a:rPr lang="fr-FR" sz="1400" dirty="0">
                <a:solidFill>
                  <a:srgbClr val="000000"/>
                </a:solidFill>
                <a:latin typeface="Times New Roman" panose="02020603050405020304" pitchFamily="18" charset="0"/>
                <a:ea typeface="Calibri" panose="020F0502020204030204" pitchFamily="34" charset="0"/>
              </a:rPr>
              <a:t> </a:t>
            </a:r>
            <a:r>
              <a:rPr lang="fr-FR" sz="1400" dirty="0" err="1">
                <a:solidFill>
                  <a:srgbClr val="000000"/>
                </a:solidFill>
                <a:latin typeface="Times New Roman" panose="02020603050405020304" pitchFamily="18" charset="0"/>
                <a:ea typeface="Calibri" panose="020F0502020204030204" pitchFamily="34" charset="0"/>
              </a:rPr>
              <a:t>was</a:t>
            </a:r>
            <a:r>
              <a:rPr lang="fr-FR" sz="1400" dirty="0">
                <a:solidFill>
                  <a:srgbClr val="000000"/>
                </a:solidFill>
                <a:latin typeface="Times New Roman" panose="02020603050405020304" pitchFamily="18" charset="0"/>
                <a:ea typeface="Calibri" panose="020F0502020204030204" pitchFamily="34" charset="0"/>
              </a:rPr>
              <a:t> 81%</a:t>
            </a:r>
            <a:r>
              <a:rPr lang="fr-FR" sz="1400" dirty="0"/>
              <a:t> </a:t>
            </a:r>
          </a:p>
        </p:txBody>
      </p:sp>
      <p:pic>
        <p:nvPicPr>
          <p:cNvPr id="7" name="Picture 6">
            <a:extLst>
              <a:ext uri="{FF2B5EF4-FFF2-40B4-BE49-F238E27FC236}">
                <a16:creationId xmlns:a16="http://schemas.microsoft.com/office/drawing/2014/main" id="{4D1B2682-8135-9C2F-A226-7C5E93971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52600" y="2940327"/>
            <a:ext cx="4876800" cy="2569030"/>
          </a:xfrm>
          <a:prstGeom prst="rect">
            <a:avLst/>
          </a:prstGeom>
        </p:spPr>
      </p:pic>
      <p:sp>
        <p:nvSpPr>
          <p:cNvPr id="8" name="TextBox 7">
            <a:extLst>
              <a:ext uri="{FF2B5EF4-FFF2-40B4-BE49-F238E27FC236}">
                <a16:creationId xmlns:a16="http://schemas.microsoft.com/office/drawing/2014/main" id="{8E0439CA-3E3D-B9EE-0E3D-7990B1C5B160}"/>
              </a:ext>
            </a:extLst>
          </p:cNvPr>
          <p:cNvSpPr txBox="1"/>
          <p:nvPr/>
        </p:nvSpPr>
        <p:spPr>
          <a:xfrm>
            <a:off x="2703261" y="5232358"/>
            <a:ext cx="3926139" cy="276999"/>
          </a:xfrm>
          <a:prstGeom prst="rect">
            <a:avLst/>
          </a:prstGeom>
          <a:noFill/>
        </p:spPr>
        <p:txBody>
          <a:bodyPr wrap="none" rtlCol="0">
            <a:spAutoFit/>
          </a:bodyPr>
          <a:lstStyle/>
          <a:p>
            <a:r>
              <a:rPr lang="en-US" sz="1200" dirty="0"/>
              <a:t>Fig1 Pancreatic lipase inhibitory potential of SZ phytoextract</a:t>
            </a:r>
          </a:p>
        </p:txBody>
      </p:sp>
    </p:spTree>
    <p:extLst>
      <p:ext uri="{BB962C8B-B14F-4D97-AF65-F5344CB8AC3E}">
        <p14:creationId xmlns:p14="http://schemas.microsoft.com/office/powerpoint/2010/main" val="29281380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E6F15B4-853F-ED93-C33E-4936D4966A81}"/>
              </a:ext>
            </a:extLst>
          </p:cNvPr>
          <p:cNvSpPr>
            <a:spLocks noGrp="1"/>
          </p:cNvSpPr>
          <p:nvPr>
            <p:ph type="sldNum" sz="quarter" idx="12"/>
          </p:nvPr>
        </p:nvSpPr>
        <p:spPr/>
        <p:txBody>
          <a:bodyPr/>
          <a:lstStyle/>
          <a:p>
            <a:fld id="{FCAEAE96-855E-42B1-8DE9-9C9E68DE18C5}" type="slidenum">
              <a:rPr lang="fr-FR" smtClean="0"/>
              <a:pPr/>
              <a:t>7</a:t>
            </a:fld>
            <a:endParaRPr lang="fr-FR"/>
          </a:p>
        </p:txBody>
      </p:sp>
      <p:sp>
        <p:nvSpPr>
          <p:cNvPr id="4" name="TextBox 3">
            <a:extLst>
              <a:ext uri="{FF2B5EF4-FFF2-40B4-BE49-F238E27FC236}">
                <a16:creationId xmlns:a16="http://schemas.microsoft.com/office/drawing/2014/main" id="{50C44B2C-E99A-8256-420E-45EF6DD16FA1}"/>
              </a:ext>
            </a:extLst>
          </p:cNvPr>
          <p:cNvSpPr txBox="1"/>
          <p:nvPr/>
        </p:nvSpPr>
        <p:spPr>
          <a:xfrm>
            <a:off x="0" y="1219200"/>
            <a:ext cx="8458200" cy="2092881"/>
          </a:xfrm>
          <a:prstGeom prst="rect">
            <a:avLst/>
          </a:prstGeom>
          <a:noFill/>
        </p:spPr>
        <p:txBody>
          <a:bodyPr wrap="square">
            <a:spAutoFit/>
          </a:bodyPr>
          <a:lstStyle/>
          <a:p>
            <a:pPr algn="just"/>
            <a:r>
              <a:rPr lang="fr-FR" sz="1400" b="1" dirty="0" err="1"/>
              <a:t>Results</a:t>
            </a:r>
            <a:r>
              <a:rPr lang="fr-FR" sz="1400" b="1" dirty="0"/>
              <a:t> and discussions</a:t>
            </a:r>
          </a:p>
          <a:p>
            <a:pPr algn="just"/>
            <a:r>
              <a:rPr lang="fr-FR" sz="1400" dirty="0" err="1"/>
              <a:t>Based</a:t>
            </a:r>
            <a:r>
              <a:rPr lang="fr-FR" sz="1400" dirty="0"/>
              <a:t> on </a:t>
            </a:r>
            <a:r>
              <a:rPr lang="fr-FR" sz="1400" dirty="0" err="1"/>
              <a:t>several</a:t>
            </a:r>
            <a:r>
              <a:rPr lang="fr-FR" sz="1400" dirty="0"/>
              <a:t> </a:t>
            </a:r>
            <a:r>
              <a:rPr lang="fr-FR" sz="1400" dirty="0" err="1"/>
              <a:t>factors</a:t>
            </a:r>
            <a:r>
              <a:rPr lang="fr-FR" sz="1400" dirty="0"/>
              <a:t> and </a:t>
            </a:r>
            <a:r>
              <a:rPr lang="fr-FR" sz="1400" dirty="0" err="1"/>
              <a:t>results</a:t>
            </a:r>
            <a:r>
              <a:rPr lang="fr-FR" sz="1400" dirty="0"/>
              <a:t> </a:t>
            </a:r>
            <a:r>
              <a:rPr lang="fr-FR" sz="1400" dirty="0" err="1"/>
              <a:t>obtained</a:t>
            </a:r>
            <a:r>
              <a:rPr lang="fr-FR" sz="1400" dirty="0"/>
              <a:t> Smilax </a:t>
            </a:r>
            <a:r>
              <a:rPr lang="fr-FR" sz="1400" dirty="0" err="1"/>
              <a:t>zeylanica</a:t>
            </a:r>
            <a:r>
              <a:rPr lang="fr-FR" sz="1400" dirty="0"/>
              <a:t> </a:t>
            </a:r>
            <a:r>
              <a:rPr lang="fr-FR" sz="1400" dirty="0" err="1"/>
              <a:t>methanolic</a:t>
            </a:r>
            <a:r>
              <a:rPr lang="fr-FR" sz="1400" dirty="0"/>
              <a:t> </a:t>
            </a:r>
            <a:r>
              <a:rPr lang="fr-FR" sz="1400" dirty="0" err="1"/>
              <a:t>extract</a:t>
            </a:r>
            <a:r>
              <a:rPr lang="fr-FR" sz="1400" dirty="0"/>
              <a:t> </a:t>
            </a:r>
            <a:r>
              <a:rPr lang="fr-FR" sz="1400" dirty="0" err="1"/>
              <a:t>was</a:t>
            </a:r>
            <a:r>
              <a:rPr lang="fr-FR" sz="1400" dirty="0"/>
              <a:t> </a:t>
            </a:r>
            <a:r>
              <a:rPr lang="fr-FR" sz="1400" dirty="0" err="1"/>
              <a:t>subjected</a:t>
            </a:r>
            <a:r>
              <a:rPr lang="fr-FR" sz="1400" dirty="0"/>
              <a:t> to </a:t>
            </a:r>
            <a:r>
              <a:rPr lang="fr-FR" sz="1400" dirty="0" err="1"/>
              <a:t>column</a:t>
            </a:r>
            <a:r>
              <a:rPr lang="fr-FR" sz="1400" dirty="0"/>
              <a:t> </a:t>
            </a:r>
            <a:r>
              <a:rPr lang="fr-FR" sz="1400" dirty="0" err="1"/>
              <a:t>chromatography</a:t>
            </a:r>
            <a:r>
              <a:rPr lang="fr-FR" sz="1400" dirty="0"/>
              <a:t> and Fraction 1 </a:t>
            </a:r>
            <a:r>
              <a:rPr lang="fr-FR" sz="1400" dirty="0" err="1"/>
              <a:t>was</a:t>
            </a:r>
            <a:r>
              <a:rPr lang="fr-FR" sz="1400" dirty="0"/>
              <a:t> </a:t>
            </a:r>
            <a:r>
              <a:rPr lang="fr-FR" sz="1400" dirty="0" err="1"/>
              <a:t>obtained</a:t>
            </a:r>
            <a:r>
              <a:rPr lang="fr-FR" sz="1400" dirty="0"/>
              <a:t>, </a:t>
            </a:r>
            <a:r>
              <a:rPr lang="fr-FR" sz="1400" dirty="0" err="1"/>
              <a:t>it</a:t>
            </a:r>
            <a:r>
              <a:rPr lang="fr-FR" sz="1400" dirty="0"/>
              <a:t> </a:t>
            </a:r>
            <a:r>
              <a:rPr lang="fr-FR" sz="1400" dirty="0" err="1"/>
              <a:t>contained</a:t>
            </a:r>
            <a:r>
              <a:rPr lang="fr-FR" sz="1400" dirty="0"/>
              <a:t> maximum </a:t>
            </a:r>
            <a:r>
              <a:rPr lang="fr-FR" sz="1400" dirty="0" err="1"/>
              <a:t>phytocostituents</a:t>
            </a:r>
            <a:r>
              <a:rPr lang="fr-FR" sz="1400" dirty="0"/>
              <a:t> as </a:t>
            </a:r>
            <a:r>
              <a:rPr lang="fr-FR" sz="1400" dirty="0" err="1"/>
              <a:t>identified</a:t>
            </a:r>
            <a:r>
              <a:rPr lang="fr-FR" sz="1400" dirty="0"/>
              <a:t> </a:t>
            </a:r>
            <a:r>
              <a:rPr lang="fr-FR" sz="1400" dirty="0" err="1"/>
              <a:t>through</a:t>
            </a:r>
            <a:r>
              <a:rPr lang="fr-FR" sz="1400" dirty="0"/>
              <a:t> </a:t>
            </a:r>
            <a:r>
              <a:rPr lang="fr-FR" sz="1400" dirty="0" err="1"/>
              <a:t>thin</a:t>
            </a:r>
            <a:r>
              <a:rPr lang="fr-FR" sz="1400" dirty="0"/>
              <a:t> layer </a:t>
            </a:r>
            <a:r>
              <a:rPr lang="fr-FR" sz="1400" dirty="0" err="1"/>
              <a:t>chromatography</a:t>
            </a:r>
            <a:r>
              <a:rPr lang="fr-FR" sz="1400" dirty="0"/>
              <a:t>.</a:t>
            </a:r>
          </a:p>
          <a:p>
            <a:pPr marL="285750" indent="-285750" algn="just">
              <a:buFont typeface="Arial" panose="020B0604020202020204" pitchFamily="34" charset="0"/>
              <a:buChar char="•"/>
            </a:pPr>
            <a:r>
              <a:rPr lang="fr-FR" sz="1400" dirty="0" err="1"/>
              <a:t>Obtained</a:t>
            </a:r>
            <a:r>
              <a:rPr lang="fr-FR" sz="1400" dirty="0"/>
              <a:t> fraction 1 </a:t>
            </a:r>
            <a:r>
              <a:rPr lang="fr-FR" sz="1400" dirty="0" err="1"/>
              <a:t>was</a:t>
            </a:r>
            <a:r>
              <a:rPr lang="fr-FR" sz="1400" dirty="0"/>
              <a:t> </a:t>
            </a:r>
            <a:r>
              <a:rPr lang="fr-FR" sz="1400" dirty="0" err="1"/>
              <a:t>then</a:t>
            </a:r>
            <a:r>
              <a:rPr lang="fr-FR" sz="1400" dirty="0"/>
              <a:t> </a:t>
            </a:r>
            <a:r>
              <a:rPr lang="fr-FR" sz="1400" dirty="0" err="1"/>
              <a:t>further</a:t>
            </a:r>
            <a:r>
              <a:rPr lang="fr-FR" sz="1400" dirty="0"/>
              <a:t> </a:t>
            </a:r>
            <a:r>
              <a:rPr lang="fr-FR" sz="1400" dirty="0" err="1"/>
              <a:t>characterised</a:t>
            </a:r>
            <a:r>
              <a:rPr lang="fr-FR" sz="1400" dirty="0"/>
              <a:t> </a:t>
            </a:r>
            <a:r>
              <a:rPr lang="fr-FR" sz="1400" dirty="0" err="1"/>
              <a:t>using</a:t>
            </a:r>
            <a:r>
              <a:rPr lang="fr-FR" sz="1400" dirty="0"/>
              <a:t> GCMS technique.</a:t>
            </a:r>
          </a:p>
          <a:p>
            <a:pPr marL="285750" indent="-285750" algn="just">
              <a:buFont typeface="Arial" panose="020B0604020202020204" pitchFamily="34" charset="0"/>
              <a:buChar char="•"/>
            </a:pPr>
            <a:r>
              <a:rPr lang="fr-FR" sz="1400" dirty="0" err="1"/>
              <a:t>Several</a:t>
            </a:r>
            <a:r>
              <a:rPr lang="fr-FR" sz="1400" dirty="0"/>
              <a:t> </a:t>
            </a:r>
            <a:r>
              <a:rPr lang="fr-FR" sz="1400" dirty="0" err="1"/>
              <a:t>constituents</a:t>
            </a:r>
            <a:r>
              <a:rPr lang="fr-FR" sz="1400" dirty="0"/>
              <a:t> </a:t>
            </a:r>
            <a:r>
              <a:rPr lang="fr-FR" sz="1400" dirty="0" err="1"/>
              <a:t>were</a:t>
            </a:r>
            <a:r>
              <a:rPr lang="fr-FR" sz="1400" dirty="0"/>
              <a:t> </a:t>
            </a:r>
            <a:r>
              <a:rPr lang="fr-FR" sz="1400" dirty="0" err="1"/>
              <a:t>identified</a:t>
            </a:r>
            <a:r>
              <a:rPr lang="fr-FR" sz="1400" dirty="0"/>
              <a:t> and </a:t>
            </a:r>
            <a:r>
              <a:rPr lang="fr-FR" sz="1400" dirty="0" err="1"/>
              <a:t>subjected</a:t>
            </a:r>
            <a:r>
              <a:rPr lang="fr-FR" sz="1400" dirty="0"/>
              <a:t> to </a:t>
            </a:r>
            <a:r>
              <a:rPr lang="fr-FR" sz="1400" dirty="0" err="1"/>
              <a:t>insillico</a:t>
            </a:r>
            <a:r>
              <a:rPr lang="fr-FR" sz="1400" dirty="0"/>
              <a:t> screening.</a:t>
            </a:r>
          </a:p>
          <a:p>
            <a:pPr algn="just"/>
            <a:endParaRPr lang="fr-FR" sz="1400" dirty="0"/>
          </a:p>
          <a:p>
            <a:pPr algn="just"/>
            <a:endParaRPr lang="fr-FR" sz="1400" dirty="0"/>
          </a:p>
          <a:p>
            <a:pPr algn="just"/>
            <a:endParaRPr lang="fr-FR" sz="1800" b="1" dirty="0"/>
          </a:p>
        </p:txBody>
      </p:sp>
      <p:pic>
        <p:nvPicPr>
          <p:cNvPr id="6" name="Picture 5">
            <a:extLst>
              <a:ext uri="{FF2B5EF4-FFF2-40B4-BE49-F238E27FC236}">
                <a16:creationId xmlns:a16="http://schemas.microsoft.com/office/drawing/2014/main" id="{314FCD6F-8395-3EE1-8189-7C35C18A9C7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 t="56198" r="-2129"/>
          <a:stretch/>
        </p:blipFill>
        <p:spPr>
          <a:xfrm>
            <a:off x="0" y="2833221"/>
            <a:ext cx="9296400" cy="3505200"/>
          </a:xfrm>
          <a:prstGeom prst="rect">
            <a:avLst/>
          </a:prstGeom>
        </p:spPr>
      </p:pic>
      <p:sp>
        <p:nvSpPr>
          <p:cNvPr id="7" name="TextBox 6">
            <a:extLst>
              <a:ext uri="{FF2B5EF4-FFF2-40B4-BE49-F238E27FC236}">
                <a16:creationId xmlns:a16="http://schemas.microsoft.com/office/drawing/2014/main" id="{8DEA8643-DF4A-D3B3-E45F-4A9D7974BB0A}"/>
              </a:ext>
            </a:extLst>
          </p:cNvPr>
          <p:cNvSpPr txBox="1"/>
          <p:nvPr/>
        </p:nvSpPr>
        <p:spPr>
          <a:xfrm>
            <a:off x="3810000" y="5638800"/>
            <a:ext cx="2175083" cy="276999"/>
          </a:xfrm>
          <a:prstGeom prst="rect">
            <a:avLst/>
          </a:prstGeom>
          <a:noFill/>
        </p:spPr>
        <p:txBody>
          <a:bodyPr wrap="none" rtlCol="0">
            <a:spAutoFit/>
          </a:bodyPr>
          <a:lstStyle/>
          <a:p>
            <a:r>
              <a:rPr lang="en-US" sz="1200" dirty="0"/>
              <a:t>Fig 2 GCMS user Chromatogram</a:t>
            </a:r>
          </a:p>
        </p:txBody>
      </p:sp>
    </p:spTree>
    <p:extLst>
      <p:ext uri="{BB962C8B-B14F-4D97-AF65-F5344CB8AC3E}">
        <p14:creationId xmlns:p14="http://schemas.microsoft.com/office/powerpoint/2010/main" val="35492257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147DD75-160F-A88B-6B3B-D852FA21DDEE}"/>
              </a:ext>
            </a:extLst>
          </p:cNvPr>
          <p:cNvSpPr>
            <a:spLocks noGrp="1"/>
          </p:cNvSpPr>
          <p:nvPr>
            <p:ph type="sldNum" sz="quarter" idx="12"/>
          </p:nvPr>
        </p:nvSpPr>
        <p:spPr/>
        <p:txBody>
          <a:bodyPr/>
          <a:lstStyle/>
          <a:p>
            <a:fld id="{FCAEAE96-855E-42B1-8DE9-9C9E68DE18C5}" type="slidenum">
              <a:rPr lang="fr-FR" smtClean="0"/>
              <a:pPr/>
              <a:t>8</a:t>
            </a:fld>
            <a:endParaRPr lang="fr-FR"/>
          </a:p>
        </p:txBody>
      </p:sp>
      <p:pic>
        <p:nvPicPr>
          <p:cNvPr id="13" name="Picture 12">
            <a:extLst>
              <a:ext uri="{FF2B5EF4-FFF2-40B4-BE49-F238E27FC236}">
                <a16:creationId xmlns:a16="http://schemas.microsoft.com/office/drawing/2014/main" id="{D038608D-7DFC-4B9F-F25B-7AE64234EED2}"/>
              </a:ext>
            </a:extLst>
          </p:cNvPr>
          <p:cNvPicPr>
            <a:picLocks noChangeAspect="1"/>
          </p:cNvPicPr>
          <p:nvPr/>
        </p:nvPicPr>
        <p:blipFill>
          <a:blip r:embed="rId3"/>
          <a:stretch>
            <a:fillRect/>
          </a:stretch>
        </p:blipFill>
        <p:spPr>
          <a:xfrm>
            <a:off x="1143000" y="1658952"/>
            <a:ext cx="6516127" cy="4812080"/>
          </a:xfrm>
          <a:prstGeom prst="rect">
            <a:avLst/>
          </a:prstGeom>
        </p:spPr>
      </p:pic>
      <p:sp>
        <p:nvSpPr>
          <p:cNvPr id="14" name="TextBox 13">
            <a:extLst>
              <a:ext uri="{FF2B5EF4-FFF2-40B4-BE49-F238E27FC236}">
                <a16:creationId xmlns:a16="http://schemas.microsoft.com/office/drawing/2014/main" id="{A966DD41-E8C6-6DBD-79EB-448C73C503B4}"/>
              </a:ext>
            </a:extLst>
          </p:cNvPr>
          <p:cNvSpPr txBox="1"/>
          <p:nvPr/>
        </p:nvSpPr>
        <p:spPr>
          <a:xfrm>
            <a:off x="872025" y="992446"/>
            <a:ext cx="7543800" cy="707886"/>
          </a:xfrm>
          <a:prstGeom prst="rect">
            <a:avLst/>
          </a:prstGeom>
          <a:noFill/>
        </p:spPr>
        <p:txBody>
          <a:bodyPr wrap="square" rtlCol="0">
            <a:spAutoFit/>
          </a:bodyPr>
          <a:lstStyle/>
          <a:p>
            <a:r>
              <a:rPr lang="en-US" sz="1600" b="1" dirty="0"/>
              <a:t>Results</a:t>
            </a:r>
            <a:endParaRPr lang="en-US" b="1" dirty="0"/>
          </a:p>
          <a:p>
            <a:r>
              <a:rPr lang="en-US" sz="1200" dirty="0"/>
              <a:t>- Identified phytoconstituents were screened </a:t>
            </a:r>
            <a:r>
              <a:rPr lang="en-US" sz="1200" dirty="0" err="1"/>
              <a:t>insillico</a:t>
            </a:r>
            <a:r>
              <a:rPr lang="en-US" sz="1200" dirty="0"/>
              <a:t> for the inhibition of  HMG Co A reductase. Atorvastatin was used as standard</a:t>
            </a:r>
          </a:p>
        </p:txBody>
      </p:sp>
    </p:spTree>
    <p:extLst>
      <p:ext uri="{BB962C8B-B14F-4D97-AF65-F5344CB8AC3E}">
        <p14:creationId xmlns:p14="http://schemas.microsoft.com/office/powerpoint/2010/main" val="38412235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45E4C35-3AE0-2A3A-3DF9-C014034AD8B9}"/>
              </a:ext>
            </a:extLst>
          </p:cNvPr>
          <p:cNvSpPr>
            <a:spLocks noGrp="1"/>
          </p:cNvSpPr>
          <p:nvPr>
            <p:ph type="sldNum" sz="quarter" idx="12"/>
          </p:nvPr>
        </p:nvSpPr>
        <p:spPr/>
        <p:txBody>
          <a:bodyPr/>
          <a:lstStyle/>
          <a:p>
            <a:fld id="{FCAEAE96-855E-42B1-8DE9-9C9E68DE18C5}" type="slidenum">
              <a:rPr lang="fr-FR" smtClean="0"/>
              <a:pPr/>
              <a:t>9</a:t>
            </a:fld>
            <a:endParaRPr lang="fr-FR"/>
          </a:p>
        </p:txBody>
      </p:sp>
      <p:graphicFrame>
        <p:nvGraphicFramePr>
          <p:cNvPr id="5" name="Table 4">
            <a:extLst>
              <a:ext uri="{FF2B5EF4-FFF2-40B4-BE49-F238E27FC236}">
                <a16:creationId xmlns:a16="http://schemas.microsoft.com/office/drawing/2014/main" id="{EDE9E08C-C373-00FE-32F5-3C2D0F6536B8}"/>
              </a:ext>
            </a:extLst>
          </p:cNvPr>
          <p:cNvGraphicFramePr>
            <a:graphicFrameLocks noGrp="1"/>
          </p:cNvGraphicFramePr>
          <p:nvPr>
            <p:extLst>
              <p:ext uri="{D42A27DB-BD31-4B8C-83A1-F6EECF244321}">
                <p14:modId xmlns:p14="http://schemas.microsoft.com/office/powerpoint/2010/main" val="4265578396"/>
              </p:ext>
            </p:extLst>
          </p:nvPr>
        </p:nvGraphicFramePr>
        <p:xfrm>
          <a:off x="1524000" y="1397000"/>
          <a:ext cx="7315200" cy="4851402"/>
        </p:xfrm>
        <a:graphic>
          <a:graphicData uri="http://schemas.openxmlformats.org/drawingml/2006/table">
            <a:tbl>
              <a:tblPr firstRow="1" bandRow="1">
                <a:tableStyleId>{616DA210-FB5B-4158-B5E0-FEB733F419BA}</a:tableStyleId>
              </a:tblPr>
              <a:tblGrid>
                <a:gridCol w="2438400">
                  <a:extLst>
                    <a:ext uri="{9D8B030D-6E8A-4147-A177-3AD203B41FA5}">
                      <a16:colId xmlns:a16="http://schemas.microsoft.com/office/drawing/2014/main" val="1604685555"/>
                    </a:ext>
                  </a:extLst>
                </a:gridCol>
                <a:gridCol w="2438400">
                  <a:extLst>
                    <a:ext uri="{9D8B030D-6E8A-4147-A177-3AD203B41FA5}">
                      <a16:colId xmlns:a16="http://schemas.microsoft.com/office/drawing/2014/main" val="1069412176"/>
                    </a:ext>
                  </a:extLst>
                </a:gridCol>
                <a:gridCol w="2438400">
                  <a:extLst>
                    <a:ext uri="{9D8B030D-6E8A-4147-A177-3AD203B41FA5}">
                      <a16:colId xmlns:a16="http://schemas.microsoft.com/office/drawing/2014/main" val="634669434"/>
                    </a:ext>
                  </a:extLst>
                </a:gridCol>
              </a:tblGrid>
              <a:tr h="808567">
                <a:tc>
                  <a:txBody>
                    <a:bodyPr/>
                    <a:lstStyle/>
                    <a:p>
                      <a:pPr algn="ctr"/>
                      <a:r>
                        <a:rPr lang="en-US" dirty="0"/>
                        <a:t>Name of Phytoconstituents</a:t>
                      </a:r>
                    </a:p>
                  </a:txBody>
                  <a:tcPr/>
                </a:tc>
                <a:tc gridSpan="2">
                  <a:txBody>
                    <a:bodyPr/>
                    <a:lstStyle/>
                    <a:p>
                      <a:pPr algn="ctr"/>
                      <a:r>
                        <a:rPr lang="en-US" dirty="0"/>
                        <a:t>3D Docking confirmation</a:t>
                      </a:r>
                    </a:p>
                  </a:txBody>
                  <a:tcPr/>
                </a:tc>
                <a:tc hMerge="1">
                  <a:txBody>
                    <a:bodyPr/>
                    <a:lstStyle/>
                    <a:p>
                      <a:pPr algn="ctr"/>
                      <a:endParaRPr lang="en-US" dirty="0"/>
                    </a:p>
                  </a:txBody>
                  <a:tcPr/>
                </a:tc>
                <a:extLst>
                  <a:ext uri="{0D108BD9-81ED-4DB2-BD59-A6C34878D82A}">
                    <a16:rowId xmlns:a16="http://schemas.microsoft.com/office/drawing/2014/main" val="2630770689"/>
                  </a:ext>
                </a:extLst>
              </a:tr>
              <a:tr h="808567">
                <a:tc>
                  <a:txBody>
                    <a:bodyPr/>
                    <a:lstStyle/>
                    <a:p>
                      <a:r>
                        <a:rPr lang="en-US" dirty="0"/>
                        <a:t>Atorvastatin</a:t>
                      </a:r>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40648297"/>
                  </a:ext>
                </a:extLst>
              </a:tr>
              <a:tr h="808567">
                <a:tc>
                  <a:txBody>
                    <a:bodyPr/>
                    <a:lstStyle/>
                    <a:p>
                      <a:r>
                        <a:rPr lang="en-US" dirty="0" err="1"/>
                        <a:t>Parmomycin</a:t>
                      </a:r>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4224987986"/>
                  </a:ext>
                </a:extLst>
              </a:tr>
              <a:tr h="808567">
                <a:tc>
                  <a:txBody>
                    <a:bodyPr/>
                    <a:lstStyle/>
                    <a:p>
                      <a:r>
                        <a:rPr lang="en-US" dirty="0"/>
                        <a:t>Oleic Acid</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982530236"/>
                  </a:ext>
                </a:extLst>
              </a:tr>
              <a:tr h="808567">
                <a:tc>
                  <a:txBody>
                    <a:bodyPr/>
                    <a:lstStyle/>
                    <a:p>
                      <a:r>
                        <a:rPr lang="en-US" dirty="0"/>
                        <a:t>1-Heptatriacontanol</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051108569"/>
                  </a:ext>
                </a:extLst>
              </a:tr>
              <a:tr h="808567">
                <a:tc>
                  <a:txBody>
                    <a:bodyPr/>
                    <a:lstStyle/>
                    <a:p>
                      <a:r>
                        <a:rPr lang="en-US" dirty="0"/>
                        <a:t>2-Myristynoyl pantetheine</a:t>
                      </a:r>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518916182"/>
                  </a:ext>
                </a:extLst>
              </a:tr>
            </a:tbl>
          </a:graphicData>
        </a:graphic>
      </p:graphicFrame>
      <p:pic>
        <p:nvPicPr>
          <p:cNvPr id="7" name="Picture 6" descr="A close-up of a bunch of colorful objects&#10;&#10;Description automatically generated">
            <a:extLst>
              <a:ext uri="{FF2B5EF4-FFF2-40B4-BE49-F238E27FC236}">
                <a16:creationId xmlns:a16="http://schemas.microsoft.com/office/drawing/2014/main" id="{3503B1C6-0223-D230-8A8A-10DCA468C974}"/>
              </a:ext>
            </a:extLst>
          </p:cNvPr>
          <p:cNvPicPr>
            <a:picLocks noChangeAspect="1"/>
          </p:cNvPicPr>
          <p:nvPr/>
        </p:nvPicPr>
        <p:blipFill>
          <a:blip r:embed="rId2"/>
          <a:stretch>
            <a:fillRect/>
          </a:stretch>
        </p:blipFill>
        <p:spPr>
          <a:xfrm>
            <a:off x="3962400" y="2209801"/>
            <a:ext cx="2400208" cy="838200"/>
          </a:xfrm>
          <a:prstGeom prst="rect">
            <a:avLst/>
          </a:prstGeom>
        </p:spPr>
      </p:pic>
      <p:pic>
        <p:nvPicPr>
          <p:cNvPr id="9" name="Picture 8" descr="A diagram of a molecule&#10;&#10;Description automatically generated">
            <a:extLst>
              <a:ext uri="{FF2B5EF4-FFF2-40B4-BE49-F238E27FC236}">
                <a16:creationId xmlns:a16="http://schemas.microsoft.com/office/drawing/2014/main" id="{D3A5837F-0D8C-FE6B-F384-19533A499A3F}"/>
              </a:ext>
            </a:extLst>
          </p:cNvPr>
          <p:cNvPicPr>
            <a:picLocks noChangeAspect="1"/>
          </p:cNvPicPr>
          <p:nvPr/>
        </p:nvPicPr>
        <p:blipFill>
          <a:blip r:embed="rId3"/>
          <a:stretch>
            <a:fillRect/>
          </a:stretch>
        </p:blipFill>
        <p:spPr>
          <a:xfrm>
            <a:off x="6362608" y="2193925"/>
            <a:ext cx="2457249" cy="854075"/>
          </a:xfrm>
          <a:prstGeom prst="rect">
            <a:avLst/>
          </a:prstGeom>
        </p:spPr>
      </p:pic>
      <p:pic>
        <p:nvPicPr>
          <p:cNvPr id="11" name="Picture 10" descr="A computer generated image of a bunch of colorful objects&#10;&#10;Description automatically generated">
            <a:extLst>
              <a:ext uri="{FF2B5EF4-FFF2-40B4-BE49-F238E27FC236}">
                <a16:creationId xmlns:a16="http://schemas.microsoft.com/office/drawing/2014/main" id="{83B30261-A0D8-DAA3-1358-1CDED5CA0A5A}"/>
              </a:ext>
            </a:extLst>
          </p:cNvPr>
          <p:cNvPicPr>
            <a:picLocks noChangeAspect="1"/>
          </p:cNvPicPr>
          <p:nvPr/>
        </p:nvPicPr>
        <p:blipFill>
          <a:blip r:embed="rId4"/>
          <a:stretch>
            <a:fillRect/>
          </a:stretch>
        </p:blipFill>
        <p:spPr>
          <a:xfrm>
            <a:off x="3962400" y="3048000"/>
            <a:ext cx="2400208" cy="796925"/>
          </a:xfrm>
          <a:prstGeom prst="rect">
            <a:avLst/>
          </a:prstGeom>
        </p:spPr>
      </p:pic>
      <p:pic>
        <p:nvPicPr>
          <p:cNvPr id="13" name="Picture 12" descr="A diagram of a molecule&#10;&#10;Description automatically generated">
            <a:extLst>
              <a:ext uri="{FF2B5EF4-FFF2-40B4-BE49-F238E27FC236}">
                <a16:creationId xmlns:a16="http://schemas.microsoft.com/office/drawing/2014/main" id="{07ECFBB4-40F4-A9F2-49C7-FED26EF885F2}"/>
              </a:ext>
            </a:extLst>
          </p:cNvPr>
          <p:cNvPicPr>
            <a:picLocks noChangeAspect="1"/>
          </p:cNvPicPr>
          <p:nvPr/>
        </p:nvPicPr>
        <p:blipFill>
          <a:blip r:embed="rId5"/>
          <a:stretch>
            <a:fillRect/>
          </a:stretch>
        </p:blipFill>
        <p:spPr>
          <a:xfrm>
            <a:off x="6372184" y="2971424"/>
            <a:ext cx="2438095" cy="796926"/>
          </a:xfrm>
          <a:prstGeom prst="rect">
            <a:avLst/>
          </a:prstGeom>
        </p:spPr>
      </p:pic>
      <p:pic>
        <p:nvPicPr>
          <p:cNvPr id="15" name="Picture 14" descr="A computer generated image of a cell&#10;&#10;Description automatically generated">
            <a:extLst>
              <a:ext uri="{FF2B5EF4-FFF2-40B4-BE49-F238E27FC236}">
                <a16:creationId xmlns:a16="http://schemas.microsoft.com/office/drawing/2014/main" id="{5EA2C010-D239-4743-948B-52B9FF87CA43}"/>
              </a:ext>
            </a:extLst>
          </p:cNvPr>
          <p:cNvPicPr>
            <a:picLocks noChangeAspect="1"/>
          </p:cNvPicPr>
          <p:nvPr/>
        </p:nvPicPr>
        <p:blipFill>
          <a:blip r:embed="rId6"/>
          <a:stretch>
            <a:fillRect/>
          </a:stretch>
        </p:blipFill>
        <p:spPr>
          <a:xfrm>
            <a:off x="3962399" y="3822701"/>
            <a:ext cx="2474259" cy="847507"/>
          </a:xfrm>
          <a:prstGeom prst="rect">
            <a:avLst/>
          </a:prstGeom>
        </p:spPr>
      </p:pic>
      <p:pic>
        <p:nvPicPr>
          <p:cNvPr id="17" name="Picture 16" descr="A diagram of a molecule&#10;&#10;Description automatically generated">
            <a:extLst>
              <a:ext uri="{FF2B5EF4-FFF2-40B4-BE49-F238E27FC236}">
                <a16:creationId xmlns:a16="http://schemas.microsoft.com/office/drawing/2014/main" id="{F2740366-A900-C9F1-D111-E75A0268798D}"/>
              </a:ext>
            </a:extLst>
          </p:cNvPr>
          <p:cNvPicPr>
            <a:picLocks noChangeAspect="1"/>
          </p:cNvPicPr>
          <p:nvPr/>
        </p:nvPicPr>
        <p:blipFill>
          <a:blip r:embed="rId7"/>
          <a:stretch>
            <a:fillRect/>
          </a:stretch>
        </p:blipFill>
        <p:spPr>
          <a:xfrm>
            <a:off x="6343263" y="3795806"/>
            <a:ext cx="2510116" cy="838200"/>
          </a:xfrm>
          <a:prstGeom prst="rect">
            <a:avLst/>
          </a:prstGeom>
        </p:spPr>
      </p:pic>
      <p:pic>
        <p:nvPicPr>
          <p:cNvPr id="19" name="Picture 18" descr="A close-up of a colorful object&#10;&#10;Description automatically generated with medium confidence">
            <a:extLst>
              <a:ext uri="{FF2B5EF4-FFF2-40B4-BE49-F238E27FC236}">
                <a16:creationId xmlns:a16="http://schemas.microsoft.com/office/drawing/2014/main" id="{C8623699-1957-C102-686B-2B3CD127EFBA}"/>
              </a:ext>
            </a:extLst>
          </p:cNvPr>
          <p:cNvPicPr>
            <a:picLocks noChangeAspect="1"/>
          </p:cNvPicPr>
          <p:nvPr/>
        </p:nvPicPr>
        <p:blipFill>
          <a:blip r:embed="rId8"/>
          <a:stretch>
            <a:fillRect/>
          </a:stretch>
        </p:blipFill>
        <p:spPr>
          <a:xfrm>
            <a:off x="3926542" y="4658764"/>
            <a:ext cx="2510116" cy="814938"/>
          </a:xfrm>
          <a:prstGeom prst="rect">
            <a:avLst/>
          </a:prstGeom>
        </p:spPr>
      </p:pic>
      <p:pic>
        <p:nvPicPr>
          <p:cNvPr id="21" name="Picture 20" descr="A diagram of a network&#10;&#10;Description automatically generated">
            <a:extLst>
              <a:ext uri="{FF2B5EF4-FFF2-40B4-BE49-F238E27FC236}">
                <a16:creationId xmlns:a16="http://schemas.microsoft.com/office/drawing/2014/main" id="{A94393D5-06A7-A38C-329E-9052BB207B2B}"/>
              </a:ext>
            </a:extLst>
          </p:cNvPr>
          <p:cNvPicPr>
            <a:picLocks noChangeAspect="1"/>
          </p:cNvPicPr>
          <p:nvPr/>
        </p:nvPicPr>
        <p:blipFill>
          <a:blip r:embed="rId9"/>
          <a:stretch>
            <a:fillRect/>
          </a:stretch>
        </p:blipFill>
        <p:spPr>
          <a:xfrm>
            <a:off x="6343263" y="4592729"/>
            <a:ext cx="2510116" cy="974539"/>
          </a:xfrm>
          <a:prstGeom prst="rect">
            <a:avLst/>
          </a:prstGeom>
        </p:spPr>
      </p:pic>
      <p:pic>
        <p:nvPicPr>
          <p:cNvPr id="23" name="Picture 22" descr="A close-up of a bunch of colorful wires&#10;&#10;Description automatically generated">
            <a:extLst>
              <a:ext uri="{FF2B5EF4-FFF2-40B4-BE49-F238E27FC236}">
                <a16:creationId xmlns:a16="http://schemas.microsoft.com/office/drawing/2014/main" id="{B07D7038-138F-25EF-1612-CC1916137B15}"/>
              </a:ext>
            </a:extLst>
          </p:cNvPr>
          <p:cNvPicPr>
            <a:picLocks noChangeAspect="1"/>
          </p:cNvPicPr>
          <p:nvPr/>
        </p:nvPicPr>
        <p:blipFill>
          <a:blip r:embed="rId10"/>
          <a:stretch>
            <a:fillRect/>
          </a:stretch>
        </p:blipFill>
        <p:spPr>
          <a:xfrm>
            <a:off x="3962399" y="5436579"/>
            <a:ext cx="2409786" cy="807152"/>
          </a:xfrm>
          <a:prstGeom prst="rect">
            <a:avLst/>
          </a:prstGeom>
        </p:spPr>
      </p:pic>
      <p:pic>
        <p:nvPicPr>
          <p:cNvPr id="25" name="Picture 24" descr="A diagram of a molecule&#10;&#10;Description automatically generated">
            <a:extLst>
              <a:ext uri="{FF2B5EF4-FFF2-40B4-BE49-F238E27FC236}">
                <a16:creationId xmlns:a16="http://schemas.microsoft.com/office/drawing/2014/main" id="{74DD42CF-8507-67D1-521B-DA18D7393C9A}"/>
              </a:ext>
            </a:extLst>
          </p:cNvPr>
          <p:cNvPicPr>
            <a:picLocks noChangeAspect="1"/>
          </p:cNvPicPr>
          <p:nvPr/>
        </p:nvPicPr>
        <p:blipFill>
          <a:blip r:embed="rId11"/>
          <a:stretch>
            <a:fillRect/>
          </a:stretch>
        </p:blipFill>
        <p:spPr>
          <a:xfrm>
            <a:off x="6360335" y="5352218"/>
            <a:ext cx="2474259" cy="918408"/>
          </a:xfrm>
          <a:prstGeom prst="rect">
            <a:avLst/>
          </a:prstGeom>
        </p:spPr>
      </p:pic>
      <p:sp>
        <p:nvSpPr>
          <p:cNvPr id="26" name="TextBox 25">
            <a:extLst>
              <a:ext uri="{FF2B5EF4-FFF2-40B4-BE49-F238E27FC236}">
                <a16:creationId xmlns:a16="http://schemas.microsoft.com/office/drawing/2014/main" id="{68E6F6FA-8C2C-9C2F-E86B-5DF5ABBE5424}"/>
              </a:ext>
            </a:extLst>
          </p:cNvPr>
          <p:cNvSpPr txBox="1"/>
          <p:nvPr/>
        </p:nvSpPr>
        <p:spPr>
          <a:xfrm>
            <a:off x="4038271" y="6191914"/>
            <a:ext cx="2334613" cy="307777"/>
          </a:xfrm>
          <a:prstGeom prst="rect">
            <a:avLst/>
          </a:prstGeom>
          <a:noFill/>
        </p:spPr>
        <p:txBody>
          <a:bodyPr wrap="none" rtlCol="0">
            <a:spAutoFit/>
          </a:bodyPr>
          <a:lstStyle/>
          <a:p>
            <a:r>
              <a:rPr lang="en-US" sz="1400" b="1" dirty="0"/>
              <a:t>Fig: 3 In </a:t>
            </a:r>
            <a:r>
              <a:rPr lang="en-US" sz="1400" b="1" dirty="0" err="1"/>
              <a:t>sillico</a:t>
            </a:r>
            <a:r>
              <a:rPr lang="en-US" sz="1400" b="1" dirty="0"/>
              <a:t> docking study </a:t>
            </a:r>
          </a:p>
        </p:txBody>
      </p:sp>
    </p:spTree>
    <p:extLst>
      <p:ext uri="{BB962C8B-B14F-4D97-AF65-F5344CB8AC3E}">
        <p14:creationId xmlns:p14="http://schemas.microsoft.com/office/powerpoint/2010/main" val="246717187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521</TotalTime>
  <Words>1051</Words>
  <Application>Microsoft Office PowerPoint</Application>
  <PresentationFormat>On-screen Show (4:3)</PresentationFormat>
  <Paragraphs>76</Paragraphs>
  <Slides>11</Slides>
  <Notes>5</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11</vt:i4>
      </vt:variant>
    </vt:vector>
  </HeadingPairs>
  <TitlesOfParts>
    <vt:vector size="18" baseType="lpstr">
      <vt:lpstr>Arial</vt:lpstr>
      <vt:lpstr>Calibri</vt:lpstr>
      <vt:lpstr>Calibri Light</vt:lpstr>
      <vt:lpstr>Times New Roman</vt:lpstr>
      <vt:lpstr>Office Theme</vt:lpstr>
      <vt:lpstr>Custom Design</vt:lpstr>
      <vt:lpstr>ChemDraw.Document.6.0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Owner</dc:creator>
  <cp:lastModifiedBy>rosaline mishra</cp:lastModifiedBy>
  <cp:revision>104</cp:revision>
  <dcterms:created xsi:type="dcterms:W3CDTF">2015-04-04T09:45:50Z</dcterms:created>
  <dcterms:modified xsi:type="dcterms:W3CDTF">2023-10-13T07:45:28Z</dcterms:modified>
</cp:coreProperties>
</file>