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74" r:id="rId3"/>
    <p:sldId id="267" r:id="rId4"/>
    <p:sldId id="268" r:id="rId5"/>
    <p:sldId id="269" r:id="rId6"/>
    <p:sldId id="277" r:id="rId7"/>
    <p:sldId id="279" r:id="rId8"/>
    <p:sldId id="278" r:id="rId9"/>
    <p:sldId id="275" r:id="rId10"/>
    <p:sldId id="280" r:id="rId11"/>
    <p:sldId id="276" r:id="rId12"/>
    <p:sldId id="281" r:id="rId13"/>
    <p:sldId id="282" r:id="rId14"/>
    <p:sldId id="283" r:id="rId15"/>
    <p:sldId id="271" r:id="rId16"/>
    <p:sldId id="27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4" d="100"/>
          <a:sy n="104" d="100"/>
        </p:scale>
        <p:origin x="17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10/12/2023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12/10/2023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6110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180781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val="197845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58549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419404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186387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184337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322273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217469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12/10/2023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10/12/2023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7" name="Slide Number Placeholder 1">
            <a:extLst>
              <a:ext uri="{FF2B5EF4-FFF2-40B4-BE49-F238E27FC236}">
                <a16:creationId xmlns:a16="http://schemas.microsoft.com/office/drawing/2014/main" id="{58470573-E65A-4C38-8252-8A0A57900285}"/>
              </a:ext>
            </a:extLst>
          </p:cNvPr>
          <p:cNvSpPr>
            <a:spLocks noGrp="1"/>
          </p:cNvSpPr>
          <p:nvPr>
            <p:ph type="sldNum" sz="quarter" idx="12"/>
          </p:nvPr>
        </p:nvSpPr>
        <p:spPr>
          <a:xfrm>
            <a:off x="6934200" y="6356350"/>
            <a:ext cx="2133600" cy="365125"/>
          </a:xfrm>
        </p:spPr>
        <p:txBody>
          <a:bodyPr/>
          <a:lstStyle/>
          <a:p>
            <a:fld id="{FCAEAE96-855E-42B1-8DE9-9C9E68DE18C5}" type="slidenum">
              <a:rPr lang="fr-FR" smtClean="0"/>
              <a:pPr/>
              <a:t>1</a:t>
            </a:fld>
            <a:endParaRPr lang="fr-FR"/>
          </a:p>
        </p:txBody>
      </p:sp>
      <p:sp>
        <p:nvSpPr>
          <p:cNvPr id="8" name="TextBox 4">
            <a:extLst>
              <a:ext uri="{FF2B5EF4-FFF2-40B4-BE49-F238E27FC236}">
                <a16:creationId xmlns:a16="http://schemas.microsoft.com/office/drawing/2014/main" id="{922107D3-C3AA-47EB-AD67-E8787C4F0417}"/>
              </a:ext>
            </a:extLst>
          </p:cNvPr>
          <p:cNvSpPr txBox="1"/>
          <p:nvPr/>
        </p:nvSpPr>
        <p:spPr>
          <a:xfrm>
            <a:off x="228600" y="1524000"/>
            <a:ext cx="8839200" cy="4785926"/>
          </a:xfrm>
          <a:prstGeom prst="rect">
            <a:avLst/>
          </a:prstGeom>
          <a:noFill/>
        </p:spPr>
        <p:txBody>
          <a:bodyPr wrap="square" rtlCol="0">
            <a:spAutoFit/>
          </a:bodyPr>
          <a:lstStyle/>
          <a:p>
            <a:pPr algn="ctr"/>
            <a:r>
              <a:rPr lang="en-US" sz="2700" b="1" dirty="0">
                <a:solidFill>
                  <a:schemeClr val="bg1"/>
                </a:solidFill>
              </a:rPr>
              <a:t>Rapid and synchronized dormancy-breaking effect of jumbo leek bulb powder supplementation on increased liver glutathione production contributing to biological defense</a:t>
            </a:r>
            <a:endParaRPr lang="en-US" b="1" dirty="0"/>
          </a:p>
          <a:p>
            <a:pPr algn="ctr"/>
            <a:endParaRPr lang="en-US" b="1" dirty="0"/>
          </a:p>
          <a:p>
            <a:pPr algn="ctr"/>
            <a:endParaRPr lang="en-US" b="1" dirty="0"/>
          </a:p>
          <a:p>
            <a:pPr algn="ctr"/>
            <a:endParaRPr lang="en-US" b="1" dirty="0"/>
          </a:p>
          <a:p>
            <a:pPr algn="ctr"/>
            <a:endParaRPr lang="it-IT" altLang="ja-JP" b="1" dirty="0"/>
          </a:p>
          <a:p>
            <a:pPr algn="ctr"/>
            <a:endParaRPr lang="it-IT" altLang="ja-JP" b="1" dirty="0"/>
          </a:p>
          <a:p>
            <a:pPr algn="ctr"/>
            <a:r>
              <a:rPr lang="it-IT" altLang="ja-JP" b="1" dirty="0"/>
              <a:t>Toshihiro Ona </a:t>
            </a:r>
            <a:r>
              <a:rPr lang="it-IT" altLang="ja-JP" b="1" baseline="30000" dirty="0"/>
              <a:t>1,2,</a:t>
            </a:r>
            <a:r>
              <a:rPr lang="it-IT" altLang="ja-JP" b="1" dirty="0"/>
              <a:t>*, and Junko Johzuka </a:t>
            </a:r>
            <a:r>
              <a:rPr lang="it-IT" altLang="ja-JP" b="1" baseline="30000" dirty="0"/>
              <a:t>2,1</a:t>
            </a:r>
          </a:p>
          <a:p>
            <a:endParaRPr lang="it-IT" b="1" baseline="30000" dirty="0"/>
          </a:p>
          <a:p>
            <a:endParaRPr lang="fr-FR" dirty="0"/>
          </a:p>
          <a:p>
            <a:r>
              <a:rPr lang="en-US" altLang="ja-JP" baseline="30000" dirty="0"/>
              <a:t>1</a:t>
            </a:r>
            <a:r>
              <a:rPr lang="en-US" altLang="ja-JP" dirty="0"/>
              <a:t> Graduate School of Bioresource and Bioenvironmental Sciences, Kyushu University, </a:t>
            </a:r>
            <a:r>
              <a:rPr lang="en-US" altLang="ja-JP" dirty="0" err="1"/>
              <a:t>Kasuga</a:t>
            </a:r>
            <a:r>
              <a:rPr lang="en-US" altLang="ja-JP" dirty="0"/>
              <a:t>, Fukuoka, Japan; </a:t>
            </a:r>
            <a:endParaRPr lang="fr-FR" altLang="ja-JP" dirty="0"/>
          </a:p>
          <a:p>
            <a:r>
              <a:rPr lang="en-US" altLang="ja-JP" baseline="30000" dirty="0"/>
              <a:t>2</a:t>
            </a:r>
            <a:r>
              <a:rPr lang="en-US" altLang="ja-JP" dirty="0"/>
              <a:t> O'Atari Inc., </a:t>
            </a:r>
            <a:r>
              <a:rPr lang="en-US" altLang="ja-JP" dirty="0" err="1"/>
              <a:t>Onojo</a:t>
            </a:r>
            <a:r>
              <a:rPr lang="en-US" altLang="ja-JP" dirty="0"/>
              <a:t>, Fukuoka, Japan.</a:t>
            </a:r>
          </a:p>
          <a:p>
            <a:endParaRPr lang="fr-FR" altLang="ja-JP" dirty="0"/>
          </a:p>
          <a:p>
            <a:r>
              <a:rPr lang="en-US" altLang="ja-JP" sz="1400" b="1" dirty="0"/>
              <a:t>*</a:t>
            </a:r>
            <a:r>
              <a:rPr lang="en-US" altLang="ja-JP" sz="1400" dirty="0"/>
              <a:t> Corresponding author: ona@agr.kyushu-u.ac.jp, ona@oatari-inc.com</a:t>
            </a:r>
            <a:endParaRPr lang="fr-FR" altLang="ja-JP" sz="1400" dirty="0"/>
          </a:p>
        </p:txBody>
      </p:sp>
      <p:pic>
        <p:nvPicPr>
          <p:cNvPr id="9" name="Picture 1">
            <a:extLst>
              <a:ext uri="{FF2B5EF4-FFF2-40B4-BE49-F238E27FC236}">
                <a16:creationId xmlns:a16="http://schemas.microsoft.com/office/drawing/2014/main" id="{F5AA51BC-5863-4FAF-8138-06E0AC46BA93}"/>
              </a:ext>
            </a:extLst>
          </p:cNvPr>
          <p:cNvPicPr>
            <a:picLocks noChangeAspect="1" noChangeArrowheads="1"/>
          </p:cNvPicPr>
          <p:nvPr/>
        </p:nvPicPr>
        <p:blipFill>
          <a:blip r:embed="rId3" cstate="print"/>
          <a:srcRect/>
          <a:stretch>
            <a:fillRect/>
          </a:stretch>
        </p:blipFill>
        <p:spPr bwMode="auto">
          <a:xfrm>
            <a:off x="7521933" y="5711045"/>
            <a:ext cx="1164867" cy="930275"/>
          </a:xfrm>
          <a:prstGeom prst="rect">
            <a:avLst/>
          </a:prstGeom>
          <a:noFill/>
          <a:ln w="9525">
            <a:noFill/>
            <a:miter lim="800000"/>
            <a:headEnd/>
            <a:tailEnd/>
          </a:ln>
          <a:effectLst/>
        </p:spPr>
      </p:pic>
      <p:pic>
        <p:nvPicPr>
          <p:cNvPr id="10" name="Picture 2" descr="https://scontent-nrt1-1.xx.fbcdn.net/v/t31.0-8/16602144_223393004797951_8616119800344441353_o.jpg?_nc_cat=107&amp;ccb=2&amp;_nc_sid=09cbfe&amp;_nc_ohc=0AU1rSa25lwAX8jGoed&amp;_nc_ht=scontent-nrt1-1.xx&amp;oh=694258212bdba949c1c87b1a6ea93c34&amp;oe=5FBC5ECE">
            <a:extLst>
              <a:ext uri="{FF2B5EF4-FFF2-40B4-BE49-F238E27FC236}">
                <a16:creationId xmlns:a16="http://schemas.microsoft.com/office/drawing/2014/main" id="{8F8238B9-1F58-4F51-88A5-3C80AE4A05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5629157"/>
            <a:ext cx="1076442" cy="107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Results and discussion</a:t>
            </a:r>
            <a:endParaRPr lang="fr-FR" altLang="ja-JP" sz="2400" b="1" dirty="0"/>
          </a:p>
        </p:txBody>
      </p:sp>
      <p:sp>
        <p:nvSpPr>
          <p:cNvPr id="4" name="正方形/長方形 3">
            <a:extLst>
              <a:ext uri="{FF2B5EF4-FFF2-40B4-BE49-F238E27FC236}">
                <a16:creationId xmlns:a16="http://schemas.microsoft.com/office/drawing/2014/main" id="{32A04FE6-CD9A-4B04-8811-409B83F011DC}"/>
              </a:ext>
            </a:extLst>
          </p:cNvPr>
          <p:cNvSpPr/>
          <p:nvPr/>
        </p:nvSpPr>
        <p:spPr>
          <a:xfrm>
            <a:off x="647700" y="1993880"/>
            <a:ext cx="7848600" cy="3416320"/>
          </a:xfrm>
          <a:prstGeom prst="rect">
            <a:avLst/>
          </a:prstGeom>
        </p:spPr>
        <p:txBody>
          <a:bodyPr wrap="square">
            <a:spAutoFit/>
          </a:bodyPr>
          <a:lstStyle/>
          <a:p>
            <a:r>
              <a:rPr lang="en-US" altLang="ja-JP" dirty="0"/>
              <a:t>The heated and freeze-dried samples without rapid and synchronized dormancy-breaking (untreated) showed a 9-fold increase in total glutathione production compared to the control (Fig. 5). In contrast, the rapid and synchronized dormancy-breaking samples showed even greater enhancement, approximately 35-fold higher than the control and 4-fold higher than the untreated samples, indicating a significantly higher promotion. This suggests that when rapid and synchronized dormancy-breaking jumbo leek bulb powder is ingested as a supplement, it may efficiently alleviate oxidative stress in the body and remove (detoxify) nanoparticles by promoting the production of glutathione in the liver (Fig. 6, 7). Therefore, it is expected to prevent and improve aging phenomenon, cancer, cardiovascular diseases, and lifestyle-related diseases caused by oxidative stress, as well as to prevent obesity and diabetes, as reported in the previous year.</a:t>
            </a:r>
            <a:endParaRPr lang="ja-JP" altLang="en-US" dirty="0"/>
          </a:p>
        </p:txBody>
      </p:sp>
    </p:spTree>
    <p:extLst>
      <p:ext uri="{BB962C8B-B14F-4D97-AF65-F5344CB8AC3E}">
        <p14:creationId xmlns:p14="http://schemas.microsoft.com/office/powerpoint/2010/main" val="199335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Results and discussion</a:t>
            </a:r>
            <a:endParaRPr lang="fr-FR" altLang="ja-JP" sz="2400" b="1" dirty="0"/>
          </a:p>
        </p:txBody>
      </p:sp>
      <p:sp>
        <p:nvSpPr>
          <p:cNvPr id="7" name="正方形/長方形 6">
            <a:extLst>
              <a:ext uri="{FF2B5EF4-FFF2-40B4-BE49-F238E27FC236}">
                <a16:creationId xmlns:a16="http://schemas.microsoft.com/office/drawing/2014/main" id="{309BC6E2-7F0C-45DF-81C9-B4706BBB561A}"/>
              </a:ext>
            </a:extLst>
          </p:cNvPr>
          <p:cNvSpPr/>
          <p:nvPr/>
        </p:nvSpPr>
        <p:spPr>
          <a:xfrm>
            <a:off x="609600" y="5906869"/>
            <a:ext cx="7848600" cy="646331"/>
          </a:xfrm>
          <a:prstGeom prst="rect">
            <a:avLst/>
          </a:prstGeom>
        </p:spPr>
        <p:txBody>
          <a:bodyPr wrap="square">
            <a:spAutoFit/>
          </a:bodyPr>
          <a:lstStyle/>
          <a:p>
            <a:pPr algn="ctr"/>
            <a:r>
              <a:rPr lang="en-US" altLang="ja-JP" dirty="0"/>
              <a:t>Fig. 5  Change of glutathione production in liver by rapid and synchronized dormancy-breaking treatment.</a:t>
            </a:r>
            <a:endParaRPr lang="ja-JP" altLang="ja-JP" dirty="0"/>
          </a:p>
        </p:txBody>
      </p:sp>
      <p:graphicFrame>
        <p:nvGraphicFramePr>
          <p:cNvPr id="8" name="オブジェクト 7">
            <a:extLst>
              <a:ext uri="{FF2B5EF4-FFF2-40B4-BE49-F238E27FC236}">
                <a16:creationId xmlns:a16="http://schemas.microsoft.com/office/drawing/2014/main" id="{490564AB-6F89-46CA-9DA5-978F51B6711A}"/>
              </a:ext>
            </a:extLst>
          </p:cNvPr>
          <p:cNvGraphicFramePr>
            <a:graphicFrameLocks noChangeAspect="1"/>
          </p:cNvGraphicFramePr>
          <p:nvPr>
            <p:extLst>
              <p:ext uri="{D42A27DB-BD31-4B8C-83A1-F6EECF244321}">
                <p14:modId xmlns:p14="http://schemas.microsoft.com/office/powerpoint/2010/main" val="3014857549"/>
              </p:ext>
            </p:extLst>
          </p:nvPr>
        </p:nvGraphicFramePr>
        <p:xfrm>
          <a:off x="1656462" y="1295400"/>
          <a:ext cx="5831077" cy="4933732"/>
        </p:xfrm>
        <a:graphic>
          <a:graphicData uri="http://schemas.openxmlformats.org/presentationml/2006/ole">
            <mc:AlternateContent xmlns:mc="http://schemas.openxmlformats.org/markup-compatibility/2006">
              <mc:Choice xmlns:v="urn:schemas-microsoft-com:vml" Requires="v">
                <p:oleObj spid="_x0000_s1034" name="SPW 13.0 Graph" r:id="rId4" imgW="5549536" imgH="4695314" progId="SigmaPlotGraphicObject.12">
                  <p:embed/>
                </p:oleObj>
              </mc:Choice>
              <mc:Fallback>
                <p:oleObj name="SPW 13.0 Graph" r:id="rId4" imgW="5549536" imgH="4695314" progId="SigmaPlotGraphicObject.12">
                  <p:embed/>
                  <p:pic>
                    <p:nvPicPr>
                      <p:cNvPr id="2" name="オブジェクト 1">
                        <a:extLst>
                          <a:ext uri="{FF2B5EF4-FFF2-40B4-BE49-F238E27FC236}">
                            <a16:creationId xmlns:a16="http://schemas.microsoft.com/office/drawing/2014/main" id="{D8CE361A-1F61-497A-B876-B0616D2E5671}"/>
                          </a:ext>
                        </a:extLst>
                      </p:cNvPr>
                      <p:cNvPicPr/>
                      <p:nvPr/>
                    </p:nvPicPr>
                    <p:blipFill>
                      <a:blip r:embed="rId5"/>
                      <a:stretch>
                        <a:fillRect/>
                      </a:stretch>
                    </p:blipFill>
                    <p:spPr>
                      <a:xfrm>
                        <a:off x="1656462" y="1295400"/>
                        <a:ext cx="5831077" cy="4933732"/>
                      </a:xfrm>
                      <a:prstGeom prst="rect">
                        <a:avLst/>
                      </a:prstGeom>
                    </p:spPr>
                  </p:pic>
                </p:oleObj>
              </mc:Fallback>
            </mc:AlternateContent>
          </a:graphicData>
        </a:graphic>
      </p:graphicFrame>
    </p:spTree>
    <p:extLst>
      <p:ext uri="{BB962C8B-B14F-4D97-AF65-F5344CB8AC3E}">
        <p14:creationId xmlns:p14="http://schemas.microsoft.com/office/powerpoint/2010/main" val="215447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Results and discussion</a:t>
            </a:r>
            <a:endParaRPr lang="fr-FR" altLang="ja-JP" sz="2400" b="1" dirty="0"/>
          </a:p>
        </p:txBody>
      </p:sp>
      <p:sp>
        <p:nvSpPr>
          <p:cNvPr id="7" name="正方形/長方形 6">
            <a:extLst>
              <a:ext uri="{FF2B5EF4-FFF2-40B4-BE49-F238E27FC236}">
                <a16:creationId xmlns:a16="http://schemas.microsoft.com/office/drawing/2014/main" id="{309BC6E2-7F0C-45DF-81C9-B4706BBB561A}"/>
              </a:ext>
            </a:extLst>
          </p:cNvPr>
          <p:cNvSpPr/>
          <p:nvPr/>
        </p:nvSpPr>
        <p:spPr>
          <a:xfrm>
            <a:off x="609600" y="5906869"/>
            <a:ext cx="7848600" cy="646331"/>
          </a:xfrm>
          <a:prstGeom prst="rect">
            <a:avLst/>
          </a:prstGeom>
        </p:spPr>
        <p:txBody>
          <a:bodyPr wrap="square">
            <a:spAutoFit/>
          </a:bodyPr>
          <a:lstStyle/>
          <a:p>
            <a:pPr algn="ctr"/>
            <a:r>
              <a:rPr lang="en-US" altLang="ja-JP" dirty="0"/>
              <a:t>Fig. 6  Oxidative stress scavenging effects of rapid and synchronized dormancy-breaking jumbo leek bulb powder.</a:t>
            </a:r>
            <a:endParaRPr lang="ja-JP" altLang="ja-JP" dirty="0"/>
          </a:p>
        </p:txBody>
      </p:sp>
      <p:pic>
        <p:nvPicPr>
          <p:cNvPr id="8" name="図 7">
            <a:extLst>
              <a:ext uri="{FF2B5EF4-FFF2-40B4-BE49-F238E27FC236}">
                <a16:creationId xmlns:a16="http://schemas.microsoft.com/office/drawing/2014/main" id="{E25A99D5-7C8B-4EE7-97EB-7E3999CEB6BF}"/>
              </a:ext>
            </a:extLst>
          </p:cNvPr>
          <p:cNvPicPr>
            <a:picLocks noChangeAspect="1"/>
          </p:cNvPicPr>
          <p:nvPr/>
        </p:nvPicPr>
        <p:blipFill>
          <a:blip r:embed="rId3"/>
          <a:stretch>
            <a:fillRect/>
          </a:stretch>
        </p:blipFill>
        <p:spPr>
          <a:xfrm>
            <a:off x="1653848" y="1548793"/>
            <a:ext cx="5836305" cy="4394807"/>
          </a:xfrm>
          <a:prstGeom prst="rect">
            <a:avLst/>
          </a:prstGeom>
          <a:solidFill>
            <a:srgbClr val="FFFFCC"/>
          </a:solidFill>
        </p:spPr>
      </p:pic>
    </p:spTree>
    <p:extLst>
      <p:ext uri="{BB962C8B-B14F-4D97-AF65-F5344CB8AC3E}">
        <p14:creationId xmlns:p14="http://schemas.microsoft.com/office/powerpoint/2010/main" val="48981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Results and discussion</a:t>
            </a:r>
            <a:endParaRPr lang="fr-FR" altLang="ja-JP" sz="2400" b="1" dirty="0"/>
          </a:p>
        </p:txBody>
      </p:sp>
      <p:sp>
        <p:nvSpPr>
          <p:cNvPr id="7" name="正方形/長方形 6">
            <a:extLst>
              <a:ext uri="{FF2B5EF4-FFF2-40B4-BE49-F238E27FC236}">
                <a16:creationId xmlns:a16="http://schemas.microsoft.com/office/drawing/2014/main" id="{309BC6E2-7F0C-45DF-81C9-B4706BBB561A}"/>
              </a:ext>
            </a:extLst>
          </p:cNvPr>
          <p:cNvSpPr/>
          <p:nvPr/>
        </p:nvSpPr>
        <p:spPr>
          <a:xfrm>
            <a:off x="609600" y="5906869"/>
            <a:ext cx="7848600" cy="646331"/>
          </a:xfrm>
          <a:prstGeom prst="rect">
            <a:avLst/>
          </a:prstGeom>
        </p:spPr>
        <p:txBody>
          <a:bodyPr wrap="square">
            <a:spAutoFit/>
          </a:bodyPr>
          <a:lstStyle/>
          <a:p>
            <a:pPr algn="ctr"/>
            <a:r>
              <a:rPr lang="en-US" altLang="ja-JP" dirty="0"/>
              <a:t>Fig. 6  Detoxification effects of rapid and synchronized dormancy-breaking jumbo leek bulb powder.</a:t>
            </a:r>
            <a:endParaRPr lang="ja-JP" altLang="ja-JP" dirty="0"/>
          </a:p>
        </p:txBody>
      </p:sp>
      <p:pic>
        <p:nvPicPr>
          <p:cNvPr id="6" name="図 5">
            <a:extLst>
              <a:ext uri="{FF2B5EF4-FFF2-40B4-BE49-F238E27FC236}">
                <a16:creationId xmlns:a16="http://schemas.microsoft.com/office/drawing/2014/main" id="{75FA18F7-4E04-46FF-8813-328C1536DDBF}"/>
              </a:ext>
            </a:extLst>
          </p:cNvPr>
          <p:cNvPicPr>
            <a:picLocks noChangeAspect="1"/>
          </p:cNvPicPr>
          <p:nvPr/>
        </p:nvPicPr>
        <p:blipFill>
          <a:blip r:embed="rId3"/>
          <a:stretch>
            <a:fillRect/>
          </a:stretch>
        </p:blipFill>
        <p:spPr>
          <a:xfrm>
            <a:off x="949257" y="2160478"/>
            <a:ext cx="7245486" cy="3350486"/>
          </a:xfrm>
          <a:prstGeom prst="rect">
            <a:avLst/>
          </a:prstGeom>
          <a:solidFill>
            <a:schemeClr val="accent5">
              <a:lumMod val="20000"/>
              <a:lumOff val="80000"/>
            </a:schemeClr>
          </a:solidFill>
        </p:spPr>
      </p:pic>
    </p:spTree>
    <p:extLst>
      <p:ext uri="{BB962C8B-B14F-4D97-AF65-F5344CB8AC3E}">
        <p14:creationId xmlns:p14="http://schemas.microsoft.com/office/powerpoint/2010/main" val="339328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4">
            <a:extLst>
              <a:ext uri="{FF2B5EF4-FFF2-40B4-BE49-F238E27FC236}">
                <a16:creationId xmlns:a16="http://schemas.microsoft.com/office/drawing/2014/main" id="{D2C32506-CC02-42B2-A61A-E088388224C7}"/>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Conclusions</a:t>
            </a:r>
            <a:endParaRPr lang="fr-FR" altLang="ja-JP" sz="2400" b="1" dirty="0"/>
          </a:p>
        </p:txBody>
      </p:sp>
      <p:sp>
        <p:nvSpPr>
          <p:cNvPr id="7" name="正方形/長方形 6">
            <a:extLst>
              <a:ext uri="{FF2B5EF4-FFF2-40B4-BE49-F238E27FC236}">
                <a16:creationId xmlns:a16="http://schemas.microsoft.com/office/drawing/2014/main" id="{031DE2D9-EC0B-468B-8711-A26F3218E6C5}"/>
              </a:ext>
            </a:extLst>
          </p:cNvPr>
          <p:cNvSpPr/>
          <p:nvPr/>
        </p:nvSpPr>
        <p:spPr>
          <a:xfrm>
            <a:off x="647700" y="1993880"/>
            <a:ext cx="7848600" cy="4247317"/>
          </a:xfrm>
          <a:prstGeom prst="rect">
            <a:avLst/>
          </a:prstGeom>
        </p:spPr>
        <p:txBody>
          <a:bodyPr wrap="square">
            <a:spAutoFit/>
          </a:bodyPr>
          <a:lstStyle/>
          <a:p>
            <a:r>
              <a:rPr lang="en-US" altLang="ja-JP" dirty="0"/>
              <a:t>Rapid and synchronized dormancy-breaking jumbo leek bulb powder showed two things:</a:t>
            </a:r>
          </a:p>
          <a:p>
            <a:endParaRPr lang="ja-JP" altLang="ja-JP" dirty="0"/>
          </a:p>
          <a:p>
            <a:r>
              <a:rPr lang="en-US" altLang="ja-JP" dirty="0"/>
              <a:t>Suitable for increase hepatic glutathione production, which contributes to biological defense by oral administration.</a:t>
            </a:r>
          </a:p>
          <a:p>
            <a:endParaRPr lang="ja-JP" altLang="ja-JP" dirty="0"/>
          </a:p>
          <a:p>
            <a:r>
              <a:rPr lang="en-US" altLang="ja-JP" dirty="0"/>
              <a:t>Suitable for prevention and improvement (anti-aging) are expected in cerebral infarction, cancer, wrinkles, and blemishes caused by </a:t>
            </a:r>
            <a:r>
              <a:rPr lang="en-US" altLang="ja-JP" dirty="0" err="1"/>
              <a:t>nano</a:t>
            </a:r>
            <a:r>
              <a:rPr lang="en-US" altLang="ja-JP" dirty="0"/>
              <a:t> particles, foreign substances and oxidative stress in the body by oral administration.</a:t>
            </a:r>
          </a:p>
          <a:p>
            <a:endParaRPr lang="ja-JP" altLang="ja-JP" dirty="0"/>
          </a:p>
          <a:p>
            <a:r>
              <a:rPr lang="en-US" altLang="ja-JP" dirty="0"/>
              <a:t>Consequently, rapid and synchronized dormancy-breaking jumbo leek bulb powder is suitable for functional food supplement.</a:t>
            </a:r>
            <a:endParaRPr lang="ja-JP" altLang="ja-JP" dirty="0"/>
          </a:p>
          <a:p>
            <a:endParaRPr lang="en-US" altLang="ja-JP" dirty="0"/>
          </a:p>
          <a:p>
            <a:endParaRPr lang="en-US" altLang="ja-JP" dirty="0"/>
          </a:p>
          <a:p>
            <a:endParaRPr lang="ja-JP" altLang="en-US" dirty="0"/>
          </a:p>
        </p:txBody>
      </p:sp>
    </p:spTree>
    <p:extLst>
      <p:ext uri="{BB962C8B-B14F-4D97-AF65-F5344CB8AC3E}">
        <p14:creationId xmlns:p14="http://schemas.microsoft.com/office/powerpoint/2010/main" val="9397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1107996"/>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en-US" altLang="ja-JP" dirty="0"/>
              <a:t>This research was supported by O’Atari Inc. and Kyushu University.</a:t>
            </a:r>
            <a:r>
              <a:rPr lang="fr-FR" altLang="ja-JP" dirty="0"/>
              <a:t> </a:t>
            </a:r>
          </a:p>
        </p:txBody>
      </p:sp>
      <p:pic>
        <p:nvPicPr>
          <p:cNvPr id="4" name="Picture 4" descr="https://scontent-nrt1-1.xx.fbcdn.net/v/t31.0-8/16602144_223393004797951_8616119800344441353_o.jpg?_nc_cat=107&amp;ccb=2&amp;_nc_sid=09cbfe&amp;_nc_ohc=0AU1rSa25lwAX8jGoed&amp;_nc_ht=scontent-nrt1-1.xx&amp;oh=694258212bdba949c1c87b1a6ea93c34&amp;oe=5FBC5ECE">
            <a:extLst>
              <a:ext uri="{FF2B5EF4-FFF2-40B4-BE49-F238E27FC236}">
                <a16:creationId xmlns:a16="http://schemas.microsoft.com/office/drawing/2014/main" id="{6E787426-A7BD-4679-852D-87BFFEA1B3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608522"/>
            <a:ext cx="2411277" cy="2411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9520BCF3-48CC-4F60-B19C-5AC024E1765E}"/>
              </a:ext>
            </a:extLst>
          </p:cNvPr>
          <p:cNvPicPr>
            <a:picLocks noChangeAspect="1" noChangeArrowheads="1"/>
          </p:cNvPicPr>
          <p:nvPr/>
        </p:nvPicPr>
        <p:blipFill>
          <a:blip r:embed="rId4" cstate="print"/>
          <a:srcRect/>
          <a:stretch>
            <a:fillRect/>
          </a:stretch>
        </p:blipFill>
        <p:spPr bwMode="auto">
          <a:xfrm>
            <a:off x="660449" y="3608522"/>
            <a:ext cx="2413048" cy="1927086"/>
          </a:xfrm>
          <a:prstGeom prst="rect">
            <a:avLst/>
          </a:prstGeom>
          <a:noFill/>
          <a:ln w="9525">
            <a:noFill/>
            <a:miter lim="800000"/>
            <a:headEnd/>
            <a:tailEnd/>
          </a:ln>
          <a:effectLst/>
        </p:spPr>
      </p:pic>
      <p:sp>
        <p:nvSpPr>
          <p:cNvPr id="7" name="正方形/長方形 6">
            <a:extLst>
              <a:ext uri="{FF2B5EF4-FFF2-40B4-BE49-F238E27FC236}">
                <a16:creationId xmlns:a16="http://schemas.microsoft.com/office/drawing/2014/main" id="{7ED08784-119F-4C93-9EDE-AE3436849F8B}"/>
              </a:ext>
            </a:extLst>
          </p:cNvPr>
          <p:cNvSpPr/>
          <p:nvPr/>
        </p:nvSpPr>
        <p:spPr>
          <a:xfrm>
            <a:off x="3022648" y="4167344"/>
            <a:ext cx="3835352" cy="830997"/>
          </a:xfrm>
          <a:prstGeom prst="rect">
            <a:avLst/>
          </a:prstGeom>
        </p:spPr>
        <p:txBody>
          <a:bodyPr wrap="square">
            <a:spAutoFit/>
          </a:bodyPr>
          <a:lstStyle/>
          <a:p>
            <a:r>
              <a:rPr lang="en-US" altLang="ja-JP" sz="4800" dirty="0">
                <a:latin typeface="Arial Rounded MT Bold" panose="020F0704030504030204" pitchFamily="34" charset="0"/>
                <a:ea typeface="Arial Unicode MS"/>
                <a:cs typeface="Arial Unicode MS"/>
              </a:rPr>
              <a:t>O’Atari Inc.</a:t>
            </a:r>
            <a:endParaRPr lang="ja-JP" altLang="en-US" sz="4800" dirty="0"/>
          </a:p>
        </p:txBody>
      </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810470"/>
            <a:ext cx="7010400" cy="369332"/>
          </a:xfrm>
          <a:prstGeom prst="rect">
            <a:avLst/>
          </a:prstGeom>
          <a:noFill/>
        </p:spPr>
        <p:txBody>
          <a:bodyPr wrap="square" rtlCol="0">
            <a:spAutoFit/>
          </a:bodyPr>
          <a:lstStyle/>
          <a:p>
            <a:r>
              <a:rPr lang="fr-FR" b="1" dirty="0"/>
              <a:t>Graphical Abstract</a:t>
            </a:r>
            <a:endParaRPr lang="fr-FR"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6669A606-CA31-4A78-9C00-D0E12BE85803}"/>
              </a:ext>
            </a:extLst>
          </p:cNvPr>
          <p:cNvSpPr/>
          <p:nvPr/>
        </p:nvSpPr>
        <p:spPr>
          <a:xfrm>
            <a:off x="152400" y="1371600"/>
            <a:ext cx="8915400" cy="1569660"/>
          </a:xfrm>
          <a:prstGeom prst="rect">
            <a:avLst/>
          </a:prstGeom>
        </p:spPr>
        <p:txBody>
          <a:bodyPr wrap="square">
            <a:spAutoFit/>
          </a:bodyPr>
          <a:lstStyle/>
          <a:p>
            <a:pPr algn="ctr"/>
            <a:r>
              <a:rPr lang="en-US" sz="2400" b="1" dirty="0"/>
              <a:t>Rapid and synchronized dormancy-breaking effect of jumbo leek bulb powder supplementation on increased liver glutathione production contributing to biological defense</a:t>
            </a:r>
          </a:p>
          <a:p>
            <a:pPr algn="ctr"/>
            <a:endParaRPr lang="en-US" sz="2400" b="1" dirty="0"/>
          </a:p>
        </p:txBody>
      </p:sp>
      <p:pic>
        <p:nvPicPr>
          <p:cNvPr id="7" name="図 6">
            <a:extLst>
              <a:ext uri="{FF2B5EF4-FFF2-40B4-BE49-F238E27FC236}">
                <a16:creationId xmlns:a16="http://schemas.microsoft.com/office/drawing/2014/main" id="{0C8DD36E-4EBD-420D-B509-468B1B59FCE9}"/>
              </a:ext>
            </a:extLst>
          </p:cNvPr>
          <p:cNvPicPr>
            <a:picLocks noChangeAspect="1"/>
          </p:cNvPicPr>
          <p:nvPr/>
        </p:nvPicPr>
        <p:blipFill>
          <a:blip r:embed="rId3"/>
          <a:stretch>
            <a:fillRect/>
          </a:stretch>
        </p:blipFill>
        <p:spPr>
          <a:xfrm>
            <a:off x="0" y="3616408"/>
            <a:ext cx="5334000" cy="2415152"/>
          </a:xfrm>
          <a:prstGeom prst="rect">
            <a:avLst/>
          </a:prstGeom>
        </p:spPr>
      </p:pic>
      <p:pic>
        <p:nvPicPr>
          <p:cNvPr id="8" name="図 7">
            <a:extLst>
              <a:ext uri="{FF2B5EF4-FFF2-40B4-BE49-F238E27FC236}">
                <a16:creationId xmlns:a16="http://schemas.microsoft.com/office/drawing/2014/main" id="{7CFFB735-B8DF-4A26-BEB4-06ED7E2C96FE}"/>
              </a:ext>
            </a:extLst>
          </p:cNvPr>
          <p:cNvPicPr>
            <a:picLocks noChangeAspect="1"/>
          </p:cNvPicPr>
          <p:nvPr/>
        </p:nvPicPr>
        <p:blipFill>
          <a:blip r:embed="rId4"/>
          <a:stretch>
            <a:fillRect/>
          </a:stretch>
        </p:blipFill>
        <p:spPr>
          <a:xfrm>
            <a:off x="5089782" y="3276600"/>
            <a:ext cx="4051566" cy="2716360"/>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76200" y="1120200"/>
            <a:ext cx="8991600" cy="5509200"/>
          </a:xfrm>
          <a:prstGeom prst="rect">
            <a:avLst/>
          </a:prstGeom>
          <a:noFill/>
        </p:spPr>
        <p:txBody>
          <a:bodyPr wrap="square" rtlCol="0">
            <a:spAutoFit/>
          </a:bodyPr>
          <a:lstStyle/>
          <a:p>
            <a:r>
              <a:rPr lang="fr-FR" b="1" dirty="0"/>
              <a:t>Abstract:</a:t>
            </a:r>
            <a:endParaRPr lang="fr-FR" dirty="0"/>
          </a:p>
          <a:p>
            <a:pPr algn="just"/>
            <a:r>
              <a:rPr lang="en-US" dirty="0"/>
              <a:t>Diseases resulting from inadequate elimination of oxidative stress due to aging and the entry of nanoparticles such as particle matters and plastics into the body have been on the rise in recent years. The importance of glutathione as a method of eliminating oxidative stress and nanoparticles has been recognized. The use of foods and nutrients has gained attention as a way to increase or support the maintenance of optimal levels of glutathione in the body. In the present study, the effects of increasing glutathione production in the liver of jumbo leek bulb powder were examined using samples that were heat-treated after rapid and synchronized dormancy-breaking to promote phase transition of the contents. The heat- and freeze-dried samples without rapid and synchronized dormancy-breaking (untreated) showed a 9-fold increase in total glutathione compared to the control. In contrast, the rapid and synchronized dormancy-breaking sample showed an even greater increase, approximately 35-fold over the control and 4-fold over the untreated sample, indicating a significantly higher increase. This suggests that ingestion of rapid and synchronized dormancy-breaking jumbo leek bulb powder will promote the alleviation of oxidative stress in the body and the removal of nanoparticles due to the increase in the amount of glutathione in the liver. Therefore, it is expected to prevent or improve (anti-aging) cerebral infarction, cancer, wrinkles, and blemishes caused by these factors, as well as to prevent obesity and diabetes, as reported last year.</a:t>
            </a:r>
          </a:p>
          <a:p>
            <a:pPr>
              <a:spcBef>
                <a:spcPts val="1200"/>
              </a:spcBef>
            </a:pPr>
            <a:r>
              <a:rPr lang="fr-FR" b="1" dirty="0"/>
              <a:t>Keywords: </a:t>
            </a:r>
            <a:r>
              <a:rPr lang="en-US" dirty="0"/>
              <a:t>glutathione; biological defense; supplement; jumbo leek; dormancy-breaking</a:t>
            </a:r>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fr-FR" sz="2400" b="1" dirty="0"/>
              <a:t>Introduction</a:t>
            </a:r>
          </a:p>
        </p:txBody>
      </p:sp>
      <p:sp>
        <p:nvSpPr>
          <p:cNvPr id="4" name="正方形/長方形 3">
            <a:extLst>
              <a:ext uri="{FF2B5EF4-FFF2-40B4-BE49-F238E27FC236}">
                <a16:creationId xmlns:a16="http://schemas.microsoft.com/office/drawing/2014/main" id="{32A04FE6-CD9A-4B04-8811-409B83F011DC}"/>
              </a:ext>
            </a:extLst>
          </p:cNvPr>
          <p:cNvSpPr/>
          <p:nvPr/>
        </p:nvSpPr>
        <p:spPr>
          <a:xfrm>
            <a:off x="647700" y="2021681"/>
            <a:ext cx="7848600" cy="3693319"/>
          </a:xfrm>
          <a:prstGeom prst="rect">
            <a:avLst/>
          </a:prstGeom>
        </p:spPr>
        <p:txBody>
          <a:bodyPr wrap="square">
            <a:spAutoFit/>
          </a:bodyPr>
          <a:lstStyle/>
          <a:p>
            <a:r>
              <a:rPr lang="en-US" altLang="ja-JP" dirty="0"/>
              <a:t>The number of diseases that derive from a lack of ability to eliminate oxidative stress in the body has increased dramatically in recent years, probably due to aging and the entry of nanoparticles, such as plastics, into the body (Fig. 1). In medicine, glutathione injections are given as a treatment method against oxidative stress (Fig. 2). On the other hand, detoxification with glutathione has also been reported as a method of removing nanoparticles (Fig.3). Therefore, methods to support the increase and maintenance of glutathione in the body to optimal levels are attracting attention. In particular, the intake of foods and nutrients containing cysteine, the rate-limiting step in glutathione production in the body, has been proposed. In this study, we investigated the efficacy of jumbo leek bulb powder to enhance glutathione production in the liver as a dietary supplement by using the sample that was heat-treated after promoting phase transition of its contents by rapid and synchronized dormancy-breaking.</a:t>
            </a:r>
            <a:endParaRPr lang="ja-JP" altLang="en-US"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fr-FR" sz="2400" b="1" dirty="0"/>
              <a:t>Introduction</a:t>
            </a:r>
          </a:p>
        </p:txBody>
      </p:sp>
      <p:sp>
        <p:nvSpPr>
          <p:cNvPr id="7" name="正方形/長方形 6">
            <a:extLst>
              <a:ext uri="{FF2B5EF4-FFF2-40B4-BE49-F238E27FC236}">
                <a16:creationId xmlns:a16="http://schemas.microsoft.com/office/drawing/2014/main" id="{750E72BA-224F-499F-9DB6-62284B8DDAF3}"/>
              </a:ext>
            </a:extLst>
          </p:cNvPr>
          <p:cNvSpPr/>
          <p:nvPr/>
        </p:nvSpPr>
        <p:spPr>
          <a:xfrm>
            <a:off x="609600" y="6183868"/>
            <a:ext cx="7848600" cy="369332"/>
          </a:xfrm>
          <a:prstGeom prst="rect">
            <a:avLst/>
          </a:prstGeom>
        </p:spPr>
        <p:txBody>
          <a:bodyPr wrap="square">
            <a:spAutoFit/>
          </a:bodyPr>
          <a:lstStyle/>
          <a:p>
            <a:pPr algn="ctr"/>
            <a:r>
              <a:rPr lang="en-US" altLang="ja-JP" dirty="0"/>
              <a:t>Fig. 1  Diseases resulting from oxidative stress.</a:t>
            </a:r>
            <a:endParaRPr lang="ja-JP" altLang="ja-JP" dirty="0"/>
          </a:p>
        </p:txBody>
      </p:sp>
      <p:pic>
        <p:nvPicPr>
          <p:cNvPr id="8" name="図 7">
            <a:extLst>
              <a:ext uri="{FF2B5EF4-FFF2-40B4-BE49-F238E27FC236}">
                <a16:creationId xmlns:a16="http://schemas.microsoft.com/office/drawing/2014/main" id="{F92EEF4D-882B-4C1E-8125-2EE607F28228}"/>
              </a:ext>
            </a:extLst>
          </p:cNvPr>
          <p:cNvPicPr>
            <a:picLocks noChangeAspect="1"/>
          </p:cNvPicPr>
          <p:nvPr/>
        </p:nvPicPr>
        <p:blipFill>
          <a:blip r:embed="rId3"/>
          <a:stretch>
            <a:fillRect/>
          </a:stretch>
        </p:blipFill>
        <p:spPr>
          <a:xfrm>
            <a:off x="1409700" y="1561156"/>
            <a:ext cx="6324600" cy="4697910"/>
          </a:xfrm>
          <a:prstGeom prst="rect">
            <a:avLst/>
          </a:prstGeom>
        </p:spPr>
      </p:pic>
    </p:spTree>
    <p:extLst>
      <p:ext uri="{BB962C8B-B14F-4D97-AF65-F5344CB8AC3E}">
        <p14:creationId xmlns:p14="http://schemas.microsoft.com/office/powerpoint/2010/main" val="296115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fr-FR" sz="2400" b="1" dirty="0"/>
              <a:t>Introduction</a:t>
            </a:r>
          </a:p>
        </p:txBody>
      </p:sp>
      <p:sp>
        <p:nvSpPr>
          <p:cNvPr id="7" name="正方形/長方形 6">
            <a:extLst>
              <a:ext uri="{FF2B5EF4-FFF2-40B4-BE49-F238E27FC236}">
                <a16:creationId xmlns:a16="http://schemas.microsoft.com/office/drawing/2014/main" id="{750E72BA-224F-499F-9DB6-62284B8DDAF3}"/>
              </a:ext>
            </a:extLst>
          </p:cNvPr>
          <p:cNvSpPr/>
          <p:nvPr/>
        </p:nvSpPr>
        <p:spPr>
          <a:xfrm>
            <a:off x="609600" y="6183868"/>
            <a:ext cx="7848600" cy="369332"/>
          </a:xfrm>
          <a:prstGeom prst="rect">
            <a:avLst/>
          </a:prstGeom>
        </p:spPr>
        <p:txBody>
          <a:bodyPr wrap="square">
            <a:spAutoFit/>
          </a:bodyPr>
          <a:lstStyle/>
          <a:p>
            <a:pPr algn="ctr"/>
            <a:r>
              <a:rPr lang="en-US" altLang="ja-JP" dirty="0"/>
              <a:t>Fig. 2  Oxidative stress scavenging effect of glutathione.</a:t>
            </a:r>
            <a:endParaRPr lang="ja-JP" altLang="ja-JP" dirty="0"/>
          </a:p>
        </p:txBody>
      </p:sp>
      <p:pic>
        <p:nvPicPr>
          <p:cNvPr id="8" name="図 7">
            <a:extLst>
              <a:ext uri="{FF2B5EF4-FFF2-40B4-BE49-F238E27FC236}">
                <a16:creationId xmlns:a16="http://schemas.microsoft.com/office/drawing/2014/main" id="{A28B72EF-FD60-4D91-B06F-DE19559BA3F1}"/>
              </a:ext>
            </a:extLst>
          </p:cNvPr>
          <p:cNvPicPr>
            <a:picLocks noChangeAspect="1"/>
          </p:cNvPicPr>
          <p:nvPr/>
        </p:nvPicPr>
        <p:blipFill>
          <a:blip r:embed="rId3"/>
          <a:stretch>
            <a:fillRect/>
          </a:stretch>
        </p:blipFill>
        <p:spPr>
          <a:xfrm>
            <a:off x="1469737" y="1511784"/>
            <a:ext cx="6204526" cy="4672083"/>
          </a:xfrm>
          <a:prstGeom prst="rect">
            <a:avLst/>
          </a:prstGeom>
          <a:solidFill>
            <a:srgbClr val="FFFFCC"/>
          </a:solidFill>
        </p:spPr>
      </p:pic>
    </p:spTree>
    <p:extLst>
      <p:ext uri="{BB962C8B-B14F-4D97-AF65-F5344CB8AC3E}">
        <p14:creationId xmlns:p14="http://schemas.microsoft.com/office/powerpoint/2010/main" val="247719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fr-FR" sz="2400" b="1" dirty="0"/>
              <a:t>Introduction</a:t>
            </a:r>
          </a:p>
        </p:txBody>
      </p:sp>
      <p:sp>
        <p:nvSpPr>
          <p:cNvPr id="7" name="正方形/長方形 6">
            <a:extLst>
              <a:ext uri="{FF2B5EF4-FFF2-40B4-BE49-F238E27FC236}">
                <a16:creationId xmlns:a16="http://schemas.microsoft.com/office/drawing/2014/main" id="{750E72BA-224F-499F-9DB6-62284B8DDAF3}"/>
              </a:ext>
            </a:extLst>
          </p:cNvPr>
          <p:cNvSpPr/>
          <p:nvPr/>
        </p:nvSpPr>
        <p:spPr>
          <a:xfrm>
            <a:off x="609600" y="6183868"/>
            <a:ext cx="7848600" cy="369332"/>
          </a:xfrm>
          <a:prstGeom prst="rect">
            <a:avLst/>
          </a:prstGeom>
        </p:spPr>
        <p:txBody>
          <a:bodyPr wrap="square">
            <a:spAutoFit/>
          </a:bodyPr>
          <a:lstStyle/>
          <a:p>
            <a:pPr algn="ctr"/>
            <a:r>
              <a:rPr lang="en-US" altLang="ja-JP" dirty="0"/>
              <a:t>Fig. 3  Glutathione conjugation to eliminate nanoparticle and foreign substance.</a:t>
            </a:r>
            <a:endParaRPr lang="ja-JP" altLang="ja-JP" dirty="0"/>
          </a:p>
        </p:txBody>
      </p:sp>
      <p:pic>
        <p:nvPicPr>
          <p:cNvPr id="6" name="図 5">
            <a:extLst>
              <a:ext uri="{FF2B5EF4-FFF2-40B4-BE49-F238E27FC236}">
                <a16:creationId xmlns:a16="http://schemas.microsoft.com/office/drawing/2014/main" id="{41AE2CC4-7401-4F49-8FE1-4F28CD874894}"/>
              </a:ext>
            </a:extLst>
          </p:cNvPr>
          <p:cNvPicPr>
            <a:picLocks noChangeAspect="1"/>
          </p:cNvPicPr>
          <p:nvPr/>
        </p:nvPicPr>
        <p:blipFill>
          <a:blip r:embed="rId3"/>
          <a:stretch>
            <a:fillRect/>
          </a:stretch>
        </p:blipFill>
        <p:spPr>
          <a:xfrm>
            <a:off x="84955" y="1905000"/>
            <a:ext cx="8974090" cy="4163929"/>
          </a:xfrm>
          <a:prstGeom prst="rect">
            <a:avLst/>
          </a:prstGeom>
          <a:solidFill>
            <a:schemeClr val="accent5">
              <a:lumMod val="20000"/>
              <a:lumOff val="80000"/>
            </a:schemeClr>
          </a:solidFill>
        </p:spPr>
      </p:pic>
    </p:spTree>
    <p:extLst>
      <p:ext uri="{BB962C8B-B14F-4D97-AF65-F5344CB8AC3E}">
        <p14:creationId xmlns:p14="http://schemas.microsoft.com/office/powerpoint/2010/main" val="392462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Method (Fig. 4)</a:t>
            </a:r>
            <a:endParaRPr lang="fr-FR" altLang="ja-JP" sz="2400" b="1" dirty="0"/>
          </a:p>
        </p:txBody>
      </p:sp>
      <p:sp>
        <p:nvSpPr>
          <p:cNvPr id="4" name="正方形/長方形 3">
            <a:extLst>
              <a:ext uri="{FF2B5EF4-FFF2-40B4-BE49-F238E27FC236}">
                <a16:creationId xmlns:a16="http://schemas.microsoft.com/office/drawing/2014/main" id="{32A04FE6-CD9A-4B04-8811-409B83F011DC}"/>
              </a:ext>
            </a:extLst>
          </p:cNvPr>
          <p:cNvSpPr/>
          <p:nvPr/>
        </p:nvSpPr>
        <p:spPr>
          <a:xfrm>
            <a:off x="647700" y="2057400"/>
            <a:ext cx="7848600" cy="2585323"/>
          </a:xfrm>
          <a:prstGeom prst="rect">
            <a:avLst/>
          </a:prstGeom>
        </p:spPr>
        <p:txBody>
          <a:bodyPr wrap="square">
            <a:spAutoFit/>
          </a:bodyPr>
          <a:lstStyle/>
          <a:p>
            <a:r>
              <a:rPr lang="en-US" altLang="ja-JP" dirty="0"/>
              <a:t>A human liver cancer cell line, Hep G2, was used as cells, and jumbo leek bulbs, a pesticide-free cultivar grown in Shimabara, Nagasaki Prefecture, Japan were used as samples. The samples were awakened with an Awakening </a:t>
            </a:r>
            <a:r>
              <a:rPr lang="en-US" altLang="ja-JP" dirty="0" err="1"/>
              <a:t>liquid</a:t>
            </a:r>
            <a:r>
              <a:rPr lang="en-US" altLang="ja-JP" baseline="30000" dirty="0" err="1"/>
              <a:t>TM</a:t>
            </a:r>
            <a:r>
              <a:rPr lang="en-US" altLang="ja-JP" baseline="30000" dirty="0"/>
              <a:t> </a:t>
            </a:r>
            <a:r>
              <a:rPr lang="en-US" altLang="ja-JP" dirty="0"/>
              <a:t>(O’Atari Inc., </a:t>
            </a:r>
            <a:r>
              <a:rPr lang="en-US" altLang="ja-JP" dirty="0" err="1"/>
              <a:t>Onojo</a:t>
            </a:r>
            <a:r>
              <a:rPr lang="en-US" altLang="ja-JP" dirty="0"/>
              <a:t>, Japan), then heated and freeze-dried. After digestion in the stomach and duodenal steps using enzymes, molecular weights of 10,000 or less were used for the assay. Cells were co-cultured with untreated or treated samples for 24h and further cultured for 48h after replacement with medium. After this, the total glutathione content was calculated by measuring the absorbance of the reduced product of </a:t>
            </a:r>
            <a:r>
              <a:rPr lang="en-US" altLang="ja-JP" dirty="0" err="1"/>
              <a:t>Ehrman's</a:t>
            </a:r>
            <a:r>
              <a:rPr lang="en-US" altLang="ja-JP" dirty="0"/>
              <a:t> reagent in liver cells.</a:t>
            </a:r>
            <a:endParaRPr lang="ja-JP" altLang="en-US" dirty="0"/>
          </a:p>
        </p:txBody>
      </p:sp>
    </p:spTree>
    <p:extLst>
      <p:ext uri="{BB962C8B-B14F-4D97-AF65-F5344CB8AC3E}">
        <p14:creationId xmlns:p14="http://schemas.microsoft.com/office/powerpoint/2010/main" val="39737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143000"/>
            <a:ext cx="7848600" cy="461665"/>
          </a:xfrm>
          <a:prstGeom prst="rect">
            <a:avLst/>
          </a:prstGeom>
          <a:noFill/>
        </p:spPr>
        <p:txBody>
          <a:bodyPr wrap="square" rtlCol="0">
            <a:spAutoFit/>
          </a:bodyPr>
          <a:lstStyle/>
          <a:p>
            <a:r>
              <a:rPr lang="en-US" altLang="ja-JP" sz="2400" b="1" dirty="0"/>
              <a:t>Method</a:t>
            </a:r>
            <a:endParaRPr lang="fr-FR" altLang="ja-JP" sz="2400" b="1" dirty="0"/>
          </a:p>
        </p:txBody>
      </p:sp>
      <p:sp>
        <p:nvSpPr>
          <p:cNvPr id="6" name="正方形/長方形 5">
            <a:extLst>
              <a:ext uri="{FF2B5EF4-FFF2-40B4-BE49-F238E27FC236}">
                <a16:creationId xmlns:a16="http://schemas.microsoft.com/office/drawing/2014/main" id="{541A1607-251C-431B-BF3D-6B90361305A7}"/>
              </a:ext>
            </a:extLst>
          </p:cNvPr>
          <p:cNvSpPr/>
          <p:nvPr/>
        </p:nvSpPr>
        <p:spPr>
          <a:xfrm>
            <a:off x="609600" y="6183868"/>
            <a:ext cx="7848600" cy="369332"/>
          </a:xfrm>
          <a:prstGeom prst="rect">
            <a:avLst/>
          </a:prstGeom>
        </p:spPr>
        <p:txBody>
          <a:bodyPr wrap="square">
            <a:spAutoFit/>
          </a:bodyPr>
          <a:lstStyle/>
          <a:p>
            <a:pPr algn="ctr"/>
            <a:r>
              <a:rPr lang="en-US" altLang="ja-JP" dirty="0"/>
              <a:t>Fig. 4  Experimental scheme.</a:t>
            </a:r>
            <a:endParaRPr lang="ja-JP" altLang="ja-JP" dirty="0"/>
          </a:p>
        </p:txBody>
      </p:sp>
      <p:pic>
        <p:nvPicPr>
          <p:cNvPr id="7" name="図 6">
            <a:extLst>
              <a:ext uri="{FF2B5EF4-FFF2-40B4-BE49-F238E27FC236}">
                <a16:creationId xmlns:a16="http://schemas.microsoft.com/office/drawing/2014/main" id="{050A6096-8F54-407A-8177-4E5A492B7515}"/>
              </a:ext>
            </a:extLst>
          </p:cNvPr>
          <p:cNvPicPr>
            <a:picLocks noChangeAspect="1"/>
          </p:cNvPicPr>
          <p:nvPr/>
        </p:nvPicPr>
        <p:blipFill>
          <a:blip r:embed="rId3"/>
          <a:stretch>
            <a:fillRect/>
          </a:stretch>
        </p:blipFill>
        <p:spPr>
          <a:xfrm>
            <a:off x="0" y="1905000"/>
            <a:ext cx="9144000" cy="4140260"/>
          </a:xfrm>
          <a:prstGeom prst="rect">
            <a:avLst/>
          </a:prstGeom>
        </p:spPr>
      </p:pic>
    </p:spTree>
    <p:extLst>
      <p:ext uri="{BB962C8B-B14F-4D97-AF65-F5344CB8AC3E}">
        <p14:creationId xmlns:p14="http://schemas.microsoft.com/office/powerpoint/2010/main" val="2279816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1062</Words>
  <Application>Microsoft Office PowerPoint</Application>
  <PresentationFormat>画面に合わせる (4:3)</PresentationFormat>
  <Paragraphs>80</Paragraphs>
  <Slides>15</Slides>
  <Notes>14</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4" baseType="lpstr">
      <vt:lpstr>Arial Unicode MS</vt:lpstr>
      <vt:lpstr>ＭＳ Ｐゴシック</vt:lpstr>
      <vt:lpstr>Arial</vt:lpstr>
      <vt:lpstr>Arial Rounded MT Bold</vt:lpstr>
      <vt:lpstr>Calibri</vt:lpstr>
      <vt:lpstr>Calibri Light</vt:lpstr>
      <vt:lpstr>Office Theme</vt:lpstr>
      <vt:lpstr>Custom Design</vt:lpstr>
      <vt:lpstr>SPW 13.0 Graph</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Ona</cp:lastModifiedBy>
  <cp:revision>128</cp:revision>
  <dcterms:created xsi:type="dcterms:W3CDTF">2015-04-04T09:45:50Z</dcterms:created>
  <dcterms:modified xsi:type="dcterms:W3CDTF">2023-10-12T03:12:39Z</dcterms:modified>
</cp:coreProperties>
</file>