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74" r:id="rId3"/>
    <p:sldId id="267" r:id="rId4"/>
    <p:sldId id="268" r:id="rId5"/>
    <p:sldId id="269" r:id="rId6"/>
    <p:sldId id="276" r:id="rId7"/>
    <p:sldId id="270" r:id="rId8"/>
    <p:sldId id="277" r:id="rId9"/>
    <p:sldId id="280" r:id="rId10"/>
    <p:sldId id="281" r:id="rId11"/>
    <p:sldId id="271" r:id="rId12"/>
    <p:sldId id="272"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38" autoAdjust="0"/>
  </p:normalViewPr>
  <p:slideViewPr>
    <p:cSldViewPr>
      <p:cViewPr>
        <p:scale>
          <a:sx n="72" d="100"/>
          <a:sy n="72" d="100"/>
        </p:scale>
        <p:origin x="-10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10/9/2023</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09/10/2023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6269082-9D5D-43A3-B675-27AB9B8E552E}" type="slidenum">
              <a:rPr lang="en-US" smtClean="0"/>
              <a:t>7</a:t>
            </a:fld>
            <a:endParaRPr lang="en-US" dirty="0"/>
          </a:p>
        </p:txBody>
      </p:sp>
    </p:spTree>
    <p:extLst>
      <p:ext uri="{BB962C8B-B14F-4D97-AF65-F5344CB8AC3E}">
        <p14:creationId xmlns:p14="http://schemas.microsoft.com/office/powerpoint/2010/main" val="56479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09/10/2023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09/10/2023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09/10/2023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09/10/2023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10/9/2023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6FB8B74-3BDC-45CB-A8A4-10FDB8E40B05}"/>
              </a:ext>
            </a:extLst>
          </p:cNvPr>
          <p:cNvSpPr>
            <a:spLocks noGrp="1"/>
          </p:cNvSpPr>
          <p:nvPr>
            <p:ph type="sldNum" sz="quarter" idx="12"/>
          </p:nvPr>
        </p:nvSpPr>
        <p:spPr>
          <a:xfrm>
            <a:off x="6803928" y="6355036"/>
            <a:ext cx="2133600" cy="365125"/>
          </a:xfrm>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xmlns=""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xmlns="" id="{6C006403-587B-4649-B308-93250010079D}"/>
              </a:ext>
            </a:extLst>
          </p:cNvPr>
          <p:cNvSpPr txBox="1"/>
          <p:nvPr/>
        </p:nvSpPr>
        <p:spPr>
          <a:xfrm>
            <a:off x="386862" y="1447800"/>
            <a:ext cx="8305800" cy="4462760"/>
          </a:xfrm>
          <a:prstGeom prst="rect">
            <a:avLst/>
          </a:prstGeom>
          <a:noFill/>
        </p:spPr>
        <p:txBody>
          <a:bodyPr wrap="square" rtlCol="0">
            <a:spAutoFit/>
          </a:bodyPr>
          <a:lstStyle/>
          <a:p>
            <a:pPr algn="ctr"/>
            <a:r>
              <a:rPr lang="en-US" sz="3600" b="1" dirty="0" err="1">
                <a:solidFill>
                  <a:schemeClr val="bg1"/>
                </a:solidFill>
              </a:rPr>
              <a:t>Solvatochromism</a:t>
            </a:r>
            <a:r>
              <a:rPr lang="en-US" sz="3600" b="1" dirty="0">
                <a:solidFill>
                  <a:schemeClr val="bg1"/>
                </a:solidFill>
              </a:rPr>
              <a:t> of </a:t>
            </a:r>
            <a:r>
              <a:rPr lang="en-US" sz="3600" b="1" dirty="0" err="1">
                <a:solidFill>
                  <a:schemeClr val="bg1"/>
                </a:solidFill>
              </a:rPr>
              <a:t>Norfloxacin</a:t>
            </a:r>
            <a:r>
              <a:rPr lang="en-US" sz="3600" b="1" dirty="0">
                <a:solidFill>
                  <a:schemeClr val="bg1"/>
                </a:solidFill>
              </a:rPr>
              <a:t> and Sulfadiazine </a:t>
            </a:r>
          </a:p>
          <a:p>
            <a:pPr algn="ctr"/>
            <a:endParaRPr lang="en-US" b="1" dirty="0"/>
          </a:p>
          <a:p>
            <a:pPr algn="ctr"/>
            <a:endParaRPr lang="en-US" b="1" dirty="0"/>
          </a:p>
          <a:p>
            <a:pPr algn="ctr"/>
            <a:endParaRPr lang="en-US" b="1" dirty="0"/>
          </a:p>
          <a:p>
            <a:pPr algn="ctr"/>
            <a:endParaRPr lang="en-US" b="1" dirty="0"/>
          </a:p>
          <a:p>
            <a:pPr algn="ctr"/>
            <a:endParaRPr lang="fr-FR" dirty="0"/>
          </a:p>
          <a:p>
            <a:pPr algn="ctr"/>
            <a:r>
              <a:rPr lang="es-AR" b="1" dirty="0"/>
              <a:t>Cecilia D. </a:t>
            </a:r>
            <a:r>
              <a:rPr lang="es-AR" b="1" dirty="0" err="1"/>
              <a:t>Avila</a:t>
            </a:r>
            <a:r>
              <a:rPr lang="es-AR" b="1" baseline="30000" dirty="0"/>
              <a:t> 1,</a:t>
            </a:r>
            <a:r>
              <a:rPr lang="es-AR" b="1" dirty="0"/>
              <a:t> *, Salome Chosson</a:t>
            </a:r>
            <a:r>
              <a:rPr lang="es-AR" b="1" baseline="30000" dirty="0"/>
              <a:t>1</a:t>
            </a:r>
            <a:r>
              <a:rPr lang="es-AR" b="1" dirty="0"/>
              <a:t> and Graciela Pinto Vitorino</a:t>
            </a:r>
            <a:r>
              <a:rPr lang="es-AR" b="1" baseline="30000" dirty="0"/>
              <a:t>1</a:t>
            </a:r>
            <a:r>
              <a:rPr lang="es-AR" b="1" dirty="0"/>
              <a:t> </a:t>
            </a:r>
          </a:p>
          <a:p>
            <a:endParaRPr lang="fr-FR" dirty="0"/>
          </a:p>
          <a:p>
            <a:r>
              <a:rPr lang="en-US" baseline="30000" dirty="0"/>
              <a:t>1</a:t>
            </a:r>
            <a:r>
              <a:rPr lang="en-US" dirty="0"/>
              <a:t> </a:t>
            </a:r>
            <a:r>
              <a:rPr lang="es-AR" dirty="0"/>
              <a:t>GQM-CRIDECIT, Facultad de Ciencias Naturales y Ciencias de la Salud, Universidad Nacional de la Patagonia San Juan Bosco, Km. 4, (9000), Comodoro Rivadavia, Chubut. Argentina.</a:t>
            </a:r>
          </a:p>
          <a:p>
            <a:r>
              <a:rPr lang="es-AR" dirty="0"/>
              <a:t> </a:t>
            </a:r>
          </a:p>
          <a:p>
            <a:r>
              <a:rPr lang="en-US" sz="1400" b="1" dirty="0"/>
              <a:t>*</a:t>
            </a:r>
            <a:r>
              <a:rPr lang="en-GB" sz="1400" dirty="0"/>
              <a:t>Corresponding author</a:t>
            </a:r>
            <a:r>
              <a:rPr lang="en-US" sz="1400" dirty="0"/>
              <a:t>: avilaceciliadaniela@gmail.com</a:t>
            </a:r>
            <a:endParaRPr lang="fr-FR" sz="1400" dirty="0"/>
          </a:p>
        </p:txBody>
      </p:sp>
      <p:grpSp>
        <p:nvGrpSpPr>
          <p:cNvPr id="3" name="2 Grupo"/>
          <p:cNvGrpSpPr/>
          <p:nvPr/>
        </p:nvGrpSpPr>
        <p:grpSpPr>
          <a:xfrm>
            <a:off x="2473146" y="5778341"/>
            <a:ext cx="4339763" cy="1042889"/>
            <a:chOff x="2438400" y="4937702"/>
            <a:chExt cx="6096000" cy="182880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4937702"/>
              <a:ext cx="1118661" cy="1828800"/>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900" y="5386197"/>
              <a:ext cx="1600200" cy="1040130"/>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5166302"/>
              <a:ext cx="1143000" cy="1371600"/>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1" y="5191253"/>
              <a:ext cx="1295399" cy="1320999"/>
            </a:xfrm>
            <a:prstGeom prst="rect">
              <a:avLst/>
            </a:prstGeom>
          </p:spPr>
        </p:pic>
      </p:grpSp>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solidFill>
                  <a:srgbClr val="7030A0"/>
                </a:solidFill>
              </a:rPr>
              <a:t>Conclusions</a:t>
            </a:r>
          </a:p>
        </p:txBody>
      </p:sp>
      <p:sp>
        <p:nvSpPr>
          <p:cNvPr id="2" name="1 Rectángulo"/>
          <p:cNvSpPr/>
          <p:nvPr/>
        </p:nvSpPr>
        <p:spPr>
          <a:xfrm>
            <a:off x="762000" y="2133600"/>
            <a:ext cx="7848600" cy="3970318"/>
          </a:xfrm>
          <a:prstGeom prst="rect">
            <a:avLst/>
          </a:prstGeom>
        </p:spPr>
        <p:txBody>
          <a:bodyPr wrap="square">
            <a:spAutoFit/>
          </a:bodyPr>
          <a:lstStyle/>
          <a:p>
            <a:pPr algn="just"/>
            <a:r>
              <a:rPr lang="en-US" dirty="0"/>
              <a:t>In this study, it was possible to analyze the solute-solvent interactions of </a:t>
            </a:r>
            <a:r>
              <a:rPr lang="en-US" dirty="0" err="1"/>
              <a:t>norfloxacin</a:t>
            </a:r>
            <a:r>
              <a:rPr lang="en-US" dirty="0"/>
              <a:t> and sulfadiazine in three </a:t>
            </a:r>
            <a:r>
              <a:rPr lang="en-US" dirty="0" err="1"/>
              <a:t>apolar</a:t>
            </a:r>
            <a:r>
              <a:rPr lang="en-US" dirty="0"/>
              <a:t> aprotic and six polar </a:t>
            </a:r>
            <a:r>
              <a:rPr lang="en-US" dirty="0" err="1"/>
              <a:t>protic</a:t>
            </a:r>
            <a:r>
              <a:rPr lang="en-US" dirty="0"/>
              <a:t> pure solvents, through experimental </a:t>
            </a:r>
            <a:r>
              <a:rPr lang="en-US" dirty="0" err="1"/>
              <a:t>solvatochromism</a:t>
            </a:r>
            <a:r>
              <a:rPr lang="en-US" dirty="0"/>
              <a:t>. </a:t>
            </a:r>
          </a:p>
          <a:p>
            <a:pPr algn="just"/>
            <a:endParaRPr lang="en-US" dirty="0"/>
          </a:p>
          <a:p>
            <a:pPr algn="just"/>
            <a:r>
              <a:rPr lang="en-US" dirty="0"/>
              <a:t>Multiparametric statistical analysis was performed with the method of linear solvation energy relationship of </a:t>
            </a:r>
            <a:r>
              <a:rPr lang="en-US" dirty="0" err="1"/>
              <a:t>Kamlet</a:t>
            </a:r>
            <a:r>
              <a:rPr lang="en-US" dirty="0"/>
              <a:t> and Taft, </a:t>
            </a:r>
            <a:r>
              <a:rPr lang="en-US" dirty="0" err="1"/>
              <a:t>Catalán</a:t>
            </a:r>
            <a:r>
              <a:rPr lang="en-US" dirty="0"/>
              <a:t>, and Laurence. </a:t>
            </a:r>
          </a:p>
          <a:p>
            <a:pPr algn="just"/>
            <a:endParaRPr lang="en-US" dirty="0"/>
          </a:p>
          <a:p>
            <a:pPr algn="just"/>
            <a:r>
              <a:rPr lang="en-US" dirty="0"/>
              <a:t>The highest relative contribution to NOR's behavior was attributed to the polarizability (π parameter). At the same time, for SDZ, it was the </a:t>
            </a:r>
            <a:r>
              <a:rPr lang="el-GR" dirty="0"/>
              <a:t>β</a:t>
            </a:r>
            <a:r>
              <a:rPr lang="en-US" dirty="0"/>
              <a:t> parameter, representing hydrogen bond accepting capacity of the solvent. </a:t>
            </a:r>
          </a:p>
          <a:p>
            <a:pPr algn="just"/>
            <a:endParaRPr lang="en-US" dirty="0"/>
          </a:p>
          <a:p>
            <a:pPr algn="just"/>
            <a:r>
              <a:rPr lang="en-US" dirty="0"/>
              <a:t>The identification of key parameters contributing to these behaviors enhances our understanding of the solubility and molecular recognition of these antibacterial compounds.</a:t>
            </a:r>
          </a:p>
        </p:txBody>
      </p:sp>
      <p:pic>
        <p:nvPicPr>
          <p:cNvPr id="6" name="5 Imagen"/>
          <p:cNvPicPr/>
          <p:nvPr/>
        </p:nvPicPr>
        <p:blipFill rotWithShape="1">
          <a:blip r:embed="rId3"/>
          <a:srcRect l="31888" t="21339" r="61640" b="67364"/>
          <a:stretch/>
        </p:blipFill>
        <p:spPr bwMode="auto">
          <a:xfrm>
            <a:off x="463676" y="2133600"/>
            <a:ext cx="349250" cy="342900"/>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srcRect l="31888" t="21339" r="61640" b="67364"/>
          <a:stretch/>
        </p:blipFill>
        <p:spPr bwMode="auto">
          <a:xfrm>
            <a:off x="463676" y="3257550"/>
            <a:ext cx="349250" cy="342900"/>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3"/>
          <a:srcRect l="31888" t="21339" r="61640" b="67364"/>
          <a:stretch/>
        </p:blipFill>
        <p:spPr bwMode="auto">
          <a:xfrm>
            <a:off x="481783" y="4089335"/>
            <a:ext cx="349250" cy="342900"/>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3"/>
          <a:srcRect l="31888" t="21339" r="61640" b="67364"/>
          <a:stretch/>
        </p:blipFill>
        <p:spPr bwMode="auto">
          <a:xfrm>
            <a:off x="481783" y="5181600"/>
            <a:ext cx="349250" cy="342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97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7BB60A73-C7B6-4942-9460-6A11453E996F}"/>
              </a:ext>
            </a:extLst>
          </p:cNvPr>
          <p:cNvSpPr txBox="1"/>
          <p:nvPr/>
        </p:nvSpPr>
        <p:spPr>
          <a:xfrm>
            <a:off x="685800" y="1447800"/>
            <a:ext cx="8153400" cy="830997"/>
          </a:xfrm>
          <a:prstGeom prst="rect">
            <a:avLst/>
          </a:prstGeom>
          <a:noFill/>
        </p:spPr>
        <p:txBody>
          <a:bodyPr wrap="square" rtlCol="0">
            <a:spAutoFit/>
          </a:bodyPr>
          <a:lstStyle/>
          <a:p>
            <a:r>
              <a:rPr lang="fr-FR" sz="2400" b="1" dirty="0" err="1">
                <a:solidFill>
                  <a:srgbClr val="7030A0"/>
                </a:solidFill>
              </a:rPr>
              <a:t>Acknowledgments</a:t>
            </a:r>
            <a:endParaRPr lang="fr-FR" sz="2400" b="1" dirty="0">
              <a:solidFill>
                <a:srgbClr val="7030A0"/>
              </a:solidFill>
            </a:endParaRPr>
          </a:p>
          <a:p>
            <a:endParaRPr lang="fr-FR" sz="2400" b="1" dirty="0"/>
          </a:p>
        </p:txBody>
      </p:sp>
      <p:sp>
        <p:nvSpPr>
          <p:cNvPr id="2" name="1 Rectángulo"/>
          <p:cNvSpPr/>
          <p:nvPr/>
        </p:nvSpPr>
        <p:spPr>
          <a:xfrm>
            <a:off x="746125" y="2362200"/>
            <a:ext cx="8001000" cy="1754326"/>
          </a:xfrm>
          <a:prstGeom prst="rect">
            <a:avLst/>
          </a:prstGeom>
        </p:spPr>
        <p:txBody>
          <a:bodyPr wrap="square">
            <a:spAutoFit/>
          </a:bodyPr>
          <a:lstStyle/>
          <a:p>
            <a:r>
              <a:rPr lang="en-US" dirty="0"/>
              <a:t>The authors thank </a:t>
            </a:r>
            <a:r>
              <a:rPr lang="en-US" dirty="0" err="1"/>
              <a:t>Vannier</a:t>
            </a:r>
            <a:r>
              <a:rPr lang="en-US" dirty="0"/>
              <a:t> Laboratory for the donation of SDZ. </a:t>
            </a:r>
          </a:p>
          <a:p>
            <a:endParaRPr lang="en-US" dirty="0"/>
          </a:p>
          <a:p>
            <a:r>
              <a:rPr lang="es-AR" dirty="0" err="1"/>
              <a:t>The</a:t>
            </a:r>
            <a:r>
              <a:rPr lang="es-AR" dirty="0"/>
              <a:t> </a:t>
            </a:r>
            <a:r>
              <a:rPr lang="es-AR" dirty="0" err="1"/>
              <a:t>authors</a:t>
            </a:r>
            <a:r>
              <a:rPr lang="es-AR" dirty="0"/>
              <a:t> </a:t>
            </a:r>
            <a:r>
              <a:rPr lang="es-AR" dirty="0" err="1"/>
              <a:t>acknowledge</a:t>
            </a:r>
            <a:r>
              <a:rPr lang="es-AR" dirty="0"/>
              <a:t> </a:t>
            </a:r>
            <a:r>
              <a:rPr lang="es-AR" dirty="0" err="1"/>
              <a:t>the</a:t>
            </a:r>
            <a:r>
              <a:rPr lang="es-AR" dirty="0"/>
              <a:t> </a:t>
            </a:r>
            <a:r>
              <a:rPr lang="es-AR" dirty="0" err="1"/>
              <a:t>financial</a:t>
            </a:r>
            <a:r>
              <a:rPr lang="es-AR" dirty="0"/>
              <a:t> </a:t>
            </a:r>
            <a:r>
              <a:rPr lang="es-AR" dirty="0" err="1"/>
              <a:t>support</a:t>
            </a:r>
            <a:r>
              <a:rPr lang="es-AR" dirty="0"/>
              <a:t> </a:t>
            </a:r>
            <a:r>
              <a:rPr lang="es-AR" dirty="0" err="1"/>
              <a:t>from</a:t>
            </a:r>
            <a:r>
              <a:rPr lang="es-AR" dirty="0"/>
              <a:t> CONICET and </a:t>
            </a:r>
            <a:r>
              <a:rPr lang="es-AR" dirty="0" err="1"/>
              <a:t>SCyT</a:t>
            </a:r>
            <a:r>
              <a:rPr lang="es-AR" dirty="0"/>
              <a:t>-UNPSJB.</a:t>
            </a:r>
            <a:endParaRPr lang="fr-FR" dirty="0"/>
          </a:p>
          <a:p>
            <a:endParaRPr lang="en-US" dirty="0"/>
          </a:p>
          <a:p>
            <a:pPr algn="just"/>
            <a:r>
              <a:rPr lang="en-US" dirty="0"/>
              <a:t>All experimental procedures were performed at the laboratory of the GQM-CRIDECIT at the </a:t>
            </a:r>
            <a:r>
              <a:rPr lang="en-US" dirty="0" err="1"/>
              <a:t>Facultad</a:t>
            </a:r>
            <a:r>
              <a:rPr lang="en-US" dirty="0"/>
              <a:t> de </a:t>
            </a:r>
            <a:r>
              <a:rPr lang="en-US" dirty="0" err="1"/>
              <a:t>Ciencias</a:t>
            </a:r>
            <a:r>
              <a:rPr lang="en-US" dirty="0"/>
              <a:t> </a:t>
            </a:r>
            <a:r>
              <a:rPr lang="en-US" dirty="0" err="1"/>
              <a:t>Naturales</a:t>
            </a:r>
            <a:r>
              <a:rPr lang="en-US" dirty="0"/>
              <a:t> y </a:t>
            </a:r>
            <a:r>
              <a:rPr lang="en-US" dirty="0" err="1"/>
              <a:t>Ciencias</a:t>
            </a:r>
            <a:r>
              <a:rPr lang="en-US" dirty="0"/>
              <a:t> de la </a:t>
            </a:r>
            <a:r>
              <a:rPr lang="en-US" dirty="0" err="1"/>
              <a:t>Salud</a:t>
            </a:r>
            <a:r>
              <a:rPr lang="en-US" dirty="0"/>
              <a:t> of the UNPSJB.</a:t>
            </a:r>
            <a:endParaRPr lang="es-AR" dirty="0"/>
          </a:p>
        </p:txBody>
      </p:sp>
      <p:pic>
        <p:nvPicPr>
          <p:cNvPr id="5" name="4 Imagen"/>
          <p:cNvPicPr/>
          <p:nvPr/>
        </p:nvPicPr>
        <p:blipFill rotWithShape="1">
          <a:blip r:embed="rId3"/>
          <a:srcRect l="31888" t="21339" r="61640" b="67364"/>
          <a:stretch/>
        </p:blipFill>
        <p:spPr bwMode="auto">
          <a:xfrm>
            <a:off x="428216" y="2411984"/>
            <a:ext cx="349250" cy="342900"/>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3"/>
          <a:srcRect l="31888" t="21339" r="61640" b="67364"/>
          <a:stretch/>
        </p:blipFill>
        <p:spPr bwMode="auto">
          <a:xfrm>
            <a:off x="428216" y="2971800"/>
            <a:ext cx="349250" cy="342900"/>
          </a:xfrm>
          <a:prstGeom prst="rect">
            <a:avLst/>
          </a:prstGeom>
          <a:ln>
            <a:noFill/>
          </a:ln>
          <a:extLst>
            <a:ext uri="{53640926-AAD7-44D8-BBD7-CCE9431645EC}">
              <a14:shadowObscured xmlns:a14="http://schemas.microsoft.com/office/drawing/2010/main"/>
            </a:ext>
          </a:extLst>
        </p:spPr>
      </p:pic>
      <p:pic>
        <p:nvPicPr>
          <p:cNvPr id="3" name="7 Imagen">
            <a:extLst>
              <a:ext uri="{FF2B5EF4-FFF2-40B4-BE49-F238E27FC236}">
                <a16:creationId xmlns:a16="http://schemas.microsoft.com/office/drawing/2014/main" xmlns="" id="{E54253C3-2476-4477-098B-B25F862C1A0A}"/>
              </a:ext>
            </a:extLst>
          </p:cNvPr>
          <p:cNvPicPr/>
          <p:nvPr/>
        </p:nvPicPr>
        <p:blipFill rotWithShape="1">
          <a:blip r:embed="rId3"/>
          <a:srcRect l="31888" t="21339" r="61640" b="67364"/>
          <a:stretch/>
        </p:blipFill>
        <p:spPr bwMode="auto">
          <a:xfrm>
            <a:off x="428216" y="3531616"/>
            <a:ext cx="349250" cy="342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1528354"/>
            <a:ext cx="6705600" cy="461665"/>
          </a:xfrm>
          <a:prstGeom prst="rect">
            <a:avLst/>
          </a:prstGeom>
        </p:spPr>
        <p:txBody>
          <a:bodyPr wrap="square">
            <a:spAutoFit/>
          </a:bodyPr>
          <a:lstStyle/>
          <a:p>
            <a:pPr algn="ctr"/>
            <a:r>
              <a:rPr lang="en-US" sz="2400" b="1" dirty="0" err="1"/>
              <a:t>Solvatochromism</a:t>
            </a:r>
            <a:r>
              <a:rPr lang="en-US" sz="2400" b="1" dirty="0"/>
              <a:t> of </a:t>
            </a:r>
            <a:r>
              <a:rPr lang="en-US" sz="2400" b="1" dirty="0" err="1"/>
              <a:t>Norfloxacin</a:t>
            </a:r>
            <a:r>
              <a:rPr lang="en-US" sz="2400" b="1" dirty="0"/>
              <a:t> and Sulfadiazine</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3129357" y="2669350"/>
            <a:ext cx="3378050" cy="757299"/>
          </a:xfrm>
          <a:prstGeom prst="rect">
            <a:avLst/>
          </a:prstGeom>
          <a:noFill/>
          <a:ln>
            <a:noFill/>
          </a:ln>
        </p:spPr>
      </p:pic>
      <p:graphicFrame>
        <p:nvGraphicFramePr>
          <p:cNvPr id="2" name="1 Objeto"/>
          <p:cNvGraphicFramePr>
            <a:graphicFrameLocks noChangeAspect="1"/>
          </p:cNvGraphicFramePr>
          <p:nvPr>
            <p:extLst>
              <p:ext uri="{D42A27DB-BD31-4B8C-83A1-F6EECF244321}">
                <p14:modId xmlns:p14="http://schemas.microsoft.com/office/powerpoint/2010/main" val="3430005808"/>
              </p:ext>
            </p:extLst>
          </p:nvPr>
        </p:nvGraphicFramePr>
        <p:xfrm>
          <a:off x="3261213" y="3426687"/>
          <a:ext cx="2819400" cy="834651"/>
        </p:xfrm>
        <a:graphic>
          <a:graphicData uri="http://schemas.openxmlformats.org/presentationml/2006/ole">
            <mc:AlternateContent xmlns:mc="http://schemas.openxmlformats.org/markup-compatibility/2006">
              <mc:Choice xmlns:v="urn:schemas-microsoft-com:vml" Requires="v">
                <p:oleObj spid="_x0000_s1028" r:id="rId5" imgW="6464520" imgH="1914120" progId="">
                  <p:embed/>
                </p:oleObj>
              </mc:Choice>
              <mc:Fallback>
                <p:oleObj r:id="rId5" imgW="6464520" imgH="1914120" progId="">
                  <p:embed/>
                  <p:pic>
                    <p:nvPicPr>
                      <p:cNvPr id="0" name="2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1213" y="3426687"/>
                        <a:ext cx="2819400" cy="834651"/>
                      </a:xfrm>
                      <a:prstGeom prst="rect">
                        <a:avLst/>
                      </a:prstGeom>
                      <a:solidFill>
                        <a:srgbClr val="FFFFFF"/>
                      </a:solidFill>
                    </p:spPr>
                  </p:pic>
                </p:oleObj>
              </mc:Fallback>
            </mc:AlternateContent>
          </a:graphicData>
        </a:graphic>
      </p:graphicFrame>
      <p:pic>
        <p:nvPicPr>
          <p:cNvPr id="4"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2" y="3048000"/>
            <a:ext cx="2438400" cy="2438400"/>
          </a:xfrm>
          <a:prstGeom prst="rect">
            <a:avLst/>
          </a:prstGeom>
        </p:spPr>
      </p:pic>
      <p:pic>
        <p:nvPicPr>
          <p:cNvPr id="10" name="9 Imagen"/>
          <p:cNvPicPr>
            <a:picLocks noChangeAspect="1"/>
          </p:cNvPicPr>
          <p:nvPr/>
        </p:nvPicPr>
        <p:blipFill>
          <a:blip r:embed="rId8">
            <a:extLst>
              <a:ext uri="{BEBA8EAE-BF5A-486C-A8C5-ECC9F3942E4B}">
                <a14:imgProps xmlns:a14="http://schemas.microsoft.com/office/drawing/2010/main">
                  <a14:imgLayer r:embed="rId9">
                    <a14:imgEffect>
                      <a14:backgroundRemoval t="8787" b="89540" l="3106" r="98137"/>
                    </a14:imgEffect>
                  </a14:imgLayer>
                </a14:imgProps>
              </a:ext>
              <a:ext uri="{28A0092B-C50C-407E-A947-70E740481C1C}">
                <a14:useLocalDpi xmlns:a14="http://schemas.microsoft.com/office/drawing/2010/main" val="0"/>
              </a:ext>
            </a:extLst>
          </a:blip>
          <a:stretch>
            <a:fillRect/>
          </a:stretch>
        </p:blipFill>
        <p:spPr>
          <a:xfrm>
            <a:off x="2921304" y="3893162"/>
            <a:ext cx="4309340" cy="3198547"/>
          </a:xfrm>
          <a:prstGeom prst="rect">
            <a:avLst/>
          </a:prstGeom>
        </p:spPr>
      </p:pic>
      <p:pic>
        <p:nvPicPr>
          <p:cNvPr id="5129"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193" t="6414" r="36020" b="6213"/>
          <a:stretch/>
        </p:blipFill>
        <p:spPr bwMode="auto">
          <a:xfrm>
            <a:off x="6934200" y="3048000"/>
            <a:ext cx="1905000" cy="166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Flecha derecha"/>
          <p:cNvSpPr/>
          <p:nvPr/>
        </p:nvSpPr>
        <p:spPr>
          <a:xfrm rot="2959812">
            <a:off x="2108351" y="4743550"/>
            <a:ext cx="914400" cy="152400"/>
          </a:xfrm>
          <a:prstGeom prst="rightArrow">
            <a:avLst/>
          </a:prstGeom>
          <a:solidFill>
            <a:schemeClr val="accent6">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Flecha derecha"/>
          <p:cNvSpPr/>
          <p:nvPr/>
        </p:nvSpPr>
        <p:spPr>
          <a:xfrm rot="18929337">
            <a:off x="6932656" y="4870658"/>
            <a:ext cx="914400" cy="152400"/>
          </a:xfrm>
          <a:prstGeom prst="rightArrow">
            <a:avLst/>
          </a:prstGeom>
          <a:solidFill>
            <a:schemeClr val="accent6">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FF4E4F2F-1E55-44A4-8832-84E477F385C3}"/>
              </a:ext>
            </a:extLst>
          </p:cNvPr>
          <p:cNvSpPr txBox="1"/>
          <p:nvPr/>
        </p:nvSpPr>
        <p:spPr>
          <a:xfrm>
            <a:off x="304800" y="1295400"/>
            <a:ext cx="8610600" cy="5109091"/>
          </a:xfrm>
          <a:prstGeom prst="rect">
            <a:avLst/>
          </a:prstGeom>
          <a:noFill/>
        </p:spPr>
        <p:txBody>
          <a:bodyPr wrap="square" rtlCol="0">
            <a:spAutoFit/>
          </a:bodyPr>
          <a:lstStyle/>
          <a:p>
            <a:pPr algn="just"/>
            <a:r>
              <a:rPr lang="fr-FR" b="1" dirty="0">
                <a:solidFill>
                  <a:srgbClr val="7030A0"/>
                </a:solidFill>
              </a:rPr>
              <a:t>Abstract:</a:t>
            </a:r>
            <a:r>
              <a:rPr lang="fr-FR" dirty="0">
                <a:solidFill>
                  <a:srgbClr val="7030A0"/>
                </a:solidFill>
              </a:rPr>
              <a:t> </a:t>
            </a:r>
            <a:r>
              <a:rPr lang="en-US" sz="1600" dirty="0"/>
              <a:t>Fluoroquinolones (FQ) and sulfonamides (SA) are antibacterial substances used in therapeutics. Both are Active Pharmaceutical Ingredients (APIs) of low solubility. The solute-solvent interactions allow understanding of the drug´s absorption and the interactions involved in molecular recognition. This research aims to study </a:t>
            </a:r>
            <a:r>
              <a:rPr lang="en-US" sz="1600" dirty="0" err="1"/>
              <a:t>Norfloxacin</a:t>
            </a:r>
            <a:r>
              <a:rPr lang="en-US" sz="1600" dirty="0"/>
              <a:t> (NOR) and Sulfadiazine (SDZ) solvent interactions in pure solvents through experimental </a:t>
            </a:r>
            <a:r>
              <a:rPr lang="en-US" sz="1600" dirty="0" err="1"/>
              <a:t>solvatochromism</a:t>
            </a:r>
            <a:r>
              <a:rPr lang="en-US" sz="1600" dirty="0"/>
              <a:t>. Three </a:t>
            </a:r>
            <a:r>
              <a:rPr lang="en-US" sz="1600" dirty="0" err="1"/>
              <a:t>apolar</a:t>
            </a:r>
            <a:r>
              <a:rPr lang="en-US" sz="1600" dirty="0"/>
              <a:t> aprotic and six polar </a:t>
            </a:r>
            <a:r>
              <a:rPr lang="en-US" sz="1600" dirty="0" err="1"/>
              <a:t>protic</a:t>
            </a:r>
            <a:r>
              <a:rPr lang="en-US" sz="1600" dirty="0"/>
              <a:t> solvents were selected for this study. Multiparametric statistical analysis was performed with the methods of linear solvation energy relationship of </a:t>
            </a:r>
            <a:r>
              <a:rPr lang="en-US" sz="1600" dirty="0" err="1"/>
              <a:t>Kamlet</a:t>
            </a:r>
            <a:r>
              <a:rPr lang="en-US" sz="1600" dirty="0"/>
              <a:t> and Taft, </a:t>
            </a:r>
            <a:r>
              <a:rPr lang="en-US" sz="1600" dirty="0" err="1"/>
              <a:t>Catalán</a:t>
            </a:r>
            <a:r>
              <a:rPr lang="en-US" sz="1600" dirty="0"/>
              <a:t>, and Laurence. The results were analyzed by taking as reference the aprotic solvent, acetonitrile. In the case of SDZ, a shift towards shorter wavelengths (</a:t>
            </a:r>
            <a:r>
              <a:rPr lang="en-US" sz="1600" dirty="0" err="1"/>
              <a:t>hypsochromic</a:t>
            </a:r>
            <a:r>
              <a:rPr lang="en-US" sz="1600" dirty="0"/>
              <a:t> shifts) was observed when switching to nonpolar aprotic solvents, whereas in polar and some nonpolar </a:t>
            </a:r>
            <a:r>
              <a:rPr lang="en-US" sz="1600" dirty="0" err="1"/>
              <a:t>protic</a:t>
            </a:r>
            <a:r>
              <a:rPr lang="en-US" sz="1600" dirty="0"/>
              <a:t> solvents, the shifts were bathochromic (towards longer wavelengths). In the case of NOR, </a:t>
            </a:r>
            <a:r>
              <a:rPr lang="en-US" sz="1600" dirty="0" err="1"/>
              <a:t>hypsochromic</a:t>
            </a:r>
            <a:r>
              <a:rPr lang="en-US" sz="1600" dirty="0"/>
              <a:t> shifts were observed in most of the solvents tested, except 1-propanol, which exhibited a bathochromic shift. The </a:t>
            </a:r>
            <a:r>
              <a:rPr lang="en-US" sz="1600" dirty="0" err="1"/>
              <a:t>Catalán</a:t>
            </a:r>
            <a:r>
              <a:rPr lang="en-US" sz="1600" dirty="0"/>
              <a:t> and Laurence equation revealed that the highest relative contribution to NOR's behavior was attributed to the polarizability (π parameter). At the same time, for SDZ, it was the </a:t>
            </a:r>
            <a:r>
              <a:rPr lang="el-GR" sz="1600" dirty="0"/>
              <a:t>β</a:t>
            </a:r>
            <a:r>
              <a:rPr lang="en-US" sz="1600" dirty="0"/>
              <a:t> parameter, representing hydrogen bond accepting capacity towards functional groups such as –NH</a:t>
            </a:r>
            <a:r>
              <a:rPr lang="en-US" sz="1600" baseline="-25000" dirty="0"/>
              <a:t>2</a:t>
            </a:r>
            <a:r>
              <a:rPr lang="en-US" sz="1600" dirty="0"/>
              <a:t>, –SO</a:t>
            </a:r>
            <a:r>
              <a:rPr lang="en-US" sz="1600" baseline="-25000" dirty="0"/>
              <a:t>2</a:t>
            </a:r>
            <a:r>
              <a:rPr lang="en-US" sz="1600" dirty="0"/>
              <a:t>NH, and –N, as indicated by the </a:t>
            </a:r>
            <a:r>
              <a:rPr lang="en-US" sz="1600" dirty="0" err="1"/>
              <a:t>Kamlet</a:t>
            </a:r>
            <a:r>
              <a:rPr lang="en-US" sz="1600" dirty="0"/>
              <a:t> and Taft and </a:t>
            </a:r>
            <a:r>
              <a:rPr lang="en-US" sz="1600" dirty="0" err="1"/>
              <a:t>Catalán</a:t>
            </a:r>
            <a:r>
              <a:rPr lang="en-US" sz="1600" dirty="0"/>
              <a:t> equations. The identification of key parameters contributing to these behaviors enhances our understanding of the solubility and molecular recognition of these antibacterial compounds.</a:t>
            </a:r>
            <a:endParaRPr lang="es-AR" sz="1600" dirty="0"/>
          </a:p>
          <a:p>
            <a:endParaRPr lang="en-US" dirty="0"/>
          </a:p>
          <a:p>
            <a:r>
              <a:rPr lang="fr-FR" b="1" dirty="0">
                <a:solidFill>
                  <a:srgbClr val="7030A0"/>
                </a:solidFill>
              </a:rPr>
              <a:t>Keywords: </a:t>
            </a:r>
            <a:r>
              <a:rPr lang="en-US" sz="1600" dirty="0" err="1"/>
              <a:t>solvatochromism</a:t>
            </a:r>
            <a:r>
              <a:rPr lang="en-US" sz="1600" dirty="0"/>
              <a:t>; norfloxacin; sulfadiazine; multiparametric analysis.</a:t>
            </a:r>
            <a:endParaRPr lang="fr-FR" sz="1600"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D04F326-65EB-4336-8C2B-B7016DD553EB}"/>
              </a:ext>
            </a:extLst>
          </p:cNvPr>
          <p:cNvSpPr txBox="1"/>
          <p:nvPr/>
        </p:nvSpPr>
        <p:spPr>
          <a:xfrm>
            <a:off x="381000" y="1274117"/>
            <a:ext cx="7848600" cy="461665"/>
          </a:xfrm>
          <a:prstGeom prst="rect">
            <a:avLst/>
          </a:prstGeom>
          <a:noFill/>
        </p:spPr>
        <p:txBody>
          <a:bodyPr wrap="square" rtlCol="0">
            <a:spAutoFit/>
          </a:bodyPr>
          <a:lstStyle/>
          <a:p>
            <a:r>
              <a:rPr lang="fr-FR" sz="2400" b="1" dirty="0">
                <a:solidFill>
                  <a:srgbClr val="7030A0"/>
                </a:solidFill>
              </a:rPr>
              <a:t>Introduction</a:t>
            </a:r>
          </a:p>
        </p:txBody>
      </p:sp>
      <p:sp>
        <p:nvSpPr>
          <p:cNvPr id="3" name="2 Rectángulo"/>
          <p:cNvSpPr/>
          <p:nvPr/>
        </p:nvSpPr>
        <p:spPr>
          <a:xfrm>
            <a:off x="334505" y="2057400"/>
            <a:ext cx="8458200" cy="3693319"/>
          </a:xfrm>
          <a:prstGeom prst="rect">
            <a:avLst/>
          </a:prstGeom>
        </p:spPr>
        <p:txBody>
          <a:bodyPr wrap="square">
            <a:spAutoFit/>
          </a:bodyPr>
          <a:lstStyle/>
          <a:p>
            <a:pPr algn="just"/>
            <a:r>
              <a:rPr lang="en-US" dirty="0"/>
              <a:t>	Active pharmaceutical ingredients (APIs) interact with multiple environments throughout the entire manufacturing process and subsequent assimilation by the body. Therefore, it is essential to know the properties of APIs in different microenvironments to predict their pharmacokinetic and pharmacodynamic behavior and to provide valuable information for all pharmaceutical steps.</a:t>
            </a:r>
          </a:p>
          <a:p>
            <a:pPr algn="just"/>
            <a:r>
              <a:rPr lang="en-US" dirty="0"/>
              <a:t>	It is well known that solvent plays an important role in physical and chemical processes. The presence of specific and non-specific interactions between the solvent and the solute molecules is responsible for the change in several properties like the molecular geometry, the electronic structure, and the dipolar moment of the solute. These interactions affect the electronic absorption spectrum of the solute and this phenomenon is referred to as </a:t>
            </a:r>
            <a:r>
              <a:rPr lang="en-US" dirty="0" err="1"/>
              <a:t>solvatochromism</a:t>
            </a:r>
            <a:r>
              <a:rPr lang="en-US" dirty="0"/>
              <a:t>.</a:t>
            </a:r>
          </a:p>
          <a:p>
            <a:pPr algn="just"/>
            <a:r>
              <a:rPr lang="en-US" dirty="0"/>
              <a:t>	To distinguish between specific and nonspecific solute-solvent interactions it is necessary to consider quantitative measures of polarity.</a:t>
            </a:r>
            <a:endParaRPr lang="es-AR" dirty="0"/>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CAEAE96-855E-42B1-8DE9-9C9E68DE18C5}" type="slidenum">
              <a:rPr lang="fr-FR" smtClean="0"/>
              <a:pPr/>
              <a:t>5</a:t>
            </a:fld>
            <a:endParaRPr lang="fr-FR"/>
          </a:p>
        </p:txBody>
      </p:sp>
      <p:sp>
        <p:nvSpPr>
          <p:cNvPr id="3" name="2 Rectángulo"/>
          <p:cNvSpPr/>
          <p:nvPr/>
        </p:nvSpPr>
        <p:spPr>
          <a:xfrm>
            <a:off x="381000" y="3344924"/>
            <a:ext cx="8382000" cy="1615827"/>
          </a:xfrm>
          <a:prstGeom prst="rect">
            <a:avLst/>
          </a:prstGeom>
          <a:noFill/>
          <a:ln w="28575">
            <a:solidFill>
              <a:srgbClr val="7030A0"/>
            </a:solidFill>
          </a:ln>
        </p:spPr>
        <p:txBody>
          <a:bodyPr wrap="square">
            <a:spAutoFit/>
          </a:bodyPr>
          <a:lstStyle/>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sz="900" dirty="0"/>
          </a:p>
          <a:p>
            <a:pPr algn="just"/>
            <a:r>
              <a:rPr lang="en-US" dirty="0"/>
              <a:t>To study the solute-solvent interactions of a representative of the antibacterial sulfonamide family (SA), sulfadiazine (SDZ), and one from the fluoroquinolone family (FQ), norfloxacin (NOR), in pure solvents through experimental </a:t>
            </a:r>
            <a:r>
              <a:rPr lang="en-US" dirty="0" err="1"/>
              <a:t>solvatochromism</a:t>
            </a:r>
            <a:r>
              <a:rPr lang="en-US" dirty="0"/>
              <a:t> with multiparametric statistical analysis. </a:t>
            </a:r>
          </a:p>
        </p:txBody>
      </p:sp>
      <p:sp>
        <p:nvSpPr>
          <p:cNvPr id="4" name="3 Rectángulo"/>
          <p:cNvSpPr/>
          <p:nvPr/>
        </p:nvSpPr>
        <p:spPr>
          <a:xfrm>
            <a:off x="304800" y="1143000"/>
            <a:ext cx="8458200" cy="1200329"/>
          </a:xfrm>
          <a:prstGeom prst="rect">
            <a:avLst/>
          </a:prstGeom>
        </p:spPr>
        <p:txBody>
          <a:bodyPr wrap="square">
            <a:spAutoFit/>
          </a:bodyPr>
          <a:lstStyle/>
          <a:p>
            <a:pPr algn="just"/>
            <a:r>
              <a:rPr lang="en-US" dirty="0"/>
              <a:t>Thus, several multiparametric equations have been developed that combine two or more solvent parameters to explain the aspects of the solvent effect on a given compound, among them, those of </a:t>
            </a:r>
            <a:r>
              <a:rPr lang="en-US" dirty="0" err="1"/>
              <a:t>Kamlet</a:t>
            </a:r>
            <a:r>
              <a:rPr lang="en-US" dirty="0"/>
              <a:t> and Taft (Ec.1), </a:t>
            </a:r>
            <a:r>
              <a:rPr lang="en-US" dirty="0" err="1"/>
              <a:t>Catalán</a:t>
            </a:r>
            <a:r>
              <a:rPr lang="en-US" dirty="0"/>
              <a:t> (Ec.2) and Laurence (Ec.3) are the most employed.</a:t>
            </a:r>
            <a:endParaRPr lang="es-AR" dirty="0"/>
          </a:p>
        </p:txBody>
      </p:sp>
      <p:sp>
        <p:nvSpPr>
          <p:cNvPr id="5" name="4 Rectángulo"/>
          <p:cNvSpPr/>
          <p:nvPr/>
        </p:nvSpPr>
        <p:spPr>
          <a:xfrm>
            <a:off x="381000" y="2385193"/>
            <a:ext cx="3200400" cy="369332"/>
          </a:xfrm>
          <a:prstGeom prst="rect">
            <a:avLst/>
          </a:prstGeom>
          <a:solidFill>
            <a:schemeClr val="accent4">
              <a:lumMod val="20000"/>
              <a:lumOff val="80000"/>
            </a:schemeClr>
          </a:solidFill>
        </p:spPr>
        <p:txBody>
          <a:bodyPr wrap="square">
            <a:spAutoFit/>
          </a:bodyPr>
          <a:lstStyle/>
          <a:p>
            <a:r>
              <a:rPr lang="es-AR" dirty="0"/>
              <a:t>A = A</a:t>
            </a:r>
            <a:r>
              <a:rPr lang="es-AR" baseline="-25000" dirty="0"/>
              <a:t>0</a:t>
            </a:r>
            <a:r>
              <a:rPr lang="es-AR" dirty="0"/>
              <a:t> + aα + bβ + sπ</a:t>
            </a:r>
            <a:r>
              <a:rPr lang="es-AR" baseline="30000" dirty="0"/>
              <a:t>* </a:t>
            </a:r>
            <a:r>
              <a:rPr lang="es-AR" dirty="0"/>
              <a:t>(</a:t>
            </a:r>
            <a:r>
              <a:rPr lang="es-AR" dirty="0" err="1"/>
              <a:t>Ec</a:t>
            </a:r>
            <a:r>
              <a:rPr lang="es-AR" dirty="0"/>
              <a:t>. 1) </a:t>
            </a:r>
            <a:r>
              <a:rPr lang="es-AR" sz="800" dirty="0"/>
              <a:t>	</a:t>
            </a:r>
          </a:p>
        </p:txBody>
      </p:sp>
      <p:sp>
        <p:nvSpPr>
          <p:cNvPr id="6" name="5 Rectángulo"/>
          <p:cNvSpPr/>
          <p:nvPr/>
        </p:nvSpPr>
        <p:spPr>
          <a:xfrm>
            <a:off x="4221602" y="2393632"/>
            <a:ext cx="4449103" cy="369332"/>
          </a:xfrm>
          <a:prstGeom prst="rect">
            <a:avLst/>
          </a:prstGeom>
          <a:solidFill>
            <a:schemeClr val="accent4">
              <a:lumMod val="20000"/>
              <a:lumOff val="80000"/>
            </a:schemeClr>
          </a:solidFill>
        </p:spPr>
        <p:txBody>
          <a:bodyPr wrap="none">
            <a:spAutoFit/>
          </a:bodyPr>
          <a:lstStyle/>
          <a:p>
            <a:r>
              <a:rPr lang="es-AR" dirty="0"/>
              <a:t>A = A</a:t>
            </a:r>
            <a:r>
              <a:rPr lang="es-AR" baseline="-25000" dirty="0"/>
              <a:t>0</a:t>
            </a:r>
            <a:r>
              <a:rPr lang="es-AR" dirty="0"/>
              <a:t> + </a:t>
            </a:r>
            <a:r>
              <a:rPr lang="es-AR" dirty="0" err="1"/>
              <a:t>a</a:t>
            </a:r>
            <a:r>
              <a:rPr lang="es-AR" baseline="-25000" dirty="0" err="1"/>
              <a:t>SA</a:t>
            </a:r>
            <a:r>
              <a:rPr lang="es-AR" dirty="0" err="1"/>
              <a:t>SA</a:t>
            </a:r>
            <a:r>
              <a:rPr lang="es-AR" dirty="0"/>
              <a:t> + </a:t>
            </a:r>
            <a:r>
              <a:rPr lang="es-AR" dirty="0" err="1"/>
              <a:t>b</a:t>
            </a:r>
            <a:r>
              <a:rPr lang="es-AR" baseline="-25000" dirty="0" err="1"/>
              <a:t>SB</a:t>
            </a:r>
            <a:r>
              <a:rPr lang="es-AR" dirty="0" err="1"/>
              <a:t>SB</a:t>
            </a:r>
            <a:r>
              <a:rPr lang="es-AR" dirty="0"/>
              <a:t> + </a:t>
            </a:r>
            <a:r>
              <a:rPr lang="es-AR" dirty="0" err="1"/>
              <a:t>c</a:t>
            </a:r>
            <a:r>
              <a:rPr lang="es-AR" baseline="-25000" dirty="0" err="1"/>
              <a:t>SP</a:t>
            </a:r>
            <a:r>
              <a:rPr lang="es-AR" dirty="0" err="1"/>
              <a:t>SP</a:t>
            </a:r>
            <a:r>
              <a:rPr lang="es-AR" dirty="0"/>
              <a:t> + </a:t>
            </a:r>
            <a:r>
              <a:rPr lang="es-AR" dirty="0" err="1"/>
              <a:t>d</a:t>
            </a:r>
            <a:r>
              <a:rPr lang="es-AR" baseline="-25000" dirty="0" err="1"/>
              <a:t>SdP</a:t>
            </a:r>
            <a:r>
              <a:rPr lang="es-AR" dirty="0" err="1"/>
              <a:t>SdP</a:t>
            </a:r>
            <a:r>
              <a:rPr lang="es-AR" dirty="0"/>
              <a:t>  (Ec.2)</a:t>
            </a:r>
          </a:p>
        </p:txBody>
      </p:sp>
      <p:sp>
        <p:nvSpPr>
          <p:cNvPr id="7" name="6 Rectángulo"/>
          <p:cNvSpPr/>
          <p:nvPr/>
        </p:nvSpPr>
        <p:spPr>
          <a:xfrm>
            <a:off x="2621645" y="2878259"/>
            <a:ext cx="3824509" cy="369332"/>
          </a:xfrm>
          <a:prstGeom prst="rect">
            <a:avLst/>
          </a:prstGeom>
          <a:solidFill>
            <a:schemeClr val="accent4">
              <a:lumMod val="20000"/>
              <a:lumOff val="80000"/>
            </a:schemeClr>
          </a:solidFill>
        </p:spPr>
        <p:txBody>
          <a:bodyPr wrap="none">
            <a:spAutoFit/>
          </a:bodyPr>
          <a:lstStyle/>
          <a:p>
            <a:r>
              <a:rPr lang="es-AR" dirty="0"/>
              <a:t>A = A</a:t>
            </a:r>
            <a:r>
              <a:rPr lang="es-AR" baseline="-25000" dirty="0"/>
              <a:t>0</a:t>
            </a:r>
            <a:r>
              <a:rPr lang="es-AR" dirty="0"/>
              <a:t> + </a:t>
            </a:r>
            <a:r>
              <a:rPr lang="es-AR" dirty="0" err="1"/>
              <a:t>diDI</a:t>
            </a:r>
            <a:r>
              <a:rPr lang="es-AR" dirty="0"/>
              <a:t> + </a:t>
            </a:r>
            <a:r>
              <a:rPr lang="es-AR" dirty="0" err="1"/>
              <a:t>eES</a:t>
            </a:r>
            <a:r>
              <a:rPr lang="es-AR" dirty="0"/>
              <a:t> + a</a:t>
            </a:r>
            <a:r>
              <a:rPr lang="es-AR" baseline="-25000" dirty="0"/>
              <a:t>1</a:t>
            </a:r>
            <a:r>
              <a:rPr lang="es-AR" dirty="0"/>
              <a:t>α</a:t>
            </a:r>
            <a:r>
              <a:rPr lang="es-AR" baseline="-25000" dirty="0"/>
              <a:t>1</a:t>
            </a:r>
            <a:r>
              <a:rPr lang="es-AR" dirty="0"/>
              <a:t> + b</a:t>
            </a:r>
            <a:r>
              <a:rPr lang="es-AR" baseline="-25000" dirty="0"/>
              <a:t>1</a:t>
            </a:r>
            <a:r>
              <a:rPr lang="es-AR" dirty="0"/>
              <a:t>β</a:t>
            </a:r>
            <a:r>
              <a:rPr lang="es-AR" baseline="-25000" dirty="0"/>
              <a:t>1</a:t>
            </a:r>
            <a:r>
              <a:rPr lang="es-AR" dirty="0"/>
              <a:t>   (Ec.3)</a:t>
            </a:r>
          </a:p>
        </p:txBody>
      </p:sp>
      <p:sp>
        <p:nvSpPr>
          <p:cNvPr id="8" name="7 Rectángulo"/>
          <p:cNvSpPr/>
          <p:nvPr/>
        </p:nvSpPr>
        <p:spPr>
          <a:xfrm>
            <a:off x="406269" y="3429000"/>
            <a:ext cx="973343" cy="369332"/>
          </a:xfrm>
          <a:prstGeom prst="rect">
            <a:avLst/>
          </a:prstGeom>
        </p:spPr>
        <p:txBody>
          <a:bodyPr wrap="none">
            <a:spAutoFit/>
          </a:bodyPr>
          <a:lstStyle/>
          <a:p>
            <a:r>
              <a:rPr lang="fr-FR" b="1" dirty="0">
                <a:solidFill>
                  <a:schemeClr val="accent6">
                    <a:lumMod val="75000"/>
                  </a:schemeClr>
                </a:solidFill>
              </a:rPr>
              <a:t>The </a:t>
            </a:r>
            <a:r>
              <a:rPr lang="fr-FR" b="1" dirty="0" err="1">
                <a:solidFill>
                  <a:schemeClr val="accent6">
                    <a:lumMod val="75000"/>
                  </a:schemeClr>
                </a:solidFill>
              </a:rPr>
              <a:t>Aim</a:t>
            </a:r>
            <a:endParaRPr lang="fr-FR" b="1" dirty="0">
              <a:solidFill>
                <a:schemeClr val="accent6">
                  <a:lumMod val="75000"/>
                </a:schemeClr>
              </a:solidFill>
            </a:endParaRPr>
          </a:p>
        </p:txBody>
      </p:sp>
      <p:pic>
        <p:nvPicPr>
          <p:cNvPr id="9" name="5 Imagen">
            <a:extLst>
              <a:ext uri="{FF2B5EF4-FFF2-40B4-BE49-F238E27FC236}">
                <a16:creationId xmlns:a16="http://schemas.microsoft.com/office/drawing/2014/main" xmlns="" id="{2C3B7181-BEC0-FA3D-0C4B-471B4CD5FC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570" y="5000625"/>
            <a:ext cx="2238375" cy="1334186"/>
          </a:xfrm>
          <a:prstGeom prst="rect">
            <a:avLst/>
          </a:prstGeom>
          <a:noFill/>
          <a:ln>
            <a:noFill/>
          </a:ln>
        </p:spPr>
      </p:pic>
      <p:pic>
        <p:nvPicPr>
          <p:cNvPr id="10" name="0 Imagen">
            <a:extLst>
              <a:ext uri="{FF2B5EF4-FFF2-40B4-BE49-F238E27FC236}">
                <a16:creationId xmlns:a16="http://schemas.microsoft.com/office/drawing/2014/main" xmlns="" id="{F99FF344-10C3-A732-0CC0-C270CB5127D2}"/>
              </a:ext>
            </a:extLst>
          </p:cNvPr>
          <p:cNvPicPr/>
          <p:nvPr/>
        </p:nvPicPr>
        <p:blipFill>
          <a:blip r:embed="rId3">
            <a:extLst>
              <a:ext uri="{28A0092B-C50C-407E-A947-70E740481C1C}">
                <a14:useLocalDpi xmlns:a14="http://schemas.microsoft.com/office/drawing/2010/main" val="0"/>
              </a:ext>
            </a:extLst>
          </a:blip>
          <a:stretch>
            <a:fillRect/>
          </a:stretch>
        </p:blipFill>
        <p:spPr>
          <a:xfrm>
            <a:off x="5181600" y="5031278"/>
            <a:ext cx="2265485" cy="1022866"/>
          </a:xfrm>
          <a:prstGeom prst="rect">
            <a:avLst/>
          </a:prstGeom>
        </p:spPr>
      </p:pic>
      <p:sp>
        <p:nvSpPr>
          <p:cNvPr id="11" name="8 Rectángulo">
            <a:extLst>
              <a:ext uri="{FF2B5EF4-FFF2-40B4-BE49-F238E27FC236}">
                <a16:creationId xmlns:a16="http://schemas.microsoft.com/office/drawing/2014/main" xmlns="" id="{A90B3A1C-8395-3652-92C6-DBE25A0AC9D1}"/>
              </a:ext>
            </a:extLst>
          </p:cNvPr>
          <p:cNvSpPr/>
          <p:nvPr/>
        </p:nvSpPr>
        <p:spPr>
          <a:xfrm>
            <a:off x="5919063" y="6078379"/>
            <a:ext cx="862737" cy="246221"/>
          </a:xfrm>
          <a:prstGeom prst="rect">
            <a:avLst/>
          </a:prstGeom>
        </p:spPr>
        <p:txBody>
          <a:bodyPr wrap="none">
            <a:spAutoFit/>
          </a:bodyPr>
          <a:lstStyle/>
          <a:p>
            <a:r>
              <a:rPr lang="es-AR" sz="1000" dirty="0"/>
              <a:t>Figure 2. SDZ</a:t>
            </a:r>
          </a:p>
        </p:txBody>
      </p:sp>
      <p:sp>
        <p:nvSpPr>
          <p:cNvPr id="12" name="3 Rectángulo">
            <a:extLst>
              <a:ext uri="{FF2B5EF4-FFF2-40B4-BE49-F238E27FC236}">
                <a16:creationId xmlns:a16="http://schemas.microsoft.com/office/drawing/2014/main" xmlns="" id="{4B959A73-8668-F0BD-0D18-172AC74549AB}"/>
              </a:ext>
            </a:extLst>
          </p:cNvPr>
          <p:cNvSpPr/>
          <p:nvPr/>
        </p:nvSpPr>
        <p:spPr>
          <a:xfrm>
            <a:off x="1764189" y="6230779"/>
            <a:ext cx="902811" cy="246221"/>
          </a:xfrm>
          <a:prstGeom prst="rect">
            <a:avLst/>
          </a:prstGeom>
        </p:spPr>
        <p:txBody>
          <a:bodyPr wrap="none">
            <a:spAutoFit/>
          </a:bodyPr>
          <a:lstStyle/>
          <a:p>
            <a:r>
              <a:rPr lang="es-AR" sz="1000" dirty="0"/>
              <a:t>Figure 1. NOR</a:t>
            </a:r>
          </a:p>
        </p:txBody>
      </p:sp>
    </p:spTree>
    <p:extLst>
      <p:ext uri="{BB962C8B-B14F-4D97-AF65-F5344CB8AC3E}">
        <p14:creationId xmlns:p14="http://schemas.microsoft.com/office/powerpoint/2010/main" val="197632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599" y="1252136"/>
            <a:ext cx="8153400" cy="461665"/>
          </a:xfrm>
          <a:prstGeom prst="rect">
            <a:avLst/>
          </a:prstGeom>
          <a:noFill/>
        </p:spPr>
        <p:txBody>
          <a:bodyPr wrap="square" rtlCol="0">
            <a:spAutoFit/>
          </a:bodyPr>
          <a:lstStyle/>
          <a:p>
            <a:r>
              <a:rPr lang="fr-FR" sz="2400" b="1" dirty="0" err="1">
                <a:solidFill>
                  <a:srgbClr val="7030A0"/>
                </a:solidFill>
              </a:rPr>
              <a:t>Results</a:t>
            </a:r>
            <a:r>
              <a:rPr lang="fr-FR" sz="2400" b="1" dirty="0">
                <a:solidFill>
                  <a:srgbClr val="7030A0"/>
                </a:solidFill>
              </a:rPr>
              <a:t> and discussion</a:t>
            </a:r>
          </a:p>
        </p:txBody>
      </p:sp>
      <p:sp>
        <p:nvSpPr>
          <p:cNvPr id="2" name="1 Rectángulo"/>
          <p:cNvSpPr/>
          <p:nvPr/>
        </p:nvSpPr>
        <p:spPr>
          <a:xfrm>
            <a:off x="304800" y="1828800"/>
            <a:ext cx="8569569" cy="1323439"/>
          </a:xfrm>
          <a:prstGeom prst="rect">
            <a:avLst/>
          </a:prstGeom>
        </p:spPr>
        <p:txBody>
          <a:bodyPr wrap="square">
            <a:spAutoFit/>
          </a:bodyPr>
          <a:lstStyle/>
          <a:p>
            <a:pPr algn="just"/>
            <a:r>
              <a:rPr lang="en-US" sz="1600" dirty="0"/>
              <a:t>The results were analyzed by the following methods: </a:t>
            </a:r>
            <a:r>
              <a:rPr lang="en-US" sz="1600" dirty="0" err="1"/>
              <a:t>Kamlet</a:t>
            </a:r>
            <a:r>
              <a:rPr lang="en-US" sz="1600" dirty="0"/>
              <a:t> and Taft, </a:t>
            </a:r>
            <a:r>
              <a:rPr lang="en-US" sz="1600" dirty="0" err="1"/>
              <a:t>Catalán</a:t>
            </a:r>
            <a:r>
              <a:rPr lang="en-US" sz="1600" dirty="0"/>
              <a:t>, and Laurence. The wavenumber of maximum absorption (</a:t>
            </a:r>
            <a:r>
              <a:rPr lang="en-US" sz="1600" dirty="0" err="1"/>
              <a:t>v</a:t>
            </a:r>
            <a:r>
              <a:rPr lang="en-US" sz="1600" baseline="-25000" dirty="0" err="1"/>
              <a:t>max</a:t>
            </a:r>
            <a:r>
              <a:rPr lang="en-US" sz="1600" dirty="0"/>
              <a:t>), was related to the empirical solvent parameters of </a:t>
            </a:r>
            <a:r>
              <a:rPr lang="en-US" sz="1600" dirty="0" err="1"/>
              <a:t>Kamlet</a:t>
            </a:r>
            <a:r>
              <a:rPr lang="en-US" sz="1600" dirty="0"/>
              <a:t>-Taft equation: α, β, π*, </a:t>
            </a:r>
            <a:r>
              <a:rPr lang="en-US" sz="1600" dirty="0" err="1"/>
              <a:t>Catalán</a:t>
            </a:r>
            <a:r>
              <a:rPr lang="en-US" sz="1600" dirty="0"/>
              <a:t> equation: SA, SB, SP, </a:t>
            </a:r>
            <a:r>
              <a:rPr lang="en-US" sz="1600" dirty="0" err="1"/>
              <a:t>SdP</a:t>
            </a:r>
            <a:r>
              <a:rPr lang="en-US" sz="1600" dirty="0"/>
              <a:t>, and Laurence equation: DI, ES, α1, β1. The correlation study was carried out using </a:t>
            </a:r>
            <a:r>
              <a:rPr lang="en-US" sz="1600" dirty="0" err="1"/>
              <a:t>multiparameter</a:t>
            </a:r>
            <a:r>
              <a:rPr lang="en-US" sz="1600" dirty="0"/>
              <a:t> linear regression data analysis, taking </a:t>
            </a:r>
            <a:r>
              <a:rPr lang="en-US" sz="1600" dirty="0" err="1"/>
              <a:t>v</a:t>
            </a:r>
            <a:r>
              <a:rPr lang="en-US" sz="1600" baseline="-25000" dirty="0" err="1"/>
              <a:t>max</a:t>
            </a:r>
            <a:r>
              <a:rPr lang="en-US" sz="1600" baseline="-25000" dirty="0">
                <a:solidFill>
                  <a:srgbClr val="FF0000"/>
                </a:solidFill>
              </a:rPr>
              <a:t> </a:t>
            </a:r>
            <a:r>
              <a:rPr lang="en-US" sz="1600" dirty="0"/>
              <a:t>as the dependent variable and the former parameters as independent variables (Table 1).</a:t>
            </a:r>
            <a:endParaRPr lang="es-AR" sz="1600" dirty="0"/>
          </a:p>
        </p:txBody>
      </p:sp>
      <p:graphicFrame>
        <p:nvGraphicFramePr>
          <p:cNvPr id="3" name="2 Tabla"/>
          <p:cNvGraphicFramePr>
            <a:graphicFrameLocks noGrp="1"/>
          </p:cNvGraphicFramePr>
          <p:nvPr>
            <p:extLst>
              <p:ext uri="{D42A27DB-BD31-4B8C-83A1-F6EECF244321}">
                <p14:modId xmlns:p14="http://schemas.microsoft.com/office/powerpoint/2010/main" val="3889790257"/>
              </p:ext>
            </p:extLst>
          </p:nvPr>
        </p:nvGraphicFramePr>
        <p:xfrm>
          <a:off x="1371600" y="3810000"/>
          <a:ext cx="6896100" cy="2034286"/>
        </p:xfrm>
        <a:graphic>
          <a:graphicData uri="http://schemas.openxmlformats.org/drawingml/2006/table">
            <a:tbl>
              <a:tblPr firstRow="1" firstCol="1" bandRow="1">
                <a:tableStyleId>{EB9631B5-78F2-41C9-869B-9F39066F8104}</a:tableStyleId>
              </a:tblPr>
              <a:tblGrid>
                <a:gridCol w="695960">
                  <a:extLst>
                    <a:ext uri="{9D8B030D-6E8A-4147-A177-3AD203B41FA5}">
                      <a16:colId xmlns:a16="http://schemas.microsoft.com/office/drawing/2014/main" xmlns="" val="20000"/>
                    </a:ext>
                  </a:extLst>
                </a:gridCol>
                <a:gridCol w="581660">
                  <a:extLst>
                    <a:ext uri="{9D8B030D-6E8A-4147-A177-3AD203B41FA5}">
                      <a16:colId xmlns:a16="http://schemas.microsoft.com/office/drawing/2014/main" xmlns="" val="20001"/>
                    </a:ext>
                  </a:extLst>
                </a:gridCol>
                <a:gridCol w="483870">
                  <a:extLst>
                    <a:ext uri="{9D8B030D-6E8A-4147-A177-3AD203B41FA5}">
                      <a16:colId xmlns:a16="http://schemas.microsoft.com/office/drawing/2014/main" xmlns="" val="20002"/>
                    </a:ext>
                  </a:extLst>
                </a:gridCol>
                <a:gridCol w="483870">
                  <a:extLst>
                    <a:ext uri="{9D8B030D-6E8A-4147-A177-3AD203B41FA5}">
                      <a16:colId xmlns:a16="http://schemas.microsoft.com/office/drawing/2014/main" xmlns="" val="20003"/>
                    </a:ext>
                  </a:extLst>
                </a:gridCol>
                <a:gridCol w="566420">
                  <a:extLst>
                    <a:ext uri="{9D8B030D-6E8A-4147-A177-3AD203B41FA5}">
                      <a16:colId xmlns:a16="http://schemas.microsoft.com/office/drawing/2014/main" xmlns="" val="20004"/>
                    </a:ext>
                  </a:extLst>
                </a:gridCol>
                <a:gridCol w="510540">
                  <a:extLst>
                    <a:ext uri="{9D8B030D-6E8A-4147-A177-3AD203B41FA5}">
                      <a16:colId xmlns:a16="http://schemas.microsoft.com/office/drawing/2014/main" xmlns="" val="20005"/>
                    </a:ext>
                  </a:extLst>
                </a:gridCol>
                <a:gridCol w="510540">
                  <a:extLst>
                    <a:ext uri="{9D8B030D-6E8A-4147-A177-3AD203B41FA5}">
                      <a16:colId xmlns:a16="http://schemas.microsoft.com/office/drawing/2014/main" xmlns="" val="20006"/>
                    </a:ext>
                  </a:extLst>
                </a:gridCol>
                <a:gridCol w="510540">
                  <a:extLst>
                    <a:ext uri="{9D8B030D-6E8A-4147-A177-3AD203B41FA5}">
                      <a16:colId xmlns:a16="http://schemas.microsoft.com/office/drawing/2014/main" xmlns="" val="20007"/>
                    </a:ext>
                  </a:extLst>
                </a:gridCol>
                <a:gridCol w="510540">
                  <a:extLst>
                    <a:ext uri="{9D8B030D-6E8A-4147-A177-3AD203B41FA5}">
                      <a16:colId xmlns:a16="http://schemas.microsoft.com/office/drawing/2014/main" xmlns="" val="20008"/>
                    </a:ext>
                  </a:extLst>
                </a:gridCol>
                <a:gridCol w="510540">
                  <a:extLst>
                    <a:ext uri="{9D8B030D-6E8A-4147-A177-3AD203B41FA5}">
                      <a16:colId xmlns:a16="http://schemas.microsoft.com/office/drawing/2014/main" xmlns="" val="20009"/>
                    </a:ext>
                  </a:extLst>
                </a:gridCol>
                <a:gridCol w="510540">
                  <a:extLst>
                    <a:ext uri="{9D8B030D-6E8A-4147-A177-3AD203B41FA5}">
                      <a16:colId xmlns:a16="http://schemas.microsoft.com/office/drawing/2014/main" xmlns="" val="20010"/>
                    </a:ext>
                  </a:extLst>
                </a:gridCol>
                <a:gridCol w="510540">
                  <a:extLst>
                    <a:ext uri="{9D8B030D-6E8A-4147-A177-3AD203B41FA5}">
                      <a16:colId xmlns:a16="http://schemas.microsoft.com/office/drawing/2014/main" xmlns="" val="20011"/>
                    </a:ext>
                  </a:extLst>
                </a:gridCol>
                <a:gridCol w="510540">
                  <a:extLst>
                    <a:ext uri="{9D8B030D-6E8A-4147-A177-3AD203B41FA5}">
                      <a16:colId xmlns:a16="http://schemas.microsoft.com/office/drawing/2014/main" xmlns="" val="20012"/>
                    </a:ext>
                  </a:extLst>
                </a:gridCol>
              </a:tblGrid>
              <a:tr h="184150">
                <a:tc>
                  <a:txBody>
                    <a:bodyPr/>
                    <a:lstStyle/>
                    <a:p>
                      <a:pPr>
                        <a:lnSpc>
                          <a:spcPct val="115000"/>
                        </a:lnSpc>
                      </a:pPr>
                      <a:endParaRPr lang="es-AR" sz="1100" dirty="0">
                        <a:effectLst/>
                        <a:latin typeface="Calibri"/>
                        <a:cs typeface="Times New Roman"/>
                      </a:endParaRPr>
                    </a:p>
                  </a:txBody>
                  <a:tcPr marL="44450" marR="44450" marT="0" marB="0" anchor="b"/>
                </a:tc>
                <a:tc>
                  <a:txBody>
                    <a:bodyPr/>
                    <a:lstStyle/>
                    <a:p>
                      <a:pPr>
                        <a:lnSpc>
                          <a:spcPct val="115000"/>
                        </a:lnSpc>
                      </a:pPr>
                      <a:endParaRPr lang="es-AR" sz="1100">
                        <a:effectLst/>
                        <a:latin typeface="Calibri"/>
                        <a:cs typeface="Times New Roman"/>
                      </a:endParaRPr>
                    </a:p>
                  </a:txBody>
                  <a:tcPr marL="44450" marR="44450" marT="0" marB="0" anchor="b"/>
                </a:tc>
                <a:tc gridSpan="3">
                  <a:txBody>
                    <a:bodyPr/>
                    <a:lstStyle/>
                    <a:p>
                      <a:pPr algn="ctr">
                        <a:lnSpc>
                          <a:spcPct val="115000"/>
                        </a:lnSpc>
                        <a:spcAft>
                          <a:spcPts val="0"/>
                        </a:spcAft>
                      </a:pPr>
                      <a:r>
                        <a:rPr lang="es-AR" sz="900" dirty="0" err="1">
                          <a:effectLst/>
                        </a:rPr>
                        <a:t>Kamlet-Taft</a:t>
                      </a:r>
                      <a:r>
                        <a:rPr lang="es-AR" sz="900" dirty="0">
                          <a:effectLst/>
                        </a:rPr>
                        <a:t> </a:t>
                      </a:r>
                      <a:endParaRPr lang="es-AR" sz="1100" dirty="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gridSpan="4">
                  <a:txBody>
                    <a:bodyPr/>
                    <a:lstStyle/>
                    <a:p>
                      <a:pPr algn="ctr">
                        <a:lnSpc>
                          <a:spcPct val="115000"/>
                        </a:lnSpc>
                        <a:spcAft>
                          <a:spcPts val="0"/>
                        </a:spcAft>
                      </a:pPr>
                      <a:r>
                        <a:rPr lang="es-AR" sz="900">
                          <a:effectLst/>
                        </a:rPr>
                        <a:t>Catalán </a:t>
                      </a:r>
                      <a:endParaRPr lang="es-AR" sz="110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gridSpan="4">
                  <a:txBody>
                    <a:bodyPr/>
                    <a:lstStyle/>
                    <a:p>
                      <a:pPr algn="ctr">
                        <a:lnSpc>
                          <a:spcPct val="115000"/>
                        </a:lnSpc>
                        <a:spcAft>
                          <a:spcPts val="0"/>
                        </a:spcAft>
                      </a:pPr>
                      <a:r>
                        <a:rPr lang="es-AR" sz="900">
                          <a:effectLst/>
                        </a:rPr>
                        <a:t> Laurence</a:t>
                      </a:r>
                      <a:endParaRPr lang="es-AR" sz="110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0"/>
                  </a:ext>
                </a:extLst>
              </a:tr>
              <a:tr h="184150">
                <a:tc>
                  <a:txBody>
                    <a:bodyPr/>
                    <a:lstStyle/>
                    <a:p>
                      <a:pPr algn="ctr">
                        <a:lnSpc>
                          <a:spcPct val="115000"/>
                        </a:lnSpc>
                        <a:spcAft>
                          <a:spcPts val="0"/>
                        </a:spcAft>
                      </a:pPr>
                      <a:r>
                        <a:rPr lang="es-AR" sz="900">
                          <a:effectLst/>
                        </a:rPr>
                        <a:t>Solvent</a:t>
                      </a:r>
                      <a:endParaRPr lang="es-A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a:effectLst/>
                        </a:rPr>
                        <a:t>Nature</a:t>
                      </a:r>
                      <a:endParaRPr lang="es-A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a:effectLst/>
                        </a:rPr>
                        <a:t>α</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β</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π</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SA</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SB</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SP</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SdP</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DI</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ES</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α1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β1</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1"/>
                  </a:ext>
                </a:extLst>
              </a:tr>
              <a:tr h="184150">
                <a:tc>
                  <a:txBody>
                    <a:bodyPr/>
                    <a:lstStyle/>
                    <a:p>
                      <a:pPr>
                        <a:lnSpc>
                          <a:spcPct val="115000"/>
                        </a:lnSpc>
                        <a:spcAft>
                          <a:spcPts val="0"/>
                        </a:spcAft>
                      </a:pPr>
                      <a:r>
                        <a:rPr lang="es-AR" sz="900">
                          <a:effectLst/>
                        </a:rPr>
                        <a:t>Cy</a:t>
                      </a:r>
                      <a:endParaRPr lang="es-A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dirty="0" smtClean="0">
                          <a:effectLst/>
                        </a:rPr>
                        <a:t>apolar</a:t>
                      </a:r>
                      <a:endParaRPr lang="es-AR"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0,073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0,683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0,78</a:t>
                      </a:r>
                      <a:endParaRPr lang="es-A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a:effectLst/>
                        </a:rPr>
                        <a:t>0,00</a:t>
                      </a:r>
                      <a:endParaRPr lang="es-A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a:effectLst/>
                        </a:rPr>
                        <a:t>0,00</a:t>
                      </a:r>
                      <a:endParaRPr lang="es-A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a:effectLst/>
                        </a:rPr>
                        <a:t>0,00</a:t>
                      </a:r>
                      <a:endParaRPr lang="es-AR" sz="1100">
                        <a:effectLst/>
                        <a:latin typeface="Calibri"/>
                        <a:ea typeface="Calibri"/>
                        <a:cs typeface="Times New Roman"/>
                      </a:endParaRPr>
                    </a:p>
                  </a:txBody>
                  <a:tcPr marL="44450" marR="44450" marT="0" marB="0" anchor="ctr"/>
                </a:tc>
                <a:extLst>
                  <a:ext uri="{0D108BD9-81ED-4DB2-BD59-A6C34878D82A}">
                    <a16:rowId xmlns:a16="http://schemas.microsoft.com/office/drawing/2014/main" xmlns="" val="10002"/>
                  </a:ext>
                </a:extLst>
              </a:tr>
              <a:tr h="184150">
                <a:tc>
                  <a:txBody>
                    <a:bodyPr/>
                    <a:lstStyle/>
                    <a:p>
                      <a:pPr>
                        <a:lnSpc>
                          <a:spcPct val="115000"/>
                        </a:lnSpc>
                        <a:spcAft>
                          <a:spcPts val="0"/>
                        </a:spcAft>
                      </a:pPr>
                      <a:r>
                        <a:rPr lang="es-AR" sz="900">
                          <a:effectLst/>
                        </a:rPr>
                        <a:t>nHex</a:t>
                      </a:r>
                      <a:endParaRPr lang="es-AR" sz="11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AR" sz="900">
                          <a:effectLst/>
                        </a:rPr>
                        <a:t>aprotic</a:t>
                      </a:r>
                      <a:endParaRPr lang="es-A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-0,11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0,056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0,616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3"/>
                  </a:ext>
                </a:extLst>
              </a:tr>
              <a:tr h="184150">
                <a:tc>
                  <a:txBody>
                    <a:bodyPr/>
                    <a:lstStyle/>
                    <a:p>
                      <a:pPr>
                        <a:lnSpc>
                          <a:spcPct val="115000"/>
                        </a:lnSpc>
                        <a:spcAft>
                          <a:spcPts val="0"/>
                        </a:spcAft>
                      </a:pPr>
                      <a:r>
                        <a:rPr lang="es-AR" sz="900">
                          <a:effectLst/>
                        </a:rPr>
                        <a:t>AcN</a:t>
                      </a:r>
                      <a:endParaRPr lang="es-AR" sz="1100">
                        <a:effectLst/>
                        <a:latin typeface="Calibri"/>
                        <a:ea typeface="Calibri"/>
                        <a:cs typeface="Times New Roman"/>
                      </a:endParaRPr>
                    </a:p>
                  </a:txBody>
                  <a:tcPr marL="44450" marR="44450" marT="0" marB="0" anchor="ctr"/>
                </a:tc>
                <a:tc vMerge="1">
                  <a:txBody>
                    <a:bodyPr/>
                    <a:lstStyle/>
                    <a:p>
                      <a:endParaRPr lang="es-AR"/>
                    </a:p>
                  </a:txBody>
                  <a:tcPr/>
                </a:tc>
                <a:tc>
                  <a:txBody>
                    <a:bodyPr/>
                    <a:lstStyle/>
                    <a:p>
                      <a:pPr algn="ctr">
                        <a:lnSpc>
                          <a:spcPct val="115000"/>
                        </a:lnSpc>
                        <a:spcAft>
                          <a:spcPts val="0"/>
                        </a:spcAft>
                      </a:pPr>
                      <a:r>
                        <a:rPr lang="es-AR" sz="900">
                          <a:effectLst/>
                        </a:rPr>
                        <a:t>0,19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0,044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0,286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0,645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0,974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0,97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0,04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0,29</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4"/>
                  </a:ext>
                </a:extLst>
              </a:tr>
              <a:tr h="184150">
                <a:tc>
                  <a:txBody>
                    <a:bodyPr/>
                    <a:lstStyle/>
                    <a:p>
                      <a:pPr>
                        <a:lnSpc>
                          <a:spcPct val="115000"/>
                        </a:lnSpc>
                        <a:spcAft>
                          <a:spcPts val="0"/>
                        </a:spcAft>
                      </a:pPr>
                      <a:r>
                        <a:rPr lang="es-AR" sz="900">
                          <a:effectLst/>
                        </a:rPr>
                        <a:t>MeOH</a:t>
                      </a:r>
                      <a:endParaRPr lang="es-AR" sz="1100">
                        <a:effectLst/>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es-AR" sz="900" dirty="0" err="1">
                          <a:effectLst/>
                        </a:rPr>
                        <a:t>protic</a:t>
                      </a:r>
                      <a:endParaRPr lang="es-AR"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AR" sz="900">
                          <a:effectLst/>
                        </a:rPr>
                        <a:t>0,98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0,605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0,545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0,608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0,904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0,90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0,55</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5"/>
                  </a:ext>
                </a:extLst>
              </a:tr>
              <a:tr h="184150">
                <a:tc>
                  <a:txBody>
                    <a:bodyPr/>
                    <a:lstStyle/>
                    <a:p>
                      <a:pPr>
                        <a:lnSpc>
                          <a:spcPct val="115000"/>
                        </a:lnSpc>
                        <a:spcAft>
                          <a:spcPts val="0"/>
                        </a:spcAft>
                      </a:pPr>
                      <a:r>
                        <a:rPr lang="es-AR" sz="900">
                          <a:effectLst/>
                        </a:rPr>
                        <a:t>EtOH</a:t>
                      </a:r>
                      <a:endParaRPr lang="es-AR" sz="1100">
                        <a:effectLst/>
                        <a:latin typeface="Calibri"/>
                        <a:ea typeface="Calibri"/>
                        <a:cs typeface="Times New Roman"/>
                      </a:endParaRPr>
                    </a:p>
                  </a:txBody>
                  <a:tcPr marL="44450" marR="44450" marT="0" marB="0" anchor="ctr"/>
                </a:tc>
                <a:tc vMerge="1">
                  <a:txBody>
                    <a:bodyPr/>
                    <a:lstStyle/>
                    <a:p>
                      <a:endParaRPr lang="es-AR"/>
                    </a:p>
                  </a:txBody>
                  <a:tcPr/>
                </a:tc>
                <a:tc>
                  <a:txBody>
                    <a:bodyPr/>
                    <a:lstStyle/>
                    <a:p>
                      <a:pPr algn="ctr">
                        <a:lnSpc>
                          <a:spcPct val="115000"/>
                        </a:lnSpc>
                        <a:spcAft>
                          <a:spcPts val="0"/>
                        </a:spcAft>
                      </a:pPr>
                      <a:r>
                        <a:rPr lang="es-AR" sz="900">
                          <a:effectLst/>
                        </a:rPr>
                        <a:t>0,86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0,54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0,658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0,633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0,783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0,40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0,66</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6"/>
                  </a:ext>
                </a:extLst>
              </a:tr>
              <a:tr h="184150">
                <a:tc>
                  <a:txBody>
                    <a:bodyPr/>
                    <a:lstStyle/>
                    <a:p>
                      <a:pPr>
                        <a:lnSpc>
                          <a:spcPct val="115000"/>
                        </a:lnSpc>
                        <a:spcAft>
                          <a:spcPts val="0"/>
                        </a:spcAft>
                      </a:pPr>
                      <a:r>
                        <a:rPr lang="es-AR" sz="900">
                          <a:effectLst/>
                        </a:rPr>
                        <a:t>1PrOH</a:t>
                      </a:r>
                      <a:endParaRPr lang="es-AR" sz="1100">
                        <a:effectLst/>
                        <a:latin typeface="Calibri"/>
                        <a:ea typeface="Calibri"/>
                        <a:cs typeface="Times New Roman"/>
                      </a:endParaRPr>
                    </a:p>
                  </a:txBody>
                  <a:tcPr marL="44450" marR="44450" marT="0" marB="0" anchor="ctr"/>
                </a:tc>
                <a:tc vMerge="1">
                  <a:txBody>
                    <a:bodyPr/>
                    <a:lstStyle/>
                    <a:p>
                      <a:endParaRPr lang="es-AR"/>
                    </a:p>
                  </a:txBody>
                  <a:tcPr/>
                </a:tc>
                <a:tc>
                  <a:txBody>
                    <a:bodyPr/>
                    <a:lstStyle/>
                    <a:p>
                      <a:pPr algn="ctr">
                        <a:lnSpc>
                          <a:spcPct val="115000"/>
                        </a:lnSpc>
                        <a:spcAft>
                          <a:spcPts val="0"/>
                        </a:spcAft>
                      </a:pPr>
                      <a:r>
                        <a:rPr lang="es-AR" sz="900">
                          <a:effectLst/>
                        </a:rPr>
                        <a:t>0,84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dirty="0">
                          <a:effectLst/>
                        </a:rPr>
                        <a:t>0,52</a:t>
                      </a:r>
                      <a:endParaRPr lang="es-A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0,367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0,782</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0,658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0,748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0,72</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0,65</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7"/>
                  </a:ext>
                </a:extLst>
              </a:tr>
              <a:tr h="184150">
                <a:tc>
                  <a:txBody>
                    <a:bodyPr/>
                    <a:lstStyle/>
                    <a:p>
                      <a:pPr>
                        <a:lnSpc>
                          <a:spcPct val="115000"/>
                        </a:lnSpc>
                        <a:spcAft>
                          <a:spcPts val="0"/>
                        </a:spcAft>
                      </a:pPr>
                      <a:r>
                        <a:rPr lang="es-AR" sz="900">
                          <a:effectLst/>
                        </a:rPr>
                        <a:t>nButOH</a:t>
                      </a:r>
                      <a:endParaRPr lang="es-AR" sz="1100">
                        <a:effectLst/>
                        <a:latin typeface="Calibri"/>
                        <a:ea typeface="Calibri"/>
                        <a:cs typeface="Times New Roman"/>
                      </a:endParaRPr>
                    </a:p>
                  </a:txBody>
                  <a:tcPr marL="44450" marR="44450" marT="0" marB="0" anchor="ctr"/>
                </a:tc>
                <a:tc vMerge="1">
                  <a:txBody>
                    <a:bodyPr/>
                    <a:lstStyle/>
                    <a:p>
                      <a:endParaRPr lang="es-AR"/>
                    </a:p>
                  </a:txBody>
                  <a:tcPr/>
                </a:tc>
                <a:tc>
                  <a:txBody>
                    <a:bodyPr/>
                    <a:lstStyle/>
                    <a:p>
                      <a:pPr algn="ctr">
                        <a:lnSpc>
                          <a:spcPct val="115000"/>
                        </a:lnSpc>
                        <a:spcAft>
                          <a:spcPts val="0"/>
                        </a:spcAft>
                      </a:pPr>
                      <a:r>
                        <a:rPr lang="es-AR" sz="900">
                          <a:effectLst/>
                        </a:rPr>
                        <a:t>0,84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0,84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0,47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0,341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0,809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0,674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0,655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0,67</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8"/>
                  </a:ext>
                </a:extLst>
              </a:tr>
              <a:tr h="184150">
                <a:tc>
                  <a:txBody>
                    <a:bodyPr/>
                    <a:lstStyle/>
                    <a:p>
                      <a:pPr>
                        <a:lnSpc>
                          <a:spcPct val="115000"/>
                        </a:lnSpc>
                        <a:spcAft>
                          <a:spcPts val="0"/>
                        </a:spcAft>
                      </a:pPr>
                      <a:r>
                        <a:rPr lang="es-AR" sz="900">
                          <a:effectLst/>
                        </a:rPr>
                        <a:t>1OcOH</a:t>
                      </a:r>
                      <a:endParaRPr lang="es-AR" sz="1100">
                        <a:effectLst/>
                        <a:latin typeface="Calibri"/>
                        <a:ea typeface="Calibri"/>
                        <a:cs typeface="Times New Roman"/>
                      </a:endParaRPr>
                    </a:p>
                  </a:txBody>
                  <a:tcPr marL="44450" marR="44450" marT="0" marB="0" anchor="ctr"/>
                </a:tc>
                <a:tc vMerge="1">
                  <a:txBody>
                    <a:bodyPr/>
                    <a:lstStyle/>
                    <a:p>
                      <a:endParaRPr lang="es-AR"/>
                    </a:p>
                  </a:txBody>
                  <a:tcPr/>
                </a:tc>
                <a:tc>
                  <a:txBody>
                    <a:bodyPr/>
                    <a:lstStyle/>
                    <a:p>
                      <a:pPr algn="ctr">
                        <a:lnSpc>
                          <a:spcPct val="115000"/>
                        </a:lnSpc>
                        <a:spcAft>
                          <a:spcPts val="0"/>
                        </a:spcAft>
                      </a:pPr>
                      <a:r>
                        <a:rPr lang="es-AR" sz="900">
                          <a:effectLst/>
                        </a:rPr>
                        <a:t>0,77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0,81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0,299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0,923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0,713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0,454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0,74</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9"/>
                  </a:ext>
                </a:extLst>
              </a:tr>
              <a:tr h="184150">
                <a:tc>
                  <a:txBody>
                    <a:bodyPr/>
                    <a:lstStyle/>
                    <a:p>
                      <a:pPr>
                        <a:lnSpc>
                          <a:spcPct val="115000"/>
                        </a:lnSpc>
                        <a:spcAft>
                          <a:spcPts val="0"/>
                        </a:spcAft>
                      </a:pPr>
                      <a:r>
                        <a:rPr lang="es-AR" sz="900">
                          <a:effectLst/>
                        </a:rPr>
                        <a:t>Water</a:t>
                      </a:r>
                      <a:endParaRPr lang="es-AR" sz="1100">
                        <a:effectLst/>
                        <a:latin typeface="Calibri"/>
                        <a:ea typeface="Calibri"/>
                        <a:cs typeface="Times New Roman"/>
                      </a:endParaRPr>
                    </a:p>
                  </a:txBody>
                  <a:tcPr marL="44450" marR="44450" marT="0" marB="0" anchor="ctr"/>
                </a:tc>
                <a:tc vMerge="1">
                  <a:txBody>
                    <a:bodyPr/>
                    <a:lstStyle/>
                    <a:p>
                      <a:endParaRPr lang="es-AR"/>
                    </a:p>
                  </a:txBody>
                  <a:tcPr/>
                </a:tc>
                <a:tc>
                  <a:txBody>
                    <a:bodyPr/>
                    <a:lstStyle/>
                    <a:p>
                      <a:pPr algn="ctr">
                        <a:lnSpc>
                          <a:spcPct val="115000"/>
                        </a:lnSpc>
                        <a:spcAft>
                          <a:spcPts val="0"/>
                        </a:spcAft>
                      </a:pPr>
                      <a:r>
                        <a:rPr lang="es-AR" sz="900">
                          <a:effectLst/>
                        </a:rPr>
                        <a:t>1,17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0,47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1,09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1,062</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0,025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0,681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0,997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0,65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dirty="0">
                          <a:effectLst/>
                        </a:rPr>
                        <a:t>0,89</a:t>
                      </a:r>
                      <a:endParaRPr lang="es-A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a:effectLst/>
                        </a:rPr>
                        <a:t>1,54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900" dirty="0">
                          <a:effectLst/>
                        </a:rPr>
                        <a:t>0,37</a:t>
                      </a:r>
                      <a:endParaRPr lang="es-AR"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10"/>
                  </a:ext>
                </a:extLst>
              </a:tr>
            </a:tbl>
          </a:graphicData>
        </a:graphic>
      </p:graphicFrame>
      <p:sp>
        <p:nvSpPr>
          <p:cNvPr id="4" name="3 Rectángulo"/>
          <p:cNvSpPr/>
          <p:nvPr/>
        </p:nvSpPr>
        <p:spPr>
          <a:xfrm>
            <a:off x="685799" y="5943600"/>
            <a:ext cx="8188569" cy="584775"/>
          </a:xfrm>
          <a:prstGeom prst="rect">
            <a:avLst/>
          </a:prstGeom>
        </p:spPr>
        <p:txBody>
          <a:bodyPr wrap="square">
            <a:spAutoFit/>
          </a:bodyPr>
          <a:lstStyle/>
          <a:p>
            <a:r>
              <a:rPr lang="en-US" sz="800" dirty="0"/>
              <a:t>Cy: cyclohexane; </a:t>
            </a:r>
            <a:r>
              <a:rPr lang="en-US" sz="800" dirty="0" err="1"/>
              <a:t>nHex</a:t>
            </a:r>
            <a:r>
              <a:rPr lang="en-US" sz="800" dirty="0"/>
              <a:t>: n-hexane; </a:t>
            </a:r>
            <a:r>
              <a:rPr lang="en-US" sz="800" dirty="0" err="1"/>
              <a:t>AcN</a:t>
            </a:r>
            <a:r>
              <a:rPr lang="en-US" sz="800" dirty="0"/>
              <a:t>: acetonitrile; MeOH: methanol; </a:t>
            </a:r>
            <a:r>
              <a:rPr lang="en-US" sz="800" dirty="0" err="1"/>
              <a:t>EtOH</a:t>
            </a:r>
            <a:r>
              <a:rPr lang="en-US" sz="800" dirty="0"/>
              <a:t>: ethanol;1PrOH:  1-propanol; </a:t>
            </a:r>
            <a:r>
              <a:rPr lang="en-US" sz="800" dirty="0" err="1"/>
              <a:t>nButOH</a:t>
            </a:r>
            <a:r>
              <a:rPr lang="en-US" sz="800" dirty="0"/>
              <a:t>: n-butanol; 1OcOH: 1-Octanol; </a:t>
            </a:r>
            <a:r>
              <a:rPr lang="es-AR" sz="800" dirty="0"/>
              <a:t>α</a:t>
            </a:r>
            <a:r>
              <a:rPr lang="en-US" sz="800" dirty="0"/>
              <a:t>: the acidic capacity of the solvent; </a:t>
            </a:r>
            <a:r>
              <a:rPr lang="es-AR" sz="800" dirty="0"/>
              <a:t>β</a:t>
            </a:r>
            <a:r>
              <a:rPr lang="en-US" sz="800" dirty="0"/>
              <a:t>: the basic capacity of the solvent; </a:t>
            </a:r>
            <a:r>
              <a:rPr lang="es-AR" sz="800" dirty="0"/>
              <a:t>π</a:t>
            </a:r>
            <a:r>
              <a:rPr lang="en-US" sz="800" dirty="0"/>
              <a:t>*: polarity-polarizability of the solvent;</a:t>
            </a:r>
            <a:endParaRPr lang="es-AR" sz="800" dirty="0"/>
          </a:p>
          <a:p>
            <a:r>
              <a:rPr lang="en-US" sz="800" dirty="0"/>
              <a:t>SA: solvent acidity; SB: solvent basicity; SP: solvent polarizability; </a:t>
            </a:r>
            <a:r>
              <a:rPr lang="en-US" sz="800" dirty="0" err="1"/>
              <a:t>SdP</a:t>
            </a:r>
            <a:r>
              <a:rPr lang="en-US" sz="800" dirty="0"/>
              <a:t>: </a:t>
            </a:r>
            <a:r>
              <a:rPr lang="en-US" sz="800" dirty="0" err="1"/>
              <a:t>dipolarity</a:t>
            </a:r>
            <a:r>
              <a:rPr lang="en-US" sz="800" dirty="0"/>
              <a:t>; DI: dispersion and induction interactions; ES: electrostatic interactions; </a:t>
            </a:r>
            <a:r>
              <a:rPr lang="es-AR" sz="800" dirty="0"/>
              <a:t>α</a:t>
            </a:r>
            <a:r>
              <a:rPr lang="en-US" sz="800" dirty="0"/>
              <a:t>1: hydrogen-bond acidity of solvent; </a:t>
            </a:r>
            <a:r>
              <a:rPr lang="es-AR" sz="800" dirty="0"/>
              <a:t>β</a:t>
            </a:r>
            <a:r>
              <a:rPr lang="en-US" sz="800" dirty="0"/>
              <a:t>1: hydrogen-bond basicity of solvents.</a:t>
            </a:r>
            <a:endParaRPr lang="es-AR" sz="800" dirty="0"/>
          </a:p>
        </p:txBody>
      </p:sp>
      <p:sp>
        <p:nvSpPr>
          <p:cNvPr id="5" name="4 Rectángulo"/>
          <p:cNvSpPr/>
          <p:nvPr/>
        </p:nvSpPr>
        <p:spPr>
          <a:xfrm>
            <a:off x="2400299" y="3372562"/>
            <a:ext cx="4572000" cy="276999"/>
          </a:xfrm>
          <a:prstGeom prst="rect">
            <a:avLst/>
          </a:prstGeom>
        </p:spPr>
        <p:txBody>
          <a:bodyPr>
            <a:spAutoFit/>
          </a:bodyPr>
          <a:lstStyle/>
          <a:p>
            <a:r>
              <a:rPr lang="en-US" sz="1200" b="1" dirty="0"/>
              <a:t>Table 1. </a:t>
            </a:r>
            <a:r>
              <a:rPr lang="en-US" sz="1200" dirty="0"/>
              <a:t>Nature and empirical </a:t>
            </a:r>
            <a:r>
              <a:rPr lang="en-US" sz="1200" dirty="0" err="1"/>
              <a:t>solvatochromic</a:t>
            </a:r>
            <a:r>
              <a:rPr lang="en-US" sz="1200" dirty="0"/>
              <a:t> parameters of solvents</a:t>
            </a:r>
            <a:endParaRPr lang="es-AR" sz="1200" dirty="0"/>
          </a:p>
        </p:txBody>
      </p:sp>
    </p:spTree>
    <p:extLst>
      <p:ext uri="{BB962C8B-B14F-4D97-AF65-F5344CB8AC3E}">
        <p14:creationId xmlns:p14="http://schemas.microsoft.com/office/powerpoint/2010/main" val="292813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CAEAE96-855E-42B1-8DE9-9C9E68DE18C5}" type="slidenum">
              <a:rPr lang="fr-FR" smtClean="0"/>
              <a:pPr/>
              <a:t>7</a:t>
            </a:fld>
            <a:endParaRPr lang="fr-FR"/>
          </a:p>
        </p:txBody>
      </p:sp>
      <p:sp>
        <p:nvSpPr>
          <p:cNvPr id="4" name="3 Rectángulo"/>
          <p:cNvSpPr/>
          <p:nvPr/>
        </p:nvSpPr>
        <p:spPr>
          <a:xfrm>
            <a:off x="609600" y="3672160"/>
            <a:ext cx="3279125" cy="246221"/>
          </a:xfrm>
          <a:prstGeom prst="rect">
            <a:avLst/>
          </a:prstGeom>
        </p:spPr>
        <p:txBody>
          <a:bodyPr wrap="square">
            <a:spAutoFit/>
          </a:bodyPr>
          <a:lstStyle/>
          <a:p>
            <a:r>
              <a:rPr lang="en-US" sz="1000" dirty="0"/>
              <a:t>Figure 3. UV-Vis spectra of NOR in different organic solvents</a:t>
            </a:r>
            <a:endParaRPr lang="es-AR" sz="1000" dirty="0"/>
          </a:p>
        </p:txBody>
      </p:sp>
      <p:sp>
        <p:nvSpPr>
          <p:cNvPr id="7" name="6 Rectángulo"/>
          <p:cNvSpPr/>
          <p:nvPr/>
        </p:nvSpPr>
        <p:spPr>
          <a:xfrm>
            <a:off x="5213432" y="3654938"/>
            <a:ext cx="3408485" cy="246221"/>
          </a:xfrm>
          <a:prstGeom prst="rect">
            <a:avLst/>
          </a:prstGeom>
        </p:spPr>
        <p:txBody>
          <a:bodyPr wrap="square">
            <a:spAutoFit/>
          </a:bodyPr>
          <a:lstStyle/>
          <a:p>
            <a:r>
              <a:rPr lang="en-US" sz="1000" dirty="0"/>
              <a:t>Figure 4. UV-Vis spectra of SDZ in different organic solvents</a:t>
            </a:r>
            <a:endParaRPr lang="es-AR" sz="1000" dirty="0"/>
          </a:p>
        </p:txBody>
      </p:sp>
      <p:pic>
        <p:nvPicPr>
          <p:cNvPr id="2052" name="Imagen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4025" y="1600200"/>
            <a:ext cx="292100" cy="63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n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4025" y="1600200"/>
            <a:ext cx="292100" cy="635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675792" y="4156748"/>
            <a:ext cx="4572000" cy="246221"/>
          </a:xfrm>
          <a:prstGeom prst="rect">
            <a:avLst/>
          </a:prstGeom>
        </p:spPr>
        <p:txBody>
          <a:bodyPr>
            <a:spAutoFit/>
          </a:bodyPr>
          <a:lstStyle/>
          <a:p>
            <a:r>
              <a:rPr lang="en-US" sz="1000" b="1" dirty="0"/>
              <a:t>Table </a:t>
            </a:r>
            <a:r>
              <a:rPr lang="en-US" sz="1000" b="1" dirty="0" smtClean="0"/>
              <a:t>2. </a:t>
            </a:r>
            <a:r>
              <a:rPr lang="en-US" sz="1000" dirty="0"/>
              <a:t>NOR and SDZ experimental values of wavelength and wavenumber.</a:t>
            </a:r>
            <a:endParaRPr lang="es-AR" sz="1000" dirty="0"/>
          </a:p>
        </p:txBody>
      </p:sp>
      <p:pic>
        <p:nvPicPr>
          <p:cNvPr id="2063"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41" t="4164" r="40983" b="38061"/>
          <a:stretch/>
        </p:blipFill>
        <p:spPr bwMode="auto">
          <a:xfrm>
            <a:off x="389792" y="959075"/>
            <a:ext cx="3572608" cy="279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53" t="6306" r="41386" b="37588"/>
          <a:stretch/>
        </p:blipFill>
        <p:spPr bwMode="auto">
          <a:xfrm>
            <a:off x="4876800" y="1075926"/>
            <a:ext cx="3648808" cy="270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3736977571"/>
              </p:ext>
            </p:extLst>
          </p:nvPr>
        </p:nvGraphicFramePr>
        <p:xfrm>
          <a:off x="2971800" y="4402969"/>
          <a:ext cx="3505199" cy="1980438"/>
        </p:xfrm>
        <a:graphic>
          <a:graphicData uri="http://schemas.openxmlformats.org/drawingml/2006/table">
            <a:tbl>
              <a:tblPr firstRow="1" firstCol="1">
                <a:tableStyleId>{00A15C55-8517-42AA-B614-E9B94910E393}</a:tableStyleId>
              </a:tblPr>
              <a:tblGrid>
                <a:gridCol w="682728">
                  <a:extLst>
                    <a:ext uri="{9D8B030D-6E8A-4147-A177-3AD203B41FA5}">
                      <a16:colId xmlns:a16="http://schemas.microsoft.com/office/drawing/2014/main" xmlns="" val="20000"/>
                    </a:ext>
                  </a:extLst>
                </a:gridCol>
                <a:gridCol w="791807">
                  <a:extLst>
                    <a:ext uri="{9D8B030D-6E8A-4147-A177-3AD203B41FA5}">
                      <a16:colId xmlns:a16="http://schemas.microsoft.com/office/drawing/2014/main" xmlns="" val="20001"/>
                    </a:ext>
                  </a:extLst>
                </a:gridCol>
                <a:gridCol w="669729">
                  <a:extLst>
                    <a:ext uri="{9D8B030D-6E8A-4147-A177-3AD203B41FA5}">
                      <a16:colId xmlns:a16="http://schemas.microsoft.com/office/drawing/2014/main" xmlns="" val="20002"/>
                    </a:ext>
                  </a:extLst>
                </a:gridCol>
                <a:gridCol w="606430">
                  <a:extLst>
                    <a:ext uri="{9D8B030D-6E8A-4147-A177-3AD203B41FA5}">
                      <a16:colId xmlns:a16="http://schemas.microsoft.com/office/drawing/2014/main" xmlns="" val="20003"/>
                    </a:ext>
                  </a:extLst>
                </a:gridCol>
                <a:gridCol w="754505">
                  <a:extLst>
                    <a:ext uri="{9D8B030D-6E8A-4147-A177-3AD203B41FA5}">
                      <a16:colId xmlns:a16="http://schemas.microsoft.com/office/drawing/2014/main" xmlns="" val="20004"/>
                    </a:ext>
                  </a:extLst>
                </a:gridCol>
              </a:tblGrid>
              <a:tr h="163498">
                <a:tc>
                  <a:txBody>
                    <a:bodyPr/>
                    <a:lstStyle/>
                    <a:p>
                      <a:endParaRPr lang="es-AR" sz="1100" dirty="0">
                        <a:effectLst/>
                        <a:latin typeface="Calibri"/>
                        <a:cs typeface="Times New Roman"/>
                      </a:endParaRPr>
                    </a:p>
                  </a:txBody>
                  <a:tcPr marL="68580" marR="68580" marT="0" marB="0"/>
                </a:tc>
                <a:tc gridSpan="2">
                  <a:txBody>
                    <a:bodyPr/>
                    <a:lstStyle/>
                    <a:p>
                      <a:pPr algn="ctr">
                        <a:lnSpc>
                          <a:spcPct val="115000"/>
                        </a:lnSpc>
                        <a:spcAft>
                          <a:spcPts val="0"/>
                        </a:spcAft>
                      </a:pPr>
                      <a:r>
                        <a:rPr lang="es-AR" sz="1100">
                          <a:effectLst/>
                        </a:rPr>
                        <a:t>NOR</a:t>
                      </a:r>
                      <a:endParaRPr lang="es-AR" sz="1100">
                        <a:effectLst/>
                        <a:latin typeface="Calibri"/>
                        <a:ea typeface="Calibri"/>
                        <a:cs typeface="Times New Roman"/>
                      </a:endParaRPr>
                    </a:p>
                  </a:txBody>
                  <a:tcPr marL="68580" marR="68580" marT="0" marB="0"/>
                </a:tc>
                <a:tc hMerge="1">
                  <a:txBody>
                    <a:bodyPr/>
                    <a:lstStyle/>
                    <a:p>
                      <a:endParaRPr lang="es-AR"/>
                    </a:p>
                  </a:txBody>
                  <a:tcPr/>
                </a:tc>
                <a:tc gridSpan="2">
                  <a:txBody>
                    <a:bodyPr/>
                    <a:lstStyle/>
                    <a:p>
                      <a:pPr algn="ctr">
                        <a:lnSpc>
                          <a:spcPct val="115000"/>
                        </a:lnSpc>
                        <a:spcAft>
                          <a:spcPts val="0"/>
                        </a:spcAft>
                      </a:pPr>
                      <a:r>
                        <a:rPr lang="es-AR" sz="1100">
                          <a:effectLst/>
                        </a:rPr>
                        <a:t>SDZ</a:t>
                      </a:r>
                      <a:endParaRPr lang="es-AR" sz="1100">
                        <a:effectLst/>
                        <a:latin typeface="Calibri"/>
                        <a:ea typeface="Calibri"/>
                        <a:cs typeface="Times New Roman"/>
                      </a:endParaRPr>
                    </a:p>
                  </a:txBody>
                  <a:tcPr marL="68580" marR="68580" marT="0" marB="0"/>
                </a:tc>
                <a:tc hMerge="1">
                  <a:txBody>
                    <a:bodyPr/>
                    <a:lstStyle/>
                    <a:p>
                      <a:endParaRPr lang="es-AR"/>
                    </a:p>
                  </a:txBody>
                  <a:tcPr/>
                </a:tc>
                <a:extLst>
                  <a:ext uri="{0D108BD9-81ED-4DB2-BD59-A6C34878D82A}">
                    <a16:rowId xmlns:a16="http://schemas.microsoft.com/office/drawing/2014/main" xmlns="" val="10000"/>
                  </a:ext>
                </a:extLst>
              </a:tr>
              <a:tr h="174773">
                <a:tc>
                  <a:txBody>
                    <a:bodyPr/>
                    <a:lstStyle/>
                    <a:p>
                      <a:pPr>
                        <a:lnSpc>
                          <a:spcPct val="115000"/>
                        </a:lnSpc>
                        <a:spcAft>
                          <a:spcPts val="0"/>
                        </a:spcAft>
                      </a:pPr>
                      <a:r>
                        <a:rPr lang="es-AR" sz="1100">
                          <a:effectLst/>
                        </a:rPr>
                        <a:t>Solvent</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dirty="0" err="1">
                          <a:effectLst/>
                        </a:rPr>
                        <a:t>λ</a:t>
                      </a:r>
                      <a:r>
                        <a:rPr lang="es-AR" sz="1000" baseline="-25000" dirty="0" err="1">
                          <a:effectLst/>
                        </a:rPr>
                        <a:t>max</a:t>
                      </a:r>
                      <a:r>
                        <a:rPr lang="es-AR" sz="900" dirty="0">
                          <a:effectLst/>
                        </a:rPr>
                        <a:t>(</a:t>
                      </a:r>
                      <a:r>
                        <a:rPr lang="es-AR" sz="900" dirty="0" err="1">
                          <a:effectLst/>
                        </a:rPr>
                        <a:t>nm</a:t>
                      </a:r>
                      <a:r>
                        <a:rPr lang="es-AR" sz="900" dirty="0">
                          <a:effectLst/>
                        </a:rPr>
                        <a:t>)</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dirty="0">
                          <a:effectLst/>
                        </a:rPr>
                        <a:t> </a:t>
                      </a:r>
                      <a:r>
                        <a:rPr lang="es-AR" sz="1000" dirty="0" err="1">
                          <a:effectLst/>
                        </a:rPr>
                        <a:t>ν</a:t>
                      </a:r>
                      <a:r>
                        <a:rPr lang="es-AR" sz="1000" baseline="-25000" dirty="0" err="1">
                          <a:effectLst/>
                        </a:rPr>
                        <a:t>max</a:t>
                      </a:r>
                      <a:r>
                        <a:rPr lang="es-AR" sz="900" dirty="0">
                          <a:effectLst/>
                        </a:rPr>
                        <a:t>(cm</a:t>
                      </a:r>
                      <a:r>
                        <a:rPr lang="es-AR" sz="900" baseline="30000" dirty="0">
                          <a:effectLst/>
                        </a:rPr>
                        <a:t>-1</a:t>
                      </a:r>
                      <a:r>
                        <a:rPr lang="es-AR" sz="900" dirty="0">
                          <a:effectLst/>
                        </a:rPr>
                        <a:t>)</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dirty="0" err="1">
                          <a:effectLst/>
                        </a:rPr>
                        <a:t>λ</a:t>
                      </a:r>
                      <a:r>
                        <a:rPr lang="es-AR" sz="1000" baseline="-25000" dirty="0" err="1">
                          <a:effectLst/>
                        </a:rPr>
                        <a:t>max</a:t>
                      </a:r>
                      <a:r>
                        <a:rPr lang="es-AR" sz="900" dirty="0">
                          <a:effectLst/>
                        </a:rPr>
                        <a:t>(</a:t>
                      </a:r>
                      <a:r>
                        <a:rPr lang="es-AR" sz="900" dirty="0" err="1">
                          <a:effectLst/>
                        </a:rPr>
                        <a:t>nm</a:t>
                      </a:r>
                      <a:r>
                        <a:rPr lang="es-AR" sz="900" dirty="0">
                          <a:effectLst/>
                        </a:rPr>
                        <a:t>)</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dirty="0">
                          <a:effectLst/>
                        </a:rPr>
                        <a:t> </a:t>
                      </a:r>
                      <a:r>
                        <a:rPr lang="es-AR" sz="1000" dirty="0" err="1">
                          <a:effectLst/>
                        </a:rPr>
                        <a:t>ν</a:t>
                      </a:r>
                      <a:r>
                        <a:rPr lang="es-AR" sz="1000" baseline="-25000" dirty="0" err="1">
                          <a:effectLst/>
                        </a:rPr>
                        <a:t>max</a:t>
                      </a:r>
                      <a:r>
                        <a:rPr lang="es-AR" sz="900" dirty="0">
                          <a:effectLst/>
                        </a:rPr>
                        <a:t>(cm</a:t>
                      </a:r>
                      <a:r>
                        <a:rPr lang="es-AR" sz="900" baseline="30000" dirty="0">
                          <a:effectLst/>
                        </a:rPr>
                        <a:t>-1</a:t>
                      </a:r>
                      <a:r>
                        <a:rPr lang="es-AR" sz="900" dirty="0">
                          <a:effectLst/>
                        </a:rPr>
                        <a:t>)</a:t>
                      </a:r>
                      <a:endParaRPr lang="es-A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63498">
                <a:tc>
                  <a:txBody>
                    <a:bodyPr/>
                    <a:lstStyle/>
                    <a:p>
                      <a:pPr algn="ctr">
                        <a:lnSpc>
                          <a:spcPct val="115000"/>
                        </a:lnSpc>
                        <a:spcAft>
                          <a:spcPts val="0"/>
                        </a:spcAft>
                      </a:pPr>
                      <a:r>
                        <a:rPr lang="es-AR" sz="900" dirty="0" err="1">
                          <a:effectLst/>
                        </a:rPr>
                        <a:t>Cy</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267,6</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37,37</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267,5</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37,38</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163498">
                <a:tc>
                  <a:txBody>
                    <a:bodyPr/>
                    <a:lstStyle/>
                    <a:p>
                      <a:pPr algn="ctr">
                        <a:lnSpc>
                          <a:spcPct val="115000"/>
                        </a:lnSpc>
                        <a:spcAft>
                          <a:spcPts val="0"/>
                        </a:spcAft>
                      </a:pPr>
                      <a:r>
                        <a:rPr lang="es-AR" sz="900" dirty="0" err="1">
                          <a:effectLst/>
                        </a:rPr>
                        <a:t>nHex</a:t>
                      </a:r>
                      <a:endParaRPr lang="es-AR"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AR" sz="1100">
                          <a:effectLst/>
                        </a:rPr>
                        <a:t>         n.s                     </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266</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37,59</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163498">
                <a:tc>
                  <a:txBody>
                    <a:bodyPr/>
                    <a:lstStyle/>
                    <a:p>
                      <a:pPr algn="ctr">
                        <a:lnSpc>
                          <a:spcPct val="115000"/>
                        </a:lnSpc>
                        <a:spcAft>
                          <a:spcPts val="0"/>
                        </a:spcAft>
                      </a:pPr>
                      <a:r>
                        <a:rPr lang="es-AR" sz="900" dirty="0" err="1">
                          <a:effectLst/>
                        </a:rPr>
                        <a:t>AcN</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284,5</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35,15</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269</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37,17</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163498">
                <a:tc>
                  <a:txBody>
                    <a:bodyPr/>
                    <a:lstStyle/>
                    <a:p>
                      <a:pPr algn="ctr">
                        <a:lnSpc>
                          <a:spcPct val="115000"/>
                        </a:lnSpc>
                        <a:spcAft>
                          <a:spcPts val="0"/>
                        </a:spcAft>
                      </a:pPr>
                      <a:r>
                        <a:rPr lang="es-AR" sz="900" dirty="0">
                          <a:effectLst/>
                        </a:rPr>
                        <a:t>MeOH</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282</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35,46</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269,9</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37,05</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163498">
                <a:tc>
                  <a:txBody>
                    <a:bodyPr/>
                    <a:lstStyle/>
                    <a:p>
                      <a:pPr algn="ctr">
                        <a:lnSpc>
                          <a:spcPct val="115000"/>
                        </a:lnSpc>
                        <a:spcAft>
                          <a:spcPts val="0"/>
                        </a:spcAft>
                      </a:pPr>
                      <a:r>
                        <a:rPr lang="es-AR" sz="900" dirty="0" err="1">
                          <a:effectLst/>
                        </a:rPr>
                        <a:t>EtOH</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281,9</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35,47</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266,9</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37,47</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163498">
                <a:tc>
                  <a:txBody>
                    <a:bodyPr/>
                    <a:lstStyle/>
                    <a:p>
                      <a:pPr algn="ctr">
                        <a:lnSpc>
                          <a:spcPct val="115000"/>
                        </a:lnSpc>
                        <a:spcAft>
                          <a:spcPts val="0"/>
                        </a:spcAft>
                      </a:pPr>
                      <a:r>
                        <a:rPr lang="es-AR" sz="900" dirty="0">
                          <a:effectLst/>
                        </a:rPr>
                        <a:t>1PrOH</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285</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35,09</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271,1</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36,89</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163498">
                <a:tc>
                  <a:txBody>
                    <a:bodyPr/>
                    <a:lstStyle/>
                    <a:p>
                      <a:pPr algn="ctr">
                        <a:lnSpc>
                          <a:spcPct val="115000"/>
                        </a:lnSpc>
                        <a:spcAft>
                          <a:spcPts val="0"/>
                        </a:spcAft>
                      </a:pPr>
                      <a:r>
                        <a:rPr lang="es-AR" sz="900" dirty="0" err="1">
                          <a:effectLst/>
                        </a:rPr>
                        <a:t>nButOH</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283</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35,34</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271,1</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dirty="0">
                          <a:effectLst/>
                        </a:rPr>
                        <a:t>36,89</a:t>
                      </a:r>
                      <a:endParaRPr lang="es-A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163498">
                <a:tc>
                  <a:txBody>
                    <a:bodyPr/>
                    <a:lstStyle/>
                    <a:p>
                      <a:pPr algn="ctr">
                        <a:lnSpc>
                          <a:spcPct val="115000"/>
                        </a:lnSpc>
                        <a:spcAft>
                          <a:spcPts val="0"/>
                        </a:spcAft>
                      </a:pPr>
                      <a:r>
                        <a:rPr lang="es-AR" sz="900" dirty="0">
                          <a:effectLst/>
                        </a:rPr>
                        <a:t>1OcOH</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283</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35,34</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269</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37,17</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163498">
                <a:tc>
                  <a:txBody>
                    <a:bodyPr/>
                    <a:lstStyle/>
                    <a:p>
                      <a:pPr algn="ctr">
                        <a:lnSpc>
                          <a:spcPct val="115000"/>
                        </a:lnSpc>
                        <a:spcAft>
                          <a:spcPts val="0"/>
                        </a:spcAft>
                      </a:pPr>
                      <a:r>
                        <a:rPr lang="es-AR" sz="900" dirty="0" err="1">
                          <a:effectLst/>
                        </a:rPr>
                        <a:t>Water</a:t>
                      </a:r>
                      <a:endParaRPr lang="es-A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275,9</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36,25</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a:effectLst/>
                        </a:rPr>
                        <a:t>265,1</a:t>
                      </a:r>
                      <a:endParaRPr lang="es-A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AR" sz="1000" dirty="0">
                          <a:effectLst/>
                        </a:rPr>
                        <a:t>37,72</a:t>
                      </a:r>
                      <a:endParaRPr lang="es-A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40299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CAEAE96-855E-42B1-8DE9-9C9E68DE18C5}" type="slidenum">
              <a:rPr lang="fr-FR" smtClean="0"/>
              <a:pPr/>
              <a:t>8</a:t>
            </a:fld>
            <a:endParaRPr lang="fr-FR"/>
          </a:p>
        </p:txBody>
      </p:sp>
      <p:graphicFrame>
        <p:nvGraphicFramePr>
          <p:cNvPr id="3" name="2 Tabla"/>
          <p:cNvGraphicFramePr>
            <a:graphicFrameLocks noGrp="1"/>
          </p:cNvGraphicFramePr>
          <p:nvPr>
            <p:extLst>
              <p:ext uri="{D42A27DB-BD31-4B8C-83A1-F6EECF244321}">
                <p14:modId xmlns:p14="http://schemas.microsoft.com/office/powerpoint/2010/main" val="3677897738"/>
              </p:ext>
            </p:extLst>
          </p:nvPr>
        </p:nvGraphicFramePr>
        <p:xfrm>
          <a:off x="4572000" y="2142957"/>
          <a:ext cx="4171315" cy="2466340"/>
        </p:xfrm>
        <a:graphic>
          <a:graphicData uri="http://schemas.openxmlformats.org/drawingml/2006/table">
            <a:tbl>
              <a:tblPr firstRow="1" bandRow="1">
                <a:tableStyleId>{00A15C55-8517-42AA-B614-E9B94910E393}</a:tableStyleId>
              </a:tblPr>
              <a:tblGrid>
                <a:gridCol w="842645">
                  <a:extLst>
                    <a:ext uri="{9D8B030D-6E8A-4147-A177-3AD203B41FA5}">
                      <a16:colId xmlns:a16="http://schemas.microsoft.com/office/drawing/2014/main" xmlns="" val="20000"/>
                    </a:ext>
                  </a:extLst>
                </a:gridCol>
                <a:gridCol w="748030">
                  <a:extLst>
                    <a:ext uri="{9D8B030D-6E8A-4147-A177-3AD203B41FA5}">
                      <a16:colId xmlns:a16="http://schemas.microsoft.com/office/drawing/2014/main" xmlns="" val="20001"/>
                    </a:ext>
                  </a:extLst>
                </a:gridCol>
                <a:gridCol w="748030">
                  <a:extLst>
                    <a:ext uri="{9D8B030D-6E8A-4147-A177-3AD203B41FA5}">
                      <a16:colId xmlns:a16="http://schemas.microsoft.com/office/drawing/2014/main" xmlns="" val="20002"/>
                    </a:ext>
                  </a:extLst>
                </a:gridCol>
                <a:gridCol w="748030">
                  <a:extLst>
                    <a:ext uri="{9D8B030D-6E8A-4147-A177-3AD203B41FA5}">
                      <a16:colId xmlns:a16="http://schemas.microsoft.com/office/drawing/2014/main" xmlns="" val="20003"/>
                    </a:ext>
                  </a:extLst>
                </a:gridCol>
                <a:gridCol w="748030">
                  <a:extLst>
                    <a:ext uri="{9D8B030D-6E8A-4147-A177-3AD203B41FA5}">
                      <a16:colId xmlns:a16="http://schemas.microsoft.com/office/drawing/2014/main" xmlns="" val="20004"/>
                    </a:ext>
                  </a:extLst>
                </a:gridCol>
                <a:gridCol w="336550">
                  <a:extLst>
                    <a:ext uri="{9D8B030D-6E8A-4147-A177-3AD203B41FA5}">
                      <a16:colId xmlns:a16="http://schemas.microsoft.com/office/drawing/2014/main" xmlns="" val="20005"/>
                    </a:ext>
                  </a:extLst>
                </a:gridCol>
              </a:tblGrid>
              <a:tr h="184150">
                <a:tc gridSpan="6">
                  <a:txBody>
                    <a:bodyPr/>
                    <a:lstStyle/>
                    <a:p>
                      <a:pPr algn="ctr">
                        <a:lnSpc>
                          <a:spcPct val="115000"/>
                        </a:lnSpc>
                        <a:spcAft>
                          <a:spcPts val="0"/>
                        </a:spcAft>
                      </a:pPr>
                      <a:r>
                        <a:rPr lang="es-AR" sz="1100" dirty="0">
                          <a:effectLst/>
                        </a:rPr>
                        <a:t>NOR</a:t>
                      </a:r>
                      <a:endParaRPr lang="es-AR" sz="1100" dirty="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0"/>
                  </a:ext>
                </a:extLst>
              </a:tr>
              <a:tr h="120650">
                <a:tc gridSpan="6">
                  <a:txBody>
                    <a:bodyPr/>
                    <a:lstStyle/>
                    <a:p>
                      <a:pPr algn="ctr">
                        <a:lnSpc>
                          <a:spcPct val="115000"/>
                        </a:lnSpc>
                        <a:spcAft>
                          <a:spcPts val="0"/>
                        </a:spcAft>
                      </a:pPr>
                      <a:r>
                        <a:rPr lang="es-AR" sz="1000">
                          <a:effectLst/>
                        </a:rPr>
                        <a:t>Kamlet and Taft</a:t>
                      </a:r>
                      <a:endParaRPr lang="es-AR" sz="110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1"/>
                  </a:ext>
                </a:extLst>
              </a:tr>
              <a:tr h="196850">
                <a:tc>
                  <a:txBody>
                    <a:bodyPr/>
                    <a:lstStyle/>
                    <a:p>
                      <a:pPr algn="ctr">
                        <a:lnSpc>
                          <a:spcPct val="115000"/>
                        </a:lnSpc>
                        <a:spcAft>
                          <a:spcPts val="0"/>
                        </a:spcAft>
                      </a:pPr>
                      <a:r>
                        <a:rPr lang="es-AR" sz="1000">
                          <a:effectLst/>
                        </a:rPr>
                        <a:t>A</a:t>
                      </a:r>
                      <a:r>
                        <a:rPr lang="es-AR" sz="1000" baseline="-250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a</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b</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s</a:t>
                      </a:r>
                      <a:endParaRPr lang="es-A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AR" sz="11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R</a:t>
                      </a:r>
                      <a:r>
                        <a:rPr lang="es-AR" sz="1000" baseline="30000">
                          <a:effectLst/>
                        </a:rPr>
                        <a:t>2</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2"/>
                  </a:ext>
                </a:extLst>
              </a:tr>
              <a:tr h="184150">
                <a:tc>
                  <a:txBody>
                    <a:bodyPr/>
                    <a:lstStyle/>
                    <a:p>
                      <a:pPr algn="ctr">
                        <a:lnSpc>
                          <a:spcPct val="115000"/>
                        </a:lnSpc>
                        <a:spcAft>
                          <a:spcPts val="0"/>
                        </a:spcAft>
                      </a:pPr>
                      <a:r>
                        <a:rPr lang="es-AR" sz="1000">
                          <a:effectLst/>
                        </a:rPr>
                        <a:t>37,3±0,23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1,59±0,40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-3,26±0,44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-1,42±0,38</a:t>
                      </a:r>
                      <a:endParaRPr lang="es-AR" sz="1100">
                        <a:effectLst/>
                        <a:latin typeface="Calibri"/>
                        <a:ea typeface="Calibri"/>
                        <a:cs typeface="Times New Roman"/>
                      </a:endParaRPr>
                    </a:p>
                  </a:txBody>
                  <a:tcPr marL="44450" marR="44450" marT="0" marB="0" anchor="b"/>
                </a:tc>
                <a:tc>
                  <a:txBody>
                    <a:bodyPr/>
                    <a:lstStyle/>
                    <a:p>
                      <a:pPr>
                        <a:lnSpc>
                          <a:spcPct val="115000"/>
                        </a:lnSpc>
                      </a:pPr>
                      <a:endParaRPr lang="es-AR" sz="1100">
                        <a:effectLst/>
                        <a:latin typeface="Calibri"/>
                        <a:cs typeface="Times New Roman"/>
                      </a:endParaRPr>
                    </a:p>
                  </a:txBody>
                  <a:tcPr marL="44450" marR="44450" marT="0" marB="0" anchor="b"/>
                </a:tc>
                <a:tc>
                  <a:txBody>
                    <a:bodyPr/>
                    <a:lstStyle/>
                    <a:p>
                      <a:pPr algn="ctr">
                        <a:lnSpc>
                          <a:spcPct val="115000"/>
                        </a:lnSpc>
                        <a:spcAft>
                          <a:spcPts val="0"/>
                        </a:spcAft>
                      </a:pPr>
                      <a:r>
                        <a:rPr lang="es-AR" sz="1000">
                          <a:effectLst/>
                        </a:rPr>
                        <a:t>0,97</a:t>
                      </a:r>
                      <a:endParaRPr lang="es-AR" sz="1100">
                        <a:effectLst/>
                        <a:latin typeface="Calibri"/>
                        <a:ea typeface="Calibri"/>
                        <a:cs typeface="Times New Roman"/>
                      </a:endParaRPr>
                    </a:p>
                  </a:txBody>
                  <a:tcPr marL="44450" marR="44450" marT="0" marB="0" anchor="ctr"/>
                </a:tc>
                <a:extLst>
                  <a:ext uri="{0D108BD9-81ED-4DB2-BD59-A6C34878D82A}">
                    <a16:rowId xmlns:a16="http://schemas.microsoft.com/office/drawing/2014/main" xmlns="" val="10003"/>
                  </a:ext>
                </a:extLst>
              </a:tr>
              <a:tr h="184150">
                <a:tc>
                  <a:txBody>
                    <a:bodyPr/>
                    <a:lstStyle/>
                    <a:p>
                      <a:pPr>
                        <a:lnSpc>
                          <a:spcPct val="115000"/>
                        </a:lnSpc>
                      </a:pPr>
                      <a:endParaRPr lang="es-AR" sz="1100">
                        <a:effectLst/>
                        <a:latin typeface="Calibri"/>
                        <a:cs typeface="Times New Roman"/>
                      </a:endParaRPr>
                    </a:p>
                  </a:txBody>
                  <a:tcPr marL="44450" marR="44450" marT="0" marB="0" anchor="b"/>
                </a:tc>
                <a:tc>
                  <a:txBody>
                    <a:bodyPr/>
                    <a:lstStyle/>
                    <a:p>
                      <a:pPr algn="ctr">
                        <a:lnSpc>
                          <a:spcPct val="115000"/>
                        </a:lnSpc>
                        <a:spcAft>
                          <a:spcPts val="0"/>
                        </a:spcAft>
                      </a:pPr>
                      <a:r>
                        <a:rPr lang="es-AR" sz="1000">
                          <a:effectLst/>
                        </a:rPr>
                        <a:t>25,36%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51,99%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22,65%</a:t>
                      </a:r>
                      <a:endParaRPr lang="es-AR" sz="1100">
                        <a:effectLst/>
                        <a:latin typeface="Calibri"/>
                        <a:ea typeface="Calibri"/>
                        <a:cs typeface="Times New Roman"/>
                      </a:endParaRPr>
                    </a:p>
                  </a:txBody>
                  <a:tcPr marL="44450" marR="44450" marT="0" marB="0" anchor="b"/>
                </a:tc>
                <a:tc>
                  <a:txBody>
                    <a:bodyPr/>
                    <a:lstStyle/>
                    <a:p>
                      <a:pPr>
                        <a:lnSpc>
                          <a:spcPct val="115000"/>
                        </a:lnSpc>
                      </a:pPr>
                      <a:endParaRPr lang="es-AR" sz="1100">
                        <a:effectLst/>
                        <a:latin typeface="Calibri"/>
                        <a:cs typeface="Times New Roman"/>
                      </a:endParaRPr>
                    </a:p>
                  </a:txBody>
                  <a:tcPr marL="44450" marR="44450" marT="0" marB="0" anchor="b"/>
                </a:tc>
                <a:tc>
                  <a:txBody>
                    <a:bodyPr/>
                    <a:lstStyle/>
                    <a:p>
                      <a:pPr>
                        <a:lnSpc>
                          <a:spcPct val="115000"/>
                        </a:lnSpc>
                      </a:pPr>
                      <a:endParaRPr lang="es-AR" sz="1100">
                        <a:effectLst/>
                        <a:latin typeface="Calibri"/>
                        <a:cs typeface="Times New Roman"/>
                      </a:endParaRPr>
                    </a:p>
                  </a:txBody>
                  <a:tcPr marL="44450" marR="44450" marT="0" marB="0" anchor="b"/>
                </a:tc>
                <a:extLst>
                  <a:ext uri="{0D108BD9-81ED-4DB2-BD59-A6C34878D82A}">
                    <a16:rowId xmlns:a16="http://schemas.microsoft.com/office/drawing/2014/main" xmlns="" val="10004"/>
                  </a:ext>
                </a:extLst>
              </a:tr>
              <a:tr h="184150">
                <a:tc gridSpan="6">
                  <a:txBody>
                    <a:bodyPr/>
                    <a:lstStyle/>
                    <a:p>
                      <a:pPr algn="ctr">
                        <a:lnSpc>
                          <a:spcPct val="115000"/>
                        </a:lnSpc>
                        <a:spcAft>
                          <a:spcPts val="0"/>
                        </a:spcAft>
                      </a:pPr>
                      <a:r>
                        <a:rPr lang="es-AR" sz="1000">
                          <a:effectLst/>
                        </a:rPr>
                        <a:t>Catalán</a:t>
                      </a:r>
                      <a:endParaRPr lang="es-AR" sz="110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5"/>
                  </a:ext>
                </a:extLst>
              </a:tr>
              <a:tr h="196850">
                <a:tc>
                  <a:txBody>
                    <a:bodyPr/>
                    <a:lstStyle/>
                    <a:p>
                      <a:pPr algn="ctr">
                        <a:lnSpc>
                          <a:spcPct val="115000"/>
                        </a:lnSpc>
                        <a:spcAft>
                          <a:spcPts val="0"/>
                        </a:spcAft>
                      </a:pPr>
                      <a:r>
                        <a:rPr lang="es-AR" sz="1000">
                          <a:effectLst/>
                        </a:rPr>
                        <a:t>A</a:t>
                      </a:r>
                      <a:r>
                        <a:rPr lang="es-AR" sz="1000" baseline="-250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a</a:t>
                      </a:r>
                      <a:r>
                        <a:rPr lang="es-AR" sz="1000" baseline="-25000">
                          <a:effectLst/>
                        </a:rPr>
                        <a:t>sa</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b</a:t>
                      </a:r>
                      <a:r>
                        <a:rPr lang="es-AR" sz="1000" baseline="-25000">
                          <a:effectLst/>
                        </a:rPr>
                        <a:t>sb</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c</a:t>
                      </a:r>
                      <a:r>
                        <a:rPr lang="es-AR" sz="1000" baseline="-25000">
                          <a:effectLst/>
                        </a:rPr>
                        <a:t>sp</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d</a:t>
                      </a:r>
                      <a:r>
                        <a:rPr lang="es-AR" sz="1000" baseline="-25000">
                          <a:effectLst/>
                        </a:rPr>
                        <a:t>SdP</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dirty="0">
                          <a:effectLst/>
                        </a:rPr>
                        <a:t>R</a:t>
                      </a:r>
                      <a:r>
                        <a:rPr lang="es-AR" sz="1000" baseline="30000" dirty="0">
                          <a:effectLst/>
                        </a:rPr>
                        <a:t>2</a:t>
                      </a:r>
                      <a:endParaRPr lang="es-AR"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6"/>
                  </a:ext>
                </a:extLst>
              </a:tr>
              <a:tr h="184150">
                <a:tc>
                  <a:txBody>
                    <a:bodyPr/>
                    <a:lstStyle/>
                    <a:p>
                      <a:pPr algn="ctr">
                        <a:lnSpc>
                          <a:spcPct val="115000"/>
                        </a:lnSpc>
                        <a:spcAft>
                          <a:spcPts val="0"/>
                        </a:spcAft>
                      </a:pPr>
                      <a:r>
                        <a:rPr lang="es-AR" sz="1000">
                          <a:effectLst/>
                        </a:rPr>
                        <a:t>39,41±0,96</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0,85±0,14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-1,42±0,11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-2,83±1,38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-2,11±0,17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0,99</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7"/>
                  </a:ext>
                </a:extLst>
              </a:tr>
              <a:tr h="184150">
                <a:tc>
                  <a:txBody>
                    <a:bodyPr/>
                    <a:lstStyle/>
                    <a:p>
                      <a:pPr>
                        <a:lnSpc>
                          <a:spcPct val="115000"/>
                        </a:lnSpc>
                      </a:pPr>
                      <a:endParaRPr lang="es-AR" sz="1100">
                        <a:effectLst/>
                        <a:latin typeface="Calibri"/>
                        <a:cs typeface="Times New Roman"/>
                      </a:endParaRPr>
                    </a:p>
                  </a:txBody>
                  <a:tcPr marL="44450" marR="44450" marT="0" marB="0" anchor="b"/>
                </a:tc>
                <a:tc>
                  <a:txBody>
                    <a:bodyPr/>
                    <a:lstStyle/>
                    <a:p>
                      <a:pPr algn="ctr">
                        <a:lnSpc>
                          <a:spcPct val="115000"/>
                        </a:lnSpc>
                        <a:spcAft>
                          <a:spcPts val="0"/>
                        </a:spcAft>
                      </a:pPr>
                      <a:r>
                        <a:rPr lang="es-AR" sz="1000">
                          <a:effectLst/>
                        </a:rPr>
                        <a:t>11,79%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19,70%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39,25%</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29,26%</a:t>
                      </a:r>
                      <a:endParaRPr lang="es-AR" sz="1100">
                        <a:effectLst/>
                        <a:latin typeface="Calibri"/>
                        <a:ea typeface="Calibri"/>
                        <a:cs typeface="Times New Roman"/>
                      </a:endParaRPr>
                    </a:p>
                  </a:txBody>
                  <a:tcPr marL="44450" marR="44450" marT="0" marB="0" anchor="b"/>
                </a:tc>
                <a:tc>
                  <a:txBody>
                    <a:bodyPr/>
                    <a:lstStyle/>
                    <a:p>
                      <a:pPr>
                        <a:lnSpc>
                          <a:spcPct val="115000"/>
                        </a:lnSpc>
                      </a:pPr>
                      <a:endParaRPr lang="es-AR" sz="1100">
                        <a:effectLst/>
                        <a:latin typeface="Calibri"/>
                        <a:cs typeface="Times New Roman"/>
                      </a:endParaRPr>
                    </a:p>
                  </a:txBody>
                  <a:tcPr marL="44450" marR="44450" marT="0" marB="0" anchor="b"/>
                </a:tc>
                <a:extLst>
                  <a:ext uri="{0D108BD9-81ED-4DB2-BD59-A6C34878D82A}">
                    <a16:rowId xmlns:a16="http://schemas.microsoft.com/office/drawing/2014/main" xmlns="" val="10008"/>
                  </a:ext>
                </a:extLst>
              </a:tr>
              <a:tr h="184150">
                <a:tc gridSpan="6">
                  <a:txBody>
                    <a:bodyPr/>
                    <a:lstStyle/>
                    <a:p>
                      <a:pPr algn="ctr">
                        <a:lnSpc>
                          <a:spcPct val="115000"/>
                        </a:lnSpc>
                        <a:spcAft>
                          <a:spcPts val="0"/>
                        </a:spcAft>
                      </a:pPr>
                      <a:r>
                        <a:rPr lang="es-AR" sz="1000">
                          <a:effectLst/>
                        </a:rPr>
                        <a:t>Laurence</a:t>
                      </a:r>
                      <a:endParaRPr lang="es-AR" sz="110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9"/>
                  </a:ext>
                </a:extLst>
              </a:tr>
              <a:tr h="196850">
                <a:tc>
                  <a:txBody>
                    <a:bodyPr/>
                    <a:lstStyle/>
                    <a:p>
                      <a:pPr algn="ctr">
                        <a:lnSpc>
                          <a:spcPct val="115000"/>
                        </a:lnSpc>
                        <a:spcAft>
                          <a:spcPts val="0"/>
                        </a:spcAft>
                      </a:pPr>
                      <a:r>
                        <a:rPr lang="es-AR" sz="1000">
                          <a:effectLst/>
                        </a:rPr>
                        <a:t>A</a:t>
                      </a:r>
                      <a:r>
                        <a:rPr lang="es-AR" sz="1000" baseline="-250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a</a:t>
                      </a:r>
                      <a:r>
                        <a:rPr lang="es-AR" sz="1000" baseline="-25000">
                          <a:effectLst/>
                        </a:rPr>
                        <a:t>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b</a:t>
                      </a:r>
                      <a:r>
                        <a:rPr lang="es-AR" sz="1000" baseline="-25000">
                          <a:effectLst/>
                        </a:rPr>
                        <a:t>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di</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e</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R</a:t>
                      </a:r>
                      <a:r>
                        <a:rPr lang="es-AR" sz="1000" baseline="30000">
                          <a:effectLst/>
                        </a:rPr>
                        <a:t>2</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10"/>
                  </a:ext>
                </a:extLst>
              </a:tr>
              <a:tr h="184150">
                <a:tc>
                  <a:txBody>
                    <a:bodyPr/>
                    <a:lstStyle/>
                    <a:p>
                      <a:pPr algn="ctr">
                        <a:lnSpc>
                          <a:spcPct val="115000"/>
                        </a:lnSpc>
                        <a:spcAft>
                          <a:spcPts val="0"/>
                        </a:spcAft>
                      </a:pPr>
                      <a:r>
                        <a:rPr lang="es-AR" sz="1000">
                          <a:effectLst/>
                        </a:rPr>
                        <a:t>40,41±1,13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0,67±0,13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-1,29±0,32</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-3,89±1,42</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-2,49±0,39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0,99</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11"/>
                  </a:ext>
                </a:extLst>
              </a:tr>
              <a:tr h="184150">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8,03%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15,47%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46,64%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dirty="0">
                          <a:effectLst/>
                        </a:rPr>
                        <a:t>29,86%</a:t>
                      </a:r>
                      <a:endParaRPr lang="es-AR" sz="1100" dirty="0">
                        <a:effectLst/>
                        <a:latin typeface="Calibri"/>
                        <a:ea typeface="Calibri"/>
                        <a:cs typeface="Times New Roman"/>
                      </a:endParaRPr>
                    </a:p>
                  </a:txBody>
                  <a:tcPr marL="44450" marR="44450" marT="0" marB="0" anchor="b"/>
                </a:tc>
                <a:tc>
                  <a:txBody>
                    <a:bodyPr/>
                    <a:lstStyle/>
                    <a:p>
                      <a:pPr>
                        <a:lnSpc>
                          <a:spcPct val="115000"/>
                        </a:lnSpc>
                      </a:pPr>
                      <a:endParaRPr lang="es-AR" sz="1100" dirty="0">
                        <a:effectLst/>
                        <a:latin typeface="Calibri"/>
                        <a:cs typeface="Times New Roman"/>
                      </a:endParaRPr>
                    </a:p>
                  </a:txBody>
                  <a:tcPr marL="44450" marR="44450" marT="0" marB="0" anchor="b"/>
                </a:tc>
                <a:extLst>
                  <a:ext uri="{0D108BD9-81ED-4DB2-BD59-A6C34878D82A}">
                    <a16:rowId xmlns:a16="http://schemas.microsoft.com/office/drawing/2014/main" xmlns="" val="10012"/>
                  </a:ext>
                </a:extLst>
              </a:tr>
            </a:tbl>
          </a:graphicData>
        </a:graphic>
      </p:graphicFrame>
      <p:sp>
        <p:nvSpPr>
          <p:cNvPr id="5" name="4 Rectángulo"/>
          <p:cNvSpPr/>
          <p:nvPr/>
        </p:nvSpPr>
        <p:spPr>
          <a:xfrm>
            <a:off x="4562279" y="4648200"/>
            <a:ext cx="4138246" cy="830997"/>
          </a:xfrm>
          <a:prstGeom prst="rect">
            <a:avLst/>
          </a:prstGeom>
        </p:spPr>
        <p:txBody>
          <a:bodyPr wrap="square">
            <a:spAutoFit/>
          </a:bodyPr>
          <a:lstStyle/>
          <a:p>
            <a:pPr algn="just"/>
            <a:r>
              <a:rPr lang="en-US" sz="800" dirty="0"/>
              <a:t>A</a:t>
            </a:r>
            <a:r>
              <a:rPr lang="en-US" sz="800" baseline="-25000" dirty="0"/>
              <a:t>0</a:t>
            </a:r>
            <a:r>
              <a:rPr lang="en-US" sz="800" dirty="0"/>
              <a:t>: property of the solute to be correlated. Correlation coefficients of polarity-polarizability of the solvent (s), acidity (a) and basicity (b) of the solvent in </a:t>
            </a:r>
            <a:r>
              <a:rPr lang="en-US" sz="800" dirty="0" err="1"/>
              <a:t>Kamlet</a:t>
            </a:r>
            <a:r>
              <a:rPr lang="en-US" sz="800" dirty="0"/>
              <a:t> and Taft analysis. Correlation coefficients of solvent polarizability (</a:t>
            </a:r>
            <a:r>
              <a:rPr lang="en-US" sz="800" dirty="0" err="1"/>
              <a:t>cSP</a:t>
            </a:r>
            <a:r>
              <a:rPr lang="en-US" sz="800" dirty="0"/>
              <a:t>), </a:t>
            </a:r>
            <a:r>
              <a:rPr lang="en-US" sz="800" dirty="0" err="1"/>
              <a:t>dipolarity</a:t>
            </a:r>
            <a:r>
              <a:rPr lang="en-US" sz="800" dirty="0"/>
              <a:t> (</a:t>
            </a:r>
            <a:r>
              <a:rPr lang="en-US" sz="800" dirty="0" err="1"/>
              <a:t>dSdP</a:t>
            </a:r>
            <a:r>
              <a:rPr lang="en-US" sz="800" dirty="0"/>
              <a:t>), solvent acidity (</a:t>
            </a:r>
            <a:r>
              <a:rPr lang="en-US" sz="800" dirty="0" err="1"/>
              <a:t>aSA</a:t>
            </a:r>
            <a:r>
              <a:rPr lang="en-US" sz="800" dirty="0"/>
              <a:t>), solvent basicity (</a:t>
            </a:r>
            <a:r>
              <a:rPr lang="en-US" sz="800" dirty="0" err="1"/>
              <a:t>bSB</a:t>
            </a:r>
            <a:r>
              <a:rPr lang="en-US" sz="800" dirty="0"/>
              <a:t>) in </a:t>
            </a:r>
            <a:r>
              <a:rPr lang="en-US" sz="800" dirty="0" err="1"/>
              <a:t>Catalán</a:t>
            </a:r>
            <a:r>
              <a:rPr lang="en-US" sz="800" dirty="0"/>
              <a:t> analysis. Regression coefficients of dispersion and electronic induction interactions (di), electrostatic interactions (e), acidity (a1) and basicity (b1) of the solvent in Laurence analysis; R2 : coefficient of determination.</a:t>
            </a:r>
            <a:endParaRPr lang="es-AR" sz="800" dirty="0"/>
          </a:p>
        </p:txBody>
      </p:sp>
      <p:sp>
        <p:nvSpPr>
          <p:cNvPr id="6" name="5 Rectángulo"/>
          <p:cNvSpPr/>
          <p:nvPr/>
        </p:nvSpPr>
        <p:spPr>
          <a:xfrm>
            <a:off x="4569069" y="1447800"/>
            <a:ext cx="4267200" cy="553998"/>
          </a:xfrm>
          <a:prstGeom prst="rect">
            <a:avLst/>
          </a:prstGeom>
        </p:spPr>
        <p:txBody>
          <a:bodyPr wrap="square">
            <a:spAutoFit/>
          </a:bodyPr>
          <a:lstStyle/>
          <a:p>
            <a:r>
              <a:rPr lang="en-US" sz="1000" b="1" dirty="0"/>
              <a:t>Table 3. </a:t>
            </a:r>
            <a:r>
              <a:rPr lang="en-US" sz="1000" dirty="0"/>
              <a:t>Estimated coefficients and standard errors, correlations, significance, and the relative contributions percentage of the parameter’s coefficients for multiple linear regression analysis of NOR experimental data.</a:t>
            </a:r>
            <a:endParaRPr lang="es-AR" sz="1000" dirty="0"/>
          </a:p>
        </p:txBody>
      </p:sp>
      <p:sp>
        <p:nvSpPr>
          <p:cNvPr id="7" name="6 Rectángulo"/>
          <p:cNvSpPr/>
          <p:nvPr/>
        </p:nvSpPr>
        <p:spPr>
          <a:xfrm>
            <a:off x="457200" y="1632466"/>
            <a:ext cx="3962400" cy="4801314"/>
          </a:xfrm>
          <a:prstGeom prst="rect">
            <a:avLst/>
          </a:prstGeom>
        </p:spPr>
        <p:txBody>
          <a:bodyPr wrap="square">
            <a:spAutoFit/>
          </a:bodyPr>
          <a:lstStyle/>
          <a:p>
            <a:pPr algn="just"/>
            <a:r>
              <a:rPr lang="en-US" dirty="0"/>
              <a:t>In the </a:t>
            </a:r>
            <a:r>
              <a:rPr lang="en-US" dirty="0" err="1"/>
              <a:t>Kamlet</a:t>
            </a:r>
            <a:r>
              <a:rPr lang="en-US" dirty="0"/>
              <a:t> and Taft analysis of NOR, it is observed the following contributions of the solvents (in descending order): hydrogen bond accepting capacity, originating from the -NH and -COOH groups of NOR; hydrogen bond donating capacity involving the -NH, -O, -COOH, and -N groups; and solvent polarity-polarizability in the presence of NOR, as depicted in Figure 1. </a:t>
            </a:r>
          </a:p>
          <a:p>
            <a:pPr algn="just"/>
            <a:r>
              <a:rPr lang="en-US" dirty="0"/>
              <a:t>The results obtained from the </a:t>
            </a:r>
            <a:r>
              <a:rPr lang="en-US" dirty="0" err="1"/>
              <a:t>Catalán</a:t>
            </a:r>
            <a:r>
              <a:rPr lang="en-US" dirty="0"/>
              <a:t> analysis show that solvent polarizability represents the highest relative contribution. Similar findings were achieved with the Laurence analysis which shows a greater contribution from the DI parameter.</a:t>
            </a:r>
            <a:endParaRPr lang="es-AR" dirty="0"/>
          </a:p>
        </p:txBody>
      </p:sp>
      <p:sp>
        <p:nvSpPr>
          <p:cNvPr id="4" name="CuadroTexto 3">
            <a:extLst>
              <a:ext uri="{FF2B5EF4-FFF2-40B4-BE49-F238E27FC236}">
                <a16:creationId xmlns:a16="http://schemas.microsoft.com/office/drawing/2014/main" xmlns="" id="{A2964D56-66DB-44EC-F98D-33598E803DB8}"/>
              </a:ext>
            </a:extLst>
          </p:cNvPr>
          <p:cNvSpPr txBox="1"/>
          <p:nvPr/>
        </p:nvSpPr>
        <p:spPr>
          <a:xfrm>
            <a:off x="399931" y="1263134"/>
            <a:ext cx="1408206" cy="400110"/>
          </a:xfrm>
          <a:prstGeom prst="rect">
            <a:avLst/>
          </a:prstGeom>
          <a:noFill/>
        </p:spPr>
        <p:txBody>
          <a:bodyPr wrap="none" rtlCol="0">
            <a:spAutoFit/>
          </a:bodyPr>
          <a:lstStyle/>
          <a:p>
            <a:r>
              <a:rPr lang="es-MX" sz="2000" b="1" dirty="0" err="1">
                <a:solidFill>
                  <a:schemeClr val="accent6"/>
                </a:solidFill>
              </a:rPr>
              <a:t>Norfloxacin</a:t>
            </a:r>
            <a:endParaRPr lang="es-AR" sz="2000" b="1" dirty="0">
              <a:solidFill>
                <a:schemeClr val="accent6"/>
              </a:solidFill>
            </a:endParaRPr>
          </a:p>
        </p:txBody>
      </p:sp>
    </p:spTree>
    <p:extLst>
      <p:ext uri="{BB962C8B-B14F-4D97-AF65-F5344CB8AC3E}">
        <p14:creationId xmlns:p14="http://schemas.microsoft.com/office/powerpoint/2010/main" val="257720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CAEAE96-855E-42B1-8DE9-9C9E68DE18C5}" type="slidenum">
              <a:rPr lang="fr-FR" smtClean="0"/>
              <a:pPr/>
              <a:t>9</a:t>
            </a:fld>
            <a:endParaRPr lang="fr-FR"/>
          </a:p>
        </p:txBody>
      </p:sp>
      <p:graphicFrame>
        <p:nvGraphicFramePr>
          <p:cNvPr id="3" name="2 Tabla"/>
          <p:cNvGraphicFramePr>
            <a:graphicFrameLocks noGrp="1"/>
          </p:cNvGraphicFramePr>
          <p:nvPr>
            <p:extLst>
              <p:ext uri="{D42A27DB-BD31-4B8C-83A1-F6EECF244321}">
                <p14:modId xmlns:p14="http://schemas.microsoft.com/office/powerpoint/2010/main" val="2289589070"/>
              </p:ext>
            </p:extLst>
          </p:nvPr>
        </p:nvGraphicFramePr>
        <p:xfrm>
          <a:off x="4713263" y="2315983"/>
          <a:ext cx="4137660" cy="2475230"/>
        </p:xfrm>
        <a:graphic>
          <a:graphicData uri="http://schemas.openxmlformats.org/drawingml/2006/table">
            <a:tbl>
              <a:tblPr firstRow="1" bandRow="1">
                <a:tableStyleId>{00A15C55-8517-42AA-B614-E9B94910E393}</a:tableStyleId>
              </a:tblPr>
              <a:tblGrid>
                <a:gridCol w="855980">
                  <a:extLst>
                    <a:ext uri="{9D8B030D-6E8A-4147-A177-3AD203B41FA5}">
                      <a16:colId xmlns:a16="http://schemas.microsoft.com/office/drawing/2014/main" xmlns="" val="20000"/>
                    </a:ext>
                  </a:extLst>
                </a:gridCol>
                <a:gridCol w="760730">
                  <a:extLst>
                    <a:ext uri="{9D8B030D-6E8A-4147-A177-3AD203B41FA5}">
                      <a16:colId xmlns:a16="http://schemas.microsoft.com/office/drawing/2014/main" xmlns="" val="20001"/>
                    </a:ext>
                  </a:extLst>
                </a:gridCol>
                <a:gridCol w="760730">
                  <a:extLst>
                    <a:ext uri="{9D8B030D-6E8A-4147-A177-3AD203B41FA5}">
                      <a16:colId xmlns:a16="http://schemas.microsoft.com/office/drawing/2014/main" xmlns="" val="20002"/>
                    </a:ext>
                  </a:extLst>
                </a:gridCol>
                <a:gridCol w="760730">
                  <a:extLst>
                    <a:ext uri="{9D8B030D-6E8A-4147-A177-3AD203B41FA5}">
                      <a16:colId xmlns:a16="http://schemas.microsoft.com/office/drawing/2014/main" xmlns="" val="20003"/>
                    </a:ext>
                  </a:extLst>
                </a:gridCol>
                <a:gridCol w="665480">
                  <a:extLst>
                    <a:ext uri="{9D8B030D-6E8A-4147-A177-3AD203B41FA5}">
                      <a16:colId xmlns:a16="http://schemas.microsoft.com/office/drawing/2014/main" xmlns="" val="20004"/>
                    </a:ext>
                  </a:extLst>
                </a:gridCol>
                <a:gridCol w="334010">
                  <a:extLst>
                    <a:ext uri="{9D8B030D-6E8A-4147-A177-3AD203B41FA5}">
                      <a16:colId xmlns:a16="http://schemas.microsoft.com/office/drawing/2014/main" xmlns="" val="20005"/>
                    </a:ext>
                  </a:extLst>
                </a:gridCol>
              </a:tblGrid>
              <a:tr h="184150">
                <a:tc gridSpan="6">
                  <a:txBody>
                    <a:bodyPr/>
                    <a:lstStyle/>
                    <a:p>
                      <a:pPr algn="ctr">
                        <a:lnSpc>
                          <a:spcPct val="115000"/>
                        </a:lnSpc>
                        <a:spcAft>
                          <a:spcPts val="0"/>
                        </a:spcAft>
                      </a:pPr>
                      <a:r>
                        <a:rPr lang="es-AR" sz="1100" dirty="0">
                          <a:effectLst/>
                        </a:rPr>
                        <a:t>SDZ</a:t>
                      </a:r>
                      <a:endParaRPr lang="es-AR" sz="1100" dirty="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0"/>
                  </a:ext>
                </a:extLst>
              </a:tr>
              <a:tr h="184150">
                <a:tc gridSpan="6">
                  <a:txBody>
                    <a:bodyPr/>
                    <a:lstStyle/>
                    <a:p>
                      <a:pPr algn="ctr">
                        <a:lnSpc>
                          <a:spcPct val="115000"/>
                        </a:lnSpc>
                        <a:spcAft>
                          <a:spcPts val="0"/>
                        </a:spcAft>
                      </a:pPr>
                      <a:r>
                        <a:rPr lang="es-AR" sz="1000" dirty="0" err="1">
                          <a:effectLst/>
                        </a:rPr>
                        <a:t>Kamlet</a:t>
                      </a:r>
                      <a:r>
                        <a:rPr lang="es-AR" sz="1000" dirty="0">
                          <a:effectLst/>
                        </a:rPr>
                        <a:t> and </a:t>
                      </a:r>
                      <a:r>
                        <a:rPr lang="es-AR" sz="1000" dirty="0" err="1">
                          <a:effectLst/>
                        </a:rPr>
                        <a:t>Taft</a:t>
                      </a:r>
                      <a:endParaRPr lang="es-AR" sz="1100" dirty="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1"/>
                  </a:ext>
                </a:extLst>
              </a:tr>
              <a:tr h="196850">
                <a:tc>
                  <a:txBody>
                    <a:bodyPr/>
                    <a:lstStyle/>
                    <a:p>
                      <a:pPr algn="ctr">
                        <a:lnSpc>
                          <a:spcPct val="115000"/>
                        </a:lnSpc>
                        <a:spcAft>
                          <a:spcPts val="0"/>
                        </a:spcAft>
                      </a:pPr>
                      <a:r>
                        <a:rPr lang="es-AR" sz="1000">
                          <a:effectLst/>
                        </a:rPr>
                        <a:t>A</a:t>
                      </a:r>
                      <a:r>
                        <a:rPr lang="es-AR" sz="1000" baseline="-250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dirty="0">
                          <a:effectLst/>
                        </a:rPr>
                        <a:t>a</a:t>
                      </a:r>
                      <a:endParaRPr lang="es-A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b</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s</a:t>
                      </a:r>
                      <a:endParaRPr lang="es-A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AR" sz="11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R</a:t>
                      </a:r>
                      <a:r>
                        <a:rPr lang="es-AR" sz="1000" baseline="30000">
                          <a:effectLst/>
                        </a:rPr>
                        <a:t>2</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2"/>
                  </a:ext>
                </a:extLst>
              </a:tr>
              <a:tr h="184150">
                <a:tc>
                  <a:txBody>
                    <a:bodyPr/>
                    <a:lstStyle/>
                    <a:p>
                      <a:pPr algn="ctr">
                        <a:lnSpc>
                          <a:spcPct val="115000"/>
                        </a:lnSpc>
                        <a:spcAft>
                          <a:spcPts val="0"/>
                        </a:spcAft>
                      </a:pPr>
                      <a:r>
                        <a:rPr lang="es-AR" sz="1000">
                          <a:effectLst/>
                        </a:rPr>
                        <a:t>37,5±0,13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dirty="0">
                          <a:effectLst/>
                        </a:rPr>
                        <a:t>0,57±0,27</a:t>
                      </a:r>
                      <a:endParaRPr lang="es-AR"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-1,11±0,34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dirty="0">
                          <a:effectLst/>
                        </a:rPr>
                        <a:t> </a:t>
                      </a:r>
                      <a:endParaRPr lang="es-AR"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AR" sz="11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0,8</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3"/>
                  </a:ext>
                </a:extLst>
              </a:tr>
              <a:tr h="184150">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33,93%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66,07%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AR" sz="11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4"/>
                  </a:ext>
                </a:extLst>
              </a:tr>
              <a:tr h="184150">
                <a:tc gridSpan="6">
                  <a:txBody>
                    <a:bodyPr/>
                    <a:lstStyle/>
                    <a:p>
                      <a:pPr algn="ctr">
                        <a:lnSpc>
                          <a:spcPct val="115000"/>
                        </a:lnSpc>
                        <a:spcAft>
                          <a:spcPts val="0"/>
                        </a:spcAft>
                      </a:pPr>
                      <a:r>
                        <a:rPr lang="es-AR" sz="1000">
                          <a:effectLst/>
                        </a:rPr>
                        <a:t>Catalán</a:t>
                      </a:r>
                      <a:endParaRPr lang="es-AR" sz="110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5"/>
                  </a:ext>
                </a:extLst>
              </a:tr>
              <a:tr h="196850">
                <a:tc>
                  <a:txBody>
                    <a:bodyPr/>
                    <a:lstStyle/>
                    <a:p>
                      <a:pPr algn="ctr">
                        <a:lnSpc>
                          <a:spcPct val="115000"/>
                        </a:lnSpc>
                        <a:spcAft>
                          <a:spcPts val="0"/>
                        </a:spcAft>
                      </a:pPr>
                      <a:r>
                        <a:rPr lang="es-AR" sz="1000">
                          <a:effectLst/>
                        </a:rPr>
                        <a:t>A</a:t>
                      </a:r>
                      <a:r>
                        <a:rPr lang="es-AR" sz="1000" baseline="-250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a</a:t>
                      </a:r>
                      <a:r>
                        <a:rPr lang="es-AR" sz="1000" baseline="-25000">
                          <a:effectLst/>
                        </a:rPr>
                        <a:t>sa</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b</a:t>
                      </a:r>
                      <a:r>
                        <a:rPr lang="es-AR" sz="1000" baseline="-25000">
                          <a:effectLst/>
                        </a:rPr>
                        <a:t>sb</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c</a:t>
                      </a:r>
                      <a:r>
                        <a:rPr lang="es-AR" sz="1000" baseline="-25000">
                          <a:effectLst/>
                        </a:rPr>
                        <a:t>sp</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d</a:t>
                      </a:r>
                      <a:r>
                        <a:rPr lang="es-AR" sz="1000" baseline="-25000">
                          <a:effectLst/>
                        </a:rPr>
                        <a:t>SdP</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R</a:t>
                      </a:r>
                      <a:r>
                        <a:rPr lang="es-AR" sz="1000" baseline="30000">
                          <a:effectLst/>
                        </a:rPr>
                        <a:t>2</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6"/>
                  </a:ext>
                </a:extLst>
              </a:tr>
              <a:tr h="184150">
                <a:tc>
                  <a:txBody>
                    <a:bodyPr/>
                    <a:lstStyle/>
                    <a:p>
                      <a:pPr algn="ctr">
                        <a:lnSpc>
                          <a:spcPct val="115000"/>
                        </a:lnSpc>
                        <a:spcAft>
                          <a:spcPts val="0"/>
                        </a:spcAft>
                      </a:pPr>
                      <a:r>
                        <a:rPr lang="es-AR" sz="1000">
                          <a:effectLst/>
                        </a:rPr>
                        <a:t>37,54±0,12</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-0,62±0,21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0,74</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7"/>
                  </a:ext>
                </a:extLst>
              </a:tr>
              <a:tr h="184150">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100%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AR" sz="1100">
                          <a:effectLst/>
                        </a:rPr>
                        <a:t> </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08"/>
                  </a:ext>
                </a:extLst>
              </a:tr>
              <a:tr h="184150">
                <a:tc gridSpan="6">
                  <a:txBody>
                    <a:bodyPr/>
                    <a:lstStyle/>
                    <a:p>
                      <a:pPr algn="ctr">
                        <a:lnSpc>
                          <a:spcPct val="115000"/>
                        </a:lnSpc>
                        <a:spcAft>
                          <a:spcPts val="0"/>
                        </a:spcAft>
                      </a:pPr>
                      <a:r>
                        <a:rPr lang="es-AR" sz="1000">
                          <a:effectLst/>
                        </a:rPr>
                        <a:t>Laurence</a:t>
                      </a:r>
                      <a:endParaRPr lang="es-AR" sz="1100">
                        <a:effectLst/>
                        <a:latin typeface="Calibri"/>
                        <a:ea typeface="Calibri"/>
                        <a:cs typeface="Times New Roman"/>
                      </a:endParaRPr>
                    </a:p>
                  </a:txBody>
                  <a:tcPr marL="44450" marR="44450" marT="0"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9"/>
                  </a:ext>
                </a:extLst>
              </a:tr>
              <a:tr h="196850">
                <a:tc>
                  <a:txBody>
                    <a:bodyPr/>
                    <a:lstStyle/>
                    <a:p>
                      <a:pPr algn="ctr">
                        <a:lnSpc>
                          <a:spcPct val="115000"/>
                        </a:lnSpc>
                        <a:spcAft>
                          <a:spcPts val="0"/>
                        </a:spcAft>
                      </a:pPr>
                      <a:r>
                        <a:rPr lang="es-AR" sz="1000">
                          <a:effectLst/>
                        </a:rPr>
                        <a:t>A</a:t>
                      </a:r>
                      <a:r>
                        <a:rPr lang="es-AR" sz="1000" baseline="-25000">
                          <a:effectLst/>
                        </a:rPr>
                        <a:t>0</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a</a:t>
                      </a:r>
                      <a:r>
                        <a:rPr lang="es-AR" sz="1000" baseline="-25000">
                          <a:effectLst/>
                        </a:rPr>
                        <a:t>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b</a:t>
                      </a:r>
                      <a:r>
                        <a:rPr lang="es-AR" sz="1000" baseline="-25000">
                          <a:effectLst/>
                        </a:rPr>
                        <a:t>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di</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e</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R</a:t>
                      </a:r>
                      <a:r>
                        <a:rPr lang="es-AR" sz="1000" baseline="30000">
                          <a:effectLst/>
                        </a:rPr>
                        <a:t>2</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10"/>
                  </a:ext>
                </a:extLst>
              </a:tr>
              <a:tr h="184150">
                <a:tc>
                  <a:txBody>
                    <a:bodyPr/>
                    <a:lstStyle/>
                    <a:p>
                      <a:pPr algn="ctr">
                        <a:lnSpc>
                          <a:spcPct val="115000"/>
                        </a:lnSpc>
                        <a:spcAft>
                          <a:spcPts val="0"/>
                        </a:spcAft>
                      </a:pPr>
                      <a:r>
                        <a:rPr lang="es-AR" sz="1000">
                          <a:effectLst/>
                        </a:rPr>
                        <a:t>40,07±1,29</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0,34±0,21</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-3,48±1,68</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-0,9±0,34</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0,77</a:t>
                      </a:r>
                      <a:endParaRPr lang="es-AR" sz="110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11"/>
                  </a:ext>
                </a:extLst>
              </a:tr>
              <a:tr h="184150">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0,63%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 </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73,73%</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000">
                          <a:effectLst/>
                        </a:rPr>
                        <a:t>19,07%</a:t>
                      </a:r>
                      <a:endParaRPr lang="es-AR"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AR" sz="1100" dirty="0">
                          <a:effectLst/>
                        </a:rPr>
                        <a:t> </a:t>
                      </a:r>
                      <a:endParaRPr lang="es-AR"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xmlns="" val="10012"/>
                  </a:ext>
                </a:extLst>
              </a:tr>
            </a:tbl>
          </a:graphicData>
        </a:graphic>
      </p:graphicFrame>
      <p:sp>
        <p:nvSpPr>
          <p:cNvPr id="4" name="3 Rectángulo"/>
          <p:cNvSpPr/>
          <p:nvPr/>
        </p:nvSpPr>
        <p:spPr>
          <a:xfrm>
            <a:off x="667787" y="1869375"/>
            <a:ext cx="3733800" cy="4524315"/>
          </a:xfrm>
          <a:prstGeom prst="rect">
            <a:avLst/>
          </a:prstGeom>
        </p:spPr>
        <p:txBody>
          <a:bodyPr wrap="square">
            <a:spAutoFit/>
          </a:bodyPr>
          <a:lstStyle/>
          <a:p>
            <a:pPr algn="just"/>
            <a:r>
              <a:rPr lang="en-US" dirty="0"/>
              <a:t>In </a:t>
            </a:r>
            <a:r>
              <a:rPr lang="en-US" dirty="0" err="1"/>
              <a:t>Kamlet</a:t>
            </a:r>
            <a:r>
              <a:rPr lang="en-US" dirty="0"/>
              <a:t> and Taft analysis of SDZ, only the parameters α and β (solvent's ability to act as a donor and acceptor of hydrogen bond interactions) contribute to the </a:t>
            </a:r>
            <a:r>
              <a:rPr lang="en-US" dirty="0" err="1"/>
              <a:t>solvatochromic</a:t>
            </a:r>
            <a:r>
              <a:rPr lang="en-US" dirty="0"/>
              <a:t> effect. Considering both signs and magnitudes, the hydrogen bond accepting capacity (toward functional groups -NH</a:t>
            </a:r>
            <a:r>
              <a:rPr lang="en-US" baseline="-25000" dirty="0"/>
              <a:t>2 </a:t>
            </a:r>
            <a:r>
              <a:rPr lang="en-US" dirty="0"/>
              <a:t>and -SO</a:t>
            </a:r>
            <a:r>
              <a:rPr lang="en-US" baseline="-25000" dirty="0"/>
              <a:t>2</a:t>
            </a:r>
            <a:r>
              <a:rPr lang="en-US" dirty="0"/>
              <a:t>NH) emerges as the most critical parameter in the </a:t>
            </a:r>
            <a:r>
              <a:rPr lang="en-US" dirty="0" err="1"/>
              <a:t>solvatochromism</a:t>
            </a:r>
            <a:r>
              <a:rPr lang="en-US" dirty="0"/>
              <a:t> of this substance. The </a:t>
            </a:r>
            <a:r>
              <a:rPr lang="en-US" dirty="0" err="1"/>
              <a:t>Catalán</a:t>
            </a:r>
            <a:r>
              <a:rPr lang="en-US" dirty="0"/>
              <a:t> equation further reinforces the theory that the most significant parameter is the basicity of the solvents or their capacity to accept hydrogen bonds.</a:t>
            </a:r>
          </a:p>
        </p:txBody>
      </p:sp>
      <p:sp>
        <p:nvSpPr>
          <p:cNvPr id="5" name="4 Rectángulo"/>
          <p:cNvSpPr/>
          <p:nvPr/>
        </p:nvSpPr>
        <p:spPr>
          <a:xfrm>
            <a:off x="4659923" y="1600200"/>
            <a:ext cx="4191000" cy="553998"/>
          </a:xfrm>
          <a:prstGeom prst="rect">
            <a:avLst/>
          </a:prstGeom>
        </p:spPr>
        <p:txBody>
          <a:bodyPr wrap="square">
            <a:spAutoFit/>
          </a:bodyPr>
          <a:lstStyle/>
          <a:p>
            <a:r>
              <a:rPr lang="en-US" sz="1000" b="1" dirty="0"/>
              <a:t>Table 4. </a:t>
            </a:r>
            <a:r>
              <a:rPr lang="en-US" sz="1000" dirty="0"/>
              <a:t>Estimated coefficients and standard errors, correlations, significance, and the relative contributions percentage of the parameter’s coefficients for multiple linear regression analysis of SDZ experimental data.</a:t>
            </a:r>
            <a:endParaRPr lang="es-AR" sz="1000" dirty="0"/>
          </a:p>
        </p:txBody>
      </p:sp>
      <p:sp>
        <p:nvSpPr>
          <p:cNvPr id="6" name="5 Rectángulo"/>
          <p:cNvSpPr/>
          <p:nvPr/>
        </p:nvSpPr>
        <p:spPr>
          <a:xfrm>
            <a:off x="4680293" y="4876800"/>
            <a:ext cx="4100146" cy="830997"/>
          </a:xfrm>
          <a:prstGeom prst="rect">
            <a:avLst/>
          </a:prstGeom>
        </p:spPr>
        <p:txBody>
          <a:bodyPr wrap="square">
            <a:spAutoFit/>
          </a:bodyPr>
          <a:lstStyle/>
          <a:p>
            <a:pPr algn="just"/>
            <a:r>
              <a:rPr lang="en-US" sz="800" dirty="0"/>
              <a:t>A</a:t>
            </a:r>
            <a:r>
              <a:rPr lang="en-US" sz="800" baseline="-25000" dirty="0"/>
              <a:t>0</a:t>
            </a:r>
            <a:r>
              <a:rPr lang="en-US" sz="800" dirty="0"/>
              <a:t>: property of the solute to be correlated. Correlation coefficients of polarity-polarizability of the solvent (s), acidity (a) and basicity (b) of the solvent in </a:t>
            </a:r>
            <a:r>
              <a:rPr lang="en-US" sz="800" dirty="0" err="1"/>
              <a:t>Kamlet</a:t>
            </a:r>
            <a:r>
              <a:rPr lang="en-US" sz="800" dirty="0"/>
              <a:t> and Taft analysis. Correlation coefficients of solvent polarizability (</a:t>
            </a:r>
            <a:r>
              <a:rPr lang="en-US" sz="800" dirty="0" err="1"/>
              <a:t>cSP</a:t>
            </a:r>
            <a:r>
              <a:rPr lang="en-US" sz="800" dirty="0"/>
              <a:t>), </a:t>
            </a:r>
            <a:r>
              <a:rPr lang="en-US" sz="800" dirty="0" err="1"/>
              <a:t>dipolarity</a:t>
            </a:r>
            <a:r>
              <a:rPr lang="en-US" sz="800" dirty="0"/>
              <a:t> (</a:t>
            </a:r>
            <a:r>
              <a:rPr lang="en-US" sz="800" dirty="0" err="1"/>
              <a:t>dSdP</a:t>
            </a:r>
            <a:r>
              <a:rPr lang="en-US" sz="800" dirty="0"/>
              <a:t>), solvent acidity (</a:t>
            </a:r>
            <a:r>
              <a:rPr lang="en-US" sz="800" dirty="0" err="1"/>
              <a:t>aSA</a:t>
            </a:r>
            <a:r>
              <a:rPr lang="en-US" sz="800" dirty="0"/>
              <a:t>), solvent basicity (</a:t>
            </a:r>
            <a:r>
              <a:rPr lang="en-US" sz="800" dirty="0" err="1"/>
              <a:t>bSB</a:t>
            </a:r>
            <a:r>
              <a:rPr lang="en-US" sz="800" dirty="0"/>
              <a:t>) in </a:t>
            </a:r>
            <a:r>
              <a:rPr lang="en-US" sz="800" dirty="0" err="1"/>
              <a:t>Catalán</a:t>
            </a:r>
            <a:r>
              <a:rPr lang="en-US" sz="800" dirty="0"/>
              <a:t> analysis. Regression coefficients of dispersion and electronic induction interactions (di), electrostatic interactions (e), acidity (a1) and basicity (b1) of the solvent in Laurence analysis; R2 : coefficient of determination;.</a:t>
            </a:r>
            <a:endParaRPr lang="es-AR" sz="800" dirty="0"/>
          </a:p>
        </p:txBody>
      </p:sp>
      <p:sp>
        <p:nvSpPr>
          <p:cNvPr id="7" name="CuadroTexto 6">
            <a:extLst>
              <a:ext uri="{FF2B5EF4-FFF2-40B4-BE49-F238E27FC236}">
                <a16:creationId xmlns:a16="http://schemas.microsoft.com/office/drawing/2014/main" xmlns="" id="{261CAD2C-0F2C-1404-B2C9-DA4559302A0F}"/>
              </a:ext>
            </a:extLst>
          </p:cNvPr>
          <p:cNvSpPr txBox="1"/>
          <p:nvPr/>
        </p:nvSpPr>
        <p:spPr>
          <a:xfrm>
            <a:off x="641381" y="1415534"/>
            <a:ext cx="1470980" cy="400110"/>
          </a:xfrm>
          <a:prstGeom prst="rect">
            <a:avLst/>
          </a:prstGeom>
          <a:noFill/>
        </p:spPr>
        <p:txBody>
          <a:bodyPr wrap="none" rtlCol="0">
            <a:spAutoFit/>
          </a:bodyPr>
          <a:lstStyle/>
          <a:p>
            <a:r>
              <a:rPr lang="es-MX" sz="2000" b="1" dirty="0" err="1">
                <a:solidFill>
                  <a:schemeClr val="accent6"/>
                </a:solidFill>
              </a:rPr>
              <a:t>Sulfadiazine</a:t>
            </a:r>
            <a:endParaRPr lang="es-AR" sz="2000" b="1" dirty="0">
              <a:solidFill>
                <a:schemeClr val="accent6"/>
              </a:solidFill>
            </a:endParaRPr>
          </a:p>
        </p:txBody>
      </p:sp>
    </p:spTree>
    <p:extLst>
      <p:ext uri="{BB962C8B-B14F-4D97-AF65-F5344CB8AC3E}">
        <p14:creationId xmlns:p14="http://schemas.microsoft.com/office/powerpoint/2010/main" val="2303903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1669</Words>
  <Application>Microsoft Office PowerPoint</Application>
  <PresentationFormat>Presentación en pantalla (4:3)</PresentationFormat>
  <Paragraphs>365</Paragraphs>
  <Slides>11</Slides>
  <Notes>7</Notes>
  <HiddenSlides>0</HiddenSlides>
  <MMClips>0</MMClips>
  <ScaleCrop>false</ScaleCrop>
  <HeadingPairs>
    <vt:vector size="6" baseType="variant">
      <vt:variant>
        <vt:lpstr>Tema</vt:lpstr>
      </vt:variant>
      <vt:variant>
        <vt:i4>2</vt:i4>
      </vt:variant>
      <vt:variant>
        <vt:lpstr>Servidores OLE incrustados</vt:lpstr>
      </vt:variant>
      <vt:variant>
        <vt:i4>0</vt:i4>
      </vt:variant>
      <vt:variant>
        <vt:lpstr>Títulos de diapositiva</vt:lpstr>
      </vt:variant>
      <vt:variant>
        <vt:i4>11</vt:i4>
      </vt:variant>
    </vt:vector>
  </HeadingPairs>
  <TitlesOfParts>
    <vt:vector size="13" baseType="lpstr">
      <vt:lpstr>Office Theme</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Usuario</cp:lastModifiedBy>
  <cp:revision>128</cp:revision>
  <dcterms:created xsi:type="dcterms:W3CDTF">2015-04-04T09:45:50Z</dcterms:created>
  <dcterms:modified xsi:type="dcterms:W3CDTF">2023-10-09T14:37:35Z</dcterms:modified>
</cp:coreProperties>
</file>