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74" r:id="rId3"/>
    <p:sldId id="267" r:id="rId4"/>
    <p:sldId id="276" r:id="rId5"/>
    <p:sldId id="269" r:id="rId6"/>
    <p:sldId id="280" r:id="rId7"/>
    <p:sldId id="283" r:id="rId8"/>
    <p:sldId id="284" r:id="rId9"/>
    <p:sldId id="278" r:id="rId10"/>
    <p:sldId id="285" r:id="rId11"/>
    <p:sldId id="282" r:id="rId12"/>
    <p:sldId id="281" r:id="rId13"/>
    <p:sldId id="262" r:id="rId14"/>
    <p:sldId id="263" r:id="rId15"/>
    <p:sldId id="265" r:id="rId16"/>
    <p:sldId id="266" r:id="rId17"/>
    <p:sldId id="271" r:id="rId18"/>
    <p:sldId id="277" r:id="rId19"/>
    <p:sldId id="28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3" d="100"/>
          <a:sy n="103" d="100"/>
        </p:scale>
        <p:origin x="2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10/11/2023</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11/10/2023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lstStyle/>
          <a:p>
            <a:endParaRPr lang="en-US" dirty="0"/>
          </a:p>
        </p:txBody>
      </p:sp>
      <p:sp>
        <p:nvSpPr>
          <p:cNvPr id="4" name="Čuvar mesta za broj slajda 3"/>
          <p:cNvSpPr>
            <a:spLocks noGrp="1"/>
          </p:cNvSpPr>
          <p:nvPr>
            <p:ph type="sldNum" sz="quarter" idx="10"/>
          </p:nvPr>
        </p:nvSpPr>
        <p:spPr/>
        <p:txBody>
          <a:bodyPr/>
          <a:lstStyle/>
          <a:p>
            <a:fld id="{46269082-9D5D-43A3-B675-27AB9B8E552E}" type="slidenum">
              <a:rPr lang="en-US" smtClean="0"/>
              <a:t>10</a:t>
            </a:fld>
            <a:endParaRPr lang="en-US" dirty="0"/>
          </a:p>
        </p:txBody>
      </p:sp>
    </p:spTree>
    <p:extLst>
      <p:ext uri="{BB962C8B-B14F-4D97-AF65-F5344CB8AC3E}">
        <p14:creationId xmlns:p14="http://schemas.microsoft.com/office/powerpoint/2010/main" val="230404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26548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11/10/2023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11/10/2023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11/10/2023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sjeremic@np.ac.r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tif"/><Relationship Id="rId1" Type="http://schemas.openxmlformats.org/officeDocument/2006/relationships/slideLayout" Target="../slideLayouts/slideLayout6.xml"/><Relationship Id="rId4" Type="http://schemas.openxmlformats.org/officeDocument/2006/relationships/image" Target="../media/image22.tif"/></Relationships>
</file>

<file path=ppt/slides/_rels/slide14.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image" Target="../media/image23.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1.tiff"/><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emf"/><Relationship Id="rId5" Type="http://schemas.openxmlformats.org/officeDocument/2006/relationships/image" Target="../media/image13.tiff"/><Relationship Id="rId10" Type="http://schemas.openxmlformats.org/officeDocument/2006/relationships/oleObject" Target="../embeddings/oleObject3.bin"/><Relationship Id="rId4" Type="http://schemas.openxmlformats.org/officeDocument/2006/relationships/image" Target="../media/image12.tiff"/><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tiff"/><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7.ti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09" y="-135635"/>
            <a:ext cx="9143997" cy="3717035"/>
          </a:xfrm>
          <a:prstGeom prst="rect">
            <a:avLst/>
          </a:prstGeom>
        </p:spPr>
      </p:pic>
      <p:sp>
        <p:nvSpPr>
          <p:cNvPr id="3" name="TextBox 2">
            <a:extLst>
              <a:ext uri="{FF2B5EF4-FFF2-40B4-BE49-F238E27FC236}">
                <a16:creationId xmlns="" xmlns:a16="http://schemas.microsoft.com/office/drawing/2014/main" id="{9B51647E-02D5-AABB-ED44-FB37834D6F7D}"/>
              </a:ext>
            </a:extLst>
          </p:cNvPr>
          <p:cNvSpPr txBox="1"/>
          <p:nvPr/>
        </p:nvSpPr>
        <p:spPr>
          <a:xfrm>
            <a:off x="1" y="3623071"/>
            <a:ext cx="9143999" cy="400110"/>
          </a:xfrm>
          <a:prstGeom prst="rect">
            <a:avLst/>
          </a:prstGeom>
          <a:solidFill>
            <a:schemeClr val="bg1">
              <a:alpha val="46000"/>
            </a:schemeClr>
          </a:solidFill>
        </p:spPr>
        <p:txBody>
          <a:bodyPr wrap="square">
            <a:spAutoFit/>
          </a:bodyPr>
          <a:lstStyle/>
          <a:p>
            <a:pPr algn="ctr"/>
            <a:r>
              <a:rPr lang="sr-Latn-RS"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Svetlana Jeremić</a:t>
            </a:r>
            <a:r>
              <a:rPr lang="sr-Latn-RS" sz="20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a:t>
            </a:r>
            <a:r>
              <a:rPr lang="sr-Latn-RS"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Ana Kesić </a:t>
            </a:r>
            <a:r>
              <a:rPr lang="sr-Latn-RS" sz="20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a:t>
            </a:r>
            <a:r>
              <a:rPr lang="sr-Latn-RS"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Jelena Đorović Jovanović</a:t>
            </a:r>
            <a:r>
              <a:rPr lang="sr-Latn-RS" sz="20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a:t>
            </a:r>
            <a:r>
              <a:rPr lang="sr-Latn-RS" sz="2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Biljana Petrović</a:t>
            </a:r>
            <a:r>
              <a:rPr lang="sr-Latn-RS" sz="20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3</a:t>
            </a:r>
          </a:p>
        </p:txBody>
      </p:sp>
      <p:sp>
        <p:nvSpPr>
          <p:cNvPr id="7" name="TextBox 6">
            <a:extLst>
              <a:ext uri="{FF2B5EF4-FFF2-40B4-BE49-F238E27FC236}">
                <a16:creationId xmlns="" xmlns:a16="http://schemas.microsoft.com/office/drawing/2014/main" id="{2C470ADD-3919-031B-46B0-F109C230F7D1}"/>
              </a:ext>
            </a:extLst>
          </p:cNvPr>
          <p:cNvSpPr txBox="1"/>
          <p:nvPr/>
        </p:nvSpPr>
        <p:spPr>
          <a:xfrm>
            <a:off x="30334" y="4267200"/>
            <a:ext cx="9143999" cy="1333698"/>
          </a:xfrm>
          <a:prstGeom prst="rect">
            <a:avLst/>
          </a:prstGeom>
          <a:solidFill>
            <a:schemeClr val="bg1"/>
          </a:solidFill>
        </p:spPr>
        <p:txBody>
          <a:bodyPr wrap="square">
            <a:spAutoFit/>
          </a:bodyPr>
          <a:lstStyle/>
          <a:p>
            <a:pPr marL="197485" indent="-125730" algn="just">
              <a:spcAft>
                <a:spcPts val="1000"/>
              </a:spcAft>
            </a:pPr>
            <a:r>
              <a:rPr lang="en-US" sz="1600" baseline="30000" dirty="0" smtClean="0">
                <a:effectLst>
                  <a:outerShdw blurRad="38100" dist="38100" dir="2700000" algn="tl">
                    <a:srgbClr val="000000">
                      <a:alpha val="43137"/>
                    </a:srgbClr>
                  </a:outerShdw>
                </a:effectLst>
              </a:rPr>
              <a:t>1</a:t>
            </a:r>
            <a:r>
              <a:rPr lang="en-U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State </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University of Novi </a:t>
            </a:r>
            <a:r>
              <a:rPr lang="en-US" sz="1600" i="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Pazar</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University of Novi </a:t>
            </a:r>
            <a:r>
              <a:rPr lang="en-US" sz="1600" i="1" dirty="0" err="1"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Pazar</a:t>
            </a:r>
            <a:r>
              <a:rPr lang="en-U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1600" i="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Vuka</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1600" i="1" dirty="0" err="1"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Karad</a:t>
            </a:r>
            <a:r>
              <a:rPr lang="sr-Latn-R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ž</a:t>
            </a:r>
            <a:r>
              <a:rPr lang="en-US" sz="1600" i="1" dirty="0" err="1"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a:t>
            </a:r>
            <a:r>
              <a:rPr lang="sr-Latn-R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ć</a:t>
            </a:r>
            <a:r>
              <a:rPr lang="en-U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 </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9, 36300 Novi </a:t>
            </a:r>
            <a:r>
              <a:rPr lang="en-US" sz="1600" i="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Pazar</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Serbia</a:t>
            </a:r>
            <a:endParaRPr lang="sr-Latn-R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197485" indent="-125730" algn="just">
              <a:spcAft>
                <a:spcPts val="1000"/>
              </a:spcAft>
            </a:pPr>
            <a:r>
              <a:rPr lang="sr-Latn-RS" sz="1600" baseline="30000" dirty="0" smtClean="0">
                <a:effectLst>
                  <a:outerShdw blurRad="38100" dist="38100" dir="2700000" algn="tl">
                    <a:srgbClr val="000000">
                      <a:alpha val="43137"/>
                    </a:srgbClr>
                  </a:outerShdw>
                </a:effectLst>
              </a:rPr>
              <a:t>2</a:t>
            </a:r>
            <a:r>
              <a:rPr lang="en-U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University </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 Kragujevac, Institute for Information Technologies, </a:t>
            </a:r>
            <a:r>
              <a:rPr lang="en-US" sz="1600" i="1" dirty="0" err="1">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Jovana</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1600" i="1" dirty="0" err="1"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Cviji</a:t>
            </a:r>
            <a:r>
              <a:rPr lang="sr-Latn-R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ć</a:t>
            </a:r>
            <a:r>
              <a:rPr lang="en-US" sz="1600" i="1" dirty="0" smtClean="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 </a:t>
            </a:r>
            <a:r>
              <a:rPr lang="en-U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bb, 34000 Kragujevac, Serbia  </a:t>
            </a:r>
            <a:endParaRPr lang="sr-Latn-RS" sz="16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197485" indent="-125730" algn="just">
              <a:spcAft>
                <a:spcPts val="1000"/>
              </a:spcAft>
            </a:pPr>
            <a:r>
              <a:rPr lang="sr-Latn-RS" sz="1600" i="1" baseline="300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3</a:t>
            </a:r>
            <a:r>
              <a:rPr lang="en-US" sz="1600" i="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University </a:t>
            </a:r>
            <a:r>
              <a:rPr lang="en-US" sz="1600"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of Kragujevac, Faculty of Science, R. </a:t>
            </a:r>
            <a:r>
              <a:rPr lang="en-US" sz="1600" i="1"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Domanovića</a:t>
            </a:r>
            <a:r>
              <a:rPr lang="en-US" sz="1600" i="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12, 34000 Kragujevac, Serbia</a:t>
            </a:r>
          </a:p>
        </p:txBody>
      </p:sp>
      <p:sp>
        <p:nvSpPr>
          <p:cNvPr id="8" name="TextBox 7">
            <a:extLst>
              <a:ext uri="{FF2B5EF4-FFF2-40B4-BE49-F238E27FC236}">
                <a16:creationId xmlns="" xmlns:a16="http://schemas.microsoft.com/office/drawing/2014/main" id="{CF619CBC-B6E3-F457-C5B4-F020BA223A46}"/>
              </a:ext>
            </a:extLst>
          </p:cNvPr>
          <p:cNvSpPr txBox="1"/>
          <p:nvPr/>
        </p:nvSpPr>
        <p:spPr>
          <a:xfrm>
            <a:off x="0" y="1600200"/>
            <a:ext cx="9148439" cy="1077218"/>
          </a:xfrm>
          <a:prstGeom prst="rect">
            <a:avLst/>
          </a:prstGeom>
          <a:solidFill>
            <a:srgbClr val="604A7B">
              <a:alpha val="61176"/>
            </a:srgbClr>
          </a:solid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Substituted bifunctional Au(III)-2.2'-bipyridine complexes as potential PARP inhibitors</a:t>
            </a:r>
          </a:p>
        </p:txBody>
      </p:sp>
      <p:pic>
        <p:nvPicPr>
          <p:cNvPr id="9" name="Picture 70" descr="IIT">
            <a:extLst>
              <a:ext uri="{FF2B5EF4-FFF2-40B4-BE49-F238E27FC236}">
                <a16:creationId xmlns="" xmlns:a16="http://schemas.microsoft.com/office/drawing/2014/main" id="{56767441-DB50-8E45-2B65-919F6A50F034}"/>
              </a:ext>
            </a:extLst>
          </p:cNvPr>
          <p:cNvPicPr>
            <a:picLocks noChangeAspect="1" noChangeArrowheads="1"/>
          </p:cNvPicPr>
          <p:nvPr/>
        </p:nvPicPr>
        <p:blipFill>
          <a:blip r:embed="rId3"/>
          <a:srcRect/>
          <a:stretch>
            <a:fillRect/>
          </a:stretch>
        </p:blipFill>
        <p:spPr bwMode="auto">
          <a:xfrm>
            <a:off x="5671360" y="5849393"/>
            <a:ext cx="1295400" cy="925286"/>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BEBC1018-1984-D943-843C-80C8AF6884FB}"/>
              </a:ext>
            </a:extLst>
          </p:cNvPr>
          <p:cNvSpPr txBox="1"/>
          <p:nvPr/>
        </p:nvSpPr>
        <p:spPr>
          <a:xfrm>
            <a:off x="0" y="5660251"/>
            <a:ext cx="3790765" cy="369332"/>
          </a:xfrm>
          <a:prstGeom prst="rect">
            <a:avLst/>
          </a:prstGeom>
          <a:noFill/>
        </p:spPr>
        <p:txBody>
          <a:bodyPr wrap="square">
            <a:spAutoFit/>
          </a:bodyPr>
          <a:lstStyle/>
          <a:p>
            <a:pPr marL="197485" indent="-125730">
              <a:spcAft>
                <a:spcPts val="1000"/>
              </a:spcAft>
            </a:pPr>
            <a:r>
              <a:rPr lang="en-US" dirty="0">
                <a:solidFill>
                  <a:srgbClr val="000000"/>
                </a:solidFill>
                <a:effectLst>
                  <a:outerShdw blurRad="38100" dist="38100" dir="2700000" algn="tl">
                    <a:srgbClr val="000000">
                      <a:alpha val="43137"/>
                    </a:srgbClr>
                  </a:outerShdw>
                </a:effectLst>
                <a:ea typeface="Times New Roman" panose="02020603050405020304" pitchFamily="18" charset="0"/>
              </a:rPr>
              <a:t>*Correspondence: </a:t>
            </a:r>
            <a:r>
              <a:rPr lang="en-US" dirty="0">
                <a:solidFill>
                  <a:srgbClr val="000000"/>
                </a:solidFill>
                <a:effectLst>
                  <a:outerShdw blurRad="38100" dist="38100" dir="2700000" algn="tl">
                    <a:srgbClr val="000000">
                      <a:alpha val="43137"/>
                    </a:srgbClr>
                  </a:outerShdw>
                </a:effectLst>
                <a:ea typeface="Times New Roman" panose="02020603050405020304" pitchFamily="18" charset="0"/>
                <a:hlinkClick r:id="rId4"/>
              </a:rPr>
              <a:t>sjeremic@np.ac.rs</a:t>
            </a:r>
            <a:r>
              <a:rPr lang="sr-Latn-RS"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sr-Latn-RS" dirty="0">
              <a:solidFill>
                <a:srgbClr val="000000"/>
              </a:solidFill>
              <a:effectLst>
                <a:outerShdw blurRad="38100" dist="38100" dir="2700000" algn="tl">
                  <a:srgbClr val="000000">
                    <a:alpha val="43137"/>
                  </a:srgbClr>
                </a:outerShdw>
              </a:effectLst>
              <a:ea typeface="Times New Roman" panose="02020603050405020304" pitchFamily="18" charset="0"/>
            </a:endParaRPr>
          </a:p>
        </p:txBody>
      </p:sp>
      <p:pic>
        <p:nvPicPr>
          <p:cNvPr id="11" name="Picture 2">
            <a:extLst>
              <a:ext uri="{FF2B5EF4-FFF2-40B4-BE49-F238E27FC236}">
                <a16:creationId xmlns="" xmlns:a16="http://schemas.microsoft.com/office/drawing/2014/main" id="{2C9E1A59-DD96-57E8-D8FA-61C17B3AB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998" y="5862358"/>
            <a:ext cx="1202404" cy="92528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a:extLst>
              <a:ext uri="{FF2B5EF4-FFF2-40B4-BE49-F238E27FC236}">
                <a16:creationId xmlns="" xmlns:a16="http://schemas.microsoft.com/office/drawing/2014/main" id="{8DE84B77-87B3-E982-76FA-B23BF4271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a:extLst>
              <a:ext uri="{FF2B5EF4-FFF2-40B4-BE49-F238E27FC236}">
                <a16:creationId xmlns="" xmlns:a16="http://schemas.microsoft.com/office/drawing/2014/main" id="{B717E4CE-9317-986E-09FF-637D212920B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a:extLst>
              <a:ext uri="{FF2B5EF4-FFF2-40B4-BE49-F238E27FC236}">
                <a16:creationId xmlns="" xmlns:a16="http://schemas.microsoft.com/office/drawing/2014/main" id="{9E3B2733-2F26-58E2-D20F-614BE14CAA2B}"/>
              </a:ext>
            </a:extLst>
          </p:cNvPr>
          <p:cNvPicPr>
            <a:picLocks noChangeAspect="1"/>
          </p:cNvPicPr>
          <p:nvPr/>
        </p:nvPicPr>
        <p:blipFill>
          <a:blip r:embed="rId6"/>
          <a:stretch>
            <a:fillRect/>
          </a:stretch>
        </p:blipFill>
        <p:spPr>
          <a:xfrm>
            <a:off x="7388718" y="5870562"/>
            <a:ext cx="993282" cy="917082"/>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890D3D0-C702-8311-C43E-ED5EF5D1F988}"/>
              </a:ext>
            </a:extLst>
          </p:cNvPr>
          <p:cNvSpPr>
            <a:spLocks noGrp="1"/>
          </p:cNvSpPr>
          <p:nvPr>
            <p:ph type="sldNum" sz="quarter" idx="12"/>
          </p:nvPr>
        </p:nvSpPr>
        <p:spPr/>
        <p:txBody>
          <a:bodyPr/>
          <a:lstStyle/>
          <a:p>
            <a:fld id="{FCAEAE96-855E-42B1-8DE9-9C9E68DE18C5}" type="slidenum">
              <a:rPr lang="fr-FR" smtClean="0"/>
              <a:pPr/>
              <a:t>10</a:t>
            </a:fld>
            <a:endParaRPr lang="fr-FR"/>
          </a:p>
        </p:txBody>
      </p:sp>
      <p:graphicFrame>
        <p:nvGraphicFramePr>
          <p:cNvPr id="3" name="Table 2">
            <a:extLst>
              <a:ext uri="{FF2B5EF4-FFF2-40B4-BE49-F238E27FC236}">
                <a16:creationId xmlns="" xmlns:a16="http://schemas.microsoft.com/office/drawing/2014/main" id="{7EB6FD9A-812E-7FA4-4AC2-207213FF1971}"/>
              </a:ext>
            </a:extLst>
          </p:cNvPr>
          <p:cNvGraphicFramePr>
            <a:graphicFrameLocks noGrp="1"/>
          </p:cNvGraphicFramePr>
          <p:nvPr>
            <p:extLst>
              <p:ext uri="{D42A27DB-BD31-4B8C-83A1-F6EECF244321}">
                <p14:modId xmlns:p14="http://schemas.microsoft.com/office/powerpoint/2010/main" val="2298057931"/>
              </p:ext>
            </p:extLst>
          </p:nvPr>
        </p:nvGraphicFramePr>
        <p:xfrm>
          <a:off x="107504" y="2667000"/>
          <a:ext cx="8856984" cy="3888432"/>
        </p:xfrm>
        <a:graphic>
          <a:graphicData uri="http://schemas.openxmlformats.org/drawingml/2006/table">
            <a:tbl>
              <a:tblPr firstRow="1" bandRow="1">
                <a:tableStyleId>{17292A2E-F333-43FB-9621-5CBBE7FDCDCB}</a:tableStyleId>
              </a:tblPr>
              <a:tblGrid>
                <a:gridCol w="2254696">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954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gridCol w="1115888">
                  <a:extLst>
                    <a:ext uri="{9D8B030D-6E8A-4147-A177-3AD203B41FA5}">
                      <a16:colId xmlns="" xmlns:a16="http://schemas.microsoft.com/office/drawing/2014/main" val="20005"/>
                    </a:ext>
                  </a:extLst>
                </a:gridCol>
              </a:tblGrid>
              <a:tr h="648072">
                <a:tc>
                  <a:txBody>
                    <a:bodyPr/>
                    <a:lstStyle/>
                    <a:p>
                      <a:pPr>
                        <a:lnSpc>
                          <a:spcPct val="100000"/>
                        </a:lnSpc>
                      </a:pPr>
                      <a:r>
                        <a:rPr lang="sr-Latn-RS" sz="1600" dirty="0"/>
                        <a:t>PARP-ligand complex</a:t>
                      </a:r>
                      <a:endParaRPr lang="en-GB" sz="1600" dirty="0"/>
                    </a:p>
                  </a:txBody>
                  <a:tcPr/>
                </a:tc>
                <a:tc>
                  <a:txBody>
                    <a:bodyPr/>
                    <a:lstStyle/>
                    <a:p>
                      <a:pPr algn="ctr">
                        <a:lnSpc>
                          <a:spcPct val="100000"/>
                        </a:lnSpc>
                        <a:spcAft>
                          <a:spcPts val="0"/>
                        </a:spcAft>
                      </a:pPr>
                      <a:r>
                        <a:rPr lang="en-US" sz="1600" b="1" dirty="0" err="1">
                          <a:effectLst/>
                        </a:rPr>
                        <a:t>ΔG</a:t>
                      </a:r>
                      <a:r>
                        <a:rPr lang="en-US" sz="1600" b="1" baseline="-25000" dirty="0" err="1">
                          <a:effectLst/>
                        </a:rPr>
                        <a:t>bind</a:t>
                      </a:r>
                      <a:endParaRPr lang="en-GB" sz="1600" dirty="0">
                        <a:effectLst/>
                        <a:latin typeface="+mn-lt"/>
                        <a:ea typeface="Times New Roman"/>
                      </a:endParaRPr>
                    </a:p>
                  </a:txBody>
                  <a:tcPr marL="68580" marR="68580" marT="0" marB="0"/>
                </a:tc>
                <a:tc>
                  <a:txBody>
                    <a:bodyPr/>
                    <a:lstStyle/>
                    <a:p>
                      <a:pPr algn="ctr">
                        <a:lnSpc>
                          <a:spcPct val="100000"/>
                        </a:lnSpc>
                        <a:spcAft>
                          <a:spcPts val="0"/>
                        </a:spcAft>
                      </a:pPr>
                      <a:r>
                        <a:rPr lang="en-US" sz="1600" b="1" i="1" dirty="0">
                          <a:effectLst/>
                        </a:rPr>
                        <a:t>K</a:t>
                      </a:r>
                      <a:r>
                        <a:rPr lang="en-US" sz="1600" b="1" baseline="-25000" dirty="0">
                          <a:effectLst/>
                        </a:rPr>
                        <a:t>i</a:t>
                      </a:r>
                      <a:endParaRPr lang="en-GB" sz="1600" dirty="0">
                        <a:effectLst/>
                        <a:latin typeface="+mn-lt"/>
                        <a:ea typeface="Times New Roman"/>
                      </a:endParaRPr>
                    </a:p>
                  </a:txBody>
                  <a:tcPr marL="68580" marR="68580" marT="0" marB="0"/>
                </a:tc>
                <a:tc>
                  <a:txBody>
                    <a:bodyPr/>
                    <a:lstStyle/>
                    <a:p>
                      <a:pPr algn="ctr">
                        <a:lnSpc>
                          <a:spcPct val="100000"/>
                        </a:lnSpc>
                        <a:spcAft>
                          <a:spcPts val="0"/>
                        </a:spcAft>
                      </a:pPr>
                      <a:r>
                        <a:rPr lang="en-US" sz="1600" b="1" dirty="0">
                          <a:effectLst/>
                        </a:rPr>
                        <a:t>Δ</a:t>
                      </a:r>
                      <a:r>
                        <a:rPr lang="sr-Latn-RS" sz="1600" b="1" dirty="0">
                          <a:effectLst/>
                        </a:rPr>
                        <a:t>G</a:t>
                      </a:r>
                      <a:r>
                        <a:rPr lang="en-US" sz="1600" b="1" baseline="-25000" dirty="0">
                          <a:effectLst/>
                        </a:rPr>
                        <a:t>inter</a:t>
                      </a:r>
                      <a:endParaRPr lang="sr-Latn-RS" sz="1600" b="1" baseline="-25000" dirty="0">
                        <a:effectLst/>
                      </a:endParaRPr>
                    </a:p>
                    <a:p>
                      <a:pPr algn="ctr">
                        <a:lnSpc>
                          <a:spcPct val="100000"/>
                        </a:lnSpc>
                        <a:spcAft>
                          <a:spcPts val="0"/>
                        </a:spcAft>
                      </a:pPr>
                      <a:endParaRPr lang="en-GB" sz="1600" dirty="0">
                        <a:effectLst/>
                        <a:latin typeface="+mn-lt"/>
                        <a:ea typeface="Times New Roman"/>
                      </a:endParaRPr>
                    </a:p>
                  </a:txBody>
                  <a:tcPr marL="68580" marR="68580" marT="0" marB="0"/>
                </a:tc>
                <a:tc>
                  <a:txBody>
                    <a:bodyPr/>
                    <a:lstStyle/>
                    <a:p>
                      <a:pPr>
                        <a:lnSpc>
                          <a:spcPct val="100000"/>
                        </a:lnSpc>
                      </a:pPr>
                      <a:r>
                        <a:rPr lang="el-GR" sz="1600" dirty="0"/>
                        <a:t>Δ</a:t>
                      </a:r>
                      <a:r>
                        <a:rPr lang="en-GB" sz="1600" dirty="0" err="1"/>
                        <a:t>G</a:t>
                      </a:r>
                      <a:r>
                        <a:rPr lang="en-GB" sz="1600" baseline="-25000" dirty="0" err="1"/>
                        <a:t>vdw+hbond+desolv</a:t>
                      </a:r>
                      <a:endParaRPr lang="en-GB" sz="1600" baseline="-25000" dirty="0">
                        <a:latin typeface="+mn-lt"/>
                      </a:endParaRPr>
                    </a:p>
                  </a:txBody>
                  <a:tcPr/>
                </a:tc>
                <a:tc>
                  <a:txBody>
                    <a:bodyPr/>
                    <a:lstStyle/>
                    <a:p>
                      <a:pPr algn="ctr">
                        <a:lnSpc>
                          <a:spcPct val="100000"/>
                        </a:lnSpc>
                      </a:pPr>
                      <a:r>
                        <a:rPr lang="en-US" sz="1600" b="1" kern="1200" dirty="0" err="1">
                          <a:solidFill>
                            <a:schemeClr val="lt1"/>
                          </a:solidFill>
                          <a:effectLst/>
                        </a:rPr>
                        <a:t>ΔG</a:t>
                      </a:r>
                      <a:r>
                        <a:rPr lang="en-US" sz="1600" b="1" kern="1200" baseline="-25000" dirty="0" err="1">
                          <a:solidFill>
                            <a:schemeClr val="lt1"/>
                          </a:solidFill>
                          <a:effectLst/>
                        </a:rPr>
                        <a:t>tor</a:t>
                      </a:r>
                      <a:endParaRPr lang="en-GB" sz="1600" dirty="0">
                        <a:latin typeface="+mn-lt"/>
                      </a:endParaRPr>
                    </a:p>
                  </a:txBody>
                  <a:tcPr/>
                </a:tc>
                <a:extLst>
                  <a:ext uri="{0D108BD9-81ED-4DB2-BD59-A6C34878D82A}">
                    <a16:rowId xmlns="" xmlns:a16="http://schemas.microsoft.com/office/drawing/2014/main" val="10000"/>
                  </a:ext>
                </a:extLst>
              </a:tr>
              <a:tr h="648072">
                <a:tc>
                  <a:txBody>
                    <a:bodyPr/>
                    <a:lstStyle/>
                    <a:p>
                      <a:r>
                        <a:rPr lang="sr-Latn-RS" sz="1600" b="1" dirty="0"/>
                        <a:t>PARP-[AuCl</a:t>
                      </a:r>
                      <a:r>
                        <a:rPr lang="sr-Latn-RS" sz="1600" b="1" baseline="-25000" dirty="0"/>
                        <a:t>2</a:t>
                      </a:r>
                      <a:r>
                        <a:rPr lang="sr-Latn-RS" sz="1600" b="1" dirty="0"/>
                        <a:t>(bipy)]</a:t>
                      </a:r>
                      <a:r>
                        <a:rPr lang="sr-Latn-RS" sz="1600" b="1" baseline="30000" dirty="0"/>
                        <a:t>+</a:t>
                      </a:r>
                      <a:r>
                        <a:rPr lang="sr-Latn-RS" sz="1600" b="1" dirty="0"/>
                        <a:t> </a:t>
                      </a:r>
                      <a:endParaRPr lang="en-GB" sz="1600" b="1" dirty="0"/>
                    </a:p>
                  </a:txBody>
                  <a:tcPr>
                    <a:solidFill>
                      <a:schemeClr val="accent4">
                        <a:lumMod val="20000"/>
                        <a:lumOff val="80000"/>
                      </a:schemeClr>
                    </a:solidFill>
                  </a:tcPr>
                </a:tc>
                <a:tc>
                  <a:txBody>
                    <a:bodyPr/>
                    <a:lstStyle/>
                    <a:p>
                      <a:pPr algn="ctr"/>
                      <a:r>
                        <a:rPr lang="sr-Latn-RS" sz="1600" dirty="0"/>
                        <a:t>-6.84</a:t>
                      </a:r>
                      <a:endParaRPr lang="en-GB" sz="1600" dirty="0"/>
                    </a:p>
                  </a:txBody>
                  <a:tcPr/>
                </a:tc>
                <a:tc>
                  <a:txBody>
                    <a:bodyPr/>
                    <a:lstStyle/>
                    <a:p>
                      <a:pPr algn="ctr"/>
                      <a:r>
                        <a:rPr lang="en-GB" sz="1600" dirty="0"/>
                        <a:t>9.73</a:t>
                      </a:r>
                    </a:p>
                  </a:txBody>
                  <a:tcPr/>
                </a:tc>
                <a:tc>
                  <a:txBody>
                    <a:bodyPr/>
                    <a:lstStyle/>
                    <a:p>
                      <a:pPr algn="ctr"/>
                      <a:r>
                        <a:rPr lang="en-GB" sz="1600" dirty="0"/>
                        <a:t>-6.84</a:t>
                      </a:r>
                    </a:p>
                  </a:txBody>
                  <a:tcPr/>
                </a:tc>
                <a:tc>
                  <a:txBody>
                    <a:bodyPr/>
                    <a:lstStyle/>
                    <a:p>
                      <a:pPr algn="ctr"/>
                      <a:r>
                        <a:rPr lang="en-GB" sz="1600" dirty="0"/>
                        <a:t>-6.80</a:t>
                      </a:r>
                    </a:p>
                  </a:txBody>
                  <a:tcPr/>
                </a:tc>
                <a:tc>
                  <a:txBody>
                    <a:bodyPr/>
                    <a:lstStyle/>
                    <a:p>
                      <a:pPr algn="ctr"/>
                      <a:r>
                        <a:rPr lang="en-GB" sz="1600" dirty="0"/>
                        <a:t>0.00</a:t>
                      </a:r>
                    </a:p>
                  </a:txBody>
                  <a:tcPr/>
                </a:tc>
                <a:extLst>
                  <a:ext uri="{0D108BD9-81ED-4DB2-BD59-A6C34878D82A}">
                    <a16:rowId xmlns="" xmlns:a16="http://schemas.microsoft.com/office/drawing/2014/main" val="10001"/>
                  </a:ext>
                </a:extLst>
              </a:tr>
              <a:tr h="648072">
                <a:tc>
                  <a:txBody>
                    <a:bodyPr/>
                    <a:lstStyle/>
                    <a:p>
                      <a:r>
                        <a:rPr lang="sr-Latn-RS" sz="1600" b="1" dirty="0"/>
                        <a:t>PARP-</a:t>
                      </a:r>
                      <a:r>
                        <a:rPr lang="sr-Latn-RS" sz="1600" b="1" kern="1200" dirty="0">
                          <a:solidFill>
                            <a:schemeClr val="dk1"/>
                          </a:solidFill>
                          <a:effectLst/>
                        </a:rPr>
                        <a:t>[AuCl(bipy)(Cys)]</a:t>
                      </a:r>
                      <a:r>
                        <a:rPr lang="sr-Latn-RS" sz="1600" b="1" kern="1200" baseline="30000" dirty="0">
                          <a:solidFill>
                            <a:schemeClr val="dk1"/>
                          </a:solidFill>
                          <a:effectLst/>
                        </a:rPr>
                        <a:t>+ </a:t>
                      </a:r>
                      <a:endParaRPr lang="en-GB" sz="1600" b="1" dirty="0"/>
                    </a:p>
                  </a:txBody>
                  <a:tcPr>
                    <a:solidFill>
                      <a:schemeClr val="accent4">
                        <a:lumMod val="20000"/>
                        <a:lumOff val="80000"/>
                      </a:schemeClr>
                    </a:solidFill>
                  </a:tcPr>
                </a:tc>
                <a:tc>
                  <a:txBody>
                    <a:bodyPr/>
                    <a:lstStyle/>
                    <a:p>
                      <a:pPr algn="ctr"/>
                      <a:r>
                        <a:rPr lang="en-GB" sz="1600" dirty="0"/>
                        <a:t>-8.74</a:t>
                      </a:r>
                    </a:p>
                  </a:txBody>
                  <a:tcPr/>
                </a:tc>
                <a:tc>
                  <a:txBody>
                    <a:bodyPr/>
                    <a:lstStyle/>
                    <a:p>
                      <a:pPr algn="ctr"/>
                      <a:r>
                        <a:rPr lang="en-GB" sz="1600" dirty="0"/>
                        <a:t>0.</a:t>
                      </a:r>
                      <a:r>
                        <a:rPr lang="sr-Latn-RS" sz="1600" dirty="0"/>
                        <a:t>40</a:t>
                      </a:r>
                      <a:endParaRPr lang="en-GB" sz="1600" dirty="0"/>
                    </a:p>
                  </a:txBody>
                  <a:tcPr/>
                </a:tc>
                <a:tc>
                  <a:txBody>
                    <a:bodyPr/>
                    <a:lstStyle/>
                    <a:p>
                      <a:pPr algn="ctr"/>
                      <a:r>
                        <a:rPr lang="en-GB" sz="1600" dirty="0"/>
                        <a:t>-10.53</a:t>
                      </a:r>
                    </a:p>
                  </a:txBody>
                  <a:tcPr/>
                </a:tc>
                <a:tc>
                  <a:txBody>
                    <a:bodyPr/>
                    <a:lstStyle/>
                    <a:p>
                      <a:pPr algn="ctr"/>
                      <a:r>
                        <a:rPr lang="en-GB" sz="1600" dirty="0"/>
                        <a:t>-9.63</a:t>
                      </a:r>
                    </a:p>
                  </a:txBody>
                  <a:tcPr/>
                </a:tc>
                <a:tc>
                  <a:txBody>
                    <a:bodyPr/>
                    <a:lstStyle/>
                    <a:p>
                      <a:pPr algn="ctr"/>
                      <a:r>
                        <a:rPr lang="en-GB" sz="1600" dirty="0"/>
                        <a:t>1.79</a:t>
                      </a:r>
                    </a:p>
                  </a:txBody>
                  <a:tcPr/>
                </a:tc>
                <a:extLst>
                  <a:ext uri="{0D108BD9-81ED-4DB2-BD59-A6C34878D82A}">
                    <a16:rowId xmlns="" xmlns:a16="http://schemas.microsoft.com/office/drawing/2014/main" val="10002"/>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600" b="1" dirty="0"/>
                        <a:t>PARP-</a:t>
                      </a:r>
                      <a:r>
                        <a:rPr lang="sr-Latn-RS" sz="1600" b="1" kern="1200" dirty="0">
                          <a:solidFill>
                            <a:schemeClr val="dk1"/>
                          </a:solidFill>
                          <a:effectLst/>
                        </a:rPr>
                        <a:t>[Au(bipy)(Cys)</a:t>
                      </a:r>
                      <a:r>
                        <a:rPr lang="sr-Latn-RS" sz="1600" b="1" kern="1200" baseline="-25000" dirty="0">
                          <a:solidFill>
                            <a:schemeClr val="dk1"/>
                          </a:solidFill>
                          <a:effectLst/>
                        </a:rPr>
                        <a:t>2</a:t>
                      </a:r>
                      <a:r>
                        <a:rPr lang="sr-Latn-RS" sz="1600" b="1" kern="1200" dirty="0">
                          <a:solidFill>
                            <a:schemeClr val="dk1"/>
                          </a:solidFill>
                          <a:effectLst/>
                        </a:rPr>
                        <a:t>]</a:t>
                      </a:r>
                      <a:r>
                        <a:rPr lang="sr-Latn-RS" sz="1600" b="1" kern="1200" baseline="30000" dirty="0">
                          <a:solidFill>
                            <a:schemeClr val="dk1"/>
                          </a:solidFill>
                          <a:effectLst/>
                        </a:rPr>
                        <a:t>+ </a:t>
                      </a:r>
                      <a:endParaRPr lang="en-GB" sz="1600" b="1" dirty="0"/>
                    </a:p>
                  </a:txBody>
                  <a:tcPr>
                    <a:solidFill>
                      <a:schemeClr val="accent4">
                        <a:lumMod val="20000"/>
                        <a:lumOff val="80000"/>
                      </a:schemeClr>
                    </a:solidFill>
                  </a:tcPr>
                </a:tc>
                <a:tc>
                  <a:txBody>
                    <a:bodyPr/>
                    <a:lstStyle/>
                    <a:p>
                      <a:pPr algn="ctr"/>
                      <a:r>
                        <a:rPr lang="en-GB" sz="1600" dirty="0"/>
                        <a:t>-7.19</a:t>
                      </a:r>
                    </a:p>
                  </a:txBody>
                  <a:tcPr/>
                </a:tc>
                <a:tc>
                  <a:txBody>
                    <a:bodyPr/>
                    <a:lstStyle/>
                    <a:p>
                      <a:pPr algn="ctr"/>
                      <a:r>
                        <a:rPr lang="en-GB" sz="1600" dirty="0"/>
                        <a:t>5.40</a:t>
                      </a:r>
                    </a:p>
                  </a:txBody>
                  <a:tcPr/>
                </a:tc>
                <a:tc>
                  <a:txBody>
                    <a:bodyPr/>
                    <a:lstStyle/>
                    <a:p>
                      <a:pPr algn="ctr"/>
                      <a:r>
                        <a:rPr lang="en-GB" sz="1600" dirty="0"/>
                        <a:t>-10.77</a:t>
                      </a:r>
                    </a:p>
                  </a:txBody>
                  <a:tcPr/>
                </a:tc>
                <a:tc>
                  <a:txBody>
                    <a:bodyPr/>
                    <a:lstStyle/>
                    <a:p>
                      <a:pPr algn="ctr"/>
                      <a:r>
                        <a:rPr lang="en-GB" sz="1600" dirty="0"/>
                        <a:t>-9.86</a:t>
                      </a:r>
                    </a:p>
                  </a:txBody>
                  <a:tcPr/>
                </a:tc>
                <a:tc>
                  <a:txBody>
                    <a:bodyPr/>
                    <a:lstStyle/>
                    <a:p>
                      <a:pPr algn="ctr"/>
                      <a:r>
                        <a:rPr lang="en-GB" sz="1600" dirty="0"/>
                        <a:t>3.58</a:t>
                      </a:r>
                    </a:p>
                  </a:txBody>
                  <a:tcPr/>
                </a:tc>
                <a:extLst>
                  <a:ext uri="{0D108BD9-81ED-4DB2-BD59-A6C34878D82A}">
                    <a16:rowId xmlns="" xmlns:a16="http://schemas.microsoft.com/office/drawing/2014/main" val="10003"/>
                  </a:ext>
                </a:extLst>
              </a:tr>
              <a:tr h="648072">
                <a:tc>
                  <a:txBody>
                    <a:bodyPr/>
                    <a:lstStyle/>
                    <a:p>
                      <a:r>
                        <a:rPr lang="sr-Latn-RS" sz="1600" b="1" dirty="0"/>
                        <a:t>PARP-cisplatin </a:t>
                      </a:r>
                    </a:p>
                    <a:p>
                      <a:endParaRPr lang="en-GB" sz="1600" b="1" dirty="0"/>
                    </a:p>
                  </a:txBody>
                  <a:tcPr>
                    <a:solidFill>
                      <a:schemeClr val="accent4">
                        <a:lumMod val="20000"/>
                        <a:lumOff val="80000"/>
                      </a:schemeClr>
                    </a:solidFill>
                  </a:tcPr>
                </a:tc>
                <a:tc>
                  <a:txBody>
                    <a:bodyPr/>
                    <a:lstStyle/>
                    <a:p>
                      <a:pPr algn="ctr"/>
                      <a:r>
                        <a:rPr lang="en-GB" sz="1600" dirty="0"/>
                        <a:t>-4.46</a:t>
                      </a:r>
                    </a:p>
                  </a:txBody>
                  <a:tcPr/>
                </a:tc>
                <a:tc>
                  <a:txBody>
                    <a:bodyPr/>
                    <a:lstStyle/>
                    <a:p>
                      <a:pPr algn="ctr"/>
                      <a:r>
                        <a:rPr lang="en-GB" sz="1600" dirty="0"/>
                        <a:t>535.61</a:t>
                      </a:r>
                    </a:p>
                  </a:txBody>
                  <a:tcPr/>
                </a:tc>
                <a:tc>
                  <a:txBody>
                    <a:bodyPr/>
                    <a:lstStyle/>
                    <a:p>
                      <a:pPr algn="ctr"/>
                      <a:r>
                        <a:rPr lang="en-GB" sz="1600" dirty="0"/>
                        <a:t>-5.06</a:t>
                      </a:r>
                    </a:p>
                  </a:txBody>
                  <a:tcPr/>
                </a:tc>
                <a:tc>
                  <a:txBody>
                    <a:bodyPr/>
                    <a:lstStyle/>
                    <a:p>
                      <a:pPr algn="ctr"/>
                      <a:r>
                        <a:rPr lang="en-GB" sz="1600" dirty="0"/>
                        <a:t>-2.84</a:t>
                      </a:r>
                    </a:p>
                  </a:txBody>
                  <a:tcPr/>
                </a:tc>
                <a:tc>
                  <a:txBody>
                    <a:bodyPr/>
                    <a:lstStyle/>
                    <a:p>
                      <a:pPr algn="ctr"/>
                      <a:r>
                        <a:rPr lang="en-GB" sz="1600" dirty="0"/>
                        <a:t>0.60</a:t>
                      </a:r>
                    </a:p>
                  </a:txBody>
                  <a:tcPr/>
                </a:tc>
                <a:extLst>
                  <a:ext uri="{0D108BD9-81ED-4DB2-BD59-A6C34878D82A}">
                    <a16:rowId xmlns="" xmlns:a16="http://schemas.microsoft.com/office/drawing/2014/main" val="10004"/>
                  </a:ext>
                </a:extLst>
              </a:tr>
              <a:tr h="648072">
                <a:tc>
                  <a:txBody>
                    <a:bodyPr/>
                    <a:lstStyle/>
                    <a:p>
                      <a:r>
                        <a:rPr lang="sr-Latn-RS" sz="1600" b="1" dirty="0"/>
                        <a:t>PARP-oxyplatinum</a:t>
                      </a:r>
                    </a:p>
                    <a:p>
                      <a:r>
                        <a:rPr lang="sr-Latn-RS" sz="1600" b="1" dirty="0"/>
                        <a:t> </a:t>
                      </a:r>
                      <a:endParaRPr lang="en-GB" sz="1600" b="1" dirty="0"/>
                    </a:p>
                  </a:txBody>
                  <a:tcPr>
                    <a:solidFill>
                      <a:schemeClr val="accent4">
                        <a:lumMod val="20000"/>
                        <a:lumOff val="80000"/>
                      </a:schemeClr>
                    </a:solidFill>
                  </a:tcPr>
                </a:tc>
                <a:tc>
                  <a:txBody>
                    <a:bodyPr/>
                    <a:lstStyle/>
                    <a:p>
                      <a:pPr algn="ctr"/>
                      <a:r>
                        <a:rPr lang="en-GB" sz="1600" dirty="0"/>
                        <a:t>-7.12 </a:t>
                      </a:r>
                    </a:p>
                  </a:txBody>
                  <a:tcPr/>
                </a:tc>
                <a:tc>
                  <a:txBody>
                    <a:bodyPr/>
                    <a:lstStyle/>
                    <a:p>
                      <a:pPr algn="ctr"/>
                      <a:r>
                        <a:rPr lang="en-GB" sz="1600" dirty="0"/>
                        <a:t> 6.01</a:t>
                      </a:r>
                    </a:p>
                  </a:txBody>
                  <a:tcPr/>
                </a:tc>
                <a:tc>
                  <a:txBody>
                    <a:bodyPr/>
                    <a:lstStyle/>
                    <a:p>
                      <a:pPr algn="ctr"/>
                      <a:r>
                        <a:rPr lang="en-GB" sz="1600" dirty="0"/>
                        <a:t>-7.12</a:t>
                      </a:r>
                    </a:p>
                  </a:txBody>
                  <a:tcPr/>
                </a:tc>
                <a:tc>
                  <a:txBody>
                    <a:bodyPr/>
                    <a:lstStyle/>
                    <a:p>
                      <a:pPr algn="ctr"/>
                      <a:r>
                        <a:rPr lang="en-GB" sz="1600" dirty="0"/>
                        <a:t>-6.69</a:t>
                      </a:r>
                    </a:p>
                  </a:txBody>
                  <a:tcPr/>
                </a:tc>
                <a:tc>
                  <a:txBody>
                    <a:bodyPr/>
                    <a:lstStyle/>
                    <a:p>
                      <a:pPr algn="ctr"/>
                      <a:r>
                        <a:rPr lang="en-GB" sz="1600" dirty="0"/>
                        <a:t>0.00</a:t>
                      </a:r>
                    </a:p>
                  </a:txBody>
                  <a:tcPr/>
                </a:tc>
                <a:extLst>
                  <a:ext uri="{0D108BD9-81ED-4DB2-BD59-A6C34878D82A}">
                    <a16:rowId xmlns="" xmlns:a16="http://schemas.microsoft.com/office/drawing/2014/main" val="10005"/>
                  </a:ext>
                </a:extLst>
              </a:tr>
            </a:tbl>
          </a:graphicData>
        </a:graphic>
      </p:graphicFrame>
      <p:sp>
        <p:nvSpPr>
          <p:cNvPr id="4" name="TextBox 3">
            <a:extLst>
              <a:ext uri="{FF2B5EF4-FFF2-40B4-BE49-F238E27FC236}">
                <a16:creationId xmlns="" xmlns:a16="http://schemas.microsoft.com/office/drawing/2014/main" id="{0E262E22-2D6E-2B5E-AEE6-A2E3BD01972D}"/>
              </a:ext>
            </a:extLst>
          </p:cNvPr>
          <p:cNvSpPr txBox="1"/>
          <p:nvPr/>
        </p:nvSpPr>
        <p:spPr>
          <a:xfrm>
            <a:off x="107504" y="1219200"/>
            <a:ext cx="9036496" cy="1323439"/>
          </a:xfrm>
          <a:prstGeom prst="rect">
            <a:avLst/>
          </a:prstGeom>
          <a:solidFill>
            <a:srgbClr val="FFFFCC"/>
          </a:solidFill>
          <a:ln>
            <a:noFill/>
          </a:ln>
        </p:spPr>
        <p:txBody>
          <a:bodyPr wrap="square" rtlCol="0">
            <a:spAutoFit/>
          </a:bodyPr>
          <a:lstStyle/>
          <a:p>
            <a:pPr algn="just"/>
            <a:r>
              <a:rPr lang="sr-Latn-RS" sz="1600" b="1" i="1" dirty="0">
                <a:latin typeface="+mj-lt"/>
              </a:rPr>
              <a:t>Table 1. </a:t>
            </a:r>
            <a:r>
              <a:rPr lang="en-GB" sz="1600" i="1" dirty="0">
                <a:latin typeface="+mj-lt"/>
              </a:rPr>
              <a:t>Thermodynamic parameters corresponding to the most stable conformation of the protein-ligand complex obtained by docking analysis. The inhibition constant values (K</a:t>
            </a:r>
            <a:r>
              <a:rPr lang="en-GB" sz="1600" i="1" baseline="-25000" dirty="0">
                <a:latin typeface="+mj-lt"/>
              </a:rPr>
              <a:t>i</a:t>
            </a:r>
            <a:r>
              <a:rPr lang="en-GB" sz="1600" i="1" dirty="0">
                <a:latin typeface="+mj-lt"/>
              </a:rPr>
              <a:t>) are presented in </a:t>
            </a:r>
            <a:r>
              <a:rPr lang="en-US" sz="1600" i="1" dirty="0" err="1">
                <a:solidFill>
                  <a:srgbClr val="0E101A"/>
                </a:solidFill>
                <a:effectLst/>
              </a:rPr>
              <a:t>micromolars</a:t>
            </a:r>
            <a:r>
              <a:rPr lang="sr-Latn-RS" sz="1600" i="1" dirty="0">
                <a:latin typeface="+mj-lt"/>
              </a:rPr>
              <a:t> (</a:t>
            </a:r>
            <a:r>
              <a:rPr lang="en-GB" sz="1600" i="1" dirty="0" err="1">
                <a:latin typeface="+mj-lt"/>
                <a:cs typeface="Calibri"/>
              </a:rPr>
              <a:t>μ</a:t>
            </a:r>
            <a:r>
              <a:rPr lang="en-GB" sz="1600" i="1" dirty="0" err="1">
                <a:latin typeface="+mj-lt"/>
              </a:rPr>
              <a:t>M</a:t>
            </a:r>
            <a:r>
              <a:rPr lang="sr-Latn-RS" sz="1600" i="1" dirty="0">
                <a:latin typeface="+mj-lt"/>
              </a:rPr>
              <a:t>)</a:t>
            </a:r>
            <a:r>
              <a:rPr lang="en-GB" sz="1600" i="1" dirty="0">
                <a:latin typeface="+mj-lt"/>
              </a:rPr>
              <a:t>, while all energy values are presented in kcal/</a:t>
            </a:r>
            <a:r>
              <a:rPr lang="en-GB" sz="1600" i="1" dirty="0" err="1">
                <a:latin typeface="+mj-lt"/>
              </a:rPr>
              <a:t>mol</a:t>
            </a:r>
            <a:r>
              <a:rPr lang="sr-Latn-RS" sz="1600" i="1" dirty="0">
                <a:latin typeface="+mj-lt"/>
              </a:rPr>
              <a:t> (</a:t>
            </a:r>
            <a:r>
              <a:rPr lang="en-US" sz="1600" i="1" dirty="0">
                <a:latin typeface="+mj-lt"/>
                <a:ea typeface="Times New Roman"/>
              </a:rPr>
              <a:t>Δ</a:t>
            </a:r>
            <a:r>
              <a:rPr lang="sr-Latn-RS" sz="1600" i="1" dirty="0">
                <a:latin typeface="+mj-lt"/>
                <a:ea typeface="Times New Roman"/>
              </a:rPr>
              <a:t>G</a:t>
            </a:r>
            <a:r>
              <a:rPr lang="en-US" sz="1600" i="1" baseline="-25000" dirty="0">
                <a:latin typeface="+mj-lt"/>
                <a:ea typeface="Times New Roman"/>
              </a:rPr>
              <a:t>bind</a:t>
            </a:r>
            <a:r>
              <a:rPr lang="sr-Latn-RS" sz="1600" i="1" baseline="-25000" dirty="0">
                <a:latin typeface="+mj-lt"/>
                <a:ea typeface="Times New Roman"/>
              </a:rPr>
              <a:t> </a:t>
            </a:r>
            <a:r>
              <a:rPr lang="sr-Latn-RS" sz="1600" i="1" dirty="0">
                <a:latin typeface="+mj-lt"/>
                <a:ea typeface="Times New Roman"/>
              </a:rPr>
              <a:t>- free energy of binding; </a:t>
            </a:r>
            <a:r>
              <a:rPr lang="en-US" sz="1600" i="1" dirty="0">
                <a:latin typeface="+mj-lt"/>
                <a:ea typeface="Times New Roman"/>
              </a:rPr>
              <a:t>Δ</a:t>
            </a:r>
            <a:r>
              <a:rPr lang="sr-Latn-RS" sz="1600" i="1" dirty="0">
                <a:latin typeface="+mj-lt"/>
                <a:ea typeface="Times New Roman"/>
              </a:rPr>
              <a:t>G</a:t>
            </a:r>
            <a:r>
              <a:rPr lang="en-US" sz="1600" i="1" baseline="-25000" dirty="0">
                <a:latin typeface="+mj-lt"/>
                <a:ea typeface="Times New Roman"/>
              </a:rPr>
              <a:t>inter</a:t>
            </a:r>
            <a:r>
              <a:rPr lang="sr-Latn-RS" sz="1600" i="1" dirty="0">
                <a:latin typeface="+mj-lt"/>
                <a:ea typeface="Times New Roman"/>
              </a:rPr>
              <a:t>- final intermolecular energy; </a:t>
            </a:r>
            <a:r>
              <a:rPr lang="el-GR" sz="1600" i="1" dirty="0">
                <a:latin typeface="+mj-lt"/>
              </a:rPr>
              <a:t>Δ</a:t>
            </a:r>
            <a:r>
              <a:rPr lang="en-GB" sz="1600" i="1" dirty="0" err="1">
                <a:latin typeface="+mj-lt"/>
              </a:rPr>
              <a:t>G</a:t>
            </a:r>
            <a:r>
              <a:rPr lang="en-GB" sz="1600" i="1" baseline="-25000" dirty="0" err="1">
                <a:latin typeface="+mj-lt"/>
              </a:rPr>
              <a:t>vdw+hbond+desolv</a:t>
            </a:r>
            <a:r>
              <a:rPr lang="sr-Latn-RS" sz="1600" i="1" dirty="0">
                <a:latin typeface="+mj-lt"/>
              </a:rPr>
              <a:t>- sum of energy of dispersion and repulsion, hydrogen-bond energy, and desolvation energy; </a:t>
            </a:r>
            <a:r>
              <a:rPr lang="en-US" sz="1600" i="1" dirty="0">
                <a:latin typeface="+mj-lt"/>
              </a:rPr>
              <a:t>Δ</a:t>
            </a:r>
            <a:r>
              <a:rPr lang="sr-Latn-RS" sz="1600" i="1" dirty="0">
                <a:latin typeface="+mj-lt"/>
              </a:rPr>
              <a:t>G</a:t>
            </a:r>
            <a:r>
              <a:rPr lang="en-US" sz="1600" i="1" baseline="-25000" dirty="0">
                <a:latin typeface="+mj-lt"/>
              </a:rPr>
              <a:t>tor</a:t>
            </a:r>
            <a:r>
              <a:rPr lang="sr-Latn-RS" sz="1600" i="1" dirty="0">
                <a:latin typeface="+mj-lt"/>
              </a:rPr>
              <a:t>- torsional free energy)</a:t>
            </a:r>
            <a:r>
              <a:rPr lang="en-GB" sz="1600" i="1" dirty="0">
                <a:latin typeface="+mj-lt"/>
              </a:rPr>
              <a:t>.</a:t>
            </a:r>
          </a:p>
        </p:txBody>
      </p:sp>
    </p:spTree>
    <p:extLst>
      <p:ext uri="{BB962C8B-B14F-4D97-AF65-F5344CB8AC3E}">
        <p14:creationId xmlns:p14="http://schemas.microsoft.com/office/powerpoint/2010/main" val="274155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BC1AA6D-49A3-01ED-9E9B-CD213A7F8364}"/>
              </a:ext>
            </a:extLst>
          </p:cNvPr>
          <p:cNvSpPr>
            <a:spLocks noGrp="1"/>
          </p:cNvSpPr>
          <p:nvPr>
            <p:ph type="sldNum" sz="quarter" idx="12"/>
          </p:nvPr>
        </p:nvSpPr>
        <p:spPr/>
        <p:txBody>
          <a:bodyPr/>
          <a:lstStyle/>
          <a:p>
            <a:fld id="{FCAEAE96-855E-42B1-8DE9-9C9E68DE18C5}" type="slidenum">
              <a:rPr lang="fr-FR" smtClean="0"/>
              <a:pPr/>
              <a:t>11</a:t>
            </a:fld>
            <a:endParaRPr lang="fr-FR"/>
          </a:p>
        </p:txBody>
      </p:sp>
      <p:sp>
        <p:nvSpPr>
          <p:cNvPr id="3" name="Rectangle 3">
            <a:extLst>
              <a:ext uri="{FF2B5EF4-FFF2-40B4-BE49-F238E27FC236}">
                <a16:creationId xmlns="" xmlns:a16="http://schemas.microsoft.com/office/drawing/2014/main" id="{A8E673F2-38D4-AF9F-0DDC-0D1EE43DA266}"/>
              </a:ext>
            </a:extLst>
          </p:cNvPr>
          <p:cNvSpPr txBox="1">
            <a:spLocks noChangeArrowheads="1"/>
          </p:cNvSpPr>
          <p:nvPr/>
        </p:nvSpPr>
        <p:spPr bwMode="auto">
          <a:xfrm>
            <a:off x="222040" y="1219200"/>
            <a:ext cx="3970784" cy="4278094"/>
          </a:xfrm>
          <a:prstGeom prst="rect">
            <a:avLst/>
          </a:prstGeom>
          <a:noFill/>
        </p:spPr>
        <p:txBody>
          <a:bodyPr wrap="square">
            <a:spAutoFit/>
          </a:bodyPr>
          <a:lstStyle>
            <a:defPPr>
              <a:defRPr lang="fr-FR"/>
            </a:defPPr>
            <a:lvl1pPr marL="285750" marR="0" lvl="0" indent="-285750" algn="just" fontAlgn="auto">
              <a:lnSpc>
                <a:spcPct val="100000"/>
              </a:lnSpc>
              <a:spcBef>
                <a:spcPts val="0"/>
              </a:spcBef>
              <a:spcAft>
                <a:spcPts val="0"/>
              </a:spcAft>
              <a:buClr>
                <a:schemeClr val="accent4">
                  <a:lumMod val="75000"/>
                </a:schemeClr>
              </a:buClr>
              <a:buSzTx/>
              <a:buFont typeface="Wingdings" panose="05000000000000000000" pitchFamily="2" charset="2"/>
              <a:buChar char="v"/>
              <a:tabLst/>
              <a:defRPr kumimoji="0" sz="1600" b="1" i="0" u="none" strike="noStrike" cap="none" spc="0" normalizeH="0" baseline="0">
                <a:ln>
                  <a:noFill/>
                </a:ln>
                <a:solidFill>
                  <a:prstClr val="black"/>
                </a:solidFill>
                <a:effectLst/>
                <a:uLnTx/>
                <a:uFillTx/>
                <a:latin typeface="Calibri"/>
              </a:defRPr>
            </a:lvl1pPr>
            <a:lvl2pPr marL="742950" indent="-285750" algn="l" defTabSz="914400" rtl="0" eaLnBrk="1" fontAlgn="base" latinLnBrk="0" hangingPunct="1">
              <a:spcBef>
                <a:spcPct val="20000"/>
              </a:spcBef>
              <a:spcAft>
                <a:spcPct val="0"/>
              </a:spcAft>
              <a:buFont typeface="Arial" pitchFamily="34" charset="0"/>
              <a:buChar char="–"/>
              <a:defRPr sz="2400" b="1" kern="1200">
                <a:solidFill>
                  <a:schemeClr val="tx1"/>
                </a:solidFill>
                <a:latin typeface="+mn-lt"/>
                <a:ea typeface="+mn-ea"/>
                <a:cs typeface="+mn-cs"/>
              </a:defRPr>
            </a:lvl2pPr>
            <a:lvl3pPr marL="1143000" indent="-228600" algn="l" defTabSz="914400" rtl="0" eaLnBrk="1" fontAlgn="base" latinLnBrk="0"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6pPr>
            <a:lvl7pPr marL="29718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7pPr>
            <a:lvl8pPr marL="34290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8pPr>
            <a:lvl9pPr marL="3886200" indent="-228600" algn="l" defTabSz="914400" rtl="0" eaLnBrk="1" fontAlgn="base" latinLnBrk="0" hangingPunct="1">
              <a:spcBef>
                <a:spcPct val="20000"/>
              </a:spcBef>
              <a:spcAft>
                <a:spcPct val="0"/>
              </a:spcAft>
              <a:buFont typeface="Arial" pitchFamily="34" charset="0"/>
              <a:buChar char="»"/>
              <a:defRPr sz="2000" kern="1200">
                <a:solidFill>
                  <a:schemeClr val="tx1"/>
                </a:solidFill>
                <a:latin typeface="+mn-lt"/>
                <a:ea typeface="+mn-ea"/>
                <a:cs typeface="+mn-cs"/>
              </a:defRPr>
            </a:lvl9pPr>
          </a:lstStyle>
          <a:p>
            <a:r>
              <a:rPr lang="en-US" b="0" dirty="0"/>
              <a:t>AGFR software</a:t>
            </a:r>
            <a:r>
              <a:rPr lang="sr-Latn-RS" b="0" dirty="0"/>
              <a:t> predicted </a:t>
            </a:r>
            <a:r>
              <a:rPr lang="en-US" b="0" dirty="0"/>
              <a:t>box with dimensions 98.799Å x 35.214Å x 55.068Å in -x, -y, and -z directions, and with spacing of 0.375 Å</a:t>
            </a:r>
            <a:endParaRPr lang="sr-Latn-RS" b="0" dirty="0"/>
          </a:p>
          <a:p>
            <a:endParaRPr lang="sr-Latn-RS" b="0" dirty="0"/>
          </a:p>
          <a:p>
            <a:r>
              <a:rPr lang="en-GB" b="0" dirty="0"/>
              <a:t>AutoDock4 calculations</a:t>
            </a:r>
            <a:r>
              <a:rPr lang="sr-Latn-RS" b="0" dirty="0"/>
              <a:t>: t</a:t>
            </a:r>
            <a:r>
              <a:rPr lang="en-GB" b="0" dirty="0" err="1"/>
              <a:t>en</a:t>
            </a:r>
            <a:r>
              <a:rPr lang="en-GB" b="0" dirty="0"/>
              <a:t> different conformations of protein-ligand complexes are set for molecular docking simulations.</a:t>
            </a:r>
          </a:p>
          <a:p>
            <a:pPr marL="0" indent="0">
              <a:buNone/>
            </a:pPr>
            <a:endParaRPr lang="sr-Latn-RS" b="0" dirty="0"/>
          </a:p>
          <a:p>
            <a:r>
              <a:rPr lang="en-US" b="0" dirty="0"/>
              <a:t>A different number of conformations has been achieved at the final protein-ligand complex depending of the ligand rigidity.</a:t>
            </a:r>
            <a:endParaRPr lang="sr-Latn-RS" b="0" dirty="0"/>
          </a:p>
          <a:p>
            <a:pPr marL="0" indent="0">
              <a:buNone/>
            </a:pPr>
            <a:endParaRPr lang="sr-Latn-RS" b="0" dirty="0"/>
          </a:p>
          <a:p>
            <a:r>
              <a:rPr lang="en-US" b="0" dirty="0"/>
              <a:t>The complete rigidity of the cisplatin structure gives only one complex conformation.</a:t>
            </a:r>
            <a:endParaRPr lang="sr-Latn-RS" b="0" dirty="0"/>
          </a:p>
        </p:txBody>
      </p:sp>
      <p:sp>
        <p:nvSpPr>
          <p:cNvPr id="4" name="TextBox 3">
            <a:extLst>
              <a:ext uri="{FF2B5EF4-FFF2-40B4-BE49-F238E27FC236}">
                <a16:creationId xmlns="" xmlns:a16="http://schemas.microsoft.com/office/drawing/2014/main" id="{8AE659DF-7F6D-2D14-977C-1AD5CCF1AABC}"/>
              </a:ext>
            </a:extLst>
          </p:cNvPr>
          <p:cNvSpPr txBox="1"/>
          <p:nvPr/>
        </p:nvSpPr>
        <p:spPr>
          <a:xfrm>
            <a:off x="4749308" y="5771575"/>
            <a:ext cx="4261527" cy="584775"/>
          </a:xfrm>
          <a:prstGeom prst="rect">
            <a:avLst/>
          </a:prstGeom>
          <a:solidFill>
            <a:schemeClr val="accent4">
              <a:lumMod val="20000"/>
              <a:lumOff val="80000"/>
            </a:schemeClr>
          </a:solidFill>
        </p:spPr>
        <p:txBody>
          <a:bodyPr wrap="square">
            <a:spAutoFit/>
          </a:bodyPr>
          <a:lstStyle>
            <a:defPPr>
              <a:defRPr lang="fr-FR"/>
            </a:defPPr>
            <a:lvl1pPr>
              <a:defRPr sz="1600" b="1" i="1"/>
            </a:lvl1pPr>
          </a:lstStyle>
          <a:p>
            <a:pPr algn="ctr"/>
            <a:r>
              <a:rPr lang="sr-Latn-RS" dirty="0"/>
              <a:t>Fig</a:t>
            </a:r>
            <a:r>
              <a:rPr lang="en-US" dirty="0" err="1"/>
              <a:t>ure</a:t>
            </a:r>
            <a:r>
              <a:rPr lang="en-US" dirty="0"/>
              <a:t> 4</a:t>
            </a:r>
            <a:r>
              <a:rPr lang="sr-Latn-RS" dirty="0"/>
              <a:t>. </a:t>
            </a:r>
            <a:r>
              <a:rPr lang="en-US" b="0" dirty="0"/>
              <a:t>The location of the most probable binding site of </a:t>
            </a:r>
            <a:r>
              <a:rPr lang="sr-Latn-RS" b="0" dirty="0"/>
              <a:t>PARP</a:t>
            </a:r>
            <a:r>
              <a:rPr lang="en-US" b="0" dirty="0"/>
              <a:t> for all estimated ligands</a:t>
            </a:r>
            <a:endParaRPr lang="en-GB" b="0" dirty="0"/>
          </a:p>
        </p:txBody>
      </p:sp>
      <p:pic>
        <p:nvPicPr>
          <p:cNvPr id="5" name="Picture 4">
            <a:extLst>
              <a:ext uri="{FF2B5EF4-FFF2-40B4-BE49-F238E27FC236}">
                <a16:creationId xmlns="" xmlns:a16="http://schemas.microsoft.com/office/drawing/2014/main" id="{63F7C7E5-106F-B8A2-4E55-25F84CB0C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309" y="990600"/>
            <a:ext cx="4172651" cy="4619720"/>
          </a:xfrm>
          <a:prstGeom prst="rect">
            <a:avLst/>
          </a:prstGeom>
          <a:ln>
            <a:noFill/>
          </a:ln>
        </p:spPr>
      </p:pic>
    </p:spTree>
    <p:extLst>
      <p:ext uri="{BB962C8B-B14F-4D97-AF65-F5344CB8AC3E}">
        <p14:creationId xmlns:p14="http://schemas.microsoft.com/office/powerpoint/2010/main" val="278233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295400"/>
            <a:ext cx="8991600" cy="4770537"/>
          </a:xfrm>
          <a:prstGeom prst="rect">
            <a:avLst/>
          </a:prstGeom>
          <a:noFill/>
        </p:spPr>
        <p:txBody>
          <a:bodyPr wrap="square" rtlCol="0">
            <a:spAutoFit/>
          </a:bodyPr>
          <a:lstStyle/>
          <a:p>
            <a:pPr marL="285750" indent="-285750" algn="just">
              <a:buClr>
                <a:schemeClr val="accent4"/>
              </a:buClr>
              <a:buFont typeface="Wingdings" panose="05000000000000000000" pitchFamily="2" charset="2"/>
              <a:buChar char="v"/>
            </a:pPr>
            <a:r>
              <a:rPr lang="en-US" sz="1600" dirty="0"/>
              <a:t>That the highest inhibition potency possesses monosubstituted </a:t>
            </a:r>
            <a:r>
              <a:rPr lang="en-GB" sz="1600" b="1" dirty="0"/>
              <a:t>[</a:t>
            </a:r>
            <a:r>
              <a:rPr lang="en-GB" sz="1600" b="1" dirty="0" err="1"/>
              <a:t>AuCl</a:t>
            </a:r>
            <a:r>
              <a:rPr lang="en-GB" sz="1600" b="1" dirty="0"/>
              <a:t>(</a:t>
            </a:r>
            <a:r>
              <a:rPr lang="en-GB" sz="1600" b="1" dirty="0" err="1"/>
              <a:t>bipy</a:t>
            </a:r>
            <a:r>
              <a:rPr lang="en-GB" sz="1600" b="1" dirty="0"/>
              <a:t>)(</a:t>
            </a:r>
            <a:r>
              <a:rPr lang="en-GB" sz="1600" b="1" dirty="0" err="1"/>
              <a:t>Cys</a:t>
            </a:r>
            <a:r>
              <a:rPr lang="en-GB" sz="1600" b="1" dirty="0"/>
              <a:t>)]</a:t>
            </a:r>
            <a:r>
              <a:rPr lang="en-GB" sz="1600" b="1" baseline="30000" dirty="0"/>
              <a:t>+</a:t>
            </a:r>
            <a:r>
              <a:rPr lang="en-GB" sz="1600" b="1" dirty="0"/>
              <a:t>  </a:t>
            </a:r>
            <a:r>
              <a:rPr lang="en-GB" sz="1600" dirty="0"/>
              <a:t>complex (</a:t>
            </a:r>
            <a:r>
              <a:rPr lang="el-GR" sz="1600" dirty="0" smtClean="0"/>
              <a:t>Δ</a:t>
            </a:r>
            <a:r>
              <a:rPr lang="en-GB" sz="1600" i="1" dirty="0" err="1" smtClean="0"/>
              <a:t>G</a:t>
            </a:r>
            <a:r>
              <a:rPr lang="en-GB" sz="1600" baseline="-25000" dirty="0" err="1" smtClean="0"/>
              <a:t>bind</a:t>
            </a:r>
            <a:r>
              <a:rPr lang="sr-Latn-RS" sz="1600" baseline="-25000" dirty="0" smtClean="0"/>
              <a:t> </a:t>
            </a:r>
            <a:r>
              <a:rPr lang="en-GB" sz="1600" dirty="0"/>
              <a:t>= -8.74 kcal/mol, </a:t>
            </a:r>
            <a:r>
              <a:rPr lang="en-GB" sz="1600" i="1" dirty="0"/>
              <a:t>K</a:t>
            </a:r>
            <a:r>
              <a:rPr lang="en-GB" sz="1600" baseline="-25000" dirty="0"/>
              <a:t>i</a:t>
            </a:r>
            <a:r>
              <a:rPr lang="sr-Latn-RS" sz="1600" baseline="-25000" dirty="0"/>
              <a:t> </a:t>
            </a:r>
            <a:r>
              <a:rPr lang="en-GB" sz="1600" dirty="0"/>
              <a:t>= 0.40 </a:t>
            </a:r>
            <a:r>
              <a:rPr lang="el-GR" sz="1600" dirty="0"/>
              <a:t>μ</a:t>
            </a:r>
            <a:r>
              <a:rPr lang="en-GB" sz="1600" dirty="0"/>
              <a:t>M)</a:t>
            </a:r>
            <a:r>
              <a:rPr lang="sr-Latn-RS" sz="1600" dirty="0"/>
              <a:t>. It is the consequence of </a:t>
            </a:r>
            <a:r>
              <a:rPr lang="sr-Latn-RS" sz="1600" dirty="0" err="1"/>
              <a:t>the</a:t>
            </a:r>
            <a:r>
              <a:rPr lang="sr-Latn-RS" sz="1600" dirty="0"/>
              <a:t> </a:t>
            </a:r>
            <a:r>
              <a:rPr lang="sr-Latn-RS" sz="1600" dirty="0" err="1" smtClean="0"/>
              <a:t>stron</a:t>
            </a:r>
            <a:r>
              <a:rPr lang="en-US" sz="1600" dirty="0" smtClean="0"/>
              <a:t>g</a:t>
            </a:r>
            <a:r>
              <a:rPr lang="sr-Latn-RS" sz="1600" dirty="0" smtClean="0"/>
              <a:t> </a:t>
            </a:r>
            <a:r>
              <a:rPr lang="sr-Latn-RS" sz="1600" dirty="0"/>
              <a:t>intamolecular bonds (</a:t>
            </a:r>
            <a:r>
              <a:rPr lang="el-GR" sz="1600" dirty="0" smtClean="0"/>
              <a:t>Δ</a:t>
            </a:r>
            <a:r>
              <a:rPr lang="en-US" sz="1600" i="1" dirty="0" smtClean="0"/>
              <a:t>G</a:t>
            </a:r>
            <a:r>
              <a:rPr lang="sr-Latn-RS" sz="1600" baseline="-25000" dirty="0" smtClean="0"/>
              <a:t>inter </a:t>
            </a:r>
            <a:r>
              <a:rPr lang="sr-Latn-RS" sz="1600" dirty="0"/>
              <a:t>=</a:t>
            </a:r>
            <a:r>
              <a:rPr lang="en-US" sz="1600" b="1" dirty="0">
                <a:ea typeface="Times New Roman"/>
              </a:rPr>
              <a:t> </a:t>
            </a:r>
            <a:r>
              <a:rPr lang="en-GB" sz="1600" dirty="0"/>
              <a:t>-10.53</a:t>
            </a:r>
            <a:r>
              <a:rPr lang="sr-Latn-RS" sz="1600" dirty="0"/>
              <a:t> kcal/mol)</a:t>
            </a:r>
            <a:endParaRPr lang="en-US" sz="1600" dirty="0"/>
          </a:p>
          <a:p>
            <a:pPr marL="285750" indent="-285750" algn="just">
              <a:buClr>
                <a:schemeClr val="accent4"/>
              </a:buClr>
              <a:buFont typeface="Wingdings" panose="05000000000000000000" pitchFamily="2" charset="2"/>
              <a:buChar char="v"/>
            </a:pPr>
            <a:endParaRPr lang="en-GB" sz="1600" dirty="0"/>
          </a:p>
          <a:p>
            <a:pPr marL="285750" indent="-285750" algn="just">
              <a:buClr>
                <a:schemeClr val="accent4"/>
              </a:buClr>
              <a:buFont typeface="Wingdings" panose="05000000000000000000" pitchFamily="2" charset="2"/>
              <a:buChar char="v"/>
            </a:pPr>
            <a:r>
              <a:rPr lang="en-US" sz="1600" dirty="0"/>
              <a:t>Somewhat lower inhibition potency has been achieved with the disubstituted</a:t>
            </a:r>
            <a:r>
              <a:rPr lang="sr-Latn-RS" sz="1600" dirty="0"/>
              <a:t> </a:t>
            </a:r>
            <a:r>
              <a:rPr lang="en-GB" sz="1600" b="1" dirty="0"/>
              <a:t>[A</a:t>
            </a:r>
            <a:r>
              <a:rPr lang="sr-Latn-RS" sz="1600" b="1" dirty="0"/>
              <a:t>u</a:t>
            </a:r>
            <a:r>
              <a:rPr lang="en-GB" sz="1600" b="1" dirty="0"/>
              <a:t>(</a:t>
            </a:r>
            <a:r>
              <a:rPr lang="en-GB" sz="1600" b="1" dirty="0" err="1"/>
              <a:t>bipy</a:t>
            </a:r>
            <a:r>
              <a:rPr lang="en-GB" sz="1600" b="1" dirty="0"/>
              <a:t>)(</a:t>
            </a:r>
            <a:r>
              <a:rPr lang="en-GB" sz="1600" b="1" dirty="0" err="1"/>
              <a:t>Cys</a:t>
            </a:r>
            <a:r>
              <a:rPr lang="en-GB" sz="1600" b="1" dirty="0"/>
              <a:t>)</a:t>
            </a:r>
            <a:r>
              <a:rPr lang="sr-Latn-RS" sz="1600" b="1" baseline="-25000" dirty="0"/>
              <a:t>2</a:t>
            </a:r>
            <a:r>
              <a:rPr lang="en-GB" sz="1600" b="1" dirty="0"/>
              <a:t>]</a:t>
            </a:r>
            <a:r>
              <a:rPr lang="en-GB" sz="1600" b="1" baseline="30000" dirty="0"/>
              <a:t>+</a:t>
            </a:r>
            <a:r>
              <a:rPr lang="en-GB" sz="1600" b="1" dirty="0"/>
              <a:t> </a:t>
            </a:r>
            <a:r>
              <a:rPr lang="en-GB" sz="1600" dirty="0"/>
              <a:t>complex (</a:t>
            </a:r>
            <a:r>
              <a:rPr lang="el-GR" sz="1600" dirty="0" smtClean="0"/>
              <a:t>Δ</a:t>
            </a:r>
            <a:r>
              <a:rPr lang="en-GB" sz="1600" i="1" dirty="0" err="1" smtClean="0"/>
              <a:t>G</a:t>
            </a:r>
            <a:r>
              <a:rPr lang="en-GB" sz="1600" baseline="-25000" dirty="0" err="1" smtClean="0"/>
              <a:t>bind</a:t>
            </a:r>
            <a:r>
              <a:rPr lang="sr-Latn-RS" sz="1600" baseline="-25000" dirty="0" smtClean="0"/>
              <a:t> </a:t>
            </a:r>
            <a:r>
              <a:rPr lang="en-GB" sz="1600" dirty="0"/>
              <a:t>= -7.19 kcal/mol, Ki</a:t>
            </a:r>
            <a:r>
              <a:rPr lang="sr-Latn-RS" sz="1600" dirty="0"/>
              <a:t> </a:t>
            </a:r>
            <a:r>
              <a:rPr lang="en-GB" sz="1600" dirty="0"/>
              <a:t>= 5.40 </a:t>
            </a:r>
            <a:r>
              <a:rPr lang="el-GR" sz="1600" dirty="0"/>
              <a:t>μ</a:t>
            </a:r>
            <a:r>
              <a:rPr lang="en-GB" sz="1600" dirty="0"/>
              <a:t>M)</a:t>
            </a:r>
            <a:r>
              <a:rPr lang="sr-Latn-RS" sz="1600" dirty="0"/>
              <a:t>. </a:t>
            </a:r>
            <a:r>
              <a:rPr lang="en-GB" sz="1600" dirty="0"/>
              <a:t>The reason for the decrease in inhibitory activity is steric distraction, which is reflected in the increase in torsional energy</a:t>
            </a:r>
            <a:r>
              <a:rPr lang="sr-Latn-RS" sz="1600" dirty="0"/>
              <a:t> (</a:t>
            </a:r>
            <a:r>
              <a:rPr lang="el-GR" sz="1600" dirty="0" smtClean="0"/>
              <a:t>Δ</a:t>
            </a:r>
            <a:r>
              <a:rPr lang="en-US" sz="1600" i="1" dirty="0" smtClean="0"/>
              <a:t>G</a:t>
            </a:r>
            <a:r>
              <a:rPr lang="sr-Latn-RS" sz="1600" baseline="-25000" dirty="0" smtClean="0"/>
              <a:t>tor </a:t>
            </a:r>
            <a:r>
              <a:rPr lang="sr-Latn-RS" sz="1600" dirty="0"/>
              <a:t>=</a:t>
            </a:r>
            <a:r>
              <a:rPr lang="en-US" sz="1600" b="1" dirty="0">
                <a:ea typeface="Times New Roman"/>
              </a:rPr>
              <a:t> </a:t>
            </a:r>
            <a:r>
              <a:rPr lang="en-GB" sz="1600" dirty="0"/>
              <a:t>3.58</a:t>
            </a:r>
            <a:r>
              <a:rPr lang="sr-Latn-RS" sz="1600" dirty="0"/>
              <a:t> kcal/mol).</a:t>
            </a:r>
          </a:p>
          <a:p>
            <a:pPr marL="285750" indent="-285750" algn="just">
              <a:buClr>
                <a:schemeClr val="accent4"/>
              </a:buClr>
              <a:buFont typeface="Wingdings" panose="05000000000000000000" pitchFamily="2" charset="2"/>
              <a:buChar char="v"/>
            </a:pPr>
            <a:endParaRPr lang="sr-Latn-RS" sz="1600" dirty="0"/>
          </a:p>
          <a:p>
            <a:pPr marL="285750" indent="-285750" algn="just">
              <a:buClr>
                <a:schemeClr val="accent4"/>
              </a:buClr>
              <a:buFont typeface="Wingdings" panose="05000000000000000000" pitchFamily="2" charset="2"/>
              <a:buChar char="v"/>
            </a:pPr>
            <a:r>
              <a:rPr lang="en-GB" sz="1600" b="1" dirty="0"/>
              <a:t>[AuCl</a:t>
            </a:r>
            <a:r>
              <a:rPr lang="en-GB" sz="1600" b="1" baseline="-25000" dirty="0"/>
              <a:t>2</a:t>
            </a:r>
            <a:r>
              <a:rPr lang="en-GB" sz="1600" b="1" dirty="0"/>
              <a:t>(</a:t>
            </a:r>
            <a:r>
              <a:rPr lang="en-GB" sz="1600" b="1" dirty="0" err="1"/>
              <a:t>bipy</a:t>
            </a:r>
            <a:r>
              <a:rPr lang="en-GB" sz="1600" b="1" dirty="0"/>
              <a:t>)]</a:t>
            </a:r>
            <a:r>
              <a:rPr lang="en-GB" sz="1600" b="1" baseline="30000" dirty="0"/>
              <a:t>+</a:t>
            </a:r>
            <a:r>
              <a:rPr lang="sr-Latn-RS" sz="1600" baseline="30000" dirty="0"/>
              <a:t> </a:t>
            </a:r>
            <a:r>
              <a:rPr lang="sr-Latn-RS" sz="1600" dirty="0"/>
              <a:t>and </a:t>
            </a:r>
            <a:r>
              <a:rPr lang="en-GB" sz="1600" b="1" dirty="0" err="1"/>
              <a:t>oxyplatinum</a:t>
            </a:r>
            <a:r>
              <a:rPr lang="sr-Latn-RS" sz="1600" dirty="0"/>
              <a:t> </a:t>
            </a:r>
            <a:r>
              <a:rPr lang="en-GB" sz="1600" dirty="0"/>
              <a:t>are rigid ligands, which is why they have a lower possibility of stabilizing the resulting complex by intramolecular bonds.</a:t>
            </a:r>
            <a:endParaRPr lang="sr-Latn-RS" sz="1600" dirty="0"/>
          </a:p>
          <a:p>
            <a:pPr marL="285750" indent="-285750" algn="just">
              <a:buClr>
                <a:schemeClr val="accent4"/>
              </a:buClr>
              <a:buFont typeface="Wingdings" panose="05000000000000000000" pitchFamily="2" charset="2"/>
              <a:buChar char="v"/>
            </a:pPr>
            <a:endParaRPr lang="sr-Latn-RS" sz="1600" dirty="0"/>
          </a:p>
          <a:p>
            <a:pPr marL="285750" indent="-285750" algn="just">
              <a:buClr>
                <a:schemeClr val="accent4"/>
              </a:buClr>
              <a:buFont typeface="Wingdings" panose="05000000000000000000" pitchFamily="2" charset="2"/>
              <a:buChar char="v"/>
            </a:pPr>
            <a:r>
              <a:rPr lang="sr-Latn-RS" sz="1600" b="1" dirty="0"/>
              <a:t>PARP-cisplatin </a:t>
            </a:r>
            <a:r>
              <a:rPr lang="sr-Latn-RS" sz="1600" dirty="0"/>
              <a:t>is the </a:t>
            </a:r>
            <a:r>
              <a:rPr lang="en-GB" sz="1600" dirty="0"/>
              <a:t>weakest complex</a:t>
            </a:r>
            <a:r>
              <a:rPr lang="sr-Latn-RS" sz="1600" dirty="0"/>
              <a:t>,</a:t>
            </a:r>
            <a:r>
              <a:rPr lang="en-GB" sz="1600" dirty="0"/>
              <a:t> and cisplatin </a:t>
            </a:r>
            <a:r>
              <a:rPr lang="sr-Latn-RS" sz="1600" dirty="0"/>
              <a:t>is </a:t>
            </a:r>
            <a:r>
              <a:rPr lang="en-GB" sz="1600" dirty="0"/>
              <a:t>the weakest inhibitor of all considered here. This is due to the fact that in the case of the formation of the </a:t>
            </a:r>
            <a:r>
              <a:rPr lang="sr-Latn-RS" sz="1600" dirty="0"/>
              <a:t>PARP-cisplatin </a:t>
            </a:r>
            <a:r>
              <a:rPr lang="en-GB" sz="1600" dirty="0"/>
              <a:t>complex, the smallest contribution to the stabilization of the complex comes from the energy of intramolecular interactions</a:t>
            </a:r>
            <a:r>
              <a:rPr lang="sr-Latn-RS" sz="1600" dirty="0"/>
              <a:t> (</a:t>
            </a:r>
            <a:r>
              <a:rPr lang="el-GR" sz="1600" dirty="0" smtClean="0"/>
              <a:t>Δ</a:t>
            </a:r>
            <a:r>
              <a:rPr lang="en-US" sz="1600" i="1" dirty="0" smtClean="0"/>
              <a:t>G</a:t>
            </a:r>
            <a:r>
              <a:rPr lang="sr-Latn-RS" sz="1600" baseline="-25000" dirty="0" smtClean="0"/>
              <a:t>inter </a:t>
            </a:r>
            <a:r>
              <a:rPr lang="sr-Latn-RS" sz="1600" dirty="0"/>
              <a:t>= </a:t>
            </a:r>
            <a:r>
              <a:rPr lang="en-GB" sz="1600" dirty="0"/>
              <a:t>-5.06</a:t>
            </a:r>
            <a:r>
              <a:rPr lang="sr-Latn-RS" sz="1600" dirty="0"/>
              <a:t> kcal/mol)</a:t>
            </a:r>
            <a:r>
              <a:rPr lang="en-GB" sz="1600" dirty="0"/>
              <a:t>, as well as from the </a:t>
            </a:r>
            <a:r>
              <a:rPr lang="sr-Latn-RS" sz="1600" dirty="0"/>
              <a:t>sum of </a:t>
            </a:r>
            <a:r>
              <a:rPr lang="en-GB" sz="1600" dirty="0"/>
              <a:t>energy of dispersion and repulsion, hydrogen-bond energy, and </a:t>
            </a:r>
            <a:r>
              <a:rPr lang="en-GB" sz="1600" dirty="0" err="1"/>
              <a:t>desolvation</a:t>
            </a:r>
            <a:r>
              <a:rPr lang="en-GB" sz="1600" dirty="0"/>
              <a:t> energy</a:t>
            </a:r>
            <a:r>
              <a:rPr lang="sr-Latn-RS" sz="1600" dirty="0"/>
              <a:t> (</a:t>
            </a:r>
            <a:r>
              <a:rPr lang="el-GR" sz="1600" dirty="0"/>
              <a:t>Δ</a:t>
            </a:r>
            <a:r>
              <a:rPr lang="en-GB" sz="1600" i="1" dirty="0" err="1"/>
              <a:t>G</a:t>
            </a:r>
            <a:r>
              <a:rPr lang="en-GB" sz="1600" baseline="-25000" dirty="0" err="1"/>
              <a:t>vdw</a:t>
            </a:r>
            <a:r>
              <a:rPr lang="sr-Latn-RS" sz="1600" baseline="-25000" dirty="0"/>
              <a:t> </a:t>
            </a:r>
            <a:r>
              <a:rPr lang="en-GB" sz="1600" baseline="-25000" dirty="0"/>
              <a:t>+</a:t>
            </a:r>
            <a:r>
              <a:rPr lang="sr-Latn-RS" sz="1600" baseline="-25000" dirty="0"/>
              <a:t> </a:t>
            </a:r>
            <a:r>
              <a:rPr lang="en-GB" sz="1600" baseline="-25000" dirty="0" err="1"/>
              <a:t>hbond</a:t>
            </a:r>
            <a:r>
              <a:rPr lang="sr-Latn-RS" sz="1600" baseline="-25000" dirty="0"/>
              <a:t> </a:t>
            </a:r>
            <a:r>
              <a:rPr lang="en-GB" sz="1600" baseline="-25000" dirty="0"/>
              <a:t>+</a:t>
            </a:r>
            <a:r>
              <a:rPr lang="sr-Latn-RS" sz="1600" baseline="-25000" dirty="0"/>
              <a:t> </a:t>
            </a:r>
            <a:r>
              <a:rPr lang="en-GB" sz="1600" baseline="-25000" dirty="0" err="1"/>
              <a:t>desolv</a:t>
            </a:r>
            <a:r>
              <a:rPr lang="sr-Latn-RS" sz="1600" dirty="0"/>
              <a:t> =</a:t>
            </a:r>
            <a:r>
              <a:rPr lang="en-GB" sz="1600" dirty="0"/>
              <a:t> -2.84</a:t>
            </a:r>
            <a:r>
              <a:rPr lang="sr-Latn-RS" sz="1600" dirty="0"/>
              <a:t> </a:t>
            </a:r>
            <a:r>
              <a:rPr lang="sr-Latn-RS" sz="1600" dirty="0" err="1"/>
              <a:t>kcal</a:t>
            </a:r>
            <a:r>
              <a:rPr lang="sr-Latn-RS" sz="1600" dirty="0"/>
              <a:t>/mol</a:t>
            </a:r>
            <a:r>
              <a:rPr lang="sr-Latn-RS" sz="1600" dirty="0" smtClean="0"/>
              <a:t>). </a:t>
            </a:r>
            <a:r>
              <a:rPr lang="en-US" sz="1600" dirty="0"/>
              <a:t>The calculated values of the mentioned energies are most likely a consequence of the rigidity of </a:t>
            </a:r>
            <a:r>
              <a:rPr lang="en-US" sz="1600" dirty="0" err="1"/>
              <a:t>cisplatin</a:t>
            </a:r>
            <a:r>
              <a:rPr lang="en-US" sz="1600" dirty="0"/>
              <a:t>, and the inability of this molecule to take any more favorable conformation that would allow for stronger </a:t>
            </a:r>
            <a:r>
              <a:rPr lang="en-US" sz="1600" dirty="0" err="1"/>
              <a:t>intramolecular</a:t>
            </a:r>
            <a:r>
              <a:rPr lang="en-US" sz="1600" dirty="0"/>
              <a:t> interactions to occur.</a:t>
            </a:r>
            <a:endParaRPr lang="en-GB" sz="1600" dirty="0"/>
          </a:p>
        </p:txBody>
      </p:sp>
    </p:spTree>
    <p:extLst>
      <p:ext uri="{BB962C8B-B14F-4D97-AF65-F5344CB8AC3E}">
        <p14:creationId xmlns:p14="http://schemas.microsoft.com/office/powerpoint/2010/main" val="264581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0E4A60-E615-4B04-976B-B683C2EF4E7D}"/>
              </a:ext>
            </a:extLst>
          </p:cNvPr>
          <p:cNvGrpSpPr/>
          <p:nvPr/>
        </p:nvGrpSpPr>
        <p:grpSpPr>
          <a:xfrm>
            <a:off x="352264" y="990600"/>
            <a:ext cx="8439471" cy="5035703"/>
            <a:chOff x="323529" y="914400"/>
            <a:chExt cx="8619495" cy="511190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041772"/>
              <a:ext cx="3312367" cy="25207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042" y="914400"/>
              <a:ext cx="3395256" cy="2641228"/>
            </a:xfrm>
            <a:prstGeom prst="rect">
              <a:avLst/>
            </a:prstGeom>
          </p:spPr>
        </p:pic>
        <p:sp>
          <p:nvSpPr>
            <p:cNvPr id="5" name="TextBox 4"/>
            <p:cNvSpPr txBox="1"/>
            <p:nvPr/>
          </p:nvSpPr>
          <p:spPr>
            <a:xfrm>
              <a:off x="3454596" y="3187388"/>
              <a:ext cx="362600" cy="523220"/>
            </a:xfrm>
            <a:prstGeom prst="rect">
              <a:avLst/>
            </a:prstGeom>
            <a:noFill/>
          </p:spPr>
          <p:txBody>
            <a:bodyPr wrap="none" rtlCol="0">
              <a:spAutoFit/>
            </a:bodyPr>
            <a:lstStyle/>
            <a:p>
              <a:r>
                <a:rPr lang="sr-Latn-RS" sz="2800" b="1" dirty="0"/>
                <a:t>a</a:t>
              </a:r>
              <a:endParaRPr lang="en-GB" sz="2800" b="1" dirty="0"/>
            </a:p>
          </p:txBody>
        </p:sp>
        <p:sp>
          <p:nvSpPr>
            <p:cNvPr id="6" name="TextBox 5"/>
            <p:cNvSpPr txBox="1"/>
            <p:nvPr/>
          </p:nvSpPr>
          <p:spPr>
            <a:xfrm>
              <a:off x="8565998" y="3187388"/>
              <a:ext cx="377026" cy="523220"/>
            </a:xfrm>
            <a:prstGeom prst="rect">
              <a:avLst/>
            </a:prstGeom>
            <a:noFill/>
          </p:spPr>
          <p:txBody>
            <a:bodyPr wrap="none" rtlCol="0">
              <a:spAutoFit/>
            </a:bodyPr>
            <a:lstStyle/>
            <a:p>
              <a:r>
                <a:rPr lang="sr-Latn-RS" sz="2800" b="1" dirty="0"/>
                <a:t>b</a:t>
              </a:r>
              <a:endParaRPr lang="en-GB" sz="28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562474"/>
              <a:ext cx="5352042" cy="2376889"/>
            </a:xfrm>
            <a:prstGeom prst="rect">
              <a:avLst/>
            </a:prstGeom>
          </p:spPr>
        </p:pic>
        <p:sp>
          <p:nvSpPr>
            <p:cNvPr id="8" name="TextBox 7"/>
            <p:cNvSpPr txBox="1"/>
            <p:nvPr/>
          </p:nvSpPr>
          <p:spPr>
            <a:xfrm>
              <a:off x="6553519" y="5503083"/>
              <a:ext cx="335348" cy="523220"/>
            </a:xfrm>
            <a:prstGeom prst="rect">
              <a:avLst/>
            </a:prstGeom>
            <a:noFill/>
          </p:spPr>
          <p:txBody>
            <a:bodyPr wrap="none" rtlCol="0">
              <a:spAutoFit/>
            </a:bodyPr>
            <a:lstStyle/>
            <a:p>
              <a:r>
                <a:rPr lang="sr-Latn-RS" sz="2800" b="1" dirty="0"/>
                <a:t>c</a:t>
              </a:r>
              <a:endParaRPr lang="en-GB" sz="2800" b="1" dirty="0"/>
            </a:p>
          </p:txBody>
        </p:sp>
      </p:grpSp>
      <p:sp>
        <p:nvSpPr>
          <p:cNvPr id="9" name="TextBox 8"/>
          <p:cNvSpPr txBox="1"/>
          <p:nvPr/>
        </p:nvSpPr>
        <p:spPr>
          <a:xfrm>
            <a:off x="0" y="5968060"/>
            <a:ext cx="9144000" cy="584775"/>
          </a:xfrm>
          <a:prstGeom prst="rect">
            <a:avLst/>
          </a:prstGeom>
          <a:solidFill>
            <a:schemeClr val="accent4">
              <a:lumMod val="20000"/>
              <a:lumOff val="80000"/>
            </a:schemeClr>
          </a:solidFill>
          <a:ln>
            <a:noFill/>
          </a:ln>
        </p:spPr>
        <p:txBody>
          <a:bodyPr wrap="square" rtlCol="0">
            <a:spAutoFit/>
          </a:bodyPr>
          <a:lstStyle/>
          <a:p>
            <a:pPr algn="ctr"/>
            <a:r>
              <a:rPr lang="sr-Latn-RS" sz="1600" b="1" i="1" dirty="0"/>
              <a:t>Figure</a:t>
            </a:r>
            <a:r>
              <a:rPr lang="en-US" sz="1600" b="1" i="1" dirty="0"/>
              <a:t> 5</a:t>
            </a:r>
            <a:r>
              <a:rPr lang="sr-Latn-RS" sz="1600" b="1" i="1" dirty="0"/>
              <a:t>. </a:t>
            </a:r>
            <a:r>
              <a:rPr lang="sr-Latn-RS" sz="1600" i="1" dirty="0"/>
              <a:t>Docking positions of the PARP with [AuCl</a:t>
            </a:r>
            <a:r>
              <a:rPr lang="sr-Latn-RS" sz="1600" i="1" baseline="-25000" dirty="0"/>
              <a:t>2</a:t>
            </a:r>
            <a:r>
              <a:rPr lang="sr-Latn-RS" sz="1600" i="1" dirty="0"/>
              <a:t>(bipy)]</a:t>
            </a:r>
            <a:r>
              <a:rPr lang="sr-Latn-RS" sz="1600" i="1" baseline="30000" dirty="0"/>
              <a:t>+</a:t>
            </a:r>
            <a:r>
              <a:rPr lang="sr-Latn-RS" sz="1600" i="1" dirty="0"/>
              <a:t> (</a:t>
            </a:r>
            <a:r>
              <a:rPr lang="sr-Latn-RS" sz="1600" b="1" i="1" dirty="0"/>
              <a:t>a</a:t>
            </a:r>
            <a:r>
              <a:rPr lang="sr-Latn-RS" sz="1600" i="1" dirty="0"/>
              <a:t>), </a:t>
            </a:r>
            <a:r>
              <a:rPr lang="sr-Latn-RS" sz="1600" i="1" dirty="0">
                <a:solidFill>
                  <a:schemeClr val="dk1"/>
                </a:solidFill>
              </a:rPr>
              <a:t>[AuCl(bipy)(Cys)]</a:t>
            </a:r>
            <a:r>
              <a:rPr lang="sr-Latn-RS" sz="1600" i="1" baseline="30000" dirty="0">
                <a:solidFill>
                  <a:schemeClr val="dk1"/>
                </a:solidFill>
              </a:rPr>
              <a:t>+ </a:t>
            </a:r>
            <a:r>
              <a:rPr lang="sr-Latn-RS" sz="1600" i="1" dirty="0">
                <a:solidFill>
                  <a:schemeClr val="dk1"/>
                </a:solidFill>
              </a:rPr>
              <a:t>(</a:t>
            </a:r>
            <a:r>
              <a:rPr lang="sr-Latn-RS" sz="1600" b="1" i="1" dirty="0">
                <a:solidFill>
                  <a:schemeClr val="dk1"/>
                </a:solidFill>
              </a:rPr>
              <a:t>b</a:t>
            </a:r>
            <a:r>
              <a:rPr lang="sr-Latn-RS" sz="1600" i="1" dirty="0">
                <a:solidFill>
                  <a:schemeClr val="dk1"/>
                </a:solidFill>
              </a:rPr>
              <a:t>), and </a:t>
            </a:r>
            <a:r>
              <a:rPr lang="sr-Latn-RS" sz="1600" i="1" dirty="0"/>
              <a:t> </a:t>
            </a:r>
            <a:r>
              <a:rPr lang="sr-Latn-RS" sz="1600" i="1" dirty="0">
                <a:solidFill>
                  <a:schemeClr val="dk1"/>
                </a:solidFill>
              </a:rPr>
              <a:t>[Au(bipy)(Cys)</a:t>
            </a:r>
            <a:r>
              <a:rPr lang="sr-Latn-RS" sz="1600" i="1" baseline="-25000" dirty="0">
                <a:solidFill>
                  <a:schemeClr val="dk1"/>
                </a:solidFill>
              </a:rPr>
              <a:t>2</a:t>
            </a:r>
            <a:r>
              <a:rPr lang="sr-Latn-RS" sz="1600" i="1" dirty="0">
                <a:solidFill>
                  <a:schemeClr val="dk1"/>
                </a:solidFill>
              </a:rPr>
              <a:t>]</a:t>
            </a:r>
            <a:r>
              <a:rPr lang="sr-Latn-RS" sz="1600" i="1" baseline="30000" dirty="0">
                <a:solidFill>
                  <a:schemeClr val="dk1"/>
                </a:solidFill>
              </a:rPr>
              <a:t>+ </a:t>
            </a:r>
            <a:r>
              <a:rPr lang="sr-Latn-RS" sz="1600" i="1" dirty="0">
                <a:solidFill>
                  <a:schemeClr val="dk1"/>
                </a:solidFill>
              </a:rPr>
              <a:t>(</a:t>
            </a:r>
            <a:r>
              <a:rPr lang="sr-Latn-RS" sz="1600" b="1" i="1" dirty="0">
                <a:solidFill>
                  <a:schemeClr val="dk1"/>
                </a:solidFill>
              </a:rPr>
              <a:t>c</a:t>
            </a:r>
            <a:r>
              <a:rPr lang="sr-Latn-RS" sz="1600" i="1" dirty="0">
                <a:solidFill>
                  <a:schemeClr val="dk1"/>
                </a:solidFill>
              </a:rPr>
              <a:t>) as ligands</a:t>
            </a:r>
            <a:r>
              <a:rPr lang="sr-Latn-RS" sz="1600" i="1" dirty="0"/>
              <a:t> </a:t>
            </a:r>
            <a:endParaRPr lang="en-GB" sz="1600" i="1" dirty="0"/>
          </a:p>
        </p:txBody>
      </p:sp>
    </p:spTree>
    <p:extLst>
      <p:ext uri="{BB962C8B-B14F-4D97-AF65-F5344CB8AC3E}">
        <p14:creationId xmlns:p14="http://schemas.microsoft.com/office/powerpoint/2010/main" val="202343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671" y="5867400"/>
            <a:ext cx="8702657" cy="338554"/>
          </a:xfrm>
          <a:prstGeom prst="rect">
            <a:avLst/>
          </a:prstGeom>
          <a:solidFill>
            <a:schemeClr val="accent4">
              <a:lumMod val="20000"/>
              <a:lumOff val="80000"/>
            </a:schemeClr>
          </a:solidFill>
          <a:ln>
            <a:noFill/>
          </a:ln>
        </p:spPr>
        <p:txBody>
          <a:bodyPr wrap="square" rtlCol="0">
            <a:spAutoFit/>
          </a:bodyPr>
          <a:lstStyle/>
          <a:p>
            <a:pPr algn="ctr"/>
            <a:r>
              <a:rPr lang="sr-Latn-RS" sz="1600" b="1" i="1" dirty="0"/>
              <a:t>Figure</a:t>
            </a:r>
            <a:r>
              <a:rPr lang="en-US" sz="1600" b="1" i="1" dirty="0"/>
              <a:t> 6</a:t>
            </a:r>
            <a:r>
              <a:rPr lang="sr-Latn-RS" sz="1600" b="1" i="1" dirty="0"/>
              <a:t>. </a:t>
            </a:r>
            <a:r>
              <a:rPr lang="sr-Latn-RS" sz="1600" i="1" dirty="0"/>
              <a:t>Docking positions of the PARP with </a:t>
            </a:r>
            <a:r>
              <a:rPr lang="sr-Latn-RS" sz="1600" b="1" i="1" dirty="0"/>
              <a:t>cisplatin </a:t>
            </a:r>
            <a:r>
              <a:rPr lang="sr-Latn-RS" sz="1600" i="1" dirty="0"/>
              <a:t>(</a:t>
            </a:r>
            <a:r>
              <a:rPr lang="sr-Latn-RS" sz="1600" b="1" i="1" dirty="0"/>
              <a:t>d</a:t>
            </a:r>
            <a:r>
              <a:rPr lang="sr-Latn-RS" sz="1600" i="1" dirty="0"/>
              <a:t>), and </a:t>
            </a:r>
            <a:r>
              <a:rPr lang="sr-Latn-RS" sz="1600" b="1" i="1" dirty="0"/>
              <a:t>oxyplatinum </a:t>
            </a:r>
            <a:r>
              <a:rPr lang="sr-Latn-RS" sz="1600" i="1" dirty="0">
                <a:solidFill>
                  <a:schemeClr val="dk1"/>
                </a:solidFill>
              </a:rPr>
              <a:t>(</a:t>
            </a:r>
            <a:r>
              <a:rPr lang="sr-Latn-RS" sz="1600" b="1" i="1" dirty="0">
                <a:solidFill>
                  <a:schemeClr val="dk1"/>
                </a:solidFill>
              </a:rPr>
              <a:t>e</a:t>
            </a:r>
            <a:r>
              <a:rPr lang="sr-Latn-RS" sz="1600" i="1" dirty="0">
                <a:solidFill>
                  <a:schemeClr val="dk1"/>
                </a:solidFill>
              </a:rPr>
              <a:t>) as ligands</a:t>
            </a:r>
            <a:r>
              <a:rPr lang="sr-Latn-RS" sz="1600" i="1" dirty="0"/>
              <a:t> </a:t>
            </a:r>
            <a:endParaRPr lang="en-GB" sz="1600" i="1" dirty="0"/>
          </a:p>
        </p:txBody>
      </p:sp>
      <p:grpSp>
        <p:nvGrpSpPr>
          <p:cNvPr id="7" name="Group 6">
            <a:extLst>
              <a:ext uri="{FF2B5EF4-FFF2-40B4-BE49-F238E27FC236}">
                <a16:creationId xmlns="" xmlns:a16="http://schemas.microsoft.com/office/drawing/2014/main" id="{F3EF1090-70F5-3F06-0F33-7DC2BCD7F773}"/>
              </a:ext>
            </a:extLst>
          </p:cNvPr>
          <p:cNvGrpSpPr/>
          <p:nvPr/>
        </p:nvGrpSpPr>
        <p:grpSpPr>
          <a:xfrm>
            <a:off x="139880" y="1295400"/>
            <a:ext cx="8903632" cy="3020445"/>
            <a:chOff x="240368" y="1143000"/>
            <a:chExt cx="8903632" cy="302044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8" y="1480560"/>
              <a:ext cx="3911194" cy="2682885"/>
            </a:xfrm>
            <a:prstGeom prst="rect">
              <a:avLst/>
            </a:prstGeom>
          </p:spPr>
        </p:pic>
        <p:sp>
          <p:nvSpPr>
            <p:cNvPr id="5" name="TextBox 4"/>
            <p:cNvSpPr txBox="1"/>
            <p:nvPr/>
          </p:nvSpPr>
          <p:spPr>
            <a:xfrm>
              <a:off x="3491880" y="3631072"/>
              <a:ext cx="377026" cy="523220"/>
            </a:xfrm>
            <a:prstGeom prst="rect">
              <a:avLst/>
            </a:prstGeom>
            <a:noFill/>
          </p:spPr>
          <p:txBody>
            <a:bodyPr wrap="none" rtlCol="0">
              <a:spAutoFit/>
            </a:bodyPr>
            <a:lstStyle/>
            <a:p>
              <a:r>
                <a:rPr lang="sr-Latn-RS" sz="2800" b="1" dirty="0"/>
                <a:t>d</a:t>
              </a:r>
              <a:endParaRPr lang="en-GB" sz="28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563" y="1143000"/>
              <a:ext cx="4278437" cy="2934425"/>
            </a:xfrm>
            <a:prstGeom prst="rect">
              <a:avLst/>
            </a:prstGeom>
          </p:spPr>
        </p:pic>
        <p:sp>
          <p:nvSpPr>
            <p:cNvPr id="6" name="TextBox 5"/>
            <p:cNvSpPr txBox="1"/>
            <p:nvPr/>
          </p:nvSpPr>
          <p:spPr>
            <a:xfrm>
              <a:off x="7924800" y="3631072"/>
              <a:ext cx="377026" cy="523220"/>
            </a:xfrm>
            <a:prstGeom prst="rect">
              <a:avLst/>
            </a:prstGeom>
            <a:noFill/>
          </p:spPr>
          <p:txBody>
            <a:bodyPr wrap="none" rtlCol="0">
              <a:spAutoFit/>
            </a:bodyPr>
            <a:lstStyle/>
            <a:p>
              <a:r>
                <a:rPr lang="sr-Latn-RS" sz="2800" b="1" dirty="0"/>
                <a:t>e</a:t>
              </a:r>
              <a:endParaRPr lang="en-GB" sz="2800" b="1" dirty="0"/>
            </a:p>
          </p:txBody>
        </p:sp>
      </p:grpSp>
    </p:spTree>
    <p:extLst>
      <p:ext uri="{BB962C8B-B14F-4D97-AF65-F5344CB8AC3E}">
        <p14:creationId xmlns:p14="http://schemas.microsoft.com/office/powerpoint/2010/main" val="68602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2132856"/>
            <a:ext cx="9144000"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chemeClr val="accent4"/>
              </a:buClr>
              <a:buFont typeface="Wingdings" panose="05000000000000000000" pitchFamily="2" charset="2"/>
              <a:buChar char="v"/>
            </a:pPr>
            <a:r>
              <a:rPr lang="en-US" sz="1600" b="1" dirty="0">
                <a:latin typeface="+mj-lt"/>
              </a:rPr>
              <a:t>The most important types of interactions are:</a:t>
            </a:r>
            <a:endParaRPr lang="sr-Latn-RS" sz="1600" b="1" dirty="0">
              <a:latin typeface="+mj-lt"/>
            </a:endParaRPr>
          </a:p>
          <a:p>
            <a:pPr marL="0" indent="0" algn="just">
              <a:buClr>
                <a:schemeClr val="accent4"/>
              </a:buClr>
              <a:buNone/>
            </a:pPr>
            <a:endParaRPr lang="sr-Latn-RS" sz="1600" b="1" dirty="0">
              <a:latin typeface="+mj-lt"/>
            </a:endParaRPr>
          </a:p>
          <a:p>
            <a:pPr lvl="1" algn="just">
              <a:buClr>
                <a:schemeClr val="accent4"/>
              </a:buClr>
              <a:buFont typeface="Wingdings" panose="05000000000000000000" pitchFamily="2" charset="2"/>
              <a:buChar char="v"/>
            </a:pPr>
            <a:r>
              <a:rPr lang="sr-Latn-RS" sz="1600" dirty="0">
                <a:latin typeface="+mj-lt"/>
              </a:rPr>
              <a:t>Attractive charges </a:t>
            </a:r>
            <a:endParaRPr lang="en-US" sz="1600" dirty="0">
              <a:latin typeface="+mj-lt"/>
            </a:endParaRPr>
          </a:p>
          <a:p>
            <a:pPr lvl="1" algn="just">
              <a:buClr>
                <a:schemeClr val="accent4"/>
              </a:buClr>
              <a:buFont typeface="Wingdings" panose="05000000000000000000" pitchFamily="2" charset="2"/>
              <a:buChar char="v"/>
            </a:pPr>
            <a:r>
              <a:rPr lang="sr-Latn-RS" sz="1600" dirty="0">
                <a:latin typeface="+mj-lt"/>
              </a:rPr>
              <a:t>Conventional hydrogen bonds</a:t>
            </a:r>
            <a:endParaRPr lang="en-US" sz="1600" dirty="0">
              <a:latin typeface="+mj-lt"/>
            </a:endParaRPr>
          </a:p>
          <a:p>
            <a:pPr lvl="1" algn="just">
              <a:buClr>
                <a:schemeClr val="accent4"/>
              </a:buClr>
              <a:buFont typeface="Wingdings" panose="05000000000000000000" pitchFamily="2" charset="2"/>
              <a:buChar char="v"/>
            </a:pPr>
            <a:r>
              <a:rPr lang="sr-Latn-RS" sz="1600" dirty="0">
                <a:latin typeface="+mj-lt"/>
              </a:rPr>
              <a:t>Carbon hydrogen bonds</a:t>
            </a:r>
            <a:endParaRPr lang="en-US" sz="1600" dirty="0">
              <a:latin typeface="+mj-lt"/>
            </a:endParaRPr>
          </a:p>
          <a:p>
            <a:pPr lvl="1" algn="just">
              <a:buClr>
                <a:schemeClr val="accent4"/>
              </a:buClr>
              <a:buFont typeface="Wingdings" panose="05000000000000000000" pitchFamily="2" charset="2"/>
              <a:buChar char="v"/>
            </a:pPr>
            <a:r>
              <a:rPr lang="el-GR" sz="1600" dirty="0">
                <a:latin typeface="+mj-lt"/>
              </a:rPr>
              <a:t>π</a:t>
            </a:r>
            <a:r>
              <a:rPr lang="sr-Latn-RS" sz="1600" dirty="0">
                <a:latin typeface="+mj-lt"/>
              </a:rPr>
              <a:t> – </a:t>
            </a:r>
            <a:r>
              <a:rPr lang="el-GR" sz="1600" dirty="0">
                <a:latin typeface="+mj-lt"/>
              </a:rPr>
              <a:t>π</a:t>
            </a:r>
            <a:r>
              <a:rPr lang="sr-Latn-RS" sz="1600" dirty="0">
                <a:latin typeface="+mj-lt"/>
              </a:rPr>
              <a:t> stacking</a:t>
            </a:r>
            <a:endParaRPr lang="en-US" sz="1600" dirty="0">
              <a:latin typeface="+mj-lt"/>
            </a:endParaRPr>
          </a:p>
          <a:p>
            <a:pPr lvl="1" algn="just">
              <a:buClr>
                <a:schemeClr val="accent4"/>
              </a:buClr>
              <a:buFont typeface="Wingdings" panose="05000000000000000000" pitchFamily="2" charset="2"/>
              <a:buChar char="v"/>
            </a:pPr>
            <a:r>
              <a:rPr lang="el-GR" sz="1600" dirty="0">
                <a:latin typeface="+mj-lt"/>
              </a:rPr>
              <a:t>π – </a:t>
            </a:r>
            <a:r>
              <a:rPr lang="sr-Latn-RS" sz="1600" dirty="0">
                <a:latin typeface="+mj-lt"/>
              </a:rPr>
              <a:t>anion interaction</a:t>
            </a:r>
          </a:p>
          <a:p>
            <a:pPr algn="just">
              <a:buClr>
                <a:schemeClr val="accent4"/>
              </a:buClr>
              <a:buFont typeface="Wingdings" panose="05000000000000000000" pitchFamily="2" charset="2"/>
              <a:buChar char="v"/>
            </a:pPr>
            <a:endParaRPr lang="sr-Latn-RS" sz="1600" dirty="0">
              <a:latin typeface="+mj-lt"/>
            </a:endParaRPr>
          </a:p>
          <a:p>
            <a:pPr algn="just">
              <a:buClr>
                <a:schemeClr val="accent4"/>
              </a:buClr>
              <a:buFont typeface="Wingdings" panose="05000000000000000000" pitchFamily="2" charset="2"/>
              <a:buChar char="v"/>
            </a:pPr>
            <a:r>
              <a:rPr lang="sr-Latn-RS" sz="1600" dirty="0">
                <a:latin typeface="+mj-lt"/>
              </a:rPr>
              <a:t>T</a:t>
            </a:r>
            <a:r>
              <a:rPr lang="en-US" sz="1600" dirty="0">
                <a:latin typeface="+mj-lt"/>
              </a:rPr>
              <a:t>he number of ligand-protein interactions is not the only parameter that affects</a:t>
            </a:r>
            <a:r>
              <a:rPr lang="sr-Latn-RS" sz="1600" dirty="0">
                <a:latin typeface="+mj-lt"/>
              </a:rPr>
              <a:t> </a:t>
            </a:r>
            <a:r>
              <a:rPr lang="en-US" sz="1600" dirty="0">
                <a:latin typeface="+mj-lt"/>
              </a:rPr>
              <a:t>the strength of inhibition, but it is also the type of interactions </a:t>
            </a:r>
            <a:r>
              <a:rPr lang="sr-Latn-RS" sz="1600" dirty="0">
                <a:latin typeface="+mj-lt"/>
              </a:rPr>
              <a:t>(</a:t>
            </a:r>
            <a:r>
              <a:rPr lang="en-US" sz="1600" dirty="0">
                <a:latin typeface="+mj-lt"/>
              </a:rPr>
              <a:t>hydrogen bonds</a:t>
            </a:r>
            <a:r>
              <a:rPr lang="sr-Latn-RS" sz="1600" dirty="0">
                <a:latin typeface="+mj-lt"/>
              </a:rPr>
              <a:t>, and interactions that  include </a:t>
            </a:r>
            <a:r>
              <a:rPr lang="el-GR" sz="1600" dirty="0">
                <a:latin typeface="+mj-lt"/>
              </a:rPr>
              <a:t>π - </a:t>
            </a:r>
            <a:r>
              <a:rPr lang="sr-Latn-RS" sz="1600" dirty="0">
                <a:latin typeface="+mj-lt"/>
              </a:rPr>
              <a:t>electrons).</a:t>
            </a:r>
          </a:p>
        </p:txBody>
      </p:sp>
    </p:spTree>
    <p:extLst>
      <p:ext uri="{BB962C8B-B14F-4D97-AF65-F5344CB8AC3E}">
        <p14:creationId xmlns:p14="http://schemas.microsoft.com/office/powerpoint/2010/main" val="127764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1015C6E-DACC-46D7-9A51-5411FFCCCE22}"/>
              </a:ext>
            </a:extLst>
          </p:cNvPr>
          <p:cNvSpPr txBox="1"/>
          <p:nvPr/>
        </p:nvSpPr>
        <p:spPr>
          <a:xfrm>
            <a:off x="0" y="1295400"/>
            <a:ext cx="9144000" cy="425501"/>
          </a:xfrm>
          <a:prstGeom prst="rect">
            <a:avLst/>
          </a:prstGeom>
          <a:solidFill>
            <a:schemeClr val="accent4">
              <a:lumMod val="20000"/>
              <a:lumOff val="80000"/>
            </a:schemeClr>
          </a:solidFill>
        </p:spPr>
        <p:txBody>
          <a:bodyPr wrap="square">
            <a:spAutoFit/>
          </a:bodyPr>
          <a:lstStyle>
            <a:defPPr>
              <a:defRPr lang="fr-FR"/>
            </a:defPPr>
            <a:lvl1pPr marL="71755" algn="just">
              <a:lnSpc>
                <a:spcPct val="115000"/>
              </a:lnSpc>
              <a:spcAft>
                <a:spcPts val="1000"/>
              </a:spcAft>
              <a:defRPr sz="2000" b="1">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r>
              <a:rPr lang="fr-FR" dirty="0"/>
              <a:t>CONCLUSIONS</a:t>
            </a:r>
          </a:p>
        </p:txBody>
      </p:sp>
      <p:sp>
        <p:nvSpPr>
          <p:cNvPr id="3" name="TextBox 2">
            <a:extLst>
              <a:ext uri="{FF2B5EF4-FFF2-40B4-BE49-F238E27FC236}">
                <a16:creationId xmlns="" xmlns:a16="http://schemas.microsoft.com/office/drawing/2014/main" id="{4C59BD08-A061-7C45-471F-9B6B8954982D}"/>
              </a:ext>
            </a:extLst>
          </p:cNvPr>
          <p:cNvSpPr txBox="1"/>
          <p:nvPr/>
        </p:nvSpPr>
        <p:spPr>
          <a:xfrm>
            <a:off x="0" y="1905000"/>
            <a:ext cx="9144000" cy="3703321"/>
          </a:xfrm>
          <a:prstGeom prst="rect">
            <a:avLst/>
          </a:prstGeom>
          <a:noFill/>
        </p:spPr>
        <p:txBody>
          <a:bodyPr wrap="square">
            <a:spAutoFit/>
          </a:bodyPr>
          <a:lstStyle/>
          <a:p>
            <a:pPr marL="285750" indent="-285750" algn="just">
              <a:lnSpc>
                <a:spcPct val="115000"/>
              </a:lnSpc>
              <a:spcAft>
                <a:spcPts val="1000"/>
              </a:spcAft>
              <a:buClr>
                <a:schemeClr val="accent4">
                  <a:lumMod val="75000"/>
                </a:schemeClr>
              </a:buClr>
              <a:buFont typeface="Wingdings" panose="05000000000000000000" pitchFamily="2" charset="2"/>
              <a:buChar char="v"/>
            </a:pPr>
            <a:r>
              <a:rPr lang="sr-Latn-RS" sz="1600" dirty="0">
                <a:effectLst/>
                <a:latin typeface="+mj-lt"/>
                <a:ea typeface="Calibri" panose="020F0502020204030204" pitchFamily="34" charset="0"/>
                <a:cs typeface="Times New Roman" panose="02020603050405020304" pitchFamily="18" charset="0"/>
              </a:rPr>
              <a:t>AutoDock 4.0 program indicated that the highest inhibition potency possesses </a:t>
            </a:r>
            <a:r>
              <a:rPr lang="sr-Latn-RS" sz="1600" b="1" dirty="0">
                <a:effectLst/>
                <a:latin typeface="+mj-lt"/>
                <a:ea typeface="Calibri" panose="020F0502020204030204" pitchFamily="34" charset="0"/>
                <a:cs typeface="Times New Roman" panose="02020603050405020304" pitchFamily="18" charset="0"/>
              </a:rPr>
              <a:t>monosubstituted Au(III)(bipy) complex</a:t>
            </a:r>
            <a:r>
              <a:rPr lang="sr-Latn-RS" sz="1600" dirty="0">
                <a:effectLst/>
                <a:latin typeface="+mj-lt"/>
                <a:ea typeface="Calibri" panose="020F0502020204030204" pitchFamily="34" charset="0"/>
                <a:cs typeface="Times New Roman" panose="02020603050405020304" pitchFamily="18" charset="0"/>
              </a:rPr>
              <a:t> (</a:t>
            </a:r>
            <a:r>
              <a:rPr lang="sr-Latn-RS" sz="1600" dirty="0" err="1" smtClean="0">
                <a:effectLst/>
                <a:latin typeface="+mj-lt"/>
                <a:ea typeface="Calibri" panose="020F0502020204030204" pitchFamily="34" charset="0"/>
                <a:cs typeface="Times New Roman" panose="02020603050405020304" pitchFamily="18" charset="0"/>
              </a:rPr>
              <a:t>Δ</a:t>
            </a:r>
            <a:r>
              <a:rPr lang="sr-Latn-RS" sz="1600" i="1" dirty="0" err="1" smtClean="0">
                <a:effectLst/>
                <a:latin typeface="+mj-lt"/>
                <a:ea typeface="Calibri" panose="020F0502020204030204" pitchFamily="34" charset="0"/>
                <a:cs typeface="Times New Roman" panose="02020603050405020304" pitchFamily="18" charset="0"/>
              </a:rPr>
              <a:t>G</a:t>
            </a:r>
            <a:r>
              <a:rPr lang="sr-Latn-RS" sz="1600" baseline="-25000" dirty="0" err="1" smtClean="0">
                <a:effectLst/>
                <a:latin typeface="+mj-lt"/>
                <a:ea typeface="Calibri" panose="020F0502020204030204" pitchFamily="34" charset="0"/>
                <a:cs typeface="Times New Roman" panose="02020603050405020304" pitchFamily="18" charset="0"/>
              </a:rPr>
              <a:t>bind</a:t>
            </a:r>
            <a:r>
              <a:rPr lang="sr-Latn-RS" sz="1600" baseline="-25000" dirty="0" smtClean="0">
                <a:effectLst/>
                <a:latin typeface="+mj-lt"/>
                <a:ea typeface="Calibri" panose="020F0502020204030204" pitchFamily="34" charset="0"/>
                <a:cs typeface="Times New Roman" panose="02020603050405020304" pitchFamily="18" charset="0"/>
              </a:rPr>
              <a:t> </a:t>
            </a:r>
            <a:r>
              <a:rPr lang="sr-Latn-RS" sz="1600" dirty="0">
                <a:effectLst/>
                <a:latin typeface="+mj-lt"/>
                <a:ea typeface="Calibri" panose="020F0502020204030204" pitchFamily="34" charset="0"/>
                <a:cs typeface="Times New Roman" panose="02020603050405020304" pitchFamily="18" charset="0"/>
              </a:rPr>
              <a:t>= -8.74 kcal/mol, </a:t>
            </a:r>
            <a:r>
              <a:rPr lang="sr-Latn-RS" sz="1600" i="1" dirty="0">
                <a:effectLst/>
                <a:latin typeface="+mj-lt"/>
                <a:ea typeface="Calibri" panose="020F0502020204030204" pitchFamily="34" charset="0"/>
                <a:cs typeface="Times New Roman" panose="02020603050405020304" pitchFamily="18" charset="0"/>
              </a:rPr>
              <a:t>K</a:t>
            </a:r>
            <a:r>
              <a:rPr lang="sr-Latn-RS" sz="1600" baseline="-25000" dirty="0">
                <a:effectLst/>
                <a:latin typeface="+mj-lt"/>
                <a:ea typeface="Calibri" panose="020F0502020204030204" pitchFamily="34" charset="0"/>
                <a:cs typeface="Times New Roman" panose="02020603050405020304" pitchFamily="18" charset="0"/>
              </a:rPr>
              <a:t>i </a:t>
            </a:r>
            <a:r>
              <a:rPr lang="sr-Latn-RS" sz="1600" dirty="0">
                <a:effectLst/>
                <a:latin typeface="+mj-lt"/>
                <a:ea typeface="Calibri" panose="020F0502020204030204" pitchFamily="34" charset="0"/>
                <a:cs typeface="Times New Roman" panose="02020603050405020304" pitchFamily="18" charset="0"/>
              </a:rPr>
              <a:t>= 0.40 μM), while somewhat lower inhibition potency has </a:t>
            </a:r>
            <a:r>
              <a:rPr lang="sr-Latn-RS" sz="1600" b="1" dirty="0">
                <a:effectLst/>
                <a:latin typeface="+mj-lt"/>
                <a:ea typeface="Calibri" panose="020F0502020204030204" pitchFamily="34" charset="0"/>
                <a:cs typeface="Times New Roman" panose="02020603050405020304" pitchFamily="18" charset="0"/>
              </a:rPr>
              <a:t>disubstituted Au(III)(bipy) complex </a:t>
            </a:r>
            <a:r>
              <a:rPr lang="sr-Latn-RS" sz="1600" dirty="0">
                <a:effectLst/>
                <a:latin typeface="+mj-lt"/>
                <a:ea typeface="Calibri" panose="020F0502020204030204" pitchFamily="34" charset="0"/>
                <a:cs typeface="Times New Roman" panose="02020603050405020304" pitchFamily="18" charset="0"/>
              </a:rPr>
              <a:t>(</a:t>
            </a:r>
            <a:r>
              <a:rPr lang="sr-Latn-RS" sz="1600" dirty="0" err="1" smtClean="0">
                <a:effectLst/>
                <a:latin typeface="+mj-lt"/>
                <a:ea typeface="Calibri" panose="020F0502020204030204" pitchFamily="34" charset="0"/>
                <a:cs typeface="Times New Roman" panose="02020603050405020304" pitchFamily="18" charset="0"/>
              </a:rPr>
              <a:t>Δ</a:t>
            </a:r>
            <a:r>
              <a:rPr lang="sr-Latn-RS" sz="1600" i="1" dirty="0" err="1" smtClean="0">
                <a:effectLst/>
                <a:latin typeface="+mj-lt"/>
                <a:ea typeface="Calibri" panose="020F0502020204030204" pitchFamily="34" charset="0"/>
                <a:cs typeface="Times New Roman" panose="02020603050405020304" pitchFamily="18" charset="0"/>
              </a:rPr>
              <a:t>G</a:t>
            </a:r>
            <a:r>
              <a:rPr lang="sr-Latn-RS" sz="1600" baseline="-25000" dirty="0" err="1" smtClean="0">
                <a:effectLst/>
                <a:latin typeface="+mj-lt"/>
                <a:ea typeface="Calibri" panose="020F0502020204030204" pitchFamily="34" charset="0"/>
                <a:cs typeface="Times New Roman" panose="02020603050405020304" pitchFamily="18" charset="0"/>
              </a:rPr>
              <a:t>bind</a:t>
            </a:r>
            <a:r>
              <a:rPr lang="sr-Latn-RS" sz="1600" baseline="-25000" dirty="0" smtClean="0">
                <a:effectLst/>
                <a:latin typeface="+mj-lt"/>
                <a:ea typeface="Calibri" panose="020F0502020204030204" pitchFamily="34" charset="0"/>
                <a:cs typeface="Times New Roman" panose="02020603050405020304" pitchFamily="18" charset="0"/>
              </a:rPr>
              <a:t> </a:t>
            </a:r>
            <a:r>
              <a:rPr lang="sr-Latn-RS" sz="1600" dirty="0">
                <a:effectLst/>
                <a:latin typeface="+mj-lt"/>
                <a:ea typeface="Calibri" panose="020F0502020204030204" pitchFamily="34" charset="0"/>
                <a:cs typeface="Times New Roman" panose="02020603050405020304" pitchFamily="18" charset="0"/>
              </a:rPr>
              <a:t>= -7.19 kcal/mol, </a:t>
            </a:r>
            <a:r>
              <a:rPr lang="sr-Latn-RS" sz="1600" i="1" dirty="0">
                <a:effectLst/>
                <a:latin typeface="+mj-lt"/>
                <a:ea typeface="Calibri" panose="020F0502020204030204" pitchFamily="34" charset="0"/>
                <a:cs typeface="Times New Roman" panose="02020603050405020304" pitchFamily="18" charset="0"/>
              </a:rPr>
              <a:t>K</a:t>
            </a:r>
            <a:r>
              <a:rPr lang="sr-Latn-RS" sz="1600" baseline="-25000" dirty="0">
                <a:effectLst/>
                <a:latin typeface="+mj-lt"/>
                <a:ea typeface="Calibri" panose="020F0502020204030204" pitchFamily="34" charset="0"/>
                <a:cs typeface="Times New Roman" panose="02020603050405020304" pitchFamily="18" charset="0"/>
              </a:rPr>
              <a:t>i </a:t>
            </a:r>
            <a:r>
              <a:rPr lang="sr-Latn-RS" sz="1600" dirty="0">
                <a:effectLst/>
                <a:latin typeface="+mj-lt"/>
                <a:ea typeface="Calibri" panose="020F0502020204030204" pitchFamily="34" charset="0"/>
                <a:cs typeface="Times New Roman" panose="02020603050405020304" pitchFamily="18" charset="0"/>
              </a:rPr>
              <a:t>= 5.40 μM) and initial [AuCl</a:t>
            </a:r>
            <a:r>
              <a:rPr lang="sr-Latn-RS" sz="1600" baseline="-25000" dirty="0">
                <a:effectLst/>
                <a:latin typeface="+mj-lt"/>
                <a:ea typeface="Calibri" panose="020F0502020204030204" pitchFamily="34" charset="0"/>
                <a:cs typeface="Times New Roman" panose="02020603050405020304" pitchFamily="18" charset="0"/>
              </a:rPr>
              <a:t>2</a:t>
            </a:r>
            <a:r>
              <a:rPr lang="sr-Latn-RS" sz="1600" dirty="0">
                <a:effectLst/>
                <a:latin typeface="+mj-lt"/>
                <a:ea typeface="Calibri" panose="020F0502020204030204" pitchFamily="34" charset="0"/>
                <a:cs typeface="Times New Roman" panose="02020603050405020304" pitchFamily="18" charset="0"/>
              </a:rPr>
              <a:t>(bipy)]</a:t>
            </a:r>
            <a:r>
              <a:rPr lang="sr-Latn-RS" sz="1600" baseline="30000" dirty="0">
                <a:effectLst/>
                <a:latin typeface="+mj-lt"/>
                <a:ea typeface="Calibri" panose="020F0502020204030204" pitchFamily="34" charset="0"/>
                <a:cs typeface="Times New Roman" panose="02020603050405020304" pitchFamily="18" charset="0"/>
              </a:rPr>
              <a:t>+</a:t>
            </a:r>
            <a:r>
              <a:rPr lang="sr-Latn-RS" sz="1600" dirty="0">
                <a:effectLst/>
                <a:latin typeface="+mj-lt"/>
                <a:ea typeface="Calibri" panose="020F0502020204030204" pitchFamily="34" charset="0"/>
                <a:cs typeface="Times New Roman" panose="02020603050405020304" pitchFamily="18" charset="0"/>
              </a:rPr>
              <a:t> complex (</a:t>
            </a:r>
            <a:r>
              <a:rPr lang="sr-Latn-RS" sz="1600" dirty="0" err="1" smtClean="0">
                <a:effectLst/>
                <a:latin typeface="+mj-lt"/>
                <a:ea typeface="Calibri" panose="020F0502020204030204" pitchFamily="34" charset="0"/>
                <a:cs typeface="Times New Roman" panose="02020603050405020304" pitchFamily="18" charset="0"/>
              </a:rPr>
              <a:t>Δ</a:t>
            </a:r>
            <a:r>
              <a:rPr lang="sr-Latn-RS" sz="1600" i="1" dirty="0" err="1" smtClean="0">
                <a:effectLst/>
                <a:latin typeface="+mj-lt"/>
                <a:ea typeface="Calibri" panose="020F0502020204030204" pitchFamily="34" charset="0"/>
                <a:cs typeface="Times New Roman" panose="02020603050405020304" pitchFamily="18" charset="0"/>
              </a:rPr>
              <a:t>G</a:t>
            </a:r>
            <a:r>
              <a:rPr lang="sr-Latn-RS" sz="1600" baseline="-25000" dirty="0" err="1" smtClean="0">
                <a:effectLst/>
                <a:latin typeface="+mj-lt"/>
                <a:ea typeface="Calibri" panose="020F0502020204030204" pitchFamily="34" charset="0"/>
                <a:cs typeface="Times New Roman" panose="02020603050405020304" pitchFamily="18" charset="0"/>
              </a:rPr>
              <a:t>bind</a:t>
            </a:r>
            <a:r>
              <a:rPr lang="sr-Latn-RS" sz="1600" baseline="-25000" dirty="0" smtClean="0">
                <a:effectLst/>
                <a:latin typeface="+mj-lt"/>
                <a:ea typeface="Calibri" panose="020F0502020204030204" pitchFamily="34" charset="0"/>
                <a:cs typeface="Times New Roman" panose="02020603050405020304" pitchFamily="18" charset="0"/>
              </a:rPr>
              <a:t> </a:t>
            </a:r>
            <a:r>
              <a:rPr lang="sr-Latn-RS" sz="1600" dirty="0">
                <a:effectLst/>
                <a:latin typeface="+mj-lt"/>
                <a:ea typeface="Calibri" panose="020F0502020204030204" pitchFamily="34" charset="0"/>
                <a:cs typeface="Times New Roman" panose="02020603050405020304" pitchFamily="18" charset="0"/>
              </a:rPr>
              <a:t>= -6.84 kcal/mol, </a:t>
            </a:r>
            <a:r>
              <a:rPr lang="sr-Latn-RS" sz="1600" i="1" dirty="0">
                <a:effectLst/>
                <a:latin typeface="+mj-lt"/>
                <a:ea typeface="Calibri" panose="020F0502020204030204" pitchFamily="34" charset="0"/>
                <a:cs typeface="Times New Roman" panose="02020603050405020304" pitchFamily="18" charset="0"/>
              </a:rPr>
              <a:t>K </a:t>
            </a:r>
            <a:r>
              <a:rPr lang="sr-Latn-RS" sz="1600" baseline="-25000" dirty="0">
                <a:effectLst/>
                <a:latin typeface="+mj-lt"/>
                <a:ea typeface="Calibri" panose="020F0502020204030204" pitchFamily="34" charset="0"/>
                <a:cs typeface="Times New Roman" panose="02020603050405020304" pitchFamily="18" charset="0"/>
              </a:rPr>
              <a:t>i</a:t>
            </a:r>
            <a:r>
              <a:rPr lang="sr-Latn-RS" sz="1600" dirty="0">
                <a:effectLst/>
                <a:latin typeface="+mj-lt"/>
                <a:ea typeface="Calibri" panose="020F0502020204030204" pitchFamily="34" charset="0"/>
                <a:cs typeface="Times New Roman" panose="02020603050405020304" pitchFamily="18" charset="0"/>
              </a:rPr>
              <a:t>= 9.73 μM).</a:t>
            </a:r>
          </a:p>
          <a:p>
            <a:pPr algn="just">
              <a:lnSpc>
                <a:spcPct val="115000"/>
              </a:lnSpc>
              <a:spcAft>
                <a:spcPts val="1000"/>
              </a:spcAft>
              <a:buClr>
                <a:schemeClr val="accent4">
                  <a:lumMod val="75000"/>
                </a:schemeClr>
              </a:buClr>
            </a:pPr>
            <a:endParaRPr lang="sr-Latn-RS" sz="1600" dirty="0">
              <a:effectLst/>
              <a:latin typeface="+mj-lt"/>
              <a:ea typeface="Calibri" panose="020F0502020204030204" pitchFamily="34" charset="0"/>
              <a:cs typeface="Times New Roman" panose="02020603050405020304" pitchFamily="18" charset="0"/>
            </a:endParaRPr>
          </a:p>
          <a:p>
            <a:pPr marL="285750" indent="-285750" algn="just">
              <a:lnSpc>
                <a:spcPct val="115000"/>
              </a:lnSpc>
              <a:spcAft>
                <a:spcPts val="1000"/>
              </a:spcAft>
              <a:buClr>
                <a:schemeClr val="accent4">
                  <a:lumMod val="75000"/>
                </a:schemeClr>
              </a:buClr>
              <a:buFont typeface="Wingdings" panose="05000000000000000000" pitchFamily="2" charset="2"/>
              <a:buChar char="v"/>
            </a:pPr>
            <a:r>
              <a:rPr lang="sr-Latn-RS" sz="1600" dirty="0">
                <a:effectLst/>
                <a:latin typeface="+mj-lt"/>
                <a:ea typeface="Calibri" panose="020F0502020204030204" pitchFamily="34" charset="0"/>
                <a:cs typeface="Times New Roman" panose="02020603050405020304" pitchFamily="18" charset="0"/>
              </a:rPr>
              <a:t>The appropriate thermodynamical parameters  that illustrate the inhibition potency of </a:t>
            </a:r>
            <a:r>
              <a:rPr lang="sr-Latn-RS" sz="1600" b="1" dirty="0">
                <a:effectLst/>
                <a:latin typeface="+mj-lt"/>
                <a:ea typeface="Calibri" panose="020F0502020204030204" pitchFamily="34" charset="0"/>
                <a:cs typeface="Times New Roman" panose="02020603050405020304" pitchFamily="18" charset="0"/>
              </a:rPr>
              <a:t>oxyplatinum</a:t>
            </a:r>
            <a:r>
              <a:rPr lang="sr-Latn-RS" sz="1600" dirty="0">
                <a:effectLst/>
                <a:latin typeface="+mj-lt"/>
                <a:ea typeface="Calibri" panose="020F0502020204030204" pitchFamily="34" charset="0"/>
                <a:cs typeface="Times New Roman" panose="02020603050405020304" pitchFamily="18" charset="0"/>
              </a:rPr>
              <a:t> are </a:t>
            </a:r>
            <a:r>
              <a:rPr lang="sr-Latn-RS" sz="1600" dirty="0" err="1" smtClean="0">
                <a:effectLst/>
                <a:latin typeface="+mj-lt"/>
                <a:ea typeface="Calibri" panose="020F0502020204030204" pitchFamily="34" charset="0"/>
                <a:cs typeface="Times New Roman" panose="02020603050405020304" pitchFamily="18" charset="0"/>
              </a:rPr>
              <a:t>Δ</a:t>
            </a:r>
            <a:r>
              <a:rPr lang="sr-Latn-RS" sz="1600" i="1" dirty="0" err="1" smtClean="0">
                <a:effectLst/>
                <a:latin typeface="+mj-lt"/>
                <a:ea typeface="Calibri" panose="020F0502020204030204" pitchFamily="34" charset="0"/>
                <a:cs typeface="Times New Roman" panose="02020603050405020304" pitchFamily="18" charset="0"/>
              </a:rPr>
              <a:t>G</a:t>
            </a:r>
            <a:r>
              <a:rPr lang="sr-Latn-RS" sz="1600" baseline="-25000" dirty="0" err="1" smtClean="0">
                <a:effectLst/>
                <a:latin typeface="+mj-lt"/>
                <a:ea typeface="Calibri" panose="020F0502020204030204" pitchFamily="34" charset="0"/>
                <a:cs typeface="Times New Roman" panose="02020603050405020304" pitchFamily="18" charset="0"/>
              </a:rPr>
              <a:t>bind</a:t>
            </a:r>
            <a:r>
              <a:rPr lang="sr-Latn-RS" sz="1600" baseline="-25000" dirty="0" smtClean="0">
                <a:effectLst/>
                <a:latin typeface="+mj-lt"/>
                <a:ea typeface="Calibri" panose="020F0502020204030204" pitchFamily="34" charset="0"/>
                <a:cs typeface="Times New Roman" panose="02020603050405020304" pitchFamily="18" charset="0"/>
              </a:rPr>
              <a:t> </a:t>
            </a:r>
            <a:r>
              <a:rPr lang="sr-Latn-RS" sz="1600" dirty="0">
                <a:effectLst/>
                <a:latin typeface="+mj-lt"/>
                <a:ea typeface="Calibri" panose="020F0502020204030204" pitchFamily="34" charset="0"/>
                <a:cs typeface="Times New Roman" panose="02020603050405020304" pitchFamily="18" charset="0"/>
              </a:rPr>
              <a:t>= -7.12 kcal/mol, </a:t>
            </a:r>
            <a:r>
              <a:rPr lang="sr-Latn-RS" sz="1600" i="1" dirty="0">
                <a:effectLst/>
                <a:latin typeface="+mj-lt"/>
                <a:ea typeface="Calibri" panose="020F0502020204030204" pitchFamily="34" charset="0"/>
                <a:cs typeface="Times New Roman" panose="02020603050405020304" pitchFamily="18" charset="0"/>
              </a:rPr>
              <a:t>K</a:t>
            </a:r>
            <a:r>
              <a:rPr lang="sr-Latn-RS" sz="1600" baseline="-25000" dirty="0">
                <a:effectLst/>
                <a:latin typeface="+mj-lt"/>
                <a:ea typeface="Calibri" panose="020F0502020204030204" pitchFamily="34" charset="0"/>
                <a:cs typeface="Times New Roman" panose="02020603050405020304" pitchFamily="18" charset="0"/>
              </a:rPr>
              <a:t>i </a:t>
            </a:r>
            <a:r>
              <a:rPr lang="sr-Latn-RS" sz="1600" dirty="0">
                <a:effectLst/>
                <a:latin typeface="+mj-lt"/>
                <a:ea typeface="Calibri" panose="020F0502020204030204" pitchFamily="34" charset="0"/>
                <a:cs typeface="Times New Roman" panose="02020603050405020304" pitchFamily="18" charset="0"/>
              </a:rPr>
              <a:t>= 6.01 μM, and of</a:t>
            </a:r>
            <a:r>
              <a:rPr lang="sr-Latn-RS" sz="1600" b="1" dirty="0">
                <a:effectLst/>
                <a:latin typeface="+mj-lt"/>
                <a:ea typeface="Calibri" panose="020F0502020204030204" pitchFamily="34" charset="0"/>
                <a:cs typeface="Times New Roman" panose="02020603050405020304" pitchFamily="18" charset="0"/>
              </a:rPr>
              <a:t> cisplatin</a:t>
            </a:r>
            <a:r>
              <a:rPr lang="sr-Latn-RS" sz="1600" dirty="0">
                <a:effectLst/>
                <a:latin typeface="+mj-lt"/>
                <a:ea typeface="Calibri" panose="020F0502020204030204" pitchFamily="34" charset="0"/>
                <a:cs typeface="Times New Roman" panose="02020603050405020304" pitchFamily="18" charset="0"/>
              </a:rPr>
              <a:t>, those are </a:t>
            </a:r>
            <a:r>
              <a:rPr lang="sr-Latn-RS" sz="1600" dirty="0" err="1" smtClean="0">
                <a:effectLst/>
                <a:latin typeface="+mj-lt"/>
                <a:ea typeface="Calibri" panose="020F0502020204030204" pitchFamily="34" charset="0"/>
                <a:cs typeface="Times New Roman" panose="02020603050405020304" pitchFamily="18" charset="0"/>
              </a:rPr>
              <a:t>Δ</a:t>
            </a:r>
            <a:r>
              <a:rPr lang="sr-Latn-RS" sz="1600" i="1" dirty="0" err="1" smtClean="0">
                <a:effectLst/>
                <a:latin typeface="+mj-lt"/>
                <a:ea typeface="Calibri" panose="020F0502020204030204" pitchFamily="34" charset="0"/>
                <a:cs typeface="Times New Roman" panose="02020603050405020304" pitchFamily="18" charset="0"/>
              </a:rPr>
              <a:t>G</a:t>
            </a:r>
            <a:r>
              <a:rPr lang="sr-Latn-RS" sz="1600" baseline="-25000" dirty="0" err="1" smtClean="0">
                <a:effectLst/>
                <a:latin typeface="+mj-lt"/>
                <a:ea typeface="Calibri" panose="020F0502020204030204" pitchFamily="34" charset="0"/>
                <a:cs typeface="Times New Roman" panose="02020603050405020304" pitchFamily="18" charset="0"/>
              </a:rPr>
              <a:t>bind</a:t>
            </a:r>
            <a:r>
              <a:rPr lang="sr-Latn-RS" sz="1600" baseline="-25000" dirty="0" smtClean="0">
                <a:effectLst/>
                <a:latin typeface="+mj-lt"/>
                <a:ea typeface="Calibri" panose="020F0502020204030204" pitchFamily="34" charset="0"/>
                <a:cs typeface="Times New Roman" panose="02020603050405020304" pitchFamily="18" charset="0"/>
              </a:rPr>
              <a:t> </a:t>
            </a:r>
            <a:r>
              <a:rPr lang="sr-Latn-RS" sz="1600" dirty="0">
                <a:effectLst/>
                <a:latin typeface="+mj-lt"/>
                <a:ea typeface="Calibri" panose="020F0502020204030204" pitchFamily="34" charset="0"/>
                <a:cs typeface="Times New Roman" panose="02020603050405020304" pitchFamily="18" charset="0"/>
              </a:rPr>
              <a:t>= -4.46 kcal/mol, </a:t>
            </a:r>
            <a:r>
              <a:rPr lang="sr-Latn-RS" sz="1600" i="1" dirty="0">
                <a:effectLst/>
                <a:latin typeface="+mj-lt"/>
                <a:ea typeface="Calibri" panose="020F0502020204030204" pitchFamily="34" charset="0"/>
                <a:cs typeface="Times New Roman" panose="02020603050405020304" pitchFamily="18" charset="0"/>
              </a:rPr>
              <a:t>K</a:t>
            </a:r>
            <a:r>
              <a:rPr lang="sr-Latn-RS" sz="1600" baseline="-25000" dirty="0">
                <a:effectLst/>
                <a:latin typeface="+mj-lt"/>
                <a:ea typeface="Calibri" panose="020F0502020204030204" pitchFamily="34" charset="0"/>
                <a:cs typeface="Times New Roman" panose="02020603050405020304" pitchFamily="18" charset="0"/>
              </a:rPr>
              <a:t>i </a:t>
            </a:r>
            <a:r>
              <a:rPr lang="sr-Latn-RS" sz="1600" dirty="0">
                <a:effectLst/>
                <a:latin typeface="+mj-lt"/>
                <a:ea typeface="Calibri" panose="020F0502020204030204" pitchFamily="34" charset="0"/>
                <a:cs typeface="Times New Roman" panose="02020603050405020304" pitchFamily="18" charset="0"/>
              </a:rPr>
              <a:t>= 535.61 μM.</a:t>
            </a:r>
          </a:p>
          <a:p>
            <a:pPr algn="just">
              <a:lnSpc>
                <a:spcPct val="115000"/>
              </a:lnSpc>
              <a:spcAft>
                <a:spcPts val="1000"/>
              </a:spcAft>
              <a:buClr>
                <a:schemeClr val="accent4">
                  <a:lumMod val="75000"/>
                </a:schemeClr>
              </a:buClr>
            </a:pPr>
            <a:endParaRPr lang="sr-Latn-RS" sz="1600" dirty="0">
              <a:effectLst/>
              <a:latin typeface="+mj-lt"/>
              <a:ea typeface="Calibri" panose="020F0502020204030204" pitchFamily="34" charset="0"/>
              <a:cs typeface="Times New Roman" panose="02020603050405020304" pitchFamily="18" charset="0"/>
            </a:endParaRPr>
          </a:p>
          <a:p>
            <a:pPr marL="285750" indent="-285750" algn="just">
              <a:lnSpc>
                <a:spcPct val="115000"/>
              </a:lnSpc>
              <a:spcAft>
                <a:spcPts val="1000"/>
              </a:spcAft>
              <a:buClr>
                <a:schemeClr val="accent4">
                  <a:lumMod val="75000"/>
                </a:schemeClr>
              </a:buClr>
              <a:buFont typeface="Wingdings" panose="05000000000000000000" pitchFamily="2" charset="2"/>
              <a:buChar char="v"/>
            </a:pPr>
            <a:r>
              <a:rPr lang="sr-Latn-RS" sz="1600" b="1" dirty="0">
                <a:effectLst/>
                <a:latin typeface="+mj-lt"/>
                <a:ea typeface="Calibri" panose="020F0502020204030204" pitchFamily="34" charset="0"/>
                <a:cs typeface="Times New Roman" panose="02020603050405020304" pitchFamily="18" charset="0"/>
              </a:rPr>
              <a:t>This indicates that the investigated Au(III) complexes have the potential to be used for targeted therapy and that it would be important to investigate their biological activity </a:t>
            </a:r>
            <a:r>
              <a:rPr lang="sr-Latn-RS" sz="1600" b="1" i="1" dirty="0">
                <a:effectLst/>
                <a:latin typeface="+mj-lt"/>
                <a:ea typeface="Calibri" panose="020F0502020204030204" pitchFamily="34" charset="0"/>
                <a:cs typeface="Times New Roman" panose="02020603050405020304" pitchFamily="18" charset="0"/>
              </a:rPr>
              <a:t>in vitro</a:t>
            </a:r>
            <a:r>
              <a:rPr lang="sr-Latn-RS" sz="1600" b="1" dirty="0">
                <a:effectLst/>
                <a:latin typeface="+mj-lt"/>
                <a:ea typeface="Calibri" panose="020F0502020204030204" pitchFamily="34" charset="0"/>
                <a:cs typeface="Times New Roman" panose="02020603050405020304" pitchFamily="18" charset="0"/>
              </a:rPr>
              <a:t> and </a:t>
            </a:r>
            <a:r>
              <a:rPr lang="sr-Latn-RS" sz="1600" b="1" i="1" dirty="0">
                <a:effectLst/>
                <a:latin typeface="+mj-lt"/>
                <a:ea typeface="Calibri" panose="020F0502020204030204" pitchFamily="34" charset="0"/>
                <a:cs typeface="Times New Roman" panose="02020603050405020304" pitchFamily="18" charset="0"/>
              </a:rPr>
              <a:t>in vivo</a:t>
            </a:r>
            <a:r>
              <a:rPr lang="sr-Latn-RS" sz="1600" b="1" dirty="0">
                <a:effectLst/>
                <a:latin typeface="+mj-lt"/>
                <a:ea typeface="Calibri" panose="020F0502020204030204" pitchFamily="34" charset="0"/>
                <a:cs typeface="Times New Roman" panose="02020603050405020304" pitchFamily="18" charset="0"/>
              </a:rPr>
              <a:t> in detail.</a:t>
            </a:r>
            <a:endParaRPr lang="en-US" sz="1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7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F3DC861-B1C8-C9E3-B38E-9959ECB9FEBD}"/>
              </a:ext>
            </a:extLst>
          </p:cNvPr>
          <p:cNvSpPr>
            <a:spLocks noGrp="1"/>
          </p:cNvSpPr>
          <p:nvPr>
            <p:ph type="sldNum" sz="quarter" idx="12"/>
          </p:nvPr>
        </p:nvSpPr>
        <p:spPr>
          <a:xfrm>
            <a:off x="6934200" y="7367651"/>
            <a:ext cx="2133600" cy="365125"/>
          </a:xfrm>
        </p:spPr>
        <p:txBody>
          <a:bodyPr/>
          <a:lstStyle/>
          <a:p>
            <a:fld id="{FCAEAE96-855E-42B1-8DE9-9C9E68DE18C5}" type="slidenum">
              <a:rPr lang="fr-FR" smtClean="0"/>
              <a:pPr/>
              <a:t>17</a:t>
            </a:fld>
            <a:endParaRPr lang="fr-FR"/>
          </a:p>
        </p:txBody>
      </p:sp>
      <p:sp>
        <p:nvSpPr>
          <p:cNvPr id="3" name="Slide Number Placeholder 11">
            <a:extLst>
              <a:ext uri="{FF2B5EF4-FFF2-40B4-BE49-F238E27FC236}">
                <a16:creationId xmlns="" xmlns:a16="http://schemas.microsoft.com/office/drawing/2014/main" id="{2C14A166-3A28-C84D-37E2-5C386BD151B7}"/>
              </a:ext>
            </a:extLst>
          </p:cNvPr>
          <p:cNvSpPr txBox="1">
            <a:spLocks/>
          </p:cNvSpPr>
          <p:nvPr/>
        </p:nvSpPr>
        <p:spPr>
          <a:xfrm>
            <a:off x="6934200" y="74834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F1975D34-7F46-77B4-5822-11DEF10331BE}"/>
              </a:ext>
            </a:extLst>
          </p:cNvPr>
          <p:cNvSpPr txBox="1"/>
          <p:nvPr/>
        </p:nvSpPr>
        <p:spPr>
          <a:xfrm>
            <a:off x="0" y="1166749"/>
            <a:ext cx="9144000" cy="461665"/>
          </a:xfrm>
          <a:prstGeom prst="rect">
            <a:avLst/>
          </a:prstGeom>
          <a:solidFill>
            <a:schemeClr val="accent4">
              <a:lumMod val="20000"/>
              <a:lumOff val="80000"/>
            </a:schemeClr>
          </a:solidFill>
        </p:spPr>
        <p:txBody>
          <a:bodyPr wrap="square">
            <a:spAutoFit/>
          </a:bodyPr>
          <a:lstStyle>
            <a:defPPr>
              <a:defRPr lang="fr-FR"/>
            </a:defPPr>
            <a:lvl1pPr marL="71755" algn="just">
              <a:lnSpc>
                <a:spcPct val="115000"/>
              </a:lnSpc>
              <a:spcAft>
                <a:spcPts val="1000"/>
              </a:spcAft>
              <a:defRPr sz="2000" b="1">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r>
              <a:rPr lang="fr-FR" dirty="0"/>
              <a:t>ACKNOWLEDGMENTS</a:t>
            </a:r>
          </a:p>
        </p:txBody>
      </p:sp>
      <p:sp>
        <p:nvSpPr>
          <p:cNvPr id="6" name="TextBox 5">
            <a:extLst>
              <a:ext uri="{FF2B5EF4-FFF2-40B4-BE49-F238E27FC236}">
                <a16:creationId xmlns="" xmlns:a16="http://schemas.microsoft.com/office/drawing/2014/main" id="{B0658084-5863-AD7B-F39A-41361D4CCF44}"/>
              </a:ext>
            </a:extLst>
          </p:cNvPr>
          <p:cNvSpPr txBox="1"/>
          <p:nvPr/>
        </p:nvSpPr>
        <p:spPr>
          <a:xfrm>
            <a:off x="0" y="2059560"/>
            <a:ext cx="9144000" cy="923330"/>
          </a:xfrm>
          <a:prstGeom prst="rect">
            <a:avLst/>
          </a:prstGeom>
          <a:noFill/>
        </p:spPr>
        <p:txBody>
          <a:bodyPr wrap="square">
            <a:spAutoFit/>
          </a:bodyPr>
          <a:lstStyle/>
          <a:p>
            <a:pPr algn="just">
              <a:spcBef>
                <a:spcPts val="1200"/>
              </a:spcBef>
              <a:spcAft>
                <a:spcPts val="600"/>
              </a:spcAft>
            </a:pPr>
            <a:r>
              <a:rPr lang="en-US" sz="1800" b="0" dirty="0">
                <a:solidFill>
                  <a:srgbClr val="000000"/>
                </a:solidFill>
                <a:effectLst/>
                <a:ea typeface="Times New Roman" panose="02020603050405020304" pitchFamily="18" charset="0"/>
                <a:cs typeface="Times New Roman" panose="02020603050405020304" pitchFamily="18" charset="0"/>
              </a:rPr>
              <a:t>The authors are grateful to the Ministry of Education, Science and Technological Development of the Republic of Serbia (Agreement</a:t>
            </a:r>
            <a:r>
              <a:rPr lang="sr-Latn-RS" sz="1800" b="0" dirty="0">
                <a:solidFill>
                  <a:srgbClr val="000000"/>
                </a:solidFill>
                <a:effectLst/>
                <a:ea typeface="Times New Roman" panose="02020603050405020304" pitchFamily="18" charset="0"/>
                <a:cs typeface="Times New Roman" panose="02020603050405020304" pitchFamily="18" charset="0"/>
              </a:rPr>
              <a:t> </a:t>
            </a:r>
            <a:r>
              <a:rPr lang="sr-Latn-RS" sz="1800" b="1" dirty="0">
                <a:solidFill>
                  <a:srgbClr val="000000"/>
                </a:solidFill>
                <a:effectLst/>
                <a:ea typeface="Times New Roman" panose="02020603050405020304" pitchFamily="18" charset="0"/>
                <a:cs typeface="Times New Roman" panose="02020603050405020304" pitchFamily="18" charset="0"/>
              </a:rPr>
              <a:t>No. </a:t>
            </a:r>
            <a:r>
              <a:rPr lang="sr-Latn-RS" b="1" dirty="0">
                <a:solidFill>
                  <a:srgbClr val="000000"/>
                </a:solidFill>
                <a:ea typeface="Times New Roman" panose="02020603050405020304" pitchFamily="18" charset="0"/>
                <a:cs typeface="Times New Roman" panose="02020603050405020304" pitchFamily="18" charset="0"/>
              </a:rPr>
              <a:t>451-03-47/2023-01/200252,</a:t>
            </a:r>
            <a:r>
              <a:rPr lang="sr-Latn-RS" dirty="0">
                <a:solidFill>
                  <a:srgbClr val="000000"/>
                </a:solidFill>
                <a:ea typeface="Times New Roman" panose="02020603050405020304" pitchFamily="18" charset="0"/>
                <a:cs typeface="Times New Roman" panose="02020603050405020304" pitchFamily="18" charset="0"/>
              </a:rPr>
              <a:t> </a:t>
            </a:r>
            <a:r>
              <a:rPr lang="en-US" sz="1800" b="1" dirty="0">
                <a:solidFill>
                  <a:srgbClr val="000000"/>
                </a:solidFill>
                <a:effectLst/>
                <a:ea typeface="Times New Roman" panose="02020603050405020304" pitchFamily="18" charset="0"/>
                <a:cs typeface="Times New Roman" panose="02020603050405020304" pitchFamily="18" charset="0"/>
              </a:rPr>
              <a:t>No. </a:t>
            </a:r>
            <a:r>
              <a:rPr lang="en-US" sz="1800" b="1" dirty="0">
                <a:effectLst/>
                <a:ea typeface="Times New Roman" panose="02020603050405020304" pitchFamily="18" charset="0"/>
                <a:cs typeface="Times New Roman" panose="02020603050405020304" pitchFamily="18" charset="0"/>
              </a:rPr>
              <a:t>451-03-47/2023-01/200378</a:t>
            </a:r>
            <a:r>
              <a:rPr lang="sr-Latn-RS" b="1" dirty="0">
                <a:ea typeface="Times New Roman" panose="02020603050405020304" pitchFamily="18" charset="0"/>
                <a:cs typeface="Times New Roman" panose="02020603050405020304" pitchFamily="18" charset="0"/>
              </a:rPr>
              <a:t>, </a:t>
            </a:r>
            <a:r>
              <a:rPr lang="sr-Latn-RS" dirty="0">
                <a:ea typeface="Times New Roman" panose="02020603050405020304" pitchFamily="18" charset="0"/>
                <a:cs typeface="Times New Roman" panose="02020603050405020304" pitchFamily="18" charset="0"/>
              </a:rPr>
              <a:t>and</a:t>
            </a:r>
            <a:r>
              <a:rPr lang="sr-Latn-RS" b="1" dirty="0">
                <a:ea typeface="Times New Roman" panose="02020603050405020304" pitchFamily="18" charset="0"/>
                <a:cs typeface="Times New Roman" panose="02020603050405020304" pitchFamily="18" charset="0"/>
              </a:rPr>
              <a:t> </a:t>
            </a:r>
            <a:r>
              <a:rPr lang="sr-Latn-RS" sz="1800" b="1" dirty="0">
                <a:solidFill>
                  <a:srgbClr val="000000"/>
                </a:solidFill>
                <a:effectLst/>
                <a:ea typeface="Times New Roman" panose="02020603050405020304" pitchFamily="18" charset="0"/>
                <a:cs typeface="Times New Roman" panose="02020603050405020304" pitchFamily="18" charset="0"/>
              </a:rPr>
              <a:t>No. </a:t>
            </a:r>
            <a:r>
              <a:rPr lang="sr-Latn-RS" b="1" dirty="0">
                <a:ea typeface="Times New Roman" panose="02020603050405020304" pitchFamily="18" charset="0"/>
                <a:cs typeface="Times New Roman" panose="02020603050405020304" pitchFamily="18" charset="0"/>
              </a:rPr>
              <a:t>451-03-47/2023-01/200122</a:t>
            </a:r>
            <a:r>
              <a:rPr lang="sr-Latn-RS" b="1" dirty="0">
                <a:solidFill>
                  <a:srgbClr val="000000"/>
                </a:solidFill>
                <a:ea typeface="Times New Roman" panose="02020603050405020304" pitchFamily="18" charset="0"/>
                <a:cs typeface="Times New Roman" panose="02020603050405020304" pitchFamily="18" charset="0"/>
              </a:rPr>
              <a:t>).</a:t>
            </a:r>
            <a:endParaRPr lang="en-US" sz="1800" b="1" dirty="0">
              <a:solidFill>
                <a:srgbClr val="000000"/>
              </a:solidFill>
              <a:effectLst/>
              <a:ea typeface="Times New Roman" panose="02020603050405020304" pitchFamily="18" charset="0"/>
              <a:cs typeface="Times New Roman" panose="02020603050405020304" pitchFamily="18" charset="0"/>
            </a:endParaRPr>
          </a:p>
        </p:txBody>
      </p:sp>
      <p:pic>
        <p:nvPicPr>
          <p:cNvPr id="7" name="Picture 70" descr="IIT">
            <a:extLst>
              <a:ext uri="{FF2B5EF4-FFF2-40B4-BE49-F238E27FC236}">
                <a16:creationId xmlns="" xmlns:a16="http://schemas.microsoft.com/office/drawing/2014/main" id="{DCE227F0-F2D9-8C23-3C6E-4AE1EF262025}"/>
              </a:ext>
            </a:extLst>
          </p:cNvPr>
          <p:cNvPicPr>
            <a:picLocks noChangeAspect="1" noChangeArrowheads="1"/>
          </p:cNvPicPr>
          <p:nvPr/>
        </p:nvPicPr>
        <p:blipFill>
          <a:blip r:embed="rId2"/>
          <a:srcRect/>
          <a:stretch>
            <a:fillRect/>
          </a:stretch>
        </p:blipFill>
        <p:spPr bwMode="auto">
          <a:xfrm>
            <a:off x="3673108" y="3443084"/>
            <a:ext cx="1560437" cy="111459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BF555B35-166D-921C-029C-1CFE795F019C}"/>
              </a:ext>
            </a:extLst>
          </p:cNvPr>
          <p:cNvSpPr txBox="1"/>
          <p:nvPr/>
        </p:nvSpPr>
        <p:spPr>
          <a:xfrm>
            <a:off x="3310326" y="4557681"/>
            <a:ext cx="2286000" cy="430887"/>
          </a:xfrm>
          <a:prstGeom prst="rect">
            <a:avLst/>
          </a:prstGeom>
          <a:noFill/>
        </p:spPr>
        <p:txBody>
          <a:bodyPr wrap="square">
            <a:spAutoFit/>
          </a:bodyPr>
          <a:lstStyle>
            <a:defPPr>
              <a:defRPr lang="fr-FR"/>
            </a:defPPr>
            <a:lvl1pPr algn="ctr">
              <a:defRPr sz="1100" b="1">
                <a:solidFill>
                  <a:srgbClr val="000000"/>
                </a:solidFill>
                <a:effectLst/>
                <a:latin typeface="Raleway" pitchFamily="2" charset="0"/>
              </a:defRPr>
            </a:lvl1pPr>
          </a:lstStyle>
          <a:p>
            <a:r>
              <a:rPr lang="en-US" dirty="0"/>
              <a:t>INSTITUTE </a:t>
            </a:r>
            <a:r>
              <a:rPr lang="sr-Latn-RS" dirty="0"/>
              <a:t>FOR</a:t>
            </a:r>
            <a:r>
              <a:rPr lang="en-US" dirty="0"/>
              <a:t> INFORMATION TECHNOLOGIES KRAGUJEVAC</a:t>
            </a:r>
          </a:p>
        </p:txBody>
      </p:sp>
      <p:sp>
        <p:nvSpPr>
          <p:cNvPr id="10" name="TextBox 9">
            <a:extLst>
              <a:ext uri="{FF2B5EF4-FFF2-40B4-BE49-F238E27FC236}">
                <a16:creationId xmlns="" xmlns:a16="http://schemas.microsoft.com/office/drawing/2014/main" id="{FF5732F4-B4FB-7EE4-225D-5B27F72B67E3}"/>
              </a:ext>
            </a:extLst>
          </p:cNvPr>
          <p:cNvSpPr txBox="1"/>
          <p:nvPr/>
        </p:nvSpPr>
        <p:spPr>
          <a:xfrm>
            <a:off x="609599" y="4694350"/>
            <a:ext cx="1752601" cy="430887"/>
          </a:xfrm>
          <a:prstGeom prst="rect">
            <a:avLst/>
          </a:prstGeom>
          <a:noFill/>
        </p:spPr>
        <p:txBody>
          <a:bodyPr wrap="square">
            <a:spAutoFit/>
          </a:bodyPr>
          <a:lstStyle/>
          <a:p>
            <a:pPr algn="ctr"/>
            <a:r>
              <a:rPr lang="en-US" sz="1100" b="1" dirty="0">
                <a:solidFill>
                  <a:srgbClr val="000000"/>
                </a:solidFill>
                <a:effectLst/>
                <a:latin typeface="Raleway" pitchFamily="2" charset="0"/>
              </a:rPr>
              <a:t>S</a:t>
            </a:r>
            <a:r>
              <a:rPr lang="sr-Latn-RS" sz="1100" b="1" dirty="0">
                <a:solidFill>
                  <a:srgbClr val="000000"/>
                </a:solidFill>
                <a:effectLst/>
                <a:latin typeface="Raleway" pitchFamily="2" charset="0"/>
              </a:rPr>
              <a:t>TATE</a:t>
            </a:r>
            <a:r>
              <a:rPr lang="en-US" sz="1100" b="1" dirty="0">
                <a:solidFill>
                  <a:srgbClr val="000000"/>
                </a:solidFill>
                <a:effectLst/>
                <a:latin typeface="Raleway" pitchFamily="2" charset="0"/>
              </a:rPr>
              <a:t> U</a:t>
            </a:r>
            <a:r>
              <a:rPr lang="sr-Latn-RS" sz="1100" b="1" dirty="0">
                <a:solidFill>
                  <a:srgbClr val="000000"/>
                </a:solidFill>
                <a:effectLst/>
                <a:latin typeface="Raleway" pitchFamily="2" charset="0"/>
              </a:rPr>
              <a:t>NIVERSITY</a:t>
            </a:r>
            <a:r>
              <a:rPr lang="en-US" sz="1100" b="1" dirty="0">
                <a:solidFill>
                  <a:srgbClr val="000000"/>
                </a:solidFill>
                <a:effectLst/>
                <a:latin typeface="Raleway" pitchFamily="2" charset="0"/>
              </a:rPr>
              <a:t> </a:t>
            </a:r>
            <a:r>
              <a:rPr lang="sr-Latn-RS" sz="1100" b="1" dirty="0">
                <a:solidFill>
                  <a:srgbClr val="000000"/>
                </a:solidFill>
                <a:effectLst/>
                <a:latin typeface="Raleway" pitchFamily="2" charset="0"/>
              </a:rPr>
              <a:t>OF</a:t>
            </a:r>
            <a:r>
              <a:rPr lang="en-US" sz="1100" b="1" dirty="0">
                <a:solidFill>
                  <a:srgbClr val="000000"/>
                </a:solidFill>
                <a:effectLst/>
                <a:latin typeface="Raleway" pitchFamily="2" charset="0"/>
              </a:rPr>
              <a:t> N</a:t>
            </a:r>
            <a:r>
              <a:rPr lang="sr-Latn-RS" sz="1100" b="1" dirty="0">
                <a:solidFill>
                  <a:srgbClr val="000000"/>
                </a:solidFill>
                <a:effectLst/>
                <a:latin typeface="Raleway" pitchFamily="2" charset="0"/>
              </a:rPr>
              <a:t>OVI</a:t>
            </a:r>
            <a:r>
              <a:rPr lang="en-US" sz="1100" b="1" dirty="0">
                <a:solidFill>
                  <a:srgbClr val="000000"/>
                </a:solidFill>
                <a:effectLst/>
                <a:latin typeface="Raleway" pitchFamily="2" charset="0"/>
              </a:rPr>
              <a:t> P</a:t>
            </a:r>
            <a:r>
              <a:rPr lang="sr-Latn-RS" sz="1100" b="1" dirty="0">
                <a:solidFill>
                  <a:srgbClr val="000000"/>
                </a:solidFill>
                <a:effectLst/>
                <a:latin typeface="Raleway" pitchFamily="2" charset="0"/>
              </a:rPr>
              <a:t>AZAR</a:t>
            </a:r>
            <a:endParaRPr lang="en-US" sz="1100" b="1" dirty="0">
              <a:solidFill>
                <a:srgbClr val="443F3F"/>
              </a:solidFill>
              <a:effectLst/>
              <a:latin typeface="Raleway" pitchFamily="2" charset="0"/>
            </a:endParaRPr>
          </a:p>
        </p:txBody>
      </p:sp>
      <p:pic>
        <p:nvPicPr>
          <p:cNvPr id="11" name="Picture 2">
            <a:extLst>
              <a:ext uri="{FF2B5EF4-FFF2-40B4-BE49-F238E27FC236}">
                <a16:creationId xmlns="" xmlns:a16="http://schemas.microsoft.com/office/drawing/2014/main" id="{5D6F1929-9B5B-997C-6572-A7F6A1199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071"/>
            <a:ext cx="1600200" cy="1231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749D47CC-024F-85D3-D081-6C9D68D72258}"/>
              </a:ext>
            </a:extLst>
          </p:cNvPr>
          <p:cNvPicPr>
            <a:picLocks noChangeAspect="1"/>
          </p:cNvPicPr>
          <p:nvPr/>
        </p:nvPicPr>
        <p:blipFill>
          <a:blip r:embed="rId4"/>
          <a:stretch>
            <a:fillRect/>
          </a:stretch>
        </p:blipFill>
        <p:spPr>
          <a:xfrm>
            <a:off x="7068981" y="3352800"/>
            <a:ext cx="1204881" cy="1204881"/>
          </a:xfrm>
          <a:prstGeom prst="rect">
            <a:avLst/>
          </a:prstGeom>
        </p:spPr>
      </p:pic>
      <p:sp>
        <p:nvSpPr>
          <p:cNvPr id="14" name="TextBox 13">
            <a:extLst>
              <a:ext uri="{FF2B5EF4-FFF2-40B4-BE49-F238E27FC236}">
                <a16:creationId xmlns="" xmlns:a16="http://schemas.microsoft.com/office/drawing/2014/main" id="{CA60BC0D-94B0-2BA5-B35E-04CDCE4998D7}"/>
              </a:ext>
            </a:extLst>
          </p:cNvPr>
          <p:cNvSpPr txBox="1"/>
          <p:nvPr/>
        </p:nvSpPr>
        <p:spPr>
          <a:xfrm>
            <a:off x="6465088" y="4557681"/>
            <a:ext cx="2412666" cy="430887"/>
          </a:xfrm>
          <a:prstGeom prst="rect">
            <a:avLst/>
          </a:prstGeom>
          <a:noFill/>
        </p:spPr>
        <p:txBody>
          <a:bodyPr wrap="square">
            <a:spAutoFit/>
          </a:bodyPr>
          <a:lstStyle>
            <a:defPPr>
              <a:defRPr lang="fr-FR"/>
            </a:defPPr>
            <a:lvl1pPr algn="ctr">
              <a:defRPr sz="1100" b="1">
                <a:solidFill>
                  <a:srgbClr val="000000"/>
                </a:solidFill>
                <a:effectLst/>
                <a:latin typeface="Raleway" pitchFamily="2" charset="0"/>
              </a:defRPr>
            </a:lvl1pPr>
          </a:lstStyle>
          <a:p>
            <a:r>
              <a:rPr lang="en-US" dirty="0"/>
              <a:t>UNIVERSITY OF KRAGUJEVAC, FACULTY OF SCIENCE</a:t>
            </a:r>
          </a:p>
        </p:txBody>
      </p:sp>
    </p:spTree>
    <p:extLst>
      <p:ext uri="{BB962C8B-B14F-4D97-AF65-F5344CB8AC3E}">
        <p14:creationId xmlns:p14="http://schemas.microsoft.com/office/powerpoint/2010/main" val="252091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EA518CE4-E4D4-4D8A-980F-6D692AC969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37" y="0"/>
            <a:ext cx="4210162" cy="3957065"/>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19" name="Freeform: Shape 18">
            <a:extLst>
              <a:ext uri="{FF2B5EF4-FFF2-40B4-BE49-F238E27FC236}">
                <a16:creationId xmlns="" xmlns:a16="http://schemas.microsoft.com/office/drawing/2014/main" id="{5E6FAE32-AB12-4E77-A677-F6BD5D71AD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37" y="1"/>
            <a:ext cx="4097175" cy="3853446"/>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 xmlns:a16="http://schemas.microsoft.com/office/drawing/2014/main" id="{F82BF3E2-EB0E-40D6-8835-2367A5316C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6725" y="2900935"/>
            <a:ext cx="4517274" cy="3957065"/>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23" name="Freeform: Shape 22">
            <a:extLst>
              <a:ext uri="{FF2B5EF4-FFF2-40B4-BE49-F238E27FC236}">
                <a16:creationId xmlns="" xmlns:a16="http://schemas.microsoft.com/office/drawing/2014/main" id="{CB6FFAAC-8A48-4FBF-BAFE-BAD367694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27817" y="3002025"/>
            <a:ext cx="4416183" cy="3855974"/>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Oval 24">
            <a:extLst>
              <a:ext uri="{FF2B5EF4-FFF2-40B4-BE49-F238E27FC236}">
                <a16:creationId xmlns="" xmlns:a16="http://schemas.microsoft.com/office/drawing/2014/main" id="{481E86DD-89E6-42B2-8675-84B7C56BFF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11586" y="2247666"/>
            <a:ext cx="3429000" cy="3429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useBgFill="1">
        <p:nvSpPr>
          <p:cNvPr id="27" name="Freeform: Shape 26">
            <a:extLst>
              <a:ext uri="{FF2B5EF4-FFF2-40B4-BE49-F238E27FC236}">
                <a16:creationId xmlns="" xmlns:a16="http://schemas.microsoft.com/office/drawing/2014/main" id="{440EF577-B6F8-4C57-B956-AB860B388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14456" y="2350536"/>
            <a:ext cx="3223260" cy="322326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2" name="Picture 11">
            <a:extLst>
              <a:ext uri="{FF2B5EF4-FFF2-40B4-BE49-F238E27FC236}">
                <a16:creationId xmlns="" xmlns:a16="http://schemas.microsoft.com/office/drawing/2014/main" id="{EAE405DE-EE68-5830-8570-F90F4C1CA900}"/>
              </a:ext>
            </a:extLst>
          </p:cNvPr>
          <p:cNvPicPr>
            <a:picLocks noChangeAspect="1"/>
          </p:cNvPicPr>
          <p:nvPr/>
        </p:nvPicPr>
        <p:blipFill>
          <a:blip r:embed="rId2"/>
          <a:stretch>
            <a:fillRect/>
          </a:stretch>
        </p:blipFill>
        <p:spPr>
          <a:xfrm>
            <a:off x="577436" y="105709"/>
            <a:ext cx="1978118" cy="2637491"/>
          </a:xfrm>
          <a:prstGeom prst="rect">
            <a:avLst/>
          </a:prstGeom>
        </p:spPr>
      </p:pic>
      <p:pic>
        <p:nvPicPr>
          <p:cNvPr id="5" name="Picture 4">
            <a:extLst>
              <a:ext uri="{FF2B5EF4-FFF2-40B4-BE49-F238E27FC236}">
                <a16:creationId xmlns="" xmlns:a16="http://schemas.microsoft.com/office/drawing/2014/main" id="{719EE8B8-421E-5776-03EE-212A743B1956}"/>
              </a:ext>
            </a:extLst>
          </p:cNvPr>
          <p:cNvPicPr>
            <a:picLocks noChangeAspect="1"/>
          </p:cNvPicPr>
          <p:nvPr/>
        </p:nvPicPr>
        <p:blipFill rotWithShape="1">
          <a:blip r:embed="rId3"/>
          <a:srcRect l="15151" r="11979" b="7904"/>
          <a:stretch/>
        </p:blipFill>
        <p:spPr>
          <a:xfrm>
            <a:off x="5319503" y="77263"/>
            <a:ext cx="3484622" cy="3126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 xmlns:a16="http://schemas.microsoft.com/office/drawing/2014/main" id="{D10AB7C7-235C-5C43-8D4D-15B8C0020F6A}"/>
              </a:ext>
            </a:extLst>
          </p:cNvPr>
          <p:cNvPicPr>
            <a:picLocks noChangeAspect="1"/>
          </p:cNvPicPr>
          <p:nvPr/>
        </p:nvPicPr>
        <p:blipFill>
          <a:blip r:embed="rId4"/>
          <a:stretch>
            <a:fillRect/>
          </a:stretch>
        </p:blipFill>
        <p:spPr>
          <a:xfrm>
            <a:off x="577436" y="4929233"/>
            <a:ext cx="1815438" cy="1815438"/>
          </a:xfrm>
          <a:prstGeom prst="rect">
            <a:avLst/>
          </a:prstGeom>
        </p:spPr>
      </p:pic>
      <p:pic>
        <p:nvPicPr>
          <p:cNvPr id="6" name="Picture 5">
            <a:extLst>
              <a:ext uri="{FF2B5EF4-FFF2-40B4-BE49-F238E27FC236}">
                <a16:creationId xmlns="" xmlns:a16="http://schemas.microsoft.com/office/drawing/2014/main" id="{BC78BE16-6251-2B35-0B78-1D4D69EC6351}"/>
              </a:ext>
            </a:extLst>
          </p:cNvPr>
          <p:cNvPicPr>
            <a:picLocks noChangeAspect="1"/>
          </p:cNvPicPr>
          <p:nvPr/>
        </p:nvPicPr>
        <p:blipFill>
          <a:blip r:embed="rId5"/>
          <a:stretch>
            <a:fillRect/>
          </a:stretch>
        </p:blipFill>
        <p:spPr>
          <a:xfrm>
            <a:off x="3216496" y="2654003"/>
            <a:ext cx="1833049" cy="2411908"/>
          </a:xfrm>
          <a:prstGeom prst="rect">
            <a:avLst/>
          </a:prstGeom>
        </p:spPr>
      </p:pic>
      <p:pic>
        <p:nvPicPr>
          <p:cNvPr id="8" name="Picture 7">
            <a:extLst>
              <a:ext uri="{FF2B5EF4-FFF2-40B4-BE49-F238E27FC236}">
                <a16:creationId xmlns="" xmlns:a16="http://schemas.microsoft.com/office/drawing/2014/main" id="{6C8C3F68-2474-E0CF-7650-D5921526362C}"/>
              </a:ext>
            </a:extLst>
          </p:cNvPr>
          <p:cNvPicPr>
            <a:picLocks noChangeAspect="1"/>
          </p:cNvPicPr>
          <p:nvPr/>
        </p:nvPicPr>
        <p:blipFill>
          <a:blip r:embed="rId6"/>
          <a:stretch>
            <a:fillRect/>
          </a:stretch>
        </p:blipFill>
        <p:spPr>
          <a:xfrm>
            <a:off x="6423387" y="3925320"/>
            <a:ext cx="2418875" cy="2431030"/>
          </a:xfrm>
          <a:prstGeom prst="rect">
            <a:avLst/>
          </a:prstGeom>
        </p:spPr>
      </p:pic>
      <p:sp>
        <p:nvSpPr>
          <p:cNvPr id="2" name="Slide Number Placeholder 1">
            <a:extLst>
              <a:ext uri="{FF2B5EF4-FFF2-40B4-BE49-F238E27FC236}">
                <a16:creationId xmlns="" xmlns:a16="http://schemas.microsoft.com/office/drawing/2014/main" id="{EA4B8070-8BC0-0A85-F3DA-19A286B4C369}"/>
              </a:ext>
            </a:extLst>
          </p:cNvPr>
          <p:cNvSpPr>
            <a:spLocks noGrp="1"/>
          </p:cNvSpPr>
          <p:nvPr>
            <p:ph type="sldNum" sz="quarter" idx="12"/>
          </p:nvPr>
        </p:nvSpPr>
        <p:spPr>
          <a:xfrm>
            <a:off x="8133498" y="6415612"/>
            <a:ext cx="762683" cy="365125"/>
          </a:xfrm>
        </p:spPr>
        <p:txBody>
          <a:bodyPr>
            <a:normAutofit/>
          </a:bodyPr>
          <a:lstStyle/>
          <a:p>
            <a:pPr>
              <a:spcAft>
                <a:spcPts val="600"/>
              </a:spcAft>
            </a:pPr>
            <a:fld id="{FCAEAE96-855E-42B1-8DE9-9C9E68DE18C5}" type="slidenum">
              <a:rPr lang="fr-FR">
                <a:solidFill>
                  <a:schemeClr val="tx1">
                    <a:lumMod val="75000"/>
                    <a:lumOff val="25000"/>
                  </a:schemeClr>
                </a:solidFill>
              </a:rPr>
              <a:pPr>
                <a:spcAft>
                  <a:spcPts val="600"/>
                </a:spcAft>
              </a:pPr>
              <a:t>18</a:t>
            </a:fld>
            <a:endParaRPr lang="fr-FR">
              <a:solidFill>
                <a:schemeClr val="tx1">
                  <a:lumMod val="75000"/>
                  <a:lumOff val="25000"/>
                </a:schemeClr>
              </a:solidFill>
            </a:endParaRPr>
          </a:p>
        </p:txBody>
      </p:sp>
    </p:spTree>
    <p:extLst>
      <p:ext uri="{BB962C8B-B14F-4D97-AF65-F5344CB8AC3E}">
        <p14:creationId xmlns:p14="http://schemas.microsoft.com/office/powerpoint/2010/main" val="92252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3000"/>
            <a:ext cx="9144000" cy="830997"/>
          </a:xfrm>
          <a:prstGeom prst="rect">
            <a:avLst/>
          </a:prstGeom>
          <a:solidFill>
            <a:schemeClr val="accent4">
              <a:lumMod val="20000"/>
              <a:lumOff val="80000"/>
            </a:schemeClr>
          </a:solidFill>
        </p:spPr>
        <p:txBody>
          <a:bodyPr wrap="square">
            <a:spAutoFit/>
          </a:bodyPr>
          <a:lstStyle/>
          <a:p>
            <a:pPr algn="ctr"/>
            <a:r>
              <a:rPr lang="en-US" sz="2400" b="1" dirty="0"/>
              <a:t>Substituted bifunctional Au(III)-2.2'-bipyridine complexes as potential PARP inhibitors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6" name="Picture 5" descr="A diagram of a human body&#10;&#10;Description automatically generated with medium confidence">
            <a:extLst>
              <a:ext uri="{FF2B5EF4-FFF2-40B4-BE49-F238E27FC236}">
                <a16:creationId xmlns="" xmlns:a16="http://schemas.microsoft.com/office/drawing/2014/main" id="{1AE000F7-3B94-46CF-2715-D4957DC24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81200"/>
            <a:ext cx="6172200" cy="4572000"/>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61BD29C-F508-9620-B23A-434A4A75B3C4}"/>
              </a:ext>
            </a:extLst>
          </p:cNvPr>
          <p:cNvSpPr>
            <a:spLocks noGrp="1"/>
          </p:cNvSpPr>
          <p:nvPr>
            <p:ph type="sldNum" sz="quarter" idx="12"/>
          </p:nvPr>
        </p:nvSpPr>
        <p:spPr/>
        <p:txBody>
          <a:bodyPr/>
          <a:lstStyle/>
          <a:p>
            <a:fld id="{FCAEAE96-855E-42B1-8DE9-9C9E68DE18C5}" type="slidenum">
              <a:rPr lang="fr-FR" smtClean="0"/>
              <a:pPr/>
              <a:t>3</a:t>
            </a:fld>
            <a:endParaRPr lang="fr-FR"/>
          </a:p>
        </p:txBody>
      </p:sp>
      <p:sp>
        <p:nvSpPr>
          <p:cNvPr id="5" name="TextBox 4">
            <a:extLst>
              <a:ext uri="{FF2B5EF4-FFF2-40B4-BE49-F238E27FC236}">
                <a16:creationId xmlns="" xmlns:a16="http://schemas.microsoft.com/office/drawing/2014/main" id="{4F5E94CA-CA3E-22DE-5DA5-6AF90DF3BC16}"/>
              </a:ext>
            </a:extLst>
          </p:cNvPr>
          <p:cNvSpPr txBox="1"/>
          <p:nvPr/>
        </p:nvSpPr>
        <p:spPr>
          <a:xfrm>
            <a:off x="0" y="1010071"/>
            <a:ext cx="9144000" cy="425501"/>
          </a:xfrm>
          <a:prstGeom prst="rect">
            <a:avLst/>
          </a:prstGeom>
          <a:solidFill>
            <a:schemeClr val="accent4">
              <a:lumMod val="20000"/>
              <a:lumOff val="80000"/>
            </a:schemeClr>
          </a:solidFill>
        </p:spPr>
        <p:txBody>
          <a:bodyPr wrap="square">
            <a:spAutoFit/>
          </a:bodyPr>
          <a:lstStyle/>
          <a:p>
            <a:pPr marL="71755" algn="just">
              <a:lnSpc>
                <a:spcPct val="115000"/>
              </a:lnSpc>
              <a:spcAft>
                <a:spcPts val="1000"/>
              </a:spcAft>
            </a:pPr>
            <a:r>
              <a:rPr lang="en-US" sz="2000" b="1" dirty="0">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ABSTRACT: </a:t>
            </a:r>
            <a:r>
              <a:rPr lang="en-US" sz="2000" dirty="0">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endParaRPr lang="en-US" sz="2800" dirty="0">
              <a:solidFill>
                <a:schemeClr val="accent4">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EEB1809A-B8BF-F70B-83E0-A3613B60480A}"/>
              </a:ext>
            </a:extLst>
          </p:cNvPr>
          <p:cNvSpPr txBox="1"/>
          <p:nvPr/>
        </p:nvSpPr>
        <p:spPr>
          <a:xfrm>
            <a:off x="9616" y="4191000"/>
            <a:ext cx="9143999" cy="276999"/>
          </a:xfrm>
          <a:prstGeom prst="rect">
            <a:avLst/>
          </a:prstGeom>
          <a:solidFill>
            <a:srgbClr val="FFFFCC"/>
          </a:solidFill>
        </p:spPr>
        <p:txBody>
          <a:bodyPr wrap="square">
            <a:spAutoFit/>
          </a:bodyPr>
          <a:lstStyle/>
          <a:p>
            <a:r>
              <a:rPr lang="en-US" sz="1200" b="1" dirty="0">
                <a:solidFill>
                  <a:schemeClr val="accent4">
                    <a:lumMod val="75000"/>
                  </a:schemeClr>
                </a:solidFill>
                <a:effectLst>
                  <a:outerShdw blurRad="38100" dist="38100" dir="2700000" algn="tl">
                    <a:srgbClr val="000000">
                      <a:alpha val="43137"/>
                    </a:srgbClr>
                  </a:outerShdw>
                </a:effectLst>
              </a:rPr>
              <a:t>RESULTS AND DISCUSSION</a:t>
            </a:r>
          </a:p>
        </p:txBody>
      </p:sp>
      <p:sp>
        <p:nvSpPr>
          <p:cNvPr id="7" name="TextBox 6">
            <a:extLst>
              <a:ext uri="{FF2B5EF4-FFF2-40B4-BE49-F238E27FC236}">
                <a16:creationId xmlns="" xmlns:a16="http://schemas.microsoft.com/office/drawing/2014/main" id="{A9456862-8521-7B3E-D886-14E40EEF0733}"/>
              </a:ext>
            </a:extLst>
          </p:cNvPr>
          <p:cNvSpPr txBox="1"/>
          <p:nvPr/>
        </p:nvSpPr>
        <p:spPr>
          <a:xfrm>
            <a:off x="0" y="1391071"/>
            <a:ext cx="9144000" cy="276999"/>
          </a:xfrm>
          <a:prstGeom prst="rect">
            <a:avLst/>
          </a:prstGeom>
          <a:solidFill>
            <a:srgbClr val="FFFFCC"/>
          </a:solidFill>
        </p:spPr>
        <p:txBody>
          <a:bodyPr wrap="square">
            <a:spAutoFit/>
          </a:bodyPr>
          <a:lstStyle/>
          <a:p>
            <a:r>
              <a:rPr lang="en-US" sz="1200" b="1" dirty="0">
                <a:solidFill>
                  <a:schemeClr val="accent4">
                    <a:lumMod val="75000"/>
                  </a:schemeClr>
                </a:solidFill>
                <a:effectLst>
                  <a:outerShdw blurRad="38100" dist="38100" dir="2700000" algn="tl">
                    <a:srgbClr val="000000">
                      <a:alpha val="43137"/>
                    </a:srgbClr>
                  </a:outerShdw>
                </a:effectLst>
              </a:rPr>
              <a:t>INTRODUCTION </a:t>
            </a:r>
          </a:p>
        </p:txBody>
      </p:sp>
      <p:sp>
        <p:nvSpPr>
          <p:cNvPr id="8" name="TextBox 7">
            <a:extLst>
              <a:ext uri="{FF2B5EF4-FFF2-40B4-BE49-F238E27FC236}">
                <a16:creationId xmlns="" xmlns:a16="http://schemas.microsoft.com/office/drawing/2014/main" id="{F92D1309-1041-0BBC-8DC3-C8A71CE07259}"/>
              </a:ext>
            </a:extLst>
          </p:cNvPr>
          <p:cNvSpPr txBox="1"/>
          <p:nvPr/>
        </p:nvSpPr>
        <p:spPr>
          <a:xfrm>
            <a:off x="0" y="3200400"/>
            <a:ext cx="9144000" cy="276999"/>
          </a:xfrm>
          <a:prstGeom prst="rect">
            <a:avLst/>
          </a:prstGeom>
          <a:solidFill>
            <a:srgbClr val="FFFFCC"/>
          </a:solidFill>
        </p:spPr>
        <p:txBody>
          <a:bodyPr wrap="square">
            <a:spAutoFit/>
          </a:bodyPr>
          <a:lstStyle/>
          <a:p>
            <a:r>
              <a:rPr lang="sr-Latn-RS" sz="1200" b="1" dirty="0">
                <a:solidFill>
                  <a:schemeClr val="accent4">
                    <a:lumMod val="75000"/>
                  </a:schemeClr>
                </a:solidFill>
                <a:effectLst>
                  <a:outerShdw blurRad="38100" dist="38100" dir="2700000" algn="tl">
                    <a:srgbClr val="000000">
                      <a:alpha val="43137"/>
                    </a:srgbClr>
                  </a:outerShdw>
                </a:effectLst>
              </a:rPr>
              <a:t>M</a:t>
            </a:r>
            <a:r>
              <a:rPr lang="en-US" sz="1200" b="1" dirty="0">
                <a:solidFill>
                  <a:schemeClr val="accent4">
                    <a:lumMod val="75000"/>
                  </a:schemeClr>
                </a:solidFill>
                <a:effectLst>
                  <a:outerShdw blurRad="38100" dist="38100" dir="2700000" algn="tl">
                    <a:srgbClr val="000000">
                      <a:alpha val="43137"/>
                    </a:srgbClr>
                  </a:outerShdw>
                </a:effectLst>
              </a:rPr>
              <a:t>ETHODOLOGY</a:t>
            </a:r>
          </a:p>
        </p:txBody>
      </p:sp>
      <p:sp>
        <p:nvSpPr>
          <p:cNvPr id="4" name="TextBox 3">
            <a:extLst>
              <a:ext uri="{FF2B5EF4-FFF2-40B4-BE49-F238E27FC236}">
                <a16:creationId xmlns="" xmlns:a16="http://schemas.microsoft.com/office/drawing/2014/main" id="{E8CA47B7-4823-1419-3169-B9E48E771DF5}"/>
              </a:ext>
            </a:extLst>
          </p:cNvPr>
          <p:cNvSpPr txBox="1"/>
          <p:nvPr/>
        </p:nvSpPr>
        <p:spPr>
          <a:xfrm>
            <a:off x="9615" y="1664855"/>
            <a:ext cx="9134385" cy="1569660"/>
          </a:xfrm>
          <a:prstGeom prst="rect">
            <a:avLst/>
          </a:prstGeom>
          <a:noFill/>
        </p:spPr>
        <p:txBody>
          <a:bodyPr wrap="square">
            <a:spAutoFit/>
          </a:bodyPr>
          <a:lstStyle/>
          <a:p>
            <a:pPr algn="just"/>
            <a:r>
              <a:rPr lang="en-US" sz="1200" dirty="0">
                <a:latin typeface="+mj-lt"/>
              </a:rPr>
              <a:t>Cancer represents one of the most serious diseases today, with a high mortality rate. Chemotherapy is a primary therapeutic method for the treatment of many cancers. In the middle of the last century, following the discovery that cis-</a:t>
            </a:r>
            <a:r>
              <a:rPr lang="en-US" sz="1200" dirty="0" err="1">
                <a:latin typeface="+mj-lt"/>
              </a:rPr>
              <a:t>diaminedichloroplatinum</a:t>
            </a:r>
            <a:r>
              <a:rPr lang="en-US" sz="1200" dirty="0">
                <a:latin typeface="+mj-lt"/>
              </a:rPr>
              <a:t> (II) (cisplatin) inhibited Escherichia coli (E .coli) cell division, platinum chemotherapeutics played a key role in the treatment of a wide range of malignancies. Although the use of these drugs in chemotherapy has shown success, it has been proven that platinum-based therapy shows many side effects, including severe neurotoxicity. Inhibition of poly(ADP-ribose) polymerase (PARP), a nuclear enzyme activated upon DNA damage, represents one of the basic approaches to cancer treatment by applying targeted therapy. Platinum complexes are also widely used for this purpose. Finding new, less toxic drugs based on metal complexes would make a significant contribution to the treatment of malignancies. In this sense, the potential of the bifunctional Au(III) complexes to inhibit PARP was examined.</a:t>
            </a:r>
          </a:p>
        </p:txBody>
      </p:sp>
      <p:sp>
        <p:nvSpPr>
          <p:cNvPr id="12" name="TextBox 11">
            <a:extLst>
              <a:ext uri="{FF2B5EF4-FFF2-40B4-BE49-F238E27FC236}">
                <a16:creationId xmlns="" xmlns:a16="http://schemas.microsoft.com/office/drawing/2014/main" id="{F1CD92A8-C498-C771-B4FD-9948ED243FE0}"/>
              </a:ext>
            </a:extLst>
          </p:cNvPr>
          <p:cNvSpPr txBox="1"/>
          <p:nvPr/>
        </p:nvSpPr>
        <p:spPr>
          <a:xfrm>
            <a:off x="-4809" y="3429000"/>
            <a:ext cx="9134385" cy="830997"/>
          </a:xfrm>
          <a:prstGeom prst="rect">
            <a:avLst/>
          </a:prstGeom>
          <a:noFill/>
        </p:spPr>
        <p:txBody>
          <a:bodyPr wrap="square">
            <a:spAutoFit/>
          </a:bodyPr>
          <a:lstStyle/>
          <a:p>
            <a:pPr algn="just"/>
            <a:r>
              <a:rPr lang="en-US" sz="1200" dirty="0">
                <a:latin typeface="+mj-lt"/>
              </a:rPr>
              <a:t>In this sense, the potential of the bifunctional Au(III) complexes to inhibit PARP was examined. For that purpose, [AuCl2(</a:t>
            </a:r>
            <a:r>
              <a:rPr lang="en-US" sz="1200" dirty="0" err="1">
                <a:latin typeface="+mj-lt"/>
              </a:rPr>
              <a:t>bipy</a:t>
            </a:r>
            <a:r>
              <a:rPr lang="en-US" sz="1200" dirty="0">
                <a:latin typeface="+mj-lt"/>
              </a:rPr>
              <a:t>)]</a:t>
            </a:r>
            <a:r>
              <a:rPr lang="en-US" sz="1200" baseline="30000" dirty="0">
                <a:latin typeface="+mj-lt"/>
              </a:rPr>
              <a:t>+</a:t>
            </a:r>
            <a:r>
              <a:rPr lang="en-US" sz="1200" dirty="0">
                <a:latin typeface="+mj-lt"/>
              </a:rPr>
              <a:t> (</a:t>
            </a:r>
            <a:r>
              <a:rPr lang="en-US" sz="1200" dirty="0" err="1">
                <a:latin typeface="+mj-lt"/>
              </a:rPr>
              <a:t>bipy</a:t>
            </a:r>
            <a:r>
              <a:rPr lang="en-US" sz="1200" dirty="0">
                <a:latin typeface="+mj-lt"/>
              </a:rPr>
              <a:t> = 2.2'-bipyridine) complex, then complexes in which one and both Cl-atoms are substituted with L-cysteine are examined. The inhibitory activity of these gold complexes was compared with the inhibitory activity of cisplatin and </a:t>
            </a:r>
            <a:r>
              <a:rPr lang="en-US" sz="1200" dirty="0" err="1">
                <a:latin typeface="+mj-lt"/>
              </a:rPr>
              <a:t>oxyplatinum</a:t>
            </a:r>
            <a:r>
              <a:rPr lang="en-US" sz="1200" dirty="0">
                <a:latin typeface="+mj-lt"/>
              </a:rPr>
              <a:t>. Applied molecular docking analysis performed using. </a:t>
            </a:r>
          </a:p>
        </p:txBody>
      </p:sp>
      <p:sp>
        <p:nvSpPr>
          <p:cNvPr id="14" name="TextBox 13">
            <a:extLst>
              <a:ext uri="{FF2B5EF4-FFF2-40B4-BE49-F238E27FC236}">
                <a16:creationId xmlns="" xmlns:a16="http://schemas.microsoft.com/office/drawing/2014/main" id="{B670A4A7-F140-99BF-728E-F0DF7F34FF79}"/>
              </a:ext>
            </a:extLst>
          </p:cNvPr>
          <p:cNvSpPr txBox="1"/>
          <p:nvPr/>
        </p:nvSpPr>
        <p:spPr>
          <a:xfrm>
            <a:off x="9615" y="4419600"/>
            <a:ext cx="9119961" cy="1354089"/>
          </a:xfrm>
          <a:prstGeom prst="rect">
            <a:avLst/>
          </a:prstGeom>
          <a:noFill/>
        </p:spPr>
        <p:txBody>
          <a:bodyPr wrap="square">
            <a:spAutoFit/>
          </a:bodyPr>
          <a:lstStyle/>
          <a:p>
            <a:pPr algn="just">
              <a:lnSpc>
                <a:spcPct val="115000"/>
              </a:lnSpc>
              <a:spcAft>
                <a:spcPts val="1000"/>
              </a:spcAft>
            </a:pPr>
            <a:r>
              <a:rPr lang="sr-Latn-RS" sz="1200" dirty="0">
                <a:effectLst/>
                <a:latin typeface="+mj-lt"/>
                <a:ea typeface="Calibri" panose="020F0502020204030204" pitchFamily="34" charset="0"/>
                <a:cs typeface="Times New Roman" panose="02020603050405020304" pitchFamily="18" charset="0"/>
              </a:rPr>
              <a:t>AutoDock 4.0 program indicated that the highest inhibition potency possess monosubstituted Au(III)(bipy) complex (Δ</a:t>
            </a:r>
            <a:r>
              <a:rPr lang="sr-Latn-RS" sz="1200" i="1" dirty="0">
                <a:effectLst/>
                <a:latin typeface="+mj-lt"/>
                <a:ea typeface="Calibri" panose="020F0502020204030204" pitchFamily="34" charset="0"/>
                <a:cs typeface="Times New Roman" panose="02020603050405020304" pitchFamily="18" charset="0"/>
              </a:rPr>
              <a:t>G</a:t>
            </a:r>
            <a:r>
              <a:rPr lang="sr-Latn-RS" sz="1200" baseline="-25000" dirty="0">
                <a:effectLst/>
                <a:latin typeface="+mj-lt"/>
                <a:ea typeface="Calibri" panose="020F0502020204030204" pitchFamily="34" charset="0"/>
                <a:cs typeface="Times New Roman" panose="02020603050405020304" pitchFamily="18" charset="0"/>
              </a:rPr>
              <a:t>bind</a:t>
            </a:r>
            <a:r>
              <a:rPr lang="sr-Latn-RS" sz="1200" dirty="0">
                <a:effectLst/>
                <a:latin typeface="+mj-lt"/>
                <a:ea typeface="Calibri" panose="020F0502020204030204" pitchFamily="34" charset="0"/>
                <a:cs typeface="Times New Roman" panose="02020603050405020304" pitchFamily="18" charset="0"/>
              </a:rPr>
              <a:t>= -8.74 kcal/mol, </a:t>
            </a:r>
            <a:r>
              <a:rPr lang="sr-Latn-RS" sz="1200" i="1" dirty="0">
                <a:effectLst/>
                <a:latin typeface="+mj-lt"/>
                <a:ea typeface="Calibri" panose="020F0502020204030204" pitchFamily="34" charset="0"/>
                <a:cs typeface="Times New Roman" panose="02020603050405020304" pitchFamily="18" charset="0"/>
              </a:rPr>
              <a:t>K</a:t>
            </a:r>
            <a:r>
              <a:rPr lang="sr-Latn-RS" sz="1200" baseline="-25000" dirty="0">
                <a:effectLst/>
                <a:latin typeface="+mj-lt"/>
                <a:ea typeface="Calibri" panose="020F0502020204030204" pitchFamily="34" charset="0"/>
                <a:cs typeface="Times New Roman" panose="02020603050405020304" pitchFamily="18" charset="0"/>
              </a:rPr>
              <a:t>i</a:t>
            </a:r>
            <a:r>
              <a:rPr lang="sr-Latn-RS" sz="1200" dirty="0">
                <a:effectLst/>
                <a:latin typeface="+mj-lt"/>
                <a:ea typeface="Calibri" panose="020F0502020204030204" pitchFamily="34" charset="0"/>
                <a:cs typeface="Times New Roman" panose="02020603050405020304" pitchFamily="18" charset="0"/>
              </a:rPr>
              <a:t>= 0.40 μM), while somewhat lower inhibition potency has disubstituted Au(III)(bipy) complex (Δ</a:t>
            </a:r>
            <a:r>
              <a:rPr lang="sr-Latn-RS" sz="1200" i="1" dirty="0">
                <a:effectLst/>
                <a:latin typeface="+mj-lt"/>
                <a:ea typeface="Calibri" panose="020F0502020204030204" pitchFamily="34" charset="0"/>
                <a:cs typeface="Times New Roman" panose="02020603050405020304" pitchFamily="18" charset="0"/>
              </a:rPr>
              <a:t>G</a:t>
            </a:r>
            <a:r>
              <a:rPr lang="sr-Latn-RS" sz="1200" baseline="-25000" dirty="0">
                <a:effectLst/>
                <a:latin typeface="+mj-lt"/>
                <a:ea typeface="Calibri" panose="020F0502020204030204" pitchFamily="34" charset="0"/>
                <a:cs typeface="Times New Roman" panose="02020603050405020304" pitchFamily="18" charset="0"/>
              </a:rPr>
              <a:t>bind</a:t>
            </a:r>
            <a:r>
              <a:rPr lang="sr-Latn-RS" sz="1200" dirty="0">
                <a:effectLst/>
                <a:latin typeface="+mj-lt"/>
                <a:ea typeface="Calibri" panose="020F0502020204030204" pitchFamily="34" charset="0"/>
                <a:cs typeface="Times New Roman" panose="02020603050405020304" pitchFamily="18" charset="0"/>
              </a:rPr>
              <a:t>= -7.19 kcal/mol, </a:t>
            </a:r>
            <a:r>
              <a:rPr lang="sr-Latn-RS" sz="1200" i="1" dirty="0">
                <a:effectLst/>
                <a:latin typeface="+mj-lt"/>
                <a:ea typeface="Calibri" panose="020F0502020204030204" pitchFamily="34" charset="0"/>
                <a:cs typeface="Times New Roman" panose="02020603050405020304" pitchFamily="18" charset="0"/>
              </a:rPr>
              <a:t>K</a:t>
            </a:r>
            <a:r>
              <a:rPr lang="sr-Latn-RS" sz="1200" baseline="-25000" dirty="0">
                <a:effectLst/>
                <a:latin typeface="+mj-lt"/>
                <a:ea typeface="Calibri" panose="020F0502020204030204" pitchFamily="34" charset="0"/>
                <a:cs typeface="Times New Roman" panose="02020603050405020304" pitchFamily="18" charset="0"/>
              </a:rPr>
              <a:t>i</a:t>
            </a:r>
            <a:r>
              <a:rPr lang="sr-Latn-RS" sz="1200" dirty="0">
                <a:effectLst/>
                <a:latin typeface="+mj-lt"/>
                <a:ea typeface="Calibri" panose="020F0502020204030204" pitchFamily="34" charset="0"/>
                <a:cs typeface="Times New Roman" panose="02020603050405020304" pitchFamily="18" charset="0"/>
              </a:rPr>
              <a:t>= 5.40 μM) and initial [AuCl</a:t>
            </a:r>
            <a:r>
              <a:rPr lang="sr-Latn-RS" sz="1200" baseline="-25000" dirty="0">
                <a:effectLst/>
                <a:latin typeface="+mj-lt"/>
                <a:ea typeface="Calibri" panose="020F0502020204030204" pitchFamily="34" charset="0"/>
                <a:cs typeface="Times New Roman" panose="02020603050405020304" pitchFamily="18" charset="0"/>
              </a:rPr>
              <a:t>2</a:t>
            </a:r>
            <a:r>
              <a:rPr lang="sr-Latn-RS" sz="1200" dirty="0">
                <a:effectLst/>
                <a:latin typeface="+mj-lt"/>
                <a:ea typeface="Calibri" panose="020F0502020204030204" pitchFamily="34" charset="0"/>
                <a:cs typeface="Times New Roman" panose="02020603050405020304" pitchFamily="18" charset="0"/>
              </a:rPr>
              <a:t>(bipy)]</a:t>
            </a:r>
            <a:r>
              <a:rPr lang="sr-Latn-RS" sz="1200" baseline="30000" dirty="0">
                <a:effectLst/>
                <a:latin typeface="+mj-lt"/>
                <a:ea typeface="Calibri" panose="020F0502020204030204" pitchFamily="34" charset="0"/>
                <a:cs typeface="Times New Roman" panose="02020603050405020304" pitchFamily="18" charset="0"/>
              </a:rPr>
              <a:t>+</a:t>
            </a:r>
            <a:r>
              <a:rPr lang="sr-Latn-RS" sz="1200" dirty="0">
                <a:effectLst/>
                <a:latin typeface="+mj-lt"/>
                <a:ea typeface="Calibri" panose="020F0502020204030204" pitchFamily="34" charset="0"/>
                <a:cs typeface="Times New Roman" panose="02020603050405020304" pitchFamily="18" charset="0"/>
              </a:rPr>
              <a:t> complex (Δ</a:t>
            </a:r>
            <a:r>
              <a:rPr lang="sr-Latn-RS" sz="1200" i="1" dirty="0">
                <a:effectLst/>
                <a:latin typeface="+mj-lt"/>
                <a:ea typeface="Calibri" panose="020F0502020204030204" pitchFamily="34" charset="0"/>
                <a:cs typeface="Times New Roman" panose="02020603050405020304" pitchFamily="18" charset="0"/>
              </a:rPr>
              <a:t>G</a:t>
            </a:r>
            <a:r>
              <a:rPr lang="sr-Latn-RS" sz="1200" baseline="-25000" dirty="0">
                <a:effectLst/>
                <a:latin typeface="+mj-lt"/>
                <a:ea typeface="Calibri" panose="020F0502020204030204" pitchFamily="34" charset="0"/>
                <a:cs typeface="Times New Roman" panose="02020603050405020304" pitchFamily="18" charset="0"/>
              </a:rPr>
              <a:t>bind</a:t>
            </a:r>
            <a:r>
              <a:rPr lang="sr-Latn-RS" sz="1200" dirty="0">
                <a:effectLst/>
                <a:latin typeface="+mj-lt"/>
                <a:ea typeface="Calibri" panose="020F0502020204030204" pitchFamily="34" charset="0"/>
                <a:cs typeface="Times New Roman" panose="02020603050405020304" pitchFamily="18" charset="0"/>
              </a:rPr>
              <a:t>= -6.84 kcal/mol, </a:t>
            </a:r>
            <a:r>
              <a:rPr lang="sr-Latn-RS" sz="1200" i="1" dirty="0">
                <a:effectLst/>
                <a:latin typeface="+mj-lt"/>
                <a:ea typeface="Calibri" panose="020F0502020204030204" pitchFamily="34" charset="0"/>
                <a:cs typeface="Times New Roman" panose="02020603050405020304" pitchFamily="18" charset="0"/>
              </a:rPr>
              <a:t>K</a:t>
            </a:r>
            <a:r>
              <a:rPr lang="sr-Latn-RS" sz="1200" baseline="-25000" dirty="0">
                <a:effectLst/>
                <a:latin typeface="+mj-lt"/>
                <a:ea typeface="Calibri" panose="020F0502020204030204" pitchFamily="34" charset="0"/>
                <a:cs typeface="Times New Roman" panose="02020603050405020304" pitchFamily="18" charset="0"/>
              </a:rPr>
              <a:t>i</a:t>
            </a:r>
            <a:r>
              <a:rPr lang="sr-Latn-RS" sz="1200" dirty="0">
                <a:effectLst/>
                <a:latin typeface="+mj-lt"/>
                <a:ea typeface="Calibri" panose="020F0502020204030204" pitchFamily="34" charset="0"/>
                <a:cs typeface="Times New Roman" panose="02020603050405020304" pitchFamily="18" charset="0"/>
              </a:rPr>
              <a:t>= 9.73 μM). The appropriate thermodynamical parameters that illustrates the inhibition potency of oxyplatinum are Δ</a:t>
            </a:r>
            <a:r>
              <a:rPr lang="sr-Latn-RS" sz="1200" i="1" dirty="0">
                <a:effectLst/>
                <a:latin typeface="+mj-lt"/>
                <a:ea typeface="Calibri" panose="020F0502020204030204" pitchFamily="34" charset="0"/>
                <a:cs typeface="Times New Roman" panose="02020603050405020304" pitchFamily="18" charset="0"/>
              </a:rPr>
              <a:t>G</a:t>
            </a:r>
            <a:r>
              <a:rPr lang="sr-Latn-RS" sz="1200" baseline="-25000" dirty="0">
                <a:effectLst/>
                <a:latin typeface="+mj-lt"/>
                <a:ea typeface="Calibri" panose="020F0502020204030204" pitchFamily="34" charset="0"/>
                <a:cs typeface="Times New Roman" panose="02020603050405020304" pitchFamily="18" charset="0"/>
              </a:rPr>
              <a:t>bind</a:t>
            </a:r>
            <a:r>
              <a:rPr lang="sr-Latn-RS" sz="1200" dirty="0">
                <a:effectLst/>
                <a:latin typeface="+mj-lt"/>
                <a:ea typeface="Calibri" panose="020F0502020204030204" pitchFamily="34" charset="0"/>
                <a:cs typeface="Times New Roman" panose="02020603050405020304" pitchFamily="18" charset="0"/>
              </a:rPr>
              <a:t>= -7.12 kcal/mol, </a:t>
            </a:r>
            <a:r>
              <a:rPr lang="sr-Latn-RS" sz="1200" i="1" dirty="0">
                <a:effectLst/>
                <a:latin typeface="+mj-lt"/>
                <a:ea typeface="Calibri" panose="020F0502020204030204" pitchFamily="34" charset="0"/>
                <a:cs typeface="Times New Roman" panose="02020603050405020304" pitchFamily="18" charset="0"/>
              </a:rPr>
              <a:t>K</a:t>
            </a:r>
            <a:r>
              <a:rPr lang="sr-Latn-RS" sz="1200" baseline="-25000" dirty="0">
                <a:effectLst/>
                <a:latin typeface="+mj-lt"/>
                <a:ea typeface="Calibri" panose="020F0502020204030204" pitchFamily="34" charset="0"/>
                <a:cs typeface="Times New Roman" panose="02020603050405020304" pitchFamily="18" charset="0"/>
              </a:rPr>
              <a:t>i</a:t>
            </a:r>
            <a:r>
              <a:rPr lang="sr-Latn-RS" sz="1200" dirty="0">
                <a:effectLst/>
                <a:latin typeface="+mj-lt"/>
                <a:ea typeface="Calibri" panose="020F0502020204030204" pitchFamily="34" charset="0"/>
                <a:cs typeface="Times New Roman" panose="02020603050405020304" pitchFamily="18" charset="0"/>
              </a:rPr>
              <a:t>= 6.01 μM, and of cisplatin those are Δ</a:t>
            </a:r>
            <a:r>
              <a:rPr lang="sr-Latn-RS" sz="1200" i="1" dirty="0">
                <a:effectLst/>
                <a:latin typeface="+mj-lt"/>
                <a:ea typeface="Calibri" panose="020F0502020204030204" pitchFamily="34" charset="0"/>
                <a:cs typeface="Times New Roman" panose="02020603050405020304" pitchFamily="18" charset="0"/>
              </a:rPr>
              <a:t>G</a:t>
            </a:r>
            <a:r>
              <a:rPr lang="sr-Latn-RS" sz="1200" baseline="-25000" dirty="0">
                <a:effectLst/>
                <a:latin typeface="+mj-lt"/>
                <a:ea typeface="Calibri" panose="020F0502020204030204" pitchFamily="34" charset="0"/>
                <a:cs typeface="Times New Roman" panose="02020603050405020304" pitchFamily="18" charset="0"/>
              </a:rPr>
              <a:t>bind</a:t>
            </a:r>
            <a:r>
              <a:rPr lang="sr-Latn-RS" sz="1200" dirty="0">
                <a:effectLst/>
                <a:latin typeface="+mj-lt"/>
                <a:ea typeface="Calibri" panose="020F0502020204030204" pitchFamily="34" charset="0"/>
                <a:cs typeface="Times New Roman" panose="02020603050405020304" pitchFamily="18" charset="0"/>
              </a:rPr>
              <a:t>= -4.46 kcal/mol, </a:t>
            </a:r>
            <a:r>
              <a:rPr lang="sr-Latn-RS" sz="1200" i="1" dirty="0">
                <a:effectLst/>
                <a:latin typeface="+mj-lt"/>
                <a:ea typeface="Calibri" panose="020F0502020204030204" pitchFamily="34" charset="0"/>
                <a:cs typeface="Times New Roman" panose="02020603050405020304" pitchFamily="18" charset="0"/>
              </a:rPr>
              <a:t>K</a:t>
            </a:r>
            <a:r>
              <a:rPr lang="sr-Latn-RS" sz="1200" baseline="-25000" dirty="0">
                <a:effectLst/>
                <a:latin typeface="+mj-lt"/>
                <a:ea typeface="Calibri" panose="020F0502020204030204" pitchFamily="34" charset="0"/>
                <a:cs typeface="Times New Roman" panose="02020603050405020304" pitchFamily="18" charset="0"/>
              </a:rPr>
              <a:t>i</a:t>
            </a:r>
            <a:r>
              <a:rPr lang="sr-Latn-RS" sz="1200" dirty="0">
                <a:effectLst/>
                <a:latin typeface="+mj-lt"/>
                <a:ea typeface="Calibri" panose="020F0502020204030204" pitchFamily="34" charset="0"/>
                <a:cs typeface="Times New Roman" panose="02020603050405020304" pitchFamily="18" charset="0"/>
              </a:rPr>
              <a:t>= 535.61 μM. This indicates that the investigated Au(III) complexes have the potential to be used for targeted therapy and that it would be important to investigate their biological activity </a:t>
            </a:r>
            <a:r>
              <a:rPr lang="sr-Latn-RS" sz="1200" i="1" dirty="0">
                <a:effectLst/>
                <a:latin typeface="+mj-lt"/>
                <a:ea typeface="Calibri" panose="020F0502020204030204" pitchFamily="34" charset="0"/>
                <a:cs typeface="Times New Roman" panose="02020603050405020304" pitchFamily="18" charset="0"/>
              </a:rPr>
              <a:t>in vitro</a:t>
            </a:r>
            <a:r>
              <a:rPr lang="sr-Latn-RS" sz="1200" dirty="0">
                <a:effectLst/>
                <a:latin typeface="+mj-lt"/>
                <a:ea typeface="Calibri" panose="020F0502020204030204" pitchFamily="34" charset="0"/>
                <a:cs typeface="Times New Roman" panose="02020603050405020304" pitchFamily="18" charset="0"/>
              </a:rPr>
              <a:t> and </a:t>
            </a:r>
            <a:r>
              <a:rPr lang="sr-Latn-RS" sz="1200" i="1" dirty="0">
                <a:effectLst/>
                <a:latin typeface="+mj-lt"/>
                <a:ea typeface="Calibri" panose="020F0502020204030204" pitchFamily="34" charset="0"/>
                <a:cs typeface="Times New Roman" panose="02020603050405020304" pitchFamily="18" charset="0"/>
              </a:rPr>
              <a:t>in vivo</a:t>
            </a:r>
            <a:r>
              <a:rPr lang="sr-Latn-RS" sz="1200" dirty="0">
                <a:effectLst/>
                <a:latin typeface="+mj-lt"/>
                <a:ea typeface="Calibri" panose="020F0502020204030204" pitchFamily="34" charset="0"/>
                <a:cs typeface="Times New Roman" panose="02020603050405020304" pitchFamily="18" charset="0"/>
              </a:rPr>
              <a:t> in detail.</a:t>
            </a:r>
            <a:endParaRPr lang="en-US" sz="11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3973A576-266C-5ABA-920D-AF5691350A4F}"/>
              </a:ext>
            </a:extLst>
          </p:cNvPr>
          <p:cNvSpPr txBox="1"/>
          <p:nvPr/>
        </p:nvSpPr>
        <p:spPr>
          <a:xfrm>
            <a:off x="-76200" y="6063629"/>
            <a:ext cx="9205776" cy="325538"/>
          </a:xfrm>
          <a:prstGeom prst="rect">
            <a:avLst/>
          </a:prstGeom>
          <a:noFill/>
        </p:spPr>
        <p:txBody>
          <a:bodyPr wrap="square">
            <a:spAutoFit/>
          </a:bodyPr>
          <a:lstStyle/>
          <a:p>
            <a:pPr algn="just">
              <a:lnSpc>
                <a:spcPct val="115000"/>
              </a:lnSpc>
              <a:spcAft>
                <a:spcPts val="1000"/>
              </a:spcAft>
            </a:pPr>
            <a:r>
              <a:rPr lang="sr-Latn-RS" sz="1400" b="1" dirty="0">
                <a:effectLst/>
                <a:ea typeface="Calibri" panose="020F0502020204030204" pitchFamily="34" charset="0"/>
                <a:cs typeface="Times New Roman" panose="02020603050405020304" pitchFamily="18" charset="0"/>
              </a:rPr>
              <a:t> Molecular docking, inhibition potential,  Au(III)-2.2'-bipyridine complexes, substituted complexes, oxyplatinum, cisplatin.</a:t>
            </a:r>
            <a:endParaRPr lang="en-US" sz="1200" b="1" dirty="0">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F54DEF95-6C78-A31A-EEBF-A5F8ACFE5BF3}"/>
              </a:ext>
            </a:extLst>
          </p:cNvPr>
          <p:cNvSpPr txBox="1"/>
          <p:nvPr/>
        </p:nvSpPr>
        <p:spPr>
          <a:xfrm>
            <a:off x="41367" y="5706490"/>
            <a:ext cx="9102634" cy="400110"/>
          </a:xfrm>
          <a:prstGeom prst="rect">
            <a:avLst/>
          </a:prstGeom>
          <a:solidFill>
            <a:schemeClr val="accent4">
              <a:lumMod val="20000"/>
              <a:lumOff val="80000"/>
            </a:schemeClr>
          </a:solidFill>
        </p:spPr>
        <p:txBody>
          <a:bodyPr wrap="square">
            <a:spAutoFit/>
          </a:bodyPr>
          <a:lstStyle/>
          <a:p>
            <a:r>
              <a:rPr lang="en-US" sz="2000" b="1" dirty="0">
                <a:solidFill>
                  <a:schemeClr val="accent4">
                    <a:lumMod val="75000"/>
                  </a:schemeClr>
                </a:solidFill>
                <a:effectLst>
                  <a:outerShdw blurRad="38100" dist="38100" dir="2700000" algn="tl">
                    <a:srgbClr val="000000">
                      <a:alpha val="43137"/>
                    </a:srgbClr>
                  </a:outerShdw>
                </a:effectLst>
                <a:cs typeface="Times New Roman" panose="02020603050405020304" pitchFamily="18" charset="0"/>
              </a:rPr>
              <a:t>KEYWORDS</a:t>
            </a:r>
            <a:r>
              <a:rPr lang="sr-Latn-RS" sz="1200" b="1" dirty="0">
                <a:solidFill>
                  <a:schemeClr val="accent4">
                    <a:lumMod val="75000"/>
                  </a:schemeClr>
                </a:solidFill>
                <a:effectLst>
                  <a:outerShdw blurRad="38100" dist="38100" dir="2700000" algn="tl">
                    <a:srgbClr val="000000">
                      <a:alpha val="43137"/>
                    </a:srgbClr>
                  </a:outerShdw>
                </a:effectLst>
              </a:rPr>
              <a:t>:</a:t>
            </a:r>
            <a:endParaRPr lang="en-US" sz="1200"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15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D04F326-65EB-4336-8C2B-B7016DD553EB}"/>
              </a:ext>
            </a:extLst>
          </p:cNvPr>
          <p:cNvSpPr txBox="1"/>
          <p:nvPr/>
        </p:nvSpPr>
        <p:spPr>
          <a:xfrm>
            <a:off x="0" y="1066800"/>
            <a:ext cx="9144000" cy="425501"/>
          </a:xfrm>
          <a:prstGeom prst="rect">
            <a:avLst/>
          </a:prstGeom>
          <a:solidFill>
            <a:schemeClr val="accent4">
              <a:lumMod val="20000"/>
              <a:lumOff val="80000"/>
            </a:schemeClr>
          </a:solidFill>
        </p:spPr>
        <p:txBody>
          <a:bodyPr wrap="square">
            <a:spAutoFit/>
          </a:bodyPr>
          <a:lstStyle>
            <a:defPPr>
              <a:defRPr lang="fr-FR"/>
            </a:defPPr>
            <a:lvl1pPr marL="71755" algn="just">
              <a:lnSpc>
                <a:spcPct val="115000"/>
              </a:lnSpc>
              <a:spcAft>
                <a:spcPts val="1000"/>
              </a:spcAft>
              <a:defRPr sz="2000" b="1">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r>
              <a:rPr lang="fr-FR" dirty="0"/>
              <a:t>INTRODUCTION</a:t>
            </a:r>
          </a:p>
        </p:txBody>
      </p:sp>
      <p:sp>
        <p:nvSpPr>
          <p:cNvPr id="3" name="TextBox 2">
            <a:extLst>
              <a:ext uri="{FF2B5EF4-FFF2-40B4-BE49-F238E27FC236}">
                <a16:creationId xmlns="" xmlns:a16="http://schemas.microsoft.com/office/drawing/2014/main" id="{C6DA1EFC-0236-6FBA-D4E0-9A119FA72661}"/>
              </a:ext>
            </a:extLst>
          </p:cNvPr>
          <p:cNvSpPr txBox="1"/>
          <p:nvPr/>
        </p:nvSpPr>
        <p:spPr>
          <a:xfrm>
            <a:off x="-76200" y="1499915"/>
            <a:ext cx="9144000" cy="427809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Cancer </a:t>
            </a:r>
            <a:r>
              <a:rPr kumimoji="0" lang="en-US" sz="1600" b="0" i="0" u="none" strike="noStrike" kern="1200" cap="none" spc="0" normalizeH="0" baseline="0" noProof="0" dirty="0">
                <a:ln>
                  <a:noFill/>
                </a:ln>
                <a:solidFill>
                  <a:prstClr val="black"/>
                </a:solidFill>
                <a:effectLst/>
                <a:uLnTx/>
                <a:uFillTx/>
                <a:latin typeface="Calibri"/>
                <a:ea typeface="+mn-ea"/>
                <a:cs typeface="+mn-cs"/>
              </a:rPr>
              <a:t>represents one of the most serious diseases today, with a high mortality rate. Chemotherapy is a primary therapeutic method for the treatment of many cancers. </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
                <a:schemeClr val="accent4">
                  <a:lumMod val="75000"/>
                </a:schemeClr>
              </a:buClr>
              <a:buSzTx/>
              <a:tabLst/>
              <a:defRPr/>
            </a:pP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lang="sr-Latn-RS" sz="1600" dirty="0">
                <a:solidFill>
                  <a:prstClr val="black"/>
                </a:solidFill>
                <a:latin typeface="Calibri"/>
              </a:rPr>
              <a:t>I</a:t>
            </a:r>
            <a:r>
              <a:rPr kumimoji="0" lang="en-US" sz="1600" b="0" i="0" u="none" strike="noStrike" kern="1200" cap="none" spc="0" normalizeH="0" baseline="0" noProof="0" dirty="0">
                <a:ln>
                  <a:noFill/>
                </a:ln>
                <a:solidFill>
                  <a:prstClr val="black"/>
                </a:solidFill>
                <a:effectLst/>
                <a:uLnTx/>
                <a:uFillTx/>
                <a:latin typeface="Calibri"/>
                <a:ea typeface="+mn-ea"/>
                <a:cs typeface="+mn-cs"/>
              </a:rPr>
              <a:t>n the middle of the last century, following the discovery that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cis-diaminedichloroplatinum</a:t>
            </a:r>
            <a:r>
              <a:rPr kumimoji="0" lang="en-US" sz="1600" b="0" i="0" u="none" strike="noStrike" kern="1200" cap="none" spc="0" normalizeH="0" baseline="0" noProof="0" dirty="0">
                <a:ln>
                  <a:noFill/>
                </a:ln>
                <a:solidFill>
                  <a:prstClr val="black"/>
                </a:solidFill>
                <a:effectLst/>
                <a:uLnTx/>
                <a:uFillTx/>
                <a:latin typeface="Calibri"/>
                <a:ea typeface="+mn-ea"/>
                <a:cs typeface="+mn-cs"/>
              </a:rPr>
              <a:t> (II) (</a:t>
            </a:r>
            <a:r>
              <a:rPr kumimoji="0" lang="en-US" sz="1600" b="1" i="0" u="none" strike="noStrike" kern="1200" cap="none" spc="0" normalizeH="0" baseline="0" noProof="0" dirty="0">
                <a:ln>
                  <a:noFill/>
                </a:ln>
                <a:solidFill>
                  <a:prstClr val="black"/>
                </a:solidFill>
                <a:effectLst/>
                <a:uLnTx/>
                <a:uFillTx/>
                <a:latin typeface="Calibri"/>
                <a:ea typeface="+mn-ea"/>
                <a:cs typeface="+mn-cs"/>
              </a:rPr>
              <a:t>cisplatin</a:t>
            </a:r>
            <a:r>
              <a:rPr kumimoji="0" lang="en-US" sz="1600" b="0" i="0" u="none" strike="noStrike" kern="1200" cap="none" spc="0" normalizeH="0" baseline="0" noProof="0" dirty="0">
                <a:ln>
                  <a:noFill/>
                </a:ln>
                <a:solidFill>
                  <a:prstClr val="black"/>
                </a:solidFill>
                <a:effectLst/>
                <a:uLnTx/>
                <a:uFillTx/>
                <a:latin typeface="Calibri"/>
                <a:ea typeface="+mn-ea"/>
                <a:cs typeface="+mn-cs"/>
              </a:rPr>
              <a:t>) inhibited Escherichia coli (</a:t>
            </a:r>
            <a:r>
              <a:rPr kumimoji="0" lang="en-US" sz="1600" b="0" i="1" u="none" strike="noStrike" kern="1200" cap="none" spc="0" normalizeH="0" baseline="0" noProof="0" dirty="0">
                <a:ln>
                  <a:noFill/>
                </a:ln>
                <a:solidFill>
                  <a:prstClr val="black"/>
                </a:solidFill>
                <a:effectLst/>
                <a:uLnTx/>
                <a:uFillTx/>
                <a:latin typeface="Calibri"/>
                <a:ea typeface="+mn-ea"/>
                <a:cs typeface="+mn-cs"/>
              </a:rPr>
              <a:t>E .coli</a:t>
            </a:r>
            <a:r>
              <a:rPr kumimoji="0" lang="en-US" sz="1600" b="0" i="0" u="none" strike="noStrike" kern="1200" cap="none" spc="0" normalizeH="0" baseline="0" noProof="0" dirty="0">
                <a:ln>
                  <a:noFill/>
                </a:ln>
                <a:solidFill>
                  <a:prstClr val="black"/>
                </a:solidFill>
                <a:effectLst/>
                <a:uLnTx/>
                <a:uFillTx/>
                <a:latin typeface="Calibri"/>
                <a:ea typeface="+mn-ea"/>
                <a:cs typeface="+mn-cs"/>
              </a:rPr>
              <a:t>) cell division, platinum chemotherapeutics played a key role in the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a </a:t>
            </a:r>
            <a:r>
              <a:rPr kumimoji="0" lang="en-US" sz="1600" b="0" i="0" u="none" strike="noStrike" kern="1200" cap="none" spc="0" normalizeH="0" baseline="0" noProof="0" dirty="0">
                <a:ln>
                  <a:noFill/>
                </a:ln>
                <a:solidFill>
                  <a:prstClr val="black"/>
                </a:solidFill>
                <a:effectLst/>
                <a:uLnTx/>
                <a:uFillTx/>
                <a:latin typeface="Calibri"/>
                <a:ea typeface="+mn-ea"/>
                <a:cs typeface="+mn-cs"/>
              </a:rPr>
              <a:t>wide range of malignancies </a:t>
            </a:r>
            <a:r>
              <a:rPr lang="en-US" sz="1600" dirty="0">
                <a:solidFill>
                  <a:prstClr val="black"/>
                </a:solidFill>
                <a:latin typeface="Calibri"/>
              </a:rPr>
              <a:t>[</a:t>
            </a:r>
            <a:r>
              <a:rPr kumimoji="0" lang="en-US" sz="1600" b="0" i="0" u="none" strike="noStrike" kern="1200" cap="none" spc="0" normalizeH="0" baseline="0" noProof="0" dirty="0">
                <a:ln>
                  <a:noFill/>
                </a:ln>
                <a:solidFill>
                  <a:prstClr val="black"/>
                </a:solidFill>
                <a:effectLst/>
                <a:uLnTx/>
                <a:uFillTx/>
                <a:latin typeface="Calibri"/>
                <a:ea typeface="+mn-ea"/>
                <a:cs typeface="+mn-cs"/>
              </a:rPr>
              <a:t>1].</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Although the use of these drugs in chemotherapy has shown success, it has been proven that platinum-based therapy shows many side effects, including severe </a:t>
            </a:r>
            <a:r>
              <a:rPr kumimoji="0" lang="en-US" sz="1600" b="1" i="0" u="none" strike="noStrike" kern="1200" cap="none" spc="0" normalizeH="0" baseline="0" noProof="0" dirty="0">
                <a:ln>
                  <a:noFill/>
                </a:ln>
                <a:solidFill>
                  <a:prstClr val="black"/>
                </a:solidFill>
                <a:effectLst/>
                <a:uLnTx/>
                <a:uFillTx/>
                <a:latin typeface="Calibri"/>
                <a:ea typeface="+mn-ea"/>
                <a:cs typeface="+mn-cs"/>
              </a:rPr>
              <a:t>neurotoxicity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
                <a:schemeClr val="accent4">
                  <a:lumMod val="75000"/>
                </a:schemeClr>
              </a:buClr>
              <a:buSzTx/>
              <a:tabLst/>
              <a:defRPr/>
            </a:pP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Inhibition of poly(ADP-ribose) polymerase (</a:t>
            </a:r>
            <a:r>
              <a:rPr kumimoji="0" lang="en-US" sz="1600" b="1" i="0" u="none" strike="noStrike" kern="1200" cap="none" spc="0" normalizeH="0" baseline="0" noProof="0" dirty="0">
                <a:ln>
                  <a:noFill/>
                </a:ln>
                <a:solidFill>
                  <a:prstClr val="black"/>
                </a:solidFill>
                <a:effectLst/>
                <a:uLnTx/>
                <a:uFillTx/>
                <a:latin typeface="Calibri"/>
                <a:ea typeface="+mn-ea"/>
                <a:cs typeface="+mn-cs"/>
              </a:rPr>
              <a:t>PARP), </a:t>
            </a:r>
            <a:r>
              <a:rPr kumimoji="0" lang="en-US" sz="1600" b="0" i="0" u="none" strike="noStrike" kern="1200" cap="none" spc="0" normalizeH="0" baseline="0" noProof="0" dirty="0">
                <a:ln>
                  <a:noFill/>
                </a:ln>
                <a:solidFill>
                  <a:prstClr val="black"/>
                </a:solidFill>
                <a:effectLst/>
                <a:uLnTx/>
                <a:uFillTx/>
                <a:latin typeface="Calibri"/>
                <a:ea typeface="+mn-ea"/>
                <a:cs typeface="+mn-cs"/>
              </a:rPr>
              <a:t>a nuclear enzyme activated upon DNA damage, represents one of the basic approaches to cancer treatment by applying targeted therapy. Platinum complexes are also widely used for this purpose. </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
                <a:schemeClr val="accent4">
                  <a:lumMod val="75000"/>
                </a:schemeClr>
              </a:buClr>
              <a:buSzTx/>
              <a:tabLst/>
              <a:defRPr/>
            </a:pP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recent years, a lot of research has been done on gold </a:t>
            </a:r>
            <a:r>
              <a:rPr kumimoji="0" lang="en-US" sz="1600" b="1" i="0" u="none" strike="noStrike" kern="1200" cap="none" spc="0" normalizeH="0" baseline="0" noProof="0" dirty="0">
                <a:ln>
                  <a:noFill/>
                </a:ln>
                <a:solidFill>
                  <a:prstClr val="black"/>
                </a:solidFill>
                <a:effectLst/>
                <a:uLnTx/>
                <a:uFillTx/>
                <a:latin typeface="Calibri"/>
                <a:ea typeface="+mn-ea"/>
                <a:cs typeface="+mn-cs"/>
              </a:rPr>
              <a:t>complexes </a:t>
            </a:r>
            <a:r>
              <a:rPr kumimoji="0" lang="en-US" sz="1600" i="0" u="none" strike="noStrike" kern="1200" cap="none" spc="0" normalizeH="0" baseline="0" noProof="0" dirty="0">
                <a:ln>
                  <a:noFill/>
                </a:ln>
                <a:solidFill>
                  <a:prstClr val="black"/>
                </a:solidFill>
                <a:effectLst/>
                <a:uLnTx/>
                <a:uFillTx/>
                <a:latin typeface="Calibri"/>
                <a:ea typeface="+mn-ea"/>
                <a:cs typeface="+mn-cs"/>
              </a:rPr>
              <a:t>as potential antitumor agents [2.3].</a:t>
            </a:r>
            <a:endParaRPr kumimoji="0" lang="sr-Latn-RS" sz="1600" i="0" u="none" strike="noStrike" kern="120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
                <a:schemeClr val="accent4">
                  <a:lumMod val="75000"/>
                </a:schemeClr>
              </a:buClr>
              <a:buSzTx/>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 this sense, the potential of the </a:t>
            </a:r>
            <a:r>
              <a:rPr kumimoji="0" lang="en-US" sz="1600" b="1" i="0" u="none" strike="noStrike" kern="1200" cap="none" spc="0" normalizeH="0" baseline="0" noProof="0" dirty="0">
                <a:ln>
                  <a:noFill/>
                </a:ln>
                <a:solidFill>
                  <a:prstClr val="black"/>
                </a:solidFill>
                <a:effectLst/>
                <a:uLnTx/>
                <a:uFillTx/>
                <a:latin typeface="Calibri"/>
                <a:ea typeface="+mn-ea"/>
                <a:cs typeface="+mn-cs"/>
              </a:rPr>
              <a:t>bifunctional Au(III) complexes </a:t>
            </a:r>
            <a:r>
              <a:rPr kumimoji="0" lang="en-US" sz="1600" b="0" i="0" u="none" strike="noStrike" kern="1200" cap="none" spc="0" normalizeH="0" baseline="0" noProof="0" dirty="0">
                <a:ln>
                  <a:noFill/>
                </a:ln>
                <a:solidFill>
                  <a:prstClr val="black"/>
                </a:solidFill>
                <a:effectLst/>
                <a:uLnTx/>
                <a:uFillTx/>
                <a:latin typeface="Calibri"/>
                <a:ea typeface="+mn-ea"/>
                <a:cs typeface="+mn-cs"/>
              </a:rPr>
              <a:t>to inhibit PARP was examined.</a:t>
            </a:r>
            <a:endParaRPr kumimoji="0" lang="en-US" sz="16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
        <p:nvSpPr>
          <p:cNvPr id="8" name="TextBox 7">
            <a:extLst>
              <a:ext uri="{FF2B5EF4-FFF2-40B4-BE49-F238E27FC236}">
                <a16:creationId xmlns="" xmlns:a16="http://schemas.microsoft.com/office/drawing/2014/main" id="{09D1597D-C196-5107-F5AC-18F8FB22D081}"/>
              </a:ext>
            </a:extLst>
          </p:cNvPr>
          <p:cNvSpPr txBox="1"/>
          <p:nvPr/>
        </p:nvSpPr>
        <p:spPr>
          <a:xfrm>
            <a:off x="152400" y="4876800"/>
            <a:ext cx="4583430" cy="320024"/>
          </a:xfrm>
          <a:prstGeom prst="rect">
            <a:avLst/>
          </a:prstGeom>
          <a:noFill/>
        </p:spPr>
        <p:txBody>
          <a:bodyPr wrap="square">
            <a:spAutoFit/>
          </a:bodyPr>
          <a:lstStyle/>
          <a:p>
            <a:pPr marL="342900" lvl="0" indent="-342900" algn="just">
              <a:lnSpc>
                <a:spcPct val="150000"/>
              </a:lnSpc>
              <a:buClr>
                <a:srgbClr val="000000"/>
              </a:buClr>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B78EDA38-5B5F-C338-64E7-FC623C43DE19}"/>
              </a:ext>
            </a:extLst>
          </p:cNvPr>
          <p:cNvSpPr txBox="1"/>
          <p:nvPr/>
        </p:nvSpPr>
        <p:spPr>
          <a:xfrm>
            <a:off x="0" y="5934793"/>
            <a:ext cx="9144000" cy="600164"/>
          </a:xfrm>
          <a:prstGeom prst="rect">
            <a:avLst/>
          </a:prstGeom>
          <a:solidFill>
            <a:srgbClr val="FFFFCC"/>
          </a:solidFill>
        </p:spPr>
        <p:txBody>
          <a:bodyPr wrap="square">
            <a:spAutoFit/>
          </a:bodyPr>
          <a:lstStyle/>
          <a:p>
            <a:pPr marL="228600" lvl="0" indent="-228600" algn="just">
              <a:buClr>
                <a:srgbClr val="000000"/>
              </a:buClr>
              <a:buFont typeface="+mj-lt"/>
              <a:buAutoNum type="arabicPeriod"/>
            </a:pPr>
            <a:r>
              <a:rPr lang="en-GB" sz="1100" dirty="0">
                <a:effectLst/>
                <a:latin typeface="+mj-lt"/>
                <a:ea typeface="Calibri" panose="020F0502020204030204" pitchFamily="34" charset="0"/>
                <a:cs typeface="Times New Roman" panose="02020603050405020304" pitchFamily="18" charset="0"/>
              </a:rPr>
              <a:t>C. Zhu, J. </a:t>
            </a:r>
            <a:r>
              <a:rPr lang="en-GB" sz="1100" dirty="0" err="1">
                <a:effectLst/>
                <a:latin typeface="+mj-lt"/>
                <a:ea typeface="Calibri" panose="020F0502020204030204" pitchFamily="34" charset="0"/>
                <a:cs typeface="Times New Roman" panose="02020603050405020304" pitchFamily="18" charset="0"/>
              </a:rPr>
              <a:t>Raber</a:t>
            </a:r>
            <a:r>
              <a:rPr lang="en-GB" sz="1100" dirty="0">
                <a:effectLst/>
                <a:latin typeface="+mj-lt"/>
                <a:ea typeface="Calibri" panose="020F0502020204030204" pitchFamily="34" charset="0"/>
                <a:cs typeface="Times New Roman" panose="02020603050405020304" pitchFamily="18" charset="0"/>
              </a:rPr>
              <a:t>, L. A. </a:t>
            </a:r>
            <a:r>
              <a:rPr lang="en-GB" sz="1100" dirty="0" smtClean="0">
                <a:effectLst/>
                <a:latin typeface="+mj-lt"/>
                <a:ea typeface="Calibri" panose="020F0502020204030204" pitchFamily="34" charset="0"/>
                <a:cs typeface="Times New Roman" panose="02020603050405020304" pitchFamily="18" charset="0"/>
              </a:rPr>
              <a:t>Eriksson (2005) </a:t>
            </a:r>
            <a:r>
              <a:rPr lang="en-GB" sz="1100" i="1" dirty="0">
                <a:effectLst/>
                <a:latin typeface="+mj-lt"/>
                <a:ea typeface="Calibri" panose="020F0502020204030204" pitchFamily="34" charset="0"/>
                <a:cs typeface="Times New Roman" panose="02020603050405020304" pitchFamily="18" charset="0"/>
              </a:rPr>
              <a:t>J. Phys. Chem B.</a:t>
            </a:r>
            <a:r>
              <a:rPr lang="en-GB" sz="1100" dirty="0">
                <a:effectLst/>
                <a:latin typeface="+mj-lt"/>
                <a:ea typeface="Calibri" panose="020F0502020204030204" pitchFamily="34" charset="0"/>
                <a:cs typeface="Times New Roman" panose="02020603050405020304" pitchFamily="18" charset="0"/>
              </a:rPr>
              <a:t> </a:t>
            </a:r>
            <a:r>
              <a:rPr lang="en-GB" sz="1100" b="1" dirty="0" smtClean="0">
                <a:effectLst/>
                <a:latin typeface="+mj-lt"/>
                <a:ea typeface="Calibri" panose="020F0502020204030204" pitchFamily="34" charset="0"/>
                <a:cs typeface="Times New Roman" panose="02020603050405020304" pitchFamily="18" charset="0"/>
              </a:rPr>
              <a:t>109</a:t>
            </a:r>
            <a:r>
              <a:rPr lang="sr-Latn-RS" sz="1100" dirty="0" smtClean="0">
                <a:effectLst/>
                <a:latin typeface="+mj-lt"/>
                <a:ea typeface="Calibri" panose="020F0502020204030204" pitchFamily="34" charset="0"/>
                <a:cs typeface="Times New Roman" panose="02020603050405020304" pitchFamily="18" charset="0"/>
              </a:rPr>
              <a:t> </a:t>
            </a:r>
            <a:r>
              <a:rPr lang="sr-Latn-RS" sz="1100" dirty="0" smtClean="0">
                <a:effectLst/>
                <a:latin typeface="+mj-lt"/>
                <a:ea typeface="Calibri" panose="020F0502020204030204" pitchFamily="34" charset="0"/>
                <a:cs typeface="Times New Roman" panose="02020603050405020304" pitchFamily="18" charset="0"/>
              </a:rPr>
              <a:t>(24)</a:t>
            </a:r>
            <a:r>
              <a:rPr lang="en-GB" sz="1100" dirty="0" smtClean="0">
                <a:effectLst/>
                <a:latin typeface="+mj-lt"/>
                <a:ea typeface="Calibri" panose="020F0502020204030204" pitchFamily="34" charset="0"/>
                <a:cs typeface="Times New Roman" panose="02020603050405020304" pitchFamily="18" charset="0"/>
              </a:rPr>
              <a:t> </a:t>
            </a:r>
            <a:r>
              <a:rPr lang="sr-Latn-RS" sz="1100" dirty="0" smtClean="0">
                <a:effectLst/>
                <a:latin typeface="+mj-lt"/>
                <a:ea typeface="Calibri" panose="020F0502020204030204" pitchFamily="34" charset="0"/>
                <a:cs typeface="Times New Roman" panose="02020603050405020304" pitchFamily="18" charset="0"/>
              </a:rPr>
              <a:t>11006.</a:t>
            </a:r>
          </a:p>
          <a:p>
            <a:pPr marL="228600" lvl="0" indent="-228600" algn="just">
              <a:buClr>
                <a:srgbClr val="000000"/>
              </a:buClr>
              <a:buFont typeface="+mj-lt"/>
              <a:buAutoNum type="arabicPeriod"/>
            </a:pPr>
            <a:r>
              <a:rPr lang="sr-Latn-RS" sz="1100" dirty="0" smtClean="0">
                <a:effectLst/>
                <a:latin typeface="+mj-lt"/>
                <a:ea typeface="Calibri" panose="020F0502020204030204" pitchFamily="34" charset="0"/>
                <a:cs typeface="Times New Roman" panose="02020603050405020304" pitchFamily="18" charset="0"/>
              </a:rPr>
              <a:t>G</a:t>
            </a:r>
            <a:r>
              <a:rPr lang="sr-Latn-RS" sz="1100" dirty="0">
                <a:latin typeface="+mj-lt"/>
                <a:ea typeface="Calibri" panose="020F0502020204030204" pitchFamily="34" charset="0"/>
                <a:cs typeface="Times New Roman" panose="02020603050405020304" pitchFamily="18" charset="0"/>
              </a:rPr>
              <a:t>. </a:t>
            </a:r>
            <a:r>
              <a:rPr lang="sr-Latn-RS" sz="1100" dirty="0" smtClean="0">
                <a:latin typeface="+mj-lt"/>
                <a:ea typeface="Calibri" panose="020F0502020204030204" pitchFamily="34" charset="0"/>
                <a:cs typeface="Times New Roman" panose="02020603050405020304" pitchFamily="18" charset="0"/>
              </a:rPr>
              <a:t>Moreno-</a:t>
            </a:r>
            <a:r>
              <a:rPr lang="sr-Latn-RS" sz="1100" dirty="0" err="1" smtClean="0">
                <a:latin typeface="+mj-lt"/>
                <a:ea typeface="Calibri" panose="020F0502020204030204" pitchFamily="34" charset="0"/>
                <a:cs typeface="Times New Roman" panose="02020603050405020304" pitchFamily="18" charset="0"/>
              </a:rPr>
              <a:t>Alcántar</a:t>
            </a:r>
            <a:r>
              <a:rPr lang="sr-Latn-RS" sz="1100" dirty="0" smtClean="0">
                <a:latin typeface="+mj-lt"/>
                <a:ea typeface="Calibri" panose="020F0502020204030204" pitchFamily="34" charset="0"/>
                <a:cs typeface="Times New Roman" panose="02020603050405020304" pitchFamily="18" charset="0"/>
              </a:rPr>
              <a:t>, P</a:t>
            </a:r>
            <a:r>
              <a:rPr lang="sr-Latn-RS" sz="1100" dirty="0">
                <a:latin typeface="+mj-lt"/>
                <a:ea typeface="Calibri" panose="020F0502020204030204" pitchFamily="34" charset="0"/>
                <a:cs typeface="Times New Roman" panose="02020603050405020304" pitchFamily="18" charset="0"/>
              </a:rPr>
              <a:t>. </a:t>
            </a:r>
            <a:r>
              <a:rPr lang="sr-Latn-RS" sz="1100" dirty="0" err="1" smtClean="0">
                <a:latin typeface="+mj-lt"/>
                <a:ea typeface="Calibri" panose="020F0502020204030204" pitchFamily="34" charset="0"/>
                <a:cs typeface="Times New Roman" panose="02020603050405020304" pitchFamily="18" charset="0"/>
              </a:rPr>
              <a:t>Picchetti</a:t>
            </a:r>
            <a:r>
              <a:rPr lang="sr-Latn-RS" sz="1100" dirty="0" smtClean="0">
                <a:latin typeface="+mj-lt"/>
                <a:ea typeface="Calibri" panose="020F0502020204030204" pitchFamily="34" charset="0"/>
                <a:cs typeface="Times New Roman" panose="02020603050405020304" pitchFamily="18" charset="0"/>
              </a:rPr>
              <a:t>, A</a:t>
            </a:r>
            <a:r>
              <a:rPr lang="sr-Latn-RS" sz="1100" dirty="0">
                <a:latin typeface="+mj-lt"/>
                <a:ea typeface="Calibri" panose="020F0502020204030204" pitchFamily="34" charset="0"/>
                <a:cs typeface="Times New Roman" panose="02020603050405020304" pitchFamily="18" charset="0"/>
              </a:rPr>
              <a:t>. </a:t>
            </a:r>
            <a:r>
              <a:rPr lang="sr-Latn-RS" sz="1100" dirty="0" err="1" smtClean="0">
                <a:latin typeface="+mj-lt"/>
                <a:ea typeface="Calibri" panose="020F0502020204030204" pitchFamily="34" charset="0"/>
                <a:cs typeface="Times New Roman" panose="02020603050405020304" pitchFamily="18" charset="0"/>
              </a:rPr>
              <a:t>Casini</a:t>
            </a:r>
            <a:r>
              <a:rPr lang="en-US" sz="1100" dirty="0">
                <a:latin typeface="+mj-lt"/>
                <a:ea typeface="Calibri" panose="020F0502020204030204" pitchFamily="34" charset="0"/>
                <a:cs typeface="Times New Roman" panose="02020603050405020304" pitchFamily="18" charset="0"/>
              </a:rPr>
              <a:t> </a:t>
            </a:r>
            <a:r>
              <a:rPr lang="en-US" sz="1100" dirty="0" smtClean="0">
                <a:latin typeface="+mj-lt"/>
                <a:ea typeface="Calibri" panose="020F0502020204030204" pitchFamily="34" charset="0"/>
                <a:cs typeface="Times New Roman" panose="02020603050405020304" pitchFamily="18" charset="0"/>
              </a:rPr>
              <a:t>(2023)</a:t>
            </a:r>
            <a:r>
              <a:rPr lang="sr-Latn-RS" sz="1100" dirty="0" smtClean="0">
                <a:latin typeface="+mj-lt"/>
                <a:ea typeface="Calibri" panose="020F0502020204030204" pitchFamily="34" charset="0"/>
                <a:cs typeface="Times New Roman" panose="02020603050405020304" pitchFamily="18" charset="0"/>
              </a:rPr>
              <a:t> </a:t>
            </a:r>
            <a:r>
              <a:rPr lang="en-GB" sz="1100" i="1" dirty="0" err="1" smtClean="0">
                <a:effectLst/>
                <a:latin typeface="+mj-lt"/>
                <a:ea typeface="Calibri" panose="020F0502020204030204" pitchFamily="34" charset="0"/>
                <a:cs typeface="Times New Roman" panose="02020603050405020304" pitchFamily="18" charset="0"/>
              </a:rPr>
              <a:t>Angew</a:t>
            </a:r>
            <a:r>
              <a:rPr lang="en-GB" sz="1100" i="1" dirty="0">
                <a:effectLst/>
                <a:latin typeface="+mj-lt"/>
                <a:ea typeface="Calibri" panose="020F0502020204030204" pitchFamily="34" charset="0"/>
                <a:cs typeface="Times New Roman" panose="02020603050405020304" pitchFamily="18" charset="0"/>
              </a:rPr>
              <a:t>. Chem. Int. Ed.</a:t>
            </a:r>
            <a:r>
              <a:rPr lang="en-GB" sz="1100" dirty="0">
                <a:effectLst/>
                <a:latin typeface="+mj-lt"/>
                <a:ea typeface="Calibri" panose="020F0502020204030204" pitchFamily="34" charset="0"/>
                <a:cs typeface="Times New Roman" panose="02020603050405020304" pitchFamily="18" charset="0"/>
              </a:rPr>
              <a:t> </a:t>
            </a:r>
            <a:r>
              <a:rPr lang="en-GB" sz="1100" b="1" dirty="0" smtClean="0">
                <a:effectLst/>
                <a:latin typeface="+mj-lt"/>
                <a:ea typeface="Calibri" panose="020F0502020204030204" pitchFamily="34" charset="0"/>
                <a:cs typeface="Times New Roman" panose="02020603050405020304" pitchFamily="18" charset="0"/>
              </a:rPr>
              <a:t>62</a:t>
            </a:r>
            <a:r>
              <a:rPr lang="en-GB" sz="1100" dirty="0" smtClean="0">
                <a:effectLst/>
                <a:latin typeface="+mj-lt"/>
                <a:ea typeface="Calibri" panose="020F0502020204030204" pitchFamily="34" charset="0"/>
                <a:cs typeface="Times New Roman" panose="02020603050405020304" pitchFamily="18" charset="0"/>
              </a:rPr>
              <a:t> </a:t>
            </a:r>
            <a:r>
              <a:rPr lang="sr-Latn-RS" sz="1100" dirty="0">
                <a:latin typeface="+mj-lt"/>
                <a:ea typeface="Calibri" panose="020F0502020204030204" pitchFamily="34" charset="0"/>
                <a:cs typeface="Times New Roman" panose="02020603050405020304" pitchFamily="18" charset="0"/>
              </a:rPr>
              <a:t>(</a:t>
            </a:r>
            <a:r>
              <a:rPr lang="en-GB" sz="1100" dirty="0" smtClean="0">
                <a:effectLst/>
                <a:latin typeface="+mj-lt"/>
                <a:ea typeface="Calibri" panose="020F0502020204030204" pitchFamily="34" charset="0"/>
                <a:cs typeface="Times New Roman" panose="02020603050405020304" pitchFamily="18" charset="0"/>
              </a:rPr>
              <a:t>22</a:t>
            </a:r>
            <a:r>
              <a:rPr lang="sr-Latn-RS" sz="1100" dirty="0" smtClean="0">
                <a:effectLst/>
                <a:latin typeface="+mj-lt"/>
                <a:ea typeface="Calibri" panose="020F0502020204030204" pitchFamily="34" charset="0"/>
                <a:cs typeface="Times New Roman" panose="02020603050405020304" pitchFamily="18" charset="0"/>
              </a:rPr>
              <a:t>)</a:t>
            </a:r>
            <a:r>
              <a:rPr lang="sr-Latn-RS" sz="1100" dirty="0" smtClean="0">
                <a:latin typeface="+mj-lt"/>
                <a:ea typeface="Calibri" panose="020F0502020204030204" pitchFamily="34" charset="0"/>
                <a:cs typeface="Times New Roman" panose="02020603050405020304" pitchFamily="18" charset="0"/>
              </a:rPr>
              <a:t> </a:t>
            </a:r>
            <a:r>
              <a:rPr lang="sr-Latn-RS" sz="1100" dirty="0">
                <a:latin typeface="+mj-lt"/>
                <a:ea typeface="Calibri" panose="020F0502020204030204" pitchFamily="34" charset="0"/>
                <a:cs typeface="Times New Roman" panose="02020603050405020304" pitchFamily="18" charset="0"/>
              </a:rPr>
              <a:t>e202218000 .</a:t>
            </a:r>
            <a:endParaRPr lang="en-US" sz="1100" dirty="0">
              <a:effectLst/>
              <a:latin typeface="+mj-lt"/>
              <a:ea typeface="Calibri" panose="020F0502020204030204" pitchFamily="34" charset="0"/>
              <a:cs typeface="Times New Roman" panose="02020603050405020304" pitchFamily="18" charset="0"/>
            </a:endParaRPr>
          </a:p>
          <a:p>
            <a:pPr marL="228600" lvl="0" indent="-228600" algn="just">
              <a:buClr>
                <a:srgbClr val="000000"/>
              </a:buClr>
              <a:buFont typeface="+mj-lt"/>
              <a:buAutoNum type="arabicPeriod"/>
            </a:pPr>
            <a:r>
              <a:rPr lang="sr-Latn-RS" sz="1100" dirty="0" smtClean="0">
                <a:effectLst/>
                <a:latin typeface="+mj-lt"/>
                <a:ea typeface="Calibri" panose="020F0502020204030204" pitchFamily="34" charset="0"/>
                <a:cs typeface="Times New Roman" panose="02020603050405020304" pitchFamily="18" charset="0"/>
              </a:rPr>
              <a:t>S. </a:t>
            </a:r>
            <a:r>
              <a:rPr lang="en-GB" sz="1100" dirty="0" err="1" smtClean="0">
                <a:effectLst/>
                <a:latin typeface="+mj-lt"/>
                <a:ea typeface="Calibri" panose="020F0502020204030204" pitchFamily="34" charset="0"/>
                <a:cs typeface="Times New Roman" panose="02020603050405020304" pitchFamily="18" charset="0"/>
              </a:rPr>
              <a:t>Yue</a:t>
            </a:r>
            <a:r>
              <a:rPr lang="en-GB" sz="1100" dirty="0">
                <a:effectLst/>
                <a:latin typeface="+mj-lt"/>
                <a:ea typeface="Calibri" panose="020F0502020204030204" pitchFamily="34" charset="0"/>
                <a:cs typeface="Times New Roman" panose="02020603050405020304" pitchFamily="18" charset="0"/>
              </a:rPr>
              <a:t>, </a:t>
            </a:r>
            <a:r>
              <a:rPr lang="sr-Latn-RS" sz="1100" dirty="0" smtClean="0">
                <a:effectLst/>
                <a:latin typeface="+mj-lt"/>
                <a:ea typeface="Calibri" panose="020F0502020204030204" pitchFamily="34" charset="0"/>
                <a:cs typeface="Times New Roman" panose="02020603050405020304" pitchFamily="18" charset="0"/>
              </a:rPr>
              <a:t>M</a:t>
            </a:r>
            <a:r>
              <a:rPr lang="en-GB" sz="1100" dirty="0" smtClean="0">
                <a:effectLst/>
                <a:latin typeface="+mj-lt"/>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Luo, </a:t>
            </a:r>
            <a:r>
              <a:rPr lang="sr-Latn-RS" sz="1100" dirty="0" smtClean="0">
                <a:effectLst/>
                <a:latin typeface="+mj-lt"/>
                <a:ea typeface="Calibri" panose="020F0502020204030204" pitchFamily="34" charset="0"/>
                <a:cs typeface="Times New Roman" panose="02020603050405020304" pitchFamily="18" charset="0"/>
              </a:rPr>
              <a:t>H</a:t>
            </a:r>
            <a:r>
              <a:rPr lang="en-GB" sz="1100" dirty="0" smtClean="0">
                <a:effectLst/>
                <a:latin typeface="+mj-lt"/>
                <a:ea typeface="Calibri" panose="020F0502020204030204" pitchFamily="34" charset="0"/>
                <a:cs typeface="Times New Roman" panose="02020603050405020304" pitchFamily="18" charset="0"/>
              </a:rPr>
              <a:t>. </a:t>
            </a:r>
            <a:r>
              <a:rPr lang="en-GB" sz="1100" dirty="0">
                <a:effectLst/>
                <a:latin typeface="+mj-lt"/>
                <a:ea typeface="Calibri" panose="020F0502020204030204" pitchFamily="34" charset="0"/>
                <a:cs typeface="Times New Roman" panose="02020603050405020304" pitchFamily="18" charset="0"/>
              </a:rPr>
              <a:t>Liu, S. </a:t>
            </a:r>
            <a:r>
              <a:rPr lang="en-GB" sz="1100" dirty="0" smtClean="0">
                <a:effectLst/>
                <a:latin typeface="+mj-lt"/>
                <a:ea typeface="Calibri" panose="020F0502020204030204" pitchFamily="34" charset="0"/>
                <a:cs typeface="Times New Roman" panose="02020603050405020304" pitchFamily="18" charset="0"/>
              </a:rPr>
              <a:t>Wei </a:t>
            </a:r>
            <a:r>
              <a:rPr lang="sr-Latn-RS" sz="1100" dirty="0">
                <a:ea typeface="Calibri" panose="020F0502020204030204" pitchFamily="34" charset="0"/>
                <a:cs typeface="Times New Roman" panose="02020603050405020304" pitchFamily="18" charset="0"/>
              </a:rPr>
              <a:t>(2020)</a:t>
            </a:r>
            <a:r>
              <a:rPr lang="en-GB" sz="1100" dirty="0" smtClean="0">
                <a:effectLst/>
                <a:latin typeface="+mj-lt"/>
                <a:ea typeface="Calibri" panose="020F0502020204030204" pitchFamily="34" charset="0"/>
                <a:cs typeface="Times New Roman" panose="02020603050405020304" pitchFamily="18" charset="0"/>
              </a:rPr>
              <a:t> </a:t>
            </a:r>
            <a:r>
              <a:rPr lang="en-GB" sz="1100" i="1" dirty="0">
                <a:effectLst/>
                <a:latin typeface="+mj-lt"/>
                <a:ea typeface="Calibri" panose="020F0502020204030204" pitchFamily="34" charset="0"/>
                <a:cs typeface="Times New Roman" panose="02020603050405020304" pitchFamily="18" charset="0"/>
              </a:rPr>
              <a:t>Front. Chem.</a:t>
            </a:r>
            <a:r>
              <a:rPr lang="en-GB" sz="1100" dirty="0">
                <a:effectLst/>
                <a:latin typeface="+mj-lt"/>
                <a:ea typeface="Calibri" panose="020F0502020204030204" pitchFamily="34" charset="0"/>
                <a:cs typeface="Times New Roman" panose="02020603050405020304" pitchFamily="18" charset="0"/>
              </a:rPr>
              <a:t> </a:t>
            </a:r>
            <a:r>
              <a:rPr lang="en-GB" sz="1100" b="1" dirty="0" smtClean="0">
                <a:effectLst/>
                <a:latin typeface="+mj-lt"/>
                <a:ea typeface="Calibri" panose="020F0502020204030204" pitchFamily="34" charset="0"/>
                <a:cs typeface="Times New Roman" panose="02020603050405020304" pitchFamily="18" charset="0"/>
              </a:rPr>
              <a:t>8</a:t>
            </a:r>
            <a:r>
              <a:rPr lang="sr-Latn-RS" sz="1100" b="1" dirty="0" smtClean="0">
                <a:effectLst/>
                <a:latin typeface="+mj-lt"/>
                <a:ea typeface="Calibri" panose="020F0502020204030204" pitchFamily="34" charset="0"/>
                <a:cs typeface="Times New Roman" panose="02020603050405020304" pitchFamily="18" charset="0"/>
              </a:rPr>
              <a:t>,</a:t>
            </a:r>
            <a:r>
              <a:rPr lang="en-GB" sz="1100" dirty="0" smtClean="0">
                <a:effectLst/>
                <a:latin typeface="+mj-lt"/>
                <a:ea typeface="Calibri" panose="020F0502020204030204" pitchFamily="34" charset="0"/>
                <a:cs typeface="Times New Roman" panose="02020603050405020304" pitchFamily="18" charset="0"/>
              </a:rPr>
              <a:t> 543.</a:t>
            </a:r>
            <a:endParaRPr lang="en-US" sz="105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2C278C4-0FDE-AA55-E2F6-828FF779B2DA}"/>
              </a:ext>
            </a:extLst>
          </p:cNvPr>
          <p:cNvSpPr>
            <a:spLocks noGrp="1"/>
          </p:cNvSpPr>
          <p:nvPr>
            <p:ph type="sldNum" sz="quarter" idx="12"/>
          </p:nvPr>
        </p:nvSpPr>
        <p:spPr/>
        <p:txBody>
          <a:bodyPr/>
          <a:lstStyle/>
          <a:p>
            <a:fld id="{FCAEAE96-855E-42B1-8DE9-9C9E68DE18C5}" type="slidenum">
              <a:rPr lang="fr-FR" smtClean="0"/>
              <a:pPr/>
              <a:t>5</a:t>
            </a:fld>
            <a:endParaRPr lang="fr-FR"/>
          </a:p>
        </p:txBody>
      </p:sp>
      <p:sp>
        <p:nvSpPr>
          <p:cNvPr id="4" name="TextBox 3">
            <a:extLst>
              <a:ext uri="{FF2B5EF4-FFF2-40B4-BE49-F238E27FC236}">
                <a16:creationId xmlns="" xmlns:a16="http://schemas.microsoft.com/office/drawing/2014/main" id="{ED98DB18-30AD-D5F3-6F06-7DA67259AF71}"/>
              </a:ext>
            </a:extLst>
          </p:cNvPr>
          <p:cNvSpPr txBox="1"/>
          <p:nvPr/>
        </p:nvSpPr>
        <p:spPr>
          <a:xfrm>
            <a:off x="2104008" y="4678546"/>
            <a:ext cx="4800600" cy="338554"/>
          </a:xfrm>
          <a:prstGeom prst="rect">
            <a:avLst/>
          </a:prstGeom>
          <a:solidFill>
            <a:schemeClr val="accent4">
              <a:lumMod val="20000"/>
              <a:lumOff val="80000"/>
            </a:schemeClr>
          </a:solidFill>
        </p:spPr>
        <p:txBody>
          <a:bodyPr wrap="square">
            <a:spAutoFit/>
          </a:bodyPr>
          <a:lstStyle/>
          <a:p>
            <a:pPr algn="ctr"/>
            <a:r>
              <a:rPr lang="en-US" sz="1600" b="1" i="1" dirty="0"/>
              <a:t>Figure 1. </a:t>
            </a:r>
            <a:r>
              <a:rPr lang="sr-Latn-RS" sz="1600" i="1" dirty="0"/>
              <a:t>poly(ADP-ribose) polymerase (PARP)</a:t>
            </a:r>
            <a:endParaRPr lang="en-US" sz="1600" i="1" dirty="0"/>
          </a:p>
        </p:txBody>
      </p:sp>
      <p:sp>
        <p:nvSpPr>
          <p:cNvPr id="5" name="TextBox 4">
            <a:extLst>
              <a:ext uri="{FF2B5EF4-FFF2-40B4-BE49-F238E27FC236}">
                <a16:creationId xmlns="" xmlns:a16="http://schemas.microsoft.com/office/drawing/2014/main" id="{C52DC26D-5982-177C-EB91-2A09C8BD7456}"/>
              </a:ext>
            </a:extLst>
          </p:cNvPr>
          <p:cNvSpPr txBox="1"/>
          <p:nvPr/>
        </p:nvSpPr>
        <p:spPr>
          <a:xfrm>
            <a:off x="59186" y="5206425"/>
            <a:ext cx="9084814" cy="584775"/>
          </a:xfrm>
          <a:prstGeom prst="rect">
            <a:avLst/>
          </a:prstGeom>
          <a:noFill/>
        </p:spPr>
        <p:txBody>
          <a:bodyPr wrap="square">
            <a:spAutoFit/>
          </a:bodyPr>
          <a:lstStyle>
            <a:defPPr>
              <a:defRPr lang="fr-FR"/>
            </a:defPPr>
            <a:lvl1pPr marL="285750" marR="0" lvl="0" indent="-285750" algn="just" fontAlgn="auto">
              <a:lnSpc>
                <a:spcPct val="100000"/>
              </a:lnSpc>
              <a:spcBef>
                <a:spcPts val="0"/>
              </a:spcBef>
              <a:spcAft>
                <a:spcPts val="0"/>
              </a:spcAft>
              <a:buClr>
                <a:schemeClr val="accent4">
                  <a:lumMod val="75000"/>
                </a:schemeClr>
              </a:buClr>
              <a:buSzTx/>
              <a:buFont typeface="Wingdings" panose="05000000000000000000" pitchFamily="2" charset="2"/>
              <a:buChar char="v"/>
              <a:tabLst/>
              <a:defRPr kumimoji="0" sz="1400" b="0" i="0" u="none" strike="noStrike" cap="none" spc="0" normalizeH="0" baseline="0">
                <a:ln>
                  <a:noFill/>
                </a:ln>
                <a:solidFill>
                  <a:prstClr val="black"/>
                </a:solidFill>
                <a:effectLst/>
                <a:uLnTx/>
                <a:uFillTx/>
                <a:latin typeface="Calibri"/>
              </a:defRPr>
            </a:lvl1pPr>
          </a:lstStyle>
          <a:p>
            <a:r>
              <a:rPr lang="sr-Latn-RS" sz="1600" dirty="0"/>
              <a:t>Inhibition of </a:t>
            </a:r>
            <a:r>
              <a:rPr lang="sr-Latn-RS" sz="1600" b="1" dirty="0"/>
              <a:t>poly(ADP-ribose) polymerase (PARP</a:t>
            </a:r>
            <a:r>
              <a:rPr lang="sr-Latn-RS" sz="1600" dirty="0"/>
              <a:t>), a nuclear enzyme activated upon DNA damage, represents one of the basic approaches to cancer treatment by applying targeted therapy</a:t>
            </a:r>
            <a:r>
              <a:rPr lang="en-US" sz="1600" dirty="0"/>
              <a:t> [4,5].</a:t>
            </a:r>
            <a:endParaRPr lang="en-GB" sz="1600" dirty="0"/>
          </a:p>
        </p:txBody>
      </p:sp>
      <p:sp>
        <p:nvSpPr>
          <p:cNvPr id="7" name="TextBox 6">
            <a:extLst>
              <a:ext uri="{FF2B5EF4-FFF2-40B4-BE49-F238E27FC236}">
                <a16:creationId xmlns="" xmlns:a16="http://schemas.microsoft.com/office/drawing/2014/main" id="{7990504A-E8B4-4A09-575A-B56B1C13002E}"/>
              </a:ext>
            </a:extLst>
          </p:cNvPr>
          <p:cNvSpPr txBox="1"/>
          <p:nvPr/>
        </p:nvSpPr>
        <p:spPr>
          <a:xfrm>
            <a:off x="0" y="6061084"/>
            <a:ext cx="9159536" cy="430887"/>
          </a:xfrm>
          <a:prstGeom prst="rect">
            <a:avLst/>
          </a:prstGeom>
          <a:solidFill>
            <a:srgbClr val="FFFFCC"/>
          </a:solidFill>
        </p:spPr>
        <p:txBody>
          <a:bodyPr wrap="square">
            <a:spAutoFit/>
          </a:bodyPr>
          <a:lstStyle>
            <a:defPPr>
              <a:defRPr lang="fr-FR"/>
            </a:defPPr>
            <a:lvl1pPr marL="228600" lvl="0" indent="-228600" algn="just">
              <a:spcAft>
                <a:spcPts val="1000"/>
              </a:spcAft>
              <a:buClr>
                <a:srgbClr val="000000"/>
              </a:buClr>
              <a:buFont typeface="+mj-lt"/>
              <a:buAutoNum type="arabicPeriod"/>
              <a:defRPr sz="1100">
                <a:effectLst/>
                <a:latin typeface="+mj-lt"/>
                <a:ea typeface="Calibri" panose="020F0502020204030204" pitchFamily="34" charset="0"/>
                <a:cs typeface="Times New Roman" panose="02020603050405020304" pitchFamily="18" charset="0"/>
              </a:defRPr>
            </a:lvl1pPr>
          </a:lstStyle>
          <a:p>
            <a:pPr marL="0" indent="0">
              <a:spcAft>
                <a:spcPts val="0"/>
              </a:spcAft>
              <a:buNone/>
            </a:pPr>
            <a:r>
              <a:rPr lang="en-GB" b="1" dirty="0"/>
              <a:t>4. </a:t>
            </a:r>
            <a:r>
              <a:rPr lang="sr-Latn-RS" dirty="0" smtClean="0"/>
              <a:t>A. </a:t>
            </a:r>
            <a:r>
              <a:rPr lang="en-GB" dirty="0" smtClean="0"/>
              <a:t>Chen</a:t>
            </a:r>
            <a:r>
              <a:rPr lang="en-US" dirty="0"/>
              <a:t> </a:t>
            </a:r>
            <a:r>
              <a:rPr lang="sr-Latn-RS" dirty="0"/>
              <a:t>(</a:t>
            </a:r>
            <a:r>
              <a:rPr lang="en-GB" dirty="0"/>
              <a:t>2011</a:t>
            </a:r>
            <a:r>
              <a:rPr lang="sr-Latn-RS" dirty="0"/>
              <a:t>) </a:t>
            </a:r>
            <a:r>
              <a:rPr lang="en-GB" i="1" dirty="0" smtClean="0"/>
              <a:t>Chin </a:t>
            </a:r>
            <a:r>
              <a:rPr lang="en-GB" i="1" dirty="0"/>
              <a:t>J. Cancer</a:t>
            </a:r>
            <a:r>
              <a:rPr lang="en-GB" dirty="0"/>
              <a:t>. </a:t>
            </a:r>
            <a:r>
              <a:rPr lang="en-GB" b="1" dirty="0" smtClean="0"/>
              <a:t>30</a:t>
            </a:r>
            <a:r>
              <a:rPr lang="en-GB" dirty="0" smtClean="0"/>
              <a:t> </a:t>
            </a:r>
            <a:r>
              <a:rPr lang="en-GB" dirty="0"/>
              <a:t>(7</a:t>
            </a:r>
            <a:r>
              <a:rPr lang="en-GB" dirty="0" smtClean="0"/>
              <a:t>) </a:t>
            </a:r>
            <a:r>
              <a:rPr lang="en-GB" dirty="0"/>
              <a:t>463–471. </a:t>
            </a:r>
            <a:endParaRPr lang="sr-Latn-RS" dirty="0"/>
          </a:p>
          <a:p>
            <a:pPr marL="0" indent="0">
              <a:spcAft>
                <a:spcPts val="0"/>
              </a:spcAft>
              <a:buNone/>
            </a:pPr>
            <a:r>
              <a:rPr lang="en-GB" b="1" dirty="0"/>
              <a:t>5. </a:t>
            </a:r>
            <a:r>
              <a:rPr lang="en-GB" dirty="0"/>
              <a:t>J. </a:t>
            </a:r>
            <a:r>
              <a:rPr lang="en-GB" dirty="0" smtClean="0"/>
              <a:t>S.</a:t>
            </a:r>
            <a:r>
              <a:rPr lang="sr-Latn-RS" dirty="0" smtClean="0"/>
              <a:t> </a:t>
            </a:r>
            <a:r>
              <a:rPr lang="en-GB" dirty="0" smtClean="0"/>
              <a:t>Brown</a:t>
            </a:r>
            <a:r>
              <a:rPr lang="en-GB" dirty="0"/>
              <a:t>, </a:t>
            </a:r>
            <a:r>
              <a:rPr lang="en-GB" dirty="0" smtClean="0"/>
              <a:t>B.</a:t>
            </a:r>
            <a:r>
              <a:rPr lang="sr-Latn-RS" dirty="0" smtClean="0"/>
              <a:t> </a:t>
            </a:r>
            <a:r>
              <a:rPr lang="en-GB" dirty="0" err="1" smtClean="0"/>
              <a:t>O’Carrigan</a:t>
            </a:r>
            <a:r>
              <a:rPr lang="en-GB" dirty="0" smtClean="0"/>
              <a:t>,</a:t>
            </a:r>
            <a:r>
              <a:rPr lang="sr-Latn-RS" dirty="0" smtClean="0"/>
              <a:t> </a:t>
            </a:r>
            <a:r>
              <a:rPr lang="en-GB" dirty="0"/>
              <a:t>S. P</a:t>
            </a:r>
            <a:r>
              <a:rPr lang="en-GB" dirty="0" smtClean="0"/>
              <a:t>. Jackson</a:t>
            </a:r>
            <a:r>
              <a:rPr lang="en-GB" dirty="0"/>
              <a:t>, T. A. </a:t>
            </a:r>
            <a:r>
              <a:rPr lang="en-GB" dirty="0" smtClean="0"/>
              <a:t>Yap </a:t>
            </a:r>
            <a:r>
              <a:rPr lang="sr-Latn-RS" dirty="0"/>
              <a:t>(</a:t>
            </a:r>
            <a:r>
              <a:rPr lang="en-GB" dirty="0"/>
              <a:t>2017</a:t>
            </a:r>
            <a:r>
              <a:rPr lang="sr-Latn-RS" dirty="0"/>
              <a:t>)</a:t>
            </a:r>
            <a:r>
              <a:rPr lang="en-GB" dirty="0" smtClean="0"/>
              <a:t> </a:t>
            </a:r>
            <a:r>
              <a:rPr lang="en-GB" i="1" dirty="0" smtClean="0"/>
              <a:t>Cancer </a:t>
            </a:r>
            <a:r>
              <a:rPr lang="en-GB" i="1" dirty="0" err="1"/>
              <a:t>Discov</a:t>
            </a:r>
            <a:r>
              <a:rPr lang="en-GB" dirty="0"/>
              <a:t>. </a:t>
            </a:r>
            <a:r>
              <a:rPr lang="en-GB" b="1" dirty="0" smtClean="0"/>
              <a:t>7</a:t>
            </a:r>
            <a:r>
              <a:rPr lang="en-GB" dirty="0" smtClean="0"/>
              <a:t> </a:t>
            </a:r>
            <a:r>
              <a:rPr lang="en-GB" dirty="0"/>
              <a:t>(1), 20–37. </a:t>
            </a:r>
          </a:p>
        </p:txBody>
      </p:sp>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008" y="1385603"/>
            <a:ext cx="4830192" cy="3265446"/>
          </a:xfrm>
          <a:prstGeom prst="rect">
            <a:avLst/>
          </a:prstGeom>
        </p:spPr>
      </p:pic>
    </p:spTree>
    <p:extLst>
      <p:ext uri="{BB962C8B-B14F-4D97-AF65-F5344CB8AC3E}">
        <p14:creationId xmlns:p14="http://schemas.microsoft.com/office/powerpoint/2010/main" val="278915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D1228B-7855-03EF-9923-4345B57E9CED}"/>
              </a:ext>
            </a:extLst>
          </p:cNvPr>
          <p:cNvSpPr>
            <a:spLocks noGrp="1"/>
          </p:cNvSpPr>
          <p:nvPr>
            <p:ph type="sldNum" sz="quarter" idx="12"/>
          </p:nvPr>
        </p:nvSpPr>
        <p:spPr/>
        <p:txBody>
          <a:bodyPr/>
          <a:lstStyle/>
          <a:p>
            <a:fld id="{FCAEAE96-855E-42B1-8DE9-9C9E68DE18C5}" type="slidenum">
              <a:rPr lang="fr-FR" smtClean="0"/>
              <a:pPr/>
              <a:t>6</a:t>
            </a:fld>
            <a:endParaRPr lang="fr-FR"/>
          </a:p>
        </p:txBody>
      </p:sp>
      <p:sp>
        <p:nvSpPr>
          <p:cNvPr id="17" name="TextBox 16">
            <a:extLst>
              <a:ext uri="{FF2B5EF4-FFF2-40B4-BE49-F238E27FC236}">
                <a16:creationId xmlns="" xmlns:a16="http://schemas.microsoft.com/office/drawing/2014/main" id="{E0794D59-1B9B-7952-C331-548F9526FA7F}"/>
              </a:ext>
            </a:extLst>
          </p:cNvPr>
          <p:cNvSpPr txBox="1"/>
          <p:nvPr/>
        </p:nvSpPr>
        <p:spPr>
          <a:xfrm>
            <a:off x="212126" y="6046648"/>
            <a:ext cx="8703274" cy="338554"/>
          </a:xfrm>
          <a:prstGeom prst="rect">
            <a:avLst/>
          </a:prstGeom>
          <a:solidFill>
            <a:schemeClr val="accent4">
              <a:lumMod val="20000"/>
              <a:lumOff val="80000"/>
            </a:schemeClr>
          </a:solidFill>
        </p:spPr>
        <p:txBody>
          <a:bodyPr wrap="square">
            <a:spAutoFit/>
          </a:bodyPr>
          <a:lstStyle>
            <a:defPPr>
              <a:defRPr lang="fr-FR"/>
            </a:defPPr>
            <a:lvl1pPr>
              <a:defRPr sz="1600" b="1" i="1"/>
            </a:lvl1pPr>
          </a:lstStyle>
          <a:p>
            <a:pPr algn="ctr"/>
            <a:r>
              <a:rPr lang="en-US" dirty="0"/>
              <a:t>Figure 2. </a:t>
            </a:r>
            <a:r>
              <a:rPr lang="sr-Latn-RS" b="0" dirty="0"/>
              <a:t>O</a:t>
            </a:r>
            <a:r>
              <a:rPr lang="en-US" b="0" dirty="0" err="1"/>
              <a:t>ptimized</a:t>
            </a:r>
            <a:r>
              <a:rPr lang="en-US" b="0" dirty="0"/>
              <a:t> 3D structures </a:t>
            </a:r>
            <a:r>
              <a:rPr lang="sr-Latn-RS" b="0" dirty="0"/>
              <a:t>(up)</a:t>
            </a:r>
            <a:r>
              <a:rPr lang="en-US" b="0" dirty="0"/>
              <a:t> </a:t>
            </a:r>
            <a:r>
              <a:rPr lang="sr-Latn-RS" b="0" dirty="0"/>
              <a:t>and </a:t>
            </a:r>
            <a:r>
              <a:rPr lang="en-US" b="0" dirty="0"/>
              <a:t>2D structures</a:t>
            </a:r>
            <a:r>
              <a:rPr lang="sr-Latn-RS" b="0" dirty="0"/>
              <a:t> (down) </a:t>
            </a:r>
            <a:r>
              <a:rPr lang="en-US" b="0" dirty="0"/>
              <a:t>of the evaluated gold-based ligands</a:t>
            </a:r>
            <a:endParaRPr lang="en-GB" b="0" dirty="0"/>
          </a:p>
        </p:txBody>
      </p:sp>
      <p:grpSp>
        <p:nvGrpSpPr>
          <p:cNvPr id="24" name="Group 23">
            <a:extLst>
              <a:ext uri="{FF2B5EF4-FFF2-40B4-BE49-F238E27FC236}">
                <a16:creationId xmlns="" xmlns:a16="http://schemas.microsoft.com/office/drawing/2014/main" id="{A2CCE9B1-A940-3EB8-2C5C-DD74341AAABC}"/>
              </a:ext>
            </a:extLst>
          </p:cNvPr>
          <p:cNvGrpSpPr/>
          <p:nvPr/>
        </p:nvGrpSpPr>
        <p:grpSpPr>
          <a:xfrm>
            <a:off x="108547" y="1171728"/>
            <a:ext cx="9035453" cy="4668298"/>
            <a:chOff x="108547" y="1171728"/>
            <a:chExt cx="9169016" cy="4711719"/>
          </a:xfrm>
        </p:grpSpPr>
        <p:pic>
          <p:nvPicPr>
            <p:cNvPr id="4" name="Picture 3" descr="A molecule structure with colorful balls&#10;&#10;Description automatically generated">
              <a:extLst>
                <a:ext uri="{FF2B5EF4-FFF2-40B4-BE49-F238E27FC236}">
                  <a16:creationId xmlns="" xmlns:a16="http://schemas.microsoft.com/office/drawing/2014/main" id="{1D5621FF-A688-48D2-11D6-D832E1EC4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893" y="1171728"/>
              <a:ext cx="2282205" cy="1769910"/>
            </a:xfrm>
            <a:prstGeom prst="rect">
              <a:avLst/>
            </a:prstGeom>
          </p:spPr>
        </p:pic>
        <p:pic>
          <p:nvPicPr>
            <p:cNvPr id="6" name="Picture 5" descr="A molecule structure with balls and dots&#10;&#10;Description automatically generated">
              <a:extLst>
                <a:ext uri="{FF2B5EF4-FFF2-40B4-BE49-F238E27FC236}">
                  <a16:creationId xmlns="" xmlns:a16="http://schemas.microsoft.com/office/drawing/2014/main" id="{68BD9627-74C5-0D0B-FEFC-05A0F153D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7" y="1482997"/>
              <a:ext cx="2282205" cy="1493660"/>
            </a:xfrm>
            <a:prstGeom prst="rect">
              <a:avLst/>
            </a:prstGeom>
          </p:spPr>
        </p:pic>
        <p:pic>
          <p:nvPicPr>
            <p:cNvPr id="8" name="Picture 7" descr="A molecule structure with balls and lines&#10;&#10;Description automatically generated with medium confidence">
              <a:extLst>
                <a:ext uri="{FF2B5EF4-FFF2-40B4-BE49-F238E27FC236}">
                  <a16:creationId xmlns="" xmlns:a16="http://schemas.microsoft.com/office/drawing/2014/main" id="{BA59C39D-6F24-631D-732F-6D9FD78136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5616" y="1437348"/>
              <a:ext cx="3382032" cy="1493660"/>
            </a:xfrm>
            <a:prstGeom prst="rect">
              <a:avLst/>
            </a:prstGeom>
          </p:spPr>
        </p:pic>
        <p:graphicFrame>
          <p:nvGraphicFramePr>
            <p:cNvPr id="13" name="Object 12">
              <a:extLst>
                <a:ext uri="{FF2B5EF4-FFF2-40B4-BE49-F238E27FC236}">
                  <a16:creationId xmlns="" xmlns:a16="http://schemas.microsoft.com/office/drawing/2014/main" id="{4E619967-B220-9D4D-48FA-159AAF89EF53}"/>
                </a:ext>
              </a:extLst>
            </p:cNvPr>
            <p:cNvGraphicFramePr>
              <a:graphicFrameLocks noChangeAspect="1"/>
            </p:cNvGraphicFramePr>
            <p:nvPr>
              <p:extLst>
                <p:ext uri="{D42A27DB-BD31-4B8C-83A1-F6EECF244321}">
                  <p14:modId xmlns:p14="http://schemas.microsoft.com/office/powerpoint/2010/main" val="2726121519"/>
                </p:ext>
              </p:extLst>
            </p:nvPr>
          </p:nvGraphicFramePr>
          <p:xfrm>
            <a:off x="214265" y="3177610"/>
            <a:ext cx="1884831" cy="1581437"/>
          </p:xfrm>
          <a:graphic>
            <a:graphicData uri="http://schemas.openxmlformats.org/presentationml/2006/ole">
              <mc:AlternateContent xmlns:mc="http://schemas.openxmlformats.org/markup-compatibility/2006">
                <mc:Choice xmlns:v="urn:schemas-microsoft-com:vml" Requires="v">
                  <p:oleObj spid="_x0000_s1080" name="CS ChemDraw Drawing" r:id="rId6" imgW="2122575" imgH="1780923" progId="ChemDraw.Document.6.0">
                    <p:embed/>
                  </p:oleObj>
                </mc:Choice>
                <mc:Fallback>
                  <p:oleObj name="CS ChemDraw Drawing" r:id="rId6" imgW="2122575" imgH="1780923" progId="ChemDraw.Document.6.0">
                    <p:embed/>
                    <p:pic>
                      <p:nvPicPr>
                        <p:cNvPr id="0" name=""/>
                        <p:cNvPicPr/>
                        <p:nvPr/>
                      </p:nvPicPr>
                      <p:blipFill>
                        <a:blip r:embed="rId7"/>
                        <a:stretch>
                          <a:fillRect/>
                        </a:stretch>
                      </p:blipFill>
                      <p:spPr>
                        <a:xfrm>
                          <a:off x="214265" y="3177610"/>
                          <a:ext cx="1884831" cy="1581437"/>
                        </a:xfrm>
                        <a:prstGeom prst="rect">
                          <a:avLst/>
                        </a:prstGeom>
                      </p:spPr>
                    </p:pic>
                  </p:oleObj>
                </mc:Fallback>
              </mc:AlternateContent>
            </a:graphicData>
          </a:graphic>
        </p:graphicFrame>
        <p:graphicFrame>
          <p:nvGraphicFramePr>
            <p:cNvPr id="14" name="Object 13">
              <a:extLst>
                <a:ext uri="{FF2B5EF4-FFF2-40B4-BE49-F238E27FC236}">
                  <a16:creationId xmlns="" xmlns:a16="http://schemas.microsoft.com/office/drawing/2014/main" id="{271C20EF-799B-370C-68A7-92DAC3BBBFF4}"/>
                </a:ext>
              </a:extLst>
            </p:cNvPr>
            <p:cNvGraphicFramePr>
              <a:graphicFrameLocks noChangeAspect="1"/>
            </p:cNvGraphicFramePr>
            <p:nvPr>
              <p:extLst>
                <p:ext uri="{D42A27DB-BD31-4B8C-83A1-F6EECF244321}">
                  <p14:modId xmlns:p14="http://schemas.microsoft.com/office/powerpoint/2010/main" val="2008297766"/>
                </p:ext>
              </p:extLst>
            </p:nvPr>
          </p:nvGraphicFramePr>
          <p:xfrm>
            <a:off x="2920689" y="2978929"/>
            <a:ext cx="3031839" cy="1816969"/>
          </p:xfrm>
          <a:graphic>
            <a:graphicData uri="http://schemas.openxmlformats.org/presentationml/2006/ole">
              <mc:AlternateContent xmlns:mc="http://schemas.openxmlformats.org/markup-compatibility/2006">
                <mc:Choice xmlns:v="urn:schemas-microsoft-com:vml" Requires="v">
                  <p:oleObj spid="_x0000_s1081" name="CS ChemDraw Drawing" r:id="rId8" imgW="3379713" imgH="2026545" progId="ChemDraw.Document.6.0">
                    <p:embed/>
                  </p:oleObj>
                </mc:Choice>
                <mc:Fallback>
                  <p:oleObj name="CS ChemDraw Drawing" r:id="rId8" imgW="3379713" imgH="2026545" progId="ChemDraw.Document.6.0">
                    <p:embed/>
                    <p:pic>
                      <p:nvPicPr>
                        <p:cNvPr id="0" name=""/>
                        <p:cNvPicPr/>
                        <p:nvPr/>
                      </p:nvPicPr>
                      <p:blipFill>
                        <a:blip r:embed="rId9"/>
                        <a:stretch>
                          <a:fillRect/>
                        </a:stretch>
                      </p:blipFill>
                      <p:spPr>
                        <a:xfrm>
                          <a:off x="2920689" y="2978929"/>
                          <a:ext cx="3031839" cy="1816969"/>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A03AE610-0323-FC5D-69CC-E0DADBF244F9}"/>
                </a:ext>
              </a:extLst>
            </p:cNvPr>
            <p:cNvGraphicFramePr>
              <a:graphicFrameLocks noChangeAspect="1"/>
            </p:cNvGraphicFramePr>
            <p:nvPr>
              <p:extLst>
                <p:ext uri="{D42A27DB-BD31-4B8C-83A1-F6EECF244321}">
                  <p14:modId xmlns:p14="http://schemas.microsoft.com/office/powerpoint/2010/main" val="178154239"/>
                </p:ext>
              </p:extLst>
            </p:nvPr>
          </p:nvGraphicFramePr>
          <p:xfrm>
            <a:off x="6443873" y="2738589"/>
            <a:ext cx="2833690" cy="2586057"/>
          </p:xfrm>
          <a:graphic>
            <a:graphicData uri="http://schemas.openxmlformats.org/presentationml/2006/ole">
              <mc:AlternateContent xmlns:mc="http://schemas.openxmlformats.org/markup-compatibility/2006">
                <mc:Choice xmlns:v="urn:schemas-microsoft-com:vml" Requires="v">
                  <p:oleObj spid="_x0000_s1082" name="CS ChemDraw Drawing" r:id="rId10" imgW="3581076" imgH="3269886" progId="ChemDraw.Document.6.0">
                    <p:embed/>
                  </p:oleObj>
                </mc:Choice>
                <mc:Fallback>
                  <p:oleObj name="CS ChemDraw Drawing" r:id="rId10" imgW="3581076" imgH="3269886" progId="ChemDraw.Document.6.0">
                    <p:embed/>
                    <p:pic>
                      <p:nvPicPr>
                        <p:cNvPr id="0" name=""/>
                        <p:cNvPicPr/>
                        <p:nvPr/>
                      </p:nvPicPr>
                      <p:blipFill>
                        <a:blip r:embed="rId11"/>
                        <a:stretch>
                          <a:fillRect/>
                        </a:stretch>
                      </p:blipFill>
                      <p:spPr>
                        <a:xfrm>
                          <a:off x="6443873" y="2738589"/>
                          <a:ext cx="2833690" cy="2586057"/>
                        </a:xfrm>
                        <a:prstGeom prst="rect">
                          <a:avLst/>
                        </a:prstGeom>
                      </p:spPr>
                    </p:pic>
                  </p:oleObj>
                </mc:Fallback>
              </mc:AlternateContent>
            </a:graphicData>
          </a:graphic>
        </p:graphicFrame>
        <p:sp>
          <p:nvSpPr>
            <p:cNvPr id="19" name="TextBox 18">
              <a:extLst>
                <a:ext uri="{FF2B5EF4-FFF2-40B4-BE49-F238E27FC236}">
                  <a16:creationId xmlns="" xmlns:a16="http://schemas.microsoft.com/office/drawing/2014/main" id="{D70459AE-1C9E-FC8E-F84B-E902E83E466A}"/>
                </a:ext>
              </a:extLst>
            </p:cNvPr>
            <p:cNvSpPr txBox="1"/>
            <p:nvPr/>
          </p:nvSpPr>
          <p:spPr>
            <a:xfrm>
              <a:off x="3342768" y="5541744"/>
              <a:ext cx="1897856" cy="341703"/>
            </a:xfrm>
            <a:prstGeom prst="rect">
              <a:avLst/>
            </a:prstGeom>
            <a:noFill/>
          </p:spPr>
          <p:txBody>
            <a:bodyPr wrap="square">
              <a:spAutoFit/>
            </a:bodyPr>
            <a:lstStyle/>
            <a:p>
              <a:r>
                <a:rPr lang="en-GB" sz="1600" b="1" dirty="0"/>
                <a:t>[</a:t>
              </a:r>
              <a:r>
                <a:rPr lang="en-GB" sz="1600" b="1" dirty="0" err="1"/>
                <a:t>AuCl</a:t>
              </a:r>
              <a:r>
                <a:rPr lang="en-GB" sz="1600" b="1" dirty="0"/>
                <a:t>(</a:t>
              </a:r>
              <a:r>
                <a:rPr lang="en-GB" sz="1600" b="1" dirty="0" err="1"/>
                <a:t>bipy</a:t>
              </a:r>
              <a:r>
                <a:rPr lang="en-GB" sz="1600" b="1" dirty="0"/>
                <a:t>)(</a:t>
              </a:r>
              <a:r>
                <a:rPr lang="en-GB" sz="1600" b="1" dirty="0" err="1"/>
                <a:t>Cys</a:t>
              </a:r>
              <a:r>
                <a:rPr lang="en-GB" sz="1600" b="1" dirty="0"/>
                <a:t>)]</a:t>
              </a:r>
              <a:r>
                <a:rPr lang="en-GB" sz="1600" b="1" baseline="30000" dirty="0"/>
                <a:t>+</a:t>
              </a:r>
              <a:r>
                <a:rPr lang="en-GB" sz="1600" b="1" dirty="0"/>
                <a:t> </a:t>
              </a:r>
              <a:endParaRPr lang="en-US" sz="1600" dirty="0"/>
            </a:p>
          </p:txBody>
        </p:sp>
        <p:sp>
          <p:nvSpPr>
            <p:cNvPr id="21" name="TextBox 20">
              <a:extLst>
                <a:ext uri="{FF2B5EF4-FFF2-40B4-BE49-F238E27FC236}">
                  <a16:creationId xmlns="" xmlns:a16="http://schemas.microsoft.com/office/drawing/2014/main" id="{2C765FB4-8A65-81CE-0DE2-3BD50EB020CD}"/>
                </a:ext>
              </a:extLst>
            </p:cNvPr>
            <p:cNvSpPr txBox="1"/>
            <p:nvPr/>
          </p:nvSpPr>
          <p:spPr>
            <a:xfrm>
              <a:off x="354546" y="5539800"/>
              <a:ext cx="1600200" cy="3417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ea typeface="+mn-ea"/>
                  <a:cs typeface="+mn-cs"/>
                </a:rPr>
                <a:t>[AuCl</a:t>
              </a:r>
              <a:r>
                <a:rPr kumimoji="0" lang="en-GB" sz="1600" b="1" i="0" u="none" strike="noStrike" kern="1200" cap="none" spc="0" normalizeH="0" baseline="-25000" noProof="0" dirty="0">
                  <a:ln>
                    <a:noFill/>
                  </a:ln>
                  <a:solidFill>
                    <a:prstClr val="black"/>
                  </a:solidFill>
                  <a:effectLst/>
                  <a:uLnTx/>
                  <a:uFillTx/>
                  <a:ea typeface="+mn-ea"/>
                  <a:cs typeface="+mn-cs"/>
                </a:rPr>
                <a:t>2</a:t>
              </a:r>
              <a:r>
                <a:rPr kumimoji="0" lang="en-GB" sz="1600" b="1" i="0" u="none" strike="noStrike" kern="1200" cap="none" spc="0" normalizeH="0" baseline="0" noProof="0" dirty="0">
                  <a:ln>
                    <a:noFill/>
                  </a:ln>
                  <a:solidFill>
                    <a:prstClr val="black"/>
                  </a:solidFill>
                  <a:effectLst/>
                  <a:uLnTx/>
                  <a:uFillTx/>
                  <a:ea typeface="+mn-ea"/>
                  <a:cs typeface="+mn-cs"/>
                </a:rPr>
                <a:t>(</a:t>
              </a:r>
              <a:r>
                <a:rPr kumimoji="0" lang="en-GB" sz="1600" b="1" i="0" u="none" strike="noStrike" kern="1200" cap="none" spc="0" normalizeH="0" baseline="0" noProof="0" dirty="0" err="1">
                  <a:ln>
                    <a:noFill/>
                  </a:ln>
                  <a:solidFill>
                    <a:prstClr val="black"/>
                  </a:solidFill>
                  <a:effectLst/>
                  <a:uLnTx/>
                  <a:uFillTx/>
                  <a:ea typeface="+mn-ea"/>
                  <a:cs typeface="+mn-cs"/>
                </a:rPr>
                <a:t>bipy</a:t>
              </a:r>
              <a:r>
                <a:rPr kumimoji="0" lang="en-GB" sz="1600" b="1" i="0" u="none" strike="noStrike" kern="1200" cap="none" spc="0" normalizeH="0" baseline="0" noProof="0" dirty="0">
                  <a:ln>
                    <a:noFill/>
                  </a:ln>
                  <a:solidFill>
                    <a:prstClr val="black"/>
                  </a:solidFill>
                  <a:effectLst/>
                  <a:uLnTx/>
                  <a:uFillTx/>
                  <a:ea typeface="+mn-ea"/>
                  <a:cs typeface="+mn-cs"/>
                </a:rPr>
                <a:t>)]</a:t>
              </a:r>
              <a:r>
                <a:rPr kumimoji="0" lang="en-GB" sz="1600" b="1" i="0" u="none" strike="noStrike" kern="1200" cap="none" spc="0" normalizeH="0" baseline="30000" noProof="0" dirty="0">
                  <a:ln>
                    <a:noFill/>
                  </a:ln>
                  <a:solidFill>
                    <a:prstClr val="black"/>
                  </a:solidFill>
                  <a:effectLst/>
                  <a:uLnTx/>
                  <a:uFillTx/>
                  <a:ea typeface="+mn-ea"/>
                  <a:cs typeface="+mn-cs"/>
                </a:rPr>
                <a:t>+</a:t>
              </a:r>
              <a:r>
                <a:rPr kumimoji="0" lang="sr-Latn-RS" sz="1600" b="0" i="0" u="none" strike="noStrike" kern="1200" cap="none" spc="0" normalizeH="0" baseline="30000" noProof="0" dirty="0">
                  <a:ln>
                    <a:noFill/>
                  </a:ln>
                  <a:solidFill>
                    <a:prstClr val="black"/>
                  </a:solidFill>
                  <a:effectLst/>
                  <a:uLnTx/>
                  <a:uFillTx/>
                  <a:ea typeface="+mn-ea"/>
                  <a:cs typeface="+mn-cs"/>
                </a:rPr>
                <a:t> </a:t>
              </a:r>
            </a:p>
          </p:txBody>
        </p:sp>
        <p:sp>
          <p:nvSpPr>
            <p:cNvPr id="23" name="TextBox 22">
              <a:extLst>
                <a:ext uri="{FF2B5EF4-FFF2-40B4-BE49-F238E27FC236}">
                  <a16:creationId xmlns="" xmlns:a16="http://schemas.microsoft.com/office/drawing/2014/main" id="{1FE713A2-A1EC-850E-6ABC-BD818BD2DD91}"/>
                </a:ext>
              </a:extLst>
            </p:cNvPr>
            <p:cNvSpPr txBox="1"/>
            <p:nvPr/>
          </p:nvSpPr>
          <p:spPr>
            <a:xfrm>
              <a:off x="6628646" y="5503237"/>
              <a:ext cx="1965532" cy="341703"/>
            </a:xfrm>
            <a:prstGeom prst="rect">
              <a:avLst/>
            </a:prstGeom>
            <a:noFill/>
          </p:spPr>
          <p:txBody>
            <a:bodyPr wrap="square">
              <a:spAutoFit/>
            </a:bodyPr>
            <a:lstStyle/>
            <a:p>
              <a:r>
                <a:rPr lang="en-GB" sz="1600" b="1" dirty="0"/>
                <a:t>[A</a:t>
              </a:r>
              <a:r>
                <a:rPr lang="sr-Latn-RS" sz="1600" b="1" dirty="0"/>
                <a:t>u</a:t>
              </a:r>
              <a:r>
                <a:rPr lang="en-GB" sz="1600" b="1" dirty="0"/>
                <a:t>(</a:t>
              </a:r>
              <a:r>
                <a:rPr lang="en-GB" sz="1600" b="1" dirty="0" err="1"/>
                <a:t>bipy</a:t>
              </a:r>
              <a:r>
                <a:rPr lang="en-GB" sz="1600" b="1" dirty="0"/>
                <a:t>)(</a:t>
              </a:r>
              <a:r>
                <a:rPr lang="en-GB" sz="1600" b="1" dirty="0" err="1"/>
                <a:t>Cys</a:t>
              </a:r>
              <a:r>
                <a:rPr lang="en-GB" sz="1600" b="1" dirty="0"/>
                <a:t>)</a:t>
              </a:r>
              <a:r>
                <a:rPr lang="sr-Latn-RS" sz="1600" b="1" baseline="-25000" dirty="0"/>
                <a:t>2</a:t>
              </a:r>
              <a:r>
                <a:rPr lang="en-GB" sz="1600" b="1" dirty="0"/>
                <a:t>]</a:t>
              </a:r>
              <a:r>
                <a:rPr lang="en-GB" sz="1600" b="1" baseline="30000" dirty="0"/>
                <a:t>+</a:t>
              </a:r>
              <a:r>
                <a:rPr lang="en-GB" sz="1600" b="1" dirty="0"/>
                <a:t> </a:t>
              </a:r>
            </a:p>
          </p:txBody>
        </p:sp>
      </p:grpSp>
    </p:spTree>
    <p:extLst>
      <p:ext uri="{BB962C8B-B14F-4D97-AF65-F5344CB8AC3E}">
        <p14:creationId xmlns:p14="http://schemas.microsoft.com/office/powerpoint/2010/main" val="84402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6672936-AA46-E6E6-2A96-C5E9BEC35D7B}"/>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13" name="TextBox 12">
            <a:extLst>
              <a:ext uri="{FF2B5EF4-FFF2-40B4-BE49-F238E27FC236}">
                <a16:creationId xmlns="" xmlns:a16="http://schemas.microsoft.com/office/drawing/2014/main" id="{F78709C2-6C0F-EA9B-3CE9-BC1E944CB68F}"/>
              </a:ext>
            </a:extLst>
          </p:cNvPr>
          <p:cNvSpPr txBox="1"/>
          <p:nvPr/>
        </p:nvSpPr>
        <p:spPr>
          <a:xfrm>
            <a:off x="76200" y="6093469"/>
            <a:ext cx="8991600" cy="338554"/>
          </a:xfrm>
          <a:prstGeom prst="rect">
            <a:avLst/>
          </a:prstGeom>
          <a:solidFill>
            <a:schemeClr val="accent4">
              <a:lumMod val="20000"/>
              <a:lumOff val="80000"/>
            </a:schemeClr>
          </a:solidFill>
        </p:spPr>
        <p:txBody>
          <a:bodyPr wrap="square">
            <a:spAutoFit/>
          </a:bodyPr>
          <a:lstStyle>
            <a:defPPr>
              <a:defRPr lang="fr-FR"/>
            </a:defPPr>
            <a:lvl1pPr>
              <a:defRPr sz="1600" b="1" i="1"/>
            </a:lvl1pPr>
          </a:lstStyle>
          <a:p>
            <a:pPr algn="ctr"/>
            <a:r>
              <a:rPr lang="en-US" dirty="0"/>
              <a:t>Figure 3. </a:t>
            </a:r>
            <a:r>
              <a:rPr lang="sr-Latn-RS" b="0" dirty="0"/>
              <a:t>O</a:t>
            </a:r>
            <a:r>
              <a:rPr lang="en-US" b="0" dirty="0" err="1"/>
              <a:t>ptimized</a:t>
            </a:r>
            <a:r>
              <a:rPr lang="en-US" b="0" dirty="0"/>
              <a:t> 3D structures </a:t>
            </a:r>
            <a:r>
              <a:rPr lang="sr-Latn-RS" b="0" dirty="0"/>
              <a:t>(up)</a:t>
            </a:r>
            <a:r>
              <a:rPr lang="en-US" b="0" dirty="0"/>
              <a:t> </a:t>
            </a:r>
            <a:r>
              <a:rPr lang="sr-Latn-RS" b="0" dirty="0"/>
              <a:t>and </a:t>
            </a:r>
            <a:r>
              <a:rPr lang="en-US" b="0" dirty="0"/>
              <a:t>2D structures</a:t>
            </a:r>
            <a:r>
              <a:rPr lang="sr-Latn-RS" b="0" dirty="0"/>
              <a:t> (down) </a:t>
            </a:r>
            <a:r>
              <a:rPr lang="en-US" b="0" dirty="0"/>
              <a:t>of the evaluated platinum-based ligands</a:t>
            </a:r>
            <a:endParaRPr lang="en-GB" b="0" dirty="0"/>
          </a:p>
        </p:txBody>
      </p:sp>
      <p:grpSp>
        <p:nvGrpSpPr>
          <p:cNvPr id="9" name="Group 8">
            <a:extLst>
              <a:ext uri="{FF2B5EF4-FFF2-40B4-BE49-F238E27FC236}">
                <a16:creationId xmlns="" xmlns:a16="http://schemas.microsoft.com/office/drawing/2014/main" id="{60A62879-C883-8DC4-05FA-5F792E6342F8}"/>
              </a:ext>
            </a:extLst>
          </p:cNvPr>
          <p:cNvGrpSpPr/>
          <p:nvPr/>
        </p:nvGrpSpPr>
        <p:grpSpPr>
          <a:xfrm>
            <a:off x="875850" y="1295400"/>
            <a:ext cx="7656545" cy="4564822"/>
            <a:chOff x="875850" y="1295400"/>
            <a:chExt cx="7656545" cy="4564822"/>
          </a:xfrm>
        </p:grpSpPr>
        <p:sp>
          <p:nvSpPr>
            <p:cNvPr id="10" name="TextBox 9">
              <a:extLst>
                <a:ext uri="{FF2B5EF4-FFF2-40B4-BE49-F238E27FC236}">
                  <a16:creationId xmlns="" xmlns:a16="http://schemas.microsoft.com/office/drawing/2014/main" id="{DC69A21C-7243-5122-8899-0D2EA6A94016}"/>
                </a:ext>
              </a:extLst>
            </p:cNvPr>
            <p:cNvSpPr txBox="1"/>
            <p:nvPr/>
          </p:nvSpPr>
          <p:spPr>
            <a:xfrm>
              <a:off x="1564031" y="5486079"/>
              <a:ext cx="948188" cy="338554"/>
            </a:xfrm>
            <a:prstGeom prst="rect">
              <a:avLst/>
            </a:prstGeom>
            <a:noFill/>
          </p:spPr>
          <p:txBody>
            <a:bodyPr wrap="square">
              <a:spAutoFit/>
            </a:bodyPr>
            <a:lstStyle>
              <a:defPPr>
                <a:defRPr lang="fr-FR"/>
              </a:defPPr>
              <a:lvl1pPr>
                <a:defRPr sz="1600" b="1"/>
              </a:lvl1pPr>
            </a:lstStyle>
            <a:p>
              <a:r>
                <a:rPr lang="en-US" dirty="0"/>
                <a:t>cisplatin</a:t>
              </a:r>
              <a:endParaRPr lang="sr-Latn-RS" dirty="0"/>
            </a:p>
          </p:txBody>
        </p:sp>
        <p:sp>
          <p:nvSpPr>
            <p:cNvPr id="11" name="TextBox 10">
              <a:extLst>
                <a:ext uri="{FF2B5EF4-FFF2-40B4-BE49-F238E27FC236}">
                  <a16:creationId xmlns="" xmlns:a16="http://schemas.microsoft.com/office/drawing/2014/main" id="{F2172D94-B859-F08B-5730-1310BAA98257}"/>
                </a:ext>
              </a:extLst>
            </p:cNvPr>
            <p:cNvSpPr txBox="1"/>
            <p:nvPr/>
          </p:nvSpPr>
          <p:spPr>
            <a:xfrm>
              <a:off x="5385987" y="5521668"/>
              <a:ext cx="1341820" cy="338554"/>
            </a:xfrm>
            <a:prstGeom prst="rect">
              <a:avLst/>
            </a:prstGeom>
            <a:noFill/>
          </p:spPr>
          <p:txBody>
            <a:bodyPr wrap="square">
              <a:spAutoFit/>
            </a:bodyPr>
            <a:lstStyle>
              <a:defPPr>
                <a:defRPr lang="fr-FR"/>
              </a:defPPr>
              <a:lvl1pPr>
                <a:defRPr sz="1600" b="1"/>
              </a:lvl1pPr>
            </a:lstStyle>
            <a:p>
              <a:r>
                <a:rPr lang="en-US" dirty="0"/>
                <a:t> </a:t>
              </a:r>
              <a:r>
                <a:rPr lang="en-US" dirty="0" err="1"/>
                <a:t>oxyplatinum</a:t>
              </a:r>
              <a:endParaRPr lang="en-US" dirty="0"/>
            </a:p>
          </p:txBody>
        </p:sp>
        <p:grpSp>
          <p:nvGrpSpPr>
            <p:cNvPr id="7" name="Group 6">
              <a:extLst>
                <a:ext uri="{FF2B5EF4-FFF2-40B4-BE49-F238E27FC236}">
                  <a16:creationId xmlns="" xmlns:a16="http://schemas.microsoft.com/office/drawing/2014/main" id="{AE3E5959-9110-AD04-CAF8-3A6146F9BAAE}"/>
                </a:ext>
              </a:extLst>
            </p:cNvPr>
            <p:cNvGrpSpPr/>
            <p:nvPr/>
          </p:nvGrpSpPr>
          <p:grpSpPr>
            <a:xfrm>
              <a:off x="875850" y="1295400"/>
              <a:ext cx="7656545" cy="3632579"/>
              <a:chOff x="875850" y="1295400"/>
              <a:chExt cx="7656545" cy="3632579"/>
            </a:xfrm>
          </p:grpSpPr>
          <p:pic>
            <p:nvPicPr>
              <p:cNvPr id="3" name="Picture 2" descr="A molecule model with white and blue balls&#10;&#10;Description automatically generated">
                <a:extLst>
                  <a:ext uri="{FF2B5EF4-FFF2-40B4-BE49-F238E27FC236}">
                    <a16:creationId xmlns="" xmlns:a16="http://schemas.microsoft.com/office/drawing/2014/main" id="{DDF629BD-EA5A-9DAE-2E93-5556366AD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850" y="1295400"/>
                <a:ext cx="2324550" cy="1801908"/>
              </a:xfrm>
              <a:prstGeom prst="rect">
                <a:avLst/>
              </a:prstGeom>
            </p:spPr>
          </p:pic>
          <p:pic>
            <p:nvPicPr>
              <p:cNvPr id="4" name="Picture 3" descr="A molecule model with blue red white and grey balls&#10;&#10;Description automatically generated">
                <a:extLst>
                  <a:ext uri="{FF2B5EF4-FFF2-40B4-BE49-F238E27FC236}">
                    <a16:creationId xmlns="" xmlns:a16="http://schemas.microsoft.com/office/drawing/2014/main" id="{896CCA40-80E5-DF51-DC33-2B444AC38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295400"/>
                <a:ext cx="4950995" cy="1801908"/>
              </a:xfrm>
              <a:prstGeom prst="rect">
                <a:avLst/>
              </a:prstGeom>
            </p:spPr>
          </p:pic>
          <p:graphicFrame>
            <p:nvGraphicFramePr>
              <p:cNvPr id="5" name="Object 4">
                <a:extLst>
                  <a:ext uri="{FF2B5EF4-FFF2-40B4-BE49-F238E27FC236}">
                    <a16:creationId xmlns="" xmlns:a16="http://schemas.microsoft.com/office/drawing/2014/main" id="{DA50DFE9-2D1F-FA2D-9E6E-DF1C750CA23B}"/>
                  </a:ext>
                </a:extLst>
              </p:cNvPr>
              <p:cNvGraphicFramePr>
                <a:graphicFrameLocks noChangeAspect="1"/>
              </p:cNvGraphicFramePr>
              <p:nvPr>
                <p:extLst>
                  <p:ext uri="{D42A27DB-BD31-4B8C-83A1-F6EECF244321}">
                    <p14:modId xmlns:p14="http://schemas.microsoft.com/office/powerpoint/2010/main" val="800921993"/>
                  </p:ext>
                </p:extLst>
              </p:nvPr>
            </p:nvGraphicFramePr>
            <p:xfrm>
              <a:off x="1352325" y="3721216"/>
              <a:ext cx="1371600" cy="1206763"/>
            </p:xfrm>
            <a:graphic>
              <a:graphicData uri="http://schemas.openxmlformats.org/presentationml/2006/ole">
                <mc:AlternateContent xmlns:mc="http://schemas.openxmlformats.org/markup-compatibility/2006">
                  <mc:Choice xmlns:v="urn:schemas-microsoft-com:vml" Requires="v">
                    <p:oleObj spid="_x0000_s2086" name="CS ChemDraw Drawing" r:id="rId5" imgW="1069518" imgH="941469" progId="ChemDraw.Document.6.0">
                      <p:embed/>
                    </p:oleObj>
                  </mc:Choice>
                  <mc:Fallback>
                    <p:oleObj name="CS ChemDraw Drawing" r:id="rId5" imgW="1069518" imgH="941469" progId="ChemDraw.Document.6.0">
                      <p:embed/>
                      <p:pic>
                        <p:nvPicPr>
                          <p:cNvPr id="0" name=""/>
                          <p:cNvPicPr/>
                          <p:nvPr/>
                        </p:nvPicPr>
                        <p:blipFill>
                          <a:blip r:embed="rId6"/>
                          <a:stretch>
                            <a:fillRect/>
                          </a:stretch>
                        </p:blipFill>
                        <p:spPr>
                          <a:xfrm>
                            <a:off x="1352325" y="3721216"/>
                            <a:ext cx="1371600" cy="1206763"/>
                          </a:xfrm>
                          <a:prstGeom prst="rect">
                            <a:avLst/>
                          </a:prstGeom>
                        </p:spPr>
                      </p:pic>
                    </p:oleObj>
                  </mc:Fallback>
                </mc:AlternateContent>
              </a:graphicData>
            </a:graphic>
          </p:graphicFrame>
          <p:graphicFrame>
            <p:nvGraphicFramePr>
              <p:cNvPr id="6" name="Object 5">
                <a:extLst>
                  <a:ext uri="{FF2B5EF4-FFF2-40B4-BE49-F238E27FC236}">
                    <a16:creationId xmlns="" xmlns:a16="http://schemas.microsoft.com/office/drawing/2014/main" id="{99427953-CF81-6FD0-9A7C-FD0973607C2D}"/>
                  </a:ext>
                </a:extLst>
              </p:cNvPr>
              <p:cNvGraphicFramePr>
                <a:graphicFrameLocks noChangeAspect="1"/>
              </p:cNvGraphicFramePr>
              <p:nvPr>
                <p:extLst>
                  <p:ext uri="{D42A27DB-BD31-4B8C-83A1-F6EECF244321}">
                    <p14:modId xmlns:p14="http://schemas.microsoft.com/office/powerpoint/2010/main" val="3805051312"/>
                  </p:ext>
                </p:extLst>
              </p:nvPr>
            </p:nvGraphicFramePr>
            <p:xfrm>
              <a:off x="5132388" y="3659188"/>
              <a:ext cx="2289175" cy="1035050"/>
            </p:xfrm>
            <a:graphic>
              <a:graphicData uri="http://schemas.openxmlformats.org/presentationml/2006/ole">
                <mc:AlternateContent xmlns:mc="http://schemas.openxmlformats.org/markup-compatibility/2006">
                  <mc:Choice xmlns:v="urn:schemas-microsoft-com:vml" Requires="v">
                    <p:oleObj spid="_x0000_s2087" name="CS ChemDraw Drawing" r:id="rId7" imgW="2289891" imgH="1034335" progId="ChemDraw.Document.6.0">
                      <p:embed/>
                    </p:oleObj>
                  </mc:Choice>
                  <mc:Fallback>
                    <p:oleObj name="CS ChemDraw Drawing" r:id="rId7" imgW="2289891" imgH="1034335" progId="ChemDraw.Document.6.0">
                      <p:embed/>
                      <p:pic>
                        <p:nvPicPr>
                          <p:cNvPr id="0" name=""/>
                          <p:cNvPicPr/>
                          <p:nvPr/>
                        </p:nvPicPr>
                        <p:blipFill>
                          <a:blip r:embed="rId8"/>
                          <a:stretch>
                            <a:fillRect/>
                          </a:stretch>
                        </p:blipFill>
                        <p:spPr>
                          <a:xfrm>
                            <a:off x="5132388" y="3659188"/>
                            <a:ext cx="2289175" cy="1035050"/>
                          </a:xfrm>
                          <a:prstGeom prst="rect">
                            <a:avLst/>
                          </a:prstGeom>
                        </p:spPr>
                      </p:pic>
                    </p:oleObj>
                  </mc:Fallback>
                </mc:AlternateContent>
              </a:graphicData>
            </a:graphic>
          </p:graphicFrame>
        </p:grpSp>
      </p:grpSp>
    </p:spTree>
    <p:extLst>
      <p:ext uri="{BB962C8B-B14F-4D97-AF65-F5344CB8AC3E}">
        <p14:creationId xmlns:p14="http://schemas.microsoft.com/office/powerpoint/2010/main" val="366133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39A8FB6-2687-6AE2-F5E2-CD268B5A8E53}"/>
              </a:ext>
            </a:extLst>
          </p:cNvPr>
          <p:cNvSpPr>
            <a:spLocks noGrp="1"/>
          </p:cNvSpPr>
          <p:nvPr>
            <p:ph type="sldNum" sz="quarter" idx="12"/>
          </p:nvPr>
        </p:nvSpPr>
        <p:spPr/>
        <p:txBody>
          <a:bodyPr/>
          <a:lstStyle/>
          <a:p>
            <a:fld id="{FCAEAE96-855E-42B1-8DE9-9C9E68DE18C5}" type="slidenum">
              <a:rPr lang="fr-FR" smtClean="0"/>
              <a:pPr/>
              <a:t>8</a:t>
            </a:fld>
            <a:endParaRPr lang="fr-FR"/>
          </a:p>
        </p:txBody>
      </p:sp>
      <p:sp>
        <p:nvSpPr>
          <p:cNvPr id="5" name="TextBox 4">
            <a:extLst>
              <a:ext uri="{FF2B5EF4-FFF2-40B4-BE49-F238E27FC236}">
                <a16:creationId xmlns="" xmlns:a16="http://schemas.microsoft.com/office/drawing/2014/main" id="{95BBBB21-5BFB-A201-87F5-E9B2663C1B5B}"/>
              </a:ext>
            </a:extLst>
          </p:cNvPr>
          <p:cNvSpPr txBox="1"/>
          <p:nvPr/>
        </p:nvSpPr>
        <p:spPr>
          <a:xfrm>
            <a:off x="50676" y="1175817"/>
            <a:ext cx="9088515" cy="461665"/>
          </a:xfrm>
          <a:prstGeom prst="rect">
            <a:avLst/>
          </a:prstGeom>
          <a:solidFill>
            <a:schemeClr val="accent4">
              <a:lumMod val="20000"/>
              <a:lumOff val="80000"/>
            </a:schemeClr>
          </a:solidFill>
        </p:spPr>
        <p:txBody>
          <a:bodyPr wrap="square">
            <a:spAutoFit/>
          </a:bodyPr>
          <a:lstStyle>
            <a:defPPr>
              <a:defRPr lang="fr-FR"/>
            </a:defPPr>
            <a:lvl1pPr marL="71755" algn="just">
              <a:lnSpc>
                <a:spcPct val="115000"/>
              </a:lnSpc>
              <a:spcAft>
                <a:spcPts val="1000"/>
              </a:spcAft>
              <a:defRPr sz="2000" b="1">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r>
              <a:rPr lang="en-US" dirty="0"/>
              <a:t>METHODOLOGY</a:t>
            </a:r>
          </a:p>
        </p:txBody>
      </p:sp>
      <p:pic>
        <p:nvPicPr>
          <p:cNvPr id="7" name="Picture 6">
            <a:extLst>
              <a:ext uri="{FF2B5EF4-FFF2-40B4-BE49-F238E27FC236}">
                <a16:creationId xmlns="" xmlns:a16="http://schemas.microsoft.com/office/drawing/2014/main" id="{E8DB299F-0B72-A867-01D9-202E5E9CFD54}"/>
              </a:ext>
            </a:extLst>
          </p:cNvPr>
          <p:cNvPicPr>
            <a:picLocks noChangeAspect="1"/>
          </p:cNvPicPr>
          <p:nvPr/>
        </p:nvPicPr>
        <p:blipFill>
          <a:blip r:embed="rId2"/>
          <a:stretch>
            <a:fillRect/>
          </a:stretch>
        </p:blipFill>
        <p:spPr>
          <a:xfrm>
            <a:off x="22934" y="5665018"/>
            <a:ext cx="9144000" cy="1182624"/>
          </a:xfrm>
          <a:prstGeom prst="rect">
            <a:avLst/>
          </a:prstGeom>
        </p:spPr>
      </p:pic>
      <p:sp>
        <p:nvSpPr>
          <p:cNvPr id="6" name="TextBox 5">
            <a:extLst>
              <a:ext uri="{FF2B5EF4-FFF2-40B4-BE49-F238E27FC236}">
                <a16:creationId xmlns="" xmlns:a16="http://schemas.microsoft.com/office/drawing/2014/main" id="{6B061A57-4247-9EF2-3536-08EC97C7A947}"/>
              </a:ext>
            </a:extLst>
          </p:cNvPr>
          <p:cNvSpPr txBox="1"/>
          <p:nvPr/>
        </p:nvSpPr>
        <p:spPr>
          <a:xfrm>
            <a:off x="0" y="4700899"/>
            <a:ext cx="9088515" cy="938719"/>
          </a:xfrm>
          <a:prstGeom prst="rect">
            <a:avLst/>
          </a:prstGeom>
          <a:solidFill>
            <a:srgbClr val="FFFFCC"/>
          </a:solidFill>
        </p:spPr>
        <p:txBody>
          <a:bodyPr wrap="square">
            <a:spAutoFit/>
          </a:bodyPr>
          <a:lstStyle>
            <a:defPPr>
              <a:defRPr lang="fr-FR"/>
            </a:defPPr>
            <a:lvl1pPr lvl="0" indent="0" algn="just">
              <a:spcAft>
                <a:spcPts val="1000"/>
              </a:spcAft>
              <a:buClr>
                <a:srgbClr val="000000"/>
              </a:buClr>
              <a:buFont typeface="+mj-lt"/>
              <a:buNone/>
              <a:defRPr sz="1100">
                <a:effectLst/>
                <a:latin typeface="+mj-lt"/>
                <a:ea typeface="Calibri" panose="020F0502020204030204" pitchFamily="34" charset="0"/>
                <a:cs typeface="Times New Roman" panose="02020603050405020304" pitchFamily="18" charset="0"/>
              </a:defRPr>
            </a:lvl1pPr>
          </a:lstStyle>
          <a:p>
            <a:pPr>
              <a:spcAft>
                <a:spcPts val="0"/>
              </a:spcAft>
            </a:pPr>
            <a:r>
              <a:rPr lang="en-US" b="1" dirty="0"/>
              <a:t>6</a:t>
            </a:r>
            <a:r>
              <a:rPr lang="sr-Latn-RS" b="1" dirty="0"/>
              <a:t>. </a:t>
            </a:r>
            <a:r>
              <a:rPr lang="sr-Latn-RS" dirty="0"/>
              <a:t>M. J</a:t>
            </a:r>
            <a:r>
              <a:rPr lang="sr-Latn-RS" dirty="0" smtClean="0"/>
              <a:t>.</a:t>
            </a:r>
            <a:r>
              <a:rPr lang="en-US" dirty="0" smtClean="0"/>
              <a:t> </a:t>
            </a:r>
            <a:r>
              <a:rPr lang="sr-Latn-RS" dirty="0" err="1" smtClean="0"/>
              <a:t>Frisch</a:t>
            </a:r>
            <a:r>
              <a:rPr lang="sr-Latn-RS" dirty="0"/>
              <a:t>, G. W</a:t>
            </a:r>
            <a:r>
              <a:rPr lang="sr-Latn-RS" dirty="0" smtClean="0"/>
              <a:t>.</a:t>
            </a:r>
            <a:r>
              <a:rPr lang="en-US" dirty="0" smtClean="0"/>
              <a:t> </a:t>
            </a:r>
            <a:r>
              <a:rPr lang="sr-Latn-RS" dirty="0" err="1" smtClean="0"/>
              <a:t>Trucks</a:t>
            </a:r>
            <a:r>
              <a:rPr lang="sr-Latn-RS" dirty="0"/>
              <a:t>, H. B</a:t>
            </a:r>
            <a:r>
              <a:rPr lang="sr-Latn-RS" dirty="0" smtClean="0"/>
              <a:t>.</a:t>
            </a:r>
            <a:r>
              <a:rPr lang="en-US" dirty="0" smtClean="0"/>
              <a:t> </a:t>
            </a:r>
            <a:r>
              <a:rPr lang="sr-Latn-RS" dirty="0" err="1" smtClean="0"/>
              <a:t>Schlegel</a:t>
            </a:r>
            <a:r>
              <a:rPr lang="sr-Latn-RS" dirty="0"/>
              <a:t>, G. E</a:t>
            </a:r>
            <a:r>
              <a:rPr lang="sr-Latn-RS" dirty="0" smtClean="0"/>
              <a:t>.</a:t>
            </a:r>
            <a:r>
              <a:rPr lang="en-US" dirty="0" smtClean="0"/>
              <a:t> </a:t>
            </a:r>
            <a:r>
              <a:rPr lang="sr-Latn-RS" dirty="0" err="1" smtClean="0"/>
              <a:t>Scuseria</a:t>
            </a:r>
            <a:r>
              <a:rPr lang="sr-Latn-RS" dirty="0"/>
              <a:t>, M. A</a:t>
            </a:r>
            <a:r>
              <a:rPr lang="sr-Latn-RS" dirty="0" smtClean="0"/>
              <a:t>.</a:t>
            </a:r>
            <a:r>
              <a:rPr lang="en-US" dirty="0" smtClean="0"/>
              <a:t> </a:t>
            </a:r>
            <a:r>
              <a:rPr lang="sr-Latn-RS" dirty="0" err="1" smtClean="0"/>
              <a:t>Robb</a:t>
            </a:r>
            <a:r>
              <a:rPr lang="sr-Latn-RS" dirty="0"/>
              <a:t>, </a:t>
            </a:r>
            <a:r>
              <a:rPr lang="sr-Latn-RS" dirty="0" smtClean="0"/>
              <a:t>et </a:t>
            </a:r>
            <a:r>
              <a:rPr lang="sr-Latn-RS" dirty="0" err="1"/>
              <a:t>al</a:t>
            </a:r>
            <a:r>
              <a:rPr lang="sr-Latn-RS" dirty="0" smtClean="0"/>
              <a:t>. </a:t>
            </a:r>
            <a:r>
              <a:rPr lang="en-US" dirty="0" smtClean="0"/>
              <a:t>(2010) </a:t>
            </a:r>
            <a:r>
              <a:rPr lang="sr-Latn-RS" dirty="0" err="1" smtClean="0"/>
              <a:t>Gaussian</a:t>
            </a:r>
            <a:r>
              <a:rPr lang="sr-Latn-RS" dirty="0" smtClean="0"/>
              <a:t> </a:t>
            </a:r>
            <a:r>
              <a:rPr lang="sr-Latn-RS" dirty="0"/>
              <a:t>09. Revision C.01, Gaussian Inc, </a:t>
            </a:r>
            <a:r>
              <a:rPr lang="sr-Latn-RS" dirty="0" err="1" smtClean="0"/>
              <a:t>Wallingford</a:t>
            </a:r>
            <a:r>
              <a:rPr lang="en-US" dirty="0" smtClean="0"/>
              <a:t>.</a:t>
            </a:r>
            <a:r>
              <a:rPr lang="sr-Latn-RS" dirty="0" smtClean="0"/>
              <a:t> </a:t>
            </a:r>
            <a:endParaRPr lang="sr-Latn-RS" dirty="0"/>
          </a:p>
          <a:p>
            <a:pPr>
              <a:spcAft>
                <a:spcPts val="0"/>
              </a:spcAft>
            </a:pPr>
            <a:r>
              <a:rPr lang="en-US" b="1" dirty="0"/>
              <a:t>7</a:t>
            </a:r>
            <a:r>
              <a:rPr lang="sr-Latn-RS" b="1" dirty="0"/>
              <a:t>. </a:t>
            </a:r>
            <a:r>
              <a:rPr lang="sr-Latn-RS" dirty="0"/>
              <a:t>L</a:t>
            </a:r>
            <a:r>
              <a:rPr lang="sr-Latn-RS" dirty="0" smtClean="0"/>
              <a:t>.</a:t>
            </a:r>
            <a:r>
              <a:rPr lang="en-US" dirty="0" smtClean="0"/>
              <a:t> </a:t>
            </a:r>
            <a:r>
              <a:rPr lang="sr-Latn-RS" dirty="0" err="1" smtClean="0"/>
              <a:t>Zandarashvili</a:t>
            </a:r>
            <a:r>
              <a:rPr lang="sr-Latn-RS" dirty="0"/>
              <a:t>, M.F</a:t>
            </a:r>
            <a:r>
              <a:rPr lang="sr-Latn-RS" dirty="0" smtClean="0"/>
              <a:t>.</a:t>
            </a:r>
            <a:r>
              <a:rPr lang="en-US" dirty="0" smtClean="0"/>
              <a:t> </a:t>
            </a:r>
            <a:r>
              <a:rPr lang="sr-Latn-RS" dirty="0" err="1" smtClean="0"/>
              <a:t>Langelier</a:t>
            </a:r>
            <a:r>
              <a:rPr lang="sr-Latn-RS" dirty="0"/>
              <a:t>, U.K</a:t>
            </a:r>
            <a:r>
              <a:rPr lang="sr-Latn-RS" dirty="0" smtClean="0"/>
              <a:t>.</a:t>
            </a:r>
            <a:r>
              <a:rPr lang="en-US" dirty="0" smtClean="0"/>
              <a:t> </a:t>
            </a:r>
            <a:r>
              <a:rPr lang="sr-Latn-RS" dirty="0" err="1" smtClean="0"/>
              <a:t>Velagapudi</a:t>
            </a:r>
            <a:r>
              <a:rPr lang="sr-Latn-RS" dirty="0"/>
              <a:t>, M.A</a:t>
            </a:r>
            <a:r>
              <a:rPr lang="sr-Latn-RS" dirty="0" smtClean="0"/>
              <a:t>.</a:t>
            </a:r>
            <a:r>
              <a:rPr lang="en-US" dirty="0" smtClean="0"/>
              <a:t> </a:t>
            </a:r>
            <a:r>
              <a:rPr lang="sr-Latn-RS" dirty="0" err="1" smtClean="0"/>
              <a:t>Hancock</a:t>
            </a:r>
            <a:r>
              <a:rPr lang="sr-Latn-RS" dirty="0"/>
              <a:t>, J.D</a:t>
            </a:r>
            <a:r>
              <a:rPr lang="sr-Latn-RS" dirty="0" smtClean="0"/>
              <a:t>.</a:t>
            </a:r>
            <a:r>
              <a:rPr lang="en-US" dirty="0" smtClean="0"/>
              <a:t> </a:t>
            </a:r>
            <a:r>
              <a:rPr lang="sr-Latn-RS" dirty="0" err="1" smtClean="0"/>
              <a:t>Steffen</a:t>
            </a:r>
            <a:r>
              <a:rPr lang="sr-Latn-RS" dirty="0"/>
              <a:t>, </a:t>
            </a:r>
            <a:r>
              <a:rPr lang="en-US" dirty="0" smtClean="0"/>
              <a:t>et al. </a:t>
            </a:r>
            <a:r>
              <a:rPr lang="en-GB" dirty="0" smtClean="0"/>
              <a:t>(2020</a:t>
            </a:r>
            <a:r>
              <a:rPr lang="en-GB" dirty="0"/>
              <a:t>) </a:t>
            </a:r>
            <a:r>
              <a:rPr lang="en-GB" i="1" dirty="0"/>
              <a:t>Science</a:t>
            </a:r>
            <a:r>
              <a:rPr lang="en-GB" dirty="0"/>
              <a:t> </a:t>
            </a:r>
            <a:r>
              <a:rPr lang="en-GB" b="1" dirty="0" smtClean="0"/>
              <a:t>368 </a:t>
            </a:r>
            <a:r>
              <a:rPr lang="en-GB" dirty="0" smtClean="0"/>
              <a:t>(6486)</a:t>
            </a:r>
            <a:r>
              <a:rPr lang="sr-Latn-RS" dirty="0" smtClean="0"/>
              <a:t> </a:t>
            </a:r>
            <a:r>
              <a:rPr lang="sr-Latn-RS" dirty="0"/>
              <a:t>46.</a:t>
            </a:r>
          </a:p>
          <a:p>
            <a:pPr>
              <a:spcAft>
                <a:spcPts val="0"/>
              </a:spcAft>
            </a:pPr>
            <a:r>
              <a:rPr lang="en-US" b="1" dirty="0"/>
              <a:t>8</a:t>
            </a:r>
            <a:r>
              <a:rPr lang="sr-Latn-RS" b="1" dirty="0"/>
              <a:t>. </a:t>
            </a:r>
            <a:r>
              <a:rPr lang="sr-Latn-RS" dirty="0"/>
              <a:t>D. S. </a:t>
            </a:r>
            <a:r>
              <a:rPr lang="sr-Latn-RS" dirty="0" err="1" smtClean="0"/>
              <a:t>Biovia</a:t>
            </a:r>
            <a:r>
              <a:rPr lang="en-US" dirty="0" smtClean="0"/>
              <a:t> (2017)</a:t>
            </a:r>
            <a:r>
              <a:rPr lang="sr-Latn-RS" dirty="0" smtClean="0"/>
              <a:t> </a:t>
            </a:r>
            <a:r>
              <a:rPr lang="sr-Latn-RS" dirty="0"/>
              <a:t>Discovery studio </a:t>
            </a:r>
            <a:r>
              <a:rPr lang="sr-Latn-RS" dirty="0" err="1"/>
              <a:t>modeling</a:t>
            </a:r>
            <a:r>
              <a:rPr lang="sr-Latn-RS" dirty="0"/>
              <a:t> </a:t>
            </a:r>
            <a:r>
              <a:rPr lang="sr-Latn-RS" dirty="0" err="1" smtClean="0"/>
              <a:t>environment</a:t>
            </a:r>
            <a:r>
              <a:rPr lang="sr-Latn-RS" dirty="0" smtClean="0"/>
              <a:t>.</a:t>
            </a:r>
            <a:endParaRPr lang="sr-Latn-RS" dirty="0"/>
          </a:p>
          <a:p>
            <a:pPr>
              <a:spcAft>
                <a:spcPts val="0"/>
              </a:spcAft>
            </a:pPr>
            <a:r>
              <a:rPr lang="en-US" b="1" dirty="0"/>
              <a:t>9</a:t>
            </a:r>
            <a:r>
              <a:rPr lang="sr-Latn-RS" b="1" dirty="0"/>
              <a:t>. </a:t>
            </a:r>
            <a:r>
              <a:rPr lang="sr-Latn-RS" dirty="0"/>
              <a:t>Y</a:t>
            </a:r>
            <a:r>
              <a:rPr lang="sr-Latn-RS" dirty="0" smtClean="0"/>
              <a:t>.</a:t>
            </a:r>
            <a:r>
              <a:rPr lang="en-US" dirty="0" smtClean="0"/>
              <a:t> </a:t>
            </a:r>
            <a:r>
              <a:rPr lang="sr-Latn-RS" dirty="0" err="1" smtClean="0"/>
              <a:t>Zhang</a:t>
            </a:r>
            <a:r>
              <a:rPr lang="sr-Latn-RS" dirty="0"/>
              <a:t>, S</a:t>
            </a:r>
            <a:r>
              <a:rPr lang="sr-Latn-RS" dirty="0" smtClean="0"/>
              <a:t>.</a:t>
            </a:r>
            <a:r>
              <a:rPr lang="en-US" dirty="0" smtClean="0"/>
              <a:t> </a:t>
            </a:r>
            <a:r>
              <a:rPr lang="sr-Latn-RS" dirty="0" err="1" smtClean="0"/>
              <a:t>Forli</a:t>
            </a:r>
            <a:r>
              <a:rPr lang="sr-Latn-RS" dirty="0"/>
              <a:t>, A</a:t>
            </a:r>
            <a:r>
              <a:rPr lang="sr-Latn-RS" dirty="0" smtClean="0"/>
              <a:t>.</a:t>
            </a:r>
            <a:r>
              <a:rPr lang="en-US" dirty="0" smtClean="0"/>
              <a:t> </a:t>
            </a:r>
            <a:r>
              <a:rPr lang="sr-Latn-RS" dirty="0" err="1" smtClean="0"/>
              <a:t>Omelchenko</a:t>
            </a:r>
            <a:r>
              <a:rPr lang="sr-Latn-RS" dirty="0"/>
              <a:t>, M. F. </a:t>
            </a:r>
            <a:r>
              <a:rPr lang="sr-Latn-RS" dirty="0" err="1" smtClean="0"/>
              <a:t>Sanner</a:t>
            </a:r>
            <a:r>
              <a:rPr lang="en-US" dirty="0" smtClean="0"/>
              <a:t> (2019</a:t>
            </a:r>
            <a:r>
              <a:rPr lang="en-US" i="1" dirty="0" smtClean="0"/>
              <a:t>)</a:t>
            </a:r>
            <a:r>
              <a:rPr lang="sr-Latn-RS" i="1" dirty="0" smtClean="0"/>
              <a:t> J</a:t>
            </a:r>
            <a:r>
              <a:rPr lang="sr-Latn-RS" i="1" dirty="0"/>
              <a:t>. Comput. Chem. </a:t>
            </a:r>
            <a:r>
              <a:rPr lang="sr-Latn-RS" b="1" dirty="0" smtClean="0"/>
              <a:t>40 </a:t>
            </a:r>
            <a:r>
              <a:rPr lang="sr-Latn-RS" dirty="0"/>
              <a:t>(32</a:t>
            </a:r>
            <a:r>
              <a:rPr lang="sr-Latn-RS" dirty="0" smtClean="0"/>
              <a:t>) </a:t>
            </a:r>
            <a:r>
              <a:rPr lang="sr-Latn-RS" dirty="0"/>
              <a:t>2882–2886.</a:t>
            </a:r>
          </a:p>
          <a:p>
            <a:pPr>
              <a:spcAft>
                <a:spcPts val="0"/>
              </a:spcAft>
            </a:pPr>
            <a:r>
              <a:rPr lang="en-US" b="1" dirty="0"/>
              <a:t>10</a:t>
            </a:r>
            <a:r>
              <a:rPr lang="sr-Latn-RS" b="1" dirty="0"/>
              <a:t>. </a:t>
            </a:r>
            <a:r>
              <a:rPr lang="sr-Latn-RS" dirty="0"/>
              <a:t>G</a:t>
            </a:r>
            <a:r>
              <a:rPr lang="sr-Latn-RS" dirty="0" smtClean="0"/>
              <a:t>.</a:t>
            </a:r>
            <a:r>
              <a:rPr lang="en-US" dirty="0" smtClean="0"/>
              <a:t> </a:t>
            </a:r>
            <a:r>
              <a:rPr lang="sr-Latn-RS" dirty="0" smtClean="0"/>
              <a:t>M</a:t>
            </a:r>
            <a:r>
              <a:rPr lang="sr-Latn-RS" dirty="0"/>
              <a:t>. Morris, R. Huey, W. Lindstrom, M</a:t>
            </a:r>
            <a:r>
              <a:rPr lang="sr-Latn-RS" dirty="0" smtClean="0"/>
              <a:t>.</a:t>
            </a:r>
            <a:r>
              <a:rPr lang="en-US" dirty="0" smtClean="0"/>
              <a:t> </a:t>
            </a:r>
            <a:r>
              <a:rPr lang="sr-Latn-RS" dirty="0" smtClean="0"/>
              <a:t>F</a:t>
            </a:r>
            <a:r>
              <a:rPr lang="sr-Latn-RS" dirty="0"/>
              <a:t>. Sanner, R</a:t>
            </a:r>
            <a:r>
              <a:rPr lang="sr-Latn-RS" dirty="0" smtClean="0"/>
              <a:t>.</a:t>
            </a:r>
            <a:r>
              <a:rPr lang="en-US" dirty="0" smtClean="0"/>
              <a:t> </a:t>
            </a:r>
            <a:r>
              <a:rPr lang="sr-Latn-RS" dirty="0" smtClean="0"/>
              <a:t>K</a:t>
            </a:r>
            <a:r>
              <a:rPr lang="sr-Latn-RS" dirty="0"/>
              <a:t>. Belew, </a:t>
            </a:r>
            <a:r>
              <a:rPr lang="sr-Latn-RS" dirty="0"/>
              <a:t>et </a:t>
            </a:r>
            <a:r>
              <a:rPr lang="sr-Latn-RS" dirty="0" err="1"/>
              <a:t>al</a:t>
            </a:r>
            <a:r>
              <a:rPr lang="sr-Latn-RS" dirty="0"/>
              <a:t>. </a:t>
            </a:r>
            <a:r>
              <a:rPr lang="en-US" dirty="0" smtClean="0"/>
              <a:t>(2011) </a:t>
            </a:r>
            <a:r>
              <a:rPr lang="sr-Latn-RS" i="1" dirty="0"/>
              <a:t>J. </a:t>
            </a:r>
            <a:r>
              <a:rPr lang="sr-Latn-RS" i="1" dirty="0" err="1"/>
              <a:t>Comput</a:t>
            </a:r>
            <a:r>
              <a:rPr lang="sr-Latn-RS" i="1" dirty="0"/>
              <a:t>. </a:t>
            </a:r>
            <a:r>
              <a:rPr lang="sr-Latn-RS" i="1" dirty="0" err="1"/>
              <a:t>Chem</a:t>
            </a:r>
            <a:r>
              <a:rPr lang="sr-Latn-RS" i="1" dirty="0"/>
              <a:t>.</a:t>
            </a:r>
            <a:r>
              <a:rPr lang="sr-Latn-RS" dirty="0" smtClean="0"/>
              <a:t> </a:t>
            </a:r>
            <a:r>
              <a:rPr lang="sr-Latn-RS" b="1" dirty="0"/>
              <a:t>30</a:t>
            </a:r>
            <a:r>
              <a:rPr lang="sr-Latn-RS" dirty="0"/>
              <a:t> (2009) 2785-2791</a:t>
            </a:r>
            <a:r>
              <a:rPr lang="sr-Latn-RS" dirty="0" smtClean="0"/>
              <a:t>.</a:t>
            </a:r>
            <a:endParaRPr lang="en-US" dirty="0" smtClean="0"/>
          </a:p>
        </p:txBody>
      </p:sp>
      <p:sp>
        <p:nvSpPr>
          <p:cNvPr id="8" name="TextBox 7">
            <a:extLst>
              <a:ext uri="{FF2B5EF4-FFF2-40B4-BE49-F238E27FC236}">
                <a16:creationId xmlns="" xmlns:a16="http://schemas.microsoft.com/office/drawing/2014/main" id="{B4781F48-9F09-D26D-8662-25458DEED9F9}"/>
              </a:ext>
            </a:extLst>
          </p:cNvPr>
          <p:cNvSpPr txBox="1"/>
          <p:nvPr/>
        </p:nvSpPr>
        <p:spPr>
          <a:xfrm>
            <a:off x="0" y="1945800"/>
            <a:ext cx="9088514" cy="2554545"/>
          </a:xfrm>
          <a:prstGeom prst="rect">
            <a:avLst/>
          </a:prstGeom>
          <a:noFill/>
        </p:spPr>
        <p:txBody>
          <a:bodyPr wrap="square">
            <a:spAutoFit/>
          </a:bodyPr>
          <a:lstStyle>
            <a:defPPr>
              <a:defRPr lang="fr-FR"/>
            </a:defPPr>
            <a:lvl1pPr marL="285750" marR="0" lvl="0" indent="-285750" algn="just" fontAlgn="auto">
              <a:lnSpc>
                <a:spcPct val="100000"/>
              </a:lnSpc>
              <a:spcBef>
                <a:spcPts val="0"/>
              </a:spcBef>
              <a:spcAft>
                <a:spcPts val="0"/>
              </a:spcAft>
              <a:buClr>
                <a:schemeClr val="accent4">
                  <a:lumMod val="75000"/>
                </a:schemeClr>
              </a:buClr>
              <a:buSzTx/>
              <a:buFont typeface="Wingdings" panose="05000000000000000000" pitchFamily="2" charset="2"/>
              <a:buChar char="v"/>
              <a:tabLst/>
              <a:defRPr kumimoji="0" sz="1400" b="0" i="0" u="none" strike="noStrike" cap="none" spc="0" normalizeH="0" baseline="0">
                <a:ln>
                  <a:noFill/>
                </a:ln>
                <a:solidFill>
                  <a:prstClr val="black"/>
                </a:solidFill>
                <a:effectLst/>
                <a:uLnTx/>
                <a:uFillTx/>
                <a:latin typeface="Calibri"/>
              </a:defRPr>
            </a:lvl1pPr>
          </a:lstStyle>
          <a:p>
            <a:r>
              <a:rPr lang="sr-Latn-RS" sz="1600" b="1" dirty="0"/>
              <a:t>The </a:t>
            </a:r>
            <a:r>
              <a:rPr lang="en-GB" sz="1600" b="1" dirty="0"/>
              <a:t>DFT method M06-2X/6-311++G(</a:t>
            </a:r>
            <a:r>
              <a:rPr lang="en-GB" sz="1600" b="1" dirty="0" err="1"/>
              <a:t>d,p</a:t>
            </a:r>
            <a:r>
              <a:rPr lang="en-GB" sz="1600" b="1" dirty="0"/>
              <a:t>) </a:t>
            </a:r>
            <a:r>
              <a:rPr lang="en-GB" sz="1600" dirty="0"/>
              <a:t>(Gaussian 09 program package) </a:t>
            </a:r>
            <a:r>
              <a:rPr lang="en-US" sz="1600" dirty="0"/>
              <a:t>is used for the optimization of the ligand structures</a:t>
            </a:r>
            <a:r>
              <a:rPr lang="en-GB" sz="1600" dirty="0"/>
              <a:t> [</a:t>
            </a:r>
            <a:r>
              <a:rPr lang="en-US" sz="1600" dirty="0"/>
              <a:t>6</a:t>
            </a:r>
            <a:r>
              <a:rPr lang="en-US" sz="1600" dirty="0" smtClean="0"/>
              <a:t>].</a:t>
            </a:r>
            <a:endParaRPr lang="sr-Latn-RS" sz="1600" dirty="0"/>
          </a:p>
          <a:p>
            <a:r>
              <a:rPr lang="pl-PL" sz="1600" b="1" dirty="0"/>
              <a:t>Protein Data Bank (PDB ID: 6NTU) </a:t>
            </a:r>
            <a:r>
              <a:rPr lang="en-GB" sz="1600" dirty="0"/>
              <a:t>- three-dimensional (3D) crystal structure of human PARP-1</a:t>
            </a:r>
            <a:r>
              <a:rPr lang="sr-Latn-RS" sz="1600" dirty="0"/>
              <a:t> polymerase</a:t>
            </a:r>
            <a:r>
              <a:rPr lang="en-US" sz="1600" dirty="0"/>
              <a:t> [7].</a:t>
            </a:r>
            <a:r>
              <a:rPr lang="sr-Latn-RS" sz="1600" dirty="0"/>
              <a:t> </a:t>
            </a:r>
            <a:endParaRPr lang="en-GB" sz="1600" dirty="0"/>
          </a:p>
          <a:p>
            <a:r>
              <a:rPr lang="en-GB" sz="1600" b="1" dirty="0"/>
              <a:t>Discovery Studio </a:t>
            </a:r>
            <a:r>
              <a:rPr lang="sr-Latn-RS" sz="1600" b="1" dirty="0"/>
              <a:t>Visualizer </a:t>
            </a:r>
            <a:r>
              <a:rPr lang="en-GB" sz="1600" b="1" dirty="0"/>
              <a:t>4.0 </a:t>
            </a:r>
            <a:r>
              <a:rPr lang="en-GB" sz="1600" dirty="0"/>
              <a:t>- protein is released from the co-crystallized ligand, water molecules, and co-factors.[</a:t>
            </a:r>
            <a:r>
              <a:rPr lang="en-US" sz="1600" dirty="0"/>
              <a:t>8].</a:t>
            </a:r>
            <a:endParaRPr lang="sr-Latn-RS" sz="1600" dirty="0"/>
          </a:p>
          <a:p>
            <a:r>
              <a:rPr lang="sr-Latn-RS" sz="1600" b="1" dirty="0"/>
              <a:t>AGFR (AutoGridFR) software </a:t>
            </a:r>
            <a:r>
              <a:rPr lang="en-GB" sz="1600" dirty="0"/>
              <a:t>– </a:t>
            </a:r>
            <a:r>
              <a:rPr lang="en-US" sz="1600" dirty="0"/>
              <a:t>establishing the </a:t>
            </a:r>
            <a:r>
              <a:rPr lang="en-GB" sz="1600" dirty="0"/>
              <a:t>affinity maps of the target protein [</a:t>
            </a:r>
            <a:r>
              <a:rPr lang="en-US" sz="1600" dirty="0"/>
              <a:t>9].</a:t>
            </a:r>
            <a:r>
              <a:rPr lang="en-GB" sz="1600" dirty="0"/>
              <a:t> </a:t>
            </a:r>
          </a:p>
          <a:p>
            <a:r>
              <a:rPr lang="en-US" sz="1600" b="1" dirty="0" err="1"/>
              <a:t>AutoDock</a:t>
            </a:r>
            <a:r>
              <a:rPr lang="en-US" sz="1600" b="1" dirty="0"/>
              <a:t> 4.0 software </a:t>
            </a:r>
            <a:r>
              <a:rPr lang="en-US" sz="1600" dirty="0"/>
              <a:t>– molecular docking simulations [10].</a:t>
            </a:r>
          </a:p>
          <a:p>
            <a:r>
              <a:rPr lang="en-US" sz="1600" b="1" dirty="0"/>
              <a:t>BIOVIA Discovery Studio </a:t>
            </a:r>
            <a:r>
              <a:rPr lang="en-US" sz="1600" dirty="0"/>
              <a:t>- </a:t>
            </a:r>
            <a:r>
              <a:rPr lang="en-GB" sz="1600" dirty="0"/>
              <a:t>analysis of molecular docking simulation results and visualizations of predicted protein-ligand interactions [</a:t>
            </a:r>
            <a:r>
              <a:rPr lang="en-US" sz="1600" dirty="0"/>
              <a:t>7].</a:t>
            </a:r>
            <a:r>
              <a:rPr lang="en-GB" sz="1600" dirty="0"/>
              <a:t> </a:t>
            </a:r>
            <a:endParaRPr lang="sr-Latn-RS" sz="1600" dirty="0"/>
          </a:p>
        </p:txBody>
      </p:sp>
    </p:spTree>
    <p:extLst>
      <p:ext uri="{BB962C8B-B14F-4D97-AF65-F5344CB8AC3E}">
        <p14:creationId xmlns:p14="http://schemas.microsoft.com/office/powerpoint/2010/main" val="348809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74C81C7-1D2F-33BB-2B15-BFD952233B1C}"/>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3" name="Title 1">
            <a:extLst>
              <a:ext uri="{FF2B5EF4-FFF2-40B4-BE49-F238E27FC236}">
                <a16:creationId xmlns="" xmlns:a16="http://schemas.microsoft.com/office/drawing/2014/main" id="{2D047D19-A362-0110-CD3C-7714A1598313}"/>
              </a:ext>
            </a:extLst>
          </p:cNvPr>
          <p:cNvSpPr txBox="1">
            <a:spLocks/>
          </p:cNvSpPr>
          <p:nvPr/>
        </p:nvSpPr>
        <p:spPr>
          <a:xfrm>
            <a:off x="-152400" y="2743200"/>
            <a:ext cx="9296400" cy="492122"/>
          </a:xfrm>
          <a:prstGeom prst="rect">
            <a:avLst/>
          </a:prstGeom>
          <a:solidFill>
            <a:schemeClr val="accent4">
              <a:lumMod val="20000"/>
              <a:lumOff val="80000"/>
            </a:schemeClr>
          </a:solidFill>
        </p:spPr>
        <p:txBody>
          <a:bodyPr wrap="square">
            <a:spAutoFit/>
          </a:bodyPr>
          <a:lstStyle>
            <a:defPPr>
              <a:defRPr lang="fr-FR"/>
            </a:defPPr>
            <a:lvl1pPr marL="71755" algn="just">
              <a:lnSpc>
                <a:spcPct val="115000"/>
              </a:lnSpc>
              <a:spcAft>
                <a:spcPts val="1000"/>
              </a:spcAft>
              <a:defRPr sz="2000" b="1">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pPr algn="ctr"/>
            <a:r>
              <a:rPr lang="en-US" sz="2400" dirty="0"/>
              <a:t>RESULTS AND DISCUSSIONS </a:t>
            </a:r>
            <a:endParaRPr lang="en-GB" sz="2400" dirty="0"/>
          </a:p>
        </p:txBody>
      </p:sp>
    </p:spTree>
    <p:extLst>
      <p:ext uri="{BB962C8B-B14F-4D97-AF65-F5344CB8AC3E}">
        <p14:creationId xmlns:p14="http://schemas.microsoft.com/office/powerpoint/2010/main" val="210651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2117</Words>
  <Application>Microsoft Office PowerPoint</Application>
  <PresentationFormat>Projekcija na ekranu (4:3)</PresentationFormat>
  <Paragraphs>154</Paragraphs>
  <Slides>18</Slides>
  <Notes>4</Notes>
  <HiddenSlides>0</HiddenSlides>
  <MMClips>0</MMClips>
  <ScaleCrop>false</ScaleCrop>
  <HeadingPairs>
    <vt:vector size="8" baseType="variant">
      <vt:variant>
        <vt:lpstr>Korišćeni fontovi</vt:lpstr>
      </vt:variant>
      <vt:variant>
        <vt:i4>6</vt:i4>
      </vt:variant>
      <vt:variant>
        <vt:lpstr>Tema</vt:lpstr>
      </vt:variant>
      <vt:variant>
        <vt:i4>2</vt:i4>
      </vt:variant>
      <vt:variant>
        <vt:lpstr>Ugrađeni OLE serveri</vt:lpstr>
      </vt:variant>
      <vt:variant>
        <vt:i4>1</vt:i4>
      </vt:variant>
      <vt:variant>
        <vt:lpstr>Naslovi slajdova</vt:lpstr>
      </vt:variant>
      <vt:variant>
        <vt:i4>18</vt:i4>
      </vt:variant>
    </vt:vector>
  </HeadingPairs>
  <TitlesOfParts>
    <vt:vector size="27" baseType="lpstr">
      <vt:lpstr>Arial</vt:lpstr>
      <vt:lpstr>Calibri</vt:lpstr>
      <vt:lpstr>Calibri Light</vt:lpstr>
      <vt:lpstr>Raleway</vt:lpstr>
      <vt:lpstr>Times New Roman</vt:lpstr>
      <vt:lpstr>Wingdings</vt:lpstr>
      <vt:lpstr>Office Theme</vt:lpstr>
      <vt:lpstr>Custom Design</vt:lpstr>
      <vt:lpstr>CS ChemDraw Drawing</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Svetlana Jeremic</cp:lastModifiedBy>
  <cp:revision>119</cp:revision>
  <dcterms:created xsi:type="dcterms:W3CDTF">2015-04-04T09:45:50Z</dcterms:created>
  <dcterms:modified xsi:type="dcterms:W3CDTF">2023-10-11T09:25:06Z</dcterms:modified>
</cp:coreProperties>
</file>