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66" r:id="rId13"/>
    <p:sldId id="272" r:id="rId14"/>
    <p:sldId id="267" r:id="rId15"/>
    <p:sldId id="268" r:id="rId16"/>
    <p:sldId id="269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210" y="2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295685"/>
            <a:ext cx="9144000" cy="65623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644" y="1606753"/>
            <a:ext cx="1047750" cy="300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644" y="1884680"/>
            <a:ext cx="7782559" cy="4415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0619" y="6449170"/>
            <a:ext cx="248284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ramarachihelen@gmail.co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ejmcr.2021.100023" TargetMode="External"/><Relationship Id="rId2" Type="http://schemas.openxmlformats.org/officeDocument/2006/relationships/hyperlink" Target="https://doi.org/10.3322/caac.2170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ll.com/trends/cancer/fulltext/S2405-8033%2819%2930204-3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71551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4779" y="1758772"/>
            <a:ext cx="7933055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Arial Black"/>
                <a:cs typeface="Arial Black"/>
              </a:rPr>
              <a:t>In Silico</a:t>
            </a:r>
            <a:r>
              <a:rPr b="0" spc="5" dirty="0">
                <a:latin typeface="Arial Black"/>
                <a:cs typeface="Arial Black"/>
              </a:rPr>
              <a:t> </a:t>
            </a:r>
            <a:r>
              <a:rPr b="0" spc="-15" dirty="0">
                <a:latin typeface="Arial Black"/>
                <a:cs typeface="Arial Black"/>
              </a:rPr>
              <a:t>Investigation</a:t>
            </a:r>
            <a:r>
              <a:rPr b="0" spc="25" dirty="0">
                <a:latin typeface="Arial Black"/>
                <a:cs typeface="Arial Black"/>
              </a:rPr>
              <a:t> </a:t>
            </a:r>
            <a:r>
              <a:rPr b="0" spc="-10" dirty="0">
                <a:latin typeface="Arial Black"/>
                <a:cs typeface="Arial Black"/>
              </a:rPr>
              <a:t>Of</a:t>
            </a:r>
            <a:r>
              <a:rPr b="0" spc="114" dirty="0">
                <a:latin typeface="Arial Black"/>
                <a:cs typeface="Arial Black"/>
              </a:rPr>
              <a:t> </a:t>
            </a:r>
            <a:r>
              <a:rPr b="0" spc="-30" dirty="0">
                <a:latin typeface="Arial Black"/>
                <a:cs typeface="Arial Black"/>
              </a:rPr>
              <a:t>Novel</a:t>
            </a:r>
            <a:r>
              <a:rPr b="0" spc="5" dirty="0">
                <a:latin typeface="Arial Black"/>
                <a:cs typeface="Arial Black"/>
              </a:rPr>
              <a:t> </a:t>
            </a:r>
            <a:r>
              <a:rPr b="0" spc="-5" dirty="0">
                <a:latin typeface="Arial Black"/>
                <a:cs typeface="Arial Black"/>
              </a:rPr>
              <a:t>Compounds</a:t>
            </a:r>
            <a:r>
              <a:rPr b="0" spc="30" dirty="0">
                <a:latin typeface="Arial Black"/>
                <a:cs typeface="Arial Black"/>
              </a:rPr>
              <a:t> </a:t>
            </a:r>
            <a:r>
              <a:rPr b="0" spc="-10" dirty="0">
                <a:latin typeface="Arial Black"/>
                <a:cs typeface="Arial Black"/>
              </a:rPr>
              <a:t>Of</a:t>
            </a:r>
            <a:r>
              <a:rPr b="0" spc="114" dirty="0">
                <a:latin typeface="Arial Black"/>
                <a:cs typeface="Arial Black"/>
              </a:rPr>
              <a:t> </a:t>
            </a:r>
            <a:r>
              <a:rPr b="0" spc="-5" dirty="0">
                <a:latin typeface="Arial Black"/>
                <a:cs typeface="Arial Black"/>
              </a:rPr>
              <a:t>Marine</a:t>
            </a:r>
            <a:r>
              <a:rPr b="0" spc="5" dirty="0">
                <a:latin typeface="Arial Black"/>
                <a:cs typeface="Arial Black"/>
              </a:rPr>
              <a:t> </a:t>
            </a:r>
            <a:r>
              <a:rPr b="0" spc="-5" dirty="0">
                <a:latin typeface="Arial Black"/>
                <a:cs typeface="Arial Black"/>
              </a:rPr>
              <a:t>Origin</a:t>
            </a:r>
            <a:r>
              <a:rPr b="0" spc="25" dirty="0">
                <a:latin typeface="Arial Black"/>
                <a:cs typeface="Arial Black"/>
              </a:rPr>
              <a:t> </a:t>
            </a:r>
            <a:r>
              <a:rPr b="0" spc="-10" dirty="0">
                <a:latin typeface="Arial Black"/>
                <a:cs typeface="Arial Black"/>
              </a:rPr>
              <a:t>As </a:t>
            </a:r>
            <a:r>
              <a:rPr b="0" spc="-585" dirty="0">
                <a:latin typeface="Arial Black"/>
                <a:cs typeface="Arial Black"/>
              </a:rPr>
              <a:t> </a:t>
            </a:r>
            <a:r>
              <a:rPr b="0" spc="-10" dirty="0">
                <a:latin typeface="Arial Black"/>
                <a:cs typeface="Arial Black"/>
              </a:rPr>
              <a:t>Potential</a:t>
            </a:r>
            <a:r>
              <a:rPr b="0" spc="20" dirty="0">
                <a:latin typeface="Arial Black"/>
                <a:cs typeface="Arial Black"/>
              </a:rPr>
              <a:t> </a:t>
            </a:r>
            <a:r>
              <a:rPr b="0" spc="-5" dirty="0">
                <a:latin typeface="Arial Black"/>
                <a:cs typeface="Arial Black"/>
              </a:rPr>
              <a:t>Migrastatics:</a:t>
            </a:r>
            <a:r>
              <a:rPr b="0" spc="25" dirty="0">
                <a:latin typeface="Arial Black"/>
                <a:cs typeface="Arial Black"/>
              </a:rPr>
              <a:t> </a:t>
            </a:r>
            <a:r>
              <a:rPr b="0" dirty="0">
                <a:latin typeface="Arial Black"/>
                <a:cs typeface="Arial Black"/>
              </a:rPr>
              <a:t>Molecular</a:t>
            </a:r>
            <a:r>
              <a:rPr b="0" spc="-10" dirty="0">
                <a:latin typeface="Arial Black"/>
                <a:cs typeface="Arial Black"/>
              </a:rPr>
              <a:t> Docking</a:t>
            </a:r>
            <a:r>
              <a:rPr b="0" dirty="0">
                <a:latin typeface="Arial Black"/>
                <a:cs typeface="Arial Black"/>
              </a:rPr>
              <a:t> </a:t>
            </a:r>
            <a:r>
              <a:rPr b="0" spc="-5" dirty="0">
                <a:latin typeface="Arial Black"/>
                <a:cs typeface="Arial Black"/>
              </a:rPr>
              <a:t>And </a:t>
            </a:r>
            <a:r>
              <a:rPr b="0" dirty="0">
                <a:latin typeface="Arial Black"/>
                <a:cs typeface="Arial Black"/>
              </a:rPr>
              <a:t>Molecular </a:t>
            </a:r>
            <a:r>
              <a:rPr b="0" spc="5" dirty="0">
                <a:latin typeface="Arial Black"/>
                <a:cs typeface="Arial Black"/>
              </a:rPr>
              <a:t> </a:t>
            </a:r>
            <a:r>
              <a:rPr b="0" spc="-5" dirty="0">
                <a:latin typeface="Arial Black"/>
                <a:cs typeface="Arial Black"/>
              </a:rPr>
              <a:t>Dynamics Studies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7299" y="3961003"/>
            <a:ext cx="8236584" cy="2039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7715">
              <a:lnSpc>
                <a:spcPct val="100000"/>
              </a:lnSpc>
              <a:spcBef>
                <a:spcPts val="100"/>
              </a:spcBef>
            </a:pPr>
            <a:r>
              <a:rPr sz="1800" b="1" spc="50" dirty="0">
                <a:latin typeface="Cambria"/>
                <a:cs typeface="Cambria"/>
              </a:rPr>
              <a:t>Sunday</a:t>
            </a:r>
            <a:r>
              <a:rPr sz="1800" b="1" spc="35" dirty="0">
                <a:latin typeface="Cambria"/>
                <a:cs typeface="Cambria"/>
              </a:rPr>
              <a:t> </a:t>
            </a:r>
            <a:r>
              <a:rPr sz="1800" b="1" spc="80" dirty="0">
                <a:latin typeface="Cambria"/>
                <a:cs typeface="Cambria"/>
              </a:rPr>
              <a:t>Okafor</a:t>
            </a:r>
            <a:r>
              <a:rPr sz="1800" b="1" spc="50" dirty="0">
                <a:latin typeface="Cambria"/>
                <a:cs typeface="Cambria"/>
              </a:rPr>
              <a:t> </a:t>
            </a:r>
            <a:r>
              <a:rPr sz="1800" b="1" spc="135" baseline="25462" dirty="0">
                <a:latin typeface="Cambria"/>
                <a:cs typeface="Cambria"/>
              </a:rPr>
              <a:t>1</a:t>
            </a:r>
            <a:r>
              <a:rPr sz="1800" b="1" spc="90" dirty="0">
                <a:latin typeface="Cambria"/>
                <a:cs typeface="Cambria"/>
              </a:rPr>
              <a:t>,</a:t>
            </a:r>
            <a:r>
              <a:rPr sz="1800" b="1" spc="35" dirty="0">
                <a:latin typeface="Cambria"/>
                <a:cs typeface="Cambria"/>
              </a:rPr>
              <a:t> </a:t>
            </a:r>
            <a:r>
              <a:rPr sz="1800" b="1" spc="85" dirty="0">
                <a:latin typeface="Cambria"/>
                <a:cs typeface="Cambria"/>
              </a:rPr>
              <a:t>Amarachi</a:t>
            </a:r>
            <a:r>
              <a:rPr sz="1800" b="1" spc="60" dirty="0">
                <a:latin typeface="Cambria"/>
                <a:cs typeface="Cambria"/>
              </a:rPr>
              <a:t> </a:t>
            </a:r>
            <a:r>
              <a:rPr sz="1800" b="1" spc="85" dirty="0">
                <a:latin typeface="Cambria"/>
                <a:cs typeface="Cambria"/>
              </a:rPr>
              <a:t>Njoku</a:t>
            </a:r>
            <a:r>
              <a:rPr sz="1800" b="1" spc="80" dirty="0">
                <a:latin typeface="Cambria"/>
                <a:cs typeface="Cambria"/>
              </a:rPr>
              <a:t> </a:t>
            </a:r>
            <a:r>
              <a:rPr sz="1800" b="1" spc="202" baseline="25462" dirty="0">
                <a:latin typeface="Cambria"/>
                <a:cs typeface="Cambria"/>
              </a:rPr>
              <a:t>2,</a:t>
            </a:r>
            <a:r>
              <a:rPr sz="1800" b="1" spc="135" dirty="0">
                <a:latin typeface="Cambria"/>
                <a:cs typeface="Cambria"/>
              </a:rPr>
              <a:t>*,</a:t>
            </a:r>
            <a:r>
              <a:rPr sz="1800" b="1" spc="35" dirty="0">
                <a:latin typeface="Cambria"/>
                <a:cs typeface="Cambria"/>
              </a:rPr>
              <a:t> </a:t>
            </a:r>
            <a:r>
              <a:rPr sz="1800" b="1" spc="60" dirty="0">
                <a:latin typeface="Cambria"/>
                <a:cs typeface="Cambria"/>
              </a:rPr>
              <a:t>and</a:t>
            </a:r>
            <a:r>
              <a:rPr sz="1800" b="1" spc="30" dirty="0">
                <a:latin typeface="Cambria"/>
                <a:cs typeface="Cambria"/>
              </a:rPr>
              <a:t> </a:t>
            </a:r>
            <a:r>
              <a:rPr sz="1800" b="1" spc="100" dirty="0">
                <a:latin typeface="Cambria"/>
                <a:cs typeface="Cambria"/>
              </a:rPr>
              <a:t>Chibuike</a:t>
            </a:r>
            <a:r>
              <a:rPr sz="1800" b="1" spc="10" dirty="0">
                <a:latin typeface="Cambria"/>
                <a:cs typeface="Cambria"/>
              </a:rPr>
              <a:t> </a:t>
            </a:r>
            <a:r>
              <a:rPr sz="1800" b="1" spc="100" dirty="0">
                <a:latin typeface="Cambria"/>
                <a:cs typeface="Cambria"/>
              </a:rPr>
              <a:t>Okeke</a:t>
            </a:r>
            <a:r>
              <a:rPr sz="1800" b="1" spc="95" dirty="0">
                <a:latin typeface="Cambria"/>
                <a:cs typeface="Cambria"/>
              </a:rPr>
              <a:t> </a:t>
            </a:r>
            <a:r>
              <a:rPr sz="1800" b="1" spc="-75" baseline="25462" dirty="0">
                <a:latin typeface="Cambria"/>
                <a:cs typeface="Cambria"/>
              </a:rPr>
              <a:t>1</a:t>
            </a:r>
            <a:endParaRPr sz="1800" baseline="25462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 dirty="0">
              <a:latin typeface="Cambria"/>
              <a:cs typeface="Cambria"/>
            </a:endParaRPr>
          </a:p>
          <a:p>
            <a:pPr marL="203200" indent="-140335">
              <a:lnSpc>
                <a:spcPct val="100000"/>
              </a:lnSpc>
              <a:buSzPct val="75000"/>
              <a:buAutoNum type="arabicPlain"/>
              <a:tabLst>
                <a:tab pos="203835" algn="l"/>
              </a:tabLst>
            </a:pPr>
            <a:r>
              <a:rPr sz="1600" spc="55" dirty="0">
                <a:latin typeface="Cambria"/>
                <a:cs typeface="Cambria"/>
              </a:rPr>
              <a:t>Department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of</a:t>
            </a:r>
            <a:r>
              <a:rPr sz="1600" spc="40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Pharmaceutical</a:t>
            </a:r>
            <a:r>
              <a:rPr sz="1600" spc="-30" dirty="0">
                <a:latin typeface="Cambria"/>
                <a:cs typeface="Cambria"/>
              </a:rPr>
              <a:t> </a:t>
            </a:r>
            <a:r>
              <a:rPr sz="1600" spc="70" dirty="0">
                <a:latin typeface="Cambria"/>
                <a:cs typeface="Cambria"/>
              </a:rPr>
              <a:t>and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Medicinal</a:t>
            </a:r>
            <a:r>
              <a:rPr sz="1600" spc="-30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Chemistry,</a:t>
            </a:r>
            <a:r>
              <a:rPr sz="1600" spc="-125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University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of</a:t>
            </a:r>
            <a:r>
              <a:rPr sz="1600" spc="40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Nigeria</a:t>
            </a:r>
            <a:r>
              <a:rPr sz="1600" spc="-30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Nsukka</a:t>
            </a:r>
            <a:endParaRPr sz="1600" dirty="0">
              <a:latin typeface="Cambria"/>
              <a:cs typeface="Cambria"/>
            </a:endParaRPr>
          </a:p>
          <a:p>
            <a:pPr marL="63500">
              <a:lnSpc>
                <a:spcPct val="100000"/>
              </a:lnSpc>
              <a:spcBef>
                <a:spcPts val="50"/>
              </a:spcBef>
            </a:pPr>
            <a:r>
              <a:rPr sz="1600" spc="-25" dirty="0">
                <a:latin typeface="Cambria"/>
                <a:cs typeface="Cambria"/>
              </a:rPr>
              <a:t>410001</a:t>
            </a:r>
            <a:r>
              <a:rPr sz="1600" spc="140" dirty="0">
                <a:latin typeface="Cambria"/>
                <a:cs typeface="Cambria"/>
              </a:rPr>
              <a:t>,</a:t>
            </a:r>
            <a:r>
              <a:rPr sz="1600" spc="-105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E</a:t>
            </a:r>
            <a:r>
              <a:rPr sz="1600" spc="20" dirty="0">
                <a:latin typeface="Cambria"/>
                <a:cs typeface="Cambria"/>
              </a:rPr>
              <a:t>nu</a:t>
            </a:r>
            <a:r>
              <a:rPr sz="1600" spc="114" dirty="0">
                <a:latin typeface="Cambria"/>
                <a:cs typeface="Cambria"/>
              </a:rPr>
              <a:t>gu</a:t>
            </a:r>
            <a:r>
              <a:rPr sz="1600" spc="40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S</a:t>
            </a:r>
            <a:r>
              <a:rPr sz="1600" spc="-65" dirty="0">
                <a:latin typeface="Cambria"/>
                <a:cs typeface="Cambria"/>
              </a:rPr>
              <a:t>t</a:t>
            </a:r>
            <a:r>
              <a:rPr sz="1600" spc="75" dirty="0">
                <a:latin typeface="Cambria"/>
                <a:cs typeface="Cambria"/>
              </a:rPr>
              <a:t>a</a:t>
            </a:r>
            <a:r>
              <a:rPr sz="1600" spc="-65" dirty="0">
                <a:latin typeface="Cambria"/>
                <a:cs typeface="Cambria"/>
              </a:rPr>
              <a:t>t</a:t>
            </a:r>
            <a:r>
              <a:rPr sz="1600" spc="140" dirty="0">
                <a:latin typeface="Cambria"/>
                <a:cs typeface="Cambria"/>
              </a:rPr>
              <a:t>e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N</a:t>
            </a:r>
            <a:r>
              <a:rPr sz="1600" spc="25" dirty="0">
                <a:latin typeface="Cambria"/>
                <a:cs typeface="Cambria"/>
              </a:rPr>
              <a:t>i</a:t>
            </a:r>
            <a:r>
              <a:rPr sz="1600" spc="185" dirty="0">
                <a:latin typeface="Cambria"/>
                <a:cs typeface="Cambria"/>
              </a:rPr>
              <a:t>g</a:t>
            </a:r>
            <a:r>
              <a:rPr sz="1600" spc="130" dirty="0">
                <a:latin typeface="Cambria"/>
                <a:cs typeface="Cambria"/>
              </a:rPr>
              <a:t>e</a:t>
            </a:r>
            <a:r>
              <a:rPr sz="1600" spc="25" dirty="0">
                <a:latin typeface="Cambria"/>
                <a:cs typeface="Cambria"/>
              </a:rPr>
              <a:t>r</a:t>
            </a:r>
            <a:r>
              <a:rPr sz="1600" spc="30" dirty="0">
                <a:latin typeface="Cambria"/>
                <a:cs typeface="Cambria"/>
              </a:rPr>
              <a:t>i</a:t>
            </a:r>
            <a:r>
              <a:rPr sz="1600" spc="75" dirty="0">
                <a:latin typeface="Cambria"/>
                <a:cs typeface="Cambria"/>
              </a:rPr>
              <a:t>a</a:t>
            </a:r>
            <a:r>
              <a:rPr sz="1600" spc="45" dirty="0">
                <a:latin typeface="Cambria"/>
                <a:cs typeface="Cambria"/>
              </a:rPr>
              <a:t>;</a:t>
            </a:r>
            <a:endParaRPr sz="1600" dirty="0">
              <a:latin typeface="Cambria"/>
              <a:cs typeface="Cambria"/>
            </a:endParaRPr>
          </a:p>
          <a:p>
            <a:pPr marL="63500" marR="259715">
              <a:lnSpc>
                <a:spcPct val="100000"/>
              </a:lnSpc>
              <a:buSzPct val="75000"/>
              <a:buAutoNum type="arabicPlain" startAt="2"/>
              <a:tabLst>
                <a:tab pos="185420" algn="l"/>
              </a:tabLst>
            </a:pPr>
            <a:r>
              <a:rPr sz="1600" spc="55" dirty="0">
                <a:latin typeface="Cambria"/>
                <a:cs typeface="Cambria"/>
              </a:rPr>
              <a:t>Department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of</a:t>
            </a:r>
            <a:r>
              <a:rPr sz="1600" spc="60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Pharmacology</a:t>
            </a:r>
            <a:r>
              <a:rPr sz="1600" spc="-30" dirty="0">
                <a:latin typeface="Cambria"/>
                <a:cs typeface="Cambria"/>
              </a:rPr>
              <a:t> </a:t>
            </a:r>
            <a:r>
              <a:rPr sz="1600" spc="70" dirty="0">
                <a:latin typeface="Cambria"/>
                <a:cs typeface="Cambria"/>
              </a:rPr>
              <a:t>and</a:t>
            </a:r>
            <a:r>
              <a:rPr sz="1600" spc="-25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Toxicology,</a:t>
            </a:r>
            <a:r>
              <a:rPr sz="1600" spc="-120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University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of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Benin,</a:t>
            </a:r>
            <a:r>
              <a:rPr sz="1600" spc="-95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P.M.B.</a:t>
            </a:r>
            <a:r>
              <a:rPr sz="1600" spc="-145" dirty="0">
                <a:latin typeface="Cambria"/>
                <a:cs typeface="Cambria"/>
              </a:rPr>
              <a:t> </a:t>
            </a:r>
            <a:r>
              <a:rPr sz="1600" spc="-25" dirty="0">
                <a:latin typeface="Cambria"/>
                <a:cs typeface="Cambria"/>
              </a:rPr>
              <a:t>1154</a:t>
            </a:r>
            <a:r>
              <a:rPr sz="1600" spc="35" dirty="0">
                <a:latin typeface="Cambria"/>
                <a:cs typeface="Cambria"/>
              </a:rPr>
              <a:t> Benin- </a:t>
            </a:r>
            <a:r>
              <a:rPr sz="1600" spc="-335" dirty="0">
                <a:latin typeface="Cambria"/>
                <a:cs typeface="Cambria"/>
              </a:rPr>
              <a:t> </a:t>
            </a:r>
            <a:r>
              <a:rPr sz="1600" spc="95" dirty="0">
                <a:latin typeface="Cambria"/>
                <a:cs typeface="Cambria"/>
              </a:rPr>
              <a:t>City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300001,</a:t>
            </a:r>
            <a:r>
              <a:rPr sz="1600" spc="-80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Edo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State,</a:t>
            </a:r>
            <a:r>
              <a:rPr sz="1600" spc="-130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Nigeria.</a:t>
            </a:r>
            <a:endParaRPr sz="16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 dirty="0">
              <a:latin typeface="Cambria"/>
              <a:cs typeface="Cambria"/>
            </a:endParaRPr>
          </a:p>
          <a:p>
            <a:pPr marL="63500">
              <a:lnSpc>
                <a:spcPct val="100000"/>
              </a:lnSpc>
            </a:pPr>
            <a:r>
              <a:rPr sz="1400" b="1" spc="160" dirty="0">
                <a:latin typeface="Cambria"/>
                <a:cs typeface="Cambria"/>
              </a:rPr>
              <a:t>*</a:t>
            </a:r>
            <a:r>
              <a:rPr sz="1400" b="1" spc="40" dirty="0">
                <a:latin typeface="Cambria"/>
                <a:cs typeface="Cambria"/>
              </a:rPr>
              <a:t> </a:t>
            </a:r>
            <a:r>
              <a:rPr sz="1400" spc="60" dirty="0">
                <a:latin typeface="Cambria"/>
                <a:cs typeface="Cambria"/>
              </a:rPr>
              <a:t>Corresponding</a:t>
            </a:r>
            <a:r>
              <a:rPr sz="1400" spc="130" dirty="0">
                <a:latin typeface="Cambria"/>
                <a:cs typeface="Cambria"/>
              </a:rPr>
              <a:t> </a:t>
            </a:r>
            <a:r>
              <a:rPr sz="1400" spc="15" dirty="0">
                <a:latin typeface="Cambria"/>
                <a:cs typeface="Cambria"/>
              </a:rPr>
              <a:t>author:</a:t>
            </a:r>
            <a:r>
              <a:rPr sz="1400" spc="-75" dirty="0">
                <a:latin typeface="Cambria"/>
                <a:cs typeface="Cambria"/>
              </a:rPr>
              <a:t> </a:t>
            </a:r>
            <a:r>
              <a:rPr sz="1400" spc="55" dirty="0">
                <a:latin typeface="Cambria"/>
                <a:cs typeface="Cambria"/>
                <a:hlinkClick r:id="rId3"/>
              </a:rPr>
              <a:t>dramarachihelen@gmail.com</a:t>
            </a:r>
            <a:endParaRPr sz="1400" dirty="0">
              <a:latin typeface="Cambria"/>
              <a:cs typeface="Cambria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8912" y="6167119"/>
            <a:ext cx="838200" cy="69088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60207" y="5983222"/>
            <a:ext cx="1295400" cy="874775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4344" y="1203452"/>
            <a:ext cx="7973695" cy="5331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120014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7505" algn="l"/>
              </a:tabLst>
            </a:pPr>
            <a:r>
              <a:rPr dirty="0"/>
              <a:t>	</a:t>
            </a:r>
            <a:r>
              <a:rPr sz="1800" spc="60" dirty="0">
                <a:latin typeface="Cambria"/>
                <a:cs typeface="Cambria"/>
              </a:rPr>
              <a:t>Normonanchoidine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H </a:t>
            </a:r>
            <a:r>
              <a:rPr sz="1800" spc="75" dirty="0">
                <a:latin typeface="Cambria"/>
                <a:cs typeface="Cambria"/>
              </a:rPr>
              <a:t>and </a:t>
            </a:r>
            <a:r>
              <a:rPr sz="1800" spc="30" dirty="0">
                <a:latin typeface="Cambria"/>
                <a:cs typeface="Cambria"/>
              </a:rPr>
              <a:t>Bastadin </a:t>
            </a:r>
            <a:r>
              <a:rPr sz="1800" spc="135" dirty="0">
                <a:latin typeface="Cambria"/>
                <a:cs typeface="Cambria"/>
              </a:rPr>
              <a:t>A </a:t>
            </a:r>
            <a:r>
              <a:rPr sz="1800" spc="60" dirty="0">
                <a:latin typeface="Cambria"/>
                <a:cs typeface="Cambria"/>
              </a:rPr>
              <a:t>have </a:t>
            </a:r>
            <a:r>
              <a:rPr sz="1800" spc="80" dirty="0">
                <a:latin typeface="Cambria"/>
                <a:cs typeface="Cambria"/>
              </a:rPr>
              <a:t>high </a:t>
            </a:r>
            <a:r>
              <a:rPr sz="1800" spc="25" dirty="0">
                <a:latin typeface="Cambria"/>
                <a:cs typeface="Cambria"/>
              </a:rPr>
              <a:t>intestinal </a:t>
            </a:r>
            <a:r>
              <a:rPr sz="1800" spc="60" dirty="0">
                <a:latin typeface="Cambria"/>
                <a:cs typeface="Cambria"/>
              </a:rPr>
              <a:t>permeability.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A </a:t>
            </a:r>
            <a:r>
              <a:rPr sz="1800" spc="80" dirty="0">
                <a:latin typeface="Cambria"/>
                <a:cs typeface="Cambria"/>
              </a:rPr>
              <a:t>compound </a:t>
            </a:r>
            <a:r>
              <a:rPr sz="1800" dirty="0">
                <a:latin typeface="Cambria"/>
                <a:cs typeface="Cambria"/>
              </a:rPr>
              <a:t>with </a:t>
            </a:r>
            <a:r>
              <a:rPr sz="1800" spc="90" dirty="0">
                <a:latin typeface="Cambria"/>
                <a:cs typeface="Cambria"/>
              </a:rPr>
              <a:t>absorbance </a:t>
            </a:r>
            <a:r>
              <a:rPr sz="1800" spc="70" dirty="0">
                <a:latin typeface="Cambria"/>
                <a:cs typeface="Cambria"/>
              </a:rPr>
              <a:t>less </a:t>
            </a:r>
            <a:r>
              <a:rPr sz="1800" spc="15" dirty="0">
                <a:latin typeface="Cambria"/>
                <a:cs typeface="Cambria"/>
              </a:rPr>
              <a:t>than </a:t>
            </a:r>
            <a:r>
              <a:rPr sz="1800" spc="35" dirty="0">
                <a:latin typeface="Cambria"/>
                <a:cs typeface="Cambria"/>
              </a:rPr>
              <a:t>30% is </a:t>
            </a:r>
            <a:r>
              <a:rPr sz="1800" spc="75" dirty="0">
                <a:latin typeface="Cambria"/>
                <a:cs typeface="Cambria"/>
              </a:rPr>
              <a:t>considered </a:t>
            </a:r>
            <a:r>
              <a:rPr sz="1800" spc="5" dirty="0">
                <a:latin typeface="Cambria"/>
                <a:cs typeface="Cambria"/>
              </a:rPr>
              <a:t>to </a:t>
            </a:r>
            <a:r>
              <a:rPr sz="1800" spc="60" dirty="0">
                <a:latin typeface="Cambria"/>
                <a:cs typeface="Cambria"/>
              </a:rPr>
              <a:t>have </a:t>
            </a:r>
            <a:r>
              <a:rPr sz="1800" spc="70" dirty="0">
                <a:latin typeface="Cambria"/>
                <a:cs typeface="Cambria"/>
              </a:rPr>
              <a:t>poor 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intestinal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absorption.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"/>
            </a:pPr>
            <a:endParaRPr sz="2450">
              <a:latin typeface="Cambria"/>
              <a:cs typeface="Cambria"/>
            </a:endParaRPr>
          </a:p>
          <a:p>
            <a:pPr marL="299085" marR="96520" indent="-287020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1800" spc="55" dirty="0">
                <a:latin typeface="Cambria"/>
                <a:cs typeface="Cambria"/>
              </a:rPr>
              <a:t>The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volume </a:t>
            </a:r>
            <a:r>
              <a:rPr sz="1800" spc="25" dirty="0">
                <a:latin typeface="Cambria"/>
                <a:cs typeface="Cambria"/>
              </a:rPr>
              <a:t>of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distribution </a:t>
            </a:r>
            <a:r>
              <a:rPr sz="1800" spc="5" dirty="0">
                <a:latin typeface="Cambria"/>
                <a:cs typeface="Cambria"/>
              </a:rPr>
              <a:t>at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steady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30" dirty="0">
                <a:latin typeface="Cambria"/>
                <a:cs typeface="Cambria"/>
              </a:rPr>
              <a:t>state</a:t>
            </a:r>
            <a:r>
              <a:rPr sz="1800" spc="1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(VDss)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evaluates</a:t>
            </a:r>
            <a:r>
              <a:rPr sz="1800" spc="2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a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drug’s 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ability </a:t>
            </a:r>
            <a:r>
              <a:rPr sz="1800" spc="5" dirty="0">
                <a:latin typeface="Cambria"/>
                <a:cs typeface="Cambria"/>
              </a:rPr>
              <a:t>to </a:t>
            </a:r>
            <a:r>
              <a:rPr sz="1800" spc="155" dirty="0">
                <a:latin typeface="Cambria"/>
                <a:cs typeface="Cambria"/>
              </a:rPr>
              <a:t>be </a:t>
            </a:r>
            <a:r>
              <a:rPr sz="1800" spc="50" dirty="0">
                <a:latin typeface="Cambria"/>
                <a:cs typeface="Cambria"/>
              </a:rPr>
              <a:t>distributed </a:t>
            </a:r>
            <a:r>
              <a:rPr sz="1800" spc="25" dirty="0">
                <a:latin typeface="Cambria"/>
                <a:cs typeface="Cambria"/>
              </a:rPr>
              <a:t>in </a:t>
            </a:r>
            <a:r>
              <a:rPr sz="1800" spc="40" dirty="0">
                <a:latin typeface="Cambria"/>
                <a:cs typeface="Cambria"/>
              </a:rPr>
              <a:t>the </a:t>
            </a:r>
            <a:r>
              <a:rPr sz="1800" spc="70" dirty="0">
                <a:latin typeface="Cambria"/>
                <a:cs typeface="Cambria"/>
              </a:rPr>
              <a:t>body. </a:t>
            </a:r>
            <a:r>
              <a:rPr sz="1800" spc="55" dirty="0">
                <a:latin typeface="Cambria"/>
                <a:cs typeface="Cambria"/>
              </a:rPr>
              <a:t>The </a:t>
            </a:r>
            <a:r>
              <a:rPr sz="1800" spc="75" dirty="0">
                <a:latin typeface="Cambria"/>
                <a:cs typeface="Cambria"/>
              </a:rPr>
              <a:t>higher </a:t>
            </a:r>
            <a:r>
              <a:rPr sz="1800" spc="40" dirty="0">
                <a:latin typeface="Cambria"/>
                <a:cs typeface="Cambria"/>
              </a:rPr>
              <a:t>the </a:t>
            </a:r>
            <a:r>
              <a:rPr sz="1800" spc="150" dirty="0">
                <a:latin typeface="Cambria"/>
                <a:cs typeface="Cambria"/>
              </a:rPr>
              <a:t>VD </a:t>
            </a:r>
            <a:r>
              <a:rPr sz="1800" spc="70" dirty="0">
                <a:latin typeface="Cambria"/>
                <a:cs typeface="Cambria"/>
              </a:rPr>
              <a:t>is, </a:t>
            </a:r>
            <a:r>
              <a:rPr sz="1800" spc="40" dirty="0">
                <a:latin typeface="Cambria"/>
                <a:cs typeface="Cambria"/>
              </a:rPr>
              <a:t>the </a:t>
            </a:r>
            <a:r>
              <a:rPr sz="1800" spc="45" dirty="0">
                <a:latin typeface="Cambria"/>
                <a:cs typeface="Cambria"/>
              </a:rPr>
              <a:t>more </a:t>
            </a:r>
            <a:r>
              <a:rPr sz="1800" spc="25" dirty="0">
                <a:latin typeface="Cambria"/>
                <a:cs typeface="Cambria"/>
              </a:rPr>
              <a:t>of </a:t>
            </a:r>
            <a:r>
              <a:rPr sz="1800" spc="75" dirty="0">
                <a:latin typeface="Cambria"/>
                <a:cs typeface="Cambria"/>
              </a:rPr>
              <a:t>a 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drug </a:t>
            </a:r>
            <a:r>
              <a:rPr sz="1800" spc="35" dirty="0">
                <a:latin typeface="Cambria"/>
                <a:cs typeface="Cambria"/>
              </a:rPr>
              <a:t>is </a:t>
            </a:r>
            <a:r>
              <a:rPr sz="1800" spc="50" dirty="0">
                <a:latin typeface="Cambria"/>
                <a:cs typeface="Cambria"/>
              </a:rPr>
              <a:t>distributed </a:t>
            </a:r>
            <a:r>
              <a:rPr sz="1800" spc="25" dirty="0">
                <a:latin typeface="Cambria"/>
                <a:cs typeface="Cambria"/>
              </a:rPr>
              <a:t>in </a:t>
            </a:r>
            <a:r>
              <a:rPr sz="1800" spc="40" dirty="0">
                <a:latin typeface="Cambria"/>
                <a:cs typeface="Cambria"/>
              </a:rPr>
              <a:t>the </a:t>
            </a:r>
            <a:r>
              <a:rPr sz="1800" spc="35" dirty="0">
                <a:latin typeface="Cambria"/>
                <a:cs typeface="Cambria"/>
              </a:rPr>
              <a:t>tissue </a:t>
            </a:r>
            <a:r>
              <a:rPr sz="1800" spc="20" dirty="0">
                <a:latin typeface="Cambria"/>
                <a:cs typeface="Cambria"/>
              </a:rPr>
              <a:t>than </a:t>
            </a:r>
            <a:r>
              <a:rPr sz="1800" spc="80" dirty="0">
                <a:latin typeface="Cambria"/>
                <a:cs typeface="Cambria"/>
              </a:rPr>
              <a:t>plasma. </a:t>
            </a:r>
            <a:r>
              <a:rPr sz="1800" spc="-50" dirty="0">
                <a:latin typeface="Cambria"/>
                <a:cs typeface="Cambria"/>
              </a:rPr>
              <a:t>It</a:t>
            </a:r>
            <a:r>
              <a:rPr sz="1800" spc="-4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is </a:t>
            </a:r>
            <a:r>
              <a:rPr sz="1800" spc="75" dirty="0">
                <a:latin typeface="Cambria"/>
                <a:cs typeface="Cambria"/>
              </a:rPr>
              <a:t>considered </a:t>
            </a:r>
            <a:r>
              <a:rPr sz="1800" spc="80" dirty="0">
                <a:latin typeface="Cambria"/>
                <a:cs typeface="Cambria"/>
              </a:rPr>
              <a:t>high </a:t>
            </a:r>
            <a:r>
              <a:rPr sz="1800" dirty="0">
                <a:latin typeface="Cambria"/>
                <a:cs typeface="Cambria"/>
              </a:rPr>
              <a:t>if </a:t>
            </a:r>
            <a:r>
              <a:rPr sz="1800" spc="204" dirty="0">
                <a:latin typeface="Cambria"/>
                <a:cs typeface="Cambria"/>
              </a:rPr>
              <a:t>&gt; </a:t>
            </a:r>
            <a:r>
              <a:rPr sz="1800" spc="210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2.81L/kg </a:t>
            </a:r>
            <a:r>
              <a:rPr sz="1800" spc="80" dirty="0">
                <a:latin typeface="Cambria"/>
                <a:cs typeface="Cambria"/>
              </a:rPr>
              <a:t>(log </a:t>
            </a:r>
            <a:r>
              <a:rPr sz="1800" spc="100" dirty="0">
                <a:latin typeface="Cambria"/>
                <a:cs typeface="Cambria"/>
              </a:rPr>
              <a:t>VDss </a:t>
            </a:r>
            <a:r>
              <a:rPr sz="1800" spc="50" dirty="0">
                <a:latin typeface="Cambria"/>
                <a:cs typeface="Cambria"/>
              </a:rPr>
              <a:t>&gt;0.45) </a:t>
            </a:r>
            <a:r>
              <a:rPr sz="1800" spc="75" dirty="0">
                <a:latin typeface="Cambria"/>
                <a:cs typeface="Cambria"/>
              </a:rPr>
              <a:t>and </a:t>
            </a:r>
            <a:r>
              <a:rPr sz="1800" spc="10" dirty="0">
                <a:latin typeface="Cambria"/>
                <a:cs typeface="Cambria"/>
              </a:rPr>
              <a:t>low </a:t>
            </a:r>
            <a:r>
              <a:rPr sz="1800" dirty="0">
                <a:latin typeface="Cambria"/>
                <a:cs typeface="Cambria"/>
              </a:rPr>
              <a:t>if </a:t>
            </a:r>
            <a:r>
              <a:rPr sz="1800" spc="65" dirty="0">
                <a:latin typeface="Cambria"/>
                <a:cs typeface="Cambria"/>
              </a:rPr>
              <a:t>below </a:t>
            </a:r>
            <a:r>
              <a:rPr sz="1800" spc="35" dirty="0">
                <a:latin typeface="Cambria"/>
                <a:cs typeface="Cambria"/>
              </a:rPr>
              <a:t>0.71L/kg </a:t>
            </a:r>
            <a:r>
              <a:rPr sz="1800" spc="80" dirty="0">
                <a:latin typeface="Cambria"/>
                <a:cs typeface="Cambria"/>
              </a:rPr>
              <a:t>(log </a:t>
            </a:r>
            <a:r>
              <a:rPr sz="1800" spc="100" dirty="0">
                <a:latin typeface="Cambria"/>
                <a:cs typeface="Cambria"/>
              </a:rPr>
              <a:t>VDss </a:t>
            </a:r>
            <a:r>
              <a:rPr sz="1800" spc="60" dirty="0">
                <a:latin typeface="Cambria"/>
                <a:cs typeface="Cambria"/>
              </a:rPr>
              <a:t>&lt;-0.15). 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Normonanchoidine </a:t>
            </a:r>
            <a:r>
              <a:rPr sz="1800" spc="40" dirty="0">
                <a:latin typeface="Cambria"/>
                <a:cs typeface="Cambria"/>
              </a:rPr>
              <a:t>H </a:t>
            </a:r>
            <a:r>
              <a:rPr sz="1800" spc="75" dirty="0">
                <a:latin typeface="Cambria"/>
                <a:cs typeface="Cambria"/>
              </a:rPr>
              <a:t>and </a:t>
            </a:r>
            <a:r>
              <a:rPr sz="1800" spc="30" dirty="0">
                <a:latin typeface="Cambria"/>
                <a:cs typeface="Cambria"/>
              </a:rPr>
              <a:t>Bastadin </a:t>
            </a:r>
            <a:r>
              <a:rPr sz="1800" spc="135" dirty="0">
                <a:latin typeface="Cambria"/>
                <a:cs typeface="Cambria"/>
              </a:rPr>
              <a:t>A </a:t>
            </a:r>
            <a:r>
              <a:rPr sz="1800" spc="55" dirty="0">
                <a:latin typeface="Cambria"/>
                <a:cs typeface="Cambria"/>
              </a:rPr>
              <a:t>both </a:t>
            </a:r>
            <a:r>
              <a:rPr sz="1800" spc="60" dirty="0">
                <a:latin typeface="Cambria"/>
                <a:cs typeface="Cambria"/>
              </a:rPr>
              <a:t>have </a:t>
            </a:r>
            <a:r>
              <a:rPr sz="1800" spc="65" dirty="0">
                <a:latin typeface="Cambria"/>
                <a:cs typeface="Cambria"/>
              </a:rPr>
              <a:t>values below </a:t>
            </a:r>
            <a:r>
              <a:rPr sz="1800" spc="60" dirty="0">
                <a:latin typeface="Cambria"/>
                <a:cs typeface="Cambria"/>
              </a:rPr>
              <a:t>&lt;-0.15 </a:t>
            </a:r>
            <a:r>
              <a:rPr sz="1800" spc="75" dirty="0">
                <a:latin typeface="Cambria"/>
                <a:cs typeface="Cambria"/>
              </a:rPr>
              <a:t>and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are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considered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to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have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a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high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plasma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to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30" dirty="0">
                <a:latin typeface="Cambria"/>
                <a:cs typeface="Cambria"/>
              </a:rPr>
              <a:t>tissue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distribution.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Wingdings"/>
              <a:buChar char=""/>
            </a:pPr>
            <a:endParaRPr sz="1800">
              <a:latin typeface="Cambria"/>
              <a:cs typeface="Cambria"/>
            </a:endParaRPr>
          </a:p>
          <a:p>
            <a:pPr marL="299085" marR="90170" indent="-287020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1800" spc="135" dirty="0">
                <a:latin typeface="Cambria"/>
                <a:cs typeface="Cambria"/>
              </a:rPr>
              <a:t>A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compound </a:t>
            </a:r>
            <a:r>
              <a:rPr sz="1800" spc="35" dirty="0">
                <a:latin typeface="Cambria"/>
                <a:cs typeface="Cambria"/>
              </a:rPr>
              <a:t>is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considered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to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readily</a:t>
            </a:r>
            <a:r>
              <a:rPr sz="1800" spc="45" dirty="0">
                <a:latin typeface="Cambria"/>
                <a:cs typeface="Cambria"/>
              </a:rPr>
              <a:t> cross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the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-50" dirty="0">
                <a:latin typeface="Cambria"/>
                <a:cs typeface="Cambria"/>
              </a:rPr>
              <a:t>BBB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if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114" dirty="0">
                <a:latin typeface="Cambria"/>
                <a:cs typeface="Cambria"/>
              </a:rPr>
              <a:t>log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BB&gt; </a:t>
            </a:r>
            <a:r>
              <a:rPr sz="1800" spc="40" dirty="0">
                <a:latin typeface="Cambria"/>
                <a:cs typeface="Cambria"/>
              </a:rPr>
              <a:t>0.3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and 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poorly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distributed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if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LogBB</a:t>
            </a:r>
            <a:r>
              <a:rPr sz="1800" spc="7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&lt;-1.</a:t>
            </a:r>
            <a:r>
              <a:rPr sz="1800" spc="-204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The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-25" dirty="0">
                <a:latin typeface="Cambria"/>
                <a:cs typeface="Cambria"/>
              </a:rPr>
              <a:t>two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compounds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of</a:t>
            </a:r>
            <a:r>
              <a:rPr sz="1800" spc="70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interest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also</a:t>
            </a:r>
            <a:r>
              <a:rPr sz="1800" spc="60" dirty="0">
                <a:latin typeface="Cambria"/>
                <a:cs typeface="Cambria"/>
              </a:rPr>
              <a:t> have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10" dirty="0">
                <a:latin typeface="Cambria"/>
                <a:cs typeface="Cambria"/>
              </a:rPr>
              <a:t>low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-50" dirty="0">
                <a:latin typeface="Cambria"/>
                <a:cs typeface="Cambria"/>
              </a:rPr>
              <a:t>BBB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permeability.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Wingdings"/>
              <a:buChar char=""/>
            </a:pPr>
            <a:endParaRPr sz="1800">
              <a:latin typeface="Cambria"/>
              <a:cs typeface="Cambri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1800" spc="55" dirty="0">
                <a:latin typeface="Cambria"/>
                <a:cs typeface="Cambria"/>
              </a:rPr>
              <a:t>The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maximum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recommended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tolerated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dose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(MRTD)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gives</a:t>
            </a:r>
            <a:r>
              <a:rPr sz="1800" spc="50" dirty="0">
                <a:latin typeface="Cambria"/>
                <a:cs typeface="Cambria"/>
              </a:rPr>
              <a:t> an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estimate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of</a:t>
            </a:r>
            <a:endParaRPr sz="1800">
              <a:latin typeface="Cambria"/>
              <a:cs typeface="Cambria"/>
            </a:endParaRPr>
          </a:p>
          <a:p>
            <a:pPr marL="299085">
              <a:lnSpc>
                <a:spcPct val="100000"/>
              </a:lnSpc>
            </a:pPr>
            <a:r>
              <a:rPr sz="1800" spc="40" dirty="0">
                <a:latin typeface="Cambria"/>
                <a:cs typeface="Cambria"/>
              </a:rPr>
              <a:t>toxic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dose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threshold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of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chemicals</a:t>
            </a:r>
            <a:r>
              <a:rPr sz="1800" spc="7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in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humans.</a:t>
            </a:r>
            <a:r>
              <a:rPr sz="1800" spc="-65" dirty="0">
                <a:latin typeface="Cambria"/>
                <a:cs typeface="Cambria"/>
              </a:rPr>
              <a:t> </a:t>
            </a:r>
            <a:r>
              <a:rPr sz="1800" spc="-50" dirty="0">
                <a:latin typeface="Cambria"/>
                <a:cs typeface="Cambria"/>
              </a:rPr>
              <a:t>It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is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predicted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to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spc="155" dirty="0">
                <a:latin typeface="Cambria"/>
                <a:cs typeface="Cambria"/>
              </a:rPr>
              <a:t>be</a:t>
            </a:r>
            <a:r>
              <a:rPr sz="1800" spc="80" dirty="0">
                <a:latin typeface="Cambria"/>
                <a:cs typeface="Cambria"/>
              </a:rPr>
              <a:t> high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if</a:t>
            </a:r>
            <a:endParaRPr sz="1800">
              <a:latin typeface="Cambria"/>
              <a:cs typeface="Cambria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1800" spc="45" dirty="0">
                <a:latin typeface="Cambria"/>
                <a:cs typeface="Cambria"/>
              </a:rPr>
              <a:t>&gt;0.477</a:t>
            </a:r>
            <a:r>
              <a:rPr sz="1800" spc="1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and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10" dirty="0">
                <a:latin typeface="Cambria"/>
                <a:cs typeface="Cambria"/>
              </a:rPr>
              <a:t>low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if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200" dirty="0">
                <a:latin typeface="Cambria"/>
                <a:cs typeface="Cambria"/>
              </a:rPr>
              <a:t>≤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15" dirty="0">
                <a:latin typeface="Cambria"/>
                <a:cs typeface="Cambria"/>
              </a:rPr>
              <a:t>0.477</a:t>
            </a:r>
            <a:r>
              <a:rPr sz="1800" spc="2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log(mg/kg/day).</a:t>
            </a:r>
            <a:r>
              <a:rPr sz="1800" spc="30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The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-25" dirty="0">
                <a:latin typeface="Cambria"/>
                <a:cs typeface="Cambria"/>
              </a:rPr>
              <a:t>two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compounds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have</a:t>
            </a:r>
            <a:endParaRPr sz="1800">
              <a:latin typeface="Cambria"/>
              <a:cs typeface="Cambria"/>
            </a:endParaRPr>
          </a:p>
          <a:p>
            <a:pPr marL="299085">
              <a:lnSpc>
                <a:spcPct val="100000"/>
              </a:lnSpc>
            </a:pPr>
            <a:r>
              <a:rPr sz="1800" spc="65" dirty="0">
                <a:latin typeface="Cambria"/>
                <a:cs typeface="Cambria"/>
              </a:rPr>
              <a:t>values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204" dirty="0">
                <a:latin typeface="Cambria"/>
                <a:cs typeface="Cambria"/>
              </a:rPr>
              <a:t>≤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15" dirty="0">
                <a:latin typeface="Cambria"/>
                <a:cs typeface="Cambria"/>
              </a:rPr>
              <a:t>0.477</a:t>
            </a:r>
            <a:r>
              <a:rPr sz="1800" spc="2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log(mg/kg/day)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and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are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considered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safe.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480303"/>
              </p:ext>
            </p:extLst>
          </p:nvPr>
        </p:nvGraphicFramePr>
        <p:xfrm>
          <a:off x="533400" y="1752600"/>
          <a:ext cx="8119503" cy="33528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9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7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6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5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455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800" b="1" spc="8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S/N</a:t>
                      </a:r>
                      <a:endParaRPr lang="en-US" sz="1800" dirty="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7905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8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Compound</a:t>
                      </a:r>
                      <a:endParaRPr lang="en-US" sz="1800" dirty="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800" b="1" spc="45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London</a:t>
                      </a:r>
                      <a:r>
                        <a:rPr lang="en-US" sz="1800" b="1" spc="25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sz="1800" b="1" spc="204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dG</a:t>
                      </a:r>
                      <a:endParaRPr lang="en-US" sz="18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800" b="1" spc="95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GBV/WSA</a:t>
                      </a:r>
                      <a:endParaRPr lang="en-US" sz="18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43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AE" sz="1800" spc="70">
                          <a:latin typeface="Cambria"/>
                          <a:cs typeface="Cambria"/>
                        </a:rPr>
                        <a:t>1.</a:t>
                      </a:r>
                      <a:endParaRPr lang="en-AE" sz="18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800" spc="60">
                          <a:latin typeface="Cambria"/>
                          <a:cs typeface="Cambria"/>
                        </a:rPr>
                        <a:t>Normonanchoidine </a:t>
                      </a:r>
                      <a:r>
                        <a:rPr lang="en-US" sz="1800" spc="35">
                          <a:latin typeface="Cambria"/>
                          <a:cs typeface="Cambria"/>
                        </a:rPr>
                        <a:t>H</a:t>
                      </a:r>
                      <a:endParaRPr lang="en-US" sz="18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AE" sz="1800" spc="20">
                          <a:latin typeface="Cambria"/>
                          <a:cs typeface="Cambria"/>
                        </a:rPr>
                        <a:t>-10.63</a:t>
                      </a:r>
                      <a:endParaRPr lang="en-AE" sz="18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AE" sz="1800" spc="20">
                          <a:latin typeface="Cambria"/>
                          <a:cs typeface="Cambria"/>
                        </a:rPr>
                        <a:t>-13.91</a:t>
                      </a:r>
                      <a:endParaRPr lang="en-AE" sz="18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43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AE" sz="1800" spc="70">
                          <a:latin typeface="Cambria"/>
                          <a:cs typeface="Cambria"/>
                        </a:rPr>
                        <a:t>2.</a:t>
                      </a:r>
                      <a:endParaRPr lang="en-AE" sz="18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800" spc="35">
                          <a:latin typeface="Cambria"/>
                          <a:cs typeface="Cambria"/>
                        </a:rPr>
                        <a:t>Bastadin</a:t>
                      </a:r>
                      <a:r>
                        <a:rPr lang="en-US" sz="18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sz="1800" spc="135">
                          <a:latin typeface="Cambria"/>
                          <a:cs typeface="Cambria"/>
                        </a:rPr>
                        <a:t>A</a:t>
                      </a:r>
                      <a:endParaRPr lang="en-US" sz="18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AE" sz="1800" spc="20">
                          <a:latin typeface="Cambria"/>
                          <a:cs typeface="Cambria"/>
                        </a:rPr>
                        <a:t>-11.03</a:t>
                      </a:r>
                      <a:endParaRPr lang="en-AE" sz="18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AE" sz="1800" spc="20">
                          <a:latin typeface="Cambria"/>
                          <a:cs typeface="Cambria"/>
                        </a:rPr>
                        <a:t>-13.12</a:t>
                      </a:r>
                      <a:endParaRPr lang="en-AE" sz="18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AE"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AE"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AE"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AE" sz="1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4344" y="1820366"/>
            <a:ext cx="7940040" cy="3593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870" algn="l"/>
                <a:tab pos="357505" algn="l"/>
              </a:tabLst>
            </a:pPr>
            <a:r>
              <a:rPr sz="1800" spc="55" dirty="0">
                <a:latin typeface="Cambria"/>
                <a:cs typeface="Cambria"/>
              </a:rPr>
              <a:t>The</a:t>
            </a:r>
            <a:r>
              <a:rPr sz="1800" spc="7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binding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free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energy,</a:t>
            </a:r>
            <a:r>
              <a:rPr sz="1800" spc="-65" dirty="0">
                <a:latin typeface="Cambria"/>
                <a:cs typeface="Cambria"/>
              </a:rPr>
              <a:t> </a:t>
            </a:r>
            <a:r>
              <a:rPr sz="1800" spc="190" dirty="0">
                <a:latin typeface="Cambria"/>
                <a:cs typeface="Cambria"/>
              </a:rPr>
              <a:t>∆G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(kcal/mol)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was</a:t>
            </a:r>
            <a:r>
              <a:rPr sz="1800" spc="2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calculated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using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-25" dirty="0">
                <a:latin typeface="Cambria"/>
                <a:cs typeface="Cambria"/>
              </a:rPr>
              <a:t>two</a:t>
            </a:r>
            <a:endParaRPr sz="1800">
              <a:latin typeface="Cambria"/>
              <a:cs typeface="Cambria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1800" spc="35" dirty="0">
                <a:latin typeface="Cambria"/>
                <a:cs typeface="Cambria"/>
              </a:rPr>
              <a:t>different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scoring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30" dirty="0">
                <a:latin typeface="Cambria"/>
                <a:cs typeface="Cambria"/>
              </a:rPr>
              <a:t>functions:</a:t>
            </a:r>
            <a:r>
              <a:rPr sz="1800" spc="-8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London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235" dirty="0">
                <a:latin typeface="Cambria"/>
                <a:cs typeface="Cambria"/>
              </a:rPr>
              <a:t>dG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and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GBV/WSA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Cambria"/>
              <a:cs typeface="Cambria"/>
            </a:endParaRPr>
          </a:p>
          <a:p>
            <a:pPr marL="356870" marR="179070" indent="-344805">
              <a:lnSpc>
                <a:spcPct val="100000"/>
              </a:lnSpc>
              <a:buFont typeface="Wingdings"/>
              <a:buChar char=""/>
              <a:tabLst>
                <a:tab pos="356870" algn="l"/>
                <a:tab pos="357505" algn="l"/>
              </a:tabLst>
            </a:pPr>
            <a:r>
              <a:rPr sz="1800" spc="55" dirty="0">
                <a:latin typeface="Cambria"/>
                <a:cs typeface="Cambria"/>
              </a:rPr>
              <a:t>The </a:t>
            </a:r>
            <a:r>
              <a:rPr sz="1800" spc="185" dirty="0">
                <a:latin typeface="Cambria"/>
                <a:cs typeface="Cambria"/>
              </a:rPr>
              <a:t>∆G </a:t>
            </a:r>
            <a:r>
              <a:rPr sz="1800" spc="55" dirty="0">
                <a:latin typeface="Cambria"/>
                <a:cs typeface="Cambria"/>
              </a:rPr>
              <a:t>data </a:t>
            </a:r>
            <a:r>
              <a:rPr sz="1800" spc="70" dirty="0">
                <a:latin typeface="Cambria"/>
                <a:cs typeface="Cambria"/>
              </a:rPr>
              <a:t>obtained </a:t>
            </a:r>
            <a:r>
              <a:rPr sz="1800" spc="30" dirty="0">
                <a:latin typeface="Cambria"/>
                <a:cs typeface="Cambria"/>
              </a:rPr>
              <a:t>after </a:t>
            </a:r>
            <a:r>
              <a:rPr sz="1800" spc="40" dirty="0">
                <a:latin typeface="Cambria"/>
                <a:cs typeface="Cambria"/>
              </a:rPr>
              <a:t>the </a:t>
            </a:r>
            <a:r>
              <a:rPr sz="1800" spc="100" dirty="0">
                <a:latin typeface="Cambria"/>
                <a:cs typeface="Cambria"/>
              </a:rPr>
              <a:t>docking </a:t>
            </a:r>
            <a:r>
              <a:rPr sz="1800" spc="45" dirty="0">
                <a:latin typeface="Cambria"/>
                <a:cs typeface="Cambria"/>
              </a:rPr>
              <a:t>studies </a:t>
            </a:r>
            <a:r>
              <a:rPr sz="1800" spc="50" dirty="0">
                <a:latin typeface="Cambria"/>
                <a:cs typeface="Cambria"/>
              </a:rPr>
              <a:t>showed </a:t>
            </a:r>
            <a:r>
              <a:rPr sz="1800" spc="-10" dirty="0">
                <a:latin typeface="Cambria"/>
                <a:cs typeface="Cambria"/>
              </a:rPr>
              <a:t>that </a:t>
            </a:r>
            <a:r>
              <a:rPr sz="1800" spc="40" dirty="0">
                <a:latin typeface="Cambria"/>
                <a:cs typeface="Cambria"/>
              </a:rPr>
              <a:t>the </a:t>
            </a:r>
            <a:r>
              <a:rPr sz="1800" spc="55" dirty="0">
                <a:latin typeface="Cambria"/>
                <a:cs typeface="Cambria"/>
              </a:rPr>
              <a:t>tested 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compounds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interacted</a:t>
            </a:r>
            <a:r>
              <a:rPr sz="1800" spc="40" dirty="0">
                <a:latin typeface="Cambria"/>
                <a:cs typeface="Cambria"/>
              </a:rPr>
              <a:t> favorably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within</a:t>
            </a:r>
            <a:r>
              <a:rPr sz="1800" spc="40" dirty="0">
                <a:latin typeface="Cambria"/>
                <a:cs typeface="Cambria"/>
              </a:rPr>
              <a:t> the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active</a:t>
            </a:r>
            <a:r>
              <a:rPr sz="1800" spc="35" dirty="0">
                <a:latin typeface="Cambria"/>
                <a:cs typeface="Cambria"/>
              </a:rPr>
              <a:t> site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of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target</a:t>
            </a:r>
            <a:r>
              <a:rPr sz="1800" spc="2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protein.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/>
              <a:buChar char=""/>
            </a:pPr>
            <a:endParaRPr sz="1800">
              <a:latin typeface="Cambria"/>
              <a:cs typeface="Cambria"/>
            </a:endParaRPr>
          </a:p>
          <a:p>
            <a:pPr marL="356870" marR="5080" indent="-344805">
              <a:lnSpc>
                <a:spcPct val="100000"/>
              </a:lnSpc>
              <a:buFont typeface="Wingdings"/>
              <a:buChar char=""/>
              <a:tabLst>
                <a:tab pos="356870" algn="l"/>
                <a:tab pos="357505" algn="l"/>
              </a:tabLst>
            </a:pPr>
            <a:r>
              <a:rPr sz="1800" spc="60" dirty="0">
                <a:latin typeface="Cambria"/>
                <a:cs typeface="Cambria"/>
              </a:rPr>
              <a:t>Normonanchoidine </a:t>
            </a:r>
            <a:r>
              <a:rPr sz="1800" spc="35" dirty="0">
                <a:latin typeface="Cambria"/>
                <a:cs typeface="Cambria"/>
              </a:rPr>
              <a:t>H </a:t>
            </a:r>
            <a:r>
              <a:rPr sz="1800" spc="75" dirty="0">
                <a:latin typeface="Cambria"/>
                <a:cs typeface="Cambria"/>
              </a:rPr>
              <a:t>and </a:t>
            </a:r>
            <a:r>
              <a:rPr sz="1800" spc="30" dirty="0">
                <a:latin typeface="Cambria"/>
                <a:cs typeface="Cambria"/>
              </a:rPr>
              <a:t>Bastadin </a:t>
            </a:r>
            <a:r>
              <a:rPr sz="1800" spc="135" dirty="0">
                <a:latin typeface="Cambria"/>
                <a:cs typeface="Cambria"/>
              </a:rPr>
              <a:t>A </a:t>
            </a:r>
            <a:r>
              <a:rPr sz="1800" spc="50" dirty="0">
                <a:latin typeface="Cambria"/>
                <a:cs typeface="Cambria"/>
              </a:rPr>
              <a:t>showed </a:t>
            </a:r>
            <a:r>
              <a:rPr sz="1800" spc="75" dirty="0">
                <a:latin typeface="Cambria"/>
                <a:cs typeface="Cambria"/>
              </a:rPr>
              <a:t>very </a:t>
            </a:r>
            <a:r>
              <a:rPr sz="1800" spc="10" dirty="0">
                <a:latin typeface="Cambria"/>
                <a:cs typeface="Cambria"/>
              </a:rPr>
              <a:t>low </a:t>
            </a:r>
            <a:r>
              <a:rPr sz="1800" spc="45" dirty="0">
                <a:latin typeface="Cambria"/>
                <a:cs typeface="Cambria"/>
              </a:rPr>
              <a:t>free </a:t>
            </a:r>
            <a:r>
              <a:rPr sz="1800" spc="90" dirty="0">
                <a:latin typeface="Cambria"/>
                <a:cs typeface="Cambria"/>
              </a:rPr>
              <a:t>energy </a:t>
            </a:r>
            <a:r>
              <a:rPr sz="1800" spc="65" dirty="0">
                <a:latin typeface="Cambria"/>
                <a:cs typeface="Cambria"/>
              </a:rPr>
              <a:t>(high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binding </a:t>
            </a:r>
            <a:r>
              <a:rPr sz="1800" spc="20" dirty="0">
                <a:latin typeface="Cambria"/>
                <a:cs typeface="Cambria"/>
              </a:rPr>
              <a:t>affinity) </a:t>
            </a:r>
            <a:r>
              <a:rPr sz="1800" spc="30" dirty="0">
                <a:latin typeface="Cambria"/>
                <a:cs typeface="Cambria"/>
              </a:rPr>
              <a:t>after </a:t>
            </a:r>
            <a:r>
              <a:rPr sz="1800" spc="50" dirty="0">
                <a:latin typeface="Cambria"/>
                <a:cs typeface="Cambria"/>
              </a:rPr>
              <a:t>London </a:t>
            </a:r>
            <a:r>
              <a:rPr sz="1800" spc="235" dirty="0">
                <a:latin typeface="Cambria"/>
                <a:cs typeface="Cambria"/>
              </a:rPr>
              <a:t>dG </a:t>
            </a:r>
            <a:r>
              <a:rPr sz="1800" spc="80" dirty="0">
                <a:latin typeface="Cambria"/>
                <a:cs typeface="Cambria"/>
              </a:rPr>
              <a:t>scoring </a:t>
            </a:r>
            <a:r>
              <a:rPr sz="1800" spc="60" dirty="0">
                <a:latin typeface="Cambria"/>
                <a:cs typeface="Cambria"/>
              </a:rPr>
              <a:t>as </a:t>
            </a:r>
            <a:r>
              <a:rPr sz="1800" spc="40" dirty="0">
                <a:latin typeface="Cambria"/>
                <a:cs typeface="Cambria"/>
              </a:rPr>
              <a:t>well </a:t>
            </a:r>
            <a:r>
              <a:rPr sz="1800" spc="60" dirty="0">
                <a:latin typeface="Cambria"/>
                <a:cs typeface="Cambria"/>
              </a:rPr>
              <a:t>as </a:t>
            </a:r>
            <a:r>
              <a:rPr sz="1800" spc="70" dirty="0">
                <a:latin typeface="Cambria"/>
                <a:cs typeface="Cambria"/>
              </a:rPr>
              <a:t>rescoring </a:t>
            </a:r>
            <a:r>
              <a:rPr sz="1800" dirty="0">
                <a:latin typeface="Cambria"/>
                <a:cs typeface="Cambria"/>
              </a:rPr>
              <a:t>with </a:t>
            </a:r>
            <a:r>
              <a:rPr sz="1800" spc="5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GBV/WSA.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buFont typeface="Wingdings"/>
              <a:buChar char=""/>
            </a:pPr>
            <a:endParaRPr sz="1850">
              <a:latin typeface="Cambria"/>
              <a:cs typeface="Cambria"/>
            </a:endParaRPr>
          </a:p>
          <a:p>
            <a:pPr marL="356870" marR="73025" indent="-344805">
              <a:lnSpc>
                <a:spcPct val="100000"/>
              </a:lnSpc>
              <a:buFont typeface="Wingdings"/>
              <a:buChar char=""/>
              <a:tabLst>
                <a:tab pos="356870" algn="l"/>
                <a:tab pos="357505" algn="l"/>
              </a:tabLst>
            </a:pPr>
            <a:r>
              <a:rPr sz="1800" spc="60" dirty="0">
                <a:latin typeface="Cambria"/>
                <a:cs typeface="Cambria"/>
              </a:rPr>
              <a:t>Normonanchoidine </a:t>
            </a:r>
            <a:r>
              <a:rPr sz="1800" spc="35" dirty="0">
                <a:latin typeface="Cambria"/>
                <a:cs typeface="Cambria"/>
              </a:rPr>
              <a:t>H </a:t>
            </a:r>
            <a:r>
              <a:rPr sz="1800" spc="75" dirty="0">
                <a:latin typeface="Cambria"/>
                <a:cs typeface="Cambria"/>
              </a:rPr>
              <a:t>and </a:t>
            </a:r>
            <a:r>
              <a:rPr sz="1800" spc="30" dirty="0">
                <a:latin typeface="Cambria"/>
                <a:cs typeface="Cambria"/>
              </a:rPr>
              <a:t>Bastadin </a:t>
            </a:r>
            <a:r>
              <a:rPr sz="1800" spc="135" dirty="0">
                <a:latin typeface="Cambria"/>
                <a:cs typeface="Cambria"/>
              </a:rPr>
              <a:t>A </a:t>
            </a:r>
            <a:r>
              <a:rPr sz="1800" spc="55" dirty="0">
                <a:latin typeface="Cambria"/>
                <a:cs typeface="Cambria"/>
              </a:rPr>
              <a:t>demonstrated </a:t>
            </a:r>
            <a:r>
              <a:rPr sz="1800" spc="35" dirty="0">
                <a:latin typeface="Cambria"/>
                <a:cs typeface="Cambria"/>
              </a:rPr>
              <a:t>strong </a:t>
            </a:r>
            <a:r>
              <a:rPr sz="1800" spc="90" dirty="0">
                <a:latin typeface="Cambria"/>
                <a:cs typeface="Cambria"/>
              </a:rPr>
              <a:t>binding 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30" dirty="0">
                <a:latin typeface="Cambria"/>
                <a:cs typeface="Cambria"/>
              </a:rPr>
              <a:t>affinities</a:t>
            </a:r>
            <a:r>
              <a:rPr sz="1800" spc="1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of</a:t>
            </a:r>
            <a:r>
              <a:rPr sz="1800" spc="70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-10.63</a:t>
            </a:r>
            <a:r>
              <a:rPr sz="1800" spc="2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and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-11.03 </a:t>
            </a:r>
            <a:r>
              <a:rPr sz="1800" spc="55" dirty="0">
                <a:latin typeface="Cambria"/>
                <a:cs typeface="Cambria"/>
              </a:rPr>
              <a:t>respectively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(London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150" dirty="0">
                <a:latin typeface="Cambria"/>
                <a:cs typeface="Cambria"/>
              </a:rPr>
              <a:t>dG)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when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compared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to</a:t>
            </a:r>
            <a:r>
              <a:rPr sz="1800" spc="2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the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reference,</a:t>
            </a:r>
            <a:r>
              <a:rPr sz="1800" spc="-4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curcumin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(-8.26).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-up of a brain&#10;&#10;Description automatically generated with medium confidence">
            <a:extLst>
              <a:ext uri="{FF2B5EF4-FFF2-40B4-BE49-F238E27FC236}">
                <a16:creationId xmlns:a16="http://schemas.microsoft.com/office/drawing/2014/main" id="{4485FED0-9D15-C1E7-AAEC-1D3361CEFBD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219200"/>
            <a:ext cx="3657600" cy="3751790"/>
          </a:xfrm>
          <a:prstGeom prst="rect">
            <a:avLst/>
          </a:prstGeom>
        </p:spPr>
      </p:pic>
      <p:pic>
        <p:nvPicPr>
          <p:cNvPr id="4" name="Picture 3" descr="Shape, arrow&#10;&#10;Description automatically generated">
            <a:extLst>
              <a:ext uri="{FF2B5EF4-FFF2-40B4-BE49-F238E27FC236}">
                <a16:creationId xmlns:a16="http://schemas.microsoft.com/office/drawing/2014/main" id="{45822C6A-E05E-3E85-24A0-D5B777B8A7B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2" t="17061" r="22097" b="9437"/>
          <a:stretch/>
        </p:blipFill>
        <p:spPr bwMode="auto">
          <a:xfrm>
            <a:off x="4724400" y="990600"/>
            <a:ext cx="1518920" cy="1228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A8E364-FE2D-C96E-36D8-A762F3B403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572067"/>
            <a:ext cx="2008505" cy="20929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5CD3549-EE84-2482-9F29-72142307B0A3}"/>
              </a:ext>
            </a:extLst>
          </p:cNvPr>
          <p:cNvCxnSpPr>
            <a:cxnSpLocks/>
          </p:cNvCxnSpPr>
          <p:nvPr/>
        </p:nvCxnSpPr>
        <p:spPr>
          <a:xfrm flipV="1">
            <a:off x="2438400" y="1828800"/>
            <a:ext cx="2680652" cy="160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CB458F6-702F-AB8B-BFC9-728EE09C3E66}"/>
              </a:ext>
            </a:extLst>
          </p:cNvPr>
          <p:cNvCxnSpPr>
            <a:cxnSpLocks/>
          </p:cNvCxnSpPr>
          <p:nvPr/>
        </p:nvCxnSpPr>
        <p:spPr>
          <a:xfrm>
            <a:off x="2552700" y="3362446"/>
            <a:ext cx="1409700" cy="256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CE8B80DC-5E37-6C04-78F9-25CCCF433943}"/>
              </a:ext>
            </a:extLst>
          </p:cNvPr>
          <p:cNvSpPr txBox="1"/>
          <p:nvPr/>
        </p:nvSpPr>
        <p:spPr>
          <a:xfrm>
            <a:off x="768826" y="4962646"/>
            <a:ext cx="7543800" cy="1855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of DYRK2 complexed with curcumin (A) Curcumin occupies the ATP-binding pocket of DYRK2. Curcumin atoms are shown in stick representation. DYRK2 is shown in a surface representation (white) (B) A zoomed area showing the curcumin in the active binding site of DYRK2 (C) Detailed 2D interactions between DYRK2 and curcumin. </a:t>
            </a:r>
            <a:endParaRPr lang="en-A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677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644" y="1463421"/>
            <a:ext cx="15316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Conclusions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88644" y="2113026"/>
            <a:ext cx="7947659" cy="28084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234950" indent="-28702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299720" algn="l"/>
              </a:tabLst>
            </a:pPr>
            <a:r>
              <a:rPr lang="en-US" sz="1800" spc="20" dirty="0">
                <a:latin typeface="Cambria"/>
                <a:cs typeface="Cambria"/>
              </a:rPr>
              <a:t>We found that 51 chemical compounds from 28 different species of marine organisms were reported in literature to have migrastatic activity in vitro/vivo. </a:t>
            </a:r>
          </a:p>
          <a:p>
            <a:pPr marL="299085" marR="234950" indent="-28702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299720" algn="l"/>
              </a:tabLst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Both molecular docking and molecular dynamics studies corroborated the in vitro/in vivo studies. </a:t>
            </a:r>
            <a:endParaRPr sz="1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 dirty="0">
              <a:latin typeface="Cambria"/>
              <a:cs typeface="Cambria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1800" spc="30" dirty="0">
                <a:latin typeface="Cambria"/>
                <a:cs typeface="Cambria"/>
              </a:rPr>
              <a:t>Bastadin</a:t>
            </a:r>
            <a:r>
              <a:rPr sz="1800" spc="20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A</a:t>
            </a:r>
            <a:r>
              <a:rPr sz="1800" spc="75" dirty="0">
                <a:latin typeface="Cambria"/>
                <a:cs typeface="Cambria"/>
              </a:rPr>
              <a:t> and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Normonanchoidine</a:t>
            </a:r>
            <a:r>
              <a:rPr sz="1800" spc="12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H,</a:t>
            </a:r>
            <a:r>
              <a:rPr sz="1800" spc="-10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due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to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their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high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binding </a:t>
            </a:r>
            <a:r>
              <a:rPr sz="1800" spc="25" dirty="0">
                <a:latin typeface="Cambria"/>
                <a:cs typeface="Cambria"/>
              </a:rPr>
              <a:t>affinity</a:t>
            </a:r>
            <a:r>
              <a:rPr sz="1800" spc="10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to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DYRK2, </a:t>
            </a:r>
            <a:r>
              <a:rPr sz="1800" spc="114" dirty="0">
                <a:latin typeface="Cambria"/>
                <a:cs typeface="Cambria"/>
              </a:rPr>
              <a:t>good </a:t>
            </a:r>
            <a:r>
              <a:rPr sz="1800" spc="65" dirty="0">
                <a:latin typeface="Cambria"/>
                <a:cs typeface="Cambria"/>
              </a:rPr>
              <a:t>pharmacokinetic </a:t>
            </a:r>
            <a:r>
              <a:rPr sz="1800" spc="60" dirty="0">
                <a:latin typeface="Cambria"/>
                <a:cs typeface="Cambria"/>
              </a:rPr>
              <a:t>profiles, </a:t>
            </a:r>
            <a:r>
              <a:rPr sz="1800" spc="10" dirty="0">
                <a:latin typeface="Cambria"/>
                <a:cs typeface="Cambria"/>
              </a:rPr>
              <a:t>low </a:t>
            </a:r>
            <a:r>
              <a:rPr sz="1800" spc="45" dirty="0">
                <a:latin typeface="Cambria"/>
                <a:cs typeface="Cambria"/>
              </a:rPr>
              <a:t>risks </a:t>
            </a:r>
            <a:r>
              <a:rPr sz="1800" spc="25" dirty="0">
                <a:latin typeface="Cambria"/>
                <a:cs typeface="Cambria"/>
              </a:rPr>
              <a:t>of toxicity, </a:t>
            </a:r>
            <a:r>
              <a:rPr sz="1800" spc="75" dirty="0">
                <a:latin typeface="Cambria"/>
                <a:cs typeface="Cambria"/>
              </a:rPr>
              <a:t>and </a:t>
            </a:r>
            <a:r>
              <a:rPr sz="1800" spc="80" dirty="0">
                <a:latin typeface="Cambria"/>
                <a:cs typeface="Cambria"/>
              </a:rPr>
              <a:t>high 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stability </a:t>
            </a:r>
            <a:r>
              <a:rPr sz="1800" spc="5" dirty="0">
                <a:latin typeface="Cambria"/>
                <a:cs typeface="Cambria"/>
              </a:rPr>
              <a:t>at </a:t>
            </a:r>
            <a:r>
              <a:rPr sz="1800" spc="40" dirty="0">
                <a:latin typeface="Cambria"/>
                <a:cs typeface="Cambria"/>
              </a:rPr>
              <a:t>the </a:t>
            </a:r>
            <a:r>
              <a:rPr sz="1800" spc="90" dirty="0">
                <a:latin typeface="Cambria"/>
                <a:cs typeface="Cambria"/>
              </a:rPr>
              <a:t>binding </a:t>
            </a:r>
            <a:r>
              <a:rPr sz="1800" spc="35" dirty="0">
                <a:latin typeface="Cambria"/>
                <a:cs typeface="Cambria"/>
              </a:rPr>
              <a:t>site </a:t>
            </a:r>
            <a:r>
              <a:rPr sz="1800" spc="25" dirty="0">
                <a:latin typeface="Cambria"/>
                <a:cs typeface="Cambria"/>
              </a:rPr>
              <a:t>of </a:t>
            </a:r>
            <a:r>
              <a:rPr sz="1800" spc="40" dirty="0">
                <a:latin typeface="Cambria"/>
                <a:cs typeface="Cambria"/>
              </a:rPr>
              <a:t>the </a:t>
            </a:r>
            <a:r>
              <a:rPr sz="1800" spc="50" dirty="0">
                <a:latin typeface="Cambria"/>
                <a:cs typeface="Cambria"/>
              </a:rPr>
              <a:t>protein, </a:t>
            </a:r>
            <a:r>
              <a:rPr sz="1800" spc="80" dirty="0">
                <a:latin typeface="Cambria"/>
                <a:cs typeface="Cambria"/>
              </a:rPr>
              <a:t>can </a:t>
            </a:r>
            <a:r>
              <a:rPr sz="1800" spc="75" dirty="0">
                <a:latin typeface="Cambria"/>
                <a:cs typeface="Cambria"/>
              </a:rPr>
              <a:t>serve </a:t>
            </a:r>
            <a:r>
              <a:rPr sz="1800" spc="60" dirty="0">
                <a:latin typeface="Cambria"/>
                <a:cs typeface="Cambria"/>
              </a:rPr>
              <a:t>as </a:t>
            </a:r>
            <a:r>
              <a:rPr sz="1800" spc="40" dirty="0">
                <a:latin typeface="Cambria"/>
                <a:cs typeface="Cambria"/>
              </a:rPr>
              <a:t>potential </a:t>
            </a:r>
            <a:r>
              <a:rPr sz="1800" spc="95" dirty="0">
                <a:latin typeface="Cambria"/>
                <a:cs typeface="Cambria"/>
              </a:rPr>
              <a:t>lead 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molecules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for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the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development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of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effective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and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safe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migrastatics.</a:t>
            </a:r>
            <a:endParaRPr sz="18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844" y="1466469"/>
            <a:ext cx="7845425" cy="1221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 Black"/>
                <a:cs typeface="Arial Black"/>
              </a:rPr>
              <a:t>Acknowledgments</a:t>
            </a:r>
            <a:endParaRPr sz="18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Arial Black"/>
              <a:cs typeface="Arial Black"/>
            </a:endParaRPr>
          </a:p>
          <a:p>
            <a:pPr marL="12700" marR="5080">
              <a:lnSpc>
                <a:spcPct val="100000"/>
              </a:lnSpc>
            </a:pPr>
            <a:r>
              <a:rPr sz="1800" spc="60" dirty="0">
                <a:latin typeface="Cambria"/>
                <a:cs typeface="Cambria"/>
              </a:rPr>
              <a:t>We </a:t>
            </a:r>
            <a:r>
              <a:rPr sz="1800" spc="90" dirty="0">
                <a:latin typeface="Cambria"/>
                <a:cs typeface="Cambria"/>
              </a:rPr>
              <a:t>acknowledge </a:t>
            </a:r>
            <a:r>
              <a:rPr sz="1800" spc="40" dirty="0">
                <a:latin typeface="Cambria"/>
                <a:cs typeface="Cambria"/>
              </a:rPr>
              <a:t>the </a:t>
            </a:r>
            <a:r>
              <a:rPr sz="1800" spc="50" dirty="0">
                <a:latin typeface="Cambria"/>
                <a:cs typeface="Cambria"/>
              </a:rPr>
              <a:t>Young </a:t>
            </a:r>
            <a:r>
              <a:rPr sz="1800" spc="65" dirty="0">
                <a:latin typeface="Cambria"/>
                <a:cs typeface="Cambria"/>
              </a:rPr>
              <a:t>Researchers’ </a:t>
            </a:r>
            <a:r>
              <a:rPr sz="1800" spc="5" dirty="0">
                <a:latin typeface="Cambria"/>
                <a:cs typeface="Cambria"/>
              </a:rPr>
              <a:t>Forum </a:t>
            </a:r>
            <a:r>
              <a:rPr sz="1800" spc="25" dirty="0">
                <a:latin typeface="Cambria"/>
                <a:cs typeface="Cambria"/>
              </a:rPr>
              <a:t>of </a:t>
            </a:r>
            <a:r>
              <a:rPr sz="1800" spc="80" dirty="0">
                <a:latin typeface="Cambria"/>
                <a:cs typeface="Cambria"/>
              </a:rPr>
              <a:t>Nigeria </a:t>
            </a:r>
            <a:r>
              <a:rPr sz="1800" spc="20" dirty="0">
                <a:latin typeface="Cambria"/>
                <a:cs typeface="Cambria"/>
              </a:rPr>
              <a:t>(YRFN) </a:t>
            </a:r>
            <a:r>
              <a:rPr sz="1800" spc="30" dirty="0">
                <a:latin typeface="Cambria"/>
                <a:cs typeface="Cambria"/>
              </a:rPr>
              <a:t>for </a:t>
            </a:r>
            <a:r>
              <a:rPr sz="1800" spc="25" dirty="0">
                <a:latin typeface="Cambria"/>
                <a:cs typeface="Cambria"/>
              </a:rPr>
              <a:t>their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training </a:t>
            </a:r>
            <a:r>
              <a:rPr sz="1800" spc="75" dirty="0">
                <a:latin typeface="Cambria"/>
                <a:cs typeface="Cambria"/>
              </a:rPr>
              <a:t>and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mentoring.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844" y="1466469"/>
            <a:ext cx="14395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60" dirty="0">
                <a:latin typeface="Arial Black"/>
                <a:cs typeface="Arial Black"/>
              </a:rPr>
              <a:t>R</a:t>
            </a:r>
            <a:r>
              <a:rPr b="0" dirty="0">
                <a:latin typeface="Arial Black"/>
                <a:cs typeface="Arial Black"/>
              </a:rPr>
              <a:t>e</a:t>
            </a:r>
            <a:r>
              <a:rPr b="0" spc="-30" dirty="0">
                <a:latin typeface="Arial Black"/>
                <a:cs typeface="Arial Black"/>
              </a:rPr>
              <a:t>f</a:t>
            </a:r>
            <a:r>
              <a:rPr b="0" dirty="0">
                <a:latin typeface="Arial Black"/>
                <a:cs typeface="Arial Black"/>
              </a:rPr>
              <a:t>e</a:t>
            </a:r>
            <a:r>
              <a:rPr b="0" spc="10" dirty="0">
                <a:latin typeface="Arial Black"/>
                <a:cs typeface="Arial Black"/>
              </a:rPr>
              <a:t>r</a:t>
            </a:r>
            <a:r>
              <a:rPr b="0" dirty="0">
                <a:latin typeface="Arial Black"/>
                <a:cs typeface="Arial Black"/>
              </a:rPr>
              <a:t>ences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64844" y="2113025"/>
            <a:ext cx="7976234" cy="3686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5"/>
              </a:spcBef>
              <a:buFont typeface="Wingdings"/>
              <a:buChar char=""/>
              <a:tabLst>
                <a:tab pos="299720" algn="l"/>
              </a:tabLst>
            </a:pPr>
            <a:r>
              <a:rPr sz="1600" spc="100" dirty="0">
                <a:latin typeface="Cambria"/>
                <a:cs typeface="Cambria"/>
              </a:rPr>
              <a:t>Siegel,</a:t>
            </a:r>
            <a:r>
              <a:rPr sz="1600" spc="-150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R.</a:t>
            </a:r>
            <a:r>
              <a:rPr sz="1600" spc="-70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L.,</a:t>
            </a:r>
            <a:r>
              <a:rPr sz="1600" spc="-125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Miller,</a:t>
            </a:r>
            <a:r>
              <a:rPr sz="1600" spc="-150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K.</a:t>
            </a:r>
            <a:r>
              <a:rPr sz="1600" spc="-90" dirty="0">
                <a:latin typeface="Cambria"/>
                <a:cs typeface="Cambria"/>
              </a:rPr>
              <a:t> </a:t>
            </a:r>
            <a:r>
              <a:rPr sz="1600" spc="100" dirty="0">
                <a:latin typeface="Cambria"/>
                <a:cs typeface="Cambria"/>
              </a:rPr>
              <a:t>D.,</a:t>
            </a:r>
            <a:r>
              <a:rPr sz="1600" spc="-125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Fuchs,</a:t>
            </a:r>
            <a:r>
              <a:rPr sz="1600" spc="-100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H.</a:t>
            </a:r>
            <a:r>
              <a:rPr sz="1600" spc="-75" dirty="0">
                <a:latin typeface="Cambria"/>
                <a:cs typeface="Cambria"/>
              </a:rPr>
              <a:t> </a:t>
            </a:r>
            <a:r>
              <a:rPr sz="1600" spc="125" dirty="0">
                <a:latin typeface="Cambria"/>
                <a:cs typeface="Cambria"/>
              </a:rPr>
              <a:t>E.,</a:t>
            </a:r>
            <a:r>
              <a:rPr sz="1600" spc="-100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&amp;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Jemal,</a:t>
            </a:r>
            <a:r>
              <a:rPr sz="1600" spc="-125" dirty="0">
                <a:latin typeface="Cambria"/>
                <a:cs typeface="Cambria"/>
              </a:rPr>
              <a:t> </a:t>
            </a:r>
            <a:r>
              <a:rPr sz="1600" spc="130" dirty="0">
                <a:latin typeface="Cambria"/>
                <a:cs typeface="Cambria"/>
              </a:rPr>
              <a:t>A.</a:t>
            </a:r>
            <a:r>
              <a:rPr sz="1600" spc="-100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(2022).</a:t>
            </a:r>
            <a:r>
              <a:rPr sz="1600" spc="-100" dirty="0">
                <a:latin typeface="Cambria"/>
                <a:cs typeface="Cambria"/>
              </a:rPr>
              <a:t> </a:t>
            </a:r>
            <a:r>
              <a:rPr sz="1600" spc="114" dirty="0">
                <a:latin typeface="Cambria"/>
                <a:cs typeface="Cambria"/>
              </a:rPr>
              <a:t>Cancer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35" dirty="0">
                <a:latin typeface="Cambria"/>
                <a:cs typeface="Cambria"/>
              </a:rPr>
              <a:t>statistics,</a:t>
            </a:r>
            <a:r>
              <a:rPr sz="1600" spc="-125" dirty="0">
                <a:latin typeface="Cambria"/>
                <a:cs typeface="Cambria"/>
              </a:rPr>
              <a:t> </a:t>
            </a:r>
            <a:r>
              <a:rPr sz="1600" spc="5" dirty="0">
                <a:latin typeface="Cambria"/>
                <a:cs typeface="Cambria"/>
              </a:rPr>
              <a:t>2022.</a:t>
            </a:r>
            <a:r>
              <a:rPr sz="1600" spc="-95" dirty="0">
                <a:latin typeface="Cambria"/>
                <a:cs typeface="Cambria"/>
              </a:rPr>
              <a:t> </a:t>
            </a:r>
            <a:r>
              <a:rPr sz="1600" spc="145" dirty="0">
                <a:latin typeface="Cambria"/>
                <a:cs typeface="Cambria"/>
              </a:rPr>
              <a:t>CA: </a:t>
            </a:r>
            <a:r>
              <a:rPr sz="1600" spc="-340" dirty="0">
                <a:latin typeface="Cambria"/>
                <a:cs typeface="Cambria"/>
              </a:rPr>
              <a:t> </a:t>
            </a:r>
            <a:r>
              <a:rPr sz="1600" spc="125" dirty="0">
                <a:latin typeface="Cambria"/>
                <a:cs typeface="Cambria"/>
              </a:rPr>
              <a:t>A</a:t>
            </a:r>
            <a:r>
              <a:rPr sz="1600" spc="35" dirty="0">
                <a:latin typeface="Cambria"/>
                <a:cs typeface="Cambria"/>
              </a:rPr>
              <a:t> </a:t>
            </a:r>
            <a:r>
              <a:rPr sz="1600" spc="114" dirty="0">
                <a:latin typeface="Cambria"/>
                <a:cs typeface="Cambria"/>
              </a:rPr>
              <a:t>Cancer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25" dirty="0">
                <a:latin typeface="Cambria"/>
                <a:cs typeface="Cambria"/>
              </a:rPr>
              <a:t>Journal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25" dirty="0">
                <a:latin typeface="Cambria"/>
                <a:cs typeface="Cambria"/>
              </a:rPr>
              <a:t>for</a:t>
            </a:r>
            <a:r>
              <a:rPr sz="1600" spc="40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Clinicians,</a:t>
            </a:r>
            <a:r>
              <a:rPr sz="1600" spc="-150" dirty="0">
                <a:latin typeface="Cambria"/>
                <a:cs typeface="Cambria"/>
              </a:rPr>
              <a:t> </a:t>
            </a:r>
            <a:r>
              <a:rPr sz="1600" spc="5" dirty="0">
                <a:latin typeface="Cambria"/>
                <a:cs typeface="Cambria"/>
              </a:rPr>
              <a:t>72(1),</a:t>
            </a:r>
            <a:r>
              <a:rPr sz="1600" spc="-100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7–33.</a:t>
            </a:r>
            <a:r>
              <a:rPr sz="1600" spc="-105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1600" u="sng" spc="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mbria"/>
                <a:cs typeface="Cambria"/>
                <a:hlinkClick r:id="rId2"/>
              </a:rPr>
              <a:t>https://doi.org/10.3322/caac.21708</a:t>
            </a:r>
            <a:endParaRPr sz="1600">
              <a:latin typeface="Cambria"/>
              <a:cs typeface="Cambria"/>
            </a:endParaRPr>
          </a:p>
          <a:p>
            <a:pPr marL="299085" marR="232410" indent="-287020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1600" spc="35" dirty="0">
                <a:latin typeface="Cambria"/>
                <a:cs typeface="Cambria"/>
              </a:rPr>
              <a:t>Bhardwaj,</a:t>
            </a:r>
            <a:r>
              <a:rPr sz="1600" spc="-145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N.,</a:t>
            </a:r>
            <a:r>
              <a:rPr sz="1600" spc="-100" dirty="0">
                <a:latin typeface="Cambria"/>
                <a:cs typeface="Cambria"/>
              </a:rPr>
              <a:t> </a:t>
            </a:r>
            <a:r>
              <a:rPr sz="1600" spc="135" dirty="0">
                <a:latin typeface="Cambria"/>
                <a:cs typeface="Cambria"/>
              </a:rPr>
              <a:t>Goel,</a:t>
            </a:r>
            <a:r>
              <a:rPr sz="1600" spc="-100" dirty="0">
                <a:latin typeface="Cambria"/>
                <a:cs typeface="Cambria"/>
              </a:rPr>
              <a:t> </a:t>
            </a:r>
            <a:r>
              <a:rPr sz="1600" spc="70" dirty="0">
                <a:latin typeface="Cambria"/>
                <a:cs typeface="Cambria"/>
              </a:rPr>
              <a:t>B.,</a:t>
            </a:r>
            <a:r>
              <a:rPr sz="1600" spc="-170" dirty="0">
                <a:latin typeface="Cambria"/>
                <a:cs typeface="Cambria"/>
              </a:rPr>
              <a:t> </a:t>
            </a:r>
            <a:r>
              <a:rPr sz="1600" spc="35" dirty="0">
                <a:latin typeface="Cambria"/>
                <a:cs typeface="Cambria"/>
              </a:rPr>
              <a:t>Tripathi,</a:t>
            </a:r>
            <a:r>
              <a:rPr sz="1600" spc="-145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N.,</a:t>
            </a:r>
            <a:r>
              <a:rPr sz="1600" spc="-70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Sahu,</a:t>
            </a:r>
            <a:r>
              <a:rPr sz="1600" spc="-125" dirty="0">
                <a:latin typeface="Cambria"/>
                <a:cs typeface="Cambria"/>
              </a:rPr>
              <a:t> </a:t>
            </a:r>
            <a:r>
              <a:rPr sz="1600" spc="70" dirty="0">
                <a:latin typeface="Cambria"/>
                <a:cs typeface="Cambria"/>
              </a:rPr>
              <a:t>B.,</a:t>
            </a:r>
            <a:r>
              <a:rPr sz="1600" spc="-12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&amp;</a:t>
            </a:r>
            <a:r>
              <a:rPr sz="1600" spc="50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Jain,</a:t>
            </a:r>
            <a:r>
              <a:rPr sz="1600" spc="-125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S.</a:t>
            </a:r>
            <a:r>
              <a:rPr sz="1600" spc="-100" dirty="0">
                <a:latin typeface="Cambria"/>
                <a:cs typeface="Cambria"/>
              </a:rPr>
              <a:t> </a:t>
            </a:r>
            <a:r>
              <a:rPr sz="1600" spc="70" dirty="0">
                <a:latin typeface="Cambria"/>
                <a:cs typeface="Cambria"/>
              </a:rPr>
              <a:t>K.</a:t>
            </a:r>
            <a:r>
              <a:rPr sz="1600" spc="-70" dirty="0">
                <a:latin typeface="Cambria"/>
                <a:cs typeface="Cambria"/>
              </a:rPr>
              <a:t> </a:t>
            </a:r>
            <a:r>
              <a:rPr sz="1600" spc="10" dirty="0">
                <a:latin typeface="Cambria"/>
                <a:cs typeface="Cambria"/>
              </a:rPr>
              <a:t>(2022a).</a:t>
            </a:r>
            <a:r>
              <a:rPr sz="1600" spc="-130" dirty="0">
                <a:latin typeface="Cambria"/>
                <a:cs typeface="Cambria"/>
              </a:rPr>
              <a:t> </a:t>
            </a:r>
            <a:r>
              <a:rPr sz="1600" spc="125" dirty="0">
                <a:latin typeface="Cambria"/>
                <a:cs typeface="Cambria"/>
              </a:rPr>
              <a:t>A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comprehensive </a:t>
            </a:r>
            <a:r>
              <a:rPr sz="1600" spc="-340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review </a:t>
            </a:r>
            <a:r>
              <a:rPr sz="1600" spc="45" dirty="0">
                <a:latin typeface="Cambria"/>
                <a:cs typeface="Cambria"/>
              </a:rPr>
              <a:t>on </a:t>
            </a:r>
            <a:r>
              <a:rPr sz="1600" spc="55" dirty="0">
                <a:latin typeface="Cambria"/>
                <a:cs typeface="Cambria"/>
              </a:rPr>
              <a:t>chemistry </a:t>
            </a:r>
            <a:r>
              <a:rPr sz="1600" spc="70" dirty="0">
                <a:latin typeface="Cambria"/>
                <a:cs typeface="Cambria"/>
              </a:rPr>
              <a:t>and </a:t>
            </a:r>
            <a:r>
              <a:rPr sz="1600" spc="75" dirty="0">
                <a:latin typeface="Cambria"/>
                <a:cs typeface="Cambria"/>
              </a:rPr>
              <a:t>pharmacology </a:t>
            </a:r>
            <a:r>
              <a:rPr sz="1600" spc="20" dirty="0">
                <a:latin typeface="Cambria"/>
                <a:cs typeface="Cambria"/>
              </a:rPr>
              <a:t>of </a:t>
            </a:r>
            <a:r>
              <a:rPr sz="1600" spc="55" dirty="0">
                <a:latin typeface="Cambria"/>
                <a:cs typeface="Cambria"/>
              </a:rPr>
              <a:t>marine bioactives </a:t>
            </a:r>
            <a:r>
              <a:rPr sz="1600" spc="60" dirty="0">
                <a:latin typeface="Cambria"/>
                <a:cs typeface="Cambria"/>
              </a:rPr>
              <a:t>as </a:t>
            </a:r>
            <a:r>
              <a:rPr sz="1600" spc="30" dirty="0">
                <a:latin typeface="Cambria"/>
                <a:cs typeface="Cambria"/>
              </a:rPr>
              <a:t>antimetastatic </a:t>
            </a:r>
            <a:r>
              <a:rPr sz="1600" spc="35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agents. </a:t>
            </a:r>
            <a:r>
              <a:rPr sz="1600" spc="55" dirty="0">
                <a:latin typeface="Cambria"/>
                <a:cs typeface="Cambria"/>
              </a:rPr>
              <a:t>European </a:t>
            </a:r>
            <a:r>
              <a:rPr sz="1600" spc="25" dirty="0">
                <a:latin typeface="Cambria"/>
                <a:cs typeface="Cambria"/>
              </a:rPr>
              <a:t>Journal </a:t>
            </a:r>
            <a:r>
              <a:rPr sz="1600" spc="20" dirty="0">
                <a:latin typeface="Cambria"/>
                <a:cs typeface="Cambria"/>
              </a:rPr>
              <a:t>of </a:t>
            </a:r>
            <a:r>
              <a:rPr sz="1600" spc="75" dirty="0">
                <a:latin typeface="Cambria"/>
                <a:cs typeface="Cambria"/>
              </a:rPr>
              <a:t>Medicinal Chemistry </a:t>
            </a:r>
            <a:r>
              <a:rPr sz="1600" spc="50" dirty="0">
                <a:latin typeface="Cambria"/>
                <a:cs typeface="Cambria"/>
              </a:rPr>
              <a:t>Reports, </a:t>
            </a:r>
            <a:r>
              <a:rPr sz="1600" spc="55" dirty="0">
                <a:latin typeface="Cambria"/>
                <a:cs typeface="Cambria"/>
              </a:rPr>
              <a:t>4, </a:t>
            </a:r>
            <a:r>
              <a:rPr sz="1600" spc="-5" dirty="0">
                <a:latin typeface="Cambria"/>
                <a:cs typeface="Cambria"/>
              </a:rPr>
              <a:t>100023. </a:t>
            </a:r>
            <a:r>
              <a:rPr sz="16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1600" u="sng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mbria"/>
                <a:cs typeface="Cambria"/>
                <a:hlinkClick r:id="rId3"/>
              </a:rPr>
              <a:t>https://doi.org/10.1016/j.ejmcr.2021.100023</a:t>
            </a:r>
            <a:endParaRPr sz="1600">
              <a:latin typeface="Cambria"/>
              <a:cs typeface="Cambria"/>
            </a:endParaRPr>
          </a:p>
          <a:p>
            <a:pPr marL="299085" marR="62230" indent="-287020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299720" algn="l"/>
              </a:tabLst>
            </a:pPr>
            <a:r>
              <a:rPr sz="1600" spc="45" dirty="0">
                <a:latin typeface="Cambria"/>
                <a:cs typeface="Cambria"/>
              </a:rPr>
              <a:t>Hanahan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D,</a:t>
            </a:r>
            <a:r>
              <a:rPr sz="1600" spc="-220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Weinberg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RA.</a:t>
            </a:r>
            <a:r>
              <a:rPr sz="1600" spc="-100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Hallmarks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of</a:t>
            </a:r>
            <a:r>
              <a:rPr sz="1600" spc="50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cancer:</a:t>
            </a:r>
            <a:r>
              <a:rPr sz="1600" spc="-120" dirty="0">
                <a:latin typeface="Cambria"/>
                <a:cs typeface="Cambria"/>
              </a:rPr>
              <a:t> </a:t>
            </a:r>
            <a:r>
              <a:rPr sz="1600" spc="35" dirty="0">
                <a:latin typeface="Cambria"/>
                <a:cs typeface="Cambria"/>
              </a:rPr>
              <a:t>the</a:t>
            </a:r>
            <a:r>
              <a:rPr sz="1600" spc="50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next</a:t>
            </a:r>
            <a:r>
              <a:rPr sz="1600" spc="60" dirty="0">
                <a:latin typeface="Cambria"/>
                <a:cs typeface="Cambria"/>
              </a:rPr>
              <a:t> generation.</a:t>
            </a:r>
            <a:r>
              <a:rPr sz="1600" spc="-125" dirty="0">
                <a:latin typeface="Cambria"/>
                <a:cs typeface="Cambria"/>
              </a:rPr>
              <a:t> </a:t>
            </a:r>
            <a:r>
              <a:rPr sz="1600" spc="130" dirty="0">
                <a:latin typeface="Cambria"/>
                <a:cs typeface="Cambria"/>
              </a:rPr>
              <a:t>Cell.</a:t>
            </a:r>
            <a:r>
              <a:rPr sz="1600" spc="-125" dirty="0">
                <a:latin typeface="Cambria"/>
                <a:cs typeface="Cambria"/>
              </a:rPr>
              <a:t> </a:t>
            </a:r>
            <a:r>
              <a:rPr sz="1600" spc="-25" dirty="0">
                <a:latin typeface="Cambria"/>
                <a:cs typeface="Cambria"/>
              </a:rPr>
              <a:t>2011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Mar </a:t>
            </a:r>
            <a:r>
              <a:rPr sz="1600" spc="-335" dirty="0">
                <a:latin typeface="Cambria"/>
                <a:cs typeface="Cambria"/>
              </a:rPr>
              <a:t> </a:t>
            </a:r>
            <a:r>
              <a:rPr sz="1600" spc="10" dirty="0">
                <a:latin typeface="Cambria"/>
                <a:cs typeface="Cambria"/>
              </a:rPr>
              <a:t>4;</a:t>
            </a:r>
            <a:r>
              <a:rPr sz="1600" spc="-8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144(5):646-74.</a:t>
            </a:r>
            <a:endParaRPr sz="1600">
              <a:latin typeface="Cambria"/>
              <a:cs typeface="Cambria"/>
            </a:endParaRPr>
          </a:p>
          <a:p>
            <a:pPr marL="299085" marR="126364" indent="-287020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1600" spc="80" dirty="0">
                <a:latin typeface="Cambria"/>
                <a:cs typeface="Cambria"/>
              </a:rPr>
              <a:t>Gandaloviˇcová,</a:t>
            </a:r>
            <a:r>
              <a:rPr sz="1600" spc="-145" dirty="0">
                <a:latin typeface="Cambria"/>
                <a:cs typeface="Cambria"/>
              </a:rPr>
              <a:t> </a:t>
            </a:r>
            <a:r>
              <a:rPr sz="1600" spc="105" dirty="0">
                <a:latin typeface="Cambria"/>
                <a:cs typeface="Cambria"/>
              </a:rPr>
              <a:t>A.;</a:t>
            </a:r>
            <a:r>
              <a:rPr sz="1600" spc="-125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Rosel,</a:t>
            </a:r>
            <a:r>
              <a:rPr sz="1600" spc="-95" dirty="0">
                <a:latin typeface="Cambria"/>
                <a:cs typeface="Cambria"/>
              </a:rPr>
              <a:t> </a:t>
            </a:r>
            <a:r>
              <a:rPr sz="1600" spc="70" dirty="0">
                <a:latin typeface="Cambria"/>
                <a:cs typeface="Cambria"/>
              </a:rPr>
              <a:t>D.;</a:t>
            </a:r>
            <a:r>
              <a:rPr sz="1600" spc="-125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Fernandes,</a:t>
            </a:r>
            <a:r>
              <a:rPr sz="1600" spc="-125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M.;Vesely,</a:t>
            </a:r>
            <a:r>
              <a:rPr sz="1600" spc="-1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P.;</a:t>
            </a:r>
            <a:r>
              <a:rPr sz="1600" spc="-105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Heneberg,</a:t>
            </a:r>
            <a:r>
              <a:rPr sz="1600" spc="-7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P.;</a:t>
            </a:r>
            <a:r>
              <a:rPr sz="1600" spc="-95" dirty="0">
                <a:latin typeface="Cambria"/>
                <a:cs typeface="Cambria"/>
              </a:rPr>
              <a:t> </a:t>
            </a:r>
            <a:r>
              <a:rPr sz="1600" spc="130" dirty="0">
                <a:latin typeface="Cambria"/>
                <a:cs typeface="Cambria"/>
              </a:rPr>
              <a:t>Cerm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ˇ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95" dirty="0">
                <a:latin typeface="Cambria"/>
                <a:cs typeface="Cambria"/>
              </a:rPr>
              <a:t>ák,</a:t>
            </a:r>
            <a:r>
              <a:rPr sz="1600" spc="-220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V.; </a:t>
            </a:r>
            <a:r>
              <a:rPr sz="1600" spc="-335" dirty="0">
                <a:latin typeface="Cambria"/>
                <a:cs typeface="Cambria"/>
              </a:rPr>
              <a:t> </a:t>
            </a:r>
            <a:r>
              <a:rPr sz="1600" spc="-50" dirty="0">
                <a:latin typeface="Cambria"/>
                <a:cs typeface="Cambria"/>
              </a:rPr>
              <a:t>P</a:t>
            </a:r>
            <a:r>
              <a:rPr sz="1600" spc="130" dirty="0">
                <a:latin typeface="Cambria"/>
                <a:cs typeface="Cambria"/>
              </a:rPr>
              <a:t>e</a:t>
            </a:r>
            <a:r>
              <a:rPr sz="1600" spc="-65" dirty="0">
                <a:latin typeface="Cambria"/>
                <a:cs typeface="Cambria"/>
              </a:rPr>
              <a:t>t</a:t>
            </a:r>
            <a:r>
              <a:rPr sz="1600" spc="25" dirty="0">
                <a:latin typeface="Cambria"/>
                <a:cs typeface="Cambria"/>
              </a:rPr>
              <a:t>r</a:t>
            </a:r>
            <a:r>
              <a:rPr sz="1600" spc="20" dirty="0">
                <a:latin typeface="Cambria"/>
                <a:cs typeface="Cambria"/>
              </a:rPr>
              <a:t>u</a:t>
            </a:r>
            <a:r>
              <a:rPr sz="1600" spc="-35" dirty="0">
                <a:latin typeface="Cambria"/>
                <a:cs typeface="Cambria"/>
              </a:rPr>
              <a:t>z</a:t>
            </a:r>
            <a:r>
              <a:rPr sz="1600" spc="130" dirty="0">
                <a:latin typeface="Cambria"/>
                <a:cs typeface="Cambria"/>
              </a:rPr>
              <a:t>e</a:t>
            </a:r>
            <a:r>
              <a:rPr sz="1600" spc="40" dirty="0">
                <a:latin typeface="Cambria"/>
                <a:cs typeface="Cambria"/>
              </a:rPr>
              <a:t>l</a:t>
            </a:r>
            <a:r>
              <a:rPr sz="1600" spc="70" dirty="0">
                <a:latin typeface="Cambria"/>
                <a:cs typeface="Cambria"/>
              </a:rPr>
              <a:t>k</a:t>
            </a:r>
            <a:r>
              <a:rPr sz="1600" spc="85" dirty="0">
                <a:latin typeface="Cambria"/>
                <a:cs typeface="Cambria"/>
              </a:rPr>
              <a:t>a</a:t>
            </a:r>
            <a:r>
              <a:rPr sz="1600" spc="140" dirty="0">
                <a:latin typeface="Cambria"/>
                <a:cs typeface="Cambria"/>
              </a:rPr>
              <a:t>,</a:t>
            </a:r>
            <a:r>
              <a:rPr sz="1600" spc="-130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L</a:t>
            </a:r>
            <a:r>
              <a:rPr sz="1600" spc="40" dirty="0">
                <a:latin typeface="Cambria"/>
                <a:cs typeface="Cambria"/>
              </a:rPr>
              <a:t>.</a:t>
            </a:r>
            <a:r>
              <a:rPr sz="1600" spc="45" dirty="0">
                <a:latin typeface="Cambria"/>
                <a:cs typeface="Cambria"/>
              </a:rPr>
              <a:t>;</a:t>
            </a:r>
            <a:r>
              <a:rPr sz="1600" spc="-105" dirty="0">
                <a:latin typeface="Cambria"/>
                <a:cs typeface="Cambria"/>
              </a:rPr>
              <a:t> </a:t>
            </a:r>
            <a:r>
              <a:rPr sz="1600" spc="-30" dirty="0">
                <a:latin typeface="Cambria"/>
                <a:cs typeface="Cambria"/>
              </a:rPr>
              <a:t>K</a:t>
            </a:r>
            <a:r>
              <a:rPr sz="1600" spc="20" dirty="0">
                <a:latin typeface="Cambria"/>
                <a:cs typeface="Cambria"/>
              </a:rPr>
              <a:t>u</a:t>
            </a:r>
            <a:r>
              <a:rPr sz="1600" spc="75" dirty="0">
                <a:latin typeface="Cambria"/>
                <a:cs typeface="Cambria"/>
              </a:rPr>
              <a:t>m</a:t>
            </a:r>
            <a:r>
              <a:rPr sz="1600" spc="55" dirty="0">
                <a:latin typeface="Cambria"/>
                <a:cs typeface="Cambria"/>
              </a:rPr>
              <a:t>a</a:t>
            </a:r>
            <a:r>
              <a:rPr sz="1600" spc="-90" dirty="0">
                <a:latin typeface="Cambria"/>
                <a:cs typeface="Cambria"/>
              </a:rPr>
              <a:t>r</a:t>
            </a:r>
            <a:r>
              <a:rPr sz="1600" spc="140" dirty="0">
                <a:latin typeface="Cambria"/>
                <a:cs typeface="Cambria"/>
              </a:rPr>
              <a:t>,</a:t>
            </a:r>
            <a:r>
              <a:rPr sz="1600" spc="-150" dirty="0">
                <a:latin typeface="Cambria"/>
                <a:cs typeface="Cambria"/>
              </a:rPr>
              <a:t> </a:t>
            </a:r>
            <a:r>
              <a:rPr sz="1600" spc="15" dirty="0">
                <a:latin typeface="Cambria"/>
                <a:cs typeface="Cambria"/>
              </a:rPr>
              <a:t>S</a:t>
            </a:r>
            <a:r>
              <a:rPr sz="1600" spc="145" dirty="0">
                <a:latin typeface="Cambria"/>
                <a:cs typeface="Cambria"/>
              </a:rPr>
              <a:t>.</a:t>
            </a:r>
            <a:r>
              <a:rPr sz="1600" spc="45" dirty="0">
                <a:latin typeface="Cambria"/>
                <a:cs typeface="Cambria"/>
              </a:rPr>
              <a:t>;</a:t>
            </a:r>
            <a:r>
              <a:rPr sz="1600" spc="-105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S</a:t>
            </a:r>
            <a:r>
              <a:rPr sz="1600" spc="75" dirty="0">
                <a:latin typeface="Cambria"/>
                <a:cs typeface="Cambria"/>
              </a:rPr>
              <a:t>a</a:t>
            </a:r>
            <a:r>
              <a:rPr sz="1600" spc="15" dirty="0">
                <a:latin typeface="Cambria"/>
                <a:cs typeface="Cambria"/>
              </a:rPr>
              <a:t>n</a:t>
            </a:r>
            <a:r>
              <a:rPr sz="1600" dirty="0">
                <a:latin typeface="Cambria"/>
                <a:cs typeface="Cambria"/>
              </a:rPr>
              <a:t>z</a:t>
            </a:r>
            <a:r>
              <a:rPr sz="1600" spc="40" dirty="0">
                <a:latin typeface="Cambria"/>
                <a:cs typeface="Cambria"/>
              </a:rPr>
              <a:t>-</a:t>
            </a:r>
            <a:r>
              <a:rPr sz="1600" spc="105" dirty="0">
                <a:latin typeface="Cambria"/>
                <a:cs typeface="Cambria"/>
              </a:rPr>
              <a:t>M</a:t>
            </a:r>
            <a:r>
              <a:rPr sz="1600" spc="60" dirty="0">
                <a:latin typeface="Cambria"/>
                <a:cs typeface="Cambria"/>
              </a:rPr>
              <a:t>o</a:t>
            </a:r>
            <a:r>
              <a:rPr sz="1600" spc="-90" dirty="0">
                <a:latin typeface="Cambria"/>
                <a:cs typeface="Cambria"/>
              </a:rPr>
              <a:t>r</a:t>
            </a:r>
            <a:r>
              <a:rPr sz="1600" spc="130" dirty="0">
                <a:latin typeface="Cambria"/>
                <a:cs typeface="Cambria"/>
              </a:rPr>
              <a:t>e</a:t>
            </a:r>
            <a:r>
              <a:rPr sz="1600" spc="15" dirty="0">
                <a:latin typeface="Cambria"/>
                <a:cs typeface="Cambria"/>
              </a:rPr>
              <a:t>n</a:t>
            </a:r>
            <a:r>
              <a:rPr sz="1600" spc="-15" dirty="0">
                <a:latin typeface="Cambria"/>
                <a:cs typeface="Cambria"/>
              </a:rPr>
              <a:t>o</a:t>
            </a:r>
            <a:r>
              <a:rPr sz="1600" spc="195" dirty="0">
                <a:latin typeface="Cambria"/>
                <a:cs typeface="Cambria"/>
              </a:rPr>
              <a:t>,</a:t>
            </a:r>
            <a:r>
              <a:rPr sz="1600" spc="-130" dirty="0">
                <a:latin typeface="Cambria"/>
                <a:cs typeface="Cambria"/>
              </a:rPr>
              <a:t>V</a:t>
            </a:r>
            <a:r>
              <a:rPr sz="1600" spc="145" dirty="0">
                <a:latin typeface="Cambria"/>
                <a:cs typeface="Cambria"/>
              </a:rPr>
              <a:t>.</a:t>
            </a:r>
            <a:r>
              <a:rPr sz="1600" spc="45" dirty="0">
                <a:latin typeface="Cambria"/>
                <a:cs typeface="Cambria"/>
              </a:rPr>
              <a:t>;</a:t>
            </a:r>
            <a:r>
              <a:rPr sz="1600" spc="-95" dirty="0">
                <a:latin typeface="Cambria"/>
                <a:cs typeface="Cambria"/>
              </a:rPr>
              <a:t> </a:t>
            </a:r>
            <a:r>
              <a:rPr sz="1600" spc="10" dirty="0">
                <a:latin typeface="Cambria"/>
                <a:cs typeface="Cambria"/>
              </a:rPr>
              <a:t>Br</a:t>
            </a:r>
            <a:r>
              <a:rPr sz="1600" spc="15" dirty="0">
                <a:latin typeface="Cambria"/>
                <a:cs typeface="Cambria"/>
              </a:rPr>
              <a:t>á</a:t>
            </a:r>
            <a:r>
              <a:rPr sz="1600" spc="150" dirty="0">
                <a:latin typeface="Cambria"/>
                <a:cs typeface="Cambria"/>
              </a:rPr>
              <a:t>b</a:t>
            </a:r>
            <a:r>
              <a:rPr sz="1600" spc="130" dirty="0">
                <a:latin typeface="Cambria"/>
                <a:cs typeface="Cambria"/>
              </a:rPr>
              <a:t>e</a:t>
            </a:r>
            <a:r>
              <a:rPr sz="1600" spc="70" dirty="0">
                <a:latin typeface="Cambria"/>
                <a:cs typeface="Cambria"/>
              </a:rPr>
              <a:t>k</a:t>
            </a:r>
            <a:r>
              <a:rPr sz="1600" spc="140" dirty="0">
                <a:latin typeface="Cambria"/>
                <a:cs typeface="Cambria"/>
              </a:rPr>
              <a:t>,</a:t>
            </a:r>
            <a:r>
              <a:rPr sz="1600" spc="-105" dirty="0">
                <a:latin typeface="Cambria"/>
                <a:cs typeface="Cambria"/>
              </a:rPr>
              <a:t> </a:t>
            </a:r>
            <a:r>
              <a:rPr sz="1600" spc="-40" dirty="0">
                <a:latin typeface="Cambria"/>
                <a:cs typeface="Cambria"/>
              </a:rPr>
              <a:t>J</a:t>
            </a:r>
            <a:r>
              <a:rPr sz="1600" spc="140" dirty="0">
                <a:latin typeface="Cambria"/>
                <a:cs typeface="Cambria"/>
              </a:rPr>
              <a:t>.</a:t>
            </a:r>
            <a:r>
              <a:rPr sz="1600" spc="-80" dirty="0">
                <a:latin typeface="Cambria"/>
                <a:cs typeface="Cambria"/>
              </a:rPr>
              <a:t> </a:t>
            </a:r>
            <a:r>
              <a:rPr sz="1600" spc="105" dirty="0">
                <a:latin typeface="Cambria"/>
                <a:cs typeface="Cambria"/>
              </a:rPr>
              <a:t>M</a:t>
            </a:r>
            <a:r>
              <a:rPr sz="1600" spc="30" dirty="0">
                <a:latin typeface="Cambria"/>
                <a:cs typeface="Cambria"/>
              </a:rPr>
              <a:t>i</a:t>
            </a:r>
            <a:r>
              <a:rPr sz="1600" spc="120" dirty="0">
                <a:latin typeface="Cambria"/>
                <a:cs typeface="Cambria"/>
              </a:rPr>
              <a:t>g</a:t>
            </a:r>
            <a:r>
              <a:rPr sz="1600" spc="55" dirty="0">
                <a:latin typeface="Cambria"/>
                <a:cs typeface="Cambria"/>
              </a:rPr>
              <a:t>r</a:t>
            </a:r>
            <a:r>
              <a:rPr sz="1600" spc="75" dirty="0">
                <a:latin typeface="Cambria"/>
                <a:cs typeface="Cambria"/>
              </a:rPr>
              <a:t>a</a:t>
            </a:r>
            <a:r>
              <a:rPr sz="1600" spc="50" dirty="0">
                <a:latin typeface="Cambria"/>
                <a:cs typeface="Cambria"/>
              </a:rPr>
              <a:t>s</a:t>
            </a:r>
            <a:r>
              <a:rPr sz="1600" spc="-65" dirty="0">
                <a:latin typeface="Cambria"/>
                <a:cs typeface="Cambria"/>
              </a:rPr>
              <a:t>t</a:t>
            </a:r>
            <a:r>
              <a:rPr sz="1600" spc="75" dirty="0">
                <a:latin typeface="Cambria"/>
                <a:cs typeface="Cambria"/>
              </a:rPr>
              <a:t>a</a:t>
            </a:r>
            <a:r>
              <a:rPr sz="1600" spc="-65" dirty="0">
                <a:latin typeface="Cambria"/>
                <a:cs typeface="Cambria"/>
              </a:rPr>
              <a:t>t</a:t>
            </a:r>
            <a:r>
              <a:rPr sz="1600" spc="30" dirty="0">
                <a:latin typeface="Cambria"/>
                <a:cs typeface="Cambria"/>
              </a:rPr>
              <a:t>i</a:t>
            </a:r>
            <a:r>
              <a:rPr sz="1600" spc="105" dirty="0">
                <a:latin typeface="Cambria"/>
                <a:cs typeface="Cambria"/>
              </a:rPr>
              <a:t>c</a:t>
            </a:r>
            <a:r>
              <a:rPr sz="1600" spc="60" dirty="0">
                <a:latin typeface="Cambria"/>
                <a:cs typeface="Cambria"/>
              </a:rPr>
              <a:t>s</a:t>
            </a:r>
            <a:r>
              <a:rPr sz="1600" spc="40" dirty="0">
                <a:latin typeface="Cambria"/>
                <a:cs typeface="Cambria"/>
              </a:rPr>
              <a:t>-</a:t>
            </a:r>
            <a:r>
              <a:rPr sz="1600" spc="105" dirty="0">
                <a:latin typeface="Cambria"/>
                <a:cs typeface="Cambria"/>
              </a:rPr>
              <a:t>A</a:t>
            </a:r>
            <a:r>
              <a:rPr sz="1600" spc="15" dirty="0">
                <a:latin typeface="Cambria"/>
                <a:cs typeface="Cambria"/>
              </a:rPr>
              <a:t>n</a:t>
            </a:r>
            <a:r>
              <a:rPr sz="1600" spc="-65" dirty="0">
                <a:latin typeface="Cambria"/>
                <a:cs typeface="Cambria"/>
              </a:rPr>
              <a:t>t</a:t>
            </a:r>
            <a:r>
              <a:rPr sz="1600" spc="30" dirty="0">
                <a:latin typeface="Cambria"/>
                <a:cs typeface="Cambria"/>
              </a:rPr>
              <a:t>i</a:t>
            </a:r>
            <a:r>
              <a:rPr sz="1600" spc="15" dirty="0">
                <a:latin typeface="Cambria"/>
                <a:cs typeface="Cambria"/>
              </a:rPr>
              <a:t>-</a:t>
            </a:r>
            <a:r>
              <a:rPr sz="1600" spc="50" dirty="0">
                <a:latin typeface="Cambria"/>
                <a:cs typeface="Cambria"/>
              </a:rPr>
              <a:t>me</a:t>
            </a:r>
            <a:r>
              <a:rPr sz="1600" spc="15" dirty="0">
                <a:latin typeface="Cambria"/>
                <a:cs typeface="Cambria"/>
              </a:rPr>
              <a:t>t</a:t>
            </a:r>
            <a:r>
              <a:rPr sz="1600" spc="80" dirty="0">
                <a:latin typeface="Cambria"/>
                <a:cs typeface="Cambria"/>
              </a:rPr>
              <a:t>a</a:t>
            </a:r>
            <a:r>
              <a:rPr sz="1600" spc="30" dirty="0">
                <a:latin typeface="Cambria"/>
                <a:cs typeface="Cambria"/>
              </a:rPr>
              <a:t>s</a:t>
            </a:r>
            <a:r>
              <a:rPr sz="1600" spc="5" dirty="0">
                <a:latin typeface="Cambria"/>
                <a:cs typeface="Cambria"/>
              </a:rPr>
              <a:t>t</a:t>
            </a:r>
            <a:r>
              <a:rPr sz="1600" spc="10" dirty="0">
                <a:latin typeface="Cambria"/>
                <a:cs typeface="Cambria"/>
              </a:rPr>
              <a:t>a</a:t>
            </a:r>
            <a:r>
              <a:rPr sz="1600" spc="-20" dirty="0">
                <a:latin typeface="Cambria"/>
                <a:cs typeface="Cambria"/>
              </a:rPr>
              <a:t>t</a:t>
            </a:r>
            <a:r>
              <a:rPr sz="1600" spc="-10" dirty="0">
                <a:latin typeface="Cambria"/>
                <a:cs typeface="Cambria"/>
              </a:rPr>
              <a:t>i</a:t>
            </a:r>
            <a:r>
              <a:rPr sz="1600" spc="85" dirty="0">
                <a:latin typeface="Cambria"/>
                <a:cs typeface="Cambria"/>
              </a:rPr>
              <a:t>c  </a:t>
            </a:r>
            <a:r>
              <a:rPr sz="1600" spc="70" dirty="0">
                <a:latin typeface="Cambria"/>
                <a:cs typeface="Cambria"/>
              </a:rPr>
              <a:t>and </a:t>
            </a:r>
            <a:r>
              <a:rPr sz="1600" spc="30" dirty="0">
                <a:latin typeface="Cambria"/>
                <a:cs typeface="Cambria"/>
              </a:rPr>
              <a:t>Anti-invasion </a:t>
            </a:r>
            <a:r>
              <a:rPr sz="1600" spc="80" dirty="0">
                <a:latin typeface="Cambria"/>
                <a:cs typeface="Cambria"/>
              </a:rPr>
              <a:t>Drugs: </a:t>
            </a:r>
            <a:r>
              <a:rPr sz="1600" spc="35" dirty="0">
                <a:latin typeface="Cambria"/>
                <a:cs typeface="Cambria"/>
              </a:rPr>
              <a:t>Promises </a:t>
            </a:r>
            <a:r>
              <a:rPr sz="1600" spc="70" dirty="0">
                <a:latin typeface="Cambria"/>
                <a:cs typeface="Cambria"/>
              </a:rPr>
              <a:t>and </a:t>
            </a:r>
            <a:r>
              <a:rPr sz="1600" spc="105" dirty="0">
                <a:latin typeface="Cambria"/>
                <a:cs typeface="Cambria"/>
              </a:rPr>
              <a:t>Challenges. </a:t>
            </a:r>
            <a:r>
              <a:rPr sz="1600" spc="30" dirty="0">
                <a:latin typeface="Cambria"/>
                <a:cs typeface="Cambria"/>
              </a:rPr>
              <a:t>Trends </a:t>
            </a:r>
            <a:r>
              <a:rPr sz="1600" spc="114" dirty="0">
                <a:latin typeface="Cambria"/>
                <a:cs typeface="Cambria"/>
              </a:rPr>
              <a:t>Cancer </a:t>
            </a:r>
            <a:r>
              <a:rPr sz="1600" spc="5" dirty="0">
                <a:latin typeface="Cambria"/>
                <a:cs typeface="Cambria"/>
              </a:rPr>
              <a:t>2017, </a:t>
            </a:r>
            <a:r>
              <a:rPr sz="1600" spc="55" dirty="0">
                <a:latin typeface="Cambria"/>
                <a:cs typeface="Cambria"/>
              </a:rPr>
              <a:t>3, </a:t>
            </a:r>
            <a:r>
              <a:rPr sz="1600" spc="-10" dirty="0">
                <a:latin typeface="Cambria"/>
                <a:cs typeface="Cambria"/>
              </a:rPr>
              <a:t>391– 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10" dirty="0">
                <a:latin typeface="Cambria"/>
                <a:cs typeface="Cambria"/>
              </a:rPr>
              <a:t>406.</a:t>
            </a:r>
            <a:endParaRPr sz="1600">
              <a:latin typeface="Cambria"/>
              <a:cs typeface="Cambria"/>
            </a:endParaRPr>
          </a:p>
          <a:p>
            <a:pPr marL="299085" marR="125095" indent="-287020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299720" algn="l"/>
              </a:tabLst>
            </a:pPr>
            <a:r>
              <a:rPr sz="1600" spc="75" dirty="0">
                <a:latin typeface="Cambria"/>
                <a:cs typeface="Cambria"/>
              </a:rPr>
              <a:t>Okafor,</a:t>
            </a:r>
            <a:r>
              <a:rPr sz="1600" spc="-130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S.</a:t>
            </a:r>
            <a:r>
              <a:rPr sz="1600" spc="-100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N.,</a:t>
            </a:r>
            <a:r>
              <a:rPr sz="1600" spc="-90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Angsantikul,</a:t>
            </a:r>
            <a:r>
              <a:rPr sz="1600" spc="-150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P.,</a:t>
            </a:r>
            <a:r>
              <a:rPr sz="1600" spc="-12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&amp;</a:t>
            </a:r>
            <a:r>
              <a:rPr sz="1600" spc="50" dirty="0">
                <a:latin typeface="Cambria"/>
                <a:cs typeface="Cambria"/>
              </a:rPr>
              <a:t> </a:t>
            </a:r>
            <a:r>
              <a:rPr sz="1600" spc="100" dirty="0">
                <a:latin typeface="Cambria"/>
                <a:cs typeface="Cambria"/>
              </a:rPr>
              <a:t>Ahmed,</a:t>
            </a:r>
            <a:r>
              <a:rPr sz="1600" spc="-95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H.</a:t>
            </a:r>
            <a:r>
              <a:rPr sz="1600" spc="-7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(2022).</a:t>
            </a:r>
            <a:r>
              <a:rPr sz="1600" spc="-100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Discovery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of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Novel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HIV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Protease </a:t>
            </a:r>
            <a:r>
              <a:rPr sz="1600" spc="-335" dirty="0">
                <a:latin typeface="Cambria"/>
                <a:cs typeface="Cambria"/>
              </a:rPr>
              <a:t> </a:t>
            </a:r>
            <a:r>
              <a:rPr sz="1600" spc="25" dirty="0">
                <a:latin typeface="Cambria"/>
                <a:cs typeface="Cambria"/>
              </a:rPr>
              <a:t>Inhibitors </a:t>
            </a:r>
            <a:r>
              <a:rPr sz="1600" spc="70" dirty="0">
                <a:latin typeface="Cambria"/>
                <a:cs typeface="Cambria"/>
              </a:rPr>
              <a:t>Using </a:t>
            </a:r>
            <a:r>
              <a:rPr sz="1600" spc="80" dirty="0">
                <a:latin typeface="Cambria"/>
                <a:cs typeface="Cambria"/>
              </a:rPr>
              <a:t>Modern </a:t>
            </a:r>
            <a:r>
              <a:rPr sz="1600" spc="55" dirty="0">
                <a:latin typeface="Cambria"/>
                <a:cs typeface="Cambria"/>
              </a:rPr>
              <a:t>Computational </a:t>
            </a:r>
            <a:r>
              <a:rPr sz="1600" spc="60" dirty="0">
                <a:latin typeface="Cambria"/>
                <a:cs typeface="Cambria"/>
              </a:rPr>
              <a:t>Techniques. </a:t>
            </a:r>
            <a:r>
              <a:rPr sz="1600" spc="25" dirty="0">
                <a:latin typeface="Cambria"/>
                <a:cs typeface="Cambria"/>
              </a:rPr>
              <a:t>International Journal </a:t>
            </a:r>
            <a:r>
              <a:rPr sz="1600" spc="20" dirty="0">
                <a:latin typeface="Cambria"/>
                <a:cs typeface="Cambria"/>
              </a:rPr>
              <a:t>of 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Molecular</a:t>
            </a:r>
            <a:r>
              <a:rPr sz="1600" spc="-40" dirty="0">
                <a:latin typeface="Cambria"/>
                <a:cs typeface="Cambria"/>
              </a:rPr>
              <a:t> </a:t>
            </a:r>
            <a:r>
              <a:rPr sz="1600" spc="90" dirty="0">
                <a:latin typeface="Cambria"/>
                <a:cs typeface="Cambria"/>
              </a:rPr>
              <a:t>Sciences,</a:t>
            </a:r>
            <a:r>
              <a:rPr sz="1600" spc="-130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23(20).</a:t>
            </a:r>
            <a:r>
              <a:rPr sz="1600" spc="-100" dirty="0">
                <a:latin typeface="Cambria"/>
                <a:cs typeface="Cambria"/>
              </a:rPr>
              <a:t> </a:t>
            </a:r>
            <a:r>
              <a:rPr sz="1600" spc="5" dirty="0">
                <a:latin typeface="Cambria"/>
                <a:cs typeface="Cambria"/>
              </a:rPr>
              <a:t>https://doi.org/10.3390/ijms232012149</a:t>
            </a:r>
            <a:endParaRPr sz="16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5388" y="1389710"/>
            <a:ext cx="8128000" cy="5149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1600" b="0" dirty="0">
                <a:latin typeface="Arial Black"/>
                <a:cs typeface="Arial Black"/>
              </a:rPr>
              <a:t>In </a:t>
            </a:r>
            <a:r>
              <a:rPr sz="1600" b="0" spc="-5" dirty="0">
                <a:latin typeface="Arial Black"/>
                <a:cs typeface="Arial Black"/>
              </a:rPr>
              <a:t>Silico</a:t>
            </a:r>
            <a:r>
              <a:rPr sz="1600" b="0" dirty="0">
                <a:latin typeface="Arial Black"/>
                <a:cs typeface="Arial Black"/>
              </a:rPr>
              <a:t> </a:t>
            </a:r>
            <a:r>
              <a:rPr sz="1600" b="0" spc="-10" dirty="0">
                <a:latin typeface="Arial Black"/>
                <a:cs typeface="Arial Black"/>
              </a:rPr>
              <a:t>Investigation</a:t>
            </a:r>
            <a:r>
              <a:rPr sz="1600" b="0" spc="-20" dirty="0">
                <a:latin typeface="Arial Black"/>
                <a:cs typeface="Arial Black"/>
              </a:rPr>
              <a:t> </a:t>
            </a:r>
            <a:r>
              <a:rPr sz="1600" b="0" spc="5" dirty="0">
                <a:latin typeface="Arial Black"/>
                <a:cs typeface="Arial Black"/>
              </a:rPr>
              <a:t>Of</a:t>
            </a:r>
            <a:r>
              <a:rPr sz="1600" b="0" spc="45" dirty="0">
                <a:latin typeface="Arial Black"/>
                <a:cs typeface="Arial Black"/>
              </a:rPr>
              <a:t> </a:t>
            </a:r>
            <a:r>
              <a:rPr sz="1600" b="0" spc="-15" dirty="0">
                <a:latin typeface="Arial Black"/>
                <a:cs typeface="Arial Black"/>
              </a:rPr>
              <a:t>Novel</a:t>
            </a:r>
            <a:r>
              <a:rPr sz="1600" b="0" spc="-60" dirty="0">
                <a:latin typeface="Arial Black"/>
                <a:cs typeface="Arial Black"/>
              </a:rPr>
              <a:t> </a:t>
            </a:r>
            <a:r>
              <a:rPr sz="1600" b="0" spc="5" dirty="0">
                <a:latin typeface="Arial Black"/>
                <a:cs typeface="Arial Black"/>
              </a:rPr>
              <a:t>Compounds</a:t>
            </a:r>
            <a:r>
              <a:rPr sz="1600" b="0" spc="-25" dirty="0">
                <a:latin typeface="Arial Black"/>
                <a:cs typeface="Arial Black"/>
              </a:rPr>
              <a:t> </a:t>
            </a:r>
            <a:r>
              <a:rPr sz="1600" b="0" spc="5" dirty="0">
                <a:latin typeface="Arial Black"/>
                <a:cs typeface="Arial Black"/>
              </a:rPr>
              <a:t>Of</a:t>
            </a:r>
            <a:r>
              <a:rPr sz="1600" b="0" spc="45" dirty="0">
                <a:latin typeface="Arial Black"/>
                <a:cs typeface="Arial Black"/>
              </a:rPr>
              <a:t> </a:t>
            </a:r>
            <a:r>
              <a:rPr sz="1600" b="0" dirty="0">
                <a:latin typeface="Arial Black"/>
                <a:cs typeface="Arial Black"/>
              </a:rPr>
              <a:t>Marine</a:t>
            </a:r>
            <a:r>
              <a:rPr sz="1600" b="0" spc="-45" dirty="0">
                <a:latin typeface="Arial Black"/>
                <a:cs typeface="Arial Black"/>
              </a:rPr>
              <a:t> </a:t>
            </a:r>
            <a:r>
              <a:rPr sz="1600" b="0" dirty="0">
                <a:latin typeface="Arial Black"/>
                <a:cs typeface="Arial Black"/>
              </a:rPr>
              <a:t>Origin</a:t>
            </a:r>
            <a:r>
              <a:rPr sz="1600" b="0" spc="-20" dirty="0">
                <a:latin typeface="Arial Black"/>
                <a:cs typeface="Arial Black"/>
              </a:rPr>
              <a:t> </a:t>
            </a:r>
            <a:r>
              <a:rPr sz="1600" b="0" dirty="0">
                <a:latin typeface="Arial Black"/>
                <a:cs typeface="Arial Black"/>
              </a:rPr>
              <a:t>As </a:t>
            </a:r>
            <a:r>
              <a:rPr sz="1600" b="0" spc="-5" dirty="0">
                <a:latin typeface="Arial Black"/>
                <a:cs typeface="Arial Black"/>
              </a:rPr>
              <a:t>Potential</a:t>
            </a:r>
            <a:endParaRPr sz="160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</a:pPr>
            <a:r>
              <a:rPr sz="1600" b="0" dirty="0">
                <a:latin typeface="Arial Black"/>
                <a:cs typeface="Arial Black"/>
              </a:rPr>
              <a:t>Migrastatics:</a:t>
            </a:r>
            <a:r>
              <a:rPr sz="1600" b="0" spc="-50" dirty="0">
                <a:latin typeface="Arial Black"/>
                <a:cs typeface="Arial Black"/>
              </a:rPr>
              <a:t> </a:t>
            </a:r>
            <a:r>
              <a:rPr sz="1600" b="0" dirty="0">
                <a:latin typeface="Arial Black"/>
                <a:cs typeface="Arial Black"/>
              </a:rPr>
              <a:t>Molecular</a:t>
            </a:r>
            <a:r>
              <a:rPr sz="1600" b="0" spc="-60" dirty="0">
                <a:latin typeface="Arial Black"/>
                <a:cs typeface="Arial Black"/>
              </a:rPr>
              <a:t> </a:t>
            </a:r>
            <a:r>
              <a:rPr sz="1600" b="0" dirty="0">
                <a:latin typeface="Arial Black"/>
                <a:cs typeface="Arial Black"/>
              </a:rPr>
              <a:t>Docking</a:t>
            </a:r>
            <a:r>
              <a:rPr sz="1600" b="0" spc="-30" dirty="0">
                <a:latin typeface="Arial Black"/>
                <a:cs typeface="Arial Black"/>
              </a:rPr>
              <a:t> </a:t>
            </a:r>
            <a:r>
              <a:rPr sz="1600" b="0" spc="5" dirty="0">
                <a:latin typeface="Arial Black"/>
                <a:cs typeface="Arial Black"/>
              </a:rPr>
              <a:t>And</a:t>
            </a:r>
            <a:r>
              <a:rPr sz="1600" b="0" spc="-5" dirty="0">
                <a:latin typeface="Arial Black"/>
                <a:cs typeface="Arial Black"/>
              </a:rPr>
              <a:t> </a:t>
            </a:r>
            <a:r>
              <a:rPr sz="1600" b="0" dirty="0">
                <a:latin typeface="Arial Black"/>
                <a:cs typeface="Arial Black"/>
              </a:rPr>
              <a:t>Molecular</a:t>
            </a:r>
            <a:r>
              <a:rPr sz="1600" b="0" spc="-10" dirty="0">
                <a:latin typeface="Arial Black"/>
                <a:cs typeface="Arial Black"/>
              </a:rPr>
              <a:t> </a:t>
            </a:r>
            <a:r>
              <a:rPr sz="1600" b="0" spc="-5" dirty="0">
                <a:latin typeface="Arial Black"/>
                <a:cs typeface="Arial Black"/>
              </a:rPr>
              <a:t>Dynamics</a:t>
            </a:r>
            <a:r>
              <a:rPr sz="1600" b="0" spc="-55" dirty="0">
                <a:latin typeface="Arial Black"/>
                <a:cs typeface="Arial Black"/>
              </a:rPr>
              <a:t> </a:t>
            </a:r>
            <a:r>
              <a:rPr sz="1600" b="0" dirty="0">
                <a:latin typeface="Arial Black"/>
                <a:cs typeface="Arial Black"/>
              </a:rPr>
              <a:t>Studies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2372105"/>
            <a:ext cx="19958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90" dirty="0">
                <a:latin typeface="Cambria"/>
                <a:cs typeface="Cambria"/>
              </a:rPr>
              <a:t>Graphical</a:t>
            </a:r>
            <a:r>
              <a:rPr sz="1600" b="1" spc="-90" dirty="0">
                <a:latin typeface="Cambria"/>
                <a:cs typeface="Cambria"/>
              </a:rPr>
              <a:t> </a:t>
            </a:r>
            <a:r>
              <a:rPr sz="1600" b="1" spc="55" dirty="0">
                <a:latin typeface="Cambria"/>
                <a:cs typeface="Cambria"/>
              </a:rPr>
              <a:t>Abstract: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16703" y="3345622"/>
            <a:ext cx="7112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-5" dirty="0">
                <a:latin typeface="Arial MT"/>
                <a:cs typeface="Arial MT"/>
              </a:rPr>
              <a:t>B</a:t>
            </a:r>
            <a:r>
              <a:rPr sz="350" dirty="0">
                <a:latin typeface="Arial MT"/>
                <a:cs typeface="Arial MT"/>
              </a:rPr>
              <a:t>r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10236" y="3240091"/>
            <a:ext cx="9398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 MT"/>
                <a:cs typeface="Arial MT"/>
              </a:rPr>
              <a:t>O</a:t>
            </a:r>
            <a:r>
              <a:rPr sz="350" dirty="0">
                <a:latin typeface="Arial MT"/>
                <a:cs typeface="Arial MT"/>
              </a:rPr>
              <a:t>H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7253" y="3188958"/>
            <a:ext cx="7112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-5" dirty="0">
                <a:latin typeface="Arial MT"/>
                <a:cs typeface="Arial MT"/>
              </a:rPr>
              <a:t>B</a:t>
            </a:r>
            <a:r>
              <a:rPr sz="350" dirty="0">
                <a:latin typeface="Arial MT"/>
                <a:cs typeface="Arial MT"/>
              </a:rPr>
              <a:t>r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56356" y="3916784"/>
            <a:ext cx="7112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-5" dirty="0">
                <a:latin typeface="Arial MT"/>
                <a:cs typeface="Arial MT"/>
              </a:rPr>
              <a:t>B</a:t>
            </a:r>
            <a:r>
              <a:rPr sz="350" dirty="0">
                <a:latin typeface="Arial MT"/>
                <a:cs typeface="Arial MT"/>
              </a:rPr>
              <a:t>r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48811" y="4022315"/>
            <a:ext cx="9334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-5" dirty="0">
                <a:latin typeface="Arial MT"/>
                <a:cs typeface="Arial MT"/>
              </a:rPr>
              <a:t>H</a:t>
            </a:r>
            <a:r>
              <a:rPr sz="350" spc="5" dirty="0">
                <a:latin typeface="Arial MT"/>
                <a:cs typeface="Arial MT"/>
              </a:rPr>
              <a:t>O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45806" y="4073446"/>
            <a:ext cx="7112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-5" dirty="0">
                <a:latin typeface="Arial MT"/>
                <a:cs typeface="Arial MT"/>
              </a:rPr>
              <a:t>B</a:t>
            </a:r>
            <a:r>
              <a:rPr sz="350" dirty="0">
                <a:latin typeface="Arial MT"/>
                <a:cs typeface="Arial MT"/>
              </a:rPr>
              <a:t>r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50010" y="3715514"/>
            <a:ext cx="9080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-5" dirty="0">
                <a:latin typeface="Arial MT"/>
                <a:cs typeface="Arial MT"/>
              </a:rPr>
              <a:t>N</a:t>
            </a:r>
            <a:r>
              <a:rPr sz="350" dirty="0">
                <a:latin typeface="Arial MT"/>
                <a:cs typeface="Arial MT"/>
              </a:rPr>
              <a:t>H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33006" y="3505550"/>
            <a:ext cx="6096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 MT"/>
                <a:cs typeface="Arial MT"/>
              </a:rPr>
              <a:t>O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71554" y="3581706"/>
            <a:ext cx="90805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-5" dirty="0">
                <a:latin typeface="Arial MT"/>
                <a:cs typeface="Arial MT"/>
              </a:rPr>
              <a:t>H</a:t>
            </a:r>
            <a:r>
              <a:rPr sz="350" dirty="0">
                <a:latin typeface="Arial MT"/>
                <a:cs typeface="Arial MT"/>
              </a:rPr>
              <a:t>N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3050" y="3437009"/>
            <a:ext cx="6096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 MT"/>
                <a:cs typeface="Arial MT"/>
              </a:rPr>
              <a:t>O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45577" y="3503374"/>
            <a:ext cx="71120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 MT"/>
                <a:cs typeface="Arial MT"/>
              </a:rPr>
              <a:t>O</a:t>
            </a:r>
            <a:endParaRPr sz="3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350" spc="-5" dirty="0">
                <a:latin typeface="Arial MT"/>
                <a:cs typeface="Arial MT"/>
              </a:rPr>
              <a:t>B</a:t>
            </a:r>
            <a:r>
              <a:rPr sz="350" dirty="0">
                <a:latin typeface="Arial MT"/>
                <a:cs typeface="Arial MT"/>
              </a:rPr>
              <a:t>r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27482" y="3660029"/>
            <a:ext cx="76200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 MT"/>
                <a:cs typeface="Arial MT"/>
              </a:rPr>
              <a:t>Br</a:t>
            </a:r>
            <a:endParaRPr sz="350">
              <a:latin typeface="Arial MT"/>
              <a:cs typeface="Arial MT"/>
            </a:endParaRPr>
          </a:p>
          <a:p>
            <a:pPr marL="27305">
              <a:lnSpc>
                <a:spcPct val="100000"/>
              </a:lnSpc>
              <a:spcBef>
                <a:spcPts val="359"/>
              </a:spcBef>
            </a:pPr>
            <a:r>
              <a:rPr sz="350" spc="5" dirty="0">
                <a:latin typeface="Arial MT"/>
                <a:cs typeface="Arial MT"/>
              </a:rPr>
              <a:t>O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10964" y="3652413"/>
            <a:ext cx="58419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dirty="0">
                <a:latin typeface="Arial MT"/>
                <a:cs typeface="Arial MT"/>
              </a:rPr>
              <a:t>N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00290" y="3457680"/>
            <a:ext cx="19050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525" baseline="-23809" dirty="0">
                <a:latin typeface="Arial MT"/>
                <a:cs typeface="Arial MT"/>
              </a:rPr>
              <a:t>N</a:t>
            </a:r>
            <a:r>
              <a:rPr sz="525" spc="277" baseline="-23809" dirty="0">
                <a:latin typeface="Arial MT"/>
                <a:cs typeface="Arial MT"/>
              </a:rPr>
              <a:t> </a:t>
            </a:r>
            <a:r>
              <a:rPr sz="350" spc="5" dirty="0">
                <a:latin typeface="Arial MT"/>
                <a:cs typeface="Arial MT"/>
              </a:rPr>
              <a:t>O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19344" y="3703547"/>
            <a:ext cx="60960" cy="806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Arial MT"/>
                <a:cs typeface="Arial MT"/>
              </a:rPr>
              <a:t>O</a:t>
            </a:r>
            <a:endParaRPr sz="350">
              <a:latin typeface="Arial MT"/>
              <a:cs typeface="Arial MT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174004" y="3253350"/>
            <a:ext cx="4972685" cy="1471295"/>
            <a:chOff x="1174004" y="3253350"/>
            <a:chExt cx="4972685" cy="1471295"/>
          </a:xfrm>
        </p:grpSpPr>
        <p:sp>
          <p:nvSpPr>
            <p:cNvPr id="20" name="object 20"/>
            <p:cNvSpPr/>
            <p:nvPr/>
          </p:nvSpPr>
          <p:spPr>
            <a:xfrm>
              <a:off x="1175632" y="3254967"/>
              <a:ext cx="969644" cy="838200"/>
            </a:xfrm>
            <a:custGeom>
              <a:avLst/>
              <a:gdLst/>
              <a:ahLst/>
              <a:cxnLst/>
              <a:rect l="l" t="t" r="r" b="b"/>
              <a:pathLst>
                <a:path w="969644" h="838200">
                  <a:moveTo>
                    <a:pt x="363476" y="56301"/>
                  </a:moveTo>
                  <a:lnTo>
                    <a:pt x="405900" y="135811"/>
                  </a:lnTo>
                </a:path>
                <a:path w="969644" h="838200">
                  <a:moveTo>
                    <a:pt x="363476" y="56301"/>
                  </a:moveTo>
                  <a:lnTo>
                    <a:pt x="274044" y="53626"/>
                  </a:lnTo>
                </a:path>
                <a:path w="969644" h="838200">
                  <a:moveTo>
                    <a:pt x="355576" y="71305"/>
                  </a:moveTo>
                  <a:lnTo>
                    <a:pt x="281050" y="69084"/>
                  </a:lnTo>
                </a:path>
                <a:path w="969644" h="838200">
                  <a:moveTo>
                    <a:pt x="405900" y="135811"/>
                  </a:moveTo>
                  <a:lnTo>
                    <a:pt x="358891" y="212647"/>
                  </a:lnTo>
                </a:path>
                <a:path w="969644" h="838200">
                  <a:moveTo>
                    <a:pt x="389143" y="134179"/>
                  </a:moveTo>
                  <a:lnTo>
                    <a:pt x="349967" y="198232"/>
                  </a:lnTo>
                </a:path>
                <a:path w="969644" h="838200">
                  <a:moveTo>
                    <a:pt x="274044" y="53626"/>
                  </a:moveTo>
                  <a:lnTo>
                    <a:pt x="227044" y="130462"/>
                  </a:lnTo>
                </a:path>
                <a:path w="969644" h="838200">
                  <a:moveTo>
                    <a:pt x="358891" y="212647"/>
                  </a:moveTo>
                  <a:lnTo>
                    <a:pt x="269467" y="209973"/>
                  </a:lnTo>
                </a:path>
                <a:path w="969644" h="838200">
                  <a:moveTo>
                    <a:pt x="227044" y="130462"/>
                  </a:moveTo>
                  <a:lnTo>
                    <a:pt x="269467" y="209973"/>
                  </a:lnTo>
                </a:path>
                <a:path w="969644" h="838200">
                  <a:moveTo>
                    <a:pt x="243868" y="129873"/>
                  </a:moveTo>
                  <a:lnTo>
                    <a:pt x="279218" y="196102"/>
                  </a:lnTo>
                </a:path>
                <a:path w="969644" h="838200">
                  <a:moveTo>
                    <a:pt x="493652" y="289891"/>
                  </a:moveTo>
                  <a:lnTo>
                    <a:pt x="425746" y="290345"/>
                  </a:lnTo>
                </a:path>
                <a:path w="969644" h="838200">
                  <a:moveTo>
                    <a:pt x="358891" y="212647"/>
                  </a:moveTo>
                  <a:lnTo>
                    <a:pt x="390863" y="267634"/>
                  </a:lnTo>
                </a:path>
                <a:path w="969644" h="838200">
                  <a:moveTo>
                    <a:pt x="503353" y="152085"/>
                  </a:moveTo>
                  <a:lnTo>
                    <a:pt x="537800" y="211333"/>
                  </a:lnTo>
                </a:path>
                <a:path w="969644" h="838200">
                  <a:moveTo>
                    <a:pt x="627219" y="207797"/>
                  </a:moveTo>
                  <a:lnTo>
                    <a:pt x="674960" y="284180"/>
                  </a:lnTo>
                </a:path>
                <a:path w="969644" h="838200">
                  <a:moveTo>
                    <a:pt x="627219" y="207797"/>
                  </a:moveTo>
                  <a:lnTo>
                    <a:pt x="537800" y="211333"/>
                  </a:lnTo>
                </a:path>
                <a:path w="969644" h="838200">
                  <a:moveTo>
                    <a:pt x="620348" y="223300"/>
                  </a:moveTo>
                  <a:lnTo>
                    <a:pt x="545211" y="226292"/>
                  </a:lnTo>
                </a:path>
                <a:path w="969644" h="838200">
                  <a:moveTo>
                    <a:pt x="674960" y="284180"/>
                  </a:moveTo>
                  <a:lnTo>
                    <a:pt x="633282" y="364098"/>
                  </a:lnTo>
                </a:path>
                <a:path w="969644" h="838200">
                  <a:moveTo>
                    <a:pt x="658118" y="283726"/>
                  </a:moveTo>
                  <a:lnTo>
                    <a:pt x="623402" y="350363"/>
                  </a:lnTo>
                </a:path>
                <a:path w="969644" h="838200">
                  <a:moveTo>
                    <a:pt x="537800" y="211333"/>
                  </a:moveTo>
                  <a:lnTo>
                    <a:pt x="493652" y="289891"/>
                  </a:lnTo>
                </a:path>
                <a:path w="969644" h="838200">
                  <a:moveTo>
                    <a:pt x="633282" y="364098"/>
                  </a:moveTo>
                  <a:lnTo>
                    <a:pt x="543908" y="367634"/>
                  </a:lnTo>
                </a:path>
                <a:path w="969644" h="838200">
                  <a:moveTo>
                    <a:pt x="493652" y="289891"/>
                  </a:moveTo>
                  <a:lnTo>
                    <a:pt x="543908" y="367634"/>
                  </a:lnTo>
                </a:path>
                <a:path w="969644" h="838200">
                  <a:moveTo>
                    <a:pt x="510853" y="288622"/>
                  </a:moveTo>
                  <a:lnTo>
                    <a:pt x="552621" y="353264"/>
                  </a:lnTo>
                </a:path>
                <a:path w="969644" h="838200">
                  <a:moveTo>
                    <a:pt x="764424" y="283953"/>
                  </a:moveTo>
                  <a:lnTo>
                    <a:pt x="674960" y="284180"/>
                  </a:lnTo>
                </a:path>
                <a:path w="969644" h="838200">
                  <a:moveTo>
                    <a:pt x="809335" y="362059"/>
                  </a:moveTo>
                  <a:lnTo>
                    <a:pt x="764424" y="283953"/>
                  </a:lnTo>
                </a:path>
                <a:path w="969644" h="838200">
                  <a:moveTo>
                    <a:pt x="898799" y="361832"/>
                  </a:moveTo>
                  <a:lnTo>
                    <a:pt x="809335" y="362059"/>
                  </a:lnTo>
                </a:path>
                <a:path w="969644" h="838200">
                  <a:moveTo>
                    <a:pt x="405900" y="135811"/>
                  </a:moveTo>
                  <a:lnTo>
                    <a:pt x="452334" y="51133"/>
                  </a:lnTo>
                </a:path>
                <a:path w="969644" h="838200">
                  <a:moveTo>
                    <a:pt x="363476" y="56301"/>
                  </a:moveTo>
                  <a:lnTo>
                    <a:pt x="375176" y="0"/>
                  </a:lnTo>
                </a:path>
                <a:path w="969644" h="838200">
                  <a:moveTo>
                    <a:pt x="537666" y="781180"/>
                  </a:moveTo>
                  <a:lnTo>
                    <a:pt x="495224" y="701679"/>
                  </a:lnTo>
                </a:path>
                <a:path w="969644" h="838200">
                  <a:moveTo>
                    <a:pt x="537666" y="781180"/>
                  </a:moveTo>
                  <a:lnTo>
                    <a:pt x="627084" y="783846"/>
                  </a:lnTo>
                </a:path>
                <a:path w="969644" h="838200">
                  <a:moveTo>
                    <a:pt x="545570" y="766180"/>
                  </a:moveTo>
                  <a:lnTo>
                    <a:pt x="620078" y="768401"/>
                  </a:lnTo>
                </a:path>
                <a:path w="969644" h="838200">
                  <a:moveTo>
                    <a:pt x="495224" y="701679"/>
                  </a:moveTo>
                  <a:lnTo>
                    <a:pt x="542247" y="624842"/>
                  </a:lnTo>
                </a:path>
                <a:path w="969644" h="838200">
                  <a:moveTo>
                    <a:pt x="511976" y="703279"/>
                  </a:moveTo>
                  <a:lnTo>
                    <a:pt x="551184" y="639249"/>
                  </a:lnTo>
                </a:path>
                <a:path w="969644" h="838200">
                  <a:moveTo>
                    <a:pt x="627084" y="783846"/>
                  </a:moveTo>
                  <a:lnTo>
                    <a:pt x="674107" y="707014"/>
                  </a:lnTo>
                </a:path>
                <a:path w="969644" h="838200">
                  <a:moveTo>
                    <a:pt x="542247" y="624842"/>
                  </a:moveTo>
                  <a:lnTo>
                    <a:pt x="631665" y="627512"/>
                  </a:lnTo>
                </a:path>
                <a:path w="969644" h="838200">
                  <a:moveTo>
                    <a:pt x="674107" y="707014"/>
                  </a:moveTo>
                  <a:lnTo>
                    <a:pt x="631665" y="627512"/>
                  </a:lnTo>
                </a:path>
                <a:path w="969644" h="838200">
                  <a:moveTo>
                    <a:pt x="657265" y="707612"/>
                  </a:moveTo>
                  <a:lnTo>
                    <a:pt x="621920" y="641361"/>
                  </a:lnTo>
                </a:path>
                <a:path w="969644" h="838200">
                  <a:moveTo>
                    <a:pt x="407503" y="547607"/>
                  </a:moveTo>
                  <a:lnTo>
                    <a:pt x="475328" y="547118"/>
                  </a:lnTo>
                </a:path>
                <a:path w="969644" h="838200">
                  <a:moveTo>
                    <a:pt x="542247" y="624842"/>
                  </a:moveTo>
                  <a:lnTo>
                    <a:pt x="510404" y="570074"/>
                  </a:lnTo>
                </a:path>
                <a:path w="969644" h="838200">
                  <a:moveTo>
                    <a:pt x="395242" y="681044"/>
                  </a:moveTo>
                  <a:lnTo>
                    <a:pt x="363315" y="626130"/>
                  </a:lnTo>
                </a:path>
                <a:path w="969644" h="838200">
                  <a:moveTo>
                    <a:pt x="273914" y="629670"/>
                  </a:moveTo>
                  <a:lnTo>
                    <a:pt x="226182" y="553296"/>
                  </a:lnTo>
                </a:path>
                <a:path w="969644" h="838200">
                  <a:moveTo>
                    <a:pt x="273914" y="629670"/>
                  </a:moveTo>
                  <a:lnTo>
                    <a:pt x="363315" y="626130"/>
                  </a:lnTo>
                </a:path>
                <a:path w="969644" h="838200">
                  <a:moveTo>
                    <a:pt x="280776" y="614153"/>
                  </a:moveTo>
                  <a:lnTo>
                    <a:pt x="355931" y="611180"/>
                  </a:lnTo>
                </a:path>
                <a:path w="969644" h="838200">
                  <a:moveTo>
                    <a:pt x="226182" y="553296"/>
                  </a:moveTo>
                  <a:lnTo>
                    <a:pt x="267851" y="473382"/>
                  </a:lnTo>
                </a:path>
                <a:path w="969644" h="838200">
                  <a:moveTo>
                    <a:pt x="243010" y="553727"/>
                  </a:moveTo>
                  <a:lnTo>
                    <a:pt x="277731" y="487136"/>
                  </a:lnTo>
                </a:path>
                <a:path w="969644" h="838200">
                  <a:moveTo>
                    <a:pt x="363315" y="626130"/>
                  </a:moveTo>
                  <a:lnTo>
                    <a:pt x="407503" y="547607"/>
                  </a:lnTo>
                </a:path>
                <a:path w="969644" h="838200">
                  <a:moveTo>
                    <a:pt x="267851" y="473382"/>
                  </a:moveTo>
                  <a:lnTo>
                    <a:pt x="357247" y="469847"/>
                  </a:lnTo>
                </a:path>
                <a:path w="969644" h="838200">
                  <a:moveTo>
                    <a:pt x="407503" y="547607"/>
                  </a:moveTo>
                  <a:lnTo>
                    <a:pt x="357247" y="469847"/>
                  </a:lnTo>
                </a:path>
                <a:path w="969644" h="838200">
                  <a:moveTo>
                    <a:pt x="390284" y="548840"/>
                  </a:moveTo>
                  <a:lnTo>
                    <a:pt x="348512" y="484207"/>
                  </a:lnTo>
                </a:path>
                <a:path w="969644" h="838200">
                  <a:moveTo>
                    <a:pt x="495224" y="701679"/>
                  </a:moveTo>
                  <a:lnTo>
                    <a:pt x="448696" y="786575"/>
                  </a:lnTo>
                </a:path>
                <a:path w="969644" h="838200">
                  <a:moveTo>
                    <a:pt x="537666" y="781180"/>
                  </a:moveTo>
                  <a:lnTo>
                    <a:pt x="525899" y="837708"/>
                  </a:lnTo>
                </a:path>
                <a:path w="969644" h="838200">
                  <a:moveTo>
                    <a:pt x="674107" y="707014"/>
                  </a:moveTo>
                  <a:lnTo>
                    <a:pt x="803003" y="690835"/>
                  </a:lnTo>
                </a:path>
                <a:path w="969644" h="838200">
                  <a:moveTo>
                    <a:pt x="803003" y="690835"/>
                  </a:moveTo>
                  <a:lnTo>
                    <a:pt x="796536" y="567898"/>
                  </a:lnTo>
                </a:path>
                <a:path w="969644" h="838200">
                  <a:moveTo>
                    <a:pt x="796536" y="567898"/>
                  </a:moveTo>
                  <a:lnTo>
                    <a:pt x="882766" y="515146"/>
                  </a:lnTo>
                </a:path>
                <a:path w="969644" h="838200">
                  <a:moveTo>
                    <a:pt x="898799" y="361832"/>
                  </a:moveTo>
                  <a:lnTo>
                    <a:pt x="902527" y="479774"/>
                  </a:lnTo>
                </a:path>
                <a:path w="969644" h="838200">
                  <a:moveTo>
                    <a:pt x="903425" y="367861"/>
                  </a:moveTo>
                  <a:lnTo>
                    <a:pt x="969041" y="316592"/>
                  </a:lnTo>
                </a:path>
                <a:path w="969644" h="838200">
                  <a:moveTo>
                    <a:pt x="894173" y="355803"/>
                  </a:moveTo>
                  <a:lnTo>
                    <a:pt x="965762" y="299864"/>
                  </a:lnTo>
                </a:path>
                <a:path w="969644" h="838200">
                  <a:moveTo>
                    <a:pt x="226182" y="553296"/>
                  </a:moveTo>
                  <a:lnTo>
                    <a:pt x="129343" y="530907"/>
                  </a:lnTo>
                </a:path>
                <a:path w="969644" h="838200">
                  <a:moveTo>
                    <a:pt x="129343" y="530907"/>
                  </a:moveTo>
                  <a:lnTo>
                    <a:pt x="131499" y="428650"/>
                  </a:lnTo>
                </a:path>
                <a:path w="969644" h="838200">
                  <a:moveTo>
                    <a:pt x="131499" y="428650"/>
                  </a:moveTo>
                  <a:lnTo>
                    <a:pt x="77605" y="385268"/>
                  </a:lnTo>
                </a:path>
                <a:path w="969644" h="838200">
                  <a:moveTo>
                    <a:pt x="56879" y="345966"/>
                  </a:moveTo>
                  <a:lnTo>
                    <a:pt x="56048" y="268722"/>
                  </a:lnTo>
                </a:path>
                <a:path w="969644" h="838200">
                  <a:moveTo>
                    <a:pt x="56048" y="268722"/>
                  </a:moveTo>
                  <a:lnTo>
                    <a:pt x="133035" y="222711"/>
                  </a:lnTo>
                </a:path>
                <a:path w="969644" h="838200">
                  <a:moveTo>
                    <a:pt x="133035" y="222711"/>
                  </a:moveTo>
                  <a:lnTo>
                    <a:pt x="131499" y="162103"/>
                  </a:lnTo>
                </a:path>
                <a:path w="969644" h="838200">
                  <a:moveTo>
                    <a:pt x="131499" y="162103"/>
                  </a:moveTo>
                  <a:lnTo>
                    <a:pt x="227044" y="130462"/>
                  </a:lnTo>
                </a:path>
                <a:path w="969644" h="838200">
                  <a:moveTo>
                    <a:pt x="59748" y="262058"/>
                  </a:moveTo>
                  <a:lnTo>
                    <a:pt x="0" y="228105"/>
                  </a:lnTo>
                </a:path>
                <a:path w="969644" h="838200">
                  <a:moveTo>
                    <a:pt x="52347" y="275340"/>
                  </a:moveTo>
                  <a:lnTo>
                    <a:pt x="0" y="245603"/>
                  </a:lnTo>
                </a:path>
                <a:path w="969644" h="838200">
                  <a:moveTo>
                    <a:pt x="357247" y="469847"/>
                  </a:moveTo>
                  <a:lnTo>
                    <a:pt x="386130" y="413419"/>
                  </a:lnTo>
                </a:path>
                <a:path w="969644" h="838200">
                  <a:moveTo>
                    <a:pt x="543908" y="367634"/>
                  </a:moveTo>
                  <a:lnTo>
                    <a:pt x="514132" y="425749"/>
                  </a:lnTo>
                </a:path>
                <a:path w="969644" h="838200">
                  <a:moveTo>
                    <a:pt x="809335" y="362059"/>
                  </a:moveTo>
                  <a:lnTo>
                    <a:pt x="778257" y="416682"/>
                  </a:lnTo>
                </a:path>
                <a:path w="969644" h="838200">
                  <a:moveTo>
                    <a:pt x="133035" y="222711"/>
                  </a:moveTo>
                  <a:lnTo>
                    <a:pt x="158446" y="246963"/>
                  </a:lnTo>
                </a:path>
                <a:path w="969644" h="838200">
                  <a:moveTo>
                    <a:pt x="199405" y="268858"/>
                  </a:moveTo>
                  <a:lnTo>
                    <a:pt x="237131" y="258568"/>
                  </a:lnTo>
                </a:path>
                <a:path w="969644" h="838200">
                  <a:moveTo>
                    <a:pt x="199405" y="253037"/>
                  </a:moveTo>
                  <a:lnTo>
                    <a:pt x="237131" y="242747"/>
                  </a:lnTo>
                </a:path>
                <a:path w="969644" h="838200">
                  <a:moveTo>
                    <a:pt x="743720" y="443305"/>
                  </a:moveTo>
                  <a:lnTo>
                    <a:pt x="696293" y="469479"/>
                  </a:lnTo>
                </a:path>
                <a:path w="969644" h="838200">
                  <a:moveTo>
                    <a:pt x="743720" y="460663"/>
                  </a:moveTo>
                  <a:lnTo>
                    <a:pt x="696293" y="486841"/>
                  </a:lnTo>
                </a:path>
              </a:pathLst>
            </a:custGeom>
            <a:ln w="32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39111" y="4041711"/>
              <a:ext cx="921816" cy="309181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2101595" y="4055363"/>
              <a:ext cx="807720" cy="238125"/>
            </a:xfrm>
            <a:custGeom>
              <a:avLst/>
              <a:gdLst/>
              <a:ahLst/>
              <a:cxnLst/>
              <a:rect l="l" t="t" r="r" b="b"/>
              <a:pathLst>
                <a:path w="807719" h="238125">
                  <a:moveTo>
                    <a:pt x="604647" y="0"/>
                  </a:moveTo>
                  <a:lnTo>
                    <a:pt x="604647" y="59436"/>
                  </a:lnTo>
                  <a:lnTo>
                    <a:pt x="0" y="59436"/>
                  </a:lnTo>
                  <a:lnTo>
                    <a:pt x="101473" y="118872"/>
                  </a:lnTo>
                  <a:lnTo>
                    <a:pt x="0" y="178308"/>
                  </a:lnTo>
                  <a:lnTo>
                    <a:pt x="604647" y="178308"/>
                  </a:lnTo>
                  <a:lnTo>
                    <a:pt x="604647" y="237744"/>
                  </a:lnTo>
                  <a:lnTo>
                    <a:pt x="807720" y="118872"/>
                  </a:lnTo>
                  <a:lnTo>
                    <a:pt x="604647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101595" y="4055363"/>
              <a:ext cx="807720" cy="238125"/>
            </a:xfrm>
            <a:custGeom>
              <a:avLst/>
              <a:gdLst/>
              <a:ahLst/>
              <a:cxnLst/>
              <a:rect l="l" t="t" r="r" b="b"/>
              <a:pathLst>
                <a:path w="807719" h="238125">
                  <a:moveTo>
                    <a:pt x="0" y="59436"/>
                  </a:moveTo>
                  <a:lnTo>
                    <a:pt x="604647" y="59436"/>
                  </a:lnTo>
                  <a:lnTo>
                    <a:pt x="604647" y="0"/>
                  </a:lnTo>
                  <a:lnTo>
                    <a:pt x="807720" y="118872"/>
                  </a:lnTo>
                  <a:lnTo>
                    <a:pt x="604647" y="237744"/>
                  </a:lnTo>
                  <a:lnTo>
                    <a:pt x="604647" y="178308"/>
                  </a:lnTo>
                  <a:lnTo>
                    <a:pt x="0" y="178308"/>
                  </a:lnTo>
                  <a:lnTo>
                    <a:pt x="101473" y="118872"/>
                  </a:lnTo>
                  <a:lnTo>
                    <a:pt x="0" y="59436"/>
                  </a:lnTo>
                  <a:close/>
                </a:path>
              </a:pathLst>
            </a:custGeom>
            <a:ln w="3962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04743" y="3438143"/>
              <a:ext cx="2499360" cy="1286255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4272" y="4038663"/>
              <a:ext cx="921816" cy="309181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5286755" y="4052315"/>
              <a:ext cx="807720" cy="238125"/>
            </a:xfrm>
            <a:custGeom>
              <a:avLst/>
              <a:gdLst/>
              <a:ahLst/>
              <a:cxnLst/>
              <a:rect l="l" t="t" r="r" b="b"/>
              <a:pathLst>
                <a:path w="807720" h="238125">
                  <a:moveTo>
                    <a:pt x="604647" y="0"/>
                  </a:moveTo>
                  <a:lnTo>
                    <a:pt x="604647" y="59435"/>
                  </a:lnTo>
                  <a:lnTo>
                    <a:pt x="0" y="59435"/>
                  </a:lnTo>
                  <a:lnTo>
                    <a:pt x="101473" y="118871"/>
                  </a:lnTo>
                  <a:lnTo>
                    <a:pt x="0" y="178307"/>
                  </a:lnTo>
                  <a:lnTo>
                    <a:pt x="604647" y="178307"/>
                  </a:lnTo>
                  <a:lnTo>
                    <a:pt x="604647" y="237743"/>
                  </a:lnTo>
                  <a:lnTo>
                    <a:pt x="807720" y="118871"/>
                  </a:lnTo>
                  <a:lnTo>
                    <a:pt x="604647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286755" y="4052315"/>
              <a:ext cx="807720" cy="238125"/>
            </a:xfrm>
            <a:custGeom>
              <a:avLst/>
              <a:gdLst/>
              <a:ahLst/>
              <a:cxnLst/>
              <a:rect l="l" t="t" r="r" b="b"/>
              <a:pathLst>
                <a:path w="807720" h="238125">
                  <a:moveTo>
                    <a:pt x="0" y="59435"/>
                  </a:moveTo>
                  <a:lnTo>
                    <a:pt x="604647" y="59435"/>
                  </a:lnTo>
                  <a:lnTo>
                    <a:pt x="604647" y="0"/>
                  </a:lnTo>
                  <a:lnTo>
                    <a:pt x="807720" y="118871"/>
                  </a:lnTo>
                  <a:lnTo>
                    <a:pt x="604647" y="237743"/>
                  </a:lnTo>
                  <a:lnTo>
                    <a:pt x="604647" y="178307"/>
                  </a:lnTo>
                  <a:lnTo>
                    <a:pt x="0" y="178307"/>
                  </a:lnTo>
                  <a:lnTo>
                    <a:pt x="101473" y="118871"/>
                  </a:lnTo>
                  <a:lnTo>
                    <a:pt x="0" y="59435"/>
                  </a:lnTo>
                  <a:close/>
                </a:path>
              </a:pathLst>
            </a:custGeom>
            <a:ln w="3962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313297" y="3154697"/>
            <a:ext cx="208915" cy="14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5" dirty="0">
                <a:latin typeface="Arial MT"/>
                <a:cs typeface="Arial MT"/>
              </a:rPr>
              <a:t>H</a:t>
            </a:r>
            <a:r>
              <a:rPr sz="800" spc="15" dirty="0">
                <a:latin typeface="Arial MT"/>
                <a:cs typeface="Arial MT"/>
              </a:rPr>
              <a:t> </a:t>
            </a:r>
            <a:r>
              <a:rPr sz="800" spc="-15" dirty="0">
                <a:latin typeface="Arial MT"/>
                <a:cs typeface="Arial MT"/>
              </a:rPr>
              <a:t>C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2940" y="3210729"/>
            <a:ext cx="68580" cy="11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00" dirty="0">
                <a:latin typeface="Arial MT"/>
                <a:cs typeface="Arial MT"/>
              </a:rPr>
              <a:t>3</a:t>
            </a:r>
            <a:endParaRPr sz="600">
              <a:latin typeface="Arial MT"/>
              <a:cs typeface="Arial M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7225" y="3255088"/>
            <a:ext cx="103505" cy="14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5" dirty="0">
                <a:latin typeface="Arial MT"/>
                <a:cs typeface="Arial MT"/>
              </a:rPr>
              <a:t>O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23831" y="3453536"/>
            <a:ext cx="123825" cy="14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25" dirty="0">
                <a:latin typeface="Arial MT"/>
                <a:cs typeface="Arial MT"/>
              </a:rPr>
              <a:t>B</a:t>
            </a:r>
            <a:r>
              <a:rPr sz="800" spc="-5" dirty="0">
                <a:latin typeface="Arial MT"/>
                <a:cs typeface="Arial MT"/>
              </a:rPr>
              <a:t>r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6330" y="3829418"/>
            <a:ext cx="172720" cy="14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Arial MT"/>
                <a:cs typeface="Arial MT"/>
              </a:rPr>
              <a:t>H</a:t>
            </a:r>
            <a:r>
              <a:rPr sz="800" spc="-15" dirty="0">
                <a:latin typeface="Arial MT"/>
                <a:cs typeface="Arial MT"/>
              </a:rPr>
              <a:t>O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06508" y="3441862"/>
            <a:ext cx="123825" cy="14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25" dirty="0">
                <a:latin typeface="Arial MT"/>
                <a:cs typeface="Arial MT"/>
              </a:rPr>
              <a:t>B</a:t>
            </a:r>
            <a:r>
              <a:rPr sz="800" spc="-5" dirty="0">
                <a:latin typeface="Arial MT"/>
                <a:cs typeface="Arial MT"/>
              </a:rPr>
              <a:t>r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0797" y="4002183"/>
            <a:ext cx="172720" cy="14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Arial MT"/>
                <a:cs typeface="Arial MT"/>
              </a:rPr>
              <a:t>H</a:t>
            </a:r>
            <a:r>
              <a:rPr sz="800" spc="-15" dirty="0">
                <a:latin typeface="Arial MT"/>
                <a:cs typeface="Arial MT"/>
              </a:rPr>
              <a:t>O</a:t>
            </a:r>
            <a:endParaRPr sz="800">
              <a:latin typeface="Arial MT"/>
              <a:cs typeface="Arial MT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16354" y="3259597"/>
            <a:ext cx="74295" cy="45085"/>
          </a:xfrm>
          <a:custGeom>
            <a:avLst/>
            <a:gdLst/>
            <a:ahLst/>
            <a:cxnLst/>
            <a:rect l="l" t="t" r="r" b="b"/>
            <a:pathLst>
              <a:path w="74295" h="45085">
                <a:moveTo>
                  <a:pt x="0" y="0"/>
                </a:moveTo>
                <a:lnTo>
                  <a:pt x="74285" y="44709"/>
                </a:lnTo>
              </a:path>
            </a:pathLst>
          </a:custGeom>
          <a:ln w="69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6" name="object 36"/>
          <p:cNvGrpSpPr/>
          <p:nvPr/>
        </p:nvGrpSpPr>
        <p:grpSpPr>
          <a:xfrm>
            <a:off x="322501" y="3381033"/>
            <a:ext cx="619125" cy="669925"/>
            <a:chOff x="322501" y="3381033"/>
            <a:chExt cx="619125" cy="669925"/>
          </a:xfrm>
        </p:grpSpPr>
        <p:sp>
          <p:nvSpPr>
            <p:cNvPr id="37" name="object 37"/>
            <p:cNvSpPr/>
            <p:nvPr/>
          </p:nvSpPr>
          <p:spPr>
            <a:xfrm>
              <a:off x="325997" y="3384522"/>
              <a:ext cx="475615" cy="530860"/>
            </a:xfrm>
            <a:custGeom>
              <a:avLst/>
              <a:gdLst/>
              <a:ahLst/>
              <a:cxnLst/>
              <a:rect l="l" t="t" r="r" b="b"/>
              <a:pathLst>
                <a:path w="475615" h="530860">
                  <a:moveTo>
                    <a:pt x="312414" y="0"/>
                  </a:moveTo>
                  <a:lnTo>
                    <a:pt x="310180" y="142775"/>
                  </a:lnTo>
                  <a:lnTo>
                    <a:pt x="141838" y="237037"/>
                  </a:lnTo>
                </a:path>
                <a:path w="475615" h="530860">
                  <a:moveTo>
                    <a:pt x="311960" y="179186"/>
                  </a:moveTo>
                  <a:lnTo>
                    <a:pt x="171669" y="257748"/>
                  </a:lnTo>
                </a:path>
                <a:path w="475615" h="530860">
                  <a:moveTo>
                    <a:pt x="310180" y="142775"/>
                  </a:moveTo>
                  <a:lnTo>
                    <a:pt x="475494" y="242271"/>
                  </a:lnTo>
                </a:path>
                <a:path w="475615" h="530860">
                  <a:moveTo>
                    <a:pt x="141838" y="237037"/>
                  </a:moveTo>
                  <a:lnTo>
                    <a:pt x="138801" y="430796"/>
                  </a:lnTo>
                </a:path>
                <a:path w="475615" h="530860">
                  <a:moveTo>
                    <a:pt x="141838" y="237037"/>
                  </a:moveTo>
                  <a:lnTo>
                    <a:pt x="0" y="151676"/>
                  </a:lnTo>
                </a:path>
                <a:path w="475615" h="530860">
                  <a:moveTo>
                    <a:pt x="138801" y="430796"/>
                  </a:moveTo>
                  <a:lnTo>
                    <a:pt x="304115" y="530292"/>
                  </a:lnTo>
                </a:path>
              </a:pathLst>
            </a:custGeom>
            <a:ln w="69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36657" y="3815318"/>
              <a:ext cx="128270" cy="81915"/>
            </a:xfrm>
            <a:custGeom>
              <a:avLst/>
              <a:gdLst/>
              <a:ahLst/>
              <a:cxnLst/>
              <a:rect l="l" t="t" r="r" b="b"/>
              <a:pathLst>
                <a:path w="128270" h="81914">
                  <a:moveTo>
                    <a:pt x="128142" y="0"/>
                  </a:moveTo>
                  <a:lnTo>
                    <a:pt x="0" y="53045"/>
                  </a:lnTo>
                  <a:lnTo>
                    <a:pt x="15814" y="81596"/>
                  </a:lnTo>
                  <a:lnTo>
                    <a:pt x="12814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36657" y="3815318"/>
              <a:ext cx="128270" cy="81915"/>
            </a:xfrm>
            <a:custGeom>
              <a:avLst/>
              <a:gdLst/>
              <a:ahLst/>
              <a:cxnLst/>
              <a:rect l="l" t="t" r="r" b="b"/>
              <a:pathLst>
                <a:path w="128270" h="81914">
                  <a:moveTo>
                    <a:pt x="128142" y="0"/>
                  </a:moveTo>
                  <a:lnTo>
                    <a:pt x="0" y="53045"/>
                  </a:lnTo>
                  <a:lnTo>
                    <a:pt x="7912" y="67326"/>
                  </a:lnTo>
                  <a:lnTo>
                    <a:pt x="15814" y="81596"/>
                  </a:lnTo>
                  <a:lnTo>
                    <a:pt x="12814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30113" y="3556383"/>
              <a:ext cx="297180" cy="358775"/>
            </a:xfrm>
            <a:custGeom>
              <a:avLst/>
              <a:gdLst/>
              <a:ahLst/>
              <a:cxnLst/>
              <a:rect l="l" t="t" r="r" b="b"/>
              <a:pathLst>
                <a:path w="297180" h="358775">
                  <a:moveTo>
                    <a:pt x="0" y="358431"/>
                  </a:moveTo>
                  <a:lnTo>
                    <a:pt x="168341" y="264158"/>
                  </a:lnTo>
                  <a:lnTo>
                    <a:pt x="171378" y="70409"/>
                  </a:lnTo>
                </a:path>
                <a:path w="297180" h="358775">
                  <a:moveTo>
                    <a:pt x="136102" y="247504"/>
                  </a:moveTo>
                  <a:lnTo>
                    <a:pt x="138637" y="86052"/>
                  </a:lnTo>
                </a:path>
                <a:path w="297180" h="358775">
                  <a:moveTo>
                    <a:pt x="171378" y="70409"/>
                  </a:moveTo>
                  <a:lnTo>
                    <a:pt x="297132" y="0"/>
                  </a:lnTo>
                </a:path>
              </a:pathLst>
            </a:custGeom>
            <a:ln w="69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0406" y="3913649"/>
              <a:ext cx="390768" cy="136822"/>
            </a:xfrm>
            <a:prstGeom prst="rect">
              <a:avLst/>
            </a:prstGeom>
          </p:spPr>
        </p:pic>
      </p:grpSp>
      <p:sp>
        <p:nvSpPr>
          <p:cNvPr id="42" name="object 42"/>
          <p:cNvSpPr txBox="1"/>
          <p:nvPr/>
        </p:nvSpPr>
        <p:spPr>
          <a:xfrm>
            <a:off x="1400230" y="4120169"/>
            <a:ext cx="144780" cy="1212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00" spc="10" dirty="0">
                <a:latin typeface="Arial MT"/>
                <a:cs typeface="Arial MT"/>
              </a:rPr>
              <a:t>O</a:t>
            </a:r>
            <a:r>
              <a:rPr sz="600" spc="20" dirty="0">
                <a:latin typeface="Arial MT"/>
                <a:cs typeface="Arial MT"/>
              </a:rPr>
              <a:t>H</a:t>
            </a:r>
            <a:endParaRPr sz="600">
              <a:latin typeface="Arial MT"/>
              <a:cs typeface="Arial M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44201" y="4581606"/>
            <a:ext cx="222250" cy="1212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600" spc="5" dirty="0">
                <a:latin typeface="Arial MT"/>
                <a:cs typeface="Arial MT"/>
              </a:rPr>
              <a:t>CH</a:t>
            </a:r>
            <a:r>
              <a:rPr sz="675" spc="7" baseline="-24691" dirty="0">
                <a:latin typeface="Arial MT"/>
                <a:cs typeface="Arial MT"/>
              </a:rPr>
              <a:t>3</a:t>
            </a:r>
            <a:endParaRPr sz="675" baseline="-24691">
              <a:latin typeface="Arial MT"/>
              <a:cs typeface="Arial M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65196" y="3929810"/>
            <a:ext cx="355600" cy="3098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90"/>
              </a:spcBef>
            </a:pPr>
            <a:r>
              <a:rPr sz="800" spc="-15" dirty="0">
                <a:latin typeface="Arial MT"/>
                <a:cs typeface="Arial MT"/>
              </a:rPr>
              <a:t>N</a:t>
            </a:r>
            <a:endParaRPr sz="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280035" algn="l"/>
              </a:tabLst>
            </a:pPr>
            <a:r>
              <a:rPr sz="600" spc="10" dirty="0">
                <a:latin typeface="Arial MT"/>
                <a:cs typeface="Arial MT"/>
              </a:rPr>
              <a:t>O</a:t>
            </a:r>
            <a:r>
              <a:rPr sz="600" spc="20" dirty="0">
                <a:latin typeface="Arial MT"/>
                <a:cs typeface="Arial MT"/>
              </a:rPr>
              <a:t>H</a:t>
            </a:r>
            <a:r>
              <a:rPr sz="600" dirty="0">
                <a:latin typeface="Arial MT"/>
                <a:cs typeface="Arial MT"/>
              </a:rPr>
              <a:t>	</a:t>
            </a:r>
            <a:r>
              <a:rPr sz="600" spc="20" dirty="0">
                <a:latin typeface="Arial MT"/>
                <a:cs typeface="Arial MT"/>
              </a:rPr>
              <a:t>O</a:t>
            </a:r>
            <a:endParaRPr sz="600">
              <a:latin typeface="Arial MT"/>
              <a:cs typeface="Arial M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43807" y="4579752"/>
            <a:ext cx="143510" cy="1212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00" dirty="0">
                <a:latin typeface="Arial MT"/>
                <a:cs typeface="Arial MT"/>
              </a:rPr>
              <a:t>H</a:t>
            </a:r>
            <a:r>
              <a:rPr sz="600" spc="20" dirty="0">
                <a:latin typeface="Arial MT"/>
                <a:cs typeface="Arial MT"/>
              </a:rPr>
              <a:t>O</a:t>
            </a:r>
            <a:endParaRPr sz="600">
              <a:latin typeface="Arial MT"/>
              <a:cs typeface="Arial M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32709" y="4735417"/>
            <a:ext cx="87630" cy="1212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00" spc="20" dirty="0">
                <a:latin typeface="Arial MT"/>
                <a:cs typeface="Arial MT"/>
              </a:rPr>
              <a:t>O</a:t>
            </a:r>
            <a:endParaRPr sz="600">
              <a:latin typeface="Arial MT"/>
              <a:cs typeface="Arial MT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80976" y="4223673"/>
            <a:ext cx="994410" cy="537845"/>
          </a:xfrm>
          <a:custGeom>
            <a:avLst/>
            <a:gdLst/>
            <a:ahLst/>
            <a:cxnLst/>
            <a:rect l="l" t="t" r="r" b="b"/>
            <a:pathLst>
              <a:path w="994410" h="537845">
                <a:moveTo>
                  <a:pt x="362040" y="191802"/>
                </a:moveTo>
                <a:lnTo>
                  <a:pt x="228493" y="114895"/>
                </a:lnTo>
              </a:path>
              <a:path w="994410" h="537845">
                <a:moveTo>
                  <a:pt x="228493" y="114895"/>
                </a:moveTo>
                <a:lnTo>
                  <a:pt x="94961" y="191802"/>
                </a:lnTo>
              </a:path>
              <a:path w="994410" h="537845">
                <a:moveTo>
                  <a:pt x="230366" y="143774"/>
                </a:moveTo>
                <a:lnTo>
                  <a:pt x="119096" y="207862"/>
                </a:lnTo>
              </a:path>
              <a:path w="994410" h="537845">
                <a:moveTo>
                  <a:pt x="362040" y="345614"/>
                </a:moveTo>
                <a:lnTo>
                  <a:pt x="228493" y="422520"/>
                </a:lnTo>
              </a:path>
              <a:path w="994410" h="537845">
                <a:moveTo>
                  <a:pt x="228493" y="422520"/>
                </a:moveTo>
                <a:lnTo>
                  <a:pt x="94961" y="345614"/>
                </a:lnTo>
              </a:path>
              <a:path w="994410" h="537845">
                <a:moveTo>
                  <a:pt x="230366" y="393641"/>
                </a:moveTo>
                <a:lnTo>
                  <a:pt x="119096" y="329553"/>
                </a:lnTo>
              </a:path>
              <a:path w="994410" h="537845">
                <a:moveTo>
                  <a:pt x="94961" y="191802"/>
                </a:moveTo>
                <a:lnTo>
                  <a:pt x="94961" y="345614"/>
                </a:lnTo>
              </a:path>
              <a:path w="994410" h="537845">
                <a:moveTo>
                  <a:pt x="629113" y="191802"/>
                </a:moveTo>
                <a:lnTo>
                  <a:pt x="495565" y="114895"/>
                </a:lnTo>
              </a:path>
              <a:path w="994410" h="537845">
                <a:moveTo>
                  <a:pt x="495565" y="114895"/>
                </a:moveTo>
                <a:lnTo>
                  <a:pt x="362040" y="191802"/>
                </a:lnTo>
              </a:path>
              <a:path w="994410" h="537845">
                <a:moveTo>
                  <a:pt x="629113" y="345614"/>
                </a:moveTo>
                <a:lnTo>
                  <a:pt x="495565" y="422520"/>
                </a:lnTo>
              </a:path>
              <a:path w="994410" h="537845">
                <a:moveTo>
                  <a:pt x="495565" y="422520"/>
                </a:moveTo>
                <a:lnTo>
                  <a:pt x="362040" y="345614"/>
                </a:lnTo>
              </a:path>
              <a:path w="994410" h="537845">
                <a:moveTo>
                  <a:pt x="362040" y="191802"/>
                </a:moveTo>
                <a:lnTo>
                  <a:pt x="362040" y="345614"/>
                </a:lnTo>
              </a:path>
              <a:path w="994410" h="537845">
                <a:moveTo>
                  <a:pt x="336032" y="204619"/>
                </a:moveTo>
                <a:lnTo>
                  <a:pt x="336032" y="332796"/>
                </a:lnTo>
              </a:path>
              <a:path w="994410" h="537845">
                <a:moveTo>
                  <a:pt x="629113" y="191802"/>
                </a:moveTo>
                <a:lnTo>
                  <a:pt x="762606" y="114903"/>
                </a:lnTo>
              </a:path>
              <a:path w="994410" h="537845">
                <a:moveTo>
                  <a:pt x="629113" y="191802"/>
                </a:moveTo>
                <a:lnTo>
                  <a:pt x="629113" y="345614"/>
                </a:lnTo>
              </a:path>
              <a:path w="994410" h="537845">
                <a:moveTo>
                  <a:pt x="655090" y="204619"/>
                </a:moveTo>
                <a:lnTo>
                  <a:pt x="655090" y="332796"/>
                </a:lnTo>
              </a:path>
              <a:path w="994410" h="537845">
                <a:moveTo>
                  <a:pt x="762606" y="114903"/>
                </a:moveTo>
                <a:lnTo>
                  <a:pt x="896130" y="191817"/>
                </a:lnTo>
              </a:path>
              <a:path w="994410" h="537845">
                <a:moveTo>
                  <a:pt x="760748" y="143782"/>
                </a:moveTo>
                <a:lnTo>
                  <a:pt x="872057" y="207878"/>
                </a:lnTo>
              </a:path>
              <a:path w="994410" h="537845">
                <a:moveTo>
                  <a:pt x="629113" y="345614"/>
                </a:moveTo>
                <a:lnTo>
                  <a:pt x="762606" y="422512"/>
                </a:lnTo>
              </a:path>
              <a:path w="994410" h="537845">
                <a:moveTo>
                  <a:pt x="896130" y="191817"/>
                </a:moveTo>
                <a:lnTo>
                  <a:pt x="896130" y="345622"/>
                </a:lnTo>
              </a:path>
              <a:path w="994410" h="537845">
                <a:moveTo>
                  <a:pt x="762606" y="422512"/>
                </a:moveTo>
                <a:lnTo>
                  <a:pt x="896130" y="345622"/>
                </a:lnTo>
              </a:path>
              <a:path w="994410" h="537845">
                <a:moveTo>
                  <a:pt x="760748" y="393642"/>
                </a:moveTo>
                <a:lnTo>
                  <a:pt x="872057" y="329561"/>
                </a:lnTo>
              </a:path>
              <a:path w="994410" h="537845">
                <a:moveTo>
                  <a:pt x="762606" y="114903"/>
                </a:moveTo>
                <a:lnTo>
                  <a:pt x="762683" y="1853"/>
                </a:lnTo>
              </a:path>
              <a:path w="994410" h="537845">
                <a:moveTo>
                  <a:pt x="896130" y="345622"/>
                </a:moveTo>
                <a:lnTo>
                  <a:pt x="993894" y="401904"/>
                </a:lnTo>
              </a:path>
              <a:path w="994410" h="537845">
                <a:moveTo>
                  <a:pt x="508569" y="114895"/>
                </a:moveTo>
                <a:lnTo>
                  <a:pt x="508569" y="0"/>
                </a:lnTo>
              </a:path>
              <a:path w="994410" h="537845">
                <a:moveTo>
                  <a:pt x="482561" y="114895"/>
                </a:moveTo>
                <a:lnTo>
                  <a:pt x="482561" y="0"/>
                </a:lnTo>
              </a:path>
              <a:path w="994410" h="537845">
                <a:moveTo>
                  <a:pt x="228493" y="114895"/>
                </a:moveTo>
                <a:lnTo>
                  <a:pt x="228493" y="0"/>
                </a:lnTo>
              </a:path>
              <a:path w="994410" h="537845">
                <a:moveTo>
                  <a:pt x="94961" y="345614"/>
                </a:moveTo>
                <a:lnTo>
                  <a:pt x="0" y="400305"/>
                </a:lnTo>
              </a:path>
              <a:path w="994410" h="537845">
                <a:moveTo>
                  <a:pt x="482561" y="422520"/>
                </a:moveTo>
                <a:lnTo>
                  <a:pt x="482561" y="537416"/>
                </a:lnTo>
              </a:path>
              <a:path w="994410" h="537845">
                <a:moveTo>
                  <a:pt x="508569" y="422520"/>
                </a:moveTo>
                <a:lnTo>
                  <a:pt x="508569" y="537416"/>
                </a:lnTo>
              </a:path>
            </a:pathLst>
          </a:custGeom>
          <a:ln w="55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8" name="object 48"/>
          <p:cNvGrpSpPr/>
          <p:nvPr/>
        </p:nvGrpSpPr>
        <p:grpSpPr>
          <a:xfrm>
            <a:off x="6333744" y="3474720"/>
            <a:ext cx="2766060" cy="2821305"/>
            <a:chOff x="6333744" y="3474720"/>
            <a:chExt cx="2766060" cy="2821305"/>
          </a:xfrm>
        </p:grpSpPr>
        <p:pic>
          <p:nvPicPr>
            <p:cNvPr id="49" name="object 4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33744" y="3474720"/>
              <a:ext cx="2551176" cy="1203959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46847" y="4629886"/>
              <a:ext cx="351802" cy="446303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7594091" y="4649724"/>
              <a:ext cx="238125" cy="378460"/>
            </a:xfrm>
            <a:custGeom>
              <a:avLst/>
              <a:gdLst/>
              <a:ahLst/>
              <a:cxnLst/>
              <a:rect l="l" t="t" r="r" b="b"/>
              <a:pathLst>
                <a:path w="238125" h="378460">
                  <a:moveTo>
                    <a:pt x="178307" y="0"/>
                  </a:moveTo>
                  <a:lnTo>
                    <a:pt x="118872" y="47498"/>
                  </a:lnTo>
                  <a:lnTo>
                    <a:pt x="59435" y="0"/>
                  </a:lnTo>
                  <a:lnTo>
                    <a:pt x="59435" y="282956"/>
                  </a:lnTo>
                  <a:lnTo>
                    <a:pt x="0" y="282956"/>
                  </a:lnTo>
                  <a:lnTo>
                    <a:pt x="118872" y="377951"/>
                  </a:lnTo>
                  <a:lnTo>
                    <a:pt x="237743" y="282956"/>
                  </a:lnTo>
                  <a:lnTo>
                    <a:pt x="178307" y="282956"/>
                  </a:lnTo>
                  <a:lnTo>
                    <a:pt x="178307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594091" y="4649724"/>
              <a:ext cx="238125" cy="378460"/>
            </a:xfrm>
            <a:custGeom>
              <a:avLst/>
              <a:gdLst/>
              <a:ahLst/>
              <a:cxnLst/>
              <a:rect l="l" t="t" r="r" b="b"/>
              <a:pathLst>
                <a:path w="238125" h="378460">
                  <a:moveTo>
                    <a:pt x="178307" y="0"/>
                  </a:moveTo>
                  <a:lnTo>
                    <a:pt x="178307" y="282956"/>
                  </a:lnTo>
                  <a:lnTo>
                    <a:pt x="237743" y="282956"/>
                  </a:lnTo>
                  <a:lnTo>
                    <a:pt x="118872" y="377951"/>
                  </a:lnTo>
                  <a:lnTo>
                    <a:pt x="0" y="282956"/>
                  </a:lnTo>
                  <a:lnTo>
                    <a:pt x="59435" y="282956"/>
                  </a:lnTo>
                  <a:lnTo>
                    <a:pt x="59435" y="0"/>
                  </a:lnTo>
                  <a:lnTo>
                    <a:pt x="118872" y="47498"/>
                  </a:lnTo>
                  <a:lnTo>
                    <a:pt x="178307" y="0"/>
                  </a:lnTo>
                  <a:close/>
                </a:path>
              </a:pathLst>
            </a:custGeom>
            <a:ln w="3962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13576" y="5096256"/>
              <a:ext cx="2585974" cy="1199184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68312" y="5263896"/>
              <a:ext cx="1528445" cy="1031570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6524244" y="5094732"/>
              <a:ext cx="2545080" cy="1158240"/>
            </a:xfrm>
            <a:custGeom>
              <a:avLst/>
              <a:gdLst/>
              <a:ahLst/>
              <a:cxnLst/>
              <a:rect l="l" t="t" r="r" b="b"/>
              <a:pathLst>
                <a:path w="2545079" h="1158239">
                  <a:moveTo>
                    <a:pt x="1272539" y="0"/>
                  </a:moveTo>
                  <a:lnTo>
                    <a:pt x="1207054" y="753"/>
                  </a:lnTo>
                  <a:lnTo>
                    <a:pt x="1142427" y="2990"/>
                  </a:lnTo>
                  <a:lnTo>
                    <a:pt x="1078741" y="6674"/>
                  </a:lnTo>
                  <a:lnTo>
                    <a:pt x="1016074" y="11767"/>
                  </a:lnTo>
                  <a:lnTo>
                    <a:pt x="954507" y="18235"/>
                  </a:lnTo>
                  <a:lnTo>
                    <a:pt x="894120" y="26040"/>
                  </a:lnTo>
                  <a:lnTo>
                    <a:pt x="834992" y="35146"/>
                  </a:lnTo>
                  <a:lnTo>
                    <a:pt x="777204" y="45517"/>
                  </a:lnTo>
                  <a:lnTo>
                    <a:pt x="720835" y="57116"/>
                  </a:lnTo>
                  <a:lnTo>
                    <a:pt x="665965" y="69907"/>
                  </a:lnTo>
                  <a:lnTo>
                    <a:pt x="612675" y="83853"/>
                  </a:lnTo>
                  <a:lnTo>
                    <a:pt x="561044" y="98918"/>
                  </a:lnTo>
                  <a:lnTo>
                    <a:pt x="511153" y="115066"/>
                  </a:lnTo>
                  <a:lnTo>
                    <a:pt x="463080" y="132260"/>
                  </a:lnTo>
                  <a:lnTo>
                    <a:pt x="416907" y="150463"/>
                  </a:lnTo>
                  <a:lnTo>
                    <a:pt x="372713" y="169640"/>
                  </a:lnTo>
                  <a:lnTo>
                    <a:pt x="330578" y="189753"/>
                  </a:lnTo>
                  <a:lnTo>
                    <a:pt x="290581" y="210767"/>
                  </a:lnTo>
                  <a:lnTo>
                    <a:pt x="252804" y="232646"/>
                  </a:lnTo>
                  <a:lnTo>
                    <a:pt x="217326" y="255351"/>
                  </a:lnTo>
                  <a:lnTo>
                    <a:pt x="184226" y="278848"/>
                  </a:lnTo>
                  <a:lnTo>
                    <a:pt x="153585" y="303100"/>
                  </a:lnTo>
                  <a:lnTo>
                    <a:pt x="100000" y="353722"/>
                  </a:lnTo>
                  <a:lnTo>
                    <a:pt x="57209" y="406927"/>
                  </a:lnTo>
                  <a:lnTo>
                    <a:pt x="25852" y="462422"/>
                  </a:lnTo>
                  <a:lnTo>
                    <a:pt x="6569" y="519917"/>
                  </a:lnTo>
                  <a:lnTo>
                    <a:pt x="0" y="579120"/>
                  </a:lnTo>
                  <a:lnTo>
                    <a:pt x="1655" y="608921"/>
                  </a:lnTo>
                  <a:lnTo>
                    <a:pt x="14662" y="667313"/>
                  </a:lnTo>
                  <a:lnTo>
                    <a:pt x="40062" y="723850"/>
                  </a:lnTo>
                  <a:lnTo>
                    <a:pt x="77215" y="778239"/>
                  </a:lnTo>
                  <a:lnTo>
                    <a:pt x="125483" y="830191"/>
                  </a:lnTo>
                  <a:lnTo>
                    <a:pt x="184226" y="879413"/>
                  </a:lnTo>
                  <a:lnTo>
                    <a:pt x="217326" y="902910"/>
                  </a:lnTo>
                  <a:lnTo>
                    <a:pt x="252804" y="925615"/>
                  </a:lnTo>
                  <a:lnTo>
                    <a:pt x="290581" y="947493"/>
                  </a:lnTo>
                  <a:lnTo>
                    <a:pt x="330578" y="968506"/>
                  </a:lnTo>
                  <a:lnTo>
                    <a:pt x="372713" y="988618"/>
                  </a:lnTo>
                  <a:lnTo>
                    <a:pt x="416907" y="1007794"/>
                  </a:lnTo>
                  <a:lnTo>
                    <a:pt x="463080" y="1025996"/>
                  </a:lnTo>
                  <a:lnTo>
                    <a:pt x="511153" y="1043188"/>
                  </a:lnTo>
                  <a:lnTo>
                    <a:pt x="561044" y="1059334"/>
                  </a:lnTo>
                  <a:lnTo>
                    <a:pt x="612675" y="1074398"/>
                  </a:lnTo>
                  <a:lnTo>
                    <a:pt x="665965" y="1088342"/>
                  </a:lnTo>
                  <a:lnTo>
                    <a:pt x="720835" y="1101132"/>
                  </a:lnTo>
                  <a:lnTo>
                    <a:pt x="777204" y="1112729"/>
                  </a:lnTo>
                  <a:lnTo>
                    <a:pt x="834992" y="1123098"/>
                  </a:lnTo>
                  <a:lnTo>
                    <a:pt x="894120" y="1132203"/>
                  </a:lnTo>
                  <a:lnTo>
                    <a:pt x="954507" y="1140007"/>
                  </a:lnTo>
                  <a:lnTo>
                    <a:pt x="1016074" y="1146474"/>
                  </a:lnTo>
                  <a:lnTo>
                    <a:pt x="1078741" y="1151567"/>
                  </a:lnTo>
                  <a:lnTo>
                    <a:pt x="1142427" y="1155250"/>
                  </a:lnTo>
                  <a:lnTo>
                    <a:pt x="1207054" y="1157486"/>
                  </a:lnTo>
                  <a:lnTo>
                    <a:pt x="1272539" y="1158240"/>
                  </a:lnTo>
                  <a:lnTo>
                    <a:pt x="1338025" y="1157486"/>
                  </a:lnTo>
                  <a:lnTo>
                    <a:pt x="1402652" y="1155250"/>
                  </a:lnTo>
                  <a:lnTo>
                    <a:pt x="1466338" y="1151567"/>
                  </a:lnTo>
                  <a:lnTo>
                    <a:pt x="1529005" y="1146474"/>
                  </a:lnTo>
                  <a:lnTo>
                    <a:pt x="1590572" y="1140007"/>
                  </a:lnTo>
                  <a:lnTo>
                    <a:pt x="1650959" y="1132203"/>
                  </a:lnTo>
                  <a:lnTo>
                    <a:pt x="1710087" y="1123098"/>
                  </a:lnTo>
                  <a:lnTo>
                    <a:pt x="1767875" y="1112729"/>
                  </a:lnTo>
                  <a:lnTo>
                    <a:pt x="1824244" y="1101132"/>
                  </a:lnTo>
                  <a:lnTo>
                    <a:pt x="1879114" y="1088342"/>
                  </a:lnTo>
                  <a:lnTo>
                    <a:pt x="1932404" y="1074398"/>
                  </a:lnTo>
                  <a:lnTo>
                    <a:pt x="1984035" y="1059334"/>
                  </a:lnTo>
                  <a:lnTo>
                    <a:pt x="2033926" y="1043188"/>
                  </a:lnTo>
                  <a:lnTo>
                    <a:pt x="2081999" y="1025996"/>
                  </a:lnTo>
                  <a:lnTo>
                    <a:pt x="2128172" y="1007794"/>
                  </a:lnTo>
                  <a:lnTo>
                    <a:pt x="2172366" y="988618"/>
                  </a:lnTo>
                  <a:lnTo>
                    <a:pt x="2214501" y="968506"/>
                  </a:lnTo>
                  <a:lnTo>
                    <a:pt x="2254498" y="947493"/>
                  </a:lnTo>
                  <a:lnTo>
                    <a:pt x="2292275" y="925615"/>
                  </a:lnTo>
                  <a:lnTo>
                    <a:pt x="2327753" y="902910"/>
                  </a:lnTo>
                  <a:lnTo>
                    <a:pt x="2360853" y="879413"/>
                  </a:lnTo>
                  <a:lnTo>
                    <a:pt x="2391494" y="855161"/>
                  </a:lnTo>
                  <a:lnTo>
                    <a:pt x="2445079" y="804538"/>
                  </a:lnTo>
                  <a:lnTo>
                    <a:pt x="2487870" y="751331"/>
                  </a:lnTo>
                  <a:lnTo>
                    <a:pt x="2519227" y="695832"/>
                  </a:lnTo>
                  <a:lnTo>
                    <a:pt x="2538510" y="638331"/>
                  </a:lnTo>
                  <a:lnTo>
                    <a:pt x="2545079" y="579120"/>
                  </a:lnTo>
                  <a:lnTo>
                    <a:pt x="2543424" y="549323"/>
                  </a:lnTo>
                  <a:lnTo>
                    <a:pt x="2530417" y="490938"/>
                  </a:lnTo>
                  <a:lnTo>
                    <a:pt x="2505017" y="434406"/>
                  </a:lnTo>
                  <a:lnTo>
                    <a:pt x="2467864" y="380020"/>
                  </a:lnTo>
                  <a:lnTo>
                    <a:pt x="2419596" y="328070"/>
                  </a:lnTo>
                  <a:lnTo>
                    <a:pt x="2360853" y="278848"/>
                  </a:lnTo>
                  <a:lnTo>
                    <a:pt x="2327753" y="255351"/>
                  </a:lnTo>
                  <a:lnTo>
                    <a:pt x="2292275" y="232646"/>
                  </a:lnTo>
                  <a:lnTo>
                    <a:pt x="2254498" y="210767"/>
                  </a:lnTo>
                  <a:lnTo>
                    <a:pt x="2214501" y="189753"/>
                  </a:lnTo>
                  <a:lnTo>
                    <a:pt x="2172366" y="169640"/>
                  </a:lnTo>
                  <a:lnTo>
                    <a:pt x="2128172" y="150463"/>
                  </a:lnTo>
                  <a:lnTo>
                    <a:pt x="2081999" y="132260"/>
                  </a:lnTo>
                  <a:lnTo>
                    <a:pt x="2033926" y="115066"/>
                  </a:lnTo>
                  <a:lnTo>
                    <a:pt x="1984035" y="98918"/>
                  </a:lnTo>
                  <a:lnTo>
                    <a:pt x="1932404" y="83853"/>
                  </a:lnTo>
                  <a:lnTo>
                    <a:pt x="1879114" y="69907"/>
                  </a:lnTo>
                  <a:lnTo>
                    <a:pt x="1824244" y="57116"/>
                  </a:lnTo>
                  <a:lnTo>
                    <a:pt x="1767875" y="45517"/>
                  </a:lnTo>
                  <a:lnTo>
                    <a:pt x="1710087" y="35146"/>
                  </a:lnTo>
                  <a:lnTo>
                    <a:pt x="1650959" y="26040"/>
                  </a:lnTo>
                  <a:lnTo>
                    <a:pt x="1590572" y="18235"/>
                  </a:lnTo>
                  <a:lnTo>
                    <a:pt x="1529005" y="11767"/>
                  </a:lnTo>
                  <a:lnTo>
                    <a:pt x="1466338" y="6674"/>
                  </a:lnTo>
                  <a:lnTo>
                    <a:pt x="1402652" y="2990"/>
                  </a:lnTo>
                  <a:lnTo>
                    <a:pt x="1338025" y="753"/>
                  </a:lnTo>
                  <a:lnTo>
                    <a:pt x="1272539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24244" y="5094732"/>
              <a:ext cx="2545080" cy="1158240"/>
            </a:xfrm>
            <a:custGeom>
              <a:avLst/>
              <a:gdLst/>
              <a:ahLst/>
              <a:cxnLst/>
              <a:rect l="l" t="t" r="r" b="b"/>
              <a:pathLst>
                <a:path w="2545079" h="1158239">
                  <a:moveTo>
                    <a:pt x="0" y="579120"/>
                  </a:moveTo>
                  <a:lnTo>
                    <a:pt x="6569" y="519917"/>
                  </a:lnTo>
                  <a:lnTo>
                    <a:pt x="25852" y="462422"/>
                  </a:lnTo>
                  <a:lnTo>
                    <a:pt x="57209" y="406927"/>
                  </a:lnTo>
                  <a:lnTo>
                    <a:pt x="100000" y="353722"/>
                  </a:lnTo>
                  <a:lnTo>
                    <a:pt x="153585" y="303100"/>
                  </a:lnTo>
                  <a:lnTo>
                    <a:pt x="184226" y="278848"/>
                  </a:lnTo>
                  <a:lnTo>
                    <a:pt x="217326" y="255351"/>
                  </a:lnTo>
                  <a:lnTo>
                    <a:pt x="252804" y="232646"/>
                  </a:lnTo>
                  <a:lnTo>
                    <a:pt x="290581" y="210767"/>
                  </a:lnTo>
                  <a:lnTo>
                    <a:pt x="330578" y="189753"/>
                  </a:lnTo>
                  <a:lnTo>
                    <a:pt x="372713" y="169640"/>
                  </a:lnTo>
                  <a:lnTo>
                    <a:pt x="416907" y="150463"/>
                  </a:lnTo>
                  <a:lnTo>
                    <a:pt x="463080" y="132260"/>
                  </a:lnTo>
                  <a:lnTo>
                    <a:pt x="511153" y="115066"/>
                  </a:lnTo>
                  <a:lnTo>
                    <a:pt x="561044" y="98918"/>
                  </a:lnTo>
                  <a:lnTo>
                    <a:pt x="612675" y="83853"/>
                  </a:lnTo>
                  <a:lnTo>
                    <a:pt x="665965" y="69907"/>
                  </a:lnTo>
                  <a:lnTo>
                    <a:pt x="720835" y="57116"/>
                  </a:lnTo>
                  <a:lnTo>
                    <a:pt x="777204" y="45517"/>
                  </a:lnTo>
                  <a:lnTo>
                    <a:pt x="834992" y="35146"/>
                  </a:lnTo>
                  <a:lnTo>
                    <a:pt x="894120" y="26040"/>
                  </a:lnTo>
                  <a:lnTo>
                    <a:pt x="954507" y="18235"/>
                  </a:lnTo>
                  <a:lnTo>
                    <a:pt x="1016074" y="11767"/>
                  </a:lnTo>
                  <a:lnTo>
                    <a:pt x="1078741" y="6674"/>
                  </a:lnTo>
                  <a:lnTo>
                    <a:pt x="1142427" y="2990"/>
                  </a:lnTo>
                  <a:lnTo>
                    <a:pt x="1207054" y="753"/>
                  </a:lnTo>
                  <a:lnTo>
                    <a:pt x="1272539" y="0"/>
                  </a:lnTo>
                  <a:lnTo>
                    <a:pt x="1338025" y="753"/>
                  </a:lnTo>
                  <a:lnTo>
                    <a:pt x="1402652" y="2990"/>
                  </a:lnTo>
                  <a:lnTo>
                    <a:pt x="1466338" y="6674"/>
                  </a:lnTo>
                  <a:lnTo>
                    <a:pt x="1529005" y="11767"/>
                  </a:lnTo>
                  <a:lnTo>
                    <a:pt x="1590572" y="18235"/>
                  </a:lnTo>
                  <a:lnTo>
                    <a:pt x="1650959" y="26040"/>
                  </a:lnTo>
                  <a:lnTo>
                    <a:pt x="1710087" y="35146"/>
                  </a:lnTo>
                  <a:lnTo>
                    <a:pt x="1767875" y="45517"/>
                  </a:lnTo>
                  <a:lnTo>
                    <a:pt x="1824244" y="57116"/>
                  </a:lnTo>
                  <a:lnTo>
                    <a:pt x="1879114" y="69907"/>
                  </a:lnTo>
                  <a:lnTo>
                    <a:pt x="1932404" y="83853"/>
                  </a:lnTo>
                  <a:lnTo>
                    <a:pt x="1984035" y="98918"/>
                  </a:lnTo>
                  <a:lnTo>
                    <a:pt x="2033926" y="115066"/>
                  </a:lnTo>
                  <a:lnTo>
                    <a:pt x="2081999" y="132260"/>
                  </a:lnTo>
                  <a:lnTo>
                    <a:pt x="2128172" y="150463"/>
                  </a:lnTo>
                  <a:lnTo>
                    <a:pt x="2172366" y="169640"/>
                  </a:lnTo>
                  <a:lnTo>
                    <a:pt x="2214501" y="189753"/>
                  </a:lnTo>
                  <a:lnTo>
                    <a:pt x="2254498" y="210767"/>
                  </a:lnTo>
                  <a:lnTo>
                    <a:pt x="2292275" y="232646"/>
                  </a:lnTo>
                  <a:lnTo>
                    <a:pt x="2327753" y="255351"/>
                  </a:lnTo>
                  <a:lnTo>
                    <a:pt x="2360853" y="278848"/>
                  </a:lnTo>
                  <a:lnTo>
                    <a:pt x="2391494" y="303100"/>
                  </a:lnTo>
                  <a:lnTo>
                    <a:pt x="2445079" y="353722"/>
                  </a:lnTo>
                  <a:lnTo>
                    <a:pt x="2487870" y="406927"/>
                  </a:lnTo>
                  <a:lnTo>
                    <a:pt x="2519227" y="462422"/>
                  </a:lnTo>
                  <a:lnTo>
                    <a:pt x="2538510" y="519917"/>
                  </a:lnTo>
                  <a:lnTo>
                    <a:pt x="2545079" y="579120"/>
                  </a:lnTo>
                  <a:lnTo>
                    <a:pt x="2543424" y="608921"/>
                  </a:lnTo>
                  <a:lnTo>
                    <a:pt x="2530417" y="667313"/>
                  </a:lnTo>
                  <a:lnTo>
                    <a:pt x="2505017" y="723850"/>
                  </a:lnTo>
                  <a:lnTo>
                    <a:pt x="2467864" y="778239"/>
                  </a:lnTo>
                  <a:lnTo>
                    <a:pt x="2419596" y="830191"/>
                  </a:lnTo>
                  <a:lnTo>
                    <a:pt x="2360853" y="879413"/>
                  </a:lnTo>
                  <a:lnTo>
                    <a:pt x="2327753" y="902910"/>
                  </a:lnTo>
                  <a:lnTo>
                    <a:pt x="2292275" y="925615"/>
                  </a:lnTo>
                  <a:lnTo>
                    <a:pt x="2254498" y="947493"/>
                  </a:lnTo>
                  <a:lnTo>
                    <a:pt x="2214501" y="968506"/>
                  </a:lnTo>
                  <a:lnTo>
                    <a:pt x="2172366" y="988618"/>
                  </a:lnTo>
                  <a:lnTo>
                    <a:pt x="2128172" y="1007794"/>
                  </a:lnTo>
                  <a:lnTo>
                    <a:pt x="2081999" y="1025996"/>
                  </a:lnTo>
                  <a:lnTo>
                    <a:pt x="2033926" y="1043188"/>
                  </a:lnTo>
                  <a:lnTo>
                    <a:pt x="1984035" y="1059334"/>
                  </a:lnTo>
                  <a:lnTo>
                    <a:pt x="1932404" y="1074398"/>
                  </a:lnTo>
                  <a:lnTo>
                    <a:pt x="1879114" y="1088342"/>
                  </a:lnTo>
                  <a:lnTo>
                    <a:pt x="1824244" y="1101132"/>
                  </a:lnTo>
                  <a:lnTo>
                    <a:pt x="1767875" y="1112729"/>
                  </a:lnTo>
                  <a:lnTo>
                    <a:pt x="1710087" y="1123098"/>
                  </a:lnTo>
                  <a:lnTo>
                    <a:pt x="1650959" y="1132203"/>
                  </a:lnTo>
                  <a:lnTo>
                    <a:pt x="1590572" y="1140007"/>
                  </a:lnTo>
                  <a:lnTo>
                    <a:pt x="1529005" y="1146474"/>
                  </a:lnTo>
                  <a:lnTo>
                    <a:pt x="1466338" y="1151567"/>
                  </a:lnTo>
                  <a:lnTo>
                    <a:pt x="1402652" y="1155250"/>
                  </a:lnTo>
                  <a:lnTo>
                    <a:pt x="1338025" y="1157486"/>
                  </a:lnTo>
                  <a:lnTo>
                    <a:pt x="1272539" y="1158240"/>
                  </a:lnTo>
                  <a:lnTo>
                    <a:pt x="1207054" y="1157486"/>
                  </a:lnTo>
                  <a:lnTo>
                    <a:pt x="1142427" y="1155250"/>
                  </a:lnTo>
                  <a:lnTo>
                    <a:pt x="1078741" y="1151567"/>
                  </a:lnTo>
                  <a:lnTo>
                    <a:pt x="1016074" y="1146474"/>
                  </a:lnTo>
                  <a:lnTo>
                    <a:pt x="954507" y="1140007"/>
                  </a:lnTo>
                  <a:lnTo>
                    <a:pt x="894120" y="1132203"/>
                  </a:lnTo>
                  <a:lnTo>
                    <a:pt x="834992" y="1123098"/>
                  </a:lnTo>
                  <a:lnTo>
                    <a:pt x="777204" y="1112729"/>
                  </a:lnTo>
                  <a:lnTo>
                    <a:pt x="720835" y="1101132"/>
                  </a:lnTo>
                  <a:lnTo>
                    <a:pt x="665965" y="1088342"/>
                  </a:lnTo>
                  <a:lnTo>
                    <a:pt x="612675" y="1074398"/>
                  </a:lnTo>
                  <a:lnTo>
                    <a:pt x="561044" y="1059334"/>
                  </a:lnTo>
                  <a:lnTo>
                    <a:pt x="511153" y="1043188"/>
                  </a:lnTo>
                  <a:lnTo>
                    <a:pt x="463080" y="1025996"/>
                  </a:lnTo>
                  <a:lnTo>
                    <a:pt x="416907" y="1007794"/>
                  </a:lnTo>
                  <a:lnTo>
                    <a:pt x="372713" y="988618"/>
                  </a:lnTo>
                  <a:lnTo>
                    <a:pt x="330578" y="968506"/>
                  </a:lnTo>
                  <a:lnTo>
                    <a:pt x="290581" y="947493"/>
                  </a:lnTo>
                  <a:lnTo>
                    <a:pt x="252804" y="925615"/>
                  </a:lnTo>
                  <a:lnTo>
                    <a:pt x="217326" y="902910"/>
                  </a:lnTo>
                  <a:lnTo>
                    <a:pt x="184226" y="879413"/>
                  </a:lnTo>
                  <a:lnTo>
                    <a:pt x="153585" y="855161"/>
                  </a:lnTo>
                  <a:lnTo>
                    <a:pt x="100000" y="804538"/>
                  </a:lnTo>
                  <a:lnTo>
                    <a:pt x="57209" y="751331"/>
                  </a:lnTo>
                  <a:lnTo>
                    <a:pt x="25852" y="695832"/>
                  </a:lnTo>
                  <a:lnTo>
                    <a:pt x="6569" y="638331"/>
                  </a:lnTo>
                  <a:lnTo>
                    <a:pt x="0" y="579120"/>
                  </a:lnTo>
                  <a:close/>
                </a:path>
              </a:pathLst>
            </a:custGeom>
            <a:ln w="39624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7184517" y="5283784"/>
            <a:ext cx="1226820" cy="85216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algn="ctr">
              <a:lnSpc>
                <a:spcPct val="100600"/>
              </a:lnSpc>
              <a:spcBef>
                <a:spcPts val="90"/>
              </a:spcBef>
            </a:pPr>
            <a:r>
              <a:rPr sz="1800" spc="-10" dirty="0">
                <a:latin typeface="Calibri"/>
                <a:cs typeface="Calibri"/>
              </a:rPr>
              <a:t>Bastadin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A,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potential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migrastatics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58" name="object 58"/>
          <p:cNvSpPr txBox="1"/>
          <p:nvPr/>
        </p:nvSpPr>
        <p:spPr>
          <a:xfrm>
            <a:off x="675233" y="5084445"/>
            <a:ext cx="1030605" cy="4514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1400" b="1" spc="70" dirty="0">
                <a:latin typeface="Cambria"/>
                <a:cs typeface="Cambria"/>
              </a:rPr>
              <a:t>Marine </a:t>
            </a:r>
            <a:r>
              <a:rPr sz="1400" b="1" spc="75" dirty="0">
                <a:latin typeface="Cambria"/>
                <a:cs typeface="Cambria"/>
              </a:rPr>
              <a:t> </a:t>
            </a:r>
            <a:r>
              <a:rPr sz="1400" b="1" spc="130" dirty="0">
                <a:latin typeface="Cambria"/>
                <a:cs typeface="Cambria"/>
              </a:rPr>
              <a:t>c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spc="114" dirty="0">
                <a:latin typeface="Cambria"/>
                <a:cs typeface="Cambria"/>
              </a:rPr>
              <a:t>m</a:t>
            </a:r>
            <a:r>
              <a:rPr sz="1400" b="1" spc="20" dirty="0">
                <a:latin typeface="Cambria"/>
                <a:cs typeface="Cambria"/>
              </a:rPr>
              <a:t>p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spc="20" dirty="0">
                <a:latin typeface="Cambria"/>
                <a:cs typeface="Cambria"/>
              </a:rPr>
              <a:t>u</a:t>
            </a:r>
            <a:r>
              <a:rPr sz="1400" b="1" spc="15" dirty="0">
                <a:latin typeface="Cambria"/>
                <a:cs typeface="Cambria"/>
              </a:rPr>
              <a:t>n</a:t>
            </a:r>
            <a:r>
              <a:rPr sz="1400" b="1" spc="20" dirty="0">
                <a:latin typeface="Cambria"/>
                <a:cs typeface="Cambria"/>
              </a:rPr>
              <a:t>d</a:t>
            </a:r>
            <a:r>
              <a:rPr sz="1400" b="1" spc="65" dirty="0">
                <a:latin typeface="Cambria"/>
                <a:cs typeface="Cambria"/>
              </a:rPr>
              <a:t>s</a:t>
            </a:r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A</a:t>
            </a:r>
            <a:r>
              <a:rPr spc="85" dirty="0"/>
              <a:t>b</a:t>
            </a:r>
            <a:r>
              <a:rPr spc="55" dirty="0"/>
              <a:t>s</a:t>
            </a:r>
            <a:r>
              <a:rPr spc="-35" dirty="0"/>
              <a:t>t</a:t>
            </a:r>
            <a:r>
              <a:rPr spc="-25" dirty="0"/>
              <a:t>r</a:t>
            </a:r>
            <a:r>
              <a:rPr spc="85" dirty="0"/>
              <a:t>act: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0"/>
              </a:spcBef>
            </a:pPr>
            <a:r>
              <a:rPr spc="30" dirty="0"/>
              <a:t>Metastatic</a:t>
            </a:r>
            <a:r>
              <a:rPr spc="35" dirty="0"/>
              <a:t> </a:t>
            </a:r>
            <a:r>
              <a:rPr spc="60" dirty="0"/>
              <a:t>cancer</a:t>
            </a:r>
            <a:r>
              <a:rPr spc="65" dirty="0"/>
              <a:t> </a:t>
            </a:r>
            <a:r>
              <a:rPr spc="35" dirty="0"/>
              <a:t>has</a:t>
            </a:r>
            <a:r>
              <a:rPr spc="40" dirty="0"/>
              <a:t> </a:t>
            </a:r>
            <a:r>
              <a:rPr spc="35" dirty="0"/>
              <a:t>continued</a:t>
            </a:r>
            <a:r>
              <a:rPr spc="40" dirty="0"/>
              <a:t> </a:t>
            </a:r>
            <a:r>
              <a:rPr spc="5" dirty="0"/>
              <a:t>to</a:t>
            </a:r>
            <a:r>
              <a:rPr spc="10" dirty="0"/>
              <a:t> </a:t>
            </a:r>
            <a:r>
              <a:rPr spc="114" dirty="0"/>
              <a:t>be </a:t>
            </a:r>
            <a:r>
              <a:rPr spc="55" dirty="0"/>
              <a:t>a</a:t>
            </a:r>
            <a:r>
              <a:rPr spc="60" dirty="0"/>
              <a:t> </a:t>
            </a:r>
            <a:r>
              <a:rPr spc="70" dirty="0"/>
              <a:t>global</a:t>
            </a:r>
            <a:r>
              <a:rPr spc="75" dirty="0"/>
              <a:t> concern. </a:t>
            </a:r>
            <a:r>
              <a:rPr spc="20" dirty="0"/>
              <a:t>Invasion</a:t>
            </a:r>
            <a:r>
              <a:rPr spc="25" dirty="0"/>
              <a:t> </a:t>
            </a:r>
            <a:r>
              <a:rPr spc="60" dirty="0"/>
              <a:t>and</a:t>
            </a:r>
            <a:r>
              <a:rPr spc="65" dirty="0"/>
              <a:t> </a:t>
            </a:r>
            <a:r>
              <a:rPr spc="25" dirty="0"/>
              <a:t>metastasis</a:t>
            </a:r>
            <a:r>
              <a:rPr spc="30" dirty="0"/>
              <a:t> are</a:t>
            </a:r>
            <a:r>
              <a:rPr spc="35" dirty="0"/>
              <a:t> </a:t>
            </a:r>
            <a:r>
              <a:rPr spc="25" dirty="0"/>
              <a:t>the </a:t>
            </a:r>
            <a:r>
              <a:rPr spc="30" dirty="0"/>
              <a:t> hallmarks</a:t>
            </a:r>
            <a:r>
              <a:rPr spc="35" dirty="0"/>
              <a:t> </a:t>
            </a:r>
            <a:r>
              <a:rPr spc="10" dirty="0"/>
              <a:t>of</a:t>
            </a:r>
            <a:r>
              <a:rPr spc="15" dirty="0"/>
              <a:t> </a:t>
            </a:r>
            <a:r>
              <a:rPr spc="60" dirty="0"/>
              <a:t>cancer</a:t>
            </a:r>
            <a:r>
              <a:rPr spc="65" dirty="0"/>
              <a:t> </a:t>
            </a:r>
            <a:r>
              <a:rPr spc="45" dirty="0"/>
              <a:t>responsible</a:t>
            </a:r>
            <a:r>
              <a:rPr spc="50" dirty="0"/>
              <a:t> </a:t>
            </a:r>
            <a:r>
              <a:rPr spc="20" dirty="0"/>
              <a:t>for</a:t>
            </a:r>
            <a:r>
              <a:rPr spc="25" dirty="0"/>
              <a:t> </a:t>
            </a:r>
            <a:r>
              <a:rPr spc="15" dirty="0"/>
              <a:t>most</a:t>
            </a:r>
            <a:r>
              <a:rPr spc="20" dirty="0"/>
              <a:t> </a:t>
            </a:r>
            <a:r>
              <a:rPr spc="60" dirty="0"/>
              <a:t>cancer</a:t>
            </a:r>
            <a:r>
              <a:rPr spc="65" dirty="0"/>
              <a:t> </a:t>
            </a:r>
            <a:r>
              <a:rPr spc="40" dirty="0"/>
              <a:t>morbidity</a:t>
            </a:r>
            <a:r>
              <a:rPr spc="45" dirty="0"/>
              <a:t> </a:t>
            </a:r>
            <a:r>
              <a:rPr spc="50" dirty="0"/>
              <a:t>and</a:t>
            </a:r>
            <a:r>
              <a:rPr spc="55" dirty="0"/>
              <a:t> </a:t>
            </a:r>
            <a:r>
              <a:rPr spc="15" dirty="0"/>
              <a:t>mortality.</a:t>
            </a:r>
            <a:r>
              <a:rPr spc="20" dirty="0"/>
              <a:t> </a:t>
            </a:r>
            <a:r>
              <a:rPr spc="35" dirty="0"/>
              <a:t>Studies</a:t>
            </a:r>
            <a:r>
              <a:rPr spc="40" dirty="0"/>
              <a:t> have </a:t>
            </a:r>
            <a:r>
              <a:rPr spc="45" dirty="0"/>
              <a:t> </a:t>
            </a:r>
            <a:r>
              <a:rPr spc="70" dirty="0"/>
              <a:t>suggested </a:t>
            </a:r>
            <a:r>
              <a:rPr spc="-10" dirty="0"/>
              <a:t>that </a:t>
            </a:r>
            <a:r>
              <a:rPr spc="35" dirty="0"/>
              <a:t>an </a:t>
            </a:r>
            <a:r>
              <a:rPr spc="30" dirty="0"/>
              <a:t>attack </a:t>
            </a:r>
            <a:r>
              <a:rPr spc="35" dirty="0"/>
              <a:t>against </a:t>
            </a:r>
            <a:r>
              <a:rPr spc="45" dirty="0"/>
              <a:t>these </a:t>
            </a:r>
            <a:r>
              <a:rPr spc="60" dirty="0"/>
              <a:t>processes </a:t>
            </a:r>
            <a:r>
              <a:rPr spc="55" dirty="0"/>
              <a:t>could </a:t>
            </a:r>
            <a:r>
              <a:rPr spc="60" dirty="0"/>
              <a:t>cause </a:t>
            </a:r>
            <a:r>
              <a:rPr spc="55" dirty="0"/>
              <a:t>a </a:t>
            </a:r>
            <a:r>
              <a:rPr spc="30" dirty="0"/>
              <a:t>major </a:t>
            </a:r>
            <a:r>
              <a:rPr spc="40" dirty="0"/>
              <a:t>breakthrough </a:t>
            </a:r>
            <a:r>
              <a:rPr spc="15" dirty="0"/>
              <a:t>in </a:t>
            </a:r>
            <a:r>
              <a:rPr spc="65" dirty="0"/>
              <a:t>cancer </a:t>
            </a:r>
            <a:r>
              <a:rPr spc="70" dirty="0"/>
              <a:t> </a:t>
            </a:r>
            <a:r>
              <a:rPr spc="40" dirty="0"/>
              <a:t>therapeutics.</a:t>
            </a:r>
            <a:r>
              <a:rPr spc="45" dirty="0"/>
              <a:t> </a:t>
            </a:r>
            <a:r>
              <a:rPr spc="75" dirty="0"/>
              <a:t>Our</a:t>
            </a:r>
            <a:r>
              <a:rPr spc="80" dirty="0"/>
              <a:t> </a:t>
            </a:r>
            <a:r>
              <a:rPr spc="30" dirty="0"/>
              <a:t>conventional</a:t>
            </a:r>
            <a:r>
              <a:rPr spc="370" dirty="0"/>
              <a:t> </a:t>
            </a:r>
            <a:r>
              <a:rPr spc="40" dirty="0"/>
              <a:t>anti-cancer</a:t>
            </a:r>
            <a:r>
              <a:rPr spc="45" dirty="0"/>
              <a:t> </a:t>
            </a:r>
            <a:r>
              <a:rPr spc="65" dirty="0"/>
              <a:t>drugs</a:t>
            </a:r>
            <a:r>
              <a:rPr spc="70" dirty="0"/>
              <a:t> </a:t>
            </a:r>
            <a:r>
              <a:rPr spc="30" dirty="0"/>
              <a:t>are</a:t>
            </a:r>
            <a:r>
              <a:rPr spc="370" dirty="0"/>
              <a:t> </a:t>
            </a:r>
            <a:r>
              <a:rPr spc="30" dirty="0"/>
              <a:t>mainly</a:t>
            </a:r>
            <a:r>
              <a:rPr spc="370" dirty="0"/>
              <a:t> </a:t>
            </a:r>
            <a:r>
              <a:rPr spc="35" dirty="0"/>
              <a:t>cytotoxic</a:t>
            </a:r>
            <a:r>
              <a:rPr spc="40" dirty="0"/>
              <a:t> </a:t>
            </a:r>
            <a:r>
              <a:rPr spc="35" dirty="0"/>
              <a:t>(targeting</a:t>
            </a:r>
            <a:r>
              <a:rPr spc="40" dirty="0"/>
              <a:t> </a:t>
            </a:r>
            <a:r>
              <a:rPr spc="65" dirty="0"/>
              <a:t>cell </a:t>
            </a:r>
            <a:r>
              <a:rPr spc="70" dirty="0"/>
              <a:t> </a:t>
            </a:r>
            <a:r>
              <a:rPr spc="20" dirty="0"/>
              <a:t>proliferation) </a:t>
            </a:r>
            <a:r>
              <a:rPr spc="-5" dirty="0"/>
              <a:t>with </a:t>
            </a:r>
            <a:r>
              <a:rPr spc="15" dirty="0"/>
              <a:t>lots </a:t>
            </a:r>
            <a:r>
              <a:rPr spc="10" dirty="0"/>
              <a:t>of </a:t>
            </a:r>
            <a:r>
              <a:rPr spc="45" dirty="0"/>
              <a:t>drawbacks </a:t>
            </a:r>
            <a:r>
              <a:rPr spc="40" dirty="0"/>
              <a:t>like </a:t>
            </a:r>
            <a:r>
              <a:rPr spc="25" dirty="0"/>
              <a:t>the </a:t>
            </a:r>
            <a:r>
              <a:rPr spc="80" dirty="0"/>
              <a:t>emergence </a:t>
            </a:r>
            <a:r>
              <a:rPr spc="25" dirty="0"/>
              <a:t>of </a:t>
            </a:r>
            <a:r>
              <a:rPr spc="40" dirty="0"/>
              <a:t>resistance. </a:t>
            </a:r>
            <a:r>
              <a:rPr spc="65" dirty="0"/>
              <a:t>Modern </a:t>
            </a:r>
            <a:r>
              <a:rPr spc="30" dirty="0"/>
              <a:t>computational </a:t>
            </a:r>
            <a:r>
              <a:rPr spc="35" dirty="0"/>
              <a:t> </a:t>
            </a:r>
            <a:r>
              <a:rPr spc="20" dirty="0"/>
              <a:t>tools</a:t>
            </a:r>
            <a:r>
              <a:rPr spc="25" dirty="0"/>
              <a:t> </a:t>
            </a:r>
            <a:r>
              <a:rPr spc="45" dirty="0"/>
              <a:t>have</a:t>
            </a:r>
            <a:r>
              <a:rPr spc="50" dirty="0"/>
              <a:t> </a:t>
            </a:r>
            <a:r>
              <a:rPr spc="55" dirty="0"/>
              <a:t>played</a:t>
            </a:r>
            <a:r>
              <a:rPr spc="60" dirty="0"/>
              <a:t> </a:t>
            </a:r>
            <a:r>
              <a:rPr spc="35" dirty="0"/>
              <a:t>significant</a:t>
            </a:r>
            <a:r>
              <a:rPr spc="40" dirty="0"/>
              <a:t> </a:t>
            </a:r>
            <a:r>
              <a:rPr spc="35" dirty="0"/>
              <a:t>roles</a:t>
            </a:r>
            <a:r>
              <a:rPr spc="40" dirty="0"/>
              <a:t> </a:t>
            </a:r>
            <a:r>
              <a:rPr spc="15" dirty="0"/>
              <a:t>in</a:t>
            </a:r>
            <a:r>
              <a:rPr spc="20" dirty="0"/>
              <a:t> </a:t>
            </a:r>
            <a:r>
              <a:rPr spc="75" dirty="0"/>
              <a:t>drug</a:t>
            </a:r>
            <a:r>
              <a:rPr spc="80" dirty="0"/>
              <a:t> </a:t>
            </a:r>
            <a:r>
              <a:rPr spc="50" dirty="0"/>
              <a:t>discovery</a:t>
            </a:r>
            <a:r>
              <a:rPr spc="55" dirty="0"/>
              <a:t> </a:t>
            </a:r>
            <a:r>
              <a:rPr spc="65" dirty="0"/>
              <a:t>processes. </a:t>
            </a:r>
            <a:r>
              <a:rPr spc="10" dirty="0"/>
              <a:t>This</a:t>
            </a:r>
            <a:r>
              <a:rPr spc="15" dirty="0"/>
              <a:t> </a:t>
            </a:r>
            <a:r>
              <a:rPr spc="35" dirty="0"/>
              <a:t>research  </a:t>
            </a:r>
            <a:r>
              <a:rPr spc="60" dirty="0"/>
              <a:t>aimed  </a:t>
            </a:r>
            <a:r>
              <a:rPr spc="5" dirty="0"/>
              <a:t>at </a:t>
            </a:r>
            <a:r>
              <a:rPr spc="10" dirty="0"/>
              <a:t> </a:t>
            </a:r>
            <a:r>
              <a:rPr spc="60" dirty="0"/>
              <a:t>building </a:t>
            </a:r>
            <a:r>
              <a:rPr spc="30" dirty="0"/>
              <a:t>the </a:t>
            </a:r>
            <a:r>
              <a:rPr spc="35" dirty="0"/>
              <a:t>dataset </a:t>
            </a:r>
            <a:r>
              <a:rPr spc="10" dirty="0"/>
              <a:t>of </a:t>
            </a:r>
            <a:r>
              <a:rPr spc="45" dirty="0"/>
              <a:t>marine </a:t>
            </a:r>
            <a:r>
              <a:rPr spc="55" dirty="0"/>
              <a:t>compounds </a:t>
            </a:r>
            <a:r>
              <a:rPr spc="45" dirty="0"/>
              <a:t>reported </a:t>
            </a:r>
            <a:r>
              <a:rPr spc="5" dirty="0"/>
              <a:t>to </a:t>
            </a:r>
            <a:r>
              <a:rPr spc="40" dirty="0"/>
              <a:t>have </a:t>
            </a:r>
            <a:r>
              <a:rPr spc="50" dirty="0"/>
              <a:t>effects </a:t>
            </a:r>
            <a:r>
              <a:rPr spc="30" dirty="0"/>
              <a:t>on </a:t>
            </a:r>
            <a:r>
              <a:rPr spc="25" dirty="0"/>
              <a:t>invasion </a:t>
            </a:r>
            <a:r>
              <a:rPr spc="55" dirty="0"/>
              <a:t>and </a:t>
            </a:r>
            <a:r>
              <a:rPr spc="30" dirty="0"/>
              <a:t>metastasis </a:t>
            </a:r>
            <a:r>
              <a:rPr spc="35" dirty="0"/>
              <a:t> </a:t>
            </a:r>
            <a:r>
              <a:rPr spc="50" dirty="0"/>
              <a:t>and</a:t>
            </a:r>
            <a:r>
              <a:rPr spc="55" dirty="0"/>
              <a:t> </a:t>
            </a:r>
            <a:r>
              <a:rPr spc="35" dirty="0"/>
              <a:t>investigating</a:t>
            </a:r>
            <a:r>
              <a:rPr spc="40" dirty="0"/>
              <a:t> </a:t>
            </a:r>
            <a:r>
              <a:rPr spc="20" dirty="0"/>
              <a:t>their</a:t>
            </a:r>
            <a:r>
              <a:rPr spc="25" dirty="0"/>
              <a:t> </a:t>
            </a:r>
            <a:r>
              <a:rPr spc="65" dirty="0"/>
              <a:t>binding</a:t>
            </a:r>
            <a:r>
              <a:rPr spc="70" dirty="0"/>
              <a:t> </a:t>
            </a:r>
            <a:r>
              <a:rPr spc="25" dirty="0"/>
              <a:t>interactions</a:t>
            </a:r>
            <a:r>
              <a:rPr spc="30" dirty="0"/>
              <a:t> </a:t>
            </a:r>
            <a:r>
              <a:rPr spc="50" dirty="0"/>
              <a:t>and</a:t>
            </a:r>
            <a:r>
              <a:rPr spc="55" dirty="0"/>
              <a:t> </a:t>
            </a:r>
            <a:r>
              <a:rPr spc="25" dirty="0"/>
              <a:t>stability</a:t>
            </a:r>
            <a:r>
              <a:rPr spc="30" dirty="0"/>
              <a:t> </a:t>
            </a:r>
            <a:r>
              <a:rPr spc="-5" dirty="0"/>
              <a:t>with</a:t>
            </a:r>
            <a:r>
              <a:rPr spc="300" dirty="0"/>
              <a:t> </a:t>
            </a:r>
            <a:r>
              <a:rPr spc="45" dirty="0"/>
              <a:t>dual-specificity </a:t>
            </a:r>
            <a:r>
              <a:rPr spc="50" dirty="0"/>
              <a:t> </a:t>
            </a:r>
            <a:r>
              <a:rPr spc="25" dirty="0"/>
              <a:t>tyrosine </a:t>
            </a:r>
            <a:r>
              <a:rPr spc="30" dirty="0"/>
              <a:t> </a:t>
            </a:r>
            <a:r>
              <a:rPr spc="50" dirty="0"/>
              <a:t>regulated </a:t>
            </a:r>
            <a:r>
              <a:rPr spc="45" dirty="0"/>
              <a:t>kinase </a:t>
            </a:r>
            <a:r>
              <a:rPr spc="-25" dirty="0"/>
              <a:t>2 </a:t>
            </a:r>
            <a:r>
              <a:rPr dirty="0"/>
              <a:t>(DYRK2) </a:t>
            </a:r>
            <a:r>
              <a:rPr spc="30" dirty="0"/>
              <a:t>through </a:t>
            </a:r>
            <a:r>
              <a:rPr spc="65" dirty="0"/>
              <a:t>rigid </a:t>
            </a:r>
            <a:r>
              <a:rPr spc="45" dirty="0"/>
              <a:t>receptor </a:t>
            </a:r>
            <a:r>
              <a:rPr spc="50" dirty="0"/>
              <a:t>molecular </a:t>
            </a:r>
            <a:r>
              <a:rPr spc="75" dirty="0"/>
              <a:t>docking </a:t>
            </a:r>
            <a:r>
              <a:rPr spc="50" dirty="0"/>
              <a:t>and </a:t>
            </a:r>
            <a:r>
              <a:rPr spc="45" dirty="0"/>
              <a:t>molecular </a:t>
            </a:r>
            <a:r>
              <a:rPr spc="50" dirty="0"/>
              <a:t>dynamics </a:t>
            </a:r>
            <a:r>
              <a:rPr spc="55" dirty="0"/>
              <a:t> </a:t>
            </a:r>
            <a:r>
              <a:rPr spc="45" dirty="0"/>
              <a:t>studies. </a:t>
            </a:r>
            <a:r>
              <a:rPr spc="25" dirty="0"/>
              <a:t>Various </a:t>
            </a:r>
            <a:r>
              <a:rPr spc="45" dirty="0"/>
              <a:t>pharmacokinetic </a:t>
            </a:r>
            <a:r>
              <a:rPr spc="55" dirty="0"/>
              <a:t>and </a:t>
            </a:r>
            <a:r>
              <a:rPr spc="25" dirty="0"/>
              <a:t>toxicity </a:t>
            </a:r>
            <a:r>
              <a:rPr spc="40" dirty="0"/>
              <a:t>parameters </a:t>
            </a:r>
            <a:r>
              <a:rPr spc="25" dirty="0"/>
              <a:t>were </a:t>
            </a:r>
            <a:r>
              <a:rPr spc="55" dirty="0"/>
              <a:t>equally </a:t>
            </a:r>
            <a:r>
              <a:rPr spc="40" dirty="0"/>
              <a:t>profiled </a:t>
            </a:r>
            <a:r>
              <a:rPr spc="25" dirty="0"/>
              <a:t>for </a:t>
            </a:r>
            <a:r>
              <a:rPr spc="70" dirty="0"/>
              <a:t>each </a:t>
            </a:r>
            <a:r>
              <a:rPr spc="10" dirty="0"/>
              <a:t>of </a:t>
            </a:r>
            <a:r>
              <a:rPr spc="30" dirty="0"/>
              <a:t>the </a:t>
            </a:r>
            <a:r>
              <a:rPr spc="35" dirty="0"/>
              <a:t> </a:t>
            </a:r>
            <a:r>
              <a:rPr spc="60" dirty="0"/>
              <a:t>compounds. </a:t>
            </a:r>
            <a:r>
              <a:rPr spc="-20" dirty="0"/>
              <a:t>51</a:t>
            </a:r>
            <a:r>
              <a:rPr spc="-15" dirty="0"/>
              <a:t> </a:t>
            </a:r>
            <a:r>
              <a:rPr spc="55" dirty="0"/>
              <a:t>chemical</a:t>
            </a:r>
            <a:r>
              <a:rPr spc="60" dirty="0"/>
              <a:t> </a:t>
            </a:r>
            <a:r>
              <a:rPr spc="55" dirty="0"/>
              <a:t>compounds</a:t>
            </a:r>
            <a:r>
              <a:rPr spc="60" dirty="0"/>
              <a:t> </a:t>
            </a:r>
            <a:r>
              <a:rPr spc="5" dirty="0"/>
              <a:t>from</a:t>
            </a:r>
            <a:r>
              <a:rPr spc="10" dirty="0"/>
              <a:t> </a:t>
            </a:r>
            <a:r>
              <a:rPr spc="-20" dirty="0"/>
              <a:t>28</a:t>
            </a:r>
            <a:r>
              <a:rPr spc="-15" dirty="0"/>
              <a:t> </a:t>
            </a:r>
            <a:r>
              <a:rPr spc="25" dirty="0"/>
              <a:t>different</a:t>
            </a:r>
            <a:r>
              <a:rPr spc="30" dirty="0"/>
              <a:t> </a:t>
            </a:r>
            <a:r>
              <a:rPr spc="70" dirty="0"/>
              <a:t>species</a:t>
            </a:r>
            <a:r>
              <a:rPr spc="75" dirty="0"/>
              <a:t> </a:t>
            </a:r>
            <a:r>
              <a:rPr spc="10" dirty="0"/>
              <a:t>of</a:t>
            </a:r>
            <a:r>
              <a:rPr spc="15" dirty="0"/>
              <a:t> </a:t>
            </a:r>
            <a:r>
              <a:rPr spc="45" dirty="0"/>
              <a:t>marine</a:t>
            </a:r>
            <a:r>
              <a:rPr spc="50" dirty="0"/>
              <a:t> </a:t>
            </a:r>
            <a:r>
              <a:rPr spc="35" dirty="0"/>
              <a:t>organisms</a:t>
            </a:r>
            <a:r>
              <a:rPr spc="40" dirty="0"/>
              <a:t> </a:t>
            </a:r>
            <a:r>
              <a:rPr spc="25" dirty="0"/>
              <a:t>were </a:t>
            </a:r>
            <a:r>
              <a:rPr spc="30" dirty="0"/>
              <a:t> </a:t>
            </a:r>
            <a:r>
              <a:rPr spc="45" dirty="0"/>
              <a:t>reported </a:t>
            </a:r>
            <a:r>
              <a:rPr spc="5" dirty="0"/>
              <a:t>to</a:t>
            </a:r>
            <a:r>
              <a:rPr spc="10" dirty="0"/>
              <a:t> </a:t>
            </a:r>
            <a:r>
              <a:rPr spc="40" dirty="0"/>
              <a:t>have</a:t>
            </a:r>
            <a:r>
              <a:rPr spc="45" dirty="0"/>
              <a:t> </a:t>
            </a:r>
            <a:r>
              <a:rPr spc="35" dirty="0"/>
              <a:t>migrastatic</a:t>
            </a:r>
            <a:r>
              <a:rPr spc="40" dirty="0"/>
              <a:t> </a:t>
            </a:r>
            <a:r>
              <a:rPr spc="20" dirty="0"/>
              <a:t>activity</a:t>
            </a:r>
            <a:r>
              <a:rPr spc="25" dirty="0"/>
              <a:t> </a:t>
            </a:r>
            <a:r>
              <a:rPr spc="15" dirty="0"/>
              <a:t>in</a:t>
            </a:r>
            <a:r>
              <a:rPr spc="20" dirty="0"/>
              <a:t> </a:t>
            </a:r>
            <a:r>
              <a:rPr spc="5" dirty="0"/>
              <a:t>vitro/vivo. </a:t>
            </a:r>
            <a:r>
              <a:rPr spc="-25" dirty="0"/>
              <a:t>4</a:t>
            </a:r>
            <a:r>
              <a:rPr spc="-20" dirty="0"/>
              <a:t> </a:t>
            </a:r>
            <a:r>
              <a:rPr spc="50" dirty="0"/>
              <a:t>compounds</a:t>
            </a:r>
            <a:r>
              <a:rPr spc="55" dirty="0"/>
              <a:t> </a:t>
            </a:r>
            <a:r>
              <a:rPr spc="-5" dirty="0"/>
              <a:t>with</a:t>
            </a:r>
            <a:r>
              <a:rPr dirty="0"/>
              <a:t> </a:t>
            </a:r>
            <a:r>
              <a:rPr spc="55" dirty="0"/>
              <a:t>high </a:t>
            </a:r>
            <a:r>
              <a:rPr spc="65" dirty="0"/>
              <a:t>binding </a:t>
            </a:r>
            <a:r>
              <a:rPr spc="15" dirty="0"/>
              <a:t>affinity, </a:t>
            </a:r>
            <a:r>
              <a:rPr spc="20" dirty="0"/>
              <a:t> </a:t>
            </a:r>
            <a:r>
              <a:rPr spc="30" dirty="0"/>
              <a:t>stability </a:t>
            </a:r>
            <a:r>
              <a:rPr spc="15" dirty="0"/>
              <a:t>in </a:t>
            </a:r>
            <a:r>
              <a:rPr spc="30" dirty="0"/>
              <a:t>the </a:t>
            </a:r>
            <a:r>
              <a:rPr spc="65" dirty="0"/>
              <a:t>binding </a:t>
            </a:r>
            <a:r>
              <a:rPr spc="35" dirty="0"/>
              <a:t>cavity </a:t>
            </a:r>
            <a:r>
              <a:rPr spc="10" dirty="0"/>
              <a:t>of </a:t>
            </a:r>
            <a:r>
              <a:rPr spc="5" dirty="0"/>
              <a:t>DYRK2 </a:t>
            </a:r>
            <a:r>
              <a:rPr spc="55" dirty="0"/>
              <a:t>and </a:t>
            </a:r>
            <a:r>
              <a:rPr spc="-5" dirty="0"/>
              <a:t>low </a:t>
            </a:r>
            <a:r>
              <a:rPr spc="25" dirty="0"/>
              <a:t>toxicity were </a:t>
            </a:r>
            <a:r>
              <a:rPr spc="70" dirty="0"/>
              <a:t>selected, </a:t>
            </a:r>
            <a:r>
              <a:rPr spc="10" dirty="0"/>
              <a:t>of </a:t>
            </a:r>
            <a:r>
              <a:rPr spc="25" dirty="0"/>
              <a:t>which </a:t>
            </a:r>
            <a:r>
              <a:rPr spc="55" dirty="0"/>
              <a:t>compound 5, </a:t>
            </a:r>
            <a:r>
              <a:rPr spc="60" dirty="0"/>
              <a:t> </a:t>
            </a:r>
            <a:r>
              <a:rPr spc="40" dirty="0"/>
              <a:t>normonanchoidine</a:t>
            </a:r>
            <a:r>
              <a:rPr spc="45" dirty="0"/>
              <a:t> </a:t>
            </a:r>
            <a:r>
              <a:rPr spc="65" dirty="0"/>
              <a:t>H,</a:t>
            </a:r>
            <a:r>
              <a:rPr spc="70" dirty="0"/>
              <a:t> </a:t>
            </a:r>
            <a:r>
              <a:rPr spc="35" dirty="0"/>
              <a:t>an</a:t>
            </a:r>
            <a:r>
              <a:rPr spc="40" dirty="0"/>
              <a:t> </a:t>
            </a:r>
            <a:r>
              <a:rPr spc="45" dirty="0"/>
              <a:t>alkaloid</a:t>
            </a:r>
            <a:r>
              <a:rPr spc="50" dirty="0"/>
              <a:t> </a:t>
            </a:r>
            <a:r>
              <a:rPr spc="45" dirty="0"/>
              <a:t>isolated</a:t>
            </a:r>
            <a:r>
              <a:rPr spc="50" dirty="0"/>
              <a:t> </a:t>
            </a:r>
            <a:r>
              <a:rPr dirty="0"/>
              <a:t>from</a:t>
            </a:r>
            <a:r>
              <a:rPr spc="5" dirty="0"/>
              <a:t> </a:t>
            </a:r>
            <a:r>
              <a:rPr spc="40" dirty="0"/>
              <a:t>Monanchora</a:t>
            </a:r>
            <a:r>
              <a:rPr spc="45" dirty="0"/>
              <a:t> </a:t>
            </a:r>
            <a:r>
              <a:rPr spc="35" dirty="0"/>
              <a:t>pulchra</a:t>
            </a:r>
            <a:r>
              <a:rPr spc="40" dirty="0"/>
              <a:t> </a:t>
            </a:r>
            <a:r>
              <a:rPr spc="50" dirty="0"/>
              <a:t>and</a:t>
            </a:r>
            <a:r>
              <a:rPr spc="55" dirty="0"/>
              <a:t> </a:t>
            </a:r>
            <a:r>
              <a:rPr spc="50" dirty="0"/>
              <a:t>compound  </a:t>
            </a:r>
            <a:r>
              <a:rPr spc="25" dirty="0"/>
              <a:t>26, </a:t>
            </a:r>
            <a:r>
              <a:rPr spc="30" dirty="0"/>
              <a:t> </a:t>
            </a:r>
            <a:r>
              <a:rPr spc="20" dirty="0"/>
              <a:t>Bastadin</a:t>
            </a:r>
            <a:r>
              <a:rPr spc="25" dirty="0"/>
              <a:t> </a:t>
            </a:r>
            <a:r>
              <a:rPr spc="95" dirty="0"/>
              <a:t>A</a:t>
            </a:r>
            <a:r>
              <a:rPr spc="100" dirty="0"/>
              <a:t> </a:t>
            </a:r>
            <a:r>
              <a:rPr dirty="0"/>
              <a:t>from</a:t>
            </a:r>
            <a:r>
              <a:rPr spc="5" dirty="0"/>
              <a:t> </a:t>
            </a:r>
            <a:r>
              <a:rPr spc="20" dirty="0"/>
              <a:t>Lanthella</a:t>
            </a:r>
            <a:r>
              <a:rPr spc="25" dirty="0"/>
              <a:t> </a:t>
            </a:r>
            <a:r>
              <a:rPr spc="45" dirty="0"/>
              <a:t>basta</a:t>
            </a:r>
            <a:r>
              <a:rPr spc="50" dirty="0"/>
              <a:t> </a:t>
            </a:r>
            <a:r>
              <a:rPr spc="25" dirty="0"/>
              <a:t>were</a:t>
            </a:r>
            <a:r>
              <a:rPr spc="30" dirty="0"/>
              <a:t> </a:t>
            </a:r>
            <a:r>
              <a:rPr spc="25" dirty="0"/>
              <a:t>the</a:t>
            </a:r>
            <a:r>
              <a:rPr spc="30" dirty="0"/>
              <a:t> </a:t>
            </a:r>
            <a:r>
              <a:rPr spc="15" dirty="0"/>
              <a:t>most</a:t>
            </a:r>
            <a:r>
              <a:rPr spc="20" dirty="0"/>
              <a:t> </a:t>
            </a:r>
            <a:r>
              <a:rPr spc="40" dirty="0"/>
              <a:t>promising</a:t>
            </a:r>
            <a:r>
              <a:rPr spc="45" dirty="0"/>
              <a:t> </a:t>
            </a:r>
            <a:r>
              <a:rPr spc="70" dirty="0"/>
              <a:t>lead</a:t>
            </a:r>
            <a:r>
              <a:rPr spc="75" dirty="0"/>
              <a:t> </a:t>
            </a:r>
            <a:r>
              <a:rPr spc="65" dirty="0"/>
              <a:t>molecules.  </a:t>
            </a:r>
            <a:r>
              <a:rPr spc="35" dirty="0"/>
              <a:t>Therefore, </a:t>
            </a:r>
            <a:r>
              <a:rPr spc="40" dirty="0"/>
              <a:t> </a:t>
            </a:r>
            <a:r>
              <a:rPr spc="50" dirty="0"/>
              <a:t>compounds </a:t>
            </a:r>
            <a:r>
              <a:rPr spc="10" dirty="0"/>
              <a:t>of </a:t>
            </a:r>
            <a:r>
              <a:rPr spc="45" dirty="0"/>
              <a:t>marine origins </a:t>
            </a:r>
            <a:r>
              <a:rPr spc="40" dirty="0"/>
              <a:t>have </a:t>
            </a:r>
            <a:r>
              <a:rPr spc="30" dirty="0"/>
              <a:t>significant </a:t>
            </a:r>
            <a:r>
              <a:rPr spc="35" dirty="0"/>
              <a:t>migrastatic </a:t>
            </a:r>
            <a:r>
              <a:rPr spc="20" dirty="0"/>
              <a:t>activity </a:t>
            </a:r>
            <a:r>
              <a:rPr spc="35" dirty="0"/>
              <a:t>both </a:t>
            </a:r>
            <a:r>
              <a:rPr spc="15" dirty="0"/>
              <a:t>in </a:t>
            </a:r>
            <a:r>
              <a:rPr spc="40" dirty="0"/>
              <a:t>silico </a:t>
            </a:r>
            <a:r>
              <a:rPr spc="55" dirty="0"/>
              <a:t>and </a:t>
            </a:r>
            <a:r>
              <a:rPr spc="15" dirty="0"/>
              <a:t>in </a:t>
            </a:r>
            <a:r>
              <a:rPr dirty="0"/>
              <a:t>vitro </a:t>
            </a:r>
            <a:r>
              <a:rPr spc="55" dirty="0"/>
              <a:t>and </a:t>
            </a:r>
            <a:r>
              <a:rPr spc="60" dirty="0"/>
              <a:t> </a:t>
            </a:r>
            <a:r>
              <a:rPr spc="55" dirty="0"/>
              <a:t>can</a:t>
            </a:r>
            <a:r>
              <a:rPr spc="40" dirty="0"/>
              <a:t> </a:t>
            </a:r>
            <a:r>
              <a:rPr spc="114" dirty="0"/>
              <a:t>be</a:t>
            </a:r>
            <a:r>
              <a:rPr spc="45" dirty="0"/>
              <a:t> </a:t>
            </a:r>
            <a:r>
              <a:rPr spc="40" dirty="0"/>
              <a:t>investigated</a:t>
            </a:r>
            <a:r>
              <a:rPr spc="50" dirty="0"/>
              <a:t> </a:t>
            </a:r>
            <a:r>
              <a:rPr spc="10" dirty="0"/>
              <a:t>further.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/>
          </a:p>
          <a:p>
            <a:pPr marL="12700" marR="887094">
              <a:lnSpc>
                <a:spcPct val="100699"/>
              </a:lnSpc>
            </a:pPr>
            <a:r>
              <a:rPr sz="1800" b="1" spc="60" dirty="0">
                <a:latin typeface="Cambria"/>
                <a:cs typeface="Cambria"/>
              </a:rPr>
              <a:t>Keywords:</a:t>
            </a:r>
            <a:r>
              <a:rPr sz="1800" b="1" spc="-80" dirty="0">
                <a:latin typeface="Cambria"/>
                <a:cs typeface="Cambria"/>
              </a:rPr>
              <a:t> </a:t>
            </a:r>
            <a:r>
              <a:rPr b="1" spc="50" dirty="0">
                <a:latin typeface="Cambria"/>
                <a:cs typeface="Cambria"/>
              </a:rPr>
              <a:t>marine</a:t>
            </a:r>
            <a:r>
              <a:rPr b="1" spc="70" dirty="0">
                <a:latin typeface="Cambria"/>
                <a:cs typeface="Cambria"/>
              </a:rPr>
              <a:t> </a:t>
            </a:r>
            <a:r>
              <a:rPr b="1" spc="60" dirty="0">
                <a:latin typeface="Cambria"/>
                <a:cs typeface="Cambria"/>
              </a:rPr>
              <a:t>organisms;</a:t>
            </a:r>
            <a:r>
              <a:rPr b="1" spc="320" dirty="0">
                <a:latin typeface="Cambria"/>
                <a:cs typeface="Cambria"/>
              </a:rPr>
              <a:t> </a:t>
            </a:r>
            <a:r>
              <a:rPr b="1" spc="60" dirty="0">
                <a:latin typeface="Cambria"/>
                <a:cs typeface="Cambria"/>
              </a:rPr>
              <a:t>migrastatics;</a:t>
            </a:r>
            <a:r>
              <a:rPr b="1" spc="300" dirty="0">
                <a:latin typeface="Cambria"/>
                <a:cs typeface="Cambria"/>
              </a:rPr>
              <a:t> </a:t>
            </a:r>
            <a:r>
              <a:rPr b="1" spc="50" dirty="0">
                <a:latin typeface="Cambria"/>
                <a:cs typeface="Cambria"/>
              </a:rPr>
              <a:t>molecular</a:t>
            </a:r>
            <a:r>
              <a:rPr b="1" spc="80" dirty="0">
                <a:latin typeface="Cambria"/>
                <a:cs typeface="Cambria"/>
              </a:rPr>
              <a:t> </a:t>
            </a:r>
            <a:r>
              <a:rPr b="1" spc="60" dirty="0">
                <a:latin typeface="Cambria"/>
                <a:cs typeface="Cambria"/>
              </a:rPr>
              <a:t>docking;</a:t>
            </a:r>
            <a:r>
              <a:rPr b="1" spc="-15" dirty="0">
                <a:latin typeface="Cambria"/>
                <a:cs typeface="Cambria"/>
              </a:rPr>
              <a:t> </a:t>
            </a:r>
            <a:r>
              <a:rPr b="1" spc="50" dirty="0">
                <a:latin typeface="Cambria"/>
                <a:cs typeface="Cambria"/>
              </a:rPr>
              <a:t>molecular </a:t>
            </a:r>
            <a:r>
              <a:rPr b="1" spc="-290" dirty="0">
                <a:latin typeface="Cambria"/>
                <a:cs typeface="Cambria"/>
              </a:rPr>
              <a:t> </a:t>
            </a:r>
            <a:r>
              <a:rPr b="1" spc="65" dirty="0">
                <a:latin typeface="Cambria"/>
                <a:cs typeface="Cambria"/>
              </a:rPr>
              <a:t>dynamics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6744" y="1542669"/>
            <a:ext cx="7596505" cy="35991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Black"/>
                <a:cs typeface="Arial Black"/>
              </a:rPr>
              <a:t>Introduction</a:t>
            </a:r>
            <a:endParaRPr sz="1800">
              <a:latin typeface="Arial Black"/>
              <a:cs typeface="Arial Black"/>
            </a:endParaRPr>
          </a:p>
          <a:p>
            <a:pPr marL="299085" marR="5080" indent="-287020">
              <a:lnSpc>
                <a:spcPct val="101099"/>
              </a:lnSpc>
              <a:spcBef>
                <a:spcPts val="2160"/>
              </a:spcBef>
              <a:buFont typeface="Wingdings"/>
              <a:buChar char=""/>
              <a:tabLst>
                <a:tab pos="375285" algn="l"/>
                <a:tab pos="375920" algn="l"/>
              </a:tabLst>
            </a:pPr>
            <a:r>
              <a:rPr dirty="0"/>
              <a:t>	</a:t>
            </a:r>
            <a:r>
              <a:rPr sz="1800" spc="125" dirty="0">
                <a:latin typeface="Cambria"/>
                <a:cs typeface="Cambria"/>
              </a:rPr>
              <a:t>Cancer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refers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to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abnormal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and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uncontrolled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cell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30" dirty="0">
                <a:latin typeface="Cambria"/>
                <a:cs typeface="Cambria"/>
              </a:rPr>
              <a:t>proliferation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which 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has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the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tendency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10" dirty="0">
                <a:latin typeface="Cambria"/>
                <a:cs typeface="Cambria"/>
              </a:rPr>
              <a:t>to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invade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and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metastasize </a:t>
            </a:r>
            <a:r>
              <a:rPr sz="1800" spc="5" dirty="0">
                <a:latin typeface="Cambria"/>
                <a:cs typeface="Cambria"/>
              </a:rPr>
              <a:t>to</a:t>
            </a:r>
            <a:r>
              <a:rPr sz="1800" spc="35" dirty="0">
                <a:latin typeface="Cambria"/>
                <a:cs typeface="Cambria"/>
              </a:rPr>
              <a:t> other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parts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of</a:t>
            </a:r>
            <a:r>
              <a:rPr sz="1800" spc="40" dirty="0">
                <a:latin typeface="Cambria"/>
                <a:cs typeface="Cambria"/>
              </a:rPr>
              <a:t> the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body.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Wingdings"/>
              <a:buChar char=""/>
            </a:pPr>
            <a:endParaRPr sz="1800">
              <a:latin typeface="Cambria"/>
              <a:cs typeface="Cambria"/>
            </a:endParaRPr>
          </a:p>
          <a:p>
            <a:pPr marL="356870" indent="-344805">
              <a:lnSpc>
                <a:spcPct val="100000"/>
              </a:lnSpc>
              <a:buFont typeface="Wingdings"/>
              <a:buChar char=""/>
              <a:tabLst>
                <a:tab pos="356870" algn="l"/>
                <a:tab pos="357505" algn="l"/>
              </a:tabLst>
            </a:pPr>
            <a:r>
              <a:rPr sz="1800" spc="55" dirty="0">
                <a:latin typeface="Cambria"/>
                <a:cs typeface="Cambria"/>
              </a:rPr>
              <a:t>The </a:t>
            </a:r>
            <a:r>
              <a:rPr sz="1800" spc="50" dirty="0">
                <a:latin typeface="Cambria"/>
                <a:cs typeface="Cambria"/>
              </a:rPr>
              <a:t>ability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of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a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15" dirty="0">
                <a:latin typeface="Cambria"/>
                <a:cs typeface="Cambria"/>
              </a:rPr>
              <a:t>tumor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cell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to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expand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15" dirty="0">
                <a:latin typeface="Cambria"/>
                <a:cs typeface="Cambria"/>
              </a:rPr>
              <a:t>into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a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nearby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cell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is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known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as</a:t>
            </a:r>
            <a:endParaRPr sz="1800">
              <a:latin typeface="Cambria"/>
              <a:cs typeface="Cambria"/>
            </a:endParaRPr>
          </a:p>
          <a:p>
            <a:pPr marL="299085">
              <a:lnSpc>
                <a:spcPct val="100000"/>
              </a:lnSpc>
            </a:pPr>
            <a:r>
              <a:rPr sz="1800" spc="50" dirty="0">
                <a:latin typeface="Cambria"/>
                <a:cs typeface="Cambria"/>
              </a:rPr>
              <a:t>invasion.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Cambria"/>
              <a:cs typeface="Cambria"/>
            </a:endParaRPr>
          </a:p>
          <a:p>
            <a:pPr marL="356870" indent="-344805">
              <a:lnSpc>
                <a:spcPct val="100000"/>
              </a:lnSpc>
              <a:buFont typeface="Wingdings"/>
              <a:buChar char=""/>
              <a:tabLst>
                <a:tab pos="356870" algn="l"/>
                <a:tab pos="357505" algn="l"/>
              </a:tabLst>
            </a:pPr>
            <a:r>
              <a:rPr sz="1800" spc="45" dirty="0">
                <a:latin typeface="Cambria"/>
                <a:cs typeface="Cambria"/>
              </a:rPr>
              <a:t>Metastasis</a:t>
            </a:r>
            <a:r>
              <a:rPr sz="1800" spc="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is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the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dissemination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of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a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15" dirty="0">
                <a:latin typeface="Cambria"/>
                <a:cs typeface="Cambria"/>
              </a:rPr>
              <a:t>tumor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cell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from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a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site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of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primary</a:t>
            </a:r>
            <a:endParaRPr sz="1800">
              <a:latin typeface="Cambria"/>
              <a:cs typeface="Cambria"/>
            </a:endParaRPr>
          </a:p>
          <a:p>
            <a:pPr marL="299085">
              <a:lnSpc>
                <a:spcPct val="100000"/>
              </a:lnSpc>
            </a:pPr>
            <a:r>
              <a:rPr sz="1800" spc="70" dirty="0">
                <a:latin typeface="Cambria"/>
                <a:cs typeface="Cambria"/>
              </a:rPr>
              <a:t>origin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to</a:t>
            </a:r>
            <a:r>
              <a:rPr sz="1800" spc="2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a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distant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secondary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site.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Cambria"/>
              <a:cs typeface="Cambria"/>
            </a:endParaRPr>
          </a:p>
          <a:p>
            <a:pPr marL="344170" marR="276860" indent="-344170" algn="r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344170" algn="l"/>
                <a:tab pos="344805" algn="l"/>
              </a:tabLst>
            </a:pPr>
            <a:r>
              <a:rPr sz="1800" spc="45" dirty="0">
                <a:latin typeface="Cambria"/>
                <a:cs typeface="Cambria"/>
              </a:rPr>
              <a:t>Metastasis</a:t>
            </a:r>
            <a:r>
              <a:rPr sz="1800" spc="5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of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cancer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is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the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most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significant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characteristic</a:t>
            </a:r>
            <a:r>
              <a:rPr sz="1800" spc="15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of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cancer</a:t>
            </a:r>
            <a:endParaRPr sz="1800">
              <a:latin typeface="Cambria"/>
              <a:cs typeface="Cambria"/>
            </a:endParaRPr>
          </a:p>
          <a:p>
            <a:pPr marR="299720" algn="r">
              <a:lnSpc>
                <a:spcPct val="100000"/>
              </a:lnSpc>
            </a:pPr>
            <a:r>
              <a:rPr sz="1800" spc="65" dirty="0">
                <a:latin typeface="Cambria"/>
                <a:cs typeface="Cambria"/>
              </a:rPr>
              <a:t>malignancy,</a:t>
            </a:r>
            <a:r>
              <a:rPr sz="1800" spc="-8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and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-25" dirty="0">
                <a:latin typeface="Cambria"/>
                <a:cs typeface="Cambria"/>
              </a:rPr>
              <a:t>it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is</a:t>
            </a:r>
            <a:r>
              <a:rPr sz="1800" spc="60" dirty="0">
                <a:latin typeface="Cambria"/>
                <a:cs typeface="Cambria"/>
              </a:rPr>
              <a:t> responsible</a:t>
            </a:r>
            <a:r>
              <a:rPr sz="1800" spc="145" dirty="0">
                <a:latin typeface="Cambria"/>
                <a:cs typeface="Cambria"/>
              </a:rPr>
              <a:t> </a:t>
            </a:r>
            <a:r>
              <a:rPr sz="1800" spc="30" dirty="0">
                <a:latin typeface="Cambria"/>
                <a:cs typeface="Cambria"/>
              </a:rPr>
              <a:t>for</a:t>
            </a:r>
            <a:r>
              <a:rPr sz="1800" spc="35" dirty="0">
                <a:latin typeface="Cambria"/>
                <a:cs typeface="Cambria"/>
              </a:rPr>
              <a:t> 85%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of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cancer-related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deaths.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6744" y="1326845"/>
            <a:ext cx="7115175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299720" algn="l"/>
              </a:tabLst>
            </a:pPr>
            <a:r>
              <a:rPr sz="1800" spc="50" dirty="0">
                <a:latin typeface="Cambria"/>
                <a:cs typeface="Cambria"/>
              </a:rPr>
              <a:t>Migrastatics </a:t>
            </a:r>
            <a:r>
              <a:rPr sz="1800" spc="45" dirty="0">
                <a:latin typeface="Cambria"/>
                <a:cs typeface="Cambria"/>
              </a:rPr>
              <a:t>are </a:t>
            </a:r>
            <a:r>
              <a:rPr sz="1800" spc="85" dirty="0">
                <a:latin typeface="Cambria"/>
                <a:cs typeface="Cambria"/>
              </a:rPr>
              <a:t>drugs </a:t>
            </a:r>
            <a:r>
              <a:rPr sz="1800" spc="-5" dirty="0">
                <a:latin typeface="Cambria"/>
                <a:cs typeface="Cambria"/>
              </a:rPr>
              <a:t>that </a:t>
            </a:r>
            <a:r>
              <a:rPr sz="1800" spc="40" dirty="0">
                <a:latin typeface="Cambria"/>
                <a:cs typeface="Cambria"/>
              </a:rPr>
              <a:t>interfere </a:t>
            </a:r>
            <a:r>
              <a:rPr sz="1800" dirty="0">
                <a:latin typeface="Cambria"/>
                <a:cs typeface="Cambria"/>
              </a:rPr>
              <a:t>with </a:t>
            </a:r>
            <a:r>
              <a:rPr sz="1800" spc="50" dirty="0">
                <a:latin typeface="Cambria"/>
                <a:cs typeface="Cambria"/>
              </a:rPr>
              <a:t>all </a:t>
            </a:r>
            <a:r>
              <a:rPr sz="1800" spc="90" dirty="0">
                <a:latin typeface="Cambria"/>
                <a:cs typeface="Cambria"/>
              </a:rPr>
              <a:t>modes </a:t>
            </a:r>
            <a:r>
              <a:rPr sz="1800" spc="25" dirty="0">
                <a:latin typeface="Cambria"/>
                <a:cs typeface="Cambria"/>
              </a:rPr>
              <a:t>of </a:t>
            </a:r>
            <a:r>
              <a:rPr sz="1800" spc="90" dirty="0">
                <a:latin typeface="Cambria"/>
                <a:cs typeface="Cambria"/>
              </a:rPr>
              <a:t>cancer cell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invasiveness </a:t>
            </a:r>
            <a:r>
              <a:rPr sz="1800" spc="95" dirty="0">
                <a:latin typeface="Cambria"/>
                <a:cs typeface="Cambria"/>
              </a:rPr>
              <a:t>and, </a:t>
            </a:r>
            <a:r>
              <a:rPr sz="1800" spc="55" dirty="0">
                <a:latin typeface="Cambria"/>
                <a:cs typeface="Cambria"/>
              </a:rPr>
              <a:t>consequently, </a:t>
            </a:r>
            <a:r>
              <a:rPr sz="1800" dirty="0">
                <a:latin typeface="Cambria"/>
                <a:cs typeface="Cambria"/>
              </a:rPr>
              <a:t>with </a:t>
            </a:r>
            <a:r>
              <a:rPr sz="1800" spc="25" dirty="0">
                <a:latin typeface="Cambria"/>
                <a:cs typeface="Cambria"/>
              </a:rPr>
              <a:t>their </a:t>
            </a:r>
            <a:r>
              <a:rPr sz="1800" spc="50" dirty="0">
                <a:latin typeface="Cambria"/>
                <a:cs typeface="Cambria"/>
              </a:rPr>
              <a:t>ability </a:t>
            </a:r>
            <a:r>
              <a:rPr sz="1800" spc="5" dirty="0">
                <a:latin typeface="Cambria"/>
                <a:cs typeface="Cambria"/>
              </a:rPr>
              <a:t>to </a:t>
            </a:r>
            <a:r>
              <a:rPr sz="1800" spc="40" dirty="0">
                <a:latin typeface="Cambria"/>
                <a:cs typeface="Cambria"/>
              </a:rPr>
              <a:t>metastasize </a:t>
            </a:r>
            <a:r>
              <a:rPr sz="1800" spc="45" dirty="0">
                <a:latin typeface="Cambria"/>
                <a:cs typeface="Cambria"/>
              </a:rPr>
              <a:t> (inhibiting </a:t>
            </a:r>
            <a:r>
              <a:rPr sz="1800" spc="5" dirty="0">
                <a:latin typeface="Cambria"/>
                <a:cs typeface="Cambria"/>
              </a:rPr>
              <a:t>not </a:t>
            </a:r>
            <a:r>
              <a:rPr sz="1800" spc="45" dirty="0">
                <a:latin typeface="Cambria"/>
                <a:cs typeface="Cambria"/>
              </a:rPr>
              <a:t>only </a:t>
            </a:r>
            <a:r>
              <a:rPr sz="1800" spc="70" dirty="0">
                <a:latin typeface="Cambria"/>
                <a:cs typeface="Cambria"/>
              </a:rPr>
              <a:t>local </a:t>
            </a:r>
            <a:r>
              <a:rPr sz="1800" spc="50" dirty="0">
                <a:latin typeface="Cambria"/>
                <a:cs typeface="Cambria"/>
              </a:rPr>
              <a:t>invasion, </a:t>
            </a:r>
            <a:r>
              <a:rPr sz="1800" spc="25" dirty="0">
                <a:latin typeface="Cambria"/>
                <a:cs typeface="Cambria"/>
              </a:rPr>
              <a:t>but </a:t>
            </a:r>
            <a:r>
              <a:rPr sz="1800" spc="55" dirty="0">
                <a:latin typeface="Cambria"/>
                <a:cs typeface="Cambria"/>
              </a:rPr>
              <a:t>also </a:t>
            </a:r>
            <a:r>
              <a:rPr sz="1800" spc="35" dirty="0">
                <a:latin typeface="Cambria"/>
                <a:cs typeface="Cambria"/>
              </a:rPr>
              <a:t>extravasation </a:t>
            </a:r>
            <a:r>
              <a:rPr sz="1800" spc="75" dirty="0">
                <a:latin typeface="Cambria"/>
                <a:cs typeface="Cambria"/>
              </a:rPr>
              <a:t>and 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metastatic</a:t>
            </a:r>
            <a:r>
              <a:rPr sz="1800" spc="1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colonization).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2590800"/>
            <a:ext cx="6781800" cy="33528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05662" y="6080556"/>
            <a:ext cx="710310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10" dirty="0">
                <a:latin typeface="Cambria"/>
                <a:cs typeface="Cambria"/>
              </a:rPr>
              <a:t>https://</a:t>
            </a:r>
            <a:r>
              <a:rPr sz="1600" spc="10" dirty="0">
                <a:latin typeface="Cambria"/>
                <a:cs typeface="Cambria"/>
                <a:hlinkClick r:id="rId3"/>
              </a:rPr>
              <a:t>www.cell.com/trends/cancer/fulltext/S2405-8033%2819%2930204-3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6744" y="1442084"/>
            <a:ext cx="7696834" cy="3044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252095" indent="-28702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299720" algn="l"/>
              </a:tabLst>
            </a:pPr>
            <a:r>
              <a:rPr sz="1800" spc="50" dirty="0">
                <a:latin typeface="Cambria"/>
                <a:cs typeface="Cambria"/>
              </a:rPr>
              <a:t>Tremendous breakthroughs </a:t>
            </a:r>
            <a:r>
              <a:rPr sz="1800" spc="60" dirty="0">
                <a:latin typeface="Cambria"/>
                <a:cs typeface="Cambria"/>
              </a:rPr>
              <a:t>have </a:t>
            </a:r>
            <a:r>
              <a:rPr sz="1800" spc="120" dirty="0">
                <a:latin typeface="Cambria"/>
                <a:cs typeface="Cambria"/>
              </a:rPr>
              <a:t>been </a:t>
            </a:r>
            <a:r>
              <a:rPr sz="1800" spc="100" dirty="0">
                <a:latin typeface="Cambria"/>
                <a:cs typeface="Cambria"/>
              </a:rPr>
              <a:t>made </a:t>
            </a:r>
            <a:r>
              <a:rPr sz="1800" spc="25" dirty="0">
                <a:latin typeface="Cambria"/>
                <a:cs typeface="Cambria"/>
              </a:rPr>
              <a:t>in </a:t>
            </a:r>
            <a:r>
              <a:rPr sz="1800" spc="95" dirty="0">
                <a:latin typeface="Cambria"/>
                <a:cs typeface="Cambria"/>
              </a:rPr>
              <a:t>drug </a:t>
            </a:r>
            <a:r>
              <a:rPr sz="1800" spc="70" dirty="0">
                <a:latin typeface="Cambria"/>
                <a:cs typeface="Cambria"/>
              </a:rPr>
              <a:t>discovery </a:t>
            </a:r>
            <a:r>
              <a:rPr sz="1800" dirty="0">
                <a:latin typeface="Cambria"/>
                <a:cs typeface="Cambria"/>
              </a:rPr>
              <a:t>with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the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30" dirty="0">
                <a:latin typeface="Cambria"/>
                <a:cs typeface="Cambria"/>
              </a:rPr>
              <a:t>invention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of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computer-aided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drug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design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114" dirty="0">
                <a:latin typeface="Cambria"/>
                <a:cs typeface="Cambria"/>
              </a:rPr>
              <a:t>(CADD).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/>
              <a:buChar char=""/>
            </a:pPr>
            <a:endParaRPr sz="1800">
              <a:latin typeface="Cambria"/>
              <a:cs typeface="Cambria"/>
            </a:endParaRPr>
          </a:p>
          <a:p>
            <a:pPr marL="299085" marR="5080" indent="-287020" algn="just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1800" spc="165" dirty="0">
                <a:latin typeface="Cambria"/>
                <a:cs typeface="Cambria"/>
              </a:rPr>
              <a:t>CADD</a:t>
            </a:r>
            <a:r>
              <a:rPr sz="1800" spc="17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explores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computational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techniques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to</a:t>
            </a:r>
            <a:r>
              <a:rPr sz="1800" spc="10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study</a:t>
            </a:r>
            <a:r>
              <a:rPr sz="1800" spc="40" dirty="0">
                <a:latin typeface="Cambria"/>
                <a:cs typeface="Cambria"/>
              </a:rPr>
              <a:t> the 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pharmacokinetic</a:t>
            </a:r>
            <a:r>
              <a:rPr sz="1800" spc="7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and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30" dirty="0">
                <a:latin typeface="Cambria"/>
                <a:cs typeface="Cambria"/>
              </a:rPr>
              <a:t>toxicity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profile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of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compounds, </a:t>
            </a:r>
            <a:r>
              <a:rPr sz="1800" spc="75" dirty="0">
                <a:latin typeface="Cambria"/>
                <a:cs typeface="Cambria"/>
              </a:rPr>
              <a:t>and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the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drug- 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receptor </a:t>
            </a:r>
            <a:r>
              <a:rPr sz="1800" spc="35" dirty="0">
                <a:latin typeface="Cambria"/>
                <a:cs typeface="Cambria"/>
              </a:rPr>
              <a:t>interactions </a:t>
            </a:r>
            <a:r>
              <a:rPr sz="1800" spc="5" dirty="0">
                <a:latin typeface="Cambria"/>
                <a:cs typeface="Cambria"/>
              </a:rPr>
              <a:t>to </a:t>
            </a:r>
            <a:r>
              <a:rPr sz="1800" spc="65" dirty="0">
                <a:latin typeface="Cambria"/>
                <a:cs typeface="Cambria"/>
              </a:rPr>
              <a:t>determine </a:t>
            </a:r>
            <a:r>
              <a:rPr sz="1800" spc="40" dirty="0">
                <a:latin typeface="Cambria"/>
                <a:cs typeface="Cambria"/>
              </a:rPr>
              <a:t>the </a:t>
            </a:r>
            <a:r>
              <a:rPr sz="1800" spc="90" dirty="0">
                <a:latin typeface="Cambria"/>
                <a:cs typeface="Cambria"/>
              </a:rPr>
              <a:t>binding </a:t>
            </a:r>
            <a:r>
              <a:rPr sz="1800" spc="40" dirty="0">
                <a:latin typeface="Cambria"/>
                <a:cs typeface="Cambria"/>
              </a:rPr>
              <a:t>potential </a:t>
            </a:r>
            <a:r>
              <a:rPr sz="1800" spc="70" dirty="0">
                <a:latin typeface="Cambria"/>
                <a:cs typeface="Cambria"/>
              </a:rPr>
              <a:t>and </a:t>
            </a:r>
            <a:r>
              <a:rPr sz="1800" spc="25" dirty="0">
                <a:latin typeface="Cambria"/>
                <a:cs typeface="Cambria"/>
              </a:rPr>
              <a:t>affinity of 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a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given </a:t>
            </a:r>
            <a:r>
              <a:rPr sz="1800" spc="90" dirty="0">
                <a:latin typeface="Cambria"/>
                <a:cs typeface="Cambria"/>
              </a:rPr>
              <a:t>compound.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Wingdings"/>
              <a:buChar char=""/>
            </a:pPr>
            <a:endParaRPr sz="1800">
              <a:latin typeface="Cambria"/>
              <a:cs typeface="Cambria"/>
            </a:endParaRPr>
          </a:p>
          <a:p>
            <a:pPr marL="299085" marR="44450" indent="-287020" algn="just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1800" spc="35" dirty="0">
                <a:latin typeface="Cambria"/>
                <a:cs typeface="Cambria"/>
              </a:rPr>
              <a:t>With </a:t>
            </a:r>
            <a:r>
              <a:rPr sz="1800" spc="75" dirty="0">
                <a:latin typeface="Cambria"/>
                <a:cs typeface="Cambria"/>
              </a:rPr>
              <a:t>a </a:t>
            </a:r>
            <a:r>
              <a:rPr sz="1800" spc="50" dirty="0">
                <a:latin typeface="Cambria"/>
                <a:cs typeface="Cambria"/>
              </a:rPr>
              <a:t>significant </a:t>
            </a:r>
            <a:r>
              <a:rPr sz="1800" spc="40" dirty="0">
                <a:latin typeface="Cambria"/>
                <a:cs typeface="Cambria"/>
              </a:rPr>
              <a:t>reduction </a:t>
            </a:r>
            <a:r>
              <a:rPr sz="1800" spc="25" dirty="0">
                <a:latin typeface="Cambria"/>
                <a:cs typeface="Cambria"/>
              </a:rPr>
              <a:t>in </a:t>
            </a:r>
            <a:r>
              <a:rPr sz="1800" spc="40" dirty="0">
                <a:latin typeface="Cambria"/>
                <a:cs typeface="Cambria"/>
              </a:rPr>
              <a:t>time </a:t>
            </a:r>
            <a:r>
              <a:rPr sz="1800" spc="75" dirty="0">
                <a:latin typeface="Cambria"/>
                <a:cs typeface="Cambria"/>
              </a:rPr>
              <a:t>and </a:t>
            </a:r>
            <a:r>
              <a:rPr sz="1800" spc="105" dirty="0">
                <a:latin typeface="Cambria"/>
                <a:cs typeface="Cambria"/>
              </a:rPr>
              <a:t>expense, </a:t>
            </a:r>
            <a:r>
              <a:rPr sz="1800" spc="40" dirty="0">
                <a:latin typeface="Cambria"/>
                <a:cs typeface="Cambria"/>
              </a:rPr>
              <a:t>the </a:t>
            </a:r>
            <a:r>
              <a:rPr sz="1800" spc="165" dirty="0">
                <a:latin typeface="Cambria"/>
                <a:cs typeface="Cambria"/>
              </a:rPr>
              <a:t>CADD </a:t>
            </a:r>
            <a:r>
              <a:rPr sz="1800" spc="65" dirty="0">
                <a:latin typeface="Cambria"/>
                <a:cs typeface="Cambria"/>
              </a:rPr>
              <a:t>technique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has </a:t>
            </a:r>
            <a:r>
              <a:rPr sz="1800" spc="120" dirty="0">
                <a:latin typeface="Cambria"/>
                <a:cs typeface="Cambria"/>
              </a:rPr>
              <a:t>been </a:t>
            </a:r>
            <a:r>
              <a:rPr sz="1800" spc="65" dirty="0">
                <a:latin typeface="Cambria"/>
                <a:cs typeface="Cambria"/>
              </a:rPr>
              <a:t>crucial </a:t>
            </a:r>
            <a:r>
              <a:rPr sz="1800" spc="25" dirty="0">
                <a:latin typeface="Cambria"/>
                <a:cs typeface="Cambria"/>
              </a:rPr>
              <a:t>in </a:t>
            </a:r>
            <a:r>
              <a:rPr sz="1800" spc="40" dirty="0">
                <a:latin typeface="Cambria"/>
                <a:cs typeface="Cambria"/>
              </a:rPr>
              <a:t>the </a:t>
            </a:r>
            <a:r>
              <a:rPr sz="1800" spc="70" dirty="0">
                <a:latin typeface="Cambria"/>
                <a:cs typeface="Cambria"/>
              </a:rPr>
              <a:t>discovery </a:t>
            </a:r>
            <a:r>
              <a:rPr sz="1800" spc="75" dirty="0">
                <a:latin typeface="Cambria"/>
                <a:cs typeface="Cambria"/>
              </a:rPr>
              <a:t>and </a:t>
            </a:r>
            <a:r>
              <a:rPr sz="1800" spc="30" dirty="0">
                <a:latin typeface="Cambria"/>
                <a:cs typeface="Cambria"/>
              </a:rPr>
              <a:t>optimization </a:t>
            </a:r>
            <a:r>
              <a:rPr sz="1800" spc="25" dirty="0">
                <a:latin typeface="Cambria"/>
                <a:cs typeface="Cambria"/>
              </a:rPr>
              <a:t>of </a:t>
            </a:r>
            <a:r>
              <a:rPr sz="1800" spc="60" dirty="0">
                <a:latin typeface="Cambria"/>
                <a:cs typeface="Cambria"/>
              </a:rPr>
              <a:t>prospective </a:t>
            </a:r>
            <a:r>
              <a:rPr sz="1800" spc="95" dirty="0">
                <a:latin typeface="Cambria"/>
                <a:cs typeface="Cambria"/>
              </a:rPr>
              <a:t>lead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compounds</a:t>
            </a:r>
            <a:r>
              <a:rPr sz="1800" b="1" spc="90" dirty="0">
                <a:latin typeface="Cambria"/>
                <a:cs typeface="Cambria"/>
              </a:rPr>
              <a:t>.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C8A79D4D-F469-37B1-674F-6BAEE7475A25}"/>
              </a:ext>
            </a:extLst>
          </p:cNvPr>
          <p:cNvSpPr txBox="1"/>
          <p:nvPr/>
        </p:nvSpPr>
        <p:spPr>
          <a:xfrm>
            <a:off x="838200" y="1371600"/>
            <a:ext cx="32004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spc="-10" dirty="0">
                <a:latin typeface="Arial Black"/>
                <a:cs typeface="Arial Black"/>
              </a:rPr>
              <a:t>Results</a:t>
            </a:r>
            <a:r>
              <a:rPr lang="en-US" sz="1800" spc="-25" dirty="0">
                <a:latin typeface="Arial Black"/>
                <a:cs typeface="Arial Black"/>
              </a:rPr>
              <a:t> </a:t>
            </a:r>
            <a:r>
              <a:rPr lang="en-US" sz="1800" dirty="0">
                <a:latin typeface="Arial Black"/>
                <a:cs typeface="Arial Black"/>
              </a:rPr>
              <a:t>and</a:t>
            </a:r>
            <a:r>
              <a:rPr lang="en-US" sz="1800" spc="-25" dirty="0">
                <a:latin typeface="Arial Black"/>
                <a:cs typeface="Arial Black"/>
              </a:rPr>
              <a:t> </a:t>
            </a:r>
            <a:r>
              <a:rPr lang="en-US" sz="1800" spc="-5" dirty="0">
                <a:latin typeface="Arial Black"/>
                <a:cs typeface="Arial Black"/>
              </a:rPr>
              <a:t>Discussion</a:t>
            </a:r>
            <a:endParaRPr lang="en-US" sz="1800" dirty="0">
              <a:latin typeface="Arial Black"/>
              <a:cs typeface="Arial Black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0279BD-A9E6-3D67-EE4C-B64A0B425FB1}"/>
              </a:ext>
            </a:extLst>
          </p:cNvPr>
          <p:cNvSpPr txBox="1"/>
          <p:nvPr/>
        </p:nvSpPr>
        <p:spPr>
          <a:xfrm>
            <a:off x="457200" y="2057400"/>
            <a:ext cx="8001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compounds isolated from these organisms were mainly alkaloids and</a:t>
            </a:r>
            <a:r>
              <a:rPr lang="en-US" sz="1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peptides,</a:t>
            </a:r>
            <a:r>
              <a:rPr lang="en-US" sz="1800" kern="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phenolics and polysaccharides with varying physicochemical, pharmacokinetic and toxicity properties. </a:t>
            </a:r>
          </a:p>
          <a:p>
            <a:endParaRPr lang="en-US" sz="1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kern="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Four</a:t>
            </a:r>
            <a:r>
              <a:rPr lang="en-US" sz="1800" kern="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compounds</a:t>
            </a:r>
            <a:r>
              <a:rPr lang="en-US" sz="1800" kern="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en-US" sz="1800" kern="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</a:t>
            </a:r>
            <a:r>
              <a:rPr lang="en-US" sz="1800" kern="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binding</a:t>
            </a:r>
            <a:r>
              <a:rPr lang="en-US" sz="1800" kern="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affinity, stability at the binding cavity of DYRK2, and low toxicity were selected, of which</a:t>
            </a:r>
            <a:r>
              <a:rPr lang="en-US" sz="1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compound</a:t>
            </a:r>
            <a:r>
              <a:rPr lang="en-US" sz="1800" b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5,</a:t>
            </a:r>
            <a:r>
              <a:rPr lang="en-US" sz="1800" b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normonanchoidine</a:t>
            </a:r>
            <a:r>
              <a:rPr lang="en-US" sz="1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H,</a:t>
            </a:r>
            <a:r>
              <a:rPr lang="en-US" sz="1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en-US" sz="1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alkaloid</a:t>
            </a:r>
            <a:r>
              <a:rPr lang="en-US" sz="1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isolated</a:t>
            </a:r>
            <a:r>
              <a:rPr lang="en-US" sz="1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en-US" sz="1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Monanchora</a:t>
            </a:r>
            <a:r>
              <a:rPr lang="en-US" sz="1800" i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pulchra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1800" i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en-US" sz="1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compound</a:t>
            </a:r>
            <a:r>
              <a:rPr lang="en-US" sz="1800" b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26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Bastadin</a:t>
            </a:r>
            <a:r>
              <a:rPr lang="en-US" sz="1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1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en-US" sz="1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Lanthella</a:t>
            </a:r>
            <a:r>
              <a:rPr lang="en-US" sz="18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basta</a:t>
            </a:r>
            <a:r>
              <a:rPr lang="en-US" sz="1800" i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were</a:t>
            </a:r>
            <a:r>
              <a:rPr lang="en-US" sz="1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most</a:t>
            </a:r>
            <a:r>
              <a:rPr lang="en-US" sz="1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promising</a:t>
            </a:r>
            <a:r>
              <a:rPr lang="en-US" sz="1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lead</a:t>
            </a:r>
            <a:r>
              <a:rPr lang="en-US" sz="1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molecules.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4166409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F66C1F83-A69E-B345-8338-CA3AE2074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933770"/>
              </p:ext>
            </p:extLst>
          </p:nvPr>
        </p:nvGraphicFramePr>
        <p:xfrm>
          <a:off x="228601" y="2209798"/>
          <a:ext cx="8790305" cy="3834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839">
                  <a:extLst>
                    <a:ext uri="{9D8B030D-6E8A-4147-A177-3AD203B41FA5}">
                      <a16:colId xmlns:a16="http://schemas.microsoft.com/office/drawing/2014/main" val="3005435679"/>
                    </a:ext>
                  </a:extLst>
                </a:gridCol>
                <a:gridCol w="1540570">
                  <a:extLst>
                    <a:ext uri="{9D8B030D-6E8A-4147-A177-3AD203B41FA5}">
                      <a16:colId xmlns:a16="http://schemas.microsoft.com/office/drawing/2014/main" val="809141430"/>
                    </a:ext>
                  </a:extLst>
                </a:gridCol>
                <a:gridCol w="2736774">
                  <a:extLst>
                    <a:ext uri="{9D8B030D-6E8A-4147-A177-3AD203B41FA5}">
                      <a16:colId xmlns:a16="http://schemas.microsoft.com/office/drawing/2014/main" val="1476469006"/>
                    </a:ext>
                  </a:extLst>
                </a:gridCol>
                <a:gridCol w="1758061">
                  <a:extLst>
                    <a:ext uri="{9D8B030D-6E8A-4147-A177-3AD203B41FA5}">
                      <a16:colId xmlns:a16="http://schemas.microsoft.com/office/drawing/2014/main" val="2118218146"/>
                    </a:ext>
                  </a:extLst>
                </a:gridCol>
                <a:gridCol w="1758061">
                  <a:extLst>
                    <a:ext uri="{9D8B030D-6E8A-4147-A177-3AD203B41FA5}">
                      <a16:colId xmlns:a16="http://schemas.microsoft.com/office/drawing/2014/main" val="2778868665"/>
                    </a:ext>
                  </a:extLst>
                </a:gridCol>
              </a:tblGrid>
              <a:tr h="796637">
                <a:tc>
                  <a:txBody>
                    <a:bodyPr/>
                    <a:lstStyle/>
                    <a:p>
                      <a:r>
                        <a:rPr lang="en-US" dirty="0" err="1"/>
                        <a:t>Compd</a:t>
                      </a:r>
                      <a:r>
                        <a:rPr lang="en-US" dirty="0"/>
                        <a:t> No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Compound Name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Source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Activity </a:t>
                      </a:r>
                      <a:r>
                        <a:rPr lang="en-US" sz="1800" b="0" i="0" u="none" strike="noStrike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en-US" dirty="0"/>
                        <a:t>(IC50/MIC)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u="none" strike="noStrike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 vitro </a:t>
                      </a:r>
                      <a:r>
                        <a:rPr lang="en-US" sz="1800" b="1" i="0" u="none" strike="noStrike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cell model </a:t>
                      </a:r>
                      <a:r>
                        <a:rPr lang="en-US" sz="1800" b="0" i="0" u="none" strike="noStrike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254962"/>
                  </a:ext>
                </a:extLst>
              </a:tr>
              <a:tr h="1274619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Normonanchocidine</a:t>
                      </a:r>
                      <a:r>
                        <a:rPr lang="en-US" sz="1800" b="0" i="0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 </a:t>
                      </a:r>
                    </a:p>
                    <a:p>
                      <a:r>
                        <a:rPr lang="en-US" sz="1800" b="0" i="0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(alkaloid)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u="none" strike="noStrike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Monanchora</a:t>
                      </a:r>
                      <a:r>
                        <a:rPr lang="en-US" sz="1800" b="0" i="1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pulchra </a:t>
                      </a:r>
                      <a:r>
                        <a:rPr lang="en-US" sz="1800" b="0" i="0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3.8μ</a:t>
                      </a:r>
                      <a:r>
                        <a:rPr lang="en-US" sz="1800" b="0" i="0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 	</a:t>
                      </a:r>
                    </a:p>
                    <a:p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Human cervical carcinoma (HeLa cells) 	</a:t>
                      </a:r>
                    </a:p>
                    <a:p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777622"/>
                  </a:ext>
                </a:extLst>
              </a:tr>
              <a:tr h="796637"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Bastadin</a:t>
                      </a:r>
                      <a:r>
                        <a:rPr lang="en-US" sz="1800" b="0" i="0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  <a:r>
                        <a:rPr lang="en-AE" sz="1800" b="0" i="0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800" b="0" i="0" u="none" strike="noStrike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u="none" strike="noStrike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Lanthella</a:t>
                      </a:r>
                      <a:r>
                        <a:rPr lang="en-US" sz="1800" b="0" i="1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basta </a:t>
                      </a:r>
                      <a:r>
                        <a:rPr lang="en-US" sz="1800" b="0" i="0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i="0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0.0523μ</a:t>
                      </a:r>
                      <a:r>
                        <a:rPr lang="en-US" sz="1800" b="0" i="0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 	</a:t>
                      </a:r>
                    </a:p>
                    <a:p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HUVEC cells 	</a:t>
                      </a:r>
                    </a:p>
                    <a:p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493639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142881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33227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788255"/>
              </p:ext>
            </p:extLst>
          </p:nvPr>
        </p:nvGraphicFramePr>
        <p:xfrm>
          <a:off x="146050" y="1943861"/>
          <a:ext cx="8877300" cy="33901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3812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1400" b="1" spc="50" dirty="0" err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Compd</a:t>
                      </a:r>
                      <a:r>
                        <a:rPr lang="en-US" sz="1400" b="1" spc="5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no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0764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Water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o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l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ub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ili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ty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8544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400" b="1" spc="3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Intestinal </a:t>
                      </a:r>
                      <a:r>
                        <a:rPr sz="1400" b="1" spc="4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b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o</a:t>
                      </a:r>
                      <a:r>
                        <a:rPr sz="1400" b="1" spc="6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r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pt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on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4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VDss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400" b="1" spc="7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BBB</a:t>
                      </a:r>
                      <a:endParaRPr sz="1400">
                        <a:latin typeface="Cambria"/>
                        <a:cs typeface="Cambria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400" b="1" spc="5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Permeability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400" b="1" spc="7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CYP3A4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104139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Total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C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l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r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n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c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400" b="1" spc="12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MRTD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29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1800" spc="70" dirty="0">
                          <a:latin typeface="Cambria"/>
                          <a:cs typeface="Cambria"/>
                        </a:rPr>
                        <a:t>5.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20" dirty="0">
                          <a:latin typeface="Cambria"/>
                          <a:cs typeface="Cambria"/>
                        </a:rPr>
                        <a:t>-3.199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10" dirty="0">
                          <a:latin typeface="Cambria"/>
                          <a:cs typeface="Cambria"/>
                        </a:rPr>
                        <a:t>73.328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20" dirty="0">
                          <a:latin typeface="Cambria"/>
                          <a:cs typeface="Cambria"/>
                        </a:rPr>
                        <a:t>-0.603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20" dirty="0">
                          <a:latin typeface="Cambria"/>
                          <a:cs typeface="Cambria"/>
                        </a:rPr>
                        <a:t>-2.171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35" dirty="0">
                          <a:latin typeface="Cambria"/>
                          <a:cs typeface="Cambria"/>
                        </a:rPr>
                        <a:t>Yes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15" dirty="0">
                          <a:latin typeface="Cambria"/>
                          <a:cs typeface="Cambria"/>
                        </a:rPr>
                        <a:t>1.164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-0.084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29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70" dirty="0">
                          <a:latin typeface="Cambria"/>
                          <a:cs typeface="Cambria"/>
                        </a:rPr>
                        <a:t>2</a:t>
                      </a:r>
                      <a:r>
                        <a:rPr lang="en-US" sz="1800" spc="70" dirty="0">
                          <a:latin typeface="Cambria"/>
                          <a:cs typeface="Cambria"/>
                        </a:rPr>
                        <a:t>6</a:t>
                      </a:r>
                      <a:r>
                        <a:rPr sz="1800" spc="70" dirty="0">
                          <a:latin typeface="Cambria"/>
                          <a:cs typeface="Cambria"/>
                        </a:rPr>
                        <a:t>.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20" dirty="0">
                          <a:latin typeface="Cambria"/>
                          <a:cs typeface="Cambria"/>
                        </a:rPr>
                        <a:t>-3.505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5" dirty="0">
                          <a:latin typeface="Cambria"/>
                          <a:cs typeface="Cambria"/>
                        </a:rPr>
                        <a:t>100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20" dirty="0">
                          <a:latin typeface="Cambria"/>
                          <a:cs typeface="Cambria"/>
                        </a:rPr>
                        <a:t>-0.846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20" dirty="0">
                          <a:latin typeface="Cambria"/>
                          <a:cs typeface="Cambria"/>
                        </a:rPr>
                        <a:t>-2.229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30" dirty="0">
                          <a:latin typeface="Cambria"/>
                          <a:cs typeface="Cambria"/>
                        </a:rPr>
                        <a:t>Yes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20" dirty="0">
                          <a:latin typeface="Cambria"/>
                          <a:cs typeface="Cambria"/>
                        </a:rPr>
                        <a:t>-1.559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0.169</a:t>
                      </a: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1556</Words>
  <Application>Microsoft Office PowerPoint</Application>
  <PresentationFormat>On-screen Show (4:3)</PresentationFormat>
  <Paragraphs>172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Black</vt:lpstr>
      <vt:lpstr>Arial MT</vt:lpstr>
      <vt:lpstr>Calibri</vt:lpstr>
      <vt:lpstr>Cambria</vt:lpstr>
      <vt:lpstr>Times New Roman</vt:lpstr>
      <vt:lpstr>Wingdings</vt:lpstr>
      <vt:lpstr>Office Theme</vt:lpstr>
      <vt:lpstr>In Silico Investigation Of Novel Compounds Of Marine Origin As  Potential Migrastatics: Molecular Docking And Molecular  Dynamics Studies</vt:lpstr>
      <vt:lpstr>In Silico Investigation Of Novel Compounds Of Marine Origin As Potential Migrastatics: Molecular Docking And Molecular Dynamics Studies</vt:lpstr>
      <vt:lpstr>Abstract: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Silico Investigation Of Novel Compounds Of Marine Origin As  Potential Migrastatics: Molecular Docking And Molecular  Dynamics Studies</dc:title>
  <dc:creator>Amarachi Claire</dc:creator>
  <cp:lastModifiedBy>Amarachi Claire</cp:lastModifiedBy>
  <cp:revision>1</cp:revision>
  <dcterms:created xsi:type="dcterms:W3CDTF">2023-10-12T20:13:05Z</dcterms:created>
  <dcterms:modified xsi:type="dcterms:W3CDTF">2023-10-12T22:20:18Z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2023-10-12T00:00:00Z</vt:filetime>
  </property>
</Properties>
</file>