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74" r:id="rId3"/>
    <p:sldId id="268" r:id="rId4"/>
    <p:sldId id="303" r:id="rId5"/>
    <p:sldId id="296" r:id="rId6"/>
    <p:sldId id="265" r:id="rId7"/>
    <p:sldId id="258" r:id="rId8"/>
    <p:sldId id="445" r:id="rId9"/>
    <p:sldId id="459" r:id="rId10"/>
    <p:sldId id="458" r:id="rId11"/>
    <p:sldId id="460" r:id="rId12"/>
    <p:sldId id="461" r:id="rId13"/>
    <p:sldId id="464" r:id="rId14"/>
    <p:sldId id="465" r:id="rId15"/>
    <p:sldId id="466" r:id="rId16"/>
    <p:sldId id="463" r:id="rId17"/>
    <p:sldId id="267"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65" d="100"/>
          <a:sy n="65" d="100"/>
        </p:scale>
        <p:origin x="14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10/8/2023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08/10/2023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F768C012-F51A-4654-BA25-33EA214610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notes 2">
            <a:extLst>
              <a:ext uri="{FF2B5EF4-FFF2-40B4-BE49-F238E27FC236}">
                <a16:creationId xmlns:a16="http://schemas.microsoft.com/office/drawing/2014/main" id="{9F52F5C7-50CB-490D-B9B4-CFAF960789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fr-FR" sz="1200"/>
              <a:t>. Molecular docking (Mkhayar et al. 2022)</a:t>
            </a:r>
            <a:r>
              <a:rPr lang="en-ZA" altLang="fr-FR" sz="1200"/>
              <a:t> </a:t>
            </a:r>
            <a:r>
              <a:rPr lang="en-US" altLang="fr-FR" sz="1200"/>
              <a:t>is applied to selected designed molecules to study the interactions and binding modes between the ligand (designed molecules) and the target. As a result, the designed molecules and the protein c-met (PDB code: 4WKQ) are linked by hydrophobic and hydrogen sites actives. (figure 2 and 3). The designed molecules might be used as new leads for the development of potent inhibitors of tyrosine kinase.</a:t>
            </a:r>
            <a:endParaRPr lang="fr-FR" altLang="fr-FR" sz="1200"/>
          </a:p>
          <a:p>
            <a:pPr defTabSz="914400"/>
            <a:endParaRPr lang="fr-FR" altLang="fr-FR"/>
          </a:p>
        </p:txBody>
      </p:sp>
      <p:sp>
        <p:nvSpPr>
          <p:cNvPr id="4" name="Espace réservé du numéro de diapositive 3">
            <a:extLst>
              <a:ext uri="{FF2B5EF4-FFF2-40B4-BE49-F238E27FC236}">
                <a16:creationId xmlns:a16="http://schemas.microsoft.com/office/drawing/2014/main" id="{6C6F306A-9A1C-42FD-A558-A81C10CDF272}"/>
              </a:ext>
            </a:extLst>
          </p:cNvPr>
          <p:cNvSpPr>
            <a:spLocks noGrp="1"/>
          </p:cNvSpPr>
          <p:nvPr>
            <p:ph type="sldNum" sz="quarter" idx="5"/>
          </p:nvPr>
        </p:nvSpPr>
        <p:spPr/>
        <p:txBody>
          <a:bodyPr/>
          <a:lstStyle/>
          <a:p>
            <a:pPr>
              <a:defRPr/>
            </a:pPr>
            <a:fld id="{61AEDFA4-F498-4C51-BB2D-2D2711621938}" type="slidenum">
              <a:rPr lang="fr-FR" smtClean="0"/>
              <a:pPr>
                <a:defRPr/>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03748764-C762-4867-A126-6A6BA4691E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notes 2">
            <a:extLst>
              <a:ext uri="{FF2B5EF4-FFF2-40B4-BE49-F238E27FC236}">
                <a16:creationId xmlns:a16="http://schemas.microsoft.com/office/drawing/2014/main" id="{3B86F173-8BD8-44E2-AD81-83E222D904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fr-FR" sz="1200"/>
              <a:t>. Molecular docking (Mkhayar et al. 2022)</a:t>
            </a:r>
            <a:r>
              <a:rPr lang="en-ZA" altLang="fr-FR" sz="1200"/>
              <a:t> </a:t>
            </a:r>
            <a:r>
              <a:rPr lang="en-US" altLang="fr-FR" sz="1200"/>
              <a:t>is applied to selected designed molecules to study the interactions and binding modes between the ligand (designed molecules) and the target. As a result, the designed molecules and the protein c-met (PDB code: 4WKQ) are linked by hydrophobic and hydrogen sites actives. (figure 2 and 3). The designed molecules might be used as new leads for the development of potent inhibitors of tyrosine kinase.</a:t>
            </a:r>
            <a:endParaRPr lang="fr-FR" altLang="fr-FR" sz="1200"/>
          </a:p>
          <a:p>
            <a:pPr defTabSz="914400"/>
            <a:endParaRPr lang="fr-FR" altLang="fr-FR"/>
          </a:p>
        </p:txBody>
      </p:sp>
      <p:sp>
        <p:nvSpPr>
          <p:cNvPr id="4" name="Espace réservé du numéro de diapositive 3">
            <a:extLst>
              <a:ext uri="{FF2B5EF4-FFF2-40B4-BE49-F238E27FC236}">
                <a16:creationId xmlns:a16="http://schemas.microsoft.com/office/drawing/2014/main" id="{B279BA2B-F80E-4A1E-AA22-32C58818D0D0}"/>
              </a:ext>
            </a:extLst>
          </p:cNvPr>
          <p:cNvSpPr>
            <a:spLocks noGrp="1"/>
          </p:cNvSpPr>
          <p:nvPr>
            <p:ph type="sldNum" sz="quarter" idx="5"/>
          </p:nvPr>
        </p:nvSpPr>
        <p:spPr/>
        <p:txBody>
          <a:bodyPr/>
          <a:lstStyle/>
          <a:p>
            <a:pPr>
              <a:defRPr/>
            </a:pPr>
            <a:fld id="{959C50CE-952D-40ED-9EEE-4F3EF148E895}" type="slidenum">
              <a:rPr lang="fr-FR" smtClean="0"/>
              <a:pPr>
                <a:defRPr/>
              </a:pP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E219F56A-6838-44DD-B1E9-120E11C068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notes 2">
            <a:extLst>
              <a:ext uri="{FF2B5EF4-FFF2-40B4-BE49-F238E27FC236}">
                <a16:creationId xmlns:a16="http://schemas.microsoft.com/office/drawing/2014/main" id="{B39DA478-A162-4474-B8C5-385FBED785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Après l’evalution des proprietes ADMET prédites in silico pour les composés 2et 13 nous pouvons attirer que Le composé 13 peut etre considerer comme un medicament pour le traitement du cancer du poumon non à petites cellules (NLCSC) en inhibiant l’activité enzymatique de la protéine c-met.</a:t>
            </a:r>
          </a:p>
          <a:p>
            <a:pPr algn="just" eaLnBrk="1" hangingPunct="1">
              <a:lnSpc>
                <a:spcPct val="107000"/>
              </a:lnSpc>
              <a:spcBef>
                <a:spcPct val="0"/>
              </a:spcBef>
              <a:spcAft>
                <a:spcPts val="800"/>
              </a:spcAft>
            </a:pPr>
            <a:r>
              <a:rPr lang="fr-FR" altLang="fr-FR" sz="1200">
                <a:latin typeface="Times New Roman" panose="02020603050405020304" pitchFamily="18" charset="0"/>
                <a:ea typeface="Calibri" panose="020F0502020204030204" pitchFamily="34" charset="0"/>
                <a:cs typeface="Arial" panose="020B0604020202020204" pitchFamily="34" charset="0"/>
              </a:rPr>
              <a:t>En conclusion : dans ce travail, nous proposons le composé 13 comme nouveau inhibiteur de  </a:t>
            </a:r>
            <a:r>
              <a:rPr lang="fr-FR" altLang="fr-FR"/>
              <a:t>inhibiant l’activité enzymatique de la protéine c-met.</a:t>
            </a:r>
          </a:p>
          <a:p>
            <a:pPr algn="just">
              <a:lnSpc>
                <a:spcPct val="107000"/>
              </a:lnSpc>
              <a:spcAft>
                <a:spcPts val="800"/>
              </a:spcAft>
            </a:pPr>
            <a:r>
              <a:rPr lang="fr-FR" altLang="fr-FR" sz="1200">
                <a:latin typeface="Times New Roman" panose="02020603050405020304" pitchFamily="18" charset="0"/>
                <a:cs typeface="Calibri" panose="020F0502020204030204" pitchFamily="34" charset="0"/>
              </a:rPr>
              <a:t>basés sur la structure des dérivés du cyclohexane 1,3dione. par l'intégration d'études moléculaires 2D-QSAR et Docking Moléculaire.</a:t>
            </a:r>
            <a:endParaRPr lang="fr-FR" altLang="fr-FR" sz="1200">
              <a:cs typeface="Calibri" panose="020F0502020204030204" pitchFamily="34" charset="0"/>
            </a:endParaRPr>
          </a:p>
          <a:p>
            <a:pPr algn="just">
              <a:lnSpc>
                <a:spcPct val="107000"/>
              </a:lnSpc>
              <a:spcAft>
                <a:spcPts val="800"/>
              </a:spcAft>
            </a:pPr>
            <a:r>
              <a:rPr lang="fr-FR" altLang="fr-FR" sz="1200">
                <a:latin typeface="Times New Roman" panose="02020603050405020304" pitchFamily="18" charset="0"/>
                <a:cs typeface="Calibri" panose="020F0502020204030204" pitchFamily="34" charset="0"/>
              </a:rPr>
              <a:t>Les évaluations de drug-like indiquent que les molécules Xcomposé 13 peut être utilisé comme agent médicamenteux pour le NSCLC.</a:t>
            </a:r>
            <a:endParaRPr lang="fr-FR" altLang="fr-FR" sz="1200">
              <a:cs typeface="Calibri" panose="020F0502020204030204" pitchFamily="34" charset="0"/>
            </a:endParaRPr>
          </a:p>
          <a:p>
            <a:pPr algn="just">
              <a:lnSpc>
                <a:spcPct val="107000"/>
              </a:lnSpc>
              <a:spcAft>
                <a:spcPts val="800"/>
              </a:spcAft>
            </a:pPr>
            <a:r>
              <a:rPr lang="fr-FR" altLang="fr-FR" sz="1200">
                <a:latin typeface="Times New Roman" panose="02020603050405020304" pitchFamily="18" charset="0"/>
                <a:cs typeface="Calibri" panose="020F0502020204030204" pitchFamily="34" charset="0"/>
              </a:rPr>
              <a:t>Les résultats de ce travail peuvent être adoptés pour examiner la stabilité du composé 13 proposées dans la poche de la protéine c-met par la simulation de la dynamique moléculaire.</a:t>
            </a:r>
            <a:endParaRPr lang="fr-FR" altLang="fr-FR" sz="1200">
              <a:cs typeface="Calibri" panose="020F0502020204030204" pitchFamily="34" charset="0"/>
            </a:endParaRPr>
          </a:p>
          <a:p>
            <a:endParaRPr lang="fr-FR" altLang="fr-FR"/>
          </a:p>
        </p:txBody>
      </p:sp>
      <p:sp>
        <p:nvSpPr>
          <p:cNvPr id="4" name="Espace réservé du numéro de diapositive 3">
            <a:extLst>
              <a:ext uri="{FF2B5EF4-FFF2-40B4-BE49-F238E27FC236}">
                <a16:creationId xmlns:a16="http://schemas.microsoft.com/office/drawing/2014/main" id="{B7E8D61F-57E5-4E3D-9C40-13685FBCFC39}"/>
              </a:ext>
            </a:extLst>
          </p:cNvPr>
          <p:cNvSpPr>
            <a:spLocks noGrp="1"/>
          </p:cNvSpPr>
          <p:nvPr>
            <p:ph type="sldNum" sz="quarter" idx="5"/>
          </p:nvPr>
        </p:nvSpPr>
        <p:spPr/>
        <p:txBody>
          <a:bodyPr/>
          <a:lstStyle/>
          <a:p>
            <a:pPr>
              <a:defRPr/>
            </a:pPr>
            <a:fld id="{22FED03D-4F26-4618-8C6C-DDD2377974EE}" type="slidenum">
              <a:rPr lang="fr-FR" smtClean="0"/>
              <a:pPr>
                <a:defRPr/>
              </a:pPr>
              <a:t>15</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16</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a:extLst>
              <a:ext uri="{FF2B5EF4-FFF2-40B4-BE49-F238E27FC236}">
                <a16:creationId xmlns:a16="http://schemas.microsoft.com/office/drawing/2014/main" id="{314D4C5C-C97F-4470-861B-4A45A64615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D7E84CC3-97FE-49FE-994D-5E0614C0413D}"/>
              </a:ext>
            </a:extLst>
          </p:cNvPr>
          <p:cNvSpPr>
            <a:spLocks noGrp="1"/>
          </p:cNvSpPr>
          <p:nvPr>
            <p:ph type="body" idx="1"/>
          </p:nvPr>
        </p:nvSpPr>
        <p:spPr/>
        <p:txBody>
          <a:bodyPr/>
          <a:lstStyle/>
          <a:p>
            <a:pPr defTabSz="809196" eaLnBrk="1" fontAlgn="auto" hangingPunct="1">
              <a:spcBef>
                <a:spcPts val="0"/>
              </a:spcBef>
              <a:spcAft>
                <a:spcPts val="0"/>
              </a:spcAft>
              <a:defRPr/>
            </a:pPr>
            <a:r>
              <a:rPr lang="en-US" sz="1062" dirty="0"/>
              <a:t>The plan of our presentation is organized as follows:</a:t>
            </a:r>
          </a:p>
          <a:p>
            <a:pPr defTabSz="809196" eaLnBrk="1" fontAlgn="auto" hangingPunct="1">
              <a:spcBef>
                <a:spcPts val="0"/>
              </a:spcBef>
              <a:spcAft>
                <a:spcPts val="0"/>
              </a:spcAft>
              <a:defRPr/>
            </a:pPr>
            <a:r>
              <a:rPr lang="en-US" sz="1062" dirty="0"/>
              <a:t> *First, an introduction is given.</a:t>
            </a:r>
          </a:p>
          <a:p>
            <a:pPr defTabSz="809196" eaLnBrk="1" fontAlgn="auto" hangingPunct="1">
              <a:spcBef>
                <a:spcPts val="0"/>
              </a:spcBef>
              <a:spcAft>
                <a:spcPts val="0"/>
              </a:spcAft>
              <a:defRPr/>
            </a:pPr>
            <a:r>
              <a:rPr lang="en-US" sz="1062" dirty="0"/>
              <a:t>* Then, we briefly describe the 2D-QSAR and Molecular Docking techniques used in this work.</a:t>
            </a:r>
          </a:p>
          <a:p>
            <a:pPr defTabSz="809196" eaLnBrk="1" fontAlgn="auto" hangingPunct="1">
              <a:spcBef>
                <a:spcPts val="0"/>
              </a:spcBef>
              <a:spcAft>
                <a:spcPts val="0"/>
              </a:spcAft>
              <a:defRPr/>
            </a:pPr>
            <a:r>
              <a:rPr lang="en-US" sz="1062" dirty="0"/>
              <a:t>*Then the analysis of the results obtained </a:t>
            </a:r>
          </a:p>
          <a:p>
            <a:pPr defTabSz="809196" eaLnBrk="1" fontAlgn="auto" hangingPunct="1">
              <a:spcBef>
                <a:spcPts val="0"/>
              </a:spcBef>
              <a:spcAft>
                <a:spcPts val="0"/>
              </a:spcAft>
              <a:defRPr/>
            </a:pPr>
            <a:r>
              <a:rPr lang="en-US" sz="1062" dirty="0"/>
              <a:t>* and we will finish with a conclusion and perspectives</a:t>
            </a:r>
          </a:p>
          <a:p>
            <a:pPr defTabSz="809196" eaLnBrk="1" fontAlgn="auto" hangingPunct="1">
              <a:spcBef>
                <a:spcPts val="0"/>
              </a:spcBef>
              <a:spcAft>
                <a:spcPts val="0"/>
              </a:spcAft>
              <a:defRPr/>
            </a:pPr>
            <a:endParaRPr lang="fr-FR" sz="1062" dirty="0"/>
          </a:p>
        </p:txBody>
      </p:sp>
      <p:sp>
        <p:nvSpPr>
          <p:cNvPr id="6148" name="Espace réservé du numéro de diapositive 3">
            <a:extLst>
              <a:ext uri="{FF2B5EF4-FFF2-40B4-BE49-F238E27FC236}">
                <a16:creationId xmlns:a16="http://schemas.microsoft.com/office/drawing/2014/main" id="{A606EEB3-83E4-4ACD-95F8-765DC06AC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FB33DC-3486-4F39-8A96-C09902EE6556}" type="slidenum">
              <a:rPr lang="fr-FR" altLang="fr-FR" smtClean="0"/>
              <a:pPr fontAlgn="base">
                <a:spcBef>
                  <a:spcPct val="0"/>
                </a:spcBef>
                <a:spcAft>
                  <a:spcPct val="0"/>
                </a:spcAft>
              </a:pPr>
              <a:t>3</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FD0DAC14-CEE6-4441-B62D-5F10BB7646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9EA5490E-C95D-4827-BA87-B171D438B408}"/>
              </a:ext>
            </a:extLst>
          </p:cNvPr>
          <p:cNvSpPr>
            <a:spLocks noGrp="1"/>
          </p:cNvSpPr>
          <p:nvPr>
            <p:ph type="body" idx="1"/>
          </p:nvPr>
        </p:nvSpPr>
        <p:spPr/>
        <p:txBody>
          <a:bodyPr/>
          <a:lstStyle/>
          <a:p>
            <a:pPr defTabSz="809196" eaLnBrk="1" fontAlgn="auto" hangingPunct="1">
              <a:spcBef>
                <a:spcPts val="0"/>
              </a:spcBef>
              <a:spcAft>
                <a:spcPts val="0"/>
              </a:spcAft>
              <a:defRPr/>
            </a:pPr>
            <a:r>
              <a:rPr lang="en-US" sz="1062" dirty="0"/>
              <a:t>On average, for every 10,000 molecules synthesized, evaluated and tested for their pharmacological properties, one molecule reaches the market as an innovative </a:t>
            </a:r>
            <a:r>
              <a:rPr lang="en-US" sz="1062" dirty="0" err="1"/>
              <a:t>drug.The</a:t>
            </a:r>
            <a:r>
              <a:rPr lang="en-US" sz="1062" dirty="0"/>
              <a:t> development of a drug generally requires more than ten years of research before it can be </a:t>
            </a:r>
            <a:r>
              <a:rPr lang="en-US" sz="1062" dirty="0" err="1"/>
              <a:t>marketed.In</a:t>
            </a:r>
            <a:r>
              <a:rPr lang="en-US" sz="1062" dirty="0"/>
              <a:t> order to reduce time, testing and cost, the pharmaceutical industry is moving towards new research methods based on molecular modeling, which allow the prediction of the biological activity of the molecule and its pharmacokinetics before </a:t>
            </a:r>
            <a:r>
              <a:rPr lang="en-US" sz="1062" dirty="0" err="1"/>
              <a:t>synthesis.Translated</a:t>
            </a:r>
            <a:r>
              <a:rPr lang="en-US" sz="1062" dirty="0"/>
              <a:t> with www.DeepL.com/Translator (free version)</a:t>
            </a:r>
            <a:endParaRPr lang="fr-FR" sz="1062" dirty="0"/>
          </a:p>
        </p:txBody>
      </p:sp>
      <p:sp>
        <p:nvSpPr>
          <p:cNvPr id="8196" name="Espace réservé du numéro de diapositive 3">
            <a:extLst>
              <a:ext uri="{FF2B5EF4-FFF2-40B4-BE49-F238E27FC236}">
                <a16:creationId xmlns:a16="http://schemas.microsoft.com/office/drawing/2014/main" id="{7047D795-53C4-4F17-B0DE-52D319E4F2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B9EE42B-0F4F-4FEC-93D4-8221361F1AF1}" type="slidenum">
              <a:rPr lang="fr-FR" altLang="fr-FR" smtClean="0"/>
              <a:pPr fontAlgn="base">
                <a:spcBef>
                  <a:spcPct val="0"/>
                </a:spcBef>
                <a:spcAft>
                  <a:spcPct val="0"/>
                </a:spcAft>
              </a:pPr>
              <a:t>4</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5826B824-728E-49A2-ACBE-16FB183C09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742F76E0-27F5-4F8A-A9C8-7FA58AE4D4D1}"/>
              </a:ext>
            </a:extLst>
          </p:cNvPr>
          <p:cNvSpPr>
            <a:spLocks noGrp="1"/>
          </p:cNvSpPr>
          <p:nvPr>
            <p:ph type="body" idx="1"/>
          </p:nvPr>
        </p:nvSpPr>
        <p:spPr/>
        <p:txBody>
          <a:bodyPr/>
          <a:lstStyle/>
          <a:p>
            <a:pPr algn="just" defTabSz="809196" eaLnBrk="1" fontAlgn="auto" hangingPunct="1">
              <a:lnSpc>
                <a:spcPct val="107000"/>
              </a:lnSpc>
              <a:spcBef>
                <a:spcPts val="0"/>
              </a:spcBef>
              <a:spcAft>
                <a:spcPts val="800"/>
              </a:spcAft>
              <a:defRPr/>
            </a:pPr>
            <a:endParaRPr lang="fr-FR" sz="1200" dirty="0">
              <a:latin typeface="Times New Roman" panose="02020603050405020304" pitchFamily="18" charset="0"/>
              <a:ea typeface="Calibri" panose="020F0502020204030204" pitchFamily="34" charset="0"/>
              <a:cs typeface="Arial" panose="020B0604020202020204" pitchFamily="34" charset="0"/>
            </a:endParaRPr>
          </a:p>
          <a:p>
            <a:pPr defTabSz="809196" eaLnBrk="1" fontAlgn="auto" hangingPunct="1">
              <a:spcBef>
                <a:spcPts val="0"/>
              </a:spcBef>
              <a:spcAft>
                <a:spcPts val="0"/>
              </a:spcAft>
              <a:defRPr/>
            </a:pPr>
            <a:r>
              <a:rPr lang="en-US" sz="1062" dirty="0"/>
              <a:t>In this context, the objective of this work is to develop 2D-QSAR models for a series of 38 molecules of 1,3-cyclohexane dione derivatives, in order to design new molecules and improve their potential biological activity against non-small cell lung cancer and to do molecular docking for the designed molecules with a study of ADMET properties to determine the molecule that can be considered as a c-met </a:t>
            </a:r>
            <a:r>
              <a:rPr lang="en-US" sz="1062" dirty="0" err="1"/>
              <a:t>inhibitorTranslated</a:t>
            </a:r>
            <a:r>
              <a:rPr lang="en-US" sz="1062" dirty="0"/>
              <a:t> with www.DeepL.com/Translator (free version)</a:t>
            </a:r>
            <a:endParaRPr lang="fr-FR" sz="1062" dirty="0"/>
          </a:p>
        </p:txBody>
      </p:sp>
      <p:sp>
        <p:nvSpPr>
          <p:cNvPr id="11268" name="Espace réservé du numéro de diapositive 3">
            <a:extLst>
              <a:ext uri="{FF2B5EF4-FFF2-40B4-BE49-F238E27FC236}">
                <a16:creationId xmlns:a16="http://schemas.microsoft.com/office/drawing/2014/main" id="{53C4FB7F-49D9-40A8-9D59-328A2E6164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D914E49-569C-41BF-AC06-D1421D7C2F70}" type="slidenum">
              <a:rPr lang="fr-FR" altLang="fr-FR" smtClean="0"/>
              <a:pPr fontAlgn="base">
                <a:spcBef>
                  <a:spcPct val="0"/>
                </a:spcBef>
                <a:spcAft>
                  <a:spcPct val="0"/>
                </a:spcAft>
              </a:pPr>
              <a:t>6</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a:extLst>
              <a:ext uri="{FF2B5EF4-FFF2-40B4-BE49-F238E27FC236}">
                <a16:creationId xmlns:a16="http://schemas.microsoft.com/office/drawing/2014/main" id="{6328C52C-E4BA-4FD5-AB64-A5FA16D164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a:extLst>
              <a:ext uri="{FF2B5EF4-FFF2-40B4-BE49-F238E27FC236}">
                <a16:creationId xmlns:a16="http://schemas.microsoft.com/office/drawing/2014/main" id="{DDAC55F1-627A-4F01-997C-25CDA6193BD6}"/>
              </a:ext>
            </a:extLst>
          </p:cNvPr>
          <p:cNvSpPr>
            <a:spLocks noGrp="1"/>
          </p:cNvSpPr>
          <p:nvPr>
            <p:ph type="body" idx="1"/>
          </p:nvPr>
        </p:nvSpPr>
        <p:spPr/>
        <p:txBody>
          <a:bodyPr/>
          <a:lstStyle/>
          <a:p>
            <a:pPr defTabSz="809196" eaLnBrk="1" fontAlgn="auto" hangingPunct="1">
              <a:spcBef>
                <a:spcPts val="0"/>
              </a:spcBef>
              <a:spcAft>
                <a:spcPts val="0"/>
              </a:spcAft>
              <a:defRPr/>
            </a:pPr>
            <a:r>
              <a:rPr lang="en-US" sz="1062" dirty="0"/>
              <a:t>Here is the series of 38 molecules of cyclohexane1,3 dione derivatives synthesized by Mohareb on which we performed 2D-QSAR and molecular docking studies in this work </a:t>
            </a:r>
            <a:endParaRPr lang="fr-FR" sz="1062" dirty="0"/>
          </a:p>
        </p:txBody>
      </p:sp>
      <p:sp>
        <p:nvSpPr>
          <p:cNvPr id="13316" name="Espace réservé du numéro de diapositive 3">
            <a:extLst>
              <a:ext uri="{FF2B5EF4-FFF2-40B4-BE49-F238E27FC236}">
                <a16:creationId xmlns:a16="http://schemas.microsoft.com/office/drawing/2014/main" id="{43CD5561-7B5F-479F-AF75-642FE451CD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62724B-D169-4A36-A976-801B90B76886}" type="slidenum">
              <a:rPr lang="fr-FR" altLang="fr-FR" smtClean="0"/>
              <a:pPr fontAlgn="base">
                <a:spcBef>
                  <a:spcPct val="0"/>
                </a:spcBef>
                <a:spcAft>
                  <a:spcPct val="0"/>
                </a:spcAft>
              </a:pPr>
              <a:t>7</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a:extLst>
              <a:ext uri="{FF2B5EF4-FFF2-40B4-BE49-F238E27FC236}">
                <a16:creationId xmlns:a16="http://schemas.microsoft.com/office/drawing/2014/main" id="{234E31B7-B78D-4293-8754-C457DD87CF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notes 2">
            <a:extLst>
              <a:ext uri="{FF2B5EF4-FFF2-40B4-BE49-F238E27FC236}">
                <a16:creationId xmlns:a16="http://schemas.microsoft.com/office/drawing/2014/main" id="{F8B5A914-4FAF-46E6-85D2-7C1ED8E6FC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e l'en-tête 3">
            <a:extLst>
              <a:ext uri="{FF2B5EF4-FFF2-40B4-BE49-F238E27FC236}">
                <a16:creationId xmlns:a16="http://schemas.microsoft.com/office/drawing/2014/main" id="{166B5063-2C4F-4E98-95FA-5DD767975ED6}"/>
              </a:ext>
            </a:extLst>
          </p:cNvPr>
          <p:cNvSpPr>
            <a:spLocks noGrp="1"/>
          </p:cNvSpPr>
          <p:nvPr>
            <p:ph type="hdr" sz="quarter"/>
          </p:nvPr>
        </p:nvSpPr>
        <p:spPr/>
        <p:txBody>
          <a:bodyPr/>
          <a:lstStyle/>
          <a:p>
            <a:pPr>
              <a:defRPr/>
            </a:pPr>
            <a:r>
              <a:rPr lang="fr-FR"/>
              <a:t>International Multidisciplinary Doctoral Days  (IMDD 2023)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a:extLst>
              <a:ext uri="{FF2B5EF4-FFF2-40B4-BE49-F238E27FC236}">
                <a16:creationId xmlns:a16="http://schemas.microsoft.com/office/drawing/2014/main" id="{8EBEBBCD-0182-45B1-B4D8-F3BC0FB194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notes 2">
            <a:extLst>
              <a:ext uri="{FF2B5EF4-FFF2-40B4-BE49-F238E27FC236}">
                <a16:creationId xmlns:a16="http://schemas.microsoft.com/office/drawing/2014/main" id="{26A46F68-29C0-4470-A82C-79CF4345FE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sz="1200"/>
              <a:t>The results obtained from the comparative molecular field analysis model (CoMFA) (R</a:t>
            </a:r>
            <a:r>
              <a:rPr lang="en-US" altLang="fr-FR" sz="1200" baseline="30000"/>
              <a:t>2</a:t>
            </a:r>
            <a:r>
              <a:rPr lang="en-US" altLang="fr-FR" sz="1200"/>
              <a:t>=0.91; Q</a:t>
            </a:r>
            <a:r>
              <a:rPr lang="en-US" altLang="fr-FR" sz="1200" baseline="30000"/>
              <a:t>2</a:t>
            </a:r>
            <a:r>
              <a:rPr lang="en-US" altLang="fr-FR" sz="1200"/>
              <a:t>=0.542) are significant, </a:t>
            </a:r>
            <a:endParaRPr lang="fr-FR" altLang="fr-FR"/>
          </a:p>
        </p:txBody>
      </p:sp>
      <p:sp>
        <p:nvSpPr>
          <p:cNvPr id="4" name="Espace réservé de l'en-tête 3">
            <a:extLst>
              <a:ext uri="{FF2B5EF4-FFF2-40B4-BE49-F238E27FC236}">
                <a16:creationId xmlns:a16="http://schemas.microsoft.com/office/drawing/2014/main" id="{79A56A63-E9C1-431B-91B0-F5815CEC71BE}"/>
              </a:ext>
            </a:extLst>
          </p:cNvPr>
          <p:cNvSpPr>
            <a:spLocks noGrp="1"/>
          </p:cNvSpPr>
          <p:nvPr>
            <p:ph type="hdr" sz="quarter"/>
          </p:nvPr>
        </p:nvSpPr>
        <p:spPr/>
        <p:txBody>
          <a:bodyPr/>
          <a:lstStyle/>
          <a:p>
            <a:pPr>
              <a:defRPr/>
            </a:pPr>
            <a:r>
              <a:rPr lang="fr-FR"/>
              <a:t>International Multidisciplinary Doctoral Days  (IMDD 2023)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FFB517CA-7CE7-4808-9D9A-C2C9756B05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notes 2">
            <a:extLst>
              <a:ext uri="{FF2B5EF4-FFF2-40B4-BE49-F238E27FC236}">
                <a16:creationId xmlns:a16="http://schemas.microsoft.com/office/drawing/2014/main" id="{ABD2E85A-6828-4D48-92F6-F4D3C1916A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sz="1200"/>
              <a:t>followed by the analysis of contour maps to better analyze the steric and electrostatic fields that influence the activity. Using the structural characterizations obtained via the developed 3D-QSAR Pharmacophore model, new molecules derived from 1,2,3-triazole were designed and their biological inhibitory activities against breast cancer improved.</a:t>
            </a:r>
            <a:endParaRPr lang="fr-FR" altLang="fr-FR"/>
          </a:p>
        </p:txBody>
      </p:sp>
      <p:sp>
        <p:nvSpPr>
          <p:cNvPr id="4" name="Espace réservé de l'en-tête 3">
            <a:extLst>
              <a:ext uri="{FF2B5EF4-FFF2-40B4-BE49-F238E27FC236}">
                <a16:creationId xmlns:a16="http://schemas.microsoft.com/office/drawing/2014/main" id="{4A720A21-37FA-4CE6-82F3-88A9C1C85E3D}"/>
              </a:ext>
            </a:extLst>
          </p:cNvPr>
          <p:cNvSpPr>
            <a:spLocks noGrp="1"/>
          </p:cNvSpPr>
          <p:nvPr>
            <p:ph type="hdr" sz="quarter"/>
          </p:nvPr>
        </p:nvSpPr>
        <p:spPr/>
        <p:txBody>
          <a:bodyPr/>
          <a:lstStyle/>
          <a:p>
            <a:pPr>
              <a:defRPr/>
            </a:pPr>
            <a:r>
              <a:rPr lang="fr-FR"/>
              <a:t>International Multidisciplinary Doctoral Days  (IMDD 2023)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7A5C3E9D-008F-4F98-821C-F2ADD4DACE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notes 2">
            <a:extLst>
              <a:ext uri="{FF2B5EF4-FFF2-40B4-BE49-F238E27FC236}">
                <a16:creationId xmlns:a16="http://schemas.microsoft.com/office/drawing/2014/main" id="{687CFF82-6BBF-4473-90C8-A7BCEEFD5B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fr-FR" sz="1200"/>
              <a:t>. Molecular docking (Mkhayar et al. 2022)</a:t>
            </a:r>
            <a:r>
              <a:rPr lang="en-ZA" altLang="fr-FR" sz="1200"/>
              <a:t> </a:t>
            </a:r>
            <a:r>
              <a:rPr lang="en-US" altLang="fr-FR" sz="1200"/>
              <a:t>is applied to selected designed molecules to study the interactions and binding modes between the ligand (designed molecules) and the target. As a result, the designed molecules and the protein c-met (PDB code: 4WKQ) are linked by hydrophobic and hydrogen sites actives. (figure 2 and 3). The designed molecules might be used as new leads for the development of potent inhibitors of tyrosine kinase.</a:t>
            </a:r>
            <a:endParaRPr lang="fr-FR" altLang="fr-FR" sz="1200"/>
          </a:p>
          <a:p>
            <a:pPr defTabSz="914400"/>
            <a:endParaRPr lang="fr-FR" altLang="fr-FR"/>
          </a:p>
        </p:txBody>
      </p:sp>
      <p:sp>
        <p:nvSpPr>
          <p:cNvPr id="4" name="Espace réservé du numéro de diapositive 3">
            <a:extLst>
              <a:ext uri="{FF2B5EF4-FFF2-40B4-BE49-F238E27FC236}">
                <a16:creationId xmlns:a16="http://schemas.microsoft.com/office/drawing/2014/main" id="{99219643-F69D-4068-9DF1-07ECD595D9E9}"/>
              </a:ext>
            </a:extLst>
          </p:cNvPr>
          <p:cNvSpPr>
            <a:spLocks noGrp="1"/>
          </p:cNvSpPr>
          <p:nvPr>
            <p:ph type="sldNum" sz="quarter" idx="5"/>
          </p:nvPr>
        </p:nvSpPr>
        <p:spPr/>
        <p:txBody>
          <a:bodyPr/>
          <a:lstStyle/>
          <a:p>
            <a:pPr>
              <a:defRPr/>
            </a:pPr>
            <a:fld id="{8C6A6B2A-792C-414F-8067-45518CB01A51}" type="slidenum">
              <a:rPr lang="fr-FR" smtClean="0"/>
              <a:pPr>
                <a:defRPr/>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08/10/2023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08/10/2023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08/10/2023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08/10/2023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08/10/2023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08/10/2023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08/10/2023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10/8/2023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1837523"/>
            <a:ext cx="8305800" cy="4585871"/>
          </a:xfrm>
          <a:prstGeom prst="rect">
            <a:avLst/>
          </a:prstGeom>
          <a:noFill/>
        </p:spPr>
        <p:txBody>
          <a:bodyPr wrap="square" rtlCol="0">
            <a:spAutoFit/>
          </a:bodyPr>
          <a:lstStyle/>
          <a:p>
            <a:pPr algn="ctr"/>
            <a:r>
              <a:rPr lang="en-US" sz="3600" b="1" dirty="0">
                <a:solidFill>
                  <a:schemeClr val="bg1"/>
                </a:solidFill>
              </a:rPr>
              <a:t>Title of the Presentation</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fr-FR" dirty="0"/>
          </a:p>
          <a:p>
            <a:pPr fontAlgn="base"/>
            <a:r>
              <a:rPr lang="en-US" b="1" dirty="0"/>
              <a:t>Khaoula Mkhayar</a:t>
            </a:r>
            <a:r>
              <a:rPr lang="en-US" b="1" baseline="30000" dirty="0"/>
              <a:t>(a)</a:t>
            </a:r>
            <a:r>
              <a:rPr lang="en-US" b="1" dirty="0"/>
              <a:t>, </a:t>
            </a:r>
            <a:r>
              <a:rPr lang="en-ZA" b="1" dirty="0"/>
              <a:t>Kaouakeb El khattabi </a:t>
            </a:r>
            <a:r>
              <a:rPr lang="en-ZA" b="1" baseline="30000" dirty="0"/>
              <a:t>(b) </a:t>
            </a:r>
            <a:r>
              <a:rPr lang="en-US" b="1" dirty="0"/>
              <a:t>and Souad El khattabi </a:t>
            </a:r>
            <a:r>
              <a:rPr lang="en-US" b="1" baseline="30000" dirty="0"/>
              <a:t>(a)</a:t>
            </a:r>
            <a:r>
              <a:rPr lang="en-US" b="1" dirty="0"/>
              <a:t> </a:t>
            </a:r>
            <a:endParaRPr lang="fr-FR" dirty="0"/>
          </a:p>
          <a:p>
            <a:endParaRPr lang="it-IT" b="1" baseline="30000" dirty="0"/>
          </a:p>
          <a:p>
            <a:endParaRPr lang="it-IT" b="1" baseline="30000" dirty="0"/>
          </a:p>
          <a:p>
            <a:endParaRPr lang="fr-FR" dirty="0"/>
          </a:p>
          <a:p>
            <a:r>
              <a:rPr lang="en-US" baseline="30000" dirty="0"/>
              <a:t>a Laboratory of Engineering, Systems and Applications, National School of Applied Sciences, Sidi Mo-</a:t>
            </a:r>
            <a:r>
              <a:rPr lang="en-US" baseline="30000" dirty="0" err="1"/>
              <a:t>hamed</a:t>
            </a:r>
            <a:r>
              <a:rPr lang="en-US" baseline="30000" dirty="0"/>
              <a:t> Ben Abdellah-Fez University, Fez, Morocco.</a:t>
            </a:r>
          </a:p>
          <a:p>
            <a:r>
              <a:rPr lang="en-US" baseline="30000" dirty="0"/>
              <a:t>b Department of Fundamental Sciences, Faculty of Medicine Dentistry, Mohammed V University, Rabat, Morocco.</a:t>
            </a:r>
            <a:endParaRPr lang="fr-FR" dirty="0"/>
          </a:p>
          <a:p>
            <a:r>
              <a:rPr lang="en-US" sz="1400" b="1" dirty="0"/>
              <a:t>*</a:t>
            </a:r>
            <a:r>
              <a:rPr lang="en-US" sz="1400" dirty="0"/>
              <a:t> Corresponding author:*Corresponding Authors: K. Mkhayar: Khaoula.mkhayar@usmba.ac.ma S. Elkhattabi: souad.elkhattabi@usmba.ac.ma</a:t>
            </a:r>
            <a:endParaRPr lang="fr-FR" sz="1400" dirty="0"/>
          </a:p>
        </p:txBody>
      </p:sp>
      <p:sp>
        <p:nvSpPr>
          <p:cNvPr id="3" name="Rectangle 2">
            <a:extLst>
              <a:ext uri="{FF2B5EF4-FFF2-40B4-BE49-F238E27FC236}">
                <a16:creationId xmlns:a16="http://schemas.microsoft.com/office/drawing/2014/main" id="{ADF4E9AC-B36E-4376-B537-0A77ABCDBA9D}"/>
              </a:ext>
            </a:extLst>
          </p:cNvPr>
          <p:cNvSpPr/>
          <p:nvPr/>
        </p:nvSpPr>
        <p:spPr>
          <a:xfrm>
            <a:off x="419100" y="6344060"/>
            <a:ext cx="8458200" cy="461665"/>
          </a:xfrm>
          <a:prstGeom prst="rect">
            <a:avLst/>
          </a:prstGeom>
        </p:spPr>
        <p:txBody>
          <a:bodyPr wrap="square">
            <a:spAutoFit/>
          </a:bodyPr>
          <a:lstStyle/>
          <a:p>
            <a:r>
              <a:rPr lang="en-US" altLang="fr-FR" sz="1200" dirty="0"/>
              <a:t>Engineering, Systems and Applications Laboratory (LISA)</a:t>
            </a:r>
            <a:br>
              <a:rPr lang="en-US" altLang="fr-FR" sz="1200" dirty="0"/>
            </a:br>
            <a:r>
              <a:rPr lang="en-US" altLang="fr-FR" sz="1200" dirty="0"/>
              <a:t>National School of Applied Sciences, Sidi Mohamed Ben Abdellah-Fez</a:t>
            </a:r>
            <a:endParaRPr lang="fr-FR" sz="1200" dirty="0"/>
          </a:p>
        </p:txBody>
      </p:sp>
      <p:sp>
        <p:nvSpPr>
          <p:cNvPr id="7" name="Rectangle 15">
            <a:extLst>
              <a:ext uri="{FF2B5EF4-FFF2-40B4-BE49-F238E27FC236}">
                <a16:creationId xmlns:a16="http://schemas.microsoft.com/office/drawing/2014/main" id="{5B055797-AD26-4B98-9C5F-CF6B081AA50E}"/>
              </a:ext>
            </a:extLst>
          </p:cNvPr>
          <p:cNvSpPr>
            <a:spLocks noChangeArrowheads="1"/>
          </p:cNvSpPr>
          <p:nvPr/>
        </p:nvSpPr>
        <p:spPr bwMode="auto">
          <a:xfrm>
            <a:off x="834628" y="3717035"/>
            <a:ext cx="7627144" cy="590931"/>
          </a:xfrm>
          <a:prstGeom prst="rect">
            <a:avLst/>
          </a:prstGeom>
          <a:solidFill>
            <a:srgbClr val="C5C0D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n-ZA" altLang="fr-FR" sz="1800" b="1" dirty="0">
                <a:solidFill>
                  <a:srgbClr val="FF0000"/>
                </a:solidFill>
                <a:latin typeface="Times New Roman" panose="02020603050405020304" pitchFamily="18" charset="0"/>
                <a:cs typeface="Times New Roman" panose="02020603050405020304" pitchFamily="18" charset="0"/>
              </a:rPr>
              <a:t>In Silico Investigation of 2-Aryloxy-1,4-Naphthoquinone Derivatives as Potential </a:t>
            </a:r>
            <a:r>
              <a:rPr lang="en-ZA" altLang="fr-FR" sz="1800" b="1" dirty="0" err="1">
                <a:solidFill>
                  <a:srgbClr val="FF0000"/>
                </a:solidFill>
                <a:latin typeface="Times New Roman" panose="02020603050405020304" pitchFamily="18" charset="0"/>
                <a:cs typeface="Times New Roman" panose="02020603050405020304" pitchFamily="18" charset="0"/>
              </a:rPr>
              <a:t>Antibacterials</a:t>
            </a:r>
            <a:r>
              <a:rPr lang="en-ZA" altLang="fr-FR" sz="1800" b="1" dirty="0">
                <a:solidFill>
                  <a:srgbClr val="FF0000"/>
                </a:solidFill>
                <a:latin typeface="Times New Roman" panose="02020603050405020304" pitchFamily="18" charset="0"/>
                <a:cs typeface="Times New Roman" panose="02020603050405020304" pitchFamily="18" charset="0"/>
              </a:rPr>
              <a:t> Against Escherichia coli</a:t>
            </a:r>
            <a:endParaRPr lang="fr-FR" altLang="fr-FR" sz="1800" dirty="0">
              <a:solidFill>
                <a:srgbClr val="FF0000"/>
              </a:solidFill>
              <a:latin typeface="Times New Roman" panose="02020603050405020304" pitchFamily="18" charset="0"/>
              <a:cs typeface="Times New Roman" panose="02020603050405020304" pitchFamily="18" charset="0"/>
            </a:endParaRPr>
          </a:p>
        </p:txBody>
      </p:sp>
      <p:pic>
        <p:nvPicPr>
          <p:cNvPr id="8" name="Son enregistré">
            <a:hlinkClick r:id="" action="ppaction://media"/>
            <a:extLst>
              <a:ext uri="{FF2B5EF4-FFF2-40B4-BE49-F238E27FC236}">
                <a16:creationId xmlns:a16="http://schemas.microsoft.com/office/drawing/2014/main" id="{C05D5C0E-CDDD-4618-9E82-CBEE31BBF2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13244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s://tse4.mm.bing.net/th?id=OIP._wxfEqs-7cd2F3cpJfHpAwHaDx&amp;pid=Api&amp;P=0">
            <a:extLst>
              <a:ext uri="{FF2B5EF4-FFF2-40B4-BE49-F238E27FC236}">
                <a16:creationId xmlns:a16="http://schemas.microsoft.com/office/drawing/2014/main" id="{D20E6FF9-7C18-48BC-A135-3C128750E6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699" y="6114803"/>
            <a:ext cx="1542712" cy="78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5B705FF-BEAD-4012-916F-58253220912C}"/>
              </a:ext>
            </a:extLst>
          </p:cNvPr>
          <p:cNvSpPr>
            <a:spLocks noGrp="1"/>
          </p:cNvSpPr>
          <p:nvPr>
            <p:ph type="sldNum" sz="quarter" idx="12"/>
          </p:nvPr>
        </p:nvSpPr>
        <p:spPr/>
        <p:txBody>
          <a:bodyPr/>
          <a:lstStyle/>
          <a:p>
            <a:pPr>
              <a:defRPr/>
            </a:pPr>
            <a:fld id="{9DBB360C-DCCF-41CE-8FDD-BC3E57221CB6}" type="slidenum">
              <a:rPr lang="fr-FR" smtClean="0"/>
              <a:pPr>
                <a:defRPr/>
              </a:pPr>
              <a:t>10</a:t>
            </a:fld>
            <a:endParaRPr lang="fr-FR"/>
          </a:p>
        </p:txBody>
      </p:sp>
      <p:sp>
        <p:nvSpPr>
          <p:cNvPr id="18435" name="Rectangle 7">
            <a:extLst>
              <a:ext uri="{FF2B5EF4-FFF2-40B4-BE49-F238E27FC236}">
                <a16:creationId xmlns:a16="http://schemas.microsoft.com/office/drawing/2014/main" id="{640DE37A-5C44-4F50-91A3-67AF8060F589}"/>
              </a:ext>
            </a:extLst>
          </p:cNvPr>
          <p:cNvSpPr>
            <a:spLocks noChangeArrowheads="1"/>
          </p:cNvSpPr>
          <p:nvPr/>
        </p:nvSpPr>
        <p:spPr bwMode="auto">
          <a:xfrm>
            <a:off x="4697016" y="4586287"/>
            <a:ext cx="4572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54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r>
              <a:rPr lang="en-US" altLang="fr-FR" sz="1050">
                <a:solidFill>
                  <a:srgbClr val="000000"/>
                </a:solidFill>
                <a:latin typeface="Times New Roman" panose="02020603050405020304" pitchFamily="18" charset="0"/>
                <a:ea typeface="Calibri" panose="020F0502020204030204" pitchFamily="34" charset="0"/>
                <a:cs typeface="Arial" panose="020B0604020202020204" pitchFamily="34" charset="0"/>
              </a:rPr>
              <a:t>Figure 3: Std* coeff. contour maps of CoMFA analysis for antibacterial activity with 2 Å grid spacing in combination with compound 5b. </a:t>
            </a:r>
            <a:r>
              <a:rPr lang="en-ZA" altLang="fr-FR" sz="1050">
                <a:solidFill>
                  <a:srgbClr val="000000"/>
                </a:solidFill>
                <a:latin typeface="Times New Roman" panose="02020603050405020304" pitchFamily="18" charset="0"/>
                <a:ea typeface="Calibri" panose="020F0502020204030204" pitchFamily="34" charset="0"/>
                <a:cs typeface="Arial" panose="020B0604020202020204" pitchFamily="34" charset="0"/>
              </a:rPr>
              <a:t>Steric fields</a:t>
            </a:r>
            <a:endParaRPr lang="fr-FR" altLang="fr-FR" sz="900" i="1">
              <a:solidFill>
                <a:srgbClr val="44546A"/>
              </a:solidFill>
              <a:ea typeface="Calibri" panose="020F0502020204030204" pitchFamily="34" charset="0"/>
              <a:cs typeface="Arial" panose="020B0604020202020204" pitchFamily="34" charset="0"/>
            </a:endParaRPr>
          </a:p>
        </p:txBody>
      </p:sp>
      <p:sp>
        <p:nvSpPr>
          <p:cNvPr id="18436" name="Rectangle 9">
            <a:extLst>
              <a:ext uri="{FF2B5EF4-FFF2-40B4-BE49-F238E27FC236}">
                <a16:creationId xmlns:a16="http://schemas.microsoft.com/office/drawing/2014/main" id="{9B5F3333-C974-4A2C-8162-FCE6B3830368}"/>
              </a:ext>
            </a:extLst>
          </p:cNvPr>
          <p:cNvSpPr>
            <a:spLocks noChangeArrowheads="1"/>
          </p:cNvSpPr>
          <p:nvPr/>
        </p:nvSpPr>
        <p:spPr bwMode="auto">
          <a:xfrm>
            <a:off x="398860" y="4586287"/>
            <a:ext cx="4572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54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r>
              <a:rPr lang="en-US" altLang="fr-FR" sz="1050">
                <a:solidFill>
                  <a:srgbClr val="000000"/>
                </a:solidFill>
                <a:latin typeface="Times New Roman" panose="02020603050405020304" pitchFamily="18" charset="0"/>
                <a:ea typeface="Calibri" panose="020F0502020204030204" pitchFamily="34" charset="0"/>
                <a:cs typeface="Arial" panose="020B0604020202020204" pitchFamily="34" charset="0"/>
              </a:rPr>
              <a:t>Figure 2: Std* coeff. contour maps of CoMFA analysis for antibacterial activity with 2 Å grid spacing in combination with compound. </a:t>
            </a:r>
            <a:r>
              <a:rPr lang="en-ZA" altLang="fr-FR" sz="1050">
                <a:solidFill>
                  <a:srgbClr val="000000"/>
                </a:solidFill>
                <a:latin typeface="Times New Roman" panose="02020603050405020304" pitchFamily="18" charset="0"/>
                <a:ea typeface="Calibri" panose="020F0502020204030204" pitchFamily="34" charset="0"/>
                <a:cs typeface="Arial" panose="020B0604020202020204" pitchFamily="34" charset="0"/>
              </a:rPr>
              <a:t>Electrostatic fields</a:t>
            </a:r>
            <a:endParaRPr lang="fr-FR" altLang="fr-FR" sz="900" i="1">
              <a:solidFill>
                <a:srgbClr val="44546A"/>
              </a:solidFill>
              <a:ea typeface="Calibri" panose="020F0502020204030204" pitchFamily="34" charset="0"/>
              <a:cs typeface="Arial" panose="020B0604020202020204" pitchFamily="34" charset="0"/>
            </a:endParaRPr>
          </a:p>
        </p:txBody>
      </p:sp>
      <p:sp>
        <p:nvSpPr>
          <p:cNvPr id="18437" name="Rectangle 10">
            <a:extLst>
              <a:ext uri="{FF2B5EF4-FFF2-40B4-BE49-F238E27FC236}">
                <a16:creationId xmlns:a16="http://schemas.microsoft.com/office/drawing/2014/main" id="{1A2702DB-CE92-49ED-B223-EB3F4FC21CE3}"/>
              </a:ext>
            </a:extLst>
          </p:cNvPr>
          <p:cNvSpPr>
            <a:spLocks noChangeArrowheads="1"/>
          </p:cNvSpPr>
          <p:nvPr/>
        </p:nvSpPr>
        <p:spPr bwMode="auto">
          <a:xfrm>
            <a:off x="701279" y="1704976"/>
            <a:ext cx="2398477" cy="37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lvl="1">
              <a:lnSpc>
                <a:spcPct val="150000"/>
              </a:lnSpc>
              <a:spcBef>
                <a:spcPts val="150"/>
              </a:spcBef>
            </a:pPr>
            <a:r>
              <a:rPr lang="en-US" altLang="fr-FR" sz="1350" b="1">
                <a:solidFill>
                  <a:srgbClr val="FF0000"/>
                </a:solidFill>
                <a:latin typeface="Times New Roman" panose="02020603050405020304" pitchFamily="18" charset="0"/>
                <a:cs typeface="Times New Roman" panose="02020603050405020304" pitchFamily="18" charset="0"/>
              </a:rPr>
              <a:t>CoMFA contours maps </a:t>
            </a:r>
            <a:endParaRPr lang="fr-FR" altLang="fr-FR" sz="1350" b="1">
              <a:solidFill>
                <a:srgbClr val="FF0000"/>
              </a:solidFill>
              <a:latin typeface="Calibri Light" panose="020F0302020204030204" pitchFamily="34" charset="0"/>
              <a:cs typeface="Times New Roman" panose="02020603050405020304" pitchFamily="18" charset="0"/>
            </a:endParaRPr>
          </a:p>
        </p:txBody>
      </p:sp>
      <p:sp>
        <p:nvSpPr>
          <p:cNvPr id="9" name="TextBox 3">
            <a:extLst>
              <a:ext uri="{FF2B5EF4-FFF2-40B4-BE49-F238E27FC236}">
                <a16:creationId xmlns:a16="http://schemas.microsoft.com/office/drawing/2014/main" id="{E94EE1EE-C3CE-4D01-9FFC-F0D8725F58DC}"/>
              </a:ext>
            </a:extLst>
          </p:cNvPr>
          <p:cNvSpPr txBox="1"/>
          <p:nvPr/>
        </p:nvSpPr>
        <p:spPr>
          <a:xfrm>
            <a:off x="0" y="1175147"/>
            <a:ext cx="2830116" cy="369332"/>
          </a:xfrm>
          <a:prstGeom prst="homePlate">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fr-MA" b="1" dirty="0" err="1">
                <a:solidFill>
                  <a:schemeClr val="accent5"/>
                </a:solidFill>
                <a:latin typeface="Calisto MT" panose="02040603050505030304" pitchFamily="18" charset="0"/>
              </a:rPr>
              <a:t>Results</a:t>
            </a:r>
            <a:r>
              <a:rPr lang="fr-MA" b="1" dirty="0">
                <a:solidFill>
                  <a:schemeClr val="accent5"/>
                </a:solidFill>
                <a:latin typeface="Calisto MT" panose="02040603050505030304" pitchFamily="18" charset="0"/>
              </a:rPr>
              <a:t> &amp; Discussions</a:t>
            </a:r>
            <a:endParaRPr lang="fr-FR" b="1" dirty="0">
              <a:solidFill>
                <a:schemeClr val="accent5"/>
              </a:solidFill>
              <a:latin typeface="Calisto MT" panose="02040603050505030304" pitchFamily="18" charset="0"/>
            </a:endParaRPr>
          </a:p>
        </p:txBody>
      </p:sp>
      <p:pic>
        <p:nvPicPr>
          <p:cNvPr id="2" name="Audio 1">
            <a:hlinkClick r:id="" action="ppaction://media"/>
            <a:extLst>
              <a:ext uri="{FF2B5EF4-FFF2-40B4-BE49-F238E27FC236}">
                <a16:creationId xmlns:a16="http://schemas.microsoft.com/office/drawing/2014/main" id="{C030F999-C9E0-4C32-B79B-0405015035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4875" y="53816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Image 11">
            <a:extLst>
              <a:ext uri="{FF2B5EF4-FFF2-40B4-BE49-F238E27FC236}">
                <a16:creationId xmlns:a16="http://schemas.microsoft.com/office/drawing/2014/main" id="{4B50B322-D5EA-4BC6-B040-0FCB22E31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650" y="2095501"/>
            <a:ext cx="2418160" cy="242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Image 12">
            <a:extLst>
              <a:ext uri="{FF2B5EF4-FFF2-40B4-BE49-F238E27FC236}">
                <a16:creationId xmlns:a16="http://schemas.microsoft.com/office/drawing/2014/main" id="{7B5FA93A-0DD3-47FB-979C-C17AEDB3D1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762" y="2052638"/>
            <a:ext cx="2033588" cy="24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672"/>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0A8B660-01AE-4A09-A551-86DBBA4FE868}"/>
              </a:ext>
            </a:extLst>
          </p:cNvPr>
          <p:cNvSpPr>
            <a:spLocks noGrp="1"/>
          </p:cNvSpPr>
          <p:nvPr>
            <p:ph type="sldNum" sz="quarter" idx="12"/>
          </p:nvPr>
        </p:nvSpPr>
        <p:spPr/>
        <p:txBody>
          <a:bodyPr/>
          <a:lstStyle/>
          <a:p>
            <a:pPr>
              <a:defRPr/>
            </a:pPr>
            <a:fld id="{69EDA497-4C4A-462C-B513-D8667FF472A5}" type="slidenum">
              <a:rPr lang="fr-FR" smtClean="0"/>
              <a:pPr>
                <a:defRPr/>
              </a:pPr>
              <a:t>11</a:t>
            </a:fld>
            <a:endParaRPr lang="fr-FR"/>
          </a:p>
        </p:txBody>
      </p:sp>
      <p:sp>
        <p:nvSpPr>
          <p:cNvPr id="20" name="TextBox 3">
            <a:extLst>
              <a:ext uri="{FF2B5EF4-FFF2-40B4-BE49-F238E27FC236}">
                <a16:creationId xmlns:a16="http://schemas.microsoft.com/office/drawing/2014/main" id="{AC198A54-B554-4775-8D59-E90ADA708BDA}"/>
              </a:ext>
            </a:extLst>
          </p:cNvPr>
          <p:cNvSpPr txBox="1"/>
          <p:nvPr/>
        </p:nvSpPr>
        <p:spPr>
          <a:xfrm>
            <a:off x="0" y="864394"/>
            <a:ext cx="2830116" cy="369332"/>
          </a:xfrm>
          <a:prstGeom prst="homePlate">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fr-MA" b="1" dirty="0" err="1">
                <a:solidFill>
                  <a:schemeClr val="accent5"/>
                </a:solidFill>
                <a:latin typeface="Calisto MT" panose="02040603050505030304" pitchFamily="18" charset="0"/>
              </a:rPr>
              <a:t>Results</a:t>
            </a:r>
            <a:r>
              <a:rPr lang="fr-MA" b="1" dirty="0">
                <a:solidFill>
                  <a:schemeClr val="accent5"/>
                </a:solidFill>
                <a:latin typeface="Calisto MT" panose="02040603050505030304" pitchFamily="18" charset="0"/>
              </a:rPr>
              <a:t> &amp; Discussions</a:t>
            </a:r>
            <a:endParaRPr lang="fr-FR" b="1" dirty="0">
              <a:solidFill>
                <a:schemeClr val="accent5"/>
              </a:solidFill>
              <a:latin typeface="Calisto MT" panose="02040603050505030304" pitchFamily="18" charset="0"/>
            </a:endParaRPr>
          </a:p>
        </p:txBody>
      </p:sp>
      <p:grpSp>
        <p:nvGrpSpPr>
          <p:cNvPr id="20484" name="Groupe 20">
            <a:extLst>
              <a:ext uri="{FF2B5EF4-FFF2-40B4-BE49-F238E27FC236}">
                <a16:creationId xmlns:a16="http://schemas.microsoft.com/office/drawing/2014/main" id="{266BF533-5F53-43C0-9C0F-E6399A1F8F7D}"/>
              </a:ext>
            </a:extLst>
          </p:cNvPr>
          <p:cNvGrpSpPr>
            <a:grpSpLocks/>
          </p:cNvGrpSpPr>
          <p:nvPr/>
        </p:nvGrpSpPr>
        <p:grpSpPr bwMode="auto">
          <a:xfrm>
            <a:off x="1991916" y="1219200"/>
            <a:ext cx="5160169" cy="3721894"/>
            <a:chOff x="0" y="0"/>
            <a:chExt cx="6640286" cy="6439988"/>
          </a:xfrm>
        </p:grpSpPr>
        <p:pic>
          <p:nvPicPr>
            <p:cNvPr id="20487" name="Image 21">
              <a:extLst>
                <a:ext uri="{FF2B5EF4-FFF2-40B4-BE49-F238E27FC236}">
                  <a16:creationId xmlns:a16="http://schemas.microsoft.com/office/drawing/2014/main" id="{BAFA4FAF-2A97-4C18-B5D7-31F014E0A7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46150"/>
            <a:stretch>
              <a:fillRect/>
            </a:stretch>
          </p:blipFill>
          <p:spPr bwMode="auto">
            <a:xfrm>
              <a:off x="3439886" y="0"/>
              <a:ext cx="3200400" cy="292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Image 22">
              <a:extLst>
                <a:ext uri="{FF2B5EF4-FFF2-40B4-BE49-F238E27FC236}">
                  <a16:creationId xmlns:a16="http://schemas.microsoft.com/office/drawing/2014/main" id="{07AE1C48-72D4-4338-A33B-8E7854464C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0368" r="19781"/>
            <a:stretch>
              <a:fillRect/>
            </a:stretch>
          </p:blipFill>
          <p:spPr bwMode="auto">
            <a:xfrm>
              <a:off x="1828800" y="3331028"/>
              <a:ext cx="2917190"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Image 23">
              <a:extLst>
                <a:ext uri="{FF2B5EF4-FFF2-40B4-BE49-F238E27FC236}">
                  <a16:creationId xmlns:a16="http://schemas.microsoft.com/office/drawing/2014/main" id="{44B634F4-EB3C-4363-8481-6F82118E9F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r="42123"/>
            <a:stretch>
              <a:fillRect/>
            </a:stretch>
          </p:blipFill>
          <p:spPr bwMode="auto">
            <a:xfrm>
              <a:off x="0" y="0"/>
              <a:ext cx="3439795" cy="292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5" name="Rectangle 3">
            <a:extLst>
              <a:ext uri="{FF2B5EF4-FFF2-40B4-BE49-F238E27FC236}">
                <a16:creationId xmlns:a16="http://schemas.microsoft.com/office/drawing/2014/main" id="{9017E010-5533-4464-BD4F-E8CC7AA2BA65}"/>
              </a:ext>
            </a:extLst>
          </p:cNvPr>
          <p:cNvSpPr>
            <a:spLocks noChangeArrowheads="1"/>
          </p:cNvSpPr>
          <p:nvPr/>
        </p:nvSpPr>
        <p:spPr bwMode="auto">
          <a:xfrm>
            <a:off x="2378869" y="5025628"/>
            <a:ext cx="4572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54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r>
              <a:rPr lang="en-ZA" altLang="fr-FR" sz="1350" b="1">
                <a:solidFill>
                  <a:srgbClr val="000000"/>
                </a:solidFill>
                <a:ea typeface="Calibri" panose="020F0502020204030204" pitchFamily="34" charset="0"/>
                <a:cs typeface="Arial" panose="020B0604020202020204" pitchFamily="34" charset="0"/>
              </a:rPr>
              <a:t>Fig 4</a:t>
            </a:r>
            <a:r>
              <a:rPr lang="en-ZA" altLang="fr-FR" sz="1350">
                <a:solidFill>
                  <a:srgbClr val="000000"/>
                </a:solidFill>
                <a:ea typeface="Calibri" panose="020F0502020204030204" pitchFamily="34" charset="0"/>
                <a:cs typeface="Arial" panose="020B0604020202020204" pitchFamily="34" charset="0"/>
              </a:rPr>
              <a:t>: 3d and 2d interactions of reference 22 with receptor (pdb id code: 4WUB)</a:t>
            </a:r>
            <a:endParaRPr lang="fr-FR" altLang="fr-FR" sz="1350" i="1">
              <a:solidFill>
                <a:srgbClr val="1F497D"/>
              </a:solidFill>
              <a:ea typeface="Calibri" panose="020F0502020204030204" pitchFamily="34" charset="0"/>
              <a:cs typeface="Arial" panose="020B0604020202020204" pitchFamily="34" charset="0"/>
            </a:endParaRPr>
          </a:p>
        </p:txBody>
      </p:sp>
      <p:pic>
        <p:nvPicPr>
          <p:cNvPr id="25" name="Son enregistré">
            <a:hlinkClick r:id="" action="ppaction://media"/>
            <a:extLst>
              <a:ext uri="{FF2B5EF4-FFF2-40B4-BE49-F238E27FC236}">
                <a16:creationId xmlns:a16="http://schemas.microsoft.com/office/drawing/2014/main" id="{39A660FA-B5B5-4E78-98FE-43331068D8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7588" y="545663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32458"/>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0A8B660-01AE-4A09-A551-86DBBA4FE868}"/>
              </a:ext>
            </a:extLst>
          </p:cNvPr>
          <p:cNvSpPr>
            <a:spLocks noGrp="1"/>
          </p:cNvSpPr>
          <p:nvPr>
            <p:ph type="sldNum" sz="quarter" idx="12"/>
          </p:nvPr>
        </p:nvSpPr>
        <p:spPr/>
        <p:txBody>
          <a:bodyPr/>
          <a:lstStyle/>
          <a:p>
            <a:pPr>
              <a:defRPr/>
            </a:pPr>
            <a:fld id="{67DD79A4-D8C1-4ED9-87E2-BB5C0C9FB9E1}" type="slidenum">
              <a:rPr lang="fr-FR" smtClean="0"/>
              <a:pPr>
                <a:defRPr/>
              </a:pPr>
              <a:t>12</a:t>
            </a:fld>
            <a:endParaRPr lang="fr-FR"/>
          </a:p>
        </p:txBody>
      </p:sp>
      <p:sp>
        <p:nvSpPr>
          <p:cNvPr id="20" name="TextBox 3">
            <a:extLst>
              <a:ext uri="{FF2B5EF4-FFF2-40B4-BE49-F238E27FC236}">
                <a16:creationId xmlns:a16="http://schemas.microsoft.com/office/drawing/2014/main" id="{AC198A54-B554-4775-8D59-E90ADA708BDA}"/>
              </a:ext>
            </a:extLst>
          </p:cNvPr>
          <p:cNvSpPr txBox="1"/>
          <p:nvPr/>
        </p:nvSpPr>
        <p:spPr>
          <a:xfrm>
            <a:off x="0" y="864394"/>
            <a:ext cx="2830116" cy="369332"/>
          </a:xfrm>
          <a:prstGeom prst="homePlate">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fr-MA" b="1" dirty="0" err="1">
                <a:solidFill>
                  <a:schemeClr val="accent5"/>
                </a:solidFill>
                <a:latin typeface="Calisto MT" panose="02040603050505030304" pitchFamily="18" charset="0"/>
              </a:rPr>
              <a:t>Results</a:t>
            </a:r>
            <a:r>
              <a:rPr lang="fr-MA" b="1" dirty="0">
                <a:solidFill>
                  <a:schemeClr val="accent5"/>
                </a:solidFill>
                <a:latin typeface="Calisto MT" panose="02040603050505030304" pitchFamily="18" charset="0"/>
              </a:rPr>
              <a:t> &amp; Discussions</a:t>
            </a:r>
            <a:endParaRPr lang="fr-FR" b="1" dirty="0">
              <a:solidFill>
                <a:schemeClr val="accent5"/>
              </a:solidFill>
              <a:latin typeface="Calisto MT" panose="02040603050505030304" pitchFamily="18" charset="0"/>
            </a:endParaRPr>
          </a:p>
        </p:txBody>
      </p:sp>
      <p:sp>
        <p:nvSpPr>
          <p:cNvPr id="22532" name="Rectangle 3">
            <a:extLst>
              <a:ext uri="{FF2B5EF4-FFF2-40B4-BE49-F238E27FC236}">
                <a16:creationId xmlns:a16="http://schemas.microsoft.com/office/drawing/2014/main" id="{5B4E4449-A278-48FD-ABAA-5F50113A4111}"/>
              </a:ext>
            </a:extLst>
          </p:cNvPr>
          <p:cNvSpPr>
            <a:spLocks noChangeArrowheads="1"/>
          </p:cNvSpPr>
          <p:nvPr/>
        </p:nvSpPr>
        <p:spPr bwMode="auto">
          <a:xfrm>
            <a:off x="2378869" y="5025628"/>
            <a:ext cx="4572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54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r>
              <a:rPr lang="en-ZA" altLang="fr-FR" sz="1350" b="1">
                <a:solidFill>
                  <a:srgbClr val="000000"/>
                </a:solidFill>
                <a:ea typeface="Calibri" panose="020F0502020204030204" pitchFamily="34" charset="0"/>
                <a:cs typeface="Arial" panose="020B0604020202020204" pitchFamily="34" charset="0"/>
              </a:rPr>
              <a:t>Fig 5</a:t>
            </a:r>
            <a:r>
              <a:rPr lang="en-ZA" altLang="fr-FR" sz="1350">
                <a:solidFill>
                  <a:srgbClr val="000000"/>
                </a:solidFill>
                <a:ea typeface="Calibri" panose="020F0502020204030204" pitchFamily="34" charset="0"/>
                <a:cs typeface="Arial" panose="020B0604020202020204" pitchFamily="34" charset="0"/>
              </a:rPr>
              <a:t>: 3d and 2d interactions of ligand 1 with receptor (pdb id code: 4WUB)</a:t>
            </a:r>
            <a:endParaRPr lang="fr-FR" altLang="fr-FR" sz="1350" i="1">
              <a:solidFill>
                <a:srgbClr val="1F497D"/>
              </a:solidFill>
              <a:ea typeface="Calibri" panose="020F0502020204030204" pitchFamily="34" charset="0"/>
              <a:cs typeface="Arial" panose="020B0604020202020204" pitchFamily="34" charset="0"/>
            </a:endParaRPr>
          </a:p>
        </p:txBody>
      </p:sp>
      <p:grpSp>
        <p:nvGrpSpPr>
          <p:cNvPr id="22533" name="Groupe 9">
            <a:extLst>
              <a:ext uri="{FF2B5EF4-FFF2-40B4-BE49-F238E27FC236}">
                <a16:creationId xmlns:a16="http://schemas.microsoft.com/office/drawing/2014/main" id="{41972B52-C081-46CD-A6B0-793A8B73EF11}"/>
              </a:ext>
            </a:extLst>
          </p:cNvPr>
          <p:cNvGrpSpPr>
            <a:grpSpLocks/>
          </p:cNvGrpSpPr>
          <p:nvPr/>
        </p:nvGrpSpPr>
        <p:grpSpPr bwMode="auto">
          <a:xfrm>
            <a:off x="1925241" y="1360885"/>
            <a:ext cx="5293519" cy="3607594"/>
            <a:chOff x="0" y="0"/>
            <a:chExt cx="7215505" cy="5581015"/>
          </a:xfrm>
        </p:grpSpPr>
        <p:grpSp>
          <p:nvGrpSpPr>
            <p:cNvPr id="22535" name="Groupe 10">
              <a:extLst>
                <a:ext uri="{FF2B5EF4-FFF2-40B4-BE49-F238E27FC236}">
                  <a16:creationId xmlns:a16="http://schemas.microsoft.com/office/drawing/2014/main" id="{86979AE9-4055-44D3-AA1E-5CF7B91D5A60}"/>
                </a:ext>
              </a:extLst>
            </p:cNvPr>
            <p:cNvGrpSpPr>
              <a:grpSpLocks/>
            </p:cNvGrpSpPr>
            <p:nvPr/>
          </p:nvGrpSpPr>
          <p:grpSpPr bwMode="auto">
            <a:xfrm>
              <a:off x="0" y="0"/>
              <a:ext cx="7215505" cy="2253984"/>
              <a:chOff x="-121660" y="21412"/>
              <a:chExt cx="7750098" cy="2540000"/>
            </a:xfrm>
          </p:grpSpPr>
          <p:pic>
            <p:nvPicPr>
              <p:cNvPr id="22537" name="Image 12">
                <a:extLst>
                  <a:ext uri="{FF2B5EF4-FFF2-40B4-BE49-F238E27FC236}">
                    <a16:creationId xmlns:a16="http://schemas.microsoft.com/office/drawing/2014/main" id="{50EEECBA-A244-47BD-8815-CACBD3BD83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6071" r="29941" b="8"/>
              <a:stretch>
                <a:fillRect/>
              </a:stretch>
            </p:blipFill>
            <p:spPr bwMode="auto">
              <a:xfrm>
                <a:off x="-121660" y="21412"/>
                <a:ext cx="375983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Image 13">
                <a:extLst>
                  <a:ext uri="{FF2B5EF4-FFF2-40B4-BE49-F238E27FC236}">
                    <a16:creationId xmlns:a16="http://schemas.microsoft.com/office/drawing/2014/main" id="{A72C87DB-0776-48F7-8A86-A1F15A970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883" t="12500" r="30557"/>
              <a:stretch>
                <a:fillRect/>
              </a:stretch>
            </p:blipFill>
            <p:spPr bwMode="auto">
              <a:xfrm>
                <a:off x="3979728" y="217627"/>
                <a:ext cx="3648710" cy="234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6" name="Image 11">
              <a:extLst>
                <a:ext uri="{FF2B5EF4-FFF2-40B4-BE49-F238E27FC236}">
                  <a16:creationId xmlns:a16="http://schemas.microsoft.com/office/drawing/2014/main" id="{3F82A972-6DAA-4C97-A32A-074ACD9E80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37453" r="27753" b="1505"/>
            <a:stretch>
              <a:fillRect/>
            </a:stretch>
          </p:blipFill>
          <p:spPr bwMode="auto">
            <a:xfrm>
              <a:off x="1628775" y="2390775"/>
              <a:ext cx="3776345" cy="319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Son enregistré">
            <a:hlinkClick r:id="" action="ppaction://media"/>
            <a:extLst>
              <a:ext uri="{FF2B5EF4-FFF2-40B4-BE49-F238E27FC236}">
                <a16:creationId xmlns:a16="http://schemas.microsoft.com/office/drawing/2014/main" id="{9493F89A-A54F-4711-ADDF-2D5896151B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4756" y="544115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32458"/>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0A8B660-01AE-4A09-A551-86DBBA4FE868}"/>
              </a:ext>
            </a:extLst>
          </p:cNvPr>
          <p:cNvSpPr>
            <a:spLocks noGrp="1"/>
          </p:cNvSpPr>
          <p:nvPr>
            <p:ph type="sldNum" sz="quarter" idx="12"/>
          </p:nvPr>
        </p:nvSpPr>
        <p:spPr/>
        <p:txBody>
          <a:bodyPr/>
          <a:lstStyle/>
          <a:p>
            <a:pPr>
              <a:defRPr/>
            </a:pPr>
            <a:fld id="{AB9DD4A9-2245-4440-98F4-0E9BD81DB6E0}" type="slidenum">
              <a:rPr lang="fr-FR" smtClean="0"/>
              <a:pPr>
                <a:defRPr/>
              </a:pPr>
              <a:t>13</a:t>
            </a:fld>
            <a:endParaRPr lang="fr-FR"/>
          </a:p>
        </p:txBody>
      </p:sp>
      <p:sp>
        <p:nvSpPr>
          <p:cNvPr id="20" name="TextBox 3">
            <a:extLst>
              <a:ext uri="{FF2B5EF4-FFF2-40B4-BE49-F238E27FC236}">
                <a16:creationId xmlns:a16="http://schemas.microsoft.com/office/drawing/2014/main" id="{AC198A54-B554-4775-8D59-E90ADA708BDA}"/>
              </a:ext>
            </a:extLst>
          </p:cNvPr>
          <p:cNvSpPr txBox="1"/>
          <p:nvPr/>
        </p:nvSpPr>
        <p:spPr>
          <a:xfrm>
            <a:off x="0" y="864394"/>
            <a:ext cx="2830116" cy="369332"/>
          </a:xfrm>
          <a:prstGeom prst="homePlate">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fr-MA" b="1" dirty="0" err="1">
                <a:solidFill>
                  <a:schemeClr val="accent5"/>
                </a:solidFill>
                <a:latin typeface="Calisto MT" panose="02040603050505030304" pitchFamily="18" charset="0"/>
              </a:rPr>
              <a:t>Results</a:t>
            </a:r>
            <a:r>
              <a:rPr lang="fr-MA" b="1" dirty="0">
                <a:solidFill>
                  <a:schemeClr val="accent5"/>
                </a:solidFill>
                <a:latin typeface="Calisto MT" panose="02040603050505030304" pitchFamily="18" charset="0"/>
              </a:rPr>
              <a:t> &amp; Discussions</a:t>
            </a:r>
            <a:endParaRPr lang="fr-FR" b="1" dirty="0">
              <a:solidFill>
                <a:schemeClr val="accent5"/>
              </a:solidFill>
              <a:latin typeface="Calisto MT" panose="02040603050505030304" pitchFamily="18" charset="0"/>
            </a:endParaRPr>
          </a:p>
        </p:txBody>
      </p:sp>
      <p:sp>
        <p:nvSpPr>
          <p:cNvPr id="24580" name="Rectangle 3">
            <a:extLst>
              <a:ext uri="{FF2B5EF4-FFF2-40B4-BE49-F238E27FC236}">
                <a16:creationId xmlns:a16="http://schemas.microsoft.com/office/drawing/2014/main" id="{AF84262F-B9CE-458F-A9A8-41A10057DB80}"/>
              </a:ext>
            </a:extLst>
          </p:cNvPr>
          <p:cNvSpPr>
            <a:spLocks noChangeArrowheads="1"/>
          </p:cNvSpPr>
          <p:nvPr/>
        </p:nvSpPr>
        <p:spPr bwMode="auto">
          <a:xfrm>
            <a:off x="2378869" y="5025628"/>
            <a:ext cx="4572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ZA" altLang="fr-FR" sz="1350" b="1"/>
              <a:t>Fig 6:</a:t>
            </a:r>
            <a:r>
              <a:rPr lang="en-ZA" altLang="fr-FR" sz="1350"/>
              <a:t> 3d and 2d interactions of ligand 2 with receptor (pdb id code: 4WUB)</a:t>
            </a:r>
            <a:endParaRPr lang="fr-FR" altLang="fr-FR" sz="1350" i="1"/>
          </a:p>
        </p:txBody>
      </p:sp>
      <p:grpSp>
        <p:nvGrpSpPr>
          <p:cNvPr id="24581" name="Groupe 14">
            <a:extLst>
              <a:ext uri="{FF2B5EF4-FFF2-40B4-BE49-F238E27FC236}">
                <a16:creationId xmlns:a16="http://schemas.microsoft.com/office/drawing/2014/main" id="{CAADF51C-BD72-4DB9-BEB2-CE3BFE49E6F4}"/>
              </a:ext>
            </a:extLst>
          </p:cNvPr>
          <p:cNvGrpSpPr>
            <a:grpSpLocks/>
          </p:cNvGrpSpPr>
          <p:nvPr/>
        </p:nvGrpSpPr>
        <p:grpSpPr bwMode="auto">
          <a:xfrm>
            <a:off x="1371600" y="1209676"/>
            <a:ext cx="6858000" cy="3575447"/>
            <a:chOff x="0" y="0"/>
            <a:chExt cx="5565775" cy="6691528"/>
          </a:xfrm>
        </p:grpSpPr>
        <p:grpSp>
          <p:nvGrpSpPr>
            <p:cNvPr id="24583" name="Groupe 15">
              <a:extLst>
                <a:ext uri="{FF2B5EF4-FFF2-40B4-BE49-F238E27FC236}">
                  <a16:creationId xmlns:a16="http://schemas.microsoft.com/office/drawing/2014/main" id="{F9D6D391-A50E-43AF-8842-DB2BB3A069EA}"/>
                </a:ext>
              </a:extLst>
            </p:cNvPr>
            <p:cNvGrpSpPr>
              <a:grpSpLocks/>
            </p:cNvGrpSpPr>
            <p:nvPr/>
          </p:nvGrpSpPr>
          <p:grpSpPr bwMode="auto">
            <a:xfrm>
              <a:off x="0" y="0"/>
              <a:ext cx="5565775" cy="2743835"/>
              <a:chOff x="0" y="0"/>
              <a:chExt cx="6419850" cy="3185795"/>
            </a:xfrm>
          </p:grpSpPr>
          <p:pic>
            <p:nvPicPr>
              <p:cNvPr id="24585" name="Image 17">
                <a:extLst>
                  <a:ext uri="{FF2B5EF4-FFF2-40B4-BE49-F238E27FC236}">
                    <a16:creationId xmlns:a16="http://schemas.microsoft.com/office/drawing/2014/main" id="{C2503A80-4A72-40AC-8D6F-A1A7F5E3D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5412"/>
              <a:stretch>
                <a:fillRect/>
              </a:stretch>
            </p:blipFill>
            <p:spPr bwMode="auto">
              <a:xfrm>
                <a:off x="0" y="0"/>
                <a:ext cx="3448050" cy="318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Image 18">
                <a:extLst>
                  <a:ext uri="{FF2B5EF4-FFF2-40B4-BE49-F238E27FC236}">
                    <a16:creationId xmlns:a16="http://schemas.microsoft.com/office/drawing/2014/main" id="{7A6410D3-B2EC-4664-87C6-4FBB81588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43781"/>
              <a:stretch>
                <a:fillRect/>
              </a:stretch>
            </p:blipFill>
            <p:spPr bwMode="auto">
              <a:xfrm>
                <a:off x="3181350" y="285750"/>
                <a:ext cx="3238500" cy="29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4" name="Image 16">
              <a:extLst>
                <a:ext uri="{FF2B5EF4-FFF2-40B4-BE49-F238E27FC236}">
                  <a16:creationId xmlns:a16="http://schemas.microsoft.com/office/drawing/2014/main" id="{EF5D804C-AEC2-4C95-8823-432B7EA696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1951" r="8968"/>
            <a:stretch>
              <a:fillRect/>
            </a:stretch>
          </p:blipFill>
          <p:spPr bwMode="auto">
            <a:xfrm>
              <a:off x="834372" y="3211254"/>
              <a:ext cx="4137677" cy="348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Son enregistré">
            <a:hlinkClick r:id="" action="ppaction://media"/>
            <a:extLst>
              <a:ext uri="{FF2B5EF4-FFF2-40B4-BE49-F238E27FC236}">
                <a16:creationId xmlns:a16="http://schemas.microsoft.com/office/drawing/2014/main" id="{69545022-D484-4AAE-A717-6E929CF904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9056" y="549473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32458"/>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0F413C1-0F65-49F3-8DCB-E8DD9F6D9AC5}"/>
              </a:ext>
            </a:extLst>
          </p:cNvPr>
          <p:cNvSpPr>
            <a:spLocks noGrp="1"/>
          </p:cNvSpPr>
          <p:nvPr>
            <p:ph type="sldNum" sz="quarter" idx="12"/>
          </p:nvPr>
        </p:nvSpPr>
        <p:spPr/>
        <p:txBody>
          <a:bodyPr/>
          <a:lstStyle/>
          <a:p>
            <a:pPr>
              <a:defRPr/>
            </a:pPr>
            <a:fld id="{5A8C99F2-4C70-4125-BFF3-8C9FF9398145}" type="slidenum">
              <a:rPr lang="fr-FR" smtClean="0"/>
              <a:pPr>
                <a:defRPr/>
              </a:pPr>
              <a:t>14</a:t>
            </a:fld>
            <a:endParaRPr lang="fr-FR"/>
          </a:p>
        </p:txBody>
      </p:sp>
      <p:grpSp>
        <p:nvGrpSpPr>
          <p:cNvPr id="26627" name="Groupe 4">
            <a:extLst>
              <a:ext uri="{FF2B5EF4-FFF2-40B4-BE49-F238E27FC236}">
                <a16:creationId xmlns:a16="http://schemas.microsoft.com/office/drawing/2014/main" id="{7CF32430-098F-4DF3-919D-8D28FE4722E1}"/>
              </a:ext>
            </a:extLst>
          </p:cNvPr>
          <p:cNvGrpSpPr>
            <a:grpSpLocks/>
          </p:cNvGrpSpPr>
          <p:nvPr/>
        </p:nvGrpSpPr>
        <p:grpSpPr bwMode="auto">
          <a:xfrm>
            <a:off x="2035969" y="1435894"/>
            <a:ext cx="5072063" cy="3693319"/>
            <a:chOff x="0" y="0"/>
            <a:chExt cx="6764357" cy="4925657"/>
          </a:xfrm>
        </p:grpSpPr>
        <p:grpSp>
          <p:nvGrpSpPr>
            <p:cNvPr id="26632" name="Groupe 5">
              <a:extLst>
                <a:ext uri="{FF2B5EF4-FFF2-40B4-BE49-F238E27FC236}">
                  <a16:creationId xmlns:a16="http://schemas.microsoft.com/office/drawing/2014/main" id="{18196B31-ABEC-441F-8210-244142904A58}"/>
                </a:ext>
              </a:extLst>
            </p:cNvPr>
            <p:cNvGrpSpPr>
              <a:grpSpLocks/>
            </p:cNvGrpSpPr>
            <p:nvPr/>
          </p:nvGrpSpPr>
          <p:grpSpPr bwMode="auto">
            <a:xfrm>
              <a:off x="0" y="0"/>
              <a:ext cx="6764357" cy="4838874"/>
              <a:chOff x="0" y="0"/>
              <a:chExt cx="6764357" cy="4838874"/>
            </a:xfrm>
          </p:grpSpPr>
          <p:grpSp>
            <p:nvGrpSpPr>
              <p:cNvPr id="26634" name="Groupe 7">
                <a:extLst>
                  <a:ext uri="{FF2B5EF4-FFF2-40B4-BE49-F238E27FC236}">
                    <a16:creationId xmlns:a16="http://schemas.microsoft.com/office/drawing/2014/main" id="{17F6D4B5-3A5D-4EC6-AD85-8123D9062850}"/>
                  </a:ext>
                </a:extLst>
              </p:cNvPr>
              <p:cNvGrpSpPr>
                <a:grpSpLocks/>
              </p:cNvGrpSpPr>
              <p:nvPr/>
            </p:nvGrpSpPr>
            <p:grpSpPr bwMode="auto">
              <a:xfrm>
                <a:off x="0" y="0"/>
                <a:ext cx="6764357" cy="4838874"/>
                <a:chOff x="0" y="0"/>
                <a:chExt cx="6764357" cy="4838874"/>
              </a:xfrm>
            </p:grpSpPr>
            <p:grpSp>
              <p:nvGrpSpPr>
                <p:cNvPr id="26636" name="Groupe 9">
                  <a:extLst>
                    <a:ext uri="{FF2B5EF4-FFF2-40B4-BE49-F238E27FC236}">
                      <a16:creationId xmlns:a16="http://schemas.microsoft.com/office/drawing/2014/main" id="{A7822490-95CD-4B1C-91F8-6BC439D00E26}"/>
                    </a:ext>
                  </a:extLst>
                </p:cNvPr>
                <p:cNvGrpSpPr>
                  <a:grpSpLocks/>
                </p:cNvGrpSpPr>
                <p:nvPr/>
              </p:nvGrpSpPr>
              <p:grpSpPr bwMode="auto">
                <a:xfrm>
                  <a:off x="0" y="0"/>
                  <a:ext cx="6764357" cy="4838874"/>
                  <a:chOff x="0" y="0"/>
                  <a:chExt cx="6764357" cy="4838874"/>
                </a:xfrm>
              </p:grpSpPr>
              <p:grpSp>
                <p:nvGrpSpPr>
                  <p:cNvPr id="26638" name="Groupe 11">
                    <a:extLst>
                      <a:ext uri="{FF2B5EF4-FFF2-40B4-BE49-F238E27FC236}">
                        <a16:creationId xmlns:a16="http://schemas.microsoft.com/office/drawing/2014/main" id="{D2BF08EF-E62C-4EFC-AB76-AE7C03363D10}"/>
                      </a:ext>
                    </a:extLst>
                  </p:cNvPr>
                  <p:cNvGrpSpPr>
                    <a:grpSpLocks/>
                  </p:cNvGrpSpPr>
                  <p:nvPr/>
                </p:nvGrpSpPr>
                <p:grpSpPr bwMode="auto">
                  <a:xfrm>
                    <a:off x="0" y="0"/>
                    <a:ext cx="6764357" cy="4838874"/>
                    <a:chOff x="0" y="0"/>
                    <a:chExt cx="6764357" cy="4838874"/>
                  </a:xfrm>
                </p:grpSpPr>
                <p:pic>
                  <p:nvPicPr>
                    <p:cNvPr id="26640" name="Image 13">
                      <a:extLst>
                        <a:ext uri="{FF2B5EF4-FFF2-40B4-BE49-F238E27FC236}">
                          <a16:creationId xmlns:a16="http://schemas.microsoft.com/office/drawing/2014/main" id="{EAC0393A-11A7-4BF1-A3FB-586AC4E157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3557" y="16624"/>
                      <a:ext cx="2940800" cy="220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Image 14">
                      <a:extLst>
                        <a:ext uri="{FF2B5EF4-FFF2-40B4-BE49-F238E27FC236}">
                          <a16:creationId xmlns:a16="http://schemas.microsoft.com/office/drawing/2014/main" id="{520E5D7B-4A84-470F-BF8E-B065803A36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927" y="2310939"/>
                      <a:ext cx="3369310" cy="25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Image 15">
                      <a:extLst>
                        <a:ext uri="{FF2B5EF4-FFF2-40B4-BE49-F238E27FC236}">
                          <a16:creationId xmlns:a16="http://schemas.microsoft.com/office/drawing/2014/main" id="{83BD7845-6271-4C97-90A3-1761838FB3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663950" cy="231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a:extLst>
                      <a:ext uri="{FF2B5EF4-FFF2-40B4-BE49-F238E27FC236}">
                        <a16:creationId xmlns:a16="http://schemas.microsoft.com/office/drawing/2014/main" id="{5421DD96-86F8-4F8B-BD8B-02EC6CA07BCC}"/>
                      </a:ext>
                    </a:extLst>
                  </p:cNvPr>
                  <p:cNvSpPr/>
                  <p:nvPr/>
                </p:nvSpPr>
                <p:spPr>
                  <a:xfrm>
                    <a:off x="498593" y="0"/>
                    <a:ext cx="349333" cy="416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750"/>
                      </a:spcAft>
                      <a:defRPr/>
                    </a:pPr>
                    <a:r>
                      <a:rPr lang="fr-FR" sz="900">
                        <a:solidFill>
                          <a:srgbClr val="000000"/>
                        </a:solidFill>
                        <a:latin typeface="Arial" panose="020B0604020202020204" pitchFamily="34" charset="0"/>
                        <a:ea typeface="Calibri" panose="020F0502020204030204" pitchFamily="34" charset="0"/>
                        <a:cs typeface="Arial" panose="020B0604020202020204" pitchFamily="34" charset="0"/>
                      </a:rPr>
                      <a:t>A</a:t>
                    </a:r>
                    <a:endParaRPr lang="fr-FR" sz="825">
                      <a:ea typeface="Calibri" panose="020F050202020403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85B01F83-BBDA-402D-AC65-DF0AB8A18851}"/>
                    </a:ext>
                  </a:extLst>
                </p:cNvPr>
                <p:cNvSpPr/>
                <p:nvPr/>
              </p:nvSpPr>
              <p:spPr>
                <a:xfrm>
                  <a:off x="4255511" y="15879"/>
                  <a:ext cx="349333" cy="416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750"/>
                    </a:spcAft>
                    <a:defRPr/>
                  </a:pPr>
                  <a:r>
                    <a:rPr lang="fr-FR" sz="900">
                      <a:solidFill>
                        <a:srgbClr val="000000"/>
                      </a:solidFill>
                      <a:latin typeface="Arial" panose="020B0604020202020204" pitchFamily="34" charset="0"/>
                      <a:ea typeface="Calibri" panose="020F0502020204030204" pitchFamily="34" charset="0"/>
                      <a:cs typeface="Arial" panose="020B0604020202020204" pitchFamily="34" charset="0"/>
                    </a:rPr>
                    <a:t>B</a:t>
                  </a:r>
                  <a:endParaRPr lang="fr-FR" sz="825">
                    <a:ea typeface="Calibri" panose="020F0502020204030204" pitchFamily="34" charset="0"/>
                    <a:cs typeface="Arial" panose="020B0604020202020204" pitchFamily="34" charset="0"/>
                  </a:endParaRPr>
                </a:p>
              </p:txBody>
            </p:sp>
          </p:grpSp>
          <p:sp>
            <p:nvSpPr>
              <p:cNvPr id="9" name="Rectangle 8">
                <a:extLst>
                  <a:ext uri="{FF2B5EF4-FFF2-40B4-BE49-F238E27FC236}">
                    <a16:creationId xmlns:a16="http://schemas.microsoft.com/office/drawing/2014/main" id="{59E83F05-B172-42E9-A566-A66FA513B90A}"/>
                  </a:ext>
                </a:extLst>
              </p:cNvPr>
              <p:cNvSpPr/>
              <p:nvPr/>
            </p:nvSpPr>
            <p:spPr>
              <a:xfrm>
                <a:off x="1729199" y="2410428"/>
                <a:ext cx="349333" cy="416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750"/>
                  </a:spcAft>
                  <a:defRPr/>
                </a:pPr>
                <a:r>
                  <a:rPr lang="fr-FR" sz="900">
                    <a:solidFill>
                      <a:srgbClr val="000000"/>
                    </a:solidFill>
                    <a:latin typeface="Arial" panose="020B0604020202020204" pitchFamily="34" charset="0"/>
                    <a:ea typeface="Calibri" panose="020F0502020204030204" pitchFamily="34" charset="0"/>
                    <a:cs typeface="Arial" panose="020B0604020202020204" pitchFamily="34" charset="0"/>
                  </a:rPr>
                  <a:t>C</a:t>
                </a:r>
                <a:endParaRPr lang="fr-FR" sz="825">
                  <a:ea typeface="Calibri" panose="020F0502020204030204" pitchFamily="34" charset="0"/>
                  <a:cs typeface="Arial" panose="020B0604020202020204" pitchFamily="34" charset="0"/>
                </a:endParaRPr>
              </a:p>
            </p:txBody>
          </p:sp>
        </p:grpSp>
        <p:pic>
          <p:nvPicPr>
            <p:cNvPr id="26633" name="Image 6">
              <a:extLst>
                <a:ext uri="{FF2B5EF4-FFF2-40B4-BE49-F238E27FC236}">
                  <a16:creationId xmlns:a16="http://schemas.microsoft.com/office/drawing/2014/main" id="{5D454697-122F-4EE3-9B47-F67855BF3B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048" y="4759287"/>
              <a:ext cx="1962150" cy="16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3">
            <a:extLst>
              <a:ext uri="{FF2B5EF4-FFF2-40B4-BE49-F238E27FC236}">
                <a16:creationId xmlns:a16="http://schemas.microsoft.com/office/drawing/2014/main" id="{A6B0EC9E-773D-41C4-AD0E-3CF05565C566}"/>
              </a:ext>
            </a:extLst>
          </p:cNvPr>
          <p:cNvSpPr txBox="1"/>
          <p:nvPr/>
        </p:nvSpPr>
        <p:spPr>
          <a:xfrm>
            <a:off x="0" y="864394"/>
            <a:ext cx="2830116" cy="369332"/>
          </a:xfrm>
          <a:prstGeom prst="homePlate">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fr-MA" b="1" dirty="0" err="1">
                <a:solidFill>
                  <a:schemeClr val="accent5"/>
                </a:solidFill>
                <a:latin typeface="Calisto MT" panose="02040603050505030304" pitchFamily="18" charset="0"/>
              </a:rPr>
              <a:t>Results</a:t>
            </a:r>
            <a:r>
              <a:rPr lang="fr-MA" b="1" dirty="0">
                <a:solidFill>
                  <a:schemeClr val="accent5"/>
                </a:solidFill>
                <a:latin typeface="Calisto MT" panose="02040603050505030304" pitchFamily="18" charset="0"/>
              </a:rPr>
              <a:t> &amp; Discussions</a:t>
            </a:r>
            <a:endParaRPr lang="fr-FR" b="1" dirty="0">
              <a:solidFill>
                <a:schemeClr val="accent5"/>
              </a:solidFill>
              <a:latin typeface="Calisto MT" panose="02040603050505030304" pitchFamily="18" charset="0"/>
            </a:endParaRPr>
          </a:p>
        </p:txBody>
      </p:sp>
      <p:sp>
        <p:nvSpPr>
          <p:cNvPr id="26629" name="Rectangle 17">
            <a:extLst>
              <a:ext uri="{FF2B5EF4-FFF2-40B4-BE49-F238E27FC236}">
                <a16:creationId xmlns:a16="http://schemas.microsoft.com/office/drawing/2014/main" id="{C3B5A16E-F177-4C65-8EC3-D9639DC9C55E}"/>
              </a:ext>
            </a:extLst>
          </p:cNvPr>
          <p:cNvSpPr>
            <a:spLocks noChangeArrowheads="1"/>
          </p:cNvSpPr>
          <p:nvPr/>
        </p:nvSpPr>
        <p:spPr bwMode="auto">
          <a:xfrm>
            <a:off x="1953817" y="5180410"/>
            <a:ext cx="54030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54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750"/>
              </a:spcAft>
            </a:pPr>
            <a:r>
              <a:rPr lang="en-ZA" altLang="fr-FR" sz="1350" b="1">
                <a:solidFill>
                  <a:srgbClr val="000000"/>
                </a:solidFill>
                <a:cs typeface="Calibri" panose="020F0502020204030204" pitchFamily="34" charset="0"/>
              </a:rPr>
              <a:t>Fig 7</a:t>
            </a:r>
            <a:r>
              <a:rPr lang="en-ZA" altLang="fr-FR" sz="1350">
                <a:solidFill>
                  <a:srgbClr val="000000"/>
                </a:solidFill>
                <a:cs typeface="Calibri" panose="020F0502020204030204" pitchFamily="34" charset="0"/>
              </a:rPr>
              <a:t>: Molecular dynamics simulation of complex 2 at 300K (A) RMSD for 100 ns (B) RMSF (C) Protein (pdb:4WUB)-ligand interaction </a:t>
            </a:r>
            <a:endParaRPr lang="fr-FR" altLang="fr-FR" sz="1350" i="1">
              <a:solidFill>
                <a:srgbClr val="1F497D"/>
              </a:solidFill>
              <a:ea typeface="Calibri" panose="020F0502020204030204" pitchFamily="34" charset="0"/>
              <a:cs typeface="Arial" panose="020B0604020202020204" pitchFamily="34" charset="0"/>
            </a:endParaRPr>
          </a:p>
        </p:txBody>
      </p:sp>
      <p:pic>
        <p:nvPicPr>
          <p:cNvPr id="19" name="Son enregistré">
            <a:hlinkClick r:id="" action="ppaction://media"/>
            <a:extLst>
              <a:ext uri="{FF2B5EF4-FFF2-40B4-BE49-F238E27FC236}">
                <a16:creationId xmlns:a16="http://schemas.microsoft.com/office/drawing/2014/main" id="{B50AF2BF-7A0E-472F-A35D-93AD99F59E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Son enregistré">
            <a:hlinkClick r:id="" action="ppaction://media"/>
            <a:extLst>
              <a:ext uri="{FF2B5EF4-FFF2-40B4-BE49-F238E27FC236}">
                <a16:creationId xmlns:a16="http://schemas.microsoft.com/office/drawing/2014/main" id="{389DF5BA-162D-4219-8734-3336CC4C0C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6916" y="54685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DE1915-12E7-4F28-86A4-557B35F79186}"/>
              </a:ext>
            </a:extLst>
          </p:cNvPr>
          <p:cNvSpPr/>
          <p:nvPr/>
        </p:nvSpPr>
        <p:spPr>
          <a:xfrm>
            <a:off x="309562" y="1415654"/>
            <a:ext cx="8205788" cy="1506182"/>
          </a:xfrm>
          <a:prstGeom prst="rect">
            <a:avLst/>
          </a:prstGeom>
        </p:spPr>
        <p:txBody>
          <a:bodyPr>
            <a:spAutoFit/>
          </a:bodyPr>
          <a:lstStyle/>
          <a:p>
            <a:pPr marL="342900" indent="-342900" algn="just">
              <a:lnSpc>
                <a:spcPct val="150000"/>
              </a:lnSpc>
              <a:buFont typeface="Arial" panose="020B0604020202020204" pitchFamily="34" charset="0"/>
              <a:buChar char="•"/>
              <a:defRPr/>
            </a:pPr>
            <a:r>
              <a:rPr lang="en-US" sz="2100" b="1" dirty="0">
                <a:solidFill>
                  <a:srgbClr val="002060"/>
                </a:solidFill>
                <a:latin typeface="Euclid" panose="02020503060505020303" pitchFamily="18" charset="0"/>
              </a:rPr>
              <a:t>In this work, we developed model 3D QSAR for </a:t>
            </a:r>
            <a:r>
              <a:rPr lang="en-ZA" sz="2100" b="1" dirty="0">
                <a:solidFill>
                  <a:srgbClr val="FF0000"/>
                </a:solidFill>
                <a:latin typeface="Times New Roman" panose="02020603050405020304" pitchFamily="18" charset="0"/>
                <a:cs typeface="Times New Roman" panose="02020603050405020304" pitchFamily="18" charset="0"/>
              </a:rPr>
              <a:t>2-Aryloxy-1,4-Naphthoquinone Derivatives</a:t>
            </a:r>
            <a:r>
              <a:rPr lang="en-US" sz="2100" b="1" dirty="0">
                <a:solidFill>
                  <a:schemeClr val="accent1">
                    <a:lumMod val="50000"/>
                  </a:schemeClr>
                </a:solidFill>
                <a:latin typeface="3ds SemiBold" panose="02000503020000020004" pitchFamily="2" charset="0"/>
              </a:rPr>
              <a:t> </a:t>
            </a:r>
            <a:r>
              <a:rPr lang="en-US" sz="2100" b="1" dirty="0">
                <a:solidFill>
                  <a:srgbClr val="002060"/>
                </a:solidFill>
                <a:latin typeface="Euclid" panose="02020503060505020303" pitchFamily="18" charset="0"/>
              </a:rPr>
              <a:t>series as </a:t>
            </a:r>
            <a:r>
              <a:rPr lang="en-ZA" sz="2100" b="1" dirty="0">
                <a:solidFill>
                  <a:srgbClr val="FF0000"/>
                </a:solidFill>
                <a:latin typeface="Times New Roman" panose="02020603050405020304" pitchFamily="18" charset="0"/>
                <a:cs typeface="Times New Roman" panose="02020603050405020304" pitchFamily="18" charset="0"/>
              </a:rPr>
              <a:t>Potential </a:t>
            </a:r>
            <a:r>
              <a:rPr lang="en-ZA" sz="2100" b="1" dirty="0" err="1">
                <a:solidFill>
                  <a:srgbClr val="FF0000"/>
                </a:solidFill>
                <a:latin typeface="Times New Roman" panose="02020603050405020304" pitchFamily="18" charset="0"/>
                <a:cs typeface="Times New Roman" panose="02020603050405020304" pitchFamily="18" charset="0"/>
              </a:rPr>
              <a:t>Antibacterials</a:t>
            </a:r>
            <a:r>
              <a:rPr lang="en-ZA" sz="2100" b="1" dirty="0">
                <a:solidFill>
                  <a:srgbClr val="FF0000"/>
                </a:solidFill>
                <a:latin typeface="Times New Roman" panose="02020603050405020304" pitchFamily="18" charset="0"/>
                <a:cs typeface="Times New Roman" panose="02020603050405020304" pitchFamily="18" charset="0"/>
              </a:rPr>
              <a:t> Against Escherichia coli</a:t>
            </a:r>
            <a:endParaRPr lang="en-US" sz="2100" b="1" dirty="0">
              <a:solidFill>
                <a:srgbClr val="002060"/>
              </a:solidFill>
              <a:latin typeface="Euclid" panose="02020503060505020303" pitchFamily="18" charset="0"/>
            </a:endParaRPr>
          </a:p>
        </p:txBody>
      </p:sp>
      <p:sp>
        <p:nvSpPr>
          <p:cNvPr id="27651" name="Rectangle 2">
            <a:extLst>
              <a:ext uri="{FF2B5EF4-FFF2-40B4-BE49-F238E27FC236}">
                <a16:creationId xmlns:a16="http://schemas.microsoft.com/office/drawing/2014/main" id="{50542B12-8711-4769-BDC1-5418AA35A368}"/>
              </a:ext>
            </a:extLst>
          </p:cNvPr>
          <p:cNvSpPr>
            <a:spLocks noChangeArrowheads="1"/>
          </p:cNvSpPr>
          <p:nvPr/>
        </p:nvSpPr>
        <p:spPr bwMode="auto">
          <a:xfrm>
            <a:off x="328613" y="2793206"/>
            <a:ext cx="80748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buFont typeface="Arial" panose="020B0604020202020204" pitchFamily="34" charset="0"/>
              <a:buChar char="•"/>
            </a:pPr>
            <a:r>
              <a:rPr lang="fr-FR" altLang="fr-FR" sz="2100" b="1">
                <a:solidFill>
                  <a:srgbClr val="002060"/>
                </a:solidFill>
                <a:latin typeface="Euclid" panose="02020503060505020303" pitchFamily="18" charset="0"/>
              </a:rPr>
              <a:t>We have </a:t>
            </a:r>
            <a:r>
              <a:rPr lang="en-US" altLang="fr-FR" sz="2100" b="1">
                <a:solidFill>
                  <a:srgbClr val="002060"/>
                </a:solidFill>
                <a:latin typeface="Euclid" panose="02020503060505020303" pitchFamily="18" charset="0"/>
              </a:rPr>
              <a:t>designed</a:t>
            </a:r>
            <a:r>
              <a:rPr lang="fr-FR" altLang="fr-FR" sz="2100" b="1">
                <a:solidFill>
                  <a:srgbClr val="002060"/>
                </a:solidFill>
                <a:latin typeface="Euclid" panose="02020503060505020303" pitchFamily="18" charset="0"/>
              </a:rPr>
              <a:t> 4 molecules based on the molecule that has the highest biological activity. </a:t>
            </a:r>
          </a:p>
        </p:txBody>
      </p:sp>
      <p:sp>
        <p:nvSpPr>
          <p:cNvPr id="27652" name="Rectangle 6">
            <a:extLst>
              <a:ext uri="{FF2B5EF4-FFF2-40B4-BE49-F238E27FC236}">
                <a16:creationId xmlns:a16="http://schemas.microsoft.com/office/drawing/2014/main" id="{B7E9ADF6-AEEC-4ED7-B7F2-1B7110949AE6}"/>
              </a:ext>
            </a:extLst>
          </p:cNvPr>
          <p:cNvSpPr>
            <a:spLocks noChangeArrowheads="1"/>
          </p:cNvSpPr>
          <p:nvPr/>
        </p:nvSpPr>
        <p:spPr bwMode="auto">
          <a:xfrm>
            <a:off x="328613" y="3554016"/>
            <a:ext cx="86856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buFont typeface="Arial" panose="020B0604020202020204" pitchFamily="34" charset="0"/>
              <a:buChar char="•"/>
            </a:pPr>
            <a:r>
              <a:rPr lang="en-US" altLang="fr-FR" sz="2100" b="1">
                <a:solidFill>
                  <a:srgbClr val="002060"/>
                </a:solidFill>
                <a:latin typeface="Euclid" panose="02020503060505020303" pitchFamily="18" charset="0"/>
              </a:rPr>
              <a:t>Among</a:t>
            </a:r>
            <a:r>
              <a:rPr lang="fr-FR" altLang="fr-FR" sz="2100" b="1">
                <a:solidFill>
                  <a:srgbClr val="002060"/>
                </a:solidFill>
                <a:latin typeface="Euclid" panose="02020503060505020303" pitchFamily="18" charset="0"/>
              </a:rPr>
              <a:t> the four molecules designed, one molecules with high activities desmontred strong binding with the protein. </a:t>
            </a:r>
          </a:p>
        </p:txBody>
      </p:sp>
      <p:sp>
        <p:nvSpPr>
          <p:cNvPr id="9" name="Rectangle 8">
            <a:extLst>
              <a:ext uri="{FF2B5EF4-FFF2-40B4-BE49-F238E27FC236}">
                <a16:creationId xmlns:a16="http://schemas.microsoft.com/office/drawing/2014/main" id="{5D451D48-0A19-4D65-9E6A-5A85D9B5F5A4}"/>
              </a:ext>
            </a:extLst>
          </p:cNvPr>
          <p:cNvSpPr/>
          <p:nvPr/>
        </p:nvSpPr>
        <p:spPr>
          <a:xfrm>
            <a:off x="328613" y="4637485"/>
            <a:ext cx="8566547" cy="1292662"/>
          </a:xfrm>
          <a:prstGeom prst="rect">
            <a:avLst/>
          </a:prstGeom>
        </p:spPr>
        <p:txBody>
          <a:bodyPr>
            <a:spAutoFit/>
          </a:bodyPr>
          <a:lstStyle/>
          <a:p>
            <a:pPr marL="342900" indent="-342900" algn="just">
              <a:buFont typeface="Arial" panose="020B0604020202020204" pitchFamily="34" charset="0"/>
              <a:buChar char="•"/>
              <a:defRPr/>
            </a:pPr>
            <a:r>
              <a:rPr lang="en-US" sz="2100" b="1" dirty="0">
                <a:solidFill>
                  <a:srgbClr val="002060"/>
                </a:solidFill>
                <a:latin typeface="Euclid" panose="02020503060505020303" pitchFamily="18" charset="0"/>
              </a:rPr>
              <a:t>This molecule can be considered as a drug after conducting additional in vivo and in vitro investigations before the clinical trial procedure.</a:t>
            </a:r>
          </a:p>
          <a:p>
            <a:pPr indent="170021" algn="just">
              <a:spcAft>
                <a:spcPts val="450"/>
              </a:spcAft>
              <a:defRPr/>
            </a:pPr>
            <a:r>
              <a:rPr lang="fr-FR" sz="1500" dirty="0">
                <a:ea typeface="Calibri" panose="020F0502020204030204" pitchFamily="34" charset="0"/>
                <a:cs typeface="Arial" panose="020B0604020202020204" pitchFamily="34" charset="0"/>
              </a:rPr>
              <a:t> </a:t>
            </a:r>
          </a:p>
        </p:txBody>
      </p:sp>
      <p:sp>
        <p:nvSpPr>
          <p:cNvPr id="2" name="Espace réservé du numéro de diapositive 1">
            <a:extLst>
              <a:ext uri="{FF2B5EF4-FFF2-40B4-BE49-F238E27FC236}">
                <a16:creationId xmlns:a16="http://schemas.microsoft.com/office/drawing/2014/main" id="{7DAAEC6C-CD65-44AC-BF62-AAA3932BBCAC}"/>
              </a:ext>
            </a:extLst>
          </p:cNvPr>
          <p:cNvSpPr>
            <a:spLocks noGrp="1"/>
          </p:cNvSpPr>
          <p:nvPr>
            <p:ph type="sldNum" sz="quarter" idx="12"/>
          </p:nvPr>
        </p:nvSpPr>
        <p:spPr/>
        <p:txBody>
          <a:bodyPr/>
          <a:lstStyle/>
          <a:p>
            <a:pPr>
              <a:defRPr/>
            </a:pPr>
            <a:fld id="{233D7823-8441-400B-BC48-7F7D6C684F1F}" type="slidenum">
              <a:rPr lang="fr-FR" smtClean="0"/>
              <a:pPr>
                <a:defRPr/>
              </a:pPr>
              <a:t>15</a:t>
            </a:fld>
            <a:endParaRPr lang="fr-FR"/>
          </a:p>
        </p:txBody>
      </p:sp>
      <p:sp>
        <p:nvSpPr>
          <p:cNvPr id="8" name="TextBox 3">
            <a:extLst>
              <a:ext uri="{FF2B5EF4-FFF2-40B4-BE49-F238E27FC236}">
                <a16:creationId xmlns:a16="http://schemas.microsoft.com/office/drawing/2014/main" id="{61C32ECE-B7EC-4C86-B3F5-2A5DEEA001C7}"/>
              </a:ext>
            </a:extLst>
          </p:cNvPr>
          <p:cNvSpPr txBox="1"/>
          <p:nvPr/>
        </p:nvSpPr>
        <p:spPr>
          <a:xfrm>
            <a:off x="0" y="1175147"/>
            <a:ext cx="2830116" cy="369332"/>
          </a:xfrm>
          <a:prstGeom prst="homePlate">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fr-MA" b="1" dirty="0">
                <a:solidFill>
                  <a:schemeClr val="accent5"/>
                </a:solidFill>
                <a:latin typeface="Calisto MT" panose="02040603050505030304" pitchFamily="18" charset="0"/>
              </a:rPr>
              <a:t>Conclusions</a:t>
            </a:r>
            <a:endParaRPr lang="fr-FR" b="1" dirty="0">
              <a:solidFill>
                <a:schemeClr val="accent5"/>
              </a:solidFill>
              <a:latin typeface="Calisto MT" panose="02040603050505030304" pitchFamily="18" charset="0"/>
            </a:endParaRPr>
          </a:p>
        </p:txBody>
      </p:sp>
      <p:pic>
        <p:nvPicPr>
          <p:cNvPr id="10" name="Son enregistré">
            <a:hlinkClick r:id="" action="ppaction://media"/>
            <a:extLst>
              <a:ext uri="{FF2B5EF4-FFF2-40B4-BE49-F238E27FC236}">
                <a16:creationId xmlns:a16="http://schemas.microsoft.com/office/drawing/2014/main" id="{A1EDDB9F-DEA3-4153-902A-9BF07726B4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050" y="54661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607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057400"/>
            <a:ext cx="7010400" cy="923330"/>
          </a:xfrm>
          <a:prstGeom prst="rect">
            <a:avLst/>
          </a:prstGeom>
          <a:noFill/>
        </p:spPr>
        <p:txBody>
          <a:bodyPr wrap="square" rtlCol="0">
            <a:spAutoFit/>
          </a:bodyPr>
          <a:lstStyle/>
          <a:p>
            <a:r>
              <a:rPr lang="fr-FR" b="1" dirty="0" err="1"/>
              <a:t>Graphical</a:t>
            </a:r>
            <a:r>
              <a:rPr lang="fr-FR" b="1" dirty="0"/>
              <a:t> Abstract</a:t>
            </a:r>
            <a:endParaRPr lang="fr-FR" dirty="0"/>
          </a:p>
          <a:p>
            <a:endParaRPr lang="fr-FR" b="1" dirty="0"/>
          </a:p>
          <a:p>
            <a:r>
              <a:rPr lang="fr-FR" dirty="0"/>
              <a:t>Use one slide</a:t>
            </a:r>
          </a:p>
        </p:txBody>
      </p:sp>
      <p:sp>
        <p:nvSpPr>
          <p:cNvPr id="5" name="Rectangle 4"/>
          <p:cNvSpPr/>
          <p:nvPr/>
        </p:nvSpPr>
        <p:spPr>
          <a:xfrm>
            <a:off x="2286000" y="1371600"/>
            <a:ext cx="4114800" cy="461665"/>
          </a:xfrm>
          <a:prstGeom prst="rect">
            <a:avLst/>
          </a:prstGeom>
        </p:spPr>
        <p:txBody>
          <a:bodyPr wrap="square">
            <a:spAutoFit/>
          </a:bodyPr>
          <a:lstStyle/>
          <a:p>
            <a:pPr algn="ctr"/>
            <a:r>
              <a:rPr lang="en-US" sz="2400" b="1" dirty="0"/>
              <a:t>Title of the Presentation</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16</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619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609600" y="1555036"/>
            <a:ext cx="7924800" cy="4801314"/>
          </a:xfrm>
          <a:prstGeom prst="rect">
            <a:avLst/>
          </a:prstGeom>
          <a:noFill/>
        </p:spPr>
        <p:txBody>
          <a:bodyPr wrap="square" rtlCol="0">
            <a:spAutoFit/>
          </a:bodyPr>
          <a:lstStyle/>
          <a:p>
            <a:pPr algn="just"/>
            <a:r>
              <a:rPr lang="en-US" b="1" dirty="0"/>
              <a:t>Abstract: </a:t>
            </a:r>
            <a:r>
              <a:rPr lang="en-US" dirty="0"/>
              <a:t>In this research, a comprehensive analysis was conducted on 30 derivatives of naphthoquinone using computational methods such as 3D-QSAR modeling, assessment of drug similarity, ADMET analysis, molecular docking, and molecular dynamics simulations. The primary aim was to establish robust 3D-QSAR models employing CoMFA, aiming to identify potential novel antibacterial agents targeting Escherichia coli. The QSAR models exhibited strong predictive capabilities, as demonstrated by their assessments (Q2 = 0.613, R2 = 0.902, SEE = 0.063). Utilizing the QSAR model predictions, we devised four novel molecular structures. These structures were subsequently evaluated for drug likeness and ADMET predictions, with two compounds displaying exceptional ADMET predictions and drug likeness. Molecular docking was utilized to explore the interactions between the recently designed molecules, denoted as molecules 1 and 2, and the intended protein target. Of these, compound 2 displayed considerable stability based on the results obtained. To validate this stability, extensive molecular dynamics simulations were performed for 100 nanoseconds at three distinct temperatures, affirming the observed high stability.</a:t>
            </a:r>
          </a:p>
          <a:p>
            <a:pPr algn="just"/>
            <a:r>
              <a:rPr lang="en-US" b="1" dirty="0"/>
              <a:t>Keywords: </a:t>
            </a:r>
            <a:r>
              <a:rPr lang="en-US" dirty="0"/>
              <a:t>E. coli; QSAR; ADMET; Drug-likness; Molecular dynamics</a:t>
            </a:r>
          </a:p>
        </p:txBody>
      </p:sp>
    </p:spTree>
    <p:extLst>
      <p:ext uri="{BB962C8B-B14F-4D97-AF65-F5344CB8AC3E}">
        <p14:creationId xmlns:p14="http://schemas.microsoft.com/office/powerpoint/2010/main" val="49836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5E664629-52D5-4880-BD12-2644CDC03A07}"/>
              </a:ext>
            </a:extLst>
          </p:cNvPr>
          <p:cNvGrpSpPr>
            <a:grpSpLocks/>
          </p:cNvGrpSpPr>
          <p:nvPr/>
        </p:nvGrpSpPr>
        <p:grpSpPr bwMode="auto">
          <a:xfrm>
            <a:off x="620316" y="1994298"/>
            <a:ext cx="1056084" cy="3055144"/>
            <a:chOff x="-629888" y="905356"/>
            <a:chExt cx="1409311" cy="4073354"/>
          </a:xfrm>
        </p:grpSpPr>
        <p:sp>
          <p:nvSpPr>
            <p:cNvPr id="5" name="Triangle isocèle 4">
              <a:extLst>
                <a:ext uri="{FF2B5EF4-FFF2-40B4-BE49-F238E27FC236}">
                  <a16:creationId xmlns:a16="http://schemas.microsoft.com/office/drawing/2014/main" id="{A1A133B7-8054-4A60-B101-521AE7DBA1E2}"/>
                </a:ext>
              </a:extLst>
            </p:cNvPr>
            <p:cNvSpPr/>
            <p:nvPr/>
          </p:nvSpPr>
          <p:spPr>
            <a:xfrm rot="1720020">
              <a:off x="410934" y="905356"/>
              <a:ext cx="368489" cy="2169652"/>
            </a:xfrm>
            <a:prstGeom prst="triangle">
              <a:avLst/>
            </a:prstGeom>
            <a:solidFill>
              <a:srgbClr val="0099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sz="1350"/>
            </a:p>
          </p:txBody>
        </p:sp>
        <p:sp>
          <p:nvSpPr>
            <p:cNvPr id="6" name="Triangle isocèle 5">
              <a:extLst>
                <a:ext uri="{FF2B5EF4-FFF2-40B4-BE49-F238E27FC236}">
                  <a16:creationId xmlns:a16="http://schemas.microsoft.com/office/drawing/2014/main" id="{DB39BEEE-9A3E-40BA-82F1-0D877D6EAE9B}"/>
                </a:ext>
              </a:extLst>
            </p:cNvPr>
            <p:cNvSpPr/>
            <p:nvPr/>
          </p:nvSpPr>
          <p:spPr>
            <a:xfrm rot="12520020">
              <a:off x="-629888" y="2809058"/>
              <a:ext cx="368489" cy="2169652"/>
            </a:xfrm>
            <a:prstGeom prst="triangl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7" name="Ellipse 6">
              <a:extLst>
                <a:ext uri="{FF2B5EF4-FFF2-40B4-BE49-F238E27FC236}">
                  <a16:creationId xmlns:a16="http://schemas.microsoft.com/office/drawing/2014/main" id="{4E15BFA6-55B5-49B9-BAED-234205A34BA3}"/>
                </a:ext>
              </a:extLst>
            </p:cNvPr>
            <p:cNvSpPr/>
            <p:nvPr/>
          </p:nvSpPr>
          <p:spPr>
            <a:xfrm>
              <a:off x="-360241" y="2612680"/>
              <a:ext cx="755225" cy="658708"/>
            </a:xfrm>
            <a:prstGeom prst="ellipse">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grpSp>
      <p:sp>
        <p:nvSpPr>
          <p:cNvPr id="8" name="Arc 7">
            <a:extLst>
              <a:ext uri="{FF2B5EF4-FFF2-40B4-BE49-F238E27FC236}">
                <a16:creationId xmlns:a16="http://schemas.microsoft.com/office/drawing/2014/main" id="{62225B1B-E8DD-40EF-93FC-45F6E6F061F7}"/>
              </a:ext>
            </a:extLst>
          </p:cNvPr>
          <p:cNvSpPr/>
          <p:nvPr/>
        </p:nvSpPr>
        <p:spPr>
          <a:xfrm>
            <a:off x="-529829" y="1614488"/>
            <a:ext cx="3758804" cy="3562350"/>
          </a:xfrm>
          <a:prstGeom prst="arc">
            <a:avLst>
              <a:gd name="adj1" fmla="val 15762599"/>
              <a:gd name="adj2" fmla="val 5850300"/>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1350"/>
          </a:p>
        </p:txBody>
      </p:sp>
      <p:sp>
        <p:nvSpPr>
          <p:cNvPr id="9" name="Ellipse 8">
            <a:extLst>
              <a:ext uri="{FF2B5EF4-FFF2-40B4-BE49-F238E27FC236}">
                <a16:creationId xmlns:a16="http://schemas.microsoft.com/office/drawing/2014/main" id="{57FA893D-0D6B-4713-90DD-65E7931F8F17}"/>
              </a:ext>
            </a:extLst>
          </p:cNvPr>
          <p:cNvSpPr/>
          <p:nvPr/>
        </p:nvSpPr>
        <p:spPr>
          <a:xfrm>
            <a:off x="2189099" y="1669505"/>
            <a:ext cx="286604" cy="358254"/>
          </a:xfrm>
          <a:prstGeom prst="ellipse">
            <a:avLst/>
          </a:prstGeom>
          <a:solidFill>
            <a:srgbClr val="33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100" b="1" dirty="0"/>
              <a:t>1</a:t>
            </a:r>
          </a:p>
        </p:txBody>
      </p:sp>
      <p:sp>
        <p:nvSpPr>
          <p:cNvPr id="11" name="Ellipse 10">
            <a:extLst>
              <a:ext uri="{FF2B5EF4-FFF2-40B4-BE49-F238E27FC236}">
                <a16:creationId xmlns:a16="http://schemas.microsoft.com/office/drawing/2014/main" id="{EEFC8067-E0C7-4510-B8D6-B8C8AA1AA8DD}"/>
              </a:ext>
            </a:extLst>
          </p:cNvPr>
          <p:cNvSpPr/>
          <p:nvPr/>
        </p:nvSpPr>
        <p:spPr>
          <a:xfrm>
            <a:off x="2942477" y="2648138"/>
            <a:ext cx="286604" cy="358254"/>
          </a:xfrm>
          <a:prstGeom prst="ellipse">
            <a:avLst/>
          </a:prstGeom>
          <a:solidFill>
            <a:srgbClr val="33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100" b="1" dirty="0"/>
              <a:t>2</a:t>
            </a:r>
          </a:p>
        </p:txBody>
      </p:sp>
      <p:sp>
        <p:nvSpPr>
          <p:cNvPr id="13" name="Ellipse 12">
            <a:extLst>
              <a:ext uri="{FF2B5EF4-FFF2-40B4-BE49-F238E27FC236}">
                <a16:creationId xmlns:a16="http://schemas.microsoft.com/office/drawing/2014/main" id="{65896035-8AF6-4D1A-8E1C-F74FC0F900CF}"/>
              </a:ext>
            </a:extLst>
          </p:cNvPr>
          <p:cNvSpPr/>
          <p:nvPr/>
        </p:nvSpPr>
        <p:spPr>
          <a:xfrm>
            <a:off x="2907298" y="3966601"/>
            <a:ext cx="286604" cy="358254"/>
          </a:xfrm>
          <a:prstGeom prst="ellipse">
            <a:avLst/>
          </a:prstGeom>
          <a:solidFill>
            <a:srgbClr val="33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100" b="1" dirty="0"/>
              <a:t>3</a:t>
            </a:r>
          </a:p>
        </p:txBody>
      </p:sp>
      <p:sp>
        <p:nvSpPr>
          <p:cNvPr id="14" name="Ellipse 13">
            <a:extLst>
              <a:ext uri="{FF2B5EF4-FFF2-40B4-BE49-F238E27FC236}">
                <a16:creationId xmlns:a16="http://schemas.microsoft.com/office/drawing/2014/main" id="{8FBBAC0F-5D83-4E7E-A6F0-95A0B6A47852}"/>
              </a:ext>
            </a:extLst>
          </p:cNvPr>
          <p:cNvSpPr/>
          <p:nvPr/>
        </p:nvSpPr>
        <p:spPr>
          <a:xfrm>
            <a:off x="2332401" y="4631977"/>
            <a:ext cx="286604" cy="358254"/>
          </a:xfrm>
          <a:prstGeom prst="ellipse">
            <a:avLst/>
          </a:prstGeom>
          <a:solidFill>
            <a:srgbClr val="33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100" b="1" dirty="0"/>
              <a:t>4</a:t>
            </a:r>
          </a:p>
        </p:txBody>
      </p:sp>
      <p:sp>
        <p:nvSpPr>
          <p:cNvPr id="15" name="ZoneTexte 14">
            <a:extLst>
              <a:ext uri="{FF2B5EF4-FFF2-40B4-BE49-F238E27FC236}">
                <a16:creationId xmlns:a16="http://schemas.microsoft.com/office/drawing/2014/main" id="{56CFD759-417C-4AFD-9462-04B0CFBE5262}"/>
              </a:ext>
            </a:extLst>
          </p:cNvPr>
          <p:cNvSpPr txBox="1"/>
          <p:nvPr/>
        </p:nvSpPr>
        <p:spPr>
          <a:xfrm>
            <a:off x="2768204" y="2571750"/>
            <a:ext cx="5704284" cy="830997"/>
          </a:xfrm>
          <a:prstGeom prst="rect">
            <a:avLst/>
          </a:prstGeom>
          <a:noFill/>
        </p:spPr>
        <p:txBody>
          <a:bodyPr>
            <a:spAutoFit/>
          </a:bodyPr>
          <a:lstStyle/>
          <a:p>
            <a:pPr algn="ctr">
              <a:defRPr/>
            </a:pPr>
            <a:r>
              <a:rPr lang="en-US" sz="2400" b="1" dirty="0">
                <a:latin typeface="Times New Roman" panose="02020603050405020304" pitchFamily="18" charset="0"/>
                <a:cs typeface="Times New Roman" panose="02020603050405020304" pitchFamily="18" charset="0"/>
              </a:rPr>
              <a:t>Generality of 3D-QSAR study and Molecular Docking, dynamics studies</a:t>
            </a:r>
            <a:endParaRPr lang="fr-FR" sz="2400" spc="93" dirty="0">
              <a:latin typeface="Times New Roman" panose="02020603050405020304" pitchFamily="18" charset="0"/>
              <a:cs typeface="Times New Roman" panose="02020603050405020304" pitchFamily="18" charset="0"/>
            </a:endParaRPr>
          </a:p>
        </p:txBody>
      </p:sp>
      <p:sp>
        <p:nvSpPr>
          <p:cNvPr id="16" name="ZoneTexte 15">
            <a:extLst>
              <a:ext uri="{FF2B5EF4-FFF2-40B4-BE49-F238E27FC236}">
                <a16:creationId xmlns:a16="http://schemas.microsoft.com/office/drawing/2014/main" id="{0EA95509-97E9-4A96-8B62-CB8771E747D2}"/>
              </a:ext>
            </a:extLst>
          </p:cNvPr>
          <p:cNvSpPr txBox="1"/>
          <p:nvPr/>
        </p:nvSpPr>
        <p:spPr>
          <a:xfrm>
            <a:off x="2600325" y="1624013"/>
            <a:ext cx="5703094" cy="830997"/>
          </a:xfrm>
          <a:prstGeom prst="rect">
            <a:avLst/>
          </a:prstGeom>
          <a:noFill/>
        </p:spPr>
        <p:txBody>
          <a:bodyPr>
            <a:spAutoFit/>
          </a:bodyPr>
          <a:lstStyle/>
          <a:p>
            <a:pPr>
              <a:defRPr/>
            </a:pPr>
            <a:r>
              <a:rPr lang="fr-FR" sz="2400" b="1" dirty="0">
                <a:latin typeface="Brush Script MT" panose="03060802040406070304" pitchFamily="66" charset="0"/>
                <a:cs typeface="MV Boli" panose="02000500030200090000" pitchFamily="2" charset="0"/>
              </a:rPr>
              <a:t> </a:t>
            </a:r>
            <a:r>
              <a:rPr lang="fr-FR" sz="2400" b="1" dirty="0">
                <a:solidFill>
                  <a:sysClr val="windowText" lastClr="000000"/>
                </a:solidFill>
                <a:latin typeface="Times New Roman" panose="02020603050405020304" pitchFamily="18" charset="0"/>
                <a:cs typeface="Times New Roman" panose="02020603050405020304" pitchFamily="18" charset="0"/>
              </a:rPr>
              <a:t>Introduction</a:t>
            </a:r>
          </a:p>
          <a:p>
            <a:pPr>
              <a:defRPr/>
            </a:pPr>
            <a:endParaRPr lang="fr-FR" sz="2400" spc="225" dirty="0">
              <a:latin typeface="Brush Script MT" panose="03060802040406070304" pitchFamily="66" charset="0"/>
              <a:cs typeface="MV Boli" panose="02000500030200090000" pitchFamily="2" charset="0"/>
            </a:endParaRPr>
          </a:p>
        </p:txBody>
      </p:sp>
      <p:sp>
        <p:nvSpPr>
          <p:cNvPr id="19" name="ZoneTexte 18">
            <a:extLst>
              <a:ext uri="{FF2B5EF4-FFF2-40B4-BE49-F238E27FC236}">
                <a16:creationId xmlns:a16="http://schemas.microsoft.com/office/drawing/2014/main" id="{54D39F76-5D99-4D7E-BCCC-E12509D76FDB}"/>
              </a:ext>
            </a:extLst>
          </p:cNvPr>
          <p:cNvSpPr txBox="1">
            <a:spLocks noChangeArrowheads="1"/>
          </p:cNvSpPr>
          <p:nvPr/>
        </p:nvSpPr>
        <p:spPr bwMode="auto">
          <a:xfrm>
            <a:off x="3394473" y="3974306"/>
            <a:ext cx="495538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143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143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143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5143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5143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5143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5143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5143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35000"/>
              </a:spcAft>
              <a:buFontTx/>
              <a:buNone/>
            </a:pPr>
            <a:r>
              <a:rPr lang="en-US" altLang="fr-FR" sz="2400" b="1">
                <a:solidFill>
                  <a:srgbClr val="000000"/>
                </a:solidFill>
                <a:latin typeface="Times New Roman" panose="02020603050405020304" pitchFamily="18" charset="0"/>
                <a:cs typeface="Times New Roman" panose="02020603050405020304" pitchFamily="18" charset="0"/>
              </a:rPr>
              <a:t>Simulation Results</a:t>
            </a:r>
          </a:p>
        </p:txBody>
      </p:sp>
      <p:sp>
        <p:nvSpPr>
          <p:cNvPr id="20" name="ZoneTexte 19">
            <a:extLst>
              <a:ext uri="{FF2B5EF4-FFF2-40B4-BE49-F238E27FC236}">
                <a16:creationId xmlns:a16="http://schemas.microsoft.com/office/drawing/2014/main" id="{546C5C35-2EE9-4341-B57A-5E8D9CBA6188}"/>
              </a:ext>
            </a:extLst>
          </p:cNvPr>
          <p:cNvSpPr txBox="1">
            <a:spLocks noChangeArrowheads="1"/>
          </p:cNvSpPr>
          <p:nvPr/>
        </p:nvSpPr>
        <p:spPr bwMode="auto">
          <a:xfrm>
            <a:off x="2768204" y="4631532"/>
            <a:ext cx="50601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2400" b="1">
                <a:solidFill>
                  <a:srgbClr val="000000"/>
                </a:solidFill>
                <a:latin typeface="Times New Roman" panose="02020603050405020304" pitchFamily="18" charset="0"/>
                <a:cs typeface="Times New Roman" panose="02020603050405020304" pitchFamily="18" charset="0"/>
              </a:rPr>
              <a:t>Conclusion</a:t>
            </a:r>
          </a:p>
        </p:txBody>
      </p:sp>
      <p:sp>
        <p:nvSpPr>
          <p:cNvPr id="5140" name="ZoneTexte 16">
            <a:extLst>
              <a:ext uri="{FF2B5EF4-FFF2-40B4-BE49-F238E27FC236}">
                <a16:creationId xmlns:a16="http://schemas.microsoft.com/office/drawing/2014/main" id="{C310BC03-8F49-4856-853D-145589B484CA}"/>
              </a:ext>
            </a:extLst>
          </p:cNvPr>
          <p:cNvSpPr txBox="1">
            <a:spLocks noChangeArrowheads="1"/>
          </p:cNvSpPr>
          <p:nvPr/>
        </p:nvSpPr>
        <p:spPr bwMode="auto">
          <a:xfrm>
            <a:off x="1538288" y="1081087"/>
            <a:ext cx="5984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fr-FR" sz="3000" b="1">
                <a:solidFill>
                  <a:srgbClr val="FF0000"/>
                </a:solidFill>
                <a:latin typeface="Euclid" panose="02020503060505020303" pitchFamily="18" charset="0"/>
              </a:rPr>
              <a:t>Outline</a:t>
            </a:r>
          </a:p>
        </p:txBody>
      </p:sp>
      <p:sp>
        <p:nvSpPr>
          <p:cNvPr id="2" name="Espace réservé du numéro de diapositive 1">
            <a:extLst>
              <a:ext uri="{FF2B5EF4-FFF2-40B4-BE49-F238E27FC236}">
                <a16:creationId xmlns:a16="http://schemas.microsoft.com/office/drawing/2014/main" id="{C05229D2-9CD0-4123-B49C-85EB9CC840C9}"/>
              </a:ext>
            </a:extLst>
          </p:cNvPr>
          <p:cNvSpPr>
            <a:spLocks noGrp="1"/>
          </p:cNvSpPr>
          <p:nvPr>
            <p:ph type="sldNum" sz="quarter" idx="12"/>
          </p:nvPr>
        </p:nvSpPr>
        <p:spPr/>
        <p:txBody>
          <a:bodyPr/>
          <a:lstStyle/>
          <a:p>
            <a:pPr>
              <a:defRPr/>
            </a:pPr>
            <a:fld id="{CE5B4F7F-B4A6-41FE-9E98-78587513D481}" type="slidenum">
              <a:rPr lang="fr-FR"/>
              <a:pPr>
                <a:defRPr/>
              </a:pPr>
              <a:t>3</a:t>
            </a:fld>
            <a:endParaRPr lang="fr-FR"/>
          </a:p>
        </p:txBody>
      </p:sp>
      <p:pic>
        <p:nvPicPr>
          <p:cNvPr id="17" name="Audio 9">
            <a:hlinkClick r:id="" action="ppaction://media"/>
            <a:extLst>
              <a:ext uri="{FF2B5EF4-FFF2-40B4-BE49-F238E27FC236}">
                <a16:creationId xmlns:a16="http://schemas.microsoft.com/office/drawing/2014/main" id="{43D8B8E0-D419-4667-BDDE-D8309FACCC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4875" y="53816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nodeType="afterGroup">
                            <p:stCondLst>
                              <p:cond delay="1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ppt_w</p:attrName>
                                        </p:attrNameLst>
                                      </p:cBhvr>
                                      <p:tavLst>
                                        <p:tav tm="0">
                                          <p:val>
                                            <p:fltVal val="0"/>
                                          </p:val>
                                        </p:tav>
                                        <p:tav tm="100000">
                                          <p:val>
                                            <p:strVal val="#ppt_w"/>
                                          </p:val>
                                        </p:tav>
                                      </p:tavLst>
                                    </p:anim>
                                    <p:anim calcmode="lin" valueType="num">
                                      <p:cBhvr>
                                        <p:cTn id="16" dur="250" fill="hold"/>
                                        <p:tgtEl>
                                          <p:spTgt spid="9"/>
                                        </p:tgtEl>
                                        <p:attrNameLst>
                                          <p:attrName>ppt_h</p:attrName>
                                        </p:attrNameLst>
                                      </p:cBhvr>
                                      <p:tavLst>
                                        <p:tav tm="0">
                                          <p:val>
                                            <p:fltVal val="0"/>
                                          </p:val>
                                        </p:tav>
                                        <p:tav tm="100000">
                                          <p:val>
                                            <p:strVal val="#ppt_h"/>
                                          </p:val>
                                        </p:tav>
                                      </p:tavLst>
                                    </p:anim>
                                    <p:animEffect transition="in" filter="fade">
                                      <p:cBhvr>
                                        <p:cTn id="17" dur="250"/>
                                        <p:tgtEl>
                                          <p:spTgt spid="9"/>
                                        </p:tgtEl>
                                      </p:cBhvr>
                                    </p:animEffect>
                                  </p:childTnLst>
                                </p:cTn>
                              </p:par>
                            </p:childTnLst>
                          </p:cTn>
                        </p:par>
                        <p:par>
                          <p:cTn id="18" fill="hold" nodeType="afterGroup">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nodeType="afterGroup">
                            <p:stCondLst>
                              <p:cond delay="1750"/>
                            </p:stCondLst>
                            <p:childTnLst>
                              <p:par>
                                <p:cTn id="23" presetID="8" presetClass="emph" presetSubtype="0" fill="hold" nodeType="afterEffect">
                                  <p:stCondLst>
                                    <p:cond delay="0"/>
                                  </p:stCondLst>
                                  <p:childTnLst>
                                    <p:animRot by="1080000">
                                      <p:cBhvr>
                                        <p:cTn id="24" dur="750" fill="hold"/>
                                        <p:tgtEl>
                                          <p:spTgt spid="4"/>
                                        </p:tgtEl>
                                        <p:attrNameLst>
                                          <p:attrName>r</p:attrName>
                                        </p:attrNameLst>
                                      </p:cBhvr>
                                    </p:animRot>
                                  </p:childTnLst>
                                </p:cTn>
                              </p:par>
                            </p:childTnLst>
                          </p:cTn>
                        </p:par>
                        <p:par>
                          <p:cTn id="25" fill="hold" nodeType="afterGroup">
                            <p:stCondLst>
                              <p:cond delay="2500"/>
                            </p:stCondLst>
                            <p:childTnLst>
                              <p:par>
                                <p:cTn id="26" presetID="8" presetClass="emph" presetSubtype="0" fill="hold" nodeType="afterEffect">
                                  <p:stCondLst>
                                    <p:cond delay="0"/>
                                  </p:stCondLst>
                                  <p:childTnLst>
                                    <p:animRot by="1380000">
                                      <p:cBhvr>
                                        <p:cTn id="27" dur="750" fill="hold"/>
                                        <p:tgtEl>
                                          <p:spTgt spid="4"/>
                                        </p:tgtEl>
                                        <p:attrNameLst>
                                          <p:attrName>r</p:attrName>
                                        </p:attrNameLst>
                                      </p:cBhvr>
                                    </p:animRo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250" fill="hold"/>
                                        <p:tgtEl>
                                          <p:spTgt spid="11"/>
                                        </p:tgtEl>
                                        <p:attrNameLst>
                                          <p:attrName>ppt_w</p:attrName>
                                        </p:attrNameLst>
                                      </p:cBhvr>
                                      <p:tavLst>
                                        <p:tav tm="0">
                                          <p:val>
                                            <p:fltVal val="0"/>
                                          </p:val>
                                        </p:tav>
                                        <p:tav tm="100000">
                                          <p:val>
                                            <p:strVal val="#ppt_w"/>
                                          </p:val>
                                        </p:tav>
                                      </p:tavLst>
                                    </p:anim>
                                    <p:anim calcmode="lin" valueType="num">
                                      <p:cBhvr>
                                        <p:cTn id="33" dur="250" fill="hold"/>
                                        <p:tgtEl>
                                          <p:spTgt spid="11"/>
                                        </p:tgtEl>
                                        <p:attrNameLst>
                                          <p:attrName>ppt_h</p:attrName>
                                        </p:attrNameLst>
                                      </p:cBhvr>
                                      <p:tavLst>
                                        <p:tav tm="0">
                                          <p:val>
                                            <p:fltVal val="0"/>
                                          </p:val>
                                        </p:tav>
                                        <p:tav tm="100000">
                                          <p:val>
                                            <p:strVal val="#ppt_h"/>
                                          </p:val>
                                        </p:tav>
                                      </p:tavLst>
                                    </p:anim>
                                    <p:animEffect transition="in" filter="fade">
                                      <p:cBhvr>
                                        <p:cTn id="34" dur="250"/>
                                        <p:tgtEl>
                                          <p:spTgt spid="11"/>
                                        </p:tgtEl>
                                      </p:cBhvr>
                                    </p:animEffect>
                                  </p:childTnLst>
                                </p:cTn>
                              </p:par>
                            </p:childTnLst>
                          </p:cTn>
                        </p:par>
                        <p:par>
                          <p:cTn id="35" fill="hold" nodeType="afterGroup">
                            <p:stCondLst>
                              <p:cond delay="25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nodeType="afterGroup">
                            <p:stCondLst>
                              <p:cond delay="750"/>
                            </p:stCondLst>
                            <p:childTnLst>
                              <p:par>
                                <p:cTn id="40" presetID="8" presetClass="emph" presetSubtype="0" fill="hold" nodeType="afterEffect">
                                  <p:stCondLst>
                                    <p:cond delay="0"/>
                                  </p:stCondLst>
                                  <p:childTnLst>
                                    <p:animRot by="1560000">
                                      <p:cBhvr>
                                        <p:cTn id="41" dur="750" fill="hold"/>
                                        <p:tgtEl>
                                          <p:spTgt spid="4"/>
                                        </p:tgtEl>
                                        <p:attrNameLst>
                                          <p:attrName>r</p:attrName>
                                        </p:attrNameLst>
                                      </p:cBhvr>
                                    </p:animRot>
                                  </p:childTnLst>
                                </p:cTn>
                              </p:par>
                            </p:childTnLst>
                          </p:cTn>
                        </p:par>
                        <p:par>
                          <p:cTn id="42" fill="hold" nodeType="afterGroup">
                            <p:stCondLst>
                              <p:cond delay="1500"/>
                            </p:stCondLst>
                            <p:childTnLst>
                              <p:par>
                                <p:cTn id="43" presetID="8" presetClass="emph" presetSubtype="0" fill="hold" nodeType="afterEffect">
                                  <p:stCondLst>
                                    <p:cond delay="0"/>
                                  </p:stCondLst>
                                  <p:childTnLst>
                                    <p:animRot by="1380000">
                                      <p:cBhvr>
                                        <p:cTn id="44" dur="750" fill="hold"/>
                                        <p:tgtEl>
                                          <p:spTgt spid="4"/>
                                        </p:tgtEl>
                                        <p:attrNameLst>
                                          <p:attrName>r</p:attrName>
                                        </p:attrNameLst>
                                      </p:cBhvr>
                                    </p:animRo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50" fill="hold"/>
                                        <p:tgtEl>
                                          <p:spTgt spid="13"/>
                                        </p:tgtEl>
                                        <p:attrNameLst>
                                          <p:attrName>ppt_w</p:attrName>
                                        </p:attrNameLst>
                                      </p:cBhvr>
                                      <p:tavLst>
                                        <p:tav tm="0">
                                          <p:val>
                                            <p:fltVal val="0"/>
                                          </p:val>
                                        </p:tav>
                                        <p:tav tm="100000">
                                          <p:val>
                                            <p:strVal val="#ppt_w"/>
                                          </p:val>
                                        </p:tav>
                                      </p:tavLst>
                                    </p:anim>
                                    <p:anim calcmode="lin" valueType="num">
                                      <p:cBhvr>
                                        <p:cTn id="50" dur="250" fill="hold"/>
                                        <p:tgtEl>
                                          <p:spTgt spid="13"/>
                                        </p:tgtEl>
                                        <p:attrNameLst>
                                          <p:attrName>ppt_h</p:attrName>
                                        </p:attrNameLst>
                                      </p:cBhvr>
                                      <p:tavLst>
                                        <p:tav tm="0">
                                          <p:val>
                                            <p:fltVal val="0"/>
                                          </p:val>
                                        </p:tav>
                                        <p:tav tm="100000">
                                          <p:val>
                                            <p:strVal val="#ppt_h"/>
                                          </p:val>
                                        </p:tav>
                                      </p:tavLst>
                                    </p:anim>
                                    <p:animEffect transition="in" filter="fade">
                                      <p:cBhvr>
                                        <p:cTn id="51" dur="250"/>
                                        <p:tgtEl>
                                          <p:spTgt spid="13"/>
                                        </p:tgtEl>
                                      </p:cBhvr>
                                    </p:animEffect>
                                  </p:childTnLst>
                                </p:cTn>
                              </p:par>
                            </p:childTnLst>
                          </p:cTn>
                        </p:par>
                        <p:par>
                          <p:cTn id="52" fill="hold" nodeType="afterGroup">
                            <p:stCondLst>
                              <p:cond delay="25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nodeType="afterGroup">
                            <p:stCondLst>
                              <p:cond delay="750"/>
                            </p:stCondLst>
                            <p:childTnLst>
                              <p:par>
                                <p:cTn id="57" presetID="8" presetClass="emph" presetSubtype="0" fill="hold" nodeType="afterEffect">
                                  <p:stCondLst>
                                    <p:cond delay="0"/>
                                  </p:stCondLst>
                                  <p:childTnLst>
                                    <p:animRot by="1560000">
                                      <p:cBhvr>
                                        <p:cTn id="58" dur="750" fill="hold"/>
                                        <p:tgtEl>
                                          <p:spTgt spid="4"/>
                                        </p:tgtEl>
                                        <p:attrNameLst>
                                          <p:attrName>r</p:attrName>
                                        </p:attrNameLst>
                                      </p:cBhvr>
                                    </p:animRo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fltVal val="0"/>
                                          </p:val>
                                        </p:tav>
                                        <p:tav tm="100000">
                                          <p:val>
                                            <p:strVal val="#ppt_w"/>
                                          </p:val>
                                        </p:tav>
                                      </p:tavLst>
                                    </p:anim>
                                    <p:anim calcmode="lin" valueType="num">
                                      <p:cBhvr>
                                        <p:cTn id="64" dur="250" fill="hold"/>
                                        <p:tgtEl>
                                          <p:spTgt spid="14"/>
                                        </p:tgtEl>
                                        <p:attrNameLst>
                                          <p:attrName>ppt_h</p:attrName>
                                        </p:attrNameLst>
                                      </p:cBhvr>
                                      <p:tavLst>
                                        <p:tav tm="0">
                                          <p:val>
                                            <p:fltVal val="0"/>
                                          </p:val>
                                        </p:tav>
                                        <p:tav tm="100000">
                                          <p:val>
                                            <p:strVal val="#ppt_h"/>
                                          </p:val>
                                        </p:tav>
                                      </p:tavLst>
                                    </p:anim>
                                    <p:animEffect transition="in" filter="fade">
                                      <p:cBhvr>
                                        <p:cTn id="65" dur="250"/>
                                        <p:tgtEl>
                                          <p:spTgt spid="14"/>
                                        </p:tgtEl>
                                      </p:cBhvr>
                                    </p:animEffect>
                                  </p:childTnLst>
                                </p:cTn>
                              </p:par>
                            </p:childTnLst>
                          </p:cTn>
                        </p:par>
                        <p:par>
                          <p:cTn id="66" fill="hold" nodeType="afterGroup">
                            <p:stCondLst>
                              <p:cond delay="250"/>
                            </p:stCondLst>
                            <p:childTnLst>
                              <p:par>
                                <p:cTn id="67" presetID="22" presetClass="entr" presetSubtype="8"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e 9">
            <a:extLst>
              <a:ext uri="{FF2B5EF4-FFF2-40B4-BE49-F238E27FC236}">
                <a16:creationId xmlns:a16="http://schemas.microsoft.com/office/drawing/2014/main" id="{58132CBF-7A7C-4C12-87F6-F46D2D378FD6}"/>
              </a:ext>
            </a:extLst>
          </p:cNvPr>
          <p:cNvGrpSpPr>
            <a:grpSpLocks/>
          </p:cNvGrpSpPr>
          <p:nvPr/>
        </p:nvGrpSpPr>
        <p:grpSpPr bwMode="auto">
          <a:xfrm>
            <a:off x="202407" y="2113361"/>
            <a:ext cx="8823722" cy="1490119"/>
            <a:chOff x="329880" y="2604127"/>
            <a:chExt cx="11764490" cy="1988161"/>
          </a:xfrm>
        </p:grpSpPr>
        <p:grpSp>
          <p:nvGrpSpPr>
            <p:cNvPr id="7175" name="Groupe 8">
              <a:extLst>
                <a:ext uri="{FF2B5EF4-FFF2-40B4-BE49-F238E27FC236}">
                  <a16:creationId xmlns:a16="http://schemas.microsoft.com/office/drawing/2014/main" id="{682069A3-E025-4391-85AA-B981C9C13E96}"/>
                </a:ext>
              </a:extLst>
            </p:cNvPr>
            <p:cNvGrpSpPr>
              <a:grpSpLocks/>
            </p:cNvGrpSpPr>
            <p:nvPr/>
          </p:nvGrpSpPr>
          <p:grpSpPr bwMode="auto">
            <a:xfrm>
              <a:off x="329880" y="2604127"/>
              <a:ext cx="11764490" cy="1988161"/>
              <a:chOff x="329880" y="2604127"/>
              <a:chExt cx="11764490" cy="1988161"/>
            </a:xfrm>
          </p:grpSpPr>
          <p:sp>
            <p:nvSpPr>
              <p:cNvPr id="7177" name="ZoneTexte 28">
                <a:extLst>
                  <a:ext uri="{FF2B5EF4-FFF2-40B4-BE49-F238E27FC236}">
                    <a16:creationId xmlns:a16="http://schemas.microsoft.com/office/drawing/2014/main" id="{B8024792-135F-433D-9965-0D336632962A}"/>
                  </a:ext>
                </a:extLst>
              </p:cNvPr>
              <p:cNvSpPr txBox="1">
                <a:spLocks noChangeArrowheads="1"/>
              </p:cNvSpPr>
              <p:nvPr/>
            </p:nvSpPr>
            <p:spPr bwMode="auto">
              <a:xfrm>
                <a:off x="745225" y="4191910"/>
                <a:ext cx="1235034"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350" b="1">
                    <a:solidFill>
                      <a:srgbClr val="FF0000"/>
                    </a:solidFill>
                  </a:rPr>
                  <a:t>2-3 years</a:t>
                </a:r>
              </a:p>
            </p:txBody>
          </p:sp>
          <p:sp>
            <p:nvSpPr>
              <p:cNvPr id="7178" name="ZoneTexte 30">
                <a:extLst>
                  <a:ext uri="{FF2B5EF4-FFF2-40B4-BE49-F238E27FC236}">
                    <a16:creationId xmlns:a16="http://schemas.microsoft.com/office/drawing/2014/main" id="{D676CCF2-AF5A-46BA-A3B3-BB24A924948E}"/>
                  </a:ext>
                </a:extLst>
              </p:cNvPr>
              <p:cNvSpPr txBox="1">
                <a:spLocks noChangeArrowheads="1"/>
              </p:cNvSpPr>
              <p:nvPr/>
            </p:nvSpPr>
            <p:spPr bwMode="auto">
              <a:xfrm>
                <a:off x="5364028" y="4191910"/>
                <a:ext cx="1235034"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350" b="1">
                    <a:solidFill>
                      <a:srgbClr val="FF0000"/>
                    </a:solidFill>
                  </a:rPr>
                  <a:t>1-2 years</a:t>
                </a:r>
              </a:p>
            </p:txBody>
          </p:sp>
          <p:sp>
            <p:nvSpPr>
              <p:cNvPr id="7179" name="ZoneTexte 32">
                <a:extLst>
                  <a:ext uri="{FF2B5EF4-FFF2-40B4-BE49-F238E27FC236}">
                    <a16:creationId xmlns:a16="http://schemas.microsoft.com/office/drawing/2014/main" id="{36228A2D-EE9E-40BB-9E72-30C28762FBD5}"/>
                  </a:ext>
                </a:extLst>
              </p:cNvPr>
              <p:cNvSpPr txBox="1">
                <a:spLocks noChangeArrowheads="1"/>
              </p:cNvSpPr>
              <p:nvPr/>
            </p:nvSpPr>
            <p:spPr bwMode="auto">
              <a:xfrm>
                <a:off x="7855868" y="4111891"/>
                <a:ext cx="1472122"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350" b="1">
                    <a:solidFill>
                      <a:srgbClr val="FF0000"/>
                    </a:solidFill>
                  </a:rPr>
                  <a:t>10-12 years</a:t>
                </a:r>
              </a:p>
            </p:txBody>
          </p:sp>
          <p:sp>
            <p:nvSpPr>
              <p:cNvPr id="7180" name="ZoneTexte 33">
                <a:extLst>
                  <a:ext uri="{FF2B5EF4-FFF2-40B4-BE49-F238E27FC236}">
                    <a16:creationId xmlns:a16="http://schemas.microsoft.com/office/drawing/2014/main" id="{DB32D330-A5DA-4BBC-9506-2B95A4E8EC40}"/>
                  </a:ext>
                </a:extLst>
              </p:cNvPr>
              <p:cNvSpPr txBox="1">
                <a:spLocks noChangeArrowheads="1"/>
              </p:cNvSpPr>
              <p:nvPr/>
            </p:nvSpPr>
            <p:spPr bwMode="auto">
              <a:xfrm>
                <a:off x="10158692" y="2945009"/>
                <a:ext cx="1935678" cy="67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350">
                    <a:solidFill>
                      <a:srgbClr val="FF0000"/>
                    </a:solidFill>
                  </a:rPr>
                  <a:t>Commercialisation</a:t>
                </a:r>
              </a:p>
            </p:txBody>
          </p:sp>
          <p:grpSp>
            <p:nvGrpSpPr>
              <p:cNvPr id="7181" name="Groupe 6">
                <a:extLst>
                  <a:ext uri="{FF2B5EF4-FFF2-40B4-BE49-F238E27FC236}">
                    <a16:creationId xmlns:a16="http://schemas.microsoft.com/office/drawing/2014/main" id="{26799FE7-7DD7-4B24-B09F-2438A6A696C2}"/>
                  </a:ext>
                </a:extLst>
              </p:cNvPr>
              <p:cNvGrpSpPr>
                <a:grpSpLocks/>
              </p:cNvGrpSpPr>
              <p:nvPr/>
            </p:nvGrpSpPr>
            <p:grpSpPr bwMode="auto">
              <a:xfrm>
                <a:off x="329880" y="2604127"/>
                <a:ext cx="11764490" cy="1355766"/>
                <a:chOff x="225631" y="4237512"/>
                <a:chExt cx="11764490" cy="1355766"/>
              </a:xfrm>
            </p:grpSpPr>
            <p:sp>
              <p:nvSpPr>
                <p:cNvPr id="15" name="Chevron 14">
                  <a:extLst>
                    <a:ext uri="{FF2B5EF4-FFF2-40B4-BE49-F238E27FC236}">
                      <a16:creationId xmlns:a16="http://schemas.microsoft.com/office/drawing/2014/main" id="{5111C971-53E8-4B0C-BDAE-3B78C9C3F3DE}"/>
                    </a:ext>
                  </a:extLst>
                </p:cNvPr>
                <p:cNvSpPr/>
                <p:nvPr/>
              </p:nvSpPr>
              <p:spPr>
                <a:xfrm>
                  <a:off x="225631" y="4239100"/>
                  <a:ext cx="2493863" cy="1056398"/>
                </a:xfrm>
                <a:prstGeom prst="chevron">
                  <a:avLst/>
                </a:prstGeom>
                <a:solidFill>
                  <a:srgbClr val="E0508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dirty="0">
                    <a:solidFill>
                      <a:schemeClr val="tx1"/>
                    </a:solidFill>
                  </a:endParaRPr>
                </a:p>
              </p:txBody>
            </p:sp>
            <p:sp>
              <p:nvSpPr>
                <p:cNvPr id="24" name="Chevron 23">
                  <a:extLst>
                    <a:ext uri="{FF2B5EF4-FFF2-40B4-BE49-F238E27FC236}">
                      <a16:creationId xmlns:a16="http://schemas.microsoft.com/office/drawing/2014/main" id="{EE0F2AD7-CC34-4B93-9276-A15F9B338A3C}"/>
                    </a:ext>
                  </a:extLst>
                </p:cNvPr>
                <p:cNvSpPr/>
                <p:nvPr/>
              </p:nvSpPr>
              <p:spPr>
                <a:xfrm>
                  <a:off x="2657583" y="4237512"/>
                  <a:ext cx="2211299" cy="1056397"/>
                </a:xfrm>
                <a:prstGeom prst="chevron">
                  <a:avLst/>
                </a:prstGeom>
                <a:solidFill>
                  <a:srgbClr val="FDD3D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350" dirty="0">
                      <a:solidFill>
                        <a:schemeClr val="tx1"/>
                      </a:solidFill>
                    </a:rPr>
                    <a:t>100 molecules tested</a:t>
                  </a:r>
                </a:p>
              </p:txBody>
            </p:sp>
            <p:sp>
              <p:nvSpPr>
                <p:cNvPr id="25" name="Chevron 24">
                  <a:extLst>
                    <a:ext uri="{FF2B5EF4-FFF2-40B4-BE49-F238E27FC236}">
                      <a16:creationId xmlns:a16="http://schemas.microsoft.com/office/drawing/2014/main" id="{034D0F2C-9724-480B-BB61-89F9AE76C674}"/>
                    </a:ext>
                  </a:extLst>
                </p:cNvPr>
                <p:cNvSpPr/>
                <p:nvPr/>
              </p:nvSpPr>
              <p:spPr>
                <a:xfrm>
                  <a:off x="4867294" y="4248631"/>
                  <a:ext cx="2577996" cy="1056398"/>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350" dirty="0">
                      <a:solidFill>
                        <a:schemeClr val="tx1"/>
                      </a:solidFill>
                    </a:rPr>
                    <a:t>10 drug candidates</a:t>
                  </a:r>
                </a:p>
              </p:txBody>
            </p:sp>
            <p:sp>
              <p:nvSpPr>
                <p:cNvPr id="26" name="Chevron 25">
                  <a:extLst>
                    <a:ext uri="{FF2B5EF4-FFF2-40B4-BE49-F238E27FC236}">
                      <a16:creationId xmlns:a16="http://schemas.microsoft.com/office/drawing/2014/main" id="{9B33A676-1020-4CA4-A726-EEE9C1F8261C}"/>
                    </a:ext>
                  </a:extLst>
                </p:cNvPr>
                <p:cNvSpPr/>
                <p:nvPr/>
              </p:nvSpPr>
              <p:spPr>
                <a:xfrm>
                  <a:off x="7361157" y="4237512"/>
                  <a:ext cx="2424015" cy="1056397"/>
                </a:xfrm>
                <a:prstGeom prst="chevron">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350" dirty="0">
                      <a:solidFill>
                        <a:schemeClr val="tx1"/>
                      </a:solidFill>
                    </a:rPr>
                    <a:t>1 drug candidate</a:t>
                  </a:r>
                </a:p>
              </p:txBody>
            </p:sp>
            <p:sp>
              <p:nvSpPr>
                <p:cNvPr id="28" name="Double flèche horizontale 27">
                  <a:extLst>
                    <a:ext uri="{FF2B5EF4-FFF2-40B4-BE49-F238E27FC236}">
                      <a16:creationId xmlns:a16="http://schemas.microsoft.com/office/drawing/2014/main" id="{B2D5817E-1D28-407E-B57F-E60C4D824A11}"/>
                    </a:ext>
                  </a:extLst>
                </p:cNvPr>
                <p:cNvSpPr/>
                <p:nvPr/>
              </p:nvSpPr>
              <p:spPr>
                <a:xfrm>
                  <a:off x="260555" y="5379691"/>
                  <a:ext cx="4133684" cy="2128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30" name="Double flèche horizontale 29">
                  <a:extLst>
                    <a:ext uri="{FF2B5EF4-FFF2-40B4-BE49-F238E27FC236}">
                      <a16:creationId xmlns:a16="http://schemas.microsoft.com/office/drawing/2014/main" id="{B8D5302A-A82A-4EED-BECB-3EE0A082EC41}"/>
                    </a:ext>
                  </a:extLst>
                </p:cNvPr>
                <p:cNvSpPr/>
                <p:nvPr/>
              </p:nvSpPr>
              <p:spPr>
                <a:xfrm>
                  <a:off x="4819671" y="5376514"/>
                  <a:ext cx="2116053" cy="18109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32" name="Double flèche horizontale 31">
                  <a:extLst>
                    <a:ext uri="{FF2B5EF4-FFF2-40B4-BE49-F238E27FC236}">
                      <a16:creationId xmlns:a16="http://schemas.microsoft.com/office/drawing/2014/main" id="{28135118-30DF-4275-B35C-F8826F59EA9E}"/>
                    </a:ext>
                  </a:extLst>
                </p:cNvPr>
                <p:cNvSpPr/>
                <p:nvPr/>
              </p:nvSpPr>
              <p:spPr>
                <a:xfrm>
                  <a:off x="7311946" y="5363806"/>
                  <a:ext cx="2114465" cy="1795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35" name="Double flèche horizontale 34">
                  <a:extLst>
                    <a:ext uri="{FF2B5EF4-FFF2-40B4-BE49-F238E27FC236}">
                      <a16:creationId xmlns:a16="http://schemas.microsoft.com/office/drawing/2014/main" id="{20CB2466-1A38-4D4B-BEED-EA1FB5CC57F9}"/>
                    </a:ext>
                  </a:extLst>
                </p:cNvPr>
                <p:cNvSpPr/>
                <p:nvPr/>
              </p:nvSpPr>
              <p:spPr>
                <a:xfrm>
                  <a:off x="9874068" y="5360629"/>
                  <a:ext cx="2116053" cy="18109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grpSp>
          <p:sp>
            <p:nvSpPr>
              <p:cNvPr id="7182" name="ZoneTexte 35">
                <a:extLst>
                  <a:ext uri="{FF2B5EF4-FFF2-40B4-BE49-F238E27FC236}">
                    <a16:creationId xmlns:a16="http://schemas.microsoft.com/office/drawing/2014/main" id="{77C54A94-EF5E-4156-909D-4237BDD8526E}"/>
                  </a:ext>
                </a:extLst>
              </p:cNvPr>
              <p:cNvSpPr txBox="1">
                <a:spLocks noChangeArrowheads="1"/>
              </p:cNvSpPr>
              <p:nvPr/>
            </p:nvSpPr>
            <p:spPr bwMode="auto">
              <a:xfrm>
                <a:off x="10347707" y="4143109"/>
                <a:ext cx="1169718" cy="4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350" b="1">
                    <a:solidFill>
                      <a:srgbClr val="FF0000"/>
                    </a:solidFill>
                  </a:rPr>
                  <a:t>1-2 years</a:t>
                </a:r>
              </a:p>
            </p:txBody>
          </p:sp>
        </p:grpSp>
        <p:sp>
          <p:nvSpPr>
            <p:cNvPr id="7176" name="Rectangle 2">
              <a:extLst>
                <a:ext uri="{FF2B5EF4-FFF2-40B4-BE49-F238E27FC236}">
                  <a16:creationId xmlns:a16="http://schemas.microsoft.com/office/drawing/2014/main" id="{025100C2-1831-4E8C-A5C0-761A9871F392}"/>
                </a:ext>
              </a:extLst>
            </p:cNvPr>
            <p:cNvSpPr>
              <a:spLocks noChangeArrowheads="1"/>
            </p:cNvSpPr>
            <p:nvPr/>
          </p:nvSpPr>
          <p:spPr bwMode="auto">
            <a:xfrm>
              <a:off x="745225" y="2809413"/>
              <a:ext cx="1825425" cy="67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350">
                  <a:latin typeface="Segoe UI" panose="020B0502040204020203" pitchFamily="34" charset="0"/>
                  <a:cs typeface="Times New Roman" panose="02020603050405020304" pitchFamily="18" charset="0"/>
                </a:rPr>
                <a:t>10000 screened molecules </a:t>
              </a:r>
              <a:endParaRPr lang="fr-FR" altLang="fr-FR" sz="1350"/>
            </a:p>
          </p:txBody>
        </p:sp>
      </p:grpSp>
      <p:sp>
        <p:nvSpPr>
          <p:cNvPr id="7171" name="ZoneTexte 37">
            <a:extLst>
              <a:ext uri="{FF2B5EF4-FFF2-40B4-BE49-F238E27FC236}">
                <a16:creationId xmlns:a16="http://schemas.microsoft.com/office/drawing/2014/main" id="{B1866298-3885-448C-AF9B-2A7342825694}"/>
              </a:ext>
            </a:extLst>
          </p:cNvPr>
          <p:cNvSpPr txBox="1">
            <a:spLocks noChangeArrowheads="1"/>
          </p:cNvSpPr>
          <p:nvPr/>
        </p:nvSpPr>
        <p:spPr bwMode="auto">
          <a:xfrm>
            <a:off x="2913460" y="1233487"/>
            <a:ext cx="24788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fr-FR" sz="2100" u="sng">
                <a:solidFill>
                  <a:srgbClr val="FF0000"/>
                </a:solidFill>
                <a:latin typeface="Elephant" panose="02020904090505020303" pitchFamily="18" charset="0"/>
              </a:rPr>
              <a:t>1-Introduction</a:t>
            </a:r>
            <a:r>
              <a:rPr lang="en-US" altLang="fr-FR" sz="1050" u="sng">
                <a:solidFill>
                  <a:schemeClr val="bg1"/>
                </a:solidFill>
                <a:latin typeface="Elephant" panose="02020904090505020303" pitchFamily="18" charset="0"/>
              </a:rPr>
              <a:t> </a:t>
            </a:r>
          </a:p>
        </p:txBody>
      </p:sp>
      <p:sp>
        <p:nvSpPr>
          <p:cNvPr id="7172" name="Rectangle 7">
            <a:extLst>
              <a:ext uri="{FF2B5EF4-FFF2-40B4-BE49-F238E27FC236}">
                <a16:creationId xmlns:a16="http://schemas.microsoft.com/office/drawing/2014/main" id="{6201377B-9B23-484F-8097-1FAD4D44DCD5}"/>
              </a:ext>
            </a:extLst>
          </p:cNvPr>
          <p:cNvSpPr>
            <a:spLocks noChangeArrowheads="1"/>
          </p:cNvSpPr>
          <p:nvPr/>
        </p:nvSpPr>
        <p:spPr bwMode="auto">
          <a:xfrm>
            <a:off x="654844" y="3744516"/>
            <a:ext cx="78343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fr-FR" sz="2100" b="1">
                <a:solidFill>
                  <a:srgbClr val="002060"/>
                </a:solidFill>
                <a:latin typeface="3ds Light"/>
              </a:rPr>
              <a:t>The pharmaceutical industry is oriented towards new research methods based on molecular modeling, which permit to predict the biological activity and pharmacokinetics of compounds before synthesis</a:t>
            </a:r>
            <a:endParaRPr lang="fr-FR" altLang="fr-FR" sz="2100"/>
          </a:p>
        </p:txBody>
      </p:sp>
      <p:sp>
        <p:nvSpPr>
          <p:cNvPr id="2" name="Espace réservé du numéro de diapositive 1">
            <a:extLst>
              <a:ext uri="{FF2B5EF4-FFF2-40B4-BE49-F238E27FC236}">
                <a16:creationId xmlns:a16="http://schemas.microsoft.com/office/drawing/2014/main" id="{52C71861-6030-446E-8831-DA1CCE3C30DF}"/>
              </a:ext>
            </a:extLst>
          </p:cNvPr>
          <p:cNvSpPr>
            <a:spLocks noGrp="1"/>
          </p:cNvSpPr>
          <p:nvPr>
            <p:ph type="sldNum" sz="quarter" idx="12"/>
          </p:nvPr>
        </p:nvSpPr>
        <p:spPr/>
        <p:txBody>
          <a:bodyPr/>
          <a:lstStyle/>
          <a:p>
            <a:pPr>
              <a:defRPr/>
            </a:pPr>
            <a:fld id="{F3157BE0-2A13-4909-81FA-590963B33D1A}" type="slidenum">
              <a:rPr lang="fr-FR"/>
              <a:pPr>
                <a:defRPr/>
              </a:pPr>
              <a:t>4</a:t>
            </a:fld>
            <a:endParaRPr lang="fr-FR"/>
          </a:p>
        </p:txBody>
      </p:sp>
      <p:pic>
        <p:nvPicPr>
          <p:cNvPr id="22" name="Audio 3">
            <a:hlinkClick r:id="" action="ppaction://media"/>
            <a:extLst>
              <a:ext uri="{FF2B5EF4-FFF2-40B4-BE49-F238E27FC236}">
                <a16:creationId xmlns:a16="http://schemas.microsoft.com/office/drawing/2014/main" id="{75BD729E-FCCD-417E-8529-BB53FD46EF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4875" y="53816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0B462D-2A99-4CED-A033-8BC483DB344E}"/>
              </a:ext>
            </a:extLst>
          </p:cNvPr>
          <p:cNvSpPr>
            <a:spLocks noGrp="1"/>
          </p:cNvSpPr>
          <p:nvPr>
            <p:ph type="sldNum" sz="quarter" idx="12"/>
          </p:nvPr>
        </p:nvSpPr>
        <p:spPr/>
        <p:txBody>
          <a:bodyPr/>
          <a:lstStyle/>
          <a:p>
            <a:pPr>
              <a:defRPr/>
            </a:pPr>
            <a:fld id="{2755CC26-6B92-4479-8889-EF6F74BBEEA2}" type="slidenum">
              <a:rPr lang="en-US" smtClean="0"/>
              <a:pPr>
                <a:defRPr/>
              </a:pPr>
              <a:t>5</a:t>
            </a:fld>
            <a:endParaRPr lang="en-US" dirty="0"/>
          </a:p>
        </p:txBody>
      </p:sp>
      <p:sp>
        <p:nvSpPr>
          <p:cNvPr id="4" name="TextBox 3">
            <a:extLst>
              <a:ext uri="{FF2B5EF4-FFF2-40B4-BE49-F238E27FC236}">
                <a16:creationId xmlns:a16="http://schemas.microsoft.com/office/drawing/2014/main" id="{01D829DB-CCE5-49BC-8CC2-C6EED7271798}"/>
              </a:ext>
            </a:extLst>
          </p:cNvPr>
          <p:cNvSpPr txBox="1"/>
          <p:nvPr/>
        </p:nvSpPr>
        <p:spPr>
          <a:xfrm>
            <a:off x="0" y="1175147"/>
            <a:ext cx="2028825" cy="369332"/>
          </a:xfrm>
          <a:prstGeom prst="homePlate">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fr-MA" b="1" dirty="0">
                <a:solidFill>
                  <a:schemeClr val="accent5"/>
                </a:solidFill>
                <a:latin typeface="Calisto MT" panose="02040603050505030304" pitchFamily="18" charset="0"/>
              </a:rPr>
              <a:t>Introduction</a:t>
            </a:r>
            <a:endParaRPr lang="fr-FR" b="1" dirty="0">
              <a:solidFill>
                <a:schemeClr val="accent5"/>
              </a:solidFill>
              <a:latin typeface="Calisto MT" panose="02040603050505030304" pitchFamily="18" charset="0"/>
            </a:endParaRPr>
          </a:p>
        </p:txBody>
      </p:sp>
      <p:sp>
        <p:nvSpPr>
          <p:cNvPr id="9220" name="Rectangle 4">
            <a:extLst>
              <a:ext uri="{FF2B5EF4-FFF2-40B4-BE49-F238E27FC236}">
                <a16:creationId xmlns:a16="http://schemas.microsoft.com/office/drawing/2014/main" id="{26DD9D55-9F71-4761-A14F-7CE2B1248F56}"/>
              </a:ext>
            </a:extLst>
          </p:cNvPr>
          <p:cNvSpPr>
            <a:spLocks noChangeArrowheads="1"/>
          </p:cNvSpPr>
          <p:nvPr/>
        </p:nvSpPr>
        <p:spPr bwMode="auto">
          <a:xfrm>
            <a:off x="1477566" y="2333625"/>
            <a:ext cx="4829175"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ZA" altLang="fr-FR" sz="1500" b="1">
                <a:solidFill>
                  <a:srgbClr val="FF0000"/>
                </a:solidFill>
                <a:latin typeface="Times New Roman" panose="02020603050405020304" pitchFamily="18" charset="0"/>
                <a:cs typeface="Calibri" panose="020F0502020204030204" pitchFamily="34" charset="0"/>
              </a:rPr>
              <a:t>3D QSAR</a:t>
            </a:r>
          </a:p>
          <a:p>
            <a:r>
              <a:rPr lang="en-ZA" altLang="fr-FR" sz="1350">
                <a:latin typeface="Times New Roman" panose="02020603050405020304" pitchFamily="18" charset="0"/>
                <a:cs typeface="Calibri" panose="020F0502020204030204" pitchFamily="34" charset="0"/>
              </a:rPr>
              <a:t>Comparative molecular field analysis (CoMFA) studies are adopted to perform an analysis of steric and electrostatic effects in order to find the correct model. Steric and electrostatic interactions were calculated using at each intersection point an ordered divergent grid of 2 Å </a:t>
            </a:r>
            <a:r>
              <a:rPr lang="en-ZA" altLang="fr-FR" sz="1350">
                <a:solidFill>
                  <a:srgbClr val="000000"/>
                </a:solidFill>
                <a:latin typeface="Times New Roman" panose="02020603050405020304" pitchFamily="18" charset="0"/>
                <a:cs typeface="Times New Roman" panose="02020603050405020304" pitchFamily="18" charset="0"/>
              </a:rPr>
              <a:t>, </a:t>
            </a:r>
            <a:r>
              <a:rPr lang="en-ZA" altLang="fr-FR" sz="1350">
                <a:latin typeface="Times New Roman" panose="02020603050405020304" pitchFamily="18" charset="0"/>
                <a:cs typeface="Calibri" panose="020F0502020204030204" pitchFamily="34" charset="0"/>
              </a:rPr>
              <a:t>and a default cut-off energy value of 30 kcal/mol </a:t>
            </a:r>
            <a:endParaRPr lang="fr-FR" altLang="fr-FR" sz="1350"/>
          </a:p>
        </p:txBody>
      </p:sp>
      <p:pic>
        <p:nvPicPr>
          <p:cNvPr id="9" name="Audio 8">
            <a:hlinkClick r:id="" action="ppaction://media"/>
            <a:extLst>
              <a:ext uri="{FF2B5EF4-FFF2-40B4-BE49-F238E27FC236}">
                <a16:creationId xmlns:a16="http://schemas.microsoft.com/office/drawing/2014/main" id="{994EF701-8300-4B37-AD47-ED87EDD587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4875" y="53816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956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BA70DF91-B9CF-43FD-955B-AE74E11F550B}"/>
              </a:ext>
            </a:extLst>
          </p:cNvPr>
          <p:cNvSpPr/>
          <p:nvPr/>
        </p:nvSpPr>
        <p:spPr>
          <a:xfrm>
            <a:off x="1879997" y="1604963"/>
            <a:ext cx="5595938" cy="476250"/>
          </a:xfrm>
          <a:prstGeom prst="roundRect">
            <a:avLst/>
          </a:prstGeom>
          <a:solidFill>
            <a:srgbClr val="F9B3EC"/>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accent1">
                    <a:lumMod val="50000"/>
                  </a:schemeClr>
                </a:solidFill>
                <a:latin typeface="3ds SemiBold" panose="02000503020000020004" pitchFamily="2" charset="0"/>
              </a:rPr>
              <a:t>Develop 3D-QSAR models</a:t>
            </a:r>
            <a:endParaRPr lang="fr-FR" sz="1500" b="1" dirty="0">
              <a:solidFill>
                <a:schemeClr val="accent1">
                  <a:lumMod val="50000"/>
                </a:schemeClr>
              </a:solidFill>
            </a:endParaRPr>
          </a:p>
        </p:txBody>
      </p:sp>
      <p:sp>
        <p:nvSpPr>
          <p:cNvPr id="4" name="Rectangle : coins arrondis 3">
            <a:extLst>
              <a:ext uri="{FF2B5EF4-FFF2-40B4-BE49-F238E27FC236}">
                <a16:creationId xmlns:a16="http://schemas.microsoft.com/office/drawing/2014/main" id="{EF0B1356-EBD4-4908-B2FD-00D96EE288EB}"/>
              </a:ext>
            </a:extLst>
          </p:cNvPr>
          <p:cNvSpPr/>
          <p:nvPr/>
        </p:nvSpPr>
        <p:spPr>
          <a:xfrm>
            <a:off x="1475185" y="3128963"/>
            <a:ext cx="6307931" cy="540544"/>
          </a:xfrm>
          <a:prstGeom prst="roundRect">
            <a:avLst/>
          </a:prstGeom>
          <a:solidFill>
            <a:srgbClr val="92D05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latin typeface="3ds SemiBold" panose="02000503020000020004" pitchFamily="2" charset="0"/>
              </a:rPr>
              <a:t>design new molecules </a:t>
            </a:r>
            <a:endParaRPr lang="fr-FR" dirty="0">
              <a:solidFill>
                <a:schemeClr val="bg1"/>
              </a:solidFill>
            </a:endParaRPr>
          </a:p>
        </p:txBody>
      </p:sp>
      <p:sp>
        <p:nvSpPr>
          <p:cNvPr id="5" name="Rectangle : coins arrondis 4">
            <a:extLst>
              <a:ext uri="{FF2B5EF4-FFF2-40B4-BE49-F238E27FC236}">
                <a16:creationId xmlns:a16="http://schemas.microsoft.com/office/drawing/2014/main" id="{DE4A83DF-922E-4FB3-8A8C-00D28E74CD3C}"/>
              </a:ext>
            </a:extLst>
          </p:cNvPr>
          <p:cNvSpPr/>
          <p:nvPr/>
        </p:nvSpPr>
        <p:spPr>
          <a:xfrm>
            <a:off x="1475185" y="3833813"/>
            <a:ext cx="6307931" cy="683419"/>
          </a:xfrm>
          <a:prstGeom prst="round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latin typeface="3ds SemiBold" panose="02000503020000020004" pitchFamily="2" charset="0"/>
              </a:rPr>
              <a:t>Molecular Docking </a:t>
            </a:r>
            <a:endParaRPr lang="fr-FR" dirty="0">
              <a:solidFill>
                <a:schemeClr val="bg1"/>
              </a:solidFill>
            </a:endParaRPr>
          </a:p>
        </p:txBody>
      </p:sp>
      <p:sp>
        <p:nvSpPr>
          <p:cNvPr id="6" name="Rectangle : coins arrondis 5">
            <a:extLst>
              <a:ext uri="{FF2B5EF4-FFF2-40B4-BE49-F238E27FC236}">
                <a16:creationId xmlns:a16="http://schemas.microsoft.com/office/drawing/2014/main" id="{08E29086-9D41-4110-9E8D-9B504F24EFF5}"/>
              </a:ext>
            </a:extLst>
          </p:cNvPr>
          <p:cNvSpPr/>
          <p:nvPr/>
        </p:nvSpPr>
        <p:spPr>
          <a:xfrm>
            <a:off x="2333625" y="4681538"/>
            <a:ext cx="4935141" cy="560785"/>
          </a:xfrm>
          <a:prstGeom prst="roundRect">
            <a:avLst/>
          </a:prstGeom>
          <a:solidFill>
            <a:schemeClr val="accent4">
              <a:lumMod val="60000"/>
              <a:lumOff val="4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latin typeface="3ds SemiBold" panose="02000503020000020004" pitchFamily="2" charset="0"/>
              </a:rPr>
              <a:t>ADMET properties</a:t>
            </a:r>
            <a:endParaRPr lang="fr-FR" dirty="0">
              <a:solidFill>
                <a:schemeClr val="bg1"/>
              </a:solidFill>
            </a:endParaRPr>
          </a:p>
        </p:txBody>
      </p:sp>
      <p:sp>
        <p:nvSpPr>
          <p:cNvPr id="9" name="Flèche : droite 8">
            <a:extLst>
              <a:ext uri="{FF2B5EF4-FFF2-40B4-BE49-F238E27FC236}">
                <a16:creationId xmlns:a16="http://schemas.microsoft.com/office/drawing/2014/main" id="{90F55BF2-F981-4262-8EBF-F363CAA79B75}"/>
              </a:ext>
            </a:extLst>
          </p:cNvPr>
          <p:cNvSpPr/>
          <p:nvPr/>
        </p:nvSpPr>
        <p:spPr>
          <a:xfrm rot="5400000">
            <a:off x="4675585" y="2938463"/>
            <a:ext cx="251222" cy="267891"/>
          </a:xfrm>
          <a:prstGeom prst="righ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558"/>
          </a:p>
        </p:txBody>
      </p:sp>
      <p:sp>
        <p:nvSpPr>
          <p:cNvPr id="12" name="Rectangle : coins arrondis 11">
            <a:extLst>
              <a:ext uri="{FF2B5EF4-FFF2-40B4-BE49-F238E27FC236}">
                <a16:creationId xmlns:a16="http://schemas.microsoft.com/office/drawing/2014/main" id="{1CB63F6B-D9DE-4875-A63B-986911EAC60B}"/>
              </a:ext>
            </a:extLst>
          </p:cNvPr>
          <p:cNvSpPr/>
          <p:nvPr/>
        </p:nvSpPr>
        <p:spPr>
          <a:xfrm>
            <a:off x="1475185" y="2238375"/>
            <a:ext cx="6307931" cy="683419"/>
          </a:xfrm>
          <a:prstGeom prst="roundRect">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accent1">
                    <a:lumMod val="50000"/>
                  </a:schemeClr>
                </a:solidFill>
                <a:latin typeface="3ds SemiBold" panose="02000503020000020004" pitchFamily="2" charset="0"/>
              </a:rPr>
              <a:t>Series of 38 derivative of 2-aryloxy-1,4-naphthoquinone </a:t>
            </a:r>
            <a:endParaRPr lang="fr-FR" sz="1500" dirty="0">
              <a:solidFill>
                <a:schemeClr val="bg1"/>
              </a:solidFill>
            </a:endParaRPr>
          </a:p>
        </p:txBody>
      </p:sp>
      <p:sp>
        <p:nvSpPr>
          <p:cNvPr id="13" name="Flèche : droite 12">
            <a:extLst>
              <a:ext uri="{FF2B5EF4-FFF2-40B4-BE49-F238E27FC236}">
                <a16:creationId xmlns:a16="http://schemas.microsoft.com/office/drawing/2014/main" id="{0AFF83C6-0A1B-4CCF-9E4B-276273C7FB26}"/>
              </a:ext>
            </a:extLst>
          </p:cNvPr>
          <p:cNvSpPr/>
          <p:nvPr/>
        </p:nvSpPr>
        <p:spPr>
          <a:xfrm rot="5400000">
            <a:off x="4692253" y="3617119"/>
            <a:ext cx="251222" cy="267891"/>
          </a:xfrm>
          <a:prstGeom prst="righ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558"/>
          </a:p>
        </p:txBody>
      </p:sp>
      <p:sp>
        <p:nvSpPr>
          <p:cNvPr id="14" name="Flèche : droite 13">
            <a:extLst>
              <a:ext uri="{FF2B5EF4-FFF2-40B4-BE49-F238E27FC236}">
                <a16:creationId xmlns:a16="http://schemas.microsoft.com/office/drawing/2014/main" id="{F7D7D76A-4AF8-4408-B279-3800AC58A052}"/>
              </a:ext>
            </a:extLst>
          </p:cNvPr>
          <p:cNvSpPr/>
          <p:nvPr/>
        </p:nvSpPr>
        <p:spPr>
          <a:xfrm rot="5400000">
            <a:off x="4674989" y="2034183"/>
            <a:ext cx="252413" cy="267891"/>
          </a:xfrm>
          <a:prstGeom prst="righ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558"/>
          </a:p>
        </p:txBody>
      </p:sp>
      <p:sp>
        <p:nvSpPr>
          <p:cNvPr id="15" name="Flèche : droite 14">
            <a:extLst>
              <a:ext uri="{FF2B5EF4-FFF2-40B4-BE49-F238E27FC236}">
                <a16:creationId xmlns:a16="http://schemas.microsoft.com/office/drawing/2014/main" id="{02DFFCF7-DAD3-4F13-BAAB-A72F8F9FC011}"/>
              </a:ext>
            </a:extLst>
          </p:cNvPr>
          <p:cNvSpPr/>
          <p:nvPr/>
        </p:nvSpPr>
        <p:spPr>
          <a:xfrm rot="5400000">
            <a:off x="4692253" y="4421981"/>
            <a:ext cx="251222" cy="267891"/>
          </a:xfrm>
          <a:prstGeom prst="righ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558"/>
          </a:p>
        </p:txBody>
      </p:sp>
      <p:sp>
        <p:nvSpPr>
          <p:cNvPr id="3" name="Espace réservé du numéro de diapositive 2">
            <a:extLst>
              <a:ext uri="{FF2B5EF4-FFF2-40B4-BE49-F238E27FC236}">
                <a16:creationId xmlns:a16="http://schemas.microsoft.com/office/drawing/2014/main" id="{EB9A2382-5BC7-4CE5-9BA4-1DFE44D84C02}"/>
              </a:ext>
            </a:extLst>
          </p:cNvPr>
          <p:cNvSpPr>
            <a:spLocks noGrp="1"/>
          </p:cNvSpPr>
          <p:nvPr>
            <p:ph type="sldNum" sz="quarter" idx="12"/>
          </p:nvPr>
        </p:nvSpPr>
        <p:spPr/>
        <p:txBody>
          <a:bodyPr/>
          <a:lstStyle/>
          <a:p>
            <a:pPr>
              <a:defRPr/>
            </a:pPr>
            <a:fld id="{E6FFF483-2C16-401E-91D9-29CCF6B5488A}" type="slidenum">
              <a:rPr lang="fr-FR"/>
              <a:pPr>
                <a:defRPr/>
              </a:pPr>
              <a:t>6</a:t>
            </a:fld>
            <a:endParaRPr lang="fr-FR"/>
          </a:p>
        </p:txBody>
      </p:sp>
      <p:sp>
        <p:nvSpPr>
          <p:cNvPr id="16" name="Rectangle : coins arrondis 15">
            <a:extLst>
              <a:ext uri="{FF2B5EF4-FFF2-40B4-BE49-F238E27FC236}">
                <a16:creationId xmlns:a16="http://schemas.microsoft.com/office/drawing/2014/main" id="{01E32C4B-582C-45B6-BADC-B8575AA65438}"/>
              </a:ext>
            </a:extLst>
          </p:cNvPr>
          <p:cNvSpPr/>
          <p:nvPr/>
        </p:nvSpPr>
        <p:spPr>
          <a:xfrm>
            <a:off x="2333625" y="5406629"/>
            <a:ext cx="4935141" cy="560784"/>
          </a:xfrm>
          <a:prstGeom prst="roundRect">
            <a:avLst/>
          </a:prstGeom>
          <a:solidFill>
            <a:schemeClr val="accent4">
              <a:lumMod val="60000"/>
              <a:lumOff val="4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latin typeface="3ds SemiBold" panose="02000503020000020004" pitchFamily="2" charset="0"/>
              </a:rPr>
              <a:t>Molecular dynamics</a:t>
            </a:r>
            <a:endParaRPr lang="fr-FR" dirty="0">
              <a:solidFill>
                <a:schemeClr val="bg1"/>
              </a:solidFill>
            </a:endParaRPr>
          </a:p>
        </p:txBody>
      </p:sp>
      <p:sp>
        <p:nvSpPr>
          <p:cNvPr id="17" name="Flèche : droite 16">
            <a:extLst>
              <a:ext uri="{FF2B5EF4-FFF2-40B4-BE49-F238E27FC236}">
                <a16:creationId xmlns:a16="http://schemas.microsoft.com/office/drawing/2014/main" id="{91554A6D-7151-4416-ACFD-957C480F47B3}"/>
              </a:ext>
            </a:extLst>
          </p:cNvPr>
          <p:cNvSpPr/>
          <p:nvPr/>
        </p:nvSpPr>
        <p:spPr>
          <a:xfrm rot="5400000">
            <a:off x="4692253" y="5224463"/>
            <a:ext cx="251222" cy="267891"/>
          </a:xfrm>
          <a:prstGeom prst="righ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558"/>
          </a:p>
        </p:txBody>
      </p:sp>
      <p:pic>
        <p:nvPicPr>
          <p:cNvPr id="18" name="Audio 9">
            <a:hlinkClick r:id="" action="ppaction://media"/>
            <a:extLst>
              <a:ext uri="{FF2B5EF4-FFF2-40B4-BE49-F238E27FC236}">
                <a16:creationId xmlns:a16="http://schemas.microsoft.com/office/drawing/2014/main" id="{0A2E303F-BE8C-47BF-9488-286186EE7F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4875" y="53816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in)">
                                      <p:cBhvr>
                                        <p:cTn id="31" dur="2000"/>
                                        <p:tgtEl>
                                          <p:spTgt spid="4"/>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amond(in)">
                                      <p:cBhvr>
                                        <p:cTn id="34" dur="2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9"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34272061-5465-4533-A862-05BE7FCD66E7}"/>
              </a:ext>
            </a:extLst>
          </p:cNvPr>
          <p:cNvSpPr>
            <a:spLocks noChangeArrowheads="1"/>
          </p:cNvSpPr>
          <p:nvPr/>
        </p:nvSpPr>
        <p:spPr bwMode="auto">
          <a:xfrm>
            <a:off x="759619" y="1162050"/>
            <a:ext cx="44294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fr-FR" sz="1800" b="1" u="sng">
                <a:solidFill>
                  <a:srgbClr val="002060"/>
                </a:solidFill>
                <a:latin typeface="Times New Roman" panose="02020603050405020304" pitchFamily="18" charset="0"/>
                <a:cs typeface="Times New Roman" panose="02020603050405020304" pitchFamily="18" charset="0"/>
              </a:rPr>
              <a:t>2-aryloxy-1,4-naphthoquinone derivatives*</a:t>
            </a:r>
            <a:endParaRPr lang="fr-FR" altLang="fr-FR" sz="1800" u="sng">
              <a:solidFill>
                <a:srgbClr val="002060"/>
              </a:solidFill>
              <a:latin typeface="Times New Roman" panose="02020603050405020304" pitchFamily="18"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C8463107-25AF-4897-9B91-E913E1F56ED9}"/>
              </a:ext>
            </a:extLst>
          </p:cNvPr>
          <p:cNvSpPr>
            <a:spLocks noGrp="1"/>
          </p:cNvSpPr>
          <p:nvPr>
            <p:ph type="sldNum" sz="quarter" idx="12"/>
          </p:nvPr>
        </p:nvSpPr>
        <p:spPr/>
        <p:txBody>
          <a:bodyPr/>
          <a:lstStyle/>
          <a:p>
            <a:pPr>
              <a:defRPr/>
            </a:pPr>
            <a:fld id="{86F8CB08-12F6-4598-A39B-E62EE1684BE0}" type="slidenum">
              <a:rPr lang="fr-FR"/>
              <a:pPr>
                <a:defRPr/>
              </a:pPr>
              <a:t>7</a:t>
            </a:fld>
            <a:endParaRPr lang="fr-FR"/>
          </a:p>
        </p:txBody>
      </p:sp>
      <p:grpSp>
        <p:nvGrpSpPr>
          <p:cNvPr id="12292" name="Groupe 43">
            <a:extLst>
              <a:ext uri="{FF2B5EF4-FFF2-40B4-BE49-F238E27FC236}">
                <a16:creationId xmlns:a16="http://schemas.microsoft.com/office/drawing/2014/main" id="{29357A64-8B78-4C57-906F-CA9C763A358E}"/>
              </a:ext>
            </a:extLst>
          </p:cNvPr>
          <p:cNvGrpSpPr>
            <a:grpSpLocks/>
          </p:cNvGrpSpPr>
          <p:nvPr/>
        </p:nvGrpSpPr>
        <p:grpSpPr bwMode="auto">
          <a:xfrm>
            <a:off x="570310" y="1508523"/>
            <a:ext cx="7814072" cy="3982640"/>
            <a:chOff x="-362492" y="1375904"/>
            <a:chExt cx="5572667" cy="4706357"/>
          </a:xfrm>
        </p:grpSpPr>
        <p:pic>
          <p:nvPicPr>
            <p:cNvPr id="12294" name="Image 44">
              <a:extLst>
                <a:ext uri="{FF2B5EF4-FFF2-40B4-BE49-F238E27FC236}">
                  <a16:creationId xmlns:a16="http://schemas.microsoft.com/office/drawing/2014/main" id="{E971F3E4-05F1-4A5C-A053-5DA77A717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15" y="5439370"/>
              <a:ext cx="11715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age 45">
              <a:extLst>
                <a:ext uri="{FF2B5EF4-FFF2-40B4-BE49-F238E27FC236}">
                  <a16:creationId xmlns:a16="http://schemas.microsoft.com/office/drawing/2014/main" id="{427507F3-AE66-4739-9CDD-FE5CF612F6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5458" y="5491711"/>
              <a:ext cx="1066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Image 46">
              <a:extLst>
                <a:ext uri="{FF2B5EF4-FFF2-40B4-BE49-F238E27FC236}">
                  <a16:creationId xmlns:a16="http://schemas.microsoft.com/office/drawing/2014/main" id="{64834F55-5D79-4BF9-8B0B-D2151D8A3C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511" y="1812888"/>
              <a:ext cx="1095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Image 47">
              <a:extLst>
                <a:ext uri="{FF2B5EF4-FFF2-40B4-BE49-F238E27FC236}">
                  <a16:creationId xmlns:a16="http://schemas.microsoft.com/office/drawing/2014/main" id="{60B24550-3FFB-40C5-A051-52367FC876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1474" y="1800008"/>
              <a:ext cx="1190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Image 48">
              <a:extLst>
                <a:ext uri="{FF2B5EF4-FFF2-40B4-BE49-F238E27FC236}">
                  <a16:creationId xmlns:a16="http://schemas.microsoft.com/office/drawing/2014/main" id="{A9F1310B-26A9-41EB-BE7F-8434DF3281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3200" y="2521587"/>
              <a:ext cx="127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Image 49">
              <a:extLst>
                <a:ext uri="{FF2B5EF4-FFF2-40B4-BE49-F238E27FC236}">
                  <a16:creationId xmlns:a16="http://schemas.microsoft.com/office/drawing/2014/main" id="{F35731A0-381A-4D29-A830-A62895B2FD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3742" y="3467952"/>
              <a:ext cx="108140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Image 50">
              <a:extLst>
                <a:ext uri="{FF2B5EF4-FFF2-40B4-BE49-F238E27FC236}">
                  <a16:creationId xmlns:a16="http://schemas.microsoft.com/office/drawing/2014/main" id="{7071355D-0B90-4EE8-82FD-09AB29CE59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0199" y="4147925"/>
              <a:ext cx="1171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Image 51">
              <a:extLst>
                <a:ext uri="{FF2B5EF4-FFF2-40B4-BE49-F238E27FC236}">
                  <a16:creationId xmlns:a16="http://schemas.microsoft.com/office/drawing/2014/main" id="{8D17965F-9BE2-4609-8033-443429856B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0243" y="4844011"/>
              <a:ext cx="1238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Image 52">
              <a:extLst>
                <a:ext uri="{FF2B5EF4-FFF2-40B4-BE49-F238E27FC236}">
                  <a16:creationId xmlns:a16="http://schemas.microsoft.com/office/drawing/2014/main" id="{C58B40EC-0152-4930-B5F7-8C3FCFE191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492" y="5254860"/>
              <a:ext cx="1066800" cy="66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Image 53">
              <a:extLst>
                <a:ext uri="{FF2B5EF4-FFF2-40B4-BE49-F238E27FC236}">
                  <a16:creationId xmlns:a16="http://schemas.microsoft.com/office/drawing/2014/main" id="{CC1A82D2-6176-4868-A8C4-B09B34D968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591" y="2375636"/>
              <a:ext cx="1171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Image 54">
              <a:extLst>
                <a:ext uri="{FF2B5EF4-FFF2-40B4-BE49-F238E27FC236}">
                  <a16:creationId xmlns:a16="http://schemas.microsoft.com/office/drawing/2014/main" id="{4DCD63B9-026E-41B9-85D1-4B3250DE5A3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49389" y="2072422"/>
              <a:ext cx="10191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Image 55">
              <a:extLst>
                <a:ext uri="{FF2B5EF4-FFF2-40B4-BE49-F238E27FC236}">
                  <a16:creationId xmlns:a16="http://schemas.microsoft.com/office/drawing/2014/main" id="{501D77AF-5CED-48F4-9CBA-483F8D01DBB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95750" y="3841705"/>
              <a:ext cx="11144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Image 56">
              <a:extLst>
                <a:ext uri="{FF2B5EF4-FFF2-40B4-BE49-F238E27FC236}">
                  <a16:creationId xmlns:a16="http://schemas.microsoft.com/office/drawing/2014/main" id="{1047A232-C023-4362-99F2-AD646DF6B11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8912" y="3803904"/>
              <a:ext cx="1123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Image 57">
              <a:extLst>
                <a:ext uri="{FF2B5EF4-FFF2-40B4-BE49-F238E27FC236}">
                  <a16:creationId xmlns:a16="http://schemas.microsoft.com/office/drawing/2014/main" id="{30084594-496E-4562-A332-90DB803F2D8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8912" y="3092293"/>
              <a:ext cx="12382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Image 58">
              <a:extLst>
                <a:ext uri="{FF2B5EF4-FFF2-40B4-BE49-F238E27FC236}">
                  <a16:creationId xmlns:a16="http://schemas.microsoft.com/office/drawing/2014/main" id="{5CD501D4-D209-4858-8AD9-84110A1E3D2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17520" y="3645529"/>
              <a:ext cx="1123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Image 59">
              <a:extLst>
                <a:ext uri="{FF2B5EF4-FFF2-40B4-BE49-F238E27FC236}">
                  <a16:creationId xmlns:a16="http://schemas.microsoft.com/office/drawing/2014/main" id="{08FDBC12-44D6-4027-9C5B-9E67AAEDF9D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2139" y="4523339"/>
              <a:ext cx="127635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Image 60">
              <a:extLst>
                <a:ext uri="{FF2B5EF4-FFF2-40B4-BE49-F238E27FC236}">
                  <a16:creationId xmlns:a16="http://schemas.microsoft.com/office/drawing/2014/main" id="{3F3F5836-034A-4883-A95E-62B6A602745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73621" y="5073610"/>
              <a:ext cx="178498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Image 61">
              <a:extLst>
                <a:ext uri="{FF2B5EF4-FFF2-40B4-BE49-F238E27FC236}">
                  <a16:creationId xmlns:a16="http://schemas.microsoft.com/office/drawing/2014/main" id="{3B52C99E-8D77-47E1-B1B9-F34FA4846FA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4033097">
              <a:off x="-1121004" y="2322404"/>
              <a:ext cx="2502444" cy="60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Image 62">
              <a:extLst>
                <a:ext uri="{FF2B5EF4-FFF2-40B4-BE49-F238E27FC236}">
                  <a16:creationId xmlns:a16="http://schemas.microsoft.com/office/drawing/2014/main" id="{CCD26863-E911-435E-A800-4AD75E31727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6696345">
              <a:off x="4213679" y="2085487"/>
              <a:ext cx="1477053" cy="49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Image 63">
              <a:extLst>
                <a:ext uri="{FF2B5EF4-FFF2-40B4-BE49-F238E27FC236}">
                  <a16:creationId xmlns:a16="http://schemas.microsoft.com/office/drawing/2014/main" id="{232AA44B-8AE1-4ADE-96C4-4D69F575FA1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38587" y="2975820"/>
              <a:ext cx="1190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Image 64">
              <a:extLst>
                <a:ext uri="{FF2B5EF4-FFF2-40B4-BE49-F238E27FC236}">
                  <a16:creationId xmlns:a16="http://schemas.microsoft.com/office/drawing/2014/main" id="{78805BCB-CE0E-4EF9-9F74-8E8BF3BA8C3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71727" y="3014282"/>
              <a:ext cx="12382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Image 65">
              <a:extLst>
                <a:ext uri="{FF2B5EF4-FFF2-40B4-BE49-F238E27FC236}">
                  <a16:creationId xmlns:a16="http://schemas.microsoft.com/office/drawing/2014/main" id="{8B99E22F-1C2B-4F09-AD46-548CCD2A6F3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75041" y="2729574"/>
              <a:ext cx="11620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Image 66">
              <a:extLst>
                <a:ext uri="{FF2B5EF4-FFF2-40B4-BE49-F238E27FC236}">
                  <a16:creationId xmlns:a16="http://schemas.microsoft.com/office/drawing/2014/main" id="{69967D25-002D-4653-832F-DC3B3C88B1F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b="1538"/>
            <a:stretch>
              <a:fillRect/>
            </a:stretch>
          </p:blipFill>
          <p:spPr bwMode="auto">
            <a:xfrm>
              <a:off x="3072710" y="4436383"/>
              <a:ext cx="141859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Son enregistré">
            <a:hlinkClick r:id="" action="ppaction://media"/>
            <a:extLst>
              <a:ext uri="{FF2B5EF4-FFF2-40B4-BE49-F238E27FC236}">
                <a16:creationId xmlns:a16="http://schemas.microsoft.com/office/drawing/2014/main" id="{C3DEB044-6A69-4614-AD7D-342B1D94A62A}"/>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793831" y="545663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535222-1D6F-46B9-B04D-866E7795DEDE}"/>
              </a:ext>
            </a:extLst>
          </p:cNvPr>
          <p:cNvSpPr>
            <a:spLocks noGrp="1"/>
          </p:cNvSpPr>
          <p:nvPr>
            <p:ph type="sldNum" sz="quarter" idx="12"/>
          </p:nvPr>
        </p:nvSpPr>
        <p:spPr/>
        <p:txBody>
          <a:bodyPr/>
          <a:lstStyle/>
          <a:p>
            <a:pPr>
              <a:defRPr/>
            </a:pPr>
            <a:fld id="{3197B3D8-7191-43E4-A6F3-A79B3DA6C2DE}" type="slidenum">
              <a:rPr lang="fr-FR" smtClean="0"/>
              <a:pPr>
                <a:defRPr/>
              </a:pPr>
              <a:t>8</a:t>
            </a:fld>
            <a:endParaRPr lang="fr-FR"/>
          </a:p>
        </p:txBody>
      </p:sp>
      <p:sp>
        <p:nvSpPr>
          <p:cNvPr id="14339" name="Rectangle 6">
            <a:extLst>
              <a:ext uri="{FF2B5EF4-FFF2-40B4-BE49-F238E27FC236}">
                <a16:creationId xmlns:a16="http://schemas.microsoft.com/office/drawing/2014/main" id="{F33245C1-A932-4901-917D-B384B8C957E3}"/>
              </a:ext>
            </a:extLst>
          </p:cNvPr>
          <p:cNvSpPr>
            <a:spLocks noChangeArrowheads="1"/>
          </p:cNvSpPr>
          <p:nvPr/>
        </p:nvSpPr>
        <p:spPr bwMode="auto">
          <a:xfrm>
            <a:off x="6184107" y="4125516"/>
            <a:ext cx="259885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fr-FR" altLang="fr-FR" sz="1350">
                <a:solidFill>
                  <a:srgbClr val="000000"/>
                </a:solidFill>
                <a:latin typeface="Times New Roman" panose="02020603050405020304" pitchFamily="18" charset="0"/>
                <a:cs typeface="Calibri" panose="020F0502020204030204" pitchFamily="34" charset="0"/>
              </a:rPr>
              <a:t>Figure 1: Alignement of molecules</a:t>
            </a:r>
            <a:endParaRPr lang="fr-FR" altLang="fr-FR" sz="1350"/>
          </a:p>
        </p:txBody>
      </p:sp>
      <p:sp>
        <p:nvSpPr>
          <p:cNvPr id="14340" name="Rectangle 8">
            <a:extLst>
              <a:ext uri="{FF2B5EF4-FFF2-40B4-BE49-F238E27FC236}">
                <a16:creationId xmlns:a16="http://schemas.microsoft.com/office/drawing/2014/main" id="{B87A2BE6-C0B3-4005-A486-ED8DBDC3B045}"/>
              </a:ext>
            </a:extLst>
          </p:cNvPr>
          <p:cNvSpPr>
            <a:spLocks noChangeArrowheads="1"/>
          </p:cNvSpPr>
          <p:nvPr/>
        </p:nvSpPr>
        <p:spPr bwMode="auto">
          <a:xfrm>
            <a:off x="509588" y="2787253"/>
            <a:ext cx="4572000" cy="1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54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50000"/>
              </a:lnSpc>
              <a:spcAft>
                <a:spcPts val="450"/>
              </a:spcAft>
            </a:pPr>
            <a:r>
              <a:rPr lang="en-ZA" altLang="fr-FR" sz="1350">
                <a:latin typeface="Times New Roman" panose="02020603050405020304" pitchFamily="18" charset="0"/>
                <a:ea typeface="Calibri" panose="020F0502020204030204" pitchFamily="34" charset="0"/>
                <a:cs typeface="Arial" panose="020B0604020202020204" pitchFamily="34" charset="0"/>
              </a:rPr>
              <a:t>Molecular alignment is a critical step in the development of any 3D-QSAR study. Figure 1 shows the alignment of the 17 molecules, with molecule 5b chosen as the model molecule to align the compounds in the series.</a:t>
            </a:r>
            <a:endParaRPr lang="fr-FR" altLang="fr-FR" sz="120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297C0C5-D968-41CF-B6E3-56B12D5C1CAF}"/>
              </a:ext>
            </a:extLst>
          </p:cNvPr>
          <p:cNvSpPr/>
          <p:nvPr/>
        </p:nvSpPr>
        <p:spPr>
          <a:xfrm>
            <a:off x="602456" y="2103835"/>
            <a:ext cx="2587229"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350" b="1" dirty="0">
                <a:solidFill>
                  <a:srgbClr val="FF0000"/>
                </a:solidFill>
                <a:latin typeface="Times New Roman" panose="02020603050405020304" pitchFamily="18" charset="0"/>
                <a:cs typeface="Times New Roman" panose="02020603050405020304" pitchFamily="18" charset="0"/>
              </a:rPr>
              <a:t>Alignement of molecules </a:t>
            </a:r>
          </a:p>
        </p:txBody>
      </p:sp>
      <p:sp>
        <p:nvSpPr>
          <p:cNvPr id="8" name="TextBox 3">
            <a:extLst>
              <a:ext uri="{FF2B5EF4-FFF2-40B4-BE49-F238E27FC236}">
                <a16:creationId xmlns:a16="http://schemas.microsoft.com/office/drawing/2014/main" id="{C3773CE8-7010-4FDF-9A21-7216C821B26F}"/>
              </a:ext>
            </a:extLst>
          </p:cNvPr>
          <p:cNvSpPr txBox="1"/>
          <p:nvPr/>
        </p:nvSpPr>
        <p:spPr>
          <a:xfrm>
            <a:off x="0" y="1175147"/>
            <a:ext cx="2830116" cy="369332"/>
          </a:xfrm>
          <a:prstGeom prst="homePlate">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fr-MA" b="1" dirty="0" err="1">
                <a:solidFill>
                  <a:schemeClr val="accent5"/>
                </a:solidFill>
                <a:latin typeface="Calisto MT" panose="02040603050505030304" pitchFamily="18" charset="0"/>
              </a:rPr>
              <a:t>Results</a:t>
            </a:r>
            <a:r>
              <a:rPr lang="fr-MA" b="1" dirty="0">
                <a:solidFill>
                  <a:schemeClr val="accent5"/>
                </a:solidFill>
                <a:latin typeface="Calisto MT" panose="02040603050505030304" pitchFamily="18" charset="0"/>
              </a:rPr>
              <a:t> &amp; Discussions</a:t>
            </a:r>
            <a:endParaRPr lang="fr-FR" b="1" dirty="0">
              <a:solidFill>
                <a:schemeClr val="accent5"/>
              </a:solidFill>
              <a:latin typeface="Calisto MT" panose="02040603050505030304" pitchFamily="18" charset="0"/>
            </a:endParaRPr>
          </a:p>
        </p:txBody>
      </p:sp>
      <p:pic>
        <p:nvPicPr>
          <p:cNvPr id="2" name="Audio 1">
            <a:hlinkClick r:id="" action="ppaction://media"/>
            <a:extLst>
              <a:ext uri="{FF2B5EF4-FFF2-40B4-BE49-F238E27FC236}">
                <a16:creationId xmlns:a16="http://schemas.microsoft.com/office/drawing/2014/main" id="{8E6A4BBB-B14C-4100-8472-29CC0F2FFD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4875" y="53816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4" name="Groupe 10">
            <a:extLst>
              <a:ext uri="{FF2B5EF4-FFF2-40B4-BE49-F238E27FC236}">
                <a16:creationId xmlns:a16="http://schemas.microsoft.com/office/drawing/2014/main" id="{B210F0D5-D829-436C-B0C9-6C78550E2692}"/>
              </a:ext>
            </a:extLst>
          </p:cNvPr>
          <p:cNvGrpSpPr>
            <a:grpSpLocks/>
          </p:cNvGrpSpPr>
          <p:nvPr/>
        </p:nvGrpSpPr>
        <p:grpSpPr bwMode="auto">
          <a:xfrm>
            <a:off x="5226844" y="2577704"/>
            <a:ext cx="3509963" cy="1396603"/>
            <a:chOff x="0" y="0"/>
            <a:chExt cx="5335187" cy="1994535"/>
          </a:xfrm>
        </p:grpSpPr>
        <p:pic>
          <p:nvPicPr>
            <p:cNvPr id="14345" name="Image 11">
              <a:extLst>
                <a:ext uri="{FF2B5EF4-FFF2-40B4-BE49-F238E27FC236}">
                  <a16:creationId xmlns:a16="http://schemas.microsoft.com/office/drawing/2014/main" id="{18E2D124-5EC5-4972-AD09-A556CA00E4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4052" y="0"/>
              <a:ext cx="2731135" cy="199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Image 12">
              <a:extLst>
                <a:ext uri="{FF2B5EF4-FFF2-40B4-BE49-F238E27FC236}">
                  <a16:creationId xmlns:a16="http://schemas.microsoft.com/office/drawing/2014/main" id="{08A52421-FB2E-4EA1-B9E8-6D6A06F179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607310" cy="199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2177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AD136B4-4F91-4AF1-AAB4-550658F6DA66}"/>
              </a:ext>
            </a:extLst>
          </p:cNvPr>
          <p:cNvSpPr>
            <a:spLocks noGrp="1"/>
          </p:cNvSpPr>
          <p:nvPr>
            <p:ph type="sldNum" sz="quarter" idx="12"/>
          </p:nvPr>
        </p:nvSpPr>
        <p:spPr/>
        <p:txBody>
          <a:bodyPr/>
          <a:lstStyle/>
          <a:p>
            <a:pPr>
              <a:defRPr/>
            </a:pPr>
            <a:fld id="{3AA058A7-7CE1-4697-8F38-014FD30B9A26}" type="slidenum">
              <a:rPr lang="fr-FR" smtClean="0"/>
              <a:pPr>
                <a:defRPr/>
              </a:pPr>
              <a:t>9</a:t>
            </a:fld>
            <a:endParaRPr lang="fr-FR"/>
          </a:p>
        </p:txBody>
      </p:sp>
      <p:graphicFrame>
        <p:nvGraphicFramePr>
          <p:cNvPr id="6" name="Tableau 5">
            <a:extLst>
              <a:ext uri="{FF2B5EF4-FFF2-40B4-BE49-F238E27FC236}">
                <a16:creationId xmlns:a16="http://schemas.microsoft.com/office/drawing/2014/main" id="{5FBC12D3-BBA9-4EC3-8585-4242732CC7E1}"/>
              </a:ext>
            </a:extLst>
          </p:cNvPr>
          <p:cNvGraphicFramePr>
            <a:graphicFrameLocks noGrp="1"/>
          </p:cNvGraphicFramePr>
          <p:nvPr/>
        </p:nvGraphicFramePr>
        <p:xfrm>
          <a:off x="239317" y="2057400"/>
          <a:ext cx="8364140" cy="1371600"/>
        </p:xfrm>
        <a:graphic>
          <a:graphicData uri="http://schemas.openxmlformats.org/drawingml/2006/table">
            <a:tbl>
              <a:tblPr firstRow="1" firstCol="1" bandRow="1">
                <a:tableStyleId>{5C22544A-7EE6-4342-B048-85BDC9FD1C3A}</a:tableStyleId>
              </a:tblPr>
              <a:tblGrid>
                <a:gridCol w="1139519">
                  <a:extLst>
                    <a:ext uri="{9D8B030D-6E8A-4147-A177-3AD203B41FA5}">
                      <a16:colId xmlns:a16="http://schemas.microsoft.com/office/drawing/2014/main" val="2095201278"/>
                    </a:ext>
                  </a:extLst>
                </a:gridCol>
                <a:gridCol w="550960">
                  <a:extLst>
                    <a:ext uri="{9D8B030D-6E8A-4147-A177-3AD203B41FA5}">
                      <a16:colId xmlns:a16="http://schemas.microsoft.com/office/drawing/2014/main" val="70934686"/>
                    </a:ext>
                  </a:extLst>
                </a:gridCol>
                <a:gridCol w="553261">
                  <a:extLst>
                    <a:ext uri="{9D8B030D-6E8A-4147-A177-3AD203B41FA5}">
                      <a16:colId xmlns:a16="http://schemas.microsoft.com/office/drawing/2014/main" val="940210487"/>
                    </a:ext>
                  </a:extLst>
                </a:gridCol>
                <a:gridCol w="662993">
                  <a:extLst>
                    <a:ext uri="{9D8B030D-6E8A-4147-A177-3AD203B41FA5}">
                      <a16:colId xmlns:a16="http://schemas.microsoft.com/office/drawing/2014/main" val="4087359425"/>
                    </a:ext>
                  </a:extLst>
                </a:gridCol>
                <a:gridCol w="553261">
                  <a:extLst>
                    <a:ext uri="{9D8B030D-6E8A-4147-A177-3AD203B41FA5}">
                      <a16:colId xmlns:a16="http://schemas.microsoft.com/office/drawing/2014/main" val="564784222"/>
                    </a:ext>
                  </a:extLst>
                </a:gridCol>
                <a:gridCol w="553261">
                  <a:extLst>
                    <a:ext uri="{9D8B030D-6E8A-4147-A177-3AD203B41FA5}">
                      <a16:colId xmlns:a16="http://schemas.microsoft.com/office/drawing/2014/main" val="1750797255"/>
                    </a:ext>
                  </a:extLst>
                </a:gridCol>
                <a:gridCol w="2175443">
                  <a:extLst>
                    <a:ext uri="{9D8B030D-6E8A-4147-A177-3AD203B41FA5}">
                      <a16:colId xmlns:a16="http://schemas.microsoft.com/office/drawing/2014/main" val="478747877"/>
                    </a:ext>
                  </a:extLst>
                </a:gridCol>
                <a:gridCol w="2175443">
                  <a:extLst>
                    <a:ext uri="{9D8B030D-6E8A-4147-A177-3AD203B41FA5}">
                      <a16:colId xmlns:a16="http://schemas.microsoft.com/office/drawing/2014/main" val="1033048493"/>
                    </a:ext>
                  </a:extLst>
                </a:gridCol>
              </a:tblGrid>
              <a:tr h="342900">
                <a:tc rowSpan="2">
                  <a:txBody>
                    <a:bodyPr/>
                    <a:lstStyle/>
                    <a:p>
                      <a:pPr>
                        <a:lnSpc>
                          <a:spcPct val="115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Model</a:t>
                      </a:r>
                      <a:endParaRPr lang="fr-FR" sz="800" dirty="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rowSpan="2">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R</a:t>
                      </a:r>
                      <a:r>
                        <a:rPr lang="fr-FR" sz="800" baseline="30000">
                          <a:effectLst/>
                          <a:latin typeface="Calibri" panose="020F0502020204030204" pitchFamily="34" charset="0"/>
                          <a:ea typeface="Calibri" panose="020F0502020204030204" pitchFamily="34" charset="0"/>
                          <a:cs typeface="Calibri" panose="020F0502020204030204" pitchFamily="34" charset="0"/>
                        </a:rPr>
                        <a:t>2</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rowSpan="2">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Q</a:t>
                      </a:r>
                      <a:r>
                        <a:rPr lang="fr-FR" sz="800" baseline="30000">
                          <a:effectLst/>
                          <a:latin typeface="Calibri" panose="020F0502020204030204" pitchFamily="34" charset="0"/>
                          <a:ea typeface="Calibri" panose="020F0502020204030204" pitchFamily="34" charset="0"/>
                          <a:cs typeface="Calibri" panose="020F0502020204030204" pitchFamily="34" charset="0"/>
                        </a:rPr>
                        <a:t>2</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rowSpan="2">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SEE</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rowSpan="2">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N</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rowSpan="2">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R</a:t>
                      </a:r>
                      <a:r>
                        <a:rPr lang="fr-FR" sz="800" baseline="-25000">
                          <a:effectLst/>
                          <a:latin typeface="Calibri" panose="020F0502020204030204" pitchFamily="34" charset="0"/>
                          <a:ea typeface="Calibri" panose="020F0502020204030204" pitchFamily="34" charset="0"/>
                          <a:cs typeface="Calibri" panose="020F0502020204030204" pitchFamily="34" charset="0"/>
                        </a:rPr>
                        <a:t>ext</a:t>
                      </a:r>
                      <a:r>
                        <a:rPr lang="fr-FR" sz="800" baseline="30000">
                          <a:effectLst/>
                          <a:latin typeface="Calibri" panose="020F0502020204030204" pitchFamily="34" charset="0"/>
                          <a:ea typeface="Calibri" panose="020F0502020204030204" pitchFamily="34" charset="0"/>
                          <a:cs typeface="Calibri" panose="020F0502020204030204" pitchFamily="34" charset="0"/>
                        </a:rPr>
                        <a:t>2</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gridSpan="2">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Fractions</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hMerge="1">
                  <a:txBody>
                    <a:bodyPr/>
                    <a:lstStyle/>
                    <a:p>
                      <a:endParaRPr lang="fr-FR"/>
                    </a:p>
                  </a:txBody>
                  <a:tcPr/>
                </a:tc>
                <a:extLst>
                  <a:ext uri="{0D108BD9-81ED-4DB2-BD59-A6C34878D82A}">
                    <a16:rowId xmlns:a16="http://schemas.microsoft.com/office/drawing/2014/main" val="3883062213"/>
                  </a:ext>
                </a:extLst>
              </a:tr>
              <a:tr h="36293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Ster</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Elec</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extLst>
                  <a:ext uri="{0D108BD9-81ED-4DB2-BD59-A6C34878D82A}">
                    <a16:rowId xmlns:a16="http://schemas.microsoft.com/office/drawing/2014/main" val="216966779"/>
                  </a:ext>
                </a:extLst>
              </a:tr>
              <a:tr h="665765">
                <a:tc>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CoMFA</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0.902</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0.613</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0.063</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3</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0.761</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a:txBody>
                    <a:bodyPr/>
                    <a:lstStyle/>
                    <a:p>
                      <a:pPr>
                        <a:lnSpc>
                          <a:spcPct val="115000"/>
                        </a:lnSpc>
                        <a:spcAft>
                          <a:spcPts val="0"/>
                        </a:spcAft>
                      </a:pPr>
                      <a:r>
                        <a:rPr lang="fr-FR" sz="800">
                          <a:effectLst/>
                          <a:latin typeface="Calibri" panose="020F0502020204030204" pitchFamily="34" charset="0"/>
                          <a:ea typeface="Calibri" panose="020F0502020204030204" pitchFamily="34" charset="0"/>
                          <a:cs typeface="Calibri" panose="020F0502020204030204" pitchFamily="34" charset="0"/>
                        </a:rPr>
                        <a:t>0.551</a:t>
                      </a:r>
                      <a:endParaRPr lang="fr-FR" sz="80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tc>
                  <a:txBody>
                    <a:bodyPr/>
                    <a:lstStyle/>
                    <a:p>
                      <a:pPr>
                        <a:lnSpc>
                          <a:spcPct val="115000"/>
                        </a:lnSpc>
                        <a:spcAft>
                          <a:spcPts val="0"/>
                        </a:spcAft>
                      </a:pPr>
                      <a:r>
                        <a:rPr lang="fr-FR" sz="800" dirty="0">
                          <a:effectLst/>
                          <a:latin typeface="Calibri" panose="020F0502020204030204" pitchFamily="34" charset="0"/>
                          <a:ea typeface="Calibri" panose="020F0502020204030204" pitchFamily="34" charset="0"/>
                          <a:cs typeface="Calibri" panose="020F0502020204030204" pitchFamily="34" charset="0"/>
                        </a:rPr>
                        <a:t>0.449</a:t>
                      </a:r>
                      <a:endParaRPr lang="fr-FR" sz="800" dirty="0">
                        <a:effectLst/>
                        <a:latin typeface="Calibri" panose="020F0502020204030204" pitchFamily="34" charset="0"/>
                        <a:ea typeface="Calibri" panose="020F0502020204030204" pitchFamily="34" charset="0"/>
                        <a:cs typeface="Arial" panose="020B0604020202020204" pitchFamily="34" charset="0"/>
                      </a:endParaRPr>
                    </a:p>
                  </a:txBody>
                  <a:tcPr marL="51432" marR="51432" marT="0" marB="0"/>
                </a:tc>
                <a:extLst>
                  <a:ext uri="{0D108BD9-81ED-4DB2-BD59-A6C34878D82A}">
                    <a16:rowId xmlns:a16="http://schemas.microsoft.com/office/drawing/2014/main" val="118351046"/>
                  </a:ext>
                </a:extLst>
              </a:tr>
            </a:tbl>
          </a:graphicData>
        </a:graphic>
      </p:graphicFrame>
      <p:sp>
        <p:nvSpPr>
          <p:cNvPr id="16421" name="Rectangle 7">
            <a:extLst>
              <a:ext uri="{FF2B5EF4-FFF2-40B4-BE49-F238E27FC236}">
                <a16:creationId xmlns:a16="http://schemas.microsoft.com/office/drawing/2014/main" id="{AE925B69-1CAB-4FE5-AFAE-53EC43104333}"/>
              </a:ext>
            </a:extLst>
          </p:cNvPr>
          <p:cNvSpPr>
            <a:spLocks noChangeArrowheads="1"/>
          </p:cNvSpPr>
          <p:nvPr/>
        </p:nvSpPr>
        <p:spPr bwMode="auto">
          <a:xfrm>
            <a:off x="597694" y="3755231"/>
            <a:ext cx="4572000" cy="19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54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spcAft>
                <a:spcPts val="450"/>
              </a:spcAft>
            </a:pPr>
            <a:r>
              <a:rPr lang="en-US" altLang="fr-FR" sz="1350">
                <a:solidFill>
                  <a:srgbClr val="000000"/>
                </a:solidFill>
                <a:latin typeface="Times New Roman" panose="02020603050405020304" pitchFamily="18" charset="0"/>
                <a:ea typeface="Times New Roman" panose="02020603050405020304" pitchFamily="18" charset="0"/>
                <a:cs typeface="Arial" panose="020B0604020202020204" pitchFamily="34" charset="0"/>
              </a:rPr>
              <a:t>Ster: Steric</a:t>
            </a:r>
            <a:endParaRPr lang="fr-FR" altLang="fr-FR" sz="1200">
              <a:ea typeface="Calibri" panose="020F0502020204030204" pitchFamily="34" charset="0"/>
              <a:cs typeface="Arial" panose="020B0604020202020204" pitchFamily="34" charset="0"/>
            </a:endParaRPr>
          </a:p>
          <a:p>
            <a:pPr>
              <a:spcAft>
                <a:spcPts val="450"/>
              </a:spcAft>
            </a:pPr>
            <a:r>
              <a:rPr lang="en-US" altLang="fr-FR" sz="1350">
                <a:solidFill>
                  <a:srgbClr val="000000"/>
                </a:solidFill>
                <a:latin typeface="Times New Roman" panose="02020603050405020304" pitchFamily="18" charset="0"/>
                <a:ea typeface="Times New Roman" panose="02020603050405020304" pitchFamily="18" charset="0"/>
                <a:cs typeface="Arial" panose="020B0604020202020204" pitchFamily="34" charset="0"/>
              </a:rPr>
              <a:t> Elec: Electric </a:t>
            </a:r>
            <a:endParaRPr lang="fr-FR" altLang="fr-FR" sz="1200">
              <a:ea typeface="Calibri" panose="020F0502020204030204" pitchFamily="34" charset="0"/>
              <a:cs typeface="Arial" panose="020B0604020202020204" pitchFamily="34" charset="0"/>
            </a:endParaRPr>
          </a:p>
          <a:p>
            <a:pPr>
              <a:spcAft>
                <a:spcPts val="450"/>
              </a:spcAft>
            </a:pPr>
            <a:r>
              <a:rPr lang="en-US" altLang="fr-FR" sz="1350">
                <a:solidFill>
                  <a:srgbClr val="000000"/>
                </a:solidFill>
                <a:latin typeface="Times New Roman" panose="02020603050405020304" pitchFamily="18" charset="0"/>
                <a:ea typeface="Times New Roman" panose="02020603050405020304" pitchFamily="18" charset="0"/>
                <a:cs typeface="Arial" panose="020B0604020202020204" pitchFamily="34" charset="0"/>
              </a:rPr>
              <a:t> R</a:t>
            </a:r>
            <a:r>
              <a:rPr lang="en-US" altLang="fr-FR" sz="1350" baseline="30000">
                <a:solidFill>
                  <a:srgbClr val="000000"/>
                </a:solidFill>
                <a:latin typeface="Times New Roman" panose="02020603050405020304" pitchFamily="18" charset="0"/>
                <a:ea typeface="Times New Roman" panose="02020603050405020304" pitchFamily="18" charset="0"/>
                <a:cs typeface="Arial" panose="020B0604020202020204" pitchFamily="34" charset="0"/>
              </a:rPr>
              <a:t>2</a:t>
            </a:r>
            <a:r>
              <a:rPr lang="en-US" altLang="fr-FR" sz="1350">
                <a:solidFill>
                  <a:srgbClr val="000000"/>
                </a:solidFill>
                <a:latin typeface="Times New Roman" panose="02020603050405020304" pitchFamily="18" charset="0"/>
                <a:ea typeface="Times New Roman" panose="02020603050405020304" pitchFamily="18" charset="0"/>
                <a:cs typeface="Arial" panose="020B0604020202020204" pitchFamily="34" charset="0"/>
              </a:rPr>
              <a:t>: Non-cross-validated correlation coefficient </a:t>
            </a:r>
            <a:endParaRPr lang="fr-FR" altLang="fr-FR" sz="1200">
              <a:ea typeface="Calibri" panose="020F0502020204030204" pitchFamily="34" charset="0"/>
              <a:cs typeface="Arial" panose="020B0604020202020204" pitchFamily="34" charset="0"/>
            </a:endParaRPr>
          </a:p>
          <a:p>
            <a:pPr>
              <a:spcAft>
                <a:spcPts val="450"/>
              </a:spcAft>
            </a:pPr>
            <a:r>
              <a:rPr lang="en-US" altLang="fr-FR" sz="1350">
                <a:solidFill>
                  <a:srgbClr val="000000"/>
                </a:solidFill>
                <a:latin typeface="Times New Roman" panose="02020603050405020304" pitchFamily="18" charset="0"/>
                <a:ea typeface="Times New Roman" panose="02020603050405020304" pitchFamily="18" charset="0"/>
                <a:cs typeface="Arial" panose="020B0604020202020204" pitchFamily="34" charset="0"/>
              </a:rPr>
              <a:t> Q</a:t>
            </a:r>
            <a:r>
              <a:rPr lang="en-US" altLang="fr-FR" sz="1350" baseline="30000">
                <a:solidFill>
                  <a:srgbClr val="000000"/>
                </a:solidFill>
                <a:latin typeface="Times New Roman" panose="02020603050405020304" pitchFamily="18" charset="0"/>
                <a:ea typeface="Times New Roman" panose="02020603050405020304" pitchFamily="18" charset="0"/>
                <a:cs typeface="Arial" panose="020B0604020202020204" pitchFamily="34" charset="0"/>
              </a:rPr>
              <a:t>2</a:t>
            </a:r>
            <a:r>
              <a:rPr lang="en-US" altLang="fr-FR" sz="1350">
                <a:solidFill>
                  <a:srgbClr val="000000"/>
                </a:solidFill>
                <a:latin typeface="Times New Roman" panose="02020603050405020304" pitchFamily="18" charset="0"/>
                <a:ea typeface="Times New Roman" panose="02020603050405020304" pitchFamily="18" charset="0"/>
                <a:cs typeface="Arial" panose="020B0604020202020204" pitchFamily="34" charset="0"/>
              </a:rPr>
              <a:t>: Cross-validated correlation coefficient</a:t>
            </a:r>
            <a:endParaRPr lang="fr-FR" altLang="fr-FR" sz="1200">
              <a:ea typeface="Calibri" panose="020F0502020204030204" pitchFamily="34" charset="0"/>
              <a:cs typeface="Arial" panose="020B0604020202020204" pitchFamily="34" charset="0"/>
            </a:endParaRPr>
          </a:p>
          <a:p>
            <a:pPr>
              <a:spcAft>
                <a:spcPts val="450"/>
              </a:spcAft>
            </a:pPr>
            <a:r>
              <a:rPr lang="en-US" altLang="fr-FR" sz="1350">
                <a:solidFill>
                  <a:srgbClr val="000000"/>
                </a:solidFill>
                <a:latin typeface="Times New Roman" panose="02020603050405020304" pitchFamily="18" charset="0"/>
                <a:ea typeface="Times New Roman" panose="02020603050405020304" pitchFamily="18" charset="0"/>
                <a:cs typeface="Arial" panose="020B0604020202020204" pitchFamily="34" charset="0"/>
              </a:rPr>
              <a:t> Scv: Standard error of the estimate</a:t>
            </a:r>
            <a:endParaRPr lang="fr-FR" altLang="fr-FR" sz="1200">
              <a:ea typeface="Calibri" panose="020F0502020204030204" pitchFamily="34" charset="0"/>
              <a:cs typeface="Arial" panose="020B0604020202020204" pitchFamily="34" charset="0"/>
            </a:endParaRPr>
          </a:p>
          <a:p>
            <a:pPr>
              <a:spcAft>
                <a:spcPts val="450"/>
              </a:spcAft>
            </a:pPr>
            <a:r>
              <a:rPr lang="en-US" altLang="fr-FR" sz="135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ZA" altLang="fr-FR" sz="1350">
                <a:solidFill>
                  <a:srgbClr val="000000"/>
                </a:solidFill>
                <a:latin typeface="Times New Roman" panose="02020603050405020304" pitchFamily="18" charset="0"/>
                <a:ea typeface="Times New Roman" panose="02020603050405020304" pitchFamily="18" charset="0"/>
                <a:cs typeface="Arial" panose="020B0604020202020204" pitchFamily="34" charset="0"/>
              </a:rPr>
              <a:t>N: Optimum number of components</a:t>
            </a:r>
            <a:endParaRPr lang="fr-FR" altLang="fr-FR" sz="1200">
              <a:ea typeface="Calibri" panose="020F0502020204030204" pitchFamily="34" charset="0"/>
              <a:cs typeface="Arial" panose="020B0604020202020204" pitchFamily="34" charset="0"/>
            </a:endParaRPr>
          </a:p>
          <a:p>
            <a:pPr>
              <a:spcAft>
                <a:spcPts val="450"/>
              </a:spcAft>
            </a:pPr>
            <a:r>
              <a:rPr lang="en-ZA" altLang="fr-FR" sz="1350">
                <a:solidFill>
                  <a:srgbClr val="000000"/>
                </a:solidFill>
                <a:latin typeface="Times New Roman" panose="02020603050405020304" pitchFamily="18" charset="0"/>
                <a:ea typeface="Times New Roman" panose="02020603050405020304" pitchFamily="18" charset="0"/>
                <a:cs typeface="Arial" panose="020B0604020202020204" pitchFamily="34" charset="0"/>
              </a:rPr>
              <a:t>  R</a:t>
            </a:r>
            <a:r>
              <a:rPr lang="en-ZA" altLang="fr-FR" sz="1350" baseline="-25000">
                <a:solidFill>
                  <a:srgbClr val="000000"/>
                </a:solidFill>
                <a:latin typeface="Times New Roman" panose="02020603050405020304" pitchFamily="18" charset="0"/>
                <a:ea typeface="Times New Roman" panose="02020603050405020304" pitchFamily="18" charset="0"/>
                <a:cs typeface="Arial" panose="020B0604020202020204" pitchFamily="34" charset="0"/>
              </a:rPr>
              <a:t>ext</a:t>
            </a:r>
            <a:r>
              <a:rPr lang="en-ZA" altLang="fr-FR" sz="1350" baseline="30000">
                <a:solidFill>
                  <a:srgbClr val="000000"/>
                </a:solidFill>
                <a:latin typeface="Times New Roman" panose="02020603050405020304" pitchFamily="18" charset="0"/>
                <a:ea typeface="Times New Roman" panose="02020603050405020304" pitchFamily="18" charset="0"/>
                <a:cs typeface="Arial" panose="020B0604020202020204" pitchFamily="34" charset="0"/>
              </a:rPr>
              <a:t>2</a:t>
            </a:r>
            <a:r>
              <a:rPr lang="en-ZA" altLang="fr-FR" sz="1350">
                <a:solidFill>
                  <a:srgbClr val="000000"/>
                </a:solidFill>
                <a:latin typeface="Times New Roman" panose="02020603050405020304" pitchFamily="18" charset="0"/>
                <a:ea typeface="Times New Roman" panose="02020603050405020304" pitchFamily="18" charset="0"/>
                <a:cs typeface="Arial" panose="020B0604020202020204" pitchFamily="34" charset="0"/>
              </a:rPr>
              <a:t>: External validation correlation coefficient </a:t>
            </a:r>
            <a:endParaRPr lang="fr-FR" altLang="fr-FR" sz="1200">
              <a:ea typeface="Calibri" panose="020F0502020204030204" pitchFamily="34" charset="0"/>
              <a:cs typeface="Arial" panose="020B0604020202020204" pitchFamily="34" charset="0"/>
            </a:endParaRPr>
          </a:p>
        </p:txBody>
      </p:sp>
      <p:sp>
        <p:nvSpPr>
          <p:cNvPr id="16422" name="Rectangle 9">
            <a:extLst>
              <a:ext uri="{FF2B5EF4-FFF2-40B4-BE49-F238E27FC236}">
                <a16:creationId xmlns:a16="http://schemas.microsoft.com/office/drawing/2014/main" id="{39C50A63-F177-42C3-A9B0-056C22187D4F}"/>
              </a:ext>
            </a:extLst>
          </p:cNvPr>
          <p:cNvSpPr>
            <a:spLocks noChangeArrowheads="1"/>
          </p:cNvSpPr>
          <p:nvPr/>
        </p:nvSpPr>
        <p:spPr bwMode="auto">
          <a:xfrm>
            <a:off x="734421" y="1454944"/>
            <a:ext cx="27912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54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450"/>
              </a:spcAft>
            </a:pPr>
            <a:r>
              <a:rPr lang="en-US" altLang="fr-FR" sz="1350" b="1">
                <a:solidFill>
                  <a:srgbClr val="FF0000"/>
                </a:solidFill>
                <a:latin typeface="Times New Roman" panose="02020603050405020304" pitchFamily="18" charset="0"/>
                <a:ea typeface="Times New Roman" panose="02020603050405020304" pitchFamily="18" charset="0"/>
                <a:cs typeface="Arial" panose="020B0604020202020204" pitchFamily="34" charset="0"/>
              </a:rPr>
              <a:t>PLS results Statistics of CoMFA</a:t>
            </a:r>
            <a:endParaRPr lang="fr-FR" altLang="fr-FR" b="1">
              <a:solidFill>
                <a:srgbClr val="FF0000"/>
              </a:solidFill>
              <a:ea typeface="Calibri" panose="020F0502020204030204" pitchFamily="34" charset="0"/>
              <a:cs typeface="Arial" panose="020B0604020202020204" pitchFamily="34" charset="0"/>
            </a:endParaRPr>
          </a:p>
        </p:txBody>
      </p:sp>
      <p:sp>
        <p:nvSpPr>
          <p:cNvPr id="7" name="TextBox 3">
            <a:extLst>
              <a:ext uri="{FF2B5EF4-FFF2-40B4-BE49-F238E27FC236}">
                <a16:creationId xmlns:a16="http://schemas.microsoft.com/office/drawing/2014/main" id="{D08235F9-5C33-474C-9855-CBD3926A0458}"/>
              </a:ext>
            </a:extLst>
          </p:cNvPr>
          <p:cNvSpPr txBox="1"/>
          <p:nvPr/>
        </p:nvSpPr>
        <p:spPr>
          <a:xfrm>
            <a:off x="0" y="1108472"/>
            <a:ext cx="2830116" cy="369332"/>
          </a:xfrm>
          <a:prstGeom prst="homePlate">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fr-MA" b="1" dirty="0" err="1">
                <a:solidFill>
                  <a:schemeClr val="accent5"/>
                </a:solidFill>
                <a:latin typeface="Calisto MT" panose="02040603050505030304" pitchFamily="18" charset="0"/>
              </a:rPr>
              <a:t>Results</a:t>
            </a:r>
            <a:r>
              <a:rPr lang="fr-MA" b="1" dirty="0">
                <a:solidFill>
                  <a:schemeClr val="accent5"/>
                </a:solidFill>
                <a:latin typeface="Calisto MT" panose="02040603050505030304" pitchFamily="18" charset="0"/>
              </a:rPr>
              <a:t> &amp; Discussions</a:t>
            </a:r>
            <a:endParaRPr lang="fr-FR" b="1" dirty="0">
              <a:solidFill>
                <a:schemeClr val="accent5"/>
              </a:solidFill>
              <a:latin typeface="Calisto MT" panose="02040603050505030304" pitchFamily="18" charset="0"/>
            </a:endParaRPr>
          </a:p>
        </p:txBody>
      </p:sp>
      <p:pic>
        <p:nvPicPr>
          <p:cNvPr id="2" name="Audio 1">
            <a:hlinkClick r:id="" action="ppaction://media"/>
            <a:extLst>
              <a:ext uri="{FF2B5EF4-FFF2-40B4-BE49-F238E27FC236}">
                <a16:creationId xmlns:a16="http://schemas.microsoft.com/office/drawing/2014/main" id="{595FCEBB-08A9-476A-A403-4255A1EBDD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4875" y="53816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9439"/>
</p:sld>
</file>

<file path=ppt/tags/tag1.xml><?xml version="1.0" encoding="utf-8"?>
<p:tagLst xmlns:a="http://schemas.openxmlformats.org/drawingml/2006/main" xmlns:r="http://schemas.openxmlformats.org/officeDocument/2006/relationships" xmlns:p="http://schemas.openxmlformats.org/presentationml/2006/main">
  <p:tag name="TIMING" val="|28.5|1.1"/>
</p:tagLst>
</file>

<file path=ppt/tags/tag2.xml><?xml version="1.0" encoding="utf-8"?>
<p:tagLst xmlns:a="http://schemas.openxmlformats.org/drawingml/2006/main" xmlns:r="http://schemas.openxmlformats.org/officeDocument/2006/relationships" xmlns:p="http://schemas.openxmlformats.org/presentationml/2006/main">
  <p:tag name="TIMING" val="|28.5|1.1"/>
</p:tagLst>
</file>

<file path=ppt/tags/tag3.xml><?xml version="1.0" encoding="utf-8"?>
<p:tagLst xmlns:a="http://schemas.openxmlformats.org/drawingml/2006/main" xmlns:r="http://schemas.openxmlformats.org/officeDocument/2006/relationships" xmlns:p="http://schemas.openxmlformats.org/presentationml/2006/main">
  <p:tag name="TIMING" val="|28.5|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1636</Words>
  <Application>Microsoft Office PowerPoint</Application>
  <PresentationFormat>Affichage à l'écran (4:3)</PresentationFormat>
  <Paragraphs>151</Paragraphs>
  <Slides>16</Slides>
  <Notes>13</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16</vt:i4>
      </vt:variant>
    </vt:vector>
  </HeadingPairs>
  <TitlesOfParts>
    <vt:vector size="30" baseType="lpstr">
      <vt:lpstr>3ds Light</vt:lpstr>
      <vt:lpstr>3ds SemiBold</vt:lpstr>
      <vt:lpstr>Arial</vt:lpstr>
      <vt:lpstr>Brush Script MT</vt:lpstr>
      <vt:lpstr>Calibri</vt:lpstr>
      <vt:lpstr>Calibri Light</vt:lpstr>
      <vt:lpstr>Calisto MT</vt:lpstr>
      <vt:lpstr>Elephant</vt:lpstr>
      <vt:lpstr>Euclid</vt:lpstr>
      <vt:lpstr>MV Boli</vt:lpstr>
      <vt:lpstr>Segoe UI</vt:lpstr>
      <vt:lpstr>Times New Roman</vt:lpstr>
      <vt:lpstr>Office Theme</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Khaoula</cp:lastModifiedBy>
  <cp:revision>98</cp:revision>
  <dcterms:created xsi:type="dcterms:W3CDTF">2015-04-04T09:45:50Z</dcterms:created>
  <dcterms:modified xsi:type="dcterms:W3CDTF">2023-10-08T20:26:43Z</dcterms:modified>
</cp:coreProperties>
</file>