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6"/>
  </p:notesMasterIdLst>
  <p:handoutMasterIdLst>
    <p:handoutMasterId r:id="rId17"/>
  </p:handoutMasterIdLst>
  <p:sldIdLst>
    <p:sldId id="274" r:id="rId3"/>
    <p:sldId id="267" r:id="rId4"/>
    <p:sldId id="268" r:id="rId5"/>
    <p:sldId id="269" r:id="rId6"/>
    <p:sldId id="280" r:id="rId7"/>
    <p:sldId id="281" r:id="rId8"/>
    <p:sldId id="270" r:id="rId9"/>
    <p:sldId id="283" r:id="rId10"/>
    <p:sldId id="285" r:id="rId11"/>
    <p:sldId id="282" r:id="rId12"/>
    <p:sldId id="278" r:id="rId13"/>
    <p:sldId id="271" r:id="rId14"/>
    <p:sldId id="272" r:id="rId15"/>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ia Schalnich" initials="MS" lastIdx="3" clrIdx="0"/>
  <p:cmAuthor id="1" name="Samanta" initials="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484" autoAdjust="0"/>
  </p:normalViewPr>
  <p:slideViewPr>
    <p:cSldViewPr>
      <p:cViewPr varScale="1">
        <p:scale>
          <a:sx n="105" d="100"/>
          <a:sy n="105" d="100"/>
        </p:scale>
        <p:origin x="1794"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3" d="100"/>
          <a:sy n="63" d="100"/>
        </p:scale>
        <p:origin x="3134"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83100A-8A72-460F-8D5A-54D1E8721B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32E079F-1A5F-425D-8548-7D6E0BA765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0DBEE4-A35F-451C-BCBF-73654C02E910}" type="datetimeFigureOut">
              <a:rPr lang="en-US" smtClean="0"/>
              <a:t>10/11/2023</a:t>
            </a:fld>
            <a:endParaRPr lang="en-US"/>
          </a:p>
        </p:txBody>
      </p:sp>
      <p:sp>
        <p:nvSpPr>
          <p:cNvPr id="4" name="Footer Placeholder 3">
            <a:extLst>
              <a:ext uri="{FF2B5EF4-FFF2-40B4-BE49-F238E27FC236}">
                <a16:creationId xmlns:a16="http://schemas.microsoft.com/office/drawing/2014/main" id="{CC9FF8A4-6C72-4FA9-92D5-35F646DB18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5BC330F-8964-486B-B51A-F7EA8535061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602DDE-B420-4AB0-A81B-677338ED35D9}" type="slidenum">
              <a:rPr lang="en-US" smtClean="0"/>
              <a:t>‹#›</a:t>
            </a:fld>
            <a:endParaRPr lang="en-US"/>
          </a:p>
        </p:txBody>
      </p:sp>
    </p:spTree>
    <p:extLst>
      <p:ext uri="{BB962C8B-B14F-4D97-AF65-F5344CB8AC3E}">
        <p14:creationId xmlns:p14="http://schemas.microsoft.com/office/powerpoint/2010/main" val="2265032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CFBF3B-F983-4F41-9E6C-02008BB91DD1}" type="datetimeFigureOut">
              <a:rPr lang="fr-FR" smtClean="0"/>
              <a:pPr/>
              <a:t>11/10/2023</a:t>
            </a:fld>
            <a:endParaRPr lang="fr-F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8" name="Slide Number Placeholder 7"/>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269082-9D5D-43A3-B675-27AB9B8E552E}" type="slidenum">
              <a:rPr lang="en-US" smtClean="0"/>
              <a:t>‹#›</a:t>
            </a:fld>
            <a:endParaRPr lang="en-US" dirty="0"/>
          </a:p>
        </p:txBody>
      </p:sp>
    </p:spTree>
    <p:extLst>
      <p:ext uri="{BB962C8B-B14F-4D97-AF65-F5344CB8AC3E}">
        <p14:creationId xmlns:p14="http://schemas.microsoft.com/office/powerpoint/2010/main" val="1626096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46269082-9D5D-43A3-B675-27AB9B8E552E}" type="slidenum">
              <a:rPr lang="en-US" smtClean="0"/>
              <a:t>1</a:t>
            </a:fld>
            <a:endParaRPr lang="en-US" dirty="0"/>
          </a:p>
        </p:txBody>
      </p:sp>
    </p:spTree>
    <p:extLst>
      <p:ext uri="{BB962C8B-B14F-4D97-AF65-F5344CB8AC3E}">
        <p14:creationId xmlns:p14="http://schemas.microsoft.com/office/powerpoint/2010/main" val="3845215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10</a:t>
            </a:fld>
            <a:endParaRPr lang="fr-FR"/>
          </a:p>
        </p:txBody>
      </p:sp>
    </p:spTree>
    <p:extLst>
      <p:ext uri="{BB962C8B-B14F-4D97-AF65-F5344CB8AC3E}">
        <p14:creationId xmlns:p14="http://schemas.microsoft.com/office/powerpoint/2010/main" val="496796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11</a:t>
            </a:fld>
            <a:endParaRPr lang="fr-FR"/>
          </a:p>
        </p:txBody>
      </p:sp>
    </p:spTree>
    <p:extLst>
      <p:ext uri="{BB962C8B-B14F-4D97-AF65-F5344CB8AC3E}">
        <p14:creationId xmlns:p14="http://schemas.microsoft.com/office/powerpoint/2010/main" val="3563379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12</a:t>
            </a:fld>
            <a:endParaRPr lang="fr-FR"/>
          </a:p>
        </p:txBody>
      </p:sp>
    </p:spTree>
    <p:extLst>
      <p:ext uri="{BB962C8B-B14F-4D97-AF65-F5344CB8AC3E}">
        <p14:creationId xmlns:p14="http://schemas.microsoft.com/office/powerpoint/2010/main" val="2654880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13</a:t>
            </a:fld>
            <a:endParaRPr lang="fr-FR"/>
          </a:p>
        </p:txBody>
      </p:sp>
    </p:spTree>
    <p:extLst>
      <p:ext uri="{BB962C8B-B14F-4D97-AF65-F5344CB8AC3E}">
        <p14:creationId xmlns:p14="http://schemas.microsoft.com/office/powerpoint/2010/main" val="2955824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2</a:t>
            </a:fld>
            <a:endParaRPr lang="fr-FR"/>
          </a:p>
        </p:txBody>
      </p:sp>
    </p:spTree>
    <p:extLst>
      <p:ext uri="{BB962C8B-B14F-4D97-AF65-F5344CB8AC3E}">
        <p14:creationId xmlns:p14="http://schemas.microsoft.com/office/powerpoint/2010/main" val="2220448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3</a:t>
            </a:fld>
            <a:endParaRPr lang="fr-FR"/>
          </a:p>
        </p:txBody>
      </p:sp>
    </p:spTree>
    <p:extLst>
      <p:ext uri="{BB962C8B-B14F-4D97-AF65-F5344CB8AC3E}">
        <p14:creationId xmlns:p14="http://schemas.microsoft.com/office/powerpoint/2010/main" val="3213149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4</a:t>
            </a:fld>
            <a:endParaRPr lang="fr-FR"/>
          </a:p>
        </p:txBody>
      </p:sp>
    </p:spTree>
    <p:extLst>
      <p:ext uri="{BB962C8B-B14F-4D97-AF65-F5344CB8AC3E}">
        <p14:creationId xmlns:p14="http://schemas.microsoft.com/office/powerpoint/2010/main" val="4227497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5</a:t>
            </a:fld>
            <a:endParaRPr lang="fr-FR"/>
          </a:p>
        </p:txBody>
      </p:sp>
    </p:spTree>
    <p:extLst>
      <p:ext uri="{BB962C8B-B14F-4D97-AF65-F5344CB8AC3E}">
        <p14:creationId xmlns:p14="http://schemas.microsoft.com/office/powerpoint/2010/main" val="484942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6</a:t>
            </a:fld>
            <a:endParaRPr lang="fr-FR"/>
          </a:p>
        </p:txBody>
      </p:sp>
    </p:spTree>
    <p:extLst>
      <p:ext uri="{BB962C8B-B14F-4D97-AF65-F5344CB8AC3E}">
        <p14:creationId xmlns:p14="http://schemas.microsoft.com/office/powerpoint/2010/main" val="3503705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7</a:t>
            </a:fld>
            <a:endParaRPr lang="fr-FR"/>
          </a:p>
        </p:txBody>
      </p:sp>
    </p:spTree>
    <p:extLst>
      <p:ext uri="{BB962C8B-B14F-4D97-AF65-F5344CB8AC3E}">
        <p14:creationId xmlns:p14="http://schemas.microsoft.com/office/powerpoint/2010/main" val="2628215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8</a:t>
            </a:fld>
            <a:endParaRPr lang="fr-FR"/>
          </a:p>
        </p:txBody>
      </p:sp>
    </p:spTree>
    <p:extLst>
      <p:ext uri="{BB962C8B-B14F-4D97-AF65-F5344CB8AC3E}">
        <p14:creationId xmlns:p14="http://schemas.microsoft.com/office/powerpoint/2010/main" val="2580469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9</a:t>
            </a:fld>
            <a:endParaRPr lang="fr-FR"/>
          </a:p>
        </p:txBody>
      </p:sp>
    </p:spTree>
    <p:extLst>
      <p:ext uri="{BB962C8B-B14F-4D97-AF65-F5344CB8AC3E}">
        <p14:creationId xmlns:p14="http://schemas.microsoft.com/office/powerpoint/2010/main" val="3111516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FR"/>
          </a:p>
        </p:txBody>
      </p:sp>
      <p:sp>
        <p:nvSpPr>
          <p:cNvPr id="4" name="Date Placeholder 3"/>
          <p:cNvSpPr>
            <a:spLocks noGrp="1"/>
          </p:cNvSpPr>
          <p:nvPr>
            <p:ph type="dt" sz="half" idx="10"/>
          </p:nvPr>
        </p:nvSpPr>
        <p:spPr/>
        <p:txBody>
          <a:bodyPr/>
          <a:lstStyle/>
          <a:p>
            <a:fld id="{2F621E2D-A50B-495F-9AA4-3F10866B781B}" type="datetime1">
              <a:rPr lang="fr-FR" smtClean="0"/>
              <a:t>11/10/2023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1AD6B278-45EA-45CC-9642-20CC60EAB0D1}" type="datetime1">
              <a:rPr lang="fr-FR" smtClean="0"/>
              <a:t>11/10/2023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1AE16925-72EC-42D4-94D3-A1003B939FCE}" type="datetime1">
              <a:rPr lang="fr-FR" smtClean="0"/>
              <a:t>11/10/2023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FA24ED9-1BAC-43CE-92AB-135E2507265C}"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2073892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1369589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A24ED9-1BAC-43CE-92AB-135E2507265C}"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2120936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A24ED9-1BAC-43CE-92AB-135E2507265C}" type="datetimeFigureOut">
              <a:rPr lang="en-US" smtClean="0"/>
              <a:t>10/11/2023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663014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A24ED9-1BAC-43CE-92AB-135E2507265C}" type="datetimeFigureOut">
              <a:rPr lang="en-US" smtClean="0"/>
              <a:t>10/11/2023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3782751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A24ED9-1BAC-43CE-92AB-135E2507265C}" type="datetimeFigureOut">
              <a:rPr lang="en-US" smtClean="0"/>
              <a:t>10/11/2023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1583873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A24ED9-1BAC-43CE-92AB-135E2507265C}" type="datetimeFigureOut">
              <a:rPr lang="en-US" smtClean="0"/>
              <a:t>10/11/2023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2343812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A24ED9-1BAC-43CE-92AB-135E2507265C}" type="datetimeFigureOut">
              <a:rPr lang="en-US" smtClean="0"/>
              <a:t>10/11/2023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686869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83760309-1331-4F8F-AC1F-972AC9046391}" type="datetime1">
              <a:rPr lang="fr-FR" smtClean="0"/>
              <a:t>11/10/2023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A24ED9-1BAC-43CE-92AB-135E2507265C}" type="datetimeFigureOut">
              <a:rPr lang="en-US" smtClean="0"/>
              <a:t>10/11/2023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811340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2280487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2277337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B96765-7664-41F5-8267-06B87A0274DD}" type="datetime1">
              <a:rPr lang="fr-FR" smtClean="0"/>
              <a:t>11/10/2023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p:cNvSpPr>
            <a:spLocks noGrp="1"/>
          </p:cNvSpPr>
          <p:nvPr>
            <p:ph type="dt" sz="half" idx="10"/>
          </p:nvPr>
        </p:nvSpPr>
        <p:spPr/>
        <p:txBody>
          <a:bodyPr/>
          <a:lstStyle/>
          <a:p>
            <a:fld id="{21FF9947-2A44-4499-8893-791A730D1CEB}" type="datetime1">
              <a:rPr lang="fr-FR" smtClean="0"/>
              <a:t>11/10/2023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p:cNvSpPr>
            <a:spLocks noGrp="1"/>
          </p:cNvSpPr>
          <p:nvPr>
            <p:ph type="dt" sz="half" idx="10"/>
          </p:nvPr>
        </p:nvSpPr>
        <p:spPr/>
        <p:txBody>
          <a:bodyPr/>
          <a:lstStyle/>
          <a:p>
            <a:fld id="{A2CD4740-CB78-4DA2-9449-5BA6BAB8E8B9}" type="datetime1">
              <a:rPr lang="fr-FR" smtClean="0"/>
              <a:t>11/10/2023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Date Placeholder 2"/>
          <p:cNvSpPr>
            <a:spLocks noGrp="1"/>
          </p:cNvSpPr>
          <p:nvPr>
            <p:ph type="dt" sz="half" idx="10"/>
          </p:nvPr>
        </p:nvSpPr>
        <p:spPr/>
        <p:txBody>
          <a:bodyPr/>
          <a:lstStyle/>
          <a:p>
            <a:fld id="{774D13E3-8353-4C2E-BE7C-26AE1B623ED5}" type="datetime1">
              <a:rPr lang="fr-FR" smtClean="0"/>
              <a:t>11/10/2023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413025-920A-462C-B19C-06B25E7A86DA}" type="datetime1">
              <a:rPr lang="fr-FR" smtClean="0"/>
              <a:t>11/10/2023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a:xfrm>
            <a:off x="6934200" y="6356350"/>
            <a:ext cx="2133600" cy="365125"/>
          </a:xfrm>
        </p:spPr>
        <p:txBody>
          <a:bodyPr/>
          <a:lstStyle/>
          <a:p>
            <a:fld id="{FCAEAE96-855E-42B1-8DE9-9C9E68DE18C5}" type="slidenum">
              <a:rPr lang="fr-FR" smtClean="0"/>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14D6D2-AC3E-41CF-B9A3-5BCCE2F511AB}" type="datetime1">
              <a:rPr lang="fr-FR" smtClean="0"/>
              <a:t>11/10/2023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128312-C233-4B5A-993A-6F581BBA2EDC}" type="datetime1">
              <a:rPr lang="fr-FR" smtClean="0"/>
              <a:t>11/10/2023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CFA5E1-D094-4A0B-B20B-B561C85E6A82}" type="datetime1">
              <a:rPr lang="fr-FR" smtClean="0"/>
              <a:t>11/10/2023</a:t>
            </a:fld>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AEAE96-855E-42B1-8DE9-9C9E68DE18C5}" type="slidenum">
              <a:rPr lang="fr-FR" smtClean="0"/>
              <a:pPr/>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24ED9-1BAC-43CE-92AB-135E2507265C}" type="datetimeFigureOut">
              <a:rPr lang="en-US" smtClean="0"/>
              <a:t>10/11/2023</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29872-1DA2-4001-977B-942AFF1DF91F}" type="slidenum">
              <a:rPr lang="en-US" smtClean="0"/>
              <a:t>‹#›</a:t>
            </a:fld>
            <a:endParaRPr lang="en-US"/>
          </a:p>
        </p:txBody>
      </p:sp>
    </p:spTree>
    <p:extLst>
      <p:ext uri="{BB962C8B-B14F-4D97-AF65-F5344CB8AC3E}">
        <p14:creationId xmlns:p14="http://schemas.microsoft.com/office/powerpoint/2010/main" val="16640868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emf"/><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oleObject" Target="../embeddings/oleObject1.bin"/><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slideLayout" Target="../slideLayouts/slideLayout7.xml"/><Relationship Id="rId7" Type="http://schemas.openxmlformats.org/officeDocument/2006/relationships/oleObject" Target="../embeddings/oleObject3.bin"/><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emf"/><Relationship Id="rId5" Type="http://schemas.openxmlformats.org/officeDocument/2006/relationships/oleObject" Target="../embeddings/oleObject2.bin"/><Relationship Id="rId4" Type="http://schemas.openxmlformats.org/officeDocument/2006/relationships/notesSlide" Target="../notesSlides/notesSlide5.xm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11.emf"/><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oleObject" Target="../embeddings/oleObject4.bin"/><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15.jpeg"/><Relationship Id="rId12" Type="http://schemas.openxmlformats.org/officeDocument/2006/relationships/image" Target="../media/image20.jp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jpeg"/><Relationship Id="rId11" Type="http://schemas.openxmlformats.org/officeDocument/2006/relationships/image" Target="../media/image19.jp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notesSlide" Target="../notesSlides/notesSlide8.xml"/><Relationship Id="rId9"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FB8B74-3BDC-45CB-A8A4-10FDB8E40B05}"/>
              </a:ext>
            </a:extLst>
          </p:cNvPr>
          <p:cNvSpPr>
            <a:spLocks noGrp="1"/>
          </p:cNvSpPr>
          <p:nvPr>
            <p:ph type="sldNum" sz="quarter" idx="12"/>
          </p:nvPr>
        </p:nvSpPr>
        <p:spPr/>
        <p:txBody>
          <a:bodyPr/>
          <a:lstStyle/>
          <a:p>
            <a:fld id="{FCAEAE96-855E-42B1-8DE9-9C9E68DE18C5}" type="slidenum">
              <a:rPr lang="fr-FR" smtClean="0"/>
              <a:pPr/>
              <a:t>1</a:t>
            </a:fld>
            <a:endParaRPr lang="fr-FR"/>
          </a:p>
        </p:txBody>
      </p:sp>
      <p:pic>
        <p:nvPicPr>
          <p:cNvPr id="4" name="Picture 3">
            <a:extLst>
              <a:ext uri="{FF2B5EF4-FFF2-40B4-BE49-F238E27FC236}">
                <a16:creationId xmlns:a16="http://schemas.microsoft.com/office/drawing/2014/main" id="{321B14A4-E596-46A8-88E2-2BE0CDE68E4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 y="0"/>
            <a:ext cx="9143997" cy="3717035"/>
          </a:xfrm>
          <a:prstGeom prst="rect">
            <a:avLst/>
          </a:prstGeom>
        </p:spPr>
      </p:pic>
      <p:sp>
        <p:nvSpPr>
          <p:cNvPr id="5" name="TextBox 4">
            <a:extLst>
              <a:ext uri="{FF2B5EF4-FFF2-40B4-BE49-F238E27FC236}">
                <a16:creationId xmlns:a16="http://schemas.microsoft.com/office/drawing/2014/main" id="{6C006403-587B-4649-B308-93250010079D}"/>
              </a:ext>
            </a:extLst>
          </p:cNvPr>
          <p:cNvSpPr txBox="1"/>
          <p:nvPr/>
        </p:nvSpPr>
        <p:spPr>
          <a:xfrm>
            <a:off x="152400" y="914400"/>
            <a:ext cx="8839200" cy="5262979"/>
          </a:xfrm>
          <a:prstGeom prst="rect">
            <a:avLst/>
          </a:prstGeom>
          <a:noFill/>
        </p:spPr>
        <p:txBody>
          <a:bodyPr wrap="square" rtlCol="0">
            <a:spAutoFit/>
          </a:bodyPr>
          <a:lstStyle/>
          <a:p>
            <a:pPr algn="ctr"/>
            <a:endParaRPr lang="ru-RU" sz="3600" b="1" dirty="0">
              <a:solidFill>
                <a:schemeClr val="bg1"/>
              </a:solidFill>
            </a:endParaRPr>
          </a:p>
          <a:p>
            <a:pPr algn="ctr"/>
            <a:r>
              <a:rPr lang="en-US" sz="3200" b="1" dirty="0" err="1">
                <a:solidFill>
                  <a:schemeClr val="bg1"/>
                </a:solidFill>
              </a:rPr>
              <a:t>Со</a:t>
            </a:r>
            <a:r>
              <a:rPr lang="en-US" sz="3200" b="1" dirty="0">
                <a:solidFill>
                  <a:schemeClr val="bg1"/>
                </a:solidFill>
              </a:rPr>
              <a:t>-encapsulation of doxorubicin and </a:t>
            </a:r>
            <a:r>
              <a:rPr lang="en-US" sz="3200" b="1" dirty="0" err="1">
                <a:solidFill>
                  <a:schemeClr val="bg1"/>
                </a:solidFill>
              </a:rPr>
              <a:t>vorinostat</a:t>
            </a:r>
            <a:r>
              <a:rPr lang="en-US" sz="3200" b="1" dirty="0">
                <a:solidFill>
                  <a:schemeClr val="bg1"/>
                </a:solidFill>
              </a:rPr>
              <a:t> in polymeric nanoparticles for the breast cancer</a:t>
            </a:r>
            <a:r>
              <a:rPr lang="ru-RU" sz="3200" b="1" dirty="0">
                <a:solidFill>
                  <a:schemeClr val="bg1"/>
                </a:solidFill>
              </a:rPr>
              <a:t> </a:t>
            </a:r>
            <a:r>
              <a:rPr lang="en-US" sz="3200" b="1" dirty="0">
                <a:solidFill>
                  <a:schemeClr val="bg1"/>
                </a:solidFill>
              </a:rPr>
              <a:t>therapy</a:t>
            </a:r>
            <a:endParaRPr lang="en-US" sz="1600" b="1" dirty="0"/>
          </a:p>
          <a:p>
            <a:pPr algn="ctr"/>
            <a:endParaRPr lang="en-US" b="1" dirty="0"/>
          </a:p>
          <a:p>
            <a:pPr algn="ctr"/>
            <a:endParaRPr lang="en-US" b="1" dirty="0"/>
          </a:p>
          <a:p>
            <a:pPr algn="ctr"/>
            <a:endParaRPr lang="en-US" b="1" dirty="0"/>
          </a:p>
          <a:p>
            <a:pPr algn="ctr"/>
            <a:r>
              <a:rPr lang="it-IT" b="1" dirty="0"/>
              <a:t>Ivan Gulyaev </a:t>
            </a:r>
            <a:r>
              <a:rPr lang="it-IT" b="1" baseline="30000" dirty="0"/>
              <a:t>1,2,*</a:t>
            </a:r>
            <a:r>
              <a:rPr lang="it-IT" b="1" dirty="0"/>
              <a:t>, Maria Sokol </a:t>
            </a:r>
            <a:r>
              <a:rPr lang="it-IT" b="1" baseline="30000" dirty="0"/>
              <a:t>1,*</a:t>
            </a:r>
            <a:r>
              <a:rPr lang="it-IT" b="1" dirty="0"/>
              <a:t>, Mariia Mollaeva </a:t>
            </a:r>
            <a:r>
              <a:rPr lang="it-IT" b="1" baseline="30000" dirty="0"/>
              <a:t>1</a:t>
            </a:r>
            <a:r>
              <a:rPr lang="it-IT" b="1" dirty="0"/>
              <a:t>, Maksim Klimenko </a:t>
            </a:r>
            <a:r>
              <a:rPr lang="it-IT" b="1" baseline="30000" dirty="0"/>
              <a:t>1,2</a:t>
            </a:r>
            <a:r>
              <a:rPr lang="it-IT" b="1" dirty="0"/>
              <a:t>, Nikita Yabbarov </a:t>
            </a:r>
            <a:r>
              <a:rPr lang="it-IT" b="1" baseline="30000" dirty="0"/>
              <a:t>1</a:t>
            </a:r>
            <a:r>
              <a:rPr lang="it-IT" b="1" dirty="0"/>
              <a:t>, Margarita Chirkina </a:t>
            </a:r>
            <a:r>
              <a:rPr lang="it-IT" b="1" baseline="30000" dirty="0"/>
              <a:t>1</a:t>
            </a:r>
            <a:r>
              <a:rPr lang="it-IT" b="1" dirty="0"/>
              <a:t>, and Elena Nikolskaya </a:t>
            </a:r>
            <a:r>
              <a:rPr lang="it-IT" b="1" baseline="30000" dirty="0"/>
              <a:t>1,*</a:t>
            </a:r>
          </a:p>
          <a:p>
            <a:endParaRPr lang="fr-FR" dirty="0"/>
          </a:p>
          <a:p>
            <a:r>
              <a:rPr lang="ru-RU" baseline="30000" dirty="0"/>
              <a:t>1 </a:t>
            </a:r>
            <a:r>
              <a:rPr lang="en-US" dirty="0"/>
              <a:t>N.M. Emanuel Institute of Biochemical Physics, Russian Academy of Sciences, 4, </a:t>
            </a:r>
            <a:r>
              <a:rPr lang="en-US" dirty="0" err="1"/>
              <a:t>Kosygina</a:t>
            </a:r>
            <a:r>
              <a:rPr lang="en-US" dirty="0"/>
              <a:t> Str., 119334 Moscow, Russia</a:t>
            </a:r>
            <a:endParaRPr lang="ru-RU" dirty="0"/>
          </a:p>
          <a:p>
            <a:r>
              <a:rPr lang="en-US" baseline="30000" dirty="0"/>
              <a:t>2</a:t>
            </a:r>
            <a:r>
              <a:rPr lang="ru-RU" baseline="30000" dirty="0"/>
              <a:t> </a:t>
            </a:r>
            <a:r>
              <a:rPr lang="en-US" dirty="0"/>
              <a:t>Mendeleev University of Chemical Technology of Russia, 125047 Moscow, Russia</a:t>
            </a:r>
            <a:endParaRPr lang="fr-FR" dirty="0"/>
          </a:p>
          <a:p>
            <a:endParaRPr lang="ru-RU" sz="1400" b="1" dirty="0"/>
          </a:p>
          <a:p>
            <a:r>
              <a:rPr lang="en-US" sz="1400" b="1" dirty="0"/>
              <a:t>*</a:t>
            </a:r>
            <a:r>
              <a:rPr lang="en-US" sz="1400" dirty="0"/>
              <a:t> Corresponding authors: 191900@muctr.ru (I.G.); msokol@sky.chph.ras.ru (M.S.);</a:t>
            </a:r>
            <a:r>
              <a:rPr lang="ru-RU" sz="1400" dirty="0"/>
              <a:t> </a:t>
            </a:r>
            <a:r>
              <a:rPr lang="en-US" sz="1400" dirty="0"/>
              <a:t>nikolskaya_ed@sky.chph.ras.ru (E.N.) </a:t>
            </a:r>
            <a:endParaRPr lang="fr-FR" sz="1400" dirty="0"/>
          </a:p>
        </p:txBody>
      </p:sp>
      <p:graphicFrame>
        <p:nvGraphicFramePr>
          <p:cNvPr id="9" name="Объект 8">
            <a:extLst>
              <a:ext uri="{FF2B5EF4-FFF2-40B4-BE49-F238E27FC236}">
                <a16:creationId xmlns:a16="http://schemas.microsoft.com/office/drawing/2014/main" id="{B35DCF5B-B3A5-2480-9918-643C5BE24A26}"/>
              </a:ext>
            </a:extLst>
          </p:cNvPr>
          <p:cNvGraphicFramePr>
            <a:graphicFrameLocks noChangeAspect="1"/>
          </p:cNvGraphicFramePr>
          <p:nvPr>
            <p:extLst>
              <p:ext uri="{D42A27DB-BD31-4B8C-83A1-F6EECF244321}">
                <p14:modId xmlns:p14="http://schemas.microsoft.com/office/powerpoint/2010/main" val="263221217"/>
              </p:ext>
            </p:extLst>
          </p:nvPr>
        </p:nvGraphicFramePr>
        <p:xfrm>
          <a:off x="990600" y="5992686"/>
          <a:ext cx="5248447" cy="865314"/>
        </p:xfrm>
        <a:graphic>
          <a:graphicData uri="http://schemas.openxmlformats.org/presentationml/2006/ole">
            <mc:AlternateContent xmlns:mc="http://schemas.openxmlformats.org/markup-compatibility/2006">
              <mc:Choice xmlns:v="urn:schemas-microsoft-com:vml" Requires="v">
                <p:oleObj name="CS ChemDraw Drawing" r:id="rId6" imgW="5449204" imgH="898994" progId="ChemDraw.Document.6.0">
                  <p:embed/>
                </p:oleObj>
              </mc:Choice>
              <mc:Fallback>
                <p:oleObj name="CS ChemDraw Drawing" r:id="rId6" imgW="5449204" imgH="898994" progId="ChemDraw.Document.6.0">
                  <p:embed/>
                  <p:pic>
                    <p:nvPicPr>
                      <p:cNvPr id="0" name=""/>
                      <p:cNvPicPr/>
                      <p:nvPr/>
                    </p:nvPicPr>
                    <p:blipFill>
                      <a:blip r:embed="rId7"/>
                      <a:stretch>
                        <a:fillRect/>
                      </a:stretch>
                    </p:blipFill>
                    <p:spPr>
                      <a:xfrm>
                        <a:off x="990600" y="5992686"/>
                        <a:ext cx="5248447" cy="865314"/>
                      </a:xfrm>
                      <a:prstGeom prst="rect">
                        <a:avLst/>
                      </a:prstGeom>
                    </p:spPr>
                  </p:pic>
                </p:oleObj>
              </mc:Fallback>
            </mc:AlternateContent>
          </a:graphicData>
        </a:graphic>
      </p:graphicFrame>
      <p:pic>
        <p:nvPicPr>
          <p:cNvPr id="7" name="Звук 6">
            <a:hlinkClick r:id="" action="ppaction://media"/>
            <a:extLst>
              <a:ext uri="{FF2B5EF4-FFF2-40B4-BE49-F238E27FC236}">
                <a16:creationId xmlns:a16="http://schemas.microsoft.com/office/drawing/2014/main" id="{92364B83-3B2E-88F8-7070-18D347A831F8}"/>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2674345567"/>
      </p:ext>
    </p:extLst>
  </p:cSld>
  <p:clrMapOvr>
    <a:masterClrMapping/>
  </p:clrMapOvr>
  <mc:AlternateContent xmlns:mc="http://schemas.openxmlformats.org/markup-compatibility/2006" xmlns:p14="http://schemas.microsoft.com/office/powerpoint/2010/main">
    <mc:Choice Requires="p14">
      <p:transition spd="slow" p14:dur="2000" advTm="14644"/>
    </mc:Choice>
    <mc:Fallback xmlns="">
      <p:transition spd="slow" advTm="14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FCAEAE96-855E-42B1-8DE9-9C9E68DE18C5}" type="slidenum">
              <a:rPr lang="fr-FR" smtClean="0">
                <a:latin typeface="Arial" panose="020B0604020202020204" pitchFamily="34" charset="0"/>
                <a:cs typeface="Arial" panose="020B0604020202020204" pitchFamily="34" charset="0"/>
              </a:rPr>
              <a:pPr/>
              <a:t>10</a:t>
            </a:fld>
            <a:endParaRPr lang="fr-FR"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228D7A8-44E3-430C-AAD3-4A5580FD7912}"/>
              </a:ext>
            </a:extLst>
          </p:cNvPr>
          <p:cNvSpPr txBox="1"/>
          <p:nvPr/>
        </p:nvSpPr>
        <p:spPr>
          <a:xfrm>
            <a:off x="609600" y="1109462"/>
            <a:ext cx="8153400" cy="461665"/>
          </a:xfrm>
          <a:prstGeom prst="rect">
            <a:avLst/>
          </a:prstGeom>
          <a:noFill/>
        </p:spPr>
        <p:txBody>
          <a:bodyPr wrap="square" rtlCol="0">
            <a:spAutoFit/>
          </a:bodyPr>
          <a:lstStyle/>
          <a:p>
            <a:r>
              <a:rPr lang="fr-FR" sz="2400" b="1" dirty="0" err="1"/>
              <a:t>Results</a:t>
            </a:r>
            <a:r>
              <a:rPr lang="fr-FR" sz="2400" b="1" dirty="0"/>
              <a:t> and discussion</a:t>
            </a:r>
          </a:p>
        </p:txBody>
      </p:sp>
      <p:grpSp>
        <p:nvGrpSpPr>
          <p:cNvPr id="22" name="Группа 21">
            <a:extLst>
              <a:ext uri="{FF2B5EF4-FFF2-40B4-BE49-F238E27FC236}">
                <a16:creationId xmlns:a16="http://schemas.microsoft.com/office/drawing/2014/main" id="{4D79D1A9-2B19-A537-FDDC-3FAE5676E9E1}"/>
              </a:ext>
            </a:extLst>
          </p:cNvPr>
          <p:cNvGrpSpPr/>
          <p:nvPr/>
        </p:nvGrpSpPr>
        <p:grpSpPr>
          <a:xfrm>
            <a:off x="1790700" y="1676002"/>
            <a:ext cx="5562600" cy="2887917"/>
            <a:chOff x="118042" y="1138843"/>
            <a:chExt cx="7446703" cy="3050686"/>
          </a:xfrm>
        </p:grpSpPr>
        <p:pic>
          <p:nvPicPr>
            <p:cNvPr id="23" name="Picture 4">
              <a:extLst>
                <a:ext uri="{FF2B5EF4-FFF2-40B4-BE49-F238E27FC236}">
                  <a16:creationId xmlns:a16="http://schemas.microsoft.com/office/drawing/2014/main" id="{529424CF-AFBB-D931-0440-8866F9374C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042" y="1138843"/>
              <a:ext cx="7446703" cy="3050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4" name="TextBox 23">
              <a:extLst>
                <a:ext uri="{FF2B5EF4-FFF2-40B4-BE49-F238E27FC236}">
                  <a16:creationId xmlns:a16="http://schemas.microsoft.com/office/drawing/2014/main" id="{9DCFC5BB-2271-CC07-FC78-F44E638F5A50}"/>
                </a:ext>
              </a:extLst>
            </p:cNvPr>
            <p:cNvSpPr txBox="1"/>
            <p:nvPr/>
          </p:nvSpPr>
          <p:spPr>
            <a:xfrm>
              <a:off x="4315215" y="1556911"/>
              <a:ext cx="1837677" cy="454542"/>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SAHA</a:t>
              </a:r>
              <a:endParaRPr lang="ru-RU" sz="1400"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4CF2C589-E0C6-4333-F6C3-C40FFD303733}"/>
                </a:ext>
              </a:extLst>
            </p:cNvPr>
            <p:cNvSpPr txBox="1"/>
            <p:nvPr/>
          </p:nvSpPr>
          <p:spPr>
            <a:xfrm>
              <a:off x="3109063" y="1552321"/>
              <a:ext cx="2210676" cy="454542"/>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DOX</a:t>
              </a:r>
              <a:endParaRPr lang="ru-RU" sz="1400"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05FDDE44-F117-1A9D-821E-D2C29C1F9A76}"/>
                </a:ext>
              </a:extLst>
            </p:cNvPr>
            <p:cNvSpPr txBox="1"/>
            <p:nvPr/>
          </p:nvSpPr>
          <p:spPr>
            <a:xfrm>
              <a:off x="962417" y="3038147"/>
              <a:ext cx="1240602" cy="454542"/>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DMSO</a:t>
              </a:r>
              <a:endParaRPr lang="ru-RU" sz="1400" dirty="0">
                <a:latin typeface="Times New Roman" panose="02020603050405020304" pitchFamily="18" charset="0"/>
                <a:cs typeface="Times New Roman" panose="02020603050405020304" pitchFamily="18" charset="0"/>
              </a:endParaRPr>
            </a:p>
          </p:txBody>
        </p:sp>
      </p:grpSp>
      <p:sp>
        <p:nvSpPr>
          <p:cNvPr id="28" name="TextBox 27">
            <a:extLst>
              <a:ext uri="{FF2B5EF4-FFF2-40B4-BE49-F238E27FC236}">
                <a16:creationId xmlns:a16="http://schemas.microsoft.com/office/drawing/2014/main" id="{FBD19AF9-4975-9D26-B6A6-4D3DA7FED70F}"/>
              </a:ext>
            </a:extLst>
          </p:cNvPr>
          <p:cNvSpPr txBox="1"/>
          <p:nvPr/>
        </p:nvSpPr>
        <p:spPr>
          <a:xfrm>
            <a:off x="114300" y="4561070"/>
            <a:ext cx="9144000" cy="1323439"/>
          </a:xfrm>
          <a:prstGeom prst="rect">
            <a:avLst/>
          </a:prstGeom>
          <a:noFill/>
        </p:spPr>
        <p:txBody>
          <a:bodyPr wrap="square">
            <a:spAutoFit/>
          </a:bodyPr>
          <a:lstStyle/>
          <a:p>
            <a:pPr algn="ctr"/>
            <a:r>
              <a:rPr lang="en-US" sz="1600" dirty="0"/>
              <a:t>The chromatogram of standard mixture solution containing 25 </a:t>
            </a:r>
            <a:r>
              <a:rPr lang="en-US" sz="1600" dirty="0" err="1"/>
              <a:t>μg</a:t>
            </a:r>
            <a:r>
              <a:rPr lang="en-US" sz="1600" dirty="0"/>
              <a:t>/mL of DOX and 25 </a:t>
            </a:r>
            <a:r>
              <a:rPr lang="en-US" sz="1600" dirty="0" err="1"/>
              <a:t>μg</a:t>
            </a:r>
            <a:r>
              <a:rPr lang="en-US" sz="1600" dirty="0"/>
              <a:t>/mL of SAHA</a:t>
            </a:r>
            <a:r>
              <a:rPr lang="ru-RU" sz="1600" dirty="0"/>
              <a:t>. </a:t>
            </a:r>
            <a:r>
              <a:rPr lang="en-US" sz="1600" dirty="0"/>
              <a:t>The separation was performed using a </a:t>
            </a:r>
            <a:r>
              <a:rPr lang="en-US" sz="1600" dirty="0" err="1"/>
              <a:t>Nucleodur</a:t>
            </a:r>
            <a:r>
              <a:rPr lang="en-US" sz="1600" dirty="0"/>
              <a:t> C-18 Gravity column (250 mm × 4.6 mm × 5 µm)</a:t>
            </a:r>
            <a:r>
              <a:rPr lang="ru-RU" sz="1600" dirty="0"/>
              <a:t> </a:t>
            </a:r>
            <a:r>
              <a:rPr lang="en-US" sz="1600" dirty="0"/>
              <a:t>Determination wavelength 240 nm; Flow rate 1.08 ml/min; Gradient elution mode (time, min/%B) 0/10, 8/74, 8.5/10, and 13.5/10); Injection volume 10 µl; Mobile phase A – 10 mM potassium dihydrogen phosphate solution (pH 3.9) in milli-Q H2O, B – acetonitrile [5]</a:t>
            </a:r>
            <a:endParaRPr lang="ru-RU" sz="1600" dirty="0"/>
          </a:p>
        </p:txBody>
      </p:sp>
      <p:sp>
        <p:nvSpPr>
          <p:cNvPr id="30" name="TextBox 29">
            <a:extLst>
              <a:ext uri="{FF2B5EF4-FFF2-40B4-BE49-F238E27FC236}">
                <a16:creationId xmlns:a16="http://schemas.microsoft.com/office/drawing/2014/main" id="{32F53EFD-DAC4-9D2B-E81B-5A936B990691}"/>
              </a:ext>
            </a:extLst>
          </p:cNvPr>
          <p:cNvSpPr txBox="1"/>
          <p:nvPr/>
        </p:nvSpPr>
        <p:spPr>
          <a:xfrm>
            <a:off x="0" y="5884509"/>
            <a:ext cx="9144000" cy="646331"/>
          </a:xfrm>
          <a:prstGeom prst="rect">
            <a:avLst/>
          </a:prstGeom>
          <a:noFill/>
        </p:spPr>
        <p:txBody>
          <a:bodyPr wrap="square">
            <a:spAutoFit/>
          </a:bodyPr>
          <a:lstStyle/>
          <a:p>
            <a:pPr algn="just"/>
            <a:r>
              <a:rPr lang="ru-RU" sz="1200" dirty="0"/>
              <a:t>[</a:t>
            </a:r>
            <a:r>
              <a:rPr lang="en-US" sz="1200" dirty="0"/>
              <a:t>5</a:t>
            </a:r>
            <a:r>
              <a:rPr lang="ru-RU" sz="1200" dirty="0"/>
              <a:t>]</a:t>
            </a:r>
            <a:r>
              <a:rPr lang="en-US" sz="1200" dirty="0"/>
              <a:t> Sokol M, Gulyaev I, </a:t>
            </a:r>
            <a:r>
              <a:rPr lang="en-US" sz="1200" dirty="0" err="1"/>
              <a:t>Mollaeva</a:t>
            </a:r>
            <a:r>
              <a:rPr lang="en-US" sz="1200" dirty="0"/>
              <a:t> M, Kuznetsov S, </a:t>
            </a:r>
            <a:r>
              <a:rPr lang="en-US" sz="1200" dirty="0" err="1"/>
              <a:t>Zenin</a:t>
            </a:r>
            <a:r>
              <a:rPr lang="en-US" sz="1200" dirty="0"/>
              <a:t> V, Klimenko M, </a:t>
            </a:r>
            <a:r>
              <a:rPr lang="en-US" sz="1200" dirty="0" err="1"/>
              <a:t>Yabbarov</a:t>
            </a:r>
            <a:r>
              <a:rPr lang="en-US" sz="1200" dirty="0"/>
              <a:t> N, </a:t>
            </a:r>
            <a:r>
              <a:rPr lang="en-US" sz="1200" dirty="0" err="1"/>
              <a:t>Chirkina</a:t>
            </a:r>
            <a:r>
              <a:rPr lang="en-US" sz="1200" dirty="0"/>
              <a:t> M, </a:t>
            </a:r>
            <a:r>
              <a:rPr lang="en-US" sz="1200" dirty="0" err="1"/>
              <a:t>Nikolskaya</a:t>
            </a:r>
            <a:r>
              <a:rPr lang="en-US" sz="1200" dirty="0"/>
              <a:t> E. Box-Behnken assisted development and validation of high-performance liquid chromatography method for the simultaneous determination of doxorubicin and </a:t>
            </a:r>
            <a:r>
              <a:rPr lang="en-US" sz="1200" dirty="0" err="1"/>
              <a:t>vorinostat</a:t>
            </a:r>
            <a:r>
              <a:rPr lang="en-US" sz="1200" dirty="0"/>
              <a:t> in polymeric nanoparticles. J Sep Sci. 2022;1–13. https://doi.org/10.1002/jssc.202200731</a:t>
            </a:r>
          </a:p>
        </p:txBody>
      </p:sp>
      <p:pic>
        <p:nvPicPr>
          <p:cNvPr id="18" name="Звук 17">
            <a:hlinkClick r:id="" action="ppaction://media"/>
            <a:extLst>
              <a:ext uri="{FF2B5EF4-FFF2-40B4-BE49-F238E27FC236}">
                <a16:creationId xmlns:a16="http://schemas.microsoft.com/office/drawing/2014/main" id="{2C93A436-DD1E-E747-5DEA-3785F907C6D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3593358476"/>
      </p:ext>
    </p:extLst>
  </p:cSld>
  <p:clrMapOvr>
    <a:masterClrMapping/>
  </p:clrMapOvr>
  <mc:AlternateContent xmlns:mc="http://schemas.openxmlformats.org/markup-compatibility/2006" xmlns:p14="http://schemas.microsoft.com/office/powerpoint/2010/main">
    <mc:Choice Requires="p14">
      <p:transition spd="slow" p14:dur="2000" advTm="16063"/>
    </mc:Choice>
    <mc:Fallback xmlns="">
      <p:transition spd="slow" advTm="16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FCAEAE96-855E-42B1-8DE9-9C9E68DE18C5}" type="slidenum">
              <a:rPr lang="fr-FR" smtClean="0">
                <a:latin typeface="Arial" panose="020B0604020202020204" pitchFamily="34" charset="0"/>
                <a:cs typeface="Arial" panose="020B0604020202020204" pitchFamily="34" charset="0"/>
              </a:rPr>
              <a:pPr/>
              <a:t>11</a:t>
            </a:fld>
            <a:endParaRPr lang="fr-FR"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228D7A8-44E3-430C-AAD3-4A5580FD7912}"/>
              </a:ext>
            </a:extLst>
          </p:cNvPr>
          <p:cNvSpPr txBox="1"/>
          <p:nvPr/>
        </p:nvSpPr>
        <p:spPr>
          <a:xfrm>
            <a:off x="609600" y="1231612"/>
            <a:ext cx="8153400" cy="461665"/>
          </a:xfrm>
          <a:prstGeom prst="rect">
            <a:avLst/>
          </a:prstGeom>
          <a:noFill/>
        </p:spPr>
        <p:txBody>
          <a:bodyPr wrap="square" rtlCol="0">
            <a:spAutoFit/>
          </a:bodyPr>
          <a:lstStyle/>
          <a:p>
            <a:r>
              <a:rPr lang="fr-FR" sz="2400" b="1" dirty="0" err="1"/>
              <a:t>Results</a:t>
            </a:r>
            <a:r>
              <a:rPr lang="fr-FR" sz="2400" b="1" dirty="0"/>
              <a:t> and discussion</a:t>
            </a:r>
          </a:p>
        </p:txBody>
      </p:sp>
      <p:sp>
        <p:nvSpPr>
          <p:cNvPr id="3" name="TextBox 2">
            <a:extLst>
              <a:ext uri="{FF2B5EF4-FFF2-40B4-BE49-F238E27FC236}">
                <a16:creationId xmlns:a16="http://schemas.microsoft.com/office/drawing/2014/main" id="{0550B817-EB6E-6534-AC46-8704BA062C37}"/>
              </a:ext>
            </a:extLst>
          </p:cNvPr>
          <p:cNvSpPr txBox="1"/>
          <p:nvPr/>
        </p:nvSpPr>
        <p:spPr>
          <a:xfrm>
            <a:off x="38100" y="2394836"/>
            <a:ext cx="9067799" cy="584775"/>
          </a:xfrm>
          <a:prstGeom prst="rect">
            <a:avLst/>
          </a:prstGeom>
          <a:noFill/>
        </p:spPr>
        <p:txBody>
          <a:bodyPr wrap="square">
            <a:spAutoFit/>
          </a:bodyPr>
          <a:lstStyle/>
          <a:p>
            <a:pPr algn="ctr"/>
            <a:r>
              <a:rPr lang="en-US" sz="1600" b="1" dirty="0" err="1">
                <a:effectLst/>
                <a:latin typeface="Times New Roman" panose="02020603050405020304" pitchFamily="18" charset="0"/>
                <a:ea typeface="Calibri" panose="020F0502020204030204" pitchFamily="34" charset="0"/>
              </a:rPr>
              <a:t>Physico</a:t>
            </a:r>
            <a:r>
              <a:rPr lang="en-US" sz="1600" b="1" dirty="0">
                <a:effectLst/>
                <a:latin typeface="Times New Roman" panose="02020603050405020304" pitchFamily="18" charset="0"/>
                <a:ea typeface="Calibri" panose="020F0502020204030204" pitchFamily="34" charset="0"/>
              </a:rPr>
              <a:t>-chemical parameters of PLGA nanoparticles obtained by an optimized technique </a:t>
            </a:r>
            <a:r>
              <a:rPr lang="en-US" sz="1600" b="1" dirty="0">
                <a:effectLst/>
                <a:latin typeface="Times New Roman" panose="02020603050405020304" pitchFamily="18" charset="0"/>
                <a:ea typeface="Times New Roman" panose="02020603050405020304" pitchFamily="18" charset="0"/>
              </a:rPr>
              <a:t>loaded with </a:t>
            </a:r>
            <a:r>
              <a:rPr lang="en-US" sz="1600" b="1" dirty="0" err="1">
                <a:effectLst/>
                <a:latin typeface="Times New Roman" panose="02020603050405020304" pitchFamily="18" charset="0"/>
                <a:ea typeface="Calibri" panose="020F0502020204030204" pitchFamily="34" charset="0"/>
              </a:rPr>
              <a:t>vorinostat</a:t>
            </a:r>
            <a:r>
              <a:rPr lang="en-US" sz="1600" b="1" dirty="0">
                <a:effectLst/>
                <a:latin typeface="Times New Roman" panose="02020603050405020304" pitchFamily="18" charset="0"/>
                <a:ea typeface="Calibri" panose="020F0502020204030204" pitchFamily="34" charset="0"/>
              </a:rPr>
              <a:t> and a combination of </a:t>
            </a:r>
            <a:r>
              <a:rPr lang="en-US" sz="1600" b="1" dirty="0" err="1">
                <a:effectLst/>
                <a:latin typeface="Times New Roman" panose="02020603050405020304" pitchFamily="18" charset="0"/>
                <a:ea typeface="Calibri" panose="020F0502020204030204" pitchFamily="34" charset="0"/>
              </a:rPr>
              <a:t>vorinostat</a:t>
            </a:r>
            <a:r>
              <a:rPr lang="en-US" sz="1600" b="1" dirty="0">
                <a:effectLst/>
                <a:latin typeface="Times New Roman" panose="02020603050405020304" pitchFamily="18" charset="0"/>
                <a:ea typeface="Calibri" panose="020F0502020204030204" pitchFamily="34" charset="0"/>
              </a:rPr>
              <a:t> and doxorubicin</a:t>
            </a:r>
            <a:endParaRPr lang="ru-RU" sz="1600" dirty="0"/>
          </a:p>
        </p:txBody>
      </p:sp>
      <p:graphicFrame>
        <p:nvGraphicFramePr>
          <p:cNvPr id="4" name="Таблица 5">
            <a:extLst>
              <a:ext uri="{FF2B5EF4-FFF2-40B4-BE49-F238E27FC236}">
                <a16:creationId xmlns:a16="http://schemas.microsoft.com/office/drawing/2014/main" id="{A5470E5B-F68E-1BF6-E389-494F446A6415}"/>
              </a:ext>
            </a:extLst>
          </p:cNvPr>
          <p:cNvGraphicFramePr>
            <a:graphicFrameLocks noGrp="1"/>
          </p:cNvGraphicFramePr>
          <p:nvPr>
            <p:extLst>
              <p:ext uri="{D42A27DB-BD31-4B8C-83A1-F6EECF244321}">
                <p14:modId xmlns:p14="http://schemas.microsoft.com/office/powerpoint/2010/main" val="1829399249"/>
              </p:ext>
            </p:extLst>
          </p:nvPr>
        </p:nvGraphicFramePr>
        <p:xfrm>
          <a:off x="38101" y="3180312"/>
          <a:ext cx="9067798" cy="1772920"/>
        </p:xfrm>
        <a:graphic>
          <a:graphicData uri="http://schemas.openxmlformats.org/drawingml/2006/table">
            <a:tbl>
              <a:tblPr firstRow="1" bandRow="1">
                <a:tableStyleId>{5C22544A-7EE6-4342-B048-85BDC9FD1C3A}</a:tableStyleId>
              </a:tblPr>
              <a:tblGrid>
                <a:gridCol w="1598304">
                  <a:extLst>
                    <a:ext uri="{9D8B030D-6E8A-4147-A177-3AD203B41FA5}">
                      <a16:colId xmlns:a16="http://schemas.microsoft.com/office/drawing/2014/main" val="2227328058"/>
                    </a:ext>
                  </a:extLst>
                </a:gridCol>
                <a:gridCol w="1598304">
                  <a:extLst>
                    <a:ext uri="{9D8B030D-6E8A-4147-A177-3AD203B41FA5}">
                      <a16:colId xmlns:a16="http://schemas.microsoft.com/office/drawing/2014/main" val="4052795967"/>
                    </a:ext>
                  </a:extLst>
                </a:gridCol>
                <a:gridCol w="1765868">
                  <a:extLst>
                    <a:ext uri="{9D8B030D-6E8A-4147-A177-3AD203B41FA5}">
                      <a16:colId xmlns:a16="http://schemas.microsoft.com/office/drawing/2014/main" val="3862644602"/>
                    </a:ext>
                  </a:extLst>
                </a:gridCol>
                <a:gridCol w="1727200">
                  <a:extLst>
                    <a:ext uri="{9D8B030D-6E8A-4147-A177-3AD203B41FA5}">
                      <a16:colId xmlns:a16="http://schemas.microsoft.com/office/drawing/2014/main" val="417279999"/>
                    </a:ext>
                  </a:extLst>
                </a:gridCol>
                <a:gridCol w="676701">
                  <a:extLst>
                    <a:ext uri="{9D8B030D-6E8A-4147-A177-3AD203B41FA5}">
                      <a16:colId xmlns:a16="http://schemas.microsoft.com/office/drawing/2014/main" val="970469370"/>
                    </a:ext>
                  </a:extLst>
                </a:gridCol>
                <a:gridCol w="1701421">
                  <a:extLst>
                    <a:ext uri="{9D8B030D-6E8A-4147-A177-3AD203B41FA5}">
                      <a16:colId xmlns:a16="http://schemas.microsoft.com/office/drawing/2014/main" val="2339275207"/>
                    </a:ext>
                  </a:extLst>
                </a:gridCol>
              </a:tblGrid>
              <a:tr h="370840">
                <a:tc>
                  <a:txBody>
                    <a:bodyPr/>
                    <a:lstStyle/>
                    <a:p>
                      <a:pPr algn="ctr"/>
                      <a:r>
                        <a:rPr lang="en-US" sz="1600" dirty="0">
                          <a:solidFill>
                            <a:schemeClr val="tx1"/>
                          </a:solidFill>
                          <a:latin typeface="Times New Roman" panose="02020603050405020304" pitchFamily="18" charset="0"/>
                          <a:cs typeface="Times New Roman" panose="02020603050405020304" pitchFamily="18" charset="0"/>
                        </a:rPr>
                        <a:t>Antitumor</a:t>
                      </a:r>
                    </a:p>
                    <a:p>
                      <a:pPr algn="ctr"/>
                      <a:r>
                        <a:rPr lang="en-US" sz="1600" dirty="0">
                          <a:solidFill>
                            <a:schemeClr val="tx1"/>
                          </a:solidFill>
                          <a:latin typeface="Times New Roman" panose="02020603050405020304" pitchFamily="18" charset="0"/>
                          <a:cs typeface="Times New Roman" panose="02020603050405020304" pitchFamily="18" charset="0"/>
                        </a:rPr>
                        <a:t>drugs</a:t>
                      </a:r>
                      <a:endParaRPr lang="ru-RU" sz="1600" dirty="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Times New Roman" panose="02020603050405020304" pitchFamily="18" charset="0"/>
                          <a:cs typeface="Times New Roman" panose="02020603050405020304" pitchFamily="18" charset="0"/>
                        </a:rPr>
                        <a:t>Drug loading of SAHA</a:t>
                      </a:r>
                      <a:r>
                        <a:rPr lang="ru-RU" sz="1600" dirty="0">
                          <a:solidFill>
                            <a:schemeClr val="tx1"/>
                          </a:solidFill>
                          <a:latin typeface="Times New Roman" panose="02020603050405020304" pitchFamily="18" charset="0"/>
                          <a:cs typeface="Times New Roman" panose="02020603050405020304" pitchFamily="18" charset="0"/>
                        </a:rPr>
                        <a:t>,</a:t>
                      </a:r>
                      <a:r>
                        <a:rPr lang="en-US" sz="1600" dirty="0">
                          <a:solidFill>
                            <a:schemeClr val="tx1"/>
                          </a:solidFill>
                          <a:latin typeface="Times New Roman" panose="02020603050405020304" pitchFamily="18" charset="0"/>
                          <a:cs typeface="Times New Roman" panose="02020603050405020304" pitchFamily="18" charset="0"/>
                        </a:rPr>
                        <a:t> </a:t>
                      </a:r>
                      <a:r>
                        <a:rPr lang="ru-RU" sz="1600" dirty="0">
                          <a:solidFill>
                            <a:schemeClr val="tx1"/>
                          </a:solidFill>
                          <a:latin typeface="Times New Roman" panose="02020603050405020304" pitchFamily="18" charset="0"/>
                          <a:cs typeface="Times New Roman" panose="02020603050405020304" pitchFamily="18"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Times New Roman" panose="02020603050405020304" pitchFamily="18" charset="0"/>
                          <a:cs typeface="Times New Roman" panose="02020603050405020304" pitchFamily="18" charset="0"/>
                        </a:rPr>
                        <a:t>Drug loading of DOX</a:t>
                      </a:r>
                      <a:r>
                        <a:rPr lang="ru-RU" sz="1600" dirty="0">
                          <a:solidFill>
                            <a:schemeClr val="tx1"/>
                          </a:solidFill>
                          <a:latin typeface="Times New Roman" panose="02020603050405020304" pitchFamily="18" charset="0"/>
                          <a:cs typeface="Times New Roman" panose="02020603050405020304" pitchFamily="18"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Times New Roman" panose="02020603050405020304" pitchFamily="18" charset="0"/>
                          <a:cs typeface="Times New Roman" panose="02020603050405020304" pitchFamily="18" charset="0"/>
                        </a:rPr>
                        <a:t>Particle size</a:t>
                      </a:r>
                      <a:r>
                        <a:rPr lang="ru-RU" sz="1600" dirty="0">
                          <a:solidFill>
                            <a:schemeClr val="tx1"/>
                          </a:solidFill>
                          <a:latin typeface="Times New Roman" panose="02020603050405020304" pitchFamily="18" charset="0"/>
                          <a:cs typeface="Times New Roman" panose="02020603050405020304" pitchFamily="18" charset="0"/>
                        </a:rPr>
                        <a:t>, </a:t>
                      </a:r>
                      <a:r>
                        <a:rPr lang="en-US" sz="1600" dirty="0">
                          <a:solidFill>
                            <a:schemeClr val="tx1"/>
                          </a:solidFill>
                          <a:latin typeface="Times New Roman" panose="02020603050405020304" pitchFamily="18" charset="0"/>
                          <a:cs typeface="Times New Roman" panose="02020603050405020304" pitchFamily="18" charset="0"/>
                        </a:rPr>
                        <a:t>nm</a:t>
                      </a:r>
                      <a:endParaRPr lang="ru-RU" sz="1600" dirty="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Times New Roman" panose="02020603050405020304" pitchFamily="18" charset="0"/>
                          <a:cs typeface="Times New Roman" panose="02020603050405020304" pitchFamily="18" charset="0"/>
                        </a:rPr>
                        <a:t>PDI</a:t>
                      </a:r>
                      <a:endParaRPr lang="ru-RU" sz="1600" dirty="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Times New Roman" panose="02020603050405020304" pitchFamily="18" charset="0"/>
                          <a:cs typeface="Times New Roman" panose="02020603050405020304" pitchFamily="18" charset="0"/>
                        </a:rPr>
                        <a:t>Zeta potential</a:t>
                      </a:r>
                      <a:r>
                        <a:rPr lang="ru-RU" sz="1600" dirty="0">
                          <a:solidFill>
                            <a:schemeClr val="tx1"/>
                          </a:solidFill>
                          <a:latin typeface="Times New Roman" panose="02020603050405020304" pitchFamily="18" charset="0"/>
                          <a:cs typeface="Times New Roman" panose="02020603050405020304" pitchFamily="18" charset="0"/>
                        </a:rPr>
                        <a:t>, </a:t>
                      </a:r>
                      <a:r>
                        <a:rPr lang="en-US" sz="1600" dirty="0">
                          <a:solidFill>
                            <a:schemeClr val="tx1"/>
                          </a:solidFill>
                          <a:latin typeface="Times New Roman" panose="02020603050405020304" pitchFamily="18" charset="0"/>
                          <a:cs typeface="Times New Roman" panose="02020603050405020304" pitchFamily="18" charset="0"/>
                        </a:rPr>
                        <a:t>mV</a:t>
                      </a:r>
                      <a:endParaRPr lang="ru-RU" sz="1600" dirty="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36122755"/>
                  </a:ext>
                </a:extLst>
              </a:tr>
              <a:tr h="370840">
                <a:tc>
                  <a:txBody>
                    <a:bodyPr/>
                    <a:lstStyle/>
                    <a:p>
                      <a:pPr algn="ctr"/>
                      <a:r>
                        <a:rPr lang="en-US" sz="1600" dirty="0">
                          <a:solidFill>
                            <a:schemeClr val="tx1"/>
                          </a:solidFill>
                          <a:latin typeface="Times New Roman" panose="02020603050405020304" pitchFamily="18" charset="0"/>
                          <a:cs typeface="Times New Roman" panose="02020603050405020304" pitchFamily="18" charset="0"/>
                        </a:rPr>
                        <a:t>SAHA</a:t>
                      </a:r>
                      <a:endParaRPr lang="ru-RU" sz="1600" dirty="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ru-RU" sz="1600" dirty="0">
                          <a:solidFill>
                            <a:schemeClr val="tx1"/>
                          </a:solidFill>
                          <a:latin typeface="Times New Roman" panose="02020603050405020304" pitchFamily="18" charset="0"/>
                          <a:cs typeface="Times New Roman" panose="02020603050405020304" pitchFamily="18" charset="0"/>
                        </a:rPr>
                        <a:t>0</a:t>
                      </a:r>
                      <a:r>
                        <a:rPr lang="en-US" sz="1600" dirty="0">
                          <a:solidFill>
                            <a:schemeClr val="tx1"/>
                          </a:solidFill>
                          <a:latin typeface="Times New Roman" panose="02020603050405020304" pitchFamily="18" charset="0"/>
                          <a:cs typeface="Times New Roman" panose="02020603050405020304" pitchFamily="18" charset="0"/>
                        </a:rPr>
                        <a:t>.</a:t>
                      </a:r>
                      <a:r>
                        <a:rPr lang="ru-RU" sz="1600" dirty="0">
                          <a:solidFill>
                            <a:schemeClr val="tx1"/>
                          </a:solidFill>
                          <a:latin typeface="Times New Roman" panose="02020603050405020304" pitchFamily="18" charset="0"/>
                          <a:cs typeface="Times New Roman" panose="02020603050405020304" pitchFamily="18" charset="0"/>
                        </a:rPr>
                        <a:t>91</a:t>
                      </a:r>
                    </a:p>
                    <a:p>
                      <a:pPr algn="ctr"/>
                      <a:r>
                        <a:rPr lang="ru-RU" sz="1600" dirty="0">
                          <a:solidFill>
                            <a:schemeClr val="tx1"/>
                          </a:solidFill>
                          <a:latin typeface="Times New Roman" panose="02020603050405020304" pitchFamily="18" charset="0"/>
                          <a:cs typeface="Times New Roman" panose="02020603050405020304" pitchFamily="18" charset="0"/>
                        </a:rPr>
                        <a:t>(</a:t>
                      </a:r>
                      <a:r>
                        <a:rPr lang="en-US" sz="1600" dirty="0">
                          <a:solidFill>
                            <a:schemeClr val="tx1"/>
                          </a:solidFill>
                          <a:latin typeface="Times New Roman" panose="02020603050405020304" pitchFamily="18" charset="0"/>
                          <a:cs typeface="Times New Roman" panose="02020603050405020304" pitchFamily="18" charset="0"/>
                        </a:rPr>
                        <a:t>Expected value 0</a:t>
                      </a:r>
                      <a:r>
                        <a:rPr lang="ru-RU" sz="1600" dirty="0">
                          <a:solidFill>
                            <a:schemeClr val="tx1"/>
                          </a:solidFill>
                          <a:latin typeface="Times New Roman" panose="02020603050405020304" pitchFamily="18" charset="0"/>
                          <a:cs typeface="Times New Roman" panose="02020603050405020304" pitchFamily="18" charset="0"/>
                        </a:rPr>
                        <a:t>.</a:t>
                      </a:r>
                      <a:r>
                        <a:rPr lang="en-US" sz="1600" dirty="0">
                          <a:solidFill>
                            <a:schemeClr val="tx1"/>
                          </a:solidFill>
                          <a:latin typeface="Times New Roman" panose="02020603050405020304" pitchFamily="18" charset="0"/>
                          <a:cs typeface="Times New Roman" panose="02020603050405020304" pitchFamily="18" charset="0"/>
                        </a:rPr>
                        <a:t>51</a:t>
                      </a:r>
                      <a:r>
                        <a:rPr lang="ru-RU" sz="1600" dirty="0">
                          <a:solidFill>
                            <a:schemeClr val="tx1"/>
                          </a:solidFill>
                          <a:latin typeface="Times New Roman" panose="02020603050405020304" pitchFamily="18" charset="0"/>
                          <a:cs typeface="Times New Roman" panose="02020603050405020304" pitchFamily="18"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ru-RU" sz="1600" dirty="0">
                          <a:solidFill>
                            <a:schemeClr val="tx1"/>
                          </a:solidFill>
                          <a:latin typeface="Times New Roman" panose="02020603050405020304" pitchFamily="18" charset="0"/>
                          <a:cs typeface="Times New Roman" panose="02020603050405020304" pitchFamily="18"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ru-RU" sz="1600" dirty="0">
                          <a:solidFill>
                            <a:schemeClr val="tx1"/>
                          </a:solidFill>
                          <a:latin typeface="Times New Roman" panose="02020603050405020304" pitchFamily="18" charset="0"/>
                          <a:cs typeface="Times New Roman" panose="02020603050405020304" pitchFamily="18" charset="0"/>
                        </a:rPr>
                        <a:t>197</a:t>
                      </a:r>
                      <a:r>
                        <a:rPr lang="ru-RU" sz="1600" dirty="0">
                          <a:solidFill>
                            <a:schemeClr val="tx1"/>
                          </a:solidFill>
                          <a:effectLst/>
                          <a:latin typeface="Times New Roman" panose="02020603050405020304" pitchFamily="18" charset="0"/>
                          <a:cs typeface="Times New Roman" panose="02020603050405020304" pitchFamily="18" charset="0"/>
                        </a:rPr>
                        <a:t>±77</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dirty="0">
                          <a:solidFill>
                            <a:schemeClr val="tx1"/>
                          </a:solidFill>
                          <a:latin typeface="Times New Roman" panose="02020603050405020304" pitchFamily="18" charset="0"/>
                          <a:cs typeface="Times New Roman" panose="02020603050405020304" pitchFamily="18" charset="0"/>
                        </a:rPr>
                        <a:t>(</a:t>
                      </a:r>
                      <a:r>
                        <a:rPr lang="en-US" sz="1600" dirty="0">
                          <a:solidFill>
                            <a:schemeClr val="tx1"/>
                          </a:solidFill>
                          <a:latin typeface="Times New Roman" panose="02020603050405020304" pitchFamily="18" charset="0"/>
                          <a:cs typeface="Times New Roman" panose="02020603050405020304" pitchFamily="18" charset="0"/>
                        </a:rPr>
                        <a:t>Expected value: </a:t>
                      </a:r>
                      <a:r>
                        <a:rPr lang="ru-RU" sz="1600" dirty="0">
                          <a:solidFill>
                            <a:schemeClr val="tx1"/>
                          </a:solidFill>
                          <a:latin typeface="Times New Roman" panose="02020603050405020304" pitchFamily="18" charset="0"/>
                          <a:cs typeface="Times New Roman" panose="02020603050405020304" pitchFamily="18" charset="0"/>
                        </a:rPr>
                        <a:t>203)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ru-RU" sz="1600" dirty="0">
                          <a:solidFill>
                            <a:schemeClr val="tx1"/>
                          </a:solidFill>
                          <a:latin typeface="Times New Roman" panose="02020603050405020304" pitchFamily="18" charset="0"/>
                          <a:cs typeface="Times New Roman" panose="02020603050405020304" pitchFamily="18" charset="0"/>
                        </a:rPr>
                        <a:t>0</a:t>
                      </a:r>
                      <a:r>
                        <a:rPr lang="en-US" sz="1600" dirty="0">
                          <a:solidFill>
                            <a:schemeClr val="tx1"/>
                          </a:solidFill>
                          <a:latin typeface="Times New Roman" panose="02020603050405020304" pitchFamily="18" charset="0"/>
                          <a:cs typeface="Times New Roman" panose="02020603050405020304" pitchFamily="18" charset="0"/>
                        </a:rPr>
                        <a:t>.100</a:t>
                      </a:r>
                      <a:endParaRPr lang="ru-RU" sz="1600" dirty="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Times New Roman" panose="02020603050405020304" pitchFamily="18" charset="0"/>
                          <a:cs typeface="Times New Roman" panose="02020603050405020304" pitchFamily="18" charset="0"/>
                        </a:rPr>
                        <a:t>-14</a:t>
                      </a:r>
                      <a:r>
                        <a:rPr lang="ru-RU" sz="1600" dirty="0">
                          <a:solidFill>
                            <a:schemeClr val="tx1"/>
                          </a:solidFill>
                          <a:latin typeface="Times New Roman" panose="02020603050405020304" pitchFamily="18" charset="0"/>
                          <a:cs typeface="Times New Roman" panose="02020603050405020304" pitchFamily="18" charset="0"/>
                        </a:rPr>
                        <a:t>.4</a:t>
                      </a:r>
                      <a:r>
                        <a:rPr lang="ru-RU" sz="1600" dirty="0">
                          <a:solidFill>
                            <a:schemeClr val="tx1"/>
                          </a:solidFill>
                          <a:effectLst/>
                          <a:latin typeface="Times New Roman" panose="02020603050405020304" pitchFamily="18" charset="0"/>
                          <a:cs typeface="Times New Roman" panose="02020603050405020304" pitchFamily="18" charset="0"/>
                        </a:rPr>
                        <a:t>±4.01</a:t>
                      </a:r>
                      <a:endParaRPr lang="ru-RU" sz="1600" dirty="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60208757"/>
                  </a:ext>
                </a:extLst>
              </a:tr>
              <a:tr h="370840">
                <a:tc>
                  <a:txBody>
                    <a:bodyPr/>
                    <a:lstStyle/>
                    <a:p>
                      <a:pPr algn="ctr"/>
                      <a:r>
                        <a:rPr lang="en-US" sz="1600" dirty="0">
                          <a:solidFill>
                            <a:schemeClr val="tx1"/>
                          </a:solidFill>
                          <a:latin typeface="Times New Roman" panose="02020603050405020304" pitchFamily="18" charset="0"/>
                          <a:cs typeface="Times New Roman" panose="02020603050405020304" pitchFamily="18" charset="0"/>
                        </a:rPr>
                        <a:t>SAHA and DOX</a:t>
                      </a:r>
                      <a:endParaRPr lang="ru-RU" sz="1600" dirty="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ru-RU" sz="1600" dirty="0">
                          <a:solidFill>
                            <a:schemeClr val="tx1"/>
                          </a:solidFill>
                          <a:latin typeface="Times New Roman" panose="02020603050405020304" pitchFamily="18" charset="0"/>
                          <a:cs typeface="Times New Roman" panose="02020603050405020304" pitchFamily="18" charset="0"/>
                        </a:rPr>
                        <a:t>0.89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ru-RU" sz="1600" dirty="0">
                          <a:solidFill>
                            <a:schemeClr val="tx1"/>
                          </a:solidFill>
                          <a:latin typeface="Times New Roman" panose="02020603050405020304" pitchFamily="18" charset="0"/>
                          <a:cs typeface="Times New Roman" panose="02020603050405020304" pitchFamily="18" charset="0"/>
                        </a:rPr>
                        <a:t>2.11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ru-RU" sz="1600" dirty="0">
                          <a:solidFill>
                            <a:schemeClr val="tx1"/>
                          </a:solidFill>
                          <a:latin typeface="Times New Roman" panose="02020603050405020304" pitchFamily="18" charset="0"/>
                          <a:cs typeface="Times New Roman" panose="02020603050405020304" pitchFamily="18" charset="0"/>
                        </a:rPr>
                        <a:t>207</a:t>
                      </a:r>
                      <a:r>
                        <a:rPr lang="ru-RU" sz="1600" dirty="0">
                          <a:solidFill>
                            <a:schemeClr val="tx1"/>
                          </a:solidFill>
                          <a:effectLst/>
                          <a:latin typeface="Times New Roman" panose="02020603050405020304" pitchFamily="18" charset="0"/>
                          <a:cs typeface="Times New Roman" panose="02020603050405020304" pitchFamily="18" charset="0"/>
                        </a:rPr>
                        <a:t>±82</a:t>
                      </a:r>
                      <a:endParaRPr lang="ru-RU" sz="1600" dirty="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Times New Roman" panose="02020603050405020304" pitchFamily="18" charset="0"/>
                          <a:cs typeface="Times New Roman" panose="02020603050405020304" pitchFamily="18" charset="0"/>
                        </a:rPr>
                        <a:t>0</a:t>
                      </a:r>
                      <a:r>
                        <a:rPr lang="ru-RU" sz="1600" dirty="0">
                          <a:solidFill>
                            <a:schemeClr val="tx1"/>
                          </a:solidFill>
                          <a:latin typeface="Times New Roman" panose="02020603050405020304" pitchFamily="18" charset="0"/>
                          <a:cs typeface="Times New Roman" panose="02020603050405020304" pitchFamily="18" charset="0"/>
                        </a:rPr>
                        <a:t>.096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ru-RU" sz="1600" dirty="0">
                          <a:solidFill>
                            <a:schemeClr val="tx1"/>
                          </a:solidFill>
                          <a:latin typeface="Times New Roman" panose="02020603050405020304" pitchFamily="18" charset="0"/>
                          <a:cs typeface="Times New Roman" panose="02020603050405020304" pitchFamily="18" charset="0"/>
                        </a:rPr>
                        <a:t>-18</a:t>
                      </a:r>
                      <a:r>
                        <a:rPr lang="en-US" sz="1600" dirty="0">
                          <a:solidFill>
                            <a:schemeClr val="tx1"/>
                          </a:solidFill>
                          <a:latin typeface="Times New Roman" panose="02020603050405020304" pitchFamily="18" charset="0"/>
                          <a:cs typeface="Times New Roman" panose="02020603050405020304" pitchFamily="18" charset="0"/>
                        </a:rPr>
                        <a:t>.0</a:t>
                      </a:r>
                      <a:r>
                        <a:rPr lang="ru-RU" sz="1600" dirty="0">
                          <a:solidFill>
                            <a:schemeClr val="tx1"/>
                          </a:solidFill>
                          <a:effectLst/>
                          <a:latin typeface="Times New Roman" panose="02020603050405020304" pitchFamily="18" charset="0"/>
                          <a:cs typeface="Times New Roman" panose="02020603050405020304" pitchFamily="18" charset="0"/>
                        </a:rPr>
                        <a:t>±</a:t>
                      </a:r>
                      <a:r>
                        <a:rPr lang="en-US" sz="1600" dirty="0">
                          <a:solidFill>
                            <a:schemeClr val="tx1"/>
                          </a:solidFill>
                          <a:effectLst/>
                          <a:latin typeface="Times New Roman" panose="02020603050405020304" pitchFamily="18" charset="0"/>
                          <a:cs typeface="Times New Roman" panose="02020603050405020304" pitchFamily="18" charset="0"/>
                        </a:rPr>
                        <a:t>4.63</a:t>
                      </a:r>
                      <a:endParaRPr lang="ru-RU" sz="1600" dirty="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63073221"/>
                  </a:ext>
                </a:extLst>
              </a:tr>
            </a:tbl>
          </a:graphicData>
        </a:graphic>
      </p:graphicFrame>
      <p:pic>
        <p:nvPicPr>
          <p:cNvPr id="7" name="Звук 6">
            <a:hlinkClick r:id="" action="ppaction://media"/>
            <a:extLst>
              <a:ext uri="{FF2B5EF4-FFF2-40B4-BE49-F238E27FC236}">
                <a16:creationId xmlns:a16="http://schemas.microsoft.com/office/drawing/2014/main" id="{756E03D4-6E9D-6725-1A32-DBCEC7C1988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101307118"/>
      </p:ext>
    </p:extLst>
  </p:cSld>
  <p:clrMapOvr>
    <a:masterClrMapping/>
  </p:clrMapOvr>
  <mc:AlternateContent xmlns:mc="http://schemas.openxmlformats.org/markup-compatibility/2006">
    <mc:Choice xmlns:p14="http://schemas.microsoft.com/office/powerpoint/2010/main" Requires="p14">
      <p:transition spd="slow" p14:dur="2000" advTm="35834"/>
    </mc:Choice>
    <mc:Fallback>
      <p:transition spd="slow" advTm="35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FCAEAE96-855E-42B1-8DE9-9C9E68DE18C5}" type="slidenum">
              <a:rPr lang="fr-FR" smtClean="0">
                <a:latin typeface="Arial" panose="020B0604020202020204" pitchFamily="34" charset="0"/>
                <a:cs typeface="Arial" panose="020B0604020202020204" pitchFamily="34" charset="0"/>
              </a:rPr>
              <a:pPr/>
              <a:t>12</a:t>
            </a:fld>
            <a:endParaRPr lang="fr-FR"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1015C6E-DACC-46D7-9A51-5411FFCCCE22}"/>
              </a:ext>
            </a:extLst>
          </p:cNvPr>
          <p:cNvSpPr txBox="1"/>
          <p:nvPr/>
        </p:nvSpPr>
        <p:spPr>
          <a:xfrm>
            <a:off x="609600" y="1447800"/>
            <a:ext cx="8153400" cy="461665"/>
          </a:xfrm>
          <a:prstGeom prst="rect">
            <a:avLst/>
          </a:prstGeom>
          <a:noFill/>
        </p:spPr>
        <p:txBody>
          <a:bodyPr wrap="square" rtlCol="0">
            <a:spAutoFit/>
          </a:bodyPr>
          <a:lstStyle/>
          <a:p>
            <a:r>
              <a:rPr lang="fr-FR" sz="2400" b="1" dirty="0"/>
              <a:t>Conclusions</a:t>
            </a:r>
          </a:p>
        </p:txBody>
      </p:sp>
      <p:sp>
        <p:nvSpPr>
          <p:cNvPr id="2" name="TextBox 1">
            <a:extLst>
              <a:ext uri="{FF2B5EF4-FFF2-40B4-BE49-F238E27FC236}">
                <a16:creationId xmlns:a16="http://schemas.microsoft.com/office/drawing/2014/main" id="{53DB8B79-C109-64AF-9033-A2234FB0834B}"/>
              </a:ext>
            </a:extLst>
          </p:cNvPr>
          <p:cNvSpPr txBox="1"/>
          <p:nvPr/>
        </p:nvSpPr>
        <p:spPr>
          <a:xfrm>
            <a:off x="152401" y="2209800"/>
            <a:ext cx="8686800" cy="2308324"/>
          </a:xfrm>
          <a:prstGeom prst="rect">
            <a:avLst/>
          </a:prstGeom>
          <a:noFill/>
        </p:spPr>
        <p:txBody>
          <a:bodyPr wrap="square" rtlCol="0">
            <a:spAutoFit/>
          </a:bodyPr>
          <a:lstStyle/>
          <a:p>
            <a:pPr marL="285750" indent="-285750" algn="just">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rPr>
              <a:t>In this work, a method for the preparation of PLGA nanoparticles loaded with </a:t>
            </a:r>
            <a:r>
              <a:rPr lang="en-US" sz="1800" dirty="0" err="1">
                <a:effectLst/>
                <a:latin typeface="Times New Roman" panose="02020603050405020304" pitchFamily="18" charset="0"/>
                <a:ea typeface="Times New Roman" panose="02020603050405020304" pitchFamily="18" charset="0"/>
              </a:rPr>
              <a:t>vorinostat</a:t>
            </a:r>
            <a:r>
              <a:rPr lang="en-US" sz="1800" dirty="0">
                <a:effectLst/>
                <a:latin typeface="Times New Roman" panose="02020603050405020304" pitchFamily="18" charset="0"/>
                <a:ea typeface="Times New Roman" panose="02020603050405020304" pitchFamily="18" charset="0"/>
              </a:rPr>
              <a:t> was developed and optimized. </a:t>
            </a:r>
          </a:p>
          <a:p>
            <a:pPr marL="285750" indent="-285750" algn="just">
              <a:buFont typeface="Arial" panose="020B0604020202020204" pitchFamily="34" charset="0"/>
              <a:buChar char="•"/>
            </a:pPr>
            <a:endParaRPr lang="en-US" dirty="0">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rPr>
              <a:t>Based on the developed method, PLGA nanoparticles loaded with a combination of doxorubicin and </a:t>
            </a:r>
            <a:r>
              <a:rPr lang="en-US" sz="1800" dirty="0" err="1">
                <a:effectLst/>
                <a:latin typeface="Times New Roman" panose="02020603050405020304" pitchFamily="18" charset="0"/>
                <a:ea typeface="Times New Roman" panose="02020603050405020304" pitchFamily="18" charset="0"/>
              </a:rPr>
              <a:t>vorinostat</a:t>
            </a:r>
            <a:r>
              <a:rPr lang="en-US" sz="1800" dirty="0">
                <a:effectLst/>
                <a:latin typeface="Times New Roman" panose="02020603050405020304" pitchFamily="18" charset="0"/>
                <a:ea typeface="Times New Roman" panose="02020603050405020304" pitchFamily="18" charset="0"/>
              </a:rPr>
              <a:t> were obtained.</a:t>
            </a:r>
          </a:p>
          <a:p>
            <a:pPr algn="just"/>
            <a:endParaRPr lang="en-US" dirty="0">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r>
              <a:rPr lang="en-US" dirty="0">
                <a:latin typeface="Times New Roman" panose="02020603050405020304" pitchFamily="18" charset="0"/>
                <a:ea typeface="Times New Roman" panose="02020603050405020304" pitchFamily="18" charset="0"/>
              </a:rPr>
              <a:t>T</a:t>
            </a:r>
            <a:r>
              <a:rPr lang="en-US" sz="1800" dirty="0">
                <a:effectLst/>
                <a:latin typeface="Times New Roman" panose="02020603050405020304" pitchFamily="18" charset="0"/>
                <a:ea typeface="Times New Roman" panose="02020603050405020304" pitchFamily="18" charset="0"/>
              </a:rPr>
              <a:t>he obtained dual-drug loaded PLGA nanoparticles had suitable physical properties for promising further studies </a:t>
            </a:r>
            <a:r>
              <a:rPr lang="en-US" sz="1800" i="1" dirty="0">
                <a:effectLst/>
                <a:latin typeface="Times New Roman" panose="02020603050405020304" pitchFamily="18" charset="0"/>
                <a:ea typeface="Times New Roman" panose="02020603050405020304" pitchFamily="18" charset="0"/>
              </a:rPr>
              <a:t>in vitro</a:t>
            </a:r>
            <a:r>
              <a:rPr lang="en-US" sz="1800" dirty="0">
                <a:effectLst/>
                <a:latin typeface="Times New Roman" panose="02020603050405020304" pitchFamily="18" charset="0"/>
                <a:ea typeface="Times New Roman" panose="02020603050405020304" pitchFamily="18" charset="0"/>
              </a:rPr>
              <a:t> and </a:t>
            </a:r>
            <a:r>
              <a:rPr lang="en-US" sz="1800" i="1" dirty="0">
                <a:effectLst/>
                <a:latin typeface="Times New Roman" panose="02020603050405020304" pitchFamily="18" charset="0"/>
                <a:ea typeface="Times New Roman" panose="02020603050405020304" pitchFamily="18" charset="0"/>
              </a:rPr>
              <a:t>in vivo</a:t>
            </a:r>
            <a:endParaRPr lang="ru-RU" i="1" dirty="0"/>
          </a:p>
        </p:txBody>
      </p:sp>
      <p:pic>
        <p:nvPicPr>
          <p:cNvPr id="11" name="Звук 10">
            <a:hlinkClick r:id="" action="ppaction://media"/>
            <a:extLst>
              <a:ext uri="{FF2B5EF4-FFF2-40B4-BE49-F238E27FC236}">
                <a16:creationId xmlns:a16="http://schemas.microsoft.com/office/drawing/2014/main" id="{33D1C898-B643-C68A-38F9-A424D6350C0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93977165"/>
      </p:ext>
    </p:extLst>
  </p:cSld>
  <p:clrMapOvr>
    <a:masterClrMapping/>
  </p:clrMapOvr>
  <mc:AlternateContent xmlns:mc="http://schemas.openxmlformats.org/markup-compatibility/2006" xmlns:p14="http://schemas.microsoft.com/office/powerpoint/2010/main">
    <mc:Choice Requires="p14">
      <p:transition spd="slow" p14:dur="2000" advTm="29158"/>
    </mc:Choice>
    <mc:Fallback xmlns="">
      <p:transition spd="slow" advTm="29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FCAEAE96-855E-42B1-8DE9-9C9E68DE18C5}" type="slidenum">
              <a:rPr lang="fr-FR" smtClean="0">
                <a:latin typeface="Arial" panose="020B0604020202020204" pitchFamily="34" charset="0"/>
                <a:cs typeface="Arial" panose="020B0604020202020204" pitchFamily="34" charset="0"/>
              </a:rPr>
              <a:pPr/>
              <a:t>13</a:t>
            </a:fld>
            <a:endParaRPr lang="fr-FR"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BB60A73-C7B6-4942-9460-6A11453E996F}"/>
              </a:ext>
            </a:extLst>
          </p:cNvPr>
          <p:cNvSpPr txBox="1"/>
          <p:nvPr/>
        </p:nvSpPr>
        <p:spPr>
          <a:xfrm>
            <a:off x="685800" y="1447800"/>
            <a:ext cx="8153400" cy="1107996"/>
          </a:xfrm>
          <a:prstGeom prst="rect">
            <a:avLst/>
          </a:prstGeom>
          <a:noFill/>
        </p:spPr>
        <p:txBody>
          <a:bodyPr wrap="square" rtlCol="0">
            <a:spAutoFit/>
          </a:bodyPr>
          <a:lstStyle/>
          <a:p>
            <a:r>
              <a:rPr lang="fr-FR" sz="2400" b="1" dirty="0" err="1"/>
              <a:t>Acknowledgments</a:t>
            </a:r>
            <a:endParaRPr lang="fr-FR" sz="2400" b="1" dirty="0"/>
          </a:p>
          <a:p>
            <a:endParaRPr lang="fr-FR" sz="2400" b="1" dirty="0"/>
          </a:p>
          <a:p>
            <a:r>
              <a:rPr lang="en-US" dirty="0"/>
              <a:t>Some of the figures in this presentation were created with the help of</a:t>
            </a:r>
            <a:r>
              <a:rPr lang="ru-RU" dirty="0"/>
              <a:t> </a:t>
            </a:r>
            <a:r>
              <a:rPr lang="en-US" b="0" i="0" dirty="0">
                <a:solidFill>
                  <a:srgbClr val="2571B7"/>
                </a:solidFill>
                <a:effectLst/>
              </a:rPr>
              <a:t>BioRender.com</a:t>
            </a:r>
            <a:endParaRPr lang="fr-FR" dirty="0"/>
          </a:p>
        </p:txBody>
      </p:sp>
    </p:spTree>
    <p:extLst>
      <p:ext uri="{BB962C8B-B14F-4D97-AF65-F5344CB8AC3E}">
        <p14:creationId xmlns:p14="http://schemas.microsoft.com/office/powerpoint/2010/main" val="1042582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a:extLst>
              <a:ext uri="{FF2B5EF4-FFF2-40B4-BE49-F238E27FC236}">
                <a16:creationId xmlns:a16="http://schemas.microsoft.com/office/drawing/2014/main" id="{53913576-B33C-2B5D-2DDD-DBD9AFADE237}"/>
              </a:ext>
            </a:extLst>
          </p:cNvPr>
          <p:cNvPicPr>
            <a:picLocks noChangeAspect="1"/>
          </p:cNvPicPr>
          <p:nvPr/>
        </p:nvPicPr>
        <p:blipFill>
          <a:blip r:embed="rId5"/>
          <a:stretch>
            <a:fillRect/>
          </a:stretch>
        </p:blipFill>
        <p:spPr>
          <a:xfrm>
            <a:off x="1445925" y="2161864"/>
            <a:ext cx="6252150" cy="4335251"/>
          </a:xfrm>
          <a:prstGeom prst="rect">
            <a:avLst/>
          </a:prstGeom>
        </p:spPr>
      </p:pic>
      <p:sp>
        <p:nvSpPr>
          <p:cNvPr id="5" name="Rectangle 4"/>
          <p:cNvSpPr/>
          <p:nvPr/>
        </p:nvSpPr>
        <p:spPr>
          <a:xfrm>
            <a:off x="228600" y="1175451"/>
            <a:ext cx="8661903" cy="1200329"/>
          </a:xfrm>
          <a:prstGeom prst="rect">
            <a:avLst/>
          </a:prstGeom>
        </p:spPr>
        <p:txBody>
          <a:bodyPr wrap="square">
            <a:spAutoFit/>
          </a:bodyPr>
          <a:lstStyle/>
          <a:p>
            <a:pPr algn="ctr"/>
            <a:r>
              <a:rPr lang="en-US" sz="2400" b="1" dirty="0" err="1"/>
              <a:t>Со</a:t>
            </a:r>
            <a:r>
              <a:rPr lang="en-US" sz="2400" b="1" dirty="0"/>
              <a:t>-encapsulation of doxorubicin and </a:t>
            </a:r>
            <a:r>
              <a:rPr lang="en-US" sz="2400" b="1" dirty="0" err="1"/>
              <a:t>vorinostat</a:t>
            </a:r>
            <a:r>
              <a:rPr lang="en-US" sz="2400" b="1" dirty="0"/>
              <a:t> in polymeric nanoparticles for the breast cancer</a:t>
            </a:r>
          </a:p>
          <a:p>
            <a:pPr algn="ctr"/>
            <a:endParaRPr lang="en-US" sz="2400" b="1" dirty="0"/>
          </a:p>
        </p:txBody>
      </p:sp>
      <p:sp>
        <p:nvSpPr>
          <p:cNvPr id="3" name="TextBox 2"/>
          <p:cNvSpPr txBox="1"/>
          <p:nvPr/>
        </p:nvSpPr>
        <p:spPr>
          <a:xfrm>
            <a:off x="533400" y="2029560"/>
            <a:ext cx="7010400" cy="646331"/>
          </a:xfrm>
          <a:prstGeom prst="rect">
            <a:avLst/>
          </a:prstGeom>
          <a:noFill/>
        </p:spPr>
        <p:txBody>
          <a:bodyPr wrap="square" rtlCol="0">
            <a:spAutoFit/>
          </a:bodyPr>
          <a:lstStyle/>
          <a:p>
            <a:r>
              <a:rPr lang="fr-FR" b="1" dirty="0" err="1"/>
              <a:t>Graphical</a:t>
            </a:r>
            <a:r>
              <a:rPr lang="fr-FR" b="1" dirty="0"/>
              <a:t> Abstract</a:t>
            </a:r>
            <a:endParaRPr lang="fr-FR" dirty="0"/>
          </a:p>
          <a:p>
            <a:endParaRPr lang="fr-FR" b="1" dirty="0"/>
          </a:p>
        </p:txBody>
      </p:sp>
      <p:sp>
        <p:nvSpPr>
          <p:cNvPr id="12" name="Slide Number Placeholder 11"/>
          <p:cNvSpPr>
            <a:spLocks noGrp="1"/>
          </p:cNvSpPr>
          <p:nvPr>
            <p:ph type="sldNum" sz="quarter" idx="12"/>
          </p:nvPr>
        </p:nvSpPr>
        <p:spPr/>
        <p:txBody>
          <a:bodyPr/>
          <a:lstStyle/>
          <a:p>
            <a:fld id="{FCAEAE96-855E-42B1-8DE9-9C9E68DE18C5}" type="slidenum">
              <a:rPr lang="fr-FR" smtClean="0">
                <a:latin typeface="Arial" panose="020B0604020202020204" pitchFamily="34" charset="0"/>
                <a:cs typeface="Arial" panose="020B0604020202020204" pitchFamily="34" charset="0"/>
              </a:rPr>
              <a:pPr/>
              <a:t>2</a:t>
            </a:fld>
            <a:endParaRPr lang="fr-FR" dirty="0">
              <a:latin typeface="Arial" panose="020B0604020202020204" pitchFamily="34" charset="0"/>
              <a:cs typeface="Arial" panose="020B0604020202020204" pitchFamily="34" charset="0"/>
            </a:endParaRPr>
          </a:p>
        </p:txBody>
      </p:sp>
      <p:pic>
        <p:nvPicPr>
          <p:cNvPr id="2" name="Звук 1">
            <a:hlinkClick r:id="" action="ppaction://media"/>
            <a:extLst>
              <a:ext uri="{FF2B5EF4-FFF2-40B4-BE49-F238E27FC236}">
                <a16:creationId xmlns:a16="http://schemas.microsoft.com/office/drawing/2014/main" id="{F0E100A5-9CC1-7FF9-6941-E12B4755788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2558619649"/>
      </p:ext>
    </p:extLst>
  </p:cSld>
  <p:clrMapOvr>
    <a:masterClrMapping/>
  </p:clrMapOvr>
  <mc:AlternateContent xmlns:mc="http://schemas.openxmlformats.org/markup-compatibility/2006" xmlns:p14="http://schemas.microsoft.com/office/powerpoint/2010/main">
    <mc:Choice Requires="p14">
      <p:transition spd="slow" p14:dur="2000" advTm="3639"/>
    </mc:Choice>
    <mc:Fallback xmlns="">
      <p:transition spd="slow" advTm="3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FCAEAE96-855E-42B1-8DE9-9C9E68DE18C5}" type="slidenum">
              <a:rPr lang="fr-FR" smtClean="0">
                <a:latin typeface="Arial" panose="020B0604020202020204" pitchFamily="34" charset="0"/>
                <a:cs typeface="Arial" panose="020B0604020202020204" pitchFamily="34" charset="0"/>
              </a:rPr>
              <a:pPr/>
              <a:t>3</a:t>
            </a:fld>
            <a:endParaRPr lang="fr-FR"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F4E4F2F-1E55-44A4-8832-84E477F385C3}"/>
              </a:ext>
            </a:extLst>
          </p:cNvPr>
          <p:cNvSpPr txBox="1"/>
          <p:nvPr/>
        </p:nvSpPr>
        <p:spPr>
          <a:xfrm>
            <a:off x="152400" y="1029712"/>
            <a:ext cx="8839200" cy="5509200"/>
          </a:xfrm>
          <a:prstGeom prst="rect">
            <a:avLst/>
          </a:prstGeom>
          <a:noFill/>
        </p:spPr>
        <p:txBody>
          <a:bodyPr wrap="square" rtlCol="0">
            <a:spAutoFit/>
          </a:bodyPr>
          <a:lstStyle/>
          <a:p>
            <a:pPr algn="just"/>
            <a:r>
              <a:rPr lang="fr-FR" sz="1600" b="1" dirty="0"/>
              <a:t>Abstract: </a:t>
            </a:r>
            <a:r>
              <a:rPr lang="en-US" sz="1600" dirty="0"/>
              <a:t>Recent data revealed that the combined administration of histone deacetylase inhibitors such as </a:t>
            </a:r>
            <a:r>
              <a:rPr lang="en-US" sz="1600" dirty="0" err="1"/>
              <a:t>vorinostat</a:t>
            </a:r>
            <a:r>
              <a:rPr lang="en-US" sz="1600" dirty="0"/>
              <a:t> (</a:t>
            </a:r>
            <a:r>
              <a:rPr lang="en-US" sz="1600" dirty="0" err="1"/>
              <a:t>suberoylanilide</a:t>
            </a:r>
            <a:r>
              <a:rPr lang="en-US" sz="1600" dirty="0"/>
              <a:t> hydroxamic acid, SAHA), with genotoxic agents, such as doxorubicin (DOX), enhances the antitumoral effects of both drugs against solid tumors. Herein we designed nanoparticles based on copolymer of lactic and glycolic acids (PLGA) simultaneously loaded with DOX and SAHA to provide synergy against tumor cells. We obtained the nanoparticles via double emulsion solvent evaporation technique with dichloromethane as the organic solvent and polyvinyl alcohol (PVA) as the emulsion stabilizer. To optimize the </a:t>
            </a:r>
            <a:r>
              <a:rPr lang="en-US" sz="1600" dirty="0" err="1"/>
              <a:t>nanoformulation</a:t>
            </a:r>
            <a:r>
              <a:rPr lang="en-US" sz="1600" dirty="0"/>
              <a:t>, a 12-run, three-factor, three-level Box-Behnken design was used. We investigated the influence of PLGA amount (X1), dichloromethane volume (X2), and PVA concentration (X3) on the nanoparticle size (Y1) and SAHA drug loading (Y2). Next, we optimize the factors via desirability function. After optimization the calculated values for nanoparticle size was 203 nm and for SAHA drug loading was 0.5 %. Experimental data revealed that optimized conditions provided the nanoparticles with a size of 207±8 nm and SAHA drug loading of 0.9 %, which is close to calculated data. Besides these parameters nanoparticles had ζ-potential of -18.0±4.6 mV and DOX drug loading of 2.1 %. The optimization approach used in this work allowed the determination of the factors required to produce nanoparticles with minimum size and maximum drug loading of SAHA. Furthermore, the calculated responses were close to the experimental data. Thus, the obtained dual-drug loaded PLGA nanoparticles had suitable physical properties for promising further studies in vitro and in vivo.</a:t>
            </a:r>
          </a:p>
          <a:p>
            <a:pPr algn="just"/>
            <a:endParaRPr lang="fr-FR" sz="1600" b="1" dirty="0"/>
          </a:p>
          <a:p>
            <a:pPr algn="just"/>
            <a:r>
              <a:rPr lang="fr-FR" sz="1600" b="1" dirty="0"/>
              <a:t>Funding: </a:t>
            </a:r>
            <a:r>
              <a:rPr lang="en-US" sz="1600" dirty="0"/>
              <a:t>This study was supported by the Russian Science Foundation research grant No. 22-25-00293, https://rscf.ru/project/22-25-00293/ </a:t>
            </a:r>
            <a:endParaRPr lang="fr-FR" sz="1600" dirty="0"/>
          </a:p>
          <a:p>
            <a:endParaRPr lang="en-US" sz="1600" dirty="0"/>
          </a:p>
          <a:p>
            <a:r>
              <a:rPr lang="fr-FR" sz="1600" b="1" dirty="0"/>
              <a:t>Keywords: </a:t>
            </a:r>
            <a:r>
              <a:rPr lang="en-US" sz="1600" dirty="0" err="1">
                <a:solidFill>
                  <a:srgbClr val="000000"/>
                </a:solidFill>
                <a:effectLst/>
                <a:ea typeface="Times New Roman" panose="02020603050405020304" pitchFamily="18" charset="0"/>
                <a:cs typeface="Times New Roman" panose="02020603050405020304" pitchFamily="18" charset="0"/>
              </a:rPr>
              <a:t>vorinostat</a:t>
            </a:r>
            <a:r>
              <a:rPr lang="en-US" sz="1600" dirty="0">
                <a:solidFill>
                  <a:srgbClr val="000000"/>
                </a:solidFill>
                <a:effectLst/>
                <a:ea typeface="Times New Roman" panose="02020603050405020304" pitchFamily="18" charset="0"/>
                <a:cs typeface="Times New Roman" panose="02020603050405020304" pitchFamily="18" charset="0"/>
              </a:rPr>
              <a:t>; doxorubicin; PLGA; breast cancer, Box-Behnken design</a:t>
            </a:r>
            <a:endParaRPr lang="fr-FR" sz="1600" b="1" dirty="0"/>
          </a:p>
        </p:txBody>
      </p:sp>
      <p:pic>
        <p:nvPicPr>
          <p:cNvPr id="4" name="Звук 3">
            <a:hlinkClick r:id="" action="ppaction://media"/>
            <a:extLst>
              <a:ext uri="{FF2B5EF4-FFF2-40B4-BE49-F238E27FC236}">
                <a16:creationId xmlns:a16="http://schemas.microsoft.com/office/drawing/2014/main" id="{9338D6CA-FFF9-6F65-2DAE-D187B5877E7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498366910"/>
      </p:ext>
    </p:extLst>
  </p:cSld>
  <p:clrMapOvr>
    <a:masterClrMapping/>
  </p:clrMapOvr>
  <mc:AlternateContent xmlns:mc="http://schemas.openxmlformats.org/markup-compatibility/2006" xmlns:p14="http://schemas.microsoft.com/office/powerpoint/2010/main">
    <mc:Choice Requires="p14">
      <p:transition spd="slow" p14:dur="2000" advTm="4455"/>
    </mc:Choice>
    <mc:Fallback xmlns="">
      <p:transition spd="slow" advTm="4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FCAEAE96-855E-42B1-8DE9-9C9E68DE18C5}" type="slidenum">
              <a:rPr lang="fr-FR" smtClean="0">
                <a:latin typeface="Arial" panose="020B0604020202020204" pitchFamily="34" charset="0"/>
                <a:cs typeface="Arial" panose="020B0604020202020204" pitchFamily="34" charset="0"/>
              </a:rPr>
              <a:pPr/>
              <a:t>4</a:t>
            </a:fld>
            <a:endParaRPr lang="fr-FR"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D04F326-65EB-4336-8C2B-B7016DD553EB}"/>
              </a:ext>
            </a:extLst>
          </p:cNvPr>
          <p:cNvSpPr txBox="1"/>
          <p:nvPr/>
        </p:nvSpPr>
        <p:spPr>
          <a:xfrm>
            <a:off x="647700" y="1098184"/>
            <a:ext cx="7848600" cy="461665"/>
          </a:xfrm>
          <a:prstGeom prst="rect">
            <a:avLst/>
          </a:prstGeom>
          <a:noFill/>
        </p:spPr>
        <p:txBody>
          <a:bodyPr wrap="square" rtlCol="0">
            <a:spAutoFit/>
          </a:bodyPr>
          <a:lstStyle/>
          <a:p>
            <a:r>
              <a:rPr lang="fr-FR" sz="2400" b="1"/>
              <a:t>Introduction</a:t>
            </a:r>
            <a:endParaRPr lang="fr-FR" sz="2400" b="1" dirty="0"/>
          </a:p>
        </p:txBody>
      </p:sp>
      <p:pic>
        <p:nvPicPr>
          <p:cNvPr id="24" name="Рисунок 23">
            <a:extLst>
              <a:ext uri="{FF2B5EF4-FFF2-40B4-BE49-F238E27FC236}">
                <a16:creationId xmlns:a16="http://schemas.microsoft.com/office/drawing/2014/main" id="{F2EF6AF5-7F22-A13C-EBCA-0869600830AA}"/>
              </a:ext>
            </a:extLst>
          </p:cNvPr>
          <p:cNvPicPr>
            <a:picLocks noChangeAspect="1"/>
          </p:cNvPicPr>
          <p:nvPr/>
        </p:nvPicPr>
        <p:blipFill>
          <a:blip r:embed="rId5"/>
          <a:stretch>
            <a:fillRect/>
          </a:stretch>
        </p:blipFill>
        <p:spPr>
          <a:xfrm>
            <a:off x="1293802" y="2360506"/>
            <a:ext cx="6556396" cy="3524679"/>
          </a:xfrm>
          <a:prstGeom prst="rect">
            <a:avLst/>
          </a:prstGeom>
        </p:spPr>
      </p:pic>
      <p:pic>
        <p:nvPicPr>
          <p:cNvPr id="25" name="Picture 12">
            <a:extLst>
              <a:ext uri="{FF2B5EF4-FFF2-40B4-BE49-F238E27FC236}">
                <a16:creationId xmlns:a16="http://schemas.microsoft.com/office/drawing/2014/main" id="{5B742A0C-63E4-357D-AF85-72B61E53100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8200" y="3962400"/>
            <a:ext cx="2678729" cy="82036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AB21D831-9BDA-B625-575C-B948B5934B1B}"/>
              </a:ext>
            </a:extLst>
          </p:cNvPr>
          <p:cNvSpPr txBox="1"/>
          <p:nvPr/>
        </p:nvSpPr>
        <p:spPr>
          <a:xfrm>
            <a:off x="3640836" y="5895041"/>
            <a:ext cx="1862328" cy="261610"/>
          </a:xfrm>
          <a:prstGeom prst="rect">
            <a:avLst/>
          </a:prstGeom>
          <a:noFill/>
        </p:spPr>
        <p:txBody>
          <a:bodyPr wrap="square">
            <a:spAutoFit/>
          </a:bodyPr>
          <a:lstStyle/>
          <a:p>
            <a:pPr algn="ctr"/>
            <a:r>
              <a:rPr lang="en-US" sz="1100" dirty="0"/>
              <a:t>ASR (World) per 100 000</a:t>
            </a:r>
            <a:endParaRPr lang="ru-RU" sz="1100" dirty="0"/>
          </a:p>
        </p:txBody>
      </p:sp>
      <p:sp>
        <p:nvSpPr>
          <p:cNvPr id="31" name="TextBox 30">
            <a:extLst>
              <a:ext uri="{FF2B5EF4-FFF2-40B4-BE49-F238E27FC236}">
                <a16:creationId xmlns:a16="http://schemas.microsoft.com/office/drawing/2014/main" id="{60D69AA7-E829-60B0-4704-68F42225283D}"/>
              </a:ext>
            </a:extLst>
          </p:cNvPr>
          <p:cNvSpPr txBox="1"/>
          <p:nvPr/>
        </p:nvSpPr>
        <p:spPr>
          <a:xfrm>
            <a:off x="1293802" y="1704319"/>
            <a:ext cx="6556396" cy="646331"/>
          </a:xfrm>
          <a:prstGeom prst="rect">
            <a:avLst/>
          </a:prstGeom>
          <a:noFill/>
        </p:spPr>
        <p:txBody>
          <a:bodyPr wrap="square">
            <a:spAutoFit/>
          </a:bodyPr>
          <a:lstStyle/>
          <a:p>
            <a:pPr algn="ctr"/>
            <a:r>
              <a:rPr lang="en-US" dirty="0"/>
              <a:t>Estimated age-standardized incidence rates</a:t>
            </a:r>
            <a:r>
              <a:rPr lang="ru-RU" dirty="0"/>
              <a:t> </a:t>
            </a:r>
            <a:r>
              <a:rPr lang="en-US" dirty="0"/>
              <a:t>in 2020, World, both sexes, all ages (excl. Non-Melanoma Skin Cancer) [1]</a:t>
            </a:r>
            <a:endParaRPr lang="ru-RU" dirty="0"/>
          </a:p>
        </p:txBody>
      </p:sp>
      <p:sp>
        <p:nvSpPr>
          <p:cNvPr id="32" name="TextBox 31">
            <a:extLst>
              <a:ext uri="{FF2B5EF4-FFF2-40B4-BE49-F238E27FC236}">
                <a16:creationId xmlns:a16="http://schemas.microsoft.com/office/drawing/2014/main" id="{0CCE453A-61AD-EDB6-1C27-C380421292FE}"/>
              </a:ext>
            </a:extLst>
          </p:cNvPr>
          <p:cNvSpPr txBox="1"/>
          <p:nvPr/>
        </p:nvSpPr>
        <p:spPr>
          <a:xfrm>
            <a:off x="0" y="6166507"/>
            <a:ext cx="9144000" cy="276999"/>
          </a:xfrm>
          <a:prstGeom prst="rect">
            <a:avLst/>
          </a:prstGeom>
          <a:noFill/>
        </p:spPr>
        <p:txBody>
          <a:bodyPr wrap="square">
            <a:spAutoFit/>
          </a:bodyPr>
          <a:lstStyle/>
          <a:p>
            <a:pPr algn="just"/>
            <a:r>
              <a:rPr lang="ru-RU" sz="1200" dirty="0"/>
              <a:t>[</a:t>
            </a:r>
            <a:r>
              <a:rPr lang="en-US" sz="1200" dirty="0"/>
              <a:t>1</a:t>
            </a:r>
            <a:r>
              <a:rPr lang="ru-RU" sz="1200" dirty="0"/>
              <a:t>]</a:t>
            </a:r>
            <a:r>
              <a:rPr lang="en-US" sz="1200" dirty="0"/>
              <a:t> Data source: </a:t>
            </a:r>
            <a:r>
              <a:rPr lang="en-US" sz="1200" dirty="0" err="1"/>
              <a:t>Globocan</a:t>
            </a:r>
            <a:r>
              <a:rPr lang="en-US" sz="1200" dirty="0"/>
              <a:t> 2020 Graph production: Global Cancer Observatory (http://gco.iarc.fr)</a:t>
            </a:r>
          </a:p>
        </p:txBody>
      </p:sp>
      <p:pic>
        <p:nvPicPr>
          <p:cNvPr id="3" name="Звук 2">
            <a:hlinkClick r:id="" action="ppaction://media"/>
            <a:extLst>
              <a:ext uri="{FF2B5EF4-FFF2-40B4-BE49-F238E27FC236}">
                <a16:creationId xmlns:a16="http://schemas.microsoft.com/office/drawing/2014/main" id="{CD8797CE-B242-99DF-34D2-9D8C3BB72AE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1458517703"/>
      </p:ext>
    </p:extLst>
  </p:cSld>
  <p:clrMapOvr>
    <a:masterClrMapping/>
  </p:clrMapOvr>
  <mc:AlternateContent xmlns:mc="http://schemas.openxmlformats.org/markup-compatibility/2006" xmlns:p14="http://schemas.microsoft.com/office/powerpoint/2010/main">
    <mc:Choice Requires="p14">
      <p:transition spd="slow" p14:dur="2000" advTm="22676"/>
    </mc:Choice>
    <mc:Fallback xmlns="">
      <p:transition spd="slow" advTm="22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FCAEAE96-855E-42B1-8DE9-9C9E68DE18C5}" type="slidenum">
              <a:rPr lang="fr-FR" smtClean="0">
                <a:latin typeface="Arial" panose="020B0604020202020204" pitchFamily="34" charset="0"/>
                <a:cs typeface="Arial" panose="020B0604020202020204" pitchFamily="34" charset="0"/>
              </a:rPr>
              <a:pPr/>
              <a:t>5</a:t>
            </a:fld>
            <a:endParaRPr lang="fr-FR"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D04F326-65EB-4336-8C2B-B7016DD553EB}"/>
              </a:ext>
            </a:extLst>
          </p:cNvPr>
          <p:cNvSpPr txBox="1"/>
          <p:nvPr/>
        </p:nvSpPr>
        <p:spPr>
          <a:xfrm>
            <a:off x="647700" y="1098184"/>
            <a:ext cx="7848600" cy="461665"/>
          </a:xfrm>
          <a:prstGeom prst="rect">
            <a:avLst/>
          </a:prstGeom>
          <a:noFill/>
        </p:spPr>
        <p:txBody>
          <a:bodyPr wrap="square" rtlCol="0">
            <a:spAutoFit/>
          </a:bodyPr>
          <a:lstStyle/>
          <a:p>
            <a:r>
              <a:rPr lang="fr-FR" sz="2400" b="1" dirty="0"/>
              <a:t>Introduction</a:t>
            </a:r>
          </a:p>
        </p:txBody>
      </p:sp>
      <p:graphicFrame>
        <p:nvGraphicFramePr>
          <p:cNvPr id="2" name="Объект 1">
            <a:extLst>
              <a:ext uri="{FF2B5EF4-FFF2-40B4-BE49-F238E27FC236}">
                <a16:creationId xmlns:a16="http://schemas.microsoft.com/office/drawing/2014/main" id="{B757018B-D2D7-EAE5-969D-F59623DD9A7C}"/>
              </a:ext>
            </a:extLst>
          </p:cNvPr>
          <p:cNvGraphicFramePr>
            <a:graphicFrameLocks noChangeAspect="1"/>
          </p:cNvGraphicFramePr>
          <p:nvPr>
            <p:extLst>
              <p:ext uri="{D42A27DB-BD31-4B8C-83A1-F6EECF244321}">
                <p14:modId xmlns:p14="http://schemas.microsoft.com/office/powerpoint/2010/main" val="4273256946"/>
              </p:ext>
            </p:extLst>
          </p:nvPr>
        </p:nvGraphicFramePr>
        <p:xfrm>
          <a:off x="793459" y="3119729"/>
          <a:ext cx="2715054" cy="2464648"/>
        </p:xfrm>
        <a:graphic>
          <a:graphicData uri="http://schemas.openxmlformats.org/presentationml/2006/ole">
            <mc:AlternateContent xmlns:mc="http://schemas.openxmlformats.org/markup-compatibility/2006">
              <mc:Choice xmlns:v="urn:schemas-microsoft-com:vml" Requires="v">
                <p:oleObj name="CS ChemDraw Drawing" r:id="rId5" imgW="1859108" imgH="1688238" progId="ChemDraw.Document.6.0">
                  <p:embed/>
                </p:oleObj>
              </mc:Choice>
              <mc:Fallback>
                <p:oleObj name="CS ChemDraw Drawing" r:id="rId5" imgW="1859108" imgH="1688238" progId="ChemDraw.Document.6.0">
                  <p:embed/>
                  <p:pic>
                    <p:nvPicPr>
                      <p:cNvPr id="3" name="Объект 2">
                        <a:extLst>
                          <a:ext uri="{FF2B5EF4-FFF2-40B4-BE49-F238E27FC236}">
                            <a16:creationId xmlns:a16="http://schemas.microsoft.com/office/drawing/2014/main" id="{DFCC7A6D-FBF2-6746-D489-F5A634F7E9BD}"/>
                          </a:ext>
                        </a:extLst>
                      </p:cNvPr>
                      <p:cNvPicPr/>
                      <p:nvPr/>
                    </p:nvPicPr>
                    <p:blipFill>
                      <a:blip r:embed="rId6"/>
                      <a:stretch>
                        <a:fillRect/>
                      </a:stretch>
                    </p:blipFill>
                    <p:spPr>
                      <a:xfrm>
                        <a:off x="793459" y="3119729"/>
                        <a:ext cx="2715054" cy="2464648"/>
                      </a:xfrm>
                      <a:prstGeom prst="rect">
                        <a:avLst/>
                      </a:prstGeom>
                    </p:spPr>
                  </p:pic>
                </p:oleObj>
              </mc:Fallback>
            </mc:AlternateContent>
          </a:graphicData>
        </a:graphic>
      </p:graphicFrame>
      <p:graphicFrame>
        <p:nvGraphicFramePr>
          <p:cNvPr id="4" name="Объект 3">
            <a:extLst>
              <a:ext uri="{FF2B5EF4-FFF2-40B4-BE49-F238E27FC236}">
                <a16:creationId xmlns:a16="http://schemas.microsoft.com/office/drawing/2014/main" id="{9DDFF170-7A50-C353-B490-7A870A6C568B}"/>
              </a:ext>
            </a:extLst>
          </p:cNvPr>
          <p:cNvGraphicFramePr>
            <a:graphicFrameLocks noChangeAspect="1"/>
          </p:cNvGraphicFramePr>
          <p:nvPr>
            <p:extLst>
              <p:ext uri="{D42A27DB-BD31-4B8C-83A1-F6EECF244321}">
                <p14:modId xmlns:p14="http://schemas.microsoft.com/office/powerpoint/2010/main" val="1522077316"/>
              </p:ext>
            </p:extLst>
          </p:nvPr>
        </p:nvGraphicFramePr>
        <p:xfrm>
          <a:off x="304800" y="1559849"/>
          <a:ext cx="3692373" cy="1074096"/>
        </p:xfrm>
        <a:graphic>
          <a:graphicData uri="http://schemas.openxmlformats.org/presentationml/2006/ole">
            <mc:AlternateContent xmlns:mc="http://schemas.openxmlformats.org/markup-compatibility/2006">
              <mc:Choice xmlns:v="urn:schemas-microsoft-com:vml" Requires="v">
                <p:oleObj name="CS ChemDraw Drawing" r:id="rId7" imgW="2232445" imgH="648872" progId="ChemDraw.Document.6.0">
                  <p:embed/>
                </p:oleObj>
              </mc:Choice>
              <mc:Fallback>
                <p:oleObj name="CS ChemDraw Drawing" r:id="rId7" imgW="2232445" imgH="648872" progId="ChemDraw.Document.6.0">
                  <p:embed/>
                  <p:pic>
                    <p:nvPicPr>
                      <p:cNvPr id="6" name="Объект 5">
                        <a:extLst>
                          <a:ext uri="{FF2B5EF4-FFF2-40B4-BE49-F238E27FC236}">
                            <a16:creationId xmlns:a16="http://schemas.microsoft.com/office/drawing/2014/main" id="{AF362B8C-0DCD-1426-24C0-64ACEBBD5AC7}"/>
                          </a:ext>
                        </a:extLst>
                      </p:cNvPr>
                      <p:cNvPicPr/>
                      <p:nvPr/>
                    </p:nvPicPr>
                    <p:blipFill>
                      <a:blip r:embed="rId8"/>
                      <a:stretch>
                        <a:fillRect/>
                      </a:stretch>
                    </p:blipFill>
                    <p:spPr>
                      <a:xfrm>
                        <a:off x="304800" y="1559849"/>
                        <a:ext cx="3692373" cy="1074096"/>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63AB9149-156E-32AE-4D36-7E18C009D2A0}"/>
              </a:ext>
            </a:extLst>
          </p:cNvPr>
          <p:cNvSpPr txBox="1"/>
          <p:nvPr/>
        </p:nvSpPr>
        <p:spPr>
          <a:xfrm>
            <a:off x="398385" y="2707560"/>
            <a:ext cx="3505200" cy="338554"/>
          </a:xfrm>
          <a:prstGeom prst="rect">
            <a:avLst/>
          </a:prstGeom>
          <a:noFill/>
        </p:spPr>
        <p:txBody>
          <a:bodyPr wrap="square" rtlCol="0">
            <a:spAutoFit/>
          </a:bodyPr>
          <a:lstStyle/>
          <a:p>
            <a:pPr algn="ctr"/>
            <a:r>
              <a:rPr lang="en-US" sz="1600" b="0" i="0" dirty="0">
                <a:solidFill>
                  <a:srgbClr val="111827"/>
                </a:solidFill>
                <a:effectLst/>
              </a:rPr>
              <a:t>Chemical structure of </a:t>
            </a:r>
            <a:r>
              <a:rPr lang="en-US" sz="1600" b="1" i="0" dirty="0" err="1">
                <a:solidFill>
                  <a:srgbClr val="111827"/>
                </a:solidFill>
                <a:effectLst/>
              </a:rPr>
              <a:t>vorinostat</a:t>
            </a:r>
            <a:r>
              <a:rPr lang="en-US" sz="1600" b="1" i="0" dirty="0">
                <a:solidFill>
                  <a:srgbClr val="111827"/>
                </a:solidFill>
                <a:effectLst/>
              </a:rPr>
              <a:t> (SAHA)</a:t>
            </a:r>
            <a:endParaRPr lang="ru-RU" sz="1600" b="1" dirty="0"/>
          </a:p>
        </p:txBody>
      </p:sp>
      <p:sp>
        <p:nvSpPr>
          <p:cNvPr id="8" name="TextBox 7">
            <a:extLst>
              <a:ext uri="{FF2B5EF4-FFF2-40B4-BE49-F238E27FC236}">
                <a16:creationId xmlns:a16="http://schemas.microsoft.com/office/drawing/2014/main" id="{5A30DB06-4372-5803-B0D6-0A35A92970BF}"/>
              </a:ext>
            </a:extLst>
          </p:cNvPr>
          <p:cNvSpPr txBox="1"/>
          <p:nvPr/>
        </p:nvSpPr>
        <p:spPr>
          <a:xfrm>
            <a:off x="304800" y="5579850"/>
            <a:ext cx="3598785" cy="338554"/>
          </a:xfrm>
          <a:prstGeom prst="rect">
            <a:avLst/>
          </a:prstGeom>
          <a:noFill/>
        </p:spPr>
        <p:txBody>
          <a:bodyPr wrap="square" rtlCol="0">
            <a:spAutoFit/>
          </a:bodyPr>
          <a:lstStyle/>
          <a:p>
            <a:pPr algn="ctr"/>
            <a:r>
              <a:rPr lang="en-US" sz="1600" b="0" i="0" dirty="0">
                <a:solidFill>
                  <a:srgbClr val="111827"/>
                </a:solidFill>
                <a:effectLst/>
              </a:rPr>
              <a:t>Chemical structure of </a:t>
            </a:r>
            <a:r>
              <a:rPr lang="en-US" sz="1600" b="1" i="0" dirty="0">
                <a:solidFill>
                  <a:srgbClr val="111827"/>
                </a:solidFill>
                <a:effectLst/>
              </a:rPr>
              <a:t>doxorubicin (DOX)</a:t>
            </a:r>
            <a:endParaRPr lang="ru-RU" sz="1600" b="1" dirty="0"/>
          </a:p>
        </p:txBody>
      </p:sp>
      <p:sp>
        <p:nvSpPr>
          <p:cNvPr id="10" name="TextBox 9">
            <a:extLst>
              <a:ext uri="{FF2B5EF4-FFF2-40B4-BE49-F238E27FC236}">
                <a16:creationId xmlns:a16="http://schemas.microsoft.com/office/drawing/2014/main" id="{1BB0CE96-4AC4-BE48-A97B-2BE261F95E5F}"/>
              </a:ext>
            </a:extLst>
          </p:cNvPr>
          <p:cNvSpPr txBox="1"/>
          <p:nvPr/>
        </p:nvSpPr>
        <p:spPr>
          <a:xfrm>
            <a:off x="4040109" y="1559849"/>
            <a:ext cx="5029200" cy="4801314"/>
          </a:xfrm>
          <a:prstGeom prst="rect">
            <a:avLst/>
          </a:prstGeom>
          <a:noFill/>
        </p:spPr>
        <p:txBody>
          <a:bodyPr wrap="square">
            <a:spAutoFit/>
          </a:bodyPr>
          <a:lstStyle/>
          <a:p>
            <a:pPr algn="just"/>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ea typeface="Times New Roman" panose="02020603050405020304" pitchFamily="18" charset="0"/>
              </a:rPr>
              <a:t>Vorinostat</a:t>
            </a:r>
            <a:r>
              <a:rPr lang="en-US" sz="1800" dirty="0">
                <a:solidFill>
                  <a:srgbClr val="000000"/>
                </a:solidFill>
                <a:effectLst/>
                <a:ea typeface="Times New Roman" panose="02020603050405020304" pitchFamily="18" charset="0"/>
              </a:rPr>
              <a:t> is a histone deacetylase inhibitor, an FDA-approved antitumor agent for the treatment of T-cell lymphoma that can enhance anthracycline type II topoisomerase inhibitor cytotoxicity through chromatin </a:t>
            </a:r>
            <a:r>
              <a:rPr lang="en-US" sz="1800" dirty="0" err="1">
                <a:solidFill>
                  <a:srgbClr val="000000"/>
                </a:solidFill>
                <a:effectLst/>
                <a:ea typeface="Times New Roman" panose="02020603050405020304" pitchFamily="18" charset="0"/>
              </a:rPr>
              <a:t>decondensation</a:t>
            </a:r>
            <a:r>
              <a:rPr lang="en-US" sz="1800" dirty="0">
                <a:solidFill>
                  <a:srgbClr val="000000"/>
                </a:solidFill>
                <a:effectLst/>
                <a:ea typeface="Times New Roman" panose="02020603050405020304" pitchFamily="18" charset="0"/>
              </a:rPr>
              <a:t>.</a:t>
            </a:r>
            <a:r>
              <a:rPr lang="ru-RU" sz="1800" dirty="0">
                <a:solidFill>
                  <a:srgbClr val="000000"/>
                </a:solidFill>
                <a:effectLst/>
                <a:ea typeface="Times New Roman" panose="02020603050405020304" pitchFamily="18" charset="0"/>
              </a:rPr>
              <a:t>	</a:t>
            </a:r>
          </a:p>
          <a:p>
            <a:pPr algn="just"/>
            <a:r>
              <a:rPr lang="en-US" dirty="0">
                <a:ea typeface="+mn-lt"/>
                <a:cs typeface="+mn-lt"/>
              </a:rPr>
              <a:t>	</a:t>
            </a:r>
            <a:r>
              <a:rPr lang="en-US" sz="1800" b="1" dirty="0">
                <a:ea typeface="+mn-lt"/>
                <a:cs typeface="+mn-lt"/>
              </a:rPr>
              <a:t>Doxorubicin</a:t>
            </a:r>
            <a:r>
              <a:rPr lang="en-US" sz="1800" dirty="0">
                <a:ea typeface="+mn-lt"/>
                <a:cs typeface="+mn-lt"/>
              </a:rPr>
              <a:t> is an anthracycline antibiotic, a cytostatic drug approved by the FDA for the treatment of solid tumors. Its antitumor activity is due to its ability to intercalate into the DNA helix and/or covalently bind to proteins involved in DNA replication and transcription.</a:t>
            </a:r>
          </a:p>
          <a:p>
            <a:pPr algn="just"/>
            <a:r>
              <a:rPr lang="en-US" dirty="0">
                <a:ea typeface="+mn-lt"/>
                <a:cs typeface="+mn-lt"/>
              </a:rPr>
              <a:t>	 In a phase I clinical trial, Munster et al. found that the combination of doxorubicin and </a:t>
            </a:r>
            <a:r>
              <a:rPr lang="en-US" dirty="0" err="1">
                <a:ea typeface="+mn-lt"/>
                <a:cs typeface="+mn-lt"/>
              </a:rPr>
              <a:t>vorinostat</a:t>
            </a:r>
            <a:r>
              <a:rPr lang="en-US" dirty="0">
                <a:ea typeface="+mn-lt"/>
                <a:cs typeface="+mn-lt"/>
              </a:rPr>
              <a:t> was promising and safe in the treatment of solid tumors [2].</a:t>
            </a:r>
            <a:endParaRPr lang="ru-RU" dirty="0"/>
          </a:p>
          <a:p>
            <a:pPr algn="just"/>
            <a:r>
              <a:rPr lang="ru-RU" dirty="0">
                <a:solidFill>
                  <a:srgbClr val="000000"/>
                </a:solidFill>
                <a:latin typeface="Times New Roman" panose="02020603050405020304" pitchFamily="18" charset="0"/>
                <a:ea typeface="Times New Roman" panose="02020603050405020304" pitchFamily="18" charset="0"/>
              </a:rPr>
              <a:t>	</a:t>
            </a:r>
          </a:p>
          <a:p>
            <a:pPr algn="just"/>
            <a:r>
              <a:rPr lang="ru-RU" sz="1800" dirty="0">
                <a:solidFill>
                  <a:srgbClr val="000000"/>
                </a:solidFill>
                <a:effectLst/>
                <a:latin typeface="Times New Roman" panose="02020603050405020304" pitchFamily="18" charset="0"/>
                <a:ea typeface="Times New Roman" panose="02020603050405020304" pitchFamily="18" charset="0"/>
              </a:rPr>
              <a:t>	</a:t>
            </a:r>
            <a:endParaRPr lang="ru-RU" dirty="0"/>
          </a:p>
        </p:txBody>
      </p:sp>
      <p:sp>
        <p:nvSpPr>
          <p:cNvPr id="14" name="TextBox 13">
            <a:extLst>
              <a:ext uri="{FF2B5EF4-FFF2-40B4-BE49-F238E27FC236}">
                <a16:creationId xmlns:a16="http://schemas.microsoft.com/office/drawing/2014/main" id="{933ECB73-5666-49EA-EC4F-592BD312B285}"/>
              </a:ext>
            </a:extLst>
          </p:cNvPr>
          <p:cNvSpPr txBox="1"/>
          <p:nvPr/>
        </p:nvSpPr>
        <p:spPr>
          <a:xfrm>
            <a:off x="0" y="5973113"/>
            <a:ext cx="9144000" cy="461665"/>
          </a:xfrm>
          <a:prstGeom prst="rect">
            <a:avLst/>
          </a:prstGeom>
          <a:noFill/>
        </p:spPr>
        <p:txBody>
          <a:bodyPr wrap="square">
            <a:spAutoFit/>
          </a:bodyPr>
          <a:lstStyle/>
          <a:p>
            <a:pPr algn="just"/>
            <a:r>
              <a:rPr lang="ru-RU" sz="1200" dirty="0"/>
              <a:t>[</a:t>
            </a:r>
            <a:r>
              <a:rPr lang="en-US" sz="1200" dirty="0"/>
              <a:t>2</a:t>
            </a:r>
            <a:r>
              <a:rPr lang="ru-RU" sz="1200" dirty="0"/>
              <a:t>]</a:t>
            </a:r>
            <a:r>
              <a:rPr lang="en-US" sz="1200" dirty="0"/>
              <a:t> Munster, P., </a:t>
            </a:r>
            <a:r>
              <a:rPr lang="en-US" sz="1200" dirty="0" err="1"/>
              <a:t>Marchion</a:t>
            </a:r>
            <a:r>
              <a:rPr lang="en-US" sz="1200" dirty="0"/>
              <a:t>, D., Thomas, S. et al. Phase I trial of </a:t>
            </a:r>
            <a:r>
              <a:rPr lang="en-US" sz="1200" dirty="0" err="1"/>
              <a:t>vorinostat</a:t>
            </a:r>
            <a:r>
              <a:rPr lang="en-US" sz="1200" dirty="0"/>
              <a:t> and doxorubicin in solid </a:t>
            </a:r>
            <a:r>
              <a:rPr lang="en-US" sz="1200" dirty="0" err="1"/>
              <a:t>tumours</a:t>
            </a:r>
            <a:r>
              <a:rPr lang="en-US" sz="1200" dirty="0"/>
              <a:t>: histone deacetylase 2 expression as a predictive marker. Br J Cancer 101, 1044–1050 (2009). https://doi.org/10.1038/sj.bjc.6605293</a:t>
            </a:r>
          </a:p>
        </p:txBody>
      </p:sp>
      <p:pic>
        <p:nvPicPr>
          <p:cNvPr id="9" name="Звук 8">
            <a:hlinkClick r:id="" action="ppaction://media"/>
            <a:extLst>
              <a:ext uri="{FF2B5EF4-FFF2-40B4-BE49-F238E27FC236}">
                <a16:creationId xmlns:a16="http://schemas.microsoft.com/office/drawing/2014/main" id="{82564A1C-1AD9-5B1D-C82F-B58E208DC1A3}"/>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3494194857"/>
      </p:ext>
    </p:extLst>
  </p:cSld>
  <p:clrMapOvr>
    <a:masterClrMapping/>
  </p:clrMapOvr>
  <mc:AlternateContent xmlns:mc="http://schemas.openxmlformats.org/markup-compatibility/2006" xmlns:p14="http://schemas.microsoft.com/office/powerpoint/2010/main">
    <mc:Choice Requires="p14">
      <p:transition spd="slow" p14:dur="2000" advTm="31514"/>
    </mc:Choice>
    <mc:Fallback xmlns="">
      <p:transition spd="slow" advTm="31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FCAEAE96-855E-42B1-8DE9-9C9E68DE18C5}" type="slidenum">
              <a:rPr lang="fr-FR" smtClean="0">
                <a:latin typeface="Arial" panose="020B0604020202020204" pitchFamily="34" charset="0"/>
                <a:cs typeface="Arial" panose="020B0604020202020204" pitchFamily="34" charset="0"/>
              </a:rPr>
              <a:pPr/>
              <a:t>6</a:t>
            </a:fld>
            <a:endParaRPr lang="fr-FR"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D04F326-65EB-4336-8C2B-B7016DD553EB}"/>
              </a:ext>
            </a:extLst>
          </p:cNvPr>
          <p:cNvSpPr txBox="1"/>
          <p:nvPr/>
        </p:nvSpPr>
        <p:spPr>
          <a:xfrm>
            <a:off x="647700" y="1098184"/>
            <a:ext cx="7848600" cy="461665"/>
          </a:xfrm>
          <a:prstGeom prst="rect">
            <a:avLst/>
          </a:prstGeom>
          <a:noFill/>
        </p:spPr>
        <p:txBody>
          <a:bodyPr wrap="square" rtlCol="0">
            <a:spAutoFit/>
          </a:bodyPr>
          <a:lstStyle/>
          <a:p>
            <a:r>
              <a:rPr lang="fr-FR" sz="2400" b="1" dirty="0"/>
              <a:t>Introduction</a:t>
            </a:r>
          </a:p>
        </p:txBody>
      </p:sp>
      <p:pic>
        <p:nvPicPr>
          <p:cNvPr id="3" name="Рисунок 2">
            <a:extLst>
              <a:ext uri="{FF2B5EF4-FFF2-40B4-BE49-F238E27FC236}">
                <a16:creationId xmlns:a16="http://schemas.microsoft.com/office/drawing/2014/main" id="{013D1C5E-D039-2E7A-E226-A8DC0A6ECB05}"/>
              </a:ext>
            </a:extLst>
          </p:cNvPr>
          <p:cNvPicPr>
            <a:picLocks noChangeAspect="1"/>
          </p:cNvPicPr>
          <p:nvPr/>
        </p:nvPicPr>
        <p:blipFill>
          <a:blip r:embed="rId5"/>
          <a:stretch>
            <a:fillRect/>
          </a:stretch>
        </p:blipFill>
        <p:spPr>
          <a:xfrm>
            <a:off x="71673" y="1559849"/>
            <a:ext cx="3909482" cy="2971386"/>
          </a:xfrm>
          <a:prstGeom prst="rect">
            <a:avLst/>
          </a:prstGeom>
        </p:spPr>
      </p:pic>
      <p:graphicFrame>
        <p:nvGraphicFramePr>
          <p:cNvPr id="4" name="Объект 3">
            <a:extLst>
              <a:ext uri="{FF2B5EF4-FFF2-40B4-BE49-F238E27FC236}">
                <a16:creationId xmlns:a16="http://schemas.microsoft.com/office/drawing/2014/main" id="{EFF9B351-120F-CE0A-AAF3-5D4A33FC92E4}"/>
              </a:ext>
            </a:extLst>
          </p:cNvPr>
          <p:cNvGraphicFramePr>
            <a:graphicFrameLocks noChangeAspect="1"/>
          </p:cNvGraphicFramePr>
          <p:nvPr>
            <p:extLst>
              <p:ext uri="{D42A27DB-BD31-4B8C-83A1-F6EECF244321}">
                <p14:modId xmlns:p14="http://schemas.microsoft.com/office/powerpoint/2010/main" val="783136201"/>
              </p:ext>
            </p:extLst>
          </p:nvPr>
        </p:nvGraphicFramePr>
        <p:xfrm>
          <a:off x="4086225" y="2483179"/>
          <a:ext cx="4981575" cy="1928813"/>
        </p:xfrm>
        <a:graphic>
          <a:graphicData uri="http://schemas.openxmlformats.org/presentationml/2006/ole">
            <mc:AlternateContent xmlns:mc="http://schemas.openxmlformats.org/markup-compatibility/2006">
              <mc:Choice xmlns:v="urn:schemas-microsoft-com:vml" Requires="v">
                <p:oleObj name="CS ChemDraw Drawing" r:id="rId6" imgW="4981500" imgH="1929071" progId="ChemDraw.Document.6.0">
                  <p:embed/>
                </p:oleObj>
              </mc:Choice>
              <mc:Fallback>
                <p:oleObj name="CS ChemDraw Drawing" r:id="rId6" imgW="4981500" imgH="1929071" progId="ChemDraw.Document.6.0">
                  <p:embed/>
                  <p:pic>
                    <p:nvPicPr>
                      <p:cNvPr id="0" name=""/>
                      <p:cNvPicPr/>
                      <p:nvPr/>
                    </p:nvPicPr>
                    <p:blipFill>
                      <a:blip r:embed="rId7"/>
                      <a:stretch>
                        <a:fillRect/>
                      </a:stretch>
                    </p:blipFill>
                    <p:spPr>
                      <a:xfrm>
                        <a:off x="4086225" y="2483179"/>
                        <a:ext cx="4981575" cy="1928813"/>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2DB5523D-C99E-DD9E-55B2-3A6F59112178}"/>
              </a:ext>
            </a:extLst>
          </p:cNvPr>
          <p:cNvSpPr txBox="1"/>
          <p:nvPr/>
        </p:nvSpPr>
        <p:spPr>
          <a:xfrm>
            <a:off x="0" y="5973113"/>
            <a:ext cx="9144000" cy="461665"/>
          </a:xfrm>
          <a:prstGeom prst="rect">
            <a:avLst/>
          </a:prstGeom>
          <a:noFill/>
        </p:spPr>
        <p:txBody>
          <a:bodyPr wrap="square">
            <a:spAutoFit/>
          </a:bodyPr>
          <a:lstStyle/>
          <a:p>
            <a:pPr algn="just"/>
            <a:r>
              <a:rPr lang="ru-RU" sz="1200" dirty="0"/>
              <a:t>[</a:t>
            </a:r>
            <a:r>
              <a:rPr lang="en-US" sz="1200" dirty="0"/>
              <a:t>3</a:t>
            </a:r>
            <a:r>
              <a:rPr lang="ru-RU" sz="1200" dirty="0"/>
              <a:t>]</a:t>
            </a:r>
            <a:r>
              <a:rPr lang="en-US" sz="1200" dirty="0"/>
              <a:t> </a:t>
            </a:r>
            <a:r>
              <a:rPr lang="en-US" sz="1200" dirty="0" err="1"/>
              <a:t>Danhier</a:t>
            </a:r>
            <a:r>
              <a:rPr lang="en-US" sz="1200" dirty="0"/>
              <a:t>, F., </a:t>
            </a:r>
            <a:r>
              <a:rPr lang="en-US" sz="1200" dirty="0" err="1"/>
              <a:t>Ansorena</a:t>
            </a:r>
            <a:r>
              <a:rPr lang="en-US" sz="1200" dirty="0"/>
              <a:t>, E., Silva, J. M., Coco, R., Le Breton, A., &amp; </a:t>
            </a:r>
            <a:r>
              <a:rPr lang="en-US" sz="1200" dirty="0" err="1"/>
              <a:t>Préat</a:t>
            </a:r>
            <a:r>
              <a:rPr lang="en-US" sz="1200" dirty="0"/>
              <a:t>, V. (2012). PLGA-based nanoparticles: An overview of biomedical applications. Journal of Controlled Release, 161(2), 505–522. doi:10.1016/j.jconrel.2012.01.043</a:t>
            </a:r>
          </a:p>
        </p:txBody>
      </p:sp>
      <p:sp>
        <p:nvSpPr>
          <p:cNvPr id="7" name="TextBox 6">
            <a:extLst>
              <a:ext uri="{FF2B5EF4-FFF2-40B4-BE49-F238E27FC236}">
                <a16:creationId xmlns:a16="http://schemas.microsoft.com/office/drawing/2014/main" id="{19F2E304-E82D-A9B1-D501-1E1E953E605A}"/>
              </a:ext>
            </a:extLst>
          </p:cNvPr>
          <p:cNvSpPr txBox="1"/>
          <p:nvPr/>
        </p:nvSpPr>
        <p:spPr>
          <a:xfrm>
            <a:off x="471350" y="4478509"/>
            <a:ext cx="3110127" cy="584775"/>
          </a:xfrm>
          <a:prstGeom prst="rect">
            <a:avLst/>
          </a:prstGeom>
          <a:noFill/>
        </p:spPr>
        <p:txBody>
          <a:bodyPr wrap="square" rtlCol="0">
            <a:spAutoFit/>
          </a:bodyPr>
          <a:lstStyle/>
          <a:p>
            <a:pPr algn="ctr"/>
            <a:r>
              <a:rPr lang="en-US" sz="1600" b="0" i="0" dirty="0">
                <a:solidFill>
                  <a:srgbClr val="111827"/>
                </a:solidFill>
                <a:effectLst/>
              </a:rPr>
              <a:t>Chemical structures of the polymer matrix and anticancer drugs</a:t>
            </a:r>
            <a:endParaRPr lang="ru-RU" sz="1600" b="1" dirty="0"/>
          </a:p>
        </p:txBody>
      </p:sp>
      <p:sp>
        <p:nvSpPr>
          <p:cNvPr id="9" name="TextBox 8">
            <a:extLst>
              <a:ext uri="{FF2B5EF4-FFF2-40B4-BE49-F238E27FC236}">
                <a16:creationId xmlns:a16="http://schemas.microsoft.com/office/drawing/2014/main" id="{350CEC05-923D-FA42-1118-327754BECF2B}"/>
              </a:ext>
            </a:extLst>
          </p:cNvPr>
          <p:cNvSpPr txBox="1"/>
          <p:nvPr/>
        </p:nvSpPr>
        <p:spPr>
          <a:xfrm>
            <a:off x="4086225" y="1559849"/>
            <a:ext cx="4905375" cy="923330"/>
          </a:xfrm>
          <a:prstGeom prst="rect">
            <a:avLst/>
          </a:prstGeom>
          <a:noFill/>
        </p:spPr>
        <p:txBody>
          <a:bodyPr wrap="square">
            <a:spAutoFit/>
          </a:bodyPr>
          <a:lstStyle/>
          <a:p>
            <a:pPr algn="just"/>
            <a:r>
              <a:rPr lang="en-US" dirty="0"/>
              <a:t>Poly(lactic-co-glycolic acid) (PLGA) is a biocompatible and biodegradable polymeric material approved by the FDA for clinical use.</a:t>
            </a:r>
            <a:endParaRPr lang="ru-RU" dirty="0"/>
          </a:p>
        </p:txBody>
      </p:sp>
      <p:sp>
        <p:nvSpPr>
          <p:cNvPr id="11" name="TextBox 10">
            <a:extLst>
              <a:ext uri="{FF2B5EF4-FFF2-40B4-BE49-F238E27FC236}">
                <a16:creationId xmlns:a16="http://schemas.microsoft.com/office/drawing/2014/main" id="{8F60009E-2BF2-E2E5-0A3F-B34ED4DD6063}"/>
              </a:ext>
            </a:extLst>
          </p:cNvPr>
          <p:cNvSpPr txBox="1"/>
          <p:nvPr/>
        </p:nvSpPr>
        <p:spPr>
          <a:xfrm>
            <a:off x="0" y="5184368"/>
            <a:ext cx="9144000" cy="646331"/>
          </a:xfrm>
          <a:prstGeom prst="rect">
            <a:avLst/>
          </a:prstGeom>
          <a:noFill/>
        </p:spPr>
        <p:txBody>
          <a:bodyPr wrap="square">
            <a:spAutoFit/>
          </a:bodyPr>
          <a:lstStyle/>
          <a:p>
            <a:pPr algn="ctr"/>
            <a:r>
              <a:rPr lang="en-US" b="1" dirty="0"/>
              <a:t>The aim of this work was to develop a method for the synthesis of PLGA nanoparticles loaded with doxorubicin and </a:t>
            </a:r>
            <a:r>
              <a:rPr lang="en-US" b="1" dirty="0" err="1"/>
              <a:t>vorinostat</a:t>
            </a:r>
            <a:r>
              <a:rPr lang="en-US" b="1" dirty="0"/>
              <a:t> for the combination therapy of triple-negative breast cancer</a:t>
            </a:r>
            <a:endParaRPr lang="ru-RU" b="1" dirty="0"/>
          </a:p>
        </p:txBody>
      </p:sp>
      <p:sp>
        <p:nvSpPr>
          <p:cNvPr id="13" name="TextBox 12">
            <a:extLst>
              <a:ext uri="{FF2B5EF4-FFF2-40B4-BE49-F238E27FC236}">
                <a16:creationId xmlns:a16="http://schemas.microsoft.com/office/drawing/2014/main" id="{30A70C7C-1162-C2A4-1F02-4A96D27FA2E8}"/>
              </a:ext>
            </a:extLst>
          </p:cNvPr>
          <p:cNvSpPr txBox="1"/>
          <p:nvPr/>
        </p:nvSpPr>
        <p:spPr>
          <a:xfrm>
            <a:off x="5021948" y="4478509"/>
            <a:ext cx="3110127" cy="338554"/>
          </a:xfrm>
          <a:prstGeom prst="rect">
            <a:avLst/>
          </a:prstGeom>
          <a:noFill/>
        </p:spPr>
        <p:txBody>
          <a:bodyPr wrap="square" rtlCol="0">
            <a:spAutoFit/>
          </a:bodyPr>
          <a:lstStyle/>
          <a:p>
            <a:pPr algn="ctr"/>
            <a:r>
              <a:rPr lang="en-US" sz="1600" b="0" i="0" dirty="0">
                <a:solidFill>
                  <a:srgbClr val="111827"/>
                </a:solidFill>
                <a:effectLst/>
              </a:rPr>
              <a:t>Hydrolysis of PLGA [4]</a:t>
            </a:r>
            <a:endParaRPr lang="ru-RU" sz="1600" b="1" dirty="0"/>
          </a:p>
        </p:txBody>
      </p:sp>
      <p:pic>
        <p:nvPicPr>
          <p:cNvPr id="14" name="Звук 13">
            <a:hlinkClick r:id="" action="ppaction://media"/>
            <a:extLst>
              <a:ext uri="{FF2B5EF4-FFF2-40B4-BE49-F238E27FC236}">
                <a16:creationId xmlns:a16="http://schemas.microsoft.com/office/drawing/2014/main" id="{BB21C660-3C5B-4B31-BCDC-15F794CC6FBE}"/>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3299416555"/>
      </p:ext>
    </p:extLst>
  </p:cSld>
  <p:clrMapOvr>
    <a:masterClrMapping/>
  </p:clrMapOvr>
  <mc:AlternateContent xmlns:mc="http://schemas.openxmlformats.org/markup-compatibility/2006" xmlns:p14="http://schemas.microsoft.com/office/powerpoint/2010/main">
    <mc:Choice Requires="p14">
      <p:transition spd="slow" p14:dur="2000" advTm="29416"/>
    </mc:Choice>
    <mc:Fallback xmlns="">
      <p:transition spd="slow" advTm="29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a:extLst>
              <a:ext uri="{FF2B5EF4-FFF2-40B4-BE49-F238E27FC236}">
                <a16:creationId xmlns:a16="http://schemas.microsoft.com/office/drawing/2014/main" id="{73BD6402-A3DD-BEA2-0CC4-7042BE92F1AB}"/>
              </a:ext>
            </a:extLst>
          </p:cNvPr>
          <p:cNvGraphicFramePr>
            <a:graphicFrameLocks noGrp="1"/>
          </p:cNvGraphicFramePr>
          <p:nvPr>
            <p:extLst>
              <p:ext uri="{D42A27DB-BD31-4B8C-83A1-F6EECF244321}">
                <p14:modId xmlns:p14="http://schemas.microsoft.com/office/powerpoint/2010/main" val="3634283404"/>
              </p:ext>
            </p:extLst>
          </p:nvPr>
        </p:nvGraphicFramePr>
        <p:xfrm>
          <a:off x="4656583" y="2629926"/>
          <a:ext cx="4411217" cy="3645806"/>
        </p:xfrm>
        <a:graphic>
          <a:graphicData uri="http://schemas.openxmlformats.org/drawingml/2006/table">
            <a:tbl>
              <a:tblPr firstRow="1" bandRow="1">
                <a:tableStyleId>{5C22544A-7EE6-4342-B048-85BDC9FD1C3A}</a:tableStyleId>
              </a:tblPr>
              <a:tblGrid>
                <a:gridCol w="2691984">
                  <a:extLst>
                    <a:ext uri="{9D8B030D-6E8A-4147-A177-3AD203B41FA5}">
                      <a16:colId xmlns:a16="http://schemas.microsoft.com/office/drawing/2014/main" val="615383723"/>
                    </a:ext>
                  </a:extLst>
                </a:gridCol>
                <a:gridCol w="553154">
                  <a:extLst>
                    <a:ext uri="{9D8B030D-6E8A-4147-A177-3AD203B41FA5}">
                      <a16:colId xmlns:a16="http://schemas.microsoft.com/office/drawing/2014/main" val="1091740388"/>
                    </a:ext>
                  </a:extLst>
                </a:gridCol>
                <a:gridCol w="604718">
                  <a:extLst>
                    <a:ext uri="{9D8B030D-6E8A-4147-A177-3AD203B41FA5}">
                      <a16:colId xmlns:a16="http://schemas.microsoft.com/office/drawing/2014/main" val="689238684"/>
                    </a:ext>
                  </a:extLst>
                </a:gridCol>
                <a:gridCol w="561361">
                  <a:extLst>
                    <a:ext uri="{9D8B030D-6E8A-4147-A177-3AD203B41FA5}">
                      <a16:colId xmlns:a16="http://schemas.microsoft.com/office/drawing/2014/main" val="203882724"/>
                    </a:ext>
                  </a:extLst>
                </a:gridCol>
              </a:tblGrid>
              <a:tr h="389183">
                <a:tc>
                  <a:txBody>
                    <a:bodyPr/>
                    <a:lstStyle/>
                    <a:p>
                      <a:pPr algn="ctr"/>
                      <a:endParaRPr lang="ru-RU" sz="1400" dirty="0">
                        <a:solidFill>
                          <a:schemeClr val="tx1"/>
                        </a:solidFill>
                        <a:latin typeface="+mn-lt"/>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p>
                      <a:pPr algn="ctr"/>
                      <a:r>
                        <a:rPr lang="en-US" sz="1400" dirty="0">
                          <a:solidFill>
                            <a:schemeClr val="tx1"/>
                          </a:solidFill>
                          <a:latin typeface="+mn-lt"/>
                          <a:cs typeface="Times New Roman" panose="02020603050405020304" pitchFamily="18" charset="0"/>
                        </a:rPr>
                        <a:t>Levels</a:t>
                      </a:r>
                      <a:endParaRPr lang="ru-RU" sz="1400" dirty="0">
                        <a:solidFill>
                          <a:schemeClr val="tx1"/>
                        </a:solidFill>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ru-RU"/>
                    </a:p>
                  </a:txBody>
                  <a:tcPr>
                    <a:lnL w="12700" cap="flat" cmpd="sng" algn="ctr">
                      <a:solidFill>
                        <a:schemeClr val="tx1"/>
                      </a:solidFill>
                      <a:prstDash val="solid"/>
                      <a:round/>
                      <a:headEnd type="none" w="med" len="med"/>
                      <a:tailEnd type="none" w="med" len="med"/>
                    </a:lnL>
                  </a:tcPr>
                </a:tc>
                <a:tc hMerge="1">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1997474"/>
                  </a:ext>
                </a:extLst>
              </a:tr>
              <a:tr h="391209">
                <a:tc>
                  <a:txBody>
                    <a:bodyPr/>
                    <a:lstStyle/>
                    <a:p>
                      <a:pPr algn="ctr"/>
                      <a:endParaRPr lang="ru-RU" sz="1400" dirty="0">
                        <a:solidFill>
                          <a:schemeClr val="tx1"/>
                        </a:solidFill>
                        <a:latin typeface="+mn-lt"/>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ru-RU" sz="1400" dirty="0">
                          <a:solidFill>
                            <a:schemeClr val="tx1"/>
                          </a:solidFill>
                          <a:latin typeface="+mn-lt"/>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ru-RU" sz="1400" dirty="0">
                          <a:solidFill>
                            <a:schemeClr val="tx1"/>
                          </a:solidFill>
                          <a:latin typeface="+mn-lt"/>
                          <a:cs typeface="Times New Roman" panose="02020603050405020304" pitchFamily="18"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ru-RU" sz="1400" dirty="0">
                          <a:solidFill>
                            <a:schemeClr val="tx1"/>
                          </a:solidFill>
                          <a:latin typeface="+mn-lt"/>
                          <a:cs typeface="Times New Roman" panose="02020603050405020304" pitchFamily="18"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33984003"/>
                  </a:ext>
                </a:extLst>
              </a:tr>
              <a:tr h="391209">
                <a:tc>
                  <a:txBody>
                    <a:bodyPr/>
                    <a:lstStyle/>
                    <a:p>
                      <a:pPr algn="ctr"/>
                      <a:r>
                        <a:rPr lang="en-US" sz="1400" b="1" dirty="0">
                          <a:solidFill>
                            <a:schemeClr val="tx1"/>
                          </a:solidFill>
                          <a:latin typeface="+mn-lt"/>
                          <a:cs typeface="Times New Roman" panose="02020603050405020304" pitchFamily="18" charset="0"/>
                        </a:rPr>
                        <a:t>Independent variables</a:t>
                      </a:r>
                      <a:endParaRPr lang="ru-RU" sz="1400" b="1" dirty="0">
                        <a:solidFill>
                          <a:schemeClr val="tx1"/>
                        </a:solidFill>
                        <a:latin typeface="+mn-lt"/>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ru-RU" sz="1400" dirty="0">
                        <a:solidFill>
                          <a:schemeClr val="tx1"/>
                        </a:solidFill>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ru-RU" sz="1400" dirty="0">
                        <a:solidFill>
                          <a:schemeClr val="tx1"/>
                        </a:solidFill>
                        <a:latin typeface="+mn-lt"/>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ru-RU" sz="1400" dirty="0">
                        <a:solidFill>
                          <a:schemeClr val="tx1"/>
                        </a:solidFill>
                        <a:latin typeface="+mn-lt"/>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50368801"/>
                  </a:ext>
                </a:extLst>
              </a:tr>
              <a:tr h="391209">
                <a:tc>
                  <a:txBody>
                    <a:bodyPr/>
                    <a:lstStyle/>
                    <a:p>
                      <a:pPr algn="ctr"/>
                      <a:r>
                        <a:rPr lang="en-US" sz="1400" dirty="0">
                          <a:solidFill>
                            <a:schemeClr val="tx1"/>
                          </a:solidFill>
                          <a:latin typeface="+mn-lt"/>
                          <a:cs typeface="Times New Roman" panose="02020603050405020304" pitchFamily="18" charset="0"/>
                        </a:rPr>
                        <a:t>X</a:t>
                      </a:r>
                      <a:r>
                        <a:rPr lang="en-US" sz="1400" baseline="0" dirty="0">
                          <a:solidFill>
                            <a:schemeClr val="tx1"/>
                          </a:solidFill>
                          <a:latin typeface="+mn-lt"/>
                          <a:cs typeface="Times New Roman" panose="02020603050405020304" pitchFamily="18" charset="0"/>
                        </a:rPr>
                        <a:t>1</a:t>
                      </a:r>
                      <a:r>
                        <a:rPr lang="en-US" sz="1400" dirty="0">
                          <a:solidFill>
                            <a:schemeClr val="tx1"/>
                          </a:solidFill>
                          <a:latin typeface="+mn-lt"/>
                          <a:cs typeface="Times New Roman" panose="02020603050405020304" pitchFamily="18" charset="0"/>
                        </a:rPr>
                        <a:t>:</a:t>
                      </a:r>
                      <a:r>
                        <a:rPr lang="ru-RU" sz="1400" dirty="0">
                          <a:solidFill>
                            <a:schemeClr val="tx1"/>
                          </a:solidFill>
                          <a:latin typeface="+mn-lt"/>
                          <a:cs typeface="Times New Roman" panose="02020603050405020304" pitchFamily="18" charset="0"/>
                        </a:rPr>
                        <a:t> </a:t>
                      </a:r>
                      <a:r>
                        <a:rPr lang="en-US" sz="1400" dirty="0">
                          <a:latin typeface="+mn-lt"/>
                        </a:rPr>
                        <a:t>PLGA amount</a:t>
                      </a:r>
                      <a:r>
                        <a:rPr lang="en-US" sz="1400" dirty="0">
                          <a:solidFill>
                            <a:schemeClr val="tx1"/>
                          </a:solidFill>
                          <a:latin typeface="+mn-lt"/>
                          <a:cs typeface="Times New Roman" panose="02020603050405020304" pitchFamily="18" charset="0"/>
                        </a:rPr>
                        <a:t>, mg</a:t>
                      </a:r>
                      <a:r>
                        <a:rPr lang="ru-RU" sz="1400" dirty="0">
                          <a:solidFill>
                            <a:schemeClr val="tx1"/>
                          </a:solidFill>
                          <a:latin typeface="+mn-lt"/>
                          <a:cs typeface="Times New Roman" panose="02020603050405020304" pitchFamily="18" charset="0"/>
                        </a:rPr>
                        <a:t>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ru-RU" sz="1400" dirty="0">
                          <a:solidFill>
                            <a:schemeClr val="tx1"/>
                          </a:solidFill>
                          <a:latin typeface="+mn-lt"/>
                          <a:cs typeface="Times New Roman" panose="02020603050405020304" pitchFamily="18" charset="0"/>
                        </a:rPr>
                        <a:t>50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ru-RU" sz="1400">
                          <a:solidFill>
                            <a:schemeClr val="tx1"/>
                          </a:solidFill>
                          <a:latin typeface="+mn-lt"/>
                          <a:cs typeface="Times New Roman" panose="02020603050405020304" pitchFamily="18" charset="0"/>
                        </a:rPr>
                        <a:t>100</a:t>
                      </a:r>
                      <a:endParaRPr lang="ru-RU" sz="1400" dirty="0">
                        <a:solidFill>
                          <a:schemeClr val="tx1"/>
                        </a:solidFill>
                        <a:latin typeface="+mn-lt"/>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ru-RU" sz="1400">
                          <a:solidFill>
                            <a:schemeClr val="tx1"/>
                          </a:solidFill>
                          <a:latin typeface="+mn-lt"/>
                          <a:cs typeface="Times New Roman" panose="02020603050405020304" pitchFamily="18" charset="0"/>
                        </a:rPr>
                        <a:t>150</a:t>
                      </a:r>
                      <a:endParaRPr lang="ru-RU" sz="1400" dirty="0">
                        <a:solidFill>
                          <a:schemeClr val="tx1"/>
                        </a:solidFill>
                        <a:latin typeface="+mn-lt"/>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85426950"/>
                  </a:ext>
                </a:extLst>
              </a:tr>
              <a:tr h="3912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mn-lt"/>
                          <a:cs typeface="Times New Roman" panose="02020603050405020304" pitchFamily="18" charset="0"/>
                        </a:rPr>
                        <a:t>X</a:t>
                      </a:r>
                      <a:r>
                        <a:rPr lang="en-US" sz="1400" baseline="0" dirty="0">
                          <a:solidFill>
                            <a:schemeClr val="tx1"/>
                          </a:solidFill>
                          <a:latin typeface="+mn-lt"/>
                          <a:cs typeface="Times New Roman" panose="02020603050405020304" pitchFamily="18" charset="0"/>
                        </a:rPr>
                        <a:t>2</a:t>
                      </a:r>
                      <a:r>
                        <a:rPr lang="en-US" sz="1400" dirty="0">
                          <a:solidFill>
                            <a:schemeClr val="tx1"/>
                          </a:solidFill>
                          <a:latin typeface="+mn-lt"/>
                          <a:cs typeface="Times New Roman" panose="02020603050405020304" pitchFamily="18" charset="0"/>
                        </a:rPr>
                        <a:t>: </a:t>
                      </a:r>
                      <a:r>
                        <a:rPr lang="en-US" sz="1400" dirty="0">
                          <a:latin typeface="+mn-lt"/>
                        </a:rPr>
                        <a:t>CH</a:t>
                      </a:r>
                      <a:r>
                        <a:rPr lang="en-US" sz="1400" baseline="-25000" dirty="0">
                          <a:latin typeface="+mn-lt"/>
                        </a:rPr>
                        <a:t>2</a:t>
                      </a:r>
                      <a:r>
                        <a:rPr lang="en-US" sz="1400" dirty="0">
                          <a:latin typeface="+mn-lt"/>
                        </a:rPr>
                        <a:t>Cl</a:t>
                      </a:r>
                      <a:r>
                        <a:rPr lang="en-US" sz="1400" baseline="-25000" dirty="0">
                          <a:latin typeface="+mn-lt"/>
                        </a:rPr>
                        <a:t>2</a:t>
                      </a:r>
                      <a:r>
                        <a:rPr lang="en-US" sz="1400" dirty="0">
                          <a:latin typeface="+mn-lt"/>
                        </a:rPr>
                        <a:t> volume, ml </a:t>
                      </a:r>
                      <a:endParaRPr lang="en-US" sz="1400" dirty="0">
                        <a:solidFill>
                          <a:schemeClr val="tx1"/>
                        </a:solidFill>
                        <a:latin typeface="+mn-lt"/>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ru-RU" sz="1400" dirty="0">
                          <a:solidFill>
                            <a:schemeClr val="tx1"/>
                          </a:solidFill>
                          <a:latin typeface="+mn-lt"/>
                          <a:cs typeface="Times New Roman" panose="02020603050405020304" pitchFamily="18" charset="0"/>
                        </a:rPr>
                        <a:t>1</a:t>
                      </a:r>
                      <a:r>
                        <a:rPr lang="en-US" sz="1400" dirty="0">
                          <a:solidFill>
                            <a:schemeClr val="tx1"/>
                          </a:solidFill>
                          <a:latin typeface="+mn-lt"/>
                          <a:cs typeface="Times New Roman" panose="02020603050405020304" pitchFamily="18" charset="0"/>
                        </a:rPr>
                        <a:t>.</a:t>
                      </a:r>
                      <a:r>
                        <a:rPr lang="ru-RU" sz="1400" dirty="0">
                          <a:solidFill>
                            <a:schemeClr val="tx1"/>
                          </a:solidFill>
                          <a:latin typeface="+mn-lt"/>
                          <a:cs typeface="Times New Roman" panose="02020603050405020304" pitchFamily="18" charset="0"/>
                        </a:rPr>
                        <a:t>25</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ru-RU" sz="1400">
                          <a:solidFill>
                            <a:schemeClr val="tx1"/>
                          </a:solidFill>
                          <a:latin typeface="+mn-lt"/>
                          <a:cs typeface="Times New Roman" panose="02020603050405020304" pitchFamily="18" charset="0"/>
                        </a:rPr>
                        <a:t>5</a:t>
                      </a:r>
                      <a:endParaRPr lang="ru-RU" sz="1400" dirty="0">
                        <a:solidFill>
                          <a:schemeClr val="tx1"/>
                        </a:solidFill>
                        <a:latin typeface="+mn-lt"/>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ru-RU" sz="1400" dirty="0">
                          <a:solidFill>
                            <a:schemeClr val="tx1"/>
                          </a:solidFill>
                          <a:latin typeface="+mn-lt"/>
                          <a:cs typeface="Times New Roman" panose="02020603050405020304" pitchFamily="18" charset="0"/>
                        </a:rPr>
                        <a:t>8</a:t>
                      </a:r>
                      <a:r>
                        <a:rPr lang="en-US" sz="1400" dirty="0">
                          <a:solidFill>
                            <a:schemeClr val="tx1"/>
                          </a:solidFill>
                          <a:latin typeface="+mn-lt"/>
                          <a:cs typeface="Times New Roman" panose="02020603050405020304" pitchFamily="18" charset="0"/>
                        </a:rPr>
                        <a:t>.</a:t>
                      </a:r>
                      <a:r>
                        <a:rPr lang="ru-RU" sz="1400" dirty="0">
                          <a:solidFill>
                            <a:schemeClr val="tx1"/>
                          </a:solidFill>
                          <a:latin typeface="+mn-lt"/>
                          <a:cs typeface="Times New Roman" panose="02020603050405020304" pitchFamily="18" charset="0"/>
                        </a:rPr>
                        <a:t>75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34292399"/>
                  </a:ext>
                </a:extLst>
              </a:tr>
              <a:tr h="391209">
                <a:tc>
                  <a:txBody>
                    <a:bodyPr/>
                    <a:lstStyle/>
                    <a:p>
                      <a:pPr algn="ctr"/>
                      <a:r>
                        <a:rPr lang="en-US" sz="1400" dirty="0">
                          <a:solidFill>
                            <a:schemeClr val="tx1"/>
                          </a:solidFill>
                          <a:latin typeface="+mn-lt"/>
                          <a:cs typeface="Times New Roman" panose="02020603050405020304" pitchFamily="18" charset="0"/>
                        </a:rPr>
                        <a:t>X</a:t>
                      </a:r>
                      <a:r>
                        <a:rPr lang="en-US" sz="1400" baseline="0" dirty="0">
                          <a:solidFill>
                            <a:schemeClr val="tx1"/>
                          </a:solidFill>
                          <a:latin typeface="+mn-lt"/>
                          <a:cs typeface="Times New Roman" panose="02020603050405020304" pitchFamily="18" charset="0"/>
                        </a:rPr>
                        <a:t>3</a:t>
                      </a:r>
                      <a:r>
                        <a:rPr lang="en-US" sz="1400" dirty="0">
                          <a:solidFill>
                            <a:schemeClr val="tx1"/>
                          </a:solidFill>
                          <a:latin typeface="+mn-lt"/>
                          <a:cs typeface="Times New Roman" panose="02020603050405020304" pitchFamily="18" charset="0"/>
                        </a:rPr>
                        <a:t>:</a:t>
                      </a:r>
                      <a:r>
                        <a:rPr lang="ru-RU" sz="1400" dirty="0">
                          <a:solidFill>
                            <a:schemeClr val="tx1"/>
                          </a:solidFill>
                          <a:latin typeface="+mn-lt"/>
                          <a:cs typeface="Times New Roman" panose="02020603050405020304" pitchFamily="18" charset="0"/>
                        </a:rPr>
                        <a:t> </a:t>
                      </a:r>
                      <a:r>
                        <a:rPr lang="en-US" sz="1400" dirty="0">
                          <a:latin typeface="+mn-lt"/>
                        </a:rPr>
                        <a:t>PVA concentration</a:t>
                      </a:r>
                      <a:r>
                        <a:rPr lang="ru-RU" sz="1400" dirty="0">
                          <a:solidFill>
                            <a:schemeClr val="tx1"/>
                          </a:solidFill>
                          <a:latin typeface="+mn-lt"/>
                          <a:cs typeface="Times New Roman" panose="02020603050405020304" pitchFamily="18" charset="0"/>
                        </a:rPr>
                        <a:t>,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ru-RU" sz="1400" dirty="0">
                          <a:solidFill>
                            <a:schemeClr val="tx1"/>
                          </a:solidFill>
                          <a:latin typeface="+mn-lt"/>
                          <a:cs typeface="Times New Roman" panose="02020603050405020304" pitchFamily="18" charset="0"/>
                        </a:rPr>
                        <a:t>0</a:t>
                      </a:r>
                      <a:r>
                        <a:rPr lang="en-US" sz="1400" dirty="0">
                          <a:solidFill>
                            <a:schemeClr val="tx1"/>
                          </a:solidFill>
                          <a:latin typeface="+mn-lt"/>
                          <a:cs typeface="Times New Roman" panose="02020603050405020304" pitchFamily="18" charset="0"/>
                        </a:rPr>
                        <a:t>.</a:t>
                      </a:r>
                      <a:r>
                        <a:rPr lang="ru-RU" sz="1400" dirty="0">
                          <a:solidFill>
                            <a:schemeClr val="tx1"/>
                          </a:solidFill>
                          <a:latin typeface="+mn-lt"/>
                          <a:cs typeface="Times New Roman" panose="02020603050405020304" pitchFamily="18" charset="0"/>
                        </a:rPr>
                        <a:t>7</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ru-RU" sz="1400" dirty="0">
                          <a:solidFill>
                            <a:schemeClr val="tx1"/>
                          </a:solidFill>
                          <a:latin typeface="+mn-lt"/>
                          <a:cs typeface="Times New Roman" panose="02020603050405020304" pitchFamily="18" charset="0"/>
                        </a:rPr>
                        <a:t>1</a:t>
                      </a:r>
                      <a:r>
                        <a:rPr lang="en-US" sz="1400" dirty="0">
                          <a:solidFill>
                            <a:schemeClr val="tx1"/>
                          </a:solidFill>
                          <a:latin typeface="+mn-lt"/>
                          <a:cs typeface="Times New Roman" panose="02020603050405020304" pitchFamily="18" charset="0"/>
                        </a:rPr>
                        <a:t>.</a:t>
                      </a:r>
                      <a:r>
                        <a:rPr lang="ru-RU" sz="1400" dirty="0">
                          <a:solidFill>
                            <a:schemeClr val="tx1"/>
                          </a:solidFill>
                          <a:latin typeface="+mn-lt"/>
                          <a:cs typeface="Times New Roman" panose="02020603050405020304" pitchFamily="18" charset="0"/>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ru-RU" sz="1400" dirty="0">
                          <a:solidFill>
                            <a:schemeClr val="tx1"/>
                          </a:solidFill>
                          <a:latin typeface="+mn-lt"/>
                          <a:cs typeface="Times New Roman" panose="02020603050405020304" pitchFamily="18" charset="0"/>
                        </a:rPr>
                        <a:t>2</a:t>
                      </a:r>
                      <a:r>
                        <a:rPr lang="en-US" sz="1400" dirty="0">
                          <a:solidFill>
                            <a:schemeClr val="tx1"/>
                          </a:solidFill>
                          <a:latin typeface="+mn-lt"/>
                          <a:cs typeface="Times New Roman" panose="02020603050405020304" pitchFamily="18" charset="0"/>
                        </a:rPr>
                        <a:t>.</a:t>
                      </a:r>
                      <a:r>
                        <a:rPr lang="ru-RU" sz="1400" dirty="0">
                          <a:solidFill>
                            <a:schemeClr val="tx1"/>
                          </a:solidFill>
                          <a:latin typeface="+mn-lt"/>
                          <a:cs typeface="Times New Roman" panose="02020603050405020304" pitchFamily="18"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17774574"/>
                  </a:ext>
                </a:extLst>
              </a:tr>
              <a:tr h="391209">
                <a:tc>
                  <a:txBody>
                    <a:bodyPr/>
                    <a:lstStyle/>
                    <a:p>
                      <a:pPr algn="ctr"/>
                      <a:r>
                        <a:rPr lang="en-US" sz="1400" b="1" dirty="0">
                          <a:solidFill>
                            <a:schemeClr val="tx1"/>
                          </a:solidFill>
                          <a:latin typeface="+mn-lt"/>
                          <a:cs typeface="Times New Roman" panose="02020603050405020304" pitchFamily="18" charset="0"/>
                        </a:rPr>
                        <a:t>Dependent variables</a:t>
                      </a:r>
                      <a:endParaRPr lang="ru-RU" sz="1400" b="1" dirty="0">
                        <a:solidFill>
                          <a:schemeClr val="tx1"/>
                        </a:solidFill>
                        <a:latin typeface="+mn-lt"/>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mn-lt"/>
                          <a:cs typeface="Times New Roman" panose="02020603050405020304" pitchFamily="18" charset="0"/>
                        </a:rPr>
                        <a:t>Constraints</a:t>
                      </a:r>
                      <a:r>
                        <a:rPr lang="ru-RU" sz="1400" b="1" dirty="0">
                          <a:solidFill>
                            <a:schemeClr val="tx1"/>
                          </a:solidFill>
                          <a:latin typeface="+mn-lt"/>
                          <a:cs typeface="Times New Roman" panose="02020603050405020304" pitchFamily="18" charset="0"/>
                        </a:rPr>
                        <a:t>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ru-RU"/>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ru-RU"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62763860"/>
                  </a:ext>
                </a:extLst>
              </a:tr>
              <a:tr h="391209">
                <a:tc>
                  <a:txBody>
                    <a:bodyPr/>
                    <a:lstStyle/>
                    <a:p>
                      <a:pPr algn="ctr"/>
                      <a:r>
                        <a:rPr lang="en-US" sz="1400" dirty="0">
                          <a:solidFill>
                            <a:schemeClr val="tx1"/>
                          </a:solidFill>
                          <a:latin typeface="+mn-lt"/>
                          <a:cs typeface="Times New Roman" panose="02020603050405020304" pitchFamily="18" charset="0"/>
                        </a:rPr>
                        <a:t>Y</a:t>
                      </a:r>
                      <a:r>
                        <a:rPr lang="en-US" sz="1400" baseline="0" dirty="0">
                          <a:solidFill>
                            <a:schemeClr val="tx1"/>
                          </a:solidFill>
                          <a:latin typeface="+mn-lt"/>
                          <a:cs typeface="Times New Roman" panose="02020603050405020304" pitchFamily="18" charset="0"/>
                        </a:rPr>
                        <a:t>1</a:t>
                      </a:r>
                      <a:r>
                        <a:rPr lang="en-US" sz="1400" dirty="0">
                          <a:solidFill>
                            <a:schemeClr val="tx1"/>
                          </a:solidFill>
                          <a:latin typeface="+mn-lt"/>
                          <a:cs typeface="Times New Roman" panose="02020603050405020304" pitchFamily="18" charset="0"/>
                        </a:rPr>
                        <a:t>: </a:t>
                      </a:r>
                      <a:r>
                        <a:rPr lang="en-US" sz="1400" dirty="0">
                          <a:latin typeface="+mn-lt"/>
                        </a:rPr>
                        <a:t>Nanoparticle size (PS)</a:t>
                      </a:r>
                      <a:r>
                        <a:rPr lang="ru-RU" sz="1400" dirty="0">
                          <a:solidFill>
                            <a:schemeClr val="tx1"/>
                          </a:solidFill>
                          <a:latin typeface="+mn-lt"/>
                          <a:cs typeface="Times New Roman" panose="02020603050405020304" pitchFamily="18" charset="0"/>
                        </a:rPr>
                        <a:t>, </a:t>
                      </a:r>
                      <a:r>
                        <a:rPr lang="en-US" sz="1400" dirty="0">
                          <a:solidFill>
                            <a:schemeClr val="tx1"/>
                          </a:solidFill>
                          <a:latin typeface="+mn-lt"/>
                          <a:cs typeface="Times New Roman" panose="02020603050405020304" pitchFamily="18" charset="0"/>
                        </a:rPr>
                        <a:t>nm</a:t>
                      </a:r>
                      <a:endParaRPr lang="ru-RU" sz="1400" dirty="0">
                        <a:solidFill>
                          <a:schemeClr val="tx1"/>
                        </a:solidFill>
                        <a:latin typeface="+mn-lt"/>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p>
                      <a:pPr algn="ctr"/>
                      <a:r>
                        <a:rPr lang="en-US" sz="1400" dirty="0">
                          <a:solidFill>
                            <a:schemeClr val="tx1"/>
                          </a:solidFill>
                          <a:latin typeface="+mn-lt"/>
                          <a:cs typeface="Times New Roman" panose="02020603050405020304" pitchFamily="18" charset="0"/>
                        </a:rPr>
                        <a:t>Minimize</a:t>
                      </a:r>
                      <a:endParaRPr lang="ru-RU" sz="1400" dirty="0">
                        <a:solidFill>
                          <a:schemeClr val="tx1"/>
                        </a:solidFill>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ru-RU" sz="1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hMerge="1">
                  <a:txBody>
                    <a:bodyPr/>
                    <a:lstStyle/>
                    <a:p>
                      <a:endParaRPr lang="ru-RU" sz="1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2960851"/>
                  </a:ext>
                </a:extLst>
              </a:tr>
              <a:tr h="391209">
                <a:tc>
                  <a:txBody>
                    <a:bodyPr/>
                    <a:lstStyle/>
                    <a:p>
                      <a:pPr algn="ctr"/>
                      <a:r>
                        <a:rPr lang="ru-RU" sz="1400" dirty="0">
                          <a:solidFill>
                            <a:schemeClr val="tx1"/>
                          </a:solidFill>
                          <a:latin typeface="+mn-lt"/>
                          <a:cs typeface="Times New Roman" panose="02020603050405020304" pitchFamily="18" charset="0"/>
                        </a:rPr>
                        <a:t>Y</a:t>
                      </a:r>
                      <a:r>
                        <a:rPr lang="ru-RU" sz="1400" baseline="0" dirty="0">
                          <a:solidFill>
                            <a:schemeClr val="tx1"/>
                          </a:solidFill>
                          <a:latin typeface="+mn-lt"/>
                          <a:cs typeface="Times New Roman" panose="02020603050405020304" pitchFamily="18" charset="0"/>
                        </a:rPr>
                        <a:t>2</a:t>
                      </a:r>
                      <a:r>
                        <a:rPr lang="ru-RU" sz="1400" dirty="0">
                          <a:solidFill>
                            <a:schemeClr val="tx1"/>
                          </a:solidFill>
                          <a:latin typeface="+mn-lt"/>
                          <a:cs typeface="Times New Roman" panose="02020603050405020304" pitchFamily="18" charset="0"/>
                        </a:rPr>
                        <a:t>: </a:t>
                      </a:r>
                      <a:r>
                        <a:rPr lang="en-US" sz="1400" dirty="0">
                          <a:solidFill>
                            <a:schemeClr val="tx1"/>
                          </a:solidFill>
                          <a:latin typeface="+mn-lt"/>
                          <a:cs typeface="Times New Roman" panose="02020603050405020304" pitchFamily="18" charset="0"/>
                        </a:rPr>
                        <a:t>Drug loading of </a:t>
                      </a:r>
                      <a:r>
                        <a:rPr lang="en-US" sz="1400" dirty="0" err="1">
                          <a:solidFill>
                            <a:schemeClr val="tx1"/>
                          </a:solidFill>
                          <a:latin typeface="+mn-lt"/>
                          <a:cs typeface="Times New Roman" panose="02020603050405020304" pitchFamily="18" charset="0"/>
                        </a:rPr>
                        <a:t>vorinostat</a:t>
                      </a:r>
                      <a:r>
                        <a:rPr lang="en-US" sz="1400" dirty="0">
                          <a:solidFill>
                            <a:schemeClr val="tx1"/>
                          </a:solidFill>
                          <a:latin typeface="+mn-lt"/>
                          <a:cs typeface="Times New Roman" panose="02020603050405020304" pitchFamily="18" charset="0"/>
                        </a:rPr>
                        <a:t> (DL)</a:t>
                      </a:r>
                      <a:r>
                        <a:rPr lang="ru-RU" sz="1400" dirty="0">
                          <a:solidFill>
                            <a:schemeClr val="tx1"/>
                          </a:solidFill>
                          <a:latin typeface="+mn-lt"/>
                          <a:cs typeface="Times New Roman" panose="02020603050405020304" pitchFamily="18" charset="0"/>
                        </a:rPr>
                        <a:t>,</a:t>
                      </a:r>
                      <a:r>
                        <a:rPr lang="en-US" sz="1400" dirty="0">
                          <a:solidFill>
                            <a:schemeClr val="tx1"/>
                          </a:solidFill>
                          <a:latin typeface="+mn-lt"/>
                          <a:cs typeface="Times New Roman" panose="02020603050405020304" pitchFamily="18" charset="0"/>
                        </a:rPr>
                        <a:t> </a:t>
                      </a:r>
                      <a:r>
                        <a:rPr lang="ru-RU" sz="1400" dirty="0">
                          <a:solidFill>
                            <a:schemeClr val="tx1"/>
                          </a:solidFill>
                          <a:latin typeface="+mn-lt"/>
                          <a:cs typeface="Times New Roman" panose="02020603050405020304" pitchFamily="18" charset="0"/>
                        </a:rPr>
                        <a:t>%</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p>
                      <a:pPr algn="ctr"/>
                      <a:r>
                        <a:rPr lang="en-US" sz="1400" dirty="0">
                          <a:solidFill>
                            <a:schemeClr val="tx1"/>
                          </a:solidFill>
                          <a:latin typeface="+mn-lt"/>
                          <a:cs typeface="Times New Roman" panose="02020603050405020304" pitchFamily="18" charset="0"/>
                        </a:rPr>
                        <a:t>Maximize</a:t>
                      </a:r>
                      <a:endParaRPr lang="ru-RU" sz="1400" dirty="0">
                        <a:solidFill>
                          <a:schemeClr val="tx1"/>
                        </a:solidFill>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ru-RU" sz="1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ru-RU" sz="1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03558807"/>
                  </a:ext>
                </a:extLst>
              </a:tr>
            </a:tbl>
          </a:graphicData>
        </a:graphic>
      </p:graphicFrame>
      <p:pic>
        <p:nvPicPr>
          <p:cNvPr id="3" name="Рисунок 2">
            <a:extLst>
              <a:ext uri="{FF2B5EF4-FFF2-40B4-BE49-F238E27FC236}">
                <a16:creationId xmlns:a16="http://schemas.microsoft.com/office/drawing/2014/main" id="{852F8112-0F9C-F476-53E9-091DF1E9B73F}"/>
              </a:ext>
            </a:extLst>
          </p:cNvPr>
          <p:cNvPicPr>
            <a:picLocks noChangeAspect="1"/>
          </p:cNvPicPr>
          <p:nvPr/>
        </p:nvPicPr>
        <p:blipFill>
          <a:blip r:embed="rId5"/>
          <a:stretch>
            <a:fillRect/>
          </a:stretch>
        </p:blipFill>
        <p:spPr>
          <a:xfrm>
            <a:off x="21125" y="1929143"/>
            <a:ext cx="4855675" cy="3810000"/>
          </a:xfrm>
          <a:prstGeom prst="rect">
            <a:avLst/>
          </a:prstGeom>
        </p:spPr>
      </p:pic>
      <p:sp>
        <p:nvSpPr>
          <p:cNvPr id="12" name="Slide Number Placeholder 11"/>
          <p:cNvSpPr>
            <a:spLocks noGrp="1"/>
          </p:cNvSpPr>
          <p:nvPr>
            <p:ph type="sldNum" sz="quarter" idx="12"/>
          </p:nvPr>
        </p:nvSpPr>
        <p:spPr/>
        <p:txBody>
          <a:bodyPr/>
          <a:lstStyle/>
          <a:p>
            <a:fld id="{FCAEAE96-855E-42B1-8DE9-9C9E68DE18C5}" type="slidenum">
              <a:rPr lang="fr-FR" smtClean="0">
                <a:latin typeface="Arial" panose="020B0604020202020204" pitchFamily="34" charset="0"/>
                <a:cs typeface="Arial" panose="020B0604020202020204" pitchFamily="34" charset="0"/>
              </a:rPr>
              <a:pPr/>
              <a:t>7</a:t>
            </a:fld>
            <a:endParaRPr lang="fr-FR"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228D7A8-44E3-430C-AAD3-4A5580FD7912}"/>
              </a:ext>
            </a:extLst>
          </p:cNvPr>
          <p:cNvSpPr txBox="1"/>
          <p:nvPr/>
        </p:nvSpPr>
        <p:spPr>
          <a:xfrm>
            <a:off x="609600" y="1219200"/>
            <a:ext cx="8153400" cy="461665"/>
          </a:xfrm>
          <a:prstGeom prst="rect">
            <a:avLst/>
          </a:prstGeom>
          <a:noFill/>
        </p:spPr>
        <p:txBody>
          <a:bodyPr wrap="square" rtlCol="0">
            <a:spAutoFit/>
          </a:bodyPr>
          <a:lstStyle/>
          <a:p>
            <a:r>
              <a:rPr lang="fr-FR" sz="2400" b="1" dirty="0" err="1"/>
              <a:t>Results</a:t>
            </a:r>
            <a:r>
              <a:rPr lang="fr-FR" sz="2400" b="1" dirty="0"/>
              <a:t> and discussion</a:t>
            </a:r>
          </a:p>
        </p:txBody>
      </p:sp>
      <p:sp>
        <p:nvSpPr>
          <p:cNvPr id="7" name="TextBox 6">
            <a:extLst>
              <a:ext uri="{FF2B5EF4-FFF2-40B4-BE49-F238E27FC236}">
                <a16:creationId xmlns:a16="http://schemas.microsoft.com/office/drawing/2014/main" id="{34675E34-CF04-F1B5-AF4A-9518B0E5E074}"/>
              </a:ext>
            </a:extLst>
          </p:cNvPr>
          <p:cNvSpPr txBox="1"/>
          <p:nvPr/>
        </p:nvSpPr>
        <p:spPr>
          <a:xfrm>
            <a:off x="4876800" y="1929143"/>
            <a:ext cx="4191000" cy="646331"/>
          </a:xfrm>
          <a:prstGeom prst="rect">
            <a:avLst/>
          </a:prstGeom>
          <a:noFill/>
        </p:spPr>
        <p:txBody>
          <a:bodyPr wrap="square">
            <a:spAutoFit/>
          </a:bodyPr>
          <a:lstStyle/>
          <a:p>
            <a:pPr algn="ctr"/>
            <a:r>
              <a:rPr lang="en-US" sz="1800" dirty="0"/>
              <a:t>Variables and constrains in Box–Behnken experimental design</a:t>
            </a:r>
            <a:endParaRPr lang="ru-RU" sz="1800" dirty="0"/>
          </a:p>
        </p:txBody>
      </p:sp>
      <p:sp>
        <p:nvSpPr>
          <p:cNvPr id="8" name="TextBox 7">
            <a:extLst>
              <a:ext uri="{FF2B5EF4-FFF2-40B4-BE49-F238E27FC236}">
                <a16:creationId xmlns:a16="http://schemas.microsoft.com/office/drawing/2014/main" id="{FF0DB870-70D8-DC73-201A-CBEF21A70501}"/>
              </a:ext>
            </a:extLst>
          </p:cNvPr>
          <p:cNvSpPr txBox="1"/>
          <p:nvPr/>
        </p:nvSpPr>
        <p:spPr>
          <a:xfrm>
            <a:off x="5281" y="5710019"/>
            <a:ext cx="4566719" cy="584775"/>
          </a:xfrm>
          <a:prstGeom prst="rect">
            <a:avLst/>
          </a:prstGeom>
          <a:noFill/>
        </p:spPr>
        <p:txBody>
          <a:bodyPr wrap="square" rtlCol="0">
            <a:spAutoFit/>
          </a:bodyPr>
          <a:lstStyle/>
          <a:p>
            <a:pPr algn="ctr"/>
            <a:r>
              <a:rPr lang="en-US" sz="1600" dirty="0"/>
              <a:t>Double emulsion solvent evaporation method used in this work</a:t>
            </a:r>
            <a:endParaRPr lang="ru-RU" sz="1600" dirty="0"/>
          </a:p>
        </p:txBody>
      </p:sp>
      <p:pic>
        <p:nvPicPr>
          <p:cNvPr id="15" name="Звук 14">
            <a:hlinkClick r:id="" action="ppaction://media"/>
            <a:extLst>
              <a:ext uri="{FF2B5EF4-FFF2-40B4-BE49-F238E27FC236}">
                <a16:creationId xmlns:a16="http://schemas.microsoft.com/office/drawing/2014/main" id="{3C964022-AB00-B3EC-D864-1DDE0263AE7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2928138092"/>
      </p:ext>
    </p:extLst>
  </p:cSld>
  <p:clrMapOvr>
    <a:masterClrMapping/>
  </p:clrMapOvr>
  <mc:AlternateContent xmlns:mc="http://schemas.openxmlformats.org/markup-compatibility/2006" xmlns:p14="http://schemas.microsoft.com/office/powerpoint/2010/main">
    <mc:Choice Requires="p14">
      <p:transition spd="slow" p14:dur="2000" advTm="46187"/>
    </mc:Choice>
    <mc:Fallback xmlns="">
      <p:transition spd="slow" advTm="46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FCAEAE96-855E-42B1-8DE9-9C9E68DE18C5}" type="slidenum">
              <a:rPr lang="fr-FR" sz="1000" smtClean="0">
                <a:latin typeface="Arial" panose="020B0604020202020204" pitchFamily="34" charset="0"/>
                <a:cs typeface="Arial" panose="020B0604020202020204" pitchFamily="34" charset="0"/>
              </a:rPr>
              <a:pPr/>
              <a:t>8</a:t>
            </a:fld>
            <a:endParaRPr lang="fr-FR" sz="1000" dirty="0">
              <a:latin typeface="Arial" panose="020B0604020202020204" pitchFamily="34" charset="0"/>
              <a:cs typeface="Arial" panose="020B0604020202020204" pitchFamily="34" charset="0"/>
            </a:endParaRPr>
          </a:p>
        </p:txBody>
      </p:sp>
      <p:sp>
        <p:nvSpPr>
          <p:cNvPr id="63" name="TextBox 62">
            <a:extLst>
              <a:ext uri="{FF2B5EF4-FFF2-40B4-BE49-F238E27FC236}">
                <a16:creationId xmlns:a16="http://schemas.microsoft.com/office/drawing/2014/main" id="{40C91019-A93F-BF53-1DA1-58B0EECF3768}"/>
              </a:ext>
            </a:extLst>
          </p:cNvPr>
          <p:cNvSpPr txBox="1"/>
          <p:nvPr/>
        </p:nvSpPr>
        <p:spPr>
          <a:xfrm>
            <a:off x="4587926" y="3817951"/>
            <a:ext cx="567773" cy="246221"/>
          </a:xfrm>
          <a:prstGeom prst="rect">
            <a:avLst/>
          </a:prstGeom>
          <a:noFill/>
        </p:spPr>
        <p:txBody>
          <a:bodyPr wrap="square" rtlCol="0">
            <a:spAutoFit/>
          </a:bodyPr>
          <a:lstStyle/>
          <a:p>
            <a:pPr algn="ctr"/>
            <a:r>
              <a:rPr lang="en-US" sz="1000" dirty="0">
                <a:latin typeface="Times New Roman" panose="02020603050405020304" pitchFamily="18" charset="0"/>
                <a:cs typeface="Times New Roman" panose="02020603050405020304" pitchFamily="18" charset="0"/>
              </a:rPr>
              <a:t>PS</a:t>
            </a:r>
            <a:r>
              <a:rPr lang="ru-RU" sz="1000" dirty="0">
                <a:latin typeface="Times New Roman" panose="02020603050405020304" pitchFamily="18" charset="0"/>
                <a:cs typeface="Times New Roman" panose="02020603050405020304" pitchFamily="18" charset="0"/>
              </a:rPr>
              <a:t>,</a:t>
            </a:r>
            <a:r>
              <a:rPr lang="en-US" sz="1000" dirty="0">
                <a:latin typeface="Times New Roman" panose="02020603050405020304" pitchFamily="18" charset="0"/>
                <a:cs typeface="Times New Roman" panose="02020603050405020304" pitchFamily="18" charset="0"/>
              </a:rPr>
              <a:t> nm</a:t>
            </a:r>
            <a:endParaRPr lang="ru-RU" sz="1000" dirty="0">
              <a:latin typeface="Times New Roman" panose="02020603050405020304" pitchFamily="18" charset="0"/>
              <a:cs typeface="Times New Roman" panose="02020603050405020304" pitchFamily="18" charset="0"/>
            </a:endParaRPr>
          </a:p>
        </p:txBody>
      </p:sp>
      <p:grpSp>
        <p:nvGrpSpPr>
          <p:cNvPr id="75" name="Группа 74">
            <a:extLst>
              <a:ext uri="{FF2B5EF4-FFF2-40B4-BE49-F238E27FC236}">
                <a16:creationId xmlns:a16="http://schemas.microsoft.com/office/drawing/2014/main" id="{A623A54C-AD1E-C5A9-713A-14C085CBF003}"/>
              </a:ext>
            </a:extLst>
          </p:cNvPr>
          <p:cNvGrpSpPr/>
          <p:nvPr/>
        </p:nvGrpSpPr>
        <p:grpSpPr>
          <a:xfrm>
            <a:off x="192393" y="1517640"/>
            <a:ext cx="8740739" cy="4181079"/>
            <a:chOff x="201150" y="1524000"/>
            <a:chExt cx="8740739" cy="4181079"/>
          </a:xfrm>
        </p:grpSpPr>
        <p:grpSp>
          <p:nvGrpSpPr>
            <p:cNvPr id="62" name="Группа 61">
              <a:extLst>
                <a:ext uri="{FF2B5EF4-FFF2-40B4-BE49-F238E27FC236}">
                  <a16:creationId xmlns:a16="http://schemas.microsoft.com/office/drawing/2014/main" id="{FE5363A4-3B12-7BCD-282D-FDC33AB51021}"/>
                </a:ext>
              </a:extLst>
            </p:cNvPr>
            <p:cNvGrpSpPr/>
            <p:nvPr/>
          </p:nvGrpSpPr>
          <p:grpSpPr>
            <a:xfrm>
              <a:off x="201150" y="1524000"/>
              <a:ext cx="6739840" cy="4181079"/>
              <a:chOff x="320482" y="1254032"/>
              <a:chExt cx="9781940" cy="4704261"/>
            </a:xfrm>
          </p:grpSpPr>
          <p:grpSp>
            <p:nvGrpSpPr>
              <p:cNvPr id="24" name="Группа 23">
                <a:extLst>
                  <a:ext uri="{FF2B5EF4-FFF2-40B4-BE49-F238E27FC236}">
                    <a16:creationId xmlns:a16="http://schemas.microsoft.com/office/drawing/2014/main" id="{ABB6E2CD-E945-7400-B83B-282DE0FD4DE0}"/>
                  </a:ext>
                </a:extLst>
              </p:cNvPr>
              <p:cNvGrpSpPr/>
              <p:nvPr/>
            </p:nvGrpSpPr>
            <p:grpSpPr>
              <a:xfrm>
                <a:off x="320482" y="1254032"/>
                <a:ext cx="9781940" cy="4704261"/>
                <a:chOff x="320482" y="1254032"/>
                <a:chExt cx="9781940" cy="4704261"/>
              </a:xfrm>
            </p:grpSpPr>
            <p:grpSp>
              <p:nvGrpSpPr>
                <p:cNvPr id="25" name="Группа 24">
                  <a:extLst>
                    <a:ext uri="{FF2B5EF4-FFF2-40B4-BE49-F238E27FC236}">
                      <a16:creationId xmlns:a16="http://schemas.microsoft.com/office/drawing/2014/main" id="{BCCE33E6-565F-8D8B-EC8B-0042228C7739}"/>
                    </a:ext>
                  </a:extLst>
                </p:cNvPr>
                <p:cNvGrpSpPr/>
                <p:nvPr/>
              </p:nvGrpSpPr>
              <p:grpSpPr>
                <a:xfrm>
                  <a:off x="320482" y="1254032"/>
                  <a:ext cx="9781940" cy="4704261"/>
                  <a:chOff x="84272" y="1113774"/>
                  <a:chExt cx="9884143" cy="4796374"/>
                </a:xfrm>
              </p:grpSpPr>
              <p:grpSp>
                <p:nvGrpSpPr>
                  <p:cNvPr id="38" name="Группа 37">
                    <a:extLst>
                      <a:ext uri="{FF2B5EF4-FFF2-40B4-BE49-F238E27FC236}">
                        <a16:creationId xmlns:a16="http://schemas.microsoft.com/office/drawing/2014/main" id="{0217C91B-B54E-0C6D-ABFB-07BDCCA3CBFF}"/>
                      </a:ext>
                    </a:extLst>
                  </p:cNvPr>
                  <p:cNvGrpSpPr/>
                  <p:nvPr/>
                </p:nvGrpSpPr>
                <p:grpSpPr>
                  <a:xfrm>
                    <a:off x="357134" y="1113774"/>
                    <a:ext cx="9611281" cy="4796374"/>
                    <a:chOff x="319012" y="1286401"/>
                    <a:chExt cx="9611281" cy="4796374"/>
                  </a:xfrm>
                </p:grpSpPr>
                <p:pic>
                  <p:nvPicPr>
                    <p:cNvPr id="45" name="Рисунок 44">
                      <a:extLst>
                        <a:ext uri="{FF2B5EF4-FFF2-40B4-BE49-F238E27FC236}">
                          <a16:creationId xmlns:a16="http://schemas.microsoft.com/office/drawing/2014/main" id="{CC265740-0A08-D6E8-B7BA-F54CE60B7A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012" y="1407755"/>
                      <a:ext cx="3214883" cy="2340000"/>
                    </a:xfrm>
                    <a:prstGeom prst="rect">
                      <a:avLst/>
                    </a:prstGeom>
                  </p:spPr>
                </p:pic>
                <p:pic>
                  <p:nvPicPr>
                    <p:cNvPr id="46" name="Рисунок 45">
                      <a:extLst>
                        <a:ext uri="{FF2B5EF4-FFF2-40B4-BE49-F238E27FC236}">
                          <a16:creationId xmlns:a16="http://schemas.microsoft.com/office/drawing/2014/main" id="{EBA006E8-3005-2C8A-CD65-3B76D19FBB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67265" y="1342099"/>
                      <a:ext cx="3166756" cy="2340000"/>
                    </a:xfrm>
                    <a:prstGeom prst="rect">
                      <a:avLst/>
                    </a:prstGeom>
                  </p:spPr>
                </p:pic>
                <p:pic>
                  <p:nvPicPr>
                    <p:cNvPr id="47" name="Рисунок 46">
                      <a:extLst>
                        <a:ext uri="{FF2B5EF4-FFF2-40B4-BE49-F238E27FC236}">
                          <a16:creationId xmlns:a16="http://schemas.microsoft.com/office/drawing/2014/main" id="{41BC9E07-422F-D043-8AD6-877622B0FE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17650" y="1347079"/>
                      <a:ext cx="3167118" cy="2340000"/>
                    </a:xfrm>
                    <a:prstGeom prst="rect">
                      <a:avLst/>
                    </a:prstGeom>
                  </p:spPr>
                </p:pic>
                <p:pic>
                  <p:nvPicPr>
                    <p:cNvPr id="48" name="Рисунок 47">
                      <a:extLst>
                        <a:ext uri="{FF2B5EF4-FFF2-40B4-BE49-F238E27FC236}">
                          <a16:creationId xmlns:a16="http://schemas.microsoft.com/office/drawing/2014/main" id="{EE9D24ED-83D6-47A8-1C83-343AB790C6F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9012" y="3742775"/>
                      <a:ext cx="3174637" cy="2340000"/>
                    </a:xfrm>
                    <a:prstGeom prst="rect">
                      <a:avLst/>
                    </a:prstGeom>
                  </p:spPr>
                </p:pic>
                <p:pic>
                  <p:nvPicPr>
                    <p:cNvPr id="49" name="Рисунок 48">
                      <a:extLst>
                        <a:ext uri="{FF2B5EF4-FFF2-40B4-BE49-F238E27FC236}">
                          <a16:creationId xmlns:a16="http://schemas.microsoft.com/office/drawing/2014/main" id="{B46F4D92-BD55-66B0-DEA0-F1FA0E283E5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58938" y="3742775"/>
                      <a:ext cx="3158712" cy="2340000"/>
                    </a:xfrm>
                    <a:prstGeom prst="rect">
                      <a:avLst/>
                    </a:prstGeom>
                  </p:spPr>
                </p:pic>
                <p:pic>
                  <p:nvPicPr>
                    <p:cNvPr id="50" name="Рисунок 49">
                      <a:extLst>
                        <a:ext uri="{FF2B5EF4-FFF2-40B4-BE49-F238E27FC236}">
                          <a16:creationId xmlns:a16="http://schemas.microsoft.com/office/drawing/2014/main" id="{1561B999-6A9D-0DAB-B384-205B215EE2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17650" y="3740246"/>
                      <a:ext cx="3212643" cy="2340000"/>
                    </a:xfrm>
                    <a:prstGeom prst="rect">
                      <a:avLst/>
                    </a:prstGeom>
                  </p:spPr>
                </p:pic>
                <p:sp>
                  <p:nvSpPr>
                    <p:cNvPr id="51" name="TextBox 50">
                      <a:extLst>
                        <a:ext uri="{FF2B5EF4-FFF2-40B4-BE49-F238E27FC236}">
                          <a16:creationId xmlns:a16="http://schemas.microsoft.com/office/drawing/2014/main" id="{7E7E8788-256B-4291-4092-DFC275B829D2}"/>
                        </a:ext>
                      </a:extLst>
                    </p:cNvPr>
                    <p:cNvSpPr txBox="1"/>
                    <p:nvPr/>
                  </p:nvSpPr>
                  <p:spPr>
                    <a:xfrm>
                      <a:off x="346295" y="1286402"/>
                      <a:ext cx="470780" cy="251042"/>
                    </a:xfrm>
                    <a:prstGeom prst="rect">
                      <a:avLst/>
                    </a:prstGeom>
                    <a:noFill/>
                  </p:spPr>
                  <p:txBody>
                    <a:bodyPr wrap="square" rtlCol="0">
                      <a:spAutoFit/>
                    </a:bodyPr>
                    <a:lstStyle/>
                    <a:p>
                      <a:r>
                        <a:rPr lang="en-US" sz="1000" b="1" dirty="0">
                          <a:latin typeface="Times New Roman" panose="02020603050405020304" pitchFamily="18" charset="0"/>
                          <a:cs typeface="Times New Roman" panose="02020603050405020304" pitchFamily="18" charset="0"/>
                        </a:rPr>
                        <a:t>A</a:t>
                      </a:r>
                      <a:endParaRPr lang="ru-RU" sz="1000" b="1" dirty="0">
                        <a:latin typeface="Times New Roman" panose="02020603050405020304" pitchFamily="18" charset="0"/>
                        <a:cs typeface="Times New Roman" panose="02020603050405020304" pitchFamily="18" charset="0"/>
                      </a:endParaRPr>
                    </a:p>
                  </p:txBody>
                </p:sp>
                <p:sp>
                  <p:nvSpPr>
                    <p:cNvPr id="52" name="TextBox 51">
                      <a:extLst>
                        <a:ext uri="{FF2B5EF4-FFF2-40B4-BE49-F238E27FC236}">
                          <a16:creationId xmlns:a16="http://schemas.microsoft.com/office/drawing/2014/main" id="{756B5C3D-0898-817F-EAF4-A7E1D89D5AD5}"/>
                        </a:ext>
                      </a:extLst>
                    </p:cNvPr>
                    <p:cNvSpPr txBox="1"/>
                    <p:nvPr/>
                  </p:nvSpPr>
                  <p:spPr>
                    <a:xfrm>
                      <a:off x="3534326" y="1290390"/>
                      <a:ext cx="470780" cy="251042"/>
                    </a:xfrm>
                    <a:prstGeom prst="rect">
                      <a:avLst/>
                    </a:prstGeom>
                    <a:noFill/>
                  </p:spPr>
                  <p:txBody>
                    <a:bodyPr wrap="square" rtlCol="0">
                      <a:spAutoFit/>
                    </a:bodyPr>
                    <a:lstStyle/>
                    <a:p>
                      <a:r>
                        <a:rPr lang="en-US" sz="1000" b="1" dirty="0">
                          <a:latin typeface="Times New Roman" panose="02020603050405020304" pitchFamily="18" charset="0"/>
                          <a:cs typeface="Times New Roman" panose="02020603050405020304" pitchFamily="18" charset="0"/>
                        </a:rPr>
                        <a:t>B</a:t>
                      </a:r>
                      <a:endParaRPr lang="ru-RU" sz="1000" b="1" dirty="0">
                        <a:latin typeface="Times New Roman" panose="02020603050405020304" pitchFamily="18" charset="0"/>
                        <a:cs typeface="Times New Roman" panose="02020603050405020304" pitchFamily="18" charset="0"/>
                      </a:endParaRPr>
                    </a:p>
                  </p:txBody>
                </p:sp>
                <p:sp>
                  <p:nvSpPr>
                    <p:cNvPr id="53" name="TextBox 52">
                      <a:extLst>
                        <a:ext uri="{FF2B5EF4-FFF2-40B4-BE49-F238E27FC236}">
                          <a16:creationId xmlns:a16="http://schemas.microsoft.com/office/drawing/2014/main" id="{77FC436F-4A02-7E93-A56E-D576247AAAA1}"/>
                        </a:ext>
                      </a:extLst>
                    </p:cNvPr>
                    <p:cNvSpPr txBox="1"/>
                    <p:nvPr/>
                  </p:nvSpPr>
                  <p:spPr>
                    <a:xfrm>
                      <a:off x="6660405" y="1286401"/>
                      <a:ext cx="470780" cy="251042"/>
                    </a:xfrm>
                    <a:prstGeom prst="rect">
                      <a:avLst/>
                    </a:prstGeom>
                    <a:noFill/>
                  </p:spPr>
                  <p:txBody>
                    <a:bodyPr wrap="square" rtlCol="0">
                      <a:spAutoFit/>
                    </a:bodyPr>
                    <a:lstStyle/>
                    <a:p>
                      <a:r>
                        <a:rPr lang="en-US" sz="1000" b="1" dirty="0">
                          <a:latin typeface="Times New Roman" panose="02020603050405020304" pitchFamily="18" charset="0"/>
                          <a:cs typeface="Times New Roman" panose="02020603050405020304" pitchFamily="18" charset="0"/>
                        </a:rPr>
                        <a:t>C</a:t>
                      </a:r>
                      <a:endParaRPr lang="ru-RU" sz="1000" b="1" dirty="0">
                        <a:latin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id="{71ED5195-C0D6-7335-2811-030E86C03188}"/>
                        </a:ext>
                      </a:extLst>
                    </p:cNvPr>
                    <p:cNvSpPr txBox="1"/>
                    <p:nvPr/>
                  </p:nvSpPr>
                  <p:spPr>
                    <a:xfrm>
                      <a:off x="346295" y="3713688"/>
                      <a:ext cx="470780" cy="251042"/>
                    </a:xfrm>
                    <a:prstGeom prst="rect">
                      <a:avLst/>
                    </a:prstGeom>
                    <a:noFill/>
                  </p:spPr>
                  <p:txBody>
                    <a:bodyPr wrap="square" rtlCol="0">
                      <a:spAutoFit/>
                    </a:bodyPr>
                    <a:lstStyle/>
                    <a:p>
                      <a:r>
                        <a:rPr lang="en-US" sz="1000" b="1" dirty="0">
                          <a:latin typeface="Times New Roman" panose="02020603050405020304" pitchFamily="18" charset="0"/>
                          <a:cs typeface="Times New Roman" panose="02020603050405020304" pitchFamily="18" charset="0"/>
                        </a:rPr>
                        <a:t>D</a:t>
                      </a:r>
                      <a:endParaRPr lang="ru-RU" sz="1000" b="1" dirty="0">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53D90B57-15EC-F245-9C77-939E8343D445}"/>
                        </a:ext>
                      </a:extLst>
                    </p:cNvPr>
                    <p:cNvSpPr txBox="1"/>
                    <p:nvPr/>
                  </p:nvSpPr>
                  <p:spPr>
                    <a:xfrm>
                      <a:off x="3529248" y="3713687"/>
                      <a:ext cx="470780" cy="251042"/>
                    </a:xfrm>
                    <a:prstGeom prst="rect">
                      <a:avLst/>
                    </a:prstGeom>
                    <a:noFill/>
                  </p:spPr>
                  <p:txBody>
                    <a:bodyPr wrap="square" rtlCol="0">
                      <a:spAutoFit/>
                    </a:bodyPr>
                    <a:lstStyle/>
                    <a:p>
                      <a:r>
                        <a:rPr lang="en-US" sz="1000" b="1" dirty="0">
                          <a:latin typeface="Times New Roman" panose="02020603050405020304" pitchFamily="18" charset="0"/>
                          <a:cs typeface="Times New Roman" panose="02020603050405020304" pitchFamily="18" charset="0"/>
                        </a:rPr>
                        <a:t>E</a:t>
                      </a:r>
                      <a:endParaRPr lang="ru-RU" sz="1000" b="1" dirty="0">
                        <a:latin typeface="Times New Roman" panose="02020603050405020304" pitchFamily="18" charset="0"/>
                        <a:cs typeface="Times New Roman" panose="02020603050405020304" pitchFamily="18" charset="0"/>
                      </a:endParaRPr>
                    </a:p>
                  </p:txBody>
                </p:sp>
                <p:sp>
                  <p:nvSpPr>
                    <p:cNvPr id="56" name="TextBox 55">
                      <a:extLst>
                        <a:ext uri="{FF2B5EF4-FFF2-40B4-BE49-F238E27FC236}">
                          <a16:creationId xmlns:a16="http://schemas.microsoft.com/office/drawing/2014/main" id="{9DF57FA8-9C4A-80AF-F076-D180FD7A8FD8}"/>
                        </a:ext>
                      </a:extLst>
                    </p:cNvPr>
                    <p:cNvSpPr txBox="1"/>
                    <p:nvPr/>
                  </p:nvSpPr>
                  <p:spPr>
                    <a:xfrm>
                      <a:off x="6712201" y="3708664"/>
                      <a:ext cx="470780" cy="251042"/>
                    </a:xfrm>
                    <a:prstGeom prst="rect">
                      <a:avLst/>
                    </a:prstGeom>
                    <a:noFill/>
                  </p:spPr>
                  <p:txBody>
                    <a:bodyPr wrap="square" rtlCol="0">
                      <a:spAutoFit/>
                    </a:bodyPr>
                    <a:lstStyle/>
                    <a:p>
                      <a:r>
                        <a:rPr lang="en-US" sz="1000" b="1" dirty="0">
                          <a:latin typeface="Times New Roman" panose="02020603050405020304" pitchFamily="18" charset="0"/>
                          <a:cs typeface="Times New Roman" panose="02020603050405020304" pitchFamily="18" charset="0"/>
                        </a:rPr>
                        <a:t>F</a:t>
                      </a:r>
                      <a:endParaRPr lang="ru-RU" sz="1000" b="1" dirty="0">
                        <a:latin typeface="Times New Roman" panose="02020603050405020304" pitchFamily="18" charset="0"/>
                        <a:cs typeface="Times New Roman" panose="02020603050405020304" pitchFamily="18" charset="0"/>
                      </a:endParaRPr>
                    </a:p>
                  </p:txBody>
                </p:sp>
              </p:grpSp>
              <p:sp>
                <p:nvSpPr>
                  <p:cNvPr id="39" name="TextBox 38">
                    <a:extLst>
                      <a:ext uri="{FF2B5EF4-FFF2-40B4-BE49-F238E27FC236}">
                        <a16:creationId xmlns:a16="http://schemas.microsoft.com/office/drawing/2014/main" id="{9E09BCA7-6657-B7A1-9FCF-E1666411AEF7}"/>
                      </a:ext>
                    </a:extLst>
                  </p:cNvPr>
                  <p:cNvSpPr txBox="1"/>
                  <p:nvPr/>
                </p:nvSpPr>
                <p:spPr>
                  <a:xfrm>
                    <a:off x="84272" y="1303796"/>
                    <a:ext cx="803185" cy="458991"/>
                  </a:xfrm>
                  <a:prstGeom prst="rect">
                    <a:avLst/>
                  </a:prstGeom>
                  <a:noFill/>
                </p:spPr>
                <p:txBody>
                  <a:bodyPr wrap="square" rtlCol="0">
                    <a:spAutoFit/>
                  </a:bodyPr>
                  <a:lstStyle/>
                  <a:p>
                    <a:pPr algn="ctr"/>
                    <a:r>
                      <a:rPr lang="en-US" sz="1000" dirty="0">
                        <a:latin typeface="Times New Roman" panose="02020603050405020304" pitchFamily="18" charset="0"/>
                        <a:cs typeface="Times New Roman" panose="02020603050405020304" pitchFamily="18" charset="0"/>
                      </a:rPr>
                      <a:t>SAHA DL</a:t>
                    </a:r>
                    <a:r>
                      <a:rPr lang="ru-RU" sz="1000" dirty="0">
                        <a:latin typeface="Times New Roman" panose="02020603050405020304" pitchFamily="18" charset="0"/>
                        <a:cs typeface="Times New Roman" panose="02020603050405020304" pitchFamily="18" charset="0"/>
                      </a:rPr>
                      <a:t>,</a:t>
                    </a:r>
                    <a:r>
                      <a:rPr lang="en-US" sz="1000" dirty="0">
                        <a:latin typeface="Times New Roman" panose="02020603050405020304" pitchFamily="18" charset="0"/>
                        <a:cs typeface="Times New Roman" panose="02020603050405020304" pitchFamily="18" charset="0"/>
                      </a:rPr>
                      <a:t> </a:t>
                    </a:r>
                    <a:r>
                      <a:rPr lang="ru-RU" sz="1000" dirty="0">
                        <a:latin typeface="Times New Roman" panose="02020603050405020304" pitchFamily="18" charset="0"/>
                        <a:cs typeface="Times New Roman" panose="02020603050405020304" pitchFamily="18" charset="0"/>
                      </a:rPr>
                      <a:t>%</a:t>
                    </a:r>
                  </a:p>
                </p:txBody>
              </p:sp>
            </p:grpSp>
            <p:sp>
              <p:nvSpPr>
                <p:cNvPr id="26" name="TextBox 25">
                  <a:extLst>
                    <a:ext uri="{FF2B5EF4-FFF2-40B4-BE49-F238E27FC236}">
                      <a16:creationId xmlns:a16="http://schemas.microsoft.com/office/drawing/2014/main" id="{AE3A8608-EF2A-2C54-E016-D1F75691CEDA}"/>
                    </a:ext>
                  </a:extLst>
                </p:cNvPr>
                <p:cNvSpPr txBox="1"/>
                <p:nvPr/>
              </p:nvSpPr>
              <p:spPr>
                <a:xfrm rot="2137792">
                  <a:off x="803309" y="3141068"/>
                  <a:ext cx="882982" cy="450176"/>
                </a:xfrm>
                <a:prstGeom prst="rect">
                  <a:avLst/>
                </a:prstGeom>
                <a:noFill/>
              </p:spPr>
              <p:txBody>
                <a:bodyPr wrap="square" rtlCol="0">
                  <a:spAutoFit/>
                </a:bodyPr>
                <a:lstStyle/>
                <a:p>
                  <a:pPr algn="ctr"/>
                  <a:r>
                    <a:rPr lang="en-US" sz="1000" dirty="0">
                      <a:latin typeface="Times New Roman" panose="02020603050405020304" pitchFamily="18" charset="0"/>
                      <a:cs typeface="Times New Roman" panose="02020603050405020304" pitchFamily="18" charset="0"/>
                    </a:rPr>
                    <a:t>PLGA, mg</a:t>
                  </a:r>
                  <a:endParaRPr lang="ru-RU" sz="1000"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6C47583C-A034-1ADE-5A69-67336C3941B6}"/>
                    </a:ext>
                  </a:extLst>
                </p:cNvPr>
                <p:cNvSpPr txBox="1"/>
                <p:nvPr/>
              </p:nvSpPr>
              <p:spPr>
                <a:xfrm rot="2145670">
                  <a:off x="3940752" y="3137328"/>
                  <a:ext cx="882982" cy="450176"/>
                </a:xfrm>
                <a:prstGeom prst="rect">
                  <a:avLst/>
                </a:prstGeom>
                <a:noFill/>
              </p:spPr>
              <p:txBody>
                <a:bodyPr wrap="square" rtlCol="0">
                  <a:spAutoFit/>
                </a:bodyPr>
                <a:lstStyle/>
                <a:p>
                  <a:pPr algn="ctr"/>
                  <a:r>
                    <a:rPr lang="en-US" sz="1000" dirty="0">
                      <a:latin typeface="Times New Roman" panose="02020603050405020304" pitchFamily="18" charset="0"/>
                      <a:cs typeface="Times New Roman" panose="02020603050405020304" pitchFamily="18" charset="0"/>
                    </a:rPr>
                    <a:t>PLGA, mg</a:t>
                  </a:r>
                  <a:endParaRPr lang="ru-RU" sz="1000" dirty="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053FBB67-1231-749E-E8ED-4224F1B2D91A}"/>
                    </a:ext>
                  </a:extLst>
                </p:cNvPr>
                <p:cNvSpPr txBox="1"/>
                <p:nvPr/>
              </p:nvSpPr>
              <p:spPr>
                <a:xfrm rot="2098719">
                  <a:off x="7158785" y="3149285"/>
                  <a:ext cx="882982" cy="450176"/>
                </a:xfrm>
                <a:prstGeom prst="rect">
                  <a:avLst/>
                </a:prstGeom>
                <a:noFill/>
              </p:spPr>
              <p:txBody>
                <a:bodyPr wrap="square" rtlCol="0">
                  <a:spAutoFit/>
                </a:bodyPr>
                <a:lstStyle/>
                <a:p>
                  <a:pPr algn="ctr"/>
                  <a:r>
                    <a:rPr lang="en-US" sz="1000" dirty="0">
                      <a:latin typeface="Times New Roman" panose="02020603050405020304" pitchFamily="18" charset="0"/>
                      <a:cs typeface="Times New Roman" panose="02020603050405020304" pitchFamily="18" charset="0"/>
                    </a:rPr>
                    <a:t>PLGA, mg</a:t>
                  </a:r>
                  <a:endParaRPr lang="ru-RU" sz="1000"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084471F2-7DFF-EF6F-EA9C-8D3A6DE78522}"/>
                    </a:ext>
                  </a:extLst>
                </p:cNvPr>
                <p:cNvSpPr txBox="1"/>
                <p:nvPr/>
              </p:nvSpPr>
              <p:spPr>
                <a:xfrm rot="2180657">
                  <a:off x="767140" y="5408581"/>
                  <a:ext cx="882982" cy="450176"/>
                </a:xfrm>
                <a:prstGeom prst="rect">
                  <a:avLst/>
                </a:prstGeom>
                <a:noFill/>
              </p:spPr>
              <p:txBody>
                <a:bodyPr wrap="square" rtlCol="0">
                  <a:spAutoFit/>
                </a:bodyPr>
                <a:lstStyle/>
                <a:p>
                  <a:pPr algn="ctr"/>
                  <a:r>
                    <a:rPr lang="en-US" sz="1000" dirty="0">
                      <a:latin typeface="Times New Roman" panose="02020603050405020304" pitchFamily="18" charset="0"/>
                      <a:cs typeface="Times New Roman" panose="02020603050405020304" pitchFamily="18" charset="0"/>
                    </a:rPr>
                    <a:t>PLGA, mg</a:t>
                  </a:r>
                  <a:endParaRPr lang="ru-RU" sz="1000" dirty="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13B15495-4651-36CA-7B5D-47F9AD8654FC}"/>
                    </a:ext>
                  </a:extLst>
                </p:cNvPr>
                <p:cNvSpPr txBox="1"/>
                <p:nvPr/>
              </p:nvSpPr>
              <p:spPr>
                <a:xfrm rot="19586200">
                  <a:off x="2690336" y="3119892"/>
                  <a:ext cx="1038132" cy="450176"/>
                </a:xfrm>
                <a:prstGeom prst="rect">
                  <a:avLst/>
                </a:prstGeom>
                <a:noFill/>
              </p:spPr>
              <p:txBody>
                <a:bodyPr wrap="square" rtlCol="0">
                  <a:spAutoFit/>
                </a:bodyPr>
                <a:lstStyle/>
                <a:p>
                  <a:pPr algn="ctr"/>
                  <a:r>
                    <a:rPr lang="en-US" sz="1000" dirty="0">
                      <a:latin typeface="Times New Roman" panose="02020603050405020304" pitchFamily="18" charset="0"/>
                      <a:cs typeface="Times New Roman" panose="02020603050405020304" pitchFamily="18" charset="0"/>
                    </a:rPr>
                    <a:t>CH</a:t>
                  </a:r>
                  <a:r>
                    <a:rPr lang="en-US" sz="1000" baseline="-25000" dirty="0">
                      <a:latin typeface="Times New Roman" panose="02020603050405020304" pitchFamily="18" charset="0"/>
                      <a:cs typeface="Times New Roman" panose="02020603050405020304" pitchFamily="18" charset="0"/>
                    </a:rPr>
                    <a:t>2</a:t>
                  </a:r>
                  <a:r>
                    <a:rPr lang="en-US" sz="1000" dirty="0">
                      <a:latin typeface="Times New Roman" panose="02020603050405020304" pitchFamily="18" charset="0"/>
                      <a:cs typeface="Times New Roman" panose="02020603050405020304" pitchFamily="18" charset="0"/>
                    </a:rPr>
                    <a:t>Cl</a:t>
                  </a:r>
                  <a:r>
                    <a:rPr lang="en-US" sz="1000" baseline="-25000" dirty="0">
                      <a:latin typeface="Times New Roman" panose="02020603050405020304" pitchFamily="18" charset="0"/>
                      <a:cs typeface="Times New Roman" panose="02020603050405020304" pitchFamily="18" charset="0"/>
                    </a:rPr>
                    <a:t>2</a:t>
                  </a:r>
                  <a:r>
                    <a:rPr lang="en-US" sz="1000" dirty="0">
                      <a:latin typeface="Times New Roman" panose="02020603050405020304" pitchFamily="18" charset="0"/>
                      <a:cs typeface="Times New Roman" panose="02020603050405020304" pitchFamily="18" charset="0"/>
                    </a:rPr>
                    <a:t>, ml</a:t>
                  </a:r>
                  <a:endParaRPr lang="ru-RU" sz="1000" dirty="0">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D25A70A9-600E-36B3-7467-D3904808D5CC}"/>
                    </a:ext>
                  </a:extLst>
                </p:cNvPr>
                <p:cNvSpPr txBox="1"/>
                <p:nvPr/>
              </p:nvSpPr>
              <p:spPr>
                <a:xfrm rot="19483102">
                  <a:off x="2700745" y="5404546"/>
                  <a:ext cx="882982" cy="246221"/>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CH</a:t>
                  </a:r>
                  <a:r>
                    <a:rPr lang="en-US" sz="1000" baseline="-25000" dirty="0">
                      <a:latin typeface="Times New Roman" panose="02020603050405020304" pitchFamily="18" charset="0"/>
                      <a:cs typeface="Times New Roman" panose="02020603050405020304" pitchFamily="18" charset="0"/>
                    </a:rPr>
                    <a:t>2</a:t>
                  </a:r>
                  <a:r>
                    <a:rPr lang="en-US" sz="1000" dirty="0">
                      <a:latin typeface="Times New Roman" panose="02020603050405020304" pitchFamily="18" charset="0"/>
                      <a:cs typeface="Times New Roman" panose="02020603050405020304" pitchFamily="18" charset="0"/>
                    </a:rPr>
                    <a:t>Cl</a:t>
                  </a:r>
                  <a:r>
                    <a:rPr lang="en-US" sz="1000" baseline="-25000" dirty="0">
                      <a:latin typeface="Times New Roman" panose="02020603050405020304" pitchFamily="18" charset="0"/>
                      <a:cs typeface="Times New Roman" panose="02020603050405020304" pitchFamily="18" charset="0"/>
                    </a:rPr>
                    <a:t>2</a:t>
                  </a:r>
                  <a:r>
                    <a:rPr lang="en-US" sz="1000" dirty="0">
                      <a:latin typeface="Times New Roman" panose="02020603050405020304" pitchFamily="18" charset="0"/>
                      <a:cs typeface="Times New Roman" panose="02020603050405020304" pitchFamily="18" charset="0"/>
                    </a:rPr>
                    <a:t>, ml</a:t>
                  </a:r>
                  <a:endParaRPr lang="ru-RU" sz="1000" dirty="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E9DA6441-786A-A53E-BBDD-82FA785E8454}"/>
                    </a:ext>
                  </a:extLst>
                </p:cNvPr>
                <p:cNvSpPr txBox="1"/>
                <p:nvPr/>
              </p:nvSpPr>
              <p:spPr>
                <a:xfrm rot="19470114">
                  <a:off x="5921668" y="5448252"/>
                  <a:ext cx="882982" cy="450176"/>
                </a:xfrm>
                <a:prstGeom prst="rect">
                  <a:avLst/>
                </a:prstGeom>
                <a:noFill/>
              </p:spPr>
              <p:txBody>
                <a:bodyPr wrap="square" rtlCol="0">
                  <a:spAutoFit/>
                </a:bodyPr>
                <a:lstStyle/>
                <a:p>
                  <a:pPr algn="ctr"/>
                  <a:r>
                    <a:rPr lang="en-US" sz="1000" dirty="0">
                      <a:latin typeface="Times New Roman" panose="02020603050405020304" pitchFamily="18" charset="0"/>
                      <a:cs typeface="Times New Roman" panose="02020603050405020304" pitchFamily="18" charset="0"/>
                    </a:rPr>
                    <a:t>CH</a:t>
                  </a:r>
                  <a:r>
                    <a:rPr lang="en-US" sz="1000" baseline="-25000" dirty="0">
                      <a:latin typeface="Times New Roman" panose="02020603050405020304" pitchFamily="18" charset="0"/>
                      <a:cs typeface="Times New Roman" panose="02020603050405020304" pitchFamily="18" charset="0"/>
                    </a:rPr>
                    <a:t>2</a:t>
                  </a:r>
                  <a:r>
                    <a:rPr lang="en-US" sz="1000" dirty="0">
                      <a:latin typeface="Times New Roman" panose="02020603050405020304" pitchFamily="18" charset="0"/>
                      <a:cs typeface="Times New Roman" panose="02020603050405020304" pitchFamily="18" charset="0"/>
                    </a:rPr>
                    <a:t>Cl</a:t>
                  </a:r>
                  <a:r>
                    <a:rPr lang="en-US" sz="1000" baseline="-25000" dirty="0">
                      <a:latin typeface="Times New Roman" panose="02020603050405020304" pitchFamily="18" charset="0"/>
                      <a:cs typeface="Times New Roman" panose="02020603050405020304" pitchFamily="18" charset="0"/>
                    </a:rPr>
                    <a:t>2</a:t>
                  </a:r>
                  <a:r>
                    <a:rPr lang="en-US" sz="1000" dirty="0">
                      <a:latin typeface="Times New Roman" panose="02020603050405020304" pitchFamily="18" charset="0"/>
                      <a:cs typeface="Times New Roman" panose="02020603050405020304" pitchFamily="18" charset="0"/>
                    </a:rPr>
                    <a:t>, ml</a:t>
                  </a:r>
                  <a:endParaRPr lang="ru-RU" sz="1000" dirty="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BD8F792C-F918-6B10-4930-47D4BB3FDA87}"/>
                    </a:ext>
                  </a:extLst>
                </p:cNvPr>
                <p:cNvSpPr txBox="1"/>
                <p:nvPr/>
              </p:nvSpPr>
              <p:spPr>
                <a:xfrm rot="19632788">
                  <a:off x="9122689" y="5407491"/>
                  <a:ext cx="882982" cy="450176"/>
                </a:xfrm>
                <a:prstGeom prst="rect">
                  <a:avLst/>
                </a:prstGeom>
                <a:noFill/>
              </p:spPr>
              <p:txBody>
                <a:bodyPr wrap="square" rtlCol="0">
                  <a:spAutoFit/>
                </a:bodyPr>
                <a:lstStyle/>
                <a:p>
                  <a:pPr algn="ctr"/>
                  <a:r>
                    <a:rPr lang="en-US" sz="1000" dirty="0">
                      <a:latin typeface="Times New Roman" panose="02020603050405020304" pitchFamily="18" charset="0"/>
                      <a:cs typeface="Times New Roman" panose="02020603050405020304" pitchFamily="18" charset="0"/>
                    </a:rPr>
                    <a:t>CH</a:t>
                  </a:r>
                  <a:r>
                    <a:rPr lang="en-US" sz="1000" baseline="-25000" dirty="0">
                      <a:latin typeface="Times New Roman" panose="02020603050405020304" pitchFamily="18" charset="0"/>
                      <a:cs typeface="Times New Roman" panose="02020603050405020304" pitchFamily="18" charset="0"/>
                    </a:rPr>
                    <a:t>2</a:t>
                  </a:r>
                  <a:r>
                    <a:rPr lang="en-US" sz="1000" dirty="0">
                      <a:latin typeface="Times New Roman" panose="02020603050405020304" pitchFamily="18" charset="0"/>
                      <a:cs typeface="Times New Roman" panose="02020603050405020304" pitchFamily="18" charset="0"/>
                    </a:rPr>
                    <a:t>Cl</a:t>
                  </a:r>
                  <a:r>
                    <a:rPr lang="en-US" sz="1000" baseline="-25000" dirty="0">
                      <a:latin typeface="Times New Roman" panose="02020603050405020304" pitchFamily="18" charset="0"/>
                      <a:cs typeface="Times New Roman" panose="02020603050405020304" pitchFamily="18" charset="0"/>
                    </a:rPr>
                    <a:t>2</a:t>
                  </a:r>
                  <a:r>
                    <a:rPr lang="en-US" sz="1000" dirty="0">
                      <a:latin typeface="Times New Roman" panose="02020603050405020304" pitchFamily="18" charset="0"/>
                      <a:cs typeface="Times New Roman" panose="02020603050405020304" pitchFamily="18" charset="0"/>
                    </a:rPr>
                    <a:t>, ml</a:t>
                  </a:r>
                  <a:endParaRPr lang="ru-RU" sz="1000" dirty="0">
                    <a:latin typeface="Times New Roman" panose="02020603050405020304" pitchFamily="18" charset="0"/>
                    <a:cs typeface="Times New Roman" panose="02020603050405020304" pitchFamily="18" charset="0"/>
                  </a:endParaRPr>
                </a:p>
              </p:txBody>
            </p:sp>
          </p:grpSp>
          <p:sp>
            <p:nvSpPr>
              <p:cNvPr id="57" name="TextBox 56">
                <a:extLst>
                  <a:ext uri="{FF2B5EF4-FFF2-40B4-BE49-F238E27FC236}">
                    <a16:creationId xmlns:a16="http://schemas.microsoft.com/office/drawing/2014/main" id="{E48B5C02-02AA-45BC-C961-7B1ACA04B079}"/>
                  </a:ext>
                </a:extLst>
              </p:cNvPr>
              <p:cNvSpPr txBox="1"/>
              <p:nvPr/>
            </p:nvSpPr>
            <p:spPr>
              <a:xfrm>
                <a:off x="3460559" y="1440404"/>
                <a:ext cx="794880" cy="450176"/>
              </a:xfrm>
              <a:prstGeom prst="rect">
                <a:avLst/>
              </a:prstGeom>
              <a:noFill/>
            </p:spPr>
            <p:txBody>
              <a:bodyPr wrap="square" rtlCol="0">
                <a:spAutoFit/>
              </a:bodyPr>
              <a:lstStyle/>
              <a:p>
                <a:pPr algn="ctr"/>
                <a:r>
                  <a:rPr lang="en-US" sz="1000" dirty="0">
                    <a:latin typeface="Times New Roman" panose="02020603050405020304" pitchFamily="18" charset="0"/>
                    <a:cs typeface="Times New Roman" panose="02020603050405020304" pitchFamily="18" charset="0"/>
                  </a:rPr>
                  <a:t>SAHA DL</a:t>
                </a:r>
                <a:r>
                  <a:rPr lang="ru-RU" sz="1000" dirty="0">
                    <a:latin typeface="Times New Roman" panose="02020603050405020304" pitchFamily="18" charset="0"/>
                    <a:cs typeface="Times New Roman" panose="02020603050405020304" pitchFamily="18" charset="0"/>
                  </a:rPr>
                  <a:t>,</a:t>
                </a:r>
                <a:r>
                  <a:rPr lang="en-US" sz="1000" dirty="0">
                    <a:latin typeface="Times New Roman" panose="02020603050405020304" pitchFamily="18" charset="0"/>
                    <a:cs typeface="Times New Roman" panose="02020603050405020304" pitchFamily="18" charset="0"/>
                  </a:rPr>
                  <a:t> </a:t>
                </a:r>
                <a:r>
                  <a:rPr lang="ru-RU" sz="1000" dirty="0">
                    <a:latin typeface="Times New Roman" panose="02020603050405020304" pitchFamily="18" charset="0"/>
                    <a:cs typeface="Times New Roman" panose="02020603050405020304" pitchFamily="18" charset="0"/>
                  </a:rPr>
                  <a:t>%</a:t>
                </a:r>
              </a:p>
            </p:txBody>
          </p:sp>
          <p:sp>
            <p:nvSpPr>
              <p:cNvPr id="58" name="TextBox 57">
                <a:extLst>
                  <a:ext uri="{FF2B5EF4-FFF2-40B4-BE49-F238E27FC236}">
                    <a16:creationId xmlns:a16="http://schemas.microsoft.com/office/drawing/2014/main" id="{AAE40A39-00D0-9012-F2B6-105B9A17A9C6}"/>
                  </a:ext>
                </a:extLst>
              </p:cNvPr>
              <p:cNvSpPr txBox="1"/>
              <p:nvPr/>
            </p:nvSpPr>
            <p:spPr>
              <a:xfrm>
                <a:off x="6537009" y="1410526"/>
                <a:ext cx="794880" cy="450176"/>
              </a:xfrm>
              <a:prstGeom prst="rect">
                <a:avLst/>
              </a:prstGeom>
              <a:noFill/>
            </p:spPr>
            <p:txBody>
              <a:bodyPr wrap="square" rtlCol="0">
                <a:spAutoFit/>
              </a:bodyPr>
              <a:lstStyle/>
              <a:p>
                <a:pPr algn="ctr"/>
                <a:r>
                  <a:rPr lang="en-US" sz="1000" dirty="0">
                    <a:latin typeface="Times New Roman" panose="02020603050405020304" pitchFamily="18" charset="0"/>
                    <a:cs typeface="Times New Roman" panose="02020603050405020304" pitchFamily="18" charset="0"/>
                  </a:rPr>
                  <a:t>SAHA DL</a:t>
                </a:r>
                <a:r>
                  <a:rPr lang="ru-RU" sz="1000" dirty="0">
                    <a:latin typeface="Times New Roman" panose="02020603050405020304" pitchFamily="18" charset="0"/>
                    <a:cs typeface="Times New Roman" panose="02020603050405020304" pitchFamily="18" charset="0"/>
                  </a:rPr>
                  <a:t>,</a:t>
                </a:r>
                <a:r>
                  <a:rPr lang="en-US" sz="1000" dirty="0">
                    <a:latin typeface="Times New Roman" panose="02020603050405020304" pitchFamily="18" charset="0"/>
                    <a:cs typeface="Times New Roman" panose="02020603050405020304" pitchFamily="18" charset="0"/>
                  </a:rPr>
                  <a:t> </a:t>
                </a:r>
                <a:r>
                  <a:rPr lang="ru-RU" sz="1000" dirty="0">
                    <a:latin typeface="Times New Roman" panose="02020603050405020304" pitchFamily="18" charset="0"/>
                    <a:cs typeface="Times New Roman" panose="02020603050405020304" pitchFamily="18" charset="0"/>
                  </a:rPr>
                  <a:t>%</a:t>
                </a:r>
              </a:p>
            </p:txBody>
          </p:sp>
          <p:sp>
            <p:nvSpPr>
              <p:cNvPr id="59" name="TextBox 58">
                <a:extLst>
                  <a:ext uri="{FF2B5EF4-FFF2-40B4-BE49-F238E27FC236}">
                    <a16:creationId xmlns:a16="http://schemas.microsoft.com/office/drawing/2014/main" id="{C60C11C6-79A5-66B5-4D5B-74DE01046B8F}"/>
                  </a:ext>
                </a:extLst>
              </p:cNvPr>
              <p:cNvSpPr txBox="1"/>
              <p:nvPr/>
            </p:nvSpPr>
            <p:spPr>
              <a:xfrm rot="19659759">
                <a:off x="9018353" y="3069410"/>
                <a:ext cx="1038132" cy="450176"/>
              </a:xfrm>
              <a:prstGeom prst="rect">
                <a:avLst/>
              </a:prstGeom>
              <a:noFill/>
            </p:spPr>
            <p:txBody>
              <a:bodyPr wrap="square" rtlCol="0">
                <a:spAutoFit/>
              </a:bodyPr>
              <a:lstStyle/>
              <a:p>
                <a:pPr algn="ctr"/>
                <a:r>
                  <a:rPr lang="en-US" sz="1000" dirty="0">
                    <a:latin typeface="Times New Roman" panose="02020603050405020304" pitchFamily="18" charset="0"/>
                    <a:cs typeface="Times New Roman" panose="02020603050405020304" pitchFamily="18" charset="0"/>
                  </a:rPr>
                  <a:t>CH</a:t>
                </a:r>
                <a:r>
                  <a:rPr lang="en-US" sz="1000" baseline="-25000" dirty="0">
                    <a:latin typeface="Times New Roman" panose="02020603050405020304" pitchFamily="18" charset="0"/>
                    <a:cs typeface="Times New Roman" panose="02020603050405020304" pitchFamily="18" charset="0"/>
                  </a:rPr>
                  <a:t>2</a:t>
                </a:r>
                <a:r>
                  <a:rPr lang="en-US" sz="1000" dirty="0">
                    <a:latin typeface="Times New Roman" panose="02020603050405020304" pitchFamily="18" charset="0"/>
                    <a:cs typeface="Times New Roman" panose="02020603050405020304" pitchFamily="18" charset="0"/>
                  </a:rPr>
                  <a:t>Cl</a:t>
                </a:r>
                <a:r>
                  <a:rPr lang="en-US" sz="1000" baseline="-25000" dirty="0">
                    <a:latin typeface="Times New Roman" panose="02020603050405020304" pitchFamily="18" charset="0"/>
                    <a:cs typeface="Times New Roman" panose="02020603050405020304" pitchFamily="18" charset="0"/>
                  </a:rPr>
                  <a:t>2</a:t>
                </a:r>
                <a:r>
                  <a:rPr lang="en-US" sz="1000" dirty="0">
                    <a:latin typeface="Times New Roman" panose="02020603050405020304" pitchFamily="18" charset="0"/>
                    <a:cs typeface="Times New Roman" panose="02020603050405020304" pitchFamily="18" charset="0"/>
                  </a:rPr>
                  <a:t>, ml</a:t>
                </a:r>
                <a:endParaRPr lang="ru-RU" sz="1000" dirty="0">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id="{19822CBD-E3AA-D7E2-5E41-3E01592886C5}"/>
                  </a:ext>
                </a:extLst>
              </p:cNvPr>
              <p:cNvSpPr txBox="1"/>
              <p:nvPr/>
            </p:nvSpPr>
            <p:spPr>
              <a:xfrm rot="19535969">
                <a:off x="5728838" y="3090725"/>
                <a:ext cx="1038132" cy="450176"/>
              </a:xfrm>
              <a:prstGeom prst="rect">
                <a:avLst/>
              </a:prstGeom>
              <a:noFill/>
            </p:spPr>
            <p:txBody>
              <a:bodyPr wrap="square" rtlCol="0">
                <a:spAutoFit/>
              </a:bodyPr>
              <a:lstStyle/>
              <a:p>
                <a:pPr algn="ctr"/>
                <a:r>
                  <a:rPr lang="en-US" sz="1000" dirty="0">
                    <a:latin typeface="Times New Roman" panose="02020603050405020304" pitchFamily="18" charset="0"/>
                    <a:cs typeface="Times New Roman" panose="02020603050405020304" pitchFamily="18" charset="0"/>
                  </a:rPr>
                  <a:t>CH</a:t>
                </a:r>
                <a:r>
                  <a:rPr lang="en-US" sz="1000" baseline="-25000" dirty="0">
                    <a:latin typeface="Times New Roman" panose="02020603050405020304" pitchFamily="18" charset="0"/>
                    <a:cs typeface="Times New Roman" panose="02020603050405020304" pitchFamily="18" charset="0"/>
                  </a:rPr>
                  <a:t>2</a:t>
                </a:r>
                <a:r>
                  <a:rPr lang="en-US" sz="1000" dirty="0">
                    <a:latin typeface="Times New Roman" panose="02020603050405020304" pitchFamily="18" charset="0"/>
                    <a:cs typeface="Times New Roman" panose="02020603050405020304" pitchFamily="18" charset="0"/>
                  </a:rPr>
                  <a:t>Cl</a:t>
                </a:r>
                <a:r>
                  <a:rPr lang="en-US" sz="1000" baseline="-25000" dirty="0">
                    <a:latin typeface="Times New Roman" panose="02020603050405020304" pitchFamily="18" charset="0"/>
                    <a:cs typeface="Times New Roman" panose="02020603050405020304" pitchFamily="18" charset="0"/>
                  </a:rPr>
                  <a:t>2</a:t>
                </a:r>
                <a:r>
                  <a:rPr lang="en-US" sz="1000" dirty="0">
                    <a:latin typeface="Times New Roman" panose="02020603050405020304" pitchFamily="18" charset="0"/>
                    <a:cs typeface="Times New Roman" panose="02020603050405020304" pitchFamily="18" charset="0"/>
                  </a:rPr>
                  <a:t>, ml</a:t>
                </a:r>
                <a:endParaRPr lang="ru-RU" sz="1000" dirty="0">
                  <a:latin typeface="Times New Roman" panose="02020603050405020304" pitchFamily="18" charset="0"/>
                  <a:cs typeface="Times New Roman" panose="02020603050405020304" pitchFamily="18" charset="0"/>
                </a:endParaRPr>
              </a:p>
            </p:txBody>
          </p:sp>
        </p:grpSp>
        <p:grpSp>
          <p:nvGrpSpPr>
            <p:cNvPr id="65" name="Группа 64">
              <a:extLst>
                <a:ext uri="{FF2B5EF4-FFF2-40B4-BE49-F238E27FC236}">
                  <a16:creationId xmlns:a16="http://schemas.microsoft.com/office/drawing/2014/main" id="{5A402870-8872-10F8-A47B-6D990D035C9C}"/>
                </a:ext>
              </a:extLst>
            </p:cNvPr>
            <p:cNvGrpSpPr/>
            <p:nvPr/>
          </p:nvGrpSpPr>
          <p:grpSpPr>
            <a:xfrm>
              <a:off x="6881710" y="1684778"/>
              <a:ext cx="2060179" cy="1476729"/>
              <a:chOff x="10103899" y="2207825"/>
              <a:chExt cx="2060179" cy="1476729"/>
            </a:xfrm>
          </p:grpSpPr>
          <p:pic>
            <p:nvPicPr>
              <p:cNvPr id="66" name="Рисунок 65">
                <a:extLst>
                  <a:ext uri="{FF2B5EF4-FFF2-40B4-BE49-F238E27FC236}">
                    <a16:creationId xmlns:a16="http://schemas.microsoft.com/office/drawing/2014/main" id="{658716D6-CEFC-F25D-79D9-BB72AACFFB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23191" y="2424554"/>
                <a:ext cx="1911976" cy="1260000"/>
              </a:xfrm>
              <a:prstGeom prst="rect">
                <a:avLst/>
              </a:prstGeom>
            </p:spPr>
          </p:pic>
          <p:grpSp>
            <p:nvGrpSpPr>
              <p:cNvPr id="67" name="Группа 66">
                <a:extLst>
                  <a:ext uri="{FF2B5EF4-FFF2-40B4-BE49-F238E27FC236}">
                    <a16:creationId xmlns:a16="http://schemas.microsoft.com/office/drawing/2014/main" id="{6DFF5E8F-7C75-90C3-3386-1BADD6FA6E08}"/>
                  </a:ext>
                </a:extLst>
              </p:cNvPr>
              <p:cNvGrpSpPr/>
              <p:nvPr/>
            </p:nvGrpSpPr>
            <p:grpSpPr>
              <a:xfrm>
                <a:off x="10103899" y="2207825"/>
                <a:ext cx="2060179" cy="725310"/>
                <a:chOff x="10048299" y="2249817"/>
                <a:chExt cx="2060179" cy="725310"/>
              </a:xfrm>
            </p:grpSpPr>
            <p:sp>
              <p:nvSpPr>
                <p:cNvPr id="68" name="TextBox 67">
                  <a:extLst>
                    <a:ext uri="{FF2B5EF4-FFF2-40B4-BE49-F238E27FC236}">
                      <a16:creationId xmlns:a16="http://schemas.microsoft.com/office/drawing/2014/main" id="{C50C6283-0FF2-0DEF-E339-27FB7B07C06F}"/>
                    </a:ext>
                  </a:extLst>
                </p:cNvPr>
                <p:cNvSpPr txBox="1"/>
                <p:nvPr/>
              </p:nvSpPr>
              <p:spPr>
                <a:xfrm>
                  <a:off x="10048299" y="2249817"/>
                  <a:ext cx="2060179"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Design-Expert®</a:t>
                  </a:r>
                  <a:r>
                    <a:rPr lang="ru-RU"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Software</a:t>
                  </a:r>
                  <a:endParaRPr lang="ru-RU" sz="1400" dirty="0">
                    <a:latin typeface="Times New Roman" panose="02020603050405020304" pitchFamily="18" charset="0"/>
                    <a:cs typeface="Times New Roman" panose="02020603050405020304" pitchFamily="18" charset="0"/>
                  </a:endParaRPr>
                </a:p>
              </p:txBody>
            </p:sp>
            <p:sp>
              <p:nvSpPr>
                <p:cNvPr id="69" name="TextBox 68">
                  <a:extLst>
                    <a:ext uri="{FF2B5EF4-FFF2-40B4-BE49-F238E27FC236}">
                      <a16:creationId xmlns:a16="http://schemas.microsoft.com/office/drawing/2014/main" id="{B560D616-E36D-2F6E-818C-B13465F08D77}"/>
                    </a:ext>
                  </a:extLst>
                </p:cNvPr>
                <p:cNvSpPr txBox="1"/>
                <p:nvPr/>
              </p:nvSpPr>
              <p:spPr>
                <a:xfrm>
                  <a:off x="10048299" y="2451907"/>
                  <a:ext cx="1996489" cy="523220"/>
                </a:xfrm>
                <a:prstGeom prst="rect">
                  <a:avLst/>
                </a:prstGeom>
                <a:noFill/>
              </p:spPr>
              <p:txBody>
                <a:bodyPr wrap="square" rtlCol="0">
                  <a:spAutoFit/>
                </a:bodyPr>
                <a:lstStyle/>
                <a:p>
                  <a:pPr algn="ctr"/>
                  <a:r>
                    <a:rPr lang="en-US" sz="1400" b="1" dirty="0">
                      <a:latin typeface="Times New Roman" panose="02020603050405020304" pitchFamily="18" charset="0"/>
                      <a:cs typeface="Times New Roman" panose="02020603050405020304" pitchFamily="18" charset="0"/>
                    </a:rPr>
                    <a:t>Drug loading of SAHA</a:t>
                  </a:r>
                  <a:r>
                    <a:rPr lang="ru-RU" sz="1400" b="1" dirty="0">
                      <a:latin typeface="Times New Roman" panose="02020603050405020304" pitchFamily="18" charset="0"/>
                      <a:cs typeface="Times New Roman" panose="02020603050405020304" pitchFamily="18" charset="0"/>
                    </a:rPr>
                    <a:t>, </a:t>
                  </a:r>
                </a:p>
                <a:p>
                  <a:pPr algn="ctr"/>
                  <a:r>
                    <a:rPr lang="en-US" sz="1400" b="1" dirty="0">
                      <a:latin typeface="Times New Roman" panose="02020603050405020304" pitchFamily="18" charset="0"/>
                      <a:cs typeface="Times New Roman" panose="02020603050405020304" pitchFamily="18" charset="0"/>
                    </a:rPr>
                    <a:t>%</a:t>
                  </a:r>
                  <a:endParaRPr lang="ru-RU" sz="1400" b="1" dirty="0">
                    <a:latin typeface="Times New Roman" panose="02020603050405020304" pitchFamily="18" charset="0"/>
                    <a:cs typeface="Times New Roman" panose="02020603050405020304" pitchFamily="18" charset="0"/>
                  </a:endParaRPr>
                </a:p>
              </p:txBody>
            </p:sp>
          </p:grpSp>
        </p:grpSp>
        <p:grpSp>
          <p:nvGrpSpPr>
            <p:cNvPr id="70" name="Группа 69">
              <a:extLst>
                <a:ext uri="{FF2B5EF4-FFF2-40B4-BE49-F238E27FC236}">
                  <a16:creationId xmlns:a16="http://schemas.microsoft.com/office/drawing/2014/main" id="{A1ED4CC6-BF1D-E046-FC18-168EA0B53284}"/>
                </a:ext>
              </a:extLst>
            </p:cNvPr>
            <p:cNvGrpSpPr/>
            <p:nvPr/>
          </p:nvGrpSpPr>
          <p:grpSpPr>
            <a:xfrm>
              <a:off x="6881710" y="4074569"/>
              <a:ext cx="2060179" cy="1260000"/>
              <a:chOff x="10058121" y="4650175"/>
              <a:chExt cx="2060179" cy="1260000"/>
            </a:xfrm>
          </p:grpSpPr>
          <p:pic>
            <p:nvPicPr>
              <p:cNvPr id="71" name="Рисунок 70">
                <a:extLst>
                  <a:ext uri="{FF2B5EF4-FFF2-40B4-BE49-F238E27FC236}">
                    <a16:creationId xmlns:a16="http://schemas.microsoft.com/office/drawing/2014/main" id="{FB1641BB-475C-1892-56DD-66F42B923B4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23191" y="4650175"/>
                <a:ext cx="1821597" cy="1260000"/>
              </a:xfrm>
              <a:prstGeom prst="rect">
                <a:avLst/>
              </a:prstGeom>
            </p:spPr>
          </p:pic>
          <p:grpSp>
            <p:nvGrpSpPr>
              <p:cNvPr id="72" name="Группа 71">
                <a:extLst>
                  <a:ext uri="{FF2B5EF4-FFF2-40B4-BE49-F238E27FC236}">
                    <a16:creationId xmlns:a16="http://schemas.microsoft.com/office/drawing/2014/main" id="{9142FE4D-1BE2-AC0B-8DF3-63A2C8844EE5}"/>
                  </a:ext>
                </a:extLst>
              </p:cNvPr>
              <p:cNvGrpSpPr/>
              <p:nvPr/>
            </p:nvGrpSpPr>
            <p:grpSpPr>
              <a:xfrm>
                <a:off x="10058121" y="4710398"/>
                <a:ext cx="2060179" cy="511551"/>
                <a:chOff x="10048299" y="4674057"/>
                <a:chExt cx="2060179" cy="511551"/>
              </a:xfrm>
            </p:grpSpPr>
            <p:sp>
              <p:nvSpPr>
                <p:cNvPr id="73" name="TextBox 72">
                  <a:extLst>
                    <a:ext uri="{FF2B5EF4-FFF2-40B4-BE49-F238E27FC236}">
                      <a16:creationId xmlns:a16="http://schemas.microsoft.com/office/drawing/2014/main" id="{5273DB67-0B82-B6F0-0609-A4E64F6F19EC}"/>
                    </a:ext>
                  </a:extLst>
                </p:cNvPr>
                <p:cNvSpPr txBox="1"/>
                <p:nvPr/>
              </p:nvSpPr>
              <p:spPr>
                <a:xfrm>
                  <a:off x="10048299" y="4674057"/>
                  <a:ext cx="2060179"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Design-Expert®</a:t>
                  </a:r>
                  <a:r>
                    <a:rPr lang="ru-RU"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Software</a:t>
                  </a:r>
                  <a:endParaRPr lang="ru-RU" sz="1400" dirty="0">
                    <a:latin typeface="Times New Roman" panose="02020603050405020304" pitchFamily="18" charset="0"/>
                    <a:cs typeface="Times New Roman" panose="02020603050405020304" pitchFamily="18" charset="0"/>
                  </a:endParaRPr>
                </a:p>
              </p:txBody>
            </p:sp>
            <p:sp>
              <p:nvSpPr>
                <p:cNvPr id="74" name="TextBox 73">
                  <a:extLst>
                    <a:ext uri="{FF2B5EF4-FFF2-40B4-BE49-F238E27FC236}">
                      <a16:creationId xmlns:a16="http://schemas.microsoft.com/office/drawing/2014/main" id="{C84F111E-53B1-7922-192E-CC06FB810CF1}"/>
                    </a:ext>
                  </a:extLst>
                </p:cNvPr>
                <p:cNvSpPr txBox="1"/>
                <p:nvPr/>
              </p:nvSpPr>
              <p:spPr>
                <a:xfrm>
                  <a:off x="10258558" y="4877831"/>
                  <a:ext cx="1821597" cy="307777"/>
                </a:xfrm>
                <a:prstGeom prst="rect">
                  <a:avLst/>
                </a:prstGeom>
                <a:noFill/>
              </p:spPr>
              <p:txBody>
                <a:bodyPr wrap="square" rtlCol="0">
                  <a:spAutoFit/>
                </a:bodyPr>
                <a:lstStyle/>
                <a:p>
                  <a:pPr algn="ctr"/>
                  <a:r>
                    <a:rPr lang="en-US" sz="1400" b="1" dirty="0">
                      <a:latin typeface="Times New Roman" panose="02020603050405020304" pitchFamily="18" charset="0"/>
                      <a:cs typeface="Times New Roman" panose="02020603050405020304" pitchFamily="18" charset="0"/>
                    </a:rPr>
                    <a:t>Particle size</a:t>
                  </a:r>
                  <a:r>
                    <a:rPr lang="ru-RU" sz="1400" b="1"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nm</a:t>
                  </a:r>
                  <a:endParaRPr lang="ru-RU" sz="1400" b="1" dirty="0">
                    <a:latin typeface="Times New Roman" panose="02020603050405020304" pitchFamily="18" charset="0"/>
                    <a:cs typeface="Times New Roman" panose="02020603050405020304" pitchFamily="18" charset="0"/>
                  </a:endParaRPr>
                </a:p>
              </p:txBody>
            </p:sp>
          </p:grpSp>
        </p:grpSp>
      </p:grpSp>
      <p:sp>
        <p:nvSpPr>
          <p:cNvPr id="77" name="TextBox 76">
            <a:extLst>
              <a:ext uri="{FF2B5EF4-FFF2-40B4-BE49-F238E27FC236}">
                <a16:creationId xmlns:a16="http://schemas.microsoft.com/office/drawing/2014/main" id="{D8805E22-C688-CD40-D274-5D72630F32DB}"/>
              </a:ext>
            </a:extLst>
          </p:cNvPr>
          <p:cNvSpPr txBox="1"/>
          <p:nvPr/>
        </p:nvSpPr>
        <p:spPr>
          <a:xfrm>
            <a:off x="0" y="5680850"/>
            <a:ext cx="9143999" cy="830997"/>
          </a:xfrm>
          <a:prstGeom prst="rect">
            <a:avLst/>
          </a:prstGeom>
          <a:noFill/>
        </p:spPr>
        <p:txBody>
          <a:bodyPr wrap="square">
            <a:spAutoFit/>
          </a:bodyPr>
          <a:lstStyle/>
          <a:p>
            <a:pPr algn="ctr"/>
            <a:r>
              <a:rPr lang="ru-RU" sz="1600" dirty="0"/>
              <a:t>Response </a:t>
            </a:r>
            <a:r>
              <a:rPr lang="ru-RU" sz="1600" dirty="0" err="1"/>
              <a:t>surface</a:t>
            </a:r>
            <a:r>
              <a:rPr lang="ru-RU" sz="1600" dirty="0"/>
              <a:t> </a:t>
            </a:r>
            <a:r>
              <a:rPr lang="ru-RU" sz="1600" dirty="0" err="1"/>
              <a:t>plots</a:t>
            </a:r>
            <a:r>
              <a:rPr lang="ru-RU" sz="1600" dirty="0"/>
              <a:t> of </a:t>
            </a:r>
            <a:r>
              <a:rPr lang="en-US" sz="1600" dirty="0"/>
              <a:t>SAHA drug loading </a:t>
            </a:r>
            <a:r>
              <a:rPr lang="ru-RU" sz="1600" dirty="0"/>
              <a:t>(</a:t>
            </a:r>
            <a:r>
              <a:rPr lang="en-US" sz="1600" b="1" dirty="0"/>
              <a:t>A</a:t>
            </a:r>
            <a:r>
              <a:rPr lang="ru-RU" sz="1600" dirty="0"/>
              <a:t>-</a:t>
            </a:r>
            <a:r>
              <a:rPr lang="en-US" sz="1600" b="1" dirty="0"/>
              <a:t>C</a:t>
            </a:r>
            <a:r>
              <a:rPr lang="ru-RU" sz="1600" dirty="0"/>
              <a:t>) </a:t>
            </a:r>
            <a:r>
              <a:rPr lang="ru-RU" sz="1600" dirty="0" err="1"/>
              <a:t>and</a:t>
            </a:r>
            <a:r>
              <a:rPr lang="ru-RU" sz="1600" dirty="0"/>
              <a:t> </a:t>
            </a:r>
            <a:r>
              <a:rPr lang="ru-RU" sz="1600" dirty="0" err="1"/>
              <a:t>particle</a:t>
            </a:r>
            <a:r>
              <a:rPr lang="ru-RU" sz="1600" dirty="0"/>
              <a:t> </a:t>
            </a:r>
            <a:r>
              <a:rPr lang="ru-RU" sz="1600" dirty="0" err="1"/>
              <a:t>size</a:t>
            </a:r>
            <a:r>
              <a:rPr lang="ru-RU" sz="1600" dirty="0"/>
              <a:t> (</a:t>
            </a:r>
            <a:r>
              <a:rPr lang="en-US" sz="1600" b="1" dirty="0"/>
              <a:t>D</a:t>
            </a:r>
            <a:r>
              <a:rPr lang="ru-RU" sz="1600" dirty="0"/>
              <a:t>-</a:t>
            </a:r>
            <a:r>
              <a:rPr lang="en-US" sz="1600" b="1" dirty="0"/>
              <a:t>F</a:t>
            </a:r>
            <a:r>
              <a:rPr lang="ru-RU" sz="1600" dirty="0"/>
              <a:t>) </a:t>
            </a:r>
            <a:r>
              <a:rPr lang="ru-RU" sz="1600" dirty="0" err="1"/>
              <a:t>as</a:t>
            </a:r>
            <a:r>
              <a:rPr lang="ru-RU" sz="1600" dirty="0"/>
              <a:t> a </a:t>
            </a:r>
            <a:r>
              <a:rPr lang="ru-RU" sz="1600" dirty="0" err="1"/>
              <a:t>function</a:t>
            </a:r>
            <a:r>
              <a:rPr lang="ru-RU" sz="1600" dirty="0"/>
              <a:t> of PLGA </a:t>
            </a:r>
            <a:r>
              <a:rPr lang="ru-RU" sz="1600" dirty="0" err="1"/>
              <a:t>mass</a:t>
            </a:r>
            <a:r>
              <a:rPr lang="ru-RU" sz="1600" dirty="0"/>
              <a:t> </a:t>
            </a:r>
            <a:r>
              <a:rPr lang="ru-RU" sz="1600" dirty="0" err="1"/>
              <a:t>and</a:t>
            </a:r>
            <a:r>
              <a:rPr lang="ru-RU" sz="1600" dirty="0"/>
              <a:t> </a:t>
            </a:r>
            <a:r>
              <a:rPr lang="en-US" sz="1600" dirty="0"/>
              <a:t>dichloromethane volume</a:t>
            </a:r>
            <a:r>
              <a:rPr lang="ru-RU" sz="1600" dirty="0"/>
              <a:t> </a:t>
            </a:r>
            <a:r>
              <a:rPr lang="ru-RU" sz="1600" dirty="0" err="1"/>
              <a:t>at</a:t>
            </a:r>
            <a:r>
              <a:rPr lang="ru-RU" sz="1600" dirty="0"/>
              <a:t> </a:t>
            </a:r>
            <a:r>
              <a:rPr lang="ru-RU" sz="1600" dirty="0" err="1"/>
              <a:t>constant</a:t>
            </a:r>
            <a:r>
              <a:rPr lang="ru-RU" sz="1600" dirty="0"/>
              <a:t> </a:t>
            </a:r>
            <a:r>
              <a:rPr lang="ru-RU" sz="1600" dirty="0" err="1"/>
              <a:t>values</a:t>
            </a:r>
            <a:r>
              <a:rPr lang="ru-RU" sz="1600" dirty="0"/>
              <a:t> of PVA </a:t>
            </a:r>
            <a:r>
              <a:rPr lang="ru-RU" sz="1600" dirty="0" err="1"/>
              <a:t>concentration</a:t>
            </a:r>
            <a:r>
              <a:rPr lang="ru-RU" sz="1600" dirty="0"/>
              <a:t> </a:t>
            </a:r>
            <a:endParaRPr lang="en-US" sz="1600" dirty="0"/>
          </a:p>
          <a:p>
            <a:pPr algn="ctr"/>
            <a:r>
              <a:rPr lang="ru-RU" sz="1600" dirty="0"/>
              <a:t>(</a:t>
            </a:r>
            <a:r>
              <a:rPr lang="en-US" sz="1600" b="1" dirty="0"/>
              <a:t>A</a:t>
            </a:r>
            <a:r>
              <a:rPr lang="ru-RU" sz="1600" dirty="0"/>
              <a:t>, </a:t>
            </a:r>
            <a:r>
              <a:rPr lang="en-US" sz="1600" b="1" dirty="0"/>
              <a:t>D</a:t>
            </a:r>
            <a:r>
              <a:rPr lang="ru-RU" sz="1600" dirty="0"/>
              <a:t> - 0.7</a:t>
            </a:r>
            <a:r>
              <a:rPr lang="en-US" sz="1600" dirty="0"/>
              <a:t> </a:t>
            </a:r>
            <a:r>
              <a:rPr lang="ru-RU" sz="1600" dirty="0"/>
              <a:t>%; </a:t>
            </a:r>
            <a:r>
              <a:rPr lang="en-US" sz="1600" b="1" dirty="0"/>
              <a:t>B</a:t>
            </a:r>
            <a:r>
              <a:rPr lang="ru-RU" sz="1600" dirty="0"/>
              <a:t>, </a:t>
            </a:r>
            <a:r>
              <a:rPr lang="en-US" sz="1600" b="1" dirty="0"/>
              <a:t>E</a:t>
            </a:r>
            <a:r>
              <a:rPr lang="ru-RU" sz="1600" dirty="0"/>
              <a:t> - 1.5</a:t>
            </a:r>
            <a:r>
              <a:rPr lang="en-US" sz="1600" dirty="0"/>
              <a:t> </a:t>
            </a:r>
            <a:r>
              <a:rPr lang="ru-RU" sz="1600" dirty="0"/>
              <a:t>%; </a:t>
            </a:r>
            <a:r>
              <a:rPr lang="ru-RU" sz="1600" b="1" dirty="0"/>
              <a:t>C</a:t>
            </a:r>
            <a:r>
              <a:rPr lang="ru-RU" sz="1600" dirty="0"/>
              <a:t>, </a:t>
            </a:r>
            <a:r>
              <a:rPr lang="en-US" sz="1600" b="1" dirty="0"/>
              <a:t>F</a:t>
            </a:r>
            <a:r>
              <a:rPr lang="ru-RU" sz="1600" dirty="0"/>
              <a:t> - 2.30 %)</a:t>
            </a:r>
          </a:p>
        </p:txBody>
      </p:sp>
      <p:sp>
        <p:nvSpPr>
          <p:cNvPr id="64" name="TextBox 63">
            <a:extLst>
              <a:ext uri="{FF2B5EF4-FFF2-40B4-BE49-F238E27FC236}">
                <a16:creationId xmlns:a16="http://schemas.microsoft.com/office/drawing/2014/main" id="{D21512A6-D665-71E1-B717-18A98F2C0CF7}"/>
              </a:ext>
            </a:extLst>
          </p:cNvPr>
          <p:cNvSpPr txBox="1"/>
          <p:nvPr/>
        </p:nvSpPr>
        <p:spPr>
          <a:xfrm>
            <a:off x="2412958" y="3819020"/>
            <a:ext cx="567773" cy="246221"/>
          </a:xfrm>
          <a:prstGeom prst="rect">
            <a:avLst/>
          </a:prstGeom>
          <a:noFill/>
        </p:spPr>
        <p:txBody>
          <a:bodyPr wrap="square" rtlCol="0">
            <a:spAutoFit/>
          </a:bodyPr>
          <a:lstStyle/>
          <a:p>
            <a:pPr algn="ctr"/>
            <a:r>
              <a:rPr lang="en-US" sz="1000" dirty="0">
                <a:latin typeface="Times New Roman" panose="02020603050405020304" pitchFamily="18" charset="0"/>
                <a:cs typeface="Times New Roman" panose="02020603050405020304" pitchFamily="18" charset="0"/>
              </a:rPr>
              <a:t>PS</a:t>
            </a:r>
            <a:r>
              <a:rPr lang="ru-RU" sz="1000" dirty="0">
                <a:latin typeface="Times New Roman" panose="02020603050405020304" pitchFamily="18" charset="0"/>
                <a:cs typeface="Times New Roman" panose="02020603050405020304" pitchFamily="18" charset="0"/>
              </a:rPr>
              <a:t>,</a:t>
            </a:r>
            <a:r>
              <a:rPr lang="en-US" sz="1000" dirty="0">
                <a:latin typeface="Times New Roman" panose="02020603050405020304" pitchFamily="18" charset="0"/>
                <a:cs typeface="Times New Roman" panose="02020603050405020304" pitchFamily="18" charset="0"/>
              </a:rPr>
              <a:t> nm</a:t>
            </a:r>
            <a:endParaRPr lang="ru-RU" sz="1000" dirty="0">
              <a:latin typeface="Times New Roman" panose="02020603050405020304" pitchFamily="18" charset="0"/>
              <a:cs typeface="Times New Roman" panose="02020603050405020304" pitchFamily="18" charset="0"/>
            </a:endParaRPr>
          </a:p>
        </p:txBody>
      </p:sp>
      <p:sp>
        <p:nvSpPr>
          <p:cNvPr id="78" name="TextBox 77">
            <a:extLst>
              <a:ext uri="{FF2B5EF4-FFF2-40B4-BE49-F238E27FC236}">
                <a16:creationId xmlns:a16="http://schemas.microsoft.com/office/drawing/2014/main" id="{1BBB61B6-991A-2F15-2015-F797B82C9299}"/>
              </a:ext>
            </a:extLst>
          </p:cNvPr>
          <p:cNvSpPr txBox="1"/>
          <p:nvPr/>
        </p:nvSpPr>
        <p:spPr>
          <a:xfrm>
            <a:off x="4587926" y="3817951"/>
            <a:ext cx="567773" cy="246221"/>
          </a:xfrm>
          <a:prstGeom prst="rect">
            <a:avLst/>
          </a:prstGeom>
          <a:noFill/>
        </p:spPr>
        <p:txBody>
          <a:bodyPr wrap="square" rtlCol="0">
            <a:spAutoFit/>
          </a:bodyPr>
          <a:lstStyle/>
          <a:p>
            <a:pPr algn="ctr"/>
            <a:r>
              <a:rPr lang="en-US" sz="1000" dirty="0">
                <a:latin typeface="Times New Roman" panose="02020603050405020304" pitchFamily="18" charset="0"/>
                <a:cs typeface="Times New Roman" panose="02020603050405020304" pitchFamily="18" charset="0"/>
              </a:rPr>
              <a:t>PS</a:t>
            </a:r>
            <a:r>
              <a:rPr lang="ru-RU" sz="1000" dirty="0">
                <a:latin typeface="Times New Roman" panose="02020603050405020304" pitchFamily="18" charset="0"/>
                <a:cs typeface="Times New Roman" panose="02020603050405020304" pitchFamily="18" charset="0"/>
              </a:rPr>
              <a:t>,</a:t>
            </a:r>
            <a:r>
              <a:rPr lang="en-US" sz="1000" dirty="0">
                <a:latin typeface="Times New Roman" panose="02020603050405020304" pitchFamily="18" charset="0"/>
                <a:cs typeface="Times New Roman" panose="02020603050405020304" pitchFamily="18" charset="0"/>
              </a:rPr>
              <a:t> nm</a:t>
            </a:r>
            <a:endParaRPr lang="ru-RU" sz="1000" dirty="0">
              <a:latin typeface="Times New Roman" panose="02020603050405020304" pitchFamily="18" charset="0"/>
              <a:cs typeface="Times New Roman" panose="02020603050405020304" pitchFamily="18" charset="0"/>
            </a:endParaRPr>
          </a:p>
        </p:txBody>
      </p:sp>
      <p:sp>
        <p:nvSpPr>
          <p:cNvPr id="79" name="TextBox 78">
            <a:extLst>
              <a:ext uri="{FF2B5EF4-FFF2-40B4-BE49-F238E27FC236}">
                <a16:creationId xmlns:a16="http://schemas.microsoft.com/office/drawing/2014/main" id="{7C069B77-8CB6-1D59-6711-565C39BEF4FA}"/>
              </a:ext>
            </a:extLst>
          </p:cNvPr>
          <p:cNvSpPr txBox="1"/>
          <p:nvPr/>
        </p:nvSpPr>
        <p:spPr>
          <a:xfrm>
            <a:off x="236874" y="3817951"/>
            <a:ext cx="567773" cy="246221"/>
          </a:xfrm>
          <a:prstGeom prst="rect">
            <a:avLst/>
          </a:prstGeom>
          <a:noFill/>
        </p:spPr>
        <p:txBody>
          <a:bodyPr wrap="square" rtlCol="0">
            <a:spAutoFit/>
          </a:bodyPr>
          <a:lstStyle/>
          <a:p>
            <a:pPr algn="ctr"/>
            <a:r>
              <a:rPr lang="en-US" sz="1000" dirty="0">
                <a:latin typeface="Times New Roman" panose="02020603050405020304" pitchFamily="18" charset="0"/>
                <a:cs typeface="Times New Roman" panose="02020603050405020304" pitchFamily="18" charset="0"/>
              </a:rPr>
              <a:t>PS</a:t>
            </a:r>
            <a:r>
              <a:rPr lang="ru-RU" sz="1000" dirty="0">
                <a:latin typeface="Times New Roman" panose="02020603050405020304" pitchFamily="18" charset="0"/>
                <a:cs typeface="Times New Roman" panose="02020603050405020304" pitchFamily="18" charset="0"/>
              </a:rPr>
              <a:t>,</a:t>
            </a:r>
            <a:r>
              <a:rPr lang="en-US" sz="1000" dirty="0">
                <a:latin typeface="Times New Roman" panose="02020603050405020304" pitchFamily="18" charset="0"/>
                <a:cs typeface="Times New Roman" panose="02020603050405020304" pitchFamily="18" charset="0"/>
              </a:rPr>
              <a:t> nm</a:t>
            </a:r>
            <a:endParaRPr lang="ru-RU" sz="1000" dirty="0">
              <a:latin typeface="Times New Roman" panose="02020603050405020304" pitchFamily="18" charset="0"/>
              <a:cs typeface="Times New Roman" panose="02020603050405020304" pitchFamily="18" charset="0"/>
            </a:endParaRPr>
          </a:p>
        </p:txBody>
      </p:sp>
      <p:sp>
        <p:nvSpPr>
          <p:cNvPr id="80" name="TextBox 79">
            <a:extLst>
              <a:ext uri="{FF2B5EF4-FFF2-40B4-BE49-F238E27FC236}">
                <a16:creationId xmlns:a16="http://schemas.microsoft.com/office/drawing/2014/main" id="{01A1BEAF-391E-12E1-5701-0A4CDDD03C82}"/>
              </a:ext>
            </a:extLst>
          </p:cNvPr>
          <p:cNvSpPr txBox="1"/>
          <p:nvPr/>
        </p:nvSpPr>
        <p:spPr>
          <a:xfrm rot="2180657">
            <a:off x="2676539" y="5204156"/>
            <a:ext cx="608382" cy="400110"/>
          </a:xfrm>
          <a:prstGeom prst="rect">
            <a:avLst/>
          </a:prstGeom>
          <a:noFill/>
        </p:spPr>
        <p:txBody>
          <a:bodyPr wrap="square" rtlCol="0">
            <a:spAutoFit/>
          </a:bodyPr>
          <a:lstStyle/>
          <a:p>
            <a:pPr algn="ctr"/>
            <a:r>
              <a:rPr lang="en-US" sz="1000" dirty="0">
                <a:latin typeface="Times New Roman" panose="02020603050405020304" pitchFamily="18" charset="0"/>
                <a:cs typeface="Times New Roman" panose="02020603050405020304" pitchFamily="18" charset="0"/>
              </a:rPr>
              <a:t>PLGA, mg</a:t>
            </a:r>
            <a:endParaRPr lang="ru-RU" sz="1000" dirty="0">
              <a:latin typeface="Times New Roman" panose="02020603050405020304" pitchFamily="18" charset="0"/>
              <a:cs typeface="Times New Roman" panose="02020603050405020304" pitchFamily="18" charset="0"/>
            </a:endParaRPr>
          </a:p>
        </p:txBody>
      </p:sp>
      <p:sp>
        <p:nvSpPr>
          <p:cNvPr id="81" name="TextBox 80">
            <a:extLst>
              <a:ext uri="{FF2B5EF4-FFF2-40B4-BE49-F238E27FC236}">
                <a16:creationId xmlns:a16="http://schemas.microsoft.com/office/drawing/2014/main" id="{F6FD18C9-8445-0043-195F-2AE8E59E6DD7}"/>
              </a:ext>
            </a:extLst>
          </p:cNvPr>
          <p:cNvSpPr txBox="1"/>
          <p:nvPr/>
        </p:nvSpPr>
        <p:spPr>
          <a:xfrm rot="2180657">
            <a:off x="4835712" y="5210334"/>
            <a:ext cx="608382" cy="400110"/>
          </a:xfrm>
          <a:prstGeom prst="rect">
            <a:avLst/>
          </a:prstGeom>
          <a:noFill/>
        </p:spPr>
        <p:txBody>
          <a:bodyPr wrap="square" rtlCol="0">
            <a:spAutoFit/>
          </a:bodyPr>
          <a:lstStyle/>
          <a:p>
            <a:pPr algn="ctr"/>
            <a:r>
              <a:rPr lang="en-US" sz="1000" dirty="0">
                <a:latin typeface="Times New Roman" panose="02020603050405020304" pitchFamily="18" charset="0"/>
                <a:cs typeface="Times New Roman" panose="02020603050405020304" pitchFamily="18" charset="0"/>
              </a:rPr>
              <a:t>PLGA, mg</a:t>
            </a:r>
            <a:endParaRPr lang="ru-RU" sz="1000" dirty="0">
              <a:latin typeface="Times New Roman" panose="02020603050405020304" pitchFamily="18" charset="0"/>
              <a:cs typeface="Times New Roman" panose="02020603050405020304" pitchFamily="18" charset="0"/>
            </a:endParaRPr>
          </a:p>
        </p:txBody>
      </p:sp>
      <p:sp>
        <p:nvSpPr>
          <p:cNvPr id="82" name="TextBox 81">
            <a:extLst>
              <a:ext uri="{FF2B5EF4-FFF2-40B4-BE49-F238E27FC236}">
                <a16:creationId xmlns:a16="http://schemas.microsoft.com/office/drawing/2014/main" id="{374B7CB9-C318-8D83-1740-42123EFEF66A}"/>
              </a:ext>
            </a:extLst>
          </p:cNvPr>
          <p:cNvSpPr txBox="1"/>
          <p:nvPr/>
        </p:nvSpPr>
        <p:spPr>
          <a:xfrm>
            <a:off x="609600" y="1091336"/>
            <a:ext cx="8153400" cy="461665"/>
          </a:xfrm>
          <a:prstGeom prst="rect">
            <a:avLst/>
          </a:prstGeom>
          <a:noFill/>
        </p:spPr>
        <p:txBody>
          <a:bodyPr wrap="square" rtlCol="0">
            <a:spAutoFit/>
          </a:bodyPr>
          <a:lstStyle/>
          <a:p>
            <a:r>
              <a:rPr lang="fr-FR" sz="2400" b="1" dirty="0" err="1"/>
              <a:t>Results</a:t>
            </a:r>
            <a:r>
              <a:rPr lang="fr-FR" sz="2400" b="1" dirty="0"/>
              <a:t> and discussion</a:t>
            </a:r>
          </a:p>
        </p:txBody>
      </p:sp>
      <p:pic>
        <p:nvPicPr>
          <p:cNvPr id="2" name="Звук 1">
            <a:hlinkClick r:id="" action="ppaction://media"/>
            <a:extLst>
              <a:ext uri="{FF2B5EF4-FFF2-40B4-BE49-F238E27FC236}">
                <a16:creationId xmlns:a16="http://schemas.microsoft.com/office/drawing/2014/main" id="{F0899784-C00A-1CDE-BA18-B42CC576E45A}"/>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1945732657"/>
      </p:ext>
    </p:extLst>
  </p:cSld>
  <p:clrMapOvr>
    <a:masterClrMapping/>
  </p:clrMapOvr>
  <mc:AlternateContent xmlns:mc="http://schemas.openxmlformats.org/markup-compatibility/2006" xmlns:p14="http://schemas.microsoft.com/office/powerpoint/2010/main">
    <mc:Choice Requires="p14">
      <p:transition spd="slow" p14:dur="2000" advTm="35239"/>
    </mc:Choice>
    <mc:Fallback xmlns="">
      <p:transition spd="slow" advTm="35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a:xfrm>
            <a:off x="6934200" y="6456299"/>
            <a:ext cx="2133600" cy="365125"/>
          </a:xfrm>
        </p:spPr>
        <p:txBody>
          <a:bodyPr/>
          <a:lstStyle/>
          <a:p>
            <a:fld id="{FCAEAE96-855E-42B1-8DE9-9C9E68DE18C5}" type="slidenum">
              <a:rPr lang="fr-FR" sz="1000" smtClean="0">
                <a:latin typeface="Arial" panose="020B0604020202020204" pitchFamily="34" charset="0"/>
                <a:cs typeface="Arial" panose="020B0604020202020204" pitchFamily="34" charset="0"/>
              </a:rPr>
              <a:pPr/>
              <a:t>9</a:t>
            </a:fld>
            <a:endParaRPr lang="fr-FR" sz="1000" dirty="0">
              <a:latin typeface="Arial" panose="020B0604020202020204" pitchFamily="34" charset="0"/>
              <a:cs typeface="Arial" panose="020B0604020202020204" pitchFamily="34" charset="0"/>
            </a:endParaRPr>
          </a:p>
        </p:txBody>
      </p:sp>
      <p:sp>
        <p:nvSpPr>
          <p:cNvPr id="82" name="TextBox 81">
            <a:extLst>
              <a:ext uri="{FF2B5EF4-FFF2-40B4-BE49-F238E27FC236}">
                <a16:creationId xmlns:a16="http://schemas.microsoft.com/office/drawing/2014/main" id="{374B7CB9-C318-8D83-1740-42123EFEF66A}"/>
              </a:ext>
            </a:extLst>
          </p:cNvPr>
          <p:cNvSpPr txBox="1"/>
          <p:nvPr/>
        </p:nvSpPr>
        <p:spPr>
          <a:xfrm>
            <a:off x="609600" y="1091336"/>
            <a:ext cx="8153400" cy="461665"/>
          </a:xfrm>
          <a:prstGeom prst="rect">
            <a:avLst/>
          </a:prstGeom>
          <a:noFill/>
        </p:spPr>
        <p:txBody>
          <a:bodyPr wrap="square" rtlCol="0">
            <a:spAutoFit/>
          </a:bodyPr>
          <a:lstStyle/>
          <a:p>
            <a:r>
              <a:rPr lang="fr-FR" sz="2400" b="1" dirty="0" err="1"/>
              <a:t>Results</a:t>
            </a:r>
            <a:r>
              <a:rPr lang="fr-FR" sz="2400" b="1" dirty="0"/>
              <a:t> and discussion</a:t>
            </a:r>
          </a:p>
        </p:txBody>
      </p:sp>
      <p:graphicFrame>
        <p:nvGraphicFramePr>
          <p:cNvPr id="5" name="Таблица 13">
            <a:extLst>
              <a:ext uri="{FF2B5EF4-FFF2-40B4-BE49-F238E27FC236}">
                <a16:creationId xmlns:a16="http://schemas.microsoft.com/office/drawing/2014/main" id="{FFE43057-9D54-5686-F439-D6C580C17C74}"/>
              </a:ext>
            </a:extLst>
          </p:cNvPr>
          <p:cNvGraphicFramePr>
            <a:graphicFrameLocks noGrp="1"/>
          </p:cNvGraphicFramePr>
          <p:nvPr>
            <p:extLst>
              <p:ext uri="{D42A27DB-BD31-4B8C-83A1-F6EECF244321}">
                <p14:modId xmlns:p14="http://schemas.microsoft.com/office/powerpoint/2010/main" val="3333024939"/>
              </p:ext>
            </p:extLst>
          </p:nvPr>
        </p:nvGraphicFramePr>
        <p:xfrm>
          <a:off x="547115" y="3124200"/>
          <a:ext cx="8049768" cy="1102360"/>
        </p:xfrm>
        <a:graphic>
          <a:graphicData uri="http://schemas.openxmlformats.org/drawingml/2006/table">
            <a:tbl>
              <a:tblPr firstRow="1" bandRow="1">
                <a:tableStyleId>{5C22544A-7EE6-4342-B048-85BDC9FD1C3A}</a:tableStyleId>
              </a:tblPr>
              <a:tblGrid>
                <a:gridCol w="1341628">
                  <a:extLst>
                    <a:ext uri="{9D8B030D-6E8A-4147-A177-3AD203B41FA5}">
                      <a16:colId xmlns:a16="http://schemas.microsoft.com/office/drawing/2014/main" val="4184403737"/>
                    </a:ext>
                  </a:extLst>
                </a:gridCol>
                <a:gridCol w="945145">
                  <a:extLst>
                    <a:ext uri="{9D8B030D-6E8A-4147-A177-3AD203B41FA5}">
                      <a16:colId xmlns:a16="http://schemas.microsoft.com/office/drawing/2014/main" val="3770091166"/>
                    </a:ext>
                  </a:extLst>
                </a:gridCol>
                <a:gridCol w="1738111">
                  <a:extLst>
                    <a:ext uri="{9D8B030D-6E8A-4147-A177-3AD203B41FA5}">
                      <a16:colId xmlns:a16="http://schemas.microsoft.com/office/drawing/2014/main" val="1935652369"/>
                    </a:ext>
                  </a:extLst>
                </a:gridCol>
                <a:gridCol w="1341628">
                  <a:extLst>
                    <a:ext uri="{9D8B030D-6E8A-4147-A177-3AD203B41FA5}">
                      <a16:colId xmlns:a16="http://schemas.microsoft.com/office/drawing/2014/main" val="688681222"/>
                    </a:ext>
                  </a:extLst>
                </a:gridCol>
                <a:gridCol w="1341628">
                  <a:extLst>
                    <a:ext uri="{9D8B030D-6E8A-4147-A177-3AD203B41FA5}">
                      <a16:colId xmlns:a16="http://schemas.microsoft.com/office/drawing/2014/main" val="3981276882"/>
                    </a:ext>
                  </a:extLst>
                </a:gridCol>
                <a:gridCol w="1341628">
                  <a:extLst>
                    <a:ext uri="{9D8B030D-6E8A-4147-A177-3AD203B41FA5}">
                      <a16:colId xmlns:a16="http://schemas.microsoft.com/office/drawing/2014/main" val="231380377"/>
                    </a:ext>
                  </a:extLst>
                </a:gridCol>
              </a:tblGrid>
              <a:tr h="370840">
                <a:tc>
                  <a:txBody>
                    <a:bodyPr/>
                    <a:lstStyle/>
                    <a:p>
                      <a:pPr algn="ctr"/>
                      <a:r>
                        <a:rPr lang="en-US" sz="1400" b="0" dirty="0">
                          <a:solidFill>
                            <a:schemeClr val="tx1"/>
                          </a:solidFill>
                          <a:latin typeface="Times New Roman" panose="02020603050405020304" pitchFamily="18" charset="0"/>
                          <a:cs typeface="Times New Roman" panose="02020603050405020304" pitchFamily="18" charset="0"/>
                        </a:rPr>
                        <a:t>Value of desirability function [4]</a:t>
                      </a:r>
                      <a:endParaRPr lang="ru-RU" sz="1400"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solidFill>
                            <a:schemeClr val="tx1"/>
                          </a:solidFill>
                          <a:latin typeface="Times New Roman" panose="02020603050405020304" pitchFamily="18" charset="0"/>
                          <a:cs typeface="Times New Roman" panose="02020603050405020304" pitchFamily="18" charset="0"/>
                        </a:rPr>
                        <a:t>Amount of PLGA</a:t>
                      </a:r>
                    </a:p>
                    <a:p>
                      <a:pPr algn="ctr"/>
                      <a:r>
                        <a:rPr lang="ru-RU" sz="1400" b="0" dirty="0">
                          <a:solidFill>
                            <a:schemeClr val="tx1"/>
                          </a:solidFill>
                          <a:latin typeface="Times New Roman" panose="02020603050405020304" pitchFamily="18" charset="0"/>
                          <a:cs typeface="Times New Roman" panose="02020603050405020304" pitchFamily="18" charset="0"/>
                        </a:rPr>
                        <a:t>(</a:t>
                      </a:r>
                      <a:r>
                        <a:rPr lang="en-US" sz="1400" b="0" dirty="0">
                          <a:solidFill>
                            <a:schemeClr val="tx1"/>
                          </a:solidFill>
                          <a:latin typeface="Times New Roman" panose="02020603050405020304" pitchFamily="18" charset="0"/>
                          <a:cs typeface="Times New Roman" panose="02020603050405020304" pitchFamily="18" charset="0"/>
                        </a:rPr>
                        <a:t>X</a:t>
                      </a:r>
                      <a:r>
                        <a:rPr lang="en-US" sz="1400" b="0" baseline="-25000" dirty="0">
                          <a:solidFill>
                            <a:schemeClr val="tx1"/>
                          </a:solidFill>
                          <a:latin typeface="Times New Roman" panose="02020603050405020304" pitchFamily="18" charset="0"/>
                          <a:cs typeface="Times New Roman" panose="02020603050405020304" pitchFamily="18" charset="0"/>
                        </a:rPr>
                        <a:t>1</a:t>
                      </a:r>
                      <a:r>
                        <a:rPr lang="en-US" sz="1400" b="0" dirty="0">
                          <a:solidFill>
                            <a:schemeClr val="tx1"/>
                          </a:solidFill>
                          <a:latin typeface="Times New Roman" panose="02020603050405020304" pitchFamily="18" charset="0"/>
                          <a:cs typeface="Times New Roman" panose="02020603050405020304" pitchFamily="18" charset="0"/>
                        </a:rPr>
                        <a:t>)</a:t>
                      </a:r>
                      <a:r>
                        <a:rPr lang="ru-RU" sz="1400" b="0" dirty="0">
                          <a:solidFill>
                            <a:schemeClr val="tx1"/>
                          </a:solidFill>
                          <a:latin typeface="Times New Roman" panose="02020603050405020304" pitchFamily="18" charset="0"/>
                          <a:cs typeface="Times New Roman" panose="02020603050405020304" pitchFamily="18" charset="0"/>
                        </a:rPr>
                        <a:t>, </a:t>
                      </a:r>
                      <a:r>
                        <a:rPr lang="en-US" sz="1400" b="0" dirty="0">
                          <a:solidFill>
                            <a:schemeClr val="tx1"/>
                          </a:solidFill>
                          <a:latin typeface="Times New Roman" panose="02020603050405020304" pitchFamily="18" charset="0"/>
                          <a:cs typeface="Times New Roman" panose="02020603050405020304" pitchFamily="18" charset="0"/>
                        </a:rPr>
                        <a:t>mg</a:t>
                      </a:r>
                      <a:endParaRPr lang="ru-RU" sz="1400" b="0" dirty="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solidFill>
                            <a:schemeClr val="tx1"/>
                          </a:solidFill>
                          <a:latin typeface="Times New Roman" panose="02020603050405020304" pitchFamily="18" charset="0"/>
                          <a:cs typeface="Times New Roman" panose="02020603050405020304" pitchFamily="18" charset="0"/>
                        </a:rPr>
                        <a:t>Dichloromethane volume </a:t>
                      </a:r>
                    </a:p>
                    <a:p>
                      <a:pPr algn="ctr"/>
                      <a:r>
                        <a:rPr lang="en-US" sz="1400" b="0" dirty="0">
                          <a:solidFill>
                            <a:schemeClr val="tx1"/>
                          </a:solidFill>
                          <a:latin typeface="Times New Roman" panose="02020603050405020304" pitchFamily="18" charset="0"/>
                          <a:cs typeface="Times New Roman" panose="02020603050405020304" pitchFamily="18" charset="0"/>
                        </a:rPr>
                        <a:t>(X</a:t>
                      </a:r>
                      <a:r>
                        <a:rPr lang="en-US" sz="1400" b="0" baseline="-25000" dirty="0">
                          <a:solidFill>
                            <a:schemeClr val="tx1"/>
                          </a:solidFill>
                          <a:latin typeface="Times New Roman" panose="02020603050405020304" pitchFamily="18" charset="0"/>
                          <a:cs typeface="Times New Roman" panose="02020603050405020304" pitchFamily="18" charset="0"/>
                        </a:rPr>
                        <a:t>2</a:t>
                      </a:r>
                      <a:r>
                        <a:rPr lang="en-US" sz="1400" b="0" dirty="0">
                          <a:solidFill>
                            <a:schemeClr val="tx1"/>
                          </a:solidFill>
                          <a:latin typeface="Times New Roman" panose="02020603050405020304" pitchFamily="18" charset="0"/>
                          <a:cs typeface="Times New Roman" panose="02020603050405020304" pitchFamily="18" charset="0"/>
                        </a:rPr>
                        <a:t>)</a:t>
                      </a:r>
                      <a:r>
                        <a:rPr lang="ru-RU" sz="1400" b="0" dirty="0">
                          <a:solidFill>
                            <a:schemeClr val="tx1"/>
                          </a:solidFill>
                          <a:latin typeface="Times New Roman" panose="02020603050405020304" pitchFamily="18" charset="0"/>
                          <a:cs typeface="Times New Roman" panose="02020603050405020304" pitchFamily="18" charset="0"/>
                        </a:rPr>
                        <a:t>, </a:t>
                      </a:r>
                      <a:r>
                        <a:rPr lang="en-US" sz="1400" b="0" dirty="0">
                          <a:solidFill>
                            <a:schemeClr val="tx1"/>
                          </a:solidFill>
                          <a:latin typeface="Times New Roman" panose="02020603050405020304" pitchFamily="18" charset="0"/>
                          <a:cs typeface="Times New Roman" panose="02020603050405020304" pitchFamily="18" charset="0"/>
                        </a:rPr>
                        <a:t>ml</a:t>
                      </a:r>
                      <a:endParaRPr lang="ru-RU" sz="1400" b="0" dirty="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solidFill>
                            <a:schemeClr val="tx1"/>
                          </a:solidFill>
                          <a:latin typeface="Times New Roman" panose="02020603050405020304" pitchFamily="18" charset="0"/>
                          <a:cs typeface="Times New Roman" panose="02020603050405020304" pitchFamily="18" charset="0"/>
                        </a:rPr>
                        <a:t>PVA concentration (X</a:t>
                      </a:r>
                      <a:r>
                        <a:rPr lang="en-US" sz="1400" b="0" baseline="-25000" dirty="0">
                          <a:solidFill>
                            <a:schemeClr val="tx1"/>
                          </a:solidFill>
                          <a:latin typeface="Times New Roman" panose="02020603050405020304" pitchFamily="18" charset="0"/>
                          <a:cs typeface="Times New Roman" panose="02020603050405020304" pitchFamily="18" charset="0"/>
                        </a:rPr>
                        <a:t>3</a:t>
                      </a:r>
                      <a:r>
                        <a:rPr lang="en-US" sz="1400" b="0" dirty="0">
                          <a:solidFill>
                            <a:schemeClr val="tx1"/>
                          </a:solidFill>
                          <a:latin typeface="Times New Roman" panose="02020603050405020304" pitchFamily="18" charset="0"/>
                          <a:cs typeface="Times New Roman" panose="02020603050405020304" pitchFamily="18" charset="0"/>
                        </a:rPr>
                        <a:t>)</a:t>
                      </a:r>
                      <a:r>
                        <a:rPr lang="ru-RU" sz="1400" b="0" dirty="0">
                          <a:solidFill>
                            <a:schemeClr val="tx1"/>
                          </a:solidFill>
                          <a:latin typeface="Times New Roman" panose="02020603050405020304" pitchFamily="18" charset="0"/>
                          <a:cs typeface="Times New Roman" panose="02020603050405020304" pitchFamily="18" charset="0"/>
                        </a:rPr>
                        <a:t>, %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solidFill>
                            <a:schemeClr val="tx1"/>
                          </a:solidFill>
                          <a:latin typeface="Times New Roman" panose="02020603050405020304" pitchFamily="18" charset="0"/>
                          <a:cs typeface="Times New Roman" panose="02020603050405020304" pitchFamily="18" charset="0"/>
                        </a:rPr>
                        <a:t>Expected particle size (Y</a:t>
                      </a:r>
                      <a:r>
                        <a:rPr lang="en-US" sz="1400" b="0" baseline="-25000" dirty="0">
                          <a:solidFill>
                            <a:schemeClr val="tx1"/>
                          </a:solidFill>
                          <a:latin typeface="Times New Roman" panose="02020603050405020304" pitchFamily="18" charset="0"/>
                          <a:cs typeface="Times New Roman" panose="02020603050405020304" pitchFamily="18" charset="0"/>
                        </a:rPr>
                        <a:t>1</a:t>
                      </a:r>
                      <a:r>
                        <a:rPr lang="en-US" sz="1400" b="0" dirty="0">
                          <a:solidFill>
                            <a:schemeClr val="tx1"/>
                          </a:solidFill>
                          <a:latin typeface="Times New Roman" panose="02020603050405020304" pitchFamily="18" charset="0"/>
                          <a:cs typeface="Times New Roman" panose="02020603050405020304" pitchFamily="18" charset="0"/>
                        </a:rPr>
                        <a:t>)</a:t>
                      </a:r>
                      <a:r>
                        <a:rPr lang="ru-RU" sz="1400" b="0" dirty="0">
                          <a:solidFill>
                            <a:schemeClr val="tx1"/>
                          </a:solidFill>
                          <a:latin typeface="Times New Roman" panose="02020603050405020304" pitchFamily="18" charset="0"/>
                          <a:cs typeface="Times New Roman" panose="02020603050405020304" pitchFamily="18" charset="0"/>
                        </a:rPr>
                        <a:t>, </a:t>
                      </a:r>
                      <a:r>
                        <a:rPr lang="en-US" sz="1400" b="0" dirty="0">
                          <a:solidFill>
                            <a:schemeClr val="tx1"/>
                          </a:solidFill>
                          <a:latin typeface="Times New Roman" panose="02020603050405020304" pitchFamily="18" charset="0"/>
                          <a:cs typeface="Times New Roman" panose="02020603050405020304" pitchFamily="18" charset="0"/>
                        </a:rPr>
                        <a:t>nm</a:t>
                      </a:r>
                      <a:endParaRPr lang="ru-RU" sz="1400" b="0" dirty="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solidFill>
                            <a:schemeClr val="tx1"/>
                          </a:solidFill>
                          <a:latin typeface="Times New Roman" panose="02020603050405020304" pitchFamily="18" charset="0"/>
                          <a:cs typeface="Times New Roman" panose="02020603050405020304" pitchFamily="18" charset="0"/>
                        </a:rPr>
                        <a:t>Expected SAHA DL</a:t>
                      </a:r>
                    </a:p>
                    <a:p>
                      <a:pPr algn="ctr"/>
                      <a:r>
                        <a:rPr lang="en-US" sz="1400" b="0" dirty="0">
                          <a:solidFill>
                            <a:schemeClr val="tx1"/>
                          </a:solidFill>
                          <a:latin typeface="Times New Roman" panose="02020603050405020304" pitchFamily="18" charset="0"/>
                          <a:cs typeface="Times New Roman" panose="02020603050405020304" pitchFamily="18" charset="0"/>
                        </a:rPr>
                        <a:t>(Y</a:t>
                      </a:r>
                      <a:r>
                        <a:rPr lang="en-US" sz="1400" b="0" baseline="-25000" dirty="0">
                          <a:solidFill>
                            <a:schemeClr val="tx1"/>
                          </a:solidFill>
                          <a:latin typeface="Times New Roman" panose="02020603050405020304" pitchFamily="18" charset="0"/>
                          <a:cs typeface="Times New Roman" panose="02020603050405020304" pitchFamily="18" charset="0"/>
                        </a:rPr>
                        <a:t>2</a:t>
                      </a:r>
                      <a:r>
                        <a:rPr lang="en-US" sz="1400" b="0" dirty="0">
                          <a:solidFill>
                            <a:schemeClr val="tx1"/>
                          </a:solidFill>
                          <a:latin typeface="Times New Roman" panose="02020603050405020304" pitchFamily="18" charset="0"/>
                          <a:cs typeface="Times New Roman" panose="02020603050405020304" pitchFamily="18" charset="0"/>
                        </a:rPr>
                        <a:t>)</a:t>
                      </a:r>
                      <a:r>
                        <a:rPr lang="ru-RU" sz="1400" b="0" dirty="0">
                          <a:solidFill>
                            <a:schemeClr val="tx1"/>
                          </a:solidFill>
                          <a:latin typeface="Times New Roman" panose="02020603050405020304" pitchFamily="18" charset="0"/>
                          <a:cs typeface="Times New Roman" panose="02020603050405020304" pitchFamily="18" charset="0"/>
                        </a:rPr>
                        <a:t>,</a:t>
                      </a:r>
                      <a:r>
                        <a:rPr lang="en-US" sz="1400" b="0" dirty="0">
                          <a:solidFill>
                            <a:schemeClr val="tx1"/>
                          </a:solidFill>
                          <a:latin typeface="Times New Roman" panose="02020603050405020304" pitchFamily="18" charset="0"/>
                          <a:cs typeface="Times New Roman" panose="02020603050405020304" pitchFamily="18" charset="0"/>
                        </a:rPr>
                        <a:t> </a:t>
                      </a:r>
                      <a:r>
                        <a:rPr lang="ru-RU" sz="1400" b="0" dirty="0">
                          <a:solidFill>
                            <a:schemeClr val="tx1"/>
                          </a:solidFill>
                          <a:latin typeface="Times New Roman" panose="02020603050405020304" pitchFamily="18" charset="0"/>
                          <a:cs typeface="Times New Roman" panose="02020603050405020304" pitchFamily="18" charset="0"/>
                        </a:rPr>
                        <a:t>%</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16921788"/>
                  </a:ext>
                </a:extLst>
              </a:tr>
              <a:tr h="370840">
                <a:tc>
                  <a:txBody>
                    <a:bodyPr/>
                    <a:lstStyle/>
                    <a:p>
                      <a:pPr algn="ctr"/>
                      <a:r>
                        <a:rPr lang="en-US" sz="1400" b="0" dirty="0">
                          <a:solidFill>
                            <a:schemeClr val="tx1"/>
                          </a:solidFill>
                          <a:latin typeface="Times New Roman" panose="02020603050405020304" pitchFamily="18" charset="0"/>
                          <a:cs typeface="Times New Roman" panose="02020603050405020304" pitchFamily="18" charset="0"/>
                        </a:rPr>
                        <a:t>0,653</a:t>
                      </a:r>
                      <a:endParaRPr lang="ru-RU" sz="1400"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solidFill>
                            <a:schemeClr val="tx1"/>
                          </a:solidFill>
                          <a:latin typeface="Times New Roman" panose="02020603050405020304" pitchFamily="18" charset="0"/>
                          <a:cs typeface="Times New Roman" panose="02020603050405020304" pitchFamily="18" charset="0"/>
                        </a:rPr>
                        <a:t>50</a:t>
                      </a:r>
                      <a:endParaRPr lang="ru-RU" sz="1400" b="0" dirty="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solidFill>
                            <a:schemeClr val="tx1"/>
                          </a:solidFill>
                          <a:latin typeface="Times New Roman" panose="02020603050405020304" pitchFamily="18" charset="0"/>
                          <a:cs typeface="Times New Roman" panose="02020603050405020304" pitchFamily="18" charset="0"/>
                        </a:rPr>
                        <a:t>2,5</a:t>
                      </a:r>
                      <a:endParaRPr lang="ru-RU" sz="1400" b="0" dirty="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solidFill>
                            <a:schemeClr val="tx1"/>
                          </a:solidFill>
                          <a:latin typeface="Times New Roman" panose="02020603050405020304" pitchFamily="18" charset="0"/>
                          <a:cs typeface="Times New Roman" panose="02020603050405020304" pitchFamily="18" charset="0"/>
                        </a:rPr>
                        <a:t>2,3</a:t>
                      </a:r>
                      <a:endParaRPr lang="ru-RU" sz="1400" b="0" dirty="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solidFill>
                            <a:schemeClr val="tx1"/>
                          </a:solidFill>
                          <a:latin typeface="Times New Roman" panose="02020603050405020304" pitchFamily="18" charset="0"/>
                          <a:cs typeface="Times New Roman" panose="02020603050405020304" pitchFamily="18" charset="0"/>
                        </a:rPr>
                        <a:t>203</a:t>
                      </a:r>
                      <a:endParaRPr lang="ru-RU" sz="1400" b="0" dirty="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solidFill>
                            <a:schemeClr val="tx1"/>
                          </a:solidFill>
                          <a:latin typeface="Times New Roman" panose="02020603050405020304" pitchFamily="18" charset="0"/>
                          <a:cs typeface="Times New Roman" panose="02020603050405020304" pitchFamily="18" charset="0"/>
                        </a:rPr>
                        <a:t>0,51</a:t>
                      </a:r>
                      <a:endParaRPr lang="ru-RU" sz="1400" b="0" dirty="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1091722"/>
                  </a:ext>
                </a:extLst>
              </a:tr>
            </a:tbl>
          </a:graphicData>
        </a:graphic>
      </p:graphicFrame>
      <p:sp>
        <p:nvSpPr>
          <p:cNvPr id="6" name="Rectangle 2">
            <a:extLst>
              <a:ext uri="{FF2B5EF4-FFF2-40B4-BE49-F238E27FC236}">
                <a16:creationId xmlns:a16="http://schemas.microsoft.com/office/drawing/2014/main" id="{225D813A-4AF8-D78B-B4D8-E3D439A6B733}"/>
              </a:ext>
            </a:extLst>
          </p:cNvPr>
          <p:cNvSpPr>
            <a:spLocks noChangeArrowheads="1"/>
          </p:cNvSpPr>
          <p:nvPr/>
        </p:nvSpPr>
        <p:spPr bwMode="auto">
          <a:xfrm>
            <a:off x="50261" y="2678172"/>
            <a:ext cx="908764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0850" algn="ctr" defTabSz="914400" rtl="0" eaLnBrk="0" fontAlgn="base" latinLnBrk="0" hangingPunct="0">
              <a:lnSpc>
                <a:spcPct val="100000"/>
              </a:lnSpc>
              <a:spcBef>
                <a:spcPct val="0"/>
              </a:spcBef>
              <a:spcAft>
                <a:spcPct val="0"/>
              </a:spcAft>
              <a:buClrTx/>
              <a:buSzTx/>
              <a:buFontTx/>
              <a:buNone/>
              <a:tabLst/>
            </a:pPr>
            <a:r>
              <a:rPr lang="en-US" sz="1600" b="1" dirty="0"/>
              <a:t>A maximum desirability corresponded to the conditions:</a:t>
            </a:r>
            <a:endParaRPr kumimoji="0" lang="ru-RU" altLang="ru-RU" sz="1600" b="1" i="0" u="none" strike="noStrike" cap="none" normalizeH="0" baseline="0" dirty="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BBAB24B0-6061-BB85-FA37-C28241BB69C5}"/>
              </a:ext>
            </a:extLst>
          </p:cNvPr>
          <p:cNvSpPr txBox="1"/>
          <p:nvPr/>
        </p:nvSpPr>
        <p:spPr>
          <a:xfrm>
            <a:off x="0" y="5884509"/>
            <a:ext cx="9144000" cy="461665"/>
          </a:xfrm>
          <a:prstGeom prst="rect">
            <a:avLst/>
          </a:prstGeom>
          <a:noFill/>
        </p:spPr>
        <p:txBody>
          <a:bodyPr wrap="square">
            <a:spAutoFit/>
          </a:bodyPr>
          <a:lstStyle/>
          <a:p>
            <a:pPr algn="just"/>
            <a:r>
              <a:rPr lang="ru-RU" sz="1200" dirty="0"/>
              <a:t>[</a:t>
            </a:r>
            <a:r>
              <a:rPr lang="en-US" sz="1200" dirty="0"/>
              <a:t>4</a:t>
            </a:r>
            <a:r>
              <a:rPr lang="ru-RU" sz="1200" dirty="0"/>
              <a:t>]</a:t>
            </a:r>
            <a:r>
              <a:rPr lang="en-US" sz="1200" dirty="0"/>
              <a:t> George Derringer &amp; Ronald </a:t>
            </a:r>
            <a:r>
              <a:rPr lang="en-US" sz="1200" dirty="0" err="1"/>
              <a:t>Suich</a:t>
            </a:r>
            <a:r>
              <a:rPr lang="en-US" sz="1200" dirty="0"/>
              <a:t> (1980) Simultaneous Optimization of Several Response Variables, Journal of Quality Technology, 12:4, 214-219, DOI: 10.1080/00224065.1980.11980968</a:t>
            </a:r>
          </a:p>
        </p:txBody>
      </p:sp>
      <p:pic>
        <p:nvPicPr>
          <p:cNvPr id="10" name="Звук 9">
            <a:hlinkClick r:id="" action="ppaction://media"/>
            <a:extLst>
              <a:ext uri="{FF2B5EF4-FFF2-40B4-BE49-F238E27FC236}">
                <a16:creationId xmlns:a16="http://schemas.microsoft.com/office/drawing/2014/main" id="{BDDDD81B-85DA-76C0-4670-21B0100BBD8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677513290"/>
      </p:ext>
    </p:extLst>
  </p:cSld>
  <p:clrMapOvr>
    <a:masterClrMapping/>
  </p:clrMapOvr>
  <mc:AlternateContent xmlns:mc="http://schemas.openxmlformats.org/markup-compatibility/2006" xmlns:p14="http://schemas.microsoft.com/office/powerpoint/2010/main">
    <mc:Choice Requires="p14">
      <p:transition spd="slow" p14:dur="2000" advTm="26305"/>
    </mc:Choice>
    <mc:Fallback xmlns="">
      <p:transition spd="slow" advTm="26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1077</TotalTime>
  <Words>1521</Words>
  <Application>Microsoft Office PowerPoint</Application>
  <PresentationFormat>Экран (4:3)</PresentationFormat>
  <Paragraphs>178</Paragraphs>
  <Slides>13</Slides>
  <Notes>13</Notes>
  <HiddenSlides>0</HiddenSlides>
  <MMClips>12</MMClips>
  <ScaleCrop>false</ScaleCrop>
  <HeadingPairs>
    <vt:vector size="8" baseType="variant">
      <vt:variant>
        <vt:lpstr>Использованные шрифты</vt:lpstr>
      </vt:variant>
      <vt:variant>
        <vt:i4>4</vt:i4>
      </vt:variant>
      <vt:variant>
        <vt:lpstr>Тема</vt:lpstr>
      </vt:variant>
      <vt:variant>
        <vt:i4>2</vt:i4>
      </vt:variant>
      <vt:variant>
        <vt:lpstr>Внедренные серверы OLE</vt:lpstr>
      </vt:variant>
      <vt:variant>
        <vt:i4>1</vt:i4>
      </vt:variant>
      <vt:variant>
        <vt:lpstr>Заголовки слайдов</vt:lpstr>
      </vt:variant>
      <vt:variant>
        <vt:i4>13</vt:i4>
      </vt:variant>
    </vt:vector>
  </HeadingPairs>
  <TitlesOfParts>
    <vt:vector size="20" baseType="lpstr">
      <vt:lpstr>Arial</vt:lpstr>
      <vt:lpstr>Calibri</vt:lpstr>
      <vt:lpstr>Calibri Light</vt:lpstr>
      <vt:lpstr>Times New Roman</vt:lpstr>
      <vt:lpstr>Office Theme</vt:lpstr>
      <vt:lpstr>Custom Design</vt:lpstr>
      <vt:lpstr>CS ChemDraw Drawing</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Gulyaev Ivan</cp:lastModifiedBy>
  <cp:revision>110</cp:revision>
  <dcterms:created xsi:type="dcterms:W3CDTF">2015-04-04T09:45:50Z</dcterms:created>
  <dcterms:modified xsi:type="dcterms:W3CDTF">2023-10-11T18:37:24Z</dcterms:modified>
</cp:coreProperties>
</file>