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9" r:id="rId3"/>
    <p:sldId id="260" r:id="rId4"/>
    <p:sldId id="258" r:id="rId5"/>
    <p:sldId id="261" r:id="rId6"/>
    <p:sldId id="262" r:id="rId7"/>
    <p:sldId id="263" r:id="rId8"/>
    <p:sldId id="265" r:id="rId9"/>
    <p:sldId id="266" r:id="rId10"/>
    <p:sldId id="267" r:id="rId11"/>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snapToGrid="0">
      <p:cViewPr varScale="1">
        <p:scale>
          <a:sx n="87" d="100"/>
          <a:sy n="87" d="100"/>
        </p:scale>
        <p:origin x="708"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E87562-C10A-4B1A-8CC8-C7D7092FBF1A}" type="datetimeFigureOut">
              <a:rPr lang="x-none" smtClean="0"/>
              <a:t>23/10/2023</a:t>
            </a:fld>
            <a:endParaRPr lang="x-none"/>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C3C49B-0A9A-4C98-8786-E7B8E7121A86}" type="slidenum">
              <a:rPr lang="x-none" smtClean="0"/>
              <a:t>‹N°›</a:t>
            </a:fld>
            <a:endParaRPr lang="x-none"/>
          </a:p>
        </p:txBody>
      </p:sp>
    </p:spTree>
    <p:extLst>
      <p:ext uri="{BB962C8B-B14F-4D97-AF65-F5344CB8AC3E}">
        <p14:creationId xmlns:p14="http://schemas.microsoft.com/office/powerpoint/2010/main" val="1655455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en-US" dirty="0"/>
              <a:t>This presentation is structured as follows.... </a:t>
            </a:r>
            <a:endParaRPr lang="x-none" dirty="0"/>
          </a:p>
        </p:txBody>
      </p:sp>
      <p:sp>
        <p:nvSpPr>
          <p:cNvPr id="4" name="Espace réservé du numéro de diapositive 3"/>
          <p:cNvSpPr>
            <a:spLocks noGrp="1"/>
          </p:cNvSpPr>
          <p:nvPr>
            <p:ph type="sldNum" sz="quarter" idx="5"/>
          </p:nvPr>
        </p:nvSpPr>
        <p:spPr/>
        <p:txBody>
          <a:bodyPr/>
          <a:lstStyle/>
          <a:p>
            <a:fld id="{2223B57E-B6D3-4276-A894-CF63E19636A3}" type="slidenum">
              <a:rPr lang="x-none" smtClean="0"/>
              <a:t>2</a:t>
            </a:fld>
            <a:endParaRPr lang="x-none"/>
          </a:p>
        </p:txBody>
      </p:sp>
    </p:spTree>
    <p:extLst>
      <p:ext uri="{BB962C8B-B14F-4D97-AF65-F5344CB8AC3E}">
        <p14:creationId xmlns:p14="http://schemas.microsoft.com/office/powerpoint/2010/main" val="779998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x-none" dirty="0"/>
          </a:p>
        </p:txBody>
      </p:sp>
      <p:sp>
        <p:nvSpPr>
          <p:cNvPr id="4" name="Espace réservé du numéro de diapositive 3"/>
          <p:cNvSpPr>
            <a:spLocks noGrp="1"/>
          </p:cNvSpPr>
          <p:nvPr>
            <p:ph type="sldNum" sz="quarter" idx="5"/>
          </p:nvPr>
        </p:nvSpPr>
        <p:spPr/>
        <p:txBody>
          <a:bodyPr/>
          <a:lstStyle/>
          <a:p>
            <a:fld id="{2223B57E-B6D3-4276-A894-CF63E19636A3}" type="slidenum">
              <a:rPr lang="x-none" smtClean="0"/>
              <a:t>3</a:t>
            </a:fld>
            <a:endParaRPr lang="x-none"/>
          </a:p>
        </p:txBody>
      </p:sp>
    </p:spTree>
    <p:extLst>
      <p:ext uri="{BB962C8B-B14F-4D97-AF65-F5344CB8AC3E}">
        <p14:creationId xmlns:p14="http://schemas.microsoft.com/office/powerpoint/2010/main" val="2145779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5851D32-67E1-D36A-2237-0CCA3F7DD2D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x-none"/>
          </a:p>
        </p:txBody>
      </p:sp>
      <p:sp>
        <p:nvSpPr>
          <p:cNvPr id="3" name="Sous-titre 2">
            <a:extLst>
              <a:ext uri="{FF2B5EF4-FFF2-40B4-BE49-F238E27FC236}">
                <a16:creationId xmlns:a16="http://schemas.microsoft.com/office/drawing/2014/main" xmlns="" id="{349A0180-C471-AF0B-1071-07405972CD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x-none"/>
          </a:p>
        </p:txBody>
      </p:sp>
      <p:sp>
        <p:nvSpPr>
          <p:cNvPr id="4" name="Espace réservé de la date 3">
            <a:extLst>
              <a:ext uri="{FF2B5EF4-FFF2-40B4-BE49-F238E27FC236}">
                <a16:creationId xmlns:a16="http://schemas.microsoft.com/office/drawing/2014/main" xmlns="" id="{5B590915-6604-3255-78AF-5B0B37BFEB47}"/>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E3459878-E053-839C-EEBB-0135026B536F}"/>
              </a:ext>
            </a:extLst>
          </p:cNvPr>
          <p:cNvSpPr>
            <a:spLocks noGrp="1"/>
          </p:cNvSpPr>
          <p:nvPr>
            <p:ph type="ftr" sz="quarter" idx="11"/>
          </p:nvPr>
        </p:nvSpPr>
        <p:spPr/>
        <p:txBody>
          <a:bodyPr/>
          <a:lstStyle/>
          <a:p>
            <a:endParaRPr lang="x-none"/>
          </a:p>
        </p:txBody>
      </p:sp>
      <p:sp>
        <p:nvSpPr>
          <p:cNvPr id="6" name="Espace réservé du numéro de diapositive 5">
            <a:extLst>
              <a:ext uri="{FF2B5EF4-FFF2-40B4-BE49-F238E27FC236}">
                <a16:creationId xmlns:a16="http://schemas.microsoft.com/office/drawing/2014/main" xmlns="" id="{9AF1405B-2969-D4D5-458D-8A76CD684210}"/>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245038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7D8F9FF-7A6B-FD5E-0D71-E077BA15AA89}"/>
              </a:ext>
            </a:extLst>
          </p:cNvPr>
          <p:cNvSpPr>
            <a:spLocks noGrp="1"/>
          </p:cNvSpPr>
          <p:nvPr>
            <p:ph type="title"/>
          </p:nvPr>
        </p:nvSpPr>
        <p:spPr/>
        <p:txBody>
          <a:bodyPr/>
          <a:lstStyle/>
          <a:p>
            <a:r>
              <a:rPr lang="fr-FR"/>
              <a:t>Modifiez le style du titre</a:t>
            </a:r>
            <a:endParaRPr lang="x-none"/>
          </a:p>
        </p:txBody>
      </p:sp>
      <p:sp>
        <p:nvSpPr>
          <p:cNvPr id="3" name="Espace réservé du texte vertical 2">
            <a:extLst>
              <a:ext uri="{FF2B5EF4-FFF2-40B4-BE49-F238E27FC236}">
                <a16:creationId xmlns:a16="http://schemas.microsoft.com/office/drawing/2014/main" xmlns="" id="{40DFDE44-AE77-0CD5-5F80-7F18882E914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e la date 3">
            <a:extLst>
              <a:ext uri="{FF2B5EF4-FFF2-40B4-BE49-F238E27FC236}">
                <a16:creationId xmlns:a16="http://schemas.microsoft.com/office/drawing/2014/main" xmlns="" id="{46F48021-2BD9-575D-F855-EFE712D3E9BE}"/>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62DDAF4A-86E9-342A-403E-0AB8EFCE367B}"/>
              </a:ext>
            </a:extLst>
          </p:cNvPr>
          <p:cNvSpPr>
            <a:spLocks noGrp="1"/>
          </p:cNvSpPr>
          <p:nvPr>
            <p:ph type="ftr" sz="quarter" idx="11"/>
          </p:nvPr>
        </p:nvSpPr>
        <p:spPr/>
        <p:txBody>
          <a:bodyPr/>
          <a:lstStyle/>
          <a:p>
            <a:endParaRPr lang="x-none"/>
          </a:p>
        </p:txBody>
      </p:sp>
      <p:sp>
        <p:nvSpPr>
          <p:cNvPr id="6" name="Espace réservé du numéro de diapositive 5">
            <a:extLst>
              <a:ext uri="{FF2B5EF4-FFF2-40B4-BE49-F238E27FC236}">
                <a16:creationId xmlns:a16="http://schemas.microsoft.com/office/drawing/2014/main" xmlns="" id="{E663FF9A-4AB9-CBD2-EC76-E13C5040B04F}"/>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5175513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C563DE10-58C1-4EB7-F855-5FF9693C9FAD}"/>
              </a:ext>
            </a:extLst>
          </p:cNvPr>
          <p:cNvSpPr>
            <a:spLocks noGrp="1"/>
          </p:cNvSpPr>
          <p:nvPr>
            <p:ph type="title" orient="vert"/>
          </p:nvPr>
        </p:nvSpPr>
        <p:spPr>
          <a:xfrm>
            <a:off x="8724900" y="365125"/>
            <a:ext cx="2628900" cy="5811838"/>
          </a:xfrm>
        </p:spPr>
        <p:txBody>
          <a:bodyPr vert="eaVert"/>
          <a:lstStyle/>
          <a:p>
            <a:r>
              <a:rPr lang="fr-FR"/>
              <a:t>Modifiez le style du titre</a:t>
            </a:r>
            <a:endParaRPr lang="x-none"/>
          </a:p>
        </p:txBody>
      </p:sp>
      <p:sp>
        <p:nvSpPr>
          <p:cNvPr id="3" name="Espace réservé du texte vertical 2">
            <a:extLst>
              <a:ext uri="{FF2B5EF4-FFF2-40B4-BE49-F238E27FC236}">
                <a16:creationId xmlns:a16="http://schemas.microsoft.com/office/drawing/2014/main" xmlns="" id="{9018C31F-1FB3-5910-BE99-29C002BD8D8A}"/>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e la date 3">
            <a:extLst>
              <a:ext uri="{FF2B5EF4-FFF2-40B4-BE49-F238E27FC236}">
                <a16:creationId xmlns:a16="http://schemas.microsoft.com/office/drawing/2014/main" xmlns="" id="{28BEEBAA-1DE0-77A3-88CC-718EBDD84BFF}"/>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16903431-8EB0-54E5-A35F-354BAF16D7E6}"/>
              </a:ext>
            </a:extLst>
          </p:cNvPr>
          <p:cNvSpPr>
            <a:spLocks noGrp="1"/>
          </p:cNvSpPr>
          <p:nvPr>
            <p:ph type="ftr" sz="quarter" idx="11"/>
          </p:nvPr>
        </p:nvSpPr>
        <p:spPr/>
        <p:txBody>
          <a:bodyPr/>
          <a:lstStyle/>
          <a:p>
            <a:endParaRPr lang="x-none"/>
          </a:p>
        </p:txBody>
      </p:sp>
      <p:sp>
        <p:nvSpPr>
          <p:cNvPr id="6" name="Espace réservé du numéro de diapositive 5">
            <a:extLst>
              <a:ext uri="{FF2B5EF4-FFF2-40B4-BE49-F238E27FC236}">
                <a16:creationId xmlns:a16="http://schemas.microsoft.com/office/drawing/2014/main" xmlns="" id="{75757B9B-C648-DA2E-7FBA-A0C285B34573}"/>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2590078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50A59AB-F73A-F4D8-AB70-E0D026FE15FE}"/>
              </a:ext>
            </a:extLst>
          </p:cNvPr>
          <p:cNvSpPr>
            <a:spLocks noGrp="1"/>
          </p:cNvSpPr>
          <p:nvPr>
            <p:ph type="title"/>
          </p:nvPr>
        </p:nvSpPr>
        <p:spPr/>
        <p:txBody>
          <a:bodyPr/>
          <a:lstStyle/>
          <a:p>
            <a:r>
              <a:rPr lang="fr-FR"/>
              <a:t>Modifiez le style du titre</a:t>
            </a:r>
            <a:endParaRPr lang="x-none"/>
          </a:p>
        </p:txBody>
      </p:sp>
      <p:sp>
        <p:nvSpPr>
          <p:cNvPr id="3" name="Espace réservé du contenu 2">
            <a:extLst>
              <a:ext uri="{FF2B5EF4-FFF2-40B4-BE49-F238E27FC236}">
                <a16:creationId xmlns:a16="http://schemas.microsoft.com/office/drawing/2014/main" xmlns="" id="{07EAEC5C-FEFC-04B7-6B7F-7D01FE435A87}"/>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e la date 3">
            <a:extLst>
              <a:ext uri="{FF2B5EF4-FFF2-40B4-BE49-F238E27FC236}">
                <a16:creationId xmlns:a16="http://schemas.microsoft.com/office/drawing/2014/main" xmlns="" id="{A0059285-23C2-1AD8-324F-3BE766D932EC}"/>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A60758B3-0855-DE00-2CA9-C5EADA84C2B5}"/>
              </a:ext>
            </a:extLst>
          </p:cNvPr>
          <p:cNvSpPr>
            <a:spLocks noGrp="1"/>
          </p:cNvSpPr>
          <p:nvPr>
            <p:ph type="ftr" sz="quarter" idx="11"/>
          </p:nvPr>
        </p:nvSpPr>
        <p:spPr/>
        <p:txBody>
          <a:bodyPr/>
          <a:lstStyle/>
          <a:p>
            <a:endParaRPr lang="x-none"/>
          </a:p>
        </p:txBody>
      </p:sp>
      <p:sp>
        <p:nvSpPr>
          <p:cNvPr id="6" name="Espace réservé du numéro de diapositive 5">
            <a:extLst>
              <a:ext uri="{FF2B5EF4-FFF2-40B4-BE49-F238E27FC236}">
                <a16:creationId xmlns:a16="http://schemas.microsoft.com/office/drawing/2014/main" xmlns="" id="{C7156D3D-51AF-40AE-EBA3-BA0C08DF70BB}"/>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3679209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517507-226E-36D6-0040-68164C90C52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x-none"/>
          </a:p>
        </p:txBody>
      </p:sp>
      <p:sp>
        <p:nvSpPr>
          <p:cNvPr id="3" name="Espace réservé du texte 2">
            <a:extLst>
              <a:ext uri="{FF2B5EF4-FFF2-40B4-BE49-F238E27FC236}">
                <a16:creationId xmlns:a16="http://schemas.microsoft.com/office/drawing/2014/main" xmlns="" id="{CF3D3882-03D4-024C-BA95-12DFF1672B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xmlns="" id="{23136975-AA57-DEE7-FC6A-05B69B4F6B37}"/>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8B9314BC-CCBD-F6F9-6F9D-E047AFB01700}"/>
              </a:ext>
            </a:extLst>
          </p:cNvPr>
          <p:cNvSpPr>
            <a:spLocks noGrp="1"/>
          </p:cNvSpPr>
          <p:nvPr>
            <p:ph type="ftr" sz="quarter" idx="11"/>
          </p:nvPr>
        </p:nvSpPr>
        <p:spPr/>
        <p:txBody>
          <a:bodyPr/>
          <a:lstStyle/>
          <a:p>
            <a:endParaRPr lang="x-none"/>
          </a:p>
        </p:txBody>
      </p:sp>
      <p:sp>
        <p:nvSpPr>
          <p:cNvPr id="6" name="Espace réservé du numéro de diapositive 5">
            <a:extLst>
              <a:ext uri="{FF2B5EF4-FFF2-40B4-BE49-F238E27FC236}">
                <a16:creationId xmlns:a16="http://schemas.microsoft.com/office/drawing/2014/main" xmlns="" id="{7A5285BC-6CC2-F9F6-C955-4E224D48AC66}"/>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2301563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95429EF-2E0A-0D90-7549-4EBB8FA9C7B3}"/>
              </a:ext>
            </a:extLst>
          </p:cNvPr>
          <p:cNvSpPr>
            <a:spLocks noGrp="1"/>
          </p:cNvSpPr>
          <p:nvPr>
            <p:ph type="title"/>
          </p:nvPr>
        </p:nvSpPr>
        <p:spPr/>
        <p:txBody>
          <a:bodyPr/>
          <a:lstStyle/>
          <a:p>
            <a:r>
              <a:rPr lang="fr-FR"/>
              <a:t>Modifiez le style du titre</a:t>
            </a:r>
            <a:endParaRPr lang="x-none"/>
          </a:p>
        </p:txBody>
      </p:sp>
      <p:sp>
        <p:nvSpPr>
          <p:cNvPr id="3" name="Espace réservé du contenu 2">
            <a:extLst>
              <a:ext uri="{FF2B5EF4-FFF2-40B4-BE49-F238E27FC236}">
                <a16:creationId xmlns:a16="http://schemas.microsoft.com/office/drawing/2014/main" xmlns="" id="{CFCA6A2E-A2E1-4C5D-5164-D3F784683DE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u contenu 3">
            <a:extLst>
              <a:ext uri="{FF2B5EF4-FFF2-40B4-BE49-F238E27FC236}">
                <a16:creationId xmlns:a16="http://schemas.microsoft.com/office/drawing/2014/main" xmlns="" id="{8D0A7F82-04C2-F9A5-8879-070B450B8FB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5" name="Espace réservé de la date 4">
            <a:extLst>
              <a:ext uri="{FF2B5EF4-FFF2-40B4-BE49-F238E27FC236}">
                <a16:creationId xmlns:a16="http://schemas.microsoft.com/office/drawing/2014/main" xmlns="" id="{228CEE19-6211-C276-351D-59AF4A23B295}"/>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6" name="Espace réservé du pied de page 5">
            <a:extLst>
              <a:ext uri="{FF2B5EF4-FFF2-40B4-BE49-F238E27FC236}">
                <a16:creationId xmlns:a16="http://schemas.microsoft.com/office/drawing/2014/main" xmlns="" id="{C807F9E2-E144-CFC1-824C-EAE29EE28B29}"/>
              </a:ext>
            </a:extLst>
          </p:cNvPr>
          <p:cNvSpPr>
            <a:spLocks noGrp="1"/>
          </p:cNvSpPr>
          <p:nvPr>
            <p:ph type="ftr" sz="quarter" idx="11"/>
          </p:nvPr>
        </p:nvSpPr>
        <p:spPr/>
        <p:txBody>
          <a:bodyPr/>
          <a:lstStyle/>
          <a:p>
            <a:endParaRPr lang="x-none"/>
          </a:p>
        </p:txBody>
      </p:sp>
      <p:sp>
        <p:nvSpPr>
          <p:cNvPr id="7" name="Espace réservé du numéro de diapositive 6">
            <a:extLst>
              <a:ext uri="{FF2B5EF4-FFF2-40B4-BE49-F238E27FC236}">
                <a16:creationId xmlns:a16="http://schemas.microsoft.com/office/drawing/2014/main" xmlns="" id="{90ED1B24-A17C-F5A3-A0C0-E1ADEE36707A}"/>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3912914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64E0E5-DB26-1D8E-2C8D-505E80A07DF6}"/>
              </a:ext>
            </a:extLst>
          </p:cNvPr>
          <p:cNvSpPr>
            <a:spLocks noGrp="1"/>
          </p:cNvSpPr>
          <p:nvPr>
            <p:ph type="title"/>
          </p:nvPr>
        </p:nvSpPr>
        <p:spPr>
          <a:xfrm>
            <a:off x="839788" y="365125"/>
            <a:ext cx="10515600" cy="1325563"/>
          </a:xfrm>
        </p:spPr>
        <p:txBody>
          <a:bodyPr/>
          <a:lstStyle/>
          <a:p>
            <a:r>
              <a:rPr lang="fr-FR"/>
              <a:t>Modifiez le style du titre</a:t>
            </a:r>
            <a:endParaRPr lang="x-none"/>
          </a:p>
        </p:txBody>
      </p:sp>
      <p:sp>
        <p:nvSpPr>
          <p:cNvPr id="3" name="Espace réservé du texte 2">
            <a:extLst>
              <a:ext uri="{FF2B5EF4-FFF2-40B4-BE49-F238E27FC236}">
                <a16:creationId xmlns:a16="http://schemas.microsoft.com/office/drawing/2014/main" xmlns="" id="{F825E65F-7587-5B0C-5A64-E83DDE6237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xmlns="" id="{3EA4B3E5-F20D-AD61-2B0C-7036F623122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5" name="Espace réservé du texte 4">
            <a:extLst>
              <a:ext uri="{FF2B5EF4-FFF2-40B4-BE49-F238E27FC236}">
                <a16:creationId xmlns:a16="http://schemas.microsoft.com/office/drawing/2014/main" xmlns="" id="{C10FA49F-EA64-2653-D106-E831C0CF83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xmlns="" id="{554C5583-54F2-F478-4AD3-47C49C5CB40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7" name="Espace réservé de la date 6">
            <a:extLst>
              <a:ext uri="{FF2B5EF4-FFF2-40B4-BE49-F238E27FC236}">
                <a16:creationId xmlns:a16="http://schemas.microsoft.com/office/drawing/2014/main" xmlns="" id="{057C4A9B-222A-F4C2-1E75-2B55CDB5767B}"/>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8" name="Espace réservé du pied de page 7">
            <a:extLst>
              <a:ext uri="{FF2B5EF4-FFF2-40B4-BE49-F238E27FC236}">
                <a16:creationId xmlns:a16="http://schemas.microsoft.com/office/drawing/2014/main" xmlns="" id="{F9D8FB09-4BBE-A028-10F8-E982D04AADDC}"/>
              </a:ext>
            </a:extLst>
          </p:cNvPr>
          <p:cNvSpPr>
            <a:spLocks noGrp="1"/>
          </p:cNvSpPr>
          <p:nvPr>
            <p:ph type="ftr" sz="quarter" idx="11"/>
          </p:nvPr>
        </p:nvSpPr>
        <p:spPr/>
        <p:txBody>
          <a:bodyPr/>
          <a:lstStyle/>
          <a:p>
            <a:endParaRPr lang="x-none"/>
          </a:p>
        </p:txBody>
      </p:sp>
      <p:sp>
        <p:nvSpPr>
          <p:cNvPr id="9" name="Espace réservé du numéro de diapositive 8">
            <a:extLst>
              <a:ext uri="{FF2B5EF4-FFF2-40B4-BE49-F238E27FC236}">
                <a16:creationId xmlns:a16="http://schemas.microsoft.com/office/drawing/2014/main" xmlns="" id="{9F4EA060-2828-6AB1-9D15-11B276F09793}"/>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50460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A8F9F1-4DCD-B7EE-B930-BBA8E1B45608}"/>
              </a:ext>
            </a:extLst>
          </p:cNvPr>
          <p:cNvSpPr>
            <a:spLocks noGrp="1"/>
          </p:cNvSpPr>
          <p:nvPr>
            <p:ph type="title"/>
          </p:nvPr>
        </p:nvSpPr>
        <p:spPr/>
        <p:txBody>
          <a:bodyPr/>
          <a:lstStyle/>
          <a:p>
            <a:r>
              <a:rPr lang="fr-FR"/>
              <a:t>Modifiez le style du titre</a:t>
            </a:r>
            <a:endParaRPr lang="x-none"/>
          </a:p>
        </p:txBody>
      </p:sp>
      <p:sp>
        <p:nvSpPr>
          <p:cNvPr id="3" name="Espace réservé de la date 2">
            <a:extLst>
              <a:ext uri="{FF2B5EF4-FFF2-40B4-BE49-F238E27FC236}">
                <a16:creationId xmlns:a16="http://schemas.microsoft.com/office/drawing/2014/main" xmlns="" id="{5AEF2D54-0831-6B04-1090-B954F79EFAC7}"/>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4" name="Espace réservé du pied de page 3">
            <a:extLst>
              <a:ext uri="{FF2B5EF4-FFF2-40B4-BE49-F238E27FC236}">
                <a16:creationId xmlns:a16="http://schemas.microsoft.com/office/drawing/2014/main" xmlns="" id="{25AD18CB-B382-57B6-6BF1-AB452492A3A2}"/>
              </a:ext>
            </a:extLst>
          </p:cNvPr>
          <p:cNvSpPr>
            <a:spLocks noGrp="1"/>
          </p:cNvSpPr>
          <p:nvPr>
            <p:ph type="ftr" sz="quarter" idx="11"/>
          </p:nvPr>
        </p:nvSpPr>
        <p:spPr/>
        <p:txBody>
          <a:bodyPr/>
          <a:lstStyle/>
          <a:p>
            <a:endParaRPr lang="x-none"/>
          </a:p>
        </p:txBody>
      </p:sp>
      <p:sp>
        <p:nvSpPr>
          <p:cNvPr id="5" name="Espace réservé du numéro de diapositive 4">
            <a:extLst>
              <a:ext uri="{FF2B5EF4-FFF2-40B4-BE49-F238E27FC236}">
                <a16:creationId xmlns:a16="http://schemas.microsoft.com/office/drawing/2014/main" xmlns="" id="{E4FE9D85-7B34-11B1-B35E-EBBC16DA72DB}"/>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3678356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4E1C7C26-253A-B8E9-3198-AB0A8FBE7D0D}"/>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3" name="Espace réservé du pied de page 2">
            <a:extLst>
              <a:ext uri="{FF2B5EF4-FFF2-40B4-BE49-F238E27FC236}">
                <a16:creationId xmlns:a16="http://schemas.microsoft.com/office/drawing/2014/main" xmlns="" id="{CC7E073B-6567-0410-EE91-A10C4A00A8F3}"/>
              </a:ext>
            </a:extLst>
          </p:cNvPr>
          <p:cNvSpPr>
            <a:spLocks noGrp="1"/>
          </p:cNvSpPr>
          <p:nvPr>
            <p:ph type="ftr" sz="quarter" idx="11"/>
          </p:nvPr>
        </p:nvSpPr>
        <p:spPr/>
        <p:txBody>
          <a:bodyPr/>
          <a:lstStyle/>
          <a:p>
            <a:endParaRPr lang="x-none"/>
          </a:p>
        </p:txBody>
      </p:sp>
      <p:sp>
        <p:nvSpPr>
          <p:cNvPr id="4" name="Espace réservé du numéro de diapositive 3">
            <a:extLst>
              <a:ext uri="{FF2B5EF4-FFF2-40B4-BE49-F238E27FC236}">
                <a16:creationId xmlns:a16="http://schemas.microsoft.com/office/drawing/2014/main" xmlns="" id="{F92B936B-5FAE-436B-BB01-19921751B6BF}"/>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4241954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A8064B-0292-0CFE-6023-00530F18C87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x-none"/>
          </a:p>
        </p:txBody>
      </p:sp>
      <p:sp>
        <p:nvSpPr>
          <p:cNvPr id="3" name="Espace réservé du contenu 2">
            <a:extLst>
              <a:ext uri="{FF2B5EF4-FFF2-40B4-BE49-F238E27FC236}">
                <a16:creationId xmlns:a16="http://schemas.microsoft.com/office/drawing/2014/main" xmlns="" id="{4B1F6A5A-6E10-5D8A-D4B1-7967FF76B7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u texte 3">
            <a:extLst>
              <a:ext uri="{FF2B5EF4-FFF2-40B4-BE49-F238E27FC236}">
                <a16:creationId xmlns:a16="http://schemas.microsoft.com/office/drawing/2014/main" xmlns="" id="{6CD69D22-5CDE-F64E-3108-3D9A7B403F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0CD5B1C1-5B55-9635-84A1-953CA17DA6F7}"/>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6" name="Espace réservé du pied de page 5">
            <a:extLst>
              <a:ext uri="{FF2B5EF4-FFF2-40B4-BE49-F238E27FC236}">
                <a16:creationId xmlns:a16="http://schemas.microsoft.com/office/drawing/2014/main" xmlns="" id="{F0BD0C10-7605-5EB1-3E3A-DB0B697472D3}"/>
              </a:ext>
            </a:extLst>
          </p:cNvPr>
          <p:cNvSpPr>
            <a:spLocks noGrp="1"/>
          </p:cNvSpPr>
          <p:nvPr>
            <p:ph type="ftr" sz="quarter" idx="11"/>
          </p:nvPr>
        </p:nvSpPr>
        <p:spPr/>
        <p:txBody>
          <a:bodyPr/>
          <a:lstStyle/>
          <a:p>
            <a:endParaRPr lang="x-none"/>
          </a:p>
        </p:txBody>
      </p:sp>
      <p:sp>
        <p:nvSpPr>
          <p:cNvPr id="7" name="Espace réservé du numéro de diapositive 6">
            <a:extLst>
              <a:ext uri="{FF2B5EF4-FFF2-40B4-BE49-F238E27FC236}">
                <a16:creationId xmlns:a16="http://schemas.microsoft.com/office/drawing/2014/main" xmlns="" id="{BA6AEA4C-6F9D-48C4-3FC2-D117CD5F4093}"/>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157669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45FD08-84D2-F2D3-0BD1-B1ED8840B6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x-none"/>
          </a:p>
        </p:txBody>
      </p:sp>
      <p:sp>
        <p:nvSpPr>
          <p:cNvPr id="3" name="Espace réservé pour une image  2">
            <a:extLst>
              <a:ext uri="{FF2B5EF4-FFF2-40B4-BE49-F238E27FC236}">
                <a16:creationId xmlns:a16="http://schemas.microsoft.com/office/drawing/2014/main" xmlns="" id="{B899E534-9354-A57A-6C6F-B316AB9DD3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Espace réservé du texte 3">
            <a:extLst>
              <a:ext uri="{FF2B5EF4-FFF2-40B4-BE49-F238E27FC236}">
                <a16:creationId xmlns:a16="http://schemas.microsoft.com/office/drawing/2014/main" xmlns="" id="{ACD787F2-364E-FD43-6AD6-2597B9D8C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xmlns="" id="{E48A1206-9DEF-6175-BDBB-2DFAD1A927E6}"/>
              </a:ext>
            </a:extLst>
          </p:cNvPr>
          <p:cNvSpPr>
            <a:spLocks noGrp="1"/>
          </p:cNvSpPr>
          <p:nvPr>
            <p:ph type="dt" sz="half" idx="10"/>
          </p:nvPr>
        </p:nvSpPr>
        <p:spPr/>
        <p:txBody>
          <a:bodyPr/>
          <a:lstStyle/>
          <a:p>
            <a:fld id="{263D4CDB-3ABE-4DCF-8E15-BC78FDBC3BEF}" type="datetimeFigureOut">
              <a:rPr lang="x-none" smtClean="0"/>
              <a:t>23/10/2023</a:t>
            </a:fld>
            <a:endParaRPr lang="x-none"/>
          </a:p>
        </p:txBody>
      </p:sp>
      <p:sp>
        <p:nvSpPr>
          <p:cNvPr id="6" name="Espace réservé du pied de page 5">
            <a:extLst>
              <a:ext uri="{FF2B5EF4-FFF2-40B4-BE49-F238E27FC236}">
                <a16:creationId xmlns:a16="http://schemas.microsoft.com/office/drawing/2014/main" xmlns="" id="{C00D90EF-96E6-31E7-5DED-1606C8670180}"/>
              </a:ext>
            </a:extLst>
          </p:cNvPr>
          <p:cNvSpPr>
            <a:spLocks noGrp="1"/>
          </p:cNvSpPr>
          <p:nvPr>
            <p:ph type="ftr" sz="quarter" idx="11"/>
          </p:nvPr>
        </p:nvSpPr>
        <p:spPr/>
        <p:txBody>
          <a:bodyPr/>
          <a:lstStyle/>
          <a:p>
            <a:endParaRPr lang="x-none"/>
          </a:p>
        </p:txBody>
      </p:sp>
      <p:sp>
        <p:nvSpPr>
          <p:cNvPr id="7" name="Espace réservé du numéro de diapositive 6">
            <a:extLst>
              <a:ext uri="{FF2B5EF4-FFF2-40B4-BE49-F238E27FC236}">
                <a16:creationId xmlns:a16="http://schemas.microsoft.com/office/drawing/2014/main" xmlns="" id="{A29F3614-5509-9B6F-8F79-4BC7A3319729}"/>
              </a:ext>
            </a:extLst>
          </p:cNvPr>
          <p:cNvSpPr>
            <a:spLocks noGrp="1"/>
          </p:cNvSpPr>
          <p:nvPr>
            <p:ph type="sldNum" sz="quarter" idx="12"/>
          </p:nvPr>
        </p:nvSpPr>
        <p:spPr/>
        <p:txBody>
          <a:bodyPr/>
          <a:lstStyle/>
          <a:p>
            <a:fld id="{D45AD1B1-6A53-4DD5-A65D-985541B63CFF}" type="slidenum">
              <a:rPr lang="x-none" smtClean="0"/>
              <a:t>‹N°›</a:t>
            </a:fld>
            <a:endParaRPr lang="x-none"/>
          </a:p>
        </p:txBody>
      </p:sp>
    </p:spTree>
    <p:extLst>
      <p:ext uri="{BB962C8B-B14F-4D97-AF65-F5344CB8AC3E}">
        <p14:creationId xmlns:p14="http://schemas.microsoft.com/office/powerpoint/2010/main" val="94502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8ADDD4A5-2AC8-0F90-43E5-90A0C3C9E0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x-none"/>
          </a:p>
        </p:txBody>
      </p:sp>
      <p:sp>
        <p:nvSpPr>
          <p:cNvPr id="3" name="Espace réservé du texte 2">
            <a:extLst>
              <a:ext uri="{FF2B5EF4-FFF2-40B4-BE49-F238E27FC236}">
                <a16:creationId xmlns:a16="http://schemas.microsoft.com/office/drawing/2014/main" xmlns="" id="{B72D379D-FD4A-E46A-0157-4D619A403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x-none"/>
          </a:p>
        </p:txBody>
      </p:sp>
      <p:sp>
        <p:nvSpPr>
          <p:cNvPr id="4" name="Espace réservé de la date 3">
            <a:extLst>
              <a:ext uri="{FF2B5EF4-FFF2-40B4-BE49-F238E27FC236}">
                <a16:creationId xmlns:a16="http://schemas.microsoft.com/office/drawing/2014/main" xmlns="" id="{ED4DFE6F-E428-CDEF-F02D-5B5E5702E6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3D4CDB-3ABE-4DCF-8E15-BC78FDBC3BEF}" type="datetimeFigureOut">
              <a:rPr lang="x-none" smtClean="0"/>
              <a:t>23/10/2023</a:t>
            </a:fld>
            <a:endParaRPr lang="x-none"/>
          </a:p>
        </p:txBody>
      </p:sp>
      <p:sp>
        <p:nvSpPr>
          <p:cNvPr id="5" name="Espace réservé du pied de page 4">
            <a:extLst>
              <a:ext uri="{FF2B5EF4-FFF2-40B4-BE49-F238E27FC236}">
                <a16:creationId xmlns:a16="http://schemas.microsoft.com/office/drawing/2014/main" xmlns="" id="{686C8F45-69A2-F991-3DBE-8B19C5A08B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Espace réservé du numéro de diapositive 5">
            <a:extLst>
              <a:ext uri="{FF2B5EF4-FFF2-40B4-BE49-F238E27FC236}">
                <a16:creationId xmlns:a16="http://schemas.microsoft.com/office/drawing/2014/main" xmlns="" id="{4995A304-3F58-4C54-A875-185AA51EA6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AD1B1-6A53-4DD5-A65D-985541B63CFF}" type="slidenum">
              <a:rPr lang="x-none" smtClean="0"/>
              <a:t>‹N°›</a:t>
            </a:fld>
            <a:endParaRPr lang="x-none"/>
          </a:p>
        </p:txBody>
      </p:sp>
    </p:spTree>
    <p:extLst>
      <p:ext uri="{BB962C8B-B14F-4D97-AF65-F5344CB8AC3E}">
        <p14:creationId xmlns:p14="http://schemas.microsoft.com/office/powerpoint/2010/main" val="1644908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192AEEED-500C-8E2A-8C3D-0CD490483B93}"/>
              </a:ext>
            </a:extLst>
          </p:cNvPr>
          <p:cNvSpPr/>
          <p:nvPr/>
        </p:nvSpPr>
        <p:spPr>
          <a:xfrm>
            <a:off x="2450235" y="266335"/>
            <a:ext cx="7102136" cy="967666"/>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4th International Electronic Conference on Applied Sciences </a:t>
            </a:r>
          </a:p>
          <a:p>
            <a:pPr algn="ctr"/>
            <a:r>
              <a:rPr lang="en-US" sz="2000" b="1" dirty="0">
                <a:solidFill>
                  <a:schemeClr val="tx1"/>
                </a:solidFill>
              </a:rPr>
              <a:t>27 Oct–10 Nov 2023 Online</a:t>
            </a:r>
            <a:endParaRPr lang="x-none" sz="2000" b="1" dirty="0">
              <a:solidFill>
                <a:schemeClr val="tx1"/>
              </a:solidFill>
            </a:endParaRPr>
          </a:p>
        </p:txBody>
      </p:sp>
      <p:pic>
        <p:nvPicPr>
          <p:cNvPr id="5" name="Image 4">
            <a:extLst>
              <a:ext uri="{FF2B5EF4-FFF2-40B4-BE49-F238E27FC236}">
                <a16:creationId xmlns:a16="http://schemas.microsoft.com/office/drawing/2014/main" xmlns="" id="{BC44AB2F-C9B4-2217-8BCD-E8E25591119B}"/>
              </a:ext>
            </a:extLst>
          </p:cNvPr>
          <p:cNvPicPr>
            <a:picLocks noChangeAspect="1"/>
          </p:cNvPicPr>
          <p:nvPr/>
        </p:nvPicPr>
        <p:blipFill>
          <a:blip r:embed="rId2"/>
          <a:stretch>
            <a:fillRect/>
          </a:stretch>
        </p:blipFill>
        <p:spPr>
          <a:xfrm>
            <a:off x="9853658" y="325052"/>
            <a:ext cx="773402" cy="578903"/>
          </a:xfrm>
          <a:prstGeom prst="rect">
            <a:avLst/>
          </a:prstGeom>
        </p:spPr>
      </p:pic>
      <p:pic>
        <p:nvPicPr>
          <p:cNvPr id="6" name="Image 5">
            <a:extLst>
              <a:ext uri="{FF2B5EF4-FFF2-40B4-BE49-F238E27FC236}">
                <a16:creationId xmlns:a16="http://schemas.microsoft.com/office/drawing/2014/main" xmlns="" id="{4DA0B42F-BED0-86B4-4E7A-B4B92DB5C292}"/>
              </a:ext>
            </a:extLst>
          </p:cNvPr>
          <p:cNvPicPr>
            <a:picLocks noChangeAspect="1"/>
          </p:cNvPicPr>
          <p:nvPr/>
        </p:nvPicPr>
        <p:blipFill>
          <a:blip r:embed="rId3"/>
          <a:stretch>
            <a:fillRect/>
          </a:stretch>
        </p:blipFill>
        <p:spPr>
          <a:xfrm>
            <a:off x="10785327" y="369402"/>
            <a:ext cx="667969" cy="534553"/>
          </a:xfrm>
          <a:prstGeom prst="rect">
            <a:avLst/>
          </a:prstGeom>
        </p:spPr>
      </p:pic>
      <p:pic>
        <p:nvPicPr>
          <p:cNvPr id="7" name="Image 6">
            <a:extLst>
              <a:ext uri="{FF2B5EF4-FFF2-40B4-BE49-F238E27FC236}">
                <a16:creationId xmlns:a16="http://schemas.microsoft.com/office/drawing/2014/main" xmlns="" id="{BA0A91B5-BDF2-BAAE-DFBF-A36AA0D76D0D}"/>
              </a:ext>
            </a:extLst>
          </p:cNvPr>
          <p:cNvPicPr>
            <a:picLocks noChangeAspect="1"/>
          </p:cNvPicPr>
          <p:nvPr/>
        </p:nvPicPr>
        <p:blipFill>
          <a:blip r:embed="rId4"/>
          <a:stretch>
            <a:fillRect/>
          </a:stretch>
        </p:blipFill>
        <p:spPr>
          <a:xfrm>
            <a:off x="1606357" y="544260"/>
            <a:ext cx="542591" cy="359695"/>
          </a:xfrm>
          <a:prstGeom prst="rect">
            <a:avLst/>
          </a:prstGeom>
        </p:spPr>
      </p:pic>
      <p:pic>
        <p:nvPicPr>
          <p:cNvPr id="8" name="Image 7">
            <a:extLst>
              <a:ext uri="{FF2B5EF4-FFF2-40B4-BE49-F238E27FC236}">
                <a16:creationId xmlns:a16="http://schemas.microsoft.com/office/drawing/2014/main" xmlns="" id="{5537648C-DB2E-40A1-F604-FFEC7A09198C}"/>
              </a:ext>
            </a:extLst>
          </p:cNvPr>
          <p:cNvPicPr>
            <a:picLocks noChangeAspect="1"/>
          </p:cNvPicPr>
          <p:nvPr/>
        </p:nvPicPr>
        <p:blipFill>
          <a:blip r:embed="rId5"/>
          <a:stretch>
            <a:fillRect/>
          </a:stretch>
        </p:blipFill>
        <p:spPr>
          <a:xfrm>
            <a:off x="137336" y="507681"/>
            <a:ext cx="1310754" cy="396274"/>
          </a:xfrm>
          <a:prstGeom prst="rect">
            <a:avLst/>
          </a:prstGeom>
        </p:spPr>
      </p:pic>
      <p:sp>
        <p:nvSpPr>
          <p:cNvPr id="9" name="Rectangle 8">
            <a:extLst>
              <a:ext uri="{FF2B5EF4-FFF2-40B4-BE49-F238E27FC236}">
                <a16:creationId xmlns:a16="http://schemas.microsoft.com/office/drawing/2014/main" xmlns="" id="{7F93E8ED-5527-41C8-9F4C-EAD0C1DB40FB}"/>
              </a:ext>
            </a:extLst>
          </p:cNvPr>
          <p:cNvSpPr/>
          <p:nvPr/>
        </p:nvSpPr>
        <p:spPr>
          <a:xfrm>
            <a:off x="0" y="1544715"/>
            <a:ext cx="12192000" cy="1819917"/>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0" name="Rectangle 9">
            <a:extLst>
              <a:ext uri="{FF2B5EF4-FFF2-40B4-BE49-F238E27FC236}">
                <a16:creationId xmlns:a16="http://schemas.microsoft.com/office/drawing/2014/main" xmlns="" id="{AFC2DEA5-BAA2-4B2D-3441-0EFEC27898FE}"/>
              </a:ext>
            </a:extLst>
          </p:cNvPr>
          <p:cNvSpPr/>
          <p:nvPr/>
        </p:nvSpPr>
        <p:spPr>
          <a:xfrm>
            <a:off x="0" y="3364632"/>
            <a:ext cx="12192000" cy="1318204"/>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i="1" u="sng" dirty="0">
                <a:solidFill>
                  <a:schemeClr val="accent1">
                    <a:lumMod val="75000"/>
                  </a:schemeClr>
                </a:solidFill>
                <a:latin typeface="Times New Roman" panose="02020603050405020304" pitchFamily="18" charset="0"/>
                <a:cs typeface="Times New Roman" panose="02020603050405020304" pitchFamily="18" charset="0"/>
              </a:rPr>
              <a:t>Investigation of the structural and optical properties of ACZTS solid solution</a:t>
            </a:r>
            <a:endParaRPr lang="x-none" sz="2400" b="1" i="1" u="sng"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3A9E9E19-4B01-A06F-2253-321BB14AFC66}"/>
              </a:ext>
            </a:extLst>
          </p:cNvPr>
          <p:cNvSpPr/>
          <p:nvPr/>
        </p:nvSpPr>
        <p:spPr>
          <a:xfrm>
            <a:off x="0" y="4682836"/>
            <a:ext cx="12192000" cy="1318470"/>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50000" t="50000" r="50000" b="50000"/>
            </a:path>
            <a:tileRect/>
          </a:gradFill>
          <a:ln>
            <a:solidFill>
              <a:srgbClr val="1C315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150000"/>
              </a:lnSpc>
            </a:pPr>
            <a:r>
              <a:rPr lang="en-US" dirty="0">
                <a:latin typeface="Times New Roman" panose="02020603050405020304" pitchFamily="18" charset="0"/>
                <a:cs typeface="Times New Roman" panose="02020603050405020304" pitchFamily="18" charset="0"/>
              </a:rPr>
              <a:t>Presented</a:t>
            </a:r>
            <a:r>
              <a:rPr lang="fr-FR" dirty="0">
                <a:latin typeface="Times New Roman" panose="02020603050405020304" pitchFamily="18" charset="0"/>
                <a:cs typeface="Times New Roman" panose="02020603050405020304" pitchFamily="18" charset="0"/>
              </a:rPr>
              <a:t> By:</a:t>
            </a:r>
          </a:p>
          <a:p>
            <a:pPr algn="ctr">
              <a:lnSpc>
                <a:spcPct val="150000"/>
              </a:lnSpc>
            </a:pPr>
            <a:r>
              <a:rPr lang="fr-FR" dirty="0">
                <a:latin typeface="Times New Roman" panose="02020603050405020304" pitchFamily="18" charset="0"/>
                <a:cs typeface="Times New Roman" panose="02020603050405020304" pitchFamily="18" charset="0"/>
              </a:rPr>
              <a:t> KOUACI Khaled</a:t>
            </a:r>
            <a:r>
              <a:rPr lang="fr-FR" sz="2000" dirty="0"/>
              <a:t> </a:t>
            </a:r>
            <a:endParaRPr lang="x-none" sz="2000" dirty="0"/>
          </a:p>
        </p:txBody>
      </p:sp>
      <p:sp>
        <p:nvSpPr>
          <p:cNvPr id="12" name="Rectangle 11">
            <a:extLst>
              <a:ext uri="{FF2B5EF4-FFF2-40B4-BE49-F238E27FC236}">
                <a16:creationId xmlns:a16="http://schemas.microsoft.com/office/drawing/2014/main" xmlns="" id="{C50E5E87-8540-5A13-21CA-B49C6A2E53D6}"/>
              </a:ext>
            </a:extLst>
          </p:cNvPr>
          <p:cNvSpPr/>
          <p:nvPr/>
        </p:nvSpPr>
        <p:spPr>
          <a:xfrm>
            <a:off x="0" y="6001306"/>
            <a:ext cx="12192000" cy="856694"/>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50000" t="50000" r="50000" b="50000"/>
            </a:path>
            <a:tileRect/>
          </a:gradFill>
          <a:ln>
            <a:solidFill>
              <a:srgbClr val="1C315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bg1"/>
                </a:solidFill>
                <a:latin typeface="Times New Roman" panose="02020603050405020304" pitchFamily="18" charset="0"/>
                <a:cs typeface="Times New Roman" panose="02020603050405020304" pitchFamily="18" charset="0"/>
              </a:rPr>
              <a:t>Session: </a:t>
            </a:r>
            <a:r>
              <a:rPr lang="en-US" sz="1400" dirty="0">
                <a:solidFill>
                  <a:schemeClr val="bg1"/>
                </a:solidFill>
                <a:latin typeface="Times New Roman" panose="02020603050405020304" pitchFamily="18" charset="0"/>
                <a:cs typeface="Times New Roman" panose="02020603050405020304" pitchFamily="18" charset="0"/>
              </a:rPr>
              <a:t>Applied</a:t>
            </a:r>
            <a:r>
              <a:rPr lang="fr-FR" sz="1400" dirty="0">
                <a:solidFill>
                  <a:schemeClr val="bg1"/>
                </a:solidFill>
                <a:latin typeface="Times New Roman" panose="02020603050405020304" pitchFamily="18" charset="0"/>
                <a:cs typeface="Times New Roman" panose="02020603050405020304" pitchFamily="18" charset="0"/>
              </a:rPr>
              <a:t> </a:t>
            </a:r>
            <a:r>
              <a:rPr lang="en-US" sz="1400" dirty="0">
                <a:solidFill>
                  <a:schemeClr val="bg1"/>
                </a:solidFill>
                <a:latin typeface="Times New Roman" panose="02020603050405020304" pitchFamily="18" charset="0"/>
                <a:cs typeface="Times New Roman" panose="02020603050405020304" pitchFamily="18" charset="0"/>
              </a:rPr>
              <a:t>Physical</a:t>
            </a:r>
            <a:r>
              <a:rPr lang="fr-FR" sz="1400" dirty="0">
                <a:solidFill>
                  <a:schemeClr val="bg1"/>
                </a:solidFill>
                <a:latin typeface="Times New Roman" panose="02020603050405020304" pitchFamily="18" charset="0"/>
                <a:cs typeface="Times New Roman" panose="02020603050405020304" pitchFamily="18" charset="0"/>
              </a:rPr>
              <a:t> Science</a:t>
            </a:r>
            <a:endParaRPr lang="x-none" sz="1400" dirty="0">
              <a:solidFill>
                <a:schemeClr val="bg1"/>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xmlns="" id="{73E484CD-F304-8086-B213-723EE61B1BAC}"/>
              </a:ext>
            </a:extLst>
          </p:cNvPr>
          <p:cNvSpPr/>
          <p:nvPr/>
        </p:nvSpPr>
        <p:spPr>
          <a:xfrm>
            <a:off x="137336" y="4767309"/>
            <a:ext cx="3724450" cy="114521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Times New Roman" panose="02020603050405020304" pitchFamily="18" charset="0"/>
                <a:cs typeface="Times New Roman" panose="02020603050405020304" pitchFamily="18" charset="0"/>
              </a:rPr>
              <a:t>Authors</a:t>
            </a:r>
            <a:r>
              <a:rPr lang="fr-FR" b="1"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Kouaci Khaled</a:t>
            </a:r>
            <a:r>
              <a:rPr lang="fr-FR" baseline="30000" dirty="0">
                <a:latin typeface="Times New Roman" panose="02020603050405020304" pitchFamily="18" charset="0"/>
                <a:cs typeface="Times New Roman" panose="02020603050405020304" pitchFamily="18" charset="0"/>
              </a:rPr>
              <a:t>*1, 2</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Belkhettab</a:t>
            </a:r>
            <a:r>
              <a:rPr lang="fr-FR" dirty="0">
                <a:latin typeface="Times New Roman" panose="02020603050405020304" pitchFamily="18" charset="0"/>
                <a:cs typeface="Times New Roman" panose="02020603050405020304" pitchFamily="18" charset="0"/>
              </a:rPr>
              <a:t> Ilyas</a:t>
            </a:r>
            <a:r>
              <a:rPr lang="fr-FR" baseline="30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Tablaoui</a:t>
            </a:r>
            <a:r>
              <a:rPr lang="fr-FR" dirty="0">
                <a:latin typeface="Times New Roman" panose="02020603050405020304" pitchFamily="18" charset="0"/>
                <a:cs typeface="Times New Roman" panose="02020603050405020304" pitchFamily="18" charset="0"/>
              </a:rPr>
              <a:t> Meftah</a:t>
            </a:r>
            <a:r>
              <a:rPr lang="fr-FR" baseline="30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Derbal</a:t>
            </a:r>
            <a:r>
              <a:rPr lang="fr-FR" dirty="0">
                <a:latin typeface="Times New Roman" panose="02020603050405020304" pitchFamily="18" charset="0"/>
                <a:cs typeface="Times New Roman" panose="02020603050405020304" pitchFamily="18" charset="0"/>
              </a:rPr>
              <a:t> Mourad</a:t>
            </a:r>
            <a:r>
              <a:rPr lang="fr-FR" baseline="30000" dirty="0">
                <a:latin typeface="Times New Roman" panose="02020603050405020304" pitchFamily="18" charset="0"/>
                <a:cs typeface="Times New Roman" panose="02020603050405020304" pitchFamily="18" charset="0"/>
              </a:rPr>
              <a:t>1</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Khelfane</a:t>
            </a:r>
            <a:r>
              <a:rPr lang="fr-FR" dirty="0">
                <a:latin typeface="Times New Roman" panose="02020603050405020304" pitchFamily="18" charset="0"/>
                <a:cs typeface="Times New Roman" panose="02020603050405020304" pitchFamily="18" charset="0"/>
              </a:rPr>
              <a:t> Amar</a:t>
            </a:r>
            <a:r>
              <a:rPr lang="fr-FR" baseline="30000" dirty="0">
                <a:latin typeface="Times New Roman" panose="02020603050405020304" pitchFamily="18" charset="0"/>
                <a:cs typeface="Times New Roman" panose="02020603050405020304" pitchFamily="18" charset="0"/>
              </a:rPr>
              <a:t>2</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Latreche</a:t>
            </a:r>
            <a:r>
              <a:rPr lang="fr-FR" dirty="0">
                <a:latin typeface="Times New Roman" panose="02020603050405020304" pitchFamily="18" charset="0"/>
                <a:cs typeface="Times New Roman" panose="02020603050405020304" pitchFamily="18" charset="0"/>
              </a:rPr>
              <a:t> Slimane</a:t>
            </a:r>
            <a:r>
              <a:rPr lang="fr-FR" baseline="30000" dirty="0">
                <a:latin typeface="Times New Roman" panose="02020603050405020304" pitchFamily="18" charset="0"/>
                <a:cs typeface="Times New Roman" panose="02020603050405020304" pitchFamily="18" charset="0"/>
              </a:rPr>
              <a:t>3</a:t>
            </a:r>
            <a:r>
              <a:rPr lang="fr-FR" dirty="0">
                <a:latin typeface="Times New Roman" panose="02020603050405020304" pitchFamily="18" charset="0"/>
                <a:cs typeface="Times New Roman" panose="02020603050405020304" pitchFamily="18" charset="0"/>
              </a:rPr>
              <a:t>.</a:t>
            </a:r>
            <a:endParaRPr lang="x-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3795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B82753D2-8A89-A2D1-8F29-C28BF6DBAEBF}"/>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 name="Rectangle 4">
            <a:extLst>
              <a:ext uri="{FF2B5EF4-FFF2-40B4-BE49-F238E27FC236}">
                <a16:creationId xmlns:a16="http://schemas.microsoft.com/office/drawing/2014/main" xmlns="" id="{D189FF4A-B7D1-F217-D72A-6681C0694CBA}"/>
              </a:ext>
            </a:extLst>
          </p:cNvPr>
          <p:cNvSpPr/>
          <p:nvPr/>
        </p:nvSpPr>
        <p:spPr>
          <a:xfrm>
            <a:off x="606668" y="378066"/>
            <a:ext cx="11585331" cy="87043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3600" dirty="0">
                <a:solidFill>
                  <a:schemeClr val="accent1">
                    <a:lumMod val="75000"/>
                  </a:schemeClr>
                </a:solidFill>
                <a:latin typeface="Bahnschrift Light" panose="020B0502040204020203" pitchFamily="34" charset="0"/>
              </a:rPr>
              <a:t>References :</a:t>
            </a:r>
            <a:r>
              <a:rPr lang="en-US" sz="3200" dirty="0">
                <a:solidFill>
                  <a:schemeClr val="accent1">
                    <a:lumMod val="75000"/>
                  </a:schemeClr>
                </a:solidFill>
                <a:latin typeface="Bahnschrift Light" panose="020B0502040204020203" pitchFamily="34" charset="0"/>
              </a:rPr>
              <a:t> </a:t>
            </a:r>
          </a:p>
        </p:txBody>
      </p:sp>
      <p:sp>
        <p:nvSpPr>
          <p:cNvPr id="6" name="Rectangle 5">
            <a:extLst>
              <a:ext uri="{FF2B5EF4-FFF2-40B4-BE49-F238E27FC236}">
                <a16:creationId xmlns:a16="http://schemas.microsoft.com/office/drawing/2014/main" xmlns="" id="{B43AB45B-4788-42A9-D580-F1FBE292F6BE}"/>
              </a:ext>
            </a:extLst>
          </p:cNvPr>
          <p:cNvSpPr/>
          <p:nvPr/>
        </p:nvSpPr>
        <p:spPr>
          <a:xfrm>
            <a:off x="87923" y="1415562"/>
            <a:ext cx="11992708" cy="5108333"/>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a:effectLst>
            <a:reflection blurRad="6350" stA="50000" endA="300" endPos="55000" dir="5400000" sy="-100000" algn="bl" rotWithShape="0"/>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7" name="Rectangle 6">
            <a:extLst>
              <a:ext uri="{FF2B5EF4-FFF2-40B4-BE49-F238E27FC236}">
                <a16:creationId xmlns:a16="http://schemas.microsoft.com/office/drawing/2014/main" xmlns="" id="{5C7BBC39-B32E-4104-33E4-5F2754958DC2}"/>
              </a:ext>
            </a:extLst>
          </p:cNvPr>
          <p:cNvSpPr/>
          <p:nvPr/>
        </p:nvSpPr>
        <p:spPr>
          <a:xfrm>
            <a:off x="606668" y="1736481"/>
            <a:ext cx="10840916" cy="4466493"/>
          </a:xfrm>
          <a:prstGeom prst="rect">
            <a:avLst/>
          </a:prstGeom>
          <a:noFill/>
          <a:ln>
            <a:noFill/>
          </a:ln>
          <a:effectLst>
            <a:glow rad="228600">
              <a:schemeClr val="accent5">
                <a:satMod val="175000"/>
                <a:alpha val="40000"/>
              </a:schemeClr>
            </a:glo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indent="-406400" algn="just">
              <a:lnSpc>
                <a:spcPct val="107000"/>
              </a:lnSpc>
              <a:spcAft>
                <a:spcPts val="800"/>
              </a:spcAft>
              <a:buFont typeface="Arial" panose="020B0604020202020204" pitchFamily="34" charset="0"/>
              <a:buChar char="•"/>
            </a:pP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Tablaoui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Derbal</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and K.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Lebbou</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“Discussion on the purity and the crystallization of CZTS compound,” </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 </a:t>
            </a:r>
            <a:r>
              <a:rPr lang="en-US" sz="16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Cryst</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Growth</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452, pp. 131–134, Oct. 2016,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10.1016/j.jcrysgro.2016.04.008.</a:t>
            </a:r>
            <a:endParaRPr lang="x-none"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06400" algn="just">
              <a:lnSpc>
                <a:spcPct val="107000"/>
              </a:lnSpc>
              <a:spcAft>
                <a:spcPts val="800"/>
              </a:spcAft>
              <a:buFont typeface="Arial" panose="020B0604020202020204" pitchFamily="34" charset="0"/>
              <a:buChar char="•"/>
            </a:pP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 Alee,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Asemi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Soltanmohammadi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and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Ghanaatshoar</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“Phase evolution studies of mechanochemical-prepared Cu2ZnSnS4powder via comprehensive annealing and milling investigation,” </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Powder </a:t>
            </a:r>
            <a:r>
              <a:rPr lang="en-US" sz="16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Diffr</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37, no. 1, pp. 22–33, Mar. 2022,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10.1017/S0885715621000646.</a:t>
            </a:r>
            <a:endParaRPr lang="x-none"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06400" algn="just">
              <a:lnSpc>
                <a:spcPct val="107000"/>
              </a:lnSpc>
              <a:spcAft>
                <a:spcPts val="800"/>
              </a:spcAft>
              <a:buFont typeface="Arial" panose="020B0604020202020204" pitchFamily="34" charset="0"/>
              <a:buChar char="•"/>
            </a:pP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Y. E.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Romanyuk</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et al.</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“Doping and alloying of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kesterites</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JPhys</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Energy</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1, no. 4, Oct. 2019,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10.1088/2515-7655/ab23bc.</a:t>
            </a:r>
            <a:endParaRPr lang="x-none"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indent="-406400" algn="just">
              <a:lnSpc>
                <a:spcPct val="107000"/>
              </a:lnSpc>
              <a:spcAft>
                <a:spcPts val="800"/>
              </a:spcAft>
              <a:buFont typeface="Arial" panose="020B0604020202020204" pitchFamily="34" charset="0"/>
              <a:buChar char="•"/>
            </a:pP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A.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Khelfane</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 I.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Ziane</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Tablaoui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Hecini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D.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Ouadjaout</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and M.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Derbal</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“Composition dependence of the optical band gap and the secondary phases via zinc content in CZTS material,” </a:t>
            </a:r>
            <a:r>
              <a:rPr lang="en-US" sz="16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Inorg</a:t>
            </a:r>
            <a:r>
              <a:rPr lang="en-US" sz="1600" i="1"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Chem </a:t>
            </a:r>
            <a:r>
              <a:rPr lang="en-US" sz="1600" i="1"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Commun</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vol. 151, p. 110639, May 2023, </a:t>
            </a:r>
            <a:r>
              <a:rPr lang="en-US" sz="1600" kern="100" dirty="0" err="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doi</a:t>
            </a:r>
            <a:r>
              <a:rPr lang="en-US" sz="1600" kern="1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10.1016/j.inoche.2023.110639.</a:t>
            </a:r>
            <a:endParaRPr lang="x-none" sz="1600"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27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C68E950-82EA-40E7-3EF6-1F3C88242DC4}"/>
              </a:ext>
            </a:extLst>
          </p:cNvPr>
          <p:cNvSpPr/>
          <p:nvPr/>
        </p:nvSpPr>
        <p:spPr>
          <a:xfrm>
            <a:off x="79131" y="656949"/>
            <a:ext cx="4624754" cy="423909"/>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75000"/>
                  </a:schemeClr>
                </a:solidFill>
                <a:latin typeface="Bahnschrift Light" panose="020B0502040204020203" pitchFamily="34" charset="0"/>
              </a:rPr>
              <a:t>Presentation</a:t>
            </a:r>
            <a:r>
              <a:rPr lang="fr-FR" sz="3600" dirty="0">
                <a:solidFill>
                  <a:schemeClr val="accent1">
                    <a:lumMod val="75000"/>
                  </a:schemeClr>
                </a:solidFill>
                <a:latin typeface="Bahnschrift" panose="020B0502040204020203" pitchFamily="34" charset="0"/>
              </a:rPr>
              <a:t> </a:t>
            </a:r>
            <a:r>
              <a:rPr lang="en-US" sz="3600" dirty="0">
                <a:solidFill>
                  <a:schemeClr val="accent1">
                    <a:lumMod val="75000"/>
                  </a:schemeClr>
                </a:solidFill>
                <a:latin typeface="Bahnschrift" panose="020B0502040204020203" pitchFamily="34" charset="0"/>
              </a:rPr>
              <a:t>outline</a:t>
            </a:r>
          </a:p>
        </p:txBody>
      </p:sp>
      <p:sp>
        <p:nvSpPr>
          <p:cNvPr id="5" name="Rectangle 4">
            <a:extLst>
              <a:ext uri="{FF2B5EF4-FFF2-40B4-BE49-F238E27FC236}">
                <a16:creationId xmlns:a16="http://schemas.microsoft.com/office/drawing/2014/main" xmlns="" id="{80BBD650-6C29-2B9D-6546-35C2DD0E44FF}"/>
              </a:ext>
            </a:extLst>
          </p:cNvPr>
          <p:cNvSpPr/>
          <p:nvPr/>
        </p:nvSpPr>
        <p:spPr>
          <a:xfrm>
            <a:off x="-1" y="1367162"/>
            <a:ext cx="12192000" cy="549083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x-none" sz="2400" dirty="0"/>
          </a:p>
        </p:txBody>
      </p:sp>
      <p:sp>
        <p:nvSpPr>
          <p:cNvPr id="6" name="Rectangle 5">
            <a:extLst>
              <a:ext uri="{FF2B5EF4-FFF2-40B4-BE49-F238E27FC236}">
                <a16:creationId xmlns:a16="http://schemas.microsoft.com/office/drawing/2014/main" xmlns="" id="{EB1C6D5F-E275-8BBC-8625-92F85B22EA63}"/>
              </a:ext>
            </a:extLst>
          </p:cNvPr>
          <p:cNvSpPr/>
          <p:nvPr/>
        </p:nvSpPr>
        <p:spPr>
          <a:xfrm>
            <a:off x="1003174" y="1892055"/>
            <a:ext cx="11188825" cy="6214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v"/>
            </a:pPr>
            <a:r>
              <a:rPr lang="fr-FR" sz="2800" dirty="0"/>
              <a:t> Introduction</a:t>
            </a:r>
            <a:endParaRPr lang="x-none" sz="2800" dirty="0"/>
          </a:p>
        </p:txBody>
      </p:sp>
      <p:sp>
        <p:nvSpPr>
          <p:cNvPr id="8" name="Rectangle 7">
            <a:extLst>
              <a:ext uri="{FF2B5EF4-FFF2-40B4-BE49-F238E27FC236}">
                <a16:creationId xmlns:a16="http://schemas.microsoft.com/office/drawing/2014/main" xmlns="" id="{81578EE9-9301-EF8A-799F-487A415EF23D}"/>
              </a:ext>
            </a:extLst>
          </p:cNvPr>
          <p:cNvSpPr/>
          <p:nvPr/>
        </p:nvSpPr>
        <p:spPr>
          <a:xfrm>
            <a:off x="1334610" y="2989555"/>
            <a:ext cx="10857390" cy="6214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v"/>
            </a:pPr>
            <a:r>
              <a:rPr lang="en-US" sz="2800" dirty="0"/>
              <a:t>Experimental</a:t>
            </a:r>
            <a:r>
              <a:rPr lang="fr-FR" sz="2800" dirty="0"/>
              <a:t> </a:t>
            </a:r>
            <a:r>
              <a:rPr lang="en-US" sz="2800" dirty="0"/>
              <a:t>details</a:t>
            </a:r>
            <a:r>
              <a:rPr lang="fr-FR" sz="2800" dirty="0"/>
              <a:t> </a:t>
            </a:r>
            <a:endParaRPr lang="x-none" sz="2800" dirty="0"/>
          </a:p>
        </p:txBody>
      </p:sp>
      <p:sp>
        <p:nvSpPr>
          <p:cNvPr id="9" name="Rectangle 8">
            <a:extLst>
              <a:ext uri="{FF2B5EF4-FFF2-40B4-BE49-F238E27FC236}">
                <a16:creationId xmlns:a16="http://schemas.microsoft.com/office/drawing/2014/main" xmlns="" id="{827904CD-F9B3-0F58-FB84-B76D57169FAF}"/>
              </a:ext>
            </a:extLst>
          </p:cNvPr>
          <p:cNvSpPr/>
          <p:nvPr/>
        </p:nvSpPr>
        <p:spPr>
          <a:xfrm>
            <a:off x="1606857" y="4087055"/>
            <a:ext cx="10585142" cy="6214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v"/>
            </a:pPr>
            <a:r>
              <a:rPr lang="en-US" sz="2800" dirty="0"/>
              <a:t>Results and discussion </a:t>
            </a:r>
          </a:p>
        </p:txBody>
      </p:sp>
      <p:sp>
        <p:nvSpPr>
          <p:cNvPr id="10" name="Rectangle 9">
            <a:extLst>
              <a:ext uri="{FF2B5EF4-FFF2-40B4-BE49-F238E27FC236}">
                <a16:creationId xmlns:a16="http://schemas.microsoft.com/office/drawing/2014/main" xmlns="" id="{A8E31215-C5E0-F52E-3335-205F5543D11D}"/>
              </a:ext>
            </a:extLst>
          </p:cNvPr>
          <p:cNvSpPr/>
          <p:nvPr/>
        </p:nvSpPr>
        <p:spPr>
          <a:xfrm>
            <a:off x="1953087" y="5180119"/>
            <a:ext cx="10238912" cy="62143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342900" indent="-342900">
              <a:buFont typeface="Wingdings" panose="05000000000000000000" pitchFamily="2" charset="2"/>
              <a:buChar char="v"/>
            </a:pPr>
            <a:r>
              <a:rPr lang="en-US" sz="2800" dirty="0"/>
              <a:t>Conclusion</a:t>
            </a:r>
          </a:p>
        </p:txBody>
      </p:sp>
      <p:sp>
        <p:nvSpPr>
          <p:cNvPr id="2" name="Rectangle 1">
            <a:extLst>
              <a:ext uri="{FF2B5EF4-FFF2-40B4-BE49-F238E27FC236}">
                <a16:creationId xmlns:a16="http://schemas.microsoft.com/office/drawing/2014/main" xmlns="" id="{951FE573-36F6-B752-5B1A-68FC673A5179}"/>
              </a:ext>
            </a:extLst>
          </p:cNvPr>
          <p:cNvSpPr/>
          <p:nvPr/>
        </p:nvSpPr>
        <p:spPr>
          <a:xfrm>
            <a:off x="11927659" y="6576811"/>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1</a:t>
            </a:r>
            <a:endParaRPr lang="x-none" dirty="0"/>
          </a:p>
        </p:txBody>
      </p:sp>
      <p:sp>
        <p:nvSpPr>
          <p:cNvPr id="3" name="Rectangle 2">
            <a:extLst>
              <a:ext uri="{FF2B5EF4-FFF2-40B4-BE49-F238E27FC236}">
                <a16:creationId xmlns:a16="http://schemas.microsoft.com/office/drawing/2014/main" xmlns="" id="{088C2068-CA91-1684-B3B7-BA8AFFF546DF}"/>
              </a:ext>
            </a:extLst>
          </p:cNvPr>
          <p:cNvSpPr/>
          <p:nvPr/>
        </p:nvSpPr>
        <p:spPr>
          <a:xfrm>
            <a:off x="0" y="0"/>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6132917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AA62B3BD-F54B-474F-BA94-6A252BC21A70}"/>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Rectangle 5">
            <a:extLst>
              <a:ext uri="{FF2B5EF4-FFF2-40B4-BE49-F238E27FC236}">
                <a16:creationId xmlns:a16="http://schemas.microsoft.com/office/drawing/2014/main" xmlns="" id="{91C1F552-C3CB-A02A-F3D0-E158A9AB7F90}"/>
              </a:ext>
            </a:extLst>
          </p:cNvPr>
          <p:cNvSpPr/>
          <p:nvPr/>
        </p:nvSpPr>
        <p:spPr>
          <a:xfrm>
            <a:off x="4375498" y="1624811"/>
            <a:ext cx="7742046" cy="494320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dirty="0">
              <a:solidFill>
                <a:schemeClr val="bg1"/>
              </a:solidFill>
            </a:endParaRPr>
          </a:p>
        </p:txBody>
      </p:sp>
      <p:sp>
        <p:nvSpPr>
          <p:cNvPr id="7" name="Rectangle 6">
            <a:extLst>
              <a:ext uri="{FF2B5EF4-FFF2-40B4-BE49-F238E27FC236}">
                <a16:creationId xmlns:a16="http://schemas.microsoft.com/office/drawing/2014/main" xmlns="" id="{72C8160B-80AB-7A2B-56EA-650B02839A8A}"/>
              </a:ext>
            </a:extLst>
          </p:cNvPr>
          <p:cNvSpPr/>
          <p:nvPr/>
        </p:nvSpPr>
        <p:spPr>
          <a:xfrm>
            <a:off x="118138" y="457889"/>
            <a:ext cx="4007139" cy="52378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3600" dirty="0">
                <a:solidFill>
                  <a:schemeClr val="accent1">
                    <a:lumMod val="75000"/>
                  </a:schemeClr>
                </a:solidFill>
                <a:latin typeface="Bahnschrift Light" panose="020B0502040204020203" pitchFamily="34" charset="0"/>
              </a:rPr>
              <a:t>Introduction</a:t>
            </a:r>
            <a:endParaRPr lang="x-none" sz="3600" dirty="0">
              <a:solidFill>
                <a:schemeClr val="accent1">
                  <a:lumMod val="75000"/>
                </a:schemeClr>
              </a:solidFill>
              <a:latin typeface="Bahnschrift Light" panose="020B0502040204020203" pitchFamily="34" charset="0"/>
            </a:endParaRPr>
          </a:p>
        </p:txBody>
      </p:sp>
      <p:sp>
        <p:nvSpPr>
          <p:cNvPr id="8" name="Rectangle 7">
            <a:extLst>
              <a:ext uri="{FF2B5EF4-FFF2-40B4-BE49-F238E27FC236}">
                <a16:creationId xmlns:a16="http://schemas.microsoft.com/office/drawing/2014/main" xmlns="" id="{B6FFA86E-9D12-6172-F26F-448B78E3B9EB}"/>
              </a:ext>
            </a:extLst>
          </p:cNvPr>
          <p:cNvSpPr/>
          <p:nvPr/>
        </p:nvSpPr>
        <p:spPr>
          <a:xfrm>
            <a:off x="11945246" y="6568020"/>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chemeClr val="accent1">
                    <a:lumMod val="75000"/>
                  </a:schemeClr>
                </a:solidFill>
              </a:rPr>
              <a:t>2</a:t>
            </a:r>
            <a:endParaRPr lang="x-none" dirty="0">
              <a:solidFill>
                <a:schemeClr val="accent1">
                  <a:lumMod val="75000"/>
                </a:schemeClr>
              </a:solidFill>
            </a:endParaRPr>
          </a:p>
        </p:txBody>
      </p:sp>
      <p:sp>
        <p:nvSpPr>
          <p:cNvPr id="146" name="Rectangle 145">
            <a:extLst>
              <a:ext uri="{FF2B5EF4-FFF2-40B4-BE49-F238E27FC236}">
                <a16:creationId xmlns:a16="http://schemas.microsoft.com/office/drawing/2014/main" xmlns="" id="{D984E593-2F52-B59D-8E60-AE7EAB4007D4}"/>
              </a:ext>
            </a:extLst>
          </p:cNvPr>
          <p:cNvSpPr/>
          <p:nvPr/>
        </p:nvSpPr>
        <p:spPr>
          <a:xfrm>
            <a:off x="9804663" y="5499244"/>
            <a:ext cx="2395654" cy="2843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(Ⅰ</a:t>
            </a:r>
            <a:r>
              <a:rPr lang="fr-FR" sz="1400" baseline="-25000" dirty="0">
                <a:solidFill>
                  <a:schemeClr val="tx1"/>
                </a:solidFill>
                <a:latin typeface="Times New Roman" panose="02020603050405020304" pitchFamily="18" charset="0"/>
                <a:cs typeface="Times New Roman" panose="02020603050405020304" pitchFamily="18" charset="0"/>
              </a:rPr>
              <a:t>2</a:t>
            </a:r>
            <a:r>
              <a:rPr lang="fr-FR" sz="1400" dirty="0">
                <a:solidFill>
                  <a:schemeClr val="tx1"/>
                </a:solidFill>
                <a:latin typeface="Times New Roman" panose="02020603050405020304" pitchFamily="18" charset="0"/>
                <a:cs typeface="Times New Roman" panose="02020603050405020304" pitchFamily="18" charset="0"/>
              </a:rPr>
              <a:t>-Ⅱ-Ⅳ-Ⅵ</a:t>
            </a:r>
            <a:r>
              <a:rPr lang="fr-FR" sz="1400" baseline="-25000" dirty="0">
                <a:solidFill>
                  <a:schemeClr val="tx1"/>
                </a:solidFill>
                <a:latin typeface="Times New Roman" panose="02020603050405020304" pitchFamily="18" charset="0"/>
                <a:cs typeface="Times New Roman" panose="02020603050405020304" pitchFamily="18" charset="0"/>
              </a:rPr>
              <a:t>4</a:t>
            </a:r>
            <a:r>
              <a:rPr lang="fr-FR" sz="1400" dirty="0">
                <a:solidFill>
                  <a:schemeClr val="tx1"/>
                </a:solidFill>
                <a:latin typeface="Times New Roman" panose="02020603050405020304" pitchFamily="18" charset="0"/>
                <a:cs typeface="Times New Roman" panose="02020603050405020304" pitchFamily="18" charset="0"/>
              </a:rPr>
              <a:t>): Cu</a:t>
            </a:r>
            <a:r>
              <a:rPr lang="fr-FR" sz="1400" baseline="-25000" dirty="0">
                <a:solidFill>
                  <a:schemeClr val="tx1"/>
                </a:solidFill>
                <a:latin typeface="Times New Roman" panose="02020603050405020304" pitchFamily="18" charset="0"/>
                <a:cs typeface="Times New Roman" panose="02020603050405020304" pitchFamily="18" charset="0"/>
              </a:rPr>
              <a:t>2</a:t>
            </a:r>
            <a:r>
              <a:rPr lang="fr-FR" sz="1400" dirty="0">
                <a:solidFill>
                  <a:schemeClr val="tx1"/>
                </a:solidFill>
                <a:latin typeface="Times New Roman" panose="02020603050405020304" pitchFamily="18" charset="0"/>
                <a:cs typeface="Times New Roman" panose="02020603050405020304" pitchFamily="18" charset="0"/>
              </a:rPr>
              <a:t>ZnSn(S,Se)</a:t>
            </a:r>
            <a:r>
              <a:rPr lang="fr-FR" sz="1400" baseline="-25000" dirty="0">
                <a:solidFill>
                  <a:schemeClr val="tx1"/>
                </a:solidFill>
                <a:latin typeface="Times New Roman" panose="02020603050405020304" pitchFamily="18" charset="0"/>
                <a:cs typeface="Times New Roman" panose="02020603050405020304" pitchFamily="18" charset="0"/>
              </a:rPr>
              <a:t>4</a:t>
            </a:r>
            <a:endParaRPr lang="x-none" sz="1400" dirty="0">
              <a:solidFill>
                <a:schemeClr val="tx1"/>
              </a:solidFill>
            </a:endParaRPr>
          </a:p>
        </p:txBody>
      </p:sp>
      <p:sp>
        <p:nvSpPr>
          <p:cNvPr id="5" name="Rectangle 4">
            <a:extLst>
              <a:ext uri="{FF2B5EF4-FFF2-40B4-BE49-F238E27FC236}">
                <a16:creationId xmlns:a16="http://schemas.microsoft.com/office/drawing/2014/main" xmlns="" id="{0C6F0351-9E5A-662B-BBB4-F32C4C7BC125}"/>
              </a:ext>
            </a:extLst>
          </p:cNvPr>
          <p:cNvSpPr/>
          <p:nvPr/>
        </p:nvSpPr>
        <p:spPr>
          <a:xfrm>
            <a:off x="4325296" y="2707665"/>
            <a:ext cx="2564039" cy="769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r>
              <a:rPr lang="fr-FR"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indirect bandgap</a:t>
            </a:r>
          </a:p>
          <a:p>
            <a:r>
              <a:rPr lang="en" sz="1400" dirty="0">
                <a:solidFill>
                  <a:schemeClr val="bg1"/>
                </a:solidFill>
                <a:latin typeface="Times New Roman" panose="02020603050405020304" pitchFamily="18" charset="0"/>
                <a:cs typeface="Times New Roman" panose="02020603050405020304" pitchFamily="18" charset="0"/>
              </a:rPr>
              <a:t>Intensive purification process</a:t>
            </a:r>
          </a:p>
          <a:p>
            <a:endParaRPr lang="x-none" sz="1600" dirty="0">
              <a:solidFill>
                <a:schemeClr val="bg1"/>
              </a:solidFill>
            </a:endParaRPr>
          </a:p>
        </p:txBody>
      </p:sp>
      <p:sp>
        <p:nvSpPr>
          <p:cNvPr id="16" name="Rectangle 15">
            <a:extLst>
              <a:ext uri="{FF2B5EF4-FFF2-40B4-BE49-F238E27FC236}">
                <a16:creationId xmlns:a16="http://schemas.microsoft.com/office/drawing/2014/main" xmlns="" id="{40EA7242-F927-EBB6-7192-BAE92A3CD28A}"/>
              </a:ext>
            </a:extLst>
          </p:cNvPr>
          <p:cNvSpPr/>
          <p:nvPr/>
        </p:nvSpPr>
        <p:spPr>
          <a:xfrm>
            <a:off x="4343052" y="3683077"/>
            <a:ext cx="2508734" cy="7694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oxicity of Cd </a:t>
            </a:r>
            <a:endPar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a:t>
            </a:r>
            <a:r>
              <a:rPr lang="en-US" sz="1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carcity and cost of Te</a:t>
            </a:r>
            <a:endParaRPr lang="en" sz="1400" dirty="0">
              <a:solidFill>
                <a:schemeClr val="bg1"/>
              </a:solidFill>
              <a:latin typeface="Times New Roman" panose="02020603050405020304" pitchFamily="18" charset="0"/>
              <a:cs typeface="Times New Roman" panose="02020603050405020304" pitchFamily="18" charset="0"/>
            </a:endParaRPr>
          </a:p>
          <a:p>
            <a:endParaRPr lang="x-none" sz="1600" dirty="0">
              <a:solidFill>
                <a:schemeClr val="bg1"/>
              </a:solidFill>
            </a:endParaRPr>
          </a:p>
        </p:txBody>
      </p:sp>
      <p:sp>
        <p:nvSpPr>
          <p:cNvPr id="18" name="Rectangle 17">
            <a:extLst>
              <a:ext uri="{FF2B5EF4-FFF2-40B4-BE49-F238E27FC236}">
                <a16:creationId xmlns:a16="http://schemas.microsoft.com/office/drawing/2014/main" xmlns="" id="{B6533C98-40FD-C03A-83D1-6A1DC57248CB}"/>
              </a:ext>
            </a:extLst>
          </p:cNvPr>
          <p:cNvSpPr/>
          <p:nvPr/>
        </p:nvSpPr>
        <p:spPr>
          <a:xfrm>
            <a:off x="4375497" y="4695224"/>
            <a:ext cx="1858898" cy="5232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Scarcity and cost </a:t>
            </a:r>
          </a:p>
          <a:p>
            <a:r>
              <a:rPr lang="en-US" sz="1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of In and Ga</a:t>
            </a:r>
            <a:endParaRPr lang="x-none" sz="1400" dirty="0">
              <a:solidFill>
                <a:schemeClr val="bg1"/>
              </a:solidFill>
              <a:latin typeface="Times New Roman" panose="02020603050405020304" pitchFamily="18" charset="0"/>
              <a:cs typeface="Times New Roman" panose="02020603050405020304" pitchFamily="18" charset="0"/>
            </a:endParaRPr>
          </a:p>
        </p:txBody>
      </p:sp>
      <p:grpSp>
        <p:nvGrpSpPr>
          <p:cNvPr id="55" name="Groupe 54">
            <a:extLst>
              <a:ext uri="{FF2B5EF4-FFF2-40B4-BE49-F238E27FC236}">
                <a16:creationId xmlns:a16="http://schemas.microsoft.com/office/drawing/2014/main" xmlns="" id="{3AE05E4D-0F98-96FB-9468-CBE5E7268B9E}"/>
              </a:ext>
            </a:extLst>
          </p:cNvPr>
          <p:cNvGrpSpPr/>
          <p:nvPr/>
        </p:nvGrpSpPr>
        <p:grpSpPr>
          <a:xfrm>
            <a:off x="5014119" y="1745669"/>
            <a:ext cx="7033792" cy="4749271"/>
            <a:chOff x="4916469" y="1807815"/>
            <a:chExt cx="7033792" cy="4749271"/>
          </a:xfrm>
        </p:grpSpPr>
        <p:sp>
          <p:nvSpPr>
            <p:cNvPr id="2" name="Rectangle 1">
              <a:extLst>
                <a:ext uri="{FF2B5EF4-FFF2-40B4-BE49-F238E27FC236}">
                  <a16:creationId xmlns:a16="http://schemas.microsoft.com/office/drawing/2014/main" xmlns="" id="{5955797C-C07C-0E63-18B3-45808E6E6CFB}"/>
                </a:ext>
              </a:extLst>
            </p:cNvPr>
            <p:cNvSpPr/>
            <p:nvPr/>
          </p:nvSpPr>
          <p:spPr>
            <a:xfrm>
              <a:off x="6581047" y="1807815"/>
              <a:ext cx="1970842" cy="346229"/>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latin typeface="Times New Roman" panose="02020603050405020304" pitchFamily="18" charset="0"/>
                  <a:cs typeface="Times New Roman" panose="02020603050405020304" pitchFamily="18" charset="0"/>
                </a:rPr>
                <a:t>Elements from Group :</a:t>
              </a:r>
            </a:p>
          </p:txBody>
        </p:sp>
        <p:sp>
          <p:nvSpPr>
            <p:cNvPr id="3" name="Ellipse 2">
              <a:extLst>
                <a:ext uri="{FF2B5EF4-FFF2-40B4-BE49-F238E27FC236}">
                  <a16:creationId xmlns:a16="http://schemas.microsoft.com/office/drawing/2014/main" xmlns="" id="{DAFEB581-B5D3-A9C9-2DDF-760B2DF0E0F5}"/>
                </a:ext>
              </a:extLst>
            </p:cNvPr>
            <p:cNvSpPr/>
            <p:nvPr/>
          </p:nvSpPr>
          <p:spPr>
            <a:xfrm>
              <a:off x="5589381" y="2169295"/>
              <a:ext cx="284085"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Ⅰ</a:t>
              </a:r>
              <a:endParaRPr lang="x-none" dirty="0">
                <a:solidFill>
                  <a:schemeClr val="tx1"/>
                </a:solidFill>
              </a:endParaRPr>
            </a:p>
          </p:txBody>
        </p:sp>
        <p:sp>
          <p:nvSpPr>
            <p:cNvPr id="9" name="Ellipse 8">
              <a:extLst>
                <a:ext uri="{FF2B5EF4-FFF2-40B4-BE49-F238E27FC236}">
                  <a16:creationId xmlns:a16="http://schemas.microsoft.com/office/drawing/2014/main" xmlns="" id="{56D35101-0522-DF09-A9E9-D92470A35126}"/>
                </a:ext>
              </a:extLst>
            </p:cNvPr>
            <p:cNvSpPr/>
            <p:nvPr/>
          </p:nvSpPr>
          <p:spPr>
            <a:xfrm>
              <a:off x="8521103" y="2170020"/>
              <a:ext cx="284086"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Ⅴ</a:t>
              </a:r>
              <a:endParaRPr lang="x-none" dirty="0">
                <a:solidFill>
                  <a:schemeClr val="tx1"/>
                </a:solidFill>
              </a:endParaRPr>
            </a:p>
          </p:txBody>
        </p:sp>
        <p:sp>
          <p:nvSpPr>
            <p:cNvPr id="10" name="Ellipse 9">
              <a:extLst>
                <a:ext uri="{FF2B5EF4-FFF2-40B4-BE49-F238E27FC236}">
                  <a16:creationId xmlns:a16="http://schemas.microsoft.com/office/drawing/2014/main" xmlns="" id="{FA131E9A-F63E-5FE1-98F4-C801BE1A3C8A}"/>
                </a:ext>
              </a:extLst>
            </p:cNvPr>
            <p:cNvSpPr/>
            <p:nvPr/>
          </p:nvSpPr>
          <p:spPr>
            <a:xfrm>
              <a:off x="7772445" y="2169022"/>
              <a:ext cx="284085"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Ⅳ</a:t>
              </a:r>
              <a:endParaRPr lang="x-none" dirty="0">
                <a:solidFill>
                  <a:schemeClr val="tx1"/>
                </a:solidFill>
              </a:endParaRPr>
            </a:p>
          </p:txBody>
        </p:sp>
        <p:sp>
          <p:nvSpPr>
            <p:cNvPr id="11" name="Ellipse 10">
              <a:extLst>
                <a:ext uri="{FF2B5EF4-FFF2-40B4-BE49-F238E27FC236}">
                  <a16:creationId xmlns:a16="http://schemas.microsoft.com/office/drawing/2014/main" xmlns="" id="{B3976EBA-BA9C-9B00-743F-A288138C4475}"/>
                </a:ext>
              </a:extLst>
            </p:cNvPr>
            <p:cNvSpPr/>
            <p:nvPr/>
          </p:nvSpPr>
          <p:spPr>
            <a:xfrm>
              <a:off x="6342301" y="2169022"/>
              <a:ext cx="284085"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Ⅱ</a:t>
              </a:r>
              <a:endParaRPr lang="x-none" dirty="0">
                <a:solidFill>
                  <a:schemeClr val="tx1"/>
                </a:solidFill>
              </a:endParaRPr>
            </a:p>
          </p:txBody>
        </p:sp>
        <p:sp>
          <p:nvSpPr>
            <p:cNvPr id="12" name="Ellipse 11">
              <a:extLst>
                <a:ext uri="{FF2B5EF4-FFF2-40B4-BE49-F238E27FC236}">
                  <a16:creationId xmlns:a16="http://schemas.microsoft.com/office/drawing/2014/main" xmlns="" id="{4AD5E47E-AEA7-6FD5-D6E2-A681A606F341}"/>
                </a:ext>
              </a:extLst>
            </p:cNvPr>
            <p:cNvSpPr/>
            <p:nvPr/>
          </p:nvSpPr>
          <p:spPr>
            <a:xfrm>
              <a:off x="9244440" y="2176684"/>
              <a:ext cx="284085"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Ⅵ</a:t>
              </a:r>
              <a:endParaRPr lang="x-none" dirty="0">
                <a:solidFill>
                  <a:schemeClr val="tx1"/>
                </a:solidFill>
              </a:endParaRPr>
            </a:p>
          </p:txBody>
        </p:sp>
        <p:sp>
          <p:nvSpPr>
            <p:cNvPr id="13" name="Ellipse 12">
              <a:extLst>
                <a:ext uri="{FF2B5EF4-FFF2-40B4-BE49-F238E27FC236}">
                  <a16:creationId xmlns:a16="http://schemas.microsoft.com/office/drawing/2014/main" xmlns="" id="{7281E405-BAED-1157-7888-80C2EC2335D4}"/>
                </a:ext>
              </a:extLst>
            </p:cNvPr>
            <p:cNvSpPr/>
            <p:nvPr/>
          </p:nvSpPr>
          <p:spPr>
            <a:xfrm>
              <a:off x="6987201" y="2197233"/>
              <a:ext cx="284085" cy="337351"/>
            </a:xfrm>
            <a:prstGeom prst="ellipse">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x-none" dirty="0">
                  <a:solidFill>
                    <a:schemeClr val="tx1"/>
                  </a:solidFill>
                  <a:latin typeface="Times New Roman" panose="02020603050405020304" pitchFamily="18" charset="0"/>
                  <a:cs typeface="Times New Roman" panose="02020603050405020304" pitchFamily="18" charset="0"/>
                </a:rPr>
                <a:t>Ⅲ</a:t>
              </a:r>
              <a:endParaRPr lang="x-none" dirty="0">
                <a:solidFill>
                  <a:schemeClr val="tx1"/>
                </a:solidFill>
              </a:endParaRPr>
            </a:p>
          </p:txBody>
        </p:sp>
        <p:sp>
          <p:nvSpPr>
            <p:cNvPr id="27" name="Organigramme : Connecteur 26">
              <a:extLst>
                <a:ext uri="{FF2B5EF4-FFF2-40B4-BE49-F238E27FC236}">
                  <a16:creationId xmlns:a16="http://schemas.microsoft.com/office/drawing/2014/main" xmlns="" id="{329EBCBC-7FB4-C6C1-253A-70883BF4510D}"/>
                </a:ext>
              </a:extLst>
            </p:cNvPr>
            <p:cNvSpPr/>
            <p:nvPr/>
          </p:nvSpPr>
          <p:spPr>
            <a:xfrm>
              <a:off x="7776108" y="2534185"/>
              <a:ext cx="284085" cy="284400"/>
            </a:xfrm>
            <a:prstGeom prst="flowChartConnector">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8" name="Organigramme : Connecteur 27">
              <a:extLst>
                <a:ext uri="{FF2B5EF4-FFF2-40B4-BE49-F238E27FC236}">
                  <a16:creationId xmlns:a16="http://schemas.microsoft.com/office/drawing/2014/main" xmlns="" id="{D4FB5D84-800F-4C62-61D3-26299EB15E53}"/>
                </a:ext>
              </a:extLst>
            </p:cNvPr>
            <p:cNvSpPr/>
            <p:nvPr/>
          </p:nvSpPr>
          <p:spPr>
            <a:xfrm>
              <a:off x="9266891" y="3297875"/>
              <a:ext cx="284085" cy="284400"/>
            </a:xfrm>
            <a:prstGeom prst="flowChartConnec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9" name="Organigramme : Connecteur 28">
              <a:extLst>
                <a:ext uri="{FF2B5EF4-FFF2-40B4-BE49-F238E27FC236}">
                  <a16:creationId xmlns:a16="http://schemas.microsoft.com/office/drawing/2014/main" xmlns="" id="{2A796E79-8A7B-0274-1CCE-3D64604A7477}"/>
                </a:ext>
              </a:extLst>
            </p:cNvPr>
            <p:cNvSpPr/>
            <p:nvPr/>
          </p:nvSpPr>
          <p:spPr>
            <a:xfrm>
              <a:off x="6369440" y="3283579"/>
              <a:ext cx="284085" cy="284400"/>
            </a:xfrm>
            <a:prstGeom prst="flowChartConnector">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0" name="Organigramme : Connecteur 29">
              <a:extLst>
                <a:ext uri="{FF2B5EF4-FFF2-40B4-BE49-F238E27FC236}">
                  <a16:creationId xmlns:a16="http://schemas.microsoft.com/office/drawing/2014/main" xmlns="" id="{DAD27934-E303-A01B-4C27-9C6EEC10D527}"/>
                </a:ext>
              </a:extLst>
            </p:cNvPr>
            <p:cNvSpPr/>
            <p:nvPr/>
          </p:nvSpPr>
          <p:spPr>
            <a:xfrm>
              <a:off x="7001753" y="4339961"/>
              <a:ext cx="284085" cy="284400"/>
            </a:xfrm>
            <a:prstGeom prst="flowChartConnector">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1" name="Organigramme : Connecteur 30">
              <a:extLst>
                <a:ext uri="{FF2B5EF4-FFF2-40B4-BE49-F238E27FC236}">
                  <a16:creationId xmlns:a16="http://schemas.microsoft.com/office/drawing/2014/main" xmlns="" id="{86300E1A-7469-75CC-E365-E02ABA184008}"/>
                </a:ext>
              </a:extLst>
            </p:cNvPr>
            <p:cNvSpPr/>
            <p:nvPr/>
          </p:nvSpPr>
          <p:spPr>
            <a:xfrm>
              <a:off x="5606464" y="4345746"/>
              <a:ext cx="284085" cy="284400"/>
            </a:xfrm>
            <a:prstGeom prst="flowChartConnector">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2" name="Organigramme : Connecteur 31">
              <a:extLst>
                <a:ext uri="{FF2B5EF4-FFF2-40B4-BE49-F238E27FC236}">
                  <a16:creationId xmlns:a16="http://schemas.microsoft.com/office/drawing/2014/main" xmlns="" id="{EE0AFC99-F24A-6C4A-CA23-9972BE877A9E}"/>
                </a:ext>
              </a:extLst>
            </p:cNvPr>
            <p:cNvSpPr/>
            <p:nvPr/>
          </p:nvSpPr>
          <p:spPr>
            <a:xfrm>
              <a:off x="9262296" y="4345057"/>
              <a:ext cx="284085" cy="284400"/>
            </a:xfrm>
            <a:prstGeom prst="flowChartConnec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3" name="Organigramme : Connecteur 32">
              <a:extLst>
                <a:ext uri="{FF2B5EF4-FFF2-40B4-BE49-F238E27FC236}">
                  <a16:creationId xmlns:a16="http://schemas.microsoft.com/office/drawing/2014/main" xmlns="" id="{AAFDCE75-15CD-C705-9016-4E96DAACC7E2}"/>
                </a:ext>
              </a:extLst>
            </p:cNvPr>
            <p:cNvSpPr/>
            <p:nvPr/>
          </p:nvSpPr>
          <p:spPr>
            <a:xfrm>
              <a:off x="6411260" y="5499205"/>
              <a:ext cx="284085" cy="284400"/>
            </a:xfrm>
            <a:prstGeom prst="flowChartConnector">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4" name="Organigramme : Connecteur 33">
              <a:extLst>
                <a:ext uri="{FF2B5EF4-FFF2-40B4-BE49-F238E27FC236}">
                  <a16:creationId xmlns:a16="http://schemas.microsoft.com/office/drawing/2014/main" xmlns="" id="{3FD8E9C9-5540-4100-FA27-5429FDD4124E}"/>
                </a:ext>
              </a:extLst>
            </p:cNvPr>
            <p:cNvSpPr/>
            <p:nvPr/>
          </p:nvSpPr>
          <p:spPr>
            <a:xfrm>
              <a:off x="7762497" y="5501719"/>
              <a:ext cx="284085" cy="284400"/>
            </a:xfrm>
            <a:prstGeom prst="flowChartConnector">
              <a:avLst/>
            </a:prstGeom>
            <a:solidFill>
              <a:schemeClr val="bg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5" name="Organigramme : Connecteur 34">
              <a:extLst>
                <a:ext uri="{FF2B5EF4-FFF2-40B4-BE49-F238E27FC236}">
                  <a16:creationId xmlns:a16="http://schemas.microsoft.com/office/drawing/2014/main" xmlns="" id="{D78C1AAD-D5E1-0A15-CF60-4B6B9A34515A}"/>
                </a:ext>
              </a:extLst>
            </p:cNvPr>
            <p:cNvSpPr/>
            <p:nvPr/>
          </p:nvSpPr>
          <p:spPr>
            <a:xfrm>
              <a:off x="9244440" y="5501719"/>
              <a:ext cx="284085" cy="284400"/>
            </a:xfrm>
            <a:prstGeom prst="flowChartConnector">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dirty="0"/>
            </a:p>
          </p:txBody>
        </p:sp>
        <p:sp>
          <p:nvSpPr>
            <p:cNvPr id="36" name="Organigramme : Connecteur 35">
              <a:extLst>
                <a:ext uri="{FF2B5EF4-FFF2-40B4-BE49-F238E27FC236}">
                  <a16:creationId xmlns:a16="http://schemas.microsoft.com/office/drawing/2014/main" xmlns="" id="{9DC30618-13FB-28AE-9F2E-10894E072FF3}"/>
                </a:ext>
              </a:extLst>
            </p:cNvPr>
            <p:cNvSpPr/>
            <p:nvPr/>
          </p:nvSpPr>
          <p:spPr>
            <a:xfrm>
              <a:off x="5606464" y="5509598"/>
              <a:ext cx="284085" cy="284400"/>
            </a:xfrm>
            <a:prstGeom prst="flowChartConnector">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cxnSp>
          <p:nvCxnSpPr>
            <p:cNvPr id="38" name="Connecteur droit 37">
              <a:extLst>
                <a:ext uri="{FF2B5EF4-FFF2-40B4-BE49-F238E27FC236}">
                  <a16:creationId xmlns:a16="http://schemas.microsoft.com/office/drawing/2014/main" xmlns="" id="{2DF5CA3D-026B-8F75-8648-9A533F118017}"/>
                </a:ext>
              </a:extLst>
            </p:cNvPr>
            <p:cNvCxnSpPr>
              <a:cxnSpLocks/>
              <a:stCxn id="27" idx="4"/>
              <a:endCxn id="28" idx="2"/>
            </p:cNvCxnSpPr>
            <p:nvPr/>
          </p:nvCxnSpPr>
          <p:spPr>
            <a:xfrm>
              <a:off x="7918151" y="2818585"/>
              <a:ext cx="1348740" cy="621490"/>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9" name="Connecteur droit 38">
              <a:extLst>
                <a:ext uri="{FF2B5EF4-FFF2-40B4-BE49-F238E27FC236}">
                  <a16:creationId xmlns:a16="http://schemas.microsoft.com/office/drawing/2014/main" xmlns="" id="{6AFA92A4-DEB1-B423-0E8B-32D84FDC1809}"/>
                </a:ext>
              </a:extLst>
            </p:cNvPr>
            <p:cNvCxnSpPr>
              <a:cxnSpLocks/>
              <a:stCxn id="29" idx="6"/>
              <a:endCxn id="27" idx="4"/>
            </p:cNvCxnSpPr>
            <p:nvPr/>
          </p:nvCxnSpPr>
          <p:spPr>
            <a:xfrm flipV="1">
              <a:off x="6653525" y="2818585"/>
              <a:ext cx="1264626" cy="607194"/>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1" name="Connecteur droit 40">
              <a:extLst>
                <a:ext uri="{FF2B5EF4-FFF2-40B4-BE49-F238E27FC236}">
                  <a16:creationId xmlns:a16="http://schemas.microsoft.com/office/drawing/2014/main" xmlns="" id="{5AC61ACF-B4DF-7AE4-F78A-01556A362A4C}"/>
                </a:ext>
              </a:extLst>
            </p:cNvPr>
            <p:cNvCxnSpPr>
              <a:cxnSpLocks/>
              <a:stCxn id="29" idx="4"/>
              <a:endCxn id="30" idx="1"/>
            </p:cNvCxnSpPr>
            <p:nvPr/>
          </p:nvCxnSpPr>
          <p:spPr>
            <a:xfrm>
              <a:off x="6511483" y="3567979"/>
              <a:ext cx="531873" cy="813631"/>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3" name="Connecteur droit 42">
              <a:extLst>
                <a:ext uri="{FF2B5EF4-FFF2-40B4-BE49-F238E27FC236}">
                  <a16:creationId xmlns:a16="http://schemas.microsoft.com/office/drawing/2014/main" xmlns="" id="{273490D4-E933-AF69-3488-AA768265FDD9}"/>
                </a:ext>
              </a:extLst>
            </p:cNvPr>
            <p:cNvCxnSpPr>
              <a:cxnSpLocks/>
              <a:stCxn id="31" idx="7"/>
              <a:endCxn id="29" idx="4"/>
            </p:cNvCxnSpPr>
            <p:nvPr/>
          </p:nvCxnSpPr>
          <p:spPr>
            <a:xfrm flipV="1">
              <a:off x="5848946" y="3567979"/>
              <a:ext cx="662537" cy="819416"/>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6" name="Connecteur droit 45">
              <a:extLst>
                <a:ext uri="{FF2B5EF4-FFF2-40B4-BE49-F238E27FC236}">
                  <a16:creationId xmlns:a16="http://schemas.microsoft.com/office/drawing/2014/main" xmlns="" id="{31633145-9747-0645-8900-B49E644999B4}"/>
                </a:ext>
              </a:extLst>
            </p:cNvPr>
            <p:cNvCxnSpPr>
              <a:cxnSpLocks/>
              <a:stCxn id="30" idx="4"/>
              <a:endCxn id="34" idx="1"/>
            </p:cNvCxnSpPr>
            <p:nvPr/>
          </p:nvCxnSpPr>
          <p:spPr>
            <a:xfrm>
              <a:off x="7143796" y="4624361"/>
              <a:ext cx="660304" cy="919007"/>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48" name="Connecteur droit 47">
              <a:extLst>
                <a:ext uri="{FF2B5EF4-FFF2-40B4-BE49-F238E27FC236}">
                  <a16:creationId xmlns:a16="http://schemas.microsoft.com/office/drawing/2014/main" xmlns="" id="{2C30F322-9B7B-905A-470A-CE536B0C7FB5}"/>
                </a:ext>
              </a:extLst>
            </p:cNvPr>
            <p:cNvCxnSpPr>
              <a:cxnSpLocks/>
              <a:stCxn id="33" idx="7"/>
              <a:endCxn id="30" idx="4"/>
            </p:cNvCxnSpPr>
            <p:nvPr/>
          </p:nvCxnSpPr>
          <p:spPr>
            <a:xfrm flipV="1">
              <a:off x="6653742" y="4624361"/>
              <a:ext cx="490054" cy="916493"/>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0" name="Connecteur droit 59">
              <a:extLst>
                <a:ext uri="{FF2B5EF4-FFF2-40B4-BE49-F238E27FC236}">
                  <a16:creationId xmlns:a16="http://schemas.microsoft.com/office/drawing/2014/main" xmlns="" id="{98C41D15-81BE-B158-E7FD-3E71F3B8FF27}"/>
                </a:ext>
              </a:extLst>
            </p:cNvPr>
            <p:cNvCxnSpPr>
              <a:cxnSpLocks/>
              <a:stCxn id="31" idx="4"/>
              <a:endCxn id="36" idx="0"/>
            </p:cNvCxnSpPr>
            <p:nvPr/>
          </p:nvCxnSpPr>
          <p:spPr>
            <a:xfrm>
              <a:off x="5748507" y="4630146"/>
              <a:ext cx="0" cy="879452"/>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4" name="Connecteur droit 63">
              <a:extLst>
                <a:ext uri="{FF2B5EF4-FFF2-40B4-BE49-F238E27FC236}">
                  <a16:creationId xmlns:a16="http://schemas.microsoft.com/office/drawing/2014/main" xmlns="" id="{58C0ECC9-29F9-B202-DD36-7E86A315231E}"/>
                </a:ext>
              </a:extLst>
            </p:cNvPr>
            <p:cNvCxnSpPr>
              <a:cxnSpLocks/>
              <a:stCxn id="28" idx="4"/>
              <a:endCxn id="32" idx="0"/>
            </p:cNvCxnSpPr>
            <p:nvPr/>
          </p:nvCxnSpPr>
          <p:spPr>
            <a:xfrm flipH="1">
              <a:off x="9404339" y="3582275"/>
              <a:ext cx="4595" cy="762782"/>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67" name="Connecteur droit 66">
              <a:extLst>
                <a:ext uri="{FF2B5EF4-FFF2-40B4-BE49-F238E27FC236}">
                  <a16:creationId xmlns:a16="http://schemas.microsoft.com/office/drawing/2014/main" xmlns="" id="{540C0F0E-0E42-FD84-8CB5-EB05E3F45F78}"/>
                </a:ext>
              </a:extLst>
            </p:cNvPr>
            <p:cNvCxnSpPr>
              <a:cxnSpLocks/>
              <a:stCxn id="32" idx="4"/>
              <a:endCxn id="35" idx="0"/>
            </p:cNvCxnSpPr>
            <p:nvPr/>
          </p:nvCxnSpPr>
          <p:spPr>
            <a:xfrm flipH="1">
              <a:off x="9386483" y="4629457"/>
              <a:ext cx="17856" cy="872262"/>
            </a:xfrm>
            <a:prstGeom prst="line">
              <a:avLst/>
            </a:prstGeom>
            <a:ln w="12700" cap="flat" cmpd="sng" algn="ctr">
              <a:solidFill>
                <a:schemeClr val="bg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08" name="Connecteur droit 107">
              <a:extLst>
                <a:ext uri="{FF2B5EF4-FFF2-40B4-BE49-F238E27FC236}">
                  <a16:creationId xmlns:a16="http://schemas.microsoft.com/office/drawing/2014/main" xmlns="" id="{218B0F12-B171-3461-1B8F-CF873B28DA27}"/>
                </a:ext>
              </a:extLst>
            </p:cNvPr>
            <p:cNvCxnSpPr>
              <a:cxnSpLocks/>
              <a:stCxn id="29" idx="6"/>
              <a:endCxn id="28" idx="2"/>
            </p:cNvCxnSpPr>
            <p:nvPr/>
          </p:nvCxnSpPr>
          <p:spPr>
            <a:xfrm>
              <a:off x="6653525" y="3425779"/>
              <a:ext cx="2613366" cy="1429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2" name="Connecteur droit 111">
              <a:extLst>
                <a:ext uri="{FF2B5EF4-FFF2-40B4-BE49-F238E27FC236}">
                  <a16:creationId xmlns:a16="http://schemas.microsoft.com/office/drawing/2014/main" xmlns="" id="{D906D864-2547-2174-7C38-FC11E12705EA}"/>
                </a:ext>
              </a:extLst>
            </p:cNvPr>
            <p:cNvCxnSpPr>
              <a:cxnSpLocks/>
              <a:stCxn id="28" idx="6"/>
              <a:endCxn id="143" idx="1"/>
            </p:cNvCxnSpPr>
            <p:nvPr/>
          </p:nvCxnSpPr>
          <p:spPr>
            <a:xfrm>
              <a:off x="9550976" y="3440075"/>
              <a:ext cx="339489" cy="401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5" name="Connecteur droit 114">
              <a:extLst>
                <a:ext uri="{FF2B5EF4-FFF2-40B4-BE49-F238E27FC236}">
                  <a16:creationId xmlns:a16="http://schemas.microsoft.com/office/drawing/2014/main" xmlns="" id="{25059F98-F22C-141B-EB6E-8BAED6535563}"/>
                </a:ext>
              </a:extLst>
            </p:cNvPr>
            <p:cNvCxnSpPr>
              <a:cxnSpLocks/>
              <a:stCxn id="31" idx="6"/>
              <a:endCxn id="30" idx="2"/>
            </p:cNvCxnSpPr>
            <p:nvPr/>
          </p:nvCxnSpPr>
          <p:spPr>
            <a:xfrm flipV="1">
              <a:off x="5890549" y="4482161"/>
              <a:ext cx="1111204" cy="5785"/>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18" name="Connecteur droit 117">
              <a:extLst>
                <a:ext uri="{FF2B5EF4-FFF2-40B4-BE49-F238E27FC236}">
                  <a16:creationId xmlns:a16="http://schemas.microsoft.com/office/drawing/2014/main" xmlns="" id="{31937198-3782-B5C9-85C8-C86016106B7B}"/>
                </a:ext>
              </a:extLst>
            </p:cNvPr>
            <p:cNvCxnSpPr>
              <a:cxnSpLocks/>
              <a:stCxn id="30" idx="6"/>
              <a:endCxn id="32" idx="2"/>
            </p:cNvCxnSpPr>
            <p:nvPr/>
          </p:nvCxnSpPr>
          <p:spPr>
            <a:xfrm>
              <a:off x="7285838" y="4482161"/>
              <a:ext cx="1976458" cy="509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1" name="Connecteur droit 120">
              <a:extLst>
                <a:ext uri="{FF2B5EF4-FFF2-40B4-BE49-F238E27FC236}">
                  <a16:creationId xmlns:a16="http://schemas.microsoft.com/office/drawing/2014/main" xmlns="" id="{E24CFE21-1D87-8F25-5C8E-C3BA6719E78A}"/>
                </a:ext>
              </a:extLst>
            </p:cNvPr>
            <p:cNvCxnSpPr>
              <a:cxnSpLocks/>
              <a:stCxn id="32" idx="6"/>
              <a:endCxn id="145" idx="1"/>
            </p:cNvCxnSpPr>
            <p:nvPr/>
          </p:nvCxnSpPr>
          <p:spPr>
            <a:xfrm>
              <a:off x="9546381" y="4487257"/>
              <a:ext cx="253826" cy="67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6" name="Connecteur droit 125">
              <a:extLst>
                <a:ext uri="{FF2B5EF4-FFF2-40B4-BE49-F238E27FC236}">
                  <a16:creationId xmlns:a16="http://schemas.microsoft.com/office/drawing/2014/main" xmlns="" id="{145D0BBD-E8BA-30D7-CC9B-7959D4E0574C}"/>
                </a:ext>
              </a:extLst>
            </p:cNvPr>
            <p:cNvCxnSpPr>
              <a:cxnSpLocks/>
              <a:stCxn id="35" idx="6"/>
              <a:endCxn id="146" idx="1"/>
            </p:cNvCxnSpPr>
            <p:nvPr/>
          </p:nvCxnSpPr>
          <p:spPr>
            <a:xfrm flipV="1">
              <a:off x="9528525" y="5641425"/>
              <a:ext cx="276138" cy="249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27" name="Connecteur droit 126">
              <a:extLst>
                <a:ext uri="{FF2B5EF4-FFF2-40B4-BE49-F238E27FC236}">
                  <a16:creationId xmlns:a16="http://schemas.microsoft.com/office/drawing/2014/main" xmlns="" id="{D4D32B68-3E51-41D3-6D8E-208EADEAFE5A}"/>
                </a:ext>
              </a:extLst>
            </p:cNvPr>
            <p:cNvCxnSpPr>
              <a:cxnSpLocks/>
              <a:stCxn id="34" idx="6"/>
              <a:endCxn id="35" idx="2"/>
            </p:cNvCxnSpPr>
            <p:nvPr/>
          </p:nvCxnSpPr>
          <p:spPr>
            <a:xfrm>
              <a:off x="8046582" y="5643919"/>
              <a:ext cx="1197858" cy="0"/>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1" name="Connecteur droit 130">
              <a:extLst>
                <a:ext uri="{FF2B5EF4-FFF2-40B4-BE49-F238E27FC236}">
                  <a16:creationId xmlns:a16="http://schemas.microsoft.com/office/drawing/2014/main" xmlns="" id="{C394E668-FB5E-A571-D43E-98A926A83903}"/>
                </a:ext>
              </a:extLst>
            </p:cNvPr>
            <p:cNvCxnSpPr>
              <a:cxnSpLocks/>
              <a:stCxn id="33" idx="6"/>
              <a:endCxn id="34" idx="2"/>
            </p:cNvCxnSpPr>
            <p:nvPr/>
          </p:nvCxnSpPr>
          <p:spPr>
            <a:xfrm>
              <a:off x="6695345" y="5641405"/>
              <a:ext cx="1067152" cy="2514"/>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4" name="Connecteur droit 133">
              <a:extLst>
                <a:ext uri="{FF2B5EF4-FFF2-40B4-BE49-F238E27FC236}">
                  <a16:creationId xmlns:a16="http://schemas.microsoft.com/office/drawing/2014/main" xmlns="" id="{F7E497BE-C35C-0786-D525-71BDC1FCF674}"/>
                </a:ext>
              </a:extLst>
            </p:cNvPr>
            <p:cNvCxnSpPr>
              <a:cxnSpLocks/>
              <a:stCxn id="36" idx="6"/>
              <a:endCxn id="33" idx="2"/>
            </p:cNvCxnSpPr>
            <p:nvPr/>
          </p:nvCxnSpPr>
          <p:spPr>
            <a:xfrm flipV="1">
              <a:off x="5890549" y="5641405"/>
              <a:ext cx="520711" cy="10393"/>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38" name="Connecteur droit 137">
              <a:extLst>
                <a:ext uri="{FF2B5EF4-FFF2-40B4-BE49-F238E27FC236}">
                  <a16:creationId xmlns:a16="http://schemas.microsoft.com/office/drawing/2014/main" xmlns="" id="{3C879416-3A9C-23FF-2D7F-5AE6DD096A7A}"/>
                </a:ext>
              </a:extLst>
            </p:cNvPr>
            <p:cNvCxnSpPr>
              <a:cxnSpLocks/>
              <a:stCxn id="27" idx="6"/>
              <a:endCxn id="142" idx="1"/>
            </p:cNvCxnSpPr>
            <p:nvPr/>
          </p:nvCxnSpPr>
          <p:spPr>
            <a:xfrm flipV="1">
              <a:off x="8060193" y="2672113"/>
              <a:ext cx="1817514" cy="4272"/>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42" name="Rectangle 141">
              <a:extLst>
                <a:ext uri="{FF2B5EF4-FFF2-40B4-BE49-F238E27FC236}">
                  <a16:creationId xmlns:a16="http://schemas.microsoft.com/office/drawing/2014/main" xmlns="" id="{DF600F2C-D5B5-79C2-875B-F14DF5671996}"/>
                </a:ext>
              </a:extLst>
            </p:cNvPr>
            <p:cNvSpPr/>
            <p:nvPr/>
          </p:nvSpPr>
          <p:spPr>
            <a:xfrm>
              <a:off x="9877707" y="2529932"/>
              <a:ext cx="997527" cy="2843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a:t>
              </a:r>
              <a:r>
                <a:rPr lang="x-none" sz="1400" dirty="0">
                  <a:solidFill>
                    <a:schemeClr val="tx1"/>
                  </a:solidFill>
                  <a:latin typeface="Times New Roman" panose="02020603050405020304" pitchFamily="18" charset="0"/>
                  <a:cs typeface="Times New Roman" panose="02020603050405020304" pitchFamily="18" charset="0"/>
                </a:rPr>
                <a:t>Ⅳ</a:t>
              </a:r>
              <a:r>
                <a:rPr lang="fr-FR" sz="1400" dirty="0">
                  <a:solidFill>
                    <a:schemeClr val="tx1"/>
                  </a:solidFill>
                  <a:latin typeface="Times New Roman" panose="02020603050405020304" pitchFamily="18" charset="0"/>
                  <a:cs typeface="Times New Roman" panose="02020603050405020304" pitchFamily="18" charset="0"/>
                </a:rPr>
                <a:t>): Si</a:t>
              </a:r>
              <a:endParaRPr lang="x-none" sz="1400" dirty="0">
                <a:solidFill>
                  <a:schemeClr val="tx1"/>
                </a:solidFill>
              </a:endParaRPr>
            </a:p>
          </p:txBody>
        </p:sp>
        <p:sp>
          <p:nvSpPr>
            <p:cNvPr id="143" name="Rectangle 142">
              <a:extLst>
                <a:ext uri="{FF2B5EF4-FFF2-40B4-BE49-F238E27FC236}">
                  <a16:creationId xmlns:a16="http://schemas.microsoft.com/office/drawing/2014/main" xmlns="" id="{0EB72BAE-E2A8-DDFC-046C-50C2601957F6}"/>
                </a:ext>
              </a:extLst>
            </p:cNvPr>
            <p:cNvSpPr/>
            <p:nvPr/>
          </p:nvSpPr>
          <p:spPr>
            <a:xfrm>
              <a:off x="9890465" y="3301906"/>
              <a:ext cx="1604748" cy="2843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a:t>
              </a:r>
              <a:r>
                <a:rPr lang="x-none" sz="1400" dirty="0">
                  <a:solidFill>
                    <a:schemeClr val="tx1"/>
                  </a:solidFill>
                  <a:latin typeface="Times New Roman" panose="02020603050405020304" pitchFamily="18" charset="0"/>
                  <a:cs typeface="Times New Roman" panose="02020603050405020304" pitchFamily="18" charset="0"/>
                </a:rPr>
                <a:t>Ⅱ</a:t>
              </a:r>
              <a:r>
                <a:rPr lang="fr-FR" sz="1400" dirty="0">
                  <a:solidFill>
                    <a:schemeClr val="tx1"/>
                  </a:solidFill>
                  <a:latin typeface="Times New Roman" panose="02020603050405020304" pitchFamily="18" charset="0"/>
                  <a:cs typeface="Times New Roman" panose="02020603050405020304" pitchFamily="18" charset="0"/>
                </a:rPr>
                <a:t>-Ⅵ): ZnS, CdTe</a:t>
              </a:r>
              <a:endParaRPr lang="x-none" sz="1400" dirty="0">
                <a:solidFill>
                  <a:schemeClr val="tx1"/>
                </a:solidFill>
              </a:endParaRPr>
            </a:p>
          </p:txBody>
        </p:sp>
        <p:sp>
          <p:nvSpPr>
            <p:cNvPr id="145" name="Rectangle 144">
              <a:extLst>
                <a:ext uri="{FF2B5EF4-FFF2-40B4-BE49-F238E27FC236}">
                  <a16:creationId xmlns:a16="http://schemas.microsoft.com/office/drawing/2014/main" xmlns="" id="{E17CA2E1-40F9-3110-DF7C-D75C0497E8EE}"/>
                </a:ext>
              </a:extLst>
            </p:cNvPr>
            <p:cNvSpPr/>
            <p:nvPr/>
          </p:nvSpPr>
          <p:spPr>
            <a:xfrm>
              <a:off x="9800207" y="4345746"/>
              <a:ext cx="2150054" cy="28436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(Ⅰ-Ⅲ-Ⅵ</a:t>
              </a:r>
              <a:r>
                <a:rPr lang="fr-FR" sz="1400" baseline="-25000" dirty="0">
                  <a:solidFill>
                    <a:schemeClr val="tx1"/>
                  </a:solidFill>
                  <a:latin typeface="Times New Roman" panose="02020603050405020304" pitchFamily="18" charset="0"/>
                  <a:cs typeface="Times New Roman" panose="02020603050405020304" pitchFamily="18" charset="0"/>
                </a:rPr>
                <a:t>2</a:t>
              </a:r>
              <a:r>
                <a:rPr lang="fr-FR" sz="1400" dirty="0">
                  <a:solidFill>
                    <a:schemeClr val="tx1"/>
                  </a:solidFill>
                  <a:latin typeface="Times New Roman" panose="02020603050405020304" pitchFamily="18" charset="0"/>
                  <a:cs typeface="Times New Roman" panose="02020603050405020304" pitchFamily="18" charset="0"/>
                </a:rPr>
                <a:t>): Cu(In,Ga)Se</a:t>
              </a:r>
              <a:r>
                <a:rPr lang="fr-FR" sz="1400" baseline="-25000" dirty="0">
                  <a:solidFill>
                    <a:schemeClr val="tx1"/>
                  </a:solidFill>
                  <a:latin typeface="Times New Roman" panose="02020603050405020304" pitchFamily="18" charset="0"/>
                  <a:cs typeface="Times New Roman" panose="02020603050405020304" pitchFamily="18" charset="0"/>
                </a:rPr>
                <a:t>2</a:t>
              </a:r>
              <a:r>
                <a:rPr lang="fr-FR" sz="1400" dirty="0">
                  <a:solidFill>
                    <a:schemeClr val="tx1"/>
                  </a:solidFill>
                  <a:latin typeface="Times New Roman" panose="02020603050405020304" pitchFamily="18" charset="0"/>
                  <a:cs typeface="Times New Roman" panose="02020603050405020304" pitchFamily="18" charset="0"/>
                </a:rPr>
                <a:t> </a:t>
              </a:r>
              <a:endParaRPr lang="x-none" sz="1400" dirty="0">
                <a:solidFill>
                  <a:schemeClr val="tx1"/>
                </a:solidFill>
              </a:endParaRPr>
            </a:p>
          </p:txBody>
        </p:sp>
        <p:sp>
          <p:nvSpPr>
            <p:cNvPr id="147" name="Rectangle 146">
              <a:extLst>
                <a:ext uri="{FF2B5EF4-FFF2-40B4-BE49-F238E27FC236}">
                  <a16:creationId xmlns:a16="http://schemas.microsoft.com/office/drawing/2014/main" xmlns="" id="{F3E7C4BD-F71E-9B06-E33D-5C9056D177F7}"/>
                </a:ext>
              </a:extLst>
            </p:cNvPr>
            <p:cNvSpPr/>
            <p:nvPr/>
          </p:nvSpPr>
          <p:spPr>
            <a:xfrm>
              <a:off x="4916469" y="6201254"/>
              <a:ext cx="6560329" cy="3558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Path </a:t>
              </a:r>
              <a:r>
                <a:rPr lang="en-US" sz="1400" dirty="0">
                  <a:solidFill>
                    <a:schemeClr val="tx1"/>
                  </a:solidFill>
                  <a:latin typeface="Times New Roman" panose="02020603050405020304" pitchFamily="18" charset="0"/>
                  <a:cs typeface="Times New Roman" panose="02020603050405020304" pitchFamily="18" charset="0"/>
                </a:rPr>
                <a:t>from</a:t>
              </a:r>
              <a:r>
                <a:rPr lang="fr-FR" sz="1400" dirty="0">
                  <a:solidFill>
                    <a:schemeClr val="tx1"/>
                  </a:solidFill>
                  <a:latin typeface="Times New Roman" panose="02020603050405020304" pitchFamily="18" charset="0"/>
                  <a:cs typeface="Times New Roman" panose="02020603050405020304" pitchFamily="18" charset="0"/>
                </a:rPr>
                <a:t> Si to </a:t>
              </a:r>
              <a:r>
                <a:rPr lang="en-US" sz="1400" dirty="0">
                  <a:solidFill>
                    <a:schemeClr val="tx1"/>
                  </a:solidFill>
                  <a:latin typeface="Times New Roman" panose="02020603050405020304" pitchFamily="18" charset="0"/>
                  <a:cs typeface="Times New Roman" panose="02020603050405020304" pitchFamily="18" charset="0"/>
                </a:rPr>
                <a:t>quaternary</a:t>
              </a:r>
              <a:r>
                <a:rPr lang="fr-FR" sz="1400" dirty="0">
                  <a:solidFill>
                    <a:schemeClr val="tx1"/>
                  </a:solidFill>
                  <a:latin typeface="Times New Roman" panose="02020603050405020304" pitchFamily="18" charset="0"/>
                  <a:cs typeface="Times New Roman" panose="02020603050405020304" pitchFamily="18" charset="0"/>
                </a:rPr>
                <a:t> </a:t>
              </a:r>
              <a:r>
                <a:rPr lang="en-US" sz="1400" dirty="0">
                  <a:solidFill>
                    <a:schemeClr val="tx1"/>
                  </a:solidFill>
                  <a:latin typeface="Times New Roman" panose="02020603050405020304" pitchFamily="18" charset="0"/>
                  <a:cs typeface="Times New Roman" panose="02020603050405020304" pitchFamily="18" charset="0"/>
                </a:rPr>
                <a:t>chalcogenide (</a:t>
              </a:r>
              <a:r>
                <a:rPr lang="fr-FR" sz="1400" dirty="0">
                  <a:solidFill>
                    <a:schemeClr val="tx1"/>
                  </a:solidFill>
                  <a:latin typeface="Times New Roman" panose="02020603050405020304" pitchFamily="18" charset="0"/>
                  <a:cs typeface="Times New Roman" panose="02020603050405020304" pitchFamily="18" charset="0"/>
                </a:rPr>
                <a:t>Ⅰ</a:t>
              </a:r>
              <a:r>
                <a:rPr lang="fr-FR" sz="1400" baseline="-25000" dirty="0">
                  <a:solidFill>
                    <a:schemeClr val="tx1"/>
                  </a:solidFill>
                  <a:latin typeface="Times New Roman" panose="02020603050405020304" pitchFamily="18" charset="0"/>
                  <a:cs typeface="Times New Roman" panose="02020603050405020304" pitchFamily="18" charset="0"/>
                </a:rPr>
                <a:t>2</a:t>
              </a:r>
              <a:r>
                <a:rPr lang="fr-FR" sz="1400" dirty="0">
                  <a:solidFill>
                    <a:schemeClr val="tx1"/>
                  </a:solidFill>
                  <a:latin typeface="Times New Roman" panose="02020603050405020304" pitchFamily="18" charset="0"/>
                  <a:cs typeface="Times New Roman" panose="02020603050405020304" pitchFamily="18" charset="0"/>
                </a:rPr>
                <a:t>-Ⅱ-Ⅳ-Ⅵ</a:t>
              </a:r>
              <a:r>
                <a:rPr lang="fr-FR" sz="1400" baseline="-25000" dirty="0">
                  <a:solidFill>
                    <a:schemeClr val="tx1"/>
                  </a:solidFill>
                  <a:latin typeface="Times New Roman" panose="02020603050405020304" pitchFamily="18" charset="0"/>
                  <a:cs typeface="Times New Roman" panose="02020603050405020304" pitchFamily="18" charset="0"/>
                </a:rPr>
                <a:t>4</a:t>
              </a:r>
              <a:r>
                <a:rPr lang="fr-FR" sz="1400" dirty="0">
                  <a:solidFill>
                    <a:schemeClr val="tx1"/>
                  </a:solidFill>
                  <a:latin typeface="Times New Roman" panose="02020603050405020304" pitchFamily="18" charset="0"/>
                  <a:cs typeface="Times New Roman" panose="02020603050405020304" pitchFamily="18" charset="0"/>
                </a:rPr>
                <a:t>)</a:t>
              </a:r>
              <a:r>
                <a:rPr lang="en-US" sz="1400" dirty="0">
                  <a:solidFill>
                    <a:schemeClr val="tx1"/>
                  </a:solidFill>
                  <a:latin typeface="Times New Roman" panose="02020603050405020304" pitchFamily="18" charset="0"/>
                  <a:cs typeface="Times New Roman" panose="02020603050405020304" pitchFamily="18" charset="0"/>
                </a:rPr>
                <a:t> </a:t>
              </a:r>
              <a:r>
                <a:rPr lang="fr-FR" sz="1400" dirty="0">
                  <a:solidFill>
                    <a:schemeClr val="tx1"/>
                  </a:solidFill>
                  <a:latin typeface="Times New Roman" panose="02020603050405020304" pitchFamily="18" charset="0"/>
                  <a:cs typeface="Times New Roman" panose="02020603050405020304" pitchFamily="18" charset="0"/>
                </a:rPr>
                <a:t>compound </a:t>
              </a:r>
              <a:r>
                <a:rPr lang="en-US" sz="1400" dirty="0">
                  <a:solidFill>
                    <a:schemeClr val="tx1"/>
                  </a:solidFill>
                  <a:latin typeface="Times New Roman" panose="02020603050405020304" pitchFamily="18" charset="0"/>
                  <a:cs typeface="Times New Roman" panose="02020603050405020304" pitchFamily="18" charset="0"/>
                </a:rPr>
                <a:t>Semiconductors</a:t>
              </a:r>
              <a:endParaRPr lang="x-none" sz="1400" dirty="0">
                <a:solidFill>
                  <a:schemeClr val="tx1"/>
                </a:solidFill>
                <a:latin typeface="Times New Roman" panose="02020603050405020304" pitchFamily="18" charset="0"/>
                <a:cs typeface="Times New Roman" panose="02020603050405020304" pitchFamily="18" charset="0"/>
              </a:endParaRPr>
            </a:p>
          </p:txBody>
        </p:sp>
        <p:sp>
          <p:nvSpPr>
            <p:cNvPr id="15" name="Accolade ouvrante 14">
              <a:extLst>
                <a:ext uri="{FF2B5EF4-FFF2-40B4-BE49-F238E27FC236}">
                  <a16:creationId xmlns:a16="http://schemas.microsoft.com/office/drawing/2014/main" xmlns="" id="{6295D997-2516-28EE-EB9D-96EFD0202917}"/>
                </a:ext>
              </a:extLst>
            </p:cNvPr>
            <p:cNvSpPr/>
            <p:nvPr/>
          </p:nvSpPr>
          <p:spPr>
            <a:xfrm>
              <a:off x="6289902" y="2665611"/>
              <a:ext cx="284085" cy="585728"/>
            </a:xfrm>
            <a:prstGeom prst="leftBrace">
              <a:avLst>
                <a:gd name="adj1" fmla="val 8333"/>
                <a:gd name="adj2" fmla="val 469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188" name="Accolade ouvrante 187">
              <a:extLst>
                <a:ext uri="{FF2B5EF4-FFF2-40B4-BE49-F238E27FC236}">
                  <a16:creationId xmlns:a16="http://schemas.microsoft.com/office/drawing/2014/main" xmlns="" id="{96620616-561D-B66D-8740-49D99BEA9B76}"/>
                </a:ext>
              </a:extLst>
            </p:cNvPr>
            <p:cNvSpPr/>
            <p:nvPr/>
          </p:nvSpPr>
          <p:spPr>
            <a:xfrm>
              <a:off x="5828499" y="3667388"/>
              <a:ext cx="284085" cy="585728"/>
            </a:xfrm>
            <a:prstGeom prst="leftBrace">
              <a:avLst>
                <a:gd name="adj1" fmla="val 8333"/>
                <a:gd name="adj2" fmla="val 469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sp>
          <p:nvSpPr>
            <p:cNvPr id="189" name="Accolade ouvrante 188">
              <a:extLst>
                <a:ext uri="{FF2B5EF4-FFF2-40B4-BE49-F238E27FC236}">
                  <a16:creationId xmlns:a16="http://schemas.microsoft.com/office/drawing/2014/main" xmlns="" id="{11A67E06-F2B4-CCB2-40C4-565C0979B575}"/>
                </a:ext>
              </a:extLst>
            </p:cNvPr>
            <p:cNvSpPr/>
            <p:nvPr/>
          </p:nvSpPr>
          <p:spPr>
            <a:xfrm>
              <a:off x="5516644" y="4753205"/>
              <a:ext cx="284085" cy="585728"/>
            </a:xfrm>
            <a:prstGeom prst="leftBrace">
              <a:avLst>
                <a:gd name="adj1" fmla="val 8333"/>
                <a:gd name="adj2" fmla="val 46958"/>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x-none"/>
            </a:p>
          </p:txBody>
        </p:sp>
      </p:grpSp>
      <p:sp>
        <p:nvSpPr>
          <p:cNvPr id="14" name="Rectangle 13">
            <a:extLst>
              <a:ext uri="{FF2B5EF4-FFF2-40B4-BE49-F238E27FC236}">
                <a16:creationId xmlns:a16="http://schemas.microsoft.com/office/drawing/2014/main" xmlns="" id="{705F2B24-4D77-98ED-D7F3-679CC03885A2}"/>
              </a:ext>
            </a:extLst>
          </p:cNvPr>
          <p:cNvSpPr/>
          <p:nvPr/>
        </p:nvSpPr>
        <p:spPr>
          <a:xfrm>
            <a:off x="105511" y="1166762"/>
            <a:ext cx="4019766" cy="587590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pPr algn="just">
              <a:lnSpc>
                <a:spcPct val="150000"/>
              </a:lnSpc>
            </a:pP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Quaternary C</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halcogenide Cu</a:t>
            </a:r>
            <a:r>
              <a:rPr lang="en-US" sz="1600" baseline="-25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ZnSnS</a:t>
            </a:r>
            <a:r>
              <a:rPr lang="en-US" sz="1600" baseline="-250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4</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material:                                                        </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ade from ecofriendly and abundant elements.                                                       </a:t>
            </a:r>
          </a:p>
          <a:p>
            <a:pPr algn="just">
              <a:lnSpc>
                <a:spcPct val="150000"/>
              </a:lnSpc>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Large absorption coefficient ~ 10</a:t>
            </a:r>
            <a:r>
              <a:rPr lang="en-US" sz="1600"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cm</a:t>
            </a:r>
            <a:r>
              <a:rPr lang="en-US" sz="1600" baseline="30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a:t>
            </a:r>
            <a:r>
              <a:rPr lang="en-US" sz="16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Direct band gap energy of about 1,5 eV.   </a:t>
            </a:r>
          </a:p>
          <a:p>
            <a:pPr marL="285750" indent="-285750" algn="just">
              <a:lnSpc>
                <a:spcPct val="150000"/>
              </a:lnSpc>
              <a:buFont typeface="Wingdings" panose="05000000000000000000" pitchFamily="2" charset="2"/>
              <a:buChar char="Ø"/>
            </a:pPr>
            <a:endPar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Wide tunability of its structural and optical properties through elements substitution. </a:t>
            </a:r>
          </a:p>
          <a:p>
            <a:pPr algn="just">
              <a:lnSpc>
                <a:spcPct val="150000"/>
              </a:lnSpc>
            </a:pPr>
            <a:endPar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buClr>
                <a:srgbClr val="002060"/>
              </a:buClr>
            </a:pP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To focus on the effect of substituting Cu with Ag on the structural and optical properties of the solid solution (Ag</a:t>
            </a:r>
            <a:r>
              <a:rPr lang="en-US" sz="16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x</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Cu</a:t>
            </a:r>
            <a:r>
              <a:rPr lang="en-US" sz="16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1-x</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16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2</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ZnSnS</a:t>
            </a:r>
            <a:r>
              <a:rPr lang="en-US" sz="1600" baseline="-250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4 </a:t>
            </a: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(ACZTS).  </a:t>
            </a:r>
          </a:p>
          <a:p>
            <a:pPr marL="285750" indent="-285750" algn="just">
              <a:lnSpc>
                <a:spcPct val="150000"/>
              </a:lnSpc>
              <a:buFont typeface="Wingdings" panose="05000000000000000000" pitchFamily="2" charset="2"/>
              <a:buChar char="Ø"/>
            </a:pPr>
            <a:endParaRPr lang="en-US" sz="1400" dirty="0">
              <a:solidFill>
                <a:schemeClr val="tx1"/>
              </a:solidFill>
              <a:latin typeface="+mj-lt"/>
              <a:ea typeface="Calibri" panose="020F0502020204030204" pitchFamily="34" charset="0"/>
            </a:endParaRPr>
          </a:p>
          <a:p>
            <a:pPr marL="285750" indent="-285750" algn="just">
              <a:lnSpc>
                <a:spcPct val="150000"/>
              </a:lnSpc>
              <a:buFont typeface="Wingdings" panose="05000000000000000000" pitchFamily="2" charset="2"/>
              <a:buChar char="Ø"/>
            </a:pPr>
            <a:endParaRPr lang="x-none" sz="1400" dirty="0">
              <a:solidFill>
                <a:schemeClr val="tx1"/>
              </a:solidFill>
              <a:latin typeface="+mj-lt"/>
            </a:endParaRPr>
          </a:p>
        </p:txBody>
      </p:sp>
      <p:sp>
        <p:nvSpPr>
          <p:cNvPr id="17" name="Rectangle 16">
            <a:extLst>
              <a:ext uri="{FF2B5EF4-FFF2-40B4-BE49-F238E27FC236}">
                <a16:creationId xmlns:a16="http://schemas.microsoft.com/office/drawing/2014/main" xmlns="" id="{6E6070C3-DCBA-1FA4-C691-161FF04287B0}"/>
              </a:ext>
            </a:extLst>
          </p:cNvPr>
          <p:cNvSpPr/>
          <p:nvPr/>
        </p:nvSpPr>
        <p:spPr>
          <a:xfrm>
            <a:off x="4150042" y="1090420"/>
            <a:ext cx="8041958" cy="534392"/>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grpSp>
        <p:nvGrpSpPr>
          <p:cNvPr id="54" name="Groupe 53">
            <a:extLst>
              <a:ext uri="{FF2B5EF4-FFF2-40B4-BE49-F238E27FC236}">
                <a16:creationId xmlns:a16="http://schemas.microsoft.com/office/drawing/2014/main" xmlns="" id="{B2A51CDA-0404-55E0-B2CD-2A9040135CE1}"/>
              </a:ext>
            </a:extLst>
          </p:cNvPr>
          <p:cNvGrpSpPr/>
          <p:nvPr/>
        </p:nvGrpSpPr>
        <p:grpSpPr>
          <a:xfrm>
            <a:off x="149634" y="4802504"/>
            <a:ext cx="276585" cy="417944"/>
            <a:chOff x="31019" y="4532383"/>
            <a:chExt cx="406219" cy="585831"/>
          </a:xfrm>
        </p:grpSpPr>
        <p:sp>
          <p:nvSpPr>
            <p:cNvPr id="24" name="Ellipse 23">
              <a:extLst>
                <a:ext uri="{FF2B5EF4-FFF2-40B4-BE49-F238E27FC236}">
                  <a16:creationId xmlns:a16="http://schemas.microsoft.com/office/drawing/2014/main" xmlns="" id="{0B07BC76-78BD-EA5D-4363-9620CFD6061A}"/>
                </a:ext>
              </a:extLst>
            </p:cNvPr>
            <p:cNvSpPr/>
            <p:nvPr/>
          </p:nvSpPr>
          <p:spPr>
            <a:xfrm>
              <a:off x="77238" y="4758214"/>
              <a:ext cx="360000" cy="360000"/>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5" name="Ellipse 24">
              <a:extLst>
                <a:ext uri="{FF2B5EF4-FFF2-40B4-BE49-F238E27FC236}">
                  <a16:creationId xmlns:a16="http://schemas.microsoft.com/office/drawing/2014/main" xmlns="" id="{FB845E22-361E-F6E8-8F42-2A35B34141A0}"/>
                </a:ext>
              </a:extLst>
            </p:cNvPr>
            <p:cNvSpPr/>
            <p:nvPr/>
          </p:nvSpPr>
          <p:spPr>
            <a:xfrm>
              <a:off x="122238" y="4803214"/>
              <a:ext cx="270000" cy="27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26" name="Ellipse 25">
              <a:extLst>
                <a:ext uri="{FF2B5EF4-FFF2-40B4-BE49-F238E27FC236}">
                  <a16:creationId xmlns:a16="http://schemas.microsoft.com/office/drawing/2014/main" xmlns="" id="{B1361CBC-4F7B-5FD2-33B4-7AE0B45759D0}"/>
                </a:ext>
              </a:extLst>
            </p:cNvPr>
            <p:cNvSpPr/>
            <p:nvPr/>
          </p:nvSpPr>
          <p:spPr>
            <a:xfrm>
              <a:off x="167238" y="4848214"/>
              <a:ext cx="180000" cy="180000"/>
            </a:xfrm>
            <a:prstGeom prst="ellipse">
              <a:avLst/>
            </a:prstGeom>
            <a:solidFill>
              <a:schemeClr val="accent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37" name="Ellipse 36">
              <a:extLst>
                <a:ext uri="{FF2B5EF4-FFF2-40B4-BE49-F238E27FC236}">
                  <a16:creationId xmlns:a16="http://schemas.microsoft.com/office/drawing/2014/main" xmlns="" id="{0ADD2792-D972-9A66-D543-CB4028C8356B}"/>
                </a:ext>
              </a:extLst>
            </p:cNvPr>
            <p:cNvSpPr/>
            <p:nvPr/>
          </p:nvSpPr>
          <p:spPr>
            <a:xfrm flipH="1" flipV="1">
              <a:off x="212328" y="4893214"/>
              <a:ext cx="89820" cy="90000"/>
            </a:xfrm>
            <a:prstGeom prst="ellipse">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grpSp>
          <p:nvGrpSpPr>
            <p:cNvPr id="53" name="Groupe 52">
              <a:extLst>
                <a:ext uri="{FF2B5EF4-FFF2-40B4-BE49-F238E27FC236}">
                  <a16:creationId xmlns:a16="http://schemas.microsoft.com/office/drawing/2014/main" xmlns="" id="{7F5EE153-9563-AAE5-D765-D30384268AEE}"/>
                </a:ext>
              </a:extLst>
            </p:cNvPr>
            <p:cNvGrpSpPr/>
            <p:nvPr/>
          </p:nvGrpSpPr>
          <p:grpSpPr>
            <a:xfrm rot="13689908">
              <a:off x="-138926" y="4702328"/>
              <a:ext cx="478474" cy="138583"/>
              <a:chOff x="8988312" y="763763"/>
              <a:chExt cx="1477198" cy="349854"/>
            </a:xfrm>
            <a:solidFill>
              <a:schemeClr val="bg1"/>
            </a:solidFill>
          </p:grpSpPr>
          <p:sp>
            <p:nvSpPr>
              <p:cNvPr id="50" name="Rectangle : coins arrondis 49">
                <a:extLst>
                  <a:ext uri="{FF2B5EF4-FFF2-40B4-BE49-F238E27FC236}">
                    <a16:creationId xmlns:a16="http://schemas.microsoft.com/office/drawing/2014/main" xmlns="" id="{02D64EB3-FE4B-B09C-DBD1-09D59DC0628C}"/>
                  </a:ext>
                </a:extLst>
              </p:cNvPr>
              <p:cNvSpPr/>
              <p:nvPr/>
            </p:nvSpPr>
            <p:spPr>
              <a:xfrm>
                <a:off x="8988312" y="886153"/>
                <a:ext cx="1464815" cy="108000"/>
              </a:xfrm>
              <a:prstGeom prst="roundRect">
                <a:avLst/>
              </a:prstGeom>
              <a:grp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1" name="Parallélogramme 50">
                <a:extLst>
                  <a:ext uri="{FF2B5EF4-FFF2-40B4-BE49-F238E27FC236}">
                    <a16:creationId xmlns:a16="http://schemas.microsoft.com/office/drawing/2014/main" xmlns="" id="{B461C038-A393-D5CD-F6C8-1FDD77968BC1}"/>
                  </a:ext>
                </a:extLst>
              </p:cNvPr>
              <p:cNvSpPr/>
              <p:nvPr/>
            </p:nvSpPr>
            <p:spPr>
              <a:xfrm>
                <a:off x="9890089" y="763763"/>
                <a:ext cx="575421" cy="119464"/>
              </a:xfrm>
              <a:prstGeom prst="parallelogram">
                <a:avLst>
                  <a:gd name="adj" fmla="val 77839"/>
                </a:avLst>
              </a:prstGeom>
              <a:grp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2" name="Parallélogramme 51">
                <a:extLst>
                  <a:ext uri="{FF2B5EF4-FFF2-40B4-BE49-F238E27FC236}">
                    <a16:creationId xmlns:a16="http://schemas.microsoft.com/office/drawing/2014/main" xmlns="" id="{E70C4426-E0EC-A7C2-F75B-60FA6104FE4D}"/>
                  </a:ext>
                </a:extLst>
              </p:cNvPr>
              <p:cNvSpPr/>
              <p:nvPr/>
            </p:nvSpPr>
            <p:spPr>
              <a:xfrm flipH="1">
                <a:off x="9883897" y="994153"/>
                <a:ext cx="575421" cy="119464"/>
              </a:xfrm>
              <a:prstGeom prst="parallelogram">
                <a:avLst>
                  <a:gd name="adj" fmla="val 77839"/>
                </a:avLst>
              </a:prstGeom>
              <a:grp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grpSp>
      </p:grpSp>
      <p:sp>
        <p:nvSpPr>
          <p:cNvPr id="19" name="Rectangle 18">
            <a:extLst>
              <a:ext uri="{FF2B5EF4-FFF2-40B4-BE49-F238E27FC236}">
                <a16:creationId xmlns:a16="http://schemas.microsoft.com/office/drawing/2014/main" xmlns="" id="{E10FFA69-55F7-5830-924E-0EF5CD98D99A}"/>
              </a:ext>
            </a:extLst>
          </p:cNvPr>
          <p:cNvSpPr/>
          <p:nvPr/>
        </p:nvSpPr>
        <p:spPr>
          <a:xfrm>
            <a:off x="9581891" y="2743270"/>
            <a:ext cx="1728263" cy="3014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Diamond </a:t>
            </a:r>
            <a:r>
              <a:rPr lang="en-US" sz="1400" dirty="0">
                <a:solidFill>
                  <a:schemeClr val="tx1"/>
                </a:solidFill>
                <a:latin typeface="Times New Roman" panose="02020603050405020304" pitchFamily="18" charset="0"/>
                <a:cs typeface="Times New Roman" panose="02020603050405020304" pitchFamily="18" charset="0"/>
              </a:rPr>
              <a:t>cubic</a:t>
            </a:r>
          </a:p>
        </p:txBody>
      </p:sp>
      <p:sp>
        <p:nvSpPr>
          <p:cNvPr id="20" name="Rectangle 19">
            <a:extLst>
              <a:ext uri="{FF2B5EF4-FFF2-40B4-BE49-F238E27FC236}">
                <a16:creationId xmlns:a16="http://schemas.microsoft.com/office/drawing/2014/main" xmlns="" id="{5E6B27C7-414E-5A2B-0779-CFA1E29024C5}"/>
              </a:ext>
            </a:extLst>
          </p:cNvPr>
          <p:cNvSpPr/>
          <p:nvPr/>
        </p:nvSpPr>
        <p:spPr>
          <a:xfrm>
            <a:off x="9654389" y="3597008"/>
            <a:ext cx="1728263" cy="3014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latin typeface="Times New Roman" panose="02020603050405020304" pitchFamily="18" charset="0"/>
                <a:cs typeface="Times New Roman" panose="02020603050405020304" pitchFamily="18" charset="0"/>
              </a:rPr>
              <a:t>Zinc blende</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xmlns="" id="{8441348A-C8B5-0EB5-9370-F72859CC9A2F}"/>
              </a:ext>
            </a:extLst>
          </p:cNvPr>
          <p:cNvSpPr/>
          <p:nvPr/>
        </p:nvSpPr>
        <p:spPr>
          <a:xfrm>
            <a:off x="9654389" y="4700615"/>
            <a:ext cx="1728263" cy="3014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fr-FR" sz="1400" dirty="0">
                <a:solidFill>
                  <a:schemeClr val="tx1"/>
                </a:solidFill>
              </a:rPr>
              <a:t>Chalcopyrite</a:t>
            </a:r>
            <a:endParaRPr lang="en-US" sz="1400" dirty="0">
              <a:solidFill>
                <a:schemeClr val="tx1"/>
              </a:solidFill>
            </a:endParaRPr>
          </a:p>
        </p:txBody>
      </p:sp>
      <p:sp>
        <p:nvSpPr>
          <p:cNvPr id="22" name="Rectangle 21">
            <a:extLst>
              <a:ext uri="{FF2B5EF4-FFF2-40B4-BE49-F238E27FC236}">
                <a16:creationId xmlns:a16="http://schemas.microsoft.com/office/drawing/2014/main" xmlns="" id="{6A9F40D6-A438-4F50-1843-2129A8EF7A43}"/>
              </a:ext>
            </a:extLst>
          </p:cNvPr>
          <p:cNvSpPr/>
          <p:nvPr/>
        </p:nvSpPr>
        <p:spPr>
          <a:xfrm>
            <a:off x="9654389" y="5783990"/>
            <a:ext cx="1728263" cy="30146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solidFill>
                  <a:schemeClr val="tx1"/>
                </a:solidFill>
                <a:latin typeface="Times New Roman" panose="02020603050405020304" pitchFamily="18" charset="0"/>
                <a:cs typeface="Times New Roman" panose="02020603050405020304" pitchFamily="18" charset="0"/>
              </a:rPr>
              <a:t>Kesterite</a:t>
            </a:r>
          </a:p>
        </p:txBody>
      </p:sp>
    </p:spTree>
    <p:extLst>
      <p:ext uri="{BB962C8B-B14F-4D97-AF65-F5344CB8AC3E}">
        <p14:creationId xmlns:p14="http://schemas.microsoft.com/office/powerpoint/2010/main" val="2869601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6412126D-F543-B39D-4B57-B8E0EECDF9BE}"/>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5" name="Image 4">
            <a:extLst>
              <a:ext uri="{FF2B5EF4-FFF2-40B4-BE49-F238E27FC236}">
                <a16:creationId xmlns:a16="http://schemas.microsoft.com/office/drawing/2014/main" xmlns="" id="{C360004F-241A-9AA4-3A34-32B832DD120A}"/>
              </a:ext>
            </a:extLst>
          </p:cNvPr>
          <p:cNvPicPr>
            <a:picLocks noChangeAspect="1"/>
          </p:cNvPicPr>
          <p:nvPr/>
        </p:nvPicPr>
        <p:blipFill>
          <a:blip r:embed="rId2"/>
          <a:stretch>
            <a:fillRect/>
          </a:stretch>
        </p:blipFill>
        <p:spPr>
          <a:xfrm>
            <a:off x="9865611" y="0"/>
            <a:ext cx="2326389" cy="6258757"/>
          </a:xfrm>
          <a:prstGeom prst="rect">
            <a:avLst/>
          </a:prstGeom>
          <a:solidFill>
            <a:schemeClr val="accent1">
              <a:lumMod val="40000"/>
              <a:lumOff val="60000"/>
            </a:schemeClr>
          </a:solidFill>
        </p:spPr>
      </p:pic>
      <p:sp>
        <p:nvSpPr>
          <p:cNvPr id="6" name="Rectangle 5">
            <a:extLst>
              <a:ext uri="{FF2B5EF4-FFF2-40B4-BE49-F238E27FC236}">
                <a16:creationId xmlns:a16="http://schemas.microsoft.com/office/drawing/2014/main" xmlns="" id="{DA942081-1E41-3E53-7564-21C87F648C2D}"/>
              </a:ext>
            </a:extLst>
          </p:cNvPr>
          <p:cNvSpPr/>
          <p:nvPr/>
        </p:nvSpPr>
        <p:spPr>
          <a:xfrm>
            <a:off x="0" y="1280711"/>
            <a:ext cx="9559261" cy="64633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spAutoFit/>
          </a:bodyPr>
          <a:lstStyle/>
          <a:p>
            <a:pPr algn="just"/>
            <a:r>
              <a:rPr lang="en-US" dirty="0">
                <a:solidFill>
                  <a:schemeClr val="tx1"/>
                </a:solidFill>
                <a:latin typeface="Times New Roman" panose="02020603050405020304" pitchFamily="18" charset="0"/>
                <a:cs typeface="Times New Roman" panose="02020603050405020304" pitchFamily="18" charset="0"/>
              </a:rPr>
              <a:t>Polycrystalline (Ag</a:t>
            </a:r>
            <a:r>
              <a:rPr lang="en-US" baseline="-25000" dirty="0">
                <a:solidFill>
                  <a:schemeClr val="tx1"/>
                </a:solidFill>
                <a:latin typeface="Times New Roman" panose="02020603050405020304" pitchFamily="18" charset="0"/>
                <a:cs typeface="Times New Roman" panose="02020603050405020304" pitchFamily="18" charset="0"/>
              </a:rPr>
              <a:t>x</a:t>
            </a:r>
            <a:r>
              <a:rPr lang="en-US" dirty="0">
                <a:solidFill>
                  <a:schemeClr val="tx1"/>
                </a:solidFill>
                <a:latin typeface="Times New Roman" panose="02020603050405020304" pitchFamily="18" charset="0"/>
                <a:cs typeface="Times New Roman" panose="02020603050405020304" pitchFamily="18" charset="0"/>
              </a:rPr>
              <a:t>Cu</a:t>
            </a:r>
            <a:r>
              <a:rPr lang="en-US" baseline="-25000" dirty="0">
                <a:solidFill>
                  <a:schemeClr val="tx1"/>
                </a:solidFill>
                <a:latin typeface="Times New Roman" panose="02020603050405020304" pitchFamily="18" charset="0"/>
                <a:cs typeface="Times New Roman" panose="02020603050405020304" pitchFamily="18" charset="0"/>
              </a:rPr>
              <a:t>1-x</a:t>
            </a:r>
            <a:r>
              <a:rPr lang="en-US" dirty="0">
                <a:solidFill>
                  <a:schemeClr val="tx1"/>
                </a:solidFill>
                <a:latin typeface="Times New Roman" panose="02020603050405020304" pitchFamily="18" charset="0"/>
                <a:cs typeface="Times New Roman" panose="02020603050405020304" pitchFamily="18" charset="0"/>
              </a:rPr>
              <a:t>)</a:t>
            </a:r>
            <a:r>
              <a:rPr lang="en-US" baseline="-25000" dirty="0">
                <a:solidFill>
                  <a:schemeClr val="tx1"/>
                </a:solidFill>
                <a:latin typeface="Times New Roman" panose="02020603050405020304" pitchFamily="18" charset="0"/>
                <a:cs typeface="Times New Roman" panose="02020603050405020304" pitchFamily="18" charset="0"/>
              </a:rPr>
              <a:t>2</a:t>
            </a:r>
            <a:r>
              <a:rPr lang="en-US" dirty="0">
                <a:solidFill>
                  <a:schemeClr val="tx1"/>
                </a:solidFill>
                <a:latin typeface="Times New Roman" panose="02020603050405020304" pitchFamily="18" charset="0"/>
                <a:cs typeface="Times New Roman" panose="02020603050405020304" pitchFamily="18" charset="0"/>
              </a:rPr>
              <a:t>ZnSnS</a:t>
            </a:r>
            <a:r>
              <a:rPr lang="en-US" baseline="-25000" dirty="0">
                <a:solidFill>
                  <a:schemeClr val="tx1"/>
                </a:solidFill>
                <a:latin typeface="Times New Roman" panose="02020603050405020304" pitchFamily="18" charset="0"/>
                <a:cs typeface="Times New Roman" panose="02020603050405020304" pitchFamily="18" charset="0"/>
              </a:rPr>
              <a:t>4</a:t>
            </a:r>
            <a:r>
              <a:rPr lang="en-US" dirty="0">
                <a:solidFill>
                  <a:schemeClr val="tx1"/>
                </a:solidFill>
                <a:latin typeface="Times New Roman" panose="02020603050405020304" pitchFamily="18" charset="0"/>
                <a:cs typeface="Times New Roman" panose="02020603050405020304" pitchFamily="18" charset="0"/>
              </a:rPr>
              <a:t> x = 0.0 (AC00), 0.25 (AC25), 0.50 (AC50), 0.75 (AC75), 1 (AC100) have been synthesized via solid state reaction as </a:t>
            </a:r>
            <a:r>
              <a:rPr lang="en-US" dirty="0" smtClean="0">
                <a:solidFill>
                  <a:schemeClr val="tx1"/>
                </a:solidFill>
                <a:latin typeface="Times New Roman" panose="02020603050405020304" pitchFamily="18" charset="0"/>
                <a:cs typeface="Times New Roman" panose="02020603050405020304" pitchFamily="18" charset="0"/>
              </a:rPr>
              <a:t>follows :</a:t>
            </a:r>
            <a:endParaRPr lang="x-none" dirty="0">
              <a:solidFill>
                <a:schemeClr val="tx1"/>
              </a:solidFill>
              <a:latin typeface="Times New Roman" panose="02020603050405020304" pitchFamily="18" charset="0"/>
              <a:cs typeface="Times New Roman" panose="02020603050405020304" pitchFamily="18" charset="0"/>
            </a:endParaRPr>
          </a:p>
        </p:txBody>
      </p:sp>
      <p:sp>
        <p:nvSpPr>
          <p:cNvPr id="7" name="Rectangle 6">
            <a:extLst>
              <a:ext uri="{FF2B5EF4-FFF2-40B4-BE49-F238E27FC236}">
                <a16:creationId xmlns:a16="http://schemas.microsoft.com/office/drawing/2014/main" xmlns="" id="{FF9E9A0E-8E28-FD67-D364-B906663D2192}"/>
              </a:ext>
            </a:extLst>
          </p:cNvPr>
          <p:cNvSpPr/>
          <p:nvPr/>
        </p:nvSpPr>
        <p:spPr>
          <a:xfrm>
            <a:off x="102122" y="412266"/>
            <a:ext cx="4677508" cy="465988"/>
          </a:xfrm>
          <a:prstGeom prst="rect">
            <a:avLst/>
          </a:prstGeom>
          <a:no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a:p>
            <a:pPr algn="ctr"/>
            <a:r>
              <a:rPr lang="en" sz="3600" dirty="0">
                <a:solidFill>
                  <a:schemeClr val="accent1">
                    <a:lumMod val="75000"/>
                  </a:schemeClr>
                </a:solidFill>
                <a:latin typeface="Bahnschrift Light" panose="020B0502040204020203" pitchFamily="34" charset="0"/>
              </a:rPr>
              <a:t>Experimental</a:t>
            </a:r>
            <a:r>
              <a:rPr lang="fr-FR" sz="3200" dirty="0">
                <a:solidFill>
                  <a:schemeClr val="accent1">
                    <a:lumMod val="75000"/>
                  </a:schemeClr>
                </a:solidFill>
                <a:latin typeface="Bahnschrift Light" panose="020B0502040204020203" pitchFamily="34" charset="0"/>
              </a:rPr>
              <a:t> </a:t>
            </a:r>
            <a:r>
              <a:rPr lang="en" sz="3200" dirty="0">
                <a:solidFill>
                  <a:schemeClr val="accent1">
                    <a:lumMod val="75000"/>
                  </a:schemeClr>
                </a:solidFill>
                <a:latin typeface="Bahnschrift Light" panose="020B0502040204020203" pitchFamily="34" charset="0"/>
              </a:rPr>
              <a:t>details</a:t>
            </a:r>
            <a:r>
              <a:rPr lang="fr-FR" sz="3200" dirty="0">
                <a:solidFill>
                  <a:schemeClr val="accent1">
                    <a:lumMod val="75000"/>
                  </a:schemeClr>
                </a:solidFill>
                <a:latin typeface="Bahnschrift Light" panose="020B0502040204020203" pitchFamily="34" charset="0"/>
              </a:rPr>
              <a:t> </a:t>
            </a:r>
            <a:endParaRPr lang="x-none" sz="3200" dirty="0">
              <a:solidFill>
                <a:schemeClr val="accent1">
                  <a:lumMod val="75000"/>
                </a:schemeClr>
              </a:solidFill>
              <a:latin typeface="Bahnschrift Light" panose="020B0502040204020203" pitchFamily="34" charset="0"/>
            </a:endParaRPr>
          </a:p>
          <a:p>
            <a:pPr algn="ctr"/>
            <a:endParaRPr lang="x-none" dirty="0"/>
          </a:p>
        </p:txBody>
      </p:sp>
      <p:sp>
        <p:nvSpPr>
          <p:cNvPr id="8" name="Rectangle 7">
            <a:extLst>
              <a:ext uri="{FF2B5EF4-FFF2-40B4-BE49-F238E27FC236}">
                <a16:creationId xmlns:a16="http://schemas.microsoft.com/office/drawing/2014/main" xmlns="" id="{3FC65898-45FD-B09F-F888-89FCA9DC1835}"/>
              </a:ext>
            </a:extLst>
          </p:cNvPr>
          <p:cNvSpPr/>
          <p:nvPr/>
        </p:nvSpPr>
        <p:spPr>
          <a:xfrm>
            <a:off x="327307" y="2151743"/>
            <a:ext cx="1997676" cy="1187514"/>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lang="en-US" sz="1400" dirty="0">
                <a:solidFill>
                  <a:schemeClr val="bg1"/>
                </a:solidFill>
                <a:latin typeface="Times New Roman" panose="02020603050405020304" pitchFamily="18" charset="0"/>
                <a:cs typeface="Times New Roman" panose="02020603050405020304" pitchFamily="18" charset="0"/>
              </a:rPr>
              <a:t>Sealing a fused quartz ampoule loaded with raw material mixtures under vacuum</a:t>
            </a:r>
            <a:endParaRPr lang="x-none" sz="14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3550CE3F-59CF-347A-D39F-8AB07EECE88D}"/>
              </a:ext>
            </a:extLst>
          </p:cNvPr>
          <p:cNvSpPr/>
          <p:nvPr/>
        </p:nvSpPr>
        <p:spPr>
          <a:xfrm>
            <a:off x="2710181" y="2174759"/>
            <a:ext cx="2011619" cy="1187514"/>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lang="en-US" sz="1400" dirty="0">
                <a:solidFill>
                  <a:schemeClr val="bg1"/>
                </a:solidFill>
                <a:latin typeface="Times New Roman" panose="02020603050405020304" pitchFamily="18" charset="0"/>
                <a:cs typeface="Times New Roman" panose="02020603050405020304" pitchFamily="18" charset="0"/>
              </a:rPr>
              <a:t>Heating the sealed ampoules to above the melting point of the compounds (980-1100°C)</a:t>
            </a:r>
            <a:endParaRPr lang="x-none" sz="1400" dirty="0">
              <a:solidFill>
                <a:schemeClr val="bg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D74F888E-2262-0A3E-8D58-2543163C265B}"/>
              </a:ext>
            </a:extLst>
          </p:cNvPr>
          <p:cNvSpPr/>
          <p:nvPr/>
        </p:nvSpPr>
        <p:spPr>
          <a:xfrm>
            <a:off x="5106999" y="2168928"/>
            <a:ext cx="2085171" cy="1187513"/>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lang="en-US" sz="1400" dirty="0">
                <a:solidFill>
                  <a:schemeClr val="bg1"/>
                </a:solidFill>
                <a:latin typeface="Times New Roman" panose="02020603050405020304" pitchFamily="18" charset="0"/>
                <a:cs typeface="Times New Roman" panose="02020603050405020304" pitchFamily="18" charset="0"/>
              </a:rPr>
              <a:t>Cooling the ampoule in a controlled manner by lowering the furnace temperature </a:t>
            </a:r>
            <a:endParaRPr lang="x-none" sz="1400" dirty="0">
              <a:solidFill>
                <a:schemeClr val="bg1"/>
              </a:solidFill>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xmlns="" id="{45C85D18-91A4-A99B-ABB1-1A1A8425D8B7}"/>
              </a:ext>
            </a:extLst>
          </p:cNvPr>
          <p:cNvSpPr/>
          <p:nvPr/>
        </p:nvSpPr>
        <p:spPr>
          <a:xfrm>
            <a:off x="7577369" y="2168928"/>
            <a:ext cx="1903044" cy="1188541"/>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r>
              <a:rPr lang="en-US" sz="1400" dirty="0">
                <a:solidFill>
                  <a:schemeClr val="bg1"/>
                </a:solidFill>
                <a:latin typeface="Times New Roman" panose="02020603050405020304" pitchFamily="18" charset="0"/>
                <a:cs typeface="Times New Roman" panose="02020603050405020304" pitchFamily="18" charset="0"/>
              </a:rPr>
              <a:t>retrieving the synthesized material</a:t>
            </a:r>
          </a:p>
          <a:p>
            <a:pPr algn="ctr"/>
            <a:r>
              <a:rPr lang="en-US" sz="1400" dirty="0">
                <a:solidFill>
                  <a:schemeClr val="bg1"/>
                </a:solidFill>
                <a:latin typeface="Times New Roman" panose="02020603050405020304" pitchFamily="18" charset="0"/>
                <a:cs typeface="Times New Roman" panose="02020603050405020304" pitchFamily="18" charset="0"/>
              </a:rPr>
              <a:t>(ACZTS)</a:t>
            </a:r>
            <a:endParaRPr lang="x-none" sz="1400" dirty="0">
              <a:solidFill>
                <a:schemeClr val="bg1"/>
              </a:solidFill>
              <a:latin typeface="Times New Roman" panose="02020603050405020304" pitchFamily="18" charset="0"/>
              <a:cs typeface="Times New Roman" panose="02020603050405020304" pitchFamily="18" charset="0"/>
            </a:endParaRPr>
          </a:p>
        </p:txBody>
      </p:sp>
      <p:sp>
        <p:nvSpPr>
          <p:cNvPr id="12" name="Flèche : droite 11">
            <a:extLst>
              <a:ext uri="{FF2B5EF4-FFF2-40B4-BE49-F238E27FC236}">
                <a16:creationId xmlns:a16="http://schemas.microsoft.com/office/drawing/2014/main" xmlns="" id="{EDAD348E-92EA-CA3B-AE2E-5F15FEC50EA9}"/>
              </a:ext>
            </a:extLst>
          </p:cNvPr>
          <p:cNvSpPr/>
          <p:nvPr/>
        </p:nvSpPr>
        <p:spPr>
          <a:xfrm>
            <a:off x="2378013" y="2630426"/>
            <a:ext cx="318313" cy="249001"/>
          </a:xfrm>
          <a:prstGeom prst="righ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3" name="Flèche : droite 12">
            <a:extLst>
              <a:ext uri="{FF2B5EF4-FFF2-40B4-BE49-F238E27FC236}">
                <a16:creationId xmlns:a16="http://schemas.microsoft.com/office/drawing/2014/main" xmlns="" id="{66C4466C-5495-1DA1-C9BA-DA195BEA9FFD}"/>
              </a:ext>
            </a:extLst>
          </p:cNvPr>
          <p:cNvSpPr/>
          <p:nvPr/>
        </p:nvSpPr>
        <p:spPr>
          <a:xfrm>
            <a:off x="4773649" y="2630426"/>
            <a:ext cx="318313" cy="249001"/>
          </a:xfrm>
          <a:prstGeom prst="righ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4" name="Flèche : droite 13">
            <a:extLst>
              <a:ext uri="{FF2B5EF4-FFF2-40B4-BE49-F238E27FC236}">
                <a16:creationId xmlns:a16="http://schemas.microsoft.com/office/drawing/2014/main" xmlns="" id="{DDBCE2A0-33EA-97C0-53CE-5C92FD196423}"/>
              </a:ext>
            </a:extLst>
          </p:cNvPr>
          <p:cNvSpPr/>
          <p:nvPr/>
        </p:nvSpPr>
        <p:spPr>
          <a:xfrm>
            <a:off x="7251807" y="2620999"/>
            <a:ext cx="318313" cy="249001"/>
          </a:xfrm>
          <a:prstGeom prst="rightArrow">
            <a:avLst/>
          </a:prstGeom>
          <a:solidFill>
            <a:srgbClr val="7030A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5" name="Rectangle 14">
            <a:extLst>
              <a:ext uri="{FF2B5EF4-FFF2-40B4-BE49-F238E27FC236}">
                <a16:creationId xmlns:a16="http://schemas.microsoft.com/office/drawing/2014/main" xmlns="" id="{97869297-F14B-4321-8592-0D860A0E6F29}"/>
              </a:ext>
            </a:extLst>
          </p:cNvPr>
          <p:cNvSpPr/>
          <p:nvPr/>
        </p:nvSpPr>
        <p:spPr>
          <a:xfrm>
            <a:off x="0" y="3586579"/>
            <a:ext cx="9865611" cy="3271421"/>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6" name="Image 15">
            <a:extLst>
              <a:ext uri="{FF2B5EF4-FFF2-40B4-BE49-F238E27FC236}">
                <a16:creationId xmlns:a16="http://schemas.microsoft.com/office/drawing/2014/main" xmlns="" id="{C4F86901-517E-4D17-75C8-8C9235B169E9}"/>
              </a:ext>
            </a:extLst>
          </p:cNvPr>
          <p:cNvPicPr>
            <a:picLocks noChangeAspect="1"/>
          </p:cNvPicPr>
          <p:nvPr/>
        </p:nvPicPr>
        <p:blipFill>
          <a:blip r:embed="rId3"/>
          <a:stretch>
            <a:fillRect/>
          </a:stretch>
        </p:blipFill>
        <p:spPr>
          <a:xfrm>
            <a:off x="3824502" y="3595457"/>
            <a:ext cx="6041109" cy="2787475"/>
          </a:xfrm>
          <a:prstGeom prst="rect">
            <a:avLst/>
          </a:prstGeom>
          <a:solidFill>
            <a:schemeClr val="bg1"/>
          </a:solidFill>
        </p:spPr>
      </p:pic>
      <p:sp>
        <p:nvSpPr>
          <p:cNvPr id="17" name="Rectangle 16">
            <a:extLst>
              <a:ext uri="{FF2B5EF4-FFF2-40B4-BE49-F238E27FC236}">
                <a16:creationId xmlns:a16="http://schemas.microsoft.com/office/drawing/2014/main" xmlns="" id="{44DB5701-8702-59FF-DA3D-D0EFD13E2345}"/>
              </a:ext>
            </a:extLst>
          </p:cNvPr>
          <p:cNvSpPr/>
          <p:nvPr/>
        </p:nvSpPr>
        <p:spPr>
          <a:xfrm>
            <a:off x="4946071" y="6409565"/>
            <a:ext cx="3751381" cy="42180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Times New Roman" panose="02020603050405020304" pitchFamily="18" charset="0"/>
                <a:cs typeface="Times New Roman" panose="02020603050405020304" pitchFamily="18" charset="0"/>
              </a:rPr>
              <a:t>The temperature profile programmed in the electrical tubular furnace</a:t>
            </a:r>
            <a:endParaRPr lang="x-none" sz="1600" dirty="0">
              <a:solidFill>
                <a:schemeClr val="bg1"/>
              </a:solidFill>
              <a:latin typeface="Times New Roman" panose="02020603050405020304" pitchFamily="18" charset="0"/>
              <a:cs typeface="Times New Roman" panose="02020603050405020304" pitchFamily="18" charset="0"/>
            </a:endParaRPr>
          </a:p>
        </p:txBody>
      </p:sp>
      <p:pic>
        <p:nvPicPr>
          <p:cNvPr id="18" name="Image 17">
            <a:extLst>
              <a:ext uri="{FF2B5EF4-FFF2-40B4-BE49-F238E27FC236}">
                <a16:creationId xmlns:a16="http://schemas.microsoft.com/office/drawing/2014/main" xmlns="" id="{597DFD8A-CC99-DF57-B1D9-17B29E4F6157}"/>
              </a:ext>
            </a:extLst>
          </p:cNvPr>
          <p:cNvPicPr>
            <a:picLocks noChangeAspect="1"/>
          </p:cNvPicPr>
          <p:nvPr/>
        </p:nvPicPr>
        <p:blipFill>
          <a:blip r:embed="rId4"/>
          <a:stretch>
            <a:fillRect/>
          </a:stretch>
        </p:blipFill>
        <p:spPr>
          <a:xfrm>
            <a:off x="182969" y="4526715"/>
            <a:ext cx="3389670" cy="871804"/>
          </a:xfrm>
          <a:prstGeom prst="rect">
            <a:avLst/>
          </a:prstGeom>
        </p:spPr>
      </p:pic>
      <p:sp>
        <p:nvSpPr>
          <p:cNvPr id="19" name="Rectangle 18">
            <a:extLst>
              <a:ext uri="{FF2B5EF4-FFF2-40B4-BE49-F238E27FC236}">
                <a16:creationId xmlns:a16="http://schemas.microsoft.com/office/drawing/2014/main" xmlns="" id="{DDE016B3-2E2E-026C-DED8-C3D04BAF707B}"/>
              </a:ext>
            </a:extLst>
          </p:cNvPr>
          <p:cNvSpPr/>
          <p:nvPr/>
        </p:nvSpPr>
        <p:spPr>
          <a:xfrm>
            <a:off x="11931034" y="6572204"/>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3</a:t>
            </a:r>
            <a:endParaRPr lang="x-none" dirty="0">
              <a:solidFill>
                <a:srgbClr val="002060"/>
              </a:solidFill>
            </a:endParaRPr>
          </a:p>
        </p:txBody>
      </p:sp>
      <p:sp>
        <p:nvSpPr>
          <p:cNvPr id="20" name="Rectangle 19">
            <a:extLst>
              <a:ext uri="{FF2B5EF4-FFF2-40B4-BE49-F238E27FC236}">
                <a16:creationId xmlns:a16="http://schemas.microsoft.com/office/drawing/2014/main" xmlns="" id="{99D02960-F492-B9AF-FBEA-DFE295491D85}"/>
              </a:ext>
            </a:extLst>
          </p:cNvPr>
          <p:cNvSpPr/>
          <p:nvPr/>
        </p:nvSpPr>
        <p:spPr>
          <a:xfrm>
            <a:off x="10014012" y="6258641"/>
            <a:ext cx="2015231" cy="2753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latin typeface="Times New Roman" panose="02020603050405020304" pitchFamily="18" charset="0"/>
                <a:cs typeface="Times New Roman" panose="02020603050405020304" pitchFamily="18" charset="0"/>
              </a:rPr>
              <a:t>Obtained ingot</a:t>
            </a:r>
          </a:p>
        </p:txBody>
      </p:sp>
      <p:sp>
        <p:nvSpPr>
          <p:cNvPr id="2" name="Rectangle 1">
            <a:extLst>
              <a:ext uri="{FF2B5EF4-FFF2-40B4-BE49-F238E27FC236}">
                <a16:creationId xmlns:a16="http://schemas.microsoft.com/office/drawing/2014/main" xmlns="" id="{B4B5256E-534B-DFCF-7AA9-02504C8C33D3}"/>
              </a:ext>
            </a:extLst>
          </p:cNvPr>
          <p:cNvSpPr/>
          <p:nvPr/>
        </p:nvSpPr>
        <p:spPr>
          <a:xfrm>
            <a:off x="10316528" y="2870000"/>
            <a:ext cx="1424553" cy="40171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dirty="0">
                <a:solidFill>
                  <a:srgbClr val="C00000"/>
                </a:solidFill>
              </a:rPr>
              <a:t>AC75 </a:t>
            </a:r>
            <a:r>
              <a:rPr lang="en-US" sz="1600" dirty="0">
                <a:solidFill>
                  <a:srgbClr val="C00000"/>
                </a:solidFill>
              </a:rPr>
              <a:t>sample</a:t>
            </a:r>
          </a:p>
        </p:txBody>
      </p:sp>
    </p:spTree>
    <p:extLst>
      <p:ext uri="{BB962C8B-B14F-4D97-AF65-F5344CB8AC3E}">
        <p14:creationId xmlns:p14="http://schemas.microsoft.com/office/powerpoint/2010/main" val="1190783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E821C1EC-F4C0-6D55-656A-7775DED44656}"/>
              </a:ext>
            </a:extLst>
          </p:cNvPr>
          <p:cNvSpPr/>
          <p:nvPr/>
        </p:nvSpPr>
        <p:spPr>
          <a:xfrm>
            <a:off x="0" y="0"/>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 name="Rectangle 4">
            <a:extLst>
              <a:ext uri="{FF2B5EF4-FFF2-40B4-BE49-F238E27FC236}">
                <a16:creationId xmlns:a16="http://schemas.microsoft.com/office/drawing/2014/main" xmlns="" id="{30C9CE92-6AB4-80A5-C331-A95D7170DA4F}"/>
              </a:ext>
            </a:extLst>
          </p:cNvPr>
          <p:cNvSpPr/>
          <p:nvPr/>
        </p:nvSpPr>
        <p:spPr>
          <a:xfrm>
            <a:off x="-222290" y="483577"/>
            <a:ext cx="5460023" cy="43082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75000"/>
                  </a:schemeClr>
                </a:solidFill>
                <a:latin typeface="Bahnschrift Light" panose="020B0502040204020203" pitchFamily="34" charset="0"/>
              </a:rPr>
              <a:t>R</a:t>
            </a:r>
            <a:r>
              <a:rPr lang="en" sz="3600" dirty="0">
                <a:solidFill>
                  <a:schemeClr val="accent1">
                    <a:lumMod val="75000"/>
                  </a:schemeClr>
                </a:solidFill>
                <a:latin typeface="Bahnschrift Light" panose="020B0502040204020203" pitchFamily="34" charset="0"/>
              </a:rPr>
              <a:t>esults and discussion </a:t>
            </a:r>
          </a:p>
        </p:txBody>
      </p:sp>
      <p:sp>
        <p:nvSpPr>
          <p:cNvPr id="6" name="Rectangle 5">
            <a:extLst>
              <a:ext uri="{FF2B5EF4-FFF2-40B4-BE49-F238E27FC236}">
                <a16:creationId xmlns:a16="http://schemas.microsoft.com/office/drawing/2014/main" xmlns="" id="{DA7FF7F0-B4BC-4013-1D5D-DBAF9FEFCC12}"/>
              </a:ext>
            </a:extLst>
          </p:cNvPr>
          <p:cNvSpPr/>
          <p:nvPr/>
        </p:nvSpPr>
        <p:spPr>
          <a:xfrm>
            <a:off x="5388746" y="914400"/>
            <a:ext cx="6729273" cy="5583628"/>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Rectangle 7">
            <a:extLst>
              <a:ext uri="{FF2B5EF4-FFF2-40B4-BE49-F238E27FC236}">
                <a16:creationId xmlns:a16="http://schemas.microsoft.com/office/drawing/2014/main" xmlns="" id="{0384BECB-6E79-FC74-B64D-F4F57F2104ED}"/>
              </a:ext>
            </a:extLst>
          </p:cNvPr>
          <p:cNvSpPr/>
          <p:nvPr/>
        </p:nvSpPr>
        <p:spPr>
          <a:xfrm>
            <a:off x="6237008" y="5943600"/>
            <a:ext cx="4846320" cy="48533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Times New Roman" panose="02020603050405020304" pitchFamily="18" charset="0"/>
                <a:cs typeface="Times New Roman" panose="02020603050405020304" pitchFamily="18" charset="0"/>
              </a:rPr>
              <a:t>XRD powder analysis of the five synthesized </a:t>
            </a:r>
          </a:p>
          <a:p>
            <a:pPr algn="ctr"/>
            <a:r>
              <a:rPr lang="en-US" sz="1600" dirty="0">
                <a:solidFill>
                  <a:schemeClr val="bg1"/>
                </a:solidFill>
                <a:latin typeface="Times New Roman" panose="02020603050405020304" pitchFamily="18" charset="0"/>
                <a:cs typeface="Times New Roman" panose="02020603050405020304" pitchFamily="18" charset="0"/>
              </a:rPr>
              <a:t>(Ag</a:t>
            </a:r>
            <a:r>
              <a:rPr lang="en-US" sz="1600" baseline="-25000" dirty="0">
                <a:solidFill>
                  <a:schemeClr val="bg1"/>
                </a:solidFill>
                <a:latin typeface="Times New Roman" panose="02020603050405020304" pitchFamily="18" charset="0"/>
                <a:cs typeface="Times New Roman" panose="02020603050405020304" pitchFamily="18" charset="0"/>
              </a:rPr>
              <a:t>x</a:t>
            </a:r>
            <a:r>
              <a:rPr lang="en-US" sz="1600" dirty="0">
                <a:solidFill>
                  <a:schemeClr val="bg1"/>
                </a:solidFill>
                <a:latin typeface="Times New Roman" panose="02020603050405020304" pitchFamily="18" charset="0"/>
                <a:cs typeface="Times New Roman" panose="02020603050405020304" pitchFamily="18" charset="0"/>
              </a:rPr>
              <a:t>Cu</a:t>
            </a:r>
            <a:r>
              <a:rPr lang="en-US" sz="1600" baseline="-25000" dirty="0">
                <a:solidFill>
                  <a:schemeClr val="bg1"/>
                </a:solidFill>
                <a:latin typeface="Times New Roman" panose="02020603050405020304" pitchFamily="18" charset="0"/>
                <a:cs typeface="Times New Roman" panose="02020603050405020304" pitchFamily="18" charset="0"/>
              </a:rPr>
              <a:t>1-x</a:t>
            </a:r>
            <a:r>
              <a:rPr lang="en-US" sz="1600" dirty="0">
                <a:solidFill>
                  <a:schemeClr val="bg1"/>
                </a:solidFill>
                <a:latin typeface="Times New Roman" panose="02020603050405020304" pitchFamily="18" charset="0"/>
                <a:cs typeface="Times New Roman" panose="02020603050405020304" pitchFamily="18" charset="0"/>
              </a:rPr>
              <a:t>)</a:t>
            </a:r>
            <a:r>
              <a:rPr lang="en-US" sz="1600" baseline="-25000" dirty="0">
                <a:solidFill>
                  <a:schemeClr val="bg1"/>
                </a:solidFill>
                <a:latin typeface="Times New Roman" panose="02020603050405020304" pitchFamily="18" charset="0"/>
                <a:cs typeface="Times New Roman" panose="02020603050405020304" pitchFamily="18" charset="0"/>
              </a:rPr>
              <a:t>2</a:t>
            </a:r>
            <a:r>
              <a:rPr lang="en-US" sz="1600" dirty="0">
                <a:solidFill>
                  <a:schemeClr val="bg1"/>
                </a:solidFill>
                <a:latin typeface="Times New Roman" panose="02020603050405020304" pitchFamily="18" charset="0"/>
                <a:cs typeface="Times New Roman" panose="02020603050405020304" pitchFamily="18" charset="0"/>
              </a:rPr>
              <a:t>ZnSnS</a:t>
            </a:r>
            <a:r>
              <a:rPr lang="en-US" sz="1600" baseline="-25000" dirty="0">
                <a:solidFill>
                  <a:schemeClr val="bg1"/>
                </a:solidFill>
                <a:latin typeface="Times New Roman" panose="02020603050405020304" pitchFamily="18" charset="0"/>
                <a:cs typeface="Times New Roman" panose="02020603050405020304" pitchFamily="18" charset="0"/>
              </a:rPr>
              <a:t>4</a:t>
            </a:r>
            <a:r>
              <a:rPr lang="en-US" sz="1600" dirty="0">
                <a:solidFill>
                  <a:schemeClr val="bg1"/>
                </a:solidFill>
                <a:latin typeface="Times New Roman" panose="02020603050405020304" pitchFamily="18" charset="0"/>
                <a:cs typeface="Times New Roman" panose="02020603050405020304" pitchFamily="18" charset="0"/>
              </a:rPr>
              <a:t> ( 0 ≤ x ≤ 1) </a:t>
            </a:r>
            <a:r>
              <a:rPr kumimoji="0" lang="en-US" sz="1600" b="0" i="0" u="none" strike="noStrike" kern="1200" cap="none" spc="0" normalizeH="0" noProof="0" dirty="0">
                <a:ln>
                  <a:noFill/>
                </a:ln>
                <a:solidFill>
                  <a:schemeClr val="bg1"/>
                </a:solidFill>
                <a:effectLst/>
                <a:uLnTx/>
                <a:uFillTx/>
                <a:latin typeface="Times New Roman" panose="02020603050405020304" pitchFamily="18" charset="0"/>
                <a:cs typeface="Times New Roman" panose="02020603050405020304" pitchFamily="18" charset="0"/>
              </a:rPr>
              <a:t>samples</a:t>
            </a:r>
            <a:r>
              <a:rPr lang="en-US" sz="1600" dirty="0">
                <a:solidFill>
                  <a:schemeClr val="bg1"/>
                </a:solidFill>
                <a:latin typeface="Times New Roman" panose="02020603050405020304" pitchFamily="18" charset="0"/>
                <a:cs typeface="Times New Roman" panose="02020603050405020304" pitchFamily="18" charset="0"/>
              </a:rPr>
              <a:t> </a:t>
            </a:r>
            <a:endParaRPr lang="x-none" sz="16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ECCE7E04-AD30-AE03-250C-BBF9A0324E7B}"/>
              </a:ext>
            </a:extLst>
          </p:cNvPr>
          <p:cNvSpPr/>
          <p:nvPr/>
        </p:nvSpPr>
        <p:spPr>
          <a:xfrm>
            <a:off x="-4" y="940781"/>
            <a:ext cx="5388749" cy="591722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marL="285750" indent="-285750">
              <a:lnSpc>
                <a:spcPct val="150000"/>
              </a:lnSpc>
              <a:buFont typeface="Wingdings" panose="05000000000000000000" pitchFamily="2" charset="2"/>
              <a:buChar char="Ø"/>
            </a:pPr>
            <a:endParaRPr lang="fr-FR" sz="14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Ø"/>
            </a:pPr>
            <a:r>
              <a:rPr lang="fr-FR" sz="1600" dirty="0">
                <a:solidFill>
                  <a:schemeClr val="tx1"/>
                </a:solidFill>
                <a:latin typeface="Times New Roman" panose="02020603050405020304" pitchFamily="18" charset="0"/>
                <a:cs typeface="Times New Roman" panose="02020603050405020304" pitchFamily="18" charset="0"/>
              </a:rPr>
              <a:t>For x=0 (CZTS), </a:t>
            </a:r>
            <a:r>
              <a:rPr lang="en-US" sz="1600" dirty="0">
                <a:solidFill>
                  <a:schemeClr val="tx1"/>
                </a:solidFill>
                <a:latin typeface="Times New Roman" panose="02020603050405020304" pitchFamily="18" charset="0"/>
                <a:cs typeface="Times New Roman" panose="02020603050405020304" pitchFamily="18" charset="0"/>
              </a:rPr>
              <a:t> a distinct diffraction lines with the presence of main peaks at (112), (200), (220), (132) and (116) corresponding to the Kesterite CZTS structure.</a:t>
            </a:r>
          </a:p>
          <a:p>
            <a:pPr marL="285750" indent="-285750" algn="just">
              <a:lnSpc>
                <a:spcPct val="150000"/>
              </a:lnSpc>
              <a:buFont typeface="Wingdings" panose="05000000000000000000" pitchFamily="2" charset="2"/>
              <a:buChar char="Ø"/>
            </a:pPr>
            <a:r>
              <a:rPr lang="en-US" sz="1600" dirty="0">
                <a:solidFill>
                  <a:schemeClr val="tx1"/>
                </a:solidFill>
                <a:latin typeface="Times New Roman" panose="02020603050405020304" pitchFamily="18" charset="0"/>
                <a:cs typeface="Times New Roman" panose="02020603050405020304" pitchFamily="18" charset="0"/>
              </a:rPr>
              <a:t>The position of diffraction line shifts toward a low angles with the increase of Ag content.</a:t>
            </a:r>
          </a:p>
          <a:p>
            <a:pPr marL="285750" indent="-285750" algn="just">
              <a:lnSpc>
                <a:spcPct val="150000"/>
              </a:lnSpc>
              <a:buFont typeface="Wingdings" panose="05000000000000000000" pitchFamily="2" charset="2"/>
              <a:buChar char="Ø"/>
            </a:pPr>
            <a:r>
              <a:rPr lang="en-US" sz="1600" dirty="0">
                <a:solidFill>
                  <a:schemeClr val="tx1"/>
                </a:solidFill>
                <a:latin typeface="Times New Roman" panose="02020603050405020304" pitchFamily="18" charset="0"/>
                <a:cs typeface="Times New Roman" panose="02020603050405020304" pitchFamily="18" charset="0"/>
              </a:rPr>
              <a:t>As x=0.71, the (200), (220) and (312) start splitting up. </a:t>
            </a:r>
          </a:p>
          <a:p>
            <a:pPr marL="285750" indent="-285750" algn="just">
              <a:lnSpc>
                <a:spcPct val="150000"/>
              </a:lnSpc>
              <a:buFont typeface="Wingdings" panose="05000000000000000000" pitchFamily="2" charset="2"/>
              <a:buChar char="Ø"/>
            </a:pPr>
            <a:r>
              <a:rPr lang="en-US" sz="1600" dirty="0">
                <a:solidFill>
                  <a:schemeClr val="tx1"/>
                </a:solidFill>
                <a:latin typeface="Times New Roman" panose="02020603050405020304" pitchFamily="18" charset="0"/>
                <a:cs typeface="Times New Roman" panose="02020603050405020304" pitchFamily="18" charset="0"/>
              </a:rPr>
              <a:t>The dominant phase with a </a:t>
            </a:r>
            <a:r>
              <a:rPr lang="en-US" sz="1600" dirty="0" err="1">
                <a:solidFill>
                  <a:schemeClr val="tx1"/>
                </a:solidFill>
                <a:latin typeface="Times New Roman" panose="02020603050405020304" pitchFamily="18" charset="0"/>
                <a:cs typeface="Times New Roman" panose="02020603050405020304" pitchFamily="18" charset="0"/>
              </a:rPr>
              <a:t>kesterite</a:t>
            </a:r>
            <a:r>
              <a:rPr lang="en-US" sz="1600" dirty="0">
                <a:solidFill>
                  <a:schemeClr val="tx1"/>
                </a:solidFill>
                <a:latin typeface="Times New Roman" panose="02020603050405020304" pitchFamily="18" charset="0"/>
                <a:cs typeface="Times New Roman" panose="02020603050405020304" pitchFamily="18" charset="0"/>
              </a:rPr>
              <a:t> (CZTS) type-structure is gradually shifted into perquitasite-AZTS type structure.</a:t>
            </a:r>
          </a:p>
          <a:p>
            <a:pPr marL="285750" indent="-285750" algn="just">
              <a:lnSpc>
                <a:spcPct val="150000"/>
              </a:lnSpc>
              <a:buFont typeface="Wingdings" panose="05000000000000000000" pitchFamily="2" charset="2"/>
              <a:buChar char="Ø"/>
            </a:pPr>
            <a:r>
              <a:rPr lang="en-US" sz="1600" dirty="0">
                <a:solidFill>
                  <a:schemeClr val="tx1"/>
                </a:solidFill>
                <a:latin typeface="Times New Roman" panose="02020603050405020304" pitchFamily="18" charset="0"/>
                <a:cs typeface="Times New Roman" panose="02020603050405020304" pitchFamily="18" charset="0"/>
              </a:rPr>
              <a:t>As x=1 (</a:t>
            </a:r>
            <a:r>
              <a:rPr lang="fr-FR" sz="1600" dirty="0">
                <a:solidFill>
                  <a:schemeClr val="tx1"/>
                </a:solidFill>
                <a:latin typeface="Times New Roman" panose="02020603050405020304" pitchFamily="18" charset="0"/>
                <a:cs typeface="Times New Roman" panose="02020603050405020304" pitchFamily="18" charset="0"/>
              </a:rPr>
              <a:t>A</a:t>
            </a:r>
            <a:r>
              <a:rPr kumimoji="0" lang="fr-FR"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ZTS</a:t>
            </a:r>
            <a:r>
              <a:rPr kumimoji="0" lang="fr-FR"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 the (004), (204) and (116) </a:t>
            </a:r>
            <a:r>
              <a:rPr kumimoji="0" lang="en-US" sz="1600" b="0" i="0" u="none" strike="noStrike" kern="1200" cap="none" spc="0" normalizeH="0" dirty="0">
                <a:ln>
                  <a:noFill/>
                </a:ln>
                <a:solidFill>
                  <a:schemeClr val="tx1"/>
                </a:solidFill>
                <a:effectLst/>
                <a:uLnTx/>
                <a:uFillTx/>
                <a:latin typeface="Times New Roman" panose="02020603050405020304" pitchFamily="18" charset="0"/>
                <a:cs typeface="Times New Roman" panose="02020603050405020304" pitchFamily="18" charset="0"/>
              </a:rPr>
              <a:t>peaks</a:t>
            </a:r>
            <a:r>
              <a:rPr kumimoji="0" lang="fr-FR"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 </a:t>
            </a:r>
            <a:r>
              <a:rPr kumimoji="0" lang="en-US" sz="1600" b="0" i="0" u="none" strike="noStrike" kern="1200" cap="none" spc="0" normalizeH="0" dirty="0">
                <a:ln>
                  <a:noFill/>
                </a:ln>
                <a:solidFill>
                  <a:schemeClr val="tx1"/>
                </a:solidFill>
                <a:effectLst/>
                <a:uLnTx/>
                <a:uFillTx/>
                <a:latin typeface="Times New Roman" panose="02020603050405020304" pitchFamily="18" charset="0"/>
                <a:cs typeface="Times New Roman" panose="02020603050405020304" pitchFamily="18" charset="0"/>
              </a:rPr>
              <a:t>associated</a:t>
            </a:r>
            <a:r>
              <a:rPr kumimoji="0" lang="fr-FR"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 </a:t>
            </a:r>
            <a:r>
              <a:rPr kumimoji="0" lang="en-US" sz="1600" b="0" i="0" u="none" strike="noStrike" kern="1200" cap="none" spc="0" normalizeH="0" dirty="0">
                <a:ln>
                  <a:noFill/>
                </a:ln>
                <a:solidFill>
                  <a:schemeClr val="tx1"/>
                </a:solidFill>
                <a:effectLst/>
                <a:uLnTx/>
                <a:uFillTx/>
                <a:latin typeface="Times New Roman" panose="02020603050405020304" pitchFamily="18" charset="0"/>
                <a:cs typeface="Times New Roman" panose="02020603050405020304" pitchFamily="18" charset="0"/>
              </a:rPr>
              <a:t>with  tetrahedral perquitasite AZTS type structure appear.</a:t>
            </a:r>
          </a:p>
          <a:p>
            <a:pPr marL="285750" indent="-285750" algn="just">
              <a:lnSpc>
                <a:spcPct val="150000"/>
              </a:lnSpc>
              <a:buFont typeface="Wingdings" panose="05000000000000000000" pitchFamily="2" charset="2"/>
              <a:buChar char="Ø"/>
            </a:pPr>
            <a:r>
              <a:rPr lang="en-US" sz="1600" dirty="0">
                <a:solidFill>
                  <a:schemeClr val="tx1"/>
                </a:solidFill>
                <a:latin typeface="Times New Roman" panose="02020603050405020304" pitchFamily="18" charset="0"/>
                <a:cs typeface="Times New Roman" panose="02020603050405020304" pitchFamily="18" charset="0"/>
              </a:rPr>
              <a:t>S</a:t>
            </a:r>
            <a:r>
              <a:rPr kumimoji="0" lang="en-US" sz="1600" b="0"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econdary</a:t>
            </a:r>
            <a:r>
              <a:rPr lang="en-US" sz="1600" dirty="0">
                <a:solidFill>
                  <a:schemeClr val="tx1"/>
                </a:solidFill>
                <a:latin typeface="Times New Roman" panose="02020603050405020304" pitchFamily="18" charset="0"/>
                <a:cs typeface="Times New Roman" panose="02020603050405020304" pitchFamily="18" charset="0"/>
              </a:rPr>
              <a:t> </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phases, mainly (ZnS) in all compositions and others such as </a:t>
            </a:r>
            <a:r>
              <a:rPr kumimoji="0" lang="en-US" sz="1600" b="0"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CuS</a:t>
            </a:r>
            <a:r>
              <a:rPr lang="en-US" sz="1600" dirty="0">
                <a:solidFill>
                  <a:schemeClr val="tx1"/>
                </a:solidFill>
                <a:latin typeface="Times New Roman" panose="02020603050405020304" pitchFamily="18" charset="0"/>
                <a:cs typeface="Times New Roman" panose="02020603050405020304" pitchFamily="18" charset="0"/>
              </a:rPr>
              <a:t>,</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CTS in x=0 and </a:t>
            </a:r>
            <a:r>
              <a:rPr kumimoji="0" lang="en-US" sz="1600" b="0" i="0" u="none" strike="noStrike" kern="1200" cap="none" spc="0" normalizeH="0" baseline="0" noProof="0" dirty="0" err="1">
                <a:ln>
                  <a:noFill/>
                </a:ln>
                <a:solidFill>
                  <a:schemeClr val="tx1"/>
                </a:solidFill>
                <a:effectLst/>
                <a:uLnTx/>
                <a:uFillTx/>
                <a:latin typeface="Times New Roman" panose="02020603050405020304" pitchFamily="18" charset="0"/>
                <a:cs typeface="Times New Roman" panose="02020603050405020304" pitchFamily="18" charset="0"/>
              </a:rPr>
              <a:t>SnS</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SnS2 in x=1, are also revealed</a:t>
            </a:r>
            <a:r>
              <a:rPr kumimoji="0" lang="en-US"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 by XRD analysis.</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a:t>
            </a:r>
            <a:endParaRPr lang="en-US" sz="1600" dirty="0">
              <a:solidFill>
                <a:schemeClr val="tx1"/>
              </a:solidFill>
              <a:latin typeface="Times New Roman" panose="02020603050405020304" pitchFamily="18" charset="0"/>
              <a:cs typeface="Times New Roman" panose="02020603050405020304" pitchFamily="18" charset="0"/>
            </a:endParaRPr>
          </a:p>
          <a:p>
            <a:pPr algn="ctr"/>
            <a:endParaRPr lang="en-US" sz="1400" dirty="0">
              <a:latin typeface="Times New Roman" panose="02020603050405020304" pitchFamily="18" charset="0"/>
              <a:cs typeface="Times New Roman" panose="02020603050405020304" pitchFamily="18" charset="0"/>
            </a:endParaRPr>
          </a:p>
          <a:p>
            <a:pPr algn="ctr"/>
            <a:r>
              <a:rPr lang="en-US" sz="1400" dirty="0">
                <a:latin typeface="Times New Roman" panose="02020603050405020304" pitchFamily="18" charset="0"/>
                <a:cs typeface="Times New Roman" panose="02020603050405020304" pitchFamily="18" charset="0"/>
              </a:rPr>
              <a:t> </a:t>
            </a:r>
            <a:endParaRPr lang="x-none" sz="1400"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16A70829-33C7-E82F-6933-C0F675962D11}"/>
              </a:ext>
            </a:extLst>
          </p:cNvPr>
          <p:cNvSpPr/>
          <p:nvPr/>
        </p:nvSpPr>
        <p:spPr>
          <a:xfrm>
            <a:off x="11931034" y="6572204"/>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4</a:t>
            </a:r>
            <a:endParaRPr lang="x-none" dirty="0">
              <a:solidFill>
                <a:srgbClr val="002060"/>
              </a:solidFill>
            </a:endParaRPr>
          </a:p>
        </p:txBody>
      </p:sp>
      <p:pic>
        <p:nvPicPr>
          <p:cNvPr id="3" name="Image 2">
            <a:extLst>
              <a:ext uri="{FF2B5EF4-FFF2-40B4-BE49-F238E27FC236}">
                <a16:creationId xmlns:a16="http://schemas.microsoft.com/office/drawing/2014/main" xmlns="" id="{6770D068-4A99-3109-CF90-72ECEC9D8DCF}"/>
              </a:ext>
            </a:extLst>
          </p:cNvPr>
          <p:cNvPicPr>
            <a:picLocks noChangeAspect="1"/>
          </p:cNvPicPr>
          <p:nvPr/>
        </p:nvPicPr>
        <p:blipFill>
          <a:blip r:embed="rId2"/>
          <a:stretch>
            <a:fillRect/>
          </a:stretch>
        </p:blipFill>
        <p:spPr>
          <a:xfrm>
            <a:off x="5611090" y="1056443"/>
            <a:ext cx="6319943" cy="4812980"/>
          </a:xfrm>
          <a:prstGeom prst="rect">
            <a:avLst/>
          </a:prstGeom>
          <a:solidFill>
            <a:schemeClr val="bg1"/>
          </a:solidFill>
        </p:spPr>
      </p:pic>
    </p:spTree>
    <p:extLst>
      <p:ext uri="{BB962C8B-B14F-4D97-AF65-F5344CB8AC3E}">
        <p14:creationId xmlns:p14="http://schemas.microsoft.com/office/powerpoint/2010/main" val="7513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74C3D21E-F671-47EC-2FA8-E08A9DA3B391}"/>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Rectangle 5">
            <a:extLst>
              <a:ext uri="{FF2B5EF4-FFF2-40B4-BE49-F238E27FC236}">
                <a16:creationId xmlns:a16="http://schemas.microsoft.com/office/drawing/2014/main" xmlns="" id="{F157E4C2-EFD4-16E9-FFF2-9D927BDD186E}"/>
              </a:ext>
            </a:extLst>
          </p:cNvPr>
          <p:cNvSpPr/>
          <p:nvPr/>
        </p:nvSpPr>
        <p:spPr>
          <a:xfrm>
            <a:off x="5903650" y="603682"/>
            <a:ext cx="6288350" cy="6072326"/>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9" name="Rectangle 8">
            <a:extLst>
              <a:ext uri="{FF2B5EF4-FFF2-40B4-BE49-F238E27FC236}">
                <a16:creationId xmlns:a16="http://schemas.microsoft.com/office/drawing/2014/main" xmlns="" id="{F1B303B8-317E-49AD-7482-0145E797B1EB}"/>
              </a:ext>
            </a:extLst>
          </p:cNvPr>
          <p:cNvSpPr/>
          <p:nvPr/>
        </p:nvSpPr>
        <p:spPr>
          <a:xfrm>
            <a:off x="11939912" y="6607716"/>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5</a:t>
            </a:r>
            <a:endParaRPr lang="x-none" dirty="0">
              <a:solidFill>
                <a:srgbClr val="002060"/>
              </a:solidFill>
            </a:endParaRPr>
          </a:p>
        </p:txBody>
      </p:sp>
      <p:sp>
        <p:nvSpPr>
          <p:cNvPr id="10" name="Rectangle 9">
            <a:extLst>
              <a:ext uri="{FF2B5EF4-FFF2-40B4-BE49-F238E27FC236}">
                <a16:creationId xmlns:a16="http://schemas.microsoft.com/office/drawing/2014/main" xmlns="" id="{A69E8F9C-547A-F5F6-9D98-D31CD69E9AC1}"/>
              </a:ext>
            </a:extLst>
          </p:cNvPr>
          <p:cNvSpPr/>
          <p:nvPr/>
        </p:nvSpPr>
        <p:spPr>
          <a:xfrm>
            <a:off x="6484867" y="6275614"/>
            <a:ext cx="5125915" cy="17320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latin typeface="Times New Roman" panose="02020603050405020304" pitchFamily="18" charset="0"/>
                <a:cs typeface="Times New Roman" panose="02020603050405020304" pitchFamily="18" charset="0"/>
              </a:rPr>
              <a:t>Lattice parameters trend of the obtained </a:t>
            </a:r>
          </a:p>
          <a:p>
            <a:pPr algn="ctr"/>
            <a:r>
              <a:rPr lang="en-US" sz="1600" dirty="0">
                <a:solidFill>
                  <a:schemeClr val="bg1"/>
                </a:solidFill>
                <a:latin typeface="Times New Roman" panose="02020603050405020304" pitchFamily="18" charset="0"/>
                <a:cs typeface="Times New Roman" panose="02020603050405020304" pitchFamily="18" charset="0"/>
              </a:rPr>
              <a:t>(AgxCu1-x)2ZnSnS4 samples</a:t>
            </a:r>
            <a:endParaRPr lang="x-none" sz="1600" dirty="0">
              <a:solidFill>
                <a:schemeClr val="bg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1" name="Rectangle 10">
                <a:extLst>
                  <a:ext uri="{FF2B5EF4-FFF2-40B4-BE49-F238E27FC236}">
                    <a16:creationId xmlns:a16="http://schemas.microsoft.com/office/drawing/2014/main" xmlns="" id="{8FC2DECA-F312-32F0-91B0-C067226B14CB}"/>
                  </a:ext>
                </a:extLst>
              </p:cNvPr>
              <p:cNvSpPr/>
              <p:nvPr/>
            </p:nvSpPr>
            <p:spPr>
              <a:xfrm>
                <a:off x="8792" y="1028703"/>
                <a:ext cx="5714346" cy="58292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just"/>
                <a:r>
                  <a:rPr lang="en-US" sz="1600" dirty="0">
                    <a:solidFill>
                      <a:schemeClr val="tx1"/>
                    </a:solidFill>
                    <a:latin typeface="Times New Roman" panose="02020603050405020304" pitchFamily="18" charset="0"/>
                    <a:cs typeface="Times New Roman" panose="02020603050405020304" pitchFamily="18" charset="0"/>
                  </a:rPr>
                  <a:t> The lattice parameters (a) and (c) of the obtained (AgxCu1-x)2ZnSnS4 samples as a function of ( 0 ≤ x ≤ 1) were calculated from the major peaks of XRD patterns ;</a:t>
                </a:r>
              </a:p>
              <a:p>
                <a:pPr algn="just"/>
                <a14:m>
                  <m:oMathPara xmlns:m="http://schemas.openxmlformats.org/officeDocument/2006/math">
                    <m:oMathParaPr>
                      <m:jc m:val="centerGroup"/>
                    </m:oMathParaPr>
                    <m:oMath xmlns:m="http://schemas.openxmlformats.org/officeDocument/2006/math">
                      <m:f>
                        <m:fPr>
                          <m:ctrlPr>
                            <a:rPr lang="en-US" sz="1600" i="1" smtClean="0">
                              <a:solidFill>
                                <a:schemeClr val="tx1"/>
                              </a:solidFill>
                              <a:latin typeface="Cambria Math" panose="02040503050406030204" pitchFamily="18" charset="0"/>
                            </a:rPr>
                          </m:ctrlPr>
                        </m:fPr>
                        <m:num>
                          <m:r>
                            <a:rPr lang="fr-FR" sz="1600" b="0" i="1" smtClean="0">
                              <a:solidFill>
                                <a:schemeClr val="tx1"/>
                              </a:solidFill>
                              <a:latin typeface="Cambria Math" panose="02040503050406030204" pitchFamily="18" charset="0"/>
                            </a:rPr>
                            <m:t>1</m:t>
                          </m:r>
                        </m:num>
                        <m:den>
                          <m:sSubSup>
                            <m:sSubSupPr>
                              <m:ctrlPr>
                                <a:rPr lang="en-US" sz="1600" i="1" smtClean="0">
                                  <a:solidFill>
                                    <a:schemeClr val="tx1"/>
                                  </a:solidFill>
                                  <a:latin typeface="Cambria Math" panose="02040503050406030204" pitchFamily="18" charset="0"/>
                                </a:rPr>
                              </m:ctrlPr>
                            </m:sSubSupPr>
                            <m:e>
                              <m:r>
                                <a:rPr lang="fr-FR" sz="1600" b="0" i="1" smtClean="0">
                                  <a:solidFill>
                                    <a:schemeClr val="tx1"/>
                                  </a:solidFill>
                                  <a:latin typeface="Cambria Math" panose="02040503050406030204" pitchFamily="18" charset="0"/>
                                </a:rPr>
                                <m:t>𝑑</m:t>
                              </m:r>
                            </m:e>
                            <m:sub>
                              <m:r>
                                <a:rPr lang="fr-FR" sz="1600" b="0" i="1" smtClean="0">
                                  <a:solidFill>
                                    <a:schemeClr val="tx1"/>
                                  </a:solidFill>
                                  <a:latin typeface="Cambria Math" panose="02040503050406030204" pitchFamily="18" charset="0"/>
                                </a:rPr>
                                <m:t>h𝑘𝑙</m:t>
                              </m:r>
                            </m:sub>
                            <m:sup>
                              <m:r>
                                <a:rPr lang="fr-FR" sz="1600" b="0" i="1" smtClean="0">
                                  <a:solidFill>
                                    <a:schemeClr val="tx1"/>
                                  </a:solidFill>
                                  <a:latin typeface="Cambria Math" panose="02040503050406030204" pitchFamily="18" charset="0"/>
                                </a:rPr>
                                <m:t>2</m:t>
                              </m:r>
                            </m:sup>
                          </m:sSubSup>
                        </m:den>
                      </m:f>
                      <m:r>
                        <a:rPr lang="fr-FR" sz="1600" b="0" i="1" smtClean="0">
                          <a:solidFill>
                            <a:schemeClr val="tx1"/>
                          </a:solidFill>
                          <a:latin typeface="Cambria Math" panose="02040503050406030204" pitchFamily="18" charset="0"/>
                        </a:rPr>
                        <m:t>=</m:t>
                      </m:r>
                      <m:f>
                        <m:fPr>
                          <m:ctrlPr>
                            <a:rPr lang="fr-FR" sz="1600" b="0" i="1" smtClean="0">
                              <a:solidFill>
                                <a:schemeClr val="tx1"/>
                              </a:solidFill>
                              <a:latin typeface="Cambria Math" panose="02040503050406030204" pitchFamily="18" charset="0"/>
                            </a:rPr>
                          </m:ctrlPr>
                        </m:fPr>
                        <m:num>
                          <m:sSup>
                            <m:sSupPr>
                              <m:ctrlPr>
                                <a:rPr lang="fr-FR" sz="1600" b="0" i="1" smtClean="0">
                                  <a:solidFill>
                                    <a:schemeClr val="tx1"/>
                                  </a:solidFill>
                                  <a:latin typeface="Cambria Math" panose="02040503050406030204" pitchFamily="18" charset="0"/>
                                </a:rPr>
                              </m:ctrlPr>
                            </m:sSupPr>
                            <m:e>
                              <m:r>
                                <a:rPr lang="fr-FR" sz="1600" b="0" i="1" smtClean="0">
                                  <a:solidFill>
                                    <a:schemeClr val="tx1"/>
                                  </a:solidFill>
                                  <a:latin typeface="Cambria Math" panose="02040503050406030204" pitchFamily="18" charset="0"/>
                                </a:rPr>
                                <m:t>h</m:t>
                              </m:r>
                            </m:e>
                            <m:sup>
                              <m:r>
                                <a:rPr lang="fr-FR" sz="1600" b="0" i="1" smtClean="0">
                                  <a:solidFill>
                                    <a:schemeClr val="tx1"/>
                                  </a:solidFill>
                                  <a:latin typeface="Cambria Math" panose="02040503050406030204" pitchFamily="18" charset="0"/>
                                </a:rPr>
                                <m:t>2</m:t>
                              </m:r>
                            </m:sup>
                          </m:sSup>
                          <m:r>
                            <a:rPr lang="fr-FR" sz="1600" b="0" i="1" smtClean="0">
                              <a:solidFill>
                                <a:schemeClr val="tx1"/>
                              </a:solidFill>
                              <a:latin typeface="Cambria Math" panose="02040503050406030204" pitchFamily="18" charset="0"/>
                            </a:rPr>
                            <m:t>+</m:t>
                          </m:r>
                          <m:sSup>
                            <m:sSupPr>
                              <m:ctrlPr>
                                <a:rPr lang="fr-FR" sz="1600" b="0" i="1" smtClean="0">
                                  <a:solidFill>
                                    <a:schemeClr val="tx1"/>
                                  </a:solidFill>
                                  <a:latin typeface="Cambria Math" panose="02040503050406030204" pitchFamily="18" charset="0"/>
                                </a:rPr>
                              </m:ctrlPr>
                            </m:sSupPr>
                            <m:e>
                              <m:r>
                                <a:rPr lang="fr-FR" sz="1600" b="0" i="1" smtClean="0">
                                  <a:solidFill>
                                    <a:schemeClr val="tx1"/>
                                  </a:solidFill>
                                  <a:latin typeface="Cambria Math" panose="02040503050406030204" pitchFamily="18" charset="0"/>
                                </a:rPr>
                                <m:t>𝑘</m:t>
                              </m:r>
                            </m:e>
                            <m:sup>
                              <m:r>
                                <a:rPr lang="fr-FR" sz="1600" b="0" i="1" smtClean="0">
                                  <a:solidFill>
                                    <a:schemeClr val="tx1"/>
                                  </a:solidFill>
                                  <a:latin typeface="Cambria Math" panose="02040503050406030204" pitchFamily="18" charset="0"/>
                                </a:rPr>
                                <m:t>2</m:t>
                              </m:r>
                            </m:sup>
                          </m:sSup>
                        </m:num>
                        <m:den>
                          <m:sSup>
                            <m:sSupPr>
                              <m:ctrlPr>
                                <a:rPr lang="fr-FR" sz="1600" b="0" i="1" smtClean="0">
                                  <a:solidFill>
                                    <a:schemeClr val="tx1"/>
                                  </a:solidFill>
                                  <a:latin typeface="Cambria Math" panose="02040503050406030204" pitchFamily="18" charset="0"/>
                                </a:rPr>
                              </m:ctrlPr>
                            </m:sSupPr>
                            <m:e>
                              <m:r>
                                <a:rPr lang="fr-FR" sz="1600" b="0" i="1" smtClean="0">
                                  <a:solidFill>
                                    <a:schemeClr val="tx1"/>
                                  </a:solidFill>
                                  <a:latin typeface="Cambria Math" panose="02040503050406030204" pitchFamily="18" charset="0"/>
                                </a:rPr>
                                <m:t>𝑎</m:t>
                              </m:r>
                            </m:e>
                            <m:sup>
                              <m:r>
                                <a:rPr lang="fr-FR" sz="1600" b="0" i="1" smtClean="0">
                                  <a:solidFill>
                                    <a:schemeClr val="tx1"/>
                                  </a:solidFill>
                                  <a:latin typeface="Cambria Math" panose="02040503050406030204" pitchFamily="18" charset="0"/>
                                </a:rPr>
                                <m:t>2</m:t>
                              </m:r>
                            </m:sup>
                          </m:sSup>
                        </m:den>
                      </m:f>
                      <m:r>
                        <a:rPr lang="fr-FR" sz="1600" b="0" i="1" smtClean="0">
                          <a:solidFill>
                            <a:schemeClr val="tx1"/>
                          </a:solidFill>
                          <a:latin typeface="Cambria Math" panose="02040503050406030204" pitchFamily="18" charset="0"/>
                        </a:rPr>
                        <m:t>+</m:t>
                      </m:r>
                      <m:f>
                        <m:fPr>
                          <m:ctrlPr>
                            <a:rPr lang="fr-FR" sz="1600" b="0" i="1" smtClean="0">
                              <a:solidFill>
                                <a:schemeClr val="tx1"/>
                              </a:solidFill>
                              <a:latin typeface="Cambria Math" panose="02040503050406030204" pitchFamily="18" charset="0"/>
                            </a:rPr>
                          </m:ctrlPr>
                        </m:fPr>
                        <m:num>
                          <m:sSup>
                            <m:sSupPr>
                              <m:ctrlPr>
                                <a:rPr lang="fr-FR" sz="1600" b="0" i="1" smtClean="0">
                                  <a:solidFill>
                                    <a:schemeClr val="tx1"/>
                                  </a:solidFill>
                                  <a:latin typeface="Cambria Math" panose="02040503050406030204" pitchFamily="18" charset="0"/>
                                </a:rPr>
                              </m:ctrlPr>
                            </m:sSupPr>
                            <m:e>
                              <m:r>
                                <a:rPr lang="fr-FR" sz="1600" b="0" i="1" smtClean="0">
                                  <a:solidFill>
                                    <a:schemeClr val="tx1"/>
                                  </a:solidFill>
                                  <a:latin typeface="Cambria Math" panose="02040503050406030204" pitchFamily="18" charset="0"/>
                                </a:rPr>
                                <m:t>𝑙</m:t>
                              </m:r>
                            </m:e>
                            <m:sup>
                              <m:r>
                                <a:rPr lang="fr-FR" sz="1600" b="0" i="1" smtClean="0">
                                  <a:solidFill>
                                    <a:schemeClr val="tx1"/>
                                  </a:solidFill>
                                  <a:latin typeface="Cambria Math" panose="02040503050406030204" pitchFamily="18" charset="0"/>
                                </a:rPr>
                                <m:t>2</m:t>
                              </m:r>
                            </m:sup>
                          </m:sSup>
                        </m:num>
                        <m:den>
                          <m:sSup>
                            <m:sSupPr>
                              <m:ctrlPr>
                                <a:rPr lang="fr-FR" sz="1600" b="0" i="1" smtClean="0">
                                  <a:solidFill>
                                    <a:schemeClr val="tx1"/>
                                  </a:solidFill>
                                  <a:latin typeface="Cambria Math" panose="02040503050406030204" pitchFamily="18" charset="0"/>
                                </a:rPr>
                              </m:ctrlPr>
                            </m:sSupPr>
                            <m:e>
                              <m:r>
                                <a:rPr lang="fr-FR" sz="1600" b="0" i="1" smtClean="0">
                                  <a:solidFill>
                                    <a:schemeClr val="tx1"/>
                                  </a:solidFill>
                                  <a:latin typeface="Cambria Math" panose="02040503050406030204" pitchFamily="18" charset="0"/>
                                </a:rPr>
                                <m:t>𝑐</m:t>
                              </m:r>
                            </m:e>
                            <m:sup>
                              <m:r>
                                <a:rPr lang="fr-FR" sz="1600" b="0" i="1" smtClean="0">
                                  <a:solidFill>
                                    <a:schemeClr val="tx1"/>
                                  </a:solidFill>
                                  <a:latin typeface="Cambria Math" panose="02040503050406030204" pitchFamily="18" charset="0"/>
                                </a:rPr>
                                <m:t>2</m:t>
                              </m:r>
                            </m:sup>
                          </m:sSup>
                        </m:den>
                      </m:f>
                    </m:oMath>
                  </m:oMathPara>
                </a14:m>
                <a:endParaRPr lang="fr-FR" sz="1600" dirty="0">
                  <a:solidFill>
                    <a:schemeClr val="tx1"/>
                  </a:solidFill>
                  <a:latin typeface="Times New Roman" panose="02020603050405020304" pitchFamily="18" charset="0"/>
                  <a:cs typeface="Times New Roman" panose="02020603050405020304" pitchFamily="18" charset="0"/>
                </a:endParaRPr>
              </a:p>
              <a:p>
                <a:pPr algn="ctr"/>
                <a:endParaRPr lang="fr-FR" sz="1600" dirty="0">
                  <a:solidFill>
                    <a:schemeClr val="tx1"/>
                  </a:solidFill>
                  <a:latin typeface="Times New Roman" panose="02020603050405020304" pitchFamily="18" charset="0"/>
                  <a:cs typeface="Times New Roman" panose="02020603050405020304" pitchFamily="18" charset="0"/>
                </a:endParaRPr>
              </a:p>
              <a:p>
                <a:pPr algn="ctr"/>
                <a:endParaRPr kumimoji="0" lang="en-US"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endParaRPr>
              </a:p>
              <a:p>
                <a:pPr marL="285750" indent="-285750" algn="ctr">
                  <a:buClr>
                    <a:schemeClr val="accent1">
                      <a:lumMod val="75000"/>
                    </a:schemeClr>
                  </a:buClr>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T</a:t>
                </a:r>
                <a:r>
                  <a:rPr kumimoji="0" lang="en-US"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he lattice constant (a) increases slightly with increasing Ag content from x=0 to x=0.47, and when Ag ˃ 47% the lattice constant (a) undergoes a significant expansion, becoming considerably larger.</a:t>
                </a:r>
              </a:p>
              <a:p>
                <a:pPr marL="285750" indent="-285750" algn="ctr">
                  <a:buClr>
                    <a:schemeClr val="bg1"/>
                  </a:buClr>
                  <a:buFont typeface="Arial" panose="020B0604020202020204" pitchFamily="34" charset="0"/>
                  <a:buChar char="•"/>
                </a:pPr>
                <a:endParaRPr kumimoji="0" lang="en-US"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endParaRPr>
              </a:p>
              <a:p>
                <a:pPr marL="285750" indent="-285750" algn="ctr">
                  <a:buClr>
                    <a:schemeClr val="accent1">
                      <a:lumMod val="75000"/>
                    </a:schemeClr>
                  </a:buClr>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Similarly, the lattice parameter (c) increases slightly as we move from x=0 to x=0.47 compositions, while the latter parameter becomes significantly reduced beyond 47% Ag content. </a:t>
                </a:r>
              </a:p>
              <a:p>
                <a:pPr marL="285750" indent="-285750" algn="ctr">
                  <a:buClr>
                    <a:schemeClr val="bg1"/>
                  </a:buClr>
                  <a:buFont typeface="Arial" panose="020B0604020202020204" pitchFamily="34" charset="0"/>
                  <a:buChar char="•"/>
                </a:pPr>
                <a:endParaRPr lang="en-US" sz="1600" dirty="0">
                  <a:solidFill>
                    <a:schemeClr val="tx1"/>
                  </a:solidFill>
                  <a:latin typeface="Times New Roman" panose="02020603050405020304" pitchFamily="18" charset="0"/>
                  <a:cs typeface="Times New Roman" panose="02020603050405020304" pitchFamily="18" charset="0"/>
                </a:endParaRPr>
              </a:p>
              <a:p>
                <a:pPr marL="285750" indent="-285750" algn="ctr">
                  <a:buClr>
                    <a:schemeClr val="accent1">
                      <a:lumMod val="75000"/>
                    </a:schemeClr>
                  </a:buClr>
                  <a:buFont typeface="Arial" panose="020B0604020202020204" pitchFamily="34" charset="0"/>
                  <a:buChar char="•"/>
                </a:pPr>
                <a:r>
                  <a:rPr lang="en-US" sz="1600" dirty="0">
                    <a:solidFill>
                      <a:schemeClr val="tx1"/>
                    </a:solidFill>
                    <a:latin typeface="Times New Roman" panose="02020603050405020304" pitchFamily="18" charset="0"/>
                    <a:cs typeface="Times New Roman" panose="02020603050405020304" pitchFamily="18" charset="0"/>
                  </a:rPr>
                  <a:t>The observed trends in lattice constants of </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(Ag</a:t>
                </a:r>
                <a:r>
                  <a:rPr kumimoji="0" lang="en-US" sz="1600" b="0" i="0" u="none" strike="noStrike" kern="1200" cap="none" spc="0" normalizeH="0" baseline="-25000" noProof="0" dirty="0">
                    <a:ln>
                      <a:noFill/>
                    </a:ln>
                    <a:solidFill>
                      <a:schemeClr val="tx1"/>
                    </a:solidFill>
                    <a:effectLst/>
                    <a:uLnTx/>
                    <a:uFillTx/>
                    <a:latin typeface="Times New Roman" panose="02020603050405020304" pitchFamily="18" charset="0"/>
                    <a:cs typeface="Times New Roman" panose="02020603050405020304" pitchFamily="18" charset="0"/>
                  </a:rPr>
                  <a:t>x</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Cu</a:t>
                </a:r>
                <a:r>
                  <a:rPr kumimoji="0" lang="en-US" sz="1600" b="0" i="0" u="none" strike="noStrike" kern="1200" cap="none" spc="0" normalizeH="0" baseline="-25000" noProof="0" dirty="0">
                    <a:ln>
                      <a:noFill/>
                    </a:ln>
                    <a:solidFill>
                      <a:schemeClr val="tx1"/>
                    </a:solidFill>
                    <a:effectLst/>
                    <a:uLnTx/>
                    <a:uFillTx/>
                    <a:latin typeface="Times New Roman" panose="02020603050405020304" pitchFamily="18" charset="0"/>
                    <a:cs typeface="Times New Roman" panose="02020603050405020304" pitchFamily="18" charset="0"/>
                  </a:rPr>
                  <a:t>1-x</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a:t>
                </a:r>
                <a:r>
                  <a:rPr kumimoji="0" lang="en-US" sz="1600" b="0" i="0" u="none" strike="noStrike" kern="1200" cap="none" spc="0" normalizeH="0" baseline="-25000" noProof="0" dirty="0">
                    <a:ln>
                      <a:noFill/>
                    </a:ln>
                    <a:solidFill>
                      <a:schemeClr val="tx1"/>
                    </a:solidFill>
                    <a:effectLst/>
                    <a:uLnTx/>
                    <a:uFillTx/>
                    <a:latin typeface="Times New Roman" panose="02020603050405020304" pitchFamily="18" charset="0"/>
                    <a:cs typeface="Times New Roman" panose="02020603050405020304" pitchFamily="18" charset="0"/>
                  </a:rPr>
                  <a:t>2</a:t>
                </a:r>
                <a:r>
                  <a:rPr kumimoji="0" lang="en-US" sz="16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ZnSnS</a:t>
                </a:r>
                <a:r>
                  <a:rPr kumimoji="0" lang="en-US" sz="1600" b="0" i="0" u="none" strike="noStrike" kern="1200" cap="none" spc="0" normalizeH="0" baseline="-25000" noProof="0" dirty="0">
                    <a:ln>
                      <a:noFill/>
                    </a:ln>
                    <a:solidFill>
                      <a:schemeClr val="tx1"/>
                    </a:solidFill>
                    <a:effectLst/>
                    <a:uLnTx/>
                    <a:uFillTx/>
                    <a:latin typeface="Times New Roman" panose="02020603050405020304" pitchFamily="18" charset="0"/>
                    <a:cs typeface="Times New Roman" panose="02020603050405020304" pitchFamily="18" charset="0"/>
                  </a:rPr>
                  <a:t>4</a:t>
                </a:r>
                <a:r>
                  <a:rPr kumimoji="0" lang="en-US" sz="1600" b="0" i="0" u="none" strike="noStrike" kern="1200" cap="none" spc="0" normalizeH="0" noProof="0" dirty="0">
                    <a:ln>
                      <a:noFill/>
                    </a:ln>
                    <a:solidFill>
                      <a:schemeClr val="tx1"/>
                    </a:solidFill>
                    <a:effectLst/>
                    <a:uLnTx/>
                    <a:uFillTx/>
                    <a:latin typeface="Times New Roman" panose="02020603050405020304" pitchFamily="18" charset="0"/>
                    <a:cs typeface="Times New Roman" panose="02020603050405020304" pitchFamily="18" charset="0"/>
                  </a:rPr>
                  <a:t> deviate from Vegard's law indicating the formation of point defects during synthesis.</a:t>
                </a:r>
                <a:endParaRPr lang="en-US" sz="1600" dirty="0">
                  <a:solidFill>
                    <a:schemeClr val="tx1"/>
                  </a:solidFill>
                  <a:latin typeface="Times New Roman" panose="02020603050405020304" pitchFamily="18" charset="0"/>
                  <a:cs typeface="Times New Roman" panose="02020603050405020304" pitchFamily="18" charset="0"/>
                </a:endParaRPr>
              </a:p>
            </p:txBody>
          </p:sp>
        </mc:Choice>
        <mc:Fallback xmlns="">
          <p:sp>
            <p:nvSpPr>
              <p:cNvPr id="11" name="Rectangle 10">
                <a:extLst>
                  <a:ext uri="{FF2B5EF4-FFF2-40B4-BE49-F238E27FC236}">
                    <a16:creationId xmlns:a16="http://schemas.microsoft.com/office/drawing/2014/main" id="{8FC2DECA-F312-32F0-91B0-C067226B14CB}"/>
                  </a:ext>
                </a:extLst>
              </p:cNvPr>
              <p:cNvSpPr>
                <a:spLocks noRot="1" noChangeAspect="1" noMove="1" noResize="1" noEditPoints="1" noAdjustHandles="1" noChangeArrowheads="1" noChangeShapeType="1" noTextEdit="1"/>
              </p:cNvSpPr>
              <p:nvPr/>
            </p:nvSpPr>
            <p:spPr>
              <a:xfrm>
                <a:off x="8792" y="1028703"/>
                <a:ext cx="5714346" cy="5829296"/>
              </a:xfrm>
              <a:prstGeom prst="rect">
                <a:avLst/>
              </a:prstGeom>
              <a:blipFill>
                <a:blip r:embed="rId2"/>
                <a:stretch>
                  <a:fillRect l="-533" r="-533"/>
                </a:stretch>
              </a:blipFill>
              <a:ln>
                <a:noFill/>
              </a:ln>
            </p:spPr>
            <p:txBody>
              <a:bodyPr/>
              <a:lstStyle/>
              <a:p>
                <a:r>
                  <a:rPr lang="fr-DZ">
                    <a:noFill/>
                  </a:rPr>
                  <a:t> </a:t>
                </a:r>
              </a:p>
            </p:txBody>
          </p:sp>
        </mc:Fallback>
      </mc:AlternateContent>
      <p:sp>
        <p:nvSpPr>
          <p:cNvPr id="12" name="Rectangle 11">
            <a:extLst>
              <a:ext uri="{FF2B5EF4-FFF2-40B4-BE49-F238E27FC236}">
                <a16:creationId xmlns:a16="http://schemas.microsoft.com/office/drawing/2014/main" xmlns="" id="{072F1E6A-BFF0-9CBA-C2B7-E59F75C6FDC7}"/>
              </a:ext>
            </a:extLst>
          </p:cNvPr>
          <p:cNvSpPr/>
          <p:nvPr/>
        </p:nvSpPr>
        <p:spPr>
          <a:xfrm>
            <a:off x="-106881" y="359972"/>
            <a:ext cx="5460023" cy="43082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75000"/>
                  </a:schemeClr>
                </a:solidFill>
                <a:latin typeface="Bahnschrift Light" panose="020B0502040204020203" pitchFamily="34" charset="0"/>
              </a:rPr>
              <a:t>R</a:t>
            </a:r>
            <a:r>
              <a:rPr lang="en" sz="3600" dirty="0">
                <a:solidFill>
                  <a:schemeClr val="accent1">
                    <a:lumMod val="75000"/>
                  </a:schemeClr>
                </a:solidFill>
                <a:latin typeface="Bahnschrift Light" panose="020B0502040204020203" pitchFamily="34" charset="0"/>
              </a:rPr>
              <a:t>esults and discussion </a:t>
            </a:r>
          </a:p>
        </p:txBody>
      </p:sp>
      <p:pic>
        <p:nvPicPr>
          <p:cNvPr id="3" name="Image 2">
            <a:extLst>
              <a:ext uri="{FF2B5EF4-FFF2-40B4-BE49-F238E27FC236}">
                <a16:creationId xmlns:a16="http://schemas.microsoft.com/office/drawing/2014/main" xmlns="" id="{E3732D85-D7A3-3854-7CB9-86681CDDBCAB}"/>
              </a:ext>
            </a:extLst>
          </p:cNvPr>
          <p:cNvPicPr>
            <a:picLocks noChangeAspect="1"/>
          </p:cNvPicPr>
          <p:nvPr/>
        </p:nvPicPr>
        <p:blipFill>
          <a:blip r:embed="rId3"/>
          <a:stretch>
            <a:fillRect/>
          </a:stretch>
        </p:blipFill>
        <p:spPr>
          <a:xfrm>
            <a:off x="6096000" y="673988"/>
            <a:ext cx="5915487" cy="2939224"/>
          </a:xfrm>
          <a:prstGeom prst="rect">
            <a:avLst/>
          </a:prstGeom>
          <a:solidFill>
            <a:schemeClr val="bg1"/>
          </a:solidFill>
        </p:spPr>
      </p:pic>
      <p:pic>
        <p:nvPicPr>
          <p:cNvPr id="13" name="Image 12">
            <a:extLst>
              <a:ext uri="{FF2B5EF4-FFF2-40B4-BE49-F238E27FC236}">
                <a16:creationId xmlns:a16="http://schemas.microsoft.com/office/drawing/2014/main" xmlns="" id="{EEAD450D-8558-775B-EAE3-88FA46E9229F}"/>
              </a:ext>
            </a:extLst>
          </p:cNvPr>
          <p:cNvPicPr>
            <a:picLocks noChangeAspect="1"/>
          </p:cNvPicPr>
          <p:nvPr/>
        </p:nvPicPr>
        <p:blipFill>
          <a:blip r:embed="rId4"/>
          <a:stretch>
            <a:fillRect/>
          </a:stretch>
        </p:blipFill>
        <p:spPr>
          <a:xfrm>
            <a:off x="6096001" y="3497802"/>
            <a:ext cx="5915486" cy="2618914"/>
          </a:xfrm>
          <a:prstGeom prst="rect">
            <a:avLst/>
          </a:prstGeom>
          <a:solidFill>
            <a:schemeClr val="bg1"/>
          </a:solidFill>
        </p:spPr>
      </p:pic>
    </p:spTree>
    <p:extLst>
      <p:ext uri="{BB962C8B-B14F-4D97-AF65-F5344CB8AC3E}">
        <p14:creationId xmlns:p14="http://schemas.microsoft.com/office/powerpoint/2010/main" val="3408231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89A38EEF-A548-E834-67FF-F2934A0D827E}"/>
              </a:ext>
            </a:extLst>
          </p:cNvPr>
          <p:cNvSpPr/>
          <p:nvPr/>
        </p:nvSpPr>
        <p:spPr>
          <a:xfrm>
            <a:off x="11931034" y="6572204"/>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6</a:t>
            </a:r>
            <a:endParaRPr lang="x-none" dirty="0">
              <a:solidFill>
                <a:srgbClr val="002060"/>
              </a:solidFill>
            </a:endParaRPr>
          </a:p>
        </p:txBody>
      </p:sp>
      <p:sp>
        <p:nvSpPr>
          <p:cNvPr id="5" name="Rectangle 4">
            <a:extLst>
              <a:ext uri="{FF2B5EF4-FFF2-40B4-BE49-F238E27FC236}">
                <a16:creationId xmlns:a16="http://schemas.microsoft.com/office/drawing/2014/main" xmlns="" id="{E3A5B5D7-D940-C367-6251-1A699E8EF1AD}"/>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Rectangle 5">
            <a:extLst>
              <a:ext uri="{FF2B5EF4-FFF2-40B4-BE49-F238E27FC236}">
                <a16:creationId xmlns:a16="http://schemas.microsoft.com/office/drawing/2014/main" xmlns="" id="{517D9413-7860-2594-952D-B7DC458B2944}"/>
              </a:ext>
            </a:extLst>
          </p:cNvPr>
          <p:cNvSpPr/>
          <p:nvPr/>
        </p:nvSpPr>
        <p:spPr>
          <a:xfrm>
            <a:off x="5084126" y="443883"/>
            <a:ext cx="7066627" cy="6063449"/>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8" name="Rectangle 7">
            <a:extLst>
              <a:ext uri="{FF2B5EF4-FFF2-40B4-BE49-F238E27FC236}">
                <a16:creationId xmlns:a16="http://schemas.microsoft.com/office/drawing/2014/main" xmlns="" id="{397D7244-6D3F-BD84-4857-79A840A246FD}"/>
              </a:ext>
            </a:extLst>
          </p:cNvPr>
          <p:cNvSpPr/>
          <p:nvPr/>
        </p:nvSpPr>
        <p:spPr>
          <a:xfrm>
            <a:off x="6346056" y="5907157"/>
            <a:ext cx="5188260" cy="56270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bg1"/>
                </a:solidFill>
                <a:latin typeface="Times New Roman" panose="02020603050405020304" pitchFamily="18" charset="0"/>
                <a:cs typeface="Times New Roman" panose="02020603050405020304" pitchFamily="18" charset="0"/>
              </a:rPr>
              <a:t>Band gaps of </a:t>
            </a:r>
            <a:r>
              <a:rPr lang="en-US" sz="1600" dirty="0">
                <a:solidFill>
                  <a:schemeClr val="bg1"/>
                </a:solidFill>
                <a:latin typeface="Times New Roman" panose="02020603050405020304" pitchFamily="18" charset="0"/>
                <a:cs typeface="Times New Roman" panose="02020603050405020304" pitchFamily="18" charset="0"/>
              </a:rPr>
              <a:t>(Ag</a:t>
            </a:r>
            <a:r>
              <a:rPr lang="en-US" sz="1600" baseline="-25000" dirty="0">
                <a:solidFill>
                  <a:schemeClr val="bg1"/>
                </a:solidFill>
                <a:latin typeface="Times New Roman" panose="02020603050405020304" pitchFamily="18" charset="0"/>
                <a:cs typeface="Times New Roman" panose="02020603050405020304" pitchFamily="18" charset="0"/>
              </a:rPr>
              <a:t>x</a:t>
            </a:r>
            <a:r>
              <a:rPr lang="en-US" sz="1600" dirty="0">
                <a:solidFill>
                  <a:schemeClr val="bg1"/>
                </a:solidFill>
                <a:latin typeface="Times New Roman" panose="02020603050405020304" pitchFamily="18" charset="0"/>
                <a:cs typeface="Times New Roman" panose="02020603050405020304" pitchFamily="18" charset="0"/>
              </a:rPr>
              <a:t>Cu</a:t>
            </a:r>
            <a:r>
              <a:rPr lang="en-US" sz="1600" baseline="-25000" dirty="0">
                <a:solidFill>
                  <a:schemeClr val="bg1"/>
                </a:solidFill>
                <a:latin typeface="Times New Roman" panose="02020603050405020304" pitchFamily="18" charset="0"/>
                <a:cs typeface="Times New Roman" panose="02020603050405020304" pitchFamily="18" charset="0"/>
              </a:rPr>
              <a:t>1-x</a:t>
            </a:r>
            <a:r>
              <a:rPr lang="en-US" sz="1600" dirty="0">
                <a:solidFill>
                  <a:schemeClr val="bg1"/>
                </a:solidFill>
                <a:latin typeface="Times New Roman" panose="02020603050405020304" pitchFamily="18" charset="0"/>
                <a:cs typeface="Times New Roman" panose="02020603050405020304" pitchFamily="18" charset="0"/>
              </a:rPr>
              <a:t>)</a:t>
            </a:r>
            <a:r>
              <a:rPr lang="en-US" sz="1600" baseline="-25000" dirty="0">
                <a:solidFill>
                  <a:schemeClr val="bg1"/>
                </a:solidFill>
                <a:latin typeface="Times New Roman" panose="02020603050405020304" pitchFamily="18" charset="0"/>
                <a:cs typeface="Times New Roman" panose="02020603050405020304" pitchFamily="18" charset="0"/>
              </a:rPr>
              <a:t>2</a:t>
            </a:r>
            <a:r>
              <a:rPr lang="en-US" sz="1600" dirty="0">
                <a:solidFill>
                  <a:schemeClr val="bg1"/>
                </a:solidFill>
                <a:latin typeface="Times New Roman" panose="02020603050405020304" pitchFamily="18" charset="0"/>
                <a:cs typeface="Times New Roman" panose="02020603050405020304" pitchFamily="18" charset="0"/>
              </a:rPr>
              <a:t>ZnSnS</a:t>
            </a:r>
            <a:r>
              <a:rPr lang="en-US" sz="1600" baseline="-25000" dirty="0">
                <a:solidFill>
                  <a:schemeClr val="bg1"/>
                </a:solidFill>
                <a:latin typeface="Times New Roman" panose="02020603050405020304" pitchFamily="18" charset="0"/>
                <a:cs typeface="Times New Roman" panose="02020603050405020304" pitchFamily="18" charset="0"/>
              </a:rPr>
              <a:t>4 </a:t>
            </a:r>
            <a:r>
              <a:rPr lang="en-US" sz="1600" dirty="0">
                <a:solidFill>
                  <a:schemeClr val="bg1"/>
                </a:solidFill>
                <a:latin typeface="Times New Roman" panose="02020603050405020304" pitchFamily="18" charset="0"/>
                <a:cs typeface="Times New Roman" panose="02020603050405020304" pitchFamily="18" charset="0"/>
              </a:rPr>
              <a:t>from diffuse reflectance spectroscopy measurements</a:t>
            </a:r>
            <a:endParaRPr lang="x-none" sz="1600" dirty="0">
              <a:solidFill>
                <a:schemeClr val="bg1"/>
              </a:solidFill>
              <a:latin typeface="Times New Roman" panose="02020603050405020304" pitchFamily="18" charset="0"/>
              <a:cs typeface="Times New Roman" panose="02020603050405020304" pitchFamily="18" charset="0"/>
            </a:endParaRPr>
          </a:p>
        </p:txBody>
      </p:sp>
      <p:sp>
        <p:nvSpPr>
          <p:cNvPr id="9" name="Rectangle 8">
            <a:extLst>
              <a:ext uri="{FF2B5EF4-FFF2-40B4-BE49-F238E27FC236}">
                <a16:creationId xmlns:a16="http://schemas.microsoft.com/office/drawing/2014/main" xmlns="" id="{948A0241-479E-1C7B-0771-48B65AB8BE0D}"/>
              </a:ext>
            </a:extLst>
          </p:cNvPr>
          <p:cNvSpPr/>
          <p:nvPr/>
        </p:nvSpPr>
        <p:spPr>
          <a:xfrm>
            <a:off x="17756" y="1242874"/>
            <a:ext cx="4838330" cy="544201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just">
              <a:lnSpc>
                <a:spcPct val="150000"/>
              </a:lnSpc>
            </a:pPr>
            <a:r>
              <a:rPr lang="en-US" sz="1600" b="1" dirty="0">
                <a:solidFill>
                  <a:schemeClr val="tx1"/>
                </a:solidFill>
                <a:latin typeface="Times New Roman" panose="02020603050405020304" pitchFamily="18" charset="0"/>
                <a:cs typeface="Times New Roman" panose="02020603050405020304" pitchFamily="18" charset="0"/>
              </a:rPr>
              <a:t>Optical properties </a:t>
            </a:r>
            <a:r>
              <a:rPr lang="en-US" sz="1600" dirty="0">
                <a:solidFill>
                  <a:schemeClr val="tx1"/>
                </a:solidFill>
                <a:latin typeface="Times New Roman" panose="02020603050405020304" pitchFamily="18" charset="0"/>
                <a:cs typeface="Times New Roman" panose="02020603050405020304" pitchFamily="18" charset="0"/>
              </a:rPr>
              <a:t>of (Ag</a:t>
            </a:r>
            <a:r>
              <a:rPr lang="en-US" sz="1600" baseline="-25000" dirty="0">
                <a:solidFill>
                  <a:schemeClr val="tx1"/>
                </a:solidFill>
                <a:latin typeface="Times New Roman" panose="02020603050405020304" pitchFamily="18" charset="0"/>
                <a:cs typeface="Times New Roman" panose="02020603050405020304" pitchFamily="18" charset="0"/>
              </a:rPr>
              <a:t>x</a:t>
            </a:r>
            <a:r>
              <a:rPr lang="en-US" sz="1600" dirty="0">
                <a:solidFill>
                  <a:schemeClr val="tx1"/>
                </a:solidFill>
                <a:latin typeface="Times New Roman" panose="02020603050405020304" pitchFamily="18" charset="0"/>
                <a:cs typeface="Times New Roman" panose="02020603050405020304" pitchFamily="18" charset="0"/>
              </a:rPr>
              <a:t>Cu</a:t>
            </a:r>
            <a:r>
              <a:rPr lang="en-US" sz="1600" baseline="-25000" dirty="0">
                <a:solidFill>
                  <a:schemeClr val="tx1"/>
                </a:solidFill>
                <a:latin typeface="Times New Roman" panose="02020603050405020304" pitchFamily="18" charset="0"/>
                <a:cs typeface="Times New Roman" panose="02020603050405020304" pitchFamily="18" charset="0"/>
              </a:rPr>
              <a:t>1-x</a:t>
            </a:r>
            <a:r>
              <a:rPr lang="en-US" sz="1600" dirty="0">
                <a:solidFill>
                  <a:schemeClr val="tx1"/>
                </a:solidFill>
                <a:latin typeface="Times New Roman" panose="02020603050405020304" pitchFamily="18" charset="0"/>
                <a:cs typeface="Times New Roman" panose="02020603050405020304" pitchFamily="18" charset="0"/>
              </a:rPr>
              <a:t>)</a:t>
            </a:r>
            <a:r>
              <a:rPr lang="en-US" sz="1600" baseline="-25000" dirty="0">
                <a:solidFill>
                  <a:schemeClr val="tx1"/>
                </a:solidFill>
                <a:latin typeface="Times New Roman" panose="02020603050405020304" pitchFamily="18" charset="0"/>
                <a:cs typeface="Times New Roman" panose="02020603050405020304" pitchFamily="18" charset="0"/>
              </a:rPr>
              <a:t>2</a:t>
            </a:r>
            <a:r>
              <a:rPr lang="en-US" sz="1600" dirty="0">
                <a:solidFill>
                  <a:schemeClr val="tx1"/>
                </a:solidFill>
                <a:latin typeface="Times New Roman" panose="02020603050405020304" pitchFamily="18" charset="0"/>
                <a:cs typeface="Times New Roman" panose="02020603050405020304" pitchFamily="18" charset="0"/>
              </a:rPr>
              <a:t>ZnSnS</a:t>
            </a:r>
            <a:r>
              <a:rPr lang="en-US" sz="1600" baseline="-25000" dirty="0">
                <a:solidFill>
                  <a:schemeClr val="tx1"/>
                </a:solidFill>
                <a:latin typeface="Times New Roman" panose="02020603050405020304" pitchFamily="18" charset="0"/>
                <a:cs typeface="Times New Roman" panose="02020603050405020304" pitchFamily="18" charset="0"/>
              </a:rPr>
              <a:t>4</a:t>
            </a:r>
            <a:r>
              <a:rPr lang="en-US" sz="1600" dirty="0">
                <a:solidFill>
                  <a:schemeClr val="tx1"/>
                </a:solidFill>
                <a:latin typeface="Times New Roman" panose="02020603050405020304" pitchFamily="18" charset="0"/>
                <a:cs typeface="Times New Roman" panose="02020603050405020304" pitchFamily="18" charset="0"/>
              </a:rPr>
              <a:t>, performed by UV-Vis diffuse reflectance measurements.</a:t>
            </a:r>
          </a:p>
          <a:p>
            <a:pPr algn="just">
              <a:lnSpc>
                <a:spcPct val="150000"/>
              </a:lnSpc>
            </a:pPr>
            <a:endParaRPr lang="en-US" sz="1600" dirty="0">
              <a:solidFill>
                <a:schemeClr val="tx1"/>
              </a:solidFill>
              <a:latin typeface="Times New Roman" panose="02020603050405020304" pitchFamily="18" charset="0"/>
              <a:cs typeface="Times New Roman" panose="02020603050405020304" pitchFamily="18" charset="0"/>
            </a:endParaRPr>
          </a:p>
          <a:p>
            <a:pPr marL="285750" indent="-285750" algn="just">
              <a:lnSpc>
                <a:spcPct val="150000"/>
              </a:lnSpc>
              <a:buFont typeface="Courier New" panose="02070309020205020404" pitchFamily="49" charset="0"/>
              <a:buChar char="o"/>
            </a:pPr>
            <a:endParaRPr lang="en-US" sz="1600" dirty="0">
              <a:solidFill>
                <a:schemeClr val="tx1"/>
              </a:solidFill>
              <a:latin typeface="Times New Roman" panose="02020603050405020304" pitchFamily="18" charset="0"/>
              <a:cs typeface="Times New Roman" panose="02020603050405020304" pitchFamily="18" charset="0"/>
            </a:endParaRPr>
          </a:p>
          <a:p>
            <a:pPr algn="just">
              <a:lnSpc>
                <a:spcPct val="150000"/>
              </a:lnSpc>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buFont typeface="Courier New" panose="02070309020205020404" pitchFamily="49" charset="0"/>
              <a:buChar char="o"/>
            </a:pPr>
            <a:endPar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endPar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buFont typeface="Courier New" panose="02070309020205020404" pitchFamily="49" charset="0"/>
              <a:buChar char="o"/>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buFont typeface="Courier New" panose="02070309020205020404" pitchFamily="49" charset="0"/>
              <a:buChar char="o"/>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optical properties could be tuned by varying the Ag content.</a:t>
            </a:r>
          </a:p>
          <a:p>
            <a:pPr algn="just">
              <a:lnSpc>
                <a:spcPct val="150000"/>
              </a:lnSpc>
            </a:pPr>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50000"/>
              </a:lnSpc>
              <a:buFont typeface="Courier New" panose="02070309020205020404" pitchFamily="49" charset="0"/>
              <a:buChar char="o"/>
            </a:pPr>
            <a:r>
              <a:rPr lang="en-US" sz="16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a:t>
            </a: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ue to the presence of secondary phases and points defects,  the variation of the band gap does not depend linearly on Ag concentrations</a:t>
            </a:r>
            <a:endParaRPr lang="en-US" sz="1600" dirty="0">
              <a:solidFill>
                <a:schemeClr val="tx1"/>
              </a:solidFill>
              <a:latin typeface="Times New Roman" panose="02020603050405020304" pitchFamily="18" charset="0"/>
              <a:cs typeface="Times New Roman" panose="02020603050405020304" pitchFamily="18" charset="0"/>
            </a:endParaRPr>
          </a:p>
          <a:p>
            <a:pPr algn="just"/>
            <a:endParaRPr lang="x-none" sz="1600" dirty="0">
              <a:solidFill>
                <a:schemeClr val="tx1"/>
              </a:solidFill>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xmlns="" id="{88E96F1A-5047-5043-9D20-5EB0B2356F2D}"/>
              </a:ext>
            </a:extLst>
          </p:cNvPr>
          <p:cNvSpPr/>
          <p:nvPr/>
        </p:nvSpPr>
        <p:spPr>
          <a:xfrm>
            <a:off x="-213064" y="350668"/>
            <a:ext cx="5419819" cy="430823"/>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1">
                    <a:lumMod val="75000"/>
                  </a:schemeClr>
                </a:solidFill>
                <a:latin typeface="Bahnschrift Light" panose="020B0502040204020203" pitchFamily="34" charset="0"/>
              </a:rPr>
              <a:t>R</a:t>
            </a:r>
            <a:r>
              <a:rPr lang="en" sz="3600" dirty="0">
                <a:solidFill>
                  <a:schemeClr val="accent1">
                    <a:lumMod val="75000"/>
                  </a:schemeClr>
                </a:solidFill>
                <a:latin typeface="Bahnschrift Light" panose="020B0502040204020203" pitchFamily="34" charset="0"/>
              </a:rPr>
              <a:t>esults and discussion </a:t>
            </a:r>
          </a:p>
        </p:txBody>
      </p:sp>
      <p:sp>
        <p:nvSpPr>
          <p:cNvPr id="15" name="Rectangle 14">
            <a:extLst>
              <a:ext uri="{FF2B5EF4-FFF2-40B4-BE49-F238E27FC236}">
                <a16:creationId xmlns:a16="http://schemas.microsoft.com/office/drawing/2014/main" xmlns="" id="{0F650C5D-1627-FE1A-6008-9E60E48955B7}"/>
              </a:ext>
            </a:extLst>
          </p:cNvPr>
          <p:cNvSpPr/>
          <p:nvPr/>
        </p:nvSpPr>
        <p:spPr>
          <a:xfrm>
            <a:off x="2254568" y="2192784"/>
            <a:ext cx="3591752" cy="205962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pic>
        <p:nvPicPr>
          <p:cNvPr id="14" name="Image 13">
            <a:extLst>
              <a:ext uri="{FF2B5EF4-FFF2-40B4-BE49-F238E27FC236}">
                <a16:creationId xmlns:a16="http://schemas.microsoft.com/office/drawing/2014/main" xmlns="" id="{F26C7405-44C3-C793-6CDD-06B39B893D2B}"/>
              </a:ext>
            </a:extLst>
          </p:cNvPr>
          <p:cNvPicPr>
            <a:picLocks noChangeAspect="1"/>
          </p:cNvPicPr>
          <p:nvPr/>
        </p:nvPicPr>
        <p:blipFill>
          <a:blip r:embed="rId2"/>
          <a:stretch>
            <a:fillRect/>
          </a:stretch>
        </p:blipFill>
        <p:spPr>
          <a:xfrm>
            <a:off x="2352584" y="2255181"/>
            <a:ext cx="3675355" cy="1953088"/>
          </a:xfrm>
          <a:prstGeom prst="rect">
            <a:avLst/>
          </a:prstGeom>
          <a:solidFill>
            <a:schemeClr val="bg1"/>
          </a:solidFill>
        </p:spPr>
      </p:pic>
      <p:pic>
        <p:nvPicPr>
          <p:cNvPr id="3" name="Image 2">
            <a:extLst>
              <a:ext uri="{FF2B5EF4-FFF2-40B4-BE49-F238E27FC236}">
                <a16:creationId xmlns:a16="http://schemas.microsoft.com/office/drawing/2014/main" xmlns="" id="{F319BD5F-E6D8-E765-50B9-A016E21123A3}"/>
              </a:ext>
            </a:extLst>
          </p:cNvPr>
          <p:cNvPicPr>
            <a:picLocks noChangeAspect="1"/>
          </p:cNvPicPr>
          <p:nvPr/>
        </p:nvPicPr>
        <p:blipFill>
          <a:blip r:embed="rId3"/>
          <a:stretch>
            <a:fillRect/>
          </a:stretch>
        </p:blipFill>
        <p:spPr>
          <a:xfrm>
            <a:off x="5992427" y="665825"/>
            <a:ext cx="6072324" cy="5203862"/>
          </a:xfrm>
          <a:prstGeom prst="rect">
            <a:avLst/>
          </a:prstGeom>
          <a:solidFill>
            <a:schemeClr val="bg1"/>
          </a:solidFill>
        </p:spPr>
      </p:pic>
    </p:spTree>
    <p:extLst>
      <p:ext uri="{BB962C8B-B14F-4D97-AF65-F5344CB8AC3E}">
        <p14:creationId xmlns:p14="http://schemas.microsoft.com/office/powerpoint/2010/main" val="2962567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DE3D161A-677B-A7D8-00A6-EE91F2F25FF1}"/>
              </a:ext>
            </a:extLst>
          </p:cNvPr>
          <p:cNvSpPr/>
          <p:nvPr/>
        </p:nvSpPr>
        <p:spPr>
          <a:xfrm>
            <a:off x="0" y="-1"/>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 name="Rectangle 4">
            <a:extLst>
              <a:ext uri="{FF2B5EF4-FFF2-40B4-BE49-F238E27FC236}">
                <a16:creationId xmlns:a16="http://schemas.microsoft.com/office/drawing/2014/main" xmlns="" id="{76E4405E-7165-1EF2-3F41-503F11C47488}"/>
              </a:ext>
            </a:extLst>
          </p:cNvPr>
          <p:cNvSpPr/>
          <p:nvPr/>
        </p:nvSpPr>
        <p:spPr>
          <a:xfrm>
            <a:off x="0" y="246185"/>
            <a:ext cx="12192000" cy="703384"/>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6" name="Rectangle 5">
            <a:extLst>
              <a:ext uri="{FF2B5EF4-FFF2-40B4-BE49-F238E27FC236}">
                <a16:creationId xmlns:a16="http://schemas.microsoft.com/office/drawing/2014/main" xmlns="" id="{DC96BACC-0657-D7A2-A1C6-A588883D7430}"/>
              </a:ext>
            </a:extLst>
          </p:cNvPr>
          <p:cNvSpPr/>
          <p:nvPr/>
        </p:nvSpPr>
        <p:spPr>
          <a:xfrm>
            <a:off x="167053" y="360485"/>
            <a:ext cx="2857500" cy="465992"/>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sz="3600" dirty="0">
                <a:solidFill>
                  <a:schemeClr val="accent1">
                    <a:lumMod val="75000"/>
                  </a:schemeClr>
                </a:solidFill>
                <a:latin typeface="Bahnschrift Light" panose="020B0502040204020203" pitchFamily="34" charset="0"/>
              </a:rPr>
              <a:t>Conclusion</a:t>
            </a:r>
            <a:endParaRPr lang="x-none" sz="3600" dirty="0">
              <a:solidFill>
                <a:schemeClr val="accent1">
                  <a:lumMod val="75000"/>
                </a:schemeClr>
              </a:solidFill>
              <a:latin typeface="Bahnschrift Light" panose="020B0502040204020203" pitchFamily="34" charset="0"/>
            </a:endParaRPr>
          </a:p>
        </p:txBody>
      </p:sp>
      <p:sp>
        <p:nvSpPr>
          <p:cNvPr id="8" name="Rectangle 7">
            <a:extLst>
              <a:ext uri="{FF2B5EF4-FFF2-40B4-BE49-F238E27FC236}">
                <a16:creationId xmlns:a16="http://schemas.microsoft.com/office/drawing/2014/main" xmlns="" id="{BA4118E5-AE63-3D49-2175-E7ED48D47FCF}"/>
              </a:ext>
            </a:extLst>
          </p:cNvPr>
          <p:cNvSpPr/>
          <p:nvPr/>
        </p:nvSpPr>
        <p:spPr>
          <a:xfrm>
            <a:off x="11936454" y="6599947"/>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t>7</a:t>
            </a:r>
            <a:endParaRPr lang="x-none" dirty="0"/>
          </a:p>
        </p:txBody>
      </p:sp>
      <p:sp>
        <p:nvSpPr>
          <p:cNvPr id="2" name="Rectangle 1">
            <a:extLst>
              <a:ext uri="{FF2B5EF4-FFF2-40B4-BE49-F238E27FC236}">
                <a16:creationId xmlns:a16="http://schemas.microsoft.com/office/drawing/2014/main" xmlns="" id="{DFE4E75F-D414-ED95-7B7A-A0CB45AE9D9D}"/>
              </a:ext>
            </a:extLst>
          </p:cNvPr>
          <p:cNvSpPr/>
          <p:nvPr/>
        </p:nvSpPr>
        <p:spPr>
          <a:xfrm>
            <a:off x="172473" y="1326099"/>
            <a:ext cx="11763981" cy="5433646"/>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285750" indent="-285750">
              <a:buClr>
                <a:schemeClr val="accent1">
                  <a:lumMod val="75000"/>
                </a:schemeClr>
              </a:buClr>
              <a:buFont typeface="Wingdings" panose="05000000000000000000" pitchFamily="2" charset="2"/>
              <a:buChar char="§"/>
            </a:pPr>
            <a:r>
              <a:rPr lang="en-US" sz="1600" dirty="0">
                <a:solidFill>
                  <a:schemeClr val="tx1"/>
                </a:solidFill>
                <a:latin typeface="Times New Roman" panose="02020603050405020304" pitchFamily="18" charset="0"/>
                <a:cs typeface="Times New Roman" panose="02020603050405020304" pitchFamily="18" charset="0"/>
              </a:rPr>
              <a:t>The objective of this study was to prepare solid solutions of ACZTS by carefully following the steps of the solid state synthesis aiming to investigate the impact of the partial and total substitution of Cu by Ag on the properties of the CZTS absorber properties.</a:t>
            </a:r>
          </a:p>
          <a:p>
            <a:endParaRPr lang="en-US" sz="1600" dirty="0">
              <a:solidFill>
                <a:schemeClr val="tx1"/>
              </a:solidFill>
              <a:latin typeface="Times New Roman" panose="02020603050405020304" pitchFamily="18" charset="0"/>
              <a:cs typeface="Times New Roman" panose="02020603050405020304" pitchFamily="18" charset="0"/>
            </a:endParaRPr>
          </a:p>
          <a:p>
            <a:endParaRPr lang="en-US" sz="1600" dirty="0">
              <a:solidFill>
                <a:schemeClr val="tx1"/>
              </a:solidFill>
              <a:latin typeface="Times New Roman" panose="02020603050405020304" pitchFamily="18" charset="0"/>
              <a:cs typeface="Times New Roman" panose="02020603050405020304" pitchFamily="18" charset="0"/>
            </a:endParaRPr>
          </a:p>
          <a:p>
            <a:pPr marL="285750" indent="-285750">
              <a:buClr>
                <a:schemeClr val="accent1">
                  <a:lumMod val="75000"/>
                </a:schemeClr>
              </a:buClr>
              <a:buFont typeface="Wingdings" panose="05000000000000000000" pitchFamily="2" charset="2"/>
              <a:buChar char="§"/>
            </a:pPr>
            <a:r>
              <a:rPr lang="en-US" sz="1600" dirty="0">
                <a:solidFill>
                  <a:schemeClr val="tx1"/>
                </a:solidFill>
                <a:latin typeface="Times New Roman" panose="02020603050405020304" pitchFamily="18" charset="0"/>
                <a:cs typeface="Times New Roman" panose="02020603050405020304" pitchFamily="18" charset="0"/>
              </a:rPr>
              <a:t>XRD powder analysis showed a noticeable pattern variation in the structural characteristics of the CZTS lattice. The diffraction lines are slightly shifted to lower angles with increasing Ag content, the perquitasite type AZTS structure peaks appeared in fully substituted compounds, implying that substitution of the Cu site by Ag occurs. </a:t>
            </a:r>
          </a:p>
          <a:p>
            <a:endParaRPr lang="en-US" sz="1600" dirty="0">
              <a:solidFill>
                <a:schemeClr val="tx1"/>
              </a:solidFill>
              <a:latin typeface="Times New Roman" panose="02020603050405020304" pitchFamily="18" charset="0"/>
              <a:cs typeface="Times New Roman" panose="02020603050405020304" pitchFamily="18" charset="0"/>
            </a:endParaRPr>
          </a:p>
          <a:p>
            <a:endParaRPr lang="en-US" sz="1600" dirty="0">
              <a:solidFill>
                <a:schemeClr val="tx1"/>
              </a:solidFill>
              <a:latin typeface="Times New Roman" panose="02020603050405020304" pitchFamily="18" charset="0"/>
              <a:cs typeface="Times New Roman" panose="02020603050405020304" pitchFamily="18" charset="0"/>
            </a:endParaRPr>
          </a:p>
          <a:p>
            <a:pPr marL="285750" indent="-285750">
              <a:buClr>
                <a:schemeClr val="accent1">
                  <a:lumMod val="75000"/>
                </a:schemeClr>
              </a:buClr>
              <a:buFont typeface="Wingdings" panose="05000000000000000000" pitchFamily="2" charset="2"/>
              <a:buChar char="§"/>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The lattice constants exhibit non-linear trends that deviate from Vegard's law as a consequence of defects formation during the synthesis, indicating </a:t>
            </a:r>
            <a:r>
              <a:rPr lang="en-US" sz="1600" dirty="0">
                <a:solidFill>
                  <a:schemeClr val="tx1"/>
                </a:solidFill>
                <a:latin typeface="Times New Roman" panose="02020603050405020304" pitchFamily="18" charset="0"/>
                <a:cs typeface="Times New Roman" panose="02020603050405020304" pitchFamily="18" charset="0"/>
              </a:rPr>
              <a:t>that the formation of a solid solution within the (Ag</a:t>
            </a:r>
            <a:r>
              <a:rPr lang="en-US" sz="1600" baseline="-25000" dirty="0">
                <a:solidFill>
                  <a:schemeClr val="tx1"/>
                </a:solidFill>
                <a:latin typeface="Times New Roman" panose="02020603050405020304" pitchFamily="18" charset="0"/>
                <a:cs typeface="Times New Roman" panose="02020603050405020304" pitchFamily="18" charset="0"/>
              </a:rPr>
              <a:t>x</a:t>
            </a:r>
            <a:r>
              <a:rPr lang="en-US" sz="1600" dirty="0">
                <a:solidFill>
                  <a:schemeClr val="tx1"/>
                </a:solidFill>
                <a:latin typeface="Times New Roman" panose="02020603050405020304" pitchFamily="18" charset="0"/>
                <a:cs typeface="Times New Roman" panose="02020603050405020304" pitchFamily="18" charset="0"/>
              </a:rPr>
              <a:t>Cu</a:t>
            </a:r>
            <a:r>
              <a:rPr lang="en-US" sz="1600" baseline="-25000" dirty="0">
                <a:solidFill>
                  <a:schemeClr val="tx1"/>
                </a:solidFill>
                <a:latin typeface="Times New Roman" panose="02020603050405020304" pitchFamily="18" charset="0"/>
                <a:cs typeface="Times New Roman" panose="02020603050405020304" pitchFamily="18" charset="0"/>
              </a:rPr>
              <a:t>1-x</a:t>
            </a:r>
            <a:r>
              <a:rPr lang="en-US" sz="1600" dirty="0">
                <a:solidFill>
                  <a:schemeClr val="tx1"/>
                </a:solidFill>
                <a:latin typeface="Times New Roman" panose="02020603050405020304" pitchFamily="18" charset="0"/>
                <a:cs typeface="Times New Roman" panose="02020603050405020304" pitchFamily="18" charset="0"/>
              </a:rPr>
              <a:t>)</a:t>
            </a:r>
            <a:r>
              <a:rPr lang="en-US" sz="1600" baseline="-25000" dirty="0">
                <a:solidFill>
                  <a:schemeClr val="tx1"/>
                </a:solidFill>
                <a:latin typeface="Times New Roman" panose="02020603050405020304" pitchFamily="18" charset="0"/>
                <a:cs typeface="Times New Roman" panose="02020603050405020304" pitchFamily="18" charset="0"/>
              </a:rPr>
              <a:t>2</a:t>
            </a:r>
            <a:r>
              <a:rPr lang="en-US" sz="1600" dirty="0">
                <a:solidFill>
                  <a:schemeClr val="tx1"/>
                </a:solidFill>
                <a:latin typeface="Times New Roman" panose="02020603050405020304" pitchFamily="18" charset="0"/>
                <a:cs typeface="Times New Roman" panose="02020603050405020304" pitchFamily="18" charset="0"/>
              </a:rPr>
              <a:t>ZnSnS</a:t>
            </a:r>
            <a:r>
              <a:rPr lang="en-US" sz="1600" baseline="-25000" dirty="0">
                <a:solidFill>
                  <a:schemeClr val="tx1"/>
                </a:solidFill>
                <a:latin typeface="Times New Roman" panose="02020603050405020304" pitchFamily="18" charset="0"/>
                <a:cs typeface="Times New Roman" panose="02020603050405020304" pitchFamily="18" charset="0"/>
              </a:rPr>
              <a:t>4</a:t>
            </a:r>
            <a:r>
              <a:rPr lang="en-US" sz="1600" dirty="0">
                <a:solidFill>
                  <a:schemeClr val="tx1"/>
                </a:solidFill>
                <a:latin typeface="Times New Roman" panose="02020603050405020304" pitchFamily="18" charset="0"/>
                <a:cs typeface="Times New Roman" panose="02020603050405020304" pitchFamily="18" charset="0"/>
              </a:rPr>
              <a:t> material did not occur as expected.</a:t>
            </a:r>
          </a:p>
          <a:p>
            <a:endParaRPr lang="en-US" sz="1600" dirty="0">
              <a:solidFill>
                <a:schemeClr val="tx1"/>
              </a:solidFill>
              <a:latin typeface="Times New Roman" panose="02020603050405020304" pitchFamily="18" charset="0"/>
              <a:cs typeface="Times New Roman" panose="02020603050405020304" pitchFamily="18" charset="0"/>
            </a:endParaRPr>
          </a:p>
          <a:p>
            <a:endParaRPr lang="en-US" sz="1600" dirty="0">
              <a:solidFill>
                <a:schemeClr val="tx1"/>
              </a:solidFill>
              <a:latin typeface="Times New Roman" panose="02020603050405020304" pitchFamily="18" charset="0"/>
              <a:cs typeface="Times New Roman" panose="02020603050405020304" pitchFamily="18" charset="0"/>
            </a:endParaRPr>
          </a:p>
          <a:p>
            <a:pPr marL="285750" indent="-285750">
              <a:buClr>
                <a:schemeClr val="accent1">
                  <a:lumMod val="75000"/>
                </a:schemeClr>
              </a:buClr>
              <a:buFont typeface="Wingdings" panose="05000000000000000000" pitchFamily="2" charset="2"/>
              <a:buChar char="§"/>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UV-Vis diffuse reflectance measurements showed that optical properties could be tuned by varying the Ag content, however, due to the presence of secondary phases, the variation of the band gap does not depend linearly on Ag concentrations.</a:t>
            </a:r>
          </a:p>
          <a:p>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Clr>
                <a:schemeClr val="accent1">
                  <a:lumMod val="75000"/>
                </a:schemeClr>
              </a:buClr>
              <a:buFont typeface="Wingdings" panose="05000000000000000000" pitchFamily="2" charset="2"/>
              <a:buChar char="§"/>
            </a:pPr>
            <a:r>
              <a:rPr lang="en-US" sz="1600" dirty="0">
                <a:solidFill>
                  <a:schemeClr val="tx1"/>
                </a:solidFill>
                <a:latin typeface="Times New Roman" panose="02020603050405020304" pitchFamily="18" charset="0"/>
                <a:cs typeface="Times New Roman" panose="02020603050405020304" pitchFamily="18" charset="0"/>
              </a:rPr>
              <a:t>Our results provide valuable insights into the effect of Ag substitution on the structural and optical properties of CZTS, and offer directions for further research into the nature of the defects observed in our samples, including additional characterization techniques namely XPS (X-ray photoelectron spectroscopy) and PL (photoluminescence)…</a:t>
            </a:r>
          </a:p>
          <a:p>
            <a:pPr marL="285750" indent="-285750">
              <a:buFont typeface="Wingdings" panose="05000000000000000000" pitchFamily="2" charset="2"/>
              <a:buChar char="§"/>
            </a:pPr>
            <a:endParaRPr lang="en-US" dirty="0">
              <a:solidFill>
                <a:schemeClr val="tx1"/>
              </a:solidFill>
            </a:endParaRPr>
          </a:p>
          <a:p>
            <a:endParaRPr lang="x-none" dirty="0">
              <a:solidFill>
                <a:schemeClr val="tx1"/>
              </a:solidFill>
            </a:endParaRPr>
          </a:p>
        </p:txBody>
      </p:sp>
      <p:sp>
        <p:nvSpPr>
          <p:cNvPr id="3" name="Rectangle 2">
            <a:extLst>
              <a:ext uri="{FF2B5EF4-FFF2-40B4-BE49-F238E27FC236}">
                <a16:creationId xmlns:a16="http://schemas.microsoft.com/office/drawing/2014/main" xmlns="" id="{3E6AFA32-2756-838B-9B71-E8EB9E710176}"/>
              </a:ext>
            </a:extLst>
          </p:cNvPr>
          <p:cNvSpPr/>
          <p:nvPr/>
        </p:nvSpPr>
        <p:spPr>
          <a:xfrm>
            <a:off x="11931034" y="6572204"/>
            <a:ext cx="363984" cy="31959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r-FR" dirty="0">
                <a:solidFill>
                  <a:srgbClr val="002060"/>
                </a:solidFill>
              </a:rPr>
              <a:t>7</a:t>
            </a:r>
            <a:endParaRPr lang="x-none" dirty="0">
              <a:solidFill>
                <a:srgbClr val="002060"/>
              </a:solidFill>
            </a:endParaRPr>
          </a:p>
        </p:txBody>
      </p:sp>
    </p:spTree>
    <p:extLst>
      <p:ext uri="{BB962C8B-B14F-4D97-AF65-F5344CB8AC3E}">
        <p14:creationId xmlns:p14="http://schemas.microsoft.com/office/powerpoint/2010/main" val="1915551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A0DFA09-4676-F4DB-6ADE-D5A38ABE2E36}"/>
              </a:ext>
            </a:extLst>
          </p:cNvPr>
          <p:cNvSpPr/>
          <p:nvPr/>
        </p:nvSpPr>
        <p:spPr>
          <a:xfrm>
            <a:off x="0" y="0"/>
            <a:ext cx="12192000" cy="313200"/>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5" name="Rectangle 4">
            <a:extLst>
              <a:ext uri="{FF2B5EF4-FFF2-40B4-BE49-F238E27FC236}">
                <a16:creationId xmlns:a16="http://schemas.microsoft.com/office/drawing/2014/main" xmlns="" id="{0FFC9D7A-8D2D-58CA-99C8-4CC33A4CC5C0}"/>
              </a:ext>
            </a:extLst>
          </p:cNvPr>
          <p:cNvSpPr/>
          <p:nvPr/>
        </p:nvSpPr>
        <p:spPr>
          <a:xfrm>
            <a:off x="0" y="2013438"/>
            <a:ext cx="12192000" cy="2831123"/>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7200" dirty="0"/>
              <a:t>THANK YOU</a:t>
            </a:r>
          </a:p>
        </p:txBody>
      </p:sp>
    </p:spTree>
    <p:extLst>
      <p:ext uri="{BB962C8B-B14F-4D97-AF65-F5344CB8AC3E}">
        <p14:creationId xmlns:p14="http://schemas.microsoft.com/office/powerpoint/2010/main" val="11980034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453</TotalTime>
  <Words>1040</Words>
  <Application>Microsoft Office PowerPoint</Application>
  <PresentationFormat>Grand écran</PresentationFormat>
  <Paragraphs>120</Paragraphs>
  <Slides>10</Slides>
  <Notes>2</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vt:lpstr>
      <vt:lpstr>Bahnschrift</vt:lpstr>
      <vt:lpstr>Bahnschrift Light</vt:lpstr>
      <vt:lpstr>Calibri</vt:lpstr>
      <vt:lpstr>Calibri Light</vt:lpstr>
      <vt:lpstr>Cambria Math</vt:lpstr>
      <vt:lpstr>Courier New</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khaled kouaci</dc:creator>
  <cp:lastModifiedBy>tablaoui</cp:lastModifiedBy>
  <cp:revision>18</cp:revision>
  <dcterms:created xsi:type="dcterms:W3CDTF">2023-09-01T16:21:48Z</dcterms:created>
  <dcterms:modified xsi:type="dcterms:W3CDTF">2023-10-23T08:45:43Z</dcterms:modified>
</cp:coreProperties>
</file>