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74" r:id="rId3"/>
    <p:sldId id="267" r:id="rId4"/>
    <p:sldId id="268" r:id="rId5"/>
    <p:sldId id="269" r:id="rId6"/>
    <p:sldId id="270" r:id="rId7"/>
    <p:sldId id="276" r:id="rId8"/>
    <p:sldId id="275" r:id="rId9"/>
    <p:sldId id="277" r:id="rId10"/>
    <p:sldId id="271" r:id="rId11"/>
    <p:sldId id="278" r:id="rId12"/>
    <p:sldId id="279" r:id="rId13"/>
    <p:sldId id="27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D2D"/>
    <a:srgbClr val="614EA0"/>
    <a:srgbClr val="7C86C1"/>
    <a:srgbClr val="B3AFD5"/>
    <a:srgbClr val="908BC3"/>
    <a:srgbClr val="838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38" autoAdjust="0"/>
  </p:normalViewPr>
  <p:slideViewPr>
    <p:cSldViewPr>
      <p:cViewPr varScale="1">
        <p:scale>
          <a:sx n="74" d="100"/>
          <a:sy n="74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178E4-BEBD-4EF7-86D1-714EEE43803A}" type="doc">
      <dgm:prSet loTypeId="urn:microsoft.com/office/officeart/2005/8/layout/radial5" loCatId="cycle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5F3AD83-C1B7-4829-A1E1-EA81E8A61455}">
      <dgm:prSet phldrT="[Текст]" custT="1"/>
      <dgm:spPr/>
      <dgm:t>
        <a:bodyPr/>
        <a:lstStyle/>
        <a:p>
          <a:pPr algn="ctr"/>
          <a:r>
            <a:rPr lang="en-US" sz="1800" b="1" i="0" dirty="0">
              <a:latin typeface="+mn-lt"/>
            </a:rPr>
            <a:t>Efflux transport (ABC-family proteins)</a:t>
          </a:r>
        </a:p>
        <a:p>
          <a:pPr algn="ctr"/>
          <a:r>
            <a:rPr lang="fr-FR" sz="1400" b="0" i="1" dirty="0">
              <a:latin typeface="+mn-lt"/>
            </a:rPr>
            <a:t>Robey R. W. et al., 2018</a:t>
          </a:r>
          <a:endParaRPr lang="ru-RU" sz="1400" b="0" i="1" dirty="0">
            <a:latin typeface="+mn-lt"/>
          </a:endParaRPr>
        </a:p>
      </dgm:t>
    </dgm:pt>
    <dgm:pt modelId="{954F00B4-00A4-40CF-8945-1F569AF65E6B}" type="parTrans" cxnId="{E6D1BF63-7263-4DC7-82FA-C789B73F31EA}">
      <dgm:prSet/>
      <dgm:spPr/>
      <dgm:t>
        <a:bodyPr/>
        <a:lstStyle/>
        <a:p>
          <a:endParaRPr lang="ru-RU"/>
        </a:p>
      </dgm:t>
    </dgm:pt>
    <dgm:pt modelId="{4845CA1B-393A-4802-BA5D-CB8BAD6179BE}" type="sibTrans" cxnId="{E6D1BF63-7263-4DC7-82FA-C789B73F31EA}">
      <dgm:prSet/>
      <dgm:spPr/>
      <dgm:t>
        <a:bodyPr/>
        <a:lstStyle/>
        <a:p>
          <a:endParaRPr lang="ru-RU"/>
        </a:p>
      </dgm:t>
    </dgm:pt>
    <dgm:pt modelId="{44DDA720-4023-4746-8D4C-81696F64FAB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i="0" dirty="0">
              <a:latin typeface="+mn-lt"/>
            </a:rPr>
            <a:t>DNA-damage response </a:t>
          </a:r>
        </a:p>
        <a:p>
          <a:pPr>
            <a:lnSpc>
              <a:spcPct val="100000"/>
            </a:lnSpc>
          </a:pPr>
          <a:r>
            <a:rPr lang="en-US" sz="1400" b="0" i="1" dirty="0">
              <a:latin typeface="+mn-lt"/>
            </a:rPr>
            <a:t>Bukowski K. et al., 2020</a:t>
          </a:r>
          <a:endParaRPr lang="ru-RU" sz="1400" b="0" i="1" dirty="0">
            <a:latin typeface="+mn-lt"/>
          </a:endParaRPr>
        </a:p>
      </dgm:t>
    </dgm:pt>
    <dgm:pt modelId="{0794DE45-5295-491B-BECC-3BDF04E349C5}" type="sibTrans" cxnId="{83DFE2D6-3639-439C-8287-96EDA84F3EC7}">
      <dgm:prSet/>
      <dgm:spPr/>
      <dgm:t>
        <a:bodyPr/>
        <a:lstStyle/>
        <a:p>
          <a:endParaRPr lang="ru-RU"/>
        </a:p>
      </dgm:t>
    </dgm:pt>
    <dgm:pt modelId="{5C4185C5-5E30-48EF-B80B-ADDCBA0D1875}" type="parTrans" cxnId="{83DFE2D6-3639-439C-8287-96EDA84F3EC7}">
      <dgm:prSet/>
      <dgm:spPr/>
      <dgm:t>
        <a:bodyPr/>
        <a:lstStyle/>
        <a:p>
          <a:endParaRPr lang="ru-RU"/>
        </a:p>
      </dgm:t>
    </dgm:pt>
    <dgm:pt modelId="{12B164FF-35EC-41D9-8B05-37D7A29324B8}">
      <dgm:prSet phldrT="[Текст]" custT="1"/>
      <dgm:spPr/>
      <dgm:t>
        <a:bodyPr/>
        <a:lstStyle/>
        <a:p>
          <a:r>
            <a:rPr lang="en-US" sz="1800" b="1" dirty="0">
              <a:latin typeface="+mn-lt"/>
            </a:rPr>
            <a:t>Mechanisms of multidrug resistance in cancer</a:t>
          </a:r>
          <a:endParaRPr lang="ru-RU" sz="1800" b="1" dirty="0">
            <a:latin typeface="+mn-lt"/>
          </a:endParaRPr>
        </a:p>
      </dgm:t>
    </dgm:pt>
    <dgm:pt modelId="{60D0AA32-AFE7-4519-BEE4-0F7DA7F945FD}" type="sibTrans" cxnId="{DAB1620B-B108-4FA2-A920-7FD6C4998F25}">
      <dgm:prSet/>
      <dgm:spPr/>
      <dgm:t>
        <a:bodyPr/>
        <a:lstStyle/>
        <a:p>
          <a:endParaRPr lang="ru-RU"/>
        </a:p>
      </dgm:t>
    </dgm:pt>
    <dgm:pt modelId="{6FF0B701-9FC5-445D-AAF3-5074FC59B1A6}" type="parTrans" cxnId="{DAB1620B-B108-4FA2-A920-7FD6C4998F25}">
      <dgm:prSet/>
      <dgm:spPr/>
      <dgm:t>
        <a:bodyPr/>
        <a:lstStyle/>
        <a:p>
          <a:endParaRPr lang="ru-RU"/>
        </a:p>
      </dgm:t>
    </dgm:pt>
    <dgm:pt modelId="{2DB9928E-2E85-43AF-BEA3-0F6CFF015AA9}">
      <dgm:prSet phldrT="[Текст]" custT="1"/>
      <dgm:spPr/>
      <dgm:t>
        <a:bodyPr/>
        <a:lstStyle/>
        <a:p>
          <a:pPr algn="ctr"/>
          <a:r>
            <a:rPr lang="en-US" sz="1800" b="1" i="0" dirty="0">
              <a:latin typeface="+mn-lt"/>
            </a:rPr>
            <a:t>Drug metabolism</a:t>
          </a:r>
        </a:p>
        <a:p>
          <a:pPr algn="ctr"/>
          <a:r>
            <a:rPr lang="en-US" sz="1400" b="0" i="1" dirty="0">
              <a:latin typeface="+mn-lt"/>
            </a:rPr>
            <a:t>Gillet J. P. et al., 2010</a:t>
          </a:r>
          <a:endParaRPr lang="ru-RU" sz="1400" b="0" i="1" dirty="0">
            <a:latin typeface="+mn-lt"/>
          </a:endParaRPr>
        </a:p>
      </dgm:t>
    </dgm:pt>
    <dgm:pt modelId="{F42F393D-82B6-4EA7-BB6A-B4D3B07F7019}" type="sibTrans" cxnId="{5B5A9CB9-DB32-44D3-9728-58E7451B2EBA}">
      <dgm:prSet/>
      <dgm:spPr/>
      <dgm:t>
        <a:bodyPr/>
        <a:lstStyle/>
        <a:p>
          <a:endParaRPr lang="ru-RU"/>
        </a:p>
      </dgm:t>
    </dgm:pt>
    <dgm:pt modelId="{C2E3B88B-44B7-4FC5-BA34-24C21861B03D}" type="parTrans" cxnId="{5B5A9CB9-DB32-44D3-9728-58E7451B2EBA}">
      <dgm:prSet/>
      <dgm:spPr/>
      <dgm:t>
        <a:bodyPr/>
        <a:lstStyle/>
        <a:p>
          <a:endParaRPr lang="ru-RU" dirty="0"/>
        </a:p>
      </dgm:t>
    </dgm:pt>
    <dgm:pt modelId="{C4B94938-C95D-4C7C-944F-F74B4F74E4E1}" type="pres">
      <dgm:prSet presAssocID="{57D178E4-BEBD-4EF7-86D1-714EEE4380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D12696-6208-4EA1-A2D7-39BC65168851}" type="pres">
      <dgm:prSet presAssocID="{12B164FF-35EC-41D9-8B05-37D7A29324B8}" presName="centerShape" presStyleLbl="node0" presStyleIdx="0" presStyleCnt="1" custScaleX="181387" custScaleY="99763" custLinFactNeighborX="-68021" custLinFactNeighborY="-51891"/>
      <dgm:spPr/>
      <dgm:t>
        <a:bodyPr/>
        <a:lstStyle/>
        <a:p>
          <a:endParaRPr lang="ru-RU"/>
        </a:p>
      </dgm:t>
    </dgm:pt>
    <dgm:pt modelId="{7CC402FC-FF20-413A-AB66-67ECE7336E4E}" type="pres">
      <dgm:prSet presAssocID="{954F00B4-00A4-40CF-8945-1F569AF65E6B}" presName="parTrans" presStyleLbl="sibTrans2D1" presStyleIdx="0" presStyleCnt="3" custScaleX="151792" custScaleY="37344" custLinFactNeighborX="989" custLinFactNeighborY="10926"/>
      <dgm:spPr/>
      <dgm:t>
        <a:bodyPr/>
        <a:lstStyle/>
        <a:p>
          <a:endParaRPr lang="ru-RU"/>
        </a:p>
      </dgm:t>
    </dgm:pt>
    <dgm:pt modelId="{4D5D3FE4-F24F-4EB0-A53D-1A98E4B53100}" type="pres">
      <dgm:prSet presAssocID="{954F00B4-00A4-40CF-8945-1F569AF65E6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C9F497A-4D43-4D81-BB3C-30CA76218038}" type="pres">
      <dgm:prSet presAssocID="{E5F3AD83-C1B7-4829-A1E1-EA81E8A61455}" presName="node" presStyleLbl="node1" presStyleIdx="0" presStyleCnt="3" custScaleX="164841" custScaleY="99763" custRadScaleRad="145504" custRadScaleInc="-166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E72BD-B16D-4717-9011-441029A2C0C4}" type="pres">
      <dgm:prSet presAssocID="{5C4185C5-5E30-48EF-B80B-ADDCBA0D1875}" presName="parTrans" presStyleLbl="sibTrans2D1" presStyleIdx="1" presStyleCnt="3" custScaleX="175558" custScaleY="37344" custLinFactNeighborX="11488" custLinFactNeighborY="-9406"/>
      <dgm:spPr/>
      <dgm:t>
        <a:bodyPr/>
        <a:lstStyle/>
        <a:p>
          <a:endParaRPr lang="ru-RU"/>
        </a:p>
      </dgm:t>
    </dgm:pt>
    <dgm:pt modelId="{A2130FD1-0578-482D-A98D-2C1500BC1A0B}" type="pres">
      <dgm:prSet presAssocID="{5C4185C5-5E30-48EF-B80B-ADDCBA0D187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2BE582E-F025-41AF-ABC7-EE99037349B3}" type="pres">
      <dgm:prSet presAssocID="{44DDA720-4023-4746-8D4C-81696F64FAB8}" presName="node" presStyleLbl="node1" presStyleIdx="1" presStyleCnt="3" custScaleX="164841" custScaleY="99763" custRadScaleRad="134685" custRadScaleInc="-17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2DC6E-5E14-4018-B906-223F05AA32F3}" type="pres">
      <dgm:prSet presAssocID="{C2E3B88B-44B7-4FC5-BA34-24C21861B03D}" presName="parTrans" presStyleLbl="sibTrans2D1" presStyleIdx="2" presStyleCnt="3" custScaleX="144346" custScaleY="37344" custLinFactNeighborX="0" custLinFactNeighborY="2922"/>
      <dgm:spPr/>
      <dgm:t>
        <a:bodyPr/>
        <a:lstStyle/>
        <a:p>
          <a:endParaRPr lang="ru-RU"/>
        </a:p>
      </dgm:t>
    </dgm:pt>
    <dgm:pt modelId="{D649B651-07F3-4C7F-A1C9-9D43537D195A}" type="pres">
      <dgm:prSet presAssocID="{C2E3B88B-44B7-4FC5-BA34-24C21861B03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91F53DD-0337-4158-87B7-46F6811964A2}" type="pres">
      <dgm:prSet presAssocID="{2DB9928E-2E85-43AF-BEA3-0F6CFF015AA9}" presName="node" presStyleLbl="node1" presStyleIdx="2" presStyleCnt="3" custScaleX="164841" custScaleY="99763" custRadScaleRad="38998" custRadScaleInc="-89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CD1C17-895C-4FD9-87A2-E9A58760CA78}" type="presOf" srcId="{2DB9928E-2E85-43AF-BEA3-0F6CFF015AA9}" destId="{B91F53DD-0337-4158-87B7-46F6811964A2}" srcOrd="0" destOrd="0" presId="urn:microsoft.com/office/officeart/2005/8/layout/radial5"/>
    <dgm:cxn modelId="{E6D1BF63-7263-4DC7-82FA-C789B73F31EA}" srcId="{12B164FF-35EC-41D9-8B05-37D7A29324B8}" destId="{E5F3AD83-C1B7-4829-A1E1-EA81E8A61455}" srcOrd="0" destOrd="0" parTransId="{954F00B4-00A4-40CF-8945-1F569AF65E6B}" sibTransId="{4845CA1B-393A-4802-BA5D-CB8BAD6179BE}"/>
    <dgm:cxn modelId="{2C9B1221-D6D3-4FB6-82AD-79ECEEFF3A1B}" type="presOf" srcId="{5C4185C5-5E30-48EF-B80B-ADDCBA0D1875}" destId="{A2130FD1-0578-482D-A98D-2C1500BC1A0B}" srcOrd="1" destOrd="0" presId="urn:microsoft.com/office/officeart/2005/8/layout/radial5"/>
    <dgm:cxn modelId="{BC0E5D8A-A5F0-485F-A51C-6D8E44BA279B}" type="presOf" srcId="{E5F3AD83-C1B7-4829-A1E1-EA81E8A61455}" destId="{5C9F497A-4D43-4D81-BB3C-30CA76218038}" srcOrd="0" destOrd="0" presId="urn:microsoft.com/office/officeart/2005/8/layout/radial5"/>
    <dgm:cxn modelId="{2FCF3D1A-BC72-4298-A5EF-03A34EE0B781}" type="presOf" srcId="{44DDA720-4023-4746-8D4C-81696F64FAB8}" destId="{A2BE582E-F025-41AF-ABC7-EE99037349B3}" srcOrd="0" destOrd="0" presId="urn:microsoft.com/office/officeart/2005/8/layout/radial5"/>
    <dgm:cxn modelId="{1CA63F87-8B0A-42D1-A30B-E38C2A9BFC4B}" type="presOf" srcId="{12B164FF-35EC-41D9-8B05-37D7A29324B8}" destId="{FDD12696-6208-4EA1-A2D7-39BC65168851}" srcOrd="0" destOrd="0" presId="urn:microsoft.com/office/officeart/2005/8/layout/radial5"/>
    <dgm:cxn modelId="{5B5A9CB9-DB32-44D3-9728-58E7451B2EBA}" srcId="{12B164FF-35EC-41D9-8B05-37D7A29324B8}" destId="{2DB9928E-2E85-43AF-BEA3-0F6CFF015AA9}" srcOrd="2" destOrd="0" parTransId="{C2E3B88B-44B7-4FC5-BA34-24C21861B03D}" sibTransId="{F42F393D-82B6-4EA7-BB6A-B4D3B07F7019}"/>
    <dgm:cxn modelId="{48CD646E-B3B2-4FF5-BCCE-71B7BFE197E5}" type="presOf" srcId="{57D178E4-BEBD-4EF7-86D1-714EEE43803A}" destId="{C4B94938-C95D-4C7C-944F-F74B4F74E4E1}" srcOrd="0" destOrd="0" presId="urn:microsoft.com/office/officeart/2005/8/layout/radial5"/>
    <dgm:cxn modelId="{DAB1620B-B108-4FA2-A920-7FD6C4998F25}" srcId="{57D178E4-BEBD-4EF7-86D1-714EEE43803A}" destId="{12B164FF-35EC-41D9-8B05-37D7A29324B8}" srcOrd="0" destOrd="0" parTransId="{6FF0B701-9FC5-445D-AAF3-5074FC59B1A6}" sibTransId="{60D0AA32-AFE7-4519-BEE4-0F7DA7F945FD}"/>
    <dgm:cxn modelId="{5466F90E-1BA1-4C22-8FF9-FB7BDC9B3454}" type="presOf" srcId="{954F00B4-00A4-40CF-8945-1F569AF65E6B}" destId="{7CC402FC-FF20-413A-AB66-67ECE7336E4E}" srcOrd="0" destOrd="0" presId="urn:microsoft.com/office/officeart/2005/8/layout/radial5"/>
    <dgm:cxn modelId="{BACA403E-2C4F-47FC-9A52-D161A43A79F6}" type="presOf" srcId="{954F00B4-00A4-40CF-8945-1F569AF65E6B}" destId="{4D5D3FE4-F24F-4EB0-A53D-1A98E4B53100}" srcOrd="1" destOrd="0" presId="urn:microsoft.com/office/officeart/2005/8/layout/radial5"/>
    <dgm:cxn modelId="{996D114F-40CE-43BC-85E5-55104F57C707}" type="presOf" srcId="{5C4185C5-5E30-48EF-B80B-ADDCBA0D1875}" destId="{5A7E72BD-B16D-4717-9011-441029A2C0C4}" srcOrd="0" destOrd="0" presId="urn:microsoft.com/office/officeart/2005/8/layout/radial5"/>
    <dgm:cxn modelId="{64EA9D50-159C-43FB-BE8E-DEF826533F88}" type="presOf" srcId="{C2E3B88B-44B7-4FC5-BA34-24C21861B03D}" destId="{D649B651-07F3-4C7F-A1C9-9D43537D195A}" srcOrd="1" destOrd="0" presId="urn:microsoft.com/office/officeart/2005/8/layout/radial5"/>
    <dgm:cxn modelId="{83DFE2D6-3639-439C-8287-96EDA84F3EC7}" srcId="{12B164FF-35EC-41D9-8B05-37D7A29324B8}" destId="{44DDA720-4023-4746-8D4C-81696F64FAB8}" srcOrd="1" destOrd="0" parTransId="{5C4185C5-5E30-48EF-B80B-ADDCBA0D1875}" sibTransId="{0794DE45-5295-491B-BECC-3BDF04E349C5}"/>
    <dgm:cxn modelId="{C68405F5-B016-41FA-A169-32FC33B56E0B}" type="presOf" srcId="{C2E3B88B-44B7-4FC5-BA34-24C21861B03D}" destId="{AC52DC6E-5E14-4018-B906-223F05AA32F3}" srcOrd="0" destOrd="0" presId="urn:microsoft.com/office/officeart/2005/8/layout/radial5"/>
    <dgm:cxn modelId="{B96A1BFA-7552-4BCA-A1CC-485AD16B9C22}" type="presParOf" srcId="{C4B94938-C95D-4C7C-944F-F74B4F74E4E1}" destId="{FDD12696-6208-4EA1-A2D7-39BC65168851}" srcOrd="0" destOrd="0" presId="urn:microsoft.com/office/officeart/2005/8/layout/radial5"/>
    <dgm:cxn modelId="{E607616B-9E63-49C0-82ED-42F5019D3423}" type="presParOf" srcId="{C4B94938-C95D-4C7C-944F-F74B4F74E4E1}" destId="{7CC402FC-FF20-413A-AB66-67ECE7336E4E}" srcOrd="1" destOrd="0" presId="urn:microsoft.com/office/officeart/2005/8/layout/radial5"/>
    <dgm:cxn modelId="{5F9A37EE-5DA8-4C15-8220-7C31C5E1A04B}" type="presParOf" srcId="{7CC402FC-FF20-413A-AB66-67ECE7336E4E}" destId="{4D5D3FE4-F24F-4EB0-A53D-1A98E4B53100}" srcOrd="0" destOrd="0" presId="urn:microsoft.com/office/officeart/2005/8/layout/radial5"/>
    <dgm:cxn modelId="{4D621B3E-BBF2-4BD4-815C-EA27E9A17B36}" type="presParOf" srcId="{C4B94938-C95D-4C7C-944F-F74B4F74E4E1}" destId="{5C9F497A-4D43-4D81-BB3C-30CA76218038}" srcOrd="2" destOrd="0" presId="urn:microsoft.com/office/officeart/2005/8/layout/radial5"/>
    <dgm:cxn modelId="{76EE8FF4-2CAA-4C89-93AC-28CBEAE004BA}" type="presParOf" srcId="{C4B94938-C95D-4C7C-944F-F74B4F74E4E1}" destId="{5A7E72BD-B16D-4717-9011-441029A2C0C4}" srcOrd="3" destOrd="0" presId="urn:microsoft.com/office/officeart/2005/8/layout/radial5"/>
    <dgm:cxn modelId="{5B93FEC9-0A33-4C78-BF48-4EEDA39F9C5C}" type="presParOf" srcId="{5A7E72BD-B16D-4717-9011-441029A2C0C4}" destId="{A2130FD1-0578-482D-A98D-2C1500BC1A0B}" srcOrd="0" destOrd="0" presId="urn:microsoft.com/office/officeart/2005/8/layout/radial5"/>
    <dgm:cxn modelId="{E061BEC8-E195-46DC-A288-0D97E33F91E1}" type="presParOf" srcId="{C4B94938-C95D-4C7C-944F-F74B4F74E4E1}" destId="{A2BE582E-F025-41AF-ABC7-EE99037349B3}" srcOrd="4" destOrd="0" presId="urn:microsoft.com/office/officeart/2005/8/layout/radial5"/>
    <dgm:cxn modelId="{037BB9B9-597D-415F-B3CF-EC726B696341}" type="presParOf" srcId="{C4B94938-C95D-4C7C-944F-F74B4F74E4E1}" destId="{AC52DC6E-5E14-4018-B906-223F05AA32F3}" srcOrd="5" destOrd="0" presId="urn:microsoft.com/office/officeart/2005/8/layout/radial5"/>
    <dgm:cxn modelId="{D8530119-AA26-4D3D-80B7-4FE3D938ACD3}" type="presParOf" srcId="{AC52DC6E-5E14-4018-B906-223F05AA32F3}" destId="{D649B651-07F3-4C7F-A1C9-9D43537D195A}" srcOrd="0" destOrd="0" presId="urn:microsoft.com/office/officeart/2005/8/layout/radial5"/>
    <dgm:cxn modelId="{AFC2F351-2381-41BD-8B1B-2F3157BA126D}" type="presParOf" srcId="{C4B94938-C95D-4C7C-944F-F74B4F74E4E1}" destId="{B91F53DD-0337-4158-87B7-46F6811964A2}" srcOrd="6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12696-6208-4EA1-A2D7-39BC65168851}">
      <dsp:nvSpPr>
        <dsp:cNvPr id="0" name=""/>
        <dsp:cNvSpPr/>
      </dsp:nvSpPr>
      <dsp:spPr>
        <a:xfrm>
          <a:off x="94283" y="14519"/>
          <a:ext cx="2443100" cy="1343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n-lt"/>
            </a:rPr>
            <a:t>Mechanisms of multidrug resistance in cancer</a:t>
          </a:r>
          <a:endParaRPr lang="ru-RU" sz="1800" b="1" kern="1200" dirty="0">
            <a:latin typeface="+mn-lt"/>
          </a:endParaRPr>
        </a:p>
      </dsp:txBody>
      <dsp:txXfrm>
        <a:off x="452067" y="211300"/>
        <a:ext cx="1727532" cy="950145"/>
      </dsp:txXfrm>
    </dsp:sp>
    <dsp:sp modelId="{7CC402FC-FF20-413A-AB66-67ECE7336E4E}">
      <dsp:nvSpPr>
        <dsp:cNvPr id="0" name=""/>
        <dsp:cNvSpPr/>
      </dsp:nvSpPr>
      <dsp:spPr>
        <a:xfrm rot="5469966">
          <a:off x="769503" y="1952718"/>
          <a:ext cx="1053191" cy="194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799211" y="1962430"/>
        <a:ext cx="994960" cy="116461"/>
      </dsp:txXfrm>
    </dsp:sp>
    <dsp:sp modelId="{5C9F497A-4D43-4D81-BB3C-30CA76218038}">
      <dsp:nvSpPr>
        <dsp:cNvPr id="0" name=""/>
        <dsp:cNvSpPr/>
      </dsp:nvSpPr>
      <dsp:spPr>
        <a:xfrm>
          <a:off x="0" y="2666984"/>
          <a:ext cx="2519992" cy="15251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>
              <a:latin typeface="+mn-lt"/>
            </a:rPr>
            <a:t>Efflux transport (ABC-family proteins)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i="1" kern="1200" dirty="0">
              <a:latin typeface="+mn-lt"/>
            </a:rPr>
            <a:t>Robey R. W. et al., 2018</a:t>
          </a:r>
          <a:endParaRPr lang="ru-RU" sz="1400" b="0" i="1" kern="1200" dirty="0">
            <a:latin typeface="+mn-lt"/>
          </a:endParaRPr>
        </a:p>
      </dsp:txBody>
      <dsp:txXfrm>
        <a:off x="369044" y="2890332"/>
        <a:ext cx="1781904" cy="1078422"/>
      </dsp:txXfrm>
    </dsp:sp>
    <dsp:sp modelId="{5A7E72BD-B16D-4717-9011-441029A2C0C4}">
      <dsp:nvSpPr>
        <dsp:cNvPr id="0" name=""/>
        <dsp:cNvSpPr/>
      </dsp:nvSpPr>
      <dsp:spPr>
        <a:xfrm rot="1773483">
          <a:off x="2243934" y="2082216"/>
          <a:ext cx="4120379" cy="194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247723" y="2106674"/>
        <a:ext cx="4062148" cy="116461"/>
      </dsp:txXfrm>
    </dsp:sp>
    <dsp:sp modelId="{A2BE582E-F025-41AF-ABC7-EE99037349B3}">
      <dsp:nvSpPr>
        <dsp:cNvPr id="0" name=""/>
        <dsp:cNvSpPr/>
      </dsp:nvSpPr>
      <dsp:spPr>
        <a:xfrm>
          <a:off x="5677711" y="3112041"/>
          <a:ext cx="2519992" cy="15251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>
              <a:latin typeface="+mn-lt"/>
            </a:rPr>
            <a:t>DNA-damage response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kern="1200" dirty="0">
              <a:latin typeface="+mn-lt"/>
            </a:rPr>
            <a:t>Bukowski K. et al., 2020</a:t>
          </a:r>
          <a:endParaRPr lang="ru-RU" sz="1400" b="0" i="1" kern="1200" dirty="0">
            <a:latin typeface="+mn-lt"/>
          </a:endParaRPr>
        </a:p>
      </dsp:txBody>
      <dsp:txXfrm>
        <a:off x="6046755" y="3335389"/>
        <a:ext cx="1781904" cy="1078422"/>
      </dsp:txXfrm>
    </dsp:sp>
    <dsp:sp modelId="{AC52DC6E-5E14-4018-B906-223F05AA32F3}">
      <dsp:nvSpPr>
        <dsp:cNvPr id="0" name=""/>
        <dsp:cNvSpPr/>
      </dsp:nvSpPr>
      <dsp:spPr>
        <a:xfrm rot="2837094">
          <a:off x="1739022" y="2068433"/>
          <a:ext cx="1856793" cy="1941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1748387" y="2085862"/>
        <a:ext cx="1798562" cy="116461"/>
      </dsp:txXfrm>
    </dsp:sp>
    <dsp:sp modelId="{B91F53DD-0337-4158-87B7-46F6811964A2}">
      <dsp:nvSpPr>
        <dsp:cNvPr id="0" name=""/>
        <dsp:cNvSpPr/>
      </dsp:nvSpPr>
      <dsp:spPr>
        <a:xfrm>
          <a:off x="2869929" y="2971804"/>
          <a:ext cx="2519992" cy="15251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>
              <a:latin typeface="+mn-lt"/>
            </a:rPr>
            <a:t>Drug metabolism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kern="1200" dirty="0">
              <a:latin typeface="+mn-lt"/>
            </a:rPr>
            <a:t>Gillet J. P. et al., 2010</a:t>
          </a:r>
          <a:endParaRPr lang="ru-RU" sz="1400" b="0" i="1" kern="1200" dirty="0">
            <a:latin typeface="+mn-lt"/>
          </a:endParaRPr>
        </a:p>
      </dsp:txBody>
      <dsp:txXfrm>
        <a:off x="3238973" y="3195152"/>
        <a:ext cx="1781904" cy="1078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25/10/2023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14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49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21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880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82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25/10/2023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25/10/2023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25/10/2023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25/10/2023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25/10/2023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25/10/2023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25/10/2023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25/10/2023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25/10/2023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25/10/2023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25/10/2023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25/10/2023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6FB8B74-3BDC-45CB-A8A4-10FDB8E4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1B14A4-E596-46A8-88E2-2BE0CDE68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7" cy="3717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006403-587B-4649-B308-93250010079D}"/>
              </a:ext>
            </a:extLst>
          </p:cNvPr>
          <p:cNvSpPr txBox="1"/>
          <p:nvPr/>
        </p:nvSpPr>
        <p:spPr>
          <a:xfrm>
            <a:off x="110613" y="737543"/>
            <a:ext cx="89571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Soloxolone</a:t>
            </a:r>
            <a:r>
              <a:rPr lang="en-US" sz="2800" b="1" dirty="0">
                <a:solidFill>
                  <a:schemeClr val="bg1"/>
                </a:solidFill>
              </a:rPr>
              <a:t> amide sg-650 as new promising small molecule P-glycoprotein inhibitor: in silico prediction and in vitro verification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it-IT" b="1" dirty="0"/>
              <a:t>Arseny D. Moralev * </a:t>
            </a:r>
            <a:r>
              <a:rPr lang="it-IT" b="1" baseline="30000" dirty="0"/>
              <a:t>1,2</a:t>
            </a:r>
            <a:r>
              <a:rPr lang="it-IT" b="1" dirty="0"/>
              <a:t>, Oksana V. Salomatina </a:t>
            </a:r>
            <a:r>
              <a:rPr lang="it-IT" b="1" baseline="30000" dirty="0"/>
              <a:t>1,3</a:t>
            </a:r>
            <a:r>
              <a:rPr lang="it-IT" b="1" dirty="0"/>
              <a:t>, Marina A. Zenkova </a:t>
            </a:r>
            <a:r>
              <a:rPr lang="it-IT" b="1" baseline="30000" dirty="0"/>
              <a:t>1</a:t>
            </a:r>
            <a:r>
              <a:rPr lang="it-IT" b="1" dirty="0"/>
              <a:t>, Nariman F. Salakhutdinov </a:t>
            </a:r>
            <a:r>
              <a:rPr lang="it-IT" b="1" baseline="30000" dirty="0"/>
              <a:t>3</a:t>
            </a:r>
            <a:r>
              <a:rPr lang="it-IT" b="1" dirty="0"/>
              <a:t>, Andrey V. Markov </a:t>
            </a:r>
            <a:r>
              <a:rPr lang="it-IT" b="1" baseline="30000" dirty="0"/>
              <a:t>1</a:t>
            </a:r>
          </a:p>
          <a:p>
            <a:pPr algn="ctr"/>
            <a:endParaRPr lang="it-IT" b="1" baseline="30000" dirty="0"/>
          </a:p>
          <a:p>
            <a:r>
              <a:rPr lang="en-US" sz="1600" baseline="30000" dirty="0"/>
              <a:t>1</a:t>
            </a:r>
            <a:r>
              <a:rPr lang="en-US" sz="1600" dirty="0"/>
              <a:t> Institute of Chemical Biology and Fundamental Medicine, Siberian Branch of the Russian Academy of Sciences, </a:t>
            </a:r>
            <a:r>
              <a:rPr lang="en-US" sz="1600" dirty="0" err="1"/>
              <a:t>Lavrent’ev</a:t>
            </a:r>
            <a:r>
              <a:rPr lang="en-US" sz="1600" dirty="0"/>
              <a:t> Avenue, 8, 630090 Novosibirsk, Russia;</a:t>
            </a:r>
          </a:p>
          <a:p>
            <a:r>
              <a:rPr lang="en-US" sz="1600" baseline="30000" dirty="0"/>
              <a:t>2</a:t>
            </a:r>
            <a:r>
              <a:rPr lang="en-US" sz="1600" dirty="0"/>
              <a:t> Faculty of Natural Sciences, Novosibirsk State University, </a:t>
            </a:r>
            <a:r>
              <a:rPr lang="en-US" sz="1600" dirty="0" err="1"/>
              <a:t>Pirogova</a:t>
            </a:r>
            <a:r>
              <a:rPr lang="en-US" sz="1600" dirty="0"/>
              <a:t> Str., 1, 630090 Novosibirsk, Russia;</a:t>
            </a:r>
          </a:p>
          <a:p>
            <a:r>
              <a:rPr lang="en-US" sz="1600" baseline="30000" dirty="0"/>
              <a:t>3 </a:t>
            </a:r>
            <a:r>
              <a:rPr lang="en-US" sz="1600" dirty="0"/>
              <a:t>N.N. </a:t>
            </a:r>
            <a:r>
              <a:rPr lang="en-US" sz="1600" dirty="0" err="1"/>
              <a:t>Vorozhtsov</a:t>
            </a:r>
            <a:r>
              <a:rPr lang="en-US" sz="1600" dirty="0"/>
              <a:t> Novosibirsk Institute of Organic Chemistry, Siberian Branch of the Russian Academy of Sciences, </a:t>
            </a:r>
            <a:r>
              <a:rPr lang="en-US" sz="1600" dirty="0" err="1"/>
              <a:t>Lavrent’ev</a:t>
            </a:r>
            <a:r>
              <a:rPr lang="en-US" sz="1600" dirty="0"/>
              <a:t> Avenue, 9, 630090 Novosibirsk, Russia</a:t>
            </a:r>
          </a:p>
          <a:p>
            <a:r>
              <a:rPr lang="en-US" sz="1400" b="1" dirty="0"/>
              <a:t>*</a:t>
            </a:r>
            <a:r>
              <a:rPr lang="en-US" sz="1400" dirty="0"/>
              <a:t> Corresponding author: arseniimoralev@gmail.com</a:t>
            </a:r>
            <a:endParaRPr lang="fr-FR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AAB68C7-2898-41B3-A0C0-3407ECEEE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07" y="5956140"/>
            <a:ext cx="1905000" cy="8004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4DD00C5-BE11-4229-AA65-0CEEED0D3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391" y="5898329"/>
            <a:ext cx="1745218" cy="9160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F37C74D-2BBC-43F4-9DE0-4BEB1E06B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751" y="5889149"/>
            <a:ext cx="1014497" cy="92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45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F8F675-DEFE-49F0-95E9-4E366E9363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r="4145" b="7672"/>
          <a:stretch/>
        </p:blipFill>
        <p:spPr>
          <a:xfrm>
            <a:off x="76200" y="1507721"/>
            <a:ext cx="7407444" cy="463391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A8B4016-F488-494F-B8A5-4E1C27CC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9BD513-5D49-4005-9CF3-E808F18B4A6D}"/>
              </a:ext>
            </a:extLst>
          </p:cNvPr>
          <p:cNvSpPr txBox="1"/>
          <p:nvPr/>
        </p:nvSpPr>
        <p:spPr>
          <a:xfrm>
            <a:off x="0" y="892894"/>
            <a:ext cx="9144000" cy="400110"/>
          </a:xfrm>
          <a:prstGeom prst="rect">
            <a:avLst/>
          </a:prstGeom>
          <a:solidFill>
            <a:srgbClr val="B3AF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Sg-650 binds R-site (Rhodamine-123) of P-</a:t>
            </a:r>
            <a:r>
              <a:rPr lang="en-US" sz="2000" b="1" dirty="0" err="1"/>
              <a:t>gp</a:t>
            </a:r>
            <a:r>
              <a:rPr lang="en-US" sz="2000" b="1" dirty="0"/>
              <a:t> transmembrane domain</a:t>
            </a:r>
            <a:endParaRPr lang="ru-RU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BA1CD8-A9B3-40A8-ADAE-32FD61237D07}"/>
              </a:ext>
            </a:extLst>
          </p:cNvPr>
          <p:cNvSpPr txBox="1"/>
          <p:nvPr/>
        </p:nvSpPr>
        <p:spPr>
          <a:xfrm>
            <a:off x="76200" y="1293003"/>
            <a:ext cx="1176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endParaRPr lang="ru-RU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1507D5-BC07-44B3-A47D-88A9EA1B166A}"/>
              </a:ext>
            </a:extLst>
          </p:cNvPr>
          <p:cNvSpPr txBox="1"/>
          <p:nvPr/>
        </p:nvSpPr>
        <p:spPr>
          <a:xfrm>
            <a:off x="3581400" y="1293003"/>
            <a:ext cx="2909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endParaRPr lang="ru-RU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4A06F1-675E-4CA1-9A5B-87C26AE376DA}"/>
              </a:ext>
            </a:extLst>
          </p:cNvPr>
          <p:cNvSpPr txBox="1"/>
          <p:nvPr/>
        </p:nvSpPr>
        <p:spPr>
          <a:xfrm>
            <a:off x="921327" y="4114800"/>
            <a:ext cx="2909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endParaRPr lang="ru-RU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2A55CE-F4DD-4BCA-AC30-9DC1A99143BE}"/>
              </a:ext>
            </a:extLst>
          </p:cNvPr>
          <p:cNvSpPr txBox="1"/>
          <p:nvPr/>
        </p:nvSpPr>
        <p:spPr>
          <a:xfrm>
            <a:off x="5977035" y="1293003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(A) </a:t>
            </a:r>
            <a:r>
              <a:rPr lang="en-US" sz="1600" dirty="0"/>
              <a:t>Kinetic of Dox accumulation with or without </a:t>
            </a:r>
            <a:r>
              <a:rPr lang="en-US" sz="1600" b="1" dirty="0"/>
              <a:t>sg-650</a:t>
            </a:r>
          </a:p>
          <a:p>
            <a:r>
              <a:rPr lang="en-US" sz="1600" b="1" dirty="0"/>
              <a:t>(B) </a:t>
            </a:r>
            <a:r>
              <a:rPr lang="en-US" sz="1600" dirty="0"/>
              <a:t>Kinetic of Rho-123 accumulation with or without </a:t>
            </a:r>
            <a:r>
              <a:rPr lang="en-US" sz="1600" b="1" dirty="0"/>
              <a:t>sg-650</a:t>
            </a:r>
          </a:p>
          <a:p>
            <a:r>
              <a:rPr lang="en-US" sz="1600" b="1" dirty="0"/>
              <a:t>(C) </a:t>
            </a:r>
            <a:r>
              <a:rPr lang="en-US" sz="1600" dirty="0"/>
              <a:t>Binding site of </a:t>
            </a:r>
            <a:r>
              <a:rPr lang="en-US" sz="1600" b="1" dirty="0"/>
              <a:t>sg-650</a:t>
            </a:r>
            <a:r>
              <a:rPr lang="en-US" sz="1600" dirty="0"/>
              <a:t> in P-</a:t>
            </a:r>
            <a:r>
              <a:rPr lang="en-US" sz="1600" dirty="0" err="1"/>
              <a:t>gp</a:t>
            </a:r>
            <a:endParaRPr lang="ru-RU" sz="1600" b="1" dirty="0"/>
          </a:p>
          <a:p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AD85A96-F679-4C77-AA33-C26DEEB0DED1}"/>
              </a:ext>
            </a:extLst>
          </p:cNvPr>
          <p:cNvSpPr txBox="1"/>
          <p:nvPr/>
        </p:nvSpPr>
        <p:spPr>
          <a:xfrm>
            <a:off x="1566448" y="317633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14EA0"/>
                </a:solidFill>
              </a:rPr>
              <a:t>uncompetitive</a:t>
            </a:r>
            <a:endParaRPr lang="ru-RU" b="1" dirty="0">
              <a:solidFill>
                <a:srgbClr val="614E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6821A6-C8D8-4C1C-BDBE-306FB3248F43}"/>
              </a:ext>
            </a:extLst>
          </p:cNvPr>
          <p:cNvSpPr txBox="1"/>
          <p:nvPr/>
        </p:nvSpPr>
        <p:spPr>
          <a:xfrm>
            <a:off x="4809296" y="317633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F5D2D"/>
                </a:solidFill>
              </a:rPr>
              <a:t>competitive</a:t>
            </a:r>
            <a:endParaRPr lang="ru-RU" b="1" dirty="0">
              <a:solidFill>
                <a:srgbClr val="BF5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3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00A6EA3-FBED-410C-BCC5-76238834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5C94B5-6946-405E-BA8C-7D4B4EB4A4AD}"/>
              </a:ext>
            </a:extLst>
          </p:cNvPr>
          <p:cNvSpPr txBox="1"/>
          <p:nvPr/>
        </p:nvSpPr>
        <p:spPr>
          <a:xfrm>
            <a:off x="0" y="1143000"/>
            <a:ext cx="9144000" cy="400110"/>
          </a:xfrm>
          <a:prstGeom prst="rect">
            <a:avLst/>
          </a:prstGeom>
          <a:solidFill>
            <a:srgbClr val="B3AF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Conclusion</a:t>
            </a:r>
            <a:endParaRPr lang="ru-RU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A6AA5D-4037-4223-B9FA-ECD575CC0366}"/>
              </a:ext>
            </a:extLst>
          </p:cNvPr>
          <p:cNvSpPr txBox="1"/>
          <p:nvPr/>
        </p:nvSpPr>
        <p:spPr>
          <a:xfrm>
            <a:off x="381000" y="17526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N,N-dimethylamine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soloxolone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amide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sg-650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was investigated to bind transmembrane domain of P-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effectively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inhibit its efflux function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КВ-8-5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RLS40 cells.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MDR-reversal activity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sg-650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was validated: it increased Doxorubicin cytotoxicity in KB-8-5 cells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Triterpenoid scaffold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considered as perspective platform for designing P-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inhibitors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40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B60A73-C7B6-4942-9460-6A11453E996F}"/>
              </a:ext>
            </a:extLst>
          </p:cNvPr>
          <p:cNvSpPr txBox="1"/>
          <p:nvPr/>
        </p:nvSpPr>
        <p:spPr>
          <a:xfrm>
            <a:off x="685800" y="1447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Acknowledgments</a:t>
            </a:r>
            <a:endParaRPr lang="fr-FR" sz="2400" b="1" dirty="0"/>
          </a:p>
          <a:p>
            <a:endParaRPr lang="fr-FR" sz="24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BE1A27E-BFAB-4E95-8C3C-FC99BD810F13}"/>
              </a:ext>
            </a:extLst>
          </p:cNvPr>
          <p:cNvSpPr/>
          <p:nvPr/>
        </p:nvSpPr>
        <p:spPr>
          <a:xfrm>
            <a:off x="2110038" y="25698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/>
              <a:t>This work was supported by the Russian Science Foundation (grant no. 23-14-00374).</a:t>
            </a:r>
          </a:p>
        </p:txBody>
      </p:sp>
      <p:pic>
        <p:nvPicPr>
          <p:cNvPr id="1026" name="Picture 2" descr="Welcome to Information and Analysis System of the Russian Science Foundation">
            <a:extLst>
              <a:ext uri="{FF2B5EF4-FFF2-40B4-BE49-F238E27FC236}">
                <a16:creationId xmlns:a16="http://schemas.microsoft.com/office/drawing/2014/main" xmlns="" id="{A375694B-3ED1-4CA0-98C4-97EE33DA0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3" y="2173906"/>
            <a:ext cx="20097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8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2400" y="990600"/>
            <a:ext cx="9448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/>
              <a:t>Soloxolone</a:t>
            </a:r>
            <a:r>
              <a:rPr lang="en-US" sz="2200" b="1" dirty="0"/>
              <a:t> amide sg-650 as new promising small molecule P-glycoprotein inhibitor: in silico prediction and in vitro verification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1EA151-BFD4-4344-B2CE-1E7F4A678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1760041"/>
            <a:ext cx="9120976" cy="40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4E4F2F-1E55-44A4-8832-84E477F385C3}"/>
              </a:ext>
            </a:extLst>
          </p:cNvPr>
          <p:cNvSpPr txBox="1"/>
          <p:nvPr/>
        </p:nvSpPr>
        <p:spPr>
          <a:xfrm>
            <a:off x="190500" y="1104553"/>
            <a:ext cx="876300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/>
              <a:t>Multidrug resistance (MDR) remains a significant challenge in cancer therapy, primarily due to the overexpression of transmembrane drug transporters, with P-glycoprotein (P-</a:t>
            </a:r>
            <a:r>
              <a:rPr lang="en-US" sz="1700" dirty="0" err="1"/>
              <a:t>gp</a:t>
            </a:r>
            <a:r>
              <a:rPr lang="en-US" sz="1700" dirty="0"/>
              <a:t>) encoded by the human ABCB1/MDR1 gene being a central focus. Reduced intracellular drug levels lead to decreased chemosensitivity of cancer cells, culminating in drug resistance. Consequently, the development of P-</a:t>
            </a:r>
            <a:r>
              <a:rPr lang="en-US" sz="1700" dirty="0" err="1"/>
              <a:t>gp</a:t>
            </a:r>
            <a:r>
              <a:rPr lang="en-US" sz="1700" dirty="0"/>
              <a:t> inhibitors has emerged as a promising strategy to combat MDR. In this study, we evaluated eight </a:t>
            </a:r>
            <a:r>
              <a:rPr lang="en-US" sz="1700" dirty="0" err="1"/>
              <a:t>soloxolone</a:t>
            </a:r>
            <a:r>
              <a:rPr lang="en-US" sz="1700" dirty="0"/>
              <a:t> amides for their potential to inhibit P-</a:t>
            </a:r>
            <a:r>
              <a:rPr lang="en-US" sz="1700" dirty="0" err="1"/>
              <a:t>gp</a:t>
            </a:r>
            <a:r>
              <a:rPr lang="en-US" sz="1700" dirty="0"/>
              <a:t>-mediated efflux in MDR tumor cells. Using molecular docking, all compounds were shown to have a direct interaction with the P-</a:t>
            </a:r>
            <a:r>
              <a:rPr lang="en-US" sz="1700" dirty="0" err="1"/>
              <a:t>gp</a:t>
            </a:r>
            <a:r>
              <a:rPr lang="en-US" sz="1700" dirty="0"/>
              <a:t> transmembrane domain characterized by low binding energies (&lt; -9 kcal/mol). Validation of P-</a:t>
            </a:r>
            <a:r>
              <a:rPr lang="en-US" sz="1700" dirty="0" err="1"/>
              <a:t>gp</a:t>
            </a:r>
            <a:r>
              <a:rPr lang="en-US" sz="1700" dirty="0"/>
              <a:t> inhibitory activity was performed on KB-8-5 human cervical cancer cells and RLS40 murine lymphosarcoma cells with P-</a:t>
            </a:r>
            <a:r>
              <a:rPr lang="en-US" sz="1700" dirty="0" err="1"/>
              <a:t>gp</a:t>
            </a:r>
            <a:r>
              <a:rPr lang="en-US" sz="1700" dirty="0"/>
              <a:t>-mediated MDR. The lead compound </a:t>
            </a:r>
            <a:r>
              <a:rPr lang="en-US" sz="1700" b="1" dirty="0"/>
              <a:t>sg-650</a:t>
            </a:r>
            <a:r>
              <a:rPr lang="en-US" sz="1700" dirty="0"/>
              <a:t> at non-toxic concentration of 40 </a:t>
            </a:r>
            <a:r>
              <a:rPr lang="en-US" sz="1700" dirty="0" err="1"/>
              <a:t>μM</a:t>
            </a:r>
            <a:r>
              <a:rPr lang="en-US" sz="1700" dirty="0"/>
              <a:t> significantly increased the intracellular accumulation of the P-</a:t>
            </a:r>
            <a:r>
              <a:rPr lang="en-US" sz="1700" dirty="0" err="1"/>
              <a:t>gp</a:t>
            </a:r>
            <a:r>
              <a:rPr lang="en-US" sz="1700" dirty="0"/>
              <a:t> substrates rhodamine-123 and doxorubicin by 10.4- and 1.5-fold, respectively, in KB-8-5 cells. Kinetic studies demonstrated an uncompetitive manner of doxorubicin efflux inhibition. In addition, </a:t>
            </a:r>
            <a:r>
              <a:rPr lang="en-US" sz="1700" b="1" dirty="0"/>
              <a:t>sg-650</a:t>
            </a:r>
            <a:r>
              <a:rPr lang="en-US" sz="1700" dirty="0"/>
              <a:t> synergistically enhanced doxorubicin cytotoxicity in a dose-dependent manner, demonstrating MDR reversal activity. Similar effects were observed in </a:t>
            </a:r>
            <a:r>
              <a:rPr lang="en-US" sz="1700" b="1" dirty="0"/>
              <a:t>sg-650</a:t>
            </a:r>
            <a:r>
              <a:rPr lang="en-US" sz="1700" dirty="0"/>
              <a:t>-treated RLS40 cells. These results underscore the potential of </a:t>
            </a:r>
            <a:r>
              <a:rPr lang="en-US" sz="1700" b="1" dirty="0"/>
              <a:t>sg-650</a:t>
            </a:r>
            <a:r>
              <a:rPr lang="en-US" sz="1700" dirty="0"/>
              <a:t> as a potent small molecule P-</a:t>
            </a:r>
            <a:r>
              <a:rPr lang="en-US" sz="1700" dirty="0" err="1"/>
              <a:t>gp</a:t>
            </a:r>
            <a:r>
              <a:rPr lang="en-US" sz="1700" dirty="0"/>
              <a:t> inhibitor that holds promise for overcoming MDR in cancer treatment. </a:t>
            </a:r>
          </a:p>
          <a:p>
            <a:endParaRPr lang="fr-FR" sz="1700" b="1" dirty="0"/>
          </a:p>
          <a:p>
            <a:r>
              <a:rPr lang="fr-FR" sz="1700" b="1" dirty="0"/>
              <a:t>Keywords: </a:t>
            </a:r>
            <a:r>
              <a:rPr lang="en-US" sz="1700" dirty="0"/>
              <a:t>Multidrug resistance; pentacyclic triterpenoids; p-glycoprotein; </a:t>
            </a:r>
            <a:r>
              <a:rPr lang="en-US" sz="1700" dirty="0" err="1"/>
              <a:t>soloxolone</a:t>
            </a:r>
            <a:r>
              <a:rPr lang="en-US" sz="1700" dirty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9836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14E3020-77C9-45E2-9E1A-815811F14BD3}"/>
              </a:ext>
            </a:extLst>
          </p:cNvPr>
          <p:cNvGrpSpPr/>
          <p:nvPr/>
        </p:nvGrpSpPr>
        <p:grpSpPr>
          <a:xfrm>
            <a:off x="457200" y="1066800"/>
            <a:ext cx="8450370" cy="4894760"/>
            <a:chOff x="29326" y="588728"/>
            <a:chExt cx="12133348" cy="6363432"/>
          </a:xfrm>
        </p:grpSpPr>
        <p:graphicFrame>
          <p:nvGraphicFramePr>
            <p:cNvPr id="8" name="Схема 7">
              <a:extLst>
                <a:ext uri="{FF2B5EF4-FFF2-40B4-BE49-F238E27FC236}">
                  <a16:creationId xmlns:a16="http://schemas.microsoft.com/office/drawing/2014/main" xmlns="" id="{157E349B-7273-4FEC-8D2A-DAEC01B40EA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00070130"/>
                </p:ext>
              </p:extLst>
            </p:nvPr>
          </p:nvGraphicFramePr>
          <p:xfrm>
            <a:off x="29326" y="786856"/>
            <a:ext cx="12133348" cy="61653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CFE0009-C1B3-4A96-85A4-46140F7DDE16}"/>
                </a:ext>
              </a:extLst>
            </p:cNvPr>
            <p:cNvSpPr txBox="1"/>
            <p:nvPr/>
          </p:nvSpPr>
          <p:spPr>
            <a:xfrm>
              <a:off x="6018870" y="588728"/>
              <a:ext cx="5826815" cy="2280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The development of multidrug resistance (MDR) to chemotherapy remains a major challenge in the treatment of cancer. Resistance exists against the majority of anticancer drug and can develop by numerous </a:t>
              </a:r>
              <a:r>
                <a:rPr lang="en-US" b="1" i="1" dirty="0"/>
                <a:t>mechanisms</a:t>
              </a:r>
              <a:r>
                <a:rPr lang="en-US" dirty="0"/>
                <a:t>.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51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23A0CB-C4FF-41D2-AEF3-85E4819487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70" r="28795"/>
          <a:stretch/>
        </p:blipFill>
        <p:spPr>
          <a:xfrm>
            <a:off x="62604" y="1484989"/>
            <a:ext cx="2848955" cy="440139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BC3905B-BDCD-4FFF-A8BA-65B7AC889C6D}"/>
              </a:ext>
            </a:extLst>
          </p:cNvPr>
          <p:cNvSpPr/>
          <p:nvPr/>
        </p:nvSpPr>
        <p:spPr>
          <a:xfrm>
            <a:off x="3789664" y="1589482"/>
            <a:ext cx="5254137" cy="621966"/>
          </a:xfrm>
          <a:prstGeom prst="rect">
            <a:avLst/>
          </a:prstGeom>
          <a:noFill/>
          <a:ln w="28575">
            <a:solidFill>
              <a:srgbClr val="D9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chemeClr val="tx1"/>
                </a:solidFill>
              </a:rPr>
              <a:t>1</a:t>
            </a:r>
            <a:r>
              <a:rPr lang="en-US" b="1" u="sng" baseline="30000" dirty="0">
                <a:solidFill>
                  <a:schemeClr val="tx1"/>
                </a:solidFill>
              </a:rPr>
              <a:t>st</a:t>
            </a:r>
            <a:r>
              <a:rPr lang="en-US" b="1" u="sng" dirty="0">
                <a:solidFill>
                  <a:schemeClr val="tx1"/>
                </a:solidFill>
              </a:rPr>
              <a:t> generation</a:t>
            </a:r>
            <a:r>
              <a:rPr lang="en-US" dirty="0">
                <a:solidFill>
                  <a:schemeClr val="tx1"/>
                </a:solidFill>
              </a:rPr>
              <a:t>: verapamil, cyclosporine </a:t>
            </a:r>
            <a:r>
              <a:rPr lang="ru-RU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A5DB50A-4296-42F5-AF52-E27253952DE1}"/>
              </a:ext>
            </a:extLst>
          </p:cNvPr>
          <p:cNvSpPr/>
          <p:nvPr/>
        </p:nvSpPr>
        <p:spPr>
          <a:xfrm>
            <a:off x="3789664" y="2402298"/>
            <a:ext cx="5254137" cy="621966"/>
          </a:xfrm>
          <a:prstGeom prst="rect">
            <a:avLst/>
          </a:prstGeom>
          <a:noFill/>
          <a:ln w="28575">
            <a:solidFill>
              <a:srgbClr val="D9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chemeClr val="tx1"/>
                </a:solidFill>
              </a:rPr>
              <a:t>2</a:t>
            </a:r>
            <a:r>
              <a:rPr lang="en-US" b="1" u="sng" baseline="30000" dirty="0">
                <a:solidFill>
                  <a:schemeClr val="tx1"/>
                </a:solidFill>
              </a:rPr>
              <a:t>nd</a:t>
            </a:r>
            <a:r>
              <a:rPr lang="en-US" b="1" u="sng" dirty="0">
                <a:solidFill>
                  <a:schemeClr val="tx1"/>
                </a:solidFill>
              </a:rPr>
              <a:t> generation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dexverapamil, dexniguldipine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661A723-D034-4CBC-9801-0363A976E67D}"/>
              </a:ext>
            </a:extLst>
          </p:cNvPr>
          <p:cNvSpPr/>
          <p:nvPr/>
        </p:nvSpPr>
        <p:spPr>
          <a:xfrm>
            <a:off x="3789664" y="3212956"/>
            <a:ext cx="5254137" cy="621966"/>
          </a:xfrm>
          <a:prstGeom prst="rect">
            <a:avLst/>
          </a:prstGeom>
          <a:noFill/>
          <a:ln w="28575">
            <a:solidFill>
              <a:srgbClr val="D9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chemeClr val="tx1"/>
                </a:solidFill>
              </a:rPr>
              <a:t>3</a:t>
            </a:r>
            <a:r>
              <a:rPr lang="en-US" b="1" u="sng" baseline="30000" dirty="0">
                <a:solidFill>
                  <a:schemeClr val="tx1"/>
                </a:solidFill>
              </a:rPr>
              <a:t>rd</a:t>
            </a:r>
            <a:r>
              <a:rPr lang="en-US" b="1" u="sng" dirty="0">
                <a:solidFill>
                  <a:schemeClr val="tx1"/>
                </a:solidFill>
              </a:rPr>
              <a:t> generation</a:t>
            </a:r>
            <a:r>
              <a:rPr lang="en-US" dirty="0">
                <a:solidFill>
                  <a:schemeClr val="tx1"/>
                </a:solidFill>
              </a:rPr>
              <a:t>: tariquidar, </a:t>
            </a:r>
            <a:r>
              <a:rPr lang="en-US" dirty="0" err="1">
                <a:solidFill>
                  <a:schemeClr val="tx1"/>
                </a:solidFill>
              </a:rPr>
              <a:t>zosuquidar</a:t>
            </a:r>
            <a:r>
              <a:rPr lang="en-US" dirty="0">
                <a:solidFill>
                  <a:schemeClr val="tx1"/>
                </a:solidFill>
              </a:rPr>
              <a:t>, elacridar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57D1710-8422-4D09-9133-D24EF12C9E1E}"/>
              </a:ext>
            </a:extLst>
          </p:cNvPr>
          <p:cNvSpPr/>
          <p:nvPr/>
        </p:nvSpPr>
        <p:spPr>
          <a:xfrm>
            <a:off x="3789664" y="4029066"/>
            <a:ext cx="5254137" cy="621966"/>
          </a:xfrm>
          <a:prstGeom prst="rect">
            <a:avLst/>
          </a:prstGeom>
          <a:noFill/>
          <a:ln w="28575">
            <a:solidFill>
              <a:srgbClr val="D9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chemeClr val="tx1"/>
                </a:solidFill>
              </a:rPr>
              <a:t>Natural compounds</a:t>
            </a:r>
            <a:r>
              <a:rPr lang="en-US" dirty="0">
                <a:solidFill>
                  <a:schemeClr val="tx1"/>
                </a:solidFill>
              </a:rPr>
              <a:t>: flavonoids, terpenoids, saponins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F07A503-33E2-4C66-A2D8-C17E47C27D4B}"/>
              </a:ext>
            </a:extLst>
          </p:cNvPr>
          <p:cNvSpPr/>
          <p:nvPr/>
        </p:nvSpPr>
        <p:spPr>
          <a:xfrm>
            <a:off x="6470952" y="5770871"/>
            <a:ext cx="263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Betulinic</a:t>
            </a:r>
            <a:r>
              <a:rPr lang="en-US" dirty="0"/>
              <a:t> acid derivatives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4F0971D-EE71-4412-8A2F-E364309C2159}"/>
              </a:ext>
            </a:extLst>
          </p:cNvPr>
          <p:cNvSpPr/>
          <p:nvPr/>
        </p:nvSpPr>
        <p:spPr>
          <a:xfrm>
            <a:off x="6524011" y="6146941"/>
            <a:ext cx="252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i="1" dirty="0"/>
              <a:t>Rybalkina E. Y. et al., 2021</a:t>
            </a:r>
            <a:endParaRPr lang="ru-RU" sz="1600" i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8B672B7-4D32-4C67-9294-D3C5F529EF88}"/>
              </a:ext>
            </a:extLst>
          </p:cNvPr>
          <p:cNvSpPr/>
          <p:nvPr/>
        </p:nvSpPr>
        <p:spPr>
          <a:xfrm>
            <a:off x="3519809" y="5774240"/>
            <a:ext cx="3438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Soloxolone</a:t>
            </a:r>
            <a:r>
              <a:rPr lang="en-US" dirty="0"/>
              <a:t> methyl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078D324-A053-492A-8E8B-7C8DDA17A76B}"/>
              </a:ext>
            </a:extLst>
          </p:cNvPr>
          <p:cNvSpPr/>
          <p:nvPr/>
        </p:nvSpPr>
        <p:spPr>
          <a:xfrm>
            <a:off x="3789664" y="6146941"/>
            <a:ext cx="28992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i="1" dirty="0"/>
              <a:t>Salomatina O. V. et al</a:t>
            </a:r>
            <a:r>
              <a:rPr lang="ru-RU" sz="1600" i="1" dirty="0"/>
              <a:t>., 2022 </a:t>
            </a:r>
            <a:endParaRPr lang="ru-RU" sz="16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F74F06F-5CB0-49BC-A37D-1C965F8E0F93}"/>
              </a:ext>
            </a:extLst>
          </p:cNvPr>
          <p:cNvSpPr/>
          <p:nvPr/>
        </p:nvSpPr>
        <p:spPr>
          <a:xfrm>
            <a:off x="673194" y="5638274"/>
            <a:ext cx="252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Structure of</a:t>
            </a:r>
            <a:r>
              <a:rPr lang="ru-RU" i="1" dirty="0"/>
              <a:t> </a:t>
            </a:r>
            <a:r>
              <a:rPr lang="en-US" i="1" dirty="0"/>
              <a:t>P-</a:t>
            </a:r>
            <a:r>
              <a:rPr lang="en-US" i="1" dirty="0" err="1"/>
              <a:t>gp</a:t>
            </a:r>
            <a:endParaRPr lang="en-US" i="1" dirty="0"/>
          </a:p>
          <a:p>
            <a:r>
              <a:rPr lang="en-US" i="1" dirty="0"/>
              <a:t>(PDB ID: 7A6F)</a:t>
            </a:r>
            <a:endParaRPr lang="ru-RU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A9F7141B-7A07-46FF-9F6A-9C7C5D84FF61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1432724" y="1900465"/>
            <a:ext cx="2356940" cy="844972"/>
          </a:xfrm>
          <a:prstGeom prst="straightConnector1">
            <a:avLst/>
          </a:prstGeom>
          <a:ln w="28575">
            <a:solidFill>
              <a:srgbClr val="D996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0A0C2144-2EB6-41B6-914B-240A8B8F9CA1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432724" y="2713281"/>
            <a:ext cx="2356940" cy="59794"/>
          </a:xfrm>
          <a:prstGeom prst="straightConnector1">
            <a:avLst/>
          </a:prstGeom>
          <a:ln w="28575">
            <a:solidFill>
              <a:srgbClr val="D996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ECB7262D-B501-45ED-A73F-0A93DC6DCC63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432724" y="2838341"/>
            <a:ext cx="2356940" cy="685598"/>
          </a:xfrm>
          <a:prstGeom prst="straightConnector1">
            <a:avLst/>
          </a:prstGeom>
          <a:ln w="28575">
            <a:solidFill>
              <a:srgbClr val="D996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F5CF821C-3AB5-440B-8B2A-B88480A1F08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432724" y="2820807"/>
            <a:ext cx="2356940" cy="1519242"/>
          </a:xfrm>
          <a:prstGeom prst="straightConnector1">
            <a:avLst/>
          </a:prstGeom>
          <a:ln w="28575">
            <a:solidFill>
              <a:srgbClr val="D996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93650AB-CBD9-4FFE-ABA4-6046B0B45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745" y="4647147"/>
            <a:ext cx="1499086" cy="12046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5FF318B-A0F4-4F79-A9B7-F13308FB3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913" y="4687705"/>
            <a:ext cx="2066466" cy="120206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47F340B-00CD-4E62-8782-673753100A1D}"/>
              </a:ext>
            </a:extLst>
          </p:cNvPr>
          <p:cNvSpPr txBox="1"/>
          <p:nvPr/>
        </p:nvSpPr>
        <p:spPr>
          <a:xfrm>
            <a:off x="1" y="928856"/>
            <a:ext cx="9144000" cy="400110"/>
          </a:xfrm>
          <a:prstGeom prst="rect">
            <a:avLst/>
          </a:prstGeom>
          <a:solidFill>
            <a:srgbClr val="B3AF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Low molecular weight P-</a:t>
            </a:r>
            <a:r>
              <a:rPr lang="en-US" sz="2000" b="1" dirty="0" err="1"/>
              <a:t>gp</a:t>
            </a:r>
            <a:r>
              <a:rPr lang="en-US" sz="2000" b="1" dirty="0"/>
              <a:t> inhibitors as perspective drugs for tumors with MDR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2813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168DB0E-56F2-4026-B34A-7F0D6DB6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3C70CC-9988-40D8-B810-E796200BBC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" y="1425060"/>
            <a:ext cx="5410200" cy="218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E6CDF06-2E53-4F12-AABB-1C6B2EAB6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60" b="8068"/>
          <a:stretch/>
        </p:blipFill>
        <p:spPr>
          <a:xfrm>
            <a:off x="699733" y="4014548"/>
            <a:ext cx="3309154" cy="2243078"/>
          </a:xfrm>
          <a:prstGeom prst="rect">
            <a:avLst/>
          </a:prstGeom>
        </p:spPr>
      </p:pic>
      <p:sp>
        <p:nvSpPr>
          <p:cNvPr id="5" name="Полилиния 39">
            <a:extLst>
              <a:ext uri="{FF2B5EF4-FFF2-40B4-BE49-F238E27FC236}">
                <a16:creationId xmlns:a16="http://schemas.microsoft.com/office/drawing/2014/main" xmlns="" id="{2FA82CAD-D389-4A67-BD3C-E787C4279009}"/>
              </a:ext>
            </a:extLst>
          </p:cNvPr>
          <p:cNvSpPr/>
          <p:nvPr/>
        </p:nvSpPr>
        <p:spPr>
          <a:xfrm flipH="1">
            <a:off x="1678492" y="3965953"/>
            <a:ext cx="45719" cy="2144278"/>
          </a:xfrm>
          <a:custGeom>
            <a:avLst/>
            <a:gdLst>
              <a:gd name="connsiteX0" fmla="*/ 7374 w 7374"/>
              <a:gd name="connsiteY0" fmla="*/ 2462981 h 2462981"/>
              <a:gd name="connsiteX1" fmla="*/ 0 w 7374"/>
              <a:gd name="connsiteY1" fmla="*/ 0 h 246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74" h="2462981">
                <a:moveTo>
                  <a:pt x="7374" y="2462981"/>
                </a:moveTo>
                <a:lnTo>
                  <a:pt x="0" y="0"/>
                </a:lnTo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0361725-C868-450A-B72D-DB44949A6F6F}"/>
              </a:ext>
            </a:extLst>
          </p:cNvPr>
          <p:cNvGrpSpPr/>
          <p:nvPr/>
        </p:nvGrpSpPr>
        <p:grpSpPr>
          <a:xfrm>
            <a:off x="4572000" y="3526565"/>
            <a:ext cx="4585267" cy="3025617"/>
            <a:chOff x="6537211" y="1572830"/>
            <a:chExt cx="7545619" cy="4778149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B318B13E-3192-4D7E-AF05-A7D8F1D64D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940" t="5209" r="26710" b="2518"/>
            <a:stretch/>
          </p:blipFill>
          <p:spPr>
            <a:xfrm>
              <a:off x="9226817" y="1572830"/>
              <a:ext cx="2880009" cy="4344758"/>
            </a:xfrm>
            <a:prstGeom prst="rect">
              <a:avLst/>
            </a:prstGeom>
          </p:spPr>
        </p:pic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23AD07B9-2F6B-4A51-8989-885425DEDFB8}"/>
                </a:ext>
              </a:extLst>
            </p:cNvPr>
            <p:cNvGrpSpPr/>
            <p:nvPr/>
          </p:nvGrpSpPr>
          <p:grpSpPr>
            <a:xfrm>
              <a:off x="6537211" y="2394328"/>
              <a:ext cx="7545619" cy="3956651"/>
              <a:chOff x="6537211" y="2394328"/>
              <a:chExt cx="7545619" cy="3956651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xmlns="" id="{AC9880EC-8425-4608-AABB-474409BC6A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9761" t="4" r="2394" b="-4"/>
              <a:stretch/>
            </p:blipFill>
            <p:spPr>
              <a:xfrm>
                <a:off x="6537211" y="3980836"/>
                <a:ext cx="2592288" cy="2043180"/>
              </a:xfrm>
              <a:prstGeom prst="rect">
                <a:avLst/>
              </a:prstGeom>
            </p:spPr>
          </p:pic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31A5C588-646E-4DB3-9519-318DA2D8DB47}"/>
                  </a:ext>
                </a:extLst>
              </p:cNvPr>
              <p:cNvGrpSpPr/>
              <p:nvPr/>
            </p:nvGrpSpPr>
            <p:grpSpPr>
              <a:xfrm>
                <a:off x="6537211" y="2394328"/>
                <a:ext cx="7545619" cy="3956651"/>
                <a:chOff x="4164017" y="1240658"/>
                <a:chExt cx="7545619" cy="3956651"/>
              </a:xfrm>
            </p:grpSpPr>
            <p:grpSp>
              <p:nvGrpSpPr>
                <p:cNvPr id="11" name="Группа 10">
                  <a:extLst>
                    <a:ext uri="{FF2B5EF4-FFF2-40B4-BE49-F238E27FC236}">
                      <a16:creationId xmlns:a16="http://schemas.microsoft.com/office/drawing/2014/main" xmlns="" id="{4479D2AD-D77E-4CC2-A9CD-F61F21E4FBB1}"/>
                    </a:ext>
                  </a:extLst>
                </p:cNvPr>
                <p:cNvGrpSpPr/>
                <p:nvPr/>
              </p:nvGrpSpPr>
              <p:grpSpPr>
                <a:xfrm>
                  <a:off x="4164017" y="1240658"/>
                  <a:ext cx="4518101" cy="3629688"/>
                  <a:chOff x="4164017" y="1240658"/>
                  <a:chExt cx="4518101" cy="3629688"/>
                </a:xfrm>
              </p:grpSpPr>
              <p:sp>
                <p:nvSpPr>
                  <p:cNvPr id="13" name="Прямоугольник 12">
                    <a:extLst>
                      <a:ext uri="{FF2B5EF4-FFF2-40B4-BE49-F238E27FC236}">
                        <a16:creationId xmlns:a16="http://schemas.microsoft.com/office/drawing/2014/main" xmlns="" id="{11FBF93F-F10A-4193-9B55-6A40D7993483}"/>
                      </a:ext>
                    </a:extLst>
                  </p:cNvPr>
                  <p:cNvSpPr/>
                  <p:nvPr/>
                </p:nvSpPr>
                <p:spPr>
                  <a:xfrm>
                    <a:off x="4164017" y="2853537"/>
                    <a:ext cx="2592288" cy="2016809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14" name="Группа 13">
                    <a:extLst>
                      <a:ext uri="{FF2B5EF4-FFF2-40B4-BE49-F238E27FC236}">
                        <a16:creationId xmlns:a16="http://schemas.microsoft.com/office/drawing/2014/main" xmlns="" id="{18587371-4A77-4DF1-928E-184780B95874}"/>
                      </a:ext>
                    </a:extLst>
                  </p:cNvPr>
                  <p:cNvGrpSpPr/>
                  <p:nvPr/>
                </p:nvGrpSpPr>
                <p:grpSpPr>
                  <a:xfrm>
                    <a:off x="4164017" y="1240658"/>
                    <a:ext cx="4518101" cy="1622130"/>
                    <a:chOff x="4164017" y="1240658"/>
                    <a:chExt cx="4518101" cy="1622130"/>
                  </a:xfrm>
                </p:grpSpPr>
                <p:sp>
                  <p:nvSpPr>
                    <p:cNvPr id="15" name="Прямоугольник 14">
                      <a:extLst>
                        <a:ext uri="{FF2B5EF4-FFF2-40B4-BE49-F238E27FC236}">
                          <a16:creationId xmlns:a16="http://schemas.microsoft.com/office/drawing/2014/main" xmlns="" id="{12788411-2015-490F-BDF1-43938E5EF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4046" y="1240658"/>
                      <a:ext cx="648072" cy="576064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16" name="Прямая соединительная линия 15">
                      <a:extLst>
                        <a:ext uri="{FF2B5EF4-FFF2-40B4-BE49-F238E27FC236}">
                          <a16:creationId xmlns:a16="http://schemas.microsoft.com/office/drawing/2014/main" xmlns="" id="{7BF6EF16-2E65-4DD5-8B7F-5094974B864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164017" y="1816722"/>
                      <a:ext cx="3870029" cy="1036814"/>
                    </a:xfrm>
                    <a:prstGeom prst="line">
                      <a:avLst/>
                    </a:prstGeom>
                    <a:ln w="28575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Прямая соединительная линия 16">
                      <a:extLst>
                        <a:ext uri="{FF2B5EF4-FFF2-40B4-BE49-F238E27FC236}">
                          <a16:creationId xmlns:a16="http://schemas.microsoft.com/office/drawing/2014/main" xmlns="" id="{50773D95-42B9-4571-B937-AAAB812A780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756305" y="1816724"/>
                      <a:ext cx="1925813" cy="1046064"/>
                    </a:xfrm>
                    <a:prstGeom prst="line">
                      <a:avLst/>
                    </a:prstGeom>
                    <a:ln w="28575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2" name="Прямоугольник 11">
                  <a:extLst>
                    <a:ext uri="{FF2B5EF4-FFF2-40B4-BE49-F238E27FC236}">
                      <a16:creationId xmlns:a16="http://schemas.microsoft.com/office/drawing/2014/main" xmlns="" id="{3E927241-5629-4607-A195-42496C1498D9}"/>
                    </a:ext>
                  </a:extLst>
                </p:cNvPr>
                <p:cNvSpPr/>
                <p:nvPr/>
              </p:nvSpPr>
              <p:spPr>
                <a:xfrm>
                  <a:off x="6872318" y="4614048"/>
                  <a:ext cx="4837318" cy="5832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P-</a:t>
                  </a:r>
                  <a:r>
                    <a:rPr lang="en-US" i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gp</a:t>
                  </a:r>
                  <a:r>
                    <a:rPr lang="en-US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(PDB ID: 7A6F)</a:t>
                  </a:r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28EEE45-34E4-4042-94A5-DCFD6218C270}"/>
              </a:ext>
            </a:extLst>
          </p:cNvPr>
          <p:cNvSpPr txBox="1"/>
          <p:nvPr/>
        </p:nvSpPr>
        <p:spPr>
          <a:xfrm>
            <a:off x="1798184" y="6184969"/>
            <a:ext cx="2571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∆</a:t>
            </a:r>
            <a:r>
              <a:rPr lang="en-US" sz="1600" b="1" dirty="0"/>
              <a:t>G, </a:t>
            </a:r>
            <a:r>
              <a:rPr lang="en-US" sz="1600" b="1" dirty="0" err="1"/>
              <a:t>kkal</a:t>
            </a:r>
            <a:r>
              <a:rPr lang="en-US" sz="1600" b="1" dirty="0"/>
              <a:t>/mol</a:t>
            </a:r>
            <a:endParaRPr lang="ru-RU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824A331-E0B7-45F2-AB43-AD172BCF6FEF}"/>
              </a:ext>
            </a:extLst>
          </p:cNvPr>
          <p:cNvSpPr txBox="1"/>
          <p:nvPr/>
        </p:nvSpPr>
        <p:spPr>
          <a:xfrm>
            <a:off x="0" y="3489628"/>
            <a:ext cx="5879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Markov A.V. et al., 2022</a:t>
            </a:r>
            <a:endParaRPr lang="ru-RU" sz="16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9B61922-0A03-4470-BF8D-CF3B801CDEE7}"/>
              </a:ext>
            </a:extLst>
          </p:cNvPr>
          <p:cNvSpPr txBox="1"/>
          <p:nvPr/>
        </p:nvSpPr>
        <p:spPr>
          <a:xfrm>
            <a:off x="5469389" y="1737234"/>
            <a:ext cx="3731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Cytotoxicity against tumor cells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inhibit P-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was predicted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 silico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(web-tools)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246BCC39-AB5F-495B-82A2-AE7FB97F1427}"/>
              </a:ext>
            </a:extLst>
          </p:cNvPr>
          <p:cNvCxnSpPr>
            <a:cxnSpLocks/>
          </p:cNvCxnSpPr>
          <p:nvPr/>
        </p:nvCxnSpPr>
        <p:spPr>
          <a:xfrm>
            <a:off x="44441" y="3828182"/>
            <a:ext cx="5179360" cy="0"/>
          </a:xfrm>
          <a:prstGeom prst="line">
            <a:avLst/>
          </a:prstGeom>
          <a:ln w="28575">
            <a:solidFill>
              <a:srgbClr val="7C86C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33CF434-3F2D-4344-B86C-B2332F643757}"/>
              </a:ext>
            </a:extLst>
          </p:cNvPr>
          <p:cNvCxnSpPr/>
          <p:nvPr/>
        </p:nvCxnSpPr>
        <p:spPr>
          <a:xfrm flipV="1">
            <a:off x="5223801" y="2880234"/>
            <a:ext cx="0" cy="947948"/>
          </a:xfrm>
          <a:prstGeom prst="line">
            <a:avLst/>
          </a:prstGeom>
          <a:ln w="28575">
            <a:solidFill>
              <a:srgbClr val="7C86C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6BBE2675-92AB-4DB4-9F76-3335C54FAC90}"/>
              </a:ext>
            </a:extLst>
          </p:cNvPr>
          <p:cNvCxnSpPr>
            <a:cxnSpLocks/>
          </p:cNvCxnSpPr>
          <p:nvPr/>
        </p:nvCxnSpPr>
        <p:spPr>
          <a:xfrm>
            <a:off x="5223801" y="2880234"/>
            <a:ext cx="3810000" cy="0"/>
          </a:xfrm>
          <a:prstGeom prst="line">
            <a:avLst/>
          </a:prstGeom>
          <a:ln w="28575">
            <a:solidFill>
              <a:srgbClr val="7C86C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57A20049-D842-4B7D-AB4F-052357328AC7}"/>
              </a:ext>
            </a:extLst>
          </p:cNvPr>
          <p:cNvCxnSpPr>
            <a:cxnSpLocks/>
          </p:cNvCxnSpPr>
          <p:nvPr/>
        </p:nvCxnSpPr>
        <p:spPr>
          <a:xfrm flipV="1">
            <a:off x="9033801" y="1425060"/>
            <a:ext cx="0" cy="1455174"/>
          </a:xfrm>
          <a:prstGeom prst="line">
            <a:avLst/>
          </a:prstGeom>
          <a:ln w="28575">
            <a:solidFill>
              <a:srgbClr val="7C86C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D0273F02-B67C-4B2C-8C8B-1B4BB1CF373F}"/>
              </a:ext>
            </a:extLst>
          </p:cNvPr>
          <p:cNvCxnSpPr/>
          <p:nvPr/>
        </p:nvCxnSpPr>
        <p:spPr>
          <a:xfrm flipH="1">
            <a:off x="44441" y="1425060"/>
            <a:ext cx="8989360" cy="0"/>
          </a:xfrm>
          <a:prstGeom prst="line">
            <a:avLst/>
          </a:prstGeom>
          <a:ln w="28575">
            <a:solidFill>
              <a:srgbClr val="7C86C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D103F1DD-A012-4D90-AC70-69161C64786E}"/>
              </a:ext>
            </a:extLst>
          </p:cNvPr>
          <p:cNvCxnSpPr>
            <a:cxnSpLocks/>
          </p:cNvCxnSpPr>
          <p:nvPr/>
        </p:nvCxnSpPr>
        <p:spPr>
          <a:xfrm>
            <a:off x="44441" y="1425060"/>
            <a:ext cx="0" cy="2403122"/>
          </a:xfrm>
          <a:prstGeom prst="line">
            <a:avLst/>
          </a:prstGeom>
          <a:ln w="28575">
            <a:solidFill>
              <a:srgbClr val="7C86C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04C5476-FE24-4B1E-B6D1-162D84D8DF2A}"/>
              </a:ext>
            </a:extLst>
          </p:cNvPr>
          <p:cNvSpPr txBox="1"/>
          <p:nvPr/>
        </p:nvSpPr>
        <p:spPr>
          <a:xfrm>
            <a:off x="5263021" y="2880234"/>
            <a:ext cx="3731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Molecular docking was performed using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AutoDock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vina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8F6D710-AEB7-4FDD-8AB9-C64D8DBB852F}"/>
              </a:ext>
            </a:extLst>
          </p:cNvPr>
          <p:cNvSpPr txBox="1"/>
          <p:nvPr/>
        </p:nvSpPr>
        <p:spPr>
          <a:xfrm>
            <a:off x="0" y="883610"/>
            <a:ext cx="9144000" cy="400110"/>
          </a:xfrm>
          <a:prstGeom prst="rect">
            <a:avLst/>
          </a:prstGeom>
          <a:solidFill>
            <a:srgbClr val="B3AF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Investigated library of </a:t>
            </a:r>
            <a:r>
              <a:rPr lang="en-US" sz="2000" b="1" dirty="0" err="1"/>
              <a:t>soloxolone</a:t>
            </a:r>
            <a:r>
              <a:rPr lang="en-US" sz="2000" b="1" dirty="0"/>
              <a:t> amides. In silico P-</a:t>
            </a:r>
            <a:r>
              <a:rPr lang="en-US" sz="2000" b="1" dirty="0" err="1"/>
              <a:t>gp</a:t>
            </a:r>
            <a:r>
              <a:rPr lang="en-US" sz="2000" b="1" dirty="0"/>
              <a:t> binding modeling.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7638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9448132-2B80-4734-AD83-F4D8900E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C71F09-075A-4355-922F-0B4D11017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" b="4504"/>
          <a:stretch/>
        </p:blipFill>
        <p:spPr>
          <a:xfrm>
            <a:off x="1208138" y="1218956"/>
            <a:ext cx="7074310" cy="4728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7E7BEF-330E-4FEF-8621-BD677FF9668E}"/>
              </a:ext>
            </a:extLst>
          </p:cNvPr>
          <p:cNvSpPr txBox="1"/>
          <p:nvPr/>
        </p:nvSpPr>
        <p:spPr>
          <a:xfrm>
            <a:off x="-2458" y="5930238"/>
            <a:ext cx="949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(A) </a:t>
            </a:r>
            <a:r>
              <a:rPr lang="en-US" sz="1600" dirty="0"/>
              <a:t>Cell viability: MTT-test of KB-8-5 cells after incubation with triterpenoids for 30 min and 72 h.</a:t>
            </a:r>
          </a:p>
          <a:p>
            <a:r>
              <a:rPr lang="en-US" sz="1600" b="1" dirty="0"/>
              <a:t>(B) </a:t>
            </a:r>
            <a:r>
              <a:rPr lang="en-US" sz="1600" dirty="0"/>
              <a:t>Intracellular Rhodamine-123 accumulation in KB-8-5 cells.. 30 min of incubation with triterpenoids (40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1600" dirty="0"/>
              <a:t>M)</a:t>
            </a: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3FDC05-0D43-4112-8C98-A808EC8BD559}"/>
              </a:ext>
            </a:extLst>
          </p:cNvPr>
          <p:cNvSpPr txBox="1"/>
          <p:nvPr/>
        </p:nvSpPr>
        <p:spPr>
          <a:xfrm>
            <a:off x="985683" y="1146793"/>
            <a:ext cx="44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endParaRPr lang="ru-RU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86CB83-8EE5-4F8F-BA88-6F6B1FAF4913}"/>
              </a:ext>
            </a:extLst>
          </p:cNvPr>
          <p:cNvSpPr txBox="1"/>
          <p:nvPr/>
        </p:nvSpPr>
        <p:spPr>
          <a:xfrm>
            <a:off x="4967133" y="1146794"/>
            <a:ext cx="44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endParaRPr lang="ru-RU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E6687E-9931-4BB9-A98F-39B9C3320C26}"/>
              </a:ext>
            </a:extLst>
          </p:cNvPr>
          <p:cNvSpPr txBox="1"/>
          <p:nvPr/>
        </p:nvSpPr>
        <p:spPr>
          <a:xfrm>
            <a:off x="0" y="704034"/>
            <a:ext cx="9144000" cy="400110"/>
          </a:xfrm>
          <a:prstGeom prst="rect">
            <a:avLst/>
          </a:prstGeom>
          <a:solidFill>
            <a:srgbClr val="B3AF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In-vitro screening of P-</a:t>
            </a:r>
            <a:r>
              <a:rPr lang="en-US" sz="2000" b="1" dirty="0" err="1"/>
              <a:t>gp</a:t>
            </a:r>
            <a:r>
              <a:rPr lang="en-US" sz="2000" b="1" dirty="0"/>
              <a:t> inhibiting activity of investigated compounds.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940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3EDC648-D98F-4676-80A3-379ACFA2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2152" y="5216677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DDC38A-205C-47FD-99FE-E4DF2599FEFB}"/>
              </a:ext>
            </a:extLst>
          </p:cNvPr>
          <p:cNvSpPr txBox="1"/>
          <p:nvPr/>
        </p:nvSpPr>
        <p:spPr>
          <a:xfrm>
            <a:off x="0" y="883610"/>
            <a:ext cx="9144000" cy="400110"/>
          </a:xfrm>
          <a:prstGeom prst="rect">
            <a:avLst/>
          </a:prstGeom>
          <a:solidFill>
            <a:srgbClr val="B3AF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Sg-650 induced Doxorubicin accumulation in KB-8-5 cells and increased its toxicity</a:t>
            </a:r>
            <a:endParaRPr lang="ru-RU" sz="20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52262998-AA67-4D46-A515-CA77FE5E0C19}"/>
              </a:ext>
            </a:extLst>
          </p:cNvPr>
          <p:cNvGrpSpPr/>
          <p:nvPr/>
        </p:nvGrpSpPr>
        <p:grpSpPr>
          <a:xfrm>
            <a:off x="186461" y="1282553"/>
            <a:ext cx="9004243" cy="4526591"/>
            <a:chOff x="186461" y="1282553"/>
            <a:chExt cx="9004243" cy="4526591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60C8291C-FB42-42A7-870E-EBD4A8587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16" y="1323000"/>
              <a:ext cx="8972288" cy="448614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8F5D31C-EF52-430C-937A-285330F53928}"/>
                </a:ext>
              </a:extLst>
            </p:cNvPr>
            <p:cNvSpPr txBox="1"/>
            <p:nvPr/>
          </p:nvSpPr>
          <p:spPr>
            <a:xfrm>
              <a:off x="186461" y="1282554"/>
              <a:ext cx="381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</a:t>
              </a:r>
              <a:endParaRPr lang="ru-RU" sz="24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F974E76-683D-4B39-9BC8-76842CB0EFBF}"/>
                </a:ext>
              </a:extLst>
            </p:cNvPr>
            <p:cNvSpPr txBox="1"/>
            <p:nvPr/>
          </p:nvSpPr>
          <p:spPr>
            <a:xfrm>
              <a:off x="2841523" y="1282554"/>
              <a:ext cx="381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</a:t>
              </a:r>
              <a:endParaRPr lang="ru-RU" sz="24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F673797-A3FC-43A1-BB60-B96B43D1BF51}"/>
                </a:ext>
              </a:extLst>
            </p:cNvPr>
            <p:cNvSpPr txBox="1"/>
            <p:nvPr/>
          </p:nvSpPr>
          <p:spPr>
            <a:xfrm>
              <a:off x="5971518" y="1282553"/>
              <a:ext cx="381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C</a:t>
              </a:r>
              <a:endParaRPr lang="ru-RU" sz="2400" b="1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0A4B94-B2B2-407A-BFAF-AACBCDBAB305}"/>
              </a:ext>
            </a:extLst>
          </p:cNvPr>
          <p:cNvSpPr txBox="1"/>
          <p:nvPr/>
        </p:nvSpPr>
        <p:spPr>
          <a:xfrm>
            <a:off x="14748" y="5581802"/>
            <a:ext cx="96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MTT-test of KB-8-5 cells after incubation with DOX in combination with sg-650 for 72 h: dose response </a:t>
            </a:r>
            <a:r>
              <a:rPr lang="en-US" b="1" dirty="0"/>
              <a:t>(A) </a:t>
            </a:r>
            <a:r>
              <a:rPr lang="en-US" dirty="0"/>
              <a:t>and synergy matrix </a:t>
            </a:r>
            <a:r>
              <a:rPr lang="en-US" b="1" dirty="0"/>
              <a:t>(B)</a:t>
            </a:r>
            <a:r>
              <a:rPr lang="en-US" dirty="0"/>
              <a:t>.</a:t>
            </a:r>
          </a:p>
          <a:p>
            <a:r>
              <a:rPr lang="en-US" b="1" dirty="0"/>
              <a:t>(C) </a:t>
            </a:r>
            <a:r>
              <a:rPr lang="en-US" dirty="0"/>
              <a:t>DOX accumulation in KB-8-5 cells after 2 h incubation with VPM (50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M)</a:t>
            </a:r>
            <a:r>
              <a:rPr lang="en-US" dirty="0"/>
              <a:t> and sg-650 (40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9061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3C0FA7-902E-449E-A3E4-23596F0E0B98}"/>
              </a:ext>
            </a:extLst>
          </p:cNvPr>
          <p:cNvSpPr txBox="1"/>
          <p:nvPr/>
        </p:nvSpPr>
        <p:spPr>
          <a:xfrm>
            <a:off x="0" y="914400"/>
            <a:ext cx="9144000" cy="707886"/>
          </a:xfrm>
          <a:prstGeom prst="rect">
            <a:avLst/>
          </a:prstGeom>
          <a:solidFill>
            <a:srgbClr val="B3AF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Sg-650 induced Doxorubicin and Rhodamine-123 uptake in RLS40 cells with MDR phenotype.</a:t>
            </a:r>
            <a:endParaRPr lang="ru-R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08BB9D-8DDA-476D-A7A6-1E8A64EC0713}"/>
              </a:ext>
            </a:extLst>
          </p:cNvPr>
          <p:cNvSpPr txBox="1"/>
          <p:nvPr/>
        </p:nvSpPr>
        <p:spPr>
          <a:xfrm>
            <a:off x="125730" y="5040289"/>
            <a:ext cx="8892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(A) </a:t>
            </a:r>
            <a:r>
              <a:rPr lang="en-US" dirty="0"/>
              <a:t>MTT-test of RLS40 cells after incubation with sg-650 for 72 h</a:t>
            </a:r>
          </a:p>
          <a:p>
            <a:r>
              <a:rPr lang="en-US" b="1" dirty="0"/>
              <a:t>(B) </a:t>
            </a:r>
            <a:r>
              <a:rPr lang="en-US" dirty="0"/>
              <a:t>Rhodamine-123</a:t>
            </a:r>
            <a:r>
              <a:rPr lang="en-US" b="1" dirty="0"/>
              <a:t> </a:t>
            </a:r>
            <a:r>
              <a:rPr lang="en-US" dirty="0"/>
              <a:t>accumulation in RLS40 cells after 30 min incubation with VPM (50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M)</a:t>
            </a:r>
            <a:r>
              <a:rPr lang="en-US" dirty="0"/>
              <a:t> and sg-650 (20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M)</a:t>
            </a:r>
          </a:p>
          <a:p>
            <a:r>
              <a:rPr lang="en-US" b="1" dirty="0"/>
              <a:t>(C) </a:t>
            </a:r>
            <a:r>
              <a:rPr lang="en-US" dirty="0"/>
              <a:t>Doxorubicin</a:t>
            </a:r>
            <a:r>
              <a:rPr lang="en-US" b="1" dirty="0"/>
              <a:t> </a:t>
            </a:r>
            <a:r>
              <a:rPr lang="en-US" dirty="0"/>
              <a:t>accumulation in RLS40 cells after 2h incubation with VPM (50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M)</a:t>
            </a:r>
            <a:r>
              <a:rPr lang="en-US" dirty="0"/>
              <a:t> and sg-650 (20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M).</a:t>
            </a:r>
            <a:endParaRPr lang="ru-RU" b="1" dirty="0"/>
          </a:p>
          <a:p>
            <a:endParaRPr lang="ru-RU" b="1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38CB4D96-130E-46C2-A21F-F77FBCC6DD76}"/>
              </a:ext>
            </a:extLst>
          </p:cNvPr>
          <p:cNvGrpSpPr/>
          <p:nvPr/>
        </p:nvGrpSpPr>
        <p:grpSpPr>
          <a:xfrm>
            <a:off x="110982" y="1622249"/>
            <a:ext cx="8655828" cy="3456291"/>
            <a:chOff x="110982" y="1622249"/>
            <a:chExt cx="8655828" cy="345629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C0AAE61C-920C-48D4-9C0A-B42085987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30" y="1838516"/>
              <a:ext cx="8641080" cy="32400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0C1A4AF-6A11-4D38-8968-64248EC452EE}"/>
                </a:ext>
              </a:extLst>
            </p:cNvPr>
            <p:cNvSpPr txBox="1"/>
            <p:nvPr/>
          </p:nvSpPr>
          <p:spPr>
            <a:xfrm>
              <a:off x="110982" y="1622250"/>
              <a:ext cx="381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</a:t>
              </a:r>
              <a:endParaRPr lang="ru-RU" sz="24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9C72B2-BA2C-4553-9E94-68AB2A61735C}"/>
                </a:ext>
              </a:extLst>
            </p:cNvPr>
            <p:cNvSpPr txBox="1"/>
            <p:nvPr/>
          </p:nvSpPr>
          <p:spPr>
            <a:xfrm>
              <a:off x="2971800" y="1622250"/>
              <a:ext cx="381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</a:t>
              </a:r>
              <a:endParaRPr lang="ru-RU" sz="24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09CA1CB-ECE5-4772-A492-1220F5BE50E9}"/>
                </a:ext>
              </a:extLst>
            </p:cNvPr>
            <p:cNvSpPr txBox="1"/>
            <p:nvPr/>
          </p:nvSpPr>
          <p:spPr>
            <a:xfrm>
              <a:off x="5791200" y="1622249"/>
              <a:ext cx="381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C</a:t>
              </a:r>
              <a:endParaRPr lang="ru-R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397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933</Words>
  <Application>Microsoft Office PowerPoint</Application>
  <PresentationFormat>Экран (4:3)</PresentationFormat>
  <Paragraphs>94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тс</cp:lastModifiedBy>
  <cp:revision>104</cp:revision>
  <dcterms:created xsi:type="dcterms:W3CDTF">2015-04-04T09:45:50Z</dcterms:created>
  <dcterms:modified xsi:type="dcterms:W3CDTF">2023-10-25T04:35:52Z</dcterms:modified>
</cp:coreProperties>
</file>