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274" r:id="rId3"/>
    <p:sldId id="267" r:id="rId4"/>
    <p:sldId id="268" r:id="rId5"/>
    <p:sldId id="269" r:id="rId6"/>
    <p:sldId id="270" r:id="rId7"/>
    <p:sldId id="271" r:id="rId8"/>
    <p:sldId id="278" r:id="rId9"/>
    <p:sldId id="276" r:id="rId10"/>
    <p:sldId id="277" r:id="rId11"/>
    <p:sldId id="272"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2F5"/>
    <a:srgbClr val="E47235"/>
    <a:srgbClr val="7882BF"/>
    <a:srgbClr val="684C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4" autoAdjust="0"/>
    <p:restoredTop sz="94590" autoAdjust="0"/>
  </p:normalViewPr>
  <p:slideViewPr>
    <p:cSldViewPr>
      <p:cViewPr varScale="1">
        <p:scale>
          <a:sx n="105" d="100"/>
          <a:sy n="105" d="100"/>
        </p:scale>
        <p:origin x="176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10/16/23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16/10/2023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pt-PT" dirty="0"/>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46667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295582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99513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176625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val="204796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16/10/2023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16/10/2023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16/10/2023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16/10/2023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10/16/23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notesSlide" Target="../notesSlides/notesSlide2.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995870"/>
            <a:ext cx="8305800" cy="6370975"/>
          </a:xfrm>
          <a:prstGeom prst="rect">
            <a:avLst/>
          </a:prstGeom>
          <a:noFill/>
        </p:spPr>
        <p:txBody>
          <a:bodyPr wrap="square" rtlCol="0">
            <a:spAutoFit/>
          </a:bodyPr>
          <a:lstStyle/>
          <a:p>
            <a:pPr algn="ctr"/>
            <a:endParaRPr lang="en-US" sz="3600" b="1" dirty="0">
              <a:solidFill>
                <a:schemeClr val="bg1"/>
              </a:solidFill>
            </a:endParaRPr>
          </a:p>
          <a:p>
            <a:pPr algn="ctr"/>
            <a:r>
              <a:rPr lang="en-US" sz="3600" b="1" dirty="0">
                <a:solidFill>
                  <a:schemeClr val="bg1"/>
                </a:solidFill>
              </a:rPr>
              <a:t>Single or Mixed edge activators: a Shift in </a:t>
            </a:r>
            <a:r>
              <a:rPr lang="en-US" sz="3600" b="1" dirty="0" err="1">
                <a:solidFill>
                  <a:schemeClr val="bg1"/>
                </a:solidFill>
              </a:rPr>
              <a:t>transfersomes</a:t>
            </a:r>
            <a:r>
              <a:rPr lang="en-US" sz="3600" b="1" dirty="0">
                <a:solidFill>
                  <a:schemeClr val="bg1"/>
                </a:solidFill>
              </a:rPr>
              <a:t> properties?</a:t>
            </a:r>
          </a:p>
          <a:p>
            <a:pPr algn="ctr"/>
            <a:endParaRPr lang="en-US" b="1" dirty="0"/>
          </a:p>
          <a:p>
            <a:pPr algn="ctr"/>
            <a:endParaRPr lang="en-US" b="1" dirty="0"/>
          </a:p>
          <a:p>
            <a:pPr algn="ctr"/>
            <a:endParaRPr lang="en-US" b="1" dirty="0"/>
          </a:p>
          <a:p>
            <a:pPr algn="ctr"/>
            <a:endParaRPr lang="fr-FR" dirty="0"/>
          </a:p>
          <a:p>
            <a:pPr algn="ctr"/>
            <a:r>
              <a:rPr lang="it-IT" b="1" dirty="0"/>
              <a:t>João Vieira </a:t>
            </a:r>
            <a:r>
              <a:rPr lang="it-IT" b="1" baseline="30000" dirty="0"/>
              <a:t>1,2</a:t>
            </a:r>
            <a:r>
              <a:rPr lang="it-IT" b="1" dirty="0"/>
              <a:t>*, </a:t>
            </a:r>
            <a:r>
              <a:rPr lang="it-IT" b="1" dirty="0" err="1"/>
              <a:t>Jéssica</a:t>
            </a:r>
            <a:r>
              <a:rPr lang="it-IT" b="1" dirty="0"/>
              <a:t> Castelo</a:t>
            </a:r>
            <a:r>
              <a:rPr lang="it-IT" b="1" baseline="30000" dirty="0"/>
              <a:t>3</a:t>
            </a:r>
            <a:r>
              <a:rPr lang="it-IT" b="1" dirty="0"/>
              <a:t> , </a:t>
            </a:r>
            <a:r>
              <a:rPr lang="it-IT" b="1" dirty="0" err="1"/>
              <a:t>Íris</a:t>
            </a:r>
            <a:r>
              <a:rPr lang="it-IT" b="1" dirty="0"/>
              <a:t> Guerreiro</a:t>
            </a:r>
            <a:r>
              <a:rPr lang="it-IT" b="1" baseline="30000" dirty="0"/>
              <a:t>1,2</a:t>
            </a:r>
            <a:r>
              <a:rPr lang="it-IT" b="1" dirty="0"/>
              <a:t>, Marta Martins</a:t>
            </a:r>
            <a:r>
              <a:rPr lang="it-IT" b="1" baseline="30000" dirty="0"/>
              <a:t>1,2</a:t>
            </a:r>
            <a:r>
              <a:rPr lang="it-IT" b="1" dirty="0"/>
              <a:t>, Marta Rodrigues</a:t>
            </a:r>
            <a:r>
              <a:rPr lang="it-IT" b="1" baseline="30000" dirty="0"/>
              <a:t>4</a:t>
            </a:r>
            <a:r>
              <a:rPr lang="it-IT" b="1" dirty="0"/>
              <a:t>,  Ana Sofia Fernandes</a:t>
            </a:r>
            <a:r>
              <a:rPr lang="it-IT" b="1" baseline="30000" dirty="0"/>
              <a:t>1</a:t>
            </a:r>
            <a:r>
              <a:rPr lang="it-IT" b="1" dirty="0"/>
              <a:t>, Nuno Saraiva</a:t>
            </a:r>
            <a:r>
              <a:rPr lang="it-IT" b="1" baseline="30000" dirty="0"/>
              <a:t>1</a:t>
            </a:r>
            <a:r>
              <a:rPr lang="it-IT" b="1" dirty="0"/>
              <a:t>,  Catarina Rosado</a:t>
            </a:r>
            <a:r>
              <a:rPr lang="it-IT" b="1" baseline="30000" dirty="0"/>
              <a:t>1</a:t>
            </a:r>
            <a:r>
              <a:rPr lang="it-IT" b="1" dirty="0"/>
              <a:t>, Catarina Pereira-Leite</a:t>
            </a:r>
            <a:r>
              <a:rPr lang="it-IT" b="1" baseline="30000" dirty="0"/>
              <a:t>1,5</a:t>
            </a:r>
          </a:p>
          <a:p>
            <a:endParaRPr lang="fr-FR" sz="900" dirty="0"/>
          </a:p>
          <a:p>
            <a:r>
              <a:rPr lang="en-US" sz="1100" baseline="30000" dirty="0"/>
              <a:t>1</a:t>
            </a:r>
            <a:r>
              <a:rPr lang="en-US" sz="1100" dirty="0"/>
              <a:t> CBIOS, </a:t>
            </a:r>
            <a:r>
              <a:rPr lang="en-US" sz="1100" dirty="0" err="1"/>
              <a:t>Universidade</a:t>
            </a:r>
            <a:r>
              <a:rPr lang="en-US" sz="1100" dirty="0"/>
              <a:t> </a:t>
            </a:r>
            <a:r>
              <a:rPr lang="en-US" sz="1100" dirty="0" err="1"/>
              <a:t>Lusófona´s</a:t>
            </a:r>
            <a:r>
              <a:rPr lang="en-US" sz="1100" dirty="0"/>
              <a:t> Research Center for Biosciences &amp; Health Technologies, Campo Grande 376, 1749-024, Lisbon, Portugal</a:t>
            </a:r>
            <a:endParaRPr lang="fr-FR" sz="1100" dirty="0"/>
          </a:p>
          <a:p>
            <a:r>
              <a:rPr lang="en-US" sz="1100" baseline="30000" dirty="0"/>
              <a:t>2</a:t>
            </a:r>
            <a:r>
              <a:rPr lang="en-US" sz="1100" dirty="0"/>
              <a:t> Department of Biomedical Sciences, University of </a:t>
            </a:r>
            <a:r>
              <a:rPr lang="en-US" sz="1100" dirty="0" err="1"/>
              <a:t>Alcalá</a:t>
            </a:r>
            <a:r>
              <a:rPr lang="en-US" sz="1100" dirty="0"/>
              <a:t>, </a:t>
            </a:r>
            <a:r>
              <a:rPr lang="en-US" sz="1100" dirty="0" err="1"/>
              <a:t>Ctra</a:t>
            </a:r>
            <a:r>
              <a:rPr lang="en-US" sz="1100" dirty="0"/>
              <a:t>. Madrid-Barcelona Km. 33.600, </a:t>
            </a:r>
            <a:r>
              <a:rPr lang="en-US" sz="1100" dirty="0" err="1"/>
              <a:t>Alcalá</a:t>
            </a:r>
            <a:r>
              <a:rPr lang="en-US" sz="1100" dirty="0"/>
              <a:t> de Henares, 28871, Madrid, Spain</a:t>
            </a:r>
          </a:p>
          <a:p>
            <a:r>
              <a:rPr lang="en-US" sz="1100" baseline="30000" dirty="0"/>
              <a:t>3</a:t>
            </a:r>
            <a:r>
              <a:rPr lang="en-US" sz="1100" dirty="0"/>
              <a:t> School of Health Sciences and Technologies, </a:t>
            </a:r>
            <a:r>
              <a:rPr lang="en-US" sz="1100" dirty="0" err="1"/>
              <a:t>Universidade</a:t>
            </a:r>
            <a:r>
              <a:rPr lang="en-US" sz="1100" dirty="0"/>
              <a:t> </a:t>
            </a:r>
            <a:r>
              <a:rPr lang="en-US" sz="1100" dirty="0" err="1"/>
              <a:t>Lusófona</a:t>
            </a:r>
            <a:r>
              <a:rPr lang="en-US" sz="1100" dirty="0"/>
              <a:t>– Centro </a:t>
            </a:r>
            <a:r>
              <a:rPr lang="en-US" sz="1100" dirty="0" err="1"/>
              <a:t>Universitário</a:t>
            </a:r>
            <a:r>
              <a:rPr lang="en-US" sz="1100" dirty="0"/>
              <a:t> de </a:t>
            </a:r>
            <a:r>
              <a:rPr lang="en-US" sz="1100" dirty="0" err="1"/>
              <a:t>Lisboa</a:t>
            </a:r>
            <a:r>
              <a:rPr lang="en-US" sz="1100" dirty="0"/>
              <a:t>, Campo Grande 376, 1749-024, Lisbon, Portugal</a:t>
            </a:r>
          </a:p>
          <a:p>
            <a:r>
              <a:rPr lang="en-US" sz="1100" baseline="30000" dirty="0"/>
              <a:t>4 </a:t>
            </a:r>
            <a:r>
              <a:rPr lang="en-US" sz="1100" dirty="0"/>
              <a:t>School of Psychology and Life Sciences, </a:t>
            </a:r>
            <a:r>
              <a:rPr lang="en-US" sz="1100" dirty="0" err="1"/>
              <a:t>Universidade</a:t>
            </a:r>
            <a:r>
              <a:rPr lang="en-US" sz="1100" dirty="0"/>
              <a:t> </a:t>
            </a:r>
            <a:r>
              <a:rPr lang="en-US" sz="1100" dirty="0" err="1"/>
              <a:t>Lusófona</a:t>
            </a:r>
            <a:r>
              <a:rPr lang="en-US" sz="1100" dirty="0"/>
              <a:t> – Centro </a:t>
            </a:r>
            <a:r>
              <a:rPr lang="en-US" sz="1100" dirty="0" err="1"/>
              <a:t>Universitário</a:t>
            </a:r>
            <a:r>
              <a:rPr lang="en-US" sz="1100" dirty="0"/>
              <a:t> de </a:t>
            </a:r>
            <a:r>
              <a:rPr lang="en-US" sz="1100" dirty="0" err="1"/>
              <a:t>Lisboa</a:t>
            </a:r>
            <a:r>
              <a:rPr lang="en-US" sz="1100" dirty="0"/>
              <a:t>, Campo Grande 376, 1749-024, Lisbon, Portugal</a:t>
            </a:r>
          </a:p>
          <a:p>
            <a:r>
              <a:rPr lang="en-US" sz="1100" baseline="30000" dirty="0"/>
              <a:t>5</a:t>
            </a:r>
            <a:r>
              <a:rPr lang="en-US" sz="1100" dirty="0"/>
              <a:t> LAQV, REQUIMTE, </a:t>
            </a:r>
            <a:r>
              <a:rPr lang="en-US" sz="1100" dirty="0" err="1"/>
              <a:t>Departamento</a:t>
            </a:r>
            <a:r>
              <a:rPr lang="en-US" sz="1100" dirty="0"/>
              <a:t> de </a:t>
            </a:r>
            <a:r>
              <a:rPr lang="en-US" sz="1100" dirty="0" err="1"/>
              <a:t>Ciências</a:t>
            </a:r>
            <a:r>
              <a:rPr lang="en-US" sz="1100" dirty="0"/>
              <a:t> </a:t>
            </a:r>
            <a:r>
              <a:rPr lang="en-US" sz="1100" dirty="0" err="1"/>
              <a:t>Químicas</a:t>
            </a:r>
            <a:r>
              <a:rPr lang="en-US" sz="1100" dirty="0"/>
              <a:t>, </a:t>
            </a:r>
            <a:r>
              <a:rPr lang="en-US" sz="1100" dirty="0" err="1"/>
              <a:t>Faculdade</a:t>
            </a:r>
            <a:r>
              <a:rPr lang="en-US" sz="1100" dirty="0"/>
              <a:t> de </a:t>
            </a:r>
            <a:r>
              <a:rPr lang="en-US" sz="1100" dirty="0" err="1"/>
              <a:t>Farmácia</a:t>
            </a:r>
            <a:r>
              <a:rPr lang="en-US" sz="1100" dirty="0"/>
              <a:t>, </a:t>
            </a:r>
            <a:r>
              <a:rPr lang="en-US" sz="1100" dirty="0" err="1"/>
              <a:t>Universidade</a:t>
            </a:r>
            <a:r>
              <a:rPr lang="en-US" sz="1100" dirty="0"/>
              <a:t> do Porto , R. de Jorge </a:t>
            </a:r>
            <a:r>
              <a:rPr lang="en-US" sz="1100" dirty="0" err="1"/>
              <a:t>Viterbo</a:t>
            </a:r>
            <a:r>
              <a:rPr lang="en-US" sz="1100" dirty="0"/>
              <a:t> Ferreira 228, 4050-313, Porto, Portugal</a:t>
            </a:r>
          </a:p>
          <a:p>
            <a:endParaRPr lang="en-US" sz="900" dirty="0"/>
          </a:p>
          <a:p>
            <a:endParaRPr lang="en-US" sz="900" dirty="0"/>
          </a:p>
          <a:p>
            <a:endParaRPr lang="en-US" sz="1400" dirty="0"/>
          </a:p>
          <a:p>
            <a:endParaRPr lang="en-US" dirty="0"/>
          </a:p>
          <a:p>
            <a:endParaRPr lang="fr-FR" dirty="0"/>
          </a:p>
          <a:p>
            <a:endParaRPr lang="fr-FR" dirty="0"/>
          </a:p>
        </p:txBody>
      </p:sp>
      <p:pic>
        <p:nvPicPr>
          <p:cNvPr id="3" name="Imagem 2" descr="Uma imagem com captura de ecrã, Gráficos, Tipo de letra, logótipo&#10;&#10;Descrição gerada automaticamente">
            <a:extLst>
              <a:ext uri="{FF2B5EF4-FFF2-40B4-BE49-F238E27FC236}">
                <a16:creationId xmlns:a16="http://schemas.microsoft.com/office/drawing/2014/main" id="{EE8F761F-50BF-84E9-F7B2-DE4E74B5C4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904" y="5486400"/>
            <a:ext cx="2057400" cy="1455592"/>
          </a:xfrm>
          <a:prstGeom prst="rect">
            <a:avLst/>
          </a:prstGeom>
        </p:spPr>
      </p:pic>
      <p:sp>
        <p:nvSpPr>
          <p:cNvPr id="7" name="CaixaDeTexto 6">
            <a:extLst>
              <a:ext uri="{FF2B5EF4-FFF2-40B4-BE49-F238E27FC236}">
                <a16:creationId xmlns:a16="http://schemas.microsoft.com/office/drawing/2014/main" id="{EC1E0A1E-AF4D-2785-27F2-671DE233BCCE}"/>
              </a:ext>
            </a:extLst>
          </p:cNvPr>
          <p:cNvSpPr txBox="1"/>
          <p:nvPr/>
        </p:nvSpPr>
        <p:spPr>
          <a:xfrm>
            <a:off x="419100" y="6580852"/>
            <a:ext cx="4444165" cy="584775"/>
          </a:xfrm>
          <a:prstGeom prst="rect">
            <a:avLst/>
          </a:prstGeom>
          <a:noFill/>
        </p:spPr>
        <p:txBody>
          <a:bodyPr wrap="none" rtlCol="0">
            <a:spAutoFit/>
          </a:bodyPr>
          <a:lstStyle/>
          <a:p>
            <a:r>
              <a:rPr lang="en-US" sz="1400" b="1" dirty="0"/>
              <a:t>*</a:t>
            </a:r>
            <a:r>
              <a:rPr lang="en-US" sz="1400" dirty="0"/>
              <a:t> Corresponding author: </a:t>
            </a:r>
            <a:r>
              <a:rPr lang="en-US" sz="1400" dirty="0" err="1"/>
              <a:t>joao.manuel.vieira@ulusofona.pt</a:t>
            </a:r>
            <a:endParaRPr lang="fr-FR" sz="1400" dirty="0"/>
          </a:p>
          <a:p>
            <a:endParaRPr lang="pt-PT" dirty="0"/>
          </a:p>
        </p:txBody>
      </p:sp>
      <p:pic>
        <p:nvPicPr>
          <p:cNvPr id="9" name="Imagem 8">
            <a:extLst>
              <a:ext uri="{FF2B5EF4-FFF2-40B4-BE49-F238E27FC236}">
                <a16:creationId xmlns:a16="http://schemas.microsoft.com/office/drawing/2014/main" id="{35A49CDA-121E-7342-8997-F4200BC01A1F}"/>
              </a:ext>
            </a:extLst>
          </p:cNvPr>
          <p:cNvPicPr>
            <a:picLocks noChangeAspect="1"/>
          </p:cNvPicPr>
          <p:nvPr/>
        </p:nvPicPr>
        <p:blipFill>
          <a:blip r:embed="rId7"/>
          <a:stretch>
            <a:fillRect/>
          </a:stretch>
        </p:blipFill>
        <p:spPr>
          <a:xfrm>
            <a:off x="2905709" y="6029730"/>
            <a:ext cx="1211628" cy="452100"/>
          </a:xfrm>
          <a:prstGeom prst="rect">
            <a:avLst/>
          </a:prstGeom>
        </p:spPr>
      </p:pic>
      <p:pic>
        <p:nvPicPr>
          <p:cNvPr id="10" name="Imagem 9" descr="Uma imagem com texto, ClipArt&#10;&#10;Descrição gerada automaticamente">
            <a:extLst>
              <a:ext uri="{FF2B5EF4-FFF2-40B4-BE49-F238E27FC236}">
                <a16:creationId xmlns:a16="http://schemas.microsoft.com/office/drawing/2014/main" id="{EEFD75B5-3362-CBAC-983A-D92515DB9E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9391" y="6029730"/>
            <a:ext cx="865623" cy="445257"/>
          </a:xfrm>
          <a:prstGeom prst="rect">
            <a:avLst/>
          </a:prstGeom>
        </p:spPr>
      </p:pic>
      <p:pic>
        <p:nvPicPr>
          <p:cNvPr id="11" name="Imagem 10" descr="Uma imagem com texto, Tipo de letra, logótipo, design&#10;&#10;Descrição gerada automaticamente">
            <a:extLst>
              <a:ext uri="{FF2B5EF4-FFF2-40B4-BE49-F238E27FC236}">
                <a16:creationId xmlns:a16="http://schemas.microsoft.com/office/drawing/2014/main" id="{108036CE-936D-6341-DD7A-66EA4E3A4C2B}"/>
              </a:ext>
            </a:extLst>
          </p:cNvPr>
          <p:cNvPicPr>
            <a:picLocks noChangeAspect="1"/>
          </p:cNvPicPr>
          <p:nvPr/>
        </p:nvPicPr>
        <p:blipFill rotWithShape="1">
          <a:blip r:embed="rId9">
            <a:extLst>
              <a:ext uri="{28A0092B-C50C-407E-A947-70E740481C1C}">
                <a14:useLocalDpi xmlns:a14="http://schemas.microsoft.com/office/drawing/2010/main" val="0"/>
              </a:ext>
            </a:extLst>
          </a:blip>
          <a:srcRect l="5979" t="14962" r="9483" b="9541"/>
          <a:stretch/>
        </p:blipFill>
        <p:spPr>
          <a:xfrm>
            <a:off x="1974391" y="5928157"/>
            <a:ext cx="819483" cy="648401"/>
          </a:xfrm>
          <a:prstGeom prst="rect">
            <a:avLst/>
          </a:prstGeom>
        </p:spPr>
      </p:pic>
      <p:pic>
        <p:nvPicPr>
          <p:cNvPr id="12" name="Picture 8">
            <a:extLst>
              <a:ext uri="{FF2B5EF4-FFF2-40B4-BE49-F238E27FC236}">
                <a16:creationId xmlns:a16="http://schemas.microsoft.com/office/drawing/2014/main" id="{65D1BE9B-2299-EFE5-BD37-E56E9BFD94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6849" y="6019800"/>
            <a:ext cx="1421330" cy="47621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descr="Uma imagem com texto, Tipo de letra, Gráficos, design&#10;&#10;Descrição gerada automaticamente">
            <a:extLst>
              <a:ext uri="{FF2B5EF4-FFF2-40B4-BE49-F238E27FC236}">
                <a16:creationId xmlns:a16="http://schemas.microsoft.com/office/drawing/2014/main" id="{582C6E7A-EB7C-FBCA-4063-8E56260FCE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29172" y="5959896"/>
            <a:ext cx="1548384" cy="518235"/>
          </a:xfrm>
          <a:prstGeom prst="rect">
            <a:avLst/>
          </a:prstGeom>
        </p:spPr>
      </p:pic>
      <p:pic>
        <p:nvPicPr>
          <p:cNvPr id="42" name="Áudio 41">
            <a:extLst>
              <a:ext uri="{FF2B5EF4-FFF2-40B4-BE49-F238E27FC236}">
                <a16:creationId xmlns:a16="http://schemas.microsoft.com/office/drawing/2014/main" id="{4A8EFF22-E230-FE57-CD21-573D97294C1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674345567"/>
      </p:ext>
    </p:extLst>
  </p:cSld>
  <p:clrMapOvr>
    <a:masterClrMapping/>
  </p:clrMapOvr>
  <mc:AlternateContent xmlns:mc="http://schemas.openxmlformats.org/markup-compatibility/2006" xmlns:p14="http://schemas.microsoft.com/office/powerpoint/2010/main">
    <mc:Choice Requires="p14">
      <p:transition spd="slow" p14:dur="2000" advTm="15092"/>
    </mc:Choice>
    <mc:Fallback xmlns="">
      <p:transition spd="slow" advTm="150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85800" y="1447800"/>
            <a:ext cx="8153400" cy="830997"/>
          </a:xfrm>
          <a:prstGeom prst="rect">
            <a:avLst/>
          </a:prstGeom>
          <a:noFill/>
        </p:spPr>
        <p:txBody>
          <a:bodyPr wrap="square" rtlCol="0">
            <a:spAutoFit/>
          </a:bodyPr>
          <a:lstStyle/>
          <a:p>
            <a:r>
              <a:rPr lang="fr-FR" sz="2400" b="1" dirty="0" err="1"/>
              <a:t>Acknowledgments</a:t>
            </a:r>
            <a:endParaRPr lang="fr-FR" sz="2400" b="1" dirty="0"/>
          </a:p>
          <a:p>
            <a:endParaRPr lang="fr-FR" sz="2400" b="1" dirty="0"/>
          </a:p>
        </p:txBody>
      </p:sp>
      <p:pic>
        <p:nvPicPr>
          <p:cNvPr id="5" name="Picture 8">
            <a:extLst>
              <a:ext uri="{FF2B5EF4-FFF2-40B4-BE49-F238E27FC236}">
                <a16:creationId xmlns:a16="http://schemas.microsoft.com/office/drawing/2014/main" id="{E142E27C-024F-44DA-1BEA-C012AC1FA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347" y="4450193"/>
            <a:ext cx="2865253" cy="96000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1.png" descr="http://www.ulusofona.pt/manual-de-identidade.html?download=621">
            <a:extLst>
              <a:ext uri="{FF2B5EF4-FFF2-40B4-BE49-F238E27FC236}">
                <a16:creationId xmlns:a16="http://schemas.microsoft.com/office/drawing/2014/main" id="{694BB15D-532C-860F-C1BA-9A234AB4248B}"/>
              </a:ext>
            </a:extLst>
          </p:cNvPr>
          <p:cNvPicPr>
            <a:picLocks noChangeAspect="1"/>
          </p:cNvPicPr>
          <p:nvPr/>
        </p:nvPicPr>
        <p:blipFill>
          <a:blip r:embed="rId6" cstate="email">
            <a:extLst>
              <a:ext uri="{28A0092B-C50C-407E-A947-70E740481C1C}">
                <a14:useLocalDpi xmlns:a14="http://schemas.microsoft.com/office/drawing/2010/main" val="0"/>
              </a:ext>
            </a:extLst>
          </a:blip>
          <a:srcRect l="14136" t="19958" r="14136" b="8313"/>
          <a:stretch>
            <a:fillRect/>
          </a:stretch>
        </p:blipFill>
        <p:spPr bwMode="auto">
          <a:xfrm>
            <a:off x="742934" y="2167461"/>
            <a:ext cx="226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400000"/>
                <a:headEnd/>
                <a:tailEnd/>
              </a14:hiddenLine>
            </a:ext>
          </a:extLst>
        </p:spPr>
      </p:pic>
      <p:pic>
        <p:nvPicPr>
          <p:cNvPr id="8" name="Imagem 7" descr="Uma imagem com captura de ecrã, Gráficos, Tipo de letra, logótipo&#10;&#10;Descrição gerada automaticamente">
            <a:extLst>
              <a:ext uri="{FF2B5EF4-FFF2-40B4-BE49-F238E27FC236}">
                <a16:creationId xmlns:a16="http://schemas.microsoft.com/office/drawing/2014/main" id="{694D5446-E1BD-F06A-95D3-F2A686788C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087" y="2311628"/>
            <a:ext cx="3467100" cy="2452942"/>
          </a:xfrm>
          <a:prstGeom prst="rect">
            <a:avLst/>
          </a:prstGeom>
        </p:spPr>
      </p:pic>
      <p:sp>
        <p:nvSpPr>
          <p:cNvPr id="11" name="Google Shape;848;p39">
            <a:extLst>
              <a:ext uri="{FF2B5EF4-FFF2-40B4-BE49-F238E27FC236}">
                <a16:creationId xmlns:a16="http://schemas.microsoft.com/office/drawing/2014/main" id="{18FC758C-D2F2-ADC1-2C84-DEFB005CA91D}"/>
              </a:ext>
            </a:extLst>
          </p:cNvPr>
          <p:cNvSpPr txBox="1"/>
          <p:nvPr/>
        </p:nvSpPr>
        <p:spPr>
          <a:xfrm>
            <a:off x="4991875" y="1447800"/>
            <a:ext cx="1715200" cy="711200"/>
          </a:xfrm>
          <a:prstGeom prst="rect">
            <a:avLst/>
          </a:prstGeom>
          <a:noFill/>
          <a:ln>
            <a:noFill/>
          </a:ln>
        </p:spPr>
        <p:txBody>
          <a:bodyPr spcFirstLastPara="1" wrap="square" lIns="0" tIns="0" rIns="0" bIns="0" anchor="b" anchorCtr="0">
            <a:noAutofit/>
          </a:bodyPr>
          <a:lstStyle/>
          <a:p>
            <a:pPr algn="ctr"/>
            <a:endParaRPr sz="1200" dirty="0">
              <a:solidFill>
                <a:schemeClr val="dk2"/>
              </a:solidFill>
              <a:latin typeface="Dosis"/>
              <a:ea typeface="Dosis"/>
              <a:cs typeface="Dosis"/>
              <a:sym typeface="Dosis"/>
            </a:endParaRPr>
          </a:p>
        </p:txBody>
      </p:sp>
      <p:sp>
        <p:nvSpPr>
          <p:cNvPr id="13" name="Google Shape;752;p34">
            <a:extLst>
              <a:ext uri="{FF2B5EF4-FFF2-40B4-BE49-F238E27FC236}">
                <a16:creationId xmlns:a16="http://schemas.microsoft.com/office/drawing/2014/main" id="{6DEFEB59-9DB4-9089-7589-CA14D7E24EAC}"/>
              </a:ext>
            </a:extLst>
          </p:cNvPr>
          <p:cNvSpPr txBox="1">
            <a:spLocks/>
          </p:cNvSpPr>
          <p:nvPr/>
        </p:nvSpPr>
        <p:spPr>
          <a:xfrm>
            <a:off x="4419600" y="2720166"/>
            <a:ext cx="4305300" cy="1547284"/>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PT" sz="6600" dirty="0"/>
              <a:t>THANKS!</a:t>
            </a:r>
          </a:p>
        </p:txBody>
      </p:sp>
      <p:sp>
        <p:nvSpPr>
          <p:cNvPr id="14" name="Google Shape;753;p34">
            <a:extLst>
              <a:ext uri="{FF2B5EF4-FFF2-40B4-BE49-F238E27FC236}">
                <a16:creationId xmlns:a16="http://schemas.microsoft.com/office/drawing/2014/main" id="{6195E5BB-876E-980A-5B5A-20F2728FCD6B}"/>
              </a:ext>
            </a:extLst>
          </p:cNvPr>
          <p:cNvSpPr txBox="1">
            <a:spLocks/>
          </p:cNvSpPr>
          <p:nvPr/>
        </p:nvSpPr>
        <p:spPr>
          <a:xfrm>
            <a:off x="4572000" y="3988660"/>
            <a:ext cx="5566771" cy="3280833"/>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Font typeface="Arial" panose="020B0604020202020204" pitchFamily="34" charset="0"/>
              <a:buNone/>
            </a:pPr>
            <a:r>
              <a:rPr lang="pt-PT" sz="2000" b="1" dirty="0" err="1"/>
              <a:t>Any</a:t>
            </a:r>
            <a:r>
              <a:rPr lang="pt-PT" sz="2000" b="1" dirty="0"/>
              <a:t> </a:t>
            </a:r>
            <a:r>
              <a:rPr lang="pt-PT" sz="2000" b="1" dirty="0" err="1"/>
              <a:t>questions</a:t>
            </a:r>
            <a:r>
              <a:rPr lang="pt-PT" sz="2000" b="1" dirty="0"/>
              <a:t>?</a:t>
            </a:r>
            <a:endParaRPr lang="pt-PT" sz="2000" dirty="0"/>
          </a:p>
          <a:p>
            <a:pPr marL="0" indent="0">
              <a:spcBef>
                <a:spcPts val="800"/>
              </a:spcBef>
              <a:buFont typeface="Arial" panose="020B0604020202020204" pitchFamily="34" charset="0"/>
              <a:buNone/>
            </a:pPr>
            <a:r>
              <a:rPr lang="pt-PT" sz="2000" dirty="0" err="1"/>
              <a:t>You</a:t>
            </a:r>
            <a:r>
              <a:rPr lang="pt-PT" sz="2000" dirty="0"/>
              <a:t> can </a:t>
            </a:r>
            <a:r>
              <a:rPr lang="pt-PT" sz="2000" dirty="0" err="1"/>
              <a:t>find</a:t>
            </a:r>
            <a:r>
              <a:rPr lang="pt-PT" sz="2000" dirty="0"/>
              <a:t> me </a:t>
            </a:r>
            <a:r>
              <a:rPr lang="pt-PT" sz="2000" dirty="0" err="1"/>
              <a:t>at</a:t>
            </a:r>
            <a:r>
              <a:rPr lang="pt-PT" sz="2000" dirty="0"/>
              <a:t>:</a:t>
            </a:r>
          </a:p>
          <a:p>
            <a:pPr marL="609585" indent="-474121">
              <a:spcBef>
                <a:spcPts val="0"/>
              </a:spcBef>
              <a:buSzPts val="2000"/>
              <a:buFont typeface="Arial" panose="020B0604020202020204" pitchFamily="34" charset="0"/>
              <a:buChar char="✘"/>
            </a:pPr>
            <a:r>
              <a:rPr lang="pt-PT" sz="2000" dirty="0" err="1"/>
              <a:t>joao.manuel.vieira@ulusofona.pt</a:t>
            </a:r>
            <a:endParaRPr lang="pt-PT" sz="2000" dirty="0"/>
          </a:p>
        </p:txBody>
      </p:sp>
      <p:grpSp>
        <p:nvGrpSpPr>
          <p:cNvPr id="17" name="Agrupar 16">
            <a:extLst>
              <a:ext uri="{FF2B5EF4-FFF2-40B4-BE49-F238E27FC236}">
                <a16:creationId xmlns:a16="http://schemas.microsoft.com/office/drawing/2014/main" id="{C40B68F2-75B1-5CE0-2A74-D854EB23A68E}"/>
              </a:ext>
            </a:extLst>
          </p:cNvPr>
          <p:cNvGrpSpPr/>
          <p:nvPr/>
        </p:nvGrpSpPr>
        <p:grpSpPr>
          <a:xfrm>
            <a:off x="5065170" y="1715152"/>
            <a:ext cx="1715200" cy="1453300"/>
            <a:chOff x="4792611" y="1156590"/>
            <a:chExt cx="1715200" cy="1453300"/>
          </a:xfrm>
        </p:grpSpPr>
        <p:sp>
          <p:nvSpPr>
            <p:cNvPr id="15" name="Google Shape;848;p39">
              <a:extLst>
                <a:ext uri="{FF2B5EF4-FFF2-40B4-BE49-F238E27FC236}">
                  <a16:creationId xmlns:a16="http://schemas.microsoft.com/office/drawing/2014/main" id="{1FB5BADA-6F33-C2EF-CDDF-7B19F9816177}"/>
                </a:ext>
              </a:extLst>
            </p:cNvPr>
            <p:cNvSpPr txBox="1"/>
            <p:nvPr/>
          </p:nvSpPr>
          <p:spPr>
            <a:xfrm>
              <a:off x="4792611" y="1414868"/>
              <a:ext cx="1715200" cy="711200"/>
            </a:xfrm>
            <a:prstGeom prst="rect">
              <a:avLst/>
            </a:prstGeom>
            <a:noFill/>
            <a:ln>
              <a:noFill/>
            </a:ln>
          </p:spPr>
          <p:txBody>
            <a:bodyPr spcFirstLastPara="1" wrap="square" lIns="0" tIns="0" rIns="0" bIns="0" anchor="b" anchorCtr="0">
              <a:noAutofit/>
            </a:bodyPr>
            <a:lstStyle/>
            <a:p>
              <a:pPr algn="ctr"/>
              <a:endParaRPr sz="1200" dirty="0">
                <a:solidFill>
                  <a:schemeClr val="dk2"/>
                </a:solidFill>
                <a:latin typeface="Dosis"/>
                <a:ea typeface="Dosis"/>
                <a:cs typeface="Dosis"/>
                <a:sym typeface="Dosis"/>
              </a:endParaRPr>
            </a:p>
          </p:txBody>
        </p:sp>
        <p:sp>
          <p:nvSpPr>
            <p:cNvPr id="16" name="Google Shape;754;p34">
              <a:extLst>
                <a:ext uri="{FF2B5EF4-FFF2-40B4-BE49-F238E27FC236}">
                  <a16:creationId xmlns:a16="http://schemas.microsoft.com/office/drawing/2014/main" id="{5FA0B50F-F9D0-EFA1-7383-75632E4251C6}"/>
                </a:ext>
              </a:extLst>
            </p:cNvPr>
            <p:cNvSpPr/>
            <p:nvPr/>
          </p:nvSpPr>
          <p:spPr>
            <a:xfrm>
              <a:off x="4863472" y="1156590"/>
              <a:ext cx="1573477" cy="145330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121900" tIns="121900" rIns="121900" bIns="121900" anchor="ctr" anchorCtr="0">
              <a:noAutofit/>
            </a:bodyPr>
            <a:lstStyle/>
            <a:p>
              <a:endParaRPr sz="2400" dirty="0">
                <a:solidFill>
                  <a:srgbClr val="3C78D8"/>
                </a:solidFill>
              </a:endParaRPr>
            </a:p>
          </p:txBody>
        </p:sp>
      </p:grpSp>
      <p:sp>
        <p:nvSpPr>
          <p:cNvPr id="3" name="CaixaDeTexto 2">
            <a:extLst>
              <a:ext uri="{FF2B5EF4-FFF2-40B4-BE49-F238E27FC236}">
                <a16:creationId xmlns:a16="http://schemas.microsoft.com/office/drawing/2014/main" id="{195307CE-D9EE-B590-C4FF-281C5A8B0BA7}"/>
              </a:ext>
            </a:extLst>
          </p:cNvPr>
          <p:cNvSpPr txBox="1"/>
          <p:nvPr/>
        </p:nvSpPr>
        <p:spPr>
          <a:xfrm>
            <a:off x="685800" y="5642882"/>
            <a:ext cx="8039100" cy="507831"/>
          </a:xfrm>
          <a:prstGeom prst="rect">
            <a:avLst/>
          </a:prstGeom>
          <a:noFill/>
        </p:spPr>
        <p:txBody>
          <a:bodyPr wrap="square">
            <a:spAutoFit/>
          </a:bodyPr>
          <a:lstStyle/>
          <a:p>
            <a:pPr algn="just"/>
            <a:r>
              <a:rPr lang="en-US" sz="900" dirty="0">
                <a:solidFill>
                  <a:srgbClr val="000000"/>
                </a:solidFill>
                <a:effectLst/>
                <a:ea typeface="DengXian" panose="02010600030101010101" pitchFamily="2" charset="-122"/>
                <a:cs typeface="Times New Roman" panose="02020603050405020304" pitchFamily="18" charset="0"/>
              </a:rPr>
              <a:t>This research was funded by national funds through FCT – Foundation for Science and Technology, I.P., under the EXPL/BTM-MAT/0112/2021, UIDB/04567/2020, and UIDP/04567/2020 projects attributed to CBIOS and by the research grants attributed to J.V, M.M. (UI/BD/151424/2021) and I.G. (2020.07813.BD). The APC was funded by FCT – Foundation for Science and Technology, I.P., EXPL/BTM-MAT/0112/2021 project. </a:t>
            </a:r>
            <a:endParaRPr lang="pt-PT" sz="900" dirty="0"/>
          </a:p>
        </p:txBody>
      </p:sp>
      <p:pic>
        <p:nvPicPr>
          <p:cNvPr id="32" name="Áudio 31">
            <a:extLst>
              <a:ext uri="{FF2B5EF4-FFF2-40B4-BE49-F238E27FC236}">
                <a16:creationId xmlns:a16="http://schemas.microsoft.com/office/drawing/2014/main" id="{76C049D6-362E-33C1-51C3-5251E27051A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042582425"/>
      </p:ext>
    </p:extLst>
  </p:cSld>
  <p:clrMapOvr>
    <a:masterClrMapping/>
  </p:clrMapOvr>
  <mc:AlternateContent xmlns:mc="http://schemas.openxmlformats.org/markup-compatibility/2006" xmlns:p14="http://schemas.microsoft.com/office/powerpoint/2010/main">
    <mc:Choice Requires="p14">
      <p:transition spd="slow" p14:dur="2000" advTm="20619"/>
    </mc:Choice>
    <mc:Fallback xmlns="">
      <p:transition spd="slow" advTm="20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m 133">
            <a:extLst>
              <a:ext uri="{FF2B5EF4-FFF2-40B4-BE49-F238E27FC236}">
                <a16:creationId xmlns:a16="http://schemas.microsoft.com/office/drawing/2014/main" id="{52732C55-7041-9362-EED3-466F41576F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7104">
            <a:off x="4802447" y="3632159"/>
            <a:ext cx="809201" cy="945328"/>
          </a:xfrm>
          <a:prstGeom prst="rect">
            <a:avLst/>
          </a:prstGeom>
        </p:spPr>
      </p:pic>
      <p:sp>
        <p:nvSpPr>
          <p:cNvPr id="5" name="Rectangle 4"/>
          <p:cNvSpPr/>
          <p:nvPr/>
        </p:nvSpPr>
        <p:spPr>
          <a:xfrm>
            <a:off x="876300" y="990600"/>
            <a:ext cx="7391400" cy="830997"/>
          </a:xfrm>
          <a:prstGeom prst="rect">
            <a:avLst/>
          </a:prstGeom>
        </p:spPr>
        <p:txBody>
          <a:bodyPr wrap="square">
            <a:spAutoFit/>
          </a:bodyPr>
          <a:lstStyle/>
          <a:p>
            <a:pPr algn="ctr"/>
            <a:r>
              <a:rPr lang="en-US" sz="2400" b="1" dirty="0"/>
              <a:t>Single or Mixed edge activators: a shift in </a:t>
            </a:r>
            <a:r>
              <a:rPr lang="en-US" sz="2400" b="1" dirty="0" err="1"/>
              <a:t>transfersomes</a:t>
            </a:r>
            <a:r>
              <a:rPr lang="en-US" sz="2400" b="1" dirty="0"/>
              <a:t> properties? </a:t>
            </a:r>
          </a:p>
        </p:txBody>
      </p:sp>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51" name="Imagem 50">
            <a:extLst>
              <a:ext uri="{FF2B5EF4-FFF2-40B4-BE49-F238E27FC236}">
                <a16:creationId xmlns:a16="http://schemas.microsoft.com/office/drawing/2014/main" id="{2F6408E7-9F16-AA1C-59F7-5E35AE9526E0}"/>
              </a:ext>
            </a:extLst>
          </p:cNvPr>
          <p:cNvPicPr>
            <a:picLocks noChangeAspect="1"/>
          </p:cNvPicPr>
          <p:nvPr/>
        </p:nvPicPr>
        <p:blipFill>
          <a:blip r:embed="rId6"/>
          <a:stretch>
            <a:fillRect/>
          </a:stretch>
        </p:blipFill>
        <p:spPr>
          <a:xfrm>
            <a:off x="1078776" y="2590800"/>
            <a:ext cx="1131024" cy="1080000"/>
          </a:xfrm>
          <a:prstGeom prst="rect">
            <a:avLst/>
          </a:prstGeom>
        </p:spPr>
      </p:pic>
      <p:grpSp>
        <p:nvGrpSpPr>
          <p:cNvPr id="52" name="Agrupar 51">
            <a:extLst>
              <a:ext uri="{FF2B5EF4-FFF2-40B4-BE49-F238E27FC236}">
                <a16:creationId xmlns:a16="http://schemas.microsoft.com/office/drawing/2014/main" id="{CA69DB4E-F68D-50F5-E02A-304E374921D5}"/>
              </a:ext>
            </a:extLst>
          </p:cNvPr>
          <p:cNvGrpSpPr/>
          <p:nvPr/>
        </p:nvGrpSpPr>
        <p:grpSpPr>
          <a:xfrm>
            <a:off x="816523" y="2007621"/>
            <a:ext cx="2024553" cy="435501"/>
            <a:chOff x="234950" y="1495623"/>
            <a:chExt cx="2050889" cy="482600"/>
          </a:xfrm>
        </p:grpSpPr>
        <p:grpSp>
          <p:nvGrpSpPr>
            <p:cNvPr id="53" name="Agrupar 52">
              <a:extLst>
                <a:ext uri="{FF2B5EF4-FFF2-40B4-BE49-F238E27FC236}">
                  <a16:creationId xmlns:a16="http://schemas.microsoft.com/office/drawing/2014/main" id="{4920CC7D-BF05-214C-E86F-EA556CD4A12A}"/>
                </a:ext>
              </a:extLst>
            </p:cNvPr>
            <p:cNvGrpSpPr/>
            <p:nvPr/>
          </p:nvGrpSpPr>
          <p:grpSpPr>
            <a:xfrm>
              <a:off x="234950" y="1495623"/>
              <a:ext cx="468702" cy="482600"/>
              <a:chOff x="876300" y="1638300"/>
              <a:chExt cx="468702" cy="482600"/>
            </a:xfrm>
          </p:grpSpPr>
          <p:sp>
            <p:nvSpPr>
              <p:cNvPr id="55" name="Oval 54">
                <a:extLst>
                  <a:ext uri="{FF2B5EF4-FFF2-40B4-BE49-F238E27FC236}">
                    <a16:creationId xmlns:a16="http://schemas.microsoft.com/office/drawing/2014/main" id="{91ED8A1C-9523-1473-CA0F-342EA2AA3DF9}"/>
                  </a:ext>
                </a:extLst>
              </p:cNvPr>
              <p:cNvSpPr/>
              <p:nvPr/>
            </p:nvSpPr>
            <p:spPr>
              <a:xfrm>
                <a:off x="876300" y="1638300"/>
                <a:ext cx="468702" cy="482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6" name="CaixaDeTexto 55">
                <a:extLst>
                  <a:ext uri="{FF2B5EF4-FFF2-40B4-BE49-F238E27FC236}">
                    <a16:creationId xmlns:a16="http://schemas.microsoft.com/office/drawing/2014/main" id="{4D63C612-83A1-9DFA-15C7-07F61979F9D7}"/>
                  </a:ext>
                </a:extLst>
              </p:cNvPr>
              <p:cNvSpPr txBox="1"/>
              <p:nvPr/>
            </p:nvSpPr>
            <p:spPr>
              <a:xfrm>
                <a:off x="946149" y="1655187"/>
                <a:ext cx="329002" cy="369332"/>
              </a:xfrm>
              <a:prstGeom prst="rect">
                <a:avLst/>
              </a:prstGeom>
              <a:noFill/>
            </p:spPr>
            <p:txBody>
              <a:bodyPr wrap="square" rtlCol="0">
                <a:spAutoFit/>
              </a:bodyPr>
              <a:lstStyle/>
              <a:p>
                <a:r>
                  <a:rPr lang="pt-PT" b="1" dirty="0">
                    <a:cs typeface="Arial" panose="020B0604020202020204" pitchFamily="34" charset="0"/>
                  </a:rPr>
                  <a:t>A</a:t>
                </a:r>
              </a:p>
            </p:txBody>
          </p:sp>
        </p:grpSp>
        <p:sp>
          <p:nvSpPr>
            <p:cNvPr id="54" name="CaixaDeTexto 53">
              <a:extLst>
                <a:ext uri="{FF2B5EF4-FFF2-40B4-BE49-F238E27FC236}">
                  <a16:creationId xmlns:a16="http://schemas.microsoft.com/office/drawing/2014/main" id="{82ECF7AF-E18C-4702-06DA-B173BB401623}"/>
                </a:ext>
              </a:extLst>
            </p:cNvPr>
            <p:cNvSpPr txBox="1"/>
            <p:nvPr/>
          </p:nvSpPr>
          <p:spPr>
            <a:xfrm>
              <a:off x="773502" y="1552257"/>
              <a:ext cx="1512337" cy="307777"/>
            </a:xfrm>
            <a:prstGeom prst="rect">
              <a:avLst/>
            </a:prstGeom>
            <a:noFill/>
          </p:spPr>
          <p:txBody>
            <a:bodyPr wrap="none" rtlCol="0">
              <a:spAutoFit/>
            </a:bodyPr>
            <a:lstStyle/>
            <a:p>
              <a:r>
                <a:rPr lang="pt-PT" sz="1400" b="1" dirty="0">
                  <a:cs typeface="Arial" panose="020B0604020202020204" pitchFamily="34" charset="0"/>
                </a:rPr>
                <a:t>Preliminary Study</a:t>
              </a:r>
            </a:p>
          </p:txBody>
        </p:sp>
      </p:grpSp>
      <p:pic>
        <p:nvPicPr>
          <p:cNvPr id="57" name="Imagem 56">
            <a:extLst>
              <a:ext uri="{FF2B5EF4-FFF2-40B4-BE49-F238E27FC236}">
                <a16:creationId xmlns:a16="http://schemas.microsoft.com/office/drawing/2014/main" id="{19BEC6B6-4D9F-A78F-2BCF-E79EA73E1321}"/>
              </a:ext>
            </a:extLst>
          </p:cNvPr>
          <p:cNvPicPr>
            <a:picLocks noChangeAspect="1"/>
          </p:cNvPicPr>
          <p:nvPr/>
        </p:nvPicPr>
        <p:blipFill>
          <a:blip r:embed="rId7"/>
          <a:stretch>
            <a:fillRect/>
          </a:stretch>
        </p:blipFill>
        <p:spPr>
          <a:xfrm>
            <a:off x="2366173" y="2591745"/>
            <a:ext cx="114299" cy="434337"/>
          </a:xfrm>
          <a:prstGeom prst="rect">
            <a:avLst/>
          </a:prstGeom>
        </p:spPr>
      </p:pic>
      <p:pic>
        <p:nvPicPr>
          <p:cNvPr id="58" name="Imagem 57">
            <a:extLst>
              <a:ext uri="{FF2B5EF4-FFF2-40B4-BE49-F238E27FC236}">
                <a16:creationId xmlns:a16="http://schemas.microsoft.com/office/drawing/2014/main" id="{116B84D4-D517-9FEA-9DEE-0E87A02D9D8E}"/>
              </a:ext>
            </a:extLst>
          </p:cNvPr>
          <p:cNvPicPr>
            <a:picLocks noChangeAspect="1"/>
          </p:cNvPicPr>
          <p:nvPr/>
        </p:nvPicPr>
        <p:blipFill>
          <a:blip r:embed="rId8"/>
          <a:stretch>
            <a:fillRect/>
          </a:stretch>
        </p:blipFill>
        <p:spPr>
          <a:xfrm flipH="1">
            <a:off x="2366172" y="3251935"/>
            <a:ext cx="114299" cy="457196"/>
          </a:xfrm>
          <a:prstGeom prst="rect">
            <a:avLst/>
          </a:prstGeom>
        </p:spPr>
      </p:pic>
      <p:sp>
        <p:nvSpPr>
          <p:cNvPr id="59" name="CaixaDeTexto 58">
            <a:extLst>
              <a:ext uri="{FF2B5EF4-FFF2-40B4-BE49-F238E27FC236}">
                <a16:creationId xmlns:a16="http://schemas.microsoft.com/office/drawing/2014/main" id="{7E6EFE30-2250-93AE-D5C8-6431AC2A6D4E}"/>
              </a:ext>
            </a:extLst>
          </p:cNvPr>
          <p:cNvSpPr txBox="1"/>
          <p:nvPr/>
        </p:nvSpPr>
        <p:spPr>
          <a:xfrm>
            <a:off x="2552700" y="2667000"/>
            <a:ext cx="1409700" cy="307777"/>
          </a:xfrm>
          <a:prstGeom prst="rect">
            <a:avLst/>
          </a:prstGeom>
          <a:noFill/>
        </p:spPr>
        <p:txBody>
          <a:bodyPr wrap="square" rtlCol="0">
            <a:spAutoFit/>
          </a:bodyPr>
          <a:lstStyle/>
          <a:p>
            <a:r>
              <a:rPr lang="pt-PT" sz="1400" dirty="0" err="1">
                <a:cs typeface="Arial" panose="020B0604020202020204" pitchFamily="34" charset="0"/>
              </a:rPr>
              <a:t>Tween</a:t>
            </a:r>
            <a:r>
              <a:rPr lang="pt-PT" sz="1400" dirty="0">
                <a:cs typeface="Arial" panose="020B0604020202020204" pitchFamily="34" charset="0"/>
              </a:rPr>
              <a:t>® 80</a:t>
            </a:r>
          </a:p>
        </p:txBody>
      </p:sp>
      <p:sp>
        <p:nvSpPr>
          <p:cNvPr id="60" name="CaixaDeTexto 59">
            <a:extLst>
              <a:ext uri="{FF2B5EF4-FFF2-40B4-BE49-F238E27FC236}">
                <a16:creationId xmlns:a16="http://schemas.microsoft.com/office/drawing/2014/main" id="{19EA17E3-BC93-2C6D-3D83-9947C6F0F46D}"/>
              </a:ext>
            </a:extLst>
          </p:cNvPr>
          <p:cNvSpPr txBox="1"/>
          <p:nvPr/>
        </p:nvSpPr>
        <p:spPr>
          <a:xfrm>
            <a:off x="2561568" y="3331333"/>
            <a:ext cx="1409700" cy="307777"/>
          </a:xfrm>
          <a:prstGeom prst="rect">
            <a:avLst/>
          </a:prstGeom>
          <a:noFill/>
        </p:spPr>
        <p:txBody>
          <a:bodyPr wrap="square" rtlCol="0">
            <a:spAutoFit/>
          </a:bodyPr>
          <a:lstStyle/>
          <a:p>
            <a:r>
              <a:rPr lang="pt-PT" sz="1400" dirty="0" err="1">
                <a:cs typeface="Arial" panose="020B0604020202020204" pitchFamily="34" charset="0"/>
              </a:rPr>
              <a:t>Span</a:t>
            </a:r>
            <a:r>
              <a:rPr lang="pt-PT" sz="1400" dirty="0">
                <a:cs typeface="Arial" panose="020B0604020202020204" pitchFamily="34" charset="0"/>
              </a:rPr>
              <a:t>® 80</a:t>
            </a:r>
          </a:p>
        </p:txBody>
      </p:sp>
      <p:pic>
        <p:nvPicPr>
          <p:cNvPr id="61" name="Imagem 60" descr="Uma imagem com preto, escuridão&#10;&#10;Descrição gerada automaticamente">
            <a:extLst>
              <a:ext uri="{FF2B5EF4-FFF2-40B4-BE49-F238E27FC236}">
                <a16:creationId xmlns:a16="http://schemas.microsoft.com/office/drawing/2014/main" id="{7ABF5A5B-8F43-6F77-A251-0A7CE084ACDE}"/>
              </a:ext>
            </a:extLst>
          </p:cNvPr>
          <p:cNvPicPr>
            <a:picLocks noChangeAspect="1"/>
          </p:cNvPicPr>
          <p:nvPr/>
        </p:nvPicPr>
        <p:blipFill>
          <a:blip r:embed="rId9"/>
          <a:stretch>
            <a:fillRect/>
          </a:stretch>
        </p:blipFill>
        <p:spPr>
          <a:xfrm>
            <a:off x="1299501" y="2847213"/>
            <a:ext cx="689574" cy="567174"/>
          </a:xfrm>
          <a:prstGeom prst="rect">
            <a:avLst/>
          </a:prstGeom>
        </p:spPr>
      </p:pic>
      <p:cxnSp>
        <p:nvCxnSpPr>
          <p:cNvPr id="67" name="Conexão Reta 66">
            <a:extLst>
              <a:ext uri="{FF2B5EF4-FFF2-40B4-BE49-F238E27FC236}">
                <a16:creationId xmlns:a16="http://schemas.microsoft.com/office/drawing/2014/main" id="{675B735B-8D61-6AC1-AB6A-2404E42303B1}"/>
              </a:ext>
            </a:extLst>
          </p:cNvPr>
          <p:cNvCxnSpPr>
            <a:cxnSpLocks/>
          </p:cNvCxnSpPr>
          <p:nvPr/>
        </p:nvCxnSpPr>
        <p:spPr>
          <a:xfrm>
            <a:off x="1784631" y="5208355"/>
            <a:ext cx="1129332" cy="527990"/>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68" name="Imagem 67">
            <a:extLst>
              <a:ext uri="{FF2B5EF4-FFF2-40B4-BE49-F238E27FC236}">
                <a16:creationId xmlns:a16="http://schemas.microsoft.com/office/drawing/2014/main" id="{C5FDBB08-3A56-D92C-A9A0-F67F5BDD818B}"/>
              </a:ext>
            </a:extLst>
          </p:cNvPr>
          <p:cNvPicPr>
            <a:picLocks noChangeAspect="1"/>
          </p:cNvPicPr>
          <p:nvPr/>
        </p:nvPicPr>
        <p:blipFill>
          <a:blip r:embed="rId6"/>
          <a:stretch>
            <a:fillRect/>
          </a:stretch>
        </p:blipFill>
        <p:spPr>
          <a:xfrm>
            <a:off x="1078776" y="4638137"/>
            <a:ext cx="1131024" cy="1080000"/>
          </a:xfrm>
          <a:prstGeom prst="rect">
            <a:avLst/>
          </a:prstGeom>
        </p:spPr>
      </p:pic>
      <p:sp>
        <p:nvSpPr>
          <p:cNvPr id="69" name="CaixaDeTexto 68">
            <a:extLst>
              <a:ext uri="{FF2B5EF4-FFF2-40B4-BE49-F238E27FC236}">
                <a16:creationId xmlns:a16="http://schemas.microsoft.com/office/drawing/2014/main" id="{B3AA081A-0FA4-FE9A-2689-75E15C1FF9E6}"/>
              </a:ext>
            </a:extLst>
          </p:cNvPr>
          <p:cNvSpPr txBox="1"/>
          <p:nvPr/>
        </p:nvSpPr>
        <p:spPr>
          <a:xfrm>
            <a:off x="2667000" y="5182527"/>
            <a:ext cx="1948507" cy="276999"/>
          </a:xfrm>
          <a:prstGeom prst="rect">
            <a:avLst/>
          </a:prstGeom>
          <a:noFill/>
        </p:spPr>
        <p:txBody>
          <a:bodyPr wrap="square" rtlCol="0">
            <a:spAutoFit/>
          </a:bodyPr>
          <a:lstStyle/>
          <a:p>
            <a:r>
              <a:rPr lang="pt-PT" sz="1200" dirty="0">
                <a:cs typeface="Arial" panose="020B0604020202020204" pitchFamily="34" charset="0"/>
              </a:rPr>
              <a:t>Ibuprofen sodium salt</a:t>
            </a:r>
          </a:p>
        </p:txBody>
      </p:sp>
      <p:cxnSp>
        <p:nvCxnSpPr>
          <p:cNvPr id="70" name="Conexão Reta 69">
            <a:extLst>
              <a:ext uri="{FF2B5EF4-FFF2-40B4-BE49-F238E27FC236}">
                <a16:creationId xmlns:a16="http://schemas.microsoft.com/office/drawing/2014/main" id="{556BD036-AE6B-DB34-6749-CC61ADA8ECA5}"/>
              </a:ext>
            </a:extLst>
          </p:cNvPr>
          <p:cNvCxnSpPr>
            <a:cxnSpLocks/>
          </p:cNvCxnSpPr>
          <p:nvPr/>
        </p:nvCxnSpPr>
        <p:spPr>
          <a:xfrm flipV="1">
            <a:off x="1772471" y="4752321"/>
            <a:ext cx="1028458" cy="434713"/>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71" name="Picture 2" descr="Molecular structure of ibuprofen sodium salt | Download Scientific Diagram">
            <a:extLst>
              <a:ext uri="{FF2B5EF4-FFF2-40B4-BE49-F238E27FC236}">
                <a16:creationId xmlns:a16="http://schemas.microsoft.com/office/drawing/2014/main" id="{E127E65D-18CD-6441-CAE9-C2D5522242A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679" r="3555" b="5491"/>
          <a:stretch/>
        </p:blipFill>
        <p:spPr bwMode="auto">
          <a:xfrm>
            <a:off x="2848686" y="5709266"/>
            <a:ext cx="978488" cy="462861"/>
          </a:xfrm>
          <a:prstGeom prst="rect">
            <a:avLst/>
          </a:prstGeom>
          <a:noFill/>
          <a:effectLst/>
          <a:extLst>
            <a:ext uri="{909E8E84-426E-40DD-AFC4-6F175D3DCCD1}">
              <a14:hiddenFill xmlns:a14="http://schemas.microsoft.com/office/drawing/2010/main">
                <a:solidFill>
                  <a:srgbClr val="FFFFFF"/>
                </a:solidFill>
              </a14:hiddenFill>
            </a:ext>
          </a:extLst>
        </p:spPr>
      </p:pic>
      <p:sp>
        <p:nvSpPr>
          <p:cNvPr id="73" name="CaixaDeTexto 72">
            <a:extLst>
              <a:ext uri="{FF2B5EF4-FFF2-40B4-BE49-F238E27FC236}">
                <a16:creationId xmlns:a16="http://schemas.microsoft.com/office/drawing/2014/main" id="{85F166BC-F0B1-6928-56EB-9B5894274409}"/>
              </a:ext>
            </a:extLst>
          </p:cNvPr>
          <p:cNvSpPr txBox="1"/>
          <p:nvPr/>
        </p:nvSpPr>
        <p:spPr>
          <a:xfrm>
            <a:off x="3009900" y="3914001"/>
            <a:ext cx="1409700" cy="276999"/>
          </a:xfrm>
          <a:prstGeom prst="rect">
            <a:avLst/>
          </a:prstGeom>
          <a:noFill/>
        </p:spPr>
        <p:txBody>
          <a:bodyPr wrap="square" rtlCol="0">
            <a:spAutoFit/>
          </a:bodyPr>
          <a:lstStyle/>
          <a:p>
            <a:r>
              <a:rPr lang="pt-PT" sz="1200" dirty="0">
                <a:cs typeface="Arial" panose="020B0604020202020204" pitchFamily="34" charset="0"/>
              </a:rPr>
              <a:t>Caffeine</a:t>
            </a:r>
          </a:p>
        </p:txBody>
      </p:sp>
      <p:pic>
        <p:nvPicPr>
          <p:cNvPr id="74" name="Imagem 73" descr="Uma imagem com preto, escuridão&#10;&#10;Descrição gerada automaticamente">
            <a:extLst>
              <a:ext uri="{FF2B5EF4-FFF2-40B4-BE49-F238E27FC236}">
                <a16:creationId xmlns:a16="http://schemas.microsoft.com/office/drawing/2014/main" id="{29AD5FE3-A3FC-DF67-4EC2-0C99DC73F47F}"/>
              </a:ext>
            </a:extLst>
          </p:cNvPr>
          <p:cNvPicPr>
            <a:picLocks noChangeAspect="1"/>
          </p:cNvPicPr>
          <p:nvPr/>
        </p:nvPicPr>
        <p:blipFill>
          <a:blip r:embed="rId9"/>
          <a:stretch>
            <a:fillRect/>
          </a:stretch>
        </p:blipFill>
        <p:spPr>
          <a:xfrm>
            <a:off x="2913963" y="4345090"/>
            <a:ext cx="845040" cy="695045"/>
          </a:xfrm>
          <a:prstGeom prst="rect">
            <a:avLst/>
          </a:prstGeom>
        </p:spPr>
      </p:pic>
      <p:sp>
        <p:nvSpPr>
          <p:cNvPr id="91" name="Oval 90">
            <a:extLst>
              <a:ext uri="{FF2B5EF4-FFF2-40B4-BE49-F238E27FC236}">
                <a16:creationId xmlns:a16="http://schemas.microsoft.com/office/drawing/2014/main" id="{83E0FD2D-5D48-625E-40AF-63E4FF6A207A}"/>
              </a:ext>
            </a:extLst>
          </p:cNvPr>
          <p:cNvSpPr/>
          <p:nvPr/>
        </p:nvSpPr>
        <p:spPr>
          <a:xfrm>
            <a:off x="2833924" y="4177870"/>
            <a:ext cx="1008012" cy="1004657"/>
          </a:xfrm>
          <a:prstGeom prst="ellipse">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x</a:t>
            </a:r>
          </a:p>
        </p:txBody>
      </p:sp>
      <p:pic>
        <p:nvPicPr>
          <p:cNvPr id="103" name="Imagem 102" descr="Uma imagem com captura de ecrã, Retângulo, design&#10;&#10;Descrição gerada automaticamente">
            <a:extLst>
              <a:ext uri="{FF2B5EF4-FFF2-40B4-BE49-F238E27FC236}">
                <a16:creationId xmlns:a16="http://schemas.microsoft.com/office/drawing/2014/main" id="{FDBBF63C-9119-DEA7-7B01-D572CB575D2B}"/>
              </a:ext>
            </a:extLst>
          </p:cNvPr>
          <p:cNvPicPr>
            <a:picLocks noChangeAspect="1"/>
          </p:cNvPicPr>
          <p:nvPr/>
        </p:nvPicPr>
        <p:blipFill>
          <a:blip r:embed="rId11"/>
          <a:stretch>
            <a:fillRect/>
          </a:stretch>
        </p:blipFill>
        <p:spPr>
          <a:xfrm>
            <a:off x="5254981" y="2463095"/>
            <a:ext cx="3507617" cy="1197723"/>
          </a:xfrm>
          <a:prstGeom prst="rect">
            <a:avLst/>
          </a:prstGeom>
        </p:spPr>
      </p:pic>
      <p:grpSp>
        <p:nvGrpSpPr>
          <p:cNvPr id="109" name="Agrupar 108">
            <a:extLst>
              <a:ext uri="{FF2B5EF4-FFF2-40B4-BE49-F238E27FC236}">
                <a16:creationId xmlns:a16="http://schemas.microsoft.com/office/drawing/2014/main" id="{5AB27C81-950E-6356-0234-22C7FC6735B6}"/>
              </a:ext>
            </a:extLst>
          </p:cNvPr>
          <p:cNvGrpSpPr/>
          <p:nvPr/>
        </p:nvGrpSpPr>
        <p:grpSpPr>
          <a:xfrm>
            <a:off x="4538427" y="2007621"/>
            <a:ext cx="4551328" cy="435501"/>
            <a:chOff x="234950" y="1495623"/>
            <a:chExt cx="4610532" cy="482600"/>
          </a:xfrm>
        </p:grpSpPr>
        <p:grpSp>
          <p:nvGrpSpPr>
            <p:cNvPr id="110" name="Agrupar 109">
              <a:extLst>
                <a:ext uri="{FF2B5EF4-FFF2-40B4-BE49-F238E27FC236}">
                  <a16:creationId xmlns:a16="http://schemas.microsoft.com/office/drawing/2014/main" id="{3AC7CB85-EF51-0034-16FE-37385D1E5DBB}"/>
                </a:ext>
              </a:extLst>
            </p:cNvPr>
            <p:cNvGrpSpPr/>
            <p:nvPr/>
          </p:nvGrpSpPr>
          <p:grpSpPr>
            <a:xfrm>
              <a:off x="234950" y="1495623"/>
              <a:ext cx="468702" cy="482600"/>
              <a:chOff x="876300" y="1638300"/>
              <a:chExt cx="468702" cy="482600"/>
            </a:xfrm>
          </p:grpSpPr>
          <p:sp>
            <p:nvSpPr>
              <p:cNvPr id="112" name="Oval 111">
                <a:extLst>
                  <a:ext uri="{FF2B5EF4-FFF2-40B4-BE49-F238E27FC236}">
                    <a16:creationId xmlns:a16="http://schemas.microsoft.com/office/drawing/2014/main" id="{A64CD290-C497-F41F-047A-EA265DAF689B}"/>
                  </a:ext>
                </a:extLst>
              </p:cNvPr>
              <p:cNvSpPr/>
              <p:nvPr/>
            </p:nvSpPr>
            <p:spPr>
              <a:xfrm>
                <a:off x="876300" y="1638300"/>
                <a:ext cx="468702" cy="482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3" name="CaixaDeTexto 112">
                <a:extLst>
                  <a:ext uri="{FF2B5EF4-FFF2-40B4-BE49-F238E27FC236}">
                    <a16:creationId xmlns:a16="http://schemas.microsoft.com/office/drawing/2014/main" id="{16C3C532-6D4A-ABE8-A662-EAD3B7E241EF}"/>
                  </a:ext>
                </a:extLst>
              </p:cNvPr>
              <p:cNvSpPr txBox="1"/>
              <p:nvPr/>
            </p:nvSpPr>
            <p:spPr>
              <a:xfrm>
                <a:off x="954383" y="1660828"/>
                <a:ext cx="329002" cy="409275"/>
              </a:xfrm>
              <a:prstGeom prst="rect">
                <a:avLst/>
              </a:prstGeom>
              <a:noFill/>
            </p:spPr>
            <p:txBody>
              <a:bodyPr wrap="square" rtlCol="0">
                <a:spAutoFit/>
              </a:bodyPr>
              <a:lstStyle/>
              <a:p>
                <a:r>
                  <a:rPr lang="pt-PT" b="1" dirty="0">
                    <a:cs typeface="Arial" panose="020B0604020202020204" pitchFamily="34" charset="0"/>
                  </a:rPr>
                  <a:t>B</a:t>
                </a:r>
              </a:p>
            </p:txBody>
          </p:sp>
        </p:grpSp>
        <p:sp>
          <p:nvSpPr>
            <p:cNvPr id="111" name="CaixaDeTexto 110">
              <a:extLst>
                <a:ext uri="{FF2B5EF4-FFF2-40B4-BE49-F238E27FC236}">
                  <a16:creationId xmlns:a16="http://schemas.microsoft.com/office/drawing/2014/main" id="{0EBF469C-6F1D-9453-5F24-BD9495DC2D44}"/>
                </a:ext>
              </a:extLst>
            </p:cNvPr>
            <p:cNvSpPr txBox="1"/>
            <p:nvPr/>
          </p:nvSpPr>
          <p:spPr>
            <a:xfrm>
              <a:off x="773503" y="1552257"/>
              <a:ext cx="4071979" cy="341063"/>
            </a:xfrm>
            <a:prstGeom prst="rect">
              <a:avLst/>
            </a:prstGeom>
            <a:noFill/>
          </p:spPr>
          <p:txBody>
            <a:bodyPr wrap="none" rtlCol="0">
              <a:spAutoFit/>
            </a:bodyPr>
            <a:lstStyle/>
            <a:p>
              <a:r>
                <a:rPr lang="pt-PT" sz="1400" b="1" dirty="0">
                  <a:cs typeface="Arial" panose="020B0604020202020204" pitchFamily="34" charset="0"/>
                </a:rPr>
                <a:t>Mixed </a:t>
              </a:r>
              <a:r>
                <a:rPr lang="pt-PT" sz="1400" b="1" dirty="0" err="1">
                  <a:cs typeface="Arial" panose="020B0604020202020204" pitchFamily="34" charset="0"/>
                </a:rPr>
                <a:t>Edge</a:t>
              </a:r>
              <a:r>
                <a:rPr lang="pt-PT" sz="1400" b="1" dirty="0">
                  <a:cs typeface="Arial" panose="020B0604020202020204" pitchFamily="34" charset="0"/>
                </a:rPr>
                <a:t> Activators – </a:t>
              </a:r>
              <a:r>
                <a:rPr lang="pt-PT" sz="1400" b="1" dirty="0" err="1">
                  <a:cs typeface="Arial" panose="020B0604020202020204" pitchFamily="34" charset="0"/>
                </a:rPr>
                <a:t>An</a:t>
              </a:r>
              <a:r>
                <a:rPr lang="pt-PT" sz="1400" b="1" dirty="0">
                  <a:cs typeface="Arial" panose="020B0604020202020204" pitchFamily="34" charset="0"/>
                </a:rPr>
                <a:t> </a:t>
              </a:r>
              <a:r>
                <a:rPr lang="pt-PT" sz="1400" b="1" dirty="0" err="1">
                  <a:cs typeface="Arial" panose="020B0604020202020204" pitchFamily="34" charset="0"/>
                </a:rPr>
                <a:t>innovative</a:t>
              </a:r>
              <a:r>
                <a:rPr lang="pt-PT" sz="1400" b="1" dirty="0">
                  <a:cs typeface="Arial" panose="020B0604020202020204" pitchFamily="34" charset="0"/>
                </a:rPr>
                <a:t> </a:t>
              </a:r>
              <a:r>
                <a:rPr lang="pt-PT" sz="1400" b="1" dirty="0" err="1">
                  <a:cs typeface="Arial" panose="020B0604020202020204" pitchFamily="34" charset="0"/>
                </a:rPr>
                <a:t>optimization</a:t>
              </a:r>
              <a:endParaRPr lang="pt-PT" sz="1400" b="1" dirty="0">
                <a:cs typeface="Arial" panose="020B0604020202020204" pitchFamily="34" charset="0"/>
              </a:endParaRPr>
            </a:p>
          </p:txBody>
        </p:sp>
      </p:grpSp>
      <p:pic>
        <p:nvPicPr>
          <p:cNvPr id="127" name="Imagem 126">
            <a:extLst>
              <a:ext uri="{FF2B5EF4-FFF2-40B4-BE49-F238E27FC236}">
                <a16:creationId xmlns:a16="http://schemas.microsoft.com/office/drawing/2014/main" id="{BB78BE61-C576-9E33-3A27-70EF28517AEB}"/>
              </a:ext>
            </a:extLst>
          </p:cNvPr>
          <p:cNvPicPr>
            <a:picLocks noChangeAspect="1"/>
          </p:cNvPicPr>
          <p:nvPr/>
        </p:nvPicPr>
        <p:blipFill>
          <a:blip r:embed="rId6"/>
          <a:stretch>
            <a:fillRect/>
          </a:stretch>
        </p:blipFill>
        <p:spPr>
          <a:xfrm>
            <a:off x="4987639" y="4558211"/>
            <a:ext cx="1447800" cy="1382485"/>
          </a:xfrm>
          <a:prstGeom prst="rect">
            <a:avLst/>
          </a:prstGeom>
        </p:spPr>
      </p:pic>
      <p:pic>
        <p:nvPicPr>
          <p:cNvPr id="129" name="Picture 2" descr="Molecular structure of ibuprofen sodium salt | Download Scientific Diagram">
            <a:extLst>
              <a:ext uri="{FF2B5EF4-FFF2-40B4-BE49-F238E27FC236}">
                <a16:creationId xmlns:a16="http://schemas.microsoft.com/office/drawing/2014/main" id="{ADA20085-8BFE-C546-63A7-F32527DBBE9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679" r="3555" b="5491"/>
          <a:stretch/>
        </p:blipFill>
        <p:spPr bwMode="auto">
          <a:xfrm>
            <a:off x="5221438" y="4993795"/>
            <a:ext cx="1000164" cy="47311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0" name="Retângulo Arredondado 129">
            <a:extLst>
              <a:ext uri="{FF2B5EF4-FFF2-40B4-BE49-F238E27FC236}">
                <a16:creationId xmlns:a16="http://schemas.microsoft.com/office/drawing/2014/main" id="{098CA3E6-165C-2D9B-A1F5-2F53251DCA53}"/>
              </a:ext>
            </a:extLst>
          </p:cNvPr>
          <p:cNvSpPr/>
          <p:nvPr/>
        </p:nvSpPr>
        <p:spPr>
          <a:xfrm>
            <a:off x="6814091" y="4505266"/>
            <a:ext cx="1948507" cy="1732443"/>
          </a:xfrm>
          <a:prstGeom prst="roundRect">
            <a:avLst/>
          </a:prstGeom>
          <a:solidFill>
            <a:srgbClr val="7882BF">
              <a:alpha val="83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rgbClr val="7882BF"/>
              </a:solidFill>
            </a:endParaRPr>
          </a:p>
        </p:txBody>
      </p:sp>
      <p:sp>
        <p:nvSpPr>
          <p:cNvPr id="131" name="CaixaDeTexto 130">
            <a:extLst>
              <a:ext uri="{FF2B5EF4-FFF2-40B4-BE49-F238E27FC236}">
                <a16:creationId xmlns:a16="http://schemas.microsoft.com/office/drawing/2014/main" id="{16870BE2-634D-6119-DC39-A26CF3340BD5}"/>
              </a:ext>
            </a:extLst>
          </p:cNvPr>
          <p:cNvSpPr txBox="1"/>
          <p:nvPr/>
        </p:nvSpPr>
        <p:spPr>
          <a:xfrm>
            <a:off x="6690275" y="4876622"/>
            <a:ext cx="2186609" cy="1200329"/>
          </a:xfrm>
          <a:prstGeom prst="rect">
            <a:avLst/>
          </a:prstGeom>
          <a:noFill/>
        </p:spPr>
        <p:txBody>
          <a:bodyPr wrap="square" rtlCol="0">
            <a:spAutoFit/>
          </a:bodyPr>
          <a:lstStyle/>
          <a:p>
            <a:pPr algn="ctr"/>
            <a:r>
              <a:rPr lang="pt-PT" sz="1200" dirty="0" err="1">
                <a:cs typeface="Arial" panose="020B0604020202020204" pitchFamily="34" charset="0"/>
              </a:rPr>
              <a:t>Proper</a:t>
            </a:r>
            <a:r>
              <a:rPr lang="pt-PT" sz="1200" dirty="0">
                <a:cs typeface="Arial" panose="020B0604020202020204" pitchFamily="34" charset="0"/>
              </a:rPr>
              <a:t> </a:t>
            </a:r>
            <a:r>
              <a:rPr lang="pt-PT" sz="1200" dirty="0" err="1">
                <a:cs typeface="Arial" panose="020B0604020202020204" pitchFamily="34" charset="0"/>
              </a:rPr>
              <a:t>vesicle</a:t>
            </a:r>
            <a:r>
              <a:rPr lang="pt-PT" sz="1200" dirty="0">
                <a:cs typeface="Arial" panose="020B0604020202020204" pitchFamily="34" charset="0"/>
              </a:rPr>
              <a:t> </a:t>
            </a:r>
            <a:r>
              <a:rPr lang="pt-PT" sz="1200" dirty="0" err="1">
                <a:cs typeface="Arial" panose="020B0604020202020204" pitchFamily="34" charset="0"/>
              </a:rPr>
              <a:t>size</a:t>
            </a:r>
            <a:r>
              <a:rPr lang="pt-PT" sz="1200" dirty="0">
                <a:cs typeface="Arial" panose="020B0604020202020204" pitchFamily="34" charset="0"/>
              </a:rPr>
              <a:t> </a:t>
            </a:r>
            <a:r>
              <a:rPr lang="pt-PT" sz="1200" dirty="0" err="1">
                <a:cs typeface="Arial" panose="020B0604020202020204" pitchFamily="34" charset="0"/>
              </a:rPr>
              <a:t>and</a:t>
            </a:r>
            <a:r>
              <a:rPr lang="pt-PT" sz="1200" dirty="0">
                <a:cs typeface="Arial" panose="020B0604020202020204" pitchFamily="34" charset="0"/>
              </a:rPr>
              <a:t> PDI</a:t>
            </a:r>
            <a:br>
              <a:rPr lang="pt-PT" sz="1200" dirty="0">
                <a:cs typeface="Arial" panose="020B0604020202020204" pitchFamily="34" charset="0"/>
              </a:rPr>
            </a:br>
            <a:endParaRPr lang="pt-PT" sz="1200" dirty="0">
              <a:cs typeface="Arial" panose="020B0604020202020204" pitchFamily="34" charset="0"/>
            </a:endParaRPr>
          </a:p>
          <a:p>
            <a:pPr algn="ctr"/>
            <a:r>
              <a:rPr lang="pt-PT" sz="1200" dirty="0" err="1">
                <a:cs typeface="Arial" panose="020B0604020202020204" pitchFamily="34" charset="0"/>
              </a:rPr>
              <a:t>Suitable</a:t>
            </a:r>
            <a:r>
              <a:rPr lang="pt-PT" sz="1200" dirty="0">
                <a:cs typeface="Arial" panose="020B0604020202020204" pitchFamily="34" charset="0"/>
              </a:rPr>
              <a:t> storage </a:t>
            </a:r>
            <a:r>
              <a:rPr lang="pt-PT" sz="1200" dirty="0" err="1">
                <a:cs typeface="Arial" panose="020B0604020202020204" pitchFamily="34" charset="0"/>
              </a:rPr>
              <a:t>stability</a:t>
            </a:r>
            <a:r>
              <a:rPr lang="pt-PT" sz="1200" dirty="0">
                <a:cs typeface="Arial" panose="020B0604020202020204" pitchFamily="34" charset="0"/>
              </a:rPr>
              <a:t> </a:t>
            </a:r>
          </a:p>
          <a:p>
            <a:pPr algn="ctr"/>
            <a:endParaRPr lang="pt-PT" sz="1200" dirty="0">
              <a:cs typeface="Arial" panose="020B0604020202020204" pitchFamily="34" charset="0"/>
            </a:endParaRPr>
          </a:p>
          <a:p>
            <a:pPr algn="ctr"/>
            <a:r>
              <a:rPr lang="pt-PT" sz="1200" dirty="0">
                <a:cs typeface="Arial" panose="020B0604020202020204" pitchFamily="34" charset="0"/>
              </a:rPr>
              <a:t>Biocompatible </a:t>
            </a:r>
          </a:p>
          <a:p>
            <a:pPr algn="ctr"/>
            <a:endParaRPr lang="pt-PT" sz="1200" dirty="0">
              <a:latin typeface="Arial" panose="020B0604020202020204" pitchFamily="34" charset="0"/>
              <a:cs typeface="Arial" panose="020B0604020202020204" pitchFamily="34" charset="0"/>
            </a:endParaRPr>
          </a:p>
        </p:txBody>
      </p:sp>
      <p:sp>
        <p:nvSpPr>
          <p:cNvPr id="132" name="CaixaDeTexto 131">
            <a:extLst>
              <a:ext uri="{FF2B5EF4-FFF2-40B4-BE49-F238E27FC236}">
                <a16:creationId xmlns:a16="http://schemas.microsoft.com/office/drawing/2014/main" id="{291B95B0-7104-815A-FB10-11BD854E5971}"/>
              </a:ext>
            </a:extLst>
          </p:cNvPr>
          <p:cNvSpPr txBox="1"/>
          <p:nvPr/>
        </p:nvSpPr>
        <p:spPr>
          <a:xfrm>
            <a:off x="6842666" y="4212530"/>
            <a:ext cx="2758379" cy="276999"/>
          </a:xfrm>
          <a:prstGeom prst="rect">
            <a:avLst/>
          </a:prstGeom>
          <a:noFill/>
        </p:spPr>
        <p:txBody>
          <a:bodyPr wrap="square" rtlCol="0">
            <a:spAutoFit/>
          </a:bodyPr>
          <a:lstStyle/>
          <a:p>
            <a:r>
              <a:rPr lang="pt-PT" sz="1200" b="1" dirty="0" err="1">
                <a:cs typeface="Arial" panose="020B0604020202020204" pitchFamily="34" charset="0"/>
              </a:rPr>
              <a:t>Potential</a:t>
            </a:r>
            <a:r>
              <a:rPr lang="pt-PT" sz="1200" b="1" dirty="0">
                <a:cs typeface="Arial" panose="020B0604020202020204" pitchFamily="34" charset="0"/>
              </a:rPr>
              <a:t> for skin </a:t>
            </a:r>
            <a:r>
              <a:rPr lang="pt-PT" sz="1200" b="1" dirty="0" err="1">
                <a:cs typeface="Arial" panose="020B0604020202020204" pitchFamily="34" charset="0"/>
              </a:rPr>
              <a:t>delivery</a:t>
            </a:r>
            <a:endParaRPr lang="pt-PT" sz="1200" b="1" dirty="0">
              <a:cs typeface="Arial" panose="020B0604020202020204" pitchFamily="34" charset="0"/>
            </a:endParaRPr>
          </a:p>
        </p:txBody>
      </p:sp>
      <p:sp>
        <p:nvSpPr>
          <p:cNvPr id="137" name="CaixaDeTexto 136">
            <a:extLst>
              <a:ext uri="{FF2B5EF4-FFF2-40B4-BE49-F238E27FC236}">
                <a16:creationId xmlns:a16="http://schemas.microsoft.com/office/drawing/2014/main" id="{534EC305-DEE0-578E-5664-88F39612C312}"/>
              </a:ext>
            </a:extLst>
          </p:cNvPr>
          <p:cNvSpPr txBox="1"/>
          <p:nvPr/>
        </p:nvSpPr>
        <p:spPr>
          <a:xfrm>
            <a:off x="4985693" y="5984770"/>
            <a:ext cx="1948507" cy="276999"/>
          </a:xfrm>
          <a:prstGeom prst="rect">
            <a:avLst/>
          </a:prstGeom>
          <a:noFill/>
        </p:spPr>
        <p:txBody>
          <a:bodyPr wrap="square" rtlCol="0">
            <a:spAutoFit/>
          </a:bodyPr>
          <a:lstStyle/>
          <a:p>
            <a:r>
              <a:rPr lang="pt-PT" sz="1200" dirty="0" err="1">
                <a:cs typeface="Arial" panose="020B0604020202020204" pitchFamily="34" charset="0"/>
              </a:rPr>
              <a:t>Optimized</a:t>
            </a:r>
            <a:r>
              <a:rPr lang="pt-PT" sz="1200" dirty="0">
                <a:cs typeface="Arial" panose="020B0604020202020204" pitchFamily="34" charset="0"/>
              </a:rPr>
              <a:t> </a:t>
            </a:r>
            <a:r>
              <a:rPr lang="pt-PT" sz="1200" dirty="0" err="1">
                <a:cs typeface="Arial" panose="020B0604020202020204" pitchFamily="34" charset="0"/>
              </a:rPr>
              <a:t>formulation</a:t>
            </a:r>
            <a:endParaRPr lang="pt-PT" sz="1200" dirty="0">
              <a:cs typeface="Arial" panose="020B0604020202020204" pitchFamily="34" charset="0"/>
            </a:endParaRPr>
          </a:p>
        </p:txBody>
      </p:sp>
      <p:sp>
        <p:nvSpPr>
          <p:cNvPr id="140" name="Oval 139">
            <a:extLst>
              <a:ext uri="{FF2B5EF4-FFF2-40B4-BE49-F238E27FC236}">
                <a16:creationId xmlns:a16="http://schemas.microsoft.com/office/drawing/2014/main" id="{B75798F4-C47D-997A-DAC0-6F1744F008A5}"/>
              </a:ext>
            </a:extLst>
          </p:cNvPr>
          <p:cNvSpPr/>
          <p:nvPr/>
        </p:nvSpPr>
        <p:spPr>
          <a:xfrm>
            <a:off x="2842064" y="5466910"/>
            <a:ext cx="1008012" cy="1004657"/>
          </a:xfrm>
          <a:prstGeom prst="ellipse">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rgbClr val="7882BF"/>
              </a:solidFill>
            </a:endParaRPr>
          </a:p>
        </p:txBody>
      </p:sp>
      <p:cxnSp>
        <p:nvCxnSpPr>
          <p:cNvPr id="151" name="Conexão Reta 150">
            <a:extLst>
              <a:ext uri="{FF2B5EF4-FFF2-40B4-BE49-F238E27FC236}">
                <a16:creationId xmlns:a16="http://schemas.microsoft.com/office/drawing/2014/main" id="{D66C100F-EC4B-7511-C533-BEA0A2A44911}"/>
              </a:ext>
            </a:extLst>
          </p:cNvPr>
          <p:cNvCxnSpPr>
            <a:cxnSpLocks/>
          </p:cNvCxnSpPr>
          <p:nvPr/>
        </p:nvCxnSpPr>
        <p:spPr>
          <a:xfrm>
            <a:off x="4343400" y="2057400"/>
            <a:ext cx="0" cy="4445943"/>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7" name="Áudio 46">
            <a:extLst>
              <a:ext uri="{FF2B5EF4-FFF2-40B4-BE49-F238E27FC236}">
                <a16:creationId xmlns:a16="http://schemas.microsoft.com/office/drawing/2014/main" id="{2DF51C55-B0D6-830B-2000-7EEB0F4D027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558619649"/>
      </p:ext>
    </p:extLst>
  </p:cSld>
  <p:clrMapOvr>
    <a:masterClrMapping/>
  </p:clrMapOvr>
  <mc:AlternateContent xmlns:mc="http://schemas.openxmlformats.org/markup-compatibility/2006" xmlns:p14="http://schemas.microsoft.com/office/powerpoint/2010/main">
    <mc:Choice Requires="p14">
      <p:transition spd="slow" p14:dur="2000" advTm="37744"/>
    </mc:Choice>
    <mc:Fallback xmlns="">
      <p:transition spd="slow" advTm="37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609600" y="1259074"/>
            <a:ext cx="7924800" cy="5293757"/>
          </a:xfrm>
          <a:prstGeom prst="rect">
            <a:avLst/>
          </a:prstGeom>
          <a:noFill/>
        </p:spPr>
        <p:txBody>
          <a:bodyPr wrap="square" rtlCol="0">
            <a:spAutoFit/>
          </a:bodyPr>
          <a:lstStyle/>
          <a:p>
            <a:r>
              <a:rPr lang="fr-FR" b="1" dirty="0"/>
              <a:t>Abstract:</a:t>
            </a:r>
            <a:endParaRPr lang="fr-FR" dirty="0"/>
          </a:p>
          <a:p>
            <a:pPr algn="just"/>
            <a:r>
              <a:rPr lang="en-US" sz="1400" dirty="0" err="1">
                <a:solidFill>
                  <a:srgbClr val="000000"/>
                </a:solidFill>
                <a:effectLst/>
                <a:ea typeface="Times New Roman" panose="02020603050405020304" pitchFamily="18" charset="0"/>
                <a:cs typeface="Times New Roman" panose="02020603050405020304" pitchFamily="18" charset="0"/>
              </a:rPr>
              <a:t>Transfersomes</a:t>
            </a:r>
            <a:r>
              <a:rPr lang="en-US" sz="1400" dirty="0">
                <a:solidFill>
                  <a:srgbClr val="000000"/>
                </a:solidFill>
                <a:effectLst/>
                <a:ea typeface="Times New Roman" panose="02020603050405020304" pitchFamily="18" charset="0"/>
                <a:cs typeface="Times New Roman" panose="02020603050405020304" pitchFamily="18" charset="0"/>
              </a:rPr>
              <a:t>, a novel lipid-based vesicular system, have revolutionized drug delivery by improving the skin delivery of bioactive compounds. These deformable lipid vesicles are composed of phospholipids and edge activators (EA), which play a crucial role in conferring flexibility and deformability to the vesicles, thereby enabling efficient drug loading as well as an improved drug transport across biological barriers. Traditionally, </a:t>
            </a:r>
            <a:r>
              <a:rPr lang="en-US" sz="1400" dirty="0" err="1">
                <a:solidFill>
                  <a:srgbClr val="000000"/>
                </a:solidFill>
                <a:effectLst/>
                <a:ea typeface="Times New Roman" panose="02020603050405020304" pitchFamily="18" charset="0"/>
                <a:cs typeface="Times New Roman" panose="02020603050405020304" pitchFamily="18" charset="0"/>
              </a:rPr>
              <a:t>transfersomes</a:t>
            </a:r>
            <a:r>
              <a:rPr lang="en-US" sz="1400" dirty="0">
                <a:solidFill>
                  <a:srgbClr val="000000"/>
                </a:solidFill>
                <a:effectLst/>
                <a:ea typeface="Times New Roman" panose="02020603050405020304" pitchFamily="18" charset="0"/>
                <a:cs typeface="Times New Roman" panose="02020603050405020304" pitchFamily="18" charset="0"/>
              </a:rPr>
              <a:t> have a single EA; however, recent research suggests the benefits of mixing different edge activators to optimize their performance. Quality-by-design strategies, like Box-Behnken factorial design (BBD) offer a valuable manner to develop new formulations. This study aimed to assess the impact of single or mixed EA on </a:t>
            </a:r>
            <a:r>
              <a:rPr lang="en-US" sz="1400" dirty="0" err="1">
                <a:solidFill>
                  <a:srgbClr val="000000"/>
                </a:solidFill>
                <a:effectLst/>
                <a:ea typeface="Times New Roman" panose="02020603050405020304" pitchFamily="18" charset="0"/>
                <a:cs typeface="Times New Roman" panose="02020603050405020304" pitchFamily="18" charset="0"/>
              </a:rPr>
              <a:t>transfersomes</a:t>
            </a:r>
            <a:r>
              <a:rPr lang="en-US" sz="1400" dirty="0">
                <a:solidFill>
                  <a:srgbClr val="000000"/>
                </a:solidFill>
                <a:effectLst/>
                <a:ea typeface="Times New Roman" panose="02020603050405020304" pitchFamily="18" charset="0"/>
                <a:cs typeface="Times New Roman" panose="02020603050405020304" pitchFamily="18" charset="0"/>
              </a:rPr>
              <a:t>´ physicochemical properties and their cytotoxicity profile. </a:t>
            </a:r>
            <a:r>
              <a:rPr lang="en-US" sz="1400" dirty="0" err="1">
                <a:solidFill>
                  <a:srgbClr val="000000"/>
                </a:solidFill>
                <a:effectLst/>
                <a:ea typeface="Times New Roman" panose="02020603050405020304" pitchFamily="18" charset="0"/>
                <a:cs typeface="Times New Roman" panose="02020603050405020304" pitchFamily="18" charset="0"/>
              </a:rPr>
              <a:t>Transfersomes</a:t>
            </a:r>
            <a:r>
              <a:rPr lang="en-US" sz="1400" dirty="0">
                <a:solidFill>
                  <a:srgbClr val="000000"/>
                </a:solidFill>
                <a:effectLst/>
                <a:ea typeface="Times New Roman" panose="02020603050405020304" pitchFamily="18" charset="0"/>
                <a:cs typeface="Times New Roman" panose="02020603050405020304" pitchFamily="18" charset="0"/>
              </a:rPr>
              <a:t> were prepared with and without two model drugs, ibuprofen sodium salt (IBU) and caffeine. The effect of EA on </a:t>
            </a:r>
            <a:r>
              <a:rPr lang="en-US" sz="1400" dirty="0" err="1">
                <a:solidFill>
                  <a:srgbClr val="000000"/>
                </a:solidFill>
                <a:effectLst/>
                <a:ea typeface="Times New Roman" panose="02020603050405020304" pitchFamily="18" charset="0"/>
                <a:cs typeface="Times New Roman" panose="02020603050405020304" pitchFamily="18" charset="0"/>
              </a:rPr>
              <a:t>transfersomes</a:t>
            </a:r>
            <a:r>
              <a:rPr lang="en-US" sz="1400" dirty="0">
                <a:solidFill>
                  <a:srgbClr val="000000"/>
                </a:solidFill>
                <a:effectLst/>
                <a:ea typeface="Times New Roman" panose="02020603050405020304" pitchFamily="18" charset="0"/>
                <a:cs typeface="Times New Roman" panose="02020603050405020304" pitchFamily="18" charset="0"/>
              </a:rPr>
              <a:t> physicochemical properties was evaluated by measuring vesicle size (Vs), polydispersity index (PDI), encapsulation efficiency (EE), and loading capacity (LC) during 60 days of storage. Moreover, In vitro cytotoxicity studies were performed using </a:t>
            </a:r>
            <a:r>
              <a:rPr lang="en-US" sz="1400" dirty="0" err="1">
                <a:solidFill>
                  <a:srgbClr val="000000"/>
                </a:solidFill>
                <a:effectLst/>
                <a:ea typeface="Times New Roman" panose="02020603050405020304" pitchFamily="18" charset="0"/>
                <a:cs typeface="Times New Roman" panose="02020603050405020304" pitchFamily="18" charset="0"/>
              </a:rPr>
              <a:t>HaCaT</a:t>
            </a:r>
            <a:r>
              <a:rPr lang="en-US" sz="1400" dirty="0">
                <a:solidFill>
                  <a:srgbClr val="000000"/>
                </a:solidFill>
                <a:effectLst/>
                <a:ea typeface="Times New Roman" panose="02020603050405020304" pitchFamily="18" charset="0"/>
                <a:cs typeface="Times New Roman" panose="02020603050405020304" pitchFamily="18" charset="0"/>
              </a:rPr>
              <a:t> cells. All formulations whether composed of single or mixed EA, presented interesting results (Vs &lt; 300 nm, and PDI &lt; 0.3), considering the cutaneous delivery target. IBU exhibited good EE and LC, while caffeine encapsulation requires improvement. These results remained stable under refrigerated conditions for at least 30 days. Additionally, cell viability assays indicated </a:t>
            </a:r>
            <a:r>
              <a:rPr lang="en-US" sz="1400" dirty="0" err="1">
                <a:solidFill>
                  <a:srgbClr val="000000"/>
                </a:solidFill>
                <a:effectLst/>
                <a:ea typeface="Times New Roman" panose="02020603050405020304" pitchFamily="18" charset="0"/>
                <a:cs typeface="Times New Roman" panose="02020603050405020304" pitchFamily="18" charset="0"/>
              </a:rPr>
              <a:t>transfersomes</a:t>
            </a:r>
            <a:r>
              <a:rPr lang="en-US" sz="1400" dirty="0">
                <a:solidFill>
                  <a:srgbClr val="000000"/>
                </a:solidFill>
                <a:effectLst/>
                <a:ea typeface="Times New Roman" panose="02020603050405020304" pitchFamily="18" charset="0"/>
                <a:cs typeface="Times New Roman" panose="02020603050405020304" pitchFamily="18" charset="0"/>
              </a:rPr>
              <a:t>´ compatibility with human keratinocytes. Overall, by combining the distinct physicochemical properties of diverse edge activators it was possible to tailor </a:t>
            </a:r>
            <a:r>
              <a:rPr lang="en-US" sz="1400" dirty="0" err="1">
                <a:solidFill>
                  <a:srgbClr val="000000"/>
                </a:solidFill>
                <a:effectLst/>
                <a:ea typeface="Times New Roman" panose="02020603050405020304" pitchFamily="18" charset="0"/>
                <a:cs typeface="Times New Roman" panose="02020603050405020304" pitchFamily="18" charset="0"/>
              </a:rPr>
              <a:t>transfersomes</a:t>
            </a:r>
            <a:r>
              <a:rPr lang="en-US" sz="1400" dirty="0">
                <a:solidFill>
                  <a:srgbClr val="000000"/>
                </a:solidFill>
                <a:effectLst/>
                <a:ea typeface="Times New Roman" panose="02020603050405020304" pitchFamily="18" charset="0"/>
                <a:cs typeface="Times New Roman" panose="02020603050405020304" pitchFamily="18" charset="0"/>
              </a:rPr>
              <a:t> as skin delivery carriers, enhancing their characteristics and addressing challenges related to the colloidal stability.</a:t>
            </a:r>
            <a:endParaRPr lang="pt-PT" sz="1400" dirty="0">
              <a:solidFill>
                <a:srgbClr val="000000"/>
              </a:solidFill>
              <a:effectLst/>
              <a:ea typeface="Times New Roman" panose="02020603050405020304" pitchFamily="18" charset="0"/>
              <a:cs typeface="Times New Roman" panose="02020603050405020304" pitchFamily="18" charset="0"/>
            </a:endParaRPr>
          </a:p>
          <a:p>
            <a:endParaRPr lang="en-US" dirty="0"/>
          </a:p>
          <a:p>
            <a:pPr algn="just"/>
            <a:r>
              <a:rPr lang="fr-FR" b="1" dirty="0"/>
              <a:t>Keywords: </a:t>
            </a:r>
            <a:r>
              <a:rPr lang="fr-FR" sz="1400" dirty="0" err="1"/>
              <a:t>transfersomes</a:t>
            </a:r>
            <a:r>
              <a:rPr lang="fr-FR" sz="1400" dirty="0"/>
              <a:t>; </a:t>
            </a:r>
            <a:r>
              <a:rPr lang="fr-FR" sz="1400" dirty="0" err="1"/>
              <a:t>nanovesicular</a:t>
            </a:r>
            <a:r>
              <a:rPr lang="fr-FR" sz="1400" dirty="0"/>
              <a:t> </a:t>
            </a:r>
            <a:r>
              <a:rPr lang="fr-FR" sz="1400" dirty="0" err="1"/>
              <a:t>systems</a:t>
            </a:r>
            <a:r>
              <a:rPr lang="fr-FR" sz="1400" dirty="0"/>
              <a:t>; </a:t>
            </a:r>
            <a:r>
              <a:rPr lang="fr-FR" sz="1400" dirty="0" err="1"/>
              <a:t>edge</a:t>
            </a:r>
            <a:r>
              <a:rPr lang="fr-FR" sz="1400" dirty="0"/>
              <a:t> </a:t>
            </a:r>
            <a:r>
              <a:rPr lang="fr-FR" sz="1400" dirty="0" err="1"/>
              <a:t>activators</a:t>
            </a:r>
            <a:r>
              <a:rPr lang="fr-FR" sz="1400" dirty="0"/>
              <a:t>; </a:t>
            </a:r>
            <a:r>
              <a:rPr lang="fr-FR" sz="1400" dirty="0" err="1"/>
              <a:t>physicochemical</a:t>
            </a:r>
            <a:r>
              <a:rPr lang="fr-FR" sz="1400" dirty="0"/>
              <a:t> </a:t>
            </a:r>
            <a:r>
              <a:rPr lang="fr-FR" sz="1400" dirty="0" err="1"/>
              <a:t>properties</a:t>
            </a:r>
            <a:r>
              <a:rPr lang="fr-FR" sz="1400" dirty="0"/>
              <a:t>; </a:t>
            </a:r>
            <a:r>
              <a:rPr lang="fr-FR" sz="1400" dirty="0" err="1"/>
              <a:t>cytotoxicity</a:t>
            </a:r>
            <a:r>
              <a:rPr lang="fr-FR" sz="1400" dirty="0"/>
              <a:t>.</a:t>
            </a:r>
            <a:endParaRPr lang="fr-FR" sz="1400" b="1" dirty="0"/>
          </a:p>
        </p:txBody>
      </p:sp>
      <p:pic>
        <p:nvPicPr>
          <p:cNvPr id="28" name="Áudio 27">
            <a:extLst>
              <a:ext uri="{FF2B5EF4-FFF2-40B4-BE49-F238E27FC236}">
                <a16:creationId xmlns:a16="http://schemas.microsoft.com/office/drawing/2014/main" id="{09A09DF5-7A9C-4BA7-9E78-4B5A2E0B51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498366910"/>
      </p:ext>
    </p:extLst>
  </p:cSld>
  <p:clrMapOvr>
    <a:masterClrMapping/>
  </p:clrMapOvr>
  <mc:AlternateContent xmlns:mc="http://schemas.openxmlformats.org/markup-compatibility/2006" xmlns:p14="http://schemas.microsoft.com/office/powerpoint/2010/main">
    <mc:Choice Requires="p14">
      <p:transition spd="slow" p14:dur="2000" advTm="11818"/>
    </mc:Choice>
    <mc:Fallback xmlns="">
      <p:transition spd="slow" advTm="11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m 28" descr="Uma imagem com círculo, captura de ecrã, escuridão, luz&#10;&#10;Descrição gerada automaticamente">
            <a:extLst>
              <a:ext uri="{FF2B5EF4-FFF2-40B4-BE49-F238E27FC236}">
                <a16:creationId xmlns:a16="http://schemas.microsoft.com/office/drawing/2014/main" id="{06AB5DD9-5752-EC56-FA3B-644E0FF3A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42" y="2488727"/>
            <a:ext cx="5081143" cy="3556800"/>
          </a:xfrm>
          <a:prstGeom prst="rect">
            <a:avLst/>
          </a:prstGeom>
        </p:spPr>
      </p:pic>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214735"/>
            <a:ext cx="7848600" cy="461665"/>
          </a:xfrm>
          <a:prstGeom prst="rect">
            <a:avLst/>
          </a:prstGeom>
          <a:noFill/>
        </p:spPr>
        <p:txBody>
          <a:bodyPr wrap="square" rtlCol="0">
            <a:spAutoFit/>
          </a:bodyPr>
          <a:lstStyle/>
          <a:p>
            <a:r>
              <a:rPr lang="fr-FR" sz="2400" b="1" dirty="0"/>
              <a:t>Introduction</a:t>
            </a:r>
          </a:p>
        </p:txBody>
      </p:sp>
      <p:sp>
        <p:nvSpPr>
          <p:cNvPr id="14" name="Marcador de Posição de Conteúdo 2">
            <a:extLst>
              <a:ext uri="{FF2B5EF4-FFF2-40B4-BE49-F238E27FC236}">
                <a16:creationId xmlns:a16="http://schemas.microsoft.com/office/drawing/2014/main" id="{63840ED6-1487-007C-C0B8-5647370ABEB9}"/>
              </a:ext>
            </a:extLst>
          </p:cNvPr>
          <p:cNvSpPr txBox="1">
            <a:spLocks/>
          </p:cNvSpPr>
          <p:nvPr/>
        </p:nvSpPr>
        <p:spPr>
          <a:xfrm>
            <a:off x="634853" y="2198155"/>
            <a:ext cx="10337947" cy="3926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PT" sz="1800" b="1" dirty="0">
                <a:solidFill>
                  <a:srgbClr val="E47235"/>
                </a:solidFill>
              </a:rPr>
              <a:t>Aim: </a:t>
            </a:r>
            <a:r>
              <a:rPr lang="pt-PT" sz="1800" b="1" dirty="0" err="1">
                <a:solidFill>
                  <a:srgbClr val="E47235"/>
                </a:solidFill>
              </a:rPr>
              <a:t>Evaluate</a:t>
            </a:r>
            <a:r>
              <a:rPr lang="pt-PT" sz="1800" b="1" dirty="0">
                <a:solidFill>
                  <a:srgbClr val="E47235"/>
                </a:solidFill>
              </a:rPr>
              <a:t> </a:t>
            </a:r>
            <a:r>
              <a:rPr lang="pt-PT" sz="1800" b="1" dirty="0" err="1">
                <a:solidFill>
                  <a:srgbClr val="E47235"/>
                </a:solidFill>
              </a:rPr>
              <a:t>edge</a:t>
            </a:r>
            <a:r>
              <a:rPr lang="pt-PT" sz="1800" b="1" dirty="0">
                <a:solidFill>
                  <a:srgbClr val="E47235"/>
                </a:solidFill>
              </a:rPr>
              <a:t> </a:t>
            </a:r>
            <a:r>
              <a:rPr lang="pt-PT" sz="1800" b="1" dirty="0" err="1">
                <a:solidFill>
                  <a:srgbClr val="E47235"/>
                </a:solidFill>
              </a:rPr>
              <a:t>activators</a:t>
            </a:r>
            <a:r>
              <a:rPr lang="pt-PT" sz="1800" b="1" dirty="0">
                <a:solidFill>
                  <a:srgbClr val="E47235"/>
                </a:solidFill>
              </a:rPr>
              <a:t> ratio </a:t>
            </a:r>
            <a:r>
              <a:rPr lang="pt-PT" sz="1800" b="1" dirty="0" err="1">
                <a:solidFill>
                  <a:srgbClr val="E47235"/>
                </a:solidFill>
              </a:rPr>
              <a:t>impact</a:t>
            </a:r>
            <a:r>
              <a:rPr lang="pt-PT" sz="1800" b="1" dirty="0">
                <a:solidFill>
                  <a:srgbClr val="E47235"/>
                </a:solidFill>
              </a:rPr>
              <a:t> </a:t>
            </a:r>
            <a:r>
              <a:rPr lang="pt-PT" sz="1800" b="1" dirty="0" err="1">
                <a:solidFill>
                  <a:srgbClr val="E47235"/>
                </a:solidFill>
              </a:rPr>
              <a:t>on</a:t>
            </a:r>
            <a:r>
              <a:rPr lang="pt-PT" sz="1800" b="1" dirty="0">
                <a:solidFill>
                  <a:srgbClr val="E47235"/>
                </a:solidFill>
              </a:rPr>
              <a:t> </a:t>
            </a:r>
            <a:r>
              <a:rPr lang="pt-PT" sz="1800" b="1" dirty="0" err="1">
                <a:solidFill>
                  <a:srgbClr val="E47235"/>
                </a:solidFill>
              </a:rPr>
              <a:t>transfersomes</a:t>
            </a:r>
            <a:endParaRPr lang="pt-PT" sz="1800" b="1" dirty="0">
              <a:solidFill>
                <a:srgbClr val="E47235"/>
              </a:solidFill>
            </a:endParaRPr>
          </a:p>
          <a:p>
            <a:pPr marL="0" indent="0">
              <a:buFont typeface="Arial" pitchFamily="34" charset="0"/>
              <a:buNone/>
            </a:pPr>
            <a:endParaRPr lang="pt-PT" sz="2400" dirty="0">
              <a:solidFill>
                <a:srgbClr val="C6644C"/>
              </a:solidFill>
            </a:endParaRPr>
          </a:p>
          <a:p>
            <a:pPr marL="0" indent="0">
              <a:buFont typeface="Arial" pitchFamily="34" charset="0"/>
              <a:buNone/>
            </a:pPr>
            <a:endParaRPr lang="en-GB" sz="2100" dirty="0">
              <a:solidFill>
                <a:schemeClr val="tx1">
                  <a:lumMod val="75000"/>
                  <a:lumOff val="25000"/>
                </a:schemeClr>
              </a:solidFill>
            </a:endParaRPr>
          </a:p>
        </p:txBody>
      </p:sp>
      <p:graphicFrame>
        <p:nvGraphicFramePr>
          <p:cNvPr id="17" name="Google Shape;966;p46">
            <a:extLst>
              <a:ext uri="{FF2B5EF4-FFF2-40B4-BE49-F238E27FC236}">
                <a16:creationId xmlns:a16="http://schemas.microsoft.com/office/drawing/2014/main" id="{E4BEF143-DE5E-30B4-ED9F-F5D777F2AF0E}"/>
              </a:ext>
            </a:extLst>
          </p:cNvPr>
          <p:cNvGraphicFramePr/>
          <p:nvPr>
            <p:extLst>
              <p:ext uri="{D42A27DB-BD31-4B8C-83A1-F6EECF244321}">
                <p14:modId xmlns:p14="http://schemas.microsoft.com/office/powerpoint/2010/main" val="3721774109"/>
              </p:ext>
            </p:extLst>
          </p:nvPr>
        </p:nvGraphicFramePr>
        <p:xfrm>
          <a:off x="5715000" y="3470512"/>
          <a:ext cx="2667000" cy="1645800"/>
        </p:xfrm>
        <a:graphic>
          <a:graphicData uri="http://schemas.openxmlformats.org/drawingml/2006/table">
            <a:tbl>
              <a:tblPr>
                <a:noFill/>
              </a:tblPr>
              <a:tblGrid>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3"/>
                    </a:ext>
                  </a:extLst>
                </a:gridCol>
              </a:tblGrid>
              <a:tr h="4658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200" dirty="0">
                          <a:solidFill>
                            <a:schemeClr val="tx2">
                              <a:lumMod val="10000"/>
                            </a:schemeClr>
                          </a:solidFill>
                          <a:latin typeface="+mn-lt"/>
                          <a:ea typeface="Dosis"/>
                          <a:cs typeface="Arial"/>
                          <a:sym typeface="Dosis"/>
                        </a:rPr>
                        <a:t>Tween®80 : PC (w/w)</a:t>
                      </a:r>
                    </a:p>
                  </a:txBody>
                  <a:tcPr marL="91425" marR="91425" marT="91425" marB="91425"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a:solidFill>
                            <a:schemeClr val="tx2">
                              <a:lumMod val="10000"/>
                            </a:schemeClr>
                          </a:solidFill>
                          <a:latin typeface="+mn-lt"/>
                          <a:ea typeface="Dosis"/>
                          <a:cs typeface="Arial"/>
                          <a:sym typeface="Dosis"/>
                        </a:rPr>
                        <a:t>Span®80 : PC (w/w)</a:t>
                      </a:r>
                    </a:p>
                  </a:txBody>
                  <a:tcPr marL="91425" marR="91425" marT="91425" marB="91425"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10001"/>
                  </a:ext>
                </a:extLst>
              </a:tr>
              <a:tr h="31053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200" dirty="0">
                          <a:solidFill>
                            <a:schemeClr val="tx2">
                              <a:lumMod val="10000"/>
                            </a:schemeClr>
                          </a:solidFill>
                          <a:latin typeface="+mn-lt"/>
                          <a:ea typeface="Dosis"/>
                          <a:cs typeface="Arial"/>
                          <a:sym typeface="Dosis"/>
                        </a:rPr>
                        <a:t>15:85</a:t>
                      </a:r>
                      <a:endParaRPr sz="1200" dirty="0">
                        <a:solidFill>
                          <a:schemeClr val="tx2">
                            <a:lumMod val="10000"/>
                          </a:schemeClr>
                        </a:solidFill>
                        <a:latin typeface="+mn-lt"/>
                        <a:ea typeface="Dosis"/>
                        <a:cs typeface="Arial"/>
                        <a:sym typeface="Dosis"/>
                      </a:endParaRPr>
                    </a:p>
                  </a:txBody>
                  <a:tcPr marL="91425" marR="91425" marT="91425" marB="91425"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200" dirty="0">
                          <a:solidFill>
                            <a:schemeClr val="tx2">
                              <a:lumMod val="10000"/>
                            </a:schemeClr>
                          </a:solidFill>
                          <a:latin typeface="+mn-lt"/>
                          <a:ea typeface="Dosis"/>
                          <a:cs typeface="Arial"/>
                          <a:sym typeface="Dosis"/>
                        </a:rPr>
                        <a:t>-</a:t>
                      </a:r>
                      <a:endParaRPr sz="1200" dirty="0">
                        <a:solidFill>
                          <a:schemeClr val="tx2">
                            <a:lumMod val="10000"/>
                          </a:schemeClr>
                        </a:solidFill>
                        <a:latin typeface="+mn-lt"/>
                        <a:ea typeface="Dosis"/>
                        <a:cs typeface="Arial"/>
                        <a:sym typeface="Dosis"/>
                      </a:endParaRPr>
                    </a:p>
                  </a:txBody>
                  <a:tcPr marL="91425" marR="91425" marT="91425" marB="91425"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6954928"/>
                  </a:ext>
                </a:extLst>
              </a:tr>
              <a:tr h="3303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200" dirty="0">
                          <a:solidFill>
                            <a:schemeClr val="tx2">
                              <a:lumMod val="10000"/>
                            </a:schemeClr>
                          </a:solidFill>
                          <a:latin typeface="+mn-lt"/>
                          <a:ea typeface="Dosis"/>
                          <a:cs typeface="Arial"/>
                          <a:sym typeface="Dosis"/>
                        </a:rPr>
                        <a:t>7.5:85</a:t>
                      </a:r>
                      <a:endParaRPr sz="1200" dirty="0">
                        <a:solidFill>
                          <a:schemeClr val="tx2">
                            <a:lumMod val="10000"/>
                          </a:schemeClr>
                        </a:solidFill>
                        <a:latin typeface="+mn-lt"/>
                        <a:ea typeface="Dosis"/>
                        <a:cs typeface="Arial"/>
                        <a:sym typeface="Dosis"/>
                      </a:endParaRPr>
                    </a:p>
                  </a:txBody>
                  <a:tcPr marL="91425" marR="91425" marT="91425" marB="91425"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200" dirty="0">
                          <a:solidFill>
                            <a:schemeClr val="tx2">
                              <a:lumMod val="10000"/>
                            </a:schemeClr>
                          </a:solidFill>
                          <a:latin typeface="+mn-lt"/>
                          <a:ea typeface="Dosis"/>
                          <a:cs typeface="Arial"/>
                          <a:sym typeface="Dosis"/>
                        </a:rPr>
                        <a:t>7.5:85</a:t>
                      </a:r>
                      <a:endParaRPr sz="1200" dirty="0">
                        <a:solidFill>
                          <a:schemeClr val="tx2">
                            <a:lumMod val="10000"/>
                          </a:schemeClr>
                        </a:solidFill>
                        <a:latin typeface="+mn-lt"/>
                        <a:ea typeface="Dosis"/>
                        <a:cs typeface="Arial"/>
                        <a:sym typeface="Dosis"/>
                      </a:endParaRPr>
                    </a:p>
                  </a:txBody>
                  <a:tcPr marL="91425" marR="91425" marT="91425" marB="91425"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71569726"/>
                  </a:ext>
                </a:extLst>
              </a:tr>
              <a:tr h="330306">
                <a:tc>
                  <a:txBody>
                    <a:bodyPr/>
                    <a:lstStyle/>
                    <a:p>
                      <a:pPr marL="0" lvl="0" indent="0" algn="ctr" rtl="0">
                        <a:spcBef>
                          <a:spcPts val="0"/>
                        </a:spcBef>
                        <a:spcAft>
                          <a:spcPts val="0"/>
                        </a:spcAft>
                        <a:buNone/>
                      </a:pPr>
                      <a:r>
                        <a:rPr lang="pt-PT" sz="1200" dirty="0">
                          <a:solidFill>
                            <a:schemeClr val="tx2">
                              <a:lumMod val="10000"/>
                            </a:schemeClr>
                          </a:solidFill>
                          <a:latin typeface="+mn-lt"/>
                          <a:ea typeface="Dosis"/>
                          <a:cs typeface="Arial"/>
                          <a:sym typeface="Dosis"/>
                        </a:rPr>
                        <a:t>-</a:t>
                      </a:r>
                      <a:endParaRPr sz="1200" dirty="0">
                        <a:solidFill>
                          <a:schemeClr val="tx2">
                            <a:lumMod val="10000"/>
                          </a:schemeClr>
                        </a:solidFill>
                        <a:latin typeface="+mn-lt"/>
                        <a:ea typeface="Dosis"/>
                        <a:cs typeface="Arial"/>
                        <a:sym typeface="Dosis"/>
                      </a:endParaRPr>
                    </a:p>
                  </a:txBody>
                  <a:tcPr marL="91425" marR="91425" marT="91425" marB="91425"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spcBef>
                          <a:spcPts val="0"/>
                        </a:spcBef>
                        <a:spcAft>
                          <a:spcPts val="0"/>
                        </a:spcAft>
                        <a:buNone/>
                      </a:pPr>
                      <a:r>
                        <a:rPr lang="pt-PT" sz="1200" dirty="0">
                          <a:solidFill>
                            <a:schemeClr val="tx2">
                              <a:lumMod val="10000"/>
                            </a:schemeClr>
                          </a:solidFill>
                          <a:latin typeface="+mn-lt"/>
                          <a:ea typeface="Dosis"/>
                          <a:cs typeface="Arial"/>
                          <a:sym typeface="Dosis"/>
                        </a:rPr>
                        <a:t>15:85</a:t>
                      </a:r>
                      <a:endParaRPr sz="1200" dirty="0">
                        <a:solidFill>
                          <a:schemeClr val="tx2">
                            <a:lumMod val="10000"/>
                          </a:schemeClr>
                        </a:solidFill>
                        <a:latin typeface="+mn-lt"/>
                        <a:ea typeface="Dosis"/>
                        <a:cs typeface="Arial"/>
                        <a:sym typeface="Dosis"/>
                      </a:endParaRPr>
                    </a:p>
                  </a:txBody>
                  <a:tcPr marL="91425" marR="91425" marT="91425" marB="91425"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02858782"/>
                  </a:ext>
                </a:extLst>
              </a:tr>
            </a:tbl>
          </a:graphicData>
        </a:graphic>
      </p:graphicFrame>
      <p:sp>
        <p:nvSpPr>
          <p:cNvPr id="18" name="CaixaDeTexto 17">
            <a:extLst>
              <a:ext uri="{FF2B5EF4-FFF2-40B4-BE49-F238E27FC236}">
                <a16:creationId xmlns:a16="http://schemas.microsoft.com/office/drawing/2014/main" id="{134AD47B-15E3-E4EF-3EAD-01A0E72202F6}"/>
              </a:ext>
            </a:extLst>
          </p:cNvPr>
          <p:cNvSpPr txBox="1"/>
          <p:nvPr/>
        </p:nvSpPr>
        <p:spPr>
          <a:xfrm>
            <a:off x="533400" y="2847534"/>
            <a:ext cx="4089838" cy="369332"/>
          </a:xfrm>
          <a:prstGeom prst="rect">
            <a:avLst/>
          </a:prstGeom>
          <a:noFill/>
        </p:spPr>
        <p:txBody>
          <a:bodyPr wrap="none" rtlCol="0">
            <a:spAutoFit/>
          </a:bodyPr>
          <a:lstStyle/>
          <a:p>
            <a:r>
              <a:rPr lang="pt-PT" b="1" dirty="0" err="1"/>
              <a:t>Starting</a:t>
            </a:r>
            <a:r>
              <a:rPr lang="pt-PT" b="1" dirty="0"/>
              <a:t> </a:t>
            </a:r>
            <a:r>
              <a:rPr lang="pt-PT" b="1" dirty="0" err="1"/>
              <a:t>point</a:t>
            </a:r>
            <a:r>
              <a:rPr lang="pt-PT" b="1" dirty="0"/>
              <a:t>: </a:t>
            </a:r>
            <a:r>
              <a:rPr lang="pt-PT" dirty="0" err="1"/>
              <a:t>pre-optimized</a:t>
            </a:r>
            <a:r>
              <a:rPr lang="pt-PT" dirty="0"/>
              <a:t> </a:t>
            </a:r>
            <a:r>
              <a:rPr lang="pt-PT" dirty="0" err="1"/>
              <a:t>formulation</a:t>
            </a:r>
            <a:endParaRPr lang="pt-PT" dirty="0"/>
          </a:p>
        </p:txBody>
      </p:sp>
      <p:sp>
        <p:nvSpPr>
          <p:cNvPr id="19" name="CaixaDeTexto 18">
            <a:extLst>
              <a:ext uri="{FF2B5EF4-FFF2-40B4-BE49-F238E27FC236}">
                <a16:creationId xmlns:a16="http://schemas.microsoft.com/office/drawing/2014/main" id="{ABDE6DD4-0A56-2466-0DE3-A13B8BCAA0FF}"/>
              </a:ext>
            </a:extLst>
          </p:cNvPr>
          <p:cNvSpPr txBox="1"/>
          <p:nvPr/>
        </p:nvSpPr>
        <p:spPr>
          <a:xfrm>
            <a:off x="817361" y="5437664"/>
            <a:ext cx="1714700" cy="307777"/>
          </a:xfrm>
          <a:prstGeom prst="rect">
            <a:avLst/>
          </a:prstGeom>
          <a:noFill/>
        </p:spPr>
        <p:txBody>
          <a:bodyPr wrap="none" rtlCol="0">
            <a:spAutoFit/>
          </a:bodyPr>
          <a:lstStyle/>
          <a:p>
            <a:r>
              <a:rPr lang="pt-PT" sz="1400" dirty="0" err="1"/>
              <a:t>EA:Lipid</a:t>
            </a:r>
            <a:r>
              <a:rPr lang="pt-PT" sz="1400" dirty="0"/>
              <a:t> ratio (15:85)</a:t>
            </a:r>
          </a:p>
        </p:txBody>
      </p:sp>
      <p:sp>
        <p:nvSpPr>
          <p:cNvPr id="20" name="CaixaDeTexto 19">
            <a:extLst>
              <a:ext uri="{FF2B5EF4-FFF2-40B4-BE49-F238E27FC236}">
                <a16:creationId xmlns:a16="http://schemas.microsoft.com/office/drawing/2014/main" id="{4914B769-671B-6341-BA88-77FA8092183E}"/>
              </a:ext>
            </a:extLst>
          </p:cNvPr>
          <p:cNvSpPr txBox="1"/>
          <p:nvPr/>
        </p:nvSpPr>
        <p:spPr>
          <a:xfrm>
            <a:off x="6135285" y="2845990"/>
            <a:ext cx="1997278" cy="369332"/>
          </a:xfrm>
          <a:prstGeom prst="rect">
            <a:avLst/>
          </a:prstGeom>
          <a:noFill/>
        </p:spPr>
        <p:txBody>
          <a:bodyPr wrap="none" rtlCol="0">
            <a:spAutoFit/>
          </a:bodyPr>
          <a:lstStyle/>
          <a:p>
            <a:r>
              <a:rPr lang="pt-PT" b="1" dirty="0"/>
              <a:t>New </a:t>
            </a:r>
            <a:r>
              <a:rPr lang="pt-PT" b="1" dirty="0" err="1"/>
              <a:t>defined</a:t>
            </a:r>
            <a:r>
              <a:rPr lang="pt-PT" b="1" dirty="0"/>
              <a:t> ratios</a:t>
            </a:r>
          </a:p>
        </p:txBody>
      </p:sp>
      <p:sp>
        <p:nvSpPr>
          <p:cNvPr id="21" name="Seta de Movimento para a Direita 20">
            <a:extLst>
              <a:ext uri="{FF2B5EF4-FFF2-40B4-BE49-F238E27FC236}">
                <a16:creationId xmlns:a16="http://schemas.microsoft.com/office/drawing/2014/main" id="{95A694A0-D40B-EFBC-89E9-4697E7BF0841}"/>
              </a:ext>
            </a:extLst>
          </p:cNvPr>
          <p:cNvSpPr/>
          <p:nvPr/>
        </p:nvSpPr>
        <p:spPr>
          <a:xfrm>
            <a:off x="3960421" y="4009912"/>
            <a:ext cx="1223158" cy="568626"/>
          </a:xfrm>
          <a:prstGeom prst="stripedRightArrow">
            <a:avLst/>
          </a:prstGeom>
          <a:solidFill>
            <a:schemeClr val="tx1">
              <a:lumMod val="75000"/>
              <a:lumOff val="2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t-PT"/>
          </a:p>
        </p:txBody>
      </p:sp>
      <p:sp>
        <p:nvSpPr>
          <p:cNvPr id="23" name="Marcador de Posição de Conteúdo 2">
            <a:extLst>
              <a:ext uri="{FF2B5EF4-FFF2-40B4-BE49-F238E27FC236}">
                <a16:creationId xmlns:a16="http://schemas.microsoft.com/office/drawing/2014/main" id="{427DC539-7779-A251-9E56-EE295173AF26}"/>
              </a:ext>
            </a:extLst>
          </p:cNvPr>
          <p:cNvSpPr txBox="1">
            <a:spLocks/>
          </p:cNvSpPr>
          <p:nvPr/>
        </p:nvSpPr>
        <p:spPr>
          <a:xfrm>
            <a:off x="634853" y="1740955"/>
            <a:ext cx="10337947" cy="392645"/>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PT" sz="2600" b="1" i="1" dirty="0" err="1">
                <a:solidFill>
                  <a:srgbClr val="684C9D"/>
                </a:solidFill>
              </a:rPr>
              <a:t>Preliminary</a:t>
            </a:r>
            <a:r>
              <a:rPr lang="pt-PT" sz="2600" b="1" i="1" dirty="0">
                <a:solidFill>
                  <a:srgbClr val="684C9D"/>
                </a:solidFill>
              </a:rPr>
              <a:t> </a:t>
            </a:r>
            <a:r>
              <a:rPr lang="pt-PT" sz="2600" b="1" i="1" dirty="0" err="1">
                <a:solidFill>
                  <a:srgbClr val="684C9D"/>
                </a:solidFill>
              </a:rPr>
              <a:t>study</a:t>
            </a:r>
            <a:endParaRPr lang="pt-PT" sz="2400" i="1" dirty="0">
              <a:solidFill>
                <a:srgbClr val="C6644C"/>
              </a:solidFill>
            </a:endParaRPr>
          </a:p>
          <a:p>
            <a:pPr marL="0" indent="0">
              <a:buFont typeface="Arial" pitchFamily="34" charset="0"/>
              <a:buNone/>
            </a:pPr>
            <a:endParaRPr lang="en-GB" i="1" dirty="0">
              <a:solidFill>
                <a:schemeClr val="tx1">
                  <a:lumMod val="75000"/>
                  <a:lumOff val="25000"/>
                </a:schemeClr>
              </a:solidFill>
            </a:endParaRPr>
          </a:p>
        </p:txBody>
      </p:sp>
      <p:sp>
        <p:nvSpPr>
          <p:cNvPr id="24" name="Marcador de Posição de Conteúdo 2">
            <a:extLst>
              <a:ext uri="{FF2B5EF4-FFF2-40B4-BE49-F238E27FC236}">
                <a16:creationId xmlns:a16="http://schemas.microsoft.com/office/drawing/2014/main" id="{14098DD1-5FED-2A20-9E9F-5B9AEABCDE68}"/>
              </a:ext>
            </a:extLst>
          </p:cNvPr>
          <p:cNvSpPr txBox="1">
            <a:spLocks/>
          </p:cNvSpPr>
          <p:nvPr/>
        </p:nvSpPr>
        <p:spPr>
          <a:xfrm>
            <a:off x="5184620" y="5328873"/>
            <a:ext cx="3992510" cy="1696623"/>
          </a:xfrm>
          <a:prstGeom prst="rect">
            <a:avLst/>
          </a:prstGeom>
          <a:ln w="635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400" b="1" dirty="0" err="1"/>
              <a:t>Analysis</a:t>
            </a:r>
            <a:endParaRPr lang="pt-PT" sz="1400" b="1" dirty="0"/>
          </a:p>
          <a:p>
            <a:pPr marL="0" indent="0">
              <a:lnSpc>
                <a:spcPct val="100000"/>
              </a:lnSpc>
              <a:buNone/>
            </a:pPr>
            <a:r>
              <a:rPr lang="pt-PT" sz="1400" dirty="0"/>
              <a:t>- </a:t>
            </a:r>
            <a:r>
              <a:rPr lang="pt-PT" sz="1400" dirty="0" err="1"/>
              <a:t>Physicochemical</a:t>
            </a:r>
            <a:r>
              <a:rPr lang="pt-PT" sz="1400" dirty="0"/>
              <a:t> </a:t>
            </a:r>
            <a:r>
              <a:rPr lang="pt-PT" sz="1400" dirty="0" err="1"/>
              <a:t>characterization</a:t>
            </a:r>
            <a:r>
              <a:rPr lang="pt-PT" sz="1400" dirty="0"/>
              <a:t> (</a:t>
            </a:r>
            <a:r>
              <a:rPr lang="pt-PT" sz="1400" dirty="0" err="1"/>
              <a:t>Vs</a:t>
            </a:r>
            <a:r>
              <a:rPr lang="pt-PT" sz="1400" dirty="0"/>
              <a:t> </a:t>
            </a:r>
            <a:r>
              <a:rPr lang="pt-PT" sz="1400" dirty="0" err="1"/>
              <a:t>and</a:t>
            </a:r>
            <a:r>
              <a:rPr lang="pt-PT" sz="1400" dirty="0"/>
              <a:t> PDI)</a:t>
            </a:r>
            <a:br>
              <a:rPr lang="pt-PT" sz="1400" dirty="0"/>
            </a:br>
            <a:r>
              <a:rPr lang="pt-PT" sz="1400" dirty="0"/>
              <a:t>- Storage </a:t>
            </a:r>
            <a:r>
              <a:rPr lang="pt-PT" sz="1400" dirty="0" err="1"/>
              <a:t>stability</a:t>
            </a:r>
            <a:r>
              <a:rPr lang="pt-PT" sz="1400" dirty="0"/>
              <a:t> </a:t>
            </a:r>
            <a:r>
              <a:rPr lang="pt-PT" sz="1400" dirty="0" err="1"/>
              <a:t>studies</a:t>
            </a:r>
            <a:r>
              <a:rPr lang="pt-PT" sz="1400" dirty="0"/>
              <a:t> </a:t>
            </a:r>
            <a:br>
              <a:rPr lang="pt-PT" sz="1400" dirty="0"/>
            </a:br>
            <a:r>
              <a:rPr lang="pt-PT" sz="1400" dirty="0"/>
              <a:t>- </a:t>
            </a:r>
            <a:r>
              <a:rPr lang="pt-PT" sz="1400" dirty="0" err="1"/>
              <a:t>Cytotoxicity</a:t>
            </a:r>
            <a:r>
              <a:rPr lang="pt-PT" sz="1400" dirty="0"/>
              <a:t> </a:t>
            </a:r>
            <a:r>
              <a:rPr lang="pt-PT" sz="1400" dirty="0" err="1"/>
              <a:t>assay</a:t>
            </a:r>
            <a:endParaRPr lang="pt-PT" sz="1400" dirty="0"/>
          </a:p>
          <a:p>
            <a:endParaRPr lang="pt-PT" dirty="0">
              <a:solidFill>
                <a:schemeClr val="tx1">
                  <a:lumMod val="75000"/>
                  <a:lumOff val="25000"/>
                </a:schemeClr>
              </a:solidFill>
            </a:endParaRPr>
          </a:p>
        </p:txBody>
      </p:sp>
      <p:sp>
        <p:nvSpPr>
          <p:cNvPr id="27" name="CaixaDeTexto 26">
            <a:extLst>
              <a:ext uri="{FF2B5EF4-FFF2-40B4-BE49-F238E27FC236}">
                <a16:creationId xmlns:a16="http://schemas.microsoft.com/office/drawing/2014/main" id="{AF5EBD9F-7672-3912-7A1B-44C7120DD359}"/>
              </a:ext>
            </a:extLst>
          </p:cNvPr>
          <p:cNvSpPr txBox="1"/>
          <p:nvPr/>
        </p:nvSpPr>
        <p:spPr>
          <a:xfrm>
            <a:off x="2743200" y="4440038"/>
            <a:ext cx="940129" cy="307777"/>
          </a:xfrm>
          <a:prstGeom prst="rect">
            <a:avLst/>
          </a:prstGeom>
          <a:noFill/>
        </p:spPr>
        <p:txBody>
          <a:bodyPr wrap="none" rtlCol="0">
            <a:spAutoFit/>
          </a:bodyPr>
          <a:lstStyle/>
          <a:p>
            <a:r>
              <a:rPr lang="pt-PT" sz="1400" dirty="0"/>
              <a:t>Tween®80</a:t>
            </a:r>
          </a:p>
        </p:txBody>
      </p:sp>
      <p:sp>
        <p:nvSpPr>
          <p:cNvPr id="30" name="CaixaDeTexto 29">
            <a:extLst>
              <a:ext uri="{FF2B5EF4-FFF2-40B4-BE49-F238E27FC236}">
                <a16:creationId xmlns:a16="http://schemas.microsoft.com/office/drawing/2014/main" id="{3DDDAE66-4087-2E5F-0DE5-12E9EF623316}"/>
              </a:ext>
            </a:extLst>
          </p:cNvPr>
          <p:cNvSpPr txBox="1"/>
          <p:nvPr/>
        </p:nvSpPr>
        <p:spPr>
          <a:xfrm>
            <a:off x="2743200" y="3780752"/>
            <a:ext cx="816249" cy="307777"/>
          </a:xfrm>
          <a:prstGeom prst="rect">
            <a:avLst/>
          </a:prstGeom>
          <a:noFill/>
        </p:spPr>
        <p:txBody>
          <a:bodyPr wrap="none" rtlCol="0">
            <a:spAutoFit/>
          </a:bodyPr>
          <a:lstStyle/>
          <a:p>
            <a:r>
              <a:rPr lang="pt-PT" sz="1400" dirty="0"/>
              <a:t>Span®80</a:t>
            </a:r>
          </a:p>
        </p:txBody>
      </p:sp>
      <p:sp>
        <p:nvSpPr>
          <p:cNvPr id="31" name="CaixaDeTexto 30">
            <a:extLst>
              <a:ext uri="{FF2B5EF4-FFF2-40B4-BE49-F238E27FC236}">
                <a16:creationId xmlns:a16="http://schemas.microsoft.com/office/drawing/2014/main" id="{B033FDF4-C03D-212B-29AE-ED854687B888}"/>
              </a:ext>
            </a:extLst>
          </p:cNvPr>
          <p:cNvSpPr txBox="1"/>
          <p:nvPr/>
        </p:nvSpPr>
        <p:spPr>
          <a:xfrm>
            <a:off x="1277519" y="4578537"/>
            <a:ext cx="574196" cy="230832"/>
          </a:xfrm>
          <a:prstGeom prst="rect">
            <a:avLst/>
          </a:prstGeom>
          <a:noFill/>
        </p:spPr>
        <p:txBody>
          <a:bodyPr wrap="none" rtlCol="0">
            <a:spAutoFit/>
          </a:bodyPr>
          <a:lstStyle/>
          <a:p>
            <a:r>
              <a:rPr lang="pt-PT" sz="900" dirty="0"/>
              <a:t>Caffeine</a:t>
            </a:r>
          </a:p>
        </p:txBody>
      </p:sp>
      <p:sp>
        <p:nvSpPr>
          <p:cNvPr id="34" name="CaixaDeTexto 33">
            <a:extLst>
              <a:ext uri="{FF2B5EF4-FFF2-40B4-BE49-F238E27FC236}">
                <a16:creationId xmlns:a16="http://schemas.microsoft.com/office/drawing/2014/main" id="{42786150-D1C6-7C30-1709-015A6E7A9835}"/>
              </a:ext>
            </a:extLst>
          </p:cNvPr>
          <p:cNvSpPr txBox="1"/>
          <p:nvPr/>
        </p:nvSpPr>
        <p:spPr>
          <a:xfrm>
            <a:off x="944896" y="5085537"/>
            <a:ext cx="1239442" cy="200055"/>
          </a:xfrm>
          <a:prstGeom prst="rect">
            <a:avLst/>
          </a:prstGeom>
          <a:noFill/>
        </p:spPr>
        <p:txBody>
          <a:bodyPr wrap="none" rtlCol="0">
            <a:spAutoFit/>
          </a:bodyPr>
          <a:lstStyle/>
          <a:p>
            <a:r>
              <a:rPr lang="pt-PT" sz="700" i="1" dirty="0" err="1"/>
              <a:t>Created</a:t>
            </a:r>
            <a:r>
              <a:rPr lang="pt-PT" sz="700" i="1" dirty="0"/>
              <a:t> </a:t>
            </a:r>
            <a:r>
              <a:rPr lang="pt-PT" sz="700" i="1" dirty="0" err="1"/>
              <a:t>using</a:t>
            </a:r>
            <a:r>
              <a:rPr lang="pt-PT" sz="700" i="1" dirty="0"/>
              <a:t> </a:t>
            </a:r>
            <a:r>
              <a:rPr lang="pt-PT" sz="700" i="1" dirty="0" err="1"/>
              <a:t>biorender.com</a:t>
            </a:r>
            <a:endParaRPr lang="pt-PT" sz="700" i="1" dirty="0"/>
          </a:p>
        </p:txBody>
      </p:sp>
      <p:pic>
        <p:nvPicPr>
          <p:cNvPr id="40" name="Áudio 39">
            <a:extLst>
              <a:ext uri="{FF2B5EF4-FFF2-40B4-BE49-F238E27FC236}">
                <a16:creationId xmlns:a16="http://schemas.microsoft.com/office/drawing/2014/main" id="{77E8BE6A-5968-EC6F-629D-D2B4229DB4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458517703"/>
      </p:ext>
    </p:extLst>
  </p:cSld>
  <p:clrMapOvr>
    <a:masterClrMapping/>
  </p:clrMapOvr>
  <mc:AlternateContent xmlns:mc="http://schemas.openxmlformats.org/markup-compatibility/2006" xmlns:p14="http://schemas.microsoft.com/office/powerpoint/2010/main">
    <mc:Choice Requires="p14">
      <p:transition spd="slow" p14:dur="2000" advTm="30987"/>
    </mc:Choice>
    <mc:Fallback xmlns="">
      <p:transition spd="slow" advTm="309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2" name="Google Shape;181;p20">
            <a:extLst>
              <a:ext uri="{FF2B5EF4-FFF2-40B4-BE49-F238E27FC236}">
                <a16:creationId xmlns:a16="http://schemas.microsoft.com/office/drawing/2014/main" id="{813D4894-6446-C0FD-2184-DA46F22A9743}"/>
              </a:ext>
            </a:extLst>
          </p:cNvPr>
          <p:cNvSpPr txBox="1">
            <a:spLocks/>
          </p:cNvSpPr>
          <p:nvPr/>
        </p:nvSpPr>
        <p:spPr>
          <a:xfrm>
            <a:off x="618997" y="2561548"/>
            <a:ext cx="5745903" cy="1580302"/>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1800" b="1" i="1" u="sng" dirty="0" err="1"/>
              <a:t>Physicochemical</a:t>
            </a:r>
            <a:r>
              <a:rPr lang="pt-PT" sz="1800" b="1" i="1" u="sng" dirty="0"/>
              <a:t> Properties</a:t>
            </a:r>
          </a:p>
          <a:p>
            <a:r>
              <a:rPr lang="pt-PT" sz="1800" dirty="0" err="1">
                <a:cs typeface="Arial" panose="020B0604020202020204" pitchFamily="34" charset="0"/>
              </a:rPr>
              <a:t>Vs</a:t>
            </a:r>
            <a:r>
              <a:rPr lang="pt-PT" sz="1800" dirty="0">
                <a:cs typeface="Arial" panose="020B0604020202020204" pitchFamily="34" charset="0"/>
              </a:rPr>
              <a:t> </a:t>
            </a:r>
            <a:r>
              <a:rPr lang="pt-PT" sz="1800" b="1" dirty="0" err="1">
                <a:cs typeface="Arial" panose="020B0604020202020204" pitchFamily="34" charset="0"/>
              </a:rPr>
              <a:t>varied</a:t>
            </a:r>
            <a:r>
              <a:rPr lang="pt-PT" sz="1800" b="1" dirty="0">
                <a:cs typeface="Arial" panose="020B0604020202020204" pitchFamily="34" charset="0"/>
              </a:rPr>
              <a:t> </a:t>
            </a:r>
            <a:r>
              <a:rPr lang="pt-PT" sz="1800" dirty="0" err="1">
                <a:cs typeface="Arial" panose="020B0604020202020204" pitchFamily="34" charset="0"/>
              </a:rPr>
              <a:t>according</a:t>
            </a:r>
            <a:r>
              <a:rPr lang="pt-PT" sz="1800" dirty="0">
                <a:cs typeface="Arial" panose="020B0604020202020204" pitchFamily="34" charset="0"/>
              </a:rPr>
              <a:t> to </a:t>
            </a:r>
            <a:r>
              <a:rPr lang="pt-PT" sz="1800" dirty="0" err="1">
                <a:cs typeface="Arial" panose="020B0604020202020204" pitchFamily="34" charset="0"/>
              </a:rPr>
              <a:t>the</a:t>
            </a:r>
            <a:r>
              <a:rPr lang="pt-PT" sz="1800" dirty="0">
                <a:cs typeface="Arial" panose="020B0604020202020204" pitchFamily="34" charset="0"/>
              </a:rPr>
              <a:t> </a:t>
            </a:r>
            <a:r>
              <a:rPr lang="pt-PT" sz="1800" b="1" dirty="0" err="1">
                <a:cs typeface="Arial" panose="020B0604020202020204" pitchFamily="34" charset="0"/>
              </a:rPr>
              <a:t>type</a:t>
            </a:r>
            <a:r>
              <a:rPr lang="pt-PT" sz="1800" b="1" dirty="0">
                <a:cs typeface="Arial" panose="020B0604020202020204" pitchFamily="34" charset="0"/>
              </a:rPr>
              <a:t> </a:t>
            </a:r>
            <a:r>
              <a:rPr lang="pt-PT" sz="1800" b="1" dirty="0" err="1">
                <a:cs typeface="Arial" panose="020B0604020202020204" pitchFamily="34" charset="0"/>
              </a:rPr>
              <a:t>of</a:t>
            </a:r>
            <a:r>
              <a:rPr lang="pt-PT" sz="1800" b="1" dirty="0">
                <a:cs typeface="Arial" panose="020B0604020202020204" pitchFamily="34" charset="0"/>
              </a:rPr>
              <a:t> EA </a:t>
            </a:r>
            <a:r>
              <a:rPr lang="pt-PT" sz="1800" dirty="0" err="1">
                <a:cs typeface="Arial" panose="020B0604020202020204" pitchFamily="34" charset="0"/>
              </a:rPr>
              <a:t>used</a:t>
            </a:r>
            <a:endParaRPr lang="pt-PT" sz="1800" dirty="0">
              <a:cs typeface="Arial" panose="020B0604020202020204" pitchFamily="34" charset="0"/>
            </a:endParaRPr>
          </a:p>
        </p:txBody>
      </p:sp>
      <p:sp>
        <p:nvSpPr>
          <p:cNvPr id="3" name="Google Shape;182;p20">
            <a:extLst>
              <a:ext uri="{FF2B5EF4-FFF2-40B4-BE49-F238E27FC236}">
                <a16:creationId xmlns:a16="http://schemas.microsoft.com/office/drawing/2014/main" id="{CF41B0B2-A815-D090-FE6A-39015F20FFFF}"/>
              </a:ext>
            </a:extLst>
          </p:cNvPr>
          <p:cNvSpPr txBox="1">
            <a:spLocks/>
          </p:cNvSpPr>
          <p:nvPr/>
        </p:nvSpPr>
        <p:spPr>
          <a:xfrm>
            <a:off x="611879" y="3548958"/>
            <a:ext cx="5941321" cy="1300864"/>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 sz="1800" b="1" i="1" u="sng" dirty="0"/>
              <a:t>Storage stability</a:t>
            </a:r>
          </a:p>
          <a:p>
            <a:r>
              <a:rPr lang="en" sz="1800" dirty="0">
                <a:cs typeface="Arial" panose="020B0604020202020204" pitchFamily="34" charset="0"/>
              </a:rPr>
              <a:t>Properties remained stable for </a:t>
            </a:r>
            <a:r>
              <a:rPr lang="en" sz="1800" b="1" dirty="0">
                <a:cs typeface="Arial" panose="020B0604020202020204" pitchFamily="34" charset="0"/>
              </a:rPr>
              <a:t>1 month</a:t>
            </a:r>
          </a:p>
        </p:txBody>
      </p:sp>
      <p:sp>
        <p:nvSpPr>
          <p:cNvPr id="4" name="Google Shape;183;p20">
            <a:extLst>
              <a:ext uri="{FF2B5EF4-FFF2-40B4-BE49-F238E27FC236}">
                <a16:creationId xmlns:a16="http://schemas.microsoft.com/office/drawing/2014/main" id="{9B43E556-82CD-3A95-3016-929E6FA04A52}"/>
              </a:ext>
            </a:extLst>
          </p:cNvPr>
          <p:cNvSpPr txBox="1">
            <a:spLocks/>
          </p:cNvSpPr>
          <p:nvPr/>
        </p:nvSpPr>
        <p:spPr>
          <a:xfrm>
            <a:off x="612372" y="4591237"/>
            <a:ext cx="5745902" cy="1352363"/>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1800" b="1" i="1" u="sng" dirty="0" err="1"/>
              <a:t>Cytotoxicity</a:t>
            </a:r>
            <a:endParaRPr lang="pt-PT" sz="1800" b="1" i="1" u="sng" dirty="0"/>
          </a:p>
          <a:p>
            <a:pPr marL="342900" indent="-342900"/>
            <a:r>
              <a:rPr lang="pt-PT" sz="1800" dirty="0" err="1"/>
              <a:t>All</a:t>
            </a:r>
            <a:r>
              <a:rPr lang="pt-PT" sz="1800" dirty="0"/>
              <a:t> </a:t>
            </a:r>
            <a:r>
              <a:rPr lang="pt-PT" sz="1800" dirty="0" err="1"/>
              <a:t>formulations</a:t>
            </a:r>
            <a:r>
              <a:rPr lang="pt-PT" sz="1800" dirty="0"/>
              <a:t> </a:t>
            </a:r>
            <a:r>
              <a:rPr lang="pt-PT" sz="1800" dirty="0" err="1"/>
              <a:t>were</a:t>
            </a:r>
            <a:r>
              <a:rPr lang="pt-PT" sz="1800" dirty="0"/>
              <a:t> </a:t>
            </a:r>
            <a:r>
              <a:rPr lang="pt-PT" sz="1800" dirty="0" err="1"/>
              <a:t>compatible</a:t>
            </a:r>
            <a:r>
              <a:rPr lang="pt-PT" sz="1800" dirty="0"/>
              <a:t> </a:t>
            </a:r>
            <a:r>
              <a:rPr lang="pt-PT" sz="1800" dirty="0" err="1"/>
              <a:t>with</a:t>
            </a:r>
            <a:r>
              <a:rPr lang="pt-PT" sz="1800" dirty="0"/>
              <a:t> </a:t>
            </a:r>
            <a:r>
              <a:rPr lang="pt-PT" sz="1800" b="1" dirty="0" err="1"/>
              <a:t>HaCaT</a:t>
            </a:r>
            <a:r>
              <a:rPr lang="pt-PT" sz="1800" b="1" dirty="0"/>
              <a:t> </a:t>
            </a:r>
            <a:r>
              <a:rPr lang="pt-PT" sz="1800" b="1" dirty="0" err="1"/>
              <a:t>cells</a:t>
            </a:r>
            <a:r>
              <a:rPr lang="pt-PT" sz="1800" b="1" dirty="0"/>
              <a:t> </a:t>
            </a:r>
            <a:r>
              <a:rPr lang="pt-PT" sz="1800" dirty="0" err="1"/>
              <a:t>upon</a:t>
            </a:r>
            <a:r>
              <a:rPr lang="pt-PT" sz="1800" dirty="0"/>
              <a:t> 24 h </a:t>
            </a:r>
            <a:r>
              <a:rPr lang="pt-PT" sz="1800" dirty="0" err="1"/>
              <a:t>treatment</a:t>
            </a:r>
            <a:endParaRPr lang="pt-PT" sz="1800" dirty="0"/>
          </a:p>
        </p:txBody>
      </p:sp>
      <p:pic>
        <p:nvPicPr>
          <p:cNvPr id="8" name="Imagem 7" descr="Uma imagem com diagrama, file&#10;&#10;Descrição gerada automaticamente">
            <a:extLst>
              <a:ext uri="{FF2B5EF4-FFF2-40B4-BE49-F238E27FC236}">
                <a16:creationId xmlns:a16="http://schemas.microsoft.com/office/drawing/2014/main" id="{4267EB40-D9AA-75A6-51B3-6EB8ADAA7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222" y="3778457"/>
            <a:ext cx="2774972" cy="986400"/>
          </a:xfrm>
          <a:prstGeom prst="rect">
            <a:avLst/>
          </a:prstGeom>
        </p:spPr>
      </p:pic>
      <p:pic>
        <p:nvPicPr>
          <p:cNvPr id="9" name="Imagem 8" descr="Uma imagem com diagrama, file, esboço&#10;&#10;Descrição gerada automaticamente">
            <a:extLst>
              <a:ext uri="{FF2B5EF4-FFF2-40B4-BE49-F238E27FC236}">
                <a16:creationId xmlns:a16="http://schemas.microsoft.com/office/drawing/2014/main" id="{13C09C1F-AC6B-AE06-54BB-5D41975A0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8573" y="2671427"/>
            <a:ext cx="3275046" cy="989325"/>
          </a:xfrm>
          <a:prstGeom prst="rect">
            <a:avLst/>
          </a:prstGeom>
        </p:spPr>
      </p:pic>
      <p:pic>
        <p:nvPicPr>
          <p:cNvPr id="10" name="Imagem 9" descr="Uma imagem com esboço, file&#10;&#10;Descrição gerada automaticamente">
            <a:extLst>
              <a:ext uri="{FF2B5EF4-FFF2-40B4-BE49-F238E27FC236}">
                <a16:creationId xmlns:a16="http://schemas.microsoft.com/office/drawing/2014/main" id="{4C2C1D70-C003-6F27-9DCD-8F212FE3F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5167" y="4791985"/>
            <a:ext cx="2985083" cy="1148638"/>
          </a:xfrm>
          <a:prstGeom prst="rect">
            <a:avLst/>
          </a:prstGeom>
        </p:spPr>
      </p:pic>
      <p:sp>
        <p:nvSpPr>
          <p:cNvPr id="13" name="CaixaDeTexto 12">
            <a:extLst>
              <a:ext uri="{FF2B5EF4-FFF2-40B4-BE49-F238E27FC236}">
                <a16:creationId xmlns:a16="http://schemas.microsoft.com/office/drawing/2014/main" id="{FFDB9AC8-36FC-138D-EFBF-3FDA9B6008D3}"/>
              </a:ext>
            </a:extLst>
          </p:cNvPr>
          <p:cNvSpPr txBox="1"/>
          <p:nvPr/>
        </p:nvSpPr>
        <p:spPr>
          <a:xfrm>
            <a:off x="6629512" y="5887952"/>
            <a:ext cx="2149499" cy="307777"/>
          </a:xfrm>
          <a:prstGeom prst="rect">
            <a:avLst/>
          </a:prstGeom>
          <a:noFill/>
        </p:spPr>
        <p:txBody>
          <a:bodyPr wrap="none" rtlCol="0">
            <a:spAutoFit/>
          </a:bodyPr>
          <a:lstStyle/>
          <a:p>
            <a:r>
              <a:rPr lang="pt-PT" sz="1400" dirty="0"/>
              <a:t>Doi:10.19277/bbr.18.2.267</a:t>
            </a:r>
          </a:p>
        </p:txBody>
      </p:sp>
      <p:pic>
        <p:nvPicPr>
          <p:cNvPr id="14" name="Imagem 13" descr="Uma imagem com texto, captura de ecrã, Tipo de letra&#10;&#10;Descrição gerada automaticamente">
            <a:extLst>
              <a:ext uri="{FF2B5EF4-FFF2-40B4-BE49-F238E27FC236}">
                <a16:creationId xmlns:a16="http://schemas.microsoft.com/office/drawing/2014/main" id="{F2921607-1E9A-65F2-28FF-7446568A13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963622"/>
            <a:ext cx="4572000" cy="1418190"/>
          </a:xfrm>
          <a:prstGeom prst="rect">
            <a:avLst/>
          </a:prstGeom>
        </p:spPr>
      </p:pic>
      <p:sp>
        <p:nvSpPr>
          <p:cNvPr id="15" name="Marcador de Posição de Conteúdo 2">
            <a:extLst>
              <a:ext uri="{FF2B5EF4-FFF2-40B4-BE49-F238E27FC236}">
                <a16:creationId xmlns:a16="http://schemas.microsoft.com/office/drawing/2014/main" id="{6CDF50BB-7B00-0B83-B16C-83FB96864ADF}"/>
              </a:ext>
            </a:extLst>
          </p:cNvPr>
          <p:cNvSpPr txBox="1">
            <a:spLocks/>
          </p:cNvSpPr>
          <p:nvPr/>
        </p:nvSpPr>
        <p:spPr>
          <a:xfrm>
            <a:off x="609600" y="2041838"/>
            <a:ext cx="10337947" cy="392645"/>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PT" sz="2600" b="1" i="1" dirty="0" err="1">
                <a:solidFill>
                  <a:srgbClr val="684C9D"/>
                </a:solidFill>
              </a:rPr>
              <a:t>Preliminary</a:t>
            </a:r>
            <a:r>
              <a:rPr lang="pt-PT" sz="2600" b="1" i="1" dirty="0">
                <a:solidFill>
                  <a:srgbClr val="684C9D"/>
                </a:solidFill>
              </a:rPr>
              <a:t> </a:t>
            </a:r>
            <a:r>
              <a:rPr lang="pt-PT" sz="2600" b="1" i="1" dirty="0" err="1">
                <a:solidFill>
                  <a:srgbClr val="684C9D"/>
                </a:solidFill>
              </a:rPr>
              <a:t>study</a:t>
            </a:r>
            <a:endParaRPr lang="pt-PT" sz="2600" b="1" i="1" dirty="0">
              <a:solidFill>
                <a:srgbClr val="684C9D"/>
              </a:solidFill>
            </a:endParaRPr>
          </a:p>
          <a:p>
            <a:pPr marL="0" indent="0">
              <a:buFont typeface="Arial" pitchFamily="34" charset="0"/>
              <a:buNone/>
            </a:pPr>
            <a:endParaRPr lang="pt-PT" sz="2400" i="1" dirty="0">
              <a:solidFill>
                <a:srgbClr val="C6644C"/>
              </a:solidFill>
            </a:endParaRPr>
          </a:p>
          <a:p>
            <a:pPr marL="0" indent="0">
              <a:buFont typeface="Arial" pitchFamily="34" charset="0"/>
              <a:buNone/>
            </a:pPr>
            <a:endParaRPr lang="en-GB" i="1" dirty="0">
              <a:solidFill>
                <a:schemeClr val="tx1">
                  <a:lumMod val="75000"/>
                  <a:lumOff val="25000"/>
                </a:schemeClr>
              </a:solidFill>
            </a:endParaRPr>
          </a:p>
        </p:txBody>
      </p:sp>
      <p:pic>
        <p:nvPicPr>
          <p:cNvPr id="35" name="Áudio 34">
            <a:extLst>
              <a:ext uri="{FF2B5EF4-FFF2-40B4-BE49-F238E27FC236}">
                <a16:creationId xmlns:a16="http://schemas.microsoft.com/office/drawing/2014/main" id="{41B6E68E-33BE-F032-41C1-AFC60D926EC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78800" y="5892800"/>
            <a:ext cx="812800" cy="812800"/>
          </a:xfrm>
          <a:prstGeom prst="rect">
            <a:avLst/>
          </a:prstGeom>
        </p:spPr>
      </p:pic>
      <p:sp>
        <p:nvSpPr>
          <p:cNvPr id="5" name="CaixaDeTexto 4">
            <a:extLst>
              <a:ext uri="{FF2B5EF4-FFF2-40B4-BE49-F238E27FC236}">
                <a16:creationId xmlns:a16="http://schemas.microsoft.com/office/drawing/2014/main" id="{7F234A86-4FF2-A69F-CAD8-9AB5C2CE6040}"/>
              </a:ext>
            </a:extLst>
          </p:cNvPr>
          <p:cNvSpPr txBox="1"/>
          <p:nvPr/>
        </p:nvSpPr>
        <p:spPr>
          <a:xfrm>
            <a:off x="4763155" y="6303445"/>
            <a:ext cx="6156960" cy="230832"/>
          </a:xfrm>
          <a:prstGeom prst="rect">
            <a:avLst/>
          </a:prstGeom>
          <a:noFill/>
        </p:spPr>
        <p:txBody>
          <a:bodyPr wrap="square">
            <a:spAutoFit/>
          </a:bodyPr>
          <a:lstStyle/>
          <a:p>
            <a:pPr algn="ctr" defTabSz="1219170">
              <a:buClr>
                <a:srgbClr val="000000"/>
              </a:buClr>
            </a:pPr>
            <a:r>
              <a:rPr lang="pt-PT" sz="900" kern="0" dirty="0" err="1">
                <a:cs typeface="Arial"/>
                <a:sym typeface="Arial"/>
              </a:rPr>
              <a:t>Vs</a:t>
            </a:r>
            <a:r>
              <a:rPr lang="pt-PT" sz="900" kern="0" dirty="0">
                <a:cs typeface="Arial"/>
                <a:sym typeface="Arial"/>
              </a:rPr>
              <a:t>: </a:t>
            </a:r>
            <a:r>
              <a:rPr lang="pt-PT" sz="900" kern="0" dirty="0" err="1">
                <a:cs typeface="Arial"/>
                <a:sym typeface="Arial"/>
              </a:rPr>
              <a:t>Vesicle</a:t>
            </a:r>
            <a:r>
              <a:rPr lang="pt-PT" sz="900" kern="0" dirty="0">
                <a:cs typeface="Arial"/>
                <a:sym typeface="Arial"/>
              </a:rPr>
              <a:t> </a:t>
            </a:r>
            <a:r>
              <a:rPr lang="pt-PT" sz="900" kern="0" dirty="0" err="1">
                <a:cs typeface="Arial"/>
                <a:sym typeface="Arial"/>
              </a:rPr>
              <a:t>Size</a:t>
            </a:r>
            <a:r>
              <a:rPr lang="pt-PT" sz="900" kern="0" dirty="0">
                <a:cs typeface="Arial"/>
                <a:sym typeface="Arial"/>
              </a:rPr>
              <a:t> </a:t>
            </a:r>
          </a:p>
        </p:txBody>
      </p:sp>
    </p:spTree>
    <p:extLst>
      <p:ext uri="{BB962C8B-B14F-4D97-AF65-F5344CB8AC3E}">
        <p14:creationId xmlns:p14="http://schemas.microsoft.com/office/powerpoint/2010/main" val="2928138092"/>
      </p:ext>
    </p:extLst>
  </p:cSld>
  <p:clrMapOvr>
    <a:masterClrMapping/>
  </p:clrMapOvr>
  <mc:AlternateContent xmlns:mc="http://schemas.openxmlformats.org/markup-compatibility/2006" xmlns:p14="http://schemas.microsoft.com/office/powerpoint/2010/main">
    <mc:Choice Requires="p14">
      <p:transition spd="slow" p14:dur="2000" advTm="27074"/>
    </mc:Choice>
    <mc:Fallback xmlns="">
      <p:transition spd="slow" advTm="27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descr="Uma imagem com círculo, captura de ecrã, Gráficos, arte&#10;&#10;Descrição gerada automaticamente">
            <a:extLst>
              <a:ext uri="{FF2B5EF4-FFF2-40B4-BE49-F238E27FC236}">
                <a16:creationId xmlns:a16="http://schemas.microsoft.com/office/drawing/2014/main" id="{F5012625-BCDE-6659-906E-6607C282C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461" y="2434961"/>
            <a:ext cx="5014286" cy="3510000"/>
          </a:xfrm>
          <a:prstGeom prst="rect">
            <a:avLst/>
          </a:prstGeom>
        </p:spPr>
      </p:pic>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3" name="Marcador de Posição de Conteúdo 2">
            <a:extLst>
              <a:ext uri="{FF2B5EF4-FFF2-40B4-BE49-F238E27FC236}">
                <a16:creationId xmlns:a16="http://schemas.microsoft.com/office/drawing/2014/main" id="{6E1D017A-5745-8C1C-D8A2-8D3F80A36DDB}"/>
              </a:ext>
            </a:extLst>
          </p:cNvPr>
          <p:cNvSpPr txBox="1">
            <a:spLocks/>
          </p:cNvSpPr>
          <p:nvPr/>
        </p:nvSpPr>
        <p:spPr>
          <a:xfrm>
            <a:off x="609600" y="1981200"/>
            <a:ext cx="10337947" cy="392645"/>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PT" sz="3000" b="1" dirty="0">
                <a:solidFill>
                  <a:srgbClr val="E47235"/>
                </a:solidFill>
              </a:rPr>
              <a:t>Question: Single </a:t>
            </a:r>
            <a:r>
              <a:rPr lang="pt-PT" sz="3000" b="1" dirty="0" err="1">
                <a:solidFill>
                  <a:srgbClr val="E47235"/>
                </a:solidFill>
              </a:rPr>
              <a:t>or</a:t>
            </a:r>
            <a:r>
              <a:rPr lang="pt-PT" sz="3000" b="1" dirty="0">
                <a:solidFill>
                  <a:srgbClr val="E47235"/>
                </a:solidFill>
              </a:rPr>
              <a:t> </a:t>
            </a:r>
            <a:r>
              <a:rPr lang="pt-PT" sz="3000" b="1" dirty="0" err="1">
                <a:solidFill>
                  <a:srgbClr val="E47235"/>
                </a:solidFill>
              </a:rPr>
              <a:t>Mixed</a:t>
            </a:r>
            <a:r>
              <a:rPr lang="pt-PT" sz="3000" b="1" dirty="0">
                <a:solidFill>
                  <a:srgbClr val="E47235"/>
                </a:solidFill>
              </a:rPr>
              <a:t> </a:t>
            </a:r>
            <a:r>
              <a:rPr lang="pt-PT" sz="3000" b="1" dirty="0" err="1">
                <a:solidFill>
                  <a:srgbClr val="E47235"/>
                </a:solidFill>
              </a:rPr>
              <a:t>edge</a:t>
            </a:r>
            <a:r>
              <a:rPr lang="pt-PT" sz="3000" b="1" dirty="0">
                <a:solidFill>
                  <a:srgbClr val="E47235"/>
                </a:solidFill>
              </a:rPr>
              <a:t> </a:t>
            </a:r>
            <a:r>
              <a:rPr lang="pt-PT" sz="3000" b="1" dirty="0" err="1">
                <a:solidFill>
                  <a:srgbClr val="E47235"/>
                </a:solidFill>
              </a:rPr>
              <a:t>activators</a:t>
            </a:r>
            <a:r>
              <a:rPr lang="pt-PT" sz="3000" b="1" dirty="0">
                <a:solidFill>
                  <a:srgbClr val="E47235"/>
                </a:solidFill>
              </a:rPr>
              <a:t>?</a:t>
            </a:r>
          </a:p>
          <a:p>
            <a:pPr marL="0" indent="0">
              <a:buFont typeface="Arial" pitchFamily="34" charset="0"/>
              <a:buNone/>
            </a:pPr>
            <a:endParaRPr lang="pt-PT" sz="2400" dirty="0">
              <a:solidFill>
                <a:srgbClr val="C6644C"/>
              </a:solidFill>
            </a:endParaRPr>
          </a:p>
        </p:txBody>
      </p:sp>
      <p:sp>
        <p:nvSpPr>
          <p:cNvPr id="4" name="Seta Curvada à Direita 3">
            <a:extLst>
              <a:ext uri="{FF2B5EF4-FFF2-40B4-BE49-F238E27FC236}">
                <a16:creationId xmlns:a16="http://schemas.microsoft.com/office/drawing/2014/main" id="{85563D94-0E04-FA67-7D34-16461853FBFF}"/>
              </a:ext>
            </a:extLst>
          </p:cNvPr>
          <p:cNvSpPr/>
          <p:nvPr/>
        </p:nvSpPr>
        <p:spPr>
          <a:xfrm>
            <a:off x="327043" y="2597733"/>
            <a:ext cx="735505" cy="1580301"/>
          </a:xfrm>
          <a:prstGeom prst="curvedRightArrow">
            <a:avLst>
              <a:gd name="adj1" fmla="val 25000"/>
              <a:gd name="adj2" fmla="val 50000"/>
              <a:gd name="adj3" fmla="val 4537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6" name="Google Shape;219;p23">
            <a:extLst>
              <a:ext uri="{FF2B5EF4-FFF2-40B4-BE49-F238E27FC236}">
                <a16:creationId xmlns:a16="http://schemas.microsoft.com/office/drawing/2014/main" id="{1C9679AD-D2E2-76FA-CC81-2D9D5530FE81}"/>
              </a:ext>
            </a:extLst>
          </p:cNvPr>
          <p:cNvSpPr/>
          <p:nvPr/>
        </p:nvSpPr>
        <p:spPr>
          <a:xfrm>
            <a:off x="6129314" y="3511477"/>
            <a:ext cx="1185605" cy="1167747"/>
          </a:xfrm>
          <a:prstGeom prst="ellipse">
            <a:avLst/>
          </a:prstGeom>
          <a:solidFill>
            <a:srgbClr val="DDF2F5"/>
          </a:solidFill>
          <a:ln w="9525" cap="flat" cmpd="sng">
            <a:solidFill>
              <a:srgbClr val="415665"/>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bg1"/>
                </a:solidFill>
                <a:ea typeface="Source Sans Pro"/>
                <a:cs typeface="Source Sans Pro"/>
                <a:sym typeface="Source Sans Pro"/>
              </a:rPr>
              <a:t>Aqueous</a:t>
            </a:r>
          </a:p>
        </p:txBody>
      </p:sp>
      <p:sp>
        <p:nvSpPr>
          <p:cNvPr id="7" name="Google Shape;222;p23">
            <a:extLst>
              <a:ext uri="{FF2B5EF4-FFF2-40B4-BE49-F238E27FC236}">
                <a16:creationId xmlns:a16="http://schemas.microsoft.com/office/drawing/2014/main" id="{D40BB4FC-AA63-F8B0-2065-F8EF59F0FB68}"/>
              </a:ext>
            </a:extLst>
          </p:cNvPr>
          <p:cNvSpPr/>
          <p:nvPr/>
        </p:nvSpPr>
        <p:spPr>
          <a:xfrm>
            <a:off x="7314919" y="3509383"/>
            <a:ext cx="1184400" cy="1166400"/>
          </a:xfrm>
          <a:prstGeom prst="ellipse">
            <a:avLst/>
          </a:prstGeom>
          <a:solidFill>
            <a:srgbClr val="FFC000"/>
          </a:solidFill>
          <a:ln w="381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FFFFFF"/>
                </a:solidFill>
                <a:ea typeface="Source Sans Pro"/>
                <a:cs typeface="Source Sans Pro"/>
                <a:sym typeface="Source Sans Pro"/>
              </a:rPr>
              <a:t>Lipidic</a:t>
            </a:r>
            <a:endParaRPr sz="1400" b="1" dirty="0">
              <a:solidFill>
                <a:srgbClr val="FFFFFF"/>
              </a:solidFill>
              <a:ea typeface="Source Sans Pro"/>
              <a:cs typeface="Source Sans Pro"/>
              <a:sym typeface="Source Sans Pro"/>
            </a:endParaRPr>
          </a:p>
        </p:txBody>
      </p:sp>
      <p:sp>
        <p:nvSpPr>
          <p:cNvPr id="8" name="CaixaDeTexto 7">
            <a:extLst>
              <a:ext uri="{FF2B5EF4-FFF2-40B4-BE49-F238E27FC236}">
                <a16:creationId xmlns:a16="http://schemas.microsoft.com/office/drawing/2014/main" id="{3C0D804A-411F-0792-48CE-4218D8E647FE}"/>
              </a:ext>
            </a:extLst>
          </p:cNvPr>
          <p:cNvSpPr txBox="1"/>
          <p:nvPr/>
        </p:nvSpPr>
        <p:spPr>
          <a:xfrm>
            <a:off x="5589747" y="2597733"/>
            <a:ext cx="3355277" cy="369332"/>
          </a:xfrm>
          <a:prstGeom prst="rect">
            <a:avLst/>
          </a:prstGeom>
          <a:noFill/>
          <a:ln>
            <a:solidFill>
              <a:schemeClr val="tx1"/>
            </a:solidFill>
          </a:ln>
        </p:spPr>
        <p:txBody>
          <a:bodyPr wrap="none" rtlCol="0">
            <a:spAutoFit/>
          </a:bodyPr>
          <a:lstStyle/>
          <a:p>
            <a:r>
              <a:rPr lang="pt-PT" b="1" dirty="0" err="1"/>
              <a:t>Transfersomes</a:t>
            </a:r>
            <a:r>
              <a:rPr lang="pt-PT" b="1" dirty="0"/>
              <a:t> = 2 </a:t>
            </a:r>
            <a:r>
              <a:rPr lang="pt-PT" b="1" dirty="0" err="1"/>
              <a:t>compartments</a:t>
            </a:r>
            <a:endParaRPr lang="pt-PT" b="1" dirty="0"/>
          </a:p>
        </p:txBody>
      </p:sp>
      <p:sp>
        <p:nvSpPr>
          <p:cNvPr id="11" name="CaixaDeTexto 10">
            <a:extLst>
              <a:ext uri="{FF2B5EF4-FFF2-40B4-BE49-F238E27FC236}">
                <a16:creationId xmlns:a16="http://schemas.microsoft.com/office/drawing/2014/main" id="{230F02DA-FB89-81F6-55A1-0333BFB756B6}"/>
              </a:ext>
            </a:extLst>
          </p:cNvPr>
          <p:cNvSpPr txBox="1"/>
          <p:nvPr/>
        </p:nvSpPr>
        <p:spPr>
          <a:xfrm>
            <a:off x="4663966" y="5354102"/>
            <a:ext cx="4466416" cy="369332"/>
          </a:xfrm>
          <a:prstGeom prst="rect">
            <a:avLst/>
          </a:prstGeom>
          <a:noFill/>
        </p:spPr>
        <p:txBody>
          <a:bodyPr wrap="none" rtlCol="0">
            <a:spAutoFit/>
          </a:bodyPr>
          <a:lstStyle/>
          <a:p>
            <a:r>
              <a:rPr lang="pt-PT" i="1" dirty="0"/>
              <a:t>Is </a:t>
            </a:r>
            <a:r>
              <a:rPr lang="pt-PT" i="1" dirty="0" err="1"/>
              <a:t>there</a:t>
            </a:r>
            <a:r>
              <a:rPr lang="pt-PT" i="1" dirty="0"/>
              <a:t> </a:t>
            </a:r>
            <a:r>
              <a:rPr lang="pt-PT" i="1" dirty="0" err="1"/>
              <a:t>potential</a:t>
            </a:r>
            <a:r>
              <a:rPr lang="pt-PT" i="1" dirty="0"/>
              <a:t> in </a:t>
            </a:r>
            <a:r>
              <a:rPr lang="pt-PT" i="1" dirty="0" err="1"/>
              <a:t>combining</a:t>
            </a:r>
            <a:r>
              <a:rPr lang="pt-PT" i="1" dirty="0"/>
              <a:t> </a:t>
            </a:r>
            <a:r>
              <a:rPr lang="pt-PT" i="1" dirty="0" err="1"/>
              <a:t>both</a:t>
            </a:r>
            <a:r>
              <a:rPr lang="pt-PT" i="1" dirty="0"/>
              <a:t> </a:t>
            </a:r>
            <a:r>
              <a:rPr lang="pt-PT" i="1"/>
              <a:t>moieties</a:t>
            </a:r>
            <a:r>
              <a:rPr lang="pt-PT" i="1" dirty="0"/>
              <a:t>?</a:t>
            </a:r>
          </a:p>
        </p:txBody>
      </p:sp>
      <p:sp>
        <p:nvSpPr>
          <p:cNvPr id="13" name="CaixaDeTexto 12">
            <a:extLst>
              <a:ext uri="{FF2B5EF4-FFF2-40B4-BE49-F238E27FC236}">
                <a16:creationId xmlns:a16="http://schemas.microsoft.com/office/drawing/2014/main" id="{FCF9A8D7-F3EA-E19C-514F-0320B7BAAEB9}"/>
              </a:ext>
            </a:extLst>
          </p:cNvPr>
          <p:cNvSpPr txBox="1"/>
          <p:nvPr/>
        </p:nvSpPr>
        <p:spPr>
          <a:xfrm>
            <a:off x="4672150" y="5726668"/>
            <a:ext cx="3609706" cy="369332"/>
          </a:xfrm>
          <a:prstGeom prst="rect">
            <a:avLst/>
          </a:prstGeom>
          <a:noFill/>
        </p:spPr>
        <p:txBody>
          <a:bodyPr wrap="none" rtlCol="0">
            <a:spAutoFit/>
          </a:bodyPr>
          <a:lstStyle/>
          <a:p>
            <a:r>
              <a:rPr lang="pt-PT" b="1" dirty="0"/>
              <a:t>Explore </a:t>
            </a:r>
            <a:r>
              <a:rPr lang="pt-PT" b="1" dirty="0" err="1"/>
              <a:t>the</a:t>
            </a:r>
            <a:r>
              <a:rPr lang="pt-PT" b="1" dirty="0"/>
              <a:t> </a:t>
            </a:r>
            <a:r>
              <a:rPr lang="pt-PT" b="1" dirty="0" err="1"/>
              <a:t>possibility</a:t>
            </a:r>
            <a:r>
              <a:rPr lang="pt-PT" b="1" dirty="0"/>
              <a:t> </a:t>
            </a:r>
            <a:r>
              <a:rPr lang="pt-PT" b="1" dirty="0" err="1"/>
              <a:t>of</a:t>
            </a:r>
            <a:r>
              <a:rPr lang="pt-PT" b="1" dirty="0"/>
              <a:t> </a:t>
            </a:r>
            <a:r>
              <a:rPr lang="pt-PT" b="1" dirty="0" err="1"/>
              <a:t>mixing</a:t>
            </a:r>
            <a:r>
              <a:rPr lang="pt-PT" b="1" dirty="0"/>
              <a:t> EA!</a:t>
            </a:r>
          </a:p>
        </p:txBody>
      </p:sp>
      <p:grpSp>
        <p:nvGrpSpPr>
          <p:cNvPr id="14" name="Google Shape;1490;p50">
            <a:extLst>
              <a:ext uri="{FF2B5EF4-FFF2-40B4-BE49-F238E27FC236}">
                <a16:creationId xmlns:a16="http://schemas.microsoft.com/office/drawing/2014/main" id="{12F47925-2DD5-CB14-482D-57C76616645B}"/>
              </a:ext>
            </a:extLst>
          </p:cNvPr>
          <p:cNvGrpSpPr/>
          <p:nvPr/>
        </p:nvGrpSpPr>
        <p:grpSpPr>
          <a:xfrm>
            <a:off x="3891523" y="5263669"/>
            <a:ext cx="704991" cy="760806"/>
            <a:chOff x="8770051" y="937343"/>
            <a:chExt cx="744273" cy="793950"/>
          </a:xfrm>
          <a:solidFill>
            <a:srgbClr val="FFFF00"/>
          </a:solidFill>
        </p:grpSpPr>
        <p:sp>
          <p:nvSpPr>
            <p:cNvPr id="15" name="Google Shape;1491;p50">
              <a:extLst>
                <a:ext uri="{FF2B5EF4-FFF2-40B4-BE49-F238E27FC236}">
                  <a16:creationId xmlns:a16="http://schemas.microsoft.com/office/drawing/2014/main" id="{CAFAED9C-0D88-0DBE-A50D-13B9719BDAA5}"/>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 name="Google Shape;1492;p50">
              <a:extLst>
                <a:ext uri="{FF2B5EF4-FFF2-40B4-BE49-F238E27FC236}">
                  <a16:creationId xmlns:a16="http://schemas.microsoft.com/office/drawing/2014/main" id="{4DC9A386-136E-ECA7-D55C-700204BF143D}"/>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 name="Google Shape;1493;p50">
              <a:extLst>
                <a:ext uri="{FF2B5EF4-FFF2-40B4-BE49-F238E27FC236}">
                  <a16:creationId xmlns:a16="http://schemas.microsoft.com/office/drawing/2014/main" id="{8C101209-AAC9-4203-5A0C-6127F49FEAFD}"/>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 name="Google Shape;1494;p50">
              <a:extLst>
                <a:ext uri="{FF2B5EF4-FFF2-40B4-BE49-F238E27FC236}">
                  <a16:creationId xmlns:a16="http://schemas.microsoft.com/office/drawing/2014/main" id="{FBA5F6E6-9190-1086-34DF-CC97E28CD956}"/>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495;p50">
              <a:extLst>
                <a:ext uri="{FF2B5EF4-FFF2-40B4-BE49-F238E27FC236}">
                  <a16:creationId xmlns:a16="http://schemas.microsoft.com/office/drawing/2014/main" id="{3C7B7492-40A0-0211-104A-0E27569B495B}"/>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grpFill/>
            <a:ln>
              <a:solidFill>
                <a:schemeClr val="tx1"/>
              </a:solid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0" name="Google Shape;1496;p50">
              <a:extLst>
                <a:ext uri="{FF2B5EF4-FFF2-40B4-BE49-F238E27FC236}">
                  <a16:creationId xmlns:a16="http://schemas.microsoft.com/office/drawing/2014/main" id="{E21D0B80-098A-BC7E-CDA9-A223DB6AB9E0}"/>
                </a:ext>
              </a:extLst>
            </p:cNvPr>
            <p:cNvGrpSpPr/>
            <p:nvPr/>
          </p:nvGrpSpPr>
          <p:grpSpPr>
            <a:xfrm>
              <a:off x="8770051" y="937343"/>
              <a:ext cx="744273" cy="793950"/>
              <a:chOff x="6565437" y="1588001"/>
              <a:chExt cx="744273" cy="793950"/>
            </a:xfrm>
            <a:grpFill/>
          </p:grpSpPr>
          <p:sp>
            <p:nvSpPr>
              <p:cNvPr id="21" name="Google Shape;1497;p50">
                <a:extLst>
                  <a:ext uri="{FF2B5EF4-FFF2-40B4-BE49-F238E27FC236}">
                    <a16:creationId xmlns:a16="http://schemas.microsoft.com/office/drawing/2014/main" id="{FE711559-A44D-769B-A69B-494C6A604748}"/>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grpFill/>
              <a:ln>
                <a:solidFill>
                  <a:schemeClr val="tx1"/>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498;p50">
                <a:extLst>
                  <a:ext uri="{FF2B5EF4-FFF2-40B4-BE49-F238E27FC236}">
                    <a16:creationId xmlns:a16="http://schemas.microsoft.com/office/drawing/2014/main" id="{55FC429B-4CE0-79A7-ACA6-16D516B4B052}"/>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grpFill/>
              <a:ln>
                <a:solidFill>
                  <a:schemeClr val="tx1"/>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499;p50">
                <a:extLst>
                  <a:ext uri="{FF2B5EF4-FFF2-40B4-BE49-F238E27FC236}">
                    <a16:creationId xmlns:a16="http://schemas.microsoft.com/office/drawing/2014/main" id="{A32E4165-1188-8578-D505-B262FE4872FD}"/>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grpFill/>
              <a:ln>
                <a:solidFill>
                  <a:schemeClr val="tx1"/>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500;p50">
                <a:extLst>
                  <a:ext uri="{FF2B5EF4-FFF2-40B4-BE49-F238E27FC236}">
                    <a16:creationId xmlns:a16="http://schemas.microsoft.com/office/drawing/2014/main" id="{7FC6B174-1C50-E2CC-691E-B68CF7C0B390}"/>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grpFill/>
              <a:ln>
                <a:solidFill>
                  <a:schemeClr val="tx1"/>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501;p50">
                <a:extLst>
                  <a:ext uri="{FF2B5EF4-FFF2-40B4-BE49-F238E27FC236}">
                    <a16:creationId xmlns:a16="http://schemas.microsoft.com/office/drawing/2014/main" id="{36354FBB-B963-37BA-5DB4-F9CD807DF34B}"/>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grpFill/>
              <a:ln>
                <a:solidFill>
                  <a:schemeClr val="tx1"/>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502;p50">
                <a:extLst>
                  <a:ext uri="{FF2B5EF4-FFF2-40B4-BE49-F238E27FC236}">
                    <a16:creationId xmlns:a16="http://schemas.microsoft.com/office/drawing/2014/main" id="{F40785CA-F934-381F-5A5B-CF58197F81D9}"/>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grpFill/>
              <a:ln>
                <a:solidFill>
                  <a:schemeClr val="tx1"/>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503;p50">
                <a:extLst>
                  <a:ext uri="{FF2B5EF4-FFF2-40B4-BE49-F238E27FC236}">
                    <a16:creationId xmlns:a16="http://schemas.microsoft.com/office/drawing/2014/main" id="{1D296D9B-8D42-B91F-7893-6CB0D7B3B977}"/>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grpFill/>
              <a:ln>
                <a:solidFill>
                  <a:schemeClr val="tx1"/>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504;p50">
                <a:extLst>
                  <a:ext uri="{FF2B5EF4-FFF2-40B4-BE49-F238E27FC236}">
                    <a16:creationId xmlns:a16="http://schemas.microsoft.com/office/drawing/2014/main" id="{4E6C35C4-33EA-B584-32FC-226AFFAB8F8F}"/>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grpFill/>
              <a:ln>
                <a:solidFill>
                  <a:schemeClr val="tx1"/>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505;p50">
                <a:extLst>
                  <a:ext uri="{FF2B5EF4-FFF2-40B4-BE49-F238E27FC236}">
                    <a16:creationId xmlns:a16="http://schemas.microsoft.com/office/drawing/2014/main" id="{98CCA185-EBFA-2B44-20E3-5F2712152744}"/>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grpFill/>
              <a:ln>
                <a:solidFill>
                  <a:schemeClr val="tx1"/>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506;p50">
                <a:extLst>
                  <a:ext uri="{FF2B5EF4-FFF2-40B4-BE49-F238E27FC236}">
                    <a16:creationId xmlns:a16="http://schemas.microsoft.com/office/drawing/2014/main" id="{871EB7A2-823F-CC9C-466D-ECCEDADF5FDE}"/>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grpFill/>
              <a:ln>
                <a:solidFill>
                  <a:schemeClr val="tx1"/>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39" name="CaixaDeTexto 38">
            <a:extLst>
              <a:ext uri="{FF2B5EF4-FFF2-40B4-BE49-F238E27FC236}">
                <a16:creationId xmlns:a16="http://schemas.microsoft.com/office/drawing/2014/main" id="{038BEF88-BE8E-D0CB-9D9B-566C413C1121}"/>
              </a:ext>
            </a:extLst>
          </p:cNvPr>
          <p:cNvSpPr txBox="1"/>
          <p:nvPr/>
        </p:nvSpPr>
        <p:spPr>
          <a:xfrm>
            <a:off x="3956185" y="3485693"/>
            <a:ext cx="465192" cy="261610"/>
          </a:xfrm>
          <a:prstGeom prst="rect">
            <a:avLst/>
          </a:prstGeom>
          <a:noFill/>
          <a:ln>
            <a:noFill/>
          </a:ln>
        </p:spPr>
        <p:txBody>
          <a:bodyPr wrap="none" rtlCol="0">
            <a:spAutoFit/>
          </a:bodyPr>
          <a:lstStyle/>
          <a:p>
            <a:r>
              <a:rPr lang="pt-PT" sz="1100" b="1" dirty="0" err="1"/>
              <a:t>Lipid</a:t>
            </a:r>
            <a:endParaRPr lang="pt-PT" sz="1100" b="1" dirty="0"/>
          </a:p>
        </p:txBody>
      </p:sp>
      <p:sp>
        <p:nvSpPr>
          <p:cNvPr id="40" name="CaixaDeTexto 39">
            <a:extLst>
              <a:ext uri="{FF2B5EF4-FFF2-40B4-BE49-F238E27FC236}">
                <a16:creationId xmlns:a16="http://schemas.microsoft.com/office/drawing/2014/main" id="{4B89C03F-EA21-B77A-3FB5-B746506F1018}"/>
              </a:ext>
            </a:extLst>
          </p:cNvPr>
          <p:cNvSpPr txBox="1"/>
          <p:nvPr/>
        </p:nvSpPr>
        <p:spPr>
          <a:xfrm>
            <a:off x="4030262" y="4158287"/>
            <a:ext cx="1095172" cy="261610"/>
          </a:xfrm>
          <a:prstGeom prst="rect">
            <a:avLst/>
          </a:prstGeom>
          <a:noFill/>
          <a:ln>
            <a:noFill/>
          </a:ln>
        </p:spPr>
        <p:txBody>
          <a:bodyPr wrap="none" rtlCol="0">
            <a:spAutoFit/>
          </a:bodyPr>
          <a:lstStyle/>
          <a:p>
            <a:r>
              <a:rPr lang="pt-PT" sz="1100" b="1" dirty="0" err="1"/>
              <a:t>Edge</a:t>
            </a:r>
            <a:r>
              <a:rPr lang="pt-PT" sz="1100" b="1" dirty="0"/>
              <a:t> Activators</a:t>
            </a:r>
          </a:p>
        </p:txBody>
      </p:sp>
      <p:pic>
        <p:nvPicPr>
          <p:cNvPr id="42" name="Imagem 41" descr="Uma imagem com escuridão, preto&#10;&#10;Descrição gerada automaticamente">
            <a:extLst>
              <a:ext uri="{FF2B5EF4-FFF2-40B4-BE49-F238E27FC236}">
                <a16:creationId xmlns:a16="http://schemas.microsoft.com/office/drawing/2014/main" id="{0D5FFB5D-25B5-EBF6-0769-1592815DCB2F}"/>
              </a:ext>
            </a:extLst>
          </p:cNvPr>
          <p:cNvPicPr>
            <a:picLocks noChangeAspect="1"/>
          </p:cNvPicPr>
          <p:nvPr/>
        </p:nvPicPr>
        <p:blipFill rotWithShape="1">
          <a:blip r:embed="rId6">
            <a:extLst>
              <a:ext uri="{28A0092B-C50C-407E-A947-70E740481C1C}">
                <a14:useLocalDpi xmlns:a14="http://schemas.microsoft.com/office/drawing/2010/main" val="0"/>
              </a:ext>
            </a:extLst>
          </a:blip>
          <a:srcRect l="67647" t="36404" r="27114" b="50980"/>
          <a:stretch/>
        </p:blipFill>
        <p:spPr>
          <a:xfrm>
            <a:off x="7703518" y="4514346"/>
            <a:ext cx="407201" cy="686403"/>
          </a:xfrm>
          <a:prstGeom prst="rect">
            <a:avLst/>
          </a:prstGeom>
        </p:spPr>
      </p:pic>
      <p:pic>
        <p:nvPicPr>
          <p:cNvPr id="44" name="Imagem 43" descr="Uma imagem com escuridão, preto&#10;&#10;Descrição gerada automaticamente">
            <a:extLst>
              <a:ext uri="{FF2B5EF4-FFF2-40B4-BE49-F238E27FC236}">
                <a16:creationId xmlns:a16="http://schemas.microsoft.com/office/drawing/2014/main" id="{029566F2-EF93-30FC-8B9D-50D79D2CAF1E}"/>
              </a:ext>
            </a:extLst>
          </p:cNvPr>
          <p:cNvPicPr>
            <a:picLocks noChangeAspect="1"/>
          </p:cNvPicPr>
          <p:nvPr/>
        </p:nvPicPr>
        <p:blipFill rotWithShape="1">
          <a:blip r:embed="rId6">
            <a:extLst>
              <a:ext uri="{28A0092B-C50C-407E-A947-70E740481C1C}">
                <a14:useLocalDpi xmlns:a14="http://schemas.microsoft.com/office/drawing/2010/main" val="0"/>
              </a:ext>
            </a:extLst>
          </a:blip>
          <a:srcRect l="46313" t="36626" r="49100" b="51774"/>
          <a:stretch/>
        </p:blipFill>
        <p:spPr>
          <a:xfrm rot="10800000">
            <a:off x="6551430" y="3066865"/>
            <a:ext cx="356547" cy="631153"/>
          </a:xfrm>
          <a:prstGeom prst="rect">
            <a:avLst/>
          </a:prstGeom>
        </p:spPr>
      </p:pic>
      <p:sp>
        <p:nvSpPr>
          <p:cNvPr id="46" name="CaixaDeTexto 45">
            <a:extLst>
              <a:ext uri="{FF2B5EF4-FFF2-40B4-BE49-F238E27FC236}">
                <a16:creationId xmlns:a16="http://schemas.microsoft.com/office/drawing/2014/main" id="{38BE5D5C-44A1-1EAC-3D5D-0FE12A696254}"/>
              </a:ext>
            </a:extLst>
          </p:cNvPr>
          <p:cNvSpPr txBox="1"/>
          <p:nvPr/>
        </p:nvSpPr>
        <p:spPr>
          <a:xfrm>
            <a:off x="1692964" y="5345598"/>
            <a:ext cx="1239442" cy="200055"/>
          </a:xfrm>
          <a:prstGeom prst="rect">
            <a:avLst/>
          </a:prstGeom>
          <a:noFill/>
        </p:spPr>
        <p:txBody>
          <a:bodyPr wrap="none" rtlCol="0">
            <a:spAutoFit/>
          </a:bodyPr>
          <a:lstStyle/>
          <a:p>
            <a:r>
              <a:rPr lang="pt-PT" sz="700" i="1" dirty="0" err="1"/>
              <a:t>Created</a:t>
            </a:r>
            <a:r>
              <a:rPr lang="pt-PT" sz="700" i="1" dirty="0"/>
              <a:t> </a:t>
            </a:r>
            <a:r>
              <a:rPr lang="pt-PT" sz="700" i="1" dirty="0" err="1"/>
              <a:t>using</a:t>
            </a:r>
            <a:r>
              <a:rPr lang="pt-PT" sz="700" i="1" dirty="0"/>
              <a:t> </a:t>
            </a:r>
            <a:r>
              <a:rPr lang="pt-PT" sz="700" i="1" dirty="0" err="1"/>
              <a:t>biorender.com</a:t>
            </a:r>
            <a:endParaRPr lang="pt-PT" sz="700" i="1" dirty="0"/>
          </a:p>
        </p:txBody>
      </p:sp>
      <p:pic>
        <p:nvPicPr>
          <p:cNvPr id="54" name="Áudio 53">
            <a:extLst>
              <a:ext uri="{FF2B5EF4-FFF2-40B4-BE49-F238E27FC236}">
                <a16:creationId xmlns:a16="http://schemas.microsoft.com/office/drawing/2014/main" id="{E3893C65-9B66-8E7F-5B1F-3E5F73D5720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93977165"/>
      </p:ext>
    </p:extLst>
  </p:cSld>
  <p:clrMapOvr>
    <a:masterClrMapping/>
  </p:clrMapOvr>
  <mc:AlternateContent xmlns:mc="http://schemas.openxmlformats.org/markup-compatibility/2006" xmlns:p14="http://schemas.microsoft.com/office/powerpoint/2010/main">
    <mc:Choice Requires="p14">
      <p:transition spd="slow" p14:dur="2000" advTm="31230"/>
    </mc:Choice>
    <mc:Fallback xmlns="">
      <p:transition spd="slow" advTm="312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533400" y="1600051"/>
            <a:ext cx="7848600" cy="461665"/>
          </a:xfrm>
          <a:prstGeom prst="rect">
            <a:avLst/>
          </a:prstGeom>
          <a:noFill/>
        </p:spPr>
        <p:txBody>
          <a:bodyPr wrap="square" rtlCol="0">
            <a:spAutoFit/>
          </a:bodyPr>
          <a:lstStyle/>
          <a:p>
            <a:r>
              <a:rPr lang="fr-FR" sz="2400" b="1" dirty="0"/>
              <a:t>Introduction</a:t>
            </a:r>
          </a:p>
        </p:txBody>
      </p:sp>
      <p:sp>
        <p:nvSpPr>
          <p:cNvPr id="14" name="Marcador de Posição de Conteúdo 2">
            <a:extLst>
              <a:ext uri="{FF2B5EF4-FFF2-40B4-BE49-F238E27FC236}">
                <a16:creationId xmlns:a16="http://schemas.microsoft.com/office/drawing/2014/main" id="{63840ED6-1487-007C-C0B8-5647370ABEB9}"/>
              </a:ext>
            </a:extLst>
          </p:cNvPr>
          <p:cNvSpPr txBox="1">
            <a:spLocks/>
          </p:cNvSpPr>
          <p:nvPr/>
        </p:nvSpPr>
        <p:spPr>
          <a:xfrm>
            <a:off x="533400" y="2147826"/>
            <a:ext cx="10337947" cy="392645"/>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PT" b="1" dirty="0">
                <a:solidFill>
                  <a:srgbClr val="E47235"/>
                </a:solidFill>
              </a:rPr>
              <a:t>Aim: </a:t>
            </a:r>
            <a:r>
              <a:rPr lang="pt-PT" b="1" dirty="0" err="1">
                <a:solidFill>
                  <a:srgbClr val="E47235"/>
                </a:solidFill>
              </a:rPr>
              <a:t>Mixed</a:t>
            </a:r>
            <a:r>
              <a:rPr lang="pt-PT" b="1" dirty="0">
                <a:solidFill>
                  <a:srgbClr val="E47235"/>
                </a:solidFill>
              </a:rPr>
              <a:t> </a:t>
            </a:r>
            <a:r>
              <a:rPr lang="pt-PT" b="1" dirty="0" err="1">
                <a:solidFill>
                  <a:srgbClr val="E47235"/>
                </a:solidFill>
              </a:rPr>
              <a:t>edge</a:t>
            </a:r>
            <a:r>
              <a:rPr lang="pt-PT" b="1" dirty="0">
                <a:solidFill>
                  <a:srgbClr val="E47235"/>
                </a:solidFill>
              </a:rPr>
              <a:t> </a:t>
            </a:r>
            <a:r>
              <a:rPr lang="pt-PT" b="1" dirty="0" err="1">
                <a:solidFill>
                  <a:srgbClr val="E47235"/>
                </a:solidFill>
              </a:rPr>
              <a:t>activators</a:t>
            </a:r>
            <a:r>
              <a:rPr lang="pt-PT" b="1" dirty="0">
                <a:solidFill>
                  <a:srgbClr val="E47235"/>
                </a:solidFill>
              </a:rPr>
              <a:t> – </a:t>
            </a:r>
            <a:r>
              <a:rPr lang="pt-PT" b="1" dirty="0" err="1">
                <a:solidFill>
                  <a:srgbClr val="E47235"/>
                </a:solidFill>
              </a:rPr>
              <a:t>An</a:t>
            </a:r>
            <a:r>
              <a:rPr lang="pt-PT" b="1" dirty="0">
                <a:solidFill>
                  <a:srgbClr val="E47235"/>
                </a:solidFill>
              </a:rPr>
              <a:t> </a:t>
            </a:r>
            <a:r>
              <a:rPr lang="pt-PT" b="1" dirty="0" err="1">
                <a:solidFill>
                  <a:srgbClr val="E47235"/>
                </a:solidFill>
              </a:rPr>
              <a:t>innovative</a:t>
            </a:r>
            <a:r>
              <a:rPr lang="pt-PT" b="1" dirty="0">
                <a:solidFill>
                  <a:srgbClr val="E47235"/>
                </a:solidFill>
              </a:rPr>
              <a:t> </a:t>
            </a:r>
            <a:r>
              <a:rPr lang="pt-PT" b="1" dirty="0" err="1">
                <a:solidFill>
                  <a:srgbClr val="E47235"/>
                </a:solidFill>
              </a:rPr>
              <a:t>optimization</a:t>
            </a:r>
            <a:endParaRPr lang="pt-PT" sz="2400" dirty="0">
              <a:solidFill>
                <a:srgbClr val="E47235"/>
              </a:solidFill>
            </a:endParaRPr>
          </a:p>
          <a:p>
            <a:pPr marL="0" indent="0">
              <a:buFont typeface="Arial" pitchFamily="34" charset="0"/>
              <a:buNone/>
            </a:pPr>
            <a:endParaRPr lang="en-GB" dirty="0">
              <a:solidFill>
                <a:schemeClr val="tx1">
                  <a:lumMod val="75000"/>
                  <a:lumOff val="25000"/>
                </a:schemeClr>
              </a:solidFill>
            </a:endParaRPr>
          </a:p>
        </p:txBody>
      </p:sp>
      <p:sp>
        <p:nvSpPr>
          <p:cNvPr id="2" name="Marcador de Posição do Texto 2">
            <a:extLst>
              <a:ext uri="{FF2B5EF4-FFF2-40B4-BE49-F238E27FC236}">
                <a16:creationId xmlns:a16="http://schemas.microsoft.com/office/drawing/2014/main" id="{7356C19A-98FB-2CB8-A4E8-6C3405DC1828}"/>
              </a:ext>
            </a:extLst>
          </p:cNvPr>
          <p:cNvSpPr txBox="1">
            <a:spLocks/>
          </p:cNvSpPr>
          <p:nvPr/>
        </p:nvSpPr>
        <p:spPr>
          <a:xfrm>
            <a:off x="431510" y="2648308"/>
            <a:ext cx="5567359" cy="36131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4121" indent="-380990">
              <a:buClr>
                <a:schemeClr val="tx2">
                  <a:lumMod val="10000"/>
                </a:schemeClr>
              </a:buClr>
              <a:buSzPts val="2500"/>
            </a:pPr>
            <a:r>
              <a:rPr lang="pt-PT" sz="1800" b="1" dirty="0"/>
              <a:t>Box-</a:t>
            </a:r>
            <a:r>
              <a:rPr lang="pt-PT" sz="1800" b="1" dirty="0" err="1"/>
              <a:t>Behnken</a:t>
            </a:r>
            <a:r>
              <a:rPr lang="pt-PT" sz="1800" b="1" dirty="0"/>
              <a:t> design </a:t>
            </a:r>
            <a:r>
              <a:rPr lang="pt-PT" sz="1800" dirty="0"/>
              <a:t>(BBD) </a:t>
            </a:r>
            <a:r>
              <a:rPr lang="pt-PT" sz="1800" dirty="0" err="1"/>
              <a:t>strategy</a:t>
            </a:r>
            <a:endParaRPr lang="pt-PT" sz="1800" dirty="0"/>
          </a:p>
          <a:p>
            <a:pPr marL="93131" indent="0">
              <a:buClr>
                <a:schemeClr val="tx2">
                  <a:lumMod val="10000"/>
                </a:schemeClr>
              </a:buClr>
              <a:buSzPts val="2500"/>
              <a:buNone/>
            </a:pPr>
            <a:endParaRPr lang="pt-PT" sz="1800" dirty="0"/>
          </a:p>
          <a:p>
            <a:pPr marL="474121" indent="-380990">
              <a:buClr>
                <a:schemeClr val="tx2">
                  <a:lumMod val="10000"/>
                </a:schemeClr>
              </a:buClr>
              <a:buSzPts val="2500"/>
            </a:pPr>
            <a:r>
              <a:rPr lang="pt-PT" sz="1800" b="1" dirty="0" err="1"/>
              <a:t>Optimization</a:t>
            </a:r>
            <a:r>
              <a:rPr lang="pt-PT" sz="1800" b="1" dirty="0"/>
              <a:t> </a:t>
            </a:r>
            <a:r>
              <a:rPr lang="pt-PT" sz="1800" dirty="0" err="1"/>
              <a:t>of</a:t>
            </a:r>
            <a:r>
              <a:rPr lang="pt-PT" sz="1800" dirty="0"/>
              <a:t> a </a:t>
            </a:r>
            <a:r>
              <a:rPr lang="pt-PT" sz="1800" dirty="0" err="1"/>
              <a:t>ibuprofen-loaded</a:t>
            </a:r>
            <a:r>
              <a:rPr lang="pt-PT" sz="1800" dirty="0"/>
              <a:t> </a:t>
            </a:r>
            <a:r>
              <a:rPr lang="pt-PT" sz="1800" dirty="0" err="1"/>
              <a:t>transfersomal</a:t>
            </a:r>
            <a:r>
              <a:rPr lang="pt-PT" sz="1800" dirty="0"/>
              <a:t> </a:t>
            </a:r>
            <a:r>
              <a:rPr lang="pt-PT" sz="1800" dirty="0" err="1"/>
              <a:t>formulation</a:t>
            </a:r>
            <a:endParaRPr lang="pt-PT" sz="1800" dirty="0"/>
          </a:p>
          <a:p>
            <a:pPr indent="-516454">
              <a:buClr>
                <a:schemeClr val="tx2">
                  <a:lumMod val="10000"/>
                </a:schemeClr>
              </a:buClr>
              <a:buSzPts val="2500"/>
            </a:pPr>
            <a:endParaRPr lang="pt-PT" sz="1800" dirty="0"/>
          </a:p>
          <a:p>
            <a:pPr marL="474121" indent="-380990">
              <a:buClr>
                <a:schemeClr val="tx2">
                  <a:lumMod val="10000"/>
                </a:schemeClr>
              </a:buClr>
              <a:buSzPts val="2500"/>
            </a:pPr>
            <a:r>
              <a:rPr lang="pt-PT" sz="1800" b="1" dirty="0"/>
              <a:t>Experimental </a:t>
            </a:r>
            <a:r>
              <a:rPr lang="pt-PT" sz="1800" b="1" dirty="0" err="1"/>
              <a:t>validation</a:t>
            </a:r>
            <a:r>
              <a:rPr lang="pt-PT" sz="1800" b="1" dirty="0"/>
              <a:t> </a:t>
            </a:r>
            <a:r>
              <a:rPr lang="pt-PT" sz="1800" dirty="0" err="1"/>
              <a:t>of</a:t>
            </a:r>
            <a:r>
              <a:rPr lang="pt-PT" sz="1800" dirty="0"/>
              <a:t> BBD </a:t>
            </a:r>
            <a:r>
              <a:rPr lang="pt-PT" sz="1800" dirty="0" err="1"/>
              <a:t>theoretical</a:t>
            </a:r>
            <a:r>
              <a:rPr lang="pt-PT" sz="1800" dirty="0"/>
              <a:t> </a:t>
            </a:r>
            <a:r>
              <a:rPr lang="pt-PT" sz="1800" dirty="0" err="1"/>
              <a:t>predicitions</a:t>
            </a:r>
            <a:endParaRPr lang="pt-PT" sz="1800" dirty="0"/>
          </a:p>
          <a:p>
            <a:pPr marL="93131" indent="0">
              <a:buClr>
                <a:schemeClr val="tx2">
                  <a:lumMod val="10000"/>
                </a:schemeClr>
              </a:buClr>
              <a:buSzPts val="2500"/>
              <a:buNone/>
            </a:pPr>
            <a:endParaRPr lang="pt-PT" sz="1800" dirty="0"/>
          </a:p>
          <a:p>
            <a:pPr marL="474121" indent="-380990">
              <a:buClr>
                <a:schemeClr val="tx2">
                  <a:lumMod val="10000"/>
                </a:schemeClr>
              </a:buClr>
              <a:buSzPts val="2500"/>
            </a:pPr>
            <a:r>
              <a:rPr lang="pt-PT" sz="1800" b="1" dirty="0" err="1"/>
              <a:t>Cytotoxicity</a:t>
            </a:r>
            <a:r>
              <a:rPr lang="pt-PT" sz="1800" b="1" dirty="0"/>
              <a:t> </a:t>
            </a:r>
            <a:r>
              <a:rPr lang="pt-PT" sz="1800" dirty="0"/>
              <a:t>in a 3D </a:t>
            </a:r>
            <a:r>
              <a:rPr lang="pt-PT" sz="1800" dirty="0" err="1"/>
              <a:t>HaCaT</a:t>
            </a:r>
            <a:r>
              <a:rPr lang="pt-PT" sz="1800" dirty="0"/>
              <a:t> </a:t>
            </a:r>
            <a:r>
              <a:rPr lang="pt-PT" sz="1800" dirty="0" err="1"/>
              <a:t>cultures</a:t>
            </a:r>
            <a:endParaRPr lang="pt-PT" sz="1800" dirty="0"/>
          </a:p>
          <a:p>
            <a:pPr marL="474121" indent="-380990">
              <a:buClr>
                <a:schemeClr val="tx2">
                  <a:lumMod val="10000"/>
                </a:schemeClr>
              </a:buClr>
              <a:buSzPts val="2500"/>
            </a:pPr>
            <a:endParaRPr lang="pt-PT" sz="1800" dirty="0"/>
          </a:p>
          <a:p>
            <a:pPr marL="474121" indent="-380990">
              <a:buClr>
                <a:schemeClr val="tx2">
                  <a:lumMod val="10000"/>
                </a:schemeClr>
              </a:buClr>
              <a:buSzPts val="2500"/>
            </a:pPr>
            <a:r>
              <a:rPr lang="pt-PT" sz="1800" b="1" dirty="0" err="1"/>
              <a:t>Storage</a:t>
            </a:r>
            <a:r>
              <a:rPr lang="pt-PT" sz="1800" dirty="0"/>
              <a:t> </a:t>
            </a:r>
            <a:r>
              <a:rPr lang="pt-PT" sz="1800" dirty="0" err="1"/>
              <a:t>stability</a:t>
            </a:r>
            <a:endParaRPr lang="pt-PT" sz="1800" dirty="0"/>
          </a:p>
          <a:p>
            <a:pPr marL="93131" indent="0">
              <a:buClr>
                <a:schemeClr val="tx2">
                  <a:lumMod val="10000"/>
                </a:schemeClr>
              </a:buClr>
              <a:buSzPts val="2500"/>
              <a:buNone/>
            </a:pPr>
            <a:endParaRPr lang="pt-PT" sz="1800" dirty="0"/>
          </a:p>
        </p:txBody>
      </p:sp>
      <p:grpSp>
        <p:nvGrpSpPr>
          <p:cNvPr id="3" name="Google Shape;1754;p50">
            <a:extLst>
              <a:ext uri="{FF2B5EF4-FFF2-40B4-BE49-F238E27FC236}">
                <a16:creationId xmlns:a16="http://schemas.microsoft.com/office/drawing/2014/main" id="{74F5BE65-54C6-7178-DB32-99F3B92F839A}"/>
              </a:ext>
            </a:extLst>
          </p:cNvPr>
          <p:cNvGrpSpPr/>
          <p:nvPr/>
        </p:nvGrpSpPr>
        <p:grpSpPr>
          <a:xfrm>
            <a:off x="7890049" y="1655513"/>
            <a:ext cx="983901" cy="1461818"/>
            <a:chOff x="8095060" y="5664590"/>
            <a:chExt cx="497404" cy="594389"/>
          </a:xfrm>
        </p:grpSpPr>
        <p:grpSp>
          <p:nvGrpSpPr>
            <p:cNvPr id="4" name="Google Shape;1755;p50">
              <a:extLst>
                <a:ext uri="{FF2B5EF4-FFF2-40B4-BE49-F238E27FC236}">
                  <a16:creationId xmlns:a16="http://schemas.microsoft.com/office/drawing/2014/main" id="{B019F3EC-4E29-6D27-128B-3965F1DE86FE}"/>
                </a:ext>
              </a:extLst>
            </p:cNvPr>
            <p:cNvGrpSpPr/>
            <p:nvPr/>
          </p:nvGrpSpPr>
          <p:grpSpPr>
            <a:xfrm>
              <a:off x="8095060" y="5969027"/>
              <a:ext cx="497404" cy="289951"/>
              <a:chOff x="8095060" y="5969027"/>
              <a:chExt cx="497404" cy="289951"/>
            </a:xfrm>
          </p:grpSpPr>
          <p:sp>
            <p:nvSpPr>
              <p:cNvPr id="26" name="Google Shape;1756;p50">
                <a:extLst>
                  <a:ext uri="{FF2B5EF4-FFF2-40B4-BE49-F238E27FC236}">
                    <a16:creationId xmlns:a16="http://schemas.microsoft.com/office/drawing/2014/main" id="{558885A8-CA25-ED2C-18EE-72D684807F00}"/>
                  </a:ext>
                </a:extLst>
              </p:cNvPr>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7" name="Google Shape;1757;p50">
                <a:extLst>
                  <a:ext uri="{FF2B5EF4-FFF2-40B4-BE49-F238E27FC236}">
                    <a16:creationId xmlns:a16="http://schemas.microsoft.com/office/drawing/2014/main" id="{8219FB62-B04C-4409-29F0-7A242CFFBBE0}"/>
                  </a:ext>
                </a:extLst>
              </p:cNvPr>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8" name="Google Shape;1758;p50">
                <a:extLst>
                  <a:ext uri="{FF2B5EF4-FFF2-40B4-BE49-F238E27FC236}">
                    <a16:creationId xmlns:a16="http://schemas.microsoft.com/office/drawing/2014/main" id="{3820944F-F370-EB09-97DE-28B04898630A}"/>
                  </a:ext>
                </a:extLst>
              </p:cNvPr>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6" name="Google Shape;1759;p50">
              <a:extLst>
                <a:ext uri="{FF2B5EF4-FFF2-40B4-BE49-F238E27FC236}">
                  <a16:creationId xmlns:a16="http://schemas.microsoft.com/office/drawing/2014/main" id="{2EB980F1-1D21-CD65-0352-3A1752820FA8}"/>
                </a:ext>
              </a:extLst>
            </p:cNvPr>
            <p:cNvGrpSpPr/>
            <p:nvPr/>
          </p:nvGrpSpPr>
          <p:grpSpPr>
            <a:xfrm>
              <a:off x="8095060" y="5867832"/>
              <a:ext cx="497404" cy="289312"/>
              <a:chOff x="8095060" y="5867832"/>
              <a:chExt cx="497404" cy="289312"/>
            </a:xfrm>
          </p:grpSpPr>
          <p:sp>
            <p:nvSpPr>
              <p:cNvPr id="23" name="Google Shape;1760;p50">
                <a:extLst>
                  <a:ext uri="{FF2B5EF4-FFF2-40B4-BE49-F238E27FC236}">
                    <a16:creationId xmlns:a16="http://schemas.microsoft.com/office/drawing/2014/main" id="{73880EE0-F3E7-0017-AD9E-DE3A8275A5AE}"/>
                  </a:ext>
                </a:extLst>
              </p:cNvPr>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761;p50">
                <a:extLst>
                  <a:ext uri="{FF2B5EF4-FFF2-40B4-BE49-F238E27FC236}">
                    <a16:creationId xmlns:a16="http://schemas.microsoft.com/office/drawing/2014/main" id="{659CA092-83BC-E861-08C0-C17FDB32FC0A}"/>
                  </a:ext>
                </a:extLst>
              </p:cNvPr>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762;p50">
                <a:extLst>
                  <a:ext uri="{FF2B5EF4-FFF2-40B4-BE49-F238E27FC236}">
                    <a16:creationId xmlns:a16="http://schemas.microsoft.com/office/drawing/2014/main" id="{D2342BE0-51CC-A59E-5233-A5A567E10680}"/>
                  </a:ext>
                </a:extLst>
              </p:cNvPr>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 name="Google Shape;1763;p50">
              <a:extLst>
                <a:ext uri="{FF2B5EF4-FFF2-40B4-BE49-F238E27FC236}">
                  <a16:creationId xmlns:a16="http://schemas.microsoft.com/office/drawing/2014/main" id="{B2D35C6E-AD13-E221-7325-329F47F2B9F7}"/>
                </a:ext>
              </a:extLst>
            </p:cNvPr>
            <p:cNvGrpSpPr/>
            <p:nvPr/>
          </p:nvGrpSpPr>
          <p:grpSpPr>
            <a:xfrm>
              <a:off x="8095060" y="5765998"/>
              <a:ext cx="497404" cy="289312"/>
              <a:chOff x="8095060" y="5765998"/>
              <a:chExt cx="497404" cy="289312"/>
            </a:xfrm>
          </p:grpSpPr>
          <p:sp>
            <p:nvSpPr>
              <p:cNvPr id="13" name="Google Shape;1764;p50">
                <a:extLst>
                  <a:ext uri="{FF2B5EF4-FFF2-40B4-BE49-F238E27FC236}">
                    <a16:creationId xmlns:a16="http://schemas.microsoft.com/office/drawing/2014/main" id="{16E3909F-CD33-0D02-8181-DF0E58DFC1F6}"/>
                  </a:ext>
                </a:extLst>
              </p:cNvPr>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765;p50">
                <a:extLst>
                  <a:ext uri="{FF2B5EF4-FFF2-40B4-BE49-F238E27FC236}">
                    <a16:creationId xmlns:a16="http://schemas.microsoft.com/office/drawing/2014/main" id="{83D49F11-96A0-36A8-729C-A57B927EE289}"/>
                  </a:ext>
                </a:extLst>
              </p:cNvPr>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766;p50">
                <a:extLst>
                  <a:ext uri="{FF2B5EF4-FFF2-40B4-BE49-F238E27FC236}">
                    <a16:creationId xmlns:a16="http://schemas.microsoft.com/office/drawing/2014/main" id="{F4497772-B412-164F-478D-097FF020F94E}"/>
                  </a:ext>
                </a:extLst>
              </p:cNvPr>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 name="Google Shape;1767;p50">
              <a:extLst>
                <a:ext uri="{FF2B5EF4-FFF2-40B4-BE49-F238E27FC236}">
                  <a16:creationId xmlns:a16="http://schemas.microsoft.com/office/drawing/2014/main" id="{532D6316-26F1-B2C5-98E5-8B485572CF18}"/>
                </a:ext>
              </a:extLst>
            </p:cNvPr>
            <p:cNvGrpSpPr/>
            <p:nvPr/>
          </p:nvGrpSpPr>
          <p:grpSpPr>
            <a:xfrm>
              <a:off x="8095060" y="5664590"/>
              <a:ext cx="497404" cy="290164"/>
              <a:chOff x="8095060" y="5664590"/>
              <a:chExt cx="497404" cy="290164"/>
            </a:xfrm>
          </p:grpSpPr>
          <p:sp>
            <p:nvSpPr>
              <p:cNvPr id="9" name="Google Shape;1768;p50">
                <a:extLst>
                  <a:ext uri="{FF2B5EF4-FFF2-40B4-BE49-F238E27FC236}">
                    <a16:creationId xmlns:a16="http://schemas.microsoft.com/office/drawing/2014/main" id="{5ECF9002-F246-8AB5-B759-750B840FC6D7}"/>
                  </a:ext>
                </a:extLst>
              </p:cNvPr>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769;p50">
                <a:extLst>
                  <a:ext uri="{FF2B5EF4-FFF2-40B4-BE49-F238E27FC236}">
                    <a16:creationId xmlns:a16="http://schemas.microsoft.com/office/drawing/2014/main" id="{79B9821A-9876-AD18-44E9-193712B7F8D3}"/>
                  </a:ext>
                </a:extLst>
              </p:cNvPr>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770;p50">
                <a:extLst>
                  <a:ext uri="{FF2B5EF4-FFF2-40B4-BE49-F238E27FC236}">
                    <a16:creationId xmlns:a16="http://schemas.microsoft.com/office/drawing/2014/main" id="{35077E21-73A0-9C42-FA4A-569245D5EBE7}"/>
                  </a:ext>
                </a:extLst>
              </p:cNvPr>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aphicFrame>
        <p:nvGraphicFramePr>
          <p:cNvPr id="29" name="Google Shape;966;p46">
            <a:extLst>
              <a:ext uri="{FF2B5EF4-FFF2-40B4-BE49-F238E27FC236}">
                <a16:creationId xmlns:a16="http://schemas.microsoft.com/office/drawing/2014/main" id="{E9FEA3D9-D2BA-01D0-F118-DBC6AEE5CE00}"/>
              </a:ext>
            </a:extLst>
          </p:cNvPr>
          <p:cNvGraphicFramePr/>
          <p:nvPr>
            <p:extLst>
              <p:ext uri="{D42A27DB-BD31-4B8C-83A1-F6EECF244321}">
                <p14:modId xmlns:p14="http://schemas.microsoft.com/office/powerpoint/2010/main" val="652683709"/>
              </p:ext>
            </p:extLst>
          </p:nvPr>
        </p:nvGraphicFramePr>
        <p:xfrm>
          <a:off x="6002223" y="3905556"/>
          <a:ext cx="3013651" cy="1584840"/>
        </p:xfrm>
        <a:graphic>
          <a:graphicData uri="http://schemas.openxmlformats.org/drawingml/2006/table">
            <a:tbl>
              <a:tblPr>
                <a:noFill/>
              </a:tblPr>
              <a:tblGrid>
                <a:gridCol w="1053401">
                  <a:extLst>
                    <a:ext uri="{9D8B030D-6E8A-4147-A177-3AD203B41FA5}">
                      <a16:colId xmlns:a16="http://schemas.microsoft.com/office/drawing/2014/main" val="20001"/>
                    </a:ext>
                  </a:extLst>
                </a:gridCol>
                <a:gridCol w="1053401">
                  <a:extLst>
                    <a:ext uri="{9D8B030D-6E8A-4147-A177-3AD203B41FA5}">
                      <a16:colId xmlns:a16="http://schemas.microsoft.com/office/drawing/2014/main" val="20002"/>
                    </a:ext>
                  </a:extLst>
                </a:gridCol>
                <a:gridCol w="906849">
                  <a:extLst>
                    <a:ext uri="{9D8B030D-6E8A-4147-A177-3AD203B41FA5}">
                      <a16:colId xmlns:a16="http://schemas.microsoft.com/office/drawing/2014/main" val="20003"/>
                    </a:ext>
                  </a:extLst>
                </a:gridCol>
              </a:tblGrid>
              <a:tr h="0">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400" b="1" dirty="0">
                          <a:solidFill>
                            <a:schemeClr val="tx2">
                              <a:lumMod val="10000"/>
                            </a:schemeClr>
                          </a:solidFill>
                          <a:latin typeface="+mn-lt"/>
                          <a:sym typeface="Dosis"/>
                        </a:rPr>
                        <a:t>Optimized content</a:t>
                      </a:r>
                      <a:endParaRPr sz="1400" b="1" dirty="0">
                        <a:solidFill>
                          <a:schemeClr val="tx2">
                            <a:lumMod val="10000"/>
                          </a:schemeClr>
                        </a:solidFill>
                        <a:latin typeface="+mn-lt"/>
                        <a:sym typeface="Dosis"/>
                      </a:endParaRPr>
                    </a:p>
                  </a:txBody>
                  <a:tcPr marL="121900" marR="121900" marT="121900" marB="121900" anchor="ctr">
                    <a:lnL w="3175" cap="flat" cmpd="sng" algn="ctr">
                      <a:solidFill>
                        <a:srgbClr val="3D4965"/>
                      </a:solidFill>
                      <a:prstDash val="solid"/>
                      <a:round/>
                      <a:headEnd type="none" w="med" len="med"/>
                      <a:tailEnd type="none" w="med" len="med"/>
                    </a:lnL>
                    <a:lnR w="3175" cap="flat" cmpd="sng" algn="ctr">
                      <a:solidFill>
                        <a:srgbClr val="3D4965"/>
                      </a:solidFill>
                      <a:prstDash val="solid"/>
                      <a:round/>
                      <a:headEnd type="none" w="med" len="med"/>
                      <a:tailEnd type="none" w="med" len="med"/>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lvl="0" indent="0" algn="ctr" rtl="0">
                        <a:spcBef>
                          <a:spcPts val="0"/>
                        </a:spcBef>
                        <a:spcAft>
                          <a:spcPts val="0"/>
                        </a:spcAft>
                        <a:buNone/>
                      </a:pPr>
                      <a:r>
                        <a:rPr lang="en" sz="700" dirty="0">
                          <a:solidFill>
                            <a:schemeClr val="lt1"/>
                          </a:solidFill>
                          <a:latin typeface="Dosis"/>
                          <a:ea typeface="Dosis"/>
                          <a:cs typeface="Dosis"/>
                          <a:sym typeface="Dosis"/>
                        </a:rPr>
                        <a:t>Evaluated Factors</a:t>
                      </a:r>
                      <a:endParaRPr sz="700" dirty="0">
                        <a:solidFill>
                          <a:schemeClr val="lt1"/>
                        </a:solidFill>
                        <a:latin typeface="Dosis"/>
                        <a:ea typeface="Dosis"/>
                        <a:cs typeface="Dosis"/>
                        <a:sym typeface="Dosi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700" dirty="0">
                        <a:solidFill>
                          <a:schemeClr val="lt1"/>
                        </a:solidFill>
                        <a:latin typeface="Dosis"/>
                        <a:ea typeface="Dosis"/>
                        <a:cs typeface="Dosis"/>
                        <a:sym typeface="Dosi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5927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400" dirty="0">
                          <a:solidFill>
                            <a:schemeClr val="tx2">
                              <a:lumMod val="10000"/>
                            </a:schemeClr>
                          </a:solidFill>
                          <a:latin typeface="+mn-lt"/>
                          <a:ea typeface="Dosis"/>
                          <a:cs typeface="Dosis"/>
                          <a:sym typeface="Dosis"/>
                        </a:rPr>
                        <a:t>[Pc] % (w/v)</a:t>
                      </a:r>
                      <a:endParaRPr sz="1400" dirty="0">
                        <a:solidFill>
                          <a:schemeClr val="tx2">
                            <a:lumMod val="10000"/>
                          </a:schemeClr>
                        </a:solidFill>
                        <a:latin typeface="+mn-lt"/>
                        <a:ea typeface="Dosis"/>
                        <a:cs typeface="Dosis"/>
                        <a:sym typeface="Dosis"/>
                      </a:endParaRPr>
                    </a:p>
                  </a:txBody>
                  <a:tcPr marL="121900" marR="121900" marT="121900" marB="121900" anchor="ctr">
                    <a:lnL w="3175" cap="flat" cmpd="sng" algn="ctr">
                      <a:solidFill>
                        <a:srgbClr val="3D4965"/>
                      </a:solidFill>
                      <a:prstDash val="solid"/>
                      <a:round/>
                      <a:headEnd type="none" w="med" len="med"/>
                      <a:tailEnd type="none" w="med" len="med"/>
                    </a:lnL>
                    <a:lnR w="9525" cap="flat" cmpd="sng">
                      <a:noFill/>
                      <a:prstDash val="solid"/>
                      <a:round/>
                      <a:headEnd type="none" w="sm" len="sm"/>
                      <a:tailEnd type="none" w="sm" len="sm"/>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400" dirty="0">
                          <a:solidFill>
                            <a:schemeClr val="tx2">
                              <a:lumMod val="10000"/>
                            </a:schemeClr>
                          </a:solidFill>
                          <a:latin typeface="+mn-lt"/>
                          <a:ea typeface="Dosis"/>
                          <a:cs typeface="Dosis"/>
                          <a:sym typeface="Dosis"/>
                        </a:rPr>
                        <a:t>EA ratio</a:t>
                      </a:r>
                      <a:endParaRPr sz="1400" dirty="0">
                        <a:solidFill>
                          <a:schemeClr val="tx2">
                            <a:lumMod val="10000"/>
                          </a:schemeClr>
                        </a:solidFill>
                        <a:latin typeface="+mn-lt"/>
                        <a:ea typeface="Dosis"/>
                        <a:cs typeface="Dosis"/>
                        <a:sym typeface="Dosis"/>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400" dirty="0">
                          <a:solidFill>
                            <a:schemeClr val="tx2">
                              <a:lumMod val="10000"/>
                            </a:schemeClr>
                          </a:solidFill>
                          <a:latin typeface="+mn-lt"/>
                          <a:ea typeface="Dosis"/>
                          <a:cs typeface="Dosis"/>
                          <a:sym typeface="Dosis"/>
                        </a:rPr>
                        <a:t>[Ibu] % (w/v)</a:t>
                      </a:r>
                      <a:endParaRPr sz="1400" dirty="0">
                        <a:solidFill>
                          <a:schemeClr val="tx2">
                            <a:lumMod val="10000"/>
                          </a:schemeClr>
                        </a:solidFill>
                        <a:latin typeface="+mn-lt"/>
                        <a:ea typeface="Dosis"/>
                        <a:cs typeface="Dosis"/>
                        <a:sym typeface="Dosis"/>
                      </a:endParaRPr>
                    </a:p>
                  </a:txBody>
                  <a:tcPr marL="121900" marR="121900" marT="121900" marB="121900" anchor="ctr">
                    <a:lnL w="9525" cap="flat" cmpd="sng">
                      <a:noFill/>
                      <a:prstDash val="solid"/>
                      <a:round/>
                      <a:headEnd type="none" w="sm" len="sm"/>
                      <a:tailEnd type="none" w="sm" len="sm"/>
                    </a:lnL>
                    <a:lnR w="3175" cap="flat" cmpd="sng" algn="ctr">
                      <a:solidFill>
                        <a:srgbClr val="3D4965"/>
                      </a:solidFill>
                      <a:prstDash val="solid"/>
                      <a:round/>
                      <a:headEnd type="none" w="med" len="med"/>
                      <a:tailEnd type="none" w="med" len="med"/>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400" dirty="0">
                          <a:solidFill>
                            <a:schemeClr val="tx2">
                              <a:lumMod val="10000"/>
                            </a:schemeClr>
                          </a:solidFill>
                          <a:latin typeface="+mn-lt"/>
                          <a:ea typeface="Dosis"/>
                          <a:cs typeface="Dosis"/>
                          <a:sym typeface="Dosis"/>
                        </a:rPr>
                        <a:t>4</a:t>
                      </a:r>
                      <a:endParaRPr sz="1400" dirty="0">
                        <a:solidFill>
                          <a:schemeClr val="tx2">
                            <a:lumMod val="10000"/>
                          </a:schemeClr>
                        </a:solidFill>
                        <a:latin typeface="+mn-lt"/>
                        <a:ea typeface="Dosis"/>
                        <a:cs typeface="Dosis"/>
                        <a:sym typeface="Dosis"/>
                      </a:endParaRPr>
                    </a:p>
                  </a:txBody>
                  <a:tcPr marL="121900" marR="121900" marT="121900" marB="121900" anchor="ctr">
                    <a:lnL w="3175" cap="flat" cmpd="sng" algn="ctr">
                      <a:solidFill>
                        <a:srgbClr val="3D4965"/>
                      </a:solidFill>
                      <a:prstDash val="solid"/>
                      <a:round/>
                      <a:headEnd type="none" w="med" len="med"/>
                      <a:tailEnd type="none" w="med" len="med"/>
                    </a:lnL>
                    <a:lnR w="9525" cap="flat" cmpd="sng">
                      <a:noFill/>
                      <a:prstDash val="solid"/>
                      <a:round/>
                      <a:headEnd type="none" w="sm" len="sm"/>
                      <a:tailEnd type="none" w="sm" len="sm"/>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400" dirty="0">
                          <a:solidFill>
                            <a:schemeClr val="tx2">
                              <a:lumMod val="10000"/>
                            </a:schemeClr>
                          </a:solidFill>
                          <a:latin typeface="+mn-lt"/>
                          <a:ea typeface="Dosis"/>
                          <a:cs typeface="Dosis"/>
                          <a:sym typeface="Dosis"/>
                        </a:rPr>
                        <a:t>2.5:12.5</a:t>
                      </a:r>
                      <a:endParaRPr sz="1400" dirty="0">
                        <a:solidFill>
                          <a:schemeClr val="tx2">
                            <a:lumMod val="10000"/>
                          </a:schemeClr>
                        </a:solidFill>
                        <a:latin typeface="+mn-lt"/>
                        <a:ea typeface="Dosis"/>
                        <a:cs typeface="Dosis"/>
                        <a:sym typeface="Dosis"/>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400" dirty="0">
                          <a:solidFill>
                            <a:schemeClr val="tx2">
                              <a:lumMod val="10000"/>
                            </a:schemeClr>
                          </a:solidFill>
                          <a:latin typeface="+mn-lt"/>
                          <a:ea typeface="Dosis"/>
                          <a:cs typeface="Dosis"/>
                          <a:sym typeface="Dosis"/>
                        </a:rPr>
                        <a:t>0.125</a:t>
                      </a:r>
                      <a:endParaRPr sz="1400" dirty="0">
                        <a:solidFill>
                          <a:schemeClr val="tx2">
                            <a:lumMod val="10000"/>
                          </a:schemeClr>
                        </a:solidFill>
                        <a:latin typeface="+mn-lt"/>
                        <a:ea typeface="Dosis"/>
                        <a:cs typeface="Dosis"/>
                        <a:sym typeface="Dosis"/>
                      </a:endParaRPr>
                    </a:p>
                  </a:txBody>
                  <a:tcPr marL="121900" marR="121900" marT="121900" marB="121900" anchor="ctr">
                    <a:lnL w="9525" cap="flat" cmpd="sng">
                      <a:noFill/>
                      <a:prstDash val="solid"/>
                      <a:round/>
                      <a:headEnd type="none" w="sm" len="sm"/>
                      <a:tailEnd type="none" w="sm" len="sm"/>
                    </a:lnL>
                    <a:lnR w="3175" cap="flat" cmpd="sng" algn="ctr">
                      <a:solidFill>
                        <a:srgbClr val="3D4965"/>
                      </a:solidFill>
                      <a:prstDash val="solid"/>
                      <a:round/>
                      <a:headEnd type="none" w="med" len="med"/>
                      <a:tailEnd type="none" w="med" len="med"/>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7494906"/>
                  </a:ext>
                </a:extLst>
              </a:tr>
            </a:tbl>
          </a:graphicData>
        </a:graphic>
      </p:graphicFrame>
      <p:sp>
        <p:nvSpPr>
          <p:cNvPr id="30" name="CaixaDeTexto 29">
            <a:extLst>
              <a:ext uri="{FF2B5EF4-FFF2-40B4-BE49-F238E27FC236}">
                <a16:creationId xmlns:a16="http://schemas.microsoft.com/office/drawing/2014/main" id="{FC43BA8F-D7BC-4E8D-95B6-5AA35DBF2367}"/>
              </a:ext>
            </a:extLst>
          </p:cNvPr>
          <p:cNvSpPr txBox="1"/>
          <p:nvPr/>
        </p:nvSpPr>
        <p:spPr>
          <a:xfrm>
            <a:off x="5964936" y="5482007"/>
            <a:ext cx="6205728" cy="307777"/>
          </a:xfrm>
          <a:prstGeom prst="rect">
            <a:avLst/>
          </a:prstGeom>
          <a:noFill/>
        </p:spPr>
        <p:txBody>
          <a:bodyPr wrap="square">
            <a:spAutoFit/>
          </a:bodyPr>
          <a:lstStyle/>
          <a:p>
            <a:r>
              <a:rPr lang="pt-PT" sz="1400" i="0" dirty="0">
                <a:effectLst/>
              </a:rPr>
              <a:t>Doi:10.3390/pharmaceutics15041209</a:t>
            </a:r>
            <a:endParaRPr lang="pt-PT" sz="1400" dirty="0"/>
          </a:p>
        </p:txBody>
      </p:sp>
      <p:sp>
        <p:nvSpPr>
          <p:cNvPr id="33" name="CaixaDeTexto 32">
            <a:extLst>
              <a:ext uri="{FF2B5EF4-FFF2-40B4-BE49-F238E27FC236}">
                <a16:creationId xmlns:a16="http://schemas.microsoft.com/office/drawing/2014/main" id="{7FA465D7-1332-CB4A-DD96-E0FAD452EA4C}"/>
              </a:ext>
            </a:extLst>
          </p:cNvPr>
          <p:cNvSpPr txBox="1"/>
          <p:nvPr/>
        </p:nvSpPr>
        <p:spPr>
          <a:xfrm>
            <a:off x="4114800" y="6317231"/>
            <a:ext cx="6156960" cy="230832"/>
          </a:xfrm>
          <a:prstGeom prst="rect">
            <a:avLst/>
          </a:prstGeom>
          <a:noFill/>
        </p:spPr>
        <p:txBody>
          <a:bodyPr wrap="square">
            <a:spAutoFit/>
          </a:bodyPr>
          <a:lstStyle/>
          <a:p>
            <a:pPr algn="ctr" defTabSz="1219170">
              <a:buClr>
                <a:srgbClr val="000000"/>
              </a:buClr>
            </a:pPr>
            <a:r>
              <a:rPr lang="pt-PT" sz="900" kern="0" dirty="0" err="1">
                <a:cs typeface="Arial"/>
                <a:sym typeface="Arial"/>
              </a:rPr>
              <a:t>Pc</a:t>
            </a:r>
            <a:r>
              <a:rPr lang="pt-PT" sz="900" kern="0" dirty="0">
                <a:cs typeface="Arial"/>
                <a:sym typeface="Arial"/>
              </a:rPr>
              <a:t>: </a:t>
            </a:r>
            <a:r>
              <a:rPr lang="pt-PT" sz="900" kern="0" dirty="0" err="1">
                <a:cs typeface="Arial"/>
                <a:sym typeface="Arial"/>
              </a:rPr>
              <a:t>Soy</a:t>
            </a:r>
            <a:r>
              <a:rPr lang="pt-PT" sz="900" kern="0" dirty="0">
                <a:cs typeface="Arial"/>
                <a:sym typeface="Arial"/>
              </a:rPr>
              <a:t> </a:t>
            </a:r>
            <a:r>
              <a:rPr lang="pt-PT" sz="900" kern="0" dirty="0" err="1">
                <a:cs typeface="Arial"/>
                <a:sym typeface="Arial"/>
              </a:rPr>
              <a:t>Phosphatidylcholine</a:t>
            </a:r>
            <a:r>
              <a:rPr lang="pt-PT" sz="900" kern="0" dirty="0">
                <a:cs typeface="Arial"/>
                <a:sym typeface="Arial"/>
              </a:rPr>
              <a:t>  | EA: </a:t>
            </a:r>
            <a:r>
              <a:rPr lang="pt-PT" sz="900" kern="0" dirty="0" err="1">
                <a:cs typeface="Arial"/>
                <a:sym typeface="Arial"/>
              </a:rPr>
              <a:t>Edge</a:t>
            </a:r>
            <a:r>
              <a:rPr lang="pt-PT" sz="900" kern="0" dirty="0">
                <a:cs typeface="Arial"/>
                <a:sym typeface="Arial"/>
              </a:rPr>
              <a:t> </a:t>
            </a:r>
            <a:r>
              <a:rPr lang="pt-PT" sz="900" kern="0" dirty="0" err="1">
                <a:cs typeface="Arial"/>
                <a:sym typeface="Arial"/>
              </a:rPr>
              <a:t>Activator</a:t>
            </a:r>
            <a:r>
              <a:rPr lang="pt-PT" sz="900" kern="0" dirty="0">
                <a:cs typeface="Arial"/>
                <a:sym typeface="Arial"/>
              </a:rPr>
              <a:t> | </a:t>
            </a:r>
            <a:r>
              <a:rPr lang="pt-PT" sz="900" kern="0" dirty="0" err="1">
                <a:cs typeface="Arial"/>
                <a:sym typeface="Arial"/>
              </a:rPr>
              <a:t>Ibu</a:t>
            </a:r>
            <a:r>
              <a:rPr lang="pt-PT" sz="900" kern="0" dirty="0">
                <a:cs typeface="Arial"/>
                <a:sym typeface="Arial"/>
              </a:rPr>
              <a:t>: </a:t>
            </a:r>
            <a:r>
              <a:rPr lang="pt-PT" sz="900" kern="0" dirty="0" err="1">
                <a:cs typeface="Arial"/>
                <a:sym typeface="Arial"/>
              </a:rPr>
              <a:t>Ibuprofen</a:t>
            </a:r>
            <a:r>
              <a:rPr lang="pt-PT" sz="900" kern="0" dirty="0">
                <a:cs typeface="Arial"/>
                <a:sym typeface="Arial"/>
              </a:rPr>
              <a:t> </a:t>
            </a:r>
          </a:p>
        </p:txBody>
      </p:sp>
      <p:pic>
        <p:nvPicPr>
          <p:cNvPr id="46" name="Áudio 45">
            <a:extLst>
              <a:ext uri="{FF2B5EF4-FFF2-40B4-BE49-F238E27FC236}">
                <a16:creationId xmlns:a16="http://schemas.microsoft.com/office/drawing/2014/main" id="{A6800706-AA63-1F30-0F03-F716D75F74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728081811"/>
      </p:ext>
    </p:extLst>
  </p:cSld>
  <p:clrMapOvr>
    <a:masterClrMapping/>
  </p:clrMapOvr>
  <mc:AlternateContent xmlns:mc="http://schemas.openxmlformats.org/markup-compatibility/2006" xmlns:p14="http://schemas.microsoft.com/office/powerpoint/2010/main">
    <mc:Choice Requires="p14">
      <p:transition spd="slow" p14:dur="2000" advTm="43247"/>
    </mc:Choice>
    <mc:Fallback xmlns="">
      <p:transition spd="slow" advTm="43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11" name="CaixaDeTexto 10">
            <a:extLst>
              <a:ext uri="{FF2B5EF4-FFF2-40B4-BE49-F238E27FC236}">
                <a16:creationId xmlns:a16="http://schemas.microsoft.com/office/drawing/2014/main" id="{72DC5851-BF02-F220-9853-99DA18EE745D}"/>
              </a:ext>
            </a:extLst>
          </p:cNvPr>
          <p:cNvSpPr txBox="1"/>
          <p:nvPr/>
        </p:nvSpPr>
        <p:spPr>
          <a:xfrm>
            <a:off x="7982026" y="7312405"/>
            <a:ext cx="2149499" cy="307777"/>
          </a:xfrm>
          <a:prstGeom prst="rect">
            <a:avLst/>
          </a:prstGeom>
          <a:noFill/>
        </p:spPr>
        <p:txBody>
          <a:bodyPr wrap="none" rtlCol="0">
            <a:spAutoFit/>
          </a:bodyPr>
          <a:lstStyle/>
          <a:p>
            <a:r>
              <a:rPr lang="pt-PT" sz="1400" dirty="0"/>
              <a:t>Doi:10.19277/bbr.18.2.267</a:t>
            </a:r>
          </a:p>
        </p:txBody>
      </p:sp>
      <p:graphicFrame>
        <p:nvGraphicFramePr>
          <p:cNvPr id="5" name="Google Shape;966;p46">
            <a:extLst>
              <a:ext uri="{FF2B5EF4-FFF2-40B4-BE49-F238E27FC236}">
                <a16:creationId xmlns:a16="http://schemas.microsoft.com/office/drawing/2014/main" id="{06BB0460-4409-9AAF-409B-54E62D23E209}"/>
              </a:ext>
            </a:extLst>
          </p:cNvPr>
          <p:cNvGraphicFramePr/>
          <p:nvPr>
            <p:extLst>
              <p:ext uri="{D42A27DB-BD31-4B8C-83A1-F6EECF244321}">
                <p14:modId xmlns:p14="http://schemas.microsoft.com/office/powerpoint/2010/main" val="4212675561"/>
              </p:ext>
            </p:extLst>
          </p:nvPr>
        </p:nvGraphicFramePr>
        <p:xfrm>
          <a:off x="4596008" y="2925316"/>
          <a:ext cx="4462271" cy="1584800"/>
        </p:xfrm>
        <a:graphic>
          <a:graphicData uri="http://schemas.openxmlformats.org/drawingml/2006/table">
            <a:tbl>
              <a:tblPr>
                <a:noFill/>
              </a:tblPr>
              <a:tblGrid>
                <a:gridCol w="973435">
                  <a:extLst>
                    <a:ext uri="{9D8B030D-6E8A-4147-A177-3AD203B41FA5}">
                      <a16:colId xmlns:a16="http://schemas.microsoft.com/office/drawing/2014/main" val="962339424"/>
                    </a:ext>
                  </a:extLst>
                </a:gridCol>
                <a:gridCol w="811474">
                  <a:extLst>
                    <a:ext uri="{9D8B030D-6E8A-4147-A177-3AD203B41FA5}">
                      <a16:colId xmlns:a16="http://schemas.microsoft.com/office/drawing/2014/main" val="20001"/>
                    </a:ext>
                  </a:extLst>
                </a:gridCol>
                <a:gridCol w="892454">
                  <a:extLst>
                    <a:ext uri="{9D8B030D-6E8A-4147-A177-3AD203B41FA5}">
                      <a16:colId xmlns:a16="http://schemas.microsoft.com/office/drawing/2014/main" val="1122903878"/>
                    </a:ext>
                  </a:extLst>
                </a:gridCol>
                <a:gridCol w="892454">
                  <a:extLst>
                    <a:ext uri="{9D8B030D-6E8A-4147-A177-3AD203B41FA5}">
                      <a16:colId xmlns:a16="http://schemas.microsoft.com/office/drawing/2014/main" val="20003"/>
                    </a:ext>
                  </a:extLst>
                </a:gridCol>
                <a:gridCol w="892454">
                  <a:extLst>
                    <a:ext uri="{9D8B030D-6E8A-4147-A177-3AD203B41FA5}">
                      <a16:colId xmlns:a16="http://schemas.microsoft.com/office/drawing/2014/main" val="3864813473"/>
                    </a:ext>
                  </a:extLst>
                </a:gridCol>
              </a:tblGrid>
              <a:tr h="350200">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000" b="1" dirty="0">
                          <a:solidFill>
                            <a:schemeClr val="tx2">
                              <a:lumMod val="10000"/>
                            </a:schemeClr>
                          </a:solidFill>
                          <a:latin typeface="+mn-lt"/>
                          <a:sym typeface="Dosis"/>
                        </a:rPr>
                        <a:t>BBD responses (Theoretical vs Experimental)</a:t>
                      </a:r>
                      <a:endParaRPr sz="1000" b="1" dirty="0">
                        <a:solidFill>
                          <a:schemeClr val="tx2">
                            <a:lumMod val="10000"/>
                          </a:schemeClr>
                        </a:solidFill>
                        <a:latin typeface="+mn-lt"/>
                        <a:sym typeface="Dosis"/>
                      </a:endParaRPr>
                    </a:p>
                  </a:txBody>
                  <a:tcPr marL="121900" marR="121900" marT="121900" marB="121900" anchor="ctr">
                    <a:lnL w="3175" cap="flat" cmpd="sng" algn="ctr">
                      <a:solidFill>
                        <a:srgbClr val="3D4965"/>
                      </a:solidFill>
                      <a:prstDash val="solid"/>
                      <a:round/>
                      <a:headEnd type="none" w="med" len="med"/>
                      <a:tailEnd type="none" w="med" len="med"/>
                    </a:lnL>
                    <a:lnR w="3175" cap="flat" cmpd="sng" algn="ctr">
                      <a:solidFill>
                        <a:srgbClr val="3D4965"/>
                      </a:solidFill>
                      <a:prstDash val="solid"/>
                      <a:round/>
                      <a:headEnd type="none" w="med" len="med"/>
                      <a:tailEnd type="none" w="med" len="med"/>
                    </a:lnR>
                    <a:lnT w="3175" cap="flat" cmpd="sng" algn="ctr">
                      <a:solidFill>
                        <a:srgbClr val="3D4965"/>
                      </a:solidFill>
                      <a:prstDash val="solid"/>
                      <a:round/>
                      <a:headEnd type="none" w="med" len="med"/>
                      <a:tailEnd type="none" w="med" len="med"/>
                    </a:lnT>
                    <a:lnB w="6350" cap="flat" cmpd="sng" algn="ctr">
                      <a:solidFill>
                        <a:srgbClr val="EFEFE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lvl="0" indent="0" algn="ctr" rtl="0">
                        <a:spcBef>
                          <a:spcPts val="0"/>
                        </a:spcBef>
                        <a:spcAft>
                          <a:spcPts val="0"/>
                        </a:spcAft>
                        <a:buNone/>
                      </a:pPr>
                      <a:r>
                        <a:rPr lang="en" sz="1200" b="1" dirty="0">
                          <a:solidFill>
                            <a:schemeClr val="bg2"/>
                          </a:solidFill>
                          <a:latin typeface="Dosis"/>
                          <a:sym typeface="Dosis"/>
                        </a:rPr>
                        <a:t>Responses (Theoretical vs Experimental)</a:t>
                      </a:r>
                      <a:endParaRPr sz="1200" b="1" dirty="0">
                        <a:solidFill>
                          <a:schemeClr val="bg2"/>
                        </a:solidFill>
                        <a:latin typeface="Dosis"/>
                        <a:sym typeface="Dosis"/>
                      </a:endParaRPr>
                    </a:p>
                  </a:txBody>
                  <a:tcPr marL="91425" marR="91425" marT="91425" marB="914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t-PT"/>
                    </a:p>
                  </a:txBody>
                  <a:tcPr/>
                </a:tc>
                <a:tc hMerge="1">
                  <a:txBody>
                    <a:bodyPr/>
                    <a:lstStyle/>
                    <a:p>
                      <a:pPr marL="0" lvl="0" indent="0" algn="ctr" rtl="0">
                        <a:spcBef>
                          <a:spcPts val="0"/>
                        </a:spcBef>
                        <a:spcAft>
                          <a:spcPts val="0"/>
                        </a:spcAft>
                        <a:buNone/>
                      </a:pPr>
                      <a:endParaRPr sz="700" dirty="0">
                        <a:solidFill>
                          <a:schemeClr val="lt1"/>
                        </a:solidFill>
                        <a:latin typeface="Dosis"/>
                        <a:ea typeface="Dosis"/>
                        <a:cs typeface="Dosis"/>
                        <a:sym typeface="Dosis"/>
                      </a:endParaRPr>
                    </a:p>
                  </a:txBody>
                  <a:tcPr marL="91425" marR="91425" marT="91425" marB="91425" anchor="ctr">
                    <a:lnL w="3175" cap="flat" cmpd="sng" algn="ctr">
                      <a:solidFill>
                        <a:schemeClr val="tx1"/>
                      </a:solidFill>
                      <a:prstDash val="solid"/>
                      <a:round/>
                      <a:headEnd type="none" w="med" len="med"/>
                      <a:tailEnd type="none" w="med" len="med"/>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1200" b="1" dirty="0">
                        <a:solidFill>
                          <a:schemeClr val="bg2"/>
                        </a:solidFill>
                        <a:latin typeface="Dosis"/>
                        <a:sym typeface="Dosis"/>
                      </a:endParaRPr>
                    </a:p>
                  </a:txBody>
                  <a:tcPr marL="91425" marR="91425" marT="91425" marB="914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50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000" dirty="0">
                        <a:solidFill>
                          <a:schemeClr val="tx2">
                            <a:lumMod val="10000"/>
                          </a:schemeClr>
                        </a:solidFill>
                        <a:latin typeface="+mn-lt"/>
                        <a:ea typeface="Dosis"/>
                        <a:cs typeface="Arial"/>
                        <a:sym typeface="Dosis"/>
                      </a:endParaRPr>
                    </a:p>
                  </a:txBody>
                  <a:tcPr marL="121900" marR="121900" marT="121900" marB="121900" anchor="ctr">
                    <a:lnL w="3175" cap="flat" cmpd="sng" algn="ctr">
                      <a:solidFill>
                        <a:srgbClr val="3D4965"/>
                      </a:solidFill>
                      <a:prstDash val="solid"/>
                      <a:round/>
                      <a:headEnd type="none" w="med" len="med"/>
                      <a:tailEnd type="none" w="med" len="med"/>
                    </a:lnL>
                    <a:lnR w="9525" cap="flat" cmpd="sng">
                      <a:noFill/>
                      <a:prstDash val="solid"/>
                      <a:round/>
                      <a:headEnd type="none" w="sm" len="sm"/>
                      <a:tailEnd type="none" w="sm" len="sm"/>
                    </a:lnR>
                    <a:lnT w="6350" cap="flat" cmpd="sng" algn="ctr">
                      <a:solidFill>
                        <a:srgbClr val="EFEFEF"/>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000" dirty="0">
                          <a:solidFill>
                            <a:schemeClr val="tx2">
                              <a:lumMod val="10000"/>
                            </a:schemeClr>
                          </a:solidFill>
                          <a:latin typeface="+mn-lt"/>
                          <a:ea typeface="Dosis"/>
                          <a:cs typeface="Arial"/>
                          <a:sym typeface="Dosis"/>
                        </a:rPr>
                        <a:t>Size</a:t>
                      </a:r>
                      <a:endParaRPr sz="1000" dirty="0">
                        <a:solidFill>
                          <a:schemeClr val="tx2">
                            <a:lumMod val="10000"/>
                          </a:schemeClr>
                        </a:solidFill>
                        <a:latin typeface="+mn-lt"/>
                        <a:ea typeface="Dosis"/>
                        <a:cs typeface="Arial"/>
                        <a:sym typeface="Dosis"/>
                      </a:endParaRPr>
                    </a:p>
                  </a:txBody>
                  <a:tcPr marL="121900" marR="121900" marT="121900" marB="121900" anchor="ctr">
                    <a:lnL w="3175"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rgbClr val="EFEFEF"/>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PDI</a:t>
                      </a:r>
                      <a:endParaRPr sz="1000" dirty="0">
                        <a:solidFill>
                          <a:schemeClr val="tx2">
                            <a:lumMod val="10000"/>
                          </a:schemeClr>
                        </a:solidFill>
                        <a:latin typeface="+mn-lt"/>
                        <a:ea typeface="Dosis"/>
                        <a:cs typeface="Arial"/>
                        <a:sym typeface="Dosis"/>
                      </a:endParaRPr>
                    </a:p>
                  </a:txBody>
                  <a:tcPr marL="121900" marR="121900" marT="121900" marB="121900" anchor="ctr">
                    <a:lnL w="3175"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rgbClr val="EFEFEF"/>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000" dirty="0">
                          <a:solidFill>
                            <a:schemeClr val="tx2">
                              <a:lumMod val="10000"/>
                            </a:schemeClr>
                          </a:solidFill>
                          <a:latin typeface="+mn-lt"/>
                          <a:ea typeface="Dosis"/>
                          <a:cs typeface="Arial"/>
                          <a:sym typeface="Dosis"/>
                        </a:rPr>
                        <a:t>EE</a:t>
                      </a:r>
                      <a:endParaRPr sz="1000" dirty="0">
                        <a:solidFill>
                          <a:schemeClr val="tx2">
                            <a:lumMod val="10000"/>
                          </a:schemeClr>
                        </a:solidFill>
                        <a:latin typeface="+mn-lt"/>
                        <a:ea typeface="Dosis"/>
                        <a:cs typeface="Arial"/>
                        <a:sym typeface="Dosis"/>
                      </a:endParaRPr>
                    </a:p>
                  </a:txBody>
                  <a:tcPr marL="121900" marR="121900" marT="121900" marB="121900" anchor="ctr">
                    <a:lnL w="9525" cap="flat" cmpd="sng">
                      <a:noFill/>
                      <a:prstDash val="solid"/>
                      <a:round/>
                      <a:headEnd type="none" w="sm" len="sm"/>
                      <a:tailEnd type="none" w="sm" len="sm"/>
                    </a:lnL>
                    <a:lnR w="3175" cap="flat" cmpd="sng" algn="ctr">
                      <a:noFill/>
                      <a:prstDash val="solid"/>
                      <a:round/>
                      <a:headEnd type="none" w="med" len="med"/>
                      <a:tailEnd type="none" w="med" len="med"/>
                    </a:lnR>
                    <a:lnT w="6350" cap="flat" cmpd="sng" algn="ctr">
                      <a:solidFill>
                        <a:srgbClr val="EFEFEF"/>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LC</a:t>
                      </a:r>
                      <a:endParaRPr sz="1000" dirty="0">
                        <a:solidFill>
                          <a:schemeClr val="tx2">
                            <a:lumMod val="10000"/>
                          </a:schemeClr>
                        </a:solidFill>
                        <a:latin typeface="+mn-lt"/>
                        <a:ea typeface="Dosis"/>
                        <a:cs typeface="Arial"/>
                        <a:sym typeface="Dosis"/>
                      </a:endParaRPr>
                    </a:p>
                  </a:txBody>
                  <a:tcPr marL="121900" marR="121900" marT="121900" marB="121900" anchor="ctr">
                    <a:lnL w="9525" cap="flat" cmpd="sng">
                      <a:noFill/>
                      <a:prstDash val="solid"/>
                      <a:round/>
                      <a:headEnd type="none" w="sm" len="sm"/>
                      <a:tailEnd type="none" w="sm" len="sm"/>
                    </a:lnL>
                    <a:lnR w="3175" cap="flat" cmpd="sng" algn="ctr">
                      <a:solidFill>
                        <a:srgbClr val="3D4965"/>
                      </a:solidFill>
                      <a:prstDash val="solid"/>
                      <a:round/>
                      <a:headEnd type="none" w="med" len="med"/>
                      <a:tailEnd type="none" w="med" len="med"/>
                    </a:lnR>
                    <a:lnT w="6350" cap="flat" cmpd="sng" algn="ctr">
                      <a:solidFill>
                        <a:srgbClr val="EFEFEF"/>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10001"/>
                  </a:ext>
                </a:extLst>
              </a:tr>
              <a:tr h="350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Theoretical </a:t>
                      </a:r>
                      <a:endParaRPr sz="1000" dirty="0">
                        <a:solidFill>
                          <a:schemeClr val="tx2">
                            <a:lumMod val="10000"/>
                          </a:schemeClr>
                        </a:solidFill>
                        <a:latin typeface="+mn-lt"/>
                        <a:ea typeface="Dosis"/>
                        <a:cs typeface="Arial"/>
                        <a:sym typeface="Dosis"/>
                      </a:endParaRPr>
                    </a:p>
                  </a:txBody>
                  <a:tcPr marL="121900" marR="121900" marT="121900" marB="121900" anchor="ctr">
                    <a:lnL w="3175" cap="flat" cmpd="sng" algn="ctr">
                      <a:solidFill>
                        <a:srgbClr val="3D4965"/>
                      </a:solidFill>
                      <a:prstDash val="solid"/>
                      <a:round/>
                      <a:headEnd type="none" w="med" len="med"/>
                      <a:tailEnd type="none" w="med" len="med"/>
                    </a:lnL>
                    <a:lnR w="9525" cap="flat" cmpd="sng">
                      <a:noFill/>
                      <a:prstDash val="solid"/>
                      <a:round/>
                      <a:headEnd type="none" w="sm" len="sm"/>
                      <a:tailEnd type="none" w="sm" len="sm"/>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E47235">
                        <a:alpha val="41569"/>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153.1 </a:t>
                      </a:r>
                      <a:endParaRPr sz="1000" dirty="0">
                        <a:solidFill>
                          <a:schemeClr val="tx2">
                            <a:lumMod val="10000"/>
                          </a:schemeClr>
                        </a:solidFill>
                        <a:latin typeface="+mn-lt"/>
                        <a:ea typeface="Dosis"/>
                        <a:cs typeface="Arial"/>
                        <a:sym typeface="Dosis"/>
                      </a:endParaRPr>
                    </a:p>
                  </a:txBody>
                  <a:tcPr marL="121900" marR="121900" marT="121900" marB="121900" anchor="ctr">
                    <a:lnL w="3175"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0.19</a:t>
                      </a:r>
                      <a:endParaRPr sz="1000" dirty="0">
                        <a:solidFill>
                          <a:schemeClr val="tx2">
                            <a:lumMod val="10000"/>
                          </a:schemeClr>
                        </a:solidFill>
                        <a:latin typeface="+mn-lt"/>
                        <a:ea typeface="Dosis"/>
                        <a:cs typeface="Arial"/>
                        <a:sym typeface="Dosis"/>
                      </a:endParaRPr>
                    </a:p>
                  </a:txBody>
                  <a:tcPr marL="121900" marR="121900" marT="121900" marB="121900" anchor="ctr">
                    <a:lnL w="3175"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34</a:t>
                      </a:r>
                      <a:endParaRPr sz="1000" dirty="0">
                        <a:solidFill>
                          <a:schemeClr val="tx2">
                            <a:lumMod val="10000"/>
                          </a:schemeClr>
                        </a:solidFill>
                        <a:latin typeface="+mn-lt"/>
                        <a:ea typeface="Dosis"/>
                        <a:cs typeface="Arial"/>
                        <a:sym typeface="Dosis"/>
                      </a:endParaRPr>
                    </a:p>
                  </a:txBody>
                  <a:tcPr marL="121900" marR="121900" marT="121900" marB="121900" anchor="ctr">
                    <a:lnL w="9525" cap="flat" cmpd="sng">
                      <a:noFill/>
                      <a:prstDash val="solid"/>
                      <a:round/>
                      <a:headEnd type="none" w="sm" len="sm"/>
                      <a:tailEnd type="none" w="sm" len="sm"/>
                    </a:lnL>
                    <a:lnR w="3175" cap="flat" cmpd="sng" algn="ctr">
                      <a:noFill/>
                      <a:prstDash val="solid"/>
                      <a:round/>
                      <a:headEnd type="none" w="med" len="med"/>
                      <a:tailEnd type="none" w="med" len="med"/>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1.1</a:t>
                      </a:r>
                      <a:endParaRPr sz="1000" dirty="0">
                        <a:solidFill>
                          <a:schemeClr val="tx2">
                            <a:lumMod val="10000"/>
                          </a:schemeClr>
                        </a:solidFill>
                        <a:latin typeface="+mn-lt"/>
                        <a:ea typeface="Dosis"/>
                        <a:cs typeface="Arial"/>
                        <a:sym typeface="Dosis"/>
                      </a:endParaRPr>
                    </a:p>
                  </a:txBody>
                  <a:tcPr marL="121900" marR="121900" marT="121900" marB="121900" anchor="ctr">
                    <a:lnL w="9525" cap="flat" cmpd="sng">
                      <a:noFill/>
                      <a:prstDash val="solid"/>
                      <a:round/>
                      <a:headEnd type="none" w="sm" len="sm"/>
                      <a:tailEnd type="none" w="sm" len="sm"/>
                    </a:lnL>
                    <a:lnR w="3175" cap="flat" cmpd="sng" algn="ctr">
                      <a:solidFill>
                        <a:srgbClr val="3D4965"/>
                      </a:solidFill>
                      <a:prstDash val="solid"/>
                      <a:round/>
                      <a:headEnd type="none" w="med" len="med"/>
                      <a:tailEnd type="none" w="med" len="med"/>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6954928"/>
                  </a:ext>
                </a:extLst>
              </a:tr>
              <a:tr h="350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Experimental</a:t>
                      </a:r>
                      <a:endParaRPr sz="1000" dirty="0">
                        <a:solidFill>
                          <a:schemeClr val="tx2">
                            <a:lumMod val="10000"/>
                          </a:schemeClr>
                        </a:solidFill>
                        <a:latin typeface="+mn-lt"/>
                        <a:ea typeface="Dosis"/>
                        <a:cs typeface="Arial"/>
                        <a:sym typeface="Dosis"/>
                      </a:endParaRPr>
                    </a:p>
                  </a:txBody>
                  <a:tcPr marL="121900" marR="121900" marT="121900" marB="121900" anchor="ctr">
                    <a:lnL w="3175" cap="flat" cmpd="sng" algn="ctr">
                      <a:solidFill>
                        <a:srgbClr val="3D4965"/>
                      </a:solidFill>
                      <a:prstDash val="solid"/>
                      <a:round/>
                      <a:headEnd type="none" w="med" len="med"/>
                      <a:tailEnd type="none" w="med" len="med"/>
                    </a:lnL>
                    <a:lnR w="9525" cap="flat" cmpd="sng">
                      <a:noFill/>
                      <a:prstDash val="solid"/>
                      <a:round/>
                      <a:headEnd type="none" w="sm" len="sm"/>
                      <a:tailEnd type="none" w="sm" len="sm"/>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7882BF">
                        <a:alpha val="58039"/>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166 ± 20</a:t>
                      </a:r>
                      <a:endParaRPr sz="1000" dirty="0">
                        <a:solidFill>
                          <a:schemeClr val="tx2">
                            <a:lumMod val="10000"/>
                          </a:schemeClr>
                        </a:solidFill>
                        <a:latin typeface="+mn-lt"/>
                        <a:ea typeface="Dosis"/>
                        <a:cs typeface="Arial"/>
                        <a:sym typeface="Dosis"/>
                      </a:endParaRPr>
                    </a:p>
                  </a:txBody>
                  <a:tcPr marL="121900" marR="121900" marT="121900" marB="121900" anchor="ctr">
                    <a:lnL w="3175"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0.23 ± 0.03</a:t>
                      </a:r>
                      <a:endParaRPr sz="1000" dirty="0">
                        <a:solidFill>
                          <a:schemeClr val="tx2">
                            <a:lumMod val="10000"/>
                          </a:schemeClr>
                        </a:solidFill>
                        <a:latin typeface="+mn-lt"/>
                        <a:ea typeface="Dosis"/>
                        <a:cs typeface="Arial"/>
                        <a:sym typeface="Dosis"/>
                      </a:endParaRPr>
                    </a:p>
                  </a:txBody>
                  <a:tcPr marL="121900" marR="121900" marT="121900" marB="121900" anchor="ctr">
                    <a:lnL w="3175"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34 ± 9</a:t>
                      </a:r>
                      <a:endParaRPr sz="1000" dirty="0">
                        <a:solidFill>
                          <a:schemeClr val="tx2">
                            <a:lumMod val="10000"/>
                          </a:schemeClr>
                        </a:solidFill>
                        <a:latin typeface="+mn-lt"/>
                        <a:ea typeface="Dosis"/>
                        <a:cs typeface="Arial"/>
                        <a:sym typeface="Dosis"/>
                      </a:endParaRPr>
                    </a:p>
                  </a:txBody>
                  <a:tcPr marL="121900" marR="121900" marT="121900" marB="121900" anchor="ctr">
                    <a:lnL w="9525" cap="flat" cmpd="sng">
                      <a:noFill/>
                      <a:prstDash val="solid"/>
                      <a:round/>
                      <a:headEnd type="none" w="sm" len="sm"/>
                      <a:tailEnd type="none" w="sm" len="sm"/>
                    </a:lnL>
                    <a:lnR w="3175" cap="flat" cmpd="sng" algn="ctr">
                      <a:noFill/>
                      <a:prstDash val="solid"/>
                      <a:round/>
                      <a:headEnd type="none" w="med" len="med"/>
                      <a:tailEnd type="none" w="med" len="med"/>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pt-PT" sz="1000" dirty="0">
                          <a:solidFill>
                            <a:schemeClr val="tx2">
                              <a:lumMod val="10000"/>
                            </a:schemeClr>
                          </a:solidFill>
                          <a:latin typeface="+mn-lt"/>
                          <a:ea typeface="Dosis"/>
                          <a:cs typeface="Arial"/>
                          <a:sym typeface="Dosis"/>
                        </a:rPr>
                        <a:t>1.1 ± 0.3</a:t>
                      </a:r>
                      <a:endParaRPr sz="1000" dirty="0">
                        <a:solidFill>
                          <a:schemeClr val="tx2">
                            <a:lumMod val="10000"/>
                          </a:schemeClr>
                        </a:solidFill>
                        <a:latin typeface="+mn-lt"/>
                        <a:ea typeface="Dosis"/>
                        <a:cs typeface="Arial"/>
                        <a:sym typeface="Dosis"/>
                      </a:endParaRPr>
                    </a:p>
                  </a:txBody>
                  <a:tcPr marL="121900" marR="121900" marT="121900" marB="121900" anchor="ctr">
                    <a:lnL w="9525" cap="flat" cmpd="sng">
                      <a:noFill/>
                      <a:prstDash val="solid"/>
                      <a:round/>
                      <a:headEnd type="none" w="sm" len="sm"/>
                      <a:tailEnd type="none" w="sm" len="sm"/>
                    </a:lnL>
                    <a:lnR w="3175" cap="flat" cmpd="sng" algn="ctr">
                      <a:solidFill>
                        <a:srgbClr val="3D4965"/>
                      </a:solidFill>
                      <a:prstDash val="solid"/>
                      <a:round/>
                      <a:headEnd type="none" w="med" len="med"/>
                      <a:tailEnd type="none" w="med" len="med"/>
                    </a:lnR>
                    <a:lnT w="3175" cap="flat" cmpd="sng" algn="ctr">
                      <a:solidFill>
                        <a:srgbClr val="3D4965"/>
                      </a:solidFill>
                      <a:prstDash val="solid"/>
                      <a:round/>
                      <a:headEnd type="none" w="med" len="med"/>
                      <a:tailEnd type="none" w="med" len="med"/>
                    </a:lnT>
                    <a:lnB w="3175" cap="flat" cmpd="sng" algn="ctr">
                      <a:solidFill>
                        <a:srgbClr val="3D4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71569726"/>
                  </a:ext>
                </a:extLst>
              </a:tr>
            </a:tbl>
          </a:graphicData>
        </a:graphic>
      </p:graphicFrame>
      <p:pic>
        <p:nvPicPr>
          <p:cNvPr id="14" name="Picture 2">
            <a:extLst>
              <a:ext uri="{FF2B5EF4-FFF2-40B4-BE49-F238E27FC236}">
                <a16:creationId xmlns:a16="http://schemas.microsoft.com/office/drawing/2014/main" id="{D6568E40-A077-08C8-D710-86B31E7B09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3906"/>
          <a:stretch/>
        </p:blipFill>
        <p:spPr bwMode="auto">
          <a:xfrm>
            <a:off x="4591833" y="4539688"/>
            <a:ext cx="3048000" cy="1782344"/>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18C50D6E-F7D9-6C3F-F854-E7B55CAEA34C}"/>
              </a:ext>
            </a:extLst>
          </p:cNvPr>
          <p:cNvSpPr txBox="1"/>
          <p:nvPr/>
        </p:nvSpPr>
        <p:spPr>
          <a:xfrm>
            <a:off x="609600" y="5334000"/>
            <a:ext cx="2311658" cy="646331"/>
          </a:xfrm>
          <a:prstGeom prst="rect">
            <a:avLst/>
          </a:prstGeom>
          <a:noFill/>
        </p:spPr>
        <p:txBody>
          <a:bodyPr wrap="none" rtlCol="0">
            <a:spAutoFit/>
          </a:bodyPr>
          <a:lstStyle/>
          <a:p>
            <a:r>
              <a:rPr lang="pt-PT" b="1" i="1" u="sng" dirty="0" err="1"/>
              <a:t>Storage</a:t>
            </a:r>
            <a:r>
              <a:rPr lang="pt-PT" b="1" i="1" u="sng" dirty="0"/>
              <a:t> </a:t>
            </a:r>
            <a:r>
              <a:rPr lang="pt-PT" b="1" i="1" u="sng" dirty="0" err="1"/>
              <a:t>stability</a:t>
            </a:r>
            <a:r>
              <a:rPr lang="pt-PT" b="1" i="1" u="sng" dirty="0"/>
              <a:t>:</a:t>
            </a:r>
          </a:p>
          <a:p>
            <a:pPr marL="285750" indent="-285750">
              <a:buFont typeface="Arial" panose="020B0604020202020204" pitchFamily="34" charset="0"/>
              <a:buChar char="•"/>
            </a:pPr>
            <a:r>
              <a:rPr lang="pt-PT" dirty="0" err="1"/>
              <a:t>Stable</a:t>
            </a:r>
            <a:r>
              <a:rPr lang="pt-PT" dirty="0"/>
              <a:t> for </a:t>
            </a:r>
            <a:r>
              <a:rPr lang="pt-PT" b="1" dirty="0"/>
              <a:t>2 </a:t>
            </a:r>
            <a:r>
              <a:rPr lang="pt-PT" b="1" dirty="0" err="1"/>
              <a:t>months</a:t>
            </a:r>
            <a:endParaRPr lang="pt-PT" b="1" dirty="0"/>
          </a:p>
        </p:txBody>
      </p:sp>
      <p:sp>
        <p:nvSpPr>
          <p:cNvPr id="16" name="CaixaDeTexto 15">
            <a:extLst>
              <a:ext uri="{FF2B5EF4-FFF2-40B4-BE49-F238E27FC236}">
                <a16:creationId xmlns:a16="http://schemas.microsoft.com/office/drawing/2014/main" id="{1872D1D4-47BF-2468-827F-F9E56629DA83}"/>
              </a:ext>
            </a:extLst>
          </p:cNvPr>
          <p:cNvSpPr txBox="1"/>
          <p:nvPr/>
        </p:nvSpPr>
        <p:spPr>
          <a:xfrm>
            <a:off x="591312" y="3824983"/>
            <a:ext cx="3752088" cy="923330"/>
          </a:xfrm>
          <a:prstGeom prst="rect">
            <a:avLst/>
          </a:prstGeom>
          <a:noFill/>
        </p:spPr>
        <p:txBody>
          <a:bodyPr wrap="square" rtlCol="0">
            <a:spAutoFit/>
          </a:bodyPr>
          <a:lstStyle/>
          <a:p>
            <a:r>
              <a:rPr lang="pt-PT" b="1" i="1" u="sng" dirty="0" err="1"/>
              <a:t>Cytotoxicity</a:t>
            </a:r>
            <a:r>
              <a:rPr lang="pt-PT" b="1" i="1" u="sng" dirty="0"/>
              <a:t>:</a:t>
            </a:r>
          </a:p>
          <a:p>
            <a:pPr marL="285750" indent="-285750">
              <a:buFont typeface="Arial" panose="020B0604020202020204" pitchFamily="34" charset="0"/>
              <a:buChar char="•"/>
            </a:pPr>
            <a:r>
              <a:rPr lang="pt-PT" dirty="0" err="1"/>
              <a:t>Transfersomes</a:t>
            </a:r>
            <a:r>
              <a:rPr lang="pt-PT" dirty="0"/>
              <a:t> </a:t>
            </a:r>
            <a:r>
              <a:rPr lang="pt-PT" b="1" dirty="0" err="1"/>
              <a:t>did</a:t>
            </a:r>
            <a:r>
              <a:rPr lang="pt-PT" b="1" dirty="0"/>
              <a:t> </a:t>
            </a:r>
            <a:r>
              <a:rPr lang="pt-PT" b="1" dirty="0" err="1"/>
              <a:t>not</a:t>
            </a:r>
            <a:r>
              <a:rPr lang="pt-PT" b="1" dirty="0"/>
              <a:t> </a:t>
            </a:r>
            <a:r>
              <a:rPr lang="pt-PT" b="1" dirty="0" err="1"/>
              <a:t>impact</a:t>
            </a:r>
            <a:r>
              <a:rPr lang="pt-PT" b="1" dirty="0"/>
              <a:t> </a:t>
            </a:r>
            <a:r>
              <a:rPr lang="pt-PT" dirty="0" err="1"/>
              <a:t>cell</a:t>
            </a:r>
            <a:r>
              <a:rPr lang="pt-PT" dirty="0"/>
              <a:t> </a:t>
            </a:r>
            <a:r>
              <a:rPr lang="pt-PT" b="1" dirty="0" err="1"/>
              <a:t>death</a:t>
            </a:r>
            <a:endParaRPr lang="pt-PT" b="1" dirty="0"/>
          </a:p>
        </p:txBody>
      </p:sp>
      <p:sp>
        <p:nvSpPr>
          <p:cNvPr id="17" name="CaixaDeTexto 16">
            <a:extLst>
              <a:ext uri="{FF2B5EF4-FFF2-40B4-BE49-F238E27FC236}">
                <a16:creationId xmlns:a16="http://schemas.microsoft.com/office/drawing/2014/main" id="{B51A705C-0FA9-F7DC-701E-AA3B1A94362A}"/>
              </a:ext>
            </a:extLst>
          </p:cNvPr>
          <p:cNvSpPr txBox="1"/>
          <p:nvPr/>
        </p:nvSpPr>
        <p:spPr>
          <a:xfrm>
            <a:off x="4591833" y="5950343"/>
            <a:ext cx="6205728" cy="307777"/>
          </a:xfrm>
          <a:prstGeom prst="rect">
            <a:avLst/>
          </a:prstGeom>
          <a:noFill/>
        </p:spPr>
        <p:txBody>
          <a:bodyPr wrap="square">
            <a:spAutoFit/>
          </a:bodyPr>
          <a:lstStyle/>
          <a:p>
            <a:r>
              <a:rPr lang="pt-PT" sz="1400" i="0" dirty="0">
                <a:effectLst/>
              </a:rPr>
              <a:t>Doi:10.3390/pharmaceutics15041209</a:t>
            </a:r>
            <a:endParaRPr lang="pt-PT" sz="1400" dirty="0"/>
          </a:p>
        </p:txBody>
      </p:sp>
      <p:sp>
        <p:nvSpPr>
          <p:cNvPr id="18" name="CaixaDeTexto 17">
            <a:extLst>
              <a:ext uri="{FF2B5EF4-FFF2-40B4-BE49-F238E27FC236}">
                <a16:creationId xmlns:a16="http://schemas.microsoft.com/office/drawing/2014/main" id="{408C8AD3-958E-71EE-EE56-3026A5D71A43}"/>
              </a:ext>
            </a:extLst>
          </p:cNvPr>
          <p:cNvSpPr txBox="1"/>
          <p:nvPr/>
        </p:nvSpPr>
        <p:spPr>
          <a:xfrm>
            <a:off x="609600" y="2242814"/>
            <a:ext cx="3810000" cy="923330"/>
          </a:xfrm>
          <a:prstGeom prst="rect">
            <a:avLst/>
          </a:prstGeom>
          <a:noFill/>
        </p:spPr>
        <p:txBody>
          <a:bodyPr wrap="square" rtlCol="0">
            <a:spAutoFit/>
          </a:bodyPr>
          <a:lstStyle/>
          <a:p>
            <a:r>
              <a:rPr lang="pt-PT" b="1" i="1" u="sng" dirty="0" err="1"/>
              <a:t>Model</a:t>
            </a:r>
            <a:r>
              <a:rPr lang="pt-PT" b="1" i="1" u="sng" dirty="0"/>
              <a:t> </a:t>
            </a:r>
            <a:r>
              <a:rPr lang="pt-PT" b="1" i="1" u="sng" dirty="0" err="1"/>
              <a:t>validation</a:t>
            </a:r>
            <a:endParaRPr lang="pt-PT" b="1" i="1" u="sng" dirty="0"/>
          </a:p>
          <a:p>
            <a:pPr marL="285750" indent="-285750">
              <a:buFont typeface="Arial" panose="020B0604020202020204" pitchFamily="34" charset="0"/>
              <a:buChar char="•"/>
            </a:pPr>
            <a:r>
              <a:rPr lang="pt-PT" dirty="0"/>
              <a:t>Experimental </a:t>
            </a:r>
            <a:r>
              <a:rPr lang="pt-PT" dirty="0" err="1"/>
              <a:t>results</a:t>
            </a:r>
            <a:r>
              <a:rPr lang="pt-PT" dirty="0"/>
              <a:t> </a:t>
            </a:r>
            <a:r>
              <a:rPr lang="pt-PT" b="1" dirty="0" err="1"/>
              <a:t>validated</a:t>
            </a:r>
            <a:r>
              <a:rPr lang="pt-PT" dirty="0"/>
              <a:t> BBD </a:t>
            </a:r>
            <a:r>
              <a:rPr lang="pt-PT" dirty="0" err="1"/>
              <a:t>model</a:t>
            </a:r>
            <a:endParaRPr lang="pt-PT" dirty="0"/>
          </a:p>
        </p:txBody>
      </p:sp>
      <p:pic>
        <p:nvPicPr>
          <p:cNvPr id="26" name="Imagem 25" descr="Uma imagem com texto, captura de ecrã, Tipo de letra, file&#10;&#10;Descrição gerada automaticamente">
            <a:extLst>
              <a:ext uri="{FF2B5EF4-FFF2-40B4-BE49-F238E27FC236}">
                <a16:creationId xmlns:a16="http://schemas.microsoft.com/office/drawing/2014/main" id="{AF9D5437-F49B-3F13-934B-99859F32DE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5904" y="1067910"/>
            <a:ext cx="4197096" cy="1373844"/>
          </a:xfrm>
          <a:prstGeom prst="rect">
            <a:avLst/>
          </a:prstGeom>
        </p:spPr>
      </p:pic>
      <p:sp>
        <p:nvSpPr>
          <p:cNvPr id="27" name="CaixaDeTexto 26">
            <a:extLst>
              <a:ext uri="{FF2B5EF4-FFF2-40B4-BE49-F238E27FC236}">
                <a16:creationId xmlns:a16="http://schemas.microsoft.com/office/drawing/2014/main" id="{E4040030-F31C-543B-CF78-65DC8CBF0E7D}"/>
              </a:ext>
            </a:extLst>
          </p:cNvPr>
          <p:cNvSpPr txBox="1"/>
          <p:nvPr/>
        </p:nvSpPr>
        <p:spPr>
          <a:xfrm>
            <a:off x="2187269" y="6325345"/>
            <a:ext cx="7945300" cy="230832"/>
          </a:xfrm>
          <a:prstGeom prst="rect">
            <a:avLst/>
          </a:prstGeom>
          <a:noFill/>
        </p:spPr>
        <p:txBody>
          <a:bodyPr wrap="square" rtlCol="0">
            <a:spAutoFit/>
          </a:bodyPr>
          <a:lstStyle/>
          <a:p>
            <a:pPr algn="ctr"/>
            <a:r>
              <a:rPr lang="pt-PT" sz="900" dirty="0">
                <a:solidFill>
                  <a:schemeClr val="accent4">
                    <a:lumMod val="10000"/>
                  </a:schemeClr>
                </a:solidFill>
              </a:rPr>
              <a:t>UL: </a:t>
            </a:r>
            <a:r>
              <a:rPr lang="pt-PT" sz="900" dirty="0" err="1">
                <a:solidFill>
                  <a:schemeClr val="accent4">
                    <a:lumMod val="10000"/>
                  </a:schemeClr>
                </a:solidFill>
              </a:rPr>
              <a:t>Unloaded</a:t>
            </a:r>
            <a:r>
              <a:rPr lang="pt-PT" sz="900" dirty="0">
                <a:solidFill>
                  <a:schemeClr val="accent4">
                    <a:lumMod val="10000"/>
                  </a:schemeClr>
                </a:solidFill>
              </a:rPr>
              <a:t> </a:t>
            </a:r>
            <a:r>
              <a:rPr lang="pt-PT" sz="900" dirty="0" err="1">
                <a:solidFill>
                  <a:schemeClr val="accent4">
                    <a:lumMod val="10000"/>
                  </a:schemeClr>
                </a:solidFill>
              </a:rPr>
              <a:t>Lipossomes</a:t>
            </a:r>
            <a:r>
              <a:rPr lang="pt-PT" sz="900" dirty="0">
                <a:solidFill>
                  <a:schemeClr val="accent4">
                    <a:lumMod val="10000"/>
                  </a:schemeClr>
                </a:solidFill>
              </a:rPr>
              <a:t> | LL: </a:t>
            </a:r>
            <a:r>
              <a:rPr lang="pt-PT" sz="900" dirty="0" err="1">
                <a:solidFill>
                  <a:schemeClr val="accent4">
                    <a:lumMod val="10000"/>
                  </a:schemeClr>
                </a:solidFill>
              </a:rPr>
              <a:t>Loaded</a:t>
            </a:r>
            <a:r>
              <a:rPr lang="pt-PT" sz="900" dirty="0">
                <a:solidFill>
                  <a:schemeClr val="accent4">
                    <a:lumMod val="10000"/>
                  </a:schemeClr>
                </a:solidFill>
              </a:rPr>
              <a:t> </a:t>
            </a:r>
            <a:r>
              <a:rPr lang="pt-PT" sz="900" dirty="0" err="1">
                <a:solidFill>
                  <a:schemeClr val="accent4">
                    <a:lumMod val="10000"/>
                  </a:schemeClr>
                </a:solidFill>
              </a:rPr>
              <a:t>Lipossomes</a:t>
            </a:r>
            <a:r>
              <a:rPr lang="pt-PT" sz="900" dirty="0">
                <a:solidFill>
                  <a:schemeClr val="accent4">
                    <a:lumMod val="10000"/>
                  </a:schemeClr>
                </a:solidFill>
              </a:rPr>
              <a:t> | UT: </a:t>
            </a:r>
            <a:r>
              <a:rPr lang="pt-PT" sz="900" dirty="0" err="1">
                <a:solidFill>
                  <a:schemeClr val="accent4">
                    <a:lumMod val="10000"/>
                  </a:schemeClr>
                </a:solidFill>
              </a:rPr>
              <a:t>Unloaded</a:t>
            </a:r>
            <a:r>
              <a:rPr lang="pt-PT" sz="900" dirty="0">
                <a:solidFill>
                  <a:schemeClr val="accent4">
                    <a:lumMod val="10000"/>
                  </a:schemeClr>
                </a:solidFill>
              </a:rPr>
              <a:t> </a:t>
            </a:r>
            <a:r>
              <a:rPr lang="pt-PT" sz="900" dirty="0" err="1">
                <a:solidFill>
                  <a:schemeClr val="accent4">
                    <a:lumMod val="10000"/>
                  </a:schemeClr>
                </a:solidFill>
              </a:rPr>
              <a:t>Transfersomes</a:t>
            </a:r>
            <a:r>
              <a:rPr lang="pt-PT" sz="900" dirty="0">
                <a:solidFill>
                  <a:schemeClr val="accent4">
                    <a:lumMod val="10000"/>
                  </a:schemeClr>
                </a:solidFill>
              </a:rPr>
              <a:t> | LT: </a:t>
            </a:r>
            <a:r>
              <a:rPr lang="pt-PT" sz="900" dirty="0" err="1">
                <a:solidFill>
                  <a:schemeClr val="accent4">
                    <a:lumMod val="10000"/>
                  </a:schemeClr>
                </a:solidFill>
              </a:rPr>
              <a:t>Loaded</a:t>
            </a:r>
            <a:r>
              <a:rPr lang="pt-PT" sz="900" dirty="0">
                <a:solidFill>
                  <a:schemeClr val="accent4">
                    <a:lumMod val="10000"/>
                  </a:schemeClr>
                </a:solidFill>
              </a:rPr>
              <a:t> </a:t>
            </a:r>
            <a:r>
              <a:rPr lang="pt-PT" sz="900" dirty="0" err="1">
                <a:solidFill>
                  <a:schemeClr val="accent4">
                    <a:lumMod val="10000"/>
                  </a:schemeClr>
                </a:solidFill>
              </a:rPr>
              <a:t>Transfersomes</a:t>
            </a:r>
            <a:endParaRPr lang="pt-PT" sz="900" dirty="0">
              <a:solidFill>
                <a:schemeClr val="accent4">
                  <a:lumMod val="10000"/>
                </a:schemeClr>
              </a:solidFill>
            </a:endParaRPr>
          </a:p>
        </p:txBody>
      </p:sp>
      <p:pic>
        <p:nvPicPr>
          <p:cNvPr id="30" name="Áudio 29">
            <a:extLst>
              <a:ext uri="{FF2B5EF4-FFF2-40B4-BE49-F238E27FC236}">
                <a16:creationId xmlns:a16="http://schemas.microsoft.com/office/drawing/2014/main" id="{5576640A-7E20-D695-73D7-05BF8947552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156857543"/>
      </p:ext>
    </p:extLst>
  </p:cSld>
  <p:clrMapOvr>
    <a:masterClrMapping/>
  </p:clrMapOvr>
  <mc:AlternateContent xmlns:mc="http://schemas.openxmlformats.org/markup-compatibility/2006" xmlns:p14="http://schemas.microsoft.com/office/powerpoint/2010/main">
    <mc:Choice Requires="p14">
      <p:transition spd="slow" p14:dur="2000" advTm="32124"/>
    </mc:Choice>
    <mc:Fallback xmlns="">
      <p:transition spd="slow" advTm="32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51" name="Google Shape;542;p39">
            <a:extLst>
              <a:ext uri="{FF2B5EF4-FFF2-40B4-BE49-F238E27FC236}">
                <a16:creationId xmlns:a16="http://schemas.microsoft.com/office/drawing/2014/main" id="{1CF27A1F-1FC0-3C6A-581D-E969A4618458}"/>
              </a:ext>
            </a:extLst>
          </p:cNvPr>
          <p:cNvSpPr/>
          <p:nvPr/>
        </p:nvSpPr>
        <p:spPr>
          <a:xfrm>
            <a:off x="0" y="3276600"/>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tx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 name="Google Shape;543;p39">
            <a:extLst>
              <a:ext uri="{FF2B5EF4-FFF2-40B4-BE49-F238E27FC236}">
                <a16:creationId xmlns:a16="http://schemas.microsoft.com/office/drawing/2014/main" id="{932B43CD-8E99-3A5C-EECB-AA3ED12C8255}"/>
              </a:ext>
            </a:extLst>
          </p:cNvPr>
          <p:cNvSpPr/>
          <p:nvPr/>
        </p:nvSpPr>
        <p:spPr>
          <a:xfrm>
            <a:off x="0" y="3276600"/>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bg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54" name="Google Shape;828;p39">
            <a:extLst>
              <a:ext uri="{FF2B5EF4-FFF2-40B4-BE49-F238E27FC236}">
                <a16:creationId xmlns:a16="http://schemas.microsoft.com/office/drawing/2014/main" id="{7988148E-F6D7-6FA4-B493-5B3F9B9068D5}"/>
              </a:ext>
            </a:extLst>
          </p:cNvPr>
          <p:cNvGrpSpPr/>
          <p:nvPr/>
        </p:nvGrpSpPr>
        <p:grpSpPr>
          <a:xfrm>
            <a:off x="1676400" y="2398937"/>
            <a:ext cx="631200" cy="631200"/>
            <a:chOff x="1786339" y="1703401"/>
            <a:chExt cx="473400" cy="473400"/>
          </a:xfrm>
          <a:solidFill>
            <a:srgbClr val="92D050"/>
          </a:solidFill>
        </p:grpSpPr>
        <p:sp>
          <p:nvSpPr>
            <p:cNvPr id="55" name="Google Shape;829;p39">
              <a:extLst>
                <a:ext uri="{FF2B5EF4-FFF2-40B4-BE49-F238E27FC236}">
                  <a16:creationId xmlns:a16="http://schemas.microsoft.com/office/drawing/2014/main" id="{2DEC7192-58AD-98A8-1A49-85C7CA5F3BBC}"/>
                </a:ext>
              </a:extLst>
            </p:cNvPr>
            <p:cNvSpPr/>
            <p:nvPr/>
          </p:nvSpPr>
          <p:spPr>
            <a:xfrm rot="8100000">
              <a:off x="1855667" y="1772729"/>
              <a:ext cx="334744" cy="334744"/>
            </a:xfrm>
            <a:prstGeom prst="teardrop">
              <a:avLst>
                <a:gd name="adj" fmla="val 100000"/>
              </a:avLst>
            </a:prstGeom>
            <a:grpFill/>
            <a:ln>
              <a:noFill/>
            </a:ln>
          </p:spPr>
          <p:txBody>
            <a:bodyPr spcFirstLastPara="1" wrap="square" lIns="121900" tIns="121900" rIns="121900" bIns="121900" anchor="ctr" anchorCtr="0">
              <a:noAutofit/>
            </a:bodyPr>
            <a:lstStyle/>
            <a:p>
              <a:endParaRPr sz="2400">
                <a:latin typeface="Dosis"/>
                <a:ea typeface="Dosis"/>
                <a:cs typeface="Dosis"/>
                <a:sym typeface="Dosis"/>
              </a:endParaRPr>
            </a:p>
          </p:txBody>
        </p:sp>
        <p:sp>
          <p:nvSpPr>
            <p:cNvPr id="56" name="Google Shape;830;p39">
              <a:extLst>
                <a:ext uri="{FF2B5EF4-FFF2-40B4-BE49-F238E27FC236}">
                  <a16:creationId xmlns:a16="http://schemas.microsoft.com/office/drawing/2014/main" id="{F772E65A-0606-E269-543C-600CBEBEF314}"/>
                </a:ext>
              </a:extLst>
            </p:cNvPr>
            <p:cNvSpPr/>
            <p:nvPr/>
          </p:nvSpPr>
          <p:spPr>
            <a:xfrm>
              <a:off x="1955989" y="1866499"/>
              <a:ext cx="134100" cy="134100"/>
            </a:xfrm>
            <a:prstGeom prst="ellipse">
              <a:avLst/>
            </a:prstGeom>
            <a:solidFill>
              <a:schemeClr val="bg1"/>
            </a:solidFill>
            <a:ln>
              <a:noFill/>
            </a:ln>
          </p:spPr>
          <p:txBody>
            <a:bodyPr spcFirstLastPara="1" wrap="square" lIns="0" tIns="0" rIns="0" bIns="0" anchor="ctr" anchorCtr="0">
              <a:noAutofit/>
            </a:bodyPr>
            <a:lstStyle/>
            <a:p>
              <a:pPr algn="ctr"/>
              <a:r>
                <a:rPr lang="en" sz="800" dirty="0">
                  <a:solidFill>
                    <a:schemeClr val="dk2"/>
                  </a:solidFill>
                  <a:latin typeface="Dosis"/>
                  <a:ea typeface="Dosis"/>
                  <a:cs typeface="Dosis"/>
                  <a:sym typeface="Dosis"/>
                </a:rPr>
                <a:t>1</a:t>
              </a:r>
              <a:endParaRPr sz="800" dirty="0">
                <a:solidFill>
                  <a:schemeClr val="dk2"/>
                </a:solidFill>
                <a:latin typeface="Dosis"/>
                <a:ea typeface="Dosis"/>
                <a:cs typeface="Dosis"/>
                <a:sym typeface="Dosis"/>
              </a:endParaRPr>
            </a:p>
          </p:txBody>
        </p:sp>
      </p:grpSp>
      <p:grpSp>
        <p:nvGrpSpPr>
          <p:cNvPr id="57" name="Google Shape;831;p39">
            <a:extLst>
              <a:ext uri="{FF2B5EF4-FFF2-40B4-BE49-F238E27FC236}">
                <a16:creationId xmlns:a16="http://schemas.microsoft.com/office/drawing/2014/main" id="{7F4AB711-D400-2E68-5834-3602A0A6700C}"/>
              </a:ext>
            </a:extLst>
          </p:cNvPr>
          <p:cNvGrpSpPr/>
          <p:nvPr/>
        </p:nvGrpSpPr>
        <p:grpSpPr>
          <a:xfrm>
            <a:off x="3733800" y="2390201"/>
            <a:ext cx="631200" cy="631200"/>
            <a:chOff x="3814414" y="1703401"/>
            <a:chExt cx="473400" cy="473400"/>
          </a:xfrm>
          <a:solidFill>
            <a:srgbClr val="92D050"/>
          </a:solidFill>
        </p:grpSpPr>
        <p:sp>
          <p:nvSpPr>
            <p:cNvPr id="58" name="Google Shape;832;p39">
              <a:extLst>
                <a:ext uri="{FF2B5EF4-FFF2-40B4-BE49-F238E27FC236}">
                  <a16:creationId xmlns:a16="http://schemas.microsoft.com/office/drawing/2014/main" id="{C95EC492-1FEE-E74E-80C9-F0940BC80483}"/>
                </a:ext>
              </a:extLst>
            </p:cNvPr>
            <p:cNvSpPr/>
            <p:nvPr/>
          </p:nvSpPr>
          <p:spPr>
            <a:xfrm rot="8100000">
              <a:off x="3883742" y="1772729"/>
              <a:ext cx="334744" cy="334744"/>
            </a:xfrm>
            <a:prstGeom prst="teardrop">
              <a:avLst>
                <a:gd name="adj" fmla="val 100000"/>
              </a:avLst>
            </a:prstGeom>
            <a:grpFill/>
            <a:ln>
              <a:noFill/>
            </a:ln>
          </p:spPr>
          <p:txBody>
            <a:bodyPr spcFirstLastPara="1" wrap="square" lIns="121900" tIns="121900" rIns="121900" bIns="121900" anchor="ctr" anchorCtr="0">
              <a:noAutofit/>
            </a:bodyPr>
            <a:lstStyle/>
            <a:p>
              <a:endParaRPr sz="2400">
                <a:latin typeface="Dosis"/>
                <a:ea typeface="Dosis"/>
                <a:cs typeface="Dosis"/>
                <a:sym typeface="Dosis"/>
              </a:endParaRPr>
            </a:p>
          </p:txBody>
        </p:sp>
        <p:sp>
          <p:nvSpPr>
            <p:cNvPr id="59" name="Google Shape;833;p39">
              <a:extLst>
                <a:ext uri="{FF2B5EF4-FFF2-40B4-BE49-F238E27FC236}">
                  <a16:creationId xmlns:a16="http://schemas.microsoft.com/office/drawing/2014/main" id="{45D3C01D-0AFC-F3C9-819E-8561BCF3AC44}"/>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algn="ctr"/>
              <a:r>
                <a:rPr lang="en" sz="800" dirty="0">
                  <a:solidFill>
                    <a:schemeClr val="dk2"/>
                  </a:solidFill>
                  <a:latin typeface="Dosis"/>
                  <a:ea typeface="Dosis"/>
                  <a:cs typeface="Dosis"/>
                  <a:sym typeface="Dosis"/>
                </a:rPr>
                <a:t>3</a:t>
              </a:r>
              <a:endParaRPr sz="800" dirty="0">
                <a:solidFill>
                  <a:schemeClr val="dk2"/>
                </a:solidFill>
                <a:latin typeface="Dosis"/>
                <a:ea typeface="Dosis"/>
                <a:cs typeface="Dosis"/>
                <a:sym typeface="Dosis"/>
              </a:endParaRPr>
            </a:p>
          </p:txBody>
        </p:sp>
      </p:grpSp>
      <p:grpSp>
        <p:nvGrpSpPr>
          <p:cNvPr id="60" name="Google Shape;843;p39">
            <a:extLst>
              <a:ext uri="{FF2B5EF4-FFF2-40B4-BE49-F238E27FC236}">
                <a16:creationId xmlns:a16="http://schemas.microsoft.com/office/drawing/2014/main" id="{F29C3C38-A0AA-1339-4AD7-41A016452AA4}"/>
              </a:ext>
            </a:extLst>
          </p:cNvPr>
          <p:cNvGrpSpPr/>
          <p:nvPr/>
        </p:nvGrpSpPr>
        <p:grpSpPr>
          <a:xfrm>
            <a:off x="2743200" y="4590105"/>
            <a:ext cx="631200" cy="631200"/>
            <a:chOff x="2824664" y="3576300"/>
            <a:chExt cx="473400" cy="473400"/>
          </a:xfrm>
          <a:solidFill>
            <a:srgbClr val="92D050"/>
          </a:solidFill>
        </p:grpSpPr>
        <p:sp>
          <p:nvSpPr>
            <p:cNvPr id="61" name="Google Shape;844;p39">
              <a:extLst>
                <a:ext uri="{FF2B5EF4-FFF2-40B4-BE49-F238E27FC236}">
                  <a16:creationId xmlns:a16="http://schemas.microsoft.com/office/drawing/2014/main" id="{B07B4777-8DBD-951B-BFA1-8CBA43447FF1}"/>
                </a:ext>
              </a:extLst>
            </p:cNvPr>
            <p:cNvSpPr/>
            <p:nvPr/>
          </p:nvSpPr>
          <p:spPr>
            <a:xfrm rot="-2700000">
              <a:off x="2893992" y="3645628"/>
              <a:ext cx="334744" cy="334744"/>
            </a:xfrm>
            <a:prstGeom prst="teardrop">
              <a:avLst>
                <a:gd name="adj" fmla="val 100000"/>
              </a:avLst>
            </a:prstGeom>
            <a:grpFill/>
            <a:ln>
              <a:noFill/>
            </a:ln>
          </p:spPr>
          <p:txBody>
            <a:bodyPr spcFirstLastPara="1" wrap="square" lIns="121900" tIns="121900" rIns="121900" bIns="121900" anchor="ctr" anchorCtr="0">
              <a:noAutofit/>
            </a:bodyPr>
            <a:lstStyle/>
            <a:p>
              <a:endParaRPr sz="2400">
                <a:latin typeface="Dosis"/>
                <a:ea typeface="Dosis"/>
                <a:cs typeface="Dosis"/>
                <a:sym typeface="Dosis"/>
              </a:endParaRPr>
            </a:p>
          </p:txBody>
        </p:sp>
        <p:sp>
          <p:nvSpPr>
            <p:cNvPr id="62" name="Google Shape;845;p39">
              <a:extLst>
                <a:ext uri="{FF2B5EF4-FFF2-40B4-BE49-F238E27FC236}">
                  <a16:creationId xmlns:a16="http://schemas.microsoft.com/office/drawing/2014/main" id="{3696FDAF-6301-8FEF-B7F1-8BC5D877AC50}"/>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algn="ctr"/>
              <a:r>
                <a:rPr lang="en" sz="800" dirty="0">
                  <a:solidFill>
                    <a:schemeClr val="dk2"/>
                  </a:solidFill>
                  <a:latin typeface="Dosis"/>
                  <a:ea typeface="Dosis"/>
                  <a:cs typeface="Dosis"/>
                  <a:sym typeface="Dosis"/>
                </a:rPr>
                <a:t>2</a:t>
              </a:r>
              <a:endParaRPr sz="800" dirty="0">
                <a:solidFill>
                  <a:schemeClr val="dk2"/>
                </a:solidFill>
                <a:latin typeface="Dosis"/>
                <a:ea typeface="Dosis"/>
                <a:cs typeface="Dosis"/>
                <a:sym typeface="Dosis"/>
              </a:endParaRPr>
            </a:p>
          </p:txBody>
        </p:sp>
      </p:grpSp>
      <p:sp>
        <p:nvSpPr>
          <p:cNvPr id="63" name="Google Shape;846;p39">
            <a:extLst>
              <a:ext uri="{FF2B5EF4-FFF2-40B4-BE49-F238E27FC236}">
                <a16:creationId xmlns:a16="http://schemas.microsoft.com/office/drawing/2014/main" id="{D77453F0-EADB-8A5D-5131-FF2C96BFC66E}"/>
              </a:ext>
            </a:extLst>
          </p:cNvPr>
          <p:cNvSpPr txBox="1"/>
          <p:nvPr/>
        </p:nvSpPr>
        <p:spPr>
          <a:xfrm>
            <a:off x="1134399" y="1702585"/>
            <a:ext cx="1715200" cy="711200"/>
          </a:xfrm>
          <a:prstGeom prst="rect">
            <a:avLst/>
          </a:prstGeom>
          <a:noFill/>
          <a:ln>
            <a:noFill/>
          </a:ln>
        </p:spPr>
        <p:txBody>
          <a:bodyPr spcFirstLastPara="1" wrap="square" lIns="0" tIns="0" rIns="0" bIns="0" anchor="b" anchorCtr="0">
            <a:noAutofit/>
          </a:bodyPr>
          <a:lstStyle/>
          <a:p>
            <a:pPr algn="ctr"/>
            <a:r>
              <a:rPr lang="en" sz="1400" dirty="0">
                <a:solidFill>
                  <a:schemeClr val="tx2">
                    <a:lumMod val="10000"/>
                  </a:schemeClr>
                </a:solidFill>
                <a:ea typeface="Dosis"/>
                <a:cs typeface="Dosis"/>
                <a:sym typeface="Dosis"/>
              </a:rPr>
              <a:t>Box </a:t>
            </a:r>
            <a:r>
              <a:rPr lang="en" sz="1400" dirty="0" err="1">
                <a:solidFill>
                  <a:schemeClr val="tx2">
                    <a:lumMod val="10000"/>
                  </a:schemeClr>
                </a:solidFill>
                <a:ea typeface="Dosis"/>
                <a:cs typeface="Dosis"/>
                <a:sym typeface="Dosis"/>
              </a:rPr>
              <a:t>Benhken</a:t>
            </a:r>
            <a:r>
              <a:rPr lang="en" sz="1400" dirty="0">
                <a:solidFill>
                  <a:schemeClr val="tx2">
                    <a:lumMod val="10000"/>
                  </a:schemeClr>
                </a:solidFill>
                <a:ea typeface="Dosis"/>
                <a:cs typeface="Dosis"/>
                <a:sym typeface="Dosis"/>
              </a:rPr>
              <a:t> design</a:t>
            </a:r>
            <a:endParaRPr sz="1400" dirty="0">
              <a:solidFill>
                <a:schemeClr val="tx2">
                  <a:lumMod val="10000"/>
                </a:schemeClr>
              </a:solidFill>
              <a:ea typeface="Dosis"/>
              <a:cs typeface="Dosis"/>
              <a:sym typeface="Dosis"/>
            </a:endParaRPr>
          </a:p>
        </p:txBody>
      </p:sp>
      <p:sp>
        <p:nvSpPr>
          <p:cNvPr id="64" name="Google Shape;847;p39">
            <a:extLst>
              <a:ext uri="{FF2B5EF4-FFF2-40B4-BE49-F238E27FC236}">
                <a16:creationId xmlns:a16="http://schemas.microsoft.com/office/drawing/2014/main" id="{DF812320-4045-2D80-43D2-EF19F8F45A95}"/>
              </a:ext>
            </a:extLst>
          </p:cNvPr>
          <p:cNvSpPr txBox="1"/>
          <p:nvPr/>
        </p:nvSpPr>
        <p:spPr>
          <a:xfrm>
            <a:off x="3175867" y="2171123"/>
            <a:ext cx="1715200" cy="240437"/>
          </a:xfrm>
          <a:prstGeom prst="rect">
            <a:avLst/>
          </a:prstGeom>
          <a:noFill/>
          <a:ln>
            <a:noFill/>
          </a:ln>
        </p:spPr>
        <p:txBody>
          <a:bodyPr spcFirstLastPara="1" wrap="square" lIns="0" tIns="0" rIns="0" bIns="0" anchor="b" anchorCtr="0">
            <a:noAutofit/>
          </a:bodyPr>
          <a:lstStyle/>
          <a:p>
            <a:pPr lvl="0" algn="ctr"/>
            <a:r>
              <a:rPr lang="pt-PT" sz="1400" dirty="0" err="1">
                <a:solidFill>
                  <a:schemeClr val="tx2">
                    <a:lumMod val="10000"/>
                  </a:schemeClr>
                </a:solidFill>
                <a:ea typeface="Dosis"/>
                <a:cs typeface="Dosis"/>
                <a:sym typeface="Dosis"/>
              </a:rPr>
              <a:t>Viability</a:t>
            </a:r>
            <a:r>
              <a:rPr lang="pt-PT" sz="1400" dirty="0">
                <a:solidFill>
                  <a:schemeClr val="tx2">
                    <a:lumMod val="10000"/>
                  </a:schemeClr>
                </a:solidFill>
                <a:ea typeface="Dosis"/>
                <a:cs typeface="Dosis"/>
                <a:sym typeface="Dosis"/>
              </a:rPr>
              <a:t> </a:t>
            </a:r>
            <a:r>
              <a:rPr lang="pt-PT" sz="1400" dirty="0" err="1">
                <a:solidFill>
                  <a:schemeClr val="tx2">
                    <a:lumMod val="10000"/>
                  </a:schemeClr>
                </a:solidFill>
                <a:ea typeface="Dosis"/>
                <a:cs typeface="Dosis"/>
                <a:sym typeface="Dosis"/>
              </a:rPr>
              <a:t>Studies</a:t>
            </a:r>
            <a:endParaRPr lang="pt-PT" sz="1400" dirty="0">
              <a:solidFill>
                <a:schemeClr val="tx2">
                  <a:lumMod val="10000"/>
                </a:schemeClr>
              </a:solidFill>
              <a:ea typeface="Dosis"/>
              <a:cs typeface="Dosis"/>
              <a:sym typeface="Dosis"/>
            </a:endParaRPr>
          </a:p>
        </p:txBody>
      </p:sp>
      <p:sp>
        <p:nvSpPr>
          <p:cNvPr id="65" name="Google Shape;849;p39">
            <a:extLst>
              <a:ext uri="{FF2B5EF4-FFF2-40B4-BE49-F238E27FC236}">
                <a16:creationId xmlns:a16="http://schemas.microsoft.com/office/drawing/2014/main" id="{33540802-F0E9-5F83-10D7-5BA213F178BC}"/>
              </a:ext>
            </a:extLst>
          </p:cNvPr>
          <p:cNvSpPr txBox="1"/>
          <p:nvPr/>
        </p:nvSpPr>
        <p:spPr>
          <a:xfrm>
            <a:off x="2289311" y="5254442"/>
            <a:ext cx="1715200" cy="711200"/>
          </a:xfrm>
          <a:prstGeom prst="rect">
            <a:avLst/>
          </a:prstGeom>
          <a:noFill/>
          <a:ln>
            <a:noFill/>
          </a:ln>
        </p:spPr>
        <p:txBody>
          <a:bodyPr spcFirstLastPara="1" wrap="square" lIns="0" tIns="0" rIns="0" bIns="0" anchor="t" anchorCtr="0">
            <a:noAutofit/>
          </a:bodyPr>
          <a:lstStyle/>
          <a:p>
            <a:pPr algn="ctr"/>
            <a:r>
              <a:rPr lang="en" sz="1400" dirty="0">
                <a:solidFill>
                  <a:schemeClr val="tx2">
                    <a:lumMod val="10000"/>
                  </a:schemeClr>
                </a:solidFill>
                <a:ea typeface="Dosis"/>
                <a:cs typeface="Dosis"/>
                <a:sym typeface="Dosis"/>
              </a:rPr>
              <a:t>Optimized formulation</a:t>
            </a:r>
            <a:endParaRPr sz="1400" dirty="0">
              <a:solidFill>
                <a:schemeClr val="tx2">
                  <a:lumMod val="10000"/>
                </a:schemeClr>
              </a:solidFill>
              <a:ea typeface="Dosis"/>
              <a:cs typeface="Dosis"/>
              <a:sym typeface="Dosis"/>
            </a:endParaRPr>
          </a:p>
        </p:txBody>
      </p:sp>
      <p:sp>
        <p:nvSpPr>
          <p:cNvPr id="66" name="Google Shape;850;p39">
            <a:extLst>
              <a:ext uri="{FF2B5EF4-FFF2-40B4-BE49-F238E27FC236}">
                <a16:creationId xmlns:a16="http://schemas.microsoft.com/office/drawing/2014/main" id="{DC9D5841-2D88-D275-BA39-252F82797D75}"/>
              </a:ext>
            </a:extLst>
          </p:cNvPr>
          <p:cNvSpPr txBox="1"/>
          <p:nvPr/>
        </p:nvSpPr>
        <p:spPr>
          <a:xfrm>
            <a:off x="4814557" y="2174147"/>
            <a:ext cx="2653043" cy="711200"/>
          </a:xfrm>
          <a:prstGeom prst="rect">
            <a:avLst/>
          </a:prstGeom>
          <a:noFill/>
          <a:ln>
            <a:noFill/>
          </a:ln>
        </p:spPr>
        <p:txBody>
          <a:bodyPr spcFirstLastPara="1" wrap="square" lIns="0" tIns="0" rIns="0" bIns="0" anchor="t" anchorCtr="0">
            <a:noAutofit/>
          </a:bodyPr>
          <a:lstStyle/>
          <a:p>
            <a:pPr algn="ctr"/>
            <a:r>
              <a:rPr lang="pt-PT" sz="1400" dirty="0">
                <a:solidFill>
                  <a:schemeClr val="tx2">
                    <a:lumMod val="10000"/>
                  </a:schemeClr>
                </a:solidFill>
                <a:ea typeface="Dosis"/>
                <a:cs typeface="Dosis"/>
                <a:sym typeface="Dosis"/>
              </a:rPr>
              <a:t>Skin </a:t>
            </a:r>
            <a:r>
              <a:rPr lang="pt-PT" sz="1400" dirty="0" err="1">
                <a:solidFill>
                  <a:schemeClr val="tx2">
                    <a:lumMod val="10000"/>
                  </a:schemeClr>
                </a:solidFill>
                <a:ea typeface="Dosis"/>
                <a:cs typeface="Dosis"/>
                <a:sym typeface="Dosis"/>
              </a:rPr>
              <a:t>permeation</a:t>
            </a:r>
            <a:r>
              <a:rPr lang="pt-PT" sz="1400" dirty="0">
                <a:solidFill>
                  <a:schemeClr val="tx2">
                    <a:lumMod val="10000"/>
                  </a:schemeClr>
                </a:solidFill>
                <a:ea typeface="Dosis"/>
                <a:cs typeface="Dosis"/>
                <a:sym typeface="Dosis"/>
              </a:rPr>
              <a:t> </a:t>
            </a:r>
            <a:r>
              <a:rPr lang="pt-PT" sz="1400" dirty="0" err="1">
                <a:solidFill>
                  <a:schemeClr val="tx2">
                    <a:lumMod val="10000"/>
                  </a:schemeClr>
                </a:solidFill>
                <a:ea typeface="Dosis"/>
                <a:cs typeface="Dosis"/>
                <a:sym typeface="Dosis"/>
              </a:rPr>
              <a:t>studies</a:t>
            </a:r>
            <a:endParaRPr lang="pt-PT" sz="1400" dirty="0">
              <a:solidFill>
                <a:schemeClr val="tx2">
                  <a:lumMod val="10000"/>
                </a:schemeClr>
              </a:solidFill>
              <a:ea typeface="Dosis"/>
              <a:cs typeface="Dosis"/>
              <a:sym typeface="Dosis"/>
            </a:endParaRPr>
          </a:p>
          <a:p>
            <a:pPr algn="ctr"/>
            <a:endParaRPr sz="1400" dirty="0">
              <a:solidFill>
                <a:schemeClr val="dk2"/>
              </a:solidFill>
              <a:latin typeface="Dosis"/>
              <a:ea typeface="Dosis"/>
              <a:cs typeface="Dosis"/>
              <a:sym typeface="Dosis"/>
            </a:endParaRPr>
          </a:p>
        </p:txBody>
      </p:sp>
      <p:grpSp>
        <p:nvGrpSpPr>
          <p:cNvPr id="67" name="Google Shape;831;p39">
            <a:extLst>
              <a:ext uri="{FF2B5EF4-FFF2-40B4-BE49-F238E27FC236}">
                <a16:creationId xmlns:a16="http://schemas.microsoft.com/office/drawing/2014/main" id="{329A760F-F230-5E52-34AF-CB6DB0653FCA}"/>
              </a:ext>
            </a:extLst>
          </p:cNvPr>
          <p:cNvGrpSpPr/>
          <p:nvPr/>
        </p:nvGrpSpPr>
        <p:grpSpPr>
          <a:xfrm rot="10800000">
            <a:off x="4876801" y="4682541"/>
            <a:ext cx="446325" cy="446325"/>
            <a:chOff x="3883742" y="1772729"/>
            <a:chExt cx="334744" cy="334744"/>
          </a:xfrm>
          <a:solidFill>
            <a:srgbClr val="92D050"/>
          </a:solidFill>
        </p:grpSpPr>
        <p:sp>
          <p:nvSpPr>
            <p:cNvPr id="68" name="Google Shape;832;p39">
              <a:extLst>
                <a:ext uri="{FF2B5EF4-FFF2-40B4-BE49-F238E27FC236}">
                  <a16:creationId xmlns:a16="http://schemas.microsoft.com/office/drawing/2014/main" id="{3F79B704-1B96-846F-ECAA-484371019C1B}"/>
                </a:ext>
              </a:extLst>
            </p:cNvPr>
            <p:cNvSpPr/>
            <p:nvPr/>
          </p:nvSpPr>
          <p:spPr>
            <a:xfrm rot="8100000">
              <a:off x="3883742" y="1772729"/>
              <a:ext cx="334744" cy="334744"/>
            </a:xfrm>
            <a:prstGeom prst="teardrop">
              <a:avLst>
                <a:gd name="adj" fmla="val 100000"/>
              </a:avLst>
            </a:prstGeom>
            <a:grpFill/>
            <a:ln>
              <a:noFill/>
            </a:ln>
          </p:spPr>
          <p:txBody>
            <a:bodyPr spcFirstLastPara="1" wrap="square" lIns="121900" tIns="121900" rIns="121900" bIns="121900" anchor="ctr" anchorCtr="0">
              <a:noAutofit/>
            </a:bodyPr>
            <a:lstStyle/>
            <a:p>
              <a:endParaRPr sz="2400">
                <a:latin typeface="Dosis"/>
                <a:ea typeface="Dosis"/>
                <a:cs typeface="Dosis"/>
                <a:sym typeface="Dosis"/>
              </a:endParaRPr>
            </a:p>
          </p:txBody>
        </p:sp>
        <p:sp>
          <p:nvSpPr>
            <p:cNvPr id="69" name="Google Shape;833;p39">
              <a:extLst>
                <a:ext uri="{FF2B5EF4-FFF2-40B4-BE49-F238E27FC236}">
                  <a16:creationId xmlns:a16="http://schemas.microsoft.com/office/drawing/2014/main" id="{691BE030-51DD-5543-D726-054E24F7A72C}"/>
                </a:ext>
              </a:extLst>
            </p:cNvPr>
            <p:cNvSpPr/>
            <p:nvPr/>
          </p:nvSpPr>
          <p:spPr>
            <a:xfrm rot="10800000">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algn="ctr"/>
              <a:r>
                <a:rPr lang="en" sz="800" dirty="0">
                  <a:solidFill>
                    <a:schemeClr val="dk2"/>
                  </a:solidFill>
                  <a:latin typeface="Dosis"/>
                  <a:ea typeface="Dosis"/>
                  <a:cs typeface="Dosis"/>
                  <a:sym typeface="Dosis"/>
                </a:rPr>
                <a:t>4</a:t>
              </a:r>
              <a:endParaRPr sz="800" dirty="0">
                <a:solidFill>
                  <a:schemeClr val="dk2"/>
                </a:solidFill>
                <a:latin typeface="Dosis"/>
                <a:ea typeface="Dosis"/>
                <a:cs typeface="Dosis"/>
                <a:sym typeface="Dosis"/>
              </a:endParaRPr>
            </a:p>
          </p:txBody>
        </p:sp>
      </p:grpSp>
      <p:sp>
        <p:nvSpPr>
          <p:cNvPr id="70" name="Google Shape;847;p39">
            <a:extLst>
              <a:ext uri="{FF2B5EF4-FFF2-40B4-BE49-F238E27FC236}">
                <a16:creationId xmlns:a16="http://schemas.microsoft.com/office/drawing/2014/main" id="{F18134E9-66E4-99E5-7292-926F0CC44DA6}"/>
              </a:ext>
            </a:extLst>
          </p:cNvPr>
          <p:cNvSpPr txBox="1"/>
          <p:nvPr/>
        </p:nvSpPr>
        <p:spPr>
          <a:xfrm>
            <a:off x="4242363" y="5235217"/>
            <a:ext cx="1715200" cy="240437"/>
          </a:xfrm>
          <a:prstGeom prst="rect">
            <a:avLst/>
          </a:prstGeom>
          <a:noFill/>
          <a:ln>
            <a:noFill/>
          </a:ln>
        </p:spPr>
        <p:txBody>
          <a:bodyPr spcFirstLastPara="1" wrap="square" lIns="0" tIns="0" rIns="0" bIns="0" anchor="b" anchorCtr="0">
            <a:noAutofit/>
          </a:bodyPr>
          <a:lstStyle/>
          <a:p>
            <a:pPr lvl="0" algn="ctr"/>
            <a:r>
              <a:rPr lang="pt-PT" sz="1400" dirty="0" err="1">
                <a:solidFill>
                  <a:schemeClr val="tx2">
                    <a:lumMod val="10000"/>
                  </a:schemeClr>
                </a:solidFill>
                <a:ea typeface="Dosis"/>
                <a:cs typeface="Dosis"/>
                <a:sym typeface="Dosis"/>
              </a:rPr>
              <a:t>Stability</a:t>
            </a:r>
            <a:r>
              <a:rPr lang="pt-PT" sz="1400" dirty="0">
                <a:solidFill>
                  <a:schemeClr val="tx2">
                    <a:lumMod val="10000"/>
                  </a:schemeClr>
                </a:solidFill>
                <a:ea typeface="Dosis"/>
                <a:cs typeface="Dosis"/>
                <a:sym typeface="Dosis"/>
              </a:rPr>
              <a:t> </a:t>
            </a:r>
            <a:r>
              <a:rPr lang="pt-PT" sz="1400" dirty="0" err="1">
                <a:solidFill>
                  <a:schemeClr val="tx2">
                    <a:lumMod val="10000"/>
                  </a:schemeClr>
                </a:solidFill>
                <a:ea typeface="Dosis"/>
                <a:cs typeface="Dosis"/>
                <a:sym typeface="Dosis"/>
              </a:rPr>
              <a:t>Studies</a:t>
            </a:r>
            <a:endParaRPr lang="pt-PT" sz="1400" dirty="0">
              <a:solidFill>
                <a:schemeClr val="tx2">
                  <a:lumMod val="10000"/>
                </a:schemeClr>
              </a:solidFill>
              <a:ea typeface="Dosis"/>
              <a:cs typeface="Dosis"/>
              <a:sym typeface="Dosis"/>
            </a:endParaRPr>
          </a:p>
        </p:txBody>
      </p:sp>
      <p:grpSp>
        <p:nvGrpSpPr>
          <p:cNvPr id="71" name="Google Shape;840;p39">
            <a:extLst>
              <a:ext uri="{FF2B5EF4-FFF2-40B4-BE49-F238E27FC236}">
                <a16:creationId xmlns:a16="http://schemas.microsoft.com/office/drawing/2014/main" id="{14DC2C70-A03B-199C-AC7A-891637AD7C5E}"/>
              </a:ext>
            </a:extLst>
          </p:cNvPr>
          <p:cNvGrpSpPr/>
          <p:nvPr/>
        </p:nvGrpSpPr>
        <p:grpSpPr>
          <a:xfrm rot="10800000">
            <a:off x="5913985" y="2473902"/>
            <a:ext cx="446325" cy="446325"/>
            <a:chOff x="4922067" y="3645628"/>
            <a:chExt cx="334744" cy="334744"/>
          </a:xfrm>
        </p:grpSpPr>
        <p:sp>
          <p:nvSpPr>
            <p:cNvPr id="72" name="Google Shape;841;p39">
              <a:extLst>
                <a:ext uri="{FF2B5EF4-FFF2-40B4-BE49-F238E27FC236}">
                  <a16:creationId xmlns:a16="http://schemas.microsoft.com/office/drawing/2014/main" id="{74BF371D-0A8A-CF74-2F3D-47BA45EA46A2}"/>
                </a:ext>
              </a:extLst>
            </p:cNvPr>
            <p:cNvSpPr/>
            <p:nvPr/>
          </p:nvSpPr>
          <p:spPr>
            <a:xfrm rot="-2700000">
              <a:off x="4922067" y="3645628"/>
              <a:ext cx="334744" cy="334744"/>
            </a:xfrm>
            <a:prstGeom prst="teardrop">
              <a:avLst>
                <a:gd name="adj" fmla="val 100000"/>
              </a:avLst>
            </a:prstGeom>
            <a:solidFill>
              <a:schemeClr val="bg2">
                <a:lumMod val="90000"/>
              </a:schemeClr>
            </a:solidFill>
            <a:ln>
              <a:noFill/>
            </a:ln>
          </p:spPr>
          <p:txBody>
            <a:bodyPr spcFirstLastPara="1" wrap="square" lIns="121900" tIns="121900" rIns="121900" bIns="121900" anchor="ctr" anchorCtr="0">
              <a:noAutofit/>
            </a:bodyPr>
            <a:lstStyle/>
            <a:p>
              <a:endParaRPr sz="2400">
                <a:latin typeface="Dosis"/>
                <a:ea typeface="Dosis"/>
                <a:cs typeface="Dosis"/>
                <a:sym typeface="Dosis"/>
              </a:endParaRPr>
            </a:p>
          </p:txBody>
        </p:sp>
        <p:sp>
          <p:nvSpPr>
            <p:cNvPr id="73" name="Google Shape;842;p39">
              <a:extLst>
                <a:ext uri="{FF2B5EF4-FFF2-40B4-BE49-F238E27FC236}">
                  <a16:creationId xmlns:a16="http://schemas.microsoft.com/office/drawing/2014/main" id="{0E6571E8-0221-45B1-956E-3307DA594F8A}"/>
                </a:ext>
              </a:extLst>
            </p:cNvPr>
            <p:cNvSpPr/>
            <p:nvPr/>
          </p:nvSpPr>
          <p:spPr>
            <a:xfrm rot="10800000"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800" dirty="0">
                  <a:solidFill>
                    <a:schemeClr val="dk2"/>
                  </a:solidFill>
                  <a:latin typeface="Dosis"/>
                  <a:ea typeface="Dosis"/>
                  <a:cs typeface="Dosis"/>
                  <a:sym typeface="Dosis"/>
                </a:rPr>
                <a:t>5</a:t>
              </a:r>
              <a:endParaRPr sz="800" dirty="0">
                <a:solidFill>
                  <a:schemeClr val="dk2"/>
                </a:solidFill>
                <a:latin typeface="Dosis"/>
                <a:ea typeface="Dosis"/>
                <a:cs typeface="Dosis"/>
                <a:sym typeface="Dosis"/>
              </a:endParaRPr>
            </a:p>
          </p:txBody>
        </p:sp>
      </p:grpSp>
      <p:pic>
        <p:nvPicPr>
          <p:cNvPr id="20" name="Áudio 19">
            <a:extLst>
              <a:ext uri="{FF2B5EF4-FFF2-40B4-BE49-F238E27FC236}">
                <a16:creationId xmlns:a16="http://schemas.microsoft.com/office/drawing/2014/main" id="{C682EBCF-21E4-9384-F859-C18D4746AC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4216427149"/>
      </p:ext>
    </p:extLst>
  </p:cSld>
  <p:clrMapOvr>
    <a:masterClrMapping/>
  </p:clrMapOvr>
  <mc:AlternateContent xmlns:mc="http://schemas.openxmlformats.org/markup-compatibility/2006" xmlns:p14="http://schemas.microsoft.com/office/powerpoint/2010/main">
    <mc:Choice Requires="p14">
      <p:transition spd="slow" p14:dur="2000" advTm="28641"/>
    </mc:Choice>
    <mc:Fallback xmlns="">
      <p:transition spd="slow" advTm="28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1043</Words>
  <Application>Microsoft Macintosh PowerPoint</Application>
  <PresentationFormat>Apresentação no Ecrã (4:3)</PresentationFormat>
  <Paragraphs>160</Paragraphs>
  <Slides>10</Slides>
  <Notes>10</Notes>
  <HiddenSlides>0</HiddenSlides>
  <MMClips>10</MMClips>
  <ScaleCrop>false</ScaleCrop>
  <HeadingPairs>
    <vt:vector size="6" baseType="variant">
      <vt:variant>
        <vt:lpstr>Tipos de letra usados</vt:lpstr>
      </vt:variant>
      <vt:variant>
        <vt:i4>4</vt:i4>
      </vt:variant>
      <vt:variant>
        <vt:lpstr>Tema</vt:lpstr>
      </vt:variant>
      <vt:variant>
        <vt:i4>2</vt:i4>
      </vt:variant>
      <vt:variant>
        <vt:lpstr>Títulos dos diapositivos</vt:lpstr>
      </vt:variant>
      <vt:variant>
        <vt:i4>10</vt:i4>
      </vt:variant>
    </vt:vector>
  </HeadingPairs>
  <TitlesOfParts>
    <vt:vector size="16" baseType="lpstr">
      <vt:lpstr>Arial</vt:lpstr>
      <vt:lpstr>Calibri</vt:lpstr>
      <vt:lpstr>Calibri Light</vt:lpstr>
      <vt:lpstr>Dosis</vt:lpstr>
      <vt:lpstr>Office Theme</vt:lpstr>
      <vt:lpstr>Custom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João Vieira</cp:lastModifiedBy>
  <cp:revision>108</cp:revision>
  <dcterms:created xsi:type="dcterms:W3CDTF">2015-04-04T09:45:50Z</dcterms:created>
  <dcterms:modified xsi:type="dcterms:W3CDTF">2023-10-16T10:13:29Z</dcterms:modified>
</cp:coreProperties>
</file>