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74" r:id="rId3"/>
    <p:sldId id="267" r:id="rId4"/>
    <p:sldId id="268" r:id="rId5"/>
    <p:sldId id="269" r:id="rId6"/>
    <p:sldId id="275" r:id="rId7"/>
    <p:sldId id="276" r:id="rId8"/>
    <p:sldId id="283" r:id="rId9"/>
    <p:sldId id="284" r:id="rId10"/>
    <p:sldId id="270" r:id="rId11"/>
    <p:sldId id="277" r:id="rId12"/>
    <p:sldId id="278" r:id="rId13"/>
    <p:sldId id="279" r:id="rId14"/>
    <p:sldId id="280" r:id="rId15"/>
    <p:sldId id="281" r:id="rId16"/>
    <p:sldId id="271" r:id="rId17"/>
    <p:sldId id="272"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8" autoAdjust="0"/>
  </p:normalViewPr>
  <p:slideViewPr>
    <p:cSldViewPr>
      <p:cViewPr varScale="1">
        <p:scale>
          <a:sx n="75" d="100"/>
          <a:sy n="75" d="100"/>
        </p:scale>
        <p:origin x="1356" y="4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11/1/2023</a:t>
            </a:fld>
            <a:endParaRPr lang="en-US"/>
          </a:p>
        </p:txBody>
      </p:sp>
      <p:sp>
        <p:nvSpPr>
          <p:cNvPr id="4" name="Footer Placeholder 3">
            <a:extLst>
              <a:ext uri="{FF2B5EF4-FFF2-40B4-BE49-F238E27FC236}">
                <a16:creationId xmlns=""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01/11/2023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val="338168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343759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420601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144867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356899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847617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97626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01/11/2023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01/11/2023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01/11/2023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01/11/2023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01/11/2023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01/11/2023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01/11/2023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01/11/2023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01/11/2023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01/11/2023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01/11/2023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01/11/2023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11/1/2023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 xmlns:a16="http://schemas.microsoft.com/office/drawing/2014/main" id="{6C006403-587B-4649-B308-93250010079D}"/>
              </a:ext>
            </a:extLst>
          </p:cNvPr>
          <p:cNvSpPr txBox="1"/>
          <p:nvPr/>
        </p:nvSpPr>
        <p:spPr>
          <a:xfrm>
            <a:off x="419100" y="1801257"/>
            <a:ext cx="8305800" cy="3908762"/>
          </a:xfrm>
          <a:prstGeom prst="rect">
            <a:avLst/>
          </a:prstGeom>
          <a:noFill/>
        </p:spPr>
        <p:txBody>
          <a:bodyPr wrap="square" rtlCol="0">
            <a:spAutoFit/>
          </a:bodyPr>
          <a:lstStyle/>
          <a:p>
            <a:pPr algn="ctr"/>
            <a:r>
              <a:rPr lang="en-US" sz="3600" b="1" dirty="0" smtClean="0">
                <a:solidFill>
                  <a:schemeClr val="bg1"/>
                </a:solidFill>
              </a:rPr>
              <a:t>Lead Optimization of Top compounds targeting Eg5</a:t>
            </a:r>
            <a:endParaRPr lang="en-US" sz="3600" b="1" dirty="0">
              <a:solidFill>
                <a:schemeClr val="bg1"/>
              </a:solidFill>
            </a:endParaRPr>
          </a:p>
          <a:p>
            <a:pPr algn="ctr"/>
            <a:endParaRPr lang="en-US" b="1" dirty="0"/>
          </a:p>
          <a:p>
            <a:pPr algn="ctr"/>
            <a:endParaRPr lang="en-US" b="1" dirty="0"/>
          </a:p>
          <a:p>
            <a:pPr algn="ctr"/>
            <a:endParaRPr lang="en-US" b="1" dirty="0"/>
          </a:p>
          <a:p>
            <a:pPr algn="ctr"/>
            <a:endParaRPr lang="en-US" b="1" dirty="0"/>
          </a:p>
          <a:p>
            <a:pPr algn="ctr"/>
            <a:endParaRPr lang="en-US" b="1" dirty="0"/>
          </a:p>
          <a:p>
            <a:pPr algn="ctr"/>
            <a:r>
              <a:rPr lang="it-IT" b="1" dirty="0" smtClean="0"/>
              <a:t>Damilola Bodun </a:t>
            </a:r>
            <a:r>
              <a:rPr lang="it-IT" b="1" baseline="30000" dirty="0"/>
              <a:t>1</a:t>
            </a:r>
            <a:r>
              <a:rPr lang="it-IT" b="1" baseline="30000" dirty="0" smtClean="0"/>
              <a:t>,</a:t>
            </a:r>
            <a:r>
              <a:rPr lang="it-IT" b="1" dirty="0" smtClean="0"/>
              <a:t>* and Damilola Omoboyowa </a:t>
            </a:r>
            <a:r>
              <a:rPr lang="it-IT" b="1" baseline="30000" dirty="0"/>
              <a:t>1</a:t>
            </a:r>
          </a:p>
          <a:p>
            <a:endParaRPr lang="fr-FR" dirty="0"/>
          </a:p>
          <a:p>
            <a:r>
              <a:rPr lang="en-US" baseline="30000" dirty="0"/>
              <a:t>1</a:t>
            </a:r>
            <a:r>
              <a:rPr lang="en-US" dirty="0"/>
              <a:t> </a:t>
            </a:r>
            <a:r>
              <a:rPr lang="en-US" dirty="0" smtClean="0"/>
              <a:t>Department of Biochemistry, </a:t>
            </a:r>
            <a:r>
              <a:rPr lang="en-US" dirty="0" err="1" smtClean="0"/>
              <a:t>Adekunle</a:t>
            </a:r>
            <a:r>
              <a:rPr lang="en-US" dirty="0" smtClean="0"/>
              <a:t> </a:t>
            </a:r>
            <a:r>
              <a:rPr lang="en-US" dirty="0" err="1" smtClean="0"/>
              <a:t>Ajasin</a:t>
            </a:r>
            <a:r>
              <a:rPr lang="en-US" dirty="0" smtClean="0"/>
              <a:t> </a:t>
            </a:r>
            <a:r>
              <a:rPr lang="en-US" dirty="0" err="1" smtClean="0"/>
              <a:t>Univerisity</a:t>
            </a:r>
            <a:r>
              <a:rPr lang="en-US" dirty="0" smtClean="0"/>
              <a:t>, </a:t>
            </a:r>
            <a:r>
              <a:rPr lang="en-US" dirty="0" err="1" smtClean="0"/>
              <a:t>Akungba-Akoko</a:t>
            </a:r>
            <a:endParaRPr lang="en-US" dirty="0"/>
          </a:p>
          <a:p>
            <a:endParaRPr lang="fr-FR" dirty="0"/>
          </a:p>
          <a:p>
            <a:r>
              <a:rPr lang="en-US" sz="1400" b="1" dirty="0"/>
              <a:t>*</a:t>
            </a:r>
            <a:r>
              <a:rPr lang="en-US" sz="1400" dirty="0"/>
              <a:t> Corresponding author: </a:t>
            </a:r>
            <a:r>
              <a:rPr lang="en-US" sz="1400" dirty="0" smtClean="0"/>
              <a:t>dbodun56@gmail.com</a:t>
            </a:r>
            <a:endParaRPr lang="fr-FR" sz="1400" dirty="0"/>
          </a:p>
        </p:txBody>
      </p:sp>
      <p:pic>
        <p:nvPicPr>
          <p:cNvPr id="3" name="Picture 2"/>
          <p:cNvPicPr>
            <a:picLocks noChangeAspect="1"/>
          </p:cNvPicPr>
          <p:nvPr/>
        </p:nvPicPr>
        <p:blipFill>
          <a:blip r:embed="rId3"/>
          <a:stretch>
            <a:fillRect/>
          </a:stretch>
        </p:blipFill>
        <p:spPr>
          <a:xfrm>
            <a:off x="3733800" y="5691198"/>
            <a:ext cx="1152525" cy="1135700"/>
          </a:xfrm>
          <a:prstGeom prst="rect">
            <a:avLst/>
          </a:prstGeom>
        </p:spPr>
      </p:pic>
    </p:spTree>
    <p:extLst>
      <p:ext uri="{BB962C8B-B14F-4D97-AF65-F5344CB8AC3E}">
        <p14:creationId xmlns:p14="http://schemas.microsoft.com/office/powerpoint/2010/main" val="267434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52022" y="6354722"/>
            <a:ext cx="2097956" cy="368382"/>
          </a:xfrm>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9" name="TextBox 8"/>
          <p:cNvSpPr txBox="1"/>
          <p:nvPr/>
        </p:nvSpPr>
        <p:spPr>
          <a:xfrm flipH="1">
            <a:off x="1237549" y="5702054"/>
            <a:ext cx="3828972" cy="652094"/>
          </a:xfrm>
          <a:prstGeom prst="rect">
            <a:avLst/>
          </a:prstGeom>
          <a:noFill/>
        </p:spPr>
        <p:txBody>
          <a:bodyPr wrap="square" rtlCol="0">
            <a:spAutoFit/>
          </a:bodyPr>
          <a:lstStyle/>
          <a:p>
            <a:r>
              <a:rPr lang="en-US" dirty="0" smtClean="0"/>
              <a:t>Figure </a:t>
            </a:r>
            <a:r>
              <a:rPr lang="en-US" dirty="0" smtClean="0"/>
              <a:t>5: </a:t>
            </a:r>
            <a:r>
              <a:rPr lang="en-US" dirty="0" smtClean="0"/>
              <a:t>Optimized part of the analogues</a:t>
            </a:r>
            <a:endParaRPr lang="en-US" dirty="0"/>
          </a:p>
        </p:txBody>
      </p:sp>
      <p:pic>
        <p:nvPicPr>
          <p:cNvPr id="4" name="Picture 3"/>
          <p:cNvPicPr>
            <a:picLocks noChangeAspect="1"/>
          </p:cNvPicPr>
          <p:nvPr/>
        </p:nvPicPr>
        <p:blipFill>
          <a:blip r:embed="rId3"/>
          <a:stretch>
            <a:fillRect/>
          </a:stretch>
        </p:blipFill>
        <p:spPr>
          <a:xfrm>
            <a:off x="914400" y="1143000"/>
            <a:ext cx="8023031" cy="4627265"/>
          </a:xfrm>
          <a:prstGeom prst="rect">
            <a:avLst/>
          </a:prstGeom>
        </p:spPr>
      </p:pic>
    </p:spTree>
    <p:extLst>
      <p:ext uri="{BB962C8B-B14F-4D97-AF65-F5344CB8AC3E}">
        <p14:creationId xmlns:p14="http://schemas.microsoft.com/office/powerpoint/2010/main" val="230791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06476232"/>
              </p:ext>
            </p:extLst>
          </p:nvPr>
        </p:nvGraphicFramePr>
        <p:xfrm>
          <a:off x="1531088" y="2239192"/>
          <a:ext cx="5635256" cy="3247208"/>
        </p:xfrm>
        <a:graphic>
          <a:graphicData uri="http://schemas.openxmlformats.org/drawingml/2006/table">
            <a:tbl>
              <a:tblPr firstRow="1" bandRow="1"/>
              <a:tblGrid>
                <a:gridCol w="2817628"/>
                <a:gridCol w="2817628"/>
              </a:tblGrid>
              <a:tr h="443369">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Compound </a:t>
                      </a:r>
                    </a:p>
                  </a:txBody>
                  <a:tcPr marL="68580" marR="68580" marT="0" marB="0"/>
                </a:tc>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Pred Y</a:t>
                      </a:r>
                    </a:p>
                  </a:txBody>
                  <a:tcPr marL="68580" marR="68580" marT="0" marB="0"/>
                </a:tc>
              </a:tr>
              <a:tr h="443369">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9794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6.267</a:t>
                      </a:r>
                    </a:p>
                  </a:txBody>
                  <a:tcPr marL="68580" marR="68580" marT="0" marB="0"/>
                </a:tc>
              </a:tr>
              <a:tr h="443369">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8592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6.298</a:t>
                      </a:r>
                    </a:p>
                  </a:txBody>
                  <a:tcPr marL="68580" marR="68580" marT="0" marB="0"/>
                </a:tc>
              </a:tr>
              <a:tr h="443369">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6.080</a:t>
                      </a:r>
                    </a:p>
                  </a:txBody>
                  <a:tcPr marL="68580" marR="68580" marT="0" marB="0"/>
                </a:tc>
              </a:tr>
              <a:tr h="443369">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2744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6.056</a:t>
                      </a:r>
                    </a:p>
                  </a:txBody>
                  <a:tcPr marL="68580" marR="68580" marT="0" marB="0"/>
                </a:tc>
              </a:tr>
              <a:tr h="443369">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3246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6.248</a:t>
                      </a:r>
                    </a:p>
                  </a:txBody>
                  <a:tcPr marL="68580" marR="68580" marT="0" marB="0"/>
                </a:tc>
              </a:tr>
              <a:tr h="584308">
                <a:tc>
                  <a:txBody>
                    <a:bodyPr/>
                    <a:lstStyle/>
                    <a:p>
                      <a:pPr marL="0" marR="0">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Co-crystallized</a:t>
                      </a:r>
                      <a:r>
                        <a:rPr lang="en-US" sz="18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Ligand (Standard)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5.893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extBox 6"/>
          <p:cNvSpPr txBox="1"/>
          <p:nvPr/>
        </p:nvSpPr>
        <p:spPr>
          <a:xfrm>
            <a:off x="581099" y="1688068"/>
            <a:ext cx="7267501" cy="369332"/>
          </a:xfrm>
          <a:prstGeom prst="rect">
            <a:avLst/>
          </a:prstGeom>
          <a:noFill/>
        </p:spPr>
        <p:txBody>
          <a:bodyPr wrap="square" rtlCol="0">
            <a:spAutoFit/>
          </a:bodyPr>
          <a:lstStyle/>
          <a:p>
            <a:r>
              <a:rPr lang="en-US" dirty="0" smtClean="0"/>
              <a:t>Table 1: Top compounds and their predicted pIC50 values</a:t>
            </a:r>
            <a:endParaRPr lang="en-US" dirty="0"/>
          </a:p>
        </p:txBody>
      </p:sp>
    </p:spTree>
    <p:extLst>
      <p:ext uri="{BB962C8B-B14F-4D97-AF65-F5344CB8AC3E}">
        <p14:creationId xmlns:p14="http://schemas.microsoft.com/office/powerpoint/2010/main" val="1316931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75461674"/>
              </p:ext>
            </p:extLst>
          </p:nvPr>
        </p:nvGraphicFramePr>
        <p:xfrm>
          <a:off x="609600" y="2057403"/>
          <a:ext cx="7696200" cy="3886198"/>
        </p:xfrm>
        <a:graphic>
          <a:graphicData uri="http://schemas.openxmlformats.org/drawingml/2006/table">
            <a:tbl>
              <a:tblPr firstRow="1" bandRow="1"/>
              <a:tblGrid>
                <a:gridCol w="2565400"/>
                <a:gridCol w="2565400"/>
                <a:gridCol w="2565400"/>
              </a:tblGrid>
              <a:tr h="524652">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Compound </a:t>
                      </a: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XP docking</a:t>
                      </a:r>
                    </a:p>
                  </a:txBody>
                  <a:tcPr marL="68580" marR="68580" marT="0" marB="0"/>
                </a:tc>
                <a:tc>
                  <a:txBody>
                    <a:bodyPr/>
                    <a:lstStyle/>
                    <a:p>
                      <a:pPr marL="0" marR="0">
                        <a:lnSpc>
                          <a:spcPct val="107000"/>
                        </a:lnSpc>
                        <a:spcBef>
                          <a:spcPts val="0"/>
                        </a:spcBef>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MMGBSA</a:t>
                      </a:r>
                    </a:p>
                  </a:txBody>
                  <a:tcPr marL="68580" marR="68580" marT="0" marB="0"/>
                </a:tc>
              </a:tr>
              <a:tr h="52465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9794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-8.559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2465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8592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-8.557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2465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9786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-8.517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-56.76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2465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2744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-8.356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24652">
                <a:tc>
                  <a:txBody>
                    <a:bodyPr/>
                    <a:lstStyle/>
                    <a:p>
                      <a:pPr marL="0" marR="0">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3246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-8.354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738286">
                <a:tc>
                  <a:txBody>
                    <a:bodyPr/>
                    <a:lstStyle/>
                    <a:p>
                      <a:pPr marL="0" marR="0">
                        <a:lnSpc>
                          <a:spcPct val="107000"/>
                        </a:lnSpc>
                        <a:spcBef>
                          <a:spcPts val="0"/>
                        </a:spcBef>
                        <a:spcAft>
                          <a:spcPts val="0"/>
                        </a:spcAft>
                      </a:pPr>
                      <a:r>
                        <a:rPr lang="en-US" sz="1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Co-crystallized</a:t>
                      </a:r>
                      <a:r>
                        <a:rPr lang="en-US" sz="16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Ligand (Standard)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-8.323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-76.98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TextBox 5"/>
          <p:cNvSpPr txBox="1"/>
          <p:nvPr/>
        </p:nvSpPr>
        <p:spPr>
          <a:xfrm>
            <a:off x="1250950" y="1459468"/>
            <a:ext cx="6140450" cy="369332"/>
          </a:xfrm>
          <a:prstGeom prst="rect">
            <a:avLst/>
          </a:prstGeom>
          <a:noFill/>
        </p:spPr>
        <p:txBody>
          <a:bodyPr wrap="square" rtlCol="0">
            <a:spAutoFit/>
          </a:bodyPr>
          <a:lstStyle/>
          <a:p>
            <a:r>
              <a:rPr lang="en-US" dirty="0" smtClean="0"/>
              <a:t>Table 2: Docking and MMGBSA scores of the top compounds</a:t>
            </a:r>
            <a:endParaRPr lang="en-US" dirty="0"/>
          </a:p>
        </p:txBody>
      </p:sp>
    </p:spTree>
    <p:extLst>
      <p:ext uri="{BB962C8B-B14F-4D97-AF65-F5344CB8AC3E}">
        <p14:creationId xmlns:p14="http://schemas.microsoft.com/office/powerpoint/2010/main" val="3772326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03981762"/>
              </p:ext>
            </p:extLst>
          </p:nvPr>
        </p:nvGraphicFramePr>
        <p:xfrm>
          <a:off x="1516911" y="1672855"/>
          <a:ext cx="6788889" cy="4423145"/>
        </p:xfrm>
        <a:graphic>
          <a:graphicData uri="http://schemas.openxmlformats.org/drawingml/2006/table">
            <a:tbl>
              <a:tblPr firstRow="1" bandRow="1"/>
              <a:tblGrid>
                <a:gridCol w="2262963"/>
                <a:gridCol w="2262963"/>
                <a:gridCol w="2262963"/>
              </a:tblGrid>
              <a:tr h="583307">
                <a:tc>
                  <a:txBody>
                    <a:bodyPr/>
                    <a:lstStyle/>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Compound </a:t>
                      </a: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Docking score </a:t>
                      </a:r>
                    </a:p>
                  </a:txBody>
                  <a:tcPr marL="68580" marR="68580" marT="0" marB="0"/>
                </a:tc>
                <a:tc>
                  <a:txBody>
                    <a:bodyPr/>
                    <a:lstStyle/>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IFD score</a:t>
                      </a:r>
                    </a:p>
                  </a:txBody>
                  <a:tcPr marL="68580" marR="68580" marT="0" marB="0"/>
                </a:tc>
              </a:tr>
              <a:tr h="583307">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9794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-8.529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-717.4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83307">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8592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-7.948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-716.93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83307">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9786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-721.33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83307">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2744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-8.799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-719.78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83307">
                <a:tc>
                  <a:txBody>
                    <a:bodyPr/>
                    <a:lstStyle/>
                    <a:p>
                      <a:pPr marL="0" marR="0">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3246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-8.094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-717.07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923303">
                <a:tc>
                  <a:txBody>
                    <a:bodyPr/>
                    <a:lstStyle/>
                    <a:p>
                      <a:pPr marL="0" marR="0">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Co-crystallized</a:t>
                      </a:r>
                      <a:r>
                        <a:rPr lang="en-US" sz="18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Ligand (Standard)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-8.821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-718.16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TextBox 5"/>
          <p:cNvSpPr txBox="1"/>
          <p:nvPr/>
        </p:nvSpPr>
        <p:spPr>
          <a:xfrm>
            <a:off x="889000" y="1143000"/>
            <a:ext cx="7569200" cy="371277"/>
          </a:xfrm>
          <a:prstGeom prst="rect">
            <a:avLst/>
          </a:prstGeom>
          <a:noFill/>
        </p:spPr>
        <p:txBody>
          <a:bodyPr wrap="square" rtlCol="0">
            <a:spAutoFit/>
          </a:bodyPr>
          <a:lstStyle/>
          <a:p>
            <a:r>
              <a:rPr lang="en-US" dirty="0" smtClean="0"/>
              <a:t>Table 3: Docking and IFD scores of the top compounds after Induced fit docking </a:t>
            </a:r>
            <a:endParaRPr lang="en-US" dirty="0"/>
          </a:p>
        </p:txBody>
      </p:sp>
    </p:spTree>
    <p:extLst>
      <p:ext uri="{BB962C8B-B14F-4D97-AF65-F5344CB8AC3E}">
        <p14:creationId xmlns:p14="http://schemas.microsoft.com/office/powerpoint/2010/main" val="4186015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29875530"/>
              </p:ext>
            </p:extLst>
          </p:nvPr>
        </p:nvGraphicFramePr>
        <p:xfrm>
          <a:off x="1295401" y="2009701"/>
          <a:ext cx="7010400" cy="4238699"/>
        </p:xfrm>
        <a:graphic>
          <a:graphicData uri="http://schemas.openxmlformats.org/drawingml/2006/table">
            <a:tbl>
              <a:tblPr firstRow="1" bandRow="1"/>
              <a:tblGrid>
                <a:gridCol w="2470298"/>
                <a:gridCol w="2270051"/>
                <a:gridCol w="2270051"/>
              </a:tblGrid>
              <a:tr h="558983">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Compound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Docking score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Glide eModel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58983">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9794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-8.678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-70.735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58983">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8592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-9.268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-58.405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58983">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9786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-9.15</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-76.568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58983">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2744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-8.279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-63.953</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558983">
                <a:tc>
                  <a:txBody>
                    <a:bodyPr/>
                    <a:lstStyle/>
                    <a:p>
                      <a:pPr marL="0" marR="0">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Compound 3246</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-8.327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-55.717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884801">
                <a:tc>
                  <a:txBody>
                    <a:bodyPr/>
                    <a:lstStyle/>
                    <a:p>
                      <a:pPr marL="0" marR="0">
                        <a:lnSpc>
                          <a:spcPct val="107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Co-crystallized</a:t>
                      </a:r>
                      <a:r>
                        <a:rPr lang="en-US" sz="18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Ligand (Standard)</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-9.017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-87.309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6" name="TextBox 5"/>
          <p:cNvSpPr txBox="1"/>
          <p:nvPr/>
        </p:nvSpPr>
        <p:spPr>
          <a:xfrm>
            <a:off x="609601" y="1258669"/>
            <a:ext cx="7924800" cy="646331"/>
          </a:xfrm>
          <a:prstGeom prst="rect">
            <a:avLst/>
          </a:prstGeom>
          <a:noFill/>
        </p:spPr>
        <p:txBody>
          <a:bodyPr wrap="square" rtlCol="0">
            <a:spAutoFit/>
          </a:bodyPr>
          <a:lstStyle/>
          <a:p>
            <a:r>
              <a:rPr lang="en-US" dirty="0" smtClean="0"/>
              <a:t>Table 4: Docking and Glide </a:t>
            </a:r>
            <a:r>
              <a:rPr lang="en-US" dirty="0" err="1" smtClean="0"/>
              <a:t>eModel</a:t>
            </a:r>
            <a:r>
              <a:rPr lang="en-US" dirty="0" smtClean="0"/>
              <a:t> scores of top compounds after Quantum based docking .</a:t>
            </a:r>
            <a:endParaRPr lang="en-US" dirty="0"/>
          </a:p>
        </p:txBody>
      </p:sp>
    </p:spTree>
    <p:extLst>
      <p:ext uri="{BB962C8B-B14F-4D97-AF65-F5344CB8AC3E}">
        <p14:creationId xmlns:p14="http://schemas.microsoft.com/office/powerpoint/2010/main" val="589542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2" name="Rectangle 1"/>
          <p:cNvSpPr/>
          <p:nvPr/>
        </p:nvSpPr>
        <p:spPr>
          <a:xfrm>
            <a:off x="762000" y="2057400"/>
            <a:ext cx="8001000" cy="1477328"/>
          </a:xfrm>
          <a:prstGeom prst="rect">
            <a:avLst/>
          </a:prstGeom>
        </p:spPr>
        <p:txBody>
          <a:bodyPr wrap="square">
            <a:sp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results of this study confirms the better binding affinity of the optimized analogues compared to the co-crystallized ligand after Rigid docking, Induced Fit Docking and Quantum based docking. However a more detailed calculation which involves MD simulation will be done. Also these compounds should be tested for both </a:t>
            </a:r>
            <a:r>
              <a:rPr lang="en-US" i="1" dirty="0">
                <a:latin typeface="Times New Roman" panose="02020603050405020304" pitchFamily="18" charset="0"/>
                <a:ea typeface="Calibri" panose="020F0502020204030204" pitchFamily="34" charset="0"/>
                <a:cs typeface="Times New Roman" panose="02020603050405020304" pitchFamily="18" charset="0"/>
              </a:rPr>
              <a:t>in vitro</a:t>
            </a:r>
            <a:r>
              <a:rPr lang="en-US" dirty="0">
                <a:latin typeface="Times New Roman" panose="02020603050405020304" pitchFamily="18" charset="0"/>
                <a:ea typeface="Calibri" panose="020F0502020204030204" pitchFamily="34" charset="0"/>
                <a:cs typeface="Times New Roman" panose="02020603050405020304" pitchFamily="18" charset="0"/>
              </a:rPr>
              <a:t> and </a:t>
            </a:r>
            <a:r>
              <a:rPr lang="en-US" i="1" dirty="0">
                <a:latin typeface="Times New Roman" panose="02020603050405020304" pitchFamily="18" charset="0"/>
                <a:ea typeface="Calibri" panose="020F0502020204030204" pitchFamily="34" charset="0"/>
                <a:cs typeface="Times New Roman" panose="02020603050405020304" pitchFamily="18" charset="0"/>
              </a:rPr>
              <a:t>in vivo </a:t>
            </a:r>
            <a:r>
              <a:rPr lang="en-US" dirty="0">
                <a:latin typeface="Times New Roman" panose="02020603050405020304" pitchFamily="18" charset="0"/>
                <a:ea typeface="Calibri" panose="020F0502020204030204" pitchFamily="34" charset="0"/>
                <a:cs typeface="Times New Roman" panose="02020603050405020304" pitchFamily="18" charset="0"/>
              </a:rPr>
              <a:t>test for their efficacy. </a:t>
            </a:r>
          </a:p>
        </p:txBody>
      </p:sp>
    </p:spTree>
    <p:extLst>
      <p:ext uri="{BB962C8B-B14F-4D97-AF65-F5344CB8AC3E}">
        <p14:creationId xmlns:p14="http://schemas.microsoft.com/office/powerpoint/2010/main" val="93977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7BB60A73-C7B6-4942-9460-6A11453E996F}"/>
              </a:ext>
            </a:extLst>
          </p:cNvPr>
          <p:cNvSpPr txBox="1"/>
          <p:nvPr/>
        </p:nvSpPr>
        <p:spPr>
          <a:xfrm>
            <a:off x="685800" y="1447800"/>
            <a:ext cx="8153400" cy="830997"/>
          </a:xfrm>
          <a:prstGeom prst="rect">
            <a:avLst/>
          </a:prstGeom>
          <a:noFill/>
        </p:spPr>
        <p:txBody>
          <a:bodyPr wrap="square" rtlCol="0">
            <a:spAutoFit/>
          </a:bodyPr>
          <a:lstStyle/>
          <a:p>
            <a:r>
              <a:rPr lang="fr-FR" sz="2400" b="1" dirty="0" err="1"/>
              <a:t>Acknowledgments</a:t>
            </a:r>
            <a:endParaRPr lang="fr-FR" sz="2400" b="1" dirty="0"/>
          </a:p>
          <a:p>
            <a:endParaRPr lang="fr-FR" sz="2400" b="1" dirty="0"/>
          </a:p>
        </p:txBody>
      </p:sp>
      <p:pic>
        <p:nvPicPr>
          <p:cNvPr id="2" name="Picture 1"/>
          <p:cNvPicPr>
            <a:picLocks noChangeAspect="1"/>
          </p:cNvPicPr>
          <p:nvPr/>
        </p:nvPicPr>
        <p:blipFill>
          <a:blip r:embed="rId3"/>
          <a:stretch>
            <a:fillRect/>
          </a:stretch>
        </p:blipFill>
        <p:spPr>
          <a:xfrm>
            <a:off x="1219201" y="2362200"/>
            <a:ext cx="2667000" cy="1820587"/>
          </a:xfrm>
          <a:prstGeom prst="rect">
            <a:avLst/>
          </a:prstGeom>
        </p:spPr>
      </p:pic>
      <p:pic>
        <p:nvPicPr>
          <p:cNvPr id="3" name="Picture 2"/>
          <p:cNvPicPr>
            <a:picLocks noChangeAspect="1"/>
          </p:cNvPicPr>
          <p:nvPr/>
        </p:nvPicPr>
        <p:blipFill>
          <a:blip r:embed="rId4"/>
          <a:stretch>
            <a:fillRect/>
          </a:stretch>
        </p:blipFill>
        <p:spPr>
          <a:xfrm>
            <a:off x="4876800" y="2332653"/>
            <a:ext cx="2905125" cy="971550"/>
          </a:xfrm>
          <a:prstGeom prst="rect">
            <a:avLst/>
          </a:prstGeom>
        </p:spPr>
      </p:pic>
    </p:spTree>
    <p:extLst>
      <p:ext uri="{BB962C8B-B14F-4D97-AF65-F5344CB8AC3E}">
        <p14:creationId xmlns:p14="http://schemas.microsoft.com/office/powerpoint/2010/main" val="1042582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4278" y="1828800"/>
            <a:ext cx="7200122" cy="461665"/>
          </a:xfrm>
          <a:prstGeom prst="rect">
            <a:avLst/>
          </a:prstGeom>
        </p:spPr>
        <p:txBody>
          <a:bodyPr wrap="square">
            <a:spAutoFit/>
          </a:bodyPr>
          <a:lstStyle/>
          <a:p>
            <a:pPr algn="ctr"/>
            <a:r>
              <a:rPr lang="en-US" sz="2400" b="1" dirty="0" smtClean="0"/>
              <a:t>Lead Optimization of Top compounds targeting Eg5</a:t>
            </a: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33400" y="2819400"/>
            <a:ext cx="8372475" cy="2148090"/>
          </a:xfrm>
          <a:prstGeom prst="rect">
            <a:avLst/>
          </a:prstGeom>
        </p:spPr>
      </p:pic>
      <p:sp>
        <p:nvSpPr>
          <p:cNvPr id="4" name="TextBox 3"/>
          <p:cNvSpPr txBox="1"/>
          <p:nvPr/>
        </p:nvSpPr>
        <p:spPr>
          <a:xfrm>
            <a:off x="681135" y="1066800"/>
            <a:ext cx="2138265" cy="369332"/>
          </a:xfrm>
          <a:prstGeom prst="rect">
            <a:avLst/>
          </a:prstGeom>
          <a:noFill/>
        </p:spPr>
        <p:txBody>
          <a:bodyPr wrap="square" rtlCol="0">
            <a:spAutoFit/>
          </a:bodyPr>
          <a:lstStyle/>
          <a:p>
            <a:r>
              <a:rPr lang="en-US" b="1" dirty="0" smtClean="0"/>
              <a:t>Graphical Abstract</a:t>
            </a:r>
            <a:endParaRPr lang="en-US" b="1" dirty="0"/>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FF4E4F2F-1E55-44A4-8832-84E477F385C3}"/>
              </a:ext>
            </a:extLst>
          </p:cNvPr>
          <p:cNvSpPr txBox="1"/>
          <p:nvPr/>
        </p:nvSpPr>
        <p:spPr>
          <a:xfrm>
            <a:off x="457200" y="1066800"/>
            <a:ext cx="8534400" cy="4539704"/>
          </a:xfrm>
          <a:prstGeom prst="rect">
            <a:avLst/>
          </a:prstGeom>
          <a:noFill/>
        </p:spPr>
        <p:txBody>
          <a:bodyPr wrap="square" rtlCol="0">
            <a:spAutoFit/>
          </a:bodyPr>
          <a:lstStyle/>
          <a:p>
            <a:pPr algn="just"/>
            <a:r>
              <a:rPr lang="en-US" sz="1700" dirty="0"/>
              <a:t>Cancer remains a paramount global health challenge with multifaceted mechanisms driving its proliferation. One pivotal target in this complex landscape is the Mitotic </a:t>
            </a:r>
            <a:r>
              <a:rPr lang="en-US" sz="1700" dirty="0" err="1"/>
              <a:t>kinesin</a:t>
            </a:r>
            <a:r>
              <a:rPr lang="en-US" sz="1700" dirty="0"/>
              <a:t> Eg5, a key player during cell division. Inhibiting this protein holds immense potential to combat cancer effectively. Building on a recent breakthrough, our study aims to enhance the inhibitory efficacy against Eg5 by optimizing a promising novel compound identified in our previous research, which has shown superior inhibitory properties compared to a standard treatment. As we progress through the drug discovery funnel, our focus shifts to lead optimization. We seek to elevate the binding affinity of the lead compound while simultaneously enhancing its Absorption, Distribution, Metabolism, Excretion, and Toxicity (ADMET) properties. This optimization phase is critical for ensuring the compound's therapeutic efficacy, safety, and potential for clinical translation. Our proposed research aligns with the urgent need for innovative cancer treatments and addresses a vital aspect of drug development. By refining the lead compound's molecular interactions and ADMET profile, we endeavor to contribute to the advancement of targeted cancer therapy, potentially bringing us closer to a transformative solution in the battle against cancer.</a:t>
            </a:r>
            <a:endParaRPr lang="fr-FR" sz="1700" dirty="0"/>
          </a:p>
          <a:p>
            <a:pPr algn="just"/>
            <a:endParaRPr lang="en-US" sz="1700" dirty="0"/>
          </a:p>
          <a:p>
            <a:pPr algn="just"/>
            <a:r>
              <a:rPr lang="fr-FR" sz="1700" b="1" dirty="0"/>
              <a:t>Keywords</a:t>
            </a:r>
            <a:r>
              <a:rPr lang="fr-FR" sz="1700" dirty="0"/>
              <a:t>: </a:t>
            </a:r>
            <a:r>
              <a:rPr lang="fr-FR" sz="1700" dirty="0" smtClean="0"/>
              <a:t>Lead </a:t>
            </a:r>
            <a:r>
              <a:rPr lang="fr-FR" sz="1700" dirty="0" err="1" smtClean="0"/>
              <a:t>Optimization</a:t>
            </a:r>
            <a:r>
              <a:rPr lang="fr-FR" sz="1700" dirty="0" smtClean="0"/>
              <a:t>; </a:t>
            </a:r>
            <a:r>
              <a:rPr lang="fr-FR" sz="1700" dirty="0" err="1" smtClean="0"/>
              <a:t>Medicinal</a:t>
            </a:r>
            <a:r>
              <a:rPr lang="fr-FR" sz="1700" dirty="0" smtClean="0"/>
              <a:t> </a:t>
            </a:r>
            <a:r>
              <a:rPr lang="fr-FR" sz="1700" dirty="0" err="1" smtClean="0"/>
              <a:t>Chemistry</a:t>
            </a:r>
            <a:r>
              <a:rPr lang="fr-FR" sz="1700" dirty="0" smtClean="0"/>
              <a:t>; QSAR</a:t>
            </a:r>
            <a:endParaRPr lang="fr-FR" sz="1700" dirty="0"/>
          </a:p>
        </p:txBody>
      </p:sp>
    </p:spTree>
    <p:extLst>
      <p:ext uri="{BB962C8B-B14F-4D97-AF65-F5344CB8AC3E}">
        <p14:creationId xmlns:p14="http://schemas.microsoft.com/office/powerpoint/2010/main" val="498366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D04F326-65EB-4336-8C2B-B7016DD553EB}"/>
              </a:ext>
            </a:extLst>
          </p:cNvPr>
          <p:cNvSpPr txBox="1"/>
          <p:nvPr/>
        </p:nvSpPr>
        <p:spPr>
          <a:xfrm>
            <a:off x="647700" y="1214735"/>
            <a:ext cx="7848600" cy="461665"/>
          </a:xfrm>
          <a:prstGeom prst="rect">
            <a:avLst/>
          </a:prstGeom>
          <a:noFill/>
        </p:spPr>
        <p:txBody>
          <a:bodyPr wrap="square" rtlCol="0">
            <a:spAutoFit/>
          </a:bodyPr>
          <a:lstStyle/>
          <a:p>
            <a:r>
              <a:rPr lang="fr-FR" sz="2400" b="1" dirty="0"/>
              <a:t>Introduction</a:t>
            </a:r>
          </a:p>
        </p:txBody>
      </p:sp>
      <p:pic>
        <p:nvPicPr>
          <p:cNvPr id="4" name="Picture 3"/>
          <p:cNvPicPr>
            <a:picLocks noChangeAspect="1"/>
          </p:cNvPicPr>
          <p:nvPr/>
        </p:nvPicPr>
        <p:blipFill>
          <a:blip r:embed="rId3"/>
          <a:stretch>
            <a:fillRect/>
          </a:stretch>
        </p:blipFill>
        <p:spPr>
          <a:xfrm>
            <a:off x="76200" y="1790627"/>
            <a:ext cx="8991600" cy="4451496"/>
          </a:xfrm>
          <a:prstGeom prst="rect">
            <a:avLst/>
          </a:prstGeom>
        </p:spPr>
      </p:pic>
    </p:spTree>
    <p:extLst>
      <p:ext uri="{BB962C8B-B14F-4D97-AF65-F5344CB8AC3E}">
        <p14:creationId xmlns:p14="http://schemas.microsoft.com/office/powerpoint/2010/main" val="1458517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D04F326-65EB-4336-8C2B-B7016DD553EB}"/>
              </a:ext>
            </a:extLst>
          </p:cNvPr>
          <p:cNvSpPr txBox="1"/>
          <p:nvPr/>
        </p:nvSpPr>
        <p:spPr>
          <a:xfrm>
            <a:off x="647700" y="1214735"/>
            <a:ext cx="7848600" cy="461665"/>
          </a:xfrm>
          <a:prstGeom prst="rect">
            <a:avLst/>
          </a:prstGeom>
          <a:noFill/>
        </p:spPr>
        <p:txBody>
          <a:bodyPr wrap="square" rtlCol="0">
            <a:spAutoFit/>
          </a:bodyPr>
          <a:lstStyle/>
          <a:p>
            <a:r>
              <a:rPr lang="fr-FR" sz="2400" b="1" dirty="0"/>
              <a:t>Introduction</a:t>
            </a:r>
          </a:p>
        </p:txBody>
      </p:sp>
      <p:pic>
        <p:nvPicPr>
          <p:cNvPr id="6" name="Picture 5"/>
          <p:cNvPicPr>
            <a:picLocks noChangeAspect="1"/>
          </p:cNvPicPr>
          <p:nvPr/>
        </p:nvPicPr>
        <p:blipFill>
          <a:blip r:embed="rId3"/>
          <a:stretch>
            <a:fillRect/>
          </a:stretch>
        </p:blipFill>
        <p:spPr>
          <a:xfrm>
            <a:off x="1409700" y="1676400"/>
            <a:ext cx="6324600" cy="4456675"/>
          </a:xfrm>
          <a:prstGeom prst="rect">
            <a:avLst/>
          </a:prstGeom>
        </p:spPr>
      </p:pic>
      <p:sp>
        <p:nvSpPr>
          <p:cNvPr id="7" name="TextBox 6"/>
          <p:cNvSpPr txBox="1"/>
          <p:nvPr/>
        </p:nvSpPr>
        <p:spPr>
          <a:xfrm>
            <a:off x="1658531" y="6161543"/>
            <a:ext cx="4285069" cy="315457"/>
          </a:xfrm>
          <a:prstGeom prst="rect">
            <a:avLst/>
          </a:prstGeom>
          <a:noFill/>
        </p:spPr>
        <p:txBody>
          <a:bodyPr wrap="square" rtlCol="0">
            <a:spAutoFit/>
          </a:bodyPr>
          <a:lstStyle/>
          <a:p>
            <a:r>
              <a:rPr lang="en-US" dirty="0" smtClean="0"/>
              <a:t>Figure 1: Snapshot of the previous study</a:t>
            </a:r>
            <a:endParaRPr lang="en-US" dirty="0"/>
          </a:p>
        </p:txBody>
      </p:sp>
    </p:spTree>
    <p:extLst>
      <p:ext uri="{BB962C8B-B14F-4D97-AF65-F5344CB8AC3E}">
        <p14:creationId xmlns:p14="http://schemas.microsoft.com/office/powerpoint/2010/main" val="38815242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DD04F326-65EB-4336-8C2B-B7016DD553EB}"/>
              </a:ext>
            </a:extLst>
          </p:cNvPr>
          <p:cNvSpPr txBox="1"/>
          <p:nvPr/>
        </p:nvSpPr>
        <p:spPr>
          <a:xfrm>
            <a:off x="643812" y="1156997"/>
            <a:ext cx="7852488" cy="461665"/>
          </a:xfrm>
          <a:prstGeom prst="rect">
            <a:avLst/>
          </a:prstGeom>
          <a:noFill/>
        </p:spPr>
        <p:txBody>
          <a:bodyPr wrap="square" rtlCol="0">
            <a:spAutoFit/>
          </a:bodyPr>
          <a:lstStyle/>
          <a:p>
            <a:r>
              <a:rPr lang="fr-FR" sz="2400" b="1" dirty="0"/>
              <a:t>Introduction</a:t>
            </a:r>
          </a:p>
        </p:txBody>
      </p:sp>
      <p:sp>
        <p:nvSpPr>
          <p:cNvPr id="8" name="TextBox 7"/>
          <p:cNvSpPr txBox="1"/>
          <p:nvPr/>
        </p:nvSpPr>
        <p:spPr>
          <a:xfrm>
            <a:off x="1981200" y="6093023"/>
            <a:ext cx="4593771" cy="307777"/>
          </a:xfrm>
          <a:prstGeom prst="rect">
            <a:avLst/>
          </a:prstGeom>
          <a:noFill/>
        </p:spPr>
        <p:txBody>
          <a:bodyPr wrap="square" rtlCol="0">
            <a:spAutoFit/>
          </a:bodyPr>
          <a:lstStyle/>
          <a:p>
            <a:r>
              <a:rPr lang="en-US" dirty="0" smtClean="0"/>
              <a:t>Figure 2: Top compounds from the Prior Study. </a:t>
            </a:r>
            <a:endParaRPr lang="en-US" dirty="0"/>
          </a:p>
        </p:txBody>
      </p:sp>
      <p:pic>
        <p:nvPicPr>
          <p:cNvPr id="6" name="Picture 5"/>
          <p:cNvPicPr>
            <a:picLocks noChangeAspect="1"/>
          </p:cNvPicPr>
          <p:nvPr/>
        </p:nvPicPr>
        <p:blipFill>
          <a:blip r:embed="rId3"/>
          <a:stretch>
            <a:fillRect/>
          </a:stretch>
        </p:blipFill>
        <p:spPr>
          <a:xfrm>
            <a:off x="1219200" y="1741782"/>
            <a:ext cx="6383065" cy="4285859"/>
          </a:xfrm>
          <a:prstGeom prst="rect">
            <a:avLst/>
          </a:prstGeom>
        </p:spPr>
      </p:pic>
    </p:spTree>
    <p:extLst>
      <p:ext uri="{BB962C8B-B14F-4D97-AF65-F5344CB8AC3E}">
        <p14:creationId xmlns:p14="http://schemas.microsoft.com/office/powerpoint/2010/main" val="2777095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7</a:t>
            </a:fld>
            <a:endParaRPr lang="fr-FR"/>
          </a:p>
        </p:txBody>
      </p:sp>
      <p:pic>
        <p:nvPicPr>
          <p:cNvPr id="3" name="Picture 2"/>
          <p:cNvPicPr/>
          <p:nvPr/>
        </p:nvPicPr>
        <p:blipFill>
          <a:blip r:embed="rId2"/>
          <a:stretch>
            <a:fillRect/>
          </a:stretch>
        </p:blipFill>
        <p:spPr>
          <a:xfrm>
            <a:off x="2209800" y="1447800"/>
            <a:ext cx="4968875" cy="4517390"/>
          </a:xfrm>
          <a:prstGeom prst="rect">
            <a:avLst/>
          </a:prstGeom>
        </p:spPr>
      </p:pic>
      <p:sp>
        <p:nvSpPr>
          <p:cNvPr id="4" name="TextBox 3">
            <a:extLst>
              <a:ext uri="{FF2B5EF4-FFF2-40B4-BE49-F238E27FC236}">
                <a16:creationId xmlns="" xmlns:a16="http://schemas.microsoft.com/office/drawing/2014/main" id="{DD04F326-65EB-4336-8C2B-B7016DD553EB}"/>
              </a:ext>
            </a:extLst>
          </p:cNvPr>
          <p:cNvSpPr txBox="1"/>
          <p:nvPr/>
        </p:nvSpPr>
        <p:spPr>
          <a:xfrm>
            <a:off x="643812" y="1156997"/>
            <a:ext cx="7852488" cy="461665"/>
          </a:xfrm>
          <a:prstGeom prst="rect">
            <a:avLst/>
          </a:prstGeom>
          <a:noFill/>
        </p:spPr>
        <p:txBody>
          <a:bodyPr wrap="square" rtlCol="0">
            <a:spAutoFit/>
          </a:bodyPr>
          <a:lstStyle/>
          <a:p>
            <a:r>
              <a:rPr lang="fr-FR" sz="2400" b="1" dirty="0" err="1" smtClean="0"/>
              <a:t>Materials</a:t>
            </a:r>
            <a:r>
              <a:rPr lang="fr-FR" sz="2400" b="1" dirty="0" smtClean="0"/>
              <a:t> and </a:t>
            </a:r>
            <a:r>
              <a:rPr lang="fr-FR" sz="2400" b="1" dirty="0" err="1" smtClean="0"/>
              <a:t>Methods</a:t>
            </a:r>
            <a:endParaRPr lang="fr-FR" sz="2400" b="1" dirty="0"/>
          </a:p>
        </p:txBody>
      </p:sp>
      <p:sp>
        <p:nvSpPr>
          <p:cNvPr id="5" name="TextBox 4"/>
          <p:cNvSpPr txBox="1"/>
          <p:nvPr/>
        </p:nvSpPr>
        <p:spPr>
          <a:xfrm>
            <a:off x="990600" y="6019801"/>
            <a:ext cx="4953000" cy="369332"/>
          </a:xfrm>
          <a:prstGeom prst="rect">
            <a:avLst/>
          </a:prstGeom>
          <a:noFill/>
        </p:spPr>
        <p:txBody>
          <a:bodyPr wrap="square" rtlCol="0">
            <a:spAutoFit/>
          </a:bodyPr>
          <a:lstStyle/>
          <a:p>
            <a:r>
              <a:rPr lang="en-US" dirty="0" smtClean="0"/>
              <a:t>Figure 3 : Workflow of this study. </a:t>
            </a:r>
            <a:endParaRPr lang="en-US" dirty="0"/>
          </a:p>
        </p:txBody>
      </p:sp>
    </p:spTree>
    <p:extLst>
      <p:ext uri="{BB962C8B-B14F-4D97-AF65-F5344CB8AC3E}">
        <p14:creationId xmlns:p14="http://schemas.microsoft.com/office/powerpoint/2010/main" val="2601565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8</a:t>
            </a:fld>
            <a:endParaRPr lang="fr-FR"/>
          </a:p>
        </p:txBody>
      </p:sp>
      <p:sp>
        <p:nvSpPr>
          <p:cNvPr id="3" name="TextBox 2"/>
          <p:cNvSpPr txBox="1"/>
          <p:nvPr/>
        </p:nvSpPr>
        <p:spPr>
          <a:xfrm>
            <a:off x="457200" y="1524000"/>
            <a:ext cx="8077200"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Using a Deep learning </a:t>
            </a:r>
            <a:r>
              <a:rPr lang="en-US" dirty="0"/>
              <a:t>p</a:t>
            </a:r>
            <a:r>
              <a:rPr lang="en-US" dirty="0" smtClean="0"/>
              <a:t>latform, we generated 12500 analogues of the top 5 compounds from the prior study (Figure 2)</a:t>
            </a:r>
          </a:p>
          <a:p>
            <a:pPr marL="285750" indent="-285750" algn="just">
              <a:buFont typeface="Arial" panose="020B0604020202020204" pitchFamily="34" charset="0"/>
              <a:buChar char="•"/>
            </a:pPr>
            <a:r>
              <a:rPr lang="en-US" dirty="0" smtClean="0"/>
              <a:t>The generated analogues had a better binding affinity compared to the co-crystallized ligand. </a:t>
            </a:r>
            <a:endParaRPr lang="en-US" dirty="0"/>
          </a:p>
          <a:p>
            <a:pPr marL="285750" indent="-285750" algn="just">
              <a:buFont typeface="Arial" panose="020B0604020202020204" pitchFamily="34" charset="0"/>
              <a:buChar char="•"/>
            </a:pPr>
            <a:r>
              <a:rPr lang="en-US" dirty="0" smtClean="0"/>
              <a:t>The better binding affinity were confirmed using free energy calculations (MM-GBSA), Induced fit docking and Quantum based Docking (Table 2-4).</a:t>
            </a:r>
          </a:p>
          <a:p>
            <a:pPr marL="285750" indent="-285750" algn="just">
              <a:buFont typeface="Arial" panose="020B0604020202020204" pitchFamily="34" charset="0"/>
              <a:buChar char="•"/>
            </a:pPr>
            <a:r>
              <a:rPr lang="en-US" dirty="0" smtClean="0"/>
              <a:t>Also a detailed QSAR model was built using the list of </a:t>
            </a:r>
            <a:r>
              <a:rPr lang="en-US" dirty="0" err="1" smtClean="0"/>
              <a:t>ChembL</a:t>
            </a:r>
            <a:r>
              <a:rPr lang="en-US" dirty="0" smtClean="0"/>
              <a:t> inhibitors. The model predicted the better inhibitory potential of the compounds compound to the standard (Table 1). </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613366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0228D7A8-44E3-430C-AAD3-4A5580FD7912}"/>
              </a:ext>
            </a:extLst>
          </p:cNvPr>
          <p:cNvSpPr txBox="1"/>
          <p:nvPr/>
        </p:nvSpPr>
        <p:spPr>
          <a:xfrm>
            <a:off x="609600" y="1214735"/>
            <a:ext cx="8153400" cy="461665"/>
          </a:xfrm>
          <a:prstGeom prst="rect">
            <a:avLst/>
          </a:prstGeom>
          <a:noFill/>
        </p:spPr>
        <p:txBody>
          <a:bodyPr wrap="square" rtlCol="0">
            <a:spAutoFit/>
          </a:bodyPr>
          <a:lstStyle/>
          <a:p>
            <a:r>
              <a:rPr lang="fr-FR" sz="2400" b="1" dirty="0" err="1"/>
              <a:t>Results</a:t>
            </a:r>
            <a:r>
              <a:rPr lang="fr-FR" sz="2400" b="1" dirty="0"/>
              <a:t> and </a:t>
            </a:r>
            <a:r>
              <a:rPr lang="fr-FR" sz="2400" b="1" dirty="0" smtClean="0"/>
              <a:t>Discussion</a:t>
            </a:r>
            <a:endParaRPr lang="fr-FR" sz="2400" b="1" dirty="0"/>
          </a:p>
        </p:txBody>
      </p:sp>
      <p:sp>
        <p:nvSpPr>
          <p:cNvPr id="5" name="TextBox 4"/>
          <p:cNvSpPr txBox="1"/>
          <p:nvPr/>
        </p:nvSpPr>
        <p:spPr>
          <a:xfrm>
            <a:off x="1427584" y="5791200"/>
            <a:ext cx="7201676" cy="646331"/>
          </a:xfrm>
          <a:prstGeom prst="rect">
            <a:avLst/>
          </a:prstGeom>
          <a:noFill/>
        </p:spPr>
        <p:txBody>
          <a:bodyPr wrap="square" rtlCol="0">
            <a:spAutoFit/>
          </a:bodyPr>
          <a:lstStyle/>
          <a:p>
            <a:r>
              <a:rPr lang="en-US" dirty="0" smtClean="0"/>
              <a:t>Figure </a:t>
            </a:r>
            <a:r>
              <a:rPr lang="en-US" dirty="0" smtClean="0"/>
              <a:t>4:  </a:t>
            </a:r>
            <a:r>
              <a:rPr lang="en-US" dirty="0" smtClean="0"/>
              <a:t>Top compounds from this </a:t>
            </a:r>
            <a:r>
              <a:rPr lang="en-US" dirty="0" smtClean="0"/>
              <a:t>study compared to the co-crystallized ligand (</a:t>
            </a:r>
            <a:r>
              <a:rPr lang="en-US" dirty="0" smtClean="0"/>
              <a:t>R</a:t>
            </a:r>
            <a:r>
              <a:rPr lang="en-US" dirty="0" smtClean="0"/>
              <a:t>eference Ligand).</a:t>
            </a:r>
            <a:endParaRPr lang="en-US" dirty="0"/>
          </a:p>
        </p:txBody>
      </p:sp>
      <p:pic>
        <p:nvPicPr>
          <p:cNvPr id="8" name="Picture 7"/>
          <p:cNvPicPr>
            <a:picLocks noChangeAspect="1"/>
          </p:cNvPicPr>
          <p:nvPr/>
        </p:nvPicPr>
        <p:blipFill>
          <a:blip r:embed="rId3"/>
          <a:stretch>
            <a:fillRect/>
          </a:stretch>
        </p:blipFill>
        <p:spPr>
          <a:xfrm>
            <a:off x="1371600" y="1828800"/>
            <a:ext cx="6934200" cy="4101653"/>
          </a:xfrm>
          <a:prstGeom prst="rect">
            <a:avLst/>
          </a:prstGeom>
        </p:spPr>
      </p:pic>
    </p:spTree>
    <p:extLst>
      <p:ext uri="{BB962C8B-B14F-4D97-AF65-F5344CB8AC3E}">
        <p14:creationId xmlns:p14="http://schemas.microsoft.com/office/powerpoint/2010/main" val="2928138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TotalTime>
  <Words>709</Words>
  <Application>Microsoft Office PowerPoint</Application>
  <PresentationFormat>On-screen Show (4:3)</PresentationFormat>
  <Paragraphs>143</Paragraphs>
  <Slides>16</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HP</cp:lastModifiedBy>
  <cp:revision>107</cp:revision>
  <dcterms:created xsi:type="dcterms:W3CDTF">2015-04-04T09:45:50Z</dcterms:created>
  <dcterms:modified xsi:type="dcterms:W3CDTF">2023-11-01T03:49:31Z</dcterms:modified>
</cp:coreProperties>
</file>