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60" r:id="rId2"/>
  </p:sldIdLst>
  <p:sldSz cx="32399288" cy="432006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967" userDrawn="1">
          <p15:clr>
            <a:srgbClr val="A4A3A4"/>
          </p15:clr>
        </p15:guide>
        <p15:guide id="2" pos="36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99"/>
    <a:srgbClr val="00CC66"/>
    <a:srgbClr val="99FF66"/>
    <a:srgbClr val="99FF33"/>
    <a:srgbClr val="FFFFFF"/>
    <a:srgbClr val="66FF66"/>
    <a:srgbClr val="66FF33"/>
    <a:srgbClr val="25B4F9"/>
    <a:srgbClr val="0AD8A9"/>
    <a:srgbClr val="63CD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301B821-A1FF-4177-AEE7-76D212191A09}" styleName="Estilo Médio 1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0A1B5D5-9B99-4C35-A422-299274C87663}" styleName="Estilo Médio 1 - Ênfas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E171933-4619-4E11-9A3F-F7608DF75F80}" styleName="Estilo Médio 1 - Ênfas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FECB4D8-DB02-4DC6-A0A2-4F2EBAE1DC90}" styleName="Estilo Médio 1 - Ênfas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0E3FDE45-AF77-4B5C-9715-49D594BDF05E}" styleName="Estilo Claro 1 - Ênfase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8D230F3-CF80-4859-8CE7-A43EE81993B5}" styleName="Estilo Claro 1 - Ênfase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C2FFA5D-87B4-456A-9821-1D502468CF0F}" styleName="Estilo com Tema 1 - Ênfas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Estilo com Tema 1 - Ênfas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Estilo com Tema 1 - Ênfase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Estilo com Tema 1 - Ênfase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Estilo com Tema 1 - Ênfase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Estilo com Tema 1 - Ênfase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799B23B-EC83-4686-B30A-512413B5E67A}" styleName="Estilo Claro 3 - Ênfas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46F890A9-2807-4EBB-B81D-B2AA78EC7F39}" styleName="Estilo Escuro 2 - Ênfase 5/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2DE63D5-997A-4646-A377-4702673A728D}" styleName="Estilo Claro 2 - Ênfase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C083E6E3-FA7D-4D7B-A595-EF9225AFEA82}" styleName="Estilo Claro 1 - Ênfas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765" autoAdjust="0"/>
    <p:restoredTop sz="94343" autoAdjust="0"/>
  </p:normalViewPr>
  <p:slideViewPr>
    <p:cSldViewPr snapToGrid="0">
      <p:cViewPr>
        <p:scale>
          <a:sx n="50" d="100"/>
          <a:sy n="50" d="100"/>
        </p:scale>
        <p:origin x="-1428" y="-4572"/>
      </p:cViewPr>
      <p:guideLst>
        <p:guide orient="horz" pos="14967"/>
        <p:guide pos="36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76D329-DDC9-4418-9032-39F8C10C9295}" type="datetimeFigureOut">
              <a:rPr lang="en-GB" smtClean="0"/>
              <a:t>17/07/2023</a:t>
            </a:fld>
            <a:endParaRPr lang="en-GB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C437D9-459B-40F8-986A-39C63A0AFE47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3153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437D9-459B-40F8-986A-39C63A0AFE4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03366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7070108"/>
            <a:ext cx="27539395" cy="15040222"/>
          </a:xfrm>
        </p:spPr>
        <p:txBody>
          <a:bodyPr anchor="b"/>
          <a:lstStyle>
            <a:lvl1pPr algn="ctr">
              <a:defRPr sz="21259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22690338"/>
            <a:ext cx="24299466" cy="10430151"/>
          </a:xfrm>
        </p:spPr>
        <p:txBody>
          <a:bodyPr/>
          <a:lstStyle>
            <a:lvl1pPr marL="0" indent="0" algn="ctr">
              <a:buNone/>
              <a:defRPr sz="8504"/>
            </a:lvl1pPr>
            <a:lvl2pPr marL="1619951" indent="0" algn="ctr">
              <a:buNone/>
              <a:defRPr sz="7086"/>
            </a:lvl2pPr>
            <a:lvl3pPr marL="3239902" indent="0" algn="ctr">
              <a:buNone/>
              <a:defRPr sz="6378"/>
            </a:lvl3pPr>
            <a:lvl4pPr marL="4859853" indent="0" algn="ctr">
              <a:buNone/>
              <a:defRPr sz="5669"/>
            </a:lvl4pPr>
            <a:lvl5pPr marL="6479804" indent="0" algn="ctr">
              <a:buNone/>
              <a:defRPr sz="5669"/>
            </a:lvl5pPr>
            <a:lvl6pPr marL="8099755" indent="0" algn="ctr">
              <a:buNone/>
              <a:defRPr sz="5669"/>
            </a:lvl6pPr>
            <a:lvl7pPr marL="9719706" indent="0" algn="ctr">
              <a:buNone/>
              <a:defRPr sz="5669"/>
            </a:lvl7pPr>
            <a:lvl8pPr marL="11339657" indent="0" algn="ctr">
              <a:buNone/>
              <a:defRPr sz="5669"/>
            </a:lvl8pPr>
            <a:lvl9pPr marL="12959608" indent="0" algn="ctr">
              <a:buNone/>
              <a:defRPr sz="5669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4345C-E795-4FD5-99B7-7A306FA138C6}" type="datetimeFigureOut">
              <a:rPr lang="pt-BR" smtClean="0"/>
              <a:pPr/>
              <a:t>17/07/2023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7B529-0D07-4EC2-9C9E-17EBC7350F2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8868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4345C-E795-4FD5-99B7-7A306FA138C6}" type="datetimeFigureOut">
              <a:rPr lang="pt-BR" smtClean="0"/>
              <a:pPr/>
              <a:t>17/07/2023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7B529-0D07-4EC2-9C9E-17EBC7350F2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8461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2300034"/>
            <a:ext cx="6986096" cy="36610544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2300034"/>
            <a:ext cx="20553298" cy="36610544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4345C-E795-4FD5-99B7-7A306FA138C6}" type="datetimeFigureOut">
              <a:rPr lang="pt-BR" smtClean="0"/>
              <a:pPr/>
              <a:t>17/07/2023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7B529-0D07-4EC2-9C9E-17EBC7350F2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4678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4345C-E795-4FD5-99B7-7A306FA138C6}" type="datetimeFigureOut">
              <a:rPr lang="pt-BR" smtClean="0"/>
              <a:pPr/>
              <a:t>17/07/2023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7B529-0D07-4EC2-9C9E-17EBC7350F2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2706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10770172"/>
            <a:ext cx="27944386" cy="17970262"/>
          </a:xfrm>
        </p:spPr>
        <p:txBody>
          <a:bodyPr anchor="b"/>
          <a:lstStyle>
            <a:lvl1pPr>
              <a:defRPr sz="21259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28910440"/>
            <a:ext cx="27944386" cy="9450136"/>
          </a:xfrm>
        </p:spPr>
        <p:txBody>
          <a:bodyPr/>
          <a:lstStyle>
            <a:lvl1pPr marL="0" indent="0">
              <a:buNone/>
              <a:defRPr sz="8504">
                <a:solidFill>
                  <a:schemeClr val="tx1"/>
                </a:solidFill>
              </a:defRPr>
            </a:lvl1pPr>
            <a:lvl2pPr marL="1619951" indent="0">
              <a:buNone/>
              <a:defRPr sz="7086">
                <a:solidFill>
                  <a:schemeClr val="tx1">
                    <a:tint val="75000"/>
                  </a:schemeClr>
                </a:solidFill>
              </a:defRPr>
            </a:lvl2pPr>
            <a:lvl3pPr marL="3239902" indent="0">
              <a:buNone/>
              <a:defRPr sz="6378">
                <a:solidFill>
                  <a:schemeClr val="tx1">
                    <a:tint val="75000"/>
                  </a:schemeClr>
                </a:solidFill>
              </a:defRPr>
            </a:lvl3pPr>
            <a:lvl4pPr marL="485985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4pPr>
            <a:lvl5pPr marL="6479804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5pPr>
            <a:lvl6pPr marL="8099755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6pPr>
            <a:lvl7pPr marL="971970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7pPr>
            <a:lvl8pPr marL="11339657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8pPr>
            <a:lvl9pPr marL="12959608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4345C-E795-4FD5-99B7-7A306FA138C6}" type="datetimeFigureOut">
              <a:rPr lang="pt-BR" smtClean="0"/>
              <a:pPr/>
              <a:t>17/07/2023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7B529-0D07-4EC2-9C9E-17EBC7350F2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3402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11500170"/>
            <a:ext cx="13769697" cy="2741040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11500170"/>
            <a:ext cx="13769697" cy="2741040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4345C-E795-4FD5-99B7-7A306FA138C6}" type="datetimeFigureOut">
              <a:rPr lang="pt-BR" smtClean="0"/>
              <a:pPr/>
              <a:t>17/07/2023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7B529-0D07-4EC2-9C9E-17EBC7350F2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6554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300044"/>
            <a:ext cx="27944386" cy="8350126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10590160"/>
            <a:ext cx="13706415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15780233"/>
            <a:ext cx="13706415" cy="23210346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10590160"/>
            <a:ext cx="13773917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15780233"/>
            <a:ext cx="13773917" cy="23210346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4345C-E795-4FD5-99B7-7A306FA138C6}" type="datetimeFigureOut">
              <a:rPr lang="pt-BR" smtClean="0"/>
              <a:pPr/>
              <a:t>17/07/2023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7B529-0D07-4EC2-9C9E-17EBC7350F2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9441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4345C-E795-4FD5-99B7-7A306FA138C6}" type="datetimeFigureOut">
              <a:rPr lang="pt-BR" smtClean="0"/>
              <a:pPr/>
              <a:t>17/07/2023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7B529-0D07-4EC2-9C9E-17EBC7350F2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25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4345C-E795-4FD5-99B7-7A306FA138C6}" type="datetimeFigureOut">
              <a:rPr lang="pt-BR" smtClean="0"/>
              <a:pPr/>
              <a:t>17/07/2023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7B529-0D07-4EC2-9C9E-17EBC7350F2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7828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6220102"/>
            <a:ext cx="16402140" cy="30700453"/>
          </a:xfrm>
        </p:spPr>
        <p:txBody>
          <a:bodyPr/>
          <a:lstStyle>
            <a:lvl1pPr>
              <a:defRPr sz="11338"/>
            </a:lvl1pPr>
            <a:lvl2pPr>
              <a:defRPr sz="9921"/>
            </a:lvl2pPr>
            <a:lvl3pPr>
              <a:defRPr sz="8504"/>
            </a:lvl3pPr>
            <a:lvl4pPr>
              <a:defRPr sz="7086"/>
            </a:lvl4pPr>
            <a:lvl5pPr>
              <a:defRPr sz="7086"/>
            </a:lvl5pPr>
            <a:lvl6pPr>
              <a:defRPr sz="7086"/>
            </a:lvl6pPr>
            <a:lvl7pPr>
              <a:defRPr sz="7086"/>
            </a:lvl7pPr>
            <a:lvl8pPr>
              <a:defRPr sz="7086"/>
            </a:lvl8pPr>
            <a:lvl9pPr>
              <a:defRPr sz="7086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4345C-E795-4FD5-99B7-7A306FA138C6}" type="datetimeFigureOut">
              <a:rPr lang="pt-BR" smtClean="0"/>
              <a:pPr/>
              <a:t>17/07/2023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7B529-0D07-4EC2-9C9E-17EBC7350F2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8096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6220102"/>
            <a:ext cx="16402140" cy="30700453"/>
          </a:xfrm>
        </p:spPr>
        <p:txBody>
          <a:bodyPr anchor="t"/>
          <a:lstStyle>
            <a:lvl1pPr marL="0" indent="0">
              <a:buNone/>
              <a:defRPr sz="11338"/>
            </a:lvl1pPr>
            <a:lvl2pPr marL="1619951" indent="0">
              <a:buNone/>
              <a:defRPr sz="9921"/>
            </a:lvl2pPr>
            <a:lvl3pPr marL="3239902" indent="0">
              <a:buNone/>
              <a:defRPr sz="8504"/>
            </a:lvl3pPr>
            <a:lvl4pPr marL="4859853" indent="0">
              <a:buNone/>
              <a:defRPr sz="7086"/>
            </a:lvl4pPr>
            <a:lvl5pPr marL="6479804" indent="0">
              <a:buNone/>
              <a:defRPr sz="7086"/>
            </a:lvl5pPr>
            <a:lvl6pPr marL="8099755" indent="0">
              <a:buNone/>
              <a:defRPr sz="7086"/>
            </a:lvl6pPr>
            <a:lvl7pPr marL="9719706" indent="0">
              <a:buNone/>
              <a:defRPr sz="7086"/>
            </a:lvl7pPr>
            <a:lvl8pPr marL="11339657" indent="0">
              <a:buNone/>
              <a:defRPr sz="7086"/>
            </a:lvl8pPr>
            <a:lvl9pPr marL="12959608" indent="0">
              <a:buNone/>
              <a:defRPr sz="7086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4345C-E795-4FD5-99B7-7A306FA138C6}" type="datetimeFigureOut">
              <a:rPr lang="pt-BR" smtClean="0"/>
              <a:pPr/>
              <a:t>17/07/2023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7B529-0D07-4EC2-9C9E-17EBC7350F2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9543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11500170"/>
            <a:ext cx="27944386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64345C-E795-4FD5-99B7-7A306FA138C6}" type="datetimeFigureOut">
              <a:rPr lang="pt-BR" smtClean="0"/>
              <a:pPr/>
              <a:t>17/07/2023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57B529-0D07-4EC2-9C9E-17EBC7350F2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3793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3239902" rtl="0" eaLnBrk="1" latinLnBrk="0" hangingPunct="1">
        <a:lnSpc>
          <a:spcPct val="90000"/>
        </a:lnSpc>
        <a:spcBef>
          <a:spcPct val="0"/>
        </a:spcBef>
        <a:buNone/>
        <a:defRPr sz="155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09976" indent="-809976" algn="l" defTabSz="3239902" rtl="0" eaLnBrk="1" latinLnBrk="0" hangingPunct="1">
        <a:lnSpc>
          <a:spcPct val="90000"/>
        </a:lnSpc>
        <a:spcBef>
          <a:spcPts val="3543"/>
        </a:spcBef>
        <a:buFont typeface="Arial" panose="020B0604020202020204" pitchFamily="34" charset="0"/>
        <a:buChar char="•"/>
        <a:defRPr sz="9921" kern="1200">
          <a:solidFill>
            <a:schemeClr val="tx1"/>
          </a:solidFill>
          <a:latin typeface="+mn-lt"/>
          <a:ea typeface="+mn-ea"/>
          <a:cs typeface="+mn-cs"/>
        </a:defRPr>
      </a:lvl1pPr>
      <a:lvl2pPr marL="2429927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2pPr>
      <a:lvl3pPr marL="4049878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7086" kern="1200">
          <a:solidFill>
            <a:schemeClr val="tx1"/>
          </a:solidFill>
          <a:latin typeface="+mn-lt"/>
          <a:ea typeface="+mn-ea"/>
          <a:cs typeface="+mn-cs"/>
        </a:defRPr>
      </a:lvl3pPr>
      <a:lvl4pPr marL="5669829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7289780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909731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10529682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2149633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3769584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1pPr>
      <a:lvl2pPr marL="1619951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239902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marL="4859853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6479804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099755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9719706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1339657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2959608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wmf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12" Type="http://schemas.openxmlformats.org/officeDocument/2006/relationships/image" Target="../media/image10.wmf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5" Type="http://schemas.openxmlformats.org/officeDocument/2006/relationships/image" Target="../media/image13.wmf"/><Relationship Id="rId10" Type="http://schemas.openxmlformats.org/officeDocument/2006/relationships/image" Target="../media/image8.jpeg"/><Relationship Id="rId4" Type="http://schemas.openxmlformats.org/officeDocument/2006/relationships/image" Target="../media/image2.emf"/><Relationship Id="rId9" Type="http://schemas.openxmlformats.org/officeDocument/2006/relationships/image" Target="../media/image7.emf"/><Relationship Id="rId14" Type="http://schemas.openxmlformats.org/officeDocument/2006/relationships/image" Target="../media/image1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tângulo 24"/>
          <p:cNvSpPr/>
          <p:nvPr/>
        </p:nvSpPr>
        <p:spPr>
          <a:xfrm>
            <a:off x="324464" y="6107270"/>
            <a:ext cx="31709031" cy="34834253"/>
          </a:xfrm>
          <a:prstGeom prst="rect">
            <a:avLst/>
          </a:prstGeom>
          <a:noFill/>
          <a:ln w="254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8322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592458" y="13361930"/>
            <a:ext cx="149228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Instituto de Zootecnia, Nova Odessa city, São Paulo state,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Brazil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(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22°42´S, 47°18´W, and 570 m altitude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) (Figure1).</a:t>
            </a:r>
            <a:endParaRPr lang="en-GB" sz="3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ubtítulo 2"/>
          <p:cNvSpPr txBox="1">
            <a:spLocks/>
          </p:cNvSpPr>
          <p:nvPr/>
        </p:nvSpPr>
        <p:spPr>
          <a:xfrm>
            <a:off x="737419" y="3168910"/>
            <a:ext cx="30942116" cy="2932233"/>
          </a:xfrm>
          <a:prstGeom prst="rect">
            <a:avLst/>
          </a:prstGeom>
        </p:spPr>
        <p:txBody>
          <a:bodyPr vert="horz" lIns="106536" tIns="53268" rIns="106536" bIns="53268" rtlCol="0">
            <a:noAutofit/>
          </a:bodyPr>
          <a:lstStyle/>
          <a:p>
            <a:pPr algn="ctr" defTabSz="2810226">
              <a:lnSpc>
                <a:spcPct val="90000"/>
              </a:lnSpc>
              <a:spcBef>
                <a:spcPts val="3074"/>
              </a:spcBef>
              <a:defRPr/>
            </a:pPr>
            <a:r>
              <a:rPr lang="en-US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Karina </a:t>
            </a:r>
            <a:r>
              <a:rPr lang="en-US" sz="4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Batista</a:t>
            </a:r>
            <a:r>
              <a:rPr lang="en-US" sz="4400" baseline="30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4400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,*</a:t>
            </a:r>
            <a:r>
              <a:rPr lang="en-US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Alessandra </a:t>
            </a:r>
            <a:r>
              <a:rPr lang="en-US" sz="4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Aparecida</a:t>
            </a:r>
            <a:r>
              <a:rPr lang="en-US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Giacomini</a:t>
            </a:r>
            <a:r>
              <a:rPr lang="en-US" sz="4400" baseline="30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Luciana </a:t>
            </a:r>
            <a:r>
              <a:rPr lang="en-US" sz="4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Gerdes</a:t>
            </a:r>
            <a:r>
              <a:rPr lang="en-US" sz="4400" baseline="30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4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4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Waldssimiler</a:t>
            </a:r>
            <a:r>
              <a:rPr lang="en-US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Teixeira de </a:t>
            </a:r>
            <a:r>
              <a:rPr lang="en-US" sz="4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Mattos</a:t>
            </a:r>
            <a:r>
              <a:rPr lang="en-US" sz="4400" baseline="30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pPr algn="ctr" defTabSz="2810226">
              <a:defRPr/>
            </a:pPr>
            <a:endParaRPr lang="en-US" sz="31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600" baseline="30000" dirty="0" smtClean="0"/>
              <a:t>1</a:t>
            </a:r>
            <a:r>
              <a:rPr lang="en-US" sz="3600" dirty="0" smtClean="0"/>
              <a:t>Instituto </a:t>
            </a:r>
            <a:r>
              <a:rPr lang="en-US" sz="3600" dirty="0"/>
              <a:t>de </a:t>
            </a:r>
            <a:r>
              <a:rPr lang="en-US" sz="3600" dirty="0" err="1"/>
              <a:t>Zootecnia</a:t>
            </a:r>
            <a:r>
              <a:rPr lang="en-US" sz="3600" dirty="0"/>
              <a:t> – IZ, </a:t>
            </a:r>
            <a:r>
              <a:rPr lang="en-US" sz="3600" dirty="0" err="1"/>
              <a:t>Agência</a:t>
            </a:r>
            <a:r>
              <a:rPr lang="en-US" sz="3600" dirty="0"/>
              <a:t> </a:t>
            </a:r>
            <a:r>
              <a:rPr lang="en-US" sz="3600" dirty="0" err="1"/>
              <a:t>Paulista</a:t>
            </a:r>
            <a:r>
              <a:rPr lang="en-US" sz="3600" dirty="0"/>
              <a:t> de </a:t>
            </a:r>
            <a:r>
              <a:rPr lang="en-US" sz="3600" dirty="0" err="1"/>
              <a:t>Tecnologia</a:t>
            </a:r>
            <a:r>
              <a:rPr lang="en-US" sz="3600" dirty="0"/>
              <a:t> dos </a:t>
            </a:r>
            <a:r>
              <a:rPr lang="en-US" sz="3600" dirty="0" err="1"/>
              <a:t>Agronegócios</a:t>
            </a:r>
            <a:r>
              <a:rPr lang="en-US" sz="3600" dirty="0"/>
              <a:t> – </a:t>
            </a:r>
            <a:r>
              <a:rPr lang="en-US" sz="3600" dirty="0" smtClean="0"/>
              <a:t>APTA, </a:t>
            </a:r>
            <a:r>
              <a:rPr lang="pt-BR" sz="3600" dirty="0"/>
              <a:t>Secretaria de Agricultura e Abastecimento do Estado de </a:t>
            </a:r>
            <a:r>
              <a:rPr lang="pt-BR" sz="3600" dirty="0" smtClean="0"/>
              <a:t>SP </a:t>
            </a:r>
            <a:r>
              <a:rPr lang="en-US" sz="3600" dirty="0"/>
              <a:t>–</a:t>
            </a:r>
            <a:r>
              <a:rPr lang="pt-BR" sz="3600" dirty="0" smtClean="0"/>
              <a:t> SAASP</a:t>
            </a:r>
            <a:r>
              <a:rPr lang="en-US" sz="3600" dirty="0" smtClean="0"/>
              <a:t>, </a:t>
            </a:r>
            <a:r>
              <a:rPr lang="en-US" sz="3600" dirty="0"/>
              <a:t>56 </a:t>
            </a:r>
            <a:r>
              <a:rPr lang="en-US" sz="3600" dirty="0" err="1"/>
              <a:t>Heitor</a:t>
            </a:r>
            <a:r>
              <a:rPr lang="en-US" sz="3600" dirty="0"/>
              <a:t> </a:t>
            </a:r>
            <a:r>
              <a:rPr lang="en-US" sz="3600" dirty="0" err="1" smtClean="0"/>
              <a:t>Penteado</a:t>
            </a:r>
            <a:r>
              <a:rPr lang="en-US" sz="3600" dirty="0" smtClean="0"/>
              <a:t> St</a:t>
            </a:r>
            <a:r>
              <a:rPr lang="en-US" sz="3600" dirty="0"/>
              <a:t>. Centro, Zip Code: 13.380-011, Nova Odessa, SP, Brazil. </a:t>
            </a:r>
            <a:endParaRPr lang="pt-BR" sz="3600" dirty="0"/>
          </a:p>
          <a:p>
            <a:pPr algn="ctr"/>
            <a:r>
              <a:rPr lang="en-US" sz="3600" b="1" dirty="0" smtClean="0"/>
              <a:t>*</a:t>
            </a:r>
            <a:r>
              <a:rPr lang="en-US" sz="3600" dirty="0" smtClean="0"/>
              <a:t>Correspondence</a:t>
            </a:r>
            <a:r>
              <a:rPr lang="en-US" sz="3600" dirty="0"/>
              <a:t>: </a:t>
            </a:r>
            <a:r>
              <a:rPr lang="en-US" sz="3600" dirty="0" smtClean="0"/>
              <a:t>batistakarin@gmail.com</a:t>
            </a:r>
            <a:endParaRPr lang="pt-BR" sz="36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3" r="5911" b="11913"/>
          <a:stretch/>
        </p:blipFill>
        <p:spPr>
          <a:xfrm>
            <a:off x="592459" y="385878"/>
            <a:ext cx="3506803" cy="2717911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4069765" y="665003"/>
            <a:ext cx="2796373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dirty="0">
                <a:latin typeface="Arial Black" panose="020B0A04020102020204" pitchFamily="34" charset="0"/>
              </a:rPr>
              <a:t>Cropping system and nitrogen supply interfere in </a:t>
            </a:r>
            <a:r>
              <a:rPr lang="en-US" sz="7200" dirty="0" smtClean="0">
                <a:latin typeface="Arial Black" panose="020B0A04020102020204" pitchFamily="34" charset="0"/>
              </a:rPr>
              <a:t>sustainability </a:t>
            </a:r>
            <a:r>
              <a:rPr lang="en-US" sz="7200" dirty="0">
                <a:latin typeface="Arial Black" panose="020B0A04020102020204" pitchFamily="34" charset="0"/>
              </a:rPr>
              <a:t>of maize production in the dry season</a:t>
            </a:r>
            <a:endParaRPr lang="pt-BR" sz="7200" dirty="0">
              <a:latin typeface="Arial Black" panose="020B0A04020102020204" pitchFamily="34" charset="0"/>
            </a:endParaRPr>
          </a:p>
        </p:txBody>
      </p:sp>
      <p:pic>
        <p:nvPicPr>
          <p:cNvPr id="19" name="Imagem 1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475" y="14510922"/>
            <a:ext cx="7782516" cy="3395936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CaixaDeTexto 36"/>
          <p:cNvSpPr txBox="1"/>
          <p:nvPr/>
        </p:nvSpPr>
        <p:spPr>
          <a:xfrm>
            <a:off x="592459" y="6374921"/>
            <a:ext cx="31087076" cy="116814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6991" b="1" dirty="0"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</p:txBody>
      </p:sp>
      <p:sp>
        <p:nvSpPr>
          <p:cNvPr id="46" name="CaixaDeTexto 45"/>
          <p:cNvSpPr txBox="1"/>
          <p:nvPr/>
        </p:nvSpPr>
        <p:spPr>
          <a:xfrm>
            <a:off x="592458" y="33757517"/>
            <a:ext cx="31089279" cy="116814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6991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  <a:endParaRPr lang="en-GB" sz="6991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CaixaDeTexto 48"/>
          <p:cNvSpPr txBox="1"/>
          <p:nvPr/>
        </p:nvSpPr>
        <p:spPr>
          <a:xfrm>
            <a:off x="592459" y="38809313"/>
            <a:ext cx="31089279" cy="116814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6991" b="1" dirty="0">
                <a:latin typeface="Arial" panose="020B0604020202020204" pitchFamily="34" charset="0"/>
                <a:cs typeface="Arial" panose="020B0604020202020204" pitchFamily="34" charset="0"/>
              </a:rPr>
              <a:t>Acknowledgments</a:t>
            </a:r>
          </a:p>
        </p:txBody>
      </p:sp>
      <p:sp>
        <p:nvSpPr>
          <p:cNvPr id="52" name="CaixaDeTexto 51"/>
          <p:cNvSpPr txBox="1"/>
          <p:nvPr/>
        </p:nvSpPr>
        <p:spPr>
          <a:xfrm>
            <a:off x="574675" y="12016785"/>
            <a:ext cx="31104859" cy="116814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6991" b="1" dirty="0">
                <a:latin typeface="Arial" panose="020B0604020202020204" pitchFamily="34" charset="0"/>
                <a:cs typeface="Arial" panose="020B0604020202020204" pitchFamily="34" charset="0"/>
              </a:rPr>
              <a:t>Material and Methods</a:t>
            </a:r>
          </a:p>
        </p:txBody>
      </p:sp>
      <p:sp>
        <p:nvSpPr>
          <p:cNvPr id="95" name="CaixaDeTexto 94"/>
          <p:cNvSpPr txBox="1"/>
          <p:nvPr/>
        </p:nvSpPr>
        <p:spPr>
          <a:xfrm>
            <a:off x="574674" y="18805969"/>
            <a:ext cx="31107063" cy="116814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6991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Results and Discussion</a:t>
            </a:r>
            <a:endParaRPr lang="en-GB" sz="6991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tângulo 30"/>
          <p:cNvSpPr/>
          <p:nvPr/>
        </p:nvSpPr>
        <p:spPr>
          <a:xfrm>
            <a:off x="574674" y="35109674"/>
            <a:ext cx="3110706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4013" indent="-354013" algn="just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When 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maize is intercropped with Congo nitrogen supply interfered in plant height and cob height. </a:t>
            </a:r>
          </a:p>
          <a:p>
            <a:pPr algn="just">
              <a:spcAft>
                <a:spcPts val="0"/>
              </a:spcAft>
              <a:buFont typeface="Wingdings" panose="05000000000000000000" pitchFamily="2" charset="2"/>
              <a:buChar char="v"/>
            </a:pPr>
            <a:endParaRPr lang="en-US" sz="320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 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conditions, high nitrogen supply occurred low cob height. </a:t>
            </a:r>
            <a:endParaRPr lang="en-US" sz="320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  <a:buFont typeface="Wingdings" panose="05000000000000000000" pitchFamily="2" charset="2"/>
              <a:buChar char="v"/>
            </a:pPr>
            <a:endParaRPr lang="en-US" sz="320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54013" indent="-354013" algn="just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When 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maize is intercropped with Congo grass is necessary high nitrogen supply for high grain yield. </a:t>
            </a:r>
            <a:endParaRPr lang="en-US" sz="320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  <a:buFont typeface="Wingdings" panose="05000000000000000000" pitchFamily="2" charset="2"/>
              <a:buChar char="v"/>
            </a:pPr>
            <a:endParaRPr lang="en-US" sz="320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54013" indent="-354013" algn="just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Maize 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intercropped with tropical grasses is more nitrogen-demanding</a:t>
            </a: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than maize monoculture. </a:t>
            </a:r>
            <a:endParaRPr lang="en-GB" sz="3200" b="1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05" name="Retângulo 104"/>
          <p:cNvSpPr/>
          <p:nvPr/>
        </p:nvSpPr>
        <p:spPr>
          <a:xfrm>
            <a:off x="574675" y="40158546"/>
            <a:ext cx="31104860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GB" sz="31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authors are grateful to FAPESP (São Paulo State Research Support Foundation) for providing financial support (</a:t>
            </a:r>
            <a:r>
              <a:rPr lang="en-GB" sz="31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process 2017/50339-5 </a:t>
            </a:r>
            <a:r>
              <a:rPr lang="en-GB" sz="31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and process 2019/02387-6</a:t>
            </a:r>
            <a:r>
              <a:rPr lang="en-GB" sz="31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).</a:t>
            </a:r>
            <a:endParaRPr lang="en-GB" sz="3100" b="1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3" name="Retângulo 32"/>
          <p:cNvSpPr/>
          <p:nvPr/>
        </p:nvSpPr>
        <p:spPr>
          <a:xfrm>
            <a:off x="574674" y="20191102"/>
            <a:ext cx="3110486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The lowest plant height (138.36 cm) in maize intercropped with Congo grass occurred at the nitrogen rate of 125.71 kg ha</a:t>
            </a:r>
            <a:r>
              <a:rPr lang="en-GB" sz="3200" baseline="30000" dirty="0"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(Table 2, Figure 2a). 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The cob height of the maize decreased as the nitrogen rates increased in maize intercropped with Congo grass (Table 2, Figure 2b). 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Grain yield of maize monoculture decreased linearly as the nitrogen rates applied as side-dressing increased (Table 2, Figure 2c). 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Grain yield increased linearly as the nitrogen rates applied as side-dressing increased in the maize intercropped with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Aruana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Guinea 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grass 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(Table 2, Figure 2d).</a:t>
            </a:r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tângulo 35"/>
          <p:cNvSpPr/>
          <p:nvPr/>
        </p:nvSpPr>
        <p:spPr>
          <a:xfrm>
            <a:off x="592459" y="17988343"/>
            <a:ext cx="141977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Figure 1.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Maximum and minimum temperatures and rainfall in the period.</a:t>
            </a:r>
          </a:p>
        </p:txBody>
      </p:sp>
      <p:sp>
        <p:nvSpPr>
          <p:cNvPr id="38" name="Retângulo 37"/>
          <p:cNvSpPr/>
          <p:nvPr/>
        </p:nvSpPr>
        <p:spPr>
          <a:xfrm>
            <a:off x="15487196" y="13371835"/>
            <a:ext cx="16194541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Red-Yellow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Argisol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Ultisol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of medium texture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Randomized complete block design in a split plot scheme, with four replications 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v"/>
            </a:pP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Main plots: maize monoculture; maize intercropped with Congo grass (</a:t>
            </a:r>
            <a:r>
              <a:rPr lang="en-US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Urochloa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ruziziensis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cv.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Comum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); and maize intercropped with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Aruana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Guinea grass (</a:t>
            </a:r>
            <a:r>
              <a:rPr lang="en-US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Megathyrsus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maximus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cv.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Aruana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))  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Subplots (0; 50; 100 and 150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kg ha</a:t>
            </a:r>
            <a:r>
              <a:rPr lang="en-US" sz="3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of nitrogen rates applied as side-dressing in the maize and grasses rows) in an experimental block.</a:t>
            </a:r>
            <a:endParaRPr lang="en-GB" sz="3200" dirty="0"/>
          </a:p>
        </p:txBody>
      </p:sp>
      <p:sp>
        <p:nvSpPr>
          <p:cNvPr id="112" name="CaixaDeTexto 111"/>
          <p:cNvSpPr txBox="1"/>
          <p:nvPr/>
        </p:nvSpPr>
        <p:spPr>
          <a:xfrm>
            <a:off x="592458" y="24435426"/>
            <a:ext cx="117077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Table 2.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Plant height, cob height and grain yield of maize at the time of its physiological maturity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3" name="Tabela 1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6142473"/>
              </p:ext>
            </p:extLst>
          </p:nvPr>
        </p:nvGraphicFramePr>
        <p:xfrm>
          <a:off x="766903" y="25595148"/>
          <a:ext cx="11562930" cy="676137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{2D5ABB26-0587-4C30-8999-92F81FD0307C}</a:tableStyleId>
              </a:tblPr>
              <a:tblGrid>
                <a:gridCol w="2193625">
                  <a:extLst>
                    <a:ext uri="{9D8B030D-6E8A-4147-A177-3AD203B41FA5}">
                      <a16:colId xmlns:a16="http://schemas.microsoft.com/office/drawing/2014/main" val="2755769782"/>
                    </a:ext>
                  </a:extLst>
                </a:gridCol>
                <a:gridCol w="1415626">
                  <a:extLst>
                    <a:ext uri="{9D8B030D-6E8A-4147-A177-3AD203B41FA5}">
                      <a16:colId xmlns:a16="http://schemas.microsoft.com/office/drawing/2014/main" val="3374603474"/>
                    </a:ext>
                  </a:extLst>
                </a:gridCol>
                <a:gridCol w="1415626">
                  <a:extLst>
                    <a:ext uri="{9D8B030D-6E8A-4147-A177-3AD203B41FA5}">
                      <a16:colId xmlns:a16="http://schemas.microsoft.com/office/drawing/2014/main" val="654337178"/>
                    </a:ext>
                  </a:extLst>
                </a:gridCol>
                <a:gridCol w="1494140">
                  <a:extLst>
                    <a:ext uri="{9D8B030D-6E8A-4147-A177-3AD203B41FA5}">
                      <a16:colId xmlns:a16="http://schemas.microsoft.com/office/drawing/2014/main" val="1268105668"/>
                    </a:ext>
                  </a:extLst>
                </a:gridCol>
                <a:gridCol w="1299045">
                  <a:extLst>
                    <a:ext uri="{9D8B030D-6E8A-4147-A177-3AD203B41FA5}">
                      <a16:colId xmlns:a16="http://schemas.microsoft.com/office/drawing/2014/main" val="145848662"/>
                    </a:ext>
                  </a:extLst>
                </a:gridCol>
                <a:gridCol w="1296664">
                  <a:extLst>
                    <a:ext uri="{9D8B030D-6E8A-4147-A177-3AD203B41FA5}">
                      <a16:colId xmlns:a16="http://schemas.microsoft.com/office/drawing/2014/main" val="1798854037"/>
                    </a:ext>
                  </a:extLst>
                </a:gridCol>
                <a:gridCol w="1037334">
                  <a:extLst>
                    <a:ext uri="{9D8B030D-6E8A-4147-A177-3AD203B41FA5}">
                      <a16:colId xmlns:a16="http://schemas.microsoft.com/office/drawing/2014/main" val="2894355287"/>
                    </a:ext>
                  </a:extLst>
                </a:gridCol>
                <a:gridCol w="1410870">
                  <a:extLst>
                    <a:ext uri="{9D8B030D-6E8A-4147-A177-3AD203B41FA5}">
                      <a16:colId xmlns:a16="http://schemas.microsoft.com/office/drawing/2014/main" val="1580748632"/>
                    </a:ext>
                  </a:extLst>
                </a:gridCol>
              </a:tblGrid>
              <a:tr h="33982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Cropping systems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 rates (kg ha</a:t>
                      </a:r>
                      <a:r>
                        <a:rPr lang="en-US" sz="18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Means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 test for regression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0059972"/>
                  </a:ext>
                </a:extLst>
              </a:tr>
              <a:tr h="33982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pt-BR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Linear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Quadratic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841154"/>
                  </a:ext>
                </a:extLst>
              </a:tr>
              <a:tr h="339826">
                <a:tc gridSpan="8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Pant 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height (cm)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8785778"/>
                  </a:ext>
                </a:extLst>
              </a:tr>
              <a:tr h="33982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MM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171.50a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158.00a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182.00a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151.00a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165.63a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0.6089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0.7665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41693955"/>
                  </a:ext>
                </a:extLst>
              </a:tr>
              <a:tr h="33982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M+A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168.75a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151.50a</a:t>
                      </a:r>
                      <a:endParaRPr lang="pt-BR" sz="18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160.75a</a:t>
                      </a:r>
                      <a:endParaRPr lang="pt-BR" sz="18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176.00a</a:t>
                      </a:r>
                      <a:endParaRPr lang="pt-BR" sz="18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164.25a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0.6857</a:t>
                      </a:r>
                      <a:endParaRPr lang="pt-BR" sz="18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0.5881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17642504"/>
                  </a:ext>
                </a:extLst>
              </a:tr>
              <a:tr h="33982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M+C</a:t>
                      </a:r>
                      <a:endParaRPr lang="pt-BR" sz="18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184.25a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176.00a</a:t>
                      </a:r>
                      <a:endParaRPr lang="pt-BR" sz="18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121.50b</a:t>
                      </a:r>
                      <a:endParaRPr lang="pt-BR" sz="18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146.00a</a:t>
                      </a:r>
                      <a:endParaRPr lang="pt-BR" sz="18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156.94a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0.0168</a:t>
                      </a:r>
                      <a:endParaRPr lang="pt-BR" sz="18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0.0327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41034185"/>
                  </a:ext>
                </a:extLst>
              </a:tr>
              <a:tr h="33982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Means</a:t>
                      </a:r>
                      <a:endParaRPr lang="pt-BR" sz="18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174.83</a:t>
                      </a:r>
                      <a:endParaRPr lang="pt-BR" sz="18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161.83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154.75</a:t>
                      </a:r>
                      <a:endParaRPr lang="pt-BR" sz="18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157.67</a:t>
                      </a:r>
                      <a:endParaRPr lang="pt-BR" sz="18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0.1575</a:t>
                      </a:r>
                      <a:endParaRPr lang="pt-BR" sz="18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0.2556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32814936"/>
                  </a:ext>
                </a:extLst>
              </a:tr>
              <a:tr h="33982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CV%</a:t>
                      </a:r>
                      <a:endParaRPr lang="pt-BR" sz="18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10.35</a:t>
                      </a:r>
                      <a:r>
                        <a:rPr lang="en-US" sz="180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**</a:t>
                      </a:r>
                      <a:endParaRPr lang="pt-BR" sz="18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8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8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8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46026192"/>
                  </a:ext>
                </a:extLst>
              </a:tr>
              <a:tr h="339826">
                <a:tc gridSpan="8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Cob height (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cm)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7713658"/>
                  </a:ext>
                </a:extLst>
              </a:tr>
              <a:tr h="33982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MM</a:t>
                      </a:r>
                      <a:endParaRPr lang="pt-BR" sz="18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80.50a</a:t>
                      </a:r>
                      <a:endParaRPr lang="pt-BR" sz="18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72.75a 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75.00a</a:t>
                      </a:r>
                      <a:endParaRPr lang="pt-BR" sz="18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67.25a </a:t>
                      </a:r>
                      <a:endParaRPr lang="pt-BR" sz="18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73.87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0.2689</a:t>
                      </a:r>
                      <a:endParaRPr lang="pt-BR" sz="18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0.9554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76291784"/>
                  </a:ext>
                </a:extLst>
              </a:tr>
              <a:tr h="33982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M+A</a:t>
                      </a:r>
                      <a:endParaRPr lang="pt-BR" sz="18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67.00a</a:t>
                      </a:r>
                      <a:endParaRPr lang="pt-BR" sz="18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62.75a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69.50ab</a:t>
                      </a:r>
                      <a:endParaRPr lang="pt-BR" sz="18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81.25a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70.12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0.2190</a:t>
                      </a:r>
                      <a:endParaRPr lang="pt-BR" sz="18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0.3193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16662818"/>
                  </a:ext>
                </a:extLst>
              </a:tr>
              <a:tr h="33982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M+C</a:t>
                      </a:r>
                      <a:endParaRPr lang="pt-BR" sz="18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90.00a</a:t>
                      </a:r>
                      <a:endParaRPr lang="pt-BR" sz="18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85.25a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52.50b</a:t>
                      </a:r>
                      <a:endParaRPr lang="pt-BR" sz="18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67.50a</a:t>
                      </a:r>
                      <a:endParaRPr lang="pt-BR" sz="18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73.81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0.0380</a:t>
                      </a:r>
                      <a:endParaRPr lang="pt-BR" sz="18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0.0774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33393668"/>
                  </a:ext>
                </a:extLst>
              </a:tr>
              <a:tr h="33982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Means </a:t>
                      </a:r>
                      <a:endParaRPr lang="pt-BR" sz="18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79.17</a:t>
                      </a:r>
                      <a:endParaRPr lang="pt-BR" sz="18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73.58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65.67</a:t>
                      </a:r>
                      <a:endParaRPr lang="pt-BR" sz="18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72.00</a:t>
                      </a:r>
                      <a:endParaRPr lang="pt-BR" sz="18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0.2117</a:t>
                      </a:r>
                      <a:endParaRPr lang="pt-BR" sz="18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0.2406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74522236"/>
                  </a:ext>
                </a:extLst>
              </a:tr>
              <a:tr h="30467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CV%</a:t>
                      </a:r>
                      <a:endParaRPr lang="pt-BR" sz="18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12.63</a:t>
                      </a:r>
                      <a:r>
                        <a:rPr lang="en-US" sz="180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**</a:t>
                      </a:r>
                      <a:endParaRPr lang="pt-BR" sz="18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8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8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8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03415231"/>
                  </a:ext>
                </a:extLst>
              </a:tr>
              <a:tr h="339826">
                <a:tc gridSpan="8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Grain yield of maize (kg/ha)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3238502"/>
                  </a:ext>
                </a:extLst>
              </a:tr>
              <a:tr h="33982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MM</a:t>
                      </a:r>
                      <a:endParaRPr lang="pt-BR" sz="18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1933.06a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1025.53b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1562.09a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602.42b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1280.77a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0.0190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0.0709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90074750"/>
                  </a:ext>
                </a:extLst>
              </a:tr>
              <a:tr h="33982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M+A</a:t>
                      </a:r>
                      <a:endParaRPr lang="pt-BR" sz="18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1106.02a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1433.14ab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1348.75ab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1899.18a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1446.77a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0.0545</a:t>
                      </a:r>
                      <a:endParaRPr lang="pt-BR" sz="18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0.1532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06582989"/>
                  </a:ext>
                </a:extLst>
              </a:tr>
              <a:tr h="33982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M+C</a:t>
                      </a:r>
                      <a:endParaRPr lang="pt-BR" sz="18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1341.82a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1825.44a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733.39b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1138.45ab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1259.78 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0.2033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0.4551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48667824"/>
                  </a:ext>
                </a:extLst>
              </a:tr>
              <a:tr h="33982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Means</a:t>
                      </a:r>
                      <a:endParaRPr lang="pt-BR" sz="18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1460.30</a:t>
                      </a:r>
                      <a:endParaRPr lang="pt-BR" sz="18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1428.04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1214.74</a:t>
                      </a:r>
                      <a:endParaRPr lang="pt-BR" sz="18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1213.35</a:t>
                      </a:r>
                      <a:endParaRPr lang="pt-BR" sz="18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0.2231</a:t>
                      </a:r>
                      <a:endParaRPr lang="pt-BR" sz="18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0.4781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2814122"/>
                  </a:ext>
                </a:extLst>
              </a:tr>
              <a:tr h="33982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CV%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5.55</a:t>
                      </a:r>
                      <a:r>
                        <a:rPr lang="en-US" sz="180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</a:t>
                      </a:r>
                      <a:endParaRPr lang="pt-BR" sz="18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8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8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5382383"/>
                  </a:ext>
                </a:extLst>
              </a:tr>
            </a:tbl>
          </a:graphicData>
        </a:graphic>
      </p:graphicFrame>
      <p:sp>
        <p:nvSpPr>
          <p:cNvPr id="114" name="CaixaDeTexto 113">
            <a:extLst>
              <a:ext uri="{FF2B5EF4-FFF2-40B4-BE49-F238E27FC236}">
                <a16:creationId xmlns:a16="http://schemas.microsoft.com/office/drawing/2014/main" id="{A736E14B-72D6-4FDF-82DB-DEE699F5C67D}"/>
              </a:ext>
            </a:extLst>
          </p:cNvPr>
          <p:cNvSpPr txBox="1"/>
          <p:nvPr/>
        </p:nvSpPr>
        <p:spPr>
          <a:xfrm>
            <a:off x="13022875" y="28033218"/>
            <a:ext cx="24938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Maize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monoculture</a:t>
            </a:r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5" name="Imagem 114">
            <a:extLst>
              <a:ext uri="{FF2B5EF4-FFF2-40B4-BE49-F238E27FC236}">
                <a16:creationId xmlns:a16="http://schemas.microsoft.com/office/drawing/2014/main" id="{39684503-AFE5-453B-A997-E449C1CBCC1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1497" y="28620807"/>
            <a:ext cx="3429426" cy="3325091"/>
          </a:xfrm>
          <a:prstGeom prst="rect">
            <a:avLst/>
          </a:prstGeom>
        </p:spPr>
      </p:pic>
      <p:pic>
        <p:nvPicPr>
          <p:cNvPr id="116" name="Imagem 115">
            <a:extLst>
              <a:ext uri="{FF2B5EF4-FFF2-40B4-BE49-F238E27FC236}">
                <a16:creationId xmlns:a16="http://schemas.microsoft.com/office/drawing/2014/main" id="{34C9940E-DE99-41C5-BCAC-27F5E310276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607239" y="25082015"/>
            <a:ext cx="3325090" cy="2493817"/>
          </a:xfrm>
          <a:prstGeom prst="rect">
            <a:avLst/>
          </a:prstGeom>
        </p:spPr>
      </p:pic>
      <p:pic>
        <p:nvPicPr>
          <p:cNvPr id="117" name="Imagem 116">
            <a:extLst>
              <a:ext uri="{FF2B5EF4-FFF2-40B4-BE49-F238E27FC236}">
                <a16:creationId xmlns:a16="http://schemas.microsoft.com/office/drawing/2014/main" id="{3FF10D14-AF2E-4513-997E-7D9AD3C97E0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3257" y="24745595"/>
            <a:ext cx="3736473" cy="3170378"/>
          </a:xfrm>
          <a:prstGeom prst="rect">
            <a:avLst/>
          </a:prstGeom>
        </p:spPr>
      </p:pic>
      <p:sp>
        <p:nvSpPr>
          <p:cNvPr id="118" name="CaixaDeTexto 117">
            <a:extLst>
              <a:ext uri="{FF2B5EF4-FFF2-40B4-BE49-F238E27FC236}">
                <a16:creationId xmlns:a16="http://schemas.microsoft.com/office/drawing/2014/main" id="{E06E21BF-AED6-4D34-AA98-A3149E5D3A68}"/>
              </a:ext>
            </a:extLst>
          </p:cNvPr>
          <p:cNvSpPr txBox="1"/>
          <p:nvPr/>
        </p:nvSpPr>
        <p:spPr>
          <a:xfrm>
            <a:off x="15705736" y="27993329"/>
            <a:ext cx="37364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Maize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pt-BR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Aruana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Guinea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grass</a:t>
            </a:r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9" name="CaixaDeTexto 118">
            <a:extLst>
              <a:ext uri="{FF2B5EF4-FFF2-40B4-BE49-F238E27FC236}">
                <a16:creationId xmlns:a16="http://schemas.microsoft.com/office/drawing/2014/main" id="{DD6CC44E-FA06-4566-97F8-2C1C0EF25EF8}"/>
              </a:ext>
            </a:extLst>
          </p:cNvPr>
          <p:cNvSpPr txBox="1"/>
          <p:nvPr/>
        </p:nvSpPr>
        <p:spPr>
          <a:xfrm>
            <a:off x="14140903" y="32023726"/>
            <a:ext cx="3438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Maize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+ Congo </a:t>
            </a:r>
            <a:r>
              <a:rPr lang="pt-BR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grass</a:t>
            </a:r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5" name="Retângulo 124"/>
          <p:cNvSpPr/>
          <p:nvPr/>
        </p:nvSpPr>
        <p:spPr>
          <a:xfrm>
            <a:off x="19624735" y="31659434"/>
            <a:ext cx="12027506" cy="14957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Figure 2. 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Plant height (a), cob height (b) and grain yield (c, d) of maize at the time of its physiological maturity as function cropping system and nitrogen rates applied as side-dressing.</a:t>
            </a:r>
            <a:endParaRPr lang="en-GB" sz="3200" b="1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3" name="Chave Direita 42"/>
          <p:cNvSpPr/>
          <p:nvPr/>
        </p:nvSpPr>
        <p:spPr>
          <a:xfrm>
            <a:off x="12553432" y="24239016"/>
            <a:ext cx="58692" cy="8433792"/>
          </a:xfrm>
          <a:prstGeom prst="rightBrac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5" name="Agrupar 44"/>
          <p:cNvGrpSpPr/>
          <p:nvPr/>
        </p:nvGrpSpPr>
        <p:grpSpPr>
          <a:xfrm>
            <a:off x="1698021" y="7787155"/>
            <a:ext cx="29745539" cy="3952557"/>
            <a:chOff x="1698021" y="8023131"/>
            <a:chExt cx="29745539" cy="3952557"/>
          </a:xfrm>
        </p:grpSpPr>
        <p:grpSp>
          <p:nvGrpSpPr>
            <p:cNvPr id="11" name="Agrupar 10"/>
            <p:cNvGrpSpPr/>
            <p:nvPr/>
          </p:nvGrpSpPr>
          <p:grpSpPr>
            <a:xfrm>
              <a:off x="1698021" y="8141119"/>
              <a:ext cx="13463325" cy="3681935"/>
              <a:chOff x="3426908" y="7846149"/>
              <a:chExt cx="11439464" cy="3681935"/>
            </a:xfrm>
          </p:grpSpPr>
          <p:pic>
            <p:nvPicPr>
              <p:cNvPr id="20" name="Picture 7">
                <a:extLst>
                  <a:ext uri="{FF2B5EF4-FFF2-40B4-BE49-F238E27FC236}">
                    <a16:creationId xmlns:a16="http://schemas.microsoft.com/office/drawing/2014/main" id="{794A143B-CC28-4F0F-AAB2-9FECA73AD2C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26908" y="7877292"/>
                <a:ext cx="3631766" cy="27256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" name="Picture 3">
                <a:extLst>
                  <a:ext uri="{FF2B5EF4-FFF2-40B4-BE49-F238E27FC236}">
                    <a16:creationId xmlns:a16="http://schemas.microsoft.com/office/drawing/2014/main" id="{DAC822CE-A6B2-4450-81C8-9D16EC54A27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209663" y="7846149"/>
                <a:ext cx="2656709" cy="353789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3" name="Picture 13">
                <a:extLst>
                  <a:ext uri="{FF2B5EF4-FFF2-40B4-BE49-F238E27FC236}">
                    <a16:creationId xmlns:a16="http://schemas.microsoft.com/office/drawing/2014/main" id="{74B58EBE-3C06-4AD4-885A-7B14C1D175C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71420" y="9799283"/>
                <a:ext cx="2308183" cy="17288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4" name="Picture 14">
                <a:extLst>
                  <a:ext uri="{FF2B5EF4-FFF2-40B4-BE49-F238E27FC236}">
                    <a16:creationId xmlns:a16="http://schemas.microsoft.com/office/drawing/2014/main" id="{95C22D75-5E1D-4EF8-B5EB-2CDE2DDB260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83458" y="9735488"/>
                <a:ext cx="2371551" cy="1783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6" name="Seta: para a Direita 3">
                <a:extLst>
                  <a:ext uri="{FF2B5EF4-FFF2-40B4-BE49-F238E27FC236}">
                    <a16:creationId xmlns:a16="http://schemas.microsoft.com/office/drawing/2014/main" id="{E20A48D0-77A3-480E-B0A8-34ABE1997117}"/>
                  </a:ext>
                </a:extLst>
              </p:cNvPr>
              <p:cNvSpPr/>
              <p:nvPr/>
            </p:nvSpPr>
            <p:spPr>
              <a:xfrm>
                <a:off x="7331736" y="8676083"/>
                <a:ext cx="4679371" cy="748145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dirty="0">
                    <a:solidFill>
                      <a:schemeClr val="tx1"/>
                    </a:solidFill>
                    <a:latin typeface="Arial Black" panose="020B0A04020102020204" pitchFamily="34" charset="0"/>
                    <a:cs typeface="Times New Roman" panose="02020603050405020304" pitchFamily="18" charset="0"/>
                  </a:rPr>
                  <a:t>succession</a:t>
                </a:r>
                <a:endParaRPr lang="pt-BR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2" name="Agrupar 11"/>
            <p:cNvGrpSpPr/>
            <p:nvPr/>
          </p:nvGrpSpPr>
          <p:grpSpPr>
            <a:xfrm>
              <a:off x="17186369" y="9178385"/>
              <a:ext cx="14257191" cy="1943963"/>
              <a:chOff x="3424779" y="12506641"/>
              <a:chExt cx="12415081" cy="1943963"/>
            </a:xfrm>
          </p:grpSpPr>
          <p:sp>
            <p:nvSpPr>
              <p:cNvPr id="27" name="Seta: para a Direita 3">
                <a:extLst>
                  <a:ext uri="{FF2B5EF4-FFF2-40B4-BE49-F238E27FC236}">
                    <a16:creationId xmlns:a16="http://schemas.microsoft.com/office/drawing/2014/main" id="{E20A48D0-77A3-480E-B0A8-34ABE1997117}"/>
                  </a:ext>
                </a:extLst>
              </p:cNvPr>
              <p:cNvSpPr/>
              <p:nvPr/>
            </p:nvSpPr>
            <p:spPr>
              <a:xfrm>
                <a:off x="5696749" y="13069054"/>
                <a:ext cx="1478418" cy="748145"/>
              </a:xfrm>
              <a:prstGeom prst="rightArrow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  <a:latin typeface="Arial Black" panose="020B0A04020102020204" pitchFamily="34" charset="0"/>
                    <a:cs typeface="Arial" panose="020B0604020202020204" pitchFamily="34" charset="0"/>
                  </a:rPr>
                  <a:t>assess</a:t>
                </a:r>
                <a:endParaRPr lang="pt-BR" dirty="0">
                  <a:solidFill>
                    <a:schemeClr val="tx1"/>
                  </a:solidFill>
                  <a:latin typeface="Arial Black" panose="020B0A04020102020204" pitchFamily="34" charset="0"/>
                </a:endParaRPr>
              </a:p>
            </p:txBody>
          </p:sp>
          <p:sp>
            <p:nvSpPr>
              <p:cNvPr id="5" name="Elipse 4"/>
              <p:cNvSpPr/>
              <p:nvPr/>
            </p:nvSpPr>
            <p:spPr>
              <a:xfrm>
                <a:off x="3424779" y="12683626"/>
                <a:ext cx="2149000" cy="1553508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dirty="0">
                    <a:solidFill>
                      <a:schemeClr val="tx1"/>
                    </a:solidFill>
                    <a:latin typeface="Arial Black" panose="020B0A04020102020204" pitchFamily="34" charset="0"/>
                  </a:rPr>
                  <a:t>Objective</a:t>
                </a:r>
              </a:p>
            </p:txBody>
          </p:sp>
          <p:sp>
            <p:nvSpPr>
              <p:cNvPr id="9" name="Retângulo 8"/>
              <p:cNvSpPr/>
              <p:nvPr/>
            </p:nvSpPr>
            <p:spPr>
              <a:xfrm>
                <a:off x="7287085" y="12772115"/>
                <a:ext cx="2507226" cy="1317534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>
                    <a:solidFill>
                      <a:schemeClr val="tx1"/>
                    </a:solidFill>
                    <a:latin typeface="Arial Black" panose="020B0A04020102020204" pitchFamily="34" charset="0"/>
                    <a:cs typeface="Arial" panose="020B0604020202020204" pitchFamily="34" charset="0"/>
                  </a:rPr>
                  <a:t>Plant </a:t>
                </a:r>
                <a:r>
                  <a:rPr lang="en-US" b="1" dirty="0">
                    <a:solidFill>
                      <a:schemeClr val="tx1"/>
                    </a:solidFill>
                    <a:latin typeface="Arial Black" panose="020B0A04020102020204" pitchFamily="34" charset="0"/>
                    <a:cs typeface="Arial" panose="020B0604020202020204" pitchFamily="34" charset="0"/>
                  </a:rPr>
                  <a:t>height, </a:t>
                </a:r>
                <a:r>
                  <a:rPr lang="en-US" b="1" dirty="0" smtClean="0">
                    <a:solidFill>
                      <a:schemeClr val="tx1"/>
                    </a:solidFill>
                    <a:latin typeface="Arial Black" panose="020B0A04020102020204" pitchFamily="34" charset="0"/>
                    <a:cs typeface="Arial" panose="020B0604020202020204" pitchFamily="34" charset="0"/>
                  </a:rPr>
                  <a:t>Cob </a:t>
                </a:r>
                <a:r>
                  <a:rPr lang="en-US" b="1" dirty="0">
                    <a:solidFill>
                      <a:schemeClr val="tx1"/>
                    </a:solidFill>
                    <a:latin typeface="Arial Black" panose="020B0A04020102020204" pitchFamily="34" charset="0"/>
                    <a:cs typeface="Arial" panose="020B0604020202020204" pitchFamily="34" charset="0"/>
                  </a:rPr>
                  <a:t>height, and G</a:t>
                </a:r>
                <a:r>
                  <a:rPr lang="en-US" b="1" dirty="0" smtClean="0">
                    <a:solidFill>
                      <a:schemeClr val="tx1"/>
                    </a:solidFill>
                    <a:latin typeface="Arial Black" panose="020B0A04020102020204" pitchFamily="34" charset="0"/>
                    <a:cs typeface="Arial" panose="020B0604020202020204" pitchFamily="34" charset="0"/>
                  </a:rPr>
                  <a:t>rain </a:t>
                </a:r>
                <a:r>
                  <a:rPr lang="en-US" b="1" dirty="0">
                    <a:solidFill>
                      <a:schemeClr val="tx1"/>
                    </a:solidFill>
                    <a:latin typeface="Arial Black" panose="020B0A04020102020204" pitchFamily="34" charset="0"/>
                    <a:cs typeface="Arial" panose="020B0604020202020204" pitchFamily="34" charset="0"/>
                  </a:rPr>
                  <a:t>yield of maize</a:t>
                </a:r>
                <a:endParaRPr lang="pt-BR" b="1" dirty="0">
                  <a:solidFill>
                    <a:schemeClr val="tx1"/>
                  </a:solidFill>
                  <a:latin typeface="Arial Black" panose="020B0A04020102020204" pitchFamily="34" charset="0"/>
                </a:endParaRPr>
              </a:p>
            </p:txBody>
          </p:sp>
          <p:sp>
            <p:nvSpPr>
              <p:cNvPr id="30" name="Seta: para a Direita 3">
                <a:extLst>
                  <a:ext uri="{FF2B5EF4-FFF2-40B4-BE49-F238E27FC236}">
                    <a16:creationId xmlns:a16="http://schemas.microsoft.com/office/drawing/2014/main" id="{E20A48D0-77A3-480E-B0A8-34ABE1997117}"/>
                  </a:ext>
                </a:extLst>
              </p:cNvPr>
              <p:cNvSpPr/>
              <p:nvPr/>
            </p:nvSpPr>
            <p:spPr>
              <a:xfrm>
                <a:off x="9953067" y="13069046"/>
                <a:ext cx="2030352" cy="748145"/>
              </a:xfrm>
              <a:prstGeom prst="rightArrow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  <a:latin typeface="Arial Black" panose="020B0A04020102020204" pitchFamily="34" charset="0"/>
                    <a:cs typeface="Arial" panose="020B0604020202020204" pitchFamily="34" charset="0"/>
                  </a:rPr>
                  <a:t>as function</a:t>
                </a:r>
                <a:endParaRPr lang="pt-BR" dirty="0">
                  <a:solidFill>
                    <a:schemeClr val="tx1"/>
                  </a:solidFill>
                  <a:latin typeface="Arial Black" panose="020B0A04020102020204" pitchFamily="34" charset="0"/>
                </a:endParaRPr>
              </a:p>
            </p:txBody>
          </p:sp>
          <p:sp>
            <p:nvSpPr>
              <p:cNvPr id="10" name="Elipse 9"/>
              <p:cNvSpPr/>
              <p:nvPr/>
            </p:nvSpPr>
            <p:spPr>
              <a:xfrm>
                <a:off x="12124410" y="12506641"/>
                <a:ext cx="3715450" cy="1943963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  <a:latin typeface="Arial Black" panose="020B0A04020102020204" pitchFamily="34" charset="0"/>
                    <a:cs typeface="Arial" panose="020B0604020202020204" pitchFamily="34" charset="0"/>
                  </a:rPr>
                  <a:t>C</a:t>
                </a:r>
                <a:r>
                  <a:rPr lang="en-US" dirty="0" smtClean="0">
                    <a:solidFill>
                      <a:schemeClr val="tx1"/>
                    </a:solidFill>
                    <a:latin typeface="Arial Black" panose="020B0A04020102020204" pitchFamily="34" charset="0"/>
                    <a:cs typeface="Arial" panose="020B0604020202020204" pitchFamily="34" charset="0"/>
                  </a:rPr>
                  <a:t>ropping systems</a:t>
                </a:r>
              </a:p>
              <a:p>
                <a:pPr algn="ctr"/>
                <a:r>
                  <a:rPr lang="en-US" dirty="0" smtClean="0">
                    <a:solidFill>
                      <a:schemeClr val="tx1"/>
                    </a:solidFill>
                    <a:latin typeface="Arial Black" panose="020B0A04020102020204" pitchFamily="34" charset="0"/>
                    <a:cs typeface="Arial" panose="020B0604020202020204" pitchFamily="34" charset="0"/>
                  </a:rPr>
                  <a:t> x</a:t>
                </a:r>
              </a:p>
              <a:p>
                <a:pPr algn="ctr"/>
                <a:r>
                  <a:rPr lang="en-US" dirty="0" smtClean="0">
                    <a:solidFill>
                      <a:schemeClr val="tx1"/>
                    </a:solidFill>
                    <a:latin typeface="Arial Black" panose="020B0A04020102020204" pitchFamily="34" charset="0"/>
                    <a:cs typeface="Arial" panose="020B0604020202020204" pitchFamily="34" charset="0"/>
                  </a:rPr>
                  <a:t> Nitrogen </a:t>
                </a:r>
                <a:r>
                  <a:rPr lang="en-US" dirty="0">
                    <a:solidFill>
                      <a:schemeClr val="tx1"/>
                    </a:solidFill>
                    <a:latin typeface="Arial Black" panose="020B0A04020102020204" pitchFamily="34" charset="0"/>
                    <a:cs typeface="Arial" panose="020B0604020202020204" pitchFamily="34" charset="0"/>
                  </a:rPr>
                  <a:t>rates applied as side-dressing</a:t>
                </a:r>
                <a:endParaRPr lang="pt-BR" dirty="0">
                  <a:solidFill>
                    <a:schemeClr val="tx1"/>
                  </a:solidFill>
                  <a:latin typeface="Arial Black" panose="020B0A04020102020204" pitchFamily="34" charset="0"/>
                </a:endParaRPr>
              </a:p>
            </p:txBody>
          </p:sp>
        </p:grpSp>
        <p:sp>
          <p:nvSpPr>
            <p:cNvPr id="44" name="Chave Direita 43"/>
            <p:cNvSpPr/>
            <p:nvPr/>
          </p:nvSpPr>
          <p:spPr>
            <a:xfrm>
              <a:off x="15957754" y="8023131"/>
              <a:ext cx="88492" cy="3952557"/>
            </a:xfrm>
            <a:prstGeom prst="rightBrace">
              <a:avLst/>
            </a:prstGeom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0" name="Agrupar 49"/>
          <p:cNvGrpSpPr/>
          <p:nvPr/>
        </p:nvGrpSpPr>
        <p:grpSpPr>
          <a:xfrm>
            <a:off x="19326730" y="24167224"/>
            <a:ext cx="11535539" cy="7196174"/>
            <a:chOff x="19326730" y="24049236"/>
            <a:chExt cx="11535539" cy="7196174"/>
          </a:xfrm>
        </p:grpSpPr>
        <p:grpSp>
          <p:nvGrpSpPr>
            <p:cNvPr id="120" name="Agrupar 119"/>
            <p:cNvGrpSpPr/>
            <p:nvPr/>
          </p:nvGrpSpPr>
          <p:grpSpPr>
            <a:xfrm>
              <a:off x="19326730" y="24049236"/>
              <a:ext cx="11535539" cy="7063291"/>
              <a:chOff x="15308824" y="17471911"/>
              <a:chExt cx="13261714" cy="9844107"/>
            </a:xfrm>
          </p:grpSpPr>
          <p:pic>
            <p:nvPicPr>
              <p:cNvPr id="121" name="Imagem 120"/>
              <p:cNvPicPr/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465545" y="17801099"/>
                <a:ext cx="6716030" cy="520388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22" name="Imagem 121"/>
              <p:cNvPicPr/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151853" y="17471911"/>
                <a:ext cx="6418685" cy="559717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23" name="Imagem 122"/>
              <p:cNvPicPr/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308824" y="22788827"/>
                <a:ext cx="6872751" cy="448899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24" name="Imagem 123"/>
              <p:cNvPicPr/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019373" y="22851050"/>
                <a:ext cx="6294104" cy="446496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47" name="CaixaDeTexto 46"/>
            <p:cNvSpPr txBox="1"/>
            <p:nvPr/>
          </p:nvSpPr>
          <p:spPr>
            <a:xfrm>
              <a:off x="20718514" y="27774002"/>
              <a:ext cx="42357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(a)</a:t>
              </a:r>
              <a:endParaRPr lang="en-GB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7" name="CaixaDeTexto 126"/>
            <p:cNvSpPr txBox="1"/>
            <p:nvPr/>
          </p:nvSpPr>
          <p:spPr>
            <a:xfrm>
              <a:off x="26364724" y="27723390"/>
              <a:ext cx="42357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(b)</a:t>
              </a:r>
              <a:endParaRPr lang="en-GB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8" name="CaixaDeTexto 127"/>
            <p:cNvSpPr txBox="1"/>
            <p:nvPr/>
          </p:nvSpPr>
          <p:spPr>
            <a:xfrm>
              <a:off x="20723429" y="30876078"/>
              <a:ext cx="42357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(c)</a:t>
              </a:r>
              <a:endParaRPr lang="en-GB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9" name="CaixaDeTexto 128"/>
            <p:cNvSpPr txBox="1"/>
            <p:nvPr/>
          </p:nvSpPr>
          <p:spPr>
            <a:xfrm>
              <a:off x="26369639" y="30825466"/>
              <a:ext cx="42357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(d)</a:t>
              </a:r>
              <a:endParaRPr lang="en-GB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CaixaDeTexto 1"/>
          <p:cNvSpPr txBox="1"/>
          <p:nvPr/>
        </p:nvSpPr>
        <p:spPr>
          <a:xfrm>
            <a:off x="737419" y="32335345"/>
            <a:ext cx="112971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MM: maize monoculture; M+A: Maize +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Aruana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Guinea grass; M+C: Maize +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Congo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Guinea grass. Means followed by different lowercase letters in the columns differ from each other by Tukey's test at the 5% level. Coefficient of variation referring to data transformed to *log(X) and **square root (X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16"/>
          <a:srcRect t="19570" b="27417"/>
          <a:stretch/>
        </p:blipFill>
        <p:spPr>
          <a:xfrm>
            <a:off x="1920977" y="41147582"/>
            <a:ext cx="28575000" cy="1949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874084"/>
      </p:ext>
    </p:extLst>
  </p:cSld>
  <p:clrMapOvr>
    <a:masterClrMapping/>
  </p:clrMapOvr>
  <p:timing>
    <p:tnLst>
      <p:par>
        <p:cTn id="1" dur="indefinite" restart="never" nodeType="tmRoot">
          <p:childTnLst>
            <p:par>
              <p:cTn id="2"/>
            </p:par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1369</TotalTime>
  <Words>706</Words>
  <Application>Microsoft Office PowerPoint</Application>
  <PresentationFormat>Personalizar</PresentationFormat>
  <Paragraphs>187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8" baseType="lpstr">
      <vt:lpstr>Arial</vt:lpstr>
      <vt:lpstr>Arial Black</vt:lpstr>
      <vt:lpstr>Calibri</vt:lpstr>
      <vt:lpstr>Calibri Light</vt:lpstr>
      <vt:lpstr>Times New Roman</vt:lpstr>
      <vt:lpstr>Wingdings</vt:lpstr>
      <vt:lpstr>Tema do Office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Inclusion of Yerba mate extract on lamb diets:  methane emission and animal performance</dc:title>
  <dc:creator>Alexandre Berndt</dc:creator>
  <cp:lastModifiedBy>Usuario</cp:lastModifiedBy>
  <cp:revision>141</cp:revision>
  <dcterms:created xsi:type="dcterms:W3CDTF">2019-07-31T20:29:07Z</dcterms:created>
  <dcterms:modified xsi:type="dcterms:W3CDTF">2023-07-17T19:43:06Z</dcterms:modified>
</cp:coreProperties>
</file>