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5" r:id="rId2"/>
    <p:sldId id="258" r:id="rId3"/>
    <p:sldId id="286" r:id="rId4"/>
    <p:sldId id="311" r:id="rId5"/>
    <p:sldId id="263" r:id="rId6"/>
    <p:sldId id="281" r:id="rId7"/>
    <p:sldId id="309" r:id="rId8"/>
    <p:sldId id="287" r:id="rId9"/>
    <p:sldId id="265" r:id="rId10"/>
    <p:sldId id="310" r:id="rId11"/>
    <p:sldId id="307" r:id="rId12"/>
    <p:sldId id="282" r:id="rId13"/>
    <p:sldId id="312" r:id="rId14"/>
    <p:sldId id="313" r:id="rId15"/>
    <p:sldId id="273" r:id="rId16"/>
    <p:sldId id="284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AE3F3"/>
    <a:srgbClr val="4478AB"/>
    <a:srgbClr val="D9B8B8"/>
    <a:srgbClr val="D7D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76031" autoAdjust="0"/>
  </p:normalViewPr>
  <p:slideViewPr>
    <p:cSldViewPr snapToGrid="0">
      <p:cViewPr>
        <p:scale>
          <a:sx n="60" d="100"/>
          <a:sy n="60" d="100"/>
        </p:scale>
        <p:origin x="144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A%20MDPI-2%202023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latin typeface="Palatino Linotype" panose="02040502050505030304" pitchFamily="18" charset="0"/>
              </a:rPr>
              <a:t>LST and NBR time series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881802336765553E-2"/>
          <c:y val="0.15920019303110691"/>
          <c:w val="0.85288237753440832"/>
          <c:h val="0.54483997845684351"/>
        </c:manualLayout>
      </c:layout>
      <c:lineChart>
        <c:grouping val="standard"/>
        <c:varyColors val="0"/>
        <c:ser>
          <c:idx val="0"/>
          <c:order val="0"/>
          <c:tx>
            <c:strRef>
              <c:f>'SC NBR'!$C$3</c:f>
              <c:strCache>
                <c:ptCount val="1"/>
                <c:pt idx="0">
                  <c:v>LST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multiLvlStrRef>
              <c:f>'SC NBR'!$A$4:$B$10</c:f>
              <c:multiLvlStrCache>
                <c:ptCount val="7"/>
                <c:lvl>
                  <c:pt idx="0">
                    <c:v>Winter</c:v>
                  </c:pt>
                  <c:pt idx="1">
                    <c:v>Spring</c:v>
                  </c:pt>
                  <c:pt idx="2">
                    <c:v>Summer</c:v>
                  </c:pt>
                  <c:pt idx="3">
                    <c:v>Summer</c:v>
                  </c:pt>
                  <c:pt idx="4">
                    <c:v>Winter</c:v>
                  </c:pt>
                  <c:pt idx="5">
                    <c:v>Spring</c:v>
                  </c:pt>
                  <c:pt idx="6">
                    <c:v>Summer</c:v>
                  </c:pt>
                </c:lvl>
                <c:lvl>
                  <c:pt idx="0">
                    <c:v>2021</c:v>
                  </c:pt>
                  <c:pt idx="3">
                    <c:v>2022</c:v>
                  </c:pt>
                  <c:pt idx="4">
                    <c:v>2023</c:v>
                  </c:pt>
                </c:lvl>
              </c:multiLvlStrCache>
            </c:multiLvlStrRef>
          </c:cat>
          <c:val>
            <c:numRef>
              <c:f>'SC NBR'!$C$4:$C$10</c:f>
              <c:numCache>
                <c:formatCode>General</c:formatCode>
                <c:ptCount val="7"/>
                <c:pt idx="0">
                  <c:v>9.3972131137666999</c:v>
                </c:pt>
                <c:pt idx="1">
                  <c:v>23.336629301481999</c:v>
                </c:pt>
                <c:pt idx="2">
                  <c:v>30.004498180616999</c:v>
                </c:pt>
                <c:pt idx="3">
                  <c:v>50.201760760093002</c:v>
                </c:pt>
                <c:pt idx="4">
                  <c:v>11.949332239883001</c:v>
                </c:pt>
                <c:pt idx="5">
                  <c:v>36.890861241769002</c:v>
                </c:pt>
                <c:pt idx="6">
                  <c:v>37.494995394692999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D3-434E-8871-F3E5850E2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161008"/>
        <c:axId val="218385792"/>
      </c:lineChart>
      <c:lineChart>
        <c:grouping val="standard"/>
        <c:varyColors val="0"/>
        <c:ser>
          <c:idx val="1"/>
          <c:order val="1"/>
          <c:tx>
            <c:strRef>
              <c:f>'SC NBR'!$D$3</c:f>
              <c:strCache>
                <c:ptCount val="1"/>
                <c:pt idx="0">
                  <c:v>NBR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'SC NBR'!$A$4:$B$10</c:f>
              <c:multiLvlStrCache>
                <c:ptCount val="7"/>
                <c:lvl>
                  <c:pt idx="0">
                    <c:v>Winter</c:v>
                  </c:pt>
                  <c:pt idx="1">
                    <c:v>Spring</c:v>
                  </c:pt>
                  <c:pt idx="2">
                    <c:v>Summer</c:v>
                  </c:pt>
                  <c:pt idx="3">
                    <c:v>Summer</c:v>
                  </c:pt>
                  <c:pt idx="4">
                    <c:v>Winter</c:v>
                  </c:pt>
                  <c:pt idx="5">
                    <c:v>Spring</c:v>
                  </c:pt>
                  <c:pt idx="6">
                    <c:v>Summer</c:v>
                  </c:pt>
                </c:lvl>
                <c:lvl>
                  <c:pt idx="0">
                    <c:v>2021</c:v>
                  </c:pt>
                  <c:pt idx="3">
                    <c:v>2022</c:v>
                  </c:pt>
                  <c:pt idx="4">
                    <c:v>2023</c:v>
                  </c:pt>
                </c:lvl>
              </c:multiLvlStrCache>
            </c:multiLvlStrRef>
          </c:cat>
          <c:val>
            <c:numRef>
              <c:f>'SC NBR'!$D$4:$D$10</c:f>
              <c:numCache>
                <c:formatCode>General</c:formatCode>
                <c:ptCount val="7"/>
                <c:pt idx="0">
                  <c:v>0.51785439999999994</c:v>
                </c:pt>
                <c:pt idx="1">
                  <c:v>0.47485559999999988</c:v>
                </c:pt>
                <c:pt idx="2">
                  <c:v>0.34691151999999997</c:v>
                </c:pt>
                <c:pt idx="3">
                  <c:v>-0.24062495</c:v>
                </c:pt>
                <c:pt idx="4">
                  <c:v>-4.5173507000000002E-2</c:v>
                </c:pt>
                <c:pt idx="5">
                  <c:v>2.050838E-2</c:v>
                </c:pt>
                <c:pt idx="6">
                  <c:v>3.2058000000000003E-2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D3-434E-8871-F3E5850E2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271840"/>
        <c:axId val="103751312"/>
      </c:lineChart>
      <c:catAx>
        <c:axId val="204161008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218385792"/>
        <c:crosses val="autoZero"/>
        <c:auto val="1"/>
        <c:lblAlgn val="ctr"/>
        <c:lblOffset val="100"/>
        <c:noMultiLvlLbl val="0"/>
      </c:catAx>
      <c:valAx>
        <c:axId val="21838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en-US" sz="1200" b="1">
                    <a:latin typeface="Palatino Linotype" panose="02040502050505030304" pitchFamily="18" charset="0"/>
                  </a:rPr>
                  <a:t>LST</a:t>
                </a:r>
              </a:p>
            </c:rich>
          </c:tx>
          <c:layout>
            <c:manualLayout>
              <c:xMode val="edge"/>
              <c:yMode val="edge"/>
              <c:x val="0"/>
              <c:y val="0.380057034738586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204161008"/>
        <c:crosses val="autoZero"/>
        <c:crossBetween val="between"/>
      </c:valAx>
      <c:valAx>
        <c:axId val="1037513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en-US" sz="1200" b="1">
                    <a:latin typeface="Palatino Linotype" panose="02040502050505030304" pitchFamily="18" charset="0"/>
                  </a:rPr>
                  <a:t>NBR</a:t>
                </a:r>
              </a:p>
            </c:rich>
          </c:tx>
          <c:layout>
            <c:manualLayout>
              <c:xMode val="edge"/>
              <c:yMode val="edge"/>
              <c:x val="0.97419783855696007"/>
              <c:y val="0.372132712988731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221271840"/>
        <c:crosses val="max"/>
        <c:crossBetween val="between"/>
      </c:valAx>
      <c:catAx>
        <c:axId val="221271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7513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360236024777647"/>
          <c:y val="0.91713850058112878"/>
          <c:w val="0.15666052508462011"/>
          <c:h val="8.28614994188712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48D8F-292C-4450-A7F7-4EB761D7976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66577-FE3D-47C9-B6EE-049E6A80948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FBB97-73AD-4C33-BD65-086CD8659B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15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58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2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94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FBB97-73AD-4C33-BD65-086CD8659B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0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31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4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2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6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68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2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0A911-5B29-E304-D1D8-7267B3C54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D08C8A-8036-2999-2BD5-E63846273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E4973-A98B-ECCF-961D-50416462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F0782A-7267-E921-E5B0-AE840CB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DBD25-F2D4-8371-2BCC-26A0CE3F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FC8F8-0CA8-6E57-56BC-C31C71B0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B28FA6-BAF0-E78C-1EB1-D248957BF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04555B-337B-4252-E07B-FEC4AB21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B1DA47-A29D-7884-F633-F81FBA2E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A4CD84-ED13-3776-452D-CAE88953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5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97521B-70F8-C5B1-1487-8F527EE92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99AA00-E9CE-BD5A-416F-0DA39705B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46BD20-1344-71A7-A4D6-061110084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FEC175-F4F5-BAA2-0261-9F387C17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DA7F9-3E8C-1756-B1AB-AB8F55C5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A15B5-A77A-F336-6BF0-CC32F8EC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A0F1D3-D147-D50E-CA5A-067AB5CE4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11E99A-B7B6-80A4-B225-9DD6444B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DF5D5-75B9-7543-2AC9-CA7959C6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3F17E7-33EE-EEA1-EB14-D83B0B029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A3F1A-5654-FC23-B712-271A1250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BD412C-1C60-E3AA-6A9A-FB8CC1A7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3983CA-0E5A-FD3B-AC54-371CAB0B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E2AEC3-D6FA-F69F-0417-B0171047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C14654-F23A-3DEE-E27F-3D759134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2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EF693-CEF5-D5A6-09EB-98608E00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1B2DDA-76D0-FECA-98ED-4C993EE27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A1182D-E663-648B-DB1F-8284C48AC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140D87-07E1-90A0-C2AB-32FEC79E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B173EA-36AF-8A60-B627-E0041A38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5FA00C-D8E1-D439-63B6-A111C194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2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DE115-495F-228F-BE3E-1FC6FDF2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6C87FC-C159-E608-8BE0-0DCCE7CF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6804B8-BDF3-2B2A-BC00-2475E282F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7343429-5C02-C304-2999-8D5B89694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4C6ECA-6C0E-315F-3820-7856F57AC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82BAE0-6486-0670-9231-3E9272DF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6FDDCF-0746-1A64-91E7-AE9B3880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86E7B7F-F26C-7A99-52FE-B739B87A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5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AE8F9F-C690-76A4-D45E-245211A6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10FA95-E8A8-060C-40A9-4AA5CE60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8F70-AD95-6C7A-0E62-2B6B604E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BF3F4E-03CC-ECC7-427F-A8FB3DBB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6CC7E0E-2FA5-3634-1B2E-74D4A5AD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9EB4BE-CA7B-8C16-629D-73CB91AF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9FD70C-06B2-08A8-918F-48B98311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4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23EE70-F4EC-FBA9-11A9-FFCE667BE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6D1101-24A1-332F-BE65-9C02C6423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396C7B-89D7-0458-4D2B-A04BBC53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0E59E0-51F6-F9E1-C856-76EB552B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97558B-C1B9-553A-92E7-D046A493C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79EFC3-5821-97C5-2339-C6104ECB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0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EE513-B5CC-1AA5-8015-4E5E9B7C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2DF59A-6B08-E911-D39B-CE68AD06E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311BFC-DE66-4FAE-EF9F-1350AF492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A505BE-C3E8-568E-82C4-342D89106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5F41E8-7049-BD74-4812-60C146BD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096475-A0D9-22CA-B270-013116FC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8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63ABA45-F7CD-9CF3-0A11-A14BADC9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A939B1-7F49-9F2E-2E7C-B075891D2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C4B020-9A6C-11AD-C23B-76C9E09A3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A75E-1376-4350-83A3-3BBC00424A6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4EB0A4-A613-3482-6B2B-B83DC2AAC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746C91-B74A-51DA-2D60-C84C976B9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9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TIF"/><Relationship Id="rId3" Type="http://schemas.openxmlformats.org/officeDocument/2006/relationships/image" Target="../media/image17.png"/><Relationship Id="rId7" Type="http://schemas.openxmlformats.org/officeDocument/2006/relationships/image" Target="../media/image31.svg"/><Relationship Id="rId12" Type="http://schemas.openxmlformats.org/officeDocument/2006/relationships/image" Target="../media/image3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jpg"/><Relationship Id="rId5" Type="http://schemas.openxmlformats.org/officeDocument/2006/relationships/image" Target="../media/image29.svg"/><Relationship Id="rId15" Type="http://schemas.openxmlformats.org/officeDocument/2006/relationships/image" Target="../media/image42.TIF"/><Relationship Id="rId10" Type="http://schemas.openxmlformats.org/officeDocument/2006/relationships/image" Target="../media/image37.jpg"/><Relationship Id="rId4" Type="http://schemas.openxmlformats.org/officeDocument/2006/relationships/image" Target="../media/image28.png"/><Relationship Id="rId9" Type="http://schemas.openxmlformats.org/officeDocument/2006/relationships/image" Target="../media/image36.jpg"/><Relationship Id="rId1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1.svg"/><Relationship Id="rId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image" Target="../media/image44.sv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5.sv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openxmlformats.org/officeDocument/2006/relationships/image" Target="../media/image26.tif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tif"/><Relationship Id="rId5" Type="http://schemas.openxmlformats.org/officeDocument/2006/relationships/image" Target="../media/image17.png"/><Relationship Id="rId10" Type="http://schemas.openxmlformats.org/officeDocument/2006/relationships/image" Target="../media/image33.tiff"/><Relationship Id="rId4" Type="http://schemas.openxmlformats.org/officeDocument/2006/relationships/image" Target="../media/image29.svg"/><Relationship Id="rId9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4BEF7D-B13F-4691-B544-4CA47E5A459D}"/>
              </a:ext>
            </a:extLst>
          </p:cNvPr>
          <p:cNvSpPr/>
          <p:nvPr/>
        </p:nvSpPr>
        <p:spPr>
          <a:xfrm>
            <a:off x="-926432" y="2677987"/>
            <a:ext cx="14293516" cy="2178573"/>
          </a:xfrm>
          <a:prstGeom prst="rect">
            <a:avLst/>
          </a:prstGeom>
          <a:gradFill flip="none" rotWithShape="1">
            <a:gsLst>
              <a:gs pos="36000">
                <a:srgbClr val="3993D7">
                  <a:alpha val="51000"/>
                </a:srgbClr>
              </a:gs>
              <a:gs pos="9000">
                <a:srgbClr val="165487">
                  <a:alpha val="70000"/>
                </a:srgbClr>
              </a:gs>
              <a:gs pos="64000">
                <a:srgbClr val="B4C68C">
                  <a:alpha val="41000"/>
                </a:srgbClr>
              </a:gs>
              <a:gs pos="86000">
                <a:schemeClr val="accent4">
                  <a:lumMod val="20000"/>
                  <a:lumOff val="80000"/>
                  <a:alpha val="95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5F68BD-7F1E-400F-A062-3B848BEA6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345" y="2943467"/>
            <a:ext cx="11996656" cy="1629617"/>
          </a:xfrm>
          <a:noFill/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ea typeface="Cambria" panose="02040503050406030204" pitchFamily="18" charset="0"/>
              </a:rPr>
              <a:t>Normalized Burn Ratio and Land Surface Temperature in Pre- and Post- Mediterranean forests Fire</a:t>
            </a:r>
            <a:endParaRPr lang="en-US" sz="5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ea typeface="Cambria" panose="020405030504060302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DEE4B8-1EE0-4AE2-8C2E-CD2548FA0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345" y="5231211"/>
            <a:ext cx="10146727" cy="1446103"/>
          </a:xfrm>
        </p:spPr>
        <p:txBody>
          <a:bodyPr>
            <a:normAutofit fontScale="92500" lnSpcReduction="10000"/>
          </a:bodyPr>
          <a:lstStyle/>
          <a:p>
            <a:pPr algn="l">
              <a:spcBef>
                <a:spcPts val="600"/>
              </a:spcBef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cs typeface="Times New Roman" panose="02020603050405020304" pitchFamily="18" charset="0"/>
              </a:rPr>
              <a:t>Authors : </a:t>
            </a:r>
          </a:p>
          <a:p>
            <a:pPr algn="l">
              <a:spcBef>
                <a:spcPts val="600"/>
              </a:spcBef>
            </a:pP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Fatima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Ezahrae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Ezzaher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Nizar Ben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Achhab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Naoufal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Raissouni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Hafssa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Naciri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Asaad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Chahboun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algn="l">
              <a:spcBef>
                <a:spcPts val="600"/>
              </a:spcBef>
            </a:pP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Mathematics and Intelligent Systems (MASI), University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Abdelmalek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Essaâdi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Morocco.</a:t>
            </a:r>
          </a:p>
          <a:p>
            <a:pPr algn="l">
              <a:spcBef>
                <a:spcPts val="600"/>
              </a:spcBef>
            </a:pP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800" dirty="0">
                <a:latin typeface="High Tower Text" panose="02040502050506030303" pitchFamily="18" charset="0"/>
                <a:cs typeface="Arial" panose="020B0604020202020204" pitchFamily="34" charset="0"/>
              </a:rPr>
              <a:t>Remote Sensing, Systems and Telecommunications (TST), </a:t>
            </a:r>
            <a:r>
              <a:rPr lang="en-US" sz="1800" dirty="0" err="1">
                <a:latin typeface="High Tower Text" panose="02040502050506030303" pitchFamily="18" charset="0"/>
                <a:cs typeface="Arial" panose="020B0604020202020204" pitchFamily="34" charset="0"/>
              </a:rPr>
              <a:t>Abdelmalek</a:t>
            </a:r>
            <a:r>
              <a:rPr lang="en-US" sz="1800" dirty="0">
                <a:latin typeface="High Tower Text" panose="02040502050506030303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High Tower Text" panose="02040502050506030303" pitchFamily="18" charset="0"/>
                <a:cs typeface="Arial" panose="020B0604020202020204" pitchFamily="34" charset="0"/>
              </a:rPr>
              <a:t>Essaadi</a:t>
            </a:r>
            <a:r>
              <a:rPr lang="en-US" sz="1800" dirty="0">
                <a:latin typeface="High Tower Text" panose="02040502050506030303" pitchFamily="18" charset="0"/>
                <a:cs typeface="Arial" panose="020B0604020202020204" pitchFamily="34" charset="0"/>
              </a:rPr>
              <a:t> University, Morocco</a:t>
            </a:r>
          </a:p>
          <a:p>
            <a:pPr algn="l">
              <a:spcBef>
                <a:spcPts val="600"/>
              </a:spcBef>
            </a:pPr>
            <a:endParaRPr lang="en-US" sz="1800" baseline="30000" dirty="0">
              <a:effectLst/>
              <a:latin typeface="High Tower Text" panose="020405020505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59A456-0A56-48F0-9B7F-CADB95DD06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384" y="50994"/>
            <a:ext cx="858078" cy="9571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99411BE1-A7BE-4B81-AE80-40A17732F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152" y="1075411"/>
            <a:ext cx="1900543" cy="4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r-FR" sz="800" dirty="0">
                <a:solidFill>
                  <a:schemeClr val="accent1">
                    <a:lumMod val="50000"/>
                  </a:schemeClr>
                </a:solidFill>
                <a:effectLst/>
                <a:latin typeface="High Tower Text" panose="020405020505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ABDELMALEK ESSAÂDI</a:t>
            </a:r>
            <a:endParaRPr lang="fr-FR" sz="800" dirty="0">
              <a:solidFill>
                <a:schemeClr val="accent1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BDFC3B-84D9-4E84-9D14-FEE82E97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F01F-1C62-49C2-91C8-9E49F37B782B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30E634-1AAC-45F1-8035-172E3C2FF0A8}"/>
              </a:ext>
            </a:extLst>
          </p:cNvPr>
          <p:cNvSpPr txBox="1"/>
          <p:nvPr/>
        </p:nvSpPr>
        <p:spPr>
          <a:xfrm>
            <a:off x="4756047" y="1496148"/>
            <a:ext cx="26686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r>
              <a:rPr lang="en-US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07 – 21 NOV 2023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66E811-0139-41B0-9C86-E7F79F16E777}"/>
              </a:ext>
            </a:extLst>
          </p:cNvPr>
          <p:cNvSpPr txBox="1"/>
          <p:nvPr/>
        </p:nvSpPr>
        <p:spPr>
          <a:xfrm>
            <a:off x="4193524" y="2113563"/>
            <a:ext cx="380495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S3 – Remote sensing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864F61-DF7A-4D9E-8855-F068FB0E7860}"/>
              </a:ext>
            </a:extLst>
          </p:cNvPr>
          <p:cNvSpPr txBox="1"/>
          <p:nvPr/>
        </p:nvSpPr>
        <p:spPr>
          <a:xfrm>
            <a:off x="1190359" y="122787"/>
            <a:ext cx="6545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latin typeface="High Tower Text" panose="02040502050506030303" pitchFamily="18" charset="0"/>
                <a:ea typeface="Cambria" panose="02040503050406030204" pitchFamily="18" charset="0"/>
              </a:rPr>
              <a:t>The 5th International Electronic Conference on Remote Sensing</a:t>
            </a:r>
          </a:p>
        </p:txBody>
      </p:sp>
      <p:pic>
        <p:nvPicPr>
          <p:cNvPr id="1026" name="Picture 2" descr="The 5th International Electronic Conference on Remote Sensing">
            <a:extLst>
              <a:ext uri="{FF2B5EF4-FFF2-40B4-BE49-F238E27FC236}">
                <a16:creationId xmlns:a16="http://schemas.microsoft.com/office/drawing/2014/main" id="{C6B572E1-2529-6899-028A-A5C37DF25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" y="102691"/>
            <a:ext cx="1099054" cy="10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3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6"/>
    </mc:Choice>
    <mc:Fallback>
      <p:transition spd="slow" advTm="162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2">
            <a:extLst>
              <a:ext uri="{FF2B5EF4-FFF2-40B4-BE49-F238E27FC236}">
                <a16:creationId xmlns:a16="http://schemas.microsoft.com/office/drawing/2014/main" id="{A2FED839-470F-DC03-322D-F8424DC2691E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E239A9-5CF0-A55A-2876-05513E5E5B2F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6ABF5E-DD6A-9B77-5256-25AF429BE9B2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BEE397-2711-D422-747D-D20E11BB3D4E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6FC898C-E348-A9EF-C6EA-47A976766223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3A602F6-7E35-18E5-C9D7-6D117CAD80B4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11B68EE9-7C4D-AFBD-F623-CACE0F718266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9530F22-714D-25F6-E6DF-2EB066CD8BF8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2046FB3-F8C0-FB77-B234-F595E8423AE6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1770A92-E40A-5B25-8768-ED3DDF539B55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BF5472B-11E4-4E28-A105-28B83D4C7AA2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F1E5E72-ADA2-3CCC-D28E-6D377B423D8E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9E28B6D-8241-D39C-8231-84CB18229D64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784EE7F-171D-36A4-A2F7-AA757FB9F65E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9218C2-F5F9-D163-B6E6-1C16E616BCCE}"/>
              </a:ext>
            </a:extLst>
          </p:cNvPr>
          <p:cNvSpPr/>
          <p:nvPr/>
        </p:nvSpPr>
        <p:spPr>
          <a:xfrm>
            <a:off x="8631504" y="854349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A83AE04-9B57-D3B4-730A-9404500872EE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2BC75952-C476-1812-47E5-5D09F7E98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696830" y="359846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que 20" descr="Boulier avec un remplissage uni">
            <a:extLst>
              <a:ext uri="{FF2B5EF4-FFF2-40B4-BE49-F238E27FC236}">
                <a16:creationId xmlns:a16="http://schemas.microsoft.com/office/drawing/2014/main" id="{A2506581-8A90-78B4-97A5-9C3D62B72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64837" y="55796"/>
            <a:ext cx="342191" cy="342191"/>
          </a:xfrm>
          <a:prstGeom prst="rect">
            <a:avLst/>
          </a:prstGeom>
        </p:spPr>
      </p:pic>
      <p:pic>
        <p:nvPicPr>
          <p:cNvPr id="47" name="Graphique 46" descr="Globe terrestre : Europe et Afrique avec un remplissage uni">
            <a:extLst>
              <a:ext uri="{FF2B5EF4-FFF2-40B4-BE49-F238E27FC236}">
                <a16:creationId xmlns:a16="http://schemas.microsoft.com/office/drawing/2014/main" id="{5CC81139-49ED-88FB-A50D-0B03E3515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239846">
            <a:off x="11323001" y="863561"/>
            <a:ext cx="457200" cy="457200"/>
          </a:xfrm>
          <a:prstGeom prst="rect">
            <a:avLst/>
          </a:prstGeom>
        </p:spPr>
      </p:pic>
      <p:graphicFrame>
        <p:nvGraphicFramePr>
          <p:cNvPr id="48" name="Tableau 47">
            <a:extLst>
              <a:ext uri="{FF2B5EF4-FFF2-40B4-BE49-F238E27FC236}">
                <a16:creationId xmlns:a16="http://schemas.microsoft.com/office/drawing/2014/main" id="{7503236A-683B-B7B2-B93A-E178C8D347C1}"/>
              </a:ext>
            </a:extLst>
          </p:cNvPr>
          <p:cNvGraphicFramePr>
            <a:graphicFrameLocks noGrp="1"/>
          </p:cNvGraphicFramePr>
          <p:nvPr/>
        </p:nvGraphicFramePr>
        <p:xfrm>
          <a:off x="2248945" y="1166018"/>
          <a:ext cx="6097872" cy="180734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24468">
                  <a:extLst>
                    <a:ext uri="{9D8B030D-6E8A-4147-A177-3AD203B41FA5}">
                      <a16:colId xmlns:a16="http://schemas.microsoft.com/office/drawing/2014/main" val="2227641138"/>
                    </a:ext>
                  </a:extLst>
                </a:gridCol>
                <a:gridCol w="1524468">
                  <a:extLst>
                    <a:ext uri="{9D8B030D-6E8A-4147-A177-3AD203B41FA5}">
                      <a16:colId xmlns:a16="http://schemas.microsoft.com/office/drawing/2014/main" val="974428287"/>
                    </a:ext>
                  </a:extLst>
                </a:gridCol>
                <a:gridCol w="1524468">
                  <a:extLst>
                    <a:ext uri="{9D8B030D-6E8A-4147-A177-3AD203B41FA5}">
                      <a16:colId xmlns:a16="http://schemas.microsoft.com/office/drawing/2014/main" val="1367455242"/>
                    </a:ext>
                  </a:extLst>
                </a:gridCol>
                <a:gridCol w="1524468">
                  <a:extLst>
                    <a:ext uri="{9D8B030D-6E8A-4147-A177-3AD203B41FA5}">
                      <a16:colId xmlns:a16="http://schemas.microsoft.com/office/drawing/2014/main" val="897646740"/>
                    </a:ext>
                  </a:extLst>
                </a:gridCol>
              </a:tblGrid>
              <a:tr h="36165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description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number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Wavelength (µm)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Resolution (m)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6805458"/>
                  </a:ext>
                </a:extLst>
              </a:tr>
              <a:tr h="36165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0.64 - 0.67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5671815"/>
                  </a:ext>
                </a:extLst>
              </a:tr>
              <a:tr h="36051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Near-Infrared (NIR)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0.85 - 0.88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1405176"/>
                  </a:ext>
                </a:extLst>
              </a:tr>
              <a:tr h="361871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Shortwave Infrared (SWIR 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Band 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2.11 - 2.29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895814"/>
                  </a:ext>
                </a:extLst>
              </a:tr>
              <a:tr h="36165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TIRS 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10.6 - 11.19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6943420"/>
                  </a:ext>
                </a:extLst>
              </a:tr>
            </a:tbl>
          </a:graphicData>
        </a:graphic>
      </p:graphicFrame>
      <p:pic>
        <p:nvPicPr>
          <p:cNvPr id="3074" name="Picture 2" descr="Landsat 8 | Landsat Science">
            <a:extLst>
              <a:ext uri="{FF2B5EF4-FFF2-40B4-BE49-F238E27FC236}">
                <a16:creationId xmlns:a16="http://schemas.microsoft.com/office/drawing/2014/main" id="{C7268F62-4ED0-0809-48A3-BC3794F2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255316"/>
            <a:ext cx="4099521" cy="2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3775CAC-BB24-7242-6FF1-629B297796E5}"/>
              </a:ext>
            </a:extLst>
          </p:cNvPr>
          <p:cNvSpPr txBox="1"/>
          <p:nvPr/>
        </p:nvSpPr>
        <p:spPr>
          <a:xfrm>
            <a:off x="4081563" y="555379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Landsat-8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E0E8D9-D554-E74E-FDF0-507DAB06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10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3072" name="Groupe 3071">
            <a:extLst>
              <a:ext uri="{FF2B5EF4-FFF2-40B4-BE49-F238E27FC236}">
                <a16:creationId xmlns:a16="http://schemas.microsoft.com/office/drawing/2014/main" id="{2BF463B8-734A-C6C2-4C46-491ADBF8462E}"/>
              </a:ext>
            </a:extLst>
          </p:cNvPr>
          <p:cNvGrpSpPr/>
          <p:nvPr/>
        </p:nvGrpSpPr>
        <p:grpSpPr>
          <a:xfrm>
            <a:off x="674452" y="3134943"/>
            <a:ext cx="3138064" cy="2429978"/>
            <a:chOff x="1119931" y="3050008"/>
            <a:chExt cx="3138064" cy="2429978"/>
          </a:xfrm>
        </p:grpSpPr>
        <p:pic>
          <p:nvPicPr>
            <p:cNvPr id="50" name="Image 49" descr="Une image contenant carte, capture d’écran, art&#10;&#10;Description générée automatiquement">
              <a:extLst>
                <a:ext uri="{FF2B5EF4-FFF2-40B4-BE49-F238E27FC236}">
                  <a16:creationId xmlns:a16="http://schemas.microsoft.com/office/drawing/2014/main" id="{530A7D77-AB27-F872-926E-54811F06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80943">
              <a:off x="1119931" y="3050008"/>
              <a:ext cx="1699200" cy="1728000"/>
            </a:xfrm>
            <a:prstGeom prst="rect">
              <a:avLst/>
            </a:prstGeom>
          </p:spPr>
        </p:pic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66F033A9-4D30-8713-A33F-30695266B569}"/>
                </a:ext>
              </a:extLst>
            </p:cNvPr>
            <p:cNvGrpSpPr/>
            <p:nvPr/>
          </p:nvGrpSpPr>
          <p:grpSpPr>
            <a:xfrm>
              <a:off x="1222017" y="3108176"/>
              <a:ext cx="2943797" cy="2304000"/>
              <a:chOff x="1222017" y="3108176"/>
              <a:chExt cx="2943797" cy="2304000"/>
            </a:xfrm>
          </p:grpSpPr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C8AE54C0-C72F-B3C1-D538-B544F6F04065}"/>
                  </a:ext>
                </a:extLst>
              </p:cNvPr>
              <p:cNvSpPr txBox="1"/>
              <p:nvPr/>
            </p:nvSpPr>
            <p:spPr>
              <a:xfrm>
                <a:off x="1222017" y="3108176"/>
                <a:ext cx="2943797" cy="2304000"/>
              </a:xfrm>
              <a:prstGeom prst="rect">
                <a:avLst/>
              </a:prstGeom>
              <a:noFill/>
              <a:ln w="28575">
                <a:solidFill>
                  <a:srgbClr val="4D78A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4" name="Image 53" descr="Une image contenant carte, capture d’écran&#10;&#10;Description générée automatiquement">
                <a:extLst>
                  <a:ext uri="{FF2B5EF4-FFF2-40B4-BE49-F238E27FC236}">
                    <a16:creationId xmlns:a16="http://schemas.microsoft.com/office/drawing/2014/main" id="{648F7546-E74F-3BDE-55B2-27313CFAE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37170">
                <a:off x="1326048" y="3200943"/>
                <a:ext cx="1699200" cy="1728000"/>
              </a:xfrm>
              <a:prstGeom prst="rect">
                <a:avLst/>
              </a:prstGeom>
            </p:spPr>
          </p:pic>
          <p:pic>
            <p:nvPicPr>
              <p:cNvPr id="57" name="Image 56" descr="Une image contenant carte, capture d’écran, plein air, nature&#10;&#10;Description générée automatiquement">
                <a:extLst>
                  <a:ext uri="{FF2B5EF4-FFF2-40B4-BE49-F238E27FC236}">
                    <a16:creationId xmlns:a16="http://schemas.microsoft.com/office/drawing/2014/main" id="{E132DA9D-432C-A9E0-8451-C7C45CE04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37650">
                <a:off x="1652555" y="3339458"/>
                <a:ext cx="1693440" cy="1728000"/>
              </a:xfrm>
              <a:prstGeom prst="rect">
                <a:avLst/>
              </a:prstGeom>
            </p:spPr>
          </p:pic>
          <p:pic>
            <p:nvPicPr>
              <p:cNvPr id="60" name="Image 59" descr="Une image contenant carte, capture d’écran, art&#10;&#10;Description générée automatiquement">
                <a:extLst>
                  <a:ext uri="{FF2B5EF4-FFF2-40B4-BE49-F238E27FC236}">
                    <a16:creationId xmlns:a16="http://schemas.microsoft.com/office/drawing/2014/main" id="{680D4F84-F857-C230-A94E-AAF8DA105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0943">
                <a:off x="1938641" y="3443423"/>
                <a:ext cx="1699200" cy="1728000"/>
              </a:xfrm>
              <a:prstGeom prst="rect">
                <a:avLst/>
              </a:prstGeom>
            </p:spPr>
          </p:pic>
          <p:pic>
            <p:nvPicPr>
              <p:cNvPr id="61" name="Image 60" descr="Une image contenant carte, capture d’écran, art&#10;&#10;Description générée automatiquement">
                <a:extLst>
                  <a:ext uri="{FF2B5EF4-FFF2-40B4-BE49-F238E27FC236}">
                    <a16:creationId xmlns:a16="http://schemas.microsoft.com/office/drawing/2014/main" id="{FD7B4F48-431C-7B18-973C-C82E29D76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0943">
                <a:off x="2255146" y="3563319"/>
                <a:ext cx="1699200" cy="1728000"/>
              </a:xfrm>
              <a:prstGeom prst="rect">
                <a:avLst/>
              </a:prstGeom>
            </p:spPr>
          </p:pic>
        </p:grpSp>
        <p:pic>
          <p:nvPicPr>
            <p:cNvPr id="62" name="Image 61" descr="Une image contenant carte, capture d’écran, art&#10;&#10;Description générée automatiquement">
              <a:extLst>
                <a:ext uri="{FF2B5EF4-FFF2-40B4-BE49-F238E27FC236}">
                  <a16:creationId xmlns:a16="http://schemas.microsoft.com/office/drawing/2014/main" id="{017EBB5E-ED0C-CE4A-9CAE-B5C62BC09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80943">
              <a:off x="2558795" y="3751986"/>
              <a:ext cx="1699200" cy="1728000"/>
            </a:xfrm>
            <a:prstGeom prst="rect">
              <a:avLst/>
            </a:prstGeom>
          </p:spPr>
        </p:pic>
      </p:grpSp>
      <p:sp>
        <p:nvSpPr>
          <p:cNvPr id="3073" name="ZoneTexte 3072">
            <a:extLst>
              <a:ext uri="{FF2B5EF4-FFF2-40B4-BE49-F238E27FC236}">
                <a16:creationId xmlns:a16="http://schemas.microsoft.com/office/drawing/2014/main" id="{13CA0414-B68C-0400-F5F7-20A2F566BB02}"/>
              </a:ext>
            </a:extLst>
          </p:cNvPr>
          <p:cNvSpPr txBox="1"/>
          <p:nvPr/>
        </p:nvSpPr>
        <p:spPr>
          <a:xfrm>
            <a:off x="4014450" y="4273269"/>
            <a:ext cx="1912667" cy="369332"/>
          </a:xfrm>
          <a:prstGeom prst="rect">
            <a:avLst/>
          </a:prstGeom>
          <a:noFill/>
          <a:ln w="28575">
            <a:solidFill>
              <a:srgbClr val="4D78A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Scaling</a:t>
            </a:r>
          </a:p>
        </p:txBody>
      </p:sp>
      <p:sp>
        <p:nvSpPr>
          <p:cNvPr id="3075" name="ZoneTexte 3074">
            <a:extLst>
              <a:ext uri="{FF2B5EF4-FFF2-40B4-BE49-F238E27FC236}">
                <a16:creationId xmlns:a16="http://schemas.microsoft.com/office/drawing/2014/main" id="{D7262B95-24A4-9D12-8920-040FEE512A34}"/>
              </a:ext>
            </a:extLst>
          </p:cNvPr>
          <p:cNvSpPr txBox="1"/>
          <p:nvPr/>
        </p:nvSpPr>
        <p:spPr>
          <a:xfrm>
            <a:off x="4014450" y="5461848"/>
            <a:ext cx="1912667" cy="646331"/>
          </a:xfrm>
          <a:prstGeom prst="rect">
            <a:avLst/>
          </a:prstGeom>
          <a:noFill/>
          <a:ln w="28575">
            <a:solidFill>
              <a:srgbClr val="4D78A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Clipping by mask layer</a:t>
            </a:r>
          </a:p>
        </p:txBody>
      </p:sp>
      <p:cxnSp>
        <p:nvCxnSpPr>
          <p:cNvPr id="3076" name="Connecteur droit avec flèche 3075">
            <a:extLst>
              <a:ext uri="{FF2B5EF4-FFF2-40B4-BE49-F238E27FC236}">
                <a16:creationId xmlns:a16="http://schemas.microsoft.com/office/drawing/2014/main" id="{66F5265C-D32D-8BB3-20F6-F3D674AAFB6A}"/>
              </a:ext>
            </a:extLst>
          </p:cNvPr>
          <p:cNvCxnSpPr>
            <a:cxnSpLocks/>
          </p:cNvCxnSpPr>
          <p:nvPr/>
        </p:nvCxnSpPr>
        <p:spPr>
          <a:xfrm>
            <a:off x="3741641" y="4457935"/>
            <a:ext cx="273600" cy="0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Connecteur droit avec flèche 3076">
            <a:extLst>
              <a:ext uri="{FF2B5EF4-FFF2-40B4-BE49-F238E27FC236}">
                <a16:creationId xmlns:a16="http://schemas.microsoft.com/office/drawing/2014/main" id="{FF109C7C-F2B4-5F73-7D4D-D6EEC5EE16D9}"/>
              </a:ext>
            </a:extLst>
          </p:cNvPr>
          <p:cNvCxnSpPr>
            <a:cxnSpLocks/>
            <a:stCxn id="3073" idx="2"/>
            <a:endCxn id="3080" idx="0"/>
          </p:cNvCxnSpPr>
          <p:nvPr/>
        </p:nvCxnSpPr>
        <p:spPr>
          <a:xfrm>
            <a:off x="4970784" y="4642601"/>
            <a:ext cx="0" cy="223221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8" name="Connecteur droit avec flèche 3077">
            <a:extLst>
              <a:ext uri="{FF2B5EF4-FFF2-40B4-BE49-F238E27FC236}">
                <a16:creationId xmlns:a16="http://schemas.microsoft.com/office/drawing/2014/main" id="{0667B7DB-7EF8-39BB-F880-0D46B8DF29A2}"/>
              </a:ext>
            </a:extLst>
          </p:cNvPr>
          <p:cNvCxnSpPr>
            <a:cxnSpLocks/>
          </p:cNvCxnSpPr>
          <p:nvPr/>
        </p:nvCxnSpPr>
        <p:spPr>
          <a:xfrm>
            <a:off x="4970783" y="5207029"/>
            <a:ext cx="1" cy="252000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ZoneTexte 3079">
            <a:extLst>
              <a:ext uri="{FF2B5EF4-FFF2-40B4-BE49-F238E27FC236}">
                <a16:creationId xmlns:a16="http://schemas.microsoft.com/office/drawing/2014/main" id="{9640564A-D396-41FD-DDC5-AD087E1DC55F}"/>
              </a:ext>
            </a:extLst>
          </p:cNvPr>
          <p:cNvSpPr txBox="1"/>
          <p:nvPr/>
        </p:nvSpPr>
        <p:spPr>
          <a:xfrm>
            <a:off x="4014450" y="4865822"/>
            <a:ext cx="191266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4D78A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Resampling</a:t>
            </a:r>
          </a:p>
        </p:txBody>
      </p:sp>
      <p:cxnSp>
        <p:nvCxnSpPr>
          <p:cNvPr id="3081" name="Connecteur droit avec flèche 3080">
            <a:extLst>
              <a:ext uri="{FF2B5EF4-FFF2-40B4-BE49-F238E27FC236}">
                <a16:creationId xmlns:a16="http://schemas.microsoft.com/office/drawing/2014/main" id="{98F454C9-79E1-A433-1E37-381053852109}"/>
              </a:ext>
            </a:extLst>
          </p:cNvPr>
          <p:cNvCxnSpPr>
            <a:cxnSpLocks/>
          </p:cNvCxnSpPr>
          <p:nvPr/>
        </p:nvCxnSpPr>
        <p:spPr>
          <a:xfrm>
            <a:off x="5951926" y="5793590"/>
            <a:ext cx="274991" cy="0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6" name="Groupe 3115">
            <a:extLst>
              <a:ext uri="{FF2B5EF4-FFF2-40B4-BE49-F238E27FC236}">
                <a16:creationId xmlns:a16="http://schemas.microsoft.com/office/drawing/2014/main" id="{3BDE9288-44B8-6DF3-F9F0-A31DEE63B910}"/>
              </a:ext>
            </a:extLst>
          </p:cNvPr>
          <p:cNvGrpSpPr/>
          <p:nvPr/>
        </p:nvGrpSpPr>
        <p:grpSpPr>
          <a:xfrm>
            <a:off x="6241678" y="3588312"/>
            <a:ext cx="4116287" cy="2952000"/>
            <a:chOff x="6251726" y="3588312"/>
            <a:chExt cx="4116287" cy="2952000"/>
          </a:xfrm>
        </p:grpSpPr>
        <p:sp>
          <p:nvSpPr>
            <p:cNvPr id="3083" name="ZoneTexte 3082">
              <a:extLst>
                <a:ext uri="{FF2B5EF4-FFF2-40B4-BE49-F238E27FC236}">
                  <a16:creationId xmlns:a16="http://schemas.microsoft.com/office/drawing/2014/main" id="{5A27232D-AC9D-C78E-DB55-BCB5EDC8C13C}"/>
                </a:ext>
              </a:extLst>
            </p:cNvPr>
            <p:cNvSpPr txBox="1"/>
            <p:nvPr/>
          </p:nvSpPr>
          <p:spPr>
            <a:xfrm>
              <a:off x="6251726" y="3588312"/>
              <a:ext cx="4116287" cy="2952000"/>
            </a:xfrm>
            <a:prstGeom prst="rect">
              <a:avLst/>
            </a:prstGeom>
            <a:noFill/>
            <a:ln w="28575">
              <a:solidFill>
                <a:srgbClr val="4D78A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4" name="ZoneTexte 3083">
              <a:extLst>
                <a:ext uri="{FF2B5EF4-FFF2-40B4-BE49-F238E27FC236}">
                  <a16:creationId xmlns:a16="http://schemas.microsoft.com/office/drawing/2014/main" id="{227C31BE-DD1D-1293-1A83-B6EB051A3D50}"/>
                </a:ext>
              </a:extLst>
            </p:cNvPr>
            <p:cNvSpPr txBox="1"/>
            <p:nvPr/>
          </p:nvSpPr>
          <p:spPr>
            <a:xfrm>
              <a:off x="6548194" y="3695349"/>
              <a:ext cx="1498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Red band (B4)</a:t>
              </a:r>
            </a:p>
          </p:txBody>
        </p:sp>
        <p:sp>
          <p:nvSpPr>
            <p:cNvPr id="3085" name="ZoneTexte 3084">
              <a:extLst>
                <a:ext uri="{FF2B5EF4-FFF2-40B4-BE49-F238E27FC236}">
                  <a16:creationId xmlns:a16="http://schemas.microsoft.com/office/drawing/2014/main" id="{48679272-6A92-DF1A-5034-85AB13EAC3F2}"/>
                </a:ext>
              </a:extLst>
            </p:cNvPr>
            <p:cNvSpPr txBox="1"/>
            <p:nvPr/>
          </p:nvSpPr>
          <p:spPr>
            <a:xfrm>
              <a:off x="8297384" y="3695349"/>
              <a:ext cx="1498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NIR band (B5)</a:t>
              </a:r>
            </a:p>
          </p:txBody>
        </p:sp>
        <p:sp>
          <p:nvSpPr>
            <p:cNvPr id="3086" name="ZoneTexte 3085">
              <a:extLst>
                <a:ext uri="{FF2B5EF4-FFF2-40B4-BE49-F238E27FC236}">
                  <a16:creationId xmlns:a16="http://schemas.microsoft.com/office/drawing/2014/main" id="{2FB06C55-3737-17D1-8767-D24DC6C3781B}"/>
                </a:ext>
              </a:extLst>
            </p:cNvPr>
            <p:cNvSpPr txBox="1"/>
            <p:nvPr/>
          </p:nvSpPr>
          <p:spPr>
            <a:xfrm>
              <a:off x="8317863" y="5120079"/>
              <a:ext cx="16135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TIRS1 band (B10)</a:t>
              </a:r>
            </a:p>
          </p:txBody>
        </p:sp>
        <p:pic>
          <p:nvPicPr>
            <p:cNvPr id="3087" name="Image 3086" descr="Une image contenant noir et blanc, art, monochrome&#10;&#10;Description générée automatiquement">
              <a:extLst>
                <a:ext uri="{FF2B5EF4-FFF2-40B4-BE49-F238E27FC236}">
                  <a16:creationId xmlns:a16="http://schemas.microsoft.com/office/drawing/2014/main" id="{AF6EF801-5479-C8F9-0155-D4D9784B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t="34203" r="-8" b="-267"/>
            <a:stretch/>
          </p:blipFill>
          <p:spPr>
            <a:xfrm>
              <a:off x="6518928" y="3979186"/>
              <a:ext cx="974762" cy="900000"/>
            </a:xfrm>
            <a:prstGeom prst="rect">
              <a:avLst/>
            </a:prstGeom>
          </p:spPr>
        </p:pic>
        <p:pic>
          <p:nvPicPr>
            <p:cNvPr id="3089" name="Image 3088" descr="Une image contenant noir et blanc, art, monochrome&#10;&#10;Description générée automatiquement">
              <a:extLst>
                <a:ext uri="{FF2B5EF4-FFF2-40B4-BE49-F238E27FC236}">
                  <a16:creationId xmlns:a16="http://schemas.microsoft.com/office/drawing/2014/main" id="{ADB2E9A0-E5A5-0E87-E232-8BDAAD49C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t="34203" r="-8" b="-267"/>
            <a:stretch/>
          </p:blipFill>
          <p:spPr>
            <a:xfrm>
              <a:off x="6710136" y="4033914"/>
              <a:ext cx="974762" cy="900000"/>
            </a:xfrm>
            <a:prstGeom prst="rect">
              <a:avLst/>
            </a:prstGeom>
          </p:spPr>
        </p:pic>
        <p:pic>
          <p:nvPicPr>
            <p:cNvPr id="3090" name="Image 3089" descr="Une image contenant noir et blanc, art, monochrome&#10;&#10;Description générée automatiquement">
              <a:extLst>
                <a:ext uri="{FF2B5EF4-FFF2-40B4-BE49-F238E27FC236}">
                  <a16:creationId xmlns:a16="http://schemas.microsoft.com/office/drawing/2014/main" id="{316EFEE0-9A1D-C8F9-0273-27B424296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t="34203" r="-8" b="-267"/>
            <a:stretch/>
          </p:blipFill>
          <p:spPr>
            <a:xfrm>
              <a:off x="6928793" y="4086046"/>
              <a:ext cx="974762" cy="900000"/>
            </a:xfrm>
            <a:prstGeom prst="rect">
              <a:avLst/>
            </a:prstGeom>
          </p:spPr>
        </p:pic>
        <p:pic>
          <p:nvPicPr>
            <p:cNvPr id="3096" name="Image 3095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64D33F88-8CC2-CECE-1011-C45DF2A32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7"/>
            <a:stretch/>
          </p:blipFill>
          <p:spPr>
            <a:xfrm>
              <a:off x="8403007" y="4094047"/>
              <a:ext cx="964263" cy="900000"/>
            </a:xfrm>
            <a:prstGeom prst="rect">
              <a:avLst/>
            </a:prstGeom>
          </p:spPr>
        </p:pic>
        <p:pic>
          <p:nvPicPr>
            <p:cNvPr id="3097" name="Image 3096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F0C3F9C7-40FA-AD6F-3498-A8C19838E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7"/>
            <a:stretch/>
          </p:blipFill>
          <p:spPr>
            <a:xfrm>
              <a:off x="8629198" y="4134479"/>
              <a:ext cx="964263" cy="900000"/>
            </a:xfrm>
            <a:prstGeom prst="rect">
              <a:avLst/>
            </a:prstGeom>
          </p:spPr>
        </p:pic>
        <p:pic>
          <p:nvPicPr>
            <p:cNvPr id="3098" name="Image 3097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ECC345B9-6C6E-ABDA-3B61-29F222F53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7"/>
            <a:stretch/>
          </p:blipFill>
          <p:spPr>
            <a:xfrm>
              <a:off x="8836989" y="4172579"/>
              <a:ext cx="964263" cy="900000"/>
            </a:xfrm>
            <a:prstGeom prst="rect">
              <a:avLst/>
            </a:prstGeom>
          </p:spPr>
        </p:pic>
        <p:pic>
          <p:nvPicPr>
            <p:cNvPr id="3099" name="Image 3098" descr="Une image contenant croquis, art, noir et blanc&#10;&#10;Description générée automatiquement">
              <a:extLst>
                <a:ext uri="{FF2B5EF4-FFF2-40B4-BE49-F238E27FC236}">
                  <a16:creationId xmlns:a16="http://schemas.microsoft.com/office/drawing/2014/main" id="{2B29871B-60EA-4E89-B3A6-106E74217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0" t="8823" r="20112"/>
            <a:stretch/>
          </p:blipFill>
          <p:spPr>
            <a:xfrm>
              <a:off x="8626439" y="5477771"/>
              <a:ext cx="991139" cy="900000"/>
            </a:xfrm>
            <a:prstGeom prst="rect">
              <a:avLst/>
            </a:prstGeom>
          </p:spPr>
        </p:pic>
        <p:pic>
          <p:nvPicPr>
            <p:cNvPr id="3100" name="Image 3099" descr="Une image contenant croquis, art, noir et blanc&#10;&#10;Description générée automatiquement">
              <a:extLst>
                <a:ext uri="{FF2B5EF4-FFF2-40B4-BE49-F238E27FC236}">
                  <a16:creationId xmlns:a16="http://schemas.microsoft.com/office/drawing/2014/main" id="{8722C72E-324F-79EB-510F-E2938E27F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0" t="8823" r="20112"/>
            <a:stretch/>
          </p:blipFill>
          <p:spPr>
            <a:xfrm>
              <a:off x="8807262" y="5548647"/>
              <a:ext cx="991139" cy="900000"/>
            </a:xfrm>
            <a:prstGeom prst="rect">
              <a:avLst/>
            </a:prstGeom>
          </p:spPr>
        </p:pic>
        <p:pic>
          <p:nvPicPr>
            <p:cNvPr id="3101" name="Image 3100" descr="Une image contenant croquis, art, noir et blanc&#10;&#10;Description générée automatiquement">
              <a:extLst>
                <a:ext uri="{FF2B5EF4-FFF2-40B4-BE49-F238E27FC236}">
                  <a16:creationId xmlns:a16="http://schemas.microsoft.com/office/drawing/2014/main" id="{1AA7149F-90B5-9D80-37B8-4ACC217F1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0" t="8823" r="20112"/>
            <a:stretch/>
          </p:blipFill>
          <p:spPr>
            <a:xfrm>
              <a:off x="9047610" y="5584850"/>
              <a:ext cx="991139" cy="900000"/>
            </a:xfrm>
            <a:prstGeom prst="rect">
              <a:avLst/>
            </a:prstGeom>
          </p:spPr>
        </p:pic>
        <p:sp>
          <p:nvSpPr>
            <p:cNvPr id="3105" name="ZoneTexte 3104">
              <a:extLst>
                <a:ext uri="{FF2B5EF4-FFF2-40B4-BE49-F238E27FC236}">
                  <a16:creationId xmlns:a16="http://schemas.microsoft.com/office/drawing/2014/main" id="{D4DDD365-DA9C-8F86-FF8A-A5E0B99877DF}"/>
                </a:ext>
              </a:extLst>
            </p:cNvPr>
            <p:cNvSpPr txBox="1"/>
            <p:nvPr/>
          </p:nvSpPr>
          <p:spPr>
            <a:xfrm>
              <a:off x="6548194" y="5120079"/>
              <a:ext cx="1498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SWIR2 band (B7)</a:t>
              </a:r>
            </a:p>
          </p:txBody>
        </p:sp>
        <p:pic>
          <p:nvPicPr>
            <p:cNvPr id="3107" name="Image 3106" descr="Une image contenant noir et blanc, art&#10;&#10;Description générée automatiquement">
              <a:extLst>
                <a:ext uri="{FF2B5EF4-FFF2-40B4-BE49-F238E27FC236}">
                  <a16:creationId xmlns:a16="http://schemas.microsoft.com/office/drawing/2014/main" id="{58EFD93C-6356-9C72-9E7E-CC0D8F746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7"/>
            <a:stretch/>
          </p:blipFill>
          <p:spPr>
            <a:xfrm>
              <a:off x="6689747" y="5438622"/>
              <a:ext cx="1004586" cy="900000"/>
            </a:xfrm>
            <a:prstGeom prst="rect">
              <a:avLst/>
            </a:prstGeom>
          </p:spPr>
        </p:pic>
        <p:pic>
          <p:nvPicPr>
            <p:cNvPr id="3108" name="Image 3107" descr="Une image contenant noir et blanc, art&#10;&#10;Description générée automatiquement">
              <a:extLst>
                <a:ext uri="{FF2B5EF4-FFF2-40B4-BE49-F238E27FC236}">
                  <a16:creationId xmlns:a16="http://schemas.microsoft.com/office/drawing/2014/main" id="{15C37218-B451-F098-FC60-E6A85179B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7"/>
            <a:stretch/>
          </p:blipFill>
          <p:spPr>
            <a:xfrm>
              <a:off x="6864521" y="5485255"/>
              <a:ext cx="1004586" cy="900000"/>
            </a:xfrm>
            <a:prstGeom prst="rect">
              <a:avLst/>
            </a:prstGeom>
          </p:spPr>
        </p:pic>
        <p:pic>
          <p:nvPicPr>
            <p:cNvPr id="3109" name="Image 3108" descr="Une image contenant noir et blanc, art&#10;&#10;Description générée automatiquement">
              <a:extLst>
                <a:ext uri="{FF2B5EF4-FFF2-40B4-BE49-F238E27FC236}">
                  <a16:creationId xmlns:a16="http://schemas.microsoft.com/office/drawing/2014/main" id="{04DEF080-5635-D4DA-23A8-0686E36A8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7"/>
            <a:stretch/>
          </p:blipFill>
          <p:spPr>
            <a:xfrm>
              <a:off x="7071578" y="5497111"/>
              <a:ext cx="1004586" cy="900000"/>
            </a:xfrm>
            <a:prstGeom prst="rect">
              <a:avLst/>
            </a:prstGeom>
          </p:spPr>
        </p:pic>
        <p:sp>
          <p:nvSpPr>
            <p:cNvPr id="3112" name="ZoneTexte 3111">
              <a:extLst>
                <a:ext uri="{FF2B5EF4-FFF2-40B4-BE49-F238E27FC236}">
                  <a16:creationId xmlns:a16="http://schemas.microsoft.com/office/drawing/2014/main" id="{33D246CD-C120-CF01-3BDF-853087F535A2}"/>
                </a:ext>
              </a:extLst>
            </p:cNvPr>
            <p:cNvSpPr txBox="1"/>
            <p:nvPr/>
          </p:nvSpPr>
          <p:spPr>
            <a:xfrm rot="1283622">
              <a:off x="6861503" y="384398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113" name="ZoneTexte 3112">
              <a:extLst>
                <a:ext uri="{FF2B5EF4-FFF2-40B4-BE49-F238E27FC236}">
                  <a16:creationId xmlns:a16="http://schemas.microsoft.com/office/drawing/2014/main" id="{7F303C37-3C10-C1DB-F1E9-696C6B5C14D5}"/>
                </a:ext>
              </a:extLst>
            </p:cNvPr>
            <p:cNvSpPr txBox="1"/>
            <p:nvPr/>
          </p:nvSpPr>
          <p:spPr>
            <a:xfrm rot="1283622">
              <a:off x="8762331" y="387530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114" name="ZoneTexte 3113">
              <a:extLst>
                <a:ext uri="{FF2B5EF4-FFF2-40B4-BE49-F238E27FC236}">
                  <a16:creationId xmlns:a16="http://schemas.microsoft.com/office/drawing/2014/main" id="{0C363291-0E82-42D7-C70F-6B9070B4F666}"/>
                </a:ext>
              </a:extLst>
            </p:cNvPr>
            <p:cNvSpPr txBox="1"/>
            <p:nvPr/>
          </p:nvSpPr>
          <p:spPr>
            <a:xfrm rot="1283622">
              <a:off x="8958270" y="529353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115" name="ZoneTexte 3114">
              <a:extLst>
                <a:ext uri="{FF2B5EF4-FFF2-40B4-BE49-F238E27FC236}">
                  <a16:creationId xmlns:a16="http://schemas.microsoft.com/office/drawing/2014/main" id="{D59F63A4-884F-72AF-5843-11A419D688DB}"/>
                </a:ext>
              </a:extLst>
            </p:cNvPr>
            <p:cNvSpPr txBox="1"/>
            <p:nvPr/>
          </p:nvSpPr>
          <p:spPr>
            <a:xfrm rot="1283622">
              <a:off x="6991373" y="5225256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718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5" grpId="0" animBg="1"/>
      <p:bldP spid="30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54E78679-43CC-EDD6-F962-962B3370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11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21" name="Graphique 20" descr="Ordinateur avec un remplissage uni">
            <a:extLst>
              <a:ext uri="{FF2B5EF4-FFF2-40B4-BE49-F238E27FC236}">
                <a16:creationId xmlns:a16="http://schemas.microsoft.com/office/drawing/2014/main" id="{55D3B323-6138-7549-BF62-81BD539E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4300" y="1151042"/>
            <a:ext cx="291002" cy="291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413B82-5418-F9A2-87AB-95B0F7E380FE}"/>
                  </a:ext>
                </a:extLst>
              </p:cNvPr>
              <p:cNvSpPr/>
              <p:nvPr/>
            </p:nvSpPr>
            <p:spPr>
              <a:xfrm>
                <a:off x="1463101" y="1502265"/>
                <a:ext cx="8591988" cy="852524"/>
              </a:xfrm>
              <a:prstGeom prst="rect">
                <a:avLst/>
              </a:prstGeom>
              <a:solidFill>
                <a:srgbClr val="E2F0D9">
                  <a:alpha val="74902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i="1" dirty="0">
                    <a:solidFill>
                      <a:schemeClr val="accent6"/>
                    </a:solidFill>
                    <a:latin typeface="Cambria Math" panose="02040503050406030204" pitchFamily="18" charset="0"/>
                  </a:rPr>
                  <a:t>NBR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Band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5−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𝐵𝑎𝑛𝑑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7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Band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5+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𝐵𝑎𝑛𝑑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413B82-5418-F9A2-87AB-95B0F7E38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01" y="1502265"/>
                <a:ext cx="8591988" cy="8525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A03B0EE-ECF5-A66E-1669-C2C5ED924516}"/>
                  </a:ext>
                </a:extLst>
              </p:cNvPr>
              <p:cNvSpPr/>
              <p:nvPr/>
            </p:nvSpPr>
            <p:spPr>
              <a:xfrm>
                <a:off x="1463101" y="3108043"/>
                <a:ext cx="8591988" cy="1960914"/>
              </a:xfrm>
              <a:prstGeom prst="rect">
                <a:avLst/>
              </a:prstGeom>
              <a:solidFill>
                <a:srgbClr val="FBE5D6">
                  <a:alpha val="74902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𝐏𝐯</m:t>
                      </m:r>
                      <m:r>
                        <a:rPr lang="en-US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𝑁𝐷𝑉𝐼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𝑁𝐷𝑉𝐼𝑚𝑖𝑛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NDVImax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𝑁𝐷𝑉𝐼𝑚𝑖𝑛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𝛆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0.004 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Pv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+ 0.986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en-US" sz="2400" b="1" i="1" dirty="0">
                    <a:solidFill>
                      <a:schemeClr val="accent2"/>
                    </a:solidFill>
                    <a:latin typeface="Cambria Math" panose="02040503050406030204" pitchFamily="18" charset="0"/>
                  </a:rPr>
                  <a:t>LST</a:t>
                </a:r>
                <a:r>
                  <a: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𝐵𝑎𝑛𝑑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10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(1+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0.00115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𝐵𝑎𝑛𝑑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10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1.4388</m:t>
                                </m:r>
                              </m:den>
                            </m:f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</m:func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A03B0EE-ECF5-A66E-1669-C2C5ED924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01" y="3108043"/>
                <a:ext cx="8591988" cy="19609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32">
            <a:extLst>
              <a:ext uri="{FF2B5EF4-FFF2-40B4-BE49-F238E27FC236}">
                <a16:creationId xmlns:a16="http://schemas.microsoft.com/office/drawing/2014/main" id="{B56C881C-2260-4F34-45D6-CF5493590C57}"/>
              </a:ext>
            </a:extLst>
          </p:cNvPr>
          <p:cNvSpPr/>
          <p:nvPr/>
        </p:nvSpPr>
        <p:spPr>
          <a:xfrm>
            <a:off x="7690148" y="392200"/>
            <a:ext cx="4207099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A5C0C5-7D4E-F70D-D2AF-42ADAD463B26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70987A-A417-A296-E194-3B4D411E8045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A0C9FA-4F44-2D6E-AECC-8B10481197A2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E63FCB7-21CE-D55E-7068-0ED3EDBCB5F3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072B956-FDEE-B176-C25A-CDA1C66F6993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7A4F9A12-8CFB-CC4E-9746-F41B68B3B718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59373E5-1B31-1792-B0B0-E6DCD66D5852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88614FD-7781-84C4-7B4E-C83ACC219E4F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C5E2D72-456A-1FA1-E696-BDC38AF894D1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A128963-4C4B-4CED-A861-C25240C50AF8}"/>
              </a:ext>
            </a:extLst>
          </p:cNvPr>
          <p:cNvCxnSpPr>
            <a:stCxn id="38" idx="6"/>
            <a:endCxn id="39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45CFD6A-7CA8-957A-2914-171170F5EA76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7C8939A-CA92-5EA9-2796-375808FA5959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26B561C9-2CDF-8C4F-2E8E-7693A81F1332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5AD9DF-4F5E-AA98-FFDB-615ADF5AB450}"/>
              </a:ext>
            </a:extLst>
          </p:cNvPr>
          <p:cNvSpPr/>
          <p:nvPr/>
        </p:nvSpPr>
        <p:spPr>
          <a:xfrm>
            <a:off x="8654635" y="864421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81A3A5C-B7DF-FDAF-FC01-817A0A5BD024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que 21" descr="Boulier avec un remplissage uni">
            <a:extLst>
              <a:ext uri="{FF2B5EF4-FFF2-40B4-BE49-F238E27FC236}">
                <a16:creationId xmlns:a16="http://schemas.microsoft.com/office/drawing/2014/main" id="{6AAE0D10-3386-7325-0264-62A30503D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673345" y="382805"/>
            <a:ext cx="382013" cy="382013"/>
          </a:xfrm>
          <a:prstGeom prst="rect">
            <a:avLst/>
          </a:prstGeom>
        </p:spPr>
      </p:pic>
      <p:pic>
        <p:nvPicPr>
          <p:cNvPr id="48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C02C5E96-08F2-5E78-85FB-37A59E8D3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374272" y="944715"/>
            <a:ext cx="398755" cy="3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raphique 48" descr="Globe terrestre : Europe et Afrique avec un remplissage uni">
            <a:extLst>
              <a:ext uri="{FF2B5EF4-FFF2-40B4-BE49-F238E27FC236}">
                <a16:creationId xmlns:a16="http://schemas.microsoft.com/office/drawing/2014/main" id="{5B2F4E32-4298-84A5-B10E-F305988373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239846">
            <a:off x="11121894" y="-18969"/>
            <a:ext cx="457200" cy="4572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EB4908F-0082-E74C-E98E-2FDFD14C8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44532"/>
              </p:ext>
            </p:extLst>
          </p:nvPr>
        </p:nvGraphicFramePr>
        <p:xfrm>
          <a:off x="1463101" y="5613921"/>
          <a:ext cx="5066908" cy="115891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66727">
                  <a:extLst>
                    <a:ext uri="{9D8B030D-6E8A-4147-A177-3AD203B41FA5}">
                      <a16:colId xmlns:a16="http://schemas.microsoft.com/office/drawing/2014/main" val="2227641138"/>
                    </a:ext>
                  </a:extLst>
                </a:gridCol>
                <a:gridCol w="1266727">
                  <a:extLst>
                    <a:ext uri="{9D8B030D-6E8A-4147-A177-3AD203B41FA5}">
                      <a16:colId xmlns:a16="http://schemas.microsoft.com/office/drawing/2014/main" val="974428287"/>
                    </a:ext>
                  </a:extLst>
                </a:gridCol>
                <a:gridCol w="1266727">
                  <a:extLst>
                    <a:ext uri="{9D8B030D-6E8A-4147-A177-3AD203B41FA5}">
                      <a16:colId xmlns:a16="http://schemas.microsoft.com/office/drawing/2014/main" val="1367455242"/>
                    </a:ext>
                  </a:extLst>
                </a:gridCol>
                <a:gridCol w="1266727">
                  <a:extLst>
                    <a:ext uri="{9D8B030D-6E8A-4147-A177-3AD203B41FA5}">
                      <a16:colId xmlns:a16="http://schemas.microsoft.com/office/drawing/2014/main" val="897646740"/>
                    </a:ext>
                  </a:extLst>
                </a:gridCol>
              </a:tblGrid>
              <a:tr h="38630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description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number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Wavelength (µm)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Resolution (m)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6805458"/>
                  </a:ext>
                </a:extLst>
              </a:tr>
              <a:tr h="19315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0.64 - 0.67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5671815"/>
                  </a:ext>
                </a:extLst>
              </a:tr>
              <a:tr h="19315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NIR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5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0.85 - 0.88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1405176"/>
                  </a:ext>
                </a:extLst>
              </a:tr>
              <a:tr h="19315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SWIR 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Band 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2.11 - 2.29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30989099"/>
                  </a:ext>
                </a:extLst>
              </a:tr>
              <a:tr h="19315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TIRS 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10.6 - 11.19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6943420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83FFB88-63C5-8201-1BA1-C374B7844B39}"/>
              </a:ext>
            </a:extLst>
          </p:cNvPr>
          <p:cNvSpPr txBox="1"/>
          <p:nvPr/>
        </p:nvSpPr>
        <p:spPr>
          <a:xfrm>
            <a:off x="1399956" y="1105160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Normalized Burn Ratio: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D92183-F61A-8816-19B8-3DD0C1E80EFE}"/>
              </a:ext>
            </a:extLst>
          </p:cNvPr>
          <p:cNvSpPr txBox="1"/>
          <p:nvPr/>
        </p:nvSpPr>
        <p:spPr>
          <a:xfrm>
            <a:off x="1399956" y="2736171"/>
            <a:ext cx="30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Land Surface Temperature:</a:t>
            </a:r>
          </a:p>
        </p:txBody>
      </p:sp>
    </p:spTree>
    <p:extLst>
      <p:ext uri="{BB962C8B-B14F-4D97-AF65-F5344CB8AC3E}">
        <p14:creationId xmlns:p14="http://schemas.microsoft.com/office/powerpoint/2010/main" val="612792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RESULTS &amp; ANALYSIS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24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E9F52F4-A8A2-19EA-FE8C-44512ABFEF6D}"/>
              </a:ext>
            </a:extLst>
          </p:cNvPr>
          <p:cNvSpPr/>
          <p:nvPr/>
        </p:nvSpPr>
        <p:spPr>
          <a:xfrm>
            <a:off x="729007" y="1602491"/>
            <a:ext cx="7613423" cy="225667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CFF74E-4E19-0AA0-F535-493F4F08C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30" t="3800" r="4767" b="2091"/>
          <a:stretch/>
        </p:blipFill>
        <p:spPr>
          <a:xfrm>
            <a:off x="898068" y="1583612"/>
            <a:ext cx="2143719" cy="1956360"/>
          </a:xfrm>
          <a:prstGeom prst="rect">
            <a:avLst/>
          </a:prstGeom>
          <a:ln w="28575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4BF7D3-2DE3-CE62-6114-3E4496EC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5" r="4626" b="6493"/>
          <a:stretch/>
        </p:blipFill>
        <p:spPr>
          <a:xfrm>
            <a:off x="3464411" y="1583612"/>
            <a:ext cx="2143719" cy="1956360"/>
          </a:xfrm>
          <a:prstGeom prst="rect">
            <a:avLst/>
          </a:prstGeom>
          <a:ln w="28575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D5DEFB-C201-8AF1-170A-D439DB5086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9037" y="1583610"/>
            <a:ext cx="2143720" cy="1956362"/>
          </a:xfrm>
          <a:prstGeom prst="rect">
            <a:avLst/>
          </a:prstGeom>
          <a:ln w="28575"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CFA642-95DA-02D8-637D-7774D80FA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669" b="4671"/>
          <a:stretch/>
        </p:blipFill>
        <p:spPr>
          <a:xfrm>
            <a:off x="8578713" y="2881943"/>
            <a:ext cx="2143719" cy="1956361"/>
          </a:xfrm>
          <a:prstGeom prst="rect">
            <a:avLst/>
          </a:prstGeom>
          <a:ln w="28575"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EAA0E9-09E7-AE8F-DB5C-6111579947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22" t="2173" r="5419"/>
          <a:stretch/>
        </p:blipFill>
        <p:spPr>
          <a:xfrm>
            <a:off x="898068" y="4324353"/>
            <a:ext cx="2143718" cy="1956360"/>
          </a:xfrm>
          <a:prstGeom prst="rect">
            <a:avLst/>
          </a:prstGeom>
          <a:ln w="28575"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6D7A05-D582-E5F5-6664-215E6EE845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94" b="5891"/>
          <a:stretch/>
        </p:blipFill>
        <p:spPr>
          <a:xfrm>
            <a:off x="3464411" y="4324353"/>
            <a:ext cx="2143719" cy="1956361"/>
          </a:xfrm>
          <a:prstGeom prst="rect">
            <a:avLst/>
          </a:prstGeom>
          <a:ln w="28575"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91FF44-CBD9-2D1D-27BF-0C02851773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29" r="2471" b="2796"/>
          <a:stretch/>
        </p:blipFill>
        <p:spPr>
          <a:xfrm>
            <a:off x="6059037" y="4324353"/>
            <a:ext cx="2143718" cy="1956360"/>
          </a:xfrm>
          <a:prstGeom prst="rect">
            <a:avLst/>
          </a:prstGeom>
          <a:ln w="28575">
            <a:noFill/>
          </a:ln>
        </p:spPr>
      </p:pic>
      <p:sp>
        <p:nvSpPr>
          <p:cNvPr id="18" name="Rectangle 32">
            <a:extLst>
              <a:ext uri="{FF2B5EF4-FFF2-40B4-BE49-F238E27FC236}">
                <a16:creationId xmlns:a16="http://schemas.microsoft.com/office/drawing/2014/main" id="{0C6CE45C-AA40-6EBB-C958-91B2F4544DBE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D3D1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Results and 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96E59F-56FF-7D08-AE0C-7C0A6F01594A}"/>
              </a:ext>
            </a:extLst>
          </p:cNvPr>
          <p:cNvSpPr/>
          <p:nvPr/>
        </p:nvSpPr>
        <p:spPr>
          <a:xfrm rot="7266076">
            <a:off x="11079480" y="-6081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1CAB2A-E9A2-C4EC-250A-AA8CF4AA617F}"/>
              </a:ext>
            </a:extLst>
          </p:cNvPr>
          <p:cNvSpPr/>
          <p:nvPr/>
        </p:nvSpPr>
        <p:spPr>
          <a:xfrm rot="7266076">
            <a:off x="11266006" y="792863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C568670-641A-5602-1103-99944126AECA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1176017-5AE2-A450-CFA7-2C387196BD70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FCF9366-6264-75A9-3F11-6A9DA3214FA9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F52D07C-31B8-1ADA-1CA1-557FBE035229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5E1BC01-6A95-73F8-9D75-DFE97D0AFCC6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C5C50E1-1920-6035-6AAA-71062384487C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56F9F50-B03D-9EBA-7A11-8B09C1C55A2E}"/>
              </a:ext>
            </a:extLst>
          </p:cNvPr>
          <p:cNvCxnSpPr>
            <a:stCxn id="23" idx="6"/>
            <a:endCxn id="24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9022836-98F8-FA9D-93D1-BCAD416BB660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00A322A-0F28-FE2D-F9D3-A9E39134BF2C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8D57125-A189-CDAC-2926-F66B16C4B0EA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9546D87-3338-5BA1-750A-7ABCD5F90EB2}"/>
              </a:ext>
            </a:extLst>
          </p:cNvPr>
          <p:cNvSpPr/>
          <p:nvPr/>
        </p:nvSpPr>
        <p:spPr>
          <a:xfrm rot="7266076">
            <a:off x="11596346" y="271957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que 31" descr="Recherche avec un remplissage uni">
            <a:extLst>
              <a:ext uri="{FF2B5EF4-FFF2-40B4-BE49-F238E27FC236}">
                <a16:creationId xmlns:a16="http://schemas.microsoft.com/office/drawing/2014/main" id="{3794DA8D-B146-1A6B-A99D-4323FFFD85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68062">
            <a:off x="11642066" y="311991"/>
            <a:ext cx="457200" cy="4572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1F0CC67-C14B-EA40-AC24-5EC7B5EBD423}"/>
              </a:ext>
            </a:extLst>
          </p:cNvPr>
          <p:cNvSpPr txBox="1"/>
          <p:nvPr/>
        </p:nvSpPr>
        <p:spPr>
          <a:xfrm>
            <a:off x="595654" y="1184844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Pre-fire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F3C840F-9928-F0D7-F313-60BA6F69A511}"/>
              </a:ext>
            </a:extLst>
          </p:cNvPr>
          <p:cNvSpPr txBox="1"/>
          <p:nvPr/>
        </p:nvSpPr>
        <p:spPr>
          <a:xfrm>
            <a:off x="8520392" y="2429803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Fire period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295B55E-83EC-6DB6-9110-C69F41E7BAB3}"/>
              </a:ext>
            </a:extLst>
          </p:cNvPr>
          <p:cNvSpPr txBox="1"/>
          <p:nvPr/>
        </p:nvSpPr>
        <p:spPr>
          <a:xfrm>
            <a:off x="634564" y="3886216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Post-fire</a:t>
            </a:r>
            <a:endParaRPr lang="en-US" sz="2400" b="1" dirty="0">
              <a:solidFill>
                <a:schemeClr val="tx2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2DFF1A-B2EB-C4EB-7F35-0A8EC6B6679F}"/>
              </a:ext>
            </a:extLst>
          </p:cNvPr>
          <p:cNvSpPr/>
          <p:nvPr/>
        </p:nvSpPr>
        <p:spPr>
          <a:xfrm>
            <a:off x="729007" y="4324352"/>
            <a:ext cx="7613423" cy="216831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6F4CE7-CF76-33C3-D6F3-CA05D856788F}"/>
              </a:ext>
            </a:extLst>
          </p:cNvPr>
          <p:cNvSpPr/>
          <p:nvPr/>
        </p:nvSpPr>
        <p:spPr>
          <a:xfrm>
            <a:off x="8578713" y="2844662"/>
            <a:ext cx="2560320" cy="241093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06D1DDA-9799-2505-55A2-0AA415F652BB}"/>
              </a:ext>
            </a:extLst>
          </p:cNvPr>
          <p:cNvSpPr txBox="1"/>
          <p:nvPr/>
        </p:nvSpPr>
        <p:spPr>
          <a:xfrm>
            <a:off x="1369959" y="3539972"/>
            <a:ext cx="1293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Winter 2021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F90FDDF-55DA-AA7C-AB36-6266D156C56E}"/>
              </a:ext>
            </a:extLst>
          </p:cNvPr>
          <p:cNvSpPr txBox="1"/>
          <p:nvPr/>
        </p:nvSpPr>
        <p:spPr>
          <a:xfrm>
            <a:off x="4103634" y="3539972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Spring 2021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018D1BA-83BE-6FED-6155-6220A25BC07A}"/>
              </a:ext>
            </a:extLst>
          </p:cNvPr>
          <p:cNvSpPr txBox="1"/>
          <p:nvPr/>
        </p:nvSpPr>
        <p:spPr>
          <a:xfrm>
            <a:off x="6816452" y="353997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Summer 2021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B5C3612-68B4-7132-DF1B-E9F840AAB04C}"/>
              </a:ext>
            </a:extLst>
          </p:cNvPr>
          <p:cNvSpPr txBox="1"/>
          <p:nvPr/>
        </p:nvSpPr>
        <p:spPr>
          <a:xfrm>
            <a:off x="1311636" y="6176282"/>
            <a:ext cx="1293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Winter 2023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AA35BE8-1EBF-7629-E824-F80AAE67589E}"/>
              </a:ext>
            </a:extLst>
          </p:cNvPr>
          <p:cNvSpPr txBox="1"/>
          <p:nvPr/>
        </p:nvSpPr>
        <p:spPr>
          <a:xfrm>
            <a:off x="4045311" y="6176282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Spring 2023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780FD43-537E-68D5-83DA-BCF476E1C004}"/>
              </a:ext>
            </a:extLst>
          </p:cNvPr>
          <p:cNvSpPr txBox="1"/>
          <p:nvPr/>
        </p:nvSpPr>
        <p:spPr>
          <a:xfrm>
            <a:off x="6758129" y="617628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Summer 2023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DE729A5-5220-CB48-DC46-ED2473FF94E2}"/>
              </a:ext>
            </a:extLst>
          </p:cNvPr>
          <p:cNvSpPr txBox="1"/>
          <p:nvPr/>
        </p:nvSpPr>
        <p:spPr>
          <a:xfrm>
            <a:off x="9190849" y="495050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Summer 2022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6893AAE9-EE28-F944-5422-4C1EB574A84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753" r="23239"/>
          <a:stretch/>
        </p:blipFill>
        <p:spPr>
          <a:xfrm>
            <a:off x="11388081" y="2832341"/>
            <a:ext cx="305785" cy="2530234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B49C6ED5-F000-F554-0A2F-2403EB07E492}"/>
              </a:ext>
            </a:extLst>
          </p:cNvPr>
          <p:cNvSpPr txBox="1"/>
          <p:nvPr/>
        </p:nvSpPr>
        <p:spPr>
          <a:xfrm>
            <a:off x="11665708" y="5100965"/>
            <a:ext cx="468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0°C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5388D2A-F611-591B-1FCE-7BEDAE8ABF53}"/>
              </a:ext>
            </a:extLst>
          </p:cNvPr>
          <p:cNvSpPr txBox="1"/>
          <p:nvPr/>
        </p:nvSpPr>
        <p:spPr>
          <a:xfrm>
            <a:off x="11665708" y="2751138"/>
            <a:ext cx="526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alatino Linotype" panose="02040502050505030304" pitchFamily="18" charset="0"/>
              </a:rPr>
              <a:t>58°C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7377143-5224-6896-A877-C9ABDFDEAE9C}"/>
              </a:ext>
            </a:extLst>
          </p:cNvPr>
          <p:cNvSpPr txBox="1"/>
          <p:nvPr/>
        </p:nvSpPr>
        <p:spPr>
          <a:xfrm>
            <a:off x="2149599" y="557637"/>
            <a:ext cx="5137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Land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145430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E9F52F4-A8A2-19EA-FE8C-44512ABFEF6D}"/>
              </a:ext>
            </a:extLst>
          </p:cNvPr>
          <p:cNvSpPr/>
          <p:nvPr/>
        </p:nvSpPr>
        <p:spPr>
          <a:xfrm>
            <a:off x="719778" y="1645759"/>
            <a:ext cx="7613423" cy="225667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0C6CE45C-AA40-6EBB-C958-91B2F4544DBE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D3D1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Results and 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96E59F-56FF-7D08-AE0C-7C0A6F01594A}"/>
              </a:ext>
            </a:extLst>
          </p:cNvPr>
          <p:cNvSpPr/>
          <p:nvPr/>
        </p:nvSpPr>
        <p:spPr>
          <a:xfrm rot="7266076">
            <a:off x="11079480" y="-6081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1CAB2A-E9A2-C4EC-250A-AA8CF4AA617F}"/>
              </a:ext>
            </a:extLst>
          </p:cNvPr>
          <p:cNvSpPr/>
          <p:nvPr/>
        </p:nvSpPr>
        <p:spPr>
          <a:xfrm rot="7266076">
            <a:off x="11266006" y="792863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C568670-641A-5602-1103-99944126AECA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1176017-5AE2-A450-CFA7-2C387196BD70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FCF9366-6264-75A9-3F11-6A9DA3214FA9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F52D07C-31B8-1ADA-1CA1-557FBE035229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5E1BC01-6A95-73F8-9D75-DFE97D0AFCC6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C5C50E1-1920-6035-6AAA-71062384487C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56F9F50-B03D-9EBA-7A11-8B09C1C55A2E}"/>
              </a:ext>
            </a:extLst>
          </p:cNvPr>
          <p:cNvCxnSpPr>
            <a:stCxn id="23" idx="6"/>
            <a:endCxn id="24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9022836-98F8-FA9D-93D1-BCAD416BB660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00A322A-0F28-FE2D-F9D3-A9E39134BF2C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8D57125-A189-CDAC-2926-F66B16C4B0EA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9546D87-3338-5BA1-750A-7ABCD5F90EB2}"/>
              </a:ext>
            </a:extLst>
          </p:cNvPr>
          <p:cNvSpPr/>
          <p:nvPr/>
        </p:nvSpPr>
        <p:spPr>
          <a:xfrm rot="7266076">
            <a:off x="11596346" y="271957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que 31" descr="Recherche avec un remplissage uni">
            <a:extLst>
              <a:ext uri="{FF2B5EF4-FFF2-40B4-BE49-F238E27FC236}">
                <a16:creationId xmlns:a16="http://schemas.microsoft.com/office/drawing/2014/main" id="{3794DA8D-B146-1A6B-A99D-4323FFFD8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68062">
            <a:off x="11642066" y="311991"/>
            <a:ext cx="457200" cy="4572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1F0CC67-C14B-EA40-AC24-5EC7B5EBD423}"/>
              </a:ext>
            </a:extLst>
          </p:cNvPr>
          <p:cNvSpPr txBox="1"/>
          <p:nvPr/>
        </p:nvSpPr>
        <p:spPr>
          <a:xfrm>
            <a:off x="634564" y="1256265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Pre-fire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F3C840F-9928-F0D7-F313-60BA6F69A511}"/>
              </a:ext>
            </a:extLst>
          </p:cNvPr>
          <p:cNvSpPr txBox="1"/>
          <p:nvPr/>
        </p:nvSpPr>
        <p:spPr>
          <a:xfrm>
            <a:off x="8493660" y="2454143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Fire period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295B55E-83EC-6DB6-9110-C69F41E7BAB3}"/>
              </a:ext>
            </a:extLst>
          </p:cNvPr>
          <p:cNvSpPr txBox="1"/>
          <p:nvPr/>
        </p:nvSpPr>
        <p:spPr>
          <a:xfrm>
            <a:off x="634564" y="3953414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Post-fire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2DFF1A-B2EB-C4EB-7F35-0A8EC6B6679F}"/>
              </a:ext>
            </a:extLst>
          </p:cNvPr>
          <p:cNvSpPr/>
          <p:nvPr/>
        </p:nvSpPr>
        <p:spPr>
          <a:xfrm>
            <a:off x="729007" y="4324352"/>
            <a:ext cx="7613423" cy="216831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6F4CE7-CF76-33C3-D6F3-CA05D856788F}"/>
              </a:ext>
            </a:extLst>
          </p:cNvPr>
          <p:cNvSpPr/>
          <p:nvPr/>
        </p:nvSpPr>
        <p:spPr>
          <a:xfrm>
            <a:off x="8559663" y="2844662"/>
            <a:ext cx="2560320" cy="241093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06D1DDA-9799-2505-55A2-0AA415F652BB}"/>
              </a:ext>
            </a:extLst>
          </p:cNvPr>
          <p:cNvSpPr txBox="1"/>
          <p:nvPr/>
        </p:nvSpPr>
        <p:spPr>
          <a:xfrm>
            <a:off x="1360730" y="3583240"/>
            <a:ext cx="1293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Winter 2021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F90FDDF-55DA-AA7C-AB36-6266D156C56E}"/>
              </a:ext>
            </a:extLst>
          </p:cNvPr>
          <p:cNvSpPr txBox="1"/>
          <p:nvPr/>
        </p:nvSpPr>
        <p:spPr>
          <a:xfrm>
            <a:off x="4094405" y="3583240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Spring 2021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018D1BA-83BE-6FED-6155-6220A25BC07A}"/>
              </a:ext>
            </a:extLst>
          </p:cNvPr>
          <p:cNvSpPr txBox="1"/>
          <p:nvPr/>
        </p:nvSpPr>
        <p:spPr>
          <a:xfrm>
            <a:off x="6702448" y="3583240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Summer 2021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B5C3612-68B4-7132-DF1B-E9F840AAB04C}"/>
              </a:ext>
            </a:extLst>
          </p:cNvPr>
          <p:cNvSpPr txBox="1"/>
          <p:nvPr/>
        </p:nvSpPr>
        <p:spPr>
          <a:xfrm>
            <a:off x="1311636" y="6176282"/>
            <a:ext cx="1293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Winter 2023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AA35BE8-1EBF-7629-E824-F80AAE67589E}"/>
              </a:ext>
            </a:extLst>
          </p:cNvPr>
          <p:cNvSpPr txBox="1"/>
          <p:nvPr/>
        </p:nvSpPr>
        <p:spPr>
          <a:xfrm>
            <a:off x="4045311" y="6176282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Spring 2023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780FD43-537E-68D5-83DA-BCF476E1C004}"/>
              </a:ext>
            </a:extLst>
          </p:cNvPr>
          <p:cNvSpPr txBox="1"/>
          <p:nvPr/>
        </p:nvSpPr>
        <p:spPr>
          <a:xfrm>
            <a:off x="6653354" y="617628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Summer 2023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DE729A5-5220-CB48-DC46-ED2473FF94E2}"/>
              </a:ext>
            </a:extLst>
          </p:cNvPr>
          <p:cNvSpPr txBox="1"/>
          <p:nvPr/>
        </p:nvSpPr>
        <p:spPr>
          <a:xfrm>
            <a:off x="9171799" y="495050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Summer 2022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C323BB12-939B-521C-3BCC-92572AC0F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05" y="1703095"/>
            <a:ext cx="1724828" cy="178670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B896E77-1884-3494-BC73-55793757771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4375" y="1732762"/>
            <a:ext cx="1846234" cy="179428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84EC8EA8-42B6-114A-CC04-96930C8CDC3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7292" y="1782084"/>
            <a:ext cx="1789460" cy="1801156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D32223F0-F121-8290-995D-E63D5847B32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2041" y="3188503"/>
            <a:ext cx="1903470" cy="1817127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BDCB708-61B3-C565-28FF-91DCB05D49D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234" y="4360493"/>
            <a:ext cx="1846234" cy="1893777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8BBB3E1C-1946-8824-7B96-8D36AF634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3604" y="4324352"/>
            <a:ext cx="1810836" cy="1810836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F18AE18C-5D2C-B9B6-5472-1EF9A629A76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6521" y="4324352"/>
            <a:ext cx="1846234" cy="188611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B4D41099-1E97-575B-9BFA-64442E1C32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920" r="36609"/>
          <a:stretch/>
        </p:blipFill>
        <p:spPr>
          <a:xfrm>
            <a:off x="11355822" y="2811205"/>
            <a:ext cx="287989" cy="2444394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02B30F62-01CD-8508-23BC-F444C2A9E2C4}"/>
              </a:ext>
            </a:extLst>
          </p:cNvPr>
          <p:cNvSpPr txBox="1"/>
          <p:nvPr/>
        </p:nvSpPr>
        <p:spPr>
          <a:xfrm>
            <a:off x="11627076" y="2640542"/>
            <a:ext cx="548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alatino Linotype" panose="02040502050505030304" pitchFamily="18" charset="0"/>
              </a:rPr>
              <a:t>0.81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B89C56C-DD34-F86D-F451-5E12B061E278}"/>
              </a:ext>
            </a:extLst>
          </p:cNvPr>
          <p:cNvSpPr txBox="1"/>
          <p:nvPr/>
        </p:nvSpPr>
        <p:spPr>
          <a:xfrm>
            <a:off x="11641925" y="5005797"/>
            <a:ext cx="614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alatino Linotype" panose="02040502050505030304" pitchFamily="18" charset="0"/>
              </a:rPr>
              <a:t>-0.45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B1550983-5529-C59D-A362-AE0050F1514E}"/>
              </a:ext>
            </a:extLst>
          </p:cNvPr>
          <p:cNvSpPr txBox="1"/>
          <p:nvPr/>
        </p:nvSpPr>
        <p:spPr>
          <a:xfrm>
            <a:off x="2149599" y="557637"/>
            <a:ext cx="4552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Normalized Burn Ratio</a:t>
            </a:r>
          </a:p>
        </p:txBody>
      </p:sp>
    </p:spTree>
    <p:extLst>
      <p:ext uri="{BB962C8B-B14F-4D97-AF65-F5344CB8AC3E}">
        <p14:creationId xmlns:p14="http://schemas.microsoft.com/office/powerpoint/2010/main" val="99624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F9FDB66-9B9C-85E1-FD92-6671A362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15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Rectangle 32">
            <a:extLst>
              <a:ext uri="{FF2B5EF4-FFF2-40B4-BE49-F238E27FC236}">
                <a16:creationId xmlns:a16="http://schemas.microsoft.com/office/drawing/2014/main" id="{EF920411-410B-0382-959E-92CE62EAD475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D3D1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Results and Analysis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87C277-C24F-1F9B-9324-2E7350F8B066}"/>
              </a:ext>
            </a:extLst>
          </p:cNvPr>
          <p:cNvSpPr/>
          <p:nvPr/>
        </p:nvSpPr>
        <p:spPr>
          <a:xfrm rot="7266076">
            <a:off x="11079480" y="-6081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4580B4-B4CB-4663-93BD-0DA9031B6B74}"/>
              </a:ext>
            </a:extLst>
          </p:cNvPr>
          <p:cNvSpPr/>
          <p:nvPr/>
        </p:nvSpPr>
        <p:spPr>
          <a:xfrm rot="7266076">
            <a:off x="11266006" y="792863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907DC7E-28C9-0284-6DAF-81DBCEDA1009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E3FEA4B-9B5B-5F97-6425-4903F46F3C23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53F211D5-14F9-E826-EB41-19B656DA45D8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0469589-40C4-8AE5-ACA2-05F61F94F913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B1ED532-D360-A939-8FC7-F3AFBEE5E676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03CF66E-A4EF-4822-7EBB-16CE948ECDA5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7F534BB-CA98-BE92-CEC0-C1092C98F447}"/>
              </a:ext>
            </a:extLst>
          </p:cNvPr>
          <p:cNvCxnSpPr>
            <a:stCxn id="26" idx="6"/>
            <a:endCxn id="27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5CCDAB8-3FBE-C172-B03E-8305A30F9E27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DE21501-EA08-B988-20F6-5427D598B439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F351521-B17A-AE97-6D1F-6C394CCF9E3D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4E3686-1AD9-895E-BE86-35769D199AB2}"/>
              </a:ext>
            </a:extLst>
          </p:cNvPr>
          <p:cNvSpPr/>
          <p:nvPr/>
        </p:nvSpPr>
        <p:spPr>
          <a:xfrm rot="7266076">
            <a:off x="11596346" y="271957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que 36" descr="Recherche avec un remplissage uni">
            <a:extLst>
              <a:ext uri="{FF2B5EF4-FFF2-40B4-BE49-F238E27FC236}">
                <a16:creationId xmlns:a16="http://schemas.microsoft.com/office/drawing/2014/main" id="{3A00F361-D100-8246-8803-B18F4165F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68062">
            <a:off x="11642066" y="311991"/>
            <a:ext cx="457200" cy="457200"/>
          </a:xfrm>
          <a:prstGeom prst="rect">
            <a:avLst/>
          </a:prstGeom>
        </p:spPr>
      </p:pic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6DEC312-3330-96CC-E544-535D7494E9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037617"/>
              </p:ext>
            </p:extLst>
          </p:nvPr>
        </p:nvGraphicFramePr>
        <p:xfrm>
          <a:off x="1153799" y="1693683"/>
          <a:ext cx="10009938" cy="402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62048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CONCLUSIONS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7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B6DA8C-0496-4069-8669-6FE08E9DD395}"/>
              </a:ext>
            </a:extLst>
          </p:cNvPr>
          <p:cNvSpPr/>
          <p:nvPr/>
        </p:nvSpPr>
        <p:spPr>
          <a:xfrm>
            <a:off x="-89162" y="-55755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anose="02020702060506020403" pitchFamily="18" charset="0"/>
                <a:cs typeface="Times New Roman" panose="02020603050405020304" pitchFamily="18" charset="0"/>
              </a:rPr>
              <a:t>CONCLUSION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241B8-71D2-49F7-8BCD-0C6C8ED9E14D}"/>
              </a:ext>
            </a:extLst>
          </p:cNvPr>
          <p:cNvSpPr/>
          <p:nvPr/>
        </p:nvSpPr>
        <p:spPr>
          <a:xfrm>
            <a:off x="2407814" y="3440068"/>
            <a:ext cx="8334615" cy="818527"/>
          </a:xfrm>
          <a:custGeom>
            <a:avLst/>
            <a:gdLst>
              <a:gd name="connsiteX0" fmla="*/ 0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0 w 8207828"/>
              <a:gd name="connsiteY4" fmla="*/ 0 h 804672"/>
              <a:gd name="connsiteX0" fmla="*/ 193963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193963 w 8207828"/>
              <a:gd name="connsiteY4" fmla="*/ 0 h 804672"/>
              <a:gd name="connsiteX0" fmla="*/ 240208 w 8254073"/>
              <a:gd name="connsiteY0" fmla="*/ 0 h 804672"/>
              <a:gd name="connsiteX1" fmla="*/ 8254073 w 8254073"/>
              <a:gd name="connsiteY1" fmla="*/ 0 h 804672"/>
              <a:gd name="connsiteX2" fmla="*/ 8254073 w 8254073"/>
              <a:gd name="connsiteY2" fmla="*/ 804672 h 804672"/>
              <a:gd name="connsiteX3" fmla="*/ 46245 w 8254073"/>
              <a:gd name="connsiteY3" fmla="*/ 804672 h 804672"/>
              <a:gd name="connsiteX4" fmla="*/ 240208 w 8254073"/>
              <a:gd name="connsiteY4" fmla="*/ 0 h 804672"/>
              <a:gd name="connsiteX0" fmla="*/ 169569 w 8183434"/>
              <a:gd name="connsiteY0" fmla="*/ 0 h 818527"/>
              <a:gd name="connsiteX1" fmla="*/ 8183434 w 8183434"/>
              <a:gd name="connsiteY1" fmla="*/ 0 h 818527"/>
              <a:gd name="connsiteX2" fmla="*/ 8183434 w 8183434"/>
              <a:gd name="connsiteY2" fmla="*/ 804672 h 818527"/>
              <a:gd name="connsiteX3" fmla="*/ 224988 w 8183434"/>
              <a:gd name="connsiteY3" fmla="*/ 818527 h 818527"/>
              <a:gd name="connsiteX4" fmla="*/ 169569 w 8183434"/>
              <a:gd name="connsiteY4" fmla="*/ 0 h 818527"/>
              <a:gd name="connsiteX0" fmla="*/ 320750 w 8334615"/>
              <a:gd name="connsiteY0" fmla="*/ 0 h 818527"/>
              <a:gd name="connsiteX1" fmla="*/ 8334615 w 8334615"/>
              <a:gd name="connsiteY1" fmla="*/ 0 h 818527"/>
              <a:gd name="connsiteX2" fmla="*/ 8334615 w 8334615"/>
              <a:gd name="connsiteY2" fmla="*/ 804672 h 818527"/>
              <a:gd name="connsiteX3" fmla="*/ 376169 w 8334615"/>
              <a:gd name="connsiteY3" fmla="*/ 818527 h 818527"/>
              <a:gd name="connsiteX4" fmla="*/ 320750 w 8334615"/>
              <a:gd name="connsiteY4" fmla="*/ 0 h 8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615" h="818527">
                <a:moveTo>
                  <a:pt x="320750" y="0"/>
                </a:moveTo>
                <a:lnTo>
                  <a:pt x="8334615" y="0"/>
                </a:lnTo>
                <a:lnTo>
                  <a:pt x="8334615" y="804672"/>
                </a:lnTo>
                <a:lnTo>
                  <a:pt x="376169" y="818527"/>
                </a:lnTo>
                <a:cubicBezTo>
                  <a:pt x="-113359" y="550303"/>
                  <a:pt x="-117977" y="226661"/>
                  <a:pt x="3207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dobe Garamond Pro" panose="02020502060506020403" pitchFamily="18" charset="0"/>
              </a:rPr>
              <a:t>       NBR increases steadily after fire, indicating vegetation recovery, while LST varies seasonally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35A1D69-1FC3-4EE2-85C7-3AEA17C8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F01F-1C62-49C2-91C8-9E49F37B782B}" type="slidenum">
              <a:rPr lang="en-US" smtClean="0"/>
              <a:t>17</a:t>
            </a:fld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CC857F2-26E0-4673-B877-BEDAFCC13F91}"/>
              </a:ext>
            </a:extLst>
          </p:cNvPr>
          <p:cNvSpPr/>
          <p:nvPr/>
        </p:nvSpPr>
        <p:spPr>
          <a:xfrm>
            <a:off x="2407814" y="2341844"/>
            <a:ext cx="8334615" cy="818527"/>
          </a:xfrm>
          <a:custGeom>
            <a:avLst/>
            <a:gdLst>
              <a:gd name="connsiteX0" fmla="*/ 0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0 w 8207828"/>
              <a:gd name="connsiteY4" fmla="*/ 0 h 804672"/>
              <a:gd name="connsiteX0" fmla="*/ 193963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193963 w 8207828"/>
              <a:gd name="connsiteY4" fmla="*/ 0 h 804672"/>
              <a:gd name="connsiteX0" fmla="*/ 240208 w 8254073"/>
              <a:gd name="connsiteY0" fmla="*/ 0 h 804672"/>
              <a:gd name="connsiteX1" fmla="*/ 8254073 w 8254073"/>
              <a:gd name="connsiteY1" fmla="*/ 0 h 804672"/>
              <a:gd name="connsiteX2" fmla="*/ 8254073 w 8254073"/>
              <a:gd name="connsiteY2" fmla="*/ 804672 h 804672"/>
              <a:gd name="connsiteX3" fmla="*/ 46245 w 8254073"/>
              <a:gd name="connsiteY3" fmla="*/ 804672 h 804672"/>
              <a:gd name="connsiteX4" fmla="*/ 240208 w 8254073"/>
              <a:gd name="connsiteY4" fmla="*/ 0 h 804672"/>
              <a:gd name="connsiteX0" fmla="*/ 169569 w 8183434"/>
              <a:gd name="connsiteY0" fmla="*/ 0 h 818527"/>
              <a:gd name="connsiteX1" fmla="*/ 8183434 w 8183434"/>
              <a:gd name="connsiteY1" fmla="*/ 0 h 818527"/>
              <a:gd name="connsiteX2" fmla="*/ 8183434 w 8183434"/>
              <a:gd name="connsiteY2" fmla="*/ 804672 h 818527"/>
              <a:gd name="connsiteX3" fmla="*/ 224988 w 8183434"/>
              <a:gd name="connsiteY3" fmla="*/ 818527 h 818527"/>
              <a:gd name="connsiteX4" fmla="*/ 169569 w 8183434"/>
              <a:gd name="connsiteY4" fmla="*/ 0 h 818527"/>
              <a:gd name="connsiteX0" fmla="*/ 320750 w 8334615"/>
              <a:gd name="connsiteY0" fmla="*/ 0 h 818527"/>
              <a:gd name="connsiteX1" fmla="*/ 8334615 w 8334615"/>
              <a:gd name="connsiteY1" fmla="*/ 0 h 818527"/>
              <a:gd name="connsiteX2" fmla="*/ 8334615 w 8334615"/>
              <a:gd name="connsiteY2" fmla="*/ 804672 h 818527"/>
              <a:gd name="connsiteX3" fmla="*/ 376169 w 8334615"/>
              <a:gd name="connsiteY3" fmla="*/ 818527 h 818527"/>
              <a:gd name="connsiteX4" fmla="*/ 320750 w 8334615"/>
              <a:gd name="connsiteY4" fmla="*/ 0 h 8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615" h="818527">
                <a:moveTo>
                  <a:pt x="320750" y="0"/>
                </a:moveTo>
                <a:lnTo>
                  <a:pt x="8334615" y="0"/>
                </a:lnTo>
                <a:lnTo>
                  <a:pt x="8334615" y="804672"/>
                </a:lnTo>
                <a:lnTo>
                  <a:pt x="376169" y="818527"/>
                </a:lnTo>
                <a:cubicBezTo>
                  <a:pt x="-113359" y="550303"/>
                  <a:pt x="-117977" y="226661"/>
                  <a:pt x="3207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Adobe Garamond Pro" panose="02020502060506020403" pitchFamily="18" charset="0"/>
                <a:ea typeface="Times New Roman" panose="02020603050405020304" pitchFamily="18" charset="0"/>
              </a:rPr>
              <a:t>          NBR and LST show negative correlation before and during fire period in Mediterranean forest ecosystems, based on Bou </a:t>
            </a:r>
            <a:r>
              <a:rPr lang="en-US" dirty="0" err="1">
                <a:solidFill>
                  <a:schemeClr val="tx1"/>
                </a:solidFill>
                <a:latin typeface="Adobe Garamond Pro" panose="02020502060506020403" pitchFamily="18" charset="0"/>
                <a:ea typeface="Times New Roman" panose="02020603050405020304" pitchFamily="18" charset="0"/>
              </a:rPr>
              <a:t>Jedyane</a:t>
            </a:r>
            <a:r>
              <a:rPr lang="en-US" dirty="0">
                <a:solidFill>
                  <a:schemeClr val="tx1"/>
                </a:solidFill>
                <a:latin typeface="Adobe Garamond Pro" panose="02020502060506020403" pitchFamily="18" charset="0"/>
                <a:ea typeface="Times New Roman" panose="02020603050405020304" pitchFamily="18" charset="0"/>
              </a:rPr>
              <a:t> forest case study.</a:t>
            </a:r>
            <a:endParaRPr lang="en-US" sz="1800" dirty="0">
              <a:solidFill>
                <a:schemeClr val="tx1"/>
              </a:solidFill>
              <a:effectLst/>
              <a:latin typeface="Adobe Garamond Pro" panose="02020502060506020403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88947BB-915F-4C46-B7E7-84E3BAB24BEE}"/>
              </a:ext>
            </a:extLst>
          </p:cNvPr>
          <p:cNvSpPr/>
          <p:nvPr/>
        </p:nvSpPr>
        <p:spPr>
          <a:xfrm>
            <a:off x="2407814" y="4538292"/>
            <a:ext cx="8334615" cy="818527"/>
          </a:xfrm>
          <a:custGeom>
            <a:avLst/>
            <a:gdLst>
              <a:gd name="connsiteX0" fmla="*/ 0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0 w 8207828"/>
              <a:gd name="connsiteY4" fmla="*/ 0 h 804672"/>
              <a:gd name="connsiteX0" fmla="*/ 193963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193963 w 8207828"/>
              <a:gd name="connsiteY4" fmla="*/ 0 h 804672"/>
              <a:gd name="connsiteX0" fmla="*/ 240208 w 8254073"/>
              <a:gd name="connsiteY0" fmla="*/ 0 h 804672"/>
              <a:gd name="connsiteX1" fmla="*/ 8254073 w 8254073"/>
              <a:gd name="connsiteY1" fmla="*/ 0 h 804672"/>
              <a:gd name="connsiteX2" fmla="*/ 8254073 w 8254073"/>
              <a:gd name="connsiteY2" fmla="*/ 804672 h 804672"/>
              <a:gd name="connsiteX3" fmla="*/ 46245 w 8254073"/>
              <a:gd name="connsiteY3" fmla="*/ 804672 h 804672"/>
              <a:gd name="connsiteX4" fmla="*/ 240208 w 8254073"/>
              <a:gd name="connsiteY4" fmla="*/ 0 h 804672"/>
              <a:gd name="connsiteX0" fmla="*/ 169569 w 8183434"/>
              <a:gd name="connsiteY0" fmla="*/ 0 h 818527"/>
              <a:gd name="connsiteX1" fmla="*/ 8183434 w 8183434"/>
              <a:gd name="connsiteY1" fmla="*/ 0 h 818527"/>
              <a:gd name="connsiteX2" fmla="*/ 8183434 w 8183434"/>
              <a:gd name="connsiteY2" fmla="*/ 804672 h 818527"/>
              <a:gd name="connsiteX3" fmla="*/ 224988 w 8183434"/>
              <a:gd name="connsiteY3" fmla="*/ 818527 h 818527"/>
              <a:gd name="connsiteX4" fmla="*/ 169569 w 8183434"/>
              <a:gd name="connsiteY4" fmla="*/ 0 h 818527"/>
              <a:gd name="connsiteX0" fmla="*/ 320750 w 8334615"/>
              <a:gd name="connsiteY0" fmla="*/ 0 h 818527"/>
              <a:gd name="connsiteX1" fmla="*/ 8334615 w 8334615"/>
              <a:gd name="connsiteY1" fmla="*/ 0 h 818527"/>
              <a:gd name="connsiteX2" fmla="*/ 8334615 w 8334615"/>
              <a:gd name="connsiteY2" fmla="*/ 804672 h 818527"/>
              <a:gd name="connsiteX3" fmla="*/ 376169 w 8334615"/>
              <a:gd name="connsiteY3" fmla="*/ 818527 h 818527"/>
              <a:gd name="connsiteX4" fmla="*/ 320750 w 8334615"/>
              <a:gd name="connsiteY4" fmla="*/ 0 h 8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615" h="818527">
                <a:moveTo>
                  <a:pt x="320750" y="0"/>
                </a:moveTo>
                <a:lnTo>
                  <a:pt x="8334615" y="0"/>
                </a:lnTo>
                <a:lnTo>
                  <a:pt x="8334615" y="804672"/>
                </a:lnTo>
                <a:lnTo>
                  <a:pt x="376169" y="818527"/>
                </a:lnTo>
                <a:cubicBezTo>
                  <a:pt x="-113359" y="550303"/>
                  <a:pt x="-117977" y="226661"/>
                  <a:pt x="3207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Adobe Garamond Pro" panose="02020502060506020403" pitchFamily="18" charset="0"/>
                <a:ea typeface="Times New Roman" panose="02020603050405020304" pitchFamily="18" charset="0"/>
              </a:rPr>
              <a:t>Using NBR and LST can improve the assessment of fire impacts.</a:t>
            </a:r>
            <a:endParaRPr lang="en-US" sz="1800" dirty="0">
              <a:solidFill>
                <a:schemeClr val="tx1"/>
              </a:solidFill>
              <a:effectLst/>
              <a:latin typeface="Adobe Garamond Pro" panose="020205020605060204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BE348C7-D440-4C7F-9BCE-5F97063214A8}"/>
              </a:ext>
            </a:extLst>
          </p:cNvPr>
          <p:cNvSpPr/>
          <p:nvPr/>
        </p:nvSpPr>
        <p:spPr>
          <a:xfrm>
            <a:off x="2208145" y="2300215"/>
            <a:ext cx="868680" cy="868680"/>
          </a:xfrm>
          <a:prstGeom prst="roundRect">
            <a:avLst>
              <a:gd name="adj" fmla="val 50000"/>
            </a:avLst>
          </a:prstGeom>
          <a:solidFill>
            <a:srgbClr val="8A9F7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63739A8-6DA8-4A8A-8635-062F15C86436}"/>
              </a:ext>
            </a:extLst>
          </p:cNvPr>
          <p:cNvSpPr/>
          <p:nvPr/>
        </p:nvSpPr>
        <p:spPr>
          <a:xfrm>
            <a:off x="2208145" y="3417524"/>
            <a:ext cx="868680" cy="868680"/>
          </a:xfrm>
          <a:prstGeom prst="roundRect">
            <a:avLst>
              <a:gd name="adj" fmla="val 50000"/>
            </a:avLst>
          </a:prstGeom>
          <a:solidFill>
            <a:srgbClr val="95C6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AFB26E-FFCA-43FD-A649-22EEC293597E}"/>
              </a:ext>
            </a:extLst>
          </p:cNvPr>
          <p:cNvSpPr/>
          <p:nvPr/>
        </p:nvSpPr>
        <p:spPr>
          <a:xfrm>
            <a:off x="2208145" y="4553564"/>
            <a:ext cx="868680" cy="86868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2844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INTRODUCTION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073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1777">
        <p159:morph option="byObject"/>
      </p:transition>
    </mc:Choice>
    <mc:Fallback>
      <p:transition spd="slow" advTm="177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extLst>
              <a:ext uri="{FF2B5EF4-FFF2-40B4-BE49-F238E27FC236}">
                <a16:creationId xmlns:a16="http://schemas.microsoft.com/office/drawing/2014/main" id="{AD02D433-1992-0CEB-E6E1-0BFF7DB5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63" y="364561"/>
            <a:ext cx="11394412" cy="6407451"/>
          </a:xfrm>
          <a:prstGeom prst="rect">
            <a:avLst/>
          </a:prstGeom>
        </p:spPr>
      </p:pic>
      <p:sp>
        <p:nvSpPr>
          <p:cNvPr id="57" name="Rectangle 32">
            <a:extLst>
              <a:ext uri="{FF2B5EF4-FFF2-40B4-BE49-F238E27FC236}">
                <a16:creationId xmlns:a16="http://schemas.microsoft.com/office/drawing/2014/main" id="{8533A383-5C63-2EA0-F046-A5F7286DF5BF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8FA4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Context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C2F7B9-F12A-8876-0B2F-509F77ADE9EA}"/>
              </a:ext>
            </a:extLst>
          </p:cNvPr>
          <p:cNvSpPr/>
          <p:nvPr/>
        </p:nvSpPr>
        <p:spPr>
          <a:xfrm rot="2243074">
            <a:off x="11602514" y="304948"/>
            <a:ext cx="548640" cy="548640"/>
          </a:xfrm>
          <a:prstGeom prst="rect">
            <a:avLst/>
          </a:prstGeom>
          <a:solidFill>
            <a:srgbClr val="7D9562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DDCBC52-C553-E1EB-37C5-1653CAD758DA}"/>
              </a:ext>
            </a:extLst>
          </p:cNvPr>
          <p:cNvSpPr/>
          <p:nvPr/>
        </p:nvSpPr>
        <p:spPr>
          <a:xfrm rot="2243074">
            <a:off x="11148734" y="-99915"/>
            <a:ext cx="548640" cy="548640"/>
          </a:xfrm>
          <a:prstGeom prst="rect">
            <a:avLst/>
          </a:prstGeom>
          <a:solidFill>
            <a:srgbClr val="E8E4CA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188D73-AB9A-B1B4-633E-A23AA969977F}"/>
              </a:ext>
            </a:extLst>
          </p:cNvPr>
          <p:cNvSpPr/>
          <p:nvPr/>
        </p:nvSpPr>
        <p:spPr>
          <a:xfrm rot="2243074">
            <a:off x="11217989" y="795125"/>
            <a:ext cx="548640" cy="548640"/>
          </a:xfrm>
          <a:prstGeom prst="rect">
            <a:avLst/>
          </a:prstGeom>
          <a:solidFill>
            <a:srgbClr val="8AC2E1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que 61" descr="Mille avec un remplissage uni">
            <a:extLst>
              <a:ext uri="{FF2B5EF4-FFF2-40B4-BE49-F238E27FC236}">
                <a16:creationId xmlns:a16="http://schemas.microsoft.com/office/drawing/2014/main" id="{BCEE12A6-D138-3F79-DBF6-B443FC2C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4454" y="-51728"/>
            <a:ext cx="457200" cy="457200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39D8AAC6-E9D1-0820-E914-A4E8355A2D90}"/>
              </a:ext>
            </a:extLst>
          </p:cNvPr>
          <p:cNvCxnSpPr>
            <a:cxnSpLocks/>
          </p:cNvCxnSpPr>
          <p:nvPr/>
        </p:nvCxnSpPr>
        <p:spPr>
          <a:xfrm flipV="1">
            <a:off x="8609130" y="1110720"/>
            <a:ext cx="2505456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8451011F-F9A3-53C6-829D-C67E164CEEFF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D8C9C0E2-1C36-5335-4C70-E9BE617875B4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9316E57-2E0B-D984-7F52-C356C902CAA8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10E79C5-717F-12E4-60F5-0C7B05E7C243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DCAFE3F-0170-82C5-73D1-5549AA7A8EAB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869761E0-677F-A15F-4BF7-78D7DEB5D2D2}"/>
              </a:ext>
            </a:extLst>
          </p:cNvPr>
          <p:cNvCxnSpPr>
            <a:stCxn id="65" idx="6"/>
            <a:endCxn id="66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E5B126C1-8A90-D18C-C947-58BCDC4411BB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429E28A-8733-5944-F6EB-B6E2A759438B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18A71CA-4023-F452-41A9-BFEE13096325}"/>
              </a:ext>
            </a:extLst>
          </p:cNvPr>
          <p:cNvSpPr/>
          <p:nvPr/>
        </p:nvSpPr>
        <p:spPr>
          <a:xfrm>
            <a:off x="8778967" y="24497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Aim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C41F166E-C3BC-3B8D-2153-0ED2591D489E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51005" cy="909647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phique 74" descr="Point d’interrogation avec un remplissage uni">
            <a:extLst>
              <a:ext uri="{FF2B5EF4-FFF2-40B4-BE49-F238E27FC236}">
                <a16:creationId xmlns:a16="http://schemas.microsoft.com/office/drawing/2014/main" id="{69214A9A-8329-0CB7-65F1-E65029E53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77043" y="407189"/>
            <a:ext cx="365760" cy="3657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E997C43-8FA7-D016-FA3A-044B8C5C2AA6}"/>
              </a:ext>
            </a:extLst>
          </p:cNvPr>
          <p:cNvSpPr txBox="1"/>
          <p:nvPr/>
        </p:nvSpPr>
        <p:spPr>
          <a:xfrm>
            <a:off x="2270055" y="2172235"/>
            <a:ext cx="7651890" cy="2623795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Forests </a:t>
            </a:r>
            <a:r>
              <a:rPr lang="en-US" sz="28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are considered one of Earth pillars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Preserve the Earth’s balance</a:t>
            </a:r>
            <a:endParaRPr lang="en-US" sz="2800" b="1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Protect us from natural disasters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Improve our overall quality of life</a:t>
            </a:r>
            <a:endParaRPr lang="en-US" sz="1600" b="1" dirty="0">
              <a:latin typeface="Adobe Garamond Pro" panose="020205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3A8077BD-1545-9F3A-AE82-F06456E0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3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318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22582">
        <p159:morph option="byObject"/>
      </p:transition>
    </mc:Choice>
    <mc:Fallback>
      <p:transition spd="slow" advTm="2258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180F1D-9959-7894-FFF6-C69337E4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48" y="390257"/>
            <a:ext cx="11394412" cy="6407451"/>
          </a:xfrm>
          <a:prstGeom prst="rect">
            <a:avLst/>
          </a:prstGeom>
        </p:spPr>
      </p:pic>
      <p:sp>
        <p:nvSpPr>
          <p:cNvPr id="57" name="Rectangle 32">
            <a:extLst>
              <a:ext uri="{FF2B5EF4-FFF2-40B4-BE49-F238E27FC236}">
                <a16:creationId xmlns:a16="http://schemas.microsoft.com/office/drawing/2014/main" id="{8533A383-5C63-2EA0-F046-A5F7286DF5BF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8FA4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Context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C2F7B9-F12A-8876-0B2F-509F77ADE9EA}"/>
              </a:ext>
            </a:extLst>
          </p:cNvPr>
          <p:cNvSpPr/>
          <p:nvPr/>
        </p:nvSpPr>
        <p:spPr>
          <a:xfrm rot="2243074">
            <a:off x="11602514" y="304948"/>
            <a:ext cx="548640" cy="548640"/>
          </a:xfrm>
          <a:prstGeom prst="rect">
            <a:avLst/>
          </a:prstGeom>
          <a:solidFill>
            <a:srgbClr val="7D9562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DDCBC52-C553-E1EB-37C5-1653CAD758DA}"/>
              </a:ext>
            </a:extLst>
          </p:cNvPr>
          <p:cNvSpPr/>
          <p:nvPr/>
        </p:nvSpPr>
        <p:spPr>
          <a:xfrm rot="2243074">
            <a:off x="11148734" y="-99915"/>
            <a:ext cx="548640" cy="548640"/>
          </a:xfrm>
          <a:prstGeom prst="rect">
            <a:avLst/>
          </a:prstGeom>
          <a:solidFill>
            <a:srgbClr val="E8E4CA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188D73-AB9A-B1B4-633E-A23AA969977F}"/>
              </a:ext>
            </a:extLst>
          </p:cNvPr>
          <p:cNvSpPr/>
          <p:nvPr/>
        </p:nvSpPr>
        <p:spPr>
          <a:xfrm rot="2243074">
            <a:off x="11217989" y="795125"/>
            <a:ext cx="548640" cy="548640"/>
          </a:xfrm>
          <a:prstGeom prst="rect">
            <a:avLst/>
          </a:prstGeom>
          <a:solidFill>
            <a:srgbClr val="8AC2E1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que 61" descr="Mille avec un remplissage uni">
            <a:extLst>
              <a:ext uri="{FF2B5EF4-FFF2-40B4-BE49-F238E27FC236}">
                <a16:creationId xmlns:a16="http://schemas.microsoft.com/office/drawing/2014/main" id="{BCEE12A6-D138-3F79-DBF6-B443FC2C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4454" y="-51728"/>
            <a:ext cx="457200" cy="457200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39D8AAC6-E9D1-0820-E914-A4E8355A2D90}"/>
              </a:ext>
            </a:extLst>
          </p:cNvPr>
          <p:cNvCxnSpPr>
            <a:cxnSpLocks/>
          </p:cNvCxnSpPr>
          <p:nvPr/>
        </p:nvCxnSpPr>
        <p:spPr>
          <a:xfrm flipV="1">
            <a:off x="8609130" y="1110720"/>
            <a:ext cx="2505456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8451011F-F9A3-53C6-829D-C67E164CEEFF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D8C9C0E2-1C36-5335-4C70-E9BE617875B4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9316E57-2E0B-D984-7F52-C356C902CAA8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10E79C5-717F-12E4-60F5-0C7B05E7C243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DCAFE3F-0170-82C5-73D1-5549AA7A8EAB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869761E0-677F-A15F-4BF7-78D7DEB5D2D2}"/>
              </a:ext>
            </a:extLst>
          </p:cNvPr>
          <p:cNvCxnSpPr>
            <a:stCxn id="65" idx="6"/>
            <a:endCxn id="66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E5B126C1-8A90-D18C-C947-58BCDC4411BB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429E28A-8733-5944-F6EB-B6E2A759438B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18A71CA-4023-F452-41A9-BFEE13096325}"/>
              </a:ext>
            </a:extLst>
          </p:cNvPr>
          <p:cNvSpPr/>
          <p:nvPr/>
        </p:nvSpPr>
        <p:spPr>
          <a:xfrm>
            <a:off x="8778967" y="24497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Aim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C41F166E-C3BC-3B8D-2153-0ED2591D489E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51005" cy="909647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phique 74" descr="Point d’interrogation avec un remplissage uni">
            <a:extLst>
              <a:ext uri="{FF2B5EF4-FFF2-40B4-BE49-F238E27FC236}">
                <a16:creationId xmlns:a16="http://schemas.microsoft.com/office/drawing/2014/main" id="{69214A9A-8329-0CB7-65F1-E65029E53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77043" y="407189"/>
            <a:ext cx="365760" cy="36576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3A8077BD-1545-9F3A-AE82-F06456E0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3DB5A6B-9C31-81D2-2FF0-94E0041E1284}"/>
              </a:ext>
            </a:extLst>
          </p:cNvPr>
          <p:cNvSpPr txBox="1"/>
          <p:nvPr/>
        </p:nvSpPr>
        <p:spPr>
          <a:xfrm>
            <a:off x="1713247" y="2434706"/>
            <a:ext cx="8765506" cy="1965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Disrupts the stability of flora and fauna.</a:t>
            </a:r>
            <a:endParaRPr lang="en-US" sz="2800" b="1" dirty="0">
              <a:solidFill>
                <a:schemeClr val="bg1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Alters the landscape’s physical and ecological characteristics.</a:t>
            </a:r>
            <a:endParaRPr lang="en-US" sz="2800" b="1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79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26012">
        <p159:morph option="byObject"/>
      </p:transition>
    </mc:Choice>
    <mc:Fallback>
      <p:transition spd="slow" advTm="2601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8B5C7165-A3E3-8A79-919F-94D4F176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6098671-818C-CB11-55B5-7B59A18A0AA6}"/>
              </a:ext>
            </a:extLst>
          </p:cNvPr>
          <p:cNvSpPr txBox="1"/>
          <p:nvPr/>
        </p:nvSpPr>
        <p:spPr>
          <a:xfrm>
            <a:off x="1775089" y="5352584"/>
            <a:ext cx="404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Burned area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88B92B5-05A9-3147-B0CB-E274B3969508}"/>
              </a:ext>
            </a:extLst>
          </p:cNvPr>
          <p:cNvSpPr txBox="1"/>
          <p:nvPr/>
        </p:nvSpPr>
        <p:spPr>
          <a:xfrm>
            <a:off x="6425487" y="5352584"/>
            <a:ext cx="404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Land surface temperature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BFDC90-E9F0-7D21-F591-8CB63AD4CA01}"/>
              </a:ext>
            </a:extLst>
          </p:cNvPr>
          <p:cNvSpPr txBox="1"/>
          <p:nvPr/>
        </p:nvSpPr>
        <p:spPr>
          <a:xfrm>
            <a:off x="1775089" y="5680873"/>
            <a:ext cx="404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Normalized Burn Ratio</a:t>
            </a:r>
          </a:p>
          <a:p>
            <a:pPr algn="ctr"/>
            <a:r>
              <a:rPr lang="en-US" sz="2000" b="1" i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NBR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F9C991E-5427-FEEF-420A-7171BBCBAD99}"/>
              </a:ext>
            </a:extLst>
          </p:cNvPr>
          <p:cNvSpPr txBox="1"/>
          <p:nvPr/>
        </p:nvSpPr>
        <p:spPr>
          <a:xfrm>
            <a:off x="6240328" y="5680873"/>
            <a:ext cx="423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600" dirty="0"/>
              <a:t>Land Surface Temperature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</a:rPr>
              <a:t>LST</a:t>
            </a:r>
            <a:endParaRPr lang="en-US" sz="1600" dirty="0">
              <a:solidFill>
                <a:schemeClr val="accent4"/>
              </a:solidFill>
              <a:effectLst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4B77D3A-6DB9-13D5-1DA5-2A0718BF6C29}"/>
              </a:ext>
            </a:extLst>
          </p:cNvPr>
          <p:cNvCxnSpPr>
            <a:cxnSpLocks/>
          </p:cNvCxnSpPr>
          <p:nvPr/>
        </p:nvCxnSpPr>
        <p:spPr>
          <a:xfrm flipV="1">
            <a:off x="8609130" y="1110720"/>
            <a:ext cx="2505456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EFB54A0-009C-DE01-8E3B-F63CC43338FC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762926CF-B404-6151-AF53-E70BE583D3EB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52B9297-B76C-2D16-7183-9AE567135849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572B232-68C3-2101-28AE-91D54E3C285C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6DB9E24-9642-82EC-B8A2-4E86BB5E66A2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1CC9B79-12CB-CAE7-28CD-2D32531D63F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BAECCBE-E313-264F-46CB-8471C7589A13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B643EC2-8F2D-3CBE-9FAB-B7D1B17523B5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B19548D-13DE-E4F8-6618-E7DF9EC97188}"/>
              </a:ext>
            </a:extLst>
          </p:cNvPr>
          <p:cNvSpPr/>
          <p:nvPr/>
        </p:nvSpPr>
        <p:spPr>
          <a:xfrm>
            <a:off x="8622583" y="832805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Context</a:t>
            </a:r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F51698C0-CE8C-B938-5631-58AD6D0F111D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8FA4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Aim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19E47CE-DC3D-609D-BD1B-F49AE6B8E06D}"/>
              </a:ext>
            </a:extLst>
          </p:cNvPr>
          <p:cNvSpPr/>
          <p:nvPr/>
        </p:nvSpPr>
        <p:spPr>
          <a:xfrm rot="2243074">
            <a:off x="11602514" y="304948"/>
            <a:ext cx="548640" cy="548640"/>
          </a:xfrm>
          <a:prstGeom prst="rect">
            <a:avLst/>
          </a:prstGeom>
          <a:solidFill>
            <a:srgbClr val="7D9562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D4C24D-D5EF-1E32-FCA3-DBB3A7AB48DB}"/>
              </a:ext>
            </a:extLst>
          </p:cNvPr>
          <p:cNvSpPr/>
          <p:nvPr/>
        </p:nvSpPr>
        <p:spPr>
          <a:xfrm rot="2243074">
            <a:off x="11217989" y="795125"/>
            <a:ext cx="548640" cy="548640"/>
          </a:xfrm>
          <a:prstGeom prst="rect">
            <a:avLst/>
          </a:prstGeom>
          <a:solidFill>
            <a:srgbClr val="8AC2E1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0249E4-6A2D-5F3E-6D9F-C6AE1656B204}"/>
              </a:ext>
            </a:extLst>
          </p:cNvPr>
          <p:cNvSpPr/>
          <p:nvPr/>
        </p:nvSpPr>
        <p:spPr>
          <a:xfrm rot="2243074">
            <a:off x="11148734" y="-99915"/>
            <a:ext cx="548640" cy="548640"/>
          </a:xfrm>
          <a:prstGeom prst="rect">
            <a:avLst/>
          </a:prstGeom>
          <a:solidFill>
            <a:srgbClr val="E8E4CA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756980AA-B4AC-AF08-3E39-D016D56B3417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51005" cy="909647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que 49" descr="Point d’interrogation avec un remplissage uni">
            <a:extLst>
              <a:ext uri="{FF2B5EF4-FFF2-40B4-BE49-F238E27FC236}">
                <a16:creationId xmlns:a16="http://schemas.microsoft.com/office/drawing/2014/main" id="{9F7164CF-C3DD-9097-EAEE-DBE1FDD71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9761" y="890753"/>
            <a:ext cx="365760" cy="365760"/>
          </a:xfrm>
          <a:prstGeom prst="rect">
            <a:avLst/>
          </a:prstGeom>
        </p:spPr>
      </p:pic>
      <p:pic>
        <p:nvPicPr>
          <p:cNvPr id="51" name="Graphique 50" descr="Mille avec un remplissage uni">
            <a:extLst>
              <a:ext uri="{FF2B5EF4-FFF2-40B4-BE49-F238E27FC236}">
                <a16:creationId xmlns:a16="http://schemas.microsoft.com/office/drawing/2014/main" id="{E02EA8BB-0053-8A5A-EC2B-853BA6AC6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51744" y="330331"/>
            <a:ext cx="457200" cy="457200"/>
          </a:xfrm>
          <a:prstGeom prst="rect">
            <a:avLst/>
          </a:prstGeom>
        </p:spPr>
      </p:pic>
      <p:pic>
        <p:nvPicPr>
          <p:cNvPr id="55" name="Image 54" descr="Une image contenant planète, sphère, Terre, Caractère coloré&#10;&#10;Description générée automatiquement">
            <a:extLst>
              <a:ext uri="{FF2B5EF4-FFF2-40B4-BE49-F238E27FC236}">
                <a16:creationId xmlns:a16="http://schemas.microsoft.com/office/drawing/2014/main" id="{B2D55012-09D6-C8ED-BFF2-E450B74E04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9244" r="1" b="9806"/>
          <a:stretch/>
        </p:blipFill>
        <p:spPr>
          <a:xfrm>
            <a:off x="6425487" y="1928759"/>
            <a:ext cx="4049385" cy="331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 descr="Forêt et herbe en feu">
            <a:extLst>
              <a:ext uri="{FF2B5EF4-FFF2-40B4-BE49-F238E27FC236}">
                <a16:creationId xmlns:a16="http://schemas.microsoft.com/office/drawing/2014/main" id="{BEE53AFE-93CC-84D4-BB0C-2B5B68BE5A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t="16710" r="3596"/>
          <a:stretch/>
        </p:blipFill>
        <p:spPr>
          <a:xfrm>
            <a:off x="1801526" y="1930232"/>
            <a:ext cx="4049385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745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47677">
        <p159:morph option="byObject"/>
      </p:transition>
    </mc:Choice>
    <mc:Fallback>
      <p:transition spd="slow" advTm="4767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   MATERIALS AND METHODS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51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1617">
        <p159:morph option="byObject"/>
      </p:transition>
    </mc:Choice>
    <mc:Fallback>
      <p:transition spd="slow" advTm="161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8EEE36-0720-3850-ACCD-FD97CB046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12306" r="40187" b="1406"/>
          <a:stretch/>
        </p:blipFill>
        <p:spPr>
          <a:xfrm>
            <a:off x="4689726" y="3065609"/>
            <a:ext cx="502403" cy="726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 descr="Une image contenant carte, sphère, globe, Monde&#10;&#10;Description générée automatiquement">
            <a:extLst>
              <a:ext uri="{FF2B5EF4-FFF2-40B4-BE49-F238E27FC236}">
                <a16:creationId xmlns:a16="http://schemas.microsoft.com/office/drawing/2014/main" id="{2342FC3D-A368-3CE4-05FC-25E73837C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73" y="764220"/>
            <a:ext cx="5921513" cy="576871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BA2446-ABAB-C268-ECB3-898ACBD4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1" name="Rectangle 32">
            <a:extLst>
              <a:ext uri="{FF2B5EF4-FFF2-40B4-BE49-F238E27FC236}">
                <a16:creationId xmlns:a16="http://schemas.microsoft.com/office/drawing/2014/main" id="{410F4507-FAF0-69D5-9DC4-E8AE7EADB3AD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2080D8-5F9C-D880-B569-558FD08977E7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8B8CF2-02B7-0927-A87B-7B49605972FA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3AD66F-F793-0468-47AC-B9C8692BC3B9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EF1E821C-A2C4-72CC-0C1D-BA7C46301974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2B748EA-40CF-239B-C640-240CF10B3B1C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7C846B15-13D0-4A88-98FA-988161F1985C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2796660-2D01-5783-9597-B2883DC3BF3E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C1BB991-E5A1-2118-0360-0D2575CF22D2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BC98DD3-C190-1DAF-57DA-869793DEB22E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5FFCE51D-E7B3-44A6-8BE8-E7A8EC362DE4}"/>
              </a:ext>
            </a:extLst>
          </p:cNvPr>
          <p:cNvCxnSpPr>
            <a:stCxn id="90" idx="6"/>
            <a:endCxn id="91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C33204F-4924-B010-7190-6C151B0B51E9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A4E5B170-0AE7-A02A-73D1-8AB1725F4C95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27314FDB-A880-C4A2-A33B-BE27CE7D3079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2918EEA-700D-3A5C-C53F-B63320C296F7}"/>
              </a:ext>
            </a:extLst>
          </p:cNvPr>
          <p:cNvSpPr/>
          <p:nvPr/>
        </p:nvSpPr>
        <p:spPr>
          <a:xfrm>
            <a:off x="8654635" y="864421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5A30FE0-417F-096A-0543-803F45952E03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que 19" descr="Boulier avec un remplissage uni">
            <a:extLst>
              <a:ext uri="{FF2B5EF4-FFF2-40B4-BE49-F238E27FC236}">
                <a16:creationId xmlns:a16="http://schemas.microsoft.com/office/drawing/2014/main" id="{2EF30242-852C-5802-AF27-3E9B24326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358778" y="954379"/>
            <a:ext cx="372277" cy="372277"/>
          </a:xfrm>
          <a:prstGeom prst="rect">
            <a:avLst/>
          </a:prstGeom>
        </p:spPr>
      </p:pic>
      <p:pic>
        <p:nvPicPr>
          <p:cNvPr id="10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2B6AEB5E-33C7-394F-D9EE-EA3DDD181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139732" y="-23734"/>
            <a:ext cx="398755" cy="3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raphique 100" descr="Globe terrestre : Europe et Afrique avec un remplissage uni">
            <a:extLst>
              <a:ext uri="{FF2B5EF4-FFF2-40B4-BE49-F238E27FC236}">
                <a16:creationId xmlns:a16="http://schemas.microsoft.com/office/drawing/2014/main" id="{5301F23B-44B8-2138-4DA5-9C49A5AD4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239846">
            <a:off x="11648236" y="339104"/>
            <a:ext cx="457200" cy="457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B25366-F9AB-B4A8-4AE1-CFEE8FEB2B81}"/>
              </a:ext>
            </a:extLst>
          </p:cNvPr>
          <p:cNvSpPr/>
          <p:nvPr/>
        </p:nvSpPr>
        <p:spPr>
          <a:xfrm>
            <a:off x="4841771" y="3330491"/>
            <a:ext cx="198315" cy="1964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849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22259">
        <p159:morph option="byObject"/>
      </p:transition>
    </mc:Choice>
    <mc:Fallback>
      <p:transition spd="slow" advTm="22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BA2446-ABAB-C268-ECB3-898ACBD4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8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1" name="Rectangle 32">
            <a:extLst>
              <a:ext uri="{FF2B5EF4-FFF2-40B4-BE49-F238E27FC236}">
                <a16:creationId xmlns:a16="http://schemas.microsoft.com/office/drawing/2014/main" id="{410F4507-FAF0-69D5-9DC4-E8AE7EADB3AD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2080D8-5F9C-D880-B569-558FD08977E7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8B8CF2-02B7-0927-A87B-7B49605972FA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3AD66F-F793-0468-47AC-B9C8692BC3B9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EF1E821C-A2C4-72CC-0C1D-BA7C46301974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2B748EA-40CF-239B-C640-240CF10B3B1C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7C846B15-13D0-4A88-98FA-988161F1985C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2796660-2D01-5783-9597-B2883DC3BF3E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C1BB991-E5A1-2118-0360-0D2575CF22D2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BC98DD3-C190-1DAF-57DA-869793DEB22E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5FFCE51D-E7B3-44A6-8BE8-E7A8EC362DE4}"/>
              </a:ext>
            </a:extLst>
          </p:cNvPr>
          <p:cNvCxnSpPr>
            <a:stCxn id="90" idx="6"/>
            <a:endCxn id="91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C33204F-4924-B010-7190-6C151B0B51E9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A4E5B170-0AE7-A02A-73D1-8AB1725F4C95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27314FDB-A880-C4A2-A33B-BE27CE7D3079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2918EEA-700D-3A5C-C53F-B63320C296F7}"/>
              </a:ext>
            </a:extLst>
          </p:cNvPr>
          <p:cNvSpPr/>
          <p:nvPr/>
        </p:nvSpPr>
        <p:spPr>
          <a:xfrm>
            <a:off x="8654635" y="864421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5A30FE0-417F-096A-0543-803F45952E03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que 19" descr="Boulier avec un remplissage uni">
            <a:extLst>
              <a:ext uri="{FF2B5EF4-FFF2-40B4-BE49-F238E27FC236}">
                <a16:creationId xmlns:a16="http://schemas.microsoft.com/office/drawing/2014/main" id="{2EF30242-852C-5802-AF27-3E9B2432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358778" y="954379"/>
            <a:ext cx="372277" cy="372277"/>
          </a:xfrm>
          <a:prstGeom prst="rect">
            <a:avLst/>
          </a:prstGeom>
        </p:spPr>
      </p:pic>
      <p:pic>
        <p:nvPicPr>
          <p:cNvPr id="10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2B6AEB5E-33C7-394F-D9EE-EA3DDD181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139732" y="-23734"/>
            <a:ext cx="398755" cy="3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raphique 100" descr="Globe terrestre : Europe et Afrique avec un remplissage uni">
            <a:extLst>
              <a:ext uri="{FF2B5EF4-FFF2-40B4-BE49-F238E27FC236}">
                <a16:creationId xmlns:a16="http://schemas.microsoft.com/office/drawing/2014/main" id="{5301F23B-44B8-2138-4DA5-9C49A5AD4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239846">
            <a:off x="11648236" y="339104"/>
            <a:ext cx="457200" cy="45720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8FACA891-75A9-0132-8E32-1B155AD4BD02}"/>
              </a:ext>
            </a:extLst>
          </p:cNvPr>
          <p:cNvSpPr/>
          <p:nvPr/>
        </p:nvSpPr>
        <p:spPr>
          <a:xfrm>
            <a:off x="8925328" y="3470559"/>
            <a:ext cx="2317315" cy="551318"/>
          </a:xfrm>
          <a:prstGeom prst="rect">
            <a:avLst/>
          </a:prstGeom>
          <a:solidFill>
            <a:srgbClr val="4478A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308 Km²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006CF11-DF57-1DDA-F3AA-2ACF462A47A0}"/>
              </a:ext>
            </a:extLst>
          </p:cNvPr>
          <p:cNvSpPr/>
          <p:nvPr/>
        </p:nvSpPr>
        <p:spPr>
          <a:xfrm>
            <a:off x="8934917" y="2803111"/>
            <a:ext cx="2317315" cy="551318"/>
          </a:xfrm>
          <a:prstGeom prst="rect">
            <a:avLst/>
          </a:prstGeom>
          <a:solidFill>
            <a:srgbClr val="4478A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35.1167° N, 5.7754° W</a:t>
            </a:r>
          </a:p>
        </p:txBody>
      </p:sp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53CA1BC5-EDBE-D384-494C-2CB449FE2E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t="74663" r="66052" b="4284"/>
          <a:stretch/>
        </p:blipFill>
        <p:spPr>
          <a:xfrm>
            <a:off x="5050971" y="4942113"/>
            <a:ext cx="870858" cy="1370889"/>
          </a:xfrm>
          <a:prstGeom prst="snip2SameRect">
            <a:avLst>
              <a:gd name="adj1" fmla="val 50000"/>
              <a:gd name="adj2" fmla="val 4125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822698-3FF0-DBE8-17A8-4F004E7E8CFA}"/>
              </a:ext>
            </a:extLst>
          </p:cNvPr>
          <p:cNvSpPr txBox="1"/>
          <p:nvPr/>
        </p:nvSpPr>
        <p:spPr>
          <a:xfrm>
            <a:off x="1277024" y="292488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(a)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4676D2B-6FE4-854C-DE85-7BFCB5D6077E}"/>
              </a:ext>
            </a:extLst>
          </p:cNvPr>
          <p:cNvSpPr txBox="1"/>
          <p:nvPr/>
        </p:nvSpPr>
        <p:spPr>
          <a:xfrm>
            <a:off x="662019" y="4788224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(b)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A5E1FB-ADF8-FFF8-C80D-162043DE2A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12306" r="40187" b="1406"/>
          <a:stretch/>
        </p:blipFill>
        <p:spPr>
          <a:xfrm>
            <a:off x="3680003" y="905721"/>
            <a:ext cx="3870232" cy="55945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401AD53-36AA-07D5-C09E-AA776DE85767}"/>
              </a:ext>
            </a:extLst>
          </p:cNvPr>
          <p:cNvCxnSpPr>
            <a:cxnSpLocks/>
          </p:cNvCxnSpPr>
          <p:nvPr/>
        </p:nvCxnSpPr>
        <p:spPr>
          <a:xfrm>
            <a:off x="1950403" y="5952279"/>
            <a:ext cx="3535997" cy="29194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carte, dessin, art&#10;&#10;Description générée automatiquement">
            <a:extLst>
              <a:ext uri="{FF2B5EF4-FFF2-40B4-BE49-F238E27FC236}">
                <a16:creationId xmlns:a16="http://schemas.microsoft.com/office/drawing/2014/main" id="{222D6C2B-0C63-7929-7AFA-701593EA6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87876" r="65990" b="2381"/>
          <a:stretch/>
        </p:blipFill>
        <p:spPr>
          <a:xfrm>
            <a:off x="483850" y="6101627"/>
            <a:ext cx="828290" cy="285195"/>
          </a:xfrm>
          <a:prstGeom prst="rect">
            <a:avLst/>
          </a:prstGeom>
        </p:spPr>
      </p:pic>
      <p:pic>
        <p:nvPicPr>
          <p:cNvPr id="11" name="Image 10" descr="Une image contenant carte, nature&#10;&#10;Description générée automatiquement">
            <a:extLst>
              <a:ext uri="{FF2B5EF4-FFF2-40B4-BE49-F238E27FC236}">
                <a16:creationId xmlns:a16="http://schemas.microsoft.com/office/drawing/2014/main" id="{EE446E16-6994-A6FF-2331-F54F5B8F62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233">
            <a:off x="268957" y="1614000"/>
            <a:ext cx="3157641" cy="4364674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921792F-0E5F-94F1-C40B-379F7A235DEE}"/>
              </a:ext>
            </a:extLst>
          </p:cNvPr>
          <p:cNvCxnSpPr>
            <a:cxnSpLocks/>
          </p:cNvCxnSpPr>
          <p:nvPr/>
        </p:nvCxnSpPr>
        <p:spPr>
          <a:xfrm>
            <a:off x="516072" y="3078769"/>
            <a:ext cx="4360728" cy="248151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936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7547">
        <p159:morph option="byObject"/>
      </p:transition>
    </mc:Choice>
    <mc:Fallback>
      <p:transition advTm="7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7" grpId="0" animBg="1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2">
            <a:extLst>
              <a:ext uri="{FF2B5EF4-FFF2-40B4-BE49-F238E27FC236}">
                <a16:creationId xmlns:a16="http://schemas.microsoft.com/office/drawing/2014/main" id="{A2FED839-470F-DC03-322D-F8424DC2691E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E239A9-5CF0-A55A-2876-05513E5E5B2F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6ABF5E-DD6A-9B77-5256-25AF429BE9B2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BEE397-2711-D422-747D-D20E11BB3D4E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6FC898C-E348-A9EF-C6EA-47A976766223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3A602F6-7E35-18E5-C9D7-6D117CAD80B4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11B68EE9-7C4D-AFBD-F623-CACE0F718266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9530F22-714D-25F6-E6DF-2EB066CD8BF8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2046FB3-F8C0-FB77-B234-F595E8423AE6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1770A92-E40A-5B25-8768-ED3DDF539B55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BF5472B-11E4-4E28-A105-28B83D4C7AA2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F1E5E72-ADA2-3CCC-D28E-6D377B423D8E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9E28B6D-8241-D39C-8231-84CB18229D64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784EE7F-171D-36A4-A2F7-AA757FB9F65E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9218C2-F5F9-D163-B6E6-1C16E616BCCE}"/>
              </a:ext>
            </a:extLst>
          </p:cNvPr>
          <p:cNvSpPr/>
          <p:nvPr/>
        </p:nvSpPr>
        <p:spPr>
          <a:xfrm>
            <a:off x="8631504" y="854349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A83AE04-9B57-D3B4-730A-9404500872EE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2BC75952-C476-1812-47E5-5D09F7E98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696830" y="359846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que 20" descr="Boulier avec un remplissage uni">
            <a:extLst>
              <a:ext uri="{FF2B5EF4-FFF2-40B4-BE49-F238E27FC236}">
                <a16:creationId xmlns:a16="http://schemas.microsoft.com/office/drawing/2014/main" id="{A2506581-8A90-78B4-97A5-9C3D62B72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64837" y="55796"/>
            <a:ext cx="342191" cy="342191"/>
          </a:xfrm>
          <a:prstGeom prst="rect">
            <a:avLst/>
          </a:prstGeom>
        </p:spPr>
      </p:pic>
      <p:pic>
        <p:nvPicPr>
          <p:cNvPr id="47" name="Graphique 46" descr="Globe terrestre : Europe et Afrique avec un remplissage uni">
            <a:extLst>
              <a:ext uri="{FF2B5EF4-FFF2-40B4-BE49-F238E27FC236}">
                <a16:creationId xmlns:a16="http://schemas.microsoft.com/office/drawing/2014/main" id="{5CC81139-49ED-88FB-A50D-0B03E3515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239846">
            <a:off x="11323001" y="863561"/>
            <a:ext cx="457200" cy="457200"/>
          </a:xfrm>
          <a:prstGeom prst="rect">
            <a:avLst/>
          </a:prstGeom>
        </p:spPr>
      </p:pic>
      <p:graphicFrame>
        <p:nvGraphicFramePr>
          <p:cNvPr id="48" name="Tableau 47">
            <a:extLst>
              <a:ext uri="{FF2B5EF4-FFF2-40B4-BE49-F238E27FC236}">
                <a16:creationId xmlns:a16="http://schemas.microsoft.com/office/drawing/2014/main" id="{7503236A-683B-B7B2-B93A-E178C8D34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08367"/>
              </p:ext>
            </p:extLst>
          </p:nvPr>
        </p:nvGraphicFramePr>
        <p:xfrm>
          <a:off x="2248945" y="1166018"/>
          <a:ext cx="6097872" cy="180734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24468">
                  <a:extLst>
                    <a:ext uri="{9D8B030D-6E8A-4147-A177-3AD203B41FA5}">
                      <a16:colId xmlns:a16="http://schemas.microsoft.com/office/drawing/2014/main" val="2227641138"/>
                    </a:ext>
                  </a:extLst>
                </a:gridCol>
                <a:gridCol w="1524468">
                  <a:extLst>
                    <a:ext uri="{9D8B030D-6E8A-4147-A177-3AD203B41FA5}">
                      <a16:colId xmlns:a16="http://schemas.microsoft.com/office/drawing/2014/main" val="974428287"/>
                    </a:ext>
                  </a:extLst>
                </a:gridCol>
                <a:gridCol w="1524468">
                  <a:extLst>
                    <a:ext uri="{9D8B030D-6E8A-4147-A177-3AD203B41FA5}">
                      <a16:colId xmlns:a16="http://schemas.microsoft.com/office/drawing/2014/main" val="1367455242"/>
                    </a:ext>
                  </a:extLst>
                </a:gridCol>
                <a:gridCol w="1524468">
                  <a:extLst>
                    <a:ext uri="{9D8B030D-6E8A-4147-A177-3AD203B41FA5}">
                      <a16:colId xmlns:a16="http://schemas.microsoft.com/office/drawing/2014/main" val="897646740"/>
                    </a:ext>
                  </a:extLst>
                </a:gridCol>
              </a:tblGrid>
              <a:tr h="36165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description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number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Wavelength (µm)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Resolution (m)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6805458"/>
                  </a:ext>
                </a:extLst>
              </a:tr>
              <a:tr h="36165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0.64 - 0.67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5671815"/>
                  </a:ext>
                </a:extLst>
              </a:tr>
              <a:tr h="36051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Near-Infrared (NIR)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0.85 - 0.88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1405176"/>
                  </a:ext>
                </a:extLst>
              </a:tr>
              <a:tr h="361871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Shortwave Infrared (SWIR 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Band 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2.11 - 2.29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895814"/>
                  </a:ext>
                </a:extLst>
              </a:tr>
              <a:tr h="36165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TIRS 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10.6 - 11.19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6943420"/>
                  </a:ext>
                </a:extLst>
              </a:tr>
            </a:tbl>
          </a:graphicData>
        </a:graphic>
      </p:graphicFrame>
      <p:pic>
        <p:nvPicPr>
          <p:cNvPr id="3074" name="Picture 2" descr="Landsat 8 | Landsat Science">
            <a:extLst>
              <a:ext uri="{FF2B5EF4-FFF2-40B4-BE49-F238E27FC236}">
                <a16:creationId xmlns:a16="http://schemas.microsoft.com/office/drawing/2014/main" id="{C7268F62-4ED0-0809-48A3-BC3794F2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255316"/>
            <a:ext cx="4099521" cy="2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3775CAC-BB24-7242-6FF1-629B297796E5}"/>
              </a:ext>
            </a:extLst>
          </p:cNvPr>
          <p:cNvSpPr txBox="1"/>
          <p:nvPr/>
        </p:nvSpPr>
        <p:spPr>
          <a:xfrm>
            <a:off x="4081563" y="555379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Landsat-8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E0E8D9-D554-E74E-FDF0-507DAB06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9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6D9EA3-4227-3AE6-F0BE-C26E698C0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23401"/>
              </p:ext>
            </p:extLst>
          </p:nvPr>
        </p:nvGraphicFramePr>
        <p:xfrm>
          <a:off x="1400437" y="3314015"/>
          <a:ext cx="8290570" cy="261640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415424">
                  <a:extLst>
                    <a:ext uri="{9D8B030D-6E8A-4147-A177-3AD203B41FA5}">
                      <a16:colId xmlns:a16="http://schemas.microsoft.com/office/drawing/2014/main" val="1122254876"/>
                    </a:ext>
                  </a:extLst>
                </a:gridCol>
                <a:gridCol w="3437573">
                  <a:extLst>
                    <a:ext uri="{9D8B030D-6E8A-4147-A177-3AD203B41FA5}">
                      <a16:colId xmlns:a16="http://schemas.microsoft.com/office/drawing/2014/main" val="2304838948"/>
                    </a:ext>
                  </a:extLst>
                </a:gridCol>
                <a:gridCol w="3437573">
                  <a:extLst>
                    <a:ext uri="{9D8B030D-6E8A-4147-A177-3AD203B41FA5}">
                      <a16:colId xmlns:a16="http://schemas.microsoft.com/office/drawing/2014/main" val="1196105955"/>
                    </a:ext>
                  </a:extLst>
                </a:gridCol>
              </a:tblGrid>
              <a:tr h="327051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Month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Downloaded image id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12605"/>
                  </a:ext>
                </a:extLst>
              </a:tr>
              <a:tr h="327051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300"/>
                        </a:lnSpc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Winter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LC08_L2SP_201036_20210112_20210308_02_T1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32210"/>
                  </a:ext>
                </a:extLst>
              </a:tr>
              <a:tr h="327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Spring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LC08_L2SP_201036_20210504_20210508_02_T1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244504"/>
                  </a:ext>
                </a:extLst>
              </a:tr>
              <a:tr h="327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Summer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LC08_L2SP_201036_20210808_20210819_02_T1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471868"/>
                  </a:ext>
                </a:extLst>
              </a:tr>
              <a:tr h="3270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300"/>
                        </a:lnSpc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Summer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LC09_L2SP_201036_20220819_20230402_02_T1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06985"/>
                  </a:ext>
                </a:extLst>
              </a:tr>
              <a:tr h="327051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300"/>
                        </a:lnSpc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Winter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LC09_L2SP_201036_20230126_20230313_02_T1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5315"/>
                  </a:ext>
                </a:extLst>
              </a:tr>
              <a:tr h="327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Spring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LC08_L2SP_201036_20230510_20230518_02_T1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97137"/>
                  </a:ext>
                </a:extLst>
              </a:tr>
              <a:tr h="327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Summer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</a:rPr>
                        <a:t>LC08_L2SP_201036_20230814_20230814_02_RT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684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330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604</Words>
  <Application>Microsoft Office PowerPoint</Application>
  <PresentationFormat>Grand écran</PresentationFormat>
  <Paragraphs>211</Paragraphs>
  <Slides>17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Adobe Garamond Pro</vt:lpstr>
      <vt:lpstr>Adobe Garamond Pro Bold</vt:lpstr>
      <vt:lpstr>Arial</vt:lpstr>
      <vt:lpstr>Calibri</vt:lpstr>
      <vt:lpstr>Calibri Light</vt:lpstr>
      <vt:lpstr>Cambria</vt:lpstr>
      <vt:lpstr>Cambria Math</vt:lpstr>
      <vt:lpstr>Comic Sans MS</vt:lpstr>
      <vt:lpstr>High Tower Text</vt:lpstr>
      <vt:lpstr>Palatino Linotype</vt:lpstr>
      <vt:lpstr>Times New Roman</vt:lpstr>
      <vt:lpstr>Thème Office</vt:lpstr>
      <vt:lpstr>Normalized Burn Ratio and Land Surface Temperature in Pre- and Post- Mediterranean forests Fire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Landsat-8 satellite Imagery to Assess Mediterranean Forests Fire Impact on Land Surface Temperature and Vegetation</dc:title>
  <dc:creator>FATIMA ZAHRA EZZAHER</dc:creator>
  <cp:lastModifiedBy>FATIMA ZAHRA EZZAHER</cp:lastModifiedBy>
  <cp:revision>18</cp:revision>
  <dcterms:created xsi:type="dcterms:W3CDTF">2023-09-23T17:34:00Z</dcterms:created>
  <dcterms:modified xsi:type="dcterms:W3CDTF">2023-09-26T20:34:49Z</dcterms:modified>
</cp:coreProperties>
</file>