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3" r:id="rId5"/>
    <p:sldId id="271" r:id="rId6"/>
    <p:sldId id="272" r:id="rId7"/>
    <p:sldId id="276" r:id="rId8"/>
    <p:sldId id="277" r:id="rId9"/>
    <p:sldId id="281" r:id="rId10"/>
    <p:sldId id="266" r:id="rId11"/>
    <p:sldId id="282" r:id="rId12"/>
    <p:sldId id="275" r:id="rId13"/>
    <p:sldId id="273" r:id="rId14"/>
    <p:sldId id="283" r:id="rId15"/>
    <p:sldId id="297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557" autoAdjust="0"/>
  </p:normalViewPr>
  <p:slideViewPr>
    <p:cSldViewPr snapToGrid="0">
      <p:cViewPr varScale="1">
        <p:scale>
          <a:sx n="54" d="100"/>
          <a:sy n="54" d="100"/>
        </p:scale>
        <p:origin x="1122" y="24"/>
      </p:cViewPr>
      <p:guideLst/>
    </p:cSldViewPr>
  </p:slideViewPr>
  <p:notesTextViewPr>
    <p:cViewPr>
      <p:scale>
        <a:sx n="1" d="1"/>
        <a:sy n="1" d="1"/>
      </p:scale>
      <p:origin x="0" y="-207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3232E-78E2-49B6-BFED-DF7D8A9CAAB3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92564-950B-47B1-900A-1821C4A70F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5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  Good afternoon, everyone. It’s </a:t>
            </a:r>
            <a:r>
              <a:rPr lang="en-US" b="1" dirty="0"/>
              <a:t>my</a:t>
            </a:r>
            <a:r>
              <a:rPr b="1" dirty="0"/>
              <a:t> pleasure to share our work today.</a:t>
            </a:r>
          </a:p>
          <a:p>
            <a:r>
              <a:rPr b="1" dirty="0"/>
              <a:t>  I am </a:t>
            </a:r>
            <a:r>
              <a:rPr lang="en-US" b="1" dirty="0"/>
              <a:t>Chen </a:t>
            </a:r>
            <a:r>
              <a:rPr lang="en-US" b="1" dirty="0" err="1"/>
              <a:t>Yangyang</a:t>
            </a:r>
            <a:r>
              <a:rPr b="1" dirty="0"/>
              <a:t>, </a:t>
            </a:r>
            <a:endParaRPr lang="en-US" b="1" dirty="0"/>
          </a:p>
          <a:p>
            <a:r>
              <a:rPr lang="en-US" b="1" dirty="0"/>
              <a:t>  I will present on the topic: "Recovery Ice Stream: A Linked Subglacial Water System with a Bifurcated Flow Path"</a:t>
            </a:r>
          </a:p>
          <a:p>
            <a:endParaRPr b="1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Siegfried et al.  noted in their study that Rec1 lake's subglacial water has two outlets, one leading north to the Shackleton Range and the other leading southwest to the </a:t>
            </a:r>
            <a:r>
              <a:rPr lang="en-US" altLang="zh-CN" dirty="0" err="1"/>
              <a:t>Fichlner</a:t>
            </a:r>
            <a:r>
              <a:rPr lang="en-US" altLang="zh-CN" dirty="0"/>
              <a:t>-Ronne ice shelf. </a:t>
            </a:r>
          </a:p>
          <a:p>
            <a:r>
              <a:rPr lang="en-US" altLang="zh-CN" dirty="0"/>
              <a:t>Based on this idea,</a:t>
            </a:r>
          </a:p>
          <a:p>
            <a:r>
              <a:rPr lang="en-US" altLang="zh-CN" dirty="0"/>
              <a:t>Lets’ read this line chart, (1-2 one dash two).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Firstly, water is released from Rec2 towards Rec1-2  in early 2019.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Simultaneously, Rec2 is receiving subglacial water from the upstream, creating a sufficient hydraulic head to overcome the hydraulic barrier and transport subglacial water further to Rec1-2.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 hypothesize that this subglacial water rapidly opened the southwest channel of Rec1, discharging the subglacial water, and swiftly closed in May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At this point, all subglacial water from Rec2 and Rec1-2 entered Rec1-1.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Furthermore, the surface uplift of Rec2 in 2022 appears to correspond to the surface depression of Rec4. Simultaneously, the water storage rate in Rec1-1 has correspondingly decreased.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D2430-0B53-4C8F-B2E0-9F1B19CA1E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42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is a video depict the upstream monthly surface-height anomaly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D2430-0B53-4C8F-B2E0-9F1B19CA1EB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764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three upstream subglacial lakes show typical characteristics of connected subglacial lakes.</a:t>
            </a:r>
          </a:p>
          <a:p>
            <a:r>
              <a:rPr lang="en-US" altLang="zh-CN" dirty="0"/>
              <a:t>When rec6 discharging at early 2019 at a rapid rate, rec5 and rec4 are discharging too. But at a slower rate.</a:t>
            </a:r>
          </a:p>
          <a:p>
            <a:r>
              <a:rPr lang="en-US" altLang="zh-CN" dirty="0"/>
              <a:t>And a few month after rec4 begin to discharge, rec6 start to discharge too.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D2430-0B53-4C8F-B2E0-9F1B19CA1E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395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sz="12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three part </a:t>
            </a:r>
            <a:r>
              <a:rPr lang="en-US" altLang="zh-CN" sz="1200" b="1" kern="100" dirty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is Conclusions and Outlooks</a:t>
            </a:r>
          </a:p>
          <a:p>
            <a:endParaRPr lang="en-US" altLang="zh-CN" dirty="0"/>
          </a:p>
          <a:p>
            <a:endParaRPr sz="1200" b="1" kern="100" dirty="0">
              <a:solidFill>
                <a:schemeClr val="tx1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99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Times New Roman"/>
                <a:ea typeface="+mn-ea"/>
                <a:cs typeface="Times New Roman"/>
              </a:rPr>
              <a:t>We derived two main conclusions,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Times New Roman"/>
                <a:cs typeface="Times New Roman"/>
              </a:rPr>
              <a:t>Recovery ice stream is a linked subglacial water system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Times New Roman"/>
                <a:cs typeface="Times New Roman"/>
              </a:rPr>
              <a:t>and RIS’s subglacial water flow path seems to bifurcate in lake Rec1.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latin typeface="Times New Roman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we hope to find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direct evidence for the existence of the bifurcation in the subglacial water flow in future work</a:t>
            </a:r>
            <a:endParaRPr lang="en-US" altLang="zh-CN" sz="2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latin typeface="Times New Roman"/>
                <a:cs typeface="Times New Roman"/>
              </a:rPr>
              <a:t> </a:t>
            </a:r>
            <a:endParaRPr lang="en-US" altLang="zh-CN" sz="2400" b="1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6349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7" name="Shape 17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that’s all!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sz="1800" b="1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from three aspects as below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First part is Research Background.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47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As we can see from the left picture, Antarctica is ice-covered. But what hidden beneath the kilometers of ice sheets are a rich diversity of terrains, mountains, lakes and dynamic subglacial water networks.</a:t>
            </a:r>
          </a:p>
          <a:p>
            <a:r>
              <a:rPr lang="en-US" b="1" dirty="0"/>
              <a:t>So is recovery ice stream.  </a:t>
            </a:r>
          </a:p>
          <a:p>
            <a:r>
              <a:rPr lang="en-US" b="1" dirty="0"/>
              <a:t>Previous research based on surface structure characteristics and radio-echo sounding (RES), has revealed a significant number of subglacial lakes at the ice stream onset . The four large lakes are closely associated with the development and rapid movement of the RIS. </a:t>
            </a:r>
          </a:p>
          <a:p>
            <a:r>
              <a:rPr lang="en-US" b="1" dirty="0"/>
              <a:t>Ever since scientists discovered that  ice sheet surface elevation change resulting from subglacial lake activity, numerous active have also been captured by </a:t>
            </a:r>
            <a:r>
              <a:rPr lang="en-US" b="1" dirty="0" err="1"/>
              <a:t>ICESat</a:t>
            </a:r>
            <a:r>
              <a:rPr lang="en-US" b="1" dirty="0"/>
              <a:t> data. </a:t>
            </a:r>
          </a:p>
          <a:p>
            <a:r>
              <a:rPr lang="en-US" b="1" dirty="0"/>
              <a:t>They are depicted as yellow polygons in the right picture.</a:t>
            </a:r>
          </a:p>
          <a:p>
            <a:r>
              <a:rPr lang="en-US" b="1" dirty="0"/>
              <a:t>And the latest </a:t>
            </a:r>
            <a:r>
              <a:rPr lang="en-US" altLang="zh-CN" b="1" dirty="0"/>
              <a:t>Recovery active</a:t>
            </a:r>
            <a:r>
              <a:rPr lang="zh-CN" altLang="en-US" b="1" dirty="0"/>
              <a:t> </a:t>
            </a:r>
            <a:r>
              <a:rPr lang="en-US" altLang="zh-CN" b="1" dirty="0"/>
              <a:t>subglacial</a:t>
            </a:r>
            <a:r>
              <a:rPr lang="zh-CN" altLang="en-US" b="1" dirty="0"/>
              <a:t> </a:t>
            </a:r>
            <a:r>
              <a:rPr lang="en-US" altLang="zh-CN" b="1" dirty="0"/>
              <a:t>lake</a:t>
            </a:r>
            <a:r>
              <a:rPr lang="zh-CN" altLang="en-US" b="1" dirty="0"/>
              <a:t> </a:t>
            </a:r>
            <a:r>
              <a:rPr lang="en-US" altLang="zh-CN" b="1" dirty="0"/>
              <a:t>inventory</a:t>
            </a:r>
            <a:r>
              <a:rPr lang="zh-CN" altLang="en-US" b="1" dirty="0"/>
              <a:t> </a:t>
            </a:r>
            <a:r>
              <a:rPr lang="en-US" altLang="zh-CN" b="1" dirty="0"/>
              <a:t>derived from </a:t>
            </a:r>
            <a:r>
              <a:rPr lang="en-US" altLang="zh-CN" b="1" dirty="0" err="1"/>
              <a:t>ICESat</a:t>
            </a:r>
            <a:r>
              <a:rPr lang="en-US" altLang="zh-CN" b="1" dirty="0"/>
              <a:t> and </a:t>
            </a:r>
            <a:r>
              <a:rPr lang="en-US" altLang="zh-CN" b="1" dirty="0" err="1"/>
              <a:t>ICEBridge</a:t>
            </a:r>
            <a:r>
              <a:rPr lang="en-US" altLang="zh-CN" b="1" dirty="0"/>
              <a:t> are depicted as</a:t>
            </a:r>
            <a:r>
              <a:rPr lang="zh-CN" altLang="en-US" b="1" dirty="0"/>
              <a:t> </a:t>
            </a:r>
            <a:r>
              <a:rPr lang="en-US" altLang="zh-CN" b="1" dirty="0"/>
              <a:t>white polygon. </a:t>
            </a:r>
            <a:endParaRPr lang="en-US" b="1" dirty="0"/>
          </a:p>
          <a:p>
            <a:endParaRPr b="1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Also, in this paper, the author give a significant assumption. The subglacial water flow path is </a:t>
            </a:r>
            <a:r>
              <a:rPr lang="en-US" altLang="zh-CN" sz="1200" b="1" dirty="0"/>
              <a:t>bifurcated. </a:t>
            </a:r>
          </a:p>
          <a:p>
            <a:r>
              <a:rPr lang="en-US" altLang="zh-CN" sz="1200" b="1" dirty="0"/>
              <a:t>Look at the left picture, the solid line leaves Rec1 and passes over a saddle in the Shackleton Range, that is Shackleton branch; </a:t>
            </a:r>
          </a:p>
          <a:p>
            <a:r>
              <a:rPr lang="en-US" altLang="zh-CN" sz="1200" b="1" dirty="0"/>
              <a:t>secondary flowline follows the ice flow direction, that is Recovery branch.</a:t>
            </a:r>
          </a:p>
          <a:p>
            <a:endParaRPr b="1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The second part is implementation and results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274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This picture is a map of subglacial lakes of RIS and our study area. </a:t>
            </a:r>
          </a:p>
          <a:p>
            <a:r>
              <a:rPr lang="en-US" b="1" dirty="0"/>
              <a:t>Cyan polygons indicate hypothesized locations of active subglacial lakes. </a:t>
            </a:r>
          </a:p>
          <a:p>
            <a:r>
              <a:rPr lang="en-US" b="1" dirty="0"/>
              <a:t>and gray-filled circles represent stable subglacial lakes. </a:t>
            </a:r>
          </a:p>
          <a:p>
            <a:r>
              <a:rPr lang="en-US" b="1" dirty="0"/>
              <a:t>The area within the dark red box is the area of the figure will 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Helvetica Neue"/>
              </a:rPr>
              <a:t>appear later.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2935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7" name="Shape 6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follow the method proposed by Siegfried </a:t>
            </a:r>
          </a:p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download complete ICESat-2 from October two thousand and eighteen to</a:t>
            </a:r>
            <a:r>
              <a:rPr lang="zh-CN" altLang="en-U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July two thousand and twenty two</a:t>
            </a:r>
            <a:r>
              <a:rPr lang="zh-CN" altLang="en-US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subglacial lake detection. </a:t>
            </a:r>
          </a:p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Helvetica Neue"/>
              </a:rPr>
              <a:t>Use them to generate a 100m-resolution DEM for each lake.</a:t>
            </a:r>
          </a:p>
          <a:p>
            <a:r>
              <a:rPr lang="en-US" b="1" i="0" dirty="0">
                <a:solidFill>
                  <a:srgbClr val="333333"/>
                </a:solidFill>
                <a:effectLst/>
                <a:latin typeface="Helvetica Neue"/>
              </a:rPr>
              <a:t>Then </a:t>
            </a:r>
            <a:r>
              <a:rPr lang="en-US" altLang="zh-CN" sz="1200" b="1" dirty="0">
                <a:latin typeface="Times New Roman"/>
                <a:cs typeface="Times New Roman"/>
              </a:rPr>
              <a:t>Differentiate measure points from DEM to calculate height a</a:t>
            </a:r>
          </a:p>
          <a:p>
            <a:r>
              <a:rPr lang="en-US" altLang="zh-CN" b="1" i="0" dirty="0">
                <a:solidFill>
                  <a:srgbClr val="333333"/>
                </a:solidFill>
                <a:effectLst/>
                <a:latin typeface="Helvetica Neue"/>
              </a:rPr>
              <a:t>And collect height anomaly by month </a:t>
            </a:r>
            <a:r>
              <a:rPr lang="en-US" altLang="zh-CN" b="1" i="0" dirty="0">
                <a:solidFill>
                  <a:srgbClr val="5CAF9E"/>
                </a:solidFill>
                <a:effectLst/>
                <a:latin typeface="Helvetica Neue"/>
              </a:rPr>
              <a:t>interval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Helvetica Neue"/>
              </a:rPr>
              <a:t> and calculate subglacial lake mean height a</a:t>
            </a:r>
            <a:r>
              <a:rPr lang="en-US" altLang="zh-CN" sz="1200" b="1" dirty="0">
                <a:latin typeface="Times New Roman"/>
                <a:cs typeface="Times New Roman"/>
              </a:rPr>
              <a:t>nomaly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10621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 is a video depict the downstream monthly surface-height anomaly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6D2430-0B53-4C8F-B2E0-9F1B19CA1E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17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E866D-61E7-4AA1-9387-0F779CF66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D753CC-3A92-48D4-A96D-D07B262EE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F82917-4155-4B1E-9A2B-275B38A0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281C2F-6FA4-4A88-B41F-5DA3F534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D2EA-0398-4285-8502-CC0B842B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32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9FD348-057A-429F-9C01-BBBC94C64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FD7B1F-2C18-4B9C-9BE0-D4910FD3F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85062B-DA4E-4F2B-8CAF-0DD8BE036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11D4-EC48-41D1-8EC8-972A2BB3A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970CCB-B392-4E27-8265-FFF762ECF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40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7DB9D0-DD43-4CF8-A24F-6225EFE3D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9E6EAED-6F46-428B-B745-E75241F32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F636E5-FF26-4CE0-8843-79057B61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6CE3A8-2353-4202-8CED-B2834E53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CFDAD-631A-4C89-BCB1-CB978C7E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71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2286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350000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3501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118F6C-3137-4A17-BF97-CA9E753FB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CE0469-54BC-49C5-A0C0-6F910197E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065ED-5556-40EC-A03E-F1C6E5B3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4175B-124F-490B-8BC0-55C10D33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7AC1F6-B7A1-49E9-B16B-FCCC75C2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0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53E98-D683-47BA-BB04-7E319D38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55EA85-1D68-4F95-8C67-DED3C7E81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52CDF5-239B-4EB4-8ACA-FD338F8E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DB369F-E8E0-4AB3-9621-FE9F2A5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C0303D-BCCF-40B7-86DD-5D30C39D8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2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9AF6E-FAD9-4EE3-AA0E-6939F5D8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1768CF-242B-40EF-9D1F-624ABF76E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11E60D-FB8B-43CF-8189-276BEF741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A362CE-98AC-4778-B202-6B7546D22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515D5B-03C4-4317-9C9D-9E8248FB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947A87-5B5A-4154-BF5C-E369C996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90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A6AC59-148B-4BF5-90EE-A597A226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AE0970-E003-434F-969C-A844EA0B7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0E0ADE-F512-4C05-A7EF-4378A7487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0910B2-E61C-4343-8A31-B73693E93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931704-0A18-4BA9-A5F1-AF8F2C2501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1C2A2D-6611-45A2-8AA1-129BBE9FC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462D85C-08CE-4704-B6F3-F2CAAE55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0D0877-A08C-4C0E-ACB0-288AF0F0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21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B5DD9-8046-4E97-AD29-1E6A2360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80824F-5198-4E43-B700-9F8F9AB07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D32BF0-7069-4FB0-B6F5-DC77A115B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0281D9F-0C9D-4EB8-822E-3DDAF2F9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76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3E1B172-A971-4E33-87AF-34DF8CA3D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723516B-1573-40BB-A25F-ED89C63F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9F0B60-41FA-466E-8E4C-069B024B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30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26987-64C0-489C-B63B-9B5738B9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AF2320-2463-4B94-92FB-4380EEF0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64E42-CF78-4042-A86F-9A6BC73FC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1A5735-4D7A-47F7-B1EC-F4D9EA40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FC3807-8BC7-499A-A493-639D8109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3D994D-076C-41AA-BCB5-EF5FBDEF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2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D565B-37E2-4017-8E82-1BC617D2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A688807-51B7-45C9-AFB6-0DFF0737F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1BF898-CB59-47D5-87A0-6603DBB65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8231F3-ED4A-49F4-AE2E-C0F8DB50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A1AA14-41AA-4EDD-9673-1F841907C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32DF6F-BE2C-4AEC-97FD-900FE8EF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1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B4AED9-7504-4553-A653-D8F29FE44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F1336F-E480-4F07-85FF-3F8DF5E59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C323C1-7FDC-44BD-A16D-A8CE390F7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023EA-1FDE-401C-9D1B-84EDED808985}" type="datetimeFigureOut">
              <a:rPr lang="zh-CN" altLang="en-US" smtClean="0"/>
              <a:t>2023/11/20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BFA3AA-78EB-4CA7-9C91-C443908BF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7218B-42BA-4F30-97E8-10D40BEFC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619F3-1AD0-4AB1-9C99-FE8D24F9D7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56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53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54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55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58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Image Spectrum Decomposition of Ice-Sounding Data…"/>
          <p:cNvSpPr txBox="1"/>
          <p:nvPr/>
        </p:nvSpPr>
        <p:spPr>
          <a:xfrm>
            <a:off x="1201322" y="2348203"/>
            <a:ext cx="10036173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228600">
              <a:spcBef>
                <a:spcPts val="550"/>
              </a:spcBef>
              <a:defRPr sz="66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300" dirty="0"/>
              <a:t>Recovery ice stream: a linked subglacial water system with bifurcated</a:t>
            </a:r>
            <a:r>
              <a:rPr lang="en-US" altLang="zh-CN" sz="3300" dirty="0"/>
              <a:t> flow path</a:t>
            </a:r>
            <a:endParaRPr sz="3300" dirty="0"/>
          </a:p>
        </p:txBody>
      </p:sp>
      <p:sp>
        <p:nvSpPr>
          <p:cNvPr id="160" name="Chen Lv1, 2, Tong Hao1, 2#"/>
          <p:cNvSpPr txBox="1"/>
          <p:nvPr/>
        </p:nvSpPr>
        <p:spPr>
          <a:xfrm>
            <a:off x="4209667" y="3541405"/>
            <a:ext cx="4019755" cy="38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spcBef>
                <a:spcPts val="550"/>
              </a:spcBef>
              <a:defRPr sz="4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50" dirty="0" err="1"/>
              <a:t>Yangyang</a:t>
            </a:r>
            <a:r>
              <a:rPr lang="en-US" altLang="zh-CN" sz="2150" dirty="0"/>
              <a:t> Chen</a:t>
            </a:r>
            <a:r>
              <a:rPr lang="en-US" altLang="zh-CN" sz="2150" baseline="31999" dirty="0"/>
              <a:t>1,</a:t>
            </a:r>
            <a:r>
              <a:rPr sz="2150" baseline="31999" dirty="0"/>
              <a:t> 2</a:t>
            </a:r>
            <a:r>
              <a:rPr sz="2150" dirty="0"/>
              <a:t>, </a:t>
            </a:r>
            <a:r>
              <a:rPr lang="en-US" sz="2150" dirty="0" err="1"/>
              <a:t>Tiantian</a:t>
            </a:r>
            <a:r>
              <a:rPr lang="en-US" sz="2150" dirty="0"/>
              <a:t> </a:t>
            </a:r>
            <a:r>
              <a:rPr lang="en-US" altLang="zh-CN" sz="2150" dirty="0"/>
              <a:t>Feng</a:t>
            </a:r>
            <a:r>
              <a:rPr sz="2150" baseline="31999" dirty="0"/>
              <a:t>1, 2</a:t>
            </a:r>
          </a:p>
        </p:txBody>
      </p:sp>
      <p:sp>
        <p:nvSpPr>
          <p:cNvPr id="161" name="1College of Surveying and Geo-informatics"/>
          <p:cNvSpPr txBox="1"/>
          <p:nvPr/>
        </p:nvSpPr>
        <p:spPr>
          <a:xfrm>
            <a:off x="4095064" y="4201396"/>
            <a:ext cx="4283224" cy="343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spcBef>
                <a:spcPts val="550"/>
              </a:spcBef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900" baseline="31999" dirty="0"/>
              <a:t>1</a:t>
            </a:r>
            <a:r>
              <a:rPr sz="1900" dirty="0"/>
              <a:t>College of Surveying and Geo-informatics</a:t>
            </a:r>
          </a:p>
        </p:txBody>
      </p:sp>
      <p:sp>
        <p:nvSpPr>
          <p:cNvPr id="162" name="2Center for Spatial Information Science and Sustainable Development Applications,…"/>
          <p:cNvSpPr txBox="1"/>
          <p:nvPr/>
        </p:nvSpPr>
        <p:spPr>
          <a:xfrm>
            <a:off x="2141747" y="4485616"/>
            <a:ext cx="8217955" cy="713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 defTabSz="228600">
              <a:spcBef>
                <a:spcPts val="550"/>
              </a:spcBef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900" baseline="31999" dirty="0"/>
              <a:t>2</a:t>
            </a:r>
            <a:r>
              <a:rPr sz="1900" dirty="0"/>
              <a:t>Center for Spatial Information Science and Sustainable Development Applications,</a:t>
            </a:r>
          </a:p>
          <a:p>
            <a:pPr algn="ctr" defTabSz="228600">
              <a:spcBef>
                <a:spcPts val="550"/>
              </a:spcBef>
              <a:defRPr sz="3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900" dirty="0"/>
              <a:t>Tongji University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04F0DCA3-66F4-42F8-B92C-21B8482E9A70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3148318-BC35-47AB-8A5F-A77C4FA8B2B4}"/>
              </a:ext>
            </a:extLst>
          </p:cNvPr>
          <p:cNvSpPr/>
          <p:nvPr/>
        </p:nvSpPr>
        <p:spPr>
          <a:xfrm>
            <a:off x="-1" y="6564513"/>
            <a:ext cx="7113495" cy="316183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1" name="Research Background">
            <a:extLst>
              <a:ext uri="{FF2B5EF4-FFF2-40B4-BE49-F238E27FC236}">
                <a16:creationId xmlns:a16="http://schemas.microsoft.com/office/drawing/2014/main" id="{E3BADCA9-5C9D-4CF2-8A6F-D2E72791CEF9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12" name="Implementation and Results">
            <a:extLst>
              <a:ext uri="{FF2B5EF4-FFF2-40B4-BE49-F238E27FC236}">
                <a16:creationId xmlns:a16="http://schemas.microsoft.com/office/drawing/2014/main" id="{E59BBC23-69D3-4623-B69D-754650347CF2}"/>
              </a:ext>
            </a:extLst>
          </p:cNvPr>
          <p:cNvSpPr txBox="1"/>
          <p:nvPr/>
        </p:nvSpPr>
        <p:spPr>
          <a:xfrm>
            <a:off x="4773634" y="6575485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3" name="Conclusions and Outlooks">
            <a:extLst>
              <a:ext uri="{FF2B5EF4-FFF2-40B4-BE49-F238E27FC236}">
                <a16:creationId xmlns:a16="http://schemas.microsoft.com/office/drawing/2014/main" id="{5CB2A4BF-09FE-4477-BB0A-99CC67284D85}"/>
              </a:ext>
            </a:extLst>
          </p:cNvPr>
          <p:cNvSpPr txBox="1"/>
          <p:nvPr/>
        </p:nvSpPr>
        <p:spPr>
          <a:xfrm>
            <a:off x="9295928" y="6565181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F99FF6-F833-4ED0-9A47-B971272B3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931" y="3203820"/>
            <a:ext cx="3060000" cy="1668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02E752-BBE6-4685-BE11-BA4C8D75C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9" y="4879549"/>
            <a:ext cx="3060000" cy="166889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8C69397-1CEB-4FF9-9B17-CC2E05D926EB}"/>
              </a:ext>
            </a:extLst>
          </p:cNvPr>
          <p:cNvGrpSpPr/>
          <p:nvPr/>
        </p:nvGrpSpPr>
        <p:grpSpPr>
          <a:xfrm>
            <a:off x="3790282" y="1218896"/>
            <a:ext cx="7812966" cy="5334891"/>
            <a:chOff x="4082552" y="660332"/>
            <a:chExt cx="8109448" cy="5537336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20298A1-77E3-429B-B21F-2C8B17F30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029"/>
            <a:stretch/>
          </p:blipFill>
          <p:spPr>
            <a:xfrm>
              <a:off x="4082552" y="660332"/>
              <a:ext cx="8109448" cy="5537336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D0B5BAF-FD4E-41F7-80EF-129C68F0A2F5}"/>
                </a:ext>
              </a:extLst>
            </p:cNvPr>
            <p:cNvSpPr/>
            <p:nvPr/>
          </p:nvSpPr>
          <p:spPr>
            <a:xfrm>
              <a:off x="6610647" y="892881"/>
              <a:ext cx="921224" cy="86663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4111576-A30F-450D-9DC3-5E2D65F26D5F}"/>
                </a:ext>
              </a:extLst>
            </p:cNvPr>
            <p:cNvSpPr txBox="1"/>
            <p:nvPr/>
          </p:nvSpPr>
          <p:spPr>
            <a:xfrm>
              <a:off x="6564573" y="970997"/>
              <a:ext cx="1397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Slow  down</a:t>
              </a:r>
              <a:endParaRPr lang="zh-CN" altLang="en-US" sz="1200" b="1" dirty="0"/>
            </a:p>
          </p:txBody>
        </p:sp>
      </p:grpSp>
      <p:pic>
        <p:nvPicPr>
          <p:cNvPr id="14" name="Screenshot 2023-06-27 at 13.03.57.png" descr="Screenshot 2023-06-27 at 13.03.57.png">
            <a:extLst>
              <a:ext uri="{FF2B5EF4-FFF2-40B4-BE49-F238E27FC236}">
                <a16:creationId xmlns:a16="http://schemas.microsoft.com/office/drawing/2014/main" id="{55A344E7-7EFA-4C0D-874F-FBC9A7384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8FB50E0F-9F8D-42AB-9B97-246B2CA0220C}"/>
              </a:ext>
            </a:extLst>
          </p:cNvPr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8645D836-0C4F-4962-8671-4361AE6F693F}"/>
                </a:ext>
              </a:extLst>
            </p:cNvPr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9" name="同济大学，测绘与地理信息学院">
              <a:extLst>
                <a:ext uri="{FF2B5EF4-FFF2-40B4-BE49-F238E27FC236}">
                  <a16:creationId xmlns:a16="http://schemas.microsoft.com/office/drawing/2014/main" id="{58C6E9FC-EEA1-43F6-8946-CDAB0E37E932}"/>
                </a:ext>
              </a:extLst>
            </p:cNvPr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20" name="College of Surveying and Geo-informatics, Tongji University">
              <a:extLst>
                <a:ext uri="{FF2B5EF4-FFF2-40B4-BE49-F238E27FC236}">
                  <a16:creationId xmlns:a16="http://schemas.microsoft.com/office/drawing/2014/main" id="{E3DD4066-F33B-4CB3-996B-CCBC04B291E9}"/>
                </a:ext>
              </a:extLst>
            </p:cNvPr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21" name="Screenshot 2023-06-27 at 13.04.07.png" descr="Screenshot 2023-06-27 at 13.04.07.png">
            <a:extLst>
              <a:ext uri="{FF2B5EF4-FFF2-40B4-BE49-F238E27FC236}">
                <a16:creationId xmlns:a16="http://schemas.microsoft.com/office/drawing/2014/main" id="{E485ACBC-4D47-4AC5-8E80-DC6B47AA2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97AB54D-D115-4AAF-8EED-4E571D4227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7" t="3982" r="19101" b="26703"/>
          <a:stretch/>
        </p:blipFill>
        <p:spPr>
          <a:xfrm>
            <a:off x="208931" y="1138826"/>
            <a:ext cx="3060000" cy="2058530"/>
          </a:xfrm>
          <a:prstGeom prst="rect">
            <a:avLst/>
          </a:prstGeom>
        </p:spPr>
      </p:pic>
      <p:sp>
        <p:nvSpPr>
          <p:cNvPr id="23" name="Research Background">
            <a:extLst>
              <a:ext uri="{FF2B5EF4-FFF2-40B4-BE49-F238E27FC236}">
                <a16:creationId xmlns:a16="http://schemas.microsoft.com/office/drawing/2014/main" id="{62A1B9C8-2BBA-4C36-99B7-27F734F06691}"/>
              </a:ext>
            </a:extLst>
          </p:cNvPr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7B14913-DAC8-4A74-8732-2D3B122E9299}"/>
              </a:ext>
            </a:extLst>
          </p:cNvPr>
          <p:cNvSpPr/>
          <p:nvPr/>
        </p:nvSpPr>
        <p:spPr>
          <a:xfrm>
            <a:off x="98379" y="4145465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Rec1-1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6B5A6BB-9003-426A-ABBD-7BB62F3689F6}"/>
              </a:ext>
            </a:extLst>
          </p:cNvPr>
          <p:cNvSpPr/>
          <p:nvPr/>
        </p:nvSpPr>
        <p:spPr>
          <a:xfrm>
            <a:off x="722495" y="3898727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Rec1-2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FAB8B6B-4234-4FF3-96AE-F964741BE57F}"/>
              </a:ext>
            </a:extLst>
          </p:cNvPr>
          <p:cNvSpPr/>
          <p:nvPr/>
        </p:nvSpPr>
        <p:spPr>
          <a:xfrm>
            <a:off x="1798051" y="3683318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Rec2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42EE213-B062-40F8-BCFA-1EF3D4A5736F}"/>
              </a:ext>
            </a:extLst>
          </p:cNvPr>
          <p:cNvSpPr/>
          <p:nvPr/>
        </p:nvSpPr>
        <p:spPr>
          <a:xfrm>
            <a:off x="2247772" y="3583651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Rec3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FEE7EE3-14D7-440B-846E-5F6C91A6A53A}"/>
              </a:ext>
            </a:extLst>
          </p:cNvPr>
          <p:cNvSpPr/>
          <p:nvPr/>
        </p:nvSpPr>
        <p:spPr>
          <a:xfrm>
            <a:off x="134667" y="5792835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Rec1-1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99F144-5E0F-48F5-AEA7-39C624B320D8}"/>
              </a:ext>
            </a:extLst>
          </p:cNvPr>
          <p:cNvSpPr/>
          <p:nvPr/>
        </p:nvSpPr>
        <p:spPr>
          <a:xfrm>
            <a:off x="758783" y="5546097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Rec1-2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3534684-A998-4222-A3B0-305E17FB40B1}"/>
              </a:ext>
            </a:extLst>
          </p:cNvPr>
          <p:cNvSpPr/>
          <p:nvPr/>
        </p:nvSpPr>
        <p:spPr>
          <a:xfrm>
            <a:off x="1834339" y="5330688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Rec2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E53DA4C-4D0A-4F34-BF06-8E7DCAB0A8C2}"/>
              </a:ext>
            </a:extLst>
          </p:cNvPr>
          <p:cNvSpPr/>
          <p:nvPr/>
        </p:nvSpPr>
        <p:spPr>
          <a:xfrm>
            <a:off x="2284060" y="5231021"/>
            <a:ext cx="638206" cy="2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Rec3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A12720D-176B-4684-856A-0EEA1ED00BEF}"/>
              </a:ext>
            </a:extLst>
          </p:cNvPr>
          <p:cNvSpPr/>
          <p:nvPr/>
        </p:nvSpPr>
        <p:spPr>
          <a:xfrm>
            <a:off x="10508593" y="1313895"/>
            <a:ext cx="887544" cy="4711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F62638B-B355-4C49-B298-3E00F03255E0}"/>
              </a:ext>
            </a:extLst>
          </p:cNvPr>
          <p:cNvSpPr txBox="1"/>
          <p:nvPr/>
        </p:nvSpPr>
        <p:spPr>
          <a:xfrm>
            <a:off x="10474752" y="1518203"/>
            <a:ext cx="1346155" cy="266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Slow  down</a:t>
            </a:r>
            <a:endParaRPr lang="zh-CN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63969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04F0DCA3-66F4-42F8-B92C-21B8482E9A70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3148318-BC35-47AB-8A5F-A77C4FA8B2B4}"/>
              </a:ext>
            </a:extLst>
          </p:cNvPr>
          <p:cNvSpPr/>
          <p:nvPr/>
        </p:nvSpPr>
        <p:spPr>
          <a:xfrm>
            <a:off x="-1" y="6564514"/>
            <a:ext cx="7759083" cy="312886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1" name="Research Background">
            <a:extLst>
              <a:ext uri="{FF2B5EF4-FFF2-40B4-BE49-F238E27FC236}">
                <a16:creationId xmlns:a16="http://schemas.microsoft.com/office/drawing/2014/main" id="{E3BADCA9-5C9D-4CF2-8A6F-D2E72791CEF9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12" name="Implementation and Results">
            <a:extLst>
              <a:ext uri="{FF2B5EF4-FFF2-40B4-BE49-F238E27FC236}">
                <a16:creationId xmlns:a16="http://schemas.microsoft.com/office/drawing/2014/main" id="{E59BBC23-69D3-4623-B69D-754650347CF2}"/>
              </a:ext>
            </a:extLst>
          </p:cNvPr>
          <p:cNvSpPr txBox="1"/>
          <p:nvPr/>
        </p:nvSpPr>
        <p:spPr>
          <a:xfrm>
            <a:off x="4773634" y="6575485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3" name="Conclusions and Outlooks">
            <a:extLst>
              <a:ext uri="{FF2B5EF4-FFF2-40B4-BE49-F238E27FC236}">
                <a16:creationId xmlns:a16="http://schemas.microsoft.com/office/drawing/2014/main" id="{5CB2A4BF-09FE-4477-BB0A-99CC67284D85}"/>
              </a:ext>
            </a:extLst>
          </p:cNvPr>
          <p:cNvSpPr txBox="1"/>
          <p:nvPr/>
        </p:nvSpPr>
        <p:spPr>
          <a:xfrm>
            <a:off x="9295928" y="6565181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14" name="Screenshot 2023-06-27 at 13.03.57.png" descr="Screenshot 2023-06-27 at 13.03.57.png">
            <a:extLst>
              <a:ext uri="{FF2B5EF4-FFF2-40B4-BE49-F238E27FC236}">
                <a16:creationId xmlns:a16="http://schemas.microsoft.com/office/drawing/2014/main" id="{55A344E7-7EFA-4C0D-874F-FBC9A7384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8FB50E0F-9F8D-42AB-9B97-246B2CA0220C}"/>
              </a:ext>
            </a:extLst>
          </p:cNvPr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8645D836-0C4F-4962-8671-4361AE6F693F}"/>
                </a:ext>
              </a:extLst>
            </p:cNvPr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9" name="同济大学，测绘与地理信息学院">
              <a:extLst>
                <a:ext uri="{FF2B5EF4-FFF2-40B4-BE49-F238E27FC236}">
                  <a16:creationId xmlns:a16="http://schemas.microsoft.com/office/drawing/2014/main" id="{58C6E9FC-EEA1-43F6-8946-CDAB0E37E932}"/>
                </a:ext>
              </a:extLst>
            </p:cNvPr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20" name="College of Surveying and Geo-informatics, Tongji University">
              <a:extLst>
                <a:ext uri="{FF2B5EF4-FFF2-40B4-BE49-F238E27FC236}">
                  <a16:creationId xmlns:a16="http://schemas.microsoft.com/office/drawing/2014/main" id="{E3DD4066-F33B-4CB3-996B-CCBC04B291E9}"/>
                </a:ext>
              </a:extLst>
            </p:cNvPr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21" name="Screenshot 2023-06-27 at 13.04.07.png" descr="Screenshot 2023-06-27 at 13.04.07.png">
            <a:extLst>
              <a:ext uri="{FF2B5EF4-FFF2-40B4-BE49-F238E27FC236}">
                <a16:creationId xmlns:a16="http://schemas.microsoft.com/office/drawing/2014/main" id="{E485ACBC-4D47-4AC5-8E80-DC6B47AA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search Background">
            <a:extLst>
              <a:ext uri="{FF2B5EF4-FFF2-40B4-BE49-F238E27FC236}">
                <a16:creationId xmlns:a16="http://schemas.microsoft.com/office/drawing/2014/main" id="{13EBAB16-E66E-4BEB-9DBB-2C3A4E733D84}"/>
              </a:ext>
            </a:extLst>
          </p:cNvPr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pic>
        <p:nvPicPr>
          <p:cNvPr id="2" name="Video S2">
            <a:hlinkClick r:id="" action="ppaction://media"/>
            <a:extLst>
              <a:ext uri="{FF2B5EF4-FFF2-40B4-BE49-F238E27FC236}">
                <a16:creationId xmlns:a16="http://schemas.microsoft.com/office/drawing/2014/main" id="{599858AB-9CBD-403A-9D39-B99F277DA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6033" y="1138203"/>
            <a:ext cx="7755272" cy="539757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AF384FA-FB49-41B8-832E-9E82D92B15BC}"/>
              </a:ext>
            </a:extLst>
          </p:cNvPr>
          <p:cNvSpPr/>
          <p:nvPr/>
        </p:nvSpPr>
        <p:spPr>
          <a:xfrm>
            <a:off x="2240695" y="3429000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Rec4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AD0A020-011C-4AE3-A984-6A95474B1268}"/>
              </a:ext>
            </a:extLst>
          </p:cNvPr>
          <p:cNvSpPr/>
          <p:nvPr/>
        </p:nvSpPr>
        <p:spPr>
          <a:xfrm>
            <a:off x="5229369" y="3991429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Rec5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8D8527F-B133-42AA-A46A-D99DFA7B3546}"/>
              </a:ext>
            </a:extLst>
          </p:cNvPr>
          <p:cNvSpPr/>
          <p:nvPr/>
        </p:nvSpPr>
        <p:spPr>
          <a:xfrm>
            <a:off x="6253047" y="5814300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Rec6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5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04F0DCA3-66F4-42F8-B92C-21B8482E9A70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3148318-BC35-47AB-8A5F-A77C4FA8B2B4}"/>
              </a:ext>
            </a:extLst>
          </p:cNvPr>
          <p:cNvSpPr/>
          <p:nvPr/>
        </p:nvSpPr>
        <p:spPr>
          <a:xfrm>
            <a:off x="-1" y="6564514"/>
            <a:ext cx="8409993" cy="312886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1" name="Research Background">
            <a:extLst>
              <a:ext uri="{FF2B5EF4-FFF2-40B4-BE49-F238E27FC236}">
                <a16:creationId xmlns:a16="http://schemas.microsoft.com/office/drawing/2014/main" id="{E3BADCA9-5C9D-4CF2-8A6F-D2E72791CEF9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12" name="Implementation and Results">
            <a:extLst>
              <a:ext uri="{FF2B5EF4-FFF2-40B4-BE49-F238E27FC236}">
                <a16:creationId xmlns:a16="http://schemas.microsoft.com/office/drawing/2014/main" id="{E59BBC23-69D3-4623-B69D-754650347CF2}"/>
              </a:ext>
            </a:extLst>
          </p:cNvPr>
          <p:cNvSpPr txBox="1"/>
          <p:nvPr/>
        </p:nvSpPr>
        <p:spPr>
          <a:xfrm>
            <a:off x="4773634" y="6575485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3" name="Conclusions and Outlooks">
            <a:extLst>
              <a:ext uri="{FF2B5EF4-FFF2-40B4-BE49-F238E27FC236}">
                <a16:creationId xmlns:a16="http://schemas.microsoft.com/office/drawing/2014/main" id="{5CB2A4BF-09FE-4477-BB0A-99CC67284D85}"/>
              </a:ext>
            </a:extLst>
          </p:cNvPr>
          <p:cNvSpPr txBox="1"/>
          <p:nvPr/>
        </p:nvSpPr>
        <p:spPr>
          <a:xfrm>
            <a:off x="9295928" y="6565181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F99FF6-F833-4ED0-9A47-B971272B3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5" y="1161614"/>
            <a:ext cx="3816000" cy="26559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02E752-BBE6-4685-BE11-BA4C8D75C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7" y="3857700"/>
            <a:ext cx="3816000" cy="26559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20298A1-77E3-429B-B21F-2C8B17F30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7" t="-988" r="-107" b="-874"/>
          <a:stretch/>
        </p:blipFill>
        <p:spPr>
          <a:xfrm>
            <a:off x="4021101" y="1161614"/>
            <a:ext cx="7812966" cy="5434256"/>
          </a:xfrm>
          <a:prstGeom prst="rect">
            <a:avLst/>
          </a:prstGeom>
        </p:spPr>
      </p:pic>
      <p:pic>
        <p:nvPicPr>
          <p:cNvPr id="14" name="Screenshot 2023-06-27 at 13.03.57.png" descr="Screenshot 2023-06-27 at 13.03.57.png">
            <a:extLst>
              <a:ext uri="{FF2B5EF4-FFF2-40B4-BE49-F238E27FC236}">
                <a16:creationId xmlns:a16="http://schemas.microsoft.com/office/drawing/2014/main" id="{55A344E7-7EFA-4C0D-874F-FBC9A7384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8FB50E0F-9F8D-42AB-9B97-246B2CA0220C}"/>
              </a:ext>
            </a:extLst>
          </p:cNvPr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8645D836-0C4F-4962-8671-4361AE6F693F}"/>
                </a:ext>
              </a:extLst>
            </p:cNvPr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9" name="同济大学，测绘与地理信息学院">
              <a:extLst>
                <a:ext uri="{FF2B5EF4-FFF2-40B4-BE49-F238E27FC236}">
                  <a16:creationId xmlns:a16="http://schemas.microsoft.com/office/drawing/2014/main" id="{58C6E9FC-EEA1-43F6-8946-CDAB0E37E932}"/>
                </a:ext>
              </a:extLst>
            </p:cNvPr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20" name="College of Surveying and Geo-informatics, Tongji University">
              <a:extLst>
                <a:ext uri="{FF2B5EF4-FFF2-40B4-BE49-F238E27FC236}">
                  <a16:creationId xmlns:a16="http://schemas.microsoft.com/office/drawing/2014/main" id="{E3DD4066-F33B-4CB3-996B-CCBC04B291E9}"/>
                </a:ext>
              </a:extLst>
            </p:cNvPr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21" name="Screenshot 2023-06-27 at 13.04.07.png" descr="Screenshot 2023-06-27 at 13.04.07.png">
            <a:extLst>
              <a:ext uri="{FF2B5EF4-FFF2-40B4-BE49-F238E27FC236}">
                <a16:creationId xmlns:a16="http://schemas.microsoft.com/office/drawing/2014/main" id="{E485ACBC-4D47-4AC5-8E80-DC6B47AA25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search Background">
            <a:extLst>
              <a:ext uri="{FF2B5EF4-FFF2-40B4-BE49-F238E27FC236}">
                <a16:creationId xmlns:a16="http://schemas.microsoft.com/office/drawing/2014/main" id="{13EBAB16-E66E-4BEB-9DBB-2C3A4E733D84}"/>
              </a:ext>
            </a:extLst>
          </p:cNvPr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FDB0B7B-02EB-4A87-9D38-014B386F95C5}"/>
              </a:ext>
            </a:extLst>
          </p:cNvPr>
          <p:cNvSpPr/>
          <p:nvPr/>
        </p:nvSpPr>
        <p:spPr>
          <a:xfrm>
            <a:off x="1614" y="2180772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Rec4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212CEC-F1ED-464F-936B-3B7C035A5AAA}"/>
              </a:ext>
            </a:extLst>
          </p:cNvPr>
          <p:cNvSpPr/>
          <p:nvPr/>
        </p:nvSpPr>
        <p:spPr>
          <a:xfrm>
            <a:off x="1520162" y="2489574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Rec5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43F4161-5F06-4D10-934B-6E46AAEB849E}"/>
              </a:ext>
            </a:extLst>
          </p:cNvPr>
          <p:cNvSpPr/>
          <p:nvPr/>
        </p:nvSpPr>
        <p:spPr>
          <a:xfrm>
            <a:off x="2062642" y="3368608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Rec6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D96EF9-6E39-4F72-89BC-E70A15F5706E}"/>
              </a:ext>
            </a:extLst>
          </p:cNvPr>
          <p:cNvSpPr/>
          <p:nvPr/>
        </p:nvSpPr>
        <p:spPr>
          <a:xfrm>
            <a:off x="-1" y="4995852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Rec4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1A84FA9-CC77-4C10-AE70-4D2A99F0093F}"/>
              </a:ext>
            </a:extLst>
          </p:cNvPr>
          <p:cNvSpPr/>
          <p:nvPr/>
        </p:nvSpPr>
        <p:spPr>
          <a:xfrm>
            <a:off x="1518547" y="5304654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Rec5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3796AA1-3DA0-4B28-B7E3-C31546E64F69}"/>
              </a:ext>
            </a:extLst>
          </p:cNvPr>
          <p:cNvSpPr/>
          <p:nvPr/>
        </p:nvSpPr>
        <p:spPr>
          <a:xfrm>
            <a:off x="2061027" y="6183688"/>
            <a:ext cx="712637" cy="2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Rec6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29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73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70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71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72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75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"/>
          <p:cNvGrpSpPr/>
          <p:nvPr/>
        </p:nvGrpSpPr>
        <p:grpSpPr>
          <a:xfrm>
            <a:off x="1759449" y="2045467"/>
            <a:ext cx="8259493" cy="3300916"/>
            <a:chOff x="0" y="-43531"/>
            <a:chExt cx="16518983" cy="6601830"/>
          </a:xfrm>
        </p:grpSpPr>
        <p:sp>
          <p:nvSpPr>
            <p:cNvPr id="176" name="Content"/>
            <p:cNvSpPr txBox="1"/>
            <p:nvPr/>
          </p:nvSpPr>
          <p:spPr>
            <a:xfrm>
              <a:off x="0" y="2528978"/>
              <a:ext cx="3988271" cy="1456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8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4400"/>
                <a:t>Content</a:t>
              </a: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669587" y="-43531"/>
              <a:ext cx="11849396" cy="6601830"/>
              <a:chOff x="-136732" y="-43530"/>
              <a:chExt cx="11849394" cy="6601828"/>
            </a:xfrm>
          </p:grpSpPr>
          <p:sp>
            <p:nvSpPr>
              <p:cNvPr id="177" name="Research Background"/>
              <p:cNvSpPr txBox="1"/>
              <p:nvPr/>
            </p:nvSpPr>
            <p:spPr>
              <a:xfrm>
                <a:off x="0" y="-43530"/>
                <a:ext cx="9840769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Research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Background</a:t>
                </a:r>
                <a:r>
                  <a:rPr sz="3300" dirty="0"/>
                  <a:t> </a:t>
                </a:r>
              </a:p>
            </p:txBody>
          </p:sp>
          <p:sp>
            <p:nvSpPr>
              <p:cNvPr id="179" name="Implementation and Results"/>
              <p:cNvSpPr txBox="1"/>
              <p:nvPr/>
            </p:nvSpPr>
            <p:spPr>
              <a:xfrm>
                <a:off x="-136732" y="2698254"/>
                <a:ext cx="11849394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Implementation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and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Results</a:t>
                </a:r>
              </a:p>
            </p:txBody>
          </p:sp>
          <p:sp>
            <p:nvSpPr>
              <p:cNvPr id="180" name="Conclusions and Outlooks"/>
              <p:cNvSpPr txBox="1"/>
              <p:nvPr/>
            </p:nvSpPr>
            <p:spPr>
              <a:xfrm>
                <a:off x="0" y="5440045"/>
                <a:ext cx="11099188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Conclusions and Outlooks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5377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598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599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600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603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search Background"/>
          <p:cNvSpPr txBox="1"/>
          <p:nvPr/>
        </p:nvSpPr>
        <p:spPr>
          <a:xfrm>
            <a:off x="3760550" y="110046"/>
            <a:ext cx="5206554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Conclusions and Outlooks</a:t>
            </a:r>
          </a:p>
        </p:txBody>
      </p:sp>
      <p:sp>
        <p:nvSpPr>
          <p:cNvPr id="605" name="Antarctica Research Background: Radio Echo Sounding Technique"/>
          <p:cNvSpPr txBox="1"/>
          <p:nvPr/>
        </p:nvSpPr>
        <p:spPr>
          <a:xfrm>
            <a:off x="557279" y="1223587"/>
            <a:ext cx="1441100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dirty="0"/>
              <a:t>Conclusions</a:t>
            </a:r>
            <a:endParaRPr sz="2100" dirty="0">
              <a:solidFill>
                <a:schemeClr val="accent5"/>
              </a:solidFill>
            </a:endParaRPr>
          </a:p>
        </p:txBody>
      </p:sp>
      <p:sp>
        <p:nvSpPr>
          <p:cNvPr id="627" name="Shape"/>
          <p:cNvSpPr/>
          <p:nvPr/>
        </p:nvSpPr>
        <p:spPr>
          <a:xfrm rot="5400000">
            <a:off x="234455" y="1287633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B8998023-7AFF-4FAA-A571-35AB9068D567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BEF4956B-5627-48CF-9867-00DC00D53D1D}"/>
              </a:ext>
            </a:extLst>
          </p:cNvPr>
          <p:cNvSpPr/>
          <p:nvPr/>
        </p:nvSpPr>
        <p:spPr>
          <a:xfrm>
            <a:off x="-1" y="6564514"/>
            <a:ext cx="12190439" cy="312886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8" name="Research Background">
            <a:extLst>
              <a:ext uri="{FF2B5EF4-FFF2-40B4-BE49-F238E27FC236}">
                <a16:creationId xmlns:a16="http://schemas.microsoft.com/office/drawing/2014/main" id="{CEEBC134-55A9-4390-B231-AC0960183106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49" name="Implementation and Results">
            <a:extLst>
              <a:ext uri="{FF2B5EF4-FFF2-40B4-BE49-F238E27FC236}">
                <a16:creationId xmlns:a16="http://schemas.microsoft.com/office/drawing/2014/main" id="{6E69B5FB-F748-4E91-B0C9-FC963D8FB2F2}"/>
              </a:ext>
            </a:extLst>
          </p:cNvPr>
          <p:cNvSpPr txBox="1"/>
          <p:nvPr/>
        </p:nvSpPr>
        <p:spPr>
          <a:xfrm>
            <a:off x="4861646" y="6547528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Implementation and Results</a:t>
            </a:r>
          </a:p>
        </p:txBody>
      </p:sp>
      <p:sp>
        <p:nvSpPr>
          <p:cNvPr id="50" name="Conclusions and Outlooks">
            <a:extLst>
              <a:ext uri="{FF2B5EF4-FFF2-40B4-BE49-F238E27FC236}">
                <a16:creationId xmlns:a16="http://schemas.microsoft.com/office/drawing/2014/main" id="{BA7AF37D-2B80-4EC2-B6A6-03B4EDB91E24}"/>
              </a:ext>
            </a:extLst>
          </p:cNvPr>
          <p:cNvSpPr txBox="1"/>
          <p:nvPr/>
        </p:nvSpPr>
        <p:spPr>
          <a:xfrm>
            <a:off x="9057955" y="6560819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Conclusions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Outlooks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41E0CE-ACE2-4BE0-9915-8C667EBB2018}"/>
              </a:ext>
            </a:extLst>
          </p:cNvPr>
          <p:cNvSpPr txBox="1"/>
          <p:nvPr/>
        </p:nvSpPr>
        <p:spPr>
          <a:xfrm>
            <a:off x="1338881" y="1714129"/>
            <a:ext cx="92719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000" b="1" dirty="0">
                <a:latin typeface="Times New Roman"/>
                <a:cs typeface="Times New Roman"/>
              </a:rPr>
              <a:t>Recovery ice stream is a linked subglacial water system</a:t>
            </a:r>
          </a:p>
          <a:p>
            <a:pPr marL="57150" indent="-342900"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000" b="1" dirty="0">
                <a:latin typeface="Times New Roman"/>
                <a:cs typeface="Times New Roman"/>
              </a:rPr>
              <a:t>RIS’s subglacial water flow path seems to bifurcate in lake Rec1</a:t>
            </a:r>
            <a:endParaRPr lang="en-US" altLang="zh-CN" sz="4000" dirty="0"/>
          </a:p>
        </p:txBody>
      </p:sp>
      <p:sp>
        <p:nvSpPr>
          <p:cNvPr id="18" name="Group">
            <a:extLst>
              <a:ext uri="{FF2B5EF4-FFF2-40B4-BE49-F238E27FC236}">
                <a16:creationId xmlns:a16="http://schemas.microsoft.com/office/drawing/2014/main" id="{3EC3EADD-D5C5-47BB-BA90-52B69DE5F589}"/>
              </a:ext>
            </a:extLst>
          </p:cNvPr>
          <p:cNvSpPr txBox="1"/>
          <p:nvPr/>
        </p:nvSpPr>
        <p:spPr>
          <a:xfrm>
            <a:off x="8916298" y="6217106"/>
            <a:ext cx="1832693" cy="23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[</a:t>
            </a:r>
            <a:r>
              <a:rPr lang="en-US" sz="900" dirty="0"/>
              <a:t>1</a:t>
            </a:r>
            <a:r>
              <a:rPr sz="900" dirty="0"/>
              <a:t>] </a:t>
            </a:r>
            <a:r>
              <a:rPr lang="en-US" sz="900" dirty="0"/>
              <a:t>Siegfried </a:t>
            </a:r>
            <a:r>
              <a:rPr sz="900" dirty="0"/>
              <a:t>et al.,</a:t>
            </a:r>
            <a:r>
              <a:rPr lang="en-US" sz="900" dirty="0"/>
              <a:t> GRL,</a:t>
            </a:r>
            <a:r>
              <a:rPr sz="900" dirty="0"/>
              <a:t> 20</a:t>
            </a:r>
            <a:r>
              <a:rPr lang="en-US" sz="900" dirty="0"/>
              <a:t>21</a:t>
            </a:r>
            <a:endParaRPr sz="900" dirty="0"/>
          </a:p>
        </p:txBody>
      </p:sp>
      <p:sp>
        <p:nvSpPr>
          <p:cNvPr id="19" name="Antarctica Research Background: Radio Echo Sounding Technique">
            <a:extLst>
              <a:ext uri="{FF2B5EF4-FFF2-40B4-BE49-F238E27FC236}">
                <a16:creationId xmlns:a16="http://schemas.microsoft.com/office/drawing/2014/main" id="{47D3B815-0308-48FC-A8E7-1BA35A8B5A31}"/>
              </a:ext>
            </a:extLst>
          </p:cNvPr>
          <p:cNvSpPr txBox="1"/>
          <p:nvPr/>
        </p:nvSpPr>
        <p:spPr>
          <a:xfrm>
            <a:off x="557279" y="3227767"/>
            <a:ext cx="1248740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400" dirty="0"/>
              <a:t>Outlooks</a:t>
            </a:r>
            <a:endParaRPr sz="2100" dirty="0">
              <a:solidFill>
                <a:schemeClr val="accent5"/>
              </a:solidFill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68DCB65A-2DD1-4BC5-92AE-2396D60D478F}"/>
              </a:ext>
            </a:extLst>
          </p:cNvPr>
          <p:cNvSpPr/>
          <p:nvPr/>
        </p:nvSpPr>
        <p:spPr>
          <a:xfrm rot="5400000">
            <a:off x="234455" y="3314896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46D096-C430-47B5-8DC7-16E0810211C5}"/>
              </a:ext>
            </a:extLst>
          </p:cNvPr>
          <p:cNvSpPr txBox="1"/>
          <p:nvPr/>
        </p:nvSpPr>
        <p:spPr>
          <a:xfrm>
            <a:off x="1338881" y="3842507"/>
            <a:ext cx="927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Seeding more direct evidence for the existence of the bifurcation in the subglacial water flow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0787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6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777" name="Rectangle"/>
          <p:cNvSpPr/>
          <p:nvPr/>
        </p:nvSpPr>
        <p:spPr>
          <a:xfrm>
            <a:off x="-11572" y="655816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781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778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779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780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783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84" name="Thanks!…"/>
          <p:cNvSpPr txBox="1"/>
          <p:nvPr/>
        </p:nvSpPr>
        <p:spPr>
          <a:xfrm>
            <a:off x="4818943" y="2480023"/>
            <a:ext cx="2572820" cy="1897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1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6000" dirty="0"/>
              <a:t>Thanks!</a:t>
            </a:r>
          </a:p>
          <a:p>
            <a:pPr algn="ctr">
              <a:defRPr sz="1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6000" dirty="0"/>
              <a:t>Q&amp;A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73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70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71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72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75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"/>
          <p:cNvGrpSpPr/>
          <p:nvPr/>
        </p:nvGrpSpPr>
        <p:grpSpPr>
          <a:xfrm>
            <a:off x="1759449" y="2045467"/>
            <a:ext cx="8327859" cy="3300916"/>
            <a:chOff x="0" y="-43531"/>
            <a:chExt cx="16655714" cy="6601830"/>
          </a:xfrm>
        </p:grpSpPr>
        <p:sp>
          <p:nvSpPr>
            <p:cNvPr id="176" name="Content"/>
            <p:cNvSpPr txBox="1"/>
            <p:nvPr/>
          </p:nvSpPr>
          <p:spPr>
            <a:xfrm>
              <a:off x="0" y="2528978"/>
              <a:ext cx="3988271" cy="1456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8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4400"/>
                <a:t>Content</a:t>
              </a: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806319" y="-43531"/>
              <a:ext cx="11849395" cy="6601830"/>
              <a:chOff x="0" y="-43530"/>
              <a:chExt cx="11849394" cy="6601828"/>
            </a:xfrm>
          </p:grpSpPr>
          <p:sp>
            <p:nvSpPr>
              <p:cNvPr id="177" name="Research Background"/>
              <p:cNvSpPr txBox="1"/>
              <p:nvPr/>
            </p:nvSpPr>
            <p:spPr>
              <a:xfrm>
                <a:off x="0" y="-43530"/>
                <a:ext cx="9840769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Research Background </a:t>
                </a:r>
              </a:p>
            </p:txBody>
          </p:sp>
          <p:sp>
            <p:nvSpPr>
              <p:cNvPr id="179" name="Implementation and Results"/>
              <p:cNvSpPr txBox="1"/>
              <p:nvPr/>
            </p:nvSpPr>
            <p:spPr>
              <a:xfrm>
                <a:off x="0" y="2698254"/>
                <a:ext cx="11849394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Implementation and Results</a:t>
                </a:r>
              </a:p>
            </p:txBody>
          </p:sp>
          <p:sp>
            <p:nvSpPr>
              <p:cNvPr id="180" name="Conclusions and Outlooks"/>
              <p:cNvSpPr txBox="1"/>
              <p:nvPr/>
            </p:nvSpPr>
            <p:spPr>
              <a:xfrm>
                <a:off x="0" y="5440045"/>
                <a:ext cx="11099189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Conclusions and Outlooks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73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70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71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72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75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"/>
          <p:cNvGrpSpPr/>
          <p:nvPr/>
        </p:nvGrpSpPr>
        <p:grpSpPr>
          <a:xfrm>
            <a:off x="1759449" y="2045467"/>
            <a:ext cx="8327859" cy="3300916"/>
            <a:chOff x="0" y="-43531"/>
            <a:chExt cx="16655715" cy="6601830"/>
          </a:xfrm>
        </p:grpSpPr>
        <p:sp>
          <p:nvSpPr>
            <p:cNvPr id="176" name="Content"/>
            <p:cNvSpPr txBox="1"/>
            <p:nvPr/>
          </p:nvSpPr>
          <p:spPr>
            <a:xfrm>
              <a:off x="0" y="2528978"/>
              <a:ext cx="3988271" cy="1456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8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4400"/>
                <a:t>Content</a:t>
              </a: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806319" y="-43531"/>
              <a:ext cx="11849396" cy="6601830"/>
              <a:chOff x="0" y="-43530"/>
              <a:chExt cx="11849394" cy="6601828"/>
            </a:xfrm>
          </p:grpSpPr>
          <p:sp>
            <p:nvSpPr>
              <p:cNvPr id="177" name="Research Background"/>
              <p:cNvSpPr txBox="1"/>
              <p:nvPr/>
            </p:nvSpPr>
            <p:spPr>
              <a:xfrm>
                <a:off x="0" y="-43530"/>
                <a:ext cx="9840769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Research Background </a:t>
                </a:r>
              </a:p>
            </p:txBody>
          </p:sp>
          <p:sp>
            <p:nvSpPr>
              <p:cNvPr id="179" name="Implementation and Results"/>
              <p:cNvSpPr txBox="1"/>
              <p:nvPr/>
            </p:nvSpPr>
            <p:spPr>
              <a:xfrm>
                <a:off x="0" y="2698254"/>
                <a:ext cx="11849394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Implementation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and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Results</a:t>
                </a:r>
              </a:p>
            </p:txBody>
          </p:sp>
          <p:sp>
            <p:nvSpPr>
              <p:cNvPr id="180" name="Conclusions and Outlooks"/>
              <p:cNvSpPr txBox="1"/>
              <p:nvPr/>
            </p:nvSpPr>
            <p:spPr>
              <a:xfrm>
                <a:off x="0" y="5440045"/>
                <a:ext cx="11099188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Conclusions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and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Outlooks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65513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324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321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322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323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326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Research Background"/>
          <p:cNvSpPr txBox="1"/>
          <p:nvPr/>
        </p:nvSpPr>
        <p:spPr>
          <a:xfrm>
            <a:off x="3760550" y="90810"/>
            <a:ext cx="4709431" cy="64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850"/>
              <a:t>Research Background</a:t>
            </a:r>
          </a:p>
        </p:txBody>
      </p:sp>
      <p:sp>
        <p:nvSpPr>
          <p:cNvPr id="329" name="Rectangle"/>
          <p:cNvSpPr/>
          <p:nvPr/>
        </p:nvSpPr>
        <p:spPr>
          <a:xfrm>
            <a:off x="0" y="6564515"/>
            <a:ext cx="1683522" cy="304148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330" name="Antarctica Research Background"/>
          <p:cNvSpPr txBox="1"/>
          <p:nvPr/>
        </p:nvSpPr>
        <p:spPr>
          <a:xfrm>
            <a:off x="557279" y="1223587"/>
            <a:ext cx="4358501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100" dirty="0"/>
              <a:t>Recovery Ice Stream </a:t>
            </a:r>
            <a:r>
              <a:rPr lang="en-US" altLang="zh-CN" sz="2100" dirty="0"/>
              <a:t>Subglacial lakes</a:t>
            </a:r>
            <a:endParaRPr sz="2100" dirty="0"/>
          </a:p>
        </p:txBody>
      </p:sp>
      <p:sp>
        <p:nvSpPr>
          <p:cNvPr id="331" name="Research Background"/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Research Background</a:t>
            </a:r>
          </a:p>
        </p:txBody>
      </p:sp>
      <p:sp>
        <p:nvSpPr>
          <p:cNvPr id="332" name="Implementation and Results"/>
          <p:cNvSpPr txBox="1"/>
          <p:nvPr/>
        </p:nvSpPr>
        <p:spPr>
          <a:xfrm>
            <a:off x="4861646" y="6547528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Implementation and Results</a:t>
            </a:r>
          </a:p>
        </p:txBody>
      </p:sp>
      <p:sp>
        <p:nvSpPr>
          <p:cNvPr id="333" name="Conclusions and Outlooks"/>
          <p:cNvSpPr txBox="1"/>
          <p:nvPr/>
        </p:nvSpPr>
        <p:spPr>
          <a:xfrm>
            <a:off x="9284599" y="6559250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sp>
        <p:nvSpPr>
          <p:cNvPr id="334" name="Shape"/>
          <p:cNvSpPr/>
          <p:nvPr/>
        </p:nvSpPr>
        <p:spPr>
          <a:xfrm rot="5400000">
            <a:off x="234455" y="1287633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pic>
        <p:nvPicPr>
          <p:cNvPr id="335" name="Screenshot 2023-06-29 at 22.13.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t="2644" r="1703"/>
          <a:stretch/>
        </p:blipFill>
        <p:spPr>
          <a:xfrm>
            <a:off x="5625318" y="1645593"/>
            <a:ext cx="5602399" cy="416630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Transantarctic Mountains along the edge of Ross Ice Shelf from a RoSSETA-Ice imaging flight[1]."/>
          <p:cNvSpPr txBox="1"/>
          <p:nvPr/>
        </p:nvSpPr>
        <p:spPr>
          <a:xfrm>
            <a:off x="5339829" y="5746771"/>
            <a:ext cx="6590102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500" dirty="0"/>
              <a:t>All known active and static lakes in </a:t>
            </a:r>
            <a:r>
              <a:rPr lang="en-US" altLang="zh-CN" sz="1500" dirty="0"/>
              <a:t>Recovery Ice Stream </a:t>
            </a:r>
            <a:r>
              <a:rPr lang="en-US" sz="1500" dirty="0"/>
              <a:t>, including Bell and others (2007) lakes and Smith and others (2009) lakes and the locations of active subglacial lakes found in this study.</a:t>
            </a:r>
            <a:r>
              <a:rPr lang="zh-CN" altLang="en-US" sz="1500" dirty="0"/>
              <a:t> </a:t>
            </a:r>
            <a:r>
              <a:rPr lang="en-US" altLang="zh-CN" sz="1500" dirty="0"/>
              <a:t>[2]</a:t>
            </a:r>
            <a:endParaRPr sz="1500" dirty="0"/>
          </a:p>
        </p:txBody>
      </p:sp>
      <p:sp>
        <p:nvSpPr>
          <p:cNvPr id="337" name="Group"/>
          <p:cNvSpPr txBox="1"/>
          <p:nvPr/>
        </p:nvSpPr>
        <p:spPr>
          <a:xfrm>
            <a:off x="8659684" y="6291939"/>
            <a:ext cx="1832693" cy="23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[</a:t>
            </a:r>
            <a:r>
              <a:rPr lang="en-US" sz="900" dirty="0"/>
              <a:t>2</a:t>
            </a:r>
            <a:r>
              <a:rPr sz="900" dirty="0"/>
              <a:t>] </a:t>
            </a:r>
            <a:r>
              <a:rPr lang="en-US" sz="900" dirty="0"/>
              <a:t>Siegfried </a:t>
            </a:r>
            <a:r>
              <a:rPr sz="900" dirty="0"/>
              <a:t>et al.,</a:t>
            </a:r>
            <a:r>
              <a:rPr lang="en-US" sz="900" dirty="0"/>
              <a:t> JOG</a:t>
            </a:r>
            <a:r>
              <a:rPr sz="900" dirty="0"/>
              <a:t>, 20</a:t>
            </a:r>
            <a:r>
              <a:rPr lang="en-US" sz="900" dirty="0"/>
              <a:t>14</a:t>
            </a:r>
            <a:endParaRPr sz="900" dirty="0"/>
          </a:p>
        </p:txBody>
      </p:sp>
      <p:sp>
        <p:nvSpPr>
          <p:cNvPr id="342" name="Group"/>
          <p:cNvSpPr txBox="1"/>
          <p:nvPr/>
        </p:nvSpPr>
        <p:spPr>
          <a:xfrm>
            <a:off x="1520162" y="6270102"/>
            <a:ext cx="1832693" cy="27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00" dirty="0"/>
              <a:t>[</a:t>
            </a:r>
            <a:r>
              <a:rPr lang="en-US" sz="900" dirty="0"/>
              <a:t>1</a:t>
            </a:r>
            <a:r>
              <a:rPr sz="900" dirty="0"/>
              <a:t>] https://earthsky.org/earth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AFA7383-CF90-4E76-98BE-554B7122DE35}"/>
              </a:ext>
            </a:extLst>
          </p:cNvPr>
          <p:cNvGrpSpPr/>
          <p:nvPr/>
        </p:nvGrpSpPr>
        <p:grpSpPr>
          <a:xfrm>
            <a:off x="770074" y="1807923"/>
            <a:ext cx="3332868" cy="4277328"/>
            <a:chOff x="8328606" y="1464628"/>
            <a:chExt cx="3332868" cy="4277328"/>
          </a:xfrm>
        </p:grpSpPr>
        <p:grpSp>
          <p:nvGrpSpPr>
            <p:cNvPr id="341" name="Group"/>
            <p:cNvGrpSpPr/>
            <p:nvPr/>
          </p:nvGrpSpPr>
          <p:grpSpPr>
            <a:xfrm>
              <a:off x="8328606" y="1464628"/>
              <a:ext cx="3332868" cy="4277328"/>
              <a:chOff x="0" y="0"/>
              <a:chExt cx="6665735" cy="8554653"/>
            </a:xfrm>
          </p:grpSpPr>
          <p:pic>
            <p:nvPicPr>
              <p:cNvPr id="339" name="antarctica_subglacial_lake_ellsworth.jpeg" descr="antarctica_subglacial_lake_ellsworth.jpe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6665735" cy="78574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0" name="Subglacial environment[2]"/>
              <p:cNvSpPr txBox="1"/>
              <p:nvPr/>
            </p:nvSpPr>
            <p:spPr>
              <a:xfrm>
                <a:off x="1140860" y="7990395"/>
                <a:ext cx="4384015" cy="564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numCol="1" anchor="ctr">
                <a:spAutoFit/>
              </a:bodyPr>
              <a:lstStyle>
                <a:lvl1pPr algn="l">
                  <a:defRPr sz="30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1500" dirty="0"/>
                  <a:t>Subglacial environment[</a:t>
                </a:r>
                <a:r>
                  <a:rPr lang="en-US" sz="1500" dirty="0"/>
                  <a:t>1</a:t>
                </a:r>
                <a:r>
                  <a:rPr sz="1500" dirty="0"/>
                  <a:t>]</a:t>
                </a:r>
              </a:p>
            </p:txBody>
          </p:sp>
        </p:grpSp>
        <p:sp>
          <p:nvSpPr>
            <p:cNvPr id="343" name="terrains"/>
            <p:cNvSpPr txBox="1"/>
            <p:nvPr/>
          </p:nvSpPr>
          <p:spPr>
            <a:xfrm>
              <a:off x="9538033" y="3870828"/>
              <a:ext cx="661026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500" dirty="0"/>
                <a:t>terrains</a:t>
              </a:r>
            </a:p>
          </p:txBody>
        </p:sp>
        <p:sp>
          <p:nvSpPr>
            <p:cNvPr id="344" name="lakes"/>
            <p:cNvSpPr txBox="1"/>
            <p:nvPr/>
          </p:nvSpPr>
          <p:spPr>
            <a:xfrm>
              <a:off x="9889242" y="4674003"/>
              <a:ext cx="474101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500"/>
                <a:t>lakes</a:t>
              </a:r>
            </a:p>
          </p:txBody>
        </p:sp>
        <p:sp>
          <p:nvSpPr>
            <p:cNvPr id="345" name="dynamic subglacial water networks"/>
            <p:cNvSpPr txBox="1"/>
            <p:nvPr/>
          </p:nvSpPr>
          <p:spPr>
            <a:xfrm>
              <a:off x="9999876" y="4190268"/>
              <a:ext cx="1559087" cy="5129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500" dirty="0"/>
                <a:t>dynamic subglacial water networks</a:t>
              </a:r>
            </a:p>
          </p:txBody>
        </p:sp>
        <p:sp>
          <p:nvSpPr>
            <p:cNvPr id="346" name="mountains"/>
            <p:cNvSpPr txBox="1"/>
            <p:nvPr/>
          </p:nvSpPr>
          <p:spPr>
            <a:xfrm>
              <a:off x="8946965" y="4305684"/>
              <a:ext cx="89932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 algn="l"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500"/>
                <a:t>mountains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598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599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600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603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search Background"/>
          <p:cNvSpPr txBox="1"/>
          <p:nvPr/>
        </p:nvSpPr>
        <p:spPr>
          <a:xfrm>
            <a:off x="3760550" y="90810"/>
            <a:ext cx="4709431" cy="64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3850"/>
              <a:t>Research Background</a:t>
            </a:r>
          </a:p>
        </p:txBody>
      </p:sp>
      <p:sp>
        <p:nvSpPr>
          <p:cNvPr id="605" name="Antarctica Research Background: Radio Echo Sounding Technique"/>
          <p:cNvSpPr txBox="1"/>
          <p:nvPr/>
        </p:nvSpPr>
        <p:spPr>
          <a:xfrm>
            <a:off x="557279" y="1223587"/>
            <a:ext cx="2442913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dirty="0"/>
              <a:t>Recovery Ice Stream</a:t>
            </a:r>
            <a:endParaRPr sz="2100" dirty="0">
              <a:solidFill>
                <a:schemeClr val="accent5"/>
              </a:solidFill>
            </a:endParaRPr>
          </a:p>
        </p:txBody>
      </p:sp>
      <p:grpSp>
        <p:nvGrpSpPr>
          <p:cNvPr id="611" name="Group"/>
          <p:cNvGrpSpPr/>
          <p:nvPr/>
        </p:nvGrpSpPr>
        <p:grpSpPr>
          <a:xfrm>
            <a:off x="199457" y="1584263"/>
            <a:ext cx="5703739" cy="4931379"/>
            <a:chOff x="7894" y="0"/>
            <a:chExt cx="11407475" cy="9862756"/>
          </a:xfrm>
        </p:grpSpPr>
        <p:sp>
          <p:nvSpPr>
            <p:cNvPr id="606" name="Schematic of the range of different geophysical techniques and satellites for identifying subglacial environment [1]"/>
            <p:cNvSpPr txBox="1"/>
            <p:nvPr/>
          </p:nvSpPr>
          <p:spPr>
            <a:xfrm>
              <a:off x="813318" y="7897332"/>
              <a:ext cx="9796623" cy="1826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>
              <a:lvl1pPr>
                <a:defRPr sz="28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lang="en-US" sz="1400" dirty="0"/>
                <a:t>The primary hydrologic</a:t>
              </a:r>
            </a:p>
            <a:p>
              <a:r>
                <a:rPr lang="en-US" sz="1400" dirty="0"/>
                <a:t>Flow path (solid line) leaves Rec1 and passes over a saddle in the</a:t>
              </a:r>
            </a:p>
            <a:p>
              <a:r>
                <a:rPr lang="en-US" sz="1400" dirty="0"/>
                <a:t>Shackleton Range (Shackleton branch); secondary flowline follows</a:t>
              </a:r>
            </a:p>
            <a:p>
              <a:r>
                <a:rPr lang="en-US" sz="1400" dirty="0"/>
                <a:t>the ice flow direction (Recovery branch).</a:t>
              </a:r>
              <a:r>
                <a:rPr sz="1400" dirty="0"/>
                <a:t>[1]</a:t>
              </a:r>
            </a:p>
          </p:txBody>
        </p:sp>
        <p:pic>
          <p:nvPicPr>
            <p:cNvPr id="607" name="methods_2_se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4" y="0"/>
              <a:ext cx="11407475" cy="8319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0" name="[1] Livingstone et al., Nat Rev Earth Environ, 2022"/>
            <p:cNvSpPr txBox="1"/>
            <p:nvPr/>
          </p:nvSpPr>
          <p:spPr>
            <a:xfrm>
              <a:off x="7676558" y="9480612"/>
              <a:ext cx="3144501" cy="3821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altLang="zh-CN" sz="900" dirty="0"/>
                <a:t>[1] Siegfried et al., JOG, 2014</a:t>
              </a:r>
              <a:endParaRPr sz="900" dirty="0"/>
            </a:p>
          </p:txBody>
        </p:sp>
      </p:grpSp>
      <p:sp>
        <p:nvSpPr>
          <p:cNvPr id="627" name="Shape"/>
          <p:cNvSpPr/>
          <p:nvPr/>
        </p:nvSpPr>
        <p:spPr>
          <a:xfrm rot="5400000">
            <a:off x="234455" y="1287633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BB847EC1-DB7F-452F-93E0-C8B0197B97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2" r="5797"/>
          <a:stretch/>
        </p:blipFill>
        <p:spPr>
          <a:xfrm>
            <a:off x="6871463" y="1113593"/>
            <a:ext cx="4607378" cy="2784245"/>
          </a:xfrm>
          <a:prstGeom prst="rect">
            <a:avLst/>
          </a:prstGeom>
        </p:spPr>
      </p:pic>
      <p:sp>
        <p:nvSpPr>
          <p:cNvPr id="613" name="Line"/>
          <p:cNvSpPr/>
          <p:nvPr/>
        </p:nvSpPr>
        <p:spPr>
          <a:xfrm flipH="1" flipV="1">
            <a:off x="5954126" y="2467428"/>
            <a:ext cx="666077" cy="0"/>
          </a:xfrm>
          <a:prstGeom prst="line">
            <a:avLst/>
          </a:prstGeom>
          <a:noFill/>
          <a:ln w="508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endParaRPr sz="900"/>
          </a:p>
        </p:txBody>
      </p:sp>
      <p:sp>
        <p:nvSpPr>
          <p:cNvPr id="612" name="Rectangle"/>
          <p:cNvSpPr/>
          <p:nvPr/>
        </p:nvSpPr>
        <p:spPr>
          <a:xfrm>
            <a:off x="6990460" y="1598049"/>
            <a:ext cx="1917552" cy="1465324"/>
          </a:xfrm>
          <a:prstGeom prst="rect">
            <a:avLst/>
          </a:prstGeom>
          <a:noFill/>
          <a:ln w="57150" cap="flat">
            <a:solidFill>
              <a:srgbClr val="FF0000"/>
            </a:solidFill>
            <a:custDash>
              <a:ds d="600000" sp="600000"/>
            </a:custDash>
            <a:miter lim="400000"/>
          </a:ln>
          <a:effectLst/>
        </p:spPr>
        <p:txBody>
          <a:bodyPr wrap="square" lIns="25400" tIns="25400" rIns="25400" bIns="25400" numCol="1" anchor="ctr">
            <a:noAutofit/>
          </a:bodyPr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 dirty="0">
              <a:ln w="127000">
                <a:solidFill>
                  <a:schemeClr val="tx1"/>
                </a:solidFill>
              </a:ln>
            </a:endParaRPr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B8998023-7AFF-4FAA-A571-35AB9068D567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BEF4956B-5627-48CF-9867-00DC00D53D1D}"/>
              </a:ext>
            </a:extLst>
          </p:cNvPr>
          <p:cNvSpPr/>
          <p:nvPr/>
        </p:nvSpPr>
        <p:spPr>
          <a:xfrm>
            <a:off x="0" y="6564514"/>
            <a:ext cx="3380406" cy="305211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8" name="Research Background">
            <a:extLst>
              <a:ext uri="{FF2B5EF4-FFF2-40B4-BE49-F238E27FC236}">
                <a16:creationId xmlns:a16="http://schemas.microsoft.com/office/drawing/2014/main" id="{CEEBC134-55A9-4390-B231-AC0960183106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Research Background</a:t>
            </a:r>
          </a:p>
        </p:txBody>
      </p:sp>
      <p:sp>
        <p:nvSpPr>
          <p:cNvPr id="49" name="Implementation and Results">
            <a:extLst>
              <a:ext uri="{FF2B5EF4-FFF2-40B4-BE49-F238E27FC236}">
                <a16:creationId xmlns:a16="http://schemas.microsoft.com/office/drawing/2014/main" id="{6E69B5FB-F748-4E91-B0C9-FC963D8FB2F2}"/>
              </a:ext>
            </a:extLst>
          </p:cNvPr>
          <p:cNvSpPr txBox="1"/>
          <p:nvPr/>
        </p:nvSpPr>
        <p:spPr>
          <a:xfrm>
            <a:off x="4861646" y="6547528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Implementation and Results</a:t>
            </a:r>
          </a:p>
        </p:txBody>
      </p:sp>
      <p:sp>
        <p:nvSpPr>
          <p:cNvPr id="50" name="Conclusions and Outlooks">
            <a:extLst>
              <a:ext uri="{FF2B5EF4-FFF2-40B4-BE49-F238E27FC236}">
                <a16:creationId xmlns:a16="http://schemas.microsoft.com/office/drawing/2014/main" id="{BA7AF37D-2B80-4EC2-B6A6-03B4EDB91E24}"/>
              </a:ext>
            </a:extLst>
          </p:cNvPr>
          <p:cNvSpPr txBox="1"/>
          <p:nvPr/>
        </p:nvSpPr>
        <p:spPr>
          <a:xfrm>
            <a:off x="9295928" y="6564513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FFE0DD7-F828-4065-BAF1-AD93A89857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056" b="3461"/>
          <a:stretch/>
        </p:blipFill>
        <p:spPr>
          <a:xfrm>
            <a:off x="6212239" y="3794627"/>
            <a:ext cx="5925826" cy="27457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A9A9A9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grpSp>
        <p:nvGrpSpPr>
          <p:cNvPr id="173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70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71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172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175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2" name="Group"/>
          <p:cNvGrpSpPr/>
          <p:nvPr/>
        </p:nvGrpSpPr>
        <p:grpSpPr>
          <a:xfrm>
            <a:off x="1759449" y="2045467"/>
            <a:ext cx="8259493" cy="3300916"/>
            <a:chOff x="0" y="-43531"/>
            <a:chExt cx="16518983" cy="6601830"/>
          </a:xfrm>
        </p:grpSpPr>
        <p:sp>
          <p:nvSpPr>
            <p:cNvPr id="176" name="Content"/>
            <p:cNvSpPr txBox="1"/>
            <p:nvPr/>
          </p:nvSpPr>
          <p:spPr>
            <a:xfrm>
              <a:off x="0" y="2528978"/>
              <a:ext cx="3988271" cy="14568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8800" b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4400"/>
                <a:t>Content</a:t>
              </a:r>
            </a:p>
          </p:txBody>
        </p:sp>
        <p:grpSp>
          <p:nvGrpSpPr>
            <p:cNvPr id="181" name="Group"/>
            <p:cNvGrpSpPr/>
            <p:nvPr/>
          </p:nvGrpSpPr>
          <p:grpSpPr>
            <a:xfrm>
              <a:off x="4669587" y="-43531"/>
              <a:ext cx="11849396" cy="6601830"/>
              <a:chOff x="-136732" y="-43530"/>
              <a:chExt cx="11849394" cy="6601828"/>
            </a:xfrm>
          </p:grpSpPr>
          <p:sp>
            <p:nvSpPr>
              <p:cNvPr id="177" name="Research Background"/>
              <p:cNvSpPr txBox="1"/>
              <p:nvPr/>
            </p:nvSpPr>
            <p:spPr>
              <a:xfrm>
                <a:off x="0" y="-43530"/>
                <a:ext cx="9840769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Research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Background</a:t>
                </a:r>
                <a:r>
                  <a:rPr sz="3300" dirty="0"/>
                  <a:t> </a:t>
                </a:r>
              </a:p>
            </p:txBody>
          </p:sp>
          <p:sp>
            <p:nvSpPr>
              <p:cNvPr id="179" name="Implementation and Results"/>
              <p:cNvSpPr txBox="1"/>
              <p:nvPr/>
            </p:nvSpPr>
            <p:spPr>
              <a:xfrm>
                <a:off x="-136732" y="2698254"/>
                <a:ext cx="11849394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/>
                  <a:t>Implementation and Results</a:t>
                </a:r>
              </a:p>
            </p:txBody>
          </p:sp>
          <p:sp>
            <p:nvSpPr>
              <p:cNvPr id="180" name="Conclusions and Outlooks"/>
              <p:cNvSpPr txBox="1"/>
              <p:nvPr/>
            </p:nvSpPr>
            <p:spPr>
              <a:xfrm>
                <a:off x="0" y="5440045"/>
                <a:ext cx="11099188" cy="1118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25400" tIns="25400" rIns="25400" bIns="25400" numCol="1" anchor="ctr">
                <a:spAutoFit/>
              </a:bodyPr>
              <a:lstStyle>
                <a:lvl1pPr marL="762000" indent="-762000" algn="l">
                  <a:buSzPct val="129000"/>
                  <a:buChar char="•"/>
                  <a:defRPr sz="66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3300" dirty="0">
                    <a:solidFill>
                      <a:srgbClr val="929292"/>
                    </a:solidFill>
                  </a:rPr>
                  <a:t>Conclusions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and</a:t>
                </a:r>
                <a:r>
                  <a:rPr sz="3300" dirty="0"/>
                  <a:t> </a:t>
                </a:r>
                <a:r>
                  <a:rPr sz="3300" dirty="0">
                    <a:solidFill>
                      <a:srgbClr val="929292"/>
                    </a:solidFill>
                  </a:rPr>
                  <a:t>Outlooks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7450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598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599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600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603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search Background"/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sp>
        <p:nvSpPr>
          <p:cNvPr id="605" name="Antarctica Research Background: Radio Echo Sounding Technique"/>
          <p:cNvSpPr txBox="1"/>
          <p:nvPr/>
        </p:nvSpPr>
        <p:spPr>
          <a:xfrm>
            <a:off x="557279" y="1223587"/>
            <a:ext cx="1295163" cy="374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dirty="0"/>
              <a:t>Study</a:t>
            </a:r>
            <a:r>
              <a:rPr lang="zh-CN" altLang="en-US" sz="2100" dirty="0"/>
              <a:t> </a:t>
            </a:r>
            <a:r>
              <a:rPr lang="en-US" altLang="zh-CN" sz="2100" dirty="0"/>
              <a:t>area</a:t>
            </a:r>
            <a:endParaRPr sz="2100" dirty="0">
              <a:solidFill>
                <a:schemeClr val="accent5"/>
              </a:solidFill>
            </a:endParaRPr>
          </a:p>
        </p:txBody>
      </p:sp>
      <p:sp>
        <p:nvSpPr>
          <p:cNvPr id="627" name="Shape"/>
          <p:cNvSpPr/>
          <p:nvPr/>
        </p:nvSpPr>
        <p:spPr>
          <a:xfrm rot="5400000">
            <a:off x="234455" y="1287633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B8998023-7AFF-4FAA-A571-35AB9068D567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BEF4956B-5627-48CF-9867-00DC00D53D1D}"/>
              </a:ext>
            </a:extLst>
          </p:cNvPr>
          <p:cNvSpPr/>
          <p:nvPr/>
        </p:nvSpPr>
        <p:spPr>
          <a:xfrm>
            <a:off x="-1" y="6564514"/>
            <a:ext cx="5534025" cy="312886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8" name="Research Background">
            <a:extLst>
              <a:ext uri="{FF2B5EF4-FFF2-40B4-BE49-F238E27FC236}">
                <a16:creationId xmlns:a16="http://schemas.microsoft.com/office/drawing/2014/main" id="{CEEBC134-55A9-4390-B231-AC0960183106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49" name="Implementation and Results">
            <a:extLst>
              <a:ext uri="{FF2B5EF4-FFF2-40B4-BE49-F238E27FC236}">
                <a16:creationId xmlns:a16="http://schemas.microsoft.com/office/drawing/2014/main" id="{6E69B5FB-F748-4E91-B0C9-FC963D8FB2F2}"/>
              </a:ext>
            </a:extLst>
          </p:cNvPr>
          <p:cNvSpPr txBox="1"/>
          <p:nvPr/>
        </p:nvSpPr>
        <p:spPr>
          <a:xfrm>
            <a:off x="4861646" y="6547528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0" name="Conclusions and Outlooks">
            <a:extLst>
              <a:ext uri="{FF2B5EF4-FFF2-40B4-BE49-F238E27FC236}">
                <a16:creationId xmlns:a16="http://schemas.microsoft.com/office/drawing/2014/main" id="{BA7AF37D-2B80-4EC2-B6A6-03B4EDB91E24}"/>
              </a:ext>
            </a:extLst>
          </p:cNvPr>
          <p:cNvSpPr txBox="1"/>
          <p:nvPr/>
        </p:nvSpPr>
        <p:spPr>
          <a:xfrm>
            <a:off x="9284599" y="6564514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16FD81-FCAA-4587-B99F-92C22131B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79" y="1265987"/>
            <a:ext cx="8754713" cy="51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97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shot 2023-06-27 at 13.03.57.png" descr="Screenshot 2023-06-27 at 13.03.5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roup"/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598" name="Rectangle"/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599" name="同济大学，测绘与地理信息学院"/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600" name="College of Surveying and Geo-informatics, Tongji University"/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603" name="Screenshot 2023-06-27 at 13.04.07.png" descr="Screenshot 2023-06-27 at 13.04.0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Research Background"/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sp>
        <p:nvSpPr>
          <p:cNvPr id="605" name="Antarctica Research Background: Radio Echo Sounding Technique"/>
          <p:cNvSpPr txBox="1"/>
          <p:nvPr/>
        </p:nvSpPr>
        <p:spPr>
          <a:xfrm>
            <a:off x="557279" y="1200504"/>
            <a:ext cx="365164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dirty="0"/>
              <a:t>Experiment </a:t>
            </a:r>
            <a:r>
              <a:rPr lang="en-US" altLang="zh-CN" sz="2400" dirty="0"/>
              <a:t>implementation</a:t>
            </a:r>
            <a:r>
              <a:rPr lang="en-US" altLang="zh-CN" sz="2100" dirty="0"/>
              <a:t> </a:t>
            </a:r>
            <a:endParaRPr sz="2100" dirty="0">
              <a:solidFill>
                <a:schemeClr val="accent5"/>
              </a:solidFill>
            </a:endParaRPr>
          </a:p>
        </p:txBody>
      </p:sp>
      <p:sp>
        <p:nvSpPr>
          <p:cNvPr id="627" name="Shape"/>
          <p:cNvSpPr/>
          <p:nvPr/>
        </p:nvSpPr>
        <p:spPr>
          <a:xfrm rot="5400000">
            <a:off x="234455" y="1287633"/>
            <a:ext cx="226204" cy="246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16667" y="18460"/>
                </a:lnTo>
                <a:lnTo>
                  <a:pt x="10664" y="15184"/>
                </a:lnTo>
                <a:lnTo>
                  <a:pt x="5198" y="18313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B8998023-7AFF-4FAA-A571-35AB9068D567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BEF4956B-5627-48CF-9867-00DC00D53D1D}"/>
              </a:ext>
            </a:extLst>
          </p:cNvPr>
          <p:cNvSpPr/>
          <p:nvPr/>
        </p:nvSpPr>
        <p:spPr>
          <a:xfrm>
            <a:off x="0" y="6564514"/>
            <a:ext cx="6401418" cy="312886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48" name="Research Background">
            <a:extLst>
              <a:ext uri="{FF2B5EF4-FFF2-40B4-BE49-F238E27FC236}">
                <a16:creationId xmlns:a16="http://schemas.microsoft.com/office/drawing/2014/main" id="{CEEBC134-55A9-4390-B231-AC0960183106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49" name="Implementation and Results">
            <a:extLst>
              <a:ext uri="{FF2B5EF4-FFF2-40B4-BE49-F238E27FC236}">
                <a16:creationId xmlns:a16="http://schemas.microsoft.com/office/drawing/2014/main" id="{6E69B5FB-F748-4E91-B0C9-FC963D8FB2F2}"/>
              </a:ext>
            </a:extLst>
          </p:cNvPr>
          <p:cNvSpPr txBox="1"/>
          <p:nvPr/>
        </p:nvSpPr>
        <p:spPr>
          <a:xfrm>
            <a:off x="4861646" y="6547528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50" name="Conclusions and Outlooks">
            <a:extLst>
              <a:ext uri="{FF2B5EF4-FFF2-40B4-BE49-F238E27FC236}">
                <a16:creationId xmlns:a16="http://schemas.microsoft.com/office/drawing/2014/main" id="{BA7AF37D-2B80-4EC2-B6A6-03B4EDB91E24}"/>
              </a:ext>
            </a:extLst>
          </p:cNvPr>
          <p:cNvSpPr txBox="1"/>
          <p:nvPr/>
        </p:nvSpPr>
        <p:spPr>
          <a:xfrm>
            <a:off x="9779523" y="6565350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41E0CE-ACE2-4BE0-9915-8C667EBB2018}"/>
              </a:ext>
            </a:extLst>
          </p:cNvPr>
          <p:cNvSpPr txBox="1"/>
          <p:nvPr/>
        </p:nvSpPr>
        <p:spPr>
          <a:xfrm>
            <a:off x="1738931" y="2186473"/>
            <a:ext cx="928466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b="1" dirty="0">
                <a:latin typeface="Times New Roman"/>
                <a:cs typeface="Times New Roman"/>
              </a:rPr>
              <a:t>ICESat-2 ATL06 data</a:t>
            </a:r>
          </a:p>
          <a:p>
            <a:pPr marL="5715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b="1" dirty="0">
                <a:latin typeface="Times New Roman"/>
                <a:cs typeface="Times New Roman"/>
              </a:rPr>
              <a:t>100m DEM</a:t>
            </a:r>
          </a:p>
          <a:p>
            <a:pPr marL="57150" indent="-342900">
              <a:lnSpc>
                <a:spcPct val="150000"/>
              </a:lnSpc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CN" sz="2100" b="1" dirty="0">
                <a:latin typeface="Times New Roman"/>
                <a:cs typeface="Times New Roman"/>
              </a:rPr>
              <a:t>Differentiate measure points from DEM to calculate height anomaly[1]</a:t>
            </a:r>
          </a:p>
          <a:p>
            <a:pPr marL="57150" indent="-342900">
              <a:buFont typeface="Wingdings" panose="05000000000000000000" pitchFamily="2" charset="2"/>
              <a:buChar char="Ø"/>
              <a:defRPr sz="42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altLang="zh-CN" sz="2100" b="1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18" name="Group">
            <a:extLst>
              <a:ext uri="{FF2B5EF4-FFF2-40B4-BE49-F238E27FC236}">
                <a16:creationId xmlns:a16="http://schemas.microsoft.com/office/drawing/2014/main" id="{3EC3EADD-D5C5-47BB-BA90-52B69DE5F589}"/>
              </a:ext>
            </a:extLst>
          </p:cNvPr>
          <p:cNvSpPr txBox="1"/>
          <p:nvPr/>
        </p:nvSpPr>
        <p:spPr>
          <a:xfrm>
            <a:off x="8916298" y="6217106"/>
            <a:ext cx="1832693" cy="23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900" dirty="0"/>
              <a:t>[</a:t>
            </a:r>
            <a:r>
              <a:rPr lang="en-US" sz="900" dirty="0"/>
              <a:t>1</a:t>
            </a:r>
            <a:r>
              <a:rPr sz="900" dirty="0"/>
              <a:t>] </a:t>
            </a:r>
            <a:r>
              <a:rPr lang="en-US" sz="900" dirty="0"/>
              <a:t>Siegfried </a:t>
            </a:r>
            <a:r>
              <a:rPr sz="900" dirty="0"/>
              <a:t>et al.,</a:t>
            </a:r>
            <a:r>
              <a:rPr lang="en-US" sz="900" dirty="0"/>
              <a:t> GRL,</a:t>
            </a:r>
            <a:r>
              <a:rPr sz="900" dirty="0"/>
              <a:t> 20</a:t>
            </a:r>
            <a:r>
              <a:rPr lang="en-US" sz="900" dirty="0"/>
              <a:t>21</a:t>
            </a:r>
            <a:endParaRPr sz="900" dirty="0"/>
          </a:p>
        </p:txBody>
      </p:sp>
    </p:spTree>
    <p:extLst>
      <p:ext uri="{BB962C8B-B14F-4D97-AF65-F5344CB8AC3E}">
        <p14:creationId xmlns:p14="http://schemas.microsoft.com/office/powerpoint/2010/main" val="7582598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04F0DCA3-66F4-42F8-B92C-21B8482E9A70}"/>
              </a:ext>
            </a:extLst>
          </p:cNvPr>
          <p:cNvSpPr/>
          <p:nvPr/>
        </p:nvSpPr>
        <p:spPr>
          <a:xfrm>
            <a:off x="-11572" y="6564515"/>
            <a:ext cx="12215144" cy="299285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3148318-BC35-47AB-8A5F-A77C4FA8B2B4}"/>
              </a:ext>
            </a:extLst>
          </p:cNvPr>
          <p:cNvSpPr/>
          <p:nvPr/>
        </p:nvSpPr>
        <p:spPr>
          <a:xfrm>
            <a:off x="-1" y="6564513"/>
            <a:ext cx="7113495" cy="316183"/>
          </a:xfrm>
          <a:prstGeom prst="rect">
            <a:avLst/>
          </a:prstGeom>
          <a:solidFill>
            <a:srgbClr val="A9ABD6">
              <a:alpha val="60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565150"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 sz="1600"/>
          </a:p>
        </p:txBody>
      </p:sp>
      <p:sp>
        <p:nvSpPr>
          <p:cNvPr id="11" name="Research Background">
            <a:extLst>
              <a:ext uri="{FF2B5EF4-FFF2-40B4-BE49-F238E27FC236}">
                <a16:creationId xmlns:a16="http://schemas.microsoft.com/office/drawing/2014/main" id="{E3BADCA9-5C9D-4CF2-8A6F-D2E72791CEF9}"/>
              </a:ext>
            </a:extLst>
          </p:cNvPr>
          <p:cNvSpPr txBox="1"/>
          <p:nvPr/>
        </p:nvSpPr>
        <p:spPr>
          <a:xfrm>
            <a:off x="496485" y="6555201"/>
            <a:ext cx="2047355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rgbClr val="929292"/>
                </a:solidFill>
              </a:rPr>
              <a:t>Research</a:t>
            </a:r>
            <a:r>
              <a:rPr sz="1650" dirty="0"/>
              <a:t> </a:t>
            </a:r>
            <a:r>
              <a:rPr sz="1650" dirty="0">
                <a:solidFill>
                  <a:srgbClr val="929292"/>
                </a:solidFill>
              </a:rPr>
              <a:t>Background</a:t>
            </a:r>
          </a:p>
        </p:txBody>
      </p:sp>
      <p:sp>
        <p:nvSpPr>
          <p:cNvPr id="12" name="Implementation and Results">
            <a:extLst>
              <a:ext uri="{FF2B5EF4-FFF2-40B4-BE49-F238E27FC236}">
                <a16:creationId xmlns:a16="http://schemas.microsoft.com/office/drawing/2014/main" id="{E59BBC23-69D3-4623-B69D-754650347CF2}"/>
              </a:ext>
            </a:extLst>
          </p:cNvPr>
          <p:cNvSpPr txBox="1"/>
          <p:nvPr/>
        </p:nvSpPr>
        <p:spPr>
          <a:xfrm>
            <a:off x="4773634" y="6575485"/>
            <a:ext cx="2600071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>
                <a:solidFill>
                  <a:schemeClr val="tx1"/>
                </a:solidFill>
              </a:rPr>
              <a:t>Implementation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and</a:t>
            </a:r>
            <a:r>
              <a:rPr sz="1650" dirty="0"/>
              <a:t> </a:t>
            </a:r>
            <a:r>
              <a:rPr sz="1650" dirty="0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13" name="Conclusions and Outlooks">
            <a:extLst>
              <a:ext uri="{FF2B5EF4-FFF2-40B4-BE49-F238E27FC236}">
                <a16:creationId xmlns:a16="http://schemas.microsoft.com/office/drawing/2014/main" id="{5CB2A4BF-09FE-4477-BB0A-99CC67284D85}"/>
              </a:ext>
            </a:extLst>
          </p:cNvPr>
          <p:cNvSpPr txBox="1"/>
          <p:nvPr/>
        </p:nvSpPr>
        <p:spPr>
          <a:xfrm>
            <a:off x="9295928" y="6565181"/>
            <a:ext cx="2410916" cy="305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 b="1">
                <a:solidFill>
                  <a:srgbClr val="92929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650" dirty="0"/>
              <a:t>Conclusions and Outlooks</a:t>
            </a:r>
          </a:p>
        </p:txBody>
      </p:sp>
      <p:pic>
        <p:nvPicPr>
          <p:cNvPr id="14" name="Screenshot 2023-06-27 at 13.03.57.png" descr="Screenshot 2023-06-27 at 13.03.57.png">
            <a:extLst>
              <a:ext uri="{FF2B5EF4-FFF2-40B4-BE49-F238E27FC236}">
                <a16:creationId xmlns:a16="http://schemas.microsoft.com/office/drawing/2014/main" id="{55A344E7-7EFA-4C0D-874F-FBC9A7384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08" y="-8301"/>
            <a:ext cx="975471" cy="84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>
            <a:extLst>
              <a:ext uri="{FF2B5EF4-FFF2-40B4-BE49-F238E27FC236}">
                <a16:creationId xmlns:a16="http://schemas.microsoft.com/office/drawing/2014/main" id="{8FB50E0F-9F8D-42AB-9B97-246B2CA0220C}"/>
              </a:ext>
            </a:extLst>
          </p:cNvPr>
          <p:cNvGrpSpPr/>
          <p:nvPr/>
        </p:nvGrpSpPr>
        <p:grpSpPr>
          <a:xfrm>
            <a:off x="-11572" y="799803"/>
            <a:ext cx="12215145" cy="328295"/>
            <a:chOff x="0" y="40007"/>
            <a:chExt cx="24430288" cy="656588"/>
          </a:xfrm>
        </p:grpSpPr>
        <p:sp>
          <p:nvSpPr>
            <p:cNvPr id="16" name="Rectangle">
              <a:extLst>
                <a:ext uri="{FF2B5EF4-FFF2-40B4-BE49-F238E27FC236}">
                  <a16:creationId xmlns:a16="http://schemas.microsoft.com/office/drawing/2014/main" id="{8645D836-0C4F-4962-8671-4361AE6F693F}"/>
                </a:ext>
              </a:extLst>
            </p:cNvPr>
            <p:cNvSpPr/>
            <p:nvPr/>
          </p:nvSpPr>
          <p:spPr>
            <a:xfrm>
              <a:off x="0" y="69015"/>
              <a:ext cx="24430288" cy="598570"/>
            </a:xfrm>
            <a:prstGeom prst="rect">
              <a:avLst/>
            </a:pr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565150">
                <a:defRPr sz="3200">
                  <a:solidFill>
                    <a:srgbClr val="FFFFFF"/>
                  </a:solidFill>
                  <a:latin typeface="Graphik"/>
                  <a:ea typeface="Graphik"/>
                  <a:cs typeface="Graphik"/>
                  <a:sym typeface="Graphik"/>
                </a:defRPr>
              </a:pPr>
              <a:endParaRPr sz="1600"/>
            </a:p>
          </p:txBody>
        </p:sp>
        <p:sp>
          <p:nvSpPr>
            <p:cNvPr id="19" name="同济大学，测绘与地理信息学院">
              <a:extLst>
                <a:ext uri="{FF2B5EF4-FFF2-40B4-BE49-F238E27FC236}">
                  <a16:creationId xmlns:a16="http://schemas.microsoft.com/office/drawing/2014/main" id="{58C6E9FC-EEA1-43F6-8946-CDAB0E37E932}"/>
                </a:ext>
              </a:extLst>
            </p:cNvPr>
            <p:cNvSpPr txBox="1"/>
            <p:nvPr/>
          </p:nvSpPr>
          <p:spPr>
            <a:xfrm>
              <a:off x="218056" y="40007"/>
              <a:ext cx="6565899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Monaco"/>
                  <a:ea typeface="Monaco"/>
                  <a:cs typeface="Monaco"/>
                  <a:sym typeface="Monaco"/>
                </a:defRPr>
              </a:lvl1pPr>
            </a:lstStyle>
            <a:p>
              <a:r>
                <a:rPr sz="1800"/>
                <a:t>同济大学，测绘与地理信息学院</a:t>
              </a:r>
            </a:p>
          </p:txBody>
        </p:sp>
        <p:sp>
          <p:nvSpPr>
            <p:cNvPr id="20" name="College of Surveying and Geo-informatics, Tongji University">
              <a:extLst>
                <a:ext uri="{FF2B5EF4-FFF2-40B4-BE49-F238E27FC236}">
                  <a16:creationId xmlns:a16="http://schemas.microsoft.com/office/drawing/2014/main" id="{E3DD4066-F33B-4CB3-996B-CCBC04B291E9}"/>
                </a:ext>
              </a:extLst>
            </p:cNvPr>
            <p:cNvSpPr txBox="1"/>
            <p:nvPr/>
          </p:nvSpPr>
          <p:spPr>
            <a:xfrm>
              <a:off x="12825979" y="40007"/>
              <a:ext cx="11578041" cy="656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lvl1pPr>
                <a:defRPr sz="360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800"/>
                <a:t>College of Surveying and Geo-informatics, Tongji University </a:t>
              </a:r>
            </a:p>
          </p:txBody>
        </p:sp>
      </p:grpSp>
      <p:pic>
        <p:nvPicPr>
          <p:cNvPr id="21" name="Screenshot 2023-06-27 at 13.04.07.png" descr="Screenshot 2023-06-27 at 13.04.07.png">
            <a:extLst>
              <a:ext uri="{FF2B5EF4-FFF2-40B4-BE49-F238E27FC236}">
                <a16:creationId xmlns:a16="http://schemas.microsoft.com/office/drawing/2014/main" id="{E485ACBC-4D47-4AC5-8E80-DC6B47AA2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63" y="47076"/>
            <a:ext cx="844399" cy="73123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search Background">
            <a:extLst>
              <a:ext uri="{FF2B5EF4-FFF2-40B4-BE49-F238E27FC236}">
                <a16:creationId xmlns:a16="http://schemas.microsoft.com/office/drawing/2014/main" id="{62A1B9C8-2BBA-4C36-99B7-27F734F06691}"/>
              </a:ext>
            </a:extLst>
          </p:cNvPr>
          <p:cNvSpPr txBox="1"/>
          <p:nvPr/>
        </p:nvSpPr>
        <p:spPr>
          <a:xfrm>
            <a:off x="3760550" y="110046"/>
            <a:ext cx="561692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7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altLang="zh-CN" sz="3600" dirty="0"/>
              <a:t>Implementation and Results</a:t>
            </a:r>
          </a:p>
        </p:txBody>
      </p:sp>
      <p:pic>
        <p:nvPicPr>
          <p:cNvPr id="8" name="Video S1">
            <a:hlinkClick r:id="" action="ppaction://media"/>
            <a:extLst>
              <a:ext uri="{FF2B5EF4-FFF2-40B4-BE49-F238E27FC236}">
                <a16:creationId xmlns:a16="http://schemas.microsoft.com/office/drawing/2014/main" id="{ACEF9CFF-A196-40F4-8518-B755CCE94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552" y="1172975"/>
            <a:ext cx="9799638" cy="534514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01DE0EF-63FD-4E8F-BD85-209428D0D1F1}"/>
              </a:ext>
            </a:extLst>
          </p:cNvPr>
          <p:cNvSpPr/>
          <p:nvPr/>
        </p:nvSpPr>
        <p:spPr>
          <a:xfrm>
            <a:off x="1520162" y="4151086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Rec1-1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1E9048-509E-44E8-8F46-BB04226AC0BC}"/>
              </a:ext>
            </a:extLst>
          </p:cNvPr>
          <p:cNvSpPr/>
          <p:nvPr/>
        </p:nvSpPr>
        <p:spPr>
          <a:xfrm>
            <a:off x="3248711" y="3585029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Rec1-2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25C3F7B-0D5D-4F9E-AF04-9F97C43A24A7}"/>
              </a:ext>
            </a:extLst>
          </p:cNvPr>
          <p:cNvSpPr/>
          <p:nvPr/>
        </p:nvSpPr>
        <p:spPr>
          <a:xfrm>
            <a:off x="5545333" y="3070686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Rec2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7CEEDD1-FB12-440D-9BC4-0B3B503A633E}"/>
              </a:ext>
            </a:extLst>
          </p:cNvPr>
          <p:cNvSpPr/>
          <p:nvPr/>
        </p:nvSpPr>
        <p:spPr>
          <a:xfrm>
            <a:off x="8411852" y="2511891"/>
            <a:ext cx="1023678" cy="37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Rec3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5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1264</Words>
  <Application>Microsoft Office PowerPoint</Application>
  <PresentationFormat>宽屏</PresentationFormat>
  <Paragraphs>188</Paragraphs>
  <Slides>15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Graphik</vt:lpstr>
      <vt:lpstr>Graphik-Medium</vt:lpstr>
      <vt:lpstr>Graphik-SemiboldItalic</vt:lpstr>
      <vt:lpstr>Helvetica Neue</vt:lpstr>
      <vt:lpstr>Monaco</vt:lpstr>
      <vt:lpstr>等线</vt:lpstr>
      <vt:lpstr>等线 Light</vt:lpstr>
      <vt:lpstr>Arial</vt:lpstr>
      <vt:lpstr>Palatino Linotype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泱泱</dc:creator>
  <cp:lastModifiedBy>陈 泱泱</cp:lastModifiedBy>
  <cp:revision>42</cp:revision>
  <dcterms:created xsi:type="dcterms:W3CDTF">2023-11-14T00:13:41Z</dcterms:created>
  <dcterms:modified xsi:type="dcterms:W3CDTF">2023-11-20T06:37:56Z</dcterms:modified>
</cp:coreProperties>
</file>