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8" r:id="rId16"/>
    <p:sldId id="281" r:id="rId17"/>
    <p:sldId id="279" r:id="rId18"/>
    <p:sldId id="284" r:id="rId19"/>
    <p:sldId id="280" r:id="rId20"/>
    <p:sldId id="282" r:id="rId21"/>
    <p:sldId id="283" r:id="rId22"/>
    <p:sldId id="274" r:id="rId23"/>
    <p:sldId id="275" r:id="rId24"/>
    <p:sldId id="276" r:id="rId25"/>
  </p:sldIdLst>
  <p:sldSz cx="9144000" cy="5143500" type="screen16x9"/>
  <p:notesSz cx="6858000" cy="9144000"/>
  <p:embeddedFontLst>
    <p:embeddedFont>
      <p:font typeface="Fira Sans Extra Condensed" panose="020B0503050000020004" pitchFamily="34" charset="0"/>
      <p:regular r:id="rId27"/>
      <p:bold r:id="rId28"/>
      <p:italic r:id="rId29"/>
      <p:boldItalic r:id="rId30"/>
    </p:embeddedFont>
    <p:embeddedFont>
      <p:font typeface="Fira Sans Extra Condensed SemiBold" panose="020B060402020202020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85A87B-0ACF-40E7-A4E2-410D1985E6CA}">
  <a:tblStyle styleId="{C385A87B-0ACF-40E7-A4E2-410D1985E6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52" autoAdjust="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3e0bab7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3e0bab7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359f7dba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359f7dba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59f7dba5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359f7dba5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59f7dba5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359f7dba5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33e0bab748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33e0bab748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1227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958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960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829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594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3e0bab74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3e0bab74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735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33e0bab74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33e0bab74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424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3e0bab74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3e0bab74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3777e80bb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3777e80bb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3e0bab748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3e0bab748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3e0bab748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33e0bab748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highlight>
                <a:srgbClr val="F9F9F9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3e0bab748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3e0bab748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3e0bab748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33e0bab748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3e0bab748_0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3e0bab748_0_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22222"/>
              </a:solidFill>
              <a:highlight>
                <a:srgbClr val="F5F5F5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3e0bab748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33e0bab748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33e0bab748_0_1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33e0bab748_0_1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3e0bab748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3e0bab748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s.extension.iastate.edu/encyclopedia/corn-growth-stag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6436" b="5154"/>
          <a:stretch/>
        </p:blipFill>
        <p:spPr>
          <a:xfrm>
            <a:off x="125" y="0"/>
            <a:ext cx="9143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856"/>
            <a:ext cx="9144003" cy="51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57200" y="935050"/>
            <a:ext cx="8686800" cy="28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21212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21212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INTEGRATION OF OBJECT-ORIENTED REMOTE SENSING AND MACHINE LEARNING TO CREATE FIELD MODEL FOR OPTIMIZED REGIONAL AGRICULTURAL MANAGEMENT</a:t>
            </a:r>
            <a:endParaRPr sz="3600" b="1" dirty="0">
              <a:solidFill>
                <a:srgbClr val="21212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98600" y="4140775"/>
            <a:ext cx="82296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  <a:ea typeface="Open Sans"/>
                <a:cs typeface="Open Sans"/>
                <a:sym typeface="Open Sans"/>
              </a:rPr>
              <a:t>Emine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  <a:ea typeface="Open Sans"/>
                <a:cs typeface="Open Sans"/>
                <a:sym typeface="Open Sans"/>
              </a:rPr>
              <a:t> SENKARDESLER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  <a:ea typeface="Open Sans"/>
                <a:cs typeface="Open Sans"/>
                <a:sym typeface="Open Sans"/>
              </a:rPr>
              <a:t>METU – GGIT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  <a:ea typeface="Open Sans"/>
                <a:cs typeface="Open Sans"/>
                <a:sym typeface="Open Sans"/>
              </a:rPr>
              <a:t>2023</a:t>
            </a: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1000" y="-382925"/>
            <a:ext cx="2853050" cy="173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 txBox="1"/>
          <p:nvPr/>
        </p:nvSpPr>
        <p:spPr>
          <a:xfrm>
            <a:off x="3576300" y="2161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>
                <a:solidFill>
                  <a:srgbClr val="E85D2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State of Art</a:t>
            </a:r>
            <a:endParaRPr sz="2800" b="1">
              <a:solidFill>
                <a:srgbClr val="E85D2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01" name="Google Shape;301;p25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5"/>
          <p:cNvSpPr txBox="1"/>
          <p:nvPr/>
        </p:nvSpPr>
        <p:spPr>
          <a:xfrm>
            <a:off x="271225" y="1281600"/>
            <a:ext cx="3452400" cy="2626200"/>
          </a:xfrm>
          <a:prstGeom prst="rect">
            <a:avLst/>
          </a:prstGeom>
          <a:solidFill>
            <a:srgbClr val="E85D2C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Soil Management Zoning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Weed Sensing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Crop Herbicide Damage Detection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Crop Nitrogen Stress Detection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Crop Yield Estimation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Pest and Disease Detection</a:t>
            </a:r>
            <a:endParaRPr lang="en-US"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en-US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Phenology Estimation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03" name="Google Shape;303;p25"/>
          <p:cNvSpPr txBox="1"/>
          <p:nvPr/>
        </p:nvSpPr>
        <p:spPr>
          <a:xfrm>
            <a:off x="271233" y="767250"/>
            <a:ext cx="8562661" cy="416100"/>
          </a:xfrm>
          <a:prstGeom prst="rect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Use Areas</a:t>
            </a:r>
            <a:endParaRPr sz="18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3359700" y="278698"/>
            <a:ext cx="249000" cy="246305"/>
            <a:chOff x="1049375" y="2318350"/>
            <a:chExt cx="298525" cy="295400"/>
          </a:xfrm>
        </p:grpSpPr>
        <p:sp>
          <p:nvSpPr>
            <p:cNvPr id="305" name="Google Shape;305;p25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25"/>
          <p:cNvSpPr txBox="1"/>
          <p:nvPr/>
        </p:nvSpPr>
        <p:spPr>
          <a:xfrm>
            <a:off x="274775" y="3831200"/>
            <a:ext cx="914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700">
                <a:solidFill>
                  <a:schemeClr val="dk1"/>
                </a:solidFill>
                <a:highlight>
                  <a:srgbClr val="FFFFFF"/>
                </a:highlight>
              </a:rPr>
              <a:t>Huete, A., Lyon, G., John, Thenkabail, </a:t>
            </a:r>
            <a:r>
              <a:rPr lang="tr" sz="700">
                <a:solidFill>
                  <a:schemeClr val="dk1"/>
                </a:solidFill>
                <a:highlight>
                  <a:schemeClr val="lt1"/>
                </a:highlight>
              </a:rPr>
              <a:t>S.,</a:t>
            </a:r>
            <a:r>
              <a:rPr lang="tr" sz="700">
                <a:solidFill>
                  <a:schemeClr val="dk1"/>
                </a:solidFill>
                <a:highlight>
                  <a:srgbClr val="FFFFFF"/>
                </a:highlight>
              </a:rPr>
              <a:t>Prasad, Hyperspectral remote sensing of vegetation. Volume IV, Advanced applications in remote sensing of agricultural crops and natural vegetation-CRC Pr</a:t>
            </a:r>
            <a:endParaRPr sz="700"/>
          </a:p>
        </p:txBody>
      </p:sp>
      <p:pic>
        <p:nvPicPr>
          <p:cNvPr id="310" name="Google Shape;3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187" y="1320550"/>
            <a:ext cx="5021013" cy="25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"/>
          <p:cNvSpPr txBox="1"/>
          <p:nvPr/>
        </p:nvSpPr>
        <p:spPr>
          <a:xfrm>
            <a:off x="3576300" y="2161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>
                <a:solidFill>
                  <a:srgbClr val="E85D2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State of Art</a:t>
            </a:r>
            <a:endParaRPr sz="2800" b="1">
              <a:solidFill>
                <a:srgbClr val="E85D2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16" name="Google Shape;316;p26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6"/>
          <p:cNvSpPr txBox="1"/>
          <p:nvPr/>
        </p:nvSpPr>
        <p:spPr>
          <a:xfrm>
            <a:off x="271225" y="1281600"/>
            <a:ext cx="1778555" cy="2626200"/>
          </a:xfrm>
          <a:prstGeom prst="rect">
            <a:avLst/>
          </a:prstGeom>
          <a:solidFill>
            <a:srgbClr val="E85D2C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Phenology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Fertilization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Irrigation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Disease Interference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18" name="Google Shape;318;p26"/>
          <p:cNvGrpSpPr/>
          <p:nvPr/>
        </p:nvGrpSpPr>
        <p:grpSpPr>
          <a:xfrm>
            <a:off x="271233" y="767250"/>
            <a:ext cx="8562661" cy="3702500"/>
            <a:chOff x="686100" y="1071650"/>
            <a:chExt cx="5916300" cy="3702500"/>
          </a:xfrm>
        </p:grpSpPr>
        <p:sp>
          <p:nvSpPr>
            <p:cNvPr id="319" name="Google Shape;319;p26"/>
            <p:cNvSpPr txBox="1"/>
            <p:nvPr/>
          </p:nvSpPr>
          <p:spPr>
            <a:xfrm>
              <a:off x="686100" y="43580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Knowing the important time to apply agricultural events is substantial for Precision Agriculture</a:t>
              </a:r>
              <a:endParaRPr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0" name="Google Shape;320;p26"/>
            <p:cNvSpPr txBox="1"/>
            <p:nvPr/>
          </p:nvSpPr>
          <p:spPr>
            <a:xfrm>
              <a:off x="686100" y="10716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Agricultural Applications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21" name="Google Shape;321;p26"/>
          <p:cNvGrpSpPr/>
          <p:nvPr/>
        </p:nvGrpSpPr>
        <p:grpSpPr>
          <a:xfrm>
            <a:off x="3359700" y="278698"/>
            <a:ext cx="249000" cy="246305"/>
            <a:chOff x="1049375" y="2318350"/>
            <a:chExt cx="298525" cy="295400"/>
          </a:xfrm>
        </p:grpSpPr>
        <p:sp>
          <p:nvSpPr>
            <p:cNvPr id="322" name="Google Shape;322;p26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6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6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6"/>
          <p:cNvSpPr txBox="1"/>
          <p:nvPr/>
        </p:nvSpPr>
        <p:spPr>
          <a:xfrm>
            <a:off x="2049780" y="3819156"/>
            <a:ext cx="66642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hlinkClick r:id="rId3"/>
              </a:rPr>
              <a:t>Corn Growth Stages | Integrated Crop Management (iastate.edu)</a:t>
            </a:r>
            <a:endParaRPr sz="500" dirty="0"/>
          </a:p>
        </p:txBody>
      </p:sp>
      <p:pic>
        <p:nvPicPr>
          <p:cNvPr id="3" name="Picture 2" descr="A group of corns with leaves&#10;&#10;Description automatically generated">
            <a:extLst>
              <a:ext uri="{FF2B5EF4-FFF2-40B4-BE49-F238E27FC236}">
                <a16:creationId xmlns:a16="http://schemas.microsoft.com/office/drawing/2014/main" id="{628E23A7-6DC9-3645-0011-D59C7991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9" y="1281599"/>
            <a:ext cx="6706636" cy="26261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/>
          <p:nvPr/>
        </p:nvSpPr>
        <p:spPr>
          <a:xfrm>
            <a:off x="476650" y="1274000"/>
            <a:ext cx="4050600" cy="3360116"/>
          </a:xfrm>
          <a:prstGeom prst="rect">
            <a:avLst/>
          </a:prstGeom>
          <a:solidFill>
            <a:srgbClr val="85C265">
              <a:alpha val="12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en-US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Regional scale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Wingdings" panose="05000000000000000000" pitchFamily="2" charset="2"/>
              </a:rPr>
              <a:t> Field Scale</a:t>
            </a:r>
          </a:p>
          <a:p>
            <a:pPr marL="1206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en-US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Combination of different Vegetation Index for different stages</a:t>
            </a:r>
          </a:p>
          <a:p>
            <a:pPr marL="1206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Site specific solutions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476667" y="759650"/>
            <a:ext cx="7978032" cy="416100"/>
          </a:xfrm>
          <a:prstGeom prst="rect">
            <a:avLst/>
          </a:prstGeom>
          <a:solidFill>
            <a:srgbClr val="85C2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Approach</a:t>
            </a: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36" name="Google Shape;336;p27"/>
          <p:cNvGrpSpPr/>
          <p:nvPr/>
        </p:nvGrpSpPr>
        <p:grpSpPr>
          <a:xfrm>
            <a:off x="3704400" y="821455"/>
            <a:ext cx="292490" cy="292490"/>
            <a:chOff x="-61783350" y="2297100"/>
            <a:chExt cx="316650" cy="316650"/>
          </a:xfrm>
        </p:grpSpPr>
        <p:sp>
          <p:nvSpPr>
            <p:cNvPr id="337" name="Google Shape;337;p27"/>
            <p:cNvSpPr/>
            <p:nvPr/>
          </p:nvSpPr>
          <p:spPr>
            <a:xfrm>
              <a:off x="-61783350" y="2297100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379" y="0"/>
                  </a:moveTo>
                  <a:cubicBezTo>
                    <a:pt x="158" y="0"/>
                    <a:pt x="1" y="189"/>
                    <a:pt x="1" y="441"/>
                  </a:cubicBezTo>
                  <a:lnTo>
                    <a:pt x="1" y="12287"/>
                  </a:lnTo>
                  <a:cubicBezTo>
                    <a:pt x="1" y="12508"/>
                    <a:pt x="190" y="12665"/>
                    <a:pt x="379" y="12665"/>
                  </a:cubicBezTo>
                  <a:lnTo>
                    <a:pt x="12256" y="12665"/>
                  </a:lnTo>
                  <a:cubicBezTo>
                    <a:pt x="12477" y="12665"/>
                    <a:pt x="12666" y="12476"/>
                    <a:pt x="12666" y="12287"/>
                  </a:cubicBezTo>
                  <a:cubicBezTo>
                    <a:pt x="12634" y="12098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41"/>
                  </a:lnTo>
                  <a:cubicBezTo>
                    <a:pt x="820" y="189"/>
                    <a:pt x="631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-61742375" y="2387675"/>
              <a:ext cx="275675" cy="151250"/>
            </a:xfrm>
            <a:custGeom>
              <a:avLst/>
              <a:gdLst/>
              <a:ahLst/>
              <a:cxnLst/>
              <a:rect l="l" t="t" r="r" b="b"/>
              <a:pathLst>
                <a:path w="11027" h="6050" extrusionOk="0">
                  <a:moveTo>
                    <a:pt x="9767" y="788"/>
                  </a:moveTo>
                  <a:cubicBezTo>
                    <a:pt x="10019" y="788"/>
                    <a:pt x="10208" y="977"/>
                    <a:pt x="10208" y="1229"/>
                  </a:cubicBezTo>
                  <a:cubicBezTo>
                    <a:pt x="10176" y="1450"/>
                    <a:pt x="10019" y="1639"/>
                    <a:pt x="9767" y="1639"/>
                  </a:cubicBezTo>
                  <a:cubicBezTo>
                    <a:pt x="9546" y="1639"/>
                    <a:pt x="9389" y="1450"/>
                    <a:pt x="9389" y="1229"/>
                  </a:cubicBezTo>
                  <a:cubicBezTo>
                    <a:pt x="9389" y="977"/>
                    <a:pt x="9578" y="788"/>
                    <a:pt x="9767" y="788"/>
                  </a:cubicBezTo>
                  <a:close/>
                  <a:moveTo>
                    <a:pt x="4001" y="1607"/>
                  </a:moveTo>
                  <a:cubicBezTo>
                    <a:pt x="4222" y="1607"/>
                    <a:pt x="4379" y="1796"/>
                    <a:pt x="4379" y="2048"/>
                  </a:cubicBezTo>
                  <a:cubicBezTo>
                    <a:pt x="4379" y="2269"/>
                    <a:pt x="4222" y="2489"/>
                    <a:pt x="4001" y="2489"/>
                  </a:cubicBezTo>
                  <a:cubicBezTo>
                    <a:pt x="3749" y="2489"/>
                    <a:pt x="3560" y="2269"/>
                    <a:pt x="3560" y="2048"/>
                  </a:cubicBezTo>
                  <a:cubicBezTo>
                    <a:pt x="3560" y="1796"/>
                    <a:pt x="3749" y="1607"/>
                    <a:pt x="4001" y="1607"/>
                  </a:cubicBezTo>
                  <a:close/>
                  <a:moveTo>
                    <a:pt x="6459" y="4128"/>
                  </a:moveTo>
                  <a:cubicBezTo>
                    <a:pt x="6679" y="4128"/>
                    <a:pt x="6900" y="4317"/>
                    <a:pt x="6900" y="4569"/>
                  </a:cubicBezTo>
                  <a:cubicBezTo>
                    <a:pt x="6868" y="4758"/>
                    <a:pt x="6711" y="4947"/>
                    <a:pt x="6459" y="4947"/>
                  </a:cubicBezTo>
                  <a:cubicBezTo>
                    <a:pt x="6238" y="4947"/>
                    <a:pt x="6081" y="4758"/>
                    <a:pt x="6081" y="4569"/>
                  </a:cubicBezTo>
                  <a:cubicBezTo>
                    <a:pt x="6081" y="4317"/>
                    <a:pt x="6270" y="4128"/>
                    <a:pt x="6459" y="4128"/>
                  </a:cubicBezTo>
                  <a:close/>
                  <a:moveTo>
                    <a:pt x="1229" y="4380"/>
                  </a:moveTo>
                  <a:cubicBezTo>
                    <a:pt x="1481" y="4380"/>
                    <a:pt x="1638" y="4569"/>
                    <a:pt x="1638" y="4789"/>
                  </a:cubicBezTo>
                  <a:cubicBezTo>
                    <a:pt x="1638" y="5041"/>
                    <a:pt x="1481" y="5230"/>
                    <a:pt x="1229" y="5230"/>
                  </a:cubicBezTo>
                  <a:cubicBezTo>
                    <a:pt x="1008" y="5230"/>
                    <a:pt x="788" y="5041"/>
                    <a:pt x="788" y="4789"/>
                  </a:cubicBezTo>
                  <a:cubicBezTo>
                    <a:pt x="788" y="4569"/>
                    <a:pt x="1008" y="4380"/>
                    <a:pt x="1229" y="4380"/>
                  </a:cubicBezTo>
                  <a:close/>
                  <a:moveTo>
                    <a:pt x="9767" y="0"/>
                  </a:moveTo>
                  <a:cubicBezTo>
                    <a:pt x="9105" y="0"/>
                    <a:pt x="8570" y="536"/>
                    <a:pt x="8570" y="1229"/>
                  </a:cubicBezTo>
                  <a:cubicBezTo>
                    <a:pt x="8570" y="1418"/>
                    <a:pt x="8601" y="1576"/>
                    <a:pt x="8664" y="1765"/>
                  </a:cubicBezTo>
                  <a:lnTo>
                    <a:pt x="7026" y="3434"/>
                  </a:lnTo>
                  <a:cubicBezTo>
                    <a:pt x="6868" y="3340"/>
                    <a:pt x="6679" y="3308"/>
                    <a:pt x="6459" y="3308"/>
                  </a:cubicBezTo>
                  <a:cubicBezTo>
                    <a:pt x="6270" y="3308"/>
                    <a:pt x="6112" y="3340"/>
                    <a:pt x="5923" y="3434"/>
                  </a:cubicBezTo>
                  <a:lnTo>
                    <a:pt x="5104" y="2584"/>
                  </a:lnTo>
                  <a:cubicBezTo>
                    <a:pt x="5167" y="2426"/>
                    <a:pt x="5199" y="2237"/>
                    <a:pt x="5199" y="2048"/>
                  </a:cubicBezTo>
                  <a:cubicBezTo>
                    <a:pt x="5199" y="1387"/>
                    <a:pt x="4663" y="788"/>
                    <a:pt x="4001" y="788"/>
                  </a:cubicBezTo>
                  <a:cubicBezTo>
                    <a:pt x="3308" y="788"/>
                    <a:pt x="2773" y="1324"/>
                    <a:pt x="2773" y="2048"/>
                  </a:cubicBezTo>
                  <a:cubicBezTo>
                    <a:pt x="2773" y="2237"/>
                    <a:pt x="2804" y="2395"/>
                    <a:pt x="2899" y="2584"/>
                  </a:cubicBezTo>
                  <a:lnTo>
                    <a:pt x="1796" y="3686"/>
                  </a:lnTo>
                  <a:cubicBezTo>
                    <a:pt x="1638" y="3623"/>
                    <a:pt x="1418" y="3592"/>
                    <a:pt x="1229" y="3592"/>
                  </a:cubicBezTo>
                  <a:cubicBezTo>
                    <a:pt x="567" y="3592"/>
                    <a:pt x="0" y="4128"/>
                    <a:pt x="0" y="4852"/>
                  </a:cubicBezTo>
                  <a:cubicBezTo>
                    <a:pt x="0" y="5514"/>
                    <a:pt x="567" y="6049"/>
                    <a:pt x="1229" y="6049"/>
                  </a:cubicBezTo>
                  <a:cubicBezTo>
                    <a:pt x="1890" y="6049"/>
                    <a:pt x="2458" y="5514"/>
                    <a:pt x="2458" y="4852"/>
                  </a:cubicBezTo>
                  <a:cubicBezTo>
                    <a:pt x="2458" y="4632"/>
                    <a:pt x="2426" y="4474"/>
                    <a:pt x="2332" y="4285"/>
                  </a:cubicBezTo>
                  <a:lnTo>
                    <a:pt x="3434" y="3182"/>
                  </a:lnTo>
                  <a:cubicBezTo>
                    <a:pt x="3592" y="3245"/>
                    <a:pt x="3781" y="3308"/>
                    <a:pt x="4001" y="3308"/>
                  </a:cubicBezTo>
                  <a:cubicBezTo>
                    <a:pt x="4190" y="3308"/>
                    <a:pt x="4348" y="3277"/>
                    <a:pt x="4537" y="3182"/>
                  </a:cubicBezTo>
                  <a:lnTo>
                    <a:pt x="5356" y="4001"/>
                  </a:lnTo>
                  <a:cubicBezTo>
                    <a:pt x="5293" y="4159"/>
                    <a:pt x="5262" y="4348"/>
                    <a:pt x="5262" y="4569"/>
                  </a:cubicBezTo>
                  <a:cubicBezTo>
                    <a:pt x="5262" y="5230"/>
                    <a:pt x="5797" y="5766"/>
                    <a:pt x="6459" y="5766"/>
                  </a:cubicBezTo>
                  <a:cubicBezTo>
                    <a:pt x="7152" y="5766"/>
                    <a:pt x="7687" y="5230"/>
                    <a:pt x="7687" y="4569"/>
                  </a:cubicBezTo>
                  <a:cubicBezTo>
                    <a:pt x="7687" y="4348"/>
                    <a:pt x="7656" y="4191"/>
                    <a:pt x="7561" y="4001"/>
                  </a:cubicBezTo>
                  <a:lnTo>
                    <a:pt x="9231" y="2363"/>
                  </a:lnTo>
                  <a:cubicBezTo>
                    <a:pt x="9389" y="2426"/>
                    <a:pt x="9578" y="2489"/>
                    <a:pt x="9767" y="2489"/>
                  </a:cubicBezTo>
                  <a:cubicBezTo>
                    <a:pt x="10460" y="2489"/>
                    <a:pt x="11027" y="1922"/>
                    <a:pt x="11027" y="1229"/>
                  </a:cubicBezTo>
                  <a:cubicBezTo>
                    <a:pt x="10995" y="536"/>
                    <a:pt x="10460" y="0"/>
                    <a:pt x="9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oogle Shape;347;p28">
            <a:extLst>
              <a:ext uri="{FF2B5EF4-FFF2-40B4-BE49-F238E27FC236}">
                <a16:creationId xmlns:a16="http://schemas.microsoft.com/office/drawing/2014/main" id="{1FCFC415-A210-7615-DD66-94D7940D6A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640"/>
          <a:stretch/>
        </p:blipFill>
        <p:spPr>
          <a:xfrm>
            <a:off x="4883421" y="1264234"/>
            <a:ext cx="3571278" cy="33698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48;p28">
            <a:extLst>
              <a:ext uri="{FF2B5EF4-FFF2-40B4-BE49-F238E27FC236}">
                <a16:creationId xmlns:a16="http://schemas.microsoft.com/office/drawing/2014/main" id="{E97020EF-4839-6D77-BE5B-6CDF56118251}"/>
              </a:ext>
            </a:extLst>
          </p:cNvPr>
          <p:cNvSpPr txBox="1"/>
          <p:nvPr/>
        </p:nvSpPr>
        <p:spPr>
          <a:xfrm>
            <a:off x="4805917" y="4634116"/>
            <a:ext cx="2767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00" dirty="0"/>
              <a:t>https://eox.at/2019/05/eoxcloudless-sentinel-1-and-sentinel-2-analysis-ready-data/</a:t>
            </a:r>
            <a:endParaRPr sz="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"/>
          <p:cNvSpPr/>
          <p:nvPr/>
        </p:nvSpPr>
        <p:spPr>
          <a:xfrm>
            <a:off x="340934" y="2503800"/>
            <a:ext cx="1872300" cy="745500"/>
          </a:xfrm>
          <a:prstGeom prst="homePlate">
            <a:avLst>
              <a:gd name="adj" fmla="val 50000"/>
            </a:avLst>
          </a:prstGeom>
          <a:solidFill>
            <a:srgbClr val="122509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9"/>
          <p:cNvSpPr txBox="1">
            <a:spLocks noGrp="1"/>
          </p:cNvSpPr>
          <p:nvPr>
            <p:ph type="body" idx="4294967295"/>
          </p:nvPr>
        </p:nvSpPr>
        <p:spPr>
          <a:xfrm>
            <a:off x="340923" y="2641350"/>
            <a:ext cx="14556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Precision Agriculture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55" name="Google Shape;355;p29"/>
          <p:cNvGrpSpPr/>
          <p:nvPr/>
        </p:nvGrpSpPr>
        <p:grpSpPr>
          <a:xfrm>
            <a:off x="912820" y="1915015"/>
            <a:ext cx="198900" cy="593656"/>
            <a:chOff x="777447" y="1610215"/>
            <a:chExt cx="198900" cy="593656"/>
          </a:xfrm>
        </p:grpSpPr>
        <p:cxnSp>
          <p:nvCxnSpPr>
            <p:cNvPr id="356" name="Google Shape;356;p29"/>
            <p:cNvCxnSpPr/>
            <p:nvPr/>
          </p:nvCxnSpPr>
          <p:spPr>
            <a:xfrm>
              <a:off x="876909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7" name="Google Shape;357;p29"/>
            <p:cNvSpPr/>
            <p:nvPr/>
          </p:nvSpPr>
          <p:spPr>
            <a:xfrm>
              <a:off x="777447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29"/>
          <p:cNvSpPr txBox="1">
            <a:spLocks noGrp="1"/>
          </p:cNvSpPr>
          <p:nvPr>
            <p:ph type="body" idx="4294967295"/>
          </p:nvPr>
        </p:nvSpPr>
        <p:spPr>
          <a:xfrm>
            <a:off x="51925" y="688600"/>
            <a:ext cx="2242800" cy="11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How satellite data can help improving agricultural production?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9" name="Google Shape;359;p29"/>
          <p:cNvSpPr/>
          <p:nvPr/>
        </p:nvSpPr>
        <p:spPr>
          <a:xfrm>
            <a:off x="1817054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body" idx="4294967295"/>
          </p:nvPr>
        </p:nvSpPr>
        <p:spPr>
          <a:xfrm>
            <a:off x="2126317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Vegetation Index</a:t>
            </a:r>
            <a:r>
              <a:rPr lang="en-US" sz="13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(VI)</a:t>
            </a:r>
            <a:endParaRPr sz="13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61" name="Google Shape;361;p29"/>
          <p:cNvGrpSpPr/>
          <p:nvPr/>
        </p:nvGrpSpPr>
        <p:grpSpPr>
          <a:xfrm>
            <a:off x="2629357" y="3243758"/>
            <a:ext cx="198900" cy="593656"/>
            <a:chOff x="2223534" y="2938958"/>
            <a:chExt cx="198900" cy="593656"/>
          </a:xfrm>
        </p:grpSpPr>
        <p:cxnSp>
          <p:nvCxnSpPr>
            <p:cNvPr id="362" name="Google Shape;362;p29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3" name="Google Shape;363;p29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29"/>
          <p:cNvSpPr txBox="1">
            <a:spLocks noGrp="1"/>
          </p:cNvSpPr>
          <p:nvPr>
            <p:ph type="body" idx="4294967295"/>
          </p:nvPr>
        </p:nvSpPr>
        <p:spPr>
          <a:xfrm>
            <a:off x="1241700" y="3837425"/>
            <a:ext cx="29742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16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How Vegetation Index and values interpreted?</a:t>
            </a:r>
            <a:endParaRPr sz="1600" b="1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65" name="Google Shape;365;p29"/>
          <p:cNvSpPr/>
          <p:nvPr/>
        </p:nvSpPr>
        <p:spPr>
          <a:xfrm>
            <a:off x="3471973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38761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9"/>
          <p:cNvSpPr txBox="1">
            <a:spLocks noGrp="1"/>
          </p:cNvSpPr>
          <p:nvPr>
            <p:ph type="body" idx="4294967295"/>
          </p:nvPr>
        </p:nvSpPr>
        <p:spPr>
          <a:xfrm>
            <a:off x="3767755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Combination of VI</a:t>
            </a:r>
            <a:endParaRPr sz="13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67" name="Google Shape;367;p29"/>
          <p:cNvGrpSpPr/>
          <p:nvPr/>
        </p:nvGrpSpPr>
        <p:grpSpPr>
          <a:xfrm>
            <a:off x="4222982" y="1914978"/>
            <a:ext cx="198900" cy="593656"/>
            <a:chOff x="3918084" y="1610215"/>
            <a:chExt cx="198900" cy="593656"/>
          </a:xfrm>
        </p:grpSpPr>
        <p:cxnSp>
          <p:nvCxnSpPr>
            <p:cNvPr id="368" name="Google Shape;368;p29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9" name="Google Shape;369;p29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29"/>
          <p:cNvSpPr txBox="1">
            <a:spLocks noGrp="1"/>
          </p:cNvSpPr>
          <p:nvPr>
            <p:ph type="body" idx="4294967295"/>
          </p:nvPr>
        </p:nvSpPr>
        <p:spPr>
          <a:xfrm>
            <a:off x="2888425" y="948905"/>
            <a:ext cx="28680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VI should be used for different stages of crop?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71" name="Google Shape;371;p29"/>
          <p:cNvSpPr/>
          <p:nvPr/>
        </p:nvSpPr>
        <p:spPr>
          <a:xfrm>
            <a:off x="5126893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9"/>
          <p:cNvSpPr txBox="1">
            <a:spLocks noGrp="1"/>
          </p:cNvSpPr>
          <p:nvPr>
            <p:ph type="body" idx="4294967295"/>
          </p:nvPr>
        </p:nvSpPr>
        <p:spPr>
          <a:xfrm>
            <a:off x="5416699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Being Site Specific</a:t>
            </a:r>
            <a:endParaRPr sz="13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73" name="Google Shape;373;p29"/>
          <p:cNvGrpSpPr/>
          <p:nvPr/>
        </p:nvGrpSpPr>
        <p:grpSpPr>
          <a:xfrm>
            <a:off x="5973070" y="3243758"/>
            <a:ext cx="198900" cy="593656"/>
            <a:chOff x="5958946" y="2938958"/>
            <a:chExt cx="198900" cy="593656"/>
          </a:xfrm>
        </p:grpSpPr>
        <p:cxnSp>
          <p:nvCxnSpPr>
            <p:cNvPr id="374" name="Google Shape;374;p29"/>
            <p:cNvCxnSpPr/>
            <p:nvPr/>
          </p:nvCxnSpPr>
          <p:spPr>
            <a:xfrm rot="10800000">
              <a:off x="6058409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5" name="Google Shape;375;p29"/>
            <p:cNvSpPr/>
            <p:nvPr/>
          </p:nvSpPr>
          <p:spPr>
            <a:xfrm rot="10800000" flipH="1">
              <a:off x="5958946" y="3333714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29"/>
          <p:cNvSpPr txBox="1">
            <a:spLocks noGrp="1"/>
          </p:cNvSpPr>
          <p:nvPr>
            <p:ph type="body" idx="4294967295"/>
          </p:nvPr>
        </p:nvSpPr>
        <p:spPr>
          <a:xfrm>
            <a:off x="5031050" y="3872350"/>
            <a:ext cx="2242800" cy="12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Does a field have its own properties even inside?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77" name="Google Shape;377;p29"/>
          <p:cNvSpPr/>
          <p:nvPr/>
        </p:nvSpPr>
        <p:spPr>
          <a:xfrm>
            <a:off x="6781813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86B17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9"/>
          <p:cNvSpPr txBox="1">
            <a:spLocks noGrp="1"/>
          </p:cNvSpPr>
          <p:nvPr>
            <p:ph type="body" idx="4294967295"/>
          </p:nvPr>
        </p:nvSpPr>
        <p:spPr>
          <a:xfrm>
            <a:off x="7111512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Application on Field</a:t>
            </a:r>
            <a:endParaRPr sz="13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79" name="Google Shape;379;p29"/>
          <p:cNvGrpSpPr/>
          <p:nvPr/>
        </p:nvGrpSpPr>
        <p:grpSpPr>
          <a:xfrm>
            <a:off x="7669807" y="1915015"/>
            <a:ext cx="198900" cy="593656"/>
            <a:chOff x="3918084" y="1610215"/>
            <a:chExt cx="198900" cy="593656"/>
          </a:xfrm>
        </p:grpSpPr>
        <p:cxnSp>
          <p:nvCxnSpPr>
            <p:cNvPr id="380" name="Google Shape;380;p29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1" name="Google Shape;381;p29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" name="Google Shape;382;p29"/>
          <p:cNvSpPr txBox="1">
            <a:spLocks noGrp="1"/>
          </p:cNvSpPr>
          <p:nvPr>
            <p:ph type="body" idx="4294967295"/>
          </p:nvPr>
        </p:nvSpPr>
        <p:spPr>
          <a:xfrm>
            <a:off x="6647850" y="1014400"/>
            <a:ext cx="22428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How to create a Field Model to be site specific?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83" name="Google Shape;383;p29"/>
          <p:cNvSpPr/>
          <p:nvPr/>
        </p:nvSpPr>
        <p:spPr>
          <a:xfrm>
            <a:off x="912825" y="1915025"/>
            <a:ext cx="198900" cy="1989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85C2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9"/>
          <p:cNvSpPr/>
          <p:nvPr/>
        </p:nvSpPr>
        <p:spPr>
          <a:xfrm>
            <a:off x="2629350" y="3638525"/>
            <a:ext cx="198900" cy="1989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85C2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9"/>
          <p:cNvSpPr/>
          <p:nvPr/>
        </p:nvSpPr>
        <p:spPr>
          <a:xfrm>
            <a:off x="5975000" y="3638525"/>
            <a:ext cx="198900" cy="1989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85C2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9"/>
          <p:cNvSpPr/>
          <p:nvPr/>
        </p:nvSpPr>
        <p:spPr>
          <a:xfrm>
            <a:off x="4222975" y="1915025"/>
            <a:ext cx="198900" cy="1989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85C2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9"/>
          <p:cNvSpPr/>
          <p:nvPr/>
        </p:nvSpPr>
        <p:spPr>
          <a:xfrm>
            <a:off x="7669800" y="1915025"/>
            <a:ext cx="198900" cy="1989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85C2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9"/>
          <p:cNvSpPr txBox="1"/>
          <p:nvPr/>
        </p:nvSpPr>
        <p:spPr>
          <a:xfrm>
            <a:off x="3576300" y="216150"/>
            <a:ext cx="2974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 dirty="0">
                <a:solidFill>
                  <a:srgbClr val="85C26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Start Questions</a:t>
            </a:r>
            <a:endParaRPr sz="2800" b="1" dirty="0">
              <a:solidFill>
                <a:srgbClr val="85C26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89" name="Google Shape;389;p29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85C2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29"/>
          <p:cNvGrpSpPr/>
          <p:nvPr/>
        </p:nvGrpSpPr>
        <p:grpSpPr>
          <a:xfrm>
            <a:off x="3337957" y="255609"/>
            <a:ext cx="292490" cy="292490"/>
            <a:chOff x="-61783350" y="2297100"/>
            <a:chExt cx="316650" cy="316650"/>
          </a:xfrm>
        </p:grpSpPr>
        <p:sp>
          <p:nvSpPr>
            <p:cNvPr id="391" name="Google Shape;391;p29"/>
            <p:cNvSpPr/>
            <p:nvPr/>
          </p:nvSpPr>
          <p:spPr>
            <a:xfrm>
              <a:off x="-61783350" y="2297100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379" y="0"/>
                  </a:moveTo>
                  <a:cubicBezTo>
                    <a:pt x="158" y="0"/>
                    <a:pt x="1" y="189"/>
                    <a:pt x="1" y="441"/>
                  </a:cubicBezTo>
                  <a:lnTo>
                    <a:pt x="1" y="12287"/>
                  </a:lnTo>
                  <a:cubicBezTo>
                    <a:pt x="1" y="12508"/>
                    <a:pt x="190" y="12665"/>
                    <a:pt x="379" y="12665"/>
                  </a:cubicBezTo>
                  <a:lnTo>
                    <a:pt x="12256" y="12665"/>
                  </a:lnTo>
                  <a:cubicBezTo>
                    <a:pt x="12477" y="12665"/>
                    <a:pt x="12666" y="12476"/>
                    <a:pt x="12666" y="12287"/>
                  </a:cubicBezTo>
                  <a:cubicBezTo>
                    <a:pt x="12634" y="12098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41"/>
                  </a:lnTo>
                  <a:cubicBezTo>
                    <a:pt x="820" y="189"/>
                    <a:pt x="631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-61742375" y="2387675"/>
              <a:ext cx="275675" cy="151250"/>
            </a:xfrm>
            <a:custGeom>
              <a:avLst/>
              <a:gdLst/>
              <a:ahLst/>
              <a:cxnLst/>
              <a:rect l="l" t="t" r="r" b="b"/>
              <a:pathLst>
                <a:path w="11027" h="6050" extrusionOk="0">
                  <a:moveTo>
                    <a:pt x="9767" y="788"/>
                  </a:moveTo>
                  <a:cubicBezTo>
                    <a:pt x="10019" y="788"/>
                    <a:pt x="10208" y="977"/>
                    <a:pt x="10208" y="1229"/>
                  </a:cubicBezTo>
                  <a:cubicBezTo>
                    <a:pt x="10176" y="1450"/>
                    <a:pt x="10019" y="1639"/>
                    <a:pt x="9767" y="1639"/>
                  </a:cubicBezTo>
                  <a:cubicBezTo>
                    <a:pt x="9546" y="1639"/>
                    <a:pt x="9389" y="1450"/>
                    <a:pt x="9389" y="1229"/>
                  </a:cubicBezTo>
                  <a:cubicBezTo>
                    <a:pt x="9389" y="977"/>
                    <a:pt x="9578" y="788"/>
                    <a:pt x="9767" y="788"/>
                  </a:cubicBezTo>
                  <a:close/>
                  <a:moveTo>
                    <a:pt x="4001" y="1607"/>
                  </a:moveTo>
                  <a:cubicBezTo>
                    <a:pt x="4222" y="1607"/>
                    <a:pt x="4379" y="1796"/>
                    <a:pt x="4379" y="2048"/>
                  </a:cubicBezTo>
                  <a:cubicBezTo>
                    <a:pt x="4379" y="2269"/>
                    <a:pt x="4222" y="2489"/>
                    <a:pt x="4001" y="2489"/>
                  </a:cubicBezTo>
                  <a:cubicBezTo>
                    <a:pt x="3749" y="2489"/>
                    <a:pt x="3560" y="2269"/>
                    <a:pt x="3560" y="2048"/>
                  </a:cubicBezTo>
                  <a:cubicBezTo>
                    <a:pt x="3560" y="1796"/>
                    <a:pt x="3749" y="1607"/>
                    <a:pt x="4001" y="1607"/>
                  </a:cubicBezTo>
                  <a:close/>
                  <a:moveTo>
                    <a:pt x="6459" y="4128"/>
                  </a:moveTo>
                  <a:cubicBezTo>
                    <a:pt x="6679" y="4128"/>
                    <a:pt x="6900" y="4317"/>
                    <a:pt x="6900" y="4569"/>
                  </a:cubicBezTo>
                  <a:cubicBezTo>
                    <a:pt x="6868" y="4758"/>
                    <a:pt x="6711" y="4947"/>
                    <a:pt x="6459" y="4947"/>
                  </a:cubicBezTo>
                  <a:cubicBezTo>
                    <a:pt x="6238" y="4947"/>
                    <a:pt x="6081" y="4758"/>
                    <a:pt x="6081" y="4569"/>
                  </a:cubicBezTo>
                  <a:cubicBezTo>
                    <a:pt x="6081" y="4317"/>
                    <a:pt x="6270" y="4128"/>
                    <a:pt x="6459" y="4128"/>
                  </a:cubicBezTo>
                  <a:close/>
                  <a:moveTo>
                    <a:pt x="1229" y="4380"/>
                  </a:moveTo>
                  <a:cubicBezTo>
                    <a:pt x="1481" y="4380"/>
                    <a:pt x="1638" y="4569"/>
                    <a:pt x="1638" y="4789"/>
                  </a:cubicBezTo>
                  <a:cubicBezTo>
                    <a:pt x="1638" y="5041"/>
                    <a:pt x="1481" y="5230"/>
                    <a:pt x="1229" y="5230"/>
                  </a:cubicBezTo>
                  <a:cubicBezTo>
                    <a:pt x="1008" y="5230"/>
                    <a:pt x="788" y="5041"/>
                    <a:pt x="788" y="4789"/>
                  </a:cubicBezTo>
                  <a:cubicBezTo>
                    <a:pt x="788" y="4569"/>
                    <a:pt x="1008" y="4380"/>
                    <a:pt x="1229" y="4380"/>
                  </a:cubicBezTo>
                  <a:close/>
                  <a:moveTo>
                    <a:pt x="9767" y="0"/>
                  </a:moveTo>
                  <a:cubicBezTo>
                    <a:pt x="9105" y="0"/>
                    <a:pt x="8570" y="536"/>
                    <a:pt x="8570" y="1229"/>
                  </a:cubicBezTo>
                  <a:cubicBezTo>
                    <a:pt x="8570" y="1418"/>
                    <a:pt x="8601" y="1576"/>
                    <a:pt x="8664" y="1765"/>
                  </a:cubicBezTo>
                  <a:lnTo>
                    <a:pt x="7026" y="3434"/>
                  </a:lnTo>
                  <a:cubicBezTo>
                    <a:pt x="6868" y="3340"/>
                    <a:pt x="6679" y="3308"/>
                    <a:pt x="6459" y="3308"/>
                  </a:cubicBezTo>
                  <a:cubicBezTo>
                    <a:pt x="6270" y="3308"/>
                    <a:pt x="6112" y="3340"/>
                    <a:pt x="5923" y="3434"/>
                  </a:cubicBezTo>
                  <a:lnTo>
                    <a:pt x="5104" y="2584"/>
                  </a:lnTo>
                  <a:cubicBezTo>
                    <a:pt x="5167" y="2426"/>
                    <a:pt x="5199" y="2237"/>
                    <a:pt x="5199" y="2048"/>
                  </a:cubicBezTo>
                  <a:cubicBezTo>
                    <a:pt x="5199" y="1387"/>
                    <a:pt x="4663" y="788"/>
                    <a:pt x="4001" y="788"/>
                  </a:cubicBezTo>
                  <a:cubicBezTo>
                    <a:pt x="3308" y="788"/>
                    <a:pt x="2773" y="1324"/>
                    <a:pt x="2773" y="2048"/>
                  </a:cubicBezTo>
                  <a:cubicBezTo>
                    <a:pt x="2773" y="2237"/>
                    <a:pt x="2804" y="2395"/>
                    <a:pt x="2899" y="2584"/>
                  </a:cubicBezTo>
                  <a:lnTo>
                    <a:pt x="1796" y="3686"/>
                  </a:lnTo>
                  <a:cubicBezTo>
                    <a:pt x="1638" y="3623"/>
                    <a:pt x="1418" y="3592"/>
                    <a:pt x="1229" y="3592"/>
                  </a:cubicBezTo>
                  <a:cubicBezTo>
                    <a:pt x="567" y="3592"/>
                    <a:pt x="0" y="4128"/>
                    <a:pt x="0" y="4852"/>
                  </a:cubicBezTo>
                  <a:cubicBezTo>
                    <a:pt x="0" y="5514"/>
                    <a:pt x="567" y="6049"/>
                    <a:pt x="1229" y="6049"/>
                  </a:cubicBezTo>
                  <a:cubicBezTo>
                    <a:pt x="1890" y="6049"/>
                    <a:pt x="2458" y="5514"/>
                    <a:pt x="2458" y="4852"/>
                  </a:cubicBezTo>
                  <a:cubicBezTo>
                    <a:pt x="2458" y="4632"/>
                    <a:pt x="2426" y="4474"/>
                    <a:pt x="2332" y="4285"/>
                  </a:cubicBezTo>
                  <a:lnTo>
                    <a:pt x="3434" y="3182"/>
                  </a:lnTo>
                  <a:cubicBezTo>
                    <a:pt x="3592" y="3245"/>
                    <a:pt x="3781" y="3308"/>
                    <a:pt x="4001" y="3308"/>
                  </a:cubicBezTo>
                  <a:cubicBezTo>
                    <a:pt x="4190" y="3308"/>
                    <a:pt x="4348" y="3277"/>
                    <a:pt x="4537" y="3182"/>
                  </a:cubicBezTo>
                  <a:lnTo>
                    <a:pt x="5356" y="4001"/>
                  </a:lnTo>
                  <a:cubicBezTo>
                    <a:pt x="5293" y="4159"/>
                    <a:pt x="5262" y="4348"/>
                    <a:pt x="5262" y="4569"/>
                  </a:cubicBezTo>
                  <a:cubicBezTo>
                    <a:pt x="5262" y="5230"/>
                    <a:pt x="5797" y="5766"/>
                    <a:pt x="6459" y="5766"/>
                  </a:cubicBezTo>
                  <a:cubicBezTo>
                    <a:pt x="7152" y="5766"/>
                    <a:pt x="7687" y="5230"/>
                    <a:pt x="7687" y="4569"/>
                  </a:cubicBezTo>
                  <a:cubicBezTo>
                    <a:pt x="7687" y="4348"/>
                    <a:pt x="7656" y="4191"/>
                    <a:pt x="7561" y="4001"/>
                  </a:cubicBezTo>
                  <a:lnTo>
                    <a:pt x="9231" y="2363"/>
                  </a:lnTo>
                  <a:cubicBezTo>
                    <a:pt x="9389" y="2426"/>
                    <a:pt x="9578" y="2489"/>
                    <a:pt x="9767" y="2489"/>
                  </a:cubicBezTo>
                  <a:cubicBezTo>
                    <a:pt x="10460" y="2489"/>
                    <a:pt x="11027" y="1922"/>
                    <a:pt x="11027" y="1229"/>
                  </a:cubicBezTo>
                  <a:cubicBezTo>
                    <a:pt x="10995" y="536"/>
                    <a:pt x="10460" y="0"/>
                    <a:pt x="9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>
            <p:extLst>
              <p:ext uri="{D42A27DB-BD31-4B8C-83A1-F6EECF244321}">
                <p14:modId xmlns:p14="http://schemas.microsoft.com/office/powerpoint/2010/main" val="1236021284"/>
              </p:ext>
            </p:extLst>
          </p:nvPr>
        </p:nvGraphicFramePr>
        <p:xfrm>
          <a:off x="234125" y="307692"/>
          <a:ext cx="3280100" cy="4671635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328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5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Materials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0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Study Area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    - Corn field – located at Illinois, United States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" sz="1800" b="1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Data</a:t>
                      </a:r>
                      <a:endParaRPr lang="en-US" sz="1800" b="1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marR="0" lvl="0" indent="-3111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Roboto"/>
                        <a:buChar char="-"/>
                        <a:tabLst/>
                        <a:defRPr/>
                      </a:pPr>
                      <a:r>
                        <a:rPr lang="en-US" sz="1800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2017 - 2022</a:t>
                      </a:r>
                    </a:p>
                    <a:p>
                      <a:pPr marL="457200" marR="0" lvl="0" indent="-3111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Roboto"/>
                        <a:buChar char="-"/>
                        <a:tabLst/>
                        <a:defRPr/>
                      </a:pPr>
                      <a:r>
                        <a:rPr lang="tr" sz="1800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Sentinel 2</a:t>
                      </a:r>
                      <a:r>
                        <a:rPr lang="en-US" sz="1800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 satellite images </a:t>
                      </a: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Roboto"/>
                        <a:buChar char="-"/>
                      </a:pPr>
                      <a:r>
                        <a:rPr lang="en-US" sz="1800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CPR (USDA – NASS)</a:t>
                      </a:r>
                      <a:endParaRPr sz="1800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>
                        <a:alpha val="239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196" y="740314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0"/>
          <p:cNvSpPr txBox="1"/>
          <p:nvPr/>
        </p:nvSpPr>
        <p:spPr>
          <a:xfrm>
            <a:off x="3514225" y="4708950"/>
            <a:ext cx="445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</a:rPr>
              <a:t>Study area – corn field </a:t>
            </a:r>
            <a:endParaRPr sz="700" dirty="0">
              <a:solidFill>
                <a:schemeClr val="dk1"/>
              </a:solidFill>
            </a:endParaRPr>
          </a:p>
        </p:txBody>
      </p:sp>
      <p:pic>
        <p:nvPicPr>
          <p:cNvPr id="3" name="Picture 2" descr="A map of a farm&#10;&#10;Description automatically generated">
            <a:extLst>
              <a:ext uri="{FF2B5EF4-FFF2-40B4-BE49-F238E27FC236}">
                <a16:creationId xmlns:a16="http://schemas.microsoft.com/office/drawing/2014/main" id="{427BD144-1EAB-4C71-3A18-3EF60F591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900" y="341811"/>
            <a:ext cx="5157480" cy="4366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>
            <p:extLst>
              <p:ext uri="{D42A27DB-BD31-4B8C-83A1-F6EECF244321}">
                <p14:modId xmlns:p14="http://schemas.microsoft.com/office/powerpoint/2010/main" val="72174768"/>
              </p:ext>
            </p:extLst>
          </p:nvPr>
        </p:nvGraphicFramePr>
        <p:xfrm>
          <a:off x="209924" y="137974"/>
          <a:ext cx="2811557" cy="4730392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811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93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TS Pre - Processing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0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>
                        <a:alpha val="239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790" y="431196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B2278-170A-A7BF-A95E-ACFD90D3C1B6}"/>
              </a:ext>
            </a:extLst>
          </p:cNvPr>
          <p:cNvSpPr txBox="1"/>
          <p:nvPr/>
        </p:nvSpPr>
        <p:spPr>
          <a:xfrm>
            <a:off x="209924" y="1323400"/>
            <a:ext cx="28824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Fira Sans Extra Condensed" panose="020B0503050000020004" pitchFamily="34" charset="0"/>
              </a:rPr>
              <a:t>1. Combination of MSAVI and NDVI</a:t>
            </a:r>
          </a:p>
          <a:p>
            <a:endParaRPr lang="en-US" sz="1800" dirty="0">
              <a:latin typeface="Fira Sans Extra Condensed" panose="020B0503050000020004" pitchFamily="34" charset="0"/>
            </a:endParaRPr>
          </a:p>
          <a:p>
            <a:r>
              <a:rPr lang="en-US" sz="1800" dirty="0">
                <a:effectLst/>
                <a:latin typeface="Fira Sans Extra Condensed" panose="020B0503050000020004" pitchFamily="34" charset="0"/>
              </a:rPr>
              <a:t>MSAVI values greater than 0.6 are replaced with NDVI values for the same dates</a:t>
            </a:r>
          </a:p>
          <a:p>
            <a:pPr marL="342900" indent="-342900">
              <a:buAutoNum type="arabicPeriod"/>
            </a:pPr>
            <a:endParaRPr lang="en-US" sz="1800" b="1" dirty="0">
              <a:latin typeface="Fira Sans Extra Condensed" panose="020B0503050000020004" pitchFamily="34" charset="0"/>
            </a:endParaRPr>
          </a:p>
          <a:p>
            <a:endParaRPr lang="en-US" sz="1800" b="1" dirty="0">
              <a:latin typeface="Fira Sans Extra Condensed" panose="020B0503050000020004" pitchFamily="34" charset="0"/>
            </a:endParaRPr>
          </a:p>
          <a:p>
            <a:r>
              <a:rPr lang="en-US" sz="1800" b="1" dirty="0">
                <a:latin typeface="Fira Sans Extra Condensed" panose="020B0503050000020004" pitchFamily="34" charset="0"/>
              </a:rPr>
              <a:t>2. TS Pre - Processing</a:t>
            </a:r>
            <a:endParaRPr lang="en-US" sz="1800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Fira Sans Extra Condensed" panose="020B0503050000020004" pitchFamily="34" charset="0"/>
            </a:endParaRPr>
          </a:p>
          <a:p>
            <a:r>
              <a:rPr lang="en-US" sz="1800" dirty="0">
                <a:latin typeface="Fira Sans Extra Condensed" panose="020B0503050000020004" pitchFamily="34" charset="0"/>
              </a:rPr>
              <a:t>      </a:t>
            </a:r>
            <a:r>
              <a:rPr lang="en-US" sz="1800" dirty="0" err="1">
                <a:latin typeface="Fira Sans Extra Condensed" panose="020B0503050000020004" pitchFamily="34" charset="0"/>
              </a:rPr>
              <a:t>i</a:t>
            </a:r>
            <a:r>
              <a:rPr lang="en-US" sz="1800" dirty="0">
                <a:latin typeface="Fira Sans Extra Condensed" panose="020B0503050000020004" pitchFamily="34" charset="0"/>
              </a:rPr>
              <a:t>. Median Filter</a:t>
            </a:r>
          </a:p>
          <a:p>
            <a:r>
              <a:rPr lang="en-US" sz="1800" dirty="0">
                <a:latin typeface="Fira Sans Extra Condensed" panose="020B0503050000020004" pitchFamily="34" charset="0"/>
              </a:rPr>
              <a:t>      ii. </a:t>
            </a:r>
            <a:r>
              <a:rPr lang="en-US" sz="1800" dirty="0" err="1">
                <a:latin typeface="Fira Sans Extra Condensed" panose="020B0503050000020004" pitchFamily="34" charset="0"/>
              </a:rPr>
              <a:t>Savitzky</a:t>
            </a:r>
            <a:r>
              <a:rPr lang="en-US" sz="1800" dirty="0">
                <a:latin typeface="Fira Sans Extra Condensed" panose="020B0503050000020004" pitchFamily="34" charset="0"/>
              </a:rPr>
              <a:t> – </a:t>
            </a:r>
            <a:r>
              <a:rPr lang="en-US" sz="1800" dirty="0" err="1">
                <a:latin typeface="Fira Sans Extra Condensed" panose="020B0503050000020004" pitchFamily="34" charset="0"/>
              </a:rPr>
              <a:t>Golay</a:t>
            </a:r>
            <a:r>
              <a:rPr lang="en-US" sz="1800" dirty="0">
                <a:latin typeface="Fira Sans Extra Condensed" panose="020B0503050000020004" pitchFamily="34" charset="0"/>
              </a:rPr>
              <a:t> Filter</a:t>
            </a:r>
          </a:p>
          <a:p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  <p:graphicFrame>
        <p:nvGraphicFramePr>
          <p:cNvPr id="5" name="Google Shape;397;p30">
            <a:extLst>
              <a:ext uri="{FF2B5EF4-FFF2-40B4-BE49-F238E27FC236}">
                <a16:creationId xmlns:a16="http://schemas.microsoft.com/office/drawing/2014/main" id="{FF3BF298-B716-4B0A-361C-6B72CA225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241684"/>
              </p:ext>
            </p:extLst>
          </p:nvPr>
        </p:nvGraphicFramePr>
        <p:xfrm>
          <a:off x="6257361" y="182634"/>
          <a:ext cx="2676715" cy="4730392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676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93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Field Model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0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>
                        <a:alpha val="239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oogle Shape;398;p30">
            <a:extLst>
              <a:ext uri="{FF2B5EF4-FFF2-40B4-BE49-F238E27FC236}">
                <a16:creationId xmlns:a16="http://schemas.microsoft.com/office/drawing/2014/main" id="{F79946DC-8036-F28D-15A0-D4548E2AD6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1167" y="475856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919A51-5CB6-3AD3-7DC2-E96B1E7E422D}"/>
              </a:ext>
            </a:extLst>
          </p:cNvPr>
          <p:cNvSpPr txBox="1"/>
          <p:nvPr/>
        </p:nvSpPr>
        <p:spPr>
          <a:xfrm>
            <a:off x="6257361" y="1368060"/>
            <a:ext cx="28824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effectLst/>
            </a:endParaRPr>
          </a:p>
          <a:p>
            <a:r>
              <a:rPr lang="en-US" sz="1800" b="1" dirty="0">
                <a:latin typeface="Fira Sans Extra Condensed" panose="020B0503050000020004" pitchFamily="34" charset="0"/>
              </a:rPr>
              <a:t>4. Raster Mosaic</a:t>
            </a:r>
          </a:p>
          <a:p>
            <a:endParaRPr lang="en-US" sz="1800" b="1" dirty="0">
              <a:latin typeface="Fira Sans Extra Condensed" panose="020B0503050000020004" pitchFamily="34" charset="0"/>
            </a:endParaRPr>
          </a:p>
          <a:p>
            <a:r>
              <a:rPr lang="en-US" sz="1800" b="1" dirty="0">
                <a:latin typeface="Fira Sans Extra Condensed" panose="020B0503050000020004" pitchFamily="34" charset="0"/>
              </a:rPr>
              <a:t>5. Standard deviation </a:t>
            </a:r>
          </a:p>
          <a:p>
            <a:endParaRPr lang="en-US" sz="1800" b="1" dirty="0">
              <a:effectLst/>
              <a:latin typeface="Fira Sans Extra Condensed" panose="020B0503050000020004" pitchFamily="34" charset="0"/>
            </a:endParaRPr>
          </a:p>
          <a:p>
            <a:r>
              <a:rPr lang="en-US" sz="1800" b="1" dirty="0">
                <a:latin typeface="Fira Sans Extra Condensed" panose="020B0503050000020004" pitchFamily="34" charset="0"/>
              </a:rPr>
              <a:t>6. K-Means Clustering</a:t>
            </a:r>
            <a:br>
              <a:rPr lang="en-US" sz="1800" b="1" dirty="0">
                <a:effectLst/>
              </a:rPr>
            </a:br>
            <a:br>
              <a:rPr lang="en-US" sz="1800" b="1" dirty="0">
                <a:effectLst/>
              </a:rPr>
            </a:br>
            <a:endParaRPr lang="en-US" sz="1800" b="1" dirty="0"/>
          </a:p>
        </p:txBody>
      </p:sp>
      <p:graphicFrame>
        <p:nvGraphicFramePr>
          <p:cNvPr id="11" name="Google Shape;397;p30">
            <a:extLst>
              <a:ext uri="{FF2B5EF4-FFF2-40B4-BE49-F238E27FC236}">
                <a16:creationId xmlns:a16="http://schemas.microsoft.com/office/drawing/2014/main" id="{6C82FC9B-406C-1942-2B2D-18F37DF67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799875"/>
              </p:ext>
            </p:extLst>
          </p:nvPr>
        </p:nvGraphicFramePr>
        <p:xfrm>
          <a:off x="3233642" y="137974"/>
          <a:ext cx="2811557" cy="4730392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811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93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Threshold and Slope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Phenology Estimation 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0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69B8">
                        <a:alpha val="239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Google Shape;398;p30">
            <a:extLst>
              <a:ext uri="{FF2B5EF4-FFF2-40B4-BE49-F238E27FC236}">
                <a16:creationId xmlns:a16="http://schemas.microsoft.com/office/drawing/2014/main" id="{4CC0FCB6-1F5B-1E9B-E2B2-90FEB6EC56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128" y="316125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2CB291-174D-4A5D-587E-777082E44C5F}"/>
              </a:ext>
            </a:extLst>
          </p:cNvPr>
          <p:cNvSpPr txBox="1"/>
          <p:nvPr/>
        </p:nvSpPr>
        <p:spPr>
          <a:xfrm>
            <a:off x="3233642" y="1323400"/>
            <a:ext cx="281155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Fira Sans Extra Condensed" panose="020B0503050000020004" pitchFamily="34" charset="0"/>
              </a:rPr>
              <a:t>3. Depending on threshold and slope methods:</a:t>
            </a:r>
          </a:p>
          <a:p>
            <a:r>
              <a:rPr lang="en-US" sz="1800" dirty="0">
                <a:latin typeface="Fira Sans Extra Condensed" panose="020B0503050000020004" pitchFamily="34" charset="0"/>
              </a:rPr>
              <a:t>- Emergence</a:t>
            </a:r>
          </a:p>
          <a:p>
            <a:r>
              <a:rPr lang="en-US" sz="1800" dirty="0">
                <a:effectLst/>
                <a:latin typeface="Fira Sans Extra Condensed" panose="020B0503050000020004" pitchFamily="34" charset="0"/>
              </a:rPr>
              <a:t>- Silking</a:t>
            </a:r>
          </a:p>
          <a:p>
            <a:r>
              <a:rPr lang="en-US" sz="1800" dirty="0">
                <a:latin typeface="Fira Sans Extra Condensed" panose="020B0503050000020004" pitchFamily="34" charset="0"/>
              </a:rPr>
              <a:t>- Dough</a:t>
            </a:r>
          </a:p>
          <a:p>
            <a:r>
              <a:rPr lang="en-US" sz="1800" dirty="0">
                <a:effectLst/>
                <a:latin typeface="Fira Sans Extra Condensed" panose="020B0503050000020004" pitchFamily="34" charset="0"/>
              </a:rPr>
              <a:t>- Dent</a:t>
            </a:r>
          </a:p>
          <a:p>
            <a:r>
              <a:rPr lang="en-US" sz="1800" dirty="0">
                <a:latin typeface="Fira Sans Extra Condensed" panose="020B0503050000020004" pitchFamily="34" charset="0"/>
              </a:rPr>
              <a:t>- Mature</a:t>
            </a:r>
          </a:p>
          <a:p>
            <a:r>
              <a:rPr lang="en-US" sz="1800" dirty="0">
                <a:effectLst/>
                <a:latin typeface="Fira Sans Extra Condensed" panose="020B0503050000020004" pitchFamily="34" charset="0"/>
              </a:rPr>
              <a:t>- Harvest stages are estimated      </a:t>
            </a:r>
          </a:p>
          <a:p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4861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>
            <p:extLst>
              <p:ext uri="{D42A27DB-BD31-4B8C-83A1-F6EECF244321}">
                <p14:modId xmlns:p14="http://schemas.microsoft.com/office/powerpoint/2010/main" val="1457208466"/>
              </p:ext>
            </p:extLst>
          </p:nvPr>
        </p:nvGraphicFramePr>
        <p:xfrm>
          <a:off x="234125" y="203200"/>
          <a:ext cx="2811557" cy="4730392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811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93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TS Pre - Processing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5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0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991" y="496422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B2278-170A-A7BF-A95E-ACFD90D3C1B6}"/>
              </a:ext>
            </a:extLst>
          </p:cNvPr>
          <p:cNvSpPr txBox="1"/>
          <p:nvPr/>
        </p:nvSpPr>
        <p:spPr>
          <a:xfrm>
            <a:off x="234125" y="1419106"/>
            <a:ext cx="28824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Fira Sans Extra Condensed" panose="020B0503050000020004" pitchFamily="34" charset="0"/>
              </a:rPr>
              <a:t>1. Combination of MSAVI and NDVI</a:t>
            </a:r>
          </a:p>
          <a:p>
            <a:endParaRPr lang="en-US" dirty="0">
              <a:latin typeface="Fira Sans Extra Condensed" panose="020B0503050000020004" pitchFamily="34" charset="0"/>
            </a:endParaRPr>
          </a:p>
          <a:p>
            <a:r>
              <a:rPr lang="en-US" dirty="0">
                <a:effectLst/>
                <a:latin typeface="Fira Sans Extra Condensed" panose="020B0503050000020004" pitchFamily="34" charset="0"/>
              </a:rPr>
              <a:t>MSAVI values </a:t>
            </a:r>
            <a:r>
              <a:rPr lang="en-US" dirty="0" err="1">
                <a:effectLst/>
                <a:latin typeface="Fira Sans Extra Condensed" panose="020B0503050000020004" pitchFamily="34" charset="0"/>
              </a:rPr>
              <a:t>grester</a:t>
            </a:r>
            <a:r>
              <a:rPr lang="en-US" dirty="0">
                <a:effectLst/>
                <a:latin typeface="Fira Sans Extra Condensed" panose="020B0503050000020004" pitchFamily="34" charset="0"/>
              </a:rPr>
              <a:t> than 0.6, are replaced with NDVI values for the same dates</a:t>
            </a:r>
          </a:p>
          <a:p>
            <a:pPr marL="342900" indent="-342900">
              <a:buAutoNum type="arabicPeriod"/>
            </a:pPr>
            <a:endParaRPr lang="en-US" b="1" dirty="0">
              <a:latin typeface="Fira Sans Extra Condensed" panose="020B0503050000020004" pitchFamily="34" charset="0"/>
            </a:endParaRPr>
          </a:p>
          <a:p>
            <a:endParaRPr lang="en-US" b="1" dirty="0">
              <a:latin typeface="Fira Sans Extra Condensed" panose="020B0503050000020004" pitchFamily="34" charset="0"/>
            </a:endParaRPr>
          </a:p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Fira Sans Extra Condensed" panose="020B0503050000020004" pitchFamily="34" charset="0"/>
              </a:rPr>
              <a:t>2.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TS PHENOLOGICAL PRE -  PROCESSING</a:t>
            </a:r>
            <a:b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</a:b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      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     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i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. Median Filter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Fira Sans Extra Condensed" panose="020B0503050000020004" pitchFamily="34" charset="0"/>
              </a:rPr>
              <a:t>      ii.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Fira Sans Extra Condensed" panose="020B0503050000020004" pitchFamily="34" charset="0"/>
              </a:rPr>
              <a:t>Savitzky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Fira Sans Extra Condensed" panose="020B0503050000020004" pitchFamily="34" charset="0"/>
              </a:rPr>
              <a:t> –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Fira Sans Extra Condensed" panose="020B0503050000020004" pitchFamily="34" charset="0"/>
              </a:rPr>
              <a:t>Golay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Fira Sans Extra Condensed" panose="020B0503050000020004" pitchFamily="34" charset="0"/>
              </a:rPr>
              <a:t> Filter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Fira Sans Extra Condensed" panose="020B0503050000020004" pitchFamily="34" charset="0"/>
            </a:endParaRPr>
          </a:p>
          <a:p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843971F-AB9D-AD26-7BA1-C442484DD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" r="6628"/>
          <a:stretch/>
        </p:blipFill>
        <p:spPr>
          <a:xfrm>
            <a:off x="3045682" y="209908"/>
            <a:ext cx="5963475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85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>
            <p:extLst>
              <p:ext uri="{D42A27DB-BD31-4B8C-83A1-F6EECF244321}">
                <p14:modId xmlns:p14="http://schemas.microsoft.com/office/powerpoint/2010/main" val="606299750"/>
              </p:ext>
            </p:extLst>
          </p:nvPr>
        </p:nvGraphicFramePr>
        <p:xfrm>
          <a:off x="234125" y="382123"/>
          <a:ext cx="8675750" cy="1218077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867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2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TS Pre - Processing</a:t>
                      </a:r>
                      <a:endParaRPr sz="1800" b="1" i="0" u="none" strike="noStrike" cap="none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5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FFFFFF"/>
                        </a:solidFill>
                        <a:latin typeface="Fira Sans Extra Condensed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  <a:alpha val="2394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100" y="533548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B2278-170A-A7BF-A95E-ACFD90D3C1B6}"/>
              </a:ext>
            </a:extLst>
          </p:cNvPr>
          <p:cNvSpPr txBox="1"/>
          <p:nvPr/>
        </p:nvSpPr>
        <p:spPr>
          <a:xfrm>
            <a:off x="234124" y="581783"/>
            <a:ext cx="867575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Fira Sans Extra Condensed" panose="020B0503050000020004" pitchFamily="34" charset="0"/>
            </a:endParaRPr>
          </a:p>
          <a:p>
            <a:endParaRPr lang="en-US" b="1" dirty="0">
              <a:latin typeface="Fira Sans Extra Condensed" panose="020B0503050000020004" pitchFamily="34" charset="0"/>
            </a:endParaRPr>
          </a:p>
          <a:p>
            <a:r>
              <a:rPr lang="en-US" b="1" dirty="0">
                <a:latin typeface="Fira Sans Extra Condensed" panose="020B0503050000020004" pitchFamily="34" charset="0"/>
              </a:rPr>
              <a:t>Pre – Processing is important </a:t>
            </a:r>
            <a:r>
              <a:rPr lang="en-US" dirty="0">
                <a:latin typeface="Fira Sans Extra Condensed" panose="020B0503050000020004" pitchFamily="34" charset="0"/>
              </a:rPr>
              <a:t>to eliminate noises which can be caused by atmospheric illumination conditions, clouds, shadows or snow etc. </a:t>
            </a:r>
            <a:endParaRPr lang="en-US" dirty="0">
              <a:effectLst/>
              <a:latin typeface="Fira Sans Extra Condensed" panose="020B0503050000020004" pitchFamily="34" charset="0"/>
            </a:endParaRPr>
          </a:p>
          <a:p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  <p:pic>
        <p:nvPicPr>
          <p:cNvPr id="9" name="Picture 8" descr="A graph with a line drawn on it&#10;&#10;Description automatically generated">
            <a:extLst>
              <a:ext uri="{FF2B5EF4-FFF2-40B4-BE49-F238E27FC236}">
                <a16:creationId xmlns:a16="http://schemas.microsoft.com/office/drawing/2014/main" id="{E31943C6-2A52-7188-16F1-ECDB74774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4736"/>
            <a:ext cx="9144000" cy="19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/>
        </p:nvGraphicFramePr>
        <p:xfrm>
          <a:off x="234125" y="203200"/>
          <a:ext cx="2811557" cy="4730392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811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93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TS Pre - Processing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5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0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991" y="496422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B2278-170A-A7BF-A95E-ACFD90D3C1B6}"/>
              </a:ext>
            </a:extLst>
          </p:cNvPr>
          <p:cNvSpPr txBox="1"/>
          <p:nvPr/>
        </p:nvSpPr>
        <p:spPr>
          <a:xfrm>
            <a:off x="234125" y="1419106"/>
            <a:ext cx="28824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1. Combination of MSAVI and NDVI</a:t>
            </a:r>
          </a:p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Fira Sans Extra Condensed" panose="020B0503050000020004" pitchFamily="34" charset="0"/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MSAVI values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grester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Fira Sans Extra Condensed" panose="020B0503050000020004" pitchFamily="34" charset="0"/>
              </a:rPr>
              <a:t> than 0.6, are replaced with NDVI values for the same dates</a:t>
            </a:r>
          </a:p>
          <a:p>
            <a:pPr marL="342900" indent="-342900">
              <a:buAutoNum type="arabicPeriod"/>
            </a:pPr>
            <a:endParaRPr lang="en-US" b="1" dirty="0">
              <a:latin typeface="Fira Sans Extra Condensed" panose="020B0503050000020004" pitchFamily="34" charset="0"/>
            </a:endParaRP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Fira Sans Extra Condensed" panose="020B0503050000020004" pitchFamily="34" charset="0"/>
            </a:endParaRP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</a:rPr>
              <a:t>2.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ira Sans Extra Condensed" panose="020B0503050000020004" pitchFamily="34" charset="0"/>
              </a:rPr>
              <a:t>TS PHENOLOGICAL PRE -  PROCESSING</a:t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ira Sans Extra Condensed" panose="020B0503050000020004" pitchFamily="34" charset="0"/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ira Sans Extra Condensed" panose="020B0503050000020004" pitchFamily="34" charset="0"/>
              </a:rPr>
              <a:t>     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ira Sans Extra Condensed" panose="020B0503050000020004" pitchFamily="34" charset="0"/>
              </a:rPr>
              <a:t>     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ira Sans Extra Condensed" panose="020B0503050000020004" pitchFamily="34" charset="0"/>
              </a:rPr>
              <a:t>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ira Sans Extra Condensed" panose="020B0503050000020004" pitchFamily="34" charset="0"/>
              </a:rPr>
              <a:t>. Median Filter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</a:rPr>
              <a:t>      ii.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</a:rPr>
              <a:t>Savitzky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</a:rPr>
              <a:t> –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</a:rPr>
              <a:t>Golay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ira Sans Extra Condensed" panose="020B0503050000020004" pitchFamily="34" charset="0"/>
              </a:rPr>
              <a:t> Filter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Fira Sans Extra Condensed" panose="020B0503050000020004" pitchFamily="34" charset="0"/>
            </a:endParaRPr>
          </a:p>
          <a:p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366703C-5F62-5030-426E-F99AC2C4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394" y="74152"/>
            <a:ext cx="5778055" cy="49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99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>
            <p:extLst>
              <p:ext uri="{D42A27DB-BD31-4B8C-83A1-F6EECF244321}">
                <p14:modId xmlns:p14="http://schemas.microsoft.com/office/powerpoint/2010/main" val="534521591"/>
              </p:ext>
            </p:extLst>
          </p:nvPr>
        </p:nvGraphicFramePr>
        <p:xfrm>
          <a:off x="234125" y="203200"/>
          <a:ext cx="2676715" cy="4730392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676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93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Threshold - Slope 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5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0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  <a:alpha val="2394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411" y="496422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B2278-170A-A7BF-A95E-ACFD90D3C1B6}"/>
              </a:ext>
            </a:extLst>
          </p:cNvPr>
          <p:cNvSpPr txBox="1"/>
          <p:nvPr/>
        </p:nvSpPr>
        <p:spPr>
          <a:xfrm>
            <a:off x="234125" y="1425396"/>
            <a:ext cx="257556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Fira Sans Extra Condensed" panose="020B0503050000020004" pitchFamily="34" charset="0"/>
              </a:rPr>
              <a:t>Depending on threshold and slope methods, phenological s</a:t>
            </a:r>
            <a:r>
              <a:rPr lang="en-US" sz="1800" dirty="0">
                <a:effectLst/>
                <a:latin typeface="Fira Sans Extra Condensed" panose="020B0503050000020004" pitchFamily="34" charset="0"/>
              </a:rPr>
              <a:t>tages are estimated      </a:t>
            </a:r>
          </a:p>
          <a:p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DE86AE8-30DB-2D3B-27BF-77C7A0452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833" y="203200"/>
            <a:ext cx="5688042" cy="47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39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549900" y="1904675"/>
            <a:ext cx="1233000" cy="1233000"/>
          </a:xfrm>
          <a:prstGeom prst="ellipse">
            <a:avLst/>
          </a:prstGeom>
          <a:solidFill>
            <a:srgbClr val="E89C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2252700" y="1904650"/>
            <a:ext cx="1233000" cy="1233000"/>
          </a:xfrm>
          <a:prstGeom prst="ellipse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3955500" y="1904650"/>
            <a:ext cx="1233000" cy="1233000"/>
          </a:xfrm>
          <a:prstGeom prst="ellipse">
            <a:avLst/>
          </a:prstGeom>
          <a:solidFill>
            <a:srgbClr val="85C2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5658300" y="1904650"/>
            <a:ext cx="1233000" cy="1233000"/>
          </a:xfrm>
          <a:prstGeom prst="ellipse">
            <a:avLst/>
          </a:prstGeom>
          <a:solidFill>
            <a:srgbClr val="AB69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7361100" y="1904650"/>
            <a:ext cx="1233000" cy="1233000"/>
          </a:xfrm>
          <a:prstGeom prst="ellipse">
            <a:avLst/>
          </a:prstGeom>
          <a:solidFill>
            <a:srgbClr val="145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8" name="Google Shape;68;p14"/>
          <p:cNvGrpSpPr/>
          <p:nvPr/>
        </p:nvGrpSpPr>
        <p:grpSpPr>
          <a:xfrm>
            <a:off x="2657132" y="2265222"/>
            <a:ext cx="516836" cy="511337"/>
            <a:chOff x="1049375" y="2318350"/>
            <a:chExt cx="298525" cy="295400"/>
          </a:xfrm>
        </p:grpSpPr>
        <p:sp>
          <p:nvSpPr>
            <p:cNvPr id="69" name="Google Shape;69;p14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14"/>
          <p:cNvGrpSpPr/>
          <p:nvPr/>
        </p:nvGrpSpPr>
        <p:grpSpPr>
          <a:xfrm>
            <a:off x="5565600" y="931567"/>
            <a:ext cx="1418400" cy="3178971"/>
            <a:chOff x="5565600" y="902825"/>
            <a:chExt cx="1418400" cy="3512675"/>
          </a:xfrm>
        </p:grpSpPr>
        <p:sp>
          <p:nvSpPr>
            <p:cNvPr id="74" name="Google Shape;74;p14"/>
            <p:cNvSpPr txBox="1"/>
            <p:nvPr/>
          </p:nvSpPr>
          <p:spPr>
            <a:xfrm>
              <a:off x="5565600" y="902825"/>
              <a:ext cx="14184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Materials and Methods</a:t>
              </a:r>
              <a:endParaRPr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951850" y="3769600"/>
              <a:ext cx="645900" cy="645900"/>
            </a:xfrm>
            <a:prstGeom prst="ellipse">
              <a:avLst/>
            </a:prstGeom>
            <a:solidFill>
              <a:srgbClr val="AB6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7" name="Google Shape;77;p14"/>
          <p:cNvGrpSpPr/>
          <p:nvPr/>
        </p:nvGrpSpPr>
        <p:grpSpPr>
          <a:xfrm>
            <a:off x="7268400" y="931600"/>
            <a:ext cx="1418400" cy="2765875"/>
            <a:chOff x="7268400" y="1236400"/>
            <a:chExt cx="1418400" cy="2765875"/>
          </a:xfrm>
        </p:grpSpPr>
        <p:sp>
          <p:nvSpPr>
            <p:cNvPr id="78" name="Google Shape;78;p14"/>
            <p:cNvSpPr txBox="1"/>
            <p:nvPr/>
          </p:nvSpPr>
          <p:spPr>
            <a:xfrm>
              <a:off x="7268400" y="3670475"/>
              <a:ext cx="14184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7654650" y="1236400"/>
              <a:ext cx="645900" cy="645900"/>
            </a:xfrm>
            <a:prstGeom prst="ellipse">
              <a:avLst/>
            </a:prstGeom>
            <a:solidFill>
              <a:srgbClr val="145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0" name="Google Shape;80;p14"/>
          <p:cNvCxnSpPr>
            <a:stCxn id="81" idx="4"/>
            <a:endCxn id="63" idx="0"/>
          </p:cNvCxnSpPr>
          <p:nvPr/>
        </p:nvCxnSpPr>
        <p:spPr>
          <a:xfrm rot="-5400000" flipH="1">
            <a:off x="1003050" y="1740850"/>
            <a:ext cx="327300" cy="6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4"/>
          <p:cNvCxnSpPr>
            <a:stCxn id="83" idx="0"/>
            <a:endCxn id="64" idx="4"/>
          </p:cNvCxnSpPr>
          <p:nvPr/>
        </p:nvCxnSpPr>
        <p:spPr>
          <a:xfrm rot="-5400000">
            <a:off x="2680350" y="3326513"/>
            <a:ext cx="378300" cy="6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14"/>
          <p:cNvCxnSpPr>
            <a:stCxn id="85" idx="4"/>
            <a:endCxn id="65" idx="0"/>
          </p:cNvCxnSpPr>
          <p:nvPr/>
        </p:nvCxnSpPr>
        <p:spPr>
          <a:xfrm rot="-5400000" flipH="1">
            <a:off x="4408650" y="1740850"/>
            <a:ext cx="327300" cy="600"/>
          </a:xfrm>
          <a:prstGeom prst="curvedConnector3">
            <a:avLst>
              <a:gd name="adj1" fmla="val 4997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14"/>
          <p:cNvCxnSpPr>
            <a:stCxn id="66" idx="4"/>
            <a:endCxn id="76" idx="0"/>
          </p:cNvCxnSpPr>
          <p:nvPr/>
        </p:nvCxnSpPr>
        <p:spPr>
          <a:xfrm rot="-5400000" flipH="1">
            <a:off x="6081000" y="3331450"/>
            <a:ext cx="388200" cy="600"/>
          </a:xfrm>
          <a:prstGeom prst="curvedConnector3">
            <a:avLst>
              <a:gd name="adj1" fmla="val 50019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4"/>
          <p:cNvCxnSpPr>
            <a:stCxn id="79" idx="4"/>
            <a:endCxn id="67" idx="0"/>
          </p:cNvCxnSpPr>
          <p:nvPr/>
        </p:nvCxnSpPr>
        <p:spPr>
          <a:xfrm rot="-5400000" flipH="1">
            <a:off x="7814250" y="1740850"/>
            <a:ext cx="327300" cy="600"/>
          </a:xfrm>
          <a:prstGeom prst="curvedConnector3">
            <a:avLst>
              <a:gd name="adj1" fmla="val 4997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4"/>
          <p:cNvCxnSpPr>
            <a:stCxn id="81" idx="6"/>
            <a:endCxn id="83" idx="2"/>
          </p:cNvCxnSpPr>
          <p:nvPr/>
        </p:nvCxnSpPr>
        <p:spPr>
          <a:xfrm>
            <a:off x="1489350" y="1254550"/>
            <a:ext cx="1056900" cy="2558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Google Shape;89;p14"/>
          <p:cNvCxnSpPr>
            <a:stCxn id="83" idx="6"/>
            <a:endCxn id="85" idx="2"/>
          </p:cNvCxnSpPr>
          <p:nvPr/>
        </p:nvCxnSpPr>
        <p:spPr>
          <a:xfrm rot="10800000" flipH="1">
            <a:off x="3192150" y="1254635"/>
            <a:ext cx="1056900" cy="2558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4"/>
          <p:cNvCxnSpPr>
            <a:stCxn id="85" idx="6"/>
            <a:endCxn id="76" idx="2"/>
          </p:cNvCxnSpPr>
          <p:nvPr/>
        </p:nvCxnSpPr>
        <p:spPr>
          <a:xfrm>
            <a:off x="4894950" y="1254550"/>
            <a:ext cx="1056900" cy="2563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" name="Google Shape;91;p14"/>
          <p:cNvCxnSpPr>
            <a:stCxn id="76" idx="6"/>
            <a:endCxn id="79" idx="2"/>
          </p:cNvCxnSpPr>
          <p:nvPr/>
        </p:nvCxnSpPr>
        <p:spPr>
          <a:xfrm rot="10800000" flipH="1">
            <a:off x="6597750" y="1254468"/>
            <a:ext cx="1056900" cy="2563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1649" y="2294201"/>
            <a:ext cx="586300" cy="45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2850" y="2226425"/>
            <a:ext cx="586300" cy="521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4"/>
          <p:cNvGrpSpPr/>
          <p:nvPr/>
        </p:nvGrpSpPr>
        <p:grpSpPr>
          <a:xfrm>
            <a:off x="917116" y="2336510"/>
            <a:ext cx="474036" cy="453389"/>
            <a:chOff x="5049750" y="832600"/>
            <a:chExt cx="505100" cy="483100"/>
          </a:xfrm>
        </p:grpSpPr>
        <p:sp>
          <p:nvSpPr>
            <p:cNvPr id="95" name="Google Shape;95;p14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7" name="Google Shape;97;p14"/>
          <p:cNvGrpSpPr/>
          <p:nvPr/>
        </p:nvGrpSpPr>
        <p:grpSpPr>
          <a:xfrm>
            <a:off x="4335000" y="2249978"/>
            <a:ext cx="474025" cy="474025"/>
            <a:chOff x="-61783350" y="2297100"/>
            <a:chExt cx="316650" cy="316650"/>
          </a:xfrm>
        </p:grpSpPr>
        <p:sp>
          <p:nvSpPr>
            <p:cNvPr id="98" name="Google Shape;98;p14"/>
            <p:cNvSpPr/>
            <p:nvPr/>
          </p:nvSpPr>
          <p:spPr>
            <a:xfrm>
              <a:off x="-61783350" y="2297100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379" y="0"/>
                  </a:moveTo>
                  <a:cubicBezTo>
                    <a:pt x="158" y="0"/>
                    <a:pt x="1" y="189"/>
                    <a:pt x="1" y="441"/>
                  </a:cubicBezTo>
                  <a:lnTo>
                    <a:pt x="1" y="12287"/>
                  </a:lnTo>
                  <a:cubicBezTo>
                    <a:pt x="1" y="12508"/>
                    <a:pt x="190" y="12665"/>
                    <a:pt x="379" y="12665"/>
                  </a:cubicBezTo>
                  <a:lnTo>
                    <a:pt x="12256" y="12665"/>
                  </a:lnTo>
                  <a:cubicBezTo>
                    <a:pt x="12477" y="12665"/>
                    <a:pt x="12666" y="12476"/>
                    <a:pt x="12666" y="12287"/>
                  </a:cubicBezTo>
                  <a:cubicBezTo>
                    <a:pt x="12634" y="12098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41"/>
                  </a:lnTo>
                  <a:cubicBezTo>
                    <a:pt x="820" y="189"/>
                    <a:pt x="631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-61742375" y="2387675"/>
              <a:ext cx="275675" cy="151250"/>
            </a:xfrm>
            <a:custGeom>
              <a:avLst/>
              <a:gdLst/>
              <a:ahLst/>
              <a:cxnLst/>
              <a:rect l="l" t="t" r="r" b="b"/>
              <a:pathLst>
                <a:path w="11027" h="6050" extrusionOk="0">
                  <a:moveTo>
                    <a:pt x="9767" y="788"/>
                  </a:moveTo>
                  <a:cubicBezTo>
                    <a:pt x="10019" y="788"/>
                    <a:pt x="10208" y="977"/>
                    <a:pt x="10208" y="1229"/>
                  </a:cubicBezTo>
                  <a:cubicBezTo>
                    <a:pt x="10176" y="1450"/>
                    <a:pt x="10019" y="1639"/>
                    <a:pt x="9767" y="1639"/>
                  </a:cubicBezTo>
                  <a:cubicBezTo>
                    <a:pt x="9546" y="1639"/>
                    <a:pt x="9389" y="1450"/>
                    <a:pt x="9389" y="1229"/>
                  </a:cubicBezTo>
                  <a:cubicBezTo>
                    <a:pt x="9389" y="977"/>
                    <a:pt x="9578" y="788"/>
                    <a:pt x="9767" y="788"/>
                  </a:cubicBezTo>
                  <a:close/>
                  <a:moveTo>
                    <a:pt x="4001" y="1607"/>
                  </a:moveTo>
                  <a:cubicBezTo>
                    <a:pt x="4222" y="1607"/>
                    <a:pt x="4379" y="1796"/>
                    <a:pt x="4379" y="2048"/>
                  </a:cubicBezTo>
                  <a:cubicBezTo>
                    <a:pt x="4379" y="2269"/>
                    <a:pt x="4222" y="2489"/>
                    <a:pt x="4001" y="2489"/>
                  </a:cubicBezTo>
                  <a:cubicBezTo>
                    <a:pt x="3749" y="2489"/>
                    <a:pt x="3560" y="2269"/>
                    <a:pt x="3560" y="2048"/>
                  </a:cubicBezTo>
                  <a:cubicBezTo>
                    <a:pt x="3560" y="1796"/>
                    <a:pt x="3749" y="1607"/>
                    <a:pt x="4001" y="1607"/>
                  </a:cubicBezTo>
                  <a:close/>
                  <a:moveTo>
                    <a:pt x="6459" y="4128"/>
                  </a:moveTo>
                  <a:cubicBezTo>
                    <a:pt x="6679" y="4128"/>
                    <a:pt x="6900" y="4317"/>
                    <a:pt x="6900" y="4569"/>
                  </a:cubicBezTo>
                  <a:cubicBezTo>
                    <a:pt x="6868" y="4758"/>
                    <a:pt x="6711" y="4947"/>
                    <a:pt x="6459" y="4947"/>
                  </a:cubicBezTo>
                  <a:cubicBezTo>
                    <a:pt x="6238" y="4947"/>
                    <a:pt x="6081" y="4758"/>
                    <a:pt x="6081" y="4569"/>
                  </a:cubicBezTo>
                  <a:cubicBezTo>
                    <a:pt x="6081" y="4317"/>
                    <a:pt x="6270" y="4128"/>
                    <a:pt x="6459" y="4128"/>
                  </a:cubicBezTo>
                  <a:close/>
                  <a:moveTo>
                    <a:pt x="1229" y="4380"/>
                  </a:moveTo>
                  <a:cubicBezTo>
                    <a:pt x="1481" y="4380"/>
                    <a:pt x="1638" y="4569"/>
                    <a:pt x="1638" y="4789"/>
                  </a:cubicBezTo>
                  <a:cubicBezTo>
                    <a:pt x="1638" y="5041"/>
                    <a:pt x="1481" y="5230"/>
                    <a:pt x="1229" y="5230"/>
                  </a:cubicBezTo>
                  <a:cubicBezTo>
                    <a:pt x="1008" y="5230"/>
                    <a:pt x="788" y="5041"/>
                    <a:pt x="788" y="4789"/>
                  </a:cubicBezTo>
                  <a:cubicBezTo>
                    <a:pt x="788" y="4569"/>
                    <a:pt x="1008" y="4380"/>
                    <a:pt x="1229" y="4380"/>
                  </a:cubicBezTo>
                  <a:close/>
                  <a:moveTo>
                    <a:pt x="9767" y="0"/>
                  </a:moveTo>
                  <a:cubicBezTo>
                    <a:pt x="9105" y="0"/>
                    <a:pt x="8570" y="536"/>
                    <a:pt x="8570" y="1229"/>
                  </a:cubicBezTo>
                  <a:cubicBezTo>
                    <a:pt x="8570" y="1418"/>
                    <a:pt x="8601" y="1576"/>
                    <a:pt x="8664" y="1765"/>
                  </a:cubicBezTo>
                  <a:lnTo>
                    <a:pt x="7026" y="3434"/>
                  </a:lnTo>
                  <a:cubicBezTo>
                    <a:pt x="6868" y="3340"/>
                    <a:pt x="6679" y="3308"/>
                    <a:pt x="6459" y="3308"/>
                  </a:cubicBezTo>
                  <a:cubicBezTo>
                    <a:pt x="6270" y="3308"/>
                    <a:pt x="6112" y="3340"/>
                    <a:pt x="5923" y="3434"/>
                  </a:cubicBezTo>
                  <a:lnTo>
                    <a:pt x="5104" y="2584"/>
                  </a:lnTo>
                  <a:cubicBezTo>
                    <a:pt x="5167" y="2426"/>
                    <a:pt x="5199" y="2237"/>
                    <a:pt x="5199" y="2048"/>
                  </a:cubicBezTo>
                  <a:cubicBezTo>
                    <a:pt x="5199" y="1387"/>
                    <a:pt x="4663" y="788"/>
                    <a:pt x="4001" y="788"/>
                  </a:cubicBezTo>
                  <a:cubicBezTo>
                    <a:pt x="3308" y="788"/>
                    <a:pt x="2773" y="1324"/>
                    <a:pt x="2773" y="2048"/>
                  </a:cubicBezTo>
                  <a:cubicBezTo>
                    <a:pt x="2773" y="2237"/>
                    <a:pt x="2804" y="2395"/>
                    <a:pt x="2899" y="2584"/>
                  </a:cubicBezTo>
                  <a:lnTo>
                    <a:pt x="1796" y="3686"/>
                  </a:lnTo>
                  <a:cubicBezTo>
                    <a:pt x="1638" y="3623"/>
                    <a:pt x="1418" y="3592"/>
                    <a:pt x="1229" y="3592"/>
                  </a:cubicBezTo>
                  <a:cubicBezTo>
                    <a:pt x="567" y="3592"/>
                    <a:pt x="0" y="4128"/>
                    <a:pt x="0" y="4852"/>
                  </a:cubicBezTo>
                  <a:cubicBezTo>
                    <a:pt x="0" y="5514"/>
                    <a:pt x="567" y="6049"/>
                    <a:pt x="1229" y="6049"/>
                  </a:cubicBezTo>
                  <a:cubicBezTo>
                    <a:pt x="1890" y="6049"/>
                    <a:pt x="2458" y="5514"/>
                    <a:pt x="2458" y="4852"/>
                  </a:cubicBezTo>
                  <a:cubicBezTo>
                    <a:pt x="2458" y="4632"/>
                    <a:pt x="2426" y="4474"/>
                    <a:pt x="2332" y="4285"/>
                  </a:cubicBezTo>
                  <a:lnTo>
                    <a:pt x="3434" y="3182"/>
                  </a:lnTo>
                  <a:cubicBezTo>
                    <a:pt x="3592" y="3245"/>
                    <a:pt x="3781" y="3308"/>
                    <a:pt x="4001" y="3308"/>
                  </a:cubicBezTo>
                  <a:cubicBezTo>
                    <a:pt x="4190" y="3308"/>
                    <a:pt x="4348" y="3277"/>
                    <a:pt x="4537" y="3182"/>
                  </a:cubicBezTo>
                  <a:lnTo>
                    <a:pt x="5356" y="4001"/>
                  </a:lnTo>
                  <a:cubicBezTo>
                    <a:pt x="5293" y="4159"/>
                    <a:pt x="5262" y="4348"/>
                    <a:pt x="5262" y="4569"/>
                  </a:cubicBezTo>
                  <a:cubicBezTo>
                    <a:pt x="5262" y="5230"/>
                    <a:pt x="5797" y="5766"/>
                    <a:pt x="6459" y="5766"/>
                  </a:cubicBezTo>
                  <a:cubicBezTo>
                    <a:pt x="7152" y="5766"/>
                    <a:pt x="7687" y="5230"/>
                    <a:pt x="7687" y="4569"/>
                  </a:cubicBezTo>
                  <a:cubicBezTo>
                    <a:pt x="7687" y="4348"/>
                    <a:pt x="7656" y="4191"/>
                    <a:pt x="7561" y="4001"/>
                  </a:cubicBezTo>
                  <a:lnTo>
                    <a:pt x="9231" y="2363"/>
                  </a:lnTo>
                  <a:cubicBezTo>
                    <a:pt x="9389" y="2426"/>
                    <a:pt x="9578" y="2489"/>
                    <a:pt x="9767" y="2489"/>
                  </a:cubicBezTo>
                  <a:cubicBezTo>
                    <a:pt x="10460" y="2489"/>
                    <a:pt x="11027" y="1922"/>
                    <a:pt x="11027" y="1229"/>
                  </a:cubicBezTo>
                  <a:cubicBezTo>
                    <a:pt x="10995" y="536"/>
                    <a:pt x="10460" y="0"/>
                    <a:pt x="9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4"/>
          <p:cNvGrpSpPr/>
          <p:nvPr/>
        </p:nvGrpSpPr>
        <p:grpSpPr>
          <a:xfrm>
            <a:off x="3862800" y="931600"/>
            <a:ext cx="1418400" cy="2765875"/>
            <a:chOff x="3862800" y="1236400"/>
            <a:chExt cx="1418400" cy="2765875"/>
          </a:xfrm>
        </p:grpSpPr>
        <p:sp>
          <p:nvSpPr>
            <p:cNvPr id="101" name="Google Shape;101;p14"/>
            <p:cNvSpPr txBox="1"/>
            <p:nvPr/>
          </p:nvSpPr>
          <p:spPr>
            <a:xfrm>
              <a:off x="3862800" y="3670475"/>
              <a:ext cx="14184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tr" sz="18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Approach</a:t>
              </a:r>
              <a:endParaRPr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249050" y="1236400"/>
              <a:ext cx="645900" cy="645900"/>
            </a:xfrm>
            <a:prstGeom prst="ellipse">
              <a:avLst/>
            </a:prstGeom>
            <a:solidFill>
              <a:srgbClr val="85C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3" name="Google Shape;103;p14"/>
          <p:cNvGrpSpPr/>
          <p:nvPr/>
        </p:nvGrpSpPr>
        <p:grpSpPr>
          <a:xfrm>
            <a:off x="2160000" y="912634"/>
            <a:ext cx="1418400" cy="3198073"/>
            <a:chOff x="2160000" y="942354"/>
            <a:chExt cx="1418400" cy="3473146"/>
          </a:xfrm>
        </p:grpSpPr>
        <p:sp>
          <p:nvSpPr>
            <p:cNvPr id="104" name="Google Shape;104;p14"/>
            <p:cNvSpPr txBox="1"/>
            <p:nvPr/>
          </p:nvSpPr>
          <p:spPr>
            <a:xfrm>
              <a:off x="2160000" y="942354"/>
              <a:ext cx="14184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State of Art</a:t>
              </a:r>
              <a:endParaRPr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2546250" y="3769600"/>
              <a:ext cx="645900" cy="645900"/>
            </a:xfrm>
            <a:prstGeom prst="ellipse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6" name="Google Shape;106;p14"/>
          <p:cNvGrpSpPr/>
          <p:nvPr/>
        </p:nvGrpSpPr>
        <p:grpSpPr>
          <a:xfrm>
            <a:off x="457200" y="931600"/>
            <a:ext cx="1418400" cy="2765875"/>
            <a:chOff x="457200" y="1236400"/>
            <a:chExt cx="1418400" cy="2765875"/>
          </a:xfrm>
        </p:grpSpPr>
        <p:sp>
          <p:nvSpPr>
            <p:cNvPr id="107" name="Google Shape;107;p14"/>
            <p:cNvSpPr txBox="1"/>
            <p:nvPr/>
          </p:nvSpPr>
          <p:spPr>
            <a:xfrm>
              <a:off x="457200" y="3670475"/>
              <a:ext cx="14184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Introduction</a:t>
              </a:r>
              <a:endParaRPr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843450" y="1236400"/>
              <a:ext cx="645900" cy="645900"/>
            </a:xfrm>
            <a:prstGeom prst="ellipse">
              <a:avLst/>
            </a:prstGeom>
            <a:solidFill>
              <a:srgbClr val="E89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9" name="Google Shape;109;p14"/>
          <p:cNvSpPr txBox="1"/>
          <p:nvPr/>
        </p:nvSpPr>
        <p:spPr>
          <a:xfrm>
            <a:off x="7361100" y="3397167"/>
            <a:ext cx="14184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Results and </a:t>
            </a:r>
            <a:r>
              <a:rPr lang="en-US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Discussion</a:t>
            </a: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>
            <p:extLst>
              <p:ext uri="{D42A27DB-BD31-4B8C-83A1-F6EECF244321}">
                <p14:modId xmlns:p14="http://schemas.microsoft.com/office/powerpoint/2010/main" val="1422440756"/>
              </p:ext>
            </p:extLst>
          </p:nvPr>
        </p:nvGraphicFramePr>
        <p:xfrm>
          <a:off x="234126" y="161914"/>
          <a:ext cx="8675750" cy="1529726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867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64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- Threshold - Slope 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5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0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  <a:alpha val="2394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9631" y="283062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B2278-170A-A7BF-A95E-ACFD90D3C1B6}"/>
              </a:ext>
            </a:extLst>
          </p:cNvPr>
          <p:cNvSpPr txBox="1"/>
          <p:nvPr/>
        </p:nvSpPr>
        <p:spPr>
          <a:xfrm>
            <a:off x="333184" y="678636"/>
            <a:ext cx="85766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Fira Sans Extra Condensed" panose="020B0503050000020004" pitchFamily="34" charset="0"/>
              </a:rPr>
              <a:t>RMSE for estimating corn phenological stages is 124 calculated as 7.44 days</a:t>
            </a:r>
          </a:p>
          <a:p>
            <a:endParaRPr lang="en-US" dirty="0">
              <a:effectLst/>
              <a:latin typeface="Fira Sans Extra Condensed" panose="020B0503050000020004" pitchFamily="34" charset="0"/>
            </a:endParaRPr>
          </a:p>
          <a:p>
            <a:r>
              <a:rPr lang="en-US" dirty="0">
                <a:effectLst/>
                <a:latin typeface="Fira Sans Extra Condensed" panose="020B0503050000020004" pitchFamily="34" charset="0"/>
              </a:rPr>
              <a:t>Highest error occurs in the Emergence stage 5.58 days, </a:t>
            </a:r>
          </a:p>
          <a:p>
            <a:r>
              <a:rPr lang="en-US" dirty="0">
                <a:latin typeface="Fira Sans Extra Condensed" panose="020B0503050000020004" pitchFamily="34" charset="0"/>
              </a:rPr>
              <a:t>L</a:t>
            </a:r>
            <a:r>
              <a:rPr lang="en-US" dirty="0">
                <a:effectLst/>
                <a:latin typeface="Fira Sans Extra Condensed" panose="020B0503050000020004" pitchFamily="34" charset="0"/>
              </a:rPr>
              <a:t>owest error is found in the Silking 126 stage with an RMSE of 1.67 days</a:t>
            </a:r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  <p:pic>
        <p:nvPicPr>
          <p:cNvPr id="5" name="Picture 4" descr="A calendar with a grid of squares&#10;&#10;Description automatically generated with medium confidence">
            <a:extLst>
              <a:ext uri="{FF2B5EF4-FFF2-40B4-BE49-F238E27FC236}">
                <a16:creationId xmlns:a16="http://schemas.microsoft.com/office/drawing/2014/main" id="{2D0A1B54-2FD1-9F69-DA89-F028E7209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7553"/>
            <a:ext cx="9144000" cy="291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26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7" name="Google Shape;397;p30"/>
          <p:cNvGraphicFramePr/>
          <p:nvPr>
            <p:extLst>
              <p:ext uri="{D42A27DB-BD31-4B8C-83A1-F6EECF244321}">
                <p14:modId xmlns:p14="http://schemas.microsoft.com/office/powerpoint/2010/main" val="1344857571"/>
              </p:ext>
            </p:extLst>
          </p:nvPr>
        </p:nvGraphicFramePr>
        <p:xfrm>
          <a:off x="234125" y="203200"/>
          <a:ext cx="8810815" cy="1427480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881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845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Methods – Standard Deviation of Pixels and K-Means Clustering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45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  <a:alpha val="2394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145" y="353801"/>
            <a:ext cx="258200" cy="199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B2278-170A-A7BF-A95E-ACFD90D3C1B6}"/>
              </a:ext>
            </a:extLst>
          </p:cNvPr>
          <p:cNvSpPr txBox="1"/>
          <p:nvPr/>
        </p:nvSpPr>
        <p:spPr>
          <a:xfrm>
            <a:off x="234124" y="792936"/>
            <a:ext cx="88108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Fira Sans Extra Condensed" panose="020B0503050000020004" pitchFamily="34" charset="0"/>
              </a:rPr>
              <a:t>Clusters are created depending on the pixel level standard deviation values. These clusters named as object - based field characteristics for decision makers to understand field more precise </a:t>
            </a:r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endParaRPr lang="en-US" b="1" dirty="0"/>
          </a:p>
        </p:txBody>
      </p:sp>
      <p:pic>
        <p:nvPicPr>
          <p:cNvPr id="5" name="Picture 4" descr="A group of images of different colors&#10;&#10;Description automatically generated">
            <a:extLst>
              <a:ext uri="{FF2B5EF4-FFF2-40B4-BE49-F238E27FC236}">
                <a16:creationId xmlns:a16="http://schemas.microsoft.com/office/drawing/2014/main" id="{7AAC0AB8-9B44-785A-6948-1B7889B03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5140"/>
            <a:ext cx="9144000" cy="23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75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5" name="Google Shape;405;p31"/>
          <p:cNvGraphicFramePr/>
          <p:nvPr>
            <p:extLst>
              <p:ext uri="{D42A27DB-BD31-4B8C-83A1-F6EECF244321}">
                <p14:modId xmlns:p14="http://schemas.microsoft.com/office/powerpoint/2010/main" val="1464231683"/>
              </p:ext>
            </p:extLst>
          </p:nvPr>
        </p:nvGraphicFramePr>
        <p:xfrm>
          <a:off x="453150" y="835642"/>
          <a:ext cx="2960250" cy="4038170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96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Conclusion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Fira Sans Extra Condensed" panose="020B0503050000020004" pitchFamily="34" charset="0"/>
                        </a:rPr>
                        <a:t>Phenology estimation </a:t>
                      </a:r>
                      <a:endParaRPr lang="en-US" sz="1800" b="1" dirty="0">
                        <a:latin typeface="Fira Sans Extra Condensed" panose="020B0503050000020004" pitchFamily="34" charset="0"/>
                        <a:sym typeface="Wingdings" panose="05000000000000000000" pitchFamily="2" charset="2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dirty="0">
                        <a:latin typeface="Fira Sans Extra Condensed" panose="020B0503050000020004" pitchFamily="34" charset="0"/>
                        <a:sym typeface="Wingdings" panose="05000000000000000000" pitchFamily="2" charset="2"/>
                      </a:endParaRP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Fira Sans Extra Condensed" panose="020B0503050000020004" pitchFamily="34" charset="0"/>
                          <a:sym typeface="Wingdings" panose="05000000000000000000" pitchFamily="2" charset="2"/>
                        </a:rPr>
                        <a:t>R</a:t>
                      </a:r>
                      <a:r>
                        <a:rPr lang="en-US" sz="1600" dirty="0">
                          <a:latin typeface="Fira Sans Extra Condensed" panose="020B0503050000020004" pitchFamily="34" charset="0"/>
                        </a:rPr>
                        <a:t>ight Time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dirty="0">
                        <a:latin typeface="Fira Sans Extra Condensed" panose="020B05030500000200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Fira Sans Extra Condensed" panose="020B0503050000020004" pitchFamily="34" charset="0"/>
                        </a:rPr>
                        <a:t>Field model as related to phenology estimation,      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dirty="0">
                        <a:latin typeface="Fira Sans Extra Condensed" panose="020B0503050000020004" pitchFamily="34" charset="0"/>
                      </a:endParaRP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Fira Sans Extra Condensed" panose="020B0503050000020004" pitchFamily="34" charset="0"/>
                        </a:rPr>
                        <a:t>Right Source</a:t>
                      </a: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Fira Sans Extra Condensed" panose="020B0503050000020004" pitchFamily="34" charset="0"/>
                        </a:rPr>
                        <a:t>Right Place </a:t>
                      </a: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Fira Sans Extra Condensed" panose="020B0503050000020004" pitchFamily="34" charset="0"/>
                        </a:rPr>
                        <a:t>Right Rate</a:t>
                      </a:r>
                      <a:endParaRPr lang="en-US" sz="2000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C8E8">
                        <a:alpha val="186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6" name="Google Shape;4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400" y="835650"/>
            <a:ext cx="586300" cy="52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7626" y="835650"/>
            <a:ext cx="5331575" cy="385752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1"/>
          <p:cNvSpPr txBox="1"/>
          <p:nvPr/>
        </p:nvSpPr>
        <p:spPr>
          <a:xfrm>
            <a:off x="3413400" y="4658600"/>
            <a:ext cx="445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Sentinel - Ceylanpinar/Sanliurfa NDMI - 2022-06-21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" name="Google Shape;413;p32"/>
          <p:cNvGraphicFramePr/>
          <p:nvPr>
            <p:extLst>
              <p:ext uri="{D42A27DB-BD31-4B8C-83A1-F6EECF244321}">
                <p14:modId xmlns:p14="http://schemas.microsoft.com/office/powerpoint/2010/main" val="483366936"/>
              </p:ext>
            </p:extLst>
          </p:nvPr>
        </p:nvGraphicFramePr>
        <p:xfrm>
          <a:off x="453150" y="835642"/>
          <a:ext cx="2960250" cy="3909950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296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" sz="1800" b="1" dirty="0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Future Work</a:t>
                      </a:r>
                      <a:endParaRPr sz="1800" b="1" dirty="0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Emergence stage estimation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1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Ground Observations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1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Fira Sans Extra Condensed" panose="020B0503050000020004" pitchFamily="34" charset="0"/>
                          <a:ea typeface="Roboto"/>
                          <a:cs typeface="Roboto"/>
                          <a:sym typeface="Roboto"/>
                        </a:rPr>
                        <a:t>Meteorological data</a:t>
                      </a:r>
                      <a:endParaRPr sz="2400" b="1" dirty="0">
                        <a:latin typeface="Fira Sans Extra Condensed" panose="020B0503050000020004" pitchFamily="34" charset="0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C8E8">
                        <a:alpha val="186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4" name="Google Shape;4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400" y="835650"/>
            <a:ext cx="586300" cy="52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7626" y="835650"/>
            <a:ext cx="5331575" cy="385752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2"/>
          <p:cNvSpPr txBox="1"/>
          <p:nvPr/>
        </p:nvSpPr>
        <p:spPr>
          <a:xfrm>
            <a:off x="3413400" y="4658600"/>
            <a:ext cx="445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Sentinel - Ceylanpinar/Sanliurfa NDMI - 2022-06-21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" name="Google Shape;421;p33"/>
          <p:cNvGraphicFramePr/>
          <p:nvPr>
            <p:extLst>
              <p:ext uri="{D42A27DB-BD31-4B8C-83A1-F6EECF244321}">
                <p14:modId xmlns:p14="http://schemas.microsoft.com/office/powerpoint/2010/main" val="2107567530"/>
              </p:ext>
            </p:extLst>
          </p:nvPr>
        </p:nvGraphicFramePr>
        <p:xfrm>
          <a:off x="316175" y="1036367"/>
          <a:ext cx="3539325" cy="3498525"/>
        </p:xfrm>
        <a:graphic>
          <a:graphicData uri="http://schemas.openxmlformats.org/drawingml/2006/table">
            <a:tbl>
              <a:tblPr>
                <a:noFill/>
                <a:tableStyleId>{C385A87B-0ACF-40E7-A4E2-410D1985E6CA}</a:tableStyleId>
              </a:tblPr>
              <a:tblGrid>
                <a:gridCol w="353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6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" sz="1800" b="1">
                          <a:solidFill>
                            <a:srgbClr val="FFFF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References</a:t>
                      </a:r>
                      <a:endParaRPr sz="1800" b="1">
                        <a:solidFill>
                          <a:srgbClr val="FFFFF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2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dk2"/>
                          </a:solidFill>
                        </a:rPr>
                        <a:t>https://docs.google.com/document/d/1vaWgoSuXT3DwRH4TritUkML6QHRmWTzjSAF5Mxi7vBA/edit?usp=sharing</a:t>
                      </a:r>
                      <a:endParaRPr sz="1300" b="1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4E13">
                        <a:alpha val="2961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22" name="Google Shape;4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9800" y="1036375"/>
            <a:ext cx="4829399" cy="33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3"/>
          <p:cNvSpPr txBox="1"/>
          <p:nvPr/>
        </p:nvSpPr>
        <p:spPr>
          <a:xfrm>
            <a:off x="4009800" y="4354275"/>
            <a:ext cx="445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700">
                <a:solidFill>
                  <a:schemeClr val="dk1"/>
                </a:solidFill>
              </a:rPr>
              <a:t>Sentinel - Ceylanpinar/</a:t>
            </a:r>
            <a:r>
              <a:rPr lang="tr" sz="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Sanliurfa</a:t>
            </a:r>
            <a:r>
              <a:rPr lang="tr" sz="700">
                <a:solidFill>
                  <a:schemeClr val="dk1"/>
                </a:solidFill>
              </a:rPr>
              <a:t> NDVI Map - 2022-06-21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/>
        </p:nvSpPr>
        <p:spPr>
          <a:xfrm>
            <a:off x="3576300" y="2161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>
                <a:solidFill>
                  <a:srgbClr val="E89C1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Introduction</a:t>
            </a:r>
            <a:endParaRPr sz="2800" b="1">
              <a:solidFill>
                <a:srgbClr val="E89C1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E89C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15"/>
          <p:cNvGrpSpPr/>
          <p:nvPr/>
        </p:nvGrpSpPr>
        <p:grpSpPr>
          <a:xfrm>
            <a:off x="3392172" y="313832"/>
            <a:ext cx="184058" cy="176042"/>
            <a:chOff x="5049750" y="832600"/>
            <a:chExt cx="505100" cy="483100"/>
          </a:xfrm>
        </p:grpSpPr>
        <p:sp>
          <p:nvSpPr>
            <p:cNvPr id="118" name="Google Shape;118;p15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0" name="Google Shape;120;p15"/>
          <p:cNvSpPr txBox="1"/>
          <p:nvPr/>
        </p:nvSpPr>
        <p:spPr>
          <a:xfrm>
            <a:off x="1314000" y="1414175"/>
            <a:ext cx="404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271225" y="1281600"/>
            <a:ext cx="4590900" cy="2626200"/>
          </a:xfrm>
          <a:prstGeom prst="rect">
            <a:avLst/>
          </a:prstGeom>
          <a:solidFill>
            <a:srgbClr val="E89C1E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        </a:t>
            </a:r>
            <a:r>
              <a:rPr lang="tr" sz="1600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To meet nutritional needs of increasing population</a:t>
            </a:r>
            <a:endParaRPr sz="1600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To get greater yield than traditional production</a:t>
            </a:r>
            <a:endParaRPr sz="1600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●"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Understanding field variability and extracting information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●"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Decision making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●"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Controlling precision area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●"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Operation and result evaluation</a:t>
            </a:r>
            <a:endParaRPr sz="1600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22" name="Google Shape;122;p15"/>
          <p:cNvGrpSpPr/>
          <p:nvPr/>
        </p:nvGrpSpPr>
        <p:grpSpPr>
          <a:xfrm>
            <a:off x="271231" y="767250"/>
            <a:ext cx="8669746" cy="3702500"/>
            <a:chOff x="686100" y="1071650"/>
            <a:chExt cx="5916300" cy="3702500"/>
          </a:xfrm>
        </p:grpSpPr>
        <p:sp>
          <p:nvSpPr>
            <p:cNvPr id="123" name="Google Shape;123;p15"/>
            <p:cNvSpPr txBox="1"/>
            <p:nvPr/>
          </p:nvSpPr>
          <p:spPr>
            <a:xfrm>
              <a:off x="686100" y="4358050"/>
              <a:ext cx="5916300" cy="416100"/>
            </a:xfrm>
            <a:prstGeom prst="rect">
              <a:avLst/>
            </a:prstGeom>
            <a:solidFill>
              <a:srgbClr val="E89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Help of Remote Sensing 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686100" y="1071650"/>
              <a:ext cx="5916300" cy="416100"/>
            </a:xfrm>
            <a:prstGeom prst="rect">
              <a:avLst/>
            </a:prstGeom>
            <a:solidFill>
              <a:srgbClr val="E89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Precision Agriculture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25" name="Google Shape;125;p15"/>
          <p:cNvSpPr/>
          <p:nvPr/>
        </p:nvSpPr>
        <p:spPr>
          <a:xfrm>
            <a:off x="5828675" y="4148950"/>
            <a:ext cx="291300" cy="250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5"/>
          <p:cNvSpPr/>
          <p:nvPr/>
        </p:nvSpPr>
        <p:spPr>
          <a:xfrm>
            <a:off x="6171925" y="4148950"/>
            <a:ext cx="291300" cy="250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4862116" y="3800700"/>
            <a:ext cx="380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00"/>
              <a:t>https://farmingparadise.com/precision-agriculture-farming-guide/</a:t>
            </a:r>
            <a:endParaRPr sz="400"/>
          </a:p>
        </p:txBody>
      </p:sp>
      <p:pic>
        <p:nvPicPr>
          <p:cNvPr id="128" name="Google Shape;12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600" y="1297575"/>
            <a:ext cx="4010374" cy="259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/>
        </p:nvSpPr>
        <p:spPr>
          <a:xfrm>
            <a:off x="3576300" y="2161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>
                <a:solidFill>
                  <a:srgbClr val="E89C1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Introduction</a:t>
            </a:r>
            <a:endParaRPr sz="2800" b="1">
              <a:solidFill>
                <a:srgbClr val="E89C1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E89C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16"/>
          <p:cNvGrpSpPr/>
          <p:nvPr/>
        </p:nvGrpSpPr>
        <p:grpSpPr>
          <a:xfrm>
            <a:off x="3392172" y="313832"/>
            <a:ext cx="184058" cy="176042"/>
            <a:chOff x="5049750" y="832600"/>
            <a:chExt cx="505100" cy="483100"/>
          </a:xfrm>
        </p:grpSpPr>
        <p:sp>
          <p:nvSpPr>
            <p:cNvPr id="136" name="Google Shape;136;p16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8" name="Google Shape;138;p16"/>
          <p:cNvSpPr txBox="1"/>
          <p:nvPr/>
        </p:nvSpPr>
        <p:spPr>
          <a:xfrm>
            <a:off x="1314000" y="1414175"/>
            <a:ext cx="404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6"/>
          <p:cNvSpPr txBox="1"/>
          <p:nvPr/>
        </p:nvSpPr>
        <p:spPr>
          <a:xfrm>
            <a:off x="271225" y="1281600"/>
            <a:ext cx="4590900" cy="2626200"/>
          </a:xfrm>
          <a:prstGeom prst="rect">
            <a:avLst/>
          </a:prstGeom>
          <a:solidFill>
            <a:srgbClr val="E89C1E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Electromagnetic Spectrum Reflectance of Vegetation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Mainly used;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●"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Visible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(R, G, B)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●"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Near - Infrared (NIR)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Extra Condensed"/>
              <a:buChar char="●"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Shortwave - Infrared (SWIR)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Plants show distinct spectral signatures</a:t>
            </a: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40" name="Google Shape;140;p16"/>
          <p:cNvGrpSpPr/>
          <p:nvPr/>
        </p:nvGrpSpPr>
        <p:grpSpPr>
          <a:xfrm>
            <a:off x="271231" y="767250"/>
            <a:ext cx="8669746" cy="3702500"/>
            <a:chOff x="686100" y="1071650"/>
            <a:chExt cx="5916300" cy="3702500"/>
          </a:xfrm>
        </p:grpSpPr>
        <p:sp>
          <p:nvSpPr>
            <p:cNvPr id="141" name="Google Shape;141;p16"/>
            <p:cNvSpPr txBox="1"/>
            <p:nvPr/>
          </p:nvSpPr>
          <p:spPr>
            <a:xfrm>
              <a:off x="686100" y="4358050"/>
              <a:ext cx="5916300" cy="416100"/>
            </a:xfrm>
            <a:prstGeom prst="rect">
              <a:avLst/>
            </a:prstGeom>
            <a:solidFill>
              <a:srgbClr val="E89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Electromagnetic reflectance of crop can help to understand vegetation cover</a:t>
              </a:r>
              <a:endParaRPr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2" name="Google Shape;142;p16"/>
            <p:cNvSpPr txBox="1"/>
            <p:nvPr/>
          </p:nvSpPr>
          <p:spPr>
            <a:xfrm>
              <a:off x="686100" y="1071650"/>
              <a:ext cx="5916300" cy="416100"/>
            </a:xfrm>
            <a:prstGeom prst="rect">
              <a:avLst/>
            </a:prstGeom>
            <a:solidFill>
              <a:srgbClr val="E89C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Remote Sensing of Vegetation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43" name="Google Shape;143;p16"/>
          <p:cNvSpPr txBox="1"/>
          <p:nvPr/>
        </p:nvSpPr>
        <p:spPr>
          <a:xfrm>
            <a:off x="4959300" y="3846775"/>
            <a:ext cx="4432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00" dirty="0"/>
              <a:t> Jakomulska, 2002</a:t>
            </a:r>
            <a:endParaRPr sz="400" dirty="0"/>
          </a:p>
        </p:txBody>
      </p:sp>
      <p:pic>
        <p:nvPicPr>
          <p:cNvPr id="144" name="Google Shape;144;p16"/>
          <p:cNvPicPr preferRelativeResize="0"/>
          <p:nvPr/>
        </p:nvPicPr>
        <p:blipFill rotWithShape="1">
          <a:blip r:embed="rId3">
            <a:alphaModFix/>
          </a:blip>
          <a:srcRect b="6864"/>
          <a:stretch/>
        </p:blipFill>
        <p:spPr>
          <a:xfrm>
            <a:off x="4959300" y="1281600"/>
            <a:ext cx="3739250" cy="2602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340934" y="2503800"/>
            <a:ext cx="1872300" cy="745500"/>
          </a:xfrm>
          <a:prstGeom prst="homePlate">
            <a:avLst>
              <a:gd name="adj" fmla="val 50000"/>
            </a:avLst>
          </a:prstGeom>
          <a:solidFill>
            <a:srgbClr val="66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4294967295"/>
          </p:nvPr>
        </p:nvSpPr>
        <p:spPr>
          <a:xfrm>
            <a:off x="340923" y="2641350"/>
            <a:ext cx="14556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Satellite Images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78" name="Google Shape;178;p19"/>
          <p:cNvGrpSpPr/>
          <p:nvPr/>
        </p:nvGrpSpPr>
        <p:grpSpPr>
          <a:xfrm>
            <a:off x="912820" y="1915015"/>
            <a:ext cx="198900" cy="593656"/>
            <a:chOff x="777447" y="1610215"/>
            <a:chExt cx="198900" cy="593656"/>
          </a:xfrm>
        </p:grpSpPr>
        <p:cxnSp>
          <p:nvCxnSpPr>
            <p:cNvPr id="179" name="Google Shape;179;p19"/>
            <p:cNvCxnSpPr/>
            <p:nvPr/>
          </p:nvCxnSpPr>
          <p:spPr>
            <a:xfrm>
              <a:off x="876909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0" name="Google Shape;180;p19"/>
            <p:cNvSpPr/>
            <p:nvPr/>
          </p:nvSpPr>
          <p:spPr>
            <a:xfrm>
              <a:off x="777447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19"/>
          <p:cNvSpPr txBox="1">
            <a:spLocks noGrp="1"/>
          </p:cNvSpPr>
          <p:nvPr>
            <p:ph type="body" idx="4294967295"/>
          </p:nvPr>
        </p:nvSpPr>
        <p:spPr>
          <a:xfrm>
            <a:off x="51925" y="1135250"/>
            <a:ext cx="22428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Optical and Radar Satellite Images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2" name="Google Shape;182;p19"/>
          <p:cNvSpPr/>
          <p:nvPr/>
        </p:nvSpPr>
        <p:spPr>
          <a:xfrm>
            <a:off x="1817054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99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body" idx="4294967295"/>
          </p:nvPr>
        </p:nvSpPr>
        <p:spPr>
          <a:xfrm>
            <a:off x="2126317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RS for Vegetation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84" name="Google Shape;184;p19"/>
          <p:cNvGrpSpPr/>
          <p:nvPr/>
        </p:nvGrpSpPr>
        <p:grpSpPr>
          <a:xfrm>
            <a:off x="2629357" y="3243758"/>
            <a:ext cx="198900" cy="593656"/>
            <a:chOff x="2223534" y="2938958"/>
            <a:chExt cx="198900" cy="593656"/>
          </a:xfrm>
        </p:grpSpPr>
        <p:cxnSp>
          <p:nvCxnSpPr>
            <p:cNvPr id="185" name="Google Shape;185;p19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6" name="Google Shape;186;p19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19"/>
          <p:cNvSpPr txBox="1">
            <a:spLocks noGrp="1"/>
          </p:cNvSpPr>
          <p:nvPr>
            <p:ph type="body" idx="4294967295"/>
          </p:nvPr>
        </p:nvSpPr>
        <p:spPr>
          <a:xfrm>
            <a:off x="1241700" y="3837425"/>
            <a:ext cx="2974200" cy="9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Remote Sensing of Vegetation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Vegetation Index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8" name="Google Shape;188;p19"/>
          <p:cNvSpPr/>
          <p:nvPr/>
        </p:nvSpPr>
        <p:spPr>
          <a:xfrm>
            <a:off x="3471973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body" idx="4294967295"/>
          </p:nvPr>
        </p:nvSpPr>
        <p:spPr>
          <a:xfrm>
            <a:off x="3767755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Use Areas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90" name="Google Shape;190;p19"/>
          <p:cNvGrpSpPr/>
          <p:nvPr/>
        </p:nvGrpSpPr>
        <p:grpSpPr>
          <a:xfrm>
            <a:off x="4222982" y="1914978"/>
            <a:ext cx="198900" cy="593656"/>
            <a:chOff x="3918084" y="1610215"/>
            <a:chExt cx="198900" cy="593656"/>
          </a:xfrm>
        </p:grpSpPr>
        <p:cxnSp>
          <p:nvCxnSpPr>
            <p:cNvPr id="191" name="Google Shape;191;p19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19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9"/>
          <p:cNvSpPr txBox="1">
            <a:spLocks noGrp="1"/>
          </p:cNvSpPr>
          <p:nvPr>
            <p:ph type="body" idx="4294967295"/>
          </p:nvPr>
        </p:nvSpPr>
        <p:spPr>
          <a:xfrm>
            <a:off x="2888425" y="573050"/>
            <a:ext cx="2868000" cy="13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Soil Management Zoning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Weed Sensing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Disease Detection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Yield Estimation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Temporal Analysis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4" name="Google Shape;194;p19"/>
          <p:cNvSpPr/>
          <p:nvPr/>
        </p:nvSpPr>
        <p:spPr>
          <a:xfrm>
            <a:off x="5126893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E0666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body" idx="4294967295"/>
          </p:nvPr>
        </p:nvSpPr>
        <p:spPr>
          <a:xfrm>
            <a:off x="5416699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Agricultural Applications</a:t>
            </a:r>
            <a:endParaRPr sz="13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96" name="Google Shape;196;p19"/>
          <p:cNvGrpSpPr/>
          <p:nvPr/>
        </p:nvGrpSpPr>
        <p:grpSpPr>
          <a:xfrm>
            <a:off x="5973070" y="3243758"/>
            <a:ext cx="198900" cy="593656"/>
            <a:chOff x="5958946" y="2938958"/>
            <a:chExt cx="198900" cy="593656"/>
          </a:xfrm>
        </p:grpSpPr>
        <p:cxnSp>
          <p:nvCxnSpPr>
            <p:cNvPr id="197" name="Google Shape;197;p19"/>
            <p:cNvCxnSpPr/>
            <p:nvPr/>
          </p:nvCxnSpPr>
          <p:spPr>
            <a:xfrm rot="10800000">
              <a:off x="6058409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19"/>
            <p:cNvSpPr/>
            <p:nvPr/>
          </p:nvSpPr>
          <p:spPr>
            <a:xfrm rot="10800000" flipH="1">
              <a:off x="5958946" y="3333714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19"/>
          <p:cNvSpPr txBox="1">
            <a:spLocks noGrp="1"/>
          </p:cNvSpPr>
          <p:nvPr>
            <p:ph type="body" idx="4294967295"/>
          </p:nvPr>
        </p:nvSpPr>
        <p:spPr>
          <a:xfrm>
            <a:off x="5031050" y="3872350"/>
            <a:ext cx="2242800" cy="12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Phenology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Fertilization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Irrigation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Disease Interference</a:t>
            </a:r>
            <a:endParaRPr sz="16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0" name="Google Shape;200;p19"/>
          <p:cNvSpPr/>
          <p:nvPr/>
        </p:nvSpPr>
        <p:spPr>
          <a:xfrm>
            <a:off x="6781813" y="25038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EA9999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body" idx="4294967295"/>
          </p:nvPr>
        </p:nvSpPr>
        <p:spPr>
          <a:xfrm>
            <a:off x="7111512" y="26413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Phenology</a:t>
            </a:r>
            <a:endParaRPr sz="1300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02" name="Google Shape;202;p19"/>
          <p:cNvGrpSpPr/>
          <p:nvPr/>
        </p:nvGrpSpPr>
        <p:grpSpPr>
          <a:xfrm>
            <a:off x="7669807" y="1915015"/>
            <a:ext cx="198900" cy="593656"/>
            <a:chOff x="3918084" y="1610215"/>
            <a:chExt cx="198900" cy="593656"/>
          </a:xfrm>
        </p:grpSpPr>
        <p:cxnSp>
          <p:nvCxnSpPr>
            <p:cNvPr id="203" name="Google Shape;203;p19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4" name="Google Shape;204;p19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9"/>
          <p:cNvSpPr txBox="1">
            <a:spLocks noGrp="1"/>
          </p:cNvSpPr>
          <p:nvPr>
            <p:ph type="body" idx="4294967295"/>
          </p:nvPr>
        </p:nvSpPr>
        <p:spPr>
          <a:xfrm>
            <a:off x="6984264" y="1408241"/>
            <a:ext cx="1569972" cy="3378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600" b="1" dirty="0">
                <a:solidFill>
                  <a:schemeClr val="accent2"/>
                </a:solidFill>
                <a:latin typeface="Fira Sans Extra Condensed"/>
                <a:sym typeface="Fira Sans Extra Condensed"/>
              </a:rPr>
              <a:t>Representation</a:t>
            </a:r>
            <a:endParaRPr sz="1600" b="1" dirty="0">
              <a:solidFill>
                <a:schemeClr val="accent2"/>
              </a:solidFill>
              <a:latin typeface="Fira Sans Extra Condensed"/>
              <a:sym typeface="Fira Sans Extra Condensed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912825" y="1915025"/>
            <a:ext cx="198900" cy="198900"/>
          </a:xfrm>
          <a:prstGeom prst="ellipse">
            <a:avLst/>
          </a:prstGeom>
          <a:solidFill>
            <a:srgbClr val="E85D2C"/>
          </a:solidFill>
          <a:ln w="9525" cap="flat" cmpd="sng">
            <a:solidFill>
              <a:srgbClr val="E85D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9"/>
          <p:cNvSpPr/>
          <p:nvPr/>
        </p:nvSpPr>
        <p:spPr>
          <a:xfrm>
            <a:off x="2629350" y="3638525"/>
            <a:ext cx="198900" cy="198900"/>
          </a:xfrm>
          <a:prstGeom prst="ellipse">
            <a:avLst/>
          </a:prstGeom>
          <a:solidFill>
            <a:srgbClr val="E85D2C"/>
          </a:solidFill>
          <a:ln w="9525" cap="flat" cmpd="sng">
            <a:solidFill>
              <a:srgbClr val="E85D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5975000" y="3638525"/>
            <a:ext cx="198900" cy="198900"/>
          </a:xfrm>
          <a:prstGeom prst="ellipse">
            <a:avLst/>
          </a:prstGeom>
          <a:solidFill>
            <a:srgbClr val="E85D2C"/>
          </a:solidFill>
          <a:ln w="9525" cap="flat" cmpd="sng">
            <a:solidFill>
              <a:srgbClr val="E85D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"/>
          <p:cNvSpPr/>
          <p:nvPr/>
        </p:nvSpPr>
        <p:spPr>
          <a:xfrm>
            <a:off x="4222975" y="1915025"/>
            <a:ext cx="198900" cy="198900"/>
          </a:xfrm>
          <a:prstGeom prst="ellipse">
            <a:avLst/>
          </a:prstGeom>
          <a:solidFill>
            <a:srgbClr val="E85D2C"/>
          </a:solidFill>
          <a:ln w="9525" cap="flat" cmpd="sng">
            <a:solidFill>
              <a:srgbClr val="E85D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"/>
          <p:cNvSpPr/>
          <p:nvPr/>
        </p:nvSpPr>
        <p:spPr>
          <a:xfrm>
            <a:off x="7669800" y="1915025"/>
            <a:ext cx="198900" cy="198900"/>
          </a:xfrm>
          <a:prstGeom prst="ellipse">
            <a:avLst/>
          </a:prstGeom>
          <a:solidFill>
            <a:srgbClr val="E85D2C"/>
          </a:solidFill>
          <a:ln w="9525" cap="flat" cmpd="sng">
            <a:solidFill>
              <a:srgbClr val="E85D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3576300" y="1479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 dirty="0">
                <a:solidFill>
                  <a:srgbClr val="E85D2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State of Art</a:t>
            </a:r>
            <a:endParaRPr sz="2800" b="1" dirty="0">
              <a:solidFill>
                <a:srgbClr val="E85D2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2" name="Google Shape;212;p19"/>
          <p:cNvSpPr/>
          <p:nvPr/>
        </p:nvSpPr>
        <p:spPr>
          <a:xfrm>
            <a:off x="3244800" y="94250"/>
            <a:ext cx="478800" cy="478800"/>
          </a:xfrm>
          <a:prstGeom prst="ellipse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19"/>
          <p:cNvGrpSpPr/>
          <p:nvPr/>
        </p:nvGrpSpPr>
        <p:grpSpPr>
          <a:xfrm>
            <a:off x="3359700" y="210498"/>
            <a:ext cx="249000" cy="246305"/>
            <a:chOff x="1049375" y="2318350"/>
            <a:chExt cx="298525" cy="295400"/>
          </a:xfrm>
        </p:grpSpPr>
        <p:sp>
          <p:nvSpPr>
            <p:cNvPr id="214" name="Google Shape;214;p19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" name="Google Shape;197;p19">
            <a:extLst>
              <a:ext uri="{FF2B5EF4-FFF2-40B4-BE49-F238E27FC236}">
                <a16:creationId xmlns:a16="http://schemas.microsoft.com/office/drawing/2014/main" id="{56B21C0A-A031-1ADF-4446-2952E140C790}"/>
              </a:ext>
            </a:extLst>
          </p:cNvPr>
          <p:cNvCxnSpPr>
            <a:cxnSpLocks/>
          </p:cNvCxnSpPr>
          <p:nvPr/>
        </p:nvCxnSpPr>
        <p:spPr>
          <a:xfrm>
            <a:off x="6599274" y="4089991"/>
            <a:ext cx="116999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197;p19">
            <a:extLst>
              <a:ext uri="{FF2B5EF4-FFF2-40B4-BE49-F238E27FC236}">
                <a16:creationId xmlns:a16="http://schemas.microsoft.com/office/drawing/2014/main" id="{16AE586D-00F2-30A7-AE8B-24F1E549E494}"/>
              </a:ext>
            </a:extLst>
          </p:cNvPr>
          <p:cNvCxnSpPr>
            <a:cxnSpLocks/>
          </p:cNvCxnSpPr>
          <p:nvPr/>
        </p:nvCxnSpPr>
        <p:spPr>
          <a:xfrm flipV="1">
            <a:off x="7769250" y="3283475"/>
            <a:ext cx="13" cy="80651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100" y="892200"/>
            <a:ext cx="6257576" cy="34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 txBox="1"/>
          <p:nvPr/>
        </p:nvSpPr>
        <p:spPr>
          <a:xfrm>
            <a:off x="109425" y="1281600"/>
            <a:ext cx="2339100" cy="3015600"/>
          </a:xfrm>
          <a:prstGeom prst="rect">
            <a:avLst/>
          </a:prstGeom>
          <a:solidFill>
            <a:srgbClr val="E85D2C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Optical</a:t>
            </a:r>
            <a:endParaRPr sz="21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5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Human eye can see</a:t>
            </a:r>
            <a:endParaRPr sz="15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5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Measure reflected solar light</a:t>
            </a:r>
            <a:endParaRPr sz="15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21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Radar</a:t>
            </a:r>
            <a:endParaRPr sz="21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SAR - Synthetic Aperture Radar</a:t>
            </a:r>
            <a:endParaRPr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Transmits microwaves towards the surface</a:t>
            </a:r>
            <a:endParaRPr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Waits for the radar echo (reflected)</a:t>
            </a:r>
            <a:endParaRPr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Not affected from clouds</a:t>
            </a:r>
            <a:endParaRPr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4" name="Google Shape;224;p20"/>
          <p:cNvSpPr txBox="1"/>
          <p:nvPr/>
        </p:nvSpPr>
        <p:spPr>
          <a:xfrm>
            <a:off x="109349" y="767250"/>
            <a:ext cx="2339305" cy="416100"/>
          </a:xfrm>
          <a:prstGeom prst="rect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Satellite Images</a:t>
            </a:r>
            <a:endParaRPr sz="18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5" name="Google Shape;225;p20"/>
          <p:cNvSpPr txBox="1"/>
          <p:nvPr/>
        </p:nvSpPr>
        <p:spPr>
          <a:xfrm>
            <a:off x="2578100" y="4201325"/>
            <a:ext cx="401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800"/>
              <a:t>https://apogeospatial.com/a-killer-app-for-sats/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/>
          <p:nvPr/>
        </p:nvSpPr>
        <p:spPr>
          <a:xfrm>
            <a:off x="3576300" y="2161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>
                <a:solidFill>
                  <a:srgbClr val="E85D2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State of Art</a:t>
            </a:r>
            <a:endParaRPr sz="2800" b="1">
              <a:solidFill>
                <a:srgbClr val="E85D2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31" name="Google Shape;231;p21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1"/>
          <p:cNvGrpSpPr/>
          <p:nvPr/>
        </p:nvGrpSpPr>
        <p:grpSpPr>
          <a:xfrm>
            <a:off x="3359700" y="278698"/>
            <a:ext cx="249000" cy="246305"/>
            <a:chOff x="1049375" y="2318350"/>
            <a:chExt cx="298525" cy="295400"/>
          </a:xfrm>
        </p:grpSpPr>
        <p:sp>
          <p:nvSpPr>
            <p:cNvPr id="233" name="Google Shape;233;p21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7" name="Google Shape;2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795" y="767250"/>
            <a:ext cx="5703862" cy="37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 txBox="1"/>
          <p:nvPr/>
        </p:nvSpPr>
        <p:spPr>
          <a:xfrm>
            <a:off x="271225" y="1281600"/>
            <a:ext cx="2832900" cy="2626200"/>
          </a:xfrm>
          <a:prstGeom prst="rect">
            <a:avLst/>
          </a:prstGeom>
          <a:solidFill>
            <a:srgbClr val="E85D2C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 Extra Condensed"/>
              <a:buChar char="●"/>
            </a:pPr>
            <a:r>
              <a:rPr lang="tr" sz="21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Planet</a:t>
            </a:r>
            <a:endParaRPr sz="21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 Extra Condensed"/>
              <a:buChar char="●"/>
            </a:pPr>
            <a:r>
              <a:rPr lang="tr" sz="21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Worldview</a:t>
            </a:r>
            <a:endParaRPr sz="21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 Extra Condensed"/>
              <a:buChar char="●"/>
            </a:pPr>
            <a:r>
              <a:rPr lang="tr" sz="21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Modis</a:t>
            </a:r>
            <a:endParaRPr sz="21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 Extra Condensed"/>
              <a:buChar char="●"/>
            </a:pPr>
            <a:r>
              <a:rPr lang="tr" sz="21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Landsat</a:t>
            </a:r>
            <a:endParaRPr sz="21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61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 Extra Condensed"/>
              <a:buChar char="●"/>
            </a:pPr>
            <a:r>
              <a:rPr lang="tr" sz="21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Sentinel</a:t>
            </a:r>
            <a:endParaRPr sz="21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39" name="Google Shape;239;p21"/>
          <p:cNvGrpSpPr/>
          <p:nvPr/>
        </p:nvGrpSpPr>
        <p:grpSpPr>
          <a:xfrm>
            <a:off x="271228" y="767250"/>
            <a:ext cx="2832724" cy="3702500"/>
            <a:chOff x="686100" y="1071650"/>
            <a:chExt cx="5916300" cy="3702500"/>
          </a:xfrm>
        </p:grpSpPr>
        <p:sp>
          <p:nvSpPr>
            <p:cNvPr id="240" name="Google Shape;240;p21"/>
            <p:cNvSpPr txBox="1"/>
            <p:nvPr/>
          </p:nvSpPr>
          <p:spPr>
            <a:xfrm>
              <a:off x="686100" y="43580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    Sentinel</a:t>
              </a:r>
              <a:r>
                <a:rPr lang="en-US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2 Images are used</a:t>
              </a:r>
              <a:r>
                <a:rPr lang="tr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 </a:t>
              </a:r>
              <a:endParaRPr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1" name="Google Shape;241;p21"/>
            <p:cNvSpPr txBox="1"/>
            <p:nvPr/>
          </p:nvSpPr>
          <p:spPr>
            <a:xfrm>
              <a:off x="686100" y="10716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Satellite Technology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42" name="Google Shape;242;p21"/>
          <p:cNvSpPr txBox="1"/>
          <p:nvPr/>
        </p:nvSpPr>
        <p:spPr>
          <a:xfrm>
            <a:off x="3244775" y="4469750"/>
            <a:ext cx="570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800">
                <a:solidFill>
                  <a:schemeClr val="dk1"/>
                </a:solidFill>
                <a:highlight>
                  <a:srgbClr val="FFFFFF"/>
                </a:highlight>
              </a:rPr>
              <a:t>Gao, F., Zhang, X.(2021). Mapping Crop Phenology in Near Real-Time Using Satellite</a:t>
            </a:r>
            <a:endParaRPr sz="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800">
                <a:solidFill>
                  <a:schemeClr val="dk1"/>
                </a:solidFill>
                <a:highlight>
                  <a:srgbClr val="FFFFFF"/>
                </a:highlight>
              </a:rPr>
              <a:t>Remote Sensing: Challenges and Opportunities. Journal of Remote Sensing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 txBox="1"/>
          <p:nvPr/>
        </p:nvSpPr>
        <p:spPr>
          <a:xfrm>
            <a:off x="3576300" y="2161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>
                <a:solidFill>
                  <a:srgbClr val="E85D2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State of Art</a:t>
            </a:r>
            <a:endParaRPr sz="2800" b="1">
              <a:solidFill>
                <a:srgbClr val="E85D2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 txBox="1"/>
          <p:nvPr/>
        </p:nvSpPr>
        <p:spPr>
          <a:xfrm>
            <a:off x="271225" y="1281600"/>
            <a:ext cx="4316100" cy="2626200"/>
          </a:xfrm>
          <a:prstGeom prst="rect">
            <a:avLst/>
          </a:prstGeom>
          <a:solidFill>
            <a:srgbClr val="E85D2C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Spectral imaging transformation of two or more image bands 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To enhance the contribution of vegetation properties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Photosynthetic activity and canopy structural variations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271233" y="767250"/>
            <a:ext cx="8562661" cy="3702500"/>
            <a:chOff x="686100" y="1071650"/>
            <a:chExt cx="5916300" cy="3702500"/>
          </a:xfrm>
        </p:grpSpPr>
        <p:sp>
          <p:nvSpPr>
            <p:cNvPr id="270" name="Google Shape;270;p23"/>
            <p:cNvSpPr txBox="1"/>
            <p:nvPr/>
          </p:nvSpPr>
          <p:spPr>
            <a:xfrm>
              <a:off x="686100" y="43580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Ratio Vegetation Index = R/NIR (1969)</a:t>
              </a:r>
              <a:endParaRPr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71" name="Google Shape;271;p23"/>
            <p:cNvSpPr txBox="1"/>
            <p:nvPr/>
          </p:nvSpPr>
          <p:spPr>
            <a:xfrm>
              <a:off x="686100" y="10716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Remote Sensing of Vegetation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72" name="Google Shape;272;p23"/>
          <p:cNvGrpSpPr/>
          <p:nvPr/>
        </p:nvGrpSpPr>
        <p:grpSpPr>
          <a:xfrm>
            <a:off x="3359700" y="278698"/>
            <a:ext cx="249000" cy="246305"/>
            <a:chOff x="1049375" y="2318350"/>
            <a:chExt cx="298525" cy="295400"/>
          </a:xfrm>
        </p:grpSpPr>
        <p:sp>
          <p:nvSpPr>
            <p:cNvPr id="273" name="Google Shape;273;p23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23"/>
          <p:cNvSpPr txBox="1"/>
          <p:nvPr/>
        </p:nvSpPr>
        <p:spPr>
          <a:xfrm>
            <a:off x="4737750" y="3796182"/>
            <a:ext cx="445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700" dirty="0">
                <a:solidFill>
                  <a:schemeClr val="dk1"/>
                </a:solidFill>
                <a:highlight>
                  <a:srgbClr val="FFFFFF"/>
                </a:highlight>
              </a:rPr>
              <a:t>https://github.com/px39n/Awesome-Vegetation-Index</a:t>
            </a:r>
            <a:endParaRPr sz="700" dirty="0"/>
          </a:p>
        </p:txBody>
      </p:sp>
      <p:pic>
        <p:nvPicPr>
          <p:cNvPr id="278" name="Google Shape;2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875" y="1261688"/>
            <a:ext cx="3860300" cy="25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 txBox="1"/>
          <p:nvPr/>
        </p:nvSpPr>
        <p:spPr>
          <a:xfrm>
            <a:off x="3576300" y="216150"/>
            <a:ext cx="2322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b="1">
                <a:solidFill>
                  <a:srgbClr val="E85D2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State of Art</a:t>
            </a:r>
            <a:endParaRPr sz="2800" b="1">
              <a:solidFill>
                <a:srgbClr val="E85D2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3244800" y="162450"/>
            <a:ext cx="478800" cy="478800"/>
          </a:xfrm>
          <a:prstGeom prst="ellipse">
            <a:avLst/>
          </a:prstGeom>
          <a:solidFill>
            <a:srgbClr val="E85D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 txBox="1"/>
          <p:nvPr/>
        </p:nvSpPr>
        <p:spPr>
          <a:xfrm>
            <a:off x="440025" y="1281600"/>
            <a:ext cx="4316100" cy="2626200"/>
          </a:xfrm>
          <a:prstGeom prst="rect">
            <a:avLst/>
          </a:prstGeom>
          <a:solidFill>
            <a:srgbClr val="E85D2C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NDVI is the very common index 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tr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Monitor crop development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en-US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NDSI (Normalized Difference Salinity Index): Soil Salinity</a:t>
            </a:r>
          </a:p>
          <a:p>
            <a:pPr marL="45720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 Extra Condensed"/>
              <a:buChar char="●"/>
            </a:pPr>
            <a:r>
              <a:rPr lang="en-US" sz="17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MSAVI (Modified Soil Adjusted Vegetation Index): Early development monitoring </a:t>
            </a:r>
            <a:endParaRPr sz="17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286" name="Google Shape;286;p24"/>
          <p:cNvGrpSpPr/>
          <p:nvPr/>
        </p:nvGrpSpPr>
        <p:grpSpPr>
          <a:xfrm>
            <a:off x="440046" y="767250"/>
            <a:ext cx="8168044" cy="3702500"/>
            <a:chOff x="686100" y="1071650"/>
            <a:chExt cx="5916300" cy="3702500"/>
          </a:xfrm>
        </p:grpSpPr>
        <p:sp>
          <p:nvSpPr>
            <p:cNvPr id="287" name="Google Shape;287;p24"/>
            <p:cNvSpPr txBox="1"/>
            <p:nvPr/>
          </p:nvSpPr>
          <p:spPr>
            <a:xfrm>
              <a:off x="686100" y="43580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Normalized Difference Vegetation Index = (NIR - R) / (NIR + RED)</a:t>
              </a:r>
              <a:endParaRPr sz="18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8" name="Google Shape;288;p24"/>
            <p:cNvSpPr txBox="1"/>
            <p:nvPr/>
          </p:nvSpPr>
          <p:spPr>
            <a:xfrm>
              <a:off x="686100" y="1071650"/>
              <a:ext cx="5916300" cy="416100"/>
            </a:xfrm>
            <a:prstGeom prst="rect">
              <a:avLst/>
            </a:prstGeom>
            <a:solidFill>
              <a:srgbClr val="E85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Remote Sensing of Vegetation</a:t>
              </a:r>
              <a:endParaRPr sz="1800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89" name="Google Shape;289;p24"/>
          <p:cNvGrpSpPr/>
          <p:nvPr/>
        </p:nvGrpSpPr>
        <p:grpSpPr>
          <a:xfrm>
            <a:off x="3359700" y="278698"/>
            <a:ext cx="249000" cy="246305"/>
            <a:chOff x="1049375" y="2318350"/>
            <a:chExt cx="298525" cy="295400"/>
          </a:xfrm>
        </p:grpSpPr>
        <p:sp>
          <p:nvSpPr>
            <p:cNvPr id="290" name="Google Shape;290;p24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24"/>
          <p:cNvSpPr txBox="1"/>
          <p:nvPr/>
        </p:nvSpPr>
        <p:spPr>
          <a:xfrm>
            <a:off x="4877250" y="3822325"/>
            <a:ext cx="4452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700">
                <a:solidFill>
                  <a:schemeClr val="dk1"/>
                </a:solidFill>
                <a:highlight>
                  <a:srgbClr val="FFFFFF"/>
                </a:highlight>
              </a:rPr>
              <a:t>https://www.agricolus.com/en/vegetation-indices-ndvi-ndmi/</a:t>
            </a:r>
            <a:endParaRPr sz="700"/>
          </a:p>
        </p:txBody>
      </p:sp>
      <p:pic>
        <p:nvPicPr>
          <p:cNvPr id="295" name="Google Shape;2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7250" y="1281600"/>
            <a:ext cx="3730875" cy="26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1003</Words>
  <Application>Microsoft Office PowerPoint</Application>
  <PresentationFormat>On-screen Show (16:9)</PresentationFormat>
  <Paragraphs>228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Verdana</vt:lpstr>
      <vt:lpstr>Roboto</vt:lpstr>
      <vt:lpstr>Fira Sans Extra Condensed SemiBold</vt:lpstr>
      <vt:lpstr>Fira Sans Extra Condensed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emine yilmaz</dc:creator>
  <cp:lastModifiedBy>emine yilmaz</cp:lastModifiedBy>
  <cp:revision>17</cp:revision>
  <dcterms:modified xsi:type="dcterms:W3CDTF">2023-09-27T02:06:27Z</dcterms:modified>
</cp:coreProperties>
</file>