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Lst>
  <p:notesMasterIdLst>
    <p:notesMasterId r:id="rId26"/>
  </p:notesMasterIdLst>
  <p:handoutMasterIdLst>
    <p:handoutMasterId r:id="rId27"/>
  </p:handoutMasterIdLst>
  <p:sldIdLst>
    <p:sldId id="256" r:id="rId3"/>
    <p:sldId id="257" r:id="rId4"/>
    <p:sldId id="332" r:id="rId5"/>
    <p:sldId id="342" r:id="rId6"/>
    <p:sldId id="274" r:id="rId7"/>
    <p:sldId id="315" r:id="rId8"/>
    <p:sldId id="276" r:id="rId9"/>
    <p:sldId id="288" r:id="rId10"/>
    <p:sldId id="289" r:id="rId11"/>
    <p:sldId id="295" r:id="rId12"/>
    <p:sldId id="339" r:id="rId13"/>
    <p:sldId id="297" r:id="rId14"/>
    <p:sldId id="341" r:id="rId15"/>
    <p:sldId id="317" r:id="rId16"/>
    <p:sldId id="302" r:id="rId17"/>
    <p:sldId id="303" r:id="rId18"/>
    <p:sldId id="307" r:id="rId19"/>
    <p:sldId id="310" r:id="rId20"/>
    <p:sldId id="309" r:id="rId21"/>
    <p:sldId id="312" r:id="rId22"/>
    <p:sldId id="314" r:id="rId23"/>
    <p:sldId id="343" r:id="rId24"/>
    <p:sldId id="306" r:id="rId25"/>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lor, Evelyn" initials="WE" lastIdx="10" clrIdx="0">
    <p:extLst>
      <p:ext uri="{19B8F6BF-5375-455C-9EA6-DF929625EA0E}">
        <p15:presenceInfo xmlns:p15="http://schemas.microsoft.com/office/powerpoint/2012/main" userId="S-1-5-21-84103665-2133620057-1544898942-42438" providerId="AD"/>
      </p:ext>
    </p:extLst>
  </p:cmAuthor>
  <p:cmAuthor id="2" name="Mohiuddin, Gulam" initials="MG" lastIdx="14" clrIdx="1">
    <p:extLst>
      <p:ext uri="{19B8F6BF-5375-455C-9EA6-DF929625EA0E}">
        <p15:presenceInfo xmlns:p15="http://schemas.microsoft.com/office/powerpoint/2012/main" userId="S-1-5-21-84103665-2133620057-1544898942-417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F39"/>
    <a:srgbClr val="327B46"/>
    <a:srgbClr val="0FD4F7"/>
    <a:srgbClr val="00FF00"/>
    <a:srgbClr val="006600"/>
    <a:srgbClr val="800000"/>
    <a:srgbClr val="0451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30" y="62"/>
      </p:cViewPr>
      <p:guideLst/>
    </p:cSldViewPr>
  </p:slideViewPr>
  <p:notesTextViewPr>
    <p:cViewPr>
      <p:scale>
        <a:sx n="3" d="2"/>
        <a:sy n="3" d="2"/>
      </p:scale>
      <p:origin x="0" y="0"/>
    </p:cViewPr>
  </p:notesTextViewPr>
  <p:sorterViewPr>
    <p:cViewPr>
      <p:scale>
        <a:sx n="75" d="100"/>
        <a:sy n="75" d="100"/>
      </p:scale>
      <p:origin x="0" y="0"/>
    </p:cViewPr>
  </p:sorterViewPr>
  <p:notesViewPr>
    <p:cSldViewPr snapToGrid="0">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F72DF9-3F96-A80A-123E-16D195264A69}"/>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a:extLst>
              <a:ext uri="{FF2B5EF4-FFF2-40B4-BE49-F238E27FC236}">
                <a16:creationId xmlns:a16="http://schemas.microsoft.com/office/drawing/2014/main" id="{E6CBE256-14F6-7C56-1747-9F163BC517D0}"/>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6059A54B-04EF-460B-818F-9EE0AD25DEF0}" type="datetimeFigureOut">
              <a:rPr lang="en-GB" smtClean="0"/>
              <a:t>01/10/2023</a:t>
            </a:fld>
            <a:endParaRPr lang="en-GB"/>
          </a:p>
        </p:txBody>
      </p:sp>
      <p:sp>
        <p:nvSpPr>
          <p:cNvPr id="4" name="Footer Placeholder 3">
            <a:extLst>
              <a:ext uri="{FF2B5EF4-FFF2-40B4-BE49-F238E27FC236}">
                <a16:creationId xmlns:a16="http://schemas.microsoft.com/office/drawing/2014/main" id="{095633C3-4130-B2DB-51CF-935DC0EC980C}"/>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645D4661-FD15-4C4C-C3A1-0EA7C78D7967}"/>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A74CDB70-2A63-41FF-8D47-5E8FEA15677C}" type="slidenum">
              <a:rPr lang="en-GB" smtClean="0"/>
              <a:t>‹#›</a:t>
            </a:fld>
            <a:endParaRPr lang="en-GB"/>
          </a:p>
        </p:txBody>
      </p:sp>
    </p:spTree>
    <p:extLst>
      <p:ext uri="{BB962C8B-B14F-4D97-AF65-F5344CB8AC3E}">
        <p14:creationId xmlns:p14="http://schemas.microsoft.com/office/powerpoint/2010/main" val="5326331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E7C0B476-C432-4A2E-A49F-0FA7D9C5A183}" type="datetimeFigureOut">
              <a:rPr lang="en-GB" smtClean="0"/>
              <a:t>01/10/2023</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0308CAAC-CAE0-4725-96C7-4D6BDA132E01}" type="slidenum">
              <a:rPr lang="en-GB" smtClean="0"/>
              <a:t>‹#›</a:t>
            </a:fld>
            <a:endParaRPr lang="en-GB"/>
          </a:p>
        </p:txBody>
      </p:sp>
    </p:spTree>
    <p:extLst>
      <p:ext uri="{BB962C8B-B14F-4D97-AF65-F5344CB8AC3E}">
        <p14:creationId xmlns:p14="http://schemas.microsoft.com/office/powerpoint/2010/main" val="1985523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08CAAC-CAE0-4725-96C7-4D6BDA132E01}" type="slidenum">
              <a:rPr lang="en-GB" smtClean="0"/>
              <a:t>5</a:t>
            </a:fld>
            <a:endParaRPr lang="en-GB"/>
          </a:p>
        </p:txBody>
      </p:sp>
    </p:spTree>
    <p:extLst>
      <p:ext uri="{BB962C8B-B14F-4D97-AF65-F5344CB8AC3E}">
        <p14:creationId xmlns:p14="http://schemas.microsoft.com/office/powerpoint/2010/main" val="616947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08CAAC-CAE0-4725-96C7-4D6BDA132E01}" type="slidenum">
              <a:rPr lang="en-GB" smtClean="0"/>
              <a:t>6</a:t>
            </a:fld>
            <a:endParaRPr lang="en-GB"/>
          </a:p>
        </p:txBody>
      </p:sp>
    </p:spTree>
    <p:extLst>
      <p:ext uri="{BB962C8B-B14F-4D97-AF65-F5344CB8AC3E}">
        <p14:creationId xmlns:p14="http://schemas.microsoft.com/office/powerpoint/2010/main" val="1535945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FB08-FA09-5326-5A3A-D66311A6687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ED9F3E-AE2A-4027-60D8-BEC4F57F2A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A7057C-7518-EADE-84EC-E2754E9EEE35}"/>
              </a:ext>
            </a:extLst>
          </p:cNvPr>
          <p:cNvSpPr>
            <a:spLocks noGrp="1"/>
          </p:cNvSpPr>
          <p:nvPr>
            <p:ph type="dt" sz="half" idx="10"/>
          </p:nvPr>
        </p:nvSpPr>
        <p:spPr>
          <a:xfrm>
            <a:off x="838200" y="6356350"/>
            <a:ext cx="2743200" cy="365125"/>
          </a:xfrm>
          <a:prstGeom prst="rect">
            <a:avLst/>
          </a:prstGeom>
        </p:spPr>
        <p:txBody>
          <a:bodyPr/>
          <a:lstStyle/>
          <a:p>
            <a:fld id="{29845252-05A5-41A1-B9A6-2B71B2A44A0E}" type="datetimeFigureOut">
              <a:rPr lang="en-GB" smtClean="0"/>
              <a:t>01/10/2023</a:t>
            </a:fld>
            <a:endParaRPr lang="en-GB"/>
          </a:p>
        </p:txBody>
      </p:sp>
      <p:sp>
        <p:nvSpPr>
          <p:cNvPr id="5" name="Footer Placeholder 4">
            <a:extLst>
              <a:ext uri="{FF2B5EF4-FFF2-40B4-BE49-F238E27FC236}">
                <a16:creationId xmlns:a16="http://schemas.microsoft.com/office/drawing/2014/main" id="{BCFFA9F4-87B6-A167-A889-3F46142B4AB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69E0033-A098-6932-434B-C969F19C1B69}"/>
              </a:ext>
            </a:extLst>
          </p:cNvPr>
          <p:cNvSpPr>
            <a:spLocks noGrp="1"/>
          </p:cNvSpPr>
          <p:nvPr>
            <p:ph type="sldNum" sz="quarter" idx="12"/>
          </p:nvPr>
        </p:nvSpPr>
        <p:spPr>
          <a:xfrm>
            <a:off x="8610600" y="6356350"/>
            <a:ext cx="2743200" cy="365125"/>
          </a:xfrm>
          <a:prstGeom prst="rect">
            <a:avLst/>
          </a:prstGeom>
        </p:spPr>
        <p:txBody>
          <a:bodyPr/>
          <a:lstStyle/>
          <a:p>
            <a:fld id="{55436E57-5884-4ED0-AC12-AF603DE6BB43}" type="slidenum">
              <a:rPr lang="en-GB" smtClean="0"/>
              <a:t>‹#›</a:t>
            </a:fld>
            <a:endParaRPr lang="en-GB"/>
          </a:p>
        </p:txBody>
      </p:sp>
    </p:spTree>
    <p:extLst>
      <p:ext uri="{BB962C8B-B14F-4D97-AF65-F5344CB8AC3E}">
        <p14:creationId xmlns:p14="http://schemas.microsoft.com/office/powerpoint/2010/main" val="3880874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6AC39-0B46-4EE4-862F-2B0BF1569C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09E233-8422-0A17-AF31-F6A6D8EE23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7AD7CD-CE1A-E9A2-C579-5CE5B85F192F}"/>
              </a:ext>
            </a:extLst>
          </p:cNvPr>
          <p:cNvSpPr>
            <a:spLocks noGrp="1"/>
          </p:cNvSpPr>
          <p:nvPr>
            <p:ph type="dt" sz="half" idx="10"/>
          </p:nvPr>
        </p:nvSpPr>
        <p:spPr>
          <a:xfrm>
            <a:off x="838200" y="6356350"/>
            <a:ext cx="2743200" cy="365125"/>
          </a:xfrm>
          <a:prstGeom prst="rect">
            <a:avLst/>
          </a:prstGeom>
        </p:spPr>
        <p:txBody>
          <a:bodyPr/>
          <a:lstStyle/>
          <a:p>
            <a:fld id="{29845252-05A5-41A1-B9A6-2B71B2A44A0E}" type="datetimeFigureOut">
              <a:rPr lang="en-GB" smtClean="0"/>
              <a:t>01/10/2023</a:t>
            </a:fld>
            <a:endParaRPr lang="en-GB"/>
          </a:p>
        </p:txBody>
      </p:sp>
      <p:sp>
        <p:nvSpPr>
          <p:cNvPr id="5" name="Footer Placeholder 4">
            <a:extLst>
              <a:ext uri="{FF2B5EF4-FFF2-40B4-BE49-F238E27FC236}">
                <a16:creationId xmlns:a16="http://schemas.microsoft.com/office/drawing/2014/main" id="{F3E9894F-1244-80D6-B903-4801FD5B9BF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37F6770-2CD4-B023-F134-5EE176FBE001}"/>
              </a:ext>
            </a:extLst>
          </p:cNvPr>
          <p:cNvSpPr>
            <a:spLocks noGrp="1"/>
          </p:cNvSpPr>
          <p:nvPr>
            <p:ph type="sldNum" sz="quarter" idx="12"/>
          </p:nvPr>
        </p:nvSpPr>
        <p:spPr>
          <a:xfrm>
            <a:off x="8610600" y="6356350"/>
            <a:ext cx="2743200" cy="365125"/>
          </a:xfrm>
          <a:prstGeom prst="rect">
            <a:avLst/>
          </a:prstGeom>
        </p:spPr>
        <p:txBody>
          <a:bodyPr/>
          <a:lstStyle/>
          <a:p>
            <a:fld id="{55436E57-5884-4ED0-AC12-AF603DE6BB43}" type="slidenum">
              <a:rPr lang="en-GB" smtClean="0"/>
              <a:t>‹#›</a:t>
            </a:fld>
            <a:endParaRPr lang="en-GB"/>
          </a:p>
        </p:txBody>
      </p:sp>
    </p:spTree>
    <p:extLst>
      <p:ext uri="{BB962C8B-B14F-4D97-AF65-F5344CB8AC3E}">
        <p14:creationId xmlns:p14="http://schemas.microsoft.com/office/powerpoint/2010/main" val="3121223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A8A31D-9268-E061-238A-D477D97FA4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AB43B2-4DB3-D130-4E19-776978DD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6FC12B-76B4-7680-CBA6-B6962CA05487}"/>
              </a:ext>
            </a:extLst>
          </p:cNvPr>
          <p:cNvSpPr>
            <a:spLocks noGrp="1"/>
          </p:cNvSpPr>
          <p:nvPr>
            <p:ph type="dt" sz="half" idx="10"/>
          </p:nvPr>
        </p:nvSpPr>
        <p:spPr>
          <a:xfrm>
            <a:off x="838200" y="6356350"/>
            <a:ext cx="2743200" cy="365125"/>
          </a:xfrm>
          <a:prstGeom prst="rect">
            <a:avLst/>
          </a:prstGeom>
        </p:spPr>
        <p:txBody>
          <a:bodyPr/>
          <a:lstStyle/>
          <a:p>
            <a:fld id="{29845252-05A5-41A1-B9A6-2B71B2A44A0E}" type="datetimeFigureOut">
              <a:rPr lang="en-GB" smtClean="0"/>
              <a:t>01/10/2023</a:t>
            </a:fld>
            <a:endParaRPr lang="en-GB"/>
          </a:p>
        </p:txBody>
      </p:sp>
      <p:sp>
        <p:nvSpPr>
          <p:cNvPr id="5" name="Footer Placeholder 4">
            <a:extLst>
              <a:ext uri="{FF2B5EF4-FFF2-40B4-BE49-F238E27FC236}">
                <a16:creationId xmlns:a16="http://schemas.microsoft.com/office/drawing/2014/main" id="{7CFEBBA6-10B8-0499-278A-291AF2739D0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F3B444A-1F5E-2ACF-1E50-7E9CE9A667DE}"/>
              </a:ext>
            </a:extLst>
          </p:cNvPr>
          <p:cNvSpPr>
            <a:spLocks noGrp="1"/>
          </p:cNvSpPr>
          <p:nvPr>
            <p:ph type="sldNum" sz="quarter" idx="12"/>
          </p:nvPr>
        </p:nvSpPr>
        <p:spPr>
          <a:xfrm>
            <a:off x="8610600" y="6356350"/>
            <a:ext cx="2743200" cy="365125"/>
          </a:xfrm>
          <a:prstGeom prst="rect">
            <a:avLst/>
          </a:prstGeom>
        </p:spPr>
        <p:txBody>
          <a:bodyPr/>
          <a:lstStyle/>
          <a:p>
            <a:fld id="{55436E57-5884-4ED0-AC12-AF603DE6BB43}" type="slidenum">
              <a:rPr lang="en-GB" smtClean="0"/>
              <a:t>‹#›</a:t>
            </a:fld>
            <a:endParaRPr lang="en-GB"/>
          </a:p>
        </p:txBody>
      </p:sp>
    </p:spTree>
    <p:extLst>
      <p:ext uri="{BB962C8B-B14F-4D97-AF65-F5344CB8AC3E}">
        <p14:creationId xmlns:p14="http://schemas.microsoft.com/office/powerpoint/2010/main" val="190394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7BC5E-0791-E4AC-B6B5-A1B09471AD5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5A4E743-32C1-2C8D-99C8-F6E4245C21F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1416F47-9C07-82C4-3D28-196B26411AB6}"/>
              </a:ext>
            </a:extLst>
          </p:cNvPr>
          <p:cNvSpPr>
            <a:spLocks noGrp="1"/>
          </p:cNvSpPr>
          <p:nvPr>
            <p:ph type="dt" sz="half" idx="10"/>
          </p:nvPr>
        </p:nvSpPr>
        <p:spPr>
          <a:xfrm>
            <a:off x="838200" y="6356350"/>
            <a:ext cx="2743200" cy="365125"/>
          </a:xfrm>
          <a:prstGeom prst="rect">
            <a:avLst/>
          </a:prstGeom>
        </p:spPr>
        <p:txBody>
          <a:bodyPr/>
          <a:lstStyle/>
          <a:p>
            <a:fld id="{C781AECD-DD67-4B19-A7F2-69B38F0D1DC2}" type="datetimeFigureOut">
              <a:rPr lang="en-GB" smtClean="0"/>
              <a:t>01/10/2023</a:t>
            </a:fld>
            <a:endParaRPr lang="en-GB"/>
          </a:p>
        </p:txBody>
      </p:sp>
      <p:sp>
        <p:nvSpPr>
          <p:cNvPr id="5" name="Footer Placeholder 4">
            <a:extLst>
              <a:ext uri="{FF2B5EF4-FFF2-40B4-BE49-F238E27FC236}">
                <a16:creationId xmlns:a16="http://schemas.microsoft.com/office/drawing/2014/main" id="{12CC00E4-78D8-A545-36F6-15FDEE0FF02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1F4B4E4-50C4-F34B-CBF6-49B01C3C8380}"/>
              </a:ext>
            </a:extLst>
          </p:cNvPr>
          <p:cNvSpPr>
            <a:spLocks noGrp="1"/>
          </p:cNvSpPr>
          <p:nvPr>
            <p:ph type="sldNum" sz="quarter" idx="12"/>
          </p:nvPr>
        </p:nvSpPr>
        <p:spPr>
          <a:xfrm>
            <a:off x="8610600" y="6356350"/>
            <a:ext cx="2743200" cy="365125"/>
          </a:xfrm>
          <a:prstGeom prst="rect">
            <a:avLst/>
          </a:prstGeom>
        </p:spPr>
        <p:txBody>
          <a:bodyPr/>
          <a:lstStyle/>
          <a:p>
            <a:fld id="{E42CE4D1-C552-463E-B609-3B58D4FF4DF9}" type="slidenum">
              <a:rPr lang="en-GB" smtClean="0"/>
              <a:t>‹#›</a:t>
            </a:fld>
            <a:endParaRPr lang="en-GB"/>
          </a:p>
        </p:txBody>
      </p:sp>
    </p:spTree>
    <p:extLst>
      <p:ext uri="{BB962C8B-B14F-4D97-AF65-F5344CB8AC3E}">
        <p14:creationId xmlns:p14="http://schemas.microsoft.com/office/powerpoint/2010/main" val="2412347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1B6C7-05E5-41DE-A3A7-CC2414DB45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5ADB5D-B90E-C24B-9CDA-B87750835B0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9EC094-73AD-D9D7-EE7E-0B73D24445E7}"/>
              </a:ext>
            </a:extLst>
          </p:cNvPr>
          <p:cNvSpPr>
            <a:spLocks noGrp="1"/>
          </p:cNvSpPr>
          <p:nvPr>
            <p:ph type="dt" sz="half" idx="10"/>
          </p:nvPr>
        </p:nvSpPr>
        <p:spPr>
          <a:xfrm>
            <a:off x="838200" y="6356350"/>
            <a:ext cx="2743200" cy="365125"/>
          </a:xfrm>
          <a:prstGeom prst="rect">
            <a:avLst/>
          </a:prstGeom>
        </p:spPr>
        <p:txBody>
          <a:bodyPr/>
          <a:lstStyle/>
          <a:p>
            <a:fld id="{C781AECD-DD67-4B19-A7F2-69B38F0D1DC2}" type="datetimeFigureOut">
              <a:rPr lang="en-GB" smtClean="0"/>
              <a:t>01/10/2023</a:t>
            </a:fld>
            <a:endParaRPr lang="en-GB"/>
          </a:p>
        </p:txBody>
      </p:sp>
      <p:sp>
        <p:nvSpPr>
          <p:cNvPr id="5" name="Footer Placeholder 4">
            <a:extLst>
              <a:ext uri="{FF2B5EF4-FFF2-40B4-BE49-F238E27FC236}">
                <a16:creationId xmlns:a16="http://schemas.microsoft.com/office/drawing/2014/main" id="{E51468E2-6BDE-E9AE-44B1-E1C8E6C4C6E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3F745E1-F0EF-6832-5277-C52EEF283868}"/>
              </a:ext>
            </a:extLst>
          </p:cNvPr>
          <p:cNvSpPr>
            <a:spLocks noGrp="1"/>
          </p:cNvSpPr>
          <p:nvPr>
            <p:ph type="sldNum" sz="quarter" idx="12"/>
          </p:nvPr>
        </p:nvSpPr>
        <p:spPr>
          <a:xfrm>
            <a:off x="8610600" y="6356350"/>
            <a:ext cx="2743200" cy="365125"/>
          </a:xfrm>
          <a:prstGeom prst="rect">
            <a:avLst/>
          </a:prstGeom>
        </p:spPr>
        <p:txBody>
          <a:bodyPr/>
          <a:lstStyle/>
          <a:p>
            <a:fld id="{E42CE4D1-C552-463E-B609-3B58D4FF4DF9}" type="slidenum">
              <a:rPr lang="en-GB" smtClean="0"/>
              <a:t>‹#›</a:t>
            </a:fld>
            <a:endParaRPr lang="en-GB"/>
          </a:p>
        </p:txBody>
      </p:sp>
    </p:spTree>
    <p:extLst>
      <p:ext uri="{BB962C8B-B14F-4D97-AF65-F5344CB8AC3E}">
        <p14:creationId xmlns:p14="http://schemas.microsoft.com/office/powerpoint/2010/main" val="107263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4906A-19C5-4648-9E81-C4A88CCACD0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858DAEA-41B7-145A-7E5F-ADA011798E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9388EB-F9FB-2F6B-9EFD-0CDC51190931}"/>
              </a:ext>
            </a:extLst>
          </p:cNvPr>
          <p:cNvSpPr>
            <a:spLocks noGrp="1"/>
          </p:cNvSpPr>
          <p:nvPr>
            <p:ph type="dt" sz="half" idx="10"/>
          </p:nvPr>
        </p:nvSpPr>
        <p:spPr>
          <a:xfrm>
            <a:off x="838200" y="6356350"/>
            <a:ext cx="2743200" cy="365125"/>
          </a:xfrm>
          <a:prstGeom prst="rect">
            <a:avLst/>
          </a:prstGeom>
        </p:spPr>
        <p:txBody>
          <a:bodyPr/>
          <a:lstStyle/>
          <a:p>
            <a:fld id="{C781AECD-DD67-4B19-A7F2-69B38F0D1DC2}" type="datetimeFigureOut">
              <a:rPr lang="en-GB" smtClean="0"/>
              <a:t>01/10/2023</a:t>
            </a:fld>
            <a:endParaRPr lang="en-GB"/>
          </a:p>
        </p:txBody>
      </p:sp>
      <p:sp>
        <p:nvSpPr>
          <p:cNvPr id="5" name="Footer Placeholder 4">
            <a:extLst>
              <a:ext uri="{FF2B5EF4-FFF2-40B4-BE49-F238E27FC236}">
                <a16:creationId xmlns:a16="http://schemas.microsoft.com/office/drawing/2014/main" id="{413B94D9-6FD6-5C65-EB5D-9B261F6C518D}"/>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22FF8BD-9454-C7EA-DE7D-726204CDD8B3}"/>
              </a:ext>
            </a:extLst>
          </p:cNvPr>
          <p:cNvSpPr>
            <a:spLocks noGrp="1"/>
          </p:cNvSpPr>
          <p:nvPr>
            <p:ph type="sldNum" sz="quarter" idx="12"/>
          </p:nvPr>
        </p:nvSpPr>
        <p:spPr>
          <a:xfrm>
            <a:off x="8610600" y="6356350"/>
            <a:ext cx="2743200" cy="365125"/>
          </a:xfrm>
          <a:prstGeom prst="rect">
            <a:avLst/>
          </a:prstGeom>
        </p:spPr>
        <p:txBody>
          <a:bodyPr/>
          <a:lstStyle/>
          <a:p>
            <a:fld id="{E42CE4D1-C552-463E-B609-3B58D4FF4DF9}" type="slidenum">
              <a:rPr lang="en-GB" smtClean="0"/>
              <a:t>‹#›</a:t>
            </a:fld>
            <a:endParaRPr lang="en-GB"/>
          </a:p>
        </p:txBody>
      </p:sp>
    </p:spTree>
    <p:extLst>
      <p:ext uri="{BB962C8B-B14F-4D97-AF65-F5344CB8AC3E}">
        <p14:creationId xmlns:p14="http://schemas.microsoft.com/office/powerpoint/2010/main" val="2612120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A46CA-6718-F52E-6756-7FC7720B4F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A0BB6F-0118-2391-A7AC-8F9878AA6BE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64CBC4F-A47A-73D1-29BD-FB5CB2A5DD6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C7B5D91-A5E2-8C95-AD9C-894DFA73EAF8}"/>
              </a:ext>
            </a:extLst>
          </p:cNvPr>
          <p:cNvSpPr>
            <a:spLocks noGrp="1"/>
          </p:cNvSpPr>
          <p:nvPr>
            <p:ph type="dt" sz="half" idx="10"/>
          </p:nvPr>
        </p:nvSpPr>
        <p:spPr>
          <a:xfrm>
            <a:off x="838200" y="6356350"/>
            <a:ext cx="2743200" cy="365125"/>
          </a:xfrm>
          <a:prstGeom prst="rect">
            <a:avLst/>
          </a:prstGeom>
        </p:spPr>
        <p:txBody>
          <a:bodyPr/>
          <a:lstStyle/>
          <a:p>
            <a:fld id="{C781AECD-DD67-4B19-A7F2-69B38F0D1DC2}" type="datetimeFigureOut">
              <a:rPr lang="en-GB" smtClean="0"/>
              <a:t>01/10/2023</a:t>
            </a:fld>
            <a:endParaRPr lang="en-GB"/>
          </a:p>
        </p:txBody>
      </p:sp>
      <p:sp>
        <p:nvSpPr>
          <p:cNvPr id="6" name="Footer Placeholder 5">
            <a:extLst>
              <a:ext uri="{FF2B5EF4-FFF2-40B4-BE49-F238E27FC236}">
                <a16:creationId xmlns:a16="http://schemas.microsoft.com/office/drawing/2014/main" id="{AF51146C-FE19-510B-2265-80C3D725EEA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DE6B8CF2-3BC6-E290-8A79-0114405B0DF7}"/>
              </a:ext>
            </a:extLst>
          </p:cNvPr>
          <p:cNvSpPr>
            <a:spLocks noGrp="1"/>
          </p:cNvSpPr>
          <p:nvPr>
            <p:ph type="sldNum" sz="quarter" idx="12"/>
          </p:nvPr>
        </p:nvSpPr>
        <p:spPr>
          <a:xfrm>
            <a:off x="8610600" y="6356350"/>
            <a:ext cx="2743200" cy="365125"/>
          </a:xfrm>
          <a:prstGeom prst="rect">
            <a:avLst/>
          </a:prstGeom>
        </p:spPr>
        <p:txBody>
          <a:bodyPr/>
          <a:lstStyle/>
          <a:p>
            <a:fld id="{E42CE4D1-C552-463E-B609-3B58D4FF4DF9}" type="slidenum">
              <a:rPr lang="en-GB" smtClean="0"/>
              <a:t>‹#›</a:t>
            </a:fld>
            <a:endParaRPr lang="en-GB"/>
          </a:p>
        </p:txBody>
      </p:sp>
    </p:spTree>
    <p:extLst>
      <p:ext uri="{BB962C8B-B14F-4D97-AF65-F5344CB8AC3E}">
        <p14:creationId xmlns:p14="http://schemas.microsoft.com/office/powerpoint/2010/main" val="2868923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EFDB5-862B-A273-6A6F-3883F580EF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B46EC7-D1B6-1B93-51C2-088D7EBC0A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6D1AFC-93D8-4FD8-6C67-D5ED872CE2F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95EAADC-D7FD-2538-A549-1C2965EF7D3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799FFE-53C0-82AA-CA88-7FDDDEC7C3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99501D3-2B1E-BD23-7B0D-5CB0524F6083}"/>
              </a:ext>
            </a:extLst>
          </p:cNvPr>
          <p:cNvSpPr>
            <a:spLocks noGrp="1"/>
          </p:cNvSpPr>
          <p:nvPr>
            <p:ph type="dt" sz="half" idx="10"/>
          </p:nvPr>
        </p:nvSpPr>
        <p:spPr>
          <a:xfrm>
            <a:off x="838200" y="6356350"/>
            <a:ext cx="2743200" cy="365125"/>
          </a:xfrm>
          <a:prstGeom prst="rect">
            <a:avLst/>
          </a:prstGeom>
        </p:spPr>
        <p:txBody>
          <a:bodyPr/>
          <a:lstStyle/>
          <a:p>
            <a:fld id="{C781AECD-DD67-4B19-A7F2-69B38F0D1DC2}" type="datetimeFigureOut">
              <a:rPr lang="en-GB" smtClean="0"/>
              <a:t>01/10/2023</a:t>
            </a:fld>
            <a:endParaRPr lang="en-GB"/>
          </a:p>
        </p:txBody>
      </p:sp>
      <p:sp>
        <p:nvSpPr>
          <p:cNvPr id="8" name="Footer Placeholder 7">
            <a:extLst>
              <a:ext uri="{FF2B5EF4-FFF2-40B4-BE49-F238E27FC236}">
                <a16:creationId xmlns:a16="http://schemas.microsoft.com/office/drawing/2014/main" id="{5E54E338-E637-DED0-99A0-CF248E64664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51B14F1D-6FE6-9E4D-5046-6CBBCB61CFE4}"/>
              </a:ext>
            </a:extLst>
          </p:cNvPr>
          <p:cNvSpPr>
            <a:spLocks noGrp="1"/>
          </p:cNvSpPr>
          <p:nvPr>
            <p:ph type="sldNum" sz="quarter" idx="12"/>
          </p:nvPr>
        </p:nvSpPr>
        <p:spPr>
          <a:xfrm>
            <a:off x="8610600" y="6356350"/>
            <a:ext cx="2743200" cy="365125"/>
          </a:xfrm>
          <a:prstGeom prst="rect">
            <a:avLst/>
          </a:prstGeom>
        </p:spPr>
        <p:txBody>
          <a:bodyPr/>
          <a:lstStyle/>
          <a:p>
            <a:fld id="{E42CE4D1-C552-463E-B609-3B58D4FF4DF9}" type="slidenum">
              <a:rPr lang="en-GB" smtClean="0"/>
              <a:t>‹#›</a:t>
            </a:fld>
            <a:endParaRPr lang="en-GB"/>
          </a:p>
        </p:txBody>
      </p:sp>
    </p:spTree>
    <p:extLst>
      <p:ext uri="{BB962C8B-B14F-4D97-AF65-F5344CB8AC3E}">
        <p14:creationId xmlns:p14="http://schemas.microsoft.com/office/powerpoint/2010/main" val="2553744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C0819-7E71-FB66-91F6-68C5936574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34F199-4CC4-CCAA-CCC0-A6D49D4E047D}"/>
              </a:ext>
            </a:extLst>
          </p:cNvPr>
          <p:cNvSpPr>
            <a:spLocks noGrp="1"/>
          </p:cNvSpPr>
          <p:nvPr>
            <p:ph type="dt" sz="half" idx="10"/>
          </p:nvPr>
        </p:nvSpPr>
        <p:spPr>
          <a:xfrm>
            <a:off x="838200" y="6356350"/>
            <a:ext cx="2743200" cy="365125"/>
          </a:xfrm>
          <a:prstGeom prst="rect">
            <a:avLst/>
          </a:prstGeom>
        </p:spPr>
        <p:txBody>
          <a:bodyPr/>
          <a:lstStyle/>
          <a:p>
            <a:fld id="{C781AECD-DD67-4B19-A7F2-69B38F0D1DC2}" type="datetimeFigureOut">
              <a:rPr lang="en-GB" smtClean="0"/>
              <a:t>01/10/2023</a:t>
            </a:fld>
            <a:endParaRPr lang="en-GB"/>
          </a:p>
        </p:txBody>
      </p:sp>
      <p:sp>
        <p:nvSpPr>
          <p:cNvPr id="4" name="Footer Placeholder 3">
            <a:extLst>
              <a:ext uri="{FF2B5EF4-FFF2-40B4-BE49-F238E27FC236}">
                <a16:creationId xmlns:a16="http://schemas.microsoft.com/office/drawing/2014/main" id="{162B4875-B3F3-8217-0943-5AE8E119EB2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F0693A1B-8A80-6ABA-44FA-E85CE504386C}"/>
              </a:ext>
            </a:extLst>
          </p:cNvPr>
          <p:cNvSpPr>
            <a:spLocks noGrp="1"/>
          </p:cNvSpPr>
          <p:nvPr>
            <p:ph type="sldNum" sz="quarter" idx="12"/>
          </p:nvPr>
        </p:nvSpPr>
        <p:spPr>
          <a:xfrm>
            <a:off x="8610600" y="6356350"/>
            <a:ext cx="2743200" cy="365125"/>
          </a:xfrm>
          <a:prstGeom prst="rect">
            <a:avLst/>
          </a:prstGeom>
        </p:spPr>
        <p:txBody>
          <a:bodyPr/>
          <a:lstStyle/>
          <a:p>
            <a:fld id="{E42CE4D1-C552-463E-B609-3B58D4FF4DF9}" type="slidenum">
              <a:rPr lang="en-GB" smtClean="0"/>
              <a:t>‹#›</a:t>
            </a:fld>
            <a:endParaRPr lang="en-GB"/>
          </a:p>
        </p:txBody>
      </p:sp>
    </p:spTree>
    <p:extLst>
      <p:ext uri="{BB962C8B-B14F-4D97-AF65-F5344CB8AC3E}">
        <p14:creationId xmlns:p14="http://schemas.microsoft.com/office/powerpoint/2010/main" val="711427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3128B6-E953-BEC6-61B8-F205917106FC}"/>
              </a:ext>
            </a:extLst>
          </p:cNvPr>
          <p:cNvSpPr>
            <a:spLocks noGrp="1"/>
          </p:cNvSpPr>
          <p:nvPr>
            <p:ph type="dt" sz="half" idx="10"/>
          </p:nvPr>
        </p:nvSpPr>
        <p:spPr>
          <a:xfrm>
            <a:off x="838200" y="6356350"/>
            <a:ext cx="2743200" cy="365125"/>
          </a:xfrm>
          <a:prstGeom prst="rect">
            <a:avLst/>
          </a:prstGeom>
        </p:spPr>
        <p:txBody>
          <a:bodyPr/>
          <a:lstStyle/>
          <a:p>
            <a:fld id="{C781AECD-DD67-4B19-A7F2-69B38F0D1DC2}" type="datetimeFigureOut">
              <a:rPr lang="en-GB" smtClean="0"/>
              <a:t>01/10/2023</a:t>
            </a:fld>
            <a:endParaRPr lang="en-GB"/>
          </a:p>
        </p:txBody>
      </p:sp>
      <p:sp>
        <p:nvSpPr>
          <p:cNvPr id="3" name="Footer Placeholder 2">
            <a:extLst>
              <a:ext uri="{FF2B5EF4-FFF2-40B4-BE49-F238E27FC236}">
                <a16:creationId xmlns:a16="http://schemas.microsoft.com/office/drawing/2014/main" id="{BF09FCEF-02A1-7CD1-123B-244AB9891F6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22AE404F-BADD-E321-23D3-773C2A4953D8}"/>
              </a:ext>
            </a:extLst>
          </p:cNvPr>
          <p:cNvSpPr>
            <a:spLocks noGrp="1"/>
          </p:cNvSpPr>
          <p:nvPr>
            <p:ph type="sldNum" sz="quarter" idx="12"/>
          </p:nvPr>
        </p:nvSpPr>
        <p:spPr>
          <a:xfrm>
            <a:off x="8610600" y="6356350"/>
            <a:ext cx="2743200" cy="365125"/>
          </a:xfrm>
          <a:prstGeom prst="rect">
            <a:avLst/>
          </a:prstGeom>
        </p:spPr>
        <p:txBody>
          <a:bodyPr/>
          <a:lstStyle/>
          <a:p>
            <a:fld id="{E42CE4D1-C552-463E-B609-3B58D4FF4DF9}" type="slidenum">
              <a:rPr lang="en-GB" smtClean="0"/>
              <a:t>‹#›</a:t>
            </a:fld>
            <a:endParaRPr lang="en-GB"/>
          </a:p>
        </p:txBody>
      </p:sp>
    </p:spTree>
    <p:extLst>
      <p:ext uri="{BB962C8B-B14F-4D97-AF65-F5344CB8AC3E}">
        <p14:creationId xmlns:p14="http://schemas.microsoft.com/office/powerpoint/2010/main" val="22831749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08FBA-415F-7C8F-C83C-B3C90C01B3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9D51DAE-6CA6-2F57-B725-1E24652BEBB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5D0F73-EA95-5CC8-4440-15E84804C2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68AAF1-D00E-FF33-D832-D56931CD1E43}"/>
              </a:ext>
            </a:extLst>
          </p:cNvPr>
          <p:cNvSpPr>
            <a:spLocks noGrp="1"/>
          </p:cNvSpPr>
          <p:nvPr>
            <p:ph type="dt" sz="half" idx="10"/>
          </p:nvPr>
        </p:nvSpPr>
        <p:spPr>
          <a:xfrm>
            <a:off x="838200" y="6356350"/>
            <a:ext cx="2743200" cy="365125"/>
          </a:xfrm>
          <a:prstGeom prst="rect">
            <a:avLst/>
          </a:prstGeom>
        </p:spPr>
        <p:txBody>
          <a:bodyPr/>
          <a:lstStyle/>
          <a:p>
            <a:fld id="{C781AECD-DD67-4B19-A7F2-69B38F0D1DC2}" type="datetimeFigureOut">
              <a:rPr lang="en-GB" smtClean="0"/>
              <a:t>01/10/2023</a:t>
            </a:fld>
            <a:endParaRPr lang="en-GB"/>
          </a:p>
        </p:txBody>
      </p:sp>
      <p:sp>
        <p:nvSpPr>
          <p:cNvPr id="6" name="Footer Placeholder 5">
            <a:extLst>
              <a:ext uri="{FF2B5EF4-FFF2-40B4-BE49-F238E27FC236}">
                <a16:creationId xmlns:a16="http://schemas.microsoft.com/office/drawing/2014/main" id="{FBB46FE4-743F-B67F-2AA7-A83B3383986E}"/>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4653F321-4D2E-CF77-4735-7DB161C8EB38}"/>
              </a:ext>
            </a:extLst>
          </p:cNvPr>
          <p:cNvSpPr>
            <a:spLocks noGrp="1"/>
          </p:cNvSpPr>
          <p:nvPr>
            <p:ph type="sldNum" sz="quarter" idx="12"/>
          </p:nvPr>
        </p:nvSpPr>
        <p:spPr>
          <a:xfrm>
            <a:off x="8610600" y="6356350"/>
            <a:ext cx="2743200" cy="365125"/>
          </a:xfrm>
          <a:prstGeom prst="rect">
            <a:avLst/>
          </a:prstGeom>
        </p:spPr>
        <p:txBody>
          <a:bodyPr/>
          <a:lstStyle/>
          <a:p>
            <a:fld id="{E42CE4D1-C552-463E-B609-3B58D4FF4DF9}" type="slidenum">
              <a:rPr lang="en-GB" smtClean="0"/>
              <a:t>‹#›</a:t>
            </a:fld>
            <a:endParaRPr lang="en-GB"/>
          </a:p>
        </p:txBody>
      </p:sp>
    </p:spTree>
    <p:extLst>
      <p:ext uri="{BB962C8B-B14F-4D97-AF65-F5344CB8AC3E}">
        <p14:creationId xmlns:p14="http://schemas.microsoft.com/office/powerpoint/2010/main" val="239597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93A0-A8A4-C7CA-5F72-CB188E2492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9AD008-CD10-1516-DD61-D2B536607EC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46BF6F-3BBD-5A0A-48A1-F24C3BD7590F}"/>
              </a:ext>
            </a:extLst>
          </p:cNvPr>
          <p:cNvSpPr>
            <a:spLocks noGrp="1"/>
          </p:cNvSpPr>
          <p:nvPr>
            <p:ph type="dt" sz="half" idx="10"/>
          </p:nvPr>
        </p:nvSpPr>
        <p:spPr>
          <a:xfrm>
            <a:off x="838200" y="6356350"/>
            <a:ext cx="2743200" cy="365125"/>
          </a:xfrm>
          <a:prstGeom prst="rect">
            <a:avLst/>
          </a:prstGeom>
        </p:spPr>
        <p:txBody>
          <a:bodyPr/>
          <a:lstStyle/>
          <a:p>
            <a:fld id="{29845252-05A5-41A1-B9A6-2B71B2A44A0E}" type="datetimeFigureOut">
              <a:rPr lang="en-GB" smtClean="0"/>
              <a:t>01/10/2023</a:t>
            </a:fld>
            <a:endParaRPr lang="en-GB"/>
          </a:p>
        </p:txBody>
      </p:sp>
      <p:sp>
        <p:nvSpPr>
          <p:cNvPr id="5" name="Footer Placeholder 4">
            <a:extLst>
              <a:ext uri="{FF2B5EF4-FFF2-40B4-BE49-F238E27FC236}">
                <a16:creationId xmlns:a16="http://schemas.microsoft.com/office/drawing/2014/main" id="{311EECE6-530D-D1F0-A842-656C908C3F7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FCB2412-EA84-89DF-4AAF-45782351F867}"/>
              </a:ext>
            </a:extLst>
          </p:cNvPr>
          <p:cNvSpPr>
            <a:spLocks noGrp="1"/>
          </p:cNvSpPr>
          <p:nvPr>
            <p:ph type="sldNum" sz="quarter" idx="12"/>
          </p:nvPr>
        </p:nvSpPr>
        <p:spPr>
          <a:xfrm>
            <a:off x="8610600" y="6356350"/>
            <a:ext cx="2743200" cy="365125"/>
          </a:xfrm>
          <a:prstGeom prst="rect">
            <a:avLst/>
          </a:prstGeom>
        </p:spPr>
        <p:txBody>
          <a:bodyPr/>
          <a:lstStyle/>
          <a:p>
            <a:fld id="{55436E57-5884-4ED0-AC12-AF603DE6BB43}" type="slidenum">
              <a:rPr lang="en-GB" smtClean="0"/>
              <a:t>‹#›</a:t>
            </a:fld>
            <a:endParaRPr lang="en-GB"/>
          </a:p>
        </p:txBody>
      </p:sp>
    </p:spTree>
    <p:extLst>
      <p:ext uri="{BB962C8B-B14F-4D97-AF65-F5344CB8AC3E}">
        <p14:creationId xmlns:p14="http://schemas.microsoft.com/office/powerpoint/2010/main" val="4151629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AA474-19E1-028D-7A54-B3B4F891D9E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B427A2D-0558-98A7-5EAF-B56D59D2844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759213-F59D-244F-7EEF-2D236BE787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D4F5D-0AA6-B9F8-C4DF-0CF14887294D}"/>
              </a:ext>
            </a:extLst>
          </p:cNvPr>
          <p:cNvSpPr>
            <a:spLocks noGrp="1"/>
          </p:cNvSpPr>
          <p:nvPr>
            <p:ph type="dt" sz="half" idx="10"/>
          </p:nvPr>
        </p:nvSpPr>
        <p:spPr>
          <a:xfrm>
            <a:off x="838200" y="6356350"/>
            <a:ext cx="2743200" cy="365125"/>
          </a:xfrm>
          <a:prstGeom prst="rect">
            <a:avLst/>
          </a:prstGeom>
        </p:spPr>
        <p:txBody>
          <a:bodyPr/>
          <a:lstStyle/>
          <a:p>
            <a:fld id="{C781AECD-DD67-4B19-A7F2-69B38F0D1DC2}" type="datetimeFigureOut">
              <a:rPr lang="en-GB" smtClean="0"/>
              <a:t>01/10/2023</a:t>
            </a:fld>
            <a:endParaRPr lang="en-GB"/>
          </a:p>
        </p:txBody>
      </p:sp>
      <p:sp>
        <p:nvSpPr>
          <p:cNvPr id="6" name="Footer Placeholder 5">
            <a:extLst>
              <a:ext uri="{FF2B5EF4-FFF2-40B4-BE49-F238E27FC236}">
                <a16:creationId xmlns:a16="http://schemas.microsoft.com/office/drawing/2014/main" id="{585EFBEC-45F8-D034-E2D0-A2551E9C9C3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8236AB9-90D4-425B-6A45-2AF7A1B158CA}"/>
              </a:ext>
            </a:extLst>
          </p:cNvPr>
          <p:cNvSpPr>
            <a:spLocks noGrp="1"/>
          </p:cNvSpPr>
          <p:nvPr>
            <p:ph type="sldNum" sz="quarter" idx="12"/>
          </p:nvPr>
        </p:nvSpPr>
        <p:spPr>
          <a:xfrm>
            <a:off x="8610600" y="6356350"/>
            <a:ext cx="2743200" cy="365125"/>
          </a:xfrm>
          <a:prstGeom prst="rect">
            <a:avLst/>
          </a:prstGeom>
        </p:spPr>
        <p:txBody>
          <a:bodyPr/>
          <a:lstStyle/>
          <a:p>
            <a:fld id="{E42CE4D1-C552-463E-B609-3B58D4FF4DF9}" type="slidenum">
              <a:rPr lang="en-GB" smtClean="0"/>
              <a:t>‹#›</a:t>
            </a:fld>
            <a:endParaRPr lang="en-GB"/>
          </a:p>
        </p:txBody>
      </p:sp>
    </p:spTree>
    <p:extLst>
      <p:ext uri="{BB962C8B-B14F-4D97-AF65-F5344CB8AC3E}">
        <p14:creationId xmlns:p14="http://schemas.microsoft.com/office/powerpoint/2010/main" val="1548754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E5212-F444-109A-796B-F7A14C4984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6FDD10-4B8F-FDDF-292E-5D0272866B7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C3F94B-32EB-B648-3381-073AACCD276A}"/>
              </a:ext>
            </a:extLst>
          </p:cNvPr>
          <p:cNvSpPr>
            <a:spLocks noGrp="1"/>
          </p:cNvSpPr>
          <p:nvPr>
            <p:ph type="dt" sz="half" idx="10"/>
          </p:nvPr>
        </p:nvSpPr>
        <p:spPr>
          <a:xfrm>
            <a:off x="838200" y="6356350"/>
            <a:ext cx="2743200" cy="365125"/>
          </a:xfrm>
          <a:prstGeom prst="rect">
            <a:avLst/>
          </a:prstGeom>
        </p:spPr>
        <p:txBody>
          <a:bodyPr/>
          <a:lstStyle/>
          <a:p>
            <a:fld id="{C781AECD-DD67-4B19-A7F2-69B38F0D1DC2}" type="datetimeFigureOut">
              <a:rPr lang="en-GB" smtClean="0"/>
              <a:t>01/10/2023</a:t>
            </a:fld>
            <a:endParaRPr lang="en-GB"/>
          </a:p>
        </p:txBody>
      </p:sp>
      <p:sp>
        <p:nvSpPr>
          <p:cNvPr id="5" name="Footer Placeholder 4">
            <a:extLst>
              <a:ext uri="{FF2B5EF4-FFF2-40B4-BE49-F238E27FC236}">
                <a16:creationId xmlns:a16="http://schemas.microsoft.com/office/drawing/2014/main" id="{5035FAD7-2214-4DEC-44F4-5D5DBE0751FC}"/>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3ECBBFB-8C90-7069-5365-96FB7309C486}"/>
              </a:ext>
            </a:extLst>
          </p:cNvPr>
          <p:cNvSpPr>
            <a:spLocks noGrp="1"/>
          </p:cNvSpPr>
          <p:nvPr>
            <p:ph type="sldNum" sz="quarter" idx="12"/>
          </p:nvPr>
        </p:nvSpPr>
        <p:spPr>
          <a:xfrm>
            <a:off x="8610600" y="6356350"/>
            <a:ext cx="2743200" cy="365125"/>
          </a:xfrm>
          <a:prstGeom prst="rect">
            <a:avLst/>
          </a:prstGeom>
        </p:spPr>
        <p:txBody>
          <a:bodyPr/>
          <a:lstStyle/>
          <a:p>
            <a:fld id="{E42CE4D1-C552-463E-B609-3B58D4FF4DF9}" type="slidenum">
              <a:rPr lang="en-GB" smtClean="0"/>
              <a:t>‹#›</a:t>
            </a:fld>
            <a:endParaRPr lang="en-GB"/>
          </a:p>
        </p:txBody>
      </p:sp>
    </p:spTree>
    <p:extLst>
      <p:ext uri="{BB962C8B-B14F-4D97-AF65-F5344CB8AC3E}">
        <p14:creationId xmlns:p14="http://schemas.microsoft.com/office/powerpoint/2010/main" val="18693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07B7B4-2418-7AAB-46DA-445F5CD132F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E29749-5512-3603-D5B2-75E3CDCD34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F04752-B7F9-2DE8-DC3C-2B18284B0CB1}"/>
              </a:ext>
            </a:extLst>
          </p:cNvPr>
          <p:cNvSpPr>
            <a:spLocks noGrp="1"/>
          </p:cNvSpPr>
          <p:nvPr>
            <p:ph type="dt" sz="half" idx="10"/>
          </p:nvPr>
        </p:nvSpPr>
        <p:spPr>
          <a:xfrm>
            <a:off x="838200" y="6356350"/>
            <a:ext cx="2743200" cy="365125"/>
          </a:xfrm>
          <a:prstGeom prst="rect">
            <a:avLst/>
          </a:prstGeom>
        </p:spPr>
        <p:txBody>
          <a:bodyPr/>
          <a:lstStyle/>
          <a:p>
            <a:fld id="{C781AECD-DD67-4B19-A7F2-69B38F0D1DC2}" type="datetimeFigureOut">
              <a:rPr lang="en-GB" smtClean="0"/>
              <a:t>01/10/2023</a:t>
            </a:fld>
            <a:endParaRPr lang="en-GB"/>
          </a:p>
        </p:txBody>
      </p:sp>
      <p:sp>
        <p:nvSpPr>
          <p:cNvPr id="5" name="Footer Placeholder 4">
            <a:extLst>
              <a:ext uri="{FF2B5EF4-FFF2-40B4-BE49-F238E27FC236}">
                <a16:creationId xmlns:a16="http://schemas.microsoft.com/office/drawing/2014/main" id="{E21FEBE2-A31F-0E1A-E338-19DEF321525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87F493A-1DC5-39CB-2248-FF36702ED9CB}"/>
              </a:ext>
            </a:extLst>
          </p:cNvPr>
          <p:cNvSpPr>
            <a:spLocks noGrp="1"/>
          </p:cNvSpPr>
          <p:nvPr>
            <p:ph type="sldNum" sz="quarter" idx="12"/>
          </p:nvPr>
        </p:nvSpPr>
        <p:spPr>
          <a:xfrm>
            <a:off x="8610600" y="6356350"/>
            <a:ext cx="2743200" cy="365125"/>
          </a:xfrm>
          <a:prstGeom prst="rect">
            <a:avLst/>
          </a:prstGeom>
        </p:spPr>
        <p:txBody>
          <a:bodyPr/>
          <a:lstStyle/>
          <a:p>
            <a:fld id="{E42CE4D1-C552-463E-B609-3B58D4FF4DF9}" type="slidenum">
              <a:rPr lang="en-GB" smtClean="0"/>
              <a:t>‹#›</a:t>
            </a:fld>
            <a:endParaRPr lang="en-GB"/>
          </a:p>
        </p:txBody>
      </p:sp>
    </p:spTree>
    <p:extLst>
      <p:ext uri="{BB962C8B-B14F-4D97-AF65-F5344CB8AC3E}">
        <p14:creationId xmlns:p14="http://schemas.microsoft.com/office/powerpoint/2010/main" val="3752043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149C0-0FFA-15BC-09FC-85387D50B1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E3CE0DF-685C-1E56-9768-4FED927C78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1DBE09-C769-4E40-8008-9AB61A54F1A3}"/>
              </a:ext>
            </a:extLst>
          </p:cNvPr>
          <p:cNvSpPr>
            <a:spLocks noGrp="1"/>
          </p:cNvSpPr>
          <p:nvPr>
            <p:ph type="dt" sz="half" idx="10"/>
          </p:nvPr>
        </p:nvSpPr>
        <p:spPr>
          <a:xfrm>
            <a:off x="838200" y="6356350"/>
            <a:ext cx="2743200" cy="365125"/>
          </a:xfrm>
          <a:prstGeom prst="rect">
            <a:avLst/>
          </a:prstGeom>
        </p:spPr>
        <p:txBody>
          <a:bodyPr/>
          <a:lstStyle/>
          <a:p>
            <a:fld id="{29845252-05A5-41A1-B9A6-2B71B2A44A0E}" type="datetimeFigureOut">
              <a:rPr lang="en-GB" smtClean="0"/>
              <a:t>01/10/2023</a:t>
            </a:fld>
            <a:endParaRPr lang="en-GB"/>
          </a:p>
        </p:txBody>
      </p:sp>
      <p:sp>
        <p:nvSpPr>
          <p:cNvPr id="5" name="Footer Placeholder 4">
            <a:extLst>
              <a:ext uri="{FF2B5EF4-FFF2-40B4-BE49-F238E27FC236}">
                <a16:creationId xmlns:a16="http://schemas.microsoft.com/office/drawing/2014/main" id="{89FCE498-4324-07EF-1C77-07A51F2EB51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5E277A63-A5E3-D027-941E-8A1682ED8122}"/>
              </a:ext>
            </a:extLst>
          </p:cNvPr>
          <p:cNvSpPr>
            <a:spLocks noGrp="1"/>
          </p:cNvSpPr>
          <p:nvPr>
            <p:ph type="sldNum" sz="quarter" idx="12"/>
          </p:nvPr>
        </p:nvSpPr>
        <p:spPr>
          <a:xfrm>
            <a:off x="8610600" y="6356350"/>
            <a:ext cx="2743200" cy="365125"/>
          </a:xfrm>
          <a:prstGeom prst="rect">
            <a:avLst/>
          </a:prstGeom>
        </p:spPr>
        <p:txBody>
          <a:bodyPr/>
          <a:lstStyle/>
          <a:p>
            <a:fld id="{55436E57-5884-4ED0-AC12-AF603DE6BB43}" type="slidenum">
              <a:rPr lang="en-GB" smtClean="0"/>
              <a:t>‹#›</a:t>
            </a:fld>
            <a:endParaRPr lang="en-GB"/>
          </a:p>
        </p:txBody>
      </p:sp>
    </p:spTree>
    <p:extLst>
      <p:ext uri="{BB962C8B-B14F-4D97-AF65-F5344CB8AC3E}">
        <p14:creationId xmlns:p14="http://schemas.microsoft.com/office/powerpoint/2010/main" val="2962813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0EA49-215E-0616-1F72-C4E4F7FF6C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70DB62-068A-37C7-B2DD-8491853F949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245CDB7-19F9-ED3B-AA98-FE8AC6074FB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8F51061-596D-A702-179B-19DEBB30A656}"/>
              </a:ext>
            </a:extLst>
          </p:cNvPr>
          <p:cNvSpPr>
            <a:spLocks noGrp="1"/>
          </p:cNvSpPr>
          <p:nvPr>
            <p:ph type="dt" sz="half" idx="10"/>
          </p:nvPr>
        </p:nvSpPr>
        <p:spPr>
          <a:xfrm>
            <a:off x="838200" y="6356350"/>
            <a:ext cx="2743200" cy="365125"/>
          </a:xfrm>
          <a:prstGeom prst="rect">
            <a:avLst/>
          </a:prstGeom>
        </p:spPr>
        <p:txBody>
          <a:bodyPr/>
          <a:lstStyle/>
          <a:p>
            <a:fld id="{29845252-05A5-41A1-B9A6-2B71B2A44A0E}" type="datetimeFigureOut">
              <a:rPr lang="en-GB" smtClean="0"/>
              <a:t>01/10/2023</a:t>
            </a:fld>
            <a:endParaRPr lang="en-GB"/>
          </a:p>
        </p:txBody>
      </p:sp>
      <p:sp>
        <p:nvSpPr>
          <p:cNvPr id="6" name="Footer Placeholder 5">
            <a:extLst>
              <a:ext uri="{FF2B5EF4-FFF2-40B4-BE49-F238E27FC236}">
                <a16:creationId xmlns:a16="http://schemas.microsoft.com/office/drawing/2014/main" id="{63C1ADC6-F2A5-3535-E512-D294DC18AD1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51056A1-18FD-8109-F114-7BE6F53B8A31}"/>
              </a:ext>
            </a:extLst>
          </p:cNvPr>
          <p:cNvSpPr>
            <a:spLocks noGrp="1"/>
          </p:cNvSpPr>
          <p:nvPr>
            <p:ph type="sldNum" sz="quarter" idx="12"/>
          </p:nvPr>
        </p:nvSpPr>
        <p:spPr>
          <a:xfrm>
            <a:off x="8610600" y="6356350"/>
            <a:ext cx="2743200" cy="365125"/>
          </a:xfrm>
          <a:prstGeom prst="rect">
            <a:avLst/>
          </a:prstGeom>
        </p:spPr>
        <p:txBody>
          <a:bodyPr/>
          <a:lstStyle/>
          <a:p>
            <a:fld id="{55436E57-5884-4ED0-AC12-AF603DE6BB43}" type="slidenum">
              <a:rPr lang="en-GB" smtClean="0"/>
              <a:t>‹#›</a:t>
            </a:fld>
            <a:endParaRPr lang="en-GB"/>
          </a:p>
        </p:txBody>
      </p:sp>
    </p:spTree>
    <p:extLst>
      <p:ext uri="{BB962C8B-B14F-4D97-AF65-F5344CB8AC3E}">
        <p14:creationId xmlns:p14="http://schemas.microsoft.com/office/powerpoint/2010/main" val="121998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00A8E-8473-1C1A-7270-91D52CCFABA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358C8B-0956-4A26-84D6-CADB9C22E9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2572C2-166C-3E24-92CA-49F0B767B5B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4CD90C1-5D89-BFED-59D1-F99E22B9A2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9E4E02-2BF5-F0F0-B7A0-0FC03383C2D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33F60-B3CF-3361-372E-251E2FA7A48C}"/>
              </a:ext>
            </a:extLst>
          </p:cNvPr>
          <p:cNvSpPr>
            <a:spLocks noGrp="1"/>
          </p:cNvSpPr>
          <p:nvPr>
            <p:ph type="dt" sz="half" idx="10"/>
          </p:nvPr>
        </p:nvSpPr>
        <p:spPr>
          <a:xfrm>
            <a:off x="838200" y="6356350"/>
            <a:ext cx="2743200" cy="365125"/>
          </a:xfrm>
          <a:prstGeom prst="rect">
            <a:avLst/>
          </a:prstGeom>
        </p:spPr>
        <p:txBody>
          <a:bodyPr/>
          <a:lstStyle/>
          <a:p>
            <a:fld id="{29845252-05A5-41A1-B9A6-2B71B2A44A0E}" type="datetimeFigureOut">
              <a:rPr lang="en-GB" smtClean="0"/>
              <a:t>01/10/2023</a:t>
            </a:fld>
            <a:endParaRPr lang="en-GB"/>
          </a:p>
        </p:txBody>
      </p:sp>
      <p:sp>
        <p:nvSpPr>
          <p:cNvPr id="8" name="Footer Placeholder 7">
            <a:extLst>
              <a:ext uri="{FF2B5EF4-FFF2-40B4-BE49-F238E27FC236}">
                <a16:creationId xmlns:a16="http://schemas.microsoft.com/office/drawing/2014/main" id="{9FDAA021-89BE-3C69-0689-7375D197914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ABF83D86-D7AF-CD68-B556-750A5120936F}"/>
              </a:ext>
            </a:extLst>
          </p:cNvPr>
          <p:cNvSpPr>
            <a:spLocks noGrp="1"/>
          </p:cNvSpPr>
          <p:nvPr>
            <p:ph type="sldNum" sz="quarter" idx="12"/>
          </p:nvPr>
        </p:nvSpPr>
        <p:spPr>
          <a:xfrm>
            <a:off x="8610600" y="6356350"/>
            <a:ext cx="2743200" cy="365125"/>
          </a:xfrm>
          <a:prstGeom prst="rect">
            <a:avLst/>
          </a:prstGeom>
        </p:spPr>
        <p:txBody>
          <a:bodyPr/>
          <a:lstStyle/>
          <a:p>
            <a:fld id="{55436E57-5884-4ED0-AC12-AF603DE6BB43}" type="slidenum">
              <a:rPr lang="en-GB" smtClean="0"/>
              <a:t>‹#›</a:t>
            </a:fld>
            <a:endParaRPr lang="en-GB"/>
          </a:p>
        </p:txBody>
      </p:sp>
    </p:spTree>
    <p:extLst>
      <p:ext uri="{BB962C8B-B14F-4D97-AF65-F5344CB8AC3E}">
        <p14:creationId xmlns:p14="http://schemas.microsoft.com/office/powerpoint/2010/main" val="1104686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2E2D1-82D8-54AE-A98D-3C2801A2A89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83A28FB-2621-28FD-8332-C2F3832D4194}"/>
              </a:ext>
            </a:extLst>
          </p:cNvPr>
          <p:cNvSpPr>
            <a:spLocks noGrp="1"/>
          </p:cNvSpPr>
          <p:nvPr>
            <p:ph type="dt" sz="half" idx="10"/>
          </p:nvPr>
        </p:nvSpPr>
        <p:spPr>
          <a:xfrm>
            <a:off x="838200" y="6356350"/>
            <a:ext cx="2743200" cy="365125"/>
          </a:xfrm>
          <a:prstGeom prst="rect">
            <a:avLst/>
          </a:prstGeom>
        </p:spPr>
        <p:txBody>
          <a:bodyPr/>
          <a:lstStyle/>
          <a:p>
            <a:fld id="{29845252-05A5-41A1-B9A6-2B71B2A44A0E}" type="datetimeFigureOut">
              <a:rPr lang="en-GB" smtClean="0"/>
              <a:t>01/10/2023</a:t>
            </a:fld>
            <a:endParaRPr lang="en-GB"/>
          </a:p>
        </p:txBody>
      </p:sp>
      <p:sp>
        <p:nvSpPr>
          <p:cNvPr id="4" name="Footer Placeholder 3">
            <a:extLst>
              <a:ext uri="{FF2B5EF4-FFF2-40B4-BE49-F238E27FC236}">
                <a16:creationId xmlns:a16="http://schemas.microsoft.com/office/drawing/2014/main" id="{A36BCF5F-987C-4813-1E39-95B5F55B6E7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928FEA0F-654A-1D43-C421-EAA4727C06ED}"/>
              </a:ext>
            </a:extLst>
          </p:cNvPr>
          <p:cNvSpPr>
            <a:spLocks noGrp="1"/>
          </p:cNvSpPr>
          <p:nvPr>
            <p:ph type="sldNum" sz="quarter" idx="12"/>
          </p:nvPr>
        </p:nvSpPr>
        <p:spPr>
          <a:xfrm>
            <a:off x="8610600" y="6356350"/>
            <a:ext cx="2743200" cy="365125"/>
          </a:xfrm>
          <a:prstGeom prst="rect">
            <a:avLst/>
          </a:prstGeom>
        </p:spPr>
        <p:txBody>
          <a:bodyPr/>
          <a:lstStyle/>
          <a:p>
            <a:fld id="{55436E57-5884-4ED0-AC12-AF603DE6BB43}" type="slidenum">
              <a:rPr lang="en-GB" smtClean="0"/>
              <a:t>‹#›</a:t>
            </a:fld>
            <a:endParaRPr lang="en-GB"/>
          </a:p>
        </p:txBody>
      </p:sp>
    </p:spTree>
    <p:extLst>
      <p:ext uri="{BB962C8B-B14F-4D97-AF65-F5344CB8AC3E}">
        <p14:creationId xmlns:p14="http://schemas.microsoft.com/office/powerpoint/2010/main" val="3378339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D5A311-BB1C-E63A-2508-7AF1D73B260C}"/>
              </a:ext>
            </a:extLst>
          </p:cNvPr>
          <p:cNvSpPr>
            <a:spLocks noGrp="1"/>
          </p:cNvSpPr>
          <p:nvPr>
            <p:ph type="dt" sz="half" idx="10"/>
          </p:nvPr>
        </p:nvSpPr>
        <p:spPr>
          <a:xfrm>
            <a:off x="838200" y="6356350"/>
            <a:ext cx="2743200" cy="365125"/>
          </a:xfrm>
          <a:prstGeom prst="rect">
            <a:avLst/>
          </a:prstGeom>
        </p:spPr>
        <p:txBody>
          <a:bodyPr/>
          <a:lstStyle/>
          <a:p>
            <a:fld id="{29845252-05A5-41A1-B9A6-2B71B2A44A0E}" type="datetimeFigureOut">
              <a:rPr lang="en-GB" smtClean="0"/>
              <a:t>01/10/2023</a:t>
            </a:fld>
            <a:endParaRPr lang="en-GB"/>
          </a:p>
        </p:txBody>
      </p:sp>
      <p:sp>
        <p:nvSpPr>
          <p:cNvPr id="3" name="Footer Placeholder 2">
            <a:extLst>
              <a:ext uri="{FF2B5EF4-FFF2-40B4-BE49-F238E27FC236}">
                <a16:creationId xmlns:a16="http://schemas.microsoft.com/office/drawing/2014/main" id="{F9568EE0-3D0C-9169-AAE6-A0C5208871F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635B16DC-5D2D-2C27-0DC8-A750017F5791}"/>
              </a:ext>
            </a:extLst>
          </p:cNvPr>
          <p:cNvSpPr>
            <a:spLocks noGrp="1"/>
          </p:cNvSpPr>
          <p:nvPr>
            <p:ph type="sldNum" sz="quarter" idx="12"/>
          </p:nvPr>
        </p:nvSpPr>
        <p:spPr>
          <a:xfrm>
            <a:off x="8610600" y="6356350"/>
            <a:ext cx="2743200" cy="365125"/>
          </a:xfrm>
          <a:prstGeom prst="rect">
            <a:avLst/>
          </a:prstGeom>
        </p:spPr>
        <p:txBody>
          <a:bodyPr/>
          <a:lstStyle/>
          <a:p>
            <a:fld id="{55436E57-5884-4ED0-AC12-AF603DE6BB43}" type="slidenum">
              <a:rPr lang="en-GB" smtClean="0"/>
              <a:t>‹#›</a:t>
            </a:fld>
            <a:endParaRPr lang="en-GB"/>
          </a:p>
        </p:txBody>
      </p:sp>
    </p:spTree>
    <p:extLst>
      <p:ext uri="{BB962C8B-B14F-4D97-AF65-F5344CB8AC3E}">
        <p14:creationId xmlns:p14="http://schemas.microsoft.com/office/powerpoint/2010/main" val="31977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50019-A65F-46AD-56CA-322FBB2486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A0A8928-A1DA-DA70-593E-0A133890A9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E2FEDF0-728B-3B6A-285A-CF09856BBC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EFCB94-F938-F4AC-699A-868402E2DE7E}"/>
              </a:ext>
            </a:extLst>
          </p:cNvPr>
          <p:cNvSpPr>
            <a:spLocks noGrp="1"/>
          </p:cNvSpPr>
          <p:nvPr>
            <p:ph type="dt" sz="half" idx="10"/>
          </p:nvPr>
        </p:nvSpPr>
        <p:spPr>
          <a:xfrm>
            <a:off x="838200" y="6356350"/>
            <a:ext cx="2743200" cy="365125"/>
          </a:xfrm>
          <a:prstGeom prst="rect">
            <a:avLst/>
          </a:prstGeom>
        </p:spPr>
        <p:txBody>
          <a:bodyPr/>
          <a:lstStyle/>
          <a:p>
            <a:fld id="{29845252-05A5-41A1-B9A6-2B71B2A44A0E}" type="datetimeFigureOut">
              <a:rPr lang="en-GB" smtClean="0"/>
              <a:t>01/10/2023</a:t>
            </a:fld>
            <a:endParaRPr lang="en-GB"/>
          </a:p>
        </p:txBody>
      </p:sp>
      <p:sp>
        <p:nvSpPr>
          <p:cNvPr id="6" name="Footer Placeholder 5">
            <a:extLst>
              <a:ext uri="{FF2B5EF4-FFF2-40B4-BE49-F238E27FC236}">
                <a16:creationId xmlns:a16="http://schemas.microsoft.com/office/drawing/2014/main" id="{AE9DF501-D7BA-750C-987C-6A2CD646C2E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A45E2F2F-313A-4848-2C13-ABDF972D3EF8}"/>
              </a:ext>
            </a:extLst>
          </p:cNvPr>
          <p:cNvSpPr>
            <a:spLocks noGrp="1"/>
          </p:cNvSpPr>
          <p:nvPr>
            <p:ph type="sldNum" sz="quarter" idx="12"/>
          </p:nvPr>
        </p:nvSpPr>
        <p:spPr>
          <a:xfrm>
            <a:off x="8610600" y="6356350"/>
            <a:ext cx="2743200" cy="365125"/>
          </a:xfrm>
          <a:prstGeom prst="rect">
            <a:avLst/>
          </a:prstGeom>
        </p:spPr>
        <p:txBody>
          <a:bodyPr/>
          <a:lstStyle/>
          <a:p>
            <a:fld id="{55436E57-5884-4ED0-AC12-AF603DE6BB43}" type="slidenum">
              <a:rPr lang="en-GB" smtClean="0"/>
              <a:t>‹#›</a:t>
            </a:fld>
            <a:endParaRPr lang="en-GB"/>
          </a:p>
        </p:txBody>
      </p:sp>
    </p:spTree>
    <p:extLst>
      <p:ext uri="{BB962C8B-B14F-4D97-AF65-F5344CB8AC3E}">
        <p14:creationId xmlns:p14="http://schemas.microsoft.com/office/powerpoint/2010/main" val="3747280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19BE-9842-B560-39B9-F150B62432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F9770F1-F3E5-3A27-A3F5-FBFC66A3FD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D0861B6-62EC-43C6-7261-4AF9CE84969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10265-FF1E-9B74-9AB5-DAB27642A9CB}"/>
              </a:ext>
            </a:extLst>
          </p:cNvPr>
          <p:cNvSpPr>
            <a:spLocks noGrp="1"/>
          </p:cNvSpPr>
          <p:nvPr>
            <p:ph type="dt" sz="half" idx="10"/>
          </p:nvPr>
        </p:nvSpPr>
        <p:spPr>
          <a:xfrm>
            <a:off x="838200" y="6356350"/>
            <a:ext cx="2743200" cy="365125"/>
          </a:xfrm>
          <a:prstGeom prst="rect">
            <a:avLst/>
          </a:prstGeom>
        </p:spPr>
        <p:txBody>
          <a:bodyPr/>
          <a:lstStyle/>
          <a:p>
            <a:fld id="{29845252-05A5-41A1-B9A6-2B71B2A44A0E}" type="datetimeFigureOut">
              <a:rPr lang="en-GB" smtClean="0"/>
              <a:t>01/10/2023</a:t>
            </a:fld>
            <a:endParaRPr lang="en-GB"/>
          </a:p>
        </p:txBody>
      </p:sp>
      <p:sp>
        <p:nvSpPr>
          <p:cNvPr id="6" name="Footer Placeholder 5">
            <a:extLst>
              <a:ext uri="{FF2B5EF4-FFF2-40B4-BE49-F238E27FC236}">
                <a16:creationId xmlns:a16="http://schemas.microsoft.com/office/drawing/2014/main" id="{5C519990-3F36-57B3-AA28-1F9CC2EFCF5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0CE76E7-6C6F-696C-06B7-B5440D577E9E}"/>
              </a:ext>
            </a:extLst>
          </p:cNvPr>
          <p:cNvSpPr>
            <a:spLocks noGrp="1"/>
          </p:cNvSpPr>
          <p:nvPr>
            <p:ph type="sldNum" sz="quarter" idx="12"/>
          </p:nvPr>
        </p:nvSpPr>
        <p:spPr>
          <a:xfrm>
            <a:off x="8610600" y="6356350"/>
            <a:ext cx="2743200" cy="365125"/>
          </a:xfrm>
          <a:prstGeom prst="rect">
            <a:avLst/>
          </a:prstGeom>
        </p:spPr>
        <p:txBody>
          <a:bodyPr/>
          <a:lstStyle/>
          <a:p>
            <a:fld id="{55436E57-5884-4ED0-AC12-AF603DE6BB43}" type="slidenum">
              <a:rPr lang="en-GB" smtClean="0"/>
              <a:t>‹#›</a:t>
            </a:fld>
            <a:endParaRPr lang="en-GB"/>
          </a:p>
        </p:txBody>
      </p:sp>
    </p:spTree>
    <p:extLst>
      <p:ext uri="{BB962C8B-B14F-4D97-AF65-F5344CB8AC3E}">
        <p14:creationId xmlns:p14="http://schemas.microsoft.com/office/powerpoint/2010/main" val="2014549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CustomShape 1">
            <a:extLst>
              <a:ext uri="{FF2B5EF4-FFF2-40B4-BE49-F238E27FC236}">
                <a16:creationId xmlns:a16="http://schemas.microsoft.com/office/drawing/2014/main" id="{7230B730-CDAF-0A2F-5B81-AF5580D3D2BA}"/>
              </a:ext>
            </a:extLst>
          </p:cNvPr>
          <p:cNvSpPr/>
          <p:nvPr userDrawn="1"/>
        </p:nvSpPr>
        <p:spPr>
          <a:xfrm>
            <a:off x="32327" y="6490550"/>
            <a:ext cx="12127345" cy="318812"/>
          </a:xfrm>
          <a:prstGeom prst="roundRect">
            <a:avLst>
              <a:gd name="adj" fmla="val 16667"/>
            </a:avLst>
          </a:prstGeom>
          <a:solidFill>
            <a:srgbClr val="327B46"/>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r>
              <a:rPr lang="en-GB" sz="1200" b="0" i="0" baseline="0" dirty="0">
                <a:solidFill>
                  <a:schemeClr val="bg1"/>
                </a:solidFill>
                <a:latin typeface="Source Sans Pro" panose="020B0503030403020204" pitchFamily="34" charset="0"/>
                <a:cs typeface="Times New Roman" panose="02020603050405020304" pitchFamily="18" charset="0"/>
              </a:rPr>
              <a:t>Spatiotemporal Analysis of Land Surface Temperature in Response to Land Use and Land Cover Changes: A Remote Sensing Approach </a:t>
            </a:r>
            <a:r>
              <a:rPr lang="en-GB" sz="1200" b="0" baseline="0" dirty="0">
                <a:solidFill>
                  <a:schemeClr val="bg1"/>
                </a:solidFill>
                <a:latin typeface="Source Sans Pro" panose="020B0503030403020204" pitchFamily="34" charset="0"/>
                <a:cs typeface="Times New Roman" panose="02020603050405020304" pitchFamily="18" charset="0"/>
              </a:rPr>
              <a:t>| G. Mohiuddin; J.P. </a:t>
            </a:r>
            <a:r>
              <a:rPr lang="en-GB" sz="1200" b="0" baseline="0" dirty="0" err="1">
                <a:solidFill>
                  <a:schemeClr val="bg1"/>
                </a:solidFill>
                <a:latin typeface="Source Sans Pro" panose="020B0503030403020204" pitchFamily="34" charset="0"/>
                <a:cs typeface="Times New Roman" panose="02020603050405020304" pitchFamily="18" charset="0"/>
              </a:rPr>
              <a:t>Mund</a:t>
            </a:r>
            <a:r>
              <a:rPr lang="en-GB" sz="1200" b="0" baseline="0" dirty="0">
                <a:solidFill>
                  <a:schemeClr val="bg1"/>
                </a:solidFill>
                <a:latin typeface="Source Sans Pro" panose="020B0503030403020204" pitchFamily="34" charset="0"/>
                <a:cs typeface="Times New Roman" panose="02020603050405020304" pitchFamily="18" charset="0"/>
              </a:rPr>
              <a:t>	  |           </a:t>
            </a:r>
            <a:r>
              <a:rPr lang="en-US" sz="1200" b="0" i="0" strike="noStrike" spc="-1" baseline="0" dirty="0">
                <a:solidFill>
                  <a:srgbClr val="FFFFFF"/>
                </a:solidFill>
                <a:latin typeface="Source Sans Pro" panose="020B0503030403020204" pitchFamily="34" charset="0"/>
                <a:cs typeface="Calibri Light" panose="020F0302020204030204" pitchFamily="34" charset="0"/>
              </a:rPr>
              <a:t>Page </a:t>
            </a:r>
            <a:fld id="{8919D08E-FFB2-47DC-B8D8-AA9DC237C289}" type="slidenum">
              <a:rPr lang="en-US" sz="1200" b="0" i="0" strike="noStrike" spc="-1" baseline="0" smtClean="0">
                <a:solidFill>
                  <a:srgbClr val="FFFFFF"/>
                </a:solidFill>
                <a:latin typeface="Source Sans Pro" panose="020B0503030403020204" pitchFamily="34" charset="0"/>
                <a:cs typeface="Calibri Light" panose="020F0302020204030204" pitchFamily="34" charset="0"/>
              </a:rPr>
              <a:pPr/>
              <a:t>‹#›</a:t>
            </a:fld>
            <a:endParaRPr lang="en-GB" sz="1200" b="0" baseline="0" dirty="0">
              <a:solidFill>
                <a:schemeClr val="bg1"/>
              </a:solidFill>
              <a:latin typeface="Source Sans Pro"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24374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CustomShape 1">
            <a:extLst>
              <a:ext uri="{FF2B5EF4-FFF2-40B4-BE49-F238E27FC236}">
                <a16:creationId xmlns:a16="http://schemas.microsoft.com/office/drawing/2014/main" id="{73884CC7-4530-33D9-103A-F7E5DF37E712}"/>
              </a:ext>
            </a:extLst>
          </p:cNvPr>
          <p:cNvSpPr/>
          <p:nvPr userDrawn="1"/>
        </p:nvSpPr>
        <p:spPr>
          <a:xfrm>
            <a:off x="32327" y="6490550"/>
            <a:ext cx="12127345" cy="318812"/>
          </a:xfrm>
          <a:prstGeom prst="roundRect">
            <a:avLst>
              <a:gd name="adj" fmla="val 16667"/>
            </a:avLst>
          </a:prstGeom>
          <a:solidFill>
            <a:srgbClr val="336F39"/>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a:lstStyle/>
          <a:p>
            <a:endParaRPr lang="en-GB" sz="1200" b="1"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58BC89E-F434-1809-3104-44643D5477A4}"/>
              </a:ext>
            </a:extLst>
          </p:cNvPr>
          <p:cNvSpPr txBox="1"/>
          <p:nvPr userDrawn="1"/>
        </p:nvSpPr>
        <p:spPr>
          <a:xfrm>
            <a:off x="32327" y="6511456"/>
            <a:ext cx="11741284" cy="276999"/>
          </a:xfrm>
          <a:prstGeom prst="rect">
            <a:avLst/>
          </a:prstGeom>
          <a:noFill/>
        </p:spPr>
        <p:txBody>
          <a:bodyPr wrap="square">
            <a:spAutoFit/>
          </a:bodyPr>
          <a:lstStyle/>
          <a:p>
            <a:r>
              <a:rPr lang="en-GB" sz="1200" b="0" i="0" baseline="0" dirty="0">
                <a:solidFill>
                  <a:schemeClr val="bg1"/>
                </a:solidFill>
                <a:latin typeface="Source Sans Pro" panose="020B0503030403020204" pitchFamily="34" charset="0"/>
                <a:cs typeface="Times New Roman" panose="02020603050405020304" pitchFamily="18" charset="0"/>
              </a:rPr>
              <a:t>ECRS 2023 | G. Mohiuddin; J.P. </a:t>
            </a:r>
            <a:r>
              <a:rPr lang="en-GB" sz="1200" b="0" i="0" baseline="0" dirty="0" err="1">
                <a:solidFill>
                  <a:schemeClr val="bg1"/>
                </a:solidFill>
                <a:latin typeface="Source Sans Pro" panose="020B0503030403020204" pitchFamily="34" charset="0"/>
                <a:cs typeface="Times New Roman" panose="02020603050405020304" pitchFamily="18" charset="0"/>
              </a:rPr>
              <a:t>Mund</a:t>
            </a:r>
            <a:endParaRPr lang="en-GB" sz="1200" b="0" i="0" baseline="0" dirty="0">
              <a:solidFill>
                <a:schemeClr val="bg1"/>
              </a:solidFill>
              <a:latin typeface="Source Sans Pro"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1241192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4.png"/><Relationship Id="rId7" Type="http://schemas.openxmlformats.org/officeDocument/2006/relationships/image" Target="../media/image26.png"/><Relationship Id="rId12"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28.png"/><Relationship Id="rId5" Type="http://schemas.openxmlformats.org/officeDocument/2006/relationships/image" Target="../media/image25.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61165-C67E-D11C-3666-0B2D64CA5A81}"/>
              </a:ext>
            </a:extLst>
          </p:cNvPr>
          <p:cNvSpPr>
            <a:spLocks noGrp="1"/>
          </p:cNvSpPr>
          <p:nvPr>
            <p:ph type="ctrTitle" idx="4294967295"/>
          </p:nvPr>
        </p:nvSpPr>
        <p:spPr>
          <a:xfrm>
            <a:off x="701666" y="1830713"/>
            <a:ext cx="10808330" cy="987425"/>
          </a:xfrm>
          <a:prstGeom prst="rect">
            <a:avLst/>
          </a:prstGeom>
        </p:spPr>
        <p:txBody>
          <a:bodyPr>
            <a:noAutofit/>
          </a:bodyPr>
          <a:lstStyle/>
          <a:p>
            <a:pPr algn="ctr"/>
            <a:r>
              <a:rPr lang="en-GB" sz="2800" b="1" dirty="0">
                <a:solidFill>
                  <a:srgbClr val="336F39"/>
                </a:solidFill>
                <a:latin typeface="Source Sans Pro" panose="020B0503030403020204" pitchFamily="34" charset="0"/>
                <a:ea typeface="Calibri" panose="020F0502020204030204" pitchFamily="34" charset="0"/>
                <a:cs typeface="Times New Roman" panose="02020603050405020304" pitchFamily="18" charset="0"/>
              </a:rPr>
              <a:t>Spatiotemporal Analysis of Land Surface Temperature in Response to Land Use and Land Cover Changes: A Remote Sensing Approach</a:t>
            </a:r>
            <a:endParaRPr lang="en-GB" sz="2800" dirty="0">
              <a:solidFill>
                <a:srgbClr val="336F39"/>
              </a:solidFill>
              <a:latin typeface="Source Sans Pro" panose="020B0503030403020204" pitchFamily="34" charset="0"/>
            </a:endParaRPr>
          </a:p>
        </p:txBody>
      </p:sp>
      <p:sp>
        <p:nvSpPr>
          <p:cNvPr id="3" name="Subtitle 2">
            <a:extLst>
              <a:ext uri="{FF2B5EF4-FFF2-40B4-BE49-F238E27FC236}">
                <a16:creationId xmlns:a16="http://schemas.microsoft.com/office/drawing/2014/main" id="{541FCEA7-D4E2-35BC-4833-6987593549BC}"/>
              </a:ext>
            </a:extLst>
          </p:cNvPr>
          <p:cNvSpPr>
            <a:spLocks noGrp="1"/>
          </p:cNvSpPr>
          <p:nvPr>
            <p:ph type="subTitle" idx="4294967295"/>
          </p:nvPr>
        </p:nvSpPr>
        <p:spPr>
          <a:xfrm>
            <a:off x="1523999" y="989717"/>
            <a:ext cx="9144000" cy="504293"/>
          </a:xfrm>
          <a:prstGeom prst="rect">
            <a:avLst/>
          </a:prstGeom>
        </p:spPr>
        <p:txBody>
          <a:bodyPr>
            <a:noAutofit/>
          </a:bodyPr>
          <a:lstStyle/>
          <a:p>
            <a:pPr marL="0" indent="0" algn="ctr">
              <a:lnSpc>
                <a:spcPct val="115000"/>
              </a:lnSpc>
              <a:spcAft>
                <a:spcPts val="1000"/>
              </a:spcAft>
              <a:buNone/>
            </a:pPr>
            <a:r>
              <a:rPr lang="en-GB" sz="2400" dirty="0">
                <a:solidFill>
                  <a:srgbClr val="0FD4F7"/>
                </a:solidFill>
                <a:latin typeface="Source Sans Pro" panose="020B0503030403020204" pitchFamily="34" charset="0"/>
                <a:ea typeface="Calibri" panose="020F0502020204030204" pitchFamily="34" charset="0"/>
                <a:cs typeface="Times New Roman" panose="02020603050405020304" pitchFamily="18" charset="0"/>
              </a:rPr>
              <a:t>The 5th International Electronic Conference on Remote Sensing</a:t>
            </a:r>
            <a:endParaRPr lang="en-GB" sz="2000" dirty="0">
              <a:solidFill>
                <a:srgbClr val="0FD4F7"/>
              </a:solidFill>
              <a:latin typeface="Source Sans Pro" panose="020B0503030403020204" pitchFamily="34" charset="0"/>
            </a:endParaRPr>
          </a:p>
        </p:txBody>
      </p:sp>
      <p:sp>
        <p:nvSpPr>
          <p:cNvPr id="5" name="TextBox 4">
            <a:extLst>
              <a:ext uri="{FF2B5EF4-FFF2-40B4-BE49-F238E27FC236}">
                <a16:creationId xmlns:a16="http://schemas.microsoft.com/office/drawing/2014/main" id="{E94E6E7A-7BFD-A80C-6349-B698761C1510}"/>
              </a:ext>
            </a:extLst>
          </p:cNvPr>
          <p:cNvSpPr txBox="1"/>
          <p:nvPr/>
        </p:nvSpPr>
        <p:spPr>
          <a:xfrm>
            <a:off x="4568092" y="3316655"/>
            <a:ext cx="3055814" cy="830997"/>
          </a:xfrm>
          <a:prstGeom prst="rect">
            <a:avLst/>
          </a:prstGeom>
          <a:noFill/>
        </p:spPr>
        <p:txBody>
          <a:bodyPr wrap="square">
            <a:spAutoFit/>
          </a:bodyPr>
          <a:lstStyle/>
          <a:p>
            <a:pPr algn="ctr"/>
            <a:r>
              <a:rPr lang="en-GB" sz="2400" dirty="0">
                <a:effectLst/>
                <a:latin typeface="Source Sans Pro" panose="020B0503030403020204" pitchFamily="34" charset="0"/>
                <a:ea typeface="Calibri" panose="020F0502020204030204" pitchFamily="34" charset="0"/>
                <a:cs typeface="Times New Roman" panose="02020603050405020304" pitchFamily="18" charset="0"/>
              </a:rPr>
              <a:t>Gulam Mohiuddin</a:t>
            </a:r>
          </a:p>
          <a:p>
            <a:pPr algn="ctr"/>
            <a:r>
              <a:rPr lang="de-DE" sz="2400" dirty="0">
                <a:latin typeface="Source Sans Pro" panose="020B0503030403020204" pitchFamily="34" charset="0"/>
                <a:ea typeface="Calibri" panose="020F0502020204030204" pitchFamily="34" charset="0"/>
                <a:cs typeface="Times New Roman" panose="02020603050405020304" pitchFamily="18" charset="0"/>
              </a:rPr>
              <a:t>Jan-Peter Mund</a:t>
            </a:r>
            <a:endParaRPr lang="en-GB" sz="2400" dirty="0">
              <a:effectLst/>
              <a:latin typeface="Source Sans Pro" panose="020B0503030403020204" pitchFamily="34" charset="0"/>
              <a:ea typeface="Calibri" panose="020F0502020204030204" pitchFamily="34" charset="0"/>
              <a:cs typeface="Times New Roman" panose="02020603050405020304" pitchFamily="18" charset="0"/>
            </a:endParaRPr>
          </a:p>
        </p:txBody>
      </p:sp>
      <p:pic>
        <p:nvPicPr>
          <p:cNvPr id="4" name="Grafik 9" descr="C:\Users\Einstein M\Documents\Studium - Material\FIT\1. Semester\Programming\Exam report\HNEE_Logo_Engl_gruen.jpg">
            <a:extLst>
              <a:ext uri="{FF2B5EF4-FFF2-40B4-BE49-F238E27FC236}">
                <a16:creationId xmlns:a16="http://schemas.microsoft.com/office/drawing/2014/main" id="{C66407E0-4200-E332-262B-477966D2CD7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1081" y="71258"/>
            <a:ext cx="1517329" cy="793630"/>
          </a:xfrm>
          <a:prstGeom prst="rect">
            <a:avLst/>
          </a:prstGeom>
          <a:noFill/>
          <a:ln>
            <a:noFill/>
          </a:ln>
        </p:spPr>
      </p:pic>
      <p:sp>
        <p:nvSpPr>
          <p:cNvPr id="6" name="TextBox 5">
            <a:extLst>
              <a:ext uri="{FF2B5EF4-FFF2-40B4-BE49-F238E27FC236}">
                <a16:creationId xmlns:a16="http://schemas.microsoft.com/office/drawing/2014/main" id="{90B6D474-EC6B-6A69-19BC-B9FBB330EB74}"/>
              </a:ext>
            </a:extLst>
          </p:cNvPr>
          <p:cNvSpPr txBox="1"/>
          <p:nvPr/>
        </p:nvSpPr>
        <p:spPr>
          <a:xfrm>
            <a:off x="4625078" y="5626041"/>
            <a:ext cx="2759102" cy="449952"/>
          </a:xfrm>
          <a:prstGeom prst="rect">
            <a:avLst/>
          </a:prstGeom>
          <a:noFill/>
        </p:spPr>
        <p:txBody>
          <a:bodyPr wrap="square">
            <a:spAutoFit/>
          </a:bodyPr>
          <a:lstStyle/>
          <a:p>
            <a:pPr algn="ctr">
              <a:lnSpc>
                <a:spcPct val="115000"/>
              </a:lnSpc>
              <a:spcAft>
                <a:spcPts val="1000"/>
              </a:spcAft>
            </a:pPr>
            <a:r>
              <a:rPr lang="en-GB" sz="2000" b="1" dirty="0">
                <a:effectLst/>
                <a:latin typeface="Source Sans Pro" panose="020B0503030403020204" pitchFamily="34" charset="0"/>
                <a:ea typeface="Calibri" panose="020F0502020204030204" pitchFamily="34" charset="0"/>
                <a:cs typeface="Times New Roman" panose="02020603050405020304" pitchFamily="18" charset="0"/>
              </a:rPr>
              <a:t>07 – 21 November 2023</a:t>
            </a:r>
            <a:endParaRPr lang="en-GB" sz="1400" b="1" dirty="0">
              <a:effectLst/>
              <a:latin typeface="Source Sans Pro" panose="020B0503030403020204" pitchFamily="34" charset="0"/>
              <a:ea typeface="Calibri" panose="020F0502020204030204" pitchFamily="34" charset="0"/>
              <a:cs typeface="Times New Roman" panose="02020603050405020304" pitchFamily="18" charset="0"/>
            </a:endParaRPr>
          </a:p>
        </p:txBody>
      </p:sp>
      <p:pic>
        <p:nvPicPr>
          <p:cNvPr id="9" name="Grafik 8">
            <a:extLst>
              <a:ext uri="{FF2B5EF4-FFF2-40B4-BE49-F238E27FC236}">
                <a16:creationId xmlns:a16="http://schemas.microsoft.com/office/drawing/2014/main" id="{40B0D049-094D-D620-8A2F-F604D465A668}"/>
              </a:ext>
            </a:extLst>
          </p:cNvPr>
          <p:cNvPicPr>
            <a:picLocks noChangeAspect="1"/>
          </p:cNvPicPr>
          <p:nvPr/>
        </p:nvPicPr>
        <p:blipFill>
          <a:blip r:embed="rId3"/>
          <a:stretch>
            <a:fillRect/>
          </a:stretch>
        </p:blipFill>
        <p:spPr>
          <a:xfrm>
            <a:off x="94191" y="0"/>
            <a:ext cx="841052" cy="864888"/>
          </a:xfrm>
          <a:prstGeom prst="rect">
            <a:avLst/>
          </a:prstGeom>
        </p:spPr>
      </p:pic>
      <p:grpSp>
        <p:nvGrpSpPr>
          <p:cNvPr id="10" name="Gruppieren 9">
            <a:extLst>
              <a:ext uri="{FF2B5EF4-FFF2-40B4-BE49-F238E27FC236}">
                <a16:creationId xmlns:a16="http://schemas.microsoft.com/office/drawing/2014/main" id="{E51F6C80-49A6-9B79-D0E6-AA32E3C589BD}"/>
              </a:ext>
            </a:extLst>
          </p:cNvPr>
          <p:cNvGrpSpPr>
            <a:grpSpLocks noChangeAspect="1"/>
          </p:cNvGrpSpPr>
          <p:nvPr/>
        </p:nvGrpSpPr>
        <p:grpSpPr>
          <a:xfrm>
            <a:off x="10911033" y="98185"/>
            <a:ext cx="1211939" cy="1440000"/>
            <a:chOff x="10748673" y="86040"/>
            <a:chExt cx="1415699" cy="1682103"/>
          </a:xfrm>
        </p:grpSpPr>
        <p:pic>
          <p:nvPicPr>
            <p:cNvPr id="11" name="Bild 12">
              <a:extLst>
                <a:ext uri="{FF2B5EF4-FFF2-40B4-BE49-F238E27FC236}">
                  <a16:creationId xmlns:a16="http://schemas.microsoft.com/office/drawing/2014/main" id="{52C77FDB-917D-55BE-B6CB-789D974032AE}"/>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10748673" y="86040"/>
              <a:ext cx="1415699" cy="1170000"/>
            </a:xfrm>
            <a:prstGeom prst="rect">
              <a:avLst/>
            </a:prstGeom>
            <a:ln>
              <a:noFill/>
            </a:ln>
          </p:spPr>
        </p:pic>
        <p:pic>
          <p:nvPicPr>
            <p:cNvPr id="12" name="Picture 3" descr="Logo, company name&#10;&#10;Description automatically generated">
              <a:extLst>
                <a:ext uri="{FF2B5EF4-FFF2-40B4-BE49-F238E27FC236}">
                  <a16:creationId xmlns:a16="http://schemas.microsoft.com/office/drawing/2014/main" id="{F8388BC2-F3C9-1BCB-D812-FA1882874E5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828707" y="1075863"/>
              <a:ext cx="1199732" cy="692280"/>
            </a:xfrm>
            <a:prstGeom prst="rect">
              <a:avLst/>
            </a:prstGeom>
          </p:spPr>
        </p:pic>
      </p:grpSp>
      <p:pic>
        <p:nvPicPr>
          <p:cNvPr id="1028" name="Picture 4" descr="https://ecrs2023.sciforum.net/events_files/840/22CONF-ECRS%202023-Banner-hero.jpg?1694680504"/>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66288" t="82297" b="3004"/>
          <a:stretch/>
        </p:blipFill>
        <p:spPr bwMode="auto">
          <a:xfrm>
            <a:off x="10564899" y="6513214"/>
            <a:ext cx="1588427" cy="28154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E94E6E7A-7BFD-A80C-6349-B698761C1510}"/>
              </a:ext>
            </a:extLst>
          </p:cNvPr>
          <p:cNvSpPr txBox="1"/>
          <p:nvPr/>
        </p:nvSpPr>
        <p:spPr>
          <a:xfrm>
            <a:off x="2960540" y="4533574"/>
            <a:ext cx="6088177" cy="369332"/>
          </a:xfrm>
          <a:prstGeom prst="rect">
            <a:avLst/>
          </a:prstGeom>
          <a:noFill/>
        </p:spPr>
        <p:txBody>
          <a:bodyPr wrap="square">
            <a:spAutoFit/>
          </a:bodyPr>
          <a:lstStyle/>
          <a:p>
            <a:pPr algn="ctr"/>
            <a:r>
              <a:rPr lang="de-DE" dirty="0">
                <a:effectLst/>
                <a:latin typeface="Source Sans Pro" panose="020B0503030403020204" pitchFamily="34" charset="0"/>
                <a:ea typeface="Calibri" panose="020F0502020204030204" pitchFamily="34" charset="0"/>
                <a:cs typeface="Times New Roman" panose="02020603050405020304" pitchFamily="18" charset="0"/>
              </a:rPr>
              <a:t>Eberswalde University </a:t>
            </a:r>
            <a:r>
              <a:rPr lang="de-DE" dirty="0" err="1">
                <a:effectLst/>
                <a:latin typeface="Source Sans Pro" panose="020B0503030403020204" pitchFamily="34" charset="0"/>
                <a:ea typeface="Calibri" panose="020F0502020204030204" pitchFamily="34" charset="0"/>
                <a:cs typeface="Times New Roman" panose="02020603050405020304" pitchFamily="18" charset="0"/>
              </a:rPr>
              <a:t>for</a:t>
            </a:r>
            <a:r>
              <a:rPr lang="de-DE" dirty="0">
                <a:effectLst/>
                <a:latin typeface="Source Sans Pro" panose="020B0503030403020204" pitchFamily="34" charset="0"/>
                <a:ea typeface="Calibri" panose="020F0502020204030204" pitchFamily="34" charset="0"/>
                <a:cs typeface="Times New Roman" panose="02020603050405020304" pitchFamily="18" charset="0"/>
              </a:rPr>
              <a:t> </a:t>
            </a:r>
            <a:r>
              <a:rPr lang="de-DE" dirty="0" err="1">
                <a:effectLst/>
                <a:latin typeface="Source Sans Pro" panose="020B0503030403020204" pitchFamily="34" charset="0"/>
                <a:ea typeface="Calibri" panose="020F0502020204030204" pitchFamily="34" charset="0"/>
                <a:cs typeface="Times New Roman" panose="02020603050405020304" pitchFamily="18" charset="0"/>
              </a:rPr>
              <a:t>Sustainable</a:t>
            </a:r>
            <a:r>
              <a:rPr lang="de-DE" dirty="0">
                <a:effectLst/>
                <a:latin typeface="Source Sans Pro" panose="020B0503030403020204" pitchFamily="34" charset="0"/>
                <a:ea typeface="Calibri" panose="020F0502020204030204" pitchFamily="34" charset="0"/>
                <a:cs typeface="Times New Roman" panose="02020603050405020304" pitchFamily="18" charset="0"/>
              </a:rPr>
              <a:t> Development</a:t>
            </a:r>
            <a:endParaRPr lang="en-GB" dirty="0">
              <a:effectLst/>
              <a:latin typeface="Source Sans Pro" panose="020B05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7189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838200" y="365126"/>
            <a:ext cx="10515600" cy="513776"/>
          </a:xfrm>
        </p:spPr>
        <p:txBody>
          <a:bodyPr/>
          <a:lstStyle/>
          <a:p>
            <a:pPr algn="ct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Results: Seasonal variation</a:t>
            </a:r>
            <a:endParaRPr lang="en-GB"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0B4343F5-8D6B-F503-A0C1-323794E77D0F}"/>
              </a:ext>
            </a:extLst>
          </p:cNvPr>
          <p:cNvSpPr txBox="1">
            <a:spLocks/>
          </p:cNvSpPr>
          <p:nvPr/>
        </p:nvSpPr>
        <p:spPr>
          <a:xfrm>
            <a:off x="3948530" y="6015716"/>
            <a:ext cx="4294939" cy="4771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1600" i="1" dirty="0">
                <a:latin typeface="Source Sans Pro" panose="020B0503030403020204" pitchFamily="34" charset="0"/>
                <a:ea typeface="Source Sans Pro" panose="020B0503030403020204" pitchFamily="34" charset="0"/>
                <a:cs typeface="Times New Roman" panose="02020603050405020304" pitchFamily="18" charset="0"/>
              </a:rPr>
              <a:t>Figure 9: LST in different months from same year</a:t>
            </a:r>
            <a:endParaRPr lang="de-DE" sz="1600" i="1" dirty="0">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3" name="Picture 2" descr="A picture containing text, map&#10;&#10;Description automatically generated">
            <a:extLst>
              <a:ext uri="{FF2B5EF4-FFF2-40B4-BE49-F238E27FC236}">
                <a16:creationId xmlns:a16="http://schemas.microsoft.com/office/drawing/2014/main" id="{ED1879BA-753E-CEEA-A394-EB082BA711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189"/>
          <a:stretch/>
        </p:blipFill>
        <p:spPr bwMode="auto">
          <a:xfrm>
            <a:off x="1479755" y="791146"/>
            <a:ext cx="9232490" cy="5275708"/>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37A22427-E9D0-9462-4663-B63BB86D6023}"/>
              </a:ext>
            </a:extLst>
          </p:cNvPr>
          <p:cNvSpPr txBox="1"/>
          <p:nvPr/>
        </p:nvSpPr>
        <p:spPr>
          <a:xfrm>
            <a:off x="1837404" y="3573817"/>
            <a:ext cx="1839860" cy="307777"/>
          </a:xfrm>
          <a:prstGeom prst="rect">
            <a:avLst/>
          </a:prstGeom>
          <a:noFill/>
        </p:spPr>
        <p:txBody>
          <a:bodyPr wrap="square">
            <a:spAutoFit/>
          </a:bodyPr>
          <a:lstStyle/>
          <a:p>
            <a:r>
              <a:rPr lang="en-GB" sz="1400" b="1" i="0" u="none" strike="noStrike" dirty="0">
                <a:solidFill>
                  <a:srgbClr val="000000"/>
                </a:solidFill>
                <a:effectLst/>
                <a:latin typeface="Calibri" panose="020F0502020204030204" pitchFamily="34" charset="0"/>
              </a:rPr>
              <a:t>Maximum LST = 38.15</a:t>
            </a:r>
            <a:r>
              <a:rPr lang="en-GB" sz="1400" b="1" dirty="0"/>
              <a:t> </a:t>
            </a:r>
          </a:p>
        </p:txBody>
      </p:sp>
      <p:sp>
        <p:nvSpPr>
          <p:cNvPr id="14" name="TextBox 13">
            <a:extLst>
              <a:ext uri="{FF2B5EF4-FFF2-40B4-BE49-F238E27FC236}">
                <a16:creationId xmlns:a16="http://schemas.microsoft.com/office/drawing/2014/main" id="{F250A42F-8D0F-24B8-7DDC-EDC9DA8CB0BF}"/>
              </a:ext>
            </a:extLst>
          </p:cNvPr>
          <p:cNvSpPr txBox="1"/>
          <p:nvPr/>
        </p:nvSpPr>
        <p:spPr>
          <a:xfrm>
            <a:off x="6360246" y="3573816"/>
            <a:ext cx="1839860" cy="307777"/>
          </a:xfrm>
          <a:prstGeom prst="rect">
            <a:avLst/>
          </a:prstGeom>
          <a:noFill/>
        </p:spPr>
        <p:txBody>
          <a:bodyPr wrap="square">
            <a:spAutoFit/>
          </a:bodyPr>
          <a:lstStyle/>
          <a:p>
            <a:r>
              <a:rPr lang="en-GB" sz="1400" b="1" i="0" u="none" strike="noStrike" dirty="0">
                <a:solidFill>
                  <a:srgbClr val="FF0000"/>
                </a:solidFill>
                <a:effectLst/>
                <a:latin typeface="Calibri" panose="020F0502020204030204" pitchFamily="34" charset="0"/>
              </a:rPr>
              <a:t>Maximum LST = 54.49</a:t>
            </a:r>
            <a:endParaRPr lang="en-GB" sz="1400" b="1" dirty="0">
              <a:solidFill>
                <a:srgbClr val="FF0000"/>
              </a:solidFill>
            </a:endParaRPr>
          </a:p>
        </p:txBody>
      </p:sp>
      <p:sp>
        <p:nvSpPr>
          <p:cNvPr id="15" name="TextBox 14">
            <a:extLst>
              <a:ext uri="{FF2B5EF4-FFF2-40B4-BE49-F238E27FC236}">
                <a16:creationId xmlns:a16="http://schemas.microsoft.com/office/drawing/2014/main" id="{64D5B27A-B953-350D-7064-7B3E7752B05D}"/>
              </a:ext>
            </a:extLst>
          </p:cNvPr>
          <p:cNvSpPr txBox="1"/>
          <p:nvPr/>
        </p:nvSpPr>
        <p:spPr>
          <a:xfrm>
            <a:off x="4098825" y="3573816"/>
            <a:ext cx="1839860" cy="307777"/>
          </a:xfrm>
          <a:prstGeom prst="rect">
            <a:avLst/>
          </a:prstGeom>
          <a:noFill/>
        </p:spPr>
        <p:txBody>
          <a:bodyPr wrap="square">
            <a:spAutoFit/>
          </a:bodyPr>
          <a:lstStyle/>
          <a:p>
            <a:r>
              <a:rPr lang="en-GB" sz="1400" b="1" i="0" u="none" strike="noStrike" dirty="0">
                <a:solidFill>
                  <a:srgbClr val="000000"/>
                </a:solidFill>
                <a:effectLst/>
                <a:latin typeface="Calibri" panose="020F0502020204030204" pitchFamily="34" charset="0"/>
              </a:rPr>
              <a:t>Maximum LST = 45.02</a:t>
            </a:r>
            <a:r>
              <a:rPr lang="en-GB" sz="1400" b="1" dirty="0"/>
              <a:t> </a:t>
            </a:r>
          </a:p>
        </p:txBody>
      </p:sp>
      <p:sp>
        <p:nvSpPr>
          <p:cNvPr id="16" name="TextBox 15">
            <a:extLst>
              <a:ext uri="{FF2B5EF4-FFF2-40B4-BE49-F238E27FC236}">
                <a16:creationId xmlns:a16="http://schemas.microsoft.com/office/drawing/2014/main" id="{B79486BE-F0B9-2F54-FB7D-B7A23AEBDE3A}"/>
              </a:ext>
            </a:extLst>
          </p:cNvPr>
          <p:cNvSpPr txBox="1"/>
          <p:nvPr/>
        </p:nvSpPr>
        <p:spPr>
          <a:xfrm>
            <a:off x="8621667" y="3573815"/>
            <a:ext cx="1839860" cy="307777"/>
          </a:xfrm>
          <a:prstGeom prst="rect">
            <a:avLst/>
          </a:prstGeom>
          <a:noFill/>
        </p:spPr>
        <p:txBody>
          <a:bodyPr wrap="square">
            <a:spAutoFit/>
          </a:bodyPr>
          <a:lstStyle/>
          <a:p>
            <a:r>
              <a:rPr lang="en-GB" sz="1400" b="1" i="0" u="none" strike="noStrike" dirty="0">
                <a:solidFill>
                  <a:srgbClr val="000000"/>
                </a:solidFill>
                <a:effectLst/>
                <a:latin typeface="Calibri" panose="020F0502020204030204" pitchFamily="34" charset="0"/>
              </a:rPr>
              <a:t>Maximum LST = 47.31</a:t>
            </a:r>
            <a:endParaRPr lang="en-GB" sz="1400" b="1" dirty="0"/>
          </a:p>
        </p:txBody>
      </p:sp>
      <p:sp>
        <p:nvSpPr>
          <p:cNvPr id="17" name="TextBox 16">
            <a:extLst>
              <a:ext uri="{FF2B5EF4-FFF2-40B4-BE49-F238E27FC236}">
                <a16:creationId xmlns:a16="http://schemas.microsoft.com/office/drawing/2014/main" id="{0108DFB6-B6E4-6EEC-697B-030F77350129}"/>
              </a:ext>
            </a:extLst>
          </p:cNvPr>
          <p:cNvSpPr txBox="1"/>
          <p:nvPr/>
        </p:nvSpPr>
        <p:spPr>
          <a:xfrm>
            <a:off x="1837404" y="5707939"/>
            <a:ext cx="1839860" cy="307777"/>
          </a:xfrm>
          <a:prstGeom prst="rect">
            <a:avLst/>
          </a:prstGeom>
          <a:noFill/>
        </p:spPr>
        <p:txBody>
          <a:bodyPr wrap="square">
            <a:spAutoFit/>
          </a:bodyPr>
          <a:lstStyle/>
          <a:p>
            <a:r>
              <a:rPr lang="en-GB" sz="1400" b="1" i="0" u="none" strike="noStrike" dirty="0">
                <a:solidFill>
                  <a:srgbClr val="000000"/>
                </a:solidFill>
                <a:effectLst/>
                <a:latin typeface="Calibri" panose="020F0502020204030204" pitchFamily="34" charset="0"/>
              </a:rPr>
              <a:t>Maximum LST = 49.54</a:t>
            </a:r>
            <a:r>
              <a:rPr lang="en-GB" sz="1400" b="1" dirty="0"/>
              <a:t> </a:t>
            </a:r>
          </a:p>
        </p:txBody>
      </p:sp>
      <p:sp>
        <p:nvSpPr>
          <p:cNvPr id="18" name="TextBox 17">
            <a:extLst>
              <a:ext uri="{FF2B5EF4-FFF2-40B4-BE49-F238E27FC236}">
                <a16:creationId xmlns:a16="http://schemas.microsoft.com/office/drawing/2014/main" id="{DF6C7119-8066-92A1-DF5B-52C64B43CBB8}"/>
              </a:ext>
            </a:extLst>
          </p:cNvPr>
          <p:cNvSpPr txBox="1"/>
          <p:nvPr/>
        </p:nvSpPr>
        <p:spPr>
          <a:xfrm>
            <a:off x="6360246" y="5707938"/>
            <a:ext cx="1839860" cy="307777"/>
          </a:xfrm>
          <a:prstGeom prst="rect">
            <a:avLst/>
          </a:prstGeom>
          <a:noFill/>
        </p:spPr>
        <p:txBody>
          <a:bodyPr wrap="square">
            <a:spAutoFit/>
          </a:bodyPr>
          <a:lstStyle/>
          <a:p>
            <a:r>
              <a:rPr lang="en-GB" sz="1400" b="1" i="0" u="none" strike="noStrike" dirty="0">
                <a:solidFill>
                  <a:srgbClr val="000000"/>
                </a:solidFill>
                <a:effectLst/>
                <a:latin typeface="Calibri" panose="020F0502020204030204" pitchFamily="34" charset="0"/>
              </a:rPr>
              <a:t>Maximum LST = 46.41</a:t>
            </a:r>
            <a:r>
              <a:rPr lang="en-GB" sz="1400" b="1" dirty="0"/>
              <a:t> </a:t>
            </a:r>
          </a:p>
        </p:txBody>
      </p:sp>
      <p:sp>
        <p:nvSpPr>
          <p:cNvPr id="19" name="TextBox 18">
            <a:extLst>
              <a:ext uri="{FF2B5EF4-FFF2-40B4-BE49-F238E27FC236}">
                <a16:creationId xmlns:a16="http://schemas.microsoft.com/office/drawing/2014/main" id="{F8AAA501-89E1-9444-41E3-DD4FC4098700}"/>
              </a:ext>
            </a:extLst>
          </p:cNvPr>
          <p:cNvSpPr txBox="1"/>
          <p:nvPr/>
        </p:nvSpPr>
        <p:spPr>
          <a:xfrm>
            <a:off x="4098825" y="5707938"/>
            <a:ext cx="1839860" cy="307777"/>
          </a:xfrm>
          <a:prstGeom prst="rect">
            <a:avLst/>
          </a:prstGeom>
          <a:noFill/>
        </p:spPr>
        <p:txBody>
          <a:bodyPr wrap="square">
            <a:spAutoFit/>
          </a:bodyPr>
          <a:lstStyle/>
          <a:p>
            <a:r>
              <a:rPr lang="en-GB" sz="1400" b="1" i="0" u="none" strike="noStrike" dirty="0">
                <a:solidFill>
                  <a:srgbClr val="006600"/>
                </a:solidFill>
                <a:effectLst/>
                <a:latin typeface="Calibri" panose="020F0502020204030204" pitchFamily="34" charset="0"/>
              </a:rPr>
              <a:t>Maximum LST = 33.6</a:t>
            </a:r>
            <a:r>
              <a:rPr lang="en-GB" sz="1400" b="1" dirty="0">
                <a:solidFill>
                  <a:srgbClr val="006600"/>
                </a:solidFill>
              </a:rPr>
              <a:t> </a:t>
            </a:r>
          </a:p>
        </p:txBody>
      </p:sp>
      <p:sp>
        <p:nvSpPr>
          <p:cNvPr id="20" name="TextBox 19">
            <a:extLst>
              <a:ext uri="{FF2B5EF4-FFF2-40B4-BE49-F238E27FC236}">
                <a16:creationId xmlns:a16="http://schemas.microsoft.com/office/drawing/2014/main" id="{A9D40C37-ECDF-DBEE-EAC2-29430CE09D51}"/>
              </a:ext>
            </a:extLst>
          </p:cNvPr>
          <p:cNvSpPr txBox="1"/>
          <p:nvPr/>
        </p:nvSpPr>
        <p:spPr>
          <a:xfrm>
            <a:off x="8621667" y="5707937"/>
            <a:ext cx="1839860" cy="307777"/>
          </a:xfrm>
          <a:prstGeom prst="rect">
            <a:avLst/>
          </a:prstGeom>
          <a:noFill/>
        </p:spPr>
        <p:txBody>
          <a:bodyPr wrap="square">
            <a:spAutoFit/>
          </a:bodyPr>
          <a:lstStyle/>
          <a:p>
            <a:r>
              <a:rPr lang="en-GB" sz="1400" b="1" i="0" u="none" strike="noStrike" dirty="0">
                <a:solidFill>
                  <a:srgbClr val="000000"/>
                </a:solidFill>
                <a:effectLst/>
                <a:latin typeface="Calibri" panose="020F0502020204030204" pitchFamily="34" charset="0"/>
              </a:rPr>
              <a:t>Maximum LST = 34.13</a:t>
            </a:r>
            <a:endParaRPr lang="en-GB" sz="1400" b="1" dirty="0"/>
          </a:p>
        </p:txBody>
      </p:sp>
    </p:spTree>
    <p:extLst>
      <p:ext uri="{BB962C8B-B14F-4D97-AF65-F5344CB8AC3E}">
        <p14:creationId xmlns:p14="http://schemas.microsoft.com/office/powerpoint/2010/main" val="1100034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ED1879BA-753E-CEEA-A394-EB082BA711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6" t="17391" r="76077" b="57139"/>
          <a:stretch/>
        </p:blipFill>
        <p:spPr bwMode="auto">
          <a:xfrm>
            <a:off x="21918" y="725170"/>
            <a:ext cx="3671110" cy="2880000"/>
          </a:xfrm>
          <a:prstGeom prst="rect">
            <a:avLst/>
          </a:prstGeom>
          <a:ln>
            <a:noFill/>
          </a:ln>
          <a:extLst>
            <a:ext uri="{53640926-AAD7-44D8-BBD7-CCE9431645EC}">
              <a14:shadowObscured xmlns:a14="http://schemas.microsoft.com/office/drawing/2010/main"/>
            </a:ext>
          </a:extLst>
        </p:spPr>
      </p:pic>
      <p:pic>
        <p:nvPicPr>
          <p:cNvPr id="9" name="Picture 8" descr="A picture containing text, map&#10;&#10;Description automatically generated">
            <a:extLst>
              <a:ext uri="{FF2B5EF4-FFF2-40B4-BE49-F238E27FC236}">
                <a16:creationId xmlns:a16="http://schemas.microsoft.com/office/drawing/2014/main" id="{9DD6633F-6E38-0DED-3A4A-ECF39D1514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943" t="17391" r="26123" b="57139"/>
          <a:stretch/>
        </p:blipFill>
        <p:spPr bwMode="auto">
          <a:xfrm>
            <a:off x="4811832" y="751294"/>
            <a:ext cx="3667433" cy="2880000"/>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838200" y="365126"/>
            <a:ext cx="10515600" cy="513776"/>
          </a:xfrm>
        </p:spPr>
        <p:txBody>
          <a:bodyPr/>
          <a:lstStyle/>
          <a:p>
            <a:pPr algn="ct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Results: Seasonal variation</a:t>
            </a:r>
            <a:endParaRPr lang="en-GB"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0B4343F5-8D6B-F503-A0C1-323794E77D0F}"/>
              </a:ext>
            </a:extLst>
          </p:cNvPr>
          <p:cNvSpPr txBox="1">
            <a:spLocks/>
          </p:cNvSpPr>
          <p:nvPr/>
        </p:nvSpPr>
        <p:spPr>
          <a:xfrm>
            <a:off x="8798982" y="4670933"/>
            <a:ext cx="3218847" cy="6245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1600" i="1" dirty="0">
                <a:latin typeface="Source Sans Pro" panose="020B0503030403020204" pitchFamily="34" charset="0"/>
                <a:ea typeface="Source Sans Pro" panose="020B0503030403020204" pitchFamily="34" charset="0"/>
                <a:cs typeface="Times New Roman" panose="02020603050405020304" pitchFamily="18" charset="0"/>
              </a:rPr>
              <a:t>Figure 10: Illustration of seasonal variation of LST</a:t>
            </a:r>
            <a:endParaRPr lang="de-DE" sz="1600" i="1" dirty="0">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8" name="Picture 7" descr="A picture containing aerial photography, bird's-eye view, map&#10;&#10;Description automatically generated">
            <a:extLst>
              <a:ext uri="{FF2B5EF4-FFF2-40B4-BE49-F238E27FC236}">
                <a16:creationId xmlns:a16="http://schemas.microsoft.com/office/drawing/2014/main" id="{857A9831-A51A-B4EA-A2E3-2C5FA11F2ABF}"/>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5833" t="4346" r="11742" b="708"/>
          <a:stretch/>
        </p:blipFill>
        <p:spPr>
          <a:xfrm>
            <a:off x="61452" y="3605170"/>
            <a:ext cx="3592451" cy="2818292"/>
          </a:xfrm>
          <a:prstGeom prst="rect">
            <a:avLst/>
          </a:prstGeom>
        </p:spPr>
      </p:pic>
      <p:pic>
        <p:nvPicPr>
          <p:cNvPr id="12" name="Picture 11" descr="A picture containing map&#10;&#10;Description automatically generated">
            <a:extLst>
              <a:ext uri="{FF2B5EF4-FFF2-40B4-BE49-F238E27FC236}">
                <a16:creationId xmlns:a16="http://schemas.microsoft.com/office/drawing/2014/main" id="{478325DB-F8EF-2379-3AB2-495A0C345190}"/>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15366" t="3913" r="11695"/>
          <a:stretch/>
        </p:blipFill>
        <p:spPr>
          <a:xfrm>
            <a:off x="5017616" y="3604662"/>
            <a:ext cx="3575582" cy="2818800"/>
          </a:xfrm>
          <a:prstGeom prst="rect">
            <a:avLst/>
          </a:prstGeom>
        </p:spPr>
      </p:pic>
      <p:sp>
        <p:nvSpPr>
          <p:cNvPr id="13" name="TextBox 12">
            <a:extLst>
              <a:ext uri="{FF2B5EF4-FFF2-40B4-BE49-F238E27FC236}">
                <a16:creationId xmlns:a16="http://schemas.microsoft.com/office/drawing/2014/main" id="{27CE92F9-523F-8120-C102-28305AACA348}"/>
              </a:ext>
            </a:extLst>
          </p:cNvPr>
          <p:cNvSpPr txBox="1"/>
          <p:nvPr/>
        </p:nvSpPr>
        <p:spPr>
          <a:xfrm>
            <a:off x="5942365" y="5978941"/>
            <a:ext cx="1839860" cy="307777"/>
          </a:xfrm>
          <a:prstGeom prst="rect">
            <a:avLst/>
          </a:prstGeom>
          <a:noFill/>
        </p:spPr>
        <p:txBody>
          <a:bodyPr wrap="square">
            <a:spAutoFit/>
          </a:bodyPr>
          <a:lstStyle/>
          <a:p>
            <a:r>
              <a:rPr lang="en-GB" sz="1400" b="1" i="0" u="none" strike="noStrike" dirty="0">
                <a:solidFill>
                  <a:srgbClr val="FFFF00"/>
                </a:solidFill>
                <a:effectLst/>
                <a:latin typeface="Calibri" panose="020F0502020204030204" pitchFamily="34" charset="0"/>
              </a:rPr>
              <a:t>Maximum LST = 54.49</a:t>
            </a:r>
            <a:endParaRPr lang="en-GB" sz="1400" b="1" dirty="0">
              <a:solidFill>
                <a:srgbClr val="FFFF00"/>
              </a:solidFill>
            </a:endParaRPr>
          </a:p>
        </p:txBody>
      </p:sp>
      <p:sp>
        <p:nvSpPr>
          <p:cNvPr id="21" name="TextBox 20">
            <a:extLst>
              <a:ext uri="{FF2B5EF4-FFF2-40B4-BE49-F238E27FC236}">
                <a16:creationId xmlns:a16="http://schemas.microsoft.com/office/drawing/2014/main" id="{CDC1BECF-501E-80B1-62D1-2D57BD3602B2}"/>
              </a:ext>
            </a:extLst>
          </p:cNvPr>
          <p:cNvSpPr txBox="1"/>
          <p:nvPr/>
        </p:nvSpPr>
        <p:spPr>
          <a:xfrm>
            <a:off x="937543" y="5978941"/>
            <a:ext cx="1839860" cy="307777"/>
          </a:xfrm>
          <a:prstGeom prst="rect">
            <a:avLst/>
          </a:prstGeom>
          <a:noFill/>
        </p:spPr>
        <p:txBody>
          <a:bodyPr wrap="square">
            <a:spAutoFit/>
          </a:bodyPr>
          <a:lstStyle/>
          <a:p>
            <a:r>
              <a:rPr lang="en-GB" sz="1400" b="1" i="0" u="none" strike="noStrike" dirty="0">
                <a:solidFill>
                  <a:srgbClr val="FFFF00"/>
                </a:solidFill>
                <a:effectLst/>
                <a:latin typeface="Calibri" panose="020F0502020204030204" pitchFamily="34" charset="0"/>
              </a:rPr>
              <a:t>Maximum LST = 38.15</a:t>
            </a:r>
            <a:endParaRPr lang="en-GB" sz="1400" b="1" dirty="0">
              <a:solidFill>
                <a:srgbClr val="FFFF00"/>
              </a:solidFill>
            </a:endParaRPr>
          </a:p>
        </p:txBody>
      </p:sp>
      <p:sp>
        <p:nvSpPr>
          <p:cNvPr id="22" name="TextBox 21">
            <a:extLst>
              <a:ext uri="{FF2B5EF4-FFF2-40B4-BE49-F238E27FC236}">
                <a16:creationId xmlns:a16="http://schemas.microsoft.com/office/drawing/2014/main" id="{5896FDE6-1BB0-E2E9-B0D9-D4749A686461}"/>
              </a:ext>
            </a:extLst>
          </p:cNvPr>
          <p:cNvSpPr txBox="1"/>
          <p:nvPr/>
        </p:nvSpPr>
        <p:spPr>
          <a:xfrm>
            <a:off x="1262188" y="725170"/>
            <a:ext cx="1770854" cy="307777"/>
          </a:xfrm>
          <a:prstGeom prst="rect">
            <a:avLst/>
          </a:prstGeom>
          <a:noFill/>
        </p:spPr>
        <p:txBody>
          <a:bodyPr wrap="square">
            <a:spAutoFit/>
          </a:bodyPr>
          <a:lstStyle/>
          <a:p>
            <a:r>
              <a:rPr lang="en-GB" sz="1400" b="1" i="0" u="none" strike="noStrike" dirty="0">
                <a:effectLst/>
                <a:latin typeface="Calibri" panose="020F0502020204030204" pitchFamily="34" charset="0"/>
              </a:rPr>
              <a:t>LST (January 2015)</a:t>
            </a:r>
            <a:endParaRPr lang="en-GB" sz="1400" b="1" dirty="0"/>
          </a:p>
        </p:txBody>
      </p:sp>
      <p:sp>
        <p:nvSpPr>
          <p:cNvPr id="23" name="TextBox 22">
            <a:extLst>
              <a:ext uri="{FF2B5EF4-FFF2-40B4-BE49-F238E27FC236}">
                <a16:creationId xmlns:a16="http://schemas.microsoft.com/office/drawing/2014/main" id="{D884FE1C-1E6D-8A0A-868F-ADCAC332C6A6}"/>
              </a:ext>
            </a:extLst>
          </p:cNvPr>
          <p:cNvSpPr txBox="1"/>
          <p:nvPr/>
        </p:nvSpPr>
        <p:spPr>
          <a:xfrm>
            <a:off x="5971855" y="751294"/>
            <a:ext cx="1527676" cy="307777"/>
          </a:xfrm>
          <a:prstGeom prst="rect">
            <a:avLst/>
          </a:prstGeom>
          <a:noFill/>
        </p:spPr>
        <p:txBody>
          <a:bodyPr wrap="square">
            <a:spAutoFit/>
          </a:bodyPr>
          <a:lstStyle/>
          <a:p>
            <a:r>
              <a:rPr lang="en-GB" sz="1400" b="1" i="0" u="none" strike="noStrike" dirty="0">
                <a:effectLst/>
                <a:latin typeface="Calibri" panose="020F0502020204030204" pitchFamily="34" charset="0"/>
              </a:rPr>
              <a:t>LST (April 2015)</a:t>
            </a:r>
            <a:endParaRPr lang="en-GB" sz="1400" b="1" dirty="0"/>
          </a:p>
        </p:txBody>
      </p:sp>
      <p:sp>
        <p:nvSpPr>
          <p:cNvPr id="24" name="TextBox 23">
            <a:extLst>
              <a:ext uri="{FF2B5EF4-FFF2-40B4-BE49-F238E27FC236}">
                <a16:creationId xmlns:a16="http://schemas.microsoft.com/office/drawing/2014/main" id="{D72BD950-496C-6990-DD0A-D9E42F5B4DD5}"/>
              </a:ext>
            </a:extLst>
          </p:cNvPr>
          <p:cNvSpPr txBox="1"/>
          <p:nvPr/>
        </p:nvSpPr>
        <p:spPr>
          <a:xfrm>
            <a:off x="937543" y="3549232"/>
            <a:ext cx="1770854" cy="307777"/>
          </a:xfrm>
          <a:prstGeom prst="rect">
            <a:avLst/>
          </a:prstGeom>
          <a:noFill/>
        </p:spPr>
        <p:txBody>
          <a:bodyPr wrap="square">
            <a:spAutoFit/>
          </a:bodyPr>
          <a:lstStyle/>
          <a:p>
            <a:r>
              <a:rPr lang="en-GB" sz="1400" b="1" i="0" u="none" strike="noStrike" dirty="0">
                <a:solidFill>
                  <a:schemeClr val="bg1"/>
                </a:solidFill>
                <a:effectLst/>
                <a:latin typeface="Calibri" panose="020F0502020204030204" pitchFamily="34" charset="0"/>
              </a:rPr>
              <a:t>RGB (January 2015)</a:t>
            </a:r>
            <a:endParaRPr lang="en-GB" sz="1400" b="1" dirty="0">
              <a:solidFill>
                <a:schemeClr val="bg1"/>
              </a:solidFill>
            </a:endParaRPr>
          </a:p>
        </p:txBody>
      </p:sp>
      <p:sp>
        <p:nvSpPr>
          <p:cNvPr id="27" name="TextBox 26">
            <a:extLst>
              <a:ext uri="{FF2B5EF4-FFF2-40B4-BE49-F238E27FC236}">
                <a16:creationId xmlns:a16="http://schemas.microsoft.com/office/drawing/2014/main" id="{7529BDB6-D583-A9C7-064A-DB92E176B9C7}"/>
              </a:ext>
            </a:extLst>
          </p:cNvPr>
          <p:cNvSpPr txBox="1"/>
          <p:nvPr/>
        </p:nvSpPr>
        <p:spPr>
          <a:xfrm>
            <a:off x="6016076" y="3545778"/>
            <a:ext cx="1770854" cy="307777"/>
          </a:xfrm>
          <a:prstGeom prst="rect">
            <a:avLst/>
          </a:prstGeom>
          <a:noFill/>
        </p:spPr>
        <p:txBody>
          <a:bodyPr wrap="square">
            <a:spAutoFit/>
          </a:bodyPr>
          <a:lstStyle/>
          <a:p>
            <a:r>
              <a:rPr lang="en-GB" sz="1400" b="1" i="0" u="none" strike="noStrike" dirty="0">
                <a:solidFill>
                  <a:schemeClr val="bg1"/>
                </a:solidFill>
                <a:effectLst/>
                <a:latin typeface="Calibri" panose="020F0502020204030204" pitchFamily="34" charset="0"/>
              </a:rPr>
              <a:t>RGB (April 2015)</a:t>
            </a:r>
            <a:endParaRPr lang="en-GB" sz="1400" b="1" dirty="0">
              <a:solidFill>
                <a:schemeClr val="bg1"/>
              </a:solidFill>
            </a:endParaRPr>
          </a:p>
        </p:txBody>
      </p:sp>
      <p:sp>
        <p:nvSpPr>
          <p:cNvPr id="28" name="Content Placeholder 2">
            <a:extLst>
              <a:ext uri="{FF2B5EF4-FFF2-40B4-BE49-F238E27FC236}">
                <a16:creationId xmlns:a16="http://schemas.microsoft.com/office/drawing/2014/main" id="{35EB1AC6-46FE-7D73-A01B-1F948512AA17}"/>
              </a:ext>
            </a:extLst>
          </p:cNvPr>
          <p:cNvSpPr txBox="1">
            <a:spLocks/>
          </p:cNvSpPr>
          <p:nvPr/>
        </p:nvSpPr>
        <p:spPr>
          <a:xfrm>
            <a:off x="8383424" y="1257015"/>
            <a:ext cx="3503776" cy="21037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2400"/>
              </a:spcAft>
              <a:buFont typeface="Wingdings" panose="05000000000000000000" pitchFamily="2" charset="2"/>
              <a:buChar char="Ø"/>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No noticeable LULC changes but changes in LST</a:t>
            </a:r>
          </a:p>
          <a:p>
            <a:pPr>
              <a:lnSpc>
                <a:spcPct val="100000"/>
              </a:lnSpc>
              <a:buFont typeface="Wingdings" panose="05000000000000000000" pitchFamily="2" charset="2"/>
              <a:buChar char="Ø"/>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Maximum LST difference between January and April  in 2015 is 16.34 °C</a:t>
            </a:r>
          </a:p>
        </p:txBody>
      </p:sp>
      <p:pic>
        <p:nvPicPr>
          <p:cNvPr id="30" name="Picture 29" descr="A picture containing text, map&#10;&#10;Description automatically generated">
            <a:extLst>
              <a:ext uri="{FF2B5EF4-FFF2-40B4-BE49-F238E27FC236}">
                <a16:creationId xmlns:a16="http://schemas.microsoft.com/office/drawing/2014/main" id="{5F18F329-ECCE-103A-50ED-DC5A584139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522" t="1472" r="108" b="87400"/>
          <a:stretch/>
        </p:blipFill>
        <p:spPr bwMode="auto">
          <a:xfrm>
            <a:off x="3693028" y="2315406"/>
            <a:ext cx="1582026" cy="8663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1132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838200" y="365126"/>
            <a:ext cx="10515600" cy="513776"/>
          </a:xfrm>
        </p:spPr>
        <p:txBody>
          <a:bodyPr/>
          <a:lstStyle/>
          <a:p>
            <a:pPr algn="ct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Results: Trend of LST</a:t>
            </a:r>
            <a:endParaRPr lang="en-GB"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37" name="Content Placeholder 2">
            <a:extLst>
              <a:ext uri="{FF2B5EF4-FFF2-40B4-BE49-F238E27FC236}">
                <a16:creationId xmlns:a16="http://schemas.microsoft.com/office/drawing/2014/main" id="{B6F4CCA2-D97D-469E-53AA-A8031ED39682}"/>
              </a:ext>
            </a:extLst>
          </p:cNvPr>
          <p:cNvSpPr txBox="1">
            <a:spLocks/>
          </p:cNvSpPr>
          <p:nvPr/>
        </p:nvSpPr>
        <p:spPr>
          <a:xfrm>
            <a:off x="3984812" y="5134826"/>
            <a:ext cx="4222375" cy="3804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600" i="1" dirty="0">
                <a:latin typeface="Source Sans Pro" panose="020B0503030403020204" pitchFamily="34" charset="0"/>
                <a:ea typeface="Source Sans Pro" panose="020B0503030403020204" pitchFamily="34" charset="0"/>
                <a:cs typeface="Times New Roman" panose="02020603050405020304" pitchFamily="18" charset="0"/>
              </a:rPr>
              <a:t>Figure 11: Time series of mean LST (2000 - 2021)</a:t>
            </a:r>
            <a:endParaRPr lang="de-DE" sz="1600" i="1" dirty="0">
              <a:latin typeface="Source Sans Pro" panose="020B0503030403020204" pitchFamily="34" charset="0"/>
              <a:ea typeface="Source Sans Pro" panose="020B0503030403020204" pitchFamily="34" charset="0"/>
              <a:cs typeface="Times New Roman" panose="02020603050405020304" pitchFamily="18" charset="0"/>
            </a:endParaRPr>
          </a:p>
        </p:txBody>
      </p:sp>
      <p:grpSp>
        <p:nvGrpSpPr>
          <p:cNvPr id="17411" name="Group 5"/>
          <p:cNvGrpSpPr>
            <a:grpSpLocks/>
          </p:cNvGrpSpPr>
          <p:nvPr/>
        </p:nvGrpSpPr>
        <p:grpSpPr bwMode="auto">
          <a:xfrm>
            <a:off x="1409700" y="477838"/>
            <a:ext cx="2574925" cy="2141537"/>
            <a:chOff x="0" y="0"/>
            <a:chExt cx="25755" cy="21412"/>
          </a:xfrm>
        </p:grpSpPr>
      </p:grpSp>
      <p:sp>
        <p:nvSpPr>
          <p:cNvPr id="17" name="Content Placeholder 2">
            <a:extLst>
              <a:ext uri="{FF2B5EF4-FFF2-40B4-BE49-F238E27FC236}">
                <a16:creationId xmlns:a16="http://schemas.microsoft.com/office/drawing/2014/main" id="{BC647D2D-3E86-F0D4-23BB-2819C1A1FBB9}"/>
              </a:ext>
            </a:extLst>
          </p:cNvPr>
          <p:cNvSpPr>
            <a:spLocks noGrp="1"/>
          </p:cNvSpPr>
          <p:nvPr>
            <p:ph idx="1"/>
          </p:nvPr>
        </p:nvSpPr>
        <p:spPr>
          <a:xfrm>
            <a:off x="1619571" y="5334325"/>
            <a:ext cx="7770236" cy="927560"/>
          </a:xfrm>
        </p:spPr>
        <p:txBody>
          <a:bodyPr>
            <a:noAutofit/>
          </a:bodyPr>
          <a:lstStyle/>
          <a:p>
            <a:pPr>
              <a:lnSpc>
                <a:spcPct val="150000"/>
              </a:lnSpc>
              <a:buFont typeface="Wingdings" panose="05000000000000000000" pitchFamily="2" charset="2"/>
              <a:buChar char="Ø"/>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Regular fluctuation due to seasonal variation</a:t>
            </a:r>
          </a:p>
          <a:p>
            <a:pPr>
              <a:lnSpc>
                <a:spcPct val="150000"/>
              </a:lnSpc>
              <a:buFont typeface="Wingdings" panose="05000000000000000000" pitchFamily="2" charset="2"/>
              <a:buChar char="Ø"/>
            </a:pPr>
            <a:r>
              <a:rPr lang="de-DE" sz="2000" dirty="0">
                <a:latin typeface="Source Sans Pro" panose="020B0503030403020204" pitchFamily="34" charset="0"/>
                <a:ea typeface="Source Sans Pro" panose="020B0503030403020204" pitchFamily="34" charset="0"/>
                <a:cs typeface="Times New Roman" panose="02020603050405020304" pitchFamily="18" charset="0"/>
              </a:rPr>
              <a:t>No long-term trend</a:t>
            </a:r>
            <a:endParaRPr lang="en-GB" sz="2000" dirty="0">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5" name="Picture 2">
            <a:extLst>
              <a:ext uri="{FF2B5EF4-FFF2-40B4-BE49-F238E27FC236}">
                <a16:creationId xmlns:a16="http://schemas.microsoft.com/office/drawing/2014/main" id="{0F11378B-06E2-6584-0F59-0930D8A1236D}"/>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1698229" y="900954"/>
            <a:ext cx="8845995" cy="4211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222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838200" y="365126"/>
            <a:ext cx="10515600" cy="513776"/>
          </a:xfrm>
        </p:spPr>
        <p:txBody>
          <a:bodyPr/>
          <a:lstStyle/>
          <a:p>
            <a:pPr algn="ct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Results: Trend of LST</a:t>
            </a:r>
            <a:endParaRPr lang="en-GB"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37" name="Content Placeholder 2">
            <a:extLst>
              <a:ext uri="{FF2B5EF4-FFF2-40B4-BE49-F238E27FC236}">
                <a16:creationId xmlns:a16="http://schemas.microsoft.com/office/drawing/2014/main" id="{B6F4CCA2-D97D-469E-53AA-A8031ED39682}"/>
              </a:ext>
            </a:extLst>
          </p:cNvPr>
          <p:cNvSpPr txBox="1">
            <a:spLocks/>
          </p:cNvSpPr>
          <p:nvPr/>
        </p:nvSpPr>
        <p:spPr>
          <a:xfrm>
            <a:off x="2835230" y="5026749"/>
            <a:ext cx="6521539" cy="3318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600" i="1" dirty="0">
                <a:latin typeface="Source Sans Pro" panose="020B0503030403020204" pitchFamily="34" charset="0"/>
                <a:ea typeface="Source Sans Pro" panose="020B0503030403020204" pitchFamily="34" charset="0"/>
                <a:cs typeface="Times New Roman" panose="02020603050405020304" pitchFamily="18" charset="0"/>
              </a:rPr>
              <a:t>Figure 12: Total time series of minimum, mean &amp; maximum LST (2000 - 2021)</a:t>
            </a:r>
            <a:endParaRPr lang="de-DE" sz="1600" i="1" dirty="0">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3" name="Picture 2" descr="A picture containing screenshot, text, plot, line&#10;&#10;Description automatically generated">
            <a:extLst>
              <a:ext uri="{FF2B5EF4-FFF2-40B4-BE49-F238E27FC236}">
                <a16:creationId xmlns:a16="http://schemas.microsoft.com/office/drawing/2014/main" id="{73B99A18-CD59-EEB8-CB07-9471F3CC15E4}"/>
              </a:ext>
            </a:extLst>
          </p:cNvPr>
          <p:cNvPicPr>
            <a:picLocks noChangeAspect="1"/>
          </p:cNvPicPr>
          <p:nvPr/>
        </p:nvPicPr>
        <p:blipFill rotWithShape="1">
          <a:blip r:embed="rId2">
            <a:extLst>
              <a:ext uri="{28A0092B-C50C-407E-A947-70E740481C1C}">
                <a14:useLocalDpi xmlns:a14="http://schemas.microsoft.com/office/drawing/2010/main" val="0"/>
              </a:ext>
            </a:extLst>
          </a:blip>
          <a:srcRect l="847" t="1524" r="365" b="1170"/>
          <a:stretch/>
        </p:blipFill>
        <p:spPr bwMode="auto">
          <a:xfrm>
            <a:off x="1698230" y="1018860"/>
            <a:ext cx="8795540" cy="4007889"/>
          </a:xfrm>
          <a:prstGeom prst="rect">
            <a:avLst/>
          </a:prstGeom>
          <a:noFill/>
          <a:ln>
            <a:noFill/>
          </a:ln>
          <a:extLst>
            <a:ext uri="{53640926-AAD7-44D8-BBD7-CCE9431645EC}">
              <a14:shadowObscured xmlns:a14="http://schemas.microsoft.com/office/drawing/2010/main"/>
            </a:ext>
          </a:extLst>
        </p:spPr>
      </p:pic>
      <p:grpSp>
        <p:nvGrpSpPr>
          <p:cNvPr id="17411" name="Group 5"/>
          <p:cNvGrpSpPr>
            <a:grpSpLocks/>
          </p:cNvGrpSpPr>
          <p:nvPr/>
        </p:nvGrpSpPr>
        <p:grpSpPr bwMode="auto">
          <a:xfrm>
            <a:off x="1409700" y="477838"/>
            <a:ext cx="2574925" cy="2141537"/>
            <a:chOff x="0" y="0"/>
            <a:chExt cx="25755" cy="21412"/>
          </a:xfrm>
        </p:grpSpPr>
      </p:grpSp>
      <p:sp>
        <p:nvSpPr>
          <p:cNvPr id="17" name="Content Placeholder 2">
            <a:extLst>
              <a:ext uri="{FF2B5EF4-FFF2-40B4-BE49-F238E27FC236}">
                <a16:creationId xmlns:a16="http://schemas.microsoft.com/office/drawing/2014/main" id="{BC647D2D-3E86-F0D4-23BB-2819C1A1FBB9}"/>
              </a:ext>
            </a:extLst>
          </p:cNvPr>
          <p:cNvSpPr>
            <a:spLocks noGrp="1"/>
          </p:cNvSpPr>
          <p:nvPr>
            <p:ph idx="1"/>
          </p:nvPr>
        </p:nvSpPr>
        <p:spPr>
          <a:xfrm>
            <a:off x="1698229" y="5358581"/>
            <a:ext cx="6221360" cy="927560"/>
          </a:xfrm>
        </p:spPr>
        <p:txBody>
          <a:bodyPr>
            <a:noAutofit/>
          </a:bodyPr>
          <a:lstStyle/>
          <a:p>
            <a:pPr>
              <a:lnSpc>
                <a:spcPct val="150000"/>
              </a:lnSpc>
              <a:buFont typeface="Wingdings" panose="05000000000000000000" pitchFamily="2" charset="2"/>
              <a:buChar char="Ø"/>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20 °C flatline at the bottom due to temperature mask</a:t>
            </a:r>
          </a:p>
          <a:p>
            <a:pPr>
              <a:lnSpc>
                <a:spcPct val="150000"/>
              </a:lnSpc>
              <a:buFont typeface="Wingdings" panose="05000000000000000000" pitchFamily="2" charset="2"/>
              <a:buChar char="Ø"/>
            </a:pPr>
            <a:r>
              <a:rPr lang="de-DE" sz="2000" dirty="0">
                <a:latin typeface="Source Sans Pro" panose="020B0503030403020204" pitchFamily="34" charset="0"/>
                <a:ea typeface="Source Sans Pro" panose="020B0503030403020204" pitchFamily="34" charset="0"/>
                <a:cs typeface="Times New Roman" panose="02020603050405020304" pitchFamily="18" charset="0"/>
              </a:rPr>
              <a:t>Apprarently symmetrical spikes</a:t>
            </a:r>
          </a:p>
          <a:p>
            <a:pPr>
              <a:lnSpc>
                <a:spcPct val="150000"/>
              </a:lnSpc>
              <a:buFont typeface="Wingdings" panose="05000000000000000000" pitchFamily="2" charset="2"/>
              <a:buChar char="Ø"/>
            </a:pPr>
            <a:endParaRPr lang="en-GB" sz="2000" dirty="0">
              <a:latin typeface="Source Sans Pro" panose="020B0503030403020204" pitchFamily="34" charset="0"/>
              <a:ea typeface="Source Sans Pro"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1328191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838200" y="365126"/>
            <a:ext cx="10515600" cy="513776"/>
          </a:xfrm>
        </p:spPr>
        <p:txBody>
          <a:bodyPr/>
          <a:lstStyle/>
          <a:p>
            <a:pPr algn="ct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Results: LST hotspots</a:t>
            </a:r>
            <a:endParaRPr lang="en-GB"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2" name="Content Placeholder 2">
            <a:extLst>
              <a:ext uri="{FF2B5EF4-FFF2-40B4-BE49-F238E27FC236}">
                <a16:creationId xmlns:a16="http://schemas.microsoft.com/office/drawing/2014/main" id="{CE43A665-25DF-708B-5B58-877B21F0741B}"/>
              </a:ext>
            </a:extLst>
          </p:cNvPr>
          <p:cNvSpPr txBox="1">
            <a:spLocks/>
          </p:cNvSpPr>
          <p:nvPr/>
        </p:nvSpPr>
        <p:spPr>
          <a:xfrm>
            <a:off x="2184697" y="4554582"/>
            <a:ext cx="7822605" cy="3875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600" i="1" dirty="0">
                <a:latin typeface="Source Sans Pro" panose="020B0503030403020204" pitchFamily="34" charset="0"/>
                <a:ea typeface="Source Sans Pro" panose="020B0503030403020204" pitchFamily="34" charset="0"/>
                <a:cs typeface="Times New Roman" panose="02020603050405020304" pitchFamily="18" charset="0"/>
              </a:rPr>
              <a:t>Figure 13: Location of identified 5 hotspots (background image is LST (in </a:t>
            </a:r>
            <a:r>
              <a:rPr lang="en-GB" sz="1600" dirty="0">
                <a:latin typeface="Source Sans Pro" panose="020B0503030403020204" pitchFamily="34" charset="0"/>
                <a:ea typeface="Source Sans Pro" panose="020B0503030403020204" pitchFamily="34" charset="0"/>
                <a:cs typeface="Times New Roman" panose="02020603050405020304" pitchFamily="18" charset="0"/>
              </a:rPr>
              <a:t>°C</a:t>
            </a:r>
            <a:r>
              <a:rPr lang="en-GB" sz="1600" i="1" dirty="0">
                <a:latin typeface="Source Sans Pro" panose="020B0503030403020204" pitchFamily="34" charset="0"/>
                <a:ea typeface="Source Sans Pro" panose="020B0503030403020204" pitchFamily="34" charset="0"/>
                <a:cs typeface="Times New Roman" panose="02020603050405020304" pitchFamily="18" charset="0"/>
              </a:rPr>
              <a:t>)  from April 2015)</a:t>
            </a:r>
            <a:endParaRPr lang="de-DE" sz="1600" i="1" dirty="0">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4" name="Picture 3" descr="A picture containing text, screenshot, map&#10;&#10;Description automatically generated">
            <a:extLst>
              <a:ext uri="{FF2B5EF4-FFF2-40B4-BE49-F238E27FC236}">
                <a16:creationId xmlns:a16="http://schemas.microsoft.com/office/drawing/2014/main" id="{3482CCAA-6C55-DF05-9336-22CF084FB886}"/>
              </a:ext>
            </a:extLst>
          </p:cNvPr>
          <p:cNvPicPr>
            <a:picLocks noChangeAspect="1"/>
          </p:cNvPicPr>
          <p:nvPr/>
        </p:nvPicPr>
        <p:blipFill rotWithShape="1">
          <a:blip r:embed="rId2">
            <a:extLst>
              <a:ext uri="{28A0092B-C50C-407E-A947-70E740481C1C}">
                <a14:useLocalDpi xmlns:a14="http://schemas.microsoft.com/office/drawing/2010/main" val="0"/>
              </a:ext>
            </a:extLst>
          </a:blip>
          <a:srcRect l="535" t="849" r="9483" b="2022"/>
          <a:stretch/>
        </p:blipFill>
        <p:spPr>
          <a:xfrm>
            <a:off x="3618802" y="964415"/>
            <a:ext cx="4667003" cy="3562227"/>
          </a:xfrm>
          <a:prstGeom prst="rect">
            <a:avLst/>
          </a:prstGeom>
        </p:spPr>
      </p:pic>
      <p:sp>
        <p:nvSpPr>
          <p:cNvPr id="7" name="TextBox 6">
            <a:extLst>
              <a:ext uri="{FF2B5EF4-FFF2-40B4-BE49-F238E27FC236}">
                <a16:creationId xmlns:a16="http://schemas.microsoft.com/office/drawing/2014/main" id="{F516276E-B7B9-2089-88C5-2140C1F51D04}"/>
              </a:ext>
            </a:extLst>
          </p:cNvPr>
          <p:cNvSpPr txBox="1"/>
          <p:nvPr/>
        </p:nvSpPr>
        <p:spPr>
          <a:xfrm>
            <a:off x="7518839" y="964415"/>
            <a:ext cx="1770854" cy="307777"/>
          </a:xfrm>
          <a:prstGeom prst="rect">
            <a:avLst/>
          </a:prstGeom>
          <a:noFill/>
        </p:spPr>
        <p:txBody>
          <a:bodyPr wrap="square">
            <a:spAutoFit/>
          </a:bodyPr>
          <a:lstStyle/>
          <a:p>
            <a:r>
              <a:rPr lang="en-GB" sz="1400" b="1" i="0" u="none" strike="noStrike" dirty="0">
                <a:effectLst/>
                <a:latin typeface="Calibri" panose="020F0502020204030204" pitchFamily="34" charset="0"/>
              </a:rPr>
              <a:t>LST (April 2015)</a:t>
            </a:r>
            <a:endParaRPr lang="en-GB" sz="1400" b="1" dirty="0"/>
          </a:p>
        </p:txBody>
      </p:sp>
      <p:sp>
        <p:nvSpPr>
          <p:cNvPr id="8" name="TextBox 7">
            <a:extLst>
              <a:ext uri="{FF2B5EF4-FFF2-40B4-BE49-F238E27FC236}">
                <a16:creationId xmlns:a16="http://schemas.microsoft.com/office/drawing/2014/main" id="{DE3BD5F8-B836-B2EB-A612-7382B748AFAD}"/>
              </a:ext>
            </a:extLst>
          </p:cNvPr>
          <p:cNvSpPr txBox="1"/>
          <p:nvPr/>
        </p:nvSpPr>
        <p:spPr>
          <a:xfrm>
            <a:off x="2614914" y="1063140"/>
            <a:ext cx="1770854" cy="307777"/>
          </a:xfrm>
          <a:prstGeom prst="rect">
            <a:avLst/>
          </a:prstGeom>
          <a:noFill/>
        </p:spPr>
        <p:txBody>
          <a:bodyPr wrap="square">
            <a:spAutoFit/>
          </a:bodyPr>
          <a:lstStyle/>
          <a:p>
            <a:r>
              <a:rPr lang="en-GB" sz="1400" b="1" i="0" u="none" strike="noStrike" dirty="0">
                <a:solidFill>
                  <a:schemeClr val="bg1"/>
                </a:solidFill>
                <a:effectLst/>
                <a:latin typeface="Calibri" panose="020F0502020204030204" pitchFamily="34" charset="0"/>
              </a:rPr>
              <a:t>RGB (April 2015)</a:t>
            </a:r>
            <a:endParaRPr lang="en-GB" sz="1400" b="1" dirty="0">
              <a:solidFill>
                <a:schemeClr val="bg1"/>
              </a:solidFill>
            </a:endParaRPr>
          </a:p>
        </p:txBody>
      </p:sp>
      <p:sp>
        <p:nvSpPr>
          <p:cNvPr id="13" name="Content Placeholder 2">
            <a:extLst>
              <a:ext uri="{FF2B5EF4-FFF2-40B4-BE49-F238E27FC236}">
                <a16:creationId xmlns:a16="http://schemas.microsoft.com/office/drawing/2014/main" id="{31DFFF5C-3B54-28B4-7752-D90C922CD021}"/>
              </a:ext>
            </a:extLst>
          </p:cNvPr>
          <p:cNvSpPr>
            <a:spLocks noGrp="1"/>
          </p:cNvSpPr>
          <p:nvPr>
            <p:ph idx="1"/>
          </p:nvPr>
        </p:nvSpPr>
        <p:spPr>
          <a:xfrm>
            <a:off x="509459" y="5141633"/>
            <a:ext cx="11455022" cy="1065168"/>
          </a:xfrm>
        </p:spPr>
        <p:txBody>
          <a:bodyPr>
            <a:noAutofit/>
          </a:bodyPr>
          <a:lstStyle/>
          <a:p>
            <a:pPr>
              <a:lnSpc>
                <a:spcPct val="100000"/>
              </a:lnSpc>
              <a:spcAft>
                <a:spcPts val="2400"/>
              </a:spcAft>
              <a:buFont typeface="Wingdings" panose="05000000000000000000" pitchFamily="2" charset="2"/>
              <a:buChar char="Ø"/>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Marked five points on the maps are consistently warmer spots which are identified as hotspots</a:t>
            </a:r>
          </a:p>
          <a:p>
            <a:pPr>
              <a:lnSpc>
                <a:spcPct val="100000"/>
              </a:lnSpc>
              <a:buFont typeface="Wingdings" panose="05000000000000000000" pitchFamily="2" charset="2"/>
              <a:buChar char="Ø"/>
            </a:pPr>
            <a:r>
              <a:rPr lang="de-DE" sz="2000" dirty="0">
                <a:latin typeface="Source Sans Pro" panose="020B0503030403020204" pitchFamily="34" charset="0"/>
                <a:ea typeface="Source Sans Pro" panose="020B0503030403020204" pitchFamily="34" charset="0"/>
                <a:cs typeface="Times New Roman" panose="02020603050405020304" pitchFamily="18" charset="0"/>
              </a:rPr>
              <a:t>Point 4 is elaborated </a:t>
            </a:r>
            <a:r>
              <a:rPr lang="de-DE" sz="2000" dirty="0" err="1">
                <a:latin typeface="Source Sans Pro" panose="020B0503030403020204" pitchFamily="34" charset="0"/>
                <a:ea typeface="Source Sans Pro" panose="020B0503030403020204" pitchFamily="34" charset="0"/>
                <a:cs typeface="Times New Roman" panose="02020603050405020304" pitchFamily="18" charset="0"/>
              </a:rPr>
              <a:t>further</a:t>
            </a:r>
            <a:r>
              <a:rPr lang="de-DE" sz="2000" dirty="0">
                <a:latin typeface="Source Sans Pro" panose="020B0503030403020204" pitchFamily="34" charset="0"/>
                <a:ea typeface="Source Sans Pro" panose="020B0503030403020204" pitchFamily="34" charset="0"/>
                <a:cs typeface="Times New Roman" panose="02020603050405020304" pitchFamily="18" charset="0"/>
              </a:rPr>
              <a:t> </a:t>
            </a:r>
            <a:r>
              <a:rPr lang="de-DE" sz="2000" dirty="0" err="1">
                <a:latin typeface="Source Sans Pro" panose="020B0503030403020204" pitchFamily="34" charset="0"/>
                <a:ea typeface="Source Sans Pro" panose="020B0503030403020204" pitchFamily="34" charset="0"/>
                <a:cs typeface="Times New Roman" panose="02020603050405020304" pitchFamily="18" charset="0"/>
              </a:rPr>
              <a:t>as</a:t>
            </a:r>
            <a:r>
              <a:rPr lang="de-DE" sz="2000" dirty="0">
                <a:latin typeface="Source Sans Pro" panose="020B0503030403020204" pitchFamily="34" charset="0"/>
                <a:ea typeface="Source Sans Pro" panose="020B0503030403020204" pitchFamily="34" charset="0"/>
                <a:cs typeface="Times New Roman" panose="02020603050405020304" pitchFamily="18" charset="0"/>
              </a:rPr>
              <a:t> an </a:t>
            </a:r>
            <a:r>
              <a:rPr lang="de-DE" sz="2000" dirty="0" err="1">
                <a:latin typeface="Source Sans Pro" panose="020B0503030403020204" pitchFamily="34" charset="0"/>
                <a:ea typeface="Source Sans Pro" panose="020B0503030403020204" pitchFamily="34" charset="0"/>
                <a:cs typeface="Times New Roman" panose="02020603050405020304" pitchFamily="18" charset="0"/>
              </a:rPr>
              <a:t>example</a:t>
            </a:r>
            <a:r>
              <a:rPr lang="de-DE" sz="2000" dirty="0">
                <a:latin typeface="Source Sans Pro" panose="020B0503030403020204" pitchFamily="34" charset="0"/>
                <a:ea typeface="Source Sans Pro" panose="020B0503030403020204" pitchFamily="34" charset="0"/>
                <a:cs typeface="Times New Roman" panose="02020603050405020304" pitchFamily="18" charset="0"/>
              </a:rPr>
              <a:t> </a:t>
            </a:r>
            <a:r>
              <a:rPr lang="de-DE" sz="2000" dirty="0" err="1">
                <a:latin typeface="Source Sans Pro" panose="020B0503030403020204" pitchFamily="34" charset="0"/>
                <a:ea typeface="Source Sans Pro" panose="020B0503030403020204" pitchFamily="34" charset="0"/>
                <a:cs typeface="Times New Roman" panose="02020603050405020304" pitchFamily="18" charset="0"/>
              </a:rPr>
              <a:t>how</a:t>
            </a:r>
            <a:r>
              <a:rPr lang="de-DE" sz="2000" dirty="0">
                <a:latin typeface="Source Sans Pro" panose="020B0503030403020204" pitchFamily="34" charset="0"/>
                <a:ea typeface="Source Sans Pro" panose="020B0503030403020204" pitchFamily="34" charset="0"/>
                <a:cs typeface="Times New Roman" panose="02020603050405020304" pitchFamily="18" charset="0"/>
              </a:rPr>
              <a:t> LST responds to different LULC within the study period</a:t>
            </a:r>
          </a:p>
          <a:p>
            <a:pPr>
              <a:lnSpc>
                <a:spcPct val="150000"/>
              </a:lnSpc>
              <a:buFont typeface="Wingdings" panose="05000000000000000000" pitchFamily="2" charset="2"/>
              <a:buChar char="Ø"/>
            </a:pPr>
            <a:endParaRPr lang="en-GB" sz="2000" dirty="0">
              <a:latin typeface="Source Sans Pro" panose="020B0503030403020204" pitchFamily="34" charset="0"/>
              <a:ea typeface="Source Sans Pro"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3685964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49E99A-F687-0180-0C66-8DC99F37F220}"/>
              </a:ext>
            </a:extLst>
          </p:cNvPr>
          <p:cNvPicPr>
            <a:picLocks noChangeAspect="1"/>
          </p:cNvPicPr>
          <p:nvPr/>
        </p:nvPicPr>
        <p:blipFill rotWithShape="1">
          <a:blip r:embed="rId2">
            <a:extLst>
              <a:ext uri="{28A0092B-C50C-407E-A947-70E740481C1C}">
                <a14:useLocalDpi xmlns:a14="http://schemas.microsoft.com/office/drawing/2010/main" val="0"/>
              </a:ext>
            </a:extLst>
          </a:blip>
          <a:srcRect l="2257" t="13495" r="7280" b="3979"/>
          <a:stretch/>
        </p:blipFill>
        <p:spPr bwMode="auto">
          <a:xfrm>
            <a:off x="917712" y="947355"/>
            <a:ext cx="10356576" cy="5137200"/>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838200" y="365126"/>
            <a:ext cx="10515600" cy="513776"/>
          </a:xfrm>
        </p:spPr>
        <p:txBody>
          <a:bodyPr/>
          <a:lstStyle/>
          <a:p>
            <a:pPr algn="ct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Results: LST &amp; LULC in hotspot 4</a:t>
            </a:r>
            <a:endParaRPr lang="en-GB"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37" name="Content Placeholder 2">
            <a:extLst>
              <a:ext uri="{FF2B5EF4-FFF2-40B4-BE49-F238E27FC236}">
                <a16:creationId xmlns:a16="http://schemas.microsoft.com/office/drawing/2014/main" id="{B6F4CCA2-D97D-469E-53AA-A8031ED39682}"/>
              </a:ext>
            </a:extLst>
          </p:cNvPr>
          <p:cNvSpPr txBox="1">
            <a:spLocks/>
          </p:cNvSpPr>
          <p:nvPr/>
        </p:nvSpPr>
        <p:spPr>
          <a:xfrm>
            <a:off x="3966500" y="6077633"/>
            <a:ext cx="3990668" cy="2926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600" i="1" dirty="0">
                <a:latin typeface="Source Sans Pro" panose="020B0503030403020204" pitchFamily="34" charset="0"/>
                <a:ea typeface="Source Sans Pro" panose="020B0503030403020204" pitchFamily="34" charset="0"/>
                <a:cs typeface="Times New Roman" panose="02020603050405020304" pitchFamily="18" charset="0"/>
              </a:rPr>
              <a:t>Figure 14: LST and LULC changes in hotspot 4</a:t>
            </a:r>
            <a:endParaRPr lang="de-DE" sz="1600" i="1" dirty="0">
              <a:latin typeface="Source Sans Pro" panose="020B0503030403020204" pitchFamily="34" charset="0"/>
              <a:ea typeface="Source Sans Pro" panose="020B0503030403020204" pitchFamily="34" charset="0"/>
              <a:cs typeface="Times New Roman" panose="02020603050405020304" pitchFamily="18" charset="0"/>
            </a:endParaRPr>
          </a:p>
        </p:txBody>
      </p:sp>
      <p:grpSp>
        <p:nvGrpSpPr>
          <p:cNvPr id="29" name="Group 28">
            <a:extLst>
              <a:ext uri="{FF2B5EF4-FFF2-40B4-BE49-F238E27FC236}">
                <a16:creationId xmlns:a16="http://schemas.microsoft.com/office/drawing/2014/main" id="{1A384FAD-D499-EAD8-78A5-24D9F03980C3}"/>
              </a:ext>
            </a:extLst>
          </p:cNvPr>
          <p:cNvGrpSpPr/>
          <p:nvPr/>
        </p:nvGrpSpPr>
        <p:grpSpPr>
          <a:xfrm>
            <a:off x="2363421" y="1300564"/>
            <a:ext cx="1479165" cy="1286258"/>
            <a:chOff x="4048918" y="1113752"/>
            <a:chExt cx="1479165" cy="1286258"/>
          </a:xfrm>
        </p:grpSpPr>
        <p:pic>
          <p:nvPicPr>
            <p:cNvPr id="4" name="Picture 3">
              <a:extLst>
                <a:ext uri="{FF2B5EF4-FFF2-40B4-BE49-F238E27FC236}">
                  <a16:creationId xmlns:a16="http://schemas.microsoft.com/office/drawing/2014/main" id="{9D80CF70-4932-3CC0-B60C-38967ACA3214}"/>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098283" y="1113752"/>
              <a:ext cx="1256665" cy="1259840"/>
            </a:xfrm>
            <a:prstGeom prst="rect">
              <a:avLst/>
            </a:prstGeom>
            <a:noFill/>
            <a:ln>
              <a:noFill/>
            </a:ln>
          </p:spPr>
        </p:pic>
        <p:sp>
          <p:nvSpPr>
            <p:cNvPr id="7" name="Content Placeholder 2">
              <a:extLst>
                <a:ext uri="{FF2B5EF4-FFF2-40B4-BE49-F238E27FC236}">
                  <a16:creationId xmlns:a16="http://schemas.microsoft.com/office/drawing/2014/main" id="{7C510F71-CE88-58D6-7FC9-AE9183D0E636}"/>
                </a:ext>
              </a:extLst>
            </p:cNvPr>
            <p:cNvSpPr txBox="1">
              <a:spLocks/>
            </p:cNvSpPr>
            <p:nvPr/>
          </p:nvSpPr>
          <p:spPr>
            <a:xfrm>
              <a:off x="4048918" y="2061730"/>
              <a:ext cx="1479165" cy="3382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400" b="1" i="1" dirty="0">
                  <a:solidFill>
                    <a:srgbClr val="FFFF00"/>
                  </a:solidFill>
                  <a:latin typeface="Source Sans Pro" panose="020B0503030403020204" pitchFamily="34" charset="0"/>
                  <a:ea typeface="Source Sans Pro" panose="020B0503030403020204" pitchFamily="34" charset="0"/>
                  <a:cs typeface="Times New Roman" panose="02020603050405020304" pitchFamily="18" charset="0"/>
                </a:rPr>
                <a:t>2003, February</a:t>
              </a:r>
              <a:endParaRPr lang="de-DE" sz="1400" b="1" i="1" dirty="0">
                <a:solidFill>
                  <a:srgbClr val="FFFF00"/>
                </a:solidFill>
                <a:latin typeface="Source Sans Pro" panose="020B0503030403020204" pitchFamily="34" charset="0"/>
                <a:ea typeface="Source Sans Pro" panose="020B0503030403020204" pitchFamily="34"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id="{CD1E9E4D-28C5-699E-4457-4071C50A4882}"/>
              </a:ext>
            </a:extLst>
          </p:cNvPr>
          <p:cNvGrpSpPr/>
          <p:nvPr/>
        </p:nvGrpSpPr>
        <p:grpSpPr>
          <a:xfrm>
            <a:off x="4070404" y="4321739"/>
            <a:ext cx="1315700" cy="1302945"/>
            <a:chOff x="5509726" y="1113752"/>
            <a:chExt cx="1315700" cy="1302945"/>
          </a:xfrm>
        </p:grpSpPr>
        <p:pic>
          <p:nvPicPr>
            <p:cNvPr id="5" name="Picture 4">
              <a:extLst>
                <a:ext uri="{FF2B5EF4-FFF2-40B4-BE49-F238E27FC236}">
                  <a16:creationId xmlns:a16="http://schemas.microsoft.com/office/drawing/2014/main" id="{C0D78D26-5CA7-9293-B8B4-E2708945008F}"/>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573841" y="1113752"/>
              <a:ext cx="1251585" cy="1259840"/>
            </a:xfrm>
            <a:prstGeom prst="rect">
              <a:avLst/>
            </a:prstGeom>
            <a:noFill/>
            <a:ln>
              <a:noFill/>
            </a:ln>
          </p:spPr>
        </p:pic>
        <p:sp>
          <p:nvSpPr>
            <p:cNvPr id="9" name="Content Placeholder 2">
              <a:extLst>
                <a:ext uri="{FF2B5EF4-FFF2-40B4-BE49-F238E27FC236}">
                  <a16:creationId xmlns:a16="http://schemas.microsoft.com/office/drawing/2014/main" id="{148C6A36-C07F-E4E1-5A6B-D9B54D91AD76}"/>
                </a:ext>
              </a:extLst>
            </p:cNvPr>
            <p:cNvSpPr txBox="1">
              <a:spLocks/>
            </p:cNvSpPr>
            <p:nvPr/>
          </p:nvSpPr>
          <p:spPr>
            <a:xfrm>
              <a:off x="5509726" y="2078417"/>
              <a:ext cx="977659" cy="3382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400" b="1" i="1" dirty="0">
                  <a:solidFill>
                    <a:srgbClr val="FFFF00"/>
                  </a:solidFill>
                  <a:latin typeface="Source Sans Pro" panose="020B0503030403020204" pitchFamily="34" charset="0"/>
                  <a:ea typeface="Source Sans Pro" panose="020B0503030403020204" pitchFamily="34" charset="0"/>
                  <a:cs typeface="Times New Roman" panose="02020603050405020304" pitchFamily="18" charset="0"/>
                </a:rPr>
                <a:t>2008, July</a:t>
              </a:r>
              <a:endParaRPr lang="de-DE" sz="1400" b="1" i="1" dirty="0">
                <a:solidFill>
                  <a:srgbClr val="FFFF00"/>
                </a:solidFill>
                <a:latin typeface="Source Sans Pro" panose="020B0503030403020204" pitchFamily="34" charset="0"/>
                <a:ea typeface="Source Sans Pro" panose="020B0503030403020204" pitchFamily="34"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8D9BFD7A-3CFC-B359-7F27-9F1F5FFE2EBB}"/>
              </a:ext>
            </a:extLst>
          </p:cNvPr>
          <p:cNvGrpSpPr/>
          <p:nvPr/>
        </p:nvGrpSpPr>
        <p:grpSpPr>
          <a:xfrm>
            <a:off x="4358230" y="1070356"/>
            <a:ext cx="1359044" cy="1297640"/>
            <a:chOff x="7058617" y="1110891"/>
            <a:chExt cx="1359044" cy="1297640"/>
          </a:xfrm>
        </p:grpSpPr>
        <p:pic>
          <p:nvPicPr>
            <p:cNvPr id="6" name="Picture 5">
              <a:extLst>
                <a:ext uri="{FF2B5EF4-FFF2-40B4-BE49-F238E27FC236}">
                  <a16:creationId xmlns:a16="http://schemas.microsoft.com/office/drawing/2014/main" id="{2534A39D-4625-3422-598C-97BF2F636F57}"/>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118566" y="1110891"/>
              <a:ext cx="1248410" cy="1259840"/>
            </a:xfrm>
            <a:prstGeom prst="rect">
              <a:avLst/>
            </a:prstGeom>
            <a:noFill/>
            <a:ln>
              <a:noFill/>
            </a:ln>
          </p:spPr>
        </p:pic>
        <p:sp>
          <p:nvSpPr>
            <p:cNvPr id="13" name="Content Placeholder 2">
              <a:extLst>
                <a:ext uri="{FF2B5EF4-FFF2-40B4-BE49-F238E27FC236}">
                  <a16:creationId xmlns:a16="http://schemas.microsoft.com/office/drawing/2014/main" id="{A2EF29EB-7642-6D18-32F1-F09581B55963}"/>
                </a:ext>
              </a:extLst>
            </p:cNvPr>
            <p:cNvSpPr txBox="1">
              <a:spLocks/>
            </p:cNvSpPr>
            <p:nvPr/>
          </p:nvSpPr>
          <p:spPr>
            <a:xfrm>
              <a:off x="7058617" y="2070251"/>
              <a:ext cx="1359044" cy="3382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400" b="1" i="1" dirty="0">
                  <a:solidFill>
                    <a:srgbClr val="FFFF00"/>
                  </a:solidFill>
                  <a:latin typeface="Source Sans Pro" panose="020B0503030403020204" pitchFamily="34" charset="0"/>
                  <a:ea typeface="Source Sans Pro" panose="020B0503030403020204" pitchFamily="34" charset="0"/>
                  <a:cs typeface="Times New Roman" panose="02020603050405020304" pitchFamily="18" charset="0"/>
                </a:rPr>
                <a:t>2010, February</a:t>
              </a:r>
              <a:endParaRPr lang="de-DE" sz="1400" b="1" i="1" dirty="0">
                <a:solidFill>
                  <a:srgbClr val="FFFF00"/>
                </a:solidFill>
                <a:latin typeface="Source Sans Pro" panose="020B0503030403020204" pitchFamily="34" charset="0"/>
                <a:ea typeface="Source Sans Pro" panose="020B0503030403020204" pitchFamily="34" charset="0"/>
                <a:cs typeface="Times New Roman" panose="02020603050405020304" pitchFamily="18" charset="0"/>
              </a:endParaRPr>
            </a:p>
          </p:txBody>
        </p:sp>
      </p:grpSp>
      <p:grpSp>
        <p:nvGrpSpPr>
          <p:cNvPr id="40" name="Group 39">
            <a:extLst>
              <a:ext uri="{FF2B5EF4-FFF2-40B4-BE49-F238E27FC236}">
                <a16:creationId xmlns:a16="http://schemas.microsoft.com/office/drawing/2014/main" id="{DF10A2F0-52A1-0F85-887D-0385006E27BD}"/>
              </a:ext>
            </a:extLst>
          </p:cNvPr>
          <p:cNvGrpSpPr/>
          <p:nvPr/>
        </p:nvGrpSpPr>
        <p:grpSpPr>
          <a:xfrm>
            <a:off x="9267015" y="4123641"/>
            <a:ext cx="1701756" cy="1259840"/>
            <a:chOff x="7847424" y="4092947"/>
            <a:chExt cx="1701756" cy="1259840"/>
          </a:xfrm>
        </p:grpSpPr>
        <p:pic>
          <p:nvPicPr>
            <p:cNvPr id="11" name="Picture 10">
              <a:extLst>
                <a:ext uri="{FF2B5EF4-FFF2-40B4-BE49-F238E27FC236}">
                  <a16:creationId xmlns:a16="http://schemas.microsoft.com/office/drawing/2014/main" id="{E9C2C224-CCCD-DF50-A84C-A193E4FC61C1}"/>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847424" y="4092947"/>
              <a:ext cx="1248410" cy="1259840"/>
            </a:xfrm>
            <a:prstGeom prst="rect">
              <a:avLst/>
            </a:prstGeom>
            <a:noFill/>
            <a:ln>
              <a:noFill/>
            </a:ln>
          </p:spPr>
        </p:pic>
        <p:sp>
          <p:nvSpPr>
            <p:cNvPr id="19" name="Content Placeholder 2">
              <a:extLst>
                <a:ext uri="{FF2B5EF4-FFF2-40B4-BE49-F238E27FC236}">
                  <a16:creationId xmlns:a16="http://schemas.microsoft.com/office/drawing/2014/main" id="{8829D7FC-47F0-6691-6BAD-458542EF717E}"/>
                </a:ext>
              </a:extLst>
            </p:cNvPr>
            <p:cNvSpPr txBox="1">
              <a:spLocks/>
            </p:cNvSpPr>
            <p:nvPr/>
          </p:nvSpPr>
          <p:spPr>
            <a:xfrm>
              <a:off x="8070015" y="4092947"/>
              <a:ext cx="1479165" cy="3382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400" b="1" i="1" dirty="0">
                  <a:solidFill>
                    <a:srgbClr val="FFFF00"/>
                  </a:solidFill>
                  <a:latin typeface="Source Sans Pro" panose="020B0503030403020204" pitchFamily="34" charset="0"/>
                  <a:ea typeface="Source Sans Pro" panose="020B0503030403020204" pitchFamily="34" charset="0"/>
                  <a:cs typeface="Times New Roman" panose="02020603050405020304" pitchFamily="18" charset="0"/>
                </a:rPr>
                <a:t>2018, June</a:t>
              </a:r>
              <a:endParaRPr lang="de-DE" sz="1400" b="1" i="1" dirty="0">
                <a:solidFill>
                  <a:srgbClr val="FFFF00"/>
                </a:solidFill>
                <a:latin typeface="Source Sans Pro" panose="020B0503030403020204" pitchFamily="34" charset="0"/>
                <a:ea typeface="Source Sans Pro" panose="020B0503030403020204"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B0C93FD9-C633-5836-CE97-6E88EFB3B68C}"/>
              </a:ext>
            </a:extLst>
          </p:cNvPr>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717186" y="1007137"/>
            <a:ext cx="1251585" cy="1259840"/>
          </a:xfrm>
          <a:prstGeom prst="rect">
            <a:avLst/>
          </a:prstGeom>
          <a:noFill/>
          <a:ln>
            <a:noFill/>
          </a:ln>
        </p:spPr>
      </p:pic>
      <p:sp>
        <p:nvSpPr>
          <p:cNvPr id="17" name="Content Placeholder 2">
            <a:extLst>
              <a:ext uri="{FF2B5EF4-FFF2-40B4-BE49-F238E27FC236}">
                <a16:creationId xmlns:a16="http://schemas.microsoft.com/office/drawing/2014/main" id="{39578827-164D-9A6D-3982-2A34C8FDADF7}"/>
              </a:ext>
            </a:extLst>
          </p:cNvPr>
          <p:cNvSpPr txBox="1">
            <a:spLocks/>
          </p:cNvSpPr>
          <p:nvPr/>
        </p:nvSpPr>
        <p:spPr>
          <a:xfrm>
            <a:off x="9726027" y="977165"/>
            <a:ext cx="1314558" cy="3382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400" b="1" i="1" dirty="0">
                <a:solidFill>
                  <a:srgbClr val="FFFF00"/>
                </a:solidFill>
                <a:latin typeface="Source Sans Pro" panose="020B0503030403020204" pitchFamily="34" charset="0"/>
                <a:ea typeface="Source Sans Pro" panose="020B0503030403020204" pitchFamily="34" charset="0"/>
                <a:cs typeface="Times New Roman" panose="02020603050405020304" pitchFamily="18" charset="0"/>
              </a:rPr>
              <a:t>2016, January</a:t>
            </a:r>
            <a:endParaRPr lang="de-DE" sz="1400" b="1" i="1" dirty="0">
              <a:solidFill>
                <a:srgbClr val="FFFF00"/>
              </a:solidFill>
              <a:latin typeface="Source Sans Pro" panose="020B0503030403020204" pitchFamily="34" charset="0"/>
              <a:ea typeface="Source Sans Pro" panose="020B0503030403020204" pitchFamily="34"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34222EFA-9E2A-9B1C-0A56-5A9437CFA832}"/>
              </a:ext>
            </a:extLst>
          </p:cNvPr>
          <p:cNvCxnSpPr>
            <a:cxnSpLocks/>
          </p:cNvCxnSpPr>
          <p:nvPr/>
        </p:nvCxnSpPr>
        <p:spPr>
          <a:xfrm flipV="1">
            <a:off x="2890683" y="2560404"/>
            <a:ext cx="0" cy="28111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6A73B16-B15B-C885-D781-8EC3755EB844}"/>
              </a:ext>
            </a:extLst>
          </p:cNvPr>
          <p:cNvCxnSpPr>
            <a:cxnSpLocks/>
          </p:cNvCxnSpPr>
          <p:nvPr/>
        </p:nvCxnSpPr>
        <p:spPr>
          <a:xfrm>
            <a:off x="4726616" y="4055188"/>
            <a:ext cx="0" cy="28111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7636EC4-5FEC-C1F4-A55D-5718BB6CD107}"/>
              </a:ext>
            </a:extLst>
          </p:cNvPr>
          <p:cNvCxnSpPr>
            <a:cxnSpLocks/>
          </p:cNvCxnSpPr>
          <p:nvPr/>
        </p:nvCxnSpPr>
        <p:spPr>
          <a:xfrm rot="5400000">
            <a:off x="5821274" y="2102961"/>
            <a:ext cx="0" cy="28111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7B264EF-91D4-FE78-AF8A-902D915DCF60}"/>
              </a:ext>
            </a:extLst>
          </p:cNvPr>
          <p:cNvCxnSpPr>
            <a:cxnSpLocks/>
          </p:cNvCxnSpPr>
          <p:nvPr/>
        </p:nvCxnSpPr>
        <p:spPr>
          <a:xfrm rot="16200000" flipH="1">
            <a:off x="9551010" y="1170049"/>
            <a:ext cx="0" cy="28111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E4AE1CD-869E-53E2-74A6-7A4E23578FC9}"/>
              </a:ext>
            </a:extLst>
          </p:cNvPr>
          <p:cNvCxnSpPr>
            <a:cxnSpLocks/>
          </p:cNvCxnSpPr>
          <p:nvPr/>
        </p:nvCxnSpPr>
        <p:spPr>
          <a:xfrm>
            <a:off x="9795145" y="3774069"/>
            <a:ext cx="0" cy="28111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114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838200" y="365126"/>
            <a:ext cx="10515600" cy="513776"/>
          </a:xfrm>
        </p:spPr>
        <p:txBody>
          <a:bodyPr/>
          <a:lstStyle/>
          <a:p>
            <a:pPr algn="ct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Results: LST &amp; LULC Correlation</a:t>
            </a:r>
            <a:endParaRPr lang="en-GB"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37" name="Content Placeholder 2">
            <a:extLst>
              <a:ext uri="{FF2B5EF4-FFF2-40B4-BE49-F238E27FC236}">
                <a16:creationId xmlns:a16="http://schemas.microsoft.com/office/drawing/2014/main" id="{B6F4CCA2-D97D-469E-53AA-A8031ED39682}"/>
              </a:ext>
            </a:extLst>
          </p:cNvPr>
          <p:cNvSpPr txBox="1">
            <a:spLocks/>
          </p:cNvSpPr>
          <p:nvPr/>
        </p:nvSpPr>
        <p:spPr>
          <a:xfrm>
            <a:off x="3475664" y="5593896"/>
            <a:ext cx="5470690" cy="336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600" i="1" dirty="0">
                <a:latin typeface="Source Sans Pro" panose="020B0503030403020204" pitchFamily="34" charset="0"/>
                <a:ea typeface="Source Sans Pro" panose="020B0503030403020204" pitchFamily="34" charset="0"/>
                <a:cs typeface="Times New Roman" panose="02020603050405020304" pitchFamily="18" charset="0"/>
              </a:rPr>
              <a:t>Figure 15: Correlation matrix between LST, IBI, MNDWI &amp; NDVI</a:t>
            </a:r>
            <a:endParaRPr lang="de-DE" sz="1600" i="1" dirty="0">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24" name="Picture 23" descr="Chart, treemap chart&#10;&#10;Description automatically generated">
            <a:extLst>
              <a:ext uri="{FF2B5EF4-FFF2-40B4-BE49-F238E27FC236}">
                <a16:creationId xmlns:a16="http://schemas.microsoft.com/office/drawing/2014/main" id="{41833E49-4127-45B1-B52A-E72F742BF6F5}"/>
              </a:ext>
            </a:extLst>
          </p:cNvPr>
          <p:cNvPicPr>
            <a:picLocks noChangeAspect="1"/>
          </p:cNvPicPr>
          <p:nvPr/>
        </p:nvPicPr>
        <p:blipFill rotWithShape="1">
          <a:blip r:embed="rId2">
            <a:extLst>
              <a:ext uri="{28A0092B-C50C-407E-A947-70E740481C1C}">
                <a14:useLocalDpi xmlns:a14="http://schemas.microsoft.com/office/drawing/2010/main" val="0"/>
              </a:ext>
            </a:extLst>
          </a:blip>
          <a:srcRect l="2477" b="4533"/>
          <a:stretch/>
        </p:blipFill>
        <p:spPr bwMode="auto">
          <a:xfrm>
            <a:off x="1681316" y="1095786"/>
            <a:ext cx="9059387" cy="4390614"/>
          </a:xfrm>
          <a:prstGeom prst="rect">
            <a:avLst/>
          </a:prstGeom>
          <a:noFill/>
          <a:ln>
            <a:noFill/>
          </a:ln>
        </p:spPr>
      </p:pic>
      <p:sp>
        <p:nvSpPr>
          <p:cNvPr id="25" name="Rectangle: Rounded Corners 24">
            <a:extLst>
              <a:ext uri="{FF2B5EF4-FFF2-40B4-BE49-F238E27FC236}">
                <a16:creationId xmlns:a16="http://schemas.microsoft.com/office/drawing/2014/main" id="{0AFFFDF6-2A70-948C-C084-872F245B447E}"/>
              </a:ext>
            </a:extLst>
          </p:cNvPr>
          <p:cNvSpPr/>
          <p:nvPr/>
        </p:nvSpPr>
        <p:spPr>
          <a:xfrm>
            <a:off x="2220888" y="2085675"/>
            <a:ext cx="7576165" cy="931495"/>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Source Sans Pro" panose="020B0503030403020204" pitchFamily="34" charset="0"/>
              <a:ea typeface="Source Sans Pro" panose="020B0503030403020204" pitchFamily="34" charset="0"/>
            </a:endParaRPr>
          </a:p>
        </p:txBody>
      </p:sp>
      <p:sp>
        <p:nvSpPr>
          <p:cNvPr id="26" name="Rectangle: Rounded Corners 25">
            <a:extLst>
              <a:ext uri="{FF2B5EF4-FFF2-40B4-BE49-F238E27FC236}">
                <a16:creationId xmlns:a16="http://schemas.microsoft.com/office/drawing/2014/main" id="{4C2E1CB4-DFD4-86B9-05D6-D3CDD72F1C50}"/>
              </a:ext>
            </a:extLst>
          </p:cNvPr>
          <p:cNvSpPr/>
          <p:nvPr/>
        </p:nvSpPr>
        <p:spPr>
          <a:xfrm rot="5400000">
            <a:off x="3139078" y="2143341"/>
            <a:ext cx="3779208" cy="1854119"/>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705608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838200" y="365126"/>
            <a:ext cx="10515600" cy="513776"/>
          </a:xfrm>
        </p:spPr>
        <p:txBody>
          <a:bodyPr/>
          <a:lstStyle/>
          <a:p>
            <a:pPr algn="ctr"/>
            <a:r>
              <a:rPr lang="de-DE" sz="3200" b="1" dirty="0">
                <a:solidFill>
                  <a:srgbClr val="327B46"/>
                </a:solidFill>
                <a:latin typeface="Times New Roman" panose="02020603050405020304" pitchFamily="18" charset="0"/>
                <a:cs typeface="Times New Roman" panose="02020603050405020304" pitchFamily="18" charset="0"/>
              </a:rPr>
              <a:t>Discussion: </a:t>
            </a:r>
            <a:r>
              <a:rPr lang="en-GB" sz="3200" b="1" dirty="0">
                <a:solidFill>
                  <a:srgbClr val="327B46"/>
                </a:solidFill>
                <a:latin typeface="Times New Roman" panose="02020603050405020304" pitchFamily="18" charset="0"/>
                <a:cs typeface="Times New Roman" panose="02020603050405020304" pitchFamily="18" charset="0"/>
              </a:rPr>
              <a:t>Data, methods &amp; results</a:t>
            </a:r>
          </a:p>
        </p:txBody>
      </p:sp>
      <p:sp>
        <p:nvSpPr>
          <p:cNvPr id="6" name="Content Placeholder 2">
            <a:extLst>
              <a:ext uri="{FF2B5EF4-FFF2-40B4-BE49-F238E27FC236}">
                <a16:creationId xmlns:a16="http://schemas.microsoft.com/office/drawing/2014/main" id="{BA575A64-D5F0-FC00-0AEC-A5F5FBBD9FE1}"/>
              </a:ext>
            </a:extLst>
          </p:cNvPr>
          <p:cNvSpPr>
            <a:spLocks noGrp="1"/>
          </p:cNvSpPr>
          <p:nvPr>
            <p:ph idx="1"/>
          </p:nvPr>
        </p:nvSpPr>
        <p:spPr>
          <a:xfrm>
            <a:off x="509547" y="1198577"/>
            <a:ext cx="10515600" cy="3794842"/>
          </a:xfrm>
        </p:spPr>
        <p:txBody>
          <a:bodyPr>
            <a:noAutofit/>
          </a:bodyPr>
          <a:lstStyle/>
          <a:p>
            <a:pPr>
              <a:lnSpc>
                <a:spcPct val="150000"/>
              </a:lnSpc>
            </a:pPr>
            <a:r>
              <a:rPr lang="en-GB" sz="2000" dirty="0">
                <a:solidFill>
                  <a:srgbClr val="000000"/>
                </a:solidFill>
                <a:latin typeface="Times New Roman" panose="02020603050405020304" pitchFamily="18" charset="0"/>
                <a:cs typeface="Times New Roman" panose="02020603050405020304" pitchFamily="18" charset="0"/>
              </a:rPr>
              <a:t>Key findings from the study include:</a:t>
            </a:r>
          </a:p>
          <a:p>
            <a:pPr marL="0" indent="0">
              <a:lnSpc>
                <a:spcPct val="100000"/>
              </a:lnSpc>
              <a:spcAft>
                <a:spcPts val="1200"/>
              </a:spcAft>
              <a:buNone/>
            </a:pPr>
            <a:r>
              <a:rPr lang="en-GB" sz="2000" dirty="0">
                <a:latin typeface="Times New Roman" panose="02020603050405020304" pitchFamily="18" charset="0"/>
                <a:cs typeface="Times New Roman" panose="02020603050405020304" pitchFamily="18" charset="0"/>
              </a:rPr>
              <a:t>    - an evident seasonal influence on LST; similar findings in other studies </a:t>
            </a:r>
            <a:r>
              <a:rPr lang="en-GB" sz="1600" dirty="0">
                <a:solidFill>
                  <a:schemeClr val="bg1">
                    <a:lumMod val="50000"/>
                  </a:schemeClr>
                </a:solidFill>
                <a:latin typeface="Source Sans Pro" panose="020B0503030403020204" pitchFamily="34" charset="0"/>
                <a:ea typeface="Source Sans Pro" panose="020B0503030403020204" pitchFamily="34" charset="0"/>
                <a:cs typeface="Times New Roman" panose="02020603050405020304" pitchFamily="18" charset="0"/>
              </a:rPr>
              <a:t>[10, 11]</a:t>
            </a:r>
            <a:r>
              <a:rPr lang="en-GB" sz="2000" dirty="0">
                <a:latin typeface="Times New Roman" panose="02020603050405020304" pitchFamily="18" charset="0"/>
                <a:cs typeface="Times New Roman" panose="02020603050405020304" pitchFamily="18" charset="0"/>
              </a:rPr>
              <a:t>,</a:t>
            </a:r>
            <a:endParaRPr lang="en-GB" sz="2000" dirty="0">
              <a:solidFill>
                <a:schemeClr val="bg1">
                  <a:lumMod val="50000"/>
                </a:schemeClr>
              </a:solidFill>
              <a:latin typeface="Times New Roman" panose="02020603050405020304" pitchFamily="18" charset="0"/>
              <a:cs typeface="Times New Roman" panose="02020603050405020304" pitchFamily="18" charset="0"/>
            </a:endParaRPr>
          </a:p>
          <a:p>
            <a:pPr marL="0" indent="0">
              <a:lnSpc>
                <a:spcPct val="100000"/>
              </a:lnSpc>
              <a:spcAft>
                <a:spcPts val="1200"/>
              </a:spcAft>
              <a:buNone/>
            </a:pPr>
            <a:r>
              <a:rPr lang="en-GB" sz="2000" dirty="0">
                <a:latin typeface="Times New Roman" panose="02020603050405020304" pitchFamily="18" charset="0"/>
                <a:cs typeface="Times New Roman" panose="02020603050405020304" pitchFamily="18" charset="0"/>
              </a:rPr>
              <a:t>    - despite noticeable fluctuations, no long-term trends were visible in terms of descriptive statistics,</a:t>
            </a:r>
          </a:p>
          <a:p>
            <a:pPr marL="0" indent="0">
              <a:lnSpc>
                <a:spcPct val="100000"/>
              </a:lnSpc>
              <a:spcAft>
                <a:spcPts val="1200"/>
              </a:spcAft>
              <a:buNone/>
            </a:pPr>
            <a:r>
              <a:rPr lang="de-DE" sz="2000" dirty="0">
                <a:latin typeface="Times New Roman" panose="02020603050405020304" pitchFamily="18" charset="0"/>
                <a:cs typeface="Times New Roman" panose="02020603050405020304" pitchFamily="18" charset="0"/>
              </a:rPr>
              <a:t>    - in specific points, upon LULC changes, trend is observed</a:t>
            </a:r>
            <a:endParaRPr lang="en-GB" sz="2000" dirty="0">
              <a:latin typeface="Times New Roman" panose="02020603050405020304" pitchFamily="18" charset="0"/>
              <a:cs typeface="Times New Roman" panose="02020603050405020304" pitchFamily="18" charset="0"/>
            </a:endParaRPr>
          </a:p>
          <a:p>
            <a:pPr marL="0" indent="0">
              <a:lnSpc>
                <a:spcPct val="100000"/>
              </a:lnSpc>
              <a:spcAft>
                <a:spcPts val="1200"/>
              </a:spcAft>
              <a:buNone/>
            </a:pPr>
            <a:r>
              <a:rPr lang="en-GB" sz="2000" dirty="0">
                <a:latin typeface="Times New Roman" panose="02020603050405020304" pitchFamily="18" charset="0"/>
                <a:cs typeface="Times New Roman" panose="02020603050405020304" pitchFamily="18" charset="0"/>
              </a:rPr>
              <a:t>    - visual connection between LST and LULC,</a:t>
            </a:r>
          </a:p>
          <a:p>
            <a:pPr marL="0" indent="0" defTabSz="357188">
              <a:lnSpc>
                <a:spcPct val="100000"/>
              </a:lnSpc>
              <a:buNone/>
            </a:pPr>
            <a:r>
              <a:rPr lang="en-GB" sz="2000" dirty="0">
                <a:latin typeface="Times New Roman" panose="02020603050405020304" pitchFamily="18" charset="0"/>
                <a:cs typeface="Times New Roman" panose="02020603050405020304" pitchFamily="18" charset="0"/>
              </a:rPr>
              <a:t>    - strong correlation between LST and different LULC classes; aligned with other studies </a:t>
            </a:r>
            <a:br>
              <a:rPr lang="en-GB" sz="2000" dirty="0">
                <a:latin typeface="Times New Roman" panose="02020603050405020304" pitchFamily="18" charset="0"/>
                <a:cs typeface="Times New Roman" panose="02020603050405020304" pitchFamily="18" charset="0"/>
              </a:rPr>
            </a:br>
            <a:r>
              <a:rPr lang="en-GB" sz="2000" dirty="0">
                <a:latin typeface="Times New Roman" panose="02020603050405020304" pitchFamily="18" charset="0"/>
                <a:cs typeface="Times New Roman" panose="02020603050405020304" pitchFamily="18" charset="0"/>
              </a:rPr>
              <a:t>	</a:t>
            </a:r>
            <a:r>
              <a:rPr lang="en-GB" sz="1600" dirty="0">
                <a:solidFill>
                  <a:schemeClr val="bg1">
                    <a:lumMod val="50000"/>
                  </a:schemeClr>
                </a:solidFill>
                <a:latin typeface="Source Sans Pro" panose="020B0503030403020204" pitchFamily="34" charset="0"/>
                <a:ea typeface="Source Sans Pro" panose="020B0503030403020204" pitchFamily="34" charset="0"/>
                <a:cs typeface="Times New Roman" panose="02020603050405020304" pitchFamily="18" charset="0"/>
              </a:rPr>
              <a:t>[12, 13]</a:t>
            </a:r>
            <a:r>
              <a:rPr lang="en-GB" sz="2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79339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838200" y="365126"/>
            <a:ext cx="10515600" cy="513776"/>
          </a:xfrm>
        </p:spPr>
        <p:txBody>
          <a:bodyPr/>
          <a:lstStyle/>
          <a:p>
            <a:pPr algn="ctr"/>
            <a:r>
              <a:rPr lang="de-DE" sz="3200" b="1" dirty="0">
                <a:solidFill>
                  <a:srgbClr val="327B46"/>
                </a:solidFill>
                <a:latin typeface="Times New Roman" panose="02020603050405020304" pitchFamily="18" charset="0"/>
                <a:cs typeface="Times New Roman" panose="02020603050405020304" pitchFamily="18" charset="0"/>
              </a:rPr>
              <a:t>Discussion: </a:t>
            </a:r>
            <a:r>
              <a:rPr lang="en-GB" sz="3200" b="1" dirty="0">
                <a:solidFill>
                  <a:srgbClr val="327B46"/>
                </a:solidFill>
                <a:latin typeface="Times New Roman" panose="02020603050405020304" pitchFamily="18" charset="0"/>
                <a:cs typeface="Times New Roman" panose="02020603050405020304" pitchFamily="18" charset="0"/>
              </a:rPr>
              <a:t>Limitations and outlook</a:t>
            </a:r>
          </a:p>
        </p:txBody>
      </p:sp>
      <p:sp>
        <p:nvSpPr>
          <p:cNvPr id="6" name="Content Placeholder 2">
            <a:extLst>
              <a:ext uri="{FF2B5EF4-FFF2-40B4-BE49-F238E27FC236}">
                <a16:creationId xmlns:a16="http://schemas.microsoft.com/office/drawing/2014/main" id="{BA575A64-D5F0-FC00-0AEC-A5F5FBBD9FE1}"/>
              </a:ext>
            </a:extLst>
          </p:cNvPr>
          <p:cNvSpPr>
            <a:spLocks noGrp="1"/>
          </p:cNvSpPr>
          <p:nvPr>
            <p:ph idx="1"/>
          </p:nvPr>
        </p:nvSpPr>
        <p:spPr>
          <a:xfrm>
            <a:off x="517422" y="1467126"/>
            <a:ext cx="11157155" cy="5167632"/>
          </a:xfrm>
        </p:spPr>
        <p:txBody>
          <a:bodyPr>
            <a:noAutofit/>
          </a:bodyPr>
          <a:lstStyle/>
          <a:p>
            <a:pPr>
              <a:lnSpc>
                <a:spcPct val="100000"/>
              </a:lnSpc>
              <a:spcAft>
                <a:spcPts val="1200"/>
              </a:spcAft>
            </a:pPr>
            <a:r>
              <a:rPr lang="en-GB"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Difficulties in obtaining</a:t>
            </a:r>
            <a:r>
              <a:rPr lang="en-GB"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same-day images yearly</a:t>
            </a:r>
            <a:r>
              <a:rPr lang="en-GB"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due to cloud, revisit time of satellites that may results in potential inconsistency in terms of absolute temperature measurement</a:t>
            </a:r>
          </a:p>
          <a:p>
            <a:pPr>
              <a:lnSpc>
                <a:spcPct val="100000"/>
              </a:lnSpc>
              <a:spcAft>
                <a:spcPts val="1200"/>
              </a:spcAft>
            </a:pPr>
            <a:r>
              <a:rPr lang="en-GB" sz="2000" dirty="0">
                <a:latin typeface="Times New Roman" panose="02020603050405020304" pitchFamily="18" charset="0"/>
                <a:cs typeface="Times New Roman" panose="02020603050405020304" pitchFamily="18" charset="0"/>
              </a:rPr>
              <a:t>The study did not factor in local climate or climate anomalies, and LST changes cannot be solely attributed to LULC changes</a:t>
            </a:r>
          </a:p>
          <a:p>
            <a:pPr>
              <a:lnSpc>
                <a:spcPct val="100000"/>
              </a:lnSpc>
              <a:spcAft>
                <a:spcPts val="1200"/>
              </a:spcAft>
            </a:pPr>
            <a:r>
              <a:rPr lang="en-GB" sz="2000" dirty="0">
                <a:latin typeface="Times New Roman" panose="02020603050405020304" pitchFamily="18" charset="0"/>
                <a:cs typeface="Times New Roman" panose="02020603050405020304" pitchFamily="18" charset="0"/>
              </a:rPr>
              <a:t>Absence of long-term trend, potentially due to limited study time frame</a:t>
            </a:r>
          </a:p>
          <a:p>
            <a:pPr>
              <a:lnSpc>
                <a:spcPct val="100000"/>
              </a:lnSpc>
              <a:spcAft>
                <a:spcPts val="1200"/>
              </a:spcAft>
            </a:pPr>
            <a:r>
              <a:rPr lang="de-DE" sz="2000" dirty="0">
                <a:latin typeface="Times New Roman" panose="02020603050405020304" pitchFamily="18" charset="0"/>
                <a:cs typeface="Times New Roman" panose="02020603050405020304" pitchFamily="18" charset="0"/>
              </a:rPr>
              <a:t>Future study can consider longer period in the same area or other part of the city to observe if there is any long term trend appears or not</a:t>
            </a:r>
          </a:p>
          <a:p>
            <a:pPr>
              <a:lnSpc>
                <a:spcPct val="100000"/>
              </a:lnSpc>
              <a:spcAft>
                <a:spcPts val="1200"/>
              </a:spcAft>
            </a:pPr>
            <a:r>
              <a:rPr lang="de-DE" sz="2000" dirty="0" err="1">
                <a:latin typeface="Times New Roman" panose="02020603050405020304" pitchFamily="18" charset="0"/>
                <a:cs typeface="Times New Roman" panose="02020603050405020304" pitchFamily="18" charset="0"/>
              </a:rPr>
              <a:t>Besides</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spectral</a:t>
            </a:r>
            <a:r>
              <a:rPr lang="de-DE" sz="2000" dirty="0">
                <a:latin typeface="Times New Roman" panose="02020603050405020304" pitchFamily="18" charset="0"/>
                <a:cs typeface="Times New Roman" panose="02020603050405020304" pitchFamily="18" charset="0"/>
              </a:rPr>
              <a:t> </a:t>
            </a:r>
            <a:r>
              <a:rPr lang="de-DE" sz="2000" dirty="0" err="1">
                <a:latin typeface="Times New Roman" panose="02020603050405020304" pitchFamily="18" charset="0"/>
                <a:cs typeface="Times New Roman" panose="02020603050405020304" pitchFamily="18" charset="0"/>
              </a:rPr>
              <a:t>indices</a:t>
            </a:r>
            <a:r>
              <a:rPr lang="de-DE" sz="2000" dirty="0">
                <a:latin typeface="Times New Roman" panose="02020603050405020304" pitchFamily="18" charset="0"/>
                <a:cs typeface="Times New Roman" panose="02020603050405020304" pitchFamily="18" charset="0"/>
              </a:rPr>
              <a:t>, </a:t>
            </a:r>
            <a:r>
              <a:rPr lang="en-GB" sz="2000" dirty="0">
                <a:latin typeface="Times New Roman" panose="02020603050405020304" pitchFamily="18" charset="0"/>
                <a:cs typeface="Times New Roman" panose="02020603050405020304" pitchFamily="18" charset="0"/>
              </a:rPr>
              <a:t>detailed LULC might provide deeper insights which requires high resolution satellite images in larger scale and thermal drones can provide even finer dynamics in smaller scale.</a:t>
            </a:r>
          </a:p>
        </p:txBody>
      </p:sp>
    </p:spTree>
    <p:extLst>
      <p:ext uri="{BB962C8B-B14F-4D97-AF65-F5344CB8AC3E}">
        <p14:creationId xmlns:p14="http://schemas.microsoft.com/office/powerpoint/2010/main" val="3563103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838200" y="365126"/>
            <a:ext cx="10515600" cy="513776"/>
          </a:xfrm>
        </p:spPr>
        <p:txBody>
          <a:bodyPr/>
          <a:lstStyle/>
          <a:p>
            <a:pPr algn="ctr"/>
            <a:r>
              <a:rPr lang="de-DE" sz="3200" b="1" dirty="0" err="1">
                <a:solidFill>
                  <a:srgbClr val="327B46"/>
                </a:solidFill>
                <a:latin typeface="Times New Roman" panose="02020603050405020304" pitchFamily="18" charset="0"/>
                <a:cs typeface="Times New Roman" panose="02020603050405020304" pitchFamily="18" charset="0"/>
              </a:rPr>
              <a:t>Conclusion</a:t>
            </a:r>
            <a:endParaRPr lang="en-GB" sz="3200" b="1" dirty="0">
              <a:solidFill>
                <a:srgbClr val="327B46"/>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BA575A64-D5F0-FC00-0AEC-A5F5FBBD9FE1}"/>
              </a:ext>
            </a:extLst>
          </p:cNvPr>
          <p:cNvSpPr>
            <a:spLocks noGrp="1"/>
          </p:cNvSpPr>
          <p:nvPr>
            <p:ph idx="1"/>
          </p:nvPr>
        </p:nvSpPr>
        <p:spPr>
          <a:xfrm>
            <a:off x="838200" y="1353677"/>
            <a:ext cx="10515600" cy="3906582"/>
          </a:xfrm>
        </p:spPr>
        <p:txBody>
          <a:bodyPr>
            <a:noAutofit/>
          </a:bodyPr>
          <a:lstStyle/>
          <a:p>
            <a:pPr>
              <a:lnSpc>
                <a:spcPct val="100000"/>
              </a:lnSpc>
              <a:spcAft>
                <a:spcPts val="2400"/>
              </a:spcAft>
            </a:pPr>
            <a:r>
              <a:rPr lang="en-GB" sz="2000" dirty="0">
                <a:latin typeface="Times New Roman" panose="02020603050405020304" pitchFamily="18" charset="0"/>
                <a:ea typeface="Calibri" panose="020F0502020204030204" pitchFamily="34" charset="0"/>
                <a:cs typeface="Times New Roman" panose="02020603050405020304" pitchFamily="18" charset="0"/>
              </a:rPr>
              <a:t>The study supports the widely accepted theory that urbanisation and LULC changes are closely related to LST variations </a:t>
            </a:r>
            <a:r>
              <a:rPr lang="en-GB" sz="1600" dirty="0">
                <a:solidFill>
                  <a:schemeClr val="bg1">
                    <a:lumMod val="50000"/>
                  </a:schemeClr>
                </a:solidFill>
                <a:latin typeface="Source Sans Pro" panose="020B0503030403020204" pitchFamily="34" charset="0"/>
                <a:ea typeface="Source Sans Pro" panose="020B0503030403020204" pitchFamily="34" charset="0"/>
                <a:cs typeface="Times New Roman" panose="02020603050405020304" pitchFamily="18" charset="0"/>
              </a:rPr>
              <a:t>[10, 14]</a:t>
            </a:r>
            <a:r>
              <a:rPr lang="en-GB" sz="20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0000"/>
              </a:lnSpc>
              <a:spcAft>
                <a:spcPts val="2400"/>
              </a:spcAft>
            </a:pPr>
            <a:r>
              <a:rPr lang="en-GB" sz="2000" dirty="0">
                <a:latin typeface="Times New Roman" panose="02020603050405020304" pitchFamily="18" charset="0"/>
                <a:ea typeface="Calibri" panose="020F0502020204030204" pitchFamily="34" charset="0"/>
                <a:cs typeface="Times New Roman" panose="02020603050405020304" pitchFamily="18" charset="0"/>
              </a:rPr>
              <a:t>Methodology used in the study can be applied to other areas and timeline</a:t>
            </a:r>
          </a:p>
          <a:p>
            <a:pPr>
              <a:lnSpc>
                <a:spcPct val="100000"/>
              </a:lnSpc>
              <a:spcAft>
                <a:spcPts val="2400"/>
              </a:spcAft>
            </a:pPr>
            <a:r>
              <a:rPr lang="en-GB" sz="2000" dirty="0">
                <a:latin typeface="Times New Roman" panose="02020603050405020304" pitchFamily="18" charset="0"/>
                <a:ea typeface="Calibri" panose="020F0502020204030204" pitchFamily="34" charset="0"/>
                <a:cs typeface="Times New Roman" panose="02020603050405020304" pitchFamily="18" charset="0"/>
              </a:rPr>
              <a:t>The study highlights the importance of considering local context and specific LULC changes when examining LST dynamics.</a:t>
            </a:r>
          </a:p>
          <a:p>
            <a:pPr>
              <a:lnSpc>
                <a:spcPct val="100000"/>
              </a:lnSpc>
              <a:spcAft>
                <a:spcPts val="1200"/>
              </a:spcAft>
            </a:pPr>
            <a:r>
              <a:rPr lang="en-GB" sz="2000" dirty="0">
                <a:latin typeface="Times New Roman" panose="02020603050405020304" pitchFamily="18" charset="0"/>
                <a:ea typeface="Calibri" panose="020F0502020204030204" pitchFamily="34" charset="0"/>
                <a:cs typeface="Times New Roman" panose="02020603050405020304" pitchFamily="18" charset="0"/>
              </a:rPr>
              <a:t>Understanding this relationships can guide urban planners, policymakers, researchers towards sustainable, resilient urban environments.</a:t>
            </a:r>
          </a:p>
        </p:txBody>
      </p:sp>
    </p:spTree>
    <p:extLst>
      <p:ext uri="{BB962C8B-B14F-4D97-AF65-F5344CB8AC3E}">
        <p14:creationId xmlns:p14="http://schemas.microsoft.com/office/powerpoint/2010/main" val="1115957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647D2D-3E86-F0D4-23BB-2819C1A1FBB9}"/>
              </a:ext>
            </a:extLst>
          </p:cNvPr>
          <p:cNvSpPr>
            <a:spLocks noGrp="1"/>
          </p:cNvSpPr>
          <p:nvPr>
            <p:ph idx="1"/>
          </p:nvPr>
        </p:nvSpPr>
        <p:spPr>
          <a:xfrm>
            <a:off x="838200" y="1062551"/>
            <a:ext cx="10515600" cy="4732898"/>
          </a:xfrm>
        </p:spPr>
        <p:txBody>
          <a:bodyPr>
            <a:noAutofit/>
          </a:bodyPr>
          <a:lstStyle/>
          <a:p>
            <a:pPr>
              <a:lnSpc>
                <a:spcPct val="150000"/>
              </a:lnSpc>
            </a:pPr>
            <a:r>
              <a:rPr lang="en-GB" dirty="0">
                <a:latin typeface="Source Sans Pro" panose="020B0503030403020204" pitchFamily="34" charset="0"/>
                <a:ea typeface="Source Sans Pro" panose="020B0503030403020204" pitchFamily="34" charset="0"/>
                <a:cs typeface="Times New Roman" panose="02020603050405020304" pitchFamily="18" charset="0"/>
              </a:rPr>
              <a:t>Introduction</a:t>
            </a:r>
          </a:p>
          <a:p>
            <a:pPr>
              <a:lnSpc>
                <a:spcPct val="150000"/>
              </a:lnSpc>
            </a:pPr>
            <a:r>
              <a:rPr lang="de-DE" dirty="0">
                <a:latin typeface="Source Sans Pro" panose="020B0503030403020204" pitchFamily="34" charset="0"/>
                <a:ea typeface="Source Sans Pro" panose="020B0503030403020204" pitchFamily="34" charset="0"/>
                <a:cs typeface="Times New Roman" panose="02020603050405020304" pitchFamily="18" charset="0"/>
              </a:rPr>
              <a:t>Material and methods</a:t>
            </a:r>
            <a:endParaRPr lang="en-GB" dirty="0">
              <a:latin typeface="Source Sans Pro" panose="020B0503030403020204" pitchFamily="34" charset="0"/>
              <a:ea typeface="Source Sans Pro" panose="020B0503030403020204" pitchFamily="34" charset="0"/>
              <a:cs typeface="Times New Roman" panose="02020603050405020304" pitchFamily="18" charset="0"/>
            </a:endParaRPr>
          </a:p>
          <a:p>
            <a:pPr>
              <a:lnSpc>
                <a:spcPct val="150000"/>
              </a:lnSpc>
            </a:pPr>
            <a:r>
              <a:rPr lang="en-GB" dirty="0">
                <a:latin typeface="Source Sans Pro" panose="020B0503030403020204" pitchFamily="34" charset="0"/>
                <a:ea typeface="Source Sans Pro" panose="020B0503030403020204" pitchFamily="34" charset="0"/>
                <a:cs typeface="Times New Roman" panose="02020603050405020304" pitchFamily="18" charset="0"/>
              </a:rPr>
              <a:t>Results</a:t>
            </a:r>
          </a:p>
          <a:p>
            <a:pPr>
              <a:lnSpc>
                <a:spcPct val="150000"/>
              </a:lnSpc>
            </a:pPr>
            <a:r>
              <a:rPr lang="en-GB" dirty="0">
                <a:latin typeface="Source Sans Pro" panose="020B0503030403020204" pitchFamily="34" charset="0"/>
                <a:ea typeface="Source Sans Pro" panose="020B0503030403020204" pitchFamily="34" charset="0"/>
                <a:cs typeface="Times New Roman" panose="02020603050405020304" pitchFamily="18" charset="0"/>
              </a:rPr>
              <a:t>Discussion</a:t>
            </a:r>
          </a:p>
          <a:p>
            <a:pPr>
              <a:lnSpc>
                <a:spcPct val="150000"/>
              </a:lnSpc>
            </a:pPr>
            <a:r>
              <a:rPr lang="en-GB" dirty="0">
                <a:latin typeface="Source Sans Pro" panose="020B0503030403020204" pitchFamily="34" charset="0"/>
                <a:ea typeface="Source Sans Pro" panose="020B0503030403020204" pitchFamily="34" charset="0"/>
                <a:cs typeface="Times New Roman" panose="02020603050405020304" pitchFamily="18" charset="0"/>
              </a:rPr>
              <a:t>Conclusion</a:t>
            </a:r>
          </a:p>
        </p:txBody>
      </p:sp>
      <p:sp>
        <p:nvSpPr>
          <p:cNvPr id="4" name="Title 1">
            <a:extLst>
              <a:ext uri="{FF2B5EF4-FFF2-40B4-BE49-F238E27FC236}">
                <a16:creationId xmlns:a16="http://schemas.microsoft.com/office/drawing/2014/main" id="{40CFFFFE-7034-BFFD-231D-A08087B550A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Content</a:t>
            </a:r>
            <a:endParaRPr lang="en-GB"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1570621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838200" y="365126"/>
            <a:ext cx="10515600" cy="513776"/>
          </a:xfrm>
        </p:spPr>
        <p:txBody>
          <a:bodyPr/>
          <a:lstStyle/>
          <a:p>
            <a:pPr algn="ct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References</a:t>
            </a:r>
            <a:endParaRPr lang="en-GB"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BA575A64-D5F0-FC00-0AEC-A5F5FBBD9FE1}"/>
              </a:ext>
            </a:extLst>
          </p:cNvPr>
          <p:cNvSpPr>
            <a:spLocks noGrp="1"/>
          </p:cNvSpPr>
          <p:nvPr>
            <p:ph idx="1"/>
          </p:nvPr>
        </p:nvSpPr>
        <p:spPr>
          <a:xfrm>
            <a:off x="273538" y="1049474"/>
            <a:ext cx="11644923" cy="5322427"/>
          </a:xfrm>
        </p:spPr>
        <p:txBody>
          <a:bodyPr>
            <a:noAutofit/>
          </a:bodyPr>
          <a:lstStyle/>
          <a:p>
            <a:pPr marL="342900" lvl="0" indent="-342900" algn="just">
              <a:lnSpc>
                <a:spcPct val="95000"/>
              </a:lnSpc>
              <a:buFont typeface="+mj-lt"/>
              <a:buAutoNum type="arabicPeriod"/>
            </a:pP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Kovats</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R.S.;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Hajat</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 Heat Stress and Public Health: A Critical Review.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Annu. Rev. Public Health</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2008</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41–55.</a:t>
            </a:r>
            <a:endPar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95000"/>
              </a:lnSpc>
              <a:buFont typeface="+mj-lt"/>
              <a:buAutoNum type="arabicPeriod"/>
            </a:pP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Santamouris</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 On the Energy Impact of Urban Heat Island and Global Warming on Buildings.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Energy and Buildings</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2014</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82</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100–113. </a:t>
            </a:r>
          </a:p>
          <a:p>
            <a:pPr marL="342900" lvl="0" indent="-342900" algn="just">
              <a:lnSpc>
                <a:spcPct val="95000"/>
              </a:lnSpc>
              <a:buFont typeface="+mj-lt"/>
              <a:buAutoNum type="arabicPeriod"/>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Zhang, P.; Imhoff, M.L.; Wolfe, R.E.;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Bounoua</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 Characterizing Urban Heat Islands of Global Settlements Using MODIS and Nighttime Lights Products.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Canadian Journal of Remote Sensing</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2010</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185–196.</a:t>
            </a:r>
            <a:endPar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95000"/>
              </a:lnSpc>
              <a:buFont typeface="+mj-lt"/>
              <a:buAutoNum type="arabicPeriod"/>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Grimm, N.B.;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Faeth</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S.H.;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Golubiewski</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N.E.; Redman, C.L.; Wu, J.; Bai, X.; Briggs, J.M. Global Change and the Ecology of Cities.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Science</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2008</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319</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756–760. </a:t>
            </a:r>
          </a:p>
          <a:p>
            <a:pPr marL="342900" lvl="0" indent="-342900" algn="just">
              <a:lnSpc>
                <a:spcPct val="95000"/>
              </a:lnSpc>
              <a:buFont typeface="+mj-lt"/>
              <a:buAutoNum type="arabicPeriod"/>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Pickett, S.T.A.;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Cadenasso</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M.L.; Grove, J.M. Resilient Cities: Meaning, Models, and Metaphor for Integrating the Ecological, Socio-Economic, and Planning Realms.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Landscape and Urban Planning</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2004</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369–384. </a:t>
            </a:r>
          </a:p>
          <a:p>
            <a:pPr marL="342900" lvl="0" indent="-342900" algn="just">
              <a:lnSpc>
                <a:spcPct val="95000"/>
              </a:lnSpc>
              <a:buFont typeface="+mj-lt"/>
              <a:buAutoNum type="arabicPeriod"/>
            </a:pP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Nagler</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 Glenn, E.; Nguyen, U.; Scott, R.; Doody, T. Estimating Riparian and Agricultural Actual Evapotranspiration by Reference Evapotranspiration and MODIS Enhanced Vegetation Index.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Remote Sensing</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2013</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3849–3871.</a:t>
            </a:r>
          </a:p>
          <a:p>
            <a:pPr marL="342900" lvl="0" indent="-342900" algn="just">
              <a:lnSpc>
                <a:spcPct val="95000"/>
              </a:lnSpc>
              <a:buFont typeface="+mj-lt"/>
              <a:buAutoNum type="arabicPeriod"/>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Metz, M.;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Andreo</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Neteler</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 A New Fully Gap-Free Time Series of Land Surface Temperature from MODIS LST Data.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Remote Sensing</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2017</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1333.</a:t>
            </a:r>
          </a:p>
          <a:p>
            <a:pPr marL="342900" indent="-342900" algn="just">
              <a:lnSpc>
                <a:spcPct val="95000"/>
              </a:lnSpc>
              <a:buFont typeface="+mj-lt"/>
              <a:buAutoNum type="arabicPeriod"/>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Jimenez-Munoz, J.C.; Cristobal, J.;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Sobrino</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J.A.; Soria, G.;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Ninyerola</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 Pons, X.; Pons, X. Revision of the Single-Channel Algorithm for Land Surface Temperature Retrieval From Landsat Thermal-Infrared Data.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IEEE Trans. </a:t>
            </a:r>
            <a:r>
              <a:rPr lang="en-US" sz="1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Geosci</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Remote Sensing</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2009</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339–349.</a:t>
            </a:r>
          </a:p>
        </p:txBody>
      </p:sp>
    </p:spTree>
    <p:extLst>
      <p:ext uri="{BB962C8B-B14F-4D97-AF65-F5344CB8AC3E}">
        <p14:creationId xmlns:p14="http://schemas.microsoft.com/office/powerpoint/2010/main" val="1338090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838200" y="365126"/>
            <a:ext cx="10515600" cy="513776"/>
          </a:xfrm>
        </p:spPr>
        <p:txBody>
          <a:bodyPr/>
          <a:lstStyle/>
          <a:p>
            <a:pPr algn="ct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References</a:t>
            </a:r>
            <a:endParaRPr lang="en-GB"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BA575A64-D5F0-FC00-0AEC-A5F5FBBD9FE1}"/>
              </a:ext>
            </a:extLst>
          </p:cNvPr>
          <p:cNvSpPr>
            <a:spLocks noGrp="1"/>
          </p:cNvSpPr>
          <p:nvPr>
            <p:ph idx="1"/>
          </p:nvPr>
        </p:nvSpPr>
        <p:spPr>
          <a:xfrm>
            <a:off x="385766" y="1029981"/>
            <a:ext cx="11644923" cy="5322427"/>
          </a:xfrm>
        </p:spPr>
        <p:txBody>
          <a:bodyPr>
            <a:noAutofit/>
          </a:bodyPr>
          <a:lstStyle/>
          <a:p>
            <a:pPr marL="342900" lvl="0" indent="-342900" algn="just">
              <a:lnSpc>
                <a:spcPct val="95000"/>
              </a:lnSpc>
              <a:buFont typeface="+mj-lt"/>
              <a:buAutoNum type="arabicPeriod" startAt="9"/>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Jimenez-Munoz, J.C.;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Sobrino</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J.A.;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Skokovic</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Mattar</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 Cristobal, J. Land Surface Temperature Retrieval Methods From Landsat-8 Thermal Infrared Sensor Data.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IEEE </a:t>
            </a:r>
            <a:r>
              <a:rPr lang="en-US" sz="1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Geosci</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Remote Sensing Lett.</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2014</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1840–1843.</a:t>
            </a:r>
            <a:endPar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95000"/>
              </a:lnSpc>
              <a:buFont typeface="+mj-lt"/>
              <a:buAutoNum type="arabicPeriod" startAt="9"/>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Weng, Q. A Remote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Sensing?GIS</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Evaluation of Urban Expansion and Its Impact on Surface Temperature in the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Zhujiang</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Delta, China.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International Journal of Remote Sensing</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2001</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1999–2014.</a:t>
            </a:r>
            <a:endPar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95000"/>
              </a:lnSpc>
              <a:buFont typeface="+mj-lt"/>
              <a:buAutoNum type="arabicPeriod" startAt="9"/>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Zhou, Y.; Yang, G.; Wang, S.; Wang, L.; Wang, F.; Liu, X. A New Index for Mapping Built-up and Bare Land Areas from Landsat-8 OLI Data.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Remote Sensing Letters</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2014</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862–871.</a:t>
            </a:r>
            <a:endPar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95000"/>
              </a:lnSpc>
              <a:buFont typeface="+mj-lt"/>
              <a:buAutoNum type="arabicPeriod" startAt="9"/>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 H. Modification of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Normalised</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Difference Water Index (NDWI) to Enhance Open Water Features in Remotely Sensed Imagery.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International Journal of Remote Sensing</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2006</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3025–3033.</a:t>
            </a:r>
            <a:endPar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95000"/>
              </a:lnSpc>
              <a:buFont typeface="+mj-lt"/>
              <a:buAutoNum type="arabicPeriod" startAt="9"/>
            </a:pP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Zomer</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R.J.;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Trabucco</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Bossio, D.A.; </a:t>
            </a: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Verchot</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L.V. Climate Change Mitigation: A Spatial Analysis of Global Land Suitability for Clean Development Mechanism Afforestation and Reforestation.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Agriculture, Ecosystems &amp; Environment</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2008</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126</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67–80.</a:t>
            </a:r>
            <a:endPar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95000"/>
              </a:lnSpc>
              <a:buFont typeface="+mj-lt"/>
              <a:buAutoNum type="arabicPeriod" startAt="9"/>
            </a:pPr>
            <a:r>
              <a:rPr lang="en-US" sz="1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Oke</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 The Energetic Basis of the Urban Heat Island.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Quart J Royal </a:t>
            </a:r>
            <a:r>
              <a:rPr lang="en-US" sz="1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Meteoro</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Soc</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1982</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108</a:t>
            </a: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1–24.</a:t>
            </a:r>
            <a:endParaRPr lang="en-GB"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4794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838200" y="365126"/>
            <a:ext cx="10515600" cy="513776"/>
          </a:xfrm>
        </p:spPr>
        <p:txBody>
          <a:bodyPr/>
          <a:lstStyle/>
          <a:p>
            <a:pPr algn="ctr"/>
            <a:r>
              <a:rPr lang="de-DE" sz="3200" b="1" dirty="0">
                <a:solidFill>
                  <a:srgbClr val="327B46"/>
                </a:solidFill>
                <a:latin typeface="Times New Roman" panose="02020603050405020304" pitchFamily="18" charset="0"/>
                <a:cs typeface="Times New Roman" panose="02020603050405020304" pitchFamily="18" charset="0"/>
              </a:rPr>
              <a:t>Acknowledgement</a:t>
            </a:r>
            <a:endParaRPr lang="en-GB" sz="3200" b="1" dirty="0">
              <a:solidFill>
                <a:srgbClr val="327B46"/>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BA575A64-D5F0-FC00-0AEC-A5F5FBBD9FE1}"/>
              </a:ext>
            </a:extLst>
          </p:cNvPr>
          <p:cNvSpPr>
            <a:spLocks noGrp="1"/>
          </p:cNvSpPr>
          <p:nvPr>
            <p:ph idx="1"/>
          </p:nvPr>
        </p:nvSpPr>
        <p:spPr>
          <a:xfrm>
            <a:off x="838200" y="1353677"/>
            <a:ext cx="10515600" cy="1094555"/>
          </a:xfrm>
        </p:spPr>
        <p:txBody>
          <a:bodyPr>
            <a:noAutofit/>
          </a:bodyPr>
          <a:lstStyle/>
          <a:p>
            <a:pPr marL="0" indent="0">
              <a:lnSpc>
                <a:spcPct val="100000"/>
              </a:lnSpc>
              <a:spcAft>
                <a:spcPts val="2400"/>
              </a:spcAft>
              <a:buNone/>
            </a:pPr>
            <a:r>
              <a:rPr lang="en-GB" sz="2000" dirty="0">
                <a:latin typeface="Times New Roman" panose="02020603050405020304" pitchFamily="18" charset="0"/>
                <a:ea typeface="Calibri" panose="020F0502020204030204" pitchFamily="34" charset="0"/>
                <a:cs typeface="Times New Roman" panose="02020603050405020304" pitchFamily="18" charset="0"/>
              </a:rPr>
              <a:t>This research was funded by the Build4People Project under the funding priority SURE, Sustainable Development of Urban Regions, of the German Federal Ministry of Education and Research (BMBF), funding support code (FKZ): 01LE1908D1.</a:t>
            </a:r>
          </a:p>
        </p:txBody>
      </p:sp>
      <p:pic>
        <p:nvPicPr>
          <p:cNvPr id="3" name="Grafik 18" descr="Ein Bild, das Text enthält.&#10;&#10;Automatisch generierte Beschreibung">
            <a:extLst>
              <a:ext uri="{FF2B5EF4-FFF2-40B4-BE49-F238E27FC236}">
                <a16:creationId xmlns:a16="http://schemas.microsoft.com/office/drawing/2014/main" id="{5EBFC39E-01D5-C9D3-5D00-AF72C29189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87954" y="3116695"/>
            <a:ext cx="2740867" cy="528188"/>
          </a:xfrm>
          <a:prstGeom prst="rect">
            <a:avLst/>
          </a:prstGeom>
        </p:spPr>
      </p:pic>
      <p:pic>
        <p:nvPicPr>
          <p:cNvPr id="4" name="Bild 12">
            <a:extLst>
              <a:ext uri="{FF2B5EF4-FFF2-40B4-BE49-F238E27FC236}">
                <a16:creationId xmlns:a16="http://schemas.microsoft.com/office/drawing/2014/main" id="{94035831-C735-74C0-C8CE-6100048FC903}"/>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4901262" y="2863033"/>
            <a:ext cx="1443327" cy="1170000"/>
          </a:xfrm>
          <a:prstGeom prst="rect">
            <a:avLst/>
          </a:prstGeom>
          <a:ln>
            <a:noFill/>
          </a:ln>
        </p:spPr>
      </p:pic>
      <p:pic>
        <p:nvPicPr>
          <p:cNvPr id="5" name="Grafik 21" descr="Ein Bild, das Logo enthält.&#10;&#10;Automatisch generierte Beschreibung">
            <a:extLst>
              <a:ext uri="{FF2B5EF4-FFF2-40B4-BE49-F238E27FC236}">
                <a16:creationId xmlns:a16="http://schemas.microsoft.com/office/drawing/2014/main" id="{73C31ADE-F44A-6067-4F06-862FB0CF18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5110" y="2992240"/>
            <a:ext cx="1315061" cy="843831"/>
          </a:xfrm>
          <a:prstGeom prst="rect">
            <a:avLst/>
          </a:prstGeom>
        </p:spPr>
      </p:pic>
      <p:pic>
        <p:nvPicPr>
          <p:cNvPr id="7" name="Grafik 9" descr="C:\Users\Einstein M\Documents\Studium - Material\FIT\1. Semester\Programming\Exam report\HNEE_Logo_Engl_gruen.jpg">
            <a:extLst>
              <a:ext uri="{FF2B5EF4-FFF2-40B4-BE49-F238E27FC236}">
                <a16:creationId xmlns:a16="http://schemas.microsoft.com/office/drawing/2014/main" id="{1839B690-46EB-3FF6-EB9B-2529A996C7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6807" y="3030946"/>
            <a:ext cx="1443328" cy="754924"/>
          </a:xfrm>
          <a:prstGeom prst="rect">
            <a:avLst/>
          </a:prstGeom>
          <a:noFill/>
          <a:ln>
            <a:noFill/>
          </a:ln>
        </p:spPr>
      </p:pic>
      <p:pic>
        <p:nvPicPr>
          <p:cNvPr id="8" name="Grafik 8">
            <a:extLst>
              <a:ext uri="{FF2B5EF4-FFF2-40B4-BE49-F238E27FC236}">
                <a16:creationId xmlns:a16="http://schemas.microsoft.com/office/drawing/2014/main" id="{07745FF3-386C-3FE8-E0E2-F55A8E204690}"/>
              </a:ext>
            </a:extLst>
          </p:cNvPr>
          <p:cNvPicPr>
            <a:picLocks noChangeAspect="1"/>
          </p:cNvPicPr>
          <p:nvPr/>
        </p:nvPicPr>
        <p:blipFill>
          <a:blip r:embed="rId6"/>
          <a:stretch>
            <a:fillRect/>
          </a:stretch>
        </p:blipFill>
        <p:spPr>
          <a:xfrm>
            <a:off x="1229475" y="2996556"/>
            <a:ext cx="841052" cy="864888"/>
          </a:xfrm>
          <a:prstGeom prst="rect">
            <a:avLst/>
          </a:prstGeom>
        </p:spPr>
      </p:pic>
    </p:spTree>
    <p:extLst>
      <p:ext uri="{BB962C8B-B14F-4D97-AF65-F5344CB8AC3E}">
        <p14:creationId xmlns:p14="http://schemas.microsoft.com/office/powerpoint/2010/main" val="1231830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325976" y="3153576"/>
            <a:ext cx="3182437" cy="646552"/>
          </a:xfrm>
        </p:spPr>
        <p:txBody>
          <a:bodyPr/>
          <a:lstStyle/>
          <a:p>
            <a:pPr algn="ctr"/>
            <a:r>
              <a:rPr lang="de-DE" b="1" dirty="0" err="1">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Thank</a:t>
            </a:r>
            <a:r>
              <a:rPr lang="de-DE"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 </a:t>
            </a:r>
            <a:r>
              <a:rPr lang="de-DE" b="1" dirty="0" err="1">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you</a:t>
            </a:r>
            <a:r>
              <a:rPr lang="de-DE"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a:t>
            </a:r>
            <a:endParaRPr lang="en-GB"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5090A50C-1497-01C3-743C-E23FBDC8977C}"/>
              </a:ext>
            </a:extLst>
          </p:cNvPr>
          <p:cNvSpPr txBox="1">
            <a:spLocks/>
          </p:cNvSpPr>
          <p:nvPr/>
        </p:nvSpPr>
        <p:spPr>
          <a:xfrm>
            <a:off x="3508413" y="867575"/>
            <a:ext cx="3182437" cy="5137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200" i="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Contact:</a:t>
            </a:r>
            <a:endParaRPr lang="en-GB" sz="3200" i="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C3F5E0FF-B925-D7F8-3B36-98A643B0BD80}"/>
              </a:ext>
            </a:extLst>
          </p:cNvPr>
          <p:cNvSpPr txBox="1">
            <a:spLocks/>
          </p:cNvSpPr>
          <p:nvPr/>
        </p:nvSpPr>
        <p:spPr>
          <a:xfrm>
            <a:off x="4295208" y="1369101"/>
            <a:ext cx="7022692" cy="8726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8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Gulam Mohiuddin</a:t>
            </a:r>
          </a:p>
          <a:p>
            <a:r>
              <a:rPr lang="de-DE" sz="2400"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Eberswalde University for Sustainable Development</a:t>
            </a:r>
            <a:endParaRPr lang="en-GB" sz="2400"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1026" name="Picture 2" descr="address Vector Icons free download in SVG, PNG Format">
            <a:extLst>
              <a:ext uri="{FF2B5EF4-FFF2-40B4-BE49-F238E27FC236}">
                <a16:creationId xmlns:a16="http://schemas.microsoft.com/office/drawing/2014/main" id="{F1325659-C9DC-7CFE-B209-0E2AD07C9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208" y="2478285"/>
            <a:ext cx="887103" cy="88710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77ABA32-AE9F-4966-4227-E44C5787DB04}"/>
              </a:ext>
            </a:extLst>
          </p:cNvPr>
          <p:cNvSpPr txBox="1">
            <a:spLocks/>
          </p:cNvSpPr>
          <p:nvPr/>
        </p:nvSpPr>
        <p:spPr>
          <a:xfrm>
            <a:off x="5421001" y="2399071"/>
            <a:ext cx="3182437" cy="11110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Schicklerstraße 5, </a:t>
            </a:r>
          </a:p>
          <a:p>
            <a:r>
              <a:rPr lang="de-DE" sz="2400"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16225 Eberswalde, </a:t>
            </a:r>
          </a:p>
          <a:p>
            <a:r>
              <a:rPr lang="de-DE" sz="2400"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Germany</a:t>
            </a:r>
          </a:p>
        </p:txBody>
      </p:sp>
      <p:pic>
        <p:nvPicPr>
          <p:cNvPr id="1028" name="Picture 4" descr="Email Icon png images | PNGEgg">
            <a:extLst>
              <a:ext uri="{FF2B5EF4-FFF2-40B4-BE49-F238E27FC236}">
                <a16:creationId xmlns:a16="http://schemas.microsoft.com/office/drawing/2014/main" id="{EDE528FD-3169-6869-C8E0-49402CD93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3699" y="3492613"/>
            <a:ext cx="658763" cy="6587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35DF9E7F-2DB0-FEB9-761A-5BCF1E015F1B}"/>
              </a:ext>
            </a:extLst>
          </p:cNvPr>
          <p:cNvSpPr txBox="1">
            <a:spLocks/>
          </p:cNvSpPr>
          <p:nvPr/>
        </p:nvSpPr>
        <p:spPr>
          <a:xfrm>
            <a:off x="5509492" y="3679429"/>
            <a:ext cx="3836068" cy="4719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Gulam.Mohiuddin@hnee.de</a:t>
            </a:r>
          </a:p>
        </p:txBody>
      </p:sp>
      <p:pic>
        <p:nvPicPr>
          <p:cNvPr id="1030" name="Picture 6">
            <a:extLst>
              <a:ext uri="{FF2B5EF4-FFF2-40B4-BE49-F238E27FC236}">
                <a16:creationId xmlns:a16="http://schemas.microsoft.com/office/drawing/2014/main" id="{D9A4CD2B-210A-F35C-2EFF-0EA31203F6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3699" y="4342519"/>
            <a:ext cx="658763" cy="6587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B19CD8B-0562-4DB8-0A33-30E7F6A3CA25}"/>
              </a:ext>
            </a:extLst>
          </p:cNvPr>
          <p:cNvSpPr txBox="1">
            <a:spLocks/>
          </p:cNvSpPr>
          <p:nvPr/>
        </p:nvSpPr>
        <p:spPr>
          <a:xfrm>
            <a:off x="5439180" y="4435926"/>
            <a:ext cx="6495697" cy="4719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https://www.researchgate.net/profile/Gulam-Mohiuddin</a:t>
            </a:r>
          </a:p>
        </p:txBody>
      </p:sp>
    </p:spTree>
    <p:extLst>
      <p:ext uri="{BB962C8B-B14F-4D97-AF65-F5344CB8AC3E}">
        <p14:creationId xmlns:p14="http://schemas.microsoft.com/office/powerpoint/2010/main" val="4246347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638E0C-4D46-DB18-ACDF-89266C8D817B}"/>
              </a:ext>
            </a:extLst>
          </p:cNvPr>
          <p:cNvPicPr>
            <a:picLocks noChangeAspect="1"/>
          </p:cNvPicPr>
          <p:nvPr/>
        </p:nvPicPr>
        <p:blipFill>
          <a:blip r:embed="rId2"/>
          <a:stretch>
            <a:fillRect/>
          </a:stretch>
        </p:blipFill>
        <p:spPr>
          <a:xfrm>
            <a:off x="803752" y="636364"/>
            <a:ext cx="6577988" cy="3946793"/>
          </a:xfrm>
          <a:prstGeom prst="rect">
            <a:avLst/>
          </a:prstGeom>
        </p:spPr>
      </p:pic>
      <p:sp>
        <p:nvSpPr>
          <p:cNvPr id="5" name="TextBox 4">
            <a:extLst>
              <a:ext uri="{FF2B5EF4-FFF2-40B4-BE49-F238E27FC236}">
                <a16:creationId xmlns:a16="http://schemas.microsoft.com/office/drawing/2014/main" id="{EE0984DC-037A-2A28-E2BE-C838B9F05385}"/>
              </a:ext>
            </a:extLst>
          </p:cNvPr>
          <p:cNvSpPr txBox="1"/>
          <p:nvPr/>
        </p:nvSpPr>
        <p:spPr>
          <a:xfrm>
            <a:off x="1595284" y="4238971"/>
            <a:ext cx="5506065" cy="276999"/>
          </a:xfrm>
          <a:prstGeom prst="rect">
            <a:avLst/>
          </a:prstGeom>
          <a:noFill/>
        </p:spPr>
        <p:txBody>
          <a:bodyPr wrap="square">
            <a:spAutoFit/>
          </a:bodyPr>
          <a:lstStyle/>
          <a:p>
            <a:r>
              <a:rPr lang="en-GB" sz="1200" i="1" dirty="0">
                <a:solidFill>
                  <a:schemeClr val="bg1">
                    <a:lumMod val="50000"/>
                  </a:schemeClr>
                </a:solidFill>
                <a:latin typeface="Source Sans Pro" panose="020B0503030403020204" pitchFamily="34" charset="0"/>
                <a:ea typeface="Source Sans Pro" panose="020B0503030403020204" pitchFamily="34" charset="0"/>
              </a:rPr>
              <a:t>Source: https://instacoat.com/2022/10/17/what-is-the-urban-heat-island-effect/</a:t>
            </a:r>
          </a:p>
        </p:txBody>
      </p:sp>
      <p:sp>
        <p:nvSpPr>
          <p:cNvPr id="7" name="TextBox 6">
            <a:extLst>
              <a:ext uri="{FF2B5EF4-FFF2-40B4-BE49-F238E27FC236}">
                <a16:creationId xmlns:a16="http://schemas.microsoft.com/office/drawing/2014/main" id="{4C53BCC3-1376-C640-1C9F-0C6C6F812538}"/>
              </a:ext>
            </a:extLst>
          </p:cNvPr>
          <p:cNvSpPr txBox="1"/>
          <p:nvPr/>
        </p:nvSpPr>
        <p:spPr>
          <a:xfrm>
            <a:off x="7846705" y="1483454"/>
            <a:ext cx="1920572" cy="369332"/>
          </a:xfrm>
          <a:prstGeom prst="rect">
            <a:avLst/>
          </a:prstGeom>
          <a:noFill/>
        </p:spPr>
        <p:txBody>
          <a:bodyPr wrap="square" rtlCol="0">
            <a:spAutoFit/>
          </a:bodyPr>
          <a:lstStyle/>
          <a:p>
            <a:pPr algn="ctr"/>
            <a:r>
              <a:rPr lang="de-DE" b="1" dirty="0">
                <a:latin typeface="Source Sans Pro" panose="020B0503030403020204" pitchFamily="34" charset="0"/>
                <a:ea typeface="Source Sans Pro" panose="020B0503030403020204" pitchFamily="34" charset="0"/>
              </a:rPr>
              <a:t>Public health </a:t>
            </a:r>
            <a:r>
              <a:rPr lang="de-DE" sz="1600" dirty="0">
                <a:solidFill>
                  <a:schemeClr val="bg1">
                    <a:lumMod val="50000"/>
                  </a:schemeClr>
                </a:solidFill>
                <a:latin typeface="Source Sans Pro" panose="020B0503030403020204" pitchFamily="34" charset="0"/>
                <a:ea typeface="Source Sans Pro" panose="020B0503030403020204" pitchFamily="34" charset="0"/>
              </a:rPr>
              <a:t>[1]</a:t>
            </a:r>
            <a:endParaRPr lang="en-GB" dirty="0">
              <a:solidFill>
                <a:schemeClr val="bg1">
                  <a:lumMod val="50000"/>
                </a:schemeClr>
              </a:solidFill>
              <a:latin typeface="Source Sans Pro" panose="020B0503030403020204" pitchFamily="34" charset="0"/>
              <a:ea typeface="Source Sans Pro" panose="020B0503030403020204" pitchFamily="34" charset="0"/>
            </a:endParaRPr>
          </a:p>
        </p:txBody>
      </p:sp>
      <p:sp>
        <p:nvSpPr>
          <p:cNvPr id="9" name="TextBox 8">
            <a:extLst>
              <a:ext uri="{FF2B5EF4-FFF2-40B4-BE49-F238E27FC236}">
                <a16:creationId xmlns:a16="http://schemas.microsoft.com/office/drawing/2014/main" id="{81E21617-3BA3-173B-E454-6C20CD977D46}"/>
              </a:ext>
            </a:extLst>
          </p:cNvPr>
          <p:cNvSpPr txBox="1"/>
          <p:nvPr/>
        </p:nvSpPr>
        <p:spPr>
          <a:xfrm>
            <a:off x="7927821" y="2525456"/>
            <a:ext cx="2324761" cy="646331"/>
          </a:xfrm>
          <a:prstGeom prst="rect">
            <a:avLst/>
          </a:prstGeom>
          <a:noFill/>
        </p:spPr>
        <p:txBody>
          <a:bodyPr wrap="square" rtlCol="0">
            <a:spAutoFit/>
          </a:bodyPr>
          <a:lstStyle/>
          <a:p>
            <a:r>
              <a:rPr lang="de-DE" b="1" dirty="0">
                <a:latin typeface="Source Sans Pro" panose="020B0503030403020204" pitchFamily="34" charset="0"/>
                <a:ea typeface="Source Sans Pro" panose="020B0503030403020204" pitchFamily="34" charset="0"/>
              </a:rPr>
              <a:t>Urban ecosystem and biodiversity </a:t>
            </a:r>
            <a:r>
              <a:rPr lang="de-DE" sz="1600" dirty="0">
                <a:solidFill>
                  <a:schemeClr val="bg1">
                    <a:lumMod val="50000"/>
                  </a:schemeClr>
                </a:solidFill>
                <a:latin typeface="Source Sans Pro" panose="020B0503030403020204" pitchFamily="34" charset="0"/>
                <a:ea typeface="Source Sans Pro" panose="020B0503030403020204" pitchFamily="34" charset="0"/>
              </a:rPr>
              <a:t>[4]</a:t>
            </a:r>
            <a:endParaRPr lang="en-GB" dirty="0">
              <a:solidFill>
                <a:schemeClr val="bg1">
                  <a:lumMod val="50000"/>
                </a:schemeClr>
              </a:solidFill>
              <a:latin typeface="Source Sans Pro" panose="020B0503030403020204" pitchFamily="34" charset="0"/>
              <a:ea typeface="Source Sans Pro" panose="020B0503030403020204" pitchFamily="34" charset="0"/>
            </a:endParaRPr>
          </a:p>
        </p:txBody>
      </p:sp>
      <p:sp>
        <p:nvSpPr>
          <p:cNvPr id="10" name="TextBox 9">
            <a:extLst>
              <a:ext uri="{FF2B5EF4-FFF2-40B4-BE49-F238E27FC236}">
                <a16:creationId xmlns:a16="http://schemas.microsoft.com/office/drawing/2014/main" id="{7DB931D1-D354-B0ED-0B45-D687EAE7B13E}"/>
              </a:ext>
            </a:extLst>
          </p:cNvPr>
          <p:cNvSpPr txBox="1"/>
          <p:nvPr/>
        </p:nvSpPr>
        <p:spPr>
          <a:xfrm>
            <a:off x="7807373" y="2004455"/>
            <a:ext cx="2324758" cy="369332"/>
          </a:xfrm>
          <a:prstGeom prst="rect">
            <a:avLst/>
          </a:prstGeom>
          <a:noFill/>
        </p:spPr>
        <p:txBody>
          <a:bodyPr wrap="square" rtlCol="0">
            <a:spAutoFit/>
          </a:bodyPr>
          <a:lstStyle/>
          <a:p>
            <a:pPr algn="ctr"/>
            <a:r>
              <a:rPr lang="de-DE" b="1" dirty="0">
                <a:latin typeface="Source Sans Pro" panose="020B0503030403020204" pitchFamily="34" charset="0"/>
                <a:ea typeface="Source Sans Pro" panose="020B0503030403020204" pitchFamily="34" charset="0"/>
              </a:rPr>
              <a:t>Local climate </a:t>
            </a:r>
            <a:r>
              <a:rPr lang="de-DE" sz="1600" dirty="0">
                <a:solidFill>
                  <a:schemeClr val="bg1">
                    <a:lumMod val="50000"/>
                  </a:schemeClr>
                </a:solidFill>
                <a:latin typeface="Source Sans Pro" panose="020B0503030403020204" pitchFamily="34" charset="0"/>
                <a:ea typeface="Source Sans Pro" panose="020B0503030403020204" pitchFamily="34" charset="0"/>
              </a:rPr>
              <a:t>[2 , 3]</a:t>
            </a:r>
            <a:endParaRPr lang="en-GB" dirty="0">
              <a:solidFill>
                <a:schemeClr val="bg1">
                  <a:lumMod val="50000"/>
                </a:schemeClr>
              </a:solidFill>
              <a:latin typeface="Source Sans Pro" panose="020B0503030403020204" pitchFamily="34" charset="0"/>
              <a:ea typeface="Source Sans Pro" panose="020B0503030403020204" pitchFamily="34" charset="0"/>
            </a:endParaRPr>
          </a:p>
        </p:txBody>
      </p:sp>
      <p:sp>
        <p:nvSpPr>
          <p:cNvPr id="11" name="TextBox 10">
            <a:extLst>
              <a:ext uri="{FF2B5EF4-FFF2-40B4-BE49-F238E27FC236}">
                <a16:creationId xmlns:a16="http://schemas.microsoft.com/office/drawing/2014/main" id="{9DE305FF-E5E7-FB5C-0B5E-1E9CEE65ADD5}"/>
              </a:ext>
            </a:extLst>
          </p:cNvPr>
          <p:cNvSpPr txBox="1"/>
          <p:nvPr/>
        </p:nvSpPr>
        <p:spPr>
          <a:xfrm>
            <a:off x="7927821" y="3363178"/>
            <a:ext cx="2553355" cy="646331"/>
          </a:xfrm>
          <a:prstGeom prst="rect">
            <a:avLst/>
          </a:prstGeom>
          <a:noFill/>
        </p:spPr>
        <p:txBody>
          <a:bodyPr wrap="square" rtlCol="0">
            <a:spAutoFit/>
          </a:bodyPr>
          <a:lstStyle/>
          <a:p>
            <a:r>
              <a:rPr lang="de-DE" b="1" dirty="0">
                <a:latin typeface="Source Sans Pro" panose="020B0503030403020204" pitchFamily="34" charset="0"/>
                <a:ea typeface="Source Sans Pro" panose="020B0503030403020204" pitchFamily="34" charset="0"/>
              </a:rPr>
              <a:t>Atmospheric </a:t>
            </a:r>
          </a:p>
          <a:p>
            <a:r>
              <a:rPr lang="de-DE" b="1" dirty="0">
                <a:latin typeface="Source Sans Pro" panose="020B0503030403020204" pitchFamily="34" charset="0"/>
                <a:ea typeface="Source Sans Pro" panose="020B0503030403020204" pitchFamily="34" charset="0"/>
              </a:rPr>
              <a:t>pollutions </a:t>
            </a:r>
            <a:r>
              <a:rPr lang="de-DE" sz="1600" dirty="0">
                <a:solidFill>
                  <a:schemeClr val="bg1">
                    <a:lumMod val="50000"/>
                  </a:schemeClr>
                </a:solidFill>
                <a:latin typeface="Source Sans Pro" panose="020B0503030403020204" pitchFamily="34" charset="0"/>
                <a:ea typeface="Source Sans Pro" panose="020B0503030403020204" pitchFamily="34" charset="0"/>
              </a:rPr>
              <a:t>[5]</a:t>
            </a:r>
            <a:endParaRPr lang="en-GB" dirty="0">
              <a:solidFill>
                <a:schemeClr val="bg1">
                  <a:lumMod val="50000"/>
                </a:schemeClr>
              </a:solidFill>
              <a:latin typeface="Source Sans Pro" panose="020B0503030403020204" pitchFamily="34" charset="0"/>
              <a:ea typeface="Source Sans Pro" panose="020B0503030403020204" pitchFamily="34" charset="0"/>
            </a:endParaRPr>
          </a:p>
        </p:txBody>
      </p:sp>
      <p:cxnSp>
        <p:nvCxnSpPr>
          <p:cNvPr id="12" name="Straight Arrow Connector 11">
            <a:extLst>
              <a:ext uri="{FF2B5EF4-FFF2-40B4-BE49-F238E27FC236}">
                <a16:creationId xmlns:a16="http://schemas.microsoft.com/office/drawing/2014/main" id="{9BEADF95-CC4B-375C-65CE-EA3BA11BCB9C}"/>
              </a:ext>
            </a:extLst>
          </p:cNvPr>
          <p:cNvCxnSpPr/>
          <p:nvPr/>
        </p:nvCxnSpPr>
        <p:spPr>
          <a:xfrm>
            <a:off x="5730421" y="1532482"/>
            <a:ext cx="1872000"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4953606-D371-0929-261A-C7D8ECC27A3E}"/>
              </a:ext>
            </a:extLst>
          </p:cNvPr>
          <p:cNvCxnSpPr>
            <a:cxnSpLocks/>
          </p:cNvCxnSpPr>
          <p:nvPr/>
        </p:nvCxnSpPr>
        <p:spPr>
          <a:xfrm rot="16200000">
            <a:off x="6410055" y="2710543"/>
            <a:ext cx="2376000"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FCCCE2-D7B9-3802-07F3-79D187710288}"/>
              </a:ext>
            </a:extLst>
          </p:cNvPr>
          <p:cNvCxnSpPr>
            <a:cxnSpLocks/>
          </p:cNvCxnSpPr>
          <p:nvPr/>
        </p:nvCxnSpPr>
        <p:spPr>
          <a:xfrm>
            <a:off x="7607994" y="1675107"/>
            <a:ext cx="36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B2E69DB-FCC9-5E6E-7757-232829C18896}"/>
              </a:ext>
            </a:extLst>
          </p:cNvPr>
          <p:cNvCxnSpPr>
            <a:cxnSpLocks/>
          </p:cNvCxnSpPr>
          <p:nvPr/>
        </p:nvCxnSpPr>
        <p:spPr>
          <a:xfrm>
            <a:off x="7607994" y="2199060"/>
            <a:ext cx="36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19E6DA0-D2D3-51CA-A1C1-58B0F17ACE24}"/>
              </a:ext>
            </a:extLst>
          </p:cNvPr>
          <p:cNvCxnSpPr>
            <a:cxnSpLocks/>
          </p:cNvCxnSpPr>
          <p:nvPr/>
        </p:nvCxnSpPr>
        <p:spPr>
          <a:xfrm>
            <a:off x="7598055" y="2710543"/>
            <a:ext cx="36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BFBAF3E-CAB7-9AC5-0DCE-08B12A26CE5D}"/>
              </a:ext>
            </a:extLst>
          </p:cNvPr>
          <p:cNvCxnSpPr>
            <a:cxnSpLocks/>
          </p:cNvCxnSpPr>
          <p:nvPr/>
        </p:nvCxnSpPr>
        <p:spPr>
          <a:xfrm>
            <a:off x="7607994" y="3547844"/>
            <a:ext cx="36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838200" y="365125"/>
            <a:ext cx="10515600" cy="1325563"/>
          </a:xfrm>
        </p:spPr>
        <p:txBody>
          <a:bodyPr/>
          <a:lstStyle/>
          <a:p>
            <a:pPr algn="ct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Introduction</a:t>
            </a:r>
            <a:endParaRPr lang="en-GB"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E17AB7D1-706C-5A0B-A8BD-3540300945BB}"/>
              </a:ext>
            </a:extLst>
          </p:cNvPr>
          <p:cNvSpPr txBox="1">
            <a:spLocks/>
          </p:cNvSpPr>
          <p:nvPr/>
        </p:nvSpPr>
        <p:spPr>
          <a:xfrm>
            <a:off x="2364416" y="4377470"/>
            <a:ext cx="3684133" cy="4567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1600" i="1" dirty="0">
                <a:latin typeface="Source Sans Pro" panose="020B0503030403020204" pitchFamily="34" charset="0"/>
                <a:ea typeface="Source Sans Pro" panose="020B0503030403020204" pitchFamily="34" charset="0"/>
                <a:cs typeface="Times New Roman" panose="02020603050405020304" pitchFamily="18" charset="0"/>
              </a:rPr>
              <a:t>Figure 1: Urban heat island (UHI) its effect</a:t>
            </a:r>
            <a:endParaRPr lang="de-DE" sz="1600" i="1" dirty="0">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8C5A63-3DDD-9D94-7EC0-AE785D531EEC}"/>
              </a:ext>
            </a:extLst>
          </p:cNvPr>
          <p:cNvSpPr>
            <a:spLocks noGrp="1"/>
          </p:cNvSpPr>
          <p:nvPr>
            <p:ph idx="1"/>
          </p:nvPr>
        </p:nvSpPr>
        <p:spPr>
          <a:xfrm>
            <a:off x="134585" y="5208525"/>
            <a:ext cx="11252199" cy="710031"/>
          </a:xfrm>
        </p:spPr>
        <p:txBody>
          <a:bodyPr>
            <a:noAutofit/>
          </a:bodyPr>
          <a:lstStyle/>
          <a:p>
            <a:pPr>
              <a:lnSpc>
                <a:spcPct val="100000"/>
              </a:lnSpc>
              <a:buFont typeface="Wingdings" panose="05000000000000000000" pitchFamily="2" charset="2"/>
              <a:buChar char="§"/>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LST is widely used to understand and monitor UHIs including develop and implement effective mitigation strategies </a:t>
            </a:r>
            <a:r>
              <a:rPr lang="en-GB" sz="1600" dirty="0">
                <a:solidFill>
                  <a:schemeClr val="bg1">
                    <a:lumMod val="50000"/>
                  </a:schemeClr>
                </a:solidFill>
                <a:latin typeface="Source Sans Pro" panose="020B0503030403020204" pitchFamily="34" charset="0"/>
                <a:ea typeface="Source Sans Pro" panose="020B0503030403020204" pitchFamily="34" charset="0"/>
                <a:cs typeface="Times New Roman" panose="02020603050405020304" pitchFamily="18" charset="0"/>
              </a:rPr>
              <a:t>[6, 7]</a:t>
            </a:r>
            <a:r>
              <a:rPr lang="en-GB" sz="2000" dirty="0">
                <a:latin typeface="Source Sans Pro" panose="020B0503030403020204" pitchFamily="34" charset="0"/>
                <a:ea typeface="Source Sans Pro" panose="020B0503030403020204" pitchFamily="34" charset="0"/>
                <a:cs typeface="Times New Roman" panose="02020603050405020304" pitchFamily="18" charset="0"/>
              </a:rPr>
              <a:t>.</a:t>
            </a:r>
          </a:p>
        </p:txBody>
      </p:sp>
    </p:spTree>
    <p:extLst>
      <p:ext uri="{BB962C8B-B14F-4D97-AF65-F5344CB8AC3E}">
        <p14:creationId xmlns:p14="http://schemas.microsoft.com/office/powerpoint/2010/main" val="660435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838200" y="365125"/>
            <a:ext cx="10515600" cy="1325563"/>
          </a:xfrm>
        </p:spPr>
        <p:txBody>
          <a:bodyPr/>
          <a:lstStyle/>
          <a:p>
            <a:pPr algn="ct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Introduction</a:t>
            </a:r>
            <a:endParaRPr lang="en-GB"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E8C5A63-3DDD-9D94-7EC0-AE785D531EEC}"/>
              </a:ext>
            </a:extLst>
          </p:cNvPr>
          <p:cNvSpPr>
            <a:spLocks noGrp="1"/>
          </p:cNvSpPr>
          <p:nvPr>
            <p:ph idx="1"/>
          </p:nvPr>
        </p:nvSpPr>
        <p:spPr>
          <a:xfrm>
            <a:off x="568223" y="1219251"/>
            <a:ext cx="11252199" cy="731070"/>
          </a:xfrm>
        </p:spPr>
        <p:txBody>
          <a:bodyPr>
            <a:noAutofit/>
          </a:bodyPr>
          <a:lstStyle/>
          <a:p>
            <a:pPr marL="0" indent="0">
              <a:lnSpc>
                <a:spcPct val="100000"/>
              </a:lnSpc>
              <a:buNone/>
            </a:pPr>
            <a:r>
              <a:rPr lang="en-GB" sz="2000" b="1" i="1" dirty="0">
                <a:latin typeface="Source Sans Pro" panose="020B0503030403020204" pitchFamily="34" charset="0"/>
                <a:ea typeface="Source Sans Pro" panose="020B0503030403020204" pitchFamily="34" charset="0"/>
                <a:cs typeface="Times New Roman" panose="02020603050405020304" pitchFamily="18" charset="0"/>
              </a:rPr>
              <a:t>The present study investigates the LST dynamics and their urban planning implications. It deciphers urban LST spatiotemporal patterns and evaluates the correlation between LULC and LST. </a:t>
            </a:r>
          </a:p>
          <a:p>
            <a:pPr marL="0" indent="0">
              <a:lnSpc>
                <a:spcPct val="100000"/>
              </a:lnSpc>
              <a:buNone/>
            </a:pPr>
            <a:r>
              <a:rPr lang="en-GB" sz="2000" u="sng" dirty="0">
                <a:latin typeface="Source Sans Pro" panose="020B0503030403020204" pitchFamily="34" charset="0"/>
                <a:ea typeface="Source Sans Pro" panose="020B0503030403020204" pitchFamily="34" charset="0"/>
                <a:cs typeface="Times New Roman" panose="02020603050405020304" pitchFamily="18" charset="0"/>
              </a:rPr>
              <a:t>The specific objectives are:</a:t>
            </a:r>
          </a:p>
          <a:p>
            <a:pPr marL="0" indent="0">
              <a:lnSpc>
                <a:spcPct val="100000"/>
              </a:lnSpc>
              <a:spcAft>
                <a:spcPts val="1800"/>
              </a:spcAft>
              <a:buNone/>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	- to obtain an overview of LST distribution and ranges during 2000 - 2021</a:t>
            </a:r>
            <a:endParaRPr lang="de-DE" sz="2000" dirty="0">
              <a:latin typeface="Source Sans Pro" panose="020B0503030403020204" pitchFamily="34" charset="0"/>
              <a:ea typeface="Source Sans Pro" panose="020B0503030403020204" pitchFamily="34" charset="0"/>
              <a:cs typeface="Times New Roman" panose="02020603050405020304" pitchFamily="18" charset="0"/>
            </a:endParaRPr>
          </a:p>
          <a:p>
            <a:pPr marL="0" indent="0">
              <a:lnSpc>
                <a:spcPct val="100000"/>
              </a:lnSpc>
              <a:spcAft>
                <a:spcPts val="1800"/>
              </a:spcAft>
              <a:buNone/>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	- to observe the seasonal variation and trend of LST and identify possible hotspots</a:t>
            </a:r>
          </a:p>
          <a:p>
            <a:pPr marL="0" indent="0">
              <a:lnSpc>
                <a:spcPct val="100000"/>
              </a:lnSpc>
              <a:spcAft>
                <a:spcPts val="1800"/>
              </a:spcAft>
              <a:buNone/>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	- to examine the identified hotspots and observe how LST responds in different LULC</a:t>
            </a:r>
            <a:endParaRPr lang="de-DE" sz="2000" dirty="0">
              <a:latin typeface="Source Sans Pro" panose="020B0503030403020204" pitchFamily="34" charset="0"/>
              <a:ea typeface="Source Sans Pro" panose="020B0503030403020204" pitchFamily="34" charset="0"/>
              <a:cs typeface="Times New Roman" panose="02020603050405020304" pitchFamily="18" charset="0"/>
            </a:endParaRPr>
          </a:p>
          <a:p>
            <a:pPr marL="0" indent="0">
              <a:lnSpc>
                <a:spcPct val="100000"/>
              </a:lnSpc>
              <a:spcBef>
                <a:spcPts val="0"/>
              </a:spcBef>
              <a:buNone/>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	- to examine the statistical relationship between LST and LULC classes </a:t>
            </a:r>
          </a:p>
          <a:p>
            <a:pPr marL="0" indent="0">
              <a:lnSpc>
                <a:spcPct val="100000"/>
              </a:lnSpc>
              <a:spcBef>
                <a:spcPts val="0"/>
              </a:spcBef>
              <a:buNone/>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	   (vegetation, water and built-up areas)</a:t>
            </a:r>
          </a:p>
        </p:txBody>
      </p:sp>
    </p:spTree>
    <p:extLst>
      <p:ext uri="{BB962C8B-B14F-4D97-AF65-F5344CB8AC3E}">
        <p14:creationId xmlns:p14="http://schemas.microsoft.com/office/powerpoint/2010/main" val="81765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1064342" y="365125"/>
            <a:ext cx="10766223" cy="1325563"/>
          </a:xfrm>
        </p:spPr>
        <p:txBody>
          <a:bodyPr/>
          <a:lstStyle/>
          <a:p>
            <a:pPr algn="ct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Material and methods: Remote sensing data</a:t>
            </a:r>
            <a:endParaRPr lang="en-GB"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7" name="Picture 6" descr="A picture containing text, screenshot, plot, colorfulness&#10;&#10;Description automatically generated">
            <a:extLst>
              <a:ext uri="{FF2B5EF4-FFF2-40B4-BE49-F238E27FC236}">
                <a16:creationId xmlns:a16="http://schemas.microsoft.com/office/drawing/2014/main" id="{6E8D718D-7910-8D8E-E728-7FF5AEF82CB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37540" y="1255200"/>
            <a:ext cx="6681960" cy="3240000"/>
          </a:xfrm>
          <a:prstGeom prst="rect">
            <a:avLst/>
          </a:prstGeom>
          <a:noFill/>
          <a:ln>
            <a:noFill/>
          </a:ln>
        </p:spPr>
      </p:pic>
      <p:sp>
        <p:nvSpPr>
          <p:cNvPr id="9" name="Content Placeholder 2">
            <a:extLst>
              <a:ext uri="{FF2B5EF4-FFF2-40B4-BE49-F238E27FC236}">
                <a16:creationId xmlns:a16="http://schemas.microsoft.com/office/drawing/2014/main" id="{FE60273D-4056-AD59-8863-8135826E6E79}"/>
              </a:ext>
            </a:extLst>
          </p:cNvPr>
          <p:cNvSpPr>
            <a:spLocks noGrp="1"/>
          </p:cNvSpPr>
          <p:nvPr>
            <p:ph idx="1"/>
          </p:nvPr>
        </p:nvSpPr>
        <p:spPr>
          <a:xfrm>
            <a:off x="88152" y="4399384"/>
            <a:ext cx="4600126" cy="819822"/>
          </a:xfrm>
        </p:spPr>
        <p:txBody>
          <a:bodyPr>
            <a:noAutofit/>
          </a:bodyPr>
          <a:lstStyle/>
          <a:p>
            <a:pPr marL="0" indent="0">
              <a:lnSpc>
                <a:spcPct val="100000"/>
              </a:lnSpc>
              <a:buNone/>
            </a:pPr>
            <a:r>
              <a:rPr lang="en-GB" sz="1600" i="1" dirty="0">
                <a:latin typeface="Source Sans Pro" panose="020B0503030403020204" pitchFamily="34" charset="0"/>
                <a:ea typeface="Source Sans Pro" panose="020B0503030403020204" pitchFamily="34" charset="0"/>
                <a:cs typeface="Times New Roman" panose="02020603050405020304" pitchFamily="18" charset="0"/>
              </a:rPr>
              <a:t>Figure 2: Satellite-wise number of Landsat images for the period of 2000 to 2021 (60% maximum cloud filter applied)</a:t>
            </a:r>
            <a:endParaRPr lang="de-DE" sz="1600" i="1" dirty="0">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F6A5F2FB-D3D5-B885-E173-9CCDC1E9EAD7}"/>
              </a:ext>
            </a:extLst>
          </p:cNvPr>
          <p:cNvSpPr txBox="1">
            <a:spLocks/>
          </p:cNvSpPr>
          <p:nvPr/>
        </p:nvSpPr>
        <p:spPr>
          <a:xfrm>
            <a:off x="5413406" y="4399060"/>
            <a:ext cx="6130228" cy="7856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600" i="1" dirty="0">
                <a:latin typeface="Source Sans Pro" panose="020B0503030403020204" pitchFamily="34" charset="0"/>
                <a:ea typeface="Source Sans Pro" panose="020B0503030403020204" pitchFamily="34" charset="0"/>
                <a:cs typeface="Times New Roman" panose="02020603050405020304" pitchFamily="18" charset="0"/>
              </a:rPr>
              <a:t>Figure 3: Cloud coverage in the Landsat images selected for the study </a:t>
            </a:r>
          </a:p>
          <a:p>
            <a:pPr marL="0" indent="0">
              <a:lnSpc>
                <a:spcPct val="100000"/>
              </a:lnSpc>
              <a:spcBef>
                <a:spcPts val="0"/>
              </a:spcBef>
              <a:buFont typeface="Arial" panose="020B0604020202020204" pitchFamily="34" charset="0"/>
              <a:buNone/>
            </a:pPr>
            <a:r>
              <a:rPr lang="de-DE" sz="1600" i="1" dirty="0">
                <a:latin typeface="Source Sans Pro" panose="020B0503030403020204" pitchFamily="34" charset="0"/>
                <a:ea typeface="Source Sans Pro" panose="020B0503030403020204" pitchFamily="34" charset="0"/>
                <a:cs typeface="Times New Roman" panose="02020603050405020304" pitchFamily="18" charset="0"/>
              </a:rPr>
              <a:t>(maximum cloud  cover threshold is 60% for this study)</a:t>
            </a:r>
            <a:endParaRPr lang="en-GB" sz="1600" i="1" dirty="0">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0306A796-08EF-3658-BA79-D9B0EDC0D435}"/>
              </a:ext>
            </a:extLst>
          </p:cNvPr>
          <p:cNvPicPr>
            <a:picLocks noChangeAspect="1"/>
          </p:cNvPicPr>
          <p:nvPr/>
        </p:nvPicPr>
        <p:blipFill>
          <a:blip r:embed="rId5"/>
          <a:stretch>
            <a:fillRect/>
          </a:stretch>
        </p:blipFill>
        <p:spPr>
          <a:xfrm>
            <a:off x="7278" y="1863338"/>
            <a:ext cx="5130262" cy="2363071"/>
          </a:xfrm>
          <a:prstGeom prst="rect">
            <a:avLst/>
          </a:prstGeom>
        </p:spPr>
      </p:pic>
    </p:spTree>
    <p:extLst>
      <p:ext uri="{BB962C8B-B14F-4D97-AF65-F5344CB8AC3E}">
        <p14:creationId xmlns:p14="http://schemas.microsoft.com/office/powerpoint/2010/main" val="1514326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1064342" y="365125"/>
            <a:ext cx="10766223" cy="1325563"/>
          </a:xfrm>
        </p:spPr>
        <p:txBody>
          <a:bodyPr/>
          <a:lstStyle/>
          <a:p>
            <a:pPr algn="ct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Material and methods: Data processing platforms</a:t>
            </a:r>
            <a:endParaRPr lang="en-GB"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grpSp>
        <p:nvGrpSpPr>
          <p:cNvPr id="3" name="Gruppieren 2"/>
          <p:cNvGrpSpPr>
            <a:grpSpLocks noChangeAspect="1"/>
          </p:cNvGrpSpPr>
          <p:nvPr/>
        </p:nvGrpSpPr>
        <p:grpSpPr>
          <a:xfrm>
            <a:off x="1239400" y="2185389"/>
            <a:ext cx="9713200" cy="1620000"/>
            <a:chOff x="5727381" y="5249235"/>
            <a:chExt cx="5877042" cy="980193"/>
          </a:xfrm>
        </p:grpSpPr>
        <p:pic>
          <p:nvPicPr>
            <p:cNvPr id="11" name="Picture 10">
              <a:extLst>
                <a:ext uri="{FF2B5EF4-FFF2-40B4-BE49-F238E27FC236}">
                  <a16:creationId xmlns:a16="http://schemas.microsoft.com/office/drawing/2014/main" id="{3532D85B-825B-3FA7-6D32-0842639F338E}"/>
                </a:ext>
              </a:extLst>
            </p:cNvPr>
            <p:cNvPicPr>
              <a:picLocks noChangeAspect="1"/>
            </p:cNvPicPr>
            <p:nvPr/>
          </p:nvPicPr>
          <p:blipFill>
            <a:blip r:embed="rId3"/>
            <a:stretch>
              <a:fillRect/>
            </a:stretch>
          </p:blipFill>
          <p:spPr>
            <a:xfrm>
              <a:off x="5727381" y="5288074"/>
              <a:ext cx="948413" cy="900000"/>
            </a:xfrm>
            <a:prstGeom prst="rect">
              <a:avLst/>
            </a:prstGeom>
          </p:spPr>
        </p:pic>
        <p:pic>
          <p:nvPicPr>
            <p:cNvPr id="12" name="Picture 2" descr="Google Earth – Wikipedia">
              <a:extLst>
                <a:ext uri="{FF2B5EF4-FFF2-40B4-BE49-F238E27FC236}">
                  <a16:creationId xmlns:a16="http://schemas.microsoft.com/office/drawing/2014/main" id="{BCE005AB-B0C7-147D-C6CA-01FBA7FE2F1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359769" y="5249235"/>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tructure your code better in Google Colab with Text and Code Cells | by  Mitesh Parmar | Medium">
              <a:extLst>
                <a:ext uri="{FF2B5EF4-FFF2-40B4-BE49-F238E27FC236}">
                  <a16:creationId xmlns:a16="http://schemas.microsoft.com/office/drawing/2014/main" id="{CB643BAD-1AFB-5DAA-AAC3-ECB19CC4BB7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022945" y="5329428"/>
              <a:ext cx="2026028" cy="90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ownload remote sensing, gis and statistics icon">
              <a:extLst>
                <a:ext uri="{FF2B5EF4-FFF2-40B4-BE49-F238E27FC236}">
                  <a16:creationId xmlns:a16="http://schemas.microsoft.com/office/drawing/2014/main" id="{2D486DF5-2DED-1460-5A99-C4AC10811B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04423" y="5249235"/>
              <a:ext cx="900000" cy="9000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Content Placeholder 2">
            <a:extLst>
              <a:ext uri="{FF2B5EF4-FFF2-40B4-BE49-F238E27FC236}">
                <a16:creationId xmlns:a16="http://schemas.microsoft.com/office/drawing/2014/main" id="{F6A5F2FB-D3D5-B885-E173-9CCDC1E9EAD7}"/>
              </a:ext>
            </a:extLst>
          </p:cNvPr>
          <p:cNvSpPr txBox="1">
            <a:spLocks/>
          </p:cNvSpPr>
          <p:nvPr/>
        </p:nvSpPr>
        <p:spPr>
          <a:xfrm>
            <a:off x="3656803" y="4174211"/>
            <a:ext cx="6643184" cy="4567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1600" i="1" dirty="0">
                <a:latin typeface="Source Sans Pro" panose="020B0503030403020204" pitchFamily="34" charset="0"/>
                <a:ea typeface="Source Sans Pro" panose="020B0503030403020204" pitchFamily="34" charset="0"/>
                <a:cs typeface="Times New Roman" panose="02020603050405020304" pitchFamily="18" charset="0"/>
              </a:rPr>
              <a:t>Figure 4: </a:t>
            </a:r>
            <a:r>
              <a:rPr lang="en-GB" sz="1600" i="1" dirty="0" err="1">
                <a:latin typeface="Source Sans Pro" panose="020B0503030403020204" pitchFamily="34" charset="0"/>
                <a:ea typeface="Source Sans Pro" panose="020B0503030403020204" pitchFamily="34" charset="0"/>
                <a:cs typeface="Times New Roman" panose="02020603050405020304" pitchFamily="18" charset="0"/>
              </a:rPr>
              <a:t>Softwares</a:t>
            </a:r>
            <a:r>
              <a:rPr lang="en-GB" sz="1600" i="1" dirty="0">
                <a:latin typeface="Source Sans Pro" panose="020B0503030403020204" pitchFamily="34" charset="0"/>
                <a:ea typeface="Source Sans Pro" panose="020B0503030403020204" pitchFamily="34" charset="0"/>
                <a:cs typeface="Times New Roman" panose="02020603050405020304" pitchFamily="18" charset="0"/>
              </a:rPr>
              <a:t> and platforms used in the study</a:t>
            </a:r>
            <a:endParaRPr lang="de-DE" sz="1600" i="1" dirty="0">
              <a:latin typeface="Source Sans Pro" panose="020B0503030403020204" pitchFamily="34" charset="0"/>
              <a:ea typeface="Source Sans Pro"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2598226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838199" y="365125"/>
            <a:ext cx="10154265" cy="1325563"/>
          </a:xfrm>
        </p:spPr>
        <p:txBody>
          <a:bodyPr/>
          <a:lstStyle/>
          <a:p>
            <a:pPr algn="ct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Material and methods: Study area</a:t>
            </a:r>
            <a:endParaRPr lang="en-GB"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2" name="Content Placeholder 2">
            <a:extLst>
              <a:ext uri="{FF2B5EF4-FFF2-40B4-BE49-F238E27FC236}">
                <a16:creationId xmlns:a16="http://schemas.microsoft.com/office/drawing/2014/main" id="{39E1A1EA-9341-AFC8-D2B1-6884E9EA23FB}"/>
              </a:ext>
            </a:extLst>
          </p:cNvPr>
          <p:cNvSpPr txBox="1">
            <a:spLocks/>
          </p:cNvSpPr>
          <p:nvPr/>
        </p:nvSpPr>
        <p:spPr>
          <a:xfrm>
            <a:off x="4213662" y="6104083"/>
            <a:ext cx="3591536" cy="4771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1600" i="1" dirty="0">
                <a:latin typeface="Source Sans Pro" panose="020B0503030403020204" pitchFamily="34" charset="0"/>
                <a:ea typeface="Source Sans Pro" panose="020B0503030403020204" pitchFamily="34" charset="0"/>
                <a:cs typeface="Times New Roman" panose="02020603050405020304" pitchFamily="18" charset="0"/>
              </a:rPr>
              <a:t>Figure 5: Location of the study area</a:t>
            </a:r>
            <a:endParaRPr lang="de-DE" sz="1600" i="1" dirty="0">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5" name="Picture 4" descr="A map of a city&#10;&#10;Description automatically generated with low confidence">
            <a:extLst>
              <a:ext uri="{FF2B5EF4-FFF2-40B4-BE49-F238E27FC236}">
                <a16:creationId xmlns:a16="http://schemas.microsoft.com/office/drawing/2014/main" id="{EE30E042-D708-5D5D-FBFF-7A82B48A2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163" y="816077"/>
            <a:ext cx="7585673" cy="5364000"/>
          </a:xfrm>
          <a:prstGeom prst="rect">
            <a:avLst/>
          </a:prstGeom>
        </p:spPr>
      </p:pic>
    </p:spTree>
    <p:extLst>
      <p:ext uri="{BB962C8B-B14F-4D97-AF65-F5344CB8AC3E}">
        <p14:creationId xmlns:p14="http://schemas.microsoft.com/office/powerpoint/2010/main" val="3778970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a:xfrm>
            <a:off x="314631" y="365125"/>
            <a:ext cx="11385755" cy="1325563"/>
          </a:xfrm>
        </p:spPr>
        <p:txBody>
          <a:bodyPr/>
          <a:lstStyle/>
          <a:p>
            <a:pPr algn="ct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Material and methods: Overview of the workflow</a:t>
            </a:r>
            <a:endParaRPr lang="en-GB"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8" name="Picture 7" descr="A picture containing text, diagram, plan, rectangle&#10;&#10;Description automatically generated">
            <a:extLst>
              <a:ext uri="{FF2B5EF4-FFF2-40B4-BE49-F238E27FC236}">
                <a16:creationId xmlns:a16="http://schemas.microsoft.com/office/drawing/2014/main" id="{9741E7B1-0DD0-2C1F-8648-48B5910B3F18}"/>
              </a:ext>
            </a:extLst>
          </p:cNvPr>
          <p:cNvPicPr>
            <a:picLocks noChangeAspect="1"/>
          </p:cNvPicPr>
          <p:nvPr/>
        </p:nvPicPr>
        <p:blipFill rotWithShape="1">
          <a:blip r:embed="rId2">
            <a:extLst>
              <a:ext uri="{28A0092B-C50C-407E-A947-70E740481C1C}">
                <a14:useLocalDpi xmlns:a14="http://schemas.microsoft.com/office/drawing/2010/main" val="0"/>
              </a:ext>
            </a:extLst>
          </a:blip>
          <a:srcRect l="2789" t="4717" r="2897" b="4815"/>
          <a:stretch/>
        </p:blipFill>
        <p:spPr>
          <a:xfrm>
            <a:off x="1162449" y="904460"/>
            <a:ext cx="9473101" cy="5496340"/>
          </a:xfrm>
          <a:prstGeom prst="rect">
            <a:avLst/>
          </a:prstGeom>
        </p:spPr>
      </p:pic>
      <p:sp>
        <p:nvSpPr>
          <p:cNvPr id="5" name="Content Placeholder 2">
            <a:extLst>
              <a:ext uri="{FF2B5EF4-FFF2-40B4-BE49-F238E27FC236}">
                <a16:creationId xmlns:a16="http://schemas.microsoft.com/office/drawing/2014/main" id="{234FEAD5-B08D-F6BF-12E3-0AF749FF3CF9}"/>
              </a:ext>
            </a:extLst>
          </p:cNvPr>
          <p:cNvSpPr txBox="1">
            <a:spLocks/>
          </p:cNvSpPr>
          <p:nvPr/>
        </p:nvSpPr>
        <p:spPr>
          <a:xfrm>
            <a:off x="4952515" y="6015717"/>
            <a:ext cx="6215453" cy="4771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1600" i="1" dirty="0">
                <a:latin typeface="Source Sans Pro" panose="020B0503030403020204" pitchFamily="34" charset="0"/>
                <a:ea typeface="Source Sans Pro" panose="020B0503030403020204" pitchFamily="34" charset="0"/>
                <a:cs typeface="Times New Roman" panose="02020603050405020304" pitchFamily="18" charset="0"/>
              </a:rPr>
              <a:t>Figure 6: Graphical overview of methodical workflow</a:t>
            </a:r>
            <a:endParaRPr lang="de-DE" sz="1600" i="1" dirty="0">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3" name="Rechteck 2"/>
          <p:cNvSpPr/>
          <p:nvPr/>
        </p:nvSpPr>
        <p:spPr>
          <a:xfrm>
            <a:off x="2436756" y="1384966"/>
            <a:ext cx="2117246" cy="461665"/>
          </a:xfrm>
          <a:prstGeom prst="rect">
            <a:avLst/>
          </a:prstGeom>
        </p:spPr>
        <p:txBody>
          <a:bodyPr wrap="none">
            <a:spAutoFit/>
          </a:bodyPr>
          <a:lstStyle/>
          <a:p>
            <a:pPr algn="ctr"/>
            <a:r>
              <a:rPr lang="en-US" sz="1200" dirty="0">
                <a:solidFill>
                  <a:srgbClr val="000000"/>
                </a:solidFill>
                <a:latin typeface="Source Sans Pro" panose="020B0503030403020204" pitchFamily="34" charset="0"/>
                <a:ea typeface="Source Sans Pro" panose="020B0503030403020204" pitchFamily="34" charset="0"/>
                <a:cs typeface="Times New Roman" panose="02020603050405020304" pitchFamily="18" charset="0"/>
              </a:rPr>
              <a:t>Single-Channel (SC) algorithm</a:t>
            </a:r>
          </a:p>
          <a:p>
            <a:pPr algn="ctr"/>
            <a:r>
              <a:rPr lang="en-GB" sz="1200" dirty="0">
                <a:solidFill>
                  <a:schemeClr val="bg1">
                    <a:lumMod val="50000"/>
                  </a:schemeClr>
                </a:solidFill>
                <a:latin typeface="Source Sans Pro" panose="020B0503030403020204" pitchFamily="34" charset="0"/>
                <a:ea typeface="Source Sans Pro" panose="020B0503030403020204" pitchFamily="34" charset="0"/>
                <a:cs typeface="Times New Roman" panose="02020603050405020304" pitchFamily="18" charset="0"/>
              </a:rPr>
              <a:t>[8, 9]</a:t>
            </a:r>
            <a:r>
              <a:rPr lang="en-US" sz="1200" dirty="0">
                <a:solidFill>
                  <a:srgbClr val="000000"/>
                </a:solidFill>
                <a:latin typeface="Source Sans Pro" panose="020B0503030403020204" pitchFamily="34" charset="0"/>
                <a:ea typeface="Source Sans Pro" panose="020B0503030403020204" pitchFamily="34" charset="0"/>
                <a:cs typeface="Times New Roman" panose="02020603050405020304" pitchFamily="18" charset="0"/>
              </a:rPr>
              <a:t> </a:t>
            </a:r>
            <a:endParaRPr lang="en-GB" sz="1200" dirty="0">
              <a:latin typeface="Source Sans Pro" panose="020B0503030403020204" pitchFamily="34" charset="0"/>
              <a:ea typeface="Source Sans Pro" panose="020B0503030403020204" pitchFamily="34" charset="0"/>
            </a:endParaRPr>
          </a:p>
        </p:txBody>
      </p:sp>
      <p:sp>
        <p:nvSpPr>
          <p:cNvPr id="4" name="Content Placeholder 2">
            <a:extLst>
              <a:ext uri="{FF2B5EF4-FFF2-40B4-BE49-F238E27FC236}">
                <a16:creationId xmlns:a16="http://schemas.microsoft.com/office/drawing/2014/main" id="{118FB778-46E3-A3B5-F924-E93F1C67E9CC}"/>
              </a:ext>
            </a:extLst>
          </p:cNvPr>
          <p:cNvSpPr txBox="1">
            <a:spLocks/>
          </p:cNvSpPr>
          <p:nvPr/>
        </p:nvSpPr>
        <p:spPr>
          <a:xfrm>
            <a:off x="4159045" y="5319252"/>
            <a:ext cx="6322142" cy="5506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Font typeface="Arial" panose="020B0604020202020204" pitchFamily="34" charset="0"/>
              <a:buNone/>
            </a:pPr>
            <a:r>
              <a:rPr lang="en-GB" sz="1200" dirty="0">
                <a:latin typeface="Source Sans Pro" panose="020B0503030403020204" pitchFamily="34" charset="0"/>
                <a:ea typeface="Source Sans Pro" panose="020B0503030403020204" pitchFamily="34" charset="0"/>
                <a:cs typeface="Times New Roman" panose="02020603050405020304" pitchFamily="18" charset="0"/>
              </a:rPr>
              <a:t>NDVI = Normalised difference vegetation index; MNDWI = Modified normalised difference water index, IBI = Indices-based built-up index</a:t>
            </a:r>
            <a:endParaRPr lang="de-DE" sz="1200" dirty="0">
              <a:latin typeface="Source Sans Pro" panose="020B0503030403020204" pitchFamily="34" charset="0"/>
              <a:ea typeface="Source Sans Pro" panose="020B0503030403020204" pitchFamily="34" charset="0"/>
              <a:cs typeface="Times New Roman" panose="02020603050405020304" pitchFamily="18" charset="0"/>
            </a:endParaRPr>
          </a:p>
        </p:txBody>
      </p:sp>
    </p:spTree>
    <p:extLst>
      <p:ext uri="{BB962C8B-B14F-4D97-AF65-F5344CB8AC3E}">
        <p14:creationId xmlns:p14="http://schemas.microsoft.com/office/powerpoint/2010/main" val="3922293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C8B9-12CA-1325-10A2-2B311E6F02F1}"/>
              </a:ext>
            </a:extLst>
          </p:cNvPr>
          <p:cNvSpPr>
            <a:spLocks noGrp="1"/>
          </p:cNvSpPr>
          <p:nvPr>
            <p:ph type="title"/>
          </p:nvPr>
        </p:nvSpPr>
        <p:spPr/>
        <p:txBody>
          <a:bodyPr/>
          <a:lstStyle/>
          <a:p>
            <a:pPr algn="ct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Results: Temporal LST </a:t>
            </a:r>
            <a:r>
              <a:rPr lang="de-DE" sz="3200" b="1" dirty="0" err="1">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ranges</a:t>
            </a: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 </a:t>
            </a:r>
            <a:r>
              <a:rPr lang="de-DE" sz="3200" b="1" dirty="0" err="1">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and</a:t>
            </a:r>
            <a:r>
              <a:rPr lang="de-DE"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 </a:t>
            </a:r>
            <a:r>
              <a:rPr lang="de-DE" sz="3200" b="1" dirty="0" err="1">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rPr>
              <a:t>distribution</a:t>
            </a:r>
            <a:endParaRPr lang="en-GB" sz="3200" b="1" dirty="0">
              <a:solidFill>
                <a:srgbClr val="327B46"/>
              </a:solidFill>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0B4343F5-8D6B-F503-A0C1-323794E77D0F}"/>
              </a:ext>
            </a:extLst>
          </p:cNvPr>
          <p:cNvSpPr txBox="1">
            <a:spLocks/>
          </p:cNvSpPr>
          <p:nvPr/>
        </p:nvSpPr>
        <p:spPr>
          <a:xfrm>
            <a:off x="105978" y="3889939"/>
            <a:ext cx="5248868" cy="4771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1600" i="1" dirty="0">
                <a:latin typeface="Source Sans Pro" panose="020B0503030403020204" pitchFamily="34" charset="0"/>
                <a:ea typeface="Source Sans Pro" panose="020B0503030403020204" pitchFamily="34" charset="0"/>
                <a:cs typeface="Times New Roman" panose="02020603050405020304" pitchFamily="18" charset="0"/>
              </a:rPr>
              <a:t>Figure 7: Boxplot of  yearly minimum, mean &amp; maximum LST</a:t>
            </a:r>
            <a:endParaRPr lang="de-DE" sz="1600" i="1" dirty="0">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0B4343F5-8D6B-F503-A0C1-323794E77D0F}"/>
              </a:ext>
            </a:extLst>
          </p:cNvPr>
          <p:cNvSpPr txBox="1">
            <a:spLocks/>
          </p:cNvSpPr>
          <p:nvPr/>
        </p:nvSpPr>
        <p:spPr>
          <a:xfrm>
            <a:off x="6469901" y="3889939"/>
            <a:ext cx="3960129" cy="4771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1600" i="1" dirty="0">
                <a:latin typeface="Source Sans Pro" panose="020B0503030403020204" pitchFamily="34" charset="0"/>
                <a:ea typeface="Source Sans Pro" panose="020B0503030403020204" pitchFamily="34" charset="0"/>
                <a:cs typeface="Times New Roman" panose="02020603050405020304" pitchFamily="18" charset="0"/>
              </a:rPr>
              <a:t>Figure 8: Calendar heatmap of mean LST</a:t>
            </a:r>
          </a:p>
        </p:txBody>
      </p:sp>
      <p:pic>
        <p:nvPicPr>
          <p:cNvPr id="9" name="Picture 2">
            <a:extLst>
              <a:ext uri="{FF2B5EF4-FFF2-40B4-BE49-F238E27FC236}">
                <a16:creationId xmlns:a16="http://schemas.microsoft.com/office/drawing/2014/main" id="{DF4943F2-7A8C-6775-F7D1-31C3E58D7C10}"/>
              </a:ext>
            </a:extLst>
          </p:cNvPr>
          <p:cNvPicPr>
            <a:picLocks noChangeAspect="1"/>
          </p:cNvPicPr>
          <p:nvPr/>
        </p:nvPicPr>
        <p:blipFill rotWithShape="1">
          <a:blip r:embed="rId2">
            <a:extLst>
              <a:ext uri="{28A0092B-C50C-407E-A947-70E740481C1C}">
                <a14:useLocalDpi xmlns:a14="http://schemas.microsoft.com/office/drawing/2010/main" val="0"/>
              </a:ext>
            </a:extLst>
          </a:blip>
          <a:srcRect l="705"/>
          <a:stretch/>
        </p:blipFill>
        <p:spPr bwMode="auto">
          <a:xfrm>
            <a:off x="6069486" y="930030"/>
            <a:ext cx="6044361" cy="2880000"/>
          </a:xfrm>
          <a:prstGeom prst="rect">
            <a:avLst/>
          </a:prstGeom>
          <a:noFill/>
          <a:ln>
            <a:noFill/>
          </a:ln>
          <a:extLst>
            <a:ext uri="{53640926-AAD7-44D8-BBD7-CCE9431645EC}">
              <a14:shadowObscured xmlns:a14="http://schemas.microsoft.com/office/drawing/2010/main"/>
            </a:ext>
          </a:extLst>
        </p:spPr>
      </p:pic>
      <p:sp>
        <p:nvSpPr>
          <p:cNvPr id="10" name="Content Placeholder 2">
            <a:extLst>
              <a:ext uri="{FF2B5EF4-FFF2-40B4-BE49-F238E27FC236}">
                <a16:creationId xmlns:a16="http://schemas.microsoft.com/office/drawing/2014/main" id="{BC647D2D-3E86-F0D4-23BB-2819C1A1FBB9}"/>
              </a:ext>
            </a:extLst>
          </p:cNvPr>
          <p:cNvSpPr>
            <a:spLocks noGrp="1"/>
          </p:cNvSpPr>
          <p:nvPr>
            <p:ph idx="1"/>
          </p:nvPr>
        </p:nvSpPr>
        <p:spPr>
          <a:xfrm>
            <a:off x="105978" y="4298271"/>
            <a:ext cx="5764459" cy="2368000"/>
          </a:xfrm>
        </p:spPr>
        <p:txBody>
          <a:bodyPr>
            <a:noAutofit/>
          </a:bodyPr>
          <a:lstStyle/>
          <a:p>
            <a:pPr>
              <a:lnSpc>
                <a:spcPct val="100000"/>
              </a:lnSpc>
              <a:spcAft>
                <a:spcPts val="1200"/>
              </a:spcAft>
              <a:buFont typeface="Wingdings" panose="05000000000000000000" pitchFamily="2" charset="2"/>
              <a:buChar char="Ø"/>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Overall range is 20 – 69.40 °C, cyclic pattern</a:t>
            </a:r>
          </a:p>
          <a:p>
            <a:pPr>
              <a:lnSpc>
                <a:spcPct val="100000"/>
              </a:lnSpc>
              <a:spcAft>
                <a:spcPts val="1200"/>
              </a:spcAft>
              <a:buFont typeface="Wingdings" panose="05000000000000000000" pitchFamily="2" charset="2"/>
              <a:buChar char="Ø"/>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Maximum LST having the widest range</a:t>
            </a:r>
          </a:p>
          <a:p>
            <a:pPr>
              <a:lnSpc>
                <a:spcPct val="100000"/>
              </a:lnSpc>
              <a:spcAft>
                <a:spcPts val="1200"/>
              </a:spcAft>
              <a:buFont typeface="Wingdings" panose="05000000000000000000" pitchFamily="2" charset="2"/>
              <a:buChar char="Ø"/>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 2003, 2008, 2015 and 2016 have wider range</a:t>
            </a:r>
          </a:p>
          <a:p>
            <a:pPr>
              <a:lnSpc>
                <a:spcPct val="100000"/>
              </a:lnSpc>
              <a:spcAft>
                <a:spcPts val="1200"/>
              </a:spcAft>
              <a:buFont typeface="Wingdings" panose="05000000000000000000" pitchFamily="2" charset="2"/>
              <a:buChar char="Ø"/>
            </a:pPr>
            <a:r>
              <a:rPr lang="de-DE" sz="2000" dirty="0">
                <a:latin typeface="Source Sans Pro" panose="020B0503030403020204" pitchFamily="34" charset="0"/>
                <a:ea typeface="Source Sans Pro" panose="020B0503030403020204" pitchFamily="34" charset="0"/>
                <a:cs typeface="Times New Roman" panose="02020603050405020304" pitchFamily="18" charset="0"/>
              </a:rPr>
              <a:t>Presence of outliers denotes extreme values</a:t>
            </a:r>
            <a:endParaRPr lang="en-GB" sz="2000" dirty="0">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BC647D2D-3E86-F0D4-23BB-2819C1A1FBB9}"/>
              </a:ext>
            </a:extLst>
          </p:cNvPr>
          <p:cNvSpPr txBox="1">
            <a:spLocks/>
          </p:cNvSpPr>
          <p:nvPr/>
        </p:nvSpPr>
        <p:spPr>
          <a:xfrm>
            <a:off x="6254771" y="4367097"/>
            <a:ext cx="5673790" cy="161971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buFont typeface="Wingdings" panose="05000000000000000000" pitchFamily="2" charset="2"/>
              <a:buChar char="Ø"/>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November (February) – April: dry season</a:t>
            </a:r>
          </a:p>
          <a:p>
            <a:pPr>
              <a:lnSpc>
                <a:spcPct val="100000"/>
              </a:lnSpc>
              <a:buFont typeface="Wingdings" panose="05000000000000000000" pitchFamily="2" charset="2"/>
              <a:buChar char="Ø"/>
            </a:pPr>
            <a:r>
              <a:rPr lang="en-GB" sz="2000" dirty="0">
                <a:latin typeface="Source Sans Pro" panose="020B0503030403020204" pitchFamily="34" charset="0"/>
                <a:ea typeface="Source Sans Pro" panose="020B0503030403020204" pitchFamily="34" charset="0"/>
                <a:cs typeface="Times New Roman" panose="02020603050405020304" pitchFamily="18" charset="0"/>
              </a:rPr>
              <a:t>Recurrence of high temperature in every 6</a:t>
            </a:r>
            <a:r>
              <a:rPr lang="en-GB" sz="2000" baseline="30000" dirty="0">
                <a:latin typeface="Source Sans Pro" panose="020B0503030403020204" pitchFamily="34" charset="0"/>
                <a:ea typeface="Source Sans Pro" panose="020B0503030403020204" pitchFamily="34" charset="0"/>
                <a:cs typeface="Times New Roman" panose="02020603050405020304" pitchFamily="18" charset="0"/>
              </a:rPr>
              <a:t>th</a:t>
            </a:r>
            <a:r>
              <a:rPr lang="en-GB" sz="2000" dirty="0">
                <a:latin typeface="Source Sans Pro" panose="020B0503030403020204" pitchFamily="34" charset="0"/>
                <a:ea typeface="Source Sans Pro" panose="020B0503030403020204" pitchFamily="34" charset="0"/>
                <a:cs typeface="Times New Roman" panose="02020603050405020304" pitchFamily="18" charset="0"/>
              </a:rPr>
              <a:t> or 7</a:t>
            </a:r>
            <a:r>
              <a:rPr lang="en-GB" sz="2000" baseline="30000" dirty="0">
                <a:latin typeface="Source Sans Pro" panose="020B0503030403020204" pitchFamily="34" charset="0"/>
                <a:ea typeface="Source Sans Pro" panose="020B0503030403020204" pitchFamily="34" charset="0"/>
                <a:cs typeface="Times New Roman" panose="02020603050405020304" pitchFamily="18" charset="0"/>
              </a:rPr>
              <a:t>th</a:t>
            </a:r>
            <a:r>
              <a:rPr lang="en-GB" sz="2000" dirty="0">
                <a:latin typeface="Source Sans Pro" panose="020B0503030403020204" pitchFamily="34" charset="0"/>
                <a:ea typeface="Source Sans Pro" panose="020B0503030403020204" pitchFamily="34" charset="0"/>
                <a:cs typeface="Times New Roman" panose="02020603050405020304" pitchFamily="18" charset="0"/>
              </a:rPr>
              <a:t> year (March- 2003, 2010, 2016)</a:t>
            </a:r>
          </a:p>
        </p:txBody>
      </p:sp>
      <p:sp>
        <p:nvSpPr>
          <p:cNvPr id="12" name="Content Placeholder 2">
            <a:extLst>
              <a:ext uri="{FF2B5EF4-FFF2-40B4-BE49-F238E27FC236}">
                <a16:creationId xmlns:a16="http://schemas.microsoft.com/office/drawing/2014/main" id="{0B4343F5-8D6B-F503-A0C1-323794E77D0F}"/>
              </a:ext>
            </a:extLst>
          </p:cNvPr>
          <p:cNvSpPr txBox="1">
            <a:spLocks/>
          </p:cNvSpPr>
          <p:nvPr/>
        </p:nvSpPr>
        <p:spPr>
          <a:xfrm>
            <a:off x="11176192" y="2819935"/>
            <a:ext cx="1111716" cy="3589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1200" b="1" i="1" dirty="0">
                <a:solidFill>
                  <a:srgbClr val="0070C0"/>
                </a:solidFill>
                <a:latin typeface="Source Sans Pro" panose="020B0503030403020204" pitchFamily="34" charset="0"/>
                <a:ea typeface="Source Sans Pro" panose="020B0503030403020204" pitchFamily="34" charset="0"/>
                <a:cs typeface="Times New Roman" panose="02020603050405020304" pitchFamily="18" charset="0"/>
              </a:rPr>
              <a:t>White boxes = no data</a:t>
            </a:r>
          </a:p>
        </p:txBody>
      </p:sp>
      <p:pic>
        <p:nvPicPr>
          <p:cNvPr id="3" name="Picture 2" descr="A picture containing text, plot, screenshot, diagram&#10;&#10;Description automatically generated">
            <a:extLst>
              <a:ext uri="{FF2B5EF4-FFF2-40B4-BE49-F238E27FC236}">
                <a16:creationId xmlns:a16="http://schemas.microsoft.com/office/drawing/2014/main" id="{31B5E1F7-EB17-441A-AFED-9EB3F97F609D}"/>
              </a:ext>
            </a:extLst>
          </p:cNvPr>
          <p:cNvPicPr>
            <a:picLocks noChangeAspect="1"/>
          </p:cNvPicPr>
          <p:nvPr/>
        </p:nvPicPr>
        <p:blipFill rotWithShape="1">
          <a:blip r:embed="rId3">
            <a:extLst>
              <a:ext uri="{28A0092B-C50C-407E-A947-70E740481C1C}">
                <a14:useLocalDpi xmlns:a14="http://schemas.microsoft.com/office/drawing/2010/main" val="0"/>
              </a:ext>
            </a:extLst>
          </a:blip>
          <a:srcRect l="565" t="849" r="506" b="1602"/>
          <a:stretch/>
        </p:blipFill>
        <p:spPr bwMode="auto">
          <a:xfrm>
            <a:off x="78152" y="930029"/>
            <a:ext cx="6015209" cy="29599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8525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TotalTime>
  <Words>1702</Words>
  <Application>Microsoft Office PowerPoint</Application>
  <PresentationFormat>Widescreen</PresentationFormat>
  <Paragraphs>142</Paragraphs>
  <Slides>23</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Calibri Light</vt:lpstr>
      <vt:lpstr>Source Sans Pro</vt:lpstr>
      <vt:lpstr>Times New Roman</vt:lpstr>
      <vt:lpstr>Wingdings</vt:lpstr>
      <vt:lpstr>Office Theme</vt:lpstr>
      <vt:lpstr>Custom Design</vt:lpstr>
      <vt:lpstr>Spatiotemporal Analysis of Land Surface Temperature in Response to Land Use and Land Cover Changes: A Remote Sensing Approach</vt:lpstr>
      <vt:lpstr>PowerPoint Presentation</vt:lpstr>
      <vt:lpstr>Introduction</vt:lpstr>
      <vt:lpstr>Introduction</vt:lpstr>
      <vt:lpstr>Material and methods: Remote sensing data</vt:lpstr>
      <vt:lpstr>Material and methods: Data processing platforms</vt:lpstr>
      <vt:lpstr>Material and methods: Study area</vt:lpstr>
      <vt:lpstr>Material and methods: Overview of the workflow</vt:lpstr>
      <vt:lpstr>Results: Temporal LST ranges and distribution</vt:lpstr>
      <vt:lpstr>Results: Seasonal variation</vt:lpstr>
      <vt:lpstr>Results: Seasonal variation</vt:lpstr>
      <vt:lpstr>Results: Trend of LST</vt:lpstr>
      <vt:lpstr>Results: Trend of LST</vt:lpstr>
      <vt:lpstr>Results: LST hotspots</vt:lpstr>
      <vt:lpstr>Results: LST &amp; LULC in hotspot 4</vt:lpstr>
      <vt:lpstr>Results: LST &amp; LULC Correlation</vt:lpstr>
      <vt:lpstr>Discussion: Data, methods &amp; results</vt:lpstr>
      <vt:lpstr>Discussion: Limitations and outlook</vt:lpstr>
      <vt:lpstr>Conclusion</vt:lpstr>
      <vt:lpstr>References</vt:lpstr>
      <vt:lpstr>References</vt:lpstr>
      <vt:lpstr>Acknowledgement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Spatiotemporal Analysis of Land Surface Temperature in Response to Land Use and Land Cover Changes: A Remote Sensing Approach</dc:title>
  <dc:creator>Mohiuddin, Gulam</dc:creator>
  <cp:lastModifiedBy>Mohiuddin, Gulam</cp:lastModifiedBy>
  <cp:revision>403</cp:revision>
  <cp:lastPrinted>2023-09-21T08:04:29Z</cp:lastPrinted>
  <dcterms:created xsi:type="dcterms:W3CDTF">2023-05-09T07:47:58Z</dcterms:created>
  <dcterms:modified xsi:type="dcterms:W3CDTF">2023-10-01T03:43:54Z</dcterms:modified>
</cp:coreProperties>
</file>