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tags/tag1.xml" ContentType="application/vnd.openxmlformats-officedocument.presentationml.tags+xml"/>
  <Override PartName="/ppt/notesSlides/notesSlide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tags/tag2.xml" ContentType="application/vnd.openxmlformats-officedocument.presentationml.tags+xml"/>
  <Override PartName="/ppt/notesSlides/notesSlide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drawings/drawing2.xml" ContentType="application/vnd.openxmlformats-officedocument.drawingml.chartshapes+xml"/>
  <Override PartName="/ppt/notesSlides/notesSlide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tags/tag3.xml" ContentType="application/vnd.openxmlformats-officedocument.presentationml.tags+xml"/>
  <Override PartName="/ppt/notesSlides/notesSlide4.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tags/tag4.xml" ContentType="application/vnd.openxmlformats-officedocument.presentationml.tags+xml"/>
  <Override PartName="/ppt/notesSlides/notesSlide5.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1.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2.xml" ContentType="application/vnd.openxmlformats-officedocument.themeOverride+xml"/>
  <Override PartName="/ppt/tags/tag5.xml" ContentType="application/vnd.openxmlformats-officedocument.presentationml.tags+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3.xml" ContentType="application/vnd.openxmlformats-officedocument.themeOverride+xml"/>
  <Override PartName="/ppt/tags/tag6.xml" ContentType="application/vnd.openxmlformats-officedocument.presentationml.tags+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4.xml" ContentType="application/vnd.openxmlformats-officedocument.themeOverr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5.xml" ContentType="application/vnd.openxmlformats-officedocument.themeOverride+xml"/>
  <Override PartName="/ppt/tags/tag7.xml" ContentType="application/vnd.openxmlformats-officedocument.presentationml.tags+xml"/>
  <Override PartName="/ppt/notesSlides/notesSlide6.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6.xml" ContentType="application/vnd.openxmlformats-officedocument.themeOverr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7.xml" ContentType="application/vnd.openxmlformats-officedocument.themeOverride+xml"/>
  <Override PartName="/ppt/tags/tag8.xml" ContentType="application/vnd.openxmlformats-officedocument.presentationml.tags+xml"/>
  <Override PartName="/ppt/notesSlides/notesSlide7.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8.xml" ContentType="application/vnd.openxmlformats-officedocument.themeOverr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9.xml" ContentType="application/vnd.openxmlformats-officedocument.themeOverride+xml"/>
  <Override PartName="/ppt/drawings/drawing3.xml" ContentType="application/vnd.openxmlformats-officedocument.drawingml.chartshapes+xml"/>
  <Override PartName="/ppt/tags/tag9.xml" ContentType="application/vnd.openxmlformats-officedocument.presentationml.tags+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drawings/drawing4.xml" ContentType="application/vnd.openxmlformats-officedocument.drawingml.chartshapes+xml"/>
  <Override PartName="/ppt/tags/tag10.xml" ContentType="application/vnd.openxmlformats-officedocument.presentationml.tags+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20.xml" ContentType="application/vnd.openxmlformats-officedocument.themeOverr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 id="2147483732" r:id="rId2"/>
  </p:sldMasterIdLst>
  <p:notesMasterIdLst>
    <p:notesMasterId r:id="rId34"/>
  </p:notesMasterIdLst>
  <p:handoutMasterIdLst>
    <p:handoutMasterId r:id="rId35"/>
  </p:handoutMasterIdLst>
  <p:sldIdLst>
    <p:sldId id="258" r:id="rId3"/>
    <p:sldId id="292" r:id="rId4"/>
    <p:sldId id="342" r:id="rId5"/>
    <p:sldId id="333" r:id="rId6"/>
    <p:sldId id="334" r:id="rId7"/>
    <p:sldId id="293" r:id="rId8"/>
    <p:sldId id="335" r:id="rId9"/>
    <p:sldId id="289" r:id="rId10"/>
    <p:sldId id="273" r:id="rId11"/>
    <p:sldId id="331" r:id="rId12"/>
    <p:sldId id="280" r:id="rId13"/>
    <p:sldId id="311" r:id="rId14"/>
    <p:sldId id="296" r:id="rId15"/>
    <p:sldId id="336" r:id="rId16"/>
    <p:sldId id="313" r:id="rId17"/>
    <p:sldId id="314" r:id="rId18"/>
    <p:sldId id="315" r:id="rId19"/>
    <p:sldId id="337" r:id="rId20"/>
    <p:sldId id="341" r:id="rId21"/>
    <p:sldId id="316" r:id="rId22"/>
    <p:sldId id="317" r:id="rId23"/>
    <p:sldId id="320" r:id="rId24"/>
    <p:sldId id="339" r:id="rId25"/>
    <p:sldId id="340" r:id="rId26"/>
    <p:sldId id="321" r:id="rId27"/>
    <p:sldId id="322" r:id="rId28"/>
    <p:sldId id="306" r:id="rId29"/>
    <p:sldId id="297" r:id="rId30"/>
    <p:sldId id="298" r:id="rId31"/>
    <p:sldId id="299" r:id="rId32"/>
    <p:sldId id="300"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1F57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93" autoAdjust="0"/>
    <p:restoredTop sz="94257" autoAdjust="0"/>
  </p:normalViewPr>
  <p:slideViewPr>
    <p:cSldViewPr snapToGrid="0">
      <p:cViewPr varScale="1">
        <p:scale>
          <a:sx n="81" d="100"/>
          <a:sy n="81" d="100"/>
        </p:scale>
        <p:origin x="806" y="67"/>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5" d="100"/>
          <a:sy n="65" d="100"/>
        </p:scale>
        <p:origin x="3154" y="6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19.xml"/><Relationship Id="rId1" Type="http://schemas.microsoft.com/office/2011/relationships/chartStyle" Target="style19.xml"/><Relationship Id="rId5" Type="http://schemas.openxmlformats.org/officeDocument/2006/relationships/chartUserShapes" Target="../drawings/drawing3.xml"/><Relationship Id="rId4"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chartUserShapes" Target="../drawings/drawing4.xml"/></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package" Target="../embeddings/Microsoft_Excel_Worksheet20.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5" Type="http://schemas.openxmlformats.org/officeDocument/2006/relationships/chartUserShapes" Target="../drawings/drawing2.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Sheet1!$J$29</c:f>
              <c:strCache>
                <c:ptCount val="1"/>
                <c:pt idx="0">
                  <c:v>2009</c:v>
                </c:pt>
              </c:strCache>
            </c:strRef>
          </c:tx>
          <c:spPr>
            <a:solidFill>
              <a:srgbClr val="FFC000"/>
            </a:solidFill>
            <a:ln>
              <a:noFill/>
            </a:ln>
            <a:effectLst/>
          </c:spPr>
          <c:invertIfNegative val="0"/>
          <c:cat>
            <c:strRef>
              <c:f>Sheet1!$K$28:$N$28</c:f>
              <c:strCache>
                <c:ptCount val="4"/>
                <c:pt idx="0">
                  <c:v>Hyderabad-Builtup</c:v>
                </c:pt>
                <c:pt idx="1">
                  <c:v>Hyderabad-Vegetation</c:v>
                </c:pt>
                <c:pt idx="2">
                  <c:v>Hyderabad-Barren</c:v>
                </c:pt>
                <c:pt idx="3">
                  <c:v>Hyderabad-Water</c:v>
                </c:pt>
              </c:strCache>
            </c:strRef>
          </c:cat>
          <c:val>
            <c:numRef>
              <c:f>Sheet1!$K$29:$N$29</c:f>
              <c:numCache>
                <c:formatCode>General</c:formatCode>
                <c:ptCount val="4"/>
                <c:pt idx="0">
                  <c:v>37.657012915419799</c:v>
                </c:pt>
                <c:pt idx="1">
                  <c:v>16.449440856827799</c:v>
                </c:pt>
                <c:pt idx="2">
                  <c:v>42.422527169633</c:v>
                </c:pt>
                <c:pt idx="3">
                  <c:v>3.4710190581193898</c:v>
                </c:pt>
              </c:numCache>
            </c:numRef>
          </c:val>
          <c:extLst>
            <c:ext xmlns:c16="http://schemas.microsoft.com/office/drawing/2014/chart" uri="{C3380CC4-5D6E-409C-BE32-E72D297353CC}">
              <c16:uniqueId val="{00000000-A0BF-433D-AFCA-171BC1382792}"/>
            </c:ext>
          </c:extLst>
        </c:ser>
        <c:ser>
          <c:idx val="1"/>
          <c:order val="1"/>
          <c:tx>
            <c:strRef>
              <c:f>Sheet1!$J$30</c:f>
              <c:strCache>
                <c:ptCount val="1"/>
                <c:pt idx="0">
                  <c:v>2014</c:v>
                </c:pt>
              </c:strCache>
            </c:strRef>
          </c:tx>
          <c:spPr>
            <a:solidFill>
              <a:schemeClr val="bg2">
                <a:lumMod val="50000"/>
              </a:schemeClr>
            </a:solidFill>
            <a:ln>
              <a:noFill/>
            </a:ln>
            <a:effectLst/>
          </c:spPr>
          <c:invertIfNegative val="0"/>
          <c:cat>
            <c:strRef>
              <c:f>Sheet1!$K$28:$N$28</c:f>
              <c:strCache>
                <c:ptCount val="4"/>
                <c:pt idx="0">
                  <c:v>Hyderabad-Builtup</c:v>
                </c:pt>
                <c:pt idx="1">
                  <c:v>Hyderabad-Vegetation</c:v>
                </c:pt>
                <c:pt idx="2">
                  <c:v>Hyderabad-Barren</c:v>
                </c:pt>
                <c:pt idx="3">
                  <c:v>Hyderabad-Water</c:v>
                </c:pt>
              </c:strCache>
            </c:strRef>
          </c:cat>
          <c:val>
            <c:numRef>
              <c:f>Sheet1!$K$30:$N$30</c:f>
              <c:numCache>
                <c:formatCode>General</c:formatCode>
                <c:ptCount val="4"/>
                <c:pt idx="0">
                  <c:v>43.796267128681698</c:v>
                </c:pt>
                <c:pt idx="1">
                  <c:v>32.519392817766601</c:v>
                </c:pt>
                <c:pt idx="2">
                  <c:v>21.045637108206002</c:v>
                </c:pt>
                <c:pt idx="3">
                  <c:v>2.6387029453457198</c:v>
                </c:pt>
              </c:numCache>
            </c:numRef>
          </c:val>
          <c:extLst>
            <c:ext xmlns:c16="http://schemas.microsoft.com/office/drawing/2014/chart" uri="{C3380CC4-5D6E-409C-BE32-E72D297353CC}">
              <c16:uniqueId val="{00000001-A0BF-433D-AFCA-171BC1382792}"/>
            </c:ext>
          </c:extLst>
        </c:ser>
        <c:ser>
          <c:idx val="2"/>
          <c:order val="2"/>
          <c:tx>
            <c:strRef>
              <c:f>Sheet1!$J$31</c:f>
              <c:strCache>
                <c:ptCount val="1"/>
                <c:pt idx="0">
                  <c:v>2019</c:v>
                </c:pt>
              </c:strCache>
            </c:strRef>
          </c:tx>
          <c:spPr>
            <a:solidFill>
              <a:schemeClr val="accent2"/>
            </a:solidFill>
            <a:ln>
              <a:noFill/>
            </a:ln>
            <a:effectLst/>
          </c:spPr>
          <c:invertIfNegative val="0"/>
          <c:cat>
            <c:strRef>
              <c:f>Sheet1!$K$28:$N$28</c:f>
              <c:strCache>
                <c:ptCount val="4"/>
                <c:pt idx="0">
                  <c:v>Hyderabad-Builtup</c:v>
                </c:pt>
                <c:pt idx="1">
                  <c:v>Hyderabad-Vegetation</c:v>
                </c:pt>
                <c:pt idx="2">
                  <c:v>Hyderabad-Barren</c:v>
                </c:pt>
                <c:pt idx="3">
                  <c:v>Hyderabad-Water</c:v>
                </c:pt>
              </c:strCache>
            </c:strRef>
          </c:cat>
          <c:val>
            <c:numRef>
              <c:f>Sheet1!$K$31:$N$31</c:f>
              <c:numCache>
                <c:formatCode>General</c:formatCode>
                <c:ptCount val="4"/>
                <c:pt idx="0">
                  <c:v>47.842672074342403</c:v>
                </c:pt>
                <c:pt idx="1">
                  <c:v>30.7597653173728</c:v>
                </c:pt>
                <c:pt idx="2">
                  <c:v>18.043195778862799</c:v>
                </c:pt>
                <c:pt idx="3">
                  <c:v>3.3543668294219602</c:v>
                </c:pt>
              </c:numCache>
            </c:numRef>
          </c:val>
          <c:extLst>
            <c:ext xmlns:c16="http://schemas.microsoft.com/office/drawing/2014/chart" uri="{C3380CC4-5D6E-409C-BE32-E72D297353CC}">
              <c16:uniqueId val="{00000002-A0BF-433D-AFCA-171BC1382792}"/>
            </c:ext>
          </c:extLst>
        </c:ser>
        <c:dLbls>
          <c:showLegendKey val="0"/>
          <c:showVal val="0"/>
          <c:showCatName val="0"/>
          <c:showSerName val="0"/>
          <c:showPercent val="0"/>
          <c:showBubbleSize val="0"/>
        </c:dLbls>
        <c:gapWidth val="219"/>
        <c:overlap val="-27"/>
        <c:axId val="1341310416"/>
        <c:axId val="1341307056"/>
      </c:barChart>
      <c:catAx>
        <c:axId val="1341310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1341307056"/>
        <c:crosses val="autoZero"/>
        <c:auto val="1"/>
        <c:lblAlgn val="ctr"/>
        <c:lblOffset val="100"/>
        <c:noMultiLvlLbl val="0"/>
      </c:catAx>
      <c:valAx>
        <c:axId val="13413070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41310416"/>
        <c:crosses val="autoZero"/>
        <c:crossBetween val="between"/>
      </c:valAx>
      <c:spPr>
        <a:noFill/>
        <a:ln>
          <a:noFill/>
        </a:ln>
        <a:effectLst/>
      </c:spPr>
    </c:plotArea>
    <c:legend>
      <c:legendPos val="b"/>
      <c:layout>
        <c:manualLayout>
          <c:xMode val="edge"/>
          <c:yMode val="edge"/>
          <c:x val="0.362707807891753"/>
          <c:y val="0.90029899508113009"/>
          <c:w val="0.26926584229266848"/>
          <c:h val="6.7636512367868093E-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0492577007143282E-2"/>
          <c:y val="0.21169405774107258"/>
          <c:w val="0.95642771306842789"/>
          <c:h val="0.55581842575138962"/>
        </c:manualLayout>
      </c:layout>
      <c:barChart>
        <c:barDir val="col"/>
        <c:grouping val="stacked"/>
        <c:varyColors val="0"/>
        <c:ser>
          <c:idx val="0"/>
          <c:order val="0"/>
          <c:tx>
            <c:strRef>
              <c:f>Sheet2!$R$4</c:f>
              <c:strCache>
                <c:ptCount val="1"/>
                <c:pt idx="0">
                  <c:v>vegetation</c:v>
                </c:pt>
              </c:strCache>
            </c:strRef>
          </c:tx>
          <c:spPr>
            <a:solidFill>
              <a:srgbClr val="00B050"/>
            </a:solidFill>
            <a:ln>
              <a:noFill/>
            </a:ln>
            <a:effectLst/>
          </c:spPr>
          <c:invertIfNegative val="0"/>
          <c:cat>
            <c:multiLvlStrRef>
              <c:f>Sheet2!$P$5:$Q$20</c:f>
              <c:multiLvlStrCache>
                <c:ptCount val="15"/>
                <c:lvl>
                  <c:pt idx="1">
                    <c:v>2009</c:v>
                  </c:pt>
                  <c:pt idx="2">
                    <c:v>2019</c:v>
                  </c:pt>
                  <c:pt idx="4">
                    <c:v>2009</c:v>
                  </c:pt>
                  <c:pt idx="5">
                    <c:v>2019</c:v>
                  </c:pt>
                  <c:pt idx="7">
                    <c:v>2009</c:v>
                  </c:pt>
                  <c:pt idx="8">
                    <c:v>2019</c:v>
                  </c:pt>
                  <c:pt idx="10">
                    <c:v>2009</c:v>
                  </c:pt>
                  <c:pt idx="11">
                    <c:v>2019</c:v>
                  </c:pt>
                  <c:pt idx="13">
                    <c:v>2009</c:v>
                  </c:pt>
                  <c:pt idx="14">
                    <c:v>2019</c:v>
                  </c:pt>
                </c:lvl>
                <c:lvl>
                  <c:pt idx="0">
                    <c:v>Anekal</c:v>
                  </c:pt>
                  <c:pt idx="3">
                    <c:v>Bengaluru East</c:v>
                  </c:pt>
                  <c:pt idx="6">
                    <c:v>Bengaluru North</c:v>
                  </c:pt>
                  <c:pt idx="9">
                    <c:v>Bengaluru South</c:v>
                  </c:pt>
                  <c:pt idx="12">
                    <c:v>YELAHANKA</c:v>
                  </c:pt>
                </c:lvl>
              </c:multiLvlStrCache>
            </c:multiLvlStrRef>
          </c:cat>
          <c:val>
            <c:numRef>
              <c:f>Sheet2!$R$5:$R$20</c:f>
              <c:numCache>
                <c:formatCode>General</c:formatCode>
                <c:ptCount val="16"/>
                <c:pt idx="0">
                  <c:v>0</c:v>
                </c:pt>
                <c:pt idx="1">
                  <c:v>24.1139058499664</c:v>
                </c:pt>
                <c:pt idx="2">
                  <c:v>0.741404231333746</c:v>
                </c:pt>
                <c:pt idx="3">
                  <c:v>0</c:v>
                </c:pt>
                <c:pt idx="4">
                  <c:v>22.276851227010301</c:v>
                </c:pt>
                <c:pt idx="5">
                  <c:v>3.1959900178864098</c:v>
                </c:pt>
                <c:pt idx="6">
                  <c:v>0</c:v>
                </c:pt>
                <c:pt idx="7">
                  <c:v>25.274796432098199</c:v>
                </c:pt>
                <c:pt idx="8">
                  <c:v>0.205579237036637</c:v>
                </c:pt>
                <c:pt idx="9">
                  <c:v>0</c:v>
                </c:pt>
                <c:pt idx="10">
                  <c:v>23.796267933098001</c:v>
                </c:pt>
                <c:pt idx="11">
                  <c:v>2.76370737636605</c:v>
                </c:pt>
                <c:pt idx="12">
                  <c:v>0</c:v>
                </c:pt>
                <c:pt idx="13">
                  <c:v>21.8191633798391</c:v>
                </c:pt>
                <c:pt idx="14">
                  <c:v>0.246560441552686</c:v>
                </c:pt>
                <c:pt idx="15">
                  <c:v>0</c:v>
                </c:pt>
              </c:numCache>
            </c:numRef>
          </c:val>
          <c:extLst>
            <c:ext xmlns:c16="http://schemas.microsoft.com/office/drawing/2014/chart" uri="{C3380CC4-5D6E-409C-BE32-E72D297353CC}">
              <c16:uniqueId val="{00000000-5744-4AAC-A889-02B10C30DC9D}"/>
            </c:ext>
          </c:extLst>
        </c:ser>
        <c:ser>
          <c:idx val="1"/>
          <c:order val="1"/>
          <c:tx>
            <c:strRef>
              <c:f>Sheet2!$S$4</c:f>
              <c:strCache>
                <c:ptCount val="1"/>
                <c:pt idx="0">
                  <c:v>water</c:v>
                </c:pt>
              </c:strCache>
            </c:strRef>
          </c:tx>
          <c:spPr>
            <a:solidFill>
              <a:srgbClr val="0070C0"/>
            </a:solidFill>
            <a:ln>
              <a:noFill/>
            </a:ln>
            <a:effectLst/>
          </c:spPr>
          <c:invertIfNegative val="0"/>
          <c:cat>
            <c:multiLvlStrRef>
              <c:f>Sheet2!$P$5:$Q$20</c:f>
              <c:multiLvlStrCache>
                <c:ptCount val="15"/>
                <c:lvl>
                  <c:pt idx="1">
                    <c:v>2009</c:v>
                  </c:pt>
                  <c:pt idx="2">
                    <c:v>2019</c:v>
                  </c:pt>
                  <c:pt idx="4">
                    <c:v>2009</c:v>
                  </c:pt>
                  <c:pt idx="5">
                    <c:v>2019</c:v>
                  </c:pt>
                  <c:pt idx="7">
                    <c:v>2009</c:v>
                  </c:pt>
                  <c:pt idx="8">
                    <c:v>2019</c:v>
                  </c:pt>
                  <c:pt idx="10">
                    <c:v>2009</c:v>
                  </c:pt>
                  <c:pt idx="11">
                    <c:v>2019</c:v>
                  </c:pt>
                  <c:pt idx="13">
                    <c:v>2009</c:v>
                  </c:pt>
                  <c:pt idx="14">
                    <c:v>2019</c:v>
                  </c:pt>
                </c:lvl>
                <c:lvl>
                  <c:pt idx="0">
                    <c:v>Anekal</c:v>
                  </c:pt>
                  <c:pt idx="3">
                    <c:v>Bengaluru East</c:v>
                  </c:pt>
                  <c:pt idx="6">
                    <c:v>Bengaluru North</c:v>
                  </c:pt>
                  <c:pt idx="9">
                    <c:v>Bengaluru South</c:v>
                  </c:pt>
                  <c:pt idx="12">
                    <c:v>YELAHANKA</c:v>
                  </c:pt>
                </c:lvl>
              </c:multiLvlStrCache>
            </c:multiLvlStrRef>
          </c:cat>
          <c:val>
            <c:numRef>
              <c:f>Sheet2!$S$5:$S$20</c:f>
              <c:numCache>
                <c:formatCode>General</c:formatCode>
                <c:ptCount val="16"/>
                <c:pt idx="0">
                  <c:v>0</c:v>
                </c:pt>
                <c:pt idx="1">
                  <c:v>1.2104485821097599</c:v>
                </c:pt>
                <c:pt idx="2">
                  <c:v>0.68643372566090199</c:v>
                </c:pt>
                <c:pt idx="3">
                  <c:v>0</c:v>
                </c:pt>
                <c:pt idx="4">
                  <c:v>2.41331662328481</c:v>
                </c:pt>
                <c:pt idx="5">
                  <c:v>1.34415800014995</c:v>
                </c:pt>
                <c:pt idx="6">
                  <c:v>0</c:v>
                </c:pt>
                <c:pt idx="7">
                  <c:v>0.90978259109967097</c:v>
                </c:pt>
                <c:pt idx="8">
                  <c:v>0.90217449954135898</c:v>
                </c:pt>
                <c:pt idx="9">
                  <c:v>0</c:v>
                </c:pt>
                <c:pt idx="10">
                  <c:v>3.8903708142440698</c:v>
                </c:pt>
                <c:pt idx="11">
                  <c:v>1.1000608496759801</c:v>
                </c:pt>
                <c:pt idx="12">
                  <c:v>0</c:v>
                </c:pt>
                <c:pt idx="13">
                  <c:v>0.26872081639559597</c:v>
                </c:pt>
                <c:pt idx="14">
                  <c:v>0.242934552706323</c:v>
                </c:pt>
                <c:pt idx="15">
                  <c:v>0</c:v>
                </c:pt>
              </c:numCache>
            </c:numRef>
          </c:val>
          <c:extLst>
            <c:ext xmlns:c16="http://schemas.microsoft.com/office/drawing/2014/chart" uri="{C3380CC4-5D6E-409C-BE32-E72D297353CC}">
              <c16:uniqueId val="{00000001-5744-4AAC-A889-02B10C30DC9D}"/>
            </c:ext>
          </c:extLst>
        </c:ser>
        <c:ser>
          <c:idx val="2"/>
          <c:order val="2"/>
          <c:tx>
            <c:strRef>
              <c:f>Sheet2!$T$4</c:f>
              <c:strCache>
                <c:ptCount val="1"/>
                <c:pt idx="0">
                  <c:v>built-up</c:v>
                </c:pt>
              </c:strCache>
            </c:strRef>
          </c:tx>
          <c:spPr>
            <a:solidFill>
              <a:srgbClr val="C00000"/>
            </a:solidFill>
            <a:ln>
              <a:noFill/>
            </a:ln>
            <a:effectLst/>
          </c:spPr>
          <c:invertIfNegative val="0"/>
          <c:cat>
            <c:multiLvlStrRef>
              <c:f>Sheet2!$P$5:$Q$20</c:f>
              <c:multiLvlStrCache>
                <c:ptCount val="15"/>
                <c:lvl>
                  <c:pt idx="1">
                    <c:v>2009</c:v>
                  </c:pt>
                  <c:pt idx="2">
                    <c:v>2019</c:v>
                  </c:pt>
                  <c:pt idx="4">
                    <c:v>2009</c:v>
                  </c:pt>
                  <c:pt idx="5">
                    <c:v>2019</c:v>
                  </c:pt>
                  <c:pt idx="7">
                    <c:v>2009</c:v>
                  </c:pt>
                  <c:pt idx="8">
                    <c:v>2019</c:v>
                  </c:pt>
                  <c:pt idx="10">
                    <c:v>2009</c:v>
                  </c:pt>
                  <c:pt idx="11">
                    <c:v>2019</c:v>
                  </c:pt>
                  <c:pt idx="13">
                    <c:v>2009</c:v>
                  </c:pt>
                  <c:pt idx="14">
                    <c:v>2019</c:v>
                  </c:pt>
                </c:lvl>
                <c:lvl>
                  <c:pt idx="0">
                    <c:v>Anekal</c:v>
                  </c:pt>
                  <c:pt idx="3">
                    <c:v>Bengaluru East</c:v>
                  </c:pt>
                  <c:pt idx="6">
                    <c:v>Bengaluru North</c:v>
                  </c:pt>
                  <c:pt idx="9">
                    <c:v>Bengaluru South</c:v>
                  </c:pt>
                  <c:pt idx="12">
                    <c:v>YELAHANKA</c:v>
                  </c:pt>
                </c:lvl>
              </c:multiLvlStrCache>
            </c:multiLvlStrRef>
          </c:cat>
          <c:val>
            <c:numRef>
              <c:f>Sheet2!$T$5:$T$20</c:f>
              <c:numCache>
                <c:formatCode>General</c:formatCode>
                <c:ptCount val="16"/>
                <c:pt idx="0">
                  <c:v>0</c:v>
                </c:pt>
                <c:pt idx="1">
                  <c:v>18.383853612639701</c:v>
                </c:pt>
                <c:pt idx="2">
                  <c:v>82.147142370819296</c:v>
                </c:pt>
                <c:pt idx="3">
                  <c:v>0</c:v>
                </c:pt>
                <c:pt idx="4">
                  <c:v>23.2826676092848</c:v>
                </c:pt>
                <c:pt idx="5">
                  <c:v>83.040046269024401</c:v>
                </c:pt>
                <c:pt idx="6">
                  <c:v>0</c:v>
                </c:pt>
                <c:pt idx="7">
                  <c:v>21.1084670217301</c:v>
                </c:pt>
                <c:pt idx="8">
                  <c:v>90.074461770895198</c:v>
                </c:pt>
                <c:pt idx="9">
                  <c:v>0</c:v>
                </c:pt>
                <c:pt idx="10">
                  <c:v>21.156676899777398</c:v>
                </c:pt>
                <c:pt idx="11">
                  <c:v>79.248249547723802</c:v>
                </c:pt>
                <c:pt idx="12">
                  <c:v>0</c:v>
                </c:pt>
                <c:pt idx="13">
                  <c:v>15.9512193156684</c:v>
                </c:pt>
                <c:pt idx="14">
                  <c:v>85.135870112603996</c:v>
                </c:pt>
                <c:pt idx="15">
                  <c:v>0</c:v>
                </c:pt>
              </c:numCache>
            </c:numRef>
          </c:val>
          <c:extLst>
            <c:ext xmlns:c16="http://schemas.microsoft.com/office/drawing/2014/chart" uri="{C3380CC4-5D6E-409C-BE32-E72D297353CC}">
              <c16:uniqueId val="{00000002-5744-4AAC-A889-02B10C30DC9D}"/>
            </c:ext>
          </c:extLst>
        </c:ser>
        <c:ser>
          <c:idx val="3"/>
          <c:order val="3"/>
          <c:tx>
            <c:strRef>
              <c:f>Sheet2!$U$4</c:f>
              <c:strCache>
                <c:ptCount val="1"/>
                <c:pt idx="0">
                  <c:v>barren</c:v>
                </c:pt>
              </c:strCache>
            </c:strRef>
          </c:tx>
          <c:spPr>
            <a:solidFill>
              <a:schemeClr val="accent4"/>
            </a:solidFill>
            <a:ln>
              <a:noFill/>
            </a:ln>
            <a:effectLst/>
          </c:spPr>
          <c:invertIfNegative val="0"/>
          <c:cat>
            <c:multiLvlStrRef>
              <c:f>Sheet2!$P$5:$Q$20</c:f>
              <c:multiLvlStrCache>
                <c:ptCount val="15"/>
                <c:lvl>
                  <c:pt idx="1">
                    <c:v>2009</c:v>
                  </c:pt>
                  <c:pt idx="2">
                    <c:v>2019</c:v>
                  </c:pt>
                  <c:pt idx="4">
                    <c:v>2009</c:v>
                  </c:pt>
                  <c:pt idx="5">
                    <c:v>2019</c:v>
                  </c:pt>
                  <c:pt idx="7">
                    <c:v>2009</c:v>
                  </c:pt>
                  <c:pt idx="8">
                    <c:v>2019</c:v>
                  </c:pt>
                  <c:pt idx="10">
                    <c:v>2009</c:v>
                  </c:pt>
                  <c:pt idx="11">
                    <c:v>2019</c:v>
                  </c:pt>
                  <c:pt idx="13">
                    <c:v>2009</c:v>
                  </c:pt>
                  <c:pt idx="14">
                    <c:v>2019</c:v>
                  </c:pt>
                </c:lvl>
                <c:lvl>
                  <c:pt idx="0">
                    <c:v>Anekal</c:v>
                  </c:pt>
                  <c:pt idx="3">
                    <c:v>Bengaluru East</c:v>
                  </c:pt>
                  <c:pt idx="6">
                    <c:v>Bengaluru North</c:v>
                  </c:pt>
                  <c:pt idx="9">
                    <c:v>Bengaluru South</c:v>
                  </c:pt>
                  <c:pt idx="12">
                    <c:v>YELAHANKA</c:v>
                  </c:pt>
                </c:lvl>
              </c:multiLvlStrCache>
            </c:multiLvlStrRef>
          </c:cat>
          <c:val>
            <c:numRef>
              <c:f>Sheet2!$U$5:$U$20</c:f>
              <c:numCache>
                <c:formatCode>General</c:formatCode>
                <c:ptCount val="16"/>
                <c:pt idx="0">
                  <c:v>0</c:v>
                </c:pt>
                <c:pt idx="1">
                  <c:v>56.291791955284197</c:v>
                </c:pt>
                <c:pt idx="2">
                  <c:v>16.425019672186</c:v>
                </c:pt>
                <c:pt idx="3">
                  <c:v>0</c:v>
                </c:pt>
                <c:pt idx="4">
                  <c:v>52.027164540420102</c:v>
                </c:pt>
                <c:pt idx="5">
                  <c:v>12.419805712939301</c:v>
                </c:pt>
                <c:pt idx="6">
                  <c:v>0</c:v>
                </c:pt>
                <c:pt idx="7">
                  <c:v>52.706953955072102</c:v>
                </c:pt>
                <c:pt idx="8">
                  <c:v>8.8177844925268403</c:v>
                </c:pt>
                <c:pt idx="9">
                  <c:v>0</c:v>
                </c:pt>
                <c:pt idx="10">
                  <c:v>51.156684352880603</c:v>
                </c:pt>
                <c:pt idx="11">
                  <c:v>16.8879822262342</c:v>
                </c:pt>
                <c:pt idx="12">
                  <c:v>0</c:v>
                </c:pt>
                <c:pt idx="13">
                  <c:v>61.9608964880969</c:v>
                </c:pt>
                <c:pt idx="14">
                  <c:v>14.374634893136999</c:v>
                </c:pt>
                <c:pt idx="15">
                  <c:v>0</c:v>
                </c:pt>
              </c:numCache>
            </c:numRef>
          </c:val>
          <c:extLst>
            <c:ext xmlns:c16="http://schemas.microsoft.com/office/drawing/2014/chart" uri="{C3380CC4-5D6E-409C-BE32-E72D297353CC}">
              <c16:uniqueId val="{00000003-5744-4AAC-A889-02B10C30DC9D}"/>
            </c:ext>
          </c:extLst>
        </c:ser>
        <c:dLbls>
          <c:showLegendKey val="0"/>
          <c:showVal val="0"/>
          <c:showCatName val="0"/>
          <c:showSerName val="0"/>
          <c:showPercent val="0"/>
          <c:showBubbleSize val="0"/>
        </c:dLbls>
        <c:gapWidth val="10"/>
        <c:overlap val="100"/>
        <c:axId val="242934559"/>
        <c:axId val="242935519"/>
      </c:barChart>
      <c:catAx>
        <c:axId val="2429345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242935519"/>
        <c:crosses val="autoZero"/>
        <c:auto val="1"/>
        <c:lblAlgn val="ctr"/>
        <c:lblOffset val="100"/>
        <c:noMultiLvlLbl val="0"/>
      </c:catAx>
      <c:valAx>
        <c:axId val="24293551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chemeClr val="tx1">
                    <a:lumMod val="65000"/>
                    <a:lumOff val="35000"/>
                  </a:schemeClr>
                </a:solidFill>
                <a:latin typeface="+mn-lt"/>
                <a:ea typeface="+mn-ea"/>
                <a:cs typeface="+mn-cs"/>
              </a:defRPr>
            </a:pPr>
            <a:endParaRPr lang="en-US"/>
          </a:p>
        </c:txPr>
        <c:crossAx val="2429345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700" b="1" i="0" baseline="0"/>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Sheet2!$Y$4</c:f>
              <c:strCache>
                <c:ptCount val="1"/>
                <c:pt idx="0">
                  <c:v>extremely discomfort</c:v>
                </c:pt>
              </c:strCache>
            </c:strRef>
          </c:tx>
          <c:spPr>
            <a:solidFill>
              <a:srgbClr val="C00000"/>
            </a:solidFill>
            <a:ln>
              <a:noFill/>
            </a:ln>
            <a:effectLst/>
          </c:spPr>
          <c:invertIfNegative val="0"/>
          <c:cat>
            <c:multiLvlStrRef>
              <c:f>Sheet2!$W$5:$X$20</c:f>
              <c:multiLvlStrCache>
                <c:ptCount val="15"/>
                <c:lvl>
                  <c:pt idx="1">
                    <c:v>2009</c:v>
                  </c:pt>
                  <c:pt idx="2">
                    <c:v>2019</c:v>
                  </c:pt>
                  <c:pt idx="4">
                    <c:v>2009</c:v>
                  </c:pt>
                  <c:pt idx="5">
                    <c:v>2019</c:v>
                  </c:pt>
                  <c:pt idx="7">
                    <c:v>2009</c:v>
                  </c:pt>
                  <c:pt idx="8">
                    <c:v>2019</c:v>
                  </c:pt>
                  <c:pt idx="10">
                    <c:v>2009</c:v>
                  </c:pt>
                  <c:pt idx="11">
                    <c:v>2019</c:v>
                  </c:pt>
                  <c:pt idx="13">
                    <c:v>2009</c:v>
                  </c:pt>
                  <c:pt idx="14">
                    <c:v>2019</c:v>
                  </c:pt>
                </c:lvl>
                <c:lvl>
                  <c:pt idx="0">
                    <c:v>Anekal</c:v>
                  </c:pt>
                  <c:pt idx="3">
                    <c:v>Bengaluru East</c:v>
                  </c:pt>
                  <c:pt idx="6">
                    <c:v>Bengaluru North</c:v>
                  </c:pt>
                  <c:pt idx="9">
                    <c:v>Bengaluru South</c:v>
                  </c:pt>
                  <c:pt idx="12">
                    <c:v>YELAHANKA</c:v>
                  </c:pt>
                </c:lvl>
              </c:multiLvlStrCache>
            </c:multiLvlStrRef>
          </c:cat>
          <c:val>
            <c:numRef>
              <c:f>Sheet2!$Y$5:$Y$20</c:f>
              <c:numCache>
                <c:formatCode>General</c:formatCode>
                <c:ptCount val="1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numCache>
            </c:numRef>
          </c:val>
          <c:extLst>
            <c:ext xmlns:c16="http://schemas.microsoft.com/office/drawing/2014/chart" uri="{C3380CC4-5D6E-409C-BE32-E72D297353CC}">
              <c16:uniqueId val="{00000000-5A8F-4D39-BB81-0742A97B1DB3}"/>
            </c:ext>
          </c:extLst>
        </c:ser>
        <c:ser>
          <c:idx val="1"/>
          <c:order val="1"/>
          <c:tx>
            <c:strRef>
              <c:f>Sheet2!$Z$4</c:f>
              <c:strCache>
                <c:ptCount val="1"/>
                <c:pt idx="0">
                  <c:v>moderately discomfort</c:v>
                </c:pt>
              </c:strCache>
            </c:strRef>
          </c:tx>
          <c:spPr>
            <a:solidFill>
              <a:schemeClr val="accent2"/>
            </a:solidFill>
            <a:ln>
              <a:noFill/>
            </a:ln>
            <a:effectLst/>
          </c:spPr>
          <c:invertIfNegative val="0"/>
          <c:cat>
            <c:multiLvlStrRef>
              <c:f>Sheet2!$W$5:$X$20</c:f>
              <c:multiLvlStrCache>
                <c:ptCount val="15"/>
                <c:lvl>
                  <c:pt idx="1">
                    <c:v>2009</c:v>
                  </c:pt>
                  <c:pt idx="2">
                    <c:v>2019</c:v>
                  </c:pt>
                  <c:pt idx="4">
                    <c:v>2009</c:v>
                  </c:pt>
                  <c:pt idx="5">
                    <c:v>2019</c:v>
                  </c:pt>
                  <c:pt idx="7">
                    <c:v>2009</c:v>
                  </c:pt>
                  <c:pt idx="8">
                    <c:v>2019</c:v>
                  </c:pt>
                  <c:pt idx="10">
                    <c:v>2009</c:v>
                  </c:pt>
                  <c:pt idx="11">
                    <c:v>2019</c:v>
                  </c:pt>
                  <c:pt idx="13">
                    <c:v>2009</c:v>
                  </c:pt>
                  <c:pt idx="14">
                    <c:v>2019</c:v>
                  </c:pt>
                </c:lvl>
                <c:lvl>
                  <c:pt idx="0">
                    <c:v>Anekal</c:v>
                  </c:pt>
                  <c:pt idx="3">
                    <c:v>Bengaluru East</c:v>
                  </c:pt>
                  <c:pt idx="6">
                    <c:v>Bengaluru North</c:v>
                  </c:pt>
                  <c:pt idx="9">
                    <c:v>Bengaluru South</c:v>
                  </c:pt>
                  <c:pt idx="12">
                    <c:v>YELAHANKA</c:v>
                  </c:pt>
                </c:lvl>
              </c:multiLvlStrCache>
            </c:multiLvlStrRef>
          </c:cat>
          <c:val>
            <c:numRef>
              <c:f>Sheet2!$Z$5:$Z$20</c:f>
              <c:numCache>
                <c:formatCode>General</c:formatCode>
                <c:ptCount val="16"/>
                <c:pt idx="0">
                  <c:v>0</c:v>
                </c:pt>
                <c:pt idx="1">
                  <c:v>2.5105057844598102</c:v>
                </c:pt>
                <c:pt idx="2">
                  <c:v>0</c:v>
                </c:pt>
                <c:pt idx="3">
                  <c:v>0</c:v>
                </c:pt>
                <c:pt idx="4">
                  <c:v>3.9885612689708401</c:v>
                </c:pt>
                <c:pt idx="5">
                  <c:v>0</c:v>
                </c:pt>
                <c:pt idx="6">
                  <c:v>0</c:v>
                </c:pt>
                <c:pt idx="7">
                  <c:v>3.3621108293314599</c:v>
                </c:pt>
                <c:pt idx="8">
                  <c:v>4.1007931797334501E-2</c:v>
                </c:pt>
                <c:pt idx="9">
                  <c:v>0</c:v>
                </c:pt>
                <c:pt idx="10">
                  <c:v>3.5350161210677702</c:v>
                </c:pt>
                <c:pt idx="11">
                  <c:v>6.7105946212461506E-2</c:v>
                </c:pt>
                <c:pt idx="12">
                  <c:v>0</c:v>
                </c:pt>
                <c:pt idx="13">
                  <c:v>4.45944040448805</c:v>
                </c:pt>
                <c:pt idx="14">
                  <c:v>0.13335213423846301</c:v>
                </c:pt>
                <c:pt idx="15">
                  <c:v>0</c:v>
                </c:pt>
              </c:numCache>
            </c:numRef>
          </c:val>
          <c:extLst>
            <c:ext xmlns:c16="http://schemas.microsoft.com/office/drawing/2014/chart" uri="{C3380CC4-5D6E-409C-BE32-E72D297353CC}">
              <c16:uniqueId val="{00000001-5A8F-4D39-BB81-0742A97B1DB3}"/>
            </c:ext>
          </c:extLst>
        </c:ser>
        <c:ser>
          <c:idx val="2"/>
          <c:order val="2"/>
          <c:tx>
            <c:strRef>
              <c:f>Sheet2!$AA$4</c:f>
              <c:strCache>
                <c:ptCount val="1"/>
                <c:pt idx="0">
                  <c:v>neutral</c:v>
                </c:pt>
              </c:strCache>
            </c:strRef>
          </c:tx>
          <c:spPr>
            <a:solidFill>
              <a:schemeClr val="accent3"/>
            </a:solidFill>
            <a:ln>
              <a:noFill/>
            </a:ln>
            <a:effectLst/>
          </c:spPr>
          <c:invertIfNegative val="0"/>
          <c:cat>
            <c:multiLvlStrRef>
              <c:f>Sheet2!$W$5:$X$20</c:f>
              <c:multiLvlStrCache>
                <c:ptCount val="15"/>
                <c:lvl>
                  <c:pt idx="1">
                    <c:v>2009</c:v>
                  </c:pt>
                  <c:pt idx="2">
                    <c:v>2019</c:v>
                  </c:pt>
                  <c:pt idx="4">
                    <c:v>2009</c:v>
                  </c:pt>
                  <c:pt idx="5">
                    <c:v>2019</c:v>
                  </c:pt>
                  <c:pt idx="7">
                    <c:v>2009</c:v>
                  </c:pt>
                  <c:pt idx="8">
                    <c:v>2019</c:v>
                  </c:pt>
                  <c:pt idx="10">
                    <c:v>2009</c:v>
                  </c:pt>
                  <c:pt idx="11">
                    <c:v>2019</c:v>
                  </c:pt>
                  <c:pt idx="13">
                    <c:v>2009</c:v>
                  </c:pt>
                  <c:pt idx="14">
                    <c:v>2019</c:v>
                  </c:pt>
                </c:lvl>
                <c:lvl>
                  <c:pt idx="0">
                    <c:v>Anekal</c:v>
                  </c:pt>
                  <c:pt idx="3">
                    <c:v>Bengaluru East</c:v>
                  </c:pt>
                  <c:pt idx="6">
                    <c:v>Bengaluru North</c:v>
                  </c:pt>
                  <c:pt idx="9">
                    <c:v>Bengaluru South</c:v>
                  </c:pt>
                  <c:pt idx="12">
                    <c:v>YELAHANKA</c:v>
                  </c:pt>
                </c:lvl>
              </c:multiLvlStrCache>
            </c:multiLvlStrRef>
          </c:cat>
          <c:val>
            <c:numRef>
              <c:f>Sheet2!$AA$5:$AA$20</c:f>
              <c:numCache>
                <c:formatCode>General</c:formatCode>
                <c:ptCount val="16"/>
                <c:pt idx="0">
                  <c:v>0</c:v>
                </c:pt>
                <c:pt idx="1">
                  <c:v>72.703795476234305</c:v>
                </c:pt>
                <c:pt idx="2">
                  <c:v>8.0081144279439904</c:v>
                </c:pt>
                <c:pt idx="3">
                  <c:v>0</c:v>
                </c:pt>
                <c:pt idx="4">
                  <c:v>77.675195732967794</c:v>
                </c:pt>
                <c:pt idx="5">
                  <c:v>1.0389109642593199</c:v>
                </c:pt>
                <c:pt idx="6">
                  <c:v>0</c:v>
                </c:pt>
                <c:pt idx="7">
                  <c:v>66.592564614471499</c:v>
                </c:pt>
                <c:pt idx="8">
                  <c:v>5.1405600820158597</c:v>
                </c:pt>
                <c:pt idx="9">
                  <c:v>0</c:v>
                </c:pt>
                <c:pt idx="10">
                  <c:v>65.963953456328596</c:v>
                </c:pt>
                <c:pt idx="11">
                  <c:v>8.9279955431522495</c:v>
                </c:pt>
                <c:pt idx="12">
                  <c:v>0</c:v>
                </c:pt>
                <c:pt idx="13">
                  <c:v>76.680700199423896</c:v>
                </c:pt>
                <c:pt idx="14">
                  <c:v>7.7098483169832601</c:v>
                </c:pt>
                <c:pt idx="15">
                  <c:v>0</c:v>
                </c:pt>
              </c:numCache>
            </c:numRef>
          </c:val>
          <c:extLst>
            <c:ext xmlns:c16="http://schemas.microsoft.com/office/drawing/2014/chart" uri="{C3380CC4-5D6E-409C-BE32-E72D297353CC}">
              <c16:uniqueId val="{00000002-5A8F-4D39-BB81-0742A97B1DB3}"/>
            </c:ext>
          </c:extLst>
        </c:ser>
        <c:ser>
          <c:idx val="3"/>
          <c:order val="3"/>
          <c:tx>
            <c:strRef>
              <c:f>Sheet2!$AB$4</c:f>
              <c:strCache>
                <c:ptCount val="1"/>
                <c:pt idx="0">
                  <c:v>moderately comfort</c:v>
                </c:pt>
              </c:strCache>
            </c:strRef>
          </c:tx>
          <c:spPr>
            <a:solidFill>
              <a:srgbClr val="92D050"/>
            </a:solidFill>
            <a:ln>
              <a:noFill/>
            </a:ln>
            <a:effectLst/>
          </c:spPr>
          <c:invertIfNegative val="0"/>
          <c:cat>
            <c:multiLvlStrRef>
              <c:f>Sheet2!$W$5:$X$20</c:f>
              <c:multiLvlStrCache>
                <c:ptCount val="15"/>
                <c:lvl>
                  <c:pt idx="1">
                    <c:v>2009</c:v>
                  </c:pt>
                  <c:pt idx="2">
                    <c:v>2019</c:v>
                  </c:pt>
                  <c:pt idx="4">
                    <c:v>2009</c:v>
                  </c:pt>
                  <c:pt idx="5">
                    <c:v>2019</c:v>
                  </c:pt>
                  <c:pt idx="7">
                    <c:v>2009</c:v>
                  </c:pt>
                  <c:pt idx="8">
                    <c:v>2019</c:v>
                  </c:pt>
                  <c:pt idx="10">
                    <c:v>2009</c:v>
                  </c:pt>
                  <c:pt idx="11">
                    <c:v>2019</c:v>
                  </c:pt>
                  <c:pt idx="13">
                    <c:v>2009</c:v>
                  </c:pt>
                  <c:pt idx="14">
                    <c:v>2019</c:v>
                  </c:pt>
                </c:lvl>
                <c:lvl>
                  <c:pt idx="0">
                    <c:v>Anekal</c:v>
                  </c:pt>
                  <c:pt idx="3">
                    <c:v>Bengaluru East</c:v>
                  </c:pt>
                  <c:pt idx="6">
                    <c:v>Bengaluru North</c:v>
                  </c:pt>
                  <c:pt idx="9">
                    <c:v>Bengaluru South</c:v>
                  </c:pt>
                  <c:pt idx="12">
                    <c:v>YELAHANKA</c:v>
                  </c:pt>
                </c:lvl>
              </c:multiLvlStrCache>
            </c:multiLvlStrRef>
          </c:cat>
          <c:val>
            <c:numRef>
              <c:f>Sheet2!$AB$5:$AB$20</c:f>
              <c:numCache>
                <c:formatCode>General</c:formatCode>
                <c:ptCount val="16"/>
                <c:pt idx="0">
                  <c:v>0</c:v>
                </c:pt>
                <c:pt idx="1">
                  <c:v>24.7856987393059</c:v>
                </c:pt>
                <c:pt idx="2">
                  <c:v>91.602208865598499</c:v>
                </c:pt>
                <c:pt idx="3">
                  <c:v>0</c:v>
                </c:pt>
                <c:pt idx="4">
                  <c:v>18.336242998061401</c:v>
                </c:pt>
                <c:pt idx="5">
                  <c:v>97.594439148735603</c:v>
                </c:pt>
                <c:pt idx="6">
                  <c:v>0</c:v>
                </c:pt>
                <c:pt idx="7">
                  <c:v>30.045324556197102</c:v>
                </c:pt>
                <c:pt idx="8">
                  <c:v>93.533696649220303</c:v>
                </c:pt>
                <c:pt idx="9">
                  <c:v>0</c:v>
                </c:pt>
                <c:pt idx="10">
                  <c:v>30.501030422603598</c:v>
                </c:pt>
                <c:pt idx="11">
                  <c:v>90.578131505310793</c:v>
                </c:pt>
                <c:pt idx="12">
                  <c:v>0</c:v>
                </c:pt>
                <c:pt idx="13">
                  <c:v>18.859859396088101</c:v>
                </c:pt>
                <c:pt idx="14">
                  <c:v>92.032713574924998</c:v>
                </c:pt>
                <c:pt idx="15">
                  <c:v>0</c:v>
                </c:pt>
              </c:numCache>
            </c:numRef>
          </c:val>
          <c:extLst>
            <c:ext xmlns:c16="http://schemas.microsoft.com/office/drawing/2014/chart" uri="{C3380CC4-5D6E-409C-BE32-E72D297353CC}">
              <c16:uniqueId val="{00000003-5A8F-4D39-BB81-0742A97B1DB3}"/>
            </c:ext>
          </c:extLst>
        </c:ser>
        <c:ser>
          <c:idx val="4"/>
          <c:order val="4"/>
          <c:tx>
            <c:strRef>
              <c:f>Sheet2!$AC$4</c:f>
              <c:strCache>
                <c:ptCount val="1"/>
                <c:pt idx="0">
                  <c:v>highly comfort</c:v>
                </c:pt>
              </c:strCache>
            </c:strRef>
          </c:tx>
          <c:spPr>
            <a:solidFill>
              <a:schemeClr val="accent5"/>
            </a:solidFill>
            <a:ln>
              <a:noFill/>
            </a:ln>
            <a:effectLst/>
          </c:spPr>
          <c:invertIfNegative val="0"/>
          <c:cat>
            <c:multiLvlStrRef>
              <c:f>Sheet2!$W$5:$X$20</c:f>
              <c:multiLvlStrCache>
                <c:ptCount val="15"/>
                <c:lvl>
                  <c:pt idx="1">
                    <c:v>2009</c:v>
                  </c:pt>
                  <c:pt idx="2">
                    <c:v>2019</c:v>
                  </c:pt>
                  <c:pt idx="4">
                    <c:v>2009</c:v>
                  </c:pt>
                  <c:pt idx="5">
                    <c:v>2019</c:v>
                  </c:pt>
                  <c:pt idx="7">
                    <c:v>2009</c:v>
                  </c:pt>
                  <c:pt idx="8">
                    <c:v>2019</c:v>
                  </c:pt>
                  <c:pt idx="10">
                    <c:v>2009</c:v>
                  </c:pt>
                  <c:pt idx="11">
                    <c:v>2019</c:v>
                  </c:pt>
                  <c:pt idx="13">
                    <c:v>2009</c:v>
                  </c:pt>
                  <c:pt idx="14">
                    <c:v>2019</c:v>
                  </c:pt>
                </c:lvl>
                <c:lvl>
                  <c:pt idx="0">
                    <c:v>Anekal</c:v>
                  </c:pt>
                  <c:pt idx="3">
                    <c:v>Bengaluru East</c:v>
                  </c:pt>
                  <c:pt idx="6">
                    <c:v>Bengaluru North</c:v>
                  </c:pt>
                  <c:pt idx="9">
                    <c:v>Bengaluru South</c:v>
                  </c:pt>
                  <c:pt idx="12">
                    <c:v>YELAHANKA</c:v>
                  </c:pt>
                </c:lvl>
              </c:multiLvlStrCache>
            </c:multiLvlStrRef>
          </c:cat>
          <c:val>
            <c:numRef>
              <c:f>Sheet2!$AC$5:$AC$20</c:f>
              <c:numCache>
                <c:formatCode>General</c:formatCode>
                <c:ptCount val="16"/>
                <c:pt idx="0">
                  <c:v>0</c:v>
                </c:pt>
                <c:pt idx="1">
                  <c:v>0</c:v>
                </c:pt>
                <c:pt idx="2">
                  <c:v>0.38967670645750002</c:v>
                </c:pt>
                <c:pt idx="3">
                  <c:v>0</c:v>
                </c:pt>
                <c:pt idx="4">
                  <c:v>0</c:v>
                </c:pt>
                <c:pt idx="5">
                  <c:v>1.3666498870050401</c:v>
                </c:pt>
                <c:pt idx="6">
                  <c:v>0</c:v>
                </c:pt>
                <c:pt idx="7">
                  <c:v>0</c:v>
                </c:pt>
                <c:pt idx="8">
                  <c:v>1.28473533696649</c:v>
                </c:pt>
                <c:pt idx="9">
                  <c:v>0</c:v>
                </c:pt>
                <c:pt idx="10">
                  <c:v>0</c:v>
                </c:pt>
                <c:pt idx="11">
                  <c:v>0.42676700532453299</c:v>
                </c:pt>
                <c:pt idx="12">
                  <c:v>0</c:v>
                </c:pt>
                <c:pt idx="13">
                  <c:v>0</c:v>
                </c:pt>
                <c:pt idx="14">
                  <c:v>0.12408597385331301</c:v>
                </c:pt>
                <c:pt idx="15">
                  <c:v>0</c:v>
                </c:pt>
              </c:numCache>
            </c:numRef>
          </c:val>
          <c:extLst>
            <c:ext xmlns:c16="http://schemas.microsoft.com/office/drawing/2014/chart" uri="{C3380CC4-5D6E-409C-BE32-E72D297353CC}">
              <c16:uniqueId val="{00000004-5A8F-4D39-BB81-0742A97B1DB3}"/>
            </c:ext>
          </c:extLst>
        </c:ser>
        <c:dLbls>
          <c:showLegendKey val="0"/>
          <c:showVal val="0"/>
          <c:showCatName val="0"/>
          <c:showSerName val="0"/>
          <c:showPercent val="0"/>
          <c:showBubbleSize val="0"/>
        </c:dLbls>
        <c:gapWidth val="10"/>
        <c:overlap val="100"/>
        <c:axId val="240420207"/>
        <c:axId val="240421167"/>
      </c:barChart>
      <c:catAx>
        <c:axId val="2404202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240421167"/>
        <c:crosses val="autoZero"/>
        <c:auto val="1"/>
        <c:lblAlgn val="ctr"/>
        <c:lblOffset val="100"/>
        <c:noMultiLvlLbl val="0"/>
      </c:catAx>
      <c:valAx>
        <c:axId val="24042116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2404202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Sheet2!$R$4</c:f>
              <c:strCache>
                <c:ptCount val="1"/>
                <c:pt idx="0">
                  <c:v>vegetation</c:v>
                </c:pt>
              </c:strCache>
            </c:strRef>
          </c:tx>
          <c:spPr>
            <a:solidFill>
              <a:srgbClr val="00B050"/>
            </a:solidFill>
            <a:ln>
              <a:noFill/>
            </a:ln>
            <a:effectLst/>
          </c:spPr>
          <c:invertIfNegative val="0"/>
          <c:cat>
            <c:multiLvlStrRef>
              <c:f>Sheet2!$P$5:$Q$20</c:f>
              <c:multiLvlStrCache>
                <c:ptCount val="15"/>
                <c:lvl>
                  <c:pt idx="1">
                    <c:v>2009</c:v>
                  </c:pt>
                  <c:pt idx="2">
                    <c:v>2019</c:v>
                  </c:pt>
                  <c:pt idx="4">
                    <c:v>2009</c:v>
                  </c:pt>
                  <c:pt idx="5">
                    <c:v>2019</c:v>
                  </c:pt>
                  <c:pt idx="7">
                    <c:v>2009</c:v>
                  </c:pt>
                  <c:pt idx="8">
                    <c:v>2019</c:v>
                  </c:pt>
                  <c:pt idx="10">
                    <c:v>2009</c:v>
                  </c:pt>
                  <c:pt idx="11">
                    <c:v>2019</c:v>
                  </c:pt>
                  <c:pt idx="13">
                    <c:v>2009</c:v>
                  </c:pt>
                  <c:pt idx="14">
                    <c:v>2019</c:v>
                  </c:pt>
                </c:lvl>
                <c:lvl>
                  <c:pt idx="0">
                    <c:v>Anekal</c:v>
                  </c:pt>
                  <c:pt idx="3">
                    <c:v>Bengaluru East</c:v>
                  </c:pt>
                  <c:pt idx="6">
                    <c:v>Bengaluru North</c:v>
                  </c:pt>
                  <c:pt idx="9">
                    <c:v>Bengaluru South</c:v>
                  </c:pt>
                  <c:pt idx="12">
                    <c:v>YELAHANKA</c:v>
                  </c:pt>
                </c:lvl>
              </c:multiLvlStrCache>
            </c:multiLvlStrRef>
          </c:cat>
          <c:val>
            <c:numRef>
              <c:f>Sheet2!$R$5:$R$20</c:f>
              <c:numCache>
                <c:formatCode>General</c:formatCode>
                <c:ptCount val="16"/>
                <c:pt idx="0">
                  <c:v>0</c:v>
                </c:pt>
                <c:pt idx="1">
                  <c:v>24.1139058499664</c:v>
                </c:pt>
                <c:pt idx="2">
                  <c:v>0.741404231333746</c:v>
                </c:pt>
                <c:pt idx="3">
                  <c:v>0</c:v>
                </c:pt>
                <c:pt idx="4">
                  <c:v>22.276851227010301</c:v>
                </c:pt>
                <c:pt idx="5">
                  <c:v>3.1959900178864098</c:v>
                </c:pt>
                <c:pt idx="6">
                  <c:v>0</c:v>
                </c:pt>
                <c:pt idx="7">
                  <c:v>25.274796432098199</c:v>
                </c:pt>
                <c:pt idx="8">
                  <c:v>0.205579237036637</c:v>
                </c:pt>
                <c:pt idx="9">
                  <c:v>0</c:v>
                </c:pt>
                <c:pt idx="10">
                  <c:v>23.796267933098001</c:v>
                </c:pt>
                <c:pt idx="11">
                  <c:v>2.76370737636605</c:v>
                </c:pt>
                <c:pt idx="12">
                  <c:v>0</c:v>
                </c:pt>
                <c:pt idx="13">
                  <c:v>21.8191633798391</c:v>
                </c:pt>
                <c:pt idx="14">
                  <c:v>0.246560441552686</c:v>
                </c:pt>
                <c:pt idx="15">
                  <c:v>0</c:v>
                </c:pt>
              </c:numCache>
            </c:numRef>
          </c:val>
          <c:extLst>
            <c:ext xmlns:c16="http://schemas.microsoft.com/office/drawing/2014/chart" uri="{C3380CC4-5D6E-409C-BE32-E72D297353CC}">
              <c16:uniqueId val="{00000000-5744-4AAC-A889-02B10C30DC9D}"/>
            </c:ext>
          </c:extLst>
        </c:ser>
        <c:ser>
          <c:idx val="1"/>
          <c:order val="1"/>
          <c:tx>
            <c:strRef>
              <c:f>Sheet2!$S$4</c:f>
              <c:strCache>
                <c:ptCount val="1"/>
                <c:pt idx="0">
                  <c:v>water</c:v>
                </c:pt>
              </c:strCache>
            </c:strRef>
          </c:tx>
          <c:spPr>
            <a:solidFill>
              <a:srgbClr val="0070C0"/>
            </a:solidFill>
            <a:ln>
              <a:noFill/>
            </a:ln>
            <a:effectLst/>
          </c:spPr>
          <c:invertIfNegative val="0"/>
          <c:cat>
            <c:multiLvlStrRef>
              <c:f>Sheet2!$P$5:$Q$20</c:f>
              <c:multiLvlStrCache>
                <c:ptCount val="15"/>
                <c:lvl>
                  <c:pt idx="1">
                    <c:v>2009</c:v>
                  </c:pt>
                  <c:pt idx="2">
                    <c:v>2019</c:v>
                  </c:pt>
                  <c:pt idx="4">
                    <c:v>2009</c:v>
                  </c:pt>
                  <c:pt idx="5">
                    <c:v>2019</c:v>
                  </c:pt>
                  <c:pt idx="7">
                    <c:v>2009</c:v>
                  </c:pt>
                  <c:pt idx="8">
                    <c:v>2019</c:v>
                  </c:pt>
                  <c:pt idx="10">
                    <c:v>2009</c:v>
                  </c:pt>
                  <c:pt idx="11">
                    <c:v>2019</c:v>
                  </c:pt>
                  <c:pt idx="13">
                    <c:v>2009</c:v>
                  </c:pt>
                  <c:pt idx="14">
                    <c:v>2019</c:v>
                  </c:pt>
                </c:lvl>
                <c:lvl>
                  <c:pt idx="0">
                    <c:v>Anekal</c:v>
                  </c:pt>
                  <c:pt idx="3">
                    <c:v>Bengaluru East</c:v>
                  </c:pt>
                  <c:pt idx="6">
                    <c:v>Bengaluru North</c:v>
                  </c:pt>
                  <c:pt idx="9">
                    <c:v>Bengaluru South</c:v>
                  </c:pt>
                  <c:pt idx="12">
                    <c:v>YELAHANKA</c:v>
                  </c:pt>
                </c:lvl>
              </c:multiLvlStrCache>
            </c:multiLvlStrRef>
          </c:cat>
          <c:val>
            <c:numRef>
              <c:f>Sheet2!$S$5:$S$20</c:f>
              <c:numCache>
                <c:formatCode>General</c:formatCode>
                <c:ptCount val="16"/>
                <c:pt idx="0">
                  <c:v>0</c:v>
                </c:pt>
                <c:pt idx="1">
                  <c:v>1.2104485821097599</c:v>
                </c:pt>
                <c:pt idx="2">
                  <c:v>0.68643372566090199</c:v>
                </c:pt>
                <c:pt idx="3">
                  <c:v>0</c:v>
                </c:pt>
                <c:pt idx="4">
                  <c:v>2.41331662328481</c:v>
                </c:pt>
                <c:pt idx="5">
                  <c:v>1.34415800014995</c:v>
                </c:pt>
                <c:pt idx="6">
                  <c:v>0</c:v>
                </c:pt>
                <c:pt idx="7">
                  <c:v>0.90978259109967097</c:v>
                </c:pt>
                <c:pt idx="8">
                  <c:v>0.90217449954135898</c:v>
                </c:pt>
                <c:pt idx="9">
                  <c:v>0</c:v>
                </c:pt>
                <c:pt idx="10">
                  <c:v>3.8903708142440698</c:v>
                </c:pt>
                <c:pt idx="11">
                  <c:v>1.1000608496759801</c:v>
                </c:pt>
                <c:pt idx="12">
                  <c:v>0</c:v>
                </c:pt>
                <c:pt idx="13">
                  <c:v>0.26872081639559597</c:v>
                </c:pt>
                <c:pt idx="14">
                  <c:v>0.242934552706323</c:v>
                </c:pt>
                <c:pt idx="15">
                  <c:v>0</c:v>
                </c:pt>
              </c:numCache>
            </c:numRef>
          </c:val>
          <c:extLst>
            <c:ext xmlns:c16="http://schemas.microsoft.com/office/drawing/2014/chart" uri="{C3380CC4-5D6E-409C-BE32-E72D297353CC}">
              <c16:uniqueId val="{00000001-5744-4AAC-A889-02B10C30DC9D}"/>
            </c:ext>
          </c:extLst>
        </c:ser>
        <c:ser>
          <c:idx val="2"/>
          <c:order val="2"/>
          <c:tx>
            <c:strRef>
              <c:f>Sheet2!$T$4</c:f>
              <c:strCache>
                <c:ptCount val="1"/>
                <c:pt idx="0">
                  <c:v>built-up</c:v>
                </c:pt>
              </c:strCache>
            </c:strRef>
          </c:tx>
          <c:spPr>
            <a:solidFill>
              <a:srgbClr val="C00000"/>
            </a:solidFill>
            <a:ln>
              <a:noFill/>
            </a:ln>
            <a:effectLst/>
          </c:spPr>
          <c:invertIfNegative val="0"/>
          <c:cat>
            <c:multiLvlStrRef>
              <c:f>Sheet2!$P$5:$Q$20</c:f>
              <c:multiLvlStrCache>
                <c:ptCount val="15"/>
                <c:lvl>
                  <c:pt idx="1">
                    <c:v>2009</c:v>
                  </c:pt>
                  <c:pt idx="2">
                    <c:v>2019</c:v>
                  </c:pt>
                  <c:pt idx="4">
                    <c:v>2009</c:v>
                  </c:pt>
                  <c:pt idx="5">
                    <c:v>2019</c:v>
                  </c:pt>
                  <c:pt idx="7">
                    <c:v>2009</c:v>
                  </c:pt>
                  <c:pt idx="8">
                    <c:v>2019</c:v>
                  </c:pt>
                  <c:pt idx="10">
                    <c:v>2009</c:v>
                  </c:pt>
                  <c:pt idx="11">
                    <c:v>2019</c:v>
                  </c:pt>
                  <c:pt idx="13">
                    <c:v>2009</c:v>
                  </c:pt>
                  <c:pt idx="14">
                    <c:v>2019</c:v>
                  </c:pt>
                </c:lvl>
                <c:lvl>
                  <c:pt idx="0">
                    <c:v>Anekal</c:v>
                  </c:pt>
                  <c:pt idx="3">
                    <c:v>Bengaluru East</c:v>
                  </c:pt>
                  <c:pt idx="6">
                    <c:v>Bengaluru North</c:v>
                  </c:pt>
                  <c:pt idx="9">
                    <c:v>Bengaluru South</c:v>
                  </c:pt>
                  <c:pt idx="12">
                    <c:v>YELAHANKA</c:v>
                  </c:pt>
                </c:lvl>
              </c:multiLvlStrCache>
            </c:multiLvlStrRef>
          </c:cat>
          <c:val>
            <c:numRef>
              <c:f>Sheet2!$T$5:$T$20</c:f>
              <c:numCache>
                <c:formatCode>General</c:formatCode>
                <c:ptCount val="16"/>
                <c:pt idx="0">
                  <c:v>0</c:v>
                </c:pt>
                <c:pt idx="1">
                  <c:v>18.383853612639701</c:v>
                </c:pt>
                <c:pt idx="2">
                  <c:v>82.147142370819296</c:v>
                </c:pt>
                <c:pt idx="3">
                  <c:v>0</c:v>
                </c:pt>
                <c:pt idx="4">
                  <c:v>23.2826676092848</c:v>
                </c:pt>
                <c:pt idx="5">
                  <c:v>83.040046269024401</c:v>
                </c:pt>
                <c:pt idx="6">
                  <c:v>0</c:v>
                </c:pt>
                <c:pt idx="7">
                  <c:v>21.1084670217301</c:v>
                </c:pt>
                <c:pt idx="8">
                  <c:v>90.074461770895198</c:v>
                </c:pt>
                <c:pt idx="9">
                  <c:v>0</c:v>
                </c:pt>
                <c:pt idx="10">
                  <c:v>21.156676899777398</c:v>
                </c:pt>
                <c:pt idx="11">
                  <c:v>79.248249547723802</c:v>
                </c:pt>
                <c:pt idx="12">
                  <c:v>0</c:v>
                </c:pt>
                <c:pt idx="13">
                  <c:v>15.9512193156684</c:v>
                </c:pt>
                <c:pt idx="14">
                  <c:v>85.135870112603996</c:v>
                </c:pt>
                <c:pt idx="15">
                  <c:v>0</c:v>
                </c:pt>
              </c:numCache>
            </c:numRef>
          </c:val>
          <c:extLst>
            <c:ext xmlns:c16="http://schemas.microsoft.com/office/drawing/2014/chart" uri="{C3380CC4-5D6E-409C-BE32-E72D297353CC}">
              <c16:uniqueId val="{00000002-5744-4AAC-A889-02B10C30DC9D}"/>
            </c:ext>
          </c:extLst>
        </c:ser>
        <c:ser>
          <c:idx val="3"/>
          <c:order val="3"/>
          <c:tx>
            <c:strRef>
              <c:f>Sheet2!$U$4</c:f>
              <c:strCache>
                <c:ptCount val="1"/>
                <c:pt idx="0">
                  <c:v>barren</c:v>
                </c:pt>
              </c:strCache>
            </c:strRef>
          </c:tx>
          <c:spPr>
            <a:solidFill>
              <a:schemeClr val="accent4"/>
            </a:solidFill>
            <a:ln>
              <a:noFill/>
            </a:ln>
            <a:effectLst/>
          </c:spPr>
          <c:invertIfNegative val="0"/>
          <c:cat>
            <c:multiLvlStrRef>
              <c:f>Sheet2!$P$5:$Q$20</c:f>
              <c:multiLvlStrCache>
                <c:ptCount val="15"/>
                <c:lvl>
                  <c:pt idx="1">
                    <c:v>2009</c:v>
                  </c:pt>
                  <c:pt idx="2">
                    <c:v>2019</c:v>
                  </c:pt>
                  <c:pt idx="4">
                    <c:v>2009</c:v>
                  </c:pt>
                  <c:pt idx="5">
                    <c:v>2019</c:v>
                  </c:pt>
                  <c:pt idx="7">
                    <c:v>2009</c:v>
                  </c:pt>
                  <c:pt idx="8">
                    <c:v>2019</c:v>
                  </c:pt>
                  <c:pt idx="10">
                    <c:v>2009</c:v>
                  </c:pt>
                  <c:pt idx="11">
                    <c:v>2019</c:v>
                  </c:pt>
                  <c:pt idx="13">
                    <c:v>2009</c:v>
                  </c:pt>
                  <c:pt idx="14">
                    <c:v>2019</c:v>
                  </c:pt>
                </c:lvl>
                <c:lvl>
                  <c:pt idx="0">
                    <c:v>Anekal</c:v>
                  </c:pt>
                  <c:pt idx="3">
                    <c:v>Bengaluru East</c:v>
                  </c:pt>
                  <c:pt idx="6">
                    <c:v>Bengaluru North</c:v>
                  </c:pt>
                  <c:pt idx="9">
                    <c:v>Bengaluru South</c:v>
                  </c:pt>
                  <c:pt idx="12">
                    <c:v>YELAHANKA</c:v>
                  </c:pt>
                </c:lvl>
              </c:multiLvlStrCache>
            </c:multiLvlStrRef>
          </c:cat>
          <c:val>
            <c:numRef>
              <c:f>Sheet2!$U$5:$U$20</c:f>
              <c:numCache>
                <c:formatCode>General</c:formatCode>
                <c:ptCount val="16"/>
                <c:pt idx="0">
                  <c:v>0</c:v>
                </c:pt>
                <c:pt idx="1">
                  <c:v>56.291791955284197</c:v>
                </c:pt>
                <c:pt idx="2">
                  <c:v>16.425019672186</c:v>
                </c:pt>
                <c:pt idx="3">
                  <c:v>0</c:v>
                </c:pt>
                <c:pt idx="4">
                  <c:v>52.027164540420102</c:v>
                </c:pt>
                <c:pt idx="5">
                  <c:v>12.419805712939301</c:v>
                </c:pt>
                <c:pt idx="6">
                  <c:v>0</c:v>
                </c:pt>
                <c:pt idx="7">
                  <c:v>52.706953955072102</c:v>
                </c:pt>
                <c:pt idx="8">
                  <c:v>8.8177844925268403</c:v>
                </c:pt>
                <c:pt idx="9">
                  <c:v>0</c:v>
                </c:pt>
                <c:pt idx="10">
                  <c:v>51.156684352880603</c:v>
                </c:pt>
                <c:pt idx="11">
                  <c:v>16.8879822262342</c:v>
                </c:pt>
                <c:pt idx="12">
                  <c:v>0</c:v>
                </c:pt>
                <c:pt idx="13">
                  <c:v>61.9608964880969</c:v>
                </c:pt>
                <c:pt idx="14">
                  <c:v>14.374634893136999</c:v>
                </c:pt>
                <c:pt idx="15">
                  <c:v>0</c:v>
                </c:pt>
              </c:numCache>
            </c:numRef>
          </c:val>
          <c:extLst>
            <c:ext xmlns:c16="http://schemas.microsoft.com/office/drawing/2014/chart" uri="{C3380CC4-5D6E-409C-BE32-E72D297353CC}">
              <c16:uniqueId val="{00000003-5744-4AAC-A889-02B10C30DC9D}"/>
            </c:ext>
          </c:extLst>
        </c:ser>
        <c:dLbls>
          <c:showLegendKey val="0"/>
          <c:showVal val="0"/>
          <c:showCatName val="0"/>
          <c:showSerName val="0"/>
          <c:showPercent val="0"/>
          <c:showBubbleSize val="0"/>
        </c:dLbls>
        <c:gapWidth val="10"/>
        <c:overlap val="100"/>
        <c:axId val="242934559"/>
        <c:axId val="242935519"/>
      </c:barChart>
      <c:catAx>
        <c:axId val="2429345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242935519"/>
        <c:crosses val="autoZero"/>
        <c:auto val="1"/>
        <c:lblAlgn val="ctr"/>
        <c:lblOffset val="100"/>
        <c:noMultiLvlLbl val="0"/>
      </c:catAx>
      <c:valAx>
        <c:axId val="24293551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chemeClr val="tx1">
                    <a:lumMod val="65000"/>
                    <a:lumOff val="35000"/>
                  </a:schemeClr>
                </a:solidFill>
                <a:latin typeface="+mn-lt"/>
                <a:ea typeface="+mn-ea"/>
                <a:cs typeface="+mn-cs"/>
              </a:defRPr>
            </a:pPr>
            <a:endParaRPr lang="en-US"/>
          </a:p>
        </c:txPr>
        <c:crossAx val="2429345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700" b="1" i="0" baseline="0"/>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68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Banglore-sumer</c:v>
                </c:pt>
              </c:strCache>
            </c:strRef>
          </c:tx>
          <c:spPr>
            <a:solidFill>
              <a:srgbClr val="C00000"/>
            </a:solidFill>
            <a:ln>
              <a:noFill/>
            </a:ln>
            <a:effectLst/>
          </c:spPr>
          <c:invertIfNegative val="0"/>
          <c:cat>
            <c:numRef>
              <c:f>Sheet1!$A$2:$A$4</c:f>
              <c:numCache>
                <c:formatCode>General</c:formatCode>
                <c:ptCount val="3"/>
                <c:pt idx="0">
                  <c:v>2009</c:v>
                </c:pt>
                <c:pt idx="1">
                  <c:v>2014</c:v>
                </c:pt>
                <c:pt idx="2">
                  <c:v>2019</c:v>
                </c:pt>
              </c:numCache>
            </c:numRef>
          </c:cat>
          <c:val>
            <c:numRef>
              <c:f>Sheet1!$B$2:$B$4</c:f>
              <c:numCache>
                <c:formatCode>General</c:formatCode>
                <c:ptCount val="3"/>
                <c:pt idx="0">
                  <c:v>27.931491325780499</c:v>
                </c:pt>
                <c:pt idx="1">
                  <c:v>28.661892365401599</c:v>
                </c:pt>
                <c:pt idx="2">
                  <c:v>29.7538608677932</c:v>
                </c:pt>
              </c:numCache>
            </c:numRef>
          </c:val>
          <c:extLst>
            <c:ext xmlns:c16="http://schemas.microsoft.com/office/drawing/2014/chart" uri="{C3380CC4-5D6E-409C-BE32-E72D297353CC}">
              <c16:uniqueId val="{00000000-FB6B-41BF-B70B-3749F18AA7C2}"/>
            </c:ext>
          </c:extLst>
        </c:ser>
        <c:dLbls>
          <c:showLegendKey val="0"/>
          <c:showVal val="0"/>
          <c:showCatName val="0"/>
          <c:showSerName val="0"/>
          <c:showPercent val="0"/>
          <c:showBubbleSize val="0"/>
        </c:dLbls>
        <c:gapWidth val="219"/>
        <c:overlap val="-27"/>
        <c:axId val="1313142239"/>
        <c:axId val="1313144639"/>
      </c:barChart>
      <c:catAx>
        <c:axId val="13131422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313144639"/>
        <c:crosses val="autoZero"/>
        <c:auto val="1"/>
        <c:lblAlgn val="ctr"/>
        <c:lblOffset val="100"/>
        <c:noMultiLvlLbl val="0"/>
      </c:catAx>
      <c:valAx>
        <c:axId val="131314463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313142239"/>
        <c:crosses val="autoZero"/>
        <c:crossBetween val="between"/>
      </c:valAx>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i="0" baseline="0"/>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68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Sheet1!$B$5</c:f>
              <c:strCache>
                <c:ptCount val="1"/>
                <c:pt idx="0">
                  <c:v>Banglore-winter</c:v>
                </c:pt>
              </c:strCache>
            </c:strRef>
          </c:tx>
          <c:spPr>
            <a:solidFill>
              <a:schemeClr val="accent1"/>
            </a:solidFill>
            <a:ln>
              <a:noFill/>
            </a:ln>
            <a:effectLst/>
          </c:spPr>
          <c:invertIfNegative val="0"/>
          <c:cat>
            <c:numRef>
              <c:f>Sheet1!$A$6:$A$8</c:f>
              <c:numCache>
                <c:formatCode>General</c:formatCode>
                <c:ptCount val="3"/>
                <c:pt idx="0">
                  <c:v>2009</c:v>
                </c:pt>
                <c:pt idx="1">
                  <c:v>2014</c:v>
                </c:pt>
                <c:pt idx="2">
                  <c:v>2019</c:v>
                </c:pt>
              </c:numCache>
            </c:numRef>
          </c:cat>
          <c:val>
            <c:numRef>
              <c:f>Sheet1!$B$6:$B$8</c:f>
              <c:numCache>
                <c:formatCode>General</c:formatCode>
                <c:ptCount val="3"/>
                <c:pt idx="0">
                  <c:v>24.3935656908311</c:v>
                </c:pt>
                <c:pt idx="1">
                  <c:v>26.399798514383999</c:v>
                </c:pt>
                <c:pt idx="2">
                  <c:v>22.3916458647033</c:v>
                </c:pt>
              </c:numCache>
            </c:numRef>
          </c:val>
          <c:extLst>
            <c:ext xmlns:c16="http://schemas.microsoft.com/office/drawing/2014/chart" uri="{C3380CC4-5D6E-409C-BE32-E72D297353CC}">
              <c16:uniqueId val="{00000000-448B-480F-A101-5D0A7A400C75}"/>
            </c:ext>
          </c:extLst>
        </c:ser>
        <c:dLbls>
          <c:showLegendKey val="0"/>
          <c:showVal val="0"/>
          <c:showCatName val="0"/>
          <c:showSerName val="0"/>
          <c:showPercent val="0"/>
          <c:showBubbleSize val="0"/>
        </c:dLbls>
        <c:gapWidth val="219"/>
        <c:overlap val="-27"/>
        <c:axId val="652485711"/>
        <c:axId val="652486191"/>
      </c:barChart>
      <c:catAx>
        <c:axId val="652485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652486191"/>
        <c:crosses val="autoZero"/>
        <c:auto val="1"/>
        <c:lblAlgn val="ctr"/>
        <c:lblOffset val="100"/>
        <c:noMultiLvlLbl val="0"/>
      </c:catAx>
      <c:valAx>
        <c:axId val="65248619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6524857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i="0" baseline="0"/>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7692038495188118E-2"/>
          <c:y val="6.9444444444444448E-2"/>
          <c:w val="0.90286351706036749"/>
          <c:h val="0.73577136191309422"/>
        </c:manualLayout>
      </c:layout>
      <c:barChart>
        <c:barDir val="col"/>
        <c:grouping val="clustered"/>
        <c:varyColors val="0"/>
        <c:ser>
          <c:idx val="0"/>
          <c:order val="0"/>
          <c:tx>
            <c:strRef>
              <c:f>Sheet1!$J$29</c:f>
              <c:strCache>
                <c:ptCount val="1"/>
                <c:pt idx="0">
                  <c:v>2009</c:v>
                </c:pt>
              </c:strCache>
            </c:strRef>
          </c:tx>
          <c:spPr>
            <a:solidFill>
              <a:srgbClr val="FFC000"/>
            </a:solidFill>
            <a:ln>
              <a:noFill/>
            </a:ln>
            <a:effectLst/>
          </c:spPr>
          <c:invertIfNegative val="0"/>
          <c:cat>
            <c:strRef>
              <c:f>Sheet1!$K$28:$N$28</c:f>
              <c:strCache>
                <c:ptCount val="4"/>
                <c:pt idx="0">
                  <c:v>Jaipur-Builtup</c:v>
                </c:pt>
                <c:pt idx="1">
                  <c:v>Jaipur-vegetation</c:v>
                </c:pt>
                <c:pt idx="2">
                  <c:v>Jaipur-Barren</c:v>
                </c:pt>
                <c:pt idx="3">
                  <c:v>Jaipur-Water</c:v>
                </c:pt>
              </c:strCache>
            </c:strRef>
          </c:cat>
          <c:val>
            <c:numRef>
              <c:f>Sheet1!$K$29:$N$29</c:f>
              <c:numCache>
                <c:formatCode>General</c:formatCode>
                <c:ptCount val="4"/>
                <c:pt idx="0">
                  <c:v>55.702471795684801</c:v>
                </c:pt>
                <c:pt idx="1">
                  <c:v>13.2808277909482</c:v>
                </c:pt>
                <c:pt idx="2">
                  <c:v>30.722467616378101</c:v>
                </c:pt>
                <c:pt idx="3">
                  <c:v>0.29423279698897797</c:v>
                </c:pt>
              </c:numCache>
            </c:numRef>
          </c:val>
          <c:extLst>
            <c:ext xmlns:c16="http://schemas.microsoft.com/office/drawing/2014/chart" uri="{C3380CC4-5D6E-409C-BE32-E72D297353CC}">
              <c16:uniqueId val="{00000000-53FA-405A-9A8D-3BDE9CCDA0AC}"/>
            </c:ext>
          </c:extLst>
        </c:ser>
        <c:ser>
          <c:idx val="1"/>
          <c:order val="1"/>
          <c:tx>
            <c:strRef>
              <c:f>Sheet1!$J$30</c:f>
              <c:strCache>
                <c:ptCount val="1"/>
                <c:pt idx="0">
                  <c:v>2014</c:v>
                </c:pt>
              </c:strCache>
            </c:strRef>
          </c:tx>
          <c:spPr>
            <a:solidFill>
              <a:schemeClr val="bg2">
                <a:lumMod val="50000"/>
              </a:schemeClr>
            </a:solidFill>
            <a:ln>
              <a:noFill/>
            </a:ln>
            <a:effectLst/>
          </c:spPr>
          <c:invertIfNegative val="0"/>
          <c:cat>
            <c:strRef>
              <c:f>Sheet1!$K$28:$N$28</c:f>
              <c:strCache>
                <c:ptCount val="4"/>
                <c:pt idx="0">
                  <c:v>Jaipur-Builtup</c:v>
                </c:pt>
                <c:pt idx="1">
                  <c:v>Jaipur-vegetation</c:v>
                </c:pt>
                <c:pt idx="2">
                  <c:v>Jaipur-Barren</c:v>
                </c:pt>
                <c:pt idx="3">
                  <c:v>Jaipur-Water</c:v>
                </c:pt>
              </c:strCache>
            </c:strRef>
          </c:cat>
          <c:val>
            <c:numRef>
              <c:f>Sheet1!$K$30:$N$30</c:f>
              <c:numCache>
                <c:formatCode>General</c:formatCode>
                <c:ptCount val="4"/>
                <c:pt idx="0">
                  <c:v>64.208310570776902</c:v>
                </c:pt>
                <c:pt idx="1">
                  <c:v>17.724238187390601</c:v>
                </c:pt>
                <c:pt idx="2">
                  <c:v>16.975774467047501</c:v>
                </c:pt>
                <c:pt idx="3">
                  <c:v>1.0916767747849501</c:v>
                </c:pt>
              </c:numCache>
            </c:numRef>
          </c:val>
          <c:extLst>
            <c:ext xmlns:c16="http://schemas.microsoft.com/office/drawing/2014/chart" uri="{C3380CC4-5D6E-409C-BE32-E72D297353CC}">
              <c16:uniqueId val="{00000001-53FA-405A-9A8D-3BDE9CCDA0AC}"/>
            </c:ext>
          </c:extLst>
        </c:ser>
        <c:ser>
          <c:idx val="2"/>
          <c:order val="2"/>
          <c:tx>
            <c:strRef>
              <c:f>Sheet1!$J$31</c:f>
              <c:strCache>
                <c:ptCount val="1"/>
                <c:pt idx="0">
                  <c:v>2019</c:v>
                </c:pt>
              </c:strCache>
            </c:strRef>
          </c:tx>
          <c:spPr>
            <a:solidFill>
              <a:schemeClr val="accent2"/>
            </a:solidFill>
            <a:ln>
              <a:noFill/>
            </a:ln>
            <a:effectLst/>
          </c:spPr>
          <c:invertIfNegative val="0"/>
          <c:cat>
            <c:strRef>
              <c:f>Sheet1!$K$28:$N$28</c:f>
              <c:strCache>
                <c:ptCount val="4"/>
                <c:pt idx="0">
                  <c:v>Jaipur-Builtup</c:v>
                </c:pt>
                <c:pt idx="1">
                  <c:v>Jaipur-vegetation</c:v>
                </c:pt>
                <c:pt idx="2">
                  <c:v>Jaipur-Barren</c:v>
                </c:pt>
                <c:pt idx="3">
                  <c:v>Jaipur-Water</c:v>
                </c:pt>
              </c:strCache>
            </c:strRef>
          </c:cat>
          <c:val>
            <c:numRef>
              <c:f>Sheet1!$K$31:$N$31</c:f>
              <c:numCache>
                <c:formatCode>General</c:formatCode>
                <c:ptCount val="4"/>
                <c:pt idx="0">
                  <c:v>64.2</c:v>
                </c:pt>
                <c:pt idx="1">
                  <c:v>26.464491492001802</c:v>
                </c:pt>
                <c:pt idx="2">
                  <c:v>10.265387982031701</c:v>
                </c:pt>
                <c:pt idx="3">
                  <c:v>0.239272419464992</c:v>
                </c:pt>
              </c:numCache>
            </c:numRef>
          </c:val>
          <c:extLst>
            <c:ext xmlns:c16="http://schemas.microsoft.com/office/drawing/2014/chart" uri="{C3380CC4-5D6E-409C-BE32-E72D297353CC}">
              <c16:uniqueId val="{00000002-53FA-405A-9A8D-3BDE9CCDA0AC}"/>
            </c:ext>
          </c:extLst>
        </c:ser>
        <c:dLbls>
          <c:showLegendKey val="0"/>
          <c:showVal val="0"/>
          <c:showCatName val="0"/>
          <c:showSerName val="0"/>
          <c:showPercent val="0"/>
          <c:showBubbleSize val="0"/>
        </c:dLbls>
        <c:gapWidth val="219"/>
        <c:overlap val="-27"/>
        <c:axId val="1438924624"/>
        <c:axId val="1438919824"/>
      </c:barChart>
      <c:catAx>
        <c:axId val="1438924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38919824"/>
        <c:crosses val="autoZero"/>
        <c:auto val="1"/>
        <c:lblAlgn val="ctr"/>
        <c:lblOffset val="100"/>
        <c:noMultiLvlLbl val="0"/>
      </c:catAx>
      <c:valAx>
        <c:axId val="14389198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389246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6810189302253452E-2"/>
          <c:y val="0.12513495276653172"/>
          <c:w val="0.94450552157520551"/>
          <c:h val="0.59362707580728036"/>
        </c:manualLayout>
      </c:layout>
      <c:barChart>
        <c:barDir val="col"/>
        <c:grouping val="stacked"/>
        <c:varyColors val="0"/>
        <c:ser>
          <c:idx val="0"/>
          <c:order val="0"/>
          <c:tx>
            <c:strRef>
              <c:f>Sheet2!$I$4</c:f>
              <c:strCache>
                <c:ptCount val="1"/>
                <c:pt idx="0">
                  <c:v>extremely discomfort</c:v>
                </c:pt>
              </c:strCache>
            </c:strRef>
          </c:tx>
          <c:spPr>
            <a:solidFill>
              <a:srgbClr val="C00000"/>
            </a:solidFill>
            <a:ln>
              <a:noFill/>
            </a:ln>
            <a:effectLst/>
          </c:spPr>
          <c:invertIfNegative val="0"/>
          <c:cat>
            <c:multiLvlStrRef>
              <c:f>Sheet2!$G$5:$H$35</c:f>
              <c:multiLvlStrCache>
                <c:ptCount val="30"/>
                <c:lvl>
                  <c:pt idx="1">
                    <c:v>2009</c:v>
                  </c:pt>
                  <c:pt idx="2">
                    <c:v>2019</c:v>
                  </c:pt>
                  <c:pt idx="4">
                    <c:v>2009</c:v>
                  </c:pt>
                  <c:pt idx="5">
                    <c:v>2019</c:v>
                  </c:pt>
                  <c:pt idx="7">
                    <c:v>2009</c:v>
                  </c:pt>
                  <c:pt idx="8">
                    <c:v>2019</c:v>
                  </c:pt>
                  <c:pt idx="10">
                    <c:v>2009</c:v>
                  </c:pt>
                  <c:pt idx="11">
                    <c:v>2019</c:v>
                  </c:pt>
                  <c:pt idx="13">
                    <c:v>2009</c:v>
                  </c:pt>
                  <c:pt idx="14">
                    <c:v>2019</c:v>
                  </c:pt>
                  <c:pt idx="16">
                    <c:v>2009</c:v>
                  </c:pt>
                  <c:pt idx="17">
                    <c:v>2019</c:v>
                  </c:pt>
                  <c:pt idx="19">
                    <c:v>2009</c:v>
                  </c:pt>
                  <c:pt idx="20">
                    <c:v>2019</c:v>
                  </c:pt>
                  <c:pt idx="22">
                    <c:v>2009</c:v>
                  </c:pt>
                  <c:pt idx="23">
                    <c:v>2019</c:v>
                  </c:pt>
                  <c:pt idx="25">
                    <c:v>2009</c:v>
                  </c:pt>
                  <c:pt idx="26">
                    <c:v>2019</c:v>
                  </c:pt>
                  <c:pt idx="28">
                    <c:v>2009</c:v>
                  </c:pt>
                  <c:pt idx="29">
                    <c:v>2019</c:v>
                  </c:pt>
                </c:lvl>
                <c:lvl>
                  <c:pt idx="0">
                    <c:v>ADARSH NAGAR</c:v>
                  </c:pt>
                  <c:pt idx="3">
                    <c:v>AMER ANSIK</c:v>
                  </c:pt>
                  <c:pt idx="6">
                    <c:v>BAGRU ANSIK</c:v>
                  </c:pt>
                  <c:pt idx="9">
                    <c:v>CIVIL LINES</c:v>
                  </c:pt>
                  <c:pt idx="12">
                    <c:v>HAWA MAHAL</c:v>
                  </c:pt>
                  <c:pt idx="16">
                    <c:v>JHOTWARA ANSIK</c:v>
                  </c:pt>
                  <c:pt idx="18">
                    <c:v>KISHAN POLE</c:v>
                  </c:pt>
                  <c:pt idx="21">
                    <c:v>MALVIYA NAGAR</c:v>
                  </c:pt>
                  <c:pt idx="24">
                    <c:v>SANGANER</c:v>
                  </c:pt>
                  <c:pt idx="27">
                    <c:v>VIDHYADHAR NAGAR</c:v>
                  </c:pt>
                </c:lvl>
              </c:multiLvlStrCache>
            </c:multiLvlStrRef>
          </c:cat>
          <c:val>
            <c:numRef>
              <c:f>Sheet2!$I$5:$I$35</c:f>
              <c:numCache>
                <c:formatCode>General</c:formatCode>
                <c:ptCount val="31"/>
                <c:pt idx="0">
                  <c:v>0</c:v>
                </c:pt>
                <c:pt idx="1">
                  <c:v>4.0673183689666503</c:v>
                </c:pt>
                <c:pt idx="2">
                  <c:v>99.725348665737798</c:v>
                </c:pt>
                <c:pt idx="3">
                  <c:v>0</c:v>
                </c:pt>
                <c:pt idx="4">
                  <c:v>2.3859649122806998</c:v>
                </c:pt>
                <c:pt idx="5">
                  <c:v>48.412796697626398</c:v>
                </c:pt>
                <c:pt idx="6">
                  <c:v>0</c:v>
                </c:pt>
                <c:pt idx="7">
                  <c:v>17.908888600470402</c:v>
                </c:pt>
                <c:pt idx="8">
                  <c:v>99.959164163229403</c:v>
                </c:pt>
                <c:pt idx="9">
                  <c:v>0</c:v>
                </c:pt>
                <c:pt idx="10">
                  <c:v>1.7183940376873701</c:v>
                </c:pt>
                <c:pt idx="11">
                  <c:v>99.845196915109696</c:v>
                </c:pt>
                <c:pt idx="12">
                  <c:v>0</c:v>
                </c:pt>
                <c:pt idx="13">
                  <c:v>2.6003904071388702</c:v>
                </c:pt>
                <c:pt idx="14">
                  <c:v>94.124721137757902</c:v>
                </c:pt>
                <c:pt idx="15">
                  <c:v>0</c:v>
                </c:pt>
                <c:pt idx="16">
                  <c:v>4.7137784682706299</c:v>
                </c:pt>
                <c:pt idx="17">
                  <c:v>99.952155296381804</c:v>
                </c:pt>
                <c:pt idx="18">
                  <c:v>0</c:v>
                </c:pt>
                <c:pt idx="19">
                  <c:v>3.8756397460128697E-2</c:v>
                </c:pt>
                <c:pt idx="20">
                  <c:v>99.598632376988306</c:v>
                </c:pt>
                <c:pt idx="21">
                  <c:v>0</c:v>
                </c:pt>
                <c:pt idx="22">
                  <c:v>1.3565837893839301</c:v>
                </c:pt>
                <c:pt idx="23">
                  <c:v>99.771695809766896</c:v>
                </c:pt>
                <c:pt idx="24">
                  <c:v>0</c:v>
                </c:pt>
                <c:pt idx="25">
                  <c:v>2.4665684751627301</c:v>
                </c:pt>
                <c:pt idx="26">
                  <c:v>99.987456521859201</c:v>
                </c:pt>
                <c:pt idx="27">
                  <c:v>0</c:v>
                </c:pt>
                <c:pt idx="28">
                  <c:v>4.2521084400698301</c:v>
                </c:pt>
                <c:pt idx="29">
                  <c:v>99.749931646581302</c:v>
                </c:pt>
                <c:pt idx="30">
                  <c:v>0</c:v>
                </c:pt>
              </c:numCache>
            </c:numRef>
          </c:val>
          <c:extLst>
            <c:ext xmlns:c16="http://schemas.microsoft.com/office/drawing/2014/chart" uri="{C3380CC4-5D6E-409C-BE32-E72D297353CC}">
              <c16:uniqueId val="{00000000-40DB-4848-BAF6-240332D1F3F3}"/>
            </c:ext>
          </c:extLst>
        </c:ser>
        <c:ser>
          <c:idx val="1"/>
          <c:order val="1"/>
          <c:tx>
            <c:strRef>
              <c:f>Sheet2!$J$4</c:f>
              <c:strCache>
                <c:ptCount val="1"/>
                <c:pt idx="0">
                  <c:v>moderately discomfort</c:v>
                </c:pt>
              </c:strCache>
            </c:strRef>
          </c:tx>
          <c:spPr>
            <a:solidFill>
              <a:srgbClr val="FFC000"/>
            </a:solidFill>
            <a:ln>
              <a:noFill/>
            </a:ln>
            <a:effectLst/>
          </c:spPr>
          <c:invertIfNegative val="0"/>
          <c:cat>
            <c:multiLvlStrRef>
              <c:f>Sheet2!$G$5:$H$35</c:f>
              <c:multiLvlStrCache>
                <c:ptCount val="30"/>
                <c:lvl>
                  <c:pt idx="1">
                    <c:v>2009</c:v>
                  </c:pt>
                  <c:pt idx="2">
                    <c:v>2019</c:v>
                  </c:pt>
                  <c:pt idx="4">
                    <c:v>2009</c:v>
                  </c:pt>
                  <c:pt idx="5">
                    <c:v>2019</c:v>
                  </c:pt>
                  <c:pt idx="7">
                    <c:v>2009</c:v>
                  </c:pt>
                  <c:pt idx="8">
                    <c:v>2019</c:v>
                  </c:pt>
                  <c:pt idx="10">
                    <c:v>2009</c:v>
                  </c:pt>
                  <c:pt idx="11">
                    <c:v>2019</c:v>
                  </c:pt>
                  <c:pt idx="13">
                    <c:v>2009</c:v>
                  </c:pt>
                  <c:pt idx="14">
                    <c:v>2019</c:v>
                  </c:pt>
                  <c:pt idx="16">
                    <c:v>2009</c:v>
                  </c:pt>
                  <c:pt idx="17">
                    <c:v>2019</c:v>
                  </c:pt>
                  <c:pt idx="19">
                    <c:v>2009</c:v>
                  </c:pt>
                  <c:pt idx="20">
                    <c:v>2019</c:v>
                  </c:pt>
                  <c:pt idx="22">
                    <c:v>2009</c:v>
                  </c:pt>
                  <c:pt idx="23">
                    <c:v>2019</c:v>
                  </c:pt>
                  <c:pt idx="25">
                    <c:v>2009</c:v>
                  </c:pt>
                  <c:pt idx="26">
                    <c:v>2019</c:v>
                  </c:pt>
                  <c:pt idx="28">
                    <c:v>2009</c:v>
                  </c:pt>
                  <c:pt idx="29">
                    <c:v>2019</c:v>
                  </c:pt>
                </c:lvl>
                <c:lvl>
                  <c:pt idx="0">
                    <c:v>ADARSH NAGAR</c:v>
                  </c:pt>
                  <c:pt idx="3">
                    <c:v>AMER ANSIK</c:v>
                  </c:pt>
                  <c:pt idx="6">
                    <c:v>BAGRU ANSIK</c:v>
                  </c:pt>
                  <c:pt idx="9">
                    <c:v>CIVIL LINES</c:v>
                  </c:pt>
                  <c:pt idx="12">
                    <c:v>HAWA MAHAL</c:v>
                  </c:pt>
                  <c:pt idx="16">
                    <c:v>JHOTWARA ANSIK</c:v>
                  </c:pt>
                  <c:pt idx="18">
                    <c:v>KISHAN POLE</c:v>
                  </c:pt>
                  <c:pt idx="21">
                    <c:v>MALVIYA NAGAR</c:v>
                  </c:pt>
                  <c:pt idx="24">
                    <c:v>SANGANER</c:v>
                  </c:pt>
                  <c:pt idx="27">
                    <c:v>VIDHYADHAR NAGAR</c:v>
                  </c:pt>
                </c:lvl>
              </c:multiLvlStrCache>
            </c:multiLvlStrRef>
          </c:cat>
          <c:val>
            <c:numRef>
              <c:f>Sheet2!$J$5:$J$35</c:f>
              <c:numCache>
                <c:formatCode>General</c:formatCode>
                <c:ptCount val="31"/>
                <c:pt idx="0">
                  <c:v>0</c:v>
                </c:pt>
                <c:pt idx="1">
                  <c:v>95.619098407547995</c:v>
                </c:pt>
                <c:pt idx="2">
                  <c:v>0.27465133426219102</c:v>
                </c:pt>
                <c:pt idx="3">
                  <c:v>0</c:v>
                </c:pt>
                <c:pt idx="4">
                  <c:v>89.779153766769895</c:v>
                </c:pt>
                <c:pt idx="5">
                  <c:v>47.2610939112487</c:v>
                </c:pt>
                <c:pt idx="6">
                  <c:v>0</c:v>
                </c:pt>
                <c:pt idx="7">
                  <c:v>81.825520182083494</c:v>
                </c:pt>
                <c:pt idx="8">
                  <c:v>4.08358367706134E-2</c:v>
                </c:pt>
                <c:pt idx="9">
                  <c:v>0</c:v>
                </c:pt>
                <c:pt idx="10">
                  <c:v>98.150342521774206</c:v>
                </c:pt>
                <c:pt idx="11">
                  <c:v>0.154803084890341</c:v>
                </c:pt>
                <c:pt idx="12">
                  <c:v>0</c:v>
                </c:pt>
                <c:pt idx="13">
                  <c:v>94.8348515833178</c:v>
                </c:pt>
                <c:pt idx="14">
                  <c:v>4.5220223709487497</c:v>
                </c:pt>
                <c:pt idx="15">
                  <c:v>0</c:v>
                </c:pt>
                <c:pt idx="16">
                  <c:v>95.1268287831587</c:v>
                </c:pt>
                <c:pt idx="17">
                  <c:v>4.7844703618188503E-2</c:v>
                </c:pt>
                <c:pt idx="18">
                  <c:v>0</c:v>
                </c:pt>
                <c:pt idx="19">
                  <c:v>99.822145299326806</c:v>
                </c:pt>
                <c:pt idx="20">
                  <c:v>0.401367623011744</c:v>
                </c:pt>
                <c:pt idx="21">
                  <c:v>0</c:v>
                </c:pt>
                <c:pt idx="22">
                  <c:v>98.348032204132195</c:v>
                </c:pt>
                <c:pt idx="23">
                  <c:v>0.22830419023312101</c:v>
                </c:pt>
                <c:pt idx="24">
                  <c:v>0</c:v>
                </c:pt>
                <c:pt idx="25">
                  <c:v>97.514261303527704</c:v>
                </c:pt>
                <c:pt idx="26">
                  <c:v>1.2543478140819899E-2</c:v>
                </c:pt>
                <c:pt idx="27">
                  <c:v>0</c:v>
                </c:pt>
                <c:pt idx="28">
                  <c:v>95.595410856626103</c:v>
                </c:pt>
                <c:pt idx="29">
                  <c:v>0.25006835341872302</c:v>
                </c:pt>
                <c:pt idx="30">
                  <c:v>0</c:v>
                </c:pt>
              </c:numCache>
            </c:numRef>
          </c:val>
          <c:extLst>
            <c:ext xmlns:c16="http://schemas.microsoft.com/office/drawing/2014/chart" uri="{C3380CC4-5D6E-409C-BE32-E72D297353CC}">
              <c16:uniqueId val="{00000001-40DB-4848-BAF6-240332D1F3F3}"/>
            </c:ext>
          </c:extLst>
        </c:ser>
        <c:ser>
          <c:idx val="2"/>
          <c:order val="2"/>
          <c:tx>
            <c:strRef>
              <c:f>Sheet2!$K$4</c:f>
              <c:strCache>
                <c:ptCount val="1"/>
                <c:pt idx="0">
                  <c:v>neutral</c:v>
                </c:pt>
              </c:strCache>
            </c:strRef>
          </c:tx>
          <c:spPr>
            <a:solidFill>
              <a:schemeClr val="accent3"/>
            </a:solidFill>
            <a:ln>
              <a:noFill/>
            </a:ln>
            <a:effectLst/>
          </c:spPr>
          <c:invertIfNegative val="0"/>
          <c:cat>
            <c:multiLvlStrRef>
              <c:f>Sheet2!$G$5:$H$35</c:f>
              <c:multiLvlStrCache>
                <c:ptCount val="30"/>
                <c:lvl>
                  <c:pt idx="1">
                    <c:v>2009</c:v>
                  </c:pt>
                  <c:pt idx="2">
                    <c:v>2019</c:v>
                  </c:pt>
                  <c:pt idx="4">
                    <c:v>2009</c:v>
                  </c:pt>
                  <c:pt idx="5">
                    <c:v>2019</c:v>
                  </c:pt>
                  <c:pt idx="7">
                    <c:v>2009</c:v>
                  </c:pt>
                  <c:pt idx="8">
                    <c:v>2019</c:v>
                  </c:pt>
                  <c:pt idx="10">
                    <c:v>2009</c:v>
                  </c:pt>
                  <c:pt idx="11">
                    <c:v>2019</c:v>
                  </c:pt>
                  <c:pt idx="13">
                    <c:v>2009</c:v>
                  </c:pt>
                  <c:pt idx="14">
                    <c:v>2019</c:v>
                  </c:pt>
                  <c:pt idx="16">
                    <c:v>2009</c:v>
                  </c:pt>
                  <c:pt idx="17">
                    <c:v>2019</c:v>
                  </c:pt>
                  <c:pt idx="19">
                    <c:v>2009</c:v>
                  </c:pt>
                  <c:pt idx="20">
                    <c:v>2019</c:v>
                  </c:pt>
                  <c:pt idx="22">
                    <c:v>2009</c:v>
                  </c:pt>
                  <c:pt idx="23">
                    <c:v>2019</c:v>
                  </c:pt>
                  <c:pt idx="25">
                    <c:v>2009</c:v>
                  </c:pt>
                  <c:pt idx="26">
                    <c:v>2019</c:v>
                  </c:pt>
                  <c:pt idx="28">
                    <c:v>2009</c:v>
                  </c:pt>
                  <c:pt idx="29">
                    <c:v>2019</c:v>
                  </c:pt>
                </c:lvl>
                <c:lvl>
                  <c:pt idx="0">
                    <c:v>ADARSH NAGAR</c:v>
                  </c:pt>
                  <c:pt idx="3">
                    <c:v>AMER ANSIK</c:v>
                  </c:pt>
                  <c:pt idx="6">
                    <c:v>BAGRU ANSIK</c:v>
                  </c:pt>
                  <c:pt idx="9">
                    <c:v>CIVIL LINES</c:v>
                  </c:pt>
                  <c:pt idx="12">
                    <c:v>HAWA MAHAL</c:v>
                  </c:pt>
                  <c:pt idx="16">
                    <c:v>JHOTWARA ANSIK</c:v>
                  </c:pt>
                  <c:pt idx="18">
                    <c:v>KISHAN POLE</c:v>
                  </c:pt>
                  <c:pt idx="21">
                    <c:v>MALVIYA NAGAR</c:v>
                  </c:pt>
                  <c:pt idx="24">
                    <c:v>SANGANER</c:v>
                  </c:pt>
                  <c:pt idx="27">
                    <c:v>VIDHYADHAR NAGAR</c:v>
                  </c:pt>
                </c:lvl>
              </c:multiLvlStrCache>
            </c:multiLvlStrRef>
          </c:cat>
          <c:val>
            <c:numRef>
              <c:f>Sheet2!$K$5:$K$35</c:f>
              <c:numCache>
                <c:formatCode>General</c:formatCode>
                <c:ptCount val="31"/>
                <c:pt idx="0">
                  <c:v>0</c:v>
                </c:pt>
                <c:pt idx="1">
                  <c:v>0.31358322348531797</c:v>
                </c:pt>
                <c:pt idx="2">
                  <c:v>0</c:v>
                </c:pt>
                <c:pt idx="3">
                  <c:v>0</c:v>
                </c:pt>
                <c:pt idx="4">
                  <c:v>2.5056759545923599</c:v>
                </c:pt>
                <c:pt idx="5">
                  <c:v>4.32610939112487</c:v>
                </c:pt>
                <c:pt idx="6">
                  <c:v>0</c:v>
                </c:pt>
                <c:pt idx="7">
                  <c:v>0.265591217446082</c:v>
                </c:pt>
                <c:pt idx="8">
                  <c:v>0</c:v>
                </c:pt>
                <c:pt idx="9">
                  <c:v>0</c:v>
                </c:pt>
                <c:pt idx="10">
                  <c:v>0.13126344053845901</c:v>
                </c:pt>
                <c:pt idx="11">
                  <c:v>0</c:v>
                </c:pt>
                <c:pt idx="12">
                  <c:v>0</c:v>
                </c:pt>
                <c:pt idx="13">
                  <c:v>0.937093325897007</c:v>
                </c:pt>
                <c:pt idx="14">
                  <c:v>1.3532564912933001</c:v>
                </c:pt>
                <c:pt idx="15">
                  <c:v>0</c:v>
                </c:pt>
                <c:pt idx="16">
                  <c:v>0.15939274857070701</c:v>
                </c:pt>
                <c:pt idx="17">
                  <c:v>0</c:v>
                </c:pt>
                <c:pt idx="18">
                  <c:v>0</c:v>
                </c:pt>
                <c:pt idx="19">
                  <c:v>0.13909830321306499</c:v>
                </c:pt>
                <c:pt idx="20">
                  <c:v>0</c:v>
                </c:pt>
                <c:pt idx="21">
                  <c:v>0</c:v>
                </c:pt>
                <c:pt idx="22">
                  <c:v>0.29538400648389701</c:v>
                </c:pt>
                <c:pt idx="23">
                  <c:v>0</c:v>
                </c:pt>
                <c:pt idx="24">
                  <c:v>0</c:v>
                </c:pt>
                <c:pt idx="25">
                  <c:v>1.91702213095549E-2</c:v>
                </c:pt>
                <c:pt idx="26">
                  <c:v>0</c:v>
                </c:pt>
                <c:pt idx="27">
                  <c:v>0</c:v>
                </c:pt>
                <c:pt idx="28">
                  <c:v>0.15248070330409899</c:v>
                </c:pt>
                <c:pt idx="29">
                  <c:v>0</c:v>
                </c:pt>
                <c:pt idx="30">
                  <c:v>0</c:v>
                </c:pt>
              </c:numCache>
            </c:numRef>
          </c:val>
          <c:extLst>
            <c:ext xmlns:c16="http://schemas.microsoft.com/office/drawing/2014/chart" uri="{C3380CC4-5D6E-409C-BE32-E72D297353CC}">
              <c16:uniqueId val="{00000002-40DB-4848-BAF6-240332D1F3F3}"/>
            </c:ext>
          </c:extLst>
        </c:ser>
        <c:ser>
          <c:idx val="3"/>
          <c:order val="3"/>
          <c:tx>
            <c:strRef>
              <c:f>Sheet2!$L$4</c:f>
              <c:strCache>
                <c:ptCount val="1"/>
                <c:pt idx="0">
                  <c:v>moderately comfort</c:v>
                </c:pt>
              </c:strCache>
            </c:strRef>
          </c:tx>
          <c:spPr>
            <a:solidFill>
              <a:srgbClr val="92D050"/>
            </a:solidFill>
            <a:ln>
              <a:noFill/>
            </a:ln>
            <a:effectLst/>
          </c:spPr>
          <c:invertIfNegative val="0"/>
          <c:cat>
            <c:multiLvlStrRef>
              <c:f>Sheet2!$G$5:$H$35</c:f>
              <c:multiLvlStrCache>
                <c:ptCount val="30"/>
                <c:lvl>
                  <c:pt idx="1">
                    <c:v>2009</c:v>
                  </c:pt>
                  <c:pt idx="2">
                    <c:v>2019</c:v>
                  </c:pt>
                  <c:pt idx="4">
                    <c:v>2009</c:v>
                  </c:pt>
                  <c:pt idx="5">
                    <c:v>2019</c:v>
                  </c:pt>
                  <c:pt idx="7">
                    <c:v>2009</c:v>
                  </c:pt>
                  <c:pt idx="8">
                    <c:v>2019</c:v>
                  </c:pt>
                  <c:pt idx="10">
                    <c:v>2009</c:v>
                  </c:pt>
                  <c:pt idx="11">
                    <c:v>2019</c:v>
                  </c:pt>
                  <c:pt idx="13">
                    <c:v>2009</c:v>
                  </c:pt>
                  <c:pt idx="14">
                    <c:v>2019</c:v>
                  </c:pt>
                  <c:pt idx="16">
                    <c:v>2009</c:v>
                  </c:pt>
                  <c:pt idx="17">
                    <c:v>2019</c:v>
                  </c:pt>
                  <c:pt idx="19">
                    <c:v>2009</c:v>
                  </c:pt>
                  <c:pt idx="20">
                    <c:v>2019</c:v>
                  </c:pt>
                  <c:pt idx="22">
                    <c:v>2009</c:v>
                  </c:pt>
                  <c:pt idx="23">
                    <c:v>2019</c:v>
                  </c:pt>
                  <c:pt idx="25">
                    <c:v>2009</c:v>
                  </c:pt>
                  <c:pt idx="26">
                    <c:v>2019</c:v>
                  </c:pt>
                  <c:pt idx="28">
                    <c:v>2009</c:v>
                  </c:pt>
                  <c:pt idx="29">
                    <c:v>2019</c:v>
                  </c:pt>
                </c:lvl>
                <c:lvl>
                  <c:pt idx="0">
                    <c:v>ADARSH NAGAR</c:v>
                  </c:pt>
                  <c:pt idx="3">
                    <c:v>AMER ANSIK</c:v>
                  </c:pt>
                  <c:pt idx="6">
                    <c:v>BAGRU ANSIK</c:v>
                  </c:pt>
                  <c:pt idx="9">
                    <c:v>CIVIL LINES</c:v>
                  </c:pt>
                  <c:pt idx="12">
                    <c:v>HAWA MAHAL</c:v>
                  </c:pt>
                  <c:pt idx="16">
                    <c:v>JHOTWARA ANSIK</c:v>
                  </c:pt>
                  <c:pt idx="18">
                    <c:v>KISHAN POLE</c:v>
                  </c:pt>
                  <c:pt idx="21">
                    <c:v>MALVIYA NAGAR</c:v>
                  </c:pt>
                  <c:pt idx="24">
                    <c:v>SANGANER</c:v>
                  </c:pt>
                  <c:pt idx="27">
                    <c:v>VIDHYADHAR NAGAR</c:v>
                  </c:pt>
                </c:lvl>
              </c:multiLvlStrCache>
            </c:multiLvlStrRef>
          </c:cat>
          <c:val>
            <c:numRef>
              <c:f>Sheet2!$L$5:$L$35</c:f>
              <c:numCache>
                <c:formatCode>General</c:formatCode>
                <c:ptCount val="31"/>
                <c:pt idx="0">
                  <c:v>0</c:v>
                </c:pt>
                <c:pt idx="1">
                  <c:v>0</c:v>
                </c:pt>
                <c:pt idx="2">
                  <c:v>0</c:v>
                </c:pt>
                <c:pt idx="3">
                  <c:v>0</c:v>
                </c:pt>
                <c:pt idx="4">
                  <c:v>5.32920536635707</c:v>
                </c:pt>
                <c:pt idx="5">
                  <c:v>0</c:v>
                </c:pt>
                <c:pt idx="6">
                  <c:v>0</c:v>
                </c:pt>
                <c:pt idx="7">
                  <c:v>0</c:v>
                </c:pt>
                <c:pt idx="8">
                  <c:v>0</c:v>
                </c:pt>
                <c:pt idx="9">
                  <c:v>0</c:v>
                </c:pt>
                <c:pt idx="10">
                  <c:v>0</c:v>
                </c:pt>
                <c:pt idx="11">
                  <c:v>0</c:v>
                </c:pt>
                <c:pt idx="12">
                  <c:v>0</c:v>
                </c:pt>
                <c:pt idx="13">
                  <c:v>1.62766468364628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numCache>
            </c:numRef>
          </c:val>
          <c:extLst>
            <c:ext xmlns:c16="http://schemas.microsoft.com/office/drawing/2014/chart" uri="{C3380CC4-5D6E-409C-BE32-E72D297353CC}">
              <c16:uniqueId val="{00000003-40DB-4848-BAF6-240332D1F3F3}"/>
            </c:ext>
          </c:extLst>
        </c:ser>
        <c:ser>
          <c:idx val="4"/>
          <c:order val="4"/>
          <c:tx>
            <c:strRef>
              <c:f>Sheet2!$M$4</c:f>
              <c:strCache>
                <c:ptCount val="1"/>
                <c:pt idx="0">
                  <c:v>highly comfort</c:v>
                </c:pt>
              </c:strCache>
            </c:strRef>
          </c:tx>
          <c:spPr>
            <a:solidFill>
              <a:schemeClr val="accent5"/>
            </a:solidFill>
            <a:ln>
              <a:noFill/>
            </a:ln>
            <a:effectLst/>
          </c:spPr>
          <c:invertIfNegative val="0"/>
          <c:cat>
            <c:multiLvlStrRef>
              <c:f>Sheet2!$G$5:$H$35</c:f>
              <c:multiLvlStrCache>
                <c:ptCount val="30"/>
                <c:lvl>
                  <c:pt idx="1">
                    <c:v>2009</c:v>
                  </c:pt>
                  <c:pt idx="2">
                    <c:v>2019</c:v>
                  </c:pt>
                  <c:pt idx="4">
                    <c:v>2009</c:v>
                  </c:pt>
                  <c:pt idx="5">
                    <c:v>2019</c:v>
                  </c:pt>
                  <c:pt idx="7">
                    <c:v>2009</c:v>
                  </c:pt>
                  <c:pt idx="8">
                    <c:v>2019</c:v>
                  </c:pt>
                  <c:pt idx="10">
                    <c:v>2009</c:v>
                  </c:pt>
                  <c:pt idx="11">
                    <c:v>2019</c:v>
                  </c:pt>
                  <c:pt idx="13">
                    <c:v>2009</c:v>
                  </c:pt>
                  <c:pt idx="14">
                    <c:v>2019</c:v>
                  </c:pt>
                  <c:pt idx="16">
                    <c:v>2009</c:v>
                  </c:pt>
                  <c:pt idx="17">
                    <c:v>2019</c:v>
                  </c:pt>
                  <c:pt idx="19">
                    <c:v>2009</c:v>
                  </c:pt>
                  <c:pt idx="20">
                    <c:v>2019</c:v>
                  </c:pt>
                  <c:pt idx="22">
                    <c:v>2009</c:v>
                  </c:pt>
                  <c:pt idx="23">
                    <c:v>2019</c:v>
                  </c:pt>
                  <c:pt idx="25">
                    <c:v>2009</c:v>
                  </c:pt>
                  <c:pt idx="26">
                    <c:v>2019</c:v>
                  </c:pt>
                  <c:pt idx="28">
                    <c:v>2009</c:v>
                  </c:pt>
                  <c:pt idx="29">
                    <c:v>2019</c:v>
                  </c:pt>
                </c:lvl>
                <c:lvl>
                  <c:pt idx="0">
                    <c:v>ADARSH NAGAR</c:v>
                  </c:pt>
                  <c:pt idx="3">
                    <c:v>AMER ANSIK</c:v>
                  </c:pt>
                  <c:pt idx="6">
                    <c:v>BAGRU ANSIK</c:v>
                  </c:pt>
                  <c:pt idx="9">
                    <c:v>CIVIL LINES</c:v>
                  </c:pt>
                  <c:pt idx="12">
                    <c:v>HAWA MAHAL</c:v>
                  </c:pt>
                  <c:pt idx="16">
                    <c:v>JHOTWARA ANSIK</c:v>
                  </c:pt>
                  <c:pt idx="18">
                    <c:v>KISHAN POLE</c:v>
                  </c:pt>
                  <c:pt idx="21">
                    <c:v>MALVIYA NAGAR</c:v>
                  </c:pt>
                  <c:pt idx="24">
                    <c:v>SANGANER</c:v>
                  </c:pt>
                  <c:pt idx="27">
                    <c:v>VIDHYADHAR NAGAR</c:v>
                  </c:pt>
                </c:lvl>
              </c:multiLvlStrCache>
            </c:multiLvlStrRef>
          </c:cat>
          <c:val>
            <c:numRef>
              <c:f>Sheet2!$M$5:$M$35</c:f>
              <c:numCache>
                <c:formatCode>General</c:formatCode>
                <c:ptCount val="3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numCache>
            </c:numRef>
          </c:val>
          <c:extLst>
            <c:ext xmlns:c16="http://schemas.microsoft.com/office/drawing/2014/chart" uri="{C3380CC4-5D6E-409C-BE32-E72D297353CC}">
              <c16:uniqueId val="{00000004-40DB-4848-BAF6-240332D1F3F3}"/>
            </c:ext>
          </c:extLst>
        </c:ser>
        <c:dLbls>
          <c:showLegendKey val="0"/>
          <c:showVal val="0"/>
          <c:showCatName val="0"/>
          <c:showSerName val="0"/>
          <c:showPercent val="0"/>
          <c:showBubbleSize val="0"/>
        </c:dLbls>
        <c:gapWidth val="10"/>
        <c:overlap val="100"/>
        <c:axId val="946419231"/>
        <c:axId val="946420671"/>
      </c:barChart>
      <c:catAx>
        <c:axId val="9464192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946420671"/>
        <c:crosses val="autoZero"/>
        <c:auto val="1"/>
        <c:lblAlgn val="ctr"/>
        <c:lblOffset val="100"/>
        <c:noMultiLvlLbl val="0"/>
      </c:catAx>
      <c:valAx>
        <c:axId val="946420671"/>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9464192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8769343410043023E-2"/>
          <c:y val="4.4715447154471545E-2"/>
          <c:w val="0.9432451190099117"/>
          <c:h val="0.6484504833237309"/>
        </c:manualLayout>
      </c:layout>
      <c:barChart>
        <c:barDir val="col"/>
        <c:grouping val="stacked"/>
        <c:varyColors val="0"/>
        <c:ser>
          <c:idx val="0"/>
          <c:order val="0"/>
          <c:tx>
            <c:strRef>
              <c:f>Sheet2!$R$4</c:f>
              <c:strCache>
                <c:ptCount val="1"/>
                <c:pt idx="0">
                  <c:v>vegetation</c:v>
                </c:pt>
              </c:strCache>
            </c:strRef>
          </c:tx>
          <c:spPr>
            <a:solidFill>
              <a:srgbClr val="00B050"/>
            </a:solidFill>
            <a:ln>
              <a:noFill/>
            </a:ln>
            <a:effectLst/>
          </c:spPr>
          <c:invertIfNegative val="0"/>
          <c:cat>
            <c:multiLvlStrRef>
              <c:f>Sheet2!$P$5:$Q$35</c:f>
              <c:multiLvlStrCache>
                <c:ptCount val="30"/>
                <c:lvl>
                  <c:pt idx="1">
                    <c:v>2009</c:v>
                  </c:pt>
                  <c:pt idx="2">
                    <c:v>2019</c:v>
                  </c:pt>
                  <c:pt idx="4">
                    <c:v>2009</c:v>
                  </c:pt>
                  <c:pt idx="5">
                    <c:v>2019</c:v>
                  </c:pt>
                  <c:pt idx="7">
                    <c:v>2009</c:v>
                  </c:pt>
                  <c:pt idx="8">
                    <c:v>2019</c:v>
                  </c:pt>
                  <c:pt idx="10">
                    <c:v>2009</c:v>
                  </c:pt>
                  <c:pt idx="11">
                    <c:v>2019</c:v>
                  </c:pt>
                  <c:pt idx="13">
                    <c:v>2009</c:v>
                  </c:pt>
                  <c:pt idx="14">
                    <c:v>2019</c:v>
                  </c:pt>
                  <c:pt idx="16">
                    <c:v>2009</c:v>
                  </c:pt>
                  <c:pt idx="17">
                    <c:v>2019</c:v>
                  </c:pt>
                  <c:pt idx="19">
                    <c:v>2009</c:v>
                  </c:pt>
                  <c:pt idx="20">
                    <c:v>2019</c:v>
                  </c:pt>
                  <c:pt idx="22">
                    <c:v>2009</c:v>
                  </c:pt>
                  <c:pt idx="23">
                    <c:v>2019</c:v>
                  </c:pt>
                  <c:pt idx="25">
                    <c:v>2009</c:v>
                  </c:pt>
                  <c:pt idx="26">
                    <c:v>2019</c:v>
                  </c:pt>
                  <c:pt idx="28">
                    <c:v>2009</c:v>
                  </c:pt>
                  <c:pt idx="29">
                    <c:v>2019</c:v>
                  </c:pt>
                </c:lvl>
                <c:lvl>
                  <c:pt idx="0">
                    <c:v>ADARSH NAGAR</c:v>
                  </c:pt>
                  <c:pt idx="3">
                    <c:v>AMER ANSIK</c:v>
                  </c:pt>
                  <c:pt idx="6">
                    <c:v>BAGRU ANSIK</c:v>
                  </c:pt>
                  <c:pt idx="9">
                    <c:v>CIVIL LINES</c:v>
                  </c:pt>
                  <c:pt idx="12">
                    <c:v>HAWA MAHAL</c:v>
                  </c:pt>
                  <c:pt idx="16">
                    <c:v>JHOTWARA ANSIK</c:v>
                  </c:pt>
                  <c:pt idx="18">
                    <c:v>KISHAN POLE</c:v>
                  </c:pt>
                  <c:pt idx="21">
                    <c:v>MALVIYA NAGAR</c:v>
                  </c:pt>
                  <c:pt idx="24">
                    <c:v>SANGANER</c:v>
                  </c:pt>
                  <c:pt idx="27">
                    <c:v>VIDHYADHAR NAGAR</c:v>
                  </c:pt>
                </c:lvl>
              </c:multiLvlStrCache>
            </c:multiLvlStrRef>
          </c:cat>
          <c:val>
            <c:numRef>
              <c:f>Sheet2!$R$5:$R$35</c:f>
              <c:numCache>
                <c:formatCode>General</c:formatCode>
                <c:ptCount val="31"/>
                <c:pt idx="0">
                  <c:v>0</c:v>
                </c:pt>
                <c:pt idx="1">
                  <c:v>12.037840294129801</c:v>
                </c:pt>
                <c:pt idx="2">
                  <c:v>24.3268230961001</c:v>
                </c:pt>
                <c:pt idx="3">
                  <c:v>0</c:v>
                </c:pt>
                <c:pt idx="4">
                  <c:v>28.800825593395299</c:v>
                </c:pt>
                <c:pt idx="5">
                  <c:v>53.289201489449702</c:v>
                </c:pt>
                <c:pt idx="6">
                  <c:v>0</c:v>
                </c:pt>
                <c:pt idx="7">
                  <c:v>7.9644126762034704</c:v>
                </c:pt>
                <c:pt idx="8">
                  <c:v>27.610624232215901</c:v>
                </c:pt>
                <c:pt idx="9">
                  <c:v>0</c:v>
                </c:pt>
                <c:pt idx="10">
                  <c:v>29.7850311800543</c:v>
                </c:pt>
                <c:pt idx="11">
                  <c:v>26.826925189388302</c:v>
                </c:pt>
                <c:pt idx="12">
                  <c:v>0</c:v>
                </c:pt>
                <c:pt idx="13">
                  <c:v>13.2932081551713</c:v>
                </c:pt>
                <c:pt idx="14">
                  <c:v>27.1388650251426</c:v>
                </c:pt>
                <c:pt idx="15">
                  <c:v>0</c:v>
                </c:pt>
                <c:pt idx="16">
                  <c:v>10.506750672648201</c:v>
                </c:pt>
                <c:pt idx="17">
                  <c:v>18.424003808079298</c:v>
                </c:pt>
                <c:pt idx="18">
                  <c:v>0</c:v>
                </c:pt>
                <c:pt idx="19">
                  <c:v>14.5453290577417</c:v>
                </c:pt>
                <c:pt idx="20">
                  <c:v>7.4056761623490797</c:v>
                </c:pt>
                <c:pt idx="21">
                  <c:v>0</c:v>
                </c:pt>
                <c:pt idx="22">
                  <c:v>28.3559915662773</c:v>
                </c:pt>
                <c:pt idx="23">
                  <c:v>29.1854403263305</c:v>
                </c:pt>
                <c:pt idx="24">
                  <c:v>0</c:v>
                </c:pt>
                <c:pt idx="25">
                  <c:v>11.7167919305202</c:v>
                </c:pt>
                <c:pt idx="26">
                  <c:v>19.863227764621399</c:v>
                </c:pt>
                <c:pt idx="27">
                  <c:v>0</c:v>
                </c:pt>
                <c:pt idx="28">
                  <c:v>12.748017750857001</c:v>
                </c:pt>
                <c:pt idx="29">
                  <c:v>16.749349969066198</c:v>
                </c:pt>
                <c:pt idx="30">
                  <c:v>0</c:v>
                </c:pt>
              </c:numCache>
            </c:numRef>
          </c:val>
          <c:extLst>
            <c:ext xmlns:c16="http://schemas.microsoft.com/office/drawing/2014/chart" uri="{C3380CC4-5D6E-409C-BE32-E72D297353CC}">
              <c16:uniqueId val="{00000000-5EAA-470C-9A32-B22C87ED6E4E}"/>
            </c:ext>
          </c:extLst>
        </c:ser>
        <c:ser>
          <c:idx val="1"/>
          <c:order val="1"/>
          <c:tx>
            <c:strRef>
              <c:f>Sheet2!$S$4</c:f>
              <c:strCache>
                <c:ptCount val="1"/>
                <c:pt idx="0">
                  <c:v>water</c:v>
                </c:pt>
              </c:strCache>
            </c:strRef>
          </c:tx>
          <c:spPr>
            <a:solidFill>
              <a:srgbClr val="0070C0"/>
            </a:solidFill>
            <a:ln>
              <a:noFill/>
            </a:ln>
            <a:effectLst/>
          </c:spPr>
          <c:invertIfNegative val="0"/>
          <c:cat>
            <c:multiLvlStrRef>
              <c:f>Sheet2!$P$5:$Q$35</c:f>
              <c:multiLvlStrCache>
                <c:ptCount val="30"/>
                <c:lvl>
                  <c:pt idx="1">
                    <c:v>2009</c:v>
                  </c:pt>
                  <c:pt idx="2">
                    <c:v>2019</c:v>
                  </c:pt>
                  <c:pt idx="4">
                    <c:v>2009</c:v>
                  </c:pt>
                  <c:pt idx="5">
                    <c:v>2019</c:v>
                  </c:pt>
                  <c:pt idx="7">
                    <c:v>2009</c:v>
                  </c:pt>
                  <c:pt idx="8">
                    <c:v>2019</c:v>
                  </c:pt>
                  <c:pt idx="10">
                    <c:v>2009</c:v>
                  </c:pt>
                  <c:pt idx="11">
                    <c:v>2019</c:v>
                  </c:pt>
                  <c:pt idx="13">
                    <c:v>2009</c:v>
                  </c:pt>
                  <c:pt idx="14">
                    <c:v>2019</c:v>
                  </c:pt>
                  <c:pt idx="16">
                    <c:v>2009</c:v>
                  </c:pt>
                  <c:pt idx="17">
                    <c:v>2019</c:v>
                  </c:pt>
                  <c:pt idx="19">
                    <c:v>2009</c:v>
                  </c:pt>
                  <c:pt idx="20">
                    <c:v>2019</c:v>
                  </c:pt>
                  <c:pt idx="22">
                    <c:v>2009</c:v>
                  </c:pt>
                  <c:pt idx="23">
                    <c:v>2019</c:v>
                  </c:pt>
                  <c:pt idx="25">
                    <c:v>2009</c:v>
                  </c:pt>
                  <c:pt idx="26">
                    <c:v>2019</c:v>
                  </c:pt>
                  <c:pt idx="28">
                    <c:v>2009</c:v>
                  </c:pt>
                  <c:pt idx="29">
                    <c:v>2019</c:v>
                  </c:pt>
                </c:lvl>
                <c:lvl>
                  <c:pt idx="0">
                    <c:v>ADARSH NAGAR</c:v>
                  </c:pt>
                  <c:pt idx="3">
                    <c:v>AMER ANSIK</c:v>
                  </c:pt>
                  <c:pt idx="6">
                    <c:v>BAGRU ANSIK</c:v>
                  </c:pt>
                  <c:pt idx="9">
                    <c:v>CIVIL LINES</c:v>
                  </c:pt>
                  <c:pt idx="12">
                    <c:v>HAWA MAHAL</c:v>
                  </c:pt>
                  <c:pt idx="16">
                    <c:v>JHOTWARA ANSIK</c:v>
                  </c:pt>
                  <c:pt idx="18">
                    <c:v>KISHAN POLE</c:v>
                  </c:pt>
                  <c:pt idx="21">
                    <c:v>MALVIYA NAGAR</c:v>
                  </c:pt>
                  <c:pt idx="24">
                    <c:v>SANGANER</c:v>
                  </c:pt>
                  <c:pt idx="27">
                    <c:v>VIDHYADHAR NAGAR</c:v>
                  </c:pt>
                </c:lvl>
              </c:multiLvlStrCache>
            </c:multiLvlStrRef>
          </c:cat>
          <c:val>
            <c:numRef>
              <c:f>Sheet2!$S$5:$S$35</c:f>
              <c:numCache>
                <c:formatCode>General</c:formatCode>
                <c:ptCount val="31"/>
                <c:pt idx="0">
                  <c:v>0</c:v>
                </c:pt>
                <c:pt idx="1">
                  <c:v>2.6038048097782901E-2</c:v>
                </c:pt>
                <c:pt idx="2">
                  <c:v>6.0133044360647899E-3</c:v>
                </c:pt>
                <c:pt idx="3">
                  <c:v>0</c:v>
                </c:pt>
                <c:pt idx="4">
                  <c:v>5.8947368421052602</c:v>
                </c:pt>
                <c:pt idx="5">
                  <c:v>4.3400910219280098</c:v>
                </c:pt>
                <c:pt idx="6">
                  <c:v>0</c:v>
                </c:pt>
                <c:pt idx="7">
                  <c:v>4.2260342704472001E-2</c:v>
                </c:pt>
                <c:pt idx="8">
                  <c:v>0</c:v>
                </c:pt>
                <c:pt idx="9">
                  <c:v>0</c:v>
                </c:pt>
                <c:pt idx="10">
                  <c:v>0.109918169812601</c:v>
                </c:pt>
                <c:pt idx="11">
                  <c:v>6.6308361843931699E-2</c:v>
                </c:pt>
                <c:pt idx="12">
                  <c:v>0</c:v>
                </c:pt>
                <c:pt idx="13">
                  <c:v>1.4369151639090301</c:v>
                </c:pt>
                <c:pt idx="14">
                  <c:v>1.5347351641297799</c:v>
                </c:pt>
                <c:pt idx="15">
                  <c:v>0</c:v>
                </c:pt>
                <c:pt idx="16">
                  <c:v>0.213688423463258</c:v>
                </c:pt>
                <c:pt idx="17">
                  <c:v>1.6135929066455801E-3</c:v>
                </c:pt>
                <c:pt idx="18">
                  <c:v>0</c:v>
                </c:pt>
                <c:pt idx="19">
                  <c:v>0</c:v>
                </c:pt>
                <c:pt idx="20">
                  <c:v>0.108891379520984</c:v>
                </c:pt>
                <c:pt idx="21">
                  <c:v>0</c:v>
                </c:pt>
                <c:pt idx="22">
                  <c:v>0.14376325044634999</c:v>
                </c:pt>
                <c:pt idx="23">
                  <c:v>0</c:v>
                </c:pt>
                <c:pt idx="24">
                  <c:v>0</c:v>
                </c:pt>
                <c:pt idx="25">
                  <c:v>2.7611429869729299E-2</c:v>
                </c:pt>
                <c:pt idx="26">
                  <c:v>1.66158564326706E-3</c:v>
                </c:pt>
                <c:pt idx="27">
                  <c:v>0</c:v>
                </c:pt>
                <c:pt idx="28">
                  <c:v>0.111363492964856</c:v>
                </c:pt>
                <c:pt idx="29">
                  <c:v>0.12521066061271</c:v>
                </c:pt>
                <c:pt idx="30">
                  <c:v>0</c:v>
                </c:pt>
              </c:numCache>
            </c:numRef>
          </c:val>
          <c:extLst>
            <c:ext xmlns:c16="http://schemas.microsoft.com/office/drawing/2014/chart" uri="{C3380CC4-5D6E-409C-BE32-E72D297353CC}">
              <c16:uniqueId val="{00000001-5EAA-470C-9A32-B22C87ED6E4E}"/>
            </c:ext>
          </c:extLst>
        </c:ser>
        <c:ser>
          <c:idx val="2"/>
          <c:order val="2"/>
          <c:tx>
            <c:strRef>
              <c:f>Sheet2!$T$4</c:f>
              <c:strCache>
                <c:ptCount val="1"/>
                <c:pt idx="0">
                  <c:v>built-up</c:v>
                </c:pt>
              </c:strCache>
            </c:strRef>
          </c:tx>
          <c:spPr>
            <a:solidFill>
              <a:srgbClr val="C00000"/>
            </a:solidFill>
            <a:ln>
              <a:noFill/>
            </a:ln>
            <a:effectLst/>
          </c:spPr>
          <c:invertIfNegative val="0"/>
          <c:cat>
            <c:multiLvlStrRef>
              <c:f>Sheet2!$P$5:$Q$35</c:f>
              <c:multiLvlStrCache>
                <c:ptCount val="30"/>
                <c:lvl>
                  <c:pt idx="1">
                    <c:v>2009</c:v>
                  </c:pt>
                  <c:pt idx="2">
                    <c:v>2019</c:v>
                  </c:pt>
                  <c:pt idx="4">
                    <c:v>2009</c:v>
                  </c:pt>
                  <c:pt idx="5">
                    <c:v>2019</c:v>
                  </c:pt>
                  <c:pt idx="7">
                    <c:v>2009</c:v>
                  </c:pt>
                  <c:pt idx="8">
                    <c:v>2019</c:v>
                  </c:pt>
                  <c:pt idx="10">
                    <c:v>2009</c:v>
                  </c:pt>
                  <c:pt idx="11">
                    <c:v>2019</c:v>
                  </c:pt>
                  <c:pt idx="13">
                    <c:v>2009</c:v>
                  </c:pt>
                  <c:pt idx="14">
                    <c:v>2019</c:v>
                  </c:pt>
                  <c:pt idx="16">
                    <c:v>2009</c:v>
                  </c:pt>
                  <c:pt idx="17">
                    <c:v>2019</c:v>
                  </c:pt>
                  <c:pt idx="19">
                    <c:v>2009</c:v>
                  </c:pt>
                  <c:pt idx="20">
                    <c:v>2019</c:v>
                  </c:pt>
                  <c:pt idx="22">
                    <c:v>2009</c:v>
                  </c:pt>
                  <c:pt idx="23">
                    <c:v>2019</c:v>
                  </c:pt>
                  <c:pt idx="25">
                    <c:v>2009</c:v>
                  </c:pt>
                  <c:pt idx="26">
                    <c:v>2019</c:v>
                  </c:pt>
                  <c:pt idx="28">
                    <c:v>2009</c:v>
                  </c:pt>
                  <c:pt idx="29">
                    <c:v>2019</c:v>
                  </c:pt>
                </c:lvl>
                <c:lvl>
                  <c:pt idx="0">
                    <c:v>ADARSH NAGAR</c:v>
                  </c:pt>
                  <c:pt idx="3">
                    <c:v>AMER ANSIK</c:v>
                  </c:pt>
                  <c:pt idx="6">
                    <c:v>BAGRU ANSIK</c:v>
                  </c:pt>
                  <c:pt idx="9">
                    <c:v>CIVIL LINES</c:v>
                  </c:pt>
                  <c:pt idx="12">
                    <c:v>HAWA MAHAL</c:v>
                  </c:pt>
                  <c:pt idx="16">
                    <c:v>JHOTWARA ANSIK</c:v>
                  </c:pt>
                  <c:pt idx="18">
                    <c:v>KISHAN POLE</c:v>
                  </c:pt>
                  <c:pt idx="21">
                    <c:v>MALVIYA NAGAR</c:v>
                  </c:pt>
                  <c:pt idx="24">
                    <c:v>SANGANER</c:v>
                  </c:pt>
                  <c:pt idx="27">
                    <c:v>VIDHYADHAR NAGAR</c:v>
                  </c:pt>
                </c:lvl>
              </c:multiLvlStrCache>
            </c:multiLvlStrRef>
          </c:cat>
          <c:val>
            <c:numRef>
              <c:f>Sheet2!$T$5:$T$35</c:f>
              <c:numCache>
                <c:formatCode>General</c:formatCode>
                <c:ptCount val="31"/>
                <c:pt idx="0">
                  <c:v>0</c:v>
                </c:pt>
                <c:pt idx="1">
                  <c:v>67.6927910909817</c:v>
                </c:pt>
                <c:pt idx="2">
                  <c:v>72.097014644901904</c:v>
                </c:pt>
                <c:pt idx="3">
                  <c:v>0</c:v>
                </c:pt>
                <c:pt idx="4">
                  <c:v>27.2982456140351</c:v>
                </c:pt>
                <c:pt idx="5">
                  <c:v>32.672734795200697</c:v>
                </c:pt>
                <c:pt idx="6">
                  <c:v>0</c:v>
                </c:pt>
                <c:pt idx="7">
                  <c:v>53.149740898198502</c:v>
                </c:pt>
                <c:pt idx="8">
                  <c:v>60.644970301794601</c:v>
                </c:pt>
                <c:pt idx="9">
                  <c:v>0</c:v>
                </c:pt>
                <c:pt idx="10">
                  <c:v>64.194605032696202</c:v>
                </c:pt>
                <c:pt idx="11">
                  <c:v>70.021230659229005</c:v>
                </c:pt>
                <c:pt idx="12">
                  <c:v>0</c:v>
                </c:pt>
                <c:pt idx="13">
                  <c:v>62.173498791596998</c:v>
                </c:pt>
                <c:pt idx="14">
                  <c:v>67.122070981016506</c:v>
                </c:pt>
                <c:pt idx="15">
                  <c:v>0</c:v>
                </c:pt>
                <c:pt idx="16">
                  <c:v>67.807771807642794</c:v>
                </c:pt>
                <c:pt idx="17">
                  <c:v>75.172990606200003</c:v>
                </c:pt>
                <c:pt idx="18">
                  <c:v>0</c:v>
                </c:pt>
                <c:pt idx="19">
                  <c:v>83.387840047569497</c:v>
                </c:pt>
                <c:pt idx="20">
                  <c:v>92.414785855806599</c:v>
                </c:pt>
                <c:pt idx="21">
                  <c:v>0</c:v>
                </c:pt>
                <c:pt idx="22">
                  <c:v>67.994924633425498</c:v>
                </c:pt>
                <c:pt idx="23">
                  <c:v>68.2549849980565</c:v>
                </c:pt>
                <c:pt idx="24">
                  <c:v>0</c:v>
                </c:pt>
                <c:pt idx="25">
                  <c:v>73.126268646590304</c:v>
                </c:pt>
                <c:pt idx="26">
                  <c:v>73.415737431489305</c:v>
                </c:pt>
                <c:pt idx="27">
                  <c:v>0</c:v>
                </c:pt>
                <c:pt idx="28">
                  <c:v>72.646644372936294</c:v>
                </c:pt>
                <c:pt idx="29">
                  <c:v>78.714714676734104</c:v>
                </c:pt>
                <c:pt idx="30">
                  <c:v>0</c:v>
                </c:pt>
              </c:numCache>
            </c:numRef>
          </c:val>
          <c:extLst>
            <c:ext xmlns:c16="http://schemas.microsoft.com/office/drawing/2014/chart" uri="{C3380CC4-5D6E-409C-BE32-E72D297353CC}">
              <c16:uniqueId val="{00000002-5EAA-470C-9A32-B22C87ED6E4E}"/>
            </c:ext>
          </c:extLst>
        </c:ser>
        <c:ser>
          <c:idx val="3"/>
          <c:order val="3"/>
          <c:tx>
            <c:strRef>
              <c:f>Sheet2!$U$4</c:f>
              <c:strCache>
                <c:ptCount val="1"/>
                <c:pt idx="0">
                  <c:v>barren</c:v>
                </c:pt>
              </c:strCache>
            </c:strRef>
          </c:tx>
          <c:spPr>
            <a:solidFill>
              <a:schemeClr val="accent4"/>
            </a:solidFill>
            <a:ln>
              <a:noFill/>
            </a:ln>
            <a:effectLst/>
          </c:spPr>
          <c:invertIfNegative val="0"/>
          <c:cat>
            <c:multiLvlStrRef>
              <c:f>Sheet2!$P$5:$Q$35</c:f>
              <c:multiLvlStrCache>
                <c:ptCount val="30"/>
                <c:lvl>
                  <c:pt idx="1">
                    <c:v>2009</c:v>
                  </c:pt>
                  <c:pt idx="2">
                    <c:v>2019</c:v>
                  </c:pt>
                  <c:pt idx="4">
                    <c:v>2009</c:v>
                  </c:pt>
                  <c:pt idx="5">
                    <c:v>2019</c:v>
                  </c:pt>
                  <c:pt idx="7">
                    <c:v>2009</c:v>
                  </c:pt>
                  <c:pt idx="8">
                    <c:v>2019</c:v>
                  </c:pt>
                  <c:pt idx="10">
                    <c:v>2009</c:v>
                  </c:pt>
                  <c:pt idx="11">
                    <c:v>2019</c:v>
                  </c:pt>
                  <c:pt idx="13">
                    <c:v>2009</c:v>
                  </c:pt>
                  <c:pt idx="14">
                    <c:v>2019</c:v>
                  </c:pt>
                  <c:pt idx="16">
                    <c:v>2009</c:v>
                  </c:pt>
                  <c:pt idx="17">
                    <c:v>2019</c:v>
                  </c:pt>
                  <c:pt idx="19">
                    <c:v>2009</c:v>
                  </c:pt>
                  <c:pt idx="20">
                    <c:v>2019</c:v>
                  </c:pt>
                  <c:pt idx="22">
                    <c:v>2009</c:v>
                  </c:pt>
                  <c:pt idx="23">
                    <c:v>2019</c:v>
                  </c:pt>
                  <c:pt idx="25">
                    <c:v>2009</c:v>
                  </c:pt>
                  <c:pt idx="26">
                    <c:v>2019</c:v>
                  </c:pt>
                  <c:pt idx="28">
                    <c:v>2009</c:v>
                  </c:pt>
                  <c:pt idx="29">
                    <c:v>2019</c:v>
                  </c:pt>
                </c:lvl>
                <c:lvl>
                  <c:pt idx="0">
                    <c:v>ADARSH NAGAR</c:v>
                  </c:pt>
                  <c:pt idx="3">
                    <c:v>AMER ANSIK</c:v>
                  </c:pt>
                  <c:pt idx="6">
                    <c:v>BAGRU ANSIK</c:v>
                  </c:pt>
                  <c:pt idx="9">
                    <c:v>CIVIL LINES</c:v>
                  </c:pt>
                  <c:pt idx="12">
                    <c:v>HAWA MAHAL</c:v>
                  </c:pt>
                  <c:pt idx="16">
                    <c:v>JHOTWARA ANSIK</c:v>
                  </c:pt>
                  <c:pt idx="18">
                    <c:v>KISHAN POLE</c:v>
                  </c:pt>
                  <c:pt idx="21">
                    <c:v>MALVIYA NAGAR</c:v>
                  </c:pt>
                  <c:pt idx="24">
                    <c:v>SANGANER</c:v>
                  </c:pt>
                  <c:pt idx="27">
                    <c:v>VIDHYADHAR NAGAR</c:v>
                  </c:pt>
                </c:lvl>
              </c:multiLvlStrCache>
            </c:multiLvlStrRef>
          </c:cat>
          <c:val>
            <c:numRef>
              <c:f>Sheet2!$U$5:$U$35</c:f>
              <c:numCache>
                <c:formatCode>General</c:formatCode>
                <c:ptCount val="31"/>
                <c:pt idx="0">
                  <c:v>0</c:v>
                </c:pt>
                <c:pt idx="1">
                  <c:v>20.2433305667907</c:v>
                </c:pt>
                <c:pt idx="2">
                  <c:v>3.57014895456197</c:v>
                </c:pt>
                <c:pt idx="3">
                  <c:v>0</c:v>
                </c:pt>
                <c:pt idx="4">
                  <c:v>38.006191950464398</c:v>
                </c:pt>
                <c:pt idx="5">
                  <c:v>9.6979726934215993</c:v>
                </c:pt>
                <c:pt idx="6">
                  <c:v>0</c:v>
                </c:pt>
                <c:pt idx="7">
                  <c:v>38.843586082893601</c:v>
                </c:pt>
                <c:pt idx="8">
                  <c:v>11.7444054659895</c:v>
                </c:pt>
                <c:pt idx="9">
                  <c:v>0</c:v>
                </c:pt>
                <c:pt idx="10">
                  <c:v>5.9104456174368902</c:v>
                </c:pt>
                <c:pt idx="11">
                  <c:v>3.0855357895388602</c:v>
                </c:pt>
                <c:pt idx="12">
                  <c:v>0</c:v>
                </c:pt>
                <c:pt idx="13">
                  <c:v>23.096377889322699</c:v>
                </c:pt>
                <c:pt idx="14">
                  <c:v>4.2043288297111099</c:v>
                </c:pt>
                <c:pt idx="15">
                  <c:v>0</c:v>
                </c:pt>
                <c:pt idx="16">
                  <c:v>21.4717890962458</c:v>
                </c:pt>
                <c:pt idx="17">
                  <c:v>6.4013919928141298</c:v>
                </c:pt>
                <c:pt idx="18">
                  <c:v>0</c:v>
                </c:pt>
                <c:pt idx="19">
                  <c:v>2.0668308946887799</c:v>
                </c:pt>
                <c:pt idx="20">
                  <c:v>7.0646602323370195E-2</c:v>
                </c:pt>
                <c:pt idx="21">
                  <c:v>0</c:v>
                </c:pt>
                <c:pt idx="22">
                  <c:v>3.5053205498507798</c:v>
                </c:pt>
                <c:pt idx="23">
                  <c:v>2.5595746756129998</c:v>
                </c:pt>
                <c:pt idx="24">
                  <c:v>0</c:v>
                </c:pt>
                <c:pt idx="25">
                  <c:v>15.1293279930198</c:v>
                </c:pt>
                <c:pt idx="26">
                  <c:v>6.7193732182461101</c:v>
                </c:pt>
                <c:pt idx="27">
                  <c:v>0</c:v>
                </c:pt>
                <c:pt idx="28">
                  <c:v>14.493974383241801</c:v>
                </c:pt>
                <c:pt idx="29">
                  <c:v>4.4107246935869604</c:v>
                </c:pt>
                <c:pt idx="30">
                  <c:v>0</c:v>
                </c:pt>
              </c:numCache>
            </c:numRef>
          </c:val>
          <c:extLst>
            <c:ext xmlns:c16="http://schemas.microsoft.com/office/drawing/2014/chart" uri="{C3380CC4-5D6E-409C-BE32-E72D297353CC}">
              <c16:uniqueId val="{00000003-5EAA-470C-9A32-B22C87ED6E4E}"/>
            </c:ext>
          </c:extLst>
        </c:ser>
        <c:dLbls>
          <c:showLegendKey val="0"/>
          <c:showVal val="0"/>
          <c:showCatName val="0"/>
          <c:showSerName val="0"/>
          <c:showPercent val="0"/>
          <c:showBubbleSize val="0"/>
        </c:dLbls>
        <c:gapWidth val="10"/>
        <c:overlap val="100"/>
        <c:axId val="242934559"/>
        <c:axId val="242935519"/>
      </c:barChart>
      <c:catAx>
        <c:axId val="2429345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242935519"/>
        <c:crosses val="autoZero"/>
        <c:auto val="1"/>
        <c:lblAlgn val="ctr"/>
        <c:lblOffset val="100"/>
        <c:noMultiLvlLbl val="0"/>
      </c:catAx>
      <c:valAx>
        <c:axId val="24293551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chemeClr val="tx1">
                    <a:lumMod val="65000"/>
                    <a:lumOff val="35000"/>
                  </a:schemeClr>
                </a:solidFill>
                <a:latin typeface="+mn-lt"/>
                <a:ea typeface="+mn-ea"/>
                <a:cs typeface="+mn-cs"/>
              </a:defRPr>
            </a:pPr>
            <a:endParaRPr lang="en-US"/>
          </a:p>
        </c:txPr>
        <c:crossAx val="2429345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700" b="1" i="0" baseline="0"/>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8769343410043023E-2"/>
          <c:y val="4.4715447154471545E-2"/>
          <c:w val="0.9432451190099117"/>
          <c:h val="0.6484504833237309"/>
        </c:manualLayout>
      </c:layout>
      <c:barChart>
        <c:barDir val="col"/>
        <c:grouping val="stacked"/>
        <c:varyColors val="0"/>
        <c:ser>
          <c:idx val="0"/>
          <c:order val="0"/>
          <c:tx>
            <c:strRef>
              <c:f>Sheet2!$R$4</c:f>
              <c:strCache>
                <c:ptCount val="1"/>
                <c:pt idx="0">
                  <c:v>vegetation</c:v>
                </c:pt>
              </c:strCache>
            </c:strRef>
          </c:tx>
          <c:spPr>
            <a:solidFill>
              <a:srgbClr val="00B050"/>
            </a:solidFill>
            <a:ln>
              <a:noFill/>
            </a:ln>
            <a:effectLst/>
          </c:spPr>
          <c:invertIfNegative val="0"/>
          <c:cat>
            <c:multiLvlStrRef>
              <c:f>Sheet2!$P$5:$Q$35</c:f>
              <c:multiLvlStrCache>
                <c:ptCount val="30"/>
                <c:lvl>
                  <c:pt idx="1">
                    <c:v>2009</c:v>
                  </c:pt>
                  <c:pt idx="2">
                    <c:v>2019</c:v>
                  </c:pt>
                  <c:pt idx="4">
                    <c:v>2009</c:v>
                  </c:pt>
                  <c:pt idx="5">
                    <c:v>2019</c:v>
                  </c:pt>
                  <c:pt idx="7">
                    <c:v>2009</c:v>
                  </c:pt>
                  <c:pt idx="8">
                    <c:v>2019</c:v>
                  </c:pt>
                  <c:pt idx="10">
                    <c:v>2009</c:v>
                  </c:pt>
                  <c:pt idx="11">
                    <c:v>2019</c:v>
                  </c:pt>
                  <c:pt idx="13">
                    <c:v>2009</c:v>
                  </c:pt>
                  <c:pt idx="14">
                    <c:v>2019</c:v>
                  </c:pt>
                  <c:pt idx="16">
                    <c:v>2009</c:v>
                  </c:pt>
                  <c:pt idx="17">
                    <c:v>2019</c:v>
                  </c:pt>
                  <c:pt idx="19">
                    <c:v>2009</c:v>
                  </c:pt>
                  <c:pt idx="20">
                    <c:v>2019</c:v>
                  </c:pt>
                  <c:pt idx="22">
                    <c:v>2009</c:v>
                  </c:pt>
                  <c:pt idx="23">
                    <c:v>2019</c:v>
                  </c:pt>
                  <c:pt idx="25">
                    <c:v>2009</c:v>
                  </c:pt>
                  <c:pt idx="26">
                    <c:v>2019</c:v>
                  </c:pt>
                  <c:pt idx="28">
                    <c:v>2009</c:v>
                  </c:pt>
                  <c:pt idx="29">
                    <c:v>2019</c:v>
                  </c:pt>
                </c:lvl>
                <c:lvl>
                  <c:pt idx="0">
                    <c:v>ADARSH NAGAR</c:v>
                  </c:pt>
                  <c:pt idx="3">
                    <c:v>AMER ANSIK</c:v>
                  </c:pt>
                  <c:pt idx="6">
                    <c:v>BAGRU ANSIK</c:v>
                  </c:pt>
                  <c:pt idx="9">
                    <c:v>CIVIL LINES</c:v>
                  </c:pt>
                  <c:pt idx="12">
                    <c:v>HAWA MAHAL</c:v>
                  </c:pt>
                  <c:pt idx="16">
                    <c:v>JHOTWARA ANSIK</c:v>
                  </c:pt>
                  <c:pt idx="18">
                    <c:v>KISHAN POLE</c:v>
                  </c:pt>
                  <c:pt idx="21">
                    <c:v>MALVIYA NAGAR</c:v>
                  </c:pt>
                  <c:pt idx="24">
                    <c:v>SANGANER</c:v>
                  </c:pt>
                  <c:pt idx="27">
                    <c:v>VIDHYADHAR NAGAR</c:v>
                  </c:pt>
                </c:lvl>
              </c:multiLvlStrCache>
            </c:multiLvlStrRef>
          </c:cat>
          <c:val>
            <c:numRef>
              <c:f>Sheet2!$R$5:$R$35</c:f>
              <c:numCache>
                <c:formatCode>General</c:formatCode>
                <c:ptCount val="31"/>
                <c:pt idx="0">
                  <c:v>0</c:v>
                </c:pt>
                <c:pt idx="1">
                  <c:v>12.037840294129801</c:v>
                </c:pt>
                <c:pt idx="2">
                  <c:v>24.3268230961001</c:v>
                </c:pt>
                <c:pt idx="3">
                  <c:v>0</c:v>
                </c:pt>
                <c:pt idx="4">
                  <c:v>28.800825593395299</c:v>
                </c:pt>
                <c:pt idx="5">
                  <c:v>53.289201489449702</c:v>
                </c:pt>
                <c:pt idx="6">
                  <c:v>0</c:v>
                </c:pt>
                <c:pt idx="7">
                  <c:v>7.9644126762034704</c:v>
                </c:pt>
                <c:pt idx="8">
                  <c:v>27.610624232215901</c:v>
                </c:pt>
                <c:pt idx="9">
                  <c:v>0</c:v>
                </c:pt>
                <c:pt idx="10">
                  <c:v>29.7850311800543</c:v>
                </c:pt>
                <c:pt idx="11">
                  <c:v>26.826925189388302</c:v>
                </c:pt>
                <c:pt idx="12">
                  <c:v>0</c:v>
                </c:pt>
                <c:pt idx="13">
                  <c:v>13.2932081551713</c:v>
                </c:pt>
                <c:pt idx="14">
                  <c:v>27.1388650251426</c:v>
                </c:pt>
                <c:pt idx="15">
                  <c:v>0</c:v>
                </c:pt>
                <c:pt idx="16">
                  <c:v>10.506750672648201</c:v>
                </c:pt>
                <c:pt idx="17">
                  <c:v>18.424003808079298</c:v>
                </c:pt>
                <c:pt idx="18">
                  <c:v>0</c:v>
                </c:pt>
                <c:pt idx="19">
                  <c:v>14.5453290577417</c:v>
                </c:pt>
                <c:pt idx="20">
                  <c:v>7.4056761623490797</c:v>
                </c:pt>
                <c:pt idx="21">
                  <c:v>0</c:v>
                </c:pt>
                <c:pt idx="22">
                  <c:v>28.3559915662773</c:v>
                </c:pt>
                <c:pt idx="23">
                  <c:v>29.1854403263305</c:v>
                </c:pt>
                <c:pt idx="24">
                  <c:v>0</c:v>
                </c:pt>
                <c:pt idx="25">
                  <c:v>11.7167919305202</c:v>
                </c:pt>
                <c:pt idx="26">
                  <c:v>19.863227764621399</c:v>
                </c:pt>
                <c:pt idx="27">
                  <c:v>0</c:v>
                </c:pt>
                <c:pt idx="28">
                  <c:v>12.748017750857001</c:v>
                </c:pt>
                <c:pt idx="29">
                  <c:v>16.749349969066198</c:v>
                </c:pt>
                <c:pt idx="30">
                  <c:v>0</c:v>
                </c:pt>
              </c:numCache>
            </c:numRef>
          </c:val>
          <c:extLst>
            <c:ext xmlns:c16="http://schemas.microsoft.com/office/drawing/2014/chart" uri="{C3380CC4-5D6E-409C-BE32-E72D297353CC}">
              <c16:uniqueId val="{00000000-5EAA-470C-9A32-B22C87ED6E4E}"/>
            </c:ext>
          </c:extLst>
        </c:ser>
        <c:ser>
          <c:idx val="1"/>
          <c:order val="1"/>
          <c:tx>
            <c:strRef>
              <c:f>Sheet2!$S$4</c:f>
              <c:strCache>
                <c:ptCount val="1"/>
                <c:pt idx="0">
                  <c:v>water</c:v>
                </c:pt>
              </c:strCache>
            </c:strRef>
          </c:tx>
          <c:spPr>
            <a:solidFill>
              <a:srgbClr val="0070C0"/>
            </a:solidFill>
            <a:ln>
              <a:noFill/>
            </a:ln>
            <a:effectLst/>
          </c:spPr>
          <c:invertIfNegative val="0"/>
          <c:cat>
            <c:multiLvlStrRef>
              <c:f>Sheet2!$P$5:$Q$35</c:f>
              <c:multiLvlStrCache>
                <c:ptCount val="30"/>
                <c:lvl>
                  <c:pt idx="1">
                    <c:v>2009</c:v>
                  </c:pt>
                  <c:pt idx="2">
                    <c:v>2019</c:v>
                  </c:pt>
                  <c:pt idx="4">
                    <c:v>2009</c:v>
                  </c:pt>
                  <c:pt idx="5">
                    <c:v>2019</c:v>
                  </c:pt>
                  <c:pt idx="7">
                    <c:v>2009</c:v>
                  </c:pt>
                  <c:pt idx="8">
                    <c:v>2019</c:v>
                  </c:pt>
                  <c:pt idx="10">
                    <c:v>2009</c:v>
                  </c:pt>
                  <c:pt idx="11">
                    <c:v>2019</c:v>
                  </c:pt>
                  <c:pt idx="13">
                    <c:v>2009</c:v>
                  </c:pt>
                  <c:pt idx="14">
                    <c:v>2019</c:v>
                  </c:pt>
                  <c:pt idx="16">
                    <c:v>2009</c:v>
                  </c:pt>
                  <c:pt idx="17">
                    <c:v>2019</c:v>
                  </c:pt>
                  <c:pt idx="19">
                    <c:v>2009</c:v>
                  </c:pt>
                  <c:pt idx="20">
                    <c:v>2019</c:v>
                  </c:pt>
                  <c:pt idx="22">
                    <c:v>2009</c:v>
                  </c:pt>
                  <c:pt idx="23">
                    <c:v>2019</c:v>
                  </c:pt>
                  <c:pt idx="25">
                    <c:v>2009</c:v>
                  </c:pt>
                  <c:pt idx="26">
                    <c:v>2019</c:v>
                  </c:pt>
                  <c:pt idx="28">
                    <c:v>2009</c:v>
                  </c:pt>
                  <c:pt idx="29">
                    <c:v>2019</c:v>
                  </c:pt>
                </c:lvl>
                <c:lvl>
                  <c:pt idx="0">
                    <c:v>ADARSH NAGAR</c:v>
                  </c:pt>
                  <c:pt idx="3">
                    <c:v>AMER ANSIK</c:v>
                  </c:pt>
                  <c:pt idx="6">
                    <c:v>BAGRU ANSIK</c:v>
                  </c:pt>
                  <c:pt idx="9">
                    <c:v>CIVIL LINES</c:v>
                  </c:pt>
                  <c:pt idx="12">
                    <c:v>HAWA MAHAL</c:v>
                  </c:pt>
                  <c:pt idx="16">
                    <c:v>JHOTWARA ANSIK</c:v>
                  </c:pt>
                  <c:pt idx="18">
                    <c:v>KISHAN POLE</c:v>
                  </c:pt>
                  <c:pt idx="21">
                    <c:v>MALVIYA NAGAR</c:v>
                  </c:pt>
                  <c:pt idx="24">
                    <c:v>SANGANER</c:v>
                  </c:pt>
                  <c:pt idx="27">
                    <c:v>VIDHYADHAR NAGAR</c:v>
                  </c:pt>
                </c:lvl>
              </c:multiLvlStrCache>
            </c:multiLvlStrRef>
          </c:cat>
          <c:val>
            <c:numRef>
              <c:f>Sheet2!$S$5:$S$35</c:f>
              <c:numCache>
                <c:formatCode>General</c:formatCode>
                <c:ptCount val="31"/>
                <c:pt idx="0">
                  <c:v>0</c:v>
                </c:pt>
                <c:pt idx="1">
                  <c:v>2.6038048097782901E-2</c:v>
                </c:pt>
                <c:pt idx="2">
                  <c:v>6.0133044360647899E-3</c:v>
                </c:pt>
                <c:pt idx="3">
                  <c:v>0</c:v>
                </c:pt>
                <c:pt idx="4">
                  <c:v>5.8947368421052602</c:v>
                </c:pt>
                <c:pt idx="5">
                  <c:v>4.3400910219280098</c:v>
                </c:pt>
                <c:pt idx="6">
                  <c:v>0</c:v>
                </c:pt>
                <c:pt idx="7">
                  <c:v>4.2260342704472001E-2</c:v>
                </c:pt>
                <c:pt idx="8">
                  <c:v>0</c:v>
                </c:pt>
                <c:pt idx="9">
                  <c:v>0</c:v>
                </c:pt>
                <c:pt idx="10">
                  <c:v>0.109918169812601</c:v>
                </c:pt>
                <c:pt idx="11">
                  <c:v>6.6308361843931699E-2</c:v>
                </c:pt>
                <c:pt idx="12">
                  <c:v>0</c:v>
                </c:pt>
                <c:pt idx="13">
                  <c:v>1.4369151639090301</c:v>
                </c:pt>
                <c:pt idx="14">
                  <c:v>1.5347351641297799</c:v>
                </c:pt>
                <c:pt idx="15">
                  <c:v>0</c:v>
                </c:pt>
                <c:pt idx="16">
                  <c:v>0.213688423463258</c:v>
                </c:pt>
                <c:pt idx="17">
                  <c:v>1.6135929066455801E-3</c:v>
                </c:pt>
                <c:pt idx="18">
                  <c:v>0</c:v>
                </c:pt>
                <c:pt idx="19">
                  <c:v>0</c:v>
                </c:pt>
                <c:pt idx="20">
                  <c:v>0.108891379520984</c:v>
                </c:pt>
                <c:pt idx="21">
                  <c:v>0</c:v>
                </c:pt>
                <c:pt idx="22">
                  <c:v>0.14376325044634999</c:v>
                </c:pt>
                <c:pt idx="23">
                  <c:v>0</c:v>
                </c:pt>
                <c:pt idx="24">
                  <c:v>0</c:v>
                </c:pt>
                <c:pt idx="25">
                  <c:v>2.7611429869729299E-2</c:v>
                </c:pt>
                <c:pt idx="26">
                  <c:v>1.66158564326706E-3</c:v>
                </c:pt>
                <c:pt idx="27">
                  <c:v>0</c:v>
                </c:pt>
                <c:pt idx="28">
                  <c:v>0.111363492964856</c:v>
                </c:pt>
                <c:pt idx="29">
                  <c:v>0.12521066061271</c:v>
                </c:pt>
                <c:pt idx="30">
                  <c:v>0</c:v>
                </c:pt>
              </c:numCache>
            </c:numRef>
          </c:val>
          <c:extLst>
            <c:ext xmlns:c16="http://schemas.microsoft.com/office/drawing/2014/chart" uri="{C3380CC4-5D6E-409C-BE32-E72D297353CC}">
              <c16:uniqueId val="{00000001-5EAA-470C-9A32-B22C87ED6E4E}"/>
            </c:ext>
          </c:extLst>
        </c:ser>
        <c:ser>
          <c:idx val="2"/>
          <c:order val="2"/>
          <c:tx>
            <c:strRef>
              <c:f>Sheet2!$T$4</c:f>
              <c:strCache>
                <c:ptCount val="1"/>
                <c:pt idx="0">
                  <c:v>built-up</c:v>
                </c:pt>
              </c:strCache>
            </c:strRef>
          </c:tx>
          <c:spPr>
            <a:solidFill>
              <a:srgbClr val="C00000"/>
            </a:solidFill>
            <a:ln>
              <a:noFill/>
            </a:ln>
            <a:effectLst/>
          </c:spPr>
          <c:invertIfNegative val="0"/>
          <c:cat>
            <c:multiLvlStrRef>
              <c:f>Sheet2!$P$5:$Q$35</c:f>
              <c:multiLvlStrCache>
                <c:ptCount val="30"/>
                <c:lvl>
                  <c:pt idx="1">
                    <c:v>2009</c:v>
                  </c:pt>
                  <c:pt idx="2">
                    <c:v>2019</c:v>
                  </c:pt>
                  <c:pt idx="4">
                    <c:v>2009</c:v>
                  </c:pt>
                  <c:pt idx="5">
                    <c:v>2019</c:v>
                  </c:pt>
                  <c:pt idx="7">
                    <c:v>2009</c:v>
                  </c:pt>
                  <c:pt idx="8">
                    <c:v>2019</c:v>
                  </c:pt>
                  <c:pt idx="10">
                    <c:v>2009</c:v>
                  </c:pt>
                  <c:pt idx="11">
                    <c:v>2019</c:v>
                  </c:pt>
                  <c:pt idx="13">
                    <c:v>2009</c:v>
                  </c:pt>
                  <c:pt idx="14">
                    <c:v>2019</c:v>
                  </c:pt>
                  <c:pt idx="16">
                    <c:v>2009</c:v>
                  </c:pt>
                  <c:pt idx="17">
                    <c:v>2019</c:v>
                  </c:pt>
                  <c:pt idx="19">
                    <c:v>2009</c:v>
                  </c:pt>
                  <c:pt idx="20">
                    <c:v>2019</c:v>
                  </c:pt>
                  <c:pt idx="22">
                    <c:v>2009</c:v>
                  </c:pt>
                  <c:pt idx="23">
                    <c:v>2019</c:v>
                  </c:pt>
                  <c:pt idx="25">
                    <c:v>2009</c:v>
                  </c:pt>
                  <c:pt idx="26">
                    <c:v>2019</c:v>
                  </c:pt>
                  <c:pt idx="28">
                    <c:v>2009</c:v>
                  </c:pt>
                  <c:pt idx="29">
                    <c:v>2019</c:v>
                  </c:pt>
                </c:lvl>
                <c:lvl>
                  <c:pt idx="0">
                    <c:v>ADARSH NAGAR</c:v>
                  </c:pt>
                  <c:pt idx="3">
                    <c:v>AMER ANSIK</c:v>
                  </c:pt>
                  <c:pt idx="6">
                    <c:v>BAGRU ANSIK</c:v>
                  </c:pt>
                  <c:pt idx="9">
                    <c:v>CIVIL LINES</c:v>
                  </c:pt>
                  <c:pt idx="12">
                    <c:v>HAWA MAHAL</c:v>
                  </c:pt>
                  <c:pt idx="16">
                    <c:v>JHOTWARA ANSIK</c:v>
                  </c:pt>
                  <c:pt idx="18">
                    <c:v>KISHAN POLE</c:v>
                  </c:pt>
                  <c:pt idx="21">
                    <c:v>MALVIYA NAGAR</c:v>
                  </c:pt>
                  <c:pt idx="24">
                    <c:v>SANGANER</c:v>
                  </c:pt>
                  <c:pt idx="27">
                    <c:v>VIDHYADHAR NAGAR</c:v>
                  </c:pt>
                </c:lvl>
              </c:multiLvlStrCache>
            </c:multiLvlStrRef>
          </c:cat>
          <c:val>
            <c:numRef>
              <c:f>Sheet2!$T$5:$T$35</c:f>
              <c:numCache>
                <c:formatCode>General</c:formatCode>
                <c:ptCount val="31"/>
                <c:pt idx="0">
                  <c:v>0</c:v>
                </c:pt>
                <c:pt idx="1">
                  <c:v>67.6927910909817</c:v>
                </c:pt>
                <c:pt idx="2">
                  <c:v>72.097014644901904</c:v>
                </c:pt>
                <c:pt idx="3">
                  <c:v>0</c:v>
                </c:pt>
                <c:pt idx="4">
                  <c:v>27.2982456140351</c:v>
                </c:pt>
                <c:pt idx="5">
                  <c:v>32.672734795200697</c:v>
                </c:pt>
                <c:pt idx="6">
                  <c:v>0</c:v>
                </c:pt>
                <c:pt idx="7">
                  <c:v>53.149740898198502</c:v>
                </c:pt>
                <c:pt idx="8">
                  <c:v>60.644970301794601</c:v>
                </c:pt>
                <c:pt idx="9">
                  <c:v>0</c:v>
                </c:pt>
                <c:pt idx="10">
                  <c:v>64.194605032696202</c:v>
                </c:pt>
                <c:pt idx="11">
                  <c:v>70.021230659229005</c:v>
                </c:pt>
                <c:pt idx="12">
                  <c:v>0</c:v>
                </c:pt>
                <c:pt idx="13">
                  <c:v>62.173498791596998</c:v>
                </c:pt>
                <c:pt idx="14">
                  <c:v>67.122070981016506</c:v>
                </c:pt>
                <c:pt idx="15">
                  <c:v>0</c:v>
                </c:pt>
                <c:pt idx="16">
                  <c:v>67.807771807642794</c:v>
                </c:pt>
                <c:pt idx="17">
                  <c:v>75.172990606200003</c:v>
                </c:pt>
                <c:pt idx="18">
                  <c:v>0</c:v>
                </c:pt>
                <c:pt idx="19">
                  <c:v>83.387840047569497</c:v>
                </c:pt>
                <c:pt idx="20">
                  <c:v>92.414785855806599</c:v>
                </c:pt>
                <c:pt idx="21">
                  <c:v>0</c:v>
                </c:pt>
                <c:pt idx="22">
                  <c:v>67.994924633425498</c:v>
                </c:pt>
                <c:pt idx="23">
                  <c:v>68.2549849980565</c:v>
                </c:pt>
                <c:pt idx="24">
                  <c:v>0</c:v>
                </c:pt>
                <c:pt idx="25">
                  <c:v>73.126268646590304</c:v>
                </c:pt>
                <c:pt idx="26">
                  <c:v>73.415737431489305</c:v>
                </c:pt>
                <c:pt idx="27">
                  <c:v>0</c:v>
                </c:pt>
                <c:pt idx="28">
                  <c:v>72.646644372936294</c:v>
                </c:pt>
                <c:pt idx="29">
                  <c:v>78.714714676734104</c:v>
                </c:pt>
                <c:pt idx="30">
                  <c:v>0</c:v>
                </c:pt>
              </c:numCache>
            </c:numRef>
          </c:val>
          <c:extLst>
            <c:ext xmlns:c16="http://schemas.microsoft.com/office/drawing/2014/chart" uri="{C3380CC4-5D6E-409C-BE32-E72D297353CC}">
              <c16:uniqueId val="{00000002-5EAA-470C-9A32-B22C87ED6E4E}"/>
            </c:ext>
          </c:extLst>
        </c:ser>
        <c:ser>
          <c:idx val="3"/>
          <c:order val="3"/>
          <c:tx>
            <c:strRef>
              <c:f>Sheet2!$U$4</c:f>
              <c:strCache>
                <c:ptCount val="1"/>
                <c:pt idx="0">
                  <c:v>barren</c:v>
                </c:pt>
              </c:strCache>
            </c:strRef>
          </c:tx>
          <c:spPr>
            <a:solidFill>
              <a:schemeClr val="accent4"/>
            </a:solidFill>
            <a:ln>
              <a:noFill/>
            </a:ln>
            <a:effectLst/>
          </c:spPr>
          <c:invertIfNegative val="0"/>
          <c:cat>
            <c:multiLvlStrRef>
              <c:f>Sheet2!$P$5:$Q$35</c:f>
              <c:multiLvlStrCache>
                <c:ptCount val="30"/>
                <c:lvl>
                  <c:pt idx="1">
                    <c:v>2009</c:v>
                  </c:pt>
                  <c:pt idx="2">
                    <c:v>2019</c:v>
                  </c:pt>
                  <c:pt idx="4">
                    <c:v>2009</c:v>
                  </c:pt>
                  <c:pt idx="5">
                    <c:v>2019</c:v>
                  </c:pt>
                  <c:pt idx="7">
                    <c:v>2009</c:v>
                  </c:pt>
                  <c:pt idx="8">
                    <c:v>2019</c:v>
                  </c:pt>
                  <c:pt idx="10">
                    <c:v>2009</c:v>
                  </c:pt>
                  <c:pt idx="11">
                    <c:v>2019</c:v>
                  </c:pt>
                  <c:pt idx="13">
                    <c:v>2009</c:v>
                  </c:pt>
                  <c:pt idx="14">
                    <c:v>2019</c:v>
                  </c:pt>
                  <c:pt idx="16">
                    <c:v>2009</c:v>
                  </c:pt>
                  <c:pt idx="17">
                    <c:v>2019</c:v>
                  </c:pt>
                  <c:pt idx="19">
                    <c:v>2009</c:v>
                  </c:pt>
                  <c:pt idx="20">
                    <c:v>2019</c:v>
                  </c:pt>
                  <c:pt idx="22">
                    <c:v>2009</c:v>
                  </c:pt>
                  <c:pt idx="23">
                    <c:v>2019</c:v>
                  </c:pt>
                  <c:pt idx="25">
                    <c:v>2009</c:v>
                  </c:pt>
                  <c:pt idx="26">
                    <c:v>2019</c:v>
                  </c:pt>
                  <c:pt idx="28">
                    <c:v>2009</c:v>
                  </c:pt>
                  <c:pt idx="29">
                    <c:v>2019</c:v>
                  </c:pt>
                </c:lvl>
                <c:lvl>
                  <c:pt idx="0">
                    <c:v>ADARSH NAGAR</c:v>
                  </c:pt>
                  <c:pt idx="3">
                    <c:v>AMER ANSIK</c:v>
                  </c:pt>
                  <c:pt idx="6">
                    <c:v>BAGRU ANSIK</c:v>
                  </c:pt>
                  <c:pt idx="9">
                    <c:v>CIVIL LINES</c:v>
                  </c:pt>
                  <c:pt idx="12">
                    <c:v>HAWA MAHAL</c:v>
                  </c:pt>
                  <c:pt idx="16">
                    <c:v>JHOTWARA ANSIK</c:v>
                  </c:pt>
                  <c:pt idx="18">
                    <c:v>KISHAN POLE</c:v>
                  </c:pt>
                  <c:pt idx="21">
                    <c:v>MALVIYA NAGAR</c:v>
                  </c:pt>
                  <c:pt idx="24">
                    <c:v>SANGANER</c:v>
                  </c:pt>
                  <c:pt idx="27">
                    <c:v>VIDHYADHAR NAGAR</c:v>
                  </c:pt>
                </c:lvl>
              </c:multiLvlStrCache>
            </c:multiLvlStrRef>
          </c:cat>
          <c:val>
            <c:numRef>
              <c:f>Sheet2!$U$5:$U$35</c:f>
              <c:numCache>
                <c:formatCode>General</c:formatCode>
                <c:ptCount val="31"/>
                <c:pt idx="0">
                  <c:v>0</c:v>
                </c:pt>
                <c:pt idx="1">
                  <c:v>20.2433305667907</c:v>
                </c:pt>
                <c:pt idx="2">
                  <c:v>3.57014895456197</c:v>
                </c:pt>
                <c:pt idx="3">
                  <c:v>0</c:v>
                </c:pt>
                <c:pt idx="4">
                  <c:v>38.006191950464398</c:v>
                </c:pt>
                <c:pt idx="5">
                  <c:v>9.6979726934215993</c:v>
                </c:pt>
                <c:pt idx="6">
                  <c:v>0</c:v>
                </c:pt>
                <c:pt idx="7">
                  <c:v>38.843586082893601</c:v>
                </c:pt>
                <c:pt idx="8">
                  <c:v>11.7444054659895</c:v>
                </c:pt>
                <c:pt idx="9">
                  <c:v>0</c:v>
                </c:pt>
                <c:pt idx="10">
                  <c:v>5.9104456174368902</c:v>
                </c:pt>
                <c:pt idx="11">
                  <c:v>3.0855357895388602</c:v>
                </c:pt>
                <c:pt idx="12">
                  <c:v>0</c:v>
                </c:pt>
                <c:pt idx="13">
                  <c:v>23.096377889322699</c:v>
                </c:pt>
                <c:pt idx="14">
                  <c:v>4.2043288297111099</c:v>
                </c:pt>
                <c:pt idx="15">
                  <c:v>0</c:v>
                </c:pt>
                <c:pt idx="16">
                  <c:v>21.4717890962458</c:v>
                </c:pt>
                <c:pt idx="17">
                  <c:v>6.4013919928141298</c:v>
                </c:pt>
                <c:pt idx="18">
                  <c:v>0</c:v>
                </c:pt>
                <c:pt idx="19">
                  <c:v>2.0668308946887799</c:v>
                </c:pt>
                <c:pt idx="20">
                  <c:v>7.0646602323370195E-2</c:v>
                </c:pt>
                <c:pt idx="21">
                  <c:v>0</c:v>
                </c:pt>
                <c:pt idx="22">
                  <c:v>3.5053205498507798</c:v>
                </c:pt>
                <c:pt idx="23">
                  <c:v>2.5595746756129998</c:v>
                </c:pt>
                <c:pt idx="24">
                  <c:v>0</c:v>
                </c:pt>
                <c:pt idx="25">
                  <c:v>15.1293279930198</c:v>
                </c:pt>
                <c:pt idx="26">
                  <c:v>6.7193732182461101</c:v>
                </c:pt>
                <c:pt idx="27">
                  <c:v>0</c:v>
                </c:pt>
                <c:pt idx="28">
                  <c:v>14.493974383241801</c:v>
                </c:pt>
                <c:pt idx="29">
                  <c:v>4.4107246935869604</c:v>
                </c:pt>
                <c:pt idx="30">
                  <c:v>0</c:v>
                </c:pt>
              </c:numCache>
            </c:numRef>
          </c:val>
          <c:extLst>
            <c:ext xmlns:c16="http://schemas.microsoft.com/office/drawing/2014/chart" uri="{C3380CC4-5D6E-409C-BE32-E72D297353CC}">
              <c16:uniqueId val="{00000003-5EAA-470C-9A32-B22C87ED6E4E}"/>
            </c:ext>
          </c:extLst>
        </c:ser>
        <c:dLbls>
          <c:showLegendKey val="0"/>
          <c:showVal val="0"/>
          <c:showCatName val="0"/>
          <c:showSerName val="0"/>
          <c:showPercent val="0"/>
          <c:showBubbleSize val="0"/>
        </c:dLbls>
        <c:gapWidth val="10"/>
        <c:overlap val="100"/>
        <c:axId val="242934559"/>
        <c:axId val="242935519"/>
      </c:barChart>
      <c:catAx>
        <c:axId val="2429345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242935519"/>
        <c:crosses val="autoZero"/>
        <c:auto val="1"/>
        <c:lblAlgn val="ctr"/>
        <c:lblOffset val="100"/>
        <c:noMultiLvlLbl val="0"/>
      </c:catAx>
      <c:valAx>
        <c:axId val="24293551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chemeClr val="tx1">
                    <a:lumMod val="65000"/>
                    <a:lumOff val="35000"/>
                  </a:schemeClr>
                </a:solidFill>
                <a:latin typeface="+mn-lt"/>
                <a:ea typeface="+mn-ea"/>
                <a:cs typeface="+mn-cs"/>
              </a:defRPr>
            </a:pPr>
            <a:endParaRPr lang="en-US"/>
          </a:p>
        </c:txPr>
        <c:crossAx val="2429345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700" b="1" i="0" baseline="0"/>
      </a:pPr>
      <a:endParaRPr lang="en-US"/>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Sheet2!$Y$4</c:f>
              <c:strCache>
                <c:ptCount val="1"/>
                <c:pt idx="0">
                  <c:v>extremely discomfort</c:v>
                </c:pt>
              </c:strCache>
            </c:strRef>
          </c:tx>
          <c:spPr>
            <a:solidFill>
              <a:srgbClr val="C00000"/>
            </a:solidFill>
            <a:ln>
              <a:noFill/>
            </a:ln>
            <a:effectLst/>
          </c:spPr>
          <c:invertIfNegative val="0"/>
          <c:cat>
            <c:multiLvlStrRef>
              <c:f>Sheet2!$W$5:$X$35</c:f>
              <c:multiLvlStrCache>
                <c:ptCount val="30"/>
                <c:lvl>
                  <c:pt idx="1">
                    <c:v>2009</c:v>
                  </c:pt>
                  <c:pt idx="2">
                    <c:v>2019</c:v>
                  </c:pt>
                  <c:pt idx="4">
                    <c:v>2009</c:v>
                  </c:pt>
                  <c:pt idx="5">
                    <c:v>2019</c:v>
                  </c:pt>
                  <c:pt idx="7">
                    <c:v>2009</c:v>
                  </c:pt>
                  <c:pt idx="8">
                    <c:v>2019</c:v>
                  </c:pt>
                  <c:pt idx="10">
                    <c:v>2009</c:v>
                  </c:pt>
                  <c:pt idx="11">
                    <c:v>2019</c:v>
                  </c:pt>
                  <c:pt idx="13">
                    <c:v>2009</c:v>
                  </c:pt>
                  <c:pt idx="14">
                    <c:v>2019</c:v>
                  </c:pt>
                  <c:pt idx="16">
                    <c:v>2009</c:v>
                  </c:pt>
                  <c:pt idx="17">
                    <c:v>2019</c:v>
                  </c:pt>
                  <c:pt idx="19">
                    <c:v>2009</c:v>
                  </c:pt>
                  <c:pt idx="20">
                    <c:v>2019</c:v>
                  </c:pt>
                  <c:pt idx="22">
                    <c:v>2009</c:v>
                  </c:pt>
                  <c:pt idx="23">
                    <c:v>2019</c:v>
                  </c:pt>
                  <c:pt idx="25">
                    <c:v>2009</c:v>
                  </c:pt>
                  <c:pt idx="26">
                    <c:v>2019</c:v>
                  </c:pt>
                  <c:pt idx="28">
                    <c:v>2009</c:v>
                  </c:pt>
                  <c:pt idx="29">
                    <c:v>2019</c:v>
                  </c:pt>
                </c:lvl>
                <c:lvl>
                  <c:pt idx="0">
                    <c:v>ADARSH NAGAR</c:v>
                  </c:pt>
                  <c:pt idx="3">
                    <c:v>AMER ANSIK</c:v>
                  </c:pt>
                  <c:pt idx="6">
                    <c:v>BAGRU ANSIK</c:v>
                  </c:pt>
                  <c:pt idx="9">
                    <c:v>CIVIL LINES</c:v>
                  </c:pt>
                  <c:pt idx="12">
                    <c:v>HAWA MAHAL</c:v>
                  </c:pt>
                  <c:pt idx="16">
                    <c:v>JHOTWARA ANSIK</c:v>
                  </c:pt>
                  <c:pt idx="18">
                    <c:v>KISHAN POLE</c:v>
                  </c:pt>
                  <c:pt idx="21">
                    <c:v>MALVIYA NAGAR</c:v>
                  </c:pt>
                  <c:pt idx="24">
                    <c:v>SANGANER</c:v>
                  </c:pt>
                  <c:pt idx="27">
                    <c:v>VIDHYADHAR NAGAR</c:v>
                  </c:pt>
                </c:lvl>
              </c:multiLvlStrCache>
            </c:multiLvlStrRef>
          </c:cat>
          <c:val>
            <c:numRef>
              <c:f>Sheet2!$Y$5:$Y$35</c:f>
              <c:numCache>
                <c:formatCode>General</c:formatCode>
                <c:ptCount val="3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numCache>
            </c:numRef>
          </c:val>
          <c:extLst>
            <c:ext xmlns:c16="http://schemas.microsoft.com/office/drawing/2014/chart" uri="{C3380CC4-5D6E-409C-BE32-E72D297353CC}">
              <c16:uniqueId val="{00000000-C26A-4BE8-A637-3671A72F4080}"/>
            </c:ext>
          </c:extLst>
        </c:ser>
        <c:ser>
          <c:idx val="1"/>
          <c:order val="1"/>
          <c:tx>
            <c:strRef>
              <c:f>Sheet2!$Z$4</c:f>
              <c:strCache>
                <c:ptCount val="1"/>
                <c:pt idx="0">
                  <c:v>moderately discomfort</c:v>
                </c:pt>
              </c:strCache>
            </c:strRef>
          </c:tx>
          <c:spPr>
            <a:solidFill>
              <a:schemeClr val="accent2"/>
            </a:solidFill>
            <a:ln>
              <a:noFill/>
            </a:ln>
            <a:effectLst/>
          </c:spPr>
          <c:invertIfNegative val="0"/>
          <c:cat>
            <c:multiLvlStrRef>
              <c:f>Sheet2!$W$5:$X$35</c:f>
              <c:multiLvlStrCache>
                <c:ptCount val="30"/>
                <c:lvl>
                  <c:pt idx="1">
                    <c:v>2009</c:v>
                  </c:pt>
                  <c:pt idx="2">
                    <c:v>2019</c:v>
                  </c:pt>
                  <c:pt idx="4">
                    <c:v>2009</c:v>
                  </c:pt>
                  <c:pt idx="5">
                    <c:v>2019</c:v>
                  </c:pt>
                  <c:pt idx="7">
                    <c:v>2009</c:v>
                  </c:pt>
                  <c:pt idx="8">
                    <c:v>2019</c:v>
                  </c:pt>
                  <c:pt idx="10">
                    <c:v>2009</c:v>
                  </c:pt>
                  <c:pt idx="11">
                    <c:v>2019</c:v>
                  </c:pt>
                  <c:pt idx="13">
                    <c:v>2009</c:v>
                  </c:pt>
                  <c:pt idx="14">
                    <c:v>2019</c:v>
                  </c:pt>
                  <c:pt idx="16">
                    <c:v>2009</c:v>
                  </c:pt>
                  <c:pt idx="17">
                    <c:v>2019</c:v>
                  </c:pt>
                  <c:pt idx="19">
                    <c:v>2009</c:v>
                  </c:pt>
                  <c:pt idx="20">
                    <c:v>2019</c:v>
                  </c:pt>
                  <c:pt idx="22">
                    <c:v>2009</c:v>
                  </c:pt>
                  <c:pt idx="23">
                    <c:v>2019</c:v>
                  </c:pt>
                  <c:pt idx="25">
                    <c:v>2009</c:v>
                  </c:pt>
                  <c:pt idx="26">
                    <c:v>2019</c:v>
                  </c:pt>
                  <c:pt idx="28">
                    <c:v>2009</c:v>
                  </c:pt>
                  <c:pt idx="29">
                    <c:v>2019</c:v>
                  </c:pt>
                </c:lvl>
                <c:lvl>
                  <c:pt idx="0">
                    <c:v>ADARSH NAGAR</c:v>
                  </c:pt>
                  <c:pt idx="3">
                    <c:v>AMER ANSIK</c:v>
                  </c:pt>
                  <c:pt idx="6">
                    <c:v>BAGRU ANSIK</c:v>
                  </c:pt>
                  <c:pt idx="9">
                    <c:v>CIVIL LINES</c:v>
                  </c:pt>
                  <c:pt idx="12">
                    <c:v>HAWA MAHAL</c:v>
                  </c:pt>
                  <c:pt idx="16">
                    <c:v>JHOTWARA ANSIK</c:v>
                  </c:pt>
                  <c:pt idx="18">
                    <c:v>KISHAN POLE</c:v>
                  </c:pt>
                  <c:pt idx="21">
                    <c:v>MALVIYA NAGAR</c:v>
                  </c:pt>
                  <c:pt idx="24">
                    <c:v>SANGANER</c:v>
                  </c:pt>
                  <c:pt idx="27">
                    <c:v>VIDHYADHAR NAGAR</c:v>
                  </c:pt>
                </c:lvl>
              </c:multiLvlStrCache>
            </c:multiLvlStrRef>
          </c:cat>
          <c:val>
            <c:numRef>
              <c:f>Sheet2!$Z$5:$Z$35</c:f>
              <c:numCache>
                <c:formatCode>General</c:formatCode>
                <c:ptCount val="31"/>
                <c:pt idx="0">
                  <c:v>0</c:v>
                </c:pt>
                <c:pt idx="1">
                  <c:v>0</c:v>
                </c:pt>
                <c:pt idx="2">
                  <c:v>3.7198105732000899</c:v>
                </c:pt>
                <c:pt idx="3">
                  <c:v>0</c:v>
                </c:pt>
                <c:pt idx="4">
                  <c:v>8.2559339525283798E-2</c:v>
                </c:pt>
                <c:pt idx="5">
                  <c:v>10.930856553147599</c:v>
                </c:pt>
                <c:pt idx="6">
                  <c:v>0</c:v>
                </c:pt>
                <c:pt idx="7">
                  <c:v>0</c:v>
                </c:pt>
                <c:pt idx="8">
                  <c:v>5.4538001069962201</c:v>
                </c:pt>
                <c:pt idx="9">
                  <c:v>0</c:v>
                </c:pt>
                <c:pt idx="10">
                  <c:v>0</c:v>
                </c:pt>
                <c:pt idx="11">
                  <c:v>3.9448853140547602</c:v>
                </c:pt>
                <c:pt idx="12">
                  <c:v>0</c:v>
                </c:pt>
                <c:pt idx="13">
                  <c:v>0</c:v>
                </c:pt>
                <c:pt idx="14">
                  <c:v>10.077577926504301</c:v>
                </c:pt>
                <c:pt idx="15">
                  <c:v>0</c:v>
                </c:pt>
                <c:pt idx="16">
                  <c:v>0</c:v>
                </c:pt>
                <c:pt idx="17">
                  <c:v>9.0999013538976001</c:v>
                </c:pt>
                <c:pt idx="18">
                  <c:v>0</c:v>
                </c:pt>
                <c:pt idx="19">
                  <c:v>0</c:v>
                </c:pt>
                <c:pt idx="20">
                  <c:v>0.59143324343264903</c:v>
                </c:pt>
                <c:pt idx="21">
                  <c:v>0</c:v>
                </c:pt>
                <c:pt idx="22">
                  <c:v>0</c:v>
                </c:pt>
                <c:pt idx="23">
                  <c:v>1.17076833308839</c:v>
                </c:pt>
                <c:pt idx="24">
                  <c:v>0</c:v>
                </c:pt>
                <c:pt idx="25">
                  <c:v>0</c:v>
                </c:pt>
                <c:pt idx="26">
                  <c:v>4.8739696006046103</c:v>
                </c:pt>
                <c:pt idx="27">
                  <c:v>0</c:v>
                </c:pt>
                <c:pt idx="28">
                  <c:v>0</c:v>
                </c:pt>
                <c:pt idx="29">
                  <c:v>15.526216165057701</c:v>
                </c:pt>
                <c:pt idx="30">
                  <c:v>0</c:v>
                </c:pt>
              </c:numCache>
            </c:numRef>
          </c:val>
          <c:extLst>
            <c:ext xmlns:c16="http://schemas.microsoft.com/office/drawing/2014/chart" uri="{C3380CC4-5D6E-409C-BE32-E72D297353CC}">
              <c16:uniqueId val="{00000001-C26A-4BE8-A637-3671A72F4080}"/>
            </c:ext>
          </c:extLst>
        </c:ser>
        <c:ser>
          <c:idx val="2"/>
          <c:order val="2"/>
          <c:tx>
            <c:strRef>
              <c:f>Sheet2!$AA$4</c:f>
              <c:strCache>
                <c:ptCount val="1"/>
                <c:pt idx="0">
                  <c:v>neutral</c:v>
                </c:pt>
              </c:strCache>
            </c:strRef>
          </c:tx>
          <c:spPr>
            <a:solidFill>
              <a:schemeClr val="accent3"/>
            </a:solidFill>
            <a:ln>
              <a:noFill/>
            </a:ln>
            <a:effectLst/>
          </c:spPr>
          <c:invertIfNegative val="0"/>
          <c:cat>
            <c:multiLvlStrRef>
              <c:f>Sheet2!$W$5:$X$35</c:f>
              <c:multiLvlStrCache>
                <c:ptCount val="30"/>
                <c:lvl>
                  <c:pt idx="1">
                    <c:v>2009</c:v>
                  </c:pt>
                  <c:pt idx="2">
                    <c:v>2019</c:v>
                  </c:pt>
                  <c:pt idx="4">
                    <c:v>2009</c:v>
                  </c:pt>
                  <c:pt idx="5">
                    <c:v>2019</c:v>
                  </c:pt>
                  <c:pt idx="7">
                    <c:v>2009</c:v>
                  </c:pt>
                  <c:pt idx="8">
                    <c:v>2019</c:v>
                  </c:pt>
                  <c:pt idx="10">
                    <c:v>2009</c:v>
                  </c:pt>
                  <c:pt idx="11">
                    <c:v>2019</c:v>
                  </c:pt>
                  <c:pt idx="13">
                    <c:v>2009</c:v>
                  </c:pt>
                  <c:pt idx="14">
                    <c:v>2019</c:v>
                  </c:pt>
                  <c:pt idx="16">
                    <c:v>2009</c:v>
                  </c:pt>
                  <c:pt idx="17">
                    <c:v>2019</c:v>
                  </c:pt>
                  <c:pt idx="19">
                    <c:v>2009</c:v>
                  </c:pt>
                  <c:pt idx="20">
                    <c:v>2019</c:v>
                  </c:pt>
                  <c:pt idx="22">
                    <c:v>2009</c:v>
                  </c:pt>
                  <c:pt idx="23">
                    <c:v>2019</c:v>
                  </c:pt>
                  <c:pt idx="25">
                    <c:v>2009</c:v>
                  </c:pt>
                  <c:pt idx="26">
                    <c:v>2019</c:v>
                  </c:pt>
                  <c:pt idx="28">
                    <c:v>2009</c:v>
                  </c:pt>
                  <c:pt idx="29">
                    <c:v>2019</c:v>
                  </c:pt>
                </c:lvl>
                <c:lvl>
                  <c:pt idx="0">
                    <c:v>ADARSH NAGAR</c:v>
                  </c:pt>
                  <c:pt idx="3">
                    <c:v>AMER ANSIK</c:v>
                  </c:pt>
                  <c:pt idx="6">
                    <c:v>BAGRU ANSIK</c:v>
                  </c:pt>
                  <c:pt idx="9">
                    <c:v>CIVIL LINES</c:v>
                  </c:pt>
                  <c:pt idx="12">
                    <c:v>HAWA MAHAL</c:v>
                  </c:pt>
                  <c:pt idx="16">
                    <c:v>JHOTWARA ANSIK</c:v>
                  </c:pt>
                  <c:pt idx="18">
                    <c:v>KISHAN POLE</c:v>
                  </c:pt>
                  <c:pt idx="21">
                    <c:v>MALVIYA NAGAR</c:v>
                  </c:pt>
                  <c:pt idx="24">
                    <c:v>SANGANER</c:v>
                  </c:pt>
                  <c:pt idx="27">
                    <c:v>VIDHYADHAR NAGAR</c:v>
                  </c:pt>
                </c:lvl>
              </c:multiLvlStrCache>
            </c:multiLvlStrRef>
          </c:cat>
          <c:val>
            <c:numRef>
              <c:f>Sheet2!$AA$5:$AA$35</c:f>
              <c:numCache>
                <c:formatCode>General</c:formatCode>
                <c:ptCount val="31"/>
                <c:pt idx="0">
                  <c:v>0</c:v>
                </c:pt>
                <c:pt idx="1">
                  <c:v>2.0950614084831498</c:v>
                </c:pt>
                <c:pt idx="2">
                  <c:v>46.825924382003201</c:v>
                </c:pt>
                <c:pt idx="3">
                  <c:v>0</c:v>
                </c:pt>
                <c:pt idx="4">
                  <c:v>7.5376676986584101</c:v>
                </c:pt>
                <c:pt idx="5">
                  <c:v>41.704850361197103</c:v>
                </c:pt>
                <c:pt idx="6">
                  <c:v>0</c:v>
                </c:pt>
                <c:pt idx="7">
                  <c:v>3.6878875843228402E-2</c:v>
                </c:pt>
                <c:pt idx="8">
                  <c:v>76.286566275929999</c:v>
                </c:pt>
                <c:pt idx="9">
                  <c:v>0</c:v>
                </c:pt>
                <c:pt idx="10">
                  <c:v>0</c:v>
                </c:pt>
                <c:pt idx="11">
                  <c:v>61.646139298837802</c:v>
                </c:pt>
                <c:pt idx="12">
                  <c:v>0</c:v>
                </c:pt>
                <c:pt idx="13">
                  <c:v>0.30694212059242698</c:v>
                </c:pt>
                <c:pt idx="14">
                  <c:v>40.5397920927062</c:v>
                </c:pt>
                <c:pt idx="15">
                  <c:v>0</c:v>
                </c:pt>
                <c:pt idx="16">
                  <c:v>0</c:v>
                </c:pt>
                <c:pt idx="17">
                  <c:v>77.425901187247504</c:v>
                </c:pt>
                <c:pt idx="18">
                  <c:v>0</c:v>
                </c:pt>
                <c:pt idx="19">
                  <c:v>0</c:v>
                </c:pt>
                <c:pt idx="20">
                  <c:v>33.768502197965603</c:v>
                </c:pt>
                <c:pt idx="21">
                  <c:v>0</c:v>
                </c:pt>
                <c:pt idx="22">
                  <c:v>0</c:v>
                </c:pt>
                <c:pt idx="23">
                  <c:v>53.150059440574701</c:v>
                </c:pt>
                <c:pt idx="24">
                  <c:v>0</c:v>
                </c:pt>
                <c:pt idx="25">
                  <c:v>0</c:v>
                </c:pt>
                <c:pt idx="26">
                  <c:v>76.653510477748696</c:v>
                </c:pt>
                <c:pt idx="27">
                  <c:v>0</c:v>
                </c:pt>
                <c:pt idx="28">
                  <c:v>9.2540013039729106E-3</c:v>
                </c:pt>
                <c:pt idx="29">
                  <c:v>71.039077123688102</c:v>
                </c:pt>
                <c:pt idx="30">
                  <c:v>0</c:v>
                </c:pt>
              </c:numCache>
            </c:numRef>
          </c:val>
          <c:extLst>
            <c:ext xmlns:c16="http://schemas.microsoft.com/office/drawing/2014/chart" uri="{C3380CC4-5D6E-409C-BE32-E72D297353CC}">
              <c16:uniqueId val="{00000002-C26A-4BE8-A637-3671A72F4080}"/>
            </c:ext>
          </c:extLst>
        </c:ser>
        <c:ser>
          <c:idx val="3"/>
          <c:order val="3"/>
          <c:tx>
            <c:strRef>
              <c:f>Sheet2!$AB$4</c:f>
              <c:strCache>
                <c:ptCount val="1"/>
                <c:pt idx="0">
                  <c:v>moderately comfort</c:v>
                </c:pt>
              </c:strCache>
            </c:strRef>
          </c:tx>
          <c:spPr>
            <a:solidFill>
              <a:srgbClr val="92D050"/>
            </a:solidFill>
            <a:ln>
              <a:noFill/>
            </a:ln>
            <a:effectLst/>
          </c:spPr>
          <c:invertIfNegative val="0"/>
          <c:cat>
            <c:multiLvlStrRef>
              <c:f>Sheet2!$W$5:$X$35</c:f>
              <c:multiLvlStrCache>
                <c:ptCount val="30"/>
                <c:lvl>
                  <c:pt idx="1">
                    <c:v>2009</c:v>
                  </c:pt>
                  <c:pt idx="2">
                    <c:v>2019</c:v>
                  </c:pt>
                  <c:pt idx="4">
                    <c:v>2009</c:v>
                  </c:pt>
                  <c:pt idx="5">
                    <c:v>2019</c:v>
                  </c:pt>
                  <c:pt idx="7">
                    <c:v>2009</c:v>
                  </c:pt>
                  <c:pt idx="8">
                    <c:v>2019</c:v>
                  </c:pt>
                  <c:pt idx="10">
                    <c:v>2009</c:v>
                  </c:pt>
                  <c:pt idx="11">
                    <c:v>2019</c:v>
                  </c:pt>
                  <c:pt idx="13">
                    <c:v>2009</c:v>
                  </c:pt>
                  <c:pt idx="14">
                    <c:v>2019</c:v>
                  </c:pt>
                  <c:pt idx="16">
                    <c:v>2009</c:v>
                  </c:pt>
                  <c:pt idx="17">
                    <c:v>2019</c:v>
                  </c:pt>
                  <c:pt idx="19">
                    <c:v>2009</c:v>
                  </c:pt>
                  <c:pt idx="20">
                    <c:v>2019</c:v>
                  </c:pt>
                  <c:pt idx="22">
                    <c:v>2009</c:v>
                  </c:pt>
                  <c:pt idx="23">
                    <c:v>2019</c:v>
                  </c:pt>
                  <c:pt idx="25">
                    <c:v>2009</c:v>
                  </c:pt>
                  <c:pt idx="26">
                    <c:v>2019</c:v>
                  </c:pt>
                  <c:pt idx="28">
                    <c:v>2009</c:v>
                  </c:pt>
                  <c:pt idx="29">
                    <c:v>2019</c:v>
                  </c:pt>
                </c:lvl>
                <c:lvl>
                  <c:pt idx="0">
                    <c:v>ADARSH NAGAR</c:v>
                  </c:pt>
                  <c:pt idx="3">
                    <c:v>AMER ANSIK</c:v>
                  </c:pt>
                  <c:pt idx="6">
                    <c:v>BAGRU ANSIK</c:v>
                  </c:pt>
                  <c:pt idx="9">
                    <c:v>CIVIL LINES</c:v>
                  </c:pt>
                  <c:pt idx="12">
                    <c:v>HAWA MAHAL</c:v>
                  </c:pt>
                  <c:pt idx="16">
                    <c:v>JHOTWARA ANSIK</c:v>
                  </c:pt>
                  <c:pt idx="18">
                    <c:v>KISHAN POLE</c:v>
                  </c:pt>
                  <c:pt idx="21">
                    <c:v>MALVIYA NAGAR</c:v>
                  </c:pt>
                  <c:pt idx="24">
                    <c:v>SANGANER</c:v>
                  </c:pt>
                  <c:pt idx="27">
                    <c:v>VIDHYADHAR NAGAR</c:v>
                  </c:pt>
                </c:lvl>
              </c:multiLvlStrCache>
            </c:multiLvlStrRef>
          </c:cat>
          <c:val>
            <c:numRef>
              <c:f>Sheet2!$AB$5:$AB$35</c:f>
              <c:numCache>
                <c:formatCode>General</c:formatCode>
                <c:ptCount val="31"/>
                <c:pt idx="0">
                  <c:v>0</c:v>
                </c:pt>
                <c:pt idx="1">
                  <c:v>74.382942074105799</c:v>
                </c:pt>
                <c:pt idx="2">
                  <c:v>49.454265044796699</c:v>
                </c:pt>
                <c:pt idx="3">
                  <c:v>0</c:v>
                </c:pt>
                <c:pt idx="4">
                  <c:v>83.678018575851397</c:v>
                </c:pt>
                <c:pt idx="5">
                  <c:v>47.364293085655298</c:v>
                </c:pt>
                <c:pt idx="6">
                  <c:v>0</c:v>
                </c:pt>
                <c:pt idx="7">
                  <c:v>23.678612467909002</c:v>
                </c:pt>
                <c:pt idx="8">
                  <c:v>18.259633617073799</c:v>
                </c:pt>
                <c:pt idx="9">
                  <c:v>0</c:v>
                </c:pt>
                <c:pt idx="10">
                  <c:v>9.2802055529622098</c:v>
                </c:pt>
                <c:pt idx="11">
                  <c:v>34.408975387107503</c:v>
                </c:pt>
                <c:pt idx="12">
                  <c:v>0</c:v>
                </c:pt>
                <c:pt idx="13">
                  <c:v>65.074247071946502</c:v>
                </c:pt>
                <c:pt idx="14">
                  <c:v>49.382629980789503</c:v>
                </c:pt>
                <c:pt idx="15">
                  <c:v>0</c:v>
                </c:pt>
                <c:pt idx="16">
                  <c:v>0.45210557014490499</c:v>
                </c:pt>
                <c:pt idx="17">
                  <c:v>13.474197458854899</c:v>
                </c:pt>
                <c:pt idx="18">
                  <c:v>0</c:v>
                </c:pt>
                <c:pt idx="19">
                  <c:v>36.9385631463824</c:v>
                </c:pt>
                <c:pt idx="20">
                  <c:v>65.640064558601793</c:v>
                </c:pt>
                <c:pt idx="21">
                  <c:v>0</c:v>
                </c:pt>
                <c:pt idx="22">
                  <c:v>0.88018613557689396</c:v>
                </c:pt>
                <c:pt idx="23">
                  <c:v>45.679172226336902</c:v>
                </c:pt>
                <c:pt idx="24">
                  <c:v>0</c:v>
                </c:pt>
                <c:pt idx="25">
                  <c:v>3.7206796198458298</c:v>
                </c:pt>
                <c:pt idx="26">
                  <c:v>18.4725199216467</c:v>
                </c:pt>
                <c:pt idx="27">
                  <c:v>0</c:v>
                </c:pt>
                <c:pt idx="28">
                  <c:v>37.653690033019998</c:v>
                </c:pt>
                <c:pt idx="29">
                  <c:v>13.434706711254099</c:v>
                </c:pt>
                <c:pt idx="30">
                  <c:v>0</c:v>
                </c:pt>
              </c:numCache>
            </c:numRef>
          </c:val>
          <c:extLst>
            <c:ext xmlns:c16="http://schemas.microsoft.com/office/drawing/2014/chart" uri="{C3380CC4-5D6E-409C-BE32-E72D297353CC}">
              <c16:uniqueId val="{00000003-C26A-4BE8-A637-3671A72F4080}"/>
            </c:ext>
          </c:extLst>
        </c:ser>
        <c:ser>
          <c:idx val="4"/>
          <c:order val="4"/>
          <c:tx>
            <c:strRef>
              <c:f>Sheet2!$AC$4</c:f>
              <c:strCache>
                <c:ptCount val="1"/>
                <c:pt idx="0">
                  <c:v>highly comfort</c:v>
                </c:pt>
              </c:strCache>
            </c:strRef>
          </c:tx>
          <c:spPr>
            <a:solidFill>
              <a:schemeClr val="accent5"/>
            </a:solidFill>
            <a:ln>
              <a:noFill/>
            </a:ln>
            <a:effectLst/>
          </c:spPr>
          <c:invertIfNegative val="0"/>
          <c:cat>
            <c:multiLvlStrRef>
              <c:f>Sheet2!$W$5:$X$35</c:f>
              <c:multiLvlStrCache>
                <c:ptCount val="30"/>
                <c:lvl>
                  <c:pt idx="1">
                    <c:v>2009</c:v>
                  </c:pt>
                  <c:pt idx="2">
                    <c:v>2019</c:v>
                  </c:pt>
                  <c:pt idx="4">
                    <c:v>2009</c:v>
                  </c:pt>
                  <c:pt idx="5">
                    <c:v>2019</c:v>
                  </c:pt>
                  <c:pt idx="7">
                    <c:v>2009</c:v>
                  </c:pt>
                  <c:pt idx="8">
                    <c:v>2019</c:v>
                  </c:pt>
                  <c:pt idx="10">
                    <c:v>2009</c:v>
                  </c:pt>
                  <c:pt idx="11">
                    <c:v>2019</c:v>
                  </c:pt>
                  <c:pt idx="13">
                    <c:v>2009</c:v>
                  </c:pt>
                  <c:pt idx="14">
                    <c:v>2019</c:v>
                  </c:pt>
                  <c:pt idx="16">
                    <c:v>2009</c:v>
                  </c:pt>
                  <c:pt idx="17">
                    <c:v>2019</c:v>
                  </c:pt>
                  <c:pt idx="19">
                    <c:v>2009</c:v>
                  </c:pt>
                  <c:pt idx="20">
                    <c:v>2019</c:v>
                  </c:pt>
                  <c:pt idx="22">
                    <c:v>2009</c:v>
                  </c:pt>
                  <c:pt idx="23">
                    <c:v>2019</c:v>
                  </c:pt>
                  <c:pt idx="25">
                    <c:v>2009</c:v>
                  </c:pt>
                  <c:pt idx="26">
                    <c:v>2019</c:v>
                  </c:pt>
                  <c:pt idx="28">
                    <c:v>2009</c:v>
                  </c:pt>
                  <c:pt idx="29">
                    <c:v>2019</c:v>
                  </c:pt>
                </c:lvl>
                <c:lvl>
                  <c:pt idx="0">
                    <c:v>ADARSH NAGAR</c:v>
                  </c:pt>
                  <c:pt idx="3">
                    <c:v>AMER ANSIK</c:v>
                  </c:pt>
                  <c:pt idx="6">
                    <c:v>BAGRU ANSIK</c:v>
                  </c:pt>
                  <c:pt idx="9">
                    <c:v>CIVIL LINES</c:v>
                  </c:pt>
                  <c:pt idx="12">
                    <c:v>HAWA MAHAL</c:v>
                  </c:pt>
                  <c:pt idx="16">
                    <c:v>JHOTWARA ANSIK</c:v>
                  </c:pt>
                  <c:pt idx="18">
                    <c:v>KISHAN POLE</c:v>
                  </c:pt>
                  <c:pt idx="21">
                    <c:v>MALVIYA NAGAR</c:v>
                  </c:pt>
                  <c:pt idx="24">
                    <c:v>SANGANER</c:v>
                  </c:pt>
                  <c:pt idx="27">
                    <c:v>VIDHYADHAR NAGAR</c:v>
                  </c:pt>
                </c:lvl>
              </c:multiLvlStrCache>
            </c:multiLvlStrRef>
          </c:cat>
          <c:val>
            <c:numRef>
              <c:f>Sheet2!$AC$5:$AC$35</c:f>
              <c:numCache>
                <c:formatCode>General</c:formatCode>
                <c:ptCount val="31"/>
                <c:pt idx="0">
                  <c:v>0</c:v>
                </c:pt>
                <c:pt idx="1">
                  <c:v>23.5219965174111</c:v>
                </c:pt>
                <c:pt idx="2">
                  <c:v>0</c:v>
                </c:pt>
                <c:pt idx="3">
                  <c:v>0</c:v>
                </c:pt>
                <c:pt idx="4">
                  <c:v>8.7017543859649091</c:v>
                </c:pt>
                <c:pt idx="5">
                  <c:v>0</c:v>
                </c:pt>
                <c:pt idx="6">
                  <c:v>0</c:v>
                </c:pt>
                <c:pt idx="7">
                  <c:v>76.284508656247695</c:v>
                </c:pt>
                <c:pt idx="8">
                  <c:v>0</c:v>
                </c:pt>
                <c:pt idx="9">
                  <c:v>0</c:v>
                </c:pt>
                <c:pt idx="10">
                  <c:v>90.719794447037799</c:v>
                </c:pt>
                <c:pt idx="11">
                  <c:v>0</c:v>
                </c:pt>
                <c:pt idx="12">
                  <c:v>0</c:v>
                </c:pt>
                <c:pt idx="13">
                  <c:v>34.618810807461102</c:v>
                </c:pt>
                <c:pt idx="14">
                  <c:v>0</c:v>
                </c:pt>
                <c:pt idx="15">
                  <c:v>0</c:v>
                </c:pt>
                <c:pt idx="16">
                  <c:v>99.547894429855106</c:v>
                </c:pt>
                <c:pt idx="17">
                  <c:v>0</c:v>
                </c:pt>
                <c:pt idx="18">
                  <c:v>0</c:v>
                </c:pt>
                <c:pt idx="19">
                  <c:v>63.0614368536176</c:v>
                </c:pt>
                <c:pt idx="20">
                  <c:v>0</c:v>
                </c:pt>
                <c:pt idx="21">
                  <c:v>0</c:v>
                </c:pt>
                <c:pt idx="22">
                  <c:v>99.119813864423094</c:v>
                </c:pt>
                <c:pt idx="23">
                  <c:v>0</c:v>
                </c:pt>
                <c:pt idx="24">
                  <c:v>0</c:v>
                </c:pt>
                <c:pt idx="25">
                  <c:v>96.279320380154203</c:v>
                </c:pt>
                <c:pt idx="26">
                  <c:v>0</c:v>
                </c:pt>
                <c:pt idx="27">
                  <c:v>0</c:v>
                </c:pt>
                <c:pt idx="28">
                  <c:v>62.3370559656761</c:v>
                </c:pt>
                <c:pt idx="29">
                  <c:v>0</c:v>
                </c:pt>
                <c:pt idx="30">
                  <c:v>0</c:v>
                </c:pt>
              </c:numCache>
            </c:numRef>
          </c:val>
          <c:extLst>
            <c:ext xmlns:c16="http://schemas.microsoft.com/office/drawing/2014/chart" uri="{C3380CC4-5D6E-409C-BE32-E72D297353CC}">
              <c16:uniqueId val="{00000004-C26A-4BE8-A637-3671A72F4080}"/>
            </c:ext>
          </c:extLst>
        </c:ser>
        <c:dLbls>
          <c:showLegendKey val="0"/>
          <c:showVal val="0"/>
          <c:showCatName val="0"/>
          <c:showSerName val="0"/>
          <c:showPercent val="0"/>
          <c:showBubbleSize val="0"/>
        </c:dLbls>
        <c:gapWidth val="10"/>
        <c:overlap val="100"/>
        <c:axId val="240420207"/>
        <c:axId val="240421167"/>
      </c:barChart>
      <c:catAx>
        <c:axId val="2404202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240421167"/>
        <c:crosses val="autoZero"/>
        <c:auto val="1"/>
        <c:lblAlgn val="ctr"/>
        <c:lblOffset val="100"/>
        <c:noMultiLvlLbl val="0"/>
      </c:catAx>
      <c:valAx>
        <c:axId val="24042116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2404202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6810189302253452E-2"/>
          <c:y val="0.12513495276653172"/>
          <c:w val="0.94943217176386985"/>
          <c:h val="0.66308483959747944"/>
        </c:manualLayout>
      </c:layout>
      <c:barChart>
        <c:barDir val="col"/>
        <c:grouping val="stacked"/>
        <c:varyColors val="0"/>
        <c:ser>
          <c:idx val="0"/>
          <c:order val="0"/>
          <c:tx>
            <c:strRef>
              <c:f>Sheet2!$I$4</c:f>
              <c:strCache>
                <c:ptCount val="1"/>
                <c:pt idx="0">
                  <c:v>extremely discomfort</c:v>
                </c:pt>
              </c:strCache>
            </c:strRef>
          </c:tx>
          <c:spPr>
            <a:solidFill>
              <a:srgbClr val="C00000"/>
            </a:solidFill>
            <a:ln>
              <a:noFill/>
            </a:ln>
            <a:effectLst/>
          </c:spPr>
          <c:invertIfNegative val="0"/>
          <c:cat>
            <c:multiLvlStrRef>
              <c:f>Sheet2!$G$5:$H$53</c:f>
              <c:multiLvlStrCache>
                <c:ptCount val="48"/>
                <c:lvl>
                  <c:pt idx="1">
                    <c:v>2009</c:v>
                  </c:pt>
                  <c:pt idx="2">
                    <c:v>2019</c:v>
                  </c:pt>
                  <c:pt idx="4">
                    <c:v>2009</c:v>
                  </c:pt>
                  <c:pt idx="5">
                    <c:v>2019</c:v>
                  </c:pt>
                  <c:pt idx="7">
                    <c:v>2009</c:v>
                  </c:pt>
                  <c:pt idx="8">
                    <c:v>2019</c:v>
                  </c:pt>
                  <c:pt idx="10">
                    <c:v>2009</c:v>
                  </c:pt>
                  <c:pt idx="11">
                    <c:v>2019</c:v>
                  </c:pt>
                  <c:pt idx="13">
                    <c:v>2009</c:v>
                  </c:pt>
                  <c:pt idx="14">
                    <c:v>2019</c:v>
                  </c:pt>
                  <c:pt idx="16">
                    <c:v>2009</c:v>
                  </c:pt>
                  <c:pt idx="17">
                    <c:v>2019</c:v>
                  </c:pt>
                  <c:pt idx="19">
                    <c:v>2009</c:v>
                  </c:pt>
                  <c:pt idx="20">
                    <c:v>2019</c:v>
                  </c:pt>
                  <c:pt idx="22">
                    <c:v>2009</c:v>
                  </c:pt>
                  <c:pt idx="23">
                    <c:v>2019</c:v>
                  </c:pt>
                  <c:pt idx="25">
                    <c:v>2009</c:v>
                  </c:pt>
                  <c:pt idx="26">
                    <c:v>2019</c:v>
                  </c:pt>
                  <c:pt idx="28">
                    <c:v>2009</c:v>
                  </c:pt>
                  <c:pt idx="29">
                    <c:v>2019</c:v>
                  </c:pt>
                  <c:pt idx="31">
                    <c:v>2009</c:v>
                  </c:pt>
                  <c:pt idx="32">
                    <c:v>2019</c:v>
                  </c:pt>
                  <c:pt idx="34">
                    <c:v>2009</c:v>
                  </c:pt>
                  <c:pt idx="35">
                    <c:v>2019</c:v>
                  </c:pt>
                  <c:pt idx="37">
                    <c:v>2009</c:v>
                  </c:pt>
                  <c:pt idx="38">
                    <c:v>2019</c:v>
                  </c:pt>
                  <c:pt idx="40">
                    <c:v>2009</c:v>
                  </c:pt>
                  <c:pt idx="41">
                    <c:v>2019</c:v>
                  </c:pt>
                  <c:pt idx="43">
                    <c:v>2009</c:v>
                  </c:pt>
                  <c:pt idx="44">
                    <c:v>2019</c:v>
                  </c:pt>
                  <c:pt idx="46">
                    <c:v>2009</c:v>
                  </c:pt>
                  <c:pt idx="47">
                    <c:v>2019</c:v>
                  </c:pt>
                </c:lvl>
                <c:lvl>
                  <c:pt idx="0">
                    <c:v>'Amberpet'</c:v>
                  </c:pt>
                  <c:pt idx="3">
                    <c:v>'Ameerpet'</c:v>
                  </c:pt>
                  <c:pt idx="6">
                    <c:v>'Asifnagar'</c:v>
                  </c:pt>
                  <c:pt idx="9">
                    <c:v>'Bahadurpura'</c:v>
                  </c:pt>
                  <c:pt idx="12">
                    <c:v>'Bandlaguda'</c:v>
                  </c:pt>
                  <c:pt idx="16">
                    <c:v>'Charminar'</c:v>
                  </c:pt>
                  <c:pt idx="18">
                    <c:v>'Golkonda'</c:v>
                  </c:pt>
                  <c:pt idx="21">
                    <c:v>'Himayatnagar'</c:v>
                  </c:pt>
                  <c:pt idx="24">
                    <c:v>'Khairatabad'</c:v>
                  </c:pt>
                  <c:pt idx="27">
                    <c:v>'Maredpally'</c:v>
                  </c:pt>
                  <c:pt idx="30">
                    <c:v>'Musheerabad'</c:v>
                  </c:pt>
                  <c:pt idx="33">
                    <c:v>'Nampally'</c:v>
                  </c:pt>
                  <c:pt idx="36">
                    <c:v>'Saidabad'</c:v>
                  </c:pt>
                  <c:pt idx="39">
                    <c:v>'Secunderabad'</c:v>
                  </c:pt>
                  <c:pt idx="42">
                    <c:v>'Shaikpet'</c:v>
                  </c:pt>
                  <c:pt idx="45">
                    <c:v>'Tirumalgiri'</c:v>
                  </c:pt>
                </c:lvl>
              </c:multiLvlStrCache>
            </c:multiLvlStrRef>
          </c:cat>
          <c:val>
            <c:numRef>
              <c:f>Sheet2!$I$5:$I$53</c:f>
              <c:numCache>
                <c:formatCode>General</c:formatCode>
                <c:ptCount val="49"/>
                <c:pt idx="0">
                  <c:v>0</c:v>
                </c:pt>
                <c:pt idx="1">
                  <c:v>0.59115630172617595</c:v>
                </c:pt>
                <c:pt idx="2">
                  <c:v>4.26814849846299</c:v>
                </c:pt>
                <c:pt idx="3">
                  <c:v>0</c:v>
                </c:pt>
                <c:pt idx="4">
                  <c:v>0</c:v>
                </c:pt>
                <c:pt idx="5">
                  <c:v>0</c:v>
                </c:pt>
                <c:pt idx="6">
                  <c:v>0</c:v>
                </c:pt>
                <c:pt idx="7">
                  <c:v>0</c:v>
                </c:pt>
                <c:pt idx="8">
                  <c:v>1.54514727184935</c:v>
                </c:pt>
                <c:pt idx="9">
                  <c:v>0</c:v>
                </c:pt>
                <c:pt idx="10">
                  <c:v>0</c:v>
                </c:pt>
                <c:pt idx="11">
                  <c:v>8.9430894308943092</c:v>
                </c:pt>
                <c:pt idx="12">
                  <c:v>0</c:v>
                </c:pt>
                <c:pt idx="13">
                  <c:v>0</c:v>
                </c:pt>
                <c:pt idx="14">
                  <c:v>10.237503215296201</c:v>
                </c:pt>
                <c:pt idx="15">
                  <c:v>0</c:v>
                </c:pt>
                <c:pt idx="16">
                  <c:v>0</c:v>
                </c:pt>
                <c:pt idx="17">
                  <c:v>0.94418217161899498</c:v>
                </c:pt>
                <c:pt idx="18">
                  <c:v>0</c:v>
                </c:pt>
                <c:pt idx="19">
                  <c:v>0</c:v>
                </c:pt>
                <c:pt idx="20">
                  <c:v>12.6924073594195</c:v>
                </c:pt>
                <c:pt idx="21">
                  <c:v>0</c:v>
                </c:pt>
                <c:pt idx="22">
                  <c:v>0</c:v>
                </c:pt>
                <c:pt idx="23">
                  <c:v>1.4128494943486001</c:v>
                </c:pt>
                <c:pt idx="24">
                  <c:v>0</c:v>
                </c:pt>
                <c:pt idx="25">
                  <c:v>0</c:v>
                </c:pt>
                <c:pt idx="26">
                  <c:v>4.0899314423981696</c:v>
                </c:pt>
                <c:pt idx="27">
                  <c:v>0</c:v>
                </c:pt>
                <c:pt idx="28">
                  <c:v>0</c:v>
                </c:pt>
                <c:pt idx="29">
                  <c:v>1.8712627506155499</c:v>
                </c:pt>
                <c:pt idx="30">
                  <c:v>0</c:v>
                </c:pt>
                <c:pt idx="31">
                  <c:v>0</c:v>
                </c:pt>
                <c:pt idx="32">
                  <c:v>2.6647356987690101</c:v>
                </c:pt>
                <c:pt idx="33">
                  <c:v>0</c:v>
                </c:pt>
                <c:pt idx="34">
                  <c:v>0</c:v>
                </c:pt>
                <c:pt idx="35">
                  <c:v>0.41434262948207201</c:v>
                </c:pt>
                <c:pt idx="36">
                  <c:v>0</c:v>
                </c:pt>
                <c:pt idx="37">
                  <c:v>0</c:v>
                </c:pt>
                <c:pt idx="38">
                  <c:v>1.3587891296869601</c:v>
                </c:pt>
                <c:pt idx="39">
                  <c:v>0</c:v>
                </c:pt>
                <c:pt idx="40">
                  <c:v>0</c:v>
                </c:pt>
                <c:pt idx="41">
                  <c:v>1.5700483091787401</c:v>
                </c:pt>
                <c:pt idx="42">
                  <c:v>0</c:v>
                </c:pt>
                <c:pt idx="43">
                  <c:v>0</c:v>
                </c:pt>
                <c:pt idx="44">
                  <c:v>1.63646813273239</c:v>
                </c:pt>
                <c:pt idx="45">
                  <c:v>0</c:v>
                </c:pt>
                <c:pt idx="46">
                  <c:v>0</c:v>
                </c:pt>
                <c:pt idx="47">
                  <c:v>15.969133000453899</c:v>
                </c:pt>
                <c:pt idx="48">
                  <c:v>0</c:v>
                </c:pt>
              </c:numCache>
            </c:numRef>
          </c:val>
          <c:extLst>
            <c:ext xmlns:c16="http://schemas.microsoft.com/office/drawing/2014/chart" uri="{C3380CC4-5D6E-409C-BE32-E72D297353CC}">
              <c16:uniqueId val="{00000000-06DC-4C00-A812-F98BC1036F6F}"/>
            </c:ext>
          </c:extLst>
        </c:ser>
        <c:ser>
          <c:idx val="1"/>
          <c:order val="1"/>
          <c:tx>
            <c:strRef>
              <c:f>Sheet2!$J$4</c:f>
              <c:strCache>
                <c:ptCount val="1"/>
                <c:pt idx="0">
                  <c:v>moderately discomfort</c:v>
                </c:pt>
              </c:strCache>
            </c:strRef>
          </c:tx>
          <c:spPr>
            <a:solidFill>
              <a:srgbClr val="FFC000"/>
            </a:solidFill>
            <a:ln>
              <a:noFill/>
            </a:ln>
            <a:effectLst/>
          </c:spPr>
          <c:invertIfNegative val="0"/>
          <c:cat>
            <c:multiLvlStrRef>
              <c:f>Sheet2!$G$5:$H$53</c:f>
              <c:multiLvlStrCache>
                <c:ptCount val="48"/>
                <c:lvl>
                  <c:pt idx="1">
                    <c:v>2009</c:v>
                  </c:pt>
                  <c:pt idx="2">
                    <c:v>2019</c:v>
                  </c:pt>
                  <c:pt idx="4">
                    <c:v>2009</c:v>
                  </c:pt>
                  <c:pt idx="5">
                    <c:v>2019</c:v>
                  </c:pt>
                  <c:pt idx="7">
                    <c:v>2009</c:v>
                  </c:pt>
                  <c:pt idx="8">
                    <c:v>2019</c:v>
                  </c:pt>
                  <c:pt idx="10">
                    <c:v>2009</c:v>
                  </c:pt>
                  <c:pt idx="11">
                    <c:v>2019</c:v>
                  </c:pt>
                  <c:pt idx="13">
                    <c:v>2009</c:v>
                  </c:pt>
                  <c:pt idx="14">
                    <c:v>2019</c:v>
                  </c:pt>
                  <c:pt idx="16">
                    <c:v>2009</c:v>
                  </c:pt>
                  <c:pt idx="17">
                    <c:v>2019</c:v>
                  </c:pt>
                  <c:pt idx="19">
                    <c:v>2009</c:v>
                  </c:pt>
                  <c:pt idx="20">
                    <c:v>2019</c:v>
                  </c:pt>
                  <c:pt idx="22">
                    <c:v>2009</c:v>
                  </c:pt>
                  <c:pt idx="23">
                    <c:v>2019</c:v>
                  </c:pt>
                  <c:pt idx="25">
                    <c:v>2009</c:v>
                  </c:pt>
                  <c:pt idx="26">
                    <c:v>2019</c:v>
                  </c:pt>
                  <c:pt idx="28">
                    <c:v>2009</c:v>
                  </c:pt>
                  <c:pt idx="29">
                    <c:v>2019</c:v>
                  </c:pt>
                  <c:pt idx="31">
                    <c:v>2009</c:v>
                  </c:pt>
                  <c:pt idx="32">
                    <c:v>2019</c:v>
                  </c:pt>
                  <c:pt idx="34">
                    <c:v>2009</c:v>
                  </c:pt>
                  <c:pt idx="35">
                    <c:v>2019</c:v>
                  </c:pt>
                  <c:pt idx="37">
                    <c:v>2009</c:v>
                  </c:pt>
                  <c:pt idx="38">
                    <c:v>2019</c:v>
                  </c:pt>
                  <c:pt idx="40">
                    <c:v>2009</c:v>
                  </c:pt>
                  <c:pt idx="41">
                    <c:v>2019</c:v>
                  </c:pt>
                  <c:pt idx="43">
                    <c:v>2009</c:v>
                  </c:pt>
                  <c:pt idx="44">
                    <c:v>2019</c:v>
                  </c:pt>
                  <c:pt idx="46">
                    <c:v>2009</c:v>
                  </c:pt>
                  <c:pt idx="47">
                    <c:v>2019</c:v>
                  </c:pt>
                </c:lvl>
                <c:lvl>
                  <c:pt idx="0">
                    <c:v>'Amberpet'</c:v>
                  </c:pt>
                  <c:pt idx="3">
                    <c:v>'Ameerpet'</c:v>
                  </c:pt>
                  <c:pt idx="6">
                    <c:v>'Asifnagar'</c:v>
                  </c:pt>
                  <c:pt idx="9">
                    <c:v>'Bahadurpura'</c:v>
                  </c:pt>
                  <c:pt idx="12">
                    <c:v>'Bandlaguda'</c:v>
                  </c:pt>
                  <c:pt idx="16">
                    <c:v>'Charminar'</c:v>
                  </c:pt>
                  <c:pt idx="18">
                    <c:v>'Golkonda'</c:v>
                  </c:pt>
                  <c:pt idx="21">
                    <c:v>'Himayatnagar'</c:v>
                  </c:pt>
                  <c:pt idx="24">
                    <c:v>'Khairatabad'</c:v>
                  </c:pt>
                  <c:pt idx="27">
                    <c:v>'Maredpally'</c:v>
                  </c:pt>
                  <c:pt idx="30">
                    <c:v>'Musheerabad'</c:v>
                  </c:pt>
                  <c:pt idx="33">
                    <c:v>'Nampally'</c:v>
                  </c:pt>
                  <c:pt idx="36">
                    <c:v>'Saidabad'</c:v>
                  </c:pt>
                  <c:pt idx="39">
                    <c:v>'Secunderabad'</c:v>
                  </c:pt>
                  <c:pt idx="42">
                    <c:v>'Shaikpet'</c:v>
                  </c:pt>
                  <c:pt idx="45">
                    <c:v>'Tirumalgiri'</c:v>
                  </c:pt>
                </c:lvl>
              </c:multiLvlStrCache>
            </c:multiLvlStrRef>
          </c:cat>
          <c:val>
            <c:numRef>
              <c:f>Sheet2!$J$5:$J$53</c:f>
              <c:numCache>
                <c:formatCode>General</c:formatCode>
                <c:ptCount val="49"/>
                <c:pt idx="0">
                  <c:v>0</c:v>
                </c:pt>
                <c:pt idx="1">
                  <c:v>64.802553795223503</c:v>
                </c:pt>
                <c:pt idx="2">
                  <c:v>95.731851501536994</c:v>
                </c:pt>
                <c:pt idx="3">
                  <c:v>0</c:v>
                </c:pt>
                <c:pt idx="4">
                  <c:v>51.441961067051203</c:v>
                </c:pt>
                <c:pt idx="5">
                  <c:v>100</c:v>
                </c:pt>
                <c:pt idx="6">
                  <c:v>0</c:v>
                </c:pt>
                <c:pt idx="7">
                  <c:v>77.160791887976799</c:v>
                </c:pt>
                <c:pt idx="8">
                  <c:v>98.454852728150698</c:v>
                </c:pt>
                <c:pt idx="9">
                  <c:v>0</c:v>
                </c:pt>
                <c:pt idx="10">
                  <c:v>79.671464747434399</c:v>
                </c:pt>
                <c:pt idx="11">
                  <c:v>84.506197520991606</c:v>
                </c:pt>
                <c:pt idx="12">
                  <c:v>0</c:v>
                </c:pt>
                <c:pt idx="13">
                  <c:v>94.382234416530906</c:v>
                </c:pt>
                <c:pt idx="14">
                  <c:v>89.498413787190302</c:v>
                </c:pt>
                <c:pt idx="15">
                  <c:v>0</c:v>
                </c:pt>
                <c:pt idx="16">
                  <c:v>95.806720355456804</c:v>
                </c:pt>
                <c:pt idx="17">
                  <c:v>99.055817828380995</c:v>
                </c:pt>
                <c:pt idx="18">
                  <c:v>0</c:v>
                </c:pt>
                <c:pt idx="19">
                  <c:v>86.478362270018096</c:v>
                </c:pt>
                <c:pt idx="20">
                  <c:v>87.255765742420294</c:v>
                </c:pt>
                <c:pt idx="21">
                  <c:v>0</c:v>
                </c:pt>
                <c:pt idx="22">
                  <c:v>58.566329565734698</c:v>
                </c:pt>
                <c:pt idx="23">
                  <c:v>91.567519333729905</c:v>
                </c:pt>
                <c:pt idx="24">
                  <c:v>0</c:v>
                </c:pt>
                <c:pt idx="25">
                  <c:v>57.242236859793003</c:v>
                </c:pt>
                <c:pt idx="26">
                  <c:v>91.137921763677895</c:v>
                </c:pt>
                <c:pt idx="27">
                  <c:v>0</c:v>
                </c:pt>
                <c:pt idx="28">
                  <c:v>71.480830109039701</c:v>
                </c:pt>
                <c:pt idx="29">
                  <c:v>98.1287372493845</c:v>
                </c:pt>
                <c:pt idx="30">
                  <c:v>0</c:v>
                </c:pt>
                <c:pt idx="31">
                  <c:v>55.162925416364999</c:v>
                </c:pt>
                <c:pt idx="32">
                  <c:v>87.248370745836297</c:v>
                </c:pt>
                <c:pt idx="33">
                  <c:v>0</c:v>
                </c:pt>
                <c:pt idx="34">
                  <c:v>76.270916334661393</c:v>
                </c:pt>
                <c:pt idx="35">
                  <c:v>99.585657370517893</c:v>
                </c:pt>
                <c:pt idx="36">
                  <c:v>0</c:v>
                </c:pt>
                <c:pt idx="37">
                  <c:v>80.271757825937399</c:v>
                </c:pt>
                <c:pt idx="38">
                  <c:v>98.641210870313003</c:v>
                </c:pt>
                <c:pt idx="39">
                  <c:v>0</c:v>
                </c:pt>
                <c:pt idx="40">
                  <c:v>57.789855072463801</c:v>
                </c:pt>
                <c:pt idx="41">
                  <c:v>75.06038647343</c:v>
                </c:pt>
                <c:pt idx="42">
                  <c:v>0</c:v>
                </c:pt>
                <c:pt idx="43">
                  <c:v>72.052996158383493</c:v>
                </c:pt>
                <c:pt idx="44">
                  <c:v>98.324208233763898</c:v>
                </c:pt>
                <c:pt idx="45">
                  <c:v>0</c:v>
                </c:pt>
                <c:pt idx="46">
                  <c:v>90.975941897412596</c:v>
                </c:pt>
                <c:pt idx="47">
                  <c:v>84.030866999546106</c:v>
                </c:pt>
                <c:pt idx="48">
                  <c:v>0</c:v>
                </c:pt>
              </c:numCache>
            </c:numRef>
          </c:val>
          <c:extLst>
            <c:ext xmlns:c16="http://schemas.microsoft.com/office/drawing/2014/chart" uri="{C3380CC4-5D6E-409C-BE32-E72D297353CC}">
              <c16:uniqueId val="{00000001-06DC-4C00-A812-F98BC1036F6F}"/>
            </c:ext>
          </c:extLst>
        </c:ser>
        <c:ser>
          <c:idx val="2"/>
          <c:order val="2"/>
          <c:tx>
            <c:strRef>
              <c:f>Sheet2!$K$4</c:f>
              <c:strCache>
                <c:ptCount val="1"/>
                <c:pt idx="0">
                  <c:v>neutral</c:v>
                </c:pt>
              </c:strCache>
            </c:strRef>
          </c:tx>
          <c:spPr>
            <a:solidFill>
              <a:schemeClr val="accent3"/>
            </a:solidFill>
            <a:ln>
              <a:noFill/>
            </a:ln>
            <a:effectLst/>
          </c:spPr>
          <c:invertIfNegative val="0"/>
          <c:cat>
            <c:multiLvlStrRef>
              <c:f>Sheet2!$G$5:$H$53</c:f>
              <c:multiLvlStrCache>
                <c:ptCount val="48"/>
                <c:lvl>
                  <c:pt idx="1">
                    <c:v>2009</c:v>
                  </c:pt>
                  <c:pt idx="2">
                    <c:v>2019</c:v>
                  </c:pt>
                  <c:pt idx="4">
                    <c:v>2009</c:v>
                  </c:pt>
                  <c:pt idx="5">
                    <c:v>2019</c:v>
                  </c:pt>
                  <c:pt idx="7">
                    <c:v>2009</c:v>
                  </c:pt>
                  <c:pt idx="8">
                    <c:v>2019</c:v>
                  </c:pt>
                  <c:pt idx="10">
                    <c:v>2009</c:v>
                  </c:pt>
                  <c:pt idx="11">
                    <c:v>2019</c:v>
                  </c:pt>
                  <c:pt idx="13">
                    <c:v>2009</c:v>
                  </c:pt>
                  <c:pt idx="14">
                    <c:v>2019</c:v>
                  </c:pt>
                  <c:pt idx="16">
                    <c:v>2009</c:v>
                  </c:pt>
                  <c:pt idx="17">
                    <c:v>2019</c:v>
                  </c:pt>
                  <c:pt idx="19">
                    <c:v>2009</c:v>
                  </c:pt>
                  <c:pt idx="20">
                    <c:v>2019</c:v>
                  </c:pt>
                  <c:pt idx="22">
                    <c:v>2009</c:v>
                  </c:pt>
                  <c:pt idx="23">
                    <c:v>2019</c:v>
                  </c:pt>
                  <c:pt idx="25">
                    <c:v>2009</c:v>
                  </c:pt>
                  <c:pt idx="26">
                    <c:v>2019</c:v>
                  </c:pt>
                  <c:pt idx="28">
                    <c:v>2009</c:v>
                  </c:pt>
                  <c:pt idx="29">
                    <c:v>2019</c:v>
                  </c:pt>
                  <c:pt idx="31">
                    <c:v>2009</c:v>
                  </c:pt>
                  <c:pt idx="32">
                    <c:v>2019</c:v>
                  </c:pt>
                  <c:pt idx="34">
                    <c:v>2009</c:v>
                  </c:pt>
                  <c:pt idx="35">
                    <c:v>2019</c:v>
                  </c:pt>
                  <c:pt idx="37">
                    <c:v>2009</c:v>
                  </c:pt>
                  <c:pt idx="38">
                    <c:v>2019</c:v>
                  </c:pt>
                  <c:pt idx="40">
                    <c:v>2009</c:v>
                  </c:pt>
                  <c:pt idx="41">
                    <c:v>2019</c:v>
                  </c:pt>
                  <c:pt idx="43">
                    <c:v>2009</c:v>
                  </c:pt>
                  <c:pt idx="44">
                    <c:v>2019</c:v>
                  </c:pt>
                  <c:pt idx="46">
                    <c:v>2009</c:v>
                  </c:pt>
                  <c:pt idx="47">
                    <c:v>2019</c:v>
                  </c:pt>
                </c:lvl>
                <c:lvl>
                  <c:pt idx="0">
                    <c:v>'Amberpet'</c:v>
                  </c:pt>
                  <c:pt idx="3">
                    <c:v>'Ameerpet'</c:v>
                  </c:pt>
                  <c:pt idx="6">
                    <c:v>'Asifnagar'</c:v>
                  </c:pt>
                  <c:pt idx="9">
                    <c:v>'Bahadurpura'</c:v>
                  </c:pt>
                  <c:pt idx="12">
                    <c:v>'Bandlaguda'</c:v>
                  </c:pt>
                  <c:pt idx="16">
                    <c:v>'Charminar'</c:v>
                  </c:pt>
                  <c:pt idx="18">
                    <c:v>'Golkonda'</c:v>
                  </c:pt>
                  <c:pt idx="21">
                    <c:v>'Himayatnagar'</c:v>
                  </c:pt>
                  <c:pt idx="24">
                    <c:v>'Khairatabad'</c:v>
                  </c:pt>
                  <c:pt idx="27">
                    <c:v>'Maredpally'</c:v>
                  </c:pt>
                  <c:pt idx="30">
                    <c:v>'Musheerabad'</c:v>
                  </c:pt>
                  <c:pt idx="33">
                    <c:v>'Nampally'</c:v>
                  </c:pt>
                  <c:pt idx="36">
                    <c:v>'Saidabad'</c:v>
                  </c:pt>
                  <c:pt idx="39">
                    <c:v>'Secunderabad'</c:v>
                  </c:pt>
                  <c:pt idx="42">
                    <c:v>'Shaikpet'</c:v>
                  </c:pt>
                  <c:pt idx="45">
                    <c:v>'Tirumalgiri'</c:v>
                  </c:pt>
                </c:lvl>
              </c:multiLvlStrCache>
            </c:multiLvlStrRef>
          </c:cat>
          <c:val>
            <c:numRef>
              <c:f>Sheet2!$K$5:$K$53</c:f>
              <c:numCache>
                <c:formatCode>General</c:formatCode>
                <c:ptCount val="49"/>
                <c:pt idx="0">
                  <c:v>0</c:v>
                </c:pt>
                <c:pt idx="1">
                  <c:v>34.606289903050403</c:v>
                </c:pt>
                <c:pt idx="2">
                  <c:v>0</c:v>
                </c:pt>
                <c:pt idx="3">
                  <c:v>0</c:v>
                </c:pt>
                <c:pt idx="4">
                  <c:v>48.558038932948797</c:v>
                </c:pt>
                <c:pt idx="5">
                  <c:v>0</c:v>
                </c:pt>
                <c:pt idx="6">
                  <c:v>0</c:v>
                </c:pt>
                <c:pt idx="7">
                  <c:v>22.839208112023201</c:v>
                </c:pt>
                <c:pt idx="8">
                  <c:v>0</c:v>
                </c:pt>
                <c:pt idx="9">
                  <c:v>0</c:v>
                </c:pt>
                <c:pt idx="10">
                  <c:v>13.2380381180861</c:v>
                </c:pt>
                <c:pt idx="11">
                  <c:v>6.5507130481140896</c:v>
                </c:pt>
                <c:pt idx="12">
                  <c:v>0</c:v>
                </c:pt>
                <c:pt idx="13">
                  <c:v>5.1461888021949802</c:v>
                </c:pt>
                <c:pt idx="14">
                  <c:v>0.264082997513504</c:v>
                </c:pt>
                <c:pt idx="15">
                  <c:v>0</c:v>
                </c:pt>
                <c:pt idx="16">
                  <c:v>4.1932796445431801</c:v>
                </c:pt>
                <c:pt idx="17">
                  <c:v>0</c:v>
                </c:pt>
                <c:pt idx="18">
                  <c:v>0</c:v>
                </c:pt>
                <c:pt idx="19">
                  <c:v>13.210676341020999</c:v>
                </c:pt>
                <c:pt idx="20">
                  <c:v>5.1826898160145102E-2</c:v>
                </c:pt>
                <c:pt idx="21">
                  <c:v>0</c:v>
                </c:pt>
                <c:pt idx="22">
                  <c:v>34.339678762641299</c:v>
                </c:pt>
                <c:pt idx="23">
                  <c:v>7.0196311719214801</c:v>
                </c:pt>
                <c:pt idx="24">
                  <c:v>0</c:v>
                </c:pt>
                <c:pt idx="25">
                  <c:v>37.7470090065869</c:v>
                </c:pt>
                <c:pt idx="26">
                  <c:v>4.7721467939239099</c:v>
                </c:pt>
                <c:pt idx="27">
                  <c:v>0</c:v>
                </c:pt>
                <c:pt idx="28">
                  <c:v>28.519169890960299</c:v>
                </c:pt>
                <c:pt idx="29">
                  <c:v>0</c:v>
                </c:pt>
                <c:pt idx="30">
                  <c:v>0</c:v>
                </c:pt>
                <c:pt idx="31">
                  <c:v>34.359160028964503</c:v>
                </c:pt>
                <c:pt idx="32">
                  <c:v>10.0868935553946</c:v>
                </c:pt>
                <c:pt idx="33">
                  <c:v>0</c:v>
                </c:pt>
                <c:pt idx="34">
                  <c:v>23.729083665338599</c:v>
                </c:pt>
                <c:pt idx="35">
                  <c:v>0</c:v>
                </c:pt>
                <c:pt idx="36">
                  <c:v>0</c:v>
                </c:pt>
                <c:pt idx="37">
                  <c:v>19.728242174062601</c:v>
                </c:pt>
                <c:pt idx="38">
                  <c:v>0</c:v>
                </c:pt>
                <c:pt idx="39">
                  <c:v>0</c:v>
                </c:pt>
                <c:pt idx="40">
                  <c:v>17.844202898550702</c:v>
                </c:pt>
                <c:pt idx="41">
                  <c:v>23.369565217391301</c:v>
                </c:pt>
                <c:pt idx="42">
                  <c:v>0</c:v>
                </c:pt>
                <c:pt idx="43">
                  <c:v>27.835082730875101</c:v>
                </c:pt>
                <c:pt idx="44">
                  <c:v>3.9323633503735703E-2</c:v>
                </c:pt>
                <c:pt idx="45">
                  <c:v>0</c:v>
                </c:pt>
                <c:pt idx="46">
                  <c:v>9.0240581025873805</c:v>
                </c:pt>
                <c:pt idx="47">
                  <c:v>0</c:v>
                </c:pt>
                <c:pt idx="48">
                  <c:v>0</c:v>
                </c:pt>
              </c:numCache>
            </c:numRef>
          </c:val>
          <c:extLst>
            <c:ext xmlns:c16="http://schemas.microsoft.com/office/drawing/2014/chart" uri="{C3380CC4-5D6E-409C-BE32-E72D297353CC}">
              <c16:uniqueId val="{00000002-06DC-4C00-A812-F98BC1036F6F}"/>
            </c:ext>
          </c:extLst>
        </c:ser>
        <c:ser>
          <c:idx val="3"/>
          <c:order val="3"/>
          <c:tx>
            <c:strRef>
              <c:f>Sheet2!$L$4</c:f>
              <c:strCache>
                <c:ptCount val="1"/>
                <c:pt idx="0">
                  <c:v>moderately comfort</c:v>
                </c:pt>
              </c:strCache>
            </c:strRef>
          </c:tx>
          <c:spPr>
            <a:solidFill>
              <a:srgbClr val="92D050"/>
            </a:solidFill>
            <a:ln>
              <a:noFill/>
            </a:ln>
            <a:effectLst/>
          </c:spPr>
          <c:invertIfNegative val="0"/>
          <c:cat>
            <c:multiLvlStrRef>
              <c:f>Sheet2!$G$5:$H$53</c:f>
              <c:multiLvlStrCache>
                <c:ptCount val="48"/>
                <c:lvl>
                  <c:pt idx="1">
                    <c:v>2009</c:v>
                  </c:pt>
                  <c:pt idx="2">
                    <c:v>2019</c:v>
                  </c:pt>
                  <c:pt idx="4">
                    <c:v>2009</c:v>
                  </c:pt>
                  <c:pt idx="5">
                    <c:v>2019</c:v>
                  </c:pt>
                  <c:pt idx="7">
                    <c:v>2009</c:v>
                  </c:pt>
                  <c:pt idx="8">
                    <c:v>2019</c:v>
                  </c:pt>
                  <c:pt idx="10">
                    <c:v>2009</c:v>
                  </c:pt>
                  <c:pt idx="11">
                    <c:v>2019</c:v>
                  </c:pt>
                  <c:pt idx="13">
                    <c:v>2009</c:v>
                  </c:pt>
                  <c:pt idx="14">
                    <c:v>2019</c:v>
                  </c:pt>
                  <c:pt idx="16">
                    <c:v>2009</c:v>
                  </c:pt>
                  <c:pt idx="17">
                    <c:v>2019</c:v>
                  </c:pt>
                  <c:pt idx="19">
                    <c:v>2009</c:v>
                  </c:pt>
                  <c:pt idx="20">
                    <c:v>2019</c:v>
                  </c:pt>
                  <c:pt idx="22">
                    <c:v>2009</c:v>
                  </c:pt>
                  <c:pt idx="23">
                    <c:v>2019</c:v>
                  </c:pt>
                  <c:pt idx="25">
                    <c:v>2009</c:v>
                  </c:pt>
                  <c:pt idx="26">
                    <c:v>2019</c:v>
                  </c:pt>
                  <c:pt idx="28">
                    <c:v>2009</c:v>
                  </c:pt>
                  <c:pt idx="29">
                    <c:v>2019</c:v>
                  </c:pt>
                  <c:pt idx="31">
                    <c:v>2009</c:v>
                  </c:pt>
                  <c:pt idx="32">
                    <c:v>2019</c:v>
                  </c:pt>
                  <c:pt idx="34">
                    <c:v>2009</c:v>
                  </c:pt>
                  <c:pt idx="35">
                    <c:v>2019</c:v>
                  </c:pt>
                  <c:pt idx="37">
                    <c:v>2009</c:v>
                  </c:pt>
                  <c:pt idx="38">
                    <c:v>2019</c:v>
                  </c:pt>
                  <c:pt idx="40">
                    <c:v>2009</c:v>
                  </c:pt>
                  <c:pt idx="41">
                    <c:v>2019</c:v>
                  </c:pt>
                  <c:pt idx="43">
                    <c:v>2009</c:v>
                  </c:pt>
                  <c:pt idx="44">
                    <c:v>2019</c:v>
                  </c:pt>
                  <c:pt idx="46">
                    <c:v>2009</c:v>
                  </c:pt>
                  <c:pt idx="47">
                    <c:v>2019</c:v>
                  </c:pt>
                </c:lvl>
                <c:lvl>
                  <c:pt idx="0">
                    <c:v>'Amberpet'</c:v>
                  </c:pt>
                  <c:pt idx="3">
                    <c:v>'Ameerpet'</c:v>
                  </c:pt>
                  <c:pt idx="6">
                    <c:v>'Asifnagar'</c:v>
                  </c:pt>
                  <c:pt idx="9">
                    <c:v>'Bahadurpura'</c:v>
                  </c:pt>
                  <c:pt idx="12">
                    <c:v>'Bandlaguda'</c:v>
                  </c:pt>
                  <c:pt idx="16">
                    <c:v>'Charminar'</c:v>
                  </c:pt>
                  <c:pt idx="18">
                    <c:v>'Golkonda'</c:v>
                  </c:pt>
                  <c:pt idx="21">
                    <c:v>'Himayatnagar'</c:v>
                  </c:pt>
                  <c:pt idx="24">
                    <c:v>'Khairatabad'</c:v>
                  </c:pt>
                  <c:pt idx="27">
                    <c:v>'Maredpally'</c:v>
                  </c:pt>
                  <c:pt idx="30">
                    <c:v>'Musheerabad'</c:v>
                  </c:pt>
                  <c:pt idx="33">
                    <c:v>'Nampally'</c:v>
                  </c:pt>
                  <c:pt idx="36">
                    <c:v>'Saidabad'</c:v>
                  </c:pt>
                  <c:pt idx="39">
                    <c:v>'Secunderabad'</c:v>
                  </c:pt>
                  <c:pt idx="42">
                    <c:v>'Shaikpet'</c:v>
                  </c:pt>
                  <c:pt idx="45">
                    <c:v>'Tirumalgiri'</c:v>
                  </c:pt>
                </c:lvl>
              </c:multiLvlStrCache>
            </c:multiLvlStrRef>
          </c:cat>
          <c:val>
            <c:numRef>
              <c:f>Sheet2!$L$5:$L$53</c:f>
              <c:numCache>
                <c:formatCode>General</c:formatCode>
                <c:ptCount val="49"/>
                <c:pt idx="0">
                  <c:v>0</c:v>
                </c:pt>
                <c:pt idx="1">
                  <c:v>0</c:v>
                </c:pt>
                <c:pt idx="2">
                  <c:v>0</c:v>
                </c:pt>
                <c:pt idx="3">
                  <c:v>0</c:v>
                </c:pt>
                <c:pt idx="4">
                  <c:v>0</c:v>
                </c:pt>
                <c:pt idx="5">
                  <c:v>0</c:v>
                </c:pt>
                <c:pt idx="6">
                  <c:v>0</c:v>
                </c:pt>
                <c:pt idx="7">
                  <c:v>0</c:v>
                </c:pt>
                <c:pt idx="8">
                  <c:v>0</c:v>
                </c:pt>
                <c:pt idx="9">
                  <c:v>0</c:v>
                </c:pt>
                <c:pt idx="10">
                  <c:v>7.0904971344795404</c:v>
                </c:pt>
                <c:pt idx="11">
                  <c:v>0</c:v>
                </c:pt>
                <c:pt idx="12">
                  <c:v>0</c:v>
                </c:pt>
                <c:pt idx="13">
                  <c:v>0.47157678127411501</c:v>
                </c:pt>
                <c:pt idx="14">
                  <c:v>0</c:v>
                </c:pt>
                <c:pt idx="15">
                  <c:v>0</c:v>
                </c:pt>
                <c:pt idx="16">
                  <c:v>0</c:v>
                </c:pt>
                <c:pt idx="17">
                  <c:v>0</c:v>
                </c:pt>
                <c:pt idx="18">
                  <c:v>0</c:v>
                </c:pt>
                <c:pt idx="19">
                  <c:v>0.310961388960871</c:v>
                </c:pt>
                <c:pt idx="20">
                  <c:v>0</c:v>
                </c:pt>
                <c:pt idx="21">
                  <c:v>0</c:v>
                </c:pt>
                <c:pt idx="22">
                  <c:v>7.0939916716240301</c:v>
                </c:pt>
                <c:pt idx="23">
                  <c:v>0</c:v>
                </c:pt>
                <c:pt idx="24">
                  <c:v>0</c:v>
                </c:pt>
                <c:pt idx="25">
                  <c:v>5.01075413362011</c:v>
                </c:pt>
                <c:pt idx="26">
                  <c:v>0</c:v>
                </c:pt>
                <c:pt idx="27">
                  <c:v>0</c:v>
                </c:pt>
                <c:pt idx="28">
                  <c:v>0</c:v>
                </c:pt>
                <c:pt idx="29">
                  <c:v>0</c:v>
                </c:pt>
                <c:pt idx="30">
                  <c:v>0</c:v>
                </c:pt>
                <c:pt idx="31">
                  <c:v>10.4779145546705</c:v>
                </c:pt>
                <c:pt idx="32">
                  <c:v>0</c:v>
                </c:pt>
                <c:pt idx="33">
                  <c:v>0</c:v>
                </c:pt>
                <c:pt idx="34">
                  <c:v>0</c:v>
                </c:pt>
                <c:pt idx="35">
                  <c:v>0</c:v>
                </c:pt>
                <c:pt idx="36">
                  <c:v>0</c:v>
                </c:pt>
                <c:pt idx="37">
                  <c:v>0</c:v>
                </c:pt>
                <c:pt idx="38">
                  <c:v>0</c:v>
                </c:pt>
                <c:pt idx="39">
                  <c:v>0</c:v>
                </c:pt>
                <c:pt idx="40">
                  <c:v>24.365942028985501</c:v>
                </c:pt>
                <c:pt idx="41">
                  <c:v>0</c:v>
                </c:pt>
                <c:pt idx="42">
                  <c:v>0</c:v>
                </c:pt>
                <c:pt idx="43">
                  <c:v>0.111921110741402</c:v>
                </c:pt>
                <c:pt idx="44">
                  <c:v>0</c:v>
                </c:pt>
                <c:pt idx="45">
                  <c:v>0</c:v>
                </c:pt>
                <c:pt idx="46">
                  <c:v>0</c:v>
                </c:pt>
                <c:pt idx="47">
                  <c:v>0</c:v>
                </c:pt>
                <c:pt idx="48">
                  <c:v>0</c:v>
                </c:pt>
              </c:numCache>
            </c:numRef>
          </c:val>
          <c:extLst>
            <c:ext xmlns:c16="http://schemas.microsoft.com/office/drawing/2014/chart" uri="{C3380CC4-5D6E-409C-BE32-E72D297353CC}">
              <c16:uniqueId val="{00000003-06DC-4C00-A812-F98BC1036F6F}"/>
            </c:ext>
          </c:extLst>
        </c:ser>
        <c:ser>
          <c:idx val="4"/>
          <c:order val="4"/>
          <c:tx>
            <c:strRef>
              <c:f>Sheet2!$M$4</c:f>
              <c:strCache>
                <c:ptCount val="1"/>
                <c:pt idx="0">
                  <c:v>highly comfort</c:v>
                </c:pt>
              </c:strCache>
            </c:strRef>
          </c:tx>
          <c:spPr>
            <a:solidFill>
              <a:schemeClr val="accent5"/>
            </a:solidFill>
            <a:ln>
              <a:noFill/>
            </a:ln>
            <a:effectLst/>
          </c:spPr>
          <c:invertIfNegative val="0"/>
          <c:cat>
            <c:multiLvlStrRef>
              <c:f>Sheet2!$G$5:$H$53</c:f>
              <c:multiLvlStrCache>
                <c:ptCount val="48"/>
                <c:lvl>
                  <c:pt idx="1">
                    <c:v>2009</c:v>
                  </c:pt>
                  <c:pt idx="2">
                    <c:v>2019</c:v>
                  </c:pt>
                  <c:pt idx="4">
                    <c:v>2009</c:v>
                  </c:pt>
                  <c:pt idx="5">
                    <c:v>2019</c:v>
                  </c:pt>
                  <c:pt idx="7">
                    <c:v>2009</c:v>
                  </c:pt>
                  <c:pt idx="8">
                    <c:v>2019</c:v>
                  </c:pt>
                  <c:pt idx="10">
                    <c:v>2009</c:v>
                  </c:pt>
                  <c:pt idx="11">
                    <c:v>2019</c:v>
                  </c:pt>
                  <c:pt idx="13">
                    <c:v>2009</c:v>
                  </c:pt>
                  <c:pt idx="14">
                    <c:v>2019</c:v>
                  </c:pt>
                  <c:pt idx="16">
                    <c:v>2009</c:v>
                  </c:pt>
                  <c:pt idx="17">
                    <c:v>2019</c:v>
                  </c:pt>
                  <c:pt idx="19">
                    <c:v>2009</c:v>
                  </c:pt>
                  <c:pt idx="20">
                    <c:v>2019</c:v>
                  </c:pt>
                  <c:pt idx="22">
                    <c:v>2009</c:v>
                  </c:pt>
                  <c:pt idx="23">
                    <c:v>2019</c:v>
                  </c:pt>
                  <c:pt idx="25">
                    <c:v>2009</c:v>
                  </c:pt>
                  <c:pt idx="26">
                    <c:v>2019</c:v>
                  </c:pt>
                  <c:pt idx="28">
                    <c:v>2009</c:v>
                  </c:pt>
                  <c:pt idx="29">
                    <c:v>2019</c:v>
                  </c:pt>
                  <c:pt idx="31">
                    <c:v>2009</c:v>
                  </c:pt>
                  <c:pt idx="32">
                    <c:v>2019</c:v>
                  </c:pt>
                  <c:pt idx="34">
                    <c:v>2009</c:v>
                  </c:pt>
                  <c:pt idx="35">
                    <c:v>2019</c:v>
                  </c:pt>
                  <c:pt idx="37">
                    <c:v>2009</c:v>
                  </c:pt>
                  <c:pt idx="38">
                    <c:v>2019</c:v>
                  </c:pt>
                  <c:pt idx="40">
                    <c:v>2009</c:v>
                  </c:pt>
                  <c:pt idx="41">
                    <c:v>2019</c:v>
                  </c:pt>
                  <c:pt idx="43">
                    <c:v>2009</c:v>
                  </c:pt>
                  <c:pt idx="44">
                    <c:v>2019</c:v>
                  </c:pt>
                  <c:pt idx="46">
                    <c:v>2009</c:v>
                  </c:pt>
                  <c:pt idx="47">
                    <c:v>2019</c:v>
                  </c:pt>
                </c:lvl>
                <c:lvl>
                  <c:pt idx="0">
                    <c:v>'Amberpet'</c:v>
                  </c:pt>
                  <c:pt idx="3">
                    <c:v>'Ameerpet'</c:v>
                  </c:pt>
                  <c:pt idx="6">
                    <c:v>'Asifnagar'</c:v>
                  </c:pt>
                  <c:pt idx="9">
                    <c:v>'Bahadurpura'</c:v>
                  </c:pt>
                  <c:pt idx="12">
                    <c:v>'Bandlaguda'</c:v>
                  </c:pt>
                  <c:pt idx="16">
                    <c:v>'Charminar'</c:v>
                  </c:pt>
                  <c:pt idx="18">
                    <c:v>'Golkonda'</c:v>
                  </c:pt>
                  <c:pt idx="21">
                    <c:v>'Himayatnagar'</c:v>
                  </c:pt>
                  <c:pt idx="24">
                    <c:v>'Khairatabad'</c:v>
                  </c:pt>
                  <c:pt idx="27">
                    <c:v>'Maredpally'</c:v>
                  </c:pt>
                  <c:pt idx="30">
                    <c:v>'Musheerabad'</c:v>
                  </c:pt>
                  <c:pt idx="33">
                    <c:v>'Nampally'</c:v>
                  </c:pt>
                  <c:pt idx="36">
                    <c:v>'Saidabad'</c:v>
                  </c:pt>
                  <c:pt idx="39">
                    <c:v>'Secunderabad'</c:v>
                  </c:pt>
                  <c:pt idx="42">
                    <c:v>'Shaikpet'</c:v>
                  </c:pt>
                  <c:pt idx="45">
                    <c:v>'Tirumalgiri'</c:v>
                  </c:pt>
                </c:lvl>
              </c:multiLvlStrCache>
            </c:multiLvlStrRef>
          </c:cat>
          <c:val>
            <c:numRef>
              <c:f>Sheet2!$M$5:$M$53</c:f>
              <c:numCache>
                <c:formatCode>General</c:formatCode>
                <c:ptCount val="49"/>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numCache>
            </c:numRef>
          </c:val>
          <c:extLst>
            <c:ext xmlns:c16="http://schemas.microsoft.com/office/drawing/2014/chart" uri="{C3380CC4-5D6E-409C-BE32-E72D297353CC}">
              <c16:uniqueId val="{00000004-06DC-4C00-A812-F98BC1036F6F}"/>
            </c:ext>
          </c:extLst>
        </c:ser>
        <c:dLbls>
          <c:showLegendKey val="0"/>
          <c:showVal val="0"/>
          <c:showCatName val="0"/>
          <c:showSerName val="0"/>
          <c:showPercent val="0"/>
          <c:showBubbleSize val="0"/>
        </c:dLbls>
        <c:gapWidth val="10"/>
        <c:overlap val="100"/>
        <c:axId val="946419231"/>
        <c:axId val="946420671"/>
      </c:barChart>
      <c:catAx>
        <c:axId val="9464192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946420671"/>
        <c:crosses val="autoZero"/>
        <c:auto val="1"/>
        <c:lblAlgn val="ctr"/>
        <c:lblOffset val="100"/>
        <c:noMultiLvlLbl val="0"/>
      </c:catAx>
      <c:valAx>
        <c:axId val="946420671"/>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946419231"/>
        <c:crosses val="autoZero"/>
        <c:crossBetween val="between"/>
      </c:valAx>
      <c:spPr>
        <a:noFill/>
        <a:ln>
          <a:noFill/>
        </a:ln>
        <a:effectLst/>
      </c:spPr>
    </c:plotArea>
    <c:legend>
      <c:legendPos val="b"/>
      <c:layout>
        <c:manualLayout>
          <c:xMode val="edge"/>
          <c:yMode val="edge"/>
          <c:x val="0.48307440046134859"/>
          <c:y val="2.2573518804351208E-2"/>
          <c:w val="0.51641636347637521"/>
          <c:h val="6.7357547151131597E-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68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Sheet1!$B$17</c:f>
              <c:strCache>
                <c:ptCount val="1"/>
                <c:pt idx="0">
                  <c:v>Jaipur-sumer</c:v>
                </c:pt>
              </c:strCache>
            </c:strRef>
          </c:tx>
          <c:spPr>
            <a:solidFill>
              <a:srgbClr val="C00000"/>
            </a:solidFill>
            <a:ln>
              <a:noFill/>
            </a:ln>
            <a:effectLst/>
          </c:spPr>
          <c:invertIfNegative val="0"/>
          <c:cat>
            <c:numRef>
              <c:f>Sheet1!$A$18:$A$20</c:f>
              <c:numCache>
                <c:formatCode>General</c:formatCode>
                <c:ptCount val="3"/>
                <c:pt idx="0">
                  <c:v>2009</c:v>
                </c:pt>
                <c:pt idx="1">
                  <c:v>2014</c:v>
                </c:pt>
                <c:pt idx="2">
                  <c:v>2019</c:v>
                </c:pt>
              </c:numCache>
            </c:numRef>
          </c:cat>
          <c:val>
            <c:numRef>
              <c:f>Sheet1!$B$18:$B$20</c:f>
              <c:numCache>
                <c:formatCode>General</c:formatCode>
                <c:ptCount val="3"/>
                <c:pt idx="0">
                  <c:v>28.494837170553101</c:v>
                </c:pt>
                <c:pt idx="1">
                  <c:v>28.937028726085899</c:v>
                </c:pt>
                <c:pt idx="2">
                  <c:v>32.933183421082099</c:v>
                </c:pt>
              </c:numCache>
            </c:numRef>
          </c:val>
          <c:extLst>
            <c:ext xmlns:c16="http://schemas.microsoft.com/office/drawing/2014/chart" uri="{C3380CC4-5D6E-409C-BE32-E72D297353CC}">
              <c16:uniqueId val="{00000000-07B7-4AC7-8673-3658ACAB16F9}"/>
            </c:ext>
          </c:extLst>
        </c:ser>
        <c:dLbls>
          <c:showLegendKey val="0"/>
          <c:showVal val="0"/>
          <c:showCatName val="0"/>
          <c:showSerName val="0"/>
          <c:showPercent val="0"/>
          <c:showBubbleSize val="0"/>
        </c:dLbls>
        <c:gapWidth val="219"/>
        <c:overlap val="-27"/>
        <c:axId val="1285499055"/>
        <c:axId val="1285497615"/>
      </c:barChart>
      <c:catAx>
        <c:axId val="12854990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285497615"/>
        <c:crosses val="autoZero"/>
        <c:auto val="1"/>
        <c:lblAlgn val="ctr"/>
        <c:lblOffset val="100"/>
        <c:noMultiLvlLbl val="0"/>
      </c:catAx>
      <c:valAx>
        <c:axId val="128549761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28549905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i="0" baseline="0"/>
      </a:pPr>
      <a:endParaRPr lang="en-US"/>
    </a:p>
  </c:txPr>
  <c:externalData r:id="rId3">
    <c:autoUpdate val="0"/>
  </c:externalData>
  <c:userShapes r:id="rId4"/>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68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Sheet1!$B$21</c:f>
              <c:strCache>
                <c:ptCount val="1"/>
                <c:pt idx="0">
                  <c:v>Jaipur-winter</c:v>
                </c:pt>
              </c:strCache>
            </c:strRef>
          </c:tx>
          <c:spPr>
            <a:solidFill>
              <a:schemeClr val="accent1"/>
            </a:solidFill>
            <a:ln>
              <a:noFill/>
            </a:ln>
            <a:effectLst/>
          </c:spPr>
          <c:invertIfNegative val="0"/>
          <c:cat>
            <c:numRef>
              <c:f>Sheet1!$A$22:$A$24</c:f>
              <c:numCache>
                <c:formatCode>General</c:formatCode>
                <c:ptCount val="3"/>
                <c:pt idx="0">
                  <c:v>2009</c:v>
                </c:pt>
                <c:pt idx="1">
                  <c:v>2014</c:v>
                </c:pt>
                <c:pt idx="2">
                  <c:v>2019</c:v>
                </c:pt>
              </c:numCache>
            </c:numRef>
          </c:cat>
          <c:val>
            <c:numRef>
              <c:f>Sheet1!$B$22:$B$24</c:f>
              <c:numCache>
                <c:formatCode>General</c:formatCode>
                <c:ptCount val="3"/>
                <c:pt idx="0">
                  <c:v>18.918750645394599</c:v>
                </c:pt>
                <c:pt idx="1">
                  <c:v>24.133537504915601</c:v>
                </c:pt>
                <c:pt idx="2">
                  <c:v>24.6886112293408</c:v>
                </c:pt>
              </c:numCache>
            </c:numRef>
          </c:val>
          <c:extLst>
            <c:ext xmlns:c16="http://schemas.microsoft.com/office/drawing/2014/chart" uri="{C3380CC4-5D6E-409C-BE32-E72D297353CC}">
              <c16:uniqueId val="{00000000-BE42-4370-80EE-2E6F30BABB24}"/>
            </c:ext>
          </c:extLst>
        </c:ser>
        <c:dLbls>
          <c:showLegendKey val="0"/>
          <c:showVal val="0"/>
          <c:showCatName val="0"/>
          <c:showSerName val="0"/>
          <c:showPercent val="0"/>
          <c:showBubbleSize val="0"/>
        </c:dLbls>
        <c:gapWidth val="219"/>
        <c:overlap val="-27"/>
        <c:axId val="1130817055"/>
        <c:axId val="1374580319"/>
      </c:barChart>
      <c:catAx>
        <c:axId val="11308170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374580319"/>
        <c:crosses val="autoZero"/>
        <c:auto val="1"/>
        <c:lblAlgn val="ctr"/>
        <c:lblOffset val="100"/>
        <c:noMultiLvlLbl val="0"/>
      </c:catAx>
      <c:valAx>
        <c:axId val="137458031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13081705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i="0" baseline="0"/>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Sheet2!$R$4</c:f>
              <c:strCache>
                <c:ptCount val="1"/>
                <c:pt idx="0">
                  <c:v>vegetation</c:v>
                </c:pt>
              </c:strCache>
            </c:strRef>
          </c:tx>
          <c:spPr>
            <a:solidFill>
              <a:srgbClr val="00B050"/>
            </a:solidFill>
            <a:ln>
              <a:noFill/>
            </a:ln>
            <a:effectLst/>
          </c:spPr>
          <c:invertIfNegative val="0"/>
          <c:cat>
            <c:multiLvlStrRef>
              <c:f>Sheet2!$P$5:$Q$53</c:f>
              <c:multiLvlStrCache>
                <c:ptCount val="48"/>
                <c:lvl>
                  <c:pt idx="1">
                    <c:v>2009</c:v>
                  </c:pt>
                  <c:pt idx="2">
                    <c:v>2019</c:v>
                  </c:pt>
                  <c:pt idx="4">
                    <c:v>2009</c:v>
                  </c:pt>
                  <c:pt idx="5">
                    <c:v>2019</c:v>
                  </c:pt>
                  <c:pt idx="7">
                    <c:v>2009</c:v>
                  </c:pt>
                  <c:pt idx="8">
                    <c:v>2019</c:v>
                  </c:pt>
                  <c:pt idx="10">
                    <c:v>2009</c:v>
                  </c:pt>
                  <c:pt idx="11">
                    <c:v>2019</c:v>
                  </c:pt>
                  <c:pt idx="13">
                    <c:v>2009</c:v>
                  </c:pt>
                  <c:pt idx="14">
                    <c:v>2019</c:v>
                  </c:pt>
                  <c:pt idx="16">
                    <c:v>2009</c:v>
                  </c:pt>
                  <c:pt idx="17">
                    <c:v>2019</c:v>
                  </c:pt>
                  <c:pt idx="19">
                    <c:v>2009</c:v>
                  </c:pt>
                  <c:pt idx="20">
                    <c:v>2019</c:v>
                  </c:pt>
                  <c:pt idx="22">
                    <c:v>2009</c:v>
                  </c:pt>
                  <c:pt idx="23">
                    <c:v>2019</c:v>
                  </c:pt>
                  <c:pt idx="25">
                    <c:v>2009</c:v>
                  </c:pt>
                  <c:pt idx="26">
                    <c:v>2019</c:v>
                  </c:pt>
                  <c:pt idx="28">
                    <c:v>2009</c:v>
                  </c:pt>
                  <c:pt idx="29">
                    <c:v>2019</c:v>
                  </c:pt>
                  <c:pt idx="31">
                    <c:v>2009</c:v>
                  </c:pt>
                  <c:pt idx="32">
                    <c:v>2019</c:v>
                  </c:pt>
                  <c:pt idx="34">
                    <c:v>2009</c:v>
                  </c:pt>
                  <c:pt idx="35">
                    <c:v>2019</c:v>
                  </c:pt>
                  <c:pt idx="37">
                    <c:v>2009</c:v>
                  </c:pt>
                  <c:pt idx="38">
                    <c:v>2019</c:v>
                  </c:pt>
                  <c:pt idx="40">
                    <c:v>2009</c:v>
                  </c:pt>
                  <c:pt idx="41">
                    <c:v>2019</c:v>
                  </c:pt>
                  <c:pt idx="43">
                    <c:v>2009</c:v>
                  </c:pt>
                  <c:pt idx="44">
                    <c:v>2019</c:v>
                  </c:pt>
                  <c:pt idx="46">
                    <c:v>2009</c:v>
                  </c:pt>
                  <c:pt idx="47">
                    <c:v>2019</c:v>
                  </c:pt>
                </c:lvl>
                <c:lvl>
                  <c:pt idx="0">
                    <c:v>'Amberpet'</c:v>
                  </c:pt>
                  <c:pt idx="3">
                    <c:v>'Ameerpet'</c:v>
                  </c:pt>
                  <c:pt idx="6">
                    <c:v>'Asifnagar'</c:v>
                  </c:pt>
                  <c:pt idx="9">
                    <c:v>'Bahadurpura'</c:v>
                  </c:pt>
                  <c:pt idx="12">
                    <c:v>'Bandlaguda'</c:v>
                  </c:pt>
                  <c:pt idx="16">
                    <c:v>'Charminar'</c:v>
                  </c:pt>
                  <c:pt idx="18">
                    <c:v>'Golkonda'</c:v>
                  </c:pt>
                  <c:pt idx="21">
                    <c:v>'Himayatnagar'</c:v>
                  </c:pt>
                  <c:pt idx="24">
                    <c:v>'Khairatabad'</c:v>
                  </c:pt>
                  <c:pt idx="27">
                    <c:v>'Maredpally'</c:v>
                  </c:pt>
                  <c:pt idx="30">
                    <c:v>'Musheerabad'</c:v>
                  </c:pt>
                  <c:pt idx="33">
                    <c:v>'Nampally'</c:v>
                  </c:pt>
                  <c:pt idx="36">
                    <c:v>'Saidabad'</c:v>
                  </c:pt>
                  <c:pt idx="39">
                    <c:v>'Secunderabad'</c:v>
                  </c:pt>
                  <c:pt idx="42">
                    <c:v>'Shaikpet'</c:v>
                  </c:pt>
                  <c:pt idx="45">
                    <c:v>'Tirumalgiri'</c:v>
                  </c:pt>
                </c:lvl>
              </c:multiLvlStrCache>
            </c:multiLvlStrRef>
          </c:cat>
          <c:val>
            <c:numRef>
              <c:f>Sheet2!$R$5:$R$53</c:f>
              <c:numCache>
                <c:formatCode>General</c:formatCode>
                <c:ptCount val="49"/>
                <c:pt idx="0">
                  <c:v>0</c:v>
                </c:pt>
                <c:pt idx="1">
                  <c:v>16.4036346245815</c:v>
                </c:pt>
                <c:pt idx="2">
                  <c:v>26.924916307986599</c:v>
                </c:pt>
                <c:pt idx="3">
                  <c:v>0</c:v>
                </c:pt>
                <c:pt idx="4">
                  <c:v>10.2629193109701</c:v>
                </c:pt>
                <c:pt idx="5">
                  <c:v>32.239347234814097</c:v>
                </c:pt>
                <c:pt idx="6">
                  <c:v>0</c:v>
                </c:pt>
                <c:pt idx="7">
                  <c:v>19.4705174488568</c:v>
                </c:pt>
                <c:pt idx="8">
                  <c:v>30.517448856799</c:v>
                </c:pt>
                <c:pt idx="9">
                  <c:v>0</c:v>
                </c:pt>
                <c:pt idx="10">
                  <c:v>18.059361484367301</c:v>
                </c:pt>
                <c:pt idx="11">
                  <c:v>22.4801082901383</c:v>
                </c:pt>
                <c:pt idx="12">
                  <c:v>0</c:v>
                </c:pt>
                <c:pt idx="13">
                  <c:v>15.2634475168524</c:v>
                </c:pt>
                <c:pt idx="14">
                  <c:v>22.437749346540102</c:v>
                </c:pt>
                <c:pt idx="15">
                  <c:v>0</c:v>
                </c:pt>
                <c:pt idx="16">
                  <c:v>7.8567462520821802</c:v>
                </c:pt>
                <c:pt idx="17">
                  <c:v>14.8250971682399</c:v>
                </c:pt>
                <c:pt idx="18">
                  <c:v>0</c:v>
                </c:pt>
                <c:pt idx="19">
                  <c:v>48.2056748388407</c:v>
                </c:pt>
                <c:pt idx="20">
                  <c:v>56.733160753261302</c:v>
                </c:pt>
                <c:pt idx="21">
                  <c:v>0</c:v>
                </c:pt>
                <c:pt idx="22">
                  <c:v>6.8114217727543096</c:v>
                </c:pt>
                <c:pt idx="23">
                  <c:v>20.226055919095799</c:v>
                </c:pt>
                <c:pt idx="24">
                  <c:v>0</c:v>
                </c:pt>
                <c:pt idx="25">
                  <c:v>14.8683858898985</c:v>
                </c:pt>
                <c:pt idx="26">
                  <c:v>37.042357028327103</c:v>
                </c:pt>
                <c:pt idx="27">
                  <c:v>0</c:v>
                </c:pt>
                <c:pt idx="28">
                  <c:v>18.5740557363135</c:v>
                </c:pt>
                <c:pt idx="29">
                  <c:v>36.518602348281199</c:v>
                </c:pt>
                <c:pt idx="30">
                  <c:v>0</c:v>
                </c:pt>
                <c:pt idx="31">
                  <c:v>18.702483527622899</c:v>
                </c:pt>
                <c:pt idx="32">
                  <c:v>34.812830352617503</c:v>
                </c:pt>
                <c:pt idx="33">
                  <c:v>0</c:v>
                </c:pt>
                <c:pt idx="34">
                  <c:v>8.5311454516488805</c:v>
                </c:pt>
                <c:pt idx="35">
                  <c:v>18.910307471722199</c:v>
                </c:pt>
                <c:pt idx="36">
                  <c:v>0</c:v>
                </c:pt>
                <c:pt idx="37">
                  <c:v>17.104567095750301</c:v>
                </c:pt>
                <c:pt idx="38">
                  <c:v>34.632339975313002</c:v>
                </c:pt>
                <c:pt idx="39">
                  <c:v>0</c:v>
                </c:pt>
                <c:pt idx="40">
                  <c:v>13.2448377581121</c:v>
                </c:pt>
                <c:pt idx="41">
                  <c:v>23.746312684365801</c:v>
                </c:pt>
                <c:pt idx="42">
                  <c:v>0</c:v>
                </c:pt>
                <c:pt idx="43">
                  <c:v>16.332966411805</c:v>
                </c:pt>
                <c:pt idx="44">
                  <c:v>40.752089965191999</c:v>
                </c:pt>
                <c:pt idx="45">
                  <c:v>0</c:v>
                </c:pt>
                <c:pt idx="46">
                  <c:v>20.697737311818301</c:v>
                </c:pt>
                <c:pt idx="47">
                  <c:v>46.921482015685598</c:v>
                </c:pt>
                <c:pt idx="48">
                  <c:v>0</c:v>
                </c:pt>
              </c:numCache>
            </c:numRef>
          </c:val>
          <c:extLst>
            <c:ext xmlns:c16="http://schemas.microsoft.com/office/drawing/2014/chart" uri="{C3380CC4-5D6E-409C-BE32-E72D297353CC}">
              <c16:uniqueId val="{00000000-6427-4DF5-8958-2FC1D61855F8}"/>
            </c:ext>
          </c:extLst>
        </c:ser>
        <c:ser>
          <c:idx val="1"/>
          <c:order val="1"/>
          <c:tx>
            <c:strRef>
              <c:f>Sheet2!$S$4</c:f>
              <c:strCache>
                <c:ptCount val="1"/>
                <c:pt idx="0">
                  <c:v>water</c:v>
                </c:pt>
              </c:strCache>
            </c:strRef>
          </c:tx>
          <c:spPr>
            <a:solidFill>
              <a:srgbClr val="0070C0"/>
            </a:solidFill>
            <a:ln>
              <a:noFill/>
            </a:ln>
            <a:effectLst/>
          </c:spPr>
          <c:invertIfNegative val="0"/>
          <c:cat>
            <c:multiLvlStrRef>
              <c:f>Sheet2!$P$5:$Q$53</c:f>
              <c:multiLvlStrCache>
                <c:ptCount val="48"/>
                <c:lvl>
                  <c:pt idx="1">
                    <c:v>2009</c:v>
                  </c:pt>
                  <c:pt idx="2">
                    <c:v>2019</c:v>
                  </c:pt>
                  <c:pt idx="4">
                    <c:v>2009</c:v>
                  </c:pt>
                  <c:pt idx="5">
                    <c:v>2019</c:v>
                  </c:pt>
                  <c:pt idx="7">
                    <c:v>2009</c:v>
                  </c:pt>
                  <c:pt idx="8">
                    <c:v>2019</c:v>
                  </c:pt>
                  <c:pt idx="10">
                    <c:v>2009</c:v>
                  </c:pt>
                  <c:pt idx="11">
                    <c:v>2019</c:v>
                  </c:pt>
                  <c:pt idx="13">
                    <c:v>2009</c:v>
                  </c:pt>
                  <c:pt idx="14">
                    <c:v>2019</c:v>
                  </c:pt>
                  <c:pt idx="16">
                    <c:v>2009</c:v>
                  </c:pt>
                  <c:pt idx="17">
                    <c:v>2019</c:v>
                  </c:pt>
                  <c:pt idx="19">
                    <c:v>2009</c:v>
                  </c:pt>
                  <c:pt idx="20">
                    <c:v>2019</c:v>
                  </c:pt>
                  <c:pt idx="22">
                    <c:v>2009</c:v>
                  </c:pt>
                  <c:pt idx="23">
                    <c:v>2019</c:v>
                  </c:pt>
                  <c:pt idx="25">
                    <c:v>2009</c:v>
                  </c:pt>
                  <c:pt idx="26">
                    <c:v>2019</c:v>
                  </c:pt>
                  <c:pt idx="28">
                    <c:v>2009</c:v>
                  </c:pt>
                  <c:pt idx="29">
                    <c:v>2019</c:v>
                  </c:pt>
                  <c:pt idx="31">
                    <c:v>2009</c:v>
                  </c:pt>
                  <c:pt idx="32">
                    <c:v>2019</c:v>
                  </c:pt>
                  <c:pt idx="34">
                    <c:v>2009</c:v>
                  </c:pt>
                  <c:pt idx="35">
                    <c:v>2019</c:v>
                  </c:pt>
                  <c:pt idx="37">
                    <c:v>2009</c:v>
                  </c:pt>
                  <c:pt idx="38">
                    <c:v>2019</c:v>
                  </c:pt>
                  <c:pt idx="40">
                    <c:v>2009</c:v>
                  </c:pt>
                  <c:pt idx="41">
                    <c:v>2019</c:v>
                  </c:pt>
                  <c:pt idx="43">
                    <c:v>2009</c:v>
                  </c:pt>
                  <c:pt idx="44">
                    <c:v>2019</c:v>
                  </c:pt>
                  <c:pt idx="46">
                    <c:v>2009</c:v>
                  </c:pt>
                  <c:pt idx="47">
                    <c:v>2019</c:v>
                  </c:pt>
                </c:lvl>
                <c:lvl>
                  <c:pt idx="0">
                    <c:v>'Amberpet'</c:v>
                  </c:pt>
                  <c:pt idx="3">
                    <c:v>'Ameerpet'</c:v>
                  </c:pt>
                  <c:pt idx="6">
                    <c:v>'Asifnagar'</c:v>
                  </c:pt>
                  <c:pt idx="9">
                    <c:v>'Bahadurpura'</c:v>
                  </c:pt>
                  <c:pt idx="12">
                    <c:v>'Bandlaguda'</c:v>
                  </c:pt>
                  <c:pt idx="16">
                    <c:v>'Charminar'</c:v>
                  </c:pt>
                  <c:pt idx="18">
                    <c:v>'Golkonda'</c:v>
                  </c:pt>
                  <c:pt idx="21">
                    <c:v>'Himayatnagar'</c:v>
                  </c:pt>
                  <c:pt idx="24">
                    <c:v>'Khairatabad'</c:v>
                  </c:pt>
                  <c:pt idx="27">
                    <c:v>'Maredpally'</c:v>
                  </c:pt>
                  <c:pt idx="30">
                    <c:v>'Musheerabad'</c:v>
                  </c:pt>
                  <c:pt idx="33">
                    <c:v>'Nampally'</c:v>
                  </c:pt>
                  <c:pt idx="36">
                    <c:v>'Saidabad'</c:v>
                  </c:pt>
                  <c:pt idx="39">
                    <c:v>'Secunderabad'</c:v>
                  </c:pt>
                  <c:pt idx="42">
                    <c:v>'Shaikpet'</c:v>
                  </c:pt>
                  <c:pt idx="45">
                    <c:v>'Tirumalgiri'</c:v>
                  </c:pt>
                </c:lvl>
              </c:multiLvlStrCache>
            </c:multiLvlStrRef>
          </c:cat>
          <c:val>
            <c:numRef>
              <c:f>Sheet2!$S$5:$S$53</c:f>
              <c:numCache>
                <c:formatCode>General</c:formatCode>
                <c:ptCount val="49"/>
                <c:pt idx="0">
                  <c:v>0</c:v>
                </c:pt>
                <c:pt idx="1">
                  <c:v>0.65758010521281696</c:v>
                </c:pt>
                <c:pt idx="2">
                  <c:v>0.191296030607365</c:v>
                </c:pt>
                <c:pt idx="3">
                  <c:v>0</c:v>
                </c:pt>
                <c:pt idx="4">
                  <c:v>0.27198549410698097</c:v>
                </c:pt>
                <c:pt idx="5">
                  <c:v>3.6264732547597503E-2</c:v>
                </c:pt>
                <c:pt idx="6">
                  <c:v>0</c:v>
                </c:pt>
                <c:pt idx="7">
                  <c:v>0.43321299638989202</c:v>
                </c:pt>
                <c:pt idx="8">
                  <c:v>0.21660649819494601</c:v>
                </c:pt>
                <c:pt idx="9">
                  <c:v>0</c:v>
                </c:pt>
                <c:pt idx="10">
                  <c:v>5.7116444913995199</c:v>
                </c:pt>
                <c:pt idx="11">
                  <c:v>7.6166264980686096</c:v>
                </c:pt>
                <c:pt idx="12">
                  <c:v>0</c:v>
                </c:pt>
                <c:pt idx="13">
                  <c:v>0.68785252441876499</c:v>
                </c:pt>
                <c:pt idx="14">
                  <c:v>2.2991470628697201</c:v>
                </c:pt>
                <c:pt idx="15">
                  <c:v>0</c:v>
                </c:pt>
                <c:pt idx="16">
                  <c:v>2.77623542476402E-2</c:v>
                </c:pt>
                <c:pt idx="17">
                  <c:v>0.13881177123820099</c:v>
                </c:pt>
                <c:pt idx="18">
                  <c:v>0</c:v>
                </c:pt>
                <c:pt idx="19">
                  <c:v>2.6039287345819999</c:v>
                </c:pt>
                <c:pt idx="20">
                  <c:v>0.49743667834120098</c:v>
                </c:pt>
                <c:pt idx="21">
                  <c:v>0</c:v>
                </c:pt>
                <c:pt idx="22">
                  <c:v>6.9898869720404502</c:v>
                </c:pt>
                <c:pt idx="23">
                  <c:v>6.8857822724568702</c:v>
                </c:pt>
                <c:pt idx="24">
                  <c:v>0</c:v>
                </c:pt>
                <c:pt idx="25">
                  <c:v>5.1309460181721001</c:v>
                </c:pt>
                <c:pt idx="26">
                  <c:v>4.6866648850881898</c:v>
                </c:pt>
                <c:pt idx="27">
                  <c:v>0</c:v>
                </c:pt>
                <c:pt idx="28">
                  <c:v>0.756825576460603</c:v>
                </c:pt>
                <c:pt idx="29">
                  <c:v>9.1950770971848894E-2</c:v>
                </c:pt>
                <c:pt idx="30">
                  <c:v>0</c:v>
                </c:pt>
                <c:pt idx="31">
                  <c:v>10.5350807327493</c:v>
                </c:pt>
                <c:pt idx="32">
                  <c:v>10.2237347042213</c:v>
                </c:pt>
                <c:pt idx="33">
                  <c:v>0</c:v>
                </c:pt>
                <c:pt idx="34">
                  <c:v>3.1862354628007003E-2</c:v>
                </c:pt>
                <c:pt idx="35">
                  <c:v>0.111518241198025</c:v>
                </c:pt>
                <c:pt idx="36">
                  <c:v>0</c:v>
                </c:pt>
                <c:pt idx="37">
                  <c:v>0.176335743255158</c:v>
                </c:pt>
                <c:pt idx="38">
                  <c:v>7.0534297302063106E-2</c:v>
                </c:pt>
                <c:pt idx="39">
                  <c:v>0</c:v>
                </c:pt>
                <c:pt idx="40">
                  <c:v>22.890855457227101</c:v>
                </c:pt>
                <c:pt idx="41">
                  <c:v>22.625368731563398</c:v>
                </c:pt>
                <c:pt idx="42">
                  <c:v>0</c:v>
                </c:pt>
                <c:pt idx="43">
                  <c:v>1.83559932169101</c:v>
                </c:pt>
                <c:pt idx="44">
                  <c:v>0.28857882366941401</c:v>
                </c:pt>
                <c:pt idx="45">
                  <c:v>0</c:v>
                </c:pt>
                <c:pt idx="46">
                  <c:v>2.06436491481114</c:v>
                </c:pt>
                <c:pt idx="47">
                  <c:v>9.0146939511403599E-3</c:v>
                </c:pt>
                <c:pt idx="48">
                  <c:v>0</c:v>
                </c:pt>
              </c:numCache>
            </c:numRef>
          </c:val>
          <c:extLst>
            <c:ext xmlns:c16="http://schemas.microsoft.com/office/drawing/2014/chart" uri="{C3380CC4-5D6E-409C-BE32-E72D297353CC}">
              <c16:uniqueId val="{00000001-6427-4DF5-8958-2FC1D61855F8}"/>
            </c:ext>
          </c:extLst>
        </c:ser>
        <c:ser>
          <c:idx val="2"/>
          <c:order val="2"/>
          <c:tx>
            <c:strRef>
              <c:f>Sheet2!$T$4</c:f>
              <c:strCache>
                <c:ptCount val="1"/>
                <c:pt idx="0">
                  <c:v>built-up</c:v>
                </c:pt>
              </c:strCache>
            </c:strRef>
          </c:tx>
          <c:spPr>
            <a:solidFill>
              <a:srgbClr val="C00000"/>
            </a:solidFill>
            <a:ln>
              <a:noFill/>
            </a:ln>
            <a:effectLst/>
          </c:spPr>
          <c:invertIfNegative val="0"/>
          <c:cat>
            <c:multiLvlStrRef>
              <c:f>Sheet2!$P$5:$Q$53</c:f>
              <c:multiLvlStrCache>
                <c:ptCount val="48"/>
                <c:lvl>
                  <c:pt idx="1">
                    <c:v>2009</c:v>
                  </c:pt>
                  <c:pt idx="2">
                    <c:v>2019</c:v>
                  </c:pt>
                  <c:pt idx="4">
                    <c:v>2009</c:v>
                  </c:pt>
                  <c:pt idx="5">
                    <c:v>2019</c:v>
                  </c:pt>
                  <c:pt idx="7">
                    <c:v>2009</c:v>
                  </c:pt>
                  <c:pt idx="8">
                    <c:v>2019</c:v>
                  </c:pt>
                  <c:pt idx="10">
                    <c:v>2009</c:v>
                  </c:pt>
                  <c:pt idx="11">
                    <c:v>2019</c:v>
                  </c:pt>
                  <c:pt idx="13">
                    <c:v>2009</c:v>
                  </c:pt>
                  <c:pt idx="14">
                    <c:v>2019</c:v>
                  </c:pt>
                  <c:pt idx="16">
                    <c:v>2009</c:v>
                  </c:pt>
                  <c:pt idx="17">
                    <c:v>2019</c:v>
                  </c:pt>
                  <c:pt idx="19">
                    <c:v>2009</c:v>
                  </c:pt>
                  <c:pt idx="20">
                    <c:v>2019</c:v>
                  </c:pt>
                  <c:pt idx="22">
                    <c:v>2009</c:v>
                  </c:pt>
                  <c:pt idx="23">
                    <c:v>2019</c:v>
                  </c:pt>
                  <c:pt idx="25">
                    <c:v>2009</c:v>
                  </c:pt>
                  <c:pt idx="26">
                    <c:v>2019</c:v>
                  </c:pt>
                  <c:pt idx="28">
                    <c:v>2009</c:v>
                  </c:pt>
                  <c:pt idx="29">
                    <c:v>2019</c:v>
                  </c:pt>
                  <c:pt idx="31">
                    <c:v>2009</c:v>
                  </c:pt>
                  <c:pt idx="32">
                    <c:v>2019</c:v>
                  </c:pt>
                  <c:pt idx="34">
                    <c:v>2009</c:v>
                  </c:pt>
                  <c:pt idx="35">
                    <c:v>2019</c:v>
                  </c:pt>
                  <c:pt idx="37">
                    <c:v>2009</c:v>
                  </c:pt>
                  <c:pt idx="38">
                    <c:v>2019</c:v>
                  </c:pt>
                  <c:pt idx="40">
                    <c:v>2009</c:v>
                  </c:pt>
                  <c:pt idx="41">
                    <c:v>2019</c:v>
                  </c:pt>
                  <c:pt idx="43">
                    <c:v>2009</c:v>
                  </c:pt>
                  <c:pt idx="44">
                    <c:v>2019</c:v>
                  </c:pt>
                  <c:pt idx="46">
                    <c:v>2009</c:v>
                  </c:pt>
                  <c:pt idx="47">
                    <c:v>2019</c:v>
                  </c:pt>
                </c:lvl>
                <c:lvl>
                  <c:pt idx="0">
                    <c:v>'Amberpet'</c:v>
                  </c:pt>
                  <c:pt idx="3">
                    <c:v>'Ameerpet'</c:v>
                  </c:pt>
                  <c:pt idx="6">
                    <c:v>'Asifnagar'</c:v>
                  </c:pt>
                  <c:pt idx="9">
                    <c:v>'Bahadurpura'</c:v>
                  </c:pt>
                  <c:pt idx="12">
                    <c:v>'Bandlaguda'</c:v>
                  </c:pt>
                  <c:pt idx="16">
                    <c:v>'Charminar'</c:v>
                  </c:pt>
                  <c:pt idx="18">
                    <c:v>'Golkonda'</c:v>
                  </c:pt>
                  <c:pt idx="21">
                    <c:v>'Himayatnagar'</c:v>
                  </c:pt>
                  <c:pt idx="24">
                    <c:v>'Khairatabad'</c:v>
                  </c:pt>
                  <c:pt idx="27">
                    <c:v>'Maredpally'</c:v>
                  </c:pt>
                  <c:pt idx="30">
                    <c:v>'Musheerabad'</c:v>
                  </c:pt>
                  <c:pt idx="33">
                    <c:v>'Nampally'</c:v>
                  </c:pt>
                  <c:pt idx="36">
                    <c:v>'Saidabad'</c:v>
                  </c:pt>
                  <c:pt idx="39">
                    <c:v>'Secunderabad'</c:v>
                  </c:pt>
                  <c:pt idx="42">
                    <c:v>'Shaikpet'</c:v>
                  </c:pt>
                  <c:pt idx="45">
                    <c:v>'Tirumalgiri'</c:v>
                  </c:pt>
                </c:lvl>
              </c:multiLvlStrCache>
            </c:multiLvlStrRef>
          </c:cat>
          <c:val>
            <c:numRef>
              <c:f>Sheet2!$T$5:$T$53</c:f>
              <c:numCache>
                <c:formatCode>General</c:formatCode>
                <c:ptCount val="49"/>
                <c:pt idx="0">
                  <c:v>0</c:v>
                </c:pt>
                <c:pt idx="1">
                  <c:v>48.2185557149689</c:v>
                </c:pt>
                <c:pt idx="2">
                  <c:v>60.425633668101398</c:v>
                </c:pt>
                <c:pt idx="3">
                  <c:v>0</c:v>
                </c:pt>
                <c:pt idx="4">
                  <c:v>43.372620126926599</c:v>
                </c:pt>
                <c:pt idx="5">
                  <c:v>58.241160471441503</c:v>
                </c:pt>
                <c:pt idx="6">
                  <c:v>0</c:v>
                </c:pt>
                <c:pt idx="7">
                  <c:v>41.588447653429597</c:v>
                </c:pt>
                <c:pt idx="8">
                  <c:v>54.657039711191302</c:v>
                </c:pt>
                <c:pt idx="9">
                  <c:v>0</c:v>
                </c:pt>
                <c:pt idx="10">
                  <c:v>36.920994420416697</c:v>
                </c:pt>
                <c:pt idx="11">
                  <c:v>44.709300406087998</c:v>
                </c:pt>
                <c:pt idx="12">
                  <c:v>0</c:v>
                </c:pt>
                <c:pt idx="13">
                  <c:v>23.2442564314211</c:v>
                </c:pt>
                <c:pt idx="14">
                  <c:v>36.304856238822403</c:v>
                </c:pt>
                <c:pt idx="15">
                  <c:v>0</c:v>
                </c:pt>
                <c:pt idx="16">
                  <c:v>67.823431426984996</c:v>
                </c:pt>
                <c:pt idx="17">
                  <c:v>73.570238756246496</c:v>
                </c:pt>
                <c:pt idx="18">
                  <c:v>0</c:v>
                </c:pt>
                <c:pt idx="19">
                  <c:v>11.3242982589716</c:v>
                </c:pt>
                <c:pt idx="20">
                  <c:v>14.958631541546101</c:v>
                </c:pt>
                <c:pt idx="21">
                  <c:v>0</c:v>
                </c:pt>
                <c:pt idx="22">
                  <c:v>57.584770969660902</c:v>
                </c:pt>
                <c:pt idx="23">
                  <c:v>65.40749553837</c:v>
                </c:pt>
                <c:pt idx="24">
                  <c:v>0</c:v>
                </c:pt>
                <c:pt idx="25">
                  <c:v>34.683992517370399</c:v>
                </c:pt>
                <c:pt idx="26">
                  <c:v>44.471539283805498</c:v>
                </c:pt>
                <c:pt idx="27">
                  <c:v>0</c:v>
                </c:pt>
                <c:pt idx="28">
                  <c:v>36.7449427075966</c:v>
                </c:pt>
                <c:pt idx="29">
                  <c:v>51.428773518177998</c:v>
                </c:pt>
                <c:pt idx="30">
                  <c:v>0</c:v>
                </c:pt>
                <c:pt idx="31">
                  <c:v>38.628629353413999</c:v>
                </c:pt>
                <c:pt idx="32">
                  <c:v>44.536963290131098</c:v>
                </c:pt>
                <c:pt idx="33">
                  <c:v>0</c:v>
                </c:pt>
                <c:pt idx="34">
                  <c:v>66.839254420901696</c:v>
                </c:pt>
                <c:pt idx="35">
                  <c:v>73.737454197865205</c:v>
                </c:pt>
                <c:pt idx="36">
                  <c:v>0</c:v>
                </c:pt>
                <c:pt idx="37">
                  <c:v>32.99241756304</c:v>
                </c:pt>
                <c:pt idx="38">
                  <c:v>49.761946746605503</c:v>
                </c:pt>
                <c:pt idx="39">
                  <c:v>0</c:v>
                </c:pt>
                <c:pt idx="40">
                  <c:v>42.123893805309699</c:v>
                </c:pt>
                <c:pt idx="41">
                  <c:v>43.008849557522097</c:v>
                </c:pt>
                <c:pt idx="42">
                  <c:v>0</c:v>
                </c:pt>
                <c:pt idx="43">
                  <c:v>25.600214202838199</c:v>
                </c:pt>
                <c:pt idx="44">
                  <c:v>38.473209770029499</c:v>
                </c:pt>
                <c:pt idx="45">
                  <c:v>0</c:v>
                </c:pt>
                <c:pt idx="46">
                  <c:v>14.387451546019999</c:v>
                </c:pt>
                <c:pt idx="47">
                  <c:v>21.977823852880199</c:v>
                </c:pt>
                <c:pt idx="48">
                  <c:v>0</c:v>
                </c:pt>
              </c:numCache>
            </c:numRef>
          </c:val>
          <c:extLst>
            <c:ext xmlns:c16="http://schemas.microsoft.com/office/drawing/2014/chart" uri="{C3380CC4-5D6E-409C-BE32-E72D297353CC}">
              <c16:uniqueId val="{00000002-6427-4DF5-8958-2FC1D61855F8}"/>
            </c:ext>
          </c:extLst>
        </c:ser>
        <c:ser>
          <c:idx val="3"/>
          <c:order val="3"/>
          <c:tx>
            <c:strRef>
              <c:f>Sheet2!$U$4</c:f>
              <c:strCache>
                <c:ptCount val="1"/>
                <c:pt idx="0">
                  <c:v>barren</c:v>
                </c:pt>
              </c:strCache>
            </c:strRef>
          </c:tx>
          <c:spPr>
            <a:solidFill>
              <a:schemeClr val="accent4"/>
            </a:solidFill>
            <a:ln>
              <a:noFill/>
            </a:ln>
            <a:effectLst/>
          </c:spPr>
          <c:invertIfNegative val="0"/>
          <c:cat>
            <c:multiLvlStrRef>
              <c:f>Sheet2!$P$5:$Q$53</c:f>
              <c:multiLvlStrCache>
                <c:ptCount val="48"/>
                <c:lvl>
                  <c:pt idx="1">
                    <c:v>2009</c:v>
                  </c:pt>
                  <c:pt idx="2">
                    <c:v>2019</c:v>
                  </c:pt>
                  <c:pt idx="4">
                    <c:v>2009</c:v>
                  </c:pt>
                  <c:pt idx="5">
                    <c:v>2019</c:v>
                  </c:pt>
                  <c:pt idx="7">
                    <c:v>2009</c:v>
                  </c:pt>
                  <c:pt idx="8">
                    <c:v>2019</c:v>
                  </c:pt>
                  <c:pt idx="10">
                    <c:v>2009</c:v>
                  </c:pt>
                  <c:pt idx="11">
                    <c:v>2019</c:v>
                  </c:pt>
                  <c:pt idx="13">
                    <c:v>2009</c:v>
                  </c:pt>
                  <c:pt idx="14">
                    <c:v>2019</c:v>
                  </c:pt>
                  <c:pt idx="16">
                    <c:v>2009</c:v>
                  </c:pt>
                  <c:pt idx="17">
                    <c:v>2019</c:v>
                  </c:pt>
                  <c:pt idx="19">
                    <c:v>2009</c:v>
                  </c:pt>
                  <c:pt idx="20">
                    <c:v>2019</c:v>
                  </c:pt>
                  <c:pt idx="22">
                    <c:v>2009</c:v>
                  </c:pt>
                  <c:pt idx="23">
                    <c:v>2019</c:v>
                  </c:pt>
                  <c:pt idx="25">
                    <c:v>2009</c:v>
                  </c:pt>
                  <c:pt idx="26">
                    <c:v>2019</c:v>
                  </c:pt>
                  <c:pt idx="28">
                    <c:v>2009</c:v>
                  </c:pt>
                  <c:pt idx="29">
                    <c:v>2019</c:v>
                  </c:pt>
                  <c:pt idx="31">
                    <c:v>2009</c:v>
                  </c:pt>
                  <c:pt idx="32">
                    <c:v>2019</c:v>
                  </c:pt>
                  <c:pt idx="34">
                    <c:v>2009</c:v>
                  </c:pt>
                  <c:pt idx="35">
                    <c:v>2019</c:v>
                  </c:pt>
                  <c:pt idx="37">
                    <c:v>2009</c:v>
                  </c:pt>
                  <c:pt idx="38">
                    <c:v>2019</c:v>
                  </c:pt>
                  <c:pt idx="40">
                    <c:v>2009</c:v>
                  </c:pt>
                  <c:pt idx="41">
                    <c:v>2019</c:v>
                  </c:pt>
                  <c:pt idx="43">
                    <c:v>2009</c:v>
                  </c:pt>
                  <c:pt idx="44">
                    <c:v>2019</c:v>
                  </c:pt>
                  <c:pt idx="46">
                    <c:v>2009</c:v>
                  </c:pt>
                  <c:pt idx="47">
                    <c:v>2019</c:v>
                  </c:pt>
                </c:lvl>
                <c:lvl>
                  <c:pt idx="0">
                    <c:v>'Amberpet'</c:v>
                  </c:pt>
                  <c:pt idx="3">
                    <c:v>'Ameerpet'</c:v>
                  </c:pt>
                  <c:pt idx="6">
                    <c:v>'Asifnagar'</c:v>
                  </c:pt>
                  <c:pt idx="9">
                    <c:v>'Bahadurpura'</c:v>
                  </c:pt>
                  <c:pt idx="12">
                    <c:v>'Bandlaguda'</c:v>
                  </c:pt>
                  <c:pt idx="16">
                    <c:v>'Charminar'</c:v>
                  </c:pt>
                  <c:pt idx="18">
                    <c:v>'Golkonda'</c:v>
                  </c:pt>
                  <c:pt idx="21">
                    <c:v>'Himayatnagar'</c:v>
                  </c:pt>
                  <c:pt idx="24">
                    <c:v>'Khairatabad'</c:v>
                  </c:pt>
                  <c:pt idx="27">
                    <c:v>'Maredpally'</c:v>
                  </c:pt>
                  <c:pt idx="30">
                    <c:v>'Musheerabad'</c:v>
                  </c:pt>
                  <c:pt idx="33">
                    <c:v>'Nampally'</c:v>
                  </c:pt>
                  <c:pt idx="36">
                    <c:v>'Saidabad'</c:v>
                  </c:pt>
                  <c:pt idx="39">
                    <c:v>'Secunderabad'</c:v>
                  </c:pt>
                  <c:pt idx="42">
                    <c:v>'Shaikpet'</c:v>
                  </c:pt>
                  <c:pt idx="45">
                    <c:v>'Tirumalgiri'</c:v>
                  </c:pt>
                </c:lvl>
              </c:multiLvlStrCache>
            </c:multiLvlStrRef>
          </c:cat>
          <c:val>
            <c:numRef>
              <c:f>Sheet2!$U$5:$U$53</c:f>
              <c:numCache>
                <c:formatCode>General</c:formatCode>
                <c:ptCount val="49"/>
                <c:pt idx="0">
                  <c:v>0</c:v>
                </c:pt>
                <c:pt idx="1">
                  <c:v>34.720229555236699</c:v>
                </c:pt>
                <c:pt idx="2">
                  <c:v>12.458153993304601</c:v>
                </c:pt>
                <c:pt idx="3">
                  <c:v>0</c:v>
                </c:pt>
                <c:pt idx="4">
                  <c:v>46.092475067996403</c:v>
                </c:pt>
                <c:pt idx="5">
                  <c:v>9.48322756119674</c:v>
                </c:pt>
                <c:pt idx="6">
                  <c:v>0</c:v>
                </c:pt>
                <c:pt idx="7">
                  <c:v>38.507821901323702</c:v>
                </c:pt>
                <c:pt idx="8">
                  <c:v>14.608904933814699</c:v>
                </c:pt>
                <c:pt idx="9">
                  <c:v>0</c:v>
                </c:pt>
                <c:pt idx="10">
                  <c:v>39.307999603816597</c:v>
                </c:pt>
                <c:pt idx="11">
                  <c:v>25.193964805705001</c:v>
                </c:pt>
                <c:pt idx="12">
                  <c:v>0</c:v>
                </c:pt>
                <c:pt idx="13">
                  <c:v>60.804443527307797</c:v>
                </c:pt>
                <c:pt idx="14">
                  <c:v>38.958247351767803</c:v>
                </c:pt>
                <c:pt idx="15">
                  <c:v>0</c:v>
                </c:pt>
                <c:pt idx="16">
                  <c:v>24.292059966685201</c:v>
                </c:pt>
                <c:pt idx="17">
                  <c:v>11.465852304275399</c:v>
                </c:pt>
                <c:pt idx="18">
                  <c:v>0</c:v>
                </c:pt>
                <c:pt idx="19">
                  <c:v>37.866098167605699</c:v>
                </c:pt>
                <c:pt idx="20">
                  <c:v>27.810771026851398</c:v>
                </c:pt>
                <c:pt idx="21">
                  <c:v>0</c:v>
                </c:pt>
                <c:pt idx="22">
                  <c:v>28.6139202855443</c:v>
                </c:pt>
                <c:pt idx="23">
                  <c:v>7.4806662700773403</c:v>
                </c:pt>
                <c:pt idx="24">
                  <c:v>0</c:v>
                </c:pt>
                <c:pt idx="25">
                  <c:v>45.316675574559099</c:v>
                </c:pt>
                <c:pt idx="26">
                  <c:v>13.799438802779299</c:v>
                </c:pt>
                <c:pt idx="27">
                  <c:v>0</c:v>
                </c:pt>
                <c:pt idx="28">
                  <c:v>43.924175979629403</c:v>
                </c:pt>
                <c:pt idx="29">
                  <c:v>11.960673362569</c:v>
                </c:pt>
                <c:pt idx="30">
                  <c:v>0</c:v>
                </c:pt>
                <c:pt idx="31">
                  <c:v>32.133806386213898</c:v>
                </c:pt>
                <c:pt idx="32">
                  <c:v>10.4264716530302</c:v>
                </c:pt>
                <c:pt idx="33">
                  <c:v>0</c:v>
                </c:pt>
                <c:pt idx="34">
                  <c:v>24.5977377728214</c:v>
                </c:pt>
                <c:pt idx="35">
                  <c:v>7.24072008921459</c:v>
                </c:pt>
                <c:pt idx="36">
                  <c:v>0</c:v>
                </c:pt>
                <c:pt idx="37">
                  <c:v>49.726679597954501</c:v>
                </c:pt>
                <c:pt idx="38">
                  <c:v>15.535178980779399</c:v>
                </c:pt>
                <c:pt idx="39">
                  <c:v>0</c:v>
                </c:pt>
                <c:pt idx="40">
                  <c:v>21.740412979350999</c:v>
                </c:pt>
                <c:pt idx="41">
                  <c:v>10.6194690265487</c:v>
                </c:pt>
                <c:pt idx="42">
                  <c:v>0</c:v>
                </c:pt>
                <c:pt idx="43">
                  <c:v>56.231220063665802</c:v>
                </c:pt>
                <c:pt idx="44">
                  <c:v>20.486121441109098</c:v>
                </c:pt>
                <c:pt idx="45">
                  <c:v>0</c:v>
                </c:pt>
                <c:pt idx="46">
                  <c:v>62.850446227350602</c:v>
                </c:pt>
                <c:pt idx="47">
                  <c:v>31.091679437483101</c:v>
                </c:pt>
                <c:pt idx="48">
                  <c:v>0</c:v>
                </c:pt>
              </c:numCache>
            </c:numRef>
          </c:val>
          <c:extLst>
            <c:ext xmlns:c16="http://schemas.microsoft.com/office/drawing/2014/chart" uri="{C3380CC4-5D6E-409C-BE32-E72D297353CC}">
              <c16:uniqueId val="{00000003-6427-4DF5-8958-2FC1D61855F8}"/>
            </c:ext>
          </c:extLst>
        </c:ser>
        <c:dLbls>
          <c:showLegendKey val="0"/>
          <c:showVal val="0"/>
          <c:showCatName val="0"/>
          <c:showSerName val="0"/>
          <c:showPercent val="0"/>
          <c:showBubbleSize val="0"/>
        </c:dLbls>
        <c:gapWidth val="10"/>
        <c:overlap val="100"/>
        <c:axId val="242934559"/>
        <c:axId val="242935519"/>
      </c:barChart>
      <c:catAx>
        <c:axId val="2429345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endParaRPr lang="en-US"/>
          </a:p>
        </c:txPr>
        <c:crossAx val="242935519"/>
        <c:crosses val="autoZero"/>
        <c:auto val="1"/>
        <c:lblAlgn val="ctr"/>
        <c:lblOffset val="100"/>
        <c:noMultiLvlLbl val="0"/>
      </c:catAx>
      <c:valAx>
        <c:axId val="242935519"/>
        <c:scaling>
          <c:orientation val="minMax"/>
        </c:scaling>
        <c:delete val="0"/>
        <c:axPos val="l"/>
        <c:majorGridlines>
          <c:spPr>
            <a:ln w="57150"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chemeClr val="tx1">
                    <a:lumMod val="65000"/>
                    <a:lumOff val="35000"/>
                  </a:schemeClr>
                </a:solidFill>
                <a:latin typeface="+mn-lt"/>
                <a:ea typeface="+mn-ea"/>
                <a:cs typeface="+mn-cs"/>
              </a:defRPr>
            </a:pPr>
            <a:endParaRPr lang="en-US"/>
          </a:p>
        </c:txPr>
        <c:crossAx val="242934559"/>
        <c:crosses val="autoZero"/>
        <c:crossBetween val="between"/>
      </c:valAx>
      <c:spPr>
        <a:noFill/>
        <a:ln>
          <a:noFill/>
        </a:ln>
        <a:effectLst/>
      </c:spPr>
    </c:plotArea>
    <c:legend>
      <c:legendPos val="b"/>
      <c:layout>
        <c:manualLayout>
          <c:xMode val="edge"/>
          <c:yMode val="edge"/>
          <c:x val="0.68316762845669043"/>
          <c:y val="4.9668853887198515E-2"/>
          <c:w val="0.24504797100169287"/>
          <c:h val="7.4045760423743209E-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700" b="1" i="0" baseline="0"/>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Sheet2!$R$4</c:f>
              <c:strCache>
                <c:ptCount val="1"/>
                <c:pt idx="0">
                  <c:v>vegetation</c:v>
                </c:pt>
              </c:strCache>
            </c:strRef>
          </c:tx>
          <c:spPr>
            <a:solidFill>
              <a:srgbClr val="00B050"/>
            </a:solidFill>
            <a:ln>
              <a:noFill/>
            </a:ln>
            <a:effectLst/>
          </c:spPr>
          <c:invertIfNegative val="0"/>
          <c:cat>
            <c:multiLvlStrRef>
              <c:f>Sheet2!$P$5:$Q$53</c:f>
              <c:multiLvlStrCache>
                <c:ptCount val="48"/>
                <c:lvl>
                  <c:pt idx="1">
                    <c:v>2009</c:v>
                  </c:pt>
                  <c:pt idx="2">
                    <c:v>2019</c:v>
                  </c:pt>
                  <c:pt idx="4">
                    <c:v>2009</c:v>
                  </c:pt>
                  <c:pt idx="5">
                    <c:v>2019</c:v>
                  </c:pt>
                  <c:pt idx="7">
                    <c:v>2009</c:v>
                  </c:pt>
                  <c:pt idx="8">
                    <c:v>2019</c:v>
                  </c:pt>
                  <c:pt idx="10">
                    <c:v>2009</c:v>
                  </c:pt>
                  <c:pt idx="11">
                    <c:v>2019</c:v>
                  </c:pt>
                  <c:pt idx="13">
                    <c:v>2009</c:v>
                  </c:pt>
                  <c:pt idx="14">
                    <c:v>2019</c:v>
                  </c:pt>
                  <c:pt idx="16">
                    <c:v>2009</c:v>
                  </c:pt>
                  <c:pt idx="17">
                    <c:v>2019</c:v>
                  </c:pt>
                  <c:pt idx="19">
                    <c:v>2009</c:v>
                  </c:pt>
                  <c:pt idx="20">
                    <c:v>2019</c:v>
                  </c:pt>
                  <c:pt idx="22">
                    <c:v>2009</c:v>
                  </c:pt>
                  <c:pt idx="23">
                    <c:v>2019</c:v>
                  </c:pt>
                  <c:pt idx="25">
                    <c:v>2009</c:v>
                  </c:pt>
                  <c:pt idx="26">
                    <c:v>2019</c:v>
                  </c:pt>
                  <c:pt idx="28">
                    <c:v>2009</c:v>
                  </c:pt>
                  <c:pt idx="29">
                    <c:v>2019</c:v>
                  </c:pt>
                  <c:pt idx="31">
                    <c:v>2009</c:v>
                  </c:pt>
                  <c:pt idx="32">
                    <c:v>2019</c:v>
                  </c:pt>
                  <c:pt idx="34">
                    <c:v>2009</c:v>
                  </c:pt>
                  <c:pt idx="35">
                    <c:v>2019</c:v>
                  </c:pt>
                  <c:pt idx="37">
                    <c:v>2009</c:v>
                  </c:pt>
                  <c:pt idx="38">
                    <c:v>2019</c:v>
                  </c:pt>
                  <c:pt idx="40">
                    <c:v>2009</c:v>
                  </c:pt>
                  <c:pt idx="41">
                    <c:v>2019</c:v>
                  </c:pt>
                  <c:pt idx="43">
                    <c:v>2009</c:v>
                  </c:pt>
                  <c:pt idx="44">
                    <c:v>2019</c:v>
                  </c:pt>
                  <c:pt idx="46">
                    <c:v>2009</c:v>
                  </c:pt>
                  <c:pt idx="47">
                    <c:v>2019</c:v>
                  </c:pt>
                </c:lvl>
                <c:lvl>
                  <c:pt idx="0">
                    <c:v>'Amberpet'</c:v>
                  </c:pt>
                  <c:pt idx="3">
                    <c:v>'Ameerpet'</c:v>
                  </c:pt>
                  <c:pt idx="6">
                    <c:v>'Asifnagar'</c:v>
                  </c:pt>
                  <c:pt idx="9">
                    <c:v>'Bahadurpura'</c:v>
                  </c:pt>
                  <c:pt idx="12">
                    <c:v>'Bandlaguda'</c:v>
                  </c:pt>
                  <c:pt idx="16">
                    <c:v>'Charminar'</c:v>
                  </c:pt>
                  <c:pt idx="18">
                    <c:v>'Golkonda'</c:v>
                  </c:pt>
                  <c:pt idx="21">
                    <c:v>'Himayatnagar'</c:v>
                  </c:pt>
                  <c:pt idx="24">
                    <c:v>'Khairatabad'</c:v>
                  </c:pt>
                  <c:pt idx="27">
                    <c:v>'Maredpally'</c:v>
                  </c:pt>
                  <c:pt idx="30">
                    <c:v>'Musheerabad'</c:v>
                  </c:pt>
                  <c:pt idx="33">
                    <c:v>'Nampally'</c:v>
                  </c:pt>
                  <c:pt idx="36">
                    <c:v>'Saidabad'</c:v>
                  </c:pt>
                  <c:pt idx="39">
                    <c:v>'Secunderabad'</c:v>
                  </c:pt>
                  <c:pt idx="42">
                    <c:v>'Shaikpet'</c:v>
                  </c:pt>
                  <c:pt idx="45">
                    <c:v>'Tirumalgiri'</c:v>
                  </c:pt>
                </c:lvl>
              </c:multiLvlStrCache>
            </c:multiLvlStrRef>
          </c:cat>
          <c:val>
            <c:numRef>
              <c:f>Sheet2!$R$5:$R$53</c:f>
              <c:numCache>
                <c:formatCode>General</c:formatCode>
                <c:ptCount val="49"/>
                <c:pt idx="0">
                  <c:v>0</c:v>
                </c:pt>
                <c:pt idx="1">
                  <c:v>16.4036346245815</c:v>
                </c:pt>
                <c:pt idx="2">
                  <c:v>26.924916307986599</c:v>
                </c:pt>
                <c:pt idx="3">
                  <c:v>0</c:v>
                </c:pt>
                <c:pt idx="4">
                  <c:v>10.2629193109701</c:v>
                </c:pt>
                <c:pt idx="5">
                  <c:v>32.239347234814097</c:v>
                </c:pt>
                <c:pt idx="6">
                  <c:v>0</c:v>
                </c:pt>
                <c:pt idx="7">
                  <c:v>19.4705174488568</c:v>
                </c:pt>
                <c:pt idx="8">
                  <c:v>30.517448856799</c:v>
                </c:pt>
                <c:pt idx="9">
                  <c:v>0</c:v>
                </c:pt>
                <c:pt idx="10">
                  <c:v>18.059361484367301</c:v>
                </c:pt>
                <c:pt idx="11">
                  <c:v>22.4801082901383</c:v>
                </c:pt>
                <c:pt idx="12">
                  <c:v>0</c:v>
                </c:pt>
                <c:pt idx="13">
                  <c:v>15.2634475168524</c:v>
                </c:pt>
                <c:pt idx="14">
                  <c:v>22.437749346540102</c:v>
                </c:pt>
                <c:pt idx="15">
                  <c:v>0</c:v>
                </c:pt>
                <c:pt idx="16">
                  <c:v>7.8567462520821802</c:v>
                </c:pt>
                <c:pt idx="17">
                  <c:v>14.8250971682399</c:v>
                </c:pt>
                <c:pt idx="18">
                  <c:v>0</c:v>
                </c:pt>
                <c:pt idx="19">
                  <c:v>48.2056748388407</c:v>
                </c:pt>
                <c:pt idx="20">
                  <c:v>56.733160753261302</c:v>
                </c:pt>
                <c:pt idx="21">
                  <c:v>0</c:v>
                </c:pt>
                <c:pt idx="22">
                  <c:v>6.8114217727543096</c:v>
                </c:pt>
                <c:pt idx="23">
                  <c:v>20.226055919095799</c:v>
                </c:pt>
                <c:pt idx="24">
                  <c:v>0</c:v>
                </c:pt>
                <c:pt idx="25">
                  <c:v>14.8683858898985</c:v>
                </c:pt>
                <c:pt idx="26">
                  <c:v>37.042357028327103</c:v>
                </c:pt>
                <c:pt idx="27">
                  <c:v>0</c:v>
                </c:pt>
                <c:pt idx="28">
                  <c:v>18.5740557363135</c:v>
                </c:pt>
                <c:pt idx="29">
                  <c:v>36.518602348281199</c:v>
                </c:pt>
                <c:pt idx="30">
                  <c:v>0</c:v>
                </c:pt>
                <c:pt idx="31">
                  <c:v>18.702483527622899</c:v>
                </c:pt>
                <c:pt idx="32">
                  <c:v>34.812830352617503</c:v>
                </c:pt>
                <c:pt idx="33">
                  <c:v>0</c:v>
                </c:pt>
                <c:pt idx="34">
                  <c:v>8.5311454516488805</c:v>
                </c:pt>
                <c:pt idx="35">
                  <c:v>18.910307471722199</c:v>
                </c:pt>
                <c:pt idx="36">
                  <c:v>0</c:v>
                </c:pt>
                <c:pt idx="37">
                  <c:v>17.104567095750301</c:v>
                </c:pt>
                <c:pt idx="38">
                  <c:v>34.632339975313002</c:v>
                </c:pt>
                <c:pt idx="39">
                  <c:v>0</c:v>
                </c:pt>
                <c:pt idx="40">
                  <c:v>13.2448377581121</c:v>
                </c:pt>
                <c:pt idx="41">
                  <c:v>23.746312684365801</c:v>
                </c:pt>
                <c:pt idx="42">
                  <c:v>0</c:v>
                </c:pt>
                <c:pt idx="43">
                  <c:v>16.332966411805</c:v>
                </c:pt>
                <c:pt idx="44">
                  <c:v>40.752089965191999</c:v>
                </c:pt>
                <c:pt idx="45">
                  <c:v>0</c:v>
                </c:pt>
                <c:pt idx="46">
                  <c:v>20.697737311818301</c:v>
                </c:pt>
                <c:pt idx="47">
                  <c:v>46.921482015685598</c:v>
                </c:pt>
                <c:pt idx="48">
                  <c:v>0</c:v>
                </c:pt>
              </c:numCache>
            </c:numRef>
          </c:val>
          <c:extLst>
            <c:ext xmlns:c16="http://schemas.microsoft.com/office/drawing/2014/chart" uri="{C3380CC4-5D6E-409C-BE32-E72D297353CC}">
              <c16:uniqueId val="{00000000-6427-4DF5-8958-2FC1D61855F8}"/>
            </c:ext>
          </c:extLst>
        </c:ser>
        <c:ser>
          <c:idx val="1"/>
          <c:order val="1"/>
          <c:tx>
            <c:strRef>
              <c:f>Sheet2!$S$4</c:f>
              <c:strCache>
                <c:ptCount val="1"/>
                <c:pt idx="0">
                  <c:v>water</c:v>
                </c:pt>
              </c:strCache>
            </c:strRef>
          </c:tx>
          <c:spPr>
            <a:solidFill>
              <a:srgbClr val="0070C0"/>
            </a:solidFill>
            <a:ln>
              <a:noFill/>
            </a:ln>
            <a:effectLst/>
          </c:spPr>
          <c:invertIfNegative val="0"/>
          <c:cat>
            <c:multiLvlStrRef>
              <c:f>Sheet2!$P$5:$Q$53</c:f>
              <c:multiLvlStrCache>
                <c:ptCount val="48"/>
                <c:lvl>
                  <c:pt idx="1">
                    <c:v>2009</c:v>
                  </c:pt>
                  <c:pt idx="2">
                    <c:v>2019</c:v>
                  </c:pt>
                  <c:pt idx="4">
                    <c:v>2009</c:v>
                  </c:pt>
                  <c:pt idx="5">
                    <c:v>2019</c:v>
                  </c:pt>
                  <c:pt idx="7">
                    <c:v>2009</c:v>
                  </c:pt>
                  <c:pt idx="8">
                    <c:v>2019</c:v>
                  </c:pt>
                  <c:pt idx="10">
                    <c:v>2009</c:v>
                  </c:pt>
                  <c:pt idx="11">
                    <c:v>2019</c:v>
                  </c:pt>
                  <c:pt idx="13">
                    <c:v>2009</c:v>
                  </c:pt>
                  <c:pt idx="14">
                    <c:v>2019</c:v>
                  </c:pt>
                  <c:pt idx="16">
                    <c:v>2009</c:v>
                  </c:pt>
                  <c:pt idx="17">
                    <c:v>2019</c:v>
                  </c:pt>
                  <c:pt idx="19">
                    <c:v>2009</c:v>
                  </c:pt>
                  <c:pt idx="20">
                    <c:v>2019</c:v>
                  </c:pt>
                  <c:pt idx="22">
                    <c:v>2009</c:v>
                  </c:pt>
                  <c:pt idx="23">
                    <c:v>2019</c:v>
                  </c:pt>
                  <c:pt idx="25">
                    <c:v>2009</c:v>
                  </c:pt>
                  <c:pt idx="26">
                    <c:v>2019</c:v>
                  </c:pt>
                  <c:pt idx="28">
                    <c:v>2009</c:v>
                  </c:pt>
                  <c:pt idx="29">
                    <c:v>2019</c:v>
                  </c:pt>
                  <c:pt idx="31">
                    <c:v>2009</c:v>
                  </c:pt>
                  <c:pt idx="32">
                    <c:v>2019</c:v>
                  </c:pt>
                  <c:pt idx="34">
                    <c:v>2009</c:v>
                  </c:pt>
                  <c:pt idx="35">
                    <c:v>2019</c:v>
                  </c:pt>
                  <c:pt idx="37">
                    <c:v>2009</c:v>
                  </c:pt>
                  <c:pt idx="38">
                    <c:v>2019</c:v>
                  </c:pt>
                  <c:pt idx="40">
                    <c:v>2009</c:v>
                  </c:pt>
                  <c:pt idx="41">
                    <c:v>2019</c:v>
                  </c:pt>
                  <c:pt idx="43">
                    <c:v>2009</c:v>
                  </c:pt>
                  <c:pt idx="44">
                    <c:v>2019</c:v>
                  </c:pt>
                  <c:pt idx="46">
                    <c:v>2009</c:v>
                  </c:pt>
                  <c:pt idx="47">
                    <c:v>2019</c:v>
                  </c:pt>
                </c:lvl>
                <c:lvl>
                  <c:pt idx="0">
                    <c:v>'Amberpet'</c:v>
                  </c:pt>
                  <c:pt idx="3">
                    <c:v>'Ameerpet'</c:v>
                  </c:pt>
                  <c:pt idx="6">
                    <c:v>'Asifnagar'</c:v>
                  </c:pt>
                  <c:pt idx="9">
                    <c:v>'Bahadurpura'</c:v>
                  </c:pt>
                  <c:pt idx="12">
                    <c:v>'Bandlaguda'</c:v>
                  </c:pt>
                  <c:pt idx="16">
                    <c:v>'Charminar'</c:v>
                  </c:pt>
                  <c:pt idx="18">
                    <c:v>'Golkonda'</c:v>
                  </c:pt>
                  <c:pt idx="21">
                    <c:v>'Himayatnagar'</c:v>
                  </c:pt>
                  <c:pt idx="24">
                    <c:v>'Khairatabad'</c:v>
                  </c:pt>
                  <c:pt idx="27">
                    <c:v>'Maredpally'</c:v>
                  </c:pt>
                  <c:pt idx="30">
                    <c:v>'Musheerabad'</c:v>
                  </c:pt>
                  <c:pt idx="33">
                    <c:v>'Nampally'</c:v>
                  </c:pt>
                  <c:pt idx="36">
                    <c:v>'Saidabad'</c:v>
                  </c:pt>
                  <c:pt idx="39">
                    <c:v>'Secunderabad'</c:v>
                  </c:pt>
                  <c:pt idx="42">
                    <c:v>'Shaikpet'</c:v>
                  </c:pt>
                  <c:pt idx="45">
                    <c:v>'Tirumalgiri'</c:v>
                  </c:pt>
                </c:lvl>
              </c:multiLvlStrCache>
            </c:multiLvlStrRef>
          </c:cat>
          <c:val>
            <c:numRef>
              <c:f>Sheet2!$S$5:$S$53</c:f>
              <c:numCache>
                <c:formatCode>General</c:formatCode>
                <c:ptCount val="49"/>
                <c:pt idx="0">
                  <c:v>0</c:v>
                </c:pt>
                <c:pt idx="1">
                  <c:v>0.65758010521281696</c:v>
                </c:pt>
                <c:pt idx="2">
                  <c:v>0.191296030607365</c:v>
                </c:pt>
                <c:pt idx="3">
                  <c:v>0</c:v>
                </c:pt>
                <c:pt idx="4">
                  <c:v>0.27198549410698097</c:v>
                </c:pt>
                <c:pt idx="5">
                  <c:v>3.6264732547597503E-2</c:v>
                </c:pt>
                <c:pt idx="6">
                  <c:v>0</c:v>
                </c:pt>
                <c:pt idx="7">
                  <c:v>0.43321299638989202</c:v>
                </c:pt>
                <c:pt idx="8">
                  <c:v>0.21660649819494601</c:v>
                </c:pt>
                <c:pt idx="9">
                  <c:v>0</c:v>
                </c:pt>
                <c:pt idx="10">
                  <c:v>5.7116444913995199</c:v>
                </c:pt>
                <c:pt idx="11">
                  <c:v>7.6166264980686096</c:v>
                </c:pt>
                <c:pt idx="12">
                  <c:v>0</c:v>
                </c:pt>
                <c:pt idx="13">
                  <c:v>0.68785252441876499</c:v>
                </c:pt>
                <c:pt idx="14">
                  <c:v>2.2991470628697201</c:v>
                </c:pt>
                <c:pt idx="15">
                  <c:v>0</c:v>
                </c:pt>
                <c:pt idx="16">
                  <c:v>2.77623542476402E-2</c:v>
                </c:pt>
                <c:pt idx="17">
                  <c:v>0.13881177123820099</c:v>
                </c:pt>
                <c:pt idx="18">
                  <c:v>0</c:v>
                </c:pt>
                <c:pt idx="19">
                  <c:v>2.6039287345819999</c:v>
                </c:pt>
                <c:pt idx="20">
                  <c:v>0.49743667834120098</c:v>
                </c:pt>
                <c:pt idx="21">
                  <c:v>0</c:v>
                </c:pt>
                <c:pt idx="22">
                  <c:v>6.9898869720404502</c:v>
                </c:pt>
                <c:pt idx="23">
                  <c:v>6.8857822724568702</c:v>
                </c:pt>
                <c:pt idx="24">
                  <c:v>0</c:v>
                </c:pt>
                <c:pt idx="25">
                  <c:v>5.1309460181721001</c:v>
                </c:pt>
                <c:pt idx="26">
                  <c:v>4.6866648850881898</c:v>
                </c:pt>
                <c:pt idx="27">
                  <c:v>0</c:v>
                </c:pt>
                <c:pt idx="28">
                  <c:v>0.756825576460603</c:v>
                </c:pt>
                <c:pt idx="29">
                  <c:v>9.1950770971848894E-2</c:v>
                </c:pt>
                <c:pt idx="30">
                  <c:v>0</c:v>
                </c:pt>
                <c:pt idx="31">
                  <c:v>10.5350807327493</c:v>
                </c:pt>
                <c:pt idx="32">
                  <c:v>10.2237347042213</c:v>
                </c:pt>
                <c:pt idx="33">
                  <c:v>0</c:v>
                </c:pt>
                <c:pt idx="34">
                  <c:v>3.1862354628007003E-2</c:v>
                </c:pt>
                <c:pt idx="35">
                  <c:v>0.111518241198025</c:v>
                </c:pt>
                <c:pt idx="36">
                  <c:v>0</c:v>
                </c:pt>
                <c:pt idx="37">
                  <c:v>0.176335743255158</c:v>
                </c:pt>
                <c:pt idx="38">
                  <c:v>7.0534297302063106E-2</c:v>
                </c:pt>
                <c:pt idx="39">
                  <c:v>0</c:v>
                </c:pt>
                <c:pt idx="40">
                  <c:v>22.890855457227101</c:v>
                </c:pt>
                <c:pt idx="41">
                  <c:v>22.625368731563398</c:v>
                </c:pt>
                <c:pt idx="42">
                  <c:v>0</c:v>
                </c:pt>
                <c:pt idx="43">
                  <c:v>1.83559932169101</c:v>
                </c:pt>
                <c:pt idx="44">
                  <c:v>0.28857882366941401</c:v>
                </c:pt>
                <c:pt idx="45">
                  <c:v>0</c:v>
                </c:pt>
                <c:pt idx="46">
                  <c:v>2.06436491481114</c:v>
                </c:pt>
                <c:pt idx="47">
                  <c:v>9.0146939511403599E-3</c:v>
                </c:pt>
                <c:pt idx="48">
                  <c:v>0</c:v>
                </c:pt>
              </c:numCache>
            </c:numRef>
          </c:val>
          <c:extLst>
            <c:ext xmlns:c16="http://schemas.microsoft.com/office/drawing/2014/chart" uri="{C3380CC4-5D6E-409C-BE32-E72D297353CC}">
              <c16:uniqueId val="{00000001-6427-4DF5-8958-2FC1D61855F8}"/>
            </c:ext>
          </c:extLst>
        </c:ser>
        <c:ser>
          <c:idx val="2"/>
          <c:order val="2"/>
          <c:tx>
            <c:strRef>
              <c:f>Sheet2!$T$4</c:f>
              <c:strCache>
                <c:ptCount val="1"/>
                <c:pt idx="0">
                  <c:v>built-up</c:v>
                </c:pt>
              </c:strCache>
            </c:strRef>
          </c:tx>
          <c:spPr>
            <a:solidFill>
              <a:srgbClr val="C00000"/>
            </a:solidFill>
            <a:ln>
              <a:noFill/>
            </a:ln>
            <a:effectLst/>
          </c:spPr>
          <c:invertIfNegative val="0"/>
          <c:cat>
            <c:multiLvlStrRef>
              <c:f>Sheet2!$P$5:$Q$53</c:f>
              <c:multiLvlStrCache>
                <c:ptCount val="48"/>
                <c:lvl>
                  <c:pt idx="1">
                    <c:v>2009</c:v>
                  </c:pt>
                  <c:pt idx="2">
                    <c:v>2019</c:v>
                  </c:pt>
                  <c:pt idx="4">
                    <c:v>2009</c:v>
                  </c:pt>
                  <c:pt idx="5">
                    <c:v>2019</c:v>
                  </c:pt>
                  <c:pt idx="7">
                    <c:v>2009</c:v>
                  </c:pt>
                  <c:pt idx="8">
                    <c:v>2019</c:v>
                  </c:pt>
                  <c:pt idx="10">
                    <c:v>2009</c:v>
                  </c:pt>
                  <c:pt idx="11">
                    <c:v>2019</c:v>
                  </c:pt>
                  <c:pt idx="13">
                    <c:v>2009</c:v>
                  </c:pt>
                  <c:pt idx="14">
                    <c:v>2019</c:v>
                  </c:pt>
                  <c:pt idx="16">
                    <c:v>2009</c:v>
                  </c:pt>
                  <c:pt idx="17">
                    <c:v>2019</c:v>
                  </c:pt>
                  <c:pt idx="19">
                    <c:v>2009</c:v>
                  </c:pt>
                  <c:pt idx="20">
                    <c:v>2019</c:v>
                  </c:pt>
                  <c:pt idx="22">
                    <c:v>2009</c:v>
                  </c:pt>
                  <c:pt idx="23">
                    <c:v>2019</c:v>
                  </c:pt>
                  <c:pt idx="25">
                    <c:v>2009</c:v>
                  </c:pt>
                  <c:pt idx="26">
                    <c:v>2019</c:v>
                  </c:pt>
                  <c:pt idx="28">
                    <c:v>2009</c:v>
                  </c:pt>
                  <c:pt idx="29">
                    <c:v>2019</c:v>
                  </c:pt>
                  <c:pt idx="31">
                    <c:v>2009</c:v>
                  </c:pt>
                  <c:pt idx="32">
                    <c:v>2019</c:v>
                  </c:pt>
                  <c:pt idx="34">
                    <c:v>2009</c:v>
                  </c:pt>
                  <c:pt idx="35">
                    <c:v>2019</c:v>
                  </c:pt>
                  <c:pt idx="37">
                    <c:v>2009</c:v>
                  </c:pt>
                  <c:pt idx="38">
                    <c:v>2019</c:v>
                  </c:pt>
                  <c:pt idx="40">
                    <c:v>2009</c:v>
                  </c:pt>
                  <c:pt idx="41">
                    <c:v>2019</c:v>
                  </c:pt>
                  <c:pt idx="43">
                    <c:v>2009</c:v>
                  </c:pt>
                  <c:pt idx="44">
                    <c:v>2019</c:v>
                  </c:pt>
                  <c:pt idx="46">
                    <c:v>2009</c:v>
                  </c:pt>
                  <c:pt idx="47">
                    <c:v>2019</c:v>
                  </c:pt>
                </c:lvl>
                <c:lvl>
                  <c:pt idx="0">
                    <c:v>'Amberpet'</c:v>
                  </c:pt>
                  <c:pt idx="3">
                    <c:v>'Ameerpet'</c:v>
                  </c:pt>
                  <c:pt idx="6">
                    <c:v>'Asifnagar'</c:v>
                  </c:pt>
                  <c:pt idx="9">
                    <c:v>'Bahadurpura'</c:v>
                  </c:pt>
                  <c:pt idx="12">
                    <c:v>'Bandlaguda'</c:v>
                  </c:pt>
                  <c:pt idx="16">
                    <c:v>'Charminar'</c:v>
                  </c:pt>
                  <c:pt idx="18">
                    <c:v>'Golkonda'</c:v>
                  </c:pt>
                  <c:pt idx="21">
                    <c:v>'Himayatnagar'</c:v>
                  </c:pt>
                  <c:pt idx="24">
                    <c:v>'Khairatabad'</c:v>
                  </c:pt>
                  <c:pt idx="27">
                    <c:v>'Maredpally'</c:v>
                  </c:pt>
                  <c:pt idx="30">
                    <c:v>'Musheerabad'</c:v>
                  </c:pt>
                  <c:pt idx="33">
                    <c:v>'Nampally'</c:v>
                  </c:pt>
                  <c:pt idx="36">
                    <c:v>'Saidabad'</c:v>
                  </c:pt>
                  <c:pt idx="39">
                    <c:v>'Secunderabad'</c:v>
                  </c:pt>
                  <c:pt idx="42">
                    <c:v>'Shaikpet'</c:v>
                  </c:pt>
                  <c:pt idx="45">
                    <c:v>'Tirumalgiri'</c:v>
                  </c:pt>
                </c:lvl>
              </c:multiLvlStrCache>
            </c:multiLvlStrRef>
          </c:cat>
          <c:val>
            <c:numRef>
              <c:f>Sheet2!$T$5:$T$53</c:f>
              <c:numCache>
                <c:formatCode>General</c:formatCode>
                <c:ptCount val="49"/>
                <c:pt idx="0">
                  <c:v>0</c:v>
                </c:pt>
                <c:pt idx="1">
                  <c:v>48.2185557149689</c:v>
                </c:pt>
                <c:pt idx="2">
                  <c:v>60.425633668101398</c:v>
                </c:pt>
                <c:pt idx="3">
                  <c:v>0</c:v>
                </c:pt>
                <c:pt idx="4">
                  <c:v>43.372620126926599</c:v>
                </c:pt>
                <c:pt idx="5">
                  <c:v>58.241160471441503</c:v>
                </c:pt>
                <c:pt idx="6">
                  <c:v>0</c:v>
                </c:pt>
                <c:pt idx="7">
                  <c:v>41.588447653429597</c:v>
                </c:pt>
                <c:pt idx="8">
                  <c:v>54.657039711191302</c:v>
                </c:pt>
                <c:pt idx="9">
                  <c:v>0</c:v>
                </c:pt>
                <c:pt idx="10">
                  <c:v>36.920994420416697</c:v>
                </c:pt>
                <c:pt idx="11">
                  <c:v>44.709300406087998</c:v>
                </c:pt>
                <c:pt idx="12">
                  <c:v>0</c:v>
                </c:pt>
                <c:pt idx="13">
                  <c:v>23.2442564314211</c:v>
                </c:pt>
                <c:pt idx="14">
                  <c:v>36.304856238822403</c:v>
                </c:pt>
                <c:pt idx="15">
                  <c:v>0</c:v>
                </c:pt>
                <c:pt idx="16">
                  <c:v>67.823431426984996</c:v>
                </c:pt>
                <c:pt idx="17">
                  <c:v>73.570238756246496</c:v>
                </c:pt>
                <c:pt idx="18">
                  <c:v>0</c:v>
                </c:pt>
                <c:pt idx="19">
                  <c:v>11.3242982589716</c:v>
                </c:pt>
                <c:pt idx="20">
                  <c:v>14.958631541546101</c:v>
                </c:pt>
                <c:pt idx="21">
                  <c:v>0</c:v>
                </c:pt>
                <c:pt idx="22">
                  <c:v>57.584770969660902</c:v>
                </c:pt>
                <c:pt idx="23">
                  <c:v>65.40749553837</c:v>
                </c:pt>
                <c:pt idx="24">
                  <c:v>0</c:v>
                </c:pt>
                <c:pt idx="25">
                  <c:v>34.683992517370399</c:v>
                </c:pt>
                <c:pt idx="26">
                  <c:v>44.471539283805498</c:v>
                </c:pt>
                <c:pt idx="27">
                  <c:v>0</c:v>
                </c:pt>
                <c:pt idx="28">
                  <c:v>36.7449427075966</c:v>
                </c:pt>
                <c:pt idx="29">
                  <c:v>51.428773518177998</c:v>
                </c:pt>
                <c:pt idx="30">
                  <c:v>0</c:v>
                </c:pt>
                <c:pt idx="31">
                  <c:v>38.628629353413999</c:v>
                </c:pt>
                <c:pt idx="32">
                  <c:v>44.536963290131098</c:v>
                </c:pt>
                <c:pt idx="33">
                  <c:v>0</c:v>
                </c:pt>
                <c:pt idx="34">
                  <c:v>66.839254420901696</c:v>
                </c:pt>
                <c:pt idx="35">
                  <c:v>73.737454197865205</c:v>
                </c:pt>
                <c:pt idx="36">
                  <c:v>0</c:v>
                </c:pt>
                <c:pt idx="37">
                  <c:v>32.99241756304</c:v>
                </c:pt>
                <c:pt idx="38">
                  <c:v>49.761946746605503</c:v>
                </c:pt>
                <c:pt idx="39">
                  <c:v>0</c:v>
                </c:pt>
                <c:pt idx="40">
                  <c:v>42.123893805309699</c:v>
                </c:pt>
                <c:pt idx="41">
                  <c:v>43.008849557522097</c:v>
                </c:pt>
                <c:pt idx="42">
                  <c:v>0</c:v>
                </c:pt>
                <c:pt idx="43">
                  <c:v>25.600214202838199</c:v>
                </c:pt>
                <c:pt idx="44">
                  <c:v>38.473209770029499</c:v>
                </c:pt>
                <c:pt idx="45">
                  <c:v>0</c:v>
                </c:pt>
                <c:pt idx="46">
                  <c:v>14.387451546019999</c:v>
                </c:pt>
                <c:pt idx="47">
                  <c:v>21.977823852880199</c:v>
                </c:pt>
                <c:pt idx="48">
                  <c:v>0</c:v>
                </c:pt>
              </c:numCache>
            </c:numRef>
          </c:val>
          <c:extLst>
            <c:ext xmlns:c16="http://schemas.microsoft.com/office/drawing/2014/chart" uri="{C3380CC4-5D6E-409C-BE32-E72D297353CC}">
              <c16:uniqueId val="{00000002-6427-4DF5-8958-2FC1D61855F8}"/>
            </c:ext>
          </c:extLst>
        </c:ser>
        <c:ser>
          <c:idx val="3"/>
          <c:order val="3"/>
          <c:tx>
            <c:strRef>
              <c:f>Sheet2!$U$4</c:f>
              <c:strCache>
                <c:ptCount val="1"/>
                <c:pt idx="0">
                  <c:v>barren</c:v>
                </c:pt>
              </c:strCache>
            </c:strRef>
          </c:tx>
          <c:spPr>
            <a:solidFill>
              <a:schemeClr val="accent4"/>
            </a:solidFill>
            <a:ln>
              <a:noFill/>
            </a:ln>
            <a:effectLst/>
          </c:spPr>
          <c:invertIfNegative val="0"/>
          <c:cat>
            <c:multiLvlStrRef>
              <c:f>Sheet2!$P$5:$Q$53</c:f>
              <c:multiLvlStrCache>
                <c:ptCount val="48"/>
                <c:lvl>
                  <c:pt idx="1">
                    <c:v>2009</c:v>
                  </c:pt>
                  <c:pt idx="2">
                    <c:v>2019</c:v>
                  </c:pt>
                  <c:pt idx="4">
                    <c:v>2009</c:v>
                  </c:pt>
                  <c:pt idx="5">
                    <c:v>2019</c:v>
                  </c:pt>
                  <c:pt idx="7">
                    <c:v>2009</c:v>
                  </c:pt>
                  <c:pt idx="8">
                    <c:v>2019</c:v>
                  </c:pt>
                  <c:pt idx="10">
                    <c:v>2009</c:v>
                  </c:pt>
                  <c:pt idx="11">
                    <c:v>2019</c:v>
                  </c:pt>
                  <c:pt idx="13">
                    <c:v>2009</c:v>
                  </c:pt>
                  <c:pt idx="14">
                    <c:v>2019</c:v>
                  </c:pt>
                  <c:pt idx="16">
                    <c:v>2009</c:v>
                  </c:pt>
                  <c:pt idx="17">
                    <c:v>2019</c:v>
                  </c:pt>
                  <c:pt idx="19">
                    <c:v>2009</c:v>
                  </c:pt>
                  <c:pt idx="20">
                    <c:v>2019</c:v>
                  </c:pt>
                  <c:pt idx="22">
                    <c:v>2009</c:v>
                  </c:pt>
                  <c:pt idx="23">
                    <c:v>2019</c:v>
                  </c:pt>
                  <c:pt idx="25">
                    <c:v>2009</c:v>
                  </c:pt>
                  <c:pt idx="26">
                    <c:v>2019</c:v>
                  </c:pt>
                  <c:pt idx="28">
                    <c:v>2009</c:v>
                  </c:pt>
                  <c:pt idx="29">
                    <c:v>2019</c:v>
                  </c:pt>
                  <c:pt idx="31">
                    <c:v>2009</c:v>
                  </c:pt>
                  <c:pt idx="32">
                    <c:v>2019</c:v>
                  </c:pt>
                  <c:pt idx="34">
                    <c:v>2009</c:v>
                  </c:pt>
                  <c:pt idx="35">
                    <c:v>2019</c:v>
                  </c:pt>
                  <c:pt idx="37">
                    <c:v>2009</c:v>
                  </c:pt>
                  <c:pt idx="38">
                    <c:v>2019</c:v>
                  </c:pt>
                  <c:pt idx="40">
                    <c:v>2009</c:v>
                  </c:pt>
                  <c:pt idx="41">
                    <c:v>2019</c:v>
                  </c:pt>
                  <c:pt idx="43">
                    <c:v>2009</c:v>
                  </c:pt>
                  <c:pt idx="44">
                    <c:v>2019</c:v>
                  </c:pt>
                  <c:pt idx="46">
                    <c:v>2009</c:v>
                  </c:pt>
                  <c:pt idx="47">
                    <c:v>2019</c:v>
                  </c:pt>
                </c:lvl>
                <c:lvl>
                  <c:pt idx="0">
                    <c:v>'Amberpet'</c:v>
                  </c:pt>
                  <c:pt idx="3">
                    <c:v>'Ameerpet'</c:v>
                  </c:pt>
                  <c:pt idx="6">
                    <c:v>'Asifnagar'</c:v>
                  </c:pt>
                  <c:pt idx="9">
                    <c:v>'Bahadurpura'</c:v>
                  </c:pt>
                  <c:pt idx="12">
                    <c:v>'Bandlaguda'</c:v>
                  </c:pt>
                  <c:pt idx="16">
                    <c:v>'Charminar'</c:v>
                  </c:pt>
                  <c:pt idx="18">
                    <c:v>'Golkonda'</c:v>
                  </c:pt>
                  <c:pt idx="21">
                    <c:v>'Himayatnagar'</c:v>
                  </c:pt>
                  <c:pt idx="24">
                    <c:v>'Khairatabad'</c:v>
                  </c:pt>
                  <c:pt idx="27">
                    <c:v>'Maredpally'</c:v>
                  </c:pt>
                  <c:pt idx="30">
                    <c:v>'Musheerabad'</c:v>
                  </c:pt>
                  <c:pt idx="33">
                    <c:v>'Nampally'</c:v>
                  </c:pt>
                  <c:pt idx="36">
                    <c:v>'Saidabad'</c:v>
                  </c:pt>
                  <c:pt idx="39">
                    <c:v>'Secunderabad'</c:v>
                  </c:pt>
                  <c:pt idx="42">
                    <c:v>'Shaikpet'</c:v>
                  </c:pt>
                  <c:pt idx="45">
                    <c:v>'Tirumalgiri'</c:v>
                  </c:pt>
                </c:lvl>
              </c:multiLvlStrCache>
            </c:multiLvlStrRef>
          </c:cat>
          <c:val>
            <c:numRef>
              <c:f>Sheet2!$U$5:$U$53</c:f>
              <c:numCache>
                <c:formatCode>General</c:formatCode>
                <c:ptCount val="49"/>
                <c:pt idx="0">
                  <c:v>0</c:v>
                </c:pt>
                <c:pt idx="1">
                  <c:v>34.720229555236699</c:v>
                </c:pt>
                <c:pt idx="2">
                  <c:v>12.458153993304601</c:v>
                </c:pt>
                <c:pt idx="3">
                  <c:v>0</c:v>
                </c:pt>
                <c:pt idx="4">
                  <c:v>46.092475067996403</c:v>
                </c:pt>
                <c:pt idx="5">
                  <c:v>9.48322756119674</c:v>
                </c:pt>
                <c:pt idx="6">
                  <c:v>0</c:v>
                </c:pt>
                <c:pt idx="7">
                  <c:v>38.507821901323702</c:v>
                </c:pt>
                <c:pt idx="8">
                  <c:v>14.608904933814699</c:v>
                </c:pt>
                <c:pt idx="9">
                  <c:v>0</c:v>
                </c:pt>
                <c:pt idx="10">
                  <c:v>39.307999603816597</c:v>
                </c:pt>
                <c:pt idx="11">
                  <c:v>25.193964805705001</c:v>
                </c:pt>
                <c:pt idx="12">
                  <c:v>0</c:v>
                </c:pt>
                <c:pt idx="13">
                  <c:v>60.804443527307797</c:v>
                </c:pt>
                <c:pt idx="14">
                  <c:v>38.958247351767803</c:v>
                </c:pt>
                <c:pt idx="15">
                  <c:v>0</c:v>
                </c:pt>
                <c:pt idx="16">
                  <c:v>24.292059966685201</c:v>
                </c:pt>
                <c:pt idx="17">
                  <c:v>11.465852304275399</c:v>
                </c:pt>
                <c:pt idx="18">
                  <c:v>0</c:v>
                </c:pt>
                <c:pt idx="19">
                  <c:v>37.866098167605699</c:v>
                </c:pt>
                <c:pt idx="20">
                  <c:v>27.810771026851398</c:v>
                </c:pt>
                <c:pt idx="21">
                  <c:v>0</c:v>
                </c:pt>
                <c:pt idx="22">
                  <c:v>28.6139202855443</c:v>
                </c:pt>
                <c:pt idx="23">
                  <c:v>7.4806662700773403</c:v>
                </c:pt>
                <c:pt idx="24">
                  <c:v>0</c:v>
                </c:pt>
                <c:pt idx="25">
                  <c:v>45.316675574559099</c:v>
                </c:pt>
                <c:pt idx="26">
                  <c:v>13.799438802779299</c:v>
                </c:pt>
                <c:pt idx="27">
                  <c:v>0</c:v>
                </c:pt>
                <c:pt idx="28">
                  <c:v>43.924175979629403</c:v>
                </c:pt>
                <c:pt idx="29">
                  <c:v>11.960673362569</c:v>
                </c:pt>
                <c:pt idx="30">
                  <c:v>0</c:v>
                </c:pt>
                <c:pt idx="31">
                  <c:v>32.133806386213898</c:v>
                </c:pt>
                <c:pt idx="32">
                  <c:v>10.4264716530302</c:v>
                </c:pt>
                <c:pt idx="33">
                  <c:v>0</c:v>
                </c:pt>
                <c:pt idx="34">
                  <c:v>24.5977377728214</c:v>
                </c:pt>
                <c:pt idx="35">
                  <c:v>7.24072008921459</c:v>
                </c:pt>
                <c:pt idx="36">
                  <c:v>0</c:v>
                </c:pt>
                <c:pt idx="37">
                  <c:v>49.726679597954501</c:v>
                </c:pt>
                <c:pt idx="38">
                  <c:v>15.535178980779399</c:v>
                </c:pt>
                <c:pt idx="39">
                  <c:v>0</c:v>
                </c:pt>
                <c:pt idx="40">
                  <c:v>21.740412979350999</c:v>
                </c:pt>
                <c:pt idx="41">
                  <c:v>10.6194690265487</c:v>
                </c:pt>
                <c:pt idx="42">
                  <c:v>0</c:v>
                </c:pt>
                <c:pt idx="43">
                  <c:v>56.231220063665802</c:v>
                </c:pt>
                <c:pt idx="44">
                  <c:v>20.486121441109098</c:v>
                </c:pt>
                <c:pt idx="45">
                  <c:v>0</c:v>
                </c:pt>
                <c:pt idx="46">
                  <c:v>62.850446227350602</c:v>
                </c:pt>
                <c:pt idx="47">
                  <c:v>31.091679437483101</c:v>
                </c:pt>
                <c:pt idx="48">
                  <c:v>0</c:v>
                </c:pt>
              </c:numCache>
            </c:numRef>
          </c:val>
          <c:extLst>
            <c:ext xmlns:c16="http://schemas.microsoft.com/office/drawing/2014/chart" uri="{C3380CC4-5D6E-409C-BE32-E72D297353CC}">
              <c16:uniqueId val="{00000003-6427-4DF5-8958-2FC1D61855F8}"/>
            </c:ext>
          </c:extLst>
        </c:ser>
        <c:dLbls>
          <c:showLegendKey val="0"/>
          <c:showVal val="0"/>
          <c:showCatName val="0"/>
          <c:showSerName val="0"/>
          <c:showPercent val="0"/>
          <c:showBubbleSize val="0"/>
        </c:dLbls>
        <c:gapWidth val="10"/>
        <c:overlap val="100"/>
        <c:axId val="242934559"/>
        <c:axId val="242935519"/>
      </c:barChart>
      <c:catAx>
        <c:axId val="2429345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endParaRPr lang="en-US"/>
          </a:p>
        </c:txPr>
        <c:crossAx val="242935519"/>
        <c:crosses val="autoZero"/>
        <c:auto val="1"/>
        <c:lblAlgn val="ctr"/>
        <c:lblOffset val="100"/>
        <c:noMultiLvlLbl val="0"/>
      </c:catAx>
      <c:valAx>
        <c:axId val="24293551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chemeClr val="tx1">
                    <a:lumMod val="65000"/>
                    <a:lumOff val="35000"/>
                  </a:schemeClr>
                </a:solidFill>
                <a:latin typeface="+mn-lt"/>
                <a:ea typeface="+mn-ea"/>
                <a:cs typeface="+mn-cs"/>
              </a:defRPr>
            </a:pPr>
            <a:endParaRPr lang="en-US"/>
          </a:p>
        </c:txPr>
        <c:crossAx val="242934559"/>
        <c:crosses val="autoZero"/>
        <c:crossBetween val="between"/>
      </c:valAx>
      <c:spPr>
        <a:noFill/>
        <a:ln>
          <a:noFill/>
        </a:ln>
        <a:effectLst/>
      </c:spPr>
    </c:plotArea>
    <c:legend>
      <c:legendPos val="b"/>
      <c:layout>
        <c:manualLayout>
          <c:xMode val="edge"/>
          <c:yMode val="edge"/>
          <c:x val="0.68316762845669043"/>
          <c:y val="4.9668853887198515E-2"/>
          <c:w val="0.24504797100169287"/>
          <c:h val="7.4045760423743209E-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700" b="1" i="0" baseline="0"/>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Sheet2!$Y$4</c:f>
              <c:strCache>
                <c:ptCount val="1"/>
                <c:pt idx="0">
                  <c:v>extremely discomfort</c:v>
                </c:pt>
              </c:strCache>
            </c:strRef>
          </c:tx>
          <c:spPr>
            <a:solidFill>
              <a:srgbClr val="C00000"/>
            </a:solidFill>
            <a:ln>
              <a:noFill/>
            </a:ln>
            <a:effectLst/>
          </c:spPr>
          <c:invertIfNegative val="0"/>
          <c:cat>
            <c:multiLvlStrRef>
              <c:f>Sheet2!$W$5:$X$53</c:f>
              <c:multiLvlStrCache>
                <c:ptCount val="48"/>
                <c:lvl>
                  <c:pt idx="1">
                    <c:v>2009</c:v>
                  </c:pt>
                  <c:pt idx="2">
                    <c:v>2019</c:v>
                  </c:pt>
                  <c:pt idx="4">
                    <c:v>2009</c:v>
                  </c:pt>
                  <c:pt idx="5">
                    <c:v>2019</c:v>
                  </c:pt>
                  <c:pt idx="7">
                    <c:v>2009</c:v>
                  </c:pt>
                  <c:pt idx="8">
                    <c:v>2019</c:v>
                  </c:pt>
                  <c:pt idx="10">
                    <c:v>2009</c:v>
                  </c:pt>
                  <c:pt idx="11">
                    <c:v>2019</c:v>
                  </c:pt>
                  <c:pt idx="13">
                    <c:v>2009</c:v>
                  </c:pt>
                  <c:pt idx="14">
                    <c:v>2019</c:v>
                  </c:pt>
                  <c:pt idx="16">
                    <c:v>2009</c:v>
                  </c:pt>
                  <c:pt idx="17">
                    <c:v>2019</c:v>
                  </c:pt>
                  <c:pt idx="19">
                    <c:v>2009</c:v>
                  </c:pt>
                  <c:pt idx="20">
                    <c:v>2019</c:v>
                  </c:pt>
                  <c:pt idx="22">
                    <c:v>2009</c:v>
                  </c:pt>
                  <c:pt idx="23">
                    <c:v>2019</c:v>
                  </c:pt>
                  <c:pt idx="25">
                    <c:v>2009</c:v>
                  </c:pt>
                  <c:pt idx="26">
                    <c:v>2019</c:v>
                  </c:pt>
                  <c:pt idx="28">
                    <c:v>2009</c:v>
                  </c:pt>
                  <c:pt idx="29">
                    <c:v>2019</c:v>
                  </c:pt>
                  <c:pt idx="31">
                    <c:v>2009</c:v>
                  </c:pt>
                  <c:pt idx="32">
                    <c:v>2019</c:v>
                  </c:pt>
                  <c:pt idx="34">
                    <c:v>2009</c:v>
                  </c:pt>
                  <c:pt idx="35">
                    <c:v>2019</c:v>
                  </c:pt>
                  <c:pt idx="37">
                    <c:v>2009</c:v>
                  </c:pt>
                  <c:pt idx="38">
                    <c:v>2019</c:v>
                  </c:pt>
                  <c:pt idx="40">
                    <c:v>2009</c:v>
                  </c:pt>
                  <c:pt idx="41">
                    <c:v>2019</c:v>
                  </c:pt>
                  <c:pt idx="43">
                    <c:v>2009</c:v>
                  </c:pt>
                  <c:pt idx="44">
                    <c:v>2019</c:v>
                  </c:pt>
                  <c:pt idx="46">
                    <c:v>2009</c:v>
                  </c:pt>
                  <c:pt idx="47">
                    <c:v>2019</c:v>
                  </c:pt>
                </c:lvl>
                <c:lvl>
                  <c:pt idx="0">
                    <c:v>'Amberpet'</c:v>
                  </c:pt>
                  <c:pt idx="3">
                    <c:v>'Ameerpet'</c:v>
                  </c:pt>
                  <c:pt idx="6">
                    <c:v>'Asifnagar'</c:v>
                  </c:pt>
                  <c:pt idx="9">
                    <c:v>'Bahadurpura'</c:v>
                  </c:pt>
                  <c:pt idx="12">
                    <c:v>'Bandlaguda'</c:v>
                  </c:pt>
                  <c:pt idx="16">
                    <c:v>'Charminar'</c:v>
                  </c:pt>
                  <c:pt idx="18">
                    <c:v>'Golkonda'</c:v>
                  </c:pt>
                  <c:pt idx="21">
                    <c:v>'Himayatnagar'</c:v>
                  </c:pt>
                  <c:pt idx="24">
                    <c:v>'Khairatabad'</c:v>
                  </c:pt>
                  <c:pt idx="27">
                    <c:v>'Maredpally'</c:v>
                  </c:pt>
                  <c:pt idx="30">
                    <c:v>'Musheerabad'</c:v>
                  </c:pt>
                  <c:pt idx="33">
                    <c:v>'Nampally'</c:v>
                  </c:pt>
                  <c:pt idx="36">
                    <c:v>'Saidabad'</c:v>
                  </c:pt>
                  <c:pt idx="39">
                    <c:v>'Secunderabad'</c:v>
                  </c:pt>
                  <c:pt idx="42">
                    <c:v>'Shaikpet'</c:v>
                  </c:pt>
                  <c:pt idx="45">
                    <c:v>'Tirumalgiri'</c:v>
                  </c:pt>
                </c:lvl>
              </c:multiLvlStrCache>
            </c:multiLvlStrRef>
          </c:cat>
          <c:val>
            <c:numRef>
              <c:f>Sheet2!$Y$5:$Y$53</c:f>
              <c:numCache>
                <c:formatCode>General</c:formatCode>
                <c:ptCount val="49"/>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numCache>
            </c:numRef>
          </c:val>
          <c:extLst>
            <c:ext xmlns:c16="http://schemas.microsoft.com/office/drawing/2014/chart" uri="{C3380CC4-5D6E-409C-BE32-E72D297353CC}">
              <c16:uniqueId val="{00000000-1E80-41AB-B74B-42F65177355E}"/>
            </c:ext>
          </c:extLst>
        </c:ser>
        <c:ser>
          <c:idx val="1"/>
          <c:order val="1"/>
          <c:tx>
            <c:strRef>
              <c:f>Sheet2!$Z$4</c:f>
              <c:strCache>
                <c:ptCount val="1"/>
                <c:pt idx="0">
                  <c:v>moderately discomfort</c:v>
                </c:pt>
              </c:strCache>
            </c:strRef>
          </c:tx>
          <c:spPr>
            <a:solidFill>
              <a:schemeClr val="accent2"/>
            </a:solidFill>
            <a:ln>
              <a:noFill/>
            </a:ln>
            <a:effectLst/>
          </c:spPr>
          <c:invertIfNegative val="0"/>
          <c:cat>
            <c:multiLvlStrRef>
              <c:f>Sheet2!$W$5:$X$53</c:f>
              <c:multiLvlStrCache>
                <c:ptCount val="48"/>
                <c:lvl>
                  <c:pt idx="1">
                    <c:v>2009</c:v>
                  </c:pt>
                  <c:pt idx="2">
                    <c:v>2019</c:v>
                  </c:pt>
                  <c:pt idx="4">
                    <c:v>2009</c:v>
                  </c:pt>
                  <c:pt idx="5">
                    <c:v>2019</c:v>
                  </c:pt>
                  <c:pt idx="7">
                    <c:v>2009</c:v>
                  </c:pt>
                  <c:pt idx="8">
                    <c:v>2019</c:v>
                  </c:pt>
                  <c:pt idx="10">
                    <c:v>2009</c:v>
                  </c:pt>
                  <c:pt idx="11">
                    <c:v>2019</c:v>
                  </c:pt>
                  <c:pt idx="13">
                    <c:v>2009</c:v>
                  </c:pt>
                  <c:pt idx="14">
                    <c:v>2019</c:v>
                  </c:pt>
                  <c:pt idx="16">
                    <c:v>2009</c:v>
                  </c:pt>
                  <c:pt idx="17">
                    <c:v>2019</c:v>
                  </c:pt>
                  <c:pt idx="19">
                    <c:v>2009</c:v>
                  </c:pt>
                  <c:pt idx="20">
                    <c:v>2019</c:v>
                  </c:pt>
                  <c:pt idx="22">
                    <c:v>2009</c:v>
                  </c:pt>
                  <c:pt idx="23">
                    <c:v>2019</c:v>
                  </c:pt>
                  <c:pt idx="25">
                    <c:v>2009</c:v>
                  </c:pt>
                  <c:pt idx="26">
                    <c:v>2019</c:v>
                  </c:pt>
                  <c:pt idx="28">
                    <c:v>2009</c:v>
                  </c:pt>
                  <c:pt idx="29">
                    <c:v>2019</c:v>
                  </c:pt>
                  <c:pt idx="31">
                    <c:v>2009</c:v>
                  </c:pt>
                  <c:pt idx="32">
                    <c:v>2019</c:v>
                  </c:pt>
                  <c:pt idx="34">
                    <c:v>2009</c:v>
                  </c:pt>
                  <c:pt idx="35">
                    <c:v>2019</c:v>
                  </c:pt>
                  <c:pt idx="37">
                    <c:v>2009</c:v>
                  </c:pt>
                  <c:pt idx="38">
                    <c:v>2019</c:v>
                  </c:pt>
                  <c:pt idx="40">
                    <c:v>2009</c:v>
                  </c:pt>
                  <c:pt idx="41">
                    <c:v>2019</c:v>
                  </c:pt>
                  <c:pt idx="43">
                    <c:v>2009</c:v>
                  </c:pt>
                  <c:pt idx="44">
                    <c:v>2019</c:v>
                  </c:pt>
                  <c:pt idx="46">
                    <c:v>2009</c:v>
                  </c:pt>
                  <c:pt idx="47">
                    <c:v>2019</c:v>
                  </c:pt>
                </c:lvl>
                <c:lvl>
                  <c:pt idx="0">
                    <c:v>'Amberpet'</c:v>
                  </c:pt>
                  <c:pt idx="3">
                    <c:v>'Ameerpet'</c:v>
                  </c:pt>
                  <c:pt idx="6">
                    <c:v>'Asifnagar'</c:v>
                  </c:pt>
                  <c:pt idx="9">
                    <c:v>'Bahadurpura'</c:v>
                  </c:pt>
                  <c:pt idx="12">
                    <c:v>'Bandlaguda'</c:v>
                  </c:pt>
                  <c:pt idx="16">
                    <c:v>'Charminar'</c:v>
                  </c:pt>
                  <c:pt idx="18">
                    <c:v>'Golkonda'</c:v>
                  </c:pt>
                  <c:pt idx="21">
                    <c:v>'Himayatnagar'</c:v>
                  </c:pt>
                  <c:pt idx="24">
                    <c:v>'Khairatabad'</c:v>
                  </c:pt>
                  <c:pt idx="27">
                    <c:v>'Maredpally'</c:v>
                  </c:pt>
                  <c:pt idx="30">
                    <c:v>'Musheerabad'</c:v>
                  </c:pt>
                  <c:pt idx="33">
                    <c:v>'Nampally'</c:v>
                  </c:pt>
                  <c:pt idx="36">
                    <c:v>'Saidabad'</c:v>
                  </c:pt>
                  <c:pt idx="39">
                    <c:v>'Secunderabad'</c:v>
                  </c:pt>
                  <c:pt idx="42">
                    <c:v>'Shaikpet'</c:v>
                  </c:pt>
                  <c:pt idx="45">
                    <c:v>'Tirumalgiri'</c:v>
                  </c:pt>
                </c:lvl>
              </c:multiLvlStrCache>
            </c:multiLvlStrRef>
          </c:cat>
          <c:val>
            <c:numRef>
              <c:f>Sheet2!$Z$5:$Z$53</c:f>
              <c:numCache>
                <c:formatCode>General</c:formatCode>
                <c:ptCount val="49"/>
                <c:pt idx="0">
                  <c:v>0</c:v>
                </c:pt>
                <c:pt idx="1">
                  <c:v>2.0926933081106598</c:v>
                </c:pt>
                <c:pt idx="2">
                  <c:v>4.4691416410498901</c:v>
                </c:pt>
                <c:pt idx="3">
                  <c:v>0</c:v>
                </c:pt>
                <c:pt idx="4">
                  <c:v>0</c:v>
                </c:pt>
                <c:pt idx="5">
                  <c:v>1.80245133381399E-2</c:v>
                </c:pt>
                <c:pt idx="6">
                  <c:v>0</c:v>
                </c:pt>
                <c:pt idx="7">
                  <c:v>0.55528730082085997</c:v>
                </c:pt>
                <c:pt idx="8">
                  <c:v>2.2694350555287301</c:v>
                </c:pt>
                <c:pt idx="9">
                  <c:v>0</c:v>
                </c:pt>
                <c:pt idx="10">
                  <c:v>0.21324803411968499</c:v>
                </c:pt>
                <c:pt idx="11">
                  <c:v>4.2849526855924296</c:v>
                </c:pt>
                <c:pt idx="12">
                  <c:v>0</c:v>
                </c:pt>
                <c:pt idx="13">
                  <c:v>8.4026408299751401E-2</c:v>
                </c:pt>
                <c:pt idx="14">
                  <c:v>3.93380776815571</c:v>
                </c:pt>
                <c:pt idx="15">
                  <c:v>0</c:v>
                </c:pt>
                <c:pt idx="16">
                  <c:v>0</c:v>
                </c:pt>
                <c:pt idx="17">
                  <c:v>1.38850319355735</c:v>
                </c:pt>
                <c:pt idx="18">
                  <c:v>0</c:v>
                </c:pt>
                <c:pt idx="19">
                  <c:v>1.9227779217413801</c:v>
                </c:pt>
                <c:pt idx="20">
                  <c:v>13.8533298782068</c:v>
                </c:pt>
                <c:pt idx="21">
                  <c:v>0</c:v>
                </c:pt>
                <c:pt idx="22">
                  <c:v>0.83283759666864998</c:v>
                </c:pt>
                <c:pt idx="23">
                  <c:v>1.9631171921475301</c:v>
                </c:pt>
                <c:pt idx="24">
                  <c:v>0</c:v>
                </c:pt>
                <c:pt idx="25">
                  <c:v>2.4768113993816399</c:v>
                </c:pt>
                <c:pt idx="26">
                  <c:v>4.5032934534211604</c:v>
                </c:pt>
                <c:pt idx="27">
                  <c:v>0</c:v>
                </c:pt>
                <c:pt idx="28">
                  <c:v>0.78086528315159998</c:v>
                </c:pt>
                <c:pt idx="29">
                  <c:v>1.6953921913471699</c:v>
                </c:pt>
                <c:pt idx="30">
                  <c:v>0</c:v>
                </c:pt>
                <c:pt idx="31">
                  <c:v>1.80304127443881</c:v>
                </c:pt>
                <c:pt idx="32">
                  <c:v>2.3171614771904401</c:v>
                </c:pt>
                <c:pt idx="33">
                  <c:v>0</c:v>
                </c:pt>
                <c:pt idx="34">
                  <c:v>6.3745019920318696E-2</c:v>
                </c:pt>
                <c:pt idx="35">
                  <c:v>0.74103585657370497</c:v>
                </c:pt>
                <c:pt idx="36">
                  <c:v>0</c:v>
                </c:pt>
                <c:pt idx="37">
                  <c:v>0.15479876160990699</c:v>
                </c:pt>
                <c:pt idx="38">
                  <c:v>2.97557619539044</c:v>
                </c:pt>
                <c:pt idx="39">
                  <c:v>0</c:v>
                </c:pt>
                <c:pt idx="40">
                  <c:v>0.57367149758454095</c:v>
                </c:pt>
                <c:pt idx="41">
                  <c:v>1.99275362318841</c:v>
                </c:pt>
                <c:pt idx="42">
                  <c:v>0</c:v>
                </c:pt>
                <c:pt idx="43">
                  <c:v>0.381136755497746</c:v>
                </c:pt>
                <c:pt idx="44">
                  <c:v>1.62134365830787</c:v>
                </c:pt>
                <c:pt idx="45">
                  <c:v>0</c:v>
                </c:pt>
                <c:pt idx="46">
                  <c:v>3.0685428960508401</c:v>
                </c:pt>
                <c:pt idx="47">
                  <c:v>10.222423967317299</c:v>
                </c:pt>
                <c:pt idx="48">
                  <c:v>0</c:v>
                </c:pt>
              </c:numCache>
            </c:numRef>
          </c:val>
          <c:extLst>
            <c:ext xmlns:c16="http://schemas.microsoft.com/office/drawing/2014/chart" uri="{C3380CC4-5D6E-409C-BE32-E72D297353CC}">
              <c16:uniqueId val="{00000001-1E80-41AB-B74B-42F65177355E}"/>
            </c:ext>
          </c:extLst>
        </c:ser>
        <c:ser>
          <c:idx val="2"/>
          <c:order val="2"/>
          <c:tx>
            <c:strRef>
              <c:f>Sheet2!$AA$4</c:f>
              <c:strCache>
                <c:ptCount val="1"/>
                <c:pt idx="0">
                  <c:v>neutral</c:v>
                </c:pt>
              </c:strCache>
            </c:strRef>
          </c:tx>
          <c:spPr>
            <a:solidFill>
              <a:schemeClr val="accent3"/>
            </a:solidFill>
            <a:ln>
              <a:noFill/>
            </a:ln>
            <a:effectLst/>
          </c:spPr>
          <c:invertIfNegative val="0"/>
          <c:cat>
            <c:multiLvlStrRef>
              <c:f>Sheet2!$W$5:$X$53</c:f>
              <c:multiLvlStrCache>
                <c:ptCount val="48"/>
                <c:lvl>
                  <c:pt idx="1">
                    <c:v>2009</c:v>
                  </c:pt>
                  <c:pt idx="2">
                    <c:v>2019</c:v>
                  </c:pt>
                  <c:pt idx="4">
                    <c:v>2009</c:v>
                  </c:pt>
                  <c:pt idx="5">
                    <c:v>2019</c:v>
                  </c:pt>
                  <c:pt idx="7">
                    <c:v>2009</c:v>
                  </c:pt>
                  <c:pt idx="8">
                    <c:v>2019</c:v>
                  </c:pt>
                  <c:pt idx="10">
                    <c:v>2009</c:v>
                  </c:pt>
                  <c:pt idx="11">
                    <c:v>2019</c:v>
                  </c:pt>
                  <c:pt idx="13">
                    <c:v>2009</c:v>
                  </c:pt>
                  <c:pt idx="14">
                    <c:v>2019</c:v>
                  </c:pt>
                  <c:pt idx="16">
                    <c:v>2009</c:v>
                  </c:pt>
                  <c:pt idx="17">
                    <c:v>2019</c:v>
                  </c:pt>
                  <c:pt idx="19">
                    <c:v>2009</c:v>
                  </c:pt>
                  <c:pt idx="20">
                    <c:v>2019</c:v>
                  </c:pt>
                  <c:pt idx="22">
                    <c:v>2009</c:v>
                  </c:pt>
                  <c:pt idx="23">
                    <c:v>2019</c:v>
                  </c:pt>
                  <c:pt idx="25">
                    <c:v>2009</c:v>
                  </c:pt>
                  <c:pt idx="26">
                    <c:v>2019</c:v>
                  </c:pt>
                  <c:pt idx="28">
                    <c:v>2009</c:v>
                  </c:pt>
                  <c:pt idx="29">
                    <c:v>2019</c:v>
                  </c:pt>
                  <c:pt idx="31">
                    <c:v>2009</c:v>
                  </c:pt>
                  <c:pt idx="32">
                    <c:v>2019</c:v>
                  </c:pt>
                  <c:pt idx="34">
                    <c:v>2009</c:v>
                  </c:pt>
                  <c:pt idx="35">
                    <c:v>2019</c:v>
                  </c:pt>
                  <c:pt idx="37">
                    <c:v>2009</c:v>
                  </c:pt>
                  <c:pt idx="38">
                    <c:v>2019</c:v>
                  </c:pt>
                  <c:pt idx="40">
                    <c:v>2009</c:v>
                  </c:pt>
                  <c:pt idx="41">
                    <c:v>2019</c:v>
                  </c:pt>
                  <c:pt idx="43">
                    <c:v>2009</c:v>
                  </c:pt>
                  <c:pt idx="44">
                    <c:v>2019</c:v>
                  </c:pt>
                  <c:pt idx="46">
                    <c:v>2009</c:v>
                  </c:pt>
                  <c:pt idx="47">
                    <c:v>2019</c:v>
                  </c:pt>
                </c:lvl>
                <c:lvl>
                  <c:pt idx="0">
                    <c:v>'Amberpet'</c:v>
                  </c:pt>
                  <c:pt idx="3">
                    <c:v>'Ameerpet'</c:v>
                  </c:pt>
                  <c:pt idx="6">
                    <c:v>'Asifnagar'</c:v>
                  </c:pt>
                  <c:pt idx="9">
                    <c:v>'Bahadurpura'</c:v>
                  </c:pt>
                  <c:pt idx="12">
                    <c:v>'Bandlaguda'</c:v>
                  </c:pt>
                  <c:pt idx="16">
                    <c:v>'Charminar'</c:v>
                  </c:pt>
                  <c:pt idx="18">
                    <c:v>'Golkonda'</c:v>
                  </c:pt>
                  <c:pt idx="21">
                    <c:v>'Himayatnagar'</c:v>
                  </c:pt>
                  <c:pt idx="24">
                    <c:v>'Khairatabad'</c:v>
                  </c:pt>
                  <c:pt idx="27">
                    <c:v>'Maredpally'</c:v>
                  </c:pt>
                  <c:pt idx="30">
                    <c:v>'Musheerabad'</c:v>
                  </c:pt>
                  <c:pt idx="33">
                    <c:v>'Nampally'</c:v>
                  </c:pt>
                  <c:pt idx="36">
                    <c:v>'Saidabad'</c:v>
                  </c:pt>
                  <c:pt idx="39">
                    <c:v>'Secunderabad'</c:v>
                  </c:pt>
                  <c:pt idx="42">
                    <c:v>'Shaikpet'</c:v>
                  </c:pt>
                  <c:pt idx="45">
                    <c:v>'Tirumalgiri'</c:v>
                  </c:pt>
                </c:lvl>
              </c:multiLvlStrCache>
            </c:multiLvlStrRef>
          </c:cat>
          <c:val>
            <c:numRef>
              <c:f>Sheet2!$AA$5:$AA$53</c:f>
              <c:numCache>
                <c:formatCode>General</c:formatCode>
                <c:ptCount val="49"/>
                <c:pt idx="0">
                  <c:v>0</c:v>
                </c:pt>
                <c:pt idx="1">
                  <c:v>53.759754078978503</c:v>
                </c:pt>
                <c:pt idx="2">
                  <c:v>95.424450224639401</c:v>
                </c:pt>
                <c:pt idx="3">
                  <c:v>0</c:v>
                </c:pt>
                <c:pt idx="4">
                  <c:v>30.515501081470799</c:v>
                </c:pt>
                <c:pt idx="5">
                  <c:v>99.693583273251605</c:v>
                </c:pt>
                <c:pt idx="6">
                  <c:v>0</c:v>
                </c:pt>
                <c:pt idx="7">
                  <c:v>59.198454852728197</c:v>
                </c:pt>
                <c:pt idx="8">
                  <c:v>96.281989377112495</c:v>
                </c:pt>
                <c:pt idx="9">
                  <c:v>0</c:v>
                </c:pt>
                <c:pt idx="10">
                  <c:v>67.6995868319339</c:v>
                </c:pt>
                <c:pt idx="11">
                  <c:v>83.330001332800194</c:v>
                </c:pt>
                <c:pt idx="12">
                  <c:v>0</c:v>
                </c:pt>
                <c:pt idx="13">
                  <c:v>78.676155363114106</c:v>
                </c:pt>
                <c:pt idx="14">
                  <c:v>94.099288347766503</c:v>
                </c:pt>
                <c:pt idx="15">
                  <c:v>0</c:v>
                </c:pt>
                <c:pt idx="16">
                  <c:v>78.9780616495418</c:v>
                </c:pt>
                <c:pt idx="17">
                  <c:v>98.278256039988904</c:v>
                </c:pt>
                <c:pt idx="18">
                  <c:v>0</c:v>
                </c:pt>
                <c:pt idx="19">
                  <c:v>53.1225706141487</c:v>
                </c:pt>
                <c:pt idx="20">
                  <c:v>84.094324954651498</c:v>
                </c:pt>
                <c:pt idx="21">
                  <c:v>0</c:v>
                </c:pt>
                <c:pt idx="22">
                  <c:v>45.434265318262902</c:v>
                </c:pt>
                <c:pt idx="23">
                  <c:v>90.466983938132103</c:v>
                </c:pt>
                <c:pt idx="24">
                  <c:v>0</c:v>
                </c:pt>
                <c:pt idx="25">
                  <c:v>31.402070170721899</c:v>
                </c:pt>
                <c:pt idx="26">
                  <c:v>88.476273692700602</c:v>
                </c:pt>
                <c:pt idx="27">
                  <c:v>0</c:v>
                </c:pt>
                <c:pt idx="28">
                  <c:v>59.085473091804403</c:v>
                </c:pt>
                <c:pt idx="29">
                  <c:v>97.397115722828005</c:v>
                </c:pt>
                <c:pt idx="30">
                  <c:v>0</c:v>
                </c:pt>
                <c:pt idx="31">
                  <c:v>47.697320782041999</c:v>
                </c:pt>
                <c:pt idx="32">
                  <c:v>85.126719768283905</c:v>
                </c:pt>
                <c:pt idx="33">
                  <c:v>0</c:v>
                </c:pt>
                <c:pt idx="34">
                  <c:v>60.167330677290799</c:v>
                </c:pt>
                <c:pt idx="35">
                  <c:v>99.075697211155401</c:v>
                </c:pt>
                <c:pt idx="36">
                  <c:v>0</c:v>
                </c:pt>
                <c:pt idx="37">
                  <c:v>52.012383900928803</c:v>
                </c:pt>
                <c:pt idx="38">
                  <c:v>97.024423804609597</c:v>
                </c:pt>
                <c:pt idx="39">
                  <c:v>0</c:v>
                </c:pt>
                <c:pt idx="40">
                  <c:v>49.818840579710098</c:v>
                </c:pt>
                <c:pt idx="41">
                  <c:v>68.0555555555556</c:v>
                </c:pt>
                <c:pt idx="42">
                  <c:v>0</c:v>
                </c:pt>
                <c:pt idx="43">
                  <c:v>43.606884660757999</c:v>
                </c:pt>
                <c:pt idx="44">
                  <c:v>96.899482742974698</c:v>
                </c:pt>
                <c:pt idx="45">
                  <c:v>0</c:v>
                </c:pt>
                <c:pt idx="46">
                  <c:v>71.475261007716796</c:v>
                </c:pt>
                <c:pt idx="47">
                  <c:v>89.214707217430799</c:v>
                </c:pt>
                <c:pt idx="48">
                  <c:v>0</c:v>
                </c:pt>
              </c:numCache>
            </c:numRef>
          </c:val>
          <c:extLst>
            <c:ext xmlns:c16="http://schemas.microsoft.com/office/drawing/2014/chart" uri="{C3380CC4-5D6E-409C-BE32-E72D297353CC}">
              <c16:uniqueId val="{00000002-1E80-41AB-B74B-42F65177355E}"/>
            </c:ext>
          </c:extLst>
        </c:ser>
        <c:ser>
          <c:idx val="3"/>
          <c:order val="3"/>
          <c:tx>
            <c:strRef>
              <c:f>Sheet2!$AB$4</c:f>
              <c:strCache>
                <c:ptCount val="1"/>
                <c:pt idx="0">
                  <c:v>moderately comfort</c:v>
                </c:pt>
              </c:strCache>
            </c:strRef>
          </c:tx>
          <c:spPr>
            <a:solidFill>
              <a:srgbClr val="92D050"/>
            </a:solidFill>
            <a:ln>
              <a:noFill/>
            </a:ln>
            <a:effectLst/>
          </c:spPr>
          <c:invertIfNegative val="0"/>
          <c:cat>
            <c:multiLvlStrRef>
              <c:f>Sheet2!$W$5:$X$53</c:f>
              <c:multiLvlStrCache>
                <c:ptCount val="48"/>
                <c:lvl>
                  <c:pt idx="1">
                    <c:v>2009</c:v>
                  </c:pt>
                  <c:pt idx="2">
                    <c:v>2019</c:v>
                  </c:pt>
                  <c:pt idx="4">
                    <c:v>2009</c:v>
                  </c:pt>
                  <c:pt idx="5">
                    <c:v>2019</c:v>
                  </c:pt>
                  <c:pt idx="7">
                    <c:v>2009</c:v>
                  </c:pt>
                  <c:pt idx="8">
                    <c:v>2019</c:v>
                  </c:pt>
                  <c:pt idx="10">
                    <c:v>2009</c:v>
                  </c:pt>
                  <c:pt idx="11">
                    <c:v>2019</c:v>
                  </c:pt>
                  <c:pt idx="13">
                    <c:v>2009</c:v>
                  </c:pt>
                  <c:pt idx="14">
                    <c:v>2019</c:v>
                  </c:pt>
                  <c:pt idx="16">
                    <c:v>2009</c:v>
                  </c:pt>
                  <c:pt idx="17">
                    <c:v>2019</c:v>
                  </c:pt>
                  <c:pt idx="19">
                    <c:v>2009</c:v>
                  </c:pt>
                  <c:pt idx="20">
                    <c:v>2019</c:v>
                  </c:pt>
                  <c:pt idx="22">
                    <c:v>2009</c:v>
                  </c:pt>
                  <c:pt idx="23">
                    <c:v>2019</c:v>
                  </c:pt>
                  <c:pt idx="25">
                    <c:v>2009</c:v>
                  </c:pt>
                  <c:pt idx="26">
                    <c:v>2019</c:v>
                  </c:pt>
                  <c:pt idx="28">
                    <c:v>2009</c:v>
                  </c:pt>
                  <c:pt idx="29">
                    <c:v>2019</c:v>
                  </c:pt>
                  <c:pt idx="31">
                    <c:v>2009</c:v>
                  </c:pt>
                  <c:pt idx="32">
                    <c:v>2019</c:v>
                  </c:pt>
                  <c:pt idx="34">
                    <c:v>2009</c:v>
                  </c:pt>
                  <c:pt idx="35">
                    <c:v>2019</c:v>
                  </c:pt>
                  <c:pt idx="37">
                    <c:v>2009</c:v>
                  </c:pt>
                  <c:pt idx="38">
                    <c:v>2019</c:v>
                  </c:pt>
                  <c:pt idx="40">
                    <c:v>2009</c:v>
                  </c:pt>
                  <c:pt idx="41">
                    <c:v>2019</c:v>
                  </c:pt>
                  <c:pt idx="43">
                    <c:v>2009</c:v>
                  </c:pt>
                  <c:pt idx="44">
                    <c:v>2019</c:v>
                  </c:pt>
                  <c:pt idx="46">
                    <c:v>2009</c:v>
                  </c:pt>
                  <c:pt idx="47">
                    <c:v>2019</c:v>
                  </c:pt>
                </c:lvl>
                <c:lvl>
                  <c:pt idx="0">
                    <c:v>'Amberpet'</c:v>
                  </c:pt>
                  <c:pt idx="3">
                    <c:v>'Ameerpet'</c:v>
                  </c:pt>
                  <c:pt idx="6">
                    <c:v>'Asifnagar'</c:v>
                  </c:pt>
                  <c:pt idx="9">
                    <c:v>'Bahadurpura'</c:v>
                  </c:pt>
                  <c:pt idx="12">
                    <c:v>'Bandlaguda'</c:v>
                  </c:pt>
                  <c:pt idx="16">
                    <c:v>'Charminar'</c:v>
                  </c:pt>
                  <c:pt idx="18">
                    <c:v>'Golkonda'</c:v>
                  </c:pt>
                  <c:pt idx="21">
                    <c:v>'Himayatnagar'</c:v>
                  </c:pt>
                  <c:pt idx="24">
                    <c:v>'Khairatabad'</c:v>
                  </c:pt>
                  <c:pt idx="27">
                    <c:v>'Maredpally'</c:v>
                  </c:pt>
                  <c:pt idx="30">
                    <c:v>'Musheerabad'</c:v>
                  </c:pt>
                  <c:pt idx="33">
                    <c:v>'Nampally'</c:v>
                  </c:pt>
                  <c:pt idx="36">
                    <c:v>'Saidabad'</c:v>
                  </c:pt>
                  <c:pt idx="39">
                    <c:v>'Secunderabad'</c:v>
                  </c:pt>
                  <c:pt idx="42">
                    <c:v>'Shaikpet'</c:v>
                  </c:pt>
                  <c:pt idx="45">
                    <c:v>'Tirumalgiri'</c:v>
                  </c:pt>
                </c:lvl>
              </c:multiLvlStrCache>
            </c:multiLvlStrRef>
          </c:cat>
          <c:val>
            <c:numRef>
              <c:f>Sheet2!$AB$5:$AB$53</c:f>
              <c:numCache>
                <c:formatCode>General</c:formatCode>
                <c:ptCount val="49"/>
                <c:pt idx="0">
                  <c:v>0</c:v>
                </c:pt>
                <c:pt idx="1">
                  <c:v>44.1475526129109</c:v>
                </c:pt>
                <c:pt idx="2">
                  <c:v>0.106408134310712</c:v>
                </c:pt>
                <c:pt idx="3">
                  <c:v>0</c:v>
                </c:pt>
                <c:pt idx="4">
                  <c:v>69.484498918529198</c:v>
                </c:pt>
                <c:pt idx="5">
                  <c:v>0.28839221341023802</c:v>
                </c:pt>
                <c:pt idx="6">
                  <c:v>0</c:v>
                </c:pt>
                <c:pt idx="7">
                  <c:v>40.246257846451002</c:v>
                </c:pt>
                <c:pt idx="8">
                  <c:v>1.4485755673587599</c:v>
                </c:pt>
                <c:pt idx="9">
                  <c:v>0</c:v>
                </c:pt>
                <c:pt idx="10">
                  <c:v>32.087165133946399</c:v>
                </c:pt>
                <c:pt idx="11">
                  <c:v>12.3850459816074</c:v>
                </c:pt>
                <c:pt idx="12">
                  <c:v>0</c:v>
                </c:pt>
                <c:pt idx="13">
                  <c:v>21.239818228586099</c:v>
                </c:pt>
                <c:pt idx="14">
                  <c:v>1.9669038840778501</c:v>
                </c:pt>
                <c:pt idx="15">
                  <c:v>0</c:v>
                </c:pt>
                <c:pt idx="16">
                  <c:v>21.0219383504582</c:v>
                </c:pt>
                <c:pt idx="17">
                  <c:v>0.33324076645376299</c:v>
                </c:pt>
                <c:pt idx="18">
                  <c:v>0</c:v>
                </c:pt>
                <c:pt idx="19">
                  <c:v>44.954651464109901</c:v>
                </c:pt>
                <c:pt idx="20">
                  <c:v>2.0523451671417501</c:v>
                </c:pt>
                <c:pt idx="21">
                  <c:v>0</c:v>
                </c:pt>
                <c:pt idx="22">
                  <c:v>53.732897085068402</c:v>
                </c:pt>
                <c:pt idx="23">
                  <c:v>7.5698988697203999</c:v>
                </c:pt>
                <c:pt idx="24">
                  <c:v>0</c:v>
                </c:pt>
                <c:pt idx="25">
                  <c:v>66.121118429896498</c:v>
                </c:pt>
                <c:pt idx="26">
                  <c:v>7.0204328538782104</c:v>
                </c:pt>
                <c:pt idx="27">
                  <c:v>0</c:v>
                </c:pt>
                <c:pt idx="28">
                  <c:v>40.133661625043999</c:v>
                </c:pt>
                <c:pt idx="29">
                  <c:v>0.90749208582483298</c:v>
                </c:pt>
                <c:pt idx="30">
                  <c:v>0</c:v>
                </c:pt>
                <c:pt idx="31">
                  <c:v>50.499637943519197</c:v>
                </c:pt>
                <c:pt idx="32">
                  <c:v>12.5561187545257</c:v>
                </c:pt>
                <c:pt idx="33">
                  <c:v>0</c:v>
                </c:pt>
                <c:pt idx="34">
                  <c:v>39.768924302788903</c:v>
                </c:pt>
                <c:pt idx="35">
                  <c:v>0.18326693227091601</c:v>
                </c:pt>
                <c:pt idx="36">
                  <c:v>0</c:v>
                </c:pt>
                <c:pt idx="37">
                  <c:v>47.8328173374613</c:v>
                </c:pt>
                <c:pt idx="38">
                  <c:v>0</c:v>
                </c:pt>
                <c:pt idx="39">
                  <c:v>0</c:v>
                </c:pt>
                <c:pt idx="40">
                  <c:v>49.607487922705303</c:v>
                </c:pt>
                <c:pt idx="41">
                  <c:v>29.951690821256001</c:v>
                </c:pt>
                <c:pt idx="42">
                  <c:v>0</c:v>
                </c:pt>
                <c:pt idx="43">
                  <c:v>56.011978583744202</c:v>
                </c:pt>
                <c:pt idx="44">
                  <c:v>1.4791735987174399</c:v>
                </c:pt>
                <c:pt idx="45">
                  <c:v>0</c:v>
                </c:pt>
                <c:pt idx="46">
                  <c:v>25.4561960962324</c:v>
                </c:pt>
                <c:pt idx="47">
                  <c:v>0.562868815251929</c:v>
                </c:pt>
                <c:pt idx="48">
                  <c:v>0</c:v>
                </c:pt>
              </c:numCache>
            </c:numRef>
          </c:val>
          <c:extLst>
            <c:ext xmlns:c16="http://schemas.microsoft.com/office/drawing/2014/chart" uri="{C3380CC4-5D6E-409C-BE32-E72D297353CC}">
              <c16:uniqueId val="{00000003-1E80-41AB-B74B-42F65177355E}"/>
            </c:ext>
          </c:extLst>
        </c:ser>
        <c:ser>
          <c:idx val="4"/>
          <c:order val="4"/>
          <c:tx>
            <c:strRef>
              <c:f>Sheet2!$AC$4</c:f>
              <c:strCache>
                <c:ptCount val="1"/>
                <c:pt idx="0">
                  <c:v>highly comfort</c:v>
                </c:pt>
              </c:strCache>
            </c:strRef>
          </c:tx>
          <c:spPr>
            <a:solidFill>
              <a:schemeClr val="accent5"/>
            </a:solidFill>
            <a:ln>
              <a:noFill/>
            </a:ln>
            <a:effectLst/>
          </c:spPr>
          <c:invertIfNegative val="0"/>
          <c:cat>
            <c:multiLvlStrRef>
              <c:f>Sheet2!$W$5:$X$53</c:f>
              <c:multiLvlStrCache>
                <c:ptCount val="48"/>
                <c:lvl>
                  <c:pt idx="1">
                    <c:v>2009</c:v>
                  </c:pt>
                  <c:pt idx="2">
                    <c:v>2019</c:v>
                  </c:pt>
                  <c:pt idx="4">
                    <c:v>2009</c:v>
                  </c:pt>
                  <c:pt idx="5">
                    <c:v>2019</c:v>
                  </c:pt>
                  <c:pt idx="7">
                    <c:v>2009</c:v>
                  </c:pt>
                  <c:pt idx="8">
                    <c:v>2019</c:v>
                  </c:pt>
                  <c:pt idx="10">
                    <c:v>2009</c:v>
                  </c:pt>
                  <c:pt idx="11">
                    <c:v>2019</c:v>
                  </c:pt>
                  <c:pt idx="13">
                    <c:v>2009</c:v>
                  </c:pt>
                  <c:pt idx="14">
                    <c:v>2019</c:v>
                  </c:pt>
                  <c:pt idx="16">
                    <c:v>2009</c:v>
                  </c:pt>
                  <c:pt idx="17">
                    <c:v>2019</c:v>
                  </c:pt>
                  <c:pt idx="19">
                    <c:v>2009</c:v>
                  </c:pt>
                  <c:pt idx="20">
                    <c:v>2019</c:v>
                  </c:pt>
                  <c:pt idx="22">
                    <c:v>2009</c:v>
                  </c:pt>
                  <c:pt idx="23">
                    <c:v>2019</c:v>
                  </c:pt>
                  <c:pt idx="25">
                    <c:v>2009</c:v>
                  </c:pt>
                  <c:pt idx="26">
                    <c:v>2019</c:v>
                  </c:pt>
                  <c:pt idx="28">
                    <c:v>2009</c:v>
                  </c:pt>
                  <c:pt idx="29">
                    <c:v>2019</c:v>
                  </c:pt>
                  <c:pt idx="31">
                    <c:v>2009</c:v>
                  </c:pt>
                  <c:pt idx="32">
                    <c:v>2019</c:v>
                  </c:pt>
                  <c:pt idx="34">
                    <c:v>2009</c:v>
                  </c:pt>
                  <c:pt idx="35">
                    <c:v>2019</c:v>
                  </c:pt>
                  <c:pt idx="37">
                    <c:v>2009</c:v>
                  </c:pt>
                  <c:pt idx="38">
                    <c:v>2019</c:v>
                  </c:pt>
                  <c:pt idx="40">
                    <c:v>2009</c:v>
                  </c:pt>
                  <c:pt idx="41">
                    <c:v>2019</c:v>
                  </c:pt>
                  <c:pt idx="43">
                    <c:v>2009</c:v>
                  </c:pt>
                  <c:pt idx="44">
                    <c:v>2019</c:v>
                  </c:pt>
                  <c:pt idx="46">
                    <c:v>2009</c:v>
                  </c:pt>
                  <c:pt idx="47">
                    <c:v>2019</c:v>
                  </c:pt>
                </c:lvl>
                <c:lvl>
                  <c:pt idx="0">
                    <c:v>'Amberpet'</c:v>
                  </c:pt>
                  <c:pt idx="3">
                    <c:v>'Ameerpet'</c:v>
                  </c:pt>
                  <c:pt idx="6">
                    <c:v>'Asifnagar'</c:v>
                  </c:pt>
                  <c:pt idx="9">
                    <c:v>'Bahadurpura'</c:v>
                  </c:pt>
                  <c:pt idx="12">
                    <c:v>'Bandlaguda'</c:v>
                  </c:pt>
                  <c:pt idx="16">
                    <c:v>'Charminar'</c:v>
                  </c:pt>
                  <c:pt idx="18">
                    <c:v>'Golkonda'</c:v>
                  </c:pt>
                  <c:pt idx="21">
                    <c:v>'Himayatnagar'</c:v>
                  </c:pt>
                  <c:pt idx="24">
                    <c:v>'Khairatabad'</c:v>
                  </c:pt>
                  <c:pt idx="27">
                    <c:v>'Maredpally'</c:v>
                  </c:pt>
                  <c:pt idx="30">
                    <c:v>'Musheerabad'</c:v>
                  </c:pt>
                  <c:pt idx="33">
                    <c:v>'Nampally'</c:v>
                  </c:pt>
                  <c:pt idx="36">
                    <c:v>'Saidabad'</c:v>
                  </c:pt>
                  <c:pt idx="39">
                    <c:v>'Secunderabad'</c:v>
                  </c:pt>
                  <c:pt idx="42">
                    <c:v>'Shaikpet'</c:v>
                  </c:pt>
                  <c:pt idx="45">
                    <c:v>'Tirumalgiri'</c:v>
                  </c:pt>
                </c:lvl>
              </c:multiLvlStrCache>
            </c:multiLvlStrRef>
          </c:cat>
          <c:val>
            <c:numRef>
              <c:f>Sheet2!$AC$5:$AC$53</c:f>
              <c:numCache>
                <c:formatCode>General</c:formatCode>
                <c:ptCount val="49"/>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numCache>
            </c:numRef>
          </c:val>
          <c:extLst>
            <c:ext xmlns:c16="http://schemas.microsoft.com/office/drawing/2014/chart" uri="{C3380CC4-5D6E-409C-BE32-E72D297353CC}">
              <c16:uniqueId val="{00000004-1E80-41AB-B74B-42F65177355E}"/>
            </c:ext>
          </c:extLst>
        </c:ser>
        <c:dLbls>
          <c:showLegendKey val="0"/>
          <c:showVal val="0"/>
          <c:showCatName val="0"/>
          <c:showSerName val="0"/>
          <c:showPercent val="0"/>
          <c:showBubbleSize val="0"/>
        </c:dLbls>
        <c:gapWidth val="10"/>
        <c:overlap val="100"/>
        <c:axId val="240420207"/>
        <c:axId val="240421167"/>
      </c:barChart>
      <c:catAx>
        <c:axId val="2404202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1" i="0" u="none" strike="noStrike" kern="1200" baseline="0">
                <a:solidFill>
                  <a:schemeClr val="tx1">
                    <a:lumMod val="65000"/>
                    <a:lumOff val="35000"/>
                  </a:schemeClr>
                </a:solidFill>
                <a:latin typeface="+mn-lt"/>
                <a:ea typeface="+mn-ea"/>
                <a:cs typeface="+mn-cs"/>
              </a:defRPr>
            </a:pPr>
            <a:endParaRPr lang="en-US"/>
          </a:p>
        </c:txPr>
        <c:crossAx val="240421167"/>
        <c:crosses val="autoZero"/>
        <c:auto val="1"/>
        <c:lblAlgn val="ctr"/>
        <c:lblOffset val="100"/>
        <c:noMultiLvlLbl val="0"/>
      </c:catAx>
      <c:valAx>
        <c:axId val="240421167"/>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2404202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68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3550962379702535E-2"/>
          <c:y val="0.19467592592592589"/>
          <c:w val="0.87589348206474194"/>
          <c:h val="0.65033974919801696"/>
        </c:manualLayout>
      </c:layout>
      <c:barChart>
        <c:barDir val="col"/>
        <c:grouping val="clustered"/>
        <c:varyColors val="0"/>
        <c:ser>
          <c:idx val="0"/>
          <c:order val="0"/>
          <c:tx>
            <c:strRef>
              <c:f>Sheet1!$B$9</c:f>
              <c:strCache>
                <c:ptCount val="1"/>
                <c:pt idx="0">
                  <c:v>Hyderabad-sumer</c:v>
                </c:pt>
              </c:strCache>
            </c:strRef>
          </c:tx>
          <c:spPr>
            <a:solidFill>
              <a:srgbClr val="C00000"/>
            </a:solidFill>
            <a:ln>
              <a:noFill/>
            </a:ln>
            <a:effectLst/>
          </c:spPr>
          <c:invertIfNegative val="0"/>
          <c:cat>
            <c:numRef>
              <c:f>Sheet1!$A$10:$A$12</c:f>
              <c:numCache>
                <c:formatCode>General</c:formatCode>
                <c:ptCount val="3"/>
                <c:pt idx="0">
                  <c:v>2009</c:v>
                </c:pt>
                <c:pt idx="1">
                  <c:v>2014</c:v>
                </c:pt>
                <c:pt idx="2">
                  <c:v>2019</c:v>
                </c:pt>
              </c:numCache>
            </c:numRef>
          </c:cat>
          <c:val>
            <c:numRef>
              <c:f>Sheet1!$B$10:$B$12</c:f>
              <c:numCache>
                <c:formatCode>General</c:formatCode>
                <c:ptCount val="3"/>
                <c:pt idx="0">
                  <c:v>26.443694693567299</c:v>
                </c:pt>
                <c:pt idx="1">
                  <c:v>27.397009065071899</c:v>
                </c:pt>
                <c:pt idx="2">
                  <c:v>28.766636979145702</c:v>
                </c:pt>
              </c:numCache>
            </c:numRef>
          </c:val>
          <c:extLst>
            <c:ext xmlns:c16="http://schemas.microsoft.com/office/drawing/2014/chart" uri="{C3380CC4-5D6E-409C-BE32-E72D297353CC}">
              <c16:uniqueId val="{00000000-0DDB-421D-89A4-6B5678612A34}"/>
            </c:ext>
          </c:extLst>
        </c:ser>
        <c:dLbls>
          <c:showLegendKey val="0"/>
          <c:showVal val="0"/>
          <c:showCatName val="0"/>
          <c:showSerName val="0"/>
          <c:showPercent val="0"/>
          <c:showBubbleSize val="0"/>
        </c:dLbls>
        <c:gapWidth val="219"/>
        <c:overlap val="-27"/>
        <c:axId val="1283009135"/>
        <c:axId val="1283009615"/>
      </c:barChart>
      <c:catAx>
        <c:axId val="12830091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283009615"/>
        <c:crosses val="autoZero"/>
        <c:auto val="1"/>
        <c:lblAlgn val="ctr"/>
        <c:lblOffset val="100"/>
        <c:noMultiLvlLbl val="0"/>
      </c:catAx>
      <c:valAx>
        <c:axId val="128300961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2830091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i="0" baseline="0"/>
      </a:pPr>
      <a:endParaRPr lang="en-US"/>
    </a:p>
  </c:txPr>
  <c:externalData r:id="rId4">
    <c:autoUpdate val="0"/>
  </c:externalData>
  <c:userShapes r:id="rId5"/>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68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Sheet1!$B$13</c:f>
              <c:strCache>
                <c:ptCount val="1"/>
                <c:pt idx="0">
                  <c:v>Hyderabad-winter</c:v>
                </c:pt>
              </c:strCache>
            </c:strRef>
          </c:tx>
          <c:spPr>
            <a:solidFill>
              <a:schemeClr val="accent1"/>
            </a:solidFill>
            <a:ln>
              <a:noFill/>
            </a:ln>
            <a:effectLst/>
          </c:spPr>
          <c:invertIfNegative val="0"/>
          <c:cat>
            <c:numRef>
              <c:f>Sheet1!$A$14:$A$16</c:f>
              <c:numCache>
                <c:formatCode>General</c:formatCode>
                <c:ptCount val="3"/>
                <c:pt idx="0">
                  <c:v>2009</c:v>
                </c:pt>
                <c:pt idx="1">
                  <c:v>2014</c:v>
                </c:pt>
                <c:pt idx="2">
                  <c:v>2019</c:v>
                </c:pt>
              </c:numCache>
            </c:numRef>
          </c:cat>
          <c:val>
            <c:numRef>
              <c:f>Sheet1!$B$14:$B$16</c:f>
              <c:numCache>
                <c:formatCode>General</c:formatCode>
                <c:ptCount val="3"/>
                <c:pt idx="0">
                  <c:v>24.125901880220699</c:v>
                </c:pt>
                <c:pt idx="1">
                  <c:v>25.594749145977101</c:v>
                </c:pt>
                <c:pt idx="2">
                  <c:v>25.013205994343</c:v>
                </c:pt>
              </c:numCache>
            </c:numRef>
          </c:val>
          <c:extLst>
            <c:ext xmlns:c16="http://schemas.microsoft.com/office/drawing/2014/chart" uri="{C3380CC4-5D6E-409C-BE32-E72D297353CC}">
              <c16:uniqueId val="{00000000-B2E0-477D-A6FC-04A882D31080}"/>
            </c:ext>
          </c:extLst>
        </c:ser>
        <c:dLbls>
          <c:showLegendKey val="0"/>
          <c:showVal val="0"/>
          <c:showCatName val="0"/>
          <c:showSerName val="0"/>
          <c:showPercent val="0"/>
          <c:showBubbleSize val="0"/>
        </c:dLbls>
        <c:gapWidth val="219"/>
        <c:overlap val="-27"/>
        <c:axId val="1304883663"/>
        <c:axId val="1304884143"/>
      </c:barChart>
      <c:catAx>
        <c:axId val="13048836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304884143"/>
        <c:crosses val="autoZero"/>
        <c:auto val="1"/>
        <c:lblAlgn val="ctr"/>
        <c:lblOffset val="100"/>
        <c:noMultiLvlLbl val="0"/>
      </c:catAx>
      <c:valAx>
        <c:axId val="130488414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3048836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i="0" baseline="0"/>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Sheet1!$J$29</c:f>
              <c:strCache>
                <c:ptCount val="1"/>
                <c:pt idx="0">
                  <c:v>2009</c:v>
                </c:pt>
              </c:strCache>
            </c:strRef>
          </c:tx>
          <c:spPr>
            <a:solidFill>
              <a:srgbClr val="FFC000"/>
            </a:solidFill>
            <a:ln>
              <a:noFill/>
            </a:ln>
            <a:effectLst/>
          </c:spPr>
          <c:invertIfNegative val="0"/>
          <c:cat>
            <c:strRef>
              <c:f>Sheet1!$K$28:$O$28</c:f>
              <c:strCache>
                <c:ptCount val="4"/>
                <c:pt idx="0">
                  <c:v>Banglore-Builtup</c:v>
                </c:pt>
                <c:pt idx="1">
                  <c:v>Banglore-Vegetation</c:v>
                </c:pt>
                <c:pt idx="2">
                  <c:v>Banglore-Barren</c:v>
                </c:pt>
                <c:pt idx="3">
                  <c:v>Banglore-Water</c:v>
                </c:pt>
              </c:strCache>
            </c:strRef>
          </c:cat>
          <c:val>
            <c:numRef>
              <c:f>Sheet1!$K$29:$O$29</c:f>
              <c:numCache>
                <c:formatCode>General</c:formatCode>
                <c:ptCount val="5"/>
                <c:pt idx="0">
                  <c:v>25.112124632573</c:v>
                </c:pt>
                <c:pt idx="1">
                  <c:v>23.759709826452699</c:v>
                </c:pt>
                <c:pt idx="2">
                  <c:v>48.804351269384199</c:v>
                </c:pt>
                <c:pt idx="3">
                  <c:v>2.3238142715900398</c:v>
                </c:pt>
              </c:numCache>
            </c:numRef>
          </c:val>
          <c:extLst>
            <c:ext xmlns:c16="http://schemas.microsoft.com/office/drawing/2014/chart" uri="{C3380CC4-5D6E-409C-BE32-E72D297353CC}">
              <c16:uniqueId val="{00000000-58F1-4A5D-BA2F-49DF3B9C1C69}"/>
            </c:ext>
          </c:extLst>
        </c:ser>
        <c:ser>
          <c:idx val="1"/>
          <c:order val="1"/>
          <c:tx>
            <c:strRef>
              <c:f>Sheet1!$J$30</c:f>
              <c:strCache>
                <c:ptCount val="1"/>
                <c:pt idx="0">
                  <c:v>2014</c:v>
                </c:pt>
              </c:strCache>
            </c:strRef>
          </c:tx>
          <c:spPr>
            <a:solidFill>
              <a:schemeClr val="bg2">
                <a:lumMod val="50000"/>
              </a:schemeClr>
            </a:solidFill>
            <a:ln>
              <a:noFill/>
            </a:ln>
            <a:effectLst/>
          </c:spPr>
          <c:invertIfNegative val="0"/>
          <c:cat>
            <c:strRef>
              <c:f>Sheet1!$K$28:$O$28</c:f>
              <c:strCache>
                <c:ptCount val="4"/>
                <c:pt idx="0">
                  <c:v>Banglore-Builtup</c:v>
                </c:pt>
                <c:pt idx="1">
                  <c:v>Banglore-Vegetation</c:v>
                </c:pt>
                <c:pt idx="2">
                  <c:v>Banglore-Barren</c:v>
                </c:pt>
                <c:pt idx="3">
                  <c:v>Banglore-Water</c:v>
                </c:pt>
              </c:strCache>
            </c:strRef>
          </c:cat>
          <c:val>
            <c:numRef>
              <c:f>Sheet1!$K$30:$O$30</c:f>
              <c:numCache>
                <c:formatCode>General</c:formatCode>
                <c:ptCount val="5"/>
                <c:pt idx="0">
                  <c:v>65.548957615272499</c:v>
                </c:pt>
                <c:pt idx="1">
                  <c:v>6.1341117495109199</c:v>
                </c:pt>
                <c:pt idx="2">
                  <c:v>27.842312376167101</c:v>
                </c:pt>
                <c:pt idx="3">
                  <c:v>0.47461825904954602</c:v>
                </c:pt>
              </c:numCache>
            </c:numRef>
          </c:val>
          <c:extLst>
            <c:ext xmlns:c16="http://schemas.microsoft.com/office/drawing/2014/chart" uri="{C3380CC4-5D6E-409C-BE32-E72D297353CC}">
              <c16:uniqueId val="{00000001-58F1-4A5D-BA2F-49DF3B9C1C69}"/>
            </c:ext>
          </c:extLst>
        </c:ser>
        <c:ser>
          <c:idx val="2"/>
          <c:order val="2"/>
          <c:tx>
            <c:strRef>
              <c:f>Sheet1!$J$31</c:f>
              <c:strCache>
                <c:ptCount val="1"/>
                <c:pt idx="0">
                  <c:v>2019</c:v>
                </c:pt>
              </c:strCache>
            </c:strRef>
          </c:tx>
          <c:spPr>
            <a:solidFill>
              <a:schemeClr val="accent2"/>
            </a:solidFill>
            <a:ln>
              <a:noFill/>
            </a:ln>
            <a:effectLst/>
          </c:spPr>
          <c:invertIfNegative val="0"/>
          <c:cat>
            <c:strRef>
              <c:f>Sheet1!$K$28:$O$28</c:f>
              <c:strCache>
                <c:ptCount val="4"/>
                <c:pt idx="0">
                  <c:v>Banglore-Builtup</c:v>
                </c:pt>
                <c:pt idx="1">
                  <c:v>Banglore-Vegetation</c:v>
                </c:pt>
                <c:pt idx="2">
                  <c:v>Banglore-Barren</c:v>
                </c:pt>
                <c:pt idx="3">
                  <c:v>Banglore-Water</c:v>
                </c:pt>
              </c:strCache>
            </c:strRef>
          </c:cat>
          <c:val>
            <c:numRef>
              <c:f>Sheet1!$K$31:$O$31</c:f>
              <c:numCache>
                <c:formatCode>General</c:formatCode>
                <c:ptCount val="5"/>
                <c:pt idx="0">
                  <c:v>83.091897351788205</c:v>
                </c:pt>
                <c:pt idx="1">
                  <c:v>1.0213733765367901</c:v>
                </c:pt>
                <c:pt idx="2">
                  <c:v>14.417861762274301</c:v>
                </c:pt>
                <c:pt idx="3">
                  <c:v>1.4688675094007499</c:v>
                </c:pt>
              </c:numCache>
            </c:numRef>
          </c:val>
          <c:extLst>
            <c:ext xmlns:c16="http://schemas.microsoft.com/office/drawing/2014/chart" uri="{C3380CC4-5D6E-409C-BE32-E72D297353CC}">
              <c16:uniqueId val="{00000002-58F1-4A5D-BA2F-49DF3B9C1C69}"/>
            </c:ext>
          </c:extLst>
        </c:ser>
        <c:dLbls>
          <c:showLegendKey val="0"/>
          <c:showVal val="0"/>
          <c:showCatName val="0"/>
          <c:showSerName val="0"/>
          <c:showPercent val="0"/>
          <c:showBubbleSize val="0"/>
        </c:dLbls>
        <c:gapWidth val="219"/>
        <c:overlap val="-27"/>
        <c:axId val="1406356432"/>
        <c:axId val="1406356912"/>
      </c:barChart>
      <c:catAx>
        <c:axId val="1406356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06356912"/>
        <c:crosses val="autoZero"/>
        <c:auto val="1"/>
        <c:lblAlgn val="ctr"/>
        <c:lblOffset val="100"/>
        <c:noMultiLvlLbl val="0"/>
      </c:catAx>
      <c:valAx>
        <c:axId val="14063569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063564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1533647626169186E-2"/>
          <c:y val="0.20679978026702334"/>
          <c:w val="0.94470867970044048"/>
          <c:h val="0.58142000905143087"/>
        </c:manualLayout>
      </c:layout>
      <c:barChart>
        <c:barDir val="col"/>
        <c:grouping val="stacked"/>
        <c:varyColors val="0"/>
        <c:ser>
          <c:idx val="0"/>
          <c:order val="0"/>
          <c:tx>
            <c:strRef>
              <c:f>Sheet2!$I$4</c:f>
              <c:strCache>
                <c:ptCount val="1"/>
                <c:pt idx="0">
                  <c:v>extremely discomfort</c:v>
                </c:pt>
              </c:strCache>
            </c:strRef>
          </c:tx>
          <c:spPr>
            <a:solidFill>
              <a:srgbClr val="C00000"/>
            </a:solidFill>
            <a:ln>
              <a:noFill/>
            </a:ln>
            <a:effectLst/>
          </c:spPr>
          <c:invertIfNegative val="0"/>
          <c:cat>
            <c:multiLvlStrRef>
              <c:f>Sheet2!$G$5:$H$20</c:f>
              <c:multiLvlStrCache>
                <c:ptCount val="15"/>
                <c:lvl>
                  <c:pt idx="1">
                    <c:v>2009</c:v>
                  </c:pt>
                  <c:pt idx="2">
                    <c:v>2019</c:v>
                  </c:pt>
                  <c:pt idx="4">
                    <c:v>2009</c:v>
                  </c:pt>
                  <c:pt idx="5">
                    <c:v>2019</c:v>
                  </c:pt>
                  <c:pt idx="7">
                    <c:v>2009</c:v>
                  </c:pt>
                  <c:pt idx="8">
                    <c:v>2019</c:v>
                  </c:pt>
                  <c:pt idx="10">
                    <c:v>2009</c:v>
                  </c:pt>
                  <c:pt idx="11">
                    <c:v>2019</c:v>
                  </c:pt>
                  <c:pt idx="13">
                    <c:v>2009</c:v>
                  </c:pt>
                  <c:pt idx="14">
                    <c:v>2019</c:v>
                  </c:pt>
                </c:lvl>
                <c:lvl>
                  <c:pt idx="0">
                    <c:v>Anekal</c:v>
                  </c:pt>
                  <c:pt idx="3">
                    <c:v>Bengaluru East</c:v>
                  </c:pt>
                  <c:pt idx="6">
                    <c:v>Bengaluru North</c:v>
                  </c:pt>
                  <c:pt idx="9">
                    <c:v>Bengaluru South</c:v>
                  </c:pt>
                  <c:pt idx="12">
                    <c:v>YELAHANKA</c:v>
                  </c:pt>
                </c:lvl>
              </c:multiLvlStrCache>
            </c:multiLvlStrRef>
          </c:cat>
          <c:val>
            <c:numRef>
              <c:f>Sheet2!$I$5:$I$20</c:f>
              <c:numCache>
                <c:formatCode>General</c:formatCode>
                <c:ptCount val="16"/>
                <c:pt idx="0">
                  <c:v>0</c:v>
                </c:pt>
                <c:pt idx="1">
                  <c:v>6.1811124690965302</c:v>
                </c:pt>
                <c:pt idx="2">
                  <c:v>60.461277882882101</c:v>
                </c:pt>
                <c:pt idx="3">
                  <c:v>0</c:v>
                </c:pt>
                <c:pt idx="4">
                  <c:v>8.4794413443722103</c:v>
                </c:pt>
                <c:pt idx="5">
                  <c:v>24.362997632996699</c:v>
                </c:pt>
                <c:pt idx="6">
                  <c:v>0</c:v>
                </c:pt>
                <c:pt idx="7">
                  <c:v>0.77267576754977596</c:v>
                </c:pt>
                <c:pt idx="8">
                  <c:v>59.405924566988602</c:v>
                </c:pt>
                <c:pt idx="9">
                  <c:v>0</c:v>
                </c:pt>
                <c:pt idx="10">
                  <c:v>3.34479571415697</c:v>
                </c:pt>
                <c:pt idx="11">
                  <c:v>53.918473350895603</c:v>
                </c:pt>
                <c:pt idx="12">
                  <c:v>0</c:v>
                </c:pt>
                <c:pt idx="13">
                  <c:v>4.14479382793143</c:v>
                </c:pt>
                <c:pt idx="14">
                  <c:v>66.598714823842201</c:v>
                </c:pt>
                <c:pt idx="15">
                  <c:v>0</c:v>
                </c:pt>
              </c:numCache>
            </c:numRef>
          </c:val>
          <c:extLst>
            <c:ext xmlns:c16="http://schemas.microsoft.com/office/drawing/2014/chart" uri="{C3380CC4-5D6E-409C-BE32-E72D297353CC}">
              <c16:uniqueId val="{00000000-1A91-44AD-AC9F-9C9BDF5DDF55}"/>
            </c:ext>
          </c:extLst>
        </c:ser>
        <c:ser>
          <c:idx val="1"/>
          <c:order val="1"/>
          <c:tx>
            <c:strRef>
              <c:f>Sheet2!$J$4</c:f>
              <c:strCache>
                <c:ptCount val="1"/>
                <c:pt idx="0">
                  <c:v>moderately discomfort</c:v>
                </c:pt>
              </c:strCache>
            </c:strRef>
          </c:tx>
          <c:spPr>
            <a:solidFill>
              <a:srgbClr val="FFC000"/>
            </a:solidFill>
            <a:ln>
              <a:noFill/>
            </a:ln>
            <a:effectLst/>
          </c:spPr>
          <c:invertIfNegative val="0"/>
          <c:cat>
            <c:multiLvlStrRef>
              <c:f>Sheet2!$G$5:$H$20</c:f>
              <c:multiLvlStrCache>
                <c:ptCount val="15"/>
                <c:lvl>
                  <c:pt idx="1">
                    <c:v>2009</c:v>
                  </c:pt>
                  <c:pt idx="2">
                    <c:v>2019</c:v>
                  </c:pt>
                  <c:pt idx="4">
                    <c:v>2009</c:v>
                  </c:pt>
                  <c:pt idx="5">
                    <c:v>2019</c:v>
                  </c:pt>
                  <c:pt idx="7">
                    <c:v>2009</c:v>
                  </c:pt>
                  <c:pt idx="8">
                    <c:v>2019</c:v>
                  </c:pt>
                  <c:pt idx="10">
                    <c:v>2009</c:v>
                  </c:pt>
                  <c:pt idx="11">
                    <c:v>2019</c:v>
                  </c:pt>
                  <c:pt idx="13">
                    <c:v>2009</c:v>
                  </c:pt>
                  <c:pt idx="14">
                    <c:v>2019</c:v>
                  </c:pt>
                </c:lvl>
                <c:lvl>
                  <c:pt idx="0">
                    <c:v>Anekal</c:v>
                  </c:pt>
                  <c:pt idx="3">
                    <c:v>Bengaluru East</c:v>
                  </c:pt>
                  <c:pt idx="6">
                    <c:v>Bengaluru North</c:v>
                  </c:pt>
                  <c:pt idx="9">
                    <c:v>Bengaluru South</c:v>
                  </c:pt>
                  <c:pt idx="12">
                    <c:v>YELAHANKA</c:v>
                  </c:pt>
                </c:lvl>
              </c:multiLvlStrCache>
            </c:multiLvlStrRef>
          </c:cat>
          <c:val>
            <c:numRef>
              <c:f>Sheet2!$J$5:$J$20</c:f>
              <c:numCache>
                <c:formatCode>General</c:formatCode>
                <c:ptCount val="16"/>
                <c:pt idx="0">
                  <c:v>0</c:v>
                </c:pt>
                <c:pt idx="1">
                  <c:v>89.824875688526504</c:v>
                </c:pt>
                <c:pt idx="2">
                  <c:v>38.615664082773897</c:v>
                </c:pt>
                <c:pt idx="3">
                  <c:v>0</c:v>
                </c:pt>
                <c:pt idx="4">
                  <c:v>88.7015755031221</c:v>
                </c:pt>
                <c:pt idx="5">
                  <c:v>74.046504653678497</c:v>
                </c:pt>
                <c:pt idx="6">
                  <c:v>0</c:v>
                </c:pt>
                <c:pt idx="7">
                  <c:v>96.893649166351906</c:v>
                </c:pt>
                <c:pt idx="8">
                  <c:v>40.384179571574997</c:v>
                </c:pt>
                <c:pt idx="9">
                  <c:v>0</c:v>
                </c:pt>
                <c:pt idx="10">
                  <c:v>89.081095413334594</c:v>
                </c:pt>
                <c:pt idx="11">
                  <c:v>43.968173459561001</c:v>
                </c:pt>
                <c:pt idx="12">
                  <c:v>0</c:v>
                </c:pt>
                <c:pt idx="13">
                  <c:v>95.3584594001168</c:v>
                </c:pt>
                <c:pt idx="14">
                  <c:v>33.3755010776947</c:v>
                </c:pt>
                <c:pt idx="15">
                  <c:v>0</c:v>
                </c:pt>
              </c:numCache>
            </c:numRef>
          </c:val>
          <c:extLst>
            <c:ext xmlns:c16="http://schemas.microsoft.com/office/drawing/2014/chart" uri="{C3380CC4-5D6E-409C-BE32-E72D297353CC}">
              <c16:uniqueId val="{00000001-1A91-44AD-AC9F-9C9BDF5DDF55}"/>
            </c:ext>
          </c:extLst>
        </c:ser>
        <c:ser>
          <c:idx val="2"/>
          <c:order val="2"/>
          <c:tx>
            <c:strRef>
              <c:f>Sheet2!$K$4</c:f>
              <c:strCache>
                <c:ptCount val="1"/>
                <c:pt idx="0">
                  <c:v>neutral</c:v>
                </c:pt>
              </c:strCache>
            </c:strRef>
          </c:tx>
          <c:spPr>
            <a:solidFill>
              <a:schemeClr val="accent3"/>
            </a:solidFill>
            <a:ln>
              <a:noFill/>
            </a:ln>
            <a:effectLst/>
          </c:spPr>
          <c:invertIfNegative val="0"/>
          <c:cat>
            <c:multiLvlStrRef>
              <c:f>Sheet2!$G$5:$H$20</c:f>
              <c:multiLvlStrCache>
                <c:ptCount val="15"/>
                <c:lvl>
                  <c:pt idx="1">
                    <c:v>2009</c:v>
                  </c:pt>
                  <c:pt idx="2">
                    <c:v>2019</c:v>
                  </c:pt>
                  <c:pt idx="4">
                    <c:v>2009</c:v>
                  </c:pt>
                  <c:pt idx="5">
                    <c:v>2019</c:v>
                  </c:pt>
                  <c:pt idx="7">
                    <c:v>2009</c:v>
                  </c:pt>
                  <c:pt idx="8">
                    <c:v>2019</c:v>
                  </c:pt>
                  <c:pt idx="10">
                    <c:v>2009</c:v>
                  </c:pt>
                  <c:pt idx="11">
                    <c:v>2019</c:v>
                  </c:pt>
                  <c:pt idx="13">
                    <c:v>2009</c:v>
                  </c:pt>
                  <c:pt idx="14">
                    <c:v>2019</c:v>
                  </c:pt>
                </c:lvl>
                <c:lvl>
                  <c:pt idx="0">
                    <c:v>Anekal</c:v>
                  </c:pt>
                  <c:pt idx="3">
                    <c:v>Bengaluru East</c:v>
                  </c:pt>
                  <c:pt idx="6">
                    <c:v>Bengaluru North</c:v>
                  </c:pt>
                  <c:pt idx="9">
                    <c:v>Bengaluru South</c:v>
                  </c:pt>
                  <c:pt idx="12">
                    <c:v>YELAHANKA</c:v>
                  </c:pt>
                </c:lvl>
              </c:multiLvlStrCache>
            </c:multiLvlStrRef>
          </c:cat>
          <c:val>
            <c:numRef>
              <c:f>Sheet2!$K$5:$K$20</c:f>
              <c:numCache>
                <c:formatCode>General</c:formatCode>
                <c:ptCount val="16"/>
                <c:pt idx="0">
                  <c:v>0</c:v>
                </c:pt>
                <c:pt idx="1">
                  <c:v>3.6732575465854098</c:v>
                </c:pt>
                <c:pt idx="2">
                  <c:v>0.59797864800459899</c:v>
                </c:pt>
                <c:pt idx="3">
                  <c:v>0</c:v>
                </c:pt>
                <c:pt idx="4">
                  <c:v>1.7897115683271401</c:v>
                </c:pt>
                <c:pt idx="5">
                  <c:v>1.5904977133248399</c:v>
                </c:pt>
                <c:pt idx="6">
                  <c:v>0</c:v>
                </c:pt>
                <c:pt idx="7">
                  <c:v>2.1642475584093201</c:v>
                </c:pt>
                <c:pt idx="8">
                  <c:v>0.208277127286462</c:v>
                </c:pt>
                <c:pt idx="9">
                  <c:v>0</c:v>
                </c:pt>
                <c:pt idx="10">
                  <c:v>5.7412451318397197</c:v>
                </c:pt>
                <c:pt idx="11">
                  <c:v>2.10486253708144</c:v>
                </c:pt>
                <c:pt idx="12">
                  <c:v>0</c:v>
                </c:pt>
                <c:pt idx="13">
                  <c:v>0.45001309348750101</c:v>
                </c:pt>
                <c:pt idx="14">
                  <c:v>2.5784098463026001E-2</c:v>
                </c:pt>
                <c:pt idx="15">
                  <c:v>0</c:v>
                </c:pt>
              </c:numCache>
            </c:numRef>
          </c:val>
          <c:extLst>
            <c:ext xmlns:c16="http://schemas.microsoft.com/office/drawing/2014/chart" uri="{C3380CC4-5D6E-409C-BE32-E72D297353CC}">
              <c16:uniqueId val="{00000002-1A91-44AD-AC9F-9C9BDF5DDF55}"/>
            </c:ext>
          </c:extLst>
        </c:ser>
        <c:ser>
          <c:idx val="3"/>
          <c:order val="3"/>
          <c:tx>
            <c:strRef>
              <c:f>Sheet2!$L$4</c:f>
              <c:strCache>
                <c:ptCount val="1"/>
                <c:pt idx="0">
                  <c:v>moderately comfort</c:v>
                </c:pt>
              </c:strCache>
            </c:strRef>
          </c:tx>
          <c:spPr>
            <a:solidFill>
              <a:srgbClr val="92D050"/>
            </a:solidFill>
            <a:ln>
              <a:noFill/>
            </a:ln>
            <a:effectLst/>
          </c:spPr>
          <c:invertIfNegative val="0"/>
          <c:cat>
            <c:multiLvlStrRef>
              <c:f>Sheet2!$G$5:$H$20</c:f>
              <c:multiLvlStrCache>
                <c:ptCount val="15"/>
                <c:lvl>
                  <c:pt idx="1">
                    <c:v>2009</c:v>
                  </c:pt>
                  <c:pt idx="2">
                    <c:v>2019</c:v>
                  </c:pt>
                  <c:pt idx="4">
                    <c:v>2009</c:v>
                  </c:pt>
                  <c:pt idx="5">
                    <c:v>2019</c:v>
                  </c:pt>
                  <c:pt idx="7">
                    <c:v>2009</c:v>
                  </c:pt>
                  <c:pt idx="8">
                    <c:v>2019</c:v>
                  </c:pt>
                  <c:pt idx="10">
                    <c:v>2009</c:v>
                  </c:pt>
                  <c:pt idx="11">
                    <c:v>2019</c:v>
                  </c:pt>
                  <c:pt idx="13">
                    <c:v>2009</c:v>
                  </c:pt>
                  <c:pt idx="14">
                    <c:v>2019</c:v>
                  </c:pt>
                </c:lvl>
                <c:lvl>
                  <c:pt idx="0">
                    <c:v>Anekal</c:v>
                  </c:pt>
                  <c:pt idx="3">
                    <c:v>Bengaluru East</c:v>
                  </c:pt>
                  <c:pt idx="6">
                    <c:v>Bengaluru North</c:v>
                  </c:pt>
                  <c:pt idx="9">
                    <c:v>Bengaluru South</c:v>
                  </c:pt>
                  <c:pt idx="12">
                    <c:v>YELAHANKA</c:v>
                  </c:pt>
                </c:lvl>
              </c:multiLvlStrCache>
            </c:multiLvlStrRef>
          </c:cat>
          <c:val>
            <c:numRef>
              <c:f>Sheet2!$L$5:$L$20</c:f>
              <c:numCache>
                <c:formatCode>General</c:formatCode>
                <c:ptCount val="16"/>
                <c:pt idx="0">
                  <c:v>0</c:v>
                </c:pt>
                <c:pt idx="1">
                  <c:v>0.32075429579154702</c:v>
                </c:pt>
                <c:pt idx="2">
                  <c:v>0.25559889947373399</c:v>
                </c:pt>
                <c:pt idx="3">
                  <c:v>0</c:v>
                </c:pt>
                <c:pt idx="4">
                  <c:v>1.02927158417856</c:v>
                </c:pt>
                <c:pt idx="5">
                  <c:v>0</c:v>
                </c:pt>
                <c:pt idx="6">
                  <c:v>0</c:v>
                </c:pt>
                <c:pt idx="7">
                  <c:v>0.16942750768898701</c:v>
                </c:pt>
                <c:pt idx="8">
                  <c:v>1.6187341498947799E-3</c:v>
                </c:pt>
                <c:pt idx="9">
                  <c:v>0</c:v>
                </c:pt>
                <c:pt idx="10">
                  <c:v>1.8328637406686601</c:v>
                </c:pt>
                <c:pt idx="11">
                  <c:v>6.5541878653680398E-3</c:v>
                </c:pt>
                <c:pt idx="12">
                  <c:v>0</c:v>
                </c:pt>
                <c:pt idx="13">
                  <c:v>4.6733678464234603E-2</c:v>
                </c:pt>
                <c:pt idx="14">
                  <c:v>0</c:v>
                </c:pt>
                <c:pt idx="15">
                  <c:v>0</c:v>
                </c:pt>
              </c:numCache>
            </c:numRef>
          </c:val>
          <c:extLst>
            <c:ext xmlns:c16="http://schemas.microsoft.com/office/drawing/2014/chart" uri="{C3380CC4-5D6E-409C-BE32-E72D297353CC}">
              <c16:uniqueId val="{00000003-1A91-44AD-AC9F-9C9BDF5DDF55}"/>
            </c:ext>
          </c:extLst>
        </c:ser>
        <c:ser>
          <c:idx val="4"/>
          <c:order val="4"/>
          <c:tx>
            <c:strRef>
              <c:f>Sheet2!$M$4</c:f>
              <c:strCache>
                <c:ptCount val="1"/>
                <c:pt idx="0">
                  <c:v>highly comfort</c:v>
                </c:pt>
              </c:strCache>
            </c:strRef>
          </c:tx>
          <c:spPr>
            <a:solidFill>
              <a:schemeClr val="accent5"/>
            </a:solidFill>
            <a:ln>
              <a:noFill/>
            </a:ln>
            <a:effectLst/>
          </c:spPr>
          <c:invertIfNegative val="0"/>
          <c:cat>
            <c:multiLvlStrRef>
              <c:f>Sheet2!$G$5:$H$20</c:f>
              <c:multiLvlStrCache>
                <c:ptCount val="15"/>
                <c:lvl>
                  <c:pt idx="1">
                    <c:v>2009</c:v>
                  </c:pt>
                  <c:pt idx="2">
                    <c:v>2019</c:v>
                  </c:pt>
                  <c:pt idx="4">
                    <c:v>2009</c:v>
                  </c:pt>
                  <c:pt idx="5">
                    <c:v>2019</c:v>
                  </c:pt>
                  <c:pt idx="7">
                    <c:v>2009</c:v>
                  </c:pt>
                  <c:pt idx="8">
                    <c:v>2019</c:v>
                  </c:pt>
                  <c:pt idx="10">
                    <c:v>2009</c:v>
                  </c:pt>
                  <c:pt idx="11">
                    <c:v>2019</c:v>
                  </c:pt>
                  <c:pt idx="13">
                    <c:v>2009</c:v>
                  </c:pt>
                  <c:pt idx="14">
                    <c:v>2019</c:v>
                  </c:pt>
                </c:lvl>
                <c:lvl>
                  <c:pt idx="0">
                    <c:v>Anekal</c:v>
                  </c:pt>
                  <c:pt idx="3">
                    <c:v>Bengaluru East</c:v>
                  </c:pt>
                  <c:pt idx="6">
                    <c:v>Bengaluru North</c:v>
                  </c:pt>
                  <c:pt idx="9">
                    <c:v>Bengaluru South</c:v>
                  </c:pt>
                  <c:pt idx="12">
                    <c:v>YELAHANKA</c:v>
                  </c:pt>
                </c:lvl>
              </c:multiLvlStrCache>
            </c:multiLvlStrRef>
          </c:cat>
          <c:val>
            <c:numRef>
              <c:f>Sheet2!$M$5:$M$20</c:f>
              <c:numCache>
                <c:formatCode>General</c:formatCode>
                <c:ptCount val="16"/>
                <c:pt idx="0">
                  <c:v>0</c:v>
                </c:pt>
                <c:pt idx="1">
                  <c:v>0</c:v>
                </c:pt>
                <c:pt idx="2">
                  <c:v>6.9480486865676594E-2</c:v>
                </c:pt>
                <c:pt idx="3">
                  <c:v>0</c:v>
                </c:pt>
                <c:pt idx="4">
                  <c:v>0</c:v>
                </c:pt>
                <c:pt idx="5">
                  <c:v>0</c:v>
                </c:pt>
                <c:pt idx="6">
                  <c:v>0</c:v>
                </c:pt>
                <c:pt idx="7">
                  <c:v>0</c:v>
                </c:pt>
                <c:pt idx="8">
                  <c:v>0</c:v>
                </c:pt>
                <c:pt idx="9">
                  <c:v>0</c:v>
                </c:pt>
                <c:pt idx="10">
                  <c:v>0</c:v>
                </c:pt>
                <c:pt idx="11">
                  <c:v>1.9364645965860099E-3</c:v>
                </c:pt>
                <c:pt idx="12">
                  <c:v>0</c:v>
                </c:pt>
                <c:pt idx="13">
                  <c:v>0</c:v>
                </c:pt>
                <c:pt idx="14">
                  <c:v>0</c:v>
                </c:pt>
                <c:pt idx="15">
                  <c:v>0</c:v>
                </c:pt>
              </c:numCache>
            </c:numRef>
          </c:val>
          <c:extLst>
            <c:ext xmlns:c16="http://schemas.microsoft.com/office/drawing/2014/chart" uri="{C3380CC4-5D6E-409C-BE32-E72D297353CC}">
              <c16:uniqueId val="{00000004-1A91-44AD-AC9F-9C9BDF5DDF55}"/>
            </c:ext>
          </c:extLst>
        </c:ser>
        <c:dLbls>
          <c:showLegendKey val="0"/>
          <c:showVal val="0"/>
          <c:showCatName val="0"/>
          <c:showSerName val="0"/>
          <c:showPercent val="0"/>
          <c:showBubbleSize val="0"/>
        </c:dLbls>
        <c:gapWidth val="10"/>
        <c:overlap val="100"/>
        <c:axId val="946419231"/>
        <c:axId val="946420671"/>
      </c:barChart>
      <c:catAx>
        <c:axId val="9464192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946420671"/>
        <c:crosses val="autoZero"/>
        <c:auto val="1"/>
        <c:lblAlgn val="ctr"/>
        <c:lblOffset val="100"/>
        <c:noMultiLvlLbl val="0"/>
      </c:catAx>
      <c:valAx>
        <c:axId val="946420671"/>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9464192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0.11817</cdr:x>
      <cdr:y>0.1285</cdr:y>
    </cdr:from>
    <cdr:to>
      <cdr:x>0.2228</cdr:x>
      <cdr:y>0.21424</cdr:y>
    </cdr:to>
    <cdr:cxnSp macro="">
      <cdr:nvCxnSpPr>
        <cdr:cNvPr id="3" name="Straight Arrow Connector 2">
          <a:extLst xmlns:a="http://schemas.openxmlformats.org/drawingml/2006/main">
            <a:ext uri="{FF2B5EF4-FFF2-40B4-BE49-F238E27FC236}">
              <a16:creationId xmlns:a16="http://schemas.microsoft.com/office/drawing/2014/main" id="{66BA2713-45AF-9100-359F-DFD955F5772D}"/>
            </a:ext>
          </a:extLst>
        </cdr:cNvPr>
        <cdr:cNvCxnSpPr/>
      </cdr:nvCxnSpPr>
      <cdr:spPr>
        <a:xfrm xmlns:a="http://schemas.openxmlformats.org/drawingml/2006/main" flipV="1">
          <a:off x="606764" y="332213"/>
          <a:ext cx="537225" cy="221665"/>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0.34948</cdr:x>
      <cdr:y>0.24583</cdr:y>
    </cdr:from>
    <cdr:to>
      <cdr:x>0.4578</cdr:x>
      <cdr:y>0.33699</cdr:y>
    </cdr:to>
    <cdr:cxnSp macro="">
      <cdr:nvCxnSpPr>
        <cdr:cNvPr id="7" name="Straight Arrow Connector 6">
          <a:extLst xmlns:a="http://schemas.openxmlformats.org/drawingml/2006/main">
            <a:ext uri="{FF2B5EF4-FFF2-40B4-BE49-F238E27FC236}">
              <a16:creationId xmlns:a16="http://schemas.microsoft.com/office/drawing/2014/main" id="{08DA9BC0-F30C-6FA3-BDBA-158947267881}"/>
            </a:ext>
          </a:extLst>
        </cdr:cNvPr>
        <cdr:cNvCxnSpPr/>
      </cdr:nvCxnSpPr>
      <cdr:spPr>
        <a:xfrm xmlns:a="http://schemas.openxmlformats.org/drawingml/2006/main" flipV="1">
          <a:off x="1794400" y="635546"/>
          <a:ext cx="556181" cy="23567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0.14708</cdr:x>
      <cdr:y>0.27671</cdr:y>
    </cdr:from>
    <cdr:to>
      <cdr:x>0.91422</cdr:x>
      <cdr:y>0.41134</cdr:y>
    </cdr:to>
    <cdr:sp macro="" textlink="">
      <cdr:nvSpPr>
        <cdr:cNvPr id="2" name="TextBox 10">
          <a:extLst xmlns:a="http://schemas.openxmlformats.org/drawingml/2006/main">
            <a:ext uri="{FF2B5EF4-FFF2-40B4-BE49-F238E27FC236}">
              <a16:creationId xmlns:a16="http://schemas.microsoft.com/office/drawing/2014/main" id="{F0CA580B-7847-D924-DB03-B4DEA710C615}"/>
            </a:ext>
          </a:extLst>
        </cdr:cNvPr>
        <cdr:cNvSpPr txBox="1"/>
      </cdr:nvSpPr>
      <cdr:spPr>
        <a:xfrm xmlns:a="http://schemas.openxmlformats.org/drawingml/2006/main" rot="20197671">
          <a:off x="672448" y="759067"/>
          <a:ext cx="3507370"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b="1" dirty="0">
              <a:solidFill>
                <a:srgbClr val="0000FF"/>
              </a:solidFill>
            </a:rPr>
            <a:t>Moderately comfort to discomfort</a:t>
          </a:r>
          <a:endParaRPr lang="en-IN" b="1" dirty="0">
            <a:solidFill>
              <a:srgbClr val="0000FF"/>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0.23396</cdr:x>
      <cdr:y>0.14294</cdr:y>
    </cdr:from>
    <cdr:to>
      <cdr:x>0.31702</cdr:x>
      <cdr:y>0.5553</cdr:y>
    </cdr:to>
    <cdr:sp macro="" textlink="">
      <cdr:nvSpPr>
        <cdr:cNvPr id="3" name="TextBox 2">
          <a:extLst xmlns:a="http://schemas.openxmlformats.org/drawingml/2006/main">
            <a:ext uri="{FF2B5EF4-FFF2-40B4-BE49-F238E27FC236}">
              <a16:creationId xmlns:a16="http://schemas.microsoft.com/office/drawing/2014/main" id="{C13E77FC-FB8E-B294-A580-21C400575D1B}"/>
            </a:ext>
          </a:extLst>
        </cdr:cNvPr>
        <cdr:cNvSpPr txBox="1"/>
      </cdr:nvSpPr>
      <cdr:spPr>
        <a:xfrm xmlns:a="http://schemas.openxmlformats.org/drawingml/2006/main">
          <a:off x="2416583" y="414997"/>
          <a:ext cx="857839" cy="119720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IN" sz="1100" dirty="0"/>
        </a:p>
      </cdr:txBody>
    </cdr:sp>
  </cdr:relSizeAnchor>
</c:userShapes>
</file>

<file path=ppt/drawings/drawing4.xml><?xml version="1.0" encoding="utf-8"?>
<c:userShapes xmlns:c="http://schemas.openxmlformats.org/drawingml/2006/chart">
  <cdr:relSizeAnchor xmlns:cdr="http://schemas.openxmlformats.org/drawingml/2006/chartDrawing">
    <cdr:from>
      <cdr:x>0.23708</cdr:x>
      <cdr:y>0.27768</cdr:y>
    </cdr:from>
    <cdr:to>
      <cdr:x>0.83363</cdr:x>
      <cdr:y>0.63939</cdr:y>
    </cdr:to>
    <cdr:cxnSp macro="">
      <cdr:nvCxnSpPr>
        <cdr:cNvPr id="3" name="Straight Arrow Connector 2">
          <a:extLst xmlns:a="http://schemas.openxmlformats.org/drawingml/2006/main">
            <a:ext uri="{FF2B5EF4-FFF2-40B4-BE49-F238E27FC236}">
              <a16:creationId xmlns:a16="http://schemas.microsoft.com/office/drawing/2014/main" id="{F19647F4-29AF-38E8-611C-BC783EA3E7F5}"/>
            </a:ext>
          </a:extLst>
        </cdr:cNvPr>
        <cdr:cNvCxnSpPr/>
      </cdr:nvCxnSpPr>
      <cdr:spPr>
        <a:xfrm xmlns:a="http://schemas.openxmlformats.org/drawingml/2006/main" flipV="1">
          <a:off x="1083919" y="761741"/>
          <a:ext cx="2727416" cy="992221"/>
        </a:xfrm>
        <a:prstGeom xmlns:a="http://schemas.openxmlformats.org/drawingml/2006/main" prst="straightConnector1">
          <a:avLst/>
        </a:prstGeom>
        <a:ln xmlns:a="http://schemas.openxmlformats.org/drawingml/2006/main">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0FBFA03-FEA1-F5D3-6939-CABFC5FD8D2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IN"/>
              <a:t>Introduction</a:t>
            </a:r>
          </a:p>
        </p:txBody>
      </p:sp>
      <p:sp>
        <p:nvSpPr>
          <p:cNvPr id="3" name="Date Placeholder 2">
            <a:extLst>
              <a:ext uri="{FF2B5EF4-FFF2-40B4-BE49-F238E27FC236}">
                <a16:creationId xmlns:a16="http://schemas.microsoft.com/office/drawing/2014/main" id="{63420BD4-54B3-897F-CBC0-B7061AC5F7E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2C12FE6-DCF0-4E12-AC07-2D5853AF52C2}" type="datetimeFigureOut">
              <a:rPr lang="en-IN" smtClean="0"/>
              <a:t>20-09-2023</a:t>
            </a:fld>
            <a:endParaRPr lang="en-IN"/>
          </a:p>
        </p:txBody>
      </p:sp>
      <p:sp>
        <p:nvSpPr>
          <p:cNvPr id="4" name="Footer Placeholder 3">
            <a:extLst>
              <a:ext uri="{FF2B5EF4-FFF2-40B4-BE49-F238E27FC236}">
                <a16:creationId xmlns:a16="http://schemas.microsoft.com/office/drawing/2014/main" id="{18BB424E-4BE0-0A74-ABF6-E40A3AFAAC4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IN"/>
              <a:t>Introduction</a:t>
            </a:r>
          </a:p>
        </p:txBody>
      </p:sp>
      <p:sp>
        <p:nvSpPr>
          <p:cNvPr id="5" name="Slide Number Placeholder 4">
            <a:extLst>
              <a:ext uri="{FF2B5EF4-FFF2-40B4-BE49-F238E27FC236}">
                <a16:creationId xmlns:a16="http://schemas.microsoft.com/office/drawing/2014/main" id="{652A3027-B7BA-7081-3F67-07894DFCAC1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CF4EEB8-EAB9-4F69-92AD-6D7E8669BE17}" type="slidenum">
              <a:rPr lang="en-IN" smtClean="0"/>
              <a:t>‹#›</a:t>
            </a:fld>
            <a:endParaRPr lang="en-IN"/>
          </a:p>
        </p:txBody>
      </p:sp>
    </p:spTree>
    <p:extLst>
      <p:ext uri="{BB962C8B-B14F-4D97-AF65-F5344CB8AC3E}">
        <p14:creationId xmlns:p14="http://schemas.microsoft.com/office/powerpoint/2010/main" val="72146431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IN"/>
              <a:t>Introduction</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B97FF1-E072-4A80-99F3-35C8E5515062}" type="datetimeFigureOut">
              <a:rPr lang="en-IN" smtClean="0"/>
              <a:t>20-09-2023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IN"/>
              <a:t>Introduction</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76B2E2-4EC2-47A8-A897-12207493A40D}" type="slidenum">
              <a:rPr lang="en-IN" smtClean="0"/>
              <a:t>‹#›</a:t>
            </a:fld>
            <a:endParaRPr lang="en-IN"/>
          </a:p>
        </p:txBody>
      </p:sp>
    </p:spTree>
    <p:extLst>
      <p:ext uri="{BB962C8B-B14F-4D97-AF65-F5344CB8AC3E}">
        <p14:creationId xmlns:p14="http://schemas.microsoft.com/office/powerpoint/2010/main" val="44675606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6876B2E2-4EC2-47A8-A897-12207493A40D}" type="slidenum">
              <a:rPr lang="en-IN" smtClean="0"/>
              <a:t>13</a:t>
            </a:fld>
            <a:endParaRPr lang="en-IN"/>
          </a:p>
        </p:txBody>
      </p:sp>
    </p:spTree>
    <p:extLst>
      <p:ext uri="{BB962C8B-B14F-4D97-AF65-F5344CB8AC3E}">
        <p14:creationId xmlns:p14="http://schemas.microsoft.com/office/powerpoint/2010/main" val="328360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6876B2E2-4EC2-47A8-A897-12207493A40D}" type="slidenum">
              <a:rPr lang="en-IN" smtClean="0"/>
              <a:t>14</a:t>
            </a:fld>
            <a:endParaRPr lang="en-IN"/>
          </a:p>
        </p:txBody>
      </p:sp>
    </p:spTree>
    <p:extLst>
      <p:ext uri="{BB962C8B-B14F-4D97-AF65-F5344CB8AC3E}">
        <p14:creationId xmlns:p14="http://schemas.microsoft.com/office/powerpoint/2010/main" val="3748866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6876B2E2-4EC2-47A8-A897-12207493A40D}" type="slidenum">
              <a:rPr lang="en-IN" smtClean="0"/>
              <a:t>16</a:t>
            </a:fld>
            <a:endParaRPr lang="en-IN"/>
          </a:p>
        </p:txBody>
      </p:sp>
    </p:spTree>
    <p:extLst>
      <p:ext uri="{BB962C8B-B14F-4D97-AF65-F5344CB8AC3E}">
        <p14:creationId xmlns:p14="http://schemas.microsoft.com/office/powerpoint/2010/main" val="843132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6876B2E2-4EC2-47A8-A897-12207493A40D}" type="slidenum">
              <a:rPr lang="en-IN" smtClean="0"/>
              <a:t>18</a:t>
            </a:fld>
            <a:endParaRPr lang="en-IN"/>
          </a:p>
        </p:txBody>
      </p:sp>
    </p:spTree>
    <p:extLst>
      <p:ext uri="{BB962C8B-B14F-4D97-AF65-F5344CB8AC3E}">
        <p14:creationId xmlns:p14="http://schemas.microsoft.com/office/powerpoint/2010/main" val="2075698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6876B2E2-4EC2-47A8-A897-12207493A40D}" type="slidenum">
              <a:rPr lang="en-IN" smtClean="0"/>
              <a:t>19</a:t>
            </a:fld>
            <a:endParaRPr lang="en-IN"/>
          </a:p>
        </p:txBody>
      </p:sp>
    </p:spTree>
    <p:extLst>
      <p:ext uri="{BB962C8B-B14F-4D97-AF65-F5344CB8AC3E}">
        <p14:creationId xmlns:p14="http://schemas.microsoft.com/office/powerpoint/2010/main" val="3585687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6876B2E2-4EC2-47A8-A897-12207493A40D}" type="slidenum">
              <a:rPr lang="en-IN" smtClean="0"/>
              <a:t>23</a:t>
            </a:fld>
            <a:endParaRPr lang="en-IN"/>
          </a:p>
        </p:txBody>
      </p:sp>
    </p:spTree>
    <p:extLst>
      <p:ext uri="{BB962C8B-B14F-4D97-AF65-F5344CB8AC3E}">
        <p14:creationId xmlns:p14="http://schemas.microsoft.com/office/powerpoint/2010/main" val="3476308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6876B2E2-4EC2-47A8-A897-12207493A40D}" type="slidenum">
              <a:rPr lang="en-IN" smtClean="0"/>
              <a:t>24</a:t>
            </a:fld>
            <a:endParaRPr lang="en-IN"/>
          </a:p>
        </p:txBody>
      </p:sp>
    </p:spTree>
    <p:extLst>
      <p:ext uri="{BB962C8B-B14F-4D97-AF65-F5344CB8AC3E}">
        <p14:creationId xmlns:p14="http://schemas.microsoft.com/office/powerpoint/2010/main" val="1971181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 </a:t>
            </a:r>
          </a:p>
        </p:txBody>
      </p:sp>
      <p:sp>
        <p:nvSpPr>
          <p:cNvPr id="4" name="Slide Number Placeholder 3"/>
          <p:cNvSpPr>
            <a:spLocks noGrp="1"/>
          </p:cNvSpPr>
          <p:nvPr>
            <p:ph type="sldNum" sz="quarter" idx="5"/>
          </p:nvPr>
        </p:nvSpPr>
        <p:spPr/>
        <p:txBody>
          <a:bodyPr/>
          <a:lstStyle/>
          <a:p>
            <a:fld id="{6876B2E2-4EC2-47A8-A897-12207493A40D}" type="slidenum">
              <a:rPr lang="en-IN" smtClean="0"/>
              <a:t>27</a:t>
            </a:fld>
            <a:endParaRPr lang="en-IN"/>
          </a:p>
        </p:txBody>
      </p:sp>
    </p:spTree>
    <p:extLst>
      <p:ext uri="{BB962C8B-B14F-4D97-AF65-F5344CB8AC3E}">
        <p14:creationId xmlns:p14="http://schemas.microsoft.com/office/powerpoint/2010/main" val="36284806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96F04268-2D1D-4C7E-BB7F-7290F41D5706}" type="datetime1">
              <a:rPr lang="en-IN" smtClean="0"/>
              <a:t>20-09-2023</a:t>
            </a:fld>
            <a:endParaRPr lang="en-IN"/>
          </a:p>
        </p:txBody>
      </p:sp>
      <p:sp>
        <p:nvSpPr>
          <p:cNvPr id="5" name="Footer Placeholder 4"/>
          <p:cNvSpPr>
            <a:spLocks noGrp="1"/>
          </p:cNvSpPr>
          <p:nvPr>
            <p:ph type="ftr" sz="quarter" idx="11"/>
          </p:nvPr>
        </p:nvSpPr>
        <p:spPr>
          <a:xfrm>
            <a:off x="2692397" y="5037663"/>
            <a:ext cx="5214635" cy="279400"/>
          </a:xfrm>
        </p:spPr>
        <p:txBody>
          <a:bodyPr/>
          <a:lstStyle/>
          <a:p>
            <a:r>
              <a:rPr lang="en-IN"/>
              <a:t>Introduction</a:t>
            </a:r>
          </a:p>
        </p:txBody>
      </p:sp>
      <p:sp>
        <p:nvSpPr>
          <p:cNvPr id="6" name="Slide Number Placeholder 5"/>
          <p:cNvSpPr>
            <a:spLocks noGrp="1"/>
          </p:cNvSpPr>
          <p:nvPr>
            <p:ph type="sldNum" sz="quarter" idx="12"/>
          </p:nvPr>
        </p:nvSpPr>
        <p:spPr>
          <a:xfrm>
            <a:off x="8956900" y="5037663"/>
            <a:ext cx="551167" cy="279400"/>
          </a:xfrm>
        </p:spPr>
        <p:txBody>
          <a:bodyPr/>
          <a:lstStyle/>
          <a:p>
            <a:fld id="{3752B04B-92D6-4438-9D71-2A3F4F63B5C6}" type="slidenum">
              <a:rPr lang="en-IN" smtClean="0"/>
              <a:t>‹#›</a:t>
            </a:fld>
            <a:endParaRPr lang="en-IN"/>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58030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EAA1F3-5468-4E22-9F8C-AA2815481C51}" type="datetime1">
              <a:rPr lang="en-IN" smtClean="0"/>
              <a:t>20-09-2023</a:t>
            </a:fld>
            <a:endParaRPr lang="en-IN"/>
          </a:p>
        </p:txBody>
      </p:sp>
      <p:sp>
        <p:nvSpPr>
          <p:cNvPr id="6" name="Footer Placeholder 5"/>
          <p:cNvSpPr>
            <a:spLocks noGrp="1"/>
          </p:cNvSpPr>
          <p:nvPr>
            <p:ph type="ftr" sz="quarter" idx="11"/>
          </p:nvPr>
        </p:nvSpPr>
        <p:spPr/>
        <p:txBody>
          <a:bodyPr/>
          <a:lstStyle/>
          <a:p>
            <a:r>
              <a:rPr lang="en-IN"/>
              <a:t>Introduction</a:t>
            </a:r>
          </a:p>
        </p:txBody>
      </p:sp>
      <p:sp>
        <p:nvSpPr>
          <p:cNvPr id="7" name="Slide Number Placeholder 6"/>
          <p:cNvSpPr>
            <a:spLocks noGrp="1"/>
          </p:cNvSpPr>
          <p:nvPr>
            <p:ph type="sldNum" sz="quarter" idx="12"/>
          </p:nvPr>
        </p:nvSpPr>
        <p:spPr/>
        <p:txBody>
          <a:bodyPr/>
          <a:lstStyle/>
          <a:p>
            <a:fld id="{3752B04B-92D6-4438-9D71-2A3F4F63B5C6}" type="slidenum">
              <a:rPr lang="en-IN" smtClean="0"/>
              <a:t>‹#›</a:t>
            </a:fld>
            <a:endParaRPr lang="en-IN"/>
          </a:p>
        </p:txBody>
      </p:sp>
    </p:spTree>
    <p:extLst>
      <p:ext uri="{BB962C8B-B14F-4D97-AF65-F5344CB8AC3E}">
        <p14:creationId xmlns:p14="http://schemas.microsoft.com/office/powerpoint/2010/main" val="2552468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02A499-3827-4E57-A9CB-BEAFEF59005D}" type="datetime1">
              <a:rPr lang="en-IN" smtClean="0"/>
              <a:t>20-09-2023</a:t>
            </a:fld>
            <a:endParaRPr lang="en-IN"/>
          </a:p>
        </p:txBody>
      </p:sp>
      <p:sp>
        <p:nvSpPr>
          <p:cNvPr id="5" name="Footer Placeholder 4"/>
          <p:cNvSpPr>
            <a:spLocks noGrp="1"/>
          </p:cNvSpPr>
          <p:nvPr>
            <p:ph type="ftr" sz="quarter" idx="11"/>
          </p:nvPr>
        </p:nvSpPr>
        <p:spPr/>
        <p:txBody>
          <a:bodyPr/>
          <a:lstStyle/>
          <a:p>
            <a:r>
              <a:rPr lang="en-IN"/>
              <a:t>Introduction</a:t>
            </a:r>
          </a:p>
        </p:txBody>
      </p:sp>
      <p:sp>
        <p:nvSpPr>
          <p:cNvPr id="6" name="Slide Number Placeholder 5"/>
          <p:cNvSpPr>
            <a:spLocks noGrp="1"/>
          </p:cNvSpPr>
          <p:nvPr>
            <p:ph type="sldNum" sz="quarter" idx="12"/>
          </p:nvPr>
        </p:nvSpPr>
        <p:spPr/>
        <p:txBody>
          <a:bodyPr/>
          <a:lstStyle/>
          <a:p>
            <a:fld id="{3752B04B-92D6-4438-9D71-2A3F4F63B5C6}" type="slidenum">
              <a:rPr lang="en-IN" smtClean="0"/>
              <a:t>‹#›</a:t>
            </a:fld>
            <a:endParaRPr lang="en-IN"/>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9199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C8A5EF-9B38-4EF0-9114-49504B6DA204}" type="datetime1">
              <a:rPr lang="en-IN" smtClean="0"/>
              <a:t>20-09-2023</a:t>
            </a:fld>
            <a:endParaRPr lang="en-IN"/>
          </a:p>
        </p:txBody>
      </p:sp>
      <p:sp>
        <p:nvSpPr>
          <p:cNvPr id="5" name="Footer Placeholder 4"/>
          <p:cNvSpPr>
            <a:spLocks noGrp="1"/>
          </p:cNvSpPr>
          <p:nvPr>
            <p:ph type="ftr" sz="quarter" idx="11"/>
          </p:nvPr>
        </p:nvSpPr>
        <p:spPr/>
        <p:txBody>
          <a:bodyPr/>
          <a:lstStyle/>
          <a:p>
            <a:r>
              <a:rPr lang="en-IN"/>
              <a:t>Introduction</a:t>
            </a:r>
          </a:p>
        </p:txBody>
      </p:sp>
      <p:sp>
        <p:nvSpPr>
          <p:cNvPr id="6" name="Slide Number Placeholder 5"/>
          <p:cNvSpPr>
            <a:spLocks noGrp="1"/>
          </p:cNvSpPr>
          <p:nvPr>
            <p:ph type="sldNum" sz="quarter" idx="12"/>
          </p:nvPr>
        </p:nvSpPr>
        <p:spPr/>
        <p:txBody>
          <a:bodyPr/>
          <a:lstStyle/>
          <a:p>
            <a:fld id="{3752B04B-92D6-4438-9D71-2A3F4F63B5C6}" type="slidenum">
              <a:rPr lang="en-IN" smtClean="0"/>
              <a:t>‹#›</a:t>
            </a:fld>
            <a:endParaRPr lang="en-IN"/>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7842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C917A4-2EBC-4BAD-ADFD-9BB77518F7B5}" type="datetime1">
              <a:rPr lang="en-IN" smtClean="0"/>
              <a:t>20-09-2023</a:t>
            </a:fld>
            <a:endParaRPr lang="en-IN"/>
          </a:p>
        </p:txBody>
      </p:sp>
      <p:sp>
        <p:nvSpPr>
          <p:cNvPr id="5" name="Footer Placeholder 4"/>
          <p:cNvSpPr>
            <a:spLocks noGrp="1"/>
          </p:cNvSpPr>
          <p:nvPr>
            <p:ph type="ftr" sz="quarter" idx="11"/>
          </p:nvPr>
        </p:nvSpPr>
        <p:spPr/>
        <p:txBody>
          <a:bodyPr/>
          <a:lstStyle/>
          <a:p>
            <a:r>
              <a:rPr lang="en-IN"/>
              <a:t>Introduction</a:t>
            </a:r>
          </a:p>
        </p:txBody>
      </p:sp>
      <p:sp>
        <p:nvSpPr>
          <p:cNvPr id="6" name="Slide Number Placeholder 5"/>
          <p:cNvSpPr>
            <a:spLocks noGrp="1"/>
          </p:cNvSpPr>
          <p:nvPr>
            <p:ph type="sldNum" sz="quarter" idx="12"/>
          </p:nvPr>
        </p:nvSpPr>
        <p:spPr/>
        <p:txBody>
          <a:bodyPr/>
          <a:lstStyle/>
          <a:p>
            <a:fld id="{3752B04B-92D6-4438-9D71-2A3F4F63B5C6}" type="slidenum">
              <a:rPr lang="en-IN" smtClean="0"/>
              <a:t>‹#›</a:t>
            </a:fld>
            <a:endParaRPr lang="en-IN"/>
          </a:p>
        </p:txBody>
      </p:sp>
    </p:spTree>
    <p:extLst>
      <p:ext uri="{BB962C8B-B14F-4D97-AF65-F5344CB8AC3E}">
        <p14:creationId xmlns:p14="http://schemas.microsoft.com/office/powerpoint/2010/main" val="17989739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8CA7C5-03C0-4471-9D6B-64F2C5F3ADB7}" type="datetime1">
              <a:rPr lang="en-IN" smtClean="0"/>
              <a:t>20-09-2023</a:t>
            </a:fld>
            <a:endParaRPr lang="en-IN"/>
          </a:p>
        </p:txBody>
      </p:sp>
      <p:sp>
        <p:nvSpPr>
          <p:cNvPr id="5" name="Footer Placeholder 4"/>
          <p:cNvSpPr>
            <a:spLocks noGrp="1"/>
          </p:cNvSpPr>
          <p:nvPr>
            <p:ph type="ftr" sz="quarter" idx="11"/>
          </p:nvPr>
        </p:nvSpPr>
        <p:spPr/>
        <p:txBody>
          <a:bodyPr/>
          <a:lstStyle/>
          <a:p>
            <a:r>
              <a:rPr lang="en-IN"/>
              <a:t>Introduction</a:t>
            </a:r>
          </a:p>
        </p:txBody>
      </p:sp>
      <p:sp>
        <p:nvSpPr>
          <p:cNvPr id="6" name="Slide Number Placeholder 5"/>
          <p:cNvSpPr>
            <a:spLocks noGrp="1"/>
          </p:cNvSpPr>
          <p:nvPr>
            <p:ph type="sldNum" sz="quarter" idx="12"/>
          </p:nvPr>
        </p:nvSpPr>
        <p:spPr/>
        <p:txBody>
          <a:bodyPr/>
          <a:lstStyle/>
          <a:p>
            <a:fld id="{3752B04B-92D6-4438-9D71-2A3F4F63B5C6}" type="slidenum">
              <a:rPr lang="en-IN" smtClean="0"/>
              <a:t>‹#›</a:t>
            </a:fld>
            <a:endParaRPr lang="en-IN"/>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129553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C22EB7-F2D0-435E-8634-10C90234C815}" type="datetime1">
              <a:rPr lang="en-IN" smtClean="0"/>
              <a:t>20-09-2023</a:t>
            </a:fld>
            <a:endParaRPr lang="en-IN"/>
          </a:p>
        </p:txBody>
      </p:sp>
      <p:sp>
        <p:nvSpPr>
          <p:cNvPr id="5" name="Footer Placeholder 4"/>
          <p:cNvSpPr>
            <a:spLocks noGrp="1"/>
          </p:cNvSpPr>
          <p:nvPr>
            <p:ph type="ftr" sz="quarter" idx="11"/>
          </p:nvPr>
        </p:nvSpPr>
        <p:spPr/>
        <p:txBody>
          <a:bodyPr/>
          <a:lstStyle/>
          <a:p>
            <a:r>
              <a:rPr lang="en-IN"/>
              <a:t>Introduction</a:t>
            </a:r>
          </a:p>
        </p:txBody>
      </p:sp>
      <p:sp>
        <p:nvSpPr>
          <p:cNvPr id="6" name="Slide Number Placeholder 5"/>
          <p:cNvSpPr>
            <a:spLocks noGrp="1"/>
          </p:cNvSpPr>
          <p:nvPr>
            <p:ph type="sldNum" sz="quarter" idx="12"/>
          </p:nvPr>
        </p:nvSpPr>
        <p:spPr/>
        <p:txBody>
          <a:bodyPr/>
          <a:lstStyle/>
          <a:p>
            <a:fld id="{3752B04B-92D6-4438-9D71-2A3F4F63B5C6}" type="slidenum">
              <a:rPr lang="en-IN" smtClean="0"/>
              <a:t>‹#›</a:t>
            </a:fld>
            <a:endParaRPr lang="en-IN"/>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70264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F2CD68-9AC1-4BA7-ABE5-F6BB20A2F4D8}" type="datetime1">
              <a:rPr lang="en-IN" smtClean="0"/>
              <a:t>20-09-2023</a:t>
            </a:fld>
            <a:endParaRPr lang="en-IN"/>
          </a:p>
        </p:txBody>
      </p:sp>
      <p:sp>
        <p:nvSpPr>
          <p:cNvPr id="5" name="Footer Placeholder 4"/>
          <p:cNvSpPr>
            <a:spLocks noGrp="1"/>
          </p:cNvSpPr>
          <p:nvPr>
            <p:ph type="ftr" sz="quarter" idx="11"/>
          </p:nvPr>
        </p:nvSpPr>
        <p:spPr/>
        <p:txBody>
          <a:bodyPr/>
          <a:lstStyle/>
          <a:p>
            <a:r>
              <a:rPr lang="en-IN"/>
              <a:t>Introduction</a:t>
            </a:r>
          </a:p>
        </p:txBody>
      </p:sp>
      <p:sp>
        <p:nvSpPr>
          <p:cNvPr id="6" name="Slide Number Placeholder 5"/>
          <p:cNvSpPr>
            <a:spLocks noGrp="1"/>
          </p:cNvSpPr>
          <p:nvPr>
            <p:ph type="sldNum" sz="quarter" idx="12"/>
          </p:nvPr>
        </p:nvSpPr>
        <p:spPr/>
        <p:txBody>
          <a:bodyPr/>
          <a:lstStyle/>
          <a:p>
            <a:fld id="{3752B04B-92D6-4438-9D71-2A3F4F63B5C6}" type="slidenum">
              <a:rPr lang="en-IN" smtClean="0"/>
              <a:t>‹#›</a:t>
            </a:fld>
            <a:endParaRPr lang="en-IN"/>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207460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975C6D-72E4-4E3F-B64C-89483A0B5D2A}" type="datetime1">
              <a:rPr lang="en-IN" smtClean="0"/>
              <a:t>20-09-2023</a:t>
            </a:fld>
            <a:endParaRPr lang="en-IN"/>
          </a:p>
        </p:txBody>
      </p:sp>
      <p:sp>
        <p:nvSpPr>
          <p:cNvPr id="5" name="Footer Placeholder 4"/>
          <p:cNvSpPr>
            <a:spLocks noGrp="1"/>
          </p:cNvSpPr>
          <p:nvPr>
            <p:ph type="ftr" sz="quarter" idx="11"/>
          </p:nvPr>
        </p:nvSpPr>
        <p:spPr/>
        <p:txBody>
          <a:bodyPr/>
          <a:lstStyle/>
          <a:p>
            <a:r>
              <a:rPr lang="en-IN"/>
              <a:t>Introduction</a:t>
            </a:r>
          </a:p>
        </p:txBody>
      </p:sp>
      <p:sp>
        <p:nvSpPr>
          <p:cNvPr id="6" name="Slide Number Placeholder 5"/>
          <p:cNvSpPr>
            <a:spLocks noGrp="1"/>
          </p:cNvSpPr>
          <p:nvPr>
            <p:ph type="sldNum" sz="quarter" idx="12"/>
          </p:nvPr>
        </p:nvSpPr>
        <p:spPr/>
        <p:txBody>
          <a:bodyPr/>
          <a:lstStyle/>
          <a:p>
            <a:fld id="{3752B04B-92D6-4438-9D71-2A3F4F63B5C6}" type="slidenum">
              <a:rPr lang="en-IN" smtClean="0"/>
              <a:t>‹#›</a:t>
            </a:fld>
            <a:endParaRPr lang="en-IN"/>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86381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490666BE-B028-4BB7-A3CB-F494EE0EB745}" type="datetime1">
              <a:rPr lang="en-IN" smtClean="0"/>
              <a:t>20-09-2023</a:t>
            </a:fld>
            <a:endParaRPr lang="en-IN"/>
          </a:p>
        </p:txBody>
      </p:sp>
      <p:sp>
        <p:nvSpPr>
          <p:cNvPr id="5" name="Footer Placeholder 4"/>
          <p:cNvSpPr>
            <a:spLocks noGrp="1"/>
          </p:cNvSpPr>
          <p:nvPr>
            <p:ph type="ftr" sz="quarter" idx="11"/>
          </p:nvPr>
        </p:nvSpPr>
        <p:spPr>
          <a:xfrm>
            <a:off x="2692397" y="5037663"/>
            <a:ext cx="5214635" cy="279400"/>
          </a:xfrm>
        </p:spPr>
        <p:txBody>
          <a:bodyPr/>
          <a:lstStyle/>
          <a:p>
            <a:r>
              <a:rPr lang="en-IN"/>
              <a:t>Introduction</a:t>
            </a:r>
          </a:p>
        </p:txBody>
      </p:sp>
      <p:sp>
        <p:nvSpPr>
          <p:cNvPr id="6" name="Slide Number Placeholder 5"/>
          <p:cNvSpPr>
            <a:spLocks noGrp="1"/>
          </p:cNvSpPr>
          <p:nvPr>
            <p:ph type="sldNum" sz="quarter" idx="12"/>
          </p:nvPr>
        </p:nvSpPr>
        <p:spPr>
          <a:xfrm>
            <a:off x="8956900" y="5037663"/>
            <a:ext cx="551167" cy="279400"/>
          </a:xfrm>
        </p:spPr>
        <p:txBody>
          <a:bodyPr/>
          <a:lstStyle/>
          <a:p>
            <a:fld id="{76D32903-F030-42B7-A886-84777215C072}" type="slidenum">
              <a:rPr lang="en-IN" smtClean="0"/>
              <a:t>‹#›</a:t>
            </a:fld>
            <a:endParaRPr lang="en-IN"/>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26251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79C6C6-FFE8-4122-BBFD-22D61048E5D7}" type="datetime1">
              <a:rPr lang="en-IN" smtClean="0"/>
              <a:t>20-09-2023</a:t>
            </a:fld>
            <a:endParaRPr lang="en-IN"/>
          </a:p>
        </p:txBody>
      </p:sp>
      <p:sp>
        <p:nvSpPr>
          <p:cNvPr id="5" name="Footer Placeholder 4"/>
          <p:cNvSpPr>
            <a:spLocks noGrp="1"/>
          </p:cNvSpPr>
          <p:nvPr>
            <p:ph type="ftr" sz="quarter" idx="11"/>
          </p:nvPr>
        </p:nvSpPr>
        <p:spPr/>
        <p:txBody>
          <a:bodyPr/>
          <a:lstStyle/>
          <a:p>
            <a:r>
              <a:rPr lang="en-IN"/>
              <a:t>Introduction</a:t>
            </a:r>
          </a:p>
        </p:txBody>
      </p:sp>
      <p:sp>
        <p:nvSpPr>
          <p:cNvPr id="6" name="Slide Number Placeholder 5"/>
          <p:cNvSpPr>
            <a:spLocks noGrp="1"/>
          </p:cNvSpPr>
          <p:nvPr>
            <p:ph type="sldNum" sz="quarter" idx="12"/>
          </p:nvPr>
        </p:nvSpPr>
        <p:spPr/>
        <p:txBody>
          <a:bodyPr/>
          <a:lstStyle/>
          <a:p>
            <a:fld id="{76D32903-F030-42B7-A886-84777215C072}" type="slidenum">
              <a:rPr lang="en-IN" smtClean="0"/>
              <a:t>‹#›</a:t>
            </a:fld>
            <a:endParaRPr lang="en-IN"/>
          </a:p>
        </p:txBody>
      </p:sp>
    </p:spTree>
    <p:extLst>
      <p:ext uri="{BB962C8B-B14F-4D97-AF65-F5344CB8AC3E}">
        <p14:creationId xmlns:p14="http://schemas.microsoft.com/office/powerpoint/2010/main" val="2086942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8660D-D16E-43DA-BF40-777ACEBB88C0}" type="datetime1">
              <a:rPr lang="en-IN" smtClean="0"/>
              <a:t>20-09-2023</a:t>
            </a:fld>
            <a:endParaRPr lang="en-IN"/>
          </a:p>
        </p:txBody>
      </p:sp>
      <p:sp>
        <p:nvSpPr>
          <p:cNvPr id="5" name="Footer Placeholder 4"/>
          <p:cNvSpPr>
            <a:spLocks noGrp="1"/>
          </p:cNvSpPr>
          <p:nvPr>
            <p:ph type="ftr" sz="quarter" idx="11"/>
          </p:nvPr>
        </p:nvSpPr>
        <p:spPr/>
        <p:txBody>
          <a:bodyPr/>
          <a:lstStyle/>
          <a:p>
            <a:r>
              <a:rPr lang="en-IN"/>
              <a:t>Introduction</a:t>
            </a:r>
          </a:p>
        </p:txBody>
      </p:sp>
      <p:sp>
        <p:nvSpPr>
          <p:cNvPr id="6" name="Slide Number Placeholder 5"/>
          <p:cNvSpPr>
            <a:spLocks noGrp="1"/>
          </p:cNvSpPr>
          <p:nvPr>
            <p:ph type="sldNum" sz="quarter" idx="12"/>
          </p:nvPr>
        </p:nvSpPr>
        <p:spPr/>
        <p:txBody>
          <a:bodyPr/>
          <a:lstStyle/>
          <a:p>
            <a:fld id="{3752B04B-92D6-4438-9D71-2A3F4F63B5C6}" type="slidenum">
              <a:rPr lang="en-IN" smtClean="0"/>
              <a:t>‹#›</a:t>
            </a:fld>
            <a:endParaRPr lang="en-IN"/>
          </a:p>
        </p:txBody>
      </p:sp>
    </p:spTree>
    <p:extLst>
      <p:ext uri="{BB962C8B-B14F-4D97-AF65-F5344CB8AC3E}">
        <p14:creationId xmlns:p14="http://schemas.microsoft.com/office/powerpoint/2010/main" val="12208864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22E8D7-CA86-4D5D-8377-007142FD5DAF}" type="datetime1">
              <a:rPr lang="en-IN" smtClean="0"/>
              <a:t>20-09-2023</a:t>
            </a:fld>
            <a:endParaRPr lang="en-IN"/>
          </a:p>
        </p:txBody>
      </p:sp>
      <p:sp>
        <p:nvSpPr>
          <p:cNvPr id="5" name="Footer Placeholder 4"/>
          <p:cNvSpPr>
            <a:spLocks noGrp="1"/>
          </p:cNvSpPr>
          <p:nvPr>
            <p:ph type="ftr" sz="quarter" idx="11"/>
          </p:nvPr>
        </p:nvSpPr>
        <p:spPr/>
        <p:txBody>
          <a:bodyPr/>
          <a:lstStyle/>
          <a:p>
            <a:r>
              <a:rPr lang="en-IN"/>
              <a:t>Introduction</a:t>
            </a:r>
          </a:p>
        </p:txBody>
      </p:sp>
      <p:sp>
        <p:nvSpPr>
          <p:cNvPr id="6" name="Slide Number Placeholder 5"/>
          <p:cNvSpPr>
            <a:spLocks noGrp="1"/>
          </p:cNvSpPr>
          <p:nvPr>
            <p:ph type="sldNum" sz="quarter" idx="12"/>
          </p:nvPr>
        </p:nvSpPr>
        <p:spPr/>
        <p:txBody>
          <a:bodyPr/>
          <a:lstStyle/>
          <a:p>
            <a:fld id="{76D32903-F030-42B7-A886-84777215C072}" type="slidenum">
              <a:rPr lang="en-IN" smtClean="0"/>
              <a:t>‹#›</a:t>
            </a:fld>
            <a:endParaRPr lang="en-IN"/>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838552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26360F-9A05-4FA1-8051-733F6FDA5353}" type="datetime1">
              <a:rPr lang="en-IN" smtClean="0"/>
              <a:t>20-09-2023</a:t>
            </a:fld>
            <a:endParaRPr lang="en-IN"/>
          </a:p>
        </p:txBody>
      </p:sp>
      <p:sp>
        <p:nvSpPr>
          <p:cNvPr id="6" name="Footer Placeholder 5"/>
          <p:cNvSpPr>
            <a:spLocks noGrp="1"/>
          </p:cNvSpPr>
          <p:nvPr>
            <p:ph type="ftr" sz="quarter" idx="11"/>
          </p:nvPr>
        </p:nvSpPr>
        <p:spPr/>
        <p:txBody>
          <a:bodyPr/>
          <a:lstStyle/>
          <a:p>
            <a:r>
              <a:rPr lang="en-IN"/>
              <a:t>Introduction</a:t>
            </a:r>
          </a:p>
        </p:txBody>
      </p:sp>
      <p:sp>
        <p:nvSpPr>
          <p:cNvPr id="7" name="Slide Number Placeholder 6"/>
          <p:cNvSpPr>
            <a:spLocks noGrp="1"/>
          </p:cNvSpPr>
          <p:nvPr>
            <p:ph type="sldNum" sz="quarter" idx="12"/>
          </p:nvPr>
        </p:nvSpPr>
        <p:spPr/>
        <p:txBody>
          <a:bodyPr/>
          <a:lstStyle/>
          <a:p>
            <a:fld id="{76D32903-F030-42B7-A886-84777215C072}" type="slidenum">
              <a:rPr lang="en-IN" smtClean="0"/>
              <a:t>‹#›</a:t>
            </a:fld>
            <a:endParaRPr lang="en-IN"/>
          </a:p>
        </p:txBody>
      </p:sp>
    </p:spTree>
    <p:extLst>
      <p:ext uri="{BB962C8B-B14F-4D97-AF65-F5344CB8AC3E}">
        <p14:creationId xmlns:p14="http://schemas.microsoft.com/office/powerpoint/2010/main" val="21649974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E759A0-9A19-4010-B08E-730371C66D88}" type="datetime1">
              <a:rPr lang="en-IN" smtClean="0"/>
              <a:t>20-09-2023</a:t>
            </a:fld>
            <a:endParaRPr lang="en-IN"/>
          </a:p>
        </p:txBody>
      </p:sp>
      <p:sp>
        <p:nvSpPr>
          <p:cNvPr id="8" name="Footer Placeholder 7"/>
          <p:cNvSpPr>
            <a:spLocks noGrp="1"/>
          </p:cNvSpPr>
          <p:nvPr>
            <p:ph type="ftr" sz="quarter" idx="11"/>
          </p:nvPr>
        </p:nvSpPr>
        <p:spPr/>
        <p:txBody>
          <a:bodyPr/>
          <a:lstStyle/>
          <a:p>
            <a:r>
              <a:rPr lang="en-IN"/>
              <a:t>Introduction</a:t>
            </a:r>
          </a:p>
        </p:txBody>
      </p:sp>
      <p:sp>
        <p:nvSpPr>
          <p:cNvPr id="9" name="Slide Number Placeholder 8"/>
          <p:cNvSpPr>
            <a:spLocks noGrp="1"/>
          </p:cNvSpPr>
          <p:nvPr>
            <p:ph type="sldNum" sz="quarter" idx="12"/>
          </p:nvPr>
        </p:nvSpPr>
        <p:spPr/>
        <p:txBody>
          <a:bodyPr/>
          <a:lstStyle/>
          <a:p>
            <a:fld id="{76D32903-F030-42B7-A886-84777215C072}" type="slidenum">
              <a:rPr lang="en-IN" smtClean="0"/>
              <a:t>‹#›</a:t>
            </a:fld>
            <a:endParaRPr lang="en-IN"/>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491505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C2A45A-0378-4F11-8CFD-01B133957639}" type="datetime1">
              <a:rPr lang="en-IN" smtClean="0"/>
              <a:t>20-09-2023</a:t>
            </a:fld>
            <a:endParaRPr lang="en-IN"/>
          </a:p>
        </p:txBody>
      </p:sp>
      <p:sp>
        <p:nvSpPr>
          <p:cNvPr id="4" name="Footer Placeholder 3"/>
          <p:cNvSpPr>
            <a:spLocks noGrp="1"/>
          </p:cNvSpPr>
          <p:nvPr>
            <p:ph type="ftr" sz="quarter" idx="11"/>
          </p:nvPr>
        </p:nvSpPr>
        <p:spPr/>
        <p:txBody>
          <a:bodyPr/>
          <a:lstStyle/>
          <a:p>
            <a:r>
              <a:rPr lang="en-IN"/>
              <a:t>Introduction</a:t>
            </a:r>
          </a:p>
        </p:txBody>
      </p:sp>
      <p:sp>
        <p:nvSpPr>
          <p:cNvPr id="5" name="Slide Number Placeholder 4"/>
          <p:cNvSpPr>
            <a:spLocks noGrp="1"/>
          </p:cNvSpPr>
          <p:nvPr>
            <p:ph type="sldNum" sz="quarter" idx="12"/>
          </p:nvPr>
        </p:nvSpPr>
        <p:spPr/>
        <p:txBody>
          <a:bodyPr/>
          <a:lstStyle/>
          <a:p>
            <a:fld id="{76D32903-F030-42B7-A886-84777215C072}" type="slidenum">
              <a:rPr lang="en-IN" smtClean="0"/>
              <a:t>‹#›</a:t>
            </a:fld>
            <a:endParaRPr lang="en-IN"/>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65762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52D343-F32D-41A6-923B-5973D7D89E92}" type="datetime1">
              <a:rPr lang="en-IN" smtClean="0"/>
              <a:t>20-09-2023</a:t>
            </a:fld>
            <a:endParaRPr lang="en-IN"/>
          </a:p>
        </p:txBody>
      </p:sp>
      <p:sp>
        <p:nvSpPr>
          <p:cNvPr id="3" name="Footer Placeholder 2"/>
          <p:cNvSpPr>
            <a:spLocks noGrp="1"/>
          </p:cNvSpPr>
          <p:nvPr>
            <p:ph type="ftr" sz="quarter" idx="11"/>
          </p:nvPr>
        </p:nvSpPr>
        <p:spPr/>
        <p:txBody>
          <a:bodyPr/>
          <a:lstStyle/>
          <a:p>
            <a:r>
              <a:rPr lang="en-IN"/>
              <a:t>Introduction</a:t>
            </a:r>
          </a:p>
        </p:txBody>
      </p:sp>
      <p:sp>
        <p:nvSpPr>
          <p:cNvPr id="4" name="Slide Number Placeholder 3"/>
          <p:cNvSpPr>
            <a:spLocks noGrp="1"/>
          </p:cNvSpPr>
          <p:nvPr>
            <p:ph type="sldNum" sz="quarter" idx="12"/>
          </p:nvPr>
        </p:nvSpPr>
        <p:spPr/>
        <p:txBody>
          <a:bodyPr/>
          <a:lstStyle/>
          <a:p>
            <a:fld id="{76D32903-F030-42B7-A886-84777215C072}" type="slidenum">
              <a:rPr lang="en-IN" smtClean="0"/>
              <a:t>‹#›</a:t>
            </a:fld>
            <a:endParaRPr lang="en-IN"/>
          </a:p>
        </p:txBody>
      </p:sp>
    </p:spTree>
    <p:extLst>
      <p:ext uri="{BB962C8B-B14F-4D97-AF65-F5344CB8AC3E}">
        <p14:creationId xmlns:p14="http://schemas.microsoft.com/office/powerpoint/2010/main" val="31441131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CD79FD-23DA-4967-BC87-84C716309BFA}" type="datetime1">
              <a:rPr lang="en-IN" smtClean="0"/>
              <a:t>20-09-2023</a:t>
            </a:fld>
            <a:endParaRPr lang="en-IN"/>
          </a:p>
        </p:txBody>
      </p:sp>
      <p:sp>
        <p:nvSpPr>
          <p:cNvPr id="6" name="Footer Placeholder 5"/>
          <p:cNvSpPr>
            <a:spLocks noGrp="1"/>
          </p:cNvSpPr>
          <p:nvPr>
            <p:ph type="ftr" sz="quarter" idx="11"/>
          </p:nvPr>
        </p:nvSpPr>
        <p:spPr/>
        <p:txBody>
          <a:bodyPr/>
          <a:lstStyle/>
          <a:p>
            <a:r>
              <a:rPr lang="en-IN"/>
              <a:t>Introduction</a:t>
            </a:r>
          </a:p>
        </p:txBody>
      </p:sp>
      <p:sp>
        <p:nvSpPr>
          <p:cNvPr id="7" name="Slide Number Placeholder 6"/>
          <p:cNvSpPr>
            <a:spLocks noGrp="1"/>
          </p:cNvSpPr>
          <p:nvPr>
            <p:ph type="sldNum" sz="quarter" idx="12"/>
          </p:nvPr>
        </p:nvSpPr>
        <p:spPr/>
        <p:txBody>
          <a:bodyPr/>
          <a:lstStyle/>
          <a:p>
            <a:fld id="{76D32903-F030-42B7-A886-84777215C072}" type="slidenum">
              <a:rPr lang="en-IN" smtClean="0"/>
              <a:t>‹#›</a:t>
            </a:fld>
            <a:endParaRPr lang="en-IN"/>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3300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893876-2F99-48DA-B2BB-4EEBA08568BE}" type="datetime1">
              <a:rPr lang="en-IN" smtClean="0"/>
              <a:t>20-09-2023</a:t>
            </a:fld>
            <a:endParaRPr lang="en-IN"/>
          </a:p>
        </p:txBody>
      </p:sp>
      <p:sp>
        <p:nvSpPr>
          <p:cNvPr id="6" name="Footer Placeholder 5"/>
          <p:cNvSpPr>
            <a:spLocks noGrp="1"/>
          </p:cNvSpPr>
          <p:nvPr>
            <p:ph type="ftr" sz="quarter" idx="11"/>
          </p:nvPr>
        </p:nvSpPr>
        <p:spPr/>
        <p:txBody>
          <a:bodyPr/>
          <a:lstStyle/>
          <a:p>
            <a:r>
              <a:rPr lang="en-IN"/>
              <a:t>Introduction</a:t>
            </a:r>
          </a:p>
        </p:txBody>
      </p:sp>
      <p:sp>
        <p:nvSpPr>
          <p:cNvPr id="7" name="Slide Number Placeholder 6"/>
          <p:cNvSpPr>
            <a:spLocks noGrp="1"/>
          </p:cNvSpPr>
          <p:nvPr>
            <p:ph type="sldNum" sz="quarter" idx="12"/>
          </p:nvPr>
        </p:nvSpPr>
        <p:spPr/>
        <p:txBody>
          <a:bodyPr/>
          <a:lstStyle/>
          <a:p>
            <a:fld id="{76D32903-F030-42B7-A886-84777215C072}" type="slidenum">
              <a:rPr lang="en-IN" smtClean="0"/>
              <a:t>‹#›</a:t>
            </a:fld>
            <a:endParaRPr lang="en-IN"/>
          </a:p>
        </p:txBody>
      </p:sp>
    </p:spTree>
    <p:extLst>
      <p:ext uri="{BB962C8B-B14F-4D97-AF65-F5344CB8AC3E}">
        <p14:creationId xmlns:p14="http://schemas.microsoft.com/office/powerpoint/2010/main" val="41972132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097893-8B65-4CB4-A474-CF69C4E6D69A}" type="datetime1">
              <a:rPr lang="en-IN" smtClean="0"/>
              <a:t>20-09-2023</a:t>
            </a:fld>
            <a:endParaRPr lang="en-IN"/>
          </a:p>
        </p:txBody>
      </p:sp>
      <p:sp>
        <p:nvSpPr>
          <p:cNvPr id="6" name="Footer Placeholder 5"/>
          <p:cNvSpPr>
            <a:spLocks noGrp="1"/>
          </p:cNvSpPr>
          <p:nvPr>
            <p:ph type="ftr" sz="quarter" idx="11"/>
          </p:nvPr>
        </p:nvSpPr>
        <p:spPr/>
        <p:txBody>
          <a:bodyPr/>
          <a:lstStyle/>
          <a:p>
            <a:r>
              <a:rPr lang="en-IN"/>
              <a:t>Introduction</a:t>
            </a:r>
          </a:p>
        </p:txBody>
      </p:sp>
      <p:sp>
        <p:nvSpPr>
          <p:cNvPr id="7" name="Slide Number Placeholder 6"/>
          <p:cNvSpPr>
            <a:spLocks noGrp="1"/>
          </p:cNvSpPr>
          <p:nvPr>
            <p:ph type="sldNum" sz="quarter" idx="12"/>
          </p:nvPr>
        </p:nvSpPr>
        <p:spPr/>
        <p:txBody>
          <a:bodyPr/>
          <a:lstStyle/>
          <a:p>
            <a:fld id="{76D32903-F030-42B7-A886-84777215C072}" type="slidenum">
              <a:rPr lang="en-IN" smtClean="0"/>
              <a:t>‹#›</a:t>
            </a:fld>
            <a:endParaRPr lang="en-IN"/>
          </a:p>
        </p:txBody>
      </p:sp>
    </p:spTree>
    <p:extLst>
      <p:ext uri="{BB962C8B-B14F-4D97-AF65-F5344CB8AC3E}">
        <p14:creationId xmlns:p14="http://schemas.microsoft.com/office/powerpoint/2010/main" val="1150198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3228D2-405F-4847-89C6-42863D5226FE}" type="datetime1">
              <a:rPr lang="en-IN" smtClean="0"/>
              <a:t>20-09-2023</a:t>
            </a:fld>
            <a:endParaRPr lang="en-IN"/>
          </a:p>
        </p:txBody>
      </p:sp>
      <p:sp>
        <p:nvSpPr>
          <p:cNvPr id="5" name="Footer Placeholder 4"/>
          <p:cNvSpPr>
            <a:spLocks noGrp="1"/>
          </p:cNvSpPr>
          <p:nvPr>
            <p:ph type="ftr" sz="quarter" idx="11"/>
          </p:nvPr>
        </p:nvSpPr>
        <p:spPr/>
        <p:txBody>
          <a:bodyPr/>
          <a:lstStyle/>
          <a:p>
            <a:r>
              <a:rPr lang="en-IN"/>
              <a:t>Introduction</a:t>
            </a:r>
          </a:p>
        </p:txBody>
      </p:sp>
      <p:sp>
        <p:nvSpPr>
          <p:cNvPr id="6" name="Slide Number Placeholder 5"/>
          <p:cNvSpPr>
            <a:spLocks noGrp="1"/>
          </p:cNvSpPr>
          <p:nvPr>
            <p:ph type="sldNum" sz="quarter" idx="12"/>
          </p:nvPr>
        </p:nvSpPr>
        <p:spPr/>
        <p:txBody>
          <a:bodyPr/>
          <a:lstStyle/>
          <a:p>
            <a:fld id="{76D32903-F030-42B7-A886-84777215C072}" type="slidenum">
              <a:rPr lang="en-IN" smtClean="0"/>
              <a:t>‹#›</a:t>
            </a:fld>
            <a:endParaRPr lang="en-IN"/>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12031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5AB3EB-C240-4A62-A85D-660AE4447CBA}" type="datetime1">
              <a:rPr lang="en-IN" smtClean="0"/>
              <a:t>20-09-2023</a:t>
            </a:fld>
            <a:endParaRPr lang="en-IN"/>
          </a:p>
        </p:txBody>
      </p:sp>
      <p:sp>
        <p:nvSpPr>
          <p:cNvPr id="5" name="Footer Placeholder 4"/>
          <p:cNvSpPr>
            <a:spLocks noGrp="1"/>
          </p:cNvSpPr>
          <p:nvPr>
            <p:ph type="ftr" sz="quarter" idx="11"/>
          </p:nvPr>
        </p:nvSpPr>
        <p:spPr/>
        <p:txBody>
          <a:bodyPr/>
          <a:lstStyle/>
          <a:p>
            <a:r>
              <a:rPr lang="en-IN"/>
              <a:t>Introduction</a:t>
            </a:r>
          </a:p>
        </p:txBody>
      </p:sp>
      <p:sp>
        <p:nvSpPr>
          <p:cNvPr id="6" name="Slide Number Placeholder 5"/>
          <p:cNvSpPr>
            <a:spLocks noGrp="1"/>
          </p:cNvSpPr>
          <p:nvPr>
            <p:ph type="sldNum" sz="quarter" idx="12"/>
          </p:nvPr>
        </p:nvSpPr>
        <p:spPr/>
        <p:txBody>
          <a:bodyPr/>
          <a:lstStyle/>
          <a:p>
            <a:fld id="{76D32903-F030-42B7-A886-84777215C072}" type="slidenum">
              <a:rPr lang="en-IN" smtClean="0"/>
              <a:t>‹#›</a:t>
            </a:fld>
            <a:endParaRPr lang="en-IN"/>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9783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2DE677-CEB5-41E2-B777-00C942098C26}" type="datetime1">
              <a:rPr lang="en-IN" smtClean="0"/>
              <a:t>20-09-2023</a:t>
            </a:fld>
            <a:endParaRPr lang="en-IN"/>
          </a:p>
        </p:txBody>
      </p:sp>
      <p:sp>
        <p:nvSpPr>
          <p:cNvPr id="5" name="Footer Placeholder 4"/>
          <p:cNvSpPr>
            <a:spLocks noGrp="1"/>
          </p:cNvSpPr>
          <p:nvPr>
            <p:ph type="ftr" sz="quarter" idx="11"/>
          </p:nvPr>
        </p:nvSpPr>
        <p:spPr/>
        <p:txBody>
          <a:bodyPr/>
          <a:lstStyle/>
          <a:p>
            <a:r>
              <a:rPr lang="en-IN"/>
              <a:t>Introduction</a:t>
            </a:r>
          </a:p>
        </p:txBody>
      </p:sp>
      <p:sp>
        <p:nvSpPr>
          <p:cNvPr id="6" name="Slide Number Placeholder 5"/>
          <p:cNvSpPr>
            <a:spLocks noGrp="1"/>
          </p:cNvSpPr>
          <p:nvPr>
            <p:ph type="sldNum" sz="quarter" idx="12"/>
          </p:nvPr>
        </p:nvSpPr>
        <p:spPr/>
        <p:txBody>
          <a:bodyPr/>
          <a:lstStyle/>
          <a:p>
            <a:fld id="{3752B04B-92D6-4438-9D71-2A3F4F63B5C6}" type="slidenum">
              <a:rPr lang="en-IN" smtClean="0"/>
              <a:t>‹#›</a:t>
            </a:fld>
            <a:endParaRPr lang="en-IN"/>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18363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9EBB04-1493-4EEB-B8E8-52A1304B0B17}" type="datetime1">
              <a:rPr lang="en-IN" smtClean="0"/>
              <a:t>20-09-2023</a:t>
            </a:fld>
            <a:endParaRPr lang="en-IN"/>
          </a:p>
        </p:txBody>
      </p:sp>
      <p:sp>
        <p:nvSpPr>
          <p:cNvPr id="5" name="Footer Placeholder 4"/>
          <p:cNvSpPr>
            <a:spLocks noGrp="1"/>
          </p:cNvSpPr>
          <p:nvPr>
            <p:ph type="ftr" sz="quarter" idx="11"/>
          </p:nvPr>
        </p:nvSpPr>
        <p:spPr/>
        <p:txBody>
          <a:bodyPr/>
          <a:lstStyle/>
          <a:p>
            <a:r>
              <a:rPr lang="en-IN"/>
              <a:t>Introduction</a:t>
            </a:r>
          </a:p>
        </p:txBody>
      </p:sp>
      <p:sp>
        <p:nvSpPr>
          <p:cNvPr id="6" name="Slide Number Placeholder 5"/>
          <p:cNvSpPr>
            <a:spLocks noGrp="1"/>
          </p:cNvSpPr>
          <p:nvPr>
            <p:ph type="sldNum" sz="quarter" idx="12"/>
          </p:nvPr>
        </p:nvSpPr>
        <p:spPr/>
        <p:txBody>
          <a:bodyPr/>
          <a:lstStyle/>
          <a:p>
            <a:fld id="{76D32903-F030-42B7-A886-84777215C072}" type="slidenum">
              <a:rPr lang="en-IN" smtClean="0"/>
              <a:t>‹#›</a:t>
            </a:fld>
            <a:endParaRPr lang="en-IN"/>
          </a:p>
        </p:txBody>
      </p:sp>
    </p:spTree>
    <p:extLst>
      <p:ext uri="{BB962C8B-B14F-4D97-AF65-F5344CB8AC3E}">
        <p14:creationId xmlns:p14="http://schemas.microsoft.com/office/powerpoint/2010/main" val="28210995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835EC7-03CE-4223-B894-9862C05723B1}" type="datetime1">
              <a:rPr lang="en-IN" smtClean="0"/>
              <a:t>20-09-2023</a:t>
            </a:fld>
            <a:endParaRPr lang="en-IN"/>
          </a:p>
        </p:txBody>
      </p:sp>
      <p:sp>
        <p:nvSpPr>
          <p:cNvPr id="5" name="Footer Placeholder 4"/>
          <p:cNvSpPr>
            <a:spLocks noGrp="1"/>
          </p:cNvSpPr>
          <p:nvPr>
            <p:ph type="ftr" sz="quarter" idx="11"/>
          </p:nvPr>
        </p:nvSpPr>
        <p:spPr/>
        <p:txBody>
          <a:bodyPr/>
          <a:lstStyle/>
          <a:p>
            <a:r>
              <a:rPr lang="en-IN"/>
              <a:t>Introduction</a:t>
            </a:r>
          </a:p>
        </p:txBody>
      </p:sp>
      <p:sp>
        <p:nvSpPr>
          <p:cNvPr id="6" name="Slide Number Placeholder 5"/>
          <p:cNvSpPr>
            <a:spLocks noGrp="1"/>
          </p:cNvSpPr>
          <p:nvPr>
            <p:ph type="sldNum" sz="quarter" idx="12"/>
          </p:nvPr>
        </p:nvSpPr>
        <p:spPr/>
        <p:txBody>
          <a:bodyPr/>
          <a:lstStyle/>
          <a:p>
            <a:fld id="{76D32903-F030-42B7-A886-84777215C072}" type="slidenum">
              <a:rPr lang="en-IN" smtClean="0"/>
              <a:t>‹#›</a:t>
            </a:fld>
            <a:endParaRPr lang="en-IN"/>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894337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A4EA27-6EB0-4CD2-8934-6D72D96DB9F8}" type="datetime1">
              <a:rPr lang="en-IN" smtClean="0"/>
              <a:t>20-09-2023</a:t>
            </a:fld>
            <a:endParaRPr lang="en-IN"/>
          </a:p>
        </p:txBody>
      </p:sp>
      <p:sp>
        <p:nvSpPr>
          <p:cNvPr id="5" name="Footer Placeholder 4"/>
          <p:cNvSpPr>
            <a:spLocks noGrp="1"/>
          </p:cNvSpPr>
          <p:nvPr>
            <p:ph type="ftr" sz="quarter" idx="11"/>
          </p:nvPr>
        </p:nvSpPr>
        <p:spPr/>
        <p:txBody>
          <a:bodyPr/>
          <a:lstStyle/>
          <a:p>
            <a:r>
              <a:rPr lang="en-IN"/>
              <a:t>Introduction</a:t>
            </a:r>
          </a:p>
        </p:txBody>
      </p:sp>
      <p:sp>
        <p:nvSpPr>
          <p:cNvPr id="6" name="Slide Number Placeholder 5"/>
          <p:cNvSpPr>
            <a:spLocks noGrp="1"/>
          </p:cNvSpPr>
          <p:nvPr>
            <p:ph type="sldNum" sz="quarter" idx="12"/>
          </p:nvPr>
        </p:nvSpPr>
        <p:spPr/>
        <p:txBody>
          <a:bodyPr/>
          <a:lstStyle/>
          <a:p>
            <a:fld id="{76D32903-F030-42B7-A886-84777215C072}" type="slidenum">
              <a:rPr lang="en-IN" smtClean="0"/>
              <a:t>‹#›</a:t>
            </a:fld>
            <a:endParaRPr lang="en-IN"/>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30188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D6ABD7-C8E9-4D3C-A8EF-9D2C11539EE2}" type="datetime1">
              <a:rPr lang="en-IN" smtClean="0"/>
              <a:t>20-09-2023</a:t>
            </a:fld>
            <a:endParaRPr lang="en-IN"/>
          </a:p>
        </p:txBody>
      </p:sp>
      <p:sp>
        <p:nvSpPr>
          <p:cNvPr id="5" name="Footer Placeholder 4"/>
          <p:cNvSpPr>
            <a:spLocks noGrp="1"/>
          </p:cNvSpPr>
          <p:nvPr>
            <p:ph type="ftr" sz="quarter" idx="11"/>
          </p:nvPr>
        </p:nvSpPr>
        <p:spPr/>
        <p:txBody>
          <a:bodyPr/>
          <a:lstStyle/>
          <a:p>
            <a:r>
              <a:rPr lang="en-IN"/>
              <a:t>Introduction</a:t>
            </a:r>
          </a:p>
        </p:txBody>
      </p:sp>
      <p:sp>
        <p:nvSpPr>
          <p:cNvPr id="6" name="Slide Number Placeholder 5"/>
          <p:cNvSpPr>
            <a:spLocks noGrp="1"/>
          </p:cNvSpPr>
          <p:nvPr>
            <p:ph type="sldNum" sz="quarter" idx="12"/>
          </p:nvPr>
        </p:nvSpPr>
        <p:spPr/>
        <p:txBody>
          <a:bodyPr/>
          <a:lstStyle/>
          <a:p>
            <a:fld id="{76D32903-F030-42B7-A886-84777215C072}" type="slidenum">
              <a:rPr lang="en-IN" smtClean="0"/>
              <a:t>‹#›</a:t>
            </a:fld>
            <a:endParaRPr lang="en-IN"/>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202673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4A9E6A-44BE-4100-AA55-4F9C2741A622}" type="datetime1">
              <a:rPr lang="en-IN" smtClean="0"/>
              <a:t>20-09-2023</a:t>
            </a:fld>
            <a:endParaRPr lang="en-IN"/>
          </a:p>
        </p:txBody>
      </p:sp>
      <p:sp>
        <p:nvSpPr>
          <p:cNvPr id="5" name="Footer Placeholder 4"/>
          <p:cNvSpPr>
            <a:spLocks noGrp="1"/>
          </p:cNvSpPr>
          <p:nvPr>
            <p:ph type="ftr" sz="quarter" idx="11"/>
          </p:nvPr>
        </p:nvSpPr>
        <p:spPr/>
        <p:txBody>
          <a:bodyPr/>
          <a:lstStyle/>
          <a:p>
            <a:r>
              <a:rPr lang="en-IN"/>
              <a:t>Introduction</a:t>
            </a:r>
          </a:p>
        </p:txBody>
      </p:sp>
      <p:sp>
        <p:nvSpPr>
          <p:cNvPr id="6" name="Slide Number Placeholder 5"/>
          <p:cNvSpPr>
            <a:spLocks noGrp="1"/>
          </p:cNvSpPr>
          <p:nvPr>
            <p:ph type="sldNum" sz="quarter" idx="12"/>
          </p:nvPr>
        </p:nvSpPr>
        <p:spPr/>
        <p:txBody>
          <a:bodyPr/>
          <a:lstStyle/>
          <a:p>
            <a:fld id="{76D32903-F030-42B7-A886-84777215C072}" type="slidenum">
              <a:rPr lang="en-IN" smtClean="0"/>
              <a:t>‹#›</a:t>
            </a:fld>
            <a:endParaRPr lang="en-IN"/>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5076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4C2DAC2-9E2D-4356-9018-24A776B7B8BD}" type="datetime1">
              <a:rPr lang="en-IN" smtClean="0"/>
              <a:t>20-09-2023</a:t>
            </a:fld>
            <a:endParaRPr lang="en-IN"/>
          </a:p>
        </p:txBody>
      </p:sp>
      <p:sp>
        <p:nvSpPr>
          <p:cNvPr id="6" name="Footer Placeholder 5"/>
          <p:cNvSpPr>
            <a:spLocks noGrp="1"/>
          </p:cNvSpPr>
          <p:nvPr>
            <p:ph type="ftr" sz="quarter" idx="11"/>
          </p:nvPr>
        </p:nvSpPr>
        <p:spPr/>
        <p:txBody>
          <a:bodyPr/>
          <a:lstStyle/>
          <a:p>
            <a:r>
              <a:rPr lang="en-IN"/>
              <a:t>Introduction</a:t>
            </a:r>
          </a:p>
        </p:txBody>
      </p:sp>
      <p:sp>
        <p:nvSpPr>
          <p:cNvPr id="7" name="Slide Number Placeholder 6"/>
          <p:cNvSpPr>
            <a:spLocks noGrp="1"/>
          </p:cNvSpPr>
          <p:nvPr>
            <p:ph type="sldNum" sz="quarter" idx="12"/>
          </p:nvPr>
        </p:nvSpPr>
        <p:spPr/>
        <p:txBody>
          <a:bodyPr/>
          <a:lstStyle/>
          <a:p>
            <a:fld id="{3752B04B-92D6-4438-9D71-2A3F4F63B5C6}" type="slidenum">
              <a:rPr lang="en-IN" smtClean="0"/>
              <a:t>‹#›</a:t>
            </a:fld>
            <a:endParaRPr lang="en-IN"/>
          </a:p>
        </p:txBody>
      </p:sp>
    </p:spTree>
    <p:extLst>
      <p:ext uri="{BB962C8B-B14F-4D97-AF65-F5344CB8AC3E}">
        <p14:creationId xmlns:p14="http://schemas.microsoft.com/office/powerpoint/2010/main" val="3786847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8E9859C-AD2A-49F8-8837-1516E2124423}" type="datetime1">
              <a:rPr lang="en-IN" smtClean="0"/>
              <a:t>20-09-2023</a:t>
            </a:fld>
            <a:endParaRPr lang="en-IN"/>
          </a:p>
        </p:txBody>
      </p:sp>
      <p:sp>
        <p:nvSpPr>
          <p:cNvPr id="8" name="Footer Placeholder 7"/>
          <p:cNvSpPr>
            <a:spLocks noGrp="1"/>
          </p:cNvSpPr>
          <p:nvPr>
            <p:ph type="ftr" sz="quarter" idx="11"/>
          </p:nvPr>
        </p:nvSpPr>
        <p:spPr/>
        <p:txBody>
          <a:bodyPr/>
          <a:lstStyle/>
          <a:p>
            <a:r>
              <a:rPr lang="en-IN"/>
              <a:t>Introduction</a:t>
            </a:r>
          </a:p>
        </p:txBody>
      </p:sp>
      <p:sp>
        <p:nvSpPr>
          <p:cNvPr id="9" name="Slide Number Placeholder 8"/>
          <p:cNvSpPr>
            <a:spLocks noGrp="1"/>
          </p:cNvSpPr>
          <p:nvPr>
            <p:ph type="sldNum" sz="quarter" idx="12"/>
          </p:nvPr>
        </p:nvSpPr>
        <p:spPr/>
        <p:txBody>
          <a:bodyPr/>
          <a:lstStyle/>
          <a:p>
            <a:fld id="{3752B04B-92D6-4438-9D71-2A3F4F63B5C6}" type="slidenum">
              <a:rPr lang="en-IN" smtClean="0"/>
              <a:t>‹#›</a:t>
            </a:fld>
            <a:endParaRPr lang="en-IN"/>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56442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1EA1FE7-3A8C-4E1A-96B4-3970740B798B}" type="datetime1">
              <a:rPr lang="en-IN" smtClean="0"/>
              <a:t>20-09-2023</a:t>
            </a:fld>
            <a:endParaRPr lang="en-IN"/>
          </a:p>
        </p:txBody>
      </p:sp>
      <p:sp>
        <p:nvSpPr>
          <p:cNvPr id="4" name="Footer Placeholder 3"/>
          <p:cNvSpPr>
            <a:spLocks noGrp="1"/>
          </p:cNvSpPr>
          <p:nvPr>
            <p:ph type="ftr" sz="quarter" idx="11"/>
          </p:nvPr>
        </p:nvSpPr>
        <p:spPr/>
        <p:txBody>
          <a:bodyPr/>
          <a:lstStyle/>
          <a:p>
            <a:r>
              <a:rPr lang="en-IN"/>
              <a:t>Introduction</a:t>
            </a:r>
          </a:p>
        </p:txBody>
      </p:sp>
      <p:sp>
        <p:nvSpPr>
          <p:cNvPr id="5" name="Slide Number Placeholder 4"/>
          <p:cNvSpPr>
            <a:spLocks noGrp="1"/>
          </p:cNvSpPr>
          <p:nvPr>
            <p:ph type="sldNum" sz="quarter" idx="12"/>
          </p:nvPr>
        </p:nvSpPr>
        <p:spPr/>
        <p:txBody>
          <a:bodyPr/>
          <a:lstStyle/>
          <a:p>
            <a:fld id="{3752B04B-92D6-4438-9D71-2A3F4F63B5C6}" type="slidenum">
              <a:rPr lang="en-IN" smtClean="0"/>
              <a:t>‹#›</a:t>
            </a:fld>
            <a:endParaRPr lang="en-IN"/>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01747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648622-913B-4FCD-BA8F-19D5B4112AD5}" type="datetime1">
              <a:rPr lang="en-IN" smtClean="0"/>
              <a:t>20-09-2023</a:t>
            </a:fld>
            <a:endParaRPr lang="en-IN"/>
          </a:p>
        </p:txBody>
      </p:sp>
      <p:sp>
        <p:nvSpPr>
          <p:cNvPr id="3" name="Footer Placeholder 2"/>
          <p:cNvSpPr>
            <a:spLocks noGrp="1"/>
          </p:cNvSpPr>
          <p:nvPr>
            <p:ph type="ftr" sz="quarter" idx="11"/>
          </p:nvPr>
        </p:nvSpPr>
        <p:spPr/>
        <p:txBody>
          <a:bodyPr/>
          <a:lstStyle/>
          <a:p>
            <a:r>
              <a:rPr lang="en-IN"/>
              <a:t>Introduction</a:t>
            </a:r>
          </a:p>
        </p:txBody>
      </p:sp>
      <p:sp>
        <p:nvSpPr>
          <p:cNvPr id="4" name="Slide Number Placeholder 3"/>
          <p:cNvSpPr>
            <a:spLocks noGrp="1"/>
          </p:cNvSpPr>
          <p:nvPr>
            <p:ph type="sldNum" sz="quarter" idx="12"/>
          </p:nvPr>
        </p:nvSpPr>
        <p:spPr/>
        <p:txBody>
          <a:bodyPr/>
          <a:lstStyle/>
          <a:p>
            <a:fld id="{3752B04B-92D6-4438-9D71-2A3F4F63B5C6}" type="slidenum">
              <a:rPr lang="en-IN" smtClean="0"/>
              <a:t>‹#›</a:t>
            </a:fld>
            <a:endParaRPr lang="en-IN"/>
          </a:p>
        </p:txBody>
      </p:sp>
    </p:spTree>
    <p:extLst>
      <p:ext uri="{BB962C8B-B14F-4D97-AF65-F5344CB8AC3E}">
        <p14:creationId xmlns:p14="http://schemas.microsoft.com/office/powerpoint/2010/main" val="641036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802937-694E-4797-B1D5-1F699DFE7505}" type="datetime1">
              <a:rPr lang="en-IN" smtClean="0"/>
              <a:t>20-09-2023</a:t>
            </a:fld>
            <a:endParaRPr lang="en-IN"/>
          </a:p>
        </p:txBody>
      </p:sp>
      <p:sp>
        <p:nvSpPr>
          <p:cNvPr id="6" name="Footer Placeholder 5"/>
          <p:cNvSpPr>
            <a:spLocks noGrp="1"/>
          </p:cNvSpPr>
          <p:nvPr>
            <p:ph type="ftr" sz="quarter" idx="11"/>
          </p:nvPr>
        </p:nvSpPr>
        <p:spPr/>
        <p:txBody>
          <a:bodyPr/>
          <a:lstStyle/>
          <a:p>
            <a:r>
              <a:rPr lang="en-IN"/>
              <a:t>Introduction</a:t>
            </a:r>
          </a:p>
        </p:txBody>
      </p:sp>
      <p:sp>
        <p:nvSpPr>
          <p:cNvPr id="7" name="Slide Number Placeholder 6"/>
          <p:cNvSpPr>
            <a:spLocks noGrp="1"/>
          </p:cNvSpPr>
          <p:nvPr>
            <p:ph type="sldNum" sz="quarter" idx="12"/>
          </p:nvPr>
        </p:nvSpPr>
        <p:spPr/>
        <p:txBody>
          <a:bodyPr/>
          <a:lstStyle/>
          <a:p>
            <a:fld id="{3752B04B-92D6-4438-9D71-2A3F4F63B5C6}" type="slidenum">
              <a:rPr lang="en-IN" smtClean="0"/>
              <a:t>‹#›</a:t>
            </a:fld>
            <a:endParaRPr lang="en-IN"/>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3328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55CDE2-481E-42E8-BA73-78D6657E0B98}" type="datetime1">
              <a:rPr lang="en-IN" smtClean="0"/>
              <a:t>20-09-2023</a:t>
            </a:fld>
            <a:endParaRPr lang="en-IN"/>
          </a:p>
        </p:txBody>
      </p:sp>
      <p:sp>
        <p:nvSpPr>
          <p:cNvPr id="6" name="Footer Placeholder 5"/>
          <p:cNvSpPr>
            <a:spLocks noGrp="1"/>
          </p:cNvSpPr>
          <p:nvPr>
            <p:ph type="ftr" sz="quarter" idx="11"/>
          </p:nvPr>
        </p:nvSpPr>
        <p:spPr/>
        <p:txBody>
          <a:bodyPr/>
          <a:lstStyle/>
          <a:p>
            <a:r>
              <a:rPr lang="en-IN"/>
              <a:t>Introduction</a:t>
            </a:r>
          </a:p>
        </p:txBody>
      </p:sp>
      <p:sp>
        <p:nvSpPr>
          <p:cNvPr id="7" name="Slide Number Placeholder 6"/>
          <p:cNvSpPr>
            <a:spLocks noGrp="1"/>
          </p:cNvSpPr>
          <p:nvPr>
            <p:ph type="sldNum" sz="quarter" idx="12"/>
          </p:nvPr>
        </p:nvSpPr>
        <p:spPr/>
        <p:txBody>
          <a:bodyPr/>
          <a:lstStyle/>
          <a:p>
            <a:fld id="{3752B04B-92D6-4438-9D71-2A3F4F63B5C6}" type="slidenum">
              <a:rPr lang="en-IN" smtClean="0"/>
              <a:t>‹#›</a:t>
            </a:fld>
            <a:endParaRPr lang="en-IN"/>
          </a:p>
        </p:txBody>
      </p:sp>
    </p:spTree>
    <p:extLst>
      <p:ext uri="{BB962C8B-B14F-4D97-AF65-F5344CB8AC3E}">
        <p14:creationId xmlns:p14="http://schemas.microsoft.com/office/powerpoint/2010/main" val="3410342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3.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D23AD75-017E-4C38-AA2A-17D74398FFC1}" type="datetime1">
              <a:rPr lang="en-IN" smtClean="0"/>
              <a:t>20-09-2023</a:t>
            </a:fld>
            <a:endParaRPr lang="en-IN"/>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en-IN"/>
              <a:t>Introduction</a:t>
            </a: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752B04B-92D6-4438-9D71-2A3F4F63B5C6}" type="slidenum">
              <a:rPr lang="en-IN" smtClean="0"/>
              <a:t>‹#›</a:t>
            </a:fld>
            <a:endParaRPr lang="en-IN"/>
          </a:p>
        </p:txBody>
      </p:sp>
    </p:spTree>
    <p:extLst>
      <p:ext uri="{BB962C8B-B14F-4D97-AF65-F5344CB8AC3E}">
        <p14:creationId xmlns:p14="http://schemas.microsoft.com/office/powerpoint/2010/main" val="411628043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hf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9743BD9-CB49-4805-B414-373CDD689A3A}" type="datetime1">
              <a:rPr lang="en-IN" smtClean="0"/>
              <a:t>20-09-2023</a:t>
            </a:fld>
            <a:endParaRPr lang="en-IN"/>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en-IN"/>
              <a:t>Introduction</a:t>
            </a: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6D32903-F030-42B7-A886-84777215C072}" type="slidenum">
              <a:rPr lang="en-IN" smtClean="0"/>
              <a:t>‹#›</a:t>
            </a:fld>
            <a:endParaRPr lang="en-IN"/>
          </a:p>
        </p:txBody>
      </p:sp>
    </p:spTree>
    <p:extLst>
      <p:ext uri="{BB962C8B-B14F-4D97-AF65-F5344CB8AC3E}">
        <p14:creationId xmlns:p14="http://schemas.microsoft.com/office/powerpoint/2010/main" val="271783537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p:hf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0.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0.png"/><Relationship Id="rId4" Type="http://schemas.openxmlformats.org/officeDocument/2006/relationships/image" Target="../media/image160.pn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4.xml"/><Relationship Id="rId7" Type="http://schemas.openxmlformats.org/officeDocument/2006/relationships/chart" Target="../charts/chart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13.m4a"/><Relationship Id="rId7" Type="http://schemas.openxmlformats.org/officeDocument/2006/relationships/chart" Target="../charts/chart3.xml"/><Relationship Id="rId2" Type="http://schemas.microsoft.com/office/2007/relationships/media" Target="../media/media13.m4a"/><Relationship Id="rId1" Type="http://schemas.openxmlformats.org/officeDocument/2006/relationships/tags" Target="../tags/tag1.xml"/><Relationship Id="rId6" Type="http://schemas.openxmlformats.org/officeDocument/2006/relationships/chart" Target="../charts/chart2.xml"/><Relationship Id="rId5" Type="http://schemas.openxmlformats.org/officeDocument/2006/relationships/notesSlide" Target="../notesSlides/notesSlide1.xml"/><Relationship Id="rId4"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14.m4a"/><Relationship Id="rId7" Type="http://schemas.openxmlformats.org/officeDocument/2006/relationships/chart" Target="../charts/chart5.xml"/><Relationship Id="rId2" Type="http://schemas.microsoft.com/office/2007/relationships/media" Target="../media/media14.m4a"/><Relationship Id="rId1" Type="http://schemas.openxmlformats.org/officeDocument/2006/relationships/tags" Target="../tags/tag2.xml"/><Relationship Id="rId6" Type="http://schemas.openxmlformats.org/officeDocument/2006/relationships/chart" Target="../charts/chart4.xml"/><Relationship Id="rId5" Type="http://schemas.openxmlformats.org/officeDocument/2006/relationships/notesSlide" Target="../notesSlides/notesSlide2.xml"/><Relationship Id="rId4"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4.xml"/><Relationship Id="rId7" Type="http://schemas.openxmlformats.org/officeDocument/2006/relationships/chart" Target="../charts/chart6.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slideLayout" Target="../slideLayouts/slideLayout24.xml"/><Relationship Id="rId7" Type="http://schemas.openxmlformats.org/officeDocument/2006/relationships/image" Target="../media/image25.jpe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notesSlide" Target="../notesSlides/notesSlide3.xml"/><Relationship Id="rId9"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4.xml"/><Relationship Id="rId7" Type="http://schemas.openxmlformats.org/officeDocument/2006/relationships/chart" Target="../charts/chart8.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18.m4a"/><Relationship Id="rId7" Type="http://schemas.openxmlformats.org/officeDocument/2006/relationships/chart" Target="../charts/chart10.xml"/><Relationship Id="rId2" Type="http://schemas.microsoft.com/office/2007/relationships/media" Target="../media/media18.m4a"/><Relationship Id="rId1" Type="http://schemas.openxmlformats.org/officeDocument/2006/relationships/tags" Target="../tags/tag3.xml"/><Relationship Id="rId6" Type="http://schemas.openxmlformats.org/officeDocument/2006/relationships/chart" Target="../charts/chart9.xml"/><Relationship Id="rId5" Type="http://schemas.openxmlformats.org/officeDocument/2006/relationships/notesSlide" Target="../notesSlides/notesSlide4.xml"/><Relationship Id="rId4"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19.m4a"/><Relationship Id="rId7" Type="http://schemas.openxmlformats.org/officeDocument/2006/relationships/chart" Target="../charts/chart12.xml"/><Relationship Id="rId2" Type="http://schemas.microsoft.com/office/2007/relationships/media" Target="../media/media19.m4a"/><Relationship Id="rId1" Type="http://schemas.openxmlformats.org/officeDocument/2006/relationships/tags" Target="../tags/tag4.xml"/><Relationship Id="rId6" Type="http://schemas.openxmlformats.org/officeDocument/2006/relationships/chart" Target="../charts/chart11.xml"/><Relationship Id="rId5" Type="http://schemas.openxmlformats.org/officeDocument/2006/relationships/notesSlide" Target="../notesSlides/notesSlide5.xml"/><Relationship Id="rId4"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chart" Target="../charts/chart13.xml"/><Relationship Id="rId3" Type="http://schemas.openxmlformats.org/officeDocument/2006/relationships/audio" Target="../media/media20.m4a"/><Relationship Id="rId7" Type="http://schemas.openxmlformats.org/officeDocument/2006/relationships/image" Target="../media/image31.jpeg"/><Relationship Id="rId2" Type="http://schemas.microsoft.com/office/2007/relationships/media" Target="../media/media20.m4a"/><Relationship Id="rId1" Type="http://schemas.openxmlformats.org/officeDocument/2006/relationships/tags" Target="../tags/tag5.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slideLayout" Target="../slideLayouts/slideLayout24.xml"/><Relationship Id="rId9" Type="http://schemas.openxmlformats.org/officeDocument/2006/relationships/image" Target="../media/image10.png"/></Relationships>
</file>

<file path=ppt/slides/_rels/slide21.xml.rels><?xml version="1.0" encoding="UTF-8" standalone="yes"?>
<Relationships xmlns="http://schemas.openxmlformats.org/package/2006/relationships"><Relationship Id="rId8" Type="http://schemas.openxmlformats.org/officeDocument/2006/relationships/chart" Target="../charts/chart14.xml"/><Relationship Id="rId3" Type="http://schemas.openxmlformats.org/officeDocument/2006/relationships/audio" Target="../media/media21.m4a"/><Relationship Id="rId7" Type="http://schemas.openxmlformats.org/officeDocument/2006/relationships/image" Target="../media/image34.jpeg"/><Relationship Id="rId2" Type="http://schemas.microsoft.com/office/2007/relationships/media" Target="../media/media21.m4a"/><Relationship Id="rId1" Type="http://schemas.openxmlformats.org/officeDocument/2006/relationships/tags" Target="../tags/tag6.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slideLayout" Target="../slideLayouts/slideLayout24.xml"/><Relationship Id="rId9" Type="http://schemas.openxmlformats.org/officeDocument/2006/relationships/image" Target="../media/image10.png"/></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4.xml"/><Relationship Id="rId7" Type="http://schemas.openxmlformats.org/officeDocument/2006/relationships/chart" Target="../charts/chart15.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23.m4a"/><Relationship Id="rId7" Type="http://schemas.openxmlformats.org/officeDocument/2006/relationships/chart" Target="../charts/chart17.xml"/><Relationship Id="rId2" Type="http://schemas.microsoft.com/office/2007/relationships/media" Target="../media/media23.m4a"/><Relationship Id="rId1" Type="http://schemas.openxmlformats.org/officeDocument/2006/relationships/tags" Target="../tags/tag7.xml"/><Relationship Id="rId6" Type="http://schemas.openxmlformats.org/officeDocument/2006/relationships/chart" Target="../charts/chart16.xml"/><Relationship Id="rId5" Type="http://schemas.openxmlformats.org/officeDocument/2006/relationships/notesSlide" Target="../notesSlides/notesSlide6.xml"/><Relationship Id="rId4"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24.m4a"/><Relationship Id="rId7" Type="http://schemas.openxmlformats.org/officeDocument/2006/relationships/chart" Target="../charts/chart19.xml"/><Relationship Id="rId2" Type="http://schemas.microsoft.com/office/2007/relationships/media" Target="../media/media24.m4a"/><Relationship Id="rId1" Type="http://schemas.openxmlformats.org/officeDocument/2006/relationships/tags" Target="../tags/tag8.xml"/><Relationship Id="rId6" Type="http://schemas.openxmlformats.org/officeDocument/2006/relationships/chart" Target="../charts/chart18.xml"/><Relationship Id="rId5" Type="http://schemas.openxmlformats.org/officeDocument/2006/relationships/notesSlide" Target="../notesSlides/notesSlide7.xml"/><Relationship Id="rId4"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8" Type="http://schemas.openxmlformats.org/officeDocument/2006/relationships/chart" Target="../charts/chart20.xml"/><Relationship Id="rId3" Type="http://schemas.openxmlformats.org/officeDocument/2006/relationships/audio" Target="../media/media25.m4a"/><Relationship Id="rId7" Type="http://schemas.openxmlformats.org/officeDocument/2006/relationships/image" Target="../media/image40.jpeg"/><Relationship Id="rId2" Type="http://schemas.microsoft.com/office/2007/relationships/media" Target="../media/media25.m4a"/><Relationship Id="rId1" Type="http://schemas.openxmlformats.org/officeDocument/2006/relationships/tags" Target="../tags/tag9.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slideLayout" Target="../slideLayouts/slideLayout24.xml"/><Relationship Id="rId9" Type="http://schemas.openxmlformats.org/officeDocument/2006/relationships/image" Target="../media/image10.png"/></Relationships>
</file>

<file path=ppt/slides/_rels/slide26.xml.rels><?xml version="1.0" encoding="UTF-8" standalone="yes"?>
<Relationships xmlns="http://schemas.openxmlformats.org/package/2006/relationships"><Relationship Id="rId8" Type="http://schemas.openxmlformats.org/officeDocument/2006/relationships/chart" Target="../charts/chart21.xml"/><Relationship Id="rId3" Type="http://schemas.openxmlformats.org/officeDocument/2006/relationships/audio" Target="../media/media26.m4a"/><Relationship Id="rId7" Type="http://schemas.openxmlformats.org/officeDocument/2006/relationships/image" Target="../media/image43.jpeg"/><Relationship Id="rId2" Type="http://schemas.microsoft.com/office/2007/relationships/media" Target="../media/media26.m4a"/><Relationship Id="rId1" Type="http://schemas.openxmlformats.org/officeDocument/2006/relationships/tags" Target="../tags/tag10.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slideLayout" Target="../slideLayouts/slideLayout24.xml"/><Relationship Id="rId9"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0.png"/><Relationship Id="rId4" Type="http://schemas.openxmlformats.org/officeDocument/2006/relationships/hyperlink" Target="https://doi.org/10.1016/J.ENBUILD.2015.06.038" TargetMode="Externa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13.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data.humdata.org/dataset/geoboundaries-admin-boundaries-for-india" TargetMode="External"/><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4.png"/><Relationship Id="rId5" Type="http://schemas.openxmlformats.org/officeDocument/2006/relationships/hyperlink" Target="https://earthexplorer.usgs.gov/" TargetMode="External"/><Relationship Id="rId4" Type="http://schemas.openxmlformats.org/officeDocument/2006/relationships/hyperlink" Target="https://doi.org/10.34740/KAGGLE/DSV/1129180"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0.png"/><Relationship Id="rId4" Type="http://schemas.openxmlformats.org/officeDocument/2006/relationships/image" Target="../media/image14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4EB1B7F-440C-10FC-0C3C-29FB5F12B646}"/>
              </a:ext>
            </a:extLst>
          </p:cNvPr>
          <p:cNvSpPr txBox="1"/>
          <p:nvPr/>
        </p:nvSpPr>
        <p:spPr>
          <a:xfrm>
            <a:off x="829235" y="604298"/>
            <a:ext cx="10533529" cy="5570756"/>
          </a:xfrm>
          <a:prstGeom prst="rect">
            <a:avLst/>
          </a:prstGeom>
          <a:noFill/>
        </p:spPr>
        <p:txBody>
          <a:bodyPr wrap="square">
            <a:spAutoFit/>
          </a:bodyPr>
          <a:lstStyle/>
          <a:p>
            <a:pPr algn="ctr"/>
            <a:endParaRPr lang="en-IN" sz="2400" b="1" dirty="0"/>
          </a:p>
          <a:p>
            <a:pPr algn="ctr"/>
            <a:r>
              <a:rPr lang="en-US" sz="2400" b="1" dirty="0">
                <a:solidFill>
                  <a:srgbClr val="FF0000"/>
                </a:solidFill>
              </a:rPr>
              <a:t>Assessment of Outdoor Thermal Comfort during the last decade Using Landsat 8 Imageries with Machine Learning Tools over the Three Metropolitan Cities of India </a:t>
            </a:r>
          </a:p>
          <a:p>
            <a:pPr algn="ctr"/>
            <a:endParaRPr lang="en-IN" sz="2400" b="1" dirty="0">
              <a:solidFill>
                <a:srgbClr val="FF0000"/>
              </a:solidFill>
            </a:endParaRPr>
          </a:p>
          <a:p>
            <a:pPr algn="ctr"/>
            <a:r>
              <a:rPr lang="en-IN" sz="2000" b="1" dirty="0">
                <a:solidFill>
                  <a:srgbClr val="0000FF"/>
                </a:solidFill>
              </a:rPr>
              <a:t>P S Hari Prasad</a:t>
            </a:r>
            <a:endParaRPr lang="en-IN" dirty="0"/>
          </a:p>
          <a:p>
            <a:pPr algn="ctr"/>
            <a:endParaRPr lang="en-IN" dirty="0"/>
          </a:p>
          <a:p>
            <a:pPr algn="ctr"/>
            <a:endParaRPr lang="en-IN" dirty="0"/>
          </a:p>
          <a:p>
            <a:pPr algn="ctr"/>
            <a:endParaRPr lang="en-IN" dirty="0"/>
          </a:p>
          <a:p>
            <a:pPr algn="ctr"/>
            <a:endParaRPr lang="en-IN" dirty="0"/>
          </a:p>
          <a:p>
            <a:pPr algn="ctr"/>
            <a:endParaRPr lang="en-IN" dirty="0"/>
          </a:p>
          <a:p>
            <a:pPr algn="ctr"/>
            <a:endParaRPr lang="en-IN" dirty="0"/>
          </a:p>
          <a:p>
            <a:pPr algn="ctr"/>
            <a:r>
              <a:rPr lang="en-IN" b="1" dirty="0">
                <a:solidFill>
                  <a:srgbClr val="0000FF"/>
                </a:solidFill>
              </a:rPr>
              <a:t>Under guidance of </a:t>
            </a:r>
          </a:p>
          <a:p>
            <a:pPr algn="ctr"/>
            <a:r>
              <a:rPr lang="en-IN" b="1" dirty="0" err="1">
                <a:solidFill>
                  <a:srgbClr val="0000FF"/>
                </a:solidFill>
              </a:rPr>
              <a:t>Dr.</a:t>
            </a:r>
            <a:r>
              <a:rPr lang="en-IN" b="1" dirty="0">
                <a:solidFill>
                  <a:srgbClr val="0000FF"/>
                </a:solidFill>
              </a:rPr>
              <a:t> A. N. V. Satyanarayana</a:t>
            </a:r>
          </a:p>
          <a:p>
            <a:pPr algn="ctr"/>
            <a:endParaRPr lang="en-IN" dirty="0"/>
          </a:p>
          <a:p>
            <a:pPr algn="ctr"/>
            <a:r>
              <a:rPr lang="en-IN" b="1" dirty="0">
                <a:solidFill>
                  <a:srgbClr val="FF0000"/>
                </a:solidFill>
              </a:rPr>
              <a:t>Canter for Ocean, River, Atmosphere and Land Sciences</a:t>
            </a:r>
          </a:p>
          <a:p>
            <a:pPr algn="ctr"/>
            <a:r>
              <a:rPr lang="en-IN" b="1" dirty="0">
                <a:solidFill>
                  <a:srgbClr val="FF0000"/>
                </a:solidFill>
              </a:rPr>
              <a:t>Indian Institute of Technology Kharagpur </a:t>
            </a:r>
          </a:p>
          <a:p>
            <a:pPr algn="ctr"/>
            <a:r>
              <a:rPr lang="en-IN" b="1" dirty="0">
                <a:solidFill>
                  <a:srgbClr val="FF0000"/>
                </a:solidFill>
              </a:rPr>
              <a:t>Kharagpur – 721302</a:t>
            </a:r>
          </a:p>
        </p:txBody>
      </p:sp>
      <p:pic>
        <p:nvPicPr>
          <p:cNvPr id="10" name="Picture 9">
            <a:extLst>
              <a:ext uri="{FF2B5EF4-FFF2-40B4-BE49-F238E27FC236}">
                <a16:creationId xmlns:a16="http://schemas.microsoft.com/office/drawing/2014/main" id="{2125100C-4FF2-8A6F-A4E1-8E398D06FA7B}"/>
              </a:ext>
            </a:extLst>
          </p:cNvPr>
          <p:cNvPicPr>
            <a:picLocks noChangeAspect="1"/>
          </p:cNvPicPr>
          <p:nvPr/>
        </p:nvPicPr>
        <p:blipFill>
          <a:blip r:embed="rId4"/>
          <a:stretch>
            <a:fillRect/>
          </a:stretch>
        </p:blipFill>
        <p:spPr>
          <a:xfrm>
            <a:off x="5535110" y="2989769"/>
            <a:ext cx="1121778" cy="1268098"/>
          </a:xfrm>
          <a:prstGeom prst="rect">
            <a:avLst/>
          </a:prstGeom>
        </p:spPr>
      </p:pic>
      <p:pic>
        <p:nvPicPr>
          <p:cNvPr id="2" name="Picture 1">
            <a:extLst>
              <a:ext uri="{FF2B5EF4-FFF2-40B4-BE49-F238E27FC236}">
                <a16:creationId xmlns:a16="http://schemas.microsoft.com/office/drawing/2014/main" id="{F4DB18E7-78C9-18ED-3944-5BF49F46A7F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7371" y="5844894"/>
            <a:ext cx="1662430" cy="394970"/>
          </a:xfrm>
          <a:prstGeom prst="rect">
            <a:avLst/>
          </a:prstGeom>
          <a:noFill/>
          <a:ln>
            <a:noFill/>
          </a:ln>
        </p:spPr>
      </p:pic>
      <p:pic>
        <p:nvPicPr>
          <p:cNvPr id="3" name="Picture 2">
            <a:extLst>
              <a:ext uri="{FF2B5EF4-FFF2-40B4-BE49-F238E27FC236}">
                <a16:creationId xmlns:a16="http://schemas.microsoft.com/office/drawing/2014/main" id="{2E4A2D7E-0FE2-DDD7-1633-A4FDD57CF315}"/>
              </a:ext>
            </a:extLst>
          </p:cNvPr>
          <p:cNvPicPr/>
          <p:nvPr/>
        </p:nvPicPr>
        <p:blipFill>
          <a:blip r:embed="rId6">
            <a:extLst>
              <a:ext uri="{28A0092B-C50C-407E-A947-70E740481C1C}">
                <a14:useLocalDpi xmlns:a14="http://schemas.microsoft.com/office/drawing/2010/main" val="0"/>
              </a:ext>
            </a:extLst>
          </a:blip>
          <a:stretch>
            <a:fillRect/>
          </a:stretch>
        </p:blipFill>
        <p:spPr>
          <a:xfrm>
            <a:off x="10726578" y="5824161"/>
            <a:ext cx="753784" cy="394970"/>
          </a:xfrm>
          <a:prstGeom prst="rect">
            <a:avLst/>
          </a:prstGeom>
        </p:spPr>
      </p:pic>
      <p:pic>
        <p:nvPicPr>
          <p:cNvPr id="4" name="Audio 3">
            <a:hlinkClick r:id="" action="ppaction://media"/>
            <a:extLst>
              <a:ext uri="{FF2B5EF4-FFF2-40B4-BE49-F238E27FC236}">
                <a16:creationId xmlns:a16="http://schemas.microsoft.com/office/drawing/2014/main" id="{11A35B1D-6DAC-0A9E-3050-B1F3DDA3FBC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436829349"/>
      </p:ext>
    </p:extLst>
  </p:cSld>
  <p:clrMapOvr>
    <a:masterClrMapping/>
  </p:clrMapOvr>
  <mc:AlternateContent xmlns:mc="http://schemas.openxmlformats.org/markup-compatibility/2006" xmlns:p14="http://schemas.microsoft.com/office/powerpoint/2010/main">
    <mc:Choice Requires="p14">
      <p:transition spd="slow" p14:dur="2000" advTm="14932"/>
    </mc:Choice>
    <mc:Fallback xmlns="">
      <p:transition spd="slow" advTm="14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577BAF-D4DC-22DC-D262-A64EEFF4E4F4}"/>
              </a:ext>
            </a:extLst>
          </p:cNvPr>
          <p:cNvSpPr>
            <a:spLocks noGrp="1"/>
          </p:cNvSpPr>
          <p:nvPr>
            <p:ph type="sldNum" sz="quarter" idx="12"/>
          </p:nvPr>
        </p:nvSpPr>
        <p:spPr/>
        <p:txBody>
          <a:bodyPr/>
          <a:lstStyle/>
          <a:p>
            <a:fld id="{76D32903-F030-42B7-A886-84777215C072}" type="slidenum">
              <a:rPr lang="en-IN" smtClean="0"/>
              <a:t>10</a:t>
            </a:fld>
            <a:endParaRPr lang="en-IN"/>
          </a:p>
        </p:txBody>
      </p:sp>
      <p:sp>
        <p:nvSpPr>
          <p:cNvPr id="3" name="TextBox 2">
            <a:extLst>
              <a:ext uri="{FF2B5EF4-FFF2-40B4-BE49-F238E27FC236}">
                <a16:creationId xmlns:a16="http://schemas.microsoft.com/office/drawing/2014/main" id="{760F85D6-4266-F032-8121-777DC7AD9541}"/>
              </a:ext>
            </a:extLst>
          </p:cNvPr>
          <p:cNvSpPr txBox="1"/>
          <p:nvPr/>
        </p:nvSpPr>
        <p:spPr>
          <a:xfrm>
            <a:off x="2859932" y="0"/>
            <a:ext cx="7353295" cy="523220"/>
          </a:xfrm>
          <a:prstGeom prst="rect">
            <a:avLst/>
          </a:prstGeom>
          <a:noFill/>
        </p:spPr>
        <p:txBody>
          <a:bodyPr wrap="none" rtlCol="0">
            <a:spAutoFit/>
          </a:bodyPr>
          <a:lstStyle/>
          <a:p>
            <a:r>
              <a:rPr lang="en-US" sz="2800" dirty="0">
                <a:solidFill>
                  <a:srgbClr val="FF0000"/>
                </a:solidFill>
              </a:rPr>
              <a:t>Multicollinearity and Principal Component Analysis</a:t>
            </a:r>
            <a:endParaRPr lang="en-IN" sz="2800" dirty="0">
              <a:solidFill>
                <a:srgbClr val="FF0000"/>
              </a:solidFill>
            </a:endParaRPr>
          </a:p>
        </p:txBody>
      </p:sp>
      <p:sp>
        <p:nvSpPr>
          <p:cNvPr id="4" name="TextBox 3">
            <a:extLst>
              <a:ext uri="{FF2B5EF4-FFF2-40B4-BE49-F238E27FC236}">
                <a16:creationId xmlns:a16="http://schemas.microsoft.com/office/drawing/2014/main" id="{A2B5E24C-96AA-43CC-E0F0-2014303893AD}"/>
              </a:ext>
            </a:extLst>
          </p:cNvPr>
          <p:cNvSpPr txBox="1"/>
          <p:nvPr/>
        </p:nvSpPr>
        <p:spPr>
          <a:xfrm>
            <a:off x="632298" y="609600"/>
            <a:ext cx="10894979" cy="4370427"/>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FF0000"/>
                </a:solidFill>
              </a:rPr>
              <a:t>multicollinearity refers to a condition in which the independent variables are correlated to each other. Multicollinearity can cause problems when you fit the model and interpret the results. The variables of the dataset should be independent of each other to overdue the problem of multicollinearity.</a:t>
            </a:r>
          </a:p>
          <a:p>
            <a:r>
              <a:rPr lang="en-US" sz="2000" dirty="0">
                <a:solidFill>
                  <a:srgbClr val="FF0000"/>
                </a:solidFill>
              </a:rPr>
              <a:t>     </a:t>
            </a:r>
          </a:p>
          <a:p>
            <a:r>
              <a:rPr lang="en-US" sz="2000" b="1" dirty="0">
                <a:solidFill>
                  <a:srgbClr val="0000FF"/>
                </a:solidFill>
              </a:rPr>
              <a:t>Multicollinearity may cause</a:t>
            </a:r>
          </a:p>
          <a:p>
            <a:pPr marL="285750" indent="-285750">
              <a:buFont typeface="Arial" panose="020B0604020202020204" pitchFamily="34" charset="0"/>
              <a:buChar char="•"/>
            </a:pPr>
            <a:r>
              <a:rPr lang="en-US" sz="2000" dirty="0">
                <a:solidFill>
                  <a:srgbClr val="FF0000"/>
                </a:solidFill>
              </a:rPr>
              <a:t>Getting very high standard errors for regression coefficients</a:t>
            </a:r>
          </a:p>
          <a:p>
            <a:pPr marL="285750" indent="-285750">
              <a:buFont typeface="Arial" panose="020B0604020202020204" pitchFamily="34" charset="0"/>
              <a:buChar char="•"/>
            </a:pPr>
            <a:r>
              <a:rPr lang="en-US" sz="2000" dirty="0">
                <a:solidFill>
                  <a:srgbClr val="0000FF"/>
                </a:solidFill>
              </a:rPr>
              <a:t>The overall model is significant, but none of the coefficients are significant</a:t>
            </a:r>
          </a:p>
          <a:p>
            <a:pPr marL="285750" indent="-285750">
              <a:buFont typeface="Arial" panose="020B0604020202020204" pitchFamily="34" charset="0"/>
              <a:buChar char="•"/>
            </a:pPr>
            <a:r>
              <a:rPr lang="en-US" sz="2000" dirty="0">
                <a:solidFill>
                  <a:srgbClr val="FF0000"/>
                </a:solidFill>
              </a:rPr>
              <a:t>Large changes in coefficients when adding predictors</a:t>
            </a:r>
          </a:p>
          <a:p>
            <a:pPr marL="285750" indent="-285750">
              <a:buFont typeface="Arial" panose="020B0604020202020204" pitchFamily="34" charset="0"/>
              <a:buChar char="•"/>
            </a:pPr>
            <a:r>
              <a:rPr lang="en-US" sz="2000" dirty="0">
                <a:solidFill>
                  <a:srgbClr val="0000FF"/>
                </a:solidFill>
              </a:rPr>
              <a:t>High Variance Inflation Factor (VIF) and Low Tolerance</a:t>
            </a:r>
          </a:p>
          <a:p>
            <a:r>
              <a:rPr lang="en-US" sz="2000" dirty="0">
                <a:solidFill>
                  <a:srgbClr val="0000FF"/>
                </a:solidFill>
              </a:rPr>
              <a:t>The solution for multicollinearity is usage of PCA</a:t>
            </a:r>
          </a:p>
          <a:p>
            <a:pPr marL="285750" indent="-285750">
              <a:buFont typeface="Arial" panose="020B0604020202020204" pitchFamily="34" charset="0"/>
              <a:buChar char="•"/>
            </a:pPr>
            <a:r>
              <a:rPr lang="en-US" sz="2000" dirty="0">
                <a:solidFill>
                  <a:srgbClr val="FF0000"/>
                </a:solidFill>
              </a:rPr>
              <a:t>Principal component analysis (PCA) is a technique</a:t>
            </a:r>
          </a:p>
          <a:p>
            <a:r>
              <a:rPr lang="en-US" sz="2000" dirty="0">
                <a:solidFill>
                  <a:srgbClr val="FF0000"/>
                </a:solidFill>
              </a:rPr>
              <a:t> that transforms high-dimensions data into lower-dimensions </a:t>
            </a:r>
          </a:p>
          <a:p>
            <a:r>
              <a:rPr lang="en-US" sz="2000" dirty="0">
                <a:solidFill>
                  <a:srgbClr val="FF0000"/>
                </a:solidFill>
              </a:rPr>
              <a:t>while retaining as much information as possible.</a:t>
            </a:r>
          </a:p>
          <a:p>
            <a:pPr marL="285750" indent="-285750">
              <a:buFont typeface="Arial" panose="020B0604020202020204" pitchFamily="34" charset="0"/>
              <a:buChar char="•"/>
            </a:pPr>
            <a:endParaRPr lang="en-US" dirty="0">
              <a:solidFill>
                <a:srgbClr val="FF0000"/>
              </a:solidFill>
            </a:endParaRPr>
          </a:p>
        </p:txBody>
      </p:sp>
      <p:pic>
        <p:nvPicPr>
          <p:cNvPr id="1026" name="Picture 2">
            <a:extLst>
              <a:ext uri="{FF2B5EF4-FFF2-40B4-BE49-F238E27FC236}">
                <a16:creationId xmlns:a16="http://schemas.microsoft.com/office/drawing/2014/main" id="{19795854-19A4-933E-9424-10375C5CD8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5329" y="3382161"/>
            <a:ext cx="3776095" cy="2819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E0B1C1E-0C11-8B05-7459-B7214C3EAE5B}"/>
              </a:ext>
            </a:extLst>
          </p:cNvPr>
          <p:cNvPicPr>
            <a:picLocks noChangeAspect="1"/>
          </p:cNvPicPr>
          <p:nvPr/>
        </p:nvPicPr>
        <p:blipFill>
          <a:blip r:embed="rId5"/>
          <a:stretch>
            <a:fillRect/>
          </a:stretch>
        </p:blipFill>
        <p:spPr>
          <a:xfrm>
            <a:off x="1275946" y="4629824"/>
            <a:ext cx="4356369" cy="700406"/>
          </a:xfrm>
          <a:prstGeom prst="rect">
            <a:avLst/>
          </a:prstGeom>
        </p:spPr>
      </p:pic>
      <p:sp>
        <p:nvSpPr>
          <p:cNvPr id="7" name="TextBox 6">
            <a:extLst>
              <a:ext uri="{FF2B5EF4-FFF2-40B4-BE49-F238E27FC236}">
                <a16:creationId xmlns:a16="http://schemas.microsoft.com/office/drawing/2014/main" id="{9656E3F5-E4E7-570C-D146-C9B8D0F1C87E}"/>
              </a:ext>
            </a:extLst>
          </p:cNvPr>
          <p:cNvSpPr txBox="1"/>
          <p:nvPr/>
        </p:nvSpPr>
        <p:spPr>
          <a:xfrm>
            <a:off x="1110576" y="5066407"/>
            <a:ext cx="5523688" cy="1200329"/>
          </a:xfrm>
          <a:prstGeom prst="rect">
            <a:avLst/>
          </a:prstGeom>
          <a:noFill/>
        </p:spPr>
        <p:txBody>
          <a:bodyPr wrap="square">
            <a:spAutoFit/>
          </a:bodyPr>
          <a:lstStyle/>
          <a:p>
            <a:r>
              <a:rPr lang="en-US" b="0" i="0" dirty="0">
                <a:solidFill>
                  <a:srgbClr val="292929"/>
                </a:solidFill>
                <a:effectLst/>
                <a:latin typeface="source-code-pro"/>
              </a:rPr>
              <a:t>Notations,</a:t>
            </a:r>
            <a:br>
              <a:rPr lang="en-US" dirty="0"/>
            </a:br>
            <a:r>
              <a:rPr lang="en-US" b="1" i="0" dirty="0">
                <a:solidFill>
                  <a:srgbClr val="292929"/>
                </a:solidFill>
                <a:effectLst/>
                <a:latin typeface="source-code-pro"/>
              </a:rPr>
              <a:t>λ: </a:t>
            </a:r>
            <a:r>
              <a:rPr lang="en-US" b="0" i="0" dirty="0">
                <a:solidFill>
                  <a:srgbClr val="292929"/>
                </a:solidFill>
                <a:effectLst/>
                <a:latin typeface="source-code-pro"/>
              </a:rPr>
              <a:t>eigenvalue</a:t>
            </a:r>
            <a:br>
              <a:rPr lang="en-US" b="1" i="0" dirty="0">
                <a:solidFill>
                  <a:srgbClr val="292929"/>
                </a:solidFill>
                <a:effectLst/>
                <a:latin typeface="source-code-pro"/>
              </a:rPr>
            </a:br>
            <a:r>
              <a:rPr lang="en-US" b="1" i="0" dirty="0">
                <a:solidFill>
                  <a:srgbClr val="292929"/>
                </a:solidFill>
                <a:effectLst/>
                <a:latin typeface="source-code-pro"/>
              </a:rPr>
              <a:t>d: </a:t>
            </a:r>
            <a:r>
              <a:rPr lang="en-US" b="0" i="0" dirty="0">
                <a:solidFill>
                  <a:srgbClr val="292929"/>
                </a:solidFill>
                <a:effectLst/>
                <a:latin typeface="source-code-pro"/>
              </a:rPr>
              <a:t>number of dimension of original dataset</a:t>
            </a:r>
            <a:br>
              <a:rPr lang="en-US" dirty="0"/>
            </a:br>
            <a:r>
              <a:rPr lang="en-US" b="1" i="0" dirty="0">
                <a:solidFill>
                  <a:srgbClr val="292929"/>
                </a:solidFill>
                <a:effectLst/>
                <a:latin typeface="source-code-pro"/>
              </a:rPr>
              <a:t>k:</a:t>
            </a:r>
            <a:r>
              <a:rPr lang="en-US" b="0" i="0" dirty="0">
                <a:solidFill>
                  <a:srgbClr val="292929"/>
                </a:solidFill>
                <a:effectLst/>
                <a:latin typeface="source-code-pro"/>
              </a:rPr>
              <a:t> number of dimensions of new feature space</a:t>
            </a:r>
            <a:endParaRPr lang="en-IN" dirty="0"/>
          </a:p>
        </p:txBody>
      </p:sp>
      <p:pic>
        <p:nvPicPr>
          <p:cNvPr id="8" name="Audio 7">
            <a:hlinkClick r:id="" action="ppaction://media"/>
            <a:extLst>
              <a:ext uri="{FF2B5EF4-FFF2-40B4-BE49-F238E27FC236}">
                <a16:creationId xmlns:a16="http://schemas.microsoft.com/office/drawing/2014/main" id="{D79213FF-B003-0270-2CCB-06E806E9025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521093062"/>
      </p:ext>
    </p:extLst>
  </p:cSld>
  <p:clrMapOvr>
    <a:masterClrMapping/>
  </p:clrMapOvr>
  <mc:AlternateContent xmlns:mc="http://schemas.openxmlformats.org/markup-compatibility/2006" xmlns:p14="http://schemas.microsoft.com/office/powerpoint/2010/main">
    <mc:Choice Requires="p14">
      <p:transition spd="slow" p14:dur="2000" advTm="7076"/>
    </mc:Choice>
    <mc:Fallback xmlns="">
      <p:transition spd="slow" advTm="7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F49F837-8794-FC05-06A3-A9862DE75DD9}"/>
                  </a:ext>
                </a:extLst>
              </p:cNvPr>
              <p:cNvSpPr txBox="1">
                <a:spLocks/>
              </p:cNvSpPr>
              <p:nvPr/>
            </p:nvSpPr>
            <p:spPr>
              <a:xfrm>
                <a:off x="973494" y="699247"/>
                <a:ext cx="10394301" cy="5556669"/>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lgn="just">
                  <a:buClrTx/>
                  <a:buFont typeface="Arial" panose="020B0604020202020204" pitchFamily="34" charset="0"/>
                  <a:buChar char="•"/>
                </a:pPr>
                <a:r>
                  <a:rPr lang="en-IN" sz="1800" b="1" dirty="0">
                    <a:solidFill>
                      <a:srgbClr val="FF0000"/>
                    </a:solidFill>
                  </a:rPr>
                  <a:t>Spatial variation of Thermal comfort over different cities </a:t>
                </a:r>
              </a:p>
              <a:p>
                <a:pPr algn="just">
                  <a:buClrTx/>
                  <a:buFont typeface="Arial" panose="020B0604020202020204" pitchFamily="34" charset="0"/>
                  <a:buChar char="•"/>
                </a:pPr>
                <a:endParaRPr lang="en-IN" sz="1050" dirty="0"/>
              </a:p>
              <a:p>
                <a:pPr algn="just">
                  <a:buClrTx/>
                  <a:buFont typeface="Arial" panose="020B0604020202020204" pitchFamily="34" charset="0"/>
                  <a:buChar char="•"/>
                </a:pPr>
                <a:r>
                  <a:rPr lang="en-IN" sz="1800" b="1" dirty="0">
                    <a:solidFill>
                      <a:srgbClr val="FF0000"/>
                    </a:solidFill>
                  </a:rPr>
                  <a:t>Steps involved in Machines Learning models:</a:t>
                </a:r>
              </a:p>
              <a:p>
                <a:pPr lvl="1" algn="just">
                  <a:buClrTx/>
                  <a:buFont typeface="Arial" panose="020B0604020202020204" pitchFamily="34" charset="0"/>
                  <a:buChar char="•"/>
                </a:pPr>
                <a:r>
                  <a:rPr lang="en-US" sz="1800" dirty="0">
                    <a:solidFill>
                      <a:srgbClr val="0000FF"/>
                    </a:solidFill>
                  </a:rPr>
                  <a:t>Estimating THI index at synoptic locations with available data such as Air Temperature, Relative Humidity and Wind Speed. </a:t>
                </a:r>
                <a:endParaRPr lang="en-IN" sz="1800" dirty="0">
                  <a:solidFill>
                    <a:srgbClr val="0000FF"/>
                  </a:solidFill>
                </a:endParaRPr>
              </a:p>
              <a:p>
                <a:pPr lvl="1" algn="just">
                  <a:buClrTx/>
                  <a:buFont typeface="Arial" panose="020B0604020202020204" pitchFamily="34" charset="0"/>
                  <a:buChar char="•"/>
                </a:pPr>
                <a:r>
                  <a:rPr lang="en-US" sz="1800" dirty="0">
                    <a:solidFill>
                      <a:srgbClr val="FF0000"/>
                    </a:solidFill>
                  </a:rPr>
                  <a:t>Estimating the environmental parameters at those locations which influence the Thermal comfort. The environmental parameters include NDVI, NDBI, NDWI, LST, Brightness, Greenness, Wetness., These can be estimated from the Satellite imagery data such as Landsat, MODIS, etc.</a:t>
                </a:r>
              </a:p>
              <a:p>
                <a:pPr lvl="1" algn="just">
                  <a:buClrTx/>
                  <a:buFont typeface="Arial" panose="020B0604020202020204" pitchFamily="34" charset="0"/>
                  <a:buChar char="•"/>
                </a:pPr>
                <a:r>
                  <a:rPr lang="en-US" sz="1800" dirty="0">
                    <a:solidFill>
                      <a:srgbClr val="FF0000"/>
                    </a:solidFill>
                  </a:rPr>
                  <a:t>To avoid multi-collinearity among these environmental parameters, the principal component analysis (PCA) analysis was done.</a:t>
                </a:r>
              </a:p>
              <a:p>
                <a:pPr lvl="1" algn="just">
                  <a:buClrTx/>
                  <a:buFont typeface="Arial" panose="020B0604020202020204" pitchFamily="34" charset="0"/>
                  <a:buChar char="•"/>
                </a:pPr>
                <a:r>
                  <a:rPr lang="en-US" sz="1800" dirty="0">
                    <a:solidFill>
                      <a:srgbClr val="FF0000"/>
                    </a:solidFill>
                  </a:rPr>
                  <a:t>The first three PC components are used in the machine learning model SVM to get the coefficients a0, a1, a2 and a3 for our THI model.</a:t>
                </a:r>
                <a:endParaRPr lang="en-US" sz="1800" i="1" dirty="0">
                  <a:ea typeface="Georgia" panose="02040502050405020303" pitchFamily="18" charset="0"/>
                  <a:cs typeface="Times New Roman" panose="02020603050405020304" pitchFamily="18" charset="0"/>
                </a:endParaRPr>
              </a:p>
              <a:p>
                <a:pPr marL="0" indent="0" algn="just">
                  <a:buClrTx/>
                  <a:buNone/>
                </a:pPr>
                <a14:m>
                  <m:oMathPara xmlns:m="http://schemas.openxmlformats.org/officeDocument/2006/math">
                    <m:oMathParaPr>
                      <m:jc m:val="centerGroup"/>
                    </m:oMathParaPr>
                    <m:oMath xmlns:m="http://schemas.openxmlformats.org/officeDocument/2006/math">
                      <m:r>
                        <a:rPr lang="en-US" sz="1800" i="1" smtClean="0">
                          <a:solidFill>
                            <a:srgbClr val="0000FF"/>
                          </a:solidFill>
                          <a:latin typeface="Cambria Math" panose="02040503050406030204" pitchFamily="18" charset="0"/>
                          <a:ea typeface="Georgia" panose="02040502050405020303" pitchFamily="18" charset="0"/>
                          <a:cs typeface="Times New Roman" panose="02020603050405020304" pitchFamily="18" charset="0"/>
                        </a:rPr>
                        <m:t>𝑇𝐻</m:t>
                      </m:r>
                      <m:sSub>
                        <m:sSubPr>
                          <m:ctrlPr>
                            <a:rPr lang="en-IN" sz="1800" i="1" smtClean="0">
                              <a:solidFill>
                                <a:srgbClr val="0000FF"/>
                              </a:solidFill>
                              <a:latin typeface="Cambria Math" panose="02040503050406030204" pitchFamily="18" charset="0"/>
                              <a:cs typeface="Times New Roman" panose="02020603050405020304" pitchFamily="18" charset="0"/>
                            </a:rPr>
                          </m:ctrlPr>
                        </m:sSubPr>
                        <m:e>
                          <m:r>
                            <a:rPr lang="en-US" sz="1800" i="1" smtClean="0">
                              <a:solidFill>
                                <a:srgbClr val="0000FF"/>
                              </a:solidFill>
                              <a:latin typeface="Cambria Math" panose="02040503050406030204" pitchFamily="18" charset="0"/>
                              <a:ea typeface="Georgia" panose="02040502050405020303" pitchFamily="18" charset="0"/>
                              <a:cs typeface="Times New Roman" panose="02020603050405020304" pitchFamily="18" charset="0"/>
                            </a:rPr>
                            <m:t>𝐼</m:t>
                          </m:r>
                        </m:e>
                        <m:sub>
                          <m:r>
                            <a:rPr lang="en-US" sz="1800" i="1">
                              <a:solidFill>
                                <a:srgbClr val="0000FF"/>
                              </a:solidFill>
                              <a:latin typeface="Cambria Math" panose="02040503050406030204" pitchFamily="18" charset="0"/>
                              <a:ea typeface="Georgia" panose="02040502050405020303" pitchFamily="18" charset="0"/>
                              <a:cs typeface="Times New Roman" panose="02020603050405020304" pitchFamily="18" charset="0"/>
                            </a:rPr>
                            <m:t>𝑚𝑜𝑑𝑒𝑙</m:t>
                          </m:r>
                        </m:sub>
                      </m:sSub>
                      <m:r>
                        <a:rPr lang="en-US" sz="1800" i="1">
                          <a:solidFill>
                            <a:srgbClr val="0000FF"/>
                          </a:solidFill>
                          <a:latin typeface="Cambria Math" panose="02040503050406030204" pitchFamily="18" charset="0"/>
                          <a:ea typeface="Georgia" panose="02040502050405020303" pitchFamily="18" charset="0"/>
                          <a:cs typeface="Times New Roman" panose="02020603050405020304" pitchFamily="18" charset="0"/>
                        </a:rPr>
                        <m:t>=</m:t>
                      </m:r>
                      <m:sSub>
                        <m:sSubPr>
                          <m:ctrlPr>
                            <a:rPr lang="en-IN" sz="1800" i="1">
                              <a:solidFill>
                                <a:srgbClr val="0000FF"/>
                              </a:solidFill>
                              <a:latin typeface="Cambria Math" panose="02040503050406030204" pitchFamily="18" charset="0"/>
                              <a:cs typeface="Times New Roman" panose="02020603050405020304" pitchFamily="18" charset="0"/>
                            </a:rPr>
                          </m:ctrlPr>
                        </m:sSubPr>
                        <m:e>
                          <m:r>
                            <a:rPr lang="en-US" sz="1800" i="1">
                              <a:solidFill>
                                <a:srgbClr val="0000FF"/>
                              </a:solidFill>
                              <a:latin typeface="Cambria Math" panose="02040503050406030204" pitchFamily="18" charset="0"/>
                              <a:ea typeface="Georgia" panose="02040502050405020303" pitchFamily="18" charset="0"/>
                              <a:cs typeface="Times New Roman" panose="02020603050405020304" pitchFamily="18" charset="0"/>
                            </a:rPr>
                            <m:t>𝑎</m:t>
                          </m:r>
                        </m:e>
                        <m:sub>
                          <m:r>
                            <a:rPr lang="en-US" sz="1800" i="1">
                              <a:solidFill>
                                <a:srgbClr val="0000FF"/>
                              </a:solidFill>
                              <a:latin typeface="Cambria Math" panose="02040503050406030204" pitchFamily="18" charset="0"/>
                              <a:ea typeface="Georgia" panose="02040502050405020303" pitchFamily="18" charset="0"/>
                              <a:cs typeface="Times New Roman" panose="02020603050405020304" pitchFamily="18" charset="0"/>
                            </a:rPr>
                            <m:t>0</m:t>
                          </m:r>
                        </m:sub>
                      </m:sSub>
                      <m:r>
                        <a:rPr lang="en-US" sz="1800" i="1">
                          <a:solidFill>
                            <a:srgbClr val="0000FF"/>
                          </a:solidFill>
                          <a:latin typeface="Cambria Math" panose="02040503050406030204" pitchFamily="18" charset="0"/>
                          <a:ea typeface="Georgia" panose="02040502050405020303" pitchFamily="18" charset="0"/>
                          <a:cs typeface="Times New Roman" panose="02020603050405020304" pitchFamily="18" charset="0"/>
                        </a:rPr>
                        <m:t>+</m:t>
                      </m:r>
                      <m:sSub>
                        <m:sSubPr>
                          <m:ctrlPr>
                            <a:rPr lang="en-IN" sz="1800" i="1">
                              <a:solidFill>
                                <a:srgbClr val="0000FF"/>
                              </a:solidFill>
                              <a:latin typeface="Cambria Math" panose="02040503050406030204" pitchFamily="18" charset="0"/>
                              <a:cs typeface="Times New Roman" panose="02020603050405020304" pitchFamily="18" charset="0"/>
                            </a:rPr>
                          </m:ctrlPr>
                        </m:sSubPr>
                        <m:e>
                          <m:r>
                            <a:rPr lang="en-US" sz="1800" i="1">
                              <a:solidFill>
                                <a:srgbClr val="0000FF"/>
                              </a:solidFill>
                              <a:latin typeface="Cambria Math" panose="02040503050406030204" pitchFamily="18" charset="0"/>
                              <a:ea typeface="Georgia" panose="02040502050405020303" pitchFamily="18" charset="0"/>
                              <a:cs typeface="Times New Roman" panose="02020603050405020304" pitchFamily="18" charset="0"/>
                            </a:rPr>
                            <m:t>𝑎</m:t>
                          </m:r>
                        </m:e>
                        <m:sub>
                          <m:r>
                            <a:rPr lang="en-US" sz="1800" i="1">
                              <a:solidFill>
                                <a:srgbClr val="0000FF"/>
                              </a:solidFill>
                              <a:latin typeface="Cambria Math" panose="02040503050406030204" pitchFamily="18" charset="0"/>
                              <a:ea typeface="Georgia" panose="02040502050405020303" pitchFamily="18" charset="0"/>
                              <a:cs typeface="Times New Roman" panose="02020603050405020304" pitchFamily="18" charset="0"/>
                            </a:rPr>
                            <m:t>1</m:t>
                          </m:r>
                        </m:sub>
                      </m:sSub>
                      <m:r>
                        <a:rPr lang="en-IN" sz="1800" b="0" i="1" smtClean="0">
                          <a:solidFill>
                            <a:srgbClr val="0000FF"/>
                          </a:solidFill>
                          <a:latin typeface="Cambria Math" panose="02040503050406030204" pitchFamily="18" charset="0"/>
                          <a:ea typeface="Georgia" panose="02040502050405020303" pitchFamily="18" charset="0"/>
                          <a:cs typeface="Times New Roman" panose="02020603050405020304" pitchFamily="18" charset="0"/>
                        </a:rPr>
                        <m:t>𝑃𝐶</m:t>
                      </m:r>
                      <m:r>
                        <a:rPr lang="en-IN" sz="1800" b="0" i="1" smtClean="0">
                          <a:solidFill>
                            <a:srgbClr val="0000FF"/>
                          </a:solidFill>
                          <a:latin typeface="Cambria Math" panose="02040503050406030204" pitchFamily="18" charset="0"/>
                          <a:ea typeface="Georgia" panose="02040502050405020303" pitchFamily="18" charset="0"/>
                          <a:cs typeface="Times New Roman" panose="02020603050405020304" pitchFamily="18" charset="0"/>
                        </a:rPr>
                        <m:t>1</m:t>
                      </m:r>
                      <m:sSub>
                        <m:sSubPr>
                          <m:ctrlPr>
                            <a:rPr lang="en-IN" sz="1800" i="1">
                              <a:solidFill>
                                <a:srgbClr val="0000FF"/>
                              </a:solidFill>
                              <a:latin typeface="Cambria Math" panose="02040503050406030204" pitchFamily="18" charset="0"/>
                              <a:cs typeface="Times New Roman" panose="02020603050405020304" pitchFamily="18" charset="0"/>
                            </a:rPr>
                          </m:ctrlPr>
                        </m:sSubPr>
                        <m:e>
                          <m:r>
                            <a:rPr lang="en-US" sz="1800" b="0" i="1" smtClean="0">
                              <a:solidFill>
                                <a:srgbClr val="0000FF"/>
                              </a:solidFill>
                              <a:latin typeface="Cambria Math" panose="02040503050406030204" pitchFamily="18" charset="0"/>
                              <a:cs typeface="Times New Roman" panose="02020603050405020304" pitchFamily="18" charset="0"/>
                            </a:rPr>
                            <m:t>+</m:t>
                          </m:r>
                          <m:r>
                            <a:rPr lang="en-US" sz="1800" i="1">
                              <a:solidFill>
                                <a:srgbClr val="0000FF"/>
                              </a:solidFill>
                              <a:latin typeface="Cambria Math" panose="02040503050406030204" pitchFamily="18" charset="0"/>
                              <a:ea typeface="Georgia" panose="02040502050405020303" pitchFamily="18" charset="0"/>
                              <a:cs typeface="Times New Roman" panose="02020603050405020304" pitchFamily="18" charset="0"/>
                            </a:rPr>
                            <m:t>𝑎</m:t>
                          </m:r>
                        </m:e>
                        <m:sub>
                          <m:r>
                            <a:rPr lang="en-US" sz="1800" i="1">
                              <a:solidFill>
                                <a:srgbClr val="0000FF"/>
                              </a:solidFill>
                              <a:latin typeface="Cambria Math" panose="02040503050406030204" pitchFamily="18" charset="0"/>
                              <a:ea typeface="Georgia" panose="02040502050405020303" pitchFamily="18" charset="0"/>
                              <a:cs typeface="Times New Roman" panose="02020603050405020304" pitchFamily="18" charset="0"/>
                            </a:rPr>
                            <m:t>2</m:t>
                          </m:r>
                        </m:sub>
                      </m:sSub>
                      <m:r>
                        <a:rPr lang="en-IN" sz="1800" b="0" i="1" smtClean="0">
                          <a:solidFill>
                            <a:srgbClr val="0000FF"/>
                          </a:solidFill>
                          <a:latin typeface="Cambria Math" panose="02040503050406030204" pitchFamily="18" charset="0"/>
                          <a:ea typeface="Georgia" panose="02040502050405020303" pitchFamily="18" charset="0"/>
                          <a:cs typeface="Times New Roman" panose="02020603050405020304" pitchFamily="18" charset="0"/>
                        </a:rPr>
                        <m:t>𝑃𝐶</m:t>
                      </m:r>
                      <m:r>
                        <a:rPr lang="en-IN" sz="1800" b="0" i="1" smtClean="0">
                          <a:solidFill>
                            <a:srgbClr val="0000FF"/>
                          </a:solidFill>
                          <a:latin typeface="Cambria Math" panose="02040503050406030204" pitchFamily="18" charset="0"/>
                          <a:ea typeface="Georgia" panose="02040502050405020303" pitchFamily="18" charset="0"/>
                          <a:cs typeface="Times New Roman" panose="02020603050405020304" pitchFamily="18" charset="0"/>
                        </a:rPr>
                        <m:t>2+</m:t>
                      </m:r>
                      <m:sSub>
                        <m:sSubPr>
                          <m:ctrlPr>
                            <a:rPr lang="en-IN" sz="1800" i="1">
                              <a:solidFill>
                                <a:srgbClr val="0000FF"/>
                              </a:solidFill>
                              <a:latin typeface="Cambria Math" panose="02040503050406030204" pitchFamily="18" charset="0"/>
                              <a:cs typeface="Times New Roman" panose="02020603050405020304" pitchFamily="18" charset="0"/>
                            </a:rPr>
                          </m:ctrlPr>
                        </m:sSubPr>
                        <m:e>
                          <m:r>
                            <a:rPr lang="en-US" sz="1800" i="1">
                              <a:solidFill>
                                <a:srgbClr val="0000FF"/>
                              </a:solidFill>
                              <a:latin typeface="Cambria Math" panose="02040503050406030204" pitchFamily="18" charset="0"/>
                              <a:ea typeface="Georgia" panose="02040502050405020303" pitchFamily="18" charset="0"/>
                              <a:cs typeface="Times New Roman" panose="02020603050405020304" pitchFamily="18" charset="0"/>
                            </a:rPr>
                            <m:t>𝑎</m:t>
                          </m:r>
                        </m:e>
                        <m:sub>
                          <m:r>
                            <a:rPr lang="en-US" sz="1800" i="1">
                              <a:solidFill>
                                <a:srgbClr val="0000FF"/>
                              </a:solidFill>
                              <a:latin typeface="Cambria Math" panose="02040503050406030204" pitchFamily="18" charset="0"/>
                              <a:ea typeface="Georgia" panose="02040502050405020303" pitchFamily="18" charset="0"/>
                              <a:cs typeface="Times New Roman" panose="02020603050405020304" pitchFamily="18" charset="0"/>
                            </a:rPr>
                            <m:t>3</m:t>
                          </m:r>
                        </m:sub>
                      </m:sSub>
                      <m:r>
                        <a:rPr lang="en-IN" sz="1800" b="0" i="1" smtClean="0">
                          <a:solidFill>
                            <a:srgbClr val="0000FF"/>
                          </a:solidFill>
                          <a:latin typeface="Cambria Math" panose="02040503050406030204" pitchFamily="18" charset="0"/>
                          <a:ea typeface="Georgia" panose="02040502050405020303" pitchFamily="18" charset="0"/>
                          <a:cs typeface="Times New Roman" panose="02020603050405020304" pitchFamily="18" charset="0"/>
                        </a:rPr>
                        <m:t>𝑃𝐶</m:t>
                      </m:r>
                      <m:r>
                        <a:rPr lang="en-IN" sz="1800" b="0" i="1" smtClean="0">
                          <a:solidFill>
                            <a:srgbClr val="0000FF"/>
                          </a:solidFill>
                          <a:latin typeface="Cambria Math" panose="02040503050406030204" pitchFamily="18" charset="0"/>
                          <a:ea typeface="Georgia" panose="02040502050405020303" pitchFamily="18" charset="0"/>
                          <a:cs typeface="Times New Roman" panose="02020603050405020304" pitchFamily="18" charset="0"/>
                        </a:rPr>
                        <m:t>3</m:t>
                      </m:r>
                    </m:oMath>
                  </m:oMathPara>
                </a14:m>
                <a:endParaRPr lang="en-IN" sz="1800" dirty="0">
                  <a:solidFill>
                    <a:srgbClr val="0000FF"/>
                  </a:solidFill>
                </a:endParaRPr>
              </a:p>
              <a:p>
                <a:pPr lvl="1" algn="just">
                  <a:buClrTx/>
                </a:pPr>
                <a:r>
                  <a:rPr lang="en-IN" sz="1800" dirty="0">
                    <a:solidFill>
                      <a:srgbClr val="0000FF"/>
                    </a:solidFill>
                  </a:rPr>
                  <a:t> </a:t>
                </a:r>
                <a:r>
                  <a:rPr lang="en-US" sz="1800" dirty="0">
                    <a:solidFill>
                      <a:srgbClr val="0000FF"/>
                    </a:solidFill>
                  </a:rPr>
                  <a:t>The above coefficients further used to estimate the thermal comfort over each city at 30×30m resolution.</a:t>
                </a:r>
                <a:endParaRPr lang="en-IN" sz="1800" dirty="0">
                  <a:solidFill>
                    <a:srgbClr val="0000FF"/>
                  </a:solidFill>
                </a:endParaRPr>
              </a:p>
            </p:txBody>
          </p:sp>
        </mc:Choice>
        <mc:Fallback xmlns="">
          <p:sp>
            <p:nvSpPr>
              <p:cNvPr id="3" name="Content Placeholder 2">
                <a:extLst>
                  <a:ext uri="{FF2B5EF4-FFF2-40B4-BE49-F238E27FC236}">
                    <a16:creationId xmlns:a16="http://schemas.microsoft.com/office/drawing/2014/main" id="{5F49F837-8794-FC05-06A3-A9862DE75DD9}"/>
                  </a:ext>
                </a:extLst>
              </p:cNvPr>
              <p:cNvSpPr txBox="1">
                <a:spLocks noRot="1" noChangeAspect="1" noMove="1" noResize="1" noEditPoints="1" noAdjustHandles="1" noChangeArrowheads="1" noChangeShapeType="1" noTextEdit="1"/>
              </p:cNvSpPr>
              <p:nvPr/>
            </p:nvSpPr>
            <p:spPr>
              <a:xfrm>
                <a:off x="973494" y="699247"/>
                <a:ext cx="10394301" cy="5556669"/>
              </a:xfrm>
              <a:prstGeom prst="rect">
                <a:avLst/>
              </a:prstGeom>
              <a:blipFill>
                <a:blip r:embed="rId4"/>
                <a:stretch>
                  <a:fillRect l="-587" t="-1098" r="-469"/>
                </a:stretch>
              </a:blipFill>
            </p:spPr>
            <p:txBody>
              <a:bodyPr/>
              <a:lstStyle/>
              <a:p>
                <a:r>
                  <a:rPr lang="en-IN">
                    <a:noFill/>
                  </a:rPr>
                  <a:t> </a:t>
                </a:r>
              </a:p>
            </p:txBody>
          </p:sp>
        </mc:Fallback>
      </mc:AlternateContent>
      <p:sp>
        <p:nvSpPr>
          <p:cNvPr id="5" name="Slide Number Placeholder 4">
            <a:extLst>
              <a:ext uri="{FF2B5EF4-FFF2-40B4-BE49-F238E27FC236}">
                <a16:creationId xmlns:a16="http://schemas.microsoft.com/office/drawing/2014/main" id="{E1798782-F281-69D0-03E0-F1F75BB5FF94}"/>
              </a:ext>
            </a:extLst>
          </p:cNvPr>
          <p:cNvSpPr>
            <a:spLocks noGrp="1"/>
          </p:cNvSpPr>
          <p:nvPr>
            <p:ph type="sldNum" sz="quarter" idx="12"/>
          </p:nvPr>
        </p:nvSpPr>
        <p:spPr>
          <a:xfrm>
            <a:off x="10596497" y="5879353"/>
            <a:ext cx="542697" cy="279400"/>
          </a:xfrm>
        </p:spPr>
        <p:txBody>
          <a:bodyPr/>
          <a:lstStyle/>
          <a:p>
            <a:fld id="{3752B04B-92D6-4438-9D71-2A3F4F63B5C6}" type="slidenum">
              <a:rPr lang="en-IN" smtClean="0"/>
              <a:t>11</a:t>
            </a:fld>
            <a:endParaRPr lang="en-IN" dirty="0"/>
          </a:p>
        </p:txBody>
      </p:sp>
      <p:pic>
        <p:nvPicPr>
          <p:cNvPr id="7" name="Audio 6">
            <a:hlinkClick r:id="" action="ppaction://media"/>
            <a:extLst>
              <a:ext uri="{FF2B5EF4-FFF2-40B4-BE49-F238E27FC236}">
                <a16:creationId xmlns:a16="http://schemas.microsoft.com/office/drawing/2014/main" id="{CF5B956E-4FA1-907A-17A7-793B51CCF9C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441424941"/>
      </p:ext>
    </p:extLst>
  </p:cSld>
  <p:clrMapOvr>
    <a:masterClrMapping/>
  </p:clrMapOvr>
  <mc:AlternateContent xmlns:mc="http://schemas.openxmlformats.org/markup-compatibility/2006" xmlns:p14="http://schemas.microsoft.com/office/powerpoint/2010/main">
    <mc:Choice Requires="p14">
      <p:transition spd="slow" p14:dur="2000" advTm="15376"/>
    </mc:Choice>
    <mc:Fallback xmlns="">
      <p:transition spd="slow" advTm="15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7EC2CE-45CE-3A2D-4D68-E44D3E7267D9}"/>
              </a:ext>
            </a:extLst>
          </p:cNvPr>
          <p:cNvSpPr>
            <a:spLocks noGrp="1"/>
          </p:cNvSpPr>
          <p:nvPr>
            <p:ph type="sldNum" sz="quarter" idx="12"/>
          </p:nvPr>
        </p:nvSpPr>
        <p:spPr/>
        <p:txBody>
          <a:bodyPr/>
          <a:lstStyle/>
          <a:p>
            <a:fld id="{76D32903-F030-42B7-A886-84777215C072}" type="slidenum">
              <a:rPr lang="en-IN" smtClean="0"/>
              <a:t>12</a:t>
            </a:fld>
            <a:endParaRPr lang="en-IN"/>
          </a:p>
        </p:txBody>
      </p:sp>
      <p:pic>
        <p:nvPicPr>
          <p:cNvPr id="4" name="Picture 3">
            <a:extLst>
              <a:ext uri="{FF2B5EF4-FFF2-40B4-BE49-F238E27FC236}">
                <a16:creationId xmlns:a16="http://schemas.microsoft.com/office/drawing/2014/main" id="{D3F9119F-BA61-14EE-EDB3-69268791D4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1246" y="660009"/>
            <a:ext cx="2836476" cy="2768991"/>
          </a:xfrm>
          <a:prstGeom prst="rect">
            <a:avLst/>
          </a:prstGeom>
        </p:spPr>
      </p:pic>
      <p:pic>
        <p:nvPicPr>
          <p:cNvPr id="6" name="Picture 5">
            <a:extLst>
              <a:ext uri="{FF2B5EF4-FFF2-40B4-BE49-F238E27FC236}">
                <a16:creationId xmlns:a16="http://schemas.microsoft.com/office/drawing/2014/main" id="{54159B5B-2588-6A55-5EA2-FF68CD4CD6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254" y="694029"/>
            <a:ext cx="2836476" cy="2773173"/>
          </a:xfrm>
          <a:prstGeom prst="rect">
            <a:avLst/>
          </a:prstGeom>
        </p:spPr>
      </p:pic>
      <p:pic>
        <p:nvPicPr>
          <p:cNvPr id="8" name="Picture 7">
            <a:extLst>
              <a:ext uri="{FF2B5EF4-FFF2-40B4-BE49-F238E27FC236}">
                <a16:creationId xmlns:a16="http://schemas.microsoft.com/office/drawing/2014/main" id="{EA997EF7-4F4B-D010-D3F5-4081DDF83E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50731" y="694030"/>
            <a:ext cx="2836477" cy="2768991"/>
          </a:xfrm>
          <a:prstGeom prst="rect">
            <a:avLst/>
          </a:prstGeom>
        </p:spPr>
      </p:pic>
      <p:sp>
        <p:nvSpPr>
          <p:cNvPr id="12" name="TextBox 11">
            <a:extLst>
              <a:ext uri="{FF2B5EF4-FFF2-40B4-BE49-F238E27FC236}">
                <a16:creationId xmlns:a16="http://schemas.microsoft.com/office/drawing/2014/main" id="{50379FF3-01C5-F041-31F9-4EED1BF6F5B2}"/>
              </a:ext>
            </a:extLst>
          </p:cNvPr>
          <p:cNvSpPr txBox="1"/>
          <p:nvPr/>
        </p:nvSpPr>
        <p:spPr>
          <a:xfrm>
            <a:off x="4346338" y="81716"/>
            <a:ext cx="3091552" cy="369332"/>
          </a:xfrm>
          <a:prstGeom prst="rect">
            <a:avLst/>
          </a:prstGeom>
          <a:noFill/>
        </p:spPr>
        <p:txBody>
          <a:bodyPr wrap="none" rtlCol="0">
            <a:spAutoFit/>
          </a:bodyPr>
          <a:lstStyle/>
          <a:p>
            <a:r>
              <a:rPr lang="en-IN" b="1" dirty="0">
                <a:solidFill>
                  <a:srgbClr val="FF0000"/>
                </a:solidFill>
              </a:rPr>
              <a:t>LULC change from 2009-2019</a:t>
            </a:r>
          </a:p>
        </p:txBody>
      </p:sp>
      <p:sp>
        <p:nvSpPr>
          <p:cNvPr id="13" name="TextBox 12">
            <a:extLst>
              <a:ext uri="{FF2B5EF4-FFF2-40B4-BE49-F238E27FC236}">
                <a16:creationId xmlns:a16="http://schemas.microsoft.com/office/drawing/2014/main" id="{4CB9D456-9AFD-B50C-EBF6-26A7728D013F}"/>
              </a:ext>
            </a:extLst>
          </p:cNvPr>
          <p:cNvSpPr txBox="1"/>
          <p:nvPr/>
        </p:nvSpPr>
        <p:spPr>
          <a:xfrm>
            <a:off x="2131150" y="3435019"/>
            <a:ext cx="620683" cy="369332"/>
          </a:xfrm>
          <a:prstGeom prst="rect">
            <a:avLst/>
          </a:prstGeom>
          <a:noFill/>
        </p:spPr>
        <p:txBody>
          <a:bodyPr wrap="none" rtlCol="0">
            <a:spAutoFit/>
          </a:bodyPr>
          <a:lstStyle/>
          <a:p>
            <a:r>
              <a:rPr lang="en-IN" dirty="0"/>
              <a:t>2009</a:t>
            </a:r>
          </a:p>
        </p:txBody>
      </p:sp>
      <p:sp>
        <p:nvSpPr>
          <p:cNvPr id="14" name="TextBox 13">
            <a:extLst>
              <a:ext uri="{FF2B5EF4-FFF2-40B4-BE49-F238E27FC236}">
                <a16:creationId xmlns:a16="http://schemas.microsoft.com/office/drawing/2014/main" id="{317F7643-0E92-F38B-1375-95DFA5940FDC}"/>
              </a:ext>
            </a:extLst>
          </p:cNvPr>
          <p:cNvSpPr txBox="1"/>
          <p:nvPr/>
        </p:nvSpPr>
        <p:spPr>
          <a:xfrm>
            <a:off x="5729625" y="3456209"/>
            <a:ext cx="692915" cy="369332"/>
          </a:xfrm>
          <a:prstGeom prst="rect">
            <a:avLst/>
          </a:prstGeom>
          <a:noFill/>
        </p:spPr>
        <p:txBody>
          <a:bodyPr wrap="square" rtlCol="0">
            <a:spAutoFit/>
          </a:bodyPr>
          <a:lstStyle/>
          <a:p>
            <a:r>
              <a:rPr lang="en-IN" dirty="0"/>
              <a:t>2014</a:t>
            </a:r>
          </a:p>
        </p:txBody>
      </p:sp>
      <p:sp>
        <p:nvSpPr>
          <p:cNvPr id="15" name="TextBox 14">
            <a:extLst>
              <a:ext uri="{FF2B5EF4-FFF2-40B4-BE49-F238E27FC236}">
                <a16:creationId xmlns:a16="http://schemas.microsoft.com/office/drawing/2014/main" id="{13F3E26B-A02F-F4C6-C5D1-62A6FEF73DA9}"/>
              </a:ext>
            </a:extLst>
          </p:cNvPr>
          <p:cNvSpPr txBox="1"/>
          <p:nvPr/>
        </p:nvSpPr>
        <p:spPr>
          <a:xfrm>
            <a:off x="9088045" y="3356489"/>
            <a:ext cx="620683" cy="369332"/>
          </a:xfrm>
          <a:prstGeom prst="rect">
            <a:avLst/>
          </a:prstGeom>
          <a:noFill/>
        </p:spPr>
        <p:txBody>
          <a:bodyPr wrap="none" rtlCol="0">
            <a:spAutoFit/>
          </a:bodyPr>
          <a:lstStyle/>
          <a:p>
            <a:r>
              <a:rPr lang="en-IN" dirty="0"/>
              <a:t>2019</a:t>
            </a:r>
          </a:p>
        </p:txBody>
      </p:sp>
      <p:sp>
        <p:nvSpPr>
          <p:cNvPr id="17" name="TextBox 16">
            <a:extLst>
              <a:ext uri="{FF2B5EF4-FFF2-40B4-BE49-F238E27FC236}">
                <a16:creationId xmlns:a16="http://schemas.microsoft.com/office/drawing/2014/main" id="{C1BC100F-1AD7-76F5-5A63-CE0E60D42EDF}"/>
              </a:ext>
            </a:extLst>
          </p:cNvPr>
          <p:cNvSpPr txBox="1"/>
          <p:nvPr/>
        </p:nvSpPr>
        <p:spPr>
          <a:xfrm>
            <a:off x="915921" y="3725821"/>
            <a:ext cx="5887617" cy="2585323"/>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FF0000"/>
                </a:solidFill>
              </a:rPr>
              <a:t>The Hyderabad’s built-up was increases from 37% to 48% in 2009 to 2019. Substantially there is a decrement in the barren lands 42% to 18% in 2009 to 2019. </a:t>
            </a:r>
          </a:p>
          <a:p>
            <a:pPr marL="285750" indent="-285750">
              <a:buFont typeface="Arial" panose="020B0604020202020204" pitchFamily="34" charset="0"/>
              <a:buChar char="•"/>
            </a:pPr>
            <a:r>
              <a:rPr lang="en-US" dirty="0">
                <a:solidFill>
                  <a:srgbClr val="0000FF"/>
                </a:solidFill>
              </a:rPr>
              <a:t>The water bodies percentages are almost same with an area of 3% occupied in the city. Interestingly there is an increment in the vegetation from 20% to 30%. </a:t>
            </a:r>
          </a:p>
          <a:p>
            <a:pPr marL="285750" indent="-285750">
              <a:buFont typeface="Arial" panose="020B0604020202020204" pitchFamily="34" charset="0"/>
              <a:buChar char="•"/>
            </a:pPr>
            <a:r>
              <a:rPr lang="en-US" dirty="0">
                <a:solidFill>
                  <a:srgbClr val="FF0000"/>
                </a:solidFill>
              </a:rPr>
              <a:t>In over-all north-western part of Hyderabad became more vegetative Lands and southern Hyderabad became more urbanized.</a:t>
            </a:r>
            <a:endParaRPr lang="en-IN" dirty="0">
              <a:solidFill>
                <a:srgbClr val="FF0000"/>
              </a:solidFill>
            </a:endParaRPr>
          </a:p>
        </p:txBody>
      </p:sp>
      <p:graphicFrame>
        <p:nvGraphicFramePr>
          <p:cNvPr id="3" name="Chart 2">
            <a:extLst>
              <a:ext uri="{FF2B5EF4-FFF2-40B4-BE49-F238E27FC236}">
                <a16:creationId xmlns:a16="http://schemas.microsoft.com/office/drawing/2014/main" id="{B4EAB2D7-2EE6-768E-33B4-B10A3E2385CE}"/>
              </a:ext>
            </a:extLst>
          </p:cNvPr>
          <p:cNvGraphicFramePr>
            <a:graphicFrameLocks/>
          </p:cNvGraphicFramePr>
          <p:nvPr>
            <p:extLst>
              <p:ext uri="{D42A27DB-BD31-4B8C-83A1-F6EECF244321}">
                <p14:modId xmlns:p14="http://schemas.microsoft.com/office/powerpoint/2010/main" val="2755552316"/>
              </p:ext>
            </p:extLst>
          </p:nvPr>
        </p:nvGraphicFramePr>
        <p:xfrm>
          <a:off x="6831126" y="3663077"/>
          <a:ext cx="5134520" cy="2585323"/>
        </p:xfrm>
        <a:graphic>
          <a:graphicData uri="http://schemas.openxmlformats.org/drawingml/2006/chart">
            <c:chart xmlns:c="http://schemas.openxmlformats.org/drawingml/2006/chart" xmlns:r="http://schemas.openxmlformats.org/officeDocument/2006/relationships" r:id="rId7"/>
          </a:graphicData>
        </a:graphic>
      </p:graphicFrame>
      <p:cxnSp>
        <p:nvCxnSpPr>
          <p:cNvPr id="7" name="Straight Arrow Connector 6">
            <a:extLst>
              <a:ext uri="{FF2B5EF4-FFF2-40B4-BE49-F238E27FC236}">
                <a16:creationId xmlns:a16="http://schemas.microsoft.com/office/drawing/2014/main" id="{0C7D18F9-542A-BCE3-EF4E-9425A3E337BB}"/>
              </a:ext>
            </a:extLst>
          </p:cNvPr>
          <p:cNvCxnSpPr>
            <a:cxnSpLocks/>
          </p:cNvCxnSpPr>
          <p:nvPr/>
        </p:nvCxnSpPr>
        <p:spPr>
          <a:xfrm>
            <a:off x="9772517" y="4109029"/>
            <a:ext cx="581384" cy="4252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a:extLst>
              <a:ext uri="{FF2B5EF4-FFF2-40B4-BE49-F238E27FC236}">
                <a16:creationId xmlns:a16="http://schemas.microsoft.com/office/drawing/2014/main" id="{36A53D70-692C-0170-7CDE-63692D540CD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488184173"/>
      </p:ext>
    </p:extLst>
  </p:cSld>
  <p:clrMapOvr>
    <a:masterClrMapping/>
  </p:clrMapOvr>
  <mc:AlternateContent xmlns:mc="http://schemas.openxmlformats.org/markup-compatibility/2006" xmlns:p14="http://schemas.microsoft.com/office/powerpoint/2010/main">
    <mc:Choice Requires="p14">
      <p:transition spd="slow" p14:dur="2000" advTm="25990"/>
    </mc:Choice>
    <mc:Fallback xmlns="">
      <p:transition spd="slow" advTm="25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B4FBD5FE-2BEA-5FB5-E065-49D7072DB694}"/>
              </a:ext>
            </a:extLst>
          </p:cNvPr>
          <p:cNvGraphicFramePr>
            <a:graphicFrameLocks/>
          </p:cNvGraphicFramePr>
          <p:nvPr>
            <p:extLst>
              <p:ext uri="{D42A27DB-BD31-4B8C-83A1-F6EECF244321}">
                <p14:modId xmlns:p14="http://schemas.microsoft.com/office/powerpoint/2010/main" val="858342560"/>
              </p:ext>
            </p:extLst>
          </p:nvPr>
        </p:nvGraphicFramePr>
        <p:xfrm>
          <a:off x="506798" y="626287"/>
          <a:ext cx="11000792" cy="289264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 name="Chart 4">
            <a:extLst>
              <a:ext uri="{FF2B5EF4-FFF2-40B4-BE49-F238E27FC236}">
                <a16:creationId xmlns:a16="http://schemas.microsoft.com/office/drawing/2014/main" id="{AB23E854-F462-4301-9A90-9B76400B90B4}"/>
              </a:ext>
            </a:extLst>
          </p:cNvPr>
          <p:cNvGraphicFramePr>
            <a:graphicFrameLocks/>
          </p:cNvGraphicFramePr>
          <p:nvPr>
            <p:extLst>
              <p:ext uri="{D42A27DB-BD31-4B8C-83A1-F6EECF244321}">
                <p14:modId xmlns:p14="http://schemas.microsoft.com/office/powerpoint/2010/main" val="2302078923"/>
              </p:ext>
            </p:extLst>
          </p:nvPr>
        </p:nvGraphicFramePr>
        <p:xfrm>
          <a:off x="684410" y="3429000"/>
          <a:ext cx="10801734" cy="3101501"/>
        </p:xfrm>
        <a:graphic>
          <a:graphicData uri="http://schemas.openxmlformats.org/drawingml/2006/chart">
            <c:chart xmlns:c="http://schemas.openxmlformats.org/drawingml/2006/chart" xmlns:r="http://schemas.openxmlformats.org/officeDocument/2006/relationships" r:id="rId7"/>
          </a:graphicData>
        </a:graphic>
      </p:graphicFrame>
      <p:sp>
        <p:nvSpPr>
          <p:cNvPr id="4" name="TextBox 3">
            <a:extLst>
              <a:ext uri="{FF2B5EF4-FFF2-40B4-BE49-F238E27FC236}">
                <a16:creationId xmlns:a16="http://schemas.microsoft.com/office/drawing/2014/main" id="{0F9C099B-5A14-4AEA-AF80-BE1A7194874E}"/>
              </a:ext>
            </a:extLst>
          </p:cNvPr>
          <p:cNvSpPr txBox="1"/>
          <p:nvPr/>
        </p:nvSpPr>
        <p:spPr>
          <a:xfrm>
            <a:off x="2667605" y="-48600"/>
            <a:ext cx="684713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2800" b="1" i="0" u="none" strike="noStrike" kern="1200" cap="none" spc="0" normalizeH="0" baseline="0" noProof="0" dirty="0">
                <a:ln>
                  <a:noFill/>
                </a:ln>
                <a:solidFill>
                  <a:srgbClr val="FF0000"/>
                </a:solidFill>
                <a:effectLst/>
                <a:uLnTx/>
                <a:uFillTx/>
                <a:latin typeface="Garamond" panose="02020404030301010803"/>
                <a:ea typeface="+mn-ea"/>
                <a:cs typeface="+mn-cs"/>
              </a:rPr>
              <a:t>Mandal wise LULC and Thermal Comfort</a:t>
            </a:r>
          </a:p>
        </p:txBody>
      </p:sp>
      <p:sp>
        <p:nvSpPr>
          <p:cNvPr id="2" name="Slide Number Placeholder 1">
            <a:extLst>
              <a:ext uri="{FF2B5EF4-FFF2-40B4-BE49-F238E27FC236}">
                <a16:creationId xmlns:a16="http://schemas.microsoft.com/office/drawing/2014/main" id="{86B74D37-56C1-99E5-3213-2FAE15027D20}"/>
              </a:ext>
            </a:extLst>
          </p:cNvPr>
          <p:cNvSpPr>
            <a:spLocks noGrp="1"/>
          </p:cNvSpPr>
          <p:nvPr>
            <p:ph type="sldNum" sz="quarter" idx="12"/>
          </p:nvPr>
        </p:nvSpPr>
        <p:spPr>
          <a:xfrm>
            <a:off x="10853052" y="5952313"/>
            <a:ext cx="542697" cy="279400"/>
          </a:xfrm>
        </p:spPr>
        <p:txBody>
          <a:bodyPr/>
          <a:lstStyle/>
          <a:p>
            <a:fld id="{76D32903-F030-42B7-A886-84777215C072}" type="slidenum">
              <a:rPr lang="en-IN" smtClean="0"/>
              <a:t>13</a:t>
            </a:fld>
            <a:endParaRPr lang="en-IN" dirty="0"/>
          </a:p>
        </p:txBody>
      </p:sp>
      <p:sp>
        <p:nvSpPr>
          <p:cNvPr id="16" name="TextBox 15">
            <a:extLst>
              <a:ext uri="{FF2B5EF4-FFF2-40B4-BE49-F238E27FC236}">
                <a16:creationId xmlns:a16="http://schemas.microsoft.com/office/drawing/2014/main" id="{75286824-64E8-2CB5-6A6B-CE2AA1546048}"/>
              </a:ext>
            </a:extLst>
          </p:cNvPr>
          <p:cNvSpPr txBox="1"/>
          <p:nvPr/>
        </p:nvSpPr>
        <p:spPr>
          <a:xfrm>
            <a:off x="1854572" y="626287"/>
            <a:ext cx="4013163" cy="369332"/>
          </a:xfrm>
          <a:prstGeom prst="rect">
            <a:avLst/>
          </a:prstGeom>
          <a:noFill/>
        </p:spPr>
        <p:txBody>
          <a:bodyPr wrap="square" rtlCol="0">
            <a:spAutoFit/>
          </a:bodyPr>
          <a:lstStyle/>
          <a:p>
            <a:pPr defTabSz="914400"/>
            <a:r>
              <a:rPr lang="en-IN" dirty="0">
                <a:solidFill>
                  <a:srgbClr val="0000FF"/>
                </a:solidFill>
                <a:latin typeface="Calibri" panose="020F0502020204030204"/>
              </a:rPr>
              <a:t>Hyderabad-Summer-Thermal comfort</a:t>
            </a:r>
          </a:p>
        </p:txBody>
      </p:sp>
      <p:sp>
        <p:nvSpPr>
          <p:cNvPr id="7" name="TextBox 6">
            <a:extLst>
              <a:ext uri="{FF2B5EF4-FFF2-40B4-BE49-F238E27FC236}">
                <a16:creationId xmlns:a16="http://schemas.microsoft.com/office/drawing/2014/main" id="{8E01644D-4ECB-7035-5970-E13F41EB08CF}"/>
              </a:ext>
            </a:extLst>
          </p:cNvPr>
          <p:cNvSpPr txBox="1"/>
          <p:nvPr/>
        </p:nvSpPr>
        <p:spPr>
          <a:xfrm>
            <a:off x="1344499" y="3485934"/>
            <a:ext cx="4013163" cy="369332"/>
          </a:xfrm>
          <a:prstGeom prst="rect">
            <a:avLst/>
          </a:prstGeom>
          <a:noFill/>
        </p:spPr>
        <p:txBody>
          <a:bodyPr wrap="square" rtlCol="0">
            <a:spAutoFit/>
          </a:bodyPr>
          <a:lstStyle/>
          <a:p>
            <a:pPr defTabSz="914400"/>
            <a:r>
              <a:rPr lang="en-IN" dirty="0">
                <a:solidFill>
                  <a:srgbClr val="0000FF"/>
                </a:solidFill>
                <a:latin typeface="Calibri" panose="020F0502020204030204"/>
              </a:rPr>
              <a:t>Hyderabad-LULC</a:t>
            </a:r>
          </a:p>
        </p:txBody>
      </p:sp>
      <p:sp>
        <p:nvSpPr>
          <p:cNvPr id="8" name="Rectangle 7">
            <a:extLst>
              <a:ext uri="{FF2B5EF4-FFF2-40B4-BE49-F238E27FC236}">
                <a16:creationId xmlns:a16="http://schemas.microsoft.com/office/drawing/2014/main" id="{45641AB6-BD70-DD9E-7648-C86944F1E277}"/>
              </a:ext>
            </a:extLst>
          </p:cNvPr>
          <p:cNvSpPr/>
          <p:nvPr/>
        </p:nvSpPr>
        <p:spPr>
          <a:xfrm>
            <a:off x="4260915" y="3798332"/>
            <a:ext cx="631596" cy="1961072"/>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a:extLst>
              <a:ext uri="{FF2B5EF4-FFF2-40B4-BE49-F238E27FC236}">
                <a16:creationId xmlns:a16="http://schemas.microsoft.com/office/drawing/2014/main" id="{D75BF995-D112-8F93-BDC1-87063C7D46FD}"/>
              </a:ext>
            </a:extLst>
          </p:cNvPr>
          <p:cNvSpPr/>
          <p:nvPr/>
        </p:nvSpPr>
        <p:spPr>
          <a:xfrm>
            <a:off x="4260915" y="946929"/>
            <a:ext cx="631596" cy="1961072"/>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ectangle 9">
            <a:extLst>
              <a:ext uri="{FF2B5EF4-FFF2-40B4-BE49-F238E27FC236}">
                <a16:creationId xmlns:a16="http://schemas.microsoft.com/office/drawing/2014/main" id="{C41E5AC5-55E1-3C51-73FD-9BA5AB6EF37B}"/>
              </a:ext>
            </a:extLst>
          </p:cNvPr>
          <p:cNvSpPr/>
          <p:nvPr/>
        </p:nvSpPr>
        <p:spPr>
          <a:xfrm>
            <a:off x="1736790" y="3816289"/>
            <a:ext cx="631596" cy="1961072"/>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a:extLst>
              <a:ext uri="{FF2B5EF4-FFF2-40B4-BE49-F238E27FC236}">
                <a16:creationId xmlns:a16="http://schemas.microsoft.com/office/drawing/2014/main" id="{69AA25FC-133E-1FFF-3E9E-A22C9589ACA7}"/>
              </a:ext>
            </a:extLst>
          </p:cNvPr>
          <p:cNvSpPr/>
          <p:nvPr/>
        </p:nvSpPr>
        <p:spPr>
          <a:xfrm>
            <a:off x="1651065" y="953895"/>
            <a:ext cx="631596" cy="1961072"/>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TextBox 11">
            <a:extLst>
              <a:ext uri="{FF2B5EF4-FFF2-40B4-BE49-F238E27FC236}">
                <a16:creationId xmlns:a16="http://schemas.microsoft.com/office/drawing/2014/main" id="{2BED508A-A626-5203-7F4D-29DE5B696F77}"/>
              </a:ext>
            </a:extLst>
          </p:cNvPr>
          <p:cNvSpPr txBox="1"/>
          <p:nvPr/>
        </p:nvSpPr>
        <p:spPr>
          <a:xfrm>
            <a:off x="2816726" y="3754847"/>
            <a:ext cx="4893712" cy="646331"/>
          </a:xfrm>
          <a:prstGeom prst="rect">
            <a:avLst/>
          </a:prstGeom>
          <a:noFill/>
        </p:spPr>
        <p:txBody>
          <a:bodyPr wrap="none" rtlCol="0">
            <a:spAutoFit/>
          </a:bodyPr>
          <a:lstStyle/>
          <a:p>
            <a:r>
              <a:rPr lang="en-US" b="1" dirty="0">
                <a:solidFill>
                  <a:srgbClr val="0000FF"/>
                </a:solidFill>
              </a:rPr>
              <a:t>Charminar-Highest discomfort in 2009 and 2019</a:t>
            </a:r>
          </a:p>
          <a:p>
            <a:r>
              <a:rPr lang="en-US" b="1" dirty="0">
                <a:solidFill>
                  <a:srgbClr val="0000FF"/>
                </a:solidFill>
              </a:rPr>
              <a:t>Presence of high urban area about 60-70% </a:t>
            </a:r>
            <a:endParaRPr lang="en-IN" b="1" dirty="0">
              <a:solidFill>
                <a:srgbClr val="0000FF"/>
              </a:solidFill>
            </a:endParaRPr>
          </a:p>
        </p:txBody>
      </p:sp>
      <p:sp>
        <p:nvSpPr>
          <p:cNvPr id="13" name="Rectangle 12">
            <a:extLst>
              <a:ext uri="{FF2B5EF4-FFF2-40B4-BE49-F238E27FC236}">
                <a16:creationId xmlns:a16="http://schemas.microsoft.com/office/drawing/2014/main" id="{7CB0321F-1101-8D19-32DA-ACC32B3BEC60}"/>
              </a:ext>
            </a:extLst>
          </p:cNvPr>
          <p:cNvSpPr/>
          <p:nvPr/>
        </p:nvSpPr>
        <p:spPr>
          <a:xfrm>
            <a:off x="7474509" y="3842505"/>
            <a:ext cx="631596" cy="1961072"/>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Rectangle 13">
            <a:extLst>
              <a:ext uri="{FF2B5EF4-FFF2-40B4-BE49-F238E27FC236}">
                <a16:creationId xmlns:a16="http://schemas.microsoft.com/office/drawing/2014/main" id="{E4092E8D-9D30-0BF3-956C-A2847823C417}"/>
              </a:ext>
            </a:extLst>
          </p:cNvPr>
          <p:cNvSpPr/>
          <p:nvPr/>
        </p:nvSpPr>
        <p:spPr>
          <a:xfrm>
            <a:off x="7394640" y="946929"/>
            <a:ext cx="631596" cy="1961072"/>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TextBox 14">
            <a:extLst>
              <a:ext uri="{FF2B5EF4-FFF2-40B4-BE49-F238E27FC236}">
                <a16:creationId xmlns:a16="http://schemas.microsoft.com/office/drawing/2014/main" id="{6A22B874-E188-8EFF-9DAF-A73B42CCF37F}"/>
              </a:ext>
            </a:extLst>
          </p:cNvPr>
          <p:cNvSpPr txBox="1"/>
          <p:nvPr/>
        </p:nvSpPr>
        <p:spPr>
          <a:xfrm>
            <a:off x="1268175" y="1111490"/>
            <a:ext cx="8420062" cy="646331"/>
          </a:xfrm>
          <a:prstGeom prst="rect">
            <a:avLst/>
          </a:prstGeom>
          <a:noFill/>
        </p:spPr>
        <p:txBody>
          <a:bodyPr wrap="none" rtlCol="0">
            <a:spAutoFit/>
          </a:bodyPr>
          <a:lstStyle/>
          <a:p>
            <a:r>
              <a:rPr lang="en-US" b="1" dirty="0">
                <a:solidFill>
                  <a:srgbClr val="0000FF"/>
                </a:solidFill>
              </a:rPr>
              <a:t>Ameerpet, Musheerabad-</a:t>
            </a:r>
            <a:r>
              <a:rPr lang="en-US" b="1" dirty="0" err="1">
                <a:solidFill>
                  <a:srgbClr val="0000FF"/>
                </a:solidFill>
              </a:rPr>
              <a:t>Turened</a:t>
            </a:r>
            <a:r>
              <a:rPr lang="en-US" b="1" dirty="0">
                <a:solidFill>
                  <a:srgbClr val="0000FF"/>
                </a:solidFill>
              </a:rPr>
              <a:t> from neutral condition to </a:t>
            </a:r>
            <a:r>
              <a:rPr lang="en-US" b="1" dirty="0" err="1">
                <a:solidFill>
                  <a:srgbClr val="0000FF"/>
                </a:solidFill>
              </a:rPr>
              <a:t>modereately</a:t>
            </a:r>
            <a:r>
              <a:rPr lang="en-US" b="1" dirty="0">
                <a:solidFill>
                  <a:srgbClr val="0000FF"/>
                </a:solidFill>
              </a:rPr>
              <a:t> discomfort</a:t>
            </a:r>
          </a:p>
          <a:p>
            <a:r>
              <a:rPr lang="en-US" b="1" dirty="0">
                <a:solidFill>
                  <a:srgbClr val="0000FF"/>
                </a:solidFill>
              </a:rPr>
              <a:t>Presence of vegetation and water bodies</a:t>
            </a:r>
            <a:endParaRPr lang="en-IN" b="1" dirty="0">
              <a:solidFill>
                <a:srgbClr val="0000FF"/>
              </a:solidFill>
            </a:endParaRPr>
          </a:p>
        </p:txBody>
      </p:sp>
      <p:sp>
        <p:nvSpPr>
          <p:cNvPr id="17" name="Rectangle 16">
            <a:extLst>
              <a:ext uri="{FF2B5EF4-FFF2-40B4-BE49-F238E27FC236}">
                <a16:creationId xmlns:a16="http://schemas.microsoft.com/office/drawing/2014/main" id="{903FDD84-0372-836E-3D12-B40517468B1A}"/>
              </a:ext>
            </a:extLst>
          </p:cNvPr>
          <p:cNvSpPr/>
          <p:nvPr/>
        </p:nvSpPr>
        <p:spPr>
          <a:xfrm>
            <a:off x="9375972" y="3855266"/>
            <a:ext cx="631596" cy="1961072"/>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Rectangle 17">
            <a:extLst>
              <a:ext uri="{FF2B5EF4-FFF2-40B4-BE49-F238E27FC236}">
                <a16:creationId xmlns:a16="http://schemas.microsoft.com/office/drawing/2014/main" id="{662F8A95-1E15-62C3-BE65-657F8108741B}"/>
              </a:ext>
            </a:extLst>
          </p:cNvPr>
          <p:cNvSpPr/>
          <p:nvPr/>
        </p:nvSpPr>
        <p:spPr>
          <a:xfrm>
            <a:off x="9372439" y="946440"/>
            <a:ext cx="631596" cy="1961072"/>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TextBox 18">
            <a:extLst>
              <a:ext uri="{FF2B5EF4-FFF2-40B4-BE49-F238E27FC236}">
                <a16:creationId xmlns:a16="http://schemas.microsoft.com/office/drawing/2014/main" id="{2CA7A42D-B175-CDBE-D5EA-3F6C0196E31C}"/>
              </a:ext>
            </a:extLst>
          </p:cNvPr>
          <p:cNvSpPr txBox="1"/>
          <p:nvPr/>
        </p:nvSpPr>
        <p:spPr>
          <a:xfrm>
            <a:off x="1065719" y="1977803"/>
            <a:ext cx="7021987" cy="369332"/>
          </a:xfrm>
          <a:prstGeom prst="rect">
            <a:avLst/>
          </a:prstGeom>
          <a:noFill/>
        </p:spPr>
        <p:txBody>
          <a:bodyPr wrap="none" rtlCol="0">
            <a:spAutoFit/>
          </a:bodyPr>
          <a:lstStyle/>
          <a:p>
            <a:r>
              <a:rPr lang="en-US" b="1" dirty="0" err="1">
                <a:solidFill>
                  <a:srgbClr val="0000FF"/>
                </a:solidFill>
              </a:rPr>
              <a:t>Secunderabad</a:t>
            </a:r>
            <a:r>
              <a:rPr lang="en-US" b="1" dirty="0">
                <a:solidFill>
                  <a:srgbClr val="0000FF"/>
                </a:solidFill>
              </a:rPr>
              <a:t>-Highest comfort due to large water body </a:t>
            </a:r>
            <a:r>
              <a:rPr lang="en-US" b="1" dirty="0" err="1">
                <a:solidFill>
                  <a:srgbClr val="0000FF"/>
                </a:solidFill>
              </a:rPr>
              <a:t>Hussen</a:t>
            </a:r>
            <a:r>
              <a:rPr lang="en-US" b="1" dirty="0">
                <a:solidFill>
                  <a:srgbClr val="0000FF"/>
                </a:solidFill>
              </a:rPr>
              <a:t> </a:t>
            </a:r>
            <a:r>
              <a:rPr lang="en-US" b="1" dirty="0" err="1">
                <a:solidFill>
                  <a:srgbClr val="0000FF"/>
                </a:solidFill>
              </a:rPr>
              <a:t>sagar</a:t>
            </a:r>
            <a:endParaRPr lang="en-IN" b="1" dirty="0">
              <a:solidFill>
                <a:srgbClr val="0000FF"/>
              </a:solidFill>
            </a:endParaRPr>
          </a:p>
        </p:txBody>
      </p:sp>
      <p:pic>
        <p:nvPicPr>
          <p:cNvPr id="20" name="Audio 19">
            <a:hlinkClick r:id="" action="ppaction://media"/>
            <a:extLst>
              <a:ext uri="{FF2B5EF4-FFF2-40B4-BE49-F238E27FC236}">
                <a16:creationId xmlns:a16="http://schemas.microsoft.com/office/drawing/2014/main" id="{5871D6EC-C9BA-ECD1-7694-811922675501}"/>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262704" t="-125896" r="-262704" b="-125896"/>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227857058"/>
      </p:ext>
    </p:extLst>
  </p:cSld>
  <p:clrMapOvr>
    <a:masterClrMapping/>
  </p:clrMapOvr>
  <mc:AlternateContent xmlns:mc="http://schemas.openxmlformats.org/markup-compatibility/2006" xmlns:p14="http://schemas.microsoft.com/office/powerpoint/2010/main">
    <mc:Choice Requires="p14">
      <p:transition spd="slow" p14:dur="2000" advTm="22871"/>
    </mc:Choice>
    <mc:Fallback xmlns="">
      <p:transition spd="slow" advTm="22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20"/>
                </p:tgtEl>
              </p:cMediaNode>
            </p:audio>
          </p:childTnLst>
        </p:cTn>
      </p:par>
    </p:tnLst>
    <p:bldLst>
      <p:bldP spid="8" grpId="0" animBg="1"/>
      <p:bldP spid="9" grpId="0" animBg="1"/>
      <p:bldP spid="10" grpId="0" animBg="1"/>
      <p:bldP spid="11" grpId="0" animBg="1"/>
      <p:bldP spid="12" grpId="0"/>
      <p:bldP spid="13" grpId="0" animBg="1"/>
      <p:bldP spid="14" grpId="0" animBg="1"/>
      <p:bldP spid="15" grpId="0"/>
      <p:bldP spid="17" grpId="0" animBg="1"/>
      <p:bldP spid="18" grpId="0" animBg="1"/>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AB23E854-F462-4301-9A90-9B76400B90B4}"/>
              </a:ext>
            </a:extLst>
          </p:cNvPr>
          <p:cNvGraphicFramePr>
            <a:graphicFrameLocks/>
          </p:cNvGraphicFramePr>
          <p:nvPr>
            <p:extLst>
              <p:ext uri="{D42A27DB-BD31-4B8C-83A1-F6EECF244321}">
                <p14:modId xmlns:p14="http://schemas.microsoft.com/office/powerpoint/2010/main" val="3483459913"/>
              </p:ext>
            </p:extLst>
          </p:nvPr>
        </p:nvGraphicFramePr>
        <p:xfrm>
          <a:off x="705856" y="3453926"/>
          <a:ext cx="10801734" cy="3101501"/>
        </p:xfrm>
        <a:graphic>
          <a:graphicData uri="http://schemas.openxmlformats.org/drawingml/2006/chart">
            <c:chart xmlns:c="http://schemas.openxmlformats.org/drawingml/2006/chart" xmlns:r="http://schemas.openxmlformats.org/officeDocument/2006/relationships" r:id="rId6"/>
          </a:graphicData>
        </a:graphic>
      </p:graphicFrame>
      <p:sp>
        <p:nvSpPr>
          <p:cNvPr id="4" name="TextBox 3">
            <a:extLst>
              <a:ext uri="{FF2B5EF4-FFF2-40B4-BE49-F238E27FC236}">
                <a16:creationId xmlns:a16="http://schemas.microsoft.com/office/drawing/2014/main" id="{0F9C099B-5A14-4AEA-AF80-BE1A7194874E}"/>
              </a:ext>
            </a:extLst>
          </p:cNvPr>
          <p:cNvSpPr txBox="1"/>
          <p:nvPr/>
        </p:nvSpPr>
        <p:spPr>
          <a:xfrm>
            <a:off x="2667605" y="-48600"/>
            <a:ext cx="7493398"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sz="2800" b="1" dirty="0">
                <a:solidFill>
                  <a:srgbClr val="FF0000"/>
                </a:solidFill>
                <a:latin typeface="Garamond" panose="02020404030301010803"/>
              </a:rPr>
              <a:t>Subdivisional</a:t>
            </a:r>
            <a:r>
              <a:rPr kumimoji="0" lang="en-IN" sz="2800" b="1" i="0" u="none" strike="noStrike" kern="1200" cap="none" spc="0" normalizeH="0" baseline="0" noProof="0" dirty="0">
                <a:ln>
                  <a:noFill/>
                </a:ln>
                <a:solidFill>
                  <a:srgbClr val="FF0000"/>
                </a:solidFill>
                <a:effectLst/>
                <a:uLnTx/>
                <a:uFillTx/>
                <a:latin typeface="Garamond" panose="02020404030301010803"/>
                <a:ea typeface="+mn-ea"/>
                <a:cs typeface="+mn-cs"/>
              </a:rPr>
              <a:t> wise LULC and Thermal Comfort</a:t>
            </a:r>
          </a:p>
        </p:txBody>
      </p:sp>
      <p:sp>
        <p:nvSpPr>
          <p:cNvPr id="2" name="Slide Number Placeholder 1">
            <a:extLst>
              <a:ext uri="{FF2B5EF4-FFF2-40B4-BE49-F238E27FC236}">
                <a16:creationId xmlns:a16="http://schemas.microsoft.com/office/drawing/2014/main" id="{86B74D37-56C1-99E5-3213-2FAE15027D20}"/>
              </a:ext>
            </a:extLst>
          </p:cNvPr>
          <p:cNvSpPr>
            <a:spLocks noGrp="1"/>
          </p:cNvSpPr>
          <p:nvPr>
            <p:ph type="sldNum" sz="quarter" idx="12"/>
          </p:nvPr>
        </p:nvSpPr>
        <p:spPr>
          <a:xfrm>
            <a:off x="10853052" y="5952313"/>
            <a:ext cx="542697" cy="279400"/>
          </a:xfrm>
        </p:spPr>
        <p:txBody>
          <a:bodyPr/>
          <a:lstStyle/>
          <a:p>
            <a:fld id="{76D32903-F030-42B7-A886-84777215C072}" type="slidenum">
              <a:rPr lang="en-IN" smtClean="0"/>
              <a:t>14</a:t>
            </a:fld>
            <a:endParaRPr lang="en-IN" dirty="0"/>
          </a:p>
        </p:txBody>
      </p:sp>
      <p:sp>
        <p:nvSpPr>
          <p:cNvPr id="16" name="TextBox 15">
            <a:extLst>
              <a:ext uri="{FF2B5EF4-FFF2-40B4-BE49-F238E27FC236}">
                <a16:creationId xmlns:a16="http://schemas.microsoft.com/office/drawing/2014/main" id="{75286824-64E8-2CB5-6A6B-CE2AA1546048}"/>
              </a:ext>
            </a:extLst>
          </p:cNvPr>
          <p:cNvSpPr txBox="1"/>
          <p:nvPr/>
        </p:nvSpPr>
        <p:spPr>
          <a:xfrm>
            <a:off x="1854572" y="626287"/>
            <a:ext cx="4013163" cy="369332"/>
          </a:xfrm>
          <a:prstGeom prst="rect">
            <a:avLst/>
          </a:prstGeom>
          <a:noFill/>
        </p:spPr>
        <p:txBody>
          <a:bodyPr wrap="square" rtlCol="0">
            <a:spAutoFit/>
          </a:bodyPr>
          <a:lstStyle/>
          <a:p>
            <a:pPr defTabSz="914400"/>
            <a:r>
              <a:rPr lang="en-IN" dirty="0">
                <a:solidFill>
                  <a:srgbClr val="0000FF"/>
                </a:solidFill>
                <a:latin typeface="Calibri" panose="020F0502020204030204"/>
              </a:rPr>
              <a:t>Hyderabad-Winter-Thermal comfort</a:t>
            </a:r>
          </a:p>
        </p:txBody>
      </p:sp>
      <p:sp>
        <p:nvSpPr>
          <p:cNvPr id="7" name="TextBox 6">
            <a:extLst>
              <a:ext uri="{FF2B5EF4-FFF2-40B4-BE49-F238E27FC236}">
                <a16:creationId xmlns:a16="http://schemas.microsoft.com/office/drawing/2014/main" id="{8E01644D-4ECB-7035-5970-E13F41EB08CF}"/>
              </a:ext>
            </a:extLst>
          </p:cNvPr>
          <p:cNvSpPr txBox="1"/>
          <p:nvPr/>
        </p:nvSpPr>
        <p:spPr>
          <a:xfrm>
            <a:off x="1344499" y="3485934"/>
            <a:ext cx="4013163" cy="369332"/>
          </a:xfrm>
          <a:prstGeom prst="rect">
            <a:avLst/>
          </a:prstGeom>
          <a:noFill/>
        </p:spPr>
        <p:txBody>
          <a:bodyPr wrap="square" rtlCol="0">
            <a:spAutoFit/>
          </a:bodyPr>
          <a:lstStyle/>
          <a:p>
            <a:pPr defTabSz="914400"/>
            <a:r>
              <a:rPr lang="en-IN" dirty="0">
                <a:solidFill>
                  <a:srgbClr val="0000FF"/>
                </a:solidFill>
                <a:latin typeface="Calibri" panose="020F0502020204030204"/>
              </a:rPr>
              <a:t>Hyderabad-LULC</a:t>
            </a:r>
          </a:p>
        </p:txBody>
      </p:sp>
      <p:graphicFrame>
        <p:nvGraphicFramePr>
          <p:cNvPr id="6" name="Chart 5">
            <a:extLst>
              <a:ext uri="{FF2B5EF4-FFF2-40B4-BE49-F238E27FC236}">
                <a16:creationId xmlns:a16="http://schemas.microsoft.com/office/drawing/2014/main" id="{1BC76774-E5BB-84BA-1FD4-81E90587BC58}"/>
              </a:ext>
            </a:extLst>
          </p:cNvPr>
          <p:cNvGraphicFramePr>
            <a:graphicFrameLocks/>
          </p:cNvGraphicFramePr>
          <p:nvPr>
            <p:extLst>
              <p:ext uri="{D42A27DB-BD31-4B8C-83A1-F6EECF244321}">
                <p14:modId xmlns:p14="http://schemas.microsoft.com/office/powerpoint/2010/main" val="1163490726"/>
              </p:ext>
            </p:extLst>
          </p:nvPr>
        </p:nvGraphicFramePr>
        <p:xfrm>
          <a:off x="705856" y="857181"/>
          <a:ext cx="10801734" cy="2743200"/>
        </p:xfrm>
        <a:graphic>
          <a:graphicData uri="http://schemas.openxmlformats.org/drawingml/2006/chart">
            <c:chart xmlns:c="http://schemas.openxmlformats.org/drawingml/2006/chart" xmlns:r="http://schemas.openxmlformats.org/officeDocument/2006/relationships" r:id="rId7"/>
          </a:graphicData>
        </a:graphic>
      </p:graphicFrame>
      <p:sp>
        <p:nvSpPr>
          <p:cNvPr id="3" name="Rectangle 2">
            <a:extLst>
              <a:ext uri="{FF2B5EF4-FFF2-40B4-BE49-F238E27FC236}">
                <a16:creationId xmlns:a16="http://schemas.microsoft.com/office/drawing/2014/main" id="{2708E89C-BCD9-C441-EACD-044CF29487E4}"/>
              </a:ext>
            </a:extLst>
          </p:cNvPr>
          <p:cNvSpPr/>
          <p:nvPr/>
        </p:nvSpPr>
        <p:spPr>
          <a:xfrm>
            <a:off x="4980562" y="3855266"/>
            <a:ext cx="525293" cy="198133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a:extLst>
              <a:ext uri="{FF2B5EF4-FFF2-40B4-BE49-F238E27FC236}">
                <a16:creationId xmlns:a16="http://schemas.microsoft.com/office/drawing/2014/main" id="{726146D7-2CBF-86CC-A316-D7E81089C75B}"/>
              </a:ext>
            </a:extLst>
          </p:cNvPr>
          <p:cNvSpPr/>
          <p:nvPr/>
        </p:nvSpPr>
        <p:spPr>
          <a:xfrm>
            <a:off x="1757464" y="3855266"/>
            <a:ext cx="525293" cy="198133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a:extLst>
              <a:ext uri="{FF2B5EF4-FFF2-40B4-BE49-F238E27FC236}">
                <a16:creationId xmlns:a16="http://schemas.microsoft.com/office/drawing/2014/main" id="{1E18491A-C872-0B76-9619-32B4CAEFAFB6}"/>
              </a:ext>
            </a:extLst>
          </p:cNvPr>
          <p:cNvSpPr/>
          <p:nvPr/>
        </p:nvSpPr>
        <p:spPr>
          <a:xfrm>
            <a:off x="6274342" y="928769"/>
            <a:ext cx="525293" cy="198133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ectangle 9">
            <a:extLst>
              <a:ext uri="{FF2B5EF4-FFF2-40B4-BE49-F238E27FC236}">
                <a16:creationId xmlns:a16="http://schemas.microsoft.com/office/drawing/2014/main" id="{FC73D802-C86A-D84F-48DC-A456274ED49E}"/>
              </a:ext>
            </a:extLst>
          </p:cNvPr>
          <p:cNvSpPr/>
          <p:nvPr/>
        </p:nvSpPr>
        <p:spPr>
          <a:xfrm>
            <a:off x="6228947" y="3798522"/>
            <a:ext cx="525293" cy="198133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a:extLst>
              <a:ext uri="{FF2B5EF4-FFF2-40B4-BE49-F238E27FC236}">
                <a16:creationId xmlns:a16="http://schemas.microsoft.com/office/drawing/2014/main" id="{5BCBFC99-4810-9CEC-F99A-5EB07C9B9DA7}"/>
              </a:ext>
            </a:extLst>
          </p:cNvPr>
          <p:cNvSpPr/>
          <p:nvPr/>
        </p:nvSpPr>
        <p:spPr>
          <a:xfrm>
            <a:off x="1844844" y="918912"/>
            <a:ext cx="525293" cy="198133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TextBox 11">
            <a:extLst>
              <a:ext uri="{FF2B5EF4-FFF2-40B4-BE49-F238E27FC236}">
                <a16:creationId xmlns:a16="http://schemas.microsoft.com/office/drawing/2014/main" id="{058C5634-7653-8AF1-F595-2E1D914F8455}"/>
              </a:ext>
            </a:extLst>
          </p:cNvPr>
          <p:cNvSpPr txBox="1"/>
          <p:nvPr/>
        </p:nvSpPr>
        <p:spPr>
          <a:xfrm>
            <a:off x="1627833" y="1734768"/>
            <a:ext cx="8470204" cy="369332"/>
          </a:xfrm>
          <a:prstGeom prst="rect">
            <a:avLst/>
          </a:prstGeom>
          <a:noFill/>
        </p:spPr>
        <p:txBody>
          <a:bodyPr wrap="none" rtlCol="0">
            <a:spAutoFit/>
          </a:bodyPr>
          <a:lstStyle/>
          <a:p>
            <a:r>
              <a:rPr lang="en-US" b="1" dirty="0">
                <a:solidFill>
                  <a:srgbClr val="0000FF"/>
                </a:solidFill>
              </a:rPr>
              <a:t>Golkonda, Ameerpet, </a:t>
            </a:r>
            <a:r>
              <a:rPr lang="en-US" b="1" dirty="0" err="1">
                <a:solidFill>
                  <a:srgbClr val="0000FF"/>
                </a:solidFill>
              </a:rPr>
              <a:t>Khairatabad</a:t>
            </a:r>
            <a:r>
              <a:rPr lang="en-US" b="1" dirty="0">
                <a:solidFill>
                  <a:srgbClr val="0000FF"/>
                </a:solidFill>
              </a:rPr>
              <a:t> has maximum comfort in 2009 and neutral in 2019</a:t>
            </a:r>
            <a:endParaRPr lang="en-IN" b="1" dirty="0">
              <a:solidFill>
                <a:srgbClr val="0000FF"/>
              </a:solidFill>
            </a:endParaRPr>
          </a:p>
        </p:txBody>
      </p:sp>
      <p:pic>
        <p:nvPicPr>
          <p:cNvPr id="14" name="Audio 13">
            <a:hlinkClick r:id="" action="ppaction://media"/>
            <a:extLst>
              <a:ext uri="{FF2B5EF4-FFF2-40B4-BE49-F238E27FC236}">
                <a16:creationId xmlns:a16="http://schemas.microsoft.com/office/drawing/2014/main" id="{7C547F60-8A3B-1048-5A43-2CA8661D8728}"/>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262704" t="-125896" r="-262704" b="-125896"/>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4178941061"/>
      </p:ext>
    </p:extLst>
  </p:cSld>
  <p:clrMapOvr>
    <a:masterClrMapping/>
  </p:clrMapOvr>
  <mc:AlternateContent xmlns:mc="http://schemas.openxmlformats.org/markup-compatibility/2006" xmlns:p14="http://schemas.microsoft.com/office/powerpoint/2010/main">
    <mc:Choice Requires="p14">
      <p:transition spd="slow" p14:dur="2000" advTm="13620"/>
    </mc:Choice>
    <mc:Fallback xmlns="">
      <p:transition spd="slow" advTm="13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4"/>
                </p:tgtEl>
              </p:cMediaNode>
            </p:audio>
          </p:childTnLst>
        </p:cTn>
      </p:par>
    </p:tnLst>
    <p:bldLst>
      <p:bldP spid="3" grpId="0" animBg="1"/>
      <p:bldP spid="8" grpId="0" animBg="1"/>
      <p:bldP spid="9" grpId="0" animBg="1"/>
      <p:bldP spid="10" grpId="0" animBg="1"/>
      <p:bldP spid="11"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7EC2CE-45CE-3A2D-4D68-E44D3E7267D9}"/>
              </a:ext>
            </a:extLst>
          </p:cNvPr>
          <p:cNvSpPr>
            <a:spLocks noGrp="1"/>
          </p:cNvSpPr>
          <p:nvPr>
            <p:ph type="sldNum" sz="quarter" idx="12"/>
          </p:nvPr>
        </p:nvSpPr>
        <p:spPr/>
        <p:txBody>
          <a:bodyPr/>
          <a:lstStyle/>
          <a:p>
            <a:fld id="{76D32903-F030-42B7-A886-84777215C072}" type="slidenum">
              <a:rPr lang="en-IN" smtClean="0"/>
              <a:t>15</a:t>
            </a:fld>
            <a:endParaRPr lang="en-IN"/>
          </a:p>
        </p:txBody>
      </p:sp>
      <p:pic>
        <p:nvPicPr>
          <p:cNvPr id="4" name="Picture 3">
            <a:extLst>
              <a:ext uri="{FF2B5EF4-FFF2-40B4-BE49-F238E27FC236}">
                <a16:creationId xmlns:a16="http://schemas.microsoft.com/office/drawing/2014/main" id="{D3F9119F-BA61-14EE-EDB3-69268791D4D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957483" y="660009"/>
            <a:ext cx="2724002" cy="2768991"/>
          </a:xfrm>
          <a:prstGeom prst="rect">
            <a:avLst/>
          </a:prstGeom>
        </p:spPr>
      </p:pic>
      <p:pic>
        <p:nvPicPr>
          <p:cNvPr id="6" name="Picture 5">
            <a:extLst>
              <a:ext uri="{FF2B5EF4-FFF2-40B4-BE49-F238E27FC236}">
                <a16:creationId xmlns:a16="http://schemas.microsoft.com/office/drawing/2014/main" id="{54159B5B-2588-6A55-5EA2-FF68CD4CD6D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77434" y="694029"/>
            <a:ext cx="2728116" cy="2773173"/>
          </a:xfrm>
          <a:prstGeom prst="rect">
            <a:avLst/>
          </a:prstGeom>
        </p:spPr>
      </p:pic>
      <p:pic>
        <p:nvPicPr>
          <p:cNvPr id="8" name="Picture 7">
            <a:extLst>
              <a:ext uri="{FF2B5EF4-FFF2-40B4-BE49-F238E27FC236}">
                <a16:creationId xmlns:a16="http://schemas.microsoft.com/office/drawing/2014/main" id="{EA997EF7-4F4B-D010-D3F5-4081DDF83EC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506968" y="694030"/>
            <a:ext cx="2724002" cy="2768991"/>
          </a:xfrm>
          <a:prstGeom prst="rect">
            <a:avLst/>
          </a:prstGeom>
        </p:spPr>
      </p:pic>
      <p:sp>
        <p:nvSpPr>
          <p:cNvPr id="13" name="TextBox 12">
            <a:extLst>
              <a:ext uri="{FF2B5EF4-FFF2-40B4-BE49-F238E27FC236}">
                <a16:creationId xmlns:a16="http://schemas.microsoft.com/office/drawing/2014/main" id="{4CB9D456-9AFD-B50C-EBF6-26A7728D013F}"/>
              </a:ext>
            </a:extLst>
          </p:cNvPr>
          <p:cNvSpPr txBox="1"/>
          <p:nvPr/>
        </p:nvSpPr>
        <p:spPr>
          <a:xfrm>
            <a:off x="2131150" y="3435019"/>
            <a:ext cx="620683" cy="369332"/>
          </a:xfrm>
          <a:prstGeom prst="rect">
            <a:avLst/>
          </a:prstGeom>
          <a:noFill/>
        </p:spPr>
        <p:txBody>
          <a:bodyPr wrap="none" rtlCol="0">
            <a:spAutoFit/>
          </a:bodyPr>
          <a:lstStyle/>
          <a:p>
            <a:r>
              <a:rPr lang="en-IN" dirty="0"/>
              <a:t>2009</a:t>
            </a:r>
          </a:p>
        </p:txBody>
      </p:sp>
      <p:sp>
        <p:nvSpPr>
          <p:cNvPr id="14" name="TextBox 13">
            <a:extLst>
              <a:ext uri="{FF2B5EF4-FFF2-40B4-BE49-F238E27FC236}">
                <a16:creationId xmlns:a16="http://schemas.microsoft.com/office/drawing/2014/main" id="{317F7643-0E92-F38B-1375-95DFA5940FDC}"/>
              </a:ext>
            </a:extLst>
          </p:cNvPr>
          <p:cNvSpPr txBox="1"/>
          <p:nvPr/>
        </p:nvSpPr>
        <p:spPr>
          <a:xfrm>
            <a:off x="5729625" y="3456209"/>
            <a:ext cx="692915" cy="369332"/>
          </a:xfrm>
          <a:prstGeom prst="rect">
            <a:avLst/>
          </a:prstGeom>
          <a:noFill/>
        </p:spPr>
        <p:txBody>
          <a:bodyPr wrap="square" rtlCol="0">
            <a:spAutoFit/>
          </a:bodyPr>
          <a:lstStyle/>
          <a:p>
            <a:r>
              <a:rPr lang="en-IN" dirty="0"/>
              <a:t>2014</a:t>
            </a:r>
          </a:p>
        </p:txBody>
      </p:sp>
      <p:sp>
        <p:nvSpPr>
          <p:cNvPr id="15" name="TextBox 14">
            <a:extLst>
              <a:ext uri="{FF2B5EF4-FFF2-40B4-BE49-F238E27FC236}">
                <a16:creationId xmlns:a16="http://schemas.microsoft.com/office/drawing/2014/main" id="{13F3E26B-A02F-F4C6-C5D1-62A6FEF73DA9}"/>
              </a:ext>
            </a:extLst>
          </p:cNvPr>
          <p:cNvSpPr txBox="1"/>
          <p:nvPr/>
        </p:nvSpPr>
        <p:spPr>
          <a:xfrm>
            <a:off x="9088045" y="3356489"/>
            <a:ext cx="620683" cy="369332"/>
          </a:xfrm>
          <a:prstGeom prst="rect">
            <a:avLst/>
          </a:prstGeom>
          <a:noFill/>
        </p:spPr>
        <p:txBody>
          <a:bodyPr wrap="none" rtlCol="0">
            <a:spAutoFit/>
          </a:bodyPr>
          <a:lstStyle/>
          <a:p>
            <a:r>
              <a:rPr lang="en-IN" dirty="0"/>
              <a:t>2019</a:t>
            </a:r>
          </a:p>
        </p:txBody>
      </p:sp>
      <p:graphicFrame>
        <p:nvGraphicFramePr>
          <p:cNvPr id="3" name="Chart 2">
            <a:extLst>
              <a:ext uri="{FF2B5EF4-FFF2-40B4-BE49-F238E27FC236}">
                <a16:creationId xmlns:a16="http://schemas.microsoft.com/office/drawing/2014/main" id="{28936C29-DAC0-2A5C-601E-268B7A16CFC6}"/>
              </a:ext>
            </a:extLst>
          </p:cNvPr>
          <p:cNvGraphicFramePr>
            <a:graphicFrameLocks/>
          </p:cNvGraphicFramePr>
          <p:nvPr>
            <p:extLst>
              <p:ext uri="{D42A27DB-BD31-4B8C-83A1-F6EECF244321}">
                <p14:modId xmlns:p14="http://schemas.microsoft.com/office/powerpoint/2010/main" val="1462280931"/>
              </p:ext>
            </p:extLst>
          </p:nvPr>
        </p:nvGraphicFramePr>
        <p:xfrm>
          <a:off x="6487885" y="3541155"/>
          <a:ext cx="4572000" cy="2743200"/>
        </p:xfrm>
        <a:graphic>
          <a:graphicData uri="http://schemas.openxmlformats.org/drawingml/2006/chart">
            <c:chart xmlns:c="http://schemas.openxmlformats.org/drawingml/2006/chart" xmlns:r="http://schemas.openxmlformats.org/officeDocument/2006/relationships" r:id="rId7"/>
          </a:graphicData>
        </a:graphic>
      </p:graphicFrame>
      <p:cxnSp>
        <p:nvCxnSpPr>
          <p:cNvPr id="5" name="Straight Arrow Connector 4">
            <a:extLst>
              <a:ext uri="{FF2B5EF4-FFF2-40B4-BE49-F238E27FC236}">
                <a16:creationId xmlns:a16="http://schemas.microsoft.com/office/drawing/2014/main" id="{666F27F6-8F6F-3B85-D230-6C951161553D}"/>
              </a:ext>
            </a:extLst>
          </p:cNvPr>
          <p:cNvCxnSpPr>
            <a:cxnSpLocks/>
          </p:cNvCxnSpPr>
          <p:nvPr/>
        </p:nvCxnSpPr>
        <p:spPr>
          <a:xfrm flipV="1">
            <a:off x="7666056" y="4194339"/>
            <a:ext cx="2687845" cy="1027856"/>
          </a:xfrm>
          <a:prstGeom prst="straightConnector1">
            <a:avLst/>
          </a:prstGeom>
          <a:noFill/>
          <a:ln w="6350" cap="flat" cmpd="sng" algn="ctr">
            <a:solidFill>
              <a:sysClr val="windowText" lastClr="000000"/>
            </a:solidFill>
            <a:prstDash val="solid"/>
            <a:miter lim="800000"/>
            <a:tailEnd type="triangle"/>
          </a:ln>
          <a:effectLst/>
        </p:spPr>
      </p:cxnSp>
      <p:sp>
        <p:nvSpPr>
          <p:cNvPr id="7" name="TextBox 6">
            <a:extLst>
              <a:ext uri="{FF2B5EF4-FFF2-40B4-BE49-F238E27FC236}">
                <a16:creationId xmlns:a16="http://schemas.microsoft.com/office/drawing/2014/main" id="{07E253FE-AF95-AC97-977F-A455F4163D73}"/>
              </a:ext>
            </a:extLst>
          </p:cNvPr>
          <p:cNvSpPr txBox="1"/>
          <p:nvPr/>
        </p:nvSpPr>
        <p:spPr>
          <a:xfrm>
            <a:off x="1077434" y="4194339"/>
            <a:ext cx="5345106" cy="1754326"/>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FF0000"/>
                </a:solidFill>
              </a:rPr>
              <a:t>There is a substantial increment observed in discomfort during study period.</a:t>
            </a:r>
          </a:p>
          <a:p>
            <a:pPr marL="285750" indent="-285750">
              <a:buFont typeface="Arial" panose="020B0604020202020204" pitchFamily="34" charset="0"/>
              <a:buChar char="•"/>
            </a:pPr>
            <a:r>
              <a:rPr lang="en-US" dirty="0">
                <a:solidFill>
                  <a:srgbClr val="0000FF"/>
                </a:solidFill>
              </a:rPr>
              <a:t>Overall mean discomfort changed from neutral to moderately discomfort in summer seasons.</a:t>
            </a:r>
          </a:p>
          <a:p>
            <a:pPr marL="285750" indent="-285750">
              <a:buFont typeface="Arial" panose="020B0604020202020204" pitchFamily="34" charset="0"/>
              <a:buChar char="•"/>
            </a:pPr>
            <a:r>
              <a:rPr lang="en-US" dirty="0">
                <a:solidFill>
                  <a:srgbClr val="FF0000"/>
                </a:solidFill>
              </a:rPr>
              <a:t>The positive association of discomfort was observed with respect to built-up increment </a:t>
            </a:r>
            <a:endParaRPr lang="en-IN" dirty="0">
              <a:solidFill>
                <a:srgbClr val="FF0000"/>
              </a:solidFill>
            </a:endParaRPr>
          </a:p>
        </p:txBody>
      </p:sp>
      <p:sp>
        <p:nvSpPr>
          <p:cNvPr id="9" name="TextBox 8">
            <a:extLst>
              <a:ext uri="{FF2B5EF4-FFF2-40B4-BE49-F238E27FC236}">
                <a16:creationId xmlns:a16="http://schemas.microsoft.com/office/drawing/2014/main" id="{066B6B62-060B-75F6-ED92-3E84E65F192D}"/>
              </a:ext>
            </a:extLst>
          </p:cNvPr>
          <p:cNvSpPr txBox="1"/>
          <p:nvPr/>
        </p:nvSpPr>
        <p:spPr>
          <a:xfrm>
            <a:off x="4346338" y="81716"/>
            <a:ext cx="3278077" cy="369332"/>
          </a:xfrm>
          <a:prstGeom prst="rect">
            <a:avLst/>
          </a:prstGeom>
          <a:noFill/>
        </p:spPr>
        <p:txBody>
          <a:bodyPr wrap="none" rtlCol="0">
            <a:spAutoFit/>
          </a:bodyPr>
          <a:lstStyle/>
          <a:p>
            <a:r>
              <a:rPr lang="en-US" b="1" dirty="0">
                <a:solidFill>
                  <a:srgbClr val="FF0000"/>
                </a:solidFill>
              </a:rPr>
              <a:t>T</a:t>
            </a:r>
            <a:r>
              <a:rPr lang="en-IN" b="1" dirty="0">
                <a:solidFill>
                  <a:srgbClr val="FF0000"/>
                </a:solidFill>
              </a:rPr>
              <a:t>HI maps-Hyderabad-summer</a:t>
            </a:r>
          </a:p>
        </p:txBody>
      </p:sp>
      <p:sp>
        <p:nvSpPr>
          <p:cNvPr id="10" name="Oval 9">
            <a:extLst>
              <a:ext uri="{FF2B5EF4-FFF2-40B4-BE49-F238E27FC236}">
                <a16:creationId xmlns:a16="http://schemas.microsoft.com/office/drawing/2014/main" id="{4DF6EC74-40F7-8F2D-289B-405A989C9D15}"/>
              </a:ext>
            </a:extLst>
          </p:cNvPr>
          <p:cNvSpPr/>
          <p:nvPr/>
        </p:nvSpPr>
        <p:spPr>
          <a:xfrm>
            <a:off x="1998482" y="2894029"/>
            <a:ext cx="651411" cy="3693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Oval 10">
            <a:extLst>
              <a:ext uri="{FF2B5EF4-FFF2-40B4-BE49-F238E27FC236}">
                <a16:creationId xmlns:a16="http://schemas.microsoft.com/office/drawing/2014/main" id="{6186DB55-3C68-0B59-DBE7-697D2F56806F}"/>
              </a:ext>
            </a:extLst>
          </p:cNvPr>
          <p:cNvSpPr/>
          <p:nvPr/>
        </p:nvSpPr>
        <p:spPr>
          <a:xfrm>
            <a:off x="2215299" y="1234911"/>
            <a:ext cx="536534" cy="23567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Oval 11">
            <a:extLst>
              <a:ext uri="{FF2B5EF4-FFF2-40B4-BE49-F238E27FC236}">
                <a16:creationId xmlns:a16="http://schemas.microsoft.com/office/drawing/2014/main" id="{7B738351-4D63-1DE4-F1EC-822392A849E9}"/>
              </a:ext>
            </a:extLst>
          </p:cNvPr>
          <p:cNvSpPr/>
          <p:nvPr/>
        </p:nvSpPr>
        <p:spPr>
          <a:xfrm>
            <a:off x="9002598" y="2564091"/>
            <a:ext cx="772998" cy="6802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Oval 15">
            <a:extLst>
              <a:ext uri="{FF2B5EF4-FFF2-40B4-BE49-F238E27FC236}">
                <a16:creationId xmlns:a16="http://schemas.microsoft.com/office/drawing/2014/main" id="{A2946C6D-143D-085C-B917-4FC3F56591F7}"/>
              </a:ext>
            </a:extLst>
          </p:cNvPr>
          <p:cNvSpPr/>
          <p:nvPr/>
        </p:nvSpPr>
        <p:spPr>
          <a:xfrm>
            <a:off x="5649542" y="1018095"/>
            <a:ext cx="772998" cy="45248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Oval 16">
            <a:extLst>
              <a:ext uri="{FF2B5EF4-FFF2-40B4-BE49-F238E27FC236}">
                <a16:creationId xmlns:a16="http://schemas.microsoft.com/office/drawing/2014/main" id="{D918EF00-B0B9-F368-439B-4C323F188E42}"/>
              </a:ext>
            </a:extLst>
          </p:cNvPr>
          <p:cNvSpPr/>
          <p:nvPr/>
        </p:nvSpPr>
        <p:spPr>
          <a:xfrm>
            <a:off x="9088045" y="772998"/>
            <a:ext cx="536722" cy="72893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Oval 17">
            <a:extLst>
              <a:ext uri="{FF2B5EF4-FFF2-40B4-BE49-F238E27FC236}">
                <a16:creationId xmlns:a16="http://schemas.microsoft.com/office/drawing/2014/main" id="{8E6CB435-39B8-C45E-9378-ACBE05673C89}"/>
              </a:ext>
            </a:extLst>
          </p:cNvPr>
          <p:cNvSpPr/>
          <p:nvPr/>
        </p:nvSpPr>
        <p:spPr>
          <a:xfrm>
            <a:off x="5524107" y="2894029"/>
            <a:ext cx="571893" cy="3503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0" name="Audio 19">
            <a:hlinkClick r:id="" action="ppaction://media"/>
            <a:extLst>
              <a:ext uri="{FF2B5EF4-FFF2-40B4-BE49-F238E27FC236}">
                <a16:creationId xmlns:a16="http://schemas.microsoft.com/office/drawing/2014/main" id="{601F653E-3D8D-2E4C-52C1-AFB5108BDF7B}"/>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630989093"/>
      </p:ext>
    </p:extLst>
  </p:cSld>
  <p:clrMapOvr>
    <a:masterClrMapping/>
  </p:clrMapOvr>
  <mc:AlternateContent xmlns:mc="http://schemas.openxmlformats.org/markup-compatibility/2006" xmlns:p14="http://schemas.microsoft.com/office/powerpoint/2010/main">
    <mc:Choice Requires="p14">
      <p:transition spd="slow" p14:dur="2000" advTm="18533"/>
    </mc:Choice>
    <mc:Fallback xmlns="">
      <p:transition spd="slow" advTm="18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7EC2CE-45CE-3A2D-4D68-E44D3E7267D9}"/>
              </a:ext>
            </a:extLst>
          </p:cNvPr>
          <p:cNvSpPr>
            <a:spLocks noGrp="1"/>
          </p:cNvSpPr>
          <p:nvPr>
            <p:ph type="sldNum" sz="quarter" idx="12"/>
          </p:nvPr>
        </p:nvSpPr>
        <p:spPr/>
        <p:txBody>
          <a:bodyPr/>
          <a:lstStyle/>
          <a:p>
            <a:fld id="{76D32903-F030-42B7-A886-84777215C072}" type="slidenum">
              <a:rPr lang="en-IN" smtClean="0"/>
              <a:t>16</a:t>
            </a:fld>
            <a:endParaRPr lang="en-IN"/>
          </a:p>
        </p:txBody>
      </p:sp>
      <p:pic>
        <p:nvPicPr>
          <p:cNvPr id="4" name="Picture 3">
            <a:extLst>
              <a:ext uri="{FF2B5EF4-FFF2-40B4-BE49-F238E27FC236}">
                <a16:creationId xmlns:a16="http://schemas.microsoft.com/office/drawing/2014/main" id="{D3F9119F-BA61-14EE-EDB3-69268791D4D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957483" y="660009"/>
            <a:ext cx="2724002" cy="2768990"/>
          </a:xfrm>
          <a:prstGeom prst="rect">
            <a:avLst/>
          </a:prstGeom>
        </p:spPr>
      </p:pic>
      <p:pic>
        <p:nvPicPr>
          <p:cNvPr id="6" name="Picture 5">
            <a:extLst>
              <a:ext uri="{FF2B5EF4-FFF2-40B4-BE49-F238E27FC236}">
                <a16:creationId xmlns:a16="http://schemas.microsoft.com/office/drawing/2014/main" id="{54159B5B-2588-6A55-5EA2-FF68CD4CD6D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77434" y="694029"/>
            <a:ext cx="2728116" cy="2773172"/>
          </a:xfrm>
          <a:prstGeom prst="rect">
            <a:avLst/>
          </a:prstGeom>
        </p:spPr>
      </p:pic>
      <p:pic>
        <p:nvPicPr>
          <p:cNvPr id="8" name="Picture 7">
            <a:extLst>
              <a:ext uri="{FF2B5EF4-FFF2-40B4-BE49-F238E27FC236}">
                <a16:creationId xmlns:a16="http://schemas.microsoft.com/office/drawing/2014/main" id="{EA997EF7-4F4B-D010-D3F5-4081DDF83EC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506968" y="694030"/>
            <a:ext cx="2724002" cy="2768990"/>
          </a:xfrm>
          <a:prstGeom prst="rect">
            <a:avLst/>
          </a:prstGeom>
        </p:spPr>
      </p:pic>
      <p:sp>
        <p:nvSpPr>
          <p:cNvPr id="13" name="TextBox 12">
            <a:extLst>
              <a:ext uri="{FF2B5EF4-FFF2-40B4-BE49-F238E27FC236}">
                <a16:creationId xmlns:a16="http://schemas.microsoft.com/office/drawing/2014/main" id="{4CB9D456-9AFD-B50C-EBF6-26A7728D013F}"/>
              </a:ext>
            </a:extLst>
          </p:cNvPr>
          <p:cNvSpPr txBox="1"/>
          <p:nvPr/>
        </p:nvSpPr>
        <p:spPr>
          <a:xfrm>
            <a:off x="2131150" y="3435019"/>
            <a:ext cx="620683" cy="369332"/>
          </a:xfrm>
          <a:prstGeom prst="rect">
            <a:avLst/>
          </a:prstGeom>
          <a:noFill/>
        </p:spPr>
        <p:txBody>
          <a:bodyPr wrap="none" rtlCol="0">
            <a:spAutoFit/>
          </a:bodyPr>
          <a:lstStyle/>
          <a:p>
            <a:r>
              <a:rPr lang="en-IN" dirty="0"/>
              <a:t>2009</a:t>
            </a:r>
          </a:p>
        </p:txBody>
      </p:sp>
      <p:sp>
        <p:nvSpPr>
          <p:cNvPr id="14" name="TextBox 13">
            <a:extLst>
              <a:ext uri="{FF2B5EF4-FFF2-40B4-BE49-F238E27FC236}">
                <a16:creationId xmlns:a16="http://schemas.microsoft.com/office/drawing/2014/main" id="{317F7643-0E92-F38B-1375-95DFA5940FDC}"/>
              </a:ext>
            </a:extLst>
          </p:cNvPr>
          <p:cNvSpPr txBox="1"/>
          <p:nvPr/>
        </p:nvSpPr>
        <p:spPr>
          <a:xfrm>
            <a:off x="5729625" y="3456209"/>
            <a:ext cx="692915" cy="369332"/>
          </a:xfrm>
          <a:prstGeom prst="rect">
            <a:avLst/>
          </a:prstGeom>
          <a:noFill/>
        </p:spPr>
        <p:txBody>
          <a:bodyPr wrap="square" rtlCol="0">
            <a:spAutoFit/>
          </a:bodyPr>
          <a:lstStyle/>
          <a:p>
            <a:r>
              <a:rPr lang="en-IN" dirty="0"/>
              <a:t>2014</a:t>
            </a:r>
          </a:p>
        </p:txBody>
      </p:sp>
      <p:sp>
        <p:nvSpPr>
          <p:cNvPr id="15" name="TextBox 14">
            <a:extLst>
              <a:ext uri="{FF2B5EF4-FFF2-40B4-BE49-F238E27FC236}">
                <a16:creationId xmlns:a16="http://schemas.microsoft.com/office/drawing/2014/main" id="{13F3E26B-A02F-F4C6-C5D1-62A6FEF73DA9}"/>
              </a:ext>
            </a:extLst>
          </p:cNvPr>
          <p:cNvSpPr txBox="1"/>
          <p:nvPr/>
        </p:nvSpPr>
        <p:spPr>
          <a:xfrm>
            <a:off x="9088045" y="3356489"/>
            <a:ext cx="620683" cy="369332"/>
          </a:xfrm>
          <a:prstGeom prst="rect">
            <a:avLst/>
          </a:prstGeom>
          <a:noFill/>
        </p:spPr>
        <p:txBody>
          <a:bodyPr wrap="none" rtlCol="0">
            <a:spAutoFit/>
          </a:bodyPr>
          <a:lstStyle/>
          <a:p>
            <a:r>
              <a:rPr lang="en-IN" dirty="0"/>
              <a:t>2019</a:t>
            </a:r>
          </a:p>
        </p:txBody>
      </p:sp>
      <p:graphicFrame>
        <p:nvGraphicFramePr>
          <p:cNvPr id="7" name="Chart 6">
            <a:extLst>
              <a:ext uri="{FF2B5EF4-FFF2-40B4-BE49-F238E27FC236}">
                <a16:creationId xmlns:a16="http://schemas.microsoft.com/office/drawing/2014/main" id="{C5B68565-A544-D221-6507-18F8DF95C22F}"/>
              </a:ext>
            </a:extLst>
          </p:cNvPr>
          <p:cNvGraphicFramePr>
            <a:graphicFrameLocks/>
          </p:cNvGraphicFramePr>
          <p:nvPr/>
        </p:nvGraphicFramePr>
        <p:xfrm>
          <a:off x="6324598" y="3541155"/>
          <a:ext cx="4572000" cy="2743200"/>
        </p:xfrm>
        <a:graphic>
          <a:graphicData uri="http://schemas.openxmlformats.org/drawingml/2006/chart">
            <c:chart xmlns:c="http://schemas.openxmlformats.org/drawingml/2006/chart" xmlns:r="http://schemas.openxmlformats.org/officeDocument/2006/relationships" r:id="rId8"/>
          </a:graphicData>
        </a:graphic>
      </p:graphicFrame>
      <p:sp>
        <p:nvSpPr>
          <p:cNvPr id="3" name="TextBox 2">
            <a:extLst>
              <a:ext uri="{FF2B5EF4-FFF2-40B4-BE49-F238E27FC236}">
                <a16:creationId xmlns:a16="http://schemas.microsoft.com/office/drawing/2014/main" id="{354EB551-A0AC-8FE3-EF53-3ECE39F37611}"/>
              </a:ext>
            </a:extLst>
          </p:cNvPr>
          <p:cNvSpPr txBox="1"/>
          <p:nvPr/>
        </p:nvSpPr>
        <p:spPr>
          <a:xfrm>
            <a:off x="962146" y="3804351"/>
            <a:ext cx="5064965" cy="2308324"/>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FF0000"/>
                </a:solidFill>
              </a:rPr>
              <a:t>The mean discomfort was increased but the trend is not linear with built-up as observed in the summer seasons.</a:t>
            </a:r>
          </a:p>
          <a:p>
            <a:pPr marL="285750" indent="-285750">
              <a:buFont typeface="Arial" panose="020B0604020202020204" pitchFamily="34" charset="0"/>
              <a:buChar char="•"/>
            </a:pPr>
            <a:r>
              <a:rPr lang="en-US" dirty="0">
                <a:solidFill>
                  <a:srgbClr val="0000FF"/>
                </a:solidFill>
              </a:rPr>
              <a:t>Overall discomfort was almost neutral from 2009-2019.</a:t>
            </a:r>
          </a:p>
          <a:p>
            <a:pPr marL="285750" indent="-285750">
              <a:buFont typeface="Arial" panose="020B0604020202020204" pitchFamily="34" charset="0"/>
              <a:buChar char="•"/>
            </a:pPr>
            <a:r>
              <a:rPr lang="en-US" dirty="0">
                <a:solidFill>
                  <a:srgbClr val="FF0000"/>
                </a:solidFill>
              </a:rPr>
              <a:t>Since the one day observation is attributed for total winter, so there might be local weather events on that day influence the overall discomfort.</a:t>
            </a:r>
            <a:endParaRPr lang="en-IN" dirty="0">
              <a:solidFill>
                <a:srgbClr val="FF0000"/>
              </a:solidFill>
            </a:endParaRPr>
          </a:p>
        </p:txBody>
      </p:sp>
      <p:sp>
        <p:nvSpPr>
          <p:cNvPr id="5" name="TextBox 4">
            <a:extLst>
              <a:ext uri="{FF2B5EF4-FFF2-40B4-BE49-F238E27FC236}">
                <a16:creationId xmlns:a16="http://schemas.microsoft.com/office/drawing/2014/main" id="{1CE54E50-5FE8-1810-0B3C-B4ECD5E20C02}"/>
              </a:ext>
            </a:extLst>
          </p:cNvPr>
          <p:cNvSpPr txBox="1"/>
          <p:nvPr/>
        </p:nvSpPr>
        <p:spPr>
          <a:xfrm>
            <a:off x="4346338" y="81716"/>
            <a:ext cx="3092129" cy="369332"/>
          </a:xfrm>
          <a:prstGeom prst="rect">
            <a:avLst/>
          </a:prstGeom>
          <a:noFill/>
        </p:spPr>
        <p:txBody>
          <a:bodyPr wrap="none" rtlCol="0">
            <a:spAutoFit/>
          </a:bodyPr>
          <a:lstStyle/>
          <a:p>
            <a:r>
              <a:rPr lang="en-US" b="1" dirty="0">
                <a:solidFill>
                  <a:srgbClr val="FF0000"/>
                </a:solidFill>
              </a:rPr>
              <a:t>T</a:t>
            </a:r>
            <a:r>
              <a:rPr lang="en-IN" b="1" dirty="0">
                <a:solidFill>
                  <a:srgbClr val="FF0000"/>
                </a:solidFill>
              </a:rPr>
              <a:t>HI maps-Hyderabad-winter</a:t>
            </a:r>
          </a:p>
        </p:txBody>
      </p:sp>
      <p:cxnSp>
        <p:nvCxnSpPr>
          <p:cNvPr id="10" name="Straight Arrow Connector 9">
            <a:extLst>
              <a:ext uri="{FF2B5EF4-FFF2-40B4-BE49-F238E27FC236}">
                <a16:creationId xmlns:a16="http://schemas.microsoft.com/office/drawing/2014/main" id="{6B03BD91-CEA0-3891-0122-CA4B51C465D3}"/>
              </a:ext>
            </a:extLst>
          </p:cNvPr>
          <p:cNvCxnSpPr>
            <a:cxnSpLocks/>
          </p:cNvCxnSpPr>
          <p:nvPr/>
        </p:nvCxnSpPr>
        <p:spPr>
          <a:xfrm flipV="1">
            <a:off x="7438467" y="4338536"/>
            <a:ext cx="1413703" cy="8560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36D2B48-3C21-A0BC-26A6-0DD4DA4AF67C}"/>
              </a:ext>
            </a:extLst>
          </p:cNvPr>
          <p:cNvCxnSpPr>
            <a:cxnSpLocks/>
          </p:cNvCxnSpPr>
          <p:nvPr/>
        </p:nvCxnSpPr>
        <p:spPr>
          <a:xfrm>
            <a:off x="8852170" y="4363168"/>
            <a:ext cx="1313234" cy="3158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1A1702B-835D-EC31-4DDA-DFB63EA2A7B6}"/>
              </a:ext>
            </a:extLst>
          </p:cNvPr>
          <p:cNvSpPr txBox="1"/>
          <p:nvPr/>
        </p:nvSpPr>
        <p:spPr>
          <a:xfrm rot="19783886">
            <a:off x="7291742" y="4352237"/>
            <a:ext cx="1658467" cy="369332"/>
          </a:xfrm>
          <a:prstGeom prst="rect">
            <a:avLst/>
          </a:prstGeom>
          <a:noFill/>
        </p:spPr>
        <p:txBody>
          <a:bodyPr wrap="none" rtlCol="0">
            <a:spAutoFit/>
          </a:bodyPr>
          <a:lstStyle/>
          <a:p>
            <a:r>
              <a:rPr lang="en-US" b="1" dirty="0">
                <a:solidFill>
                  <a:srgbClr val="0000FF"/>
                </a:solidFill>
              </a:rPr>
              <a:t>Mostly neutral</a:t>
            </a:r>
            <a:endParaRPr lang="en-IN" b="1" dirty="0">
              <a:solidFill>
                <a:srgbClr val="0000FF"/>
              </a:solidFill>
            </a:endParaRPr>
          </a:p>
        </p:txBody>
      </p:sp>
      <p:sp>
        <p:nvSpPr>
          <p:cNvPr id="11" name="Oval 10">
            <a:extLst>
              <a:ext uri="{FF2B5EF4-FFF2-40B4-BE49-F238E27FC236}">
                <a16:creationId xmlns:a16="http://schemas.microsoft.com/office/drawing/2014/main" id="{8ABD65D1-8D87-D18F-946E-4668D8E27F61}"/>
              </a:ext>
            </a:extLst>
          </p:cNvPr>
          <p:cNvSpPr/>
          <p:nvPr/>
        </p:nvSpPr>
        <p:spPr>
          <a:xfrm>
            <a:off x="1932495" y="2809188"/>
            <a:ext cx="819338" cy="48076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Oval 15">
            <a:extLst>
              <a:ext uri="{FF2B5EF4-FFF2-40B4-BE49-F238E27FC236}">
                <a16:creationId xmlns:a16="http://schemas.microsoft.com/office/drawing/2014/main" id="{B96A0074-3DD0-743A-0A7F-85DDBEA8F6CA}"/>
              </a:ext>
            </a:extLst>
          </p:cNvPr>
          <p:cNvSpPr/>
          <p:nvPr/>
        </p:nvSpPr>
        <p:spPr>
          <a:xfrm>
            <a:off x="9088045" y="961534"/>
            <a:ext cx="620683" cy="57503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Oval 17">
            <a:extLst>
              <a:ext uri="{FF2B5EF4-FFF2-40B4-BE49-F238E27FC236}">
                <a16:creationId xmlns:a16="http://schemas.microsoft.com/office/drawing/2014/main" id="{A8EA213C-BB28-F319-72C0-96F8BA0EE9A9}"/>
              </a:ext>
            </a:extLst>
          </p:cNvPr>
          <p:cNvSpPr/>
          <p:nvPr/>
        </p:nvSpPr>
        <p:spPr>
          <a:xfrm>
            <a:off x="5662625" y="997395"/>
            <a:ext cx="936138" cy="3693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Oval 18">
            <a:extLst>
              <a:ext uri="{FF2B5EF4-FFF2-40B4-BE49-F238E27FC236}">
                <a16:creationId xmlns:a16="http://schemas.microsoft.com/office/drawing/2014/main" id="{B7F02021-A49C-722C-F97D-B7F26E8C0A4E}"/>
              </a:ext>
            </a:extLst>
          </p:cNvPr>
          <p:cNvSpPr/>
          <p:nvPr/>
        </p:nvSpPr>
        <p:spPr>
          <a:xfrm>
            <a:off x="2241328" y="974743"/>
            <a:ext cx="483888" cy="48060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1" name="Audio 20">
            <a:hlinkClick r:id="" action="ppaction://media"/>
            <a:extLst>
              <a:ext uri="{FF2B5EF4-FFF2-40B4-BE49-F238E27FC236}">
                <a16:creationId xmlns:a16="http://schemas.microsoft.com/office/drawing/2014/main" id="{57F1CA01-89DB-CAA6-279B-E96D90DD7307}"/>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682441066"/>
      </p:ext>
    </p:extLst>
  </p:cSld>
  <p:clrMapOvr>
    <a:masterClrMapping/>
  </p:clrMapOvr>
  <mc:AlternateContent xmlns:mc="http://schemas.openxmlformats.org/markup-compatibility/2006" xmlns:p14="http://schemas.microsoft.com/office/powerpoint/2010/main">
    <mc:Choice Requires="p14">
      <p:transition spd="slow" p14:dur="2000" advTm="25077"/>
    </mc:Choice>
    <mc:Fallback xmlns="">
      <p:transition spd="slow" advTm="25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1"/>
                </p:tgtEl>
              </p:cMediaNode>
            </p:audio>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7EC2CE-45CE-3A2D-4D68-E44D3E7267D9}"/>
              </a:ext>
            </a:extLst>
          </p:cNvPr>
          <p:cNvSpPr>
            <a:spLocks noGrp="1"/>
          </p:cNvSpPr>
          <p:nvPr>
            <p:ph type="sldNum" sz="quarter" idx="12"/>
          </p:nvPr>
        </p:nvSpPr>
        <p:spPr/>
        <p:txBody>
          <a:bodyPr/>
          <a:lstStyle/>
          <a:p>
            <a:fld id="{76D32903-F030-42B7-A886-84777215C072}" type="slidenum">
              <a:rPr lang="en-IN" smtClean="0"/>
              <a:t>17</a:t>
            </a:fld>
            <a:endParaRPr lang="en-IN"/>
          </a:p>
        </p:txBody>
      </p:sp>
      <p:pic>
        <p:nvPicPr>
          <p:cNvPr id="4" name="Picture 3">
            <a:extLst>
              <a:ext uri="{FF2B5EF4-FFF2-40B4-BE49-F238E27FC236}">
                <a16:creationId xmlns:a16="http://schemas.microsoft.com/office/drawing/2014/main" id="{D3F9119F-BA61-14EE-EDB3-69268791D4D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901246" y="680978"/>
            <a:ext cx="2836476" cy="2727052"/>
          </a:xfrm>
          <a:prstGeom prst="rect">
            <a:avLst/>
          </a:prstGeom>
        </p:spPr>
      </p:pic>
      <p:pic>
        <p:nvPicPr>
          <p:cNvPr id="6" name="Picture 5">
            <a:extLst>
              <a:ext uri="{FF2B5EF4-FFF2-40B4-BE49-F238E27FC236}">
                <a16:creationId xmlns:a16="http://schemas.microsoft.com/office/drawing/2014/main" id="{54159B5B-2588-6A55-5EA2-FF68CD4CD6D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23254" y="717089"/>
            <a:ext cx="2836476" cy="2727052"/>
          </a:xfrm>
          <a:prstGeom prst="rect">
            <a:avLst/>
          </a:prstGeom>
        </p:spPr>
      </p:pic>
      <p:pic>
        <p:nvPicPr>
          <p:cNvPr id="8" name="Picture 7">
            <a:extLst>
              <a:ext uri="{FF2B5EF4-FFF2-40B4-BE49-F238E27FC236}">
                <a16:creationId xmlns:a16="http://schemas.microsoft.com/office/drawing/2014/main" id="{EA997EF7-4F4B-D010-D3F5-4081DDF83EC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450731" y="714999"/>
            <a:ext cx="2836477" cy="2727053"/>
          </a:xfrm>
          <a:prstGeom prst="rect">
            <a:avLst/>
          </a:prstGeom>
        </p:spPr>
      </p:pic>
      <p:sp>
        <p:nvSpPr>
          <p:cNvPr id="12" name="TextBox 11">
            <a:extLst>
              <a:ext uri="{FF2B5EF4-FFF2-40B4-BE49-F238E27FC236}">
                <a16:creationId xmlns:a16="http://schemas.microsoft.com/office/drawing/2014/main" id="{50379FF3-01C5-F041-31F9-4EED1BF6F5B2}"/>
              </a:ext>
            </a:extLst>
          </p:cNvPr>
          <p:cNvSpPr txBox="1"/>
          <p:nvPr/>
        </p:nvSpPr>
        <p:spPr>
          <a:xfrm>
            <a:off x="4346338" y="81716"/>
            <a:ext cx="3091552" cy="369332"/>
          </a:xfrm>
          <a:prstGeom prst="rect">
            <a:avLst/>
          </a:prstGeom>
          <a:noFill/>
        </p:spPr>
        <p:txBody>
          <a:bodyPr wrap="none" rtlCol="0">
            <a:spAutoFit/>
          </a:bodyPr>
          <a:lstStyle/>
          <a:p>
            <a:r>
              <a:rPr lang="en-IN" b="1" dirty="0">
                <a:solidFill>
                  <a:srgbClr val="FF0000"/>
                </a:solidFill>
              </a:rPr>
              <a:t>LULC change from 2009-2019</a:t>
            </a:r>
          </a:p>
        </p:txBody>
      </p:sp>
      <p:sp>
        <p:nvSpPr>
          <p:cNvPr id="13" name="TextBox 12">
            <a:extLst>
              <a:ext uri="{FF2B5EF4-FFF2-40B4-BE49-F238E27FC236}">
                <a16:creationId xmlns:a16="http://schemas.microsoft.com/office/drawing/2014/main" id="{4CB9D456-9AFD-B50C-EBF6-26A7728D013F}"/>
              </a:ext>
            </a:extLst>
          </p:cNvPr>
          <p:cNvSpPr txBox="1"/>
          <p:nvPr/>
        </p:nvSpPr>
        <p:spPr>
          <a:xfrm>
            <a:off x="2131150" y="3435019"/>
            <a:ext cx="620683" cy="369332"/>
          </a:xfrm>
          <a:prstGeom prst="rect">
            <a:avLst/>
          </a:prstGeom>
          <a:noFill/>
        </p:spPr>
        <p:txBody>
          <a:bodyPr wrap="none" rtlCol="0">
            <a:spAutoFit/>
          </a:bodyPr>
          <a:lstStyle/>
          <a:p>
            <a:r>
              <a:rPr lang="en-IN" dirty="0"/>
              <a:t>2009</a:t>
            </a:r>
          </a:p>
        </p:txBody>
      </p:sp>
      <p:sp>
        <p:nvSpPr>
          <p:cNvPr id="14" name="TextBox 13">
            <a:extLst>
              <a:ext uri="{FF2B5EF4-FFF2-40B4-BE49-F238E27FC236}">
                <a16:creationId xmlns:a16="http://schemas.microsoft.com/office/drawing/2014/main" id="{317F7643-0E92-F38B-1375-95DFA5940FDC}"/>
              </a:ext>
            </a:extLst>
          </p:cNvPr>
          <p:cNvSpPr txBox="1"/>
          <p:nvPr/>
        </p:nvSpPr>
        <p:spPr>
          <a:xfrm>
            <a:off x="5729625" y="3456209"/>
            <a:ext cx="692915" cy="369332"/>
          </a:xfrm>
          <a:prstGeom prst="rect">
            <a:avLst/>
          </a:prstGeom>
          <a:noFill/>
        </p:spPr>
        <p:txBody>
          <a:bodyPr wrap="square" rtlCol="0">
            <a:spAutoFit/>
          </a:bodyPr>
          <a:lstStyle/>
          <a:p>
            <a:r>
              <a:rPr lang="en-IN" dirty="0"/>
              <a:t>2014</a:t>
            </a:r>
          </a:p>
        </p:txBody>
      </p:sp>
      <p:sp>
        <p:nvSpPr>
          <p:cNvPr id="15" name="TextBox 14">
            <a:extLst>
              <a:ext uri="{FF2B5EF4-FFF2-40B4-BE49-F238E27FC236}">
                <a16:creationId xmlns:a16="http://schemas.microsoft.com/office/drawing/2014/main" id="{13F3E26B-A02F-F4C6-C5D1-62A6FEF73DA9}"/>
              </a:ext>
            </a:extLst>
          </p:cNvPr>
          <p:cNvSpPr txBox="1"/>
          <p:nvPr/>
        </p:nvSpPr>
        <p:spPr>
          <a:xfrm>
            <a:off x="9088045" y="3356489"/>
            <a:ext cx="620683" cy="369332"/>
          </a:xfrm>
          <a:prstGeom prst="rect">
            <a:avLst/>
          </a:prstGeom>
          <a:noFill/>
        </p:spPr>
        <p:txBody>
          <a:bodyPr wrap="none" rtlCol="0">
            <a:spAutoFit/>
          </a:bodyPr>
          <a:lstStyle/>
          <a:p>
            <a:r>
              <a:rPr lang="en-IN" dirty="0"/>
              <a:t>2019</a:t>
            </a:r>
          </a:p>
        </p:txBody>
      </p:sp>
      <p:sp>
        <p:nvSpPr>
          <p:cNvPr id="9" name="TextBox 8">
            <a:extLst>
              <a:ext uri="{FF2B5EF4-FFF2-40B4-BE49-F238E27FC236}">
                <a16:creationId xmlns:a16="http://schemas.microsoft.com/office/drawing/2014/main" id="{C97CB851-6011-CBD6-48F6-C860956F957D}"/>
              </a:ext>
            </a:extLst>
          </p:cNvPr>
          <p:cNvSpPr txBox="1"/>
          <p:nvPr/>
        </p:nvSpPr>
        <p:spPr>
          <a:xfrm>
            <a:off x="650029" y="4064653"/>
            <a:ext cx="5887617" cy="203132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FF0000"/>
                </a:solidFill>
              </a:rPr>
              <a:t>The Bangalore built-up was increased from 25% to 80% in 2009 to 2019. </a:t>
            </a:r>
          </a:p>
          <a:p>
            <a:pPr marL="285750" indent="-285750">
              <a:buFont typeface="Arial" panose="020B0604020202020204" pitchFamily="34" charset="0"/>
              <a:buChar char="•"/>
            </a:pPr>
            <a:r>
              <a:rPr lang="en-US" dirty="0">
                <a:solidFill>
                  <a:srgbClr val="0000FF"/>
                </a:solidFill>
              </a:rPr>
              <a:t>The vegetation was decreased from 25% to 2% and bare lands decreased from 50% to 18%. There is a huge vegetation loss was observed.</a:t>
            </a:r>
          </a:p>
          <a:p>
            <a:pPr marL="285750" indent="-285750">
              <a:buFont typeface="Arial" panose="020B0604020202020204" pitchFamily="34" charset="0"/>
              <a:buChar char="•"/>
            </a:pPr>
            <a:r>
              <a:rPr lang="en-US" dirty="0">
                <a:solidFill>
                  <a:srgbClr val="FF0000"/>
                </a:solidFill>
              </a:rPr>
              <a:t>There is a slight decrement in water bodies with in during the study period.</a:t>
            </a:r>
            <a:endParaRPr lang="en-IN" dirty="0">
              <a:solidFill>
                <a:srgbClr val="FF0000"/>
              </a:solidFill>
            </a:endParaRPr>
          </a:p>
        </p:txBody>
      </p:sp>
      <p:graphicFrame>
        <p:nvGraphicFramePr>
          <p:cNvPr id="10" name="Chart 9">
            <a:extLst>
              <a:ext uri="{FF2B5EF4-FFF2-40B4-BE49-F238E27FC236}">
                <a16:creationId xmlns:a16="http://schemas.microsoft.com/office/drawing/2014/main" id="{B1758FF7-8C0B-C532-1971-A3A7D9CBEA46}"/>
              </a:ext>
            </a:extLst>
          </p:cNvPr>
          <p:cNvGraphicFramePr>
            <a:graphicFrameLocks/>
          </p:cNvGraphicFramePr>
          <p:nvPr>
            <p:extLst>
              <p:ext uri="{D42A27DB-BD31-4B8C-83A1-F6EECF244321}">
                <p14:modId xmlns:p14="http://schemas.microsoft.com/office/powerpoint/2010/main" val="2039207092"/>
              </p:ext>
            </p:extLst>
          </p:nvPr>
        </p:nvGraphicFramePr>
        <p:xfrm>
          <a:off x="6802045" y="3541155"/>
          <a:ext cx="4572000" cy="2743200"/>
        </p:xfrm>
        <a:graphic>
          <a:graphicData uri="http://schemas.openxmlformats.org/drawingml/2006/chart">
            <c:chart xmlns:c="http://schemas.openxmlformats.org/drawingml/2006/chart" xmlns:r="http://schemas.openxmlformats.org/officeDocument/2006/relationships" r:id="rId7"/>
          </a:graphicData>
        </a:graphic>
      </p:graphicFrame>
      <p:cxnSp>
        <p:nvCxnSpPr>
          <p:cNvPr id="16" name="Straight Arrow Connector 15">
            <a:extLst>
              <a:ext uri="{FF2B5EF4-FFF2-40B4-BE49-F238E27FC236}">
                <a16:creationId xmlns:a16="http://schemas.microsoft.com/office/drawing/2014/main" id="{805B7C9B-C1AF-1A07-161E-5968E31E8BCD}"/>
              </a:ext>
            </a:extLst>
          </p:cNvPr>
          <p:cNvCxnSpPr>
            <a:cxnSpLocks/>
          </p:cNvCxnSpPr>
          <p:nvPr/>
        </p:nvCxnSpPr>
        <p:spPr>
          <a:xfrm flipV="1">
            <a:off x="7287208" y="3825541"/>
            <a:ext cx="395637" cy="11989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17844A7-CC9F-F454-150D-EF8086E10C74}"/>
              </a:ext>
            </a:extLst>
          </p:cNvPr>
          <p:cNvCxnSpPr>
            <a:cxnSpLocks/>
          </p:cNvCxnSpPr>
          <p:nvPr/>
        </p:nvCxnSpPr>
        <p:spPr>
          <a:xfrm>
            <a:off x="8993171" y="4506012"/>
            <a:ext cx="326313" cy="7635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740B7F9-2EE8-1C34-0CFA-442030135A0A}"/>
              </a:ext>
            </a:extLst>
          </p:cNvPr>
          <p:cNvCxnSpPr>
            <a:cxnSpLocks/>
          </p:cNvCxnSpPr>
          <p:nvPr/>
        </p:nvCxnSpPr>
        <p:spPr>
          <a:xfrm>
            <a:off x="8173039" y="5024487"/>
            <a:ext cx="320512" cy="5174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1" name="Audio 10">
            <a:hlinkClick r:id="" action="ppaction://media"/>
            <a:extLst>
              <a:ext uri="{FF2B5EF4-FFF2-40B4-BE49-F238E27FC236}">
                <a16:creationId xmlns:a16="http://schemas.microsoft.com/office/drawing/2014/main" id="{0FBF572F-83B1-8AE1-D0D3-832940CA4D15}"/>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515602049"/>
      </p:ext>
    </p:extLst>
  </p:cSld>
  <p:clrMapOvr>
    <a:masterClrMapping/>
  </p:clrMapOvr>
  <mc:AlternateContent xmlns:mc="http://schemas.openxmlformats.org/markup-compatibility/2006" xmlns:p14="http://schemas.microsoft.com/office/powerpoint/2010/main">
    <mc:Choice Requires="p14">
      <p:transition spd="slow" p14:dur="2000" advTm="22857"/>
    </mc:Choice>
    <mc:Fallback xmlns="">
      <p:transition spd="slow" advTm="22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B4FBD5FE-2BEA-5FB5-E065-49D7072DB694}"/>
              </a:ext>
            </a:extLst>
          </p:cNvPr>
          <p:cNvGraphicFramePr>
            <a:graphicFrameLocks/>
          </p:cNvGraphicFramePr>
          <p:nvPr>
            <p:extLst>
              <p:ext uri="{D42A27DB-BD31-4B8C-83A1-F6EECF244321}">
                <p14:modId xmlns:p14="http://schemas.microsoft.com/office/powerpoint/2010/main" val="1868122653"/>
              </p:ext>
            </p:extLst>
          </p:nvPr>
        </p:nvGraphicFramePr>
        <p:xfrm>
          <a:off x="641024" y="602567"/>
          <a:ext cx="10754726" cy="3265782"/>
        </p:xfrm>
        <a:graphic>
          <a:graphicData uri="http://schemas.openxmlformats.org/drawingml/2006/chart">
            <c:chart xmlns:c="http://schemas.openxmlformats.org/drawingml/2006/chart" xmlns:r="http://schemas.openxmlformats.org/officeDocument/2006/relationships" r:id="rId6"/>
          </a:graphicData>
        </a:graphic>
      </p:graphicFrame>
      <p:sp>
        <p:nvSpPr>
          <p:cNvPr id="4" name="TextBox 3">
            <a:extLst>
              <a:ext uri="{FF2B5EF4-FFF2-40B4-BE49-F238E27FC236}">
                <a16:creationId xmlns:a16="http://schemas.microsoft.com/office/drawing/2014/main" id="{0F9C099B-5A14-4AEA-AF80-BE1A7194874E}"/>
              </a:ext>
            </a:extLst>
          </p:cNvPr>
          <p:cNvSpPr txBox="1"/>
          <p:nvPr/>
        </p:nvSpPr>
        <p:spPr>
          <a:xfrm>
            <a:off x="2667605" y="-48600"/>
            <a:ext cx="7493398"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sz="2800" b="1" dirty="0">
                <a:solidFill>
                  <a:srgbClr val="FF0000"/>
                </a:solidFill>
                <a:latin typeface="Garamond" panose="02020404030301010803"/>
              </a:rPr>
              <a:t>Subdivisional</a:t>
            </a:r>
            <a:r>
              <a:rPr kumimoji="0" lang="en-IN" sz="2800" b="1" i="0" u="none" strike="noStrike" kern="1200" cap="none" spc="0" normalizeH="0" baseline="0" noProof="0" dirty="0">
                <a:ln>
                  <a:noFill/>
                </a:ln>
                <a:solidFill>
                  <a:srgbClr val="FF0000"/>
                </a:solidFill>
                <a:effectLst/>
                <a:uLnTx/>
                <a:uFillTx/>
                <a:latin typeface="Garamond" panose="02020404030301010803"/>
                <a:ea typeface="+mn-ea"/>
                <a:cs typeface="+mn-cs"/>
              </a:rPr>
              <a:t> wise LULC and Thermal Comfort</a:t>
            </a:r>
          </a:p>
        </p:txBody>
      </p:sp>
      <p:sp>
        <p:nvSpPr>
          <p:cNvPr id="2" name="Slide Number Placeholder 1">
            <a:extLst>
              <a:ext uri="{FF2B5EF4-FFF2-40B4-BE49-F238E27FC236}">
                <a16:creationId xmlns:a16="http://schemas.microsoft.com/office/drawing/2014/main" id="{86B74D37-56C1-99E5-3213-2FAE15027D20}"/>
              </a:ext>
            </a:extLst>
          </p:cNvPr>
          <p:cNvSpPr>
            <a:spLocks noGrp="1"/>
          </p:cNvSpPr>
          <p:nvPr>
            <p:ph type="sldNum" sz="quarter" idx="12"/>
          </p:nvPr>
        </p:nvSpPr>
        <p:spPr>
          <a:xfrm>
            <a:off x="10853052" y="5952313"/>
            <a:ext cx="542697" cy="279400"/>
          </a:xfrm>
        </p:spPr>
        <p:txBody>
          <a:bodyPr/>
          <a:lstStyle/>
          <a:p>
            <a:fld id="{76D32903-F030-42B7-A886-84777215C072}" type="slidenum">
              <a:rPr lang="en-IN" smtClean="0"/>
              <a:t>18</a:t>
            </a:fld>
            <a:endParaRPr lang="en-IN" dirty="0"/>
          </a:p>
        </p:txBody>
      </p:sp>
      <p:sp>
        <p:nvSpPr>
          <p:cNvPr id="16" name="TextBox 15">
            <a:extLst>
              <a:ext uri="{FF2B5EF4-FFF2-40B4-BE49-F238E27FC236}">
                <a16:creationId xmlns:a16="http://schemas.microsoft.com/office/drawing/2014/main" id="{75286824-64E8-2CB5-6A6B-CE2AA1546048}"/>
              </a:ext>
            </a:extLst>
          </p:cNvPr>
          <p:cNvSpPr txBox="1"/>
          <p:nvPr/>
        </p:nvSpPr>
        <p:spPr>
          <a:xfrm>
            <a:off x="4084588" y="664326"/>
            <a:ext cx="4013163" cy="369332"/>
          </a:xfrm>
          <a:prstGeom prst="rect">
            <a:avLst/>
          </a:prstGeom>
          <a:noFill/>
        </p:spPr>
        <p:txBody>
          <a:bodyPr wrap="square" rtlCol="0">
            <a:spAutoFit/>
          </a:bodyPr>
          <a:lstStyle/>
          <a:p>
            <a:pPr defTabSz="914400"/>
            <a:r>
              <a:rPr lang="en-IN" dirty="0">
                <a:solidFill>
                  <a:srgbClr val="0000FF"/>
                </a:solidFill>
                <a:latin typeface="Calibri" panose="020F0502020204030204"/>
              </a:rPr>
              <a:t>Bangalore-Summer-Thermal comfort</a:t>
            </a:r>
          </a:p>
        </p:txBody>
      </p:sp>
      <p:sp>
        <p:nvSpPr>
          <p:cNvPr id="7" name="TextBox 6">
            <a:extLst>
              <a:ext uri="{FF2B5EF4-FFF2-40B4-BE49-F238E27FC236}">
                <a16:creationId xmlns:a16="http://schemas.microsoft.com/office/drawing/2014/main" id="{8E01644D-4ECB-7035-5970-E13F41EB08CF}"/>
              </a:ext>
            </a:extLst>
          </p:cNvPr>
          <p:cNvSpPr txBox="1"/>
          <p:nvPr/>
        </p:nvSpPr>
        <p:spPr>
          <a:xfrm>
            <a:off x="1344499" y="3499017"/>
            <a:ext cx="4013163" cy="369332"/>
          </a:xfrm>
          <a:prstGeom prst="rect">
            <a:avLst/>
          </a:prstGeom>
          <a:noFill/>
        </p:spPr>
        <p:txBody>
          <a:bodyPr wrap="square" rtlCol="0">
            <a:spAutoFit/>
          </a:bodyPr>
          <a:lstStyle/>
          <a:p>
            <a:pPr defTabSz="914400"/>
            <a:r>
              <a:rPr lang="en-IN" dirty="0">
                <a:solidFill>
                  <a:srgbClr val="0000FF"/>
                </a:solidFill>
                <a:latin typeface="Calibri" panose="020F0502020204030204"/>
              </a:rPr>
              <a:t>Bangalore-LULC</a:t>
            </a:r>
          </a:p>
        </p:txBody>
      </p:sp>
      <p:graphicFrame>
        <p:nvGraphicFramePr>
          <p:cNvPr id="9" name="Chart 8">
            <a:extLst>
              <a:ext uri="{FF2B5EF4-FFF2-40B4-BE49-F238E27FC236}">
                <a16:creationId xmlns:a16="http://schemas.microsoft.com/office/drawing/2014/main" id="{AB23E854-F462-4301-9A90-9B76400B90B4}"/>
              </a:ext>
            </a:extLst>
          </p:cNvPr>
          <p:cNvGraphicFramePr>
            <a:graphicFrameLocks/>
          </p:cNvGraphicFramePr>
          <p:nvPr>
            <p:extLst>
              <p:ext uri="{D42A27DB-BD31-4B8C-83A1-F6EECF244321}">
                <p14:modId xmlns:p14="http://schemas.microsoft.com/office/powerpoint/2010/main" val="1168158536"/>
              </p:ext>
            </p:extLst>
          </p:nvPr>
        </p:nvGraphicFramePr>
        <p:xfrm>
          <a:off x="755667" y="3117622"/>
          <a:ext cx="10680665" cy="3518847"/>
        </p:xfrm>
        <a:graphic>
          <a:graphicData uri="http://schemas.openxmlformats.org/drawingml/2006/chart">
            <c:chart xmlns:c="http://schemas.openxmlformats.org/drawingml/2006/chart" xmlns:r="http://schemas.openxmlformats.org/officeDocument/2006/relationships" r:id="rId7"/>
          </a:graphicData>
        </a:graphic>
      </p:graphicFrame>
      <p:sp>
        <p:nvSpPr>
          <p:cNvPr id="3" name="Rectangle 2">
            <a:extLst>
              <a:ext uri="{FF2B5EF4-FFF2-40B4-BE49-F238E27FC236}">
                <a16:creationId xmlns:a16="http://schemas.microsoft.com/office/drawing/2014/main" id="{41306D01-8B0A-158A-5B05-50EC40450A6C}"/>
              </a:ext>
            </a:extLst>
          </p:cNvPr>
          <p:cNvSpPr/>
          <p:nvPr/>
        </p:nvSpPr>
        <p:spPr>
          <a:xfrm>
            <a:off x="1575812" y="5338713"/>
            <a:ext cx="857839" cy="20739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a:extLst>
              <a:ext uri="{FF2B5EF4-FFF2-40B4-BE49-F238E27FC236}">
                <a16:creationId xmlns:a16="http://schemas.microsoft.com/office/drawing/2014/main" id="{0D2FA42E-F531-4F79-5B8C-F7AAF69C0DA5}"/>
              </a:ext>
            </a:extLst>
          </p:cNvPr>
          <p:cNvSpPr/>
          <p:nvPr/>
        </p:nvSpPr>
        <p:spPr>
          <a:xfrm>
            <a:off x="3558595" y="5338713"/>
            <a:ext cx="857839" cy="20739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a:extLst>
              <a:ext uri="{FF2B5EF4-FFF2-40B4-BE49-F238E27FC236}">
                <a16:creationId xmlns:a16="http://schemas.microsoft.com/office/drawing/2014/main" id="{BF47421D-005F-B613-E26F-A850C797D9B9}"/>
              </a:ext>
            </a:extLst>
          </p:cNvPr>
          <p:cNvSpPr/>
          <p:nvPr/>
        </p:nvSpPr>
        <p:spPr>
          <a:xfrm>
            <a:off x="7371761" y="5248126"/>
            <a:ext cx="857839" cy="20739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a:extLst>
              <a:ext uri="{FF2B5EF4-FFF2-40B4-BE49-F238E27FC236}">
                <a16:creationId xmlns:a16="http://schemas.microsoft.com/office/drawing/2014/main" id="{E8B96EAA-A8BA-B56C-11C2-254B77A8A2D8}"/>
              </a:ext>
            </a:extLst>
          </p:cNvPr>
          <p:cNvSpPr/>
          <p:nvPr/>
        </p:nvSpPr>
        <p:spPr>
          <a:xfrm>
            <a:off x="5357662" y="1224371"/>
            <a:ext cx="857839" cy="20739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a:extLst>
              <a:ext uri="{FF2B5EF4-FFF2-40B4-BE49-F238E27FC236}">
                <a16:creationId xmlns:a16="http://schemas.microsoft.com/office/drawing/2014/main" id="{F0363E58-BAF7-686D-7D4D-C0E5642491B4}"/>
              </a:ext>
            </a:extLst>
          </p:cNvPr>
          <p:cNvSpPr/>
          <p:nvPr/>
        </p:nvSpPr>
        <p:spPr>
          <a:xfrm>
            <a:off x="3558594" y="1205517"/>
            <a:ext cx="857839" cy="20739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Rectangle 11">
            <a:extLst>
              <a:ext uri="{FF2B5EF4-FFF2-40B4-BE49-F238E27FC236}">
                <a16:creationId xmlns:a16="http://schemas.microsoft.com/office/drawing/2014/main" id="{0F00AC89-6164-63F2-5DB1-7363EE2DCB4A}"/>
              </a:ext>
            </a:extLst>
          </p:cNvPr>
          <p:cNvSpPr/>
          <p:nvPr/>
        </p:nvSpPr>
        <p:spPr>
          <a:xfrm>
            <a:off x="7239912" y="1207663"/>
            <a:ext cx="857839" cy="20739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12">
            <a:extLst>
              <a:ext uri="{FF2B5EF4-FFF2-40B4-BE49-F238E27FC236}">
                <a16:creationId xmlns:a16="http://schemas.microsoft.com/office/drawing/2014/main" id="{47FAC924-7D66-96D6-B93E-862F3929F11A}"/>
              </a:ext>
            </a:extLst>
          </p:cNvPr>
          <p:cNvSpPr/>
          <p:nvPr/>
        </p:nvSpPr>
        <p:spPr>
          <a:xfrm>
            <a:off x="1574240" y="1207663"/>
            <a:ext cx="857839" cy="20739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Rectangle 13">
            <a:extLst>
              <a:ext uri="{FF2B5EF4-FFF2-40B4-BE49-F238E27FC236}">
                <a16:creationId xmlns:a16="http://schemas.microsoft.com/office/drawing/2014/main" id="{2B4955CF-DC45-B76E-F52C-6317D172F6FD}"/>
              </a:ext>
            </a:extLst>
          </p:cNvPr>
          <p:cNvSpPr/>
          <p:nvPr/>
        </p:nvSpPr>
        <p:spPr>
          <a:xfrm>
            <a:off x="5388978" y="5301006"/>
            <a:ext cx="857839" cy="20739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TextBox 14">
            <a:extLst>
              <a:ext uri="{FF2B5EF4-FFF2-40B4-BE49-F238E27FC236}">
                <a16:creationId xmlns:a16="http://schemas.microsoft.com/office/drawing/2014/main" id="{3B799742-B1E2-6768-8D0C-166D5540632F}"/>
              </a:ext>
            </a:extLst>
          </p:cNvPr>
          <p:cNvSpPr txBox="1"/>
          <p:nvPr/>
        </p:nvSpPr>
        <p:spPr>
          <a:xfrm>
            <a:off x="904973" y="2234342"/>
            <a:ext cx="9492792" cy="646331"/>
          </a:xfrm>
          <a:prstGeom prst="rect">
            <a:avLst/>
          </a:prstGeom>
          <a:noFill/>
        </p:spPr>
        <p:txBody>
          <a:bodyPr wrap="square" rtlCol="0">
            <a:spAutoFit/>
          </a:bodyPr>
          <a:lstStyle/>
          <a:p>
            <a:r>
              <a:rPr lang="en-US" b="1" dirty="0">
                <a:solidFill>
                  <a:srgbClr val="0000FF"/>
                </a:solidFill>
              </a:rPr>
              <a:t>Only few portions of Bangalore is covered with water bodies results in poor discomfort in most areas from 2009 to 2019</a:t>
            </a:r>
            <a:endParaRPr lang="en-IN" b="1" dirty="0">
              <a:solidFill>
                <a:srgbClr val="0000FF"/>
              </a:solidFill>
            </a:endParaRPr>
          </a:p>
        </p:txBody>
      </p:sp>
      <p:pic>
        <p:nvPicPr>
          <p:cNvPr id="19" name="Audio 18">
            <a:hlinkClick r:id="" action="ppaction://media"/>
            <a:extLst>
              <a:ext uri="{FF2B5EF4-FFF2-40B4-BE49-F238E27FC236}">
                <a16:creationId xmlns:a16="http://schemas.microsoft.com/office/drawing/2014/main" id="{C7ED6EB2-0875-C26B-0EC1-149A525429EB}"/>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262704" t="-125896" r="-262704" b="-125896"/>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582543831"/>
      </p:ext>
    </p:extLst>
  </p:cSld>
  <p:clrMapOvr>
    <a:masterClrMapping/>
  </p:clrMapOvr>
  <mc:AlternateContent xmlns:mc="http://schemas.openxmlformats.org/markup-compatibility/2006" xmlns:p14="http://schemas.microsoft.com/office/powerpoint/2010/main">
    <mc:Choice Requires="p14">
      <p:transition spd="slow" p14:dur="2000" advTm="9543"/>
    </mc:Choice>
    <mc:Fallback xmlns="">
      <p:transition spd="slow" advTm="9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9"/>
                </p:tgtEl>
              </p:cMediaNode>
            </p:audio>
          </p:childTnLst>
        </p:cTn>
      </p:par>
    </p:tnLst>
    <p:bldLst>
      <p:bldP spid="3" grpId="0" animBg="1"/>
      <p:bldP spid="5" grpId="0" animBg="1"/>
      <p:bldP spid="6" grpId="0" animBg="1"/>
      <p:bldP spid="8" grpId="0" animBg="1"/>
      <p:bldP spid="11" grpId="0" animBg="1"/>
      <p:bldP spid="12" grpId="0" animBg="1"/>
      <p:bldP spid="13" grpId="0" animBg="1"/>
      <p:bldP spid="14" grpId="0" animBg="1"/>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1BC76774-E5BB-84BA-1FD4-81E90587BC58}"/>
              </a:ext>
            </a:extLst>
          </p:cNvPr>
          <p:cNvGraphicFramePr>
            <a:graphicFrameLocks/>
          </p:cNvGraphicFramePr>
          <p:nvPr>
            <p:extLst>
              <p:ext uri="{D42A27DB-BD31-4B8C-83A1-F6EECF244321}">
                <p14:modId xmlns:p14="http://schemas.microsoft.com/office/powerpoint/2010/main" val="2999894426"/>
              </p:ext>
            </p:extLst>
          </p:nvPr>
        </p:nvGraphicFramePr>
        <p:xfrm>
          <a:off x="836314" y="716219"/>
          <a:ext cx="10600017" cy="2865967"/>
        </p:xfrm>
        <a:graphic>
          <a:graphicData uri="http://schemas.openxmlformats.org/drawingml/2006/chart">
            <c:chart xmlns:c="http://schemas.openxmlformats.org/drawingml/2006/chart" xmlns:r="http://schemas.openxmlformats.org/officeDocument/2006/relationships" r:id="rId6"/>
          </a:graphicData>
        </a:graphic>
      </p:graphicFrame>
      <p:sp>
        <p:nvSpPr>
          <p:cNvPr id="4" name="TextBox 3">
            <a:extLst>
              <a:ext uri="{FF2B5EF4-FFF2-40B4-BE49-F238E27FC236}">
                <a16:creationId xmlns:a16="http://schemas.microsoft.com/office/drawing/2014/main" id="{0F9C099B-5A14-4AEA-AF80-BE1A7194874E}"/>
              </a:ext>
            </a:extLst>
          </p:cNvPr>
          <p:cNvSpPr txBox="1"/>
          <p:nvPr/>
        </p:nvSpPr>
        <p:spPr>
          <a:xfrm>
            <a:off x="2667605" y="-48600"/>
            <a:ext cx="684713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2800" b="1" i="0" u="none" strike="noStrike" kern="1200" cap="none" spc="0" normalizeH="0" baseline="0" noProof="0" dirty="0">
                <a:ln>
                  <a:noFill/>
                </a:ln>
                <a:solidFill>
                  <a:srgbClr val="FF0000"/>
                </a:solidFill>
                <a:effectLst/>
                <a:uLnTx/>
                <a:uFillTx/>
                <a:latin typeface="Garamond" panose="02020404030301010803"/>
                <a:ea typeface="+mn-ea"/>
                <a:cs typeface="+mn-cs"/>
              </a:rPr>
              <a:t>Mandal wise LULC and Thermal Comfort</a:t>
            </a:r>
          </a:p>
        </p:txBody>
      </p:sp>
      <p:sp>
        <p:nvSpPr>
          <p:cNvPr id="2" name="Slide Number Placeholder 1">
            <a:extLst>
              <a:ext uri="{FF2B5EF4-FFF2-40B4-BE49-F238E27FC236}">
                <a16:creationId xmlns:a16="http://schemas.microsoft.com/office/drawing/2014/main" id="{86B74D37-56C1-99E5-3213-2FAE15027D20}"/>
              </a:ext>
            </a:extLst>
          </p:cNvPr>
          <p:cNvSpPr>
            <a:spLocks noGrp="1"/>
          </p:cNvSpPr>
          <p:nvPr>
            <p:ph type="sldNum" sz="quarter" idx="12"/>
          </p:nvPr>
        </p:nvSpPr>
        <p:spPr>
          <a:xfrm>
            <a:off x="10853052" y="5952313"/>
            <a:ext cx="542697" cy="279400"/>
          </a:xfrm>
        </p:spPr>
        <p:txBody>
          <a:bodyPr/>
          <a:lstStyle/>
          <a:p>
            <a:fld id="{76D32903-F030-42B7-A886-84777215C072}" type="slidenum">
              <a:rPr lang="en-IN" smtClean="0"/>
              <a:t>19</a:t>
            </a:fld>
            <a:endParaRPr lang="en-IN" dirty="0"/>
          </a:p>
        </p:txBody>
      </p:sp>
      <p:sp>
        <p:nvSpPr>
          <p:cNvPr id="16" name="TextBox 15">
            <a:extLst>
              <a:ext uri="{FF2B5EF4-FFF2-40B4-BE49-F238E27FC236}">
                <a16:creationId xmlns:a16="http://schemas.microsoft.com/office/drawing/2014/main" id="{75286824-64E8-2CB5-6A6B-CE2AA1546048}"/>
              </a:ext>
            </a:extLst>
          </p:cNvPr>
          <p:cNvSpPr txBox="1"/>
          <p:nvPr/>
        </p:nvSpPr>
        <p:spPr>
          <a:xfrm>
            <a:off x="4089418" y="531554"/>
            <a:ext cx="4013163" cy="369332"/>
          </a:xfrm>
          <a:prstGeom prst="rect">
            <a:avLst/>
          </a:prstGeom>
          <a:noFill/>
        </p:spPr>
        <p:txBody>
          <a:bodyPr wrap="square" rtlCol="0">
            <a:spAutoFit/>
          </a:bodyPr>
          <a:lstStyle/>
          <a:p>
            <a:pPr defTabSz="914400"/>
            <a:r>
              <a:rPr lang="en-IN" dirty="0">
                <a:solidFill>
                  <a:srgbClr val="0000FF"/>
                </a:solidFill>
                <a:latin typeface="Calibri" panose="020F0502020204030204"/>
              </a:rPr>
              <a:t>Bangalore-Winter-Thermal comfort</a:t>
            </a:r>
          </a:p>
        </p:txBody>
      </p:sp>
      <p:sp>
        <p:nvSpPr>
          <p:cNvPr id="7" name="TextBox 6">
            <a:extLst>
              <a:ext uri="{FF2B5EF4-FFF2-40B4-BE49-F238E27FC236}">
                <a16:creationId xmlns:a16="http://schemas.microsoft.com/office/drawing/2014/main" id="{8E01644D-4ECB-7035-5970-E13F41EB08CF}"/>
              </a:ext>
            </a:extLst>
          </p:cNvPr>
          <p:cNvSpPr txBox="1"/>
          <p:nvPr/>
        </p:nvSpPr>
        <p:spPr>
          <a:xfrm>
            <a:off x="1344499" y="3499017"/>
            <a:ext cx="4013163" cy="369332"/>
          </a:xfrm>
          <a:prstGeom prst="rect">
            <a:avLst/>
          </a:prstGeom>
          <a:noFill/>
        </p:spPr>
        <p:txBody>
          <a:bodyPr wrap="square" rtlCol="0">
            <a:spAutoFit/>
          </a:bodyPr>
          <a:lstStyle/>
          <a:p>
            <a:pPr defTabSz="914400"/>
            <a:r>
              <a:rPr lang="en-IN" dirty="0">
                <a:solidFill>
                  <a:srgbClr val="0000FF"/>
                </a:solidFill>
                <a:latin typeface="Calibri" panose="020F0502020204030204"/>
              </a:rPr>
              <a:t>Bangalore-LULC</a:t>
            </a:r>
          </a:p>
        </p:txBody>
      </p:sp>
      <p:graphicFrame>
        <p:nvGraphicFramePr>
          <p:cNvPr id="9" name="Chart 8">
            <a:extLst>
              <a:ext uri="{FF2B5EF4-FFF2-40B4-BE49-F238E27FC236}">
                <a16:creationId xmlns:a16="http://schemas.microsoft.com/office/drawing/2014/main" id="{AB23E854-F462-4301-9A90-9B76400B90B4}"/>
              </a:ext>
            </a:extLst>
          </p:cNvPr>
          <p:cNvGraphicFramePr>
            <a:graphicFrameLocks/>
          </p:cNvGraphicFramePr>
          <p:nvPr>
            <p:extLst>
              <p:ext uri="{D42A27DB-BD31-4B8C-83A1-F6EECF244321}">
                <p14:modId xmlns:p14="http://schemas.microsoft.com/office/powerpoint/2010/main" val="3648598372"/>
              </p:ext>
            </p:extLst>
          </p:nvPr>
        </p:nvGraphicFramePr>
        <p:xfrm>
          <a:off x="755667" y="3428999"/>
          <a:ext cx="10680665" cy="3117623"/>
        </p:xfrm>
        <a:graphic>
          <a:graphicData uri="http://schemas.openxmlformats.org/drawingml/2006/chart">
            <c:chart xmlns:c="http://schemas.openxmlformats.org/drawingml/2006/chart" xmlns:r="http://schemas.openxmlformats.org/officeDocument/2006/relationships" r:id="rId7"/>
          </a:graphicData>
        </a:graphic>
      </p:graphicFrame>
      <p:sp>
        <p:nvSpPr>
          <p:cNvPr id="5" name="TextBox 4">
            <a:extLst>
              <a:ext uri="{FF2B5EF4-FFF2-40B4-BE49-F238E27FC236}">
                <a16:creationId xmlns:a16="http://schemas.microsoft.com/office/drawing/2014/main" id="{481E23EA-591F-747B-2BDF-D961ACA8C8F0}"/>
              </a:ext>
            </a:extLst>
          </p:cNvPr>
          <p:cNvSpPr txBox="1"/>
          <p:nvPr/>
        </p:nvSpPr>
        <p:spPr>
          <a:xfrm>
            <a:off x="2149311" y="1703277"/>
            <a:ext cx="8352148" cy="923330"/>
          </a:xfrm>
          <a:prstGeom prst="rect">
            <a:avLst/>
          </a:prstGeom>
          <a:noFill/>
        </p:spPr>
        <p:txBody>
          <a:bodyPr wrap="square" rtlCol="0">
            <a:spAutoFit/>
          </a:bodyPr>
          <a:lstStyle/>
          <a:p>
            <a:r>
              <a:rPr lang="en-US" b="1" dirty="0">
                <a:solidFill>
                  <a:srgbClr val="0000FF"/>
                </a:solidFill>
              </a:rPr>
              <a:t>Interestingly Bangalore winter is mostly neutral to moderately comfort irrespective of urbanization, the probable reasons could be geographic location (high elevation) lead to more comfort in winter</a:t>
            </a:r>
            <a:endParaRPr lang="en-IN" b="1" dirty="0">
              <a:solidFill>
                <a:srgbClr val="0000FF"/>
              </a:solidFill>
            </a:endParaRPr>
          </a:p>
        </p:txBody>
      </p:sp>
      <p:pic>
        <p:nvPicPr>
          <p:cNvPr id="10" name="Audio 9">
            <a:hlinkClick r:id="" action="ppaction://media"/>
            <a:extLst>
              <a:ext uri="{FF2B5EF4-FFF2-40B4-BE49-F238E27FC236}">
                <a16:creationId xmlns:a16="http://schemas.microsoft.com/office/drawing/2014/main" id="{EF3DD728-64B4-806E-7747-43BCCAA90DEE}"/>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262704" t="-125896" r="-262704" b="-125896"/>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542664723"/>
      </p:ext>
    </p:extLst>
  </p:cSld>
  <p:clrMapOvr>
    <a:masterClrMapping/>
  </p:clrMapOvr>
  <mc:AlternateContent xmlns:mc="http://schemas.openxmlformats.org/markup-compatibility/2006" xmlns:p14="http://schemas.microsoft.com/office/powerpoint/2010/main">
    <mc:Choice Requires="p14">
      <p:transition spd="slow" p14:dur="2000" advTm="14331"/>
    </mc:Choice>
    <mc:Fallback xmlns="">
      <p:transition spd="slow" advTm="14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0"/>
                </p:tgtEl>
              </p:cMediaNode>
            </p:audio>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80241B-D7DB-FB89-BBC2-C98DB464D323}"/>
              </a:ext>
            </a:extLst>
          </p:cNvPr>
          <p:cNvSpPr txBox="1"/>
          <p:nvPr/>
        </p:nvSpPr>
        <p:spPr>
          <a:xfrm>
            <a:off x="998374" y="839755"/>
            <a:ext cx="10338319" cy="5016758"/>
          </a:xfrm>
          <a:prstGeom prst="rect">
            <a:avLst/>
          </a:prstGeom>
          <a:noFill/>
        </p:spPr>
        <p:txBody>
          <a:bodyPr wrap="square" rtlCol="0">
            <a:spAutoFit/>
          </a:bodyPr>
          <a:lstStyle/>
          <a:p>
            <a:pPr marL="342900" marR="0" lvl="0"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2000" b="0" i="0" u="none" strike="noStrike" kern="1200" cap="none" spc="0" normalizeH="0" baseline="0" noProof="0" dirty="0">
                <a:ln>
                  <a:noFill/>
                </a:ln>
                <a:solidFill>
                  <a:srgbClr val="FF0000"/>
                </a:solidFill>
                <a:effectLst/>
                <a:uLnTx/>
                <a:uFillTx/>
                <a:latin typeface="Garamond" panose="02020404030301010803"/>
                <a:ea typeface="+mn-ea"/>
                <a:cs typeface="+mn-cs"/>
              </a:rPr>
              <a:t>In the view of rapid urban growth and increase in drastic urban population, the necessity of estimation of LULC changes are highly needed. </a:t>
            </a:r>
          </a:p>
          <a:p>
            <a:pPr marL="342900" marR="0" lvl="0"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N" sz="1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2000" b="0" i="0" u="none" strike="noStrike" kern="1200" cap="none" spc="0" normalizeH="0" baseline="0" noProof="0" dirty="0">
                <a:ln>
                  <a:noFill/>
                </a:ln>
                <a:solidFill>
                  <a:srgbClr val="0000FF"/>
                </a:solidFill>
                <a:effectLst/>
                <a:uLnTx/>
                <a:uFillTx/>
                <a:latin typeface="Garamond" panose="02020404030301010803"/>
                <a:ea typeface="+mn-ea"/>
                <a:cs typeface="+mn-cs"/>
              </a:rPr>
              <a:t>The LULC </a:t>
            </a:r>
            <a:r>
              <a:rPr kumimoji="0" lang="en-US" sz="2000" b="0" i="0" u="none" strike="noStrike" kern="1200" cap="none" spc="0" normalizeH="0" baseline="0" noProof="0" dirty="0">
                <a:ln>
                  <a:noFill/>
                </a:ln>
                <a:solidFill>
                  <a:srgbClr val="0000FF"/>
                </a:solidFill>
                <a:effectLst/>
                <a:uLnTx/>
                <a:uFillTx/>
                <a:latin typeface="Garamond" panose="02020404030301010803"/>
                <a:ea typeface="+mn-ea"/>
                <a:cs typeface="+mn-cs"/>
              </a:rPr>
              <a:t>Changes are crucial in predicting the Outdoor thermal comfort.</a:t>
            </a:r>
          </a:p>
          <a:p>
            <a:pPr marL="342900" marR="0" lvl="0"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indent="-342900" algn="just">
              <a:buFont typeface="Arial" panose="020B0604020202020204" pitchFamily="34" charset="0"/>
              <a:buChar char="•"/>
            </a:pPr>
            <a:r>
              <a:rPr lang="en-US" sz="2000" dirty="0">
                <a:solidFill>
                  <a:srgbClr val="FF0000"/>
                </a:solidFill>
              </a:rPr>
              <a:t>The drastic changes in the land cover changes will influence the meteorological conditions of the region.</a:t>
            </a:r>
          </a:p>
          <a:p>
            <a:pPr marL="342900" indent="-342900" algn="just">
              <a:buFont typeface="Arial" panose="020B0604020202020204" pitchFamily="34" charset="0"/>
              <a:buChar char="•"/>
            </a:pPr>
            <a:endParaRPr lang="en-US" sz="2000" dirty="0"/>
          </a:p>
          <a:p>
            <a:pPr marL="342900" indent="-342900" algn="just">
              <a:buFont typeface="Arial" panose="020B0604020202020204" pitchFamily="34" charset="0"/>
              <a:buChar char="•"/>
            </a:pPr>
            <a:r>
              <a:rPr lang="en-US" sz="2000" dirty="0">
                <a:solidFill>
                  <a:srgbClr val="0000FF"/>
                </a:solidFill>
              </a:rPr>
              <a:t>Leads to have profound impact on the health of urban population, such as increase in dehydration, eye strain, dizziness, accelerated respiration and cardiovascular problems. </a:t>
            </a:r>
          </a:p>
          <a:p>
            <a:pPr marL="342900" indent="-342900" algn="just">
              <a:buFont typeface="Arial" panose="020B0604020202020204" pitchFamily="34" charset="0"/>
              <a:buChar char="•"/>
            </a:pPr>
            <a:endParaRPr lang="en-US" sz="2000" dirty="0">
              <a:solidFill>
                <a:srgbClr val="0000FF"/>
              </a:solidFill>
            </a:endParaRPr>
          </a:p>
          <a:p>
            <a:pPr marL="342900" indent="-342900" algn="just">
              <a:buFont typeface="Arial" panose="020B0604020202020204" pitchFamily="34" charset="0"/>
              <a:buChar char="•"/>
            </a:pPr>
            <a:r>
              <a:rPr lang="en-US" sz="2000" dirty="0">
                <a:solidFill>
                  <a:srgbClr val="FF0000"/>
                </a:solidFill>
              </a:rPr>
              <a:t>It is essential to understand the influence of change in urban built up and associate meteorological factors on the outdoor thermal comfort which eventually affects the urban health. </a:t>
            </a:r>
          </a:p>
          <a:p>
            <a:pPr marL="342900" marR="0" lvl="0"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N" sz="2000" b="0" i="0" u="none" strike="noStrike" kern="1200" cap="none" spc="0" normalizeH="0" baseline="0" noProof="0" dirty="0">
              <a:ln>
                <a:noFill/>
              </a:ln>
              <a:solidFill>
                <a:srgbClr val="0000FF"/>
              </a:solidFill>
              <a:effectLst/>
              <a:uLnTx/>
              <a:uFillTx/>
              <a:latin typeface="Garamond" panose="02020404030301010803"/>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IN" sz="1800" b="0" i="0" u="none" strike="noStrike" kern="1200" cap="none" spc="0" normalizeH="0" baseline="0" noProof="0" dirty="0">
              <a:ln>
                <a:noFill/>
              </a:ln>
              <a:solidFill>
                <a:srgbClr val="0000FF"/>
              </a:solidFill>
              <a:effectLst/>
              <a:uLnTx/>
              <a:uFillTx/>
              <a:latin typeface="Garamond" panose="02020404030301010803"/>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IN" sz="1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IN"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
        <p:nvSpPr>
          <p:cNvPr id="2" name="Slide Number Placeholder 1">
            <a:extLst>
              <a:ext uri="{FF2B5EF4-FFF2-40B4-BE49-F238E27FC236}">
                <a16:creationId xmlns:a16="http://schemas.microsoft.com/office/drawing/2014/main" id="{130C13D3-0B96-94B9-EB0A-97E55D922D9B}"/>
              </a:ext>
            </a:extLst>
          </p:cNvPr>
          <p:cNvSpPr>
            <a:spLocks noGrp="1"/>
          </p:cNvSpPr>
          <p:nvPr>
            <p:ph type="sldNum" sz="quarter" idx="12"/>
          </p:nvPr>
        </p:nvSpPr>
        <p:spPr/>
        <p:txBody>
          <a:bodyPr/>
          <a:lstStyle/>
          <a:p>
            <a:fld id="{76D32903-F030-42B7-A886-84777215C072}" type="slidenum">
              <a:rPr lang="en-IN" smtClean="0"/>
              <a:t>2</a:t>
            </a:fld>
            <a:endParaRPr lang="en-IN"/>
          </a:p>
        </p:txBody>
      </p:sp>
      <p:sp>
        <p:nvSpPr>
          <p:cNvPr id="4" name="Title 1">
            <a:extLst>
              <a:ext uri="{FF2B5EF4-FFF2-40B4-BE49-F238E27FC236}">
                <a16:creationId xmlns:a16="http://schemas.microsoft.com/office/drawing/2014/main" id="{6E5F2AD9-74F1-4946-9CC1-FE836321DEE9}"/>
              </a:ext>
            </a:extLst>
          </p:cNvPr>
          <p:cNvSpPr txBox="1">
            <a:spLocks/>
          </p:cNvSpPr>
          <p:nvPr/>
        </p:nvSpPr>
        <p:spPr>
          <a:xfrm>
            <a:off x="923732" y="-20708"/>
            <a:ext cx="9601200" cy="667630"/>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a:solidFill>
                  <a:srgbClr val="FF0000"/>
                </a:solidFill>
              </a:rPr>
              <a:t>I</a:t>
            </a:r>
            <a:r>
              <a:rPr lang="en-IN" sz="2800" b="1" dirty="0" err="1">
                <a:solidFill>
                  <a:srgbClr val="FF0000"/>
                </a:solidFill>
              </a:rPr>
              <a:t>ntroduction</a:t>
            </a:r>
            <a:endParaRPr lang="en-IN" sz="2800" b="1" dirty="0">
              <a:solidFill>
                <a:srgbClr val="FF0000"/>
              </a:solidFill>
            </a:endParaRPr>
          </a:p>
        </p:txBody>
      </p:sp>
      <p:pic>
        <p:nvPicPr>
          <p:cNvPr id="5" name="Audio 4">
            <a:hlinkClick r:id="" action="ppaction://media"/>
            <a:extLst>
              <a:ext uri="{FF2B5EF4-FFF2-40B4-BE49-F238E27FC236}">
                <a16:creationId xmlns:a16="http://schemas.microsoft.com/office/drawing/2014/main" id="{A5841311-CB57-3508-0B65-FF70CBAD9C2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407954090"/>
      </p:ext>
    </p:extLst>
  </p:cSld>
  <p:clrMapOvr>
    <a:masterClrMapping/>
  </p:clrMapOvr>
  <mc:AlternateContent xmlns:mc="http://schemas.openxmlformats.org/markup-compatibility/2006" xmlns:p14="http://schemas.microsoft.com/office/powerpoint/2010/main">
    <mc:Choice Requires="p14">
      <p:transition spd="slow" p14:dur="2000" advTm="22668"/>
    </mc:Choice>
    <mc:Fallback xmlns="">
      <p:transition spd="slow" advTm="22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7EC2CE-45CE-3A2D-4D68-E44D3E7267D9}"/>
              </a:ext>
            </a:extLst>
          </p:cNvPr>
          <p:cNvSpPr>
            <a:spLocks noGrp="1"/>
          </p:cNvSpPr>
          <p:nvPr>
            <p:ph type="sldNum" sz="quarter" idx="12"/>
          </p:nvPr>
        </p:nvSpPr>
        <p:spPr/>
        <p:txBody>
          <a:bodyPr/>
          <a:lstStyle/>
          <a:p>
            <a:fld id="{76D32903-F030-42B7-A886-84777215C072}" type="slidenum">
              <a:rPr lang="en-IN" smtClean="0"/>
              <a:t>20</a:t>
            </a:fld>
            <a:endParaRPr lang="en-IN"/>
          </a:p>
        </p:txBody>
      </p:sp>
      <p:pic>
        <p:nvPicPr>
          <p:cNvPr id="4" name="Picture 3">
            <a:extLst>
              <a:ext uri="{FF2B5EF4-FFF2-40B4-BE49-F238E27FC236}">
                <a16:creationId xmlns:a16="http://schemas.microsoft.com/office/drawing/2014/main" id="{D3F9119F-BA61-14EE-EDB3-69268791D4D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957483" y="735046"/>
            <a:ext cx="2724002" cy="2618917"/>
          </a:xfrm>
          <a:prstGeom prst="rect">
            <a:avLst/>
          </a:prstGeom>
        </p:spPr>
      </p:pic>
      <p:pic>
        <p:nvPicPr>
          <p:cNvPr id="6" name="Picture 5">
            <a:extLst>
              <a:ext uri="{FF2B5EF4-FFF2-40B4-BE49-F238E27FC236}">
                <a16:creationId xmlns:a16="http://schemas.microsoft.com/office/drawing/2014/main" id="{54159B5B-2588-6A55-5EA2-FF68CD4CD6D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77434" y="769179"/>
            <a:ext cx="2728116" cy="2622873"/>
          </a:xfrm>
          <a:prstGeom prst="rect">
            <a:avLst/>
          </a:prstGeom>
        </p:spPr>
      </p:pic>
      <p:pic>
        <p:nvPicPr>
          <p:cNvPr id="8" name="Picture 7">
            <a:extLst>
              <a:ext uri="{FF2B5EF4-FFF2-40B4-BE49-F238E27FC236}">
                <a16:creationId xmlns:a16="http://schemas.microsoft.com/office/drawing/2014/main" id="{EA997EF7-4F4B-D010-D3F5-4081DDF83EC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506968" y="769067"/>
            <a:ext cx="2724002" cy="2618917"/>
          </a:xfrm>
          <a:prstGeom prst="rect">
            <a:avLst/>
          </a:prstGeom>
        </p:spPr>
      </p:pic>
      <p:sp>
        <p:nvSpPr>
          <p:cNvPr id="13" name="TextBox 12">
            <a:extLst>
              <a:ext uri="{FF2B5EF4-FFF2-40B4-BE49-F238E27FC236}">
                <a16:creationId xmlns:a16="http://schemas.microsoft.com/office/drawing/2014/main" id="{4CB9D456-9AFD-B50C-EBF6-26A7728D013F}"/>
              </a:ext>
            </a:extLst>
          </p:cNvPr>
          <p:cNvSpPr txBox="1"/>
          <p:nvPr/>
        </p:nvSpPr>
        <p:spPr>
          <a:xfrm>
            <a:off x="2131150" y="3435019"/>
            <a:ext cx="620683" cy="369332"/>
          </a:xfrm>
          <a:prstGeom prst="rect">
            <a:avLst/>
          </a:prstGeom>
          <a:noFill/>
        </p:spPr>
        <p:txBody>
          <a:bodyPr wrap="none" rtlCol="0">
            <a:spAutoFit/>
          </a:bodyPr>
          <a:lstStyle/>
          <a:p>
            <a:r>
              <a:rPr lang="en-IN" dirty="0"/>
              <a:t>2009</a:t>
            </a:r>
          </a:p>
        </p:txBody>
      </p:sp>
      <p:sp>
        <p:nvSpPr>
          <p:cNvPr id="14" name="TextBox 13">
            <a:extLst>
              <a:ext uri="{FF2B5EF4-FFF2-40B4-BE49-F238E27FC236}">
                <a16:creationId xmlns:a16="http://schemas.microsoft.com/office/drawing/2014/main" id="{317F7643-0E92-F38B-1375-95DFA5940FDC}"/>
              </a:ext>
            </a:extLst>
          </p:cNvPr>
          <p:cNvSpPr txBox="1"/>
          <p:nvPr/>
        </p:nvSpPr>
        <p:spPr>
          <a:xfrm>
            <a:off x="5729625" y="3456209"/>
            <a:ext cx="692915" cy="369332"/>
          </a:xfrm>
          <a:prstGeom prst="rect">
            <a:avLst/>
          </a:prstGeom>
          <a:noFill/>
        </p:spPr>
        <p:txBody>
          <a:bodyPr wrap="square" rtlCol="0">
            <a:spAutoFit/>
          </a:bodyPr>
          <a:lstStyle/>
          <a:p>
            <a:r>
              <a:rPr lang="en-IN" dirty="0"/>
              <a:t>2014</a:t>
            </a:r>
          </a:p>
        </p:txBody>
      </p:sp>
      <p:sp>
        <p:nvSpPr>
          <p:cNvPr id="15" name="TextBox 14">
            <a:extLst>
              <a:ext uri="{FF2B5EF4-FFF2-40B4-BE49-F238E27FC236}">
                <a16:creationId xmlns:a16="http://schemas.microsoft.com/office/drawing/2014/main" id="{13F3E26B-A02F-F4C6-C5D1-62A6FEF73DA9}"/>
              </a:ext>
            </a:extLst>
          </p:cNvPr>
          <p:cNvSpPr txBox="1"/>
          <p:nvPr/>
        </p:nvSpPr>
        <p:spPr>
          <a:xfrm>
            <a:off x="9088045" y="3356489"/>
            <a:ext cx="620683" cy="369332"/>
          </a:xfrm>
          <a:prstGeom prst="rect">
            <a:avLst/>
          </a:prstGeom>
          <a:noFill/>
        </p:spPr>
        <p:txBody>
          <a:bodyPr wrap="none" rtlCol="0">
            <a:spAutoFit/>
          </a:bodyPr>
          <a:lstStyle/>
          <a:p>
            <a:r>
              <a:rPr lang="en-IN" dirty="0"/>
              <a:t>2019</a:t>
            </a:r>
          </a:p>
        </p:txBody>
      </p:sp>
      <p:graphicFrame>
        <p:nvGraphicFramePr>
          <p:cNvPr id="7" name="Chart 6">
            <a:extLst>
              <a:ext uri="{FF2B5EF4-FFF2-40B4-BE49-F238E27FC236}">
                <a16:creationId xmlns:a16="http://schemas.microsoft.com/office/drawing/2014/main" id="{C67709F4-9D8B-3C20-D6EF-AB9CBDAFCFD6}"/>
              </a:ext>
            </a:extLst>
          </p:cNvPr>
          <p:cNvGraphicFramePr>
            <a:graphicFrameLocks/>
          </p:cNvGraphicFramePr>
          <p:nvPr>
            <p:extLst>
              <p:ext uri="{D42A27DB-BD31-4B8C-83A1-F6EECF244321}">
                <p14:modId xmlns:p14="http://schemas.microsoft.com/office/powerpoint/2010/main" val="3558782804"/>
              </p:ext>
            </p:extLst>
          </p:nvPr>
        </p:nvGraphicFramePr>
        <p:xfrm>
          <a:off x="6542566" y="3505200"/>
          <a:ext cx="4572000" cy="2743200"/>
        </p:xfrm>
        <a:graphic>
          <a:graphicData uri="http://schemas.openxmlformats.org/drawingml/2006/chart">
            <c:chart xmlns:c="http://schemas.openxmlformats.org/drawingml/2006/chart" xmlns:r="http://schemas.openxmlformats.org/officeDocument/2006/relationships" r:id="rId8"/>
          </a:graphicData>
        </a:graphic>
      </p:graphicFrame>
      <p:sp>
        <p:nvSpPr>
          <p:cNvPr id="3" name="TextBox 2">
            <a:extLst>
              <a:ext uri="{FF2B5EF4-FFF2-40B4-BE49-F238E27FC236}">
                <a16:creationId xmlns:a16="http://schemas.microsoft.com/office/drawing/2014/main" id="{98FE230A-85E8-BA49-F94D-512DD6CFDF09}"/>
              </a:ext>
            </a:extLst>
          </p:cNvPr>
          <p:cNvSpPr txBox="1"/>
          <p:nvPr/>
        </p:nvSpPr>
        <p:spPr>
          <a:xfrm>
            <a:off x="4346338" y="81716"/>
            <a:ext cx="3184526" cy="369332"/>
          </a:xfrm>
          <a:prstGeom prst="rect">
            <a:avLst/>
          </a:prstGeom>
          <a:noFill/>
        </p:spPr>
        <p:txBody>
          <a:bodyPr wrap="none" rtlCol="0">
            <a:spAutoFit/>
          </a:bodyPr>
          <a:lstStyle/>
          <a:p>
            <a:r>
              <a:rPr lang="en-US" b="1" dirty="0">
                <a:solidFill>
                  <a:srgbClr val="FF0000"/>
                </a:solidFill>
              </a:rPr>
              <a:t>T</a:t>
            </a:r>
            <a:r>
              <a:rPr lang="en-IN" b="1" dirty="0">
                <a:solidFill>
                  <a:srgbClr val="FF0000"/>
                </a:solidFill>
              </a:rPr>
              <a:t>HI maps-Bangalore-summer</a:t>
            </a:r>
          </a:p>
        </p:txBody>
      </p:sp>
      <p:cxnSp>
        <p:nvCxnSpPr>
          <p:cNvPr id="10" name="Straight Arrow Connector 9">
            <a:extLst>
              <a:ext uri="{FF2B5EF4-FFF2-40B4-BE49-F238E27FC236}">
                <a16:creationId xmlns:a16="http://schemas.microsoft.com/office/drawing/2014/main" id="{B2631723-43BB-A0F3-AD7F-F103FAD8738C}"/>
              </a:ext>
            </a:extLst>
          </p:cNvPr>
          <p:cNvCxnSpPr>
            <a:cxnSpLocks/>
          </p:cNvCxnSpPr>
          <p:nvPr/>
        </p:nvCxnSpPr>
        <p:spPr>
          <a:xfrm flipV="1">
            <a:off x="7762672" y="4194339"/>
            <a:ext cx="2591229" cy="10975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0CA580B-7847-D924-DB03-B4DEA710C615}"/>
              </a:ext>
            </a:extLst>
          </p:cNvPr>
          <p:cNvSpPr txBox="1"/>
          <p:nvPr/>
        </p:nvSpPr>
        <p:spPr>
          <a:xfrm rot="20197671">
            <a:off x="7151706" y="4388267"/>
            <a:ext cx="3797514" cy="369332"/>
          </a:xfrm>
          <a:prstGeom prst="rect">
            <a:avLst/>
          </a:prstGeom>
          <a:noFill/>
        </p:spPr>
        <p:txBody>
          <a:bodyPr wrap="none" rtlCol="0">
            <a:spAutoFit/>
          </a:bodyPr>
          <a:lstStyle/>
          <a:p>
            <a:r>
              <a:rPr lang="en-US" b="1" dirty="0">
                <a:solidFill>
                  <a:srgbClr val="0000FF"/>
                </a:solidFill>
              </a:rPr>
              <a:t>Moderately discomfort to discomfort</a:t>
            </a:r>
            <a:endParaRPr lang="en-IN" b="1" dirty="0">
              <a:solidFill>
                <a:srgbClr val="0000FF"/>
              </a:solidFill>
            </a:endParaRPr>
          </a:p>
        </p:txBody>
      </p:sp>
      <p:sp>
        <p:nvSpPr>
          <p:cNvPr id="12" name="TextBox 11">
            <a:extLst>
              <a:ext uri="{FF2B5EF4-FFF2-40B4-BE49-F238E27FC236}">
                <a16:creationId xmlns:a16="http://schemas.microsoft.com/office/drawing/2014/main" id="{F041078A-30C1-C9FC-0B3D-A8D349C986FD}"/>
              </a:ext>
            </a:extLst>
          </p:cNvPr>
          <p:cNvSpPr txBox="1"/>
          <p:nvPr/>
        </p:nvSpPr>
        <p:spPr>
          <a:xfrm>
            <a:off x="1077434" y="4194339"/>
            <a:ext cx="5345106" cy="1754326"/>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FF0000"/>
                </a:solidFill>
              </a:rPr>
              <a:t>There is a substantial increment observed in discomfort during study period.</a:t>
            </a:r>
          </a:p>
          <a:p>
            <a:pPr marL="285750" indent="-285750">
              <a:buFont typeface="Arial" panose="020B0604020202020204" pitchFamily="34" charset="0"/>
              <a:buChar char="•"/>
            </a:pPr>
            <a:r>
              <a:rPr lang="en-US" dirty="0">
                <a:solidFill>
                  <a:srgbClr val="0000FF"/>
                </a:solidFill>
              </a:rPr>
              <a:t>Overall mean discomfort was moderately discomfort in summer seasons.</a:t>
            </a:r>
          </a:p>
          <a:p>
            <a:pPr marL="285750" indent="-285750">
              <a:buFont typeface="Arial" panose="020B0604020202020204" pitchFamily="34" charset="0"/>
              <a:buChar char="•"/>
            </a:pPr>
            <a:r>
              <a:rPr lang="en-US" dirty="0">
                <a:solidFill>
                  <a:srgbClr val="FF0000"/>
                </a:solidFill>
              </a:rPr>
              <a:t>The positive association of discomfort was observed with respect to built-up increment </a:t>
            </a:r>
            <a:endParaRPr lang="en-IN" dirty="0">
              <a:solidFill>
                <a:srgbClr val="FF0000"/>
              </a:solidFill>
            </a:endParaRPr>
          </a:p>
        </p:txBody>
      </p:sp>
      <p:sp>
        <p:nvSpPr>
          <p:cNvPr id="5" name="Oval 4">
            <a:extLst>
              <a:ext uri="{FF2B5EF4-FFF2-40B4-BE49-F238E27FC236}">
                <a16:creationId xmlns:a16="http://schemas.microsoft.com/office/drawing/2014/main" id="{0E5B536D-B5A8-7051-B39F-05962646D989}"/>
              </a:ext>
            </a:extLst>
          </p:cNvPr>
          <p:cNvSpPr/>
          <p:nvPr/>
        </p:nvSpPr>
        <p:spPr>
          <a:xfrm rot="2025982">
            <a:off x="2629285" y="2043758"/>
            <a:ext cx="584462" cy="114064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Oval 8">
            <a:extLst>
              <a:ext uri="{FF2B5EF4-FFF2-40B4-BE49-F238E27FC236}">
                <a16:creationId xmlns:a16="http://schemas.microsoft.com/office/drawing/2014/main" id="{FB6733B6-B58A-956B-3A0D-150A8E77310A}"/>
              </a:ext>
            </a:extLst>
          </p:cNvPr>
          <p:cNvSpPr/>
          <p:nvPr/>
        </p:nvSpPr>
        <p:spPr>
          <a:xfrm rot="2262933">
            <a:off x="6139407" y="2174498"/>
            <a:ext cx="464800" cy="104290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Oval 15">
            <a:extLst>
              <a:ext uri="{FF2B5EF4-FFF2-40B4-BE49-F238E27FC236}">
                <a16:creationId xmlns:a16="http://schemas.microsoft.com/office/drawing/2014/main" id="{87397711-86D1-1E23-F6BF-8B5CD58F3752}"/>
              </a:ext>
            </a:extLst>
          </p:cNvPr>
          <p:cNvSpPr/>
          <p:nvPr/>
        </p:nvSpPr>
        <p:spPr>
          <a:xfrm rot="2096605">
            <a:off x="9708728" y="2044504"/>
            <a:ext cx="443940" cy="100035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Oval 16">
            <a:extLst>
              <a:ext uri="{FF2B5EF4-FFF2-40B4-BE49-F238E27FC236}">
                <a16:creationId xmlns:a16="http://schemas.microsoft.com/office/drawing/2014/main" id="{A47D9843-A7BE-0C6C-1259-3E1ED9218612}"/>
              </a:ext>
            </a:extLst>
          </p:cNvPr>
          <p:cNvSpPr/>
          <p:nvPr/>
        </p:nvSpPr>
        <p:spPr>
          <a:xfrm rot="1912574">
            <a:off x="8549331" y="1666018"/>
            <a:ext cx="481775" cy="7258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8" name="Audio 17">
            <a:hlinkClick r:id="" action="ppaction://media"/>
            <a:extLst>
              <a:ext uri="{FF2B5EF4-FFF2-40B4-BE49-F238E27FC236}">
                <a16:creationId xmlns:a16="http://schemas.microsoft.com/office/drawing/2014/main" id="{A8A7D31B-7AAF-2BB4-ED48-3735CE28FB37}"/>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262704" t="-125896" r="-262704" b="-125896"/>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2973609532"/>
      </p:ext>
    </p:extLst>
  </p:cSld>
  <p:clrMapOvr>
    <a:masterClrMapping/>
  </p:clrMapOvr>
  <mc:AlternateContent xmlns:mc="http://schemas.openxmlformats.org/markup-compatibility/2006" xmlns:p14="http://schemas.microsoft.com/office/powerpoint/2010/main">
    <mc:Choice Requires="p14">
      <p:transition spd="slow" p14:dur="2000" advTm="9441"/>
    </mc:Choice>
    <mc:Fallback xmlns="">
      <p:transition spd="slow" advTm="9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7EC2CE-45CE-3A2D-4D68-E44D3E7267D9}"/>
              </a:ext>
            </a:extLst>
          </p:cNvPr>
          <p:cNvSpPr>
            <a:spLocks noGrp="1"/>
          </p:cNvSpPr>
          <p:nvPr>
            <p:ph type="sldNum" sz="quarter" idx="12"/>
          </p:nvPr>
        </p:nvSpPr>
        <p:spPr/>
        <p:txBody>
          <a:bodyPr/>
          <a:lstStyle/>
          <a:p>
            <a:fld id="{76D32903-F030-42B7-A886-84777215C072}" type="slidenum">
              <a:rPr lang="en-IN" smtClean="0"/>
              <a:t>21</a:t>
            </a:fld>
            <a:endParaRPr lang="en-IN"/>
          </a:p>
        </p:txBody>
      </p:sp>
      <p:pic>
        <p:nvPicPr>
          <p:cNvPr id="4" name="Picture 3">
            <a:extLst>
              <a:ext uri="{FF2B5EF4-FFF2-40B4-BE49-F238E27FC236}">
                <a16:creationId xmlns:a16="http://schemas.microsoft.com/office/drawing/2014/main" id="{D3F9119F-BA61-14EE-EDB3-69268791D4D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957483" y="735045"/>
            <a:ext cx="2724002" cy="2618917"/>
          </a:xfrm>
          <a:prstGeom prst="rect">
            <a:avLst/>
          </a:prstGeom>
        </p:spPr>
      </p:pic>
      <p:pic>
        <p:nvPicPr>
          <p:cNvPr id="6" name="Picture 5">
            <a:extLst>
              <a:ext uri="{FF2B5EF4-FFF2-40B4-BE49-F238E27FC236}">
                <a16:creationId xmlns:a16="http://schemas.microsoft.com/office/drawing/2014/main" id="{54159B5B-2588-6A55-5EA2-FF68CD4CD6D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77434" y="769178"/>
            <a:ext cx="2728116" cy="2622873"/>
          </a:xfrm>
          <a:prstGeom prst="rect">
            <a:avLst/>
          </a:prstGeom>
        </p:spPr>
      </p:pic>
      <p:pic>
        <p:nvPicPr>
          <p:cNvPr id="8" name="Picture 7">
            <a:extLst>
              <a:ext uri="{FF2B5EF4-FFF2-40B4-BE49-F238E27FC236}">
                <a16:creationId xmlns:a16="http://schemas.microsoft.com/office/drawing/2014/main" id="{EA997EF7-4F4B-D010-D3F5-4081DDF83EC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506968" y="769066"/>
            <a:ext cx="2724002" cy="2618917"/>
          </a:xfrm>
          <a:prstGeom prst="rect">
            <a:avLst/>
          </a:prstGeom>
        </p:spPr>
      </p:pic>
      <p:sp>
        <p:nvSpPr>
          <p:cNvPr id="13" name="TextBox 12">
            <a:extLst>
              <a:ext uri="{FF2B5EF4-FFF2-40B4-BE49-F238E27FC236}">
                <a16:creationId xmlns:a16="http://schemas.microsoft.com/office/drawing/2014/main" id="{4CB9D456-9AFD-B50C-EBF6-26A7728D013F}"/>
              </a:ext>
            </a:extLst>
          </p:cNvPr>
          <p:cNvSpPr txBox="1"/>
          <p:nvPr/>
        </p:nvSpPr>
        <p:spPr>
          <a:xfrm>
            <a:off x="2131150" y="3435019"/>
            <a:ext cx="620683" cy="369332"/>
          </a:xfrm>
          <a:prstGeom prst="rect">
            <a:avLst/>
          </a:prstGeom>
          <a:noFill/>
        </p:spPr>
        <p:txBody>
          <a:bodyPr wrap="none" rtlCol="0">
            <a:spAutoFit/>
          </a:bodyPr>
          <a:lstStyle/>
          <a:p>
            <a:r>
              <a:rPr lang="en-IN" dirty="0"/>
              <a:t>2009</a:t>
            </a:r>
          </a:p>
        </p:txBody>
      </p:sp>
      <p:sp>
        <p:nvSpPr>
          <p:cNvPr id="14" name="TextBox 13">
            <a:extLst>
              <a:ext uri="{FF2B5EF4-FFF2-40B4-BE49-F238E27FC236}">
                <a16:creationId xmlns:a16="http://schemas.microsoft.com/office/drawing/2014/main" id="{317F7643-0E92-F38B-1375-95DFA5940FDC}"/>
              </a:ext>
            </a:extLst>
          </p:cNvPr>
          <p:cNvSpPr txBox="1"/>
          <p:nvPr/>
        </p:nvSpPr>
        <p:spPr>
          <a:xfrm>
            <a:off x="5729625" y="3456209"/>
            <a:ext cx="692915" cy="369332"/>
          </a:xfrm>
          <a:prstGeom prst="rect">
            <a:avLst/>
          </a:prstGeom>
          <a:noFill/>
        </p:spPr>
        <p:txBody>
          <a:bodyPr wrap="square" rtlCol="0">
            <a:spAutoFit/>
          </a:bodyPr>
          <a:lstStyle/>
          <a:p>
            <a:r>
              <a:rPr lang="en-IN" dirty="0"/>
              <a:t>2014</a:t>
            </a:r>
          </a:p>
        </p:txBody>
      </p:sp>
      <p:sp>
        <p:nvSpPr>
          <p:cNvPr id="15" name="TextBox 14">
            <a:extLst>
              <a:ext uri="{FF2B5EF4-FFF2-40B4-BE49-F238E27FC236}">
                <a16:creationId xmlns:a16="http://schemas.microsoft.com/office/drawing/2014/main" id="{13F3E26B-A02F-F4C6-C5D1-62A6FEF73DA9}"/>
              </a:ext>
            </a:extLst>
          </p:cNvPr>
          <p:cNvSpPr txBox="1"/>
          <p:nvPr/>
        </p:nvSpPr>
        <p:spPr>
          <a:xfrm>
            <a:off x="9088045" y="3356489"/>
            <a:ext cx="620683" cy="369332"/>
          </a:xfrm>
          <a:prstGeom prst="rect">
            <a:avLst/>
          </a:prstGeom>
          <a:noFill/>
        </p:spPr>
        <p:txBody>
          <a:bodyPr wrap="none" rtlCol="0">
            <a:spAutoFit/>
          </a:bodyPr>
          <a:lstStyle/>
          <a:p>
            <a:r>
              <a:rPr lang="en-IN" dirty="0"/>
              <a:t>2019</a:t>
            </a:r>
          </a:p>
        </p:txBody>
      </p:sp>
      <p:graphicFrame>
        <p:nvGraphicFramePr>
          <p:cNvPr id="3" name="Chart 2">
            <a:extLst>
              <a:ext uri="{FF2B5EF4-FFF2-40B4-BE49-F238E27FC236}">
                <a16:creationId xmlns:a16="http://schemas.microsoft.com/office/drawing/2014/main" id="{AA5A4C99-1BBC-467E-D923-1A4CF3DEC2DF}"/>
              </a:ext>
            </a:extLst>
          </p:cNvPr>
          <p:cNvGraphicFramePr>
            <a:graphicFrameLocks/>
          </p:cNvGraphicFramePr>
          <p:nvPr>
            <p:extLst>
              <p:ext uri="{D42A27DB-BD31-4B8C-83A1-F6EECF244321}">
                <p14:modId xmlns:p14="http://schemas.microsoft.com/office/powerpoint/2010/main" val="501861715"/>
              </p:ext>
            </p:extLst>
          </p:nvPr>
        </p:nvGraphicFramePr>
        <p:xfrm>
          <a:off x="6422540" y="3526557"/>
          <a:ext cx="4572000" cy="2743200"/>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31854406-6EEB-0739-B6D0-941963AC61EF}"/>
              </a:ext>
            </a:extLst>
          </p:cNvPr>
          <p:cNvSpPr txBox="1"/>
          <p:nvPr/>
        </p:nvSpPr>
        <p:spPr>
          <a:xfrm>
            <a:off x="962146" y="3804351"/>
            <a:ext cx="5064965" cy="2308324"/>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FF0000"/>
                </a:solidFill>
              </a:rPr>
              <a:t>The mean discomfort was decreased.</a:t>
            </a:r>
          </a:p>
          <a:p>
            <a:pPr marL="285750" indent="-285750">
              <a:buFont typeface="Arial" panose="020B0604020202020204" pitchFamily="34" charset="0"/>
              <a:buChar char="•"/>
            </a:pPr>
            <a:r>
              <a:rPr lang="en-US" dirty="0">
                <a:solidFill>
                  <a:srgbClr val="0000FF"/>
                </a:solidFill>
              </a:rPr>
              <a:t>Overall discomfort was changed from neutral to comfortable.</a:t>
            </a:r>
          </a:p>
          <a:p>
            <a:pPr marL="285750" indent="-285750">
              <a:buFont typeface="Arial" panose="020B0604020202020204" pitchFamily="34" charset="0"/>
              <a:buChar char="•"/>
            </a:pPr>
            <a:r>
              <a:rPr lang="en-US" dirty="0">
                <a:solidFill>
                  <a:srgbClr val="FF0000"/>
                </a:solidFill>
              </a:rPr>
              <a:t>Though these trends highly dependent on date of satellite data quired but there is a consistency in the spatial patterns of discomfort.</a:t>
            </a:r>
          </a:p>
          <a:p>
            <a:pPr marL="285750" indent="-285750">
              <a:buFont typeface="Arial" panose="020B0604020202020204" pitchFamily="34" charset="0"/>
              <a:buChar char="•"/>
            </a:pPr>
            <a:r>
              <a:rPr lang="en-US" dirty="0">
                <a:solidFill>
                  <a:srgbClr val="0000FF"/>
                </a:solidFill>
              </a:rPr>
              <a:t>The south-east Bangalore is highly discomfort region.</a:t>
            </a:r>
          </a:p>
        </p:txBody>
      </p:sp>
      <p:cxnSp>
        <p:nvCxnSpPr>
          <p:cNvPr id="9" name="Straight Arrow Connector 8">
            <a:extLst>
              <a:ext uri="{FF2B5EF4-FFF2-40B4-BE49-F238E27FC236}">
                <a16:creationId xmlns:a16="http://schemas.microsoft.com/office/drawing/2014/main" id="{BCA79365-2447-C26E-F758-088CF04F5ED6}"/>
              </a:ext>
            </a:extLst>
          </p:cNvPr>
          <p:cNvCxnSpPr>
            <a:cxnSpLocks/>
          </p:cNvCxnSpPr>
          <p:nvPr/>
        </p:nvCxnSpPr>
        <p:spPr>
          <a:xfrm flipV="1">
            <a:off x="7539135" y="4254759"/>
            <a:ext cx="1322731" cy="4665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CA014F46-56F3-1B3D-D4BB-37AB9083DB00}"/>
              </a:ext>
            </a:extLst>
          </p:cNvPr>
          <p:cNvCxnSpPr>
            <a:cxnSpLocks/>
          </p:cNvCxnSpPr>
          <p:nvPr/>
        </p:nvCxnSpPr>
        <p:spPr>
          <a:xfrm>
            <a:off x="8861866" y="4254759"/>
            <a:ext cx="1373816" cy="10263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A0358DCB-EA73-BFF9-0963-582BAFAE2F3C}"/>
              </a:ext>
            </a:extLst>
          </p:cNvPr>
          <p:cNvSpPr txBox="1"/>
          <p:nvPr/>
        </p:nvSpPr>
        <p:spPr>
          <a:xfrm>
            <a:off x="4346338" y="81716"/>
            <a:ext cx="2998578" cy="369332"/>
          </a:xfrm>
          <a:prstGeom prst="rect">
            <a:avLst/>
          </a:prstGeom>
          <a:noFill/>
        </p:spPr>
        <p:txBody>
          <a:bodyPr wrap="none" rtlCol="0">
            <a:spAutoFit/>
          </a:bodyPr>
          <a:lstStyle/>
          <a:p>
            <a:r>
              <a:rPr lang="en-US" b="1" dirty="0">
                <a:solidFill>
                  <a:srgbClr val="FF0000"/>
                </a:solidFill>
              </a:rPr>
              <a:t>T</a:t>
            </a:r>
            <a:r>
              <a:rPr lang="en-IN" b="1" dirty="0">
                <a:solidFill>
                  <a:srgbClr val="FF0000"/>
                </a:solidFill>
              </a:rPr>
              <a:t>HI maps-Bangalore-winter</a:t>
            </a:r>
          </a:p>
        </p:txBody>
      </p:sp>
      <p:sp>
        <p:nvSpPr>
          <p:cNvPr id="12" name="TextBox 8">
            <a:extLst>
              <a:ext uri="{FF2B5EF4-FFF2-40B4-BE49-F238E27FC236}">
                <a16:creationId xmlns:a16="http://schemas.microsoft.com/office/drawing/2014/main" id="{DE91BB71-0527-9770-BD42-58168DB8BBDC}"/>
              </a:ext>
            </a:extLst>
          </p:cNvPr>
          <p:cNvSpPr txBox="1"/>
          <p:nvPr/>
        </p:nvSpPr>
        <p:spPr>
          <a:xfrm rot="20312356">
            <a:off x="7251425" y="4200247"/>
            <a:ext cx="1600759" cy="369332"/>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a:solidFill>
                  <a:srgbClr val="0000FF"/>
                </a:solidFill>
              </a:rPr>
              <a:t>Mostly neutral</a:t>
            </a:r>
            <a:endParaRPr lang="en-IN" sz="1800" b="1" dirty="0">
              <a:solidFill>
                <a:srgbClr val="0000FF"/>
              </a:solidFill>
            </a:endParaRPr>
          </a:p>
        </p:txBody>
      </p:sp>
      <p:sp>
        <p:nvSpPr>
          <p:cNvPr id="16" name="TextBox 8">
            <a:extLst>
              <a:ext uri="{FF2B5EF4-FFF2-40B4-BE49-F238E27FC236}">
                <a16:creationId xmlns:a16="http://schemas.microsoft.com/office/drawing/2014/main" id="{DE91BB71-0527-9770-BD42-58168DB8BBDC}"/>
              </a:ext>
            </a:extLst>
          </p:cNvPr>
          <p:cNvSpPr txBox="1"/>
          <p:nvPr/>
        </p:nvSpPr>
        <p:spPr>
          <a:xfrm rot="2053492">
            <a:off x="8843884" y="4431148"/>
            <a:ext cx="1690847" cy="369332"/>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a:solidFill>
                  <a:srgbClr val="0000FF"/>
                </a:solidFill>
              </a:rPr>
              <a:t>Mostly comfort</a:t>
            </a:r>
            <a:endParaRPr lang="en-IN" sz="1800" b="1" dirty="0">
              <a:solidFill>
                <a:srgbClr val="0000FF"/>
              </a:solidFill>
            </a:endParaRPr>
          </a:p>
        </p:txBody>
      </p:sp>
      <p:sp>
        <p:nvSpPr>
          <p:cNvPr id="10" name="Rectangle 9">
            <a:extLst>
              <a:ext uri="{FF2B5EF4-FFF2-40B4-BE49-F238E27FC236}">
                <a16:creationId xmlns:a16="http://schemas.microsoft.com/office/drawing/2014/main" id="{C3217F89-BF74-ED43-607C-7D0D1C31F148}"/>
              </a:ext>
            </a:extLst>
          </p:cNvPr>
          <p:cNvSpPr/>
          <p:nvPr/>
        </p:nvSpPr>
        <p:spPr>
          <a:xfrm rot="1880305">
            <a:off x="5439266" y="999241"/>
            <a:ext cx="1272619" cy="81070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Oval 17">
            <a:extLst>
              <a:ext uri="{FF2B5EF4-FFF2-40B4-BE49-F238E27FC236}">
                <a16:creationId xmlns:a16="http://schemas.microsoft.com/office/drawing/2014/main" id="{D11BC120-97FF-FDA4-B619-18ED1379BBA2}"/>
              </a:ext>
            </a:extLst>
          </p:cNvPr>
          <p:cNvSpPr/>
          <p:nvPr/>
        </p:nvSpPr>
        <p:spPr>
          <a:xfrm rot="2569499">
            <a:off x="6140332" y="2130595"/>
            <a:ext cx="474227" cy="81946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Oval 18">
            <a:extLst>
              <a:ext uri="{FF2B5EF4-FFF2-40B4-BE49-F238E27FC236}">
                <a16:creationId xmlns:a16="http://schemas.microsoft.com/office/drawing/2014/main" id="{CF78ECE4-F4D1-54BE-90E0-B013878EE9E5}"/>
              </a:ext>
            </a:extLst>
          </p:cNvPr>
          <p:cNvSpPr/>
          <p:nvPr/>
        </p:nvSpPr>
        <p:spPr>
          <a:xfrm rot="1686845">
            <a:off x="2777313" y="2128052"/>
            <a:ext cx="425000" cy="85783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Oval 19">
            <a:extLst>
              <a:ext uri="{FF2B5EF4-FFF2-40B4-BE49-F238E27FC236}">
                <a16:creationId xmlns:a16="http://schemas.microsoft.com/office/drawing/2014/main" id="{275E1704-D23B-CD2B-72C3-FD0D8DBE3E60}"/>
              </a:ext>
            </a:extLst>
          </p:cNvPr>
          <p:cNvSpPr/>
          <p:nvPr/>
        </p:nvSpPr>
        <p:spPr>
          <a:xfrm rot="2140850">
            <a:off x="9591734" y="2078523"/>
            <a:ext cx="476093" cy="10161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7" name="Audio 16">
            <a:hlinkClick r:id="" action="ppaction://media"/>
            <a:extLst>
              <a:ext uri="{FF2B5EF4-FFF2-40B4-BE49-F238E27FC236}">
                <a16:creationId xmlns:a16="http://schemas.microsoft.com/office/drawing/2014/main" id="{937C1361-11FB-E631-4A58-B9EA952B07D6}"/>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262704" t="-125896" r="-262704" b="-125896"/>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205733537"/>
      </p:ext>
    </p:extLst>
  </p:cSld>
  <p:clrMapOvr>
    <a:masterClrMapping/>
  </p:clrMapOvr>
  <mc:AlternateContent xmlns:mc="http://schemas.openxmlformats.org/markup-compatibility/2006" xmlns:p14="http://schemas.microsoft.com/office/powerpoint/2010/main">
    <mc:Choice Requires="p14">
      <p:transition spd="slow" p14:dur="2000" advTm="10103"/>
    </mc:Choice>
    <mc:Fallback xmlns="">
      <p:transition spd="slow" advTm="10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7"/>
                </p:tgtEl>
              </p:cMediaNode>
            </p:audio>
          </p:childTnLst>
        </p:cTn>
      </p:par>
    </p:tnLst>
    <p:bldLst>
      <p:bldP spid="12"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7EC2CE-45CE-3A2D-4D68-E44D3E7267D9}"/>
              </a:ext>
            </a:extLst>
          </p:cNvPr>
          <p:cNvSpPr>
            <a:spLocks noGrp="1"/>
          </p:cNvSpPr>
          <p:nvPr>
            <p:ph type="sldNum" sz="quarter" idx="12"/>
          </p:nvPr>
        </p:nvSpPr>
        <p:spPr/>
        <p:txBody>
          <a:bodyPr/>
          <a:lstStyle/>
          <a:p>
            <a:fld id="{76D32903-F030-42B7-A886-84777215C072}" type="slidenum">
              <a:rPr lang="en-IN" smtClean="0"/>
              <a:t>22</a:t>
            </a:fld>
            <a:endParaRPr lang="en-IN"/>
          </a:p>
        </p:txBody>
      </p:sp>
      <p:pic>
        <p:nvPicPr>
          <p:cNvPr id="4" name="Picture 3">
            <a:extLst>
              <a:ext uri="{FF2B5EF4-FFF2-40B4-BE49-F238E27FC236}">
                <a16:creationId xmlns:a16="http://schemas.microsoft.com/office/drawing/2014/main" id="{D3F9119F-BA61-14EE-EDB3-69268791D4D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911286" y="680978"/>
            <a:ext cx="2816394" cy="2727051"/>
          </a:xfrm>
          <a:prstGeom prst="rect">
            <a:avLst/>
          </a:prstGeom>
        </p:spPr>
      </p:pic>
      <p:pic>
        <p:nvPicPr>
          <p:cNvPr id="6" name="Picture 5">
            <a:extLst>
              <a:ext uri="{FF2B5EF4-FFF2-40B4-BE49-F238E27FC236}">
                <a16:creationId xmlns:a16="http://schemas.microsoft.com/office/drawing/2014/main" id="{54159B5B-2588-6A55-5EA2-FF68CD4CD6D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33294" y="717089"/>
            <a:ext cx="2816394" cy="2727051"/>
          </a:xfrm>
          <a:prstGeom prst="rect">
            <a:avLst/>
          </a:prstGeom>
        </p:spPr>
      </p:pic>
      <p:pic>
        <p:nvPicPr>
          <p:cNvPr id="8" name="Picture 7">
            <a:extLst>
              <a:ext uri="{FF2B5EF4-FFF2-40B4-BE49-F238E27FC236}">
                <a16:creationId xmlns:a16="http://schemas.microsoft.com/office/drawing/2014/main" id="{EA997EF7-4F4B-D010-D3F5-4081DDF83EC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460771" y="714999"/>
            <a:ext cx="2816395" cy="2727052"/>
          </a:xfrm>
          <a:prstGeom prst="rect">
            <a:avLst/>
          </a:prstGeom>
        </p:spPr>
      </p:pic>
      <p:sp>
        <p:nvSpPr>
          <p:cNvPr id="12" name="TextBox 11">
            <a:extLst>
              <a:ext uri="{FF2B5EF4-FFF2-40B4-BE49-F238E27FC236}">
                <a16:creationId xmlns:a16="http://schemas.microsoft.com/office/drawing/2014/main" id="{50379FF3-01C5-F041-31F9-4EED1BF6F5B2}"/>
              </a:ext>
            </a:extLst>
          </p:cNvPr>
          <p:cNvSpPr txBox="1"/>
          <p:nvPr/>
        </p:nvSpPr>
        <p:spPr>
          <a:xfrm>
            <a:off x="4346338" y="81716"/>
            <a:ext cx="3091552" cy="369332"/>
          </a:xfrm>
          <a:prstGeom prst="rect">
            <a:avLst/>
          </a:prstGeom>
          <a:noFill/>
        </p:spPr>
        <p:txBody>
          <a:bodyPr wrap="none" rtlCol="0">
            <a:spAutoFit/>
          </a:bodyPr>
          <a:lstStyle/>
          <a:p>
            <a:r>
              <a:rPr lang="en-IN" b="1" dirty="0">
                <a:solidFill>
                  <a:srgbClr val="FF0000"/>
                </a:solidFill>
              </a:rPr>
              <a:t>LULC change from 2009-2019</a:t>
            </a:r>
          </a:p>
        </p:txBody>
      </p:sp>
      <p:sp>
        <p:nvSpPr>
          <p:cNvPr id="13" name="TextBox 12">
            <a:extLst>
              <a:ext uri="{FF2B5EF4-FFF2-40B4-BE49-F238E27FC236}">
                <a16:creationId xmlns:a16="http://schemas.microsoft.com/office/drawing/2014/main" id="{4CB9D456-9AFD-B50C-EBF6-26A7728D013F}"/>
              </a:ext>
            </a:extLst>
          </p:cNvPr>
          <p:cNvSpPr txBox="1"/>
          <p:nvPr/>
        </p:nvSpPr>
        <p:spPr>
          <a:xfrm>
            <a:off x="2131150" y="3435019"/>
            <a:ext cx="620683" cy="369332"/>
          </a:xfrm>
          <a:prstGeom prst="rect">
            <a:avLst/>
          </a:prstGeom>
          <a:noFill/>
        </p:spPr>
        <p:txBody>
          <a:bodyPr wrap="none" rtlCol="0">
            <a:spAutoFit/>
          </a:bodyPr>
          <a:lstStyle/>
          <a:p>
            <a:r>
              <a:rPr lang="en-IN" dirty="0"/>
              <a:t>2009</a:t>
            </a:r>
          </a:p>
        </p:txBody>
      </p:sp>
      <p:sp>
        <p:nvSpPr>
          <p:cNvPr id="14" name="TextBox 13">
            <a:extLst>
              <a:ext uri="{FF2B5EF4-FFF2-40B4-BE49-F238E27FC236}">
                <a16:creationId xmlns:a16="http://schemas.microsoft.com/office/drawing/2014/main" id="{317F7643-0E92-F38B-1375-95DFA5940FDC}"/>
              </a:ext>
            </a:extLst>
          </p:cNvPr>
          <p:cNvSpPr txBox="1"/>
          <p:nvPr/>
        </p:nvSpPr>
        <p:spPr>
          <a:xfrm>
            <a:off x="5693184" y="3442051"/>
            <a:ext cx="692915" cy="369332"/>
          </a:xfrm>
          <a:prstGeom prst="rect">
            <a:avLst/>
          </a:prstGeom>
          <a:noFill/>
        </p:spPr>
        <p:txBody>
          <a:bodyPr wrap="square" rtlCol="0">
            <a:spAutoFit/>
          </a:bodyPr>
          <a:lstStyle/>
          <a:p>
            <a:r>
              <a:rPr lang="en-IN" dirty="0"/>
              <a:t>2014</a:t>
            </a:r>
          </a:p>
        </p:txBody>
      </p:sp>
      <p:sp>
        <p:nvSpPr>
          <p:cNvPr id="15" name="TextBox 14">
            <a:extLst>
              <a:ext uri="{FF2B5EF4-FFF2-40B4-BE49-F238E27FC236}">
                <a16:creationId xmlns:a16="http://schemas.microsoft.com/office/drawing/2014/main" id="{13F3E26B-A02F-F4C6-C5D1-62A6FEF73DA9}"/>
              </a:ext>
            </a:extLst>
          </p:cNvPr>
          <p:cNvSpPr txBox="1"/>
          <p:nvPr/>
        </p:nvSpPr>
        <p:spPr>
          <a:xfrm>
            <a:off x="9088045" y="3356489"/>
            <a:ext cx="620683" cy="369332"/>
          </a:xfrm>
          <a:prstGeom prst="rect">
            <a:avLst/>
          </a:prstGeom>
          <a:noFill/>
        </p:spPr>
        <p:txBody>
          <a:bodyPr wrap="none" rtlCol="0">
            <a:spAutoFit/>
          </a:bodyPr>
          <a:lstStyle/>
          <a:p>
            <a:r>
              <a:rPr lang="en-IN" dirty="0"/>
              <a:t>2019</a:t>
            </a:r>
          </a:p>
        </p:txBody>
      </p:sp>
      <p:sp>
        <p:nvSpPr>
          <p:cNvPr id="19" name="TextBox 18">
            <a:extLst>
              <a:ext uri="{FF2B5EF4-FFF2-40B4-BE49-F238E27FC236}">
                <a16:creationId xmlns:a16="http://schemas.microsoft.com/office/drawing/2014/main" id="{1C01BB30-3816-7CFA-EC20-6219016C4D07}"/>
              </a:ext>
            </a:extLst>
          </p:cNvPr>
          <p:cNvSpPr txBox="1"/>
          <p:nvPr/>
        </p:nvSpPr>
        <p:spPr>
          <a:xfrm>
            <a:off x="639442" y="4377829"/>
            <a:ext cx="5436640" cy="92333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FF0000"/>
                </a:solidFill>
              </a:rPr>
              <a:t>The built-up increased about 12%</a:t>
            </a:r>
          </a:p>
          <a:p>
            <a:pPr marL="285750" indent="-285750">
              <a:buFont typeface="Arial" panose="020B0604020202020204" pitchFamily="34" charset="0"/>
              <a:buChar char="•"/>
            </a:pPr>
            <a:r>
              <a:rPr lang="en-US" dirty="0">
                <a:solidFill>
                  <a:srgbClr val="0000FF"/>
                </a:solidFill>
              </a:rPr>
              <a:t>The slight of greenery increment observed.</a:t>
            </a:r>
          </a:p>
          <a:p>
            <a:pPr marL="285750" indent="-285750">
              <a:buFont typeface="Arial" panose="020B0604020202020204" pitchFamily="34" charset="0"/>
              <a:buChar char="•"/>
            </a:pPr>
            <a:r>
              <a:rPr lang="en-US" dirty="0">
                <a:solidFill>
                  <a:srgbClr val="FF0000"/>
                </a:solidFill>
              </a:rPr>
              <a:t>The water bodies are almost negligible within the city.</a:t>
            </a:r>
            <a:endParaRPr lang="en-IN" dirty="0">
              <a:solidFill>
                <a:srgbClr val="FF0000"/>
              </a:solidFill>
            </a:endParaRPr>
          </a:p>
        </p:txBody>
      </p:sp>
      <p:graphicFrame>
        <p:nvGraphicFramePr>
          <p:cNvPr id="5" name="Chart 4">
            <a:extLst>
              <a:ext uri="{FF2B5EF4-FFF2-40B4-BE49-F238E27FC236}">
                <a16:creationId xmlns:a16="http://schemas.microsoft.com/office/drawing/2014/main" id="{D6148459-DA54-2EED-9857-59B004490486}"/>
              </a:ext>
            </a:extLst>
          </p:cNvPr>
          <p:cNvGraphicFramePr>
            <a:graphicFrameLocks/>
          </p:cNvGraphicFramePr>
          <p:nvPr>
            <p:extLst>
              <p:ext uri="{D42A27DB-BD31-4B8C-83A1-F6EECF244321}">
                <p14:modId xmlns:p14="http://schemas.microsoft.com/office/powerpoint/2010/main" val="2112739352"/>
              </p:ext>
            </p:extLst>
          </p:nvPr>
        </p:nvGraphicFramePr>
        <p:xfrm>
          <a:off x="6567852" y="3541155"/>
          <a:ext cx="4572000" cy="2743200"/>
        </p:xfrm>
        <a:graphic>
          <a:graphicData uri="http://schemas.openxmlformats.org/drawingml/2006/chart">
            <c:chart xmlns:c="http://schemas.openxmlformats.org/drawingml/2006/chart" xmlns:r="http://schemas.openxmlformats.org/officeDocument/2006/relationships" r:id="rId7"/>
          </a:graphicData>
        </a:graphic>
      </p:graphicFrame>
      <p:cxnSp>
        <p:nvCxnSpPr>
          <p:cNvPr id="10" name="Straight Arrow Connector 9">
            <a:extLst>
              <a:ext uri="{FF2B5EF4-FFF2-40B4-BE49-F238E27FC236}">
                <a16:creationId xmlns:a16="http://schemas.microsoft.com/office/drawing/2014/main" id="{9FD6AD0F-9815-2FEE-E900-2902E2A40722}"/>
              </a:ext>
            </a:extLst>
          </p:cNvPr>
          <p:cNvCxnSpPr>
            <a:cxnSpLocks/>
          </p:cNvCxnSpPr>
          <p:nvPr/>
        </p:nvCxnSpPr>
        <p:spPr>
          <a:xfrm flipV="1">
            <a:off x="7183366" y="3902490"/>
            <a:ext cx="509047" cy="2830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a:extLst>
              <a:ext uri="{FF2B5EF4-FFF2-40B4-BE49-F238E27FC236}">
                <a16:creationId xmlns:a16="http://schemas.microsoft.com/office/drawing/2014/main" id="{3559BC7D-1A3A-2274-045C-D65631F4C162}"/>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046497239"/>
      </p:ext>
    </p:extLst>
  </p:cSld>
  <p:clrMapOvr>
    <a:masterClrMapping/>
  </p:clrMapOvr>
  <mc:AlternateContent xmlns:mc="http://schemas.openxmlformats.org/markup-compatibility/2006" xmlns:p14="http://schemas.microsoft.com/office/powerpoint/2010/main">
    <mc:Choice Requires="p14">
      <p:transition spd="slow" p14:dur="2000" advTm="9500"/>
    </mc:Choice>
    <mc:Fallback xmlns="">
      <p:transition spd="slow" advTm="9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F9C099B-5A14-4AEA-AF80-BE1A7194874E}"/>
              </a:ext>
            </a:extLst>
          </p:cNvPr>
          <p:cNvSpPr txBox="1"/>
          <p:nvPr/>
        </p:nvSpPr>
        <p:spPr>
          <a:xfrm>
            <a:off x="2667605" y="-48600"/>
            <a:ext cx="6245108"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sz="2800" b="1" dirty="0">
                <a:solidFill>
                  <a:srgbClr val="FF0000"/>
                </a:solidFill>
                <a:latin typeface="Garamond" panose="02020404030301010803"/>
              </a:rPr>
              <a:t>Ward</a:t>
            </a:r>
            <a:r>
              <a:rPr kumimoji="0" lang="en-IN" sz="2800" b="1" i="0" u="none" strike="noStrike" kern="1200" cap="none" spc="0" normalizeH="0" baseline="0" noProof="0" dirty="0">
                <a:ln>
                  <a:noFill/>
                </a:ln>
                <a:solidFill>
                  <a:srgbClr val="FF0000"/>
                </a:solidFill>
                <a:effectLst/>
                <a:uLnTx/>
                <a:uFillTx/>
                <a:latin typeface="Garamond" panose="02020404030301010803"/>
                <a:ea typeface="+mn-ea"/>
                <a:cs typeface="+mn-cs"/>
              </a:rPr>
              <a:t> wise LULC and Thermal Comfort</a:t>
            </a:r>
          </a:p>
        </p:txBody>
      </p:sp>
      <p:sp>
        <p:nvSpPr>
          <p:cNvPr id="2" name="Slide Number Placeholder 1">
            <a:extLst>
              <a:ext uri="{FF2B5EF4-FFF2-40B4-BE49-F238E27FC236}">
                <a16:creationId xmlns:a16="http://schemas.microsoft.com/office/drawing/2014/main" id="{86B74D37-56C1-99E5-3213-2FAE15027D20}"/>
              </a:ext>
            </a:extLst>
          </p:cNvPr>
          <p:cNvSpPr>
            <a:spLocks noGrp="1"/>
          </p:cNvSpPr>
          <p:nvPr>
            <p:ph type="sldNum" sz="quarter" idx="12"/>
          </p:nvPr>
        </p:nvSpPr>
        <p:spPr>
          <a:xfrm>
            <a:off x="10853052" y="5952313"/>
            <a:ext cx="542697" cy="279400"/>
          </a:xfrm>
        </p:spPr>
        <p:txBody>
          <a:bodyPr/>
          <a:lstStyle/>
          <a:p>
            <a:fld id="{76D32903-F030-42B7-A886-84777215C072}" type="slidenum">
              <a:rPr lang="en-IN" smtClean="0"/>
              <a:t>23</a:t>
            </a:fld>
            <a:endParaRPr lang="en-IN" dirty="0"/>
          </a:p>
        </p:txBody>
      </p:sp>
      <p:sp>
        <p:nvSpPr>
          <p:cNvPr id="16" name="TextBox 15">
            <a:extLst>
              <a:ext uri="{FF2B5EF4-FFF2-40B4-BE49-F238E27FC236}">
                <a16:creationId xmlns:a16="http://schemas.microsoft.com/office/drawing/2014/main" id="{75286824-64E8-2CB5-6A6B-CE2AA1546048}"/>
              </a:ext>
            </a:extLst>
          </p:cNvPr>
          <p:cNvSpPr txBox="1"/>
          <p:nvPr/>
        </p:nvSpPr>
        <p:spPr>
          <a:xfrm>
            <a:off x="4089418" y="531554"/>
            <a:ext cx="4013163" cy="369332"/>
          </a:xfrm>
          <a:prstGeom prst="rect">
            <a:avLst/>
          </a:prstGeom>
          <a:noFill/>
        </p:spPr>
        <p:txBody>
          <a:bodyPr wrap="square" rtlCol="0">
            <a:spAutoFit/>
          </a:bodyPr>
          <a:lstStyle/>
          <a:p>
            <a:pPr defTabSz="914400"/>
            <a:r>
              <a:rPr lang="en-IN" dirty="0">
                <a:solidFill>
                  <a:srgbClr val="0000FF"/>
                </a:solidFill>
                <a:latin typeface="Calibri" panose="020F0502020204030204"/>
              </a:rPr>
              <a:t>Jaipur-Summer-Thermal comfort</a:t>
            </a:r>
          </a:p>
        </p:txBody>
      </p:sp>
      <p:sp>
        <p:nvSpPr>
          <p:cNvPr id="7" name="TextBox 6">
            <a:extLst>
              <a:ext uri="{FF2B5EF4-FFF2-40B4-BE49-F238E27FC236}">
                <a16:creationId xmlns:a16="http://schemas.microsoft.com/office/drawing/2014/main" id="{8E01644D-4ECB-7035-5970-E13F41EB08CF}"/>
              </a:ext>
            </a:extLst>
          </p:cNvPr>
          <p:cNvSpPr txBox="1"/>
          <p:nvPr/>
        </p:nvSpPr>
        <p:spPr>
          <a:xfrm>
            <a:off x="1344499" y="3499017"/>
            <a:ext cx="4013163" cy="369332"/>
          </a:xfrm>
          <a:prstGeom prst="rect">
            <a:avLst/>
          </a:prstGeom>
          <a:noFill/>
        </p:spPr>
        <p:txBody>
          <a:bodyPr wrap="square" rtlCol="0">
            <a:spAutoFit/>
          </a:bodyPr>
          <a:lstStyle/>
          <a:p>
            <a:pPr defTabSz="914400"/>
            <a:r>
              <a:rPr lang="en-IN" dirty="0">
                <a:solidFill>
                  <a:srgbClr val="0000FF"/>
                </a:solidFill>
                <a:latin typeface="Calibri" panose="020F0502020204030204"/>
              </a:rPr>
              <a:t>Jaipur-LULC</a:t>
            </a:r>
          </a:p>
        </p:txBody>
      </p:sp>
      <p:graphicFrame>
        <p:nvGraphicFramePr>
          <p:cNvPr id="11" name="Chart 10">
            <a:extLst>
              <a:ext uri="{FF2B5EF4-FFF2-40B4-BE49-F238E27FC236}">
                <a16:creationId xmlns:a16="http://schemas.microsoft.com/office/drawing/2014/main" id="{B4FBD5FE-2BEA-5FB5-E065-49D7072DB694}"/>
              </a:ext>
            </a:extLst>
          </p:cNvPr>
          <p:cNvGraphicFramePr>
            <a:graphicFrameLocks/>
          </p:cNvGraphicFramePr>
          <p:nvPr>
            <p:extLst>
              <p:ext uri="{D42A27DB-BD31-4B8C-83A1-F6EECF244321}">
                <p14:modId xmlns:p14="http://schemas.microsoft.com/office/powerpoint/2010/main" val="3242382010"/>
              </p:ext>
            </p:extLst>
          </p:nvPr>
        </p:nvGraphicFramePr>
        <p:xfrm>
          <a:off x="1084561" y="759979"/>
          <a:ext cx="10311188" cy="310836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2" name="Chart 11">
            <a:extLst>
              <a:ext uri="{FF2B5EF4-FFF2-40B4-BE49-F238E27FC236}">
                <a16:creationId xmlns:a16="http://schemas.microsoft.com/office/drawing/2014/main" id="{AB23E854-F462-4301-9A90-9B76400B90B4}"/>
              </a:ext>
            </a:extLst>
          </p:cNvPr>
          <p:cNvGraphicFramePr>
            <a:graphicFrameLocks/>
          </p:cNvGraphicFramePr>
          <p:nvPr>
            <p:extLst>
              <p:ext uri="{D42A27DB-BD31-4B8C-83A1-F6EECF244321}">
                <p14:modId xmlns:p14="http://schemas.microsoft.com/office/powerpoint/2010/main" val="3375941214"/>
              </p:ext>
            </p:extLst>
          </p:nvPr>
        </p:nvGraphicFramePr>
        <p:xfrm>
          <a:off x="958214" y="3440262"/>
          <a:ext cx="10633711" cy="3124200"/>
        </p:xfrm>
        <a:graphic>
          <a:graphicData uri="http://schemas.openxmlformats.org/drawingml/2006/chart">
            <c:chart xmlns:c="http://schemas.openxmlformats.org/drawingml/2006/chart" xmlns:r="http://schemas.openxmlformats.org/officeDocument/2006/relationships" r:id="rId7"/>
          </a:graphicData>
        </a:graphic>
      </p:graphicFrame>
      <p:sp>
        <p:nvSpPr>
          <p:cNvPr id="3" name="Rectangle 2">
            <a:extLst>
              <a:ext uri="{FF2B5EF4-FFF2-40B4-BE49-F238E27FC236}">
                <a16:creationId xmlns:a16="http://schemas.microsoft.com/office/drawing/2014/main" id="{04D83C28-4265-3953-6AF2-D763A703C78F}"/>
              </a:ext>
            </a:extLst>
          </p:cNvPr>
          <p:cNvSpPr/>
          <p:nvPr/>
        </p:nvSpPr>
        <p:spPr>
          <a:xfrm>
            <a:off x="7418895" y="1046375"/>
            <a:ext cx="683686" cy="1967621"/>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a:extLst>
              <a:ext uri="{FF2B5EF4-FFF2-40B4-BE49-F238E27FC236}">
                <a16:creationId xmlns:a16="http://schemas.microsoft.com/office/drawing/2014/main" id="{6A3EFED4-A732-FC30-9EC4-C66A2E53653F}"/>
              </a:ext>
            </a:extLst>
          </p:cNvPr>
          <p:cNvSpPr/>
          <p:nvPr/>
        </p:nvSpPr>
        <p:spPr>
          <a:xfrm>
            <a:off x="6469566" y="1046375"/>
            <a:ext cx="683686" cy="1967621"/>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a:extLst>
              <a:ext uri="{FF2B5EF4-FFF2-40B4-BE49-F238E27FC236}">
                <a16:creationId xmlns:a16="http://schemas.microsoft.com/office/drawing/2014/main" id="{6F40D0C3-63C1-48FF-8770-26372AF8A905}"/>
              </a:ext>
            </a:extLst>
          </p:cNvPr>
          <p:cNvSpPr/>
          <p:nvPr/>
        </p:nvSpPr>
        <p:spPr>
          <a:xfrm>
            <a:off x="7393662" y="3844004"/>
            <a:ext cx="683686" cy="1967621"/>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a:extLst>
              <a:ext uri="{FF2B5EF4-FFF2-40B4-BE49-F238E27FC236}">
                <a16:creationId xmlns:a16="http://schemas.microsoft.com/office/drawing/2014/main" id="{E8F3A62E-EB05-5DCD-631C-DAE6490A4821}"/>
              </a:ext>
            </a:extLst>
          </p:cNvPr>
          <p:cNvSpPr/>
          <p:nvPr/>
        </p:nvSpPr>
        <p:spPr>
          <a:xfrm>
            <a:off x="6375662" y="3868348"/>
            <a:ext cx="683686" cy="1967621"/>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8">
            <a:extLst>
              <a:ext uri="{FF2B5EF4-FFF2-40B4-BE49-F238E27FC236}">
                <a16:creationId xmlns:a16="http://schemas.microsoft.com/office/drawing/2014/main" id="{DB8FD264-8AC8-4025-4226-BDB275C3FC66}"/>
              </a:ext>
            </a:extLst>
          </p:cNvPr>
          <p:cNvSpPr txBox="1"/>
          <p:nvPr/>
        </p:nvSpPr>
        <p:spPr>
          <a:xfrm>
            <a:off x="2550042" y="2129497"/>
            <a:ext cx="9319346" cy="369332"/>
          </a:xfrm>
          <a:prstGeom prst="rect">
            <a:avLst/>
          </a:prstGeom>
          <a:noFill/>
        </p:spPr>
        <p:txBody>
          <a:bodyPr wrap="none" rtlCol="0">
            <a:spAutoFit/>
          </a:bodyPr>
          <a:lstStyle/>
          <a:p>
            <a:r>
              <a:rPr lang="en-US" b="1" dirty="0" err="1">
                <a:solidFill>
                  <a:srgbClr val="0000FF"/>
                </a:solidFill>
              </a:rPr>
              <a:t>Jhotwara</a:t>
            </a:r>
            <a:r>
              <a:rPr lang="en-US" b="1" dirty="0">
                <a:solidFill>
                  <a:srgbClr val="0000FF"/>
                </a:solidFill>
              </a:rPr>
              <a:t> and </a:t>
            </a:r>
            <a:r>
              <a:rPr lang="en-US" b="1" dirty="0" err="1">
                <a:solidFill>
                  <a:srgbClr val="0000FF"/>
                </a:solidFill>
              </a:rPr>
              <a:t>Kishan</a:t>
            </a:r>
            <a:r>
              <a:rPr lang="en-US" b="1" dirty="0">
                <a:solidFill>
                  <a:srgbClr val="0000FF"/>
                </a:solidFill>
              </a:rPr>
              <a:t> pole witnessed maximum built-up and associated maximum discomfort</a:t>
            </a:r>
            <a:endParaRPr lang="en-IN" b="1" dirty="0">
              <a:solidFill>
                <a:srgbClr val="0000FF"/>
              </a:solidFill>
            </a:endParaRPr>
          </a:p>
        </p:txBody>
      </p:sp>
      <p:pic>
        <p:nvPicPr>
          <p:cNvPr id="13" name="Audio 12">
            <a:hlinkClick r:id="" action="ppaction://media"/>
            <a:extLst>
              <a:ext uri="{FF2B5EF4-FFF2-40B4-BE49-F238E27FC236}">
                <a16:creationId xmlns:a16="http://schemas.microsoft.com/office/drawing/2014/main" id="{E83CFD0F-1086-2C67-2A93-92C1B0FF235F}"/>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262704" t="-125896" r="-262704" b="-125896"/>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498321151"/>
      </p:ext>
    </p:extLst>
  </p:cSld>
  <p:clrMapOvr>
    <a:masterClrMapping/>
  </p:clrMapOvr>
  <mc:AlternateContent xmlns:mc="http://schemas.openxmlformats.org/markup-compatibility/2006" xmlns:p14="http://schemas.microsoft.com/office/powerpoint/2010/main">
    <mc:Choice Requires="p14">
      <p:transition spd="slow" p14:dur="2000" advTm="8260"/>
    </mc:Choice>
    <mc:Fallback xmlns="">
      <p:transition spd="slow" advTm="8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3"/>
                </p:tgtEl>
              </p:cMediaNode>
            </p:audio>
          </p:childTnLst>
        </p:cTn>
      </p:par>
    </p:tnLst>
    <p:bldLst>
      <p:bldP spid="3" grpId="0" animBg="1"/>
      <p:bldP spid="5" grpId="0" animBg="1"/>
      <p:bldP spid="6" grpId="0" animBg="1"/>
      <p:bldP spid="8" grpId="0" animBg="1"/>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F9C099B-5A14-4AEA-AF80-BE1A7194874E}"/>
              </a:ext>
            </a:extLst>
          </p:cNvPr>
          <p:cNvSpPr txBox="1"/>
          <p:nvPr/>
        </p:nvSpPr>
        <p:spPr>
          <a:xfrm>
            <a:off x="2667605" y="-48600"/>
            <a:ext cx="6245108"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sz="2800" b="1" dirty="0">
                <a:solidFill>
                  <a:srgbClr val="FF0000"/>
                </a:solidFill>
                <a:latin typeface="Garamond" panose="02020404030301010803"/>
              </a:rPr>
              <a:t>Ward</a:t>
            </a:r>
            <a:r>
              <a:rPr kumimoji="0" lang="en-IN" sz="2800" b="1" i="0" u="none" strike="noStrike" kern="1200" cap="none" spc="0" normalizeH="0" baseline="0" noProof="0" dirty="0">
                <a:ln>
                  <a:noFill/>
                </a:ln>
                <a:solidFill>
                  <a:srgbClr val="FF0000"/>
                </a:solidFill>
                <a:effectLst/>
                <a:uLnTx/>
                <a:uFillTx/>
                <a:latin typeface="Garamond" panose="02020404030301010803"/>
                <a:ea typeface="+mn-ea"/>
                <a:cs typeface="+mn-cs"/>
              </a:rPr>
              <a:t> wise LULC and Thermal Comfort</a:t>
            </a:r>
          </a:p>
        </p:txBody>
      </p:sp>
      <p:sp>
        <p:nvSpPr>
          <p:cNvPr id="2" name="Slide Number Placeholder 1">
            <a:extLst>
              <a:ext uri="{FF2B5EF4-FFF2-40B4-BE49-F238E27FC236}">
                <a16:creationId xmlns:a16="http://schemas.microsoft.com/office/drawing/2014/main" id="{86B74D37-56C1-99E5-3213-2FAE15027D20}"/>
              </a:ext>
            </a:extLst>
          </p:cNvPr>
          <p:cNvSpPr>
            <a:spLocks noGrp="1"/>
          </p:cNvSpPr>
          <p:nvPr>
            <p:ph type="sldNum" sz="quarter" idx="12"/>
          </p:nvPr>
        </p:nvSpPr>
        <p:spPr>
          <a:xfrm>
            <a:off x="10853052" y="5952313"/>
            <a:ext cx="542697" cy="279400"/>
          </a:xfrm>
        </p:spPr>
        <p:txBody>
          <a:bodyPr/>
          <a:lstStyle/>
          <a:p>
            <a:fld id="{76D32903-F030-42B7-A886-84777215C072}" type="slidenum">
              <a:rPr lang="en-IN" smtClean="0"/>
              <a:t>24</a:t>
            </a:fld>
            <a:endParaRPr lang="en-IN" dirty="0"/>
          </a:p>
        </p:txBody>
      </p:sp>
      <p:sp>
        <p:nvSpPr>
          <p:cNvPr id="16" name="TextBox 15">
            <a:extLst>
              <a:ext uri="{FF2B5EF4-FFF2-40B4-BE49-F238E27FC236}">
                <a16:creationId xmlns:a16="http://schemas.microsoft.com/office/drawing/2014/main" id="{75286824-64E8-2CB5-6A6B-CE2AA1546048}"/>
              </a:ext>
            </a:extLst>
          </p:cNvPr>
          <p:cNvSpPr txBox="1"/>
          <p:nvPr/>
        </p:nvSpPr>
        <p:spPr>
          <a:xfrm>
            <a:off x="4089418" y="531554"/>
            <a:ext cx="4013163" cy="369332"/>
          </a:xfrm>
          <a:prstGeom prst="rect">
            <a:avLst/>
          </a:prstGeom>
          <a:noFill/>
        </p:spPr>
        <p:txBody>
          <a:bodyPr wrap="square" rtlCol="0">
            <a:spAutoFit/>
          </a:bodyPr>
          <a:lstStyle/>
          <a:p>
            <a:pPr defTabSz="914400"/>
            <a:r>
              <a:rPr lang="en-IN" dirty="0">
                <a:solidFill>
                  <a:srgbClr val="0000FF"/>
                </a:solidFill>
                <a:latin typeface="Calibri" panose="020F0502020204030204"/>
              </a:rPr>
              <a:t>Jaipur-Summer-Winter comfort</a:t>
            </a:r>
          </a:p>
        </p:txBody>
      </p:sp>
      <p:sp>
        <p:nvSpPr>
          <p:cNvPr id="7" name="TextBox 6">
            <a:extLst>
              <a:ext uri="{FF2B5EF4-FFF2-40B4-BE49-F238E27FC236}">
                <a16:creationId xmlns:a16="http://schemas.microsoft.com/office/drawing/2014/main" id="{8E01644D-4ECB-7035-5970-E13F41EB08CF}"/>
              </a:ext>
            </a:extLst>
          </p:cNvPr>
          <p:cNvSpPr txBox="1"/>
          <p:nvPr/>
        </p:nvSpPr>
        <p:spPr>
          <a:xfrm>
            <a:off x="1344499" y="3499017"/>
            <a:ext cx="4013163" cy="369332"/>
          </a:xfrm>
          <a:prstGeom prst="rect">
            <a:avLst/>
          </a:prstGeom>
          <a:noFill/>
        </p:spPr>
        <p:txBody>
          <a:bodyPr wrap="square" rtlCol="0">
            <a:spAutoFit/>
          </a:bodyPr>
          <a:lstStyle/>
          <a:p>
            <a:pPr defTabSz="914400"/>
            <a:r>
              <a:rPr lang="en-IN" dirty="0">
                <a:solidFill>
                  <a:srgbClr val="0000FF"/>
                </a:solidFill>
                <a:latin typeface="Calibri" panose="020F0502020204030204"/>
              </a:rPr>
              <a:t>Jaipur-LULC</a:t>
            </a:r>
          </a:p>
        </p:txBody>
      </p:sp>
      <p:graphicFrame>
        <p:nvGraphicFramePr>
          <p:cNvPr id="12" name="Chart 11">
            <a:extLst>
              <a:ext uri="{FF2B5EF4-FFF2-40B4-BE49-F238E27FC236}">
                <a16:creationId xmlns:a16="http://schemas.microsoft.com/office/drawing/2014/main" id="{AB23E854-F462-4301-9A90-9B76400B90B4}"/>
              </a:ext>
            </a:extLst>
          </p:cNvPr>
          <p:cNvGraphicFramePr>
            <a:graphicFrameLocks/>
          </p:cNvGraphicFramePr>
          <p:nvPr>
            <p:extLst>
              <p:ext uri="{D42A27DB-BD31-4B8C-83A1-F6EECF244321}">
                <p14:modId xmlns:p14="http://schemas.microsoft.com/office/powerpoint/2010/main" val="1405262199"/>
              </p:ext>
            </p:extLst>
          </p:nvPr>
        </p:nvGraphicFramePr>
        <p:xfrm>
          <a:off x="958213" y="3352800"/>
          <a:ext cx="10633711" cy="329834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 name="Chart 2">
            <a:extLst>
              <a:ext uri="{FF2B5EF4-FFF2-40B4-BE49-F238E27FC236}">
                <a16:creationId xmlns:a16="http://schemas.microsoft.com/office/drawing/2014/main" id="{1BC76774-E5BB-84BA-1FD4-81E90587BC58}"/>
              </a:ext>
            </a:extLst>
          </p:cNvPr>
          <p:cNvGraphicFramePr>
            <a:graphicFrameLocks/>
          </p:cNvGraphicFramePr>
          <p:nvPr>
            <p:extLst>
              <p:ext uri="{D42A27DB-BD31-4B8C-83A1-F6EECF244321}">
                <p14:modId xmlns:p14="http://schemas.microsoft.com/office/powerpoint/2010/main" val="1585583584"/>
              </p:ext>
            </p:extLst>
          </p:nvPr>
        </p:nvGraphicFramePr>
        <p:xfrm>
          <a:off x="958213" y="716219"/>
          <a:ext cx="10328911" cy="2903281"/>
        </p:xfrm>
        <a:graphic>
          <a:graphicData uri="http://schemas.openxmlformats.org/drawingml/2006/chart">
            <c:chart xmlns:c="http://schemas.openxmlformats.org/drawingml/2006/chart" xmlns:r="http://schemas.openxmlformats.org/officeDocument/2006/relationships" r:id="rId7"/>
          </a:graphicData>
        </a:graphic>
      </p:graphicFrame>
      <p:sp>
        <p:nvSpPr>
          <p:cNvPr id="5" name="Rectangle 4">
            <a:extLst>
              <a:ext uri="{FF2B5EF4-FFF2-40B4-BE49-F238E27FC236}">
                <a16:creationId xmlns:a16="http://schemas.microsoft.com/office/drawing/2014/main" id="{20759C09-B716-2332-9B8C-EA3AD6DD32AD}"/>
              </a:ext>
            </a:extLst>
          </p:cNvPr>
          <p:cNvSpPr/>
          <p:nvPr/>
        </p:nvSpPr>
        <p:spPr>
          <a:xfrm>
            <a:off x="6334812" y="1065229"/>
            <a:ext cx="820132" cy="1659117"/>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a:extLst>
              <a:ext uri="{FF2B5EF4-FFF2-40B4-BE49-F238E27FC236}">
                <a16:creationId xmlns:a16="http://schemas.microsoft.com/office/drawing/2014/main" id="{B5080E83-F05D-61EC-F8F7-0562D32CA887}"/>
              </a:ext>
            </a:extLst>
          </p:cNvPr>
          <p:cNvSpPr/>
          <p:nvPr/>
        </p:nvSpPr>
        <p:spPr>
          <a:xfrm>
            <a:off x="8184037" y="1104645"/>
            <a:ext cx="820132" cy="1659117"/>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a:extLst>
              <a:ext uri="{FF2B5EF4-FFF2-40B4-BE49-F238E27FC236}">
                <a16:creationId xmlns:a16="http://schemas.microsoft.com/office/drawing/2014/main" id="{DD219383-FB17-0206-3793-F9634473FADA}"/>
              </a:ext>
            </a:extLst>
          </p:cNvPr>
          <p:cNvSpPr txBox="1"/>
          <p:nvPr/>
        </p:nvSpPr>
        <p:spPr>
          <a:xfrm>
            <a:off x="1344499" y="1781436"/>
            <a:ext cx="9112623" cy="369332"/>
          </a:xfrm>
          <a:prstGeom prst="rect">
            <a:avLst/>
          </a:prstGeom>
          <a:noFill/>
        </p:spPr>
        <p:txBody>
          <a:bodyPr wrap="none" rtlCol="0">
            <a:spAutoFit/>
          </a:bodyPr>
          <a:lstStyle/>
          <a:p>
            <a:r>
              <a:rPr lang="en-US" b="1" dirty="0" err="1">
                <a:solidFill>
                  <a:srgbClr val="0000FF"/>
                </a:solidFill>
              </a:rPr>
              <a:t>Jhotwara</a:t>
            </a:r>
            <a:r>
              <a:rPr lang="en-US" b="1" dirty="0">
                <a:solidFill>
                  <a:srgbClr val="0000FF"/>
                </a:solidFill>
              </a:rPr>
              <a:t> and Malviya </a:t>
            </a:r>
            <a:r>
              <a:rPr lang="en-US" b="1" dirty="0" err="1">
                <a:solidFill>
                  <a:srgbClr val="0000FF"/>
                </a:solidFill>
              </a:rPr>
              <a:t>nagar</a:t>
            </a:r>
            <a:r>
              <a:rPr lang="en-US" b="1" dirty="0">
                <a:solidFill>
                  <a:srgbClr val="0000FF"/>
                </a:solidFill>
              </a:rPr>
              <a:t> has maximum comfort in 2009 and turned to be neutral in 2019</a:t>
            </a:r>
            <a:endParaRPr lang="en-IN" b="1" dirty="0">
              <a:solidFill>
                <a:srgbClr val="0000FF"/>
              </a:solidFill>
            </a:endParaRPr>
          </a:p>
        </p:txBody>
      </p:sp>
      <p:pic>
        <p:nvPicPr>
          <p:cNvPr id="10" name="Audio 9">
            <a:hlinkClick r:id="" action="ppaction://media"/>
            <a:extLst>
              <a:ext uri="{FF2B5EF4-FFF2-40B4-BE49-F238E27FC236}">
                <a16:creationId xmlns:a16="http://schemas.microsoft.com/office/drawing/2014/main" id="{9BC17C3C-14F8-DD9C-8AD0-D3D687732201}"/>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262704" t="-125896" r="-262704" b="-125896"/>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3202951998"/>
      </p:ext>
    </p:extLst>
  </p:cSld>
  <p:clrMapOvr>
    <a:masterClrMapping/>
  </p:clrMapOvr>
  <mc:AlternateContent xmlns:mc="http://schemas.openxmlformats.org/markup-compatibility/2006" xmlns:p14="http://schemas.microsoft.com/office/powerpoint/2010/main">
    <mc:Choice Requires="p14">
      <p:transition spd="slow" p14:dur="2000" advTm="10392"/>
    </mc:Choice>
    <mc:Fallback xmlns="">
      <p:transition spd="slow" advTm="10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0"/>
                </p:tgtEl>
              </p:cMediaNode>
            </p:audio>
          </p:childTnLst>
        </p:cTn>
      </p:par>
    </p:tnLst>
    <p:bldLst>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7EC2CE-45CE-3A2D-4D68-E44D3E7267D9}"/>
              </a:ext>
            </a:extLst>
          </p:cNvPr>
          <p:cNvSpPr>
            <a:spLocks noGrp="1"/>
          </p:cNvSpPr>
          <p:nvPr>
            <p:ph type="sldNum" sz="quarter" idx="12"/>
          </p:nvPr>
        </p:nvSpPr>
        <p:spPr/>
        <p:txBody>
          <a:bodyPr/>
          <a:lstStyle/>
          <a:p>
            <a:fld id="{76D32903-F030-42B7-A886-84777215C072}" type="slidenum">
              <a:rPr lang="en-IN" smtClean="0"/>
              <a:t>25</a:t>
            </a:fld>
            <a:endParaRPr lang="en-IN"/>
          </a:p>
        </p:txBody>
      </p:sp>
      <p:pic>
        <p:nvPicPr>
          <p:cNvPr id="4" name="Picture 3">
            <a:extLst>
              <a:ext uri="{FF2B5EF4-FFF2-40B4-BE49-F238E27FC236}">
                <a16:creationId xmlns:a16="http://schemas.microsoft.com/office/drawing/2014/main" id="{D3F9119F-BA61-14EE-EDB3-69268791D4D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967125" y="735046"/>
            <a:ext cx="2704718" cy="2618916"/>
          </a:xfrm>
          <a:prstGeom prst="rect">
            <a:avLst/>
          </a:prstGeom>
        </p:spPr>
      </p:pic>
      <p:pic>
        <p:nvPicPr>
          <p:cNvPr id="6" name="Picture 5">
            <a:extLst>
              <a:ext uri="{FF2B5EF4-FFF2-40B4-BE49-F238E27FC236}">
                <a16:creationId xmlns:a16="http://schemas.microsoft.com/office/drawing/2014/main" id="{54159B5B-2588-6A55-5EA2-FF68CD4CD6D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87090" y="769179"/>
            <a:ext cx="2708803" cy="2622872"/>
          </a:xfrm>
          <a:prstGeom prst="rect">
            <a:avLst/>
          </a:prstGeom>
        </p:spPr>
      </p:pic>
      <p:pic>
        <p:nvPicPr>
          <p:cNvPr id="8" name="Picture 7">
            <a:extLst>
              <a:ext uri="{FF2B5EF4-FFF2-40B4-BE49-F238E27FC236}">
                <a16:creationId xmlns:a16="http://schemas.microsoft.com/office/drawing/2014/main" id="{EA997EF7-4F4B-D010-D3F5-4081DDF83EC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516610" y="769067"/>
            <a:ext cx="2704718" cy="2618916"/>
          </a:xfrm>
          <a:prstGeom prst="rect">
            <a:avLst/>
          </a:prstGeom>
        </p:spPr>
      </p:pic>
      <p:sp>
        <p:nvSpPr>
          <p:cNvPr id="13" name="TextBox 12">
            <a:extLst>
              <a:ext uri="{FF2B5EF4-FFF2-40B4-BE49-F238E27FC236}">
                <a16:creationId xmlns:a16="http://schemas.microsoft.com/office/drawing/2014/main" id="{4CB9D456-9AFD-B50C-EBF6-26A7728D013F}"/>
              </a:ext>
            </a:extLst>
          </p:cNvPr>
          <p:cNvSpPr txBox="1"/>
          <p:nvPr/>
        </p:nvSpPr>
        <p:spPr>
          <a:xfrm>
            <a:off x="2131150" y="3435019"/>
            <a:ext cx="620683" cy="369332"/>
          </a:xfrm>
          <a:prstGeom prst="rect">
            <a:avLst/>
          </a:prstGeom>
          <a:noFill/>
        </p:spPr>
        <p:txBody>
          <a:bodyPr wrap="none" rtlCol="0">
            <a:spAutoFit/>
          </a:bodyPr>
          <a:lstStyle/>
          <a:p>
            <a:r>
              <a:rPr lang="en-IN" dirty="0"/>
              <a:t>2009</a:t>
            </a:r>
          </a:p>
        </p:txBody>
      </p:sp>
      <p:sp>
        <p:nvSpPr>
          <p:cNvPr id="14" name="TextBox 13">
            <a:extLst>
              <a:ext uri="{FF2B5EF4-FFF2-40B4-BE49-F238E27FC236}">
                <a16:creationId xmlns:a16="http://schemas.microsoft.com/office/drawing/2014/main" id="{317F7643-0E92-F38B-1375-95DFA5940FDC}"/>
              </a:ext>
            </a:extLst>
          </p:cNvPr>
          <p:cNvSpPr txBox="1"/>
          <p:nvPr/>
        </p:nvSpPr>
        <p:spPr>
          <a:xfrm>
            <a:off x="5729625" y="3456209"/>
            <a:ext cx="692915" cy="369332"/>
          </a:xfrm>
          <a:prstGeom prst="rect">
            <a:avLst/>
          </a:prstGeom>
          <a:noFill/>
        </p:spPr>
        <p:txBody>
          <a:bodyPr wrap="square" rtlCol="0">
            <a:spAutoFit/>
          </a:bodyPr>
          <a:lstStyle/>
          <a:p>
            <a:r>
              <a:rPr lang="en-IN" dirty="0"/>
              <a:t>2014</a:t>
            </a:r>
          </a:p>
        </p:txBody>
      </p:sp>
      <p:sp>
        <p:nvSpPr>
          <p:cNvPr id="15" name="TextBox 14">
            <a:extLst>
              <a:ext uri="{FF2B5EF4-FFF2-40B4-BE49-F238E27FC236}">
                <a16:creationId xmlns:a16="http://schemas.microsoft.com/office/drawing/2014/main" id="{13F3E26B-A02F-F4C6-C5D1-62A6FEF73DA9}"/>
              </a:ext>
            </a:extLst>
          </p:cNvPr>
          <p:cNvSpPr txBox="1"/>
          <p:nvPr/>
        </p:nvSpPr>
        <p:spPr>
          <a:xfrm>
            <a:off x="9088045" y="3356489"/>
            <a:ext cx="620683" cy="369332"/>
          </a:xfrm>
          <a:prstGeom prst="rect">
            <a:avLst/>
          </a:prstGeom>
          <a:noFill/>
        </p:spPr>
        <p:txBody>
          <a:bodyPr wrap="none" rtlCol="0">
            <a:spAutoFit/>
          </a:bodyPr>
          <a:lstStyle/>
          <a:p>
            <a:r>
              <a:rPr lang="en-IN" dirty="0"/>
              <a:t>2019</a:t>
            </a:r>
          </a:p>
        </p:txBody>
      </p:sp>
      <p:sp>
        <p:nvSpPr>
          <p:cNvPr id="5" name="TextBox 4">
            <a:extLst>
              <a:ext uri="{FF2B5EF4-FFF2-40B4-BE49-F238E27FC236}">
                <a16:creationId xmlns:a16="http://schemas.microsoft.com/office/drawing/2014/main" id="{CCBDA033-F95F-3BDE-9F7C-0D2ECF50720F}"/>
              </a:ext>
            </a:extLst>
          </p:cNvPr>
          <p:cNvSpPr txBox="1"/>
          <p:nvPr/>
        </p:nvSpPr>
        <p:spPr>
          <a:xfrm>
            <a:off x="1077434" y="4194339"/>
            <a:ext cx="5345106" cy="1754326"/>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FF0000"/>
                </a:solidFill>
              </a:rPr>
              <a:t>There is a substantial increment observed in discomfort during study period.</a:t>
            </a:r>
          </a:p>
          <a:p>
            <a:pPr marL="285750" indent="-285750">
              <a:buFont typeface="Arial" panose="020B0604020202020204" pitchFamily="34" charset="0"/>
              <a:buChar char="•"/>
            </a:pPr>
            <a:r>
              <a:rPr lang="en-US" dirty="0">
                <a:solidFill>
                  <a:srgbClr val="0000FF"/>
                </a:solidFill>
              </a:rPr>
              <a:t>Overall mean discomfort was most discomfort in summer seasons.</a:t>
            </a:r>
          </a:p>
          <a:p>
            <a:pPr marL="285750" indent="-285750">
              <a:buFont typeface="Arial" panose="020B0604020202020204" pitchFamily="34" charset="0"/>
              <a:buChar char="•"/>
            </a:pPr>
            <a:r>
              <a:rPr lang="en-US" dirty="0">
                <a:solidFill>
                  <a:srgbClr val="FF0000"/>
                </a:solidFill>
              </a:rPr>
              <a:t>The positive association of discomfort was observed with respect to built-up increment </a:t>
            </a:r>
            <a:endParaRPr lang="en-IN" dirty="0">
              <a:solidFill>
                <a:srgbClr val="FF0000"/>
              </a:solidFill>
            </a:endParaRPr>
          </a:p>
        </p:txBody>
      </p:sp>
      <p:graphicFrame>
        <p:nvGraphicFramePr>
          <p:cNvPr id="3" name="Chart 2">
            <a:extLst>
              <a:ext uri="{FF2B5EF4-FFF2-40B4-BE49-F238E27FC236}">
                <a16:creationId xmlns:a16="http://schemas.microsoft.com/office/drawing/2014/main" id="{00304547-C441-3DAB-F73B-70C91C711D6D}"/>
              </a:ext>
            </a:extLst>
          </p:cNvPr>
          <p:cNvGraphicFramePr>
            <a:graphicFrameLocks/>
          </p:cNvGraphicFramePr>
          <p:nvPr/>
        </p:nvGraphicFramePr>
        <p:xfrm>
          <a:off x="6542566" y="3537885"/>
          <a:ext cx="4572000" cy="2743200"/>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E8BFEAD0-CB69-AF1A-D2CA-53A9F35D0AE9}"/>
              </a:ext>
            </a:extLst>
          </p:cNvPr>
          <p:cNvSpPr txBox="1"/>
          <p:nvPr/>
        </p:nvSpPr>
        <p:spPr>
          <a:xfrm>
            <a:off x="4346338" y="81716"/>
            <a:ext cx="2768387" cy="369332"/>
          </a:xfrm>
          <a:prstGeom prst="rect">
            <a:avLst/>
          </a:prstGeom>
          <a:noFill/>
        </p:spPr>
        <p:txBody>
          <a:bodyPr wrap="none" rtlCol="0">
            <a:spAutoFit/>
          </a:bodyPr>
          <a:lstStyle/>
          <a:p>
            <a:r>
              <a:rPr lang="en-US" b="1" dirty="0">
                <a:solidFill>
                  <a:srgbClr val="FF0000"/>
                </a:solidFill>
              </a:rPr>
              <a:t>T</a:t>
            </a:r>
            <a:r>
              <a:rPr lang="en-IN" b="1" dirty="0">
                <a:solidFill>
                  <a:srgbClr val="FF0000"/>
                </a:solidFill>
              </a:rPr>
              <a:t>HI maps-Jaipur-summer</a:t>
            </a:r>
          </a:p>
        </p:txBody>
      </p:sp>
      <p:sp>
        <p:nvSpPr>
          <p:cNvPr id="9" name="TextBox 8">
            <a:extLst>
              <a:ext uri="{FF2B5EF4-FFF2-40B4-BE49-F238E27FC236}">
                <a16:creationId xmlns:a16="http://schemas.microsoft.com/office/drawing/2014/main" id="{DE91BB71-0527-9770-BD42-58168DB8BBDC}"/>
              </a:ext>
            </a:extLst>
          </p:cNvPr>
          <p:cNvSpPr txBox="1"/>
          <p:nvPr/>
        </p:nvSpPr>
        <p:spPr>
          <a:xfrm rot="20312356">
            <a:off x="7971929" y="4512721"/>
            <a:ext cx="1810432" cy="369332"/>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a:solidFill>
                  <a:srgbClr val="0000FF"/>
                </a:solidFill>
              </a:rPr>
              <a:t>Most discomfort</a:t>
            </a:r>
            <a:endParaRPr lang="en-IN" sz="1800" b="1" dirty="0">
              <a:solidFill>
                <a:srgbClr val="0000FF"/>
              </a:solidFill>
            </a:endParaRPr>
          </a:p>
        </p:txBody>
      </p:sp>
      <p:sp>
        <p:nvSpPr>
          <p:cNvPr id="10" name="Oval 9">
            <a:extLst>
              <a:ext uri="{FF2B5EF4-FFF2-40B4-BE49-F238E27FC236}">
                <a16:creationId xmlns:a16="http://schemas.microsoft.com/office/drawing/2014/main" id="{CF0C02BA-1410-31BF-6C78-8B2B04905A2F}"/>
              </a:ext>
            </a:extLst>
          </p:cNvPr>
          <p:cNvSpPr/>
          <p:nvPr/>
        </p:nvSpPr>
        <p:spPr>
          <a:xfrm rot="1812788">
            <a:off x="6259269" y="1976035"/>
            <a:ext cx="326540" cy="102752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Oval 10">
            <a:extLst>
              <a:ext uri="{FF2B5EF4-FFF2-40B4-BE49-F238E27FC236}">
                <a16:creationId xmlns:a16="http://schemas.microsoft.com/office/drawing/2014/main" id="{5535F42D-0E96-B2F4-E7D9-3F270F93E880}"/>
              </a:ext>
            </a:extLst>
          </p:cNvPr>
          <p:cNvSpPr/>
          <p:nvPr/>
        </p:nvSpPr>
        <p:spPr>
          <a:xfrm rot="1921959">
            <a:off x="9549353" y="1885361"/>
            <a:ext cx="499620" cy="100261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Oval 11">
            <a:extLst>
              <a:ext uri="{FF2B5EF4-FFF2-40B4-BE49-F238E27FC236}">
                <a16:creationId xmlns:a16="http://schemas.microsoft.com/office/drawing/2014/main" id="{8EB9F7AE-7BA4-E9C8-4B7C-7F4EBBB8EEE1}"/>
              </a:ext>
            </a:extLst>
          </p:cNvPr>
          <p:cNvSpPr/>
          <p:nvPr/>
        </p:nvSpPr>
        <p:spPr>
          <a:xfrm rot="1886485">
            <a:off x="1844260" y="1291601"/>
            <a:ext cx="1731423" cy="85290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7" name="Audio 16">
            <a:hlinkClick r:id="" action="ppaction://media"/>
            <a:extLst>
              <a:ext uri="{FF2B5EF4-FFF2-40B4-BE49-F238E27FC236}">
                <a16:creationId xmlns:a16="http://schemas.microsoft.com/office/drawing/2014/main" id="{8234A8B0-921F-8B8B-3056-C44B12D90532}"/>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262704" t="-125896" r="-262704" b="-125896"/>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2851308520"/>
      </p:ext>
    </p:extLst>
  </p:cSld>
  <p:clrMapOvr>
    <a:masterClrMapping/>
  </p:clrMapOvr>
  <mc:AlternateContent xmlns:mc="http://schemas.openxmlformats.org/markup-compatibility/2006" xmlns:p14="http://schemas.microsoft.com/office/powerpoint/2010/main">
    <mc:Choice Requires="p14">
      <p:transition spd="slow" p14:dur="2000" advTm="8346"/>
    </mc:Choice>
    <mc:Fallback xmlns="">
      <p:transition spd="slow" advTm="8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7"/>
                </p:tgtEl>
              </p:cMediaNode>
            </p:audio>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7EC2CE-45CE-3A2D-4D68-E44D3E7267D9}"/>
              </a:ext>
            </a:extLst>
          </p:cNvPr>
          <p:cNvSpPr>
            <a:spLocks noGrp="1"/>
          </p:cNvSpPr>
          <p:nvPr>
            <p:ph type="sldNum" sz="quarter" idx="12"/>
          </p:nvPr>
        </p:nvSpPr>
        <p:spPr/>
        <p:txBody>
          <a:bodyPr/>
          <a:lstStyle/>
          <a:p>
            <a:fld id="{76D32903-F030-42B7-A886-84777215C072}" type="slidenum">
              <a:rPr lang="en-IN" smtClean="0"/>
              <a:t>26</a:t>
            </a:fld>
            <a:endParaRPr lang="en-IN"/>
          </a:p>
        </p:txBody>
      </p:sp>
      <p:pic>
        <p:nvPicPr>
          <p:cNvPr id="4" name="Picture 3">
            <a:extLst>
              <a:ext uri="{FF2B5EF4-FFF2-40B4-BE49-F238E27FC236}">
                <a16:creationId xmlns:a16="http://schemas.microsoft.com/office/drawing/2014/main" id="{D3F9119F-BA61-14EE-EDB3-69268791D4D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967125" y="735046"/>
            <a:ext cx="2704718" cy="2618917"/>
          </a:xfrm>
          <a:prstGeom prst="rect">
            <a:avLst/>
          </a:prstGeom>
        </p:spPr>
      </p:pic>
      <p:pic>
        <p:nvPicPr>
          <p:cNvPr id="6" name="Picture 5">
            <a:extLst>
              <a:ext uri="{FF2B5EF4-FFF2-40B4-BE49-F238E27FC236}">
                <a16:creationId xmlns:a16="http://schemas.microsoft.com/office/drawing/2014/main" id="{54159B5B-2588-6A55-5EA2-FF68CD4CD6D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87090" y="769179"/>
            <a:ext cx="2708803" cy="2622873"/>
          </a:xfrm>
          <a:prstGeom prst="rect">
            <a:avLst/>
          </a:prstGeom>
        </p:spPr>
      </p:pic>
      <p:pic>
        <p:nvPicPr>
          <p:cNvPr id="8" name="Picture 7">
            <a:extLst>
              <a:ext uri="{FF2B5EF4-FFF2-40B4-BE49-F238E27FC236}">
                <a16:creationId xmlns:a16="http://schemas.microsoft.com/office/drawing/2014/main" id="{EA997EF7-4F4B-D010-D3F5-4081DDF83EC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516610" y="769067"/>
            <a:ext cx="2704718" cy="2618917"/>
          </a:xfrm>
          <a:prstGeom prst="rect">
            <a:avLst/>
          </a:prstGeom>
        </p:spPr>
      </p:pic>
      <p:sp>
        <p:nvSpPr>
          <p:cNvPr id="12" name="TextBox 11">
            <a:extLst>
              <a:ext uri="{FF2B5EF4-FFF2-40B4-BE49-F238E27FC236}">
                <a16:creationId xmlns:a16="http://schemas.microsoft.com/office/drawing/2014/main" id="{50379FF3-01C5-F041-31F9-4EED1BF6F5B2}"/>
              </a:ext>
            </a:extLst>
          </p:cNvPr>
          <p:cNvSpPr txBox="1"/>
          <p:nvPr/>
        </p:nvSpPr>
        <p:spPr>
          <a:xfrm>
            <a:off x="4346338" y="81716"/>
            <a:ext cx="2582438" cy="369332"/>
          </a:xfrm>
          <a:prstGeom prst="rect">
            <a:avLst/>
          </a:prstGeom>
          <a:noFill/>
        </p:spPr>
        <p:txBody>
          <a:bodyPr wrap="none" rtlCol="0">
            <a:spAutoFit/>
          </a:bodyPr>
          <a:lstStyle/>
          <a:p>
            <a:r>
              <a:rPr lang="en-US" b="1" dirty="0">
                <a:solidFill>
                  <a:srgbClr val="FF0000"/>
                </a:solidFill>
              </a:rPr>
              <a:t>T</a:t>
            </a:r>
            <a:r>
              <a:rPr lang="en-IN" b="1" dirty="0">
                <a:solidFill>
                  <a:srgbClr val="FF0000"/>
                </a:solidFill>
              </a:rPr>
              <a:t>HI maps-Jaipur-winter</a:t>
            </a:r>
          </a:p>
        </p:txBody>
      </p:sp>
      <p:sp>
        <p:nvSpPr>
          <p:cNvPr id="13" name="TextBox 12">
            <a:extLst>
              <a:ext uri="{FF2B5EF4-FFF2-40B4-BE49-F238E27FC236}">
                <a16:creationId xmlns:a16="http://schemas.microsoft.com/office/drawing/2014/main" id="{4CB9D456-9AFD-B50C-EBF6-26A7728D013F}"/>
              </a:ext>
            </a:extLst>
          </p:cNvPr>
          <p:cNvSpPr txBox="1"/>
          <p:nvPr/>
        </p:nvSpPr>
        <p:spPr>
          <a:xfrm>
            <a:off x="2131150" y="3435019"/>
            <a:ext cx="620683" cy="369332"/>
          </a:xfrm>
          <a:prstGeom prst="rect">
            <a:avLst/>
          </a:prstGeom>
          <a:noFill/>
        </p:spPr>
        <p:txBody>
          <a:bodyPr wrap="none" rtlCol="0">
            <a:spAutoFit/>
          </a:bodyPr>
          <a:lstStyle/>
          <a:p>
            <a:r>
              <a:rPr lang="en-IN" dirty="0"/>
              <a:t>2009</a:t>
            </a:r>
          </a:p>
        </p:txBody>
      </p:sp>
      <p:sp>
        <p:nvSpPr>
          <p:cNvPr id="14" name="TextBox 13">
            <a:extLst>
              <a:ext uri="{FF2B5EF4-FFF2-40B4-BE49-F238E27FC236}">
                <a16:creationId xmlns:a16="http://schemas.microsoft.com/office/drawing/2014/main" id="{317F7643-0E92-F38B-1375-95DFA5940FDC}"/>
              </a:ext>
            </a:extLst>
          </p:cNvPr>
          <p:cNvSpPr txBox="1"/>
          <p:nvPr/>
        </p:nvSpPr>
        <p:spPr>
          <a:xfrm>
            <a:off x="5729625" y="3456209"/>
            <a:ext cx="692915" cy="369332"/>
          </a:xfrm>
          <a:prstGeom prst="rect">
            <a:avLst/>
          </a:prstGeom>
          <a:noFill/>
        </p:spPr>
        <p:txBody>
          <a:bodyPr wrap="square" rtlCol="0">
            <a:spAutoFit/>
          </a:bodyPr>
          <a:lstStyle/>
          <a:p>
            <a:r>
              <a:rPr lang="en-IN" dirty="0"/>
              <a:t>2014</a:t>
            </a:r>
          </a:p>
        </p:txBody>
      </p:sp>
      <p:sp>
        <p:nvSpPr>
          <p:cNvPr id="15" name="TextBox 14">
            <a:extLst>
              <a:ext uri="{FF2B5EF4-FFF2-40B4-BE49-F238E27FC236}">
                <a16:creationId xmlns:a16="http://schemas.microsoft.com/office/drawing/2014/main" id="{13F3E26B-A02F-F4C6-C5D1-62A6FEF73DA9}"/>
              </a:ext>
            </a:extLst>
          </p:cNvPr>
          <p:cNvSpPr txBox="1"/>
          <p:nvPr/>
        </p:nvSpPr>
        <p:spPr>
          <a:xfrm>
            <a:off x="9088045" y="3356489"/>
            <a:ext cx="620683" cy="369332"/>
          </a:xfrm>
          <a:prstGeom prst="rect">
            <a:avLst/>
          </a:prstGeom>
          <a:noFill/>
        </p:spPr>
        <p:txBody>
          <a:bodyPr wrap="none" rtlCol="0">
            <a:spAutoFit/>
          </a:bodyPr>
          <a:lstStyle/>
          <a:p>
            <a:r>
              <a:rPr lang="en-IN" dirty="0"/>
              <a:t>2019</a:t>
            </a:r>
          </a:p>
        </p:txBody>
      </p:sp>
      <p:sp>
        <p:nvSpPr>
          <p:cNvPr id="5" name="TextBox 4">
            <a:extLst>
              <a:ext uri="{FF2B5EF4-FFF2-40B4-BE49-F238E27FC236}">
                <a16:creationId xmlns:a16="http://schemas.microsoft.com/office/drawing/2014/main" id="{CCBDA033-F95F-3BDE-9F7C-0D2ECF50720F}"/>
              </a:ext>
            </a:extLst>
          </p:cNvPr>
          <p:cNvSpPr txBox="1"/>
          <p:nvPr/>
        </p:nvSpPr>
        <p:spPr>
          <a:xfrm>
            <a:off x="1077434" y="4194339"/>
            <a:ext cx="5345106" cy="1754326"/>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FF0000"/>
                </a:solidFill>
              </a:rPr>
              <a:t>The winter also observed an increasing trend in discomfort</a:t>
            </a:r>
          </a:p>
          <a:p>
            <a:pPr marL="285750" indent="-285750">
              <a:buFont typeface="Arial" panose="020B0604020202020204" pitchFamily="34" charset="0"/>
              <a:buChar char="•"/>
            </a:pPr>
            <a:r>
              <a:rPr lang="en-US" dirty="0">
                <a:solidFill>
                  <a:srgbClr val="0000FF"/>
                </a:solidFill>
              </a:rPr>
              <a:t>Overall mean discomfort was moderately comfort to comfort in winter seasons.</a:t>
            </a:r>
          </a:p>
          <a:p>
            <a:pPr marL="285750" indent="-285750">
              <a:buFont typeface="Arial" panose="020B0604020202020204" pitchFamily="34" charset="0"/>
              <a:buChar char="•"/>
            </a:pPr>
            <a:r>
              <a:rPr lang="en-US" dirty="0">
                <a:solidFill>
                  <a:srgbClr val="FF0000"/>
                </a:solidFill>
              </a:rPr>
              <a:t>The positive association of discomfort was observed with respect to built-up increment </a:t>
            </a:r>
            <a:endParaRPr lang="en-IN" dirty="0">
              <a:solidFill>
                <a:srgbClr val="FF0000"/>
              </a:solidFill>
            </a:endParaRPr>
          </a:p>
        </p:txBody>
      </p:sp>
      <p:graphicFrame>
        <p:nvGraphicFramePr>
          <p:cNvPr id="3" name="Chart 2">
            <a:extLst>
              <a:ext uri="{FF2B5EF4-FFF2-40B4-BE49-F238E27FC236}">
                <a16:creationId xmlns:a16="http://schemas.microsoft.com/office/drawing/2014/main" id="{E407A8AD-FB1E-1A0A-C338-3EA42F5B087A}"/>
              </a:ext>
            </a:extLst>
          </p:cNvPr>
          <p:cNvGraphicFramePr>
            <a:graphicFrameLocks/>
          </p:cNvGraphicFramePr>
          <p:nvPr/>
        </p:nvGraphicFramePr>
        <p:xfrm>
          <a:off x="6542566" y="3512357"/>
          <a:ext cx="4572000" cy="2743200"/>
        </p:xfrm>
        <a:graphic>
          <a:graphicData uri="http://schemas.openxmlformats.org/drawingml/2006/chart">
            <c:chart xmlns:c="http://schemas.openxmlformats.org/drawingml/2006/chart" xmlns:r="http://schemas.openxmlformats.org/officeDocument/2006/relationships" r:id="rId8"/>
          </a:graphicData>
        </a:graphic>
      </p:graphicFrame>
      <p:cxnSp>
        <p:nvCxnSpPr>
          <p:cNvPr id="9" name="Straight Arrow Connector 8">
            <a:extLst>
              <a:ext uri="{FF2B5EF4-FFF2-40B4-BE49-F238E27FC236}">
                <a16:creationId xmlns:a16="http://schemas.microsoft.com/office/drawing/2014/main" id="{21B920BD-156D-1630-9352-95BED1865D0A}"/>
              </a:ext>
            </a:extLst>
          </p:cNvPr>
          <p:cNvCxnSpPr>
            <a:cxnSpLocks/>
          </p:cNvCxnSpPr>
          <p:nvPr/>
        </p:nvCxnSpPr>
        <p:spPr>
          <a:xfrm flipV="1">
            <a:off x="7616757" y="4377447"/>
            <a:ext cx="2737144" cy="3501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8">
            <a:extLst>
              <a:ext uri="{FF2B5EF4-FFF2-40B4-BE49-F238E27FC236}">
                <a16:creationId xmlns:a16="http://schemas.microsoft.com/office/drawing/2014/main" id="{DE91BB71-0527-9770-BD42-58168DB8BBDC}"/>
              </a:ext>
            </a:extLst>
          </p:cNvPr>
          <p:cNvSpPr txBox="1"/>
          <p:nvPr/>
        </p:nvSpPr>
        <p:spPr>
          <a:xfrm rot="21108716">
            <a:off x="7922108" y="4116124"/>
            <a:ext cx="1658467" cy="369332"/>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a:solidFill>
                  <a:srgbClr val="0000FF"/>
                </a:solidFill>
              </a:rPr>
              <a:t>Mostly neutral</a:t>
            </a:r>
            <a:endParaRPr lang="en-IN" sz="1800" b="1" dirty="0">
              <a:solidFill>
                <a:srgbClr val="0000FF"/>
              </a:solidFill>
            </a:endParaRPr>
          </a:p>
        </p:txBody>
      </p:sp>
      <p:sp>
        <p:nvSpPr>
          <p:cNvPr id="11" name="Oval 10">
            <a:extLst>
              <a:ext uri="{FF2B5EF4-FFF2-40B4-BE49-F238E27FC236}">
                <a16:creationId xmlns:a16="http://schemas.microsoft.com/office/drawing/2014/main" id="{EFE95B84-59EC-DA4F-965A-AF940A4D5942}"/>
              </a:ext>
            </a:extLst>
          </p:cNvPr>
          <p:cNvSpPr/>
          <p:nvPr/>
        </p:nvSpPr>
        <p:spPr>
          <a:xfrm rot="1370656">
            <a:off x="2784544" y="1975462"/>
            <a:ext cx="321305" cy="98981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Oval 15">
            <a:extLst>
              <a:ext uri="{FF2B5EF4-FFF2-40B4-BE49-F238E27FC236}">
                <a16:creationId xmlns:a16="http://schemas.microsoft.com/office/drawing/2014/main" id="{2B071401-2FDA-ACAD-3881-D1E7102B51EB}"/>
              </a:ext>
            </a:extLst>
          </p:cNvPr>
          <p:cNvSpPr/>
          <p:nvPr/>
        </p:nvSpPr>
        <p:spPr>
          <a:xfrm rot="1589742">
            <a:off x="6193410" y="2044504"/>
            <a:ext cx="349156" cy="104290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Oval 16">
            <a:extLst>
              <a:ext uri="{FF2B5EF4-FFF2-40B4-BE49-F238E27FC236}">
                <a16:creationId xmlns:a16="http://schemas.microsoft.com/office/drawing/2014/main" id="{F50573B3-D6F4-62D3-2D78-DC8A39EFC9D3}"/>
              </a:ext>
            </a:extLst>
          </p:cNvPr>
          <p:cNvSpPr/>
          <p:nvPr/>
        </p:nvSpPr>
        <p:spPr>
          <a:xfrm>
            <a:off x="8748074" y="1027522"/>
            <a:ext cx="744718" cy="54675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8" name="Audio 17">
            <a:hlinkClick r:id="" action="ppaction://media"/>
            <a:extLst>
              <a:ext uri="{FF2B5EF4-FFF2-40B4-BE49-F238E27FC236}">
                <a16:creationId xmlns:a16="http://schemas.microsoft.com/office/drawing/2014/main" id="{79C9E245-38C0-5BCC-200C-EEDCF45A32EE}"/>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262704" t="-125896" r="-262704" b="-125896"/>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1397394425"/>
      </p:ext>
    </p:extLst>
  </p:cSld>
  <p:clrMapOvr>
    <a:masterClrMapping/>
  </p:clrMapOvr>
  <mc:AlternateContent xmlns:mc="http://schemas.openxmlformats.org/markup-compatibility/2006" xmlns:p14="http://schemas.microsoft.com/office/powerpoint/2010/main">
    <mc:Choice Requires="p14">
      <p:transition spd="slow" p14:dur="2000" advTm="5132"/>
    </mc:Choice>
    <mc:Fallback xmlns="">
      <p:transition spd="slow" advTm="5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8"/>
                </p:tgtEl>
              </p:cMediaNode>
            </p:audio>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7629B1-2397-7230-6DAE-A489D1D9A405}"/>
              </a:ext>
            </a:extLst>
          </p:cNvPr>
          <p:cNvSpPr txBox="1"/>
          <p:nvPr/>
        </p:nvSpPr>
        <p:spPr>
          <a:xfrm>
            <a:off x="4945225" y="0"/>
            <a:ext cx="2297039" cy="523220"/>
          </a:xfrm>
          <a:prstGeom prst="rect">
            <a:avLst/>
          </a:prstGeom>
          <a:noFill/>
        </p:spPr>
        <p:txBody>
          <a:bodyPr wrap="none" rtlCol="0">
            <a:spAutoFit/>
          </a:bodyPr>
          <a:lstStyle/>
          <a:p>
            <a:r>
              <a:rPr lang="en-IN" sz="2800" dirty="0">
                <a:solidFill>
                  <a:srgbClr val="FF0000"/>
                </a:solidFill>
              </a:rPr>
              <a:t>Brief summary</a:t>
            </a:r>
          </a:p>
        </p:txBody>
      </p:sp>
      <p:sp>
        <p:nvSpPr>
          <p:cNvPr id="3" name="TextBox 2">
            <a:extLst>
              <a:ext uri="{FF2B5EF4-FFF2-40B4-BE49-F238E27FC236}">
                <a16:creationId xmlns:a16="http://schemas.microsoft.com/office/drawing/2014/main" id="{D01640BC-F8EA-849A-78A3-F56CA3B34045}"/>
              </a:ext>
            </a:extLst>
          </p:cNvPr>
          <p:cNvSpPr txBox="1"/>
          <p:nvPr/>
        </p:nvSpPr>
        <p:spPr>
          <a:xfrm>
            <a:off x="1063689" y="1614195"/>
            <a:ext cx="10394302" cy="341632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FF0000"/>
                </a:solidFill>
              </a:rPr>
              <a:t>The present study mainly focused on the assessment of outdoor thermal comfort due to the change in land cover during 2009 to 2019 over Hyderabad, Bangalore and Jaipur. </a:t>
            </a:r>
          </a:p>
          <a:p>
            <a:pPr marL="285750" indent="-285750">
              <a:buFont typeface="Arial" panose="020B0604020202020204" pitchFamily="34" charset="0"/>
              <a:buChar char="•"/>
            </a:pPr>
            <a:r>
              <a:rPr lang="en-US" dirty="0">
                <a:solidFill>
                  <a:srgbClr val="0000FF"/>
                </a:solidFill>
              </a:rPr>
              <a:t>In this study, available meteorological observations, classification of land cover changes using Landsat imageries used in a developed machine learning model to obtain a high resolution information of thermal comfort due to the change in land cover over these cities. </a:t>
            </a:r>
          </a:p>
          <a:p>
            <a:pPr marL="285750" indent="-285750">
              <a:buFont typeface="Arial" panose="020B0604020202020204" pitchFamily="34" charset="0"/>
              <a:buChar char="•"/>
            </a:pPr>
            <a:r>
              <a:rPr lang="en-US" dirty="0">
                <a:solidFill>
                  <a:srgbClr val="FF0000"/>
                </a:solidFill>
              </a:rPr>
              <a:t>The mandal/block/ward level thermal comfort has been estimated and identified locations of neutral to highly discomfortable conditions</a:t>
            </a:r>
          </a:p>
          <a:p>
            <a:pPr marL="285750" indent="-285750">
              <a:buFont typeface="Arial" panose="020B0604020202020204" pitchFamily="34" charset="0"/>
              <a:buChar char="•"/>
            </a:pPr>
            <a:r>
              <a:rPr lang="en-US" dirty="0">
                <a:solidFill>
                  <a:srgbClr val="FF0000"/>
                </a:solidFill>
              </a:rPr>
              <a:t>.</a:t>
            </a:r>
            <a:r>
              <a:rPr lang="en-US" dirty="0">
                <a:solidFill>
                  <a:srgbClr val="0000FF"/>
                </a:solidFill>
              </a:rPr>
              <a:t>Significant changes in urbanization has been noticed during the study period and the regions of highly discomfortable regions are increasing particularly in summer and neutral conditions to moderately comfortable in winter has been noticed. This study has shown that increase in the urbanization having a significant affect in outdoor thermal comfort over cities. </a:t>
            </a:r>
          </a:p>
          <a:p>
            <a:endParaRPr lang="en-IN" dirty="0"/>
          </a:p>
        </p:txBody>
      </p:sp>
      <p:sp>
        <p:nvSpPr>
          <p:cNvPr id="4" name="Slide Number Placeholder 3">
            <a:extLst>
              <a:ext uri="{FF2B5EF4-FFF2-40B4-BE49-F238E27FC236}">
                <a16:creationId xmlns:a16="http://schemas.microsoft.com/office/drawing/2014/main" id="{C6282C1E-13E8-CF56-8C42-D18405307C3E}"/>
              </a:ext>
            </a:extLst>
          </p:cNvPr>
          <p:cNvSpPr>
            <a:spLocks noGrp="1"/>
          </p:cNvSpPr>
          <p:nvPr>
            <p:ph type="sldNum" sz="quarter" idx="12"/>
          </p:nvPr>
        </p:nvSpPr>
        <p:spPr/>
        <p:txBody>
          <a:bodyPr/>
          <a:lstStyle/>
          <a:p>
            <a:fld id="{76D32903-F030-42B7-A886-84777215C072}" type="slidenum">
              <a:rPr lang="en-IN" smtClean="0"/>
              <a:t>27</a:t>
            </a:fld>
            <a:endParaRPr lang="en-IN"/>
          </a:p>
        </p:txBody>
      </p:sp>
      <p:pic>
        <p:nvPicPr>
          <p:cNvPr id="7" name="Audio 6">
            <a:hlinkClick r:id="" action="ppaction://media"/>
            <a:extLst>
              <a:ext uri="{FF2B5EF4-FFF2-40B4-BE49-F238E27FC236}">
                <a16:creationId xmlns:a16="http://schemas.microsoft.com/office/drawing/2014/main" id="{F3982906-14B1-5259-4EFE-6EC80B8E077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789115599"/>
      </p:ext>
    </p:extLst>
  </p:cSld>
  <p:clrMapOvr>
    <a:masterClrMapping/>
  </p:clrMapOvr>
  <mc:AlternateContent xmlns:mc="http://schemas.openxmlformats.org/markup-compatibility/2006" xmlns:p14="http://schemas.microsoft.com/office/powerpoint/2010/main">
    <mc:Choice Requires="p14">
      <p:transition spd="slow" p14:dur="2000" advTm="14236"/>
    </mc:Choice>
    <mc:Fallback xmlns="">
      <p:transition spd="slow" advTm="14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72B54B-9A04-99AA-A5D7-E9F7195C0CDA}"/>
              </a:ext>
            </a:extLst>
          </p:cNvPr>
          <p:cNvSpPr txBox="1"/>
          <p:nvPr/>
        </p:nvSpPr>
        <p:spPr>
          <a:xfrm>
            <a:off x="852859" y="1236007"/>
            <a:ext cx="10616052" cy="5078313"/>
          </a:xfrm>
          <a:prstGeom prst="rect">
            <a:avLst/>
          </a:prstGeom>
          <a:noFill/>
        </p:spPr>
        <p:txBody>
          <a:bodyPr wrap="square" rtlCol="0">
            <a:spAutoFit/>
          </a:bodyPr>
          <a:lstStyle/>
          <a:p>
            <a:pPr marL="342900" indent="-342900">
              <a:buFont typeface="Arial" panose="020B0604020202020204" pitchFamily="34" charset="0"/>
              <a:buChar char="•"/>
            </a:pPr>
            <a:r>
              <a:rPr lang="en-US" dirty="0" err="1"/>
              <a:t>Buchin</a:t>
            </a:r>
            <a:r>
              <a:rPr lang="en-US" dirty="0"/>
              <a:t> O, </a:t>
            </a:r>
            <a:r>
              <a:rPr lang="en-US" dirty="0" err="1"/>
              <a:t>Hoelscher</a:t>
            </a:r>
            <a:r>
              <a:rPr lang="en-US" dirty="0"/>
              <a:t> MT, Meier F, </a:t>
            </a:r>
            <a:r>
              <a:rPr lang="en-US" dirty="0" err="1"/>
              <a:t>Nehls</a:t>
            </a:r>
            <a:r>
              <a:rPr lang="en-US" dirty="0"/>
              <a:t> T, Ziegler F (2016) Evaluation of the health-risk reduction potential of countermeasures to urban heat islands. Energy Build 114:27–37. </a:t>
            </a:r>
            <a:r>
              <a:rPr lang="en-US" dirty="0">
                <a:hlinkClick r:id="rId4"/>
              </a:rPr>
              <a:t>https://doi.org/10.1016/J.ENBUILD.2015.06.038</a:t>
            </a: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	</a:t>
            </a:r>
            <a:r>
              <a:rPr lang="en-US" dirty="0" err="1"/>
              <a:t>Xiong</a:t>
            </a:r>
            <a:r>
              <a:rPr lang="en-US" dirty="0"/>
              <a:t> J, Lian Z, Zhou X, You J, Lin Y (2015) Effects of temperature steps on human health and thermal comfort. Build Environ 94:144–154. </a:t>
            </a:r>
          </a:p>
          <a:p>
            <a:pPr marL="285750" indent="-285750">
              <a:buFont typeface="Arial" panose="020B0604020202020204" pitchFamily="34" charset="0"/>
              <a:buChar char="•"/>
            </a:pPr>
            <a:endParaRPr lang="en-US" dirty="0"/>
          </a:p>
          <a:p>
            <a:pPr marL="342900" indent="-342900">
              <a:buFont typeface="Arial" panose="020B0604020202020204" pitchFamily="34" charset="0"/>
              <a:buChar char="•"/>
            </a:pPr>
            <a:r>
              <a:rPr lang="en-US" dirty="0" err="1"/>
              <a:t>Dufton</a:t>
            </a:r>
            <a:r>
              <a:rPr lang="en-US" dirty="0"/>
              <a:t> A.F., 1932. Equivalent temperature and its measurement, B R Technical Paper 13. HMSO.</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Bedford, T., 1951. Equivalent temperature, what it is, how it's measured. Heating, Piping, Air conditioning.</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Suping, Z., </a:t>
            </a:r>
            <a:r>
              <a:rPr lang="en-US" dirty="0" err="1"/>
              <a:t>Guanglin</a:t>
            </a:r>
            <a:r>
              <a:rPr lang="en-US" dirty="0"/>
              <a:t>, M., </a:t>
            </a:r>
            <a:r>
              <a:rPr lang="en-US" dirty="0" err="1"/>
              <a:t>Yanwen</a:t>
            </a:r>
            <a:r>
              <a:rPr lang="en-US" dirty="0"/>
              <a:t>, W., &amp; Ji, L. (1992). Study of the relationships between weather conditions and the marathon race, and of </a:t>
            </a:r>
            <a:r>
              <a:rPr lang="en-US" dirty="0" err="1"/>
              <a:t>meteorotropic</a:t>
            </a:r>
            <a:r>
              <a:rPr lang="en-US" dirty="0"/>
              <a:t> effects on distance runners. International Journal of Biometeorology, 36(2), 63–68.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Falconer, R., 1968. Windchill, a useful wintertime weather variable. Weather 21(6):227–229.</a:t>
            </a:r>
          </a:p>
          <a:p>
            <a:pPr marL="342900" indent="-342900">
              <a:buFont typeface="Arial" panose="020B0604020202020204" pitchFamily="34" charset="0"/>
              <a:buChar char="•"/>
            </a:pPr>
            <a:endParaRPr lang="en-US" dirty="0"/>
          </a:p>
          <a:p>
            <a:pPr marL="342900" indent="-342900">
              <a:buFont typeface="+mj-lt"/>
              <a:buAutoNum type="arabicPeriod"/>
            </a:pPr>
            <a:endParaRPr lang="en-IN" dirty="0"/>
          </a:p>
        </p:txBody>
      </p:sp>
      <p:sp>
        <p:nvSpPr>
          <p:cNvPr id="3" name="Slide Number Placeholder 2">
            <a:extLst>
              <a:ext uri="{FF2B5EF4-FFF2-40B4-BE49-F238E27FC236}">
                <a16:creationId xmlns:a16="http://schemas.microsoft.com/office/drawing/2014/main" id="{6AE708DE-D9EB-F00A-1B86-58DA941C4F47}"/>
              </a:ext>
            </a:extLst>
          </p:cNvPr>
          <p:cNvSpPr>
            <a:spLocks noGrp="1"/>
          </p:cNvSpPr>
          <p:nvPr>
            <p:ph type="sldNum" sz="quarter" idx="12"/>
          </p:nvPr>
        </p:nvSpPr>
        <p:spPr/>
        <p:txBody>
          <a:bodyPr/>
          <a:lstStyle/>
          <a:p>
            <a:fld id="{76D32903-F030-42B7-A886-84777215C072}" type="slidenum">
              <a:rPr lang="en-IN" smtClean="0"/>
              <a:t>28</a:t>
            </a:fld>
            <a:endParaRPr lang="en-IN"/>
          </a:p>
        </p:txBody>
      </p:sp>
      <p:sp>
        <p:nvSpPr>
          <p:cNvPr id="4" name="TextBox 3">
            <a:extLst>
              <a:ext uri="{FF2B5EF4-FFF2-40B4-BE49-F238E27FC236}">
                <a16:creationId xmlns:a16="http://schemas.microsoft.com/office/drawing/2014/main" id="{B35838D2-14A0-61D4-7CFF-95859AC7EB41}"/>
              </a:ext>
            </a:extLst>
          </p:cNvPr>
          <p:cNvSpPr txBox="1"/>
          <p:nvPr/>
        </p:nvSpPr>
        <p:spPr>
          <a:xfrm>
            <a:off x="4945225" y="0"/>
            <a:ext cx="1695401" cy="523220"/>
          </a:xfrm>
          <a:prstGeom prst="rect">
            <a:avLst/>
          </a:prstGeom>
          <a:noFill/>
        </p:spPr>
        <p:txBody>
          <a:bodyPr wrap="none" rtlCol="0">
            <a:spAutoFit/>
          </a:bodyPr>
          <a:lstStyle/>
          <a:p>
            <a:r>
              <a:rPr lang="en-US" sz="2800" dirty="0">
                <a:solidFill>
                  <a:srgbClr val="FF0000"/>
                </a:solidFill>
              </a:rPr>
              <a:t>R</a:t>
            </a:r>
            <a:r>
              <a:rPr lang="en-IN" sz="2800" dirty="0" err="1">
                <a:solidFill>
                  <a:srgbClr val="FF0000"/>
                </a:solidFill>
              </a:rPr>
              <a:t>eferences</a:t>
            </a:r>
            <a:endParaRPr lang="en-IN" sz="2800" dirty="0">
              <a:solidFill>
                <a:srgbClr val="FF0000"/>
              </a:solidFill>
            </a:endParaRPr>
          </a:p>
        </p:txBody>
      </p:sp>
      <p:pic>
        <p:nvPicPr>
          <p:cNvPr id="5" name="Audio 4">
            <a:hlinkClick r:id="" action="ppaction://media"/>
            <a:extLst>
              <a:ext uri="{FF2B5EF4-FFF2-40B4-BE49-F238E27FC236}">
                <a16:creationId xmlns:a16="http://schemas.microsoft.com/office/drawing/2014/main" id="{8B0C1461-82F0-E4BD-288A-AE7F938B605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642816569"/>
      </p:ext>
    </p:extLst>
  </p:cSld>
  <p:clrMapOvr>
    <a:masterClrMapping/>
  </p:clrMapOvr>
  <mc:AlternateContent xmlns:mc="http://schemas.openxmlformats.org/markup-compatibility/2006" xmlns:p14="http://schemas.microsoft.com/office/powerpoint/2010/main">
    <mc:Choice Requires="p14">
      <p:transition spd="slow" p14:dur="2000" advTm="1527"/>
    </mc:Choice>
    <mc:Fallback xmlns="">
      <p:transition spd="slow" advTm="1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263FD8-6883-6D57-57D5-F5757E1DC1D1}"/>
              </a:ext>
            </a:extLst>
          </p:cNvPr>
          <p:cNvSpPr txBox="1"/>
          <p:nvPr/>
        </p:nvSpPr>
        <p:spPr>
          <a:xfrm>
            <a:off x="934533" y="908819"/>
            <a:ext cx="10322933" cy="5632311"/>
          </a:xfrm>
          <a:prstGeom prst="rect">
            <a:avLst/>
          </a:prstGeom>
          <a:noFill/>
        </p:spPr>
        <p:txBody>
          <a:bodyPr wrap="square" rtlCol="0">
            <a:spAutoFit/>
          </a:bodyPr>
          <a:lstStyle/>
          <a:p>
            <a:pPr marL="342900" indent="-342900">
              <a:buFont typeface="Arial" panose="020B0604020202020204" pitchFamily="34" charset="0"/>
              <a:buChar char="•"/>
            </a:pPr>
            <a:r>
              <a:rPr lang="en-IN" dirty="0"/>
              <a:t>Masterson, J., Richardson, F.A., 1979. Humidex: a Method of Quantifying Human Discomfort Due to Excessive Heat and Humidity. Environment Canada, Downsview, Ontario.</a:t>
            </a:r>
          </a:p>
          <a:p>
            <a:pPr marL="342900" indent="-342900">
              <a:buFont typeface="Arial" panose="020B0604020202020204" pitchFamily="34" charset="0"/>
              <a:buChar char="•"/>
            </a:pPr>
            <a:endParaRPr lang="en-IN" dirty="0"/>
          </a:p>
          <a:p>
            <a:pPr marL="342900" indent="-342900">
              <a:buFont typeface="Arial" panose="020B0604020202020204" pitchFamily="34" charset="0"/>
              <a:buChar char="•"/>
            </a:pPr>
            <a:r>
              <a:rPr lang="en-IN" dirty="0" err="1"/>
              <a:t>Höppe</a:t>
            </a:r>
            <a:r>
              <a:rPr lang="en-IN" dirty="0"/>
              <a:t>, P.R., 1997. Aspects of human biometeorology in past, present and future. Int J </a:t>
            </a:r>
            <a:r>
              <a:rPr lang="en-IN" dirty="0" err="1"/>
              <a:t>Biometeorol</a:t>
            </a:r>
            <a:r>
              <a:rPr lang="en-IN" dirty="0"/>
              <a:t> 40(1):19–23.</a:t>
            </a:r>
          </a:p>
          <a:p>
            <a:pPr marL="342900" indent="-342900">
              <a:buFont typeface="Arial" panose="020B0604020202020204" pitchFamily="34" charset="0"/>
              <a:buChar char="•"/>
            </a:pPr>
            <a:endParaRPr lang="en-IN" dirty="0"/>
          </a:p>
          <a:p>
            <a:pPr marL="342900" indent="-342900">
              <a:buFont typeface="Arial" panose="020B0604020202020204" pitchFamily="34" charset="0"/>
              <a:buChar char="•"/>
            </a:pPr>
            <a:r>
              <a:rPr lang="en-IN" dirty="0"/>
              <a:t> </a:t>
            </a:r>
            <a:r>
              <a:rPr lang="en-IN" dirty="0" err="1"/>
              <a:t>Höppe</a:t>
            </a:r>
            <a:r>
              <a:rPr lang="en-IN" dirty="0"/>
              <a:t>, P.R., 1999. The physiological equivalent temperature- a universal index for the biometeorological assessment of the thermal environment. Int J </a:t>
            </a:r>
            <a:r>
              <a:rPr lang="en-IN" dirty="0" err="1"/>
              <a:t>Biometeorol</a:t>
            </a:r>
            <a:r>
              <a:rPr lang="en-IN" dirty="0"/>
              <a:t> 43:71-75.</a:t>
            </a:r>
          </a:p>
          <a:p>
            <a:pPr marL="342900" indent="-342900">
              <a:buFont typeface="Arial" panose="020B0604020202020204" pitchFamily="34" charset="0"/>
              <a:buChar char="•"/>
            </a:pPr>
            <a:endParaRPr lang="en-IN" dirty="0"/>
          </a:p>
          <a:p>
            <a:pPr marL="342900" indent="-342900">
              <a:buFont typeface="Arial" panose="020B0604020202020204" pitchFamily="34" charset="0"/>
              <a:buChar char="•"/>
            </a:pPr>
            <a:r>
              <a:rPr lang="en-IN" dirty="0" err="1"/>
              <a:t>Weihs</a:t>
            </a:r>
            <a:r>
              <a:rPr lang="en-IN" dirty="0"/>
              <a:t>. P., </a:t>
            </a:r>
            <a:r>
              <a:rPr lang="en-IN" dirty="0" err="1"/>
              <a:t>Staiger</a:t>
            </a:r>
            <a:r>
              <a:rPr lang="en-IN" dirty="0"/>
              <a:t>, H., </a:t>
            </a:r>
            <a:r>
              <a:rPr lang="en-IN" dirty="0" err="1"/>
              <a:t>Tinz</a:t>
            </a:r>
            <a:r>
              <a:rPr lang="en-IN" dirty="0"/>
              <a:t>, B., </a:t>
            </a:r>
            <a:r>
              <a:rPr lang="en-IN" dirty="0" err="1"/>
              <a:t>Batchvarova</a:t>
            </a:r>
            <a:r>
              <a:rPr lang="en-IN" dirty="0"/>
              <a:t>, E., Rieder, H., </a:t>
            </a:r>
            <a:r>
              <a:rPr lang="en-IN" dirty="0" err="1"/>
              <a:t>Vuilleumier</a:t>
            </a:r>
            <a:r>
              <a:rPr lang="en-IN" dirty="0"/>
              <a:t>, L., </a:t>
            </a:r>
            <a:r>
              <a:rPr lang="en-IN" dirty="0" err="1"/>
              <a:t>Maturilli</a:t>
            </a:r>
            <a:r>
              <a:rPr lang="en-IN" dirty="0"/>
              <a:t>, M., </a:t>
            </a:r>
            <a:r>
              <a:rPr lang="en-IN" dirty="0" err="1"/>
              <a:t>Jendritzky</a:t>
            </a:r>
            <a:r>
              <a:rPr lang="en-IN" dirty="0"/>
              <a:t>, G., 2012. The uncertainty of UTCI due to uncertainties in the determination of radiation fluxes derived from measured and observed meteorological data. International journal of biometeorology 56(3):537-555.</a:t>
            </a:r>
          </a:p>
          <a:p>
            <a:pPr marL="342900" indent="-342900">
              <a:buFont typeface="Arial" panose="020B0604020202020204" pitchFamily="34" charset="0"/>
              <a:buChar char="•"/>
            </a:pPr>
            <a:endParaRPr lang="en-IN" dirty="0"/>
          </a:p>
          <a:p>
            <a:pPr marL="342900" indent="-342900">
              <a:buFont typeface="Arial" panose="020B0604020202020204" pitchFamily="34" charset="0"/>
              <a:buChar char="•"/>
            </a:pPr>
            <a:r>
              <a:rPr lang="en-US" dirty="0"/>
              <a:t>Mohan, M., Gupta, A., &amp; </a:t>
            </a:r>
            <a:r>
              <a:rPr lang="en-US" dirty="0" err="1"/>
              <a:t>Bhati</a:t>
            </a:r>
            <a:r>
              <a:rPr lang="en-US" dirty="0"/>
              <a:t>, S. (2013). A Modified Approach to Analyze Thermal Comfort  Classification. Atmospheric and Climate Sciences, 2014(01), 7–19.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Ziaul, S., &amp; Pal, S. (2019). Assessing outdoor thermal comfort of English Bazar Municipality and its surrounding, West Bengal, India. </a:t>
            </a:r>
            <a:r>
              <a:rPr lang="en-US" dirty="0" err="1"/>
              <a:t>AdSpR</a:t>
            </a:r>
            <a:r>
              <a:rPr lang="en-US" dirty="0"/>
              <a:t>, 64(3), 567–580. </a:t>
            </a:r>
          </a:p>
          <a:p>
            <a:pPr marL="342900" indent="-342900">
              <a:buFont typeface="Arial" panose="020B0604020202020204" pitchFamily="34" charset="0"/>
              <a:buChar char="•"/>
            </a:pPr>
            <a:endParaRPr lang="en-US" dirty="0"/>
          </a:p>
          <a:p>
            <a:pPr marL="342900" indent="-342900">
              <a:buFont typeface="+mj-lt"/>
              <a:buAutoNum type="arabicPeriod" startAt="5"/>
            </a:pPr>
            <a:endParaRPr lang="en-IN" dirty="0"/>
          </a:p>
        </p:txBody>
      </p:sp>
      <p:sp>
        <p:nvSpPr>
          <p:cNvPr id="3" name="Slide Number Placeholder 2">
            <a:extLst>
              <a:ext uri="{FF2B5EF4-FFF2-40B4-BE49-F238E27FC236}">
                <a16:creationId xmlns:a16="http://schemas.microsoft.com/office/drawing/2014/main" id="{99AF4C57-B987-9253-A70F-9911794E083F}"/>
              </a:ext>
            </a:extLst>
          </p:cNvPr>
          <p:cNvSpPr>
            <a:spLocks noGrp="1"/>
          </p:cNvSpPr>
          <p:nvPr>
            <p:ph type="sldNum" sz="quarter" idx="12"/>
          </p:nvPr>
        </p:nvSpPr>
        <p:spPr/>
        <p:txBody>
          <a:bodyPr/>
          <a:lstStyle/>
          <a:p>
            <a:fld id="{76D32903-F030-42B7-A886-84777215C072}" type="slidenum">
              <a:rPr lang="en-IN" smtClean="0"/>
              <a:t>29</a:t>
            </a:fld>
            <a:endParaRPr lang="en-IN"/>
          </a:p>
        </p:txBody>
      </p:sp>
      <p:pic>
        <p:nvPicPr>
          <p:cNvPr id="4" name="Audio 3">
            <a:hlinkClick r:id="" action="ppaction://media"/>
            <a:extLst>
              <a:ext uri="{FF2B5EF4-FFF2-40B4-BE49-F238E27FC236}">
                <a16:creationId xmlns:a16="http://schemas.microsoft.com/office/drawing/2014/main" id="{CBFCAA21-0F80-EE5F-9801-5DC89E52D1B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79626203"/>
      </p:ext>
    </p:extLst>
  </p:cSld>
  <p:clrMapOvr>
    <a:masterClrMapping/>
  </p:clrMapOvr>
  <mc:AlternateContent xmlns:mc="http://schemas.openxmlformats.org/markup-compatibility/2006" xmlns:p14="http://schemas.microsoft.com/office/powerpoint/2010/main">
    <mc:Choice Requires="p14">
      <p:transition spd="slow" p14:dur="2000" advTm="956"/>
    </mc:Choice>
    <mc:Fallback xmlns="">
      <p:transition spd="slow" advTm="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B5F525-3770-8F97-DB7F-134888FCC778}"/>
              </a:ext>
            </a:extLst>
          </p:cNvPr>
          <p:cNvSpPr>
            <a:spLocks noGrp="1"/>
          </p:cNvSpPr>
          <p:nvPr>
            <p:ph type="sldNum" sz="quarter" idx="12"/>
          </p:nvPr>
        </p:nvSpPr>
        <p:spPr/>
        <p:txBody>
          <a:bodyPr/>
          <a:lstStyle/>
          <a:p>
            <a:fld id="{3752B04B-92D6-4438-9D71-2A3F4F63B5C6}" type="slidenum">
              <a:rPr lang="en-IN" smtClean="0"/>
              <a:t>3</a:t>
            </a:fld>
            <a:endParaRPr lang="en-IN"/>
          </a:p>
        </p:txBody>
      </p:sp>
      <p:graphicFrame>
        <p:nvGraphicFramePr>
          <p:cNvPr id="3" name="Table 10">
            <a:extLst>
              <a:ext uri="{FF2B5EF4-FFF2-40B4-BE49-F238E27FC236}">
                <a16:creationId xmlns:a16="http://schemas.microsoft.com/office/drawing/2014/main" id="{0C95FB4C-9B53-E998-2AD7-E8352A889721}"/>
              </a:ext>
            </a:extLst>
          </p:cNvPr>
          <p:cNvGraphicFramePr>
            <a:graphicFrameLocks noGrp="1"/>
          </p:cNvGraphicFramePr>
          <p:nvPr>
            <p:extLst>
              <p:ext uri="{D42A27DB-BD31-4B8C-83A1-F6EECF244321}">
                <p14:modId xmlns:p14="http://schemas.microsoft.com/office/powerpoint/2010/main" val="1446041321"/>
              </p:ext>
            </p:extLst>
          </p:nvPr>
        </p:nvGraphicFramePr>
        <p:xfrm>
          <a:off x="454057" y="503487"/>
          <a:ext cx="11283885" cy="5851026"/>
        </p:xfrm>
        <a:graphic>
          <a:graphicData uri="http://schemas.openxmlformats.org/drawingml/2006/table">
            <a:tbl>
              <a:tblPr firstRow="1" bandRow="1">
                <a:tableStyleId>{5C22544A-7EE6-4342-B048-85BDC9FD1C3A}</a:tableStyleId>
              </a:tblPr>
              <a:tblGrid>
                <a:gridCol w="3120468">
                  <a:extLst>
                    <a:ext uri="{9D8B030D-6E8A-4147-A177-3AD203B41FA5}">
                      <a16:colId xmlns:a16="http://schemas.microsoft.com/office/drawing/2014/main" val="314864605"/>
                    </a:ext>
                  </a:extLst>
                </a:gridCol>
                <a:gridCol w="8163417">
                  <a:extLst>
                    <a:ext uri="{9D8B030D-6E8A-4147-A177-3AD203B41FA5}">
                      <a16:colId xmlns:a16="http://schemas.microsoft.com/office/drawing/2014/main" val="4151820602"/>
                    </a:ext>
                  </a:extLst>
                </a:gridCol>
              </a:tblGrid>
              <a:tr h="90183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kern="1200" dirty="0">
                          <a:solidFill>
                            <a:srgbClr val="0000FF"/>
                          </a:solidFill>
                          <a:effectLst/>
                          <a:latin typeface="+mn-lt"/>
                          <a:ea typeface="Georgia" panose="02040502050405020303" pitchFamily="18" charset="0"/>
                          <a:cs typeface="Times New Roman" panose="02020603050405020304" pitchFamily="18" charset="0"/>
                        </a:rPr>
                        <a:t>Mohan et al., (2013) </a:t>
                      </a:r>
                      <a:endParaRPr lang="en-IN" sz="1800" b="0" dirty="0">
                        <a:solidFill>
                          <a:srgbClr val="0000FF"/>
                        </a:solidFill>
                      </a:endParaRPr>
                    </a:p>
                  </a:txBody>
                  <a:tcPr>
                    <a:solidFill>
                      <a:schemeClr val="bg1"/>
                    </a:solidFill>
                  </a:tcP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mn-lt"/>
                          <a:ea typeface="+mn-ea"/>
                          <a:cs typeface="+mn-cs"/>
                        </a:rPr>
                        <a:t>Significant changes in thermal comfort over five megacities of India using point location synoptic meteorological data and compared the thermal comfort levels over different seasons in different cities and ranked the cities according to maximum discomfort.</a:t>
                      </a:r>
                    </a:p>
                  </a:txBody>
                  <a:tcPr>
                    <a:solidFill>
                      <a:schemeClr val="bg1"/>
                    </a:solidFill>
                  </a:tcPr>
                </a:tc>
                <a:extLst>
                  <a:ext uri="{0D108BD9-81ED-4DB2-BD59-A6C34878D82A}">
                    <a16:rowId xmlns:a16="http://schemas.microsoft.com/office/drawing/2014/main" val="1069008304"/>
                  </a:ext>
                </a:extLst>
              </a:tr>
              <a:tr h="901835">
                <a:tc>
                  <a:txBody>
                    <a:bodyPr/>
                    <a:lstStyle/>
                    <a:p>
                      <a:r>
                        <a:rPr kumimoji="0" lang="en-US" sz="1800" b="0" i="0" u="none" strike="noStrike" kern="1200" cap="none" spc="0" normalizeH="0" baseline="0" noProof="0" dirty="0">
                          <a:ln>
                            <a:noFill/>
                          </a:ln>
                          <a:solidFill>
                            <a:srgbClr val="FF0000"/>
                          </a:solidFill>
                          <a:effectLst/>
                          <a:uLnTx/>
                          <a:uFillTx/>
                          <a:latin typeface="+mn-lt"/>
                          <a:ea typeface="Times New Roman" panose="02020603050405020304" pitchFamily="18" charset="0"/>
                          <a:cs typeface="Georgia" panose="02040502050405020303" pitchFamily="18" charset="0"/>
                        </a:rPr>
                        <a:t>Ali &amp; Patnaik, (2018)</a:t>
                      </a:r>
                      <a:r>
                        <a:rPr kumimoji="0" lang="en-US" sz="1800" b="0" i="0" u="none" strike="noStrike" kern="1200" cap="none" spc="0" normalizeH="0" baseline="0" noProof="0" dirty="0">
                          <a:ln>
                            <a:noFill/>
                          </a:ln>
                          <a:solidFill>
                            <a:srgbClr val="FF0000"/>
                          </a:solidFill>
                          <a:effectLst/>
                          <a:uLnTx/>
                          <a:uFillTx/>
                          <a:latin typeface="+mn-lt"/>
                          <a:ea typeface="Georgia" panose="02040502050405020303" pitchFamily="18" charset="0"/>
                          <a:cs typeface="Times New Roman" panose="02020603050405020304" pitchFamily="18" charset="0"/>
                        </a:rPr>
                        <a:t> </a:t>
                      </a:r>
                      <a:endParaRPr lang="en-IN" sz="1800" b="0" dirty="0">
                        <a:solidFill>
                          <a:srgbClr val="FF0000"/>
                        </a:solidFill>
                      </a:endParaRPr>
                    </a:p>
                  </a:txBody>
                  <a:tcP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800" b="0" kern="1200" dirty="0">
                          <a:solidFill>
                            <a:srgbClr val="FF0000"/>
                          </a:solidFill>
                          <a:effectLst/>
                          <a:latin typeface="+mn-lt"/>
                          <a:ea typeface="Georgia" panose="02040502050405020303" pitchFamily="18" charset="0"/>
                          <a:cs typeface="Times New Roman" panose="02020603050405020304" pitchFamily="18" charset="0"/>
                        </a:rPr>
                        <a:t>Reported that the PET of the urban canopy is 2.40</a:t>
                      </a:r>
                      <a:r>
                        <a:rPr lang="en-US" sz="1800" b="0" kern="1200" baseline="30000" dirty="0">
                          <a:solidFill>
                            <a:srgbClr val="FF0000"/>
                          </a:solidFill>
                          <a:effectLst/>
                          <a:latin typeface="+mn-lt"/>
                          <a:ea typeface="Georgia" panose="02040502050405020303" pitchFamily="18" charset="0"/>
                          <a:cs typeface="Times New Roman" panose="02020603050405020304" pitchFamily="18" charset="0"/>
                        </a:rPr>
                        <a:t>0 </a:t>
                      </a:r>
                      <a:r>
                        <a:rPr lang="en-US" sz="1800" b="0" kern="1200" dirty="0">
                          <a:solidFill>
                            <a:srgbClr val="FF0000"/>
                          </a:solidFill>
                          <a:effectLst/>
                          <a:latin typeface="+mn-lt"/>
                          <a:ea typeface="Georgia" panose="02040502050405020303" pitchFamily="18" charset="0"/>
                          <a:cs typeface="Times New Roman" panose="02020603050405020304" pitchFamily="18" charset="0"/>
                        </a:rPr>
                        <a:t>C higher than normal conditions over Bhopal, India, and the perceived thermal sensation was significantly affected by the availability of shade.</a:t>
                      </a:r>
                      <a:r>
                        <a:rPr lang="en-US" sz="1800" b="0" kern="1200" dirty="0">
                          <a:solidFill>
                            <a:srgbClr val="FF0000"/>
                          </a:solidFill>
                          <a:effectLst/>
                          <a:latin typeface="+mn-lt"/>
                          <a:ea typeface="Times New Roman" panose="02020603050405020304" pitchFamily="18" charset="0"/>
                          <a:cs typeface="Georgia" panose="02040502050405020303" pitchFamily="18" charset="0"/>
                        </a:rPr>
                        <a:t> </a:t>
                      </a:r>
                      <a:endParaRPr lang="en-US" sz="1800" b="0" kern="1200" dirty="0">
                        <a:solidFill>
                          <a:srgbClr val="FF0000"/>
                        </a:solidFill>
                        <a:effectLst/>
                        <a:latin typeface="+mn-lt"/>
                        <a:ea typeface="Georgia" panose="02040502050405020303" pitchFamily="18" charset="0"/>
                        <a:cs typeface="Times New Roman" panose="02020603050405020304" pitchFamily="18" charset="0"/>
                      </a:endParaRPr>
                    </a:p>
                  </a:txBody>
                  <a:tcPr/>
                </a:tc>
                <a:extLst>
                  <a:ext uri="{0D108BD9-81ED-4DB2-BD59-A6C34878D82A}">
                    <a16:rowId xmlns:a16="http://schemas.microsoft.com/office/drawing/2014/main" val="3057012937"/>
                  </a:ext>
                </a:extLst>
              </a:tr>
              <a:tr h="1156540">
                <a:tc>
                  <a:txBody>
                    <a:bodyPr/>
                    <a:lstStyle/>
                    <a:p>
                      <a:r>
                        <a:rPr kumimoji="0" lang="en-US" sz="1800" b="0" i="0" u="none" strike="noStrike" kern="1200" cap="none" spc="0" normalizeH="0" baseline="0" noProof="0" dirty="0">
                          <a:ln>
                            <a:noFill/>
                          </a:ln>
                          <a:solidFill>
                            <a:srgbClr val="0000FF"/>
                          </a:solidFill>
                          <a:effectLst/>
                          <a:uLnTx/>
                          <a:uFillTx/>
                          <a:latin typeface="+mj-lt"/>
                          <a:ea typeface="Georgia" panose="02040502050405020303" pitchFamily="18" charset="0"/>
                          <a:cs typeface="Times New Roman" panose="02020603050405020304" pitchFamily="18" charset="0"/>
                        </a:rPr>
                        <a:t>Sobrino et al., (2013) </a:t>
                      </a:r>
                      <a:endParaRPr lang="en-IN" sz="1800" dirty="0">
                        <a:solidFill>
                          <a:srgbClr val="0000FF"/>
                        </a:solidFill>
                        <a:latin typeface="+mj-lt"/>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mj-lt"/>
                          <a:ea typeface="Georgia" panose="02040502050405020303" pitchFamily="18" charset="0"/>
                          <a:cs typeface="Times New Roman" panose="02020603050405020304" pitchFamily="18" charset="0"/>
                        </a:rPr>
                        <a:t>Investigated the impact of LULC using remote sensing methods and synoptic weather station data over Madrid city in estimating outdoor thermal comfort using Landsat data and available synoptic weather stations observations</a:t>
                      </a:r>
                    </a:p>
                  </a:txBody>
                  <a:tcPr/>
                </a:tc>
                <a:extLst>
                  <a:ext uri="{0D108BD9-81ED-4DB2-BD59-A6C34878D82A}">
                    <a16:rowId xmlns:a16="http://schemas.microsoft.com/office/drawing/2014/main" val="2800139200"/>
                  </a:ext>
                </a:extLst>
              </a:tr>
              <a:tr h="1432843">
                <a:tc>
                  <a:txBody>
                    <a:bodyPr/>
                    <a:lstStyle/>
                    <a:p>
                      <a:r>
                        <a:rPr kumimoji="0" lang="en-US" sz="1800" b="0" i="0" u="none" strike="noStrike" kern="1200" cap="none" spc="0" normalizeH="0" baseline="0" noProof="0" dirty="0">
                          <a:ln>
                            <a:noFill/>
                          </a:ln>
                          <a:solidFill>
                            <a:srgbClr val="FF0000"/>
                          </a:solidFill>
                          <a:effectLst/>
                          <a:uLnTx/>
                          <a:uFillTx/>
                          <a:latin typeface="+mj-lt"/>
                          <a:ea typeface="Georgia" panose="02040502050405020303" pitchFamily="18" charset="0"/>
                          <a:cs typeface="Times New Roman" panose="02020603050405020304" pitchFamily="18" charset="0"/>
                        </a:rPr>
                        <a:t>Kikon et al., (2016) </a:t>
                      </a:r>
                      <a:endParaRPr lang="en-IN" sz="1800" dirty="0">
                        <a:solidFill>
                          <a:srgbClr val="FF0000"/>
                        </a:solidFill>
                        <a:latin typeface="+mj-lt"/>
                      </a:endParaRPr>
                    </a:p>
                  </a:txBody>
                  <a:tcPr/>
                </a:tc>
                <a:tc>
                  <a:txBody>
                    <a:bodyPr/>
                    <a:lstStyle/>
                    <a:p>
                      <a:pPr marL="68580" marR="68580" lvl="0" indent="0" algn="just"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mj-lt"/>
                          <a:ea typeface="Georgia" panose="02040502050405020303" pitchFamily="18" charset="0"/>
                          <a:cs typeface="Times New Roman" panose="02020603050405020304" pitchFamily="18" charset="0"/>
                        </a:rPr>
                        <a:t>Studied the impact of indices such as normalized difference vegetation index (NDVI), normalized difference built-up index (NDBI), and surface albedo and concluded that the major changes in LST are due to changes in properties of impervious areas because of urbanization.  </a:t>
                      </a:r>
                    </a:p>
                  </a:txBody>
                  <a:tcPr/>
                </a:tc>
                <a:extLst>
                  <a:ext uri="{0D108BD9-81ED-4DB2-BD59-A6C34878D82A}">
                    <a16:rowId xmlns:a16="http://schemas.microsoft.com/office/drawing/2014/main" val="968848941"/>
                  </a:ext>
                </a:extLst>
              </a:tr>
              <a:tr h="1432843">
                <a:tc>
                  <a:txBody>
                    <a:bodyPr/>
                    <a:lstStyle/>
                    <a:p>
                      <a:r>
                        <a:rPr kumimoji="0" lang="en-US" sz="1800" b="0" i="0" u="none" strike="noStrike" kern="1200" cap="none" spc="0" normalizeH="0" baseline="0" noProof="0" dirty="0">
                          <a:ln>
                            <a:noFill/>
                          </a:ln>
                          <a:solidFill>
                            <a:srgbClr val="0000FF"/>
                          </a:solidFill>
                          <a:effectLst/>
                          <a:uLnTx/>
                          <a:uFillTx/>
                          <a:latin typeface="+mj-lt"/>
                          <a:ea typeface="Georgia" panose="02040502050405020303" pitchFamily="18" charset="0"/>
                          <a:cs typeface="Times New Roman" panose="02020603050405020304" pitchFamily="18" charset="0"/>
                        </a:rPr>
                        <a:t>Mijani et al., (2020) </a:t>
                      </a:r>
                      <a:endParaRPr lang="en-IN" sz="1800" dirty="0">
                        <a:solidFill>
                          <a:srgbClr val="0000FF"/>
                        </a:solidFill>
                        <a:latin typeface="+mj-lt"/>
                      </a:endParaRPr>
                    </a:p>
                  </a:txBody>
                  <a:tcPr/>
                </a:tc>
                <a:tc>
                  <a:txBody>
                    <a:bodyPr/>
                    <a:lstStyle/>
                    <a:p>
                      <a:pPr algn="just"/>
                      <a:r>
                        <a:rPr kumimoji="0" lang="en-US" sz="1800" b="0" i="0" u="none" strike="noStrike" kern="1200" cap="none" spc="0" normalizeH="0" baseline="0" noProof="0" dirty="0">
                          <a:ln>
                            <a:noFill/>
                          </a:ln>
                          <a:solidFill>
                            <a:srgbClr val="0000FF"/>
                          </a:solidFill>
                          <a:effectLst/>
                          <a:uLnTx/>
                          <a:uFillTx/>
                          <a:latin typeface="+mj-lt"/>
                          <a:ea typeface="Georgia" panose="02040502050405020303" pitchFamily="18" charset="0"/>
                          <a:cs typeface="Times New Roman" panose="02020603050405020304" pitchFamily="18" charset="0"/>
                        </a:rPr>
                        <a:t>Implemented multiple regression models based on least square adjustment for the generation of thermal comfort index maps over the city of Tehran. They also noticed that LULC parameters such as surface brightness and greenness, wetness play a major role in modifying thermal comfort.</a:t>
                      </a:r>
                    </a:p>
                  </a:txBody>
                  <a:tcPr/>
                </a:tc>
                <a:extLst>
                  <a:ext uri="{0D108BD9-81ED-4DB2-BD59-A6C34878D82A}">
                    <a16:rowId xmlns:a16="http://schemas.microsoft.com/office/drawing/2014/main" val="3999887645"/>
                  </a:ext>
                </a:extLst>
              </a:tr>
            </a:tbl>
          </a:graphicData>
        </a:graphic>
      </p:graphicFrame>
      <p:sp>
        <p:nvSpPr>
          <p:cNvPr id="4" name="Title 1">
            <a:extLst>
              <a:ext uri="{FF2B5EF4-FFF2-40B4-BE49-F238E27FC236}">
                <a16:creationId xmlns:a16="http://schemas.microsoft.com/office/drawing/2014/main" id="{8A87516B-6B77-AD8A-DDE8-3930ECF41628}"/>
              </a:ext>
            </a:extLst>
          </p:cNvPr>
          <p:cNvSpPr txBox="1">
            <a:spLocks/>
          </p:cNvSpPr>
          <p:nvPr/>
        </p:nvSpPr>
        <p:spPr>
          <a:xfrm>
            <a:off x="1219311" y="0"/>
            <a:ext cx="9405938" cy="5143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IN" sz="2800" b="1">
                <a:solidFill>
                  <a:srgbClr val="FF0000"/>
                </a:solidFill>
              </a:rPr>
              <a:t>Literature review</a:t>
            </a:r>
            <a:endParaRPr lang="en-IN" sz="2800" b="1" dirty="0">
              <a:solidFill>
                <a:srgbClr val="FF0000"/>
              </a:solidFill>
            </a:endParaRPr>
          </a:p>
        </p:txBody>
      </p:sp>
      <p:pic>
        <p:nvPicPr>
          <p:cNvPr id="14" name="Audio 13">
            <a:hlinkClick r:id="" action="ppaction://media"/>
            <a:extLst>
              <a:ext uri="{FF2B5EF4-FFF2-40B4-BE49-F238E27FC236}">
                <a16:creationId xmlns:a16="http://schemas.microsoft.com/office/drawing/2014/main" id="{01CFA5A2-D6EB-4842-5C26-A2C22F38A0C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876065685"/>
      </p:ext>
    </p:extLst>
  </p:cSld>
  <p:clrMapOvr>
    <a:masterClrMapping/>
  </p:clrMapOvr>
  <mc:AlternateContent xmlns:mc="http://schemas.openxmlformats.org/markup-compatibility/2006" xmlns:p14="http://schemas.microsoft.com/office/powerpoint/2010/main">
    <mc:Choice Requires="p14">
      <p:transition spd="slow" p14:dur="2000" advTm="46001"/>
    </mc:Choice>
    <mc:Fallback xmlns="">
      <p:transition spd="slow" advTm="46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B5FAB5-B7A8-C635-DF07-DE6B8C55D638}"/>
              </a:ext>
            </a:extLst>
          </p:cNvPr>
          <p:cNvSpPr txBox="1"/>
          <p:nvPr/>
        </p:nvSpPr>
        <p:spPr>
          <a:xfrm>
            <a:off x="758757" y="914400"/>
            <a:ext cx="10298949" cy="5078313"/>
          </a:xfrm>
          <a:prstGeom prst="rect">
            <a:avLst/>
          </a:prstGeom>
          <a:noFill/>
        </p:spPr>
        <p:txBody>
          <a:bodyPr wrap="square" rtlCol="0">
            <a:spAutoFit/>
          </a:bodyPr>
          <a:lstStyle/>
          <a:p>
            <a:pPr marL="342900" indent="-342900">
              <a:buFont typeface="Arial" panose="020B0604020202020204" pitchFamily="34" charset="0"/>
              <a:buChar char="•"/>
            </a:pPr>
            <a:r>
              <a:rPr lang="en-US" dirty="0"/>
              <a:t>Alia and Patnaik. (2018). Thermal comfort in urban open spaces: Objective assessment and subjective perception study in tropical city of Bhopal, India.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Kumar, P., &amp; Sharma, A. (2022). Assessing the outdoor thermal comfort conditions of exercising people in the semi-arid region of India. Sustainable Cities and Society, 76, 103366.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err="1"/>
              <a:t>Sobrino</a:t>
            </a:r>
            <a:r>
              <a:rPr lang="en-US" dirty="0"/>
              <a:t>, J. A., </a:t>
            </a:r>
            <a:r>
              <a:rPr lang="en-US" dirty="0" err="1"/>
              <a:t>Oltra-Carrió</a:t>
            </a:r>
            <a:r>
              <a:rPr lang="en-US" dirty="0"/>
              <a:t>, R., </a:t>
            </a:r>
            <a:r>
              <a:rPr lang="en-US" dirty="0" err="1"/>
              <a:t>Sòria</a:t>
            </a:r>
            <a:r>
              <a:rPr lang="en-US" dirty="0"/>
              <a:t>, G., Jiménez-Muñoz, J. C., </a:t>
            </a:r>
            <a:r>
              <a:rPr lang="en-US" dirty="0" err="1"/>
              <a:t>Franch</a:t>
            </a:r>
            <a:r>
              <a:rPr lang="en-US" dirty="0"/>
              <a:t>, B., Hidalgo, V., </a:t>
            </a:r>
            <a:r>
              <a:rPr lang="en-US" dirty="0" err="1"/>
              <a:t>Mattar</a:t>
            </a:r>
            <a:r>
              <a:rPr lang="en-US" dirty="0"/>
              <a:t>, C., Julien, Y., Cuenca, J., </a:t>
            </a:r>
            <a:r>
              <a:rPr lang="en-US" dirty="0" err="1"/>
              <a:t>Romaguera</a:t>
            </a:r>
            <a:r>
              <a:rPr lang="en-US" dirty="0"/>
              <a:t>, M., Gómez, J. A., de Miguel, E., Bianchi, R., &amp; Paganini, M. (2013). Evaluation of the surface urban heat island effect in the city of Madrid by thermal remote sensing.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Kikon, N., Singh, P., Singh, S. K., &amp; Vyas, A. (2016). Assessment of urban heat islands (UHI) of Noida City, India using multi-temporal satellite data. Sustainable Cities and Society, 22, 19–28.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Swain, D., Roberts, G. J., Dash, J., </a:t>
            </a:r>
            <a:r>
              <a:rPr lang="en-US" dirty="0" err="1"/>
              <a:t>Lekshmi</a:t>
            </a:r>
            <a:r>
              <a:rPr lang="en-US" dirty="0"/>
              <a:t>, K., </a:t>
            </a:r>
            <a:r>
              <a:rPr lang="en-US" dirty="0" err="1"/>
              <a:t>Vinoj</a:t>
            </a:r>
            <a:r>
              <a:rPr lang="en-US" dirty="0"/>
              <a:t>, V., &amp; Tripathy, S. (2017). Impact of Rapid Urbanization on the City of Bhubaneswar, India. Proceedings of the National Academy of Sciences India Section A - Physical Sciences, 87(4), 845–853.</a:t>
            </a:r>
          </a:p>
          <a:p>
            <a:pPr marL="342900" indent="-342900">
              <a:buFont typeface="Arial" panose="020B0604020202020204" pitchFamily="34" charset="0"/>
              <a:buChar char="•"/>
            </a:pPr>
            <a:endParaRPr lang="en-US" dirty="0"/>
          </a:p>
          <a:p>
            <a:pPr marL="342900" indent="-342900">
              <a:buFont typeface="+mj-lt"/>
              <a:buAutoNum type="arabicPeriod" startAt="11"/>
            </a:pPr>
            <a:endParaRPr lang="en-IN" dirty="0"/>
          </a:p>
        </p:txBody>
      </p:sp>
      <p:sp>
        <p:nvSpPr>
          <p:cNvPr id="3" name="Slide Number Placeholder 2">
            <a:extLst>
              <a:ext uri="{FF2B5EF4-FFF2-40B4-BE49-F238E27FC236}">
                <a16:creationId xmlns:a16="http://schemas.microsoft.com/office/drawing/2014/main" id="{1ED24C9D-9DC5-BD0D-EF5D-D56EF4FE7EB6}"/>
              </a:ext>
            </a:extLst>
          </p:cNvPr>
          <p:cNvSpPr>
            <a:spLocks noGrp="1"/>
          </p:cNvSpPr>
          <p:nvPr>
            <p:ph type="sldNum" sz="quarter" idx="12"/>
          </p:nvPr>
        </p:nvSpPr>
        <p:spPr/>
        <p:txBody>
          <a:bodyPr/>
          <a:lstStyle/>
          <a:p>
            <a:fld id="{76D32903-F030-42B7-A886-84777215C072}" type="slidenum">
              <a:rPr lang="en-IN" smtClean="0"/>
              <a:t>30</a:t>
            </a:fld>
            <a:endParaRPr lang="en-IN"/>
          </a:p>
        </p:txBody>
      </p:sp>
      <p:pic>
        <p:nvPicPr>
          <p:cNvPr id="4" name="Audio 3">
            <a:hlinkClick r:id="" action="ppaction://media"/>
            <a:extLst>
              <a:ext uri="{FF2B5EF4-FFF2-40B4-BE49-F238E27FC236}">
                <a16:creationId xmlns:a16="http://schemas.microsoft.com/office/drawing/2014/main" id="{AA0CD73A-3453-4114-E4F2-1637F5427CD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867605369"/>
      </p:ext>
    </p:extLst>
  </p:cSld>
  <p:clrMapOvr>
    <a:masterClrMapping/>
  </p:clrMapOvr>
  <mc:AlternateContent xmlns:mc="http://schemas.openxmlformats.org/markup-compatibility/2006" xmlns:p14="http://schemas.microsoft.com/office/powerpoint/2010/main">
    <mc:Choice Requires="p14">
      <p:transition spd="slow" p14:dur="2000" advTm="1805"/>
    </mc:Choice>
    <mc:Fallback xmlns="">
      <p:transition spd="slow" advTm="1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802E676-AFB9-CA6C-2AFC-11C6866EF4F5}"/>
              </a:ext>
            </a:extLst>
          </p:cNvPr>
          <p:cNvSpPr txBox="1"/>
          <p:nvPr/>
        </p:nvSpPr>
        <p:spPr>
          <a:xfrm>
            <a:off x="982494" y="807397"/>
            <a:ext cx="8172854" cy="1754326"/>
          </a:xfrm>
          <a:prstGeom prst="rect">
            <a:avLst/>
          </a:prstGeom>
          <a:noFill/>
        </p:spPr>
        <p:txBody>
          <a:bodyPr wrap="square">
            <a:spAutoFit/>
          </a:bodyPr>
          <a:lstStyle/>
          <a:p>
            <a:pPr marL="342900" indent="-342900">
              <a:buFont typeface="Arial" panose="020B0604020202020204" pitchFamily="34" charset="0"/>
              <a:buChar char="•"/>
            </a:pPr>
            <a:r>
              <a:rPr lang="en-US" dirty="0"/>
              <a:t>Mijani, N., </a:t>
            </a:r>
            <a:r>
              <a:rPr lang="en-US" dirty="0" err="1"/>
              <a:t>Alavipanah</a:t>
            </a:r>
            <a:r>
              <a:rPr lang="en-US" dirty="0"/>
              <a:t>, S. K., </a:t>
            </a:r>
            <a:r>
              <a:rPr lang="en-US" dirty="0" err="1"/>
              <a:t>Firozjaei</a:t>
            </a:r>
            <a:r>
              <a:rPr lang="en-US" dirty="0"/>
              <a:t>, M. K., </a:t>
            </a:r>
            <a:r>
              <a:rPr lang="en-US" dirty="0" err="1"/>
              <a:t>Arsanjani</a:t>
            </a:r>
            <a:r>
              <a:rPr lang="en-US" dirty="0"/>
              <a:t>, J. J., </a:t>
            </a:r>
            <a:r>
              <a:rPr lang="en-US" dirty="0" err="1"/>
              <a:t>Hamzeh</a:t>
            </a:r>
            <a:r>
              <a:rPr lang="en-US" dirty="0"/>
              <a:t>, S., &amp; Weng, Q. (2020). Modeling outdoor thermal comfort using satellite imagery: A principle component analysis-based approach. Ecological Indicators, 117, 106555.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err="1"/>
              <a:t>Pennes</a:t>
            </a:r>
            <a:r>
              <a:rPr lang="en-US" dirty="0"/>
              <a:t> H. Analysis of tissue and arterial blood temperatures in the resting human forearm. J Appl Physiol. 1948;1:93–122.</a:t>
            </a:r>
          </a:p>
        </p:txBody>
      </p:sp>
      <p:sp>
        <p:nvSpPr>
          <p:cNvPr id="2" name="Slide Number Placeholder 1">
            <a:extLst>
              <a:ext uri="{FF2B5EF4-FFF2-40B4-BE49-F238E27FC236}">
                <a16:creationId xmlns:a16="http://schemas.microsoft.com/office/drawing/2014/main" id="{2E527977-EDC0-6006-D25F-F9BE64F23C45}"/>
              </a:ext>
            </a:extLst>
          </p:cNvPr>
          <p:cNvSpPr>
            <a:spLocks noGrp="1"/>
          </p:cNvSpPr>
          <p:nvPr>
            <p:ph type="sldNum" sz="quarter" idx="12"/>
          </p:nvPr>
        </p:nvSpPr>
        <p:spPr/>
        <p:txBody>
          <a:bodyPr/>
          <a:lstStyle/>
          <a:p>
            <a:fld id="{76D32903-F030-42B7-A886-84777215C072}" type="slidenum">
              <a:rPr lang="en-IN" smtClean="0"/>
              <a:t>31</a:t>
            </a:fld>
            <a:endParaRPr lang="en-IN"/>
          </a:p>
        </p:txBody>
      </p:sp>
      <p:sp>
        <p:nvSpPr>
          <p:cNvPr id="4" name="TextBox 3">
            <a:extLst>
              <a:ext uri="{FF2B5EF4-FFF2-40B4-BE49-F238E27FC236}">
                <a16:creationId xmlns:a16="http://schemas.microsoft.com/office/drawing/2014/main" id="{6361F5A4-BE02-25D3-EFBC-283FDBED1A1C}"/>
              </a:ext>
            </a:extLst>
          </p:cNvPr>
          <p:cNvSpPr txBox="1"/>
          <p:nvPr/>
        </p:nvSpPr>
        <p:spPr>
          <a:xfrm>
            <a:off x="4496585" y="3630734"/>
            <a:ext cx="4741683" cy="923330"/>
          </a:xfrm>
          <a:prstGeom prst="rect">
            <a:avLst/>
          </a:prstGeom>
          <a:noFill/>
        </p:spPr>
        <p:txBody>
          <a:bodyPr wrap="square" rtlCol="0">
            <a:spAutoFit/>
          </a:bodyPr>
          <a:lstStyle/>
          <a:p>
            <a:r>
              <a:rPr lang="en-US" sz="5400" dirty="0"/>
              <a:t>THANK YOU</a:t>
            </a:r>
            <a:endParaRPr lang="en-IN" sz="5400" dirty="0"/>
          </a:p>
        </p:txBody>
      </p:sp>
      <p:pic>
        <p:nvPicPr>
          <p:cNvPr id="7" name="Audio 6">
            <a:hlinkClick r:id="" action="ppaction://media"/>
            <a:extLst>
              <a:ext uri="{FF2B5EF4-FFF2-40B4-BE49-F238E27FC236}">
                <a16:creationId xmlns:a16="http://schemas.microsoft.com/office/drawing/2014/main" id="{AD86D61C-6EA4-ABD7-21AC-6F7CA0120CC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357121738"/>
      </p:ext>
    </p:extLst>
  </p:cSld>
  <p:clrMapOvr>
    <a:masterClrMapping/>
  </p:clrMapOvr>
  <mc:AlternateContent xmlns:mc="http://schemas.openxmlformats.org/markup-compatibility/2006" xmlns:p14="http://schemas.microsoft.com/office/powerpoint/2010/main">
    <mc:Choice Requires="p14">
      <p:transition spd="slow" p14:dur="2000" advTm="2855"/>
    </mc:Choice>
    <mc:Fallback xmlns="">
      <p:transition spd="slow" advTm="2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B94659-9B53-4FE6-9007-F1A48C282309}"/>
              </a:ext>
            </a:extLst>
          </p:cNvPr>
          <p:cNvSpPr>
            <a:spLocks noGrp="1"/>
          </p:cNvSpPr>
          <p:nvPr>
            <p:ph type="sldNum" sz="quarter" idx="12"/>
          </p:nvPr>
        </p:nvSpPr>
        <p:spPr/>
        <p:txBody>
          <a:bodyPr/>
          <a:lstStyle/>
          <a:p>
            <a:fld id="{3752B04B-92D6-4438-9D71-2A3F4F63B5C6}" type="slidenum">
              <a:rPr lang="en-IN" smtClean="0"/>
              <a:t>4</a:t>
            </a:fld>
            <a:endParaRPr lang="en-IN"/>
          </a:p>
        </p:txBody>
      </p:sp>
      <p:sp>
        <p:nvSpPr>
          <p:cNvPr id="3" name="TextBox 2">
            <a:extLst>
              <a:ext uri="{FF2B5EF4-FFF2-40B4-BE49-F238E27FC236}">
                <a16:creationId xmlns:a16="http://schemas.microsoft.com/office/drawing/2014/main" id="{9DF08602-ADC9-1CA9-4F0F-E65D56FB3FC2}"/>
              </a:ext>
            </a:extLst>
          </p:cNvPr>
          <p:cNvSpPr txBox="1"/>
          <p:nvPr/>
        </p:nvSpPr>
        <p:spPr>
          <a:xfrm>
            <a:off x="649877" y="953317"/>
            <a:ext cx="3559532" cy="4855175"/>
          </a:xfrm>
          <a:prstGeom prst="rect">
            <a:avLst/>
          </a:prstGeom>
          <a:noFill/>
        </p:spPr>
        <p:txBody>
          <a:bodyPr wrap="square" rtlCol="0">
            <a:spAutoFit/>
          </a:bodyPr>
          <a:lstStyle/>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FF0000"/>
                </a:solidFill>
                <a:effectLst/>
                <a:uLnTx/>
                <a:uFillTx/>
                <a:ea typeface="Georgia" panose="02040502050405020303" pitchFamily="18" charset="0"/>
                <a:cs typeface="+mn-cs"/>
              </a:rPr>
              <a:t>Hyderabad, at 570 m above mean sea level with Topical </a:t>
            </a:r>
            <a:r>
              <a:rPr kumimoji="0" lang="en-US" b="0" i="0" u="none" strike="noStrike" kern="1200" cap="none" spc="-15" normalizeH="0" baseline="0" noProof="0" dirty="0">
                <a:ln>
                  <a:noFill/>
                </a:ln>
                <a:solidFill>
                  <a:srgbClr val="FF0000"/>
                </a:solidFill>
                <a:effectLst/>
                <a:uLnTx/>
                <a:uFillTx/>
                <a:ea typeface="Georgia" panose="02040502050405020303" pitchFamily="18" charset="0"/>
                <a:cs typeface="+mn-cs"/>
              </a:rPr>
              <a:t>wet</a:t>
            </a:r>
            <a:r>
              <a:rPr kumimoji="0" lang="en-US" b="0" i="0" u="none" strike="noStrike" kern="1200" cap="none" spc="-70" normalizeH="0" baseline="0" noProof="0" dirty="0">
                <a:ln>
                  <a:noFill/>
                </a:ln>
                <a:solidFill>
                  <a:srgbClr val="FF0000"/>
                </a:solidFill>
                <a:effectLst/>
                <a:uLnTx/>
                <a:uFillTx/>
                <a:ea typeface="Georgia" panose="02040502050405020303" pitchFamily="18" charset="0"/>
                <a:cs typeface="+mn-cs"/>
              </a:rPr>
              <a:t> </a:t>
            </a:r>
            <a:r>
              <a:rPr kumimoji="0" lang="en-US" b="0" i="0" u="none" strike="noStrike" kern="1200" cap="none" spc="0" normalizeH="0" baseline="0" noProof="0" dirty="0">
                <a:ln>
                  <a:noFill/>
                </a:ln>
                <a:solidFill>
                  <a:srgbClr val="FF0000"/>
                </a:solidFill>
                <a:effectLst/>
                <a:uLnTx/>
                <a:uFillTx/>
                <a:ea typeface="Georgia" panose="02040502050405020303" pitchFamily="18" charset="0"/>
                <a:cs typeface="+mn-cs"/>
              </a:rPr>
              <a:t>and</a:t>
            </a:r>
            <a:r>
              <a:rPr kumimoji="0" lang="en-US" b="0" i="0" u="none" strike="noStrike" kern="1200" cap="none" spc="-70" normalizeH="0" baseline="0" noProof="0" dirty="0">
                <a:ln>
                  <a:noFill/>
                </a:ln>
                <a:solidFill>
                  <a:srgbClr val="FF0000"/>
                </a:solidFill>
                <a:effectLst/>
                <a:uLnTx/>
                <a:uFillTx/>
                <a:ea typeface="Georgia" panose="02040502050405020303" pitchFamily="18" charset="0"/>
                <a:cs typeface="+mn-cs"/>
              </a:rPr>
              <a:t> </a:t>
            </a:r>
            <a:r>
              <a:rPr kumimoji="0" lang="en-US" b="0" i="0" u="none" strike="noStrike" kern="1200" cap="none" spc="0" normalizeH="0" baseline="0" noProof="0" dirty="0">
                <a:ln>
                  <a:noFill/>
                </a:ln>
                <a:solidFill>
                  <a:srgbClr val="FF0000"/>
                </a:solidFill>
                <a:effectLst/>
                <a:uLnTx/>
                <a:uFillTx/>
                <a:ea typeface="Georgia" panose="02040502050405020303" pitchFamily="18" charset="0"/>
                <a:cs typeface="+mn-cs"/>
              </a:rPr>
              <a:t>dry</a:t>
            </a:r>
            <a:r>
              <a:rPr kumimoji="0" lang="en-US" b="0" i="0" u="none" strike="noStrike" kern="1200" cap="none" spc="-65" normalizeH="0" baseline="0" noProof="0" dirty="0">
                <a:ln>
                  <a:noFill/>
                </a:ln>
                <a:solidFill>
                  <a:srgbClr val="FF0000"/>
                </a:solidFill>
                <a:effectLst/>
                <a:uLnTx/>
                <a:uFillTx/>
                <a:ea typeface="Georgia" panose="02040502050405020303" pitchFamily="18" charset="0"/>
                <a:cs typeface="+mn-cs"/>
              </a:rPr>
              <a:t> </a:t>
            </a:r>
            <a:r>
              <a:rPr kumimoji="0" lang="en-US" b="0" i="0" u="none" strike="noStrike" kern="1200" cap="none" spc="0" normalizeH="0" baseline="0" noProof="0" dirty="0">
                <a:ln>
                  <a:noFill/>
                </a:ln>
                <a:solidFill>
                  <a:srgbClr val="FF0000"/>
                </a:solidFill>
                <a:effectLst/>
                <a:uLnTx/>
                <a:uFillTx/>
                <a:ea typeface="Georgia" panose="02040502050405020303" pitchFamily="18" charset="0"/>
                <a:cs typeface="+mn-cs"/>
              </a:rPr>
              <a:t>weather climate</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srgbClr val="FF0000"/>
              </a:solidFill>
              <a:effectLst/>
              <a:uLnTx/>
              <a:uFillTx/>
              <a:ea typeface="Georgia" panose="02040502050405020303" pitchFamily="18" charset="0"/>
              <a:cs typeface="+mn-cs"/>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00" b="0" i="0" u="none" strike="noStrike" kern="1200" cap="none" spc="0" normalizeH="0" baseline="0" noProof="0" dirty="0">
              <a:ln>
                <a:noFill/>
              </a:ln>
              <a:solidFill>
                <a:srgbClr val="FF0000"/>
              </a:solidFill>
              <a:effectLst/>
              <a:uLnTx/>
              <a:uFillTx/>
              <a:ea typeface="Georgia" panose="02040502050405020303" pitchFamily="18" charset="0"/>
              <a:cs typeface="+mn-cs"/>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15" normalizeH="0" baseline="0" noProof="0" dirty="0">
                <a:ln>
                  <a:noFill/>
                </a:ln>
                <a:solidFill>
                  <a:srgbClr val="0000FF"/>
                </a:solidFill>
                <a:effectLst/>
                <a:uLnTx/>
                <a:uFillTx/>
                <a:ea typeface="Georgia" panose="02040502050405020303" pitchFamily="18" charset="0"/>
                <a:cs typeface="+mn-cs"/>
              </a:rPr>
              <a:t>May</a:t>
            </a:r>
            <a:r>
              <a:rPr kumimoji="0" lang="en-US" b="0" i="0" u="none" strike="noStrike" kern="1200" cap="none" spc="-65" normalizeH="0" baseline="0" noProof="0" dirty="0">
                <a:ln>
                  <a:noFill/>
                </a:ln>
                <a:solidFill>
                  <a:srgbClr val="0000FF"/>
                </a:solidFill>
                <a:effectLst/>
                <a:uLnTx/>
                <a:uFillTx/>
                <a:ea typeface="Georgia" panose="02040502050405020303" pitchFamily="18" charset="0"/>
                <a:cs typeface="+mn-cs"/>
              </a:rPr>
              <a:t> - H</a:t>
            </a:r>
            <a:r>
              <a:rPr kumimoji="0" lang="en-US" b="0" i="0" u="none" strike="noStrike" kern="1200" cap="none" spc="0" normalizeH="0" baseline="0" noProof="0" dirty="0">
                <a:ln>
                  <a:noFill/>
                </a:ln>
                <a:solidFill>
                  <a:srgbClr val="0000FF"/>
                </a:solidFill>
                <a:effectLst/>
                <a:uLnTx/>
                <a:uFillTx/>
                <a:ea typeface="Georgia" panose="02040502050405020303" pitchFamily="18" charset="0"/>
                <a:cs typeface="+mn-cs"/>
              </a:rPr>
              <a:t>ottest</a:t>
            </a:r>
            <a:r>
              <a:rPr kumimoji="0" lang="en-US" b="0" i="0" u="none" strike="noStrike" kern="1200" cap="none" spc="-65" normalizeH="0" baseline="0" noProof="0" dirty="0">
                <a:ln>
                  <a:noFill/>
                </a:ln>
                <a:solidFill>
                  <a:srgbClr val="0000FF"/>
                </a:solidFill>
                <a:effectLst/>
                <a:uLnTx/>
                <a:uFillTx/>
                <a:ea typeface="Georgia" panose="02040502050405020303" pitchFamily="18" charset="0"/>
                <a:cs typeface="+mn-cs"/>
              </a:rPr>
              <a:t> </a:t>
            </a:r>
            <a:r>
              <a:rPr kumimoji="0" lang="en-US" b="0" i="0" u="none" strike="noStrike" kern="1200" cap="none" spc="-15" normalizeH="0" baseline="0" noProof="0" dirty="0">
                <a:ln>
                  <a:noFill/>
                </a:ln>
                <a:solidFill>
                  <a:srgbClr val="0000FF"/>
                </a:solidFill>
                <a:effectLst/>
                <a:uLnTx/>
                <a:uFillTx/>
                <a:ea typeface="Georgia" panose="02040502050405020303" pitchFamily="18" charset="0"/>
                <a:cs typeface="+mn-cs"/>
              </a:rPr>
              <a:t>month, M</a:t>
            </a:r>
            <a:r>
              <a:rPr kumimoji="0" lang="en-US" b="0" i="0" u="none" strike="noStrike" kern="1200" cap="none" spc="0" normalizeH="0" baseline="0" noProof="0" dirty="0">
                <a:ln>
                  <a:noFill/>
                </a:ln>
                <a:solidFill>
                  <a:srgbClr val="0000FF"/>
                </a:solidFill>
                <a:effectLst/>
                <a:uLnTx/>
                <a:uFillTx/>
                <a:ea typeface="Georgia" panose="02040502050405020303" pitchFamily="18" charset="0"/>
                <a:cs typeface="+mn-cs"/>
              </a:rPr>
              <a:t>ean</a:t>
            </a:r>
            <a:r>
              <a:rPr kumimoji="0" lang="en-US" b="0" i="0" u="none" strike="noStrike" kern="1200" cap="none" spc="-90" normalizeH="0" baseline="0" noProof="0" dirty="0">
                <a:ln>
                  <a:noFill/>
                </a:ln>
                <a:solidFill>
                  <a:srgbClr val="0000FF"/>
                </a:solidFill>
                <a:effectLst/>
                <a:uLnTx/>
                <a:uFillTx/>
                <a:ea typeface="Georgia" panose="02040502050405020303" pitchFamily="18" charset="0"/>
                <a:cs typeface="+mn-cs"/>
              </a:rPr>
              <a:t> </a:t>
            </a:r>
            <a:r>
              <a:rPr kumimoji="0" lang="en-US" b="0" i="0" u="none" strike="noStrike" kern="1200" cap="none" spc="0" normalizeH="0" baseline="0" noProof="0" dirty="0">
                <a:ln>
                  <a:noFill/>
                </a:ln>
                <a:solidFill>
                  <a:srgbClr val="0000FF"/>
                </a:solidFill>
                <a:effectLst/>
                <a:uLnTx/>
                <a:uFillTx/>
                <a:ea typeface="Georgia" panose="02040502050405020303" pitchFamily="18" charset="0"/>
                <a:cs typeface="+mn-cs"/>
              </a:rPr>
              <a:t>temperature</a:t>
            </a:r>
            <a:r>
              <a:rPr kumimoji="0" lang="en-US" b="0" i="0" u="none" strike="noStrike" kern="1200" cap="none" spc="-85" normalizeH="0" baseline="0" noProof="0" dirty="0">
                <a:ln>
                  <a:noFill/>
                </a:ln>
                <a:solidFill>
                  <a:srgbClr val="0000FF"/>
                </a:solidFill>
                <a:effectLst/>
                <a:uLnTx/>
                <a:uFillTx/>
                <a:ea typeface="Georgia" panose="02040502050405020303" pitchFamily="18" charset="0"/>
                <a:cs typeface="+mn-cs"/>
              </a:rPr>
              <a:t> 33</a:t>
            </a:r>
            <a:r>
              <a:rPr lang="en-US" sz="1800" dirty="0">
                <a:solidFill>
                  <a:srgbClr val="FF0000"/>
                </a:solidFill>
                <a:effectLst/>
                <a:ea typeface="Times New Roman" panose="02020603050405020304" pitchFamily="18" charset="0"/>
                <a:cs typeface="Times New Roman" panose="02020603050405020304" pitchFamily="18" charset="0"/>
              </a:rPr>
              <a:t> </a:t>
            </a:r>
            <a:r>
              <a:rPr lang="en-US" sz="1800" dirty="0">
                <a:solidFill>
                  <a:srgbClr val="0000FF"/>
                </a:solidFill>
                <a:effectLst/>
                <a:ea typeface="Times New Roman" panose="02020603050405020304" pitchFamily="18" charset="0"/>
                <a:cs typeface="Times New Roman" panose="02020603050405020304" pitchFamily="18" charset="0"/>
              </a:rPr>
              <a:t>℃</a:t>
            </a:r>
            <a:endParaRPr kumimoji="0" lang="en-US" b="0" i="0" u="none" strike="noStrike" kern="1200" cap="none" spc="0" normalizeH="0" baseline="0" noProof="0" dirty="0">
              <a:ln>
                <a:noFill/>
              </a:ln>
              <a:solidFill>
                <a:srgbClr val="0000FF"/>
              </a:solidFill>
              <a:effectLst/>
              <a:uLnTx/>
              <a:uFillTx/>
              <a:ea typeface="Georgia" panose="02040502050405020303" pitchFamily="18" charset="0"/>
              <a:cs typeface="+mn-cs"/>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10" normalizeH="0" baseline="0" noProof="0" dirty="0">
              <a:ln>
                <a:noFill/>
              </a:ln>
              <a:solidFill>
                <a:srgbClr val="0000FF"/>
              </a:solidFill>
              <a:effectLst/>
              <a:uLnTx/>
              <a:uFillTx/>
              <a:ea typeface="Georgia" panose="02040502050405020303" pitchFamily="18" charset="0"/>
              <a:cs typeface="+mn-cs"/>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85" normalizeH="0" baseline="0" noProof="0" dirty="0">
                <a:ln>
                  <a:noFill/>
                </a:ln>
                <a:solidFill>
                  <a:prstClr val="black"/>
                </a:solidFill>
                <a:effectLst/>
                <a:uLnTx/>
                <a:uFillTx/>
                <a:ea typeface="Georgia" panose="02040502050405020303" pitchFamily="18" charset="0"/>
                <a:cs typeface="+mn-cs"/>
              </a:rPr>
              <a:t> </a:t>
            </a:r>
            <a:r>
              <a:rPr kumimoji="0" lang="en-US" b="0" i="0" u="none" strike="noStrike" kern="1200" cap="none" spc="0" normalizeH="0" baseline="0" noProof="0" dirty="0">
                <a:ln>
                  <a:noFill/>
                </a:ln>
                <a:solidFill>
                  <a:srgbClr val="FF0000"/>
                </a:solidFill>
                <a:effectLst/>
                <a:uLnTx/>
                <a:uFillTx/>
                <a:ea typeface="Georgia" panose="02040502050405020303" pitchFamily="18" charset="0"/>
                <a:cs typeface="+mn-cs"/>
              </a:rPr>
              <a:t>December</a:t>
            </a:r>
            <a:r>
              <a:rPr kumimoji="0" lang="en-US" b="0" i="0" u="none" strike="noStrike" kern="1200" cap="none" spc="-90" normalizeH="0" baseline="0" noProof="0" dirty="0">
                <a:ln>
                  <a:noFill/>
                </a:ln>
                <a:solidFill>
                  <a:srgbClr val="FF0000"/>
                </a:solidFill>
                <a:effectLst/>
                <a:uLnTx/>
                <a:uFillTx/>
                <a:ea typeface="Georgia" panose="02040502050405020303" pitchFamily="18" charset="0"/>
                <a:cs typeface="+mn-cs"/>
              </a:rPr>
              <a:t> - </a:t>
            </a:r>
            <a:r>
              <a:rPr kumimoji="0" lang="en-US" b="0" i="0" u="none" strike="noStrike" kern="1200" cap="none" spc="0" normalizeH="0" baseline="0" noProof="0" dirty="0">
                <a:ln>
                  <a:noFill/>
                </a:ln>
                <a:solidFill>
                  <a:srgbClr val="FF0000"/>
                </a:solidFill>
                <a:effectLst/>
                <a:uLnTx/>
                <a:uFillTx/>
                <a:ea typeface="Georgia" panose="02040502050405020303" pitchFamily="18" charset="0"/>
                <a:cs typeface="+mn-cs"/>
              </a:rPr>
              <a:t>coldest</a:t>
            </a:r>
            <a:r>
              <a:rPr kumimoji="0" lang="en-US" b="0" i="0" u="none" strike="noStrike" kern="1200" cap="none" spc="-90" normalizeH="0" baseline="0" noProof="0" dirty="0">
                <a:ln>
                  <a:noFill/>
                </a:ln>
                <a:solidFill>
                  <a:srgbClr val="FF0000"/>
                </a:solidFill>
                <a:effectLst/>
                <a:uLnTx/>
                <a:uFillTx/>
                <a:ea typeface="Georgia" panose="02040502050405020303" pitchFamily="18" charset="0"/>
                <a:cs typeface="+mn-cs"/>
              </a:rPr>
              <a:t> </a:t>
            </a:r>
            <a:r>
              <a:rPr kumimoji="0" lang="en-US" b="0" i="0" u="none" strike="noStrike" kern="1200" cap="none" spc="0" normalizeH="0" baseline="0" noProof="0" dirty="0">
                <a:ln>
                  <a:noFill/>
                </a:ln>
                <a:solidFill>
                  <a:srgbClr val="FF0000"/>
                </a:solidFill>
                <a:effectLst/>
                <a:uLnTx/>
                <a:uFillTx/>
                <a:ea typeface="Georgia" panose="02040502050405020303" pitchFamily="18" charset="0"/>
                <a:cs typeface="+mn-cs"/>
              </a:rPr>
              <a:t>month,</a:t>
            </a:r>
            <a:r>
              <a:rPr kumimoji="0" lang="en-US" b="0" i="0" u="none" strike="noStrike" kern="1200" cap="none" spc="-85" normalizeH="0" baseline="0" noProof="0" dirty="0">
                <a:ln>
                  <a:noFill/>
                </a:ln>
                <a:solidFill>
                  <a:srgbClr val="FF0000"/>
                </a:solidFill>
                <a:effectLst/>
                <a:uLnTx/>
                <a:uFillTx/>
                <a:ea typeface="Georgia" panose="02040502050405020303" pitchFamily="18" charset="0"/>
                <a:cs typeface="+mn-cs"/>
              </a:rPr>
              <a:t> M</a:t>
            </a:r>
            <a:r>
              <a:rPr kumimoji="0" lang="en-US" b="0" i="0" u="none" strike="noStrike" kern="1200" cap="none" spc="0" normalizeH="0" baseline="0" noProof="0" dirty="0">
                <a:ln>
                  <a:noFill/>
                </a:ln>
                <a:solidFill>
                  <a:srgbClr val="FF0000"/>
                </a:solidFill>
                <a:effectLst/>
                <a:uLnTx/>
                <a:uFillTx/>
                <a:ea typeface="Georgia" panose="02040502050405020303" pitchFamily="18" charset="0"/>
                <a:cs typeface="+mn-cs"/>
              </a:rPr>
              <a:t>ean temperature</a:t>
            </a:r>
            <a:r>
              <a:rPr kumimoji="0" lang="en-US" b="0" i="0" u="none" strike="noStrike" kern="1200" cap="none" spc="-75" normalizeH="0" baseline="0" noProof="0" dirty="0">
                <a:ln>
                  <a:noFill/>
                </a:ln>
                <a:solidFill>
                  <a:srgbClr val="FF0000"/>
                </a:solidFill>
                <a:effectLst/>
                <a:uLnTx/>
                <a:uFillTx/>
                <a:ea typeface="Georgia" panose="02040502050405020303" pitchFamily="18" charset="0"/>
                <a:cs typeface="+mn-cs"/>
              </a:rPr>
              <a:t> of 22 </a:t>
            </a:r>
            <a:r>
              <a:rPr lang="en-US" sz="1800" dirty="0">
                <a:solidFill>
                  <a:srgbClr val="FF0000"/>
                </a:solidFill>
                <a:effectLst/>
                <a:ea typeface="Times New Roman" panose="02020603050405020304" pitchFamily="18" charset="0"/>
                <a:cs typeface="Times New Roman" panose="02020603050405020304" pitchFamily="18" charset="0"/>
              </a:rPr>
              <a:t>℃</a:t>
            </a:r>
            <a:endParaRPr kumimoji="0" lang="en-US" b="0" i="0" u="none" strike="noStrike" kern="1200" cap="none" spc="0" normalizeH="0" baseline="0" noProof="0" dirty="0">
              <a:ln>
                <a:noFill/>
              </a:ln>
              <a:solidFill>
                <a:srgbClr val="FF0000"/>
              </a:solidFill>
              <a:effectLst/>
              <a:uLnTx/>
              <a:uFillTx/>
              <a:ea typeface="Georgia" panose="02040502050405020303" pitchFamily="18" charset="0"/>
              <a:cs typeface="+mn-cs"/>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rgbClr val="FF0000"/>
              </a:solidFill>
              <a:ea typeface="Georgia" panose="02040502050405020303" pitchFamily="18" charset="0"/>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70" normalizeH="0" baseline="0" noProof="0" dirty="0">
              <a:ln>
                <a:noFill/>
              </a:ln>
              <a:solidFill>
                <a:srgbClr val="FF0000"/>
              </a:solidFill>
              <a:effectLst/>
              <a:uLnTx/>
              <a:uFillTx/>
              <a:ea typeface="Georgia" panose="02040502050405020303" pitchFamily="18" charset="0"/>
              <a:cs typeface="+mn-cs"/>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FF"/>
                </a:solidFill>
                <a:effectLst/>
                <a:uLnTx/>
                <a:uFillTx/>
                <a:ea typeface="Georgia" panose="02040502050405020303" pitchFamily="18" charset="0"/>
                <a:cs typeface="+mn-cs"/>
              </a:rPr>
              <a:t>Highest</a:t>
            </a:r>
            <a:r>
              <a:rPr kumimoji="0" lang="en-US" b="0" i="0" u="none" strike="noStrike" kern="1200" cap="none" spc="-75" normalizeH="0" baseline="0" noProof="0" dirty="0">
                <a:ln>
                  <a:noFill/>
                </a:ln>
                <a:solidFill>
                  <a:srgbClr val="0000FF"/>
                </a:solidFill>
                <a:effectLst/>
                <a:uLnTx/>
                <a:uFillTx/>
                <a:ea typeface="Georgia" panose="02040502050405020303" pitchFamily="18" charset="0"/>
                <a:cs typeface="+mn-cs"/>
              </a:rPr>
              <a:t> </a:t>
            </a:r>
            <a:r>
              <a:rPr kumimoji="0" lang="en-US" b="0" i="0" u="none" strike="noStrike" kern="1200" cap="none" spc="0" normalizeH="0" baseline="0" noProof="0" dirty="0">
                <a:ln>
                  <a:noFill/>
                </a:ln>
                <a:solidFill>
                  <a:srgbClr val="0000FF"/>
                </a:solidFill>
                <a:effectLst/>
                <a:uLnTx/>
                <a:uFillTx/>
                <a:ea typeface="Georgia" panose="02040502050405020303" pitchFamily="18" charset="0"/>
                <a:cs typeface="+mn-cs"/>
              </a:rPr>
              <a:t>relative</a:t>
            </a:r>
            <a:r>
              <a:rPr kumimoji="0" lang="en-US" b="0" i="0" u="none" strike="noStrike" kern="1200" cap="none" spc="-70" normalizeH="0" baseline="0" noProof="0" dirty="0">
                <a:ln>
                  <a:noFill/>
                </a:ln>
                <a:solidFill>
                  <a:srgbClr val="0000FF"/>
                </a:solidFill>
                <a:effectLst/>
                <a:uLnTx/>
                <a:uFillTx/>
                <a:ea typeface="Georgia" panose="02040502050405020303" pitchFamily="18" charset="0"/>
                <a:cs typeface="+mn-cs"/>
              </a:rPr>
              <a:t> </a:t>
            </a:r>
            <a:r>
              <a:rPr kumimoji="0" lang="en-US" b="0" i="0" u="none" strike="noStrike" kern="1200" cap="none" spc="-15" normalizeH="0" baseline="0" noProof="0" dirty="0">
                <a:ln>
                  <a:noFill/>
                </a:ln>
                <a:solidFill>
                  <a:srgbClr val="0000FF"/>
                </a:solidFill>
                <a:effectLst/>
                <a:uLnTx/>
                <a:uFillTx/>
                <a:ea typeface="Georgia" panose="02040502050405020303" pitchFamily="18" charset="0"/>
                <a:cs typeface="+mn-cs"/>
              </a:rPr>
              <a:t>humidity</a:t>
            </a:r>
            <a:r>
              <a:rPr kumimoji="0" lang="en-US" b="0" i="0" u="none" strike="noStrike" kern="1200" cap="none" spc="-70" normalizeH="0" baseline="0" noProof="0" dirty="0">
                <a:ln>
                  <a:noFill/>
                </a:ln>
                <a:solidFill>
                  <a:srgbClr val="0000FF"/>
                </a:solidFill>
                <a:effectLst/>
                <a:uLnTx/>
                <a:uFillTx/>
                <a:ea typeface="Georgia" panose="02040502050405020303" pitchFamily="18" charset="0"/>
                <a:cs typeface="+mn-cs"/>
              </a:rPr>
              <a:t> </a:t>
            </a:r>
            <a:r>
              <a:rPr kumimoji="0" lang="en-US" b="0" i="0" u="none" strike="noStrike" kern="1200" cap="none" spc="0" normalizeH="0" baseline="0" noProof="0" dirty="0">
                <a:ln>
                  <a:noFill/>
                </a:ln>
                <a:solidFill>
                  <a:srgbClr val="0000FF"/>
                </a:solidFill>
                <a:effectLst/>
                <a:uLnTx/>
                <a:uFillTx/>
                <a:ea typeface="Georgia" panose="02040502050405020303" pitchFamily="18" charset="0"/>
                <a:cs typeface="+mn-cs"/>
              </a:rPr>
              <a:t>in</a:t>
            </a:r>
            <a:r>
              <a:rPr kumimoji="0" lang="en-US" b="0" i="0" u="none" strike="noStrike" kern="1200" cap="none" spc="-70" normalizeH="0" baseline="0" noProof="0" dirty="0">
                <a:ln>
                  <a:noFill/>
                </a:ln>
                <a:solidFill>
                  <a:srgbClr val="0000FF"/>
                </a:solidFill>
                <a:effectLst/>
                <a:uLnTx/>
                <a:uFillTx/>
                <a:ea typeface="Georgia" panose="02040502050405020303" pitchFamily="18" charset="0"/>
                <a:cs typeface="+mn-cs"/>
              </a:rPr>
              <a:t> </a:t>
            </a:r>
            <a:r>
              <a:rPr kumimoji="0" lang="en-US" b="0" i="0" u="none" strike="noStrike" kern="1200" cap="none" spc="0" normalizeH="0" baseline="0" noProof="0" dirty="0">
                <a:ln>
                  <a:noFill/>
                </a:ln>
                <a:solidFill>
                  <a:srgbClr val="0000FF"/>
                </a:solidFill>
                <a:effectLst/>
                <a:uLnTx/>
                <a:uFillTx/>
                <a:ea typeface="Georgia" panose="02040502050405020303" pitchFamily="18" charset="0"/>
                <a:cs typeface="+mn-cs"/>
              </a:rPr>
              <a:t>August (69%),</a:t>
            </a:r>
            <a:r>
              <a:rPr kumimoji="0" lang="en-US" b="0" i="0" u="none" strike="noStrike" kern="1200" cap="none" spc="-70" normalizeH="0" baseline="0" noProof="0" dirty="0">
                <a:ln>
                  <a:noFill/>
                </a:ln>
                <a:solidFill>
                  <a:srgbClr val="0000FF"/>
                </a:solidFill>
                <a:effectLst/>
                <a:uLnTx/>
                <a:uFillTx/>
                <a:ea typeface="Georgia" panose="02040502050405020303" pitchFamily="18" charset="0"/>
                <a:cs typeface="+mn-cs"/>
              </a:rPr>
              <a:t> L</a:t>
            </a:r>
            <a:r>
              <a:rPr kumimoji="0" lang="en-US" b="0" i="0" u="none" strike="noStrike" kern="1200" cap="none" spc="-15" normalizeH="0" baseline="0" noProof="0" dirty="0">
                <a:ln>
                  <a:noFill/>
                </a:ln>
                <a:solidFill>
                  <a:srgbClr val="0000FF"/>
                </a:solidFill>
                <a:effectLst/>
                <a:uLnTx/>
                <a:uFillTx/>
                <a:ea typeface="Georgia" panose="02040502050405020303" pitchFamily="18" charset="0"/>
                <a:cs typeface="+mn-cs"/>
              </a:rPr>
              <a:t>owest </a:t>
            </a:r>
            <a:r>
              <a:rPr kumimoji="0" lang="en-US" b="0" i="0" u="none" strike="noStrike" kern="1200" cap="none" spc="0" normalizeH="0" baseline="0" noProof="0" dirty="0">
                <a:ln>
                  <a:noFill/>
                </a:ln>
                <a:solidFill>
                  <a:srgbClr val="0000FF"/>
                </a:solidFill>
                <a:effectLst/>
                <a:uLnTx/>
                <a:uFillTx/>
                <a:ea typeface="Georgia" panose="02040502050405020303" pitchFamily="18" charset="0"/>
                <a:cs typeface="+mn-cs"/>
              </a:rPr>
              <a:t>in April (28%)</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0000FF"/>
              </a:solidFill>
              <a:effectLst/>
              <a:uLnTx/>
              <a:uFillTx/>
              <a:ea typeface="Georgia" panose="02040502050405020303" pitchFamily="18" charset="0"/>
              <a:cs typeface="+mn-cs"/>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dirty="0">
              <a:ln>
                <a:noFill/>
              </a:ln>
              <a:solidFill>
                <a:srgbClr val="FF0000"/>
              </a:solidFill>
              <a:effectLst/>
              <a:uLnTx/>
              <a:uFillTx/>
              <a:ea typeface="Georgia" panose="02040502050405020303" pitchFamily="18" charset="0"/>
              <a:cs typeface="+mn-cs"/>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FF0000"/>
                </a:solidFill>
                <a:effectLst/>
                <a:uLnTx/>
                <a:uFillTx/>
                <a:ea typeface="Georgia" panose="02040502050405020303" pitchFamily="18" charset="0"/>
                <a:cs typeface="+mn-cs"/>
              </a:rPr>
              <a:t>City has large</a:t>
            </a:r>
            <a:r>
              <a:rPr kumimoji="0" lang="en-US" b="0" i="0" u="none" strike="noStrike" kern="1200" cap="none" spc="-25" normalizeH="0" baseline="0" noProof="0" dirty="0">
                <a:ln>
                  <a:noFill/>
                </a:ln>
                <a:solidFill>
                  <a:srgbClr val="FF0000"/>
                </a:solidFill>
                <a:effectLst/>
                <a:uLnTx/>
                <a:uFillTx/>
                <a:ea typeface="Georgia" panose="02040502050405020303" pitchFamily="18" charset="0"/>
                <a:cs typeface="+mn-cs"/>
              </a:rPr>
              <a:t> </a:t>
            </a:r>
            <a:r>
              <a:rPr kumimoji="0" lang="en-US" b="0" i="0" u="none" strike="noStrike" kern="1200" cap="none" spc="0" normalizeH="0" baseline="0" noProof="0" dirty="0">
                <a:ln>
                  <a:noFill/>
                </a:ln>
                <a:solidFill>
                  <a:srgbClr val="FF0000"/>
                </a:solidFill>
                <a:effectLst/>
                <a:uLnTx/>
                <a:uFillTx/>
                <a:ea typeface="Georgia" panose="02040502050405020303" pitchFamily="18" charset="0"/>
                <a:cs typeface="+mn-cs"/>
              </a:rPr>
              <a:t>urban landscape with</a:t>
            </a:r>
            <a:r>
              <a:rPr kumimoji="0" lang="en-US" b="0" i="0" u="none" strike="noStrike" kern="1200" cap="none" spc="-100" normalizeH="0" baseline="0" noProof="0" dirty="0">
                <a:ln>
                  <a:noFill/>
                </a:ln>
                <a:solidFill>
                  <a:srgbClr val="FF0000"/>
                </a:solidFill>
                <a:effectLst/>
                <a:uLnTx/>
                <a:uFillTx/>
                <a:ea typeface="Georgia" panose="02040502050405020303" pitchFamily="18" charset="0"/>
                <a:cs typeface="+mn-cs"/>
              </a:rPr>
              <a:t> a </a:t>
            </a:r>
            <a:r>
              <a:rPr kumimoji="0" lang="en-US" b="0" i="0" u="none" strike="noStrike" kern="1200" cap="none" spc="0" normalizeH="0" baseline="0" noProof="0" dirty="0">
                <a:ln>
                  <a:noFill/>
                </a:ln>
                <a:solidFill>
                  <a:srgbClr val="FF0000"/>
                </a:solidFill>
                <a:effectLst/>
                <a:uLnTx/>
                <a:uFillTx/>
                <a:ea typeface="Georgia" panose="02040502050405020303" pitchFamily="18" charset="0"/>
                <a:cs typeface="+mn-cs"/>
              </a:rPr>
              <a:t>population</a:t>
            </a:r>
            <a:r>
              <a:rPr kumimoji="0" lang="en-US" b="0" i="0" u="none" strike="noStrike" kern="1200" cap="none" spc="-95" normalizeH="0" baseline="0" noProof="0" dirty="0">
                <a:ln>
                  <a:noFill/>
                </a:ln>
                <a:solidFill>
                  <a:srgbClr val="FF0000"/>
                </a:solidFill>
                <a:effectLst/>
                <a:uLnTx/>
                <a:uFillTx/>
                <a:ea typeface="Georgia" panose="02040502050405020303" pitchFamily="18" charset="0"/>
                <a:cs typeface="+mn-cs"/>
              </a:rPr>
              <a:t> of </a:t>
            </a:r>
            <a:r>
              <a:rPr kumimoji="0" lang="en-US" b="0" i="0" u="none" strike="noStrike" kern="1200" cap="none" spc="0" normalizeH="0" baseline="0" noProof="0" dirty="0">
                <a:ln>
                  <a:noFill/>
                </a:ln>
                <a:solidFill>
                  <a:srgbClr val="FF0000"/>
                </a:solidFill>
                <a:effectLst/>
                <a:uLnTx/>
                <a:uFillTx/>
                <a:ea typeface="Georgia" panose="02040502050405020303" pitchFamily="18" charset="0"/>
                <a:cs typeface="+mn-cs"/>
              </a:rPr>
              <a:t>about</a:t>
            </a:r>
            <a:r>
              <a:rPr kumimoji="0" lang="en-US" b="0" i="0" u="none" strike="noStrike" kern="1200" cap="none" spc="-95" normalizeH="0" baseline="0" noProof="0" dirty="0">
                <a:ln>
                  <a:noFill/>
                </a:ln>
                <a:solidFill>
                  <a:srgbClr val="FF0000"/>
                </a:solidFill>
                <a:effectLst/>
                <a:uLnTx/>
                <a:uFillTx/>
                <a:ea typeface="Georgia" panose="02040502050405020303" pitchFamily="18" charset="0"/>
                <a:cs typeface="+mn-cs"/>
              </a:rPr>
              <a:t> </a:t>
            </a:r>
            <a:r>
              <a:rPr kumimoji="0" lang="en-US" b="0" i="0" u="none" strike="noStrike" kern="1200" cap="none" spc="0" normalizeH="0" baseline="0" noProof="0" dirty="0">
                <a:ln>
                  <a:noFill/>
                </a:ln>
                <a:solidFill>
                  <a:srgbClr val="FF0000"/>
                </a:solidFill>
                <a:effectLst/>
                <a:uLnTx/>
                <a:uFillTx/>
                <a:ea typeface="Georgia" panose="02040502050405020303" pitchFamily="18" charset="0"/>
                <a:cs typeface="+mn-cs"/>
              </a:rPr>
              <a:t>9,482,000 (The World’s Cities in 2018) </a:t>
            </a:r>
            <a:endParaRPr kumimoji="0" lang="en-IN" b="0" i="0" u="none" strike="noStrike" kern="1200" cap="none" spc="0" normalizeH="0" baseline="0" noProof="0" dirty="0">
              <a:ln>
                <a:noFill/>
              </a:ln>
              <a:solidFill>
                <a:srgbClr val="FF0000"/>
              </a:solidFill>
              <a:effectLst/>
              <a:uLnTx/>
              <a:uFillTx/>
              <a:ea typeface="+mn-ea"/>
              <a:cs typeface="+mn-cs"/>
            </a:endParaRPr>
          </a:p>
        </p:txBody>
      </p:sp>
      <p:sp>
        <p:nvSpPr>
          <p:cNvPr id="4" name="TextBox 3">
            <a:extLst>
              <a:ext uri="{FF2B5EF4-FFF2-40B4-BE49-F238E27FC236}">
                <a16:creationId xmlns:a16="http://schemas.microsoft.com/office/drawing/2014/main" id="{8F253CA8-B8CE-7AB8-B814-516B57F97B9D}"/>
              </a:ext>
            </a:extLst>
          </p:cNvPr>
          <p:cNvSpPr txBox="1"/>
          <p:nvPr/>
        </p:nvSpPr>
        <p:spPr>
          <a:xfrm>
            <a:off x="4098552" y="923202"/>
            <a:ext cx="3814001" cy="4801314"/>
          </a:xfrm>
          <a:prstGeom prst="rect">
            <a:avLst/>
          </a:prstGeom>
          <a:noFill/>
        </p:spPr>
        <p:txBody>
          <a:bodyPr wrap="square" rtlCol="0">
            <a:spAutoFit/>
          </a:bodyPr>
          <a:lstStyle/>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FF0000"/>
                </a:solidFill>
                <a:uLnTx/>
                <a:uFillTx/>
                <a:ea typeface="Georgia" panose="02040502050405020303" pitchFamily="18" charset="0"/>
                <a:cs typeface="+mn-cs"/>
              </a:rPr>
              <a:t>Bangalore</a:t>
            </a:r>
            <a:r>
              <a:rPr lang="en-US" sz="1800" dirty="0">
                <a:solidFill>
                  <a:srgbClr val="0000FF"/>
                </a:solidFill>
                <a:effectLst/>
                <a:ea typeface="Times New Roman" panose="02020603050405020304" pitchFamily="18" charset="0"/>
              </a:rPr>
              <a:t> </a:t>
            </a:r>
            <a:r>
              <a:rPr lang="en-US" sz="1800" dirty="0">
                <a:solidFill>
                  <a:srgbClr val="FF0000"/>
                </a:solidFill>
                <a:effectLst/>
                <a:ea typeface="Times New Roman" panose="02020603050405020304" pitchFamily="18" charset="0"/>
              </a:rPr>
              <a:t>is a tropical savanna climatic zone. It is the moderately comfortable city.</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solidFill>
                <a:srgbClr val="FF0000"/>
              </a:solidFill>
              <a:effectLst/>
              <a:ea typeface="Times New Roman" panose="02020603050405020304" pitchFamily="18" charset="0"/>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FF0000"/>
                </a:solidFill>
                <a:effectLst/>
                <a:ea typeface="Times New Roman" panose="02020603050405020304" pitchFamily="18" charset="0"/>
              </a:rPr>
              <a:t>The hottest month is April, with an average temperature of about 35 </a:t>
            </a:r>
            <a:r>
              <a:rPr lang="en-US" sz="1800" dirty="0">
                <a:solidFill>
                  <a:srgbClr val="FF0000"/>
                </a:solidFill>
                <a:effectLst/>
                <a:ea typeface="Times New Roman" panose="02020603050405020304" pitchFamily="18" charset="0"/>
                <a:cs typeface="Times New Roman" panose="02020603050405020304" pitchFamily="18" charset="0"/>
              </a:rPr>
              <a:t>℃</a:t>
            </a:r>
            <a:r>
              <a:rPr lang="en-US" sz="1800" dirty="0">
                <a:solidFill>
                  <a:srgbClr val="FF0000"/>
                </a:solidFill>
                <a:effectLst/>
                <a:ea typeface="Times New Roman" panose="02020603050405020304" pitchFamily="18" charset="0"/>
              </a:rPr>
              <a:t>, and the coolest month is January, with a mean temperature of about 15.0 </a:t>
            </a:r>
            <a:r>
              <a:rPr lang="en-US" sz="1800" dirty="0">
                <a:solidFill>
                  <a:srgbClr val="FF0000"/>
                </a:solidFill>
                <a:effectLst/>
                <a:ea typeface="Times New Roman" panose="02020603050405020304" pitchFamily="18" charset="0"/>
                <a:cs typeface="Times New Roman" panose="02020603050405020304" pitchFamily="18" charset="0"/>
              </a:rPr>
              <a:t>℃</a:t>
            </a:r>
            <a:r>
              <a:rPr lang="en-US" sz="1800" dirty="0">
                <a:solidFill>
                  <a:srgbClr val="FF0000"/>
                </a:solidFill>
                <a:effectLst/>
                <a:ea typeface="Times New Roman" panose="02020603050405020304" pitchFamily="18" charset="0"/>
              </a:rPr>
              <a:t>.</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solidFill>
                <a:srgbClr val="FF0000"/>
              </a:solidFill>
              <a:effectLst/>
              <a:ea typeface="Times New Roman" panose="02020603050405020304" pitchFamily="18" charset="0"/>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0000FF"/>
                </a:solidFill>
                <a:effectLst/>
                <a:ea typeface="Times New Roman" panose="02020603050405020304" pitchFamily="18" charset="0"/>
              </a:rPr>
              <a:t>The average peak relative humidity is about 71%. in August, and the lowest average is 41% in March.</a:t>
            </a:r>
          </a:p>
          <a:p>
            <a:pPr marR="0" lvl="0" algn="just" defTabSz="457200" rtl="0" eaLnBrk="1" fontAlgn="auto" latinLnBrk="0" hangingPunct="1">
              <a:lnSpc>
                <a:spcPct val="100000"/>
              </a:lnSpc>
              <a:spcBef>
                <a:spcPts val="0"/>
              </a:spcBef>
              <a:spcAft>
                <a:spcPts val="0"/>
              </a:spcAft>
              <a:buClrTx/>
              <a:buSzTx/>
              <a:tabLst/>
              <a:defRPr/>
            </a:pPr>
            <a:r>
              <a:rPr lang="en-US" sz="1800" dirty="0">
                <a:solidFill>
                  <a:srgbClr val="0000FF"/>
                </a:solidFill>
                <a:effectLst/>
                <a:ea typeface="Times New Roman" panose="02020603050405020304" pitchFamily="18" charset="0"/>
              </a:rPr>
              <a:t> </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FF0000"/>
                </a:solidFill>
                <a:effectLst/>
                <a:ea typeface="Times New Roman" panose="02020603050405020304" pitchFamily="18" charset="0"/>
              </a:rPr>
              <a:t>It is one of the top 50 highly air-polluted cities in India, with a population of around .84 crores.</a:t>
            </a:r>
            <a:endParaRPr kumimoji="0" lang="en-IN" b="0" i="0" u="none" strike="noStrike" kern="1200" cap="none" spc="0" normalizeH="0" baseline="0" noProof="0" dirty="0">
              <a:ln>
                <a:noFill/>
              </a:ln>
              <a:solidFill>
                <a:srgbClr val="FF0000"/>
              </a:solidFill>
              <a:effectLst/>
              <a:uLnTx/>
              <a:uFillTx/>
              <a:ea typeface="+mn-ea"/>
              <a:cs typeface="+mn-cs"/>
            </a:endParaRPr>
          </a:p>
        </p:txBody>
      </p:sp>
      <p:sp>
        <p:nvSpPr>
          <p:cNvPr id="5" name="TextBox 4">
            <a:extLst>
              <a:ext uri="{FF2B5EF4-FFF2-40B4-BE49-F238E27FC236}">
                <a16:creationId xmlns:a16="http://schemas.microsoft.com/office/drawing/2014/main" id="{515411E1-9389-C45E-528E-D2B7037817B0}"/>
              </a:ext>
            </a:extLst>
          </p:cNvPr>
          <p:cNvSpPr txBox="1"/>
          <p:nvPr/>
        </p:nvSpPr>
        <p:spPr>
          <a:xfrm>
            <a:off x="7879798" y="839226"/>
            <a:ext cx="3640299" cy="5632311"/>
          </a:xfrm>
          <a:prstGeom prst="rect">
            <a:avLst/>
          </a:prstGeom>
          <a:noFill/>
        </p:spPr>
        <p:txBody>
          <a:bodyPr wrap="square" rtlCol="0">
            <a:spAutoFit/>
          </a:bodyPr>
          <a:lstStyle/>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FF0000"/>
                </a:solidFill>
                <a:effectLst/>
                <a:uLnTx/>
                <a:uFillTx/>
                <a:cs typeface="Times New Roman" panose="02020603050405020304" pitchFamily="18" charset="0"/>
              </a:rPr>
              <a:t>Jaipur has a monsoon-influenced hot semi-arid climate with long, extremely hot summers and short, mild to warm winters. </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srgbClr val="FF0000"/>
              </a:solidFill>
              <a:effectLst/>
              <a:uLnTx/>
              <a:uFillTx/>
              <a:cs typeface="Times New Roman" panose="02020603050405020304" pitchFamily="18" charset="0"/>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FF0000"/>
                </a:solidFill>
                <a:effectLst/>
                <a:ea typeface="Times New Roman" panose="02020603050405020304" pitchFamily="18" charset="0"/>
              </a:rPr>
              <a:t>The hottest month is May, with an average temperature of about 41.0 </a:t>
            </a:r>
            <a:r>
              <a:rPr lang="en-US" sz="1800" dirty="0">
                <a:solidFill>
                  <a:srgbClr val="FF0000"/>
                </a:solidFill>
                <a:effectLst/>
                <a:ea typeface="Times New Roman" panose="02020603050405020304" pitchFamily="18" charset="0"/>
                <a:cs typeface="Times New Roman" panose="02020603050405020304" pitchFamily="18" charset="0"/>
              </a:rPr>
              <a:t>℃</a:t>
            </a:r>
            <a:r>
              <a:rPr lang="en-US" sz="1800" dirty="0">
                <a:solidFill>
                  <a:srgbClr val="FF0000"/>
                </a:solidFill>
                <a:effectLst/>
                <a:ea typeface="Times New Roman" panose="02020603050405020304" pitchFamily="18" charset="0"/>
              </a:rPr>
              <a:t>, and the coolest month is January, with a mean temperature of about 17.0 </a:t>
            </a:r>
            <a:r>
              <a:rPr lang="en-US" sz="1800" dirty="0">
                <a:solidFill>
                  <a:srgbClr val="FF0000"/>
                </a:solidFill>
                <a:effectLst/>
                <a:ea typeface="Times New Roman" panose="02020603050405020304" pitchFamily="18" charset="0"/>
                <a:cs typeface="Times New Roman" panose="02020603050405020304" pitchFamily="18" charset="0"/>
              </a:rPr>
              <a:t>℃</a:t>
            </a:r>
            <a:r>
              <a:rPr lang="en-US" sz="1800" dirty="0">
                <a:solidFill>
                  <a:srgbClr val="FF0000"/>
                </a:solidFill>
                <a:effectLst/>
                <a:ea typeface="Times New Roman" panose="02020603050405020304" pitchFamily="18" charset="0"/>
              </a:rPr>
              <a:t>.</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solidFill>
                <a:srgbClr val="FF0000"/>
              </a:solidFill>
              <a:effectLst/>
              <a:ea typeface="Times New Roman" panose="02020603050405020304" pitchFamily="18" charset="0"/>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0000FF"/>
                </a:solidFill>
                <a:effectLst/>
                <a:ea typeface="Times New Roman" panose="02020603050405020304" pitchFamily="18" charset="0"/>
              </a:rPr>
              <a:t>The average peak relative humidity  in July, and the lowest average is  in </a:t>
            </a:r>
            <a:r>
              <a:rPr lang="en-US" dirty="0">
                <a:solidFill>
                  <a:srgbClr val="0000FF"/>
                </a:solidFill>
                <a:ea typeface="Times New Roman" panose="02020603050405020304" pitchFamily="18" charset="0"/>
              </a:rPr>
              <a:t>A</a:t>
            </a:r>
            <a:r>
              <a:rPr lang="en-US" sz="1800" dirty="0">
                <a:solidFill>
                  <a:srgbClr val="0000FF"/>
                </a:solidFill>
                <a:effectLst/>
                <a:ea typeface="Times New Roman" panose="02020603050405020304" pitchFamily="18" charset="0"/>
              </a:rPr>
              <a:t>pril. </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solidFill>
                <a:srgbClr val="0000FF"/>
              </a:solidFill>
              <a:effectLst/>
              <a:ea typeface="Times New Roman" panose="02020603050405020304" pitchFamily="18" charset="0"/>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FF0000"/>
                </a:solidFill>
                <a:effectLst/>
                <a:ea typeface="Times New Roman" panose="02020603050405020304" pitchFamily="18" charset="0"/>
              </a:rPr>
              <a:t>It is one of the top 50 highly air-polluted cities in India, with a population of around 42 Lakhs.</a:t>
            </a:r>
            <a:endParaRPr kumimoji="0" lang="en-IN" b="0" i="0" u="none" strike="noStrike" kern="1200" cap="none" spc="0" normalizeH="0" baseline="0" noProof="0" dirty="0">
              <a:ln>
                <a:noFill/>
              </a:ln>
              <a:solidFill>
                <a:srgbClr val="FF0000"/>
              </a:solidFill>
              <a:effectLst/>
              <a:uLnTx/>
              <a:uFillTx/>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srgbClr val="FF0000"/>
              </a:solidFill>
              <a:effectLst/>
              <a:uLnTx/>
              <a:uFillTx/>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srgbClr val="FF0000"/>
              </a:solidFill>
              <a:effectLst/>
              <a:uLnTx/>
              <a:uFillTx/>
              <a:ea typeface="+mn-ea"/>
              <a:cs typeface="+mn-cs"/>
            </a:endParaRPr>
          </a:p>
        </p:txBody>
      </p:sp>
      <p:sp>
        <p:nvSpPr>
          <p:cNvPr id="6" name="TextBox 5">
            <a:extLst>
              <a:ext uri="{FF2B5EF4-FFF2-40B4-BE49-F238E27FC236}">
                <a16:creationId xmlns:a16="http://schemas.microsoft.com/office/drawing/2014/main" id="{C874E403-72B0-B2B6-3C25-B28BD83E66BD}"/>
              </a:ext>
            </a:extLst>
          </p:cNvPr>
          <p:cNvSpPr txBox="1"/>
          <p:nvPr/>
        </p:nvSpPr>
        <p:spPr>
          <a:xfrm>
            <a:off x="4875417" y="0"/>
            <a:ext cx="192745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2800" b="1" i="0" u="none" strike="noStrike" kern="1200" cap="none" spc="0" normalizeH="0" baseline="0" noProof="0" dirty="0">
                <a:ln>
                  <a:noFill/>
                </a:ln>
                <a:solidFill>
                  <a:srgbClr val="FF0000"/>
                </a:solidFill>
                <a:effectLst/>
                <a:uLnTx/>
                <a:uFillTx/>
                <a:latin typeface="Garamond" panose="02020404030301010803"/>
                <a:ea typeface="+mn-ea"/>
                <a:cs typeface="+mn-cs"/>
              </a:rPr>
              <a:t>Study Area </a:t>
            </a:r>
          </a:p>
        </p:txBody>
      </p:sp>
      <p:pic>
        <p:nvPicPr>
          <p:cNvPr id="8" name="Audio 7">
            <a:hlinkClick r:id="" action="ppaction://media"/>
            <a:extLst>
              <a:ext uri="{FF2B5EF4-FFF2-40B4-BE49-F238E27FC236}">
                <a16:creationId xmlns:a16="http://schemas.microsoft.com/office/drawing/2014/main" id="{562544E0-BC91-AECB-2A17-2630953F5BD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624461477"/>
      </p:ext>
    </p:extLst>
  </p:cSld>
  <p:clrMapOvr>
    <a:masterClrMapping/>
  </p:clrMapOvr>
  <mc:AlternateContent xmlns:mc="http://schemas.openxmlformats.org/markup-compatibility/2006" xmlns:p14="http://schemas.microsoft.com/office/powerpoint/2010/main">
    <mc:Choice Requires="p14">
      <p:transition spd="slow" p14:dur="2000" advTm="8855"/>
    </mc:Choice>
    <mc:Fallback xmlns="">
      <p:transition spd="slow" advTm="8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772DCD-C494-FBA9-E4EB-F2223FE7279E}"/>
              </a:ext>
            </a:extLst>
          </p:cNvPr>
          <p:cNvSpPr>
            <a:spLocks noGrp="1"/>
          </p:cNvSpPr>
          <p:nvPr>
            <p:ph type="sldNum" sz="quarter" idx="12"/>
          </p:nvPr>
        </p:nvSpPr>
        <p:spPr/>
        <p:txBody>
          <a:bodyPr/>
          <a:lstStyle/>
          <a:p>
            <a:fld id="{3752B04B-92D6-4438-9D71-2A3F4F63B5C6}" type="slidenum">
              <a:rPr lang="en-IN" smtClean="0"/>
              <a:t>5</a:t>
            </a:fld>
            <a:endParaRPr lang="en-IN"/>
          </a:p>
        </p:txBody>
      </p:sp>
      <p:pic>
        <p:nvPicPr>
          <p:cNvPr id="3" name="Picture 2">
            <a:extLst>
              <a:ext uri="{FF2B5EF4-FFF2-40B4-BE49-F238E27FC236}">
                <a16:creationId xmlns:a16="http://schemas.microsoft.com/office/drawing/2014/main" id="{21B50BDB-EEDF-2059-61FE-BB8D76D62E1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4483" y="2743673"/>
            <a:ext cx="3965067" cy="3504727"/>
          </a:xfrm>
          <a:prstGeom prst="rect">
            <a:avLst/>
          </a:prstGeom>
        </p:spPr>
      </p:pic>
      <p:pic>
        <p:nvPicPr>
          <p:cNvPr id="4" name="Picture 3">
            <a:extLst>
              <a:ext uri="{FF2B5EF4-FFF2-40B4-BE49-F238E27FC236}">
                <a16:creationId xmlns:a16="http://schemas.microsoft.com/office/drawing/2014/main" id="{67FD73A5-AE25-829A-D053-D7B89EE9E2C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80823" y="2743674"/>
            <a:ext cx="4029071" cy="3504725"/>
          </a:xfrm>
          <a:prstGeom prst="rect">
            <a:avLst/>
          </a:prstGeom>
        </p:spPr>
      </p:pic>
      <p:sp>
        <p:nvSpPr>
          <p:cNvPr id="6" name="TextBox 5">
            <a:extLst>
              <a:ext uri="{FF2B5EF4-FFF2-40B4-BE49-F238E27FC236}">
                <a16:creationId xmlns:a16="http://schemas.microsoft.com/office/drawing/2014/main" id="{210ABAFC-3A28-316F-2D46-19E09DF43D6D}"/>
              </a:ext>
            </a:extLst>
          </p:cNvPr>
          <p:cNvSpPr txBox="1"/>
          <p:nvPr/>
        </p:nvSpPr>
        <p:spPr>
          <a:xfrm>
            <a:off x="1142406" y="768697"/>
            <a:ext cx="10095723" cy="1815882"/>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FF0000"/>
                </a:solidFill>
              </a:rPr>
              <a:t>Since it is very difficult to analyze  spatial variation of outdoor thermal comfort over entire city, so we have chosen subdivisions of every city as per the administrative boundaries of the local government.</a:t>
            </a:r>
          </a:p>
          <a:p>
            <a:pPr marL="285750" indent="-285750">
              <a:buFont typeface="Arial" panose="020B0604020202020204" pitchFamily="34" charset="0"/>
              <a:buChar char="•"/>
            </a:pPr>
            <a:endParaRPr lang="en-US" sz="1600" dirty="0">
              <a:solidFill>
                <a:srgbClr val="FF0000"/>
              </a:solidFill>
            </a:endParaRPr>
          </a:p>
          <a:p>
            <a:pPr marL="285750" indent="-285750">
              <a:buFont typeface="Arial" panose="020B0604020202020204" pitchFamily="34" charset="0"/>
              <a:buChar char="•"/>
            </a:pPr>
            <a:r>
              <a:rPr lang="en-US" sz="1600" dirty="0">
                <a:solidFill>
                  <a:srgbClr val="0000FF"/>
                </a:solidFill>
              </a:rPr>
              <a:t>Hyderabad has 16 mandals with in city and Bangalore has 5 subdivisions within city and Jaipur has 10 ward levels. </a:t>
            </a:r>
          </a:p>
          <a:p>
            <a:pPr marL="285750" indent="-285750">
              <a:buFont typeface="Arial" panose="020B0604020202020204" pitchFamily="34" charset="0"/>
              <a:buChar char="•"/>
            </a:pPr>
            <a:r>
              <a:rPr lang="en-US" sz="1600" dirty="0">
                <a:solidFill>
                  <a:srgbClr val="FF0000"/>
                </a:solidFill>
              </a:rPr>
              <a:t>Subdivisional data was collected from (</a:t>
            </a:r>
            <a:r>
              <a:rPr lang="en-US" sz="1600" b="1" dirty="0">
                <a:solidFill>
                  <a:srgbClr val="FF0000"/>
                </a:solidFill>
                <a:hlinkClick r:id="rId6"/>
              </a:rPr>
              <a:t>https://data.humdata.org/dataset/geoboundaries-admin-boundaries-for-india</a:t>
            </a:r>
            <a:r>
              <a:rPr lang="en-US" sz="1600" dirty="0">
                <a:solidFill>
                  <a:srgbClr val="FF0000"/>
                </a:solidFill>
              </a:rPr>
              <a:t>)</a:t>
            </a:r>
          </a:p>
          <a:p>
            <a:pPr marL="285750" indent="-285750">
              <a:buFont typeface="Arial" panose="020B0604020202020204" pitchFamily="34" charset="0"/>
              <a:buChar char="•"/>
            </a:pPr>
            <a:r>
              <a:rPr lang="en-IN" sz="1600" dirty="0">
                <a:solidFill>
                  <a:srgbClr val="FF0000"/>
                </a:solidFill>
              </a:rPr>
              <a:t>https://github.com/datameet/Municipal_Spatial_Data/tree/master/Jaipur</a:t>
            </a:r>
          </a:p>
        </p:txBody>
      </p:sp>
      <p:pic>
        <p:nvPicPr>
          <p:cNvPr id="8" name="Picture 7">
            <a:extLst>
              <a:ext uri="{FF2B5EF4-FFF2-40B4-BE49-F238E27FC236}">
                <a16:creationId xmlns:a16="http://schemas.microsoft.com/office/drawing/2014/main" id="{885ECE61-B9B8-67D6-C8CD-8605534E2B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25768" y="2743673"/>
            <a:ext cx="3831749" cy="3504724"/>
          </a:xfrm>
          <a:prstGeom prst="rect">
            <a:avLst/>
          </a:prstGeom>
        </p:spPr>
      </p:pic>
      <p:pic>
        <p:nvPicPr>
          <p:cNvPr id="5" name="Audio 4">
            <a:hlinkClick r:id="" action="ppaction://media"/>
            <a:extLst>
              <a:ext uri="{FF2B5EF4-FFF2-40B4-BE49-F238E27FC236}">
                <a16:creationId xmlns:a16="http://schemas.microsoft.com/office/drawing/2014/main" id="{AADEE438-ACA3-06D0-2DD2-4E7901DD98A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468012212"/>
      </p:ext>
    </p:extLst>
  </p:cSld>
  <p:clrMapOvr>
    <a:masterClrMapping/>
  </p:clrMapOvr>
  <mc:AlternateContent xmlns:mc="http://schemas.openxmlformats.org/markup-compatibility/2006" xmlns:p14="http://schemas.microsoft.com/office/powerpoint/2010/main">
    <mc:Choice Requires="p14">
      <p:transition spd="slow" p14:dur="2000" advTm="18472"/>
    </mc:Choice>
    <mc:Fallback xmlns="">
      <p:transition spd="slow" advTm="18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7398CD-CE58-CD9D-01A6-1061E4E473ED}"/>
              </a:ext>
            </a:extLst>
          </p:cNvPr>
          <p:cNvSpPr>
            <a:spLocks noGrp="1"/>
          </p:cNvSpPr>
          <p:nvPr>
            <p:ph type="sldNum" sz="quarter" idx="12"/>
          </p:nvPr>
        </p:nvSpPr>
        <p:spPr>
          <a:xfrm>
            <a:off x="10288588" y="5962703"/>
            <a:ext cx="542697" cy="27940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52B04B-92D6-4438-9D71-2A3F4F63B5C6}" type="slidenum">
              <a:rPr kumimoji="0" lang="en-IN"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IN" sz="10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
        <p:nvSpPr>
          <p:cNvPr id="3" name="Title 1">
            <a:extLst>
              <a:ext uri="{FF2B5EF4-FFF2-40B4-BE49-F238E27FC236}">
                <a16:creationId xmlns:a16="http://schemas.microsoft.com/office/drawing/2014/main" id="{3B572432-D4A7-A4A1-092B-64EBD8AF0B52}"/>
              </a:ext>
            </a:extLst>
          </p:cNvPr>
          <p:cNvSpPr txBox="1">
            <a:spLocks/>
          </p:cNvSpPr>
          <p:nvPr/>
        </p:nvSpPr>
        <p:spPr>
          <a:xfrm>
            <a:off x="1721093" y="0"/>
            <a:ext cx="8749814" cy="594050"/>
          </a:xfrm>
          <a:prstGeom prst="rect">
            <a:avLst/>
          </a:prstGeom>
        </p:spPr>
        <p:txBody>
          <a:bodyPr/>
          <a:lstStyle>
            <a:lvl1pPr algn="l" defTabSz="457200" rtl="0" eaLnBrk="1" latinLnBrk="0" hangingPunct="1">
              <a:spcBef>
                <a:spcPct val="0"/>
              </a:spcBef>
              <a:buNone/>
              <a:defRPr sz="4200" b="0" i="0" kern="1200" cap="none">
                <a:ln w="3175" cmpd="sng">
                  <a:noFill/>
                </a:ln>
                <a:solidFill>
                  <a:schemeClr val="tx2"/>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3175" cmpd="sng">
                  <a:noFill/>
                </a:ln>
                <a:solidFill>
                  <a:srgbClr val="FF0000"/>
                </a:solidFill>
                <a:effectLst/>
                <a:uLnTx/>
                <a:uFillTx/>
                <a:latin typeface="Garamond" panose="02020404030301010803"/>
                <a:ea typeface="+mj-ea"/>
                <a:cs typeface="+mj-cs"/>
              </a:rPr>
              <a:t>Data</a:t>
            </a:r>
            <a:endParaRPr kumimoji="0" lang="en-IN" sz="4200" b="1" i="0" u="none" strike="noStrike" kern="1200" cap="none" spc="0" normalizeH="0" baseline="0" noProof="0" dirty="0">
              <a:ln w="3175" cmpd="sng">
                <a:noFill/>
              </a:ln>
              <a:solidFill>
                <a:srgbClr val="FF0000"/>
              </a:solidFill>
              <a:effectLst/>
              <a:uLnTx/>
              <a:uFillTx/>
              <a:latin typeface="Garamond" panose="02020404030301010803"/>
              <a:ea typeface="+mj-ea"/>
              <a:cs typeface="+mj-cs"/>
            </a:endParaRPr>
          </a:p>
        </p:txBody>
      </p:sp>
      <p:sp>
        <p:nvSpPr>
          <p:cNvPr id="7" name="TextBox 6">
            <a:extLst>
              <a:ext uri="{FF2B5EF4-FFF2-40B4-BE49-F238E27FC236}">
                <a16:creationId xmlns:a16="http://schemas.microsoft.com/office/drawing/2014/main" id="{9E2D6155-48C9-1EC4-236C-930839B15D69}"/>
              </a:ext>
            </a:extLst>
          </p:cNvPr>
          <p:cNvSpPr txBox="1"/>
          <p:nvPr/>
        </p:nvSpPr>
        <p:spPr>
          <a:xfrm>
            <a:off x="963013" y="727605"/>
            <a:ext cx="10011747" cy="62324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2200" b="1" i="0" u="none" strike="noStrike" kern="1200" cap="none" spc="0" normalizeH="0" baseline="0" noProof="0" dirty="0">
                <a:ln>
                  <a:noFill/>
                </a:ln>
                <a:solidFill>
                  <a:srgbClr val="0000FF"/>
                </a:solidFill>
                <a:effectLst/>
                <a:uLnTx/>
                <a:uFillTx/>
                <a:latin typeface="Garamond" panose="02020404030301010803"/>
                <a:ea typeface="+mn-ea"/>
                <a:cs typeface="+mn-cs"/>
              </a:rPr>
              <a:t>Synoptic station data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500" b="1"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800100" lvl="1" indent="-342900">
              <a:buFont typeface="Arial" panose="020B0604020202020204" pitchFamily="34" charset="0"/>
              <a:buChar char="•"/>
              <a:defRPr/>
            </a:pPr>
            <a:r>
              <a:rPr kumimoji="0" lang="en-IN" sz="2000" b="0" i="0" u="none" strike="noStrike" kern="1200" cap="none" spc="0" normalizeH="0" baseline="0" noProof="0" dirty="0">
                <a:ln>
                  <a:noFill/>
                </a:ln>
                <a:solidFill>
                  <a:srgbClr val="0000FF"/>
                </a:solidFill>
                <a:effectLst/>
                <a:uLnTx/>
                <a:uFillTx/>
                <a:latin typeface="Garamond" panose="02020404030301010803"/>
                <a:ea typeface="+mn-ea"/>
                <a:cs typeface="+mn-cs"/>
              </a:rPr>
              <a:t>The observed synoptic station data for the period of 2009-2020 </a:t>
            </a:r>
          </a:p>
          <a:p>
            <a:pPr marL="800100" lvl="1" indent="-342900">
              <a:buFont typeface="Arial" panose="020B0604020202020204" pitchFamily="34" charset="0"/>
              <a:buChar char="•"/>
              <a:defRPr/>
            </a:pPr>
            <a:r>
              <a:rPr kumimoji="0" lang="en-IN" sz="2000" b="0" i="0" u="none" strike="noStrike" kern="1200" cap="none" spc="0" normalizeH="0" baseline="0" noProof="0" dirty="0">
                <a:ln>
                  <a:noFill/>
                </a:ln>
                <a:solidFill>
                  <a:srgbClr val="0000FF"/>
                </a:solidFill>
                <a:effectLst/>
                <a:uLnTx/>
                <a:uFillTx/>
                <a:latin typeface="Garamond" panose="02020404030301010803"/>
                <a:ea typeface="+mn-ea"/>
                <a:cs typeface="+mn-cs"/>
              </a:rPr>
              <a:t>The data contains daily level Temperature, relative humidity and wind speed at the air ports</a:t>
            </a:r>
          </a:p>
          <a:p>
            <a:pPr marL="800100" lvl="1" indent="-342900">
              <a:buFont typeface="Arial" panose="020B0604020202020204" pitchFamily="34" charset="0"/>
              <a:buChar char="•"/>
              <a:defRPr/>
            </a:pPr>
            <a:r>
              <a:rPr kumimoji="0" lang="en-US" sz="2000" b="0" i="0" strike="noStrike" kern="1200" cap="none" spc="0" normalizeH="0" baseline="0" noProof="0" dirty="0">
                <a:ln>
                  <a:noFill/>
                </a:ln>
                <a:solidFill>
                  <a:srgbClr val="0000FF"/>
                </a:solidFill>
                <a:effectLst/>
                <a:uLnTx/>
                <a:uFillTx/>
                <a:latin typeface="Garamond" panose="02020404030301010803"/>
                <a:ea typeface="Georgia" panose="02040502050405020303" pitchFamily="18" charset="0"/>
                <a:cs typeface="Georgia" panose="02040502050405020303" pitchFamily="18" charset="0"/>
              </a:rPr>
              <a:t>India Meteorological Observations comprises of wind speed, wind direction, temperature, relative humidity</a:t>
            </a:r>
            <a:r>
              <a:rPr lang="en-IN" sz="2000" noProof="0" dirty="0">
                <a:solidFill>
                  <a:srgbClr val="0000FF"/>
                </a:solidFill>
                <a:latin typeface="Garamond" panose="02020404030301010803"/>
                <a:ea typeface="Georgia" panose="02040502050405020303" pitchFamily="18" charset="0"/>
                <a:cs typeface="Georgia" panose="02040502050405020303" pitchFamily="18" charset="0"/>
              </a:rPr>
              <a:t> and (</a:t>
            </a:r>
            <a:r>
              <a:rPr kumimoji="0" lang="en-US" sz="1600" b="1" i="0" u="sng" strike="noStrike" kern="1200" cap="none" spc="0" normalizeH="0" baseline="0" noProof="0" dirty="0">
                <a:ln>
                  <a:noFill/>
                </a:ln>
                <a:solidFill>
                  <a:srgbClr val="0000FF"/>
                </a:solidFill>
                <a:effectLst/>
                <a:uLnTx/>
                <a:uFillTx/>
                <a:latin typeface="Garamond" panose="02020404030301010803"/>
                <a:ea typeface="Georgia" panose="02040502050405020303" pitchFamily="18" charset="0"/>
                <a:cs typeface="Georgia" panose="02040502050405020303" pitchFamily="18" charset="0"/>
                <a:hlinkClick r:id="rId4">
                  <a:extLst>
                    <a:ext uri="{A12FA001-AC4F-418D-AE19-62706E023703}">
                      <ahyp:hlinkClr xmlns:ahyp="http://schemas.microsoft.com/office/drawing/2018/hyperlinkcolor" val="tx"/>
                    </a:ext>
                  </a:extLst>
                </a:hlinkClick>
              </a:rPr>
              <a:t>https://doi.org/10.34740/KAGGLE/DSV/1129180</a:t>
            </a:r>
            <a:r>
              <a:rPr kumimoji="0" lang="en-US" sz="2000" b="1" i="0" u="sng" strike="noStrike" kern="1200" cap="none" spc="0" normalizeH="0" baseline="0" noProof="0" dirty="0">
                <a:ln>
                  <a:noFill/>
                </a:ln>
                <a:solidFill>
                  <a:srgbClr val="0000FF"/>
                </a:solidFill>
                <a:effectLst/>
                <a:uLnTx/>
                <a:uFillTx/>
                <a:latin typeface="Garamond" panose="02020404030301010803"/>
                <a:ea typeface="Georgia" panose="02040502050405020303" pitchFamily="18" charset="0"/>
                <a:cs typeface="Georgia" panose="02040502050405020303" pitchFamily="18" charset="0"/>
              </a:rPr>
              <a:t>) </a:t>
            </a:r>
          </a:p>
          <a:p>
            <a:pPr marL="800100" lvl="1" indent="-342900">
              <a:buFont typeface="Arial" panose="020B0604020202020204" pitchFamily="34" charset="0"/>
              <a:buChar char="•"/>
              <a:defRPr/>
            </a:pPr>
            <a:r>
              <a:rPr lang="en-US" sz="2000" dirty="0">
                <a:solidFill>
                  <a:srgbClr val="0000FF"/>
                </a:solidFill>
              </a:rPr>
              <a:t>The daily observed meteorological data consists of maximum and minimum values of temperature Ta (C), relative humidity RH (%), and wind speed V (ms-1) of 16 Mandals of Hyderabad city The meteorological data is collected from an open data source: </a:t>
            </a:r>
            <a:r>
              <a:rPr lang="en-US" sz="2000" b="1" u="sng" dirty="0">
                <a:solidFill>
                  <a:srgbClr val="0000FF"/>
                </a:solidFill>
              </a:rPr>
              <a:t>https://data.telangana.gov.in/</a:t>
            </a:r>
            <a:endParaRPr lang="en-US" sz="2000" b="1" u="sng" dirty="0">
              <a:solidFill>
                <a:srgbClr val="0000FF"/>
              </a:solidFill>
              <a:latin typeface="Garamond" panose="02020404030301010803"/>
              <a:ea typeface="Georgia" panose="02040502050405020303" pitchFamily="18" charset="0"/>
              <a:cs typeface="Georgia" panose="02040502050405020303"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0" marR="0" lvl="0" indent="0" algn="l" defTabSz="457200" rtl="0" eaLnBrk="1" fontAlgn="auto" latinLnBrk="0" hangingPunct="1">
              <a:spcBef>
                <a:spcPts val="0"/>
              </a:spcBef>
              <a:spcAft>
                <a:spcPts val="0"/>
              </a:spcAft>
              <a:buClrTx/>
              <a:buSzTx/>
              <a:buFontTx/>
              <a:buNone/>
              <a:tabLst/>
              <a:defRPr/>
            </a:pPr>
            <a:endParaRPr lang="en-IN" dirty="0">
              <a:solidFill>
                <a:prstClr val="black"/>
              </a:solidFill>
              <a:latin typeface="Garamond" panose="02020404030301010803"/>
            </a:endParaRPr>
          </a:p>
          <a:p>
            <a:pPr marL="0" marR="0" lvl="0" indent="0" algn="l" defTabSz="457200" rtl="0" eaLnBrk="1" fontAlgn="auto" latinLnBrk="0" hangingPunct="1">
              <a:spcBef>
                <a:spcPts val="0"/>
              </a:spcBef>
              <a:spcAft>
                <a:spcPts val="0"/>
              </a:spcAft>
              <a:buClrTx/>
              <a:buSzTx/>
              <a:buFontTx/>
              <a:buNone/>
              <a:tabLst/>
              <a:defRPr/>
            </a:pPr>
            <a:r>
              <a:rPr lang="en-IN" sz="2200" b="1" dirty="0">
                <a:solidFill>
                  <a:srgbClr val="FF0000"/>
                </a:solidFill>
                <a:latin typeface="Garamond" panose="02020404030301010803"/>
              </a:rPr>
              <a:t>Satellite Data </a:t>
            </a:r>
          </a:p>
          <a:p>
            <a:pPr marL="742950" lvl="1" indent="-285750">
              <a:buFont typeface="Arial" panose="020B0604020202020204" pitchFamily="34" charset="0"/>
              <a:buChar char="•"/>
            </a:pPr>
            <a:r>
              <a:rPr kumimoji="0" lang="en-IN" b="0" i="0" u="none" strike="noStrike" kern="1200" cap="none" spc="0" normalizeH="0" baseline="0" noProof="0" dirty="0">
                <a:ln>
                  <a:noFill/>
                </a:ln>
                <a:solidFill>
                  <a:srgbClr val="FF0000"/>
                </a:solidFill>
                <a:effectLst/>
                <a:uLnTx/>
                <a:uFillTx/>
                <a:latin typeface="Garamond" panose="02020404030301010803"/>
                <a:ea typeface="+mn-ea"/>
                <a:cs typeface="+mn-cs"/>
              </a:rPr>
              <a:t>The Landsat multispectral bands are used for the period of 2009-2020 with resolution 30m×30m with cloud cover less than 20%. </a:t>
            </a:r>
            <a:endParaRPr lang="en-IN" dirty="0">
              <a:solidFill>
                <a:srgbClr val="FF0000"/>
              </a:solidFill>
              <a:latin typeface="Garamond" panose="02020404030301010803"/>
            </a:endParaRPr>
          </a:p>
          <a:p>
            <a:pPr marL="742950" lvl="1" indent="-285750">
              <a:buFont typeface="Arial" panose="020B0604020202020204" pitchFamily="34" charset="0"/>
              <a:buChar char="•"/>
            </a:pPr>
            <a:r>
              <a:rPr kumimoji="0" lang="en-US" sz="1800" b="0" i="0" u="none" strike="noStrike" kern="1200" cap="none" spc="0" normalizeH="0" baseline="0" noProof="0" dirty="0">
                <a:ln>
                  <a:noFill/>
                </a:ln>
                <a:solidFill>
                  <a:srgbClr val="FF0000"/>
                </a:solidFill>
                <a:effectLst/>
                <a:uLnTx/>
                <a:uFillTx/>
                <a:latin typeface="Garamond" panose="02020404030301010803"/>
                <a:ea typeface="Georgia" panose="02040502050405020303" pitchFamily="18" charset="0"/>
                <a:cs typeface="Times New Roman" panose="02020603050405020304" pitchFamily="18" charset="0"/>
              </a:rPr>
              <a:t>The above data sets are obtained from </a:t>
            </a:r>
            <a:r>
              <a:rPr kumimoji="0" lang="en-IN" sz="1800" b="0" i="0" u="none" strike="noStrike" kern="1200" cap="none" spc="0" normalizeH="0" baseline="0" noProof="0" dirty="0">
                <a:ln>
                  <a:noFill/>
                </a:ln>
                <a:solidFill>
                  <a:srgbClr val="FF0000"/>
                </a:solidFill>
                <a:effectLst/>
                <a:uLnTx/>
                <a:uFillTx/>
                <a:latin typeface="Garamond" panose="02020404030301010803"/>
                <a:ea typeface="Georgia" panose="02040502050405020303" pitchFamily="18" charset="0"/>
                <a:cs typeface="Times New Roman" panose="02020603050405020304" pitchFamily="18" charset="0"/>
              </a:rPr>
              <a:t>USGS Earth Explorer user Interface </a:t>
            </a:r>
            <a:r>
              <a:rPr kumimoji="0" lang="en-IN" sz="1600" b="0" i="0" u="none" strike="noStrike" kern="1200" cap="none" spc="0" normalizeH="0" baseline="0" noProof="0" dirty="0">
                <a:ln>
                  <a:noFill/>
                </a:ln>
                <a:solidFill>
                  <a:srgbClr val="FF0000"/>
                </a:solidFill>
                <a:effectLst/>
                <a:uLnTx/>
                <a:uFillTx/>
                <a:latin typeface="Garamond" panose="02020404030301010803"/>
                <a:ea typeface="Georgia" panose="02040502050405020303" pitchFamily="18" charset="0"/>
                <a:cs typeface="Times New Roman" panose="02020603050405020304" pitchFamily="18" charset="0"/>
              </a:rPr>
              <a:t>(</a:t>
            </a:r>
            <a:r>
              <a:rPr kumimoji="0" lang="en-IN" sz="1600" b="1" i="0" u="sng" strike="noStrike" kern="1200" cap="none" spc="0" normalizeH="0" baseline="0" noProof="0" dirty="0">
                <a:ln>
                  <a:noFill/>
                </a:ln>
                <a:solidFill>
                  <a:srgbClr val="FF0000"/>
                </a:solidFill>
                <a:effectLst/>
                <a:uLnTx/>
                <a:uFillTx/>
                <a:latin typeface="Garamond" panose="02020404030301010803"/>
                <a:ea typeface="Georgia" panose="02040502050405020303"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https://earthexplorer.usgs.gov/</a:t>
            </a:r>
            <a:r>
              <a:rPr kumimoji="0" lang="en-IN" sz="1600" b="1" i="0" u="sng" strike="noStrike" kern="1200" cap="none" spc="0" normalizeH="0" baseline="0" noProof="0" dirty="0">
                <a:ln>
                  <a:noFill/>
                </a:ln>
                <a:solidFill>
                  <a:srgbClr val="FF0000"/>
                </a:solidFill>
                <a:effectLst/>
                <a:uLnTx/>
                <a:uFillTx/>
                <a:latin typeface="Garamond" panose="02020404030301010803"/>
                <a:ea typeface="Georgia" panose="02040502050405020303" pitchFamily="18" charset="0"/>
                <a:cs typeface="Times New Roman" panose="02020603050405020304" pitchFamily="18" charset="0"/>
              </a:rPr>
              <a:t>)</a:t>
            </a:r>
            <a:endParaRPr kumimoji="0" lang="en-IN" sz="1600" b="1" i="0" u="none" strike="noStrike" kern="1200" cap="none" spc="0" normalizeH="0" baseline="0" noProof="0" dirty="0">
              <a:ln>
                <a:noFill/>
              </a:ln>
              <a:solidFill>
                <a:srgbClr val="FF0000"/>
              </a:solidFill>
              <a:effectLst/>
              <a:uLnTx/>
              <a:uFillTx/>
              <a:latin typeface="Garamond" panose="02020404030301010803"/>
              <a:ea typeface="Georgia" panose="02040502050405020303" pitchFamily="18" charset="0"/>
              <a:cs typeface="Georgia" panose="02040502050405020303"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0000"/>
              </a:solidFill>
              <a:effectLst/>
              <a:uLnTx/>
              <a:uFillTx/>
              <a:latin typeface="Garamond" panose="020204040303010108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pic>
        <p:nvPicPr>
          <p:cNvPr id="1026" name="Picture 2">
            <a:extLst>
              <a:ext uri="{FF2B5EF4-FFF2-40B4-BE49-F238E27FC236}">
                <a16:creationId xmlns:a16="http://schemas.microsoft.com/office/drawing/2014/main" id="{B77B5F91-70B3-4B8A-ACBD-2DB6E96783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E168D849-0393-4D2A-A8C6-A8C8BE4C8B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731723C-9232-4D88-80EC-FAFDA5322A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900ED16B-D831-C5D3-873A-F50AFD583BB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601308893"/>
      </p:ext>
    </p:extLst>
  </p:cSld>
  <p:clrMapOvr>
    <a:masterClrMapping/>
  </p:clrMapOvr>
  <mc:AlternateContent xmlns:mc="http://schemas.openxmlformats.org/markup-compatibility/2006" xmlns:p14="http://schemas.microsoft.com/office/powerpoint/2010/main">
    <mc:Choice Requires="p14">
      <p:transition spd="slow" p14:dur="2000" advTm="3971"/>
    </mc:Choice>
    <mc:Fallback xmlns="">
      <p:transition spd="slow" advTm="3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33EE69-1FF8-683B-675B-045B3B337C44}"/>
              </a:ext>
            </a:extLst>
          </p:cNvPr>
          <p:cNvSpPr>
            <a:spLocks noGrp="1"/>
          </p:cNvSpPr>
          <p:nvPr>
            <p:ph type="sldNum" sz="quarter" idx="12"/>
          </p:nvPr>
        </p:nvSpPr>
        <p:spPr/>
        <p:txBody>
          <a:bodyPr/>
          <a:lstStyle/>
          <a:p>
            <a:fld id="{3752B04B-92D6-4438-9D71-2A3F4F63B5C6}" type="slidenum">
              <a:rPr lang="en-IN" smtClean="0"/>
              <a:t>7</a:t>
            </a:fld>
            <a:endParaRPr lang="en-IN"/>
          </a:p>
        </p:txBody>
      </p:sp>
      <p:graphicFrame>
        <p:nvGraphicFramePr>
          <p:cNvPr id="3" name="Table 3">
            <a:extLst>
              <a:ext uri="{FF2B5EF4-FFF2-40B4-BE49-F238E27FC236}">
                <a16:creationId xmlns:a16="http://schemas.microsoft.com/office/drawing/2014/main" id="{8A67CA4D-CF9A-0150-E40F-68F8DCEB6FBE}"/>
              </a:ext>
            </a:extLst>
          </p:cNvPr>
          <p:cNvGraphicFramePr>
            <a:graphicFrameLocks noGrp="1"/>
          </p:cNvGraphicFramePr>
          <p:nvPr>
            <p:extLst>
              <p:ext uri="{D42A27DB-BD31-4B8C-83A1-F6EECF244321}">
                <p14:modId xmlns:p14="http://schemas.microsoft.com/office/powerpoint/2010/main" val="27127289"/>
              </p:ext>
            </p:extLst>
          </p:nvPr>
        </p:nvGraphicFramePr>
        <p:xfrm>
          <a:off x="898189" y="2275091"/>
          <a:ext cx="3636488" cy="2605405"/>
        </p:xfrm>
        <a:graphic>
          <a:graphicData uri="http://schemas.openxmlformats.org/drawingml/2006/table">
            <a:tbl>
              <a:tblPr firstRow="1" bandRow="1">
                <a:effectLst>
                  <a:outerShdw blurRad="50800" dist="50800" dir="5400000" algn="ctr" rotWithShape="0">
                    <a:schemeClr val="bg1"/>
                  </a:outerShdw>
                </a:effectLst>
                <a:tableStyleId>{5C22544A-7EE6-4342-B048-85BDC9FD1C3A}</a:tableStyleId>
              </a:tblPr>
              <a:tblGrid>
                <a:gridCol w="914792">
                  <a:extLst>
                    <a:ext uri="{9D8B030D-6E8A-4147-A177-3AD203B41FA5}">
                      <a16:colId xmlns:a16="http://schemas.microsoft.com/office/drawing/2014/main" val="2470651172"/>
                    </a:ext>
                  </a:extLst>
                </a:gridCol>
                <a:gridCol w="1156721">
                  <a:extLst>
                    <a:ext uri="{9D8B030D-6E8A-4147-A177-3AD203B41FA5}">
                      <a16:colId xmlns:a16="http://schemas.microsoft.com/office/drawing/2014/main" val="4062951818"/>
                    </a:ext>
                  </a:extLst>
                </a:gridCol>
                <a:gridCol w="1564975">
                  <a:extLst>
                    <a:ext uri="{9D8B030D-6E8A-4147-A177-3AD203B41FA5}">
                      <a16:colId xmlns:a16="http://schemas.microsoft.com/office/drawing/2014/main" val="2253674246"/>
                    </a:ext>
                  </a:extLst>
                </a:gridCol>
              </a:tblGrid>
              <a:tr h="685165">
                <a:tc>
                  <a:txBody>
                    <a:bodyPr/>
                    <a:lstStyle/>
                    <a:p>
                      <a:r>
                        <a:rPr lang="en-IN" dirty="0"/>
                        <a:t>Year</a:t>
                      </a:r>
                    </a:p>
                  </a:txBody>
                  <a:tcPr>
                    <a:solidFill>
                      <a:srgbClr val="0000FF"/>
                    </a:solidFill>
                  </a:tcPr>
                </a:tc>
                <a:tc>
                  <a:txBody>
                    <a:bodyPr/>
                    <a:lstStyle/>
                    <a:p>
                      <a:r>
                        <a:rPr lang="en-IN" dirty="0"/>
                        <a:t>Summer</a:t>
                      </a:r>
                    </a:p>
                  </a:txBody>
                  <a:tcPr>
                    <a:solidFill>
                      <a:srgbClr val="0000FF"/>
                    </a:solidFill>
                  </a:tcPr>
                </a:tc>
                <a:tc>
                  <a:txBody>
                    <a:bodyPr/>
                    <a:lstStyle/>
                    <a:p>
                      <a:r>
                        <a:rPr lang="en-IN" dirty="0"/>
                        <a:t>Winter</a:t>
                      </a:r>
                    </a:p>
                  </a:txBody>
                  <a:tcPr>
                    <a:solidFill>
                      <a:srgbClr val="0000FF"/>
                    </a:solidFill>
                  </a:tcPr>
                </a:tc>
                <a:extLst>
                  <a:ext uri="{0D108BD9-81ED-4DB2-BD59-A6C34878D82A}">
                    <a16:rowId xmlns:a16="http://schemas.microsoft.com/office/drawing/2014/main" val="3275847213"/>
                  </a:ext>
                </a:extLst>
              </a:tr>
              <a:tr h="442147">
                <a:tc>
                  <a:txBody>
                    <a:bodyPr/>
                    <a:lstStyle/>
                    <a:p>
                      <a:r>
                        <a:rPr lang="en-IN" dirty="0">
                          <a:solidFill>
                            <a:srgbClr val="FF0000"/>
                          </a:solidFill>
                        </a:rPr>
                        <a:t>2009</a:t>
                      </a:r>
                    </a:p>
                  </a:txBody>
                  <a:tcPr>
                    <a:solidFill>
                      <a:schemeClr val="bg1"/>
                    </a:solidFill>
                  </a:tcPr>
                </a:tc>
                <a:tc>
                  <a:txBody>
                    <a:bodyPr/>
                    <a:lstStyle/>
                    <a:p>
                      <a:r>
                        <a:rPr lang="en-IN" dirty="0">
                          <a:solidFill>
                            <a:srgbClr val="FF0000"/>
                          </a:solidFill>
                        </a:rPr>
                        <a:t>02-Apr-2009</a:t>
                      </a:r>
                    </a:p>
                  </a:txBody>
                  <a:tcPr>
                    <a:solidFill>
                      <a:schemeClr val="bg1"/>
                    </a:solidFill>
                  </a:tcPr>
                </a:tc>
                <a:tc>
                  <a:txBody>
                    <a:bodyPr/>
                    <a:lstStyle/>
                    <a:p>
                      <a:r>
                        <a:rPr lang="en-IN" dirty="0">
                          <a:solidFill>
                            <a:srgbClr val="FF0000"/>
                          </a:solidFill>
                        </a:rPr>
                        <a:t>31-Jan-2010</a:t>
                      </a:r>
                    </a:p>
                  </a:txBody>
                  <a:tcPr>
                    <a:solidFill>
                      <a:schemeClr val="bg1"/>
                    </a:solidFill>
                  </a:tcPr>
                </a:tc>
                <a:extLst>
                  <a:ext uri="{0D108BD9-81ED-4DB2-BD59-A6C34878D82A}">
                    <a16:rowId xmlns:a16="http://schemas.microsoft.com/office/drawing/2014/main" val="68165525"/>
                  </a:ext>
                </a:extLst>
              </a:tr>
              <a:tr h="457200">
                <a:tc>
                  <a:txBody>
                    <a:bodyPr/>
                    <a:lstStyle/>
                    <a:p>
                      <a:r>
                        <a:rPr lang="en-IN" dirty="0">
                          <a:solidFill>
                            <a:srgbClr val="0000FF"/>
                          </a:solidFill>
                        </a:rPr>
                        <a:t>2014</a:t>
                      </a:r>
                    </a:p>
                  </a:txBody>
                  <a:tcPr>
                    <a:solidFill>
                      <a:schemeClr val="bg1"/>
                    </a:solidFill>
                  </a:tcPr>
                </a:tc>
                <a:tc>
                  <a:txBody>
                    <a:bodyPr/>
                    <a:lstStyle/>
                    <a:p>
                      <a:r>
                        <a:rPr lang="en-IN" dirty="0">
                          <a:solidFill>
                            <a:srgbClr val="0000FF"/>
                          </a:solidFill>
                        </a:rPr>
                        <a:t>31-Mar-2014</a:t>
                      </a:r>
                    </a:p>
                  </a:txBody>
                  <a:tcPr>
                    <a:solidFill>
                      <a:schemeClr val="bg1"/>
                    </a:solidFill>
                  </a:tcPr>
                </a:tc>
                <a:tc>
                  <a:txBody>
                    <a:bodyPr/>
                    <a:lstStyle/>
                    <a:p>
                      <a:r>
                        <a:rPr lang="en-IN" dirty="0">
                          <a:solidFill>
                            <a:srgbClr val="0000FF"/>
                          </a:solidFill>
                        </a:rPr>
                        <a:t>14-Feb-2014</a:t>
                      </a:r>
                    </a:p>
                  </a:txBody>
                  <a:tcPr>
                    <a:solidFill>
                      <a:schemeClr val="bg1"/>
                    </a:solidFill>
                  </a:tcPr>
                </a:tc>
                <a:extLst>
                  <a:ext uri="{0D108BD9-81ED-4DB2-BD59-A6C34878D82A}">
                    <a16:rowId xmlns:a16="http://schemas.microsoft.com/office/drawing/2014/main" val="4228742888"/>
                  </a:ext>
                </a:extLst>
              </a:tr>
              <a:tr h="430306">
                <a:tc>
                  <a:txBody>
                    <a:bodyPr/>
                    <a:lstStyle/>
                    <a:p>
                      <a:r>
                        <a:rPr lang="en-IN" dirty="0">
                          <a:solidFill>
                            <a:srgbClr val="FF0000"/>
                          </a:solidFill>
                        </a:rPr>
                        <a:t>2019</a:t>
                      </a:r>
                    </a:p>
                  </a:txBody>
                  <a:tcPr>
                    <a:solidFill>
                      <a:schemeClr val="bg1"/>
                    </a:solidFill>
                  </a:tcPr>
                </a:tc>
                <a:tc>
                  <a:txBody>
                    <a:bodyPr/>
                    <a:lstStyle/>
                    <a:p>
                      <a:r>
                        <a:rPr lang="en-IN" dirty="0">
                          <a:solidFill>
                            <a:srgbClr val="FF0000"/>
                          </a:solidFill>
                        </a:rPr>
                        <a:t>14-Apr-2019</a:t>
                      </a:r>
                    </a:p>
                  </a:txBody>
                  <a:tcPr>
                    <a:solidFill>
                      <a:schemeClr val="bg1"/>
                    </a:solidFill>
                  </a:tcPr>
                </a:tc>
                <a:tc>
                  <a:txBody>
                    <a:bodyPr/>
                    <a:lstStyle/>
                    <a:p>
                      <a:r>
                        <a:rPr lang="en-IN" dirty="0">
                          <a:solidFill>
                            <a:srgbClr val="FF0000"/>
                          </a:solidFill>
                        </a:rPr>
                        <a:t>02-Feb-2020</a:t>
                      </a:r>
                    </a:p>
                  </a:txBody>
                  <a:tcPr>
                    <a:solidFill>
                      <a:schemeClr val="bg1"/>
                    </a:solidFill>
                  </a:tcPr>
                </a:tc>
                <a:extLst>
                  <a:ext uri="{0D108BD9-81ED-4DB2-BD59-A6C34878D82A}">
                    <a16:rowId xmlns:a16="http://schemas.microsoft.com/office/drawing/2014/main" val="886228662"/>
                  </a:ext>
                </a:extLst>
              </a:tr>
            </a:tbl>
          </a:graphicData>
        </a:graphic>
      </p:graphicFrame>
      <p:sp>
        <p:nvSpPr>
          <p:cNvPr id="4" name="TextBox 3">
            <a:extLst>
              <a:ext uri="{FF2B5EF4-FFF2-40B4-BE49-F238E27FC236}">
                <a16:creationId xmlns:a16="http://schemas.microsoft.com/office/drawing/2014/main" id="{93DA94C1-0402-292A-D36D-FEBF8666BAA7}"/>
              </a:ext>
            </a:extLst>
          </p:cNvPr>
          <p:cNvSpPr txBox="1"/>
          <p:nvPr/>
        </p:nvSpPr>
        <p:spPr>
          <a:xfrm>
            <a:off x="1763486" y="1716833"/>
            <a:ext cx="1280735" cy="369332"/>
          </a:xfrm>
          <a:prstGeom prst="rect">
            <a:avLst/>
          </a:prstGeom>
          <a:noFill/>
        </p:spPr>
        <p:txBody>
          <a:bodyPr wrap="none" rtlCol="0">
            <a:spAutoFit/>
          </a:bodyPr>
          <a:lstStyle/>
          <a:p>
            <a:r>
              <a:rPr lang="en-US" b="1" dirty="0">
                <a:solidFill>
                  <a:srgbClr val="FF0000"/>
                </a:solidFill>
              </a:rPr>
              <a:t>Hyderabad</a:t>
            </a:r>
            <a:endParaRPr lang="en-IN" b="1" dirty="0">
              <a:solidFill>
                <a:srgbClr val="FF0000"/>
              </a:solidFill>
            </a:endParaRPr>
          </a:p>
        </p:txBody>
      </p:sp>
      <p:graphicFrame>
        <p:nvGraphicFramePr>
          <p:cNvPr id="5" name="Table 3">
            <a:extLst>
              <a:ext uri="{FF2B5EF4-FFF2-40B4-BE49-F238E27FC236}">
                <a16:creationId xmlns:a16="http://schemas.microsoft.com/office/drawing/2014/main" id="{7692FCA9-CAF5-8D64-D6E9-3CB5D2014170}"/>
              </a:ext>
            </a:extLst>
          </p:cNvPr>
          <p:cNvGraphicFramePr>
            <a:graphicFrameLocks noGrp="1"/>
          </p:cNvGraphicFramePr>
          <p:nvPr>
            <p:extLst>
              <p:ext uri="{D42A27DB-BD31-4B8C-83A1-F6EECF244321}">
                <p14:modId xmlns:p14="http://schemas.microsoft.com/office/powerpoint/2010/main" val="592928164"/>
              </p:ext>
            </p:extLst>
          </p:nvPr>
        </p:nvGraphicFramePr>
        <p:xfrm>
          <a:off x="4534677" y="2275091"/>
          <a:ext cx="3545633" cy="2605405"/>
        </p:xfrm>
        <a:graphic>
          <a:graphicData uri="http://schemas.openxmlformats.org/drawingml/2006/table">
            <a:tbl>
              <a:tblPr firstRow="1" bandRow="1">
                <a:effectLst>
                  <a:outerShdw blurRad="50800" dist="50800" dir="5400000" algn="ctr" rotWithShape="0">
                    <a:schemeClr val="bg1"/>
                  </a:outerShdw>
                </a:effectLst>
                <a:tableStyleId>{5C22544A-7EE6-4342-B048-85BDC9FD1C3A}</a:tableStyleId>
              </a:tblPr>
              <a:tblGrid>
                <a:gridCol w="891937">
                  <a:extLst>
                    <a:ext uri="{9D8B030D-6E8A-4147-A177-3AD203B41FA5}">
                      <a16:colId xmlns:a16="http://schemas.microsoft.com/office/drawing/2014/main" val="2470651172"/>
                    </a:ext>
                  </a:extLst>
                </a:gridCol>
                <a:gridCol w="1127821">
                  <a:extLst>
                    <a:ext uri="{9D8B030D-6E8A-4147-A177-3AD203B41FA5}">
                      <a16:colId xmlns:a16="http://schemas.microsoft.com/office/drawing/2014/main" val="4062951818"/>
                    </a:ext>
                  </a:extLst>
                </a:gridCol>
                <a:gridCol w="1525875">
                  <a:extLst>
                    <a:ext uri="{9D8B030D-6E8A-4147-A177-3AD203B41FA5}">
                      <a16:colId xmlns:a16="http://schemas.microsoft.com/office/drawing/2014/main" val="2253674246"/>
                    </a:ext>
                  </a:extLst>
                </a:gridCol>
              </a:tblGrid>
              <a:tr h="685165">
                <a:tc>
                  <a:txBody>
                    <a:bodyPr/>
                    <a:lstStyle/>
                    <a:p>
                      <a:r>
                        <a:rPr lang="en-IN" dirty="0"/>
                        <a:t>Year</a:t>
                      </a:r>
                    </a:p>
                  </a:txBody>
                  <a:tcPr>
                    <a:solidFill>
                      <a:srgbClr val="0000FF"/>
                    </a:solidFill>
                  </a:tcPr>
                </a:tc>
                <a:tc>
                  <a:txBody>
                    <a:bodyPr/>
                    <a:lstStyle/>
                    <a:p>
                      <a:r>
                        <a:rPr lang="en-IN" dirty="0"/>
                        <a:t>Summer</a:t>
                      </a:r>
                    </a:p>
                  </a:txBody>
                  <a:tcPr>
                    <a:solidFill>
                      <a:srgbClr val="0000FF"/>
                    </a:solidFill>
                  </a:tcPr>
                </a:tc>
                <a:tc>
                  <a:txBody>
                    <a:bodyPr/>
                    <a:lstStyle/>
                    <a:p>
                      <a:r>
                        <a:rPr lang="en-IN" dirty="0"/>
                        <a:t>Winter</a:t>
                      </a:r>
                    </a:p>
                  </a:txBody>
                  <a:tcPr>
                    <a:solidFill>
                      <a:srgbClr val="0000FF"/>
                    </a:solidFill>
                  </a:tcPr>
                </a:tc>
                <a:extLst>
                  <a:ext uri="{0D108BD9-81ED-4DB2-BD59-A6C34878D82A}">
                    <a16:rowId xmlns:a16="http://schemas.microsoft.com/office/drawing/2014/main" val="3275847213"/>
                  </a:ext>
                </a:extLst>
              </a:tr>
              <a:tr h="442147">
                <a:tc>
                  <a:txBody>
                    <a:bodyPr/>
                    <a:lstStyle/>
                    <a:p>
                      <a:r>
                        <a:rPr lang="en-IN" dirty="0">
                          <a:solidFill>
                            <a:srgbClr val="FF0000"/>
                          </a:solidFill>
                        </a:rPr>
                        <a:t>2009</a:t>
                      </a:r>
                    </a:p>
                  </a:txBody>
                  <a:tcPr>
                    <a:solidFill>
                      <a:schemeClr val="bg1"/>
                    </a:solidFill>
                  </a:tcPr>
                </a:tc>
                <a:tc>
                  <a:txBody>
                    <a:bodyPr/>
                    <a:lstStyle/>
                    <a:p>
                      <a:r>
                        <a:rPr lang="en-IN" dirty="0">
                          <a:solidFill>
                            <a:srgbClr val="FF0000"/>
                          </a:solidFill>
                        </a:rPr>
                        <a:t>17-Mar-2009</a:t>
                      </a:r>
                    </a:p>
                  </a:txBody>
                  <a:tcPr>
                    <a:solidFill>
                      <a:schemeClr val="bg1"/>
                    </a:solidFill>
                  </a:tcPr>
                </a:tc>
                <a:tc>
                  <a:txBody>
                    <a:bodyPr/>
                    <a:lstStyle/>
                    <a:p>
                      <a:r>
                        <a:rPr lang="en-IN" dirty="0">
                          <a:solidFill>
                            <a:srgbClr val="FF0000"/>
                          </a:solidFill>
                        </a:rPr>
                        <a:t>31-Jan-2010</a:t>
                      </a:r>
                    </a:p>
                  </a:txBody>
                  <a:tcPr>
                    <a:solidFill>
                      <a:schemeClr val="bg1"/>
                    </a:solidFill>
                  </a:tcPr>
                </a:tc>
                <a:extLst>
                  <a:ext uri="{0D108BD9-81ED-4DB2-BD59-A6C34878D82A}">
                    <a16:rowId xmlns:a16="http://schemas.microsoft.com/office/drawing/2014/main" val="68165525"/>
                  </a:ext>
                </a:extLst>
              </a:tr>
              <a:tr h="457200">
                <a:tc>
                  <a:txBody>
                    <a:bodyPr/>
                    <a:lstStyle/>
                    <a:p>
                      <a:r>
                        <a:rPr lang="en-IN" dirty="0">
                          <a:solidFill>
                            <a:srgbClr val="0000FF"/>
                          </a:solidFill>
                        </a:rPr>
                        <a:t>2014</a:t>
                      </a:r>
                    </a:p>
                  </a:txBody>
                  <a:tcPr>
                    <a:solidFill>
                      <a:schemeClr val="bg1"/>
                    </a:solidFill>
                  </a:tcPr>
                </a:tc>
                <a:tc>
                  <a:txBody>
                    <a:bodyPr/>
                    <a:lstStyle/>
                    <a:p>
                      <a:r>
                        <a:rPr lang="en-IN" dirty="0">
                          <a:solidFill>
                            <a:srgbClr val="0000FF"/>
                          </a:solidFill>
                        </a:rPr>
                        <a:t>31-Mar-2014</a:t>
                      </a:r>
                    </a:p>
                  </a:txBody>
                  <a:tcPr>
                    <a:solidFill>
                      <a:schemeClr val="bg1"/>
                    </a:solidFill>
                  </a:tcPr>
                </a:tc>
                <a:tc>
                  <a:txBody>
                    <a:bodyPr/>
                    <a:lstStyle/>
                    <a:p>
                      <a:r>
                        <a:rPr lang="en-IN" dirty="0">
                          <a:solidFill>
                            <a:srgbClr val="0000FF"/>
                          </a:solidFill>
                        </a:rPr>
                        <a:t>14-Feb-2014</a:t>
                      </a:r>
                    </a:p>
                  </a:txBody>
                  <a:tcPr>
                    <a:solidFill>
                      <a:schemeClr val="bg1"/>
                    </a:solidFill>
                  </a:tcPr>
                </a:tc>
                <a:extLst>
                  <a:ext uri="{0D108BD9-81ED-4DB2-BD59-A6C34878D82A}">
                    <a16:rowId xmlns:a16="http://schemas.microsoft.com/office/drawing/2014/main" val="4228742888"/>
                  </a:ext>
                </a:extLst>
              </a:tr>
              <a:tr h="430306">
                <a:tc>
                  <a:txBody>
                    <a:bodyPr/>
                    <a:lstStyle/>
                    <a:p>
                      <a:r>
                        <a:rPr lang="en-IN" dirty="0">
                          <a:solidFill>
                            <a:srgbClr val="FF0000"/>
                          </a:solidFill>
                        </a:rPr>
                        <a:t>2019</a:t>
                      </a:r>
                    </a:p>
                  </a:txBody>
                  <a:tcPr>
                    <a:solidFill>
                      <a:schemeClr val="bg1"/>
                    </a:solidFill>
                  </a:tcPr>
                </a:tc>
                <a:tc>
                  <a:txBody>
                    <a:bodyPr/>
                    <a:lstStyle/>
                    <a:p>
                      <a:r>
                        <a:rPr lang="en-IN" dirty="0">
                          <a:solidFill>
                            <a:srgbClr val="FF0000"/>
                          </a:solidFill>
                        </a:rPr>
                        <a:t>29-May-2019</a:t>
                      </a:r>
                    </a:p>
                  </a:txBody>
                  <a:tcPr>
                    <a:solidFill>
                      <a:schemeClr val="bg1"/>
                    </a:solidFill>
                  </a:tcPr>
                </a:tc>
                <a:tc>
                  <a:txBody>
                    <a:bodyPr/>
                    <a:lstStyle/>
                    <a:p>
                      <a:r>
                        <a:rPr lang="en-IN" dirty="0">
                          <a:solidFill>
                            <a:srgbClr val="FF0000"/>
                          </a:solidFill>
                        </a:rPr>
                        <a:t>02-Feb-2020</a:t>
                      </a:r>
                    </a:p>
                  </a:txBody>
                  <a:tcPr>
                    <a:solidFill>
                      <a:schemeClr val="bg1"/>
                    </a:solidFill>
                  </a:tcPr>
                </a:tc>
                <a:extLst>
                  <a:ext uri="{0D108BD9-81ED-4DB2-BD59-A6C34878D82A}">
                    <a16:rowId xmlns:a16="http://schemas.microsoft.com/office/drawing/2014/main" val="886228662"/>
                  </a:ext>
                </a:extLst>
              </a:tr>
            </a:tbl>
          </a:graphicData>
        </a:graphic>
      </p:graphicFrame>
      <p:sp>
        <p:nvSpPr>
          <p:cNvPr id="6" name="TextBox 5">
            <a:extLst>
              <a:ext uri="{FF2B5EF4-FFF2-40B4-BE49-F238E27FC236}">
                <a16:creationId xmlns:a16="http://schemas.microsoft.com/office/drawing/2014/main" id="{BD905F81-9191-4DF5-E1C7-BADCFBE558C0}"/>
              </a:ext>
            </a:extLst>
          </p:cNvPr>
          <p:cNvSpPr txBox="1"/>
          <p:nvPr/>
        </p:nvSpPr>
        <p:spPr>
          <a:xfrm>
            <a:off x="5455632" y="1729274"/>
            <a:ext cx="1187184" cy="369332"/>
          </a:xfrm>
          <a:prstGeom prst="rect">
            <a:avLst/>
          </a:prstGeom>
          <a:noFill/>
        </p:spPr>
        <p:txBody>
          <a:bodyPr wrap="none" rtlCol="0">
            <a:spAutoFit/>
          </a:bodyPr>
          <a:lstStyle/>
          <a:p>
            <a:r>
              <a:rPr lang="en-US" b="1" dirty="0">
                <a:solidFill>
                  <a:srgbClr val="FF0000"/>
                </a:solidFill>
              </a:rPr>
              <a:t>Bangalore</a:t>
            </a:r>
            <a:endParaRPr lang="en-IN" b="1" dirty="0">
              <a:solidFill>
                <a:srgbClr val="FF0000"/>
              </a:solidFill>
            </a:endParaRPr>
          </a:p>
        </p:txBody>
      </p:sp>
      <p:sp>
        <p:nvSpPr>
          <p:cNvPr id="7" name="TextBox 6">
            <a:extLst>
              <a:ext uri="{FF2B5EF4-FFF2-40B4-BE49-F238E27FC236}">
                <a16:creationId xmlns:a16="http://schemas.microsoft.com/office/drawing/2014/main" id="{7C06FC4E-F015-037E-1F80-25F707CDDA75}"/>
              </a:ext>
            </a:extLst>
          </p:cNvPr>
          <p:cNvSpPr txBox="1"/>
          <p:nvPr/>
        </p:nvSpPr>
        <p:spPr>
          <a:xfrm>
            <a:off x="9788146" y="1729274"/>
            <a:ext cx="773610" cy="369332"/>
          </a:xfrm>
          <a:prstGeom prst="rect">
            <a:avLst/>
          </a:prstGeom>
          <a:noFill/>
        </p:spPr>
        <p:txBody>
          <a:bodyPr wrap="none" rtlCol="0">
            <a:spAutoFit/>
          </a:bodyPr>
          <a:lstStyle/>
          <a:p>
            <a:r>
              <a:rPr lang="en-US" b="1" dirty="0">
                <a:solidFill>
                  <a:srgbClr val="FF0000"/>
                </a:solidFill>
              </a:rPr>
              <a:t>Jaipur</a:t>
            </a:r>
            <a:endParaRPr lang="en-IN" b="1" dirty="0">
              <a:solidFill>
                <a:srgbClr val="FF0000"/>
              </a:solidFill>
            </a:endParaRPr>
          </a:p>
        </p:txBody>
      </p:sp>
      <p:graphicFrame>
        <p:nvGraphicFramePr>
          <p:cNvPr id="8" name="Table 3">
            <a:extLst>
              <a:ext uri="{FF2B5EF4-FFF2-40B4-BE49-F238E27FC236}">
                <a16:creationId xmlns:a16="http://schemas.microsoft.com/office/drawing/2014/main" id="{AEA50A68-B2DD-88B1-9813-1A3B224F055C}"/>
              </a:ext>
            </a:extLst>
          </p:cNvPr>
          <p:cNvGraphicFramePr>
            <a:graphicFrameLocks noGrp="1"/>
          </p:cNvGraphicFramePr>
          <p:nvPr>
            <p:extLst>
              <p:ext uri="{D42A27DB-BD31-4B8C-83A1-F6EECF244321}">
                <p14:modId xmlns:p14="http://schemas.microsoft.com/office/powerpoint/2010/main" val="989048371"/>
              </p:ext>
            </p:extLst>
          </p:nvPr>
        </p:nvGraphicFramePr>
        <p:xfrm>
          <a:off x="8005665" y="2275091"/>
          <a:ext cx="3545633" cy="2634677"/>
        </p:xfrm>
        <a:graphic>
          <a:graphicData uri="http://schemas.openxmlformats.org/drawingml/2006/table">
            <a:tbl>
              <a:tblPr firstRow="1" bandRow="1">
                <a:effectLst>
                  <a:outerShdw blurRad="50800" dist="50800" dir="5400000" algn="ctr" rotWithShape="0">
                    <a:schemeClr val="bg1"/>
                  </a:outerShdw>
                </a:effectLst>
                <a:tableStyleId>{5C22544A-7EE6-4342-B048-85BDC9FD1C3A}</a:tableStyleId>
              </a:tblPr>
              <a:tblGrid>
                <a:gridCol w="891937">
                  <a:extLst>
                    <a:ext uri="{9D8B030D-6E8A-4147-A177-3AD203B41FA5}">
                      <a16:colId xmlns:a16="http://schemas.microsoft.com/office/drawing/2014/main" val="2470651172"/>
                    </a:ext>
                  </a:extLst>
                </a:gridCol>
                <a:gridCol w="1127821">
                  <a:extLst>
                    <a:ext uri="{9D8B030D-6E8A-4147-A177-3AD203B41FA5}">
                      <a16:colId xmlns:a16="http://schemas.microsoft.com/office/drawing/2014/main" val="4062951818"/>
                    </a:ext>
                  </a:extLst>
                </a:gridCol>
                <a:gridCol w="1525875">
                  <a:extLst>
                    <a:ext uri="{9D8B030D-6E8A-4147-A177-3AD203B41FA5}">
                      <a16:colId xmlns:a16="http://schemas.microsoft.com/office/drawing/2014/main" val="2253674246"/>
                    </a:ext>
                  </a:extLst>
                </a:gridCol>
              </a:tblGrid>
              <a:tr h="684708">
                <a:tc>
                  <a:txBody>
                    <a:bodyPr/>
                    <a:lstStyle/>
                    <a:p>
                      <a:r>
                        <a:rPr lang="en-IN" dirty="0"/>
                        <a:t>Year</a:t>
                      </a:r>
                    </a:p>
                  </a:txBody>
                  <a:tcPr>
                    <a:solidFill>
                      <a:srgbClr val="0000FF"/>
                    </a:solidFill>
                  </a:tcPr>
                </a:tc>
                <a:tc>
                  <a:txBody>
                    <a:bodyPr/>
                    <a:lstStyle/>
                    <a:p>
                      <a:r>
                        <a:rPr lang="en-IN" dirty="0"/>
                        <a:t>Summer</a:t>
                      </a:r>
                    </a:p>
                  </a:txBody>
                  <a:tcPr>
                    <a:solidFill>
                      <a:srgbClr val="0000FF"/>
                    </a:solidFill>
                  </a:tcPr>
                </a:tc>
                <a:tc>
                  <a:txBody>
                    <a:bodyPr/>
                    <a:lstStyle/>
                    <a:p>
                      <a:r>
                        <a:rPr lang="en-IN" dirty="0"/>
                        <a:t>Winter</a:t>
                      </a:r>
                    </a:p>
                  </a:txBody>
                  <a:tcPr>
                    <a:solidFill>
                      <a:srgbClr val="0000FF"/>
                    </a:solidFill>
                  </a:tcPr>
                </a:tc>
                <a:extLst>
                  <a:ext uri="{0D108BD9-81ED-4DB2-BD59-A6C34878D82A}">
                    <a16:rowId xmlns:a16="http://schemas.microsoft.com/office/drawing/2014/main" val="3275847213"/>
                  </a:ext>
                </a:extLst>
              </a:tr>
              <a:tr h="669809">
                <a:tc>
                  <a:txBody>
                    <a:bodyPr/>
                    <a:lstStyle/>
                    <a:p>
                      <a:r>
                        <a:rPr lang="en-IN" dirty="0">
                          <a:solidFill>
                            <a:srgbClr val="FF0000"/>
                          </a:solidFill>
                        </a:rPr>
                        <a:t>2009</a:t>
                      </a:r>
                    </a:p>
                  </a:txBody>
                  <a:tcPr>
                    <a:solidFill>
                      <a:schemeClr val="bg1"/>
                    </a:solidFill>
                  </a:tcPr>
                </a:tc>
                <a:tc>
                  <a:txBody>
                    <a:bodyPr/>
                    <a:lstStyle/>
                    <a:p>
                      <a:r>
                        <a:rPr lang="en-IN" dirty="0">
                          <a:solidFill>
                            <a:srgbClr val="FF0000"/>
                          </a:solidFill>
                        </a:rPr>
                        <a:t>17-Marr-2009</a:t>
                      </a:r>
                    </a:p>
                  </a:txBody>
                  <a:tcPr>
                    <a:solidFill>
                      <a:schemeClr val="bg1"/>
                    </a:solidFill>
                  </a:tcPr>
                </a:tc>
                <a:tc>
                  <a:txBody>
                    <a:bodyPr/>
                    <a:lstStyle/>
                    <a:p>
                      <a:r>
                        <a:rPr lang="en-IN" dirty="0">
                          <a:solidFill>
                            <a:srgbClr val="FF0000"/>
                          </a:solidFill>
                        </a:rPr>
                        <a:t>31-Jan-2010</a:t>
                      </a:r>
                    </a:p>
                  </a:txBody>
                  <a:tcPr>
                    <a:solidFill>
                      <a:schemeClr val="bg1"/>
                    </a:solidFill>
                  </a:tcPr>
                </a:tc>
                <a:extLst>
                  <a:ext uri="{0D108BD9-81ED-4DB2-BD59-A6C34878D82A}">
                    <a16:rowId xmlns:a16="http://schemas.microsoft.com/office/drawing/2014/main" val="68165525"/>
                  </a:ext>
                </a:extLst>
              </a:tr>
              <a:tr h="639906">
                <a:tc>
                  <a:txBody>
                    <a:bodyPr/>
                    <a:lstStyle/>
                    <a:p>
                      <a:r>
                        <a:rPr lang="en-IN" dirty="0">
                          <a:solidFill>
                            <a:srgbClr val="0000FF"/>
                          </a:solidFill>
                        </a:rPr>
                        <a:t>2014</a:t>
                      </a:r>
                    </a:p>
                  </a:txBody>
                  <a:tcPr>
                    <a:solidFill>
                      <a:schemeClr val="bg1"/>
                    </a:solidFill>
                  </a:tcPr>
                </a:tc>
                <a:tc>
                  <a:txBody>
                    <a:bodyPr/>
                    <a:lstStyle/>
                    <a:p>
                      <a:r>
                        <a:rPr lang="en-IN" dirty="0">
                          <a:solidFill>
                            <a:srgbClr val="0000FF"/>
                          </a:solidFill>
                        </a:rPr>
                        <a:t>31-Mar-2014</a:t>
                      </a:r>
                    </a:p>
                  </a:txBody>
                  <a:tcPr>
                    <a:solidFill>
                      <a:schemeClr val="bg1"/>
                    </a:solidFill>
                  </a:tcPr>
                </a:tc>
                <a:tc>
                  <a:txBody>
                    <a:bodyPr/>
                    <a:lstStyle/>
                    <a:p>
                      <a:r>
                        <a:rPr lang="en-IN" dirty="0">
                          <a:solidFill>
                            <a:srgbClr val="0000FF"/>
                          </a:solidFill>
                        </a:rPr>
                        <a:t>14-Feb-2014</a:t>
                      </a:r>
                    </a:p>
                  </a:txBody>
                  <a:tcPr>
                    <a:solidFill>
                      <a:schemeClr val="bg1"/>
                    </a:solidFill>
                  </a:tcPr>
                </a:tc>
                <a:extLst>
                  <a:ext uri="{0D108BD9-81ED-4DB2-BD59-A6C34878D82A}">
                    <a16:rowId xmlns:a16="http://schemas.microsoft.com/office/drawing/2014/main" val="4228742888"/>
                  </a:ext>
                </a:extLst>
              </a:tr>
              <a:tr h="639906">
                <a:tc>
                  <a:txBody>
                    <a:bodyPr/>
                    <a:lstStyle/>
                    <a:p>
                      <a:r>
                        <a:rPr lang="en-IN" dirty="0">
                          <a:solidFill>
                            <a:srgbClr val="FF0000"/>
                          </a:solidFill>
                        </a:rPr>
                        <a:t>2019</a:t>
                      </a:r>
                    </a:p>
                  </a:txBody>
                  <a:tcPr>
                    <a:solidFill>
                      <a:schemeClr val="bg1"/>
                    </a:solidFill>
                  </a:tcPr>
                </a:tc>
                <a:tc>
                  <a:txBody>
                    <a:bodyPr/>
                    <a:lstStyle/>
                    <a:p>
                      <a:r>
                        <a:rPr lang="en-IN" dirty="0">
                          <a:solidFill>
                            <a:srgbClr val="FF0000"/>
                          </a:solidFill>
                        </a:rPr>
                        <a:t>29-May-2019</a:t>
                      </a:r>
                    </a:p>
                  </a:txBody>
                  <a:tcPr>
                    <a:solidFill>
                      <a:schemeClr val="bg1"/>
                    </a:solidFill>
                  </a:tcPr>
                </a:tc>
                <a:tc>
                  <a:txBody>
                    <a:bodyPr/>
                    <a:lstStyle/>
                    <a:p>
                      <a:r>
                        <a:rPr lang="en-IN" dirty="0">
                          <a:solidFill>
                            <a:srgbClr val="FF0000"/>
                          </a:solidFill>
                        </a:rPr>
                        <a:t>02-Feb-2020</a:t>
                      </a:r>
                    </a:p>
                  </a:txBody>
                  <a:tcPr>
                    <a:solidFill>
                      <a:schemeClr val="bg1"/>
                    </a:solidFill>
                  </a:tcPr>
                </a:tc>
                <a:extLst>
                  <a:ext uri="{0D108BD9-81ED-4DB2-BD59-A6C34878D82A}">
                    <a16:rowId xmlns:a16="http://schemas.microsoft.com/office/drawing/2014/main" val="886228662"/>
                  </a:ext>
                </a:extLst>
              </a:tr>
            </a:tbl>
          </a:graphicData>
        </a:graphic>
      </p:graphicFrame>
      <p:sp>
        <p:nvSpPr>
          <p:cNvPr id="9" name="TextBox 8">
            <a:extLst>
              <a:ext uri="{FF2B5EF4-FFF2-40B4-BE49-F238E27FC236}">
                <a16:creationId xmlns:a16="http://schemas.microsoft.com/office/drawing/2014/main" id="{51E7D727-8040-7354-4CC9-4079C2925B3E}"/>
              </a:ext>
            </a:extLst>
          </p:cNvPr>
          <p:cNvSpPr txBox="1"/>
          <p:nvPr/>
        </p:nvSpPr>
        <p:spPr>
          <a:xfrm>
            <a:off x="3824053" y="670042"/>
            <a:ext cx="479176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2800" b="1" i="0" u="none" strike="noStrike" kern="1200" cap="none" spc="0" normalizeH="0" baseline="0" noProof="0" dirty="0">
                <a:ln>
                  <a:noFill/>
                </a:ln>
                <a:solidFill>
                  <a:srgbClr val="FF0000"/>
                </a:solidFill>
                <a:effectLst/>
                <a:uLnTx/>
                <a:uFillTx/>
                <a:latin typeface="Garamond" panose="02020404030301010803"/>
                <a:ea typeface="+mn-ea"/>
                <a:cs typeface="+mn-cs"/>
              </a:rPr>
              <a:t>Landsat 8 - Satellite Imageries</a:t>
            </a:r>
          </a:p>
        </p:txBody>
      </p:sp>
      <p:pic>
        <p:nvPicPr>
          <p:cNvPr id="10" name="Audio 9">
            <a:hlinkClick r:id="" action="ppaction://media"/>
            <a:extLst>
              <a:ext uri="{FF2B5EF4-FFF2-40B4-BE49-F238E27FC236}">
                <a16:creationId xmlns:a16="http://schemas.microsoft.com/office/drawing/2014/main" id="{D5302750-1B15-8A29-DE04-17272496859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696943930"/>
      </p:ext>
    </p:extLst>
  </p:cSld>
  <p:clrMapOvr>
    <a:masterClrMapping/>
  </p:clrMapOvr>
  <mc:AlternateContent xmlns:mc="http://schemas.openxmlformats.org/markup-compatibility/2006" xmlns:p14="http://schemas.microsoft.com/office/powerpoint/2010/main">
    <mc:Choice Requires="p14">
      <p:transition spd="slow" p14:dur="2000" advTm="7162"/>
    </mc:Choice>
    <mc:Fallback xmlns="">
      <p:transition spd="slow" advTm="7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AFEFE7-87D6-B544-0E3A-410D293A870E}"/>
              </a:ext>
            </a:extLst>
          </p:cNvPr>
          <p:cNvSpPr>
            <a:spLocks noGrp="1"/>
          </p:cNvSpPr>
          <p:nvPr>
            <p:ph type="sldNum" sz="quarter" idx="12"/>
          </p:nvPr>
        </p:nvSpPr>
        <p:spPr/>
        <p:txBody>
          <a:bodyPr/>
          <a:lstStyle/>
          <a:p>
            <a:fld id="{3752B04B-92D6-4438-9D71-2A3F4F63B5C6}" type="slidenum">
              <a:rPr lang="en-IN" smtClean="0"/>
              <a:t>8</a:t>
            </a:fld>
            <a:endParaRPr lang="en-IN"/>
          </a:p>
        </p:txBody>
      </p:sp>
      <p:sp>
        <p:nvSpPr>
          <p:cNvPr id="3" name="Title 1">
            <a:extLst>
              <a:ext uri="{FF2B5EF4-FFF2-40B4-BE49-F238E27FC236}">
                <a16:creationId xmlns:a16="http://schemas.microsoft.com/office/drawing/2014/main" id="{44B7B0EF-B513-7A4D-6EC6-54E258426760}"/>
              </a:ext>
            </a:extLst>
          </p:cNvPr>
          <p:cNvSpPr txBox="1">
            <a:spLocks/>
          </p:cNvSpPr>
          <p:nvPr/>
        </p:nvSpPr>
        <p:spPr>
          <a:xfrm>
            <a:off x="1136551" y="-6802"/>
            <a:ext cx="9404723" cy="490896"/>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IN" sz="2800" b="1" dirty="0">
                <a:solidFill>
                  <a:srgbClr val="FF0000"/>
                </a:solidFill>
              </a:rPr>
              <a:t>Methodology</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5047C58-55B1-6458-15A6-5F8F00E85E98}"/>
                  </a:ext>
                </a:extLst>
              </p:cNvPr>
              <p:cNvSpPr txBox="1"/>
              <p:nvPr/>
            </p:nvSpPr>
            <p:spPr>
              <a:xfrm>
                <a:off x="1620310" y="1182616"/>
                <a:ext cx="8800551" cy="4492768"/>
              </a:xfrm>
              <a:prstGeom prst="rect">
                <a:avLst/>
              </a:prstGeom>
              <a:noFill/>
            </p:spPr>
            <p:txBody>
              <a:bodyPr wrap="square" rtlCol="0">
                <a:spAutoFit/>
              </a:bodyPr>
              <a:lstStyle/>
              <a:p>
                <a:pPr marL="342900" indent="-342900">
                  <a:buClr>
                    <a:srgbClr val="FF0000"/>
                  </a:buClr>
                  <a:buFont typeface="Arial" panose="020B0604020202020204" pitchFamily="34" charset="0"/>
                  <a:buChar char="•"/>
                </a:pPr>
                <a:r>
                  <a:rPr lang="en-IN" sz="2000" dirty="0">
                    <a:solidFill>
                      <a:srgbClr val="FF0000"/>
                    </a:solidFill>
                  </a:rPr>
                  <a:t>Thermal comfort Index</a:t>
                </a:r>
              </a:p>
              <a:p>
                <a:pPr marL="285750" marR="0" lvl="0" indent="-285750" algn="l" defTabSz="4572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endParaRPr kumimoji="0" lang="en-US" b="0" i="0" u="none" strike="noStrike" kern="1200" cap="none" spc="0" normalizeH="0" baseline="0" noProof="0" dirty="0">
                  <a:ln>
                    <a:noFill/>
                  </a:ln>
                  <a:solidFill>
                    <a:srgbClr val="FF0000"/>
                  </a:solidFill>
                  <a:effectLst/>
                  <a:uLnTx/>
                  <a:uFillTx/>
                  <a:ea typeface="Georgia" panose="02040502050405020303" pitchFamily="18" charset="0"/>
                  <a:cs typeface="Georgia" panose="02040502050405020303" pitchFamily="18" charset="0"/>
                </a:endParaRPr>
              </a:p>
              <a:p>
                <a:pPr marR="0" lvl="0" algn="l" defTabSz="457200" rtl="0" eaLnBrk="1" fontAlgn="auto" latinLnBrk="0" hangingPunct="1">
                  <a:lnSpc>
                    <a:spcPct val="100000"/>
                  </a:lnSpc>
                  <a:spcBef>
                    <a:spcPts val="0"/>
                  </a:spcBef>
                  <a:spcAft>
                    <a:spcPts val="0"/>
                  </a:spcAft>
                  <a:buClr>
                    <a:srgbClr val="FF0000"/>
                  </a:buClr>
                  <a:buSzTx/>
                  <a:tabLst/>
                  <a:defRPr/>
                </a:pPr>
                <a14:m>
                  <m:oMathPara xmlns:m="http://schemas.openxmlformats.org/officeDocument/2006/math">
                    <m:oMathParaPr>
                      <m:jc m:val="centerGroup"/>
                    </m:oMathParaPr>
                    <m:oMath xmlns:m="http://schemas.openxmlformats.org/officeDocument/2006/math">
                      <m:r>
                        <m:rPr>
                          <m:sty m:val="p"/>
                        </m:rPr>
                        <a:rPr kumimoji="0" lang="en-US" sz="1600" b="0" i="0" u="none" strike="noStrike" kern="1200" cap="none" spc="0" normalizeH="0" baseline="0" noProof="0" smtClean="0">
                          <a:ln>
                            <a:noFill/>
                          </a:ln>
                          <a:solidFill>
                            <a:srgbClr val="FF0000"/>
                          </a:solidFill>
                          <a:effectLst/>
                          <a:uLnTx/>
                          <a:uFillTx/>
                          <a:latin typeface="Cambria Math" panose="02040503050406030204" pitchFamily="18" charset="0"/>
                          <a:ea typeface="Georgia" panose="02040502050405020303" pitchFamily="18" charset="0"/>
                          <a:cs typeface="Georgia" panose="02040502050405020303" pitchFamily="18" charset="0"/>
                        </a:rPr>
                        <m:t>THI</m:t>
                      </m:r>
                      <m:r>
                        <a:rPr kumimoji="0" lang="en-US" sz="1600" b="0" i="1" u="none" strike="noStrike" kern="1200" cap="none" spc="0" normalizeH="0" baseline="0" noProof="0">
                          <a:ln>
                            <a:noFill/>
                          </a:ln>
                          <a:solidFill>
                            <a:srgbClr val="FF0000"/>
                          </a:solidFill>
                          <a:effectLst/>
                          <a:uLnTx/>
                          <a:uFillTx/>
                          <a:latin typeface="Cambria Math" panose="02040503050406030204" pitchFamily="18" charset="0"/>
                          <a:ea typeface="Georgia" panose="02040502050405020303" pitchFamily="18" charset="0"/>
                          <a:cs typeface="Georgia" panose="02040502050405020303" pitchFamily="18" charset="0"/>
                        </a:rPr>
                        <m:t>=37−</m:t>
                      </m:r>
                      <m:f>
                        <m:fPr>
                          <m:ctrlPr>
                            <a:rPr kumimoji="0" lang="en-IN" sz="1600" b="0" i="1" u="none" strike="noStrike" kern="1200" cap="none" spc="0" normalizeH="0" baseline="0" noProof="0">
                              <a:ln>
                                <a:noFill/>
                              </a:ln>
                              <a:solidFill>
                                <a:srgbClr val="FF0000"/>
                              </a:solidFill>
                              <a:effectLst/>
                              <a:uLnTx/>
                              <a:uFillTx/>
                              <a:latin typeface="Cambria Math" panose="02040503050406030204" pitchFamily="18" charset="0"/>
                            </a:rPr>
                          </m:ctrlPr>
                        </m:fPr>
                        <m:num>
                          <m:r>
                            <a:rPr kumimoji="0" lang="en-US" sz="1600" b="0" i="1" u="none" strike="noStrike" kern="1200" cap="none" spc="0" normalizeH="0" baseline="0" noProof="0">
                              <a:ln>
                                <a:noFill/>
                              </a:ln>
                              <a:solidFill>
                                <a:srgbClr val="FF0000"/>
                              </a:solidFill>
                              <a:effectLst/>
                              <a:uLnTx/>
                              <a:uFillTx/>
                              <a:latin typeface="Cambria Math" panose="02040503050406030204" pitchFamily="18" charset="0"/>
                              <a:ea typeface="Georgia" panose="02040502050405020303" pitchFamily="18" charset="0"/>
                              <a:cs typeface="Georgia" panose="02040502050405020303" pitchFamily="18" charset="0"/>
                            </a:rPr>
                            <m:t>37−</m:t>
                          </m:r>
                          <m:sSub>
                            <m:sSubPr>
                              <m:ctrlPr>
                                <a:rPr kumimoji="0" lang="en-IN" sz="1600" b="0" i="1" u="none" strike="noStrike" kern="1200" cap="none" spc="0" normalizeH="0" baseline="0" noProof="0">
                                  <a:ln>
                                    <a:noFill/>
                                  </a:ln>
                                  <a:solidFill>
                                    <a:srgbClr val="FF0000"/>
                                  </a:solidFill>
                                  <a:effectLst/>
                                  <a:uLnTx/>
                                  <a:uFillTx/>
                                  <a:latin typeface="Cambria Math" panose="02040503050406030204" pitchFamily="18" charset="0"/>
                                </a:rPr>
                              </m:ctrlPr>
                            </m:sSubPr>
                            <m:e>
                              <m:r>
                                <m:rPr>
                                  <m:sty m:val="p"/>
                                </m:rPr>
                                <a:rPr kumimoji="0" lang="en-US" sz="1600" b="0" i="0" u="none" strike="noStrike" kern="1200" cap="none" spc="0" normalizeH="0" baseline="0" noProof="0">
                                  <a:ln>
                                    <a:noFill/>
                                  </a:ln>
                                  <a:solidFill>
                                    <a:srgbClr val="FF0000"/>
                                  </a:solidFill>
                                  <a:effectLst/>
                                  <a:uLnTx/>
                                  <a:uFillTx/>
                                  <a:latin typeface="Cambria Math" panose="02040503050406030204" pitchFamily="18" charset="0"/>
                                  <a:ea typeface="Georgia" panose="02040502050405020303" pitchFamily="18" charset="0"/>
                                  <a:cs typeface="Georgia" panose="02040502050405020303" pitchFamily="18" charset="0"/>
                                </a:rPr>
                                <m:t>T</m:t>
                              </m:r>
                            </m:e>
                            <m:sub>
                              <m:r>
                                <m:rPr>
                                  <m:sty m:val="p"/>
                                </m:rPr>
                                <a:rPr kumimoji="0" lang="en-US" sz="1600" b="0" i="0" u="none" strike="noStrike" kern="1200" cap="none" spc="0" normalizeH="0" baseline="0" noProof="0">
                                  <a:ln>
                                    <a:noFill/>
                                  </a:ln>
                                  <a:solidFill>
                                    <a:srgbClr val="FF0000"/>
                                  </a:solidFill>
                                  <a:effectLst/>
                                  <a:uLnTx/>
                                  <a:uFillTx/>
                                  <a:latin typeface="Cambria Math" panose="02040503050406030204" pitchFamily="18" charset="0"/>
                                  <a:ea typeface="Georgia" panose="02040502050405020303" pitchFamily="18" charset="0"/>
                                  <a:cs typeface="Georgia" panose="02040502050405020303" pitchFamily="18" charset="0"/>
                                </a:rPr>
                                <m:t>a</m:t>
                              </m:r>
                            </m:sub>
                          </m:sSub>
                        </m:num>
                        <m:den>
                          <m:r>
                            <a:rPr kumimoji="0" lang="en-US" sz="1600" b="0" i="1" u="none" strike="noStrike" kern="1200" cap="none" spc="0" normalizeH="0" baseline="0" noProof="0">
                              <a:ln>
                                <a:noFill/>
                              </a:ln>
                              <a:solidFill>
                                <a:srgbClr val="FF0000"/>
                              </a:solidFill>
                              <a:effectLst/>
                              <a:uLnTx/>
                              <a:uFillTx/>
                              <a:latin typeface="Cambria Math" panose="02040503050406030204" pitchFamily="18" charset="0"/>
                              <a:ea typeface="Georgia" panose="02040502050405020303" pitchFamily="18" charset="0"/>
                              <a:cs typeface="Georgia" panose="02040502050405020303" pitchFamily="18" charset="0"/>
                            </a:rPr>
                            <m:t>0.68−0.0014</m:t>
                          </m:r>
                          <m:r>
                            <m:rPr>
                              <m:sty m:val="p"/>
                            </m:rPr>
                            <a:rPr kumimoji="0" lang="en-US" sz="1600" b="0" i="0" u="none" strike="noStrike" kern="1200" cap="none" spc="0" normalizeH="0" baseline="0" noProof="0">
                              <a:ln>
                                <a:noFill/>
                              </a:ln>
                              <a:solidFill>
                                <a:srgbClr val="FF0000"/>
                              </a:solidFill>
                              <a:effectLst/>
                              <a:uLnTx/>
                              <a:uFillTx/>
                              <a:latin typeface="Cambria Math" panose="02040503050406030204" pitchFamily="18" charset="0"/>
                              <a:ea typeface="Georgia" panose="02040502050405020303" pitchFamily="18" charset="0"/>
                              <a:cs typeface="Georgia" panose="02040502050405020303" pitchFamily="18" charset="0"/>
                            </a:rPr>
                            <m:t>RH</m:t>
                          </m:r>
                          <m:r>
                            <a:rPr kumimoji="0" lang="en-US" sz="1600" b="0" i="1" u="none" strike="noStrike" kern="1200" cap="none" spc="0" normalizeH="0" baseline="0" noProof="0">
                              <a:ln>
                                <a:noFill/>
                              </a:ln>
                              <a:solidFill>
                                <a:srgbClr val="FF0000"/>
                              </a:solidFill>
                              <a:effectLst/>
                              <a:uLnTx/>
                              <a:uFillTx/>
                              <a:latin typeface="Cambria Math" panose="02040503050406030204" pitchFamily="18" charset="0"/>
                              <a:ea typeface="Georgia" panose="02040502050405020303" pitchFamily="18" charset="0"/>
                              <a:cs typeface="Georgia" panose="02040502050405020303" pitchFamily="18" charset="0"/>
                            </a:rPr>
                            <m:t>+1</m:t>
                          </m:r>
                          <m:r>
                            <m:rPr>
                              <m:lit/>
                            </m:rPr>
                            <a:rPr kumimoji="0" lang="en-US" sz="1600" b="0" i="1" u="none" strike="noStrike" kern="1200" cap="none" spc="0" normalizeH="0" baseline="0" noProof="0">
                              <a:ln>
                                <a:noFill/>
                              </a:ln>
                              <a:solidFill>
                                <a:srgbClr val="FF0000"/>
                              </a:solidFill>
                              <a:effectLst/>
                              <a:uLnTx/>
                              <a:uFillTx/>
                              <a:latin typeface="Cambria Math" panose="02040503050406030204" pitchFamily="18" charset="0"/>
                              <a:ea typeface="Georgia" panose="02040502050405020303" pitchFamily="18" charset="0"/>
                              <a:cs typeface="Georgia" panose="02040502050405020303" pitchFamily="18" charset="0"/>
                            </a:rPr>
                            <m:t>/</m:t>
                          </m:r>
                          <m:d>
                            <m:dPr>
                              <m:ctrlPr>
                                <a:rPr kumimoji="0" lang="en-IN" sz="1600" b="0" i="1" u="none" strike="noStrike" kern="1200" cap="none" spc="0" normalizeH="0" baseline="0" noProof="0">
                                  <a:ln>
                                    <a:noFill/>
                                  </a:ln>
                                  <a:solidFill>
                                    <a:srgbClr val="FF0000"/>
                                  </a:solidFill>
                                  <a:effectLst/>
                                  <a:uLnTx/>
                                  <a:uFillTx/>
                                  <a:latin typeface="Cambria Math" panose="02040503050406030204" pitchFamily="18" charset="0"/>
                                </a:rPr>
                              </m:ctrlPr>
                            </m:dPr>
                            <m:e>
                              <m:r>
                                <a:rPr kumimoji="0" lang="en-US" sz="1600" b="0" i="1" u="none" strike="noStrike" kern="1200" cap="none" spc="0" normalizeH="0" baseline="0" noProof="0">
                                  <a:ln>
                                    <a:noFill/>
                                  </a:ln>
                                  <a:solidFill>
                                    <a:srgbClr val="FF0000"/>
                                  </a:solidFill>
                                  <a:effectLst/>
                                  <a:uLnTx/>
                                  <a:uFillTx/>
                                  <a:latin typeface="Cambria Math" panose="02040503050406030204" pitchFamily="18" charset="0"/>
                                  <a:ea typeface="Georgia" panose="02040502050405020303" pitchFamily="18" charset="0"/>
                                  <a:cs typeface="Georgia" panose="02040502050405020303" pitchFamily="18" charset="0"/>
                                </a:rPr>
                                <m:t>1.76+1.4</m:t>
                              </m:r>
                              <m:sSup>
                                <m:sSupPr>
                                  <m:ctrlPr>
                                    <a:rPr kumimoji="0" lang="en-IN" sz="1600" b="0" i="1" u="none" strike="noStrike" kern="1200" cap="none" spc="0" normalizeH="0" baseline="0" noProof="0">
                                      <a:ln>
                                        <a:noFill/>
                                      </a:ln>
                                      <a:solidFill>
                                        <a:srgbClr val="FF0000"/>
                                      </a:solidFill>
                                      <a:effectLst/>
                                      <a:uLnTx/>
                                      <a:uFillTx/>
                                      <a:latin typeface="Cambria Math" panose="02040503050406030204" pitchFamily="18" charset="0"/>
                                    </a:rPr>
                                  </m:ctrlPr>
                                </m:sSupPr>
                                <m:e>
                                  <m:r>
                                    <m:rPr>
                                      <m:sty m:val="p"/>
                                    </m:rPr>
                                    <a:rPr kumimoji="0" lang="en-US" sz="1600" b="0" i="0" u="none" strike="noStrike" kern="1200" cap="none" spc="0" normalizeH="0" baseline="0" noProof="0">
                                      <a:ln>
                                        <a:noFill/>
                                      </a:ln>
                                      <a:solidFill>
                                        <a:srgbClr val="FF0000"/>
                                      </a:solidFill>
                                      <a:effectLst/>
                                      <a:uLnTx/>
                                      <a:uFillTx/>
                                      <a:latin typeface="Cambria Math" panose="02040503050406030204" pitchFamily="18" charset="0"/>
                                      <a:ea typeface="Georgia" panose="02040502050405020303" pitchFamily="18" charset="0"/>
                                      <a:cs typeface="Georgia" panose="02040502050405020303" pitchFamily="18" charset="0"/>
                                    </a:rPr>
                                    <m:t>V</m:t>
                                  </m:r>
                                </m:e>
                                <m:sup>
                                  <m:r>
                                    <a:rPr kumimoji="0" lang="en-US" sz="1600" b="0" i="1" u="none" strike="noStrike" kern="1200" cap="none" spc="0" normalizeH="0" baseline="0" noProof="0">
                                      <a:ln>
                                        <a:noFill/>
                                      </a:ln>
                                      <a:solidFill>
                                        <a:srgbClr val="FF0000"/>
                                      </a:solidFill>
                                      <a:effectLst/>
                                      <a:uLnTx/>
                                      <a:uFillTx/>
                                      <a:latin typeface="Cambria Math" panose="02040503050406030204" pitchFamily="18" charset="0"/>
                                      <a:ea typeface="Georgia" panose="02040502050405020303" pitchFamily="18" charset="0"/>
                                      <a:cs typeface="Georgia" panose="02040502050405020303" pitchFamily="18" charset="0"/>
                                    </a:rPr>
                                    <m:t>.75</m:t>
                                  </m:r>
                                </m:sup>
                              </m:sSup>
                            </m:e>
                          </m:d>
                        </m:den>
                      </m:f>
                      <m:r>
                        <a:rPr kumimoji="0" lang="en-US" sz="1600" b="0" i="1" u="none" strike="noStrike" kern="1200" cap="none" spc="0" normalizeH="0" baseline="0" noProof="0">
                          <a:ln>
                            <a:noFill/>
                          </a:ln>
                          <a:solidFill>
                            <a:srgbClr val="FF0000"/>
                          </a:solidFill>
                          <a:effectLst/>
                          <a:uLnTx/>
                          <a:uFillTx/>
                          <a:latin typeface="Cambria Math" panose="02040503050406030204" pitchFamily="18" charset="0"/>
                          <a:ea typeface="Georgia" panose="02040502050405020303" pitchFamily="18" charset="0"/>
                          <a:cs typeface="Georgia" panose="02040502050405020303" pitchFamily="18" charset="0"/>
                        </a:rPr>
                        <m:t>−0.29</m:t>
                      </m:r>
                      <m:sSub>
                        <m:sSubPr>
                          <m:ctrlPr>
                            <a:rPr kumimoji="0" lang="en-IN" sz="1600" b="0" i="1" u="none" strike="noStrike" kern="1200" cap="none" spc="0" normalizeH="0" baseline="0" noProof="0">
                              <a:ln>
                                <a:noFill/>
                              </a:ln>
                              <a:solidFill>
                                <a:srgbClr val="FF0000"/>
                              </a:solidFill>
                              <a:effectLst/>
                              <a:uLnTx/>
                              <a:uFillTx/>
                              <a:latin typeface="Cambria Math" panose="02040503050406030204" pitchFamily="18" charset="0"/>
                            </a:rPr>
                          </m:ctrlPr>
                        </m:sSubPr>
                        <m:e>
                          <m:r>
                            <m:rPr>
                              <m:sty m:val="p"/>
                            </m:rPr>
                            <a:rPr kumimoji="0" lang="en-US" sz="1600" b="0" i="0" u="none" strike="noStrike" kern="1200" cap="none" spc="0" normalizeH="0" baseline="0" noProof="0">
                              <a:ln>
                                <a:noFill/>
                              </a:ln>
                              <a:solidFill>
                                <a:srgbClr val="FF0000"/>
                              </a:solidFill>
                              <a:effectLst/>
                              <a:uLnTx/>
                              <a:uFillTx/>
                              <a:latin typeface="Cambria Math" panose="02040503050406030204" pitchFamily="18" charset="0"/>
                              <a:ea typeface="Georgia" panose="02040502050405020303" pitchFamily="18" charset="0"/>
                              <a:cs typeface="Georgia" panose="02040502050405020303" pitchFamily="18" charset="0"/>
                            </a:rPr>
                            <m:t>T</m:t>
                          </m:r>
                        </m:e>
                        <m:sub>
                          <m:r>
                            <m:rPr>
                              <m:sty m:val="p"/>
                            </m:rPr>
                            <a:rPr kumimoji="0" lang="en-US" sz="1600" b="0" i="0" u="none" strike="noStrike" kern="1200" cap="none" spc="0" normalizeH="0" baseline="0" noProof="0">
                              <a:ln>
                                <a:noFill/>
                              </a:ln>
                              <a:solidFill>
                                <a:srgbClr val="FF0000"/>
                              </a:solidFill>
                              <a:effectLst/>
                              <a:uLnTx/>
                              <a:uFillTx/>
                              <a:latin typeface="Cambria Math" panose="02040503050406030204" pitchFamily="18" charset="0"/>
                              <a:ea typeface="Georgia" panose="02040502050405020303" pitchFamily="18" charset="0"/>
                              <a:cs typeface="Georgia" panose="02040502050405020303" pitchFamily="18" charset="0"/>
                            </a:rPr>
                            <m:t>a</m:t>
                          </m:r>
                        </m:sub>
                      </m:sSub>
                      <m:d>
                        <m:dPr>
                          <m:ctrlPr>
                            <a:rPr kumimoji="0" lang="en-IN" sz="1600" b="0" i="1" u="none" strike="noStrike" kern="1200" cap="none" spc="0" normalizeH="0" baseline="0" noProof="0">
                              <a:ln>
                                <a:noFill/>
                              </a:ln>
                              <a:solidFill>
                                <a:srgbClr val="FF0000"/>
                              </a:solidFill>
                              <a:effectLst/>
                              <a:uLnTx/>
                              <a:uFillTx/>
                              <a:latin typeface="Cambria Math" panose="02040503050406030204" pitchFamily="18" charset="0"/>
                            </a:rPr>
                          </m:ctrlPr>
                        </m:dPr>
                        <m:e>
                          <m:r>
                            <a:rPr kumimoji="0" lang="en-US" sz="1600" b="0" i="1" u="none" strike="noStrike" kern="1200" cap="none" spc="0" normalizeH="0" baseline="0" noProof="0">
                              <a:ln>
                                <a:noFill/>
                              </a:ln>
                              <a:solidFill>
                                <a:srgbClr val="FF0000"/>
                              </a:solidFill>
                              <a:effectLst/>
                              <a:uLnTx/>
                              <a:uFillTx/>
                              <a:latin typeface="Cambria Math" panose="02040503050406030204" pitchFamily="18" charset="0"/>
                              <a:ea typeface="Georgia" panose="02040502050405020303" pitchFamily="18" charset="0"/>
                              <a:cs typeface="Georgia" panose="02040502050405020303" pitchFamily="18" charset="0"/>
                            </a:rPr>
                            <m:t>1−</m:t>
                          </m:r>
                          <m:f>
                            <m:fPr>
                              <m:ctrlPr>
                                <a:rPr kumimoji="0" lang="en-IN" sz="1600" b="0" i="1" u="none" strike="noStrike" kern="1200" cap="none" spc="0" normalizeH="0" baseline="0" noProof="0">
                                  <a:ln>
                                    <a:noFill/>
                                  </a:ln>
                                  <a:solidFill>
                                    <a:srgbClr val="FF0000"/>
                                  </a:solidFill>
                                  <a:effectLst/>
                                  <a:uLnTx/>
                                  <a:uFillTx/>
                                  <a:latin typeface="Cambria Math" panose="02040503050406030204" pitchFamily="18" charset="0"/>
                                </a:rPr>
                              </m:ctrlPr>
                            </m:fPr>
                            <m:num>
                              <m:r>
                                <m:rPr>
                                  <m:sty m:val="p"/>
                                </m:rPr>
                                <a:rPr kumimoji="0" lang="en-US" sz="1600" b="0" i="0" u="none" strike="noStrike" kern="1200" cap="none" spc="0" normalizeH="0" baseline="0" noProof="0">
                                  <a:ln>
                                    <a:noFill/>
                                  </a:ln>
                                  <a:solidFill>
                                    <a:srgbClr val="FF0000"/>
                                  </a:solidFill>
                                  <a:effectLst/>
                                  <a:uLnTx/>
                                  <a:uFillTx/>
                                  <a:latin typeface="Cambria Math" panose="02040503050406030204" pitchFamily="18" charset="0"/>
                                  <a:ea typeface="Georgia" panose="02040502050405020303" pitchFamily="18" charset="0"/>
                                  <a:cs typeface="Georgia" panose="02040502050405020303" pitchFamily="18" charset="0"/>
                                </a:rPr>
                                <m:t>RH</m:t>
                              </m:r>
                            </m:num>
                            <m:den>
                              <m:r>
                                <a:rPr kumimoji="0" lang="en-US" sz="1600" b="0" i="1" u="none" strike="noStrike" kern="1200" cap="none" spc="0" normalizeH="0" baseline="0" noProof="0">
                                  <a:ln>
                                    <a:noFill/>
                                  </a:ln>
                                  <a:solidFill>
                                    <a:srgbClr val="FF0000"/>
                                  </a:solidFill>
                                  <a:effectLst/>
                                  <a:uLnTx/>
                                  <a:uFillTx/>
                                  <a:latin typeface="Cambria Math" panose="02040503050406030204" pitchFamily="18" charset="0"/>
                                  <a:ea typeface="Georgia" panose="02040502050405020303" pitchFamily="18" charset="0"/>
                                  <a:cs typeface="Georgia" panose="02040502050405020303" pitchFamily="18" charset="0"/>
                                </a:rPr>
                                <m:t>100</m:t>
                              </m:r>
                            </m:den>
                          </m:f>
                        </m:e>
                      </m:d>
                    </m:oMath>
                  </m:oMathPara>
                </a14:m>
                <a:endParaRPr kumimoji="0" lang="en-IN" sz="1600" b="0" i="0" u="none" strike="noStrike" kern="1200" cap="none" spc="0" normalizeH="0" baseline="0" noProof="0" dirty="0">
                  <a:ln>
                    <a:noFill/>
                  </a:ln>
                  <a:solidFill>
                    <a:srgbClr val="FF0000"/>
                  </a:solidFill>
                  <a:effectLst/>
                  <a:uLnTx/>
                  <a:uFillTx/>
                </a:endParaRPr>
              </a:p>
              <a:p>
                <a:pPr marR="0" lvl="0" algn="l" defTabSz="457200" rtl="0" eaLnBrk="1" fontAlgn="auto" latinLnBrk="0" hangingPunct="1">
                  <a:lnSpc>
                    <a:spcPct val="100000"/>
                  </a:lnSpc>
                  <a:spcBef>
                    <a:spcPts val="0"/>
                  </a:spcBef>
                  <a:spcAft>
                    <a:spcPts val="0"/>
                  </a:spcAft>
                  <a:buClr>
                    <a:srgbClr val="FF0000"/>
                  </a:buClr>
                  <a:buSzTx/>
                  <a:tabLst/>
                  <a:defRPr/>
                </a:pPr>
                <a:r>
                  <a:rPr kumimoji="0" lang="en-IN" b="0" i="0" u="none" strike="noStrike" kern="1200" cap="none" spc="0" normalizeH="0" baseline="0" noProof="0" dirty="0">
                    <a:ln>
                      <a:noFill/>
                    </a:ln>
                    <a:solidFill>
                      <a:srgbClr val="FF0000"/>
                    </a:solidFill>
                    <a:effectLst/>
                    <a:uLnTx/>
                    <a:uFillTx/>
                    <a:ea typeface="+mn-ea"/>
                    <a:cs typeface="+mn-cs"/>
                  </a:rPr>
                  <a:t> </a:t>
                </a:r>
                <a:endParaRPr lang="en-IN" dirty="0">
                  <a:solidFill>
                    <a:srgbClr val="FF0000"/>
                  </a:solidFill>
                </a:endParaRPr>
              </a:p>
              <a:p>
                <a:pPr marL="342900" indent="-342900" algn="just">
                  <a:buClr>
                    <a:srgbClr val="0000FF"/>
                  </a:buClr>
                  <a:buFont typeface="Arial" panose="020B0604020202020204" pitchFamily="34" charset="0"/>
                  <a:buChar char="•"/>
                </a:pPr>
                <a:r>
                  <a:rPr lang="en-IN" sz="2000" dirty="0">
                    <a:solidFill>
                      <a:srgbClr val="0000FF"/>
                    </a:solidFill>
                  </a:rPr>
                  <a:t>Estimating Environmental parameters such as NDVI, NDWI, NDBI, LST, Brightness, Greenness, Wetness.</a:t>
                </a:r>
              </a:p>
              <a:p>
                <a:pPr marL="342900" indent="-342900">
                  <a:buClr>
                    <a:srgbClr val="FF0000"/>
                  </a:buClr>
                  <a:buFont typeface="Arial" panose="020B0604020202020204" pitchFamily="34" charset="0"/>
                  <a:buChar char="•"/>
                </a:pPr>
                <a:endParaRPr lang="en-IN" sz="1600" dirty="0"/>
              </a:p>
              <a:p>
                <a:pPr marL="342900" indent="-342900">
                  <a:buClr>
                    <a:srgbClr val="FF0000"/>
                  </a:buClr>
                  <a:buFont typeface="Arial" panose="020B0604020202020204" pitchFamily="34" charset="0"/>
                  <a:buChar char="•"/>
                </a:pPr>
                <a:r>
                  <a:rPr lang="en-IN" sz="2000" dirty="0">
                    <a:solidFill>
                      <a:srgbClr val="FF0000"/>
                    </a:solidFill>
                  </a:rPr>
                  <a:t>Assessment of LULC changes by Machine learning methods.</a:t>
                </a:r>
              </a:p>
              <a:p>
                <a:pPr marL="342900" indent="-342900">
                  <a:buClr>
                    <a:srgbClr val="FF0000"/>
                  </a:buClr>
                  <a:buFont typeface="Arial" panose="020B0604020202020204" pitchFamily="34" charset="0"/>
                  <a:buChar char="•"/>
                </a:pPr>
                <a:endParaRPr lang="en-IN" dirty="0"/>
              </a:p>
              <a:p>
                <a:pPr marL="342900" indent="-342900">
                  <a:buClr>
                    <a:srgbClr val="0000FF"/>
                  </a:buClr>
                  <a:buFont typeface="Arial" panose="020B0604020202020204" pitchFamily="34" charset="0"/>
                  <a:buChar char="•"/>
                </a:pPr>
                <a:r>
                  <a:rPr lang="en-IN" sz="2000" dirty="0">
                    <a:solidFill>
                      <a:srgbClr val="0000FF"/>
                    </a:solidFill>
                  </a:rPr>
                  <a:t>Assessment of Thermal comfort by Machine learning methods.</a:t>
                </a:r>
              </a:p>
              <a:p>
                <a:pPr marL="342900" indent="-342900">
                  <a:buClr>
                    <a:srgbClr val="0000FF"/>
                  </a:buClr>
                  <a:buFont typeface="Arial" panose="020B0604020202020204" pitchFamily="34" charset="0"/>
                  <a:buChar char="•"/>
                </a:pPr>
                <a:endParaRPr lang="en-IN" sz="2000" dirty="0">
                  <a:solidFill>
                    <a:srgbClr val="0000FF"/>
                  </a:solidFill>
                </a:endParaRPr>
              </a:p>
              <a:p>
                <a:pPr marL="342900" indent="-342900">
                  <a:buClr>
                    <a:srgbClr val="0000FF"/>
                  </a:buClr>
                  <a:buFont typeface="Arial" panose="020B0604020202020204" pitchFamily="34" charset="0"/>
                  <a:buChar char="•"/>
                </a:pPr>
                <a:r>
                  <a:rPr lang="en-IN" sz="2000" dirty="0">
                    <a:solidFill>
                      <a:srgbClr val="FF0000"/>
                    </a:solidFill>
                  </a:rPr>
                  <a:t>Principal component analysis</a:t>
                </a:r>
              </a:p>
              <a:p>
                <a:pPr marL="342900" indent="-342900">
                  <a:buClr>
                    <a:srgbClr val="FF0000"/>
                  </a:buClr>
                  <a:buFont typeface="Arial" panose="020B0604020202020204" pitchFamily="34" charset="0"/>
                  <a:buChar char="•"/>
                </a:pPr>
                <a:endParaRPr lang="en-IN" sz="2000" dirty="0"/>
              </a:p>
              <a:p>
                <a:pPr marL="342900" indent="-342900">
                  <a:buClr>
                    <a:srgbClr val="FF0000"/>
                  </a:buClr>
                  <a:buFont typeface="Arial" panose="020B0604020202020204" pitchFamily="34" charset="0"/>
                  <a:buChar char="•"/>
                </a:pPr>
                <a:r>
                  <a:rPr lang="en-IN" sz="2000" dirty="0">
                    <a:solidFill>
                      <a:srgbClr val="0000FF"/>
                    </a:solidFill>
                  </a:rPr>
                  <a:t>Analysing the Thermal comfort over different LULC changes.</a:t>
                </a:r>
              </a:p>
            </p:txBody>
          </p:sp>
        </mc:Choice>
        <mc:Fallback xmlns="">
          <p:sp>
            <p:nvSpPr>
              <p:cNvPr id="4" name="TextBox 3">
                <a:extLst>
                  <a:ext uri="{FF2B5EF4-FFF2-40B4-BE49-F238E27FC236}">
                    <a16:creationId xmlns:a16="http://schemas.microsoft.com/office/drawing/2014/main" id="{45047C58-55B1-6458-15A6-5F8F00E85E98}"/>
                  </a:ext>
                </a:extLst>
              </p:cNvPr>
              <p:cNvSpPr txBox="1">
                <a:spLocks noRot="1" noChangeAspect="1" noMove="1" noResize="1" noEditPoints="1" noAdjustHandles="1" noChangeArrowheads="1" noChangeShapeType="1" noTextEdit="1"/>
              </p:cNvSpPr>
              <p:nvPr/>
            </p:nvSpPr>
            <p:spPr>
              <a:xfrm>
                <a:off x="1620310" y="1182616"/>
                <a:ext cx="8800551" cy="4492768"/>
              </a:xfrm>
              <a:prstGeom prst="rect">
                <a:avLst/>
              </a:prstGeom>
              <a:blipFill>
                <a:blip r:embed="rId4"/>
                <a:stretch>
                  <a:fillRect l="-624" t="-814" r="-762" b="-1493"/>
                </a:stretch>
              </a:blipFill>
            </p:spPr>
            <p:txBody>
              <a:bodyPr/>
              <a:lstStyle/>
              <a:p>
                <a:r>
                  <a:rPr lang="en-IN">
                    <a:noFill/>
                  </a:rPr>
                  <a:t> </a:t>
                </a:r>
              </a:p>
            </p:txBody>
          </p:sp>
        </mc:Fallback>
      </mc:AlternateContent>
      <p:pic>
        <p:nvPicPr>
          <p:cNvPr id="7" name="Audio 6">
            <a:hlinkClick r:id="" action="ppaction://media"/>
            <a:extLst>
              <a:ext uri="{FF2B5EF4-FFF2-40B4-BE49-F238E27FC236}">
                <a16:creationId xmlns:a16="http://schemas.microsoft.com/office/drawing/2014/main" id="{BD717AB5-D0F9-BB41-3F91-FDA9430F196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463455768"/>
      </p:ext>
    </p:extLst>
  </p:cSld>
  <p:clrMapOvr>
    <a:masterClrMapping/>
  </p:clrMapOvr>
  <mc:AlternateContent xmlns:mc="http://schemas.openxmlformats.org/markup-compatibility/2006" xmlns:p14="http://schemas.microsoft.com/office/powerpoint/2010/main">
    <mc:Choice Requires="p14">
      <p:transition spd="slow" p14:dur="2000" advTm="6139"/>
    </mc:Choice>
    <mc:Fallback xmlns="">
      <p:transition spd="slow" advTm="6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4C0174-DAE9-CF4B-94BC-3C5E2029FE09}"/>
              </a:ext>
            </a:extLst>
          </p:cNvPr>
          <p:cNvSpPr txBox="1"/>
          <p:nvPr/>
        </p:nvSpPr>
        <p:spPr>
          <a:xfrm>
            <a:off x="1004863" y="939831"/>
            <a:ext cx="613668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srgbClr val="FF0000"/>
                </a:solidFill>
                <a:effectLst/>
                <a:uLnTx/>
                <a:uFillTx/>
                <a:latin typeface="Garamond" panose="02020404030301010803"/>
                <a:ea typeface="+mn-ea"/>
                <a:cs typeface="+mn-cs"/>
              </a:rPr>
              <a:t>Satellite Image Processing Techniques - LULC classification</a:t>
            </a:r>
          </a:p>
        </p:txBody>
      </p:sp>
      <p:sp>
        <p:nvSpPr>
          <p:cNvPr id="3" name="TextBox 2">
            <a:extLst>
              <a:ext uri="{FF2B5EF4-FFF2-40B4-BE49-F238E27FC236}">
                <a16:creationId xmlns:a16="http://schemas.microsoft.com/office/drawing/2014/main" id="{DBE9D113-8A5A-3350-82DC-6CBBC2B39A97}"/>
              </a:ext>
            </a:extLst>
          </p:cNvPr>
          <p:cNvSpPr txBox="1"/>
          <p:nvPr/>
        </p:nvSpPr>
        <p:spPr>
          <a:xfrm>
            <a:off x="1004863" y="1692261"/>
            <a:ext cx="9871787" cy="2585323"/>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srgbClr val="0000FF"/>
                </a:solidFill>
                <a:effectLst/>
                <a:uLnTx/>
                <a:uFillTx/>
                <a:latin typeface="Garamond" panose="02020404030301010803"/>
                <a:ea typeface="+mn-ea"/>
                <a:cs typeface="+mn-cs"/>
              </a:rPr>
              <a:t>Maximum likelihood classification</a:t>
            </a:r>
          </a:p>
          <a:p>
            <a:pPr marL="800100" marR="0" lvl="1"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0000"/>
                </a:solidFill>
                <a:effectLst/>
                <a:uLnTx/>
                <a:uFillTx/>
                <a:latin typeface="Garamond" panose="02020404030301010803"/>
                <a:ea typeface="+mn-ea"/>
                <a:cs typeface="+mn-cs"/>
              </a:rPr>
              <a:t>The Maximum likelihood classification tool considers both the variances and covariances of the class signatures when assigning each cell to one of the classes represented in the signature file.</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Garamond" panose="02020404030301010803"/>
                <a:ea typeface="+mn-ea"/>
                <a:cs typeface="+mn-cs"/>
              </a:rPr>
              <a:t>Machine learning based LULC classification</a:t>
            </a:r>
          </a:p>
          <a:p>
            <a:pPr marL="800100" marR="0" lvl="1"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800" b="0" i="0" u="none" strike="noStrike" kern="1200" cap="none" spc="0" normalizeH="0" baseline="0" noProof="0" dirty="0">
                <a:ln>
                  <a:noFill/>
                </a:ln>
                <a:solidFill>
                  <a:srgbClr val="0000FF"/>
                </a:solidFill>
                <a:effectLst/>
                <a:uLnTx/>
                <a:uFillTx/>
                <a:latin typeface="Garamond" panose="02020404030301010803"/>
                <a:ea typeface="+mn-ea"/>
                <a:cs typeface="+mn-cs"/>
              </a:rPr>
              <a:t>Machine learning algorithm such as support vector machines (SVMs)/Random Forest are </a:t>
            </a:r>
            <a:r>
              <a:rPr kumimoji="0" lang="en-US" sz="1800" b="0" i="0" u="none" strike="noStrike" kern="1200" cap="none" spc="0" normalizeH="0" baseline="0" noProof="0" dirty="0">
                <a:ln>
                  <a:noFill/>
                </a:ln>
                <a:solidFill>
                  <a:srgbClr val="0000FF"/>
                </a:solidFill>
                <a:effectLst/>
                <a:uLnTx/>
                <a:uFillTx/>
                <a:latin typeface="Garamond" panose="02020404030301010803"/>
                <a:ea typeface="+mn-ea"/>
                <a:cs typeface="+mn-cs"/>
              </a:rPr>
              <a:t>supervised learning algorithms based on statistical learning theory, which are considered as heuristic algorithms.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aramond" panose="02020404030301010803"/>
              <a:ea typeface="+mn-ea"/>
              <a:cs typeface="+mn-cs"/>
            </a:endParaRPr>
          </a:p>
        </p:txBody>
      </p:sp>
      <p:sp>
        <p:nvSpPr>
          <p:cNvPr id="4" name="Slide Number Placeholder 3">
            <a:extLst>
              <a:ext uri="{FF2B5EF4-FFF2-40B4-BE49-F238E27FC236}">
                <a16:creationId xmlns:a16="http://schemas.microsoft.com/office/drawing/2014/main" id="{F0E2D475-F98E-4DDF-7E2B-D62DD83DBD73}"/>
              </a:ext>
            </a:extLst>
          </p:cNvPr>
          <p:cNvSpPr>
            <a:spLocks noGrp="1"/>
          </p:cNvSpPr>
          <p:nvPr>
            <p:ph type="sldNum" sz="quarter" idx="12"/>
          </p:nvPr>
        </p:nvSpPr>
        <p:spPr/>
        <p:txBody>
          <a:bodyPr/>
          <a:lstStyle/>
          <a:p>
            <a:fld id="{76D32903-F030-42B7-A886-84777215C072}" type="slidenum">
              <a:rPr lang="en-IN" smtClean="0"/>
              <a:t>9</a:t>
            </a:fld>
            <a:endParaRPr lang="en-IN"/>
          </a:p>
        </p:txBody>
      </p:sp>
      <p:pic>
        <p:nvPicPr>
          <p:cNvPr id="6" name="Audio 5">
            <a:hlinkClick r:id="" action="ppaction://media"/>
            <a:extLst>
              <a:ext uri="{FF2B5EF4-FFF2-40B4-BE49-F238E27FC236}">
                <a16:creationId xmlns:a16="http://schemas.microsoft.com/office/drawing/2014/main" id="{98D83E65-FBA9-0617-30B3-02F569A4DCD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617574350"/>
      </p:ext>
    </p:extLst>
  </p:cSld>
  <p:clrMapOvr>
    <a:masterClrMapping/>
  </p:clrMapOvr>
  <mc:AlternateContent xmlns:mc="http://schemas.openxmlformats.org/markup-compatibility/2006" xmlns:p14="http://schemas.microsoft.com/office/powerpoint/2010/main">
    <mc:Choice Requires="p14">
      <p:transition spd="slow" p14:dur="2000" advTm="10999"/>
    </mc:Choice>
    <mc:Fallback xmlns="">
      <p:transition spd="slow" advTm="10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7.9|6.3"/>
</p:tagLst>
</file>

<file path=ppt/tags/tag10.xml><?xml version="1.0" encoding="utf-8"?>
<p:tagLst xmlns:a="http://schemas.openxmlformats.org/drawingml/2006/main" xmlns:r="http://schemas.openxmlformats.org/officeDocument/2006/relationships" xmlns:p="http://schemas.openxmlformats.org/presentationml/2006/main">
  <p:tag name="TIMING" val="|1.9"/>
</p:tagLst>
</file>

<file path=ppt/tags/tag2.xml><?xml version="1.0" encoding="utf-8"?>
<p:tagLst xmlns:a="http://schemas.openxmlformats.org/drawingml/2006/main" xmlns:r="http://schemas.openxmlformats.org/officeDocument/2006/relationships" xmlns:p="http://schemas.openxmlformats.org/presentationml/2006/main">
  <p:tag name="TIMING" val="|1.3"/>
</p:tagLst>
</file>

<file path=ppt/tags/tag3.xml><?xml version="1.0" encoding="utf-8"?>
<p:tagLst xmlns:a="http://schemas.openxmlformats.org/drawingml/2006/main" xmlns:r="http://schemas.openxmlformats.org/officeDocument/2006/relationships" xmlns:p="http://schemas.openxmlformats.org/presentationml/2006/main">
  <p:tag name="TIMING" val="|2"/>
</p:tagLst>
</file>

<file path=ppt/tags/tag4.xml><?xml version="1.0" encoding="utf-8"?>
<p:tagLst xmlns:a="http://schemas.openxmlformats.org/drawingml/2006/main" xmlns:r="http://schemas.openxmlformats.org/officeDocument/2006/relationships" xmlns:p="http://schemas.openxmlformats.org/presentationml/2006/main">
  <p:tag name="TIMING" val="|1.3"/>
</p:tagLst>
</file>

<file path=ppt/tags/tag5.xml><?xml version="1.0" encoding="utf-8"?>
<p:tagLst xmlns:a="http://schemas.openxmlformats.org/drawingml/2006/main" xmlns:r="http://schemas.openxmlformats.org/officeDocument/2006/relationships" xmlns:p="http://schemas.openxmlformats.org/presentationml/2006/main">
  <p:tag name="TIMING" val="|0.3"/>
</p:tagLst>
</file>

<file path=ppt/tags/tag6.xml><?xml version="1.0" encoding="utf-8"?>
<p:tagLst xmlns:a="http://schemas.openxmlformats.org/drawingml/2006/main" xmlns:r="http://schemas.openxmlformats.org/officeDocument/2006/relationships" xmlns:p="http://schemas.openxmlformats.org/presentationml/2006/main">
  <p:tag name="TIMING" val="|0.4|7.7"/>
</p:tagLst>
</file>

<file path=ppt/tags/tag7.xml><?xml version="1.0" encoding="utf-8"?>
<p:tagLst xmlns:a="http://schemas.openxmlformats.org/drawingml/2006/main" xmlns:r="http://schemas.openxmlformats.org/officeDocument/2006/relationships" xmlns:p="http://schemas.openxmlformats.org/presentationml/2006/main">
  <p:tag name="TIMING" val="|0.4"/>
</p:tagLst>
</file>

<file path=ppt/tags/tag8.xml><?xml version="1.0" encoding="utf-8"?>
<p:tagLst xmlns:a="http://schemas.openxmlformats.org/drawingml/2006/main" xmlns:r="http://schemas.openxmlformats.org/officeDocument/2006/relationships" xmlns:p="http://schemas.openxmlformats.org/presentationml/2006/main">
  <p:tag name="TIMING" val="|2.1"/>
</p:tagLst>
</file>

<file path=ppt/tags/tag9.xml><?xml version="1.0" encoding="utf-8"?>
<p:tagLst xmlns:a="http://schemas.openxmlformats.org/drawingml/2006/main" xmlns:r="http://schemas.openxmlformats.org/officeDocument/2006/relationships" xmlns:p="http://schemas.openxmlformats.org/presentationml/2006/main">
  <p:tag name="TIMING" val="|7.4"/>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1_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Organic</Template>
  <TotalTime>3502</TotalTime>
  <Words>3024</Words>
  <Application>Microsoft Office PowerPoint</Application>
  <PresentationFormat>Widescreen</PresentationFormat>
  <Paragraphs>353</Paragraphs>
  <Slides>31</Slides>
  <Notes>8</Notes>
  <HiddenSlides>0</HiddenSlides>
  <MMClips>31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31</vt:i4>
      </vt:variant>
    </vt:vector>
  </HeadingPairs>
  <TitlesOfParts>
    <vt:vector size="39" baseType="lpstr">
      <vt:lpstr>Arial</vt:lpstr>
      <vt:lpstr>Calibri</vt:lpstr>
      <vt:lpstr>Cambria Math</vt:lpstr>
      <vt:lpstr>Garamond</vt:lpstr>
      <vt:lpstr>source-code-pro</vt:lpstr>
      <vt:lpstr>Wingdings</vt:lpstr>
      <vt:lpstr>Organic</vt:lpstr>
      <vt:lpstr>1_Organic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Thermal comfort</dc:title>
  <dc:creator>hari prasad peri</dc:creator>
  <cp:lastModifiedBy>hari prasad peri</cp:lastModifiedBy>
  <cp:revision>242</cp:revision>
  <dcterms:created xsi:type="dcterms:W3CDTF">2022-11-05T07:08:20Z</dcterms:created>
  <dcterms:modified xsi:type="dcterms:W3CDTF">2023-09-20T15:01:50Z</dcterms:modified>
</cp:coreProperties>
</file>