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59" r:id="rId4"/>
    <p:sldId id="266" r:id="rId5"/>
    <p:sldId id="269" r:id="rId6"/>
    <p:sldId id="260" r:id="rId7"/>
    <p:sldId id="261" r:id="rId8"/>
    <p:sldId id="263" r:id="rId9"/>
    <p:sldId id="264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8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BE2BC-F156-4D37-958A-0AFF1326B0A3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90D58-92F5-4386-8836-263E8F852A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2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4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0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65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2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80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9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9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FC1B-0773-4B4E-9E1E-7663C61A25E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8DCD4-A723-4F54-9FC4-1270EFDED9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8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oregeorev.2017.07.018" TargetMode="External"/><Relationship Id="rId2" Type="http://schemas.openxmlformats.org/officeDocument/2006/relationships/hyperlink" Target="https://doi.org/10.3390/su1415924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rs1112140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" y="1874520"/>
            <a:ext cx="11944350" cy="242411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Mapping of zones of hydrothermally altered rocks based on the processing and analysis of WorldView-2 data: on example of the </a:t>
            </a:r>
            <a:r>
              <a:rPr lang="en-US" sz="4000" b="1" dirty="0" err="1">
                <a:latin typeface="+mn-lt"/>
              </a:rPr>
              <a:t>Talman</a:t>
            </a:r>
            <a:r>
              <a:rPr lang="en-US" sz="4000" b="1" dirty="0">
                <a:latin typeface="+mn-lt"/>
              </a:rPr>
              <a:t> site (</a:t>
            </a:r>
            <a:r>
              <a:rPr lang="en-US" sz="4000" b="1" dirty="0" err="1">
                <a:latin typeface="+mn-lt"/>
              </a:rPr>
              <a:t>SoutheasternTransbaikalia</a:t>
            </a:r>
            <a:r>
              <a:rPr lang="en-US" sz="4000" b="1" dirty="0" smtClean="0">
                <a:latin typeface="+mn-lt"/>
              </a:rPr>
              <a:t>)</a:t>
            </a:r>
            <a:endParaRPr lang="ru-RU" sz="4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" y="4766310"/>
            <a:ext cx="11944350" cy="674370"/>
          </a:xfrm>
        </p:spPr>
        <p:txBody>
          <a:bodyPr/>
          <a:lstStyle/>
          <a:p>
            <a:r>
              <a:rPr lang="en-US" b="1" u="sng" dirty="0" err="1"/>
              <a:t>Ishmukhametova</a:t>
            </a:r>
            <a:r>
              <a:rPr lang="en-US" b="1" u="sng" dirty="0"/>
              <a:t> V.T., </a:t>
            </a:r>
            <a:r>
              <a:rPr lang="en-US" b="1" dirty="0" err="1"/>
              <a:t>Nafigin</a:t>
            </a:r>
            <a:r>
              <a:rPr lang="en-US" b="1" dirty="0"/>
              <a:t> I.O., </a:t>
            </a:r>
            <a:r>
              <a:rPr lang="en-US" b="1" u="sng" dirty="0"/>
              <a:t>Ustinov S.A., </a:t>
            </a:r>
            <a:r>
              <a:rPr lang="en-US" b="1" dirty="0" err="1"/>
              <a:t>Lapaev</a:t>
            </a:r>
            <a:r>
              <a:rPr lang="en-US" b="1" dirty="0"/>
              <a:t> D.S., </a:t>
            </a:r>
            <a:r>
              <a:rPr lang="en-US" b="1" dirty="0" err="1"/>
              <a:t>Minaev</a:t>
            </a:r>
            <a:r>
              <a:rPr lang="en-US" b="1" dirty="0"/>
              <a:t> V.A., </a:t>
            </a:r>
            <a:r>
              <a:rPr lang="en-US" b="1" dirty="0" err="1"/>
              <a:t>Petrov</a:t>
            </a:r>
            <a:r>
              <a:rPr lang="en-US" b="1" dirty="0"/>
              <a:t> V.A.</a:t>
            </a:r>
            <a:endParaRPr lang="ru-RU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102571" y="5784135"/>
            <a:ext cx="1909314" cy="67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ECRS, 2023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977" y="779463"/>
            <a:ext cx="1091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Organization of Russian Academy of Sciences </a:t>
            </a:r>
            <a:endParaRPr lang="ru-RU" dirty="0" smtClean="0"/>
          </a:p>
          <a:p>
            <a:pPr algn="ctr"/>
            <a:r>
              <a:rPr lang="en-US" dirty="0" smtClean="0"/>
              <a:t>Institute </a:t>
            </a:r>
            <a:r>
              <a:rPr lang="en-US" dirty="0"/>
              <a:t>of Geology of Ore Deposits, Petrography, Mineralogy and Geochemistry Russian Academy of Science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83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858" y="353961"/>
            <a:ext cx="4864509" cy="67304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+mn-lt"/>
              </a:rPr>
              <a:t>REFERENCES</a:t>
            </a:r>
            <a:endParaRPr lang="ru-RU" sz="4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0943" y="1224116"/>
            <a:ext cx="11002296" cy="4541983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/>
              <a:t>Nafigin</a:t>
            </a:r>
            <a:r>
              <a:rPr lang="en-US" sz="1600" dirty="0" smtClean="0"/>
              <a:t> I.O., </a:t>
            </a:r>
            <a:r>
              <a:rPr lang="en-US" sz="1600" dirty="0" err="1" smtClean="0"/>
              <a:t>Ishmukhametova</a:t>
            </a:r>
            <a:r>
              <a:rPr lang="en-US" sz="1600" dirty="0" smtClean="0"/>
              <a:t> V.T., Ustinov S.A., </a:t>
            </a:r>
            <a:r>
              <a:rPr lang="en-US" sz="1600" dirty="0" err="1" smtClean="0"/>
              <a:t>Minaev</a:t>
            </a:r>
            <a:r>
              <a:rPr lang="en-US" sz="1600" dirty="0" smtClean="0"/>
              <a:t> V.A., </a:t>
            </a:r>
            <a:r>
              <a:rPr lang="en-US" sz="1600" dirty="0" err="1" smtClean="0"/>
              <a:t>Petrov</a:t>
            </a:r>
            <a:r>
              <a:rPr lang="en-US" sz="1600" dirty="0" smtClean="0"/>
              <a:t> V.A. Geological and Mineralogical Mapping Based on Statistical Methods of Remote Sensing Data Processing of Landsat-8: A Case Study in the Southeastern </a:t>
            </a:r>
            <a:r>
              <a:rPr lang="en-US" sz="1600" dirty="0" err="1" smtClean="0"/>
              <a:t>Transbaikalia</a:t>
            </a:r>
            <a:r>
              <a:rPr lang="en-US" sz="1600" dirty="0" smtClean="0"/>
              <a:t>, Russia //Sustainability 2022, 14(15), 9242;</a:t>
            </a:r>
            <a:r>
              <a:rPr lang="ru-RU" sz="1600" dirty="0" smtClean="0"/>
              <a:t> </a:t>
            </a:r>
            <a:r>
              <a:rPr lang="en-US" sz="1600" u="sng" dirty="0" smtClean="0">
                <a:hlinkClick r:id="rId2"/>
              </a:rPr>
              <a:t>https://doi.org/10.3390/su14159242</a:t>
            </a:r>
            <a:endParaRPr lang="ru-RU" sz="1600" dirty="0" smtClean="0"/>
          </a:p>
          <a:p>
            <a:pPr algn="just"/>
            <a:r>
              <a:rPr lang="en-US" sz="1600" dirty="0" smtClean="0"/>
              <a:t>Pour A.B., </a:t>
            </a:r>
            <a:r>
              <a:rPr lang="en-US" sz="1600" dirty="0" err="1" smtClean="0"/>
              <a:t>Hashim</a:t>
            </a:r>
            <a:r>
              <a:rPr lang="en-US" sz="1600" dirty="0" smtClean="0"/>
              <a:t> M., Hong J.K., Park Y. </a:t>
            </a:r>
            <a:r>
              <a:rPr lang="en-US" sz="1600" dirty="0" err="1" smtClean="0"/>
              <a:t>Lithological</a:t>
            </a:r>
            <a:r>
              <a:rPr lang="en-US" sz="1600" dirty="0" smtClean="0"/>
              <a:t> and alteration mineral mapping in poorly exposed </a:t>
            </a:r>
            <a:r>
              <a:rPr lang="en-US" sz="1600" dirty="0" err="1" smtClean="0"/>
              <a:t>lithologies</a:t>
            </a:r>
            <a:r>
              <a:rPr lang="en-US" sz="1600" dirty="0" smtClean="0"/>
              <a:t> using Landsat-8 and ASTER satellite data: North-eastern Graham Land, Antarctic Peninsula // Ore Geol. Rev. 2019. 108. 112–133. </a:t>
            </a:r>
            <a:r>
              <a:rPr lang="en-US" sz="1600" u="sng" dirty="0" smtClean="0">
                <a:hlinkClick r:id="rId3"/>
              </a:rPr>
              <a:t>https://doi.org/10.1016/j.oregeorev.2017.07.018</a:t>
            </a:r>
            <a:endParaRPr lang="ru-RU" sz="1600" dirty="0" smtClean="0"/>
          </a:p>
          <a:p>
            <a:pPr algn="just"/>
            <a:r>
              <a:rPr lang="en-US" sz="1600" dirty="0" smtClean="0"/>
              <a:t>Pour A.B., Park Y., </a:t>
            </a:r>
            <a:r>
              <a:rPr lang="en-US" sz="1600" dirty="0" err="1" smtClean="0"/>
              <a:t>Crispini</a:t>
            </a:r>
            <a:r>
              <a:rPr lang="en-US" sz="1600" dirty="0" smtClean="0"/>
              <a:t> L., </a:t>
            </a:r>
            <a:r>
              <a:rPr lang="en-US" sz="1600" dirty="0" err="1" smtClean="0"/>
              <a:t>Laufer</a:t>
            </a:r>
            <a:r>
              <a:rPr lang="en-US" sz="1600" dirty="0" smtClean="0"/>
              <a:t> A., </a:t>
            </a:r>
            <a:r>
              <a:rPr lang="en-US" sz="1600" dirty="0" err="1" smtClean="0"/>
              <a:t>Kuk</a:t>
            </a:r>
            <a:r>
              <a:rPr lang="en-US" sz="1600" dirty="0" smtClean="0"/>
              <a:t> Hong J., Park T.-Y.S., </a:t>
            </a:r>
            <a:r>
              <a:rPr lang="en-US" sz="1600" dirty="0" err="1" smtClean="0"/>
              <a:t>Zoheir</a:t>
            </a:r>
            <a:r>
              <a:rPr lang="en-US" sz="1600" dirty="0" smtClean="0"/>
              <a:t> B., </a:t>
            </a:r>
            <a:r>
              <a:rPr lang="en-US" sz="1600" dirty="0" err="1" smtClean="0"/>
              <a:t>Pradhan</a:t>
            </a:r>
            <a:r>
              <a:rPr lang="en-US" sz="1600" dirty="0" smtClean="0"/>
              <a:t> B., Muslim A.M., </a:t>
            </a:r>
            <a:r>
              <a:rPr lang="en-US" sz="1600" dirty="0" err="1" smtClean="0"/>
              <a:t>Hossain</a:t>
            </a:r>
            <a:r>
              <a:rPr lang="en-US" sz="1600" dirty="0" smtClean="0"/>
              <a:t> M.S. et al. Mapping </a:t>
            </a:r>
            <a:r>
              <a:rPr lang="en-US" sz="1600" dirty="0" err="1" smtClean="0"/>
              <a:t>Listvenite</a:t>
            </a:r>
            <a:r>
              <a:rPr lang="en-US" sz="1600" dirty="0" smtClean="0"/>
              <a:t> Occurrences in the Damage Zones of Northern Victoria Land, Antarctica Using ASTER Satellite Remote Sensing Data // Remote Sens. 2019. 11. 1408. </a:t>
            </a:r>
            <a:r>
              <a:rPr lang="en-US" sz="1600" u="sng" dirty="0" smtClean="0">
                <a:hlinkClick r:id="rId4"/>
              </a:rPr>
              <a:t>https://doi.org/10.3390/rs11121408</a:t>
            </a:r>
            <a:endParaRPr lang="ru-RU" sz="1600" dirty="0" smtClean="0"/>
          </a:p>
          <a:p>
            <a:pPr algn="just"/>
            <a:r>
              <a:rPr lang="en-US" sz="1600" dirty="0" smtClean="0"/>
              <a:t>Segal D. Theoretical Basis for Differentiation of Ferric-Iron Bearing Minerals, Using Landsat MSS Data / Proceedings of Symposium for Remote Sensing of Environment, 2nd Thematic Conference on Remote Sensing for Exploratory Geology, Fort Worth, TX (1982). </a:t>
            </a:r>
            <a:r>
              <a:rPr lang="ru-RU" sz="1600" dirty="0" smtClean="0"/>
              <a:t>949–951.</a:t>
            </a:r>
          </a:p>
          <a:p>
            <a:pPr algn="just"/>
            <a:r>
              <a:rPr lang="en-US" sz="1600" dirty="0" err="1" smtClean="0"/>
              <a:t>Asmodyarov</a:t>
            </a:r>
            <a:r>
              <a:rPr lang="en-US" sz="1600" dirty="0" smtClean="0"/>
              <a:t> </a:t>
            </a:r>
            <a:r>
              <a:rPr lang="en-US" sz="1600" dirty="0"/>
              <a:t>I.A., </a:t>
            </a:r>
            <a:r>
              <a:rPr lang="en-US" sz="1600" dirty="0" err="1"/>
              <a:t>Brel</a:t>
            </a:r>
            <a:r>
              <a:rPr lang="en-US" sz="1600" dirty="0"/>
              <a:t> A.I., </a:t>
            </a:r>
            <a:r>
              <a:rPr lang="en-US" sz="1600" dirty="0" err="1"/>
              <a:t>Sinyavin</a:t>
            </a:r>
            <a:r>
              <a:rPr lang="en-US" sz="1600" dirty="0"/>
              <a:t> V.I. and others. Exploration and revision work on gold-polymetallic mineralization in the northern part of the </a:t>
            </a:r>
            <a:r>
              <a:rPr lang="en-US" sz="1600" dirty="0" err="1"/>
              <a:t>Klichinsky</a:t>
            </a:r>
            <a:r>
              <a:rPr lang="en-US" sz="1600" dirty="0"/>
              <a:t> gold-polymetallic ore district (Trans-Baikal Territory) for 2012–2014. Object No. 111-27(102-24). Report on State Agreement No. K-01/12-6 dated March 20, 2012. </a:t>
            </a:r>
            <a:r>
              <a:rPr lang="en-US" sz="1600" dirty="0" err="1"/>
              <a:t>Rosgeolfond</a:t>
            </a:r>
            <a:r>
              <a:rPr lang="en-US" sz="1600" dirty="0"/>
              <a:t> No. 515591. M., 2015.</a:t>
            </a:r>
            <a:endParaRPr lang="ru-RU" sz="1600" dirty="0" smtClean="0"/>
          </a:p>
          <a:p>
            <a:pPr algn="just"/>
            <a:r>
              <a:rPr lang="en-US" sz="1600" dirty="0" smtClean="0"/>
              <a:t>Kalashnikov </a:t>
            </a:r>
            <a:r>
              <a:rPr lang="en-US" sz="1600" dirty="0"/>
              <a:t>V.A., </a:t>
            </a:r>
            <a:r>
              <a:rPr lang="en-US" sz="1600" dirty="0" err="1"/>
              <a:t>Likhanov</a:t>
            </a:r>
            <a:r>
              <a:rPr lang="en-US" sz="1600" dirty="0"/>
              <a:t> V.D., </a:t>
            </a:r>
            <a:r>
              <a:rPr lang="en-US" sz="1600" dirty="0" err="1"/>
              <a:t>Chetverikov</a:t>
            </a:r>
            <a:r>
              <a:rPr lang="en-US" sz="1600" dirty="0"/>
              <a:t> M.E. and others. Exploration work for gold-polymetallic mineralization within the Savva-</a:t>
            </a:r>
            <a:r>
              <a:rPr lang="en-US" sz="1600" dirty="0" err="1"/>
              <a:t>Borzinsky</a:t>
            </a:r>
            <a:r>
              <a:rPr lang="en-US" sz="1600" dirty="0"/>
              <a:t> ore cluster (Trans-Baikal Territory). </a:t>
            </a:r>
            <a:r>
              <a:rPr lang="en-US" sz="1600" dirty="0" err="1"/>
              <a:t>Rosgeolfond</a:t>
            </a:r>
            <a:r>
              <a:rPr lang="en-US" sz="1600" dirty="0"/>
              <a:t> No. 536243. M., 2019.</a:t>
            </a:r>
            <a:endParaRPr lang="ru-RU" sz="1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35162" y="6121101"/>
            <a:ext cx="8960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Contacts: Ishmukhametova V.T., IGEM RAS, geoivt@mail.ru</a:t>
            </a:r>
            <a:endParaRPr lang="ru-RU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6858050" y="369054"/>
            <a:ext cx="4827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Mineragenic</a:t>
            </a:r>
            <a:r>
              <a:rPr lang="en-US" sz="2400" dirty="0" smtClean="0"/>
              <a:t> map (Kalashnikov, 2019)</a:t>
            </a:r>
            <a:endParaRPr lang="ru-RU" sz="2400" dirty="0"/>
          </a:p>
        </p:txBody>
      </p:sp>
      <p:pic>
        <p:nvPicPr>
          <p:cNvPr id="29" name="Рисунок 28" descr="А4_Рис 1.tif"/>
          <p:cNvPicPr>
            <a:picLocks noChangeAspect="1"/>
          </p:cNvPicPr>
          <p:nvPr/>
        </p:nvPicPr>
        <p:blipFill>
          <a:blip r:embed="rId2" cstate="print"/>
          <a:srcRect l="11022" t="68444" r="41408" b="20741"/>
          <a:stretch>
            <a:fillRect/>
          </a:stretch>
        </p:blipFill>
        <p:spPr>
          <a:xfrm>
            <a:off x="6604000" y="4521200"/>
            <a:ext cx="5402476" cy="17373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5587" r="7631" b="31484"/>
          <a:stretch/>
        </p:blipFill>
        <p:spPr>
          <a:xfrm>
            <a:off x="63305" y="87504"/>
            <a:ext cx="6437247" cy="6682947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400800" y="1148080"/>
            <a:ext cx="5280677" cy="2947220"/>
            <a:chOff x="6188364" y="932108"/>
            <a:chExt cx="5645513" cy="3315592"/>
          </a:xfrm>
        </p:grpSpPr>
        <p:grpSp>
          <p:nvGrpSpPr>
            <p:cNvPr id="19" name="Группа 12"/>
            <p:cNvGrpSpPr/>
            <p:nvPr/>
          </p:nvGrpSpPr>
          <p:grpSpPr>
            <a:xfrm>
              <a:off x="6643039" y="932108"/>
              <a:ext cx="5190838" cy="3315592"/>
              <a:chOff x="6643039" y="932108"/>
              <a:chExt cx="5190838" cy="3315592"/>
            </a:xfrm>
          </p:grpSpPr>
          <p:sp>
            <p:nvSpPr>
              <p:cNvPr id="21" name="TextBox 22"/>
              <p:cNvSpPr txBox="1">
                <a:spLocks noChangeArrowheads="1"/>
              </p:cNvSpPr>
              <p:nvPr/>
            </p:nvSpPr>
            <p:spPr bwMode="auto">
              <a:xfrm>
                <a:off x="10431833" y="2923691"/>
                <a:ext cx="1289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endParaRPr lang="ru-RU" altLang="ru-RU"/>
              </a:p>
            </p:txBody>
          </p:sp>
          <p:pic>
            <p:nvPicPr>
              <p:cNvPr id="22" name="Рисунок 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43039" y="932108"/>
                <a:ext cx="5190838" cy="3315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Рисунок 22" descr="Рисунок1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647513" y="954568"/>
                <a:ext cx="1853184" cy="1463040"/>
              </a:xfrm>
              <a:prstGeom prst="rect">
                <a:avLst/>
              </a:prstGeom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6655221" y="954203"/>
                <a:ext cx="1820524" cy="14376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9649700" y="3369397"/>
                <a:ext cx="805864" cy="5754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" name="Прямая со стрелкой 25"/>
              <p:cNvCxnSpPr/>
              <p:nvPr/>
            </p:nvCxnSpPr>
            <p:spPr>
              <a:xfrm flipH="1" flipV="1">
                <a:off x="8068122" y="2389295"/>
                <a:ext cx="1599318" cy="116685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 стрелкой 19"/>
            <p:cNvCxnSpPr/>
            <p:nvPr/>
          </p:nvCxnSpPr>
          <p:spPr>
            <a:xfrm flipH="1">
              <a:off x="6188364" y="1976583"/>
              <a:ext cx="2032000" cy="1145308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4_Рис 2.tif"/>
          <p:cNvPicPr>
            <a:picLocks noChangeAspect="1"/>
          </p:cNvPicPr>
          <p:nvPr/>
        </p:nvPicPr>
        <p:blipFill>
          <a:blip r:embed="rId2" cstate="print"/>
          <a:srcRect l="11979" t="5586" r="11051" b="29189"/>
          <a:stretch>
            <a:fillRect/>
          </a:stretch>
        </p:blipFill>
        <p:spPr>
          <a:xfrm>
            <a:off x="172996" y="116286"/>
            <a:ext cx="5624302" cy="67417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7124" y="21435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Geological map</a:t>
            </a:r>
            <a:r>
              <a:rPr lang="ru-RU" sz="2800" dirty="0" smtClean="0"/>
              <a:t> </a:t>
            </a:r>
            <a:r>
              <a:rPr lang="en-US" sz="2800" dirty="0" smtClean="0"/>
              <a:t>of </a:t>
            </a:r>
            <a:r>
              <a:rPr lang="en-US" sz="2800" dirty="0"/>
              <a:t>the </a:t>
            </a:r>
            <a:r>
              <a:rPr lang="en-US" sz="2800" dirty="0" err="1"/>
              <a:t>Talman</a:t>
            </a:r>
            <a:r>
              <a:rPr lang="en-US" sz="2800" dirty="0"/>
              <a:t> area </a:t>
            </a:r>
            <a:r>
              <a:rPr lang="en-US" sz="2800" dirty="0" smtClean="0"/>
              <a:t>(</a:t>
            </a:r>
            <a:r>
              <a:rPr lang="en-US" sz="2800" dirty="0" err="1"/>
              <a:t>Asmodyarov</a:t>
            </a:r>
            <a:r>
              <a:rPr lang="en-US" sz="2800" dirty="0"/>
              <a:t>, 2015)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pic>
        <p:nvPicPr>
          <p:cNvPr id="8" name="Рисунок 7" descr="А4_Рис 2а.tif"/>
          <p:cNvPicPr>
            <a:picLocks noChangeAspect="1"/>
          </p:cNvPicPr>
          <p:nvPr/>
        </p:nvPicPr>
        <p:blipFill>
          <a:blip r:embed="rId3" cstate="print"/>
          <a:srcRect l="8088" t="7259" r="7879" b="41333"/>
          <a:stretch>
            <a:fillRect/>
          </a:stretch>
        </p:blipFill>
        <p:spPr>
          <a:xfrm>
            <a:off x="5933440" y="1299720"/>
            <a:ext cx="5862320" cy="50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1840" y="0"/>
            <a:ext cx="6360160" cy="1710813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latin typeface="+mn-lt"/>
              </a:rPr>
              <a:t>WorldView-2 composite in </a:t>
            </a:r>
            <a:r>
              <a:rPr lang="en-US" sz="2800" dirty="0">
                <a:latin typeface="+mn-lt"/>
              </a:rPr>
              <a:t>natural colors 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(</a:t>
            </a:r>
            <a:r>
              <a:rPr lang="en-US" sz="2800" dirty="0">
                <a:latin typeface="+mn-lt"/>
              </a:rPr>
              <a:t>RGB: R – band 4, G – band 3, B – band 2)</a:t>
            </a:r>
            <a:endParaRPr lang="ru-RU" sz="2800" dirty="0">
              <a:latin typeface="+mn-lt"/>
            </a:endParaRPr>
          </a:p>
        </p:txBody>
      </p:sp>
      <p:pic>
        <p:nvPicPr>
          <p:cNvPr id="4" name="Содержимое 3" descr="WV-2 band 43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93" t="5822" r="8240" b="25386"/>
          <a:stretch>
            <a:fillRect/>
          </a:stretch>
        </p:blipFill>
        <p:spPr>
          <a:xfrm>
            <a:off x="0" y="0"/>
            <a:ext cx="5891842" cy="6860634"/>
          </a:xfrm>
        </p:spPr>
      </p:pic>
      <p:sp>
        <p:nvSpPr>
          <p:cNvPr id="6" name="Прямоугольник 5"/>
          <p:cNvSpPr/>
          <p:nvPr/>
        </p:nvSpPr>
        <p:spPr>
          <a:xfrm>
            <a:off x="5891842" y="1532626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Iron oxides and hydroxides are an important group of minerals for remote sensing due to their similar, pronounced, well-identified absorption bands in the visible and near-infrared regions of the spectrum. This group of minerals includes: hematite, magnetite, goethite, ilmenite, </a:t>
            </a:r>
            <a:r>
              <a:rPr lang="en-US" dirty="0" err="1"/>
              <a:t>jarosite</a:t>
            </a:r>
            <a:r>
              <a:rPr lang="en-US" dirty="0"/>
              <a:t>, and limonite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The high spectral resolution of WorldView-2 in the VNIR ranges allows you to display detailed spectral characteristics of surface objects: zones of concentration of oxide/hydroxide group minerals containing transition iron ions (Fe</a:t>
            </a:r>
            <a:r>
              <a:rPr lang="en-US" baseline="30000" dirty="0"/>
              <a:t>2+</a:t>
            </a:r>
            <a:r>
              <a:rPr lang="en-US" dirty="0"/>
              <a:t>, Fe</a:t>
            </a:r>
            <a:r>
              <a:rPr lang="en-US" baseline="30000" dirty="0"/>
              <a:t>3</a:t>
            </a:r>
            <a:r>
              <a:rPr lang="en-US" dirty="0"/>
              <a:t>+ and Fe3+/Fe2+). The absorption characteristics associated with Fe3+/Fe2+ contain a set from 0.40 to 1.2 </a:t>
            </a:r>
            <a:r>
              <a:rPr lang="en-US" dirty="0" err="1"/>
              <a:t>μm</a:t>
            </a:r>
            <a:r>
              <a:rPr lang="en-US" dirty="0"/>
              <a:t>, which correspond to WorldView-2 VNIR channels 2, 3, 4, 6 and 8. The absorption characteristics associated with Fe3+ are typically 0.49, 0.70 and 0.87 </a:t>
            </a:r>
            <a:r>
              <a:rPr lang="en-US" dirty="0" err="1"/>
              <a:t>μm</a:t>
            </a:r>
            <a:r>
              <a:rPr lang="en-US" dirty="0"/>
              <a:t>, while Fe2+ exhibits absorption properties at 0.51, 0.55 and 1.20 </a:t>
            </a:r>
            <a:r>
              <a:rPr lang="en-US" dirty="0" err="1"/>
              <a:t>μm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Preprocessing of WorldView-2 </a:t>
            </a:r>
            <a:r>
              <a:rPr lang="en-US" dirty="0" smtClean="0">
                <a:latin typeface="+mn-lt"/>
              </a:rPr>
              <a:t>data </a:t>
            </a:r>
            <a:r>
              <a:rPr lang="en-US" dirty="0">
                <a:latin typeface="+mn-lt"/>
              </a:rPr>
              <a:t>set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en-US" dirty="0"/>
              <a:t>1) Radiometric calibration was carried out to convert the digital values ​​(DN) of image pixels to the radiation intensity recorded by the sensor in the upper layers of the atmosphere.</a:t>
            </a:r>
          </a:p>
          <a:p>
            <a:pPr algn="just">
              <a:buNone/>
            </a:pPr>
            <a:r>
              <a:rPr lang="en-US" dirty="0"/>
              <a:t>2) The radiance data is then converted to reflectivity by applying the FLAASH atmospheric correction algorithm based on the MODTRAN aerosol atmospheric model.</a:t>
            </a:r>
          </a:p>
          <a:p>
            <a:pPr algn="just">
              <a:buNone/>
            </a:pPr>
            <a:r>
              <a:rPr lang="en-US" dirty="0"/>
              <a:t>3) To differentiate vegetation cover and soils, the improved </a:t>
            </a:r>
            <a:r>
              <a:rPr lang="en-US" dirty="0" err="1"/>
              <a:t>WorldView</a:t>
            </a:r>
            <a:r>
              <a:rPr lang="en-US" dirty="0"/>
              <a:t> Vegetation Index (WV-VI) and Normalized Difference Water Index (NDWI) were calculated.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7441" y="301924"/>
            <a:ext cx="5944003" cy="36563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False-color composite </a:t>
            </a:r>
            <a:r>
              <a:rPr lang="en-US" sz="3200" dirty="0">
                <a:latin typeface="+mn-lt"/>
              </a:rPr>
              <a:t>based on </a:t>
            </a:r>
            <a:r>
              <a:rPr lang="en-US" sz="3200" dirty="0" smtClean="0">
                <a:latin typeface="+mn-lt"/>
              </a:rPr>
              <a:t>bands ratio method 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R</a:t>
            </a:r>
            <a:r>
              <a:rPr lang="en-US" sz="3200" dirty="0">
                <a:latin typeface="+mn-lt"/>
              </a:rPr>
              <a:t>: (b4 + b2)/b3, 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G</a:t>
            </a:r>
            <a:r>
              <a:rPr lang="en-US" sz="3200" dirty="0">
                <a:latin typeface="+mn-lt"/>
              </a:rPr>
              <a:t>: (b3*b4)/(b2*1000), 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B</a:t>
            </a:r>
            <a:r>
              <a:rPr lang="en-US" sz="3200" dirty="0">
                <a:latin typeface="+mn-lt"/>
              </a:rPr>
              <a:t>: (b6 + b8)/</a:t>
            </a:r>
            <a:r>
              <a:rPr lang="en-US" sz="3200" dirty="0" smtClean="0">
                <a:latin typeface="+mn-lt"/>
              </a:rPr>
              <a:t>b7</a:t>
            </a:r>
            <a:endParaRPr lang="ru-RU" sz="3200" dirty="0">
              <a:latin typeface="+mn-lt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3825" y="4766310"/>
            <a:ext cx="11944350" cy="67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4811" y="3958225"/>
            <a:ext cx="5899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accordance with the spectral features of the separation of groups of minerals (hematite, magnetite, goethite, </a:t>
            </a:r>
            <a:r>
              <a:rPr lang="en-US" dirty="0" err="1" smtClean="0"/>
              <a:t>ilmenite</a:t>
            </a:r>
            <a:r>
              <a:rPr lang="en-US" dirty="0" smtClean="0"/>
              <a:t>, </a:t>
            </a:r>
            <a:r>
              <a:rPr lang="en-US" dirty="0" err="1" smtClean="0"/>
              <a:t>jarosite</a:t>
            </a:r>
            <a:r>
              <a:rPr lang="en-US" dirty="0" smtClean="0"/>
              <a:t>, limonite), iron oxides and hydroxides, WorldView-2 technology is used for VNIR, linking spectral elements (mineralogical indices).</a:t>
            </a:r>
            <a:endParaRPr lang="ru-RU" dirty="0"/>
          </a:p>
        </p:txBody>
      </p:sp>
      <p:pic>
        <p:nvPicPr>
          <p:cNvPr id="8" name="Рисунок 7" descr="vdfqytrc А4_Рис 3.tif"/>
          <p:cNvPicPr>
            <a:picLocks noChangeAspect="1"/>
          </p:cNvPicPr>
          <p:nvPr/>
        </p:nvPicPr>
        <p:blipFill>
          <a:blip r:embed="rId2" cstate="print"/>
          <a:srcRect l="9265" t="6210" r="8318" b="25368"/>
          <a:stretch>
            <a:fillRect/>
          </a:stretch>
        </p:blipFill>
        <p:spPr>
          <a:xfrm>
            <a:off x="200416" y="0"/>
            <a:ext cx="5538486" cy="65040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pic>
        <p:nvPicPr>
          <p:cNvPr id="9" name="Рисунок 8" descr="vdfqytrc А4_Рис 3.tif"/>
          <p:cNvPicPr>
            <a:picLocks noChangeAspect="1"/>
          </p:cNvPicPr>
          <p:nvPr/>
        </p:nvPicPr>
        <p:blipFill>
          <a:blip r:embed="rId2" cstate="print"/>
          <a:srcRect l="13540" t="75256" r="80715" b="21644"/>
          <a:stretch>
            <a:fillRect/>
          </a:stretch>
        </p:blipFill>
        <p:spPr>
          <a:xfrm>
            <a:off x="487680" y="6563360"/>
            <a:ext cx="386080" cy="29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920" y="6427113"/>
            <a:ext cx="4483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Proposed</a:t>
            </a:r>
            <a:r>
              <a:rPr lang="ru-RU" sz="1100" dirty="0" smtClean="0"/>
              <a:t> </a:t>
            </a:r>
            <a:r>
              <a:rPr lang="ru-RU" sz="1100" dirty="0" err="1" smtClean="0"/>
              <a:t>distribution</a:t>
            </a:r>
            <a:r>
              <a:rPr lang="ru-RU" sz="1100" dirty="0" smtClean="0"/>
              <a:t> </a:t>
            </a:r>
            <a:r>
              <a:rPr lang="ru-RU" sz="1100" dirty="0" err="1" smtClean="0"/>
              <a:t>pattern</a:t>
            </a:r>
            <a:r>
              <a:rPr lang="ru-RU" sz="1100" dirty="0" smtClean="0"/>
              <a:t> </a:t>
            </a:r>
            <a:r>
              <a:rPr lang="ru-RU" sz="1100" dirty="0" err="1" smtClean="0"/>
              <a:t>of</a:t>
            </a:r>
            <a:r>
              <a:rPr lang="ru-RU" sz="1100" dirty="0" smtClean="0"/>
              <a:t> </a:t>
            </a:r>
            <a:r>
              <a:rPr lang="ru-RU" sz="1100" dirty="0" err="1" smtClean="0"/>
              <a:t>hydrothermally</a:t>
            </a:r>
            <a:r>
              <a:rPr lang="ru-RU" sz="1100" dirty="0" smtClean="0"/>
              <a:t> </a:t>
            </a:r>
            <a:r>
              <a:rPr lang="ru-RU" sz="1100" dirty="0" err="1" smtClean="0"/>
              <a:t>altered</a:t>
            </a:r>
            <a:r>
              <a:rPr lang="ru-RU" sz="1100" dirty="0" smtClean="0"/>
              <a:t> </a:t>
            </a:r>
            <a:r>
              <a:rPr lang="ru-RU" sz="1100" dirty="0" err="1" smtClean="0"/>
              <a:t>rocks</a:t>
            </a:r>
            <a:r>
              <a:rPr lang="ru-RU" sz="1100" dirty="0" smtClean="0"/>
              <a:t>, </a:t>
            </a:r>
          </a:p>
          <a:p>
            <a:r>
              <a:rPr lang="en-US" sz="1100" dirty="0" smtClean="0"/>
              <a:t>P</a:t>
            </a:r>
            <a:r>
              <a:rPr lang="ru-RU" sz="1100" dirty="0" err="1" smtClean="0"/>
              <a:t>roducts</a:t>
            </a:r>
            <a:r>
              <a:rPr lang="ru-RU" sz="1100" dirty="0" smtClean="0"/>
              <a:t>  </a:t>
            </a:r>
            <a:r>
              <a:rPr lang="ru-RU" sz="1100" dirty="0" err="1" smtClean="0"/>
              <a:t>of</a:t>
            </a:r>
            <a:r>
              <a:rPr lang="ru-RU" sz="1100" dirty="0" smtClean="0"/>
              <a:t> </a:t>
            </a:r>
            <a:r>
              <a:rPr lang="ru-RU" sz="1100" dirty="0" err="1" smtClean="0"/>
              <a:t>metasomatism</a:t>
            </a:r>
            <a:r>
              <a:rPr lang="ru-RU" sz="1100" dirty="0" smtClean="0"/>
              <a:t> </a:t>
            </a:r>
            <a:r>
              <a:rPr lang="ru-RU" sz="1100" dirty="0" err="1" smtClean="0"/>
              <a:t>and</a:t>
            </a:r>
            <a:r>
              <a:rPr lang="ru-RU" sz="1100" dirty="0" smtClean="0"/>
              <a:t> hypergenesis </a:t>
            </a:r>
            <a:r>
              <a:rPr lang="ru-RU" sz="1100" dirty="0" err="1" smtClean="0"/>
              <a:t>in</a:t>
            </a:r>
            <a:r>
              <a:rPr lang="ru-RU" sz="1100" dirty="0" smtClean="0"/>
              <a:t> </a:t>
            </a:r>
            <a:r>
              <a:rPr lang="ru-RU" sz="1100" dirty="0" err="1" smtClean="0"/>
              <a:t>the</a:t>
            </a:r>
            <a:r>
              <a:rPr lang="ru-RU" sz="1100" dirty="0" smtClean="0"/>
              <a:t> </a:t>
            </a:r>
            <a:r>
              <a:rPr lang="ru-RU" sz="1100" dirty="0" err="1" smtClean="0"/>
              <a:t>promising</a:t>
            </a:r>
            <a:r>
              <a:rPr lang="ru-RU" sz="1100" dirty="0" smtClean="0"/>
              <a:t> </a:t>
            </a:r>
            <a:r>
              <a:rPr lang="ru-RU" sz="1100" dirty="0" err="1" smtClean="0"/>
              <a:t>Talman</a:t>
            </a:r>
            <a:r>
              <a:rPr lang="ru-RU" sz="1100" dirty="0" smtClean="0"/>
              <a:t> </a:t>
            </a:r>
            <a:r>
              <a:rPr lang="ru-RU" sz="1100" dirty="0" err="1" smtClean="0"/>
              <a:t>area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87716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219" y="221226"/>
            <a:ext cx="11621729" cy="172556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Estimated distribution pattern of hydrothermal alterations and hypergenesis products in the study area</a:t>
            </a:r>
            <a:endParaRPr lang="ru-RU" sz="4000" b="1" dirty="0">
              <a:latin typeface="+mn-lt"/>
            </a:endParaRPr>
          </a:p>
        </p:txBody>
      </p:sp>
      <p:pic>
        <p:nvPicPr>
          <p:cNvPr id="6" name="Содержимое 5" descr="MINEX_А4_Рис 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694" t="2768" r="13293" b="26228"/>
          <a:stretch>
            <a:fillRect/>
          </a:stretch>
        </p:blipFill>
        <p:spPr>
          <a:xfrm>
            <a:off x="0" y="1855532"/>
            <a:ext cx="7276315" cy="5002468"/>
          </a:xfrm>
        </p:spPr>
      </p:pic>
      <p:sp>
        <p:nvSpPr>
          <p:cNvPr id="5" name="Прямоугольник 4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7" name="Рисунок 6" descr="Eckjdyst А4_Рис 4.tif"/>
          <p:cNvPicPr>
            <a:picLocks noChangeAspect="1"/>
          </p:cNvPicPr>
          <p:nvPr/>
        </p:nvPicPr>
        <p:blipFill>
          <a:blip r:embed="rId3" cstate="print"/>
          <a:srcRect l="55879" t="57204" r="14323" b="13118"/>
          <a:stretch>
            <a:fillRect/>
          </a:stretch>
        </p:blipFill>
        <p:spPr>
          <a:xfrm>
            <a:off x="7300451" y="2610463"/>
            <a:ext cx="4704735" cy="33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Conclusions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3291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en-US" sz="3600" dirty="0" smtClean="0"/>
              <a:t>The results obtained make it possible to identify wallrock alterations, which are the basis for conducting detailed prospecting studies within promising areas. </a:t>
            </a:r>
            <a:endParaRPr lang="ru-RU" sz="3600" dirty="0" smtClean="0"/>
          </a:p>
          <a:p>
            <a:pPr marL="0" algn="just">
              <a:buNone/>
            </a:pPr>
            <a:r>
              <a:rPr lang="en-US" sz="3600" dirty="0" smtClean="0"/>
              <a:t>The proposed methodology makes it possible </a:t>
            </a:r>
            <a:r>
              <a:rPr lang="en-US" sz="3600" smtClean="0"/>
              <a:t>to correct promising </a:t>
            </a:r>
            <a:r>
              <a:rPr lang="en-US" sz="3600" dirty="0" smtClean="0"/>
              <a:t>areas at various stages of geological exploration.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53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8223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ACKNOWLEDGMENTS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388" y="2147888"/>
            <a:ext cx="10213624" cy="1417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authors are grateful to PROXIMA (www.gisproxima.ru) for providing WorldView-2 images.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4585" y="3784266"/>
            <a:ext cx="56612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SOURCE OF FINANCING</a:t>
            </a:r>
            <a:endParaRPr lang="ru-RU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8387" y="5073972"/>
            <a:ext cx="10513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work was carried out within the framework of the state task of IGEM RAS.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70437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565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Mapping of zones of hydrothermally altered rocks based on the processing and analysis of WorldView-2 data: on example of the Talman site (SoutheasternTransbaikalia)</vt:lpstr>
      <vt:lpstr>Презентация PowerPoint</vt:lpstr>
      <vt:lpstr>Презентация PowerPoint</vt:lpstr>
      <vt:lpstr>WorldView-2 composite in natural colors  (RGB: R – band 4, G – band 3, B – band 2)</vt:lpstr>
      <vt:lpstr>Preprocessing of WorldView-2 data set</vt:lpstr>
      <vt:lpstr>False-color composite based on bands ratio method  R: (b4 + b2)/b3,  G: (b3*b4)/(b2*1000),  B: (b6 + b8)/b7</vt:lpstr>
      <vt:lpstr>Estimated distribution pattern of hydrothermal alterations and hypergenesis products in the study area</vt:lpstr>
      <vt:lpstr>Conclusions</vt:lpstr>
      <vt:lpstr>ACKNOWLEDGMENTS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Venera</dc:creator>
  <cp:lastModifiedBy>Venera</cp:lastModifiedBy>
  <cp:revision>82</cp:revision>
  <dcterms:created xsi:type="dcterms:W3CDTF">2023-09-25T09:08:01Z</dcterms:created>
  <dcterms:modified xsi:type="dcterms:W3CDTF">2023-09-26T19:41:43Z</dcterms:modified>
</cp:coreProperties>
</file>