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8E09E-FB13-D482-E718-F2FBF63E02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32E33A-BC71-45E0-4DC4-BB3A9AA31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41619B-B1A1-A3AD-EE94-72CF8099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BEC85-3F4D-B4A1-5AF8-A6C2F3DAF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602A46-DCEA-13D1-607D-1C52A483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41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2D82A-36EB-F5C3-8F30-6841A7D2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EACB52-8173-41B5-E433-388187B85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FEA2FA-8682-B7BB-D002-9F83DF95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F2B86-BD62-4FFE-71B5-D1F18EE7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3C76B-0E18-EFBF-A883-A653C4C5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50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D568E8-CB38-5127-3FF0-84F1512B5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FCFAD5-8401-64A6-376C-9625E3935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253549-71C2-A32F-810B-2F722A80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2128C-3E6F-C2F6-DBBA-0E341373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FF40C9-9C73-9792-EC01-3C77D6C12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69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FBAA2-6E40-88EE-1239-99E5BDB4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6E2972-0761-2A9B-61E9-070C165B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DCF3A5-9B1F-BFE7-8068-2F35F61E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08698A-F90E-5EFD-5238-8B5356BD0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14181-13CF-4B8F-30D9-C33F332D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5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7CF337-9612-12CE-19F5-376123EA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D87AD0-5E5B-E25A-BFDF-29A6E8E82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93C0DC-44F1-5614-38A8-1AD96937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A1240-7088-8BB4-E5F2-B2F2F152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8D5DB1-8C27-1352-C390-71988D4D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8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7BA29-73AA-40C1-D65E-1205BA94B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D80783-16AA-818B-D6A6-B4175E9C9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7447C0-9D09-F4FA-7ABA-CBBE7B686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1E8CF-F5B4-E4E3-994D-6B482070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329F2F-BED7-0479-5DBA-8232AF96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9B5FEB-6254-3C0F-48C6-179B662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8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6538-8B75-0ABD-5FA5-0026255E9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7A657E-6211-B938-22A8-34D5FC96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22E37E5-7873-44D6-F764-E71A44730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482941-1095-03A4-451A-A41718A40C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CBCE0B-F3D6-5310-DA46-6ABDE54F64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3D05C8-2719-19D3-2772-7C8D63DA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73A9E3-7C41-BC2E-D7A8-F02DFFB4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060341-F636-D3DF-749A-8C1F4EA9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32C99-7D6A-2F13-274B-80862767A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98696-2A1E-97D2-D09E-B462A384F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D62218-791E-5D56-1670-E6D58E3A9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F4C852-A632-0A20-13DF-2167E1B3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F957B94-9D90-9659-EBE1-3FA63316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AF6C4A-8342-9C17-969D-FFE0BB79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B9735C-9E0B-A2C0-FD71-90AC9C9F1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4E5A6-3D4D-4BE5-FA61-B57E35CF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867EC-6418-4F63-3CD3-6EA6A2E5C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4BAF00-F8D4-C86A-A7B7-D83882EEF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5314E4-B76B-1D08-CDF4-1263CB2F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77C75F-1155-BEE0-22A7-612ADECE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A399B6-53F6-DBA3-79E7-568F25AC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89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BF0E5-0120-FB74-3183-9C36FDFE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30A337-930E-A502-3AEC-A7716C288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AAB161-479E-A188-95BE-A53ADB35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EF6A1C-65F2-5909-279C-DFB8E660D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26005-AF72-6376-8E0F-603CD4AE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8A00BB-D093-5AB5-E8BC-BC3C3499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4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4C6F3D-19E6-7859-5014-EE7C5E7E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E553CB-4CD9-9F46-E5FC-1DD3C4D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EB0A59-014D-5E9C-FEDF-611BC341D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998B-43E2-4E8F-A1DD-E0C5F0B4B1B4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765AA-A23F-3EFE-FAC4-555B7E593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7C7CB1-1650-A018-18E0-10523E6BB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18A54-1B61-4D9C-ABC5-90670F6A59D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5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F1931-E2FF-E2E9-7836-4DA441B01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28" y="542328"/>
            <a:ext cx="11851341" cy="96370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dirty="0">
                <a:latin typeface="+mn-lt"/>
              </a:rPr>
              <a:t>Mapping</a:t>
            </a:r>
            <a:r>
              <a:rPr lang="es-ES" sz="3600" b="1" dirty="0">
                <a:latin typeface="+mn-lt"/>
              </a:rPr>
              <a:t> seagrass </a:t>
            </a:r>
            <a:r>
              <a:rPr lang="es-ES" sz="3600" b="1" dirty="0" err="1">
                <a:latin typeface="+mn-lt"/>
              </a:rPr>
              <a:t>meadows</a:t>
            </a:r>
            <a:r>
              <a:rPr lang="es-ES" sz="3600" b="1" dirty="0">
                <a:latin typeface="+mn-lt"/>
              </a:rPr>
              <a:t> and </a:t>
            </a:r>
            <a:r>
              <a:rPr lang="es-ES" sz="3600" b="1" dirty="0" err="1">
                <a:latin typeface="+mn-lt"/>
              </a:rPr>
              <a:t>assessing</a:t>
            </a:r>
            <a:r>
              <a:rPr lang="es-ES" sz="3600" b="1" dirty="0">
                <a:latin typeface="+mn-lt"/>
              </a:rPr>
              <a:t> blue </a:t>
            </a:r>
            <a:r>
              <a:rPr lang="es-ES" sz="3600" b="1" dirty="0" err="1">
                <a:latin typeface="+mn-lt"/>
              </a:rPr>
              <a:t>carbon</a:t>
            </a:r>
            <a:r>
              <a:rPr lang="es-ES" sz="3600" b="1" dirty="0">
                <a:latin typeface="+mn-lt"/>
              </a:rPr>
              <a:t> stocks </a:t>
            </a:r>
            <a:r>
              <a:rPr lang="es-ES" sz="3600" b="1" dirty="0" err="1">
                <a:latin typeface="+mn-lt"/>
              </a:rPr>
              <a:t>using</a:t>
            </a:r>
            <a:r>
              <a:rPr lang="es-ES" sz="3600" b="1" dirty="0">
                <a:latin typeface="+mn-lt"/>
              </a:rPr>
              <a:t> Sentinel-2 </a:t>
            </a:r>
            <a:r>
              <a:rPr lang="es-ES" sz="3600" b="1" dirty="0" err="1">
                <a:latin typeface="+mn-lt"/>
              </a:rPr>
              <a:t>satellite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imagery</a:t>
            </a:r>
            <a:r>
              <a:rPr lang="es-ES" sz="3600" b="1" dirty="0">
                <a:latin typeface="+mn-lt"/>
              </a:rPr>
              <a:t>: A case </a:t>
            </a:r>
            <a:r>
              <a:rPr lang="es-ES" sz="3600" b="1" dirty="0" err="1">
                <a:latin typeface="+mn-lt"/>
              </a:rPr>
              <a:t>study</a:t>
            </a:r>
            <a:r>
              <a:rPr lang="es-ES" sz="3600" b="1" dirty="0">
                <a:latin typeface="+mn-lt"/>
              </a:rPr>
              <a:t> in </a:t>
            </a:r>
            <a:r>
              <a:rPr lang="es-ES" sz="3600" b="1" dirty="0" err="1">
                <a:latin typeface="+mn-lt"/>
              </a:rPr>
              <a:t>the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Canary</a:t>
            </a:r>
            <a:r>
              <a:rPr lang="es-ES" sz="3600" b="1" dirty="0">
                <a:latin typeface="+mn-lt"/>
              </a:rPr>
              <a:t> </a:t>
            </a:r>
            <a:r>
              <a:rPr lang="es-ES" sz="3600" b="1" dirty="0" err="1">
                <a:latin typeface="+mn-lt"/>
              </a:rPr>
              <a:t>Islands</a:t>
            </a:r>
            <a:r>
              <a:rPr lang="es-ES" sz="3600" b="1" dirty="0">
                <a:latin typeface="+mn-lt"/>
              </a:rPr>
              <a:t>, </a:t>
            </a:r>
            <a:r>
              <a:rPr lang="es-ES" sz="3600" b="1" dirty="0" err="1">
                <a:latin typeface="+mn-lt"/>
              </a:rPr>
              <a:t>Spain</a:t>
            </a:r>
            <a:endParaRPr lang="en-GB" sz="3600" b="1" dirty="0"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43308B-9A9A-6823-49E6-8F38D3453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411" y="2040740"/>
            <a:ext cx="9861176" cy="400256"/>
          </a:xfrm>
        </p:spPr>
        <p:txBody>
          <a:bodyPr>
            <a:normAutofit/>
          </a:bodyPr>
          <a:lstStyle/>
          <a:p>
            <a:pPr>
              <a:lnSpc>
                <a:spcPts val="1300"/>
              </a:lnSpc>
              <a:spcAft>
                <a:spcPts val="1800"/>
              </a:spcAft>
            </a:pP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Jorge Veiras-Yanes </a:t>
            </a:r>
            <a:r>
              <a:rPr lang="es-ES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*, Laura Martín-García </a:t>
            </a:r>
            <a:r>
              <a:rPr lang="es-ES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Enrique Casas </a:t>
            </a:r>
            <a:r>
              <a:rPr lang="es-ES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Manuel </a:t>
            </a:r>
            <a:r>
              <a:rPr lang="es-E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Arbelo</a:t>
            </a:r>
            <a:r>
              <a:rPr lang="es-E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GB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853889-8B2E-18C7-3E50-4245667FE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9" y="5358387"/>
            <a:ext cx="2955369" cy="7232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ACC979-7E70-41F5-1656-85A671A56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8" y="4909077"/>
            <a:ext cx="2751220" cy="16218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D9F78E-DCB9-1197-8DCC-7BDA95B92203}"/>
              </a:ext>
            </a:extLst>
          </p:cNvPr>
          <p:cNvSpPr txBox="1"/>
          <p:nvPr/>
        </p:nvSpPr>
        <p:spPr>
          <a:xfrm>
            <a:off x="1344706" y="2778451"/>
            <a:ext cx="872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 Departamento de Física, Universidad de La Laguna, 38200 San Cristóbal de La Laguna, </a:t>
            </a:r>
            <a:r>
              <a:rPr lang="es-ES" sz="2400" baseline="300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Spain</a:t>
            </a:r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2 Instituto Español de Oceanografía-CSIC, </a:t>
            </a:r>
            <a:r>
              <a:rPr lang="es-ES" sz="2400" baseline="300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sz="2400" baseline="300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Canary</a:t>
            </a:r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sz="2400" baseline="300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Islands</a:t>
            </a:r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s-ES" sz="2400" baseline="30000" dirty="0" err="1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Spain</a:t>
            </a:r>
            <a:r>
              <a:rPr lang="es-ES" sz="2400" baseline="300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GB" sz="2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493171A-A51B-26C6-56C7-36022E319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37" y="5118543"/>
            <a:ext cx="1202934" cy="12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2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F3CD6-E671-84E0-9A3C-053FA8AE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35" y="132043"/>
            <a:ext cx="10515600" cy="1325563"/>
          </a:xfrm>
        </p:spPr>
        <p:txBody>
          <a:bodyPr/>
          <a:lstStyle/>
          <a:p>
            <a:r>
              <a:rPr lang="es-ES" sz="4400" b="1" dirty="0"/>
              <a:t>Seagrass </a:t>
            </a:r>
            <a:r>
              <a:rPr lang="es-ES" sz="4400" b="1" dirty="0" err="1"/>
              <a:t>Ecosystems</a:t>
            </a:r>
            <a:r>
              <a:rPr lang="es-ES" sz="4400" b="1" dirty="0"/>
              <a:t>: </a:t>
            </a:r>
            <a:r>
              <a:rPr lang="es-ES" sz="4400" b="1" dirty="0" err="1"/>
              <a:t>An</a:t>
            </a:r>
            <a:r>
              <a:rPr lang="es-ES" sz="4400" b="1" dirty="0"/>
              <a:t> </a:t>
            </a:r>
            <a:r>
              <a:rPr lang="es-ES" sz="4400" b="1" dirty="0" err="1"/>
              <a:t>Overview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DE4B7-D1E1-33D0-4EB8-C33F84D32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3" y="1552538"/>
            <a:ext cx="6566647" cy="4351338"/>
          </a:xfrm>
        </p:spPr>
        <p:txBody>
          <a:bodyPr>
            <a:normAutofit/>
          </a:bodyPr>
          <a:lstStyle/>
          <a:p>
            <a:r>
              <a:rPr lang="es-ES" sz="2400" dirty="0" err="1"/>
              <a:t>They</a:t>
            </a:r>
            <a:r>
              <a:rPr lang="es-ES" sz="2400" dirty="0"/>
              <a:t> capture </a:t>
            </a:r>
            <a:r>
              <a:rPr lang="es-ES" sz="2400" dirty="0" err="1"/>
              <a:t>carbon</a:t>
            </a:r>
            <a:r>
              <a:rPr lang="es-ES" sz="2400" dirty="0"/>
              <a:t> up </a:t>
            </a:r>
            <a:r>
              <a:rPr lang="es-ES" sz="2400" dirty="0" err="1"/>
              <a:t>to</a:t>
            </a:r>
            <a:r>
              <a:rPr lang="es-ES" sz="2400" dirty="0"/>
              <a:t> 35 times </a:t>
            </a:r>
            <a:r>
              <a:rPr lang="es-ES" sz="2400" dirty="0" err="1"/>
              <a:t>faster</a:t>
            </a:r>
            <a:r>
              <a:rPr lang="es-ES" sz="2400" dirty="0"/>
              <a:t> </a:t>
            </a:r>
            <a:r>
              <a:rPr lang="es-ES" sz="2400" dirty="0" err="1"/>
              <a:t>than</a:t>
            </a:r>
            <a:r>
              <a:rPr lang="es-ES" sz="2400" dirty="0"/>
              <a:t> tropical </a:t>
            </a:r>
            <a:r>
              <a:rPr lang="es-ES" sz="2400" dirty="0" err="1"/>
              <a:t>rainforests</a:t>
            </a:r>
            <a:r>
              <a:rPr lang="es-ES" sz="2400" dirty="0"/>
              <a:t>. </a:t>
            </a:r>
            <a:r>
              <a:rPr lang="es-ES" sz="2000" dirty="0"/>
              <a:t>[1]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Objective: evaluate the ability of Sentinel-2 imagery to map seagrass meadows.</a:t>
            </a:r>
          </a:p>
        </p:txBody>
      </p:sp>
      <p:graphicFrame>
        <p:nvGraphicFramePr>
          <p:cNvPr id="4" name="Tabla 11">
            <a:extLst>
              <a:ext uri="{FF2B5EF4-FFF2-40B4-BE49-F238E27FC236}">
                <a16:creationId xmlns:a16="http://schemas.microsoft.com/office/drawing/2014/main" id="{EB2A8AA3-30A6-009A-D635-62D297C3A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354850"/>
              </p:ext>
            </p:extLst>
          </p:nvPr>
        </p:nvGraphicFramePr>
        <p:xfrm>
          <a:off x="242046" y="2679592"/>
          <a:ext cx="5387788" cy="1947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93894">
                  <a:extLst>
                    <a:ext uri="{9D8B030D-6E8A-4147-A177-3AD203B41FA5}">
                      <a16:colId xmlns:a16="http://schemas.microsoft.com/office/drawing/2014/main" val="3163745764"/>
                    </a:ext>
                  </a:extLst>
                </a:gridCol>
                <a:gridCol w="2693894">
                  <a:extLst>
                    <a:ext uri="{9D8B030D-6E8A-4147-A177-3AD203B41FA5}">
                      <a16:colId xmlns:a16="http://schemas.microsoft.com/office/drawing/2014/main" val="2737764817"/>
                    </a:ext>
                  </a:extLst>
                </a:gridCol>
              </a:tblGrid>
              <a:tr h="490022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>
                          <a:solidFill>
                            <a:schemeClr val="bg1"/>
                          </a:solidFill>
                        </a:rPr>
                        <a:t>In situ </a:t>
                      </a:r>
                      <a:r>
                        <a:rPr lang="es-ES" sz="2400" dirty="0" err="1">
                          <a:solidFill>
                            <a:schemeClr val="bg1"/>
                          </a:solidFill>
                        </a:rPr>
                        <a:t>monitoring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Remote </a:t>
                      </a:r>
                      <a:r>
                        <a:rPr lang="es-ES" sz="2400" dirty="0" err="1"/>
                        <a:t>sensing</a:t>
                      </a:r>
                      <a:endParaRPr lang="en-GB" sz="24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91607"/>
                  </a:ext>
                </a:extLst>
              </a:tr>
              <a:tr h="48567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Expensive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Potentially</a:t>
                      </a:r>
                      <a:r>
                        <a:rPr lang="es-ES" sz="2000" dirty="0"/>
                        <a:t> free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3169"/>
                  </a:ext>
                </a:extLst>
              </a:tr>
              <a:tr h="48567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Time-</a:t>
                      </a:r>
                      <a:r>
                        <a:rPr lang="es-ES" sz="2000" dirty="0" err="1"/>
                        <a:t>consuming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Efficient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833479"/>
                  </a:ext>
                </a:extLst>
              </a:tr>
              <a:tr h="48567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Limited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by</a:t>
                      </a:r>
                      <a:r>
                        <a:rPr lang="es-ES" sz="2000" dirty="0"/>
                        <a:t> </a:t>
                      </a:r>
                      <a:r>
                        <a:rPr lang="es-ES" sz="2000" dirty="0" err="1"/>
                        <a:t>extent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err="1"/>
                        <a:t>Unlimited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27095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E523263B-13E2-7410-C813-38CFE8FDF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90971"/>
            <a:ext cx="5325033" cy="355002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B3C03F4-6C95-FF08-60AC-7E8EE3DE57F4}"/>
              </a:ext>
            </a:extLst>
          </p:cNvPr>
          <p:cNvSpPr/>
          <p:nvPr/>
        </p:nvSpPr>
        <p:spPr>
          <a:xfrm>
            <a:off x="7395882" y="1190971"/>
            <a:ext cx="4329951" cy="459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tx1"/>
                </a:solidFill>
              </a:rPr>
              <a:t>Cymodocea nodos</a:t>
            </a:r>
            <a:r>
              <a:rPr lang="es-ES" dirty="0">
                <a:solidFill>
                  <a:schemeClr val="tx1"/>
                </a:solidFill>
              </a:rPr>
              <a:t>a. </a:t>
            </a:r>
            <a:r>
              <a:rPr lang="es-ES" dirty="0" err="1">
                <a:solidFill>
                  <a:schemeClr val="tx1"/>
                </a:solidFill>
              </a:rPr>
              <a:t>Extracted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from</a:t>
            </a:r>
            <a:r>
              <a:rPr lang="es-ES" dirty="0">
                <a:solidFill>
                  <a:schemeClr val="tx1"/>
                </a:solidFill>
              </a:rPr>
              <a:t>  [2]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2CE0AF-7993-BA25-C731-8F62160775AE}"/>
              </a:ext>
            </a:extLst>
          </p:cNvPr>
          <p:cNvSpPr txBox="1"/>
          <p:nvPr/>
        </p:nvSpPr>
        <p:spPr>
          <a:xfrm>
            <a:off x="112058" y="6419949"/>
            <a:ext cx="63089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dirty="0"/>
              <a:t>[2] </a:t>
            </a:r>
            <a:r>
              <a:rPr lang="en-GB" sz="1000" dirty="0" err="1"/>
              <a:t>Seba</a:t>
            </a:r>
            <a:r>
              <a:rPr lang="en-GB" sz="1000" dirty="0"/>
              <a:t> (Cymodocea nodosa) – Canal del </a:t>
            </a:r>
            <a:r>
              <a:rPr lang="en-GB" sz="1000" dirty="0" err="1"/>
              <a:t>Área</a:t>
            </a:r>
            <a:r>
              <a:rPr lang="en-GB" sz="1000" dirty="0"/>
              <a:t> de </a:t>
            </a:r>
            <a:r>
              <a:rPr lang="en-GB" sz="1000" dirty="0" err="1"/>
              <a:t>Tecnología</a:t>
            </a:r>
            <a:r>
              <a:rPr lang="en-GB" sz="1000" dirty="0"/>
              <a:t> </a:t>
            </a:r>
            <a:r>
              <a:rPr lang="en-GB" sz="1000" dirty="0" err="1"/>
              <a:t>Educativa</a:t>
            </a:r>
            <a:r>
              <a:rPr lang="en-GB" sz="1000" dirty="0"/>
              <a:t>. (n.d.). https://www3.gobiernodecanarias.org/medusa/mediateca/ecoescuela/?attachment_id=6305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241B785-8BED-59B5-B421-7EA328C8C008}"/>
              </a:ext>
            </a:extLst>
          </p:cNvPr>
          <p:cNvSpPr txBox="1"/>
          <p:nvPr/>
        </p:nvSpPr>
        <p:spPr>
          <a:xfrm>
            <a:off x="112058" y="5908976"/>
            <a:ext cx="63089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dirty="0"/>
              <a:t>[1] </a:t>
            </a:r>
            <a:r>
              <a:rPr lang="en-GB" sz="1000" dirty="0" err="1"/>
              <a:t>Mcleod</a:t>
            </a:r>
            <a:r>
              <a:rPr lang="en-GB" sz="1000" dirty="0"/>
              <a:t>, E., Chmura, G. L., Bouillon, S., Salm, R., Björk, M., Duarte, C. M., Lovelock, C. E., Schlesinger, W. H., &amp; Silliman, B. R. A blueprint for blue carbon: toward an improved understanding of the role of vegetated coastal habitats in sequestering CO2. Frontiers in Ecology and the Environment 2011, 9, 552-560. https://doi.org/10.1890/110004</a:t>
            </a:r>
          </a:p>
        </p:txBody>
      </p:sp>
    </p:spTree>
    <p:extLst>
      <p:ext uri="{BB962C8B-B14F-4D97-AF65-F5344CB8AC3E}">
        <p14:creationId xmlns:p14="http://schemas.microsoft.com/office/powerpoint/2010/main" val="185808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97E56024-B74D-6784-8C93-F08A9CFCC294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Materials</a:t>
            </a:r>
            <a:r>
              <a:rPr lang="es-ES" b="1" dirty="0"/>
              <a:t> and </a:t>
            </a:r>
            <a:r>
              <a:rPr lang="es-ES" b="1" dirty="0" err="1"/>
              <a:t>methods</a:t>
            </a:r>
            <a:endParaRPr lang="en-GB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3EDB7FE-F64A-C71C-E839-D9C6BAE5D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89" y="0"/>
            <a:ext cx="4593255" cy="503014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286C8E7-8CB0-C9CC-FBB4-501681FA6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35" y="1182412"/>
            <a:ext cx="5804647" cy="317038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A860AFCA-DCE0-89A0-399F-8425FFD92588}"/>
              </a:ext>
            </a:extLst>
          </p:cNvPr>
          <p:cNvSpPr/>
          <p:nvPr/>
        </p:nvSpPr>
        <p:spPr>
          <a:xfrm>
            <a:off x="290197" y="4475477"/>
            <a:ext cx="5662368" cy="4282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Field data </a:t>
            </a:r>
            <a:r>
              <a:rPr lang="es-ES" dirty="0" err="1">
                <a:solidFill>
                  <a:schemeClr val="tx1"/>
                </a:solidFill>
              </a:rPr>
              <a:t>from</a:t>
            </a:r>
            <a:r>
              <a:rPr lang="es-ES" dirty="0">
                <a:solidFill>
                  <a:schemeClr val="tx1"/>
                </a:solidFill>
              </a:rPr>
              <a:t> 2016. </a:t>
            </a:r>
            <a:r>
              <a:rPr lang="es-ES" dirty="0" err="1">
                <a:solidFill>
                  <a:schemeClr val="tx1"/>
                </a:solidFill>
              </a:rPr>
              <a:t>Extracted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from</a:t>
            </a:r>
            <a:r>
              <a:rPr lang="es-ES" dirty="0">
                <a:solidFill>
                  <a:schemeClr val="tx1"/>
                </a:solidFill>
              </a:rPr>
              <a:t> [3]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2E86F62-2828-C8EE-D75C-91A6F0417ED3}"/>
              </a:ext>
            </a:extLst>
          </p:cNvPr>
          <p:cNvSpPr txBox="1"/>
          <p:nvPr/>
        </p:nvSpPr>
        <p:spPr>
          <a:xfrm>
            <a:off x="0" y="6096015"/>
            <a:ext cx="58046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dirty="0"/>
              <a:t>[3] Monterroso O., Rodríguez M., Pérez O., Ramos E., Álvarez O., Cruces L., Ruiz M., Miguel A., González M. Memoria final del estudio “Cartografía de Cymodocea nodosa en Tenerife y La Gomera”. Viceconsejería de Medio Ambiente del Gobierno de Canarias. Dirección General de Protección de la Naturaleza. Cima -Informe Técnico 2018, 164 </a:t>
            </a:r>
            <a:r>
              <a:rPr lang="es-ES" sz="1000" dirty="0" err="1"/>
              <a:t>pp</a:t>
            </a:r>
            <a:endParaRPr lang="en-GB" sz="1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730F570-AE55-D0A7-1183-79B6CBC9FFF4}"/>
              </a:ext>
            </a:extLst>
          </p:cNvPr>
          <p:cNvSpPr txBox="1"/>
          <p:nvPr/>
        </p:nvSpPr>
        <p:spPr>
          <a:xfrm>
            <a:off x="290197" y="5306256"/>
            <a:ext cx="507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Level-1C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27 </a:t>
            </a:r>
            <a:r>
              <a:rPr lang="es-ES" dirty="0" err="1"/>
              <a:t>October</a:t>
            </a:r>
            <a:r>
              <a:rPr lang="es-ES" dirty="0"/>
              <a:t> 2022.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10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D38E2-5FA9-F9B6-997F-33B396072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35" y="1185828"/>
            <a:ext cx="11353800" cy="5089465"/>
          </a:xfrm>
        </p:spPr>
        <p:txBody>
          <a:bodyPr>
            <a:normAutofit/>
          </a:bodyPr>
          <a:lstStyle/>
          <a:p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correction</a:t>
            </a:r>
            <a:r>
              <a:rPr lang="es-ES" dirty="0"/>
              <a:t>: Sen2Cor </a:t>
            </a:r>
          </a:p>
          <a:p>
            <a:pPr marL="0" indent="0">
              <a:buNone/>
            </a:pPr>
            <a:r>
              <a:rPr lang="es-ES" dirty="0"/>
              <a:t>                      	- </a:t>
            </a:r>
            <a:r>
              <a:rPr lang="es-ES" sz="2400" dirty="0"/>
              <a:t>Aerosol </a:t>
            </a:r>
            <a:r>
              <a:rPr lang="es-ES" sz="2400" dirty="0" err="1"/>
              <a:t>Optical</a:t>
            </a:r>
            <a:r>
              <a:rPr lang="es-ES" sz="2400" dirty="0"/>
              <a:t> </a:t>
            </a:r>
            <a:r>
              <a:rPr lang="es-ES" sz="2400" dirty="0" err="1"/>
              <a:t>Thickness</a:t>
            </a:r>
            <a:r>
              <a:rPr lang="es-ES" sz="2400" dirty="0"/>
              <a:t>          AUX_CAMSFO </a:t>
            </a:r>
          </a:p>
          <a:p>
            <a:pPr marL="0" indent="0">
              <a:buNone/>
            </a:pPr>
            <a:r>
              <a:rPr lang="es-ES" sz="2400" dirty="0"/>
              <a:t>		- </a:t>
            </a:r>
            <a:r>
              <a:rPr lang="es-ES" sz="2400" dirty="0" err="1"/>
              <a:t>Water</a:t>
            </a:r>
            <a:r>
              <a:rPr lang="es-ES" sz="2400" dirty="0"/>
              <a:t> </a:t>
            </a:r>
            <a:r>
              <a:rPr lang="es-ES" sz="2400" dirty="0" err="1"/>
              <a:t>vapour</a:t>
            </a:r>
            <a:r>
              <a:rPr lang="es-ES" sz="2400" dirty="0"/>
              <a:t> </a:t>
            </a:r>
            <a:r>
              <a:rPr lang="es-ES" sz="2400" dirty="0" err="1"/>
              <a:t>column</a:t>
            </a:r>
            <a:r>
              <a:rPr lang="es-ES" sz="2400" dirty="0"/>
              <a:t> </a:t>
            </a:r>
          </a:p>
          <a:p>
            <a:pPr marL="0" indent="0">
              <a:buNone/>
            </a:pPr>
            <a:r>
              <a:rPr lang="es-ES" sz="2400" dirty="0"/>
              <a:t>		 - Ozone </a:t>
            </a:r>
            <a:r>
              <a:rPr lang="es-ES" sz="2400" dirty="0" err="1"/>
              <a:t>layer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dirty="0" err="1"/>
              <a:t>Land</a:t>
            </a:r>
            <a:r>
              <a:rPr lang="es-ES" dirty="0"/>
              <a:t> </a:t>
            </a:r>
            <a:r>
              <a:rPr lang="es-ES" dirty="0" err="1"/>
              <a:t>mask</a:t>
            </a:r>
            <a:r>
              <a:rPr lang="es-ES" dirty="0"/>
              <a:t>: </a:t>
            </a:r>
            <a:r>
              <a:rPr lang="es-ES" dirty="0" err="1"/>
              <a:t>Threshold</a:t>
            </a:r>
            <a:r>
              <a:rPr lang="es-ES" dirty="0"/>
              <a:t> </a:t>
            </a:r>
            <a:r>
              <a:rPr lang="es-ES" dirty="0" err="1"/>
              <a:t>value</a:t>
            </a:r>
            <a:r>
              <a:rPr lang="es-ES" dirty="0"/>
              <a:t> of 0.1 in </a:t>
            </a:r>
            <a:r>
              <a:rPr lang="es-ES" dirty="0" err="1"/>
              <a:t>the</a:t>
            </a:r>
            <a:r>
              <a:rPr lang="es-ES" dirty="0"/>
              <a:t> NIR band (Band 8)</a:t>
            </a:r>
          </a:p>
          <a:p>
            <a:endParaRPr lang="es-ES" dirty="0"/>
          </a:p>
          <a:p>
            <a:r>
              <a:rPr lang="es-ES" dirty="0"/>
              <a:t>Sunglint </a:t>
            </a:r>
            <a:r>
              <a:rPr lang="es-ES" dirty="0" err="1"/>
              <a:t>correction</a:t>
            </a:r>
            <a:r>
              <a:rPr lang="es-ES" dirty="0"/>
              <a:t>: Sen2Coral         </a:t>
            </a:r>
            <a:r>
              <a:rPr lang="es-ES" dirty="0" err="1"/>
              <a:t>Hedley’s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</a:t>
            </a:r>
            <a:r>
              <a:rPr lang="es-ES" sz="2000" dirty="0"/>
              <a:t>[4]</a:t>
            </a:r>
          </a:p>
          <a:p>
            <a:endParaRPr lang="es-ES" dirty="0"/>
          </a:p>
          <a:p>
            <a:r>
              <a:rPr lang="es-ES" dirty="0"/>
              <a:t>Deep </a:t>
            </a:r>
            <a:r>
              <a:rPr lang="es-ES" dirty="0" err="1"/>
              <a:t>water</a:t>
            </a:r>
            <a:r>
              <a:rPr lang="es-ES" dirty="0"/>
              <a:t> </a:t>
            </a:r>
            <a:r>
              <a:rPr lang="es-ES" dirty="0" err="1"/>
              <a:t>mask</a:t>
            </a:r>
            <a:r>
              <a:rPr lang="es-ES" dirty="0"/>
              <a:t>: </a:t>
            </a:r>
            <a:r>
              <a:rPr lang="es-ES" dirty="0" err="1"/>
              <a:t>Bathymetry</a:t>
            </a:r>
            <a:r>
              <a:rPr lang="es-ES" dirty="0"/>
              <a:t> data </a:t>
            </a:r>
            <a:r>
              <a:rPr lang="es-ES" sz="2000" dirty="0"/>
              <a:t>[3]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C05768-3CAA-71FC-AA9E-AE46166A7EC9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Image </a:t>
            </a:r>
            <a:r>
              <a:rPr lang="es-ES" b="1" dirty="0" err="1"/>
              <a:t>pre-processing</a:t>
            </a:r>
            <a:endParaRPr lang="en-GB" dirty="0"/>
          </a:p>
        </p:txBody>
      </p:sp>
      <p:sp>
        <p:nvSpPr>
          <p:cNvPr id="5" name="Cerrar llave 4">
            <a:extLst>
              <a:ext uri="{FF2B5EF4-FFF2-40B4-BE49-F238E27FC236}">
                <a16:creationId xmlns:a16="http://schemas.microsoft.com/office/drawing/2014/main" id="{3EF391E2-5409-1677-CE34-8D33BBB40729}"/>
              </a:ext>
            </a:extLst>
          </p:cNvPr>
          <p:cNvSpPr/>
          <p:nvPr/>
        </p:nvSpPr>
        <p:spPr>
          <a:xfrm>
            <a:off x="5136777" y="2297872"/>
            <a:ext cx="421341" cy="95025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1A48BCD-C84B-8AF3-7F86-8A4FD58FF9A1}"/>
              </a:ext>
            </a:extLst>
          </p:cNvPr>
          <p:cNvCxnSpPr>
            <a:cxnSpLocks/>
          </p:cNvCxnSpPr>
          <p:nvPr/>
        </p:nvCxnSpPr>
        <p:spPr>
          <a:xfrm>
            <a:off x="5558118" y="1954306"/>
            <a:ext cx="537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927122D4-7767-45FB-D4A0-156F0B551C2A}"/>
              </a:ext>
            </a:extLst>
          </p:cNvPr>
          <p:cNvSpPr txBox="1"/>
          <p:nvPr/>
        </p:nvSpPr>
        <p:spPr>
          <a:xfrm>
            <a:off x="5629835" y="2503702"/>
            <a:ext cx="185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AUX_ECMWF</a:t>
            </a:r>
            <a:endParaRPr lang="en-GB" sz="2400" dirty="0"/>
          </a:p>
        </p:txBody>
      </p:sp>
      <p:sp>
        <p:nvSpPr>
          <p:cNvPr id="10" name="Cerrar llave 9">
            <a:extLst>
              <a:ext uri="{FF2B5EF4-FFF2-40B4-BE49-F238E27FC236}">
                <a16:creationId xmlns:a16="http://schemas.microsoft.com/office/drawing/2014/main" id="{016FBEA1-602E-C25A-DA50-159C4E3A2CDA}"/>
              </a:ext>
            </a:extLst>
          </p:cNvPr>
          <p:cNvSpPr/>
          <p:nvPr/>
        </p:nvSpPr>
        <p:spPr>
          <a:xfrm>
            <a:off x="8027894" y="1790383"/>
            <a:ext cx="537882" cy="113561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C01BABE-B2EE-237B-C971-2D20F3D1966D}"/>
              </a:ext>
            </a:extLst>
          </p:cNvPr>
          <p:cNvSpPr txBox="1"/>
          <p:nvPr/>
        </p:nvSpPr>
        <p:spPr>
          <a:xfrm>
            <a:off x="8778688" y="1765038"/>
            <a:ext cx="2117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European Centre for Medium-Range Weather Forecasts data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8A6788-F607-25ED-B2D2-0F00C4D37A87}"/>
              </a:ext>
            </a:extLst>
          </p:cNvPr>
          <p:cNvSpPr txBox="1"/>
          <p:nvPr/>
        </p:nvSpPr>
        <p:spPr>
          <a:xfrm>
            <a:off x="103094" y="6138825"/>
            <a:ext cx="6109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dirty="0"/>
              <a:t>[4] Hedley, J., Harborne, A. R., &amp; </a:t>
            </a:r>
            <a:r>
              <a:rPr lang="en-GB" sz="1000" dirty="0" err="1"/>
              <a:t>Mumby</a:t>
            </a:r>
            <a:r>
              <a:rPr lang="en-GB" sz="1000" dirty="0"/>
              <a:t>, P. J. Technical note: Simple and robust removal of sun glint for mapping shallow- water benthos. International Journal of Remote Sensing 2005, 26, 2107-2112. https://doi.org/10.1080/01431160500034086</a:t>
            </a:r>
          </a:p>
        </p:txBody>
      </p:sp>
      <p:cxnSp>
        <p:nvCxnSpPr>
          <p:cNvPr id="2" name="Conector recto de flecha 1">
            <a:extLst>
              <a:ext uri="{FF2B5EF4-FFF2-40B4-BE49-F238E27FC236}">
                <a16:creationId xmlns:a16="http://schemas.microsoft.com/office/drawing/2014/main" id="{BE957EF2-2211-E4A6-8CC9-2E865BE0BDD7}"/>
              </a:ext>
            </a:extLst>
          </p:cNvPr>
          <p:cNvCxnSpPr>
            <a:cxnSpLocks/>
          </p:cNvCxnSpPr>
          <p:nvPr/>
        </p:nvCxnSpPr>
        <p:spPr>
          <a:xfrm>
            <a:off x="5020236" y="4831977"/>
            <a:ext cx="537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21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04F27D-E853-0571-EF7D-91A2F3CF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71" y="1325563"/>
            <a:ext cx="10515600" cy="4351338"/>
          </a:xfrm>
        </p:spPr>
        <p:txBody>
          <a:bodyPr/>
          <a:lstStyle/>
          <a:p>
            <a:r>
              <a:rPr lang="es-ES" dirty="0" err="1"/>
              <a:t>Water</a:t>
            </a:r>
            <a:r>
              <a:rPr lang="es-ES" dirty="0"/>
              <a:t> </a:t>
            </a:r>
            <a:r>
              <a:rPr lang="es-ES" dirty="0" err="1"/>
              <a:t>column</a:t>
            </a:r>
            <a:r>
              <a:rPr lang="es-ES" dirty="0"/>
              <a:t> </a:t>
            </a:r>
            <a:r>
              <a:rPr lang="es-ES" dirty="0" err="1"/>
              <a:t>correction</a:t>
            </a:r>
            <a:r>
              <a:rPr lang="es-ES" dirty="0"/>
              <a:t>: </a:t>
            </a:r>
            <a:r>
              <a:rPr lang="es-ES" dirty="0" err="1"/>
              <a:t>Lyzenga’s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</a:t>
            </a:r>
            <a:r>
              <a:rPr lang="es-ES" sz="2000" dirty="0"/>
              <a:t>[5]</a:t>
            </a:r>
            <a:endParaRPr lang="en-GB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87ACD93-47E9-D8E4-E5F1-531675793E8F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Image </a:t>
            </a:r>
            <a:r>
              <a:rPr lang="es-ES" b="1" dirty="0" err="1"/>
              <a:t>pre-processing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D7B8E3B-1687-D9BA-2ED5-51256F0B0BFC}"/>
                  </a:ext>
                </a:extLst>
              </p:cNvPr>
              <p:cNvSpPr txBox="1"/>
              <p:nvPr/>
            </p:nvSpPr>
            <p:spPr>
              <a:xfrm>
                <a:off x="3142129" y="1956135"/>
                <a:ext cx="6158752" cy="930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𝐷𝐼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GB" sz="2400" i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D7B8E3B-1687-D9BA-2ED5-51256F0B0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29" y="1956135"/>
                <a:ext cx="6158752" cy="930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74069A0-DEEE-88B7-38D0-72E35C43A311}"/>
                  </a:ext>
                </a:extLst>
              </p:cNvPr>
              <p:cNvSpPr txBox="1"/>
              <p:nvPr/>
            </p:nvSpPr>
            <p:spPr>
              <a:xfrm>
                <a:off x="3016624" y="2973926"/>
                <a:ext cx="6158752" cy="897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4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rad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174069A0-DEEE-88B7-38D0-72E35C43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624" y="2973926"/>
                <a:ext cx="6158752" cy="897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94B21BD-C83E-1BCC-435A-7601CDF69819}"/>
                  </a:ext>
                </a:extLst>
              </p:cNvPr>
              <p:cNvSpPr txBox="1"/>
              <p:nvPr/>
            </p:nvSpPr>
            <p:spPr>
              <a:xfrm>
                <a:off x="2828365" y="4014598"/>
                <a:ext cx="6158752" cy="837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𝑗𝑗</m:t>
                              </m:r>
                            </m:sub>
                          </m:sSub>
                        </m:num>
                        <m:den>
                          <m:r>
                            <a:rPr lang="en-GB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GB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94B21BD-C83E-1BCC-435A-7601CDF69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365" y="4014598"/>
                <a:ext cx="6158752" cy="837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EBEAEB25-78CB-F3A5-1E39-2BC48C8D59F7}"/>
              </a:ext>
            </a:extLst>
          </p:cNvPr>
          <p:cNvSpPr txBox="1"/>
          <p:nvPr/>
        </p:nvSpPr>
        <p:spPr>
          <a:xfrm>
            <a:off x="363071" y="5132327"/>
            <a:ext cx="8287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sz="2000" dirty="0"/>
              <a:t>i </a:t>
            </a:r>
            <a:r>
              <a:rPr lang="es-ES" sz="2000" dirty="0" err="1"/>
              <a:t>refers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a visible band, and j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another</a:t>
            </a:r>
            <a:r>
              <a:rPr lang="es-ES" sz="2000" dirty="0"/>
              <a:t> visible band (</a:t>
            </a:r>
            <a:r>
              <a:rPr lang="es-ES" sz="2000" dirty="0" err="1"/>
              <a:t>e.g</a:t>
            </a:r>
            <a:r>
              <a:rPr lang="es-ES" sz="2000" dirty="0"/>
              <a:t>., i=B2 and j=B3)</a:t>
            </a:r>
            <a:endParaRPr lang="en-GB" sz="20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3AE998-1426-6EEF-4305-E07426668E31}"/>
              </a:ext>
            </a:extLst>
          </p:cNvPr>
          <p:cNvSpPr txBox="1"/>
          <p:nvPr/>
        </p:nvSpPr>
        <p:spPr>
          <a:xfrm>
            <a:off x="363071" y="5984727"/>
            <a:ext cx="6109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000" dirty="0"/>
              <a:t>[5] </a:t>
            </a:r>
            <a:r>
              <a:rPr lang="en-GB" sz="1000" dirty="0" err="1"/>
              <a:t>Lyzenga</a:t>
            </a:r>
            <a:r>
              <a:rPr lang="en-GB" sz="1000" dirty="0"/>
              <a:t>, D. R. Remote sensing of bottom reflectance and water attenuation parameters in shallow water using aircraft and 187 Landsat data. International Journal of Remote Sensing 1981, 2, 71-82. https://doi.org/10.1080/01431168108948342</a:t>
            </a:r>
          </a:p>
        </p:txBody>
      </p:sp>
    </p:spTree>
    <p:extLst>
      <p:ext uri="{BB962C8B-B14F-4D97-AF65-F5344CB8AC3E}">
        <p14:creationId xmlns:p14="http://schemas.microsoft.com/office/powerpoint/2010/main" val="133981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DDC32F4-81F5-0DE2-3AF4-A3FCDD9C4D61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Classification</a:t>
            </a:r>
            <a:r>
              <a:rPr lang="es-ES" b="1" dirty="0"/>
              <a:t> </a:t>
            </a:r>
            <a:r>
              <a:rPr lang="es-ES" b="1" dirty="0" err="1"/>
              <a:t>results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A187E9-7B2C-BC5F-8C10-849060A8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0" y="983427"/>
            <a:ext cx="8109324" cy="558283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8885D35-6A50-C4BA-D200-7A0BB40427ED}"/>
              </a:ext>
            </a:extLst>
          </p:cNvPr>
          <p:cNvSpPr txBox="1"/>
          <p:nvPr/>
        </p:nvSpPr>
        <p:spPr>
          <a:xfrm>
            <a:off x="4869725" y="4058691"/>
            <a:ext cx="336176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Classification results for unsupervised and supervised methods. </a:t>
            </a:r>
            <a:r>
              <a:rPr lang="en-GB" sz="1400" i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In situ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seagrass data is outlined in blue. Classified seagrass areas are shown in green. All other coverings are </a:t>
            </a:r>
            <a:r>
              <a:rPr lang="en-GB" sz="14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labeled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as “sand” and </a:t>
            </a:r>
            <a:r>
              <a:rPr lang="en-GB" sz="1400" dirty="0" err="1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colored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in yellow:         </a:t>
            </a:r>
            <a:r>
              <a:rPr lang="en-GB" sz="1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(a) 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Unsupervised classification</a:t>
            </a:r>
            <a:r>
              <a:rPr lang="en-GB" sz="14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(K=4)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,               </a:t>
            </a:r>
            <a:r>
              <a:rPr lang="en-GB" sz="1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(b)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KNN supervised classification (K=5),           </a:t>
            </a:r>
            <a:r>
              <a:rPr lang="en-GB" sz="14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(c) </a:t>
            </a:r>
            <a:r>
              <a:rPr lang="en-GB" sz="1400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    RF supervised classification (11 trees).</a:t>
            </a:r>
            <a:endParaRPr lang="en-GB" sz="14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C9FA4B-E9C0-E27A-4C88-6FED5B358D83}"/>
              </a:ext>
            </a:extLst>
          </p:cNvPr>
          <p:cNvSpPr txBox="1"/>
          <p:nvPr/>
        </p:nvSpPr>
        <p:spPr>
          <a:xfrm>
            <a:off x="8538884" y="2322795"/>
            <a:ext cx="307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F1 scores for RF: 0.96 – 0.99</a:t>
            </a:r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8811AF8-4FBE-D2B1-1F40-9499913D9746}"/>
              </a:ext>
            </a:extLst>
          </p:cNvPr>
          <p:cNvSpPr txBox="1"/>
          <p:nvPr/>
        </p:nvSpPr>
        <p:spPr>
          <a:xfrm>
            <a:off x="8458201" y="1124052"/>
            <a:ext cx="347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(b) </a:t>
            </a:r>
            <a:r>
              <a:rPr lang="es-ES" dirty="0"/>
              <a:t>245 ha </a:t>
            </a:r>
            <a:r>
              <a:rPr lang="es-ES" dirty="0" err="1"/>
              <a:t>highest</a:t>
            </a:r>
            <a:r>
              <a:rPr lang="es-ES" dirty="0"/>
              <a:t> seagrass </a:t>
            </a:r>
            <a:r>
              <a:rPr lang="es-ES" dirty="0" err="1"/>
              <a:t>extent</a:t>
            </a:r>
            <a:endParaRPr lang="es-ES" dirty="0"/>
          </a:p>
          <a:p>
            <a:endParaRPr lang="es-ES" dirty="0"/>
          </a:p>
          <a:p>
            <a:r>
              <a:rPr lang="es-ES" b="1" dirty="0"/>
              <a:t>(c) </a:t>
            </a:r>
            <a:r>
              <a:rPr lang="es-ES" dirty="0"/>
              <a:t>230 ha </a:t>
            </a:r>
            <a:r>
              <a:rPr lang="es-ES" dirty="0" err="1"/>
              <a:t>least</a:t>
            </a:r>
            <a:r>
              <a:rPr lang="es-ES" dirty="0"/>
              <a:t> seagrass </a:t>
            </a:r>
            <a:r>
              <a:rPr lang="es-ES" dirty="0" err="1"/>
              <a:t>extent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87B5DA-AA17-9A12-326D-7ECB5F847601}"/>
              </a:ext>
            </a:extLst>
          </p:cNvPr>
          <p:cNvSpPr txBox="1"/>
          <p:nvPr/>
        </p:nvSpPr>
        <p:spPr>
          <a:xfrm>
            <a:off x="8538885" y="2782669"/>
            <a:ext cx="30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F1 scores for KNN and KDTree-KNN: 0.84 – 0.96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322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81A69E-F6D3-3458-E03B-54435931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894" y="1153272"/>
            <a:ext cx="10515600" cy="4351338"/>
          </a:xfrm>
        </p:spPr>
        <p:txBody>
          <a:bodyPr/>
          <a:lstStyle/>
          <a:p>
            <a:r>
              <a:rPr lang="es-ES" dirty="0" err="1"/>
              <a:t>Average</a:t>
            </a:r>
            <a:r>
              <a:rPr lang="es-ES" dirty="0"/>
              <a:t> seagrass </a:t>
            </a:r>
            <a:r>
              <a:rPr lang="es-ES" dirty="0" err="1"/>
              <a:t>area</a:t>
            </a:r>
            <a:r>
              <a:rPr lang="es-ES" dirty="0"/>
              <a:t> </a:t>
            </a:r>
            <a:r>
              <a:rPr lang="es-ES" dirty="0" err="1"/>
              <a:t>extent</a:t>
            </a:r>
            <a:r>
              <a:rPr lang="es-ES" dirty="0"/>
              <a:t>: </a:t>
            </a:r>
            <a:r>
              <a:rPr lang="en-GB" dirty="0"/>
              <a:t>237±5 ha</a:t>
            </a:r>
          </a:p>
          <a:p>
            <a:r>
              <a:rPr lang="en-GB" dirty="0"/>
              <a:t>InVEST Coastal Blue Carbon model</a:t>
            </a:r>
            <a:endParaRPr lang="es-ES" dirty="0"/>
          </a:p>
          <a:p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sequestered</a:t>
            </a:r>
            <a:r>
              <a:rPr lang="es-ES" dirty="0"/>
              <a:t> in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area</a:t>
            </a:r>
            <a:r>
              <a:rPr lang="es-ES" dirty="0"/>
              <a:t>: </a:t>
            </a:r>
            <a:r>
              <a:rPr lang="en-GB" dirty="0"/>
              <a:t>111,000±2,000 Mg of CO</a:t>
            </a:r>
            <a:r>
              <a:rPr lang="en-GB" sz="2400" dirty="0"/>
              <a:t>2</a:t>
            </a:r>
            <a:endParaRPr lang="es-ES" sz="2400" dirty="0"/>
          </a:p>
          <a:p>
            <a:endParaRPr lang="en-GB" dirty="0"/>
          </a:p>
        </p:txBody>
      </p:sp>
      <p:graphicFrame>
        <p:nvGraphicFramePr>
          <p:cNvPr id="5" name="Tabla 7">
            <a:extLst>
              <a:ext uri="{FF2B5EF4-FFF2-40B4-BE49-F238E27FC236}">
                <a16:creationId xmlns:a16="http://schemas.microsoft.com/office/drawing/2014/main" id="{0937297B-A718-DAA8-CBFD-A29D43BA1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94585"/>
              </p:ext>
            </p:extLst>
          </p:nvPr>
        </p:nvGraphicFramePr>
        <p:xfrm>
          <a:off x="532457" y="2772933"/>
          <a:ext cx="7544743" cy="3668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3100">
                  <a:extLst>
                    <a:ext uri="{9D8B030D-6E8A-4147-A177-3AD203B41FA5}">
                      <a16:colId xmlns:a16="http://schemas.microsoft.com/office/drawing/2014/main" val="3154424631"/>
                    </a:ext>
                  </a:extLst>
                </a:gridCol>
                <a:gridCol w="2394961">
                  <a:extLst>
                    <a:ext uri="{9D8B030D-6E8A-4147-A177-3AD203B41FA5}">
                      <a16:colId xmlns:a16="http://schemas.microsoft.com/office/drawing/2014/main" val="2426595002"/>
                    </a:ext>
                  </a:extLst>
                </a:gridCol>
                <a:gridCol w="2366682">
                  <a:extLst>
                    <a:ext uri="{9D8B030D-6E8A-4147-A177-3AD203B41FA5}">
                      <a16:colId xmlns:a16="http://schemas.microsoft.com/office/drawing/2014/main" val="1162243648"/>
                    </a:ext>
                  </a:extLst>
                </a:gridCol>
              </a:tblGrid>
              <a:tr h="701037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Sector</a:t>
                      </a:r>
                      <a:endParaRPr lang="en-GB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 Mg of CO2 </a:t>
                      </a:r>
                      <a:r>
                        <a:rPr lang="es-ES" sz="2000" dirty="0" err="1"/>
                        <a:t>emitted</a:t>
                      </a:r>
                      <a:r>
                        <a:rPr lang="es-ES" sz="2000" dirty="0"/>
                        <a:t> in 2019</a:t>
                      </a:r>
                      <a:endParaRPr lang="en-GB" sz="2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Mg of CO2 </a:t>
                      </a:r>
                      <a:r>
                        <a:rPr lang="es-ES" sz="2000" dirty="0" err="1"/>
                        <a:t>emitted</a:t>
                      </a:r>
                      <a:r>
                        <a:rPr lang="es-ES" sz="2000" dirty="0"/>
                        <a:t> in 2020</a:t>
                      </a:r>
                      <a:endParaRPr lang="en-GB" sz="2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260334"/>
                  </a:ext>
                </a:extLst>
              </a:tr>
              <a:tr h="64007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Energy production and transformation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5,443,050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4,713,440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126421"/>
                  </a:ext>
                </a:extLst>
              </a:tr>
              <a:tr h="40739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highlight>
                            <a:srgbClr val="FFFF00"/>
                          </a:highlight>
                        </a:rPr>
                        <a:t>Industrial </a:t>
                      </a:r>
                      <a:r>
                        <a:rPr lang="es-ES" dirty="0" err="1">
                          <a:highlight>
                            <a:srgbClr val="FFFF00"/>
                          </a:highlight>
                        </a:rPr>
                        <a:t>combustion</a:t>
                      </a:r>
                      <a:r>
                        <a:rPr lang="es-ES" dirty="0">
                          <a:highlight>
                            <a:srgbClr val="FFFF00"/>
                          </a:highlight>
                        </a:rPr>
                        <a:t> </a:t>
                      </a:r>
                      <a:r>
                        <a:rPr lang="es-ES" dirty="0" err="1">
                          <a:highlight>
                            <a:srgbClr val="FFFF00"/>
                          </a:highlight>
                        </a:rPr>
                        <a:t>plants</a:t>
                      </a:r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highlight>
                            <a:srgbClr val="FFFF00"/>
                          </a:highlight>
                        </a:rPr>
                        <a:t>76,430</a:t>
                      </a:r>
                      <a:endParaRPr lang="en-GB" sz="20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highlight>
                            <a:srgbClr val="FFFF00"/>
                          </a:highlight>
                        </a:rPr>
                        <a:t>61,690</a:t>
                      </a:r>
                      <a:endParaRPr lang="en-GB" sz="20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900729"/>
                  </a:ext>
                </a:extLst>
              </a:tr>
              <a:tr h="407391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Not</a:t>
                      </a:r>
                      <a:r>
                        <a:rPr lang="es-ES" dirty="0"/>
                        <a:t> industrial </a:t>
                      </a:r>
                      <a:r>
                        <a:rPr lang="es-ES" dirty="0" err="1"/>
                        <a:t>combustion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plants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224,020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185,100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507447"/>
                  </a:ext>
                </a:extLst>
              </a:tr>
              <a:tr h="407391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Road </a:t>
                      </a:r>
                      <a:r>
                        <a:rPr lang="es-ES" dirty="0" err="1"/>
                        <a:t>transport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3,490,960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3,397,980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86303"/>
                  </a:ext>
                </a:extLst>
              </a:tr>
              <a:tr h="640077"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Other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means</a:t>
                      </a:r>
                      <a:r>
                        <a:rPr lang="es-ES" dirty="0"/>
                        <a:t> of </a:t>
                      </a:r>
                      <a:r>
                        <a:rPr lang="es-ES" dirty="0" err="1"/>
                        <a:t>transport</a:t>
                      </a:r>
                      <a:r>
                        <a:rPr lang="es-ES" dirty="0"/>
                        <a:t> and </a:t>
                      </a:r>
                      <a:r>
                        <a:rPr lang="es-ES" dirty="0" err="1"/>
                        <a:t>machinery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8,140,270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5,494,840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39317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4AF7E353-5BA6-7A7E-9E86-71EBAE022AB3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/>
              <a:t>Blue </a:t>
            </a:r>
            <a:r>
              <a:rPr lang="es-ES" b="1" dirty="0" err="1"/>
              <a:t>carbon</a:t>
            </a:r>
            <a:r>
              <a:rPr lang="es-ES" b="1" dirty="0"/>
              <a:t> </a:t>
            </a:r>
            <a:r>
              <a:rPr lang="es-ES" b="1" dirty="0" err="1"/>
              <a:t>assessment</a:t>
            </a:r>
            <a:endParaRPr lang="en-GB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5A8320-17AF-0E58-78BC-FF4B246374B3}"/>
              </a:ext>
            </a:extLst>
          </p:cNvPr>
          <p:cNvSpPr txBox="1"/>
          <p:nvPr/>
        </p:nvSpPr>
        <p:spPr>
          <a:xfrm>
            <a:off x="147916" y="6534771"/>
            <a:ext cx="872714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/>
              <a:t>[6] Observatorio de la Energía de Canarias - Emisiones. (s. f.) https://www3.gobiernodecanarias.org/ceic/energia/oecan/esta- 194 disticas-2/emisiones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3719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BD3AF1-DD41-F9CB-98FD-DC8E5C0F0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53316"/>
          </a:xfrm>
        </p:spPr>
        <p:txBody>
          <a:bodyPr/>
          <a:lstStyle/>
          <a:p>
            <a:r>
              <a:rPr lang="es-ES" dirty="0" err="1"/>
              <a:t>Valuable</a:t>
            </a:r>
            <a:r>
              <a:rPr lang="es-ES" dirty="0"/>
              <a:t> </a:t>
            </a:r>
            <a:r>
              <a:rPr lang="es-ES" dirty="0" err="1"/>
              <a:t>pre-processing</a:t>
            </a:r>
            <a:r>
              <a:rPr lang="es-ES" dirty="0"/>
              <a:t> </a:t>
            </a:r>
            <a:r>
              <a:rPr lang="es-ES" dirty="0" err="1"/>
              <a:t>method</a:t>
            </a:r>
            <a:r>
              <a:rPr lang="es-ES" dirty="0"/>
              <a:t> for similar </a:t>
            </a:r>
            <a:r>
              <a:rPr lang="es-ES" dirty="0" err="1"/>
              <a:t>studies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dirty="0" err="1"/>
              <a:t>Highlights</a:t>
            </a:r>
            <a:r>
              <a:rPr lang="es-ES" dirty="0"/>
              <a:t> </a:t>
            </a:r>
            <a:r>
              <a:rPr lang="es-ES" dirty="0" err="1"/>
              <a:t>seagrasses</a:t>
            </a:r>
            <a:r>
              <a:rPr lang="es-ES" dirty="0"/>
              <a:t>’ </a:t>
            </a:r>
            <a:r>
              <a:rPr lang="es-ES" dirty="0" err="1"/>
              <a:t>key</a:t>
            </a:r>
            <a:r>
              <a:rPr lang="es-ES" dirty="0"/>
              <a:t> role in regional </a:t>
            </a:r>
            <a:r>
              <a:rPr lang="es-ES" dirty="0" err="1"/>
              <a:t>strategies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net </a:t>
            </a:r>
            <a:r>
              <a:rPr lang="es-ES" dirty="0" err="1"/>
              <a:t>zero</a:t>
            </a:r>
            <a:r>
              <a:rPr lang="es-ES" dirty="0"/>
              <a:t> </a:t>
            </a:r>
            <a:r>
              <a:rPr lang="es-ES" dirty="0" err="1"/>
              <a:t>carbon</a:t>
            </a:r>
            <a:r>
              <a:rPr lang="es-ES" dirty="0"/>
              <a:t> </a:t>
            </a:r>
            <a:r>
              <a:rPr lang="es-ES" dirty="0" err="1"/>
              <a:t>emissions</a:t>
            </a:r>
            <a:r>
              <a:rPr lang="es-ES" dirty="0"/>
              <a:t>.</a:t>
            </a:r>
            <a:endParaRPr lang="en-GB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69D13DC-8615-482F-39BF-5655733D6523}"/>
              </a:ext>
            </a:extLst>
          </p:cNvPr>
          <p:cNvSpPr txBox="1">
            <a:spLocks/>
          </p:cNvSpPr>
          <p:nvPr/>
        </p:nvSpPr>
        <p:spPr>
          <a:xfrm>
            <a:off x="21963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/>
              <a:t>Conclusion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635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C5D09FB-4D32-4AC6-7EE0-F88120E8E01E}"/>
              </a:ext>
            </a:extLst>
          </p:cNvPr>
          <p:cNvSpPr txBox="1"/>
          <p:nvPr/>
        </p:nvSpPr>
        <p:spPr>
          <a:xfrm>
            <a:off x="3469341" y="654423"/>
            <a:ext cx="5063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err="1"/>
              <a:t>Thank</a:t>
            </a:r>
            <a:r>
              <a:rPr lang="es-ES" sz="3200" b="1" dirty="0"/>
              <a:t> </a:t>
            </a:r>
            <a:r>
              <a:rPr lang="es-ES" sz="3200" b="1" dirty="0" err="1"/>
              <a:t>you</a:t>
            </a:r>
            <a:r>
              <a:rPr lang="es-ES" sz="3200" b="1" dirty="0"/>
              <a:t> for </a:t>
            </a:r>
            <a:r>
              <a:rPr lang="es-ES" sz="3200" b="1" dirty="0" err="1"/>
              <a:t>you</a:t>
            </a:r>
            <a:r>
              <a:rPr lang="es-ES" sz="3200" b="1" dirty="0"/>
              <a:t> </a:t>
            </a:r>
            <a:r>
              <a:rPr lang="es-ES" sz="3200" b="1" dirty="0" err="1"/>
              <a:t>attention</a:t>
            </a:r>
            <a:r>
              <a:rPr lang="es-ES" sz="3200" b="1" dirty="0"/>
              <a:t>!</a:t>
            </a:r>
            <a:endParaRPr lang="en-GB" sz="3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140517-265A-D306-EB2D-B9EA33D42BC5}"/>
              </a:ext>
            </a:extLst>
          </p:cNvPr>
          <p:cNvSpPr txBox="1"/>
          <p:nvPr/>
        </p:nvSpPr>
        <p:spPr>
          <a:xfrm>
            <a:off x="2675897" y="2205317"/>
            <a:ext cx="684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/>
              <a:t>Any</a:t>
            </a:r>
            <a:r>
              <a:rPr lang="es-ES" sz="2400" dirty="0"/>
              <a:t> </a:t>
            </a:r>
            <a:r>
              <a:rPr lang="es-ES" sz="2400" dirty="0" err="1"/>
              <a:t>questions</a:t>
            </a:r>
            <a:r>
              <a:rPr lang="es-ES" sz="2400" dirty="0"/>
              <a:t>? </a:t>
            </a:r>
            <a:r>
              <a:rPr lang="es-ES" sz="2400" dirty="0" err="1"/>
              <a:t>Contact</a:t>
            </a:r>
            <a:r>
              <a:rPr lang="es-ES" sz="2400" dirty="0"/>
              <a:t> </a:t>
            </a:r>
            <a:r>
              <a:rPr lang="es-ES" sz="2400" dirty="0" err="1"/>
              <a:t>us</a:t>
            </a:r>
            <a:r>
              <a:rPr lang="es-ES" sz="2400" dirty="0"/>
              <a:t> at jveiras2001@gmail.com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F96C832-07DD-9EE9-D3DB-6D7CD84C0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28" y="4909077"/>
            <a:ext cx="2751220" cy="162186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C728573-7738-19C5-69A1-217275D8E7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629" y="5358387"/>
            <a:ext cx="2955369" cy="72324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970107-39BE-FB1B-BFEC-BA479C0002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237" y="5118543"/>
            <a:ext cx="1202934" cy="12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1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817</Words>
  <Application>Microsoft Office PowerPoint</Application>
  <PresentationFormat>Panorámica</PresentationFormat>
  <Paragraphs>85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Tema de Office</vt:lpstr>
      <vt:lpstr>Mapping seagrass meadows and assessing blue carbon stocks using Sentinel-2 satellite imagery: A case study in the Canary Islands, Spain</vt:lpstr>
      <vt:lpstr>Seagrass Ecosystems: An Overview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seagrass meadows and assessing blue carbon stocks using Sentinel-2 satellite imagery: A case study in the Canary Islands, Spain</dc:title>
  <dc:creator>Jorge Veiras</dc:creator>
  <cp:lastModifiedBy>Jorge Veiras</cp:lastModifiedBy>
  <cp:revision>5</cp:revision>
  <dcterms:created xsi:type="dcterms:W3CDTF">2023-09-10T15:10:26Z</dcterms:created>
  <dcterms:modified xsi:type="dcterms:W3CDTF">2023-09-13T08:48:44Z</dcterms:modified>
</cp:coreProperties>
</file>