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Phenology  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48177766841644"/>
          <c:y val="0.12686186751683848"/>
          <c:w val="0.73754702998067445"/>
          <c:h val="0.74862112758708277"/>
        </c:manualLayout>
      </c:layout>
      <c:scatterChart>
        <c:scatterStyle val="smoothMarker"/>
        <c:varyColors val="0"/>
        <c:ser>
          <c:idx val="0"/>
          <c:order val="0"/>
          <c:tx>
            <c:v>Zero_50m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39"/>
              <c:pt idx="0">
                <c:v>43838</c:v>
              </c:pt>
              <c:pt idx="1">
                <c:v>43843</c:v>
              </c:pt>
              <c:pt idx="2">
                <c:v>43853</c:v>
              </c:pt>
              <c:pt idx="3">
                <c:v>43868</c:v>
              </c:pt>
              <c:pt idx="4">
                <c:v>43878</c:v>
              </c:pt>
              <c:pt idx="5">
                <c:v>43883</c:v>
              </c:pt>
              <c:pt idx="6">
                <c:v>43888</c:v>
              </c:pt>
              <c:pt idx="7">
                <c:v>43898</c:v>
              </c:pt>
              <c:pt idx="8">
                <c:v>43908</c:v>
              </c:pt>
              <c:pt idx="9">
                <c:v>43923</c:v>
              </c:pt>
              <c:pt idx="10">
                <c:v>43928</c:v>
              </c:pt>
              <c:pt idx="11">
                <c:v>43933</c:v>
              </c:pt>
              <c:pt idx="12">
                <c:v>43948</c:v>
              </c:pt>
              <c:pt idx="13">
                <c:v>43958</c:v>
              </c:pt>
              <c:pt idx="14">
                <c:v>43973</c:v>
              </c:pt>
              <c:pt idx="15">
                <c:v>43988</c:v>
              </c:pt>
              <c:pt idx="16">
                <c:v>44003</c:v>
              </c:pt>
              <c:pt idx="17">
                <c:v>44008</c:v>
              </c:pt>
              <c:pt idx="18">
                <c:v>44013</c:v>
              </c:pt>
              <c:pt idx="19">
                <c:v>44018</c:v>
              </c:pt>
              <c:pt idx="20">
                <c:v>44023</c:v>
              </c:pt>
              <c:pt idx="21">
                <c:v>44028</c:v>
              </c:pt>
              <c:pt idx="22">
                <c:v>44033</c:v>
              </c:pt>
              <c:pt idx="23">
                <c:v>44038</c:v>
              </c:pt>
              <c:pt idx="24">
                <c:v>44043</c:v>
              </c:pt>
              <c:pt idx="25">
                <c:v>44053</c:v>
              </c:pt>
              <c:pt idx="26">
                <c:v>44058</c:v>
              </c:pt>
              <c:pt idx="27">
                <c:v>44063</c:v>
              </c:pt>
              <c:pt idx="28">
                <c:v>44068</c:v>
              </c:pt>
              <c:pt idx="29">
                <c:v>44078</c:v>
              </c:pt>
              <c:pt idx="30">
                <c:v>44083</c:v>
              </c:pt>
              <c:pt idx="31">
                <c:v>44088</c:v>
              </c:pt>
              <c:pt idx="32">
                <c:v>44093</c:v>
              </c:pt>
              <c:pt idx="33">
                <c:v>44103</c:v>
              </c:pt>
              <c:pt idx="34">
                <c:v>44108</c:v>
              </c:pt>
              <c:pt idx="35">
                <c:v>44123</c:v>
              </c:pt>
              <c:pt idx="36">
                <c:v>44138</c:v>
              </c:pt>
              <c:pt idx="37">
                <c:v>44143</c:v>
              </c:pt>
              <c:pt idx="38">
                <c:v>44158</c:v>
              </c:pt>
            </c:numLit>
          </c:xVal>
          <c:yVal>
            <c:numLit>
              <c:formatCode>General</c:formatCode>
              <c:ptCount val="39"/>
              <c:pt idx="0">
                <c:v>0.42302000000000001</c:v>
              </c:pt>
              <c:pt idx="1">
                <c:v>0.42515399999999998</c:v>
              </c:pt>
              <c:pt idx="2">
                <c:v>0.49047000000000002</c:v>
              </c:pt>
              <c:pt idx="3">
                <c:v>0.40926200000000001</c:v>
              </c:pt>
              <c:pt idx="4">
                <c:v>0.41463800000000001</c:v>
              </c:pt>
              <c:pt idx="5">
                <c:v>0.42266799999999999</c:v>
              </c:pt>
              <c:pt idx="6">
                <c:v>0.464561</c:v>
              </c:pt>
              <c:pt idx="7">
                <c:v>0.59635000000000005</c:v>
              </c:pt>
              <c:pt idx="8">
                <c:v>0.56395300000000004</c:v>
              </c:pt>
              <c:pt idx="9">
                <c:v>0.65926099999999999</c:v>
              </c:pt>
              <c:pt idx="10">
                <c:v>0.62378500000000003</c:v>
              </c:pt>
              <c:pt idx="11">
                <c:v>0.33885799999999999</c:v>
              </c:pt>
              <c:pt idx="12">
                <c:v>0.25703900000000002</c:v>
              </c:pt>
              <c:pt idx="13">
                <c:v>0.30932100000000001</c:v>
              </c:pt>
              <c:pt idx="14">
                <c:v>0.56306100000000003</c:v>
              </c:pt>
              <c:pt idx="15">
                <c:v>0.47543400000000002</c:v>
              </c:pt>
              <c:pt idx="16">
                <c:v>0.62244600000000005</c:v>
              </c:pt>
              <c:pt idx="17">
                <c:v>0.65419000000000005</c:v>
              </c:pt>
              <c:pt idx="18">
                <c:v>0.73725799999999997</c:v>
              </c:pt>
              <c:pt idx="19">
                <c:v>0.62084399999999995</c:v>
              </c:pt>
              <c:pt idx="20">
                <c:v>0.63725399999999999</c:v>
              </c:pt>
              <c:pt idx="21">
                <c:v>0.67988999999999999</c:v>
              </c:pt>
              <c:pt idx="22">
                <c:v>0.68474500000000005</c:v>
              </c:pt>
              <c:pt idx="23">
                <c:v>0.70141500000000001</c:v>
              </c:pt>
              <c:pt idx="24">
                <c:v>0.49769099999999999</c:v>
              </c:pt>
              <c:pt idx="25">
                <c:v>0.46228900000000001</c:v>
              </c:pt>
              <c:pt idx="26">
                <c:v>0.45019300000000001</c:v>
              </c:pt>
              <c:pt idx="27">
                <c:v>0.43795000000000001</c:v>
              </c:pt>
              <c:pt idx="28">
                <c:v>0.44313799999999998</c:v>
              </c:pt>
              <c:pt idx="29">
                <c:v>0.46759299999999998</c:v>
              </c:pt>
              <c:pt idx="30">
                <c:v>0.44547199999999998</c:v>
              </c:pt>
              <c:pt idx="31">
                <c:v>0.45709100000000003</c:v>
              </c:pt>
              <c:pt idx="32">
                <c:v>0.44736300000000001</c:v>
              </c:pt>
              <c:pt idx="33">
                <c:v>0.60862400000000005</c:v>
              </c:pt>
              <c:pt idx="34">
                <c:v>0.63444599999999995</c:v>
              </c:pt>
              <c:pt idx="35">
                <c:v>0.76116099999999998</c:v>
              </c:pt>
              <c:pt idx="36">
                <c:v>0.74905900000000003</c:v>
              </c:pt>
              <c:pt idx="37">
                <c:v>0.71767800000000004</c:v>
              </c:pt>
              <c:pt idx="38">
                <c:v>0.42013800000000001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DA9D-4F0E-A7DB-CE56106DDF32}"/>
            </c:ext>
          </c:extLst>
        </c:ser>
        <c:ser>
          <c:idx val="1"/>
          <c:order val="1"/>
          <c:tx>
            <c:v>50_100m</c:v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39"/>
              <c:pt idx="0">
                <c:v>43838</c:v>
              </c:pt>
              <c:pt idx="1">
                <c:v>43843</c:v>
              </c:pt>
              <c:pt idx="2">
                <c:v>43853</c:v>
              </c:pt>
              <c:pt idx="3">
                <c:v>43868</c:v>
              </c:pt>
              <c:pt idx="4">
                <c:v>43878</c:v>
              </c:pt>
              <c:pt idx="5">
                <c:v>43883</c:v>
              </c:pt>
              <c:pt idx="6">
                <c:v>43888</c:v>
              </c:pt>
              <c:pt idx="7">
                <c:v>43898</c:v>
              </c:pt>
              <c:pt idx="8">
                <c:v>43908</c:v>
              </c:pt>
              <c:pt idx="9">
                <c:v>43923</c:v>
              </c:pt>
              <c:pt idx="10">
                <c:v>43928</c:v>
              </c:pt>
              <c:pt idx="11">
                <c:v>43933</c:v>
              </c:pt>
              <c:pt idx="12">
                <c:v>43948</c:v>
              </c:pt>
              <c:pt idx="13">
                <c:v>43958</c:v>
              </c:pt>
              <c:pt idx="14">
                <c:v>43973</c:v>
              </c:pt>
              <c:pt idx="15">
                <c:v>43988</c:v>
              </c:pt>
              <c:pt idx="16">
                <c:v>44003</c:v>
              </c:pt>
              <c:pt idx="17">
                <c:v>44008</c:v>
              </c:pt>
              <c:pt idx="18">
                <c:v>44013</c:v>
              </c:pt>
              <c:pt idx="19">
                <c:v>44018</c:v>
              </c:pt>
              <c:pt idx="20">
                <c:v>44023</c:v>
              </c:pt>
              <c:pt idx="21">
                <c:v>44028</c:v>
              </c:pt>
              <c:pt idx="22">
                <c:v>44033</c:v>
              </c:pt>
              <c:pt idx="23">
                <c:v>44038</c:v>
              </c:pt>
              <c:pt idx="24">
                <c:v>44043</c:v>
              </c:pt>
              <c:pt idx="25">
                <c:v>44053</c:v>
              </c:pt>
              <c:pt idx="26">
                <c:v>44058</c:v>
              </c:pt>
              <c:pt idx="27">
                <c:v>44063</c:v>
              </c:pt>
              <c:pt idx="28">
                <c:v>44068</c:v>
              </c:pt>
              <c:pt idx="29">
                <c:v>44078</c:v>
              </c:pt>
              <c:pt idx="30">
                <c:v>44083</c:v>
              </c:pt>
              <c:pt idx="31">
                <c:v>44088</c:v>
              </c:pt>
              <c:pt idx="32">
                <c:v>44093</c:v>
              </c:pt>
              <c:pt idx="33">
                <c:v>44103</c:v>
              </c:pt>
              <c:pt idx="34">
                <c:v>44108</c:v>
              </c:pt>
              <c:pt idx="35">
                <c:v>44123</c:v>
              </c:pt>
              <c:pt idx="36">
                <c:v>44138</c:v>
              </c:pt>
              <c:pt idx="37">
                <c:v>44143</c:v>
              </c:pt>
              <c:pt idx="38">
                <c:v>44158</c:v>
              </c:pt>
            </c:numLit>
          </c:xVal>
          <c:yVal>
            <c:numLit>
              <c:formatCode>General</c:formatCode>
              <c:ptCount val="39"/>
              <c:pt idx="0">
                <c:v>0.42885699999999999</c:v>
              </c:pt>
              <c:pt idx="1">
                <c:v>0.42862699999999998</c:v>
              </c:pt>
              <c:pt idx="2">
                <c:v>0.49864000000000003</c:v>
              </c:pt>
              <c:pt idx="3">
                <c:v>0.41000799999999998</c:v>
              </c:pt>
              <c:pt idx="4">
                <c:v>0.42802800000000002</c:v>
              </c:pt>
              <c:pt idx="5">
                <c:v>0.42673299999999997</c:v>
              </c:pt>
              <c:pt idx="6">
                <c:v>0.48991299999999999</c:v>
              </c:pt>
              <c:pt idx="7">
                <c:v>0.64218399999999998</c:v>
              </c:pt>
              <c:pt idx="8">
                <c:v>0.62076100000000001</c:v>
              </c:pt>
              <c:pt idx="9">
                <c:v>0.70952199999999999</c:v>
              </c:pt>
              <c:pt idx="10">
                <c:v>0.67835599999999996</c:v>
              </c:pt>
              <c:pt idx="11">
                <c:v>0.37418899999999999</c:v>
              </c:pt>
              <c:pt idx="12">
                <c:v>0.28787499999999999</c:v>
              </c:pt>
              <c:pt idx="13">
                <c:v>0.355244</c:v>
              </c:pt>
              <c:pt idx="14">
                <c:v>0.67452900000000005</c:v>
              </c:pt>
              <c:pt idx="15">
                <c:v>0.55445599999999995</c:v>
              </c:pt>
              <c:pt idx="16">
                <c:v>0.70221699999999998</c:v>
              </c:pt>
              <c:pt idx="17">
                <c:v>0.73702500000000004</c:v>
              </c:pt>
              <c:pt idx="18">
                <c:v>0.81020099999999995</c:v>
              </c:pt>
              <c:pt idx="19">
                <c:v>0.68396199999999996</c:v>
              </c:pt>
              <c:pt idx="20">
                <c:v>0.70663600000000004</c:v>
              </c:pt>
              <c:pt idx="21">
                <c:v>0.74657399999999996</c:v>
              </c:pt>
              <c:pt idx="22">
                <c:v>0.75314199999999998</c:v>
              </c:pt>
              <c:pt idx="23">
                <c:v>0.76875199999999999</c:v>
              </c:pt>
              <c:pt idx="24">
                <c:v>0.57219100000000001</c:v>
              </c:pt>
              <c:pt idx="25">
                <c:v>0.52426399999999995</c:v>
              </c:pt>
              <c:pt idx="26">
                <c:v>0.496867</c:v>
              </c:pt>
              <c:pt idx="27">
                <c:v>0.49628</c:v>
              </c:pt>
              <c:pt idx="28">
                <c:v>0.47198800000000002</c:v>
              </c:pt>
              <c:pt idx="29">
                <c:v>0.51863800000000004</c:v>
              </c:pt>
              <c:pt idx="30">
                <c:v>0.49058499999999999</c:v>
              </c:pt>
              <c:pt idx="31">
                <c:v>0.50077499999999997</c:v>
              </c:pt>
              <c:pt idx="32">
                <c:v>0.48743799999999998</c:v>
              </c:pt>
              <c:pt idx="33">
                <c:v>0.66193199999999996</c:v>
              </c:pt>
              <c:pt idx="34">
                <c:v>0.69406299999999999</c:v>
              </c:pt>
              <c:pt idx="35">
                <c:v>0.79823299999999997</c:v>
              </c:pt>
              <c:pt idx="36">
                <c:v>0.78074299999999996</c:v>
              </c:pt>
              <c:pt idx="37">
                <c:v>0.75301899999999999</c:v>
              </c:pt>
              <c:pt idx="38">
                <c:v>0.423317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1-DA9D-4F0E-A7DB-CE56106DDF32}"/>
            </c:ext>
          </c:extLst>
        </c:ser>
        <c:ser>
          <c:idx val="2"/>
          <c:order val="2"/>
          <c:tx>
            <c:v>100_150m</c:v>
          </c:tx>
          <c:spPr>
            <a:ln w="19046" cap="rnd">
              <a:solidFill>
                <a:srgbClr val="A5A5A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39"/>
              <c:pt idx="0">
                <c:v>43838</c:v>
              </c:pt>
              <c:pt idx="1">
                <c:v>43843</c:v>
              </c:pt>
              <c:pt idx="2">
                <c:v>43853</c:v>
              </c:pt>
              <c:pt idx="3">
                <c:v>43868</c:v>
              </c:pt>
              <c:pt idx="4">
                <c:v>43878</c:v>
              </c:pt>
              <c:pt idx="5">
                <c:v>43883</c:v>
              </c:pt>
              <c:pt idx="6">
                <c:v>43888</c:v>
              </c:pt>
              <c:pt idx="7">
                <c:v>43898</c:v>
              </c:pt>
              <c:pt idx="8">
                <c:v>43908</c:v>
              </c:pt>
              <c:pt idx="9">
                <c:v>43923</c:v>
              </c:pt>
              <c:pt idx="10">
                <c:v>43928</c:v>
              </c:pt>
              <c:pt idx="11">
                <c:v>43933</c:v>
              </c:pt>
              <c:pt idx="12">
                <c:v>43948</c:v>
              </c:pt>
              <c:pt idx="13">
                <c:v>43958</c:v>
              </c:pt>
              <c:pt idx="14">
                <c:v>43973</c:v>
              </c:pt>
              <c:pt idx="15">
                <c:v>43988</c:v>
              </c:pt>
              <c:pt idx="16">
                <c:v>44003</c:v>
              </c:pt>
              <c:pt idx="17">
                <c:v>44008</c:v>
              </c:pt>
              <c:pt idx="18">
                <c:v>44013</c:v>
              </c:pt>
              <c:pt idx="19">
                <c:v>44018</c:v>
              </c:pt>
              <c:pt idx="20">
                <c:v>44023</c:v>
              </c:pt>
              <c:pt idx="21">
                <c:v>44028</c:v>
              </c:pt>
              <c:pt idx="22">
                <c:v>44033</c:v>
              </c:pt>
              <c:pt idx="23">
                <c:v>44038</c:v>
              </c:pt>
              <c:pt idx="24">
                <c:v>44043</c:v>
              </c:pt>
              <c:pt idx="25">
                <c:v>44053</c:v>
              </c:pt>
              <c:pt idx="26">
                <c:v>44058</c:v>
              </c:pt>
              <c:pt idx="27">
                <c:v>44063</c:v>
              </c:pt>
              <c:pt idx="28">
                <c:v>44068</c:v>
              </c:pt>
              <c:pt idx="29">
                <c:v>44078</c:v>
              </c:pt>
              <c:pt idx="30">
                <c:v>44083</c:v>
              </c:pt>
              <c:pt idx="31">
                <c:v>44088</c:v>
              </c:pt>
              <c:pt idx="32">
                <c:v>44093</c:v>
              </c:pt>
              <c:pt idx="33">
                <c:v>44103</c:v>
              </c:pt>
              <c:pt idx="34">
                <c:v>44108</c:v>
              </c:pt>
              <c:pt idx="35">
                <c:v>44123</c:v>
              </c:pt>
              <c:pt idx="36">
                <c:v>44138</c:v>
              </c:pt>
              <c:pt idx="37">
                <c:v>44143</c:v>
              </c:pt>
              <c:pt idx="38">
                <c:v>44158</c:v>
              </c:pt>
            </c:numLit>
          </c:xVal>
          <c:yVal>
            <c:numLit>
              <c:formatCode>General</c:formatCode>
              <c:ptCount val="39"/>
              <c:pt idx="0">
                <c:v>0.43103399999999997</c:v>
              </c:pt>
              <c:pt idx="1">
                <c:v>0.43582500000000002</c:v>
              </c:pt>
              <c:pt idx="2">
                <c:v>0.50379499999999999</c:v>
              </c:pt>
              <c:pt idx="3">
                <c:v>0.42476399999999997</c:v>
              </c:pt>
              <c:pt idx="4">
                <c:v>0.44195000000000001</c:v>
              </c:pt>
              <c:pt idx="5">
                <c:v>0.43651000000000001</c:v>
              </c:pt>
              <c:pt idx="6">
                <c:v>0.50132299999999996</c:v>
              </c:pt>
              <c:pt idx="7">
                <c:v>0.67074900000000004</c:v>
              </c:pt>
              <c:pt idx="8">
                <c:v>0.65820800000000002</c:v>
              </c:pt>
              <c:pt idx="9">
                <c:v>0.73747399999999996</c:v>
              </c:pt>
              <c:pt idx="10">
                <c:v>0.69690700000000005</c:v>
              </c:pt>
              <c:pt idx="11">
                <c:v>0.38607599999999997</c:v>
              </c:pt>
              <c:pt idx="12">
                <c:v>0.30157200000000001</c:v>
              </c:pt>
              <c:pt idx="13">
                <c:v>0.35662899999999997</c:v>
              </c:pt>
              <c:pt idx="14">
                <c:v>0.64981900000000004</c:v>
              </c:pt>
              <c:pt idx="15">
                <c:v>0.57839200000000002</c:v>
              </c:pt>
              <c:pt idx="16">
                <c:v>0.70244200000000001</c:v>
              </c:pt>
              <c:pt idx="17">
                <c:v>0.73583399999999999</c:v>
              </c:pt>
              <c:pt idx="18">
                <c:v>0.80902099999999999</c:v>
              </c:pt>
              <c:pt idx="19">
                <c:v>0.67787399999999998</c:v>
              </c:pt>
              <c:pt idx="20">
                <c:v>0.69736299999999996</c:v>
              </c:pt>
              <c:pt idx="21">
                <c:v>0.73174700000000004</c:v>
              </c:pt>
              <c:pt idx="22">
                <c:v>0.73817100000000002</c:v>
              </c:pt>
              <c:pt idx="23">
                <c:v>0.75057600000000002</c:v>
              </c:pt>
              <c:pt idx="24">
                <c:v>0.56457000000000002</c:v>
              </c:pt>
              <c:pt idx="25">
                <c:v>0.53588800000000003</c:v>
              </c:pt>
              <c:pt idx="26">
                <c:v>0.49708000000000002</c:v>
              </c:pt>
              <c:pt idx="27">
                <c:v>0.49720799999999998</c:v>
              </c:pt>
              <c:pt idx="28">
                <c:v>0.43066300000000002</c:v>
              </c:pt>
              <c:pt idx="29">
                <c:v>0.51038700000000004</c:v>
              </c:pt>
              <c:pt idx="30">
                <c:v>0.482713</c:v>
              </c:pt>
              <c:pt idx="31">
                <c:v>0.50178199999999995</c:v>
              </c:pt>
              <c:pt idx="32">
                <c:v>0.47359800000000002</c:v>
              </c:pt>
              <c:pt idx="33">
                <c:v>0.66606100000000001</c:v>
              </c:pt>
              <c:pt idx="34">
                <c:v>0.68774599999999997</c:v>
              </c:pt>
              <c:pt idx="35">
                <c:v>0.81985799999999998</c:v>
              </c:pt>
              <c:pt idx="36">
                <c:v>0.79317099999999996</c:v>
              </c:pt>
              <c:pt idx="37">
                <c:v>0.76265300000000003</c:v>
              </c:pt>
              <c:pt idx="38">
                <c:v>0.44923200000000002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2-DA9D-4F0E-A7DB-CE56106DD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312592"/>
        <c:axId val="1467312112"/>
      </c:scatterChart>
      <c:valAx>
        <c:axId val="1467312112"/>
        <c:scaling>
          <c:orientation val="minMax"/>
          <c:min val="0.2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/>
                  <a:t>NDVI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</c:spPr>
        <c:crossAx val="1467312592"/>
        <c:crosses val="autoZero"/>
        <c:crossBetween val="midCat"/>
      </c:valAx>
      <c:valAx>
        <c:axId val="146731259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5062345834103668"/>
              <c:y val="0.92898160032658228"/>
            </c:manualLayout>
          </c:layout>
          <c:overlay val="0"/>
          <c:spPr>
            <a:noFill/>
            <a:ln>
              <a:noFill/>
            </a:ln>
          </c:spPr>
        </c:title>
        <c:numFmt formatCode="[$-409]mmm\-yy;@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crossAx val="1467312112"/>
        <c:crosses val="autoZero"/>
        <c:crossBetween val="midCat"/>
        <c:majorUnit val="150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9.0421448673521462E-2"/>
          <c:y val="6.7873942193470566E-2"/>
          <c:w val="0.81875922736220474"/>
          <c:h val="0.2149845977336665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solidFill>
        <a:srgbClr val="D9D9D9"/>
      </a:solidFill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Phenology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71850177143699"/>
          <c:y val="0.16413386707337047"/>
          <c:w val="0.7817208492502794"/>
          <c:h val="0.68720943543430368"/>
        </c:manualLayout>
      </c:layout>
      <c:scatterChart>
        <c:scatterStyle val="smoothMarker"/>
        <c:varyColors val="0"/>
        <c:ser>
          <c:idx val="0"/>
          <c:order val="0"/>
          <c:tx>
            <c:v>2019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11"/>
              <c:pt idx="0">
                <c:v>44927</c:v>
              </c:pt>
              <c:pt idx="1">
                <c:v>44982</c:v>
              </c:pt>
              <c:pt idx="2">
                <c:v>45009</c:v>
              </c:pt>
              <c:pt idx="3">
                <c:v>45064</c:v>
              </c:pt>
              <c:pt idx="4">
                <c:v>45096</c:v>
              </c:pt>
              <c:pt idx="5">
                <c:v>45121</c:v>
              </c:pt>
              <c:pt idx="6">
                <c:v>45142</c:v>
              </c:pt>
              <c:pt idx="7">
                <c:v>45157</c:v>
              </c:pt>
              <c:pt idx="8">
                <c:v>45174</c:v>
              </c:pt>
              <c:pt idx="9">
                <c:v>45209</c:v>
              </c:pt>
              <c:pt idx="10">
                <c:v>45274</c:v>
              </c:pt>
            </c:numLit>
          </c:xVal>
          <c:yVal>
            <c:numLit>
              <c:formatCode>General</c:formatCode>
              <c:ptCount val="11"/>
              <c:pt idx="0">
                <c:v>0.75502400000000003</c:v>
              </c:pt>
              <c:pt idx="1">
                <c:v>0.77107999999999999</c:v>
              </c:pt>
              <c:pt idx="2">
                <c:v>0.55612799999999996</c:v>
              </c:pt>
              <c:pt idx="3">
                <c:v>0.579654</c:v>
              </c:pt>
              <c:pt idx="4">
                <c:v>0.78088299999999999</c:v>
              </c:pt>
              <c:pt idx="5">
                <c:v>0.56108000000000002</c:v>
              </c:pt>
              <c:pt idx="6">
                <c:v>0.41700700000000002</c:v>
              </c:pt>
              <c:pt idx="7">
                <c:v>0.446189</c:v>
              </c:pt>
              <c:pt idx="8">
                <c:v>0.61610900000000002</c:v>
              </c:pt>
              <c:pt idx="9">
                <c:v>0.66400800000000004</c:v>
              </c:pt>
              <c:pt idx="10">
                <c:v>0.73103099999999999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AD18-4FDF-BA89-9CDB1819E6BD}"/>
            </c:ext>
          </c:extLst>
        </c:ser>
        <c:ser>
          <c:idx val="1"/>
          <c:order val="1"/>
          <c:tx>
            <c:v>2020</c:v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13"/>
              <c:pt idx="0">
                <c:v>44934</c:v>
              </c:pt>
              <c:pt idx="1">
                <c:v>44964</c:v>
              </c:pt>
              <c:pt idx="2">
                <c:v>44993</c:v>
              </c:pt>
              <c:pt idx="3">
                <c:v>45023</c:v>
              </c:pt>
              <c:pt idx="4">
                <c:v>45053</c:v>
              </c:pt>
              <c:pt idx="5">
                <c:v>45098</c:v>
              </c:pt>
              <c:pt idx="6">
                <c:v>45113</c:v>
              </c:pt>
              <c:pt idx="7">
                <c:v>45128</c:v>
              </c:pt>
              <c:pt idx="8">
                <c:v>45148</c:v>
              </c:pt>
              <c:pt idx="9">
                <c:v>45173</c:v>
              </c:pt>
              <c:pt idx="10">
                <c:v>45188</c:v>
              </c:pt>
              <c:pt idx="11">
                <c:v>45218</c:v>
              </c:pt>
              <c:pt idx="12">
                <c:v>45253</c:v>
              </c:pt>
            </c:numLit>
          </c:xVal>
          <c:yVal>
            <c:numLit>
              <c:formatCode>General</c:formatCode>
              <c:ptCount val="13"/>
              <c:pt idx="0">
                <c:v>0.67314099999999999</c:v>
              </c:pt>
              <c:pt idx="1">
                <c:v>0.68766899999999997</c:v>
              </c:pt>
              <c:pt idx="2">
                <c:v>0.74066100000000001</c:v>
              </c:pt>
              <c:pt idx="3">
                <c:v>0.73004599999999997</c:v>
              </c:pt>
              <c:pt idx="4">
                <c:v>0.723163</c:v>
              </c:pt>
              <c:pt idx="5">
                <c:v>0.55921600000000005</c:v>
              </c:pt>
              <c:pt idx="6">
                <c:v>0.414109</c:v>
              </c:pt>
              <c:pt idx="7">
                <c:v>0.45988600000000002</c:v>
              </c:pt>
              <c:pt idx="8">
                <c:v>0.51462699999999995</c:v>
              </c:pt>
              <c:pt idx="9">
                <c:v>0.48884699999999998</c:v>
              </c:pt>
              <c:pt idx="10">
                <c:v>0.62592499999999995</c:v>
              </c:pt>
              <c:pt idx="11">
                <c:v>0.68902799999999997</c:v>
              </c:pt>
              <c:pt idx="12">
                <c:v>0.84554300000000004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1-AD18-4FDF-BA89-9CDB1819E6BD}"/>
            </c:ext>
          </c:extLst>
        </c:ser>
        <c:ser>
          <c:idx val="2"/>
          <c:order val="2"/>
          <c:tx>
            <c:v>2021</c:v>
          </c:tx>
          <c:spPr>
            <a:ln w="19046" cap="rnd">
              <a:solidFill>
                <a:srgbClr val="A5A5A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11"/>
              <c:pt idx="0">
                <c:v>44953</c:v>
              </c:pt>
              <c:pt idx="1">
                <c:v>44978</c:v>
              </c:pt>
              <c:pt idx="2">
                <c:v>44989</c:v>
              </c:pt>
              <c:pt idx="3">
                <c:v>45053</c:v>
              </c:pt>
              <c:pt idx="4">
                <c:v>45103</c:v>
              </c:pt>
              <c:pt idx="5">
                <c:v>45118</c:v>
              </c:pt>
              <c:pt idx="6">
                <c:v>45153</c:v>
              </c:pt>
              <c:pt idx="7">
                <c:v>45168</c:v>
              </c:pt>
              <c:pt idx="8">
                <c:v>45193</c:v>
              </c:pt>
              <c:pt idx="9">
                <c:v>45213</c:v>
              </c:pt>
              <c:pt idx="10">
                <c:v>45277</c:v>
              </c:pt>
            </c:numLit>
          </c:xVal>
          <c:yVal>
            <c:numLit>
              <c:formatCode>General</c:formatCode>
              <c:ptCount val="11"/>
              <c:pt idx="0">
                <c:v>0.81931100000000001</c:v>
              </c:pt>
              <c:pt idx="1">
                <c:v>0.79380099999999998</c:v>
              </c:pt>
              <c:pt idx="2">
                <c:v>0.53706100000000001</c:v>
              </c:pt>
              <c:pt idx="3">
                <c:v>0.49237999999999998</c:v>
              </c:pt>
              <c:pt idx="4">
                <c:v>0.51272099999999998</c:v>
              </c:pt>
              <c:pt idx="5">
                <c:v>0.44367800000000002</c:v>
              </c:pt>
              <c:pt idx="6">
                <c:v>0.47282000000000002</c:v>
              </c:pt>
              <c:pt idx="7">
                <c:v>0.55491500000000005</c:v>
              </c:pt>
              <c:pt idx="8">
                <c:v>0.65963700000000003</c:v>
              </c:pt>
              <c:pt idx="9">
                <c:v>0.69010000000000005</c:v>
              </c:pt>
              <c:pt idx="10">
                <c:v>0.71618199999999999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2-AD18-4FDF-BA89-9CDB1819E6BD}"/>
            </c:ext>
          </c:extLst>
        </c:ser>
        <c:ser>
          <c:idx val="3"/>
          <c:order val="3"/>
          <c:tx>
            <c:v>2022</c:v>
          </c:tx>
          <c:spPr>
            <a:ln w="19046" cap="rnd">
              <a:solidFill>
                <a:srgbClr val="FFC000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11"/>
              <c:pt idx="0">
                <c:v>44943</c:v>
              </c:pt>
              <c:pt idx="1">
                <c:v>44973</c:v>
              </c:pt>
              <c:pt idx="2">
                <c:v>45043</c:v>
              </c:pt>
              <c:pt idx="3">
                <c:v>45081</c:v>
              </c:pt>
              <c:pt idx="4">
                <c:v>45098</c:v>
              </c:pt>
              <c:pt idx="5">
                <c:v>45120</c:v>
              </c:pt>
              <c:pt idx="6">
                <c:v>45136</c:v>
              </c:pt>
              <c:pt idx="7">
                <c:v>45152</c:v>
              </c:pt>
              <c:pt idx="8">
                <c:v>45213</c:v>
              </c:pt>
              <c:pt idx="9">
                <c:v>45228</c:v>
              </c:pt>
              <c:pt idx="10">
                <c:v>45280</c:v>
              </c:pt>
            </c:numLit>
          </c:xVal>
          <c:yVal>
            <c:numLit>
              <c:formatCode>General</c:formatCode>
              <c:ptCount val="11"/>
              <c:pt idx="0">
                <c:v>0.72244900000000001</c:v>
              </c:pt>
              <c:pt idx="1">
                <c:v>0.68678399999999995</c:v>
              </c:pt>
              <c:pt idx="2">
                <c:v>0.56920400000000004</c:v>
              </c:pt>
              <c:pt idx="3">
                <c:v>0.52729700000000002</c:v>
              </c:pt>
              <c:pt idx="4">
                <c:v>0.54869999999999997</c:v>
              </c:pt>
              <c:pt idx="5">
                <c:v>0.582036</c:v>
              </c:pt>
              <c:pt idx="6">
                <c:v>0.56322799999999995</c:v>
              </c:pt>
              <c:pt idx="7">
                <c:v>0.60211999999999999</c:v>
              </c:pt>
              <c:pt idx="8">
                <c:v>0.63458599999999998</c:v>
              </c:pt>
              <c:pt idx="9">
                <c:v>0.64220900000000003</c:v>
              </c:pt>
              <c:pt idx="10">
                <c:v>0.63798999999999995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AD18-4FDF-BA89-9CDB1819E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311632"/>
        <c:axId val="1467316912"/>
      </c:scatterChart>
      <c:valAx>
        <c:axId val="1467316912"/>
        <c:scaling>
          <c:orientation val="minMax"/>
          <c:min val="0.30000000000000004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NDVI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1632"/>
        <c:crosses val="autoZero"/>
        <c:crossBetween val="midCat"/>
      </c:valAx>
      <c:valAx>
        <c:axId val="146731163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dd\-mmm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6912"/>
        <c:crosses val="autoZero"/>
        <c:crossBetween val="midCat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="horz" lIns="0" tIns="0" rIns="0" bIns="0"/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Phenology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58985641500692"/>
          <c:y val="0.18520786020299962"/>
          <c:w val="0.79920179095260147"/>
          <c:h val="0.67851819371420929"/>
        </c:manualLayout>
      </c:layout>
      <c:scatterChart>
        <c:scatterStyle val="smoothMarker"/>
        <c:varyColors val="0"/>
        <c:ser>
          <c:idx val="0"/>
          <c:order val="0"/>
          <c:tx>
            <c:v>0_30m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0.44621899999999998</c:v>
              </c:pt>
              <c:pt idx="1">
                <c:v>0.42935499999999999</c:v>
              </c:pt>
              <c:pt idx="2">
                <c:v>0.40505000000000002</c:v>
              </c:pt>
              <c:pt idx="3">
                <c:v>0.479655</c:v>
              </c:pt>
              <c:pt idx="4">
                <c:v>0.57366399999999995</c:v>
              </c:pt>
              <c:pt idx="5">
                <c:v>0.41302699999999998</c:v>
              </c:pt>
              <c:pt idx="6">
                <c:v>0.34584100000000001</c:v>
              </c:pt>
              <c:pt idx="7">
                <c:v>0.50617900000000005</c:v>
              </c:pt>
              <c:pt idx="8">
                <c:v>0.59458599999999995</c:v>
              </c:pt>
              <c:pt idx="9">
                <c:v>0.58338199999999996</c:v>
              </c:pt>
              <c:pt idx="10">
                <c:v>0.55760900000000002</c:v>
              </c:pt>
              <c:pt idx="11">
                <c:v>0.50561100000000003</c:v>
              </c:pt>
              <c:pt idx="12">
                <c:v>0.39923999999999998</c:v>
              </c:pt>
              <c:pt idx="13">
                <c:v>0.38812200000000002</c:v>
              </c:pt>
              <c:pt idx="14">
                <c:v>0.37767699999999998</c:v>
              </c:pt>
              <c:pt idx="15">
                <c:v>0.36975000000000002</c:v>
              </c:pt>
              <c:pt idx="16">
                <c:v>0.44745600000000002</c:v>
              </c:pt>
              <c:pt idx="17">
                <c:v>0.65732599999999997</c:v>
              </c:pt>
              <c:pt idx="18">
                <c:v>0.649648</c:v>
              </c:pt>
              <c:pt idx="19">
                <c:v>0.47160099999999999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61AD-424C-B2AB-54E927513A8A}"/>
            </c:ext>
          </c:extLst>
        </c:ser>
        <c:ser>
          <c:idx val="1"/>
          <c:order val="1"/>
          <c:tx>
            <c:v>30_60m</c:v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0.38433499999999998</c:v>
              </c:pt>
              <c:pt idx="1">
                <c:v>0.43811099999999997</c:v>
              </c:pt>
              <c:pt idx="2">
                <c:v>0.46539900000000001</c:v>
              </c:pt>
              <c:pt idx="3">
                <c:v>0.56861200000000001</c:v>
              </c:pt>
              <c:pt idx="4">
                <c:v>0.69478899999999999</c:v>
              </c:pt>
              <c:pt idx="5">
                <c:v>0.45238099999999998</c:v>
              </c:pt>
              <c:pt idx="6">
                <c:v>0.413964</c:v>
              </c:pt>
              <c:pt idx="7">
                <c:v>0.67754499999999995</c:v>
              </c:pt>
              <c:pt idx="8">
                <c:v>0.76432100000000003</c:v>
              </c:pt>
              <c:pt idx="9">
                <c:v>0.75989099999999998</c:v>
              </c:pt>
              <c:pt idx="10">
                <c:v>0.73208300000000004</c:v>
              </c:pt>
              <c:pt idx="11">
                <c:v>0.66519499999999998</c:v>
              </c:pt>
              <c:pt idx="12">
                <c:v>0.52169900000000002</c:v>
              </c:pt>
              <c:pt idx="13">
                <c:v>0.50626199999999999</c:v>
              </c:pt>
              <c:pt idx="14">
                <c:v>0.51131499999999996</c:v>
              </c:pt>
              <c:pt idx="15">
                <c:v>0.49700499999999997</c:v>
              </c:pt>
              <c:pt idx="16">
                <c:v>0.60304199999999997</c:v>
              </c:pt>
              <c:pt idx="17">
                <c:v>0.80558399999999997</c:v>
              </c:pt>
              <c:pt idx="18">
                <c:v>0.75370700000000002</c:v>
              </c:pt>
              <c:pt idx="19">
                <c:v>0.412964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1-61AD-424C-B2AB-54E927513A8A}"/>
            </c:ext>
          </c:extLst>
        </c:ser>
        <c:ser>
          <c:idx val="2"/>
          <c:order val="2"/>
          <c:tx>
            <c:v>60_90m</c:v>
          </c:tx>
          <c:spPr>
            <a:ln w="19046" cap="rnd">
              <a:solidFill>
                <a:srgbClr val="A5A5A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0.466748</c:v>
              </c:pt>
              <c:pt idx="1">
                <c:v>0.46763300000000002</c:v>
              </c:pt>
              <c:pt idx="2">
                <c:v>0.44008399999999998</c:v>
              </c:pt>
              <c:pt idx="3">
                <c:v>0.54527800000000004</c:v>
              </c:pt>
              <c:pt idx="4">
                <c:v>0.66587799999999997</c:v>
              </c:pt>
              <c:pt idx="5">
                <c:v>0.45794800000000002</c:v>
              </c:pt>
              <c:pt idx="6">
                <c:v>0.46343299999999998</c:v>
              </c:pt>
              <c:pt idx="7">
                <c:v>0.71015099999999998</c:v>
              </c:pt>
              <c:pt idx="8">
                <c:v>0.76288199999999995</c:v>
              </c:pt>
              <c:pt idx="9">
                <c:v>0.76136899999999996</c:v>
              </c:pt>
              <c:pt idx="10">
                <c:v>0.73300399999999999</c:v>
              </c:pt>
              <c:pt idx="11">
                <c:v>0.67045999999999994</c:v>
              </c:pt>
              <c:pt idx="12">
                <c:v>0.52276900000000004</c:v>
              </c:pt>
              <c:pt idx="13">
                <c:v>0.47308600000000001</c:v>
              </c:pt>
              <c:pt idx="14">
                <c:v>0.47199000000000002</c:v>
              </c:pt>
              <c:pt idx="15">
                <c:v>0.466339</c:v>
              </c:pt>
              <c:pt idx="16">
                <c:v>0.57345699999999999</c:v>
              </c:pt>
              <c:pt idx="17">
                <c:v>0.75178500000000004</c:v>
              </c:pt>
              <c:pt idx="18">
                <c:v>0.71372800000000003</c:v>
              </c:pt>
              <c:pt idx="19">
                <c:v>0.43614199999999997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2-61AD-424C-B2AB-54E927513A8A}"/>
            </c:ext>
          </c:extLst>
        </c:ser>
        <c:ser>
          <c:idx val="3"/>
          <c:order val="3"/>
          <c:tx>
            <c:v>90_120m</c:v>
          </c:tx>
          <c:spPr>
            <a:ln w="19046" cap="rnd">
              <a:solidFill>
                <a:srgbClr val="FFC000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0.46316499999999999</c:v>
              </c:pt>
              <c:pt idx="1">
                <c:v>0.46876200000000001</c:v>
              </c:pt>
              <c:pt idx="2">
                <c:v>0.44333299999999998</c:v>
              </c:pt>
              <c:pt idx="3">
                <c:v>0.54945100000000002</c:v>
              </c:pt>
              <c:pt idx="4">
                <c:v>0.67623599999999995</c:v>
              </c:pt>
              <c:pt idx="5">
                <c:v>0.46259299999999998</c:v>
              </c:pt>
              <c:pt idx="6">
                <c:v>0.45857199999999998</c:v>
              </c:pt>
              <c:pt idx="7">
                <c:v>0.70535400000000004</c:v>
              </c:pt>
              <c:pt idx="8">
                <c:v>0.75748899999999997</c:v>
              </c:pt>
              <c:pt idx="9">
                <c:v>0.74709800000000004</c:v>
              </c:pt>
              <c:pt idx="10">
                <c:v>0.71505099999999999</c:v>
              </c:pt>
              <c:pt idx="11">
                <c:v>0.64951999999999999</c:v>
              </c:pt>
              <c:pt idx="12">
                <c:v>0.51125699999999996</c:v>
              </c:pt>
              <c:pt idx="13">
                <c:v>0.44937500000000002</c:v>
              </c:pt>
              <c:pt idx="14">
                <c:v>0.44937700000000003</c:v>
              </c:pt>
              <c:pt idx="15">
                <c:v>0.458403</c:v>
              </c:pt>
              <c:pt idx="16">
                <c:v>0.56090399999999996</c:v>
              </c:pt>
              <c:pt idx="17">
                <c:v>0.75132900000000002</c:v>
              </c:pt>
              <c:pt idx="18">
                <c:v>0.71775500000000003</c:v>
              </c:pt>
              <c:pt idx="19">
                <c:v>0.44842799999999999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61AD-424C-B2AB-54E927513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311152"/>
        <c:axId val="1467313552"/>
      </c:scatterChart>
      <c:valAx>
        <c:axId val="1467313552"/>
        <c:scaling>
          <c:orientation val="minMax"/>
          <c:min val="0.30000000000000004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NDVI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1152"/>
        <c:crosses val="autoZero"/>
        <c:crossBetween val="midCat"/>
      </c:valAx>
      <c:valAx>
        <c:axId val="146731115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Time Line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[$-409]mmm\-yy;@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3552"/>
        <c:crosses val="autoZero"/>
        <c:crossBetween val="midCat"/>
        <c:majorUnit val="150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Phenology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69337656322372"/>
          <c:y val="0.18791139644863258"/>
          <c:w val="0.80474698934691979"/>
          <c:h val="0.67482852400801785"/>
        </c:manualLayout>
      </c:layout>
      <c:scatterChart>
        <c:scatterStyle val="smoothMarker"/>
        <c:varyColors val="0"/>
        <c:ser>
          <c:idx val="0"/>
          <c:order val="0"/>
          <c:tx>
            <c:v>0_30m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0.55474100000000004</c:v>
              </c:pt>
              <c:pt idx="1">
                <c:v>0.53029000000000004</c:v>
              </c:pt>
              <c:pt idx="2">
                <c:v>0.56361799999999995</c:v>
              </c:pt>
              <c:pt idx="3">
                <c:v>0.65693400000000002</c:v>
              </c:pt>
              <c:pt idx="4">
                <c:v>0.72875199999999996</c:v>
              </c:pt>
              <c:pt idx="5">
                <c:v>0.63792099999999996</c:v>
              </c:pt>
              <c:pt idx="6">
                <c:v>0.69565200000000005</c:v>
              </c:pt>
              <c:pt idx="7">
                <c:v>0.61487599999999998</c:v>
              </c:pt>
              <c:pt idx="8">
                <c:v>0.40571099999999999</c:v>
              </c:pt>
              <c:pt idx="9">
                <c:v>0.42602200000000001</c:v>
              </c:pt>
              <c:pt idx="10">
                <c:v>0.36389700000000003</c:v>
              </c:pt>
              <c:pt idx="11">
                <c:v>0.323849</c:v>
              </c:pt>
              <c:pt idx="12">
                <c:v>0.292771</c:v>
              </c:pt>
              <c:pt idx="13">
                <c:v>0.29193999999999998</c:v>
              </c:pt>
              <c:pt idx="14">
                <c:v>0.287101</c:v>
              </c:pt>
              <c:pt idx="15">
                <c:v>0.272646</c:v>
              </c:pt>
              <c:pt idx="16">
                <c:v>0.38910400000000001</c:v>
              </c:pt>
              <c:pt idx="17">
                <c:v>0.70588300000000004</c:v>
              </c:pt>
              <c:pt idx="18">
                <c:v>0.700743</c:v>
              </c:pt>
              <c:pt idx="19">
                <c:v>0.46305800000000003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AC62-4F68-903A-94A278B83668}"/>
            </c:ext>
          </c:extLst>
        </c:ser>
        <c:ser>
          <c:idx val="1"/>
          <c:order val="1"/>
          <c:tx>
            <c:v>30_60m</c:v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0.64960099999999998</c:v>
              </c:pt>
              <c:pt idx="1">
                <c:v>0.61903600000000003</c:v>
              </c:pt>
              <c:pt idx="2">
                <c:v>0.64744599999999997</c:v>
              </c:pt>
              <c:pt idx="3">
                <c:v>0.72751100000000002</c:v>
              </c:pt>
              <c:pt idx="4">
                <c:v>0.80314399999999997</c:v>
              </c:pt>
              <c:pt idx="5">
                <c:v>0.65801900000000002</c:v>
              </c:pt>
              <c:pt idx="6">
                <c:v>0.70011500000000004</c:v>
              </c:pt>
              <c:pt idx="7">
                <c:v>0.655385</c:v>
              </c:pt>
              <c:pt idx="8">
                <c:v>0.471057</c:v>
              </c:pt>
              <c:pt idx="9">
                <c:v>0.51146499999999995</c:v>
              </c:pt>
              <c:pt idx="10">
                <c:v>0.40372599999999997</c:v>
              </c:pt>
              <c:pt idx="11">
                <c:v>0.37882100000000002</c:v>
              </c:pt>
              <c:pt idx="12">
                <c:v>0.350049</c:v>
              </c:pt>
              <c:pt idx="13">
                <c:v>0.33601900000000001</c:v>
              </c:pt>
              <c:pt idx="14">
                <c:v>0.32728000000000002</c:v>
              </c:pt>
              <c:pt idx="15">
                <c:v>0.28966500000000001</c:v>
              </c:pt>
              <c:pt idx="16">
                <c:v>0.50154399999999999</c:v>
              </c:pt>
              <c:pt idx="17">
                <c:v>0.83138900000000004</c:v>
              </c:pt>
              <c:pt idx="18">
                <c:v>0.78787600000000002</c:v>
              </c:pt>
              <c:pt idx="19">
                <c:v>0.38023800000000002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1-AC62-4F68-903A-94A278B83668}"/>
            </c:ext>
          </c:extLst>
        </c:ser>
        <c:ser>
          <c:idx val="2"/>
          <c:order val="2"/>
          <c:tx>
            <c:v>60_90m</c:v>
          </c:tx>
          <c:spPr>
            <a:ln w="19046" cap="rnd">
              <a:solidFill>
                <a:srgbClr val="A5A5A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0.65232199999999996</c:v>
              </c:pt>
              <c:pt idx="1">
                <c:v>0.630494</c:v>
              </c:pt>
              <c:pt idx="2">
                <c:v>0.64429000000000003</c:v>
              </c:pt>
              <c:pt idx="3">
                <c:v>0.72060000000000002</c:v>
              </c:pt>
              <c:pt idx="4">
                <c:v>0.80341300000000004</c:v>
              </c:pt>
              <c:pt idx="5">
                <c:v>0.67736099999999999</c:v>
              </c:pt>
              <c:pt idx="6">
                <c:v>0.71947700000000003</c:v>
              </c:pt>
              <c:pt idx="7">
                <c:v>0.65665300000000004</c:v>
              </c:pt>
              <c:pt idx="8">
                <c:v>0.46517599999999998</c:v>
              </c:pt>
              <c:pt idx="9">
                <c:v>0.495813</c:v>
              </c:pt>
              <c:pt idx="10">
                <c:v>0.39594099999999999</c:v>
              </c:pt>
              <c:pt idx="11">
                <c:v>0.37251200000000001</c:v>
              </c:pt>
              <c:pt idx="12">
                <c:v>0.34506399999999998</c:v>
              </c:pt>
              <c:pt idx="13">
                <c:v>0.33486199999999999</c:v>
              </c:pt>
              <c:pt idx="14">
                <c:v>0.32268000000000002</c:v>
              </c:pt>
              <c:pt idx="15">
                <c:v>0.29002800000000001</c:v>
              </c:pt>
              <c:pt idx="16">
                <c:v>0.50230300000000006</c:v>
              </c:pt>
              <c:pt idx="17">
                <c:v>0.82652800000000004</c:v>
              </c:pt>
              <c:pt idx="18">
                <c:v>0.77964699999999998</c:v>
              </c:pt>
              <c:pt idx="19">
                <c:v>0.36435600000000001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2-AC62-4F68-903A-94A278B83668}"/>
            </c:ext>
          </c:extLst>
        </c:ser>
        <c:ser>
          <c:idx val="3"/>
          <c:order val="3"/>
          <c:tx>
            <c:v>90_120m</c:v>
          </c:tx>
          <c:spPr>
            <a:ln w="19046" cap="rnd">
              <a:solidFill>
                <a:srgbClr val="FFC000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0.64435200000000004</c:v>
              </c:pt>
              <c:pt idx="1">
                <c:v>0.62161200000000005</c:v>
              </c:pt>
              <c:pt idx="2">
                <c:v>0.62079399999999996</c:v>
              </c:pt>
              <c:pt idx="3">
                <c:v>0.70369300000000001</c:v>
              </c:pt>
              <c:pt idx="4">
                <c:v>0.80305700000000002</c:v>
              </c:pt>
              <c:pt idx="5">
                <c:v>0.68871499999999997</c:v>
              </c:pt>
              <c:pt idx="6">
                <c:v>0.72210300000000005</c:v>
              </c:pt>
              <c:pt idx="7">
                <c:v>0.66262399999999999</c:v>
              </c:pt>
              <c:pt idx="8">
                <c:v>0.47698200000000002</c:v>
              </c:pt>
              <c:pt idx="9">
                <c:v>0.49299300000000001</c:v>
              </c:pt>
              <c:pt idx="10">
                <c:v>0.396401</c:v>
              </c:pt>
              <c:pt idx="11">
                <c:v>0.36360199999999998</c:v>
              </c:pt>
              <c:pt idx="12">
                <c:v>0.33549800000000002</c:v>
              </c:pt>
              <c:pt idx="13">
                <c:v>0.32434000000000002</c:v>
              </c:pt>
              <c:pt idx="14">
                <c:v>0.31339699999999998</c:v>
              </c:pt>
              <c:pt idx="15">
                <c:v>0.28467700000000001</c:v>
              </c:pt>
              <c:pt idx="16">
                <c:v>0.49170700000000001</c:v>
              </c:pt>
              <c:pt idx="17">
                <c:v>0.82291000000000003</c:v>
              </c:pt>
              <c:pt idx="18">
                <c:v>0.77850299999999995</c:v>
              </c:pt>
              <c:pt idx="19">
                <c:v>0.36722300000000002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AC62-4F68-903A-94A278B83668}"/>
            </c:ext>
          </c:extLst>
        </c:ser>
        <c:ser>
          <c:idx val="4"/>
          <c:order val="4"/>
          <c:tx>
            <c:v>120_150m</c:v>
          </c:tx>
          <c:spPr>
            <a:ln w="19046" cap="rnd">
              <a:solidFill>
                <a:srgbClr val="5B9BD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20"/>
              <c:pt idx="0">
                <c:v>43838</c:v>
              </c:pt>
              <c:pt idx="1">
                <c:v>43853</c:v>
              </c:pt>
              <c:pt idx="2">
                <c:v>43878</c:v>
              </c:pt>
              <c:pt idx="3">
                <c:v>43888</c:v>
              </c:pt>
              <c:pt idx="4">
                <c:v>43908</c:v>
              </c:pt>
              <c:pt idx="5">
                <c:v>43928</c:v>
              </c:pt>
              <c:pt idx="6">
                <c:v>43948</c:v>
              </c:pt>
              <c:pt idx="7">
                <c:v>43973</c:v>
              </c:pt>
              <c:pt idx="8">
                <c:v>44003</c:v>
              </c:pt>
              <c:pt idx="9">
                <c:v>44013</c:v>
              </c:pt>
              <c:pt idx="10">
                <c:v>44023</c:v>
              </c:pt>
              <c:pt idx="11">
                <c:v>44033</c:v>
              </c:pt>
              <c:pt idx="12">
                <c:v>44043</c:v>
              </c:pt>
              <c:pt idx="13">
                <c:v>44058</c:v>
              </c:pt>
              <c:pt idx="14">
                <c:v>44068</c:v>
              </c:pt>
              <c:pt idx="15">
                <c:v>44083</c:v>
              </c:pt>
              <c:pt idx="16">
                <c:v>44093</c:v>
              </c:pt>
              <c:pt idx="17">
                <c:v>44108</c:v>
              </c:pt>
              <c:pt idx="18">
                <c:v>44138</c:v>
              </c:pt>
              <c:pt idx="19">
                <c:v>44158</c:v>
              </c:pt>
            </c:numLit>
          </c:xVal>
          <c:yVal>
            <c:numLit>
              <c:formatCode>General</c:formatCode>
              <c:ptCount val="20"/>
              <c:pt idx="0">
                <c:v>0.66293199999999997</c:v>
              </c:pt>
              <c:pt idx="1">
                <c:v>0.64267600000000003</c:v>
              </c:pt>
              <c:pt idx="2">
                <c:v>0.63392700000000002</c:v>
              </c:pt>
              <c:pt idx="3">
                <c:v>0.70792600000000006</c:v>
              </c:pt>
              <c:pt idx="4">
                <c:v>0.80604900000000002</c:v>
              </c:pt>
              <c:pt idx="5">
                <c:v>0.69240500000000005</c:v>
              </c:pt>
              <c:pt idx="6">
                <c:v>0.72545099999999996</c:v>
              </c:pt>
              <c:pt idx="7">
                <c:v>0.67659499999999995</c:v>
              </c:pt>
              <c:pt idx="8">
                <c:v>0.49826700000000002</c:v>
              </c:pt>
              <c:pt idx="9">
                <c:v>0.50770300000000002</c:v>
              </c:pt>
              <c:pt idx="10">
                <c:v>0.405719</c:v>
              </c:pt>
              <c:pt idx="11">
                <c:v>0.37667400000000001</c:v>
              </c:pt>
              <c:pt idx="12">
                <c:v>0.34659600000000002</c:v>
              </c:pt>
              <c:pt idx="13">
                <c:v>0.333368</c:v>
              </c:pt>
              <c:pt idx="14">
                <c:v>0.324102</c:v>
              </c:pt>
              <c:pt idx="15">
                <c:v>0.29247400000000001</c:v>
              </c:pt>
              <c:pt idx="16">
                <c:v>0.47929100000000002</c:v>
              </c:pt>
              <c:pt idx="17">
                <c:v>0.80616299999999996</c:v>
              </c:pt>
              <c:pt idx="18">
                <c:v>0.762714</c:v>
              </c:pt>
              <c:pt idx="19">
                <c:v>0.36294500000000002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4-AC62-4F68-903A-94A278B83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314992"/>
        <c:axId val="1467314032"/>
      </c:scatterChart>
      <c:valAx>
        <c:axId val="146731403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NDVI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4992"/>
        <c:crosses val="autoZero"/>
        <c:crossBetween val="midCat"/>
      </c:valAx>
      <c:valAx>
        <c:axId val="146731499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GB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Time Line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[$-409]mmm\-yy;@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67314032"/>
        <c:crosses val="autoZero"/>
        <c:crossBetween val="midCat"/>
        <c:majorUnit val="150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4787-BF11-495C-8C1A-D179F220677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68C0E-7C24-4149-ADED-243B673D7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84B6-32CE-5F1A-08B7-399846E0E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04755-D2F1-6F3D-1741-F7348746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C89E-88E6-1CF6-1DC6-90F65EB6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784B-E7CE-48B5-8EC8-09D1FFFBE844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0772-56D7-8267-8942-7C28DEDB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1E54-068B-CFD9-9D2C-F5B854C2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2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F537-BCDE-383D-190E-9C1595C8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23F9-2E96-E978-61BA-2068893B8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57FD-0FA4-3279-5362-427C1C2D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11F-0046-4051-83AC-564FC521B844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E94C-05FA-0BC7-8B6A-77CDAC51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B63B-6FC6-2F4C-47EF-577DF897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3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DC449-C7D9-F141-D880-8671116EC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66591-745F-EDD3-BE3B-50F35597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8A69-5D8B-401E-A58C-249DEFEB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29FD-2DDA-411E-B407-0358FE3B3137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E6781-0236-5B83-294B-3279B30D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F1900-6206-4EE2-C504-D1FB4A78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F3F0-D39F-1030-C32A-3405D28E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3D43-75E5-1EB1-4975-B544B7DB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AD8C0-448C-950B-C7FC-A9973B2D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8937-E4A4-41D4-A10B-7BC3F3050FF2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3FE82-2178-2CCE-B0CB-2280AC45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1DDC-265D-E744-D8C7-F58622F9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0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2480-CFBB-A5A2-FA20-F07A24CF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1FE42-26EE-523A-F5C5-96BA58BB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3F3A-C0D8-CA26-9091-34B0F17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1E18-BC55-4640-AD4C-2D5E6644FD6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9284-B523-2A86-C61B-87A5F15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F993-4832-BECC-E5C4-04C82EF9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7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71B7-F601-4822-AF40-8C0A563C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B2AE-7DA4-D499-497A-E4658DDB9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DE36E-1EE4-37BC-54AC-D20CE079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B86B1-EB3C-5EA1-5232-845A782A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F82E-1A64-485B-BAA6-C6D04D1DB83F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35568-AB5B-5DC7-5146-8EB9AD4B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2939-F19A-90CA-63FB-292E32F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7024-801E-3B4E-C86B-AA9D1602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705C8-872C-DDE3-25AD-BADA1414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CDF81-81BE-F959-CFC8-56BBE56AC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33468-281A-6CE2-86F9-DFA1ADFB9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6399F-C4BB-6EAF-16B6-F849CEC50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101DC-101B-9ACB-F3AA-D59D6249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EB30-6EA8-4B0C-92C2-CCED6C20B8DC}" type="datetime1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55B3A-187D-BB2B-356B-5130C984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A8416-8326-17DB-9FC1-D2F5002A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1760-BC9E-4894-74DE-308CB3A2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A8F29-7B28-905B-735B-A5255A7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CC5E-8529-45AA-B531-83FB86C965E7}" type="datetime1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8180F-F00B-C332-622F-82DB62CF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78BC-D942-9B91-EFBD-AFE010F0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4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91D84-A8A3-EEA9-DBCB-B885BDC2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92E6-C97A-41EF-AD98-280978224ACB}" type="datetime1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24171-B140-2462-CE66-0342958A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8C87-535D-7017-E2C3-EDDE595B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7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C1BC-EEE3-8E52-D2C0-B2103B96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DB40-8704-626E-F394-6F0048B86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5CF9D-40EB-AF08-AFAC-93BC87F29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8F055-235F-0A55-2EA1-5CB2BFB0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CF56-859F-45D4-A9BE-7071E8DD2AD2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7AD3F-0501-1A27-402B-06859AD2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F4259-7C79-7BA6-37F1-09CF795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9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2924-1CC5-50A5-05DA-D1F9751E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2E613-958B-0128-F99A-0724429F6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FAA65-EAC9-D185-6E68-2A4EFE903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D503-EE3F-1DB2-6AB4-72D2B9C1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E685-F20A-4AA1-A767-8D4643CE9DA6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189C8-D862-0789-15E3-B0A3AAA7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53253-F535-9A8A-2862-347A247E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2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6"/>
            </a:gs>
            <a:gs pos="95000">
              <a:srgbClr val="96B9A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CBD40-36DC-7A27-6A34-73D90F95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C191-6035-8446-B9EE-64A8E91E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62D1-0144-8200-C0CB-0CE9AA3D0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249B-EE32-4CE1-9CF1-9564D433EC5E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6090-2F6E-5A5D-E89F-059905308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5th International Electronic Conference on Remote Sensing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40AE-BB26-B0C7-4164-C06DB8D42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0025-FCB7-4FA6-A23D-EB5E4865B72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E414A-075D-4D4A-D6B0-C8C489DA58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6" y="6097698"/>
            <a:ext cx="2241303" cy="931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D2D3F-9930-9049-04A9-3240E23A41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18" y="5978884"/>
            <a:ext cx="1694059" cy="12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ni.laneve@uniroma1.it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rajesh.vanguri@uniroma1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ca.martino@serco.com" TargetMode="External"/><Relationship Id="rId5" Type="http://schemas.openxmlformats.org/officeDocument/2006/relationships/hyperlink" Target="mailto:Silvia.Scifoni@serco.com" TargetMode="External"/><Relationship Id="rId4" Type="http://schemas.openxmlformats.org/officeDocument/2006/relationships/hyperlink" Target="mailto:Enrico.Cadau@serco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CC23-0446-E16A-FF3E-D0F892E1D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119" y="1602674"/>
            <a:ext cx="9144000" cy="19201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Assessing the Impact of Landfills on Surrounding Vegetation: A Remote Sensing Analysis with Sentinel-2 and Landsat 8.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9BDD-4AD9-622D-08F5-A83D2C2D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239" y="3713407"/>
            <a:ext cx="9325761" cy="200180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Rajesh Vanguri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Giovanni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Laneve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Enrico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Silvia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Scifoni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Martino Luca 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Astronautical, Electric and Energy Engineering (DIAEE), Sapienza University, Rome, Italy; </a:t>
            </a:r>
            <a:r>
              <a:rPr lang="en-US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rajesh.vanguri@uniroma1.it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Tel.: +39 3279847256.</a:t>
            </a:r>
          </a:p>
          <a:p>
            <a:r>
              <a:rPr lang="en-US" sz="1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of Aerospace Engineering, EOSIA lab, Sapienza University of Rome; </a:t>
            </a:r>
            <a:r>
              <a:rPr lang="en-US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giovanni.laneve@uniroma1.it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Serco Italian Spa; </a:t>
            </a:r>
            <a:r>
              <a:rPr lang="en-US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Enrico.Cadau@serco.com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Silvia.Scifoni@serco.com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6"/>
              </a:rPr>
              <a:t>luca.martino@serco.com</a:t>
            </a:r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91AF8-1C8B-CD91-1DF3-52C15F559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872"/>
            <a:ext cx="12192000" cy="17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leaves&#10;&#10;Description automatically generated">
            <a:extLst>
              <a:ext uri="{FF2B5EF4-FFF2-40B4-BE49-F238E27FC236}">
                <a16:creationId xmlns:a16="http://schemas.microsoft.com/office/drawing/2014/main" id="{08E630F4-1444-CFF4-6B0D-FE17534A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4" y="940376"/>
            <a:ext cx="6064442" cy="4775805"/>
          </a:xfrm>
          <a:prstGeom prst="rect">
            <a:avLst/>
          </a:prstGeom>
        </p:spPr>
      </p:pic>
      <p:pic>
        <p:nvPicPr>
          <p:cNvPr id="7" name="Picture 6" descr="A close up of leaves&#10;&#10;Description automatically generated">
            <a:extLst>
              <a:ext uri="{FF2B5EF4-FFF2-40B4-BE49-F238E27FC236}">
                <a16:creationId xmlns:a16="http://schemas.microsoft.com/office/drawing/2014/main" id="{6B572223-2BF9-88F2-7CE3-D56B4FA5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118" cy="6868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61BE1-1D9E-D4E3-4036-489E6A9C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03DEF-BAC0-D984-6214-48CAFA17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111408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502A-6049-A24E-E2A7-179B5D23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B932-F63F-B2DE-86CA-028F42BE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494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Landfill Significance: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Landfills play a vital role in global waste disposal due to their cost-effectiveness, but their improper management can lead to significant environmental consequences. </a:t>
            </a: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Concerns: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Improperly managed landfills can contaminate water systems, impact vegetation, and compromise air quality, posing substantial public health risks. </a:t>
            </a: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Sensing's Role: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has emerged as a crucial, non-invasive tool for monitoring landfill impacts on the environment and detecting potential contamination.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6514-84E4-A191-A7EA-CB95C96C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FCC5B-AA5E-0C31-662B-ECB7A955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23467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ACD0-AFC1-9B0C-4541-3D83B1E4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345135"/>
            <a:ext cx="10515600" cy="100965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EB3B-4E2B-0FCA-C0DF-56B737F7A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Significance: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area comprises 17 landfill sites in the province of Naples, Campania, Italy. </a:t>
            </a:r>
          </a:p>
          <a:p>
            <a:pPr algn="just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Fusion for Enhanced Resolution: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 and Landsat 8 satellite imagery, collected from 2018 to 2022, were processed using the Sen2Like tool.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59F99-324B-99F9-54BC-56947386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 descr="A map of different regions&#10;&#10;Description automatically generated">
            <a:extLst>
              <a:ext uri="{FF2B5EF4-FFF2-40B4-BE49-F238E27FC236}">
                <a16:creationId xmlns:a16="http://schemas.microsoft.com/office/drawing/2014/main" id="{643A9928-6DE0-0EED-59C2-729FC69D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355"/>
            <a:ext cx="5257800" cy="4663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7B177-7AA1-82B0-C87C-A1B63A1391D9}"/>
              </a:ext>
            </a:extLst>
          </p:cNvPr>
          <p:cNvSpPr txBox="1"/>
          <p:nvPr/>
        </p:nvSpPr>
        <p:spPr>
          <a:xfrm>
            <a:off x="6096000" y="5897312"/>
            <a:ext cx="5257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kern="1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</a:t>
            </a:r>
            <a:r>
              <a:rPr lang="en-GB" sz="1600" i="0" kern="1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Landfills in Naples, Campania   Region, Italy.</a:t>
            </a:r>
            <a:endParaRPr lang="en-GB" sz="1600" i="1" kern="1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82DBA21-A9A7-7E81-D98C-04DEC7D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15778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6901-3FD8-CDC3-E566-2730F60C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Methodology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FB937-ACC5-7188-9A13-BEC3C4AC5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3405"/>
                <a:ext cx="10515600" cy="466725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Landfill Classification: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landfills in the study area were categorized into two groups.</a:t>
                </a:r>
                <a:endParaRPr lang="en-US" sz="2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Zone Division: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GB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multi-buffer ring tool in QGIS was employed, creating three rings spaced at 50 meters intervals, resulting in a 150-meter buffer zone.</a:t>
                </a:r>
                <a:endParaRPr lang="en-US" sz="2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Vegetation indexes calculation: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GB" sz="26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6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NDVI</m:t>
                      </m:r>
                      <m:r>
                        <a:rPr lang="en-GB" sz="26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NIR</m:t>
                          </m:r>
                          <m:r>
                            <a:rPr lang="en-GB" sz="2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RED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NIR</m:t>
                          </m:r>
                          <m: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RED</m:t>
                          </m:r>
                        </m:den>
                      </m:f>
                      <m:r>
                        <a:rPr lang="en-GB" sz="26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GCI</m:t>
                      </m:r>
                      <m:r>
                        <a:rPr lang="en-GB" sz="2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NIR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Green</m:t>
                          </m:r>
                        </m:den>
                      </m:f>
                      <m:r>
                        <a:rPr lang="en-GB" sz="26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NDWI</m:t>
                      </m:r>
                      <m:r>
                        <a:rPr lang="en-GB" sz="2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NIR</m:t>
                          </m:r>
                          <m:r>
                            <a:rPr lang="en-GB" sz="2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Green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NIR</m:t>
                          </m:r>
                          <m: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Green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Area of Interest Analysis: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landfills with homogeneous vegetation, we generated three polygons around each site, while for those with heterogeneous vegetation, we generated one polygon with dense vegetation.</a:t>
                </a:r>
                <a:endParaRPr lang="en-US" sz="2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Data Analysis and Comparison: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GB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nalysis of averaged NDVI, NDWI, and GCI values for each landfill site and its zones, spanning from 2018 to 2022.</a:t>
                </a:r>
                <a:endParaRPr 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FB937-ACC5-7188-9A13-BEC3C4AC5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3405"/>
                <a:ext cx="10515600" cy="4667250"/>
              </a:xfrm>
              <a:blipFill>
                <a:blip r:embed="rId2"/>
                <a:stretch>
                  <a:fillRect l="-812" t="-1828" r="-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E0BF9-2253-F180-FEB1-BE0506DC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C733-4438-B38B-7567-B878E05C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30427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73C9-49B8-E57A-EAFF-3DC5FF0E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276842"/>
            <a:ext cx="10515600" cy="1004888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Homogeneous vs heterogeneous vegetation.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FFA4D-06A2-1352-BAF9-9F7038697A96}"/>
              </a:ext>
            </a:extLst>
          </p:cNvPr>
          <p:cNvSpPr txBox="1"/>
          <p:nvPr/>
        </p:nvSpPr>
        <p:spPr>
          <a:xfrm>
            <a:off x="735268" y="5857543"/>
            <a:ext cx="1053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Figure 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Zone Division - Homogeneous Vegetation Group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Figure 3.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Zone Division Heterogeneous Vegetation Group.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9C31A1-4734-B8B4-9308-EA407A2C9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7" y="1345953"/>
            <a:ext cx="5181600" cy="4351338"/>
          </a:xfrm>
          <a:prstGeom prst="rect">
            <a:avLst/>
          </a:prstGeom>
          <a:noFill/>
        </p:spPr>
      </p:pic>
      <p:pic>
        <p:nvPicPr>
          <p:cNvPr id="14" name="Content Placeholder 13" descr="A map of a building&#10;&#10;Description automatically generated with medium confidence">
            <a:extLst>
              <a:ext uri="{FF2B5EF4-FFF2-40B4-BE49-F238E27FC236}">
                <a16:creationId xmlns:a16="http://schemas.microsoft.com/office/drawing/2014/main" id="{CAFD7D11-3FFB-4716-B53A-A8A86B79A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1" y="1345953"/>
            <a:ext cx="4633567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822F8-3EC3-267B-3F2A-D10C207B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A5D-628A-D756-D52A-B3074ACB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92377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73C9-49B8-E57A-EAFF-3DC5FF0E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Results: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068A5C-54EB-D2A6-B137-02EEC17DF5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2198634"/>
              </p:ext>
            </p:extLst>
          </p:nvPr>
        </p:nvGraphicFramePr>
        <p:xfrm>
          <a:off x="838200" y="134979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8447A7-7FA4-6A3D-8F7C-C7E6D697BC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5433571"/>
              </p:ext>
            </p:extLst>
          </p:nvPr>
        </p:nvGraphicFramePr>
        <p:xfrm>
          <a:off x="6172200" y="135602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FFA4D-06A2-1352-BAF9-9F7038697A96}"/>
              </a:ext>
            </a:extLst>
          </p:cNvPr>
          <p:cNvSpPr txBox="1"/>
          <p:nvPr/>
        </p:nvSpPr>
        <p:spPr>
          <a:xfrm>
            <a:off x="838200" y="5801703"/>
            <a:ext cx="1017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Figure 4.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Landfill site with homogeneous vegetation.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Figure 5.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Landfill site with heterogeneous vegetation.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C86F5-B0B2-AC59-28B8-88AE3CE4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798BF-0B0C-8327-1625-B22BC1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379567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4A2F-4D2A-8859-C3F3-3B9BF2C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8584"/>
            <a:ext cx="10515600" cy="1034196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30-meter buffer zone.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317066-FE86-0191-80FB-AA0FFFDAA5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7589859"/>
              </p:ext>
            </p:extLst>
          </p:nvPr>
        </p:nvGraphicFramePr>
        <p:xfrm>
          <a:off x="838201" y="156173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7C76E3-0253-9168-B1B5-CEA9C6D603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90629"/>
              </p:ext>
            </p:extLst>
          </p:nvPr>
        </p:nvGraphicFramePr>
        <p:xfrm>
          <a:off x="6172199" y="156173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A7BC96-8B3E-DDB8-5DB9-1BD54730B7BF}"/>
              </a:ext>
            </a:extLst>
          </p:cNvPr>
          <p:cNvSpPr txBox="1"/>
          <p:nvPr/>
        </p:nvSpPr>
        <p:spPr>
          <a:xfrm>
            <a:off x="729492" y="5965434"/>
            <a:ext cx="10733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Figure 6.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Phenology with 30-Meter Buffer Zone (Target 1)  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7.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Phenology with 30-Meter Buffer Zone (Target 2)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0BC3-E62C-69AE-A6BB-BC48683B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71313-1848-E860-B193-9AF33DDC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45006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BCA6-7DD3-2C85-6C0A-ED685642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215"/>
            <a:ext cx="10515600" cy="112211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Discussion: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0E2E-7AB2-F7A9-BF92-3819CF82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46" y="1409334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on Vegetation</a:t>
            </a:r>
            <a:r>
              <a:rPr lang="en-GB" sz="26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study identified two landfill sites where vegetation exhibited significantly lower NDVI, NDWI, and GCI values, indicating a pronounced impact on nearby vegetation.</a:t>
            </a:r>
          </a:p>
          <a:p>
            <a:pPr algn="just"/>
            <a:r>
              <a:rPr lang="en-GB" sz="2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Consistency in Index Behaviour</a:t>
            </a:r>
            <a:r>
              <a:rPr lang="en-GB" sz="2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Despite calculating multiple vegetation indices, their behaviour was similar in response to landfill proximity, with NDVI serving as a representative indicator of vegetation health.</a:t>
            </a:r>
          </a:p>
          <a:p>
            <a:pPr algn="just"/>
            <a:r>
              <a:rPr lang="en-GB" sz="2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Focused Analysis</a:t>
            </a:r>
            <a:r>
              <a:rPr lang="en-GB" sz="2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gain more insights, a more focused analysis was conducted by reducing the buffer zone size to 30 meters.</a:t>
            </a:r>
          </a:p>
          <a:p>
            <a:pPr algn="just"/>
            <a:r>
              <a:rPr lang="en-GB" sz="2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Substantial Reduction in Growth</a:t>
            </a:r>
            <a:r>
              <a:rPr lang="en-GB" sz="2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In the affected areas, vegetation near the landfill displayed a substantial reduction in growth, with a 20% and 10% decline compared to areas farther away from the landfill, highlighting the adverse impact.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6A6E-7883-0BF6-15CE-48C4ED06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F57A-A182-4190-65FB-D258C979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30470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22A9-6F23-15DA-77CF-CED23652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5647-A08B-D09B-59EE-7018B3C8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18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Impact: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identified two landfill sites with a significant impact on surrounding vegetation, demonstrated by lower NDVI values near sites. 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Study: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underscores the critical link between landfills and vegetation, emphasizing serious environmental concerns.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Effective Management: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landfill management is vital to safeguard the environment and local ecosystems, as highlighted by our findings.</a:t>
            </a: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ongoing work focuses on developing an algorithm for continuous monitoring, enabling real-time environmental assessments for sustainable landfill management. And to use PRISMA hyperspectral images for further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E8718-D75C-5650-A6F6-23BC5C50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025-FCB7-4FA6-A23D-EB5E4865B72D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23E3-0927-9618-3CD2-617B1E55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5th International Electronic Conference on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405499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788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Palatino Linotype</vt:lpstr>
      <vt:lpstr>Times New Roman</vt:lpstr>
      <vt:lpstr>Office Theme</vt:lpstr>
      <vt:lpstr>Assessing the Impact of Landfills on Surrounding Vegetation: A Remote Sensing Analysis with Sentinel-2 and Landsat 8. </vt:lpstr>
      <vt:lpstr>Introduction</vt:lpstr>
      <vt:lpstr>Study area and data used</vt:lpstr>
      <vt:lpstr>Methodology</vt:lpstr>
      <vt:lpstr>Homogeneous vs heterogeneous vegetation.</vt:lpstr>
      <vt:lpstr>Results:</vt:lpstr>
      <vt:lpstr>Analysis with 30-meter buffer zone.</vt:lpstr>
      <vt:lpstr>Discussion: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Landfills on Surrounding Vegetation: A Remote Sensing Analysis with Sentinel-2 and Landsat 8.</dc:title>
  <dc:creator>Rajesh Vanguri</dc:creator>
  <cp:lastModifiedBy>v.rajesh raj</cp:lastModifiedBy>
  <cp:revision>13</cp:revision>
  <dcterms:created xsi:type="dcterms:W3CDTF">2023-09-19T09:44:54Z</dcterms:created>
  <dcterms:modified xsi:type="dcterms:W3CDTF">2023-09-19T16:43:12Z</dcterms:modified>
</cp:coreProperties>
</file>