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85" r:id="rId4"/>
  </p:sldMasterIdLst>
  <p:notesMasterIdLst>
    <p:notesMasterId r:id="rId29"/>
  </p:notesMasterIdLst>
  <p:sldIdLst>
    <p:sldId id="256" r:id="rId5"/>
    <p:sldId id="277" r:id="rId6"/>
    <p:sldId id="288" r:id="rId7"/>
    <p:sldId id="286" r:id="rId8"/>
    <p:sldId id="257" r:id="rId9"/>
    <p:sldId id="287" r:id="rId10"/>
    <p:sldId id="290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3" r:id="rId24"/>
    <p:sldId id="314" r:id="rId25"/>
    <p:sldId id="358" r:id="rId26"/>
    <p:sldId id="312" r:id="rId27"/>
    <p:sldId id="3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344CB-2077-4D36-96C7-320F4771635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27C03D-C83B-4130-B16A-C52E7055A9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Examining users' perceptions of preferred mode choice</a:t>
          </a:r>
        </a:p>
      </dgm:t>
    </dgm:pt>
    <dgm:pt modelId="{CBAF3DA2-A8DA-4B3F-9459-623792AB7D08}" type="parTrans" cxnId="{27FCB191-DFAD-4184-9BC4-003FE94C24C8}">
      <dgm:prSet/>
      <dgm:spPr/>
      <dgm:t>
        <a:bodyPr/>
        <a:lstStyle/>
        <a:p>
          <a:endParaRPr lang="en-US"/>
        </a:p>
      </dgm:t>
    </dgm:pt>
    <dgm:pt modelId="{04AC2F9B-AE3D-4B13-836A-9D69B5F64F6E}" type="sibTrans" cxnId="{27FCB191-DFAD-4184-9BC4-003FE94C24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2DC5233-199C-437F-9DB7-F04D714950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Identifying public and institutional bus Reliability</a:t>
          </a:r>
        </a:p>
      </dgm:t>
    </dgm:pt>
    <dgm:pt modelId="{348CAEE4-64DA-454C-A89A-BE9E4004EB65}" type="parTrans" cxnId="{105677BF-96E4-4C2F-A42B-A71F5E054975}">
      <dgm:prSet/>
      <dgm:spPr/>
      <dgm:t>
        <a:bodyPr/>
        <a:lstStyle/>
        <a:p>
          <a:endParaRPr lang="en-US"/>
        </a:p>
      </dgm:t>
    </dgm:pt>
    <dgm:pt modelId="{864F2514-143E-47AB-A3B5-63F54C82AEDD}" type="sibTrans" cxnId="{105677BF-96E4-4C2F-A42B-A71F5E0549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CD987C-CA5F-42B4-9B8D-C82711A745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SEM analysis to compare public and institutional transportation services for off-campus students of one of the renowned university</a:t>
          </a:r>
        </a:p>
      </dgm:t>
    </dgm:pt>
    <dgm:pt modelId="{E5E8643A-0A6F-4664-A505-024791CFA639}" type="parTrans" cxnId="{12B0DFE8-9224-4EF1-9A75-38ECBA5EF4BA}">
      <dgm:prSet/>
      <dgm:spPr/>
      <dgm:t>
        <a:bodyPr/>
        <a:lstStyle/>
        <a:p>
          <a:endParaRPr lang="en-US"/>
        </a:p>
      </dgm:t>
    </dgm:pt>
    <dgm:pt modelId="{35B0669E-A32B-4DF2-A83C-4E49945B9D6A}" type="sibTrans" cxnId="{12B0DFE8-9224-4EF1-9A75-38ECBA5EF4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0BD695-6998-4AD0-A306-3A97C1119F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Identifying the Reliability variables</a:t>
          </a:r>
        </a:p>
      </dgm:t>
    </dgm:pt>
    <dgm:pt modelId="{8F8DF43D-75F2-4F15-B3A4-0682FC0F8193}" type="parTrans" cxnId="{F9DC9275-D49C-4ED3-A527-4207EC8B5AE1}">
      <dgm:prSet/>
      <dgm:spPr/>
      <dgm:t>
        <a:bodyPr/>
        <a:lstStyle/>
        <a:p>
          <a:endParaRPr lang="en-US"/>
        </a:p>
      </dgm:t>
    </dgm:pt>
    <dgm:pt modelId="{AC0E9BE4-862D-4E2C-A4CA-4D3E699D3081}" type="sibTrans" cxnId="{F9DC9275-D49C-4ED3-A527-4207EC8B5A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7F00AD-C3C5-47ED-8EE1-0860D3FE42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Policy implications, focusing on a developing country like Bangladesh</a:t>
          </a:r>
        </a:p>
      </dgm:t>
    </dgm:pt>
    <dgm:pt modelId="{78771404-EC1C-40A0-94C3-5E2FC8E5126E}" type="parTrans" cxnId="{5CE141C0-EFA2-4B69-BD2E-B3BA315DA435}">
      <dgm:prSet/>
      <dgm:spPr/>
      <dgm:t>
        <a:bodyPr/>
        <a:lstStyle/>
        <a:p>
          <a:endParaRPr lang="en-US"/>
        </a:p>
      </dgm:t>
    </dgm:pt>
    <dgm:pt modelId="{2BDFB8EC-EEC1-4521-AC70-EF4742889186}" type="sibTrans" cxnId="{5CE141C0-EFA2-4B69-BD2E-B3BA315DA4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2475C2-A34D-4814-B6FA-4FF911FC5F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solidFill>
                <a:schemeClr val="bg1"/>
              </a:solidFill>
              <a:latin typeface="Agency FB" panose="020B0503020202020204" pitchFamily="34" charset="0"/>
            </a:rPr>
            <a:t>Providing insight about efficient urban planning, with a target of sustainability. </a:t>
          </a:r>
        </a:p>
      </dgm:t>
    </dgm:pt>
    <dgm:pt modelId="{BDD0B63E-C2B9-4C37-9974-B7AD9E0D6861}" type="parTrans" cxnId="{497713E5-9241-4B03-B65B-00DEFA76AE68}">
      <dgm:prSet/>
      <dgm:spPr/>
      <dgm:t>
        <a:bodyPr/>
        <a:lstStyle/>
        <a:p>
          <a:endParaRPr lang="en-US"/>
        </a:p>
      </dgm:t>
    </dgm:pt>
    <dgm:pt modelId="{A25E8CB7-F537-492C-B8BD-3E394984FF5D}" type="sibTrans" cxnId="{497713E5-9241-4B03-B65B-00DEFA76AE68}">
      <dgm:prSet/>
      <dgm:spPr/>
      <dgm:t>
        <a:bodyPr/>
        <a:lstStyle/>
        <a:p>
          <a:endParaRPr lang="en-US"/>
        </a:p>
      </dgm:t>
    </dgm:pt>
    <dgm:pt modelId="{0D259163-6121-4D4A-8B63-898BFE37A0B6}" type="pres">
      <dgm:prSet presAssocID="{0CE344CB-2077-4D36-96C7-320F47716356}" presName="root" presStyleCnt="0">
        <dgm:presLayoutVars>
          <dgm:dir/>
          <dgm:resizeHandles val="exact"/>
        </dgm:presLayoutVars>
      </dgm:prSet>
      <dgm:spPr/>
    </dgm:pt>
    <dgm:pt modelId="{5A975ACC-BCBC-462C-A29E-DCF9120BD274}" type="pres">
      <dgm:prSet presAssocID="{0CE344CB-2077-4D36-96C7-320F47716356}" presName="container" presStyleCnt="0">
        <dgm:presLayoutVars>
          <dgm:dir/>
          <dgm:resizeHandles val="exact"/>
        </dgm:presLayoutVars>
      </dgm:prSet>
      <dgm:spPr/>
    </dgm:pt>
    <dgm:pt modelId="{0942971E-F64B-4A8D-8CA5-ED3F3DF7B38C}" type="pres">
      <dgm:prSet presAssocID="{B827C03D-C83B-4130-B16A-C52E7055A976}" presName="compNode" presStyleCnt="0"/>
      <dgm:spPr/>
    </dgm:pt>
    <dgm:pt modelId="{1B9863D9-296A-4852-8CF6-EAFC2511058D}" type="pres">
      <dgm:prSet presAssocID="{B827C03D-C83B-4130-B16A-C52E7055A976}" presName="iconBgRect" presStyleLbl="bgShp" presStyleIdx="0" presStyleCnt="6"/>
      <dgm:spPr/>
    </dgm:pt>
    <dgm:pt modelId="{94334241-DE74-43E2-96F6-6007BBD8B02F}" type="pres">
      <dgm:prSet presAssocID="{B827C03D-C83B-4130-B16A-C52E7055A97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5B327A0-D522-4607-A383-0B75876F4068}" type="pres">
      <dgm:prSet presAssocID="{B827C03D-C83B-4130-B16A-C52E7055A976}" presName="spaceRect" presStyleCnt="0"/>
      <dgm:spPr/>
    </dgm:pt>
    <dgm:pt modelId="{511626AE-2350-4D0F-BC14-50D9C1D8B2EE}" type="pres">
      <dgm:prSet presAssocID="{B827C03D-C83B-4130-B16A-C52E7055A976}" presName="textRect" presStyleLbl="revTx" presStyleIdx="0" presStyleCnt="6">
        <dgm:presLayoutVars>
          <dgm:chMax val="1"/>
          <dgm:chPref val="1"/>
        </dgm:presLayoutVars>
      </dgm:prSet>
      <dgm:spPr/>
    </dgm:pt>
    <dgm:pt modelId="{1E0777D7-838D-4A13-9FC8-2BED5EA81BE4}" type="pres">
      <dgm:prSet presAssocID="{04AC2F9B-AE3D-4B13-836A-9D69B5F64F6E}" presName="sibTrans" presStyleLbl="sibTrans2D1" presStyleIdx="0" presStyleCnt="0"/>
      <dgm:spPr/>
    </dgm:pt>
    <dgm:pt modelId="{A6C323E0-960F-4E12-A1A0-C31812230531}" type="pres">
      <dgm:prSet presAssocID="{F2DC5233-199C-437F-9DB7-F04D7149502F}" presName="compNode" presStyleCnt="0"/>
      <dgm:spPr/>
    </dgm:pt>
    <dgm:pt modelId="{2263B3A8-323B-49DA-9E5D-5D03A39F0A3A}" type="pres">
      <dgm:prSet presAssocID="{F2DC5233-199C-437F-9DB7-F04D7149502F}" presName="iconBgRect" presStyleLbl="bgShp" presStyleIdx="1" presStyleCnt="6"/>
      <dgm:spPr/>
    </dgm:pt>
    <dgm:pt modelId="{992A1189-9F5F-47B0-A371-7EA8A232DABE}" type="pres">
      <dgm:prSet presAssocID="{F2DC5233-199C-437F-9DB7-F04D7149502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FA5191A1-6E39-4293-B546-F7E735877A2F}" type="pres">
      <dgm:prSet presAssocID="{F2DC5233-199C-437F-9DB7-F04D7149502F}" presName="spaceRect" presStyleCnt="0"/>
      <dgm:spPr/>
    </dgm:pt>
    <dgm:pt modelId="{73E9AB0C-B296-49B8-AA33-1F93A7E6B23B}" type="pres">
      <dgm:prSet presAssocID="{F2DC5233-199C-437F-9DB7-F04D7149502F}" presName="textRect" presStyleLbl="revTx" presStyleIdx="1" presStyleCnt="6">
        <dgm:presLayoutVars>
          <dgm:chMax val="1"/>
          <dgm:chPref val="1"/>
        </dgm:presLayoutVars>
      </dgm:prSet>
      <dgm:spPr/>
    </dgm:pt>
    <dgm:pt modelId="{629B9B86-CE4F-4033-AEC1-B929C5CDD901}" type="pres">
      <dgm:prSet presAssocID="{864F2514-143E-47AB-A3B5-63F54C82AEDD}" presName="sibTrans" presStyleLbl="sibTrans2D1" presStyleIdx="0" presStyleCnt="0"/>
      <dgm:spPr/>
    </dgm:pt>
    <dgm:pt modelId="{F2113BE4-FD49-44C4-8E23-92C2F5F4D1A8}" type="pres">
      <dgm:prSet presAssocID="{04CD987C-CA5F-42B4-9B8D-C82711A745EA}" presName="compNode" presStyleCnt="0"/>
      <dgm:spPr/>
    </dgm:pt>
    <dgm:pt modelId="{E85AD8BB-F2F2-4885-BFEA-D616C113B863}" type="pres">
      <dgm:prSet presAssocID="{04CD987C-CA5F-42B4-9B8D-C82711A745EA}" presName="iconBgRect" presStyleLbl="bgShp" presStyleIdx="2" presStyleCnt="6"/>
      <dgm:spPr/>
    </dgm:pt>
    <dgm:pt modelId="{7F6CC48E-ABB1-48B0-9142-DB999D43EC9F}" type="pres">
      <dgm:prSet presAssocID="{04CD987C-CA5F-42B4-9B8D-C82711A745E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D812FC2-FFEA-4DBB-83C5-EC59DA811B1C}" type="pres">
      <dgm:prSet presAssocID="{04CD987C-CA5F-42B4-9B8D-C82711A745EA}" presName="spaceRect" presStyleCnt="0"/>
      <dgm:spPr/>
    </dgm:pt>
    <dgm:pt modelId="{3AEB28EE-274C-4455-B65D-8269AD9147C1}" type="pres">
      <dgm:prSet presAssocID="{04CD987C-CA5F-42B4-9B8D-C82711A745EA}" presName="textRect" presStyleLbl="revTx" presStyleIdx="2" presStyleCnt="6">
        <dgm:presLayoutVars>
          <dgm:chMax val="1"/>
          <dgm:chPref val="1"/>
        </dgm:presLayoutVars>
      </dgm:prSet>
      <dgm:spPr/>
    </dgm:pt>
    <dgm:pt modelId="{345C8787-39AF-47AF-BDAC-D756ED144F09}" type="pres">
      <dgm:prSet presAssocID="{35B0669E-A32B-4DF2-A83C-4E49945B9D6A}" presName="sibTrans" presStyleLbl="sibTrans2D1" presStyleIdx="0" presStyleCnt="0"/>
      <dgm:spPr/>
    </dgm:pt>
    <dgm:pt modelId="{4DD23B40-1ABC-41A1-93DE-D9CC34EFC391}" type="pres">
      <dgm:prSet presAssocID="{5E0BD695-6998-4AD0-A306-3A97C1119F3B}" presName="compNode" presStyleCnt="0"/>
      <dgm:spPr/>
    </dgm:pt>
    <dgm:pt modelId="{C8ACDE8F-A59D-4C00-87E1-7180198A03BE}" type="pres">
      <dgm:prSet presAssocID="{5E0BD695-6998-4AD0-A306-3A97C1119F3B}" presName="iconBgRect" presStyleLbl="bgShp" presStyleIdx="3" presStyleCnt="6"/>
      <dgm:spPr/>
    </dgm:pt>
    <dgm:pt modelId="{12C88C3F-25E1-4000-A0FC-D308504C2162}" type="pres">
      <dgm:prSet presAssocID="{5E0BD695-6998-4AD0-A306-3A97C1119F3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7788308-EE36-4D1D-911C-B04CC7A42116}" type="pres">
      <dgm:prSet presAssocID="{5E0BD695-6998-4AD0-A306-3A97C1119F3B}" presName="spaceRect" presStyleCnt="0"/>
      <dgm:spPr/>
    </dgm:pt>
    <dgm:pt modelId="{94624343-7874-406E-B7AA-4A4BEECE5BDD}" type="pres">
      <dgm:prSet presAssocID="{5E0BD695-6998-4AD0-A306-3A97C1119F3B}" presName="textRect" presStyleLbl="revTx" presStyleIdx="3" presStyleCnt="6">
        <dgm:presLayoutVars>
          <dgm:chMax val="1"/>
          <dgm:chPref val="1"/>
        </dgm:presLayoutVars>
      </dgm:prSet>
      <dgm:spPr/>
    </dgm:pt>
    <dgm:pt modelId="{93A22633-1AAF-4225-BFC0-9328DA799D53}" type="pres">
      <dgm:prSet presAssocID="{AC0E9BE4-862D-4E2C-A4CA-4D3E699D3081}" presName="sibTrans" presStyleLbl="sibTrans2D1" presStyleIdx="0" presStyleCnt="0"/>
      <dgm:spPr/>
    </dgm:pt>
    <dgm:pt modelId="{E491465D-8957-4E04-9287-C4150E829D1D}" type="pres">
      <dgm:prSet presAssocID="{457F00AD-C3C5-47ED-8EE1-0860D3FE4277}" presName="compNode" presStyleCnt="0"/>
      <dgm:spPr/>
    </dgm:pt>
    <dgm:pt modelId="{161E77EE-4496-451C-9486-CDBAD2A787D5}" type="pres">
      <dgm:prSet presAssocID="{457F00AD-C3C5-47ED-8EE1-0860D3FE4277}" presName="iconBgRect" presStyleLbl="bgShp" presStyleIdx="4" presStyleCnt="6"/>
      <dgm:spPr/>
    </dgm:pt>
    <dgm:pt modelId="{18C62102-8CB5-4A2A-8CA4-7D94402B88A5}" type="pres">
      <dgm:prSet presAssocID="{457F00AD-C3C5-47ED-8EE1-0860D3FE427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B32629C-4B02-4857-BBF0-AD04FECF77F2}" type="pres">
      <dgm:prSet presAssocID="{457F00AD-C3C5-47ED-8EE1-0860D3FE4277}" presName="spaceRect" presStyleCnt="0"/>
      <dgm:spPr/>
    </dgm:pt>
    <dgm:pt modelId="{E44BFEDF-8846-44C9-B363-011A4BEDFD63}" type="pres">
      <dgm:prSet presAssocID="{457F00AD-C3C5-47ED-8EE1-0860D3FE4277}" presName="textRect" presStyleLbl="revTx" presStyleIdx="4" presStyleCnt="6">
        <dgm:presLayoutVars>
          <dgm:chMax val="1"/>
          <dgm:chPref val="1"/>
        </dgm:presLayoutVars>
      </dgm:prSet>
      <dgm:spPr/>
    </dgm:pt>
    <dgm:pt modelId="{E756F896-5FD9-44D1-A0D8-40823F280ADA}" type="pres">
      <dgm:prSet presAssocID="{2BDFB8EC-EEC1-4521-AC70-EF4742889186}" presName="sibTrans" presStyleLbl="sibTrans2D1" presStyleIdx="0" presStyleCnt="0"/>
      <dgm:spPr/>
    </dgm:pt>
    <dgm:pt modelId="{7621965A-97BC-4AA6-B25B-FFED521571BD}" type="pres">
      <dgm:prSet presAssocID="{A62475C2-A34D-4814-B6FA-4FF911FC5FEF}" presName="compNode" presStyleCnt="0"/>
      <dgm:spPr/>
    </dgm:pt>
    <dgm:pt modelId="{80606D19-E415-4B79-B95C-C60FD67471D8}" type="pres">
      <dgm:prSet presAssocID="{A62475C2-A34D-4814-B6FA-4FF911FC5FEF}" presName="iconBgRect" presStyleLbl="bgShp" presStyleIdx="5" presStyleCnt="6"/>
      <dgm:spPr/>
    </dgm:pt>
    <dgm:pt modelId="{9548C348-3378-4AF2-A0F3-D3E94AE30027}" type="pres">
      <dgm:prSet presAssocID="{A62475C2-A34D-4814-B6FA-4FF911FC5FE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D8EA2103-0BFD-4A0B-9F9A-706FA05E4972}" type="pres">
      <dgm:prSet presAssocID="{A62475C2-A34D-4814-B6FA-4FF911FC5FEF}" presName="spaceRect" presStyleCnt="0"/>
      <dgm:spPr/>
    </dgm:pt>
    <dgm:pt modelId="{5A7E5358-966E-49DA-B7B2-A81EAE2A2FE8}" type="pres">
      <dgm:prSet presAssocID="{A62475C2-A34D-4814-B6FA-4FF911FC5FE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B302721-FDA5-4446-82E7-C3B84F2562DC}" type="presOf" srcId="{2BDFB8EC-EEC1-4521-AC70-EF4742889186}" destId="{E756F896-5FD9-44D1-A0D8-40823F280ADA}" srcOrd="0" destOrd="0" presId="urn:microsoft.com/office/officeart/2018/2/layout/IconCircleList"/>
    <dgm:cxn modelId="{EA1C443B-E612-421D-9675-CA6F502ED4B9}" type="presOf" srcId="{864F2514-143E-47AB-A3B5-63F54C82AEDD}" destId="{629B9B86-CE4F-4033-AEC1-B929C5CDD901}" srcOrd="0" destOrd="0" presId="urn:microsoft.com/office/officeart/2018/2/layout/IconCircleList"/>
    <dgm:cxn modelId="{75755A3C-180C-436D-A95A-60122152084C}" type="presOf" srcId="{35B0669E-A32B-4DF2-A83C-4E49945B9D6A}" destId="{345C8787-39AF-47AF-BDAC-D756ED144F09}" srcOrd="0" destOrd="0" presId="urn:microsoft.com/office/officeart/2018/2/layout/IconCircleList"/>
    <dgm:cxn modelId="{AA5DDF47-A560-4524-88FB-F03E6F3FED2D}" type="presOf" srcId="{04AC2F9B-AE3D-4B13-836A-9D69B5F64F6E}" destId="{1E0777D7-838D-4A13-9FC8-2BED5EA81BE4}" srcOrd="0" destOrd="0" presId="urn:microsoft.com/office/officeart/2018/2/layout/IconCircleList"/>
    <dgm:cxn modelId="{F9DC9275-D49C-4ED3-A527-4207EC8B5AE1}" srcId="{0CE344CB-2077-4D36-96C7-320F47716356}" destId="{5E0BD695-6998-4AD0-A306-3A97C1119F3B}" srcOrd="3" destOrd="0" parTransId="{8F8DF43D-75F2-4F15-B3A4-0682FC0F8193}" sibTransId="{AC0E9BE4-862D-4E2C-A4CA-4D3E699D3081}"/>
    <dgm:cxn modelId="{196F6B58-B19F-43B0-AB87-86EA92793254}" type="presOf" srcId="{5E0BD695-6998-4AD0-A306-3A97C1119F3B}" destId="{94624343-7874-406E-B7AA-4A4BEECE5BDD}" srcOrd="0" destOrd="0" presId="urn:microsoft.com/office/officeart/2018/2/layout/IconCircleList"/>
    <dgm:cxn modelId="{C433DE78-D250-490B-A9C1-879A54D8E6C3}" type="presOf" srcId="{0CE344CB-2077-4D36-96C7-320F47716356}" destId="{0D259163-6121-4D4A-8B63-898BFE37A0B6}" srcOrd="0" destOrd="0" presId="urn:microsoft.com/office/officeart/2018/2/layout/IconCircleList"/>
    <dgm:cxn modelId="{99731282-41BD-4CFF-80F6-ABC44C45C5F3}" type="presOf" srcId="{457F00AD-C3C5-47ED-8EE1-0860D3FE4277}" destId="{E44BFEDF-8846-44C9-B363-011A4BEDFD63}" srcOrd="0" destOrd="0" presId="urn:microsoft.com/office/officeart/2018/2/layout/IconCircleList"/>
    <dgm:cxn modelId="{908D958F-A919-4488-829E-908A0485D5DB}" type="presOf" srcId="{B827C03D-C83B-4130-B16A-C52E7055A976}" destId="{511626AE-2350-4D0F-BC14-50D9C1D8B2EE}" srcOrd="0" destOrd="0" presId="urn:microsoft.com/office/officeart/2018/2/layout/IconCircleList"/>
    <dgm:cxn modelId="{27FCB191-DFAD-4184-9BC4-003FE94C24C8}" srcId="{0CE344CB-2077-4D36-96C7-320F47716356}" destId="{B827C03D-C83B-4130-B16A-C52E7055A976}" srcOrd="0" destOrd="0" parTransId="{CBAF3DA2-A8DA-4B3F-9459-623792AB7D08}" sibTransId="{04AC2F9B-AE3D-4B13-836A-9D69B5F64F6E}"/>
    <dgm:cxn modelId="{326EB998-342A-456F-AC4E-7FC5D9B3C4AF}" type="presOf" srcId="{AC0E9BE4-862D-4E2C-A4CA-4D3E699D3081}" destId="{93A22633-1AAF-4225-BFC0-9328DA799D53}" srcOrd="0" destOrd="0" presId="urn:microsoft.com/office/officeart/2018/2/layout/IconCircleList"/>
    <dgm:cxn modelId="{432FB7A3-B96D-44AE-B64C-DBFE677C7482}" type="presOf" srcId="{A62475C2-A34D-4814-B6FA-4FF911FC5FEF}" destId="{5A7E5358-966E-49DA-B7B2-A81EAE2A2FE8}" srcOrd="0" destOrd="0" presId="urn:microsoft.com/office/officeart/2018/2/layout/IconCircleList"/>
    <dgm:cxn modelId="{A08753A9-DF32-4B92-9EB9-AB47099FF3FE}" type="presOf" srcId="{F2DC5233-199C-437F-9DB7-F04D7149502F}" destId="{73E9AB0C-B296-49B8-AA33-1F93A7E6B23B}" srcOrd="0" destOrd="0" presId="urn:microsoft.com/office/officeart/2018/2/layout/IconCircleList"/>
    <dgm:cxn modelId="{4FA9F7BE-99AF-467C-A807-8015DFC3BC70}" type="presOf" srcId="{04CD987C-CA5F-42B4-9B8D-C82711A745EA}" destId="{3AEB28EE-274C-4455-B65D-8269AD9147C1}" srcOrd="0" destOrd="0" presId="urn:microsoft.com/office/officeart/2018/2/layout/IconCircleList"/>
    <dgm:cxn modelId="{105677BF-96E4-4C2F-A42B-A71F5E054975}" srcId="{0CE344CB-2077-4D36-96C7-320F47716356}" destId="{F2DC5233-199C-437F-9DB7-F04D7149502F}" srcOrd="1" destOrd="0" parTransId="{348CAEE4-64DA-454C-A89A-BE9E4004EB65}" sibTransId="{864F2514-143E-47AB-A3B5-63F54C82AEDD}"/>
    <dgm:cxn modelId="{5CE141C0-EFA2-4B69-BD2E-B3BA315DA435}" srcId="{0CE344CB-2077-4D36-96C7-320F47716356}" destId="{457F00AD-C3C5-47ED-8EE1-0860D3FE4277}" srcOrd="4" destOrd="0" parTransId="{78771404-EC1C-40A0-94C3-5E2FC8E5126E}" sibTransId="{2BDFB8EC-EEC1-4521-AC70-EF4742889186}"/>
    <dgm:cxn modelId="{497713E5-9241-4B03-B65B-00DEFA76AE68}" srcId="{0CE344CB-2077-4D36-96C7-320F47716356}" destId="{A62475C2-A34D-4814-B6FA-4FF911FC5FEF}" srcOrd="5" destOrd="0" parTransId="{BDD0B63E-C2B9-4C37-9974-B7AD9E0D6861}" sibTransId="{A25E8CB7-F537-492C-B8BD-3E394984FF5D}"/>
    <dgm:cxn modelId="{12B0DFE8-9224-4EF1-9A75-38ECBA5EF4BA}" srcId="{0CE344CB-2077-4D36-96C7-320F47716356}" destId="{04CD987C-CA5F-42B4-9B8D-C82711A745EA}" srcOrd="2" destOrd="0" parTransId="{E5E8643A-0A6F-4664-A505-024791CFA639}" sibTransId="{35B0669E-A32B-4DF2-A83C-4E49945B9D6A}"/>
    <dgm:cxn modelId="{192D9012-B2ED-478A-9E27-BFA2B9BE02F6}" type="presParOf" srcId="{0D259163-6121-4D4A-8B63-898BFE37A0B6}" destId="{5A975ACC-BCBC-462C-A29E-DCF9120BD274}" srcOrd="0" destOrd="0" presId="urn:microsoft.com/office/officeart/2018/2/layout/IconCircleList"/>
    <dgm:cxn modelId="{E68E3D11-7549-4330-95C1-33754DB3C43F}" type="presParOf" srcId="{5A975ACC-BCBC-462C-A29E-DCF9120BD274}" destId="{0942971E-F64B-4A8D-8CA5-ED3F3DF7B38C}" srcOrd="0" destOrd="0" presId="urn:microsoft.com/office/officeart/2018/2/layout/IconCircleList"/>
    <dgm:cxn modelId="{19F19A2E-EC6F-4A29-B0A0-D00ADA37CEEF}" type="presParOf" srcId="{0942971E-F64B-4A8D-8CA5-ED3F3DF7B38C}" destId="{1B9863D9-296A-4852-8CF6-EAFC2511058D}" srcOrd="0" destOrd="0" presId="urn:microsoft.com/office/officeart/2018/2/layout/IconCircleList"/>
    <dgm:cxn modelId="{E904BD56-7F50-490E-990C-C454AA5CF5F5}" type="presParOf" srcId="{0942971E-F64B-4A8D-8CA5-ED3F3DF7B38C}" destId="{94334241-DE74-43E2-96F6-6007BBD8B02F}" srcOrd="1" destOrd="0" presId="urn:microsoft.com/office/officeart/2018/2/layout/IconCircleList"/>
    <dgm:cxn modelId="{C8011E5D-6F06-44EB-8A33-1C7077B69B2C}" type="presParOf" srcId="{0942971E-F64B-4A8D-8CA5-ED3F3DF7B38C}" destId="{85B327A0-D522-4607-A383-0B75876F4068}" srcOrd="2" destOrd="0" presId="urn:microsoft.com/office/officeart/2018/2/layout/IconCircleList"/>
    <dgm:cxn modelId="{CC62F7E9-7BB1-412A-B95B-51BC2484A0EB}" type="presParOf" srcId="{0942971E-F64B-4A8D-8CA5-ED3F3DF7B38C}" destId="{511626AE-2350-4D0F-BC14-50D9C1D8B2EE}" srcOrd="3" destOrd="0" presId="urn:microsoft.com/office/officeart/2018/2/layout/IconCircleList"/>
    <dgm:cxn modelId="{B050B77E-BEC9-4550-9642-5815C91E1A7E}" type="presParOf" srcId="{5A975ACC-BCBC-462C-A29E-DCF9120BD274}" destId="{1E0777D7-838D-4A13-9FC8-2BED5EA81BE4}" srcOrd="1" destOrd="0" presId="urn:microsoft.com/office/officeart/2018/2/layout/IconCircleList"/>
    <dgm:cxn modelId="{9BF335A4-6E93-4764-9A8B-92612836DB79}" type="presParOf" srcId="{5A975ACC-BCBC-462C-A29E-DCF9120BD274}" destId="{A6C323E0-960F-4E12-A1A0-C31812230531}" srcOrd="2" destOrd="0" presId="urn:microsoft.com/office/officeart/2018/2/layout/IconCircleList"/>
    <dgm:cxn modelId="{8B15580F-1AA3-4FF3-BD8D-AF5DF87C934D}" type="presParOf" srcId="{A6C323E0-960F-4E12-A1A0-C31812230531}" destId="{2263B3A8-323B-49DA-9E5D-5D03A39F0A3A}" srcOrd="0" destOrd="0" presId="urn:microsoft.com/office/officeart/2018/2/layout/IconCircleList"/>
    <dgm:cxn modelId="{0347A9AA-28EE-4F19-935E-7CBF88AE2A93}" type="presParOf" srcId="{A6C323E0-960F-4E12-A1A0-C31812230531}" destId="{992A1189-9F5F-47B0-A371-7EA8A232DABE}" srcOrd="1" destOrd="0" presId="urn:microsoft.com/office/officeart/2018/2/layout/IconCircleList"/>
    <dgm:cxn modelId="{48738CE0-97D9-477B-9368-4F4C50C2F00C}" type="presParOf" srcId="{A6C323E0-960F-4E12-A1A0-C31812230531}" destId="{FA5191A1-6E39-4293-B546-F7E735877A2F}" srcOrd="2" destOrd="0" presId="urn:microsoft.com/office/officeart/2018/2/layout/IconCircleList"/>
    <dgm:cxn modelId="{536F4630-AA54-4F99-80FA-D0A2FE80632F}" type="presParOf" srcId="{A6C323E0-960F-4E12-A1A0-C31812230531}" destId="{73E9AB0C-B296-49B8-AA33-1F93A7E6B23B}" srcOrd="3" destOrd="0" presId="urn:microsoft.com/office/officeart/2018/2/layout/IconCircleList"/>
    <dgm:cxn modelId="{CD77AFF7-D8E9-44DE-A53F-215D92D3FF9F}" type="presParOf" srcId="{5A975ACC-BCBC-462C-A29E-DCF9120BD274}" destId="{629B9B86-CE4F-4033-AEC1-B929C5CDD901}" srcOrd="3" destOrd="0" presId="urn:microsoft.com/office/officeart/2018/2/layout/IconCircleList"/>
    <dgm:cxn modelId="{6099DD0D-D6CA-4165-B538-B573F0788AA6}" type="presParOf" srcId="{5A975ACC-BCBC-462C-A29E-DCF9120BD274}" destId="{F2113BE4-FD49-44C4-8E23-92C2F5F4D1A8}" srcOrd="4" destOrd="0" presId="urn:microsoft.com/office/officeart/2018/2/layout/IconCircleList"/>
    <dgm:cxn modelId="{F9BAE08B-ADE6-4E76-AA88-C75C5A3974C0}" type="presParOf" srcId="{F2113BE4-FD49-44C4-8E23-92C2F5F4D1A8}" destId="{E85AD8BB-F2F2-4885-BFEA-D616C113B863}" srcOrd="0" destOrd="0" presId="urn:microsoft.com/office/officeart/2018/2/layout/IconCircleList"/>
    <dgm:cxn modelId="{7B47A19C-52D0-456A-A39C-51B918FA1616}" type="presParOf" srcId="{F2113BE4-FD49-44C4-8E23-92C2F5F4D1A8}" destId="{7F6CC48E-ABB1-48B0-9142-DB999D43EC9F}" srcOrd="1" destOrd="0" presId="urn:microsoft.com/office/officeart/2018/2/layout/IconCircleList"/>
    <dgm:cxn modelId="{189E7891-20EF-41E0-8E48-A3A813E0BF31}" type="presParOf" srcId="{F2113BE4-FD49-44C4-8E23-92C2F5F4D1A8}" destId="{8D812FC2-FFEA-4DBB-83C5-EC59DA811B1C}" srcOrd="2" destOrd="0" presId="urn:microsoft.com/office/officeart/2018/2/layout/IconCircleList"/>
    <dgm:cxn modelId="{AB53A888-8F1D-4276-B0B2-C834ED1226F4}" type="presParOf" srcId="{F2113BE4-FD49-44C4-8E23-92C2F5F4D1A8}" destId="{3AEB28EE-274C-4455-B65D-8269AD9147C1}" srcOrd="3" destOrd="0" presId="urn:microsoft.com/office/officeart/2018/2/layout/IconCircleList"/>
    <dgm:cxn modelId="{A5250DCF-859B-44DD-9227-BC7AC775B6E1}" type="presParOf" srcId="{5A975ACC-BCBC-462C-A29E-DCF9120BD274}" destId="{345C8787-39AF-47AF-BDAC-D756ED144F09}" srcOrd="5" destOrd="0" presId="urn:microsoft.com/office/officeart/2018/2/layout/IconCircleList"/>
    <dgm:cxn modelId="{5EFD8959-AAEE-4A80-A7C0-4E6B154C0BB4}" type="presParOf" srcId="{5A975ACC-BCBC-462C-A29E-DCF9120BD274}" destId="{4DD23B40-1ABC-41A1-93DE-D9CC34EFC391}" srcOrd="6" destOrd="0" presId="urn:microsoft.com/office/officeart/2018/2/layout/IconCircleList"/>
    <dgm:cxn modelId="{86853503-40DD-4041-8A1A-D7A95F8FD621}" type="presParOf" srcId="{4DD23B40-1ABC-41A1-93DE-D9CC34EFC391}" destId="{C8ACDE8F-A59D-4C00-87E1-7180198A03BE}" srcOrd="0" destOrd="0" presId="urn:microsoft.com/office/officeart/2018/2/layout/IconCircleList"/>
    <dgm:cxn modelId="{279F8DA3-8BB4-4973-B652-0425457831FB}" type="presParOf" srcId="{4DD23B40-1ABC-41A1-93DE-D9CC34EFC391}" destId="{12C88C3F-25E1-4000-A0FC-D308504C2162}" srcOrd="1" destOrd="0" presId="urn:microsoft.com/office/officeart/2018/2/layout/IconCircleList"/>
    <dgm:cxn modelId="{133A9340-C394-4D42-B631-1497728C790F}" type="presParOf" srcId="{4DD23B40-1ABC-41A1-93DE-D9CC34EFC391}" destId="{E7788308-EE36-4D1D-911C-B04CC7A42116}" srcOrd="2" destOrd="0" presId="urn:microsoft.com/office/officeart/2018/2/layout/IconCircleList"/>
    <dgm:cxn modelId="{AB6AAFF5-9335-404F-B1C7-3AC6D277E020}" type="presParOf" srcId="{4DD23B40-1ABC-41A1-93DE-D9CC34EFC391}" destId="{94624343-7874-406E-B7AA-4A4BEECE5BDD}" srcOrd="3" destOrd="0" presId="urn:microsoft.com/office/officeart/2018/2/layout/IconCircleList"/>
    <dgm:cxn modelId="{5DD6A527-75A3-41DB-BF45-DDB7B68389AE}" type="presParOf" srcId="{5A975ACC-BCBC-462C-A29E-DCF9120BD274}" destId="{93A22633-1AAF-4225-BFC0-9328DA799D53}" srcOrd="7" destOrd="0" presId="urn:microsoft.com/office/officeart/2018/2/layout/IconCircleList"/>
    <dgm:cxn modelId="{B0F17B21-86D1-4E0D-8721-4327076CFF46}" type="presParOf" srcId="{5A975ACC-BCBC-462C-A29E-DCF9120BD274}" destId="{E491465D-8957-4E04-9287-C4150E829D1D}" srcOrd="8" destOrd="0" presId="urn:microsoft.com/office/officeart/2018/2/layout/IconCircleList"/>
    <dgm:cxn modelId="{58CFF44B-6D93-4AA2-BDEB-6BAFAF14AC57}" type="presParOf" srcId="{E491465D-8957-4E04-9287-C4150E829D1D}" destId="{161E77EE-4496-451C-9486-CDBAD2A787D5}" srcOrd="0" destOrd="0" presId="urn:microsoft.com/office/officeart/2018/2/layout/IconCircleList"/>
    <dgm:cxn modelId="{5B30FBF9-9A37-441D-93EE-E43D7B03776F}" type="presParOf" srcId="{E491465D-8957-4E04-9287-C4150E829D1D}" destId="{18C62102-8CB5-4A2A-8CA4-7D94402B88A5}" srcOrd="1" destOrd="0" presId="urn:microsoft.com/office/officeart/2018/2/layout/IconCircleList"/>
    <dgm:cxn modelId="{B12F4B2C-413A-4D0B-AB93-EBA44764B0A3}" type="presParOf" srcId="{E491465D-8957-4E04-9287-C4150E829D1D}" destId="{7B32629C-4B02-4857-BBF0-AD04FECF77F2}" srcOrd="2" destOrd="0" presId="urn:microsoft.com/office/officeart/2018/2/layout/IconCircleList"/>
    <dgm:cxn modelId="{1FDDD4E7-72FC-4655-B7B9-C12DC5DE40D9}" type="presParOf" srcId="{E491465D-8957-4E04-9287-C4150E829D1D}" destId="{E44BFEDF-8846-44C9-B363-011A4BEDFD63}" srcOrd="3" destOrd="0" presId="urn:microsoft.com/office/officeart/2018/2/layout/IconCircleList"/>
    <dgm:cxn modelId="{44B5211D-40C3-454F-8321-F4E3A55CF6AE}" type="presParOf" srcId="{5A975ACC-BCBC-462C-A29E-DCF9120BD274}" destId="{E756F896-5FD9-44D1-A0D8-40823F280ADA}" srcOrd="9" destOrd="0" presId="urn:microsoft.com/office/officeart/2018/2/layout/IconCircleList"/>
    <dgm:cxn modelId="{8408ACCF-8B27-4D6F-A83B-975E9E1D53CF}" type="presParOf" srcId="{5A975ACC-BCBC-462C-A29E-DCF9120BD274}" destId="{7621965A-97BC-4AA6-B25B-FFED521571BD}" srcOrd="10" destOrd="0" presId="urn:microsoft.com/office/officeart/2018/2/layout/IconCircleList"/>
    <dgm:cxn modelId="{5EDE2FA2-74C8-4EB6-ADAE-321BCD5AF70F}" type="presParOf" srcId="{7621965A-97BC-4AA6-B25B-FFED521571BD}" destId="{80606D19-E415-4B79-B95C-C60FD67471D8}" srcOrd="0" destOrd="0" presId="urn:microsoft.com/office/officeart/2018/2/layout/IconCircleList"/>
    <dgm:cxn modelId="{DF20B4A1-9227-4F1D-9D94-3A44D5D5D875}" type="presParOf" srcId="{7621965A-97BC-4AA6-B25B-FFED521571BD}" destId="{9548C348-3378-4AF2-A0F3-D3E94AE30027}" srcOrd="1" destOrd="0" presId="urn:microsoft.com/office/officeart/2018/2/layout/IconCircleList"/>
    <dgm:cxn modelId="{F7CAEDF8-8E48-432C-B1DA-529A8E7FB380}" type="presParOf" srcId="{7621965A-97BC-4AA6-B25B-FFED521571BD}" destId="{D8EA2103-0BFD-4A0B-9F9A-706FA05E4972}" srcOrd="2" destOrd="0" presId="urn:microsoft.com/office/officeart/2018/2/layout/IconCircleList"/>
    <dgm:cxn modelId="{E0BA183A-A3AE-4458-94F7-D40553A12E42}" type="presParOf" srcId="{7621965A-97BC-4AA6-B25B-FFED521571BD}" destId="{5A7E5358-966E-49DA-B7B2-A81EAE2A2FE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9ED3B-FEA5-4BBB-87EB-A3B8CC60E94D}" type="doc">
      <dgm:prSet loTypeId="urn:microsoft.com/office/officeart/2016/7/layout/BasicLinearProcessNumbered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49F803-80AC-4A01-9554-8C2CE9A61F7E}">
      <dgm:prSet custT="1"/>
      <dgm:spPr/>
      <dgm:t>
        <a:bodyPr/>
        <a:lstStyle/>
        <a:p>
          <a:pPr algn="ctr">
            <a:spcBef>
              <a:spcPts val="0"/>
            </a:spcBef>
          </a:pPr>
          <a:r>
            <a:rPr lang="en-US" sz="2800" b="1" dirty="0">
              <a:latin typeface="Agency FB" panose="020B0503020202020204" pitchFamily="34" charset="0"/>
            </a:rPr>
            <a:t>Confirmatory Factor Analysis</a:t>
          </a:r>
        </a:p>
        <a:p>
          <a:pPr algn="ctr">
            <a:spcBef>
              <a:spcPct val="0"/>
            </a:spcBef>
          </a:pPr>
          <a:r>
            <a:rPr lang="en-US" sz="2400" dirty="0">
              <a:latin typeface="Agency FB" panose="020B0503020202020204" pitchFamily="34" charset="0"/>
            </a:rPr>
            <a:t>(Reduce observed variables into a set of underlying factors)</a:t>
          </a:r>
        </a:p>
      </dgm:t>
    </dgm:pt>
    <dgm:pt modelId="{2371C0B9-52AC-4442-AA47-91AD3E7304A4}" type="parTrans" cxnId="{6EDEC2A5-EE02-40F2-A957-6E71214F1CB2}">
      <dgm:prSet/>
      <dgm:spPr/>
      <dgm:t>
        <a:bodyPr/>
        <a:lstStyle/>
        <a:p>
          <a:endParaRPr lang="en-US"/>
        </a:p>
      </dgm:t>
    </dgm:pt>
    <dgm:pt modelId="{4B11C22C-9C44-404D-9557-AE19AC23EA4D}" type="sibTrans" cxnId="{6EDEC2A5-EE02-40F2-A957-6E71214F1CB2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AE12899-1AF4-4A55-A2D0-B7775974777B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800" b="1" dirty="0">
              <a:latin typeface="Agency FB" panose="020B0503020202020204" pitchFamily="34" charset="0"/>
            </a:rPr>
            <a:t>Path Analysis</a:t>
          </a:r>
        </a:p>
        <a:p>
          <a:pPr algn="ctr">
            <a:lnSpc>
              <a:spcPct val="90000"/>
            </a:lnSpc>
          </a:pPr>
          <a:r>
            <a:rPr lang="en-US" sz="2400" dirty="0">
              <a:latin typeface="Agency FB" panose="020B0503020202020204" pitchFamily="34" charset="0"/>
            </a:rPr>
            <a:t>(Path diagram and coefficient identification)</a:t>
          </a:r>
        </a:p>
      </dgm:t>
    </dgm:pt>
    <dgm:pt modelId="{4EB5A6FC-C19F-4133-9140-599A48C1C402}" type="parTrans" cxnId="{CFD0728F-D044-47C6-A9BB-4F84D5B1E96F}">
      <dgm:prSet/>
      <dgm:spPr/>
      <dgm:t>
        <a:bodyPr/>
        <a:lstStyle/>
        <a:p>
          <a:endParaRPr lang="en-US"/>
        </a:p>
      </dgm:t>
    </dgm:pt>
    <dgm:pt modelId="{DBF32E41-93EE-461D-A99E-CE91949774C0}" type="sibTrans" cxnId="{CFD0728F-D044-47C6-A9BB-4F84D5B1E96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E63B139-9136-43AD-A167-CEB670CD2B8D}">
      <dgm:prSet custT="1"/>
      <dgm:spPr/>
      <dgm:t>
        <a:bodyPr/>
        <a:lstStyle/>
        <a:p>
          <a:pPr algn="ctr"/>
          <a:r>
            <a:rPr lang="en-US" sz="2800" b="1" dirty="0">
              <a:latin typeface="Agency FB" panose="020B0503020202020204" pitchFamily="34" charset="0"/>
            </a:rPr>
            <a:t>Model Interpretation</a:t>
          </a:r>
          <a:endParaRPr lang="en-US" sz="1800" b="1" dirty="0">
            <a:latin typeface="Agency FB" panose="020B0503020202020204" pitchFamily="34" charset="0"/>
          </a:endParaRPr>
        </a:p>
        <a:p>
          <a:pPr algn="ctr"/>
          <a:r>
            <a:rPr lang="en-US" sz="2400" dirty="0">
              <a:latin typeface="Agency FB" panose="020B0503020202020204" pitchFamily="34" charset="0"/>
            </a:rPr>
            <a:t>(Identifying the most impactful latent attributes)</a:t>
          </a:r>
        </a:p>
      </dgm:t>
    </dgm:pt>
    <dgm:pt modelId="{213E1D86-E84E-4788-B2D8-2064156DC8D5}" type="sibTrans" cxnId="{B0B1C20D-65CC-41D9-A02C-6E706B1B254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C79B6FA-ADE2-46CE-A7EE-BBDBBE49737F}" type="parTrans" cxnId="{B0B1C20D-65CC-41D9-A02C-6E706B1B2545}">
      <dgm:prSet/>
      <dgm:spPr/>
      <dgm:t>
        <a:bodyPr/>
        <a:lstStyle/>
        <a:p>
          <a:endParaRPr lang="en-US"/>
        </a:p>
      </dgm:t>
    </dgm:pt>
    <dgm:pt modelId="{44A2AD18-28B2-4FD1-BD33-CB3963AAD3C2}" type="pres">
      <dgm:prSet presAssocID="{16E9ED3B-FEA5-4BBB-87EB-A3B8CC60E94D}" presName="Name0" presStyleCnt="0">
        <dgm:presLayoutVars>
          <dgm:animLvl val="lvl"/>
          <dgm:resizeHandles val="exact"/>
        </dgm:presLayoutVars>
      </dgm:prSet>
      <dgm:spPr/>
    </dgm:pt>
    <dgm:pt modelId="{9B4E9151-82D9-498E-8CAF-B4C2FDB1D076}" type="pres">
      <dgm:prSet presAssocID="{CF49F803-80AC-4A01-9554-8C2CE9A61F7E}" presName="compositeNode" presStyleCnt="0">
        <dgm:presLayoutVars>
          <dgm:bulletEnabled val="1"/>
        </dgm:presLayoutVars>
      </dgm:prSet>
      <dgm:spPr/>
    </dgm:pt>
    <dgm:pt modelId="{C5945A58-3AA2-4BEA-845E-CFDB6616FAC2}" type="pres">
      <dgm:prSet presAssocID="{CF49F803-80AC-4A01-9554-8C2CE9A61F7E}" presName="bgRect" presStyleLbl="bgAccFollowNode1" presStyleIdx="0" presStyleCnt="3" custScaleX="98790"/>
      <dgm:spPr/>
    </dgm:pt>
    <dgm:pt modelId="{C58FF719-F45C-4FF7-9357-8EEC8B9523C4}" type="pres">
      <dgm:prSet presAssocID="{4B11C22C-9C44-404D-9557-AE19AC23EA4D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B86ECF6-AEB3-4EA6-BD38-E652B126F265}" type="pres">
      <dgm:prSet presAssocID="{CF49F803-80AC-4A01-9554-8C2CE9A61F7E}" presName="bottomLine" presStyleLbl="alignNode1" presStyleIdx="1" presStyleCnt="6">
        <dgm:presLayoutVars/>
      </dgm:prSet>
      <dgm:spPr/>
    </dgm:pt>
    <dgm:pt modelId="{23BB8162-9A6D-49B8-9F29-270149796869}" type="pres">
      <dgm:prSet presAssocID="{CF49F803-80AC-4A01-9554-8C2CE9A61F7E}" presName="nodeText" presStyleLbl="bgAccFollowNode1" presStyleIdx="0" presStyleCnt="3">
        <dgm:presLayoutVars>
          <dgm:bulletEnabled val="1"/>
        </dgm:presLayoutVars>
      </dgm:prSet>
      <dgm:spPr/>
    </dgm:pt>
    <dgm:pt modelId="{235E48EB-CD32-48AD-9471-60A6DCC208C0}" type="pres">
      <dgm:prSet presAssocID="{4B11C22C-9C44-404D-9557-AE19AC23EA4D}" presName="sibTrans" presStyleCnt="0"/>
      <dgm:spPr/>
    </dgm:pt>
    <dgm:pt modelId="{CB6EF832-CDCD-4C55-9024-DBF8E1761E6A}" type="pres">
      <dgm:prSet presAssocID="{6AE12899-1AF4-4A55-A2D0-B7775974777B}" presName="compositeNode" presStyleCnt="0">
        <dgm:presLayoutVars>
          <dgm:bulletEnabled val="1"/>
        </dgm:presLayoutVars>
      </dgm:prSet>
      <dgm:spPr/>
    </dgm:pt>
    <dgm:pt modelId="{19FD0151-1302-4FE3-AA02-FFFF6374D3BA}" type="pres">
      <dgm:prSet presAssocID="{6AE12899-1AF4-4A55-A2D0-B7775974777B}" presName="bgRect" presStyleLbl="bgAccFollowNode1" presStyleIdx="1" presStyleCnt="3"/>
      <dgm:spPr/>
    </dgm:pt>
    <dgm:pt modelId="{0DC8EA99-3BA8-4D95-BA9E-2373DD49F608}" type="pres">
      <dgm:prSet presAssocID="{DBF32E41-93EE-461D-A99E-CE91949774C0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7FAB9F5-A676-4DED-B94B-E5BB936E52A0}" type="pres">
      <dgm:prSet presAssocID="{6AE12899-1AF4-4A55-A2D0-B7775974777B}" presName="bottomLine" presStyleLbl="alignNode1" presStyleIdx="3" presStyleCnt="6">
        <dgm:presLayoutVars/>
      </dgm:prSet>
      <dgm:spPr/>
    </dgm:pt>
    <dgm:pt modelId="{CA4A37F6-2A64-47D1-A0B6-D5B5F4AC4A9B}" type="pres">
      <dgm:prSet presAssocID="{6AE12899-1AF4-4A55-A2D0-B7775974777B}" presName="nodeText" presStyleLbl="bgAccFollowNode1" presStyleIdx="1" presStyleCnt="3">
        <dgm:presLayoutVars>
          <dgm:bulletEnabled val="1"/>
        </dgm:presLayoutVars>
      </dgm:prSet>
      <dgm:spPr/>
    </dgm:pt>
    <dgm:pt modelId="{7AF2E0B8-6550-470F-8158-039CB8B30959}" type="pres">
      <dgm:prSet presAssocID="{DBF32E41-93EE-461D-A99E-CE91949774C0}" presName="sibTrans" presStyleCnt="0"/>
      <dgm:spPr/>
    </dgm:pt>
    <dgm:pt modelId="{9BFF7599-5C58-48AC-8298-7115F6F5D56B}" type="pres">
      <dgm:prSet presAssocID="{4E63B139-9136-43AD-A167-CEB670CD2B8D}" presName="compositeNode" presStyleCnt="0">
        <dgm:presLayoutVars>
          <dgm:bulletEnabled val="1"/>
        </dgm:presLayoutVars>
      </dgm:prSet>
      <dgm:spPr/>
    </dgm:pt>
    <dgm:pt modelId="{1F245300-5DE1-46BA-B67E-FD1142300D54}" type="pres">
      <dgm:prSet presAssocID="{4E63B139-9136-43AD-A167-CEB670CD2B8D}" presName="bgRect" presStyleLbl="bgAccFollowNode1" presStyleIdx="2" presStyleCnt="3"/>
      <dgm:spPr/>
    </dgm:pt>
    <dgm:pt modelId="{B47F7389-FFC6-4855-9EC5-0CBE354E11C7}" type="pres">
      <dgm:prSet presAssocID="{213E1D86-E84E-4788-B2D8-2064156DC8D5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64DBCBBA-0143-451B-91EA-60512A0D51E6}" type="pres">
      <dgm:prSet presAssocID="{4E63B139-9136-43AD-A167-CEB670CD2B8D}" presName="bottomLine" presStyleLbl="alignNode1" presStyleIdx="5" presStyleCnt="6">
        <dgm:presLayoutVars/>
      </dgm:prSet>
      <dgm:spPr/>
    </dgm:pt>
    <dgm:pt modelId="{8F7E70B8-21EB-4D13-BFE1-7BAD24643EA0}" type="pres">
      <dgm:prSet presAssocID="{4E63B139-9136-43AD-A167-CEB670CD2B8D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780B505-DC81-42D7-B8C4-AF9632569775}" type="presOf" srcId="{4B11C22C-9C44-404D-9557-AE19AC23EA4D}" destId="{C58FF719-F45C-4FF7-9357-8EEC8B9523C4}" srcOrd="0" destOrd="0" presId="urn:microsoft.com/office/officeart/2016/7/layout/BasicLinearProcessNumbered"/>
    <dgm:cxn modelId="{B0B1C20D-65CC-41D9-A02C-6E706B1B2545}" srcId="{16E9ED3B-FEA5-4BBB-87EB-A3B8CC60E94D}" destId="{4E63B139-9136-43AD-A167-CEB670CD2B8D}" srcOrd="2" destOrd="0" parTransId="{7C79B6FA-ADE2-46CE-A7EE-BBDBBE49737F}" sibTransId="{213E1D86-E84E-4788-B2D8-2064156DC8D5}"/>
    <dgm:cxn modelId="{9CEF3E1B-9213-40CB-8969-BE0B8E0B3C56}" type="presOf" srcId="{DBF32E41-93EE-461D-A99E-CE91949774C0}" destId="{0DC8EA99-3BA8-4D95-BA9E-2373DD49F608}" srcOrd="0" destOrd="0" presId="urn:microsoft.com/office/officeart/2016/7/layout/BasicLinearProcessNumbered"/>
    <dgm:cxn modelId="{CB5BEC43-1AA3-4765-AAAF-1AD9FCADA5A7}" type="presOf" srcId="{4E63B139-9136-43AD-A167-CEB670CD2B8D}" destId="{8F7E70B8-21EB-4D13-BFE1-7BAD24643EA0}" srcOrd="1" destOrd="0" presId="urn:microsoft.com/office/officeart/2016/7/layout/BasicLinearProcessNumbered"/>
    <dgm:cxn modelId="{57A1BE71-C325-47F3-8F8A-5D57EBCD4D3E}" type="presOf" srcId="{6AE12899-1AF4-4A55-A2D0-B7775974777B}" destId="{CA4A37F6-2A64-47D1-A0B6-D5B5F4AC4A9B}" srcOrd="1" destOrd="0" presId="urn:microsoft.com/office/officeart/2016/7/layout/BasicLinearProcessNumbered"/>
    <dgm:cxn modelId="{26234E8D-1B64-48F2-B351-6CDB982EB715}" type="presOf" srcId="{4E63B139-9136-43AD-A167-CEB670CD2B8D}" destId="{1F245300-5DE1-46BA-B67E-FD1142300D54}" srcOrd="0" destOrd="0" presId="urn:microsoft.com/office/officeart/2016/7/layout/BasicLinearProcessNumbered"/>
    <dgm:cxn modelId="{CFD0728F-D044-47C6-A9BB-4F84D5B1E96F}" srcId="{16E9ED3B-FEA5-4BBB-87EB-A3B8CC60E94D}" destId="{6AE12899-1AF4-4A55-A2D0-B7775974777B}" srcOrd="1" destOrd="0" parTransId="{4EB5A6FC-C19F-4133-9140-599A48C1C402}" sibTransId="{DBF32E41-93EE-461D-A99E-CE91949774C0}"/>
    <dgm:cxn modelId="{7B8A2B91-FE13-404A-8755-1CA379808158}" type="presOf" srcId="{16E9ED3B-FEA5-4BBB-87EB-A3B8CC60E94D}" destId="{44A2AD18-28B2-4FD1-BD33-CB3963AAD3C2}" srcOrd="0" destOrd="0" presId="urn:microsoft.com/office/officeart/2016/7/layout/BasicLinearProcessNumbered"/>
    <dgm:cxn modelId="{0860B9A2-0B2F-4ABD-8DCD-5508E96556E9}" type="presOf" srcId="{6AE12899-1AF4-4A55-A2D0-B7775974777B}" destId="{19FD0151-1302-4FE3-AA02-FFFF6374D3BA}" srcOrd="0" destOrd="0" presId="urn:microsoft.com/office/officeart/2016/7/layout/BasicLinearProcessNumbered"/>
    <dgm:cxn modelId="{6EDEC2A5-EE02-40F2-A957-6E71214F1CB2}" srcId="{16E9ED3B-FEA5-4BBB-87EB-A3B8CC60E94D}" destId="{CF49F803-80AC-4A01-9554-8C2CE9A61F7E}" srcOrd="0" destOrd="0" parTransId="{2371C0B9-52AC-4442-AA47-91AD3E7304A4}" sibTransId="{4B11C22C-9C44-404D-9557-AE19AC23EA4D}"/>
    <dgm:cxn modelId="{1EB0DBAE-6022-496B-B7A1-36992D3B6E81}" type="presOf" srcId="{213E1D86-E84E-4788-B2D8-2064156DC8D5}" destId="{B47F7389-FFC6-4855-9EC5-0CBE354E11C7}" srcOrd="0" destOrd="0" presId="urn:microsoft.com/office/officeart/2016/7/layout/BasicLinearProcessNumbered"/>
    <dgm:cxn modelId="{912DD3AF-4D1B-4610-B9D1-F9A6B2408857}" type="presOf" srcId="{CF49F803-80AC-4A01-9554-8C2CE9A61F7E}" destId="{23BB8162-9A6D-49B8-9F29-270149796869}" srcOrd="1" destOrd="0" presId="urn:microsoft.com/office/officeart/2016/7/layout/BasicLinearProcessNumbered"/>
    <dgm:cxn modelId="{F0952FF5-8C70-42CB-8A20-23DCDF37F082}" type="presOf" srcId="{CF49F803-80AC-4A01-9554-8C2CE9A61F7E}" destId="{C5945A58-3AA2-4BEA-845E-CFDB6616FAC2}" srcOrd="0" destOrd="0" presId="urn:microsoft.com/office/officeart/2016/7/layout/BasicLinearProcessNumbered"/>
    <dgm:cxn modelId="{F9C04612-44AE-49F4-B7B6-E69BBCF914FA}" type="presParOf" srcId="{44A2AD18-28B2-4FD1-BD33-CB3963AAD3C2}" destId="{9B4E9151-82D9-498E-8CAF-B4C2FDB1D076}" srcOrd="0" destOrd="0" presId="urn:microsoft.com/office/officeart/2016/7/layout/BasicLinearProcessNumbered"/>
    <dgm:cxn modelId="{BF5BEDE9-E2A3-432D-8E54-117E283EE921}" type="presParOf" srcId="{9B4E9151-82D9-498E-8CAF-B4C2FDB1D076}" destId="{C5945A58-3AA2-4BEA-845E-CFDB6616FAC2}" srcOrd="0" destOrd="0" presId="urn:microsoft.com/office/officeart/2016/7/layout/BasicLinearProcessNumbered"/>
    <dgm:cxn modelId="{0C062FA9-E016-4612-BD0F-BC367C7273EC}" type="presParOf" srcId="{9B4E9151-82D9-498E-8CAF-B4C2FDB1D076}" destId="{C58FF719-F45C-4FF7-9357-8EEC8B9523C4}" srcOrd="1" destOrd="0" presId="urn:microsoft.com/office/officeart/2016/7/layout/BasicLinearProcessNumbered"/>
    <dgm:cxn modelId="{B97BCDB8-13A2-4FBD-8701-111955B6E970}" type="presParOf" srcId="{9B4E9151-82D9-498E-8CAF-B4C2FDB1D076}" destId="{AB86ECF6-AEB3-4EA6-BD38-E652B126F265}" srcOrd="2" destOrd="0" presId="urn:microsoft.com/office/officeart/2016/7/layout/BasicLinearProcessNumbered"/>
    <dgm:cxn modelId="{E9423822-3F79-4A3E-A66E-9D25C3641F03}" type="presParOf" srcId="{9B4E9151-82D9-498E-8CAF-B4C2FDB1D076}" destId="{23BB8162-9A6D-49B8-9F29-270149796869}" srcOrd="3" destOrd="0" presId="urn:microsoft.com/office/officeart/2016/7/layout/BasicLinearProcessNumbered"/>
    <dgm:cxn modelId="{DB9B9BFA-BA3B-47CF-9D77-EE80818FE8DC}" type="presParOf" srcId="{44A2AD18-28B2-4FD1-BD33-CB3963AAD3C2}" destId="{235E48EB-CD32-48AD-9471-60A6DCC208C0}" srcOrd="1" destOrd="0" presId="urn:microsoft.com/office/officeart/2016/7/layout/BasicLinearProcessNumbered"/>
    <dgm:cxn modelId="{6426E1B9-73B5-48EE-86CB-9C2145C82543}" type="presParOf" srcId="{44A2AD18-28B2-4FD1-BD33-CB3963AAD3C2}" destId="{CB6EF832-CDCD-4C55-9024-DBF8E1761E6A}" srcOrd="2" destOrd="0" presId="urn:microsoft.com/office/officeart/2016/7/layout/BasicLinearProcessNumbered"/>
    <dgm:cxn modelId="{A585C71A-13D3-459E-A4E7-447797A87206}" type="presParOf" srcId="{CB6EF832-CDCD-4C55-9024-DBF8E1761E6A}" destId="{19FD0151-1302-4FE3-AA02-FFFF6374D3BA}" srcOrd="0" destOrd="0" presId="urn:microsoft.com/office/officeart/2016/7/layout/BasicLinearProcessNumbered"/>
    <dgm:cxn modelId="{ACF2F27E-85A1-4D91-A680-E94CC6552FA1}" type="presParOf" srcId="{CB6EF832-CDCD-4C55-9024-DBF8E1761E6A}" destId="{0DC8EA99-3BA8-4D95-BA9E-2373DD49F608}" srcOrd="1" destOrd="0" presId="urn:microsoft.com/office/officeart/2016/7/layout/BasicLinearProcessNumbered"/>
    <dgm:cxn modelId="{6F97F776-BDEE-462B-8A96-86658352AC1E}" type="presParOf" srcId="{CB6EF832-CDCD-4C55-9024-DBF8E1761E6A}" destId="{B7FAB9F5-A676-4DED-B94B-E5BB936E52A0}" srcOrd="2" destOrd="0" presId="urn:microsoft.com/office/officeart/2016/7/layout/BasicLinearProcessNumbered"/>
    <dgm:cxn modelId="{9DF251C2-C239-4AB7-8B54-436D23EF7865}" type="presParOf" srcId="{CB6EF832-CDCD-4C55-9024-DBF8E1761E6A}" destId="{CA4A37F6-2A64-47D1-A0B6-D5B5F4AC4A9B}" srcOrd="3" destOrd="0" presId="urn:microsoft.com/office/officeart/2016/7/layout/BasicLinearProcessNumbered"/>
    <dgm:cxn modelId="{BC74686B-B0D4-42DE-9684-20C8B2C611B6}" type="presParOf" srcId="{44A2AD18-28B2-4FD1-BD33-CB3963AAD3C2}" destId="{7AF2E0B8-6550-470F-8158-039CB8B30959}" srcOrd="3" destOrd="0" presId="urn:microsoft.com/office/officeart/2016/7/layout/BasicLinearProcessNumbered"/>
    <dgm:cxn modelId="{58CECED3-CAB4-4AA3-A49A-DD3BB291F434}" type="presParOf" srcId="{44A2AD18-28B2-4FD1-BD33-CB3963AAD3C2}" destId="{9BFF7599-5C58-48AC-8298-7115F6F5D56B}" srcOrd="4" destOrd="0" presId="urn:microsoft.com/office/officeart/2016/7/layout/BasicLinearProcessNumbered"/>
    <dgm:cxn modelId="{F209B0BC-165C-4004-8BB5-873AA5B8AC90}" type="presParOf" srcId="{9BFF7599-5C58-48AC-8298-7115F6F5D56B}" destId="{1F245300-5DE1-46BA-B67E-FD1142300D54}" srcOrd="0" destOrd="0" presId="urn:microsoft.com/office/officeart/2016/7/layout/BasicLinearProcessNumbered"/>
    <dgm:cxn modelId="{5BC6E120-A167-4459-87E9-07A0E9FD74B8}" type="presParOf" srcId="{9BFF7599-5C58-48AC-8298-7115F6F5D56B}" destId="{B47F7389-FFC6-4855-9EC5-0CBE354E11C7}" srcOrd="1" destOrd="0" presId="urn:microsoft.com/office/officeart/2016/7/layout/BasicLinearProcessNumbered"/>
    <dgm:cxn modelId="{0D506301-D3FD-4528-8588-1707C38245C7}" type="presParOf" srcId="{9BFF7599-5C58-48AC-8298-7115F6F5D56B}" destId="{64DBCBBA-0143-451B-91EA-60512A0D51E6}" srcOrd="2" destOrd="0" presId="urn:microsoft.com/office/officeart/2016/7/layout/BasicLinearProcessNumbered"/>
    <dgm:cxn modelId="{683F1A0C-732D-4ADF-B0AE-A1D66C37CEB1}" type="presParOf" srcId="{9BFF7599-5C58-48AC-8298-7115F6F5D56B}" destId="{8F7E70B8-21EB-4D13-BFE1-7BAD24643EA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863D9-296A-4852-8CF6-EAFC2511058D}">
      <dsp:nvSpPr>
        <dsp:cNvPr id="0" name=""/>
        <dsp:cNvSpPr/>
      </dsp:nvSpPr>
      <dsp:spPr>
        <a:xfrm>
          <a:off x="860676" y="24303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34241-DE74-43E2-96F6-6007BBD8B02F}">
      <dsp:nvSpPr>
        <dsp:cNvPr id="0" name=""/>
        <dsp:cNvSpPr/>
      </dsp:nvSpPr>
      <dsp:spPr>
        <a:xfrm>
          <a:off x="1063136" y="226763"/>
          <a:ext cx="559175" cy="5591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626AE-2350-4D0F-BC14-50D9C1D8B2EE}">
      <dsp:nvSpPr>
        <dsp:cNvPr id="0" name=""/>
        <dsp:cNvSpPr/>
      </dsp:nvSpPr>
      <dsp:spPr>
        <a:xfrm>
          <a:off x="2031363" y="24303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Examining users' perceptions of preferred mode choice</a:t>
          </a:r>
        </a:p>
      </dsp:txBody>
      <dsp:txXfrm>
        <a:off x="2031363" y="24303"/>
        <a:ext cx="2272509" cy="964094"/>
      </dsp:txXfrm>
    </dsp:sp>
    <dsp:sp modelId="{2263B3A8-323B-49DA-9E5D-5D03A39F0A3A}">
      <dsp:nvSpPr>
        <dsp:cNvPr id="0" name=""/>
        <dsp:cNvSpPr/>
      </dsp:nvSpPr>
      <dsp:spPr>
        <a:xfrm>
          <a:off x="4699840" y="24303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A1189-9F5F-47B0-A371-7EA8A232DABE}">
      <dsp:nvSpPr>
        <dsp:cNvPr id="0" name=""/>
        <dsp:cNvSpPr/>
      </dsp:nvSpPr>
      <dsp:spPr>
        <a:xfrm>
          <a:off x="4902300" y="226763"/>
          <a:ext cx="559175" cy="5591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9AB0C-B296-49B8-AA33-1F93A7E6B23B}">
      <dsp:nvSpPr>
        <dsp:cNvPr id="0" name=""/>
        <dsp:cNvSpPr/>
      </dsp:nvSpPr>
      <dsp:spPr>
        <a:xfrm>
          <a:off x="5870527" y="24303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Identifying public and institutional bus Reliability</a:t>
          </a:r>
        </a:p>
      </dsp:txBody>
      <dsp:txXfrm>
        <a:off x="5870527" y="24303"/>
        <a:ext cx="2272509" cy="964094"/>
      </dsp:txXfrm>
    </dsp:sp>
    <dsp:sp modelId="{E85AD8BB-F2F2-4885-BFEA-D616C113B863}">
      <dsp:nvSpPr>
        <dsp:cNvPr id="0" name=""/>
        <dsp:cNvSpPr/>
      </dsp:nvSpPr>
      <dsp:spPr>
        <a:xfrm>
          <a:off x="860676" y="1745901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CC48E-ABB1-48B0-9142-DB999D43EC9F}">
      <dsp:nvSpPr>
        <dsp:cNvPr id="0" name=""/>
        <dsp:cNvSpPr/>
      </dsp:nvSpPr>
      <dsp:spPr>
        <a:xfrm>
          <a:off x="1063136" y="1948361"/>
          <a:ext cx="559175" cy="5591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B28EE-274C-4455-B65D-8269AD9147C1}">
      <dsp:nvSpPr>
        <dsp:cNvPr id="0" name=""/>
        <dsp:cNvSpPr/>
      </dsp:nvSpPr>
      <dsp:spPr>
        <a:xfrm>
          <a:off x="2031363" y="1745901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SEM analysis to compare public and institutional transportation services for off-campus students of one of the renowned university</a:t>
          </a:r>
        </a:p>
      </dsp:txBody>
      <dsp:txXfrm>
        <a:off x="2031363" y="1745901"/>
        <a:ext cx="2272509" cy="964094"/>
      </dsp:txXfrm>
    </dsp:sp>
    <dsp:sp modelId="{C8ACDE8F-A59D-4C00-87E1-7180198A03BE}">
      <dsp:nvSpPr>
        <dsp:cNvPr id="0" name=""/>
        <dsp:cNvSpPr/>
      </dsp:nvSpPr>
      <dsp:spPr>
        <a:xfrm>
          <a:off x="4699840" y="1745901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88C3F-25E1-4000-A0FC-D308504C2162}">
      <dsp:nvSpPr>
        <dsp:cNvPr id="0" name=""/>
        <dsp:cNvSpPr/>
      </dsp:nvSpPr>
      <dsp:spPr>
        <a:xfrm>
          <a:off x="4902300" y="1948361"/>
          <a:ext cx="559175" cy="5591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24343-7874-406E-B7AA-4A4BEECE5BDD}">
      <dsp:nvSpPr>
        <dsp:cNvPr id="0" name=""/>
        <dsp:cNvSpPr/>
      </dsp:nvSpPr>
      <dsp:spPr>
        <a:xfrm>
          <a:off x="5870527" y="1745901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Identifying the Reliability variables</a:t>
          </a:r>
        </a:p>
      </dsp:txBody>
      <dsp:txXfrm>
        <a:off x="5870527" y="1745901"/>
        <a:ext cx="2272509" cy="964094"/>
      </dsp:txXfrm>
    </dsp:sp>
    <dsp:sp modelId="{161E77EE-4496-451C-9486-CDBAD2A787D5}">
      <dsp:nvSpPr>
        <dsp:cNvPr id="0" name=""/>
        <dsp:cNvSpPr/>
      </dsp:nvSpPr>
      <dsp:spPr>
        <a:xfrm>
          <a:off x="860676" y="3467499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62102-8CB5-4A2A-8CA4-7D94402B88A5}">
      <dsp:nvSpPr>
        <dsp:cNvPr id="0" name=""/>
        <dsp:cNvSpPr/>
      </dsp:nvSpPr>
      <dsp:spPr>
        <a:xfrm>
          <a:off x="1063136" y="3669959"/>
          <a:ext cx="559175" cy="5591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BFEDF-8846-44C9-B363-011A4BEDFD63}">
      <dsp:nvSpPr>
        <dsp:cNvPr id="0" name=""/>
        <dsp:cNvSpPr/>
      </dsp:nvSpPr>
      <dsp:spPr>
        <a:xfrm>
          <a:off x="2031363" y="3467499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Policy implications, focusing on a developing country like Bangladesh</a:t>
          </a:r>
        </a:p>
      </dsp:txBody>
      <dsp:txXfrm>
        <a:off x="2031363" y="3467499"/>
        <a:ext cx="2272509" cy="964094"/>
      </dsp:txXfrm>
    </dsp:sp>
    <dsp:sp modelId="{80606D19-E415-4B79-B95C-C60FD67471D8}">
      <dsp:nvSpPr>
        <dsp:cNvPr id="0" name=""/>
        <dsp:cNvSpPr/>
      </dsp:nvSpPr>
      <dsp:spPr>
        <a:xfrm>
          <a:off x="4699840" y="3467499"/>
          <a:ext cx="964094" cy="9640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8C348-3378-4AF2-A0F3-D3E94AE30027}">
      <dsp:nvSpPr>
        <dsp:cNvPr id="0" name=""/>
        <dsp:cNvSpPr/>
      </dsp:nvSpPr>
      <dsp:spPr>
        <a:xfrm>
          <a:off x="4902300" y="3669959"/>
          <a:ext cx="559175" cy="5591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E5358-966E-49DA-B7B2-A81EAE2A2FE8}">
      <dsp:nvSpPr>
        <dsp:cNvPr id="0" name=""/>
        <dsp:cNvSpPr/>
      </dsp:nvSpPr>
      <dsp:spPr>
        <a:xfrm>
          <a:off x="5870527" y="3467499"/>
          <a:ext cx="2272509" cy="9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1" kern="1200" dirty="0">
              <a:solidFill>
                <a:schemeClr val="bg1"/>
              </a:solidFill>
              <a:latin typeface="Agency FB" panose="020B0503020202020204" pitchFamily="34" charset="0"/>
            </a:rPr>
            <a:t>Providing insight about efficient urban planning, with a target of sustainability. </a:t>
          </a:r>
        </a:p>
      </dsp:txBody>
      <dsp:txXfrm>
        <a:off x="5870527" y="3467499"/>
        <a:ext cx="2272509" cy="964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45A58-3AA2-4BEA-845E-CFDB6616FAC2}">
      <dsp:nvSpPr>
        <dsp:cNvPr id="0" name=""/>
        <dsp:cNvSpPr/>
      </dsp:nvSpPr>
      <dsp:spPr>
        <a:xfrm>
          <a:off x="20660" y="0"/>
          <a:ext cx="3373625" cy="4192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gency FB" panose="020B0503020202020204" pitchFamily="34" charset="0"/>
            </a:rPr>
            <a:t>Confirmatory Factor Analysis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gency FB" panose="020B0503020202020204" pitchFamily="34" charset="0"/>
            </a:rPr>
            <a:t>(Reduce observed variables into a set of underlying factors)</a:t>
          </a:r>
        </a:p>
      </dsp:txBody>
      <dsp:txXfrm>
        <a:off x="20660" y="1593265"/>
        <a:ext cx="3373625" cy="2515683"/>
      </dsp:txXfrm>
    </dsp:sp>
    <dsp:sp modelId="{C58FF719-F45C-4FF7-9357-8EEC8B9523C4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62759" y="603487"/>
        <a:ext cx="889427" cy="889427"/>
      </dsp:txXfrm>
    </dsp:sp>
    <dsp:sp modelId="{AB86ECF6-AEB3-4EA6-BD38-E652B126F265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FD0151-1302-4FE3-AA02-FFFF6374D3BA}">
      <dsp:nvSpPr>
        <dsp:cNvPr id="0" name=""/>
        <dsp:cNvSpPr/>
      </dsp:nvSpPr>
      <dsp:spPr>
        <a:xfrm>
          <a:off x="3756441" y="0"/>
          <a:ext cx="3414946" cy="4192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gency FB" panose="020B0503020202020204" pitchFamily="34" charset="0"/>
            </a:rPr>
            <a:t>Path Analysis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gency FB" panose="020B0503020202020204" pitchFamily="34" charset="0"/>
            </a:rPr>
            <a:t>(Path diagram and coefficient identification)</a:t>
          </a:r>
        </a:p>
      </dsp:txBody>
      <dsp:txXfrm>
        <a:off x="3756441" y="1593265"/>
        <a:ext cx="3414946" cy="2515683"/>
      </dsp:txXfrm>
    </dsp:sp>
    <dsp:sp modelId="{0DC8EA99-3BA8-4D95-BA9E-2373DD49F608}">
      <dsp:nvSpPr>
        <dsp:cNvPr id="0" name=""/>
        <dsp:cNvSpPr/>
      </dsp:nvSpPr>
      <dsp:spPr>
        <a:xfrm>
          <a:off x="4834993" y="419280"/>
          <a:ext cx="1257841" cy="1257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19200" y="603487"/>
        <a:ext cx="889427" cy="889427"/>
      </dsp:txXfrm>
    </dsp:sp>
    <dsp:sp modelId="{B7FAB9F5-A676-4DED-B94B-E5BB936E52A0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245300-5DE1-46BA-B67E-FD1142300D54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gency FB" panose="020B0503020202020204" pitchFamily="34" charset="0"/>
            </a:rPr>
            <a:t>Model Interpretation</a:t>
          </a:r>
          <a:endParaRPr lang="en-US" sz="1800" b="1" kern="1200" dirty="0">
            <a:latin typeface="Agency FB" panose="020B0503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gency FB" panose="020B0503020202020204" pitchFamily="34" charset="0"/>
            </a:rPr>
            <a:t>(Identifying the most impactful latent attributes)</a:t>
          </a:r>
        </a:p>
      </dsp:txBody>
      <dsp:txXfrm>
        <a:off x="7512882" y="1593265"/>
        <a:ext cx="3414946" cy="2515683"/>
      </dsp:txXfrm>
    </dsp:sp>
    <dsp:sp modelId="{B47F7389-FFC6-4855-9EC5-0CBE354E11C7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5641" y="603487"/>
        <a:ext cx="889427" cy="889427"/>
      </dsp:txXfrm>
    </dsp:sp>
    <dsp:sp modelId="{64DBCBBA-0143-451B-91EA-60512A0D51E6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4BBB4-F535-45D6-B4FC-C7D310DD0D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1AE20-90F8-49A2-9EB3-4BF49A7A0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6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https://pixabay.com/en/open-book-library-education-read-1428428/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91AD-B943-8215-0529-A5EC18CA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2ADA9-80CA-D6A0-54DE-5C0614EE9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32ED-CABB-2886-1DFC-A88908B0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820FD-5D5D-DE4A-273F-70A25AF4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644EF-6729-E540-F5C7-01EEAC41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B052-191D-C6CE-3850-12F67CE2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E5516-0A89-3005-C855-D6E933007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7510-A86B-CFAC-F5C2-9E249FD1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17B01-553A-3C57-760B-18232EB9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25926-A58F-74C9-88FC-B2A277C2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E1707-68AD-6315-85C3-BB236D00F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27D88-1D52-8563-C659-329DE51C5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7823E-6AFD-C273-C88B-95E8B54C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2D200-547E-FB18-0266-19CB71E2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1E5E-3FDE-E33B-233A-1DB34C43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1A557A-5840-4FA7-BC8E-177E8B334596}"/>
              </a:ext>
            </a:extLst>
          </p:cNvPr>
          <p:cNvSpPr/>
          <p:nvPr userDrawn="1"/>
        </p:nvSpPr>
        <p:spPr>
          <a:xfrm>
            <a:off x="748747" y="157333"/>
            <a:ext cx="10668002" cy="120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1200" dirty="0">
                <a:solidFill>
                  <a:srgbClr val="416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International Conference on Advances in Civil Infrastructure and Construction Materials</a:t>
            </a:r>
          </a:p>
          <a:p>
            <a:pPr algn="ctr">
              <a:lnSpc>
                <a:spcPts val="3000"/>
              </a:lnSpc>
            </a:pPr>
            <a:r>
              <a:rPr lang="en-US" sz="1600" b="1" kern="1200" dirty="0">
                <a:solidFill>
                  <a:srgbClr val="4169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Military Institute of Science and Technology, Dhaka, Bangladesh</a:t>
            </a:r>
          </a:p>
          <a:p>
            <a:pPr algn="ctr">
              <a:lnSpc>
                <a:spcPts val="3000"/>
              </a:lnSpc>
            </a:pPr>
            <a:r>
              <a:rPr lang="en-US" sz="1600" b="1" dirty="0">
                <a:solidFill>
                  <a:srgbClr val="416987"/>
                </a:solidFill>
              </a:rPr>
              <a:t> </a:t>
            </a:r>
            <a:r>
              <a:rPr lang="en-US" sz="1600" b="1" dirty="0">
                <a:solidFill>
                  <a:srgbClr val="416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26</a:t>
            </a:r>
            <a:r>
              <a:rPr lang="en-US" sz="1600" b="1" baseline="30000" dirty="0">
                <a:solidFill>
                  <a:srgbClr val="416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1600" b="1" dirty="0">
                <a:solidFill>
                  <a:srgbClr val="416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July 28</a:t>
            </a:r>
            <a:r>
              <a:rPr lang="en-US" sz="1600" b="1" baseline="30000" dirty="0">
                <a:solidFill>
                  <a:srgbClr val="416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>
                <a:solidFill>
                  <a:srgbClr val="416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F7B5B-2D9F-2C56-BD80-D89D70B01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7" y="199948"/>
            <a:ext cx="10795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EB03D9-83B7-B310-286A-C858534804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8902" y="171402"/>
            <a:ext cx="1233763" cy="11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77E221-906D-4F92-820B-E043EEF73796}"/>
              </a:ext>
            </a:extLst>
          </p:cNvPr>
          <p:cNvSpPr/>
          <p:nvPr userDrawn="1"/>
        </p:nvSpPr>
        <p:spPr>
          <a:xfrm>
            <a:off x="573706" y="6307123"/>
            <a:ext cx="261777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000"/>
              </a:lnSpc>
            </a:pPr>
            <a:r>
              <a:rPr lang="en-US" sz="1200" dirty="0">
                <a:solidFill>
                  <a:srgbClr val="3F6889"/>
                </a:solidFill>
                <a:latin typeface="Arial" panose="020B0604020202020204" pitchFamily="34" charset="0"/>
              </a:rPr>
              <a:t>CICM 2023, MIST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9B6E95-DAE8-4403-AE36-DE3F0FB2C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614" y="846544"/>
            <a:ext cx="11290771" cy="115834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2EF6DB4-9E61-47C8-9F41-D79B35687820}"/>
              </a:ext>
            </a:extLst>
          </p:cNvPr>
          <p:cNvSpPr txBox="1">
            <a:spLocks/>
          </p:cNvSpPr>
          <p:nvPr userDrawn="1"/>
        </p:nvSpPr>
        <p:spPr>
          <a:xfrm>
            <a:off x="11295821" y="6390578"/>
            <a:ext cx="56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096E8-BCFC-4EB7-A8F5-D4DD0ACCDE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96470C1-E8C7-40A7-B45E-CCDF7EB6F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8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C0B59-E88D-B5DF-FECE-8F86E74E5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" y="6283962"/>
            <a:ext cx="5397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38697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1261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31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10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462336" y="315931"/>
            <a:ext cx="3113070" cy="62261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190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075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C5D0-95C4-DAD7-3EAA-F6ED40A0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93C65-99A9-C5C0-F87A-759963DC0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EA40-12DA-E596-DE61-79B1A53F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61D52-98D4-7D80-A42A-509FD9CF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40F97-A9F7-D1FA-E8F5-426CF9F6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3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7D0EB80-5ACB-4B75-B1FE-BC47C43D14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4616" y="-10133"/>
            <a:ext cx="12196616" cy="35705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9444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07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7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13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5100846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701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44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95449" y="3660"/>
            <a:ext cx="3600000" cy="36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7585" y="3870000"/>
            <a:ext cx="3600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75449" y="3870000"/>
            <a:ext cx="2520000" cy="19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97585" y="1733388"/>
            <a:ext cx="2520000" cy="1942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01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원형: 비어 있음 1">
            <a:extLst>
              <a:ext uri="{FF2B5EF4-FFF2-40B4-BE49-F238E27FC236}">
                <a16:creationId xmlns:a16="http://schemas.microsoft.com/office/drawing/2014/main" id="{B7CABA81-0BBC-49FB-B863-E9687338898B}"/>
              </a:ext>
            </a:extLst>
          </p:cNvPr>
          <p:cNvSpPr/>
          <p:nvPr userDrawn="1"/>
        </p:nvSpPr>
        <p:spPr>
          <a:xfrm>
            <a:off x="6392164" y="1281975"/>
            <a:ext cx="4759542" cy="4759542"/>
          </a:xfrm>
          <a:prstGeom prst="donut">
            <a:avLst>
              <a:gd name="adj" fmla="val 18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23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60AF8CF-91F6-47AF-9506-4473DAA9AA6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2612" y="504855"/>
            <a:ext cx="6441943" cy="5959540"/>
          </a:xfrm>
          <a:custGeom>
            <a:avLst/>
            <a:gdLst>
              <a:gd name="connsiteX0" fmla="*/ 3930341 w 6441943"/>
              <a:gd name="connsiteY0" fmla="*/ 5551462 h 5959540"/>
              <a:gd name="connsiteX1" fmla="*/ 3930470 w 6441943"/>
              <a:gd name="connsiteY1" fmla="*/ 5553792 h 5959540"/>
              <a:gd name="connsiteX2" fmla="*/ 3930728 w 6441943"/>
              <a:gd name="connsiteY2" fmla="*/ 5581396 h 5959540"/>
              <a:gd name="connsiteX3" fmla="*/ 3101215 w 6441943"/>
              <a:gd name="connsiteY3" fmla="*/ 5522950 h 5959540"/>
              <a:gd name="connsiteX4" fmla="*/ 3096254 w 6441943"/>
              <a:gd name="connsiteY4" fmla="*/ 5540606 h 5959540"/>
              <a:gd name="connsiteX5" fmla="*/ 3100089 w 6441943"/>
              <a:gd name="connsiteY5" fmla="*/ 5529112 h 5959540"/>
              <a:gd name="connsiteX6" fmla="*/ 3179633 w 6441943"/>
              <a:gd name="connsiteY6" fmla="*/ 5436354 h 5959540"/>
              <a:gd name="connsiteX7" fmla="*/ 3179855 w 6441943"/>
              <a:gd name="connsiteY7" fmla="*/ 5457522 h 5959540"/>
              <a:gd name="connsiteX8" fmla="*/ 3179738 w 6441943"/>
              <a:gd name="connsiteY8" fmla="*/ 5446344 h 5959540"/>
              <a:gd name="connsiteX9" fmla="*/ 3798364 w 6441943"/>
              <a:gd name="connsiteY9" fmla="*/ 5116122 h 5959540"/>
              <a:gd name="connsiteX10" fmla="*/ 3835318 w 6441943"/>
              <a:gd name="connsiteY10" fmla="*/ 5181705 h 5959540"/>
              <a:gd name="connsiteX11" fmla="*/ 3838161 w 6441943"/>
              <a:gd name="connsiteY11" fmla="*/ 5187944 h 5959540"/>
              <a:gd name="connsiteX12" fmla="*/ 3772668 w 6441943"/>
              <a:gd name="connsiteY12" fmla="*/ 5021018 h 5959540"/>
              <a:gd name="connsiteX13" fmla="*/ 3772670 w 6441943"/>
              <a:gd name="connsiteY13" fmla="*/ 5021035 h 5959540"/>
              <a:gd name="connsiteX14" fmla="*/ 3772673 w 6441943"/>
              <a:gd name="connsiteY14" fmla="*/ 5021047 h 5959540"/>
              <a:gd name="connsiteX15" fmla="*/ 3772670 w 6441943"/>
              <a:gd name="connsiteY15" fmla="*/ 5021034 h 5959540"/>
              <a:gd name="connsiteX16" fmla="*/ 3761032 w 6441943"/>
              <a:gd name="connsiteY16" fmla="*/ 4843434 h 5959540"/>
              <a:gd name="connsiteX17" fmla="*/ 3760631 w 6441943"/>
              <a:gd name="connsiteY17" fmla="*/ 4854130 h 5959540"/>
              <a:gd name="connsiteX18" fmla="*/ 3761287 w 6441943"/>
              <a:gd name="connsiteY18" fmla="*/ 4871798 h 5959540"/>
              <a:gd name="connsiteX19" fmla="*/ 3384337 w 6441943"/>
              <a:gd name="connsiteY19" fmla="*/ 3767524 h 5959540"/>
              <a:gd name="connsiteX20" fmla="*/ 3346103 w 6441943"/>
              <a:gd name="connsiteY20" fmla="*/ 3782585 h 5959540"/>
              <a:gd name="connsiteX21" fmla="*/ 3160723 w 6441943"/>
              <a:gd name="connsiteY21" fmla="*/ 3891497 h 5959540"/>
              <a:gd name="connsiteX22" fmla="*/ 2789975 w 6441943"/>
              <a:gd name="connsiteY22" fmla="*/ 4375909 h 5959540"/>
              <a:gd name="connsiteX23" fmla="*/ 2780135 w 6441943"/>
              <a:gd name="connsiteY23" fmla="*/ 4386371 h 5959540"/>
              <a:gd name="connsiteX24" fmla="*/ 2777987 w 6441943"/>
              <a:gd name="connsiteY24" fmla="*/ 4376117 h 5959540"/>
              <a:gd name="connsiteX25" fmla="*/ 2780259 w 6441943"/>
              <a:gd name="connsiteY25" fmla="*/ 4386964 h 5959540"/>
              <a:gd name="connsiteX26" fmla="*/ 2813776 w 6441943"/>
              <a:gd name="connsiteY26" fmla="*/ 4528044 h 5959540"/>
              <a:gd name="connsiteX27" fmla="*/ 2780260 w 6441943"/>
              <a:gd name="connsiteY27" fmla="*/ 4386966 h 5959540"/>
              <a:gd name="connsiteX28" fmla="*/ 2780140 w 6441943"/>
              <a:gd name="connsiteY28" fmla="*/ 4386393 h 5959540"/>
              <a:gd name="connsiteX29" fmla="*/ 2780260 w 6441943"/>
              <a:gd name="connsiteY29" fmla="*/ 4386964 h 5959540"/>
              <a:gd name="connsiteX30" fmla="*/ 2827406 w 6441943"/>
              <a:gd name="connsiteY30" fmla="*/ 4585415 h 5959540"/>
              <a:gd name="connsiteX31" fmla="*/ 2980344 w 6441943"/>
              <a:gd name="connsiteY31" fmla="*/ 4916780 h 5959540"/>
              <a:gd name="connsiteX32" fmla="*/ 3179627 w 6441943"/>
              <a:gd name="connsiteY32" fmla="*/ 5435843 h 5959540"/>
              <a:gd name="connsiteX33" fmla="*/ 3179738 w 6441943"/>
              <a:gd name="connsiteY33" fmla="*/ 5446344 h 5959540"/>
              <a:gd name="connsiteX34" fmla="*/ 3179858 w 6441943"/>
              <a:gd name="connsiteY34" fmla="*/ 5457884 h 5959540"/>
              <a:gd name="connsiteX35" fmla="*/ 3177050 w 6441943"/>
              <a:gd name="connsiteY35" fmla="*/ 5492431 h 5959540"/>
              <a:gd name="connsiteX36" fmla="*/ 2859847 w 6441943"/>
              <a:gd name="connsiteY36" fmla="*/ 5869169 h 5959540"/>
              <a:gd name="connsiteX37" fmla="*/ 2850578 w 6441943"/>
              <a:gd name="connsiteY37" fmla="*/ 5871485 h 5959540"/>
              <a:gd name="connsiteX38" fmla="*/ 2723128 w 6441943"/>
              <a:gd name="connsiteY38" fmla="*/ 5887707 h 5959540"/>
              <a:gd name="connsiteX39" fmla="*/ 2723137 w 6441943"/>
              <a:gd name="connsiteY39" fmla="*/ 5887707 h 5959540"/>
              <a:gd name="connsiteX40" fmla="*/ 2730081 w 6441943"/>
              <a:gd name="connsiteY40" fmla="*/ 5887707 h 5959540"/>
              <a:gd name="connsiteX41" fmla="*/ 3527214 w 6441943"/>
              <a:gd name="connsiteY41" fmla="*/ 5883072 h 5959540"/>
              <a:gd name="connsiteX42" fmla="*/ 3860898 w 6441943"/>
              <a:gd name="connsiteY42" fmla="*/ 5593415 h 5959540"/>
              <a:gd name="connsiteX43" fmla="*/ 3861133 w 6441943"/>
              <a:gd name="connsiteY43" fmla="*/ 5581911 h 5959540"/>
              <a:gd name="connsiteX44" fmla="*/ 3861133 w 6441943"/>
              <a:gd name="connsiteY44" fmla="*/ 5581912 h 5959540"/>
              <a:gd name="connsiteX45" fmla="*/ 3861134 w 6441943"/>
              <a:gd name="connsiteY45" fmla="*/ 5581911 h 5959540"/>
              <a:gd name="connsiteX46" fmla="*/ 3738082 w 6441943"/>
              <a:gd name="connsiteY46" fmla="*/ 5153139 h 5959540"/>
              <a:gd name="connsiteX47" fmla="*/ 3732433 w 6441943"/>
              <a:gd name="connsiteY47" fmla="*/ 5140760 h 5959540"/>
              <a:gd name="connsiteX48" fmla="*/ 3732384 w 6441943"/>
              <a:gd name="connsiteY48" fmla="*/ 5140652 h 5959540"/>
              <a:gd name="connsiteX49" fmla="*/ 3731127 w 6441943"/>
              <a:gd name="connsiteY49" fmla="*/ 5137087 h 5959540"/>
              <a:gd name="connsiteX50" fmla="*/ 3731128 w 6441943"/>
              <a:gd name="connsiteY50" fmla="*/ 5137089 h 5959540"/>
              <a:gd name="connsiteX51" fmla="*/ 3721174 w 6441943"/>
              <a:gd name="connsiteY51" fmla="*/ 5108858 h 5959540"/>
              <a:gd name="connsiteX52" fmla="*/ 3720583 w 6441943"/>
              <a:gd name="connsiteY52" fmla="*/ 5106469 h 5959540"/>
              <a:gd name="connsiteX53" fmla="*/ 3720154 w 6441943"/>
              <a:gd name="connsiteY53" fmla="*/ 5104735 h 5959540"/>
              <a:gd name="connsiteX54" fmla="*/ 3720155 w 6441943"/>
              <a:gd name="connsiteY54" fmla="*/ 5104739 h 5959540"/>
              <a:gd name="connsiteX55" fmla="*/ 3708063 w 6441943"/>
              <a:gd name="connsiteY55" fmla="*/ 5055829 h 5959540"/>
              <a:gd name="connsiteX56" fmla="*/ 3696662 w 6441943"/>
              <a:gd name="connsiteY56" fmla="*/ 4979636 h 5959540"/>
              <a:gd name="connsiteX57" fmla="*/ 3691720 w 6441943"/>
              <a:gd name="connsiteY57" fmla="*/ 4897282 h 5959540"/>
              <a:gd name="connsiteX58" fmla="*/ 3691720 w 6441943"/>
              <a:gd name="connsiteY58" fmla="*/ 4897290 h 5959540"/>
              <a:gd name="connsiteX59" fmla="*/ 3691169 w 6441943"/>
              <a:gd name="connsiteY59" fmla="*/ 4888099 h 5959540"/>
              <a:gd name="connsiteX60" fmla="*/ 3690584 w 6441943"/>
              <a:gd name="connsiteY60" fmla="*/ 4878351 h 5959540"/>
              <a:gd name="connsiteX61" fmla="*/ 3693440 w 6441943"/>
              <a:gd name="connsiteY61" fmla="*/ 4750059 h 5959540"/>
              <a:gd name="connsiteX62" fmla="*/ 3693439 w 6441943"/>
              <a:gd name="connsiteY62" fmla="*/ 4750071 h 5959540"/>
              <a:gd name="connsiteX63" fmla="*/ 3693440 w 6441943"/>
              <a:gd name="connsiteY63" fmla="*/ 4750058 h 5959540"/>
              <a:gd name="connsiteX64" fmla="*/ 3693440 w 6441943"/>
              <a:gd name="connsiteY64" fmla="*/ 4750048 h 5959540"/>
              <a:gd name="connsiteX65" fmla="*/ 3740401 w 6441943"/>
              <a:gd name="connsiteY65" fmla="*/ 4404670 h 5959540"/>
              <a:gd name="connsiteX66" fmla="*/ 3740571 w 6441943"/>
              <a:gd name="connsiteY66" fmla="*/ 4404435 h 5959540"/>
              <a:gd name="connsiteX67" fmla="*/ 3706071 w 6441943"/>
              <a:gd name="connsiteY67" fmla="*/ 4362586 h 5959540"/>
              <a:gd name="connsiteX68" fmla="*/ 3422570 w 6441943"/>
              <a:gd name="connsiteY68" fmla="*/ 3821979 h 5959540"/>
              <a:gd name="connsiteX69" fmla="*/ 3384337 w 6441943"/>
              <a:gd name="connsiteY69" fmla="*/ 3767524 h 5959540"/>
              <a:gd name="connsiteX70" fmla="*/ 2542383 w 6441943"/>
              <a:gd name="connsiteY70" fmla="*/ 3241413 h 5959540"/>
              <a:gd name="connsiteX71" fmla="*/ 2512260 w 6441943"/>
              <a:gd name="connsiteY71" fmla="*/ 3280805 h 5959540"/>
              <a:gd name="connsiteX72" fmla="*/ 2712294 w 6441943"/>
              <a:gd name="connsiteY72" fmla="*/ 4403775 h 5959540"/>
              <a:gd name="connsiteX73" fmla="*/ 2720978 w 6441943"/>
              <a:gd name="connsiteY73" fmla="*/ 4440058 h 5959540"/>
              <a:gd name="connsiteX74" fmla="*/ 2776921 w 6441943"/>
              <a:gd name="connsiteY74" fmla="*/ 4371033 h 5959540"/>
              <a:gd name="connsiteX75" fmla="*/ 2735259 w 6441943"/>
              <a:gd name="connsiteY75" fmla="*/ 4172222 h 5959540"/>
              <a:gd name="connsiteX76" fmla="*/ 2581778 w 6441943"/>
              <a:gd name="connsiteY76" fmla="*/ 3271536 h 5959540"/>
              <a:gd name="connsiteX77" fmla="*/ 2542383 w 6441943"/>
              <a:gd name="connsiteY77" fmla="*/ 3241413 h 5959540"/>
              <a:gd name="connsiteX78" fmla="*/ 2168787 w 6441943"/>
              <a:gd name="connsiteY78" fmla="*/ 3080089 h 5959540"/>
              <a:gd name="connsiteX79" fmla="*/ 2101741 w 6441943"/>
              <a:gd name="connsiteY79" fmla="*/ 3124488 h 5959540"/>
              <a:gd name="connsiteX80" fmla="*/ 1992831 w 6441943"/>
              <a:gd name="connsiteY80" fmla="*/ 3386337 h 5959540"/>
              <a:gd name="connsiteX81" fmla="*/ 1819037 w 6441943"/>
              <a:gd name="connsiteY81" fmla="*/ 3520738 h 5959540"/>
              <a:gd name="connsiteX82" fmla="*/ 1814402 w 6441943"/>
              <a:gd name="connsiteY82" fmla="*/ 3652819 h 5959540"/>
              <a:gd name="connsiteX83" fmla="*/ 1888554 w 6441943"/>
              <a:gd name="connsiteY83" fmla="*/ 3669041 h 5959540"/>
              <a:gd name="connsiteX84" fmla="*/ 1939533 w 6441943"/>
              <a:gd name="connsiteY84" fmla="*/ 3722337 h 5959540"/>
              <a:gd name="connsiteX85" fmla="*/ 2009051 w 6441943"/>
              <a:gd name="connsiteY85" fmla="*/ 3710752 h 5959540"/>
              <a:gd name="connsiteX86" fmla="*/ 2108693 w 6441943"/>
              <a:gd name="connsiteY86" fmla="*/ 3622696 h 5959540"/>
              <a:gd name="connsiteX87" fmla="*/ 2166623 w 6441943"/>
              <a:gd name="connsiteY87" fmla="*/ 3564764 h 5959540"/>
              <a:gd name="connsiteX88" fmla="*/ 2217603 w 6441943"/>
              <a:gd name="connsiteY88" fmla="*/ 3476709 h 5959540"/>
              <a:gd name="connsiteX89" fmla="*/ 2419204 w 6441943"/>
              <a:gd name="connsiteY89" fmla="*/ 3326089 h 5959540"/>
              <a:gd name="connsiteX90" fmla="*/ 2210652 w 6441943"/>
              <a:gd name="connsiteY90" fmla="*/ 3112903 h 5959540"/>
              <a:gd name="connsiteX91" fmla="*/ 2168787 w 6441943"/>
              <a:gd name="connsiteY91" fmla="*/ 3080089 h 5959540"/>
              <a:gd name="connsiteX92" fmla="*/ 4736448 w 6441943"/>
              <a:gd name="connsiteY92" fmla="*/ 2146033 h 5959540"/>
              <a:gd name="connsiteX93" fmla="*/ 4759619 w 6441943"/>
              <a:gd name="connsiteY93" fmla="*/ 2155880 h 5959540"/>
              <a:gd name="connsiteX94" fmla="*/ 4766572 w 6441943"/>
              <a:gd name="connsiteY94" fmla="*/ 2255523 h 5959540"/>
              <a:gd name="connsiteX95" fmla="*/ 4422563 w 6441943"/>
              <a:gd name="connsiteY95" fmla="*/ 2763414 h 5959540"/>
              <a:gd name="connsiteX96" fmla="*/ 4399870 w 6441943"/>
              <a:gd name="connsiteY96" fmla="*/ 2748805 h 5959540"/>
              <a:gd name="connsiteX97" fmla="*/ 4361056 w 6441943"/>
              <a:gd name="connsiteY97" fmla="*/ 2693480 h 5959540"/>
              <a:gd name="connsiteX98" fmla="*/ 4298489 w 6441943"/>
              <a:gd name="connsiteY98" fmla="*/ 2605425 h 5959540"/>
              <a:gd name="connsiteX99" fmla="*/ 4236902 w 6441943"/>
              <a:gd name="connsiteY99" fmla="*/ 2622045 h 5959540"/>
              <a:gd name="connsiteX100" fmla="*/ 4205003 w 6441943"/>
              <a:gd name="connsiteY100" fmla="*/ 2639946 h 5959540"/>
              <a:gd name="connsiteX101" fmla="*/ 4213619 w 6441943"/>
              <a:gd name="connsiteY101" fmla="*/ 2615853 h 5959540"/>
              <a:gd name="connsiteX102" fmla="*/ 4233606 w 6441943"/>
              <a:gd name="connsiteY102" fmla="*/ 2591522 h 5959540"/>
              <a:gd name="connsiteX103" fmla="*/ 4678517 w 6441943"/>
              <a:gd name="connsiteY103" fmla="*/ 2167467 h 5959540"/>
              <a:gd name="connsiteX104" fmla="*/ 4736448 w 6441943"/>
              <a:gd name="connsiteY104" fmla="*/ 2146033 h 5959540"/>
              <a:gd name="connsiteX105" fmla="*/ 2679023 w 6441943"/>
              <a:gd name="connsiteY105" fmla="*/ 1316748 h 5959540"/>
              <a:gd name="connsiteX106" fmla="*/ 2660196 w 6441943"/>
              <a:gd name="connsiteY106" fmla="*/ 1335577 h 5959540"/>
              <a:gd name="connsiteX107" fmla="*/ 2599948 w 6441943"/>
              <a:gd name="connsiteY107" fmla="*/ 1592789 h 5959540"/>
              <a:gd name="connsiteX108" fmla="*/ 2727395 w 6441943"/>
              <a:gd name="connsiteY108" fmla="*/ 1942694 h 5959540"/>
              <a:gd name="connsiteX109" fmla="*/ 2796913 w 6441943"/>
              <a:gd name="connsiteY109" fmla="*/ 2220763 h 5959540"/>
              <a:gd name="connsiteX110" fmla="*/ 2831673 w 6441943"/>
              <a:gd name="connsiteY110" fmla="*/ 2255521 h 5959540"/>
              <a:gd name="connsiteX111" fmla="*/ 2866430 w 6441943"/>
              <a:gd name="connsiteY111" fmla="*/ 2223079 h 5959540"/>
              <a:gd name="connsiteX112" fmla="*/ 2787644 w 6441943"/>
              <a:gd name="connsiteY112" fmla="*/ 1905618 h 5959540"/>
              <a:gd name="connsiteX113" fmla="*/ 2669465 w 6441943"/>
              <a:gd name="connsiteY113" fmla="*/ 1588155 h 5959540"/>
              <a:gd name="connsiteX114" fmla="*/ 2725077 w 6441943"/>
              <a:gd name="connsiteY114" fmla="*/ 1363383 h 5959540"/>
              <a:gd name="connsiteX115" fmla="*/ 2706541 w 6441943"/>
              <a:gd name="connsiteY115" fmla="*/ 1317039 h 5959540"/>
              <a:gd name="connsiteX116" fmla="*/ 2679023 w 6441943"/>
              <a:gd name="connsiteY116" fmla="*/ 1316748 h 5959540"/>
              <a:gd name="connsiteX117" fmla="*/ 3661900 w 6441943"/>
              <a:gd name="connsiteY117" fmla="*/ 43514 h 5959540"/>
              <a:gd name="connsiteX118" fmla="*/ 3700637 w 6441943"/>
              <a:gd name="connsiteY118" fmla="*/ 51823 h 5959540"/>
              <a:gd name="connsiteX119" fmla="*/ 3967122 w 6441943"/>
              <a:gd name="connsiteY119" fmla="*/ 290498 h 5959540"/>
              <a:gd name="connsiteX120" fmla="*/ 3955534 w 6441943"/>
              <a:gd name="connsiteY120" fmla="*/ 436486 h 5959540"/>
              <a:gd name="connsiteX121" fmla="*/ 3917409 w 6441943"/>
              <a:gd name="connsiteY121" fmla="*/ 423225 h 5959540"/>
              <a:gd name="connsiteX122" fmla="*/ 3915737 w 6441943"/>
              <a:gd name="connsiteY122" fmla="*/ 421250 h 5959540"/>
              <a:gd name="connsiteX123" fmla="*/ 3559208 w 6441943"/>
              <a:gd name="connsiteY123" fmla="*/ 129965 h 5959540"/>
              <a:gd name="connsiteX124" fmla="*/ 3496142 w 6441943"/>
              <a:gd name="connsiteY124" fmla="*/ 100266 h 5959540"/>
              <a:gd name="connsiteX125" fmla="*/ 3547157 w 6441943"/>
              <a:gd name="connsiteY125" fmla="*/ 71375 h 5959540"/>
              <a:gd name="connsiteX126" fmla="*/ 3661900 w 6441943"/>
              <a:gd name="connsiteY126" fmla="*/ 43514 h 5959540"/>
              <a:gd name="connsiteX127" fmla="*/ 3052075 w 6441943"/>
              <a:gd name="connsiteY127" fmla="*/ 570 h 5959540"/>
              <a:gd name="connsiteX128" fmla="*/ 3058764 w 6441943"/>
              <a:gd name="connsiteY128" fmla="*/ 841 h 5959540"/>
              <a:gd name="connsiteX129" fmla="*/ 3410334 w 6441943"/>
              <a:gd name="connsiteY129" fmla="*/ 59859 h 5959540"/>
              <a:gd name="connsiteX130" fmla="*/ 3496142 w 6441943"/>
              <a:gd name="connsiteY130" fmla="*/ 100266 h 5959540"/>
              <a:gd name="connsiteX131" fmla="*/ 3492399 w 6441943"/>
              <a:gd name="connsiteY131" fmla="*/ 102386 h 5959540"/>
              <a:gd name="connsiteX132" fmla="*/ 3429521 w 6441943"/>
              <a:gd name="connsiteY132" fmla="*/ 149148 h 5959540"/>
              <a:gd name="connsiteX133" fmla="*/ 3290487 w 6441943"/>
              <a:gd name="connsiteY133" fmla="*/ 283548 h 5959540"/>
              <a:gd name="connsiteX134" fmla="*/ 3306706 w 6441943"/>
              <a:gd name="connsiteY134" fmla="*/ 325258 h 5959540"/>
              <a:gd name="connsiteX135" fmla="*/ 3302072 w 6441943"/>
              <a:gd name="connsiteY135" fmla="*/ 366969 h 5959540"/>
              <a:gd name="connsiteX136" fmla="*/ 3248776 w 6441943"/>
              <a:gd name="connsiteY136" fmla="*/ 441121 h 5959540"/>
              <a:gd name="connsiteX137" fmla="*/ 3202431 w 6441943"/>
              <a:gd name="connsiteY137" fmla="*/ 448071 h 5959540"/>
              <a:gd name="connsiteX138" fmla="*/ 3163037 w 6441943"/>
              <a:gd name="connsiteY138" fmla="*/ 420264 h 5959540"/>
              <a:gd name="connsiteX139" fmla="*/ 3112058 w 6441943"/>
              <a:gd name="connsiteY139" fmla="*/ 431852 h 5959540"/>
              <a:gd name="connsiteX140" fmla="*/ 3024002 w 6441943"/>
              <a:gd name="connsiteY140" fmla="*/ 554664 h 5959540"/>
              <a:gd name="connsiteX141" fmla="*/ 2961438 w 6441943"/>
              <a:gd name="connsiteY141" fmla="*/ 594059 h 5959540"/>
              <a:gd name="connsiteX142" fmla="*/ 2609215 w 6441943"/>
              <a:gd name="connsiteY142" fmla="*/ 992625 h 5959540"/>
              <a:gd name="connsiteX143" fmla="*/ 2928997 w 6441943"/>
              <a:gd name="connsiteY143" fmla="*/ 1321673 h 5959540"/>
              <a:gd name="connsiteX144" fmla="*/ 3315975 w 6441943"/>
              <a:gd name="connsiteY144" fmla="*/ 992625 h 5959540"/>
              <a:gd name="connsiteX145" fmla="*/ 3253411 w 6441943"/>
              <a:gd name="connsiteY145" fmla="*/ 749313 h 5959540"/>
              <a:gd name="connsiteX146" fmla="*/ 3248776 w 6441943"/>
              <a:gd name="connsiteY146" fmla="*/ 698333 h 5959540"/>
              <a:gd name="connsiteX147" fmla="*/ 3334513 w 6441943"/>
              <a:gd name="connsiteY147" fmla="*/ 605644 h 5959540"/>
              <a:gd name="connsiteX148" fmla="*/ 3334513 w 6441943"/>
              <a:gd name="connsiteY148" fmla="*/ 559299 h 5959540"/>
              <a:gd name="connsiteX149" fmla="*/ 3304390 w 6441943"/>
              <a:gd name="connsiteY149" fmla="*/ 519907 h 5959540"/>
              <a:gd name="connsiteX150" fmla="*/ 3373907 w 6441943"/>
              <a:gd name="connsiteY150" fmla="*/ 434168 h 5959540"/>
              <a:gd name="connsiteX151" fmla="*/ 3415618 w 6441943"/>
              <a:gd name="connsiteY151" fmla="*/ 415630 h 5959540"/>
              <a:gd name="connsiteX152" fmla="*/ 3457328 w 6441943"/>
              <a:gd name="connsiteY152" fmla="*/ 445755 h 5959540"/>
              <a:gd name="connsiteX153" fmla="*/ 3508307 w 6441943"/>
              <a:gd name="connsiteY153" fmla="*/ 417948 h 5959540"/>
              <a:gd name="connsiteX154" fmla="*/ 3744666 w 6441943"/>
              <a:gd name="connsiteY154" fmla="*/ 271960 h 5959540"/>
              <a:gd name="connsiteX155" fmla="*/ 3902239 w 6441943"/>
              <a:gd name="connsiteY155" fmla="*/ 417948 h 5959540"/>
              <a:gd name="connsiteX156" fmla="*/ 3917409 w 6441943"/>
              <a:gd name="connsiteY156" fmla="*/ 423225 h 5959540"/>
              <a:gd name="connsiteX157" fmla="*/ 3928155 w 6441943"/>
              <a:gd name="connsiteY157" fmla="*/ 435919 h 5959540"/>
              <a:gd name="connsiteX158" fmla="*/ 3932365 w 6441943"/>
              <a:gd name="connsiteY158" fmla="*/ 441118 h 5959540"/>
              <a:gd name="connsiteX159" fmla="*/ 4226656 w 6441943"/>
              <a:gd name="connsiteY159" fmla="*/ 772485 h 5959540"/>
              <a:gd name="connsiteX160" fmla="*/ 4307758 w 6441943"/>
              <a:gd name="connsiteY160" fmla="*/ 1043602 h 5959540"/>
              <a:gd name="connsiteX161" fmla="*/ 4284586 w 6441943"/>
              <a:gd name="connsiteY161" fmla="*/ 1326305 h 5959540"/>
              <a:gd name="connsiteX162" fmla="*/ 4238241 w 6441943"/>
              <a:gd name="connsiteY162" fmla="*/ 1133975 h 5959540"/>
              <a:gd name="connsiteX163" fmla="*/ 4164089 w 6441943"/>
              <a:gd name="connsiteY163" fmla="*/ 1326305 h 5959540"/>
              <a:gd name="connsiteX164" fmla="*/ 4113110 w 6441943"/>
              <a:gd name="connsiteY164" fmla="*/ 1226665 h 5959540"/>
              <a:gd name="connsiteX165" fmla="*/ 4055180 w 6441943"/>
              <a:gd name="connsiteY165" fmla="*/ 1388872 h 5959540"/>
              <a:gd name="connsiteX166" fmla="*/ 4038958 w 6441943"/>
              <a:gd name="connsiteY166" fmla="*/ 1300817 h 5959540"/>
              <a:gd name="connsiteX167" fmla="*/ 3779426 w 6441943"/>
              <a:gd name="connsiteY167" fmla="*/ 1574252 h 5959540"/>
              <a:gd name="connsiteX168" fmla="*/ 3682102 w 6441943"/>
              <a:gd name="connsiteY168" fmla="*/ 1655354 h 5959540"/>
              <a:gd name="connsiteX169" fmla="*/ 3665882 w 6441943"/>
              <a:gd name="connsiteY169" fmla="*/ 1921839 h 5959540"/>
              <a:gd name="connsiteX170" fmla="*/ 3626488 w 6441943"/>
              <a:gd name="connsiteY170" fmla="*/ 1991356 h 5959540"/>
              <a:gd name="connsiteX171" fmla="*/ 3515260 w 6441943"/>
              <a:gd name="connsiteY171" fmla="*/ 2002941 h 5959540"/>
              <a:gd name="connsiteX172" fmla="*/ 3487453 w 6441943"/>
              <a:gd name="connsiteY172" fmla="*/ 2077093 h 5959540"/>
              <a:gd name="connsiteX173" fmla="*/ 3417936 w 6441943"/>
              <a:gd name="connsiteY173" fmla="*/ 2088680 h 5959540"/>
              <a:gd name="connsiteX174" fmla="*/ 3387813 w 6441943"/>
              <a:gd name="connsiteY174" fmla="*/ 2146610 h 5959540"/>
              <a:gd name="connsiteX175" fmla="*/ 3306708 w 6441943"/>
              <a:gd name="connsiteY175" fmla="*/ 2141976 h 5959540"/>
              <a:gd name="connsiteX176" fmla="*/ 3288170 w 6441943"/>
              <a:gd name="connsiteY176" fmla="*/ 2211493 h 5959540"/>
              <a:gd name="connsiteX177" fmla="*/ 3144501 w 6441943"/>
              <a:gd name="connsiteY177" fmla="*/ 2223080 h 5959540"/>
              <a:gd name="connsiteX178" fmla="*/ 3051811 w 6441943"/>
              <a:gd name="connsiteY178" fmla="*/ 2169783 h 5959540"/>
              <a:gd name="connsiteX179" fmla="*/ 2959121 w 6441943"/>
              <a:gd name="connsiteY179" fmla="*/ 2313452 h 5959540"/>
              <a:gd name="connsiteX180" fmla="*/ 3040226 w 6441943"/>
              <a:gd name="connsiteY180" fmla="*/ 2445536 h 5959540"/>
              <a:gd name="connsiteX181" fmla="*/ 3241825 w 6441943"/>
              <a:gd name="connsiteY181" fmla="*/ 2614694 h 5959540"/>
              <a:gd name="connsiteX182" fmla="*/ 3276585 w 6441943"/>
              <a:gd name="connsiteY182" fmla="*/ 2656404 h 5959540"/>
              <a:gd name="connsiteX183" fmla="*/ 3531482 w 6441943"/>
              <a:gd name="connsiteY183" fmla="*/ 2563714 h 5959540"/>
              <a:gd name="connsiteX184" fmla="*/ 3967124 w 6441943"/>
              <a:gd name="connsiteY184" fmla="*/ 2869591 h 5959540"/>
              <a:gd name="connsiteX185" fmla="*/ 4006516 w 6441943"/>
              <a:gd name="connsiteY185" fmla="*/ 2869591 h 5959540"/>
              <a:gd name="connsiteX186" fmla="*/ 4175677 w 6441943"/>
              <a:gd name="connsiteY186" fmla="*/ 2656404 h 5959540"/>
              <a:gd name="connsiteX187" fmla="*/ 4205003 w 6441943"/>
              <a:gd name="connsiteY187" fmla="*/ 2639946 h 5959540"/>
              <a:gd name="connsiteX188" fmla="*/ 4201345 w 6441943"/>
              <a:gd name="connsiteY188" fmla="*/ 2650177 h 5959540"/>
              <a:gd name="connsiteX189" fmla="*/ 4198846 w 6441943"/>
              <a:gd name="connsiteY189" fmla="*/ 2702749 h 5959540"/>
              <a:gd name="connsiteX190" fmla="*/ 4187261 w 6441943"/>
              <a:gd name="connsiteY190" fmla="*/ 2848737 h 5959540"/>
              <a:gd name="connsiteX191" fmla="*/ 4082983 w 6441943"/>
              <a:gd name="connsiteY191" fmla="*/ 2969234 h 5959540"/>
              <a:gd name="connsiteX192" fmla="*/ 4078349 w 6441943"/>
              <a:gd name="connsiteY192" fmla="*/ 3092046 h 5959540"/>
              <a:gd name="connsiteX193" fmla="*/ 4117743 w 6441943"/>
              <a:gd name="connsiteY193" fmla="*/ 3138391 h 5959540"/>
              <a:gd name="connsiteX194" fmla="*/ 4226653 w 6441943"/>
              <a:gd name="connsiteY194" fmla="*/ 3052654 h 5959540"/>
              <a:gd name="connsiteX195" fmla="*/ 4422563 w 6441943"/>
              <a:gd name="connsiteY195" fmla="*/ 2763414 h 5959540"/>
              <a:gd name="connsiteX196" fmla="*/ 4428835 w 6441943"/>
              <a:gd name="connsiteY196" fmla="*/ 2767452 h 5959540"/>
              <a:gd name="connsiteX197" fmla="*/ 4442159 w 6441943"/>
              <a:gd name="connsiteY197" fmla="*/ 2774585 h 5959540"/>
              <a:gd name="connsiteX198" fmla="*/ 4446793 w 6441943"/>
              <a:gd name="connsiteY198" fmla="*/ 2874225 h 5959540"/>
              <a:gd name="connsiteX199" fmla="*/ 4463015 w 6441943"/>
              <a:gd name="connsiteY199" fmla="*/ 2950695 h 5959540"/>
              <a:gd name="connsiteX200" fmla="*/ 4493138 w 6441943"/>
              <a:gd name="connsiteY200" fmla="*/ 3036432 h 5959540"/>
              <a:gd name="connsiteX201" fmla="*/ 4428255 w 6441943"/>
              <a:gd name="connsiteY201" fmla="*/ 3145344 h 5959540"/>
              <a:gd name="connsiteX202" fmla="*/ 4312393 w 6441943"/>
              <a:gd name="connsiteY202" fmla="*/ 3307551 h 5959540"/>
              <a:gd name="connsiteX203" fmla="*/ 4887070 w 6441943"/>
              <a:gd name="connsiteY203" fmla="*/ 3949429 h 5959540"/>
              <a:gd name="connsiteX204" fmla="*/ 4914877 w 6441943"/>
              <a:gd name="connsiteY204" fmla="*/ 4141759 h 5959540"/>
              <a:gd name="connsiteX205" fmla="*/ 4845359 w 6441943"/>
              <a:gd name="connsiteY205" fmla="*/ 4598258 h 5959540"/>
              <a:gd name="connsiteX206" fmla="*/ 5095622 w 6441943"/>
              <a:gd name="connsiteY206" fmla="*/ 4938892 h 5959540"/>
              <a:gd name="connsiteX207" fmla="*/ 5230022 w 6441943"/>
              <a:gd name="connsiteY207" fmla="*/ 4874009 h 5959540"/>
              <a:gd name="connsiteX208" fmla="*/ 5408451 w 6441943"/>
              <a:gd name="connsiteY208" fmla="*/ 4890228 h 5959540"/>
              <a:gd name="connsiteX209" fmla="*/ 5658714 w 6441943"/>
              <a:gd name="connsiteY209" fmla="*/ 4836933 h 5959540"/>
              <a:gd name="connsiteX210" fmla="*/ 5793114 w 6441943"/>
              <a:gd name="connsiteY210" fmla="*/ 4853155 h 5959540"/>
              <a:gd name="connsiteX211" fmla="*/ 5742135 w 6441943"/>
              <a:gd name="connsiteY211" fmla="*/ 4992190 h 5959540"/>
              <a:gd name="connsiteX212" fmla="*/ 5943734 w 6441943"/>
              <a:gd name="connsiteY212" fmla="*/ 4938892 h 5959540"/>
              <a:gd name="connsiteX213" fmla="*/ 6249610 w 6441943"/>
              <a:gd name="connsiteY213" fmla="*/ 4834614 h 5959540"/>
              <a:gd name="connsiteX214" fmla="*/ 6358521 w 6441943"/>
              <a:gd name="connsiteY214" fmla="*/ 4920354 h 5959540"/>
              <a:gd name="connsiteX215" fmla="*/ 6377059 w 6441943"/>
              <a:gd name="connsiteY215" fmla="*/ 4927304 h 5959540"/>
              <a:gd name="connsiteX216" fmla="*/ 6388645 w 6441943"/>
              <a:gd name="connsiteY216" fmla="*/ 4943526 h 5959540"/>
              <a:gd name="connsiteX217" fmla="*/ 6381694 w 6441943"/>
              <a:gd name="connsiteY217" fmla="*/ 4982918 h 5959540"/>
              <a:gd name="connsiteX218" fmla="*/ 6416451 w 6441943"/>
              <a:gd name="connsiteY218" fmla="*/ 5001456 h 5959540"/>
              <a:gd name="connsiteX219" fmla="*/ 6428039 w 6441943"/>
              <a:gd name="connsiteY219" fmla="*/ 5019994 h 5959540"/>
              <a:gd name="connsiteX220" fmla="*/ 6416451 w 6441943"/>
              <a:gd name="connsiteY220" fmla="*/ 5077926 h 5959540"/>
              <a:gd name="connsiteX221" fmla="*/ 6428039 w 6441943"/>
              <a:gd name="connsiteY221" fmla="*/ 5105733 h 5959540"/>
              <a:gd name="connsiteX222" fmla="*/ 6441943 w 6441943"/>
              <a:gd name="connsiteY222" fmla="*/ 5168298 h 5959540"/>
              <a:gd name="connsiteX223" fmla="*/ 6423405 w 6441943"/>
              <a:gd name="connsiteY223" fmla="*/ 5198423 h 5959540"/>
              <a:gd name="connsiteX224" fmla="*/ 6423405 w 6441943"/>
              <a:gd name="connsiteY224" fmla="*/ 5240133 h 5959540"/>
              <a:gd name="connsiteX225" fmla="*/ 6381694 w 6441943"/>
              <a:gd name="connsiteY225" fmla="*/ 5267940 h 5959540"/>
              <a:gd name="connsiteX226" fmla="*/ 6177777 w 6441943"/>
              <a:gd name="connsiteY226" fmla="*/ 5402341 h 5959540"/>
              <a:gd name="connsiteX227" fmla="*/ 5906658 w 6441943"/>
              <a:gd name="connsiteY227" fmla="*/ 5536741 h 5959540"/>
              <a:gd name="connsiteX228" fmla="*/ 5408451 w 6441943"/>
              <a:gd name="connsiteY228" fmla="*/ 5733708 h 5959540"/>
              <a:gd name="connsiteX229" fmla="*/ 5079402 w 6441943"/>
              <a:gd name="connsiteY229" fmla="*/ 5895915 h 5959540"/>
              <a:gd name="connsiteX230" fmla="*/ 4870850 w 6441943"/>
              <a:gd name="connsiteY230" fmla="*/ 5694314 h 5959540"/>
              <a:gd name="connsiteX231" fmla="*/ 4748035 w 6441943"/>
              <a:gd name="connsiteY231" fmla="*/ 5620162 h 5959540"/>
              <a:gd name="connsiteX232" fmla="*/ 4666933 w 6441943"/>
              <a:gd name="connsiteY232" fmla="*/ 5701264 h 5959540"/>
              <a:gd name="connsiteX233" fmla="*/ 4372641 w 6441943"/>
              <a:gd name="connsiteY233" fmla="*/ 5752243 h 5959540"/>
              <a:gd name="connsiteX234" fmla="*/ 4284586 w 6441943"/>
              <a:gd name="connsiteY234" fmla="*/ 5381484 h 5959540"/>
              <a:gd name="connsiteX235" fmla="*/ 3913827 w 6441943"/>
              <a:gd name="connsiteY235" fmla="*/ 4582036 h 5959540"/>
              <a:gd name="connsiteX236" fmla="*/ 3803568 w 6441943"/>
              <a:gd name="connsiteY236" fmla="*/ 4480852 h 5959540"/>
              <a:gd name="connsiteX237" fmla="*/ 3800007 w 6441943"/>
              <a:gd name="connsiteY237" fmla="*/ 4476532 h 5959540"/>
              <a:gd name="connsiteX238" fmla="*/ 3780527 w 6441943"/>
              <a:gd name="connsiteY238" fmla="*/ 4590443 h 5959540"/>
              <a:gd name="connsiteX239" fmla="*/ 3780525 w 6441943"/>
              <a:gd name="connsiteY239" fmla="*/ 4590467 h 5959540"/>
              <a:gd name="connsiteX240" fmla="*/ 3765094 w 6441943"/>
              <a:gd name="connsiteY240" fmla="*/ 4735131 h 5959540"/>
              <a:gd name="connsiteX241" fmla="*/ 3765092 w 6441943"/>
              <a:gd name="connsiteY241" fmla="*/ 4735183 h 5959540"/>
              <a:gd name="connsiteX242" fmla="*/ 3765094 w 6441943"/>
              <a:gd name="connsiteY242" fmla="*/ 4735132 h 5959540"/>
              <a:gd name="connsiteX243" fmla="*/ 3765902 w 6441943"/>
              <a:gd name="connsiteY243" fmla="*/ 4727558 h 5959540"/>
              <a:gd name="connsiteX244" fmla="*/ 3763880 w 6441943"/>
              <a:gd name="connsiteY244" fmla="*/ 4767502 h 5959540"/>
              <a:gd name="connsiteX245" fmla="*/ 3761087 w 6441943"/>
              <a:gd name="connsiteY245" fmla="*/ 4841968 h 5959540"/>
              <a:gd name="connsiteX246" fmla="*/ 3761604 w 6441943"/>
              <a:gd name="connsiteY246" fmla="*/ 4880319 h 5959540"/>
              <a:gd name="connsiteX247" fmla="*/ 3764152 w 6441943"/>
              <a:gd name="connsiteY247" fmla="*/ 4948933 h 5959540"/>
              <a:gd name="connsiteX248" fmla="*/ 3765139 w 6441943"/>
              <a:gd name="connsiteY248" fmla="*/ 4957284 h 5959540"/>
              <a:gd name="connsiteX249" fmla="*/ 3763636 w 6441943"/>
              <a:gd name="connsiteY249" fmla="*/ 4934981 h 5959540"/>
              <a:gd name="connsiteX250" fmla="*/ 3766230 w 6441943"/>
              <a:gd name="connsiteY250" fmla="*/ 4966518 h 5959540"/>
              <a:gd name="connsiteX251" fmla="*/ 3771090 w 6441943"/>
              <a:gd name="connsiteY251" fmla="*/ 5007656 h 5959540"/>
              <a:gd name="connsiteX252" fmla="*/ 3774769 w 6441943"/>
              <a:gd name="connsiteY252" fmla="*/ 5031180 h 5959540"/>
              <a:gd name="connsiteX253" fmla="*/ 3781007 w 6441943"/>
              <a:gd name="connsiteY253" fmla="*/ 5061338 h 5959540"/>
              <a:gd name="connsiteX254" fmla="*/ 3784037 w 6441943"/>
              <a:gd name="connsiteY254" fmla="*/ 5074110 h 5959540"/>
              <a:gd name="connsiteX255" fmla="*/ 3782356 w 6441943"/>
              <a:gd name="connsiteY255" fmla="*/ 5067859 h 5959540"/>
              <a:gd name="connsiteX256" fmla="*/ 3783197 w 6441943"/>
              <a:gd name="connsiteY256" fmla="*/ 5071928 h 5959540"/>
              <a:gd name="connsiteX257" fmla="*/ 3790925 w 6441943"/>
              <a:gd name="connsiteY257" fmla="*/ 5097158 h 5959540"/>
              <a:gd name="connsiteX258" fmla="*/ 3792279 w 6441943"/>
              <a:gd name="connsiteY258" fmla="*/ 5101288 h 5959540"/>
              <a:gd name="connsiteX259" fmla="*/ 3791572 w 6441943"/>
              <a:gd name="connsiteY259" fmla="*/ 5099273 h 5959540"/>
              <a:gd name="connsiteX260" fmla="*/ 3792746 w 6441943"/>
              <a:gd name="connsiteY260" fmla="*/ 5103106 h 5959540"/>
              <a:gd name="connsiteX261" fmla="*/ 3798331 w 6441943"/>
              <a:gd name="connsiteY261" fmla="*/ 5116063 h 5959540"/>
              <a:gd name="connsiteX262" fmla="*/ 3798364 w 6441943"/>
              <a:gd name="connsiteY262" fmla="*/ 5116122 h 5959540"/>
              <a:gd name="connsiteX263" fmla="*/ 3798347 w 6441943"/>
              <a:gd name="connsiteY263" fmla="*/ 5116093 h 5959540"/>
              <a:gd name="connsiteX264" fmla="*/ 3841530 w 6441943"/>
              <a:gd name="connsiteY264" fmla="*/ 5195336 h 5959540"/>
              <a:gd name="connsiteX265" fmla="*/ 3838161 w 6441943"/>
              <a:gd name="connsiteY265" fmla="*/ 5187944 h 5959540"/>
              <a:gd name="connsiteX266" fmla="*/ 3840723 w 6441943"/>
              <a:gd name="connsiteY266" fmla="*/ 5192568 h 5959540"/>
              <a:gd name="connsiteX267" fmla="*/ 3843401 w 6441943"/>
              <a:gd name="connsiteY267" fmla="*/ 5198769 h 5959540"/>
              <a:gd name="connsiteX268" fmla="*/ 3845921 w 6441943"/>
              <a:gd name="connsiteY268" fmla="*/ 5203395 h 5959540"/>
              <a:gd name="connsiteX269" fmla="*/ 3852185 w 6441943"/>
              <a:gd name="connsiteY269" fmla="*/ 5218716 h 5959540"/>
              <a:gd name="connsiteX270" fmla="*/ 3864731 w 6441943"/>
              <a:gd name="connsiteY270" fmla="*/ 5246247 h 5959540"/>
              <a:gd name="connsiteX271" fmla="*/ 3867285 w 6441943"/>
              <a:gd name="connsiteY271" fmla="*/ 5254086 h 5959540"/>
              <a:gd name="connsiteX272" fmla="*/ 3855237 w 6441943"/>
              <a:gd name="connsiteY272" fmla="*/ 5226182 h 5959540"/>
              <a:gd name="connsiteX273" fmla="*/ 3869801 w 6441943"/>
              <a:gd name="connsiteY273" fmla="*/ 5261806 h 5959540"/>
              <a:gd name="connsiteX274" fmla="*/ 3867285 w 6441943"/>
              <a:gd name="connsiteY274" fmla="*/ 5254086 h 5959540"/>
              <a:gd name="connsiteX275" fmla="*/ 3873002 w 6441943"/>
              <a:gd name="connsiteY275" fmla="*/ 5267325 h 5959540"/>
              <a:gd name="connsiteX276" fmla="*/ 3876971 w 6441943"/>
              <a:gd name="connsiteY276" fmla="*/ 5279345 h 5959540"/>
              <a:gd name="connsiteX277" fmla="*/ 3880558 w 6441943"/>
              <a:gd name="connsiteY277" fmla="*/ 5288119 h 5959540"/>
              <a:gd name="connsiteX278" fmla="*/ 3887016 w 6441943"/>
              <a:gd name="connsiteY278" fmla="*/ 5309765 h 5959540"/>
              <a:gd name="connsiteX279" fmla="*/ 3896534 w 6441943"/>
              <a:gd name="connsiteY279" fmla="*/ 5338590 h 5959540"/>
              <a:gd name="connsiteX280" fmla="*/ 3900713 w 6441943"/>
              <a:gd name="connsiteY280" fmla="*/ 5355679 h 5959540"/>
              <a:gd name="connsiteX281" fmla="*/ 3904278 w 6441943"/>
              <a:gd name="connsiteY281" fmla="*/ 5367630 h 5959540"/>
              <a:gd name="connsiteX282" fmla="*/ 3907819 w 6441943"/>
              <a:gd name="connsiteY282" fmla="*/ 5384732 h 5959540"/>
              <a:gd name="connsiteX283" fmla="*/ 3912682 w 6441943"/>
              <a:gd name="connsiteY283" fmla="*/ 5404615 h 5959540"/>
              <a:gd name="connsiteX284" fmla="*/ 3916297 w 6441943"/>
              <a:gd name="connsiteY284" fmla="*/ 5425687 h 5959540"/>
              <a:gd name="connsiteX285" fmla="*/ 3919119 w 6441943"/>
              <a:gd name="connsiteY285" fmla="*/ 5439319 h 5959540"/>
              <a:gd name="connsiteX286" fmla="*/ 3920656 w 6441943"/>
              <a:gd name="connsiteY286" fmla="*/ 5451099 h 5959540"/>
              <a:gd name="connsiteX287" fmla="*/ 3922811 w 6441943"/>
              <a:gd name="connsiteY287" fmla="*/ 5463655 h 5959540"/>
              <a:gd name="connsiteX288" fmla="*/ 3923396 w 6441943"/>
              <a:gd name="connsiteY288" fmla="*/ 5469029 h 5959540"/>
              <a:gd name="connsiteX289" fmla="*/ 3922100 w 6441943"/>
              <a:gd name="connsiteY289" fmla="*/ 5462160 h 5959540"/>
              <a:gd name="connsiteX290" fmla="*/ 3925391 w 6441943"/>
              <a:gd name="connsiteY290" fmla="*/ 5487370 h 5959540"/>
              <a:gd name="connsiteX291" fmla="*/ 3923396 w 6441943"/>
              <a:gd name="connsiteY291" fmla="*/ 5469029 h 5959540"/>
              <a:gd name="connsiteX292" fmla="*/ 3923846 w 6441943"/>
              <a:gd name="connsiteY292" fmla="*/ 5471418 h 5959540"/>
              <a:gd name="connsiteX293" fmla="*/ 3925984 w 6441943"/>
              <a:gd name="connsiteY293" fmla="*/ 5491912 h 5959540"/>
              <a:gd name="connsiteX294" fmla="*/ 3927116 w 6441943"/>
              <a:gd name="connsiteY294" fmla="*/ 5500582 h 5959540"/>
              <a:gd name="connsiteX295" fmla="*/ 3927510 w 6441943"/>
              <a:gd name="connsiteY295" fmla="*/ 5506529 h 5959540"/>
              <a:gd name="connsiteX296" fmla="*/ 3928283 w 6441943"/>
              <a:gd name="connsiteY296" fmla="*/ 5513946 h 5959540"/>
              <a:gd name="connsiteX297" fmla="*/ 3927561 w 6441943"/>
              <a:gd name="connsiteY297" fmla="*/ 5507308 h 5959540"/>
              <a:gd name="connsiteX298" fmla="*/ 3929661 w 6441943"/>
              <a:gd name="connsiteY298" fmla="*/ 5539050 h 5959540"/>
              <a:gd name="connsiteX299" fmla="*/ 3928286 w 6441943"/>
              <a:gd name="connsiteY299" fmla="*/ 5513976 h 5959540"/>
              <a:gd name="connsiteX300" fmla="*/ 3930307 w 6441943"/>
              <a:gd name="connsiteY300" fmla="*/ 5548810 h 5959540"/>
              <a:gd name="connsiteX301" fmla="*/ 3930341 w 6441943"/>
              <a:gd name="connsiteY301" fmla="*/ 5551457 h 5959540"/>
              <a:gd name="connsiteX302" fmla="*/ 3930341 w 6441943"/>
              <a:gd name="connsiteY302" fmla="*/ 5551462 h 5959540"/>
              <a:gd name="connsiteX303" fmla="*/ 3930341 w 6441943"/>
              <a:gd name="connsiteY303" fmla="*/ 5551461 h 5959540"/>
              <a:gd name="connsiteX304" fmla="*/ 3930728 w 6441943"/>
              <a:gd name="connsiteY304" fmla="*/ 5581396 h 5959540"/>
              <a:gd name="connsiteX305" fmla="*/ 3930415 w 6441943"/>
              <a:gd name="connsiteY305" fmla="*/ 5595734 h 5959540"/>
              <a:gd name="connsiteX306" fmla="*/ 3531849 w 6441943"/>
              <a:gd name="connsiteY306" fmla="*/ 5952590 h 5959540"/>
              <a:gd name="connsiteX307" fmla="*/ 3527214 w 6441943"/>
              <a:gd name="connsiteY307" fmla="*/ 5952590 h 5959540"/>
              <a:gd name="connsiteX308" fmla="*/ 2732397 w 6441943"/>
              <a:gd name="connsiteY308" fmla="*/ 5959540 h 5959540"/>
              <a:gd name="connsiteX309" fmla="*/ 2579459 w 6441943"/>
              <a:gd name="connsiteY309" fmla="*/ 5906245 h 5959540"/>
              <a:gd name="connsiteX310" fmla="*/ 2597129 w 6441943"/>
              <a:gd name="connsiteY310" fmla="*/ 5859320 h 5959540"/>
              <a:gd name="connsiteX311" fmla="*/ 2603445 w 6441943"/>
              <a:gd name="connsiteY311" fmla="*/ 5855368 h 5959540"/>
              <a:gd name="connsiteX312" fmla="*/ 2607725 w 6441943"/>
              <a:gd name="connsiteY312" fmla="*/ 5850306 h 5959540"/>
              <a:gd name="connsiteX313" fmla="*/ 2644327 w 6441943"/>
              <a:gd name="connsiteY313" fmla="*/ 5829784 h 5959540"/>
              <a:gd name="connsiteX314" fmla="*/ 2644342 w 6441943"/>
              <a:gd name="connsiteY314" fmla="*/ 5829774 h 5959540"/>
              <a:gd name="connsiteX315" fmla="*/ 2648977 w 6441943"/>
              <a:gd name="connsiteY315" fmla="*/ 5827458 h 5959540"/>
              <a:gd name="connsiteX316" fmla="*/ 2838991 w 6441943"/>
              <a:gd name="connsiteY316" fmla="*/ 5804286 h 5959540"/>
              <a:gd name="connsiteX317" fmla="*/ 2924459 w 6441943"/>
              <a:gd name="connsiteY317" fmla="*/ 5760242 h 5959540"/>
              <a:gd name="connsiteX318" fmla="*/ 2939190 w 6441943"/>
              <a:gd name="connsiteY318" fmla="*/ 5750127 h 5959540"/>
              <a:gd name="connsiteX319" fmla="*/ 2928157 w 6441943"/>
              <a:gd name="connsiteY319" fmla="*/ 5758336 h 5959540"/>
              <a:gd name="connsiteX320" fmla="*/ 2933138 w 6441943"/>
              <a:gd name="connsiteY320" fmla="*/ 5755769 h 5959540"/>
              <a:gd name="connsiteX321" fmla="*/ 2945690 w 6441943"/>
              <a:gd name="connsiteY321" fmla="*/ 5745664 h 5959540"/>
              <a:gd name="connsiteX322" fmla="*/ 2939190 w 6441943"/>
              <a:gd name="connsiteY322" fmla="*/ 5750127 h 5959540"/>
              <a:gd name="connsiteX323" fmla="*/ 2951805 w 6441943"/>
              <a:gd name="connsiteY323" fmla="*/ 5740741 h 5959540"/>
              <a:gd name="connsiteX324" fmla="*/ 2991960 w 6441943"/>
              <a:gd name="connsiteY324" fmla="*/ 5708411 h 5959540"/>
              <a:gd name="connsiteX325" fmla="*/ 2999083 w 6441943"/>
              <a:gd name="connsiteY325" fmla="*/ 5701683 h 5959540"/>
              <a:gd name="connsiteX326" fmla="*/ 2995389 w 6441943"/>
              <a:gd name="connsiteY326" fmla="*/ 5705651 h 5959540"/>
              <a:gd name="connsiteX327" fmla="*/ 3002574 w 6441943"/>
              <a:gd name="connsiteY327" fmla="*/ 5699865 h 5959540"/>
              <a:gd name="connsiteX328" fmla="*/ 3007940 w 6441943"/>
              <a:gd name="connsiteY328" fmla="*/ 5693316 h 5959540"/>
              <a:gd name="connsiteX329" fmla="*/ 2999083 w 6441943"/>
              <a:gd name="connsiteY329" fmla="*/ 5701683 h 5959540"/>
              <a:gd name="connsiteX330" fmla="*/ 3015770 w 6441943"/>
              <a:gd name="connsiteY330" fmla="*/ 5683760 h 5959540"/>
              <a:gd name="connsiteX331" fmla="*/ 3043765 w 6441943"/>
              <a:gd name="connsiteY331" fmla="*/ 5649590 h 5959540"/>
              <a:gd name="connsiteX332" fmla="*/ 3058504 w 6441943"/>
              <a:gd name="connsiteY332" fmla="*/ 5626794 h 5959540"/>
              <a:gd name="connsiteX333" fmla="*/ 3076362 w 6441943"/>
              <a:gd name="connsiteY333" fmla="*/ 5593489 h 5959540"/>
              <a:gd name="connsiteX334" fmla="*/ 3085707 w 6441943"/>
              <a:gd name="connsiteY334" fmla="*/ 5572196 h 5959540"/>
              <a:gd name="connsiteX335" fmla="*/ 3079581 w 6441943"/>
              <a:gd name="connsiteY335" fmla="*/ 5587486 h 5959540"/>
              <a:gd name="connsiteX336" fmla="*/ 3082303 w 6441943"/>
              <a:gd name="connsiteY336" fmla="*/ 5582409 h 5959540"/>
              <a:gd name="connsiteX337" fmla="*/ 3085724 w 6441943"/>
              <a:gd name="connsiteY337" fmla="*/ 5572159 h 5959540"/>
              <a:gd name="connsiteX338" fmla="*/ 3085707 w 6441943"/>
              <a:gd name="connsiteY338" fmla="*/ 5572196 h 5959540"/>
              <a:gd name="connsiteX339" fmla="*/ 3085731 w 6441943"/>
              <a:gd name="connsiteY339" fmla="*/ 5572137 h 5959540"/>
              <a:gd name="connsiteX340" fmla="*/ 3094935 w 6441943"/>
              <a:gd name="connsiteY340" fmla="*/ 5544559 h 5959540"/>
              <a:gd name="connsiteX341" fmla="*/ 3107378 w 6441943"/>
              <a:gd name="connsiteY341" fmla="*/ 5488445 h 5959540"/>
              <a:gd name="connsiteX342" fmla="*/ 3106519 w 6441943"/>
              <a:gd name="connsiteY342" fmla="*/ 5493901 h 5959540"/>
              <a:gd name="connsiteX343" fmla="*/ 3108152 w 6441943"/>
              <a:gd name="connsiteY343" fmla="*/ 5484955 h 5959540"/>
              <a:gd name="connsiteX344" fmla="*/ 3107378 w 6441943"/>
              <a:gd name="connsiteY344" fmla="*/ 5488445 h 5959540"/>
              <a:gd name="connsiteX345" fmla="*/ 3108324 w 6441943"/>
              <a:gd name="connsiteY345" fmla="*/ 5482442 h 5959540"/>
              <a:gd name="connsiteX346" fmla="*/ 3110246 w 6441943"/>
              <a:gd name="connsiteY346" fmla="*/ 5454019 h 5959540"/>
              <a:gd name="connsiteX347" fmla="*/ 3110110 w 6441943"/>
              <a:gd name="connsiteY347" fmla="*/ 5440477 h 5959540"/>
              <a:gd name="connsiteX348" fmla="*/ 3110110 w 6441943"/>
              <a:gd name="connsiteY348" fmla="*/ 5438161 h 5959540"/>
              <a:gd name="connsiteX349" fmla="*/ 3110110 w 6441943"/>
              <a:gd name="connsiteY349" fmla="*/ 5435843 h 5959540"/>
              <a:gd name="connsiteX350" fmla="*/ 2924730 w 6441943"/>
              <a:gd name="connsiteY350" fmla="*/ 4960809 h 5959540"/>
              <a:gd name="connsiteX351" fmla="*/ 2922412 w 6441943"/>
              <a:gd name="connsiteY351" fmla="*/ 4958490 h 5959540"/>
              <a:gd name="connsiteX352" fmla="*/ 2760204 w 6441943"/>
              <a:gd name="connsiteY352" fmla="*/ 4603953 h 5959540"/>
              <a:gd name="connsiteX353" fmla="*/ 2722191 w 6441943"/>
              <a:gd name="connsiteY353" fmla="*/ 4445126 h 5959540"/>
              <a:gd name="connsiteX354" fmla="*/ 2698632 w 6441943"/>
              <a:gd name="connsiteY354" fmla="*/ 4468138 h 5959540"/>
              <a:gd name="connsiteX355" fmla="*/ 2627756 w 6441943"/>
              <a:gd name="connsiteY355" fmla="*/ 4524104 h 5959540"/>
              <a:gd name="connsiteX356" fmla="*/ 2565190 w 6441943"/>
              <a:gd name="connsiteY356" fmla="*/ 4679360 h 5959540"/>
              <a:gd name="connsiteX357" fmla="*/ 2542017 w 6441943"/>
              <a:gd name="connsiteY357" fmla="*/ 4904132 h 5959540"/>
              <a:gd name="connsiteX358" fmla="*/ 2518845 w 6441943"/>
              <a:gd name="connsiteY358" fmla="*/ 5066339 h 5959540"/>
              <a:gd name="connsiteX359" fmla="*/ 2495672 w 6441943"/>
              <a:gd name="connsiteY359" fmla="*/ 5198423 h 5959540"/>
              <a:gd name="connsiteX360" fmla="*/ 2442377 w 6441943"/>
              <a:gd name="connsiteY360" fmla="*/ 5237815 h 5959540"/>
              <a:gd name="connsiteX361" fmla="*/ 2402982 w 6441943"/>
              <a:gd name="connsiteY361" fmla="*/ 5400022 h 5959540"/>
              <a:gd name="connsiteX362" fmla="*/ 2270901 w 6441943"/>
              <a:gd name="connsiteY362" fmla="*/ 5439417 h 5959540"/>
              <a:gd name="connsiteX363" fmla="*/ 2148085 w 6441943"/>
              <a:gd name="connsiteY363" fmla="*/ 5492712 h 5959540"/>
              <a:gd name="connsiteX364" fmla="*/ 1969659 w 6441943"/>
              <a:gd name="connsiteY364" fmla="*/ 5631747 h 5959540"/>
              <a:gd name="connsiteX365" fmla="*/ 1730981 w 6441943"/>
              <a:gd name="connsiteY365" fmla="*/ 5800907 h 5959540"/>
              <a:gd name="connsiteX366" fmla="*/ 827256 w 6441943"/>
              <a:gd name="connsiteY366" fmla="*/ 5893597 h 5959540"/>
              <a:gd name="connsiteX367" fmla="*/ 340634 w 6441943"/>
              <a:gd name="connsiteY367" fmla="*/ 5274893 h 5959540"/>
              <a:gd name="connsiteX368" fmla="*/ 148304 w 6441943"/>
              <a:gd name="connsiteY368" fmla="*/ 5298066 h 5959540"/>
              <a:gd name="connsiteX369" fmla="*/ 62564 w 6441943"/>
              <a:gd name="connsiteY369" fmla="*/ 4850836 h 5959540"/>
              <a:gd name="connsiteX370" fmla="*/ 139035 w 6441943"/>
              <a:gd name="connsiteY370" fmla="*/ 4341042 h 5959540"/>
              <a:gd name="connsiteX371" fmla="*/ 6951 w 6441943"/>
              <a:gd name="connsiteY371" fmla="*/ 4579717 h 5959540"/>
              <a:gd name="connsiteX372" fmla="*/ 122813 w 6441943"/>
              <a:gd name="connsiteY372" fmla="*/ 4109318 h 5959540"/>
              <a:gd name="connsiteX373" fmla="*/ 0 w 6441943"/>
              <a:gd name="connsiteY373" fmla="*/ 4287745 h 5959540"/>
              <a:gd name="connsiteX374" fmla="*/ 76468 w 6441943"/>
              <a:gd name="connsiteY374" fmla="*/ 3738559 h 5959540"/>
              <a:gd name="connsiteX375" fmla="*/ 139035 w 6441943"/>
              <a:gd name="connsiteY375" fmla="*/ 3390972 h 5959540"/>
              <a:gd name="connsiteX376" fmla="*/ 23173 w 6441943"/>
              <a:gd name="connsiteY376" fmla="*/ 3499881 h 5959540"/>
              <a:gd name="connsiteX377" fmla="*/ 308193 w 6441943"/>
              <a:gd name="connsiteY377" fmla="*/ 2811661 h 5959540"/>
              <a:gd name="connsiteX378" fmla="*/ 203918 w 6441943"/>
              <a:gd name="connsiteY378" fmla="*/ 2839468 h 5959540"/>
              <a:gd name="connsiteX379" fmla="*/ 495891 w 6441943"/>
              <a:gd name="connsiteY379" fmla="*/ 2582252 h 5959540"/>
              <a:gd name="connsiteX380" fmla="*/ 780911 w 6441943"/>
              <a:gd name="connsiteY380" fmla="*/ 2102584 h 5959540"/>
              <a:gd name="connsiteX381" fmla="*/ 1035808 w 6441943"/>
              <a:gd name="connsiteY381" fmla="*/ 1646085 h 5959540"/>
              <a:gd name="connsiteX382" fmla="*/ 1622072 w 6441943"/>
              <a:gd name="connsiteY382" fmla="*/ 1235934 h 5959540"/>
              <a:gd name="connsiteX383" fmla="*/ 2039176 w 6441943"/>
              <a:gd name="connsiteY383" fmla="*/ 974084 h 5959540"/>
              <a:gd name="connsiteX384" fmla="*/ 3052075 w 6441943"/>
              <a:gd name="connsiteY384" fmla="*/ 570 h 59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6441943" h="5959540">
                <a:moveTo>
                  <a:pt x="3930341" y="5551462"/>
                </a:moveTo>
                <a:lnTo>
                  <a:pt x="3930470" y="5553792"/>
                </a:lnTo>
                <a:cubicBezTo>
                  <a:pt x="3930801" y="5565128"/>
                  <a:pt x="3930811" y="5574426"/>
                  <a:pt x="3930728" y="5581396"/>
                </a:cubicBezTo>
                <a:close/>
                <a:moveTo>
                  <a:pt x="3101215" y="5522950"/>
                </a:moveTo>
                <a:lnTo>
                  <a:pt x="3096254" y="5540606"/>
                </a:lnTo>
                <a:lnTo>
                  <a:pt x="3100089" y="5529112"/>
                </a:lnTo>
                <a:close/>
                <a:moveTo>
                  <a:pt x="3179633" y="5436354"/>
                </a:moveTo>
                <a:lnTo>
                  <a:pt x="3179855" y="5457522"/>
                </a:lnTo>
                <a:lnTo>
                  <a:pt x="3179738" y="5446344"/>
                </a:lnTo>
                <a:close/>
                <a:moveTo>
                  <a:pt x="3798364" y="5116122"/>
                </a:moveTo>
                <a:lnTo>
                  <a:pt x="3835318" y="5181705"/>
                </a:lnTo>
                <a:lnTo>
                  <a:pt x="3838161" y="5187944"/>
                </a:lnTo>
                <a:close/>
                <a:moveTo>
                  <a:pt x="3772668" y="5021018"/>
                </a:moveTo>
                <a:lnTo>
                  <a:pt x="3772670" y="5021035"/>
                </a:lnTo>
                <a:lnTo>
                  <a:pt x="3772673" y="5021047"/>
                </a:lnTo>
                <a:lnTo>
                  <a:pt x="3772670" y="5021034"/>
                </a:lnTo>
                <a:close/>
                <a:moveTo>
                  <a:pt x="3761032" y="4843434"/>
                </a:moveTo>
                <a:lnTo>
                  <a:pt x="3760631" y="4854130"/>
                </a:lnTo>
                <a:lnTo>
                  <a:pt x="3761287" y="4871798"/>
                </a:lnTo>
                <a:close/>
                <a:moveTo>
                  <a:pt x="3384337" y="3767524"/>
                </a:moveTo>
                <a:cubicBezTo>
                  <a:pt x="3365220" y="3769262"/>
                  <a:pt x="3346103" y="3782585"/>
                  <a:pt x="3346103" y="3782585"/>
                </a:cubicBezTo>
                <a:cubicBezTo>
                  <a:pt x="3269632" y="3759413"/>
                  <a:pt x="3160723" y="3891497"/>
                  <a:pt x="3160723" y="3891497"/>
                </a:cubicBezTo>
                <a:cubicBezTo>
                  <a:pt x="2998516" y="4130753"/>
                  <a:pt x="2876227" y="4281745"/>
                  <a:pt x="2789975" y="4375909"/>
                </a:cubicBezTo>
                <a:lnTo>
                  <a:pt x="2780135" y="4386371"/>
                </a:lnTo>
                <a:lnTo>
                  <a:pt x="2777987" y="4376117"/>
                </a:lnTo>
                <a:lnTo>
                  <a:pt x="2780259" y="4386964"/>
                </a:lnTo>
                <a:lnTo>
                  <a:pt x="2813776" y="4528044"/>
                </a:lnTo>
                <a:lnTo>
                  <a:pt x="2780260" y="4386966"/>
                </a:lnTo>
                <a:lnTo>
                  <a:pt x="2780140" y="4386393"/>
                </a:lnTo>
                <a:lnTo>
                  <a:pt x="2780260" y="4386964"/>
                </a:lnTo>
                <a:cubicBezTo>
                  <a:pt x="2795688" y="4456554"/>
                  <a:pt x="2811475" y="4523428"/>
                  <a:pt x="2827406" y="4585415"/>
                </a:cubicBezTo>
                <a:cubicBezTo>
                  <a:pt x="2827406" y="4585415"/>
                  <a:pt x="2887654" y="4784698"/>
                  <a:pt x="2980344" y="4916780"/>
                </a:cubicBezTo>
                <a:cubicBezTo>
                  <a:pt x="2996564" y="4937636"/>
                  <a:pt x="3186578" y="5183264"/>
                  <a:pt x="3179627" y="5435843"/>
                </a:cubicBezTo>
                <a:lnTo>
                  <a:pt x="3179738" y="5446344"/>
                </a:lnTo>
                <a:lnTo>
                  <a:pt x="3179858" y="5457884"/>
                </a:lnTo>
                <a:lnTo>
                  <a:pt x="3177050" y="5492431"/>
                </a:lnTo>
                <a:cubicBezTo>
                  <a:pt x="3165083" y="5587080"/>
                  <a:pt x="3108227" y="5771590"/>
                  <a:pt x="2859847" y="5869169"/>
                </a:cubicBezTo>
                <a:lnTo>
                  <a:pt x="2850578" y="5871485"/>
                </a:lnTo>
                <a:lnTo>
                  <a:pt x="2723128" y="5887707"/>
                </a:lnTo>
                <a:lnTo>
                  <a:pt x="2723137" y="5887707"/>
                </a:lnTo>
                <a:lnTo>
                  <a:pt x="2730081" y="5887707"/>
                </a:lnTo>
                <a:lnTo>
                  <a:pt x="3527214" y="5883072"/>
                </a:lnTo>
                <a:cubicBezTo>
                  <a:pt x="3557337" y="5878438"/>
                  <a:pt x="3860898" y="5834409"/>
                  <a:pt x="3860898" y="5593415"/>
                </a:cubicBezTo>
                <a:lnTo>
                  <a:pt x="3861133" y="5581911"/>
                </a:lnTo>
                <a:lnTo>
                  <a:pt x="3861133" y="5581912"/>
                </a:lnTo>
                <a:lnTo>
                  <a:pt x="3861134" y="5581911"/>
                </a:lnTo>
                <a:cubicBezTo>
                  <a:pt x="3861513" y="5533312"/>
                  <a:pt x="3855683" y="5339677"/>
                  <a:pt x="3738082" y="5153139"/>
                </a:cubicBezTo>
                <a:lnTo>
                  <a:pt x="3732433" y="5140760"/>
                </a:lnTo>
                <a:lnTo>
                  <a:pt x="3732384" y="5140652"/>
                </a:lnTo>
                <a:lnTo>
                  <a:pt x="3731127" y="5137087"/>
                </a:lnTo>
                <a:lnTo>
                  <a:pt x="3731128" y="5137089"/>
                </a:lnTo>
                <a:lnTo>
                  <a:pt x="3721174" y="5108858"/>
                </a:lnTo>
                <a:lnTo>
                  <a:pt x="3720583" y="5106469"/>
                </a:lnTo>
                <a:lnTo>
                  <a:pt x="3720154" y="5104735"/>
                </a:lnTo>
                <a:lnTo>
                  <a:pt x="3720155" y="5104739"/>
                </a:lnTo>
                <a:lnTo>
                  <a:pt x="3708063" y="5055829"/>
                </a:lnTo>
                <a:cubicBezTo>
                  <a:pt x="3703777" y="5034399"/>
                  <a:pt x="3699776" y="5009108"/>
                  <a:pt x="3696662" y="4979636"/>
                </a:cubicBezTo>
                <a:lnTo>
                  <a:pt x="3691720" y="4897282"/>
                </a:lnTo>
                <a:lnTo>
                  <a:pt x="3691720" y="4897290"/>
                </a:lnTo>
                <a:lnTo>
                  <a:pt x="3691169" y="4888099"/>
                </a:lnTo>
                <a:lnTo>
                  <a:pt x="3690584" y="4878351"/>
                </a:lnTo>
                <a:lnTo>
                  <a:pt x="3693440" y="4750059"/>
                </a:lnTo>
                <a:lnTo>
                  <a:pt x="3693439" y="4750071"/>
                </a:lnTo>
                <a:lnTo>
                  <a:pt x="3693440" y="4750058"/>
                </a:lnTo>
                <a:lnTo>
                  <a:pt x="3693440" y="4750048"/>
                </a:lnTo>
                <a:cubicBezTo>
                  <a:pt x="3699125" y="4655077"/>
                  <a:pt x="3713173" y="4540808"/>
                  <a:pt x="3740401" y="4404670"/>
                </a:cubicBezTo>
                <a:lnTo>
                  <a:pt x="3740571" y="4404435"/>
                </a:lnTo>
                <a:lnTo>
                  <a:pt x="3706071" y="4362586"/>
                </a:lnTo>
                <a:cubicBezTo>
                  <a:pt x="3524240" y="4115257"/>
                  <a:pt x="3422570" y="3821979"/>
                  <a:pt x="3422570" y="3821979"/>
                </a:cubicBezTo>
                <a:cubicBezTo>
                  <a:pt x="3422570" y="3775635"/>
                  <a:pt x="3403453" y="3765786"/>
                  <a:pt x="3384337" y="3767524"/>
                </a:cubicBezTo>
                <a:close/>
                <a:moveTo>
                  <a:pt x="2542383" y="3241413"/>
                </a:moveTo>
                <a:cubicBezTo>
                  <a:pt x="2523845" y="3243729"/>
                  <a:pt x="2509942" y="3262267"/>
                  <a:pt x="2512260" y="3280805"/>
                </a:cubicBezTo>
                <a:cubicBezTo>
                  <a:pt x="2512260" y="3288915"/>
                  <a:pt x="2602741" y="3912654"/>
                  <a:pt x="2712294" y="4403775"/>
                </a:cubicBezTo>
                <a:lnTo>
                  <a:pt x="2720978" y="4440058"/>
                </a:lnTo>
                <a:lnTo>
                  <a:pt x="2776921" y="4371033"/>
                </a:lnTo>
                <a:lnTo>
                  <a:pt x="2735259" y="4172222"/>
                </a:lnTo>
                <a:cubicBezTo>
                  <a:pt x="2648253" y="3735131"/>
                  <a:pt x="2581778" y="3278488"/>
                  <a:pt x="2581778" y="3271536"/>
                </a:cubicBezTo>
                <a:cubicBezTo>
                  <a:pt x="2579459" y="3252998"/>
                  <a:pt x="2560921" y="3239095"/>
                  <a:pt x="2542383" y="3241413"/>
                </a:cubicBezTo>
                <a:close/>
                <a:moveTo>
                  <a:pt x="2168787" y="3080089"/>
                </a:moveTo>
                <a:cubicBezTo>
                  <a:pt x="2151815" y="3079410"/>
                  <a:pt x="2129548" y="3089729"/>
                  <a:pt x="2101741" y="3124488"/>
                </a:cubicBezTo>
                <a:cubicBezTo>
                  <a:pt x="2101741" y="3124488"/>
                  <a:pt x="2057714" y="3316820"/>
                  <a:pt x="1992831" y="3386337"/>
                </a:cubicBezTo>
                <a:cubicBezTo>
                  <a:pt x="1992831" y="3386337"/>
                  <a:pt x="1951121" y="3474393"/>
                  <a:pt x="1819037" y="3520738"/>
                </a:cubicBezTo>
                <a:lnTo>
                  <a:pt x="1814402" y="3652819"/>
                </a:lnTo>
                <a:lnTo>
                  <a:pt x="1888554" y="3669041"/>
                </a:lnTo>
                <a:lnTo>
                  <a:pt x="1939533" y="3722337"/>
                </a:lnTo>
                <a:cubicBezTo>
                  <a:pt x="1939533" y="3722337"/>
                  <a:pt x="1981244" y="3757097"/>
                  <a:pt x="2009051" y="3710752"/>
                </a:cubicBezTo>
                <a:cubicBezTo>
                  <a:pt x="2009051" y="3710752"/>
                  <a:pt x="2009051" y="3615743"/>
                  <a:pt x="2108693" y="3622696"/>
                </a:cubicBezTo>
                <a:cubicBezTo>
                  <a:pt x="2108693" y="3622696"/>
                  <a:pt x="2161989" y="3629647"/>
                  <a:pt x="2166623" y="3564764"/>
                </a:cubicBezTo>
                <a:cubicBezTo>
                  <a:pt x="2166623" y="3564764"/>
                  <a:pt x="2159673" y="3523054"/>
                  <a:pt x="2217603" y="3476709"/>
                </a:cubicBezTo>
                <a:lnTo>
                  <a:pt x="2419204" y="3326089"/>
                </a:lnTo>
                <a:cubicBezTo>
                  <a:pt x="2419204" y="3326089"/>
                  <a:pt x="2215287" y="3159247"/>
                  <a:pt x="2210652" y="3112903"/>
                </a:cubicBezTo>
                <a:cubicBezTo>
                  <a:pt x="2210652" y="3112903"/>
                  <a:pt x="2197074" y="3081221"/>
                  <a:pt x="2168787" y="3080089"/>
                </a:cubicBezTo>
                <a:close/>
                <a:moveTo>
                  <a:pt x="4736448" y="2146033"/>
                </a:moveTo>
                <a:cubicBezTo>
                  <a:pt x="4750930" y="2148349"/>
                  <a:pt x="4759619" y="2155880"/>
                  <a:pt x="4759619" y="2155880"/>
                </a:cubicBezTo>
                <a:cubicBezTo>
                  <a:pt x="4824502" y="2197591"/>
                  <a:pt x="4766572" y="2255523"/>
                  <a:pt x="4766572" y="2255523"/>
                </a:cubicBezTo>
                <a:lnTo>
                  <a:pt x="4422563" y="2763414"/>
                </a:lnTo>
                <a:lnTo>
                  <a:pt x="4399870" y="2748805"/>
                </a:lnTo>
                <a:cubicBezTo>
                  <a:pt x="4379015" y="2733453"/>
                  <a:pt x="4358739" y="2713177"/>
                  <a:pt x="4361056" y="2693480"/>
                </a:cubicBezTo>
                <a:cubicBezTo>
                  <a:pt x="4361056" y="2693480"/>
                  <a:pt x="4395814" y="2593840"/>
                  <a:pt x="4298489" y="2605425"/>
                </a:cubicBezTo>
                <a:cubicBezTo>
                  <a:pt x="4298489" y="2605425"/>
                  <a:pt x="4285455" y="2598909"/>
                  <a:pt x="4236902" y="2622045"/>
                </a:cubicBezTo>
                <a:lnTo>
                  <a:pt x="4205003" y="2639946"/>
                </a:lnTo>
                <a:lnTo>
                  <a:pt x="4213619" y="2615853"/>
                </a:lnTo>
                <a:cubicBezTo>
                  <a:pt x="4223178" y="2598474"/>
                  <a:pt x="4233606" y="2591522"/>
                  <a:pt x="4233606" y="2591522"/>
                </a:cubicBezTo>
                <a:lnTo>
                  <a:pt x="4678517" y="2167467"/>
                </a:lnTo>
                <a:cubicBezTo>
                  <a:pt x="4701690" y="2146612"/>
                  <a:pt x="4721965" y="2143716"/>
                  <a:pt x="4736448" y="2146033"/>
                </a:cubicBezTo>
                <a:close/>
                <a:moveTo>
                  <a:pt x="2679023" y="1316748"/>
                </a:moveTo>
                <a:cubicBezTo>
                  <a:pt x="2670623" y="1319935"/>
                  <a:pt x="2663672" y="1326308"/>
                  <a:pt x="2660196" y="1335577"/>
                </a:cubicBezTo>
                <a:cubicBezTo>
                  <a:pt x="2657878" y="1342527"/>
                  <a:pt x="2595313" y="1488515"/>
                  <a:pt x="2599948" y="1592789"/>
                </a:cubicBezTo>
                <a:cubicBezTo>
                  <a:pt x="2599948" y="1599742"/>
                  <a:pt x="2616167" y="1785122"/>
                  <a:pt x="2727395" y="1942694"/>
                </a:cubicBezTo>
                <a:cubicBezTo>
                  <a:pt x="2729714" y="1942694"/>
                  <a:pt x="2801547" y="2063191"/>
                  <a:pt x="2796913" y="2220763"/>
                </a:cubicBezTo>
                <a:cubicBezTo>
                  <a:pt x="2796913" y="2239301"/>
                  <a:pt x="2810816" y="2255521"/>
                  <a:pt x="2831673" y="2255521"/>
                </a:cubicBezTo>
                <a:cubicBezTo>
                  <a:pt x="2850210" y="2255521"/>
                  <a:pt x="2866430" y="2241617"/>
                  <a:pt x="2866430" y="2223079"/>
                </a:cubicBezTo>
                <a:cubicBezTo>
                  <a:pt x="2871064" y="2044653"/>
                  <a:pt x="2792278" y="1912569"/>
                  <a:pt x="2787644" y="1905618"/>
                </a:cubicBezTo>
                <a:cubicBezTo>
                  <a:pt x="2685685" y="1761949"/>
                  <a:pt x="2669465" y="1588155"/>
                  <a:pt x="2669465" y="1588155"/>
                </a:cubicBezTo>
                <a:cubicBezTo>
                  <a:pt x="2667147" y="1500100"/>
                  <a:pt x="2725077" y="1365699"/>
                  <a:pt x="2725077" y="1363383"/>
                </a:cubicBezTo>
                <a:cubicBezTo>
                  <a:pt x="2732030" y="1344845"/>
                  <a:pt x="2725077" y="1323989"/>
                  <a:pt x="2706541" y="1317039"/>
                </a:cubicBezTo>
                <a:cubicBezTo>
                  <a:pt x="2697272" y="1313562"/>
                  <a:pt x="2687424" y="1313562"/>
                  <a:pt x="2679023" y="1316748"/>
                </a:cubicBezTo>
                <a:close/>
                <a:moveTo>
                  <a:pt x="3661900" y="43514"/>
                </a:moveTo>
                <a:cubicBezTo>
                  <a:pt x="3687603" y="44654"/>
                  <a:pt x="3700637" y="51823"/>
                  <a:pt x="3700637" y="51823"/>
                </a:cubicBezTo>
                <a:cubicBezTo>
                  <a:pt x="3916142" y="151464"/>
                  <a:pt x="3967122" y="290498"/>
                  <a:pt x="3967122" y="290498"/>
                </a:cubicBezTo>
                <a:lnTo>
                  <a:pt x="3955534" y="436486"/>
                </a:lnTo>
                <a:lnTo>
                  <a:pt x="3917409" y="423225"/>
                </a:lnTo>
                <a:lnTo>
                  <a:pt x="3915737" y="421250"/>
                </a:lnTo>
                <a:cubicBezTo>
                  <a:pt x="3871963" y="370741"/>
                  <a:pt x="3744044" y="234060"/>
                  <a:pt x="3559208" y="129965"/>
                </a:cubicBezTo>
                <a:lnTo>
                  <a:pt x="3496142" y="100266"/>
                </a:lnTo>
                <a:lnTo>
                  <a:pt x="3547157" y="71375"/>
                </a:lnTo>
                <a:cubicBezTo>
                  <a:pt x="3597828" y="47261"/>
                  <a:pt x="3636198" y="42373"/>
                  <a:pt x="3661900" y="43514"/>
                </a:cubicBezTo>
                <a:close/>
                <a:moveTo>
                  <a:pt x="3052075" y="570"/>
                </a:moveTo>
                <a:cubicBezTo>
                  <a:pt x="3056474" y="660"/>
                  <a:pt x="3058764" y="841"/>
                  <a:pt x="3058764" y="841"/>
                </a:cubicBezTo>
                <a:cubicBezTo>
                  <a:pt x="3186213" y="-4952"/>
                  <a:pt x="3304537" y="19669"/>
                  <a:pt x="3410334" y="59859"/>
                </a:cubicBezTo>
                <a:lnTo>
                  <a:pt x="3496142" y="100266"/>
                </a:lnTo>
                <a:lnTo>
                  <a:pt x="3492399" y="102386"/>
                </a:lnTo>
                <a:cubicBezTo>
                  <a:pt x="3472788" y="115186"/>
                  <a:pt x="3451825" y="130610"/>
                  <a:pt x="3429521" y="149148"/>
                </a:cubicBezTo>
                <a:lnTo>
                  <a:pt x="3290487" y="283548"/>
                </a:lnTo>
                <a:lnTo>
                  <a:pt x="3306706" y="325258"/>
                </a:lnTo>
                <a:lnTo>
                  <a:pt x="3302072" y="366969"/>
                </a:lnTo>
                <a:lnTo>
                  <a:pt x="3248776" y="441121"/>
                </a:lnTo>
                <a:lnTo>
                  <a:pt x="3202431" y="448071"/>
                </a:lnTo>
                <a:lnTo>
                  <a:pt x="3163037" y="420264"/>
                </a:lnTo>
                <a:cubicBezTo>
                  <a:pt x="3163037" y="420264"/>
                  <a:pt x="3135230" y="401726"/>
                  <a:pt x="3112058" y="431852"/>
                </a:cubicBezTo>
                <a:lnTo>
                  <a:pt x="3024002" y="554664"/>
                </a:lnTo>
                <a:cubicBezTo>
                  <a:pt x="3024002" y="554664"/>
                  <a:pt x="3012417" y="589424"/>
                  <a:pt x="2961438" y="594059"/>
                </a:cubicBezTo>
                <a:cubicBezTo>
                  <a:pt x="2961438" y="594059"/>
                  <a:pt x="2595314" y="589424"/>
                  <a:pt x="2609215" y="992625"/>
                </a:cubicBezTo>
                <a:cubicBezTo>
                  <a:pt x="2609215" y="992625"/>
                  <a:pt x="2604583" y="1298501"/>
                  <a:pt x="2928997" y="1321673"/>
                </a:cubicBezTo>
                <a:cubicBezTo>
                  <a:pt x="2928997" y="1321673"/>
                  <a:pt x="3281218" y="1328624"/>
                  <a:pt x="3315975" y="992625"/>
                </a:cubicBezTo>
                <a:cubicBezTo>
                  <a:pt x="3315975" y="992625"/>
                  <a:pt x="3339147" y="846637"/>
                  <a:pt x="3253411" y="749313"/>
                </a:cubicBezTo>
                <a:cubicBezTo>
                  <a:pt x="3253411" y="749313"/>
                  <a:pt x="3225604" y="719190"/>
                  <a:pt x="3248776" y="698333"/>
                </a:cubicBezTo>
                <a:lnTo>
                  <a:pt x="3334513" y="605644"/>
                </a:lnTo>
                <a:cubicBezTo>
                  <a:pt x="3334513" y="605644"/>
                  <a:pt x="3350735" y="594059"/>
                  <a:pt x="3334513" y="559299"/>
                </a:cubicBezTo>
                <a:lnTo>
                  <a:pt x="3304390" y="519907"/>
                </a:lnTo>
                <a:lnTo>
                  <a:pt x="3373907" y="434168"/>
                </a:lnTo>
                <a:lnTo>
                  <a:pt x="3415618" y="415630"/>
                </a:lnTo>
                <a:lnTo>
                  <a:pt x="3457328" y="445755"/>
                </a:lnTo>
                <a:cubicBezTo>
                  <a:pt x="3457328" y="445755"/>
                  <a:pt x="3441106" y="457340"/>
                  <a:pt x="3508307" y="417948"/>
                </a:cubicBezTo>
                <a:lnTo>
                  <a:pt x="3744666" y="271960"/>
                </a:lnTo>
                <a:lnTo>
                  <a:pt x="3902239" y="417948"/>
                </a:lnTo>
                <a:lnTo>
                  <a:pt x="3917409" y="423225"/>
                </a:lnTo>
                <a:lnTo>
                  <a:pt x="3928155" y="435919"/>
                </a:lnTo>
                <a:cubicBezTo>
                  <a:pt x="3930944" y="439308"/>
                  <a:pt x="3932365" y="441118"/>
                  <a:pt x="3932365" y="441118"/>
                </a:cubicBezTo>
                <a:cubicBezTo>
                  <a:pt x="4034323" y="429533"/>
                  <a:pt x="4226656" y="772485"/>
                  <a:pt x="4226656" y="772485"/>
                </a:cubicBezTo>
                <a:cubicBezTo>
                  <a:pt x="4273001" y="839684"/>
                  <a:pt x="4307758" y="1043602"/>
                  <a:pt x="4307758" y="1043602"/>
                </a:cubicBezTo>
                <a:cubicBezTo>
                  <a:pt x="4349469" y="1194224"/>
                  <a:pt x="4284586" y="1326305"/>
                  <a:pt x="4284586" y="1326305"/>
                </a:cubicBezTo>
                <a:cubicBezTo>
                  <a:pt x="4335565" y="1117754"/>
                  <a:pt x="4238241" y="1133975"/>
                  <a:pt x="4238241" y="1133975"/>
                </a:cubicBezTo>
                <a:cubicBezTo>
                  <a:pt x="4240560" y="1215078"/>
                  <a:pt x="4164089" y="1326305"/>
                  <a:pt x="4164089" y="1326305"/>
                </a:cubicBezTo>
                <a:cubicBezTo>
                  <a:pt x="4171042" y="1233616"/>
                  <a:pt x="4113110" y="1226665"/>
                  <a:pt x="4113110" y="1226665"/>
                </a:cubicBezTo>
                <a:cubicBezTo>
                  <a:pt x="4113110" y="1349478"/>
                  <a:pt x="4055180" y="1388872"/>
                  <a:pt x="4055180" y="1388872"/>
                </a:cubicBezTo>
                <a:cubicBezTo>
                  <a:pt x="4085303" y="1323990"/>
                  <a:pt x="4038958" y="1300817"/>
                  <a:pt x="4038958" y="1300817"/>
                </a:cubicBezTo>
                <a:cubicBezTo>
                  <a:pt x="3981028" y="1453755"/>
                  <a:pt x="3779426" y="1574252"/>
                  <a:pt x="3779426" y="1574252"/>
                </a:cubicBezTo>
                <a:cubicBezTo>
                  <a:pt x="3712227" y="1615962"/>
                  <a:pt x="3682102" y="1655354"/>
                  <a:pt x="3682102" y="1655354"/>
                </a:cubicBezTo>
                <a:cubicBezTo>
                  <a:pt x="3647345" y="1713287"/>
                  <a:pt x="3665882" y="1921839"/>
                  <a:pt x="3665882" y="1921839"/>
                </a:cubicBezTo>
                <a:cubicBezTo>
                  <a:pt x="3668199" y="1995991"/>
                  <a:pt x="3626488" y="1991356"/>
                  <a:pt x="3626488" y="1991356"/>
                </a:cubicBezTo>
                <a:lnTo>
                  <a:pt x="3515260" y="2002941"/>
                </a:lnTo>
                <a:cubicBezTo>
                  <a:pt x="3510626" y="2088680"/>
                  <a:pt x="3487453" y="2077093"/>
                  <a:pt x="3487453" y="2077093"/>
                </a:cubicBezTo>
                <a:cubicBezTo>
                  <a:pt x="3429523" y="2060873"/>
                  <a:pt x="3417936" y="2088680"/>
                  <a:pt x="3417936" y="2088680"/>
                </a:cubicBezTo>
                <a:cubicBezTo>
                  <a:pt x="3417936" y="2135025"/>
                  <a:pt x="3387813" y="2146610"/>
                  <a:pt x="3387813" y="2146610"/>
                </a:cubicBezTo>
                <a:cubicBezTo>
                  <a:pt x="3346103" y="2165148"/>
                  <a:pt x="3306708" y="2141976"/>
                  <a:pt x="3306708" y="2141976"/>
                </a:cubicBezTo>
                <a:cubicBezTo>
                  <a:pt x="3295123" y="2172101"/>
                  <a:pt x="3288170" y="2211493"/>
                  <a:pt x="3288170" y="2211493"/>
                </a:cubicBezTo>
                <a:cubicBezTo>
                  <a:pt x="3230240" y="2304183"/>
                  <a:pt x="3144501" y="2223080"/>
                  <a:pt x="3144501" y="2223080"/>
                </a:cubicBezTo>
                <a:cubicBezTo>
                  <a:pt x="3109744" y="2162832"/>
                  <a:pt x="3051811" y="2169783"/>
                  <a:pt x="3051811" y="2169783"/>
                </a:cubicBezTo>
                <a:cubicBezTo>
                  <a:pt x="2942902" y="2190639"/>
                  <a:pt x="2959121" y="2313452"/>
                  <a:pt x="2959121" y="2313452"/>
                </a:cubicBezTo>
                <a:cubicBezTo>
                  <a:pt x="2959121" y="2429314"/>
                  <a:pt x="3040226" y="2445536"/>
                  <a:pt x="3040226" y="2445536"/>
                </a:cubicBezTo>
                <a:lnTo>
                  <a:pt x="3241825" y="2614694"/>
                </a:lnTo>
                <a:lnTo>
                  <a:pt x="3276585" y="2656404"/>
                </a:lnTo>
                <a:cubicBezTo>
                  <a:pt x="3410985" y="2540542"/>
                  <a:pt x="3531482" y="2563714"/>
                  <a:pt x="3531482" y="2563714"/>
                </a:cubicBezTo>
                <a:cubicBezTo>
                  <a:pt x="3867482" y="2596156"/>
                  <a:pt x="3967124" y="2869591"/>
                  <a:pt x="3967124" y="2869591"/>
                </a:cubicBezTo>
                <a:lnTo>
                  <a:pt x="4006516" y="2869591"/>
                </a:lnTo>
                <a:cubicBezTo>
                  <a:pt x="4041276" y="2783854"/>
                  <a:pt x="4175677" y="2656404"/>
                  <a:pt x="4175677" y="2656404"/>
                </a:cubicBezTo>
                <a:lnTo>
                  <a:pt x="4205003" y="2639946"/>
                </a:lnTo>
                <a:lnTo>
                  <a:pt x="4201345" y="2650177"/>
                </a:lnTo>
                <a:cubicBezTo>
                  <a:pt x="4198412" y="2664515"/>
                  <a:pt x="4197108" y="2681894"/>
                  <a:pt x="4198846" y="2702749"/>
                </a:cubicBezTo>
                <a:cubicBezTo>
                  <a:pt x="4198846" y="2702749"/>
                  <a:pt x="4240556" y="2783854"/>
                  <a:pt x="4187261" y="2848737"/>
                </a:cubicBezTo>
                <a:lnTo>
                  <a:pt x="4082983" y="2969234"/>
                </a:lnTo>
                <a:cubicBezTo>
                  <a:pt x="4082983" y="2969234"/>
                  <a:pt x="4036638" y="3031798"/>
                  <a:pt x="4078349" y="3092046"/>
                </a:cubicBezTo>
                <a:lnTo>
                  <a:pt x="4117743" y="3138391"/>
                </a:lnTo>
                <a:cubicBezTo>
                  <a:pt x="4117743" y="3138391"/>
                  <a:pt x="4147866" y="3177786"/>
                  <a:pt x="4226653" y="3052654"/>
                </a:cubicBezTo>
                <a:lnTo>
                  <a:pt x="4422563" y="2763414"/>
                </a:lnTo>
                <a:lnTo>
                  <a:pt x="4428835" y="2767452"/>
                </a:lnTo>
                <a:cubicBezTo>
                  <a:pt x="4436801" y="2771978"/>
                  <a:pt x="4442159" y="2774585"/>
                  <a:pt x="4442159" y="2774585"/>
                </a:cubicBezTo>
                <a:cubicBezTo>
                  <a:pt x="4488504" y="2774585"/>
                  <a:pt x="4446793" y="2874225"/>
                  <a:pt x="4446793" y="2874225"/>
                </a:cubicBezTo>
                <a:cubicBezTo>
                  <a:pt x="4432890" y="2904350"/>
                  <a:pt x="4463015" y="2950695"/>
                  <a:pt x="4463015" y="2950695"/>
                </a:cubicBezTo>
                <a:cubicBezTo>
                  <a:pt x="4527898" y="2978502"/>
                  <a:pt x="4493138" y="3036432"/>
                  <a:pt x="4493138" y="3036432"/>
                </a:cubicBezTo>
                <a:cubicBezTo>
                  <a:pt x="4446793" y="3071192"/>
                  <a:pt x="4428255" y="3145344"/>
                  <a:pt x="4428255" y="3145344"/>
                </a:cubicBezTo>
                <a:cubicBezTo>
                  <a:pt x="4386545" y="3265841"/>
                  <a:pt x="4312393" y="3307551"/>
                  <a:pt x="4312393" y="3307551"/>
                </a:cubicBezTo>
                <a:cubicBezTo>
                  <a:pt x="4578877" y="3516103"/>
                  <a:pt x="4887070" y="3949429"/>
                  <a:pt x="4887070" y="3949429"/>
                </a:cubicBezTo>
                <a:cubicBezTo>
                  <a:pt x="4907926" y="4056020"/>
                  <a:pt x="4914877" y="4141759"/>
                  <a:pt x="4914877" y="4141759"/>
                </a:cubicBezTo>
                <a:cubicBezTo>
                  <a:pt x="4910242" y="4382753"/>
                  <a:pt x="4845359" y="4598258"/>
                  <a:pt x="4845359" y="4598258"/>
                </a:cubicBezTo>
                <a:cubicBezTo>
                  <a:pt x="4898657" y="4776685"/>
                  <a:pt x="5095622" y="4938892"/>
                  <a:pt x="5095622" y="4938892"/>
                </a:cubicBezTo>
                <a:cubicBezTo>
                  <a:pt x="5160505" y="4880959"/>
                  <a:pt x="5230022" y="4874009"/>
                  <a:pt x="5230022" y="4874009"/>
                </a:cubicBezTo>
                <a:cubicBezTo>
                  <a:pt x="5320396" y="4885594"/>
                  <a:pt x="5408451" y="4890228"/>
                  <a:pt x="5408451" y="4890228"/>
                </a:cubicBezTo>
                <a:cubicBezTo>
                  <a:pt x="5554436" y="4899500"/>
                  <a:pt x="5658714" y="4836933"/>
                  <a:pt x="5658714" y="4836933"/>
                </a:cubicBezTo>
                <a:cubicBezTo>
                  <a:pt x="5765307" y="4776685"/>
                  <a:pt x="5793114" y="4853155"/>
                  <a:pt x="5793114" y="4853155"/>
                </a:cubicBezTo>
                <a:cubicBezTo>
                  <a:pt x="5816286" y="4911085"/>
                  <a:pt x="5742135" y="4992190"/>
                  <a:pt x="5742135" y="4992190"/>
                </a:cubicBezTo>
                <a:cubicBezTo>
                  <a:pt x="5832506" y="4989871"/>
                  <a:pt x="5943734" y="4938892"/>
                  <a:pt x="5943734" y="4938892"/>
                </a:cubicBezTo>
                <a:cubicBezTo>
                  <a:pt x="6048011" y="4864740"/>
                  <a:pt x="6249610" y="4834614"/>
                  <a:pt x="6249610" y="4834614"/>
                </a:cubicBezTo>
                <a:cubicBezTo>
                  <a:pt x="6377059" y="4799857"/>
                  <a:pt x="6358521" y="4920354"/>
                  <a:pt x="6358521" y="4920354"/>
                </a:cubicBezTo>
                <a:lnTo>
                  <a:pt x="6377059" y="4927304"/>
                </a:lnTo>
                <a:lnTo>
                  <a:pt x="6388645" y="4943526"/>
                </a:lnTo>
                <a:lnTo>
                  <a:pt x="6381694" y="4982918"/>
                </a:lnTo>
                <a:lnTo>
                  <a:pt x="6416451" y="5001456"/>
                </a:lnTo>
                <a:lnTo>
                  <a:pt x="6428039" y="5019994"/>
                </a:lnTo>
                <a:lnTo>
                  <a:pt x="6416451" y="5077926"/>
                </a:lnTo>
                <a:lnTo>
                  <a:pt x="6428039" y="5105733"/>
                </a:lnTo>
                <a:lnTo>
                  <a:pt x="6441943" y="5168298"/>
                </a:lnTo>
                <a:lnTo>
                  <a:pt x="6423405" y="5198423"/>
                </a:lnTo>
                <a:lnTo>
                  <a:pt x="6423405" y="5240133"/>
                </a:lnTo>
                <a:lnTo>
                  <a:pt x="6381694" y="5267940"/>
                </a:lnTo>
                <a:cubicBezTo>
                  <a:pt x="6316811" y="5291113"/>
                  <a:pt x="6177777" y="5402341"/>
                  <a:pt x="6177777" y="5402341"/>
                </a:cubicBezTo>
                <a:cubicBezTo>
                  <a:pt x="6075818" y="5513568"/>
                  <a:pt x="5906658" y="5536741"/>
                  <a:pt x="5906658" y="5536741"/>
                </a:cubicBezTo>
                <a:cubicBezTo>
                  <a:pt x="5605416" y="5578451"/>
                  <a:pt x="5408451" y="5733708"/>
                  <a:pt x="5408451" y="5733708"/>
                </a:cubicBezTo>
                <a:cubicBezTo>
                  <a:pt x="5223072" y="5937623"/>
                  <a:pt x="5079402" y="5895915"/>
                  <a:pt x="5079402" y="5895915"/>
                </a:cubicBezTo>
                <a:cubicBezTo>
                  <a:pt x="4928780" y="5898231"/>
                  <a:pt x="4870850" y="5694314"/>
                  <a:pt x="4870850" y="5694314"/>
                </a:cubicBezTo>
                <a:cubicBezTo>
                  <a:pt x="4856947" y="5546010"/>
                  <a:pt x="4748035" y="5620162"/>
                  <a:pt x="4748035" y="5620162"/>
                </a:cubicBezTo>
                <a:lnTo>
                  <a:pt x="4666933" y="5701264"/>
                </a:lnTo>
                <a:cubicBezTo>
                  <a:pt x="4534848" y="5851886"/>
                  <a:pt x="4372641" y="5752243"/>
                  <a:pt x="4372641" y="5752243"/>
                </a:cubicBezTo>
                <a:cubicBezTo>
                  <a:pt x="4254463" y="5682726"/>
                  <a:pt x="4284586" y="5381484"/>
                  <a:pt x="4284586" y="5381484"/>
                </a:cubicBezTo>
                <a:cubicBezTo>
                  <a:pt x="4191896" y="4994506"/>
                  <a:pt x="3913827" y="4582036"/>
                  <a:pt x="3913827" y="4582036"/>
                </a:cubicBezTo>
                <a:cubicBezTo>
                  <a:pt x="3875013" y="4552202"/>
                  <a:pt x="3838227" y="4517950"/>
                  <a:pt x="3803568" y="4480852"/>
                </a:cubicBezTo>
                <a:lnTo>
                  <a:pt x="3800007" y="4476532"/>
                </a:lnTo>
                <a:lnTo>
                  <a:pt x="3780527" y="4590443"/>
                </a:lnTo>
                <a:lnTo>
                  <a:pt x="3780525" y="4590467"/>
                </a:lnTo>
                <a:lnTo>
                  <a:pt x="3765094" y="4735131"/>
                </a:lnTo>
                <a:lnTo>
                  <a:pt x="3765092" y="4735183"/>
                </a:lnTo>
                <a:lnTo>
                  <a:pt x="3765094" y="4735132"/>
                </a:lnTo>
                <a:lnTo>
                  <a:pt x="3765902" y="4727558"/>
                </a:lnTo>
                <a:lnTo>
                  <a:pt x="3763880" y="4767502"/>
                </a:lnTo>
                <a:lnTo>
                  <a:pt x="3761087" y="4841968"/>
                </a:lnTo>
                <a:lnTo>
                  <a:pt x="3761604" y="4880319"/>
                </a:lnTo>
                <a:lnTo>
                  <a:pt x="3764152" y="4948933"/>
                </a:lnTo>
                <a:lnTo>
                  <a:pt x="3765139" y="4957284"/>
                </a:lnTo>
                <a:lnTo>
                  <a:pt x="3763636" y="4934981"/>
                </a:lnTo>
                <a:lnTo>
                  <a:pt x="3766230" y="4966518"/>
                </a:lnTo>
                <a:lnTo>
                  <a:pt x="3771090" y="5007656"/>
                </a:lnTo>
                <a:lnTo>
                  <a:pt x="3774769" y="5031180"/>
                </a:lnTo>
                <a:lnTo>
                  <a:pt x="3781007" y="5061338"/>
                </a:lnTo>
                <a:lnTo>
                  <a:pt x="3784037" y="5074110"/>
                </a:lnTo>
                <a:lnTo>
                  <a:pt x="3782356" y="5067859"/>
                </a:lnTo>
                <a:lnTo>
                  <a:pt x="3783197" y="5071928"/>
                </a:lnTo>
                <a:lnTo>
                  <a:pt x="3790925" y="5097158"/>
                </a:lnTo>
                <a:lnTo>
                  <a:pt x="3792279" y="5101288"/>
                </a:lnTo>
                <a:lnTo>
                  <a:pt x="3791572" y="5099273"/>
                </a:lnTo>
                <a:lnTo>
                  <a:pt x="3792746" y="5103106"/>
                </a:lnTo>
                <a:cubicBezTo>
                  <a:pt x="3795435" y="5110379"/>
                  <a:pt x="3797462" y="5114615"/>
                  <a:pt x="3798331" y="5116063"/>
                </a:cubicBezTo>
                <a:lnTo>
                  <a:pt x="3798364" y="5116122"/>
                </a:lnTo>
                <a:lnTo>
                  <a:pt x="3798347" y="5116093"/>
                </a:lnTo>
                <a:lnTo>
                  <a:pt x="3841530" y="5195336"/>
                </a:lnTo>
                <a:lnTo>
                  <a:pt x="3838161" y="5187944"/>
                </a:lnTo>
                <a:lnTo>
                  <a:pt x="3840723" y="5192568"/>
                </a:lnTo>
                <a:lnTo>
                  <a:pt x="3843401" y="5198769"/>
                </a:lnTo>
                <a:lnTo>
                  <a:pt x="3845921" y="5203395"/>
                </a:lnTo>
                <a:lnTo>
                  <a:pt x="3852185" y="5218716"/>
                </a:lnTo>
                <a:lnTo>
                  <a:pt x="3864731" y="5246247"/>
                </a:lnTo>
                <a:lnTo>
                  <a:pt x="3867285" y="5254086"/>
                </a:lnTo>
                <a:lnTo>
                  <a:pt x="3855237" y="5226182"/>
                </a:lnTo>
                <a:lnTo>
                  <a:pt x="3869801" y="5261806"/>
                </a:lnTo>
                <a:lnTo>
                  <a:pt x="3867285" y="5254086"/>
                </a:lnTo>
                <a:lnTo>
                  <a:pt x="3873002" y="5267325"/>
                </a:lnTo>
                <a:lnTo>
                  <a:pt x="3876971" y="5279345"/>
                </a:lnTo>
                <a:lnTo>
                  <a:pt x="3880558" y="5288119"/>
                </a:lnTo>
                <a:lnTo>
                  <a:pt x="3887016" y="5309765"/>
                </a:lnTo>
                <a:lnTo>
                  <a:pt x="3896534" y="5338590"/>
                </a:lnTo>
                <a:lnTo>
                  <a:pt x="3900713" y="5355679"/>
                </a:lnTo>
                <a:lnTo>
                  <a:pt x="3904278" y="5367630"/>
                </a:lnTo>
                <a:lnTo>
                  <a:pt x="3907819" y="5384732"/>
                </a:lnTo>
                <a:lnTo>
                  <a:pt x="3912682" y="5404615"/>
                </a:lnTo>
                <a:lnTo>
                  <a:pt x="3916297" y="5425687"/>
                </a:lnTo>
                <a:lnTo>
                  <a:pt x="3919119" y="5439319"/>
                </a:lnTo>
                <a:lnTo>
                  <a:pt x="3920656" y="5451099"/>
                </a:lnTo>
                <a:lnTo>
                  <a:pt x="3922811" y="5463655"/>
                </a:lnTo>
                <a:lnTo>
                  <a:pt x="3923396" y="5469029"/>
                </a:lnTo>
                <a:lnTo>
                  <a:pt x="3922100" y="5462160"/>
                </a:lnTo>
                <a:lnTo>
                  <a:pt x="3925391" y="5487370"/>
                </a:lnTo>
                <a:lnTo>
                  <a:pt x="3923396" y="5469029"/>
                </a:lnTo>
                <a:lnTo>
                  <a:pt x="3923846" y="5471418"/>
                </a:lnTo>
                <a:lnTo>
                  <a:pt x="3925984" y="5491912"/>
                </a:lnTo>
                <a:lnTo>
                  <a:pt x="3927116" y="5500582"/>
                </a:lnTo>
                <a:lnTo>
                  <a:pt x="3927510" y="5506529"/>
                </a:lnTo>
                <a:lnTo>
                  <a:pt x="3928283" y="5513946"/>
                </a:lnTo>
                <a:lnTo>
                  <a:pt x="3927561" y="5507308"/>
                </a:lnTo>
                <a:lnTo>
                  <a:pt x="3929661" y="5539050"/>
                </a:lnTo>
                <a:lnTo>
                  <a:pt x="3928286" y="5513976"/>
                </a:lnTo>
                <a:lnTo>
                  <a:pt x="3930307" y="5548810"/>
                </a:lnTo>
                <a:lnTo>
                  <a:pt x="3930341" y="5551457"/>
                </a:lnTo>
                <a:lnTo>
                  <a:pt x="3930341" y="5551462"/>
                </a:lnTo>
                <a:lnTo>
                  <a:pt x="3930341" y="5551461"/>
                </a:lnTo>
                <a:lnTo>
                  <a:pt x="3930728" y="5581396"/>
                </a:lnTo>
                <a:cubicBezTo>
                  <a:pt x="3930633" y="5589361"/>
                  <a:pt x="3930415" y="5594286"/>
                  <a:pt x="3930415" y="5595734"/>
                </a:cubicBezTo>
                <a:cubicBezTo>
                  <a:pt x="3930415" y="5841362"/>
                  <a:pt x="3670884" y="5936368"/>
                  <a:pt x="3531849" y="5952590"/>
                </a:cubicBezTo>
                <a:lnTo>
                  <a:pt x="3527214" y="5952590"/>
                </a:lnTo>
                <a:lnTo>
                  <a:pt x="2732397" y="5959540"/>
                </a:lnTo>
                <a:cubicBezTo>
                  <a:pt x="2642026" y="5957224"/>
                  <a:pt x="2588728" y="5947955"/>
                  <a:pt x="2579459" y="5906245"/>
                </a:cubicBezTo>
                <a:cubicBezTo>
                  <a:pt x="2575984" y="5887707"/>
                  <a:pt x="2584095" y="5872066"/>
                  <a:pt x="2597129" y="5859320"/>
                </a:cubicBezTo>
                <a:lnTo>
                  <a:pt x="2603445" y="5855368"/>
                </a:lnTo>
                <a:lnTo>
                  <a:pt x="2607725" y="5850306"/>
                </a:lnTo>
                <a:lnTo>
                  <a:pt x="2644327" y="5829784"/>
                </a:lnTo>
                <a:lnTo>
                  <a:pt x="2644342" y="5829774"/>
                </a:lnTo>
                <a:lnTo>
                  <a:pt x="2648977" y="5827458"/>
                </a:lnTo>
                <a:lnTo>
                  <a:pt x="2838991" y="5804286"/>
                </a:lnTo>
                <a:lnTo>
                  <a:pt x="2924459" y="5760242"/>
                </a:lnTo>
                <a:lnTo>
                  <a:pt x="2939190" y="5750127"/>
                </a:lnTo>
                <a:lnTo>
                  <a:pt x="2928157" y="5758336"/>
                </a:lnTo>
                <a:lnTo>
                  <a:pt x="2933138" y="5755769"/>
                </a:lnTo>
                <a:lnTo>
                  <a:pt x="2945690" y="5745664"/>
                </a:lnTo>
                <a:lnTo>
                  <a:pt x="2939190" y="5750127"/>
                </a:lnTo>
                <a:lnTo>
                  <a:pt x="2951805" y="5740741"/>
                </a:lnTo>
                <a:lnTo>
                  <a:pt x="2991960" y="5708411"/>
                </a:lnTo>
                <a:lnTo>
                  <a:pt x="2999083" y="5701683"/>
                </a:lnTo>
                <a:lnTo>
                  <a:pt x="2995389" y="5705651"/>
                </a:lnTo>
                <a:lnTo>
                  <a:pt x="3002574" y="5699865"/>
                </a:lnTo>
                <a:lnTo>
                  <a:pt x="3007940" y="5693316"/>
                </a:lnTo>
                <a:lnTo>
                  <a:pt x="2999083" y="5701683"/>
                </a:lnTo>
                <a:lnTo>
                  <a:pt x="3015770" y="5683760"/>
                </a:lnTo>
                <a:lnTo>
                  <a:pt x="3043765" y="5649590"/>
                </a:lnTo>
                <a:lnTo>
                  <a:pt x="3058504" y="5626794"/>
                </a:lnTo>
                <a:lnTo>
                  <a:pt x="3076362" y="5593489"/>
                </a:lnTo>
                <a:lnTo>
                  <a:pt x="3085707" y="5572196"/>
                </a:lnTo>
                <a:lnTo>
                  <a:pt x="3079581" y="5587486"/>
                </a:lnTo>
                <a:lnTo>
                  <a:pt x="3082303" y="5582409"/>
                </a:lnTo>
                <a:lnTo>
                  <a:pt x="3085724" y="5572159"/>
                </a:lnTo>
                <a:lnTo>
                  <a:pt x="3085707" y="5572196"/>
                </a:lnTo>
                <a:lnTo>
                  <a:pt x="3085731" y="5572137"/>
                </a:lnTo>
                <a:lnTo>
                  <a:pt x="3094935" y="5544559"/>
                </a:lnTo>
                <a:lnTo>
                  <a:pt x="3107378" y="5488445"/>
                </a:lnTo>
                <a:lnTo>
                  <a:pt x="3106519" y="5493901"/>
                </a:lnTo>
                <a:lnTo>
                  <a:pt x="3108152" y="5484955"/>
                </a:lnTo>
                <a:lnTo>
                  <a:pt x="3107378" y="5488445"/>
                </a:lnTo>
                <a:lnTo>
                  <a:pt x="3108324" y="5482442"/>
                </a:lnTo>
                <a:lnTo>
                  <a:pt x="3110246" y="5454019"/>
                </a:lnTo>
                <a:cubicBezTo>
                  <a:pt x="3110364" y="5446379"/>
                  <a:pt x="3110110" y="5441636"/>
                  <a:pt x="3110110" y="5440477"/>
                </a:cubicBezTo>
                <a:lnTo>
                  <a:pt x="3110110" y="5438161"/>
                </a:lnTo>
                <a:lnTo>
                  <a:pt x="3110110" y="5435843"/>
                </a:lnTo>
                <a:cubicBezTo>
                  <a:pt x="3117060" y="5204118"/>
                  <a:pt x="2927046" y="4963125"/>
                  <a:pt x="2924730" y="4960809"/>
                </a:cubicBezTo>
                <a:lnTo>
                  <a:pt x="2922412" y="4958490"/>
                </a:lnTo>
                <a:cubicBezTo>
                  <a:pt x="2822771" y="4817139"/>
                  <a:pt x="2762523" y="4613222"/>
                  <a:pt x="2760204" y="4603953"/>
                </a:cubicBezTo>
                <a:lnTo>
                  <a:pt x="2722191" y="4445126"/>
                </a:lnTo>
                <a:lnTo>
                  <a:pt x="2698632" y="4468138"/>
                </a:lnTo>
                <a:cubicBezTo>
                  <a:pt x="2650567" y="4512048"/>
                  <a:pt x="2627756" y="4524104"/>
                  <a:pt x="2627756" y="4524104"/>
                </a:cubicBezTo>
                <a:cubicBezTo>
                  <a:pt x="2542017" y="4563498"/>
                  <a:pt x="2565190" y="4679360"/>
                  <a:pt x="2565190" y="4679360"/>
                </a:cubicBezTo>
                <a:cubicBezTo>
                  <a:pt x="2604584" y="4880959"/>
                  <a:pt x="2542017" y="4904132"/>
                  <a:pt x="2542017" y="4904132"/>
                </a:cubicBezTo>
                <a:cubicBezTo>
                  <a:pt x="2465549" y="4943526"/>
                  <a:pt x="2518845" y="5066339"/>
                  <a:pt x="2518845" y="5066339"/>
                </a:cubicBezTo>
                <a:cubicBezTo>
                  <a:pt x="2588362" y="5205376"/>
                  <a:pt x="2495672" y="5198423"/>
                  <a:pt x="2495672" y="5198423"/>
                </a:cubicBezTo>
                <a:lnTo>
                  <a:pt x="2442377" y="5237815"/>
                </a:lnTo>
                <a:lnTo>
                  <a:pt x="2402982" y="5400022"/>
                </a:lnTo>
                <a:lnTo>
                  <a:pt x="2270901" y="5439417"/>
                </a:lnTo>
                <a:lnTo>
                  <a:pt x="2148085" y="5492712"/>
                </a:lnTo>
                <a:cubicBezTo>
                  <a:pt x="2016004" y="5654919"/>
                  <a:pt x="1969659" y="5631747"/>
                  <a:pt x="1969659" y="5631747"/>
                </a:cubicBezTo>
                <a:cubicBezTo>
                  <a:pt x="1916361" y="5715170"/>
                  <a:pt x="1730981" y="5800907"/>
                  <a:pt x="1730981" y="5800907"/>
                </a:cubicBezTo>
                <a:cubicBezTo>
                  <a:pt x="1422789" y="5932989"/>
                  <a:pt x="827256" y="5893597"/>
                  <a:pt x="827256" y="5893597"/>
                </a:cubicBezTo>
                <a:cubicBezTo>
                  <a:pt x="287339" y="5777734"/>
                  <a:pt x="340634" y="5274893"/>
                  <a:pt x="340634" y="5274893"/>
                </a:cubicBezTo>
                <a:lnTo>
                  <a:pt x="148304" y="5298066"/>
                </a:lnTo>
                <a:cubicBezTo>
                  <a:pt x="139035" y="5075608"/>
                  <a:pt x="62564" y="4850836"/>
                  <a:pt x="62564" y="4850836"/>
                </a:cubicBezTo>
                <a:cubicBezTo>
                  <a:pt x="139035" y="4741925"/>
                  <a:pt x="139035" y="4341042"/>
                  <a:pt x="139035" y="4341042"/>
                </a:cubicBezTo>
                <a:cubicBezTo>
                  <a:pt x="46345" y="4371165"/>
                  <a:pt x="6951" y="4579717"/>
                  <a:pt x="6951" y="4579717"/>
                </a:cubicBezTo>
                <a:cubicBezTo>
                  <a:pt x="-9269" y="4440683"/>
                  <a:pt x="122813" y="4109318"/>
                  <a:pt x="122813" y="4109318"/>
                </a:cubicBezTo>
                <a:cubicBezTo>
                  <a:pt x="62564" y="4257622"/>
                  <a:pt x="0" y="4287745"/>
                  <a:pt x="0" y="4287745"/>
                </a:cubicBezTo>
                <a:cubicBezTo>
                  <a:pt x="99641" y="4000406"/>
                  <a:pt x="76468" y="3738559"/>
                  <a:pt x="76468" y="3738559"/>
                </a:cubicBezTo>
                <a:cubicBezTo>
                  <a:pt x="62564" y="3536957"/>
                  <a:pt x="139035" y="3390972"/>
                  <a:pt x="139035" y="3390972"/>
                </a:cubicBezTo>
                <a:cubicBezTo>
                  <a:pt x="92690" y="3400241"/>
                  <a:pt x="23173" y="3499881"/>
                  <a:pt x="23173" y="3499881"/>
                </a:cubicBezTo>
                <a:cubicBezTo>
                  <a:pt x="69518" y="3159247"/>
                  <a:pt x="308193" y="2811661"/>
                  <a:pt x="308193" y="2811661"/>
                </a:cubicBezTo>
                <a:cubicBezTo>
                  <a:pt x="252579" y="2811661"/>
                  <a:pt x="220137" y="2827880"/>
                  <a:pt x="203918" y="2839468"/>
                </a:cubicBezTo>
                <a:lnTo>
                  <a:pt x="495891" y="2582252"/>
                </a:lnTo>
                <a:cubicBezTo>
                  <a:pt x="665048" y="2433949"/>
                  <a:pt x="780911" y="2102584"/>
                  <a:pt x="780911" y="2102584"/>
                </a:cubicBezTo>
                <a:cubicBezTo>
                  <a:pt x="880553" y="1847687"/>
                  <a:pt x="1035808" y="1646085"/>
                  <a:pt x="1035808" y="1646085"/>
                </a:cubicBezTo>
                <a:cubicBezTo>
                  <a:pt x="1290705" y="1305452"/>
                  <a:pt x="1622072" y="1235934"/>
                  <a:pt x="1622072" y="1235934"/>
                </a:cubicBezTo>
                <a:cubicBezTo>
                  <a:pt x="2022954" y="1106168"/>
                  <a:pt x="2039176" y="974084"/>
                  <a:pt x="2039176" y="974084"/>
                </a:cubicBezTo>
                <a:cubicBezTo>
                  <a:pt x="2445418" y="18221"/>
                  <a:pt x="2986079" y="-788"/>
                  <a:pt x="3052075" y="5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1D611D-C3B2-4C58-878D-5AC2D7575591}"/>
              </a:ext>
            </a:extLst>
          </p:cNvPr>
          <p:cNvSpPr/>
          <p:nvPr/>
        </p:nvSpPr>
        <p:spPr>
          <a:xfrm>
            <a:off x="2337312" y="3415880"/>
            <a:ext cx="46345" cy="46345"/>
          </a:xfrm>
          <a:custGeom>
            <a:avLst/>
            <a:gdLst>
              <a:gd name="connsiteX0" fmla="*/ 7144 w 19050"/>
              <a:gd name="connsiteY0" fmla="*/ 11906 h 19050"/>
              <a:gd name="connsiteX1" fmla="*/ 11906 w 19050"/>
              <a:gd name="connsiteY1" fmla="*/ 7144 h 19050"/>
              <a:gd name="connsiteX2" fmla="*/ 7144 w 19050"/>
              <a:gd name="connsiteY2" fmla="*/ 1190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19050">
                <a:moveTo>
                  <a:pt x="7144" y="11906"/>
                </a:moveTo>
                <a:lnTo>
                  <a:pt x="11906" y="7144"/>
                </a:lnTo>
                <a:cubicBezTo>
                  <a:pt x="9049" y="10001"/>
                  <a:pt x="7144" y="11906"/>
                  <a:pt x="7144" y="11906"/>
                </a:cubicBezTo>
                <a:close/>
              </a:path>
            </a:pathLst>
          </a:custGeom>
          <a:solidFill>
            <a:srgbClr val="A380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1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7026-D94A-07AC-2570-7269AF79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5E5DE-6EA6-57FB-D557-F873EDBC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7CC4D-2001-C22C-1B22-B0D68DA8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C57C2-731C-CB26-BF9A-EA680AC1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E56EE-77D1-7DFF-7CA9-9FBC3847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889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19108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91866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C11B1-65E6-AD49-69E0-E73B06B1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A7DB-BD35-49B5-BEFF-F5E89955098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4CFF7-7091-9F0F-AE13-9F871FF4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0B29A-AB6D-7DB2-20C2-08738F1F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CEC-6E08-4F6B-AF56-DA5C3B8E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65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7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6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96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3DB8D-82C2-F4BB-37AC-6DE360D3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F4B1-2EBC-4097-AA53-F9B0BDC96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B6830-A71B-AF88-C3FC-0D8BAD65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2521D-DE16-4EDC-37B8-12F206F1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C76ED-0DC6-CF2F-1DF6-B6E49876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E5D7C-1B15-C11E-817D-02F63C97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6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7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68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0D8B8-307A-4993-9315-0D6ADDAA6CEB}"/>
              </a:ext>
            </a:extLst>
          </p:cNvPr>
          <p:cNvCxnSpPr/>
          <p:nvPr userDrawn="1"/>
        </p:nvCxnSpPr>
        <p:spPr>
          <a:xfrm>
            <a:off x="609600" y="6448926"/>
            <a:ext cx="10972801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49A4D36-ACE7-46EE-977E-260D55BF45D2}"/>
              </a:ext>
            </a:extLst>
          </p:cNvPr>
          <p:cNvSpPr/>
          <p:nvPr userDrawn="1"/>
        </p:nvSpPr>
        <p:spPr>
          <a:xfrm>
            <a:off x="5919490" y="6272463"/>
            <a:ext cx="353018" cy="3529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37722" y="6244058"/>
            <a:ext cx="516555" cy="385017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24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68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90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7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3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17B2-B81D-7EA0-A585-325BFEAA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AFF49-84D1-2BC1-624A-2AE23D8D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67743-27E3-44E9-BD35-65EBDE17A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D7ABD-9669-397F-A513-AC56F745A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A7C8A-A46D-CB4D-4268-05C358D42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EC1DB-2F8F-D3DE-2D60-CBCEEA41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F7632-91D0-6F34-4233-6DBAE5558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56DA2-38D4-CD69-0FBD-80219191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6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2F3A-33D0-26EF-2E0B-D280E373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4D5D7-E7E3-EAAC-797A-3605282B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37D88-4654-5690-3B61-C9DC70F90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9C54A-BCCD-B1AB-8A2B-F3826AF0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8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6CB67-9F63-70CE-BEB2-EEF76FB5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3E5CB-58BD-6E9B-EB99-12F3B841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8F6A-33E5-BD7E-6ACC-A8A2E0EC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A879-D760-1130-4B25-A6506C17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5F840-0074-CC44-5AD3-B8768759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D1501-11AC-1F48-772F-4C4708477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27E78-0311-1DCD-B32F-9B32D72A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8BE23-E387-1F36-8A39-32441000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81F43-1398-EA63-134E-029EBBF2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8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5DBA-40C0-F41D-B590-E0D5B835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5399E-3A72-6D3F-FFD5-842154AB7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E99FD-48B6-4C8D-E14E-34D1C0897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81126-5601-E072-6459-3972242F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0793-4153-A579-F6D9-6581B060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6D5A0-978C-AB38-4AEC-6578BB34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6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FAB70-B4C3-B7E5-0D93-A2620FF8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3B48D-77D6-3691-D4A5-29BF79D95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AE49-95EB-4265-B720-7D057B11F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47929-9384-41D1-8D61-AD632C0AF4B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83D5E-D8F9-9CC3-EB74-43EEB2E48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403BB-87D4-5438-4C54-21362618E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F8AE-0F86-45E5-A40E-F81D89A3F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train">
            <a:extLst>
              <a:ext uri="{FF2B5EF4-FFF2-40B4-BE49-F238E27FC236}">
                <a16:creationId xmlns:a16="http://schemas.microsoft.com/office/drawing/2014/main" id="{46B5FB40-4D8D-4B79-D1AD-B997DD7B8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b="129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24ECB-72B7-F4E8-584C-5BC5BB69F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4205"/>
            <a:ext cx="9144000" cy="168479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masis MT Pro Black" panose="02040A04050005020304" pitchFamily="18" charset="0"/>
              </a:rPr>
              <a:t>Analysis of Mode Reliability Factors among Off-campus Students using Structural Equation Modelling in Dhaka City</a:t>
            </a:r>
            <a:endParaRPr lang="en-US" sz="3200" b="1" dirty="0">
              <a:solidFill>
                <a:srgbClr val="FFFFFF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8121D-836B-78E3-34CC-7F14CEB96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9161"/>
            <a:ext cx="9144000" cy="19520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300" b="1" u="sng" dirty="0">
                <a:latin typeface="Agency FB" panose="020B0503020202020204" pitchFamily="34" charset="0"/>
              </a:rPr>
              <a:t>Authors</a:t>
            </a:r>
            <a:r>
              <a:rPr lang="en-US" sz="3300" b="1" u="sng" dirty="0"/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Md. Mushtaque Tahmid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gency FB" panose="020B0503020202020204" pitchFamily="34" charset="0"/>
              </a:rPr>
              <a:t>Fuad Al Mahmud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gency FB" panose="020B0503020202020204" pitchFamily="34" charset="0"/>
              </a:rPr>
              <a:t>Oyshee</a:t>
            </a:r>
            <a:r>
              <a:rPr lang="en-US" dirty="0">
                <a:latin typeface="Agency FB" panose="020B0503020202020204" pitchFamily="34" charset="0"/>
              </a:rPr>
              <a:t> Chowdhury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cy FB" panose="020B0503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Dr. Md Asif Raihan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Department of Civil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cy FB" panose="020B0503020202020204" pitchFamily="34" charset="0"/>
              </a:rPr>
              <a:t>        Bangladesh University of Engineering and Technology, Dhaka, Bangladesh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21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 over snow mountain">
            <a:extLst>
              <a:ext uri="{FF2B5EF4-FFF2-40B4-BE49-F238E27FC236}">
                <a16:creationId xmlns:a16="http://schemas.microsoft.com/office/drawing/2014/main" id="{F6054A14-B609-F6C5-2FD7-C4013433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59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67BCF-8DE7-CA77-D6A0-42DBF691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9" y="277576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b="1" dirty="0">
                <a:latin typeface="Agency FB" panose="020B0503020202020204" pitchFamily="34" charset="0"/>
              </a:rPr>
              <a:t>Reliability Variables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AB333-030A-C622-2F79-3A229B3A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57400"/>
            <a:ext cx="12192000" cy="374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22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llars in shadow">
            <a:extLst>
              <a:ext uri="{FF2B5EF4-FFF2-40B4-BE49-F238E27FC236}">
                <a16:creationId xmlns:a16="http://schemas.microsoft.com/office/drawing/2014/main" id="{391D83CE-7B45-E06D-0B4A-6207263A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" y="0"/>
            <a:ext cx="122102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849EE-FB04-D598-2768-94538413CB97}"/>
              </a:ext>
            </a:extLst>
          </p:cNvPr>
          <p:cNvSpPr txBox="1"/>
          <p:nvPr/>
        </p:nvSpPr>
        <p:spPr>
          <a:xfrm>
            <a:off x="546779" y="275912"/>
            <a:ext cx="835362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300" b="1" dirty="0">
                <a:latin typeface="Agency FB" panose="020B0503020202020204" pitchFamily="34" charset="0"/>
              </a:rPr>
              <a:t>Structural Equation Modelling (SEM) </a:t>
            </a:r>
            <a:r>
              <a:rPr lang="en-US" altLang="en-US" sz="4300" b="1" i="1" dirty="0">
                <a:latin typeface="Agency FB" panose="020B0503020202020204" pitchFamily="34" charset="0"/>
              </a:rPr>
              <a:t>[Software: SPSS and STATA 13]</a:t>
            </a:r>
            <a:endParaRPr lang="en-US" sz="4300" dirty="0">
              <a:latin typeface="Agency FB" panose="020B0503020202020204" pitchFamily="34" charset="0"/>
            </a:endParaRPr>
          </a:p>
        </p:txBody>
      </p:sp>
      <p:graphicFrame>
        <p:nvGraphicFramePr>
          <p:cNvPr id="4" name="Subtitle 6">
            <a:extLst>
              <a:ext uri="{FF2B5EF4-FFF2-40B4-BE49-F238E27FC236}">
                <a16:creationId xmlns:a16="http://schemas.microsoft.com/office/drawing/2014/main" id="{70EDFC31-4ECF-6EC0-CC56-7D0BB46F2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33531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838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veral white paper cutout snowflakes, on a white background">
            <a:extLst>
              <a:ext uri="{FF2B5EF4-FFF2-40B4-BE49-F238E27FC236}">
                <a16:creationId xmlns:a16="http://schemas.microsoft.com/office/drawing/2014/main" id="{D344D214-D6B9-715F-24FF-277C2DDE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4036C-D178-6CA6-0134-00D99FFF9A9F}"/>
              </a:ext>
            </a:extLst>
          </p:cNvPr>
          <p:cNvSpPr txBox="1"/>
          <p:nvPr/>
        </p:nvSpPr>
        <p:spPr>
          <a:xfrm>
            <a:off x="437322" y="404332"/>
            <a:ext cx="1117158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Factor Analysis</a:t>
            </a:r>
          </a:p>
          <a:p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Two factors were extracted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45.983% of the variation could be explained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/>
              <a:t>two latent attributes:</a:t>
            </a:r>
          </a:p>
          <a:p>
            <a:pPr marL="3257550" lvl="6" indent="-514350">
              <a:buFont typeface="+mj-lt"/>
              <a:buAutoNum type="arabicParenR"/>
            </a:pPr>
            <a:r>
              <a:rPr lang="en-US" sz="2800" dirty="0"/>
              <a:t>Overall Transportation Experience</a:t>
            </a:r>
          </a:p>
          <a:p>
            <a:pPr marL="3257550" lvl="6" indent="-514350">
              <a:buFont typeface="+mj-lt"/>
              <a:buAutoNum type="arabicParenR"/>
            </a:pPr>
            <a:r>
              <a:rPr lang="en-US" sz="2800" dirty="0"/>
              <a:t>Travel Hassle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853BF-D27E-2DC8-5B96-6E379532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096" y="3998446"/>
            <a:ext cx="11051386" cy="201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71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veral white paper cutout snowflakes, on a white background">
            <a:extLst>
              <a:ext uri="{FF2B5EF4-FFF2-40B4-BE49-F238E27FC236}">
                <a16:creationId xmlns:a16="http://schemas.microsoft.com/office/drawing/2014/main" id="{3DE38F56-ADEF-3C89-38FE-5D6EFC151E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B7F23-3E0D-500F-C882-316E4CB77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1" y="1357123"/>
            <a:ext cx="11545956" cy="484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0ADA04-3FA8-F1F1-FF02-893D2B814C6A}"/>
              </a:ext>
            </a:extLst>
          </p:cNvPr>
          <p:cNvSpPr txBox="1"/>
          <p:nvPr/>
        </p:nvSpPr>
        <p:spPr>
          <a:xfrm>
            <a:off x="323021" y="287600"/>
            <a:ext cx="111715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SEM Model: Reliability of Public Bus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veral white paper cutout snowflakes, on a white background">
            <a:extLst>
              <a:ext uri="{FF2B5EF4-FFF2-40B4-BE49-F238E27FC236}">
                <a16:creationId xmlns:a16="http://schemas.microsoft.com/office/drawing/2014/main" id="{92420481-FF53-9628-6648-CE70A1CC12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44055C-2FFB-5A3A-4A3A-A1831427A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63" y="1100120"/>
            <a:ext cx="10310274" cy="547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6CB76-5F22-77F0-CFD8-314BFF016F7A}"/>
              </a:ext>
            </a:extLst>
          </p:cNvPr>
          <p:cNvSpPr txBox="1"/>
          <p:nvPr/>
        </p:nvSpPr>
        <p:spPr>
          <a:xfrm>
            <a:off x="323021" y="287600"/>
            <a:ext cx="111715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Outputs (Public Bus)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white paper cutout snowflakes, on a white background">
            <a:extLst>
              <a:ext uri="{FF2B5EF4-FFF2-40B4-BE49-F238E27FC236}">
                <a16:creationId xmlns:a16="http://schemas.microsoft.com/office/drawing/2014/main" id="{7AD50C3A-CEEE-90F3-8873-14A5727ECD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0ADA04-3FA8-F1F1-FF02-893D2B814C6A}"/>
              </a:ext>
            </a:extLst>
          </p:cNvPr>
          <p:cNvSpPr txBox="1"/>
          <p:nvPr/>
        </p:nvSpPr>
        <p:spPr>
          <a:xfrm>
            <a:off x="323021" y="287600"/>
            <a:ext cx="111715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SEM Model: Reliability of Institutional Bus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634D0-28F5-B358-E39E-22E602D1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9" y="1445341"/>
            <a:ext cx="11418810" cy="503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67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white paper cutout snowflakes, on a white background">
            <a:extLst>
              <a:ext uri="{FF2B5EF4-FFF2-40B4-BE49-F238E27FC236}">
                <a16:creationId xmlns:a16="http://schemas.microsoft.com/office/drawing/2014/main" id="{A448B280-4115-C2DA-85AD-63C3B84E6C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6CB76-5F22-77F0-CFD8-314BFF016F7A}"/>
              </a:ext>
            </a:extLst>
          </p:cNvPr>
          <p:cNvSpPr txBox="1"/>
          <p:nvPr/>
        </p:nvSpPr>
        <p:spPr>
          <a:xfrm>
            <a:off x="323021" y="287600"/>
            <a:ext cx="111715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Outputs (Institutional Bus)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A72EA-62B9-0216-FCB7-82EB6D11E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711" y="1113756"/>
            <a:ext cx="10313646" cy="545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80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98829-A917-A0E8-B074-60B070942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 of empty bus">
            <a:extLst>
              <a:ext uri="{FF2B5EF4-FFF2-40B4-BE49-F238E27FC236}">
                <a16:creationId xmlns:a16="http://schemas.microsoft.com/office/drawing/2014/main" id="{5AF7402E-FB47-0F98-1D22-98E537D2D6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92339-FED6-4F96-5197-FA4446E6C7FF}"/>
              </a:ext>
            </a:extLst>
          </p:cNvPr>
          <p:cNvSpPr txBox="1"/>
          <p:nvPr/>
        </p:nvSpPr>
        <p:spPr>
          <a:xfrm>
            <a:off x="510209" y="495793"/>
            <a:ext cx="1117158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Interpretation and Key Findings</a:t>
            </a:r>
          </a:p>
          <a:p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b="1" dirty="0"/>
              <a:t>Insignificant Precursors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For Public Bus 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200" dirty="0"/>
              <a:t>waiting time (p=0.662)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200" dirty="0"/>
              <a:t>travel time (p=0.135)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200" dirty="0"/>
              <a:t>travel distance (p=0.183)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200" dirty="0"/>
              <a:t>weather (p=0.381)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For Institutional bus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accident proneness (p=0.084)</a:t>
            </a:r>
          </a:p>
          <a:p>
            <a:endParaRPr lang="en-US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b="1" dirty="0"/>
              <a:t>‘Travel Hassle’ impacts Reliability more than ‘Transportation Experience’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9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 of empty bus">
            <a:extLst>
              <a:ext uri="{FF2B5EF4-FFF2-40B4-BE49-F238E27FC236}">
                <a16:creationId xmlns:a16="http://schemas.microsoft.com/office/drawing/2014/main" id="{092B1731-F9E0-0A9E-FE4F-690AE803DF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F099EC-1E3D-670D-609A-025F4BCF024E}"/>
              </a:ext>
            </a:extLst>
          </p:cNvPr>
          <p:cNvSpPr txBox="1"/>
          <p:nvPr/>
        </p:nvSpPr>
        <p:spPr>
          <a:xfrm>
            <a:off x="510209" y="528206"/>
            <a:ext cx="11171582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Interpretation and Key Findings</a:t>
            </a:r>
          </a:p>
          <a:p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Striking Factors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600" dirty="0"/>
              <a:t>For </a:t>
            </a:r>
            <a:r>
              <a:rPr lang="en-US" sz="2600" b="1" dirty="0"/>
              <a:t>‘Public </a:t>
            </a:r>
            <a:r>
              <a:rPr lang="en-US" sz="2600" b="1" dirty="0" err="1"/>
              <a:t>Bus’</a:t>
            </a:r>
            <a:endParaRPr lang="en-US" sz="2600" dirty="0"/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Overtaking 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accident proneness 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Arrival punctuality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Departure punctuality 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vehicle quality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600" dirty="0"/>
              <a:t>For </a:t>
            </a:r>
            <a:r>
              <a:rPr lang="en-US" sz="2600" b="1" dirty="0"/>
              <a:t>‘Institutional </a:t>
            </a:r>
            <a:r>
              <a:rPr lang="en-US" sz="2600" b="1" dirty="0" err="1"/>
              <a:t>Bus’</a:t>
            </a:r>
            <a:endParaRPr lang="en-US" sz="2600" dirty="0"/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driver behavior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departure punctuality 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Arrival punctuality</a:t>
            </a:r>
            <a:endParaRPr lang="en-US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3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5E681-9DF4-45C4-9BA6-3745CE49052E}"/>
              </a:ext>
            </a:extLst>
          </p:cNvPr>
          <p:cNvSpPr/>
          <p:nvPr/>
        </p:nvSpPr>
        <p:spPr>
          <a:xfrm>
            <a:off x="5591944" y="0"/>
            <a:ext cx="6598469" cy="686503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CA7E0-FC2F-426B-89DC-458AD3B6F87F}"/>
              </a:ext>
            </a:extLst>
          </p:cNvPr>
          <p:cNvSpPr/>
          <p:nvPr/>
        </p:nvSpPr>
        <p:spPr>
          <a:xfrm>
            <a:off x="5164090" y="764704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B80884-6B51-44BD-8FC2-16679B8EAB14}"/>
              </a:ext>
            </a:extLst>
          </p:cNvPr>
          <p:cNvSpPr/>
          <p:nvPr/>
        </p:nvSpPr>
        <p:spPr>
          <a:xfrm>
            <a:off x="5164090" y="1891375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4C3F9B-F7D3-41E0-A90F-B184C032C4CF}"/>
              </a:ext>
            </a:extLst>
          </p:cNvPr>
          <p:cNvSpPr/>
          <p:nvPr/>
        </p:nvSpPr>
        <p:spPr>
          <a:xfrm>
            <a:off x="5164090" y="3018046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4E0E9B-1611-466B-A795-D5B9F4AC271C}"/>
              </a:ext>
            </a:extLst>
          </p:cNvPr>
          <p:cNvSpPr/>
          <p:nvPr/>
        </p:nvSpPr>
        <p:spPr>
          <a:xfrm>
            <a:off x="5164090" y="4144717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23076C-4C44-404D-947F-FDD5087AC5E3}"/>
              </a:ext>
            </a:extLst>
          </p:cNvPr>
          <p:cNvSpPr/>
          <p:nvPr/>
        </p:nvSpPr>
        <p:spPr>
          <a:xfrm>
            <a:off x="5164090" y="5271390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6456040" y="1028860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Medium" panose="020406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84FD10-3A13-4D1E-974C-9C8E1E996708}"/>
              </a:ext>
            </a:extLst>
          </p:cNvPr>
          <p:cNvSpPr/>
          <p:nvPr/>
        </p:nvSpPr>
        <p:spPr>
          <a:xfrm>
            <a:off x="6456040" y="2155531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masis MT Pro Medium" panose="020406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Objectives</a:t>
            </a:r>
            <a:endParaRPr lang="en-IN" sz="2400" b="1" dirty="0">
              <a:solidFill>
                <a:prstClr val="white"/>
              </a:solidFill>
              <a:latin typeface="Amasis MT Pro Medium" panose="020406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3275FC-A0E2-4462-B62E-526CF975CD32}"/>
              </a:ext>
            </a:extLst>
          </p:cNvPr>
          <p:cNvSpPr/>
          <p:nvPr/>
        </p:nvSpPr>
        <p:spPr>
          <a:xfrm>
            <a:off x="6456039" y="3282202"/>
            <a:ext cx="5975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8987" fontAlgn="base">
              <a:defRPr/>
            </a:pPr>
            <a:r>
              <a:rPr lang="en-US" sz="2400" b="1" dirty="0">
                <a:solidFill>
                  <a:prstClr val="white"/>
                </a:solidFill>
                <a:latin typeface="Amasis MT Pro Medium" panose="020406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 &amp; Data Analysis</a:t>
            </a:r>
            <a:endParaRPr lang="en-IN" sz="2400" b="1" dirty="0">
              <a:solidFill>
                <a:prstClr val="white"/>
              </a:solidFill>
              <a:latin typeface="Amasis MT Pro Medium" panose="020406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5D78C-C0BA-4D3C-BC91-F2D9E3A47C7D}"/>
              </a:ext>
            </a:extLst>
          </p:cNvPr>
          <p:cNvSpPr/>
          <p:nvPr/>
        </p:nvSpPr>
        <p:spPr>
          <a:xfrm>
            <a:off x="6456040" y="4408873"/>
            <a:ext cx="5543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masis MT Pro Medium" panose="020406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Key Findings</a:t>
            </a:r>
            <a:endParaRPr lang="en-IN" sz="2400" b="1" dirty="0">
              <a:solidFill>
                <a:prstClr val="white"/>
              </a:solidFill>
              <a:latin typeface="Amasis MT Pro Medium" panose="020406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FE223A-20B8-480F-8366-49FC612517D0}"/>
              </a:ext>
            </a:extLst>
          </p:cNvPr>
          <p:cNvSpPr/>
          <p:nvPr/>
        </p:nvSpPr>
        <p:spPr>
          <a:xfrm>
            <a:off x="6456039" y="5535546"/>
            <a:ext cx="6162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masis MT Pro Medium" panose="020406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Policy Implications</a:t>
            </a:r>
            <a:endParaRPr lang="en-IN" sz="2400" dirty="0">
              <a:solidFill>
                <a:prstClr val="white"/>
              </a:solidFill>
              <a:latin typeface="Amasis MT Pro Medium" panose="020406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7518E-A7DF-4E84-8A2D-32782BE667EE}"/>
              </a:ext>
            </a:extLst>
          </p:cNvPr>
          <p:cNvSpPr txBox="1"/>
          <p:nvPr/>
        </p:nvSpPr>
        <p:spPr>
          <a:xfrm>
            <a:off x="475199" y="353557"/>
            <a:ext cx="38884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569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ior of empty bus">
            <a:extLst>
              <a:ext uri="{FF2B5EF4-FFF2-40B4-BE49-F238E27FC236}">
                <a16:creationId xmlns:a16="http://schemas.microsoft.com/office/drawing/2014/main" id="{A1504A8D-7293-C364-7C08-FE251769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65890-82F1-70CF-E230-2E202EB8850C}"/>
              </a:ext>
            </a:extLst>
          </p:cNvPr>
          <p:cNvSpPr txBox="1"/>
          <p:nvPr/>
        </p:nvSpPr>
        <p:spPr>
          <a:xfrm>
            <a:off x="599943" y="591070"/>
            <a:ext cx="1117158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Interpretation and Key Findings</a:t>
            </a:r>
          </a:p>
          <a:p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Negative Influence on Reliability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600" dirty="0"/>
              <a:t>For </a:t>
            </a:r>
            <a:r>
              <a:rPr lang="en-US" sz="2600" b="1" dirty="0"/>
              <a:t>‘Institutional </a:t>
            </a:r>
            <a:r>
              <a:rPr lang="en-US" sz="2600" b="1" dirty="0" err="1"/>
              <a:t>Bus’</a:t>
            </a:r>
            <a:endParaRPr lang="en-US" sz="2600" dirty="0"/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waiting time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travel time</a:t>
            </a:r>
          </a:p>
          <a:p>
            <a:pPr marL="2743200" lvl="5" indent="-457200">
              <a:buFont typeface="Calibri" panose="020F0502020204030204" pitchFamily="34" charset="0"/>
              <a:buChar char="—"/>
            </a:pPr>
            <a:r>
              <a:rPr lang="en-US" sz="2400" dirty="0"/>
              <a:t>travel distance</a:t>
            </a:r>
          </a:p>
          <a:p>
            <a:pPr lvl="5"/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b="1" dirty="0"/>
              <a:t>Vehicle quality </a:t>
            </a:r>
            <a:r>
              <a:rPr lang="en-US" sz="2600" dirty="0"/>
              <a:t>- Mid-ranked influencing factor of reliability.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Lesser Influence - </a:t>
            </a:r>
            <a:r>
              <a:rPr lang="en-US" sz="2600" b="1" dirty="0"/>
              <a:t>safety, availability </a:t>
            </a:r>
            <a:r>
              <a:rPr lang="en-US" sz="2600" dirty="0"/>
              <a:t>(ensured by university)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Lesser </a:t>
            </a:r>
            <a:r>
              <a:rPr lang="en-US" sz="2600" b="1" dirty="0"/>
              <a:t>environmental concern </a:t>
            </a:r>
            <a:r>
              <a:rPr lang="en-US" sz="2600" dirty="0"/>
              <a:t>from administration in public bus services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More expectation of </a:t>
            </a:r>
            <a:r>
              <a:rPr lang="en-US" sz="2600" b="1" dirty="0"/>
              <a:t>vehicle speed, driving skill, comfort</a:t>
            </a:r>
            <a:r>
              <a:rPr lang="en-US" sz="2600" dirty="0"/>
              <a:t> in institutional bus services</a:t>
            </a:r>
          </a:p>
        </p:txBody>
      </p:sp>
    </p:spTree>
    <p:extLst>
      <p:ext uri="{BB962C8B-B14F-4D97-AF65-F5344CB8AC3E}">
        <p14:creationId xmlns:p14="http://schemas.microsoft.com/office/powerpoint/2010/main" val="71330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ior of empty bus">
            <a:extLst>
              <a:ext uri="{FF2B5EF4-FFF2-40B4-BE49-F238E27FC236}">
                <a16:creationId xmlns:a16="http://schemas.microsoft.com/office/drawing/2014/main" id="{A1504A8D-7293-C364-7C08-FE251769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65890-82F1-70CF-E230-2E202EB8850C}"/>
              </a:ext>
            </a:extLst>
          </p:cNvPr>
          <p:cNvSpPr txBox="1"/>
          <p:nvPr/>
        </p:nvSpPr>
        <p:spPr>
          <a:xfrm>
            <a:off x="599943" y="591070"/>
            <a:ext cx="1117158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Model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F509E-481E-21DA-15F1-46359806C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929" y="2019734"/>
            <a:ext cx="10907610" cy="302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788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18088-35B3-BFE8-0282-BE35C9CE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5032"/>
            <a:ext cx="12191999" cy="6873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2C265-F337-D987-3D27-084944345DD2}"/>
              </a:ext>
            </a:extLst>
          </p:cNvPr>
          <p:cNvSpPr txBox="1"/>
          <p:nvPr/>
        </p:nvSpPr>
        <p:spPr>
          <a:xfrm>
            <a:off x="1815018" y="2428624"/>
            <a:ext cx="9170204" cy="200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sis MT Pro Black" panose="02040A04050005020304" pitchFamily="18" charset="0"/>
                <a:cs typeface="Times New Roman" panose="02020603050405020304" pitchFamily="18" charset="0"/>
              </a:rPr>
              <a:t>Policy     Implications </a:t>
            </a:r>
          </a:p>
        </p:txBody>
      </p:sp>
    </p:spTree>
    <p:extLst>
      <p:ext uri="{BB962C8B-B14F-4D97-AF65-F5344CB8AC3E}">
        <p14:creationId xmlns:p14="http://schemas.microsoft.com/office/powerpoint/2010/main" val="21253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vel resting on block">
            <a:extLst>
              <a:ext uri="{FF2B5EF4-FFF2-40B4-BE49-F238E27FC236}">
                <a16:creationId xmlns:a16="http://schemas.microsoft.com/office/drawing/2014/main" id="{B22AEB3F-0FEA-D976-4D88-1B209857FD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99582-13F9-4663-2395-6115363E8A97}"/>
              </a:ext>
            </a:extLst>
          </p:cNvPr>
          <p:cNvSpPr txBox="1"/>
          <p:nvPr/>
        </p:nvSpPr>
        <p:spPr>
          <a:xfrm>
            <a:off x="434573" y="513249"/>
            <a:ext cx="1117158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Agency FB" panose="020B0503020202020204" pitchFamily="34" charset="0"/>
                <a:cs typeface="Sanskrit Text" panose="02020503050405020304" pitchFamily="18" charset="0"/>
              </a:rPr>
              <a:t>Policy Implications</a:t>
            </a:r>
          </a:p>
          <a:p>
            <a:pPr lvl="5"/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Prioritizing factors such as: </a:t>
            </a:r>
          </a:p>
          <a:p>
            <a:pPr marL="2286000" lvl="4" indent="-457200">
              <a:buFont typeface="Calibri" panose="020F0502020204030204" pitchFamily="34" charset="0"/>
              <a:buChar char="—"/>
            </a:pPr>
            <a:r>
              <a:rPr lang="en-US" sz="2600" dirty="0"/>
              <a:t>Optimizing routes</a:t>
            </a:r>
          </a:p>
          <a:p>
            <a:pPr marL="2286000" lvl="4" indent="-457200">
              <a:buFont typeface="Calibri" panose="020F0502020204030204" pitchFamily="34" charset="0"/>
              <a:buChar char="—"/>
            </a:pPr>
            <a:r>
              <a:rPr lang="en-US" sz="2600" dirty="0"/>
              <a:t>Improving the efficiency of boarding and alighting</a:t>
            </a:r>
          </a:p>
          <a:p>
            <a:pPr marL="2286000" lvl="4" indent="-457200">
              <a:buFont typeface="Calibri" panose="020F0502020204030204" pitchFamily="34" charset="0"/>
              <a:buChar char="—"/>
            </a:pPr>
            <a:r>
              <a:rPr lang="en-US" sz="2600" dirty="0"/>
              <a:t>Minimizing travel time and distance in public services and</a:t>
            </a:r>
          </a:p>
          <a:p>
            <a:pPr marL="2286000" lvl="4" indent="-457200">
              <a:buFont typeface="Calibri" panose="020F0502020204030204" pitchFamily="34" charset="0"/>
              <a:buChar char="—"/>
            </a:pPr>
            <a:r>
              <a:rPr lang="en-US" sz="2600" dirty="0"/>
              <a:t>Effectively managing driver behavior and attitude.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Developing efficient and well-planned routes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Implementing measures to streamline boarding and disembarking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Introducing dedicated lanes for public transportation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Minimizing unnecessary detours and distances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Enforcing strict training, monitoring protocols for drivers</a:t>
            </a:r>
          </a:p>
        </p:txBody>
      </p:sp>
    </p:spTree>
    <p:extLst>
      <p:ext uri="{BB962C8B-B14F-4D97-AF65-F5344CB8AC3E}">
        <p14:creationId xmlns:p14="http://schemas.microsoft.com/office/powerpoint/2010/main" val="3875123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A04D-9EA9-C764-FC42-80F399C3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CEED3-FE18-6983-CDCD-344E1FAF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4683A-DD73-587A-BDA3-BE15123B0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82FF2-3CDF-5262-949E-85C55C3E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83533F00-7A2E-A4D3-D13F-686ED1607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C7635-3494-ADB1-A571-BF9E5851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  <a:latin typeface="Amasis MT Pro Black" panose="02040A0405000502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867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30D9D-6F9F-E040-60CA-B2423550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5" b="11525"/>
          <a:stretch/>
        </p:blipFill>
        <p:spPr>
          <a:xfrm>
            <a:off x="-181911" y="6552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sp>
        <p:nvSpPr>
          <p:cNvPr id="12" name="Subtitle 6">
            <a:extLst>
              <a:ext uri="{FF2B5EF4-FFF2-40B4-BE49-F238E27FC236}">
                <a16:creationId xmlns:a16="http://schemas.microsoft.com/office/drawing/2014/main" id="{EABEE871-3180-4F56-B50F-6AD0C8CA5F4F}"/>
              </a:ext>
            </a:extLst>
          </p:cNvPr>
          <p:cNvSpPr txBox="1">
            <a:spLocks/>
          </p:cNvSpPr>
          <p:nvPr/>
        </p:nvSpPr>
        <p:spPr>
          <a:xfrm>
            <a:off x="738810" y="40827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boarding a bus&#10;&#10;Description automatically generated">
            <a:extLst>
              <a:ext uri="{FF2B5EF4-FFF2-40B4-BE49-F238E27FC236}">
                <a16:creationId xmlns:a16="http://schemas.microsoft.com/office/drawing/2014/main" id="{6EC0EB46-C53A-E36B-6EC1-7DB95DB2C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4" b="683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EE5F5A1E-D0EA-7AE3-A4C7-C1C9EC7409D8}"/>
              </a:ext>
            </a:extLst>
          </p:cNvPr>
          <p:cNvSpPr txBox="1">
            <a:spLocks/>
          </p:cNvSpPr>
          <p:nvPr/>
        </p:nvSpPr>
        <p:spPr>
          <a:xfrm>
            <a:off x="939301" y="4082785"/>
            <a:ext cx="381609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5EE07-CAB8-E97D-C4C5-682B16F6492D}"/>
              </a:ext>
            </a:extLst>
          </p:cNvPr>
          <p:cNvSpPr txBox="1"/>
          <p:nvPr/>
        </p:nvSpPr>
        <p:spPr>
          <a:xfrm>
            <a:off x="7287684" y="1275048"/>
            <a:ext cx="51660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Sabon Next LT" panose="02000500000000000000" pitchFamily="2" charset="0"/>
              </a:rPr>
              <a:t>Institutional Bus Service </a:t>
            </a:r>
            <a:b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Sabon Next LT" panose="02000500000000000000" pitchFamily="2" charset="0"/>
              </a:rPr>
            </a:b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Sabon Next LT" panose="02000500000000000000" pitchFamily="2" charset="0"/>
              </a:rPr>
              <a:t>in Dhaka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E085C-DF79-C9F7-C5BC-BA720E1EA0D9}"/>
              </a:ext>
            </a:extLst>
          </p:cNvPr>
          <p:cNvSpPr txBox="1"/>
          <p:nvPr/>
        </p:nvSpPr>
        <p:spPr>
          <a:xfrm>
            <a:off x="417021" y="2791438"/>
            <a:ext cx="1070113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Sabon Next LT" panose="020005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Sabon Next LT" panose="020005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Sabon Next LT" panose="02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Sabon Next LT" panose="020005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Sabon Next LT" panose="02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Public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Sabon Next LT" panose="02000500000000000000" pitchFamily="2" charset="0"/>
              </a:rPr>
              <a:t>Bus Service 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Dhaka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14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83533F00-7A2E-A4D3-D13F-686ED1607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0" r="4086" b="-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C7635-3494-ADB1-A571-BF9E5851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89" y="920594"/>
            <a:ext cx="4023360" cy="7511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Agency FB" panose="020B0503020202020204" pitchFamily="34" charset="0"/>
              </a:rPr>
              <a:t>Introduction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038D4-0E6A-63F2-A444-6F6238FD27BB}"/>
              </a:ext>
            </a:extLst>
          </p:cNvPr>
          <p:cNvSpPr txBox="1"/>
          <p:nvPr/>
        </p:nvSpPr>
        <p:spPr>
          <a:xfrm>
            <a:off x="364289" y="2149014"/>
            <a:ext cx="69995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Determining the mode choice for movement in developing cities like Dhaka is beset with multifaceted challenges and intricacies, rendering it an arduous undertaking.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Determining barriers to selection of sustainable transportation mode in Dhaka among students demand research and extensive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To improve reliability of sustainable transportation among students and ensure low carbon emissions in developing country like Bangladesh, implementing proper policy implications from findings of questionnaire survey and analysis are urgent. </a:t>
            </a:r>
          </a:p>
        </p:txBody>
      </p:sp>
    </p:spTree>
    <p:extLst>
      <p:ext uri="{BB962C8B-B14F-4D97-AF65-F5344CB8AC3E}">
        <p14:creationId xmlns:p14="http://schemas.microsoft.com/office/powerpoint/2010/main" val="39091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ree darts on bullseye">
            <a:extLst>
              <a:ext uri="{FF2B5EF4-FFF2-40B4-BE49-F238E27FC236}">
                <a16:creationId xmlns:a16="http://schemas.microsoft.com/office/drawing/2014/main" id="{97C8F27C-5333-FC6E-8431-86EBDCF6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244" b="717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9835F-EB7B-1054-E215-B2520452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  <a:latin typeface="Amasis MT Pro Black" panose="02040A04050005020304" pitchFamily="18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25399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mera lens close up">
            <a:extLst>
              <a:ext uri="{FF2B5EF4-FFF2-40B4-BE49-F238E27FC236}">
                <a16:creationId xmlns:a16="http://schemas.microsoft.com/office/drawing/2014/main" id="{30B513AC-8148-0B00-04E4-21BBEA162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C7635-3494-ADB1-A571-BF9E5851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04" y="812899"/>
            <a:ext cx="4701227" cy="7369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gency FB" panose="020B0503020202020204" pitchFamily="34" charset="0"/>
              </a:rPr>
              <a:t>Objectives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CD1105B3-93A2-B6CB-A9AC-00C4C3030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71129"/>
              </p:ext>
            </p:extLst>
          </p:nvPr>
        </p:nvGraphicFramePr>
        <p:xfrm>
          <a:off x="-278004" y="2023352"/>
          <a:ext cx="9003714" cy="4455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30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 descr="Close-up of market graph analysis">
            <a:extLst>
              <a:ext uri="{FF2B5EF4-FFF2-40B4-BE49-F238E27FC236}">
                <a16:creationId xmlns:a16="http://schemas.microsoft.com/office/drawing/2014/main" id="{BFA2D449-BAE6-701E-A136-84FA3924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" r="18157" b="405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483C0-24D7-0456-0852-2ECA0349575C}"/>
              </a:ext>
            </a:extLst>
          </p:cNvPr>
          <p:cNvSpPr txBox="1">
            <a:spLocks/>
          </p:cNvSpPr>
          <p:nvPr/>
        </p:nvSpPr>
        <p:spPr>
          <a:xfrm>
            <a:off x="335350" y="2592870"/>
            <a:ext cx="8668512" cy="2252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cs typeface="Times New Roman" panose="02020603050405020304" pitchFamily="18" charset="0"/>
              </a:rPr>
              <a:t>Data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cs typeface="Times New Roman" panose="02020603050405020304" pitchFamily="18" charset="0"/>
              </a:rPr>
              <a:t>Collection &amp;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bile device with apps">
            <a:extLst>
              <a:ext uri="{FF2B5EF4-FFF2-40B4-BE49-F238E27FC236}">
                <a16:creationId xmlns:a16="http://schemas.microsoft.com/office/drawing/2014/main" id="{2C0F33F8-120B-6640-D314-04AF276E41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4905E-FD60-1005-9389-3D6F43CA6E06}"/>
              </a:ext>
            </a:extLst>
          </p:cNvPr>
          <p:cNvSpPr txBox="1"/>
          <p:nvPr/>
        </p:nvSpPr>
        <p:spPr>
          <a:xfrm>
            <a:off x="0" y="913923"/>
            <a:ext cx="127485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 b="1" dirty="0">
                <a:latin typeface="Sanskrit Text" panose="02020503050405020304" pitchFamily="18" charset="0"/>
                <a:cs typeface="Sanskrit Text" panose="02020503050405020304" pitchFamily="18" charset="0"/>
              </a:rPr>
              <a:t> Data Collection and Demographic of Respondent’s</a:t>
            </a:r>
          </a:p>
          <a:p>
            <a:endParaRPr lang="en-US" sz="3000" dirty="0"/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Offline questionnaire survey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1664 sets of data (After filtering and eliminating anomalies)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Socio-demographic data on age, gender, payment method, and arrival time were amalgamated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Male participants: 68.4% and female participants: 31.6%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Higher participation and representation of male students of Engineering universities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b="1" dirty="0">
                <a:latin typeface="Agency FB" panose="020B0503020202020204" pitchFamily="34" charset="0"/>
              </a:rPr>
              <a:t>Representative sample size of ground reality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1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87C0"/>
      </a:accent1>
      <a:accent2>
        <a:srgbClr val="57687B"/>
      </a:accent2>
      <a:accent3>
        <a:srgbClr val="359CDB"/>
      </a:accent3>
      <a:accent4>
        <a:srgbClr val="F4AB1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9182F4-1C0C-4F66-8F15-7A82534CC4F9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614</Words>
  <Application>Microsoft Office PowerPoint</Application>
  <PresentationFormat>Widescreen</PresentationFormat>
  <Paragraphs>146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Agency FB</vt:lpstr>
      <vt:lpstr>Amasis MT Pro Black</vt:lpstr>
      <vt:lpstr>Amasis MT Pro Medium</vt:lpstr>
      <vt:lpstr>Arial</vt:lpstr>
      <vt:lpstr>Calibri</vt:lpstr>
      <vt:lpstr>Calibri Light</vt:lpstr>
      <vt:lpstr>Comic Sans MS</vt:lpstr>
      <vt:lpstr>Open Sans</vt:lpstr>
      <vt:lpstr>Sanskrit Text</vt:lpstr>
      <vt:lpstr>Wingdings</vt:lpstr>
      <vt:lpstr>Office Theme</vt:lpstr>
      <vt:lpstr>Custom Design</vt:lpstr>
      <vt:lpstr>Contents Slide Master</vt:lpstr>
      <vt:lpstr>1_Office Theme</vt:lpstr>
      <vt:lpstr>Analysis of Mode Reliability Factors among Off-campus Students using Structural Equation Modelling in Dhaka City</vt:lpstr>
      <vt:lpstr>PowerPoint Presentation</vt:lpstr>
      <vt:lpstr>Introduction</vt:lpstr>
      <vt:lpstr>PowerPoint Presentation</vt:lpstr>
      <vt:lpstr>Introduction</vt:lpstr>
      <vt:lpstr>Objectives</vt:lpstr>
      <vt:lpstr>Objectives</vt:lpstr>
      <vt:lpstr>PowerPoint Presentation</vt:lpstr>
      <vt:lpstr>PowerPoint Presentation</vt:lpstr>
      <vt:lpstr>Reliability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Mode Reliability Factors among Off-campus Students using Structural Equation Modelling in Dhaka City</dc:title>
  <dc:creator>Muhammad Mushtaque Tahmid Sayeem</dc:creator>
  <cp:lastModifiedBy>Muhammad Mushtaque Tahmid Sayeem</cp:lastModifiedBy>
  <cp:revision>5</cp:revision>
  <dcterms:created xsi:type="dcterms:W3CDTF">2023-10-05T05:40:59Z</dcterms:created>
  <dcterms:modified xsi:type="dcterms:W3CDTF">2023-10-12T13:47:33Z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2023-10-05T19:47:14Z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847a4910-e513-475b-ae76-fdbdd4818c0a</vt:lpwstr>
  </property>
  <property fmtid="{D5CDD505-2E9C-101B-9397-08002B2CF9AE}" pid="7" name="MSIP_Label_defa4170-0d19-0005-0004-bc88714345d2_ActionId">
    <vt:lpwstr>8d990822-64c0-4366-a0a1-732e4ed9f3ea</vt:lpwstr>
  </property>
  <property fmtid="{D5CDD505-2E9C-101B-9397-08002B2CF9AE}" pid="8" name="MSIP_Label_defa4170-0d19-0005-0004-bc88714345d2_ContentBits">
    <vt:lpwstr>0</vt:lpwstr>
  </property>
</Properties>
</file>