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tiff" ContentType="image/tiff"/>
  <Default Extension="png" ContentType="image/png"/>
  <Default Extension="emf" ContentType="image/x-emf"/>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media/image10.svg" ContentType="image/svg+xml"/>
  <Override PartName="/ppt/media/image131.svg" ContentType="image/svg+xml"/>
  <Override PartName="/ppt/media/image136.svg" ContentType="image/svg+xml"/>
  <Override PartName="/ppt/media/image138.svg" ContentType="image/svg+xml"/>
  <Override PartName="/ppt/media/image140.svg" ContentType="image/svg+xml"/>
  <Override PartName="/ppt/media/image142.svg" ContentType="image/svg+xml"/>
  <Override PartName="/ppt/media/image144.svg" ContentType="image/svg+xml"/>
  <Override PartName="/ppt/media/image15.svg" ContentType="image/svg+xml"/>
  <Override PartName="/ppt/media/image22.svg" ContentType="image/svg+xml"/>
  <Override PartName="/ppt/media/image26.svg" ContentType="image/svg+xml"/>
  <Override PartName="/ppt/media/image30.svg" ContentType="image/svg+xml"/>
  <Override PartName="/ppt/media/image32.svg" ContentType="image/svg+xml"/>
  <Override PartName="/ppt/media/image36.svg" ContentType="image/svg+xml"/>
  <Override PartName="/ppt/media/image67.svg" ContentType="image/svg+xml"/>
  <Override PartName="/ppt/media/image68.svg" ContentType="image/svg+xml"/>
  <Override PartName="/ppt/media/image70.svg" ContentType="image/svg+xml"/>
  <Override PartName="/ppt/media/image73.svg" ContentType="image/svg+xml"/>
  <Override PartName="/ppt/media/image75.svg" ContentType="image/svg+xml"/>
  <Override PartName="/ppt/media/image77.svg" ContentType="image/svg+xml"/>
  <Override PartName="/ppt/media/image88.svg" ContentType="image/svg+xml"/>
  <Override PartName="/ppt/media/image9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33"/>
  </p:handoutMasterIdLst>
  <p:sldIdLst>
    <p:sldId id="274" r:id="rId4"/>
    <p:sldId id="267" r:id="rId6"/>
    <p:sldId id="268" r:id="rId7"/>
    <p:sldId id="269" r:id="rId8"/>
    <p:sldId id="275" r:id="rId9"/>
    <p:sldId id="276" r:id="rId10"/>
    <p:sldId id="277" r:id="rId11"/>
    <p:sldId id="278" r:id="rId12"/>
    <p:sldId id="279" r:id="rId13"/>
    <p:sldId id="280" r:id="rId14"/>
    <p:sldId id="270" r:id="rId15"/>
    <p:sldId id="281" r:id="rId16"/>
    <p:sldId id="282" r:id="rId17"/>
    <p:sldId id="283" r:id="rId18"/>
    <p:sldId id="285" r:id="rId19"/>
    <p:sldId id="284" r:id="rId20"/>
    <p:sldId id="286" r:id="rId21"/>
    <p:sldId id="288" r:id="rId22"/>
    <p:sldId id="287" r:id="rId23"/>
    <p:sldId id="290" r:id="rId24"/>
    <p:sldId id="292" r:id="rId25"/>
    <p:sldId id="291" r:id="rId26"/>
    <p:sldId id="289" r:id="rId27"/>
    <p:sldId id="293" r:id="rId28"/>
    <p:sldId id="294" r:id="rId29"/>
    <p:sldId id="295" r:id="rId30"/>
    <p:sldId id="271" r:id="rId31"/>
    <p:sldId id="272" r:id="rId3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AA3"/>
    <a:srgbClr val="808AC3"/>
    <a:srgbClr val="FDEDB2"/>
    <a:srgbClr val="675FDC"/>
    <a:srgbClr val="D96F0B"/>
    <a:srgbClr val="00FF00"/>
    <a:srgbClr val="EC6E08"/>
    <a:srgbClr val="634198"/>
    <a:srgbClr val="FFEBCD"/>
    <a:srgbClr val="9C5F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78" autoAdjust="0"/>
    <p:restoredTop sz="22918" autoAdjust="0"/>
  </p:normalViewPr>
  <p:slideViewPr>
    <p:cSldViewPr showGuides="1">
      <p:cViewPr varScale="1">
        <p:scale>
          <a:sx n="21" d="100"/>
          <a:sy n="21" d="100"/>
        </p:scale>
        <p:origin x="3500" y="16"/>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p:cViewPr varScale="1">
        <p:scale>
          <a:sx n="77" d="100"/>
          <a:sy n="77" d="100"/>
        </p:scale>
        <p:origin x="2740" y="7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42CEB89-6261-4569-93F1-E84A6C45E91B}" type="doc">
      <dgm:prSet loTypeId="urn:microsoft.com/office/officeart/2008/layout/VerticalCurvedList" loCatId="list" qsTypeId="urn:microsoft.com/office/officeart/2005/8/quickstyle/simple4" qsCatId="simple" csTypeId="urn:microsoft.com/office/officeart/2005/8/colors/colorful3" csCatId="colorful" phldr="1"/>
      <dgm:spPr/>
      <dgm:t>
        <a:bodyPr/>
        <a:lstStyle/>
        <a:p>
          <a:endParaRPr lang="en-US"/>
        </a:p>
      </dgm:t>
    </dgm:pt>
    <dgm:pt modelId="{B718433E-98C5-4F14-A1FB-60413F72020C}">
      <dgm:prSet phldrT="[Text]" custT="1"/>
      <dgm:spPr/>
      <dgm:t>
        <a:bodyPr/>
        <a:lstStyle/>
        <a:p>
          <a:r>
            <a:rPr lang="en-US" sz="1600" kern="1200">
              <a:latin typeface="+mn-lt"/>
              <a:cs typeface="Arial" panose="020B0604020202020204" pitchFamily="34" charset="0"/>
            </a:rPr>
            <a:t>Co-delivery of </a:t>
          </a:r>
          <a:r>
            <a:rPr lang="en-US" sz="1600" kern="1200">
              <a:solidFill>
                <a:prstClr val="white"/>
              </a:solidFill>
              <a:latin typeface="+mn-lt"/>
              <a:ea typeface="+mn-ea"/>
              <a:cs typeface="Arial" panose="020B0604020202020204" pitchFamily="34" charset="0"/>
            </a:rPr>
            <a:t>multiple</a:t>
          </a:r>
          <a:r>
            <a:rPr lang="en-US" sz="1600" kern="1200">
              <a:latin typeface="+mn-lt"/>
              <a:cs typeface="Arial" panose="020B0604020202020204" pitchFamily="34" charset="0"/>
            </a:rPr>
            <a:t> drugs</a:t>
          </a:r>
          <a:endParaRPr lang="en-US" sz="1600" kern="1200" dirty="0">
            <a:latin typeface="+mn-lt"/>
            <a:cs typeface="Arial" panose="020B0604020202020204" pitchFamily="34" charset="0"/>
          </a:endParaRPr>
        </a:p>
      </dgm:t>
    </dgm:pt>
    <dgm:pt modelId="{15117CED-A971-4154-B37E-739B8BD2B3F4}" cxnId="{C8DF2DEE-2C3E-4A6B-8788-4816E474D4E2}" type="parTrans">
      <dgm:prSet/>
      <dgm:spPr/>
      <dgm:t>
        <a:bodyPr/>
        <a:lstStyle/>
        <a:p>
          <a:endParaRPr lang="en-US"/>
        </a:p>
      </dgm:t>
    </dgm:pt>
    <dgm:pt modelId="{D56A3EF9-DB23-46BB-8E38-2A2E7A444A51}" cxnId="{C8DF2DEE-2C3E-4A6B-8788-4816E474D4E2}" type="sibTrans">
      <dgm:prSet/>
      <dgm:spPr/>
      <dgm:t>
        <a:bodyPr/>
        <a:lstStyle/>
        <a:p>
          <a:endParaRPr lang="en-US"/>
        </a:p>
      </dgm:t>
    </dgm:pt>
    <dgm:pt modelId="{A997B19B-418F-498C-9427-4EE0B54054C6}">
      <dgm:prSet phldrT="[Text]" custT="1"/>
      <dgm:spPr/>
      <dgm:t>
        <a:bodyPr/>
        <a:lstStyle/>
        <a:p>
          <a:pPr marL="0" lvl="0" indent="0" algn="l" defTabSz="800100">
            <a:lnSpc>
              <a:spcPct val="90000"/>
            </a:lnSpc>
            <a:spcBef>
              <a:spcPct val="0"/>
            </a:spcBef>
            <a:spcAft>
              <a:spcPct val="35000"/>
            </a:spcAft>
            <a:buNone/>
          </a:pPr>
          <a:r>
            <a:rPr lang="en-US" sz="1600" kern="1200">
              <a:solidFill>
                <a:prstClr val="white"/>
              </a:solidFill>
              <a:latin typeface="Calibri" panose="020F0502020204030204"/>
              <a:ea typeface="+mn-ea"/>
              <a:cs typeface="Arial" panose="020B0604020202020204" pitchFamily="34" charset="0"/>
            </a:rPr>
            <a:t>Improved drug-circulation times</a:t>
          </a:r>
          <a:endParaRPr lang="en-US" sz="1600" kern="1200" dirty="0">
            <a:solidFill>
              <a:prstClr val="white"/>
            </a:solidFill>
            <a:latin typeface="Calibri" panose="020F0502020204030204"/>
            <a:ea typeface="+mn-ea"/>
            <a:cs typeface="Arial" panose="020B0604020202020204" pitchFamily="34" charset="0"/>
          </a:endParaRPr>
        </a:p>
      </dgm:t>
    </dgm:pt>
    <dgm:pt modelId="{27B3553E-1B25-4750-A79D-FE61A27C4A48}" cxnId="{70C34FB7-CFC7-4A4F-9197-AFAB489BC602}" type="parTrans">
      <dgm:prSet/>
      <dgm:spPr/>
      <dgm:t>
        <a:bodyPr/>
        <a:lstStyle/>
        <a:p>
          <a:endParaRPr lang="en-US"/>
        </a:p>
      </dgm:t>
    </dgm:pt>
    <dgm:pt modelId="{EA789E41-1BBA-4053-A3CC-F2D72F3C28C2}" cxnId="{70C34FB7-CFC7-4A4F-9197-AFAB489BC602}" type="sibTrans">
      <dgm:prSet/>
      <dgm:spPr/>
      <dgm:t>
        <a:bodyPr/>
        <a:lstStyle/>
        <a:p>
          <a:endParaRPr lang="en-US"/>
        </a:p>
      </dgm:t>
    </dgm:pt>
    <dgm:pt modelId="{0A662008-B04C-4924-B1C9-47A1713F5FA2}">
      <dgm:prSet phldrT="[Text]" custT="1"/>
      <dgm:spPr/>
      <dgm:t>
        <a:bodyPr/>
        <a:lstStyle/>
        <a:p>
          <a:pPr marL="0" lvl="0" indent="0" algn="l" defTabSz="800100">
            <a:lnSpc>
              <a:spcPct val="90000"/>
            </a:lnSpc>
            <a:spcBef>
              <a:spcPct val="0"/>
            </a:spcBef>
            <a:spcAft>
              <a:spcPct val="35000"/>
            </a:spcAft>
            <a:buNone/>
          </a:pPr>
          <a:r>
            <a:rPr lang="en-US" sz="1600" kern="1200">
              <a:solidFill>
                <a:prstClr val="white"/>
              </a:solidFill>
              <a:latin typeface="Calibri" panose="020F0502020204030204"/>
              <a:ea typeface="+mn-ea"/>
              <a:cs typeface="Arial" panose="020B0604020202020204" pitchFamily="34" charset="0"/>
            </a:rPr>
            <a:t>Reduced off-target toxicity</a:t>
          </a:r>
          <a:endParaRPr lang="en-US" sz="1600" kern="1200" dirty="0">
            <a:solidFill>
              <a:prstClr val="white"/>
            </a:solidFill>
            <a:latin typeface="Calibri" panose="020F0502020204030204"/>
            <a:ea typeface="+mn-ea"/>
            <a:cs typeface="Arial" panose="020B0604020202020204" pitchFamily="34" charset="0"/>
          </a:endParaRPr>
        </a:p>
      </dgm:t>
    </dgm:pt>
    <dgm:pt modelId="{1FE56357-AFC1-4FB9-A749-04E94E86E6B6}" cxnId="{2DA4762C-0D5A-4C64-87D1-695976594949}" type="parTrans">
      <dgm:prSet/>
      <dgm:spPr/>
      <dgm:t>
        <a:bodyPr/>
        <a:lstStyle/>
        <a:p>
          <a:endParaRPr lang="en-US"/>
        </a:p>
      </dgm:t>
    </dgm:pt>
    <dgm:pt modelId="{EFEC4CB0-1DC9-44D7-B08A-868587BF258C}" cxnId="{2DA4762C-0D5A-4C64-87D1-695976594949}" type="sibTrans">
      <dgm:prSet/>
      <dgm:spPr/>
      <dgm:t>
        <a:bodyPr/>
        <a:lstStyle/>
        <a:p>
          <a:endParaRPr lang="en-US"/>
        </a:p>
      </dgm:t>
    </dgm:pt>
    <dgm:pt modelId="{79021C21-9DCC-4CD1-8CA3-69818A2091AB}">
      <dgm:prSet custT="1"/>
      <dgm:spPr/>
      <dgm:t>
        <a:bodyPr/>
        <a:lstStyle/>
        <a:p>
          <a:pPr marL="0" lvl="0" indent="0" algn="l" defTabSz="800100">
            <a:lnSpc>
              <a:spcPct val="90000"/>
            </a:lnSpc>
            <a:spcBef>
              <a:spcPct val="0"/>
            </a:spcBef>
            <a:spcAft>
              <a:spcPct val="35000"/>
            </a:spcAft>
            <a:buNone/>
          </a:pPr>
          <a:r>
            <a:rPr lang="en-US" sz="1600" kern="1200">
              <a:solidFill>
                <a:prstClr val="white"/>
              </a:solidFill>
              <a:latin typeface="Calibri" panose="020F0502020204030204"/>
              <a:ea typeface="+mn-ea"/>
              <a:cs typeface="Arial" panose="020B0604020202020204" pitchFamily="34" charset="0"/>
            </a:rPr>
            <a:t>Stimulus-triggered drug release</a:t>
          </a:r>
          <a:endParaRPr lang="en-US" sz="1600" kern="1200" dirty="0">
            <a:solidFill>
              <a:prstClr val="white"/>
            </a:solidFill>
            <a:latin typeface="Calibri" panose="020F0502020204030204"/>
            <a:ea typeface="+mn-ea"/>
            <a:cs typeface="Arial" panose="020B0604020202020204" pitchFamily="34" charset="0"/>
          </a:endParaRPr>
        </a:p>
      </dgm:t>
    </dgm:pt>
    <dgm:pt modelId="{B42249F6-3DA0-4566-BECF-945B1EE26B29}" cxnId="{1F468214-C137-4747-837C-D6521B4016A6}" type="parTrans">
      <dgm:prSet/>
      <dgm:spPr/>
      <dgm:t>
        <a:bodyPr/>
        <a:lstStyle/>
        <a:p>
          <a:endParaRPr lang="en-US"/>
        </a:p>
      </dgm:t>
    </dgm:pt>
    <dgm:pt modelId="{31CF9B0E-5682-416A-A415-EE03F9B5502C}" cxnId="{1F468214-C137-4747-837C-D6521B4016A6}" type="sibTrans">
      <dgm:prSet/>
      <dgm:spPr/>
      <dgm:t>
        <a:bodyPr/>
        <a:lstStyle/>
        <a:p>
          <a:endParaRPr lang="en-US"/>
        </a:p>
      </dgm:t>
    </dgm:pt>
    <dgm:pt modelId="{910E092D-15FE-4468-B83A-BFD41F9FB486}">
      <dgm:prSet custT="1"/>
      <dgm:spPr/>
      <dgm:t>
        <a:bodyPr/>
        <a:lstStyle/>
        <a:p>
          <a:pPr marL="0" lvl="0" indent="0" algn="l" defTabSz="800100">
            <a:lnSpc>
              <a:spcPct val="90000"/>
            </a:lnSpc>
            <a:spcBef>
              <a:spcPct val="0"/>
            </a:spcBef>
            <a:spcAft>
              <a:spcPct val="35000"/>
            </a:spcAft>
            <a:buNone/>
          </a:pPr>
          <a:r>
            <a:rPr lang="en-US" sz="1600" kern="1200">
              <a:solidFill>
                <a:prstClr val="white"/>
              </a:solidFill>
              <a:latin typeface="Calibri" panose="020F0502020204030204"/>
              <a:ea typeface="+mn-ea"/>
              <a:cs typeface="Arial" panose="020B0604020202020204" pitchFamily="34" charset="0"/>
            </a:rPr>
            <a:t>Lower dose of drug</a:t>
          </a:r>
          <a:endParaRPr lang="en-US" sz="1600" kern="1200" dirty="0">
            <a:solidFill>
              <a:prstClr val="white"/>
            </a:solidFill>
            <a:latin typeface="Calibri" panose="020F0502020204030204"/>
            <a:ea typeface="+mn-ea"/>
            <a:cs typeface="Arial" panose="020B0604020202020204" pitchFamily="34" charset="0"/>
          </a:endParaRPr>
        </a:p>
      </dgm:t>
    </dgm:pt>
    <dgm:pt modelId="{81A3A069-7E8A-48B4-B5AE-6BCFCDBA6E0F}" cxnId="{76717146-1985-4099-91A9-5F48C1D198B8}" type="parTrans">
      <dgm:prSet/>
      <dgm:spPr/>
      <dgm:t>
        <a:bodyPr/>
        <a:lstStyle/>
        <a:p>
          <a:endParaRPr lang="en-US"/>
        </a:p>
      </dgm:t>
    </dgm:pt>
    <dgm:pt modelId="{63B291A9-E260-41C6-8DD8-0B0A016D8D13}" cxnId="{76717146-1985-4099-91A9-5F48C1D198B8}" type="sibTrans">
      <dgm:prSet/>
      <dgm:spPr/>
      <dgm:t>
        <a:bodyPr/>
        <a:lstStyle/>
        <a:p>
          <a:endParaRPr lang="en-US"/>
        </a:p>
      </dgm:t>
    </dgm:pt>
    <dgm:pt modelId="{6D8439B2-8F0D-4CD7-A893-77315D612B11}" type="pres">
      <dgm:prSet presAssocID="{642CEB89-6261-4569-93F1-E84A6C45E91B}" presName="Name0" presStyleCnt="0">
        <dgm:presLayoutVars>
          <dgm:chMax val="7"/>
          <dgm:chPref val="7"/>
          <dgm:dir/>
        </dgm:presLayoutVars>
      </dgm:prSet>
      <dgm:spPr/>
    </dgm:pt>
    <dgm:pt modelId="{F57FCF1E-DF35-4708-B414-EA361004A495}" type="pres">
      <dgm:prSet presAssocID="{642CEB89-6261-4569-93F1-E84A6C45E91B}" presName="Name1" presStyleCnt="0"/>
      <dgm:spPr/>
    </dgm:pt>
    <dgm:pt modelId="{B979BD49-BF1D-4843-8DA0-E0F867D170ED}" type="pres">
      <dgm:prSet presAssocID="{642CEB89-6261-4569-93F1-E84A6C45E91B}" presName="cycle" presStyleCnt="0"/>
      <dgm:spPr/>
    </dgm:pt>
    <dgm:pt modelId="{3C80CCFC-17B6-473F-87C2-CA83093ABD61}" type="pres">
      <dgm:prSet presAssocID="{642CEB89-6261-4569-93F1-E84A6C45E91B}" presName="srcNode" presStyleLbl="node1" presStyleIdx="0" presStyleCnt="5"/>
      <dgm:spPr/>
    </dgm:pt>
    <dgm:pt modelId="{D8135ADB-BFAB-4292-A9F7-B0F2F3A6CFAC}" type="pres">
      <dgm:prSet presAssocID="{642CEB89-6261-4569-93F1-E84A6C45E91B}" presName="conn" presStyleLbl="parChTrans1D2" presStyleIdx="0" presStyleCnt="1"/>
      <dgm:spPr/>
    </dgm:pt>
    <dgm:pt modelId="{F4C51C9F-55A6-45B0-A0A1-9346E5E3C60B}" type="pres">
      <dgm:prSet presAssocID="{642CEB89-6261-4569-93F1-E84A6C45E91B}" presName="extraNode" presStyleLbl="node1" presStyleIdx="0" presStyleCnt="5"/>
      <dgm:spPr/>
    </dgm:pt>
    <dgm:pt modelId="{DD59BC3B-40F0-4D2E-B54B-40542A84F79C}" type="pres">
      <dgm:prSet presAssocID="{642CEB89-6261-4569-93F1-E84A6C45E91B}" presName="dstNode" presStyleLbl="node1" presStyleIdx="0" presStyleCnt="5"/>
      <dgm:spPr/>
    </dgm:pt>
    <dgm:pt modelId="{BE857046-4D82-4D17-ABF2-F2568BA49B85}" type="pres">
      <dgm:prSet presAssocID="{B718433E-98C5-4F14-A1FB-60413F72020C}" presName="text_1" presStyleLbl="node1" presStyleIdx="0" presStyleCnt="5" custScaleX="99854" custScaleY="66630">
        <dgm:presLayoutVars>
          <dgm:bulletEnabled val="1"/>
        </dgm:presLayoutVars>
      </dgm:prSet>
      <dgm:spPr/>
    </dgm:pt>
    <dgm:pt modelId="{DE8C00DB-F85E-402E-89EF-A72B3CB10932}" type="pres">
      <dgm:prSet presAssocID="{B718433E-98C5-4F14-A1FB-60413F72020C}" presName="accent_1" presStyleCnt="0"/>
      <dgm:spPr/>
    </dgm:pt>
    <dgm:pt modelId="{EC150460-C8FB-4E7E-B1C7-79945EFA5704}" type="pres">
      <dgm:prSet presAssocID="{B718433E-98C5-4F14-A1FB-60413F72020C}" presName="accentRepeatNode" presStyleLbl="solidFgAcc1" presStyleIdx="0" presStyleCnt="5" custScaleX="59121" custScaleY="53303"/>
      <dgm:spPr>
        <a:solidFill>
          <a:srgbClr val="FFEAAA"/>
        </a:solidFill>
      </dgm:spPr>
    </dgm:pt>
    <dgm:pt modelId="{5A250024-2130-4E85-A20B-5153C1B65061}" type="pres">
      <dgm:prSet presAssocID="{A997B19B-418F-498C-9427-4EE0B54054C6}" presName="text_2" presStyleLbl="node1" presStyleIdx="1" presStyleCnt="5" custScaleX="99854" custScaleY="66630">
        <dgm:presLayoutVars>
          <dgm:bulletEnabled val="1"/>
        </dgm:presLayoutVars>
      </dgm:prSet>
      <dgm:spPr/>
    </dgm:pt>
    <dgm:pt modelId="{3CCAF817-B75C-4DEF-8881-C32CF404D81B}" type="pres">
      <dgm:prSet presAssocID="{A997B19B-418F-498C-9427-4EE0B54054C6}" presName="accent_2" presStyleCnt="0"/>
      <dgm:spPr/>
    </dgm:pt>
    <dgm:pt modelId="{030D10CE-32AE-463F-96EA-1134B42BD0CF}" type="pres">
      <dgm:prSet presAssocID="{A997B19B-418F-498C-9427-4EE0B54054C6}" presName="accentRepeatNode" presStyleLbl="solidFgAcc1" presStyleIdx="1" presStyleCnt="5" custScaleX="59121" custScaleY="53303"/>
      <dgm:spPr>
        <a:solidFill>
          <a:srgbClr val="FFEAAA"/>
        </a:solidFill>
      </dgm:spPr>
    </dgm:pt>
    <dgm:pt modelId="{1B4194FA-C0CA-4F5F-8A11-2E55B06E9A25}" type="pres">
      <dgm:prSet presAssocID="{0A662008-B04C-4924-B1C9-47A1713F5FA2}" presName="text_3" presStyleLbl="node1" presStyleIdx="2" presStyleCnt="5" custScaleX="99854" custScaleY="66630">
        <dgm:presLayoutVars>
          <dgm:bulletEnabled val="1"/>
        </dgm:presLayoutVars>
      </dgm:prSet>
      <dgm:spPr/>
    </dgm:pt>
    <dgm:pt modelId="{DE20250A-D4E3-4767-B8C8-888BC71092B1}" type="pres">
      <dgm:prSet presAssocID="{0A662008-B04C-4924-B1C9-47A1713F5FA2}" presName="accent_3" presStyleCnt="0"/>
      <dgm:spPr/>
    </dgm:pt>
    <dgm:pt modelId="{316EE0DD-EA6B-4924-85C3-B5AD7ED04C98}" type="pres">
      <dgm:prSet presAssocID="{0A662008-B04C-4924-B1C9-47A1713F5FA2}" presName="accentRepeatNode" presStyleLbl="solidFgAcc1" presStyleIdx="2" presStyleCnt="5" custScaleX="59121" custScaleY="53303"/>
      <dgm:spPr>
        <a:solidFill>
          <a:srgbClr val="FFEAAA"/>
        </a:solidFill>
      </dgm:spPr>
    </dgm:pt>
    <dgm:pt modelId="{48A24FB2-6009-46FB-88C1-57B3ABAAB857}" type="pres">
      <dgm:prSet presAssocID="{79021C21-9DCC-4CD1-8CA3-69818A2091AB}" presName="text_4" presStyleLbl="node1" presStyleIdx="3" presStyleCnt="5" custScaleX="99854" custScaleY="66630">
        <dgm:presLayoutVars>
          <dgm:bulletEnabled val="1"/>
        </dgm:presLayoutVars>
      </dgm:prSet>
      <dgm:spPr/>
    </dgm:pt>
    <dgm:pt modelId="{D114D29C-E783-4991-8680-414755DF8952}" type="pres">
      <dgm:prSet presAssocID="{79021C21-9DCC-4CD1-8CA3-69818A2091AB}" presName="accent_4" presStyleCnt="0"/>
      <dgm:spPr/>
    </dgm:pt>
    <dgm:pt modelId="{C9E66B93-C3F0-4F85-B5D4-A02450869477}" type="pres">
      <dgm:prSet presAssocID="{79021C21-9DCC-4CD1-8CA3-69818A2091AB}" presName="accentRepeatNode" presStyleLbl="solidFgAcc1" presStyleIdx="3" presStyleCnt="5" custScaleX="59121" custScaleY="53303"/>
      <dgm:spPr>
        <a:solidFill>
          <a:srgbClr val="FFEAAA"/>
        </a:solidFill>
      </dgm:spPr>
    </dgm:pt>
    <dgm:pt modelId="{FE7FD574-D515-4C35-94F7-4135D0EBAFC2}" type="pres">
      <dgm:prSet presAssocID="{910E092D-15FE-4468-B83A-BFD41F9FB486}" presName="text_5" presStyleLbl="node1" presStyleIdx="4" presStyleCnt="5" custScaleX="99854" custScaleY="66630">
        <dgm:presLayoutVars>
          <dgm:bulletEnabled val="1"/>
        </dgm:presLayoutVars>
      </dgm:prSet>
      <dgm:spPr/>
    </dgm:pt>
    <dgm:pt modelId="{B44FEE2A-28C6-49F2-8387-D9616BE3E879}" type="pres">
      <dgm:prSet presAssocID="{910E092D-15FE-4468-B83A-BFD41F9FB486}" presName="accent_5" presStyleCnt="0"/>
      <dgm:spPr/>
    </dgm:pt>
    <dgm:pt modelId="{F2AF7E92-2004-4A54-B298-BEABED5DCAA7}" type="pres">
      <dgm:prSet presAssocID="{910E092D-15FE-4468-B83A-BFD41F9FB486}" presName="accentRepeatNode" presStyleLbl="solidFgAcc1" presStyleIdx="4" presStyleCnt="5" custScaleX="59121" custScaleY="53303"/>
      <dgm:spPr>
        <a:solidFill>
          <a:srgbClr val="FFEAAA"/>
        </a:solidFill>
      </dgm:spPr>
    </dgm:pt>
  </dgm:ptLst>
  <dgm:cxnLst>
    <dgm:cxn modelId="{1F468214-C137-4747-837C-D6521B4016A6}" srcId="{642CEB89-6261-4569-93F1-E84A6C45E91B}" destId="{79021C21-9DCC-4CD1-8CA3-69818A2091AB}" srcOrd="3" destOrd="0" parTransId="{B42249F6-3DA0-4566-BECF-945B1EE26B29}" sibTransId="{31CF9B0E-5682-416A-A415-EE03F9B5502C}"/>
    <dgm:cxn modelId="{2DA4762C-0D5A-4C64-87D1-695976594949}" srcId="{642CEB89-6261-4569-93F1-E84A6C45E91B}" destId="{0A662008-B04C-4924-B1C9-47A1713F5FA2}" srcOrd="2" destOrd="0" parTransId="{1FE56357-AFC1-4FB9-A749-04E94E86E6B6}" sibTransId="{EFEC4CB0-1DC9-44D7-B08A-868587BF258C}"/>
    <dgm:cxn modelId="{419B6D35-FF5B-4F64-9AC6-9ED4E6FD651B}" type="presOf" srcId="{B718433E-98C5-4F14-A1FB-60413F72020C}" destId="{BE857046-4D82-4D17-ABF2-F2568BA49B85}" srcOrd="0" destOrd="0" presId="urn:microsoft.com/office/officeart/2008/layout/VerticalCurvedList"/>
    <dgm:cxn modelId="{76717146-1985-4099-91A9-5F48C1D198B8}" srcId="{642CEB89-6261-4569-93F1-E84A6C45E91B}" destId="{910E092D-15FE-4468-B83A-BFD41F9FB486}" srcOrd="4" destOrd="0" parTransId="{81A3A069-7E8A-48B4-B5AE-6BCFCDBA6E0F}" sibTransId="{63B291A9-E260-41C6-8DD8-0B0A016D8D13}"/>
    <dgm:cxn modelId="{4FDB3655-D608-4704-B1D7-BFA0B0407B12}" type="presOf" srcId="{D56A3EF9-DB23-46BB-8E38-2A2E7A444A51}" destId="{D8135ADB-BFAB-4292-A9F7-B0F2F3A6CFAC}" srcOrd="0" destOrd="0" presId="urn:microsoft.com/office/officeart/2008/layout/VerticalCurvedList"/>
    <dgm:cxn modelId="{1E457555-445B-4883-9104-DE38C7786C44}" type="presOf" srcId="{A997B19B-418F-498C-9427-4EE0B54054C6}" destId="{5A250024-2130-4E85-A20B-5153C1B65061}" srcOrd="0" destOrd="0" presId="urn:microsoft.com/office/officeart/2008/layout/VerticalCurvedList"/>
    <dgm:cxn modelId="{0972E8B1-BF0C-43E2-8B06-39227929E767}" type="presOf" srcId="{0A662008-B04C-4924-B1C9-47A1713F5FA2}" destId="{1B4194FA-C0CA-4F5F-8A11-2E55B06E9A25}" srcOrd="0" destOrd="0" presId="urn:microsoft.com/office/officeart/2008/layout/VerticalCurvedList"/>
    <dgm:cxn modelId="{70C34FB7-CFC7-4A4F-9197-AFAB489BC602}" srcId="{642CEB89-6261-4569-93F1-E84A6C45E91B}" destId="{A997B19B-418F-498C-9427-4EE0B54054C6}" srcOrd="1" destOrd="0" parTransId="{27B3553E-1B25-4750-A79D-FE61A27C4A48}" sibTransId="{EA789E41-1BBA-4053-A3CC-F2D72F3C28C2}"/>
    <dgm:cxn modelId="{F13F40C4-254B-4894-BC81-0E49791E950D}" type="presOf" srcId="{79021C21-9DCC-4CD1-8CA3-69818A2091AB}" destId="{48A24FB2-6009-46FB-88C1-57B3ABAAB857}" srcOrd="0" destOrd="0" presId="urn:microsoft.com/office/officeart/2008/layout/VerticalCurvedList"/>
    <dgm:cxn modelId="{A43DEADB-C4A6-474F-8B94-16DEE8624017}" type="presOf" srcId="{642CEB89-6261-4569-93F1-E84A6C45E91B}" destId="{6D8439B2-8F0D-4CD7-A893-77315D612B11}" srcOrd="0" destOrd="0" presId="urn:microsoft.com/office/officeart/2008/layout/VerticalCurvedList"/>
    <dgm:cxn modelId="{C8DF2DEE-2C3E-4A6B-8788-4816E474D4E2}" srcId="{642CEB89-6261-4569-93F1-E84A6C45E91B}" destId="{B718433E-98C5-4F14-A1FB-60413F72020C}" srcOrd="0" destOrd="0" parTransId="{15117CED-A971-4154-B37E-739B8BD2B3F4}" sibTransId="{D56A3EF9-DB23-46BB-8E38-2A2E7A444A51}"/>
    <dgm:cxn modelId="{F3D80AF4-E7D4-49A3-8725-6193B87887E4}" type="presOf" srcId="{910E092D-15FE-4468-B83A-BFD41F9FB486}" destId="{FE7FD574-D515-4C35-94F7-4135D0EBAFC2}" srcOrd="0" destOrd="0" presId="urn:microsoft.com/office/officeart/2008/layout/VerticalCurvedList"/>
    <dgm:cxn modelId="{AEEF8950-CE0B-461D-AD6A-74D363CF8105}" type="presParOf" srcId="{6D8439B2-8F0D-4CD7-A893-77315D612B11}" destId="{F57FCF1E-DF35-4708-B414-EA361004A495}" srcOrd="0" destOrd="0" presId="urn:microsoft.com/office/officeart/2008/layout/VerticalCurvedList"/>
    <dgm:cxn modelId="{4CE8D67F-E939-41D1-B048-9C533F934C3D}" type="presParOf" srcId="{F57FCF1E-DF35-4708-B414-EA361004A495}" destId="{B979BD49-BF1D-4843-8DA0-E0F867D170ED}" srcOrd="0" destOrd="0" presId="urn:microsoft.com/office/officeart/2008/layout/VerticalCurvedList"/>
    <dgm:cxn modelId="{E13C2A34-AFB9-49D7-B0CC-CF75E5225ED5}" type="presParOf" srcId="{B979BD49-BF1D-4843-8DA0-E0F867D170ED}" destId="{3C80CCFC-17B6-473F-87C2-CA83093ABD61}" srcOrd="0" destOrd="0" presId="urn:microsoft.com/office/officeart/2008/layout/VerticalCurvedList"/>
    <dgm:cxn modelId="{FF5EFFC9-7E40-487B-96D5-47E4005C8C0B}" type="presParOf" srcId="{B979BD49-BF1D-4843-8DA0-E0F867D170ED}" destId="{D8135ADB-BFAB-4292-A9F7-B0F2F3A6CFAC}" srcOrd="1" destOrd="0" presId="urn:microsoft.com/office/officeart/2008/layout/VerticalCurvedList"/>
    <dgm:cxn modelId="{5E2BB202-1657-41D7-A424-E3D43AD9D3E1}" type="presParOf" srcId="{B979BD49-BF1D-4843-8DA0-E0F867D170ED}" destId="{F4C51C9F-55A6-45B0-A0A1-9346E5E3C60B}" srcOrd="2" destOrd="0" presId="urn:microsoft.com/office/officeart/2008/layout/VerticalCurvedList"/>
    <dgm:cxn modelId="{8E6E2C6A-D4FF-4BAD-988F-586ACFF608B6}" type="presParOf" srcId="{B979BD49-BF1D-4843-8DA0-E0F867D170ED}" destId="{DD59BC3B-40F0-4D2E-B54B-40542A84F79C}" srcOrd="3" destOrd="0" presId="urn:microsoft.com/office/officeart/2008/layout/VerticalCurvedList"/>
    <dgm:cxn modelId="{24DAA2C9-0F65-40A0-A1D8-78DFD5402AEA}" type="presParOf" srcId="{F57FCF1E-DF35-4708-B414-EA361004A495}" destId="{BE857046-4D82-4D17-ABF2-F2568BA49B85}" srcOrd="1" destOrd="0" presId="urn:microsoft.com/office/officeart/2008/layout/VerticalCurvedList"/>
    <dgm:cxn modelId="{48AE3E54-E87B-4CEC-98E9-9C274C9B8988}" type="presParOf" srcId="{F57FCF1E-DF35-4708-B414-EA361004A495}" destId="{DE8C00DB-F85E-402E-89EF-A72B3CB10932}" srcOrd="2" destOrd="0" presId="urn:microsoft.com/office/officeart/2008/layout/VerticalCurvedList"/>
    <dgm:cxn modelId="{77365B4D-178D-4FEE-BCF7-CE4A26D4DA38}" type="presParOf" srcId="{DE8C00DB-F85E-402E-89EF-A72B3CB10932}" destId="{EC150460-C8FB-4E7E-B1C7-79945EFA5704}" srcOrd="0" destOrd="0" presId="urn:microsoft.com/office/officeart/2008/layout/VerticalCurvedList"/>
    <dgm:cxn modelId="{66CBD3FE-FBA8-412E-841F-707BBCABFA69}" type="presParOf" srcId="{F57FCF1E-DF35-4708-B414-EA361004A495}" destId="{5A250024-2130-4E85-A20B-5153C1B65061}" srcOrd="3" destOrd="0" presId="urn:microsoft.com/office/officeart/2008/layout/VerticalCurvedList"/>
    <dgm:cxn modelId="{993950B2-BBD6-4147-9693-A4CE7DBD4366}" type="presParOf" srcId="{F57FCF1E-DF35-4708-B414-EA361004A495}" destId="{3CCAF817-B75C-4DEF-8881-C32CF404D81B}" srcOrd="4" destOrd="0" presId="urn:microsoft.com/office/officeart/2008/layout/VerticalCurvedList"/>
    <dgm:cxn modelId="{F3B489FE-682D-41B2-B4B6-55C1CDCAAF1F}" type="presParOf" srcId="{3CCAF817-B75C-4DEF-8881-C32CF404D81B}" destId="{030D10CE-32AE-463F-96EA-1134B42BD0CF}" srcOrd="0" destOrd="0" presId="urn:microsoft.com/office/officeart/2008/layout/VerticalCurvedList"/>
    <dgm:cxn modelId="{81053721-FA52-4205-B04B-9E96F564836A}" type="presParOf" srcId="{F57FCF1E-DF35-4708-B414-EA361004A495}" destId="{1B4194FA-C0CA-4F5F-8A11-2E55B06E9A25}" srcOrd="5" destOrd="0" presId="urn:microsoft.com/office/officeart/2008/layout/VerticalCurvedList"/>
    <dgm:cxn modelId="{E67C0DBB-437E-4144-9FE1-7CF909E19304}" type="presParOf" srcId="{F57FCF1E-DF35-4708-B414-EA361004A495}" destId="{DE20250A-D4E3-4767-B8C8-888BC71092B1}" srcOrd="6" destOrd="0" presId="urn:microsoft.com/office/officeart/2008/layout/VerticalCurvedList"/>
    <dgm:cxn modelId="{C7FCDD32-B65C-4E94-B8FC-05A2FFEE4DAE}" type="presParOf" srcId="{DE20250A-D4E3-4767-B8C8-888BC71092B1}" destId="{316EE0DD-EA6B-4924-85C3-B5AD7ED04C98}" srcOrd="0" destOrd="0" presId="urn:microsoft.com/office/officeart/2008/layout/VerticalCurvedList"/>
    <dgm:cxn modelId="{07DF8118-4A26-431A-B45A-2CA36FAD13AD}" type="presParOf" srcId="{F57FCF1E-DF35-4708-B414-EA361004A495}" destId="{48A24FB2-6009-46FB-88C1-57B3ABAAB857}" srcOrd="7" destOrd="0" presId="urn:microsoft.com/office/officeart/2008/layout/VerticalCurvedList"/>
    <dgm:cxn modelId="{C78149E0-FABE-445A-92E1-55A17637BED8}" type="presParOf" srcId="{F57FCF1E-DF35-4708-B414-EA361004A495}" destId="{D114D29C-E783-4991-8680-414755DF8952}" srcOrd="8" destOrd="0" presId="urn:microsoft.com/office/officeart/2008/layout/VerticalCurvedList"/>
    <dgm:cxn modelId="{2E5F9B82-CE2E-4B60-8F61-423CDF24E555}" type="presParOf" srcId="{D114D29C-E783-4991-8680-414755DF8952}" destId="{C9E66B93-C3F0-4F85-B5D4-A02450869477}" srcOrd="0" destOrd="0" presId="urn:microsoft.com/office/officeart/2008/layout/VerticalCurvedList"/>
    <dgm:cxn modelId="{711E65F5-CDF9-485E-BAA7-7791924DD156}" type="presParOf" srcId="{F57FCF1E-DF35-4708-B414-EA361004A495}" destId="{FE7FD574-D515-4C35-94F7-4135D0EBAFC2}" srcOrd="9" destOrd="0" presId="urn:microsoft.com/office/officeart/2008/layout/VerticalCurvedList"/>
    <dgm:cxn modelId="{2051E529-E5EA-4D36-A5DB-39B56DAC410C}" type="presParOf" srcId="{F57FCF1E-DF35-4708-B414-EA361004A495}" destId="{B44FEE2A-28C6-49F2-8387-D9616BE3E879}" srcOrd="10" destOrd="0" presId="urn:microsoft.com/office/officeart/2008/layout/VerticalCurvedList"/>
    <dgm:cxn modelId="{EA717539-059B-49C1-AE06-FC625651D80B}" type="presParOf" srcId="{B44FEE2A-28C6-49F2-8387-D9616BE3E879}" destId="{F2AF7E92-2004-4A54-B298-BEABED5DCAA7}"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4114800" cy="4752917"/>
        <a:chOff x="0" y="0"/>
        <a:chExt cx="4114800" cy="4752917"/>
      </a:xfrm>
    </dsp:grpSpPr>
    <dsp:sp modelId="{D8135ADB-BFAB-4292-A9F7-B0F2F3A6CFAC}">
      <dsp:nvSpPr>
        <dsp:cNvPr id="4" name="Block Arc 3"/>
        <dsp:cNvSpPr/>
      </dsp:nvSpPr>
      <dsp:spPr bwMode="white">
        <a:xfrm>
          <a:off x="-5320297" y="-835502"/>
          <a:ext cx="6423920" cy="6423920"/>
        </a:xfrm>
        <a:prstGeom prst="blockArc">
          <a:avLst>
            <a:gd name="adj1" fmla="val 18900000"/>
            <a:gd name="adj2" fmla="val 2700000"/>
            <a:gd name="adj3" fmla="val 281"/>
          </a:avLst>
        </a:prstGeom>
      </dsp:spPr>
      <dsp:style>
        <a:lnRef idx="1">
          <a:schemeClr val="accent4"/>
        </a:lnRef>
        <a:fillRef idx="0">
          <a:schemeClr val="accent2">
            <a:tint val="90000"/>
          </a:schemeClr>
        </a:fillRef>
        <a:effectRef idx="0">
          <a:scrgbClr r="0" g="0" b="0"/>
        </a:effectRef>
        <a:fontRef idx="minor"/>
      </dsp:style>
      <dsp:txXfrm>
        <a:off x="-5320297" y="-835502"/>
        <a:ext cx="6423920" cy="6423920"/>
      </dsp:txXfrm>
    </dsp:sp>
    <dsp:sp modelId="{BE857046-4D82-4D17-ABF2-F2568BA49B85}">
      <dsp:nvSpPr>
        <dsp:cNvPr id="7" name="Rectangles 6"/>
        <dsp:cNvSpPr/>
      </dsp:nvSpPr>
      <dsp:spPr bwMode="white">
        <a:xfrm>
          <a:off x="514266" y="296962"/>
          <a:ext cx="3600534" cy="594305"/>
        </a:xfrm>
        <a:prstGeom prst="rect">
          <a:avLst/>
        </a:prstGeom>
      </dsp:spPr>
      <dsp:style>
        <a:lnRef idx="0">
          <a:schemeClr val="lt1"/>
        </a:lnRef>
        <a:fillRef idx="3">
          <a:schemeClr val="accent3">
            <a:hueOff val="0"/>
            <a:satOff val="0"/>
            <a:lumOff val="0"/>
            <a:alpha val="100000"/>
          </a:schemeClr>
        </a:fillRef>
        <a:effectRef idx="2">
          <a:scrgbClr r="0" g="0" b="0"/>
        </a:effectRef>
        <a:fontRef idx="minor">
          <a:schemeClr val="lt1"/>
        </a:fontRef>
      </dsp:style>
      <dsp:txBody>
        <a:bodyPr lIns="471729"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1600" kern="1200">
              <a:latin typeface="+mn-lt"/>
              <a:cs typeface="Arial" panose="020B0604020202020204" pitchFamily="34" charset="0"/>
            </a:rPr>
            <a:t>Co-delivery of </a:t>
          </a:r>
          <a:r>
            <a:rPr lang="en-US" sz="1600" kern="1200">
              <a:solidFill>
                <a:prstClr val="white"/>
              </a:solidFill>
              <a:latin typeface="+mn-lt"/>
              <a:ea typeface="+mn-ea"/>
              <a:cs typeface="Arial" panose="020B0604020202020204" pitchFamily="34" charset="0"/>
            </a:rPr>
            <a:t>multiple</a:t>
          </a:r>
          <a:r>
            <a:rPr lang="en-US" sz="1600" kern="1200">
              <a:latin typeface="+mn-lt"/>
              <a:cs typeface="Arial" panose="020B0604020202020204" pitchFamily="34" charset="0"/>
            </a:rPr>
            <a:t> drugs</a:t>
          </a:r>
          <a:endParaRPr lang="en-US" sz="1600" kern="1200" dirty="0">
            <a:latin typeface="+mn-lt"/>
            <a:cs typeface="Arial" panose="020B0604020202020204" pitchFamily="34" charset="0"/>
          </a:endParaRPr>
        </a:p>
      </dsp:txBody>
      <dsp:txXfrm>
        <a:off x="514266" y="296962"/>
        <a:ext cx="3600534" cy="594305"/>
      </dsp:txXfrm>
    </dsp:sp>
    <dsp:sp modelId="{EC150460-C8FB-4E7E-B1C7-79945EFA5704}">
      <dsp:nvSpPr>
        <dsp:cNvPr id="8" name="Oval 7"/>
        <dsp:cNvSpPr/>
      </dsp:nvSpPr>
      <dsp:spPr bwMode="white">
        <a:xfrm>
          <a:off x="142825" y="222674"/>
          <a:ext cx="742881" cy="742881"/>
        </a:xfrm>
        <a:prstGeom prst="ellipse">
          <a:avLst/>
        </a:prstGeom>
        <a:solidFill>
          <a:srgbClr val="FFEAAA"/>
        </a:solidFill>
      </dsp:spPr>
      <dsp:style>
        <a:lnRef idx="1">
          <a:schemeClr val="accent3">
            <a:hueOff val="0"/>
            <a:satOff val="0"/>
            <a:lumOff val="0"/>
            <a:alpha val="100000"/>
          </a:schemeClr>
        </a:lnRef>
        <a:fillRef idx="1">
          <a:schemeClr val="lt1"/>
        </a:fillRef>
        <a:effectRef idx="0">
          <a:scrgbClr r="0" g="0" b="0"/>
        </a:effectRef>
        <a:fontRef idx="minor"/>
      </dsp:style>
      <dsp:txXfrm>
        <a:off x="142825" y="222674"/>
        <a:ext cx="742881" cy="742881"/>
      </dsp:txXfrm>
    </dsp:sp>
    <dsp:sp modelId="{5A250024-2130-4E85-A20B-5153C1B65061}">
      <dsp:nvSpPr>
        <dsp:cNvPr id="9" name="Rectangles 8"/>
        <dsp:cNvSpPr/>
      </dsp:nvSpPr>
      <dsp:spPr bwMode="white">
        <a:xfrm>
          <a:off x="940127" y="1188134"/>
          <a:ext cx="3174673" cy="594305"/>
        </a:xfrm>
        <a:prstGeom prst="rect">
          <a:avLst/>
        </a:prstGeom>
      </dsp:spPr>
      <dsp:style>
        <a:lnRef idx="0">
          <a:schemeClr val="lt1"/>
        </a:lnRef>
        <a:fillRef idx="3">
          <a:schemeClr val="accent3">
            <a:hueOff val="2820000"/>
            <a:satOff val="-4215"/>
            <a:lumOff val="-685"/>
            <a:alpha val="100000"/>
          </a:schemeClr>
        </a:fillRef>
        <a:effectRef idx="2">
          <a:scrgbClr r="0" g="0" b="0"/>
        </a:effectRef>
        <a:fontRef idx="minor">
          <a:schemeClr val="lt1"/>
        </a:fontRef>
      </dsp:style>
      <dsp:txBody>
        <a:bodyPr lIns="471729"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0" lvl="0" indent="0" algn="l" defTabSz="800100">
            <a:lnSpc>
              <a:spcPct val="90000"/>
            </a:lnSpc>
            <a:spcBef>
              <a:spcPct val="0"/>
            </a:spcBef>
            <a:spcAft>
              <a:spcPct val="35000"/>
            </a:spcAft>
            <a:buNone/>
          </a:pPr>
          <a:r>
            <a:rPr lang="en-US" sz="1600" kern="1200">
              <a:solidFill>
                <a:prstClr val="white"/>
              </a:solidFill>
              <a:latin typeface="Calibri" panose="020F0502020204030204"/>
              <a:ea typeface="+mn-ea"/>
              <a:cs typeface="Arial" panose="020B0604020202020204" pitchFamily="34" charset="0"/>
            </a:rPr>
            <a:t>Improved drug-circulation times</a:t>
          </a:r>
          <a:endParaRPr lang="en-US" sz="1600" kern="1200" dirty="0">
            <a:solidFill>
              <a:prstClr val="white"/>
            </a:solidFill>
            <a:latin typeface="Calibri" panose="020F0502020204030204"/>
            <a:ea typeface="+mn-ea"/>
            <a:cs typeface="Arial" panose="020B0604020202020204" pitchFamily="34" charset="0"/>
          </a:endParaRPr>
        </a:p>
      </dsp:txBody>
      <dsp:txXfrm>
        <a:off x="940127" y="1188134"/>
        <a:ext cx="3174673" cy="594305"/>
      </dsp:txXfrm>
    </dsp:sp>
    <dsp:sp modelId="{030D10CE-32AE-463F-96EA-1134B42BD0CF}">
      <dsp:nvSpPr>
        <dsp:cNvPr id="10" name="Oval 9"/>
        <dsp:cNvSpPr/>
      </dsp:nvSpPr>
      <dsp:spPr bwMode="white">
        <a:xfrm>
          <a:off x="568687" y="1113846"/>
          <a:ext cx="742881" cy="742881"/>
        </a:xfrm>
        <a:prstGeom prst="ellipse">
          <a:avLst/>
        </a:prstGeom>
        <a:solidFill>
          <a:srgbClr val="FFEAAA"/>
        </a:solidFill>
      </dsp:spPr>
      <dsp:style>
        <a:lnRef idx="1">
          <a:schemeClr val="accent3">
            <a:hueOff val="2820000"/>
            <a:satOff val="-4215"/>
            <a:lumOff val="-685"/>
            <a:alpha val="100000"/>
          </a:schemeClr>
        </a:lnRef>
        <a:fillRef idx="1">
          <a:schemeClr val="lt1"/>
        </a:fillRef>
        <a:effectRef idx="0">
          <a:scrgbClr r="0" g="0" b="0"/>
        </a:effectRef>
        <a:fontRef idx="minor"/>
      </dsp:style>
      <dsp:txXfrm>
        <a:off x="568687" y="1113846"/>
        <a:ext cx="742881" cy="742881"/>
      </dsp:txXfrm>
    </dsp:sp>
    <dsp:sp modelId="{1B4194FA-C0CA-4F5F-8A11-2E55B06E9A25}">
      <dsp:nvSpPr>
        <dsp:cNvPr id="11" name="Rectangles 10"/>
        <dsp:cNvSpPr/>
      </dsp:nvSpPr>
      <dsp:spPr bwMode="white">
        <a:xfrm>
          <a:off x="1070832" y="2079306"/>
          <a:ext cx="3043968" cy="594305"/>
        </a:xfrm>
        <a:prstGeom prst="rect">
          <a:avLst/>
        </a:prstGeom>
      </dsp:spPr>
      <dsp:style>
        <a:lnRef idx="0">
          <a:schemeClr val="lt1"/>
        </a:lnRef>
        <a:fillRef idx="3">
          <a:schemeClr val="accent3">
            <a:hueOff val="5640000"/>
            <a:satOff val="-8430"/>
            <a:lumOff val="-1372"/>
            <a:alpha val="100000"/>
          </a:schemeClr>
        </a:fillRef>
        <a:effectRef idx="2">
          <a:scrgbClr r="0" g="0" b="0"/>
        </a:effectRef>
        <a:fontRef idx="minor">
          <a:schemeClr val="lt1"/>
        </a:fontRef>
      </dsp:style>
      <dsp:txBody>
        <a:bodyPr lIns="471729"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0" lvl="0" indent="0" algn="l" defTabSz="800100">
            <a:lnSpc>
              <a:spcPct val="90000"/>
            </a:lnSpc>
            <a:spcBef>
              <a:spcPct val="0"/>
            </a:spcBef>
            <a:spcAft>
              <a:spcPct val="35000"/>
            </a:spcAft>
            <a:buNone/>
          </a:pPr>
          <a:r>
            <a:rPr lang="en-US" sz="1600" kern="1200">
              <a:solidFill>
                <a:prstClr val="white"/>
              </a:solidFill>
              <a:latin typeface="Calibri" panose="020F0502020204030204"/>
              <a:ea typeface="+mn-ea"/>
              <a:cs typeface="Arial" panose="020B0604020202020204" pitchFamily="34" charset="0"/>
            </a:rPr>
            <a:t>Reduced off-target toxicity</a:t>
          </a:r>
          <a:endParaRPr lang="en-US" sz="1600" kern="1200" dirty="0">
            <a:solidFill>
              <a:prstClr val="white"/>
            </a:solidFill>
            <a:latin typeface="Calibri" panose="020F0502020204030204"/>
            <a:ea typeface="+mn-ea"/>
            <a:cs typeface="Arial" panose="020B0604020202020204" pitchFamily="34" charset="0"/>
          </a:endParaRPr>
        </a:p>
      </dsp:txBody>
      <dsp:txXfrm>
        <a:off x="1070832" y="2079306"/>
        <a:ext cx="3043968" cy="594305"/>
      </dsp:txXfrm>
    </dsp:sp>
    <dsp:sp modelId="{316EE0DD-EA6B-4924-85C3-B5AD7ED04C98}">
      <dsp:nvSpPr>
        <dsp:cNvPr id="12" name="Oval 11"/>
        <dsp:cNvSpPr/>
      </dsp:nvSpPr>
      <dsp:spPr bwMode="white">
        <a:xfrm>
          <a:off x="699392" y="2005018"/>
          <a:ext cx="742881" cy="742881"/>
        </a:xfrm>
        <a:prstGeom prst="ellipse">
          <a:avLst/>
        </a:prstGeom>
        <a:solidFill>
          <a:srgbClr val="FFEAAA"/>
        </a:solidFill>
      </dsp:spPr>
      <dsp:style>
        <a:lnRef idx="1">
          <a:schemeClr val="accent3">
            <a:hueOff val="5640000"/>
            <a:satOff val="-8430"/>
            <a:lumOff val="-1372"/>
            <a:alpha val="100000"/>
          </a:schemeClr>
        </a:lnRef>
        <a:fillRef idx="1">
          <a:schemeClr val="lt1"/>
        </a:fillRef>
        <a:effectRef idx="0">
          <a:scrgbClr r="0" g="0" b="0"/>
        </a:effectRef>
        <a:fontRef idx="minor"/>
      </dsp:style>
      <dsp:txXfrm>
        <a:off x="699392" y="2005018"/>
        <a:ext cx="742881" cy="742881"/>
      </dsp:txXfrm>
    </dsp:sp>
    <dsp:sp modelId="{48A24FB2-6009-46FB-88C1-57B3ABAAB857}">
      <dsp:nvSpPr>
        <dsp:cNvPr id="13" name="Rectangles 12"/>
        <dsp:cNvSpPr/>
      </dsp:nvSpPr>
      <dsp:spPr bwMode="white">
        <a:xfrm>
          <a:off x="940127" y="2970478"/>
          <a:ext cx="3174673" cy="594305"/>
        </a:xfrm>
        <a:prstGeom prst="rect">
          <a:avLst/>
        </a:prstGeom>
      </dsp:spPr>
      <dsp:style>
        <a:lnRef idx="0">
          <a:schemeClr val="lt1"/>
        </a:lnRef>
        <a:fillRef idx="3">
          <a:schemeClr val="accent3">
            <a:hueOff val="8460000"/>
            <a:satOff val="-12646"/>
            <a:lumOff val="-2058"/>
            <a:alpha val="100000"/>
          </a:schemeClr>
        </a:fillRef>
        <a:effectRef idx="2">
          <a:scrgbClr r="0" g="0" b="0"/>
        </a:effectRef>
        <a:fontRef idx="minor">
          <a:schemeClr val="lt1"/>
        </a:fontRef>
      </dsp:style>
      <dsp:txBody>
        <a:bodyPr lIns="471729"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0" lvl="0" indent="0" algn="l" defTabSz="800100">
            <a:lnSpc>
              <a:spcPct val="90000"/>
            </a:lnSpc>
            <a:spcBef>
              <a:spcPct val="0"/>
            </a:spcBef>
            <a:spcAft>
              <a:spcPct val="35000"/>
            </a:spcAft>
            <a:buNone/>
          </a:pPr>
          <a:r>
            <a:rPr lang="en-US" sz="1600" kern="1200">
              <a:solidFill>
                <a:prstClr val="white"/>
              </a:solidFill>
              <a:latin typeface="Calibri" panose="020F0502020204030204"/>
              <a:ea typeface="+mn-ea"/>
              <a:cs typeface="Arial" panose="020B0604020202020204" pitchFamily="34" charset="0"/>
            </a:rPr>
            <a:t>Stimulus-triggered drug release</a:t>
          </a:r>
          <a:endParaRPr lang="en-US" sz="1600" kern="1200" dirty="0">
            <a:solidFill>
              <a:prstClr val="white"/>
            </a:solidFill>
            <a:latin typeface="Calibri" panose="020F0502020204030204"/>
            <a:ea typeface="+mn-ea"/>
            <a:cs typeface="Arial" panose="020B0604020202020204" pitchFamily="34" charset="0"/>
          </a:endParaRPr>
        </a:p>
      </dsp:txBody>
      <dsp:txXfrm>
        <a:off x="940127" y="2970478"/>
        <a:ext cx="3174673" cy="594305"/>
      </dsp:txXfrm>
    </dsp:sp>
    <dsp:sp modelId="{C9E66B93-C3F0-4F85-B5D4-A02450869477}">
      <dsp:nvSpPr>
        <dsp:cNvPr id="14" name="Oval 13"/>
        <dsp:cNvSpPr/>
      </dsp:nvSpPr>
      <dsp:spPr bwMode="white">
        <a:xfrm>
          <a:off x="568687" y="2896190"/>
          <a:ext cx="742881" cy="742881"/>
        </a:xfrm>
        <a:prstGeom prst="ellipse">
          <a:avLst/>
        </a:prstGeom>
        <a:solidFill>
          <a:srgbClr val="FFEAAA"/>
        </a:solidFill>
      </dsp:spPr>
      <dsp:style>
        <a:lnRef idx="1">
          <a:schemeClr val="accent3">
            <a:hueOff val="8460000"/>
            <a:satOff val="-12646"/>
            <a:lumOff val="-2058"/>
            <a:alpha val="100000"/>
          </a:schemeClr>
        </a:lnRef>
        <a:fillRef idx="1">
          <a:schemeClr val="lt1"/>
        </a:fillRef>
        <a:effectRef idx="0">
          <a:scrgbClr r="0" g="0" b="0"/>
        </a:effectRef>
        <a:fontRef idx="minor"/>
      </dsp:style>
      <dsp:txXfrm>
        <a:off x="568687" y="2896190"/>
        <a:ext cx="742881" cy="742881"/>
      </dsp:txXfrm>
    </dsp:sp>
    <dsp:sp modelId="{FE7FD574-D515-4C35-94F7-4135D0EBAFC2}">
      <dsp:nvSpPr>
        <dsp:cNvPr id="15" name="Rectangles 14"/>
        <dsp:cNvSpPr/>
      </dsp:nvSpPr>
      <dsp:spPr bwMode="white">
        <a:xfrm>
          <a:off x="514266" y="3861650"/>
          <a:ext cx="3600534" cy="594305"/>
        </a:xfrm>
        <a:prstGeom prst="rect">
          <a:avLst/>
        </a:prstGeom>
      </dsp:spPr>
      <dsp:style>
        <a:lnRef idx="0">
          <a:schemeClr val="lt1"/>
        </a:lnRef>
        <a:fillRef idx="3">
          <a:schemeClr val="accent3">
            <a:hueOff val="11280000"/>
            <a:satOff val="-16862"/>
            <a:lumOff val="-2744"/>
            <a:alpha val="100000"/>
          </a:schemeClr>
        </a:fillRef>
        <a:effectRef idx="2">
          <a:scrgbClr r="0" g="0" b="0"/>
        </a:effectRef>
        <a:fontRef idx="minor">
          <a:schemeClr val="lt1"/>
        </a:fontRef>
      </dsp:style>
      <dsp:txBody>
        <a:bodyPr lIns="471729"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0" lvl="0" indent="0" algn="l" defTabSz="800100">
            <a:lnSpc>
              <a:spcPct val="90000"/>
            </a:lnSpc>
            <a:spcBef>
              <a:spcPct val="0"/>
            </a:spcBef>
            <a:spcAft>
              <a:spcPct val="35000"/>
            </a:spcAft>
            <a:buNone/>
          </a:pPr>
          <a:r>
            <a:rPr lang="en-US" sz="1600" kern="1200">
              <a:solidFill>
                <a:prstClr val="white"/>
              </a:solidFill>
              <a:latin typeface="Calibri" panose="020F0502020204030204"/>
              <a:ea typeface="+mn-ea"/>
              <a:cs typeface="Arial" panose="020B0604020202020204" pitchFamily="34" charset="0"/>
            </a:rPr>
            <a:t>Lower dose of drug</a:t>
          </a:r>
          <a:endParaRPr lang="en-US" sz="1600" kern="1200" dirty="0">
            <a:solidFill>
              <a:prstClr val="white"/>
            </a:solidFill>
            <a:latin typeface="Calibri" panose="020F0502020204030204"/>
            <a:ea typeface="+mn-ea"/>
            <a:cs typeface="Arial" panose="020B0604020202020204" pitchFamily="34" charset="0"/>
          </a:endParaRPr>
        </a:p>
      </dsp:txBody>
      <dsp:txXfrm>
        <a:off x="514266" y="3861650"/>
        <a:ext cx="3600534" cy="594305"/>
      </dsp:txXfrm>
    </dsp:sp>
    <dsp:sp modelId="{F2AF7E92-2004-4A54-B298-BEABED5DCAA7}">
      <dsp:nvSpPr>
        <dsp:cNvPr id="16" name="Oval 15"/>
        <dsp:cNvSpPr/>
      </dsp:nvSpPr>
      <dsp:spPr bwMode="white">
        <a:xfrm>
          <a:off x="142825" y="3787362"/>
          <a:ext cx="742881" cy="742881"/>
        </a:xfrm>
        <a:prstGeom prst="ellipse">
          <a:avLst/>
        </a:prstGeom>
        <a:solidFill>
          <a:srgbClr val="FFEAAA"/>
        </a:solidFill>
      </dsp:spPr>
      <dsp:style>
        <a:lnRef idx="1">
          <a:schemeClr val="accent3">
            <a:hueOff val="11280000"/>
            <a:satOff val="-16862"/>
            <a:lumOff val="-2744"/>
            <a:alpha val="100000"/>
          </a:schemeClr>
        </a:lnRef>
        <a:fillRef idx="1">
          <a:schemeClr val="lt1"/>
        </a:fillRef>
        <a:effectRef idx="0">
          <a:scrgbClr r="0" g="0" b="0"/>
        </a:effectRef>
        <a:fontRef idx="minor"/>
      </dsp:style>
      <dsp:txXfrm>
        <a:off x="142825" y="3787362"/>
        <a:ext cx="742881" cy="742881"/>
      </dsp:txXfrm>
    </dsp:sp>
    <dsp:sp modelId="{3C80CCFC-17B6-473F-87C2-CA83093ABD61}">
      <dsp:nvSpPr>
        <dsp:cNvPr id="3" name="Rectangles 2" hidden="1"/>
        <dsp:cNvSpPr/>
      </dsp:nvSpPr>
      <dsp:spPr bwMode="white">
        <a:xfrm>
          <a:off x="132135" y="99988"/>
          <a:ext cx="36000" cy="36000"/>
        </a:xfrm>
        <a:prstGeom prst="rect">
          <a:avLst/>
        </a:prstGeom>
      </dsp:spPr>
      <dsp:style>
        <a:lnRef idx="0">
          <a:schemeClr val="lt1"/>
        </a:lnRef>
        <a:fillRef idx="3">
          <a:schemeClr val="accent3">
            <a:hueOff val="0"/>
            <a:satOff val="0"/>
            <a:lumOff val="0"/>
            <a:alpha val="100000"/>
          </a:schemeClr>
        </a:fillRef>
        <a:effectRef idx="2">
          <a:scrgbClr r="0" g="0" b="0"/>
        </a:effectRef>
        <a:fontRef idx="minor">
          <a:schemeClr val="lt1"/>
        </a:fontRef>
      </dsp:style>
      <dsp:txXfrm>
        <a:off x="132135" y="99988"/>
        <a:ext cx="36000" cy="36000"/>
      </dsp:txXfrm>
    </dsp:sp>
    <dsp:sp modelId="{F4C51C9F-55A6-45B0-A0A1-9346E5E3C60B}">
      <dsp:nvSpPr>
        <dsp:cNvPr id="5" name="Rectangles 4" hidden="1"/>
        <dsp:cNvSpPr/>
      </dsp:nvSpPr>
      <dsp:spPr bwMode="white">
        <a:xfrm>
          <a:off x="1067624" y="2358459"/>
          <a:ext cx="36000" cy="36000"/>
        </a:xfrm>
        <a:prstGeom prst="rect">
          <a:avLst/>
        </a:prstGeom>
      </dsp:spPr>
      <dsp:style>
        <a:lnRef idx="0">
          <a:schemeClr val="lt1"/>
        </a:lnRef>
        <a:fillRef idx="3">
          <a:schemeClr val="accent3">
            <a:hueOff val="0"/>
            <a:satOff val="0"/>
            <a:lumOff val="0"/>
            <a:alpha val="100000"/>
          </a:schemeClr>
        </a:fillRef>
        <a:effectRef idx="2">
          <a:scrgbClr r="0" g="0" b="0"/>
        </a:effectRef>
        <a:fontRef idx="minor">
          <a:schemeClr val="lt1"/>
        </a:fontRef>
      </dsp:style>
      <dsp:txXfrm>
        <a:off x="1067624" y="2358459"/>
        <a:ext cx="36000" cy="36000"/>
      </dsp:txXfrm>
    </dsp:sp>
    <dsp:sp modelId="{DD59BC3B-40F0-4D2E-B54B-40542A84F79C}">
      <dsp:nvSpPr>
        <dsp:cNvPr id="6" name="Rectangles 5" hidden="1"/>
        <dsp:cNvSpPr/>
      </dsp:nvSpPr>
      <dsp:spPr bwMode="white">
        <a:xfrm>
          <a:off x="132135" y="4616929"/>
          <a:ext cx="36000" cy="36000"/>
        </a:xfrm>
        <a:prstGeom prst="rect">
          <a:avLst/>
        </a:prstGeom>
      </dsp:spPr>
      <dsp:style>
        <a:lnRef idx="0">
          <a:schemeClr val="lt1"/>
        </a:lnRef>
        <a:fillRef idx="3">
          <a:schemeClr val="accent3">
            <a:hueOff val="0"/>
            <a:satOff val="0"/>
            <a:lumOff val="0"/>
            <a:alpha val="100000"/>
          </a:schemeClr>
        </a:fillRef>
        <a:effectRef idx="2">
          <a:scrgbClr r="0" g="0" b="0"/>
        </a:effectRef>
        <a:fontRef idx="minor">
          <a:schemeClr val="lt1"/>
        </a:fontRef>
      </dsp:style>
      <dsp:txXfrm>
        <a:off x="132135" y="4616929"/>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solidFill>
                <a:schemeClr val="tx1"/>
              </a:solidFill>
            </a:endParaRPr>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GB"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defRPr/>
            </a:pPr>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GB"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defRPr/>
            </a:pPr>
            <a:endParaRPr lang="en-GB"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just"/>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GB"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FA24ED9-1BAC-43CE-92AB-135E2507265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A24ED9-1BAC-43CE-92AB-135E2507265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FA24ED9-1BAC-43CE-92AB-135E2507265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FA24ED9-1BAC-43CE-92AB-135E2507265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FA24ED9-1BAC-43CE-92AB-135E2507265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FA24ED9-1BAC-43CE-92AB-135E2507265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FA24ED9-1BAC-43CE-92AB-135E2507265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FA24ED9-1BAC-43CE-92AB-135E2507265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A24ED9-1BAC-43CE-92AB-135E2507265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A24ED9-1BAC-43CE-92AB-135E2507265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3B96765-7664-41F5-8267-06B87A0274DD}" type="datetime1">
              <a:rPr lang="fr-FR" smtClean="0"/>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F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F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2"/>
            <a:ext cx="2133600" cy="365125"/>
          </a:xfrm>
        </p:spPr>
        <p:txBody>
          <a:bodyPr/>
          <a:lstStyle/>
          <a:p>
            <a:fld id="{FCAEAE96-855E-42B1-8DE9-9C9E68DE18C5}" type="slidenum">
              <a:rPr lang="fr-FR" smtClean="0"/>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F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C14D6D2-AC3E-41CF-B9A3-5BCCE2F511AB}" type="datetime1">
              <a:rPr lang="fr-FR" smtClean="0"/>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128312-C233-4B5A-993A-6F581BBA2EDC}" type="datetime1">
              <a:rPr lang="fr-FR" smtClean="0"/>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F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fld>
            <a:endParaRPr lang="fr-F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image" Target="../media/image52.png"/><Relationship Id="rId8" Type="http://schemas.microsoft.com/office/2007/relationships/hdphoto" Target="../media/image51.wdp"/><Relationship Id="rId7" Type="http://schemas.openxmlformats.org/officeDocument/2006/relationships/image" Target="../media/image50.png"/><Relationship Id="rId6" Type="http://schemas.microsoft.com/office/2007/relationships/hdphoto" Target="../media/image49.wdp"/><Relationship Id="rId5" Type="http://schemas.openxmlformats.org/officeDocument/2006/relationships/image" Target="../media/image48.png"/><Relationship Id="rId4" Type="http://schemas.microsoft.com/office/2007/relationships/hdphoto" Target="../media/image47.wdp"/><Relationship Id="rId38" Type="http://schemas.openxmlformats.org/officeDocument/2006/relationships/notesSlide" Target="../notesSlides/notesSlide10.xml"/><Relationship Id="rId37" Type="http://schemas.openxmlformats.org/officeDocument/2006/relationships/slideLayout" Target="../slideLayouts/slideLayout7.xml"/><Relationship Id="rId36" Type="http://schemas.openxmlformats.org/officeDocument/2006/relationships/image" Target="../media/image77.svg"/><Relationship Id="rId35" Type="http://schemas.openxmlformats.org/officeDocument/2006/relationships/image" Target="../media/image76.png"/><Relationship Id="rId34" Type="http://schemas.openxmlformats.org/officeDocument/2006/relationships/image" Target="../media/image75.svg"/><Relationship Id="rId33" Type="http://schemas.openxmlformats.org/officeDocument/2006/relationships/image" Target="../media/image74.png"/><Relationship Id="rId32" Type="http://schemas.openxmlformats.org/officeDocument/2006/relationships/image" Target="../media/image73.svg"/><Relationship Id="rId31" Type="http://schemas.openxmlformats.org/officeDocument/2006/relationships/image" Target="../media/image10.svg"/><Relationship Id="rId30" Type="http://schemas.openxmlformats.org/officeDocument/2006/relationships/image" Target="../media/image9.png"/><Relationship Id="rId3" Type="http://schemas.openxmlformats.org/officeDocument/2006/relationships/image" Target="../media/image46.png"/><Relationship Id="rId29" Type="http://schemas.microsoft.com/office/2007/relationships/hdphoto" Target="../media/image72.wdp"/><Relationship Id="rId28" Type="http://schemas.openxmlformats.org/officeDocument/2006/relationships/image" Target="../media/image71.png"/><Relationship Id="rId27" Type="http://schemas.openxmlformats.org/officeDocument/2006/relationships/image" Target="../media/image70.svg"/><Relationship Id="rId26" Type="http://schemas.openxmlformats.org/officeDocument/2006/relationships/image" Target="../media/image69.png"/><Relationship Id="rId25" Type="http://schemas.openxmlformats.org/officeDocument/2006/relationships/image" Target="../media/image68.svg"/><Relationship Id="rId24" Type="http://schemas.openxmlformats.org/officeDocument/2006/relationships/image" Target="../media/image67.svg"/><Relationship Id="rId23" Type="http://schemas.openxmlformats.org/officeDocument/2006/relationships/image" Target="../media/image66.png"/><Relationship Id="rId22" Type="http://schemas.microsoft.com/office/2007/relationships/hdphoto" Target="../media/image65.wdp"/><Relationship Id="rId21" Type="http://schemas.openxmlformats.org/officeDocument/2006/relationships/image" Target="../media/image64.png"/><Relationship Id="rId20" Type="http://schemas.microsoft.com/office/2007/relationships/hdphoto" Target="../media/image63.wdp"/><Relationship Id="rId2" Type="http://schemas.microsoft.com/office/2007/relationships/hdphoto" Target="../media/image45.wdp"/><Relationship Id="rId19" Type="http://schemas.openxmlformats.org/officeDocument/2006/relationships/image" Target="../media/image62.png"/><Relationship Id="rId18" Type="http://schemas.openxmlformats.org/officeDocument/2006/relationships/image" Target="../media/image61.jpeg"/><Relationship Id="rId17" Type="http://schemas.microsoft.com/office/2007/relationships/hdphoto" Target="../media/image60.wdp"/><Relationship Id="rId16" Type="http://schemas.openxmlformats.org/officeDocument/2006/relationships/image" Target="../media/image59.png"/><Relationship Id="rId15" Type="http://schemas.microsoft.com/office/2007/relationships/hdphoto" Target="../media/image58.wdp"/><Relationship Id="rId14" Type="http://schemas.openxmlformats.org/officeDocument/2006/relationships/image" Target="../media/image57.png"/><Relationship Id="rId13" Type="http://schemas.microsoft.com/office/2007/relationships/hdphoto" Target="../media/image56.wdp"/><Relationship Id="rId12" Type="http://schemas.openxmlformats.org/officeDocument/2006/relationships/image" Target="../media/image55.png"/><Relationship Id="rId11" Type="http://schemas.openxmlformats.org/officeDocument/2006/relationships/image" Target="../media/image54.jpeg"/><Relationship Id="rId10" Type="http://schemas.microsoft.com/office/2007/relationships/hdphoto" Target="../media/image53.wdp"/><Relationship Id="rId1"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7.xml"/><Relationship Id="rId6" Type="http://schemas.microsoft.com/office/2007/relationships/hdphoto" Target="../media/image81.wdp"/><Relationship Id="rId5" Type="http://schemas.openxmlformats.org/officeDocument/2006/relationships/image" Target="../media/image80.png"/><Relationship Id="rId4" Type="http://schemas.openxmlformats.org/officeDocument/2006/relationships/image" Target="../media/image9.png"/><Relationship Id="rId3" Type="http://schemas.openxmlformats.org/officeDocument/2006/relationships/image" Target="../media/image69.png"/><Relationship Id="rId2" Type="http://schemas.microsoft.com/office/2007/relationships/hdphoto" Target="../media/image79.wdp"/><Relationship Id="rId1" Type="http://schemas.openxmlformats.org/officeDocument/2006/relationships/image" Target="../media/image78.png"/></Relationships>
</file>

<file path=ppt/slides/_rels/slide12.xml.rels><?xml version="1.0" encoding="UTF-8" standalone="yes"?>
<Relationships xmlns="http://schemas.openxmlformats.org/package/2006/relationships"><Relationship Id="rId9" Type="http://schemas.openxmlformats.org/officeDocument/2006/relationships/image" Target="../media/image89.png"/><Relationship Id="rId8" Type="http://schemas.openxmlformats.org/officeDocument/2006/relationships/image" Target="../media/image88.svg"/><Relationship Id="rId7" Type="http://schemas.openxmlformats.org/officeDocument/2006/relationships/image" Target="../media/image87.png"/><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media/image83.emf"/><Relationship Id="rId2" Type="http://schemas.openxmlformats.org/officeDocument/2006/relationships/oleObject" Target="../embeddings/oleObject2.bin"/><Relationship Id="rId19" Type="http://schemas.openxmlformats.org/officeDocument/2006/relationships/notesSlide" Target="../notesSlides/notesSlide12.xml"/><Relationship Id="rId18" Type="http://schemas.openxmlformats.org/officeDocument/2006/relationships/vmlDrawing" Target="../drawings/vmlDrawing2.vml"/><Relationship Id="rId17" Type="http://schemas.openxmlformats.org/officeDocument/2006/relationships/slideLayout" Target="../slideLayouts/slideLayout7.xml"/><Relationship Id="rId16" Type="http://schemas.openxmlformats.org/officeDocument/2006/relationships/image" Target="../media/image96.jpeg"/><Relationship Id="rId15" Type="http://schemas.openxmlformats.org/officeDocument/2006/relationships/image" Target="../media/image95.jpeg"/><Relationship Id="rId14" Type="http://schemas.openxmlformats.org/officeDocument/2006/relationships/image" Target="../media/image94.jpeg"/><Relationship Id="rId13" Type="http://schemas.openxmlformats.org/officeDocument/2006/relationships/image" Target="../media/image93.png"/><Relationship Id="rId12" Type="http://schemas.openxmlformats.org/officeDocument/2006/relationships/image" Target="../media/image92.png"/><Relationship Id="rId11" Type="http://schemas.openxmlformats.org/officeDocument/2006/relationships/image" Target="../media/image91.jpeg"/><Relationship Id="rId10" Type="http://schemas.openxmlformats.org/officeDocument/2006/relationships/image" Target="../media/image90.svg"/><Relationship Id="rId1" Type="http://schemas.openxmlformats.org/officeDocument/2006/relationships/image" Target="../media/image82.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7.xml"/><Relationship Id="rId7" Type="http://schemas.openxmlformats.org/officeDocument/2006/relationships/image" Target="../media/image90.svg"/><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101.tiff"/><Relationship Id="rId1" Type="http://schemas.openxmlformats.org/officeDocument/2006/relationships/image" Target="../media/image100.tiff"/></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103.tiff"/><Relationship Id="rId1" Type="http://schemas.openxmlformats.org/officeDocument/2006/relationships/image" Target="../media/image102.tiff"/></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105.tiff"/><Relationship Id="rId1" Type="http://schemas.openxmlformats.org/officeDocument/2006/relationships/image" Target="../media/image104.tiff"/></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109.jpeg"/><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113.jpeg"/><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image" Target="../media/image110.jpe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117.jpeg"/><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image" Target="../media/image114.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microsoft.com/office/2007/relationships/hdphoto" Target="../media/image12.wdp"/><Relationship Id="rId5" Type="http://schemas.openxmlformats.org/officeDocument/2006/relationships/image" Target="../media/image11.pn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119.emf"/><Relationship Id="rId1" Type="http://schemas.openxmlformats.org/officeDocument/2006/relationships/image" Target="../media/image118.emf"/></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image" Target="../media/image120.emf"/></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image" Target="../media/image123.emf"/></Relationships>
</file>

<file path=ppt/slides/_rels/slide23.xml.rels><?xml version="1.0" encoding="UTF-8" standalone="yes"?>
<Relationships xmlns="http://schemas.openxmlformats.org/package/2006/relationships"><Relationship Id="rId9" Type="http://schemas.openxmlformats.org/officeDocument/2006/relationships/image" Target="../media/image131.svg"/><Relationship Id="rId8" Type="http://schemas.openxmlformats.org/officeDocument/2006/relationships/image" Target="../media/image130.png"/><Relationship Id="rId7" Type="http://schemas.microsoft.com/office/2007/relationships/hdphoto" Target="../media/image129.wdp"/><Relationship Id="rId6" Type="http://schemas.openxmlformats.org/officeDocument/2006/relationships/image" Target="../media/image128.png"/><Relationship Id="rId5" Type="http://schemas.openxmlformats.org/officeDocument/2006/relationships/image" Target="../media/image21.png"/><Relationship Id="rId4" Type="http://schemas.openxmlformats.org/officeDocument/2006/relationships/image" Target="../media/image69.png"/><Relationship Id="rId3" Type="http://schemas.openxmlformats.org/officeDocument/2006/relationships/image" Target="../media/image127.png"/><Relationship Id="rId2" Type="http://schemas.openxmlformats.org/officeDocument/2006/relationships/image" Target="../media/image126.jpeg"/><Relationship Id="rId11" Type="http://schemas.openxmlformats.org/officeDocument/2006/relationships/notesSlide" Target="../notesSlides/notesSlide23.xml"/><Relationship Id="rId10" Type="http://schemas.openxmlformats.org/officeDocument/2006/relationships/slideLayout" Target="../slideLayouts/slideLayout7.xml"/><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132.emf"/></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133.emf"/><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13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image" Target="../media/image136.svg"/><Relationship Id="rId1" Type="http://schemas.openxmlformats.org/officeDocument/2006/relationships/image" Target="../media/image135.png"/></Relationships>
</file>

<file path=ppt/slides/_rels/slide28.xml.rels><?xml version="1.0" encoding="UTF-8" standalone="yes"?>
<Relationships xmlns="http://schemas.openxmlformats.org/package/2006/relationships"><Relationship Id="rId9" Type="http://schemas.openxmlformats.org/officeDocument/2006/relationships/image" Target="../media/image141.png"/><Relationship Id="rId8" Type="http://schemas.openxmlformats.org/officeDocument/2006/relationships/image" Target="../media/image140.svg"/><Relationship Id="rId7" Type="http://schemas.openxmlformats.org/officeDocument/2006/relationships/image" Target="../media/image139.png"/><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4" Type="http://schemas.openxmlformats.org/officeDocument/2006/relationships/notesSlide" Target="../notesSlides/notesSlide28.xml"/><Relationship Id="rId13" Type="http://schemas.openxmlformats.org/officeDocument/2006/relationships/slideLayout" Target="../slideLayouts/slideLayout7.xml"/><Relationship Id="rId12" Type="http://schemas.openxmlformats.org/officeDocument/2006/relationships/image" Target="../media/image144.svg"/><Relationship Id="rId11" Type="http://schemas.openxmlformats.org/officeDocument/2006/relationships/image" Target="../media/image143.png"/><Relationship Id="rId10" Type="http://schemas.openxmlformats.org/officeDocument/2006/relationships/image" Target="../media/image142.sv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9" Type="http://schemas.microsoft.com/office/2007/relationships/diagramDrawing" Target="../diagrams/drawing1.xml"/><Relationship Id="rId8" Type="http://schemas.openxmlformats.org/officeDocument/2006/relationships/diagramColors" Target="../diagrams/colors1.xml"/><Relationship Id="rId7" Type="http://schemas.openxmlformats.org/officeDocument/2006/relationships/diagramQuickStyle" Target="../diagrams/quickStyle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svg"/><Relationship Id="rId3" Type="http://schemas.openxmlformats.org/officeDocument/2006/relationships/image" Target="../media/image14.png"/><Relationship Id="rId2" Type="http://schemas.microsoft.com/office/2007/relationships/hdphoto" Target="../media/image12.wdp"/><Relationship Id="rId11" Type="http://schemas.openxmlformats.org/officeDocument/2006/relationships/notesSlide" Target="../notesSlides/notesSlide4.xml"/><Relationship Id="rId10" Type="http://schemas.openxmlformats.org/officeDocument/2006/relationships/slideLayout" Target="../slideLayouts/slideLayout7.xml"/><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15.sv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hdphoto" Target="../media/image34.wdp"/><Relationship Id="rId7" Type="http://schemas.openxmlformats.org/officeDocument/2006/relationships/image" Target="../media/image33.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 Id="rId3" Type="http://schemas.openxmlformats.org/officeDocument/2006/relationships/image" Target="../media/image29.png"/><Relationship Id="rId2" Type="http://schemas.microsoft.com/office/2007/relationships/hdphoto" Target="../media/image28.wdp"/><Relationship Id="rId12" Type="http://schemas.openxmlformats.org/officeDocument/2006/relationships/notesSlide" Target="../notesSlides/notesSlide8.xml"/><Relationship Id="rId11" Type="http://schemas.openxmlformats.org/officeDocument/2006/relationships/slideLayout" Target="../slideLayouts/slideLayout7.xml"/><Relationship Id="rId10" Type="http://schemas.openxmlformats.org/officeDocument/2006/relationships/image" Target="../media/image36.sv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43.emf"/><Relationship Id="rId7" Type="http://schemas.openxmlformats.org/officeDocument/2006/relationships/oleObject" Target="../embeddings/oleObject1.bin"/><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GIF"/><Relationship Id="rId3" Type="http://schemas.openxmlformats.org/officeDocument/2006/relationships/image" Target="../media/image39.GIF"/><Relationship Id="rId2" Type="http://schemas.openxmlformats.org/officeDocument/2006/relationships/image" Target="../media/image38.png"/><Relationship Id="rId13" Type="http://schemas.openxmlformats.org/officeDocument/2006/relationships/notesSlide" Target="../notesSlides/notesSlide9.xml"/><Relationship Id="rId12" Type="http://schemas.openxmlformats.org/officeDocument/2006/relationships/vmlDrawing" Target="../drawings/vmlDrawing1.vml"/><Relationship Id="rId11" Type="http://schemas.openxmlformats.org/officeDocument/2006/relationships/slideLayout" Target="../slideLayouts/slideLayout7.xml"/><Relationship Id="rId10" Type="http://schemas.openxmlformats.org/officeDocument/2006/relationships/image" Target="../media/image15.svg"/><Relationship Id="rId1"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 y="2"/>
            <a:ext cx="9143997" cy="3717035"/>
          </a:xfrm>
          <a:prstGeom prst="rect">
            <a:avLst/>
          </a:prstGeom>
        </p:spPr>
      </p:pic>
      <p:sp>
        <p:nvSpPr>
          <p:cNvPr id="5" name="TextBox 4"/>
          <p:cNvSpPr txBox="1"/>
          <p:nvPr/>
        </p:nvSpPr>
        <p:spPr>
          <a:xfrm>
            <a:off x="285750" y="1625046"/>
            <a:ext cx="8572500" cy="4298613"/>
          </a:xfrm>
          <a:prstGeom prst="rect">
            <a:avLst/>
          </a:prstGeom>
          <a:noFill/>
        </p:spPr>
        <p:txBody>
          <a:bodyPr wrap="square" rtlCol="0">
            <a:spAutoFit/>
          </a:bodyPr>
          <a:lstStyle/>
          <a:p>
            <a:pPr algn="ctr"/>
            <a:r>
              <a:rPr lang="en-GB" sz="3600" b="1" dirty="0">
                <a:solidFill>
                  <a:schemeClr val="bg1"/>
                </a:solidFill>
              </a:rPr>
              <a:t> Chitosan </a:t>
            </a:r>
            <a:r>
              <a:rPr lang="en-GB" sz="3600" b="1" dirty="0" err="1">
                <a:solidFill>
                  <a:schemeClr val="bg1"/>
                </a:solidFill>
              </a:rPr>
              <a:t>Nanocapsules</a:t>
            </a:r>
            <a:r>
              <a:rPr lang="en-GB" sz="3600" b="1" dirty="0">
                <a:solidFill>
                  <a:schemeClr val="bg1"/>
                </a:solidFill>
              </a:rPr>
              <a:t> loaded with </a:t>
            </a:r>
            <a:endParaRPr lang="en-GB" sz="3600" b="1" dirty="0">
              <a:solidFill>
                <a:schemeClr val="bg1"/>
              </a:solidFill>
            </a:endParaRPr>
          </a:p>
          <a:p>
            <a:pPr algn="ctr"/>
            <a:r>
              <a:rPr lang="en-GB" sz="3600" b="1" dirty="0">
                <a:solidFill>
                  <a:schemeClr val="bg1"/>
                </a:solidFill>
              </a:rPr>
              <a:t>Aloe-Emodin for Cancer Treatment</a:t>
            </a:r>
            <a:endParaRPr lang="en-US" b="1" dirty="0"/>
          </a:p>
          <a:p>
            <a:pPr algn="ctr"/>
            <a:endParaRPr lang="en-US" b="1" dirty="0"/>
          </a:p>
          <a:p>
            <a:pPr algn="ctr"/>
            <a:endParaRPr lang="en-US" b="1" dirty="0"/>
          </a:p>
          <a:p>
            <a:pPr algn="ctr"/>
            <a:endParaRPr lang="en-US" b="1" dirty="0"/>
          </a:p>
          <a:p>
            <a:pPr algn="ctr"/>
            <a:endParaRPr lang="en-US" b="1" dirty="0"/>
          </a:p>
          <a:p>
            <a:pPr algn="ctr"/>
            <a:r>
              <a:rPr lang="it-IT" b="1" dirty="0"/>
              <a:t>Anastasia Fornari </a:t>
            </a:r>
            <a:r>
              <a:rPr lang="it-IT" b="1" baseline="30000" dirty="0"/>
              <a:t>1,2*</a:t>
            </a:r>
            <a:r>
              <a:rPr lang="it-IT" b="1" dirty="0"/>
              <a:t>, Marco Rossi </a:t>
            </a:r>
            <a:r>
              <a:rPr lang="it-IT" b="1" baseline="30000" dirty="0"/>
              <a:t>1</a:t>
            </a:r>
            <a:r>
              <a:rPr lang="it-IT" b="1" dirty="0"/>
              <a:t>, Leonardo Mattiello </a:t>
            </a:r>
            <a:r>
              <a:rPr lang="it-IT" b="1" baseline="30000" dirty="0"/>
              <a:t>1</a:t>
            </a:r>
            <a:r>
              <a:rPr lang="it-IT" b="1" dirty="0"/>
              <a:t>, Fabiana Pandolfi </a:t>
            </a:r>
            <a:r>
              <a:rPr lang="it-IT" b="1" baseline="30000" dirty="0"/>
              <a:t>1</a:t>
            </a:r>
            <a:r>
              <a:rPr lang="it-IT" b="1" dirty="0"/>
              <a:t>, </a:t>
            </a:r>
            <a:endParaRPr lang="it-IT" b="1" dirty="0"/>
          </a:p>
          <a:p>
            <a:pPr algn="ctr"/>
            <a:r>
              <a:rPr lang="it-IT" b="1" dirty="0"/>
              <a:t>Federico Purificato </a:t>
            </a:r>
            <a:r>
              <a:rPr lang="it-IT" b="1" baseline="30000" dirty="0"/>
              <a:t>3</a:t>
            </a:r>
            <a:r>
              <a:rPr lang="it-IT" b="1" dirty="0"/>
              <a:t>, Daniela De Vita </a:t>
            </a:r>
            <a:r>
              <a:rPr lang="it-IT" b="1" baseline="30000" dirty="0"/>
              <a:t>4</a:t>
            </a:r>
            <a:r>
              <a:rPr lang="it-IT" b="1" dirty="0"/>
              <a:t>, Marisa Colone </a:t>
            </a:r>
            <a:r>
              <a:rPr lang="it-IT" b="1" baseline="30000" dirty="0"/>
              <a:t>5</a:t>
            </a:r>
            <a:r>
              <a:rPr lang="it-IT" b="1" dirty="0"/>
              <a:t>, Annarita Stringaro </a:t>
            </a:r>
            <a:r>
              <a:rPr lang="it-IT" b="1" baseline="30000" dirty="0"/>
              <a:t>5</a:t>
            </a:r>
            <a:endParaRPr lang="it-IT" b="1" baseline="30000" dirty="0"/>
          </a:p>
          <a:p>
            <a:endParaRPr lang="it-IT" sz="1400" b="1" baseline="30000" dirty="0"/>
          </a:p>
          <a:p>
            <a:r>
              <a:rPr lang="fr-FR" sz="1200" baseline="30000" dirty="0"/>
              <a:t>1 </a:t>
            </a:r>
            <a:r>
              <a:rPr lang="fr-FR" sz="1200" dirty="0" err="1"/>
              <a:t>Department</a:t>
            </a:r>
            <a:r>
              <a:rPr lang="fr-FR" sz="1200" dirty="0"/>
              <a:t> of Basic and </a:t>
            </a:r>
            <a:r>
              <a:rPr lang="fr-FR" sz="1200" dirty="0" err="1"/>
              <a:t>Applied</a:t>
            </a:r>
            <a:r>
              <a:rPr lang="fr-FR" sz="1200" dirty="0"/>
              <a:t> Sciences for Engineering, </a:t>
            </a:r>
            <a:r>
              <a:rPr lang="fr-FR" sz="1200" dirty="0" err="1"/>
              <a:t>Sapienza</a:t>
            </a:r>
            <a:r>
              <a:rPr lang="fr-FR" sz="1200" dirty="0"/>
              <a:t> </a:t>
            </a:r>
            <a:r>
              <a:rPr lang="fr-FR" sz="1200" dirty="0" err="1"/>
              <a:t>University</a:t>
            </a:r>
            <a:r>
              <a:rPr lang="fr-FR" sz="1200" dirty="0"/>
              <a:t> of Rome, Via Antonio Scarpa 16, 00161 Rome, </a:t>
            </a:r>
            <a:r>
              <a:rPr lang="fr-FR" sz="1200" dirty="0" err="1"/>
              <a:t>Italy</a:t>
            </a:r>
            <a:endParaRPr lang="fr-FR" sz="1200" dirty="0"/>
          </a:p>
          <a:p>
            <a:r>
              <a:rPr lang="fr-FR" sz="1200" baseline="30000" dirty="0"/>
              <a:t>2 </a:t>
            </a:r>
            <a:r>
              <a:rPr lang="fr-FR" sz="1200" dirty="0" err="1"/>
              <a:t>Nanoshare</a:t>
            </a:r>
            <a:r>
              <a:rPr lang="fr-FR" sz="1200" dirty="0"/>
              <a:t> </a:t>
            </a:r>
            <a:r>
              <a:rPr lang="fr-FR" sz="1200" dirty="0" err="1"/>
              <a:t>S.r.l</a:t>
            </a:r>
            <a:r>
              <a:rPr lang="fr-FR" sz="1200" dirty="0"/>
              <a:t>., Via Foscolo 24, 00185 Rome, </a:t>
            </a:r>
            <a:r>
              <a:rPr lang="fr-FR" sz="1200" dirty="0" err="1"/>
              <a:t>Italy</a:t>
            </a:r>
            <a:endParaRPr lang="fr-FR" sz="1200" dirty="0"/>
          </a:p>
          <a:p>
            <a:r>
              <a:rPr lang="fr-FR" sz="1200" baseline="30000" dirty="0"/>
              <a:t>3 </a:t>
            </a:r>
            <a:r>
              <a:rPr lang="fr-FR" sz="1200" dirty="0" err="1"/>
              <a:t>Scuola</a:t>
            </a:r>
            <a:r>
              <a:rPr lang="fr-FR" sz="1200" dirty="0"/>
              <a:t> Normale Superiore di Pisa, Nanoscience, </a:t>
            </a:r>
            <a:r>
              <a:rPr lang="fr-FR" sz="1200" dirty="0" err="1"/>
              <a:t>Fondazione</a:t>
            </a:r>
            <a:r>
              <a:rPr lang="fr-FR" sz="1200" dirty="0"/>
              <a:t> </a:t>
            </a:r>
            <a:r>
              <a:rPr lang="fr-FR" sz="1200" dirty="0" err="1"/>
              <a:t>Istituto</a:t>
            </a:r>
            <a:r>
              <a:rPr lang="fr-FR" sz="1200" dirty="0"/>
              <a:t> Italiano di </a:t>
            </a:r>
            <a:r>
              <a:rPr lang="fr-FR" sz="1200" dirty="0" err="1"/>
              <a:t>Tecnologia</a:t>
            </a:r>
            <a:r>
              <a:rPr lang="fr-FR" sz="1200" dirty="0"/>
              <a:t>, Via Piazza dei Cavalieri, 7, 56126 Pisa, </a:t>
            </a:r>
            <a:r>
              <a:rPr lang="fr-FR" sz="1200" dirty="0" err="1"/>
              <a:t>Italy</a:t>
            </a:r>
            <a:endParaRPr lang="fr-FR" sz="1200" dirty="0"/>
          </a:p>
          <a:p>
            <a:r>
              <a:rPr lang="fr-FR" sz="1200" baseline="30000" dirty="0"/>
              <a:t>4 </a:t>
            </a:r>
            <a:r>
              <a:rPr lang="fr-FR" sz="1200" dirty="0" err="1"/>
              <a:t>Department</a:t>
            </a:r>
            <a:r>
              <a:rPr lang="fr-FR" sz="1200" dirty="0"/>
              <a:t> of </a:t>
            </a:r>
            <a:r>
              <a:rPr lang="fr-FR" sz="1200" dirty="0" err="1"/>
              <a:t>Environmental</a:t>
            </a:r>
            <a:r>
              <a:rPr lang="fr-FR" sz="1200" dirty="0"/>
              <a:t> </a:t>
            </a:r>
            <a:r>
              <a:rPr lang="fr-FR" sz="1200" dirty="0" err="1"/>
              <a:t>Biology</a:t>
            </a:r>
            <a:r>
              <a:rPr lang="fr-FR" sz="1200" dirty="0"/>
              <a:t>, </a:t>
            </a:r>
            <a:r>
              <a:rPr lang="fr-FR" sz="1200" dirty="0" err="1"/>
              <a:t>Sapienza</a:t>
            </a:r>
            <a:r>
              <a:rPr lang="fr-FR" sz="1200" dirty="0"/>
              <a:t> </a:t>
            </a:r>
            <a:r>
              <a:rPr lang="fr-FR" sz="1200" dirty="0" err="1"/>
              <a:t>University</a:t>
            </a:r>
            <a:r>
              <a:rPr lang="fr-FR" sz="1200" dirty="0"/>
              <a:t> of Rome, </a:t>
            </a:r>
            <a:r>
              <a:rPr lang="fr-FR" sz="1200" dirty="0" err="1"/>
              <a:t>P.le</a:t>
            </a:r>
            <a:r>
              <a:rPr lang="fr-FR" sz="1200" dirty="0"/>
              <a:t> A. Moro 5, 00185 Rome, </a:t>
            </a:r>
            <a:r>
              <a:rPr lang="fr-FR" sz="1200" dirty="0" err="1"/>
              <a:t>Italy</a:t>
            </a:r>
            <a:endParaRPr lang="fr-FR" sz="1200" dirty="0"/>
          </a:p>
          <a:p>
            <a:r>
              <a:rPr lang="fr-FR" sz="1200" baseline="30000" dirty="0"/>
              <a:t>5 </a:t>
            </a:r>
            <a:r>
              <a:rPr lang="fr-FR" sz="1200" dirty="0"/>
              <a:t>National Center for Drug </a:t>
            </a:r>
            <a:r>
              <a:rPr lang="fr-FR" sz="1200" dirty="0" err="1"/>
              <a:t>Research</a:t>
            </a:r>
            <a:r>
              <a:rPr lang="fr-FR" sz="1200" dirty="0"/>
              <a:t> and Evaluation, </a:t>
            </a:r>
            <a:r>
              <a:rPr lang="fr-FR" sz="1200" dirty="0" err="1"/>
              <a:t>Italian</a:t>
            </a:r>
            <a:r>
              <a:rPr lang="fr-FR" sz="1200" dirty="0"/>
              <a:t> National Institute of </a:t>
            </a:r>
            <a:r>
              <a:rPr lang="fr-FR" sz="1200" dirty="0" err="1"/>
              <a:t>Health</a:t>
            </a:r>
            <a:r>
              <a:rPr lang="fr-FR" sz="1200" dirty="0"/>
              <a:t> (ISS), Viale Regina Elena, 299, 00161 Rome, </a:t>
            </a:r>
            <a:r>
              <a:rPr lang="fr-FR" sz="1200" dirty="0" err="1"/>
              <a:t>Italy</a:t>
            </a:r>
            <a:endParaRPr lang="fr-FR" sz="1200" dirty="0"/>
          </a:p>
          <a:p>
            <a:endParaRPr lang="fr-FR" sz="1200" dirty="0"/>
          </a:p>
          <a:p>
            <a:r>
              <a:rPr lang="en-US" sz="1200" b="1" dirty="0"/>
              <a:t>*</a:t>
            </a:r>
            <a:r>
              <a:rPr lang="en-US" sz="1200" dirty="0"/>
              <a:t> Corresponding author: anastasia.fornari@uniroma1.it</a:t>
            </a:r>
            <a:endParaRPr lang="fr-FR" sz="1200" dirty="0"/>
          </a:p>
        </p:txBody>
      </p:sp>
      <p:grpSp>
        <p:nvGrpSpPr>
          <p:cNvPr id="25" name="Gruppo 24"/>
          <p:cNvGrpSpPr/>
          <p:nvPr/>
        </p:nvGrpSpPr>
        <p:grpSpPr>
          <a:xfrm>
            <a:off x="1165228" y="5791200"/>
            <a:ext cx="6570439" cy="1066800"/>
            <a:chOff x="1118056" y="5816823"/>
            <a:chExt cx="6570439" cy="1066800"/>
          </a:xfrm>
        </p:grpSpPr>
        <p:pic>
          <p:nvPicPr>
            <p:cNvPr id="15" name="Immagine 14" descr="Immagine che contiene testo, Carattere, logo, Elementi grafici&#10;&#10;Descrizione generata automaticament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5617" y="6094790"/>
              <a:ext cx="1524000" cy="636433"/>
            </a:xfrm>
            <a:prstGeom prst="rect">
              <a:avLst/>
            </a:prstGeom>
          </p:spPr>
        </p:pic>
        <p:pic>
          <p:nvPicPr>
            <p:cNvPr id="16" name="Picture 11" descr="Istituto superiore di sanità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1160" y="5816823"/>
              <a:ext cx="1040624" cy="104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21" descr="Immagine che contiene testo, logo, Carattere, Elementi grafici&#10;&#10;Descrizione generata automaticamen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056" y="5908670"/>
              <a:ext cx="2346790" cy="974953"/>
            </a:xfrm>
            <a:prstGeom prst="rect">
              <a:avLst/>
            </a:prstGeom>
          </p:spPr>
        </p:pic>
        <p:pic>
          <p:nvPicPr>
            <p:cNvPr id="24" name="Immagine 23" descr="Immagine che contiene testo, logo, Carattere, Elementi grafici&#10;&#10;Descrizione generata automaticament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5902524"/>
              <a:ext cx="1516295" cy="95547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25537"/>
    </mc:Choice>
    <mc:Fallback>
      <p:transition spd="slow" advTm="255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descr="A group of bottles on a table&#10;&#10;Description automatically generated with low confidence"/>
          <p:cNvPicPr>
            <a:picLocks noChangeAspect="1"/>
          </p:cNvPicPr>
          <p:nvPr/>
        </p:nvPicPr>
        <p:blipFill>
          <a:blip r:embed="rId1" cstate="print">
            <a:extLst>
              <a:ext uri="{BEBA8EAE-BF5A-486C-A8C5-ECC9F3942E4B}">
                <a14:imgProps xmlns:a14="http://schemas.microsoft.com/office/drawing/2010/main">
                  <a14:imgLayer r:embed="rId2">
                    <a14:imgEffect>
                      <a14:backgroundRemoval t="10000" b="90000" l="9063" r="91797">
                        <a14:foregroundMark x1="45234" y1="75521" x2="38516" y2="54688"/>
                        <a14:foregroundMark x1="38516" y1="48958" x2="37734" y2="68542"/>
                        <a14:foregroundMark x1="40781" y1="76563" x2="33125" y2="79167"/>
                        <a14:foregroundMark x1="35156" y1="53958" x2="34141" y2="55104"/>
                        <a14:foregroundMark x1="32031" y1="63125" x2="34219" y2="58125"/>
                        <a14:foregroundMark x1="38672" y1="39896" x2="38828" y2="44583"/>
                        <a14:foregroundMark x1="37500" y1="38438" x2="37734" y2="45833"/>
                        <a14:foregroundMark x1="34688" y1="51667" x2="34688" y2="51667"/>
                        <a14:foregroundMark x1="13047" y1="52292" x2="19766" y2="72083"/>
                        <a14:foregroundMark x1="17969" y1="73438" x2="15547" y2="75729"/>
                        <a14:foregroundMark x1="14297" y1="77188" x2="23125" y2="74479"/>
                        <a14:foregroundMark x1="20105" y1="52693" x2="20000" y2="51979"/>
                        <a14:foregroundMark x1="20276" y1="53864" x2="20105" y2="52693"/>
                        <a14:foregroundMark x1="20482" y1="55269" x2="20276" y2="53864"/>
                        <a14:foregroundMark x1="23281" y1="74375" x2="20482" y2="55269"/>
                        <a14:foregroundMark x1="19063" y1="47604" x2="18438" y2="41771"/>
                        <a14:foregroundMark x1="17813" y1="34688" x2="17656" y2="39375"/>
                        <a14:foregroundMark x1="16172" y1="33229" x2="16172" y2="36146"/>
                        <a14:foregroundMark x1="15000" y1="31979" x2="18203" y2="31979"/>
                        <a14:foregroundMark x1="14453" y1="32188" x2="14453" y2="32188"/>
                        <a14:foregroundMark x1="13203" y1="32188" x2="14844" y2="33958"/>
                        <a14:foregroundMark x1="34688" y1="32604" x2="38125" y2="32500"/>
                        <a14:foregroundMark x1="58203" y1="32500" x2="64844" y2="32604"/>
                        <a14:foregroundMark x1="84502" y1="41218" x2="85391" y2="48438"/>
                        <a14:foregroundMark x1="83750" y1="35104" x2="84502" y2="41218"/>
                        <a14:foregroundMark x1="85781" y1="52396" x2="87813" y2="57813"/>
                        <a14:foregroundMark x1="89219" y1="67708" x2="91797" y2="73958"/>
                        <a14:foregroundMark x1="82656" y1="33333" x2="82656" y2="30521"/>
                        <a14:foregroundMark x1="79141" y1="31146" x2="79141" y2="31146"/>
                        <a14:foregroundMark x1="80859" y1="29479" x2="80859" y2="29479"/>
                        <a14:foregroundMark x1="88828" y1="56354" x2="88828" y2="56354"/>
                        <a14:foregroundMark x1="87500" y1="49792" x2="87500" y2="49792"/>
                        <a14:foregroundMark x1="39922" y1="33021" x2="39922" y2="33021"/>
                        <a14:foregroundMark x1="40469" y1="32917" x2="41797" y2="32396"/>
                        <a14:foregroundMark x1="36172" y1="31458" x2="36172" y2="31458"/>
                        <a14:foregroundMark x1="20234" y1="31146" x2="20234" y2="31146"/>
                        <a14:foregroundMark x1="12656" y1="31250" x2="12656" y2="31250"/>
                        <a14:foregroundMark x1="20781" y1="32188" x2="20781" y2="32188"/>
                        <a14:foregroundMark x1="10078" y1="63542" x2="10078" y2="63542"/>
                        <a14:foregroundMark x1="9219" y1="70208" x2="9219" y2="70208"/>
                        <a14:foregroundMark x1="9063" y1="70000" x2="9063" y2="70000"/>
                        <a14:foregroundMark x1="9531" y1="67917" x2="9531" y2="67917"/>
                        <a14:foregroundMark x1="9219" y1="69167" x2="11719" y2="61563"/>
                        <a14:foregroundMark x1="42031" y1="58229" x2="42109" y2="56979"/>
                        <a14:foregroundMark x1="42578" y1="59167" x2="43438" y2="66146"/>
                        <a14:foregroundMark x1="44375" y1="61875" x2="44609" y2="65000"/>
                        <a14:foregroundMark x1="60625" y1="44063" x2="60000" y2="58438"/>
                        <a14:foregroundMark x1="55625" y1="64063" x2="55234" y2="64896"/>
                        <a14:foregroundMark x1="78438" y1="31042" x2="78438" y2="31042"/>
                        <a14:foregroundMark x1="83438" y1="28750" x2="83438" y2="28750"/>
                        <a14:foregroundMark x1="31328" y1="67500" x2="31328" y2="67500"/>
                        <a14:foregroundMark x1="33203" y1="58854" x2="33203" y2="58854"/>
                        <a14:foregroundMark x1="56484" y1="62292" x2="56484" y2="62292"/>
                        <a14:foregroundMark x1="91719" y1="68021" x2="91719" y2="68021"/>
                        <a14:foregroundMark x1="91406" y1="66042" x2="91406" y2="66042"/>
                        <a14:foregroundMark x1="43984" y1="57188" x2="43984" y2="57188"/>
                        <a14:foregroundMark x1="34688" y1="51354" x2="34688" y2="51354"/>
                        <a14:foregroundMark x1="33828" y1="53750" x2="33828" y2="53750"/>
                        <a14:foregroundMark x1="82109" y1="29167" x2="82109" y2="29167"/>
                        <a14:foregroundMark x1="36719" y1="30521" x2="36719" y2="30521"/>
                        <a14:foregroundMark x1="31563" y1="61771" x2="31563" y2="61771"/>
                        <a14:foregroundMark x1="68984" y1="63125" x2="68984" y2="63125"/>
                        <a14:foregroundMark x1="68125" y1="59583" x2="68125" y2="59583"/>
                        <a14:foregroundMark x1="67969" y1="58646" x2="67969" y2="58646"/>
                        <a14:foregroundMark x1="67578" y1="57396" x2="67578" y2="57396"/>
                        <a14:foregroundMark x1="89453" y1="57604" x2="89453" y2="57604"/>
                        <a14:foregroundMark x1="89063" y1="55937" x2="89063" y2="55937"/>
                        <a14:foregroundMark x1="90938" y1="63854" x2="90938" y2="63854"/>
                        <a14:foregroundMark x1="91250" y1="65625" x2="91250" y2="65625"/>
                        <a14:foregroundMark x1="91328" y1="64375" x2="91328" y2="64375"/>
                        <a14:foregroundMark x1="12478" y1="77049" x2="12478" y2="77049"/>
                        <a14:foregroundMark x1="15290" y1="79157" x2="15290" y2="79157"/>
                        <a14:foregroundMark x1="9666" y1="74239" x2="9666" y2="74239"/>
                        <a14:foregroundMark x1="13533" y1="79859" x2="13533" y2="79859"/>
                        <a14:foregroundMark x1="57118" y1="60187" x2="57118" y2="60187"/>
                        <a14:backgroundMark x1="26172" y1="54688" x2="27344" y2="59583"/>
                        <a14:backgroundMark x1="32109" y1="52292" x2="30859" y2="54688"/>
                        <a14:backgroundMark x1="49297" y1="51250" x2="49531" y2="61250"/>
                        <a14:backgroundMark x1="70781" y1="42500" x2="71719" y2="48333"/>
                        <a14:backgroundMark x1="73750" y1="39271" x2="74375" y2="47500"/>
                        <a14:backgroundMark x1="72422" y1="59896" x2="72188" y2="65313"/>
                        <a14:backgroundMark x1="72969" y1="33750" x2="72109" y2="31146"/>
                        <a14:backgroundMark x1="26484" y1="80208" x2="26484" y2="80208"/>
                        <a14:backgroundMark x1="26875" y1="80417" x2="25469" y2="81771"/>
                        <a14:backgroundMark x1="52031" y1="58854" x2="50313" y2="62500"/>
                        <a14:backgroundMark x1="45156" y1="51146" x2="46406" y2="56354"/>
                        <a14:backgroundMark x1="32188" y1="54896" x2="32188" y2="54896"/>
                        <a14:backgroundMark x1="56328" y1="45521" x2="56328" y2="45521"/>
                        <a14:backgroundMark x1="55703" y1="43542" x2="56953" y2="45000"/>
                        <a14:backgroundMark x1="16641" y1="27708" x2="16016" y2="27708"/>
                        <a14:backgroundMark x1="15078" y1="27708" x2="16797" y2="27708"/>
                        <a14:backgroundMark x1="13828" y1="29583" x2="13828" y2="29583"/>
                        <a14:backgroundMark x1="27891" y1="80000" x2="27891" y2="80000"/>
                        <a14:backgroundMark x1="27578" y1="78646" x2="27578" y2="78646"/>
                        <a14:backgroundMark x1="37656" y1="84167" x2="37656" y2="84167"/>
                        <a14:backgroundMark x1="36875" y1="83958" x2="36875" y2="83958"/>
                        <a14:backgroundMark x1="72422" y1="77604" x2="72422" y2="77604"/>
                        <a14:backgroundMark x1="72422" y1="77292" x2="72422" y2="77500"/>
                        <a14:backgroundMark x1="72578" y1="79167" x2="72969" y2="79792"/>
                        <a14:backgroundMark x1="73828" y1="79792" x2="73828" y2="79792"/>
                        <a14:backgroundMark x1="71875" y1="78646" x2="71875" y2="78646"/>
                        <a14:backgroundMark x1="72109" y1="76042" x2="72109" y2="76042"/>
                        <a14:backgroundMark x1="73906" y1="79271" x2="73906" y2="79271"/>
                        <a14:backgroundMark x1="75156" y1="80625" x2="75156" y2="80625"/>
                        <a14:backgroundMark x1="76563" y1="81354" x2="76563" y2="81354"/>
                        <a14:backgroundMark x1="31563" y1="56354" x2="31563" y2="56354"/>
                        <a14:backgroundMark x1="31875" y1="57708" x2="31875" y2="57708"/>
                        <a14:backgroundMark x1="56797" y1="46979" x2="56797" y2="46979"/>
                        <a14:backgroundMark x1="88281" y1="51563" x2="88281" y2="51563"/>
                        <a14:backgroundMark x1="87734" y1="50208" x2="87734" y2="50208"/>
                        <a14:backgroundMark x1="85313" y1="26979" x2="85313" y2="26979"/>
                        <a14:backgroundMark x1="14453" y1="29375" x2="14453" y2="29375"/>
                        <a14:backgroundMark x1="43359" y1="51354" x2="43359" y2="51354"/>
                        <a14:backgroundMark x1="43047" y1="50208" x2="43047" y2="50208"/>
                        <a14:backgroundMark x1="56953" y1="43438" x2="56953" y2="43438"/>
                        <a14:backgroundMark x1="13708" y1="49180" x2="13708" y2="49180"/>
                        <a14:backgroundMark x1="18102" y1="28571" x2="18102" y2="28571"/>
                        <a14:backgroundMark x1="12478" y1="47541" x2="12478" y2="47541"/>
                        <a14:backgroundMark x1="23023" y1="53864" x2="23023" y2="53864"/>
                        <a14:backgroundMark x1="21968" y1="52693" x2="21968" y2="52693"/>
                        <a14:backgroundMark x1="21793" y1="50585" x2="21793" y2="50585"/>
                        <a14:backgroundMark x1="22496" y1="55269" x2="22496" y2="55269"/>
                        <a14:backgroundMark x1="87873" y1="41218" x2="87873" y2="41218"/>
                        <a14:backgroundMark x1="14587" y1="83607" x2="14587" y2="83607"/>
                        <a14:backgroundMark x1="16344" y1="83607" x2="16344" y2="83607"/>
                        <a14:backgroundMark x1="18629" y1="83841" x2="18629" y2="83841"/>
                        <a14:backgroundMark x1="13181" y1="83607" x2="13181" y2="83607"/>
                        <a14:backgroundMark x1="10193" y1="82436" x2="10193" y2="82436"/>
                        <a14:backgroundMark x1="11248" y1="82904" x2="11248" y2="82904"/>
                      </a14:backgroundRemoval>
                    </a14:imgEffect>
                  </a14:imgLayer>
                </a14:imgProps>
              </a:ext>
              <a:ext uri="{28A0092B-C50C-407E-A947-70E740481C1C}">
                <a14:useLocalDpi xmlns:a14="http://schemas.microsoft.com/office/drawing/2010/main" val="0"/>
              </a:ext>
            </a:extLst>
          </a:blip>
          <a:stretch>
            <a:fillRect/>
          </a:stretch>
        </p:blipFill>
        <p:spPr>
          <a:xfrm>
            <a:off x="4061455" y="1891896"/>
            <a:ext cx="2362200" cy="1771650"/>
          </a:xfrm>
          <a:prstGeom prst="rect">
            <a:avLst/>
          </a:prstGeom>
          <a:effectLst>
            <a:outerShdw blurRad="50800" dist="38100" dir="2700000" algn="tl" rotWithShape="0">
              <a:prstClr val="black">
                <a:alpha val="40000"/>
              </a:prstClr>
            </a:outerShdw>
          </a:effectLst>
        </p:spPr>
      </p:pic>
      <p:sp>
        <p:nvSpPr>
          <p:cNvPr id="3" name="CasellaDiTesto 2"/>
          <p:cNvSpPr txBox="1"/>
          <p:nvPr/>
        </p:nvSpPr>
        <p:spPr>
          <a:xfrm>
            <a:off x="348264" y="1028014"/>
            <a:ext cx="6217465" cy="461665"/>
          </a:xfrm>
          <a:prstGeom prst="rect">
            <a:avLst/>
          </a:prstGeom>
          <a:noFill/>
        </p:spPr>
        <p:txBody>
          <a:bodyPr wrap="square">
            <a:spAutoFit/>
          </a:bodyPr>
          <a:lstStyle/>
          <a:p>
            <a:r>
              <a:rPr lang="en-US" sz="2400" b="1" dirty="0">
                <a:solidFill>
                  <a:srgbClr val="D96F0B"/>
                </a:solidFill>
              </a:rPr>
              <a:t>Aloe-Emodin Maceration Extraction procedure</a:t>
            </a:r>
            <a:endParaRPr lang="en-US" sz="2400" b="1" dirty="0">
              <a:solidFill>
                <a:srgbClr val="D96F0B"/>
              </a:solidFill>
            </a:endParaRPr>
          </a:p>
        </p:txBody>
      </p:sp>
      <p:sp>
        <p:nvSpPr>
          <p:cNvPr id="9" name="TextBox 28"/>
          <p:cNvSpPr txBox="1"/>
          <p:nvPr/>
        </p:nvSpPr>
        <p:spPr>
          <a:xfrm>
            <a:off x="742900" y="3198964"/>
            <a:ext cx="903119" cy="584775"/>
          </a:xfrm>
          <a:prstGeom prst="rect">
            <a:avLst/>
          </a:prstGeom>
          <a:noFill/>
          <a:ln w="28575">
            <a:noFill/>
          </a:ln>
        </p:spPr>
        <p:txBody>
          <a:bodyPr wrap="square" rtlCol="0">
            <a:spAutoFit/>
          </a:bodyPr>
          <a:lstStyle/>
          <a:p>
            <a:pPr algn="ctr"/>
            <a:r>
              <a:rPr lang="en-US" sz="1600" dirty="0">
                <a:cs typeface="Arial" panose="020B0604020202020204" pitchFamily="34" charset="0"/>
              </a:rPr>
              <a:t>150 mL </a:t>
            </a:r>
            <a:endParaRPr lang="en-US" sz="1600" dirty="0">
              <a:cs typeface="Arial" panose="020B0604020202020204" pitchFamily="34" charset="0"/>
            </a:endParaRPr>
          </a:p>
          <a:p>
            <a:pPr algn="ctr"/>
            <a:r>
              <a:rPr lang="en-US" sz="1600" b="1" dirty="0">
                <a:cs typeface="Arial" panose="020B0604020202020204" pitchFamily="34" charset="0"/>
              </a:rPr>
              <a:t>Acetone</a:t>
            </a:r>
            <a:endParaRPr lang="en-US" sz="1600" b="1" dirty="0">
              <a:cs typeface="Arial" panose="020B0604020202020204" pitchFamily="34" charset="0"/>
            </a:endParaRPr>
          </a:p>
        </p:txBody>
      </p:sp>
      <p:sp>
        <p:nvSpPr>
          <p:cNvPr id="10" name="TextBox 31"/>
          <p:cNvSpPr txBox="1"/>
          <p:nvPr/>
        </p:nvSpPr>
        <p:spPr>
          <a:xfrm>
            <a:off x="1852504" y="1817476"/>
            <a:ext cx="1282481" cy="338554"/>
          </a:xfrm>
          <a:prstGeom prst="rect">
            <a:avLst/>
          </a:prstGeom>
          <a:noFill/>
        </p:spPr>
        <p:txBody>
          <a:bodyPr wrap="square" rtlCol="0">
            <a:spAutoFit/>
          </a:bodyPr>
          <a:lstStyle/>
          <a:p>
            <a:pPr algn="ctr"/>
            <a:r>
              <a:rPr lang="en-US" sz="1600" b="1" i="1" dirty="0">
                <a:cs typeface="Arial" panose="020B0604020202020204" pitchFamily="34" charset="0"/>
              </a:rPr>
              <a:t>R. </a:t>
            </a:r>
            <a:r>
              <a:rPr lang="en-US" sz="1600" b="1" i="1" dirty="0" err="1">
                <a:cs typeface="Arial" panose="020B0604020202020204" pitchFamily="34" charset="0"/>
              </a:rPr>
              <a:t>palmatum</a:t>
            </a:r>
            <a:endParaRPr lang="en-US" sz="1600" b="1" i="1" dirty="0">
              <a:cs typeface="Arial" panose="020B0604020202020204" pitchFamily="34" charset="0"/>
            </a:endParaRPr>
          </a:p>
        </p:txBody>
      </p:sp>
      <p:sp>
        <p:nvSpPr>
          <p:cNvPr id="11" name="TextBox 37"/>
          <p:cNvSpPr txBox="1"/>
          <p:nvPr/>
        </p:nvSpPr>
        <p:spPr>
          <a:xfrm>
            <a:off x="243965" y="1837693"/>
            <a:ext cx="1015790" cy="338554"/>
          </a:xfrm>
          <a:prstGeom prst="rect">
            <a:avLst/>
          </a:prstGeom>
          <a:noFill/>
        </p:spPr>
        <p:txBody>
          <a:bodyPr wrap="square" rtlCol="0">
            <a:spAutoFit/>
          </a:bodyPr>
          <a:lstStyle/>
          <a:p>
            <a:pPr algn="ctr"/>
            <a:r>
              <a:rPr lang="en-US" sz="1600" b="1" i="1" dirty="0">
                <a:cs typeface="Arial" panose="020B0604020202020204" pitchFamily="34" charset="0"/>
              </a:rPr>
              <a:t>A. vera</a:t>
            </a:r>
            <a:endParaRPr lang="en-US" sz="1600" b="1" dirty="0">
              <a:cs typeface="Arial" panose="020B0604020202020204" pitchFamily="34" charset="0"/>
            </a:endParaRPr>
          </a:p>
        </p:txBody>
      </p:sp>
      <p:grpSp>
        <p:nvGrpSpPr>
          <p:cNvPr id="12" name="Group 39"/>
          <p:cNvGrpSpPr/>
          <p:nvPr/>
        </p:nvGrpSpPr>
        <p:grpSpPr>
          <a:xfrm>
            <a:off x="6706191" y="4488584"/>
            <a:ext cx="2303524" cy="1536391"/>
            <a:chOff x="7607391" y="3221661"/>
            <a:chExt cx="4101536" cy="2628619"/>
          </a:xfrm>
        </p:grpSpPr>
        <p:pic>
          <p:nvPicPr>
            <p:cNvPr id="13" name="Picture 4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031" b="66016" l="32222" r="71667">
                          <a14:foregroundMark x1="50417" y1="4219" x2="49306" y2="23516"/>
                          <a14:foregroundMark x1="50417" y1="16016" x2="59444" y2="36953"/>
                          <a14:foregroundMark x1="59444" y1="36953" x2="56528" y2="40547"/>
                          <a14:foregroundMark x1="62361" y1="31016" x2="60278" y2="21016"/>
                          <a14:foregroundMark x1="57917" y1="17656" x2="64861" y2="26484"/>
                          <a14:foregroundMark x1="46389" y1="16016" x2="41389" y2="23047"/>
                          <a14:foregroundMark x1="42917" y1="22578" x2="40972" y2="31172"/>
                          <a14:foregroundMark x1="41667" y1="32500" x2="50694" y2="5781"/>
                          <a14:foregroundMark x1="49583" y1="4219" x2="47917" y2="6875"/>
                          <a14:foregroundMark x1="47500" y1="9141" x2="41111" y2="19375"/>
                          <a14:foregroundMark x1="40000" y1="17734" x2="33611" y2="23750"/>
                          <a14:foregroundMark x1="53333" y1="53359" x2="53333" y2="53359"/>
                          <a14:foregroundMark x1="53472" y1="54141" x2="52639" y2="66016"/>
                          <a14:foregroundMark x1="59167" y1="53906" x2="46944" y2="54453"/>
                          <a14:foregroundMark x1="53750" y1="52188" x2="56944" y2="31719"/>
                          <a14:foregroundMark x1="56944" y1="31719" x2="65556" y2="28828"/>
                          <a14:foregroundMark x1="66250" y1="24844" x2="66250" y2="24844"/>
                          <a14:foregroundMark x1="63333" y1="18359" x2="63333" y2="18359"/>
                          <a14:foregroundMark x1="63333" y1="18359" x2="67500" y2="24531"/>
                          <a14:foregroundMark x1="61528" y1="16719" x2="55000" y2="12812"/>
                          <a14:foregroundMark x1="49444" y1="9219" x2="53333" y2="5703"/>
                          <a14:foregroundMark x1="50694" y1="2422" x2="51667" y2="2500"/>
                          <a14:foregroundMark x1="34722" y1="26016" x2="35556" y2="29688"/>
                          <a14:foregroundMark x1="68472" y1="23125" x2="63611" y2="16641"/>
                          <a14:foregroundMark x1="65417" y1="18047" x2="65417" y2="18047"/>
                          <a14:foregroundMark x1="65972" y1="16563" x2="65972" y2="16563"/>
                          <a14:foregroundMark x1="62083" y1="14063" x2="62083" y2="14063"/>
                          <a14:foregroundMark x1="65556" y1="15937" x2="65556" y2="15937"/>
                          <a14:foregroundMark x1="67778" y1="17500" x2="67778" y2="17500"/>
                          <a14:foregroundMark x1="71667" y1="22734" x2="71667" y2="22734"/>
                          <a14:foregroundMark x1="65694" y1="26719" x2="65694" y2="26719"/>
                          <a14:foregroundMark x1="68611" y1="27109" x2="68611" y2="27109"/>
                          <a14:foregroundMark x1="71111" y1="26016" x2="71111" y2="26016"/>
                          <a14:foregroundMark x1="69444" y1="19844" x2="69444" y2="19844"/>
                          <a14:foregroundMark x1="47778" y1="52734" x2="47778" y2="52734"/>
                          <a14:foregroundMark x1="45000" y1="53828" x2="45000" y2="53828"/>
                          <a14:foregroundMark x1="45972" y1="53359" x2="45972" y2="53359"/>
                          <a14:foregroundMark x1="44167" y1="53125" x2="44167" y2="53125"/>
                          <a14:foregroundMark x1="44028" y1="52969" x2="44028" y2="52969"/>
                          <a14:foregroundMark x1="32361" y1="20859" x2="32361" y2="20859"/>
                          <a14:foregroundMark x1="53611" y1="2031" x2="53611" y2="2031"/>
                          <a14:foregroundMark x1="37778" y1="17734" x2="37778" y2="17734"/>
                          <a14:foregroundMark x1="41944" y1="14609" x2="39306" y2="19766"/>
                          <a14:foregroundMark x1="38611" y1="17656" x2="35139" y2="21250"/>
                          <a14:foregroundMark x1="33056" y1="21641" x2="33056" y2="21641"/>
                          <a14:foregroundMark x1="70139" y1="20859" x2="70139" y2="20859"/>
                          <a14:foregroundMark x1="68194" y1="18750" x2="68194" y2="18750"/>
                          <a14:foregroundMark x1="64167" y1="15000" x2="64167" y2="15000"/>
                          <a14:foregroundMark x1="70000" y1="28672" x2="70000" y2="28672"/>
                          <a14:foregroundMark x1="71528" y1="24922" x2="71528" y2="24922"/>
                          <a14:foregroundMark x1="54167" y1="62344" x2="54167" y2="62344"/>
                          <a14:foregroundMark x1="53750" y1="62344" x2="53750" y2="62344"/>
                          <a14:foregroundMark x1="53611" y1="64141" x2="53611" y2="64141"/>
                          <a14:foregroundMark x1="53611" y1="64453" x2="53611" y2="64453"/>
                          <a14:foregroundMark x1="53611" y1="65547" x2="53611" y2="65547"/>
                          <a14:backgroundMark x1="30417" y1="51406" x2="30417" y2="51406"/>
                          <a14:backgroundMark x1="36250" y1="50000" x2="36250" y2="50000"/>
                          <a14:backgroundMark x1="63611" y1="43672" x2="63611" y2="43672"/>
                          <a14:backgroundMark x1="34861" y1="43672" x2="34861" y2="43672"/>
                          <a14:backgroundMark x1="59861" y1="58984" x2="59861" y2="58984"/>
                          <a14:backgroundMark x1="71389" y1="26250" x2="71389" y2="26250"/>
                          <a14:backgroundMark x1="59028" y1="62109" x2="59028" y2="62109"/>
                          <a14:backgroundMark x1="11667" y1="34766" x2="11667" y2="34766"/>
                        </a14:backgroundRemoval>
                      </a14:imgEffect>
                    </a14:imgLayer>
                  </a14:imgProps>
                </a:ext>
                <a:ext uri="{28A0092B-C50C-407E-A947-70E740481C1C}">
                  <a14:useLocalDpi xmlns:a14="http://schemas.microsoft.com/office/drawing/2010/main" val="0"/>
                </a:ext>
              </a:extLst>
            </a:blip>
            <a:srcRect l="30620" r="26708" b="33872"/>
            <a:stretch>
              <a:fillRect/>
            </a:stretch>
          </p:blipFill>
          <p:spPr bwMode="auto">
            <a:xfrm flipH="1">
              <a:off x="10672395" y="3231245"/>
              <a:ext cx="1036532" cy="2597326"/>
            </a:xfrm>
            <a:prstGeom prst="rect">
              <a:avLst/>
            </a:prstGeom>
            <a:noFill/>
            <a:ln>
              <a:noFill/>
            </a:ln>
            <a:effectLst>
              <a:outerShdw blurRad="50800" dist="38100" dir="2700000" algn="tl" rotWithShape="0">
                <a:prstClr val="black">
                  <a:alpha val="40000"/>
                </a:prstClr>
              </a:outerShdw>
            </a:effectLst>
          </p:spPr>
        </p:pic>
        <p:pic>
          <p:nvPicPr>
            <p:cNvPr id="14" name="Picture 4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438" b="68516" l="38542" r="66354">
                          <a14:foregroundMark x1="51667" y1="57734" x2="51667" y2="57734"/>
                          <a14:foregroundMark x1="56771" y1="57578" x2="56771" y2="57578"/>
                          <a14:foregroundMark x1="51146" y1="57188" x2="51146" y2="57188"/>
                          <a14:foregroundMark x1="55208" y1="57422" x2="51146" y2="57578"/>
                          <a14:foregroundMark x1="53646" y1="57031" x2="53646" y2="57031"/>
                          <a14:foregroundMark x1="48750" y1="57578" x2="48750" y2="57578"/>
                          <a14:foregroundMark x1="46771" y1="57344" x2="46771" y2="57344"/>
                          <a14:foregroundMark x1="54063" y1="56406" x2="54063" y2="56406"/>
                          <a14:foregroundMark x1="55625" y1="56953" x2="55625" y2="56953"/>
                          <a14:foregroundMark x1="52188" y1="61406" x2="52188" y2="61406"/>
                          <a14:foregroundMark x1="53438" y1="59844" x2="53438" y2="59844"/>
                          <a14:foregroundMark x1="52500" y1="59922" x2="52500" y2="59922"/>
                          <a14:foregroundMark x1="53646" y1="32500" x2="53646" y2="32500"/>
                          <a14:foregroundMark x1="44896" y1="35000" x2="58750" y2="28359"/>
                          <a14:foregroundMark x1="55000" y1="23516" x2="48021" y2="30312"/>
                          <a14:foregroundMark x1="49583" y1="24922" x2="42917" y2="31016"/>
                          <a14:foregroundMark x1="50729" y1="22891" x2="57604" y2="35938"/>
                          <a14:foregroundMark x1="59062" y1="38203" x2="57604" y2="23281"/>
                          <a14:foregroundMark x1="57604" y1="23125" x2="57604" y2="23125"/>
                          <a14:foregroundMark x1="58542" y1="24375" x2="60521" y2="36484"/>
                          <a14:foregroundMark x1="61250" y1="37656" x2="62187" y2="29922"/>
                          <a14:foregroundMark x1="47604" y1="24609" x2="43750" y2="29688"/>
                          <a14:foregroundMark x1="42813" y1="29922" x2="42500" y2="34219"/>
                          <a14:foregroundMark x1="43229" y1="36563" x2="53958" y2="20391"/>
                          <a14:foregroundMark x1="53958" y1="20391" x2="54479" y2="20234"/>
                          <a14:foregroundMark x1="55104" y1="20234" x2="61771" y2="30859"/>
                          <a14:foregroundMark x1="62396" y1="34766" x2="61458" y2="26016"/>
                          <a14:foregroundMark x1="61563" y1="26484" x2="63125" y2="29844"/>
                          <a14:foregroundMark x1="64375" y1="29531" x2="64375" y2="29531"/>
                          <a14:foregroundMark x1="60833" y1="23828" x2="60833" y2="23828"/>
                          <a14:foregroundMark x1="55833" y1="19688" x2="55833" y2="19688"/>
                          <a14:foregroundMark x1="50938" y1="19297" x2="47500" y2="23516"/>
                          <a14:foregroundMark x1="45104" y1="22734" x2="43750" y2="26641"/>
                          <a14:foregroundMark x1="42813" y1="26484" x2="41458" y2="30156"/>
                          <a14:foregroundMark x1="41458" y1="30312" x2="41042" y2="31875"/>
                          <a14:foregroundMark x1="39167" y1="31641" x2="39167" y2="31641"/>
                          <a14:foregroundMark x1="40521" y1="28047" x2="40521" y2="28047"/>
                          <a14:foregroundMark x1="41667" y1="25625" x2="41667" y2="25625"/>
                          <a14:foregroundMark x1="43125" y1="23750" x2="43125" y2="23750"/>
                          <a14:foregroundMark x1="48229" y1="20781" x2="48229" y2="20781"/>
                          <a14:foregroundMark x1="51042" y1="14688" x2="51042" y2="14688"/>
                          <a14:foregroundMark x1="53229" y1="12422" x2="53229" y2="14844"/>
                          <a14:foregroundMark x1="51354" y1="11328" x2="51354" y2="11328"/>
                          <a14:foregroundMark x1="51146" y1="9453" x2="51146" y2="12422"/>
                          <a14:foregroundMark x1="53229" y1="9766" x2="53229" y2="9766"/>
                          <a14:foregroundMark x1="53646" y1="9063" x2="52188" y2="8828"/>
                          <a14:foregroundMark x1="49063" y1="8984" x2="49063" y2="8984"/>
                          <a14:foregroundMark x1="49271" y1="8594" x2="49271" y2="8594"/>
                          <a14:foregroundMark x1="50313" y1="8438" x2="50313" y2="8438"/>
                          <a14:foregroundMark x1="49688" y1="12891" x2="49896" y2="17422"/>
                          <a14:foregroundMark x1="56042" y1="13438" x2="56042" y2="13438"/>
                          <a14:foregroundMark x1="54479" y1="12031" x2="54167" y2="14141"/>
                          <a14:foregroundMark x1="54167" y1="10156" x2="54167" y2="10156"/>
                          <a14:foregroundMark x1="54271" y1="8828" x2="54271" y2="8828"/>
                          <a14:foregroundMark x1="54792" y1="10156" x2="54792" y2="10156"/>
                          <a14:foregroundMark x1="49583" y1="10000" x2="49583" y2="10000"/>
                          <a14:foregroundMark x1="49063" y1="10391" x2="49063" y2="10391"/>
                          <a14:foregroundMark x1="60313" y1="25078" x2="60313" y2="25078"/>
                          <a14:foregroundMark x1="63438" y1="26719" x2="57500" y2="21953"/>
                          <a14:foregroundMark x1="58750" y1="22031" x2="58750" y2="22266"/>
                          <a14:foregroundMark x1="61667" y1="24844" x2="61667" y2="24844"/>
                          <a14:foregroundMark x1="62813" y1="25391" x2="62813" y2="25391"/>
                          <a14:foregroundMark x1="63854" y1="25313" x2="63854" y2="25313"/>
                          <a14:foregroundMark x1="43542" y1="21563" x2="43542" y2="21563"/>
                          <a14:foregroundMark x1="46354" y1="20547" x2="41354" y2="23906"/>
                          <a14:foregroundMark x1="52708" y1="58359" x2="52708" y2="58359"/>
                          <a14:foregroundMark x1="50000" y1="57578" x2="50000" y2="57578"/>
                          <a14:foregroundMark x1="47292" y1="57500" x2="50938" y2="57344"/>
                          <a14:foregroundMark x1="47813" y1="57734" x2="47813" y2="57734"/>
                          <a14:foregroundMark x1="46250" y1="56641" x2="46250" y2="56641"/>
                          <a14:foregroundMark x1="46667" y1="57734" x2="46667" y2="57734"/>
                          <a14:foregroundMark x1="46042" y1="57578" x2="46042" y2="57578"/>
                          <a14:foregroundMark x1="63438" y1="24844" x2="63438" y2="24844"/>
                          <a14:foregroundMark x1="61979" y1="23594" x2="61979" y2="23594"/>
                          <a14:foregroundMark x1="60208" y1="21953" x2="60208" y2="21953"/>
                          <a14:foregroundMark x1="58125" y1="21172" x2="58125" y2="21172"/>
                          <a14:foregroundMark x1="57708" y1="20078" x2="57708" y2="20078"/>
                          <a14:foregroundMark x1="59271" y1="20859" x2="59271" y2="20859"/>
                          <a14:foregroundMark x1="61042" y1="21953" x2="61042" y2="21953"/>
                          <a14:foregroundMark x1="61875" y1="23281" x2="61875" y2="23281"/>
                          <a14:foregroundMark x1="63021" y1="23828" x2="63021" y2="23828"/>
                          <a14:foregroundMark x1="63958" y1="24609" x2="63958" y2="24609"/>
                          <a14:foregroundMark x1="64792" y1="25781" x2="64792" y2="25781"/>
                          <a14:foregroundMark x1="65000" y1="26719" x2="63958" y2="29531"/>
                          <a14:foregroundMark x1="65521" y1="26406" x2="65521" y2="26406"/>
                          <a14:foregroundMark x1="62187" y1="31016" x2="62187" y2="31016"/>
                          <a14:foregroundMark x1="64271" y1="31328" x2="64271" y2="31328"/>
                          <a14:foregroundMark x1="40313" y1="30469" x2="40313" y2="30469"/>
                          <a14:foregroundMark x1="41875" y1="26328" x2="40833" y2="29063"/>
                          <a14:foregroundMark x1="40521" y1="29219" x2="40521" y2="29219"/>
                          <a14:foregroundMark x1="39792" y1="31797" x2="39792" y2="31797"/>
                          <a14:foregroundMark x1="40521" y1="34219" x2="40521" y2="34219"/>
                          <a14:foregroundMark x1="38542" y1="30547" x2="38542" y2="30547"/>
                          <a14:foregroundMark x1="41250" y1="26641" x2="41250" y2="26641"/>
                          <a14:foregroundMark x1="40417" y1="26328" x2="40417" y2="26328"/>
                          <a14:foregroundMark x1="39479" y1="28125" x2="39479" y2="28125"/>
                          <a14:foregroundMark x1="39167" y1="29922" x2="39167" y2="29922"/>
                          <a14:foregroundMark x1="39479" y1="32656" x2="39479" y2="32656"/>
                          <a14:foregroundMark x1="38854" y1="32266" x2="39271" y2="26484"/>
                          <a14:foregroundMark x1="39583" y1="25938" x2="39583" y2="25938"/>
                          <a14:foregroundMark x1="38646" y1="27187" x2="38646" y2="27187"/>
                          <a14:foregroundMark x1="63958" y1="33438" x2="63958" y2="33438"/>
                          <a14:foregroundMark x1="46667" y1="19844" x2="46354" y2="19844"/>
                          <a14:foregroundMark x1="44375" y1="21016" x2="44375" y2="21016"/>
                          <a14:foregroundMark x1="46354" y1="20625" x2="43542" y2="22344"/>
                          <a14:foregroundMark x1="44896" y1="21094" x2="44896" y2="21094"/>
                          <a14:foregroundMark x1="39688" y1="25703" x2="39688" y2="25703"/>
                          <a14:foregroundMark x1="38646" y1="32578" x2="38646" y2="32578"/>
                          <a14:foregroundMark x1="39167" y1="34063" x2="39167" y2="34063"/>
                          <a14:foregroundMark x1="52762" y1="66172" x2="52708" y2="68516"/>
                          <a14:foregroundMark x1="52870" y1="61484" x2="52762" y2="66172"/>
                          <a14:foregroundMark x1="52912" y1="59688" x2="52870" y2="61484"/>
                          <a14:foregroundMark x1="52917" y1="59453" x2="52912" y2="59688"/>
                          <a14:foregroundMark x1="51979" y1="66875" x2="51979" y2="66875"/>
                          <a14:foregroundMark x1="51979" y1="67969" x2="51979" y2="67969"/>
                          <a14:foregroundMark x1="51458" y1="66094" x2="51458" y2="66094"/>
                          <a14:foregroundMark x1="51563" y1="67109" x2="51563" y2="67344"/>
                          <a14:foregroundMark x1="51875" y1="66719" x2="51875" y2="66719"/>
                          <a14:foregroundMark x1="66354" y1="27734" x2="66354" y2="27734"/>
                          <a14:foregroundMark x1="56531" y1="57576" x2="56531" y2="57576"/>
                          <a14:backgroundMark x1="55937" y1="66875" x2="55937" y2="66875"/>
                          <a14:backgroundMark x1="53542" y1="66172" x2="53542" y2="66172"/>
                          <a14:backgroundMark x1="54271" y1="61484" x2="54271" y2="61484"/>
                          <a14:backgroundMark x1="54167" y1="59688" x2="54167" y2="59688"/>
                          <a14:backgroundMark x1="59101" y1="18013" x2="59101" y2="18013"/>
                        </a14:backgroundRemoval>
                      </a14:imgEffect>
                    </a14:imgLayer>
                  </a14:imgProps>
                </a:ext>
                <a:ext uri="{28A0092B-C50C-407E-A947-70E740481C1C}">
                  <a14:useLocalDpi xmlns:a14="http://schemas.microsoft.com/office/drawing/2010/main" val="0"/>
                </a:ext>
              </a:extLst>
            </a:blip>
            <a:srcRect l="37759" t="7790" r="33885" b="30633"/>
            <a:stretch>
              <a:fillRect/>
            </a:stretch>
          </p:blipFill>
          <p:spPr bwMode="auto">
            <a:xfrm flipH="1">
              <a:off x="9714433" y="3235441"/>
              <a:ext cx="982765" cy="2601526"/>
            </a:xfrm>
            <a:prstGeom prst="rect">
              <a:avLst/>
            </a:prstGeom>
            <a:noFill/>
            <a:ln>
              <a:noFill/>
            </a:ln>
            <a:effectLst>
              <a:outerShdw blurRad="50800" dist="38100" dir="2700000" algn="tl" rotWithShape="0">
                <a:prstClr val="black">
                  <a:alpha val="40000"/>
                </a:prstClr>
              </a:outerShdw>
            </a:effectLst>
          </p:spPr>
        </p:pic>
        <p:pic>
          <p:nvPicPr>
            <p:cNvPr id="15"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125" b="62891" l="30694" r="65833">
                          <a14:foregroundMark x1="46111" y1="17969" x2="45556" y2="25703"/>
                          <a14:foregroundMark x1="53056" y1="18672" x2="52778" y2="31797"/>
                          <a14:foregroundMark x1="45833" y1="15781" x2="38472" y2="29531"/>
                          <a14:foregroundMark x1="47639" y1="27813" x2="49583" y2="8672"/>
                          <a14:foregroundMark x1="49583" y1="8672" x2="49722" y2="8594"/>
                          <a14:foregroundMark x1="55278" y1="14844" x2="58194" y2="23984"/>
                          <a14:foregroundMark x1="59444" y1="22266" x2="60139" y2="33047"/>
                          <a14:foregroundMark x1="41111" y1="19766" x2="35000" y2="25547"/>
                          <a14:foregroundMark x1="50278" y1="5000" x2="50278" y2="5000"/>
                          <a14:foregroundMark x1="50278" y1="4688" x2="50278" y2="6328"/>
                          <a14:foregroundMark x1="45278" y1="4688" x2="45694" y2="5625"/>
                          <a14:foregroundMark x1="51806" y1="4297" x2="49028" y2="3984"/>
                          <a14:foregroundMark x1="44444" y1="4219" x2="44444" y2="4219"/>
                          <a14:foregroundMark x1="44444" y1="3594" x2="44444" y2="3594"/>
                          <a14:foregroundMark x1="45556" y1="3125" x2="45556" y2="3125"/>
                          <a14:foregroundMark x1="41667" y1="17188" x2="37917" y2="23594"/>
                          <a14:foregroundMark x1="60972" y1="20469" x2="62639" y2="26406"/>
                          <a14:foregroundMark x1="63750" y1="27344" x2="63750" y2="27344"/>
                          <a14:foregroundMark x1="59722" y1="18594" x2="59722" y2="18594"/>
                          <a14:foregroundMark x1="58333" y1="17188" x2="58333" y2="17188"/>
                          <a14:foregroundMark x1="64583" y1="19766" x2="64583" y2="19766"/>
                          <a14:foregroundMark x1="42917" y1="16641" x2="42639" y2="16719"/>
                          <a14:foregroundMark x1="39306" y1="17578" x2="38889" y2="17734"/>
                          <a14:foregroundMark x1="35694" y1="22656" x2="35694" y2="22656"/>
                          <a14:foregroundMark x1="34306" y1="25703" x2="34167" y2="25938"/>
                          <a14:foregroundMark x1="35417" y1="30469" x2="40833" y2="16016"/>
                          <a14:foregroundMark x1="37639" y1="17656" x2="36389" y2="18672"/>
                          <a14:foregroundMark x1="33750" y1="22578" x2="33611" y2="22734"/>
                          <a14:foregroundMark x1="32500" y1="24297" x2="32361" y2="24453"/>
                          <a14:foregroundMark x1="53333" y1="11563" x2="52917" y2="11563"/>
                          <a14:foregroundMark x1="51528" y1="9688" x2="51389" y2="11016"/>
                          <a14:foregroundMark x1="53472" y1="4453" x2="53472" y2="4453"/>
                          <a14:foregroundMark x1="62778" y1="18672" x2="62778" y2="18672"/>
                          <a14:foregroundMark x1="62639" y1="17969" x2="62639" y2="17969"/>
                          <a14:foregroundMark x1="61111" y1="16875" x2="61111" y2="16875"/>
                          <a14:foregroundMark x1="59583" y1="16016" x2="59583" y2="16016"/>
                          <a14:foregroundMark x1="54028" y1="52500" x2="42778" y2="52266"/>
                          <a14:foregroundMark x1="41667" y1="52109" x2="41667" y2="52109"/>
                          <a14:foregroundMark x1="40694" y1="52578" x2="40694" y2="52578"/>
                          <a14:foregroundMark x1="40278" y1="51875" x2="40278" y2="51875"/>
                          <a14:foregroundMark x1="40278" y1="51953" x2="40278" y2="51953"/>
                          <a14:foregroundMark x1="47594" y1="60762" x2="47361" y2="62266"/>
                          <a14:foregroundMark x1="48750" y1="53281" x2="47594" y2="60762"/>
                          <a14:foregroundMark x1="46944" y1="54609" x2="46944" y2="54609"/>
                          <a14:foregroundMark x1="48611" y1="60938" x2="48611" y2="60938"/>
                          <a14:foregroundMark x1="48611" y1="61953" x2="48611" y2="61953"/>
                          <a14:foregroundMark x1="48333" y1="62656" x2="48333" y2="62656"/>
                          <a14:foregroundMark x1="47222" y1="62891" x2="47222" y2="62891"/>
                          <a14:foregroundMark x1="44583" y1="30000" x2="49444" y2="30391"/>
                          <a14:foregroundMark x1="33611" y1="31484" x2="33611" y2="25234"/>
                          <a14:foregroundMark x1="32639" y1="22578" x2="32639" y2="22578"/>
                          <a14:foregroundMark x1="34028" y1="20859" x2="34028" y2="20859"/>
                          <a14:foregroundMark x1="65417" y1="20938" x2="65417" y2="20938"/>
                          <a14:foregroundMark x1="64306" y1="18984" x2="64306" y2="18984"/>
                          <a14:foregroundMark x1="65139" y1="20078" x2="65139" y2="20078"/>
                          <a14:foregroundMark x1="65972" y1="20938" x2="65972" y2="20938"/>
                          <a14:foregroundMark x1="30694" y1="23828" x2="30694" y2="23828"/>
                          <a14:backgroundMark x1="38827" y1="48510" x2="38827" y2="48510"/>
                          <a14:backgroundMark x1="52235" y1="60762" x2="52235" y2="60762"/>
                        </a14:backgroundRemoval>
                      </a14:imgEffect>
                    </a14:imgLayer>
                  </a14:imgProps>
                </a:ext>
                <a:ext uri="{28A0092B-C50C-407E-A947-70E740481C1C}">
                  <a14:useLocalDpi xmlns:a14="http://schemas.microsoft.com/office/drawing/2010/main" val="0"/>
                </a:ext>
              </a:extLst>
            </a:blip>
            <a:srcRect l="29392" t="2771" r="33399" b="36576"/>
            <a:stretch>
              <a:fillRect/>
            </a:stretch>
          </p:blipFill>
          <p:spPr bwMode="auto">
            <a:xfrm flipH="1">
              <a:off x="8715430" y="3221661"/>
              <a:ext cx="985323" cy="2606910"/>
            </a:xfrm>
            <a:prstGeom prst="rect">
              <a:avLst/>
            </a:prstGeom>
            <a:noFill/>
            <a:ln>
              <a:noFill/>
            </a:ln>
            <a:effectLst>
              <a:outerShdw blurRad="50800" dist="38100" dir="2700000" algn="tl" rotWithShape="0">
                <a:prstClr val="black">
                  <a:alpha val="40000"/>
                </a:prstClr>
              </a:outerShdw>
            </a:effectLst>
          </p:spPr>
        </p:pic>
        <p:pic>
          <p:nvPicPr>
            <p:cNvPr id="16" name="Pictur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344" b="63047" l="32222" r="66806">
                          <a14:foregroundMark x1="47500" y1="19531" x2="46667" y2="32891"/>
                          <a14:foregroundMark x1="52361" y1="21328" x2="59306" y2="29297"/>
                          <a14:foregroundMark x1="47778" y1="18516" x2="38750" y2="29531"/>
                          <a14:foregroundMark x1="39722" y1="27187" x2="36528" y2="33984"/>
                          <a14:foregroundMark x1="62222" y1="21484" x2="66528" y2="31484"/>
                          <a14:foregroundMark x1="35833" y1="26953" x2="49306" y2="8516"/>
                          <a14:foregroundMark x1="50694" y1="7344" x2="51806" y2="9141"/>
                          <a14:foregroundMark x1="56806" y1="15000" x2="58194" y2="16719"/>
                          <a14:foregroundMark x1="34028" y1="21016" x2="34028" y2="21016"/>
                          <a14:foregroundMark x1="33194" y1="23516" x2="33194" y2="23516"/>
                          <a14:foregroundMark x1="35139" y1="23594" x2="35139" y2="23594"/>
                          <a14:foregroundMark x1="60278" y1="20234" x2="60139" y2="29297"/>
                          <a14:foregroundMark x1="62500" y1="18750" x2="67222" y2="27734"/>
                          <a14:foregroundMark x1="58611" y1="15078" x2="58611" y2="15078"/>
                          <a14:foregroundMark x1="61667" y1="16797" x2="63889" y2="17344"/>
                          <a14:foregroundMark x1="33194" y1="27344" x2="33194" y2="27344"/>
                          <a14:foregroundMark x1="45000" y1="53594" x2="57917" y2="53672"/>
                          <a14:foregroundMark x1="51831" y1="59922" x2="52083" y2="63047"/>
                          <a14:foregroundMark x1="51389" y1="54453" x2="51831" y2="59922"/>
                          <a14:foregroundMark x1="52917" y1="57578" x2="52917" y2="57578"/>
                          <a14:foregroundMark x1="52406" y1="59922" x2="52083" y2="62891"/>
                          <a14:foregroundMark x1="52917" y1="55234" x2="52406" y2="59922"/>
                          <a14:foregroundMark x1="53194" y1="60625" x2="53194" y2="60625"/>
                          <a14:foregroundMark x1="53194" y1="59141" x2="53194" y2="59141"/>
                          <a14:foregroundMark x1="52778" y1="62734" x2="52778" y2="62734"/>
                          <a14:foregroundMark x1="53472" y1="62734" x2="53472" y2="62734"/>
                          <a14:foregroundMark x1="53472" y1="61875" x2="53472" y2="61875"/>
                          <a14:foregroundMark x1="32778" y1="21953" x2="32778" y2="21953"/>
                          <a14:foregroundMark x1="32222" y1="30938" x2="32222" y2="30938"/>
                          <a14:foregroundMark x1="51667" y1="23047" x2="48056" y2="23125"/>
                          <a14:foregroundMark x1="53472" y1="15547" x2="48611" y2="15000"/>
                          <a14:foregroundMark x1="39028" y1="16484" x2="39028" y2="16484"/>
                          <a14:foregroundMark x1="36528" y1="18750" x2="36528" y2="18750"/>
                          <a14:foregroundMark x1="35417" y1="19688" x2="35417" y2="19688"/>
                          <a14:foregroundMark x1="34444" y1="19688" x2="34444" y2="19688"/>
                          <a14:foregroundMark x1="50972" y1="56328" x2="50972" y2="56328"/>
                          <a14:backgroundMark x1="55278" y1="59922" x2="55278" y2="59922"/>
                          <a14:backgroundMark x1="56111" y1="55234" x2="56111" y2="55234"/>
                          <a14:backgroundMark x1="56944" y1="56875" x2="56944" y2="56875"/>
                          <a14:backgroundMark x1="89306" y1="43516" x2="89306" y2="43516"/>
                          <a14:backgroundMark x1="58472" y1="56016" x2="58472" y2="56016"/>
                        </a14:backgroundRemoval>
                      </a14:imgEffect>
                    </a14:imgLayer>
                  </a14:imgProps>
                </a:ext>
                <a:ext uri="{28A0092B-C50C-407E-A947-70E740481C1C}">
                  <a14:useLocalDpi xmlns:a14="http://schemas.microsoft.com/office/drawing/2010/main" val="0"/>
                </a:ext>
              </a:extLst>
            </a:blip>
            <a:srcRect l="30617" t="5422" r="29792" b="36626"/>
            <a:stretch>
              <a:fillRect/>
            </a:stretch>
          </p:blipFill>
          <p:spPr bwMode="auto">
            <a:xfrm>
              <a:off x="7607391" y="3234118"/>
              <a:ext cx="1036536" cy="2616162"/>
            </a:xfrm>
            <a:prstGeom prst="rect">
              <a:avLst/>
            </a:prstGeom>
            <a:noFill/>
            <a:ln>
              <a:noFill/>
            </a:ln>
            <a:effectLst>
              <a:outerShdw blurRad="50800" dist="38100" dir="2700000" algn="tl" rotWithShape="0">
                <a:prstClr val="black">
                  <a:alpha val="40000"/>
                </a:prstClr>
              </a:outerShdw>
            </a:effectLst>
          </p:spPr>
        </p:pic>
      </p:grpSp>
      <p:pic>
        <p:nvPicPr>
          <p:cNvPr id="17" name="Picture 35"/>
          <p:cNvPicPr>
            <a:picLocks noChangeAspect="1"/>
          </p:cNvPicPr>
          <p:nvPr/>
        </p:nvPicPr>
        <p:blipFill rotWithShape="1">
          <a:blip r:embed="rId11" cstate="print">
            <a:extLst>
              <a:ext uri="{28A0092B-C50C-407E-A947-70E740481C1C}">
                <a14:useLocalDpi xmlns:a14="http://schemas.microsoft.com/office/drawing/2010/main" val="0"/>
              </a:ext>
            </a:extLst>
          </a:blip>
          <a:srcRect l="5062" t="5556" r="10312" b="34974"/>
          <a:stretch>
            <a:fillRect/>
          </a:stretch>
        </p:blipFill>
        <p:spPr>
          <a:xfrm>
            <a:off x="4286829" y="4464541"/>
            <a:ext cx="1702326" cy="1595062"/>
          </a:xfrm>
          <a:prstGeom prst="rect">
            <a:avLst/>
          </a:prstGeom>
        </p:spPr>
      </p:pic>
      <p:grpSp>
        <p:nvGrpSpPr>
          <p:cNvPr id="18" name="Group 51"/>
          <p:cNvGrpSpPr/>
          <p:nvPr/>
        </p:nvGrpSpPr>
        <p:grpSpPr>
          <a:xfrm>
            <a:off x="1839533" y="3893292"/>
            <a:ext cx="1662354" cy="2284446"/>
            <a:chOff x="5563002" y="3494678"/>
            <a:chExt cx="1694715" cy="2541625"/>
          </a:xfrm>
        </p:grpSpPr>
        <p:pic>
          <p:nvPicPr>
            <p:cNvPr id="19" name="Picture 44"/>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828" b="75938" l="33750" r="61979">
                          <a14:foregroundMark x1="52292" y1="38125" x2="51875" y2="41328"/>
                          <a14:foregroundMark x1="47240" y1="12812" x2="47396" y2="9844"/>
                          <a14:foregroundMark x1="46896" y1="19375" x2="47240" y2="12812"/>
                          <a14:foregroundMark x1="46875" y1="19766" x2="46896" y2="19375"/>
                          <a14:foregroundMark x1="45000" y1="9453" x2="45000" y2="9453"/>
                          <a14:foregroundMark x1="45938" y1="6563" x2="46354" y2="10625"/>
                          <a14:foregroundMark x1="45313" y1="16328" x2="45313" y2="16328"/>
                          <a14:foregroundMark x1="45104" y1="15313" x2="45104" y2="11797"/>
                          <a14:foregroundMark x1="45833" y1="15313" x2="45208" y2="21094"/>
                          <a14:foregroundMark x1="47396" y1="4219" x2="47396" y2="4219"/>
                          <a14:foregroundMark x1="46146" y1="4453" x2="46667" y2="5469"/>
                          <a14:foregroundMark x1="46890" y1="74922" x2="46771" y2="75938"/>
                          <a14:foregroundMark x1="46936" y1="74531" x2="46890" y2="74922"/>
                          <a14:foregroundMark x1="47028" y1="73750" x2="46936" y2="74531"/>
                          <a14:foregroundMark x1="47056" y1="73516" x2="47028" y2="73750"/>
                          <a14:foregroundMark x1="47166" y1="72578" x2="47056" y2="73516"/>
                          <a14:foregroundMark x1="47708" y1="67969" x2="47166" y2="72578"/>
                          <a14:foregroundMark x1="43958" y1="69688" x2="43542" y2="69688"/>
                          <a14:foregroundMark x1="53021" y1="67422" x2="53021" y2="67422"/>
                          <a14:foregroundMark x1="53750" y1="71406" x2="53750" y2="71406"/>
                          <a14:foregroundMark x1="51979" y1="33750" x2="51979" y2="33750"/>
                          <a14:foregroundMark x1="60938" y1="30234" x2="60938" y2="30234"/>
                          <a14:foregroundMark x1="61995" y1="30378" x2="62187" y2="30625"/>
                          <a14:foregroundMark x1="61458" y1="29688" x2="61902" y2="30259"/>
                          <a14:foregroundMark x1="37500" y1="29766" x2="37500" y2="29766"/>
                          <a14:foregroundMark x1="40104" y1="29766" x2="40104" y2="29766"/>
                          <a14:foregroundMark x1="45208" y1="10469" x2="45208" y2="10469"/>
                          <a14:foregroundMark x1="44583" y1="4453" x2="44583" y2="4453"/>
                          <a14:foregroundMark x1="46563" y1="4141" x2="46563" y2="4141"/>
                          <a14:foregroundMark x1="47708" y1="3828" x2="47708" y2="3828"/>
                          <a14:foregroundMark x1="45104" y1="4141" x2="45104" y2="4141"/>
                          <a14:foregroundMark x1="46667" y1="31484" x2="46563" y2="25938"/>
                          <a14:foregroundMark x1="47083" y1="66484" x2="47083" y2="66484"/>
                          <a14:foregroundMark x1="50729" y1="55547" x2="50729" y2="55547"/>
                          <a14:foregroundMark x1="50938" y1="64219" x2="49688" y2="56172"/>
                          <a14:foregroundMark x1="50521" y1="40859" x2="50625" y2="32344"/>
                          <a14:foregroundMark x1="51771" y1="41328" x2="50938" y2="33672"/>
                          <a14:foregroundMark x1="51458" y1="72656" x2="51458" y2="72656"/>
                          <a14:foregroundMark x1="51354" y1="75469" x2="51354" y2="75469"/>
                          <a14:foregroundMark x1="51563" y1="18438" x2="51563" y2="23828"/>
                          <a14:foregroundMark x1="51563" y1="12812" x2="51563" y2="15000"/>
                          <a14:foregroundMark x1="51563" y1="12266" x2="51563" y2="12812"/>
                          <a14:foregroundMark x1="51563" y1="11250" x2="51563" y2="11953"/>
                          <a14:foregroundMark x1="51563" y1="10234" x2="51563" y2="11250"/>
                          <a14:foregroundMark x1="51563" y1="7891" x2="51563" y2="10234"/>
                          <a14:foregroundMark x1="51563" y1="6016" x2="51563" y2="7891"/>
                          <a14:foregroundMark x1="51563" y1="4141" x2="51563" y2="6016"/>
                          <a14:foregroundMark x1="48229" y1="6172" x2="48750" y2="7578"/>
                          <a14:foregroundMark x1="49167" y1="19609" x2="49167" y2="19609"/>
                          <a14:foregroundMark x1="44479" y1="11016" x2="44479" y2="11016"/>
                          <a14:foregroundMark x1="44479" y1="11875" x2="44479" y2="11875"/>
                          <a14:foregroundMark x1="44167" y1="10234" x2="44167" y2="10234"/>
                          <a14:foregroundMark x1="44167" y1="8594" x2="44167" y2="8594"/>
                          <a14:foregroundMark x1="44479" y1="5703" x2="44479" y2="5703"/>
                          <a14:foregroundMark x1="44375" y1="6953" x2="44375" y2="6953"/>
                          <a14:foregroundMark x1="50320" y1="73516" x2="50417" y2="75078"/>
                          <a14:foregroundMark x1="50261" y1="72578" x2="50320" y2="73516"/>
                          <a14:foregroundMark x1="50208" y1="71719" x2="50261" y2="72578"/>
                          <a14:foregroundMark x1="46979" y1="66797" x2="46979" y2="66797"/>
                          <a14:foregroundMark x1="50938" y1="28125" x2="50938" y2="28125"/>
                          <a14:foregroundMark x1="50938" y1="26016" x2="52083" y2="14297"/>
                          <a14:foregroundMark x1="51250" y1="40469" x2="51250" y2="27734"/>
                          <a14:foregroundMark x1="51458" y1="36797" x2="49792" y2="37031"/>
                          <a14:foregroundMark x1="48191" y1="73516" x2="48229" y2="74844"/>
                          <a14:foregroundMark x1="48159" y1="72422" x2="48191" y2="73516"/>
                          <a14:foregroundMark x1="48125" y1="71250" x2="48159" y2="72422"/>
                          <a14:foregroundMark x1="50938" y1="3750" x2="51146" y2="20078"/>
                          <a14:foregroundMark x1="52657" y1="4743" x2="52657" y2="4743"/>
                          <a14:foregroundMark x1="52979" y1="3953" x2="52979" y2="3953"/>
                          <a14:backgroundMark x1="48854" y1="66406" x2="48854" y2="66406"/>
                          <a14:backgroundMark x1="49063" y1="66094" x2="49063" y2="66094"/>
                          <a14:backgroundMark x1="44479" y1="73750" x2="44479" y2="73750"/>
                          <a14:backgroundMark x1="50417" y1="28438" x2="50417" y2="28438"/>
                          <a14:backgroundMark x1="50208" y1="30625" x2="50208" y2="30625"/>
                          <a14:backgroundMark x1="50381" y1="28125" x2="50417" y2="27578"/>
                          <a14:backgroundMark x1="50208" y1="30781" x2="50381" y2="28125"/>
                          <a14:backgroundMark x1="49688" y1="24063" x2="50204" y2="20085"/>
                          <a14:backgroundMark x1="49167" y1="74922" x2="49167" y2="74922"/>
                          <a14:backgroundMark x1="49063" y1="73516" x2="49063" y2="73516"/>
                          <a14:backgroundMark x1="49063" y1="72422" x2="49063" y2="72422"/>
                          <a14:backgroundMark x1="45313" y1="73516" x2="45313" y2="73516"/>
                          <a14:backgroundMark x1="49896" y1="18594" x2="49896" y2="5000"/>
                          <a14:backgroundMark x1="49792" y1="40625" x2="49583" y2="32969"/>
                          <a14:backgroundMark x1="57188" y1="32188" x2="60729" y2="31953"/>
                          <a14:backgroundMark x1="53784" y1="42161" x2="53784" y2="42161"/>
                          <a14:backgroundMark x1="53784" y1="42161" x2="53784" y2="42161"/>
                          <a14:backgroundMark x1="57649" y1="41765" x2="57649" y2="41765"/>
                          <a14:backgroundMark x1="55878" y1="41502" x2="55878" y2="41502"/>
                          <a14:backgroundMark x1="55717" y1="41502" x2="55717" y2="41502"/>
                          <a14:backgroundMark x1="54428" y1="41502" x2="54428" y2="4150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0489" t="3421" r="34341" b="24111"/>
            <a:stretch>
              <a:fillRect/>
            </a:stretch>
          </p:blipFill>
          <p:spPr>
            <a:xfrm flipH="1">
              <a:off x="5563002" y="3494678"/>
              <a:ext cx="925118" cy="2541624"/>
            </a:xfrm>
            <a:prstGeom prst="rect">
              <a:avLst/>
            </a:prstGeom>
            <a:effectLst>
              <a:outerShdw blurRad="50800" dist="38100" dir="2700000" algn="tl" rotWithShape="0">
                <a:prstClr val="black">
                  <a:alpha val="40000"/>
                </a:prstClr>
              </a:outerShdw>
            </a:effectLst>
          </p:spPr>
        </p:pic>
        <p:pic>
          <p:nvPicPr>
            <p:cNvPr id="20" name="Picture 50" descr="A picture containing indoor, sink, counter, room&#10;&#10;Description automatically generated"/>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454" b="72415" l="36511" r="63813">
                          <a14:foregroundMark x1="48250" y1="56906" x2="48250" y2="60582"/>
                          <a14:foregroundMark x1="45396" y1="65872" x2="53796" y2="66276"/>
                          <a14:foregroundMark x1="47604" y1="60258" x2="47604" y2="62682"/>
                          <a14:foregroundMark x1="47765" y1="68538" x2="47334" y2="71284"/>
                          <a14:foregroundMark x1="53904" y1="61066" x2="54873" y2="48586"/>
                          <a14:foregroundMark x1="55735" y1="45557" x2="55735" y2="45557"/>
                          <a14:foregroundMark x1="55520" y1="38126" x2="55520" y2="38126"/>
                          <a14:foregroundMark x1="56004" y1="20921" x2="56004" y2="20921"/>
                          <a14:foregroundMark x1="48196" y1="5008" x2="48196" y2="7593"/>
                          <a14:foregroundMark x1="49219" y1="1454" x2="49165" y2="8805"/>
                          <a14:foregroundMark x1="47765" y1="4725" x2="47765" y2="4725"/>
                          <a14:foregroundMark x1="47496" y1="5452" x2="47496" y2="5452"/>
                          <a14:foregroundMark x1="47496" y1="1777" x2="47496" y2="7472"/>
                          <a14:foregroundMark x1="45880" y1="36389" x2="45880" y2="36389"/>
                          <a14:foregroundMark x1="56597" y1="7027" x2="55574" y2="16276"/>
                          <a14:foregroundMark x1="59023" y1="5291" x2="59289" y2="4523"/>
                          <a14:foregroundMark x1="56489" y1="12601" x2="59023" y2="5291"/>
                          <a14:foregroundMark x1="56166" y1="2868" x2="56166" y2="2868"/>
                          <a14:foregroundMark x1="56166" y1="1454" x2="55035" y2="33926"/>
                          <a14:foregroundMark x1="57728" y1="29443" x2="57728" y2="29443"/>
                          <a14:foregroundMark x1="61174" y1="29725" x2="61174" y2="29725"/>
                          <a14:foregroundMark x1="61820" y1="29039" x2="57297" y2="28918"/>
                          <a14:foregroundMark x1="56920" y1="28514" x2="57081" y2="11228"/>
                          <a14:foregroundMark x1="47496" y1="61874" x2="46527" y2="65953"/>
                          <a14:foregroundMark x1="53904" y1="65792" x2="55089" y2="51292"/>
                          <a14:foregroundMark x1="54066" y1="56664" x2="55250" y2="33320"/>
                          <a14:foregroundMark x1="54712" y1="69265" x2="53958" y2="72415"/>
                          <a14:foregroundMark x1="53419" y1="71365" x2="53419" y2="71365"/>
                          <a14:foregroundMark x1="54766" y1="45961" x2="53635" y2="65347"/>
                          <a14:foregroundMark x1="47765" y1="63813" x2="47765" y2="63813"/>
                          <a14:foregroundMark x1="48735" y1="63651" x2="48735" y2="63651"/>
                          <a14:foregroundMark x1="48842" y1="62399" x2="48842" y2="62399"/>
                          <a14:foregroundMark x1="53796" y1="55452" x2="53796" y2="55452"/>
                          <a14:foregroundMark x1="53796" y1="60784" x2="54281" y2="44830"/>
                          <a14:backgroundMark x1="52881" y1="20113" x2="52881" y2="20113"/>
                          <a14:backgroundMark x1="52827" y1="14095" x2="52827" y2="14095"/>
                          <a14:backgroundMark x1="50512" y1="57997" x2="50512" y2="57997"/>
                          <a14:backgroundMark x1="50942" y1="62197" x2="50942" y2="62197"/>
                          <a14:backgroundMark x1="60312" y1="25969" x2="60312" y2="25969"/>
                          <a14:backgroundMark x1="58805" y1="26979" x2="58805" y2="26979"/>
                          <a14:backgroundMark x1="52396" y1="57593" x2="52396" y2="57593"/>
                          <a14:backgroundMark x1="59289" y1="5291" x2="59289" y2="5291"/>
                          <a14:backgroundMark x1="59289" y1="5089" x2="59289" y2="5089"/>
                        </a14:backgroundRemoval>
                      </a14:imgEffect>
                    </a14:imgLayer>
                  </a14:imgProps>
                </a:ext>
                <a:ext uri="{28A0092B-C50C-407E-A947-70E740481C1C}">
                  <a14:useLocalDpi xmlns:a14="http://schemas.microsoft.com/office/drawing/2010/main" val="0"/>
                </a:ext>
              </a:extLst>
            </a:blip>
            <a:srcRect l="33204" r="32717" b="27889"/>
            <a:stretch>
              <a:fillRect/>
            </a:stretch>
          </p:blipFill>
          <p:spPr>
            <a:xfrm>
              <a:off x="6356856" y="3494679"/>
              <a:ext cx="900861" cy="2541624"/>
            </a:xfrm>
            <a:prstGeom prst="rect">
              <a:avLst/>
            </a:prstGeom>
            <a:effectLst>
              <a:outerShdw blurRad="50800" dist="38100" dir="2700000" algn="tl" rotWithShape="0">
                <a:prstClr val="black">
                  <a:alpha val="40000"/>
                </a:prstClr>
              </a:outerShdw>
            </a:effectLst>
          </p:spPr>
        </p:pic>
      </p:grpSp>
      <p:pic>
        <p:nvPicPr>
          <p:cNvPr id="21" name="Picture 54" descr="A picture containing electronics, tube&#10;&#10;Description automatically generated"/>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32188" b="93516" l="27500" r="57396">
                        <a14:foregroundMark x1="35625" y1="47813" x2="40104" y2="63438"/>
                        <a14:foregroundMark x1="41250" y1="59141" x2="49063" y2="77969"/>
                        <a14:foregroundMark x1="34896" y1="72422" x2="34896" y2="36797"/>
                        <a14:foregroundMark x1="34896" y1="36797" x2="34896" y2="36797"/>
                        <a14:foregroundMark x1="39167" y1="36797" x2="40833" y2="46563"/>
                        <a14:foregroundMark x1="38646" y1="36797" x2="38646" y2="36797"/>
                        <a14:foregroundMark x1="36042" y1="35234" x2="36042" y2="35234"/>
                        <a14:foregroundMark x1="36771" y1="32188" x2="36771" y2="32188"/>
                        <a14:foregroundMark x1="42708" y1="50859" x2="43646" y2="68750"/>
                        <a14:foregroundMark x1="45521" y1="55469" x2="46667" y2="70000"/>
                        <a14:foregroundMark x1="38646" y1="91094" x2="38646" y2="91094"/>
                        <a14:foregroundMark x1="32083" y1="62344" x2="32083" y2="62344"/>
                        <a14:foregroundMark x1="33021" y1="48359" x2="33021" y2="49219"/>
                        <a14:foregroundMark x1="31875" y1="60781" x2="33021" y2="44063"/>
                        <a14:foregroundMark x1="33383" y1="88174" x2="33438" y2="88750"/>
                        <a14:foregroundMark x1="33092" y1="85156" x2="33383" y2="88174"/>
                        <a14:foregroundMark x1="32814" y1="82266" x2="33092" y2="85156"/>
                        <a14:foregroundMark x1="32361" y1="77565" x2="32814" y2="82266"/>
                        <a14:foregroundMark x1="29271" y1="45469" x2="32361" y2="77565"/>
                        <a14:foregroundMark x1="52604" y1="71406" x2="46250" y2="46953"/>
                        <a14:foregroundMark x1="44583" y1="41094" x2="33021" y2="37188"/>
                        <a14:foregroundMark x1="38958" y1="93516" x2="49792" y2="92266"/>
                        <a14:foregroundMark x1="51771" y1="92266" x2="51771" y2="92266"/>
                        <a14:foregroundMark x1="55104" y1="91484" x2="55104" y2="91484"/>
                        <a14:foregroundMark x1="56458" y1="89766" x2="56458" y2="89766"/>
                        <a14:foregroundMark x1="46354" y1="44609" x2="46354" y2="44609"/>
                        <a14:foregroundMark x1="46250" y1="43516" x2="46250" y2="43516"/>
                        <a14:foregroundMark x1="46250" y1="43516" x2="46250" y2="43516"/>
                        <a14:foregroundMark x1="31563" y1="44844" x2="35417" y2="44297"/>
                        <a14:foregroundMark x1="48125" y1="51016" x2="48125" y2="51016"/>
                        <a14:foregroundMark x1="46563" y1="43906" x2="51563" y2="72344"/>
                        <a14:foregroundMark x1="35000" y1="92734" x2="35000" y2="92734"/>
                        <a14:foregroundMark x1="34688" y1="93203" x2="34688" y2="93203"/>
                        <a14:foregroundMark x1="57396" y1="90703" x2="57396" y2="90703"/>
                        <a14:foregroundMark x1="57083" y1="90859" x2="57083" y2="90859"/>
                        <a14:foregroundMark x1="56416" y1="86435" x2="56250" y2="85547"/>
                        <a14:foregroundMark x1="56806" y1="88522" x2="56416" y2="86435"/>
                        <a14:foregroundMark x1="56839" y1="88696" x2="56806" y2="88522"/>
                        <a14:foregroundMark x1="57083" y1="90000" x2="56839" y2="88696"/>
                        <a14:foregroundMark x1="50104" y1="60859" x2="47188" y2="45313"/>
                        <a14:foregroundMark x1="49063" y1="54531" x2="53229" y2="73750"/>
                        <a14:foregroundMark x1="53229" y1="73672" x2="46042" y2="45625"/>
                        <a14:foregroundMark x1="34220" y1="77565" x2="35000" y2="81875"/>
                        <a14:foregroundMark x1="28750" y1="47344" x2="34220" y2="77565"/>
                        <a14:foregroundMark x1="45208" y1="45859" x2="41875" y2="41484"/>
                        <a14:backgroundMark x1="32188" y1="85156" x2="32188" y2="85156"/>
                        <a14:backgroundMark x1="31667" y1="82266" x2="31667" y2="82266"/>
                        <a14:backgroundMark x1="73125" y1="67656" x2="73125" y2="67656"/>
                        <a14:backgroundMark x1="29535" y1="77565" x2="29535" y2="77565"/>
                        <a14:backgroundMark x1="57907" y1="88696" x2="57907" y2="88696"/>
                        <a14:backgroundMark x1="56977" y1="88522" x2="56977" y2="88522"/>
                        <a14:backgroundMark x1="57674" y1="86435" x2="57674" y2="86435"/>
                        <a14:backgroundMark x1="33256" y1="88174" x2="33256" y2="8817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3791" t="31256" r="39000" b="5383"/>
          <a:stretch>
            <a:fillRect/>
          </a:stretch>
        </p:blipFill>
        <p:spPr bwMode="auto">
          <a:xfrm>
            <a:off x="489782" y="4439200"/>
            <a:ext cx="667104" cy="1513136"/>
          </a:xfrm>
          <a:prstGeom prst="rect">
            <a:avLst/>
          </a:prstGeom>
          <a:noFill/>
          <a:ln>
            <a:noFill/>
          </a:ln>
          <a:effectLst>
            <a:outerShdw blurRad="50800" dist="38100" dir="2700000" algn="tl" rotWithShape="0">
              <a:prstClr val="black">
                <a:alpha val="40000"/>
              </a:prstClr>
            </a:outerShdw>
          </a:effectLst>
        </p:spPr>
      </p:pic>
      <p:sp>
        <p:nvSpPr>
          <p:cNvPr id="23" name="TextBox 36"/>
          <p:cNvSpPr txBox="1"/>
          <p:nvPr/>
        </p:nvSpPr>
        <p:spPr>
          <a:xfrm>
            <a:off x="4274577" y="3463454"/>
            <a:ext cx="1935956" cy="338554"/>
          </a:xfrm>
          <a:prstGeom prst="rect">
            <a:avLst/>
          </a:prstGeom>
          <a:noFill/>
          <a:ln w="28575">
            <a:noFill/>
          </a:ln>
        </p:spPr>
        <p:txBody>
          <a:bodyPr wrap="square" rtlCol="0">
            <a:spAutoFit/>
          </a:bodyPr>
          <a:lstStyle/>
          <a:p>
            <a:pPr algn="ctr"/>
            <a:r>
              <a:rPr lang="en-US" sz="1600" b="1" dirty="0">
                <a:solidFill>
                  <a:srgbClr val="634198"/>
                </a:solidFill>
                <a:cs typeface="Arial" panose="020B0604020202020204" pitchFamily="34" charset="0"/>
              </a:rPr>
              <a:t>Dynamic Maceration</a:t>
            </a:r>
            <a:endParaRPr lang="en-US" sz="1600" b="1" dirty="0">
              <a:solidFill>
                <a:srgbClr val="634198"/>
              </a:solidFill>
              <a:cs typeface="Arial" panose="020B0604020202020204" pitchFamily="34" charset="0"/>
            </a:endParaRPr>
          </a:p>
        </p:txBody>
      </p:sp>
      <p:sp>
        <p:nvSpPr>
          <p:cNvPr id="24" name="TextBox 38"/>
          <p:cNvSpPr txBox="1"/>
          <p:nvPr/>
        </p:nvSpPr>
        <p:spPr>
          <a:xfrm>
            <a:off x="6904968" y="3470493"/>
            <a:ext cx="1935956" cy="338554"/>
          </a:xfrm>
          <a:prstGeom prst="rect">
            <a:avLst/>
          </a:prstGeom>
          <a:noFill/>
          <a:ln w="28575">
            <a:noFill/>
          </a:ln>
        </p:spPr>
        <p:txBody>
          <a:bodyPr wrap="square" rtlCol="0">
            <a:spAutoFit/>
          </a:bodyPr>
          <a:lstStyle/>
          <a:p>
            <a:pPr algn="ctr"/>
            <a:r>
              <a:rPr lang="en-US" sz="1600" b="1" dirty="0">
                <a:solidFill>
                  <a:srgbClr val="634198"/>
                </a:solidFill>
                <a:cs typeface="Arial" panose="020B0604020202020204" pitchFamily="34" charset="0"/>
              </a:rPr>
              <a:t>TLC - macerated</a:t>
            </a:r>
            <a:endParaRPr lang="en-US" sz="1600" b="1" dirty="0">
              <a:solidFill>
                <a:srgbClr val="634198"/>
              </a:solidFill>
              <a:cs typeface="Arial" panose="020B0604020202020204" pitchFamily="34" charset="0"/>
            </a:endParaRPr>
          </a:p>
        </p:txBody>
      </p:sp>
      <p:sp>
        <p:nvSpPr>
          <p:cNvPr id="25" name="TextBox 45"/>
          <p:cNvSpPr txBox="1"/>
          <p:nvPr/>
        </p:nvSpPr>
        <p:spPr>
          <a:xfrm>
            <a:off x="6741693" y="6143353"/>
            <a:ext cx="2262505" cy="338554"/>
          </a:xfrm>
          <a:prstGeom prst="rect">
            <a:avLst/>
          </a:prstGeom>
          <a:noFill/>
          <a:ln w="28575">
            <a:noFill/>
          </a:ln>
        </p:spPr>
        <p:txBody>
          <a:bodyPr wrap="square" rtlCol="0">
            <a:spAutoFit/>
          </a:bodyPr>
          <a:lstStyle/>
          <a:p>
            <a:pPr algn="ctr"/>
            <a:r>
              <a:rPr lang="en-US" sz="1600" b="1" dirty="0">
                <a:solidFill>
                  <a:srgbClr val="634198"/>
                </a:solidFill>
                <a:cs typeface="Arial" panose="020B0604020202020204" pitchFamily="34" charset="0"/>
              </a:rPr>
              <a:t>Liquid-Liquid Extraction</a:t>
            </a:r>
            <a:endParaRPr lang="en-US" sz="1600" b="1" dirty="0">
              <a:solidFill>
                <a:srgbClr val="634198"/>
              </a:solidFill>
              <a:cs typeface="Arial" panose="020B0604020202020204" pitchFamily="34" charset="0"/>
            </a:endParaRPr>
          </a:p>
        </p:txBody>
      </p:sp>
      <p:sp>
        <p:nvSpPr>
          <p:cNvPr id="26" name="TextBox 46"/>
          <p:cNvSpPr txBox="1"/>
          <p:nvPr/>
        </p:nvSpPr>
        <p:spPr>
          <a:xfrm>
            <a:off x="4171556" y="6143353"/>
            <a:ext cx="1995069" cy="338554"/>
          </a:xfrm>
          <a:prstGeom prst="rect">
            <a:avLst/>
          </a:prstGeom>
          <a:noFill/>
          <a:ln w="28575">
            <a:noFill/>
          </a:ln>
        </p:spPr>
        <p:txBody>
          <a:bodyPr wrap="square" rtlCol="0">
            <a:spAutoFit/>
          </a:bodyPr>
          <a:lstStyle/>
          <a:p>
            <a:pPr algn="ctr"/>
            <a:r>
              <a:rPr lang="en-US" sz="1600" b="1" dirty="0">
                <a:solidFill>
                  <a:srgbClr val="634198"/>
                </a:solidFill>
                <a:cs typeface="Arial" panose="020B0604020202020204" pitchFamily="34" charset="0"/>
              </a:rPr>
              <a:t>TLC - organic phase</a:t>
            </a:r>
            <a:endParaRPr lang="en-US" sz="1600" b="1" dirty="0">
              <a:solidFill>
                <a:srgbClr val="634198"/>
              </a:solidFill>
              <a:cs typeface="Arial" panose="020B0604020202020204" pitchFamily="34" charset="0"/>
            </a:endParaRPr>
          </a:p>
        </p:txBody>
      </p:sp>
      <p:sp>
        <p:nvSpPr>
          <p:cNvPr id="27" name="TextBox 47"/>
          <p:cNvSpPr txBox="1"/>
          <p:nvPr/>
        </p:nvSpPr>
        <p:spPr>
          <a:xfrm>
            <a:off x="1565341" y="6143461"/>
            <a:ext cx="2322994" cy="338554"/>
          </a:xfrm>
          <a:prstGeom prst="rect">
            <a:avLst/>
          </a:prstGeom>
          <a:noFill/>
          <a:ln w="28575">
            <a:noFill/>
          </a:ln>
        </p:spPr>
        <p:txBody>
          <a:bodyPr wrap="square" rtlCol="0">
            <a:spAutoFit/>
          </a:bodyPr>
          <a:lstStyle/>
          <a:p>
            <a:pPr algn="ctr"/>
            <a:r>
              <a:rPr lang="en-US" sz="1600" b="1" dirty="0">
                <a:solidFill>
                  <a:srgbClr val="634198"/>
                </a:solidFill>
                <a:cs typeface="Arial" panose="020B0604020202020204" pitchFamily="34" charset="0"/>
              </a:rPr>
              <a:t>Column Chromatography</a:t>
            </a:r>
            <a:endParaRPr lang="en-US" sz="1600" b="1" dirty="0">
              <a:solidFill>
                <a:srgbClr val="634198"/>
              </a:solidFill>
              <a:cs typeface="Arial" panose="020B0604020202020204" pitchFamily="34" charset="0"/>
            </a:endParaRPr>
          </a:p>
        </p:txBody>
      </p:sp>
      <p:sp>
        <p:nvSpPr>
          <p:cNvPr id="28" name="TextBox 48"/>
          <p:cNvSpPr txBox="1"/>
          <p:nvPr/>
        </p:nvSpPr>
        <p:spPr>
          <a:xfrm>
            <a:off x="160397" y="6143353"/>
            <a:ext cx="1485622" cy="338554"/>
          </a:xfrm>
          <a:prstGeom prst="rect">
            <a:avLst/>
          </a:prstGeom>
          <a:noFill/>
          <a:ln w="28575">
            <a:noFill/>
          </a:ln>
        </p:spPr>
        <p:txBody>
          <a:bodyPr wrap="square" rtlCol="0">
            <a:spAutoFit/>
          </a:bodyPr>
          <a:lstStyle/>
          <a:p>
            <a:pPr algn="ctr"/>
            <a:r>
              <a:rPr lang="en-US" sz="1600" b="1" dirty="0">
                <a:solidFill>
                  <a:srgbClr val="634198"/>
                </a:solidFill>
                <a:cs typeface="Arial" panose="020B0604020202020204" pitchFamily="34" charset="0"/>
              </a:rPr>
              <a:t>Aloe-Emodin</a:t>
            </a:r>
            <a:endParaRPr lang="en-US" sz="1600" b="1" dirty="0">
              <a:solidFill>
                <a:srgbClr val="634198"/>
              </a:solidFill>
              <a:cs typeface="Arial" panose="020B0604020202020204" pitchFamily="34" charset="0"/>
            </a:endParaRPr>
          </a:p>
        </p:txBody>
      </p:sp>
      <p:grpSp>
        <p:nvGrpSpPr>
          <p:cNvPr id="37" name="Gruppo 36"/>
          <p:cNvGrpSpPr/>
          <p:nvPr/>
        </p:nvGrpSpPr>
        <p:grpSpPr>
          <a:xfrm>
            <a:off x="7039888" y="1880791"/>
            <a:ext cx="1691006" cy="1593392"/>
            <a:chOff x="7828039" y="1533606"/>
            <a:chExt cx="1962330" cy="1849054"/>
          </a:xfrm>
        </p:grpSpPr>
        <p:pic>
          <p:nvPicPr>
            <p:cNvPr id="22" name="Picture 34"/>
            <p:cNvPicPr>
              <a:picLocks noChangeAspect="1"/>
            </p:cNvPicPr>
            <p:nvPr/>
          </p:nvPicPr>
          <p:blipFill rotWithShape="1">
            <a:blip r:embed="rId18" cstate="print">
              <a:extLst>
                <a:ext uri="{28A0092B-C50C-407E-A947-70E740481C1C}">
                  <a14:useLocalDpi xmlns:a14="http://schemas.microsoft.com/office/drawing/2010/main" val="0"/>
                </a:ext>
              </a:extLst>
            </a:blip>
            <a:srcRect l="17293" t="22431" r="12941" b="28207"/>
            <a:stretch>
              <a:fillRect/>
            </a:stretch>
          </p:blipFill>
          <p:spPr bwMode="auto">
            <a:xfrm>
              <a:off x="7828039" y="1533606"/>
              <a:ext cx="1962330" cy="1849054"/>
            </a:xfrm>
            <a:prstGeom prst="rect">
              <a:avLst/>
            </a:prstGeom>
            <a:noFill/>
            <a:ln>
              <a:noFill/>
            </a:ln>
          </p:spPr>
        </p:pic>
        <p:sp>
          <p:nvSpPr>
            <p:cNvPr id="29" name="Oval 1"/>
            <p:cNvSpPr/>
            <p:nvPr/>
          </p:nvSpPr>
          <p:spPr>
            <a:xfrm>
              <a:off x="8385620" y="1904555"/>
              <a:ext cx="423584" cy="236602"/>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6F0B"/>
                </a:solidFill>
                <a:latin typeface="Arial" panose="020B0604020202020204" pitchFamily="34" charset="0"/>
                <a:cs typeface="Arial" panose="020B0604020202020204" pitchFamily="34" charset="0"/>
              </a:endParaRPr>
            </a:p>
          </p:txBody>
        </p:sp>
      </p:grpSp>
      <p:pic>
        <p:nvPicPr>
          <p:cNvPr id="39" name="Immagine 38" descr="Immagine che contiene natura&#10;&#10;Descrizione generata automaticamente con attendibilità bassa"/>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42165" b="62911" l="10000" r="90000"/>
                    </a14:imgEffect>
                  </a14:imgLayer>
                </a14:imgProps>
              </a:ext>
              <a:ext uri="{28A0092B-C50C-407E-A947-70E740481C1C}">
                <a14:useLocalDpi xmlns:a14="http://schemas.microsoft.com/office/drawing/2010/main" val="0"/>
              </a:ext>
            </a:extLst>
          </a:blip>
          <a:srcRect t="39572" b="34496"/>
          <a:stretch>
            <a:fillRect/>
          </a:stretch>
        </p:blipFill>
        <p:spPr>
          <a:xfrm>
            <a:off x="1615339" y="1408860"/>
            <a:ext cx="1773224" cy="514547"/>
          </a:xfrm>
          <a:prstGeom prst="rect">
            <a:avLst/>
          </a:prstGeom>
          <a:effectLst>
            <a:outerShdw blurRad="50800" dist="38100" dir="2700000" algn="tl" rotWithShape="0">
              <a:prstClr val="black">
                <a:alpha val="40000"/>
              </a:prstClr>
            </a:outerShdw>
          </a:effectLst>
        </p:spPr>
      </p:pic>
      <p:pic>
        <p:nvPicPr>
          <p:cNvPr id="43" name="Immagine 42" descr="Immagine che contiene cibo, ingrediente, Terrina&#10;&#10;Descrizione generata automaticamente"/>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4467" b="40201" l="54019" r="94891">
                        <a14:foregroundMark x1="75857" y1="40000" x2="75857" y2="40000"/>
                        <a14:foregroundMark x1="94429" y1="25400" x2="94429" y2="25400"/>
                      </a14:backgroundRemoval>
                    </a14:imgEffect>
                  </a14:imgLayer>
                </a14:imgProps>
              </a:ext>
              <a:ext uri="{28A0092B-C50C-407E-A947-70E740481C1C}">
                <a14:useLocalDpi xmlns:a14="http://schemas.microsoft.com/office/drawing/2010/main" val="0"/>
              </a:ext>
            </a:extLst>
          </a:blip>
          <a:srcRect l="48910" b="55332"/>
          <a:stretch>
            <a:fillRect/>
          </a:stretch>
        </p:blipFill>
        <p:spPr>
          <a:xfrm>
            <a:off x="385235" y="1410853"/>
            <a:ext cx="757765" cy="473227"/>
          </a:xfrm>
          <a:prstGeom prst="rect">
            <a:avLst/>
          </a:prstGeom>
          <a:effectLst>
            <a:outerShdw blurRad="50800" dist="38100" dir="2700000" algn="tl" rotWithShape="0">
              <a:prstClr val="black">
                <a:alpha val="40000"/>
              </a:prstClr>
            </a:outerShdw>
          </a:effectLst>
        </p:spPr>
      </p:pic>
      <p:sp>
        <p:nvSpPr>
          <p:cNvPr id="50" name="CasellaDiTesto 49"/>
          <p:cNvSpPr txBox="1"/>
          <p:nvPr/>
        </p:nvSpPr>
        <p:spPr>
          <a:xfrm>
            <a:off x="-340453" y="3189495"/>
            <a:ext cx="1519602" cy="584775"/>
          </a:xfrm>
          <a:prstGeom prst="rect">
            <a:avLst/>
          </a:prstGeom>
          <a:noFill/>
        </p:spPr>
        <p:txBody>
          <a:bodyPr wrap="square">
            <a:spAutoFit/>
          </a:bodyPr>
          <a:lstStyle/>
          <a:p>
            <a:pPr algn="ctr"/>
            <a:r>
              <a:rPr lang="en-US" sz="1600" dirty="0"/>
              <a:t>200 mL </a:t>
            </a:r>
            <a:endParaRPr lang="en-US" sz="1600" dirty="0"/>
          </a:p>
          <a:p>
            <a:pPr algn="ctr"/>
            <a:r>
              <a:rPr lang="en-US" sz="1600" b="1" dirty="0"/>
              <a:t>Ethanol</a:t>
            </a:r>
            <a:endParaRPr lang="en-US" sz="1600" b="1" dirty="0"/>
          </a:p>
        </p:txBody>
      </p:sp>
      <p:pic>
        <p:nvPicPr>
          <p:cNvPr id="54" name="Elemento grafico 53" descr="Freccia a destra con riempimento a tinta unita"/>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7352359">
            <a:off x="254455" y="2120649"/>
            <a:ext cx="468323" cy="468323"/>
          </a:xfrm>
          <a:prstGeom prst="rect">
            <a:avLst/>
          </a:prstGeom>
        </p:spPr>
      </p:pic>
      <p:pic>
        <p:nvPicPr>
          <p:cNvPr id="56" name="Elemento grafico 55" descr="Freccia a destra con riempimento a tinta unita"/>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14247641" flipH="1">
            <a:off x="792899" y="2118079"/>
            <a:ext cx="468323" cy="468323"/>
          </a:xfrm>
          <a:prstGeom prst="rect">
            <a:avLst/>
          </a:prstGeom>
        </p:spPr>
      </p:pic>
      <p:pic>
        <p:nvPicPr>
          <p:cNvPr id="57" name="Elemento grafico 56" descr="Freccia a destra con riempimento a tinta unita"/>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14247641" flipH="1">
            <a:off x="2602287" y="2076422"/>
            <a:ext cx="468323" cy="468323"/>
          </a:xfrm>
          <a:prstGeom prst="rect">
            <a:avLst/>
          </a:prstGeom>
        </p:spPr>
      </p:pic>
      <p:pic>
        <p:nvPicPr>
          <p:cNvPr id="58" name="Elemento grafico 57" descr="Freccia a destra con riempimento a tinta unita"/>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7352359">
            <a:off x="1991579" y="2089018"/>
            <a:ext cx="468323" cy="468323"/>
          </a:xfrm>
          <a:prstGeom prst="rect">
            <a:avLst/>
          </a:prstGeom>
        </p:spPr>
      </p:pic>
      <p:sp>
        <p:nvSpPr>
          <p:cNvPr id="60" name="TextBox 28"/>
          <p:cNvSpPr txBox="1"/>
          <p:nvPr/>
        </p:nvSpPr>
        <p:spPr>
          <a:xfrm>
            <a:off x="2547647" y="3203716"/>
            <a:ext cx="903119" cy="584775"/>
          </a:xfrm>
          <a:prstGeom prst="rect">
            <a:avLst/>
          </a:prstGeom>
          <a:noFill/>
          <a:ln w="28575">
            <a:noFill/>
          </a:ln>
        </p:spPr>
        <p:txBody>
          <a:bodyPr wrap="square" rtlCol="0">
            <a:spAutoFit/>
          </a:bodyPr>
          <a:lstStyle/>
          <a:p>
            <a:pPr algn="ctr"/>
            <a:r>
              <a:rPr lang="en-US" sz="1600" dirty="0">
                <a:cs typeface="Arial" panose="020B0604020202020204" pitchFamily="34" charset="0"/>
              </a:rPr>
              <a:t>150 mL </a:t>
            </a:r>
            <a:endParaRPr lang="en-US" sz="1600" dirty="0">
              <a:cs typeface="Arial" panose="020B0604020202020204" pitchFamily="34" charset="0"/>
            </a:endParaRPr>
          </a:p>
          <a:p>
            <a:pPr algn="ctr"/>
            <a:r>
              <a:rPr lang="en-US" sz="1600" b="1" dirty="0">
                <a:cs typeface="Arial" panose="020B0604020202020204" pitchFamily="34" charset="0"/>
              </a:rPr>
              <a:t>Acetone</a:t>
            </a:r>
            <a:endParaRPr lang="en-US" sz="1600" b="1" dirty="0">
              <a:cs typeface="Arial" panose="020B0604020202020204" pitchFamily="34" charset="0"/>
            </a:endParaRPr>
          </a:p>
        </p:txBody>
      </p:sp>
      <p:pic>
        <p:nvPicPr>
          <p:cNvPr id="62" name="Immagine 61" descr="Immagine che contiene tazza, becher, stoviglie, Attrezzatura da laboratorio&#10;&#10;Descrizione generata automaticamente"/>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375" y="2524261"/>
            <a:ext cx="848671" cy="848671"/>
          </a:xfrm>
          <a:prstGeom prst="rect">
            <a:avLst/>
          </a:prstGeom>
        </p:spPr>
      </p:pic>
      <p:pic>
        <p:nvPicPr>
          <p:cNvPr id="63" name="Immagine 62" descr="Immagine che contiene tazza, becher, stoviglie, Attrezzatura da laboratorio&#10;&#10;Descrizione generata automaticamente"/>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5105" y="2524261"/>
            <a:ext cx="848671" cy="848671"/>
          </a:xfrm>
          <a:prstGeom prst="rect">
            <a:avLst/>
          </a:prstGeom>
        </p:spPr>
      </p:pic>
      <p:pic>
        <p:nvPicPr>
          <p:cNvPr id="64" name="Immagine 63" descr="Immagine che contiene tazza, becher, stoviglie, Attrezzatura da laboratorio&#10;&#10;Descrizione generata automaticamente"/>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53280" y="2524260"/>
            <a:ext cx="848671" cy="848671"/>
          </a:xfrm>
          <a:prstGeom prst="rect">
            <a:avLst/>
          </a:prstGeom>
        </p:spPr>
      </p:pic>
      <p:pic>
        <p:nvPicPr>
          <p:cNvPr id="65" name="Immagine 64" descr="Immagine che contiene tazza, becher, stoviglie, Attrezzatura da laboratorio&#10;&#10;Descrizione generata automaticamente"/>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48831" y="2512352"/>
            <a:ext cx="848671" cy="848671"/>
          </a:xfrm>
          <a:prstGeom prst="rect">
            <a:avLst/>
          </a:prstGeom>
        </p:spPr>
      </p:pic>
      <p:sp>
        <p:nvSpPr>
          <p:cNvPr id="66" name="CasellaDiTesto 65"/>
          <p:cNvSpPr txBox="1"/>
          <p:nvPr/>
        </p:nvSpPr>
        <p:spPr>
          <a:xfrm>
            <a:off x="1330252" y="3204032"/>
            <a:ext cx="1519602" cy="584775"/>
          </a:xfrm>
          <a:prstGeom prst="rect">
            <a:avLst/>
          </a:prstGeom>
          <a:noFill/>
        </p:spPr>
        <p:txBody>
          <a:bodyPr wrap="square">
            <a:spAutoFit/>
          </a:bodyPr>
          <a:lstStyle/>
          <a:p>
            <a:pPr algn="ctr"/>
            <a:r>
              <a:rPr lang="en-US" sz="1600" dirty="0"/>
              <a:t>200 mL </a:t>
            </a:r>
            <a:endParaRPr lang="en-US" sz="1600" dirty="0"/>
          </a:p>
          <a:p>
            <a:pPr algn="ctr"/>
            <a:r>
              <a:rPr lang="en-US" sz="1600" b="1" dirty="0"/>
              <a:t>Ethanol</a:t>
            </a:r>
            <a:endParaRPr lang="en-US" sz="1600" b="1" dirty="0"/>
          </a:p>
        </p:txBody>
      </p:sp>
      <p:pic>
        <p:nvPicPr>
          <p:cNvPr id="67" name="Elemento grafico 66" descr="Freccia: diritta con riempimento a tinta unita"/>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10800000">
            <a:off x="3397502" y="2484488"/>
            <a:ext cx="709241" cy="709241"/>
          </a:xfrm>
          <a:prstGeom prst="rect">
            <a:avLst/>
          </a:prstGeom>
        </p:spPr>
      </p:pic>
      <p:sp>
        <p:nvSpPr>
          <p:cNvPr id="68" name="TextBox 37"/>
          <p:cNvSpPr txBox="1"/>
          <p:nvPr/>
        </p:nvSpPr>
        <p:spPr>
          <a:xfrm>
            <a:off x="4206496" y="1590005"/>
            <a:ext cx="1015790" cy="338554"/>
          </a:xfrm>
          <a:prstGeom prst="rect">
            <a:avLst/>
          </a:prstGeom>
          <a:noFill/>
        </p:spPr>
        <p:txBody>
          <a:bodyPr wrap="square" rtlCol="0">
            <a:spAutoFit/>
          </a:bodyPr>
          <a:lstStyle/>
          <a:p>
            <a:pPr algn="ctr"/>
            <a:r>
              <a:rPr lang="en-US" sz="1600" b="1" i="1" dirty="0">
                <a:cs typeface="Arial" panose="020B0604020202020204" pitchFamily="34" charset="0"/>
              </a:rPr>
              <a:t>A. vera</a:t>
            </a:r>
            <a:endParaRPr lang="en-US" sz="1600" b="1" i="1" dirty="0">
              <a:cs typeface="Arial" panose="020B0604020202020204" pitchFamily="34" charset="0"/>
            </a:endParaRPr>
          </a:p>
        </p:txBody>
      </p:sp>
      <p:pic>
        <p:nvPicPr>
          <p:cNvPr id="69" name="Elemento grafico 68" descr="Freccia a destra con riempimento a tinta unita"/>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5819274">
            <a:off x="4251797" y="1898176"/>
            <a:ext cx="468323" cy="468323"/>
          </a:xfrm>
          <a:prstGeom prst="rect">
            <a:avLst/>
          </a:prstGeom>
        </p:spPr>
      </p:pic>
      <p:pic>
        <p:nvPicPr>
          <p:cNvPr id="71" name="Elemento grafico 70" descr="Freccia a destra con riempimento a tinta unita"/>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15780726" flipH="1">
            <a:off x="4674019" y="1912722"/>
            <a:ext cx="468323" cy="468323"/>
          </a:xfrm>
          <a:prstGeom prst="rect">
            <a:avLst/>
          </a:prstGeom>
        </p:spPr>
      </p:pic>
      <p:sp>
        <p:nvSpPr>
          <p:cNvPr id="72" name="TextBox 31"/>
          <p:cNvSpPr txBox="1"/>
          <p:nvPr/>
        </p:nvSpPr>
        <p:spPr>
          <a:xfrm>
            <a:off x="5155133" y="1595928"/>
            <a:ext cx="1282481" cy="338554"/>
          </a:xfrm>
          <a:prstGeom prst="rect">
            <a:avLst/>
          </a:prstGeom>
          <a:noFill/>
        </p:spPr>
        <p:txBody>
          <a:bodyPr wrap="square" rtlCol="0">
            <a:spAutoFit/>
          </a:bodyPr>
          <a:lstStyle/>
          <a:p>
            <a:pPr algn="ctr"/>
            <a:r>
              <a:rPr lang="en-US" sz="1600" b="1" i="1" dirty="0">
                <a:cs typeface="Arial" panose="020B0604020202020204" pitchFamily="34" charset="0"/>
              </a:rPr>
              <a:t>R. </a:t>
            </a:r>
            <a:r>
              <a:rPr lang="en-US" sz="1600" b="1" i="1" dirty="0" err="1">
                <a:cs typeface="Arial" panose="020B0604020202020204" pitchFamily="34" charset="0"/>
              </a:rPr>
              <a:t>palmatum</a:t>
            </a:r>
            <a:endParaRPr lang="en-US" sz="1600" b="1" i="1" dirty="0">
              <a:cs typeface="Arial" panose="020B0604020202020204" pitchFamily="34" charset="0"/>
            </a:endParaRPr>
          </a:p>
        </p:txBody>
      </p:sp>
      <p:pic>
        <p:nvPicPr>
          <p:cNvPr id="73" name="Elemento grafico 72" descr="Freccia a destra con riempimento a tinta unita"/>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rot="5819274">
            <a:off x="5306417" y="1918255"/>
            <a:ext cx="468323" cy="468323"/>
          </a:xfrm>
          <a:prstGeom prst="rect">
            <a:avLst/>
          </a:prstGeom>
        </p:spPr>
      </p:pic>
      <p:pic>
        <p:nvPicPr>
          <p:cNvPr id="74" name="Elemento grafico 73" descr="Freccia a destra con riempimento a tinta unita"/>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rot="15780726" flipH="1">
            <a:off x="5761146" y="1930052"/>
            <a:ext cx="468323" cy="468323"/>
          </a:xfrm>
          <a:prstGeom prst="rect">
            <a:avLst/>
          </a:prstGeom>
        </p:spPr>
      </p:pic>
      <p:pic>
        <p:nvPicPr>
          <p:cNvPr id="75" name="Elemento grafico 74" descr="Freccia a destra con riempimento a tinta unita"/>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rot="11861476">
            <a:off x="7899165" y="2236332"/>
            <a:ext cx="468323" cy="468323"/>
          </a:xfrm>
          <a:prstGeom prst="rect">
            <a:avLst/>
          </a:prstGeom>
        </p:spPr>
      </p:pic>
      <p:pic>
        <p:nvPicPr>
          <p:cNvPr id="76" name="Elemento grafico 75" descr="Freccia: diritta con riempimento a tinta unita"/>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10800000" flipH="1" flipV="1">
            <a:off x="5996950" y="4900097"/>
            <a:ext cx="709241" cy="709241"/>
          </a:xfrm>
          <a:prstGeom prst="rect">
            <a:avLst/>
          </a:prstGeom>
        </p:spPr>
      </p:pic>
      <p:pic>
        <p:nvPicPr>
          <p:cNvPr id="80" name="Elemento grafico 79" descr="Freccia: curva oraria con riempimento a tinta unita"/>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rot="10800000">
            <a:off x="8441503" y="3591313"/>
            <a:ext cx="786904" cy="786904"/>
          </a:xfrm>
          <a:prstGeom prst="rect">
            <a:avLst/>
          </a:prstGeom>
        </p:spPr>
      </p:pic>
      <p:pic>
        <p:nvPicPr>
          <p:cNvPr id="81" name="Elemento grafico 80" descr="Freccia: diritta con riempimento a tinta unita"/>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10800000">
            <a:off x="6256218" y="2484488"/>
            <a:ext cx="709241" cy="709241"/>
          </a:xfrm>
          <a:prstGeom prst="rect">
            <a:avLst/>
          </a:prstGeom>
        </p:spPr>
      </p:pic>
      <p:pic>
        <p:nvPicPr>
          <p:cNvPr id="82" name="Elemento grafico 81" descr="Freccia: diritta con riempimento a tinta unita"/>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10800000" flipH="1" flipV="1">
            <a:off x="3433438" y="4905432"/>
            <a:ext cx="709241" cy="709241"/>
          </a:xfrm>
          <a:prstGeom prst="rect">
            <a:avLst/>
          </a:prstGeom>
        </p:spPr>
      </p:pic>
      <p:pic>
        <p:nvPicPr>
          <p:cNvPr id="83" name="Elemento grafico 82" descr="Freccia: diritta con riempimento a tinta unita"/>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10800000" flipH="1" flipV="1">
            <a:off x="1143853" y="4900097"/>
            <a:ext cx="709241" cy="7092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404"/>
    </mc:Choice>
    <mc:Fallback>
      <p:transition spd="slow" advTm="4940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tangolo con angoli arrotondati 33"/>
          <p:cNvSpPr/>
          <p:nvPr/>
        </p:nvSpPr>
        <p:spPr>
          <a:xfrm>
            <a:off x="7424935" y="3987817"/>
            <a:ext cx="1519199" cy="415186"/>
          </a:xfrm>
          <a:prstGeom prst="roundRect">
            <a:avLst/>
          </a:prstGeom>
          <a:solidFill>
            <a:srgbClr val="808AC3"/>
          </a:solidFill>
          <a:ln>
            <a:solidFill>
              <a:srgbClr val="808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asellaDiTesto 2"/>
          <p:cNvSpPr txBox="1"/>
          <p:nvPr/>
        </p:nvSpPr>
        <p:spPr>
          <a:xfrm>
            <a:off x="189258" y="1076919"/>
            <a:ext cx="6217465" cy="461665"/>
          </a:xfrm>
          <a:prstGeom prst="rect">
            <a:avLst/>
          </a:prstGeom>
          <a:noFill/>
        </p:spPr>
        <p:txBody>
          <a:bodyPr wrap="square">
            <a:spAutoFit/>
          </a:bodyPr>
          <a:lstStyle/>
          <a:p>
            <a:r>
              <a:rPr lang="en-US" sz="2400" b="1" dirty="0">
                <a:solidFill>
                  <a:srgbClr val="D96F0B"/>
                </a:solidFill>
              </a:rPr>
              <a:t>Synthesis – empty chitosan NCs</a:t>
            </a:r>
            <a:endParaRPr lang="en-US" sz="2400" b="1" dirty="0">
              <a:solidFill>
                <a:srgbClr val="D96F0B"/>
              </a:solidFill>
            </a:endParaRPr>
          </a:p>
        </p:txBody>
      </p:sp>
      <p:grpSp>
        <p:nvGrpSpPr>
          <p:cNvPr id="4" name="Group 1"/>
          <p:cNvGrpSpPr/>
          <p:nvPr/>
        </p:nvGrpSpPr>
        <p:grpSpPr>
          <a:xfrm>
            <a:off x="-121345" y="1811874"/>
            <a:ext cx="2458119" cy="2224244"/>
            <a:chOff x="182218" y="3797138"/>
            <a:chExt cx="2065403" cy="1886578"/>
          </a:xfrm>
        </p:grpSpPr>
        <p:sp>
          <p:nvSpPr>
            <p:cNvPr id="5" name="TextBox 29"/>
            <p:cNvSpPr txBox="1"/>
            <p:nvPr/>
          </p:nvSpPr>
          <p:spPr>
            <a:xfrm>
              <a:off x="182218" y="3797138"/>
              <a:ext cx="1958394" cy="548210"/>
            </a:xfrm>
            <a:prstGeom prst="rect">
              <a:avLst/>
            </a:prstGeom>
            <a:noFill/>
            <a:ln w="28575">
              <a:noFill/>
            </a:ln>
          </p:spPr>
          <p:txBody>
            <a:bodyPr wrap="square" rtlCol="0">
              <a:spAutoFit/>
            </a:bodyPr>
            <a:lstStyle/>
            <a:p>
              <a:pPr algn="ctr"/>
              <a:r>
                <a:rPr lang="en-US" b="1" dirty="0">
                  <a:cs typeface="Arial" panose="020B0604020202020204" pitchFamily="34" charset="0"/>
                </a:rPr>
                <a:t>Chitosan Oligomer </a:t>
              </a:r>
              <a:r>
                <a:rPr lang="en-US" dirty="0">
                  <a:cs typeface="Arial" panose="020B0604020202020204" pitchFamily="34" charset="0"/>
                </a:rPr>
                <a:t>0.2% </a:t>
              </a:r>
              <a:r>
                <a:rPr lang="en-US" i="1" dirty="0">
                  <a:cs typeface="Arial" panose="020B0604020202020204" pitchFamily="34" charset="0"/>
                </a:rPr>
                <a:t>w/v </a:t>
              </a:r>
              <a:endParaRPr lang="en-US" i="1" dirty="0">
                <a:cs typeface="Arial" panose="020B0604020202020204" pitchFamily="34" charset="0"/>
              </a:endParaRPr>
            </a:p>
          </p:txBody>
        </p:sp>
        <p:sp>
          <p:nvSpPr>
            <p:cNvPr id="7" name="TextBox 33"/>
            <p:cNvSpPr txBox="1"/>
            <p:nvPr/>
          </p:nvSpPr>
          <p:spPr>
            <a:xfrm>
              <a:off x="280546" y="5135506"/>
              <a:ext cx="1967075" cy="548210"/>
            </a:xfrm>
            <a:prstGeom prst="rect">
              <a:avLst/>
            </a:prstGeom>
            <a:noFill/>
            <a:ln w="28575">
              <a:noFill/>
            </a:ln>
          </p:spPr>
          <p:txBody>
            <a:bodyPr wrap="square" rtlCol="0">
              <a:spAutoFit/>
            </a:bodyPr>
            <a:lstStyle/>
            <a:p>
              <a:pPr algn="ctr"/>
              <a:r>
                <a:rPr lang="en-US" b="1" dirty="0">
                  <a:cs typeface="Arial" panose="020B0604020202020204" pitchFamily="34" charset="0"/>
                </a:rPr>
                <a:t>Acetic acid glacial </a:t>
              </a:r>
              <a:r>
                <a:rPr lang="en-US" dirty="0">
                  <a:cs typeface="Arial" panose="020B0604020202020204" pitchFamily="34" charset="0"/>
                </a:rPr>
                <a:t>0.1% </a:t>
              </a:r>
              <a:r>
                <a:rPr lang="en-US" i="1" dirty="0">
                  <a:cs typeface="Arial" panose="020B0604020202020204" pitchFamily="34" charset="0"/>
                </a:rPr>
                <a:t>w/v</a:t>
              </a:r>
              <a:r>
                <a:rPr lang="en-US" dirty="0">
                  <a:cs typeface="Arial" panose="020B0604020202020204" pitchFamily="34" charset="0"/>
                </a:rPr>
                <a:t> </a:t>
              </a:r>
              <a:endParaRPr lang="en-US" dirty="0">
                <a:cs typeface="Arial" panose="020B0604020202020204" pitchFamily="34" charset="0"/>
              </a:endParaRPr>
            </a:p>
          </p:txBody>
        </p:sp>
        <p:sp>
          <p:nvSpPr>
            <p:cNvPr id="8" name="TextBox 34"/>
            <p:cNvSpPr txBox="1"/>
            <p:nvPr/>
          </p:nvSpPr>
          <p:spPr>
            <a:xfrm>
              <a:off x="1003981" y="4526893"/>
              <a:ext cx="1027489" cy="369332"/>
            </a:xfrm>
            <a:prstGeom prst="rect">
              <a:avLst/>
            </a:prstGeom>
            <a:noFill/>
            <a:ln w="28575">
              <a:noFill/>
            </a:ln>
          </p:spPr>
          <p:txBody>
            <a:bodyPr wrap="square" rtlCol="0">
              <a:spAutoFit/>
            </a:bodyPr>
            <a:lstStyle/>
            <a:p>
              <a:pPr algn="ctr"/>
              <a:r>
                <a:rPr lang="en-US" b="1" dirty="0">
                  <a:cs typeface="Arial" panose="020B0604020202020204" pitchFamily="34" charset="0"/>
                </a:rPr>
                <a:t>DI</a:t>
              </a:r>
              <a:r>
                <a:rPr lang="en-US" sz="1600" b="1" dirty="0">
                  <a:latin typeface="Arial" panose="020B0604020202020204" pitchFamily="34" charset="0"/>
                  <a:cs typeface="Arial" panose="020B0604020202020204" pitchFamily="34" charset="0"/>
                </a:rPr>
                <a:t> </a:t>
              </a:r>
              <a:r>
                <a:rPr lang="en-US" b="1" dirty="0">
                  <a:cs typeface="Arial" panose="020B0604020202020204" pitchFamily="34" charset="0"/>
                </a:rPr>
                <a:t>water</a:t>
              </a:r>
              <a:endParaRPr lang="en-US" b="1" dirty="0">
                <a:cs typeface="Arial" panose="020B0604020202020204" pitchFamily="34" charset="0"/>
              </a:endParaRPr>
            </a:p>
          </p:txBody>
        </p:sp>
      </p:grpSp>
      <p:pic>
        <p:nvPicPr>
          <p:cNvPr id="15" name="Immagine 14" descr="Immagine che contiene bottiglia&#10;&#10;Descrizione generata automaticamente"/>
          <p:cNvPicPr>
            <a:picLocks noChangeAspect="1"/>
          </p:cNvPicPr>
          <p:nvPr/>
        </p:nvPicPr>
        <p:blipFill rotWithShape="1">
          <a:blip r:embed="rId1">
            <a:extLst>
              <a:ext uri="{BEBA8EAE-BF5A-486C-A8C5-ECC9F3942E4B}">
                <a14:imgProps xmlns:a14="http://schemas.microsoft.com/office/drawing/2010/main">
                  <a14:imgLayer r:embed="rId2">
                    <a14:imgEffect>
                      <a14:backgroundRemoval t="21944" b="81149" l="75700" r="93373">
                        <a14:foregroundMark x1="86745" y1="29455" x2="86892" y2="60972"/>
                        <a14:foregroundMark x1="85714" y1="80560" x2="85714" y2="80560"/>
                        <a14:foregroundMark x1="84242" y1="81296" x2="84242" y2="81296"/>
                        <a14:foregroundMark x1="84242" y1="81296" x2="84242" y2="81296"/>
                        <a14:foregroundMark x1="85862" y1="81149" x2="85862" y2="81149"/>
                        <a14:foregroundMark x1="86892" y1="81149" x2="86892" y2="81149"/>
                        <a14:foregroundMark x1="83063" y1="81149" x2="83063" y2="81149"/>
                        <a14:foregroundMark x1="81738" y1="81149" x2="81738" y2="81149"/>
                        <a14:foregroundMark x1="87040" y1="81296" x2="87040" y2="81296"/>
                        <a14:foregroundMark x1="88218" y1="81296" x2="88218" y2="81296"/>
                        <a14:foregroundMark x1="80854" y1="81296" x2="80854" y2="81296"/>
                        <a14:foregroundMark x1="79971" y1="25773" x2="79971" y2="25773"/>
                        <a14:foregroundMark x1="80412" y1="26068" x2="85714" y2="25037"/>
                        <a14:foregroundMark x1="88071" y1="26215" x2="89543" y2="25479"/>
                        <a14:foregroundMark x1="85714" y1="21944" x2="85714" y2="21944"/>
                        <a14:foregroundMark x1="79529" y1="80707" x2="79529" y2="80707"/>
                        <a14:foregroundMark x1="89249" y1="80707" x2="89249" y2="80707"/>
                        <a14:foregroundMark x1="90280" y1="80707" x2="90280" y2="80707"/>
                        <a14:foregroundMark x1="89249" y1="81149" x2="89249" y2="81149"/>
                        <a14:foregroundMark x1="80118" y1="81149" x2="80118" y2="81149"/>
                      </a14:backgroundRemoval>
                    </a14:imgEffect>
                  </a14:imgLayer>
                </a14:imgProps>
              </a:ext>
              <a:ext uri="{28A0092B-C50C-407E-A947-70E740481C1C}">
                <a14:useLocalDpi xmlns:a14="http://schemas.microsoft.com/office/drawing/2010/main" val="0"/>
              </a:ext>
            </a:extLst>
          </a:blip>
          <a:srcRect l="73498" t="18678" r="4406" b="14940"/>
          <a:stretch>
            <a:fillRect/>
          </a:stretch>
        </p:blipFill>
        <p:spPr>
          <a:xfrm>
            <a:off x="2428423" y="1572487"/>
            <a:ext cx="912416" cy="2741185"/>
          </a:xfrm>
          <a:prstGeom prst="rect">
            <a:avLst/>
          </a:prstGeom>
          <a:effectLst>
            <a:outerShdw blurRad="50800" dist="38100" dir="2700000" algn="tl" rotWithShape="0">
              <a:prstClr val="black">
                <a:alpha val="40000"/>
              </a:prstClr>
            </a:outerShdw>
          </a:effectLst>
        </p:spPr>
      </p:pic>
      <p:pic>
        <p:nvPicPr>
          <p:cNvPr id="16" name="Elemento grafico 15" descr="Freccia a destra con riempimento a tinta uni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55936" flipV="1">
            <a:off x="2027650" y="3233333"/>
            <a:ext cx="468323" cy="468323"/>
          </a:xfrm>
          <a:prstGeom prst="rect">
            <a:avLst/>
          </a:prstGeom>
        </p:spPr>
      </p:pic>
      <p:pic>
        <p:nvPicPr>
          <p:cNvPr id="17" name="Elemento grafico 16" descr="Freccia a destra con riempimento a tinta uni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920" y="2583246"/>
            <a:ext cx="468323" cy="468323"/>
          </a:xfrm>
          <a:prstGeom prst="rect">
            <a:avLst/>
          </a:prstGeom>
        </p:spPr>
      </p:pic>
      <p:pic>
        <p:nvPicPr>
          <p:cNvPr id="18" name="Elemento grafico 17" descr="Freccia a destra con riempimento a tinta uni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44064">
            <a:off x="1918874" y="1933160"/>
            <a:ext cx="468323" cy="468323"/>
          </a:xfrm>
          <a:prstGeom prst="rect">
            <a:avLst/>
          </a:prstGeom>
        </p:spPr>
      </p:pic>
      <p:sp>
        <p:nvSpPr>
          <p:cNvPr id="19" name="TextBox 32"/>
          <p:cNvSpPr txBox="1"/>
          <p:nvPr/>
        </p:nvSpPr>
        <p:spPr>
          <a:xfrm>
            <a:off x="3257160" y="2111460"/>
            <a:ext cx="893045" cy="646331"/>
          </a:xfrm>
          <a:prstGeom prst="rect">
            <a:avLst/>
          </a:prstGeom>
          <a:noFill/>
          <a:ln w="28575">
            <a:noFill/>
          </a:ln>
        </p:spPr>
        <p:txBody>
          <a:bodyPr wrap="square" rtlCol="0">
            <a:spAutoFit/>
          </a:bodyPr>
          <a:lstStyle/>
          <a:p>
            <a:pPr algn="ctr"/>
            <a:r>
              <a:rPr lang="en-US" dirty="0">
                <a:cs typeface="Arial" panose="020B0604020202020204" pitchFamily="34" charset="0"/>
              </a:rPr>
              <a:t>30 min </a:t>
            </a:r>
            <a:endParaRPr lang="en-US" dirty="0">
              <a:cs typeface="Arial" panose="020B0604020202020204" pitchFamily="34" charset="0"/>
            </a:endParaRPr>
          </a:p>
          <a:p>
            <a:pPr algn="ctr"/>
            <a:r>
              <a:rPr lang="en-US" b="1" dirty="0">
                <a:cs typeface="Arial" panose="020B0604020202020204" pitchFamily="34" charset="0"/>
              </a:rPr>
              <a:t>stirring</a:t>
            </a:r>
            <a:endParaRPr lang="en-US" b="1" dirty="0">
              <a:cs typeface="Arial" panose="020B0604020202020204" pitchFamily="34" charset="0"/>
            </a:endParaRPr>
          </a:p>
        </p:txBody>
      </p:sp>
      <p:pic>
        <p:nvPicPr>
          <p:cNvPr id="20" name="Elemento grafico 19" descr="Freccia: diritta con riempimento a tinta uni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349063" y="2589055"/>
            <a:ext cx="709241" cy="709241"/>
          </a:xfrm>
          <a:prstGeom prst="rect">
            <a:avLst/>
          </a:prstGeom>
        </p:spPr>
      </p:pic>
      <p:grpSp>
        <p:nvGrpSpPr>
          <p:cNvPr id="32" name="Gruppo 31"/>
          <p:cNvGrpSpPr/>
          <p:nvPr/>
        </p:nvGrpSpPr>
        <p:grpSpPr>
          <a:xfrm>
            <a:off x="3996011" y="1572486"/>
            <a:ext cx="912416" cy="2741185"/>
            <a:chOff x="4161306" y="2294384"/>
            <a:chExt cx="754395" cy="2266440"/>
          </a:xfrm>
        </p:grpSpPr>
        <p:pic>
          <p:nvPicPr>
            <p:cNvPr id="22" name="Immagine 21" descr="Immagine che contiene bottiglia&#10;&#10;Descrizione generata automaticamente"/>
            <p:cNvPicPr>
              <a:picLocks noChangeAspect="1"/>
            </p:cNvPicPr>
            <p:nvPr/>
          </p:nvPicPr>
          <p:blipFill rotWithShape="1">
            <a:blip r:embed="rId1">
              <a:extLst>
                <a:ext uri="{BEBA8EAE-BF5A-486C-A8C5-ECC9F3942E4B}">
                  <a14:imgProps xmlns:a14="http://schemas.microsoft.com/office/drawing/2010/main">
                    <a14:imgLayer r:embed="rId2">
                      <a14:imgEffect>
                        <a14:backgroundRemoval t="21944" b="81149" l="75700" r="93373">
                          <a14:foregroundMark x1="86745" y1="29455" x2="86892" y2="60972"/>
                          <a14:foregroundMark x1="85714" y1="80560" x2="85714" y2="80560"/>
                          <a14:foregroundMark x1="84242" y1="81296" x2="84242" y2="81296"/>
                          <a14:foregroundMark x1="84242" y1="81296" x2="84242" y2="81296"/>
                          <a14:foregroundMark x1="85862" y1="81149" x2="85862" y2="81149"/>
                          <a14:foregroundMark x1="86892" y1="81149" x2="86892" y2="81149"/>
                          <a14:foregroundMark x1="83063" y1="81149" x2="83063" y2="81149"/>
                          <a14:foregroundMark x1="81738" y1="81149" x2="81738" y2="81149"/>
                          <a14:foregroundMark x1="87040" y1="81296" x2="87040" y2="81296"/>
                          <a14:foregroundMark x1="88218" y1="81296" x2="88218" y2="81296"/>
                          <a14:foregroundMark x1="80854" y1="81296" x2="80854" y2="81296"/>
                          <a14:foregroundMark x1="79971" y1="25773" x2="79971" y2="25773"/>
                          <a14:foregroundMark x1="80412" y1="26068" x2="85714" y2="25037"/>
                          <a14:foregroundMark x1="88071" y1="26215" x2="89543" y2="25479"/>
                          <a14:foregroundMark x1="85714" y1="21944" x2="85714" y2="21944"/>
                          <a14:foregroundMark x1="79529" y1="80707" x2="79529" y2="80707"/>
                          <a14:foregroundMark x1="89249" y1="80707" x2="89249" y2="80707"/>
                          <a14:foregroundMark x1="90280" y1="80707" x2="90280" y2="80707"/>
                          <a14:foregroundMark x1="89249" y1="81149" x2="89249" y2="81149"/>
                          <a14:foregroundMark x1="80118" y1="81149" x2="80118" y2="81149"/>
                        </a14:backgroundRemoval>
                      </a14:imgEffect>
                    </a14:imgLayer>
                  </a14:imgProps>
                </a:ext>
                <a:ext uri="{28A0092B-C50C-407E-A947-70E740481C1C}">
                  <a14:useLocalDpi xmlns:a14="http://schemas.microsoft.com/office/drawing/2010/main" val="0"/>
                </a:ext>
              </a:extLst>
            </a:blip>
            <a:srcRect l="73498" t="18678" r="4406" b="14940"/>
            <a:stretch>
              <a:fillRect/>
            </a:stretch>
          </p:blipFill>
          <p:spPr>
            <a:xfrm>
              <a:off x="4161306" y="2294384"/>
              <a:ext cx="754395" cy="2266440"/>
            </a:xfrm>
            <a:prstGeom prst="rect">
              <a:avLst/>
            </a:prstGeom>
            <a:effectLst>
              <a:outerShdw blurRad="50800" dist="38100" dir="2700000" algn="tl" rotWithShape="0">
                <a:prstClr val="black">
                  <a:alpha val="40000"/>
                </a:prstClr>
              </a:outerShdw>
            </a:effectLst>
          </p:spPr>
        </p:pic>
        <p:sp>
          <p:nvSpPr>
            <p:cNvPr id="23" name="Rettangolo con angoli arrotondati 22"/>
            <p:cNvSpPr/>
            <p:nvPr/>
          </p:nvSpPr>
          <p:spPr>
            <a:xfrm>
              <a:off x="4311703" y="3379543"/>
              <a:ext cx="453600" cy="102782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Elemento grafico 23" descr="Freccia: diritta con riempimento a tinta uni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906060" y="2612714"/>
            <a:ext cx="709241" cy="709241"/>
          </a:xfrm>
          <a:prstGeom prst="rect">
            <a:avLst/>
          </a:prstGeom>
        </p:spPr>
      </p:pic>
      <p:sp>
        <p:nvSpPr>
          <p:cNvPr id="25" name="TextBox 60"/>
          <p:cNvSpPr txBox="1"/>
          <p:nvPr/>
        </p:nvSpPr>
        <p:spPr>
          <a:xfrm>
            <a:off x="4835194" y="2105351"/>
            <a:ext cx="893045" cy="646331"/>
          </a:xfrm>
          <a:prstGeom prst="rect">
            <a:avLst/>
          </a:prstGeom>
          <a:noFill/>
          <a:ln w="28575">
            <a:noFill/>
          </a:ln>
        </p:spPr>
        <p:txBody>
          <a:bodyPr wrap="square" rtlCol="0">
            <a:spAutoFit/>
          </a:bodyPr>
          <a:lstStyle/>
          <a:p>
            <a:pPr algn="ctr"/>
            <a:r>
              <a:rPr lang="en-US" dirty="0">
                <a:cs typeface="Arial" panose="020B0604020202020204" pitchFamily="34" charset="0"/>
              </a:rPr>
              <a:t>60 min </a:t>
            </a:r>
            <a:endParaRPr lang="en-US" dirty="0">
              <a:cs typeface="Arial" panose="020B0604020202020204" pitchFamily="34" charset="0"/>
            </a:endParaRPr>
          </a:p>
          <a:p>
            <a:pPr algn="ctr"/>
            <a:r>
              <a:rPr lang="en-US" b="1" dirty="0">
                <a:cs typeface="Arial" panose="020B0604020202020204" pitchFamily="34" charset="0"/>
              </a:rPr>
              <a:t>stirring</a:t>
            </a:r>
            <a:endParaRPr lang="en-US" b="1" dirty="0">
              <a:cs typeface="Arial" panose="020B0604020202020204" pitchFamily="34" charset="0"/>
            </a:endParaRPr>
          </a:p>
        </p:txBody>
      </p:sp>
      <p:sp>
        <p:nvSpPr>
          <p:cNvPr id="26" name="TextBox 50"/>
          <p:cNvSpPr txBox="1"/>
          <p:nvPr/>
        </p:nvSpPr>
        <p:spPr>
          <a:xfrm>
            <a:off x="3703682" y="4729082"/>
            <a:ext cx="1654973" cy="923330"/>
          </a:xfrm>
          <a:prstGeom prst="rect">
            <a:avLst/>
          </a:prstGeom>
          <a:noFill/>
          <a:ln w="28575">
            <a:noFill/>
          </a:ln>
        </p:spPr>
        <p:txBody>
          <a:bodyPr wrap="square" rtlCol="0">
            <a:spAutoFit/>
          </a:bodyPr>
          <a:lstStyle/>
          <a:p>
            <a:pPr algn="ctr"/>
            <a:r>
              <a:rPr lang="en-US" dirty="0">
                <a:cs typeface="Arial" panose="020B0604020202020204" pitchFamily="34" charset="0"/>
              </a:rPr>
              <a:t>0.33% </a:t>
            </a:r>
            <a:r>
              <a:rPr lang="en-US" i="1" dirty="0">
                <a:cs typeface="Arial" panose="020B0604020202020204" pitchFamily="34" charset="0"/>
              </a:rPr>
              <a:t>w/v </a:t>
            </a:r>
            <a:endParaRPr lang="en-US" i="1" dirty="0">
              <a:cs typeface="Arial" panose="020B0604020202020204" pitchFamily="34" charset="0"/>
            </a:endParaRPr>
          </a:p>
          <a:p>
            <a:pPr algn="ctr"/>
            <a:r>
              <a:rPr lang="en-US" b="1" dirty="0">
                <a:cs typeface="Arial" panose="020B0604020202020204" pitchFamily="34" charset="0"/>
              </a:rPr>
              <a:t>TPP</a:t>
            </a:r>
            <a:r>
              <a:rPr lang="en-US" dirty="0">
                <a:cs typeface="Arial" panose="020B0604020202020204" pitchFamily="34" charset="0"/>
              </a:rPr>
              <a:t> in </a:t>
            </a:r>
            <a:r>
              <a:rPr lang="en-US" b="1" dirty="0">
                <a:cs typeface="Arial" panose="020B0604020202020204" pitchFamily="34" charset="0"/>
              </a:rPr>
              <a:t>DI water </a:t>
            </a:r>
            <a:r>
              <a:rPr lang="en-US" dirty="0">
                <a:cs typeface="Arial" panose="020B0604020202020204" pitchFamily="34" charset="0"/>
              </a:rPr>
              <a:t>(dropwise)</a:t>
            </a:r>
            <a:endParaRPr lang="en-US" dirty="0">
              <a:cs typeface="Arial" panose="020B0604020202020204" pitchFamily="34" charset="0"/>
            </a:endParaRPr>
          </a:p>
        </p:txBody>
      </p:sp>
      <p:pic>
        <p:nvPicPr>
          <p:cNvPr id="27" name="Elemento grafico 26" descr="Freccia a destra con riempimento a tinta uni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218056" y="4287167"/>
            <a:ext cx="468323" cy="468323"/>
          </a:xfrm>
          <a:prstGeom prst="rect">
            <a:avLst/>
          </a:prstGeom>
        </p:spPr>
      </p:pic>
      <p:sp>
        <p:nvSpPr>
          <p:cNvPr id="28" name="TextBox 66"/>
          <p:cNvSpPr txBox="1"/>
          <p:nvPr/>
        </p:nvSpPr>
        <p:spPr>
          <a:xfrm>
            <a:off x="5638800" y="2505670"/>
            <a:ext cx="1351899" cy="923330"/>
          </a:xfrm>
          <a:prstGeom prst="rect">
            <a:avLst/>
          </a:prstGeom>
          <a:noFill/>
          <a:ln w="28575">
            <a:noFill/>
          </a:ln>
        </p:spPr>
        <p:txBody>
          <a:bodyPr wrap="square" rtlCol="0">
            <a:spAutoFit/>
          </a:bodyPr>
          <a:lstStyle/>
          <a:p>
            <a:pPr algn="ctr"/>
            <a:r>
              <a:rPr lang="en-US" dirty="0">
                <a:cs typeface="Arial" panose="020B0604020202020204" pitchFamily="34" charset="0"/>
              </a:rPr>
              <a:t>6000 rpm </a:t>
            </a:r>
            <a:endParaRPr lang="en-US" dirty="0">
              <a:cs typeface="Arial" panose="020B0604020202020204" pitchFamily="34" charset="0"/>
            </a:endParaRPr>
          </a:p>
          <a:p>
            <a:pPr algn="ctr"/>
            <a:r>
              <a:rPr lang="en-US" dirty="0">
                <a:cs typeface="Arial" panose="020B0604020202020204" pitchFamily="34" charset="0"/>
              </a:rPr>
              <a:t>15 min </a:t>
            </a:r>
            <a:endParaRPr lang="en-US" dirty="0">
              <a:cs typeface="Arial" panose="020B0604020202020204" pitchFamily="34" charset="0"/>
            </a:endParaRPr>
          </a:p>
          <a:p>
            <a:pPr algn="ctr"/>
            <a:r>
              <a:rPr lang="en-US" b="1" dirty="0">
                <a:cs typeface="Arial" panose="020B0604020202020204" pitchFamily="34" charset="0"/>
              </a:rPr>
              <a:t>centrifugate</a:t>
            </a:r>
            <a:endParaRPr lang="en-US" b="1" dirty="0">
              <a:cs typeface="Arial" panose="020B0604020202020204" pitchFamily="34" charset="0"/>
            </a:endParaRPr>
          </a:p>
        </p:txBody>
      </p:sp>
      <p:pic>
        <p:nvPicPr>
          <p:cNvPr id="29" name="Picture 6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1875" b="76250" l="42969" r="74453">
                        <a14:foregroundMark x1="45313" y1="42083" x2="48125" y2="55208"/>
                        <a14:foregroundMark x1="48125" y1="55208" x2="48125" y2="55208"/>
                        <a14:foregroundMark x1="54531" y1="41042" x2="57188" y2="55521"/>
                        <a14:foregroundMark x1="58125" y1="40729" x2="60000" y2="58021"/>
                        <a14:foregroundMark x1="60078" y1="73854" x2="60078" y2="73854"/>
                        <a14:foregroundMark x1="49219" y1="41563" x2="50391" y2="49063"/>
                        <a14:foregroundMark x1="48359" y1="49792" x2="47891" y2="49688"/>
                        <a14:foregroundMark x1="47813" y1="49167" x2="47422" y2="46875"/>
                        <a14:foregroundMark x1="48281" y1="38333" x2="48672" y2="38333"/>
                        <a14:foregroundMark x1="51172" y1="39063" x2="55937" y2="37604"/>
                        <a14:foregroundMark x1="60313" y1="39479" x2="61875" y2="52500"/>
                        <a14:foregroundMark x1="62891" y1="61875" x2="63594" y2="39063"/>
                        <a14:foregroundMark x1="61875" y1="36354" x2="46875" y2="36250"/>
                        <a14:foregroundMark x1="46875" y1="36250" x2="43750" y2="43958"/>
                        <a14:foregroundMark x1="45234" y1="35938" x2="58203" y2="33333"/>
                        <a14:foregroundMark x1="58203" y1="33333" x2="60781" y2="34479"/>
                        <a14:foregroundMark x1="62578" y1="34479" x2="63359" y2="66667"/>
                        <a14:foregroundMark x1="63359" y1="66146" x2="63359" y2="34167"/>
                        <a14:foregroundMark x1="63594" y1="34271" x2="63047" y2="71667"/>
                        <a14:foregroundMark x1="63516" y1="70729" x2="65078" y2="35521"/>
                        <a14:foregroundMark x1="48516" y1="56458" x2="48516" y2="58854"/>
                        <a14:foregroundMark x1="43203" y1="65625" x2="43203" y2="65625"/>
                        <a14:foregroundMark x1="43516" y1="65521" x2="43516" y2="65938"/>
                        <a14:foregroundMark x1="43828" y1="65208" x2="43750" y2="52188"/>
                        <a14:foregroundMark x1="43125" y1="49688" x2="43516" y2="36354"/>
                        <a14:foregroundMark x1="43516" y1="36354" x2="51484" y2="32500"/>
                        <a14:foregroundMark x1="45313" y1="33333" x2="60078" y2="32813"/>
                        <a14:foregroundMark x1="60078" y1="32813" x2="65313" y2="33333"/>
                        <a14:foregroundMark x1="55469" y1="58021" x2="46797" y2="67396"/>
                        <a14:foregroundMark x1="46797" y1="67396" x2="46797" y2="67396"/>
                        <a14:foregroundMark x1="53359" y1="76458" x2="53359" y2="76458"/>
                        <a14:foregroundMark x1="54688" y1="76042" x2="54688" y2="76042"/>
                        <a14:foregroundMark x1="63516" y1="71979" x2="64531" y2="56979"/>
                        <a14:foregroundMark x1="64531" y1="67604" x2="64531" y2="67604"/>
                        <a14:foregroundMark x1="64609" y1="68958" x2="64609" y2="68958"/>
                        <a14:foregroundMark x1="64453" y1="70000" x2="64453" y2="70000"/>
                        <a14:foregroundMark x1="64453" y1="68646" x2="64453" y2="68646"/>
                        <a14:foregroundMark x1="64453" y1="67083" x2="64453" y2="66875"/>
                        <a14:foregroundMark x1="64453" y1="66563" x2="64688" y2="65833"/>
                        <a14:foregroundMark x1="64531" y1="68333" x2="64531" y2="68333"/>
                        <a14:foregroundMark x1="63984" y1="71563" x2="63984" y2="71563"/>
                        <a14:foregroundMark x1="64297" y1="70625" x2="64297" y2="70625"/>
                        <a14:foregroundMark x1="64688" y1="53854" x2="64844" y2="39167"/>
                        <a14:foregroundMark x1="65391" y1="42083" x2="65078" y2="53125"/>
                        <a14:foregroundMark x1="43672" y1="35417" x2="53359" y2="32917"/>
                        <a14:foregroundMark x1="53359" y1="32917" x2="62813" y2="33125"/>
                        <a14:foregroundMark x1="62813" y1="33125" x2="63984" y2="33021"/>
                        <a14:foregroundMark x1="51797" y1="32708" x2="48984" y2="32708"/>
                        <a14:foregroundMark x1="45625" y1="32604" x2="45625" y2="32604"/>
                        <a14:foregroundMark x1="43750" y1="32604" x2="43750" y2="32604"/>
                        <a14:foregroundMark x1="43750" y1="32604" x2="55781" y2="31979"/>
                        <a14:foregroundMark x1="55781" y1="31979" x2="65781" y2="32292"/>
                        <a14:foregroundMark x1="43125" y1="65521" x2="43125" y2="65521"/>
                        <a14:foregroundMark x1="43125" y1="64271" x2="43125" y2="64271"/>
                        <a14:foregroundMark x1="74453" y1="75938" x2="74453" y2="75938"/>
                        <a14:backgroundMark x1="65703" y1="63438" x2="66719" y2="49792"/>
                      </a14:backgroundRemoval>
                    </a14:imgEffect>
                  </a14:imgLayer>
                </a14:imgProps>
              </a:ext>
              <a:ext uri="{28A0092B-C50C-407E-A947-70E740481C1C}">
                <a14:useLocalDpi xmlns:a14="http://schemas.microsoft.com/office/drawing/2010/main" val="0"/>
              </a:ext>
            </a:extLst>
          </a:blip>
          <a:srcRect l="40392" t="31257" r="33442" b="20758"/>
          <a:stretch>
            <a:fillRect/>
          </a:stretch>
        </p:blipFill>
        <p:spPr bwMode="auto">
          <a:xfrm>
            <a:off x="7439481" y="2099636"/>
            <a:ext cx="1351899" cy="1859440"/>
          </a:xfrm>
          <a:prstGeom prst="rect">
            <a:avLst/>
          </a:prstGeom>
          <a:noFill/>
          <a:ln>
            <a:noFill/>
          </a:ln>
          <a:effectLst>
            <a:outerShdw blurRad="50800" dist="38100" dir="2700000" algn="tl" rotWithShape="0">
              <a:prstClr val="black">
                <a:alpha val="40000"/>
              </a:prstClr>
            </a:outerShdw>
          </a:effectLst>
        </p:spPr>
      </p:pic>
      <p:pic>
        <p:nvPicPr>
          <p:cNvPr id="30" name="Elemento grafico 29" descr="Freccia: diritta con riempimento a tinta uni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847949" y="2583246"/>
            <a:ext cx="709241" cy="709241"/>
          </a:xfrm>
          <a:prstGeom prst="rect">
            <a:avLst/>
          </a:prstGeom>
        </p:spPr>
      </p:pic>
      <p:sp>
        <p:nvSpPr>
          <p:cNvPr id="31" name="TextBox 70"/>
          <p:cNvSpPr txBox="1"/>
          <p:nvPr/>
        </p:nvSpPr>
        <p:spPr>
          <a:xfrm>
            <a:off x="7418584" y="4010744"/>
            <a:ext cx="1531899" cy="369332"/>
          </a:xfrm>
          <a:prstGeom prst="rect">
            <a:avLst/>
          </a:prstGeom>
          <a:noFill/>
          <a:ln w="28575">
            <a:noFill/>
          </a:ln>
        </p:spPr>
        <p:txBody>
          <a:bodyPr wrap="square" rtlCol="0">
            <a:spAutoFit/>
          </a:bodyPr>
          <a:lstStyle/>
          <a:p>
            <a:pPr algn="ctr"/>
            <a:r>
              <a:rPr lang="en-US" b="1" dirty="0">
                <a:cs typeface="Arial" panose="020B0604020202020204" pitchFamily="34" charset="0"/>
              </a:rPr>
              <a:t>Empty NCs</a:t>
            </a:r>
            <a:endParaRPr lang="en-US" b="1" dirty="0">
              <a:cs typeface="Arial" panose="020B0604020202020204" pitchFamily="34" charset="0"/>
            </a:endParaRPr>
          </a:p>
        </p:txBody>
      </p:sp>
      <p:sp>
        <p:nvSpPr>
          <p:cNvPr id="9" name="Rettangolo con angoli arrotondati 8"/>
          <p:cNvSpPr/>
          <p:nvPr/>
        </p:nvSpPr>
        <p:spPr>
          <a:xfrm>
            <a:off x="77477" y="5713331"/>
            <a:ext cx="8989045" cy="760779"/>
          </a:xfrm>
          <a:prstGeom prst="roundRect">
            <a:avLst/>
          </a:prstGeom>
          <a:solidFill>
            <a:srgbClr val="FFDAA3"/>
          </a:solidFill>
          <a:ln>
            <a:solidFill>
              <a:srgbClr val="FFDA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p:cNvSpPr txBox="1"/>
          <p:nvPr/>
        </p:nvSpPr>
        <p:spPr>
          <a:xfrm>
            <a:off x="166501" y="5725650"/>
            <a:ext cx="8729334" cy="769441"/>
          </a:xfrm>
          <a:prstGeom prst="rect">
            <a:avLst/>
          </a:prstGeom>
          <a:noFill/>
        </p:spPr>
        <p:txBody>
          <a:bodyPr wrap="square">
            <a:spAutoFit/>
          </a:bodyPr>
          <a:lstStyle/>
          <a:p>
            <a:pPr marL="285750" indent="-285750" algn="just">
              <a:buFont typeface="Arial" panose="020B0604020202020204" pitchFamily="34" charset="0"/>
              <a:buChar char="•"/>
            </a:pPr>
            <a:r>
              <a:rPr lang="it-IT" sz="1100" dirty="0" err="1"/>
              <a:t>Ilk</a:t>
            </a:r>
            <a:r>
              <a:rPr lang="it-IT" sz="1100" dirty="0"/>
              <a:t>, S. et al., "</a:t>
            </a:r>
            <a:r>
              <a:rPr lang="it-IT" sz="1100" dirty="0" err="1"/>
              <a:t>Chitosan</a:t>
            </a:r>
            <a:r>
              <a:rPr lang="it-IT" sz="1100" dirty="0"/>
              <a:t> nanoparticles </a:t>
            </a:r>
            <a:r>
              <a:rPr lang="it-IT" sz="1100" dirty="0" err="1"/>
              <a:t>enhances</a:t>
            </a:r>
            <a:r>
              <a:rPr lang="it-IT" sz="1100" dirty="0"/>
              <a:t> the anti-quorum sensing activity of </a:t>
            </a:r>
            <a:r>
              <a:rPr lang="it-IT" sz="1100" dirty="0" err="1"/>
              <a:t>kaempferol</a:t>
            </a:r>
            <a:r>
              <a:rPr lang="it-IT" sz="1100" dirty="0"/>
              <a:t>", International Journal of </a:t>
            </a:r>
            <a:r>
              <a:rPr lang="it-IT" sz="1100" dirty="0" err="1"/>
              <a:t>Biological</a:t>
            </a:r>
            <a:r>
              <a:rPr lang="it-IT" sz="1100" dirty="0"/>
              <a:t> </a:t>
            </a:r>
            <a:r>
              <a:rPr lang="it-IT" sz="1100" dirty="0" err="1"/>
              <a:t>Macromolecules</a:t>
            </a:r>
            <a:r>
              <a:rPr lang="it-IT" sz="1100" dirty="0"/>
              <a:t>, vol. 94, pp. 653-662, 2017.</a:t>
            </a:r>
            <a:endParaRPr lang="it-IT" sz="1100" dirty="0"/>
          </a:p>
          <a:p>
            <a:pPr marL="285750" indent="-285750" algn="just">
              <a:buFont typeface="Arial" panose="020B0604020202020204" pitchFamily="34" charset="0"/>
              <a:buChar char="•"/>
            </a:pPr>
            <a:r>
              <a:rPr lang="it-IT" sz="1100" dirty="0"/>
              <a:t>Fan, W. et al., "</a:t>
            </a:r>
            <a:r>
              <a:rPr lang="it-IT" sz="1100" dirty="0" err="1"/>
              <a:t>Formation</a:t>
            </a:r>
            <a:r>
              <a:rPr lang="it-IT" sz="1100" dirty="0"/>
              <a:t> </a:t>
            </a:r>
            <a:r>
              <a:rPr lang="it-IT" sz="1100" dirty="0" err="1"/>
              <a:t>mechanism</a:t>
            </a:r>
            <a:r>
              <a:rPr lang="it-IT" sz="1100" dirty="0"/>
              <a:t> of </a:t>
            </a:r>
            <a:r>
              <a:rPr lang="it-IT" sz="1100" dirty="0" err="1"/>
              <a:t>monodisperse</a:t>
            </a:r>
            <a:r>
              <a:rPr lang="it-IT" sz="1100" dirty="0"/>
              <a:t>, low </a:t>
            </a:r>
            <a:r>
              <a:rPr lang="it-IT" sz="1100" dirty="0" err="1"/>
              <a:t>molecular</a:t>
            </a:r>
            <a:r>
              <a:rPr lang="it-IT" sz="1100" dirty="0"/>
              <a:t> weight </a:t>
            </a:r>
            <a:r>
              <a:rPr lang="it-IT" sz="1100" dirty="0" err="1"/>
              <a:t>chitosan</a:t>
            </a:r>
            <a:r>
              <a:rPr lang="it-IT" sz="1100" dirty="0"/>
              <a:t> nanoparticles by </a:t>
            </a:r>
            <a:r>
              <a:rPr lang="it-IT" sz="1100" dirty="0" err="1"/>
              <a:t>ionic</a:t>
            </a:r>
            <a:r>
              <a:rPr lang="it-IT" sz="1100" dirty="0"/>
              <a:t> </a:t>
            </a:r>
            <a:r>
              <a:rPr lang="it-IT" sz="1100" dirty="0" err="1"/>
              <a:t>gelation</a:t>
            </a:r>
            <a:r>
              <a:rPr lang="it-IT" sz="1100" dirty="0"/>
              <a:t> technique", </a:t>
            </a:r>
            <a:r>
              <a:rPr lang="it-IT" sz="1100" dirty="0" err="1"/>
              <a:t>Colloids</a:t>
            </a:r>
            <a:r>
              <a:rPr lang="it-IT" sz="1100" dirty="0"/>
              <a:t> and </a:t>
            </a:r>
            <a:r>
              <a:rPr lang="it-IT" sz="1100" dirty="0" err="1"/>
              <a:t>Surfaces</a:t>
            </a:r>
            <a:r>
              <a:rPr lang="it-IT" sz="1100" dirty="0"/>
              <a:t> B: </a:t>
            </a:r>
            <a:r>
              <a:rPr lang="it-IT" sz="1100" dirty="0" err="1"/>
              <a:t>Biointerfaces</a:t>
            </a:r>
            <a:r>
              <a:rPr lang="it-IT" sz="1100" dirty="0"/>
              <a:t>, vol. 90, pp. 21-27, 2011.</a:t>
            </a:r>
            <a:endParaRPr lang="en-US" sz="1100" dirty="0"/>
          </a:p>
        </p:txBody>
      </p:sp>
    </p:spTree>
  </p:cSld>
  <p:clrMapOvr>
    <a:masterClrMapping/>
  </p:clrMapOvr>
  <mc:AlternateContent xmlns:mc="http://schemas.openxmlformats.org/markup-compatibility/2006">
    <mc:Choice xmlns:p14="http://schemas.microsoft.com/office/powerpoint/2010/main" Requires="p14">
      <p:transition spd="slow" p14:dur="2000" advTm="49550"/>
    </mc:Choice>
    <mc:Fallback>
      <p:transition spd="slow" advTm="4955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5" descr="Diagram, schematic&#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91529" y="2142139"/>
            <a:ext cx="1078565" cy="810019"/>
          </a:xfrm>
          <a:prstGeom prst="rect">
            <a:avLst/>
          </a:prstGeom>
        </p:spPr>
      </p:pic>
      <p:sp>
        <p:nvSpPr>
          <p:cNvPr id="3" name="CasellaDiTesto 2"/>
          <p:cNvSpPr txBox="1"/>
          <p:nvPr/>
        </p:nvSpPr>
        <p:spPr>
          <a:xfrm>
            <a:off x="330534" y="1074885"/>
            <a:ext cx="6217465" cy="461665"/>
          </a:xfrm>
          <a:prstGeom prst="rect">
            <a:avLst/>
          </a:prstGeom>
          <a:noFill/>
        </p:spPr>
        <p:txBody>
          <a:bodyPr wrap="square">
            <a:spAutoFit/>
          </a:bodyPr>
          <a:lstStyle/>
          <a:p>
            <a:r>
              <a:rPr lang="en-GB" sz="2400" b="1" dirty="0">
                <a:solidFill>
                  <a:srgbClr val="D96F0B"/>
                </a:solidFill>
              </a:rPr>
              <a:t>Synthesis – AE/DOX-loaded chitosan NCs</a:t>
            </a:r>
            <a:endParaRPr lang="en-US" sz="2400" b="1" dirty="0">
              <a:solidFill>
                <a:srgbClr val="D96F0B"/>
              </a:solidFill>
            </a:endParaRPr>
          </a:p>
        </p:txBody>
      </p:sp>
      <p:graphicFrame>
        <p:nvGraphicFramePr>
          <p:cNvPr id="4" name="Oggetto 7"/>
          <p:cNvGraphicFramePr>
            <a:graphicFrameLocks noChangeAspect="1"/>
          </p:cNvGraphicFramePr>
          <p:nvPr/>
        </p:nvGraphicFramePr>
        <p:xfrm>
          <a:off x="236026" y="2339036"/>
          <a:ext cx="2111375" cy="2255838"/>
        </p:xfrm>
        <a:graphic>
          <a:graphicData uri="http://schemas.openxmlformats.org/presentationml/2006/ole">
            <mc:AlternateContent xmlns:mc="http://schemas.openxmlformats.org/markup-compatibility/2006">
              <mc:Choice xmlns:v="urn:schemas-microsoft-com:vml" Requires="v">
                <p:oleObj spid="_x0000_s0" name="CS ChemDraw Drawing" r:id="rId2" imgW="3051175" imgH="3259455" progId="ChemDraw.Document.6.0">
                  <p:embed/>
                </p:oleObj>
              </mc:Choice>
              <mc:Fallback>
                <p:oleObj name="CS ChemDraw Drawing" r:id="rId2" imgW="3051175" imgH="3259455" progId="ChemDraw.Document.6.0">
                  <p:embed/>
                  <p:pic>
                    <p:nvPicPr>
                      <p:cNvPr id="0" name="Oggetto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26" y="2339036"/>
                        <a:ext cx="2111375" cy="2255838"/>
                      </a:xfrm>
                      <a:prstGeom prst="rect">
                        <a:avLst/>
                      </a:prstGeom>
                      <a:noFill/>
                      <a:ln>
                        <a:noFill/>
                      </a:ln>
                    </p:spPr>
                  </p:pic>
                </p:oleObj>
              </mc:Fallback>
            </mc:AlternateContent>
          </a:graphicData>
        </a:graphic>
      </p:graphicFrame>
      <mc:AlternateContent xmlns:mc="http://schemas.openxmlformats.org/markup-compatibility/2006">
        <mc:Choice xmlns:a14="http://schemas.microsoft.com/office/drawing/2010/main" Requires="a14">
          <p:sp>
            <p:nvSpPr>
              <p:cNvPr id="6" name="TextBox 39"/>
              <p:cNvSpPr txBox="1"/>
              <p:nvPr/>
            </p:nvSpPr>
            <p:spPr>
              <a:xfrm>
                <a:off x="2209800" y="1714555"/>
                <a:ext cx="1295400" cy="276999"/>
              </a:xfrm>
              <a:prstGeom prst="rect">
                <a:avLst/>
              </a:prstGeom>
              <a:noFill/>
              <a:ln w="28575">
                <a:noFill/>
              </a:ln>
            </p:spPr>
            <p:txBody>
              <a:bodyPr wrap="square" rtlCol="0">
                <a:spAutoFit/>
              </a:bodyPr>
              <a:lstStyle/>
              <a:p>
                <a14:m>
                  <m:oMathPara xmlns:m="http://schemas.openxmlformats.org/officeDocument/2006/math">
                    <m:oMathParaPr>
                      <m:jc m:val="center"/>
                    </m:oMathParaPr>
                    <m:oMath xmlns:m="http://schemas.openxmlformats.org/officeDocument/2006/math">
                      <m:r>
                        <a:rPr lang="en-US" sz="1200" b="1" i="1" dirty="0" smtClean="0">
                          <a:latin typeface="Cambria Math" panose="02040503050406030204" pitchFamily="18" charset="0"/>
                        </a:rPr>
                        <m:t>𝑨𝒍𝒐𝒆</m:t>
                      </m:r>
                      <m:r>
                        <a:rPr lang="it-IT" sz="1200" b="1" i="1" dirty="0" smtClean="0">
                          <a:latin typeface="Cambria Math" panose="02040503050406030204" pitchFamily="18" charset="0"/>
                        </a:rPr>
                        <m:t>−</m:t>
                      </m:r>
                      <m:r>
                        <a:rPr lang="en-US" sz="1200" b="1" i="1" dirty="0" smtClean="0">
                          <a:latin typeface="Cambria Math" panose="02040503050406030204" pitchFamily="18" charset="0"/>
                        </a:rPr>
                        <m:t>𝑬𝒎𝒐𝒅𝒊𝒏</m:t>
                      </m:r>
                    </m:oMath>
                  </m:oMathPara>
                </a14:m>
                <a:endParaRPr lang="en-US" b="1" dirty="0">
                  <a:cs typeface="Arial" panose="020B0604020202020204" pitchFamily="34" charset="0"/>
                </a:endParaRPr>
              </a:p>
            </p:txBody>
          </p:sp>
        </mc:Choice>
        <mc:Fallback>
          <p:sp>
            <p:nvSpPr>
              <p:cNvPr id="6" name="TextBox 39"/>
              <p:cNvSpPr txBox="1">
                <a:spLocks noRot="1" noChangeAspect="1" noMove="1" noResize="1" noEditPoints="1" noAdjustHandles="1" noChangeArrowheads="1" noChangeShapeType="1" noTextEdit="1"/>
              </p:cNvSpPr>
              <p:nvPr/>
            </p:nvSpPr>
            <p:spPr>
              <a:xfrm>
                <a:off x="2209800" y="1714555"/>
                <a:ext cx="1295400" cy="276999"/>
              </a:xfrm>
              <a:prstGeom prst="rect">
                <a:avLst/>
              </a:prstGeom>
              <a:blipFill rotWithShape="1">
                <a:blip r:embed="rId4"/>
                <a:stretch>
                  <a:fillRect t="-20" b="70"/>
                </a:stretch>
              </a:blipFill>
              <a:ln w="28575">
                <a:noFill/>
              </a:ln>
            </p:spPr>
            <p:txBody>
              <a:bodyPr/>
              <a:lstStyle/>
              <a:p>
                <a:r>
                  <a:rPr lang="en-US" altLang="en-US">
                    <a:noFill/>
                  </a:rPr>
                  <a:t> </a:t>
                </a:r>
              </a:p>
            </p:txBody>
          </p:sp>
        </mc:Fallback>
      </mc:AlternateContent>
      <p:pic>
        <p:nvPicPr>
          <p:cNvPr id="7" name="Picture 40" descr="Diagram, schematic&#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6968" y="4905878"/>
            <a:ext cx="1523811" cy="1032420"/>
          </a:xfrm>
          <a:prstGeom prst="rect">
            <a:avLst/>
          </a:prstGeom>
        </p:spPr>
      </p:pic>
      <mc:AlternateContent xmlns:mc="http://schemas.openxmlformats.org/markup-compatibility/2006">
        <mc:Choice xmlns:a14="http://schemas.microsoft.com/office/drawing/2010/main" Requires="a14">
          <p:sp>
            <p:nvSpPr>
              <p:cNvPr id="8" name="TextBox 42"/>
              <p:cNvSpPr txBox="1"/>
              <p:nvPr/>
            </p:nvSpPr>
            <p:spPr>
              <a:xfrm>
                <a:off x="2345062" y="6152553"/>
                <a:ext cx="1067622" cy="276999"/>
              </a:xfrm>
              <a:prstGeom prst="rect">
                <a:avLst/>
              </a:prstGeom>
              <a:noFill/>
              <a:ln w="28575">
                <a:noFill/>
              </a:ln>
            </p:spPr>
            <p:txBody>
              <a:bodyPr wrap="square" rtlCol="0">
                <a:spAutoFit/>
              </a:bodyPr>
              <a:lstStyle/>
              <a:p>
                <a14:m>
                  <m:oMathPara xmlns:m="http://schemas.openxmlformats.org/officeDocument/2006/math">
                    <m:oMathParaPr>
                      <m:jc m:val="center"/>
                    </m:oMathParaPr>
                    <m:oMath xmlns:m="http://schemas.openxmlformats.org/officeDocument/2006/math">
                      <m:r>
                        <a:rPr lang="en-US" sz="1200" b="1" i="1" dirty="0" smtClean="0">
                          <a:latin typeface="Cambria Math" panose="02040503050406030204" pitchFamily="18" charset="0"/>
                        </a:rPr>
                        <m:t>𝑫𝒐𝒙𝒐𝒓𝒖𝒃𝒊𝒄𝒊𝒏</m:t>
                      </m:r>
                    </m:oMath>
                  </m:oMathPara>
                </a14:m>
                <a:endParaRPr lang="en-US" b="1" dirty="0">
                  <a:cs typeface="Arial" panose="020B0604020202020204" pitchFamily="34" charset="0"/>
                </a:endParaRPr>
              </a:p>
            </p:txBody>
          </p:sp>
        </mc:Choice>
        <mc:Fallback>
          <p:sp>
            <p:nvSpPr>
              <p:cNvPr id="8" name="TextBox 42"/>
              <p:cNvSpPr txBox="1">
                <a:spLocks noRot="1" noChangeAspect="1" noMove="1" noResize="1" noEditPoints="1" noAdjustHandles="1" noChangeArrowheads="1" noChangeShapeType="1" noTextEdit="1"/>
              </p:cNvSpPr>
              <p:nvPr/>
            </p:nvSpPr>
            <p:spPr>
              <a:xfrm>
                <a:off x="2345062" y="6152553"/>
                <a:ext cx="1067622" cy="276999"/>
              </a:xfrm>
              <a:prstGeom prst="rect">
                <a:avLst/>
              </a:prstGeom>
              <a:blipFill rotWithShape="1">
                <a:blip r:embed="rId6"/>
                <a:stretch>
                  <a:fillRect l="-1" t="-14" r="18" b="64"/>
                </a:stretch>
              </a:blipFill>
              <a:ln w="28575">
                <a:noFill/>
              </a:ln>
            </p:spPr>
            <p:txBody>
              <a:bodyPr/>
              <a:lstStyle/>
              <a:p>
                <a:r>
                  <a:rPr lang="en-US" altLang="en-US">
                    <a:noFill/>
                  </a:rPr>
                  <a:t> </a:t>
                </a:r>
              </a:p>
            </p:txBody>
          </p:sp>
        </mc:Fallback>
      </mc:AlternateContent>
      <p:pic>
        <p:nvPicPr>
          <p:cNvPr id="9" name="Elemento grafico 8" descr="Freccia: diritta con riempimento a tinta unita"/>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7901809">
            <a:off x="1580913" y="2983019"/>
            <a:ext cx="709241" cy="709241"/>
          </a:xfrm>
          <a:prstGeom prst="rect">
            <a:avLst/>
          </a:prstGeom>
        </p:spPr>
      </p:pic>
      <p:pic>
        <p:nvPicPr>
          <p:cNvPr id="10" name="Elemento grafico 9" descr="Freccia: diritt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698191" flipV="1">
            <a:off x="1676092" y="4223899"/>
            <a:ext cx="709241" cy="709241"/>
          </a:xfrm>
          <a:prstGeom prst="rect">
            <a:avLst/>
          </a:prstGeom>
        </p:spPr>
      </p:pic>
      <p:sp>
        <p:nvSpPr>
          <p:cNvPr id="11" name="Ovale 10"/>
          <p:cNvSpPr/>
          <p:nvPr/>
        </p:nvSpPr>
        <p:spPr>
          <a:xfrm>
            <a:off x="2030712" y="2000323"/>
            <a:ext cx="1600200" cy="1089863"/>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1932981" y="4729501"/>
            <a:ext cx="1892550" cy="13851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Elemento grafico 12" descr="Freccia: diritta con riempimento a tinta unita"/>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3768168" y="2167194"/>
            <a:ext cx="709241" cy="709241"/>
          </a:xfrm>
          <a:prstGeom prst="rect">
            <a:avLst/>
          </a:prstGeom>
        </p:spPr>
      </p:pic>
      <p:pic>
        <p:nvPicPr>
          <p:cNvPr id="14" name="Elemento grafico 13" descr="Freccia: diritt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3887438" y="5067467"/>
            <a:ext cx="709241" cy="709241"/>
          </a:xfrm>
          <a:prstGeom prst="rect">
            <a:avLst/>
          </a:prstGeom>
        </p:spPr>
      </p:pic>
      <p:pic>
        <p:nvPicPr>
          <p:cNvPr id="15" name="Picture 34" descr="A picture containing food, beverage, counter, fruit drink&#10;&#10;Description automatically generated"/>
          <p:cNvPicPr>
            <a:picLocks noChangeAspect="1"/>
          </p:cNvPicPr>
          <p:nvPr/>
        </p:nvPicPr>
        <p:blipFill rotWithShape="1">
          <a:blip r:embed="rId11" cstate="print">
            <a:extLst>
              <a:ext uri="{28A0092B-C50C-407E-A947-70E740481C1C}">
                <a14:useLocalDpi xmlns:a14="http://schemas.microsoft.com/office/drawing/2010/main" val="0"/>
              </a:ext>
            </a:extLst>
          </a:blip>
          <a:srcRect l="45725" t="28850" r="33283" b="17870"/>
          <a:stretch>
            <a:fillRect/>
          </a:stretch>
        </p:blipFill>
        <p:spPr>
          <a:xfrm flipH="1">
            <a:off x="4520901" y="1850702"/>
            <a:ext cx="728511" cy="1311754"/>
          </a:xfrm>
          <a:prstGeom prst="rect">
            <a:avLst/>
          </a:prstGeom>
          <a:effectLst>
            <a:outerShdw blurRad="50800" dist="38100" dir="2700000" algn="tl" rotWithShape="0">
              <a:prstClr val="black">
                <a:alpha val="40000"/>
              </a:prstClr>
            </a:outerShdw>
          </a:effectLst>
        </p:spPr>
      </p:pic>
      <p:pic>
        <p:nvPicPr>
          <p:cNvPr id="16" name="Picture 49" descr="A picture containing cup, container, glass, beverage&#10;&#10;Description automatically generated"/>
          <p:cNvPicPr>
            <a:picLocks noChangeAspect="1"/>
          </p:cNvPicPr>
          <p:nvPr/>
        </p:nvPicPr>
        <p:blipFill rotWithShape="1">
          <a:blip r:embed="rId12" cstate="print">
            <a:extLst>
              <a:ext uri="{28A0092B-C50C-407E-A947-70E740481C1C}">
                <a14:useLocalDpi xmlns:a14="http://schemas.microsoft.com/office/drawing/2010/main" val="0"/>
              </a:ext>
            </a:extLst>
          </a:blip>
          <a:srcRect l="54951" t="51600" r="20834" b="17246"/>
          <a:stretch>
            <a:fillRect/>
          </a:stretch>
        </p:blipFill>
        <p:spPr>
          <a:xfrm flipH="1">
            <a:off x="5960035" y="1931745"/>
            <a:ext cx="1263608" cy="1227015"/>
          </a:xfrm>
          <a:prstGeom prst="rect">
            <a:avLst/>
          </a:prstGeom>
          <a:effectLst>
            <a:outerShdw blurRad="50800" dist="38100" dir="2700000" algn="tl" rotWithShape="0">
              <a:prstClr val="black">
                <a:alpha val="40000"/>
              </a:prstClr>
            </a:outerShdw>
          </a:effectLst>
        </p:spPr>
      </p:pic>
      <p:pic>
        <p:nvPicPr>
          <p:cNvPr id="17" name="Picture 51"/>
          <p:cNvPicPr>
            <a:picLocks noChangeAspect="1"/>
          </p:cNvPicPr>
          <p:nvPr/>
        </p:nvPicPr>
        <p:blipFill rotWithShape="1">
          <a:blip r:embed="rId13" cstate="print">
            <a:extLst>
              <a:ext uri="{28A0092B-C50C-407E-A947-70E740481C1C}">
                <a14:useLocalDpi xmlns:a14="http://schemas.microsoft.com/office/drawing/2010/main" val="0"/>
              </a:ext>
            </a:extLst>
          </a:blip>
          <a:srcRect l="68386" t="5042" r="7007" b="20759"/>
          <a:stretch>
            <a:fillRect/>
          </a:stretch>
        </p:blipFill>
        <p:spPr bwMode="auto">
          <a:xfrm>
            <a:off x="7976345" y="1568465"/>
            <a:ext cx="768065" cy="1769174"/>
          </a:xfrm>
          <a:prstGeom prst="rect">
            <a:avLst/>
          </a:prstGeom>
          <a:noFill/>
          <a:ln>
            <a:noFill/>
          </a:ln>
          <a:effectLst>
            <a:outerShdw blurRad="50800" dist="38100" dir="2700000" algn="tl" rotWithShape="0">
              <a:prstClr val="black">
                <a:alpha val="40000"/>
              </a:prstClr>
            </a:outerShdw>
          </a:effectLst>
        </p:spPr>
      </p:pic>
      <p:pic>
        <p:nvPicPr>
          <p:cNvPr id="18" name="Elemento grafico 17" descr="Freccia: diritta con riempimento a tinta unita"/>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264046" y="2167195"/>
            <a:ext cx="709241" cy="709241"/>
          </a:xfrm>
          <a:prstGeom prst="rect">
            <a:avLst/>
          </a:prstGeom>
        </p:spPr>
      </p:pic>
      <p:pic>
        <p:nvPicPr>
          <p:cNvPr id="19" name="Elemento grafico 18" descr="Freccia: diritta con riempimento a tinta unita"/>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7247430" y="2190631"/>
            <a:ext cx="709241" cy="709241"/>
          </a:xfrm>
          <a:prstGeom prst="rect">
            <a:avLst/>
          </a:prstGeom>
        </p:spPr>
      </p:pic>
      <p:pic>
        <p:nvPicPr>
          <p:cNvPr id="20" name="Picture 33" descr="A picture containing food, beverage, counter, fruit drink&#10;&#10;Description automatically generated"/>
          <p:cNvPicPr>
            <a:picLocks noChangeAspect="1"/>
          </p:cNvPicPr>
          <p:nvPr/>
        </p:nvPicPr>
        <p:blipFill rotWithShape="1">
          <a:blip r:embed="rId14" cstate="print">
            <a:extLst>
              <a:ext uri="{28A0092B-C50C-407E-A947-70E740481C1C}">
                <a14:useLocalDpi xmlns:a14="http://schemas.microsoft.com/office/drawing/2010/main" val="0"/>
              </a:ext>
            </a:extLst>
          </a:blip>
          <a:srcRect l="17101" t="23759" r="56015" b="10124"/>
          <a:stretch>
            <a:fillRect/>
          </a:stretch>
        </p:blipFill>
        <p:spPr>
          <a:xfrm flipH="1">
            <a:off x="4614590" y="4637330"/>
            <a:ext cx="728509" cy="1512253"/>
          </a:xfrm>
          <a:prstGeom prst="rect">
            <a:avLst/>
          </a:prstGeom>
          <a:effectLst>
            <a:outerShdw blurRad="50800" dist="38100" dir="2700000" algn="tl" rotWithShape="0">
              <a:prstClr val="black">
                <a:alpha val="40000"/>
              </a:prstClr>
            </a:outerShdw>
          </a:effectLst>
        </p:spPr>
      </p:pic>
      <p:pic>
        <p:nvPicPr>
          <p:cNvPr id="21" name="Picture 48" descr="A picture containing cup, container, glass, beverage&#10;&#10;Description automatically generated"/>
          <p:cNvPicPr>
            <a:picLocks noChangeAspect="1"/>
          </p:cNvPicPr>
          <p:nvPr/>
        </p:nvPicPr>
        <p:blipFill rotWithShape="1">
          <a:blip r:embed="rId15" cstate="print">
            <a:extLst>
              <a:ext uri="{28A0092B-C50C-407E-A947-70E740481C1C}">
                <a14:useLocalDpi xmlns:a14="http://schemas.microsoft.com/office/drawing/2010/main" val="0"/>
              </a:ext>
            </a:extLst>
          </a:blip>
          <a:srcRect l="26816" t="51767" r="44999" b="12546"/>
          <a:stretch>
            <a:fillRect/>
          </a:stretch>
        </p:blipFill>
        <p:spPr>
          <a:xfrm flipH="1">
            <a:off x="6101027" y="4747486"/>
            <a:ext cx="1263607" cy="1270703"/>
          </a:xfrm>
          <a:prstGeom prst="rect">
            <a:avLst/>
          </a:prstGeom>
          <a:effectLst>
            <a:outerShdw blurRad="50800" dist="38100" dir="2700000" algn="tl" rotWithShape="0">
              <a:prstClr val="black">
                <a:alpha val="40000"/>
              </a:prstClr>
            </a:outerShdw>
          </a:effectLst>
        </p:spPr>
      </p:pic>
      <p:pic>
        <p:nvPicPr>
          <p:cNvPr id="22" name="Picture 52"/>
          <p:cNvPicPr>
            <a:picLocks noChangeAspect="1"/>
          </p:cNvPicPr>
          <p:nvPr/>
        </p:nvPicPr>
        <p:blipFill rotWithShape="1">
          <a:blip r:embed="rId16" cstate="print">
            <a:extLst>
              <a:ext uri="{28A0092B-C50C-407E-A947-70E740481C1C}">
                <a14:useLocalDpi xmlns:a14="http://schemas.microsoft.com/office/drawing/2010/main" val="0"/>
              </a:ext>
            </a:extLst>
          </a:blip>
          <a:srcRect l="11540" r="60953" b="20758"/>
          <a:stretch>
            <a:fillRect/>
          </a:stretch>
        </p:blipFill>
        <p:spPr bwMode="auto">
          <a:xfrm>
            <a:off x="8112600" y="4348426"/>
            <a:ext cx="773129" cy="1767600"/>
          </a:xfrm>
          <a:prstGeom prst="rect">
            <a:avLst/>
          </a:prstGeom>
          <a:noFill/>
          <a:ln>
            <a:noFill/>
          </a:ln>
          <a:effectLst>
            <a:outerShdw blurRad="50800" dist="38100" dir="2700000" algn="tl" rotWithShape="0">
              <a:prstClr val="black">
                <a:alpha val="40000"/>
              </a:prstClr>
            </a:outerShdw>
          </a:effectLst>
        </p:spPr>
      </p:pic>
      <p:pic>
        <p:nvPicPr>
          <p:cNvPr id="24" name="Elemento grafico 23" descr="Freccia: diritt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5398412" y="5073873"/>
            <a:ext cx="709241" cy="709241"/>
          </a:xfrm>
          <a:prstGeom prst="rect">
            <a:avLst/>
          </a:prstGeom>
        </p:spPr>
      </p:pic>
      <p:pic>
        <p:nvPicPr>
          <p:cNvPr id="25" name="Elemento grafico 24" descr="Freccia: diritt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7386600" y="5105260"/>
            <a:ext cx="709241" cy="709241"/>
          </a:xfrm>
          <a:prstGeom prst="rect">
            <a:avLst/>
          </a:prstGeom>
        </p:spPr>
      </p:pic>
      <p:grpSp>
        <p:nvGrpSpPr>
          <p:cNvPr id="30" name="Gruppo 29"/>
          <p:cNvGrpSpPr/>
          <p:nvPr/>
        </p:nvGrpSpPr>
        <p:grpSpPr>
          <a:xfrm>
            <a:off x="5762322" y="1435516"/>
            <a:ext cx="1571781" cy="415186"/>
            <a:chOff x="5744497" y="1435516"/>
            <a:chExt cx="1571781" cy="415186"/>
          </a:xfrm>
        </p:grpSpPr>
        <p:sp>
          <p:nvSpPr>
            <p:cNvPr id="27" name="Rettangolo con angoli arrotondati 26"/>
            <p:cNvSpPr/>
            <p:nvPr/>
          </p:nvSpPr>
          <p:spPr>
            <a:xfrm>
              <a:off x="5797079" y="1435516"/>
              <a:ext cx="1519199" cy="415186"/>
            </a:xfrm>
            <a:prstGeom prst="round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58"/>
            <p:cNvSpPr txBox="1"/>
            <p:nvPr/>
          </p:nvSpPr>
          <p:spPr>
            <a:xfrm>
              <a:off x="5744497" y="1475466"/>
              <a:ext cx="1554042" cy="338554"/>
            </a:xfrm>
            <a:prstGeom prst="rect">
              <a:avLst/>
            </a:prstGeom>
            <a:noFill/>
            <a:ln w="28575">
              <a:noFill/>
            </a:ln>
          </p:spPr>
          <p:txBody>
            <a:bodyPr wrap="square" rtlCol="0">
              <a:spAutoFit/>
            </a:bodyPr>
            <a:lstStyle/>
            <a:p>
              <a:pPr algn="ctr"/>
              <a:r>
                <a:rPr lang="en-US" sz="1600" dirty="0">
                  <a:solidFill>
                    <a:srgbClr val="FFC000"/>
                  </a:solidFill>
                  <a:cs typeface="Arial" panose="020B0604020202020204" pitchFamily="34" charset="0"/>
                </a:rPr>
                <a:t> </a:t>
              </a:r>
              <a:r>
                <a:rPr lang="en-US" sz="1600" b="1" dirty="0">
                  <a:cs typeface="Arial" panose="020B0604020202020204" pitchFamily="34" charset="0"/>
                </a:rPr>
                <a:t>AE-loaded NCs</a:t>
              </a:r>
              <a:endParaRPr lang="en-US" sz="1600" b="1" dirty="0">
                <a:cs typeface="Arial" panose="020B0604020202020204" pitchFamily="34" charset="0"/>
              </a:endParaRPr>
            </a:p>
          </p:txBody>
        </p:sp>
      </p:grpSp>
      <p:grpSp>
        <p:nvGrpSpPr>
          <p:cNvPr id="31" name="Gruppo 30"/>
          <p:cNvGrpSpPr/>
          <p:nvPr/>
        </p:nvGrpSpPr>
        <p:grpSpPr>
          <a:xfrm>
            <a:off x="5855794" y="4257570"/>
            <a:ext cx="1727882" cy="415186"/>
            <a:chOff x="5863908" y="4239629"/>
            <a:chExt cx="1727882" cy="415186"/>
          </a:xfrm>
        </p:grpSpPr>
        <p:sp>
          <p:nvSpPr>
            <p:cNvPr id="29" name="Rettangolo con angoli arrotondati 28"/>
            <p:cNvSpPr/>
            <p:nvPr/>
          </p:nvSpPr>
          <p:spPr>
            <a:xfrm>
              <a:off x="5986724" y="4239629"/>
              <a:ext cx="1519199" cy="415186"/>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57"/>
            <p:cNvSpPr txBox="1"/>
            <p:nvPr/>
          </p:nvSpPr>
          <p:spPr>
            <a:xfrm>
              <a:off x="5863908" y="4277945"/>
              <a:ext cx="1727882" cy="338554"/>
            </a:xfrm>
            <a:prstGeom prst="rect">
              <a:avLst/>
            </a:prstGeom>
            <a:noFill/>
            <a:ln w="28575">
              <a:noFill/>
            </a:ln>
          </p:spPr>
          <p:txBody>
            <a:bodyPr wrap="square" rtlCol="0">
              <a:spAutoFit/>
            </a:bodyPr>
            <a:lstStyle/>
            <a:p>
              <a:pPr algn="ctr"/>
              <a:r>
                <a:rPr lang="en-US" sz="1400" dirty="0">
                  <a:latin typeface="Arial" panose="020B0604020202020204" pitchFamily="34" charset="0"/>
                  <a:cs typeface="Arial" panose="020B0604020202020204" pitchFamily="34" charset="0"/>
                </a:rPr>
                <a:t> </a:t>
              </a:r>
              <a:r>
                <a:rPr lang="en-US" sz="1600" b="1" dirty="0">
                  <a:cs typeface="Arial" panose="020B0604020202020204" pitchFamily="34" charset="0"/>
                </a:rPr>
                <a:t>DOX-loaded NCs</a:t>
              </a:r>
              <a:endParaRPr lang="en-US" sz="1400" b="1" dirty="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98806"/>
    </mc:Choice>
    <mc:Fallback>
      <p:transition spd="slow" advTm="9880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04800" y="1143000"/>
            <a:ext cx="7543800" cy="461665"/>
          </a:xfrm>
          <a:prstGeom prst="rect">
            <a:avLst/>
          </a:prstGeom>
          <a:noFill/>
        </p:spPr>
        <p:txBody>
          <a:bodyPr wrap="square">
            <a:spAutoFit/>
          </a:bodyPr>
          <a:lstStyle/>
          <a:p>
            <a:r>
              <a:rPr lang="fr-FR" sz="2400" b="1" dirty="0">
                <a:solidFill>
                  <a:srgbClr val="D96F0B"/>
                </a:solidFill>
              </a:rPr>
              <a:t>UV/Vis </a:t>
            </a:r>
            <a:r>
              <a:rPr lang="fr-FR" sz="2400" b="1" dirty="0" err="1">
                <a:solidFill>
                  <a:srgbClr val="D96F0B"/>
                </a:solidFill>
              </a:rPr>
              <a:t>Spectroscopy</a:t>
            </a:r>
            <a:r>
              <a:rPr lang="fr-FR" sz="2400" b="1" dirty="0">
                <a:solidFill>
                  <a:srgbClr val="D96F0B"/>
                </a:solidFill>
              </a:rPr>
              <a:t> - Encapsulation </a:t>
            </a:r>
            <a:r>
              <a:rPr lang="fr-FR" sz="2400" b="1" dirty="0" err="1">
                <a:solidFill>
                  <a:srgbClr val="D96F0B"/>
                </a:solidFill>
              </a:rPr>
              <a:t>Efficiency</a:t>
            </a:r>
            <a:r>
              <a:rPr lang="fr-FR" sz="2400" b="1" dirty="0">
                <a:solidFill>
                  <a:srgbClr val="D96F0B"/>
                </a:solidFill>
              </a:rPr>
              <a:t> (EE)</a:t>
            </a:r>
            <a:endParaRPr lang="fr-FR" sz="2400" b="1" dirty="0">
              <a:solidFill>
                <a:srgbClr val="D96F0B"/>
              </a:solidFill>
            </a:endParaRPr>
          </a:p>
        </p:txBody>
      </p:sp>
      <p:pic>
        <p:nvPicPr>
          <p:cNvPr id="6" name="Picture 1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607222" y="1752600"/>
            <a:ext cx="4231978" cy="2362200"/>
          </a:xfrm>
          <a:prstGeom prst="rect">
            <a:avLst/>
          </a:prstGeom>
          <a:noFill/>
          <a:ln w="19050">
            <a:solidFill>
              <a:srgbClr val="FF0000"/>
            </a:solidFill>
          </a:ln>
          <a:effectLst>
            <a:outerShdw blurRad="50800" dist="38100" dir="2700000" algn="tl" rotWithShape="0">
              <a:srgbClr val="FF0000">
                <a:alpha val="40000"/>
              </a:srgbClr>
            </a:outerShdw>
          </a:effectLst>
        </p:spPr>
      </p:pic>
      <p:pic>
        <p:nvPicPr>
          <p:cNvPr id="7" name="Picture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752600"/>
            <a:ext cx="4122612" cy="2362200"/>
          </a:xfrm>
          <a:prstGeom prst="rect">
            <a:avLst/>
          </a:prstGeom>
          <a:solidFill>
            <a:srgbClr val="FF0000"/>
          </a:solidFill>
          <a:ln w="19050">
            <a:solidFill>
              <a:srgbClr val="FFC000"/>
            </a:solidFill>
          </a:ln>
          <a:effectLst>
            <a:outerShdw blurRad="50800" dist="38100" dir="2700000" algn="tl" rotWithShape="0">
              <a:srgbClr val="FFC000">
                <a:alpha val="40000"/>
              </a:srgbClr>
            </a:outerShdw>
          </a:effectLst>
        </p:spPr>
      </p:pic>
      <p:grpSp>
        <p:nvGrpSpPr>
          <p:cNvPr id="8" name="Gruppo 7"/>
          <p:cNvGrpSpPr/>
          <p:nvPr/>
        </p:nvGrpSpPr>
        <p:grpSpPr>
          <a:xfrm>
            <a:off x="812706" y="5700503"/>
            <a:ext cx="1574200" cy="415186"/>
            <a:chOff x="5742078" y="1435516"/>
            <a:chExt cx="1574200" cy="415186"/>
          </a:xfrm>
        </p:grpSpPr>
        <p:sp>
          <p:nvSpPr>
            <p:cNvPr id="9" name="Rettangolo con angoli arrotondati 8"/>
            <p:cNvSpPr/>
            <p:nvPr/>
          </p:nvSpPr>
          <p:spPr>
            <a:xfrm>
              <a:off x="5797079" y="1435516"/>
              <a:ext cx="1519199" cy="415186"/>
            </a:xfrm>
            <a:prstGeom prst="round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TextBox 58"/>
            <p:cNvSpPr txBox="1"/>
            <p:nvPr/>
          </p:nvSpPr>
          <p:spPr>
            <a:xfrm>
              <a:off x="5742078" y="1463839"/>
              <a:ext cx="1554042" cy="369332"/>
            </a:xfrm>
            <a:prstGeom prst="rect">
              <a:avLst/>
            </a:prstGeom>
            <a:noFill/>
            <a:ln w="28575">
              <a:noFill/>
            </a:ln>
          </p:spPr>
          <p:txBody>
            <a:bodyPr wrap="square" rtlCol="0">
              <a:spAutoFit/>
            </a:bodyPr>
            <a:lstStyle/>
            <a:p>
              <a:pPr algn="ctr"/>
              <a:r>
                <a:rPr lang="en-US" dirty="0">
                  <a:solidFill>
                    <a:srgbClr val="FFC000"/>
                  </a:solidFill>
                  <a:cs typeface="Arial" panose="020B0604020202020204" pitchFamily="34" charset="0"/>
                </a:rPr>
                <a:t> </a:t>
              </a:r>
              <a:r>
                <a:rPr lang="en-US" b="1" dirty="0">
                  <a:cs typeface="Arial" panose="020B0604020202020204" pitchFamily="34" charset="0"/>
                </a:rPr>
                <a:t>Aloe-Emodin</a:t>
              </a:r>
              <a:endParaRPr lang="en-US" b="1" dirty="0">
                <a:cs typeface="Arial" panose="020B0604020202020204" pitchFamily="34" charset="0"/>
              </a:endParaRPr>
            </a:p>
          </p:txBody>
        </p:sp>
      </p:grpSp>
      <p:grpSp>
        <p:nvGrpSpPr>
          <p:cNvPr id="11" name="Gruppo 10"/>
          <p:cNvGrpSpPr/>
          <p:nvPr/>
        </p:nvGrpSpPr>
        <p:grpSpPr>
          <a:xfrm>
            <a:off x="6634279" y="5708041"/>
            <a:ext cx="1727882" cy="415186"/>
            <a:chOff x="5863908" y="4239629"/>
            <a:chExt cx="1727882" cy="415186"/>
          </a:xfrm>
        </p:grpSpPr>
        <p:sp>
          <p:nvSpPr>
            <p:cNvPr id="12" name="Rettangolo con angoli arrotondati 11"/>
            <p:cNvSpPr/>
            <p:nvPr/>
          </p:nvSpPr>
          <p:spPr>
            <a:xfrm>
              <a:off x="5986724" y="4239629"/>
              <a:ext cx="1519199" cy="415186"/>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57"/>
            <p:cNvSpPr txBox="1"/>
            <p:nvPr/>
          </p:nvSpPr>
          <p:spPr>
            <a:xfrm>
              <a:off x="5863908" y="4277945"/>
              <a:ext cx="1727882" cy="369332"/>
            </a:xfrm>
            <a:prstGeom prst="rect">
              <a:avLst/>
            </a:prstGeom>
            <a:noFill/>
            <a:ln w="28575">
              <a:noFill/>
            </a:ln>
          </p:spPr>
          <p:txBody>
            <a:bodyPr wrap="square" rtlCol="0">
              <a:spAutoFit/>
            </a:bodyPr>
            <a:lstStyle/>
            <a:p>
              <a:pPr algn="ctr"/>
              <a:r>
                <a:rPr lang="en-US" sz="1400" dirty="0">
                  <a:latin typeface="Arial" panose="020B0604020202020204" pitchFamily="34" charset="0"/>
                  <a:cs typeface="Arial" panose="020B0604020202020204" pitchFamily="34" charset="0"/>
                </a:rPr>
                <a:t> </a:t>
              </a:r>
              <a:r>
                <a:rPr lang="en-US" b="1" dirty="0">
                  <a:cs typeface="Arial" panose="020B0604020202020204" pitchFamily="34" charset="0"/>
                </a:rPr>
                <a:t>Doxorubicin</a:t>
              </a:r>
              <a:endParaRPr lang="en-US" sz="1400" b="1" dirty="0">
                <a:cs typeface="Arial" panose="020B0604020202020204" pitchFamily="34" charset="0"/>
              </a:endParaRPr>
            </a:p>
          </p:txBody>
        </p:sp>
      </p:grpSp>
      <p:sp>
        <p:nvSpPr>
          <p:cNvPr id="14" name="TextBox 2"/>
          <p:cNvSpPr txBox="1"/>
          <p:nvPr/>
        </p:nvSpPr>
        <p:spPr>
          <a:xfrm>
            <a:off x="7000738" y="5145279"/>
            <a:ext cx="1031912" cy="523220"/>
          </a:xfrm>
          <a:prstGeom prst="rect">
            <a:avLst/>
          </a:prstGeom>
          <a:noFill/>
          <a:ln w="28575">
            <a:noFill/>
          </a:ln>
        </p:spPr>
        <p:txBody>
          <a:bodyPr wrap="square" rtlCol="0">
            <a:spAutoFit/>
          </a:bodyPr>
          <a:lstStyle/>
          <a:p>
            <a:pPr algn="ctr"/>
            <a:r>
              <a:rPr lang="en-US" sz="2800" b="1" dirty="0">
                <a:solidFill>
                  <a:srgbClr val="FF0000"/>
                </a:solidFill>
                <a:cs typeface="Arial" panose="020B0604020202020204" pitchFamily="34" charset="0"/>
              </a:rPr>
              <a:t>93%</a:t>
            </a:r>
            <a:endParaRPr lang="en-US" sz="2800" b="1" dirty="0">
              <a:solidFill>
                <a:srgbClr val="FF0000"/>
              </a:solidFill>
              <a:cs typeface="Arial" panose="020B0604020202020204" pitchFamily="34" charset="0"/>
            </a:endParaRPr>
          </a:p>
        </p:txBody>
      </p:sp>
      <p:sp>
        <p:nvSpPr>
          <p:cNvPr id="15" name="TextBox 13"/>
          <p:cNvSpPr txBox="1"/>
          <p:nvPr/>
        </p:nvSpPr>
        <p:spPr>
          <a:xfrm>
            <a:off x="1182655" y="5149134"/>
            <a:ext cx="1031912" cy="523220"/>
          </a:xfrm>
          <a:prstGeom prst="rect">
            <a:avLst/>
          </a:prstGeom>
          <a:noFill/>
          <a:ln w="28575">
            <a:noFill/>
          </a:ln>
        </p:spPr>
        <p:txBody>
          <a:bodyPr wrap="square" rtlCol="0">
            <a:spAutoFit/>
          </a:bodyPr>
          <a:lstStyle/>
          <a:p>
            <a:pPr algn="ctr"/>
            <a:r>
              <a:rPr lang="en-US" sz="2800" b="1" dirty="0">
                <a:solidFill>
                  <a:srgbClr val="FFC000"/>
                </a:solidFill>
                <a:cs typeface="Arial" panose="020B0604020202020204" pitchFamily="34" charset="0"/>
              </a:rPr>
              <a:t>98%</a:t>
            </a:r>
            <a:endParaRPr lang="en-US" sz="2800" b="1" dirty="0">
              <a:solidFill>
                <a:srgbClr val="FFC000"/>
              </a:solidFill>
              <a:cs typeface="Arial" panose="020B0604020202020204" pitchFamily="34" charset="0"/>
            </a:endParaRPr>
          </a:p>
        </p:txBody>
      </p:sp>
      <mc:AlternateContent xmlns:mc="http://schemas.openxmlformats.org/markup-compatibility/2006">
        <mc:Choice xmlns:a14="http://schemas.microsoft.com/office/drawing/2010/main" Requires="a14">
          <p:sp>
            <p:nvSpPr>
              <p:cNvPr id="16" name="TextBox 16"/>
              <p:cNvSpPr txBox="1"/>
              <p:nvPr/>
            </p:nvSpPr>
            <p:spPr>
              <a:xfrm>
                <a:off x="2161735" y="4371012"/>
                <a:ext cx="4820529" cy="576376"/>
              </a:xfrm>
              <a:prstGeom prst="rect">
                <a:avLst/>
              </a:prstGeom>
              <a:noFill/>
              <a:ln w="28575">
                <a:noFill/>
              </a:ln>
            </p:spPr>
            <p:txBody>
              <a:bodyPr wrap="square">
                <a:spAutoFit/>
              </a:bodyPr>
              <a:lstStyle/>
              <a:p>
                <a14:m>
                  <m:oMathPara xmlns:m="http://schemas.openxmlformats.org/officeDocument/2006/math">
                    <m:oMathParaPr>
                      <m:jc m:val="centerGroup"/>
                    </m:oMathParaPr>
                    <m:oMath xmlns:m="http://schemas.openxmlformats.org/officeDocument/2006/math">
                      <m:r>
                        <a:rPr lang="en-US" sz="1400" b="1" i="1" smtClean="0">
                          <a:solidFill>
                            <a:schemeClr val="tx1"/>
                          </a:solidFill>
                          <a:latin typeface="Cambria Math" panose="02040503050406030204" pitchFamily="18" charset="0"/>
                        </a:rPr>
                        <m:t>𝑬𝑬</m:t>
                      </m:r>
                      <m:r>
                        <a:rPr lang="en-US" sz="1400" b="1" i="0">
                          <a:solidFill>
                            <a:schemeClr val="tx1"/>
                          </a:solidFill>
                          <a:latin typeface="Cambria Math" panose="02040503050406030204" pitchFamily="18" charset="0"/>
                        </a:rPr>
                        <m:t> </m:t>
                      </m:r>
                      <m:d>
                        <m:dPr>
                          <m:ctrlPr>
                            <a:rPr lang="en-US" sz="1400" b="1" i="1">
                              <a:solidFill>
                                <a:schemeClr val="tx1"/>
                              </a:solidFill>
                              <a:latin typeface="Cambria Math" panose="02040503050406030204" pitchFamily="18" charset="0"/>
                            </a:rPr>
                          </m:ctrlPr>
                        </m:dPr>
                        <m:e>
                          <m:r>
                            <a:rPr lang="en-US" sz="1400" b="1" i="0">
                              <a:solidFill>
                                <a:schemeClr val="tx1"/>
                              </a:solidFill>
                              <a:latin typeface="Cambria Math" panose="02040503050406030204" pitchFamily="18" charset="0"/>
                            </a:rPr>
                            <m:t>%</m:t>
                          </m:r>
                        </m:e>
                      </m:d>
                      <m:r>
                        <a:rPr lang="en-US" sz="1400" b="1" i="0">
                          <a:solidFill>
                            <a:schemeClr val="tx1"/>
                          </a:solidFill>
                          <a:latin typeface="Cambria Math" panose="02040503050406030204" pitchFamily="18" charset="0"/>
                        </a:rPr>
                        <m:t>=</m:t>
                      </m:r>
                      <m:d>
                        <m:dPr>
                          <m:ctrlPr>
                            <a:rPr lang="en-US" sz="1400" b="1" i="1">
                              <a:solidFill>
                                <a:schemeClr val="tx1"/>
                              </a:solidFill>
                              <a:latin typeface="Cambria Math" panose="02040503050406030204" pitchFamily="18" charset="0"/>
                            </a:rPr>
                          </m:ctrlPr>
                        </m:dPr>
                        <m:e>
                          <m:f>
                            <m:fPr>
                              <m:ctrlPr>
                                <a:rPr lang="en-US" sz="1400" b="1" i="1">
                                  <a:solidFill>
                                    <a:schemeClr val="tx1"/>
                                  </a:solidFill>
                                  <a:latin typeface="Cambria Math" panose="02040503050406030204" pitchFamily="18" charset="0"/>
                                </a:rPr>
                              </m:ctrlPr>
                            </m:fPr>
                            <m:num>
                              <m:r>
                                <a:rPr lang="en-US" sz="1400" b="1" i="1">
                                  <a:solidFill>
                                    <a:schemeClr val="tx1"/>
                                  </a:solidFill>
                                  <a:latin typeface="Cambria Math" panose="02040503050406030204" pitchFamily="18" charset="0"/>
                                </a:rPr>
                                <m:t>𝑻𝒐𝒕𝒂𝒍</m:t>
                              </m:r>
                              <m:r>
                                <a:rPr lang="en-US" sz="1400" b="1" i="0">
                                  <a:solidFill>
                                    <a:schemeClr val="tx1"/>
                                  </a:solidFill>
                                  <a:latin typeface="Cambria Math" panose="02040503050406030204" pitchFamily="18" charset="0"/>
                                </a:rPr>
                                <m:t> </m:t>
                              </m:r>
                              <m:r>
                                <a:rPr lang="en-US" sz="1400" b="1" i="1">
                                  <a:solidFill>
                                    <a:schemeClr val="tx1"/>
                                  </a:solidFill>
                                  <a:latin typeface="Cambria Math" panose="02040503050406030204" pitchFamily="18" charset="0"/>
                                </a:rPr>
                                <m:t>𝒅𝒓𝒖𝒈</m:t>
                              </m:r>
                              <m:r>
                                <a:rPr lang="en-US" sz="1400" b="1" i="0">
                                  <a:solidFill>
                                    <a:schemeClr val="tx1"/>
                                  </a:solidFill>
                                  <a:latin typeface="Cambria Math" panose="02040503050406030204" pitchFamily="18" charset="0"/>
                                </a:rPr>
                                <m:t>−</m:t>
                              </m:r>
                              <m:r>
                                <a:rPr lang="en-US" sz="1400" b="1" i="1">
                                  <a:solidFill>
                                    <a:schemeClr val="tx1"/>
                                  </a:solidFill>
                                  <a:latin typeface="Cambria Math" panose="02040503050406030204" pitchFamily="18" charset="0"/>
                                </a:rPr>
                                <m:t>𝑼𝒏𝒆𝒏𝒄𝒂𝒑𝒔𝒖𝒍𝒂𝒕𝒆𝒅</m:t>
                              </m:r>
                              <m:r>
                                <a:rPr lang="en-US" sz="1400" b="1" i="0" smtClean="0">
                                  <a:solidFill>
                                    <a:schemeClr val="tx1"/>
                                  </a:solidFill>
                                  <a:latin typeface="Cambria Math" panose="02040503050406030204" pitchFamily="18" charset="0"/>
                                </a:rPr>
                                <m:t> </m:t>
                              </m:r>
                              <m:r>
                                <a:rPr lang="en-US" sz="1400" b="1" i="1">
                                  <a:solidFill>
                                    <a:schemeClr val="tx1"/>
                                  </a:solidFill>
                                  <a:latin typeface="Cambria Math" panose="02040503050406030204" pitchFamily="18" charset="0"/>
                                </a:rPr>
                                <m:t>𝒅𝒓𝒖𝒈</m:t>
                              </m:r>
                            </m:num>
                            <m:den>
                              <m:r>
                                <a:rPr lang="en-US" sz="1400" b="1" i="1">
                                  <a:solidFill>
                                    <a:schemeClr val="tx1"/>
                                  </a:solidFill>
                                  <a:latin typeface="Cambria Math" panose="02040503050406030204" pitchFamily="18" charset="0"/>
                                </a:rPr>
                                <m:t>𝑻𝒐𝒕𝒂𝒍</m:t>
                              </m:r>
                              <m:r>
                                <a:rPr lang="en-US" sz="1400" b="1" i="0">
                                  <a:solidFill>
                                    <a:schemeClr val="tx1"/>
                                  </a:solidFill>
                                  <a:latin typeface="Cambria Math" panose="02040503050406030204" pitchFamily="18" charset="0"/>
                                </a:rPr>
                                <m:t> </m:t>
                              </m:r>
                              <m:r>
                                <a:rPr lang="en-US" sz="1400" b="1" i="1">
                                  <a:solidFill>
                                    <a:schemeClr val="tx1"/>
                                  </a:solidFill>
                                  <a:latin typeface="Cambria Math" panose="02040503050406030204" pitchFamily="18" charset="0"/>
                                </a:rPr>
                                <m:t>𝒅𝒓𝒖𝒈</m:t>
                              </m:r>
                            </m:den>
                          </m:f>
                        </m:e>
                      </m:d>
                      <m:r>
                        <a:rPr lang="en-US" sz="1400" b="1" i="1">
                          <a:solidFill>
                            <a:schemeClr val="tx1"/>
                          </a:solidFill>
                          <a:latin typeface="Cambria Math" panose="02040503050406030204" pitchFamily="18" charset="0"/>
                        </a:rPr>
                        <m:t>𝒙</m:t>
                      </m:r>
                      <m:r>
                        <a:rPr lang="en-US" sz="1400" b="1" i="0">
                          <a:solidFill>
                            <a:schemeClr val="tx1"/>
                          </a:solidFill>
                          <a:latin typeface="Cambria Math" panose="02040503050406030204" pitchFamily="18" charset="0"/>
                        </a:rPr>
                        <m:t> </m:t>
                      </m:r>
                      <m:r>
                        <a:rPr lang="en-US" sz="1400" b="1" i="0">
                          <a:solidFill>
                            <a:schemeClr val="tx1"/>
                          </a:solidFill>
                          <a:latin typeface="Cambria Math" panose="02040503050406030204" pitchFamily="18" charset="0"/>
                        </a:rPr>
                        <m:t>𝟏𝟎𝟎</m:t>
                      </m:r>
                    </m:oMath>
                  </m:oMathPara>
                </a14:m>
                <a:endParaRPr lang="en-US" sz="1400" b="1" dirty="0">
                  <a:solidFill>
                    <a:schemeClr val="tx1"/>
                  </a:solidFill>
                  <a:cs typeface="Arial" panose="020B0604020202020204" pitchFamily="34" charset="0"/>
                </a:endParaRPr>
              </a:p>
            </p:txBody>
          </p:sp>
        </mc:Choice>
        <mc:Fallback>
          <p:sp>
            <p:nvSpPr>
              <p:cNvPr id="16" name="TextBox 16"/>
              <p:cNvSpPr txBox="1">
                <a:spLocks noRot="1" noChangeAspect="1" noMove="1" noResize="1" noEditPoints="1" noAdjustHandles="1" noChangeArrowheads="1" noChangeShapeType="1" noTextEdit="1"/>
              </p:cNvSpPr>
              <p:nvPr/>
            </p:nvSpPr>
            <p:spPr>
              <a:xfrm>
                <a:off x="2161735" y="4371012"/>
                <a:ext cx="4820529" cy="576376"/>
              </a:xfrm>
              <a:prstGeom prst="rect">
                <a:avLst/>
              </a:prstGeom>
              <a:blipFill rotWithShape="1">
                <a:blip r:embed="rId3"/>
                <a:stretch>
                  <a:fillRect l="-4" t="-53" r="9" b="18"/>
                </a:stretch>
              </a:blipFill>
              <a:ln w="28575">
                <a:noFill/>
              </a:ln>
            </p:spPr>
            <p:txBody>
              <a:bodyPr/>
              <a:lstStyle/>
              <a:p>
                <a:r>
                  <a:rPr lang="en-US" altLang="en-US">
                    <a:noFill/>
                  </a:rPr>
                  <a:t> </a:t>
                </a:r>
              </a:p>
            </p:txBody>
          </p:sp>
        </mc:Fallback>
      </mc:AlternateContent>
      <p:pic>
        <p:nvPicPr>
          <p:cNvPr id="19" name="Elemento grafico 18" descr="Freccia: diritta con riempimento a tinta unita"/>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671378">
            <a:off x="1974456" y="4745542"/>
            <a:ext cx="480222" cy="480222"/>
          </a:xfrm>
          <a:prstGeom prst="rect">
            <a:avLst/>
          </a:prstGeom>
        </p:spPr>
      </p:pic>
      <p:pic>
        <p:nvPicPr>
          <p:cNvPr id="20" name="Elemento grafico 19" descr="Freccia: diritta con riempimento a tinta unita"/>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928622" flipH="1">
            <a:off x="6821918" y="4745544"/>
            <a:ext cx="480222" cy="4802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092"/>
    </mc:Choice>
    <mc:Fallback>
      <p:transition spd="slow" advTm="3909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04800" y="1143000"/>
            <a:ext cx="7543800" cy="461665"/>
          </a:xfrm>
          <a:prstGeom prst="rect">
            <a:avLst/>
          </a:prstGeom>
          <a:noFill/>
        </p:spPr>
        <p:txBody>
          <a:bodyPr wrap="square">
            <a:spAutoFit/>
          </a:bodyPr>
          <a:lstStyle/>
          <a:p>
            <a:r>
              <a:rPr lang="en-GB" sz="2400" b="1" dirty="0">
                <a:solidFill>
                  <a:srgbClr val="D96F0B"/>
                </a:solidFill>
              </a:rPr>
              <a:t>Characterization – Scanning Electron Microscopy (SEM)</a:t>
            </a:r>
            <a:endParaRPr lang="en-GB" sz="2400" b="1" dirty="0">
              <a:solidFill>
                <a:srgbClr val="D96F0B"/>
              </a:solidFill>
            </a:endParaRPr>
          </a:p>
        </p:txBody>
      </p:sp>
      <p:pic>
        <p:nvPicPr>
          <p:cNvPr id="7" name="Picture 10"/>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817398" y="1989400"/>
            <a:ext cx="4017690" cy="3011592"/>
          </a:xfrm>
          <a:prstGeom prst="rect">
            <a:avLst/>
          </a:prstGeom>
          <a:noFill/>
          <a:ln w="28575">
            <a:solidFill>
              <a:srgbClr val="808AC3"/>
            </a:solidFill>
          </a:ln>
          <a:effectLst>
            <a:outerShdw blurRad="50800" dist="38100" dir="2700000" algn="tl" rotWithShape="0">
              <a:srgbClr val="808AC3">
                <a:alpha val="40000"/>
              </a:srgbClr>
            </a:outerShdw>
          </a:effectLst>
        </p:spPr>
      </p:pic>
      <p:pic>
        <p:nvPicPr>
          <p:cNvPr id="8"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150" y="1989400"/>
            <a:ext cx="4015454" cy="3011592"/>
          </a:xfrm>
          <a:prstGeom prst="rect">
            <a:avLst/>
          </a:prstGeom>
          <a:ln w="28575">
            <a:solidFill>
              <a:srgbClr val="808AC3"/>
            </a:solidFill>
          </a:ln>
          <a:effectLst>
            <a:outerShdw blurRad="50800" dist="38100" dir="2700000" algn="tl" rotWithShape="0">
              <a:srgbClr val="808AC3">
                <a:alpha val="40000"/>
              </a:srgbClr>
            </a:outerShdw>
          </a:effectLst>
        </p:spPr>
      </p:pic>
      <p:sp>
        <p:nvSpPr>
          <p:cNvPr id="10" name="Rettangolo con angoli arrotondati 9"/>
          <p:cNvSpPr/>
          <p:nvPr/>
        </p:nvSpPr>
        <p:spPr>
          <a:xfrm>
            <a:off x="2438399" y="5518666"/>
            <a:ext cx="4267200" cy="609600"/>
          </a:xfrm>
          <a:prstGeom prst="roundRect">
            <a:avLst/>
          </a:prstGeom>
          <a:solidFill>
            <a:srgbClr val="808AC3"/>
          </a:solidFill>
          <a:ln>
            <a:solidFill>
              <a:srgbClr val="808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p:cNvSpPr txBox="1"/>
          <p:nvPr/>
        </p:nvSpPr>
        <p:spPr>
          <a:xfrm>
            <a:off x="2012518" y="5638800"/>
            <a:ext cx="5118963" cy="369332"/>
          </a:xfrm>
          <a:prstGeom prst="rect">
            <a:avLst/>
          </a:prstGeom>
          <a:noFill/>
        </p:spPr>
        <p:txBody>
          <a:bodyPr wrap="square" rtlCol="0">
            <a:spAutoFit/>
          </a:bodyPr>
          <a:lstStyle/>
          <a:p>
            <a:pPr algn="ctr"/>
            <a:r>
              <a:rPr lang="en-US" b="1" i="1" dirty="0">
                <a:cs typeface="Arial" panose="020B0604020202020204" pitchFamily="34" charset="0"/>
              </a:rPr>
              <a:t>SEM micrographs of empty chitosan NCs</a:t>
            </a:r>
            <a:endParaRPr lang="en-US" b="1" i="1" dirty="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23337"/>
    </mc:Choice>
    <mc:Fallback>
      <p:transition spd="slow" advTm="2333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con angoli arrotondati 6"/>
          <p:cNvSpPr/>
          <p:nvPr/>
        </p:nvSpPr>
        <p:spPr>
          <a:xfrm>
            <a:off x="2362198" y="5518666"/>
            <a:ext cx="4419601" cy="609600"/>
          </a:xfrm>
          <a:prstGeom prst="round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0200" y="1981200"/>
            <a:ext cx="4019508" cy="3013200"/>
          </a:xfrm>
          <a:prstGeom prst="rect">
            <a:avLst/>
          </a:prstGeom>
          <a:noFill/>
          <a:ln w="28575">
            <a:solidFill>
              <a:srgbClr val="FFC000"/>
            </a:solidFill>
          </a:ln>
          <a:effectLst>
            <a:outerShdw blurRad="50800" dist="38100" dir="2700000" algn="tl" rotWithShape="0">
              <a:srgbClr val="FFC000">
                <a:alpha val="40000"/>
              </a:srgbClr>
            </a:outerShdw>
          </a:effectLst>
        </p:spPr>
      </p:pic>
      <p:pic>
        <p:nvPicPr>
          <p:cNvPr id="4"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8894" y="1981200"/>
            <a:ext cx="4018721" cy="3013200"/>
          </a:xfrm>
          <a:prstGeom prst="rect">
            <a:avLst/>
          </a:prstGeom>
          <a:noFill/>
          <a:ln w="28575">
            <a:solidFill>
              <a:srgbClr val="FFC000"/>
            </a:solidFill>
          </a:ln>
          <a:effectLst>
            <a:outerShdw blurRad="50800" dist="38100" dir="2700000" algn="tl" rotWithShape="0">
              <a:srgbClr val="FFC000">
                <a:alpha val="40000"/>
              </a:srgbClr>
            </a:outerShdw>
          </a:effectLst>
        </p:spPr>
      </p:pic>
      <p:sp>
        <p:nvSpPr>
          <p:cNvPr id="5" name="CasellaDiTesto 4"/>
          <p:cNvSpPr txBox="1"/>
          <p:nvPr/>
        </p:nvSpPr>
        <p:spPr>
          <a:xfrm>
            <a:off x="304800" y="1143000"/>
            <a:ext cx="7543800" cy="461665"/>
          </a:xfrm>
          <a:prstGeom prst="rect">
            <a:avLst/>
          </a:prstGeom>
          <a:noFill/>
        </p:spPr>
        <p:txBody>
          <a:bodyPr wrap="square">
            <a:spAutoFit/>
          </a:bodyPr>
          <a:lstStyle/>
          <a:p>
            <a:r>
              <a:rPr lang="en-GB" sz="2400" b="1" dirty="0">
                <a:solidFill>
                  <a:srgbClr val="D96F0B"/>
                </a:solidFill>
              </a:rPr>
              <a:t>Characterization (SEM) – AE-loaded NCs  </a:t>
            </a:r>
            <a:endParaRPr lang="en-GB" sz="2400" b="1" dirty="0">
              <a:solidFill>
                <a:srgbClr val="D96F0B"/>
              </a:solidFill>
            </a:endParaRPr>
          </a:p>
        </p:txBody>
      </p:sp>
      <p:sp>
        <p:nvSpPr>
          <p:cNvPr id="6" name="TextBox 3"/>
          <p:cNvSpPr txBox="1"/>
          <p:nvPr/>
        </p:nvSpPr>
        <p:spPr>
          <a:xfrm>
            <a:off x="2012518" y="5638800"/>
            <a:ext cx="5118963" cy="369332"/>
          </a:xfrm>
          <a:prstGeom prst="rect">
            <a:avLst/>
          </a:prstGeom>
          <a:noFill/>
        </p:spPr>
        <p:txBody>
          <a:bodyPr wrap="square" rtlCol="0">
            <a:spAutoFit/>
          </a:bodyPr>
          <a:lstStyle/>
          <a:p>
            <a:pPr algn="ctr"/>
            <a:r>
              <a:rPr lang="en-GB" b="1" i="1" dirty="0">
                <a:cs typeface="Arial" panose="020B0604020202020204" pitchFamily="34" charset="0"/>
              </a:rPr>
              <a:t>SEM micrographs of AE-loaded chitosan NCs</a:t>
            </a:r>
            <a:endParaRPr lang="en-GB" b="1" i="1" dirty="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15725"/>
    </mc:Choice>
    <mc:Fallback>
      <p:transition spd="slow" advTm="1572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p:cNvSpPr/>
          <p:nvPr/>
        </p:nvSpPr>
        <p:spPr>
          <a:xfrm>
            <a:off x="2247898" y="5518666"/>
            <a:ext cx="4648202" cy="609600"/>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0"/>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94251" y="1981200"/>
            <a:ext cx="4018995" cy="3013200"/>
          </a:xfrm>
          <a:prstGeom prst="rect">
            <a:avLst/>
          </a:prstGeom>
          <a:noFill/>
          <a:ln w="19050">
            <a:solidFill>
              <a:srgbClr val="FF0000"/>
            </a:solidFill>
          </a:ln>
          <a:effectLst>
            <a:outerShdw blurRad="50800" dist="38100" dir="2700000" algn="tl" rotWithShape="0">
              <a:srgbClr val="FF0000">
                <a:alpha val="40000"/>
              </a:srgbClr>
            </a:outerShdw>
          </a:effectLst>
        </p:spPr>
      </p:pic>
      <p:pic>
        <p:nvPicPr>
          <p:cNvPr id="4"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754" y="1981200"/>
            <a:ext cx="4017600" cy="3013200"/>
          </a:xfrm>
          <a:prstGeom prst="rect">
            <a:avLst/>
          </a:prstGeom>
          <a:ln w="19050">
            <a:solidFill>
              <a:srgbClr val="FF0000"/>
            </a:solidFill>
          </a:ln>
          <a:effectLst>
            <a:outerShdw blurRad="50800" dist="38100" dir="2700000" algn="tl" rotWithShape="0">
              <a:srgbClr val="FF0000">
                <a:alpha val="40000"/>
              </a:srgbClr>
            </a:outerShdw>
          </a:effectLst>
        </p:spPr>
      </p:pic>
      <p:sp>
        <p:nvSpPr>
          <p:cNvPr id="5" name="CasellaDiTesto 4"/>
          <p:cNvSpPr txBox="1"/>
          <p:nvPr/>
        </p:nvSpPr>
        <p:spPr>
          <a:xfrm>
            <a:off x="304800" y="1143000"/>
            <a:ext cx="7543800" cy="461665"/>
          </a:xfrm>
          <a:prstGeom prst="rect">
            <a:avLst/>
          </a:prstGeom>
          <a:noFill/>
        </p:spPr>
        <p:txBody>
          <a:bodyPr wrap="square">
            <a:spAutoFit/>
          </a:bodyPr>
          <a:lstStyle/>
          <a:p>
            <a:r>
              <a:rPr lang="en-GB" sz="2400" b="1" dirty="0">
                <a:solidFill>
                  <a:srgbClr val="D96F0B"/>
                </a:solidFill>
              </a:rPr>
              <a:t>Characterization (SEM) – DOX-loaded NCs</a:t>
            </a:r>
            <a:endParaRPr lang="en-GB" sz="2400" b="1" dirty="0">
              <a:solidFill>
                <a:srgbClr val="D96F0B"/>
              </a:solidFill>
            </a:endParaRPr>
          </a:p>
        </p:txBody>
      </p:sp>
      <p:sp>
        <p:nvSpPr>
          <p:cNvPr id="7" name="TextBox 3"/>
          <p:cNvSpPr txBox="1"/>
          <p:nvPr/>
        </p:nvSpPr>
        <p:spPr>
          <a:xfrm>
            <a:off x="2012518" y="5638800"/>
            <a:ext cx="5118963" cy="369332"/>
          </a:xfrm>
          <a:prstGeom prst="rect">
            <a:avLst/>
          </a:prstGeom>
          <a:noFill/>
        </p:spPr>
        <p:txBody>
          <a:bodyPr wrap="square" rtlCol="0">
            <a:spAutoFit/>
          </a:bodyPr>
          <a:lstStyle/>
          <a:p>
            <a:pPr algn="ctr"/>
            <a:r>
              <a:rPr lang="en-GB" b="1" i="1" dirty="0">
                <a:cs typeface="Arial" panose="020B0604020202020204" pitchFamily="34" charset="0"/>
              </a:rPr>
              <a:t>SEM micrographs of DOX-loaded chitosan NCs</a:t>
            </a:r>
            <a:endParaRPr lang="en-GB" b="1" i="1" dirty="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21457"/>
    </mc:Choice>
    <mc:Fallback>
      <p:transition spd="slow" advTm="2145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con angoli arrotondati 14"/>
          <p:cNvSpPr/>
          <p:nvPr/>
        </p:nvSpPr>
        <p:spPr>
          <a:xfrm>
            <a:off x="2057400" y="5790172"/>
            <a:ext cx="5029200" cy="609600"/>
          </a:xfrm>
          <a:prstGeom prst="roundRect">
            <a:avLst/>
          </a:prstGeom>
          <a:solidFill>
            <a:srgbClr val="808AC3"/>
          </a:solidFill>
          <a:ln>
            <a:solidFill>
              <a:srgbClr val="808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p:cNvSpPr txBox="1"/>
          <p:nvPr/>
        </p:nvSpPr>
        <p:spPr>
          <a:xfrm>
            <a:off x="304800" y="1143000"/>
            <a:ext cx="7543800" cy="461665"/>
          </a:xfrm>
          <a:prstGeom prst="rect">
            <a:avLst/>
          </a:prstGeom>
          <a:noFill/>
        </p:spPr>
        <p:txBody>
          <a:bodyPr wrap="square">
            <a:spAutoFit/>
          </a:bodyPr>
          <a:lstStyle/>
          <a:p>
            <a:r>
              <a:rPr lang="en-GB" sz="2400" b="1" dirty="0">
                <a:solidFill>
                  <a:srgbClr val="D96F0B"/>
                </a:solidFill>
              </a:rPr>
              <a:t>Characterization – Atomic Force Microscopy (AFM)</a:t>
            </a:r>
            <a:endParaRPr lang="en-GB" sz="2400" b="1" dirty="0">
              <a:solidFill>
                <a:srgbClr val="D96F0B"/>
              </a:solidFill>
            </a:endParaRPr>
          </a:p>
        </p:txBody>
      </p:sp>
      <p:grpSp>
        <p:nvGrpSpPr>
          <p:cNvPr id="6" name="Group 7"/>
          <p:cNvGrpSpPr/>
          <p:nvPr/>
        </p:nvGrpSpPr>
        <p:grpSpPr>
          <a:xfrm>
            <a:off x="1524000" y="1828800"/>
            <a:ext cx="6096000" cy="3822362"/>
            <a:chOff x="539552" y="754420"/>
            <a:chExt cx="6534015" cy="4007717"/>
          </a:xfrm>
        </p:grpSpPr>
        <p:pic>
          <p:nvPicPr>
            <p:cNvPr id="7" name="Picture 4" descr="D:\Lavoro sperimentale\AFM_Mattiello\2022_05_09\2022_05_09_jpeg\ocs_002.jpe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9552" y="754420"/>
              <a:ext cx="309941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Lavoro sperimentale\AFM_Mattiello\2022_05_09\2022_05_09_jpeg\ocs_003_500n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848" y="754420"/>
              <a:ext cx="3099416"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4"/>
            <p:cNvSpPr/>
            <p:nvPr/>
          </p:nvSpPr>
          <p:spPr>
            <a:xfrm>
              <a:off x="1043608" y="1201460"/>
              <a:ext cx="792000" cy="79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cxnSp>
          <p:nvCxnSpPr>
            <p:cNvPr id="10" name="Connettore 1 6"/>
            <p:cNvCxnSpPr/>
            <p:nvPr/>
          </p:nvCxnSpPr>
          <p:spPr>
            <a:xfrm>
              <a:off x="1835608" y="1993460"/>
              <a:ext cx="2196000" cy="127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2"/>
            <p:cNvCxnSpPr/>
            <p:nvPr/>
          </p:nvCxnSpPr>
          <p:spPr>
            <a:xfrm flipV="1">
              <a:off x="1835608" y="908720"/>
              <a:ext cx="2196000" cy="2927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7" descr="D:\Lavoro sperimentale\AFM_Mattiello\2022_05_09\2022_05_09_jpeg\ocs_002_3D.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61" t="34585" r="25908" b="32707"/>
            <a:stretch>
              <a:fillRect/>
            </a:stretch>
          </p:blipFill>
          <p:spPr bwMode="auto">
            <a:xfrm>
              <a:off x="621803" y="3501008"/>
              <a:ext cx="3086101" cy="12611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Lavoro sperimentale\AFM_Mattiello\2022_05_09\2022_05_09_jpeg\ocs_003_500nm_3D.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444" t="34585" r="25537" b="32708"/>
            <a:stretch>
              <a:fillRect/>
            </a:stretch>
          </p:blipFill>
          <p:spPr bwMode="auto">
            <a:xfrm>
              <a:off x="3923928" y="3501008"/>
              <a:ext cx="3149639" cy="126109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7"/>
          <p:cNvSpPr txBox="1"/>
          <p:nvPr/>
        </p:nvSpPr>
        <p:spPr>
          <a:xfrm>
            <a:off x="1663648" y="5910306"/>
            <a:ext cx="5820399" cy="369332"/>
          </a:xfrm>
          <a:prstGeom prst="rect">
            <a:avLst/>
          </a:prstGeom>
          <a:noFill/>
        </p:spPr>
        <p:txBody>
          <a:bodyPr wrap="square" rtlCol="0">
            <a:spAutoFit/>
          </a:bodyPr>
          <a:lstStyle/>
          <a:p>
            <a:pPr algn="ctr"/>
            <a:r>
              <a:rPr lang="en-US" b="1" i="1" dirty="0">
                <a:cs typeface="Arial" panose="020B0604020202020204" pitchFamily="34" charset="0"/>
              </a:rPr>
              <a:t>2D- and 3D-section of empty chitosan NCs</a:t>
            </a:r>
            <a:endParaRPr lang="en-US" b="1" i="1" dirty="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23518"/>
    </mc:Choice>
    <mc:Fallback>
      <p:transition spd="slow" advTm="2351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con angoli arrotondati 12"/>
          <p:cNvSpPr/>
          <p:nvPr/>
        </p:nvSpPr>
        <p:spPr>
          <a:xfrm>
            <a:off x="2057400" y="5791200"/>
            <a:ext cx="5029200" cy="609600"/>
          </a:xfrm>
          <a:prstGeom prst="round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a:grpSpLocks noChangeAspect="1"/>
          </p:cNvGrpSpPr>
          <p:nvPr/>
        </p:nvGrpSpPr>
        <p:grpSpPr>
          <a:xfrm>
            <a:off x="1459831" y="1847866"/>
            <a:ext cx="6224338" cy="3823200"/>
            <a:chOff x="540000" y="756000"/>
            <a:chExt cx="6463174" cy="3970800"/>
          </a:xfrm>
        </p:grpSpPr>
        <p:pic>
          <p:nvPicPr>
            <p:cNvPr id="4" name="Picture 2" descr="D:\Lavoro sperimentale\AFM_Mattiello\2022_05_09\2022_05_09_jpeg\ocs_ae_003.jpe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48400" y="756000"/>
              <a:ext cx="309941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Lavoro sperimentale\AFM_Mattiello\2022_05_09\2022_05_09_jpeg\ocs_ae_0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756000"/>
              <a:ext cx="3099416" cy="2520000"/>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4"/>
            <p:cNvSpPr/>
            <p:nvPr/>
          </p:nvSpPr>
          <p:spPr>
            <a:xfrm>
              <a:off x="1224000" y="1548000"/>
              <a:ext cx="792000" cy="79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cxnSp>
          <p:nvCxnSpPr>
            <p:cNvPr id="7" name="Connettore 1 6"/>
            <p:cNvCxnSpPr/>
            <p:nvPr/>
          </p:nvCxnSpPr>
          <p:spPr>
            <a:xfrm>
              <a:off x="2016000" y="2340000"/>
              <a:ext cx="2015608" cy="9314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12"/>
            <p:cNvCxnSpPr/>
            <p:nvPr/>
          </p:nvCxnSpPr>
          <p:spPr>
            <a:xfrm flipV="1">
              <a:off x="2016000" y="908720"/>
              <a:ext cx="2015608" cy="6392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6" descr="D:\Lavoro sperimentale\AFM_Mattiello\2022_05_09\2022_05_09_jpeg\ocs_ae_001_3D.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670" t="35530" r="26070" b="32725"/>
            <a:stretch>
              <a:fillRect/>
            </a:stretch>
          </p:blipFill>
          <p:spPr bwMode="auto">
            <a:xfrm>
              <a:off x="611560" y="3502800"/>
              <a:ext cx="3060000" cy="12100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D:\Lavoro sperimentale\AFM_Mattiello\2022_05_09\2022_05_09_jpeg\ocs_ae_003_3D.jpeg"/>
            <p:cNvPicPr>
              <a:picLocks noChangeAspect="1" noChangeArrowheads="1"/>
            </p:cNvPicPr>
            <p:nvPr/>
          </p:nvPicPr>
          <p:blipFill rotWithShape="1">
            <a:blip r:embed="rId4">
              <a:extLst>
                <a:ext uri="{28A0092B-C50C-407E-A947-70E740481C1C}">
                  <a14:useLocalDpi xmlns:a14="http://schemas.microsoft.com/office/drawing/2010/main" val="0"/>
                </a:ext>
              </a:extLst>
            </a:blip>
            <a:srcRect l="31013" t="35586" r="25981" b="32207"/>
            <a:stretch>
              <a:fillRect/>
            </a:stretch>
          </p:blipFill>
          <p:spPr bwMode="auto">
            <a:xfrm>
              <a:off x="3924000" y="3502800"/>
              <a:ext cx="3079174" cy="12240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asellaDiTesto 10"/>
          <p:cNvSpPr txBox="1"/>
          <p:nvPr/>
        </p:nvSpPr>
        <p:spPr>
          <a:xfrm>
            <a:off x="304800" y="1143000"/>
            <a:ext cx="7543800" cy="461665"/>
          </a:xfrm>
          <a:prstGeom prst="rect">
            <a:avLst/>
          </a:prstGeom>
          <a:noFill/>
        </p:spPr>
        <p:txBody>
          <a:bodyPr wrap="square">
            <a:spAutoFit/>
          </a:bodyPr>
          <a:lstStyle/>
          <a:p>
            <a:r>
              <a:rPr lang="en-GB" sz="2400" b="1" dirty="0">
                <a:solidFill>
                  <a:srgbClr val="D96F0B"/>
                </a:solidFill>
              </a:rPr>
              <a:t>Characterization (AFM) – AE-loaded NCs </a:t>
            </a:r>
            <a:endParaRPr lang="en-GB" sz="2400" b="1" dirty="0">
              <a:solidFill>
                <a:srgbClr val="D96F0B"/>
              </a:solidFill>
            </a:endParaRPr>
          </a:p>
        </p:txBody>
      </p:sp>
      <p:sp>
        <p:nvSpPr>
          <p:cNvPr id="12" name="TextBox 14"/>
          <p:cNvSpPr txBox="1"/>
          <p:nvPr/>
        </p:nvSpPr>
        <p:spPr>
          <a:xfrm>
            <a:off x="1944159" y="5911334"/>
            <a:ext cx="5255682" cy="369332"/>
          </a:xfrm>
          <a:prstGeom prst="rect">
            <a:avLst/>
          </a:prstGeom>
          <a:noFill/>
        </p:spPr>
        <p:txBody>
          <a:bodyPr wrap="square" rtlCol="0">
            <a:spAutoFit/>
          </a:bodyPr>
          <a:lstStyle/>
          <a:p>
            <a:pPr algn="ctr"/>
            <a:r>
              <a:rPr lang="en-US" b="1" i="1" dirty="0">
                <a:cs typeface="Arial" panose="020B0604020202020204" pitchFamily="34" charset="0"/>
              </a:rPr>
              <a:t>2D- and 3D-section of AE-loaded chitosan NCs</a:t>
            </a:r>
            <a:endParaRPr lang="en-US" b="1" i="1" dirty="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13597"/>
    </mc:Choice>
    <mc:Fallback>
      <p:transition spd="slow" advTm="1359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con angoli arrotondati 12"/>
          <p:cNvSpPr/>
          <p:nvPr/>
        </p:nvSpPr>
        <p:spPr>
          <a:xfrm>
            <a:off x="2057400" y="5803084"/>
            <a:ext cx="5029200" cy="609600"/>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p:cNvSpPr txBox="1"/>
          <p:nvPr/>
        </p:nvSpPr>
        <p:spPr>
          <a:xfrm>
            <a:off x="304800" y="1143000"/>
            <a:ext cx="7543800" cy="461665"/>
          </a:xfrm>
          <a:prstGeom prst="rect">
            <a:avLst/>
          </a:prstGeom>
          <a:noFill/>
        </p:spPr>
        <p:txBody>
          <a:bodyPr wrap="square">
            <a:spAutoFit/>
          </a:bodyPr>
          <a:lstStyle/>
          <a:p>
            <a:r>
              <a:rPr lang="en-GB" sz="2400" b="1" dirty="0">
                <a:solidFill>
                  <a:srgbClr val="D96F0B"/>
                </a:solidFill>
              </a:rPr>
              <a:t>Characterization (AFM) – DOX-loaded NCs</a:t>
            </a:r>
            <a:endParaRPr lang="en-GB" sz="2400" b="1" dirty="0">
              <a:solidFill>
                <a:srgbClr val="D96F0B"/>
              </a:solidFill>
            </a:endParaRPr>
          </a:p>
        </p:txBody>
      </p:sp>
      <p:grpSp>
        <p:nvGrpSpPr>
          <p:cNvPr id="4" name="Group 9"/>
          <p:cNvGrpSpPr>
            <a:grpSpLocks noChangeAspect="1"/>
          </p:cNvGrpSpPr>
          <p:nvPr/>
        </p:nvGrpSpPr>
        <p:grpSpPr>
          <a:xfrm>
            <a:off x="1545597" y="1828000"/>
            <a:ext cx="6052805" cy="3823200"/>
            <a:chOff x="540000" y="756000"/>
            <a:chExt cx="6407816" cy="3943808"/>
          </a:xfrm>
        </p:grpSpPr>
        <p:pic>
          <p:nvPicPr>
            <p:cNvPr id="5" name="Picture 2" descr="D:\Lavoro sperimentale\AFM_Mattiello\2022_05_09\2022_05_09_jpeg\ocs_dox_003.jpe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48400" y="756000"/>
              <a:ext cx="309941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Lavoro sperimentale\AFM_Mattiello\2022_05_09\2022_05_09_jpeg\ocs_dox_0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756000"/>
              <a:ext cx="3099416" cy="25200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4"/>
            <p:cNvSpPr/>
            <p:nvPr/>
          </p:nvSpPr>
          <p:spPr>
            <a:xfrm>
              <a:off x="1152000" y="1782000"/>
              <a:ext cx="864000" cy="86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cxnSp>
          <p:nvCxnSpPr>
            <p:cNvPr id="8" name="Connettore 1 6"/>
            <p:cNvCxnSpPr/>
            <p:nvPr/>
          </p:nvCxnSpPr>
          <p:spPr>
            <a:xfrm>
              <a:off x="2016000" y="2646000"/>
              <a:ext cx="2015608" cy="6254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12"/>
            <p:cNvCxnSpPr/>
            <p:nvPr/>
          </p:nvCxnSpPr>
          <p:spPr>
            <a:xfrm flipV="1">
              <a:off x="2016000" y="908720"/>
              <a:ext cx="2015608" cy="8732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5" descr="D:\Lavoro sperimentale\AFM_Mattiello\2022_05_09\2022_05_09_jpeg\ocs_dox_001_3D.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671" t="34931" r="26198" b="33572"/>
            <a:stretch>
              <a:fillRect/>
            </a:stretch>
          </p:blipFill>
          <p:spPr bwMode="auto">
            <a:xfrm>
              <a:off x="612000" y="3501008"/>
              <a:ext cx="3046360" cy="119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Lavoro sperimentale\AFM_Mattiello\2022_05_09\2022_05_09_jpeg\ocs_dox_003_3D.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954" t="36289" r="26248" b="33449"/>
            <a:stretch>
              <a:fillRect/>
            </a:stretch>
          </p:blipFill>
          <p:spPr bwMode="auto">
            <a:xfrm>
              <a:off x="3924000" y="3502800"/>
              <a:ext cx="3023413" cy="1152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8"/>
          <p:cNvSpPr txBox="1"/>
          <p:nvPr/>
        </p:nvSpPr>
        <p:spPr>
          <a:xfrm>
            <a:off x="1799431" y="5923218"/>
            <a:ext cx="5545138" cy="369332"/>
          </a:xfrm>
          <a:prstGeom prst="rect">
            <a:avLst/>
          </a:prstGeom>
          <a:noFill/>
        </p:spPr>
        <p:txBody>
          <a:bodyPr wrap="square" rtlCol="0">
            <a:spAutoFit/>
          </a:bodyPr>
          <a:lstStyle/>
          <a:p>
            <a:pPr algn="ctr"/>
            <a:r>
              <a:rPr lang="en-US" b="1" i="1" dirty="0">
                <a:cs typeface="Arial" panose="020B0604020202020204" pitchFamily="34" charset="0"/>
              </a:rPr>
              <a:t>2D- and 3D-section of DOX-loaded chitosan NCs</a:t>
            </a:r>
            <a:endParaRPr lang="en-US" b="1" i="1" dirty="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13827"/>
    </mc:Choice>
    <mc:Fallback>
      <p:transition spd="slow" advTm="1382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7300" y="1076872"/>
            <a:ext cx="6629400" cy="830997"/>
          </a:xfrm>
          <a:prstGeom prst="rect">
            <a:avLst/>
          </a:prstGeom>
        </p:spPr>
        <p:txBody>
          <a:bodyPr wrap="square">
            <a:spAutoFit/>
          </a:bodyPr>
          <a:lstStyle/>
          <a:p>
            <a:pPr algn="ctr"/>
            <a:r>
              <a:rPr lang="en-GB" sz="2400" b="1" dirty="0">
                <a:solidFill>
                  <a:srgbClr val="D96F0B"/>
                </a:solidFill>
              </a:rPr>
              <a:t>Chitosan </a:t>
            </a:r>
            <a:r>
              <a:rPr lang="en-GB" sz="2400" b="1" dirty="0" err="1">
                <a:solidFill>
                  <a:srgbClr val="D96F0B"/>
                </a:solidFill>
              </a:rPr>
              <a:t>Nanocapsules</a:t>
            </a:r>
            <a:r>
              <a:rPr lang="en-GB" sz="2400" b="1" dirty="0">
                <a:solidFill>
                  <a:srgbClr val="D96F0B"/>
                </a:solidFill>
              </a:rPr>
              <a:t> loaded with Aloe-Emodin for Cancer Treatment</a:t>
            </a:r>
            <a:endParaRPr lang="en-US" sz="2400" b="1" dirty="0">
              <a:solidFill>
                <a:srgbClr val="D96F0B"/>
              </a:solidFill>
            </a:endParaRPr>
          </a:p>
        </p:txBody>
      </p:sp>
      <p:pic>
        <p:nvPicPr>
          <p:cNvPr id="3" name="Immagine 2" descr="Immagine che contiene pianta, Pianta terrestre, foglia&#10;&#10;Descrizione generata automaticament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9592" y="2882785"/>
            <a:ext cx="1619250" cy="1598000"/>
          </a:xfrm>
          <a:prstGeom prst="rect">
            <a:avLst/>
          </a:prstGeom>
          <a:effectLst>
            <a:outerShdw blurRad="50800" dist="38100" dir="2700000" algn="tl" rotWithShape="0">
              <a:prstClr val="black">
                <a:alpha val="40000"/>
              </a:prstClr>
            </a:outerShdw>
          </a:effectLst>
        </p:spPr>
      </p:pic>
      <p:pic>
        <p:nvPicPr>
          <p:cNvPr id="10" name="Immagine 9" descr="Immagine che contiene computer, bottiglia, Tastiera del computer, microscopio&#10;&#10;Descrizione generata automaticament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061" y="2200562"/>
            <a:ext cx="3162727" cy="3162727"/>
          </a:xfrm>
          <a:prstGeom prst="rect">
            <a:avLst/>
          </a:prstGeom>
          <a:effectLst>
            <a:outerShdw blurRad="50800" dist="38100" dir="2700000" algn="tl" rotWithShape="0">
              <a:prstClr val="black">
                <a:alpha val="40000"/>
              </a:prstClr>
            </a:outerShdw>
          </a:effectLst>
        </p:spPr>
      </p:pic>
      <p:pic>
        <p:nvPicPr>
          <p:cNvPr id="11" name="Elemento grafico 10" descr="Freccia: diritta con riempimento a tinta unita"/>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798852" y="3427830"/>
            <a:ext cx="1079500" cy="1079500"/>
          </a:xfrm>
          <a:prstGeom prst="rect">
            <a:avLst/>
          </a:prstGeom>
        </p:spPr>
      </p:pic>
      <p:sp>
        <p:nvSpPr>
          <p:cNvPr id="12" name="TextBox 17"/>
          <p:cNvSpPr txBox="1"/>
          <p:nvPr/>
        </p:nvSpPr>
        <p:spPr>
          <a:xfrm>
            <a:off x="1543050" y="3200400"/>
            <a:ext cx="1600200" cy="400110"/>
          </a:xfrm>
          <a:prstGeom prst="rect">
            <a:avLst/>
          </a:prstGeom>
          <a:noFill/>
        </p:spPr>
        <p:txBody>
          <a:bodyPr wrap="square" rtlCol="0">
            <a:spAutoFit/>
          </a:bodyPr>
          <a:lstStyle/>
          <a:p>
            <a:pPr algn="ctr"/>
            <a:r>
              <a:rPr lang="en-US" sz="2000" b="1" dirty="0">
                <a:solidFill>
                  <a:srgbClr val="D96F0B"/>
                </a:solidFill>
              </a:rPr>
              <a:t>Extraction</a:t>
            </a:r>
            <a:endParaRPr lang="en-US" sz="2000" b="1" dirty="0">
              <a:solidFill>
                <a:srgbClr val="D96F0B"/>
              </a:solidFill>
            </a:endParaRPr>
          </a:p>
        </p:txBody>
      </p:sp>
      <p:pic>
        <p:nvPicPr>
          <p:cNvPr id="13" name="Elemento grafico 12" descr="Freccia: diritta con riempimento a tinta unita"/>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6264274" y="3452377"/>
            <a:ext cx="1079500" cy="1079500"/>
          </a:xfrm>
          <a:prstGeom prst="rect">
            <a:avLst/>
          </a:prstGeom>
        </p:spPr>
      </p:pic>
      <p:sp>
        <p:nvSpPr>
          <p:cNvPr id="14" name="TextBox 17"/>
          <p:cNvSpPr txBox="1"/>
          <p:nvPr/>
        </p:nvSpPr>
        <p:spPr>
          <a:xfrm>
            <a:off x="5791200" y="3227775"/>
            <a:ext cx="2177836" cy="400110"/>
          </a:xfrm>
          <a:prstGeom prst="rect">
            <a:avLst/>
          </a:prstGeom>
          <a:noFill/>
        </p:spPr>
        <p:txBody>
          <a:bodyPr wrap="square" rtlCol="0">
            <a:spAutoFit/>
          </a:bodyPr>
          <a:lstStyle/>
          <a:p>
            <a:pPr algn="ctr"/>
            <a:r>
              <a:rPr lang="en-US" sz="2000" b="1" i="1" dirty="0">
                <a:solidFill>
                  <a:srgbClr val="D96F0B"/>
                </a:solidFill>
              </a:rPr>
              <a:t>Test in vitro</a:t>
            </a:r>
            <a:endParaRPr lang="en-US" sz="2000" b="1" i="1" dirty="0">
              <a:solidFill>
                <a:srgbClr val="D96F0B"/>
              </a:solidFill>
            </a:endParaRPr>
          </a:p>
        </p:txBody>
      </p:sp>
      <p:sp>
        <p:nvSpPr>
          <p:cNvPr id="15" name="TextBox 17"/>
          <p:cNvSpPr txBox="1"/>
          <p:nvPr/>
        </p:nvSpPr>
        <p:spPr>
          <a:xfrm>
            <a:off x="2839823" y="5486400"/>
            <a:ext cx="3505201" cy="707886"/>
          </a:xfrm>
          <a:prstGeom prst="rect">
            <a:avLst/>
          </a:prstGeom>
          <a:noFill/>
        </p:spPr>
        <p:txBody>
          <a:bodyPr wrap="square" rtlCol="0">
            <a:spAutoFit/>
          </a:bodyPr>
          <a:lstStyle/>
          <a:p>
            <a:pPr algn="ctr"/>
            <a:r>
              <a:rPr lang="en-US" sz="2000" b="1" dirty="0">
                <a:solidFill>
                  <a:srgbClr val="D96F0B"/>
                </a:solidFill>
              </a:rPr>
              <a:t>Synthesis and characterization of chitosan </a:t>
            </a:r>
            <a:r>
              <a:rPr lang="en-US" sz="2000" b="1" dirty="0" err="1">
                <a:solidFill>
                  <a:srgbClr val="D96F0B"/>
                </a:solidFill>
              </a:rPr>
              <a:t>nanocapsules</a:t>
            </a:r>
            <a:r>
              <a:rPr lang="en-US" sz="2000" b="1" dirty="0">
                <a:solidFill>
                  <a:srgbClr val="D96F0B"/>
                </a:solidFill>
              </a:rPr>
              <a:t> </a:t>
            </a:r>
            <a:endParaRPr lang="en-US" sz="2000" b="1" dirty="0">
              <a:solidFill>
                <a:srgbClr val="D96F0B"/>
              </a:solidFill>
            </a:endParaRPr>
          </a:p>
        </p:txBody>
      </p:sp>
      <p:sp>
        <p:nvSpPr>
          <p:cNvPr id="16" name="TextBox 17"/>
          <p:cNvSpPr txBox="1"/>
          <p:nvPr/>
        </p:nvSpPr>
        <p:spPr>
          <a:xfrm>
            <a:off x="149592" y="4380197"/>
            <a:ext cx="1819275" cy="369332"/>
          </a:xfrm>
          <a:prstGeom prst="rect">
            <a:avLst/>
          </a:prstGeom>
          <a:noFill/>
        </p:spPr>
        <p:txBody>
          <a:bodyPr wrap="square" rtlCol="0">
            <a:spAutoFit/>
          </a:bodyPr>
          <a:lstStyle/>
          <a:p>
            <a:pPr algn="ctr"/>
            <a:r>
              <a:rPr lang="en-US" b="1" i="1" dirty="0"/>
              <a:t>Aloe vera </a:t>
            </a:r>
            <a:r>
              <a:rPr lang="en-US" b="1" dirty="0"/>
              <a:t>L.</a:t>
            </a:r>
            <a:endParaRPr lang="en-US" b="1" dirty="0"/>
          </a:p>
        </p:txBody>
      </p:sp>
      <p:sp>
        <p:nvSpPr>
          <p:cNvPr id="19" name="TextBox 17"/>
          <p:cNvSpPr txBox="1"/>
          <p:nvPr/>
        </p:nvSpPr>
        <p:spPr>
          <a:xfrm>
            <a:off x="7038976" y="4357698"/>
            <a:ext cx="2286000" cy="1200329"/>
          </a:xfrm>
          <a:prstGeom prst="rect">
            <a:avLst/>
          </a:prstGeom>
          <a:noFill/>
        </p:spPr>
        <p:txBody>
          <a:bodyPr wrap="square" rtlCol="0">
            <a:spAutoFit/>
          </a:bodyPr>
          <a:lstStyle/>
          <a:p>
            <a:pPr algn="ctr"/>
            <a:r>
              <a:rPr lang="en-US" b="1" dirty="0"/>
              <a:t>Human adenocarcinoma breast line </a:t>
            </a:r>
            <a:endParaRPr lang="en-US" b="1" dirty="0"/>
          </a:p>
          <a:p>
            <a:pPr algn="ctr"/>
            <a:r>
              <a:rPr lang="en-US" b="1" dirty="0"/>
              <a:t>(MDA-MB-231)</a:t>
            </a:r>
            <a:endParaRPr lang="en-US" b="1" dirty="0"/>
          </a:p>
        </p:txBody>
      </p:sp>
      <p:pic>
        <p:nvPicPr>
          <p:cNvPr id="20" name="Picture 15" descr="A picture containing indoor, stuffed, berry, colorful&#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8901" b="89791" l="3376" r="94726">
                        <a14:foregroundMark x1="7806" y1="55497" x2="7806" y2="55497"/>
                        <a14:foregroundMark x1="90295" y1="39267" x2="90295" y2="39267"/>
                        <a14:foregroundMark x1="93249" y1="42932" x2="93249" y2="42932"/>
                        <a14:foregroundMark x1="3797" y1="59686" x2="4641" y2="59948"/>
                        <a14:foregroundMark x1="31224" y1="88482" x2="31224" y2="88482"/>
                        <a14:foregroundMark x1="63291" y1="9162" x2="63291" y2="9162"/>
                        <a14:foregroundMark x1="94515" y1="32461" x2="94515" y2="32461"/>
                        <a14:foregroundMark x1="94726" y1="43194" x2="94726" y2="43194"/>
                        <a14:backgroundMark x1="47890" y1="81152" x2="47890" y2="56021"/>
                        <a14:backgroundMark x1="47890" y1="56021" x2="42827" y2="43717"/>
                        <a14:backgroundMark x1="43038" y1="46859" x2="45148" y2="66754"/>
                        <a14:backgroundMark x1="45148" y1="69634" x2="45359" y2="76702"/>
                        <a14:backgroundMark x1="44304" y1="82984" x2="44093" y2="74607"/>
                        <a14:backgroundMark x1="43882" y1="79581" x2="43882" y2="80366"/>
                        <a14:backgroundMark x1="41983" y1="79581" x2="41983" y2="79581"/>
                        <a14:backgroundMark x1="41983" y1="79581" x2="41561" y2="59162"/>
                        <a14:backgroundMark x1="40506" y1="45026" x2="40506" y2="45026"/>
                        <a14:backgroundMark x1="49156" y1="54974" x2="49156" y2="54974"/>
                        <a14:backgroundMark x1="51688" y1="58901" x2="51688" y2="58901"/>
                      </a14:backgroundRemoval>
                    </a14:imgEffect>
                  </a14:imgLayer>
                </a14:imgProps>
              </a:ext>
              <a:ext uri="{28A0092B-C50C-407E-A947-70E740481C1C}">
                <a14:useLocalDpi xmlns:a14="http://schemas.microsoft.com/office/drawing/2010/main" val="0"/>
              </a:ext>
            </a:extLst>
          </a:blip>
          <a:srcRect l="39876" r="-503" b="29271"/>
          <a:stretch>
            <a:fillRect/>
          </a:stretch>
        </p:blipFill>
        <p:spPr>
          <a:xfrm>
            <a:off x="7438598" y="2882785"/>
            <a:ext cx="1629201" cy="153177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Tm="31814"/>
    </mc:Choice>
    <mc:Fallback>
      <p:transition spd="slow" advTm="3181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4800" y="1084850"/>
            <a:ext cx="7543800" cy="461665"/>
          </a:xfrm>
          <a:prstGeom prst="rect">
            <a:avLst/>
          </a:prstGeom>
          <a:noFill/>
        </p:spPr>
        <p:txBody>
          <a:bodyPr wrap="square">
            <a:spAutoFit/>
          </a:bodyPr>
          <a:lstStyle/>
          <a:p>
            <a:r>
              <a:rPr lang="en-GB" sz="2400" b="1" dirty="0">
                <a:solidFill>
                  <a:srgbClr val="D96F0B"/>
                </a:solidFill>
              </a:rPr>
              <a:t>Characterization – Dynamic Light Scattering (DLS)</a:t>
            </a:r>
            <a:endParaRPr lang="en-GB" sz="2400" b="1" dirty="0">
              <a:solidFill>
                <a:srgbClr val="D96F0B"/>
              </a:solidFill>
            </a:endParaRPr>
          </a:p>
        </p:txBody>
      </p:sp>
      <p:graphicFrame>
        <p:nvGraphicFramePr>
          <p:cNvPr id="4" name="Table 2"/>
          <p:cNvGraphicFramePr>
            <a:graphicFrameLocks noGrp="1"/>
          </p:cNvGraphicFramePr>
          <p:nvPr/>
        </p:nvGraphicFramePr>
        <p:xfrm>
          <a:off x="215872" y="5210416"/>
          <a:ext cx="5423671" cy="1207540"/>
        </p:xfrm>
        <a:graphic>
          <a:graphicData uri="http://schemas.openxmlformats.org/drawingml/2006/table">
            <a:tbl>
              <a:tblPr firstRow="1" firstCol="1" bandRow="1">
                <a:tableStyleId>{00A15C55-8517-42AA-B614-E9B94910E393}</a:tableStyleId>
              </a:tblPr>
              <a:tblGrid>
                <a:gridCol w="1016022"/>
                <a:gridCol w="1739305"/>
                <a:gridCol w="1753201"/>
                <a:gridCol w="915143"/>
              </a:tblGrid>
              <a:tr h="628532">
                <a:tc>
                  <a:txBody>
                    <a:bodyPr/>
                    <a:lstStyle/>
                    <a:p>
                      <a:pPr marL="0" marR="0" algn="ctr">
                        <a:lnSpc>
                          <a:spcPct val="150000"/>
                        </a:lnSpc>
                        <a:spcBef>
                          <a:spcPts val="0"/>
                        </a:spcBef>
                        <a:spcAft>
                          <a:spcPts val="0"/>
                        </a:spcAft>
                        <a:tabLst>
                          <a:tab pos="866140" algn="l"/>
                        </a:tabLst>
                      </a:pPr>
                      <a:r>
                        <a:rPr lang="en-US" sz="1400" dirty="0">
                          <a:effectLst/>
                        </a:rPr>
                        <a:t>Sample</a:t>
                      </a:r>
                      <a:endParaRPr lang="en-US" sz="1400" dirty="0">
                        <a:effectLst/>
                        <a:latin typeface="Times New Roman" panose="02020603050405020304" pitchFamily="18" charset="0"/>
                        <a:ea typeface="Arial Unicode MS" panose="020B0604020202020204" charset="-122"/>
                      </a:endParaRPr>
                    </a:p>
                  </a:txBody>
                  <a:tcPr marL="51571" marR="51571" marT="0" marB="0" anchor="ctr">
                    <a:solidFill>
                      <a:srgbClr val="808AC3"/>
                    </a:solidFill>
                  </a:tcPr>
                </a:tc>
                <a:tc>
                  <a:txBody>
                    <a:bodyPr/>
                    <a:lstStyle/>
                    <a:p>
                      <a:pPr marL="0" marR="0" algn="ctr">
                        <a:lnSpc>
                          <a:spcPct val="100000"/>
                        </a:lnSpc>
                        <a:spcBef>
                          <a:spcPts val="0"/>
                        </a:spcBef>
                        <a:spcAft>
                          <a:spcPts val="0"/>
                        </a:spcAft>
                        <a:tabLst>
                          <a:tab pos="866140" algn="l"/>
                        </a:tabLst>
                      </a:pPr>
                      <a:r>
                        <a:rPr lang="en-US" sz="1400" dirty="0">
                          <a:effectLst/>
                        </a:rPr>
                        <a:t>Mean particle size R1 (nm) </a:t>
                      </a:r>
                      <a:endParaRPr lang="en-US" sz="1400" dirty="0">
                        <a:effectLst/>
                        <a:latin typeface="Times New Roman" panose="02020603050405020304" pitchFamily="18" charset="0"/>
                        <a:ea typeface="Arial Unicode MS" panose="020B0604020202020204" charset="-122"/>
                      </a:endParaRPr>
                    </a:p>
                  </a:txBody>
                  <a:tcPr marL="51571" marR="51571" marT="0" marB="0" anchor="ctr">
                    <a:solidFill>
                      <a:srgbClr val="808AC3"/>
                    </a:solidFill>
                  </a:tcPr>
                </a:tc>
                <a:tc>
                  <a:txBody>
                    <a:bodyPr/>
                    <a:lstStyle/>
                    <a:p>
                      <a:pPr marL="0" marR="0" algn="ctr">
                        <a:lnSpc>
                          <a:spcPct val="100000"/>
                        </a:lnSpc>
                        <a:spcBef>
                          <a:spcPts val="0"/>
                        </a:spcBef>
                        <a:spcAft>
                          <a:spcPts val="0"/>
                        </a:spcAft>
                        <a:tabLst>
                          <a:tab pos="866140" algn="l"/>
                        </a:tabLst>
                      </a:pPr>
                      <a:r>
                        <a:rPr lang="en-US" sz="1400" dirty="0">
                          <a:effectLst/>
                        </a:rPr>
                        <a:t>Mean particle size R2 (nm) </a:t>
                      </a:r>
                      <a:endParaRPr lang="en-US" sz="1400" dirty="0">
                        <a:effectLst/>
                        <a:latin typeface="Times New Roman" panose="02020603050405020304" pitchFamily="18" charset="0"/>
                        <a:ea typeface="Arial Unicode MS" panose="020B0604020202020204" charset="-122"/>
                      </a:endParaRPr>
                    </a:p>
                  </a:txBody>
                  <a:tcPr marL="51571" marR="51571" marT="0" marB="0" anchor="ctr">
                    <a:solidFill>
                      <a:srgbClr val="808AC3"/>
                    </a:solidFill>
                  </a:tcPr>
                </a:tc>
                <a:tc>
                  <a:txBody>
                    <a:bodyPr/>
                    <a:lstStyle/>
                    <a:p>
                      <a:pPr marL="0" marR="0" algn="ctr">
                        <a:lnSpc>
                          <a:spcPct val="100000"/>
                        </a:lnSpc>
                        <a:spcBef>
                          <a:spcPts val="0"/>
                        </a:spcBef>
                        <a:spcAft>
                          <a:spcPts val="0"/>
                        </a:spcAft>
                        <a:tabLst>
                          <a:tab pos="866140" algn="l"/>
                        </a:tabLst>
                      </a:pPr>
                      <a:r>
                        <a:rPr lang="en-US" sz="1400" dirty="0">
                          <a:effectLst/>
                        </a:rPr>
                        <a:t>ζ potential (mV)</a:t>
                      </a:r>
                      <a:endParaRPr lang="en-US" sz="1400" dirty="0">
                        <a:effectLst/>
                        <a:latin typeface="Times New Roman" panose="02020603050405020304" pitchFamily="18" charset="0"/>
                        <a:ea typeface="Arial Unicode MS" panose="020B0604020202020204" charset="-122"/>
                      </a:endParaRPr>
                    </a:p>
                  </a:txBody>
                  <a:tcPr marL="51571" marR="51571" marT="0" marB="0" anchor="ctr">
                    <a:solidFill>
                      <a:srgbClr val="808AC3"/>
                    </a:solidFill>
                  </a:tcPr>
                </a:tc>
              </a:tr>
              <a:tr h="579008">
                <a:tc>
                  <a:txBody>
                    <a:bodyPr/>
                    <a:lstStyle/>
                    <a:p>
                      <a:pPr marL="0" marR="0" algn="ctr">
                        <a:lnSpc>
                          <a:spcPct val="150000"/>
                        </a:lnSpc>
                        <a:spcBef>
                          <a:spcPts val="0"/>
                        </a:spcBef>
                        <a:spcAft>
                          <a:spcPts val="0"/>
                        </a:spcAft>
                        <a:tabLst>
                          <a:tab pos="866140" algn="l"/>
                        </a:tabLst>
                      </a:pPr>
                      <a:r>
                        <a:rPr lang="en-US" sz="1400" dirty="0">
                          <a:effectLst/>
                        </a:rPr>
                        <a:t>Empty NCs</a:t>
                      </a:r>
                      <a:endParaRPr lang="en-US" sz="1400" dirty="0">
                        <a:effectLst/>
                        <a:latin typeface="Times New Roman" panose="02020603050405020304" pitchFamily="18" charset="0"/>
                        <a:ea typeface="Arial Unicode MS" panose="020B0604020202020204" charset="-122"/>
                      </a:endParaRPr>
                    </a:p>
                  </a:txBody>
                  <a:tcPr marL="51571" marR="51571" marT="0" marB="0" anchor="ctr">
                    <a:solidFill>
                      <a:srgbClr val="808AC3"/>
                    </a:solidFill>
                  </a:tcPr>
                </a:tc>
                <a:tc>
                  <a:txBody>
                    <a:bodyPr/>
                    <a:lstStyle/>
                    <a:p>
                      <a:pPr marL="0" marR="0" algn="ctr">
                        <a:lnSpc>
                          <a:spcPct val="150000"/>
                        </a:lnSpc>
                        <a:spcBef>
                          <a:spcPts val="0"/>
                        </a:spcBef>
                        <a:spcAft>
                          <a:spcPts val="0"/>
                        </a:spcAft>
                        <a:tabLst>
                          <a:tab pos="866140" algn="l"/>
                        </a:tabLst>
                      </a:pPr>
                      <a:r>
                        <a:rPr lang="en-US" sz="1400" dirty="0">
                          <a:effectLst/>
                        </a:rPr>
                        <a:t>80 ± 6</a:t>
                      </a:r>
                      <a:endParaRPr lang="en-US" sz="1400" dirty="0">
                        <a:effectLst/>
                        <a:latin typeface="Times New Roman" panose="02020603050405020304" pitchFamily="18" charset="0"/>
                        <a:ea typeface="Arial Unicode MS" panose="020B0604020202020204" charset="-122"/>
                      </a:endParaRPr>
                    </a:p>
                  </a:txBody>
                  <a:tcPr marL="51571" marR="51571" marT="0" marB="0" anchor="ctr"/>
                </a:tc>
                <a:tc>
                  <a:txBody>
                    <a:bodyPr/>
                    <a:lstStyle/>
                    <a:p>
                      <a:pPr marL="0" marR="0" algn="ctr">
                        <a:lnSpc>
                          <a:spcPct val="150000"/>
                        </a:lnSpc>
                        <a:spcBef>
                          <a:spcPts val="0"/>
                        </a:spcBef>
                        <a:spcAft>
                          <a:spcPts val="0"/>
                        </a:spcAft>
                        <a:tabLst>
                          <a:tab pos="866140" algn="l"/>
                        </a:tabLst>
                      </a:pPr>
                      <a:r>
                        <a:rPr lang="en-US" sz="1400" dirty="0">
                          <a:effectLst/>
                        </a:rPr>
                        <a:t>455 ± 3</a:t>
                      </a:r>
                      <a:endParaRPr lang="en-US" sz="1400" dirty="0">
                        <a:effectLst/>
                        <a:latin typeface="Times New Roman" panose="02020603050405020304" pitchFamily="18" charset="0"/>
                        <a:ea typeface="Arial Unicode MS" panose="020B0604020202020204" charset="-122"/>
                      </a:endParaRPr>
                    </a:p>
                  </a:txBody>
                  <a:tcPr marL="51571" marR="51571" marT="0" marB="0" anchor="ctr"/>
                </a:tc>
                <a:tc>
                  <a:txBody>
                    <a:bodyPr/>
                    <a:lstStyle/>
                    <a:p>
                      <a:pPr algn="ctr"/>
                      <a:r>
                        <a:rPr lang="en-US" sz="1400" dirty="0">
                          <a:effectLst/>
                        </a:rPr>
                        <a:t>48.5 ± 0.5</a:t>
                      </a:r>
                      <a:endParaRPr lang="en-US" sz="1400" dirty="0"/>
                    </a:p>
                  </a:txBody>
                  <a:tcPr marL="51571" marR="51571" marT="0" marB="0" anchor="ctr"/>
                </a:tc>
              </a:tr>
            </a:tbl>
          </a:graphicData>
        </a:graphic>
      </p:graphicFrame>
      <p:grpSp>
        <p:nvGrpSpPr>
          <p:cNvPr id="8" name="Group 5"/>
          <p:cNvGrpSpPr/>
          <p:nvPr/>
        </p:nvGrpSpPr>
        <p:grpSpPr>
          <a:xfrm>
            <a:off x="152400" y="1552865"/>
            <a:ext cx="5145327" cy="2106741"/>
            <a:chOff x="273082" y="1167591"/>
            <a:chExt cx="5822918" cy="2384179"/>
          </a:xfrm>
          <a:effectLst>
            <a:outerShdw blurRad="50800" dist="38100" dir="2700000" algn="tl" rotWithShape="0">
              <a:srgbClr val="808AC3">
                <a:alpha val="40000"/>
              </a:srgbClr>
            </a:outerShdw>
          </a:effectLst>
        </p:grpSpPr>
        <p:pic>
          <p:nvPicPr>
            <p:cNvPr id="9" name="Immagine 10"/>
            <p:cNvPicPr>
              <a:picLocks noChangeAspect="1"/>
            </p:cNvPicPr>
            <p:nvPr/>
          </p:nvPicPr>
          <p:blipFill rotWithShape="1">
            <a:blip r:embed="rId1"/>
            <a:srcRect l="5093" t="10923" r="5071" b="14114"/>
            <a:stretch>
              <a:fillRect/>
            </a:stretch>
          </p:blipFill>
          <p:spPr bwMode="auto">
            <a:xfrm>
              <a:off x="273082" y="1167591"/>
              <a:ext cx="5822918" cy="2384179"/>
            </a:xfrm>
            <a:prstGeom prst="rect">
              <a:avLst/>
            </a:prstGeom>
            <a:ln w="19050">
              <a:solidFill>
                <a:srgbClr val="808AC3"/>
              </a:solidFill>
            </a:ln>
          </p:spPr>
        </p:pic>
        <p:sp>
          <p:nvSpPr>
            <p:cNvPr id="10" name="TextBox 13"/>
            <p:cNvSpPr txBox="1"/>
            <p:nvPr/>
          </p:nvSpPr>
          <p:spPr>
            <a:xfrm>
              <a:off x="704256" y="1260880"/>
              <a:ext cx="1780290" cy="487631"/>
            </a:xfrm>
            <a:prstGeom prst="rect">
              <a:avLst/>
            </a:prstGeom>
            <a:solidFill>
              <a:srgbClr val="808AC3"/>
            </a:solidFill>
            <a:ln w="19050">
              <a:solidFill>
                <a:srgbClr val="808AC3"/>
              </a:solidFill>
            </a:ln>
          </p:spPr>
          <p:txBody>
            <a:bodyPr wrap="square" rtlCol="0">
              <a:spAutoFit/>
            </a:bodyPr>
            <a:lstStyle/>
            <a:p>
              <a:pPr algn="ctr"/>
              <a:r>
                <a:rPr lang="en-US" sz="1100" dirty="0">
                  <a:solidFill>
                    <a:schemeClr val="bg1"/>
                  </a:solidFill>
                  <a:cs typeface="Arial" panose="020B0604020202020204" pitchFamily="34" charset="0"/>
                </a:rPr>
                <a:t>Size Distribution </a:t>
              </a:r>
              <a:endParaRPr lang="en-US" sz="1100" dirty="0">
                <a:solidFill>
                  <a:schemeClr val="bg1"/>
                </a:solidFill>
                <a:cs typeface="Arial" panose="020B0604020202020204" pitchFamily="34" charset="0"/>
              </a:endParaRPr>
            </a:p>
            <a:p>
              <a:pPr algn="ctr"/>
              <a:r>
                <a:rPr lang="en-US" sz="1100" dirty="0">
                  <a:solidFill>
                    <a:schemeClr val="bg1"/>
                  </a:solidFill>
                  <a:cs typeface="Arial" panose="020B0604020202020204" pitchFamily="34" charset="0"/>
                </a:rPr>
                <a:t>(by Intensity)</a:t>
              </a:r>
              <a:endParaRPr lang="en-US" sz="1100" dirty="0">
                <a:solidFill>
                  <a:schemeClr val="bg1"/>
                </a:solidFill>
                <a:cs typeface="Arial" panose="020B0604020202020204" pitchFamily="34" charset="0"/>
              </a:endParaRPr>
            </a:p>
          </p:txBody>
        </p:sp>
      </p:grpSp>
      <p:grpSp>
        <p:nvGrpSpPr>
          <p:cNvPr id="13" name="Gruppo 12"/>
          <p:cNvGrpSpPr/>
          <p:nvPr/>
        </p:nvGrpSpPr>
        <p:grpSpPr>
          <a:xfrm>
            <a:off x="5029200" y="2037665"/>
            <a:ext cx="4495800" cy="609600"/>
            <a:chOff x="5029200" y="2037665"/>
            <a:chExt cx="4495800" cy="609600"/>
          </a:xfrm>
        </p:grpSpPr>
        <p:sp>
          <p:nvSpPr>
            <p:cNvPr id="12" name="Rettangolo con angoli arrotondati 11"/>
            <p:cNvSpPr/>
            <p:nvPr/>
          </p:nvSpPr>
          <p:spPr>
            <a:xfrm>
              <a:off x="5867400" y="2037665"/>
              <a:ext cx="2819400" cy="609600"/>
            </a:xfrm>
            <a:prstGeom prst="roundRect">
              <a:avLst/>
            </a:prstGeom>
            <a:solidFill>
              <a:srgbClr val="808AC3"/>
            </a:solidFill>
            <a:ln>
              <a:solidFill>
                <a:srgbClr val="808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
            <p:cNvSpPr txBox="1"/>
            <p:nvPr/>
          </p:nvSpPr>
          <p:spPr>
            <a:xfrm>
              <a:off x="5029200" y="2156338"/>
              <a:ext cx="4495800" cy="372254"/>
            </a:xfrm>
            <a:prstGeom prst="rect">
              <a:avLst/>
            </a:prstGeom>
            <a:noFill/>
          </p:spPr>
          <p:txBody>
            <a:bodyPr wrap="square" rtlCol="0">
              <a:spAutoFit/>
            </a:bodyPr>
            <a:lstStyle/>
            <a:p>
              <a:pPr algn="ctr"/>
              <a:r>
                <a:rPr lang="en-US" b="1" i="1" dirty="0">
                  <a:cs typeface="Arial" panose="020B0604020202020204" pitchFamily="34" charset="0"/>
                </a:rPr>
                <a:t>DLS of empty chitosan NCS</a:t>
              </a:r>
              <a:endParaRPr lang="en-US" b="1" i="1" dirty="0">
                <a:cs typeface="Arial" panose="020B0604020202020204" pitchFamily="34" charset="0"/>
              </a:endParaRPr>
            </a:p>
          </p:txBody>
        </p:sp>
      </p:grpSp>
      <p:grpSp>
        <p:nvGrpSpPr>
          <p:cNvPr id="5" name="Group 4"/>
          <p:cNvGrpSpPr>
            <a:grpSpLocks noChangeAspect="1"/>
          </p:cNvGrpSpPr>
          <p:nvPr/>
        </p:nvGrpSpPr>
        <p:grpSpPr>
          <a:xfrm>
            <a:off x="3943409" y="2974401"/>
            <a:ext cx="5048191" cy="2106000"/>
            <a:chOff x="6248400" y="1167591"/>
            <a:chExt cx="5822918" cy="2384179"/>
          </a:xfrm>
          <a:effectLst>
            <a:outerShdw blurRad="50800" dist="38100" dir="2700000" algn="tl" rotWithShape="0">
              <a:srgbClr val="808AC3">
                <a:alpha val="40000"/>
              </a:srgbClr>
            </a:outerShdw>
          </a:effectLst>
        </p:grpSpPr>
        <p:pic>
          <p:nvPicPr>
            <p:cNvPr id="6" name="Immagine 5"/>
            <p:cNvPicPr>
              <a:picLocks noChangeAspect="1"/>
            </p:cNvPicPr>
            <p:nvPr/>
          </p:nvPicPr>
          <p:blipFill rotWithShape="1">
            <a:blip r:embed="rId2"/>
            <a:srcRect l="5275" t="12072" r="4782" b="13863"/>
            <a:stretch>
              <a:fillRect/>
            </a:stretch>
          </p:blipFill>
          <p:spPr bwMode="auto">
            <a:xfrm>
              <a:off x="6248400" y="1167591"/>
              <a:ext cx="5822918" cy="2384179"/>
            </a:xfrm>
            <a:prstGeom prst="rect">
              <a:avLst/>
            </a:prstGeom>
            <a:ln w="19050">
              <a:solidFill>
                <a:srgbClr val="808AC3"/>
              </a:solidFill>
            </a:ln>
          </p:spPr>
        </p:pic>
        <p:sp>
          <p:nvSpPr>
            <p:cNvPr id="7" name="TextBox 11"/>
            <p:cNvSpPr txBox="1"/>
            <p:nvPr/>
          </p:nvSpPr>
          <p:spPr>
            <a:xfrm>
              <a:off x="6934218" y="1257031"/>
              <a:ext cx="1270616" cy="296166"/>
            </a:xfrm>
            <a:prstGeom prst="rect">
              <a:avLst/>
            </a:prstGeom>
            <a:solidFill>
              <a:srgbClr val="808AC3"/>
            </a:solidFill>
            <a:ln w="19050">
              <a:solidFill>
                <a:srgbClr val="808AC3"/>
              </a:solidFill>
            </a:ln>
          </p:spPr>
          <p:txBody>
            <a:bodyPr wrap="square" rtlCol="0">
              <a:spAutoFit/>
            </a:bodyPr>
            <a:lstStyle/>
            <a:p>
              <a:pPr algn="ctr"/>
              <a:r>
                <a:rPr lang="el-GR" sz="1100" dirty="0">
                  <a:solidFill>
                    <a:schemeClr val="bg1"/>
                  </a:solidFill>
                  <a:cs typeface="Arial" panose="020B0604020202020204" pitchFamily="34" charset="0"/>
                </a:rPr>
                <a:t>ζ</a:t>
              </a:r>
              <a:r>
                <a:rPr lang="en-US" sz="1100" dirty="0">
                  <a:solidFill>
                    <a:schemeClr val="bg1"/>
                  </a:solidFill>
                  <a:cs typeface="Arial" panose="020B0604020202020204" pitchFamily="34" charset="0"/>
                </a:rPr>
                <a:t> potential</a:t>
              </a:r>
              <a:endParaRPr lang="en-US" sz="1100" dirty="0">
                <a:solidFill>
                  <a:schemeClr val="bg1"/>
                </a:solidFill>
                <a:cs typeface="Arial" panose="020B0604020202020204" pitchFamily="34" charset="0"/>
              </a:endParaRPr>
            </a:p>
          </p:txBody>
        </p:sp>
      </p:grpSp>
      <p:sp>
        <p:nvSpPr>
          <p:cNvPr id="2" name="TextBox 13"/>
          <p:cNvSpPr txBox="1"/>
          <p:nvPr/>
        </p:nvSpPr>
        <p:spPr>
          <a:xfrm>
            <a:off x="1319962" y="2699792"/>
            <a:ext cx="1573124" cy="261610"/>
          </a:xfrm>
          <a:prstGeom prst="rect">
            <a:avLst/>
          </a:prstGeom>
          <a:noFill/>
          <a:ln w="19050">
            <a:noFill/>
          </a:ln>
        </p:spPr>
        <p:txBody>
          <a:bodyPr wrap="square" rtlCol="0">
            <a:spAutoFit/>
          </a:bodyPr>
          <a:lstStyle/>
          <a:p>
            <a:pPr algn="ctr"/>
            <a:r>
              <a:rPr lang="en-US" sz="1100" dirty="0">
                <a:cs typeface="Arial" panose="020B0604020202020204" pitchFamily="34" charset="0"/>
              </a:rPr>
              <a:t>R1</a:t>
            </a:r>
            <a:endParaRPr lang="en-US" sz="1100" dirty="0">
              <a:cs typeface="Arial" panose="020B0604020202020204" pitchFamily="34" charset="0"/>
            </a:endParaRPr>
          </a:p>
        </p:txBody>
      </p:sp>
      <p:sp>
        <p:nvSpPr>
          <p:cNvPr id="14" name="TextBox 13"/>
          <p:cNvSpPr txBox="1"/>
          <p:nvPr/>
        </p:nvSpPr>
        <p:spPr>
          <a:xfrm>
            <a:off x="2503576" y="1864497"/>
            <a:ext cx="1573124" cy="261610"/>
          </a:xfrm>
          <a:prstGeom prst="rect">
            <a:avLst/>
          </a:prstGeom>
          <a:noFill/>
          <a:ln w="19050">
            <a:noFill/>
          </a:ln>
        </p:spPr>
        <p:txBody>
          <a:bodyPr wrap="square" rtlCol="0">
            <a:spAutoFit/>
          </a:bodyPr>
          <a:lstStyle/>
          <a:p>
            <a:pPr algn="ctr"/>
            <a:r>
              <a:rPr lang="en-US" sz="1100" dirty="0">
                <a:cs typeface="Arial" panose="020B0604020202020204" pitchFamily="34" charset="0"/>
              </a:rPr>
              <a:t>R2</a:t>
            </a:r>
            <a:endParaRPr lang="en-US" sz="1100" dirty="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47432"/>
    </mc:Choice>
    <mc:Fallback>
      <p:transition spd="slow" advTm="4743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a:xfrm>
            <a:off x="179873" y="2910211"/>
            <a:ext cx="4366727" cy="1911600"/>
            <a:chOff x="6324600" y="989896"/>
            <a:chExt cx="5715000" cy="2501826"/>
          </a:xfrm>
          <a:effectLst>
            <a:outerShdw blurRad="50800" dist="38100" dir="2700000" algn="tl" rotWithShape="0">
              <a:srgbClr val="FFC000">
                <a:alpha val="40000"/>
              </a:srgbClr>
            </a:outerShdw>
          </a:effectLst>
        </p:grpSpPr>
        <p:pic>
          <p:nvPicPr>
            <p:cNvPr id="4" name="Immagine 3"/>
            <p:cNvPicPr>
              <a:picLocks noChangeAspect="1"/>
            </p:cNvPicPr>
            <p:nvPr/>
          </p:nvPicPr>
          <p:blipFill rotWithShape="1">
            <a:blip r:embed="rId1"/>
            <a:srcRect l="5124" t="10885" r="4665" b="12241"/>
            <a:stretch>
              <a:fillRect/>
            </a:stretch>
          </p:blipFill>
          <p:spPr bwMode="auto">
            <a:xfrm>
              <a:off x="6324600" y="989896"/>
              <a:ext cx="5715000" cy="2501826"/>
            </a:xfrm>
            <a:prstGeom prst="rect">
              <a:avLst/>
            </a:prstGeom>
            <a:ln w="19050">
              <a:solidFill>
                <a:srgbClr val="FFC000"/>
              </a:solidFill>
            </a:ln>
          </p:spPr>
        </p:pic>
        <p:sp>
          <p:nvSpPr>
            <p:cNvPr id="5" name="TextBox 17"/>
            <p:cNvSpPr txBox="1"/>
            <p:nvPr/>
          </p:nvSpPr>
          <p:spPr>
            <a:xfrm>
              <a:off x="7010400" y="1052434"/>
              <a:ext cx="1164742" cy="383558"/>
            </a:xfrm>
            <a:prstGeom prst="rect">
              <a:avLst/>
            </a:prstGeom>
            <a:solidFill>
              <a:srgbClr val="FFC000"/>
            </a:solidFill>
            <a:ln w="19050">
              <a:solidFill>
                <a:srgbClr val="FFC000"/>
              </a:solidFill>
            </a:ln>
          </p:spPr>
          <p:txBody>
            <a:bodyPr wrap="square" rtlCol="0">
              <a:spAutoFit/>
            </a:bodyPr>
            <a:lstStyle/>
            <a:p>
              <a:pPr algn="ctr"/>
              <a:r>
                <a:rPr lang="el-GR" sz="1100" dirty="0">
                  <a:latin typeface="Arial" panose="020B0604020202020204" pitchFamily="34" charset="0"/>
                  <a:cs typeface="Arial" panose="020B0604020202020204" pitchFamily="34" charset="0"/>
                </a:rPr>
                <a:t>ζ</a:t>
              </a:r>
              <a:r>
                <a:rPr lang="en-US" sz="1100" dirty="0">
                  <a:latin typeface="Arial" panose="020B0604020202020204" pitchFamily="34" charset="0"/>
                  <a:cs typeface="Arial" panose="020B0604020202020204" pitchFamily="34" charset="0"/>
                </a:rPr>
                <a:t> </a:t>
              </a:r>
              <a:r>
                <a:rPr lang="en-US" sz="1100" dirty="0">
                  <a:cs typeface="Arial" panose="020B0604020202020204" pitchFamily="34" charset="0"/>
                </a:rPr>
                <a:t>potential</a:t>
              </a:r>
              <a:endParaRPr lang="en-US" sz="1100" dirty="0">
                <a:cs typeface="Arial" panose="020B0604020202020204" pitchFamily="34" charset="0"/>
              </a:endParaRPr>
            </a:p>
          </p:txBody>
        </p:sp>
      </p:grpSp>
      <p:grpSp>
        <p:nvGrpSpPr>
          <p:cNvPr id="12" name="Group 7"/>
          <p:cNvGrpSpPr>
            <a:grpSpLocks noChangeAspect="1"/>
          </p:cNvGrpSpPr>
          <p:nvPr/>
        </p:nvGrpSpPr>
        <p:grpSpPr>
          <a:xfrm>
            <a:off x="4446122" y="3507287"/>
            <a:ext cx="4697878" cy="1891505"/>
            <a:chOff x="228600" y="3657600"/>
            <a:chExt cx="6080186" cy="2448063"/>
          </a:xfrm>
          <a:effectLst>
            <a:outerShdw blurRad="50800" dist="38100" dir="2700000" algn="tl" rotWithShape="0">
              <a:srgbClr val="FFC000">
                <a:alpha val="40000"/>
              </a:srgbClr>
            </a:outerShdw>
          </a:effectLst>
        </p:grpSpPr>
        <p:grpSp>
          <p:nvGrpSpPr>
            <p:cNvPr id="13" name="Group 1"/>
            <p:cNvGrpSpPr/>
            <p:nvPr/>
          </p:nvGrpSpPr>
          <p:grpSpPr>
            <a:xfrm>
              <a:off x="228600" y="3657600"/>
              <a:ext cx="5867400" cy="2388735"/>
              <a:chOff x="503738" y="3733802"/>
              <a:chExt cx="5733047" cy="2264365"/>
            </a:xfrm>
          </p:grpSpPr>
          <p:pic>
            <p:nvPicPr>
              <p:cNvPr id="15" name="Immagine 6"/>
              <p:cNvPicPr>
                <a:picLocks noChangeAspect="1"/>
              </p:cNvPicPr>
              <p:nvPr/>
            </p:nvPicPr>
            <p:blipFill rotWithShape="1">
              <a:blip r:embed="rId2"/>
              <a:srcRect l="5224" t="9891" r="5283" b="13291"/>
              <a:stretch>
                <a:fillRect/>
              </a:stretch>
            </p:blipFill>
            <p:spPr bwMode="auto">
              <a:xfrm>
                <a:off x="503738" y="3733802"/>
                <a:ext cx="5733047" cy="2264365"/>
              </a:xfrm>
              <a:prstGeom prst="rect">
                <a:avLst/>
              </a:prstGeom>
              <a:ln w="19050">
                <a:solidFill>
                  <a:srgbClr val="FFC000"/>
                </a:solidFill>
              </a:ln>
            </p:spPr>
          </p:pic>
          <p:sp>
            <p:nvSpPr>
              <p:cNvPr id="16" name="TextBox 14"/>
              <p:cNvSpPr txBox="1"/>
              <p:nvPr/>
            </p:nvSpPr>
            <p:spPr>
              <a:xfrm>
                <a:off x="982630" y="3822086"/>
                <a:ext cx="1572171" cy="592206"/>
              </a:xfrm>
              <a:prstGeom prst="rect">
                <a:avLst/>
              </a:prstGeom>
              <a:solidFill>
                <a:srgbClr val="FFC000"/>
              </a:solidFill>
              <a:ln w="19050">
                <a:solidFill>
                  <a:srgbClr val="FFC000"/>
                </a:solidFill>
              </a:ln>
            </p:spPr>
            <p:txBody>
              <a:bodyPr wrap="square" rtlCol="0">
                <a:spAutoFit/>
              </a:bodyPr>
              <a:lstStyle/>
              <a:p>
                <a:pPr algn="ctr"/>
                <a:r>
                  <a:rPr lang="en-US" sz="1100" dirty="0">
                    <a:cs typeface="Arial" panose="020B0604020202020204" pitchFamily="34" charset="0"/>
                  </a:rPr>
                  <a:t>Size Distribution</a:t>
                </a:r>
                <a:endParaRPr lang="en-US" sz="1100" dirty="0">
                  <a:cs typeface="Arial" panose="020B0604020202020204" pitchFamily="34" charset="0"/>
                </a:endParaRPr>
              </a:p>
              <a:p>
                <a:pPr algn="ctr"/>
                <a:r>
                  <a:rPr lang="en-US" sz="1100" dirty="0">
                    <a:cs typeface="Arial" panose="020B0604020202020204" pitchFamily="34" charset="0"/>
                  </a:rPr>
                  <a:t>(by Number)</a:t>
                </a:r>
                <a:endParaRPr lang="en-US" sz="1100" dirty="0">
                  <a:cs typeface="Arial" panose="020B0604020202020204" pitchFamily="34" charset="0"/>
                </a:endParaRPr>
              </a:p>
            </p:txBody>
          </p:sp>
        </p:grpSp>
        <p:sp>
          <p:nvSpPr>
            <p:cNvPr id="14" name="TextBox 21"/>
            <p:cNvSpPr txBox="1"/>
            <p:nvPr/>
          </p:nvSpPr>
          <p:spPr>
            <a:xfrm>
              <a:off x="4267200" y="5786994"/>
              <a:ext cx="2041586" cy="318669"/>
            </a:xfrm>
            <a:prstGeom prst="rect">
              <a:avLst/>
            </a:prstGeom>
            <a:noFill/>
            <a:ln w="19050">
              <a:noFill/>
            </a:ln>
          </p:spPr>
          <p:txBody>
            <a:bodyPr wrap="square" rtlCol="0">
              <a:spAutoFit/>
            </a:bodyPr>
            <a:lstStyle/>
            <a:p>
              <a:r>
                <a:rPr lang="en-US" sz="1000" b="1" dirty="0">
                  <a:solidFill>
                    <a:srgbClr val="FF0000"/>
                  </a:solidFill>
                  <a:cs typeface="Arial" panose="020B0604020202020204" pitchFamily="34" charset="0"/>
                </a:rPr>
                <a:t>-- AE-NCs     </a:t>
              </a:r>
              <a:r>
                <a:rPr lang="en-US" sz="1000" b="1" dirty="0">
                  <a:solidFill>
                    <a:srgbClr val="00FF00"/>
                  </a:solidFill>
                  <a:cs typeface="Arial" panose="020B0604020202020204" pitchFamily="34" charset="0"/>
                </a:rPr>
                <a:t>-- empty</a:t>
              </a:r>
              <a:endParaRPr lang="en-US" sz="1000" b="1" dirty="0">
                <a:solidFill>
                  <a:srgbClr val="00FF00"/>
                </a:solidFill>
                <a:cs typeface="Arial" panose="020B0604020202020204" pitchFamily="34" charset="0"/>
              </a:endParaRPr>
            </a:p>
          </p:txBody>
        </p:sp>
      </p:grpSp>
      <p:graphicFrame>
        <p:nvGraphicFramePr>
          <p:cNvPr id="6" name="Table 18"/>
          <p:cNvGraphicFramePr>
            <a:graphicFrameLocks noGrp="1"/>
          </p:cNvGraphicFramePr>
          <p:nvPr/>
        </p:nvGraphicFramePr>
        <p:xfrm>
          <a:off x="128968" y="5277965"/>
          <a:ext cx="5452160" cy="1196467"/>
        </p:xfrm>
        <a:graphic>
          <a:graphicData uri="http://schemas.openxmlformats.org/drawingml/2006/table">
            <a:tbl>
              <a:tblPr firstRow="1" firstCol="1" bandRow="1">
                <a:tableStyleId>{21E4AEA4-8DFA-4A89-87EB-49C32662AFE0}</a:tableStyleId>
              </a:tblPr>
              <a:tblGrid>
                <a:gridCol w="888073"/>
                <a:gridCol w="1835927"/>
                <a:gridCol w="1752600"/>
                <a:gridCol w="975560"/>
              </a:tblGrid>
              <a:tr h="538575">
                <a:tc>
                  <a:txBody>
                    <a:bodyPr/>
                    <a:lstStyle/>
                    <a:p>
                      <a:pPr marL="0" marR="0" algn="ctr">
                        <a:lnSpc>
                          <a:spcPct val="115000"/>
                        </a:lnSpc>
                        <a:spcBef>
                          <a:spcPts val="0"/>
                        </a:spcBef>
                        <a:spcAft>
                          <a:spcPts val="0"/>
                        </a:spcAft>
                        <a:tabLst>
                          <a:tab pos="866140" algn="l"/>
                        </a:tabLst>
                      </a:pPr>
                      <a:r>
                        <a:rPr lang="en-US" sz="1400" dirty="0">
                          <a:solidFill>
                            <a:schemeClr val="tx1"/>
                          </a:solidFill>
                          <a:effectLst/>
                        </a:rPr>
                        <a:t>Sample</a:t>
                      </a:r>
                      <a:endParaRPr lang="en-US" sz="1600" dirty="0">
                        <a:solidFill>
                          <a:schemeClr val="tx1"/>
                        </a:solidFill>
                        <a:effectLst/>
                        <a:latin typeface="Times New Roman" panose="02020603050405020304" pitchFamily="18" charset="0"/>
                        <a:ea typeface="Arial Unicode MS" panose="020B0604020202020204" charset="-122"/>
                      </a:endParaRPr>
                    </a:p>
                  </a:txBody>
                  <a:tcPr marL="59752" marR="59752" marT="0" marB="0" anchor="ctr">
                    <a:solidFill>
                      <a:srgbClr val="FFC000"/>
                    </a:solidFill>
                  </a:tcPr>
                </a:tc>
                <a:tc>
                  <a:txBody>
                    <a:bodyPr/>
                    <a:lstStyle/>
                    <a:p>
                      <a:pPr marL="0" marR="0" algn="ctr">
                        <a:lnSpc>
                          <a:spcPct val="115000"/>
                        </a:lnSpc>
                        <a:spcBef>
                          <a:spcPts val="0"/>
                        </a:spcBef>
                        <a:spcAft>
                          <a:spcPts val="0"/>
                        </a:spcAft>
                        <a:tabLst>
                          <a:tab pos="866140" algn="l"/>
                        </a:tabLst>
                      </a:pPr>
                      <a:r>
                        <a:rPr lang="en-US" sz="1400" dirty="0">
                          <a:solidFill>
                            <a:schemeClr val="tx1"/>
                          </a:solidFill>
                          <a:effectLst/>
                        </a:rPr>
                        <a:t>Mean particle size R1 (nm)</a:t>
                      </a:r>
                      <a:endParaRPr lang="en-US" sz="1600" dirty="0">
                        <a:solidFill>
                          <a:schemeClr val="tx1"/>
                        </a:solidFill>
                        <a:effectLst/>
                        <a:latin typeface="Times New Roman" panose="02020603050405020304" pitchFamily="18" charset="0"/>
                        <a:ea typeface="Arial Unicode MS" panose="020B0604020202020204" charset="-122"/>
                      </a:endParaRPr>
                    </a:p>
                  </a:txBody>
                  <a:tcPr marL="59752" marR="59752" marT="0" marB="0" anchor="ctr">
                    <a:solidFill>
                      <a:srgbClr val="FFC000"/>
                    </a:solidFill>
                  </a:tcPr>
                </a:tc>
                <a:tc>
                  <a:txBody>
                    <a:bodyPr/>
                    <a:lstStyle/>
                    <a:p>
                      <a:pPr marL="0" marR="0" algn="ctr">
                        <a:lnSpc>
                          <a:spcPct val="115000"/>
                        </a:lnSpc>
                        <a:spcBef>
                          <a:spcPts val="0"/>
                        </a:spcBef>
                        <a:spcAft>
                          <a:spcPts val="0"/>
                        </a:spcAft>
                        <a:tabLst>
                          <a:tab pos="866140" algn="l"/>
                        </a:tabLst>
                      </a:pPr>
                      <a:r>
                        <a:rPr lang="en-US" sz="1400" dirty="0">
                          <a:solidFill>
                            <a:schemeClr val="tx1"/>
                          </a:solidFill>
                          <a:effectLst/>
                        </a:rPr>
                        <a:t>Mean particle size R2 (nm)</a:t>
                      </a:r>
                      <a:endParaRPr lang="en-US" sz="1600" dirty="0">
                        <a:solidFill>
                          <a:schemeClr val="tx1"/>
                        </a:solidFill>
                        <a:effectLst/>
                        <a:latin typeface="Times New Roman" panose="02020603050405020304" pitchFamily="18" charset="0"/>
                        <a:ea typeface="Arial Unicode MS" panose="020B0604020202020204" charset="-122"/>
                      </a:endParaRPr>
                    </a:p>
                  </a:txBody>
                  <a:tcPr marL="59752" marR="59752" marT="0" marB="0" anchor="ctr">
                    <a:solidFill>
                      <a:srgbClr val="FFC000"/>
                    </a:solidFill>
                  </a:tcPr>
                </a:tc>
                <a:tc>
                  <a:txBody>
                    <a:bodyPr/>
                    <a:lstStyle/>
                    <a:p>
                      <a:pPr marL="0" marR="0" algn="ctr">
                        <a:lnSpc>
                          <a:spcPct val="115000"/>
                        </a:lnSpc>
                        <a:spcBef>
                          <a:spcPts val="0"/>
                        </a:spcBef>
                        <a:spcAft>
                          <a:spcPts val="0"/>
                        </a:spcAft>
                        <a:tabLst>
                          <a:tab pos="866140" algn="l"/>
                        </a:tabLst>
                      </a:pPr>
                      <a:r>
                        <a:rPr lang="en-US" sz="1400" dirty="0">
                          <a:solidFill>
                            <a:schemeClr val="tx1"/>
                          </a:solidFill>
                          <a:effectLst/>
                        </a:rPr>
                        <a:t>ζ potential (mV)</a:t>
                      </a:r>
                      <a:endParaRPr lang="en-US" sz="1600" dirty="0">
                        <a:solidFill>
                          <a:schemeClr val="tx1"/>
                        </a:solidFill>
                        <a:effectLst/>
                        <a:latin typeface="Times New Roman" panose="02020603050405020304" pitchFamily="18" charset="0"/>
                        <a:ea typeface="Arial Unicode MS" panose="020B0604020202020204" charset="-122"/>
                      </a:endParaRPr>
                    </a:p>
                  </a:txBody>
                  <a:tcPr marL="59752" marR="59752" marT="0" marB="0" anchor="ctr">
                    <a:solidFill>
                      <a:srgbClr val="FFC000"/>
                    </a:solidFill>
                  </a:tcPr>
                </a:tc>
              </a:tr>
              <a:tr h="657892">
                <a:tc>
                  <a:txBody>
                    <a:bodyPr/>
                    <a:lstStyle/>
                    <a:p>
                      <a:pPr marL="0" marR="0" algn="ctr">
                        <a:lnSpc>
                          <a:spcPct val="115000"/>
                        </a:lnSpc>
                        <a:spcBef>
                          <a:spcPts val="0"/>
                        </a:spcBef>
                        <a:spcAft>
                          <a:spcPts val="0"/>
                        </a:spcAft>
                        <a:tabLst>
                          <a:tab pos="866140" algn="l"/>
                        </a:tabLst>
                      </a:pPr>
                      <a:r>
                        <a:rPr lang="en-US" sz="1400" dirty="0">
                          <a:solidFill>
                            <a:schemeClr val="tx1"/>
                          </a:solidFill>
                          <a:effectLst/>
                        </a:rPr>
                        <a:t>AE-loaded NCs</a:t>
                      </a:r>
                      <a:endParaRPr lang="en-US" sz="1600" dirty="0">
                        <a:solidFill>
                          <a:schemeClr val="tx1"/>
                        </a:solidFill>
                        <a:effectLst/>
                        <a:latin typeface="Times New Roman" panose="02020603050405020304" pitchFamily="18" charset="0"/>
                        <a:ea typeface="Arial Unicode MS" panose="020B0604020202020204" charset="-122"/>
                      </a:endParaRPr>
                    </a:p>
                  </a:txBody>
                  <a:tcPr marL="59752" marR="59752" marT="0" marB="0" anchor="ctr">
                    <a:solidFill>
                      <a:srgbClr val="FFC000"/>
                    </a:solidFill>
                  </a:tcPr>
                </a:tc>
                <a:tc>
                  <a:txBody>
                    <a:bodyPr/>
                    <a:lstStyle/>
                    <a:p>
                      <a:pPr marL="0" marR="0" algn="ctr">
                        <a:lnSpc>
                          <a:spcPct val="115000"/>
                        </a:lnSpc>
                        <a:spcBef>
                          <a:spcPts val="0"/>
                        </a:spcBef>
                        <a:spcAft>
                          <a:spcPts val="0"/>
                        </a:spcAft>
                        <a:tabLst>
                          <a:tab pos="866140" algn="l"/>
                        </a:tabLst>
                      </a:pPr>
                      <a:r>
                        <a:rPr lang="en-US" sz="1400" dirty="0">
                          <a:effectLst/>
                        </a:rPr>
                        <a:t>70 ± 10</a:t>
                      </a:r>
                      <a:endParaRPr lang="en-US" sz="1600" dirty="0">
                        <a:effectLst/>
                        <a:latin typeface="Times New Roman" panose="02020603050405020304" pitchFamily="18" charset="0"/>
                        <a:ea typeface="Arial Unicode MS" panose="020B0604020202020204" charset="-122"/>
                      </a:endParaRPr>
                    </a:p>
                  </a:txBody>
                  <a:tcPr marL="59752" marR="59752" marT="0" marB="0" anchor="ctr">
                    <a:solidFill>
                      <a:srgbClr val="FFEBCD"/>
                    </a:solidFill>
                  </a:tcPr>
                </a:tc>
                <a:tc>
                  <a:txBody>
                    <a:bodyPr/>
                    <a:lstStyle/>
                    <a:p>
                      <a:pPr marL="0" marR="0" algn="ctr">
                        <a:lnSpc>
                          <a:spcPct val="115000"/>
                        </a:lnSpc>
                        <a:spcBef>
                          <a:spcPts val="0"/>
                        </a:spcBef>
                        <a:spcAft>
                          <a:spcPts val="0"/>
                        </a:spcAft>
                        <a:tabLst>
                          <a:tab pos="866140" algn="l"/>
                        </a:tabLst>
                      </a:pPr>
                      <a:r>
                        <a:rPr lang="en-US" sz="1400" dirty="0">
                          <a:effectLst/>
                        </a:rPr>
                        <a:t>307 ± 14</a:t>
                      </a:r>
                      <a:endParaRPr lang="en-US" sz="1600" dirty="0">
                        <a:effectLst/>
                        <a:latin typeface="Times New Roman" panose="02020603050405020304" pitchFamily="18" charset="0"/>
                        <a:ea typeface="Arial Unicode MS" panose="020B0604020202020204" charset="-122"/>
                      </a:endParaRPr>
                    </a:p>
                  </a:txBody>
                  <a:tcPr marL="59752" marR="59752" marT="0" marB="0" anchor="ctr">
                    <a:solidFill>
                      <a:srgbClr val="FFEBCD"/>
                    </a:solidFill>
                  </a:tcPr>
                </a:tc>
                <a:tc>
                  <a:txBody>
                    <a:bodyPr/>
                    <a:lstStyle/>
                    <a:p>
                      <a:pPr algn="ctr"/>
                      <a:r>
                        <a:rPr lang="en-US" sz="1400" dirty="0">
                          <a:effectLst/>
                        </a:rPr>
                        <a:t>40 ± 0.5</a:t>
                      </a:r>
                      <a:endParaRPr lang="en-US" sz="1600" dirty="0"/>
                    </a:p>
                  </a:txBody>
                  <a:tcPr marL="59752" marR="59752" marT="0" marB="0" anchor="ctr">
                    <a:solidFill>
                      <a:srgbClr val="FFEBCD"/>
                    </a:solidFill>
                  </a:tcPr>
                </a:tc>
              </a:tr>
            </a:tbl>
          </a:graphicData>
        </a:graphic>
      </p:graphicFrame>
      <p:grpSp>
        <p:nvGrpSpPr>
          <p:cNvPr id="7" name="Group 19"/>
          <p:cNvGrpSpPr>
            <a:grpSpLocks noChangeAspect="1"/>
          </p:cNvGrpSpPr>
          <p:nvPr/>
        </p:nvGrpSpPr>
        <p:grpSpPr>
          <a:xfrm>
            <a:off x="3813181" y="1444308"/>
            <a:ext cx="4419600" cy="1884268"/>
            <a:chOff x="228600" y="997816"/>
            <a:chExt cx="5867400" cy="2501528"/>
          </a:xfrm>
          <a:effectLst>
            <a:outerShdw blurRad="50800" dist="38100" dir="2700000" algn="tl" rotWithShape="0">
              <a:srgbClr val="FFC000">
                <a:alpha val="40000"/>
              </a:srgbClr>
            </a:outerShdw>
          </a:effectLst>
        </p:grpSpPr>
        <p:grpSp>
          <p:nvGrpSpPr>
            <p:cNvPr id="8" name="Group 2"/>
            <p:cNvGrpSpPr/>
            <p:nvPr/>
          </p:nvGrpSpPr>
          <p:grpSpPr>
            <a:xfrm>
              <a:off x="228600" y="997816"/>
              <a:ext cx="5867400" cy="2499607"/>
              <a:chOff x="400050" y="1267607"/>
              <a:chExt cx="5940425" cy="2287722"/>
            </a:xfrm>
          </p:grpSpPr>
          <p:pic>
            <p:nvPicPr>
              <p:cNvPr id="10" name="Immagine 4"/>
              <p:cNvPicPr>
                <a:picLocks noChangeAspect="1"/>
              </p:cNvPicPr>
              <p:nvPr/>
            </p:nvPicPr>
            <p:blipFill rotWithShape="1">
              <a:blip r:embed="rId3"/>
              <a:srcRect l="6006" t="12964" r="4812" b="14125"/>
              <a:stretch>
                <a:fillRect/>
              </a:stretch>
            </p:blipFill>
            <p:spPr bwMode="auto">
              <a:xfrm>
                <a:off x="400050" y="1267607"/>
                <a:ext cx="5940425" cy="2287722"/>
              </a:xfrm>
              <a:prstGeom prst="rect">
                <a:avLst/>
              </a:prstGeom>
              <a:ln w="19050">
                <a:solidFill>
                  <a:srgbClr val="FFC000"/>
                </a:solidFill>
              </a:ln>
            </p:spPr>
          </p:pic>
          <p:sp>
            <p:nvSpPr>
              <p:cNvPr id="11" name="TextBox 13"/>
              <p:cNvSpPr txBox="1"/>
              <p:nvPr/>
            </p:nvSpPr>
            <p:spPr>
              <a:xfrm>
                <a:off x="854410" y="1313900"/>
                <a:ext cx="1798903" cy="523549"/>
              </a:xfrm>
              <a:prstGeom prst="rect">
                <a:avLst/>
              </a:prstGeom>
              <a:solidFill>
                <a:srgbClr val="FFC000"/>
              </a:solidFill>
              <a:ln w="19050">
                <a:solidFill>
                  <a:srgbClr val="FFC000"/>
                </a:solidFill>
              </a:ln>
            </p:spPr>
            <p:txBody>
              <a:bodyPr wrap="square" rtlCol="0">
                <a:spAutoFit/>
              </a:bodyPr>
              <a:lstStyle/>
              <a:p>
                <a:pPr algn="ctr"/>
                <a:r>
                  <a:rPr lang="en-US" sz="1100" dirty="0">
                    <a:cs typeface="Arial" panose="020B0604020202020204" pitchFamily="34" charset="0"/>
                  </a:rPr>
                  <a:t>Size Distribution </a:t>
                </a:r>
                <a:endParaRPr lang="en-US" sz="1100" dirty="0">
                  <a:cs typeface="Arial" panose="020B0604020202020204" pitchFamily="34" charset="0"/>
                </a:endParaRPr>
              </a:p>
              <a:p>
                <a:pPr algn="ctr"/>
                <a:r>
                  <a:rPr lang="en-US" sz="1100" dirty="0">
                    <a:cs typeface="Arial" panose="020B0604020202020204" pitchFamily="34" charset="0"/>
                  </a:rPr>
                  <a:t>(by Intensity)</a:t>
                </a:r>
                <a:endParaRPr lang="en-US" sz="1100" dirty="0">
                  <a:cs typeface="Arial" panose="020B0604020202020204" pitchFamily="34" charset="0"/>
                </a:endParaRPr>
              </a:p>
            </p:txBody>
          </p:sp>
        </p:grpSp>
        <p:sp>
          <p:nvSpPr>
            <p:cNvPr id="9" name="TextBox 6"/>
            <p:cNvSpPr txBox="1"/>
            <p:nvPr/>
          </p:nvSpPr>
          <p:spPr>
            <a:xfrm>
              <a:off x="3888425" y="3172464"/>
              <a:ext cx="1865414" cy="326880"/>
            </a:xfrm>
            <a:prstGeom prst="rect">
              <a:avLst/>
            </a:prstGeom>
            <a:noFill/>
            <a:ln w="19050">
              <a:noFill/>
            </a:ln>
          </p:spPr>
          <p:txBody>
            <a:bodyPr wrap="square" rtlCol="0">
              <a:spAutoFit/>
            </a:bodyPr>
            <a:lstStyle/>
            <a:p>
              <a:r>
                <a:rPr lang="en-US" sz="1000" b="1" dirty="0">
                  <a:solidFill>
                    <a:srgbClr val="FF0000"/>
                  </a:solidFill>
                  <a:cs typeface="Arial" panose="020B0604020202020204" pitchFamily="34" charset="0"/>
                </a:rPr>
                <a:t>-- AE-NCs     </a:t>
              </a:r>
              <a:r>
                <a:rPr lang="en-US" sz="1000" b="1" dirty="0">
                  <a:solidFill>
                    <a:srgbClr val="00FF00"/>
                  </a:solidFill>
                  <a:cs typeface="Arial" panose="020B0604020202020204" pitchFamily="34" charset="0"/>
                </a:rPr>
                <a:t>-- empty</a:t>
              </a:r>
              <a:endParaRPr lang="en-US" sz="1000" b="1" dirty="0">
                <a:solidFill>
                  <a:srgbClr val="00FF00"/>
                </a:solidFill>
                <a:cs typeface="Arial" panose="020B0604020202020204" pitchFamily="34" charset="0"/>
              </a:endParaRPr>
            </a:p>
          </p:txBody>
        </p:sp>
      </p:grpSp>
      <p:sp>
        <p:nvSpPr>
          <p:cNvPr id="17" name="CasellaDiTesto 16"/>
          <p:cNvSpPr txBox="1"/>
          <p:nvPr/>
        </p:nvSpPr>
        <p:spPr>
          <a:xfrm>
            <a:off x="304800" y="1041607"/>
            <a:ext cx="7543800" cy="461665"/>
          </a:xfrm>
          <a:prstGeom prst="rect">
            <a:avLst/>
          </a:prstGeom>
          <a:noFill/>
        </p:spPr>
        <p:txBody>
          <a:bodyPr wrap="square">
            <a:spAutoFit/>
          </a:bodyPr>
          <a:lstStyle/>
          <a:p>
            <a:r>
              <a:rPr lang="en-GB" sz="2400" b="1" dirty="0">
                <a:solidFill>
                  <a:srgbClr val="D96F0B"/>
                </a:solidFill>
              </a:rPr>
              <a:t>Characterization (DLS) – AE-loaded NCs </a:t>
            </a:r>
            <a:endParaRPr lang="en-GB" sz="2400" b="1" dirty="0">
              <a:solidFill>
                <a:srgbClr val="D96F0B"/>
              </a:solidFill>
            </a:endParaRPr>
          </a:p>
        </p:txBody>
      </p:sp>
      <p:sp>
        <p:nvSpPr>
          <p:cNvPr id="2" name="TextBox 13"/>
          <p:cNvSpPr txBox="1"/>
          <p:nvPr/>
        </p:nvSpPr>
        <p:spPr>
          <a:xfrm>
            <a:off x="5538038" y="2377199"/>
            <a:ext cx="1573124" cy="261610"/>
          </a:xfrm>
          <a:prstGeom prst="rect">
            <a:avLst/>
          </a:prstGeom>
          <a:noFill/>
          <a:ln w="19050">
            <a:noFill/>
          </a:ln>
        </p:spPr>
        <p:txBody>
          <a:bodyPr wrap="square" rtlCol="0">
            <a:spAutoFit/>
          </a:bodyPr>
          <a:lstStyle/>
          <a:p>
            <a:pPr algn="ctr"/>
            <a:r>
              <a:rPr lang="en-US" sz="1100" dirty="0">
                <a:solidFill>
                  <a:srgbClr val="FF0000"/>
                </a:solidFill>
                <a:cs typeface="Arial" panose="020B0604020202020204" pitchFamily="34" charset="0"/>
              </a:rPr>
              <a:t>R1</a:t>
            </a:r>
            <a:endParaRPr lang="en-US" sz="1100" dirty="0">
              <a:solidFill>
                <a:srgbClr val="FF0000"/>
              </a:solidFill>
              <a:cs typeface="Arial" panose="020B0604020202020204" pitchFamily="34" charset="0"/>
            </a:endParaRPr>
          </a:p>
        </p:txBody>
      </p:sp>
      <p:sp>
        <p:nvSpPr>
          <p:cNvPr id="18" name="TextBox 13"/>
          <p:cNvSpPr txBox="1"/>
          <p:nvPr/>
        </p:nvSpPr>
        <p:spPr>
          <a:xfrm>
            <a:off x="6324600" y="1715403"/>
            <a:ext cx="1573124" cy="261610"/>
          </a:xfrm>
          <a:prstGeom prst="rect">
            <a:avLst/>
          </a:prstGeom>
          <a:noFill/>
          <a:ln w="19050">
            <a:noFill/>
          </a:ln>
        </p:spPr>
        <p:txBody>
          <a:bodyPr wrap="square" rtlCol="0">
            <a:spAutoFit/>
          </a:bodyPr>
          <a:lstStyle/>
          <a:p>
            <a:pPr algn="ctr"/>
            <a:r>
              <a:rPr lang="en-US" sz="1100" dirty="0">
                <a:solidFill>
                  <a:srgbClr val="FF0000"/>
                </a:solidFill>
                <a:cs typeface="Arial" panose="020B0604020202020204" pitchFamily="34" charset="0"/>
              </a:rPr>
              <a:t>R2</a:t>
            </a:r>
            <a:endParaRPr lang="en-US" sz="1100" dirty="0">
              <a:solidFill>
                <a:srgbClr val="FF0000"/>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46920"/>
    </mc:Choice>
    <mc:Fallback>
      <p:transition spd="slow" advTm="4692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2"/>
          <p:cNvGrpSpPr/>
          <p:nvPr/>
        </p:nvGrpSpPr>
        <p:grpSpPr>
          <a:xfrm>
            <a:off x="152399" y="1571021"/>
            <a:ext cx="4648201" cy="1724699"/>
            <a:chOff x="244734" y="1030289"/>
            <a:chExt cx="5919025" cy="2466931"/>
          </a:xfrm>
          <a:effectLst>
            <a:outerShdw blurRad="50800" dist="38100" dir="2700000" algn="tl" rotWithShape="0">
              <a:srgbClr val="FF0000">
                <a:alpha val="40000"/>
              </a:srgbClr>
            </a:outerShdw>
          </a:effectLst>
        </p:grpSpPr>
        <p:grpSp>
          <p:nvGrpSpPr>
            <p:cNvPr id="8" name="Group 6"/>
            <p:cNvGrpSpPr/>
            <p:nvPr/>
          </p:nvGrpSpPr>
          <p:grpSpPr>
            <a:xfrm>
              <a:off x="244734" y="1030289"/>
              <a:ext cx="5919025" cy="2466931"/>
              <a:chOff x="366539" y="1690016"/>
              <a:chExt cx="5919025" cy="2466931"/>
            </a:xfrm>
          </p:grpSpPr>
          <p:pic>
            <p:nvPicPr>
              <p:cNvPr id="10" name="Immagine 14"/>
              <p:cNvPicPr>
                <a:picLocks noChangeAspect="1"/>
              </p:cNvPicPr>
              <p:nvPr/>
            </p:nvPicPr>
            <p:blipFill rotWithShape="1">
              <a:blip r:embed="rId1"/>
              <a:srcRect l="5193" t="13043" r="5094" b="14659"/>
              <a:stretch>
                <a:fillRect/>
              </a:stretch>
            </p:blipFill>
            <p:spPr bwMode="auto">
              <a:xfrm>
                <a:off x="366539" y="1690016"/>
                <a:ext cx="5919025" cy="2440797"/>
              </a:xfrm>
              <a:prstGeom prst="rect">
                <a:avLst/>
              </a:prstGeom>
              <a:ln w="19050">
                <a:solidFill>
                  <a:srgbClr val="FF0000"/>
                </a:solidFill>
              </a:ln>
            </p:spPr>
          </p:pic>
          <p:sp>
            <p:nvSpPr>
              <p:cNvPr id="11" name="TextBox 23"/>
              <p:cNvSpPr txBox="1"/>
              <p:nvPr/>
            </p:nvSpPr>
            <p:spPr>
              <a:xfrm>
                <a:off x="4229357" y="3804764"/>
                <a:ext cx="1895286" cy="352183"/>
              </a:xfrm>
              <a:prstGeom prst="rect">
                <a:avLst/>
              </a:prstGeom>
              <a:noFill/>
              <a:ln w="19050">
                <a:noFill/>
              </a:ln>
            </p:spPr>
            <p:txBody>
              <a:bodyPr wrap="square" rtlCol="0">
                <a:spAutoFit/>
              </a:bodyPr>
              <a:lstStyle/>
              <a:p>
                <a:r>
                  <a:rPr lang="en-US" sz="1000" b="1" dirty="0">
                    <a:solidFill>
                      <a:srgbClr val="FF0000"/>
                    </a:solidFill>
                    <a:cs typeface="Arial" panose="020B0604020202020204" pitchFamily="34" charset="0"/>
                  </a:rPr>
                  <a:t>-- empty     </a:t>
                </a:r>
                <a:r>
                  <a:rPr lang="en-US" sz="1000" b="1" dirty="0">
                    <a:solidFill>
                      <a:srgbClr val="00FF00"/>
                    </a:solidFill>
                    <a:cs typeface="Arial" panose="020B0604020202020204" pitchFamily="34" charset="0"/>
                  </a:rPr>
                  <a:t>-- DOX-NCs</a:t>
                </a:r>
                <a:endParaRPr lang="en-US" sz="1000" b="1" dirty="0">
                  <a:solidFill>
                    <a:srgbClr val="00FF00"/>
                  </a:solidFill>
                  <a:cs typeface="Arial" panose="020B0604020202020204" pitchFamily="34" charset="0"/>
                </a:endParaRPr>
              </a:p>
            </p:txBody>
          </p:sp>
        </p:grpSp>
        <p:sp>
          <p:nvSpPr>
            <p:cNvPr id="9" name="TextBox 16"/>
            <p:cNvSpPr txBox="1"/>
            <p:nvPr/>
          </p:nvSpPr>
          <p:spPr>
            <a:xfrm>
              <a:off x="680621" y="1073522"/>
              <a:ext cx="1257218" cy="794747"/>
            </a:xfrm>
            <a:prstGeom prst="rect">
              <a:avLst/>
            </a:prstGeom>
            <a:solidFill>
              <a:srgbClr val="FF0000"/>
            </a:solidFill>
            <a:ln w="19050">
              <a:solidFill>
                <a:srgbClr val="FF0000"/>
              </a:solidFill>
            </a:ln>
          </p:spPr>
          <p:txBody>
            <a:bodyPr wrap="square" rtlCol="0">
              <a:spAutoFit/>
            </a:bodyPr>
            <a:lstStyle/>
            <a:p>
              <a:pPr algn="ctr"/>
              <a:r>
                <a:rPr lang="en-US" sz="1100" dirty="0">
                  <a:cs typeface="Arial" panose="020B0604020202020204" pitchFamily="34" charset="0"/>
                </a:rPr>
                <a:t>Size Distribution </a:t>
              </a:r>
              <a:endParaRPr lang="en-US" sz="1100" dirty="0">
                <a:cs typeface="Arial" panose="020B0604020202020204" pitchFamily="34" charset="0"/>
              </a:endParaRPr>
            </a:p>
            <a:p>
              <a:pPr algn="ctr"/>
              <a:r>
                <a:rPr lang="en-US" sz="1100" dirty="0">
                  <a:cs typeface="Arial" panose="020B0604020202020204" pitchFamily="34" charset="0"/>
                </a:rPr>
                <a:t>(by Intensity)</a:t>
              </a:r>
              <a:endParaRPr lang="en-US" sz="1100" dirty="0">
                <a:cs typeface="Arial" panose="020B0604020202020204" pitchFamily="34" charset="0"/>
              </a:endParaRPr>
            </a:p>
          </p:txBody>
        </p:sp>
      </p:grpSp>
      <p:grpSp>
        <p:nvGrpSpPr>
          <p:cNvPr id="20" name="Gruppo 19"/>
          <p:cNvGrpSpPr/>
          <p:nvPr/>
        </p:nvGrpSpPr>
        <p:grpSpPr>
          <a:xfrm>
            <a:off x="762000" y="3429000"/>
            <a:ext cx="4419601" cy="1752600"/>
            <a:chOff x="152399" y="4572000"/>
            <a:chExt cx="4419601" cy="1752600"/>
          </a:xfrm>
        </p:grpSpPr>
        <p:grpSp>
          <p:nvGrpSpPr>
            <p:cNvPr id="13" name="Group 4"/>
            <p:cNvGrpSpPr>
              <a:grpSpLocks noChangeAspect="1"/>
            </p:cNvGrpSpPr>
            <p:nvPr/>
          </p:nvGrpSpPr>
          <p:grpSpPr>
            <a:xfrm>
              <a:off x="152399" y="4572000"/>
              <a:ext cx="4371599" cy="1706400"/>
              <a:chOff x="226979" y="3719307"/>
              <a:chExt cx="5919025" cy="2310419"/>
            </a:xfrm>
          </p:grpSpPr>
          <p:pic>
            <p:nvPicPr>
              <p:cNvPr id="15" name="Immagine 16"/>
              <p:cNvPicPr>
                <a:picLocks noChangeAspect="1"/>
              </p:cNvPicPr>
              <p:nvPr/>
            </p:nvPicPr>
            <p:blipFill rotWithShape="1">
              <a:blip r:embed="rId2"/>
              <a:srcRect l="5624" t="8961" r="4937" b="14692"/>
              <a:stretch>
                <a:fillRect/>
              </a:stretch>
            </p:blipFill>
            <p:spPr bwMode="auto">
              <a:xfrm>
                <a:off x="226979" y="3719307"/>
                <a:ext cx="5919025" cy="2310419"/>
              </a:xfrm>
              <a:prstGeom prst="rect">
                <a:avLst/>
              </a:prstGeom>
              <a:ln w="19050">
                <a:solidFill>
                  <a:srgbClr val="FF0000"/>
                </a:solidFill>
              </a:ln>
            </p:spPr>
          </p:pic>
          <p:sp>
            <p:nvSpPr>
              <p:cNvPr id="16" name="TextBox 17"/>
              <p:cNvSpPr txBox="1"/>
              <p:nvPr/>
            </p:nvSpPr>
            <p:spPr>
              <a:xfrm>
                <a:off x="610246" y="3772307"/>
                <a:ext cx="1257217" cy="751923"/>
              </a:xfrm>
              <a:prstGeom prst="rect">
                <a:avLst/>
              </a:prstGeom>
              <a:solidFill>
                <a:srgbClr val="FF0000"/>
              </a:solidFill>
              <a:ln w="19050">
                <a:solidFill>
                  <a:srgbClr val="FF0000"/>
                </a:solidFill>
              </a:ln>
            </p:spPr>
            <p:txBody>
              <a:bodyPr wrap="square" rtlCol="0">
                <a:spAutoFit/>
              </a:bodyPr>
              <a:lstStyle/>
              <a:p>
                <a:pPr algn="ctr"/>
                <a:r>
                  <a:rPr lang="en-US" sz="1100" dirty="0">
                    <a:cs typeface="Arial" panose="020B0604020202020204" pitchFamily="34" charset="0"/>
                  </a:rPr>
                  <a:t>Size Distribution</a:t>
                </a:r>
                <a:endParaRPr lang="en-US" sz="1100" dirty="0">
                  <a:cs typeface="Arial" panose="020B0604020202020204" pitchFamily="34" charset="0"/>
                </a:endParaRPr>
              </a:p>
              <a:p>
                <a:pPr algn="ctr"/>
                <a:r>
                  <a:rPr lang="en-US" sz="1100" dirty="0">
                    <a:cs typeface="Arial" panose="020B0604020202020204" pitchFamily="34" charset="0"/>
                  </a:rPr>
                  <a:t>(by Number)</a:t>
                </a:r>
                <a:endParaRPr lang="en-US" sz="1100" dirty="0">
                  <a:cs typeface="Arial" panose="020B0604020202020204" pitchFamily="34" charset="0"/>
                </a:endParaRPr>
              </a:p>
            </p:txBody>
          </p:sp>
        </p:grpSp>
        <p:sp>
          <p:nvSpPr>
            <p:cNvPr id="18" name="TextBox 23"/>
            <p:cNvSpPr txBox="1"/>
            <p:nvPr/>
          </p:nvSpPr>
          <p:spPr>
            <a:xfrm>
              <a:off x="2964341" y="6078379"/>
              <a:ext cx="1607659" cy="246221"/>
            </a:xfrm>
            <a:prstGeom prst="rect">
              <a:avLst/>
            </a:prstGeom>
            <a:noFill/>
            <a:ln w="19050">
              <a:noFill/>
            </a:ln>
          </p:spPr>
          <p:txBody>
            <a:bodyPr wrap="square" rtlCol="0">
              <a:spAutoFit/>
            </a:bodyPr>
            <a:lstStyle/>
            <a:p>
              <a:r>
                <a:rPr lang="en-US" sz="1000" b="1" dirty="0">
                  <a:solidFill>
                    <a:srgbClr val="FF0000"/>
                  </a:solidFill>
                  <a:cs typeface="Arial" panose="020B0604020202020204" pitchFamily="34" charset="0"/>
                </a:rPr>
                <a:t>-- empty     </a:t>
              </a:r>
              <a:r>
                <a:rPr lang="en-US" sz="1000" b="1" dirty="0">
                  <a:solidFill>
                    <a:srgbClr val="00FF00"/>
                  </a:solidFill>
                  <a:cs typeface="Arial" panose="020B0604020202020204" pitchFamily="34" charset="0"/>
                </a:rPr>
                <a:t>-- DOX-NCs</a:t>
              </a:r>
              <a:endParaRPr lang="en-US" sz="1000" b="1" dirty="0">
                <a:solidFill>
                  <a:srgbClr val="00FF00"/>
                </a:solidFill>
                <a:cs typeface="Arial" panose="020B0604020202020204" pitchFamily="34" charset="0"/>
              </a:endParaRPr>
            </a:p>
          </p:txBody>
        </p:sp>
      </p:grpSp>
      <p:sp>
        <p:nvSpPr>
          <p:cNvPr id="19" name="CasellaDiTesto 18"/>
          <p:cNvSpPr txBox="1"/>
          <p:nvPr/>
        </p:nvSpPr>
        <p:spPr>
          <a:xfrm>
            <a:off x="304800" y="1084850"/>
            <a:ext cx="7543800" cy="461665"/>
          </a:xfrm>
          <a:prstGeom prst="rect">
            <a:avLst/>
          </a:prstGeom>
          <a:noFill/>
        </p:spPr>
        <p:txBody>
          <a:bodyPr wrap="square">
            <a:spAutoFit/>
          </a:bodyPr>
          <a:lstStyle/>
          <a:p>
            <a:r>
              <a:rPr lang="en-GB" sz="2400" b="1" dirty="0">
                <a:solidFill>
                  <a:srgbClr val="D96F0B"/>
                </a:solidFill>
              </a:rPr>
              <a:t>Characterization (DLS) – DOX-loaded NCs </a:t>
            </a:r>
            <a:endParaRPr lang="en-GB" sz="2400" b="1" dirty="0">
              <a:solidFill>
                <a:srgbClr val="D96F0B"/>
              </a:solidFill>
            </a:endParaRPr>
          </a:p>
        </p:txBody>
      </p:sp>
      <p:graphicFrame>
        <p:nvGraphicFramePr>
          <p:cNvPr id="3" name="Table 19"/>
          <p:cNvGraphicFramePr>
            <a:graphicFrameLocks noGrp="1"/>
          </p:cNvGraphicFramePr>
          <p:nvPr/>
        </p:nvGraphicFramePr>
        <p:xfrm>
          <a:off x="3317140" y="5199003"/>
          <a:ext cx="5681102" cy="1278360"/>
        </p:xfrm>
        <a:graphic>
          <a:graphicData uri="http://schemas.openxmlformats.org/drawingml/2006/table">
            <a:tbl>
              <a:tblPr firstRow="1" firstCol="1" bandRow="1">
                <a:tableStyleId>{5C22544A-7EE6-4342-B048-85BDC9FD1C3A}</a:tableStyleId>
              </a:tblPr>
              <a:tblGrid>
                <a:gridCol w="1202831"/>
                <a:gridCol w="1828800"/>
                <a:gridCol w="1730870"/>
                <a:gridCol w="918601"/>
              </a:tblGrid>
              <a:tr h="574482">
                <a:tc>
                  <a:txBody>
                    <a:bodyPr/>
                    <a:lstStyle/>
                    <a:p>
                      <a:pPr marL="0" marR="0" algn="ctr">
                        <a:lnSpc>
                          <a:spcPct val="115000"/>
                        </a:lnSpc>
                        <a:spcBef>
                          <a:spcPts val="0"/>
                        </a:spcBef>
                        <a:spcAft>
                          <a:spcPts val="0"/>
                        </a:spcAft>
                        <a:tabLst>
                          <a:tab pos="866140" algn="l"/>
                        </a:tabLst>
                      </a:pPr>
                      <a:r>
                        <a:rPr lang="en-US" sz="1400" dirty="0">
                          <a:solidFill>
                            <a:schemeClr val="tx1"/>
                          </a:solidFill>
                          <a:effectLst/>
                        </a:rPr>
                        <a:t>Sample</a:t>
                      </a:r>
                      <a:endParaRPr lang="en-US" sz="1400" dirty="0">
                        <a:solidFill>
                          <a:schemeClr val="tx1"/>
                        </a:solidFill>
                        <a:effectLst/>
                        <a:latin typeface="Times New Roman" panose="02020603050405020304" pitchFamily="18" charset="0"/>
                        <a:ea typeface="Arial Unicode MS" panose="020B0604020202020204" charset="-122"/>
                      </a:endParaRPr>
                    </a:p>
                  </a:txBody>
                  <a:tcPr marL="56390" marR="56390" marT="0" marB="0" anchor="ctr">
                    <a:solidFill>
                      <a:srgbClr val="FF0000"/>
                    </a:solidFill>
                  </a:tcPr>
                </a:tc>
                <a:tc>
                  <a:txBody>
                    <a:bodyPr/>
                    <a:lstStyle/>
                    <a:p>
                      <a:pPr marL="0" marR="0" algn="ctr">
                        <a:lnSpc>
                          <a:spcPct val="115000"/>
                        </a:lnSpc>
                        <a:spcBef>
                          <a:spcPts val="0"/>
                        </a:spcBef>
                        <a:spcAft>
                          <a:spcPts val="0"/>
                        </a:spcAft>
                        <a:tabLst>
                          <a:tab pos="866140" algn="l"/>
                        </a:tabLst>
                      </a:pPr>
                      <a:r>
                        <a:rPr lang="en-US" sz="1400" dirty="0">
                          <a:solidFill>
                            <a:schemeClr val="tx1"/>
                          </a:solidFill>
                          <a:effectLst/>
                        </a:rPr>
                        <a:t>Mean particle size R1 (nm)</a:t>
                      </a:r>
                      <a:endParaRPr lang="en-US" sz="1400" dirty="0">
                        <a:solidFill>
                          <a:schemeClr val="tx1"/>
                        </a:solidFill>
                        <a:effectLst/>
                        <a:latin typeface="Times New Roman" panose="02020603050405020304" pitchFamily="18" charset="0"/>
                        <a:ea typeface="Arial Unicode MS" panose="020B0604020202020204" charset="-122"/>
                      </a:endParaRPr>
                    </a:p>
                  </a:txBody>
                  <a:tcPr marL="56390" marR="56390" marT="0" marB="0" anchor="ctr">
                    <a:solidFill>
                      <a:srgbClr val="FF0000"/>
                    </a:solidFill>
                  </a:tcPr>
                </a:tc>
                <a:tc>
                  <a:txBody>
                    <a:bodyPr/>
                    <a:lstStyle/>
                    <a:p>
                      <a:pPr marL="0" marR="0" algn="ctr">
                        <a:lnSpc>
                          <a:spcPct val="115000"/>
                        </a:lnSpc>
                        <a:spcBef>
                          <a:spcPts val="0"/>
                        </a:spcBef>
                        <a:spcAft>
                          <a:spcPts val="0"/>
                        </a:spcAft>
                        <a:tabLst>
                          <a:tab pos="866140" algn="l"/>
                        </a:tabLst>
                      </a:pPr>
                      <a:r>
                        <a:rPr lang="en-US" sz="1400" dirty="0">
                          <a:solidFill>
                            <a:schemeClr val="tx1"/>
                          </a:solidFill>
                          <a:effectLst/>
                        </a:rPr>
                        <a:t>Mean particle size R2 (nm)</a:t>
                      </a:r>
                      <a:endParaRPr lang="en-US" sz="1400" dirty="0">
                        <a:solidFill>
                          <a:schemeClr val="tx1"/>
                        </a:solidFill>
                        <a:effectLst/>
                        <a:latin typeface="Times New Roman" panose="02020603050405020304" pitchFamily="18" charset="0"/>
                        <a:ea typeface="Arial Unicode MS" panose="020B0604020202020204" charset="-122"/>
                      </a:endParaRPr>
                    </a:p>
                  </a:txBody>
                  <a:tcPr marL="56390" marR="56390" marT="0" marB="0" anchor="ctr">
                    <a:solidFill>
                      <a:srgbClr val="FF0000"/>
                    </a:solidFill>
                  </a:tcPr>
                </a:tc>
                <a:tc>
                  <a:txBody>
                    <a:bodyPr/>
                    <a:lstStyle/>
                    <a:p>
                      <a:pPr marL="0" marR="0" algn="ctr">
                        <a:lnSpc>
                          <a:spcPct val="115000"/>
                        </a:lnSpc>
                        <a:spcBef>
                          <a:spcPts val="0"/>
                        </a:spcBef>
                        <a:spcAft>
                          <a:spcPts val="0"/>
                        </a:spcAft>
                        <a:tabLst>
                          <a:tab pos="866140" algn="l"/>
                        </a:tabLst>
                      </a:pPr>
                      <a:r>
                        <a:rPr lang="en-US" sz="1400" dirty="0">
                          <a:solidFill>
                            <a:schemeClr val="tx1"/>
                          </a:solidFill>
                          <a:effectLst/>
                        </a:rPr>
                        <a:t>ζ potential (mV)</a:t>
                      </a:r>
                      <a:endParaRPr lang="en-US" sz="1400" dirty="0">
                        <a:solidFill>
                          <a:schemeClr val="tx1"/>
                        </a:solidFill>
                        <a:effectLst/>
                        <a:latin typeface="Times New Roman" panose="02020603050405020304" pitchFamily="18" charset="0"/>
                        <a:ea typeface="Arial Unicode MS" panose="020B0604020202020204" charset="-122"/>
                      </a:endParaRPr>
                    </a:p>
                  </a:txBody>
                  <a:tcPr marL="56390" marR="56390" marT="0" marB="0" anchor="ctr">
                    <a:solidFill>
                      <a:srgbClr val="FF0000"/>
                    </a:solidFill>
                  </a:tcPr>
                </a:tc>
              </a:tr>
              <a:tr h="703878">
                <a:tc>
                  <a:txBody>
                    <a:bodyPr/>
                    <a:lstStyle/>
                    <a:p>
                      <a:pPr marL="0" marR="0" algn="ctr">
                        <a:lnSpc>
                          <a:spcPct val="115000"/>
                        </a:lnSpc>
                        <a:spcBef>
                          <a:spcPts val="0"/>
                        </a:spcBef>
                        <a:spcAft>
                          <a:spcPts val="0"/>
                        </a:spcAft>
                        <a:tabLst>
                          <a:tab pos="866140" algn="l"/>
                        </a:tabLst>
                      </a:pPr>
                      <a:r>
                        <a:rPr lang="en-US" sz="1400" dirty="0">
                          <a:solidFill>
                            <a:schemeClr val="tx1"/>
                          </a:solidFill>
                          <a:effectLst/>
                        </a:rPr>
                        <a:t>DOX-loaded NCs</a:t>
                      </a:r>
                      <a:endParaRPr lang="en-US" sz="1400" dirty="0">
                        <a:solidFill>
                          <a:schemeClr val="tx1"/>
                        </a:solidFill>
                        <a:effectLst/>
                        <a:latin typeface="Times New Roman" panose="02020603050405020304" pitchFamily="18" charset="0"/>
                        <a:ea typeface="Arial Unicode MS" panose="020B0604020202020204" charset="-122"/>
                      </a:endParaRPr>
                    </a:p>
                  </a:txBody>
                  <a:tcPr marL="56390" marR="56390" marT="0" marB="0" anchor="ctr">
                    <a:solidFill>
                      <a:srgbClr val="FF0000"/>
                    </a:solidFill>
                  </a:tcPr>
                </a:tc>
                <a:tc>
                  <a:txBody>
                    <a:bodyPr/>
                    <a:lstStyle/>
                    <a:p>
                      <a:pPr marL="0" marR="0" algn="ctr">
                        <a:lnSpc>
                          <a:spcPct val="115000"/>
                        </a:lnSpc>
                        <a:spcBef>
                          <a:spcPts val="0"/>
                        </a:spcBef>
                        <a:spcAft>
                          <a:spcPts val="0"/>
                        </a:spcAft>
                        <a:tabLst>
                          <a:tab pos="866140" algn="l"/>
                        </a:tabLst>
                      </a:pPr>
                      <a:r>
                        <a:rPr lang="en-US" sz="1400" dirty="0">
                          <a:effectLst/>
                        </a:rPr>
                        <a:t>122 ± 15</a:t>
                      </a:r>
                      <a:endParaRPr lang="en-US" sz="1400" dirty="0">
                        <a:effectLst/>
                        <a:latin typeface="Times New Roman" panose="02020603050405020304" pitchFamily="18" charset="0"/>
                        <a:ea typeface="Arial Unicode MS" panose="020B0604020202020204" charset="-122"/>
                      </a:endParaRPr>
                    </a:p>
                  </a:txBody>
                  <a:tcPr marL="56390" marR="56390" marT="0" marB="0" anchor="ctr">
                    <a:solidFill>
                      <a:schemeClr val="accent6">
                        <a:lumMod val="20000"/>
                        <a:lumOff val="80000"/>
                      </a:schemeClr>
                    </a:solidFill>
                  </a:tcPr>
                </a:tc>
                <a:tc>
                  <a:txBody>
                    <a:bodyPr/>
                    <a:lstStyle/>
                    <a:p>
                      <a:pPr marL="0" marR="0" algn="ctr">
                        <a:lnSpc>
                          <a:spcPct val="115000"/>
                        </a:lnSpc>
                        <a:spcBef>
                          <a:spcPts val="0"/>
                        </a:spcBef>
                        <a:spcAft>
                          <a:spcPts val="0"/>
                        </a:spcAft>
                        <a:tabLst>
                          <a:tab pos="866140" algn="l"/>
                        </a:tabLst>
                      </a:pPr>
                      <a:r>
                        <a:rPr lang="en-US" sz="1400" dirty="0">
                          <a:effectLst/>
                        </a:rPr>
                        <a:t>365 ± 20</a:t>
                      </a:r>
                      <a:endParaRPr lang="en-US" sz="1400" dirty="0">
                        <a:effectLst/>
                        <a:latin typeface="Times New Roman" panose="02020603050405020304" pitchFamily="18" charset="0"/>
                        <a:ea typeface="Arial Unicode MS" panose="020B0604020202020204" charset="-122"/>
                      </a:endParaRPr>
                    </a:p>
                  </a:txBody>
                  <a:tcPr marL="56390" marR="56390" marT="0" marB="0" anchor="ctr">
                    <a:solidFill>
                      <a:schemeClr val="accent6">
                        <a:lumMod val="20000"/>
                        <a:lumOff val="80000"/>
                      </a:schemeClr>
                    </a:solidFill>
                  </a:tcPr>
                </a:tc>
                <a:tc>
                  <a:txBody>
                    <a:bodyPr/>
                    <a:lstStyle/>
                    <a:p>
                      <a:pPr algn="ctr"/>
                      <a:r>
                        <a:rPr lang="en-US" sz="1400" dirty="0">
                          <a:effectLst/>
                        </a:rPr>
                        <a:t>49 ± 1</a:t>
                      </a:r>
                      <a:endParaRPr lang="en-US" sz="1600" dirty="0"/>
                    </a:p>
                  </a:txBody>
                  <a:tcPr marL="56390" marR="56390" marT="0" marB="0" anchor="ctr">
                    <a:solidFill>
                      <a:schemeClr val="accent6">
                        <a:lumMod val="20000"/>
                        <a:lumOff val="80000"/>
                      </a:schemeClr>
                    </a:solidFill>
                  </a:tcPr>
                </a:tc>
              </a:tr>
            </a:tbl>
          </a:graphicData>
        </a:graphic>
      </p:graphicFrame>
      <p:grpSp>
        <p:nvGrpSpPr>
          <p:cNvPr id="4" name="Group 5"/>
          <p:cNvGrpSpPr>
            <a:grpSpLocks noChangeAspect="1"/>
          </p:cNvGrpSpPr>
          <p:nvPr/>
        </p:nvGrpSpPr>
        <p:grpSpPr>
          <a:xfrm>
            <a:off x="4499702" y="2625404"/>
            <a:ext cx="4487907" cy="1706400"/>
            <a:chOff x="6473761" y="1036525"/>
            <a:chExt cx="5711953" cy="2447679"/>
          </a:xfrm>
          <a:effectLst>
            <a:outerShdw blurRad="50800" dist="38100" dir="2700000" algn="tl" rotWithShape="0">
              <a:srgbClr val="FF0000">
                <a:alpha val="40000"/>
              </a:srgbClr>
            </a:outerShdw>
          </a:effectLst>
        </p:grpSpPr>
        <p:pic>
          <p:nvPicPr>
            <p:cNvPr id="5" name="Immagine 6"/>
            <p:cNvPicPr>
              <a:picLocks noChangeAspect="1"/>
            </p:cNvPicPr>
            <p:nvPr/>
          </p:nvPicPr>
          <p:blipFill rotWithShape="1">
            <a:blip r:embed="rId3"/>
            <a:srcRect l="4977" t="9273" r="4617" b="13155"/>
            <a:stretch>
              <a:fillRect/>
            </a:stretch>
          </p:blipFill>
          <p:spPr bwMode="auto">
            <a:xfrm>
              <a:off x="6473761" y="1036525"/>
              <a:ext cx="5711953" cy="2447679"/>
            </a:xfrm>
            <a:prstGeom prst="rect">
              <a:avLst/>
            </a:prstGeom>
            <a:ln w="19050">
              <a:solidFill>
                <a:srgbClr val="FF0000"/>
              </a:solidFill>
            </a:ln>
          </p:spPr>
        </p:pic>
        <p:sp>
          <p:nvSpPr>
            <p:cNvPr id="6" name="TextBox 21"/>
            <p:cNvSpPr txBox="1"/>
            <p:nvPr/>
          </p:nvSpPr>
          <p:spPr>
            <a:xfrm>
              <a:off x="7239000" y="1169198"/>
              <a:ext cx="1143585" cy="375256"/>
            </a:xfrm>
            <a:prstGeom prst="rect">
              <a:avLst/>
            </a:prstGeom>
            <a:solidFill>
              <a:srgbClr val="FF0000"/>
            </a:solidFill>
            <a:ln w="19050">
              <a:solidFill>
                <a:srgbClr val="FF0000"/>
              </a:solidFill>
            </a:ln>
          </p:spPr>
          <p:txBody>
            <a:bodyPr wrap="square" rtlCol="0">
              <a:spAutoFit/>
            </a:bodyPr>
            <a:lstStyle/>
            <a:p>
              <a:pPr algn="ctr"/>
              <a:r>
                <a:rPr lang="el-GR" sz="1100" dirty="0">
                  <a:cs typeface="Arial" panose="020B0604020202020204" pitchFamily="34" charset="0"/>
                </a:rPr>
                <a:t>ζ</a:t>
              </a:r>
              <a:r>
                <a:rPr lang="en-US" sz="1100" dirty="0">
                  <a:cs typeface="Arial" panose="020B0604020202020204" pitchFamily="34" charset="0"/>
                </a:rPr>
                <a:t> potential</a:t>
              </a:r>
              <a:endParaRPr lang="en-US" sz="1100" dirty="0">
                <a:cs typeface="Arial" panose="020B0604020202020204" pitchFamily="34" charset="0"/>
              </a:endParaRPr>
            </a:p>
          </p:txBody>
        </p:sp>
      </p:grpSp>
      <p:sp>
        <p:nvSpPr>
          <p:cNvPr id="2" name="TextBox 13"/>
          <p:cNvSpPr txBox="1"/>
          <p:nvPr/>
        </p:nvSpPr>
        <p:spPr>
          <a:xfrm>
            <a:off x="1128829" y="2101846"/>
            <a:ext cx="1573124" cy="261610"/>
          </a:xfrm>
          <a:prstGeom prst="rect">
            <a:avLst/>
          </a:prstGeom>
          <a:noFill/>
          <a:ln w="19050">
            <a:noFill/>
          </a:ln>
        </p:spPr>
        <p:txBody>
          <a:bodyPr wrap="square" rtlCol="0">
            <a:spAutoFit/>
          </a:bodyPr>
          <a:lstStyle/>
          <a:p>
            <a:pPr algn="ctr"/>
            <a:r>
              <a:rPr lang="en-US" sz="1100" dirty="0">
                <a:solidFill>
                  <a:srgbClr val="00FF00"/>
                </a:solidFill>
                <a:cs typeface="Arial" panose="020B0604020202020204" pitchFamily="34" charset="0"/>
              </a:rPr>
              <a:t>R1</a:t>
            </a:r>
            <a:endParaRPr lang="en-US" sz="1100" dirty="0">
              <a:solidFill>
                <a:srgbClr val="00FF00"/>
              </a:solidFill>
              <a:cs typeface="Arial" panose="020B0604020202020204" pitchFamily="34" charset="0"/>
            </a:endParaRPr>
          </a:p>
        </p:txBody>
      </p:sp>
      <p:sp>
        <p:nvSpPr>
          <p:cNvPr id="12" name="TextBox 13"/>
          <p:cNvSpPr txBox="1"/>
          <p:nvPr/>
        </p:nvSpPr>
        <p:spPr>
          <a:xfrm>
            <a:off x="1625145" y="1679795"/>
            <a:ext cx="1573124" cy="261610"/>
          </a:xfrm>
          <a:prstGeom prst="rect">
            <a:avLst/>
          </a:prstGeom>
          <a:noFill/>
          <a:ln w="19050">
            <a:noFill/>
          </a:ln>
        </p:spPr>
        <p:txBody>
          <a:bodyPr wrap="square" rtlCol="0">
            <a:spAutoFit/>
          </a:bodyPr>
          <a:lstStyle/>
          <a:p>
            <a:pPr algn="ctr"/>
            <a:r>
              <a:rPr lang="en-US" sz="1100" dirty="0">
                <a:solidFill>
                  <a:srgbClr val="00FF00"/>
                </a:solidFill>
                <a:cs typeface="Arial" panose="020B0604020202020204" pitchFamily="34" charset="0"/>
              </a:rPr>
              <a:t>R2</a:t>
            </a:r>
            <a:endParaRPr lang="en-US" sz="1100" dirty="0">
              <a:solidFill>
                <a:srgbClr val="00FF00"/>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6115"/>
    </mc:Choice>
    <mc:Fallback>
      <p:transition spd="slow" advTm="3611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063457" y="1028518"/>
            <a:ext cx="4902200" cy="1631216"/>
          </a:xfrm>
          <a:prstGeom prst="rect">
            <a:avLst/>
          </a:prstGeom>
          <a:noFill/>
        </p:spPr>
        <p:txBody>
          <a:bodyPr wrap="square">
            <a:spAutoFit/>
          </a:bodyPr>
          <a:lstStyle/>
          <a:p>
            <a:pPr algn="just">
              <a:spcAft>
                <a:spcPts val="1200"/>
              </a:spcAft>
            </a:pPr>
            <a:r>
              <a:rPr lang="en-US" sz="2000" dirty="0">
                <a:effectLst/>
                <a:ea typeface="Arial Unicode MS" panose="020B0604020202020204" charset="-122"/>
                <a:cs typeface="Arial" panose="020B0604020202020204" pitchFamily="34" charset="0"/>
              </a:rPr>
              <a:t>The MTT, or 3-(4,5-dimethylthiazolyl-2)-2,5-diphenyltetrazolium bromide, assay is a sensitive, quantitative, and rapid assessment of cancer cell proliferation, cancer </a:t>
            </a:r>
            <a:r>
              <a:rPr lang="en-US" sz="2000" dirty="0">
                <a:ea typeface="Arial Unicode MS" panose="020B0604020202020204" charset="-122"/>
                <a:cs typeface="Arial" panose="020B0604020202020204" pitchFamily="34" charset="0"/>
              </a:rPr>
              <a:t>cell viability or the effect of potential drug.</a:t>
            </a:r>
            <a:endParaRPr lang="en-US" sz="2000" dirty="0">
              <a:ea typeface="Arial Unicode MS" panose="020B0604020202020204" charset="-122"/>
              <a:cs typeface="Arial" panose="020B0604020202020204" pitchFamily="34" charset="0"/>
            </a:endParaRPr>
          </a:p>
        </p:txBody>
      </p:sp>
      <p:sp>
        <p:nvSpPr>
          <p:cNvPr id="3" name="CasellaDiTesto 2"/>
          <p:cNvSpPr txBox="1"/>
          <p:nvPr/>
        </p:nvSpPr>
        <p:spPr>
          <a:xfrm>
            <a:off x="304800" y="1007157"/>
            <a:ext cx="7543800" cy="461665"/>
          </a:xfrm>
          <a:prstGeom prst="rect">
            <a:avLst/>
          </a:prstGeom>
          <a:noFill/>
        </p:spPr>
        <p:txBody>
          <a:bodyPr wrap="square">
            <a:spAutoFit/>
          </a:bodyPr>
          <a:lstStyle/>
          <a:p>
            <a:r>
              <a:rPr lang="en-GB" sz="2400" b="1" dirty="0">
                <a:solidFill>
                  <a:srgbClr val="D96F0B"/>
                </a:solidFill>
              </a:rPr>
              <a:t>Cytotoxicity evaluation</a:t>
            </a:r>
            <a:endParaRPr lang="en-GB" sz="2400" b="1" dirty="0">
              <a:solidFill>
                <a:srgbClr val="D96F0B"/>
              </a:solidFill>
            </a:endParaRPr>
          </a:p>
        </p:txBody>
      </p:sp>
      <p:sp>
        <p:nvSpPr>
          <p:cNvPr id="10" name="TextBox 15"/>
          <p:cNvSpPr txBox="1"/>
          <p:nvPr/>
        </p:nvSpPr>
        <p:spPr>
          <a:xfrm>
            <a:off x="238791" y="1554721"/>
            <a:ext cx="3488524" cy="1323439"/>
          </a:xfrm>
          <a:prstGeom prst="rect">
            <a:avLst/>
          </a:prstGeom>
          <a:noFill/>
        </p:spPr>
        <p:txBody>
          <a:bodyPr wrap="square">
            <a:spAutoFit/>
          </a:bodyPr>
          <a:lstStyle/>
          <a:p>
            <a:pPr algn="just"/>
            <a:r>
              <a:rPr lang="en-US" sz="2000" dirty="0">
                <a:ea typeface="Arial Unicode MS" panose="020B0604020202020204" charset="-122"/>
                <a:cs typeface="Arial" panose="020B0604020202020204" pitchFamily="34" charset="0"/>
              </a:rPr>
              <a:t>The cell line used to conduct the cytotoxicity tests is the </a:t>
            </a:r>
            <a:r>
              <a:rPr lang="en-GB" sz="2000" b="1" dirty="0">
                <a:ea typeface="Arial Unicode MS" panose="020B0604020202020204" charset="-122"/>
                <a:cs typeface="Arial" panose="020B0604020202020204" pitchFamily="34" charset="0"/>
              </a:rPr>
              <a:t>human adenocarcinoma breast cancer cell line MDA-MB-231</a:t>
            </a:r>
            <a:r>
              <a:rPr lang="en-US" sz="2000" dirty="0">
                <a:ea typeface="Arial Unicode MS" panose="020B0604020202020204" charset="-122"/>
                <a:cs typeface="Arial" panose="020B0604020202020204" pitchFamily="34" charset="0"/>
              </a:rPr>
              <a:t>.</a:t>
            </a:r>
            <a:endParaRPr lang="en-US" sz="2000" dirty="0">
              <a:cs typeface="Arial" panose="020B0604020202020204" pitchFamily="34" charset="0"/>
            </a:endParaRPr>
          </a:p>
        </p:txBody>
      </p:sp>
      <p:pic>
        <p:nvPicPr>
          <p:cNvPr id="14" name="Elemento grafico 13" descr="Freccia: diritta con riempimento a tinta unita"/>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a:off x="3422515" y="1016407"/>
            <a:ext cx="609600" cy="609600"/>
          </a:xfrm>
          <a:prstGeom prst="rect">
            <a:avLst/>
          </a:prstGeom>
        </p:spPr>
      </p:pic>
      <p:grpSp>
        <p:nvGrpSpPr>
          <p:cNvPr id="37" name="Gruppo 36"/>
          <p:cNvGrpSpPr/>
          <p:nvPr/>
        </p:nvGrpSpPr>
        <p:grpSpPr>
          <a:xfrm>
            <a:off x="1001297" y="3261029"/>
            <a:ext cx="8142703" cy="2923721"/>
            <a:chOff x="71108" y="3569302"/>
            <a:chExt cx="8142703" cy="2923721"/>
          </a:xfrm>
        </p:grpSpPr>
        <p:grpSp>
          <p:nvGrpSpPr>
            <p:cNvPr id="21" name="Gruppo 20"/>
            <p:cNvGrpSpPr/>
            <p:nvPr/>
          </p:nvGrpSpPr>
          <p:grpSpPr>
            <a:xfrm>
              <a:off x="930189" y="3571807"/>
              <a:ext cx="7283622" cy="2921216"/>
              <a:chOff x="930189" y="3581400"/>
              <a:chExt cx="7283622" cy="2921216"/>
            </a:xfrm>
          </p:grpSpPr>
          <p:pic>
            <p:nvPicPr>
              <p:cNvPr id="4" name="Immagine 3" descr="Immagine che contiene design&#10;&#10;Descrizione generata automaticamente con attendibilità media"/>
              <p:cNvPicPr>
                <a:picLocks noChangeAspect="1"/>
              </p:cNvPicPr>
              <p:nvPr/>
            </p:nvPicPr>
            <p:blipFill rotWithShape="1">
              <a:blip r:embed="rId2">
                <a:extLst>
                  <a:ext uri="{28A0092B-C50C-407E-A947-70E740481C1C}">
                    <a14:useLocalDpi xmlns:a14="http://schemas.microsoft.com/office/drawing/2010/main" val="0"/>
                  </a:ext>
                </a:extLst>
              </a:blip>
              <a:srcRect l="3195" t="36651" r="1667" b="2592"/>
              <a:stretch>
                <a:fillRect/>
              </a:stretch>
            </p:blipFill>
            <p:spPr>
              <a:xfrm>
                <a:off x="930189" y="3886200"/>
                <a:ext cx="7283622" cy="2616416"/>
              </a:xfrm>
              <a:prstGeom prst="rect">
                <a:avLst/>
              </a:prstGeom>
            </p:spPr>
          </p:pic>
          <p:pic>
            <p:nvPicPr>
              <p:cNvPr id="20" name="Immagine 19" descr="Immagine che contiene design&#10;&#10;Descrizione generata automaticamente con attendibilità media"/>
              <p:cNvPicPr>
                <a:picLocks noChangeAspect="1"/>
              </p:cNvPicPr>
              <p:nvPr/>
            </p:nvPicPr>
            <p:blipFill rotWithShape="1">
              <a:blip r:embed="rId2">
                <a:extLst>
                  <a:ext uri="{28A0092B-C50C-407E-A947-70E740481C1C}">
                    <a14:useLocalDpi xmlns:a14="http://schemas.microsoft.com/office/drawing/2010/main" val="0"/>
                  </a:ext>
                </a:extLst>
              </a:blip>
              <a:srcRect l="54745" t="29574" r="1667" b="2592"/>
              <a:stretch>
                <a:fillRect/>
              </a:stretch>
            </p:blipFill>
            <p:spPr>
              <a:xfrm>
                <a:off x="4876800" y="3581400"/>
                <a:ext cx="3337011" cy="2921216"/>
              </a:xfrm>
              <a:prstGeom prst="rect">
                <a:avLst/>
              </a:prstGeom>
            </p:spPr>
          </p:pic>
        </p:grpSp>
        <p:pic>
          <p:nvPicPr>
            <p:cNvPr id="23" name="Immagine 22" descr="Immagine che contiene design&#10;&#10;Descrizione generata automaticamente con attendibilità media"/>
            <p:cNvPicPr>
              <a:picLocks noChangeAspect="1"/>
            </p:cNvPicPr>
            <p:nvPr/>
          </p:nvPicPr>
          <p:blipFill rotWithShape="1">
            <a:blip r:embed="rId3">
              <a:extLst>
                <a:ext uri="{28A0092B-C50C-407E-A947-70E740481C1C}">
                  <a14:useLocalDpi xmlns:a14="http://schemas.microsoft.com/office/drawing/2010/main" val="0"/>
                </a:ext>
              </a:extLst>
            </a:blip>
            <a:srcRect l="4155" t="38378" r="80055" b="39679"/>
            <a:stretch>
              <a:fillRect/>
            </a:stretch>
          </p:blipFill>
          <p:spPr>
            <a:xfrm>
              <a:off x="71108" y="3852076"/>
              <a:ext cx="1905000" cy="1489131"/>
            </a:xfrm>
            <a:prstGeom prst="rect">
              <a:avLst/>
            </a:prstGeom>
          </p:spPr>
        </p:pic>
        <p:sp>
          <p:nvSpPr>
            <p:cNvPr id="24" name="Rettangolo 23"/>
            <p:cNvSpPr/>
            <p:nvPr/>
          </p:nvSpPr>
          <p:spPr>
            <a:xfrm>
              <a:off x="1976108" y="3844869"/>
              <a:ext cx="1071892" cy="13234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25"/>
            <p:cNvSpPr/>
            <p:nvPr/>
          </p:nvSpPr>
          <p:spPr>
            <a:xfrm rot="5400000">
              <a:off x="3783956" y="4372603"/>
              <a:ext cx="836374" cy="155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sellaDiTesto 24"/>
            <p:cNvSpPr txBox="1"/>
            <p:nvPr/>
          </p:nvSpPr>
          <p:spPr>
            <a:xfrm>
              <a:off x="825230" y="4018030"/>
              <a:ext cx="1143000" cy="430887"/>
            </a:xfrm>
            <a:prstGeom prst="rect">
              <a:avLst/>
            </a:prstGeom>
            <a:solidFill>
              <a:schemeClr val="bg1"/>
            </a:solidFill>
            <a:ln>
              <a:solidFill>
                <a:schemeClr val="bg1"/>
              </a:solidFill>
            </a:ln>
          </p:spPr>
          <p:txBody>
            <a:bodyPr wrap="square" rtlCol="0">
              <a:spAutoFit/>
            </a:bodyPr>
            <a:lstStyle/>
            <a:p>
              <a:pPr algn="ctr"/>
              <a:r>
                <a:rPr lang="en-US" sz="1100" dirty="0"/>
                <a:t>MTT </a:t>
              </a:r>
              <a:endParaRPr lang="en-US" sz="1100" dirty="0"/>
            </a:p>
            <a:p>
              <a:pPr algn="ctr"/>
              <a:r>
                <a:rPr lang="en-US" sz="1100" dirty="0"/>
                <a:t>Tetrazolium Salt</a:t>
              </a:r>
              <a:endParaRPr lang="en-US" sz="1100" dirty="0"/>
            </a:p>
          </p:txBody>
        </p:sp>
        <p:sp>
          <p:nvSpPr>
            <p:cNvPr id="27" name="CasellaDiTesto 26"/>
            <p:cNvSpPr txBox="1"/>
            <p:nvPr/>
          </p:nvSpPr>
          <p:spPr>
            <a:xfrm>
              <a:off x="3488267" y="4701758"/>
              <a:ext cx="762001" cy="261610"/>
            </a:xfrm>
            <a:prstGeom prst="rect">
              <a:avLst/>
            </a:prstGeom>
            <a:solidFill>
              <a:schemeClr val="bg1"/>
            </a:solidFill>
            <a:ln>
              <a:solidFill>
                <a:schemeClr val="bg1"/>
              </a:solidFill>
            </a:ln>
          </p:spPr>
          <p:txBody>
            <a:bodyPr wrap="square" rtlCol="0">
              <a:spAutoFit/>
            </a:bodyPr>
            <a:lstStyle/>
            <a:p>
              <a:pPr algn="ctr"/>
              <a:r>
                <a:rPr lang="en-US" sz="1100" dirty="0"/>
                <a:t>Formazan</a:t>
              </a:r>
              <a:endParaRPr lang="en-US" sz="1100" dirty="0"/>
            </a:p>
          </p:txBody>
        </p:sp>
        <p:pic>
          <p:nvPicPr>
            <p:cNvPr id="29" name="Immagine 28" descr="Immagine che contiene design&#10;&#10;Descrizione generata automaticamente con attendibilità media"/>
            <p:cNvPicPr>
              <a:picLocks noChangeAspect="1"/>
            </p:cNvPicPr>
            <p:nvPr/>
          </p:nvPicPr>
          <p:blipFill rotWithShape="1">
            <a:blip r:embed="rId2">
              <a:extLst>
                <a:ext uri="{28A0092B-C50C-407E-A947-70E740481C1C}">
                  <a14:useLocalDpi xmlns:a14="http://schemas.microsoft.com/office/drawing/2010/main" val="0"/>
                </a:ext>
              </a:extLst>
            </a:blip>
            <a:srcRect l="31006" t="35910" r="52500" b="39702"/>
            <a:stretch>
              <a:fillRect/>
            </a:stretch>
          </p:blipFill>
          <p:spPr>
            <a:xfrm>
              <a:off x="2332535" y="3666155"/>
              <a:ext cx="1791992" cy="1490400"/>
            </a:xfrm>
            <a:prstGeom prst="rect">
              <a:avLst/>
            </a:prstGeom>
          </p:spPr>
        </p:pic>
        <p:sp>
          <p:nvSpPr>
            <p:cNvPr id="30" name="Rettangolo 29"/>
            <p:cNvSpPr/>
            <p:nvPr/>
          </p:nvSpPr>
          <p:spPr>
            <a:xfrm>
              <a:off x="1788607" y="3569302"/>
              <a:ext cx="836374" cy="155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ttangolo 30"/>
            <p:cNvSpPr/>
            <p:nvPr/>
          </p:nvSpPr>
          <p:spPr>
            <a:xfrm>
              <a:off x="3155198" y="4963368"/>
              <a:ext cx="969329" cy="2177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tangolo 31"/>
            <p:cNvSpPr/>
            <p:nvPr/>
          </p:nvSpPr>
          <p:spPr>
            <a:xfrm rot="5400000">
              <a:off x="4040329" y="4706122"/>
              <a:ext cx="262409" cy="155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ttangolo 32"/>
            <p:cNvSpPr/>
            <p:nvPr/>
          </p:nvSpPr>
          <p:spPr>
            <a:xfrm rot="10800000">
              <a:off x="608429" y="3823642"/>
              <a:ext cx="680927" cy="2228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sellaDiTesto 33"/>
            <p:cNvSpPr txBox="1"/>
            <p:nvPr/>
          </p:nvSpPr>
          <p:spPr>
            <a:xfrm>
              <a:off x="2895885" y="4902327"/>
              <a:ext cx="1143000" cy="261610"/>
            </a:xfrm>
            <a:prstGeom prst="rect">
              <a:avLst/>
            </a:prstGeom>
            <a:noFill/>
            <a:ln>
              <a:noFill/>
            </a:ln>
          </p:spPr>
          <p:txBody>
            <a:bodyPr wrap="square" rtlCol="0">
              <a:spAutoFit/>
            </a:bodyPr>
            <a:lstStyle/>
            <a:p>
              <a:pPr algn="ctr"/>
              <a:r>
                <a:rPr lang="en-US" sz="1100" dirty="0"/>
                <a:t>Formazan</a:t>
              </a:r>
              <a:endParaRPr lang="en-US" sz="1100" dirty="0"/>
            </a:p>
          </p:txBody>
        </p:sp>
        <p:pic>
          <p:nvPicPr>
            <p:cNvPr id="35" name="Elemento grafico 34" descr="Freccia a destra con riempimento a tinta uni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943" y="4308392"/>
              <a:ext cx="468323" cy="468323"/>
            </a:xfrm>
            <a:prstGeom prst="rect">
              <a:avLst/>
            </a:prstGeom>
          </p:spPr>
        </p:pic>
      </p:grpSp>
      <p:sp>
        <p:nvSpPr>
          <p:cNvPr id="15" name="Rettangolo con angoli arrotondati 14"/>
          <p:cNvSpPr/>
          <p:nvPr/>
        </p:nvSpPr>
        <p:spPr>
          <a:xfrm>
            <a:off x="457200" y="5431452"/>
            <a:ext cx="3183150" cy="1026597"/>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dirty="0">
                <a:solidFill>
                  <a:schemeClr val="tx1"/>
                </a:solidFill>
                <a:ea typeface="Arial Unicode MS" panose="020B0604020202020204" charset="-122"/>
                <a:cs typeface="Arial" panose="020B0604020202020204" pitchFamily="34" charset="0"/>
              </a:rPr>
              <a:t>If the viability of the cells is less than 60%, the compound under test is considered toxic.</a:t>
            </a:r>
            <a:endParaRPr lang="en-US" sz="1800" dirty="0">
              <a:solidFill>
                <a:schemeClr val="tx1"/>
              </a:solidFill>
              <a:ea typeface="Arial Unicode MS" panose="020B0604020202020204" charset="-122"/>
              <a:cs typeface="Arial" panose="020B0604020202020204" pitchFamily="34" charset="0"/>
            </a:endParaRPr>
          </a:p>
        </p:txBody>
      </p:sp>
      <p:pic>
        <p:nvPicPr>
          <p:cNvPr id="11" name="Elemento grafico 10" descr="Avviso con riempimento a tinta unit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15" y="5110763"/>
            <a:ext cx="511216" cy="511216"/>
          </a:xfrm>
          <a:prstGeom prst="rect">
            <a:avLst/>
          </a:prstGeom>
        </p:spPr>
      </p:pic>
      <p:pic>
        <p:nvPicPr>
          <p:cNvPr id="7" name="Immagine 6" descr="Immagine che contiene Elementi grafici, Policromia, violetto, viola&#10;&#10;Descrizione generata automaticamente"/>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58288" y1="65459" x2="47011" y2="71498"/>
                        <a14:backgroundMark x1="25136" y1="73188" x2="25136" y2="73188"/>
                        <a14:backgroundMark x1="28397" y1="74638" x2="28397" y2="74638"/>
                      </a14:backgroundRemoval>
                    </a14:imgEffect>
                  </a14:imgLayer>
                </a14:imgProps>
              </a:ext>
              <a:ext uri="{28A0092B-C50C-407E-A947-70E740481C1C}">
                <a14:useLocalDpi xmlns:a14="http://schemas.microsoft.com/office/drawing/2010/main" val="0"/>
              </a:ext>
            </a:extLst>
          </a:blip>
          <a:srcRect l="20345" t="17816" r="21667" b="20370"/>
          <a:stretch>
            <a:fillRect/>
          </a:stretch>
        </p:blipFill>
        <p:spPr>
          <a:xfrm>
            <a:off x="2682728" y="3225600"/>
            <a:ext cx="718614" cy="430887"/>
          </a:xfrm>
          <a:prstGeom prst="rect">
            <a:avLst/>
          </a:prstGeom>
        </p:spPr>
      </p:pic>
      <p:pic>
        <p:nvPicPr>
          <p:cNvPr id="8" name="Elemento grafico 7" descr="Freccia a destra con riempimento a tinta unita"/>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2862317" y="3614748"/>
            <a:ext cx="468323" cy="468323"/>
          </a:xfrm>
          <a:prstGeom prst="rect">
            <a:avLst/>
          </a:prstGeom>
        </p:spPr>
      </p:pic>
      <p:sp>
        <p:nvSpPr>
          <p:cNvPr id="12" name="CasellaDiTesto 11"/>
          <p:cNvSpPr txBox="1"/>
          <p:nvPr/>
        </p:nvSpPr>
        <p:spPr>
          <a:xfrm>
            <a:off x="2124851" y="2963442"/>
            <a:ext cx="1943256" cy="261610"/>
          </a:xfrm>
          <a:prstGeom prst="rect">
            <a:avLst/>
          </a:prstGeom>
          <a:noFill/>
          <a:ln>
            <a:noFill/>
          </a:ln>
        </p:spPr>
        <p:txBody>
          <a:bodyPr wrap="square" rtlCol="0">
            <a:spAutoFit/>
          </a:bodyPr>
          <a:lstStyle/>
          <a:p>
            <a:pPr algn="ctr"/>
            <a:r>
              <a:rPr lang="en-US" sz="1100" dirty="0"/>
              <a:t>Mitochondrial reductase</a:t>
            </a:r>
            <a:endParaRPr lang="en-US" sz="1100" dirty="0"/>
          </a:p>
        </p:txBody>
      </p:sp>
    </p:spTree>
  </p:cSld>
  <p:clrMapOvr>
    <a:masterClrMapping/>
  </p:clrMapOvr>
  <mc:AlternateContent xmlns:mc="http://schemas.openxmlformats.org/markup-compatibility/2006">
    <mc:Choice xmlns:p14="http://schemas.microsoft.com/office/powerpoint/2010/main" Requires="p14">
      <p:transition spd="slow" p14:dur="2000" advTm="78424"/>
    </mc:Choice>
    <mc:Fallback>
      <p:transition spd="slow" advTm="7842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4800" y="1143000"/>
            <a:ext cx="7543800" cy="461665"/>
          </a:xfrm>
          <a:prstGeom prst="rect">
            <a:avLst/>
          </a:prstGeom>
          <a:noFill/>
        </p:spPr>
        <p:txBody>
          <a:bodyPr wrap="square">
            <a:spAutoFit/>
          </a:bodyPr>
          <a:lstStyle/>
          <a:p>
            <a:r>
              <a:rPr lang="en-GB" sz="2400" b="1" dirty="0">
                <a:solidFill>
                  <a:srgbClr val="D96F0B"/>
                </a:solidFill>
              </a:rPr>
              <a:t>MTT assay</a:t>
            </a:r>
            <a:endParaRPr lang="en-GB" sz="2400" b="1" dirty="0">
              <a:solidFill>
                <a:srgbClr val="D96F0B"/>
              </a:solidFill>
            </a:endParaRPr>
          </a:p>
        </p:txBody>
      </p:sp>
      <p:sp>
        <p:nvSpPr>
          <p:cNvPr id="4" name="TextBox 19"/>
          <p:cNvSpPr txBox="1"/>
          <p:nvPr/>
        </p:nvSpPr>
        <p:spPr>
          <a:xfrm>
            <a:off x="304800" y="1546554"/>
            <a:ext cx="8153400" cy="400110"/>
          </a:xfrm>
          <a:prstGeom prst="rect">
            <a:avLst/>
          </a:prstGeom>
          <a:noFill/>
        </p:spPr>
        <p:txBody>
          <a:bodyPr wrap="square">
            <a:spAutoFit/>
          </a:bodyPr>
          <a:lstStyle/>
          <a:p>
            <a:pPr algn="just"/>
            <a:r>
              <a:rPr lang="en-US" sz="2000" dirty="0">
                <a:effectLst/>
                <a:ea typeface="Arial Unicode MS" panose="020B0604020202020204" charset="-122"/>
                <a:cs typeface="Arial" panose="020B0604020202020204" pitchFamily="34" charset="0"/>
              </a:rPr>
              <a:t>The activities of NCs were tested after 24h, 48h, and 72h from treatment. </a:t>
            </a:r>
            <a:endParaRPr lang="en-US" sz="2000" dirty="0">
              <a:effectLst/>
              <a:ea typeface="Arial Unicode MS" panose="020B0604020202020204" charset="-122"/>
              <a:cs typeface="Arial" panose="020B0604020202020204" pitchFamily="34" charset="0"/>
            </a:endParaRPr>
          </a:p>
        </p:txBody>
      </p:sp>
      <p:sp>
        <p:nvSpPr>
          <p:cNvPr id="6" name="CasellaDiTesto 5"/>
          <p:cNvSpPr txBox="1"/>
          <p:nvPr/>
        </p:nvSpPr>
        <p:spPr>
          <a:xfrm>
            <a:off x="561975" y="5791200"/>
            <a:ext cx="8020050" cy="646331"/>
          </a:xfrm>
          <a:prstGeom prst="rect">
            <a:avLst/>
          </a:prstGeom>
          <a:noFill/>
        </p:spPr>
        <p:txBody>
          <a:bodyPr wrap="square">
            <a:spAutoFit/>
          </a:bodyPr>
          <a:lstStyle/>
          <a:p>
            <a:pPr algn="just"/>
            <a:r>
              <a:rPr lang="en-US" sz="1800" b="1" dirty="0">
                <a:ea typeface="Arial Unicode MS" panose="020B0604020202020204" charset="-122"/>
                <a:cs typeface="Arial" panose="020B0604020202020204" pitchFamily="34" charset="0"/>
              </a:rPr>
              <a:t>48h after treatment</a:t>
            </a:r>
            <a:r>
              <a:rPr lang="en-US" sz="1800" dirty="0">
                <a:ea typeface="Arial Unicode MS" panose="020B0604020202020204" charset="-122"/>
                <a:cs typeface="Arial" panose="020B0604020202020204" pitchFamily="34" charset="0"/>
              </a:rPr>
              <a:t>, f</a:t>
            </a:r>
            <a:r>
              <a:rPr lang="en-US" sz="1800" dirty="0">
                <a:effectLst/>
                <a:ea typeface="Arial Unicode MS" panose="020B0604020202020204" charset="-122"/>
                <a:cs typeface="Arial" panose="020B0604020202020204" pitchFamily="34" charset="0"/>
              </a:rPr>
              <a:t>ree DOX and free AE efficacies are higher, while DOX- and AE-loaded NCs probably start to release their cargo, inducing a decrease in cell viability. </a:t>
            </a:r>
            <a:endParaRPr lang="en-US" sz="1800" dirty="0">
              <a:effectLst/>
              <a:ea typeface="Arial Unicode MS" panose="020B0604020202020204" charset="-122"/>
              <a:cs typeface="Arial" panose="020B0604020202020204" pitchFamily="34" charset="0"/>
            </a:endParaRPr>
          </a:p>
        </p:txBody>
      </p:sp>
      <p:grpSp>
        <p:nvGrpSpPr>
          <p:cNvPr id="7" name="Group 6"/>
          <p:cNvGrpSpPr/>
          <p:nvPr/>
        </p:nvGrpSpPr>
        <p:grpSpPr>
          <a:xfrm>
            <a:off x="838201" y="1869502"/>
            <a:ext cx="7467599" cy="3845498"/>
            <a:chOff x="152400" y="2793513"/>
            <a:chExt cx="5943600" cy="3198916"/>
          </a:xfrm>
        </p:grpSpPr>
        <p:grpSp>
          <p:nvGrpSpPr>
            <p:cNvPr id="8" name="Group 2"/>
            <p:cNvGrpSpPr/>
            <p:nvPr/>
          </p:nvGrpSpPr>
          <p:grpSpPr>
            <a:xfrm>
              <a:off x="152400" y="2793513"/>
              <a:ext cx="5943600" cy="3198916"/>
              <a:chOff x="6132249" y="2171057"/>
              <a:chExt cx="5868169" cy="2700653"/>
            </a:xfrm>
          </p:grpSpPr>
          <p:pic>
            <p:nvPicPr>
              <p:cNvPr id="10" name="Immagine 44"/>
              <p:cNvPicPr>
                <a:picLocks noChangeAspect="1"/>
              </p:cNvPicPr>
              <p:nvPr/>
            </p:nvPicPr>
            <p:blipFill rotWithShape="1">
              <a:blip r:embed="rId1"/>
              <a:srcRect l="4001" t="20490" r="8820" b="8175"/>
              <a:stretch>
                <a:fillRect/>
              </a:stretch>
            </p:blipFill>
            <p:spPr bwMode="auto">
              <a:xfrm>
                <a:off x="6132249" y="2171057"/>
                <a:ext cx="5868169" cy="2700653"/>
              </a:xfrm>
              <a:prstGeom prst="rect">
                <a:avLst/>
              </a:prstGeom>
              <a:ln>
                <a:noFill/>
              </a:ln>
            </p:spPr>
          </p:pic>
          <p:sp>
            <p:nvSpPr>
              <p:cNvPr id="11" name="Text Box 2"/>
              <p:cNvSpPr txBox="1">
                <a:spLocks noChangeArrowheads="1"/>
              </p:cNvSpPr>
              <p:nvPr/>
            </p:nvSpPr>
            <p:spPr bwMode="auto">
              <a:xfrm rot="16200000">
                <a:off x="5811529" y="3047386"/>
                <a:ext cx="1052627" cy="329268"/>
              </a:xfrm>
              <a:prstGeom prst="rect">
                <a:avLst/>
              </a:prstGeom>
              <a:solidFill>
                <a:srgbClr val="FFFFFF"/>
              </a:solidFill>
              <a:ln w="9525">
                <a:noFill/>
                <a:miter lim="800000"/>
              </a:ln>
            </p:spPr>
            <p:txBody>
              <a:bodyPr rot="0" vert="horz" wrap="square" lIns="91440" tIns="45720" rIns="91440" bIns="45720" anchor="t" anchorCtr="0">
                <a:noAutofit/>
              </a:bodyPr>
              <a:lstStyle/>
              <a:p>
                <a:pPr marL="0" marR="0">
                  <a:lnSpc>
                    <a:spcPct val="115000"/>
                  </a:lnSpc>
                  <a:spcBef>
                    <a:spcPts val="0"/>
                  </a:spcBef>
                  <a:spcAft>
                    <a:spcPts val="600"/>
                  </a:spcAft>
                </a:pPr>
                <a:r>
                  <a:rPr lang="en-US" sz="1100" b="1" dirty="0">
                    <a:effectLst/>
                    <a:latin typeface="Arial" panose="020B0604020202020204" pitchFamily="34" charset="0"/>
                    <a:ea typeface="Arial Unicode MS" panose="020B0604020202020204" charset="-122"/>
                    <a:cs typeface="Arial" panose="020B0604020202020204" pitchFamily="34" charset="0"/>
                  </a:rPr>
                  <a:t>% Cell Viability</a:t>
                </a:r>
                <a:endParaRPr lang="en-US" sz="1100" dirty="0">
                  <a:effectLst/>
                  <a:latin typeface="Arial" panose="020B0604020202020204" pitchFamily="34" charset="0"/>
                  <a:ea typeface="Arial Unicode MS" panose="020B0604020202020204" charset="-122"/>
                  <a:cs typeface="Arial" panose="020B0604020202020204" pitchFamily="34" charset="0"/>
                </a:endParaRPr>
              </a:p>
            </p:txBody>
          </p:sp>
        </p:grpSp>
        <p:sp>
          <p:nvSpPr>
            <p:cNvPr id="9" name="TextBox 23"/>
            <p:cNvSpPr txBox="1"/>
            <p:nvPr/>
          </p:nvSpPr>
          <p:spPr>
            <a:xfrm>
              <a:off x="5186907" y="3013807"/>
              <a:ext cx="6858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48h</a:t>
              </a:r>
              <a:endParaRPr lang="en-US" b="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48924"/>
    </mc:Choice>
    <mc:Fallback>
      <p:transition spd="slow" advTm="4892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9"/>
          <p:cNvSpPr txBox="1"/>
          <p:nvPr/>
        </p:nvSpPr>
        <p:spPr>
          <a:xfrm>
            <a:off x="952500" y="5729073"/>
            <a:ext cx="7239000" cy="646331"/>
          </a:xfrm>
          <a:prstGeom prst="rect">
            <a:avLst/>
          </a:prstGeom>
          <a:noFill/>
        </p:spPr>
        <p:txBody>
          <a:bodyPr wrap="square">
            <a:spAutoFit/>
          </a:bodyPr>
          <a:lstStyle/>
          <a:p>
            <a:pPr algn="just"/>
            <a:r>
              <a:rPr lang="en-US" dirty="0">
                <a:ea typeface="Arial Unicode MS" panose="020B0604020202020204" charset="-122"/>
                <a:cs typeface="Arial" panose="020B0604020202020204" pitchFamily="34" charset="0"/>
              </a:rPr>
              <a:t>These results indicate a time-dependent and dose-dependent behavior of encapsulated DOX and AE, and the increased effectiveness of DOX over AE.</a:t>
            </a:r>
            <a:endParaRPr lang="en-US" dirty="0">
              <a:ea typeface="Arial Unicode MS" panose="020B0604020202020204" charset="-122"/>
              <a:cs typeface="Arial" panose="020B0604020202020204" pitchFamily="34" charset="0"/>
            </a:endParaRPr>
          </a:p>
        </p:txBody>
      </p:sp>
      <p:pic>
        <p:nvPicPr>
          <p:cNvPr id="4" name="Elemento grafico 3" descr="Freccia: diritta con riempimento a tinta unita"/>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a:off x="243259" y="5562889"/>
            <a:ext cx="709241" cy="709241"/>
          </a:xfrm>
          <a:prstGeom prst="rect">
            <a:avLst/>
          </a:prstGeom>
        </p:spPr>
      </p:pic>
      <p:grpSp>
        <p:nvGrpSpPr>
          <p:cNvPr id="5" name="Group 5"/>
          <p:cNvGrpSpPr>
            <a:grpSpLocks noChangeAspect="1"/>
          </p:cNvGrpSpPr>
          <p:nvPr/>
        </p:nvGrpSpPr>
        <p:grpSpPr>
          <a:xfrm>
            <a:off x="786134" y="1744469"/>
            <a:ext cx="7571731" cy="3844800"/>
            <a:chOff x="6235082" y="2806089"/>
            <a:chExt cx="5943601" cy="3174136"/>
          </a:xfrm>
        </p:grpSpPr>
        <p:grpSp>
          <p:nvGrpSpPr>
            <p:cNvPr id="6" name="Group 20"/>
            <p:cNvGrpSpPr/>
            <p:nvPr/>
          </p:nvGrpSpPr>
          <p:grpSpPr>
            <a:xfrm>
              <a:off x="6235082" y="2806089"/>
              <a:ext cx="5943601" cy="3174136"/>
              <a:chOff x="1658644" y="1810896"/>
              <a:chExt cx="8458200" cy="3697083"/>
            </a:xfrm>
          </p:grpSpPr>
          <p:pic>
            <p:nvPicPr>
              <p:cNvPr id="8" name="Immagine 87"/>
              <p:cNvPicPr>
                <a:picLocks noChangeAspect="1"/>
              </p:cNvPicPr>
              <p:nvPr/>
            </p:nvPicPr>
            <p:blipFill rotWithShape="1">
              <a:blip r:embed="rId2"/>
              <a:srcRect l="1497" t="24161" r="8683" b="6038"/>
              <a:stretch>
                <a:fillRect/>
              </a:stretch>
            </p:blipFill>
            <p:spPr bwMode="auto">
              <a:xfrm>
                <a:off x="1658644" y="1810896"/>
                <a:ext cx="8458200" cy="3697083"/>
              </a:xfrm>
              <a:prstGeom prst="rect">
                <a:avLst/>
              </a:prstGeom>
              <a:ln>
                <a:noFill/>
              </a:ln>
            </p:spPr>
          </p:pic>
          <p:sp>
            <p:nvSpPr>
              <p:cNvPr id="9" name="Text Box 2"/>
              <p:cNvSpPr txBox="1">
                <a:spLocks noChangeArrowheads="1"/>
              </p:cNvSpPr>
              <p:nvPr/>
            </p:nvSpPr>
            <p:spPr bwMode="auto">
              <a:xfrm rot="16200000">
                <a:off x="1345513" y="2949151"/>
                <a:ext cx="1491687" cy="408220"/>
              </a:xfrm>
              <a:prstGeom prst="rect">
                <a:avLst/>
              </a:prstGeom>
              <a:solidFill>
                <a:srgbClr val="FFFFFF"/>
              </a:solidFill>
              <a:ln w="9525">
                <a:noFill/>
                <a:miter lim="800000"/>
              </a:ln>
            </p:spPr>
            <p:txBody>
              <a:bodyPr rot="0" vert="horz" wrap="square" lIns="91440" tIns="45720" rIns="91440" bIns="45720" anchor="t" anchorCtr="0">
                <a:noAutofit/>
              </a:bodyPr>
              <a:lstStyle/>
              <a:p>
                <a:pPr marL="0" marR="0">
                  <a:lnSpc>
                    <a:spcPct val="115000"/>
                  </a:lnSpc>
                  <a:spcBef>
                    <a:spcPts val="0"/>
                  </a:spcBef>
                  <a:spcAft>
                    <a:spcPts val="600"/>
                  </a:spcAft>
                </a:pPr>
                <a:r>
                  <a:rPr lang="en-US" sz="1200" b="1" dirty="0">
                    <a:effectLst/>
                    <a:latin typeface="Arial" panose="020B0604020202020204" pitchFamily="34" charset="0"/>
                    <a:ea typeface="Arial Unicode MS" panose="020B0604020202020204" charset="-122"/>
                    <a:cs typeface="Arial" panose="020B0604020202020204" pitchFamily="34" charset="0"/>
                  </a:rPr>
                  <a:t>% Cell Viability</a:t>
                </a:r>
                <a:endParaRPr lang="en-US" sz="1200" dirty="0">
                  <a:effectLst/>
                  <a:latin typeface="Arial" panose="020B0604020202020204" pitchFamily="34" charset="0"/>
                  <a:ea typeface="Arial Unicode MS" panose="020B0604020202020204" charset="-122"/>
                  <a:cs typeface="Arial" panose="020B0604020202020204" pitchFamily="34" charset="0"/>
                </a:endParaRPr>
              </a:p>
            </p:txBody>
          </p:sp>
        </p:grpSp>
        <p:sp>
          <p:nvSpPr>
            <p:cNvPr id="7" name="TextBox 4"/>
            <p:cNvSpPr txBox="1"/>
            <p:nvPr/>
          </p:nvSpPr>
          <p:spPr>
            <a:xfrm>
              <a:off x="11315700" y="3013807"/>
              <a:ext cx="6858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72h</a:t>
              </a:r>
              <a:endParaRPr lang="en-US" b="1" dirty="0">
                <a:latin typeface="Arial" panose="020B0604020202020204" pitchFamily="34" charset="0"/>
                <a:cs typeface="Arial" panose="020B0604020202020204" pitchFamily="34" charset="0"/>
              </a:endParaRPr>
            </a:p>
          </p:txBody>
        </p:sp>
      </p:grpSp>
      <p:sp>
        <p:nvSpPr>
          <p:cNvPr id="10" name="CasellaDiTesto 9"/>
          <p:cNvSpPr txBox="1"/>
          <p:nvPr/>
        </p:nvSpPr>
        <p:spPr>
          <a:xfrm>
            <a:off x="304800" y="1143000"/>
            <a:ext cx="7543800" cy="461665"/>
          </a:xfrm>
          <a:prstGeom prst="rect">
            <a:avLst/>
          </a:prstGeom>
          <a:noFill/>
        </p:spPr>
        <p:txBody>
          <a:bodyPr wrap="square">
            <a:spAutoFit/>
          </a:bodyPr>
          <a:lstStyle/>
          <a:p>
            <a:r>
              <a:rPr lang="en-GB" sz="2400" b="1" dirty="0">
                <a:solidFill>
                  <a:srgbClr val="D96F0B"/>
                </a:solidFill>
              </a:rPr>
              <a:t>MTT assay</a:t>
            </a:r>
            <a:endParaRPr lang="en-GB" sz="2400" b="1" dirty="0">
              <a:solidFill>
                <a:srgbClr val="D96F0B"/>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41587"/>
    </mc:Choice>
    <mc:Fallback>
      <p:transition spd="slow" advTm="4158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3"/>
          <p:cNvPicPr>
            <a:picLocks noChangeAspect="1"/>
          </p:cNvPicPr>
          <p:nvPr/>
        </p:nvPicPr>
        <p:blipFill rotWithShape="1">
          <a:blip r:embed="rId1"/>
          <a:srcRect l="512" r="50000" b="4215"/>
          <a:stretch>
            <a:fillRect/>
          </a:stretch>
        </p:blipFill>
        <p:spPr>
          <a:xfrm>
            <a:off x="395016" y="3276600"/>
            <a:ext cx="3902067" cy="2802753"/>
          </a:xfrm>
          <a:prstGeom prst="rect">
            <a:avLst/>
          </a:prstGeom>
          <a:effectLst>
            <a:outerShdw blurRad="50800" dist="38100" dir="2700000" algn="tl" rotWithShape="0">
              <a:prstClr val="black">
                <a:alpha val="40000"/>
              </a:prstClr>
            </a:outerShdw>
          </a:effectLst>
        </p:spPr>
      </p:pic>
      <p:pic>
        <p:nvPicPr>
          <p:cNvPr id="4" name="Picture 34"/>
          <p:cNvPicPr>
            <a:picLocks noChangeAspect="1"/>
          </p:cNvPicPr>
          <p:nvPr/>
        </p:nvPicPr>
        <p:blipFill rotWithShape="1">
          <a:blip r:embed="rId1"/>
          <a:srcRect l="50537" r="-25" b="5283"/>
          <a:stretch>
            <a:fillRect/>
          </a:stretch>
        </p:blipFill>
        <p:spPr>
          <a:xfrm>
            <a:off x="4798764" y="3276600"/>
            <a:ext cx="3948384" cy="2804400"/>
          </a:xfrm>
          <a:prstGeom prst="rect">
            <a:avLst/>
          </a:prstGeom>
          <a:effectLst>
            <a:outerShdw blurRad="50800" dist="38100" dir="2700000" algn="tl" rotWithShape="0">
              <a:prstClr val="black">
                <a:alpha val="40000"/>
              </a:prstClr>
            </a:outerShdw>
          </a:effectLst>
        </p:spPr>
      </p:pic>
      <p:sp>
        <p:nvSpPr>
          <p:cNvPr id="5" name="TextBox 40"/>
          <p:cNvSpPr txBox="1"/>
          <p:nvPr/>
        </p:nvSpPr>
        <p:spPr>
          <a:xfrm>
            <a:off x="4771344" y="1611015"/>
            <a:ext cx="3018744" cy="1477328"/>
          </a:xfrm>
          <a:prstGeom prst="rect">
            <a:avLst/>
          </a:prstGeom>
          <a:noFill/>
        </p:spPr>
        <p:txBody>
          <a:bodyPr wrap="square">
            <a:spAutoFit/>
          </a:bodyPr>
          <a:lstStyle/>
          <a:p>
            <a:pPr>
              <a:lnSpc>
                <a:spcPct val="150000"/>
              </a:lnSpc>
            </a:pPr>
            <a:r>
              <a:rPr lang="en-GB" sz="1800" b="1" i="1" u="sng" dirty="0">
                <a:effectLst/>
                <a:ea typeface="Arial Unicode MS" panose="020B0604020202020204" charset="-122"/>
                <a:cs typeface="Times New Roman" panose="02020603050405020304" pitchFamily="18" charset="0"/>
              </a:rPr>
              <a:t>Nuclei</a:t>
            </a:r>
            <a:endParaRPr lang="en-GB" sz="1800" b="1" i="1" u="sng" dirty="0">
              <a:effectLst/>
              <a:ea typeface="Arial Unicode MS" panose="020B0604020202020204" charset="-122"/>
              <a:cs typeface="Times New Roman" panose="02020603050405020304" pitchFamily="18" charset="0"/>
            </a:endParaRPr>
          </a:p>
          <a:p>
            <a:r>
              <a:rPr lang="en-GB" sz="1800" dirty="0">
                <a:effectLst/>
                <a:ea typeface="Arial Unicode MS" panose="020B0604020202020204" charset="-122"/>
                <a:cs typeface="Times New Roman" panose="02020603050405020304" pitchFamily="18" charset="0"/>
              </a:rPr>
              <a:t>stained with Hoechst (Blue) </a:t>
            </a:r>
            <a:endParaRPr lang="en-GB" dirty="0">
              <a:ea typeface="Arial Unicode MS" panose="020B0604020202020204" charset="-122"/>
              <a:cs typeface="Times New Roman" panose="02020603050405020304" pitchFamily="18" charset="0"/>
            </a:endParaRPr>
          </a:p>
          <a:p>
            <a:pPr>
              <a:lnSpc>
                <a:spcPct val="150000"/>
              </a:lnSpc>
            </a:pPr>
            <a:r>
              <a:rPr lang="en-GB" sz="1800" b="1" i="1" u="sng" dirty="0">
                <a:effectLst/>
                <a:ea typeface="Arial Unicode MS" panose="020B0604020202020204" charset="-122"/>
                <a:cs typeface="Times New Roman" panose="02020603050405020304" pitchFamily="18" charset="0"/>
              </a:rPr>
              <a:t>A</a:t>
            </a:r>
            <a:r>
              <a:rPr lang="en-GB" b="1" i="1" u="sng" dirty="0">
                <a:ea typeface="Arial Unicode MS" panose="020B0604020202020204" charset="-122"/>
                <a:cs typeface="Times New Roman" panose="02020603050405020304" pitchFamily="18" charset="0"/>
              </a:rPr>
              <a:t>ctin filaments</a:t>
            </a:r>
            <a:endParaRPr lang="en-GB" b="1" i="1" u="sng" dirty="0">
              <a:ea typeface="Arial Unicode MS" panose="020B0604020202020204" charset="-122"/>
              <a:cs typeface="Times New Roman" panose="02020603050405020304" pitchFamily="18" charset="0"/>
            </a:endParaRPr>
          </a:p>
          <a:p>
            <a:r>
              <a:rPr lang="en-GB" dirty="0">
                <a:cs typeface="Times New Roman" panose="02020603050405020304" pitchFamily="18" charset="0"/>
              </a:rPr>
              <a:t>Stained with TRITC (Red)</a:t>
            </a:r>
            <a:endParaRPr lang="en-US" dirty="0"/>
          </a:p>
        </p:txBody>
      </p:sp>
      <p:sp>
        <p:nvSpPr>
          <p:cNvPr id="6" name="TextBox 42"/>
          <p:cNvSpPr txBox="1"/>
          <p:nvPr/>
        </p:nvSpPr>
        <p:spPr>
          <a:xfrm>
            <a:off x="1523651" y="1604665"/>
            <a:ext cx="2773432" cy="1477328"/>
          </a:xfrm>
          <a:prstGeom prst="rect">
            <a:avLst/>
          </a:prstGeom>
          <a:noFill/>
        </p:spPr>
        <p:txBody>
          <a:bodyPr wrap="square">
            <a:spAutoFit/>
          </a:bodyPr>
          <a:lstStyle/>
          <a:p>
            <a:pPr algn="r">
              <a:lnSpc>
                <a:spcPct val="150000"/>
              </a:lnSpc>
            </a:pPr>
            <a:r>
              <a:rPr lang="en-GB" sz="1800" b="1" i="1" u="sng" dirty="0">
                <a:effectLst/>
                <a:ea typeface="Arial Unicode MS" panose="020B0604020202020204" charset="-122"/>
                <a:cs typeface="Times New Roman" panose="02020603050405020304" pitchFamily="18" charset="0"/>
              </a:rPr>
              <a:t>Nuclei</a:t>
            </a:r>
            <a:endParaRPr lang="en-GB" sz="1800" b="1" i="1" u="sng" dirty="0">
              <a:effectLst/>
              <a:ea typeface="Arial Unicode MS" panose="020B0604020202020204" charset="-122"/>
              <a:cs typeface="Times New Roman" panose="02020603050405020304" pitchFamily="18" charset="0"/>
            </a:endParaRPr>
          </a:p>
          <a:p>
            <a:pPr algn="r"/>
            <a:r>
              <a:rPr lang="en-GB" sz="1800" dirty="0">
                <a:effectLst/>
                <a:ea typeface="Arial Unicode MS" panose="020B0604020202020204" charset="-122"/>
                <a:cs typeface="Times New Roman" panose="02020603050405020304" pitchFamily="18" charset="0"/>
              </a:rPr>
              <a:t>stained with Hoechst (Blue)</a:t>
            </a:r>
            <a:endParaRPr lang="en-GB" dirty="0">
              <a:ea typeface="Arial Unicode MS" panose="020B0604020202020204" charset="-122"/>
              <a:cs typeface="Times New Roman" panose="02020603050405020304" pitchFamily="18" charset="0"/>
            </a:endParaRPr>
          </a:p>
          <a:p>
            <a:pPr algn="r">
              <a:lnSpc>
                <a:spcPct val="150000"/>
              </a:lnSpc>
            </a:pPr>
            <a:r>
              <a:rPr lang="en-GB" sz="1800" b="1" i="1" u="sng" dirty="0">
                <a:effectLst/>
                <a:ea typeface="Arial Unicode MS" panose="020B0604020202020204" charset="-122"/>
                <a:cs typeface="Times New Roman" panose="02020603050405020304" pitchFamily="18" charset="0"/>
              </a:rPr>
              <a:t>A</a:t>
            </a:r>
            <a:r>
              <a:rPr lang="en-GB" b="1" i="1" u="sng" dirty="0">
                <a:ea typeface="Arial Unicode MS" panose="020B0604020202020204" charset="-122"/>
                <a:cs typeface="Times New Roman" panose="02020603050405020304" pitchFamily="18" charset="0"/>
              </a:rPr>
              <a:t>ctin filaments</a:t>
            </a:r>
            <a:endParaRPr lang="en-GB" b="1" i="1" u="sng" dirty="0">
              <a:ea typeface="Arial Unicode MS" panose="020B0604020202020204" charset="-122"/>
              <a:cs typeface="Times New Roman" panose="02020603050405020304" pitchFamily="18" charset="0"/>
            </a:endParaRPr>
          </a:p>
          <a:p>
            <a:pPr algn="r"/>
            <a:r>
              <a:rPr lang="en-GB" dirty="0">
                <a:cs typeface="Times New Roman" panose="02020603050405020304" pitchFamily="18" charset="0"/>
              </a:rPr>
              <a:t>Stained with FITC (Green)</a:t>
            </a:r>
            <a:endParaRPr lang="en-US" dirty="0"/>
          </a:p>
        </p:txBody>
      </p:sp>
      <p:sp>
        <p:nvSpPr>
          <p:cNvPr id="7" name="CasellaDiTesto 6"/>
          <p:cNvSpPr txBox="1"/>
          <p:nvPr/>
        </p:nvSpPr>
        <p:spPr>
          <a:xfrm>
            <a:off x="304800" y="1143000"/>
            <a:ext cx="7543800" cy="461665"/>
          </a:xfrm>
          <a:prstGeom prst="rect">
            <a:avLst/>
          </a:prstGeom>
          <a:noFill/>
        </p:spPr>
        <p:txBody>
          <a:bodyPr wrap="square">
            <a:spAutoFit/>
          </a:bodyPr>
          <a:lstStyle/>
          <a:p>
            <a:r>
              <a:rPr lang="en-GB" sz="2400" b="1" dirty="0">
                <a:solidFill>
                  <a:srgbClr val="D96F0B"/>
                </a:solidFill>
              </a:rPr>
              <a:t>Immunofluorescence Microscopy</a:t>
            </a:r>
            <a:endParaRPr lang="en-GB" sz="2400" b="1" dirty="0">
              <a:solidFill>
                <a:srgbClr val="D96F0B"/>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57370"/>
    </mc:Choice>
    <mc:Fallback>
      <p:transition spd="slow" advTm="5737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7850" y="1077224"/>
            <a:ext cx="8153400" cy="461665"/>
          </a:xfrm>
          <a:prstGeom prst="rect">
            <a:avLst/>
          </a:prstGeom>
          <a:noFill/>
        </p:spPr>
        <p:txBody>
          <a:bodyPr wrap="square" rtlCol="0">
            <a:spAutoFit/>
          </a:bodyPr>
          <a:lstStyle/>
          <a:p>
            <a:r>
              <a:rPr lang="fr-FR" sz="2400" b="1" dirty="0">
                <a:solidFill>
                  <a:srgbClr val="D96F0B"/>
                </a:solidFill>
              </a:rPr>
              <a:t>Conclusions</a:t>
            </a:r>
            <a:endParaRPr lang="fr-FR" sz="2400" b="1" dirty="0">
              <a:solidFill>
                <a:srgbClr val="D96F0B"/>
              </a:solidFill>
            </a:endParaRPr>
          </a:p>
        </p:txBody>
      </p:sp>
      <p:grpSp>
        <p:nvGrpSpPr>
          <p:cNvPr id="33" name="Gruppo 32"/>
          <p:cNvGrpSpPr/>
          <p:nvPr/>
        </p:nvGrpSpPr>
        <p:grpSpPr>
          <a:xfrm>
            <a:off x="4243148" y="2493275"/>
            <a:ext cx="4395616" cy="1085330"/>
            <a:chOff x="157335" y="1458982"/>
            <a:chExt cx="4395616" cy="1085330"/>
          </a:xfrm>
        </p:grpSpPr>
        <p:sp>
          <p:nvSpPr>
            <p:cNvPr id="2" name="Rettangolo con angoli arrotondati 1"/>
            <p:cNvSpPr/>
            <p:nvPr/>
          </p:nvSpPr>
          <p:spPr>
            <a:xfrm>
              <a:off x="304801" y="1669240"/>
              <a:ext cx="4248150" cy="875072"/>
            </a:xfrm>
            <a:prstGeom prst="roundRect">
              <a:avLst/>
            </a:prstGeom>
            <a:solidFill>
              <a:srgbClr val="FFDAA3"/>
            </a:solidFill>
            <a:ln>
              <a:solidFill>
                <a:srgbClr val="FFDA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cs typeface="Arial" panose="020B0604020202020204" pitchFamily="34" charset="0"/>
                </a:rPr>
                <a:t>Synthesized </a:t>
              </a:r>
              <a:r>
                <a:rPr lang="en-US" sz="1800" dirty="0" err="1">
                  <a:solidFill>
                    <a:schemeClr val="tx1"/>
                  </a:solidFill>
                  <a:cs typeface="Arial" panose="020B0604020202020204" pitchFamily="34" charset="0"/>
                </a:rPr>
                <a:t>nanocapsules</a:t>
              </a:r>
              <a:r>
                <a:rPr lang="en-US" sz="1800" dirty="0">
                  <a:solidFill>
                    <a:schemeClr val="tx1"/>
                  </a:solidFill>
                  <a:cs typeface="Arial" panose="020B0604020202020204" pitchFamily="34" charset="0"/>
                </a:rPr>
                <a:t> </a:t>
              </a:r>
              <a:r>
                <a:rPr lang="en-US" dirty="0">
                  <a:solidFill>
                    <a:schemeClr val="tx1"/>
                  </a:solidFill>
                  <a:cs typeface="Arial" panose="020B0604020202020204" pitchFamily="34" charset="0"/>
                </a:rPr>
                <a:t>with</a:t>
              </a:r>
              <a:r>
                <a:rPr lang="en-US" sz="1800" dirty="0">
                  <a:solidFill>
                    <a:schemeClr val="tx1"/>
                  </a:solidFill>
                  <a:cs typeface="Arial" panose="020B0604020202020204" pitchFamily="34" charset="0"/>
                </a:rPr>
                <a:t> diameters ranging from 30 nm to 90 nm. </a:t>
              </a:r>
              <a:endParaRPr lang="en-US" sz="1800" dirty="0">
                <a:solidFill>
                  <a:schemeClr val="tx1"/>
                </a:solidFill>
                <a:cs typeface="Arial" panose="020B0604020202020204" pitchFamily="34" charset="0"/>
              </a:endParaRPr>
            </a:p>
          </p:txBody>
        </p:sp>
        <p:pic>
          <p:nvPicPr>
            <p:cNvPr id="8" name="Elemento grafico 7" descr="Tiro a segno con riempimento a tinta unita"/>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57335" y="1458982"/>
              <a:ext cx="420515" cy="420515"/>
            </a:xfrm>
            <a:prstGeom prst="rect">
              <a:avLst/>
            </a:prstGeom>
          </p:spPr>
        </p:pic>
      </p:grpSp>
      <p:grpSp>
        <p:nvGrpSpPr>
          <p:cNvPr id="35" name="Gruppo 34"/>
          <p:cNvGrpSpPr/>
          <p:nvPr/>
        </p:nvGrpSpPr>
        <p:grpSpPr>
          <a:xfrm>
            <a:off x="1034720" y="5401735"/>
            <a:ext cx="3799426" cy="1021128"/>
            <a:chOff x="1491920" y="5060193"/>
            <a:chExt cx="3799426" cy="1021128"/>
          </a:xfrm>
        </p:grpSpPr>
        <p:sp>
          <p:nvSpPr>
            <p:cNvPr id="23" name="Rettangolo con angoli arrotondati 22"/>
            <p:cNvSpPr/>
            <p:nvPr/>
          </p:nvSpPr>
          <p:spPr>
            <a:xfrm>
              <a:off x="1686839" y="5270451"/>
              <a:ext cx="3604507" cy="810870"/>
            </a:xfrm>
            <a:prstGeom prst="roundRect">
              <a:avLst/>
            </a:prstGeom>
            <a:solidFill>
              <a:srgbClr val="EC6E08"/>
            </a:solidFill>
            <a:ln>
              <a:solidFill>
                <a:srgbClr val="EC6E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cs typeface="Arial" panose="020B0604020202020204" pitchFamily="34" charset="0"/>
                </a:rPr>
                <a:t>Significant decrease in cellular viability of breast cancer cells.</a:t>
              </a:r>
              <a:endParaRPr lang="en-US" dirty="0">
                <a:solidFill>
                  <a:schemeClr val="tx1"/>
                </a:solidFill>
              </a:endParaRPr>
            </a:p>
          </p:txBody>
        </p:sp>
        <p:pic>
          <p:nvPicPr>
            <p:cNvPr id="15" name="Elemento grafico 14" descr="Tiro a segno con riempimento a tinta unita"/>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491920" y="5060193"/>
              <a:ext cx="420515" cy="420515"/>
            </a:xfrm>
            <a:prstGeom prst="rect">
              <a:avLst/>
            </a:prstGeom>
          </p:spPr>
        </p:pic>
      </p:grpSp>
      <p:grpSp>
        <p:nvGrpSpPr>
          <p:cNvPr id="27" name="Gruppo 26"/>
          <p:cNvGrpSpPr/>
          <p:nvPr/>
        </p:nvGrpSpPr>
        <p:grpSpPr>
          <a:xfrm>
            <a:off x="270404" y="1384018"/>
            <a:ext cx="4628978" cy="1085950"/>
            <a:chOff x="4178224" y="2992686"/>
            <a:chExt cx="4628978" cy="1085950"/>
          </a:xfrm>
        </p:grpSpPr>
        <p:sp>
          <p:nvSpPr>
            <p:cNvPr id="10" name="Rettangolo con angoli arrotondati 9"/>
            <p:cNvSpPr/>
            <p:nvPr/>
          </p:nvSpPr>
          <p:spPr>
            <a:xfrm>
              <a:off x="4387602" y="3208188"/>
              <a:ext cx="4419600" cy="870448"/>
            </a:xfrm>
            <a:prstGeom prst="round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Arial" panose="020B0604020202020204" pitchFamily="34" charset="0"/>
                </a:rPr>
                <a:t>S</a:t>
              </a:r>
              <a:r>
                <a:rPr lang="en-US" sz="1800" dirty="0">
                  <a:solidFill>
                    <a:schemeClr val="tx1"/>
                  </a:solidFill>
                  <a:cs typeface="Arial" panose="020B0604020202020204" pitchFamily="34" charset="0"/>
                </a:rPr>
                <a:t>imple, quick and economical </a:t>
              </a:r>
              <a:endParaRPr lang="en-US" sz="1800" dirty="0">
                <a:solidFill>
                  <a:schemeClr val="tx1"/>
                </a:solidFill>
                <a:cs typeface="Arial" panose="020B0604020202020204" pitchFamily="34" charset="0"/>
              </a:endParaRPr>
            </a:p>
            <a:p>
              <a:pPr algn="ctr"/>
              <a:r>
                <a:rPr lang="en-US" sz="1800" dirty="0">
                  <a:solidFill>
                    <a:schemeClr val="tx1"/>
                  </a:solidFill>
                  <a:cs typeface="Arial" panose="020B0604020202020204" pitchFamily="34" charset="0"/>
                </a:rPr>
                <a:t>extraction procedure of the Aloe-Emodin.</a:t>
              </a:r>
              <a:endParaRPr lang="en-US" dirty="0">
                <a:solidFill>
                  <a:schemeClr val="tx1"/>
                </a:solidFill>
              </a:endParaRPr>
            </a:p>
          </p:txBody>
        </p:sp>
        <p:pic>
          <p:nvPicPr>
            <p:cNvPr id="19" name="Elemento grafico 18" descr="Tiro a segno con riempimento a tinta unita"/>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178224" y="2992686"/>
              <a:ext cx="420515" cy="420515"/>
            </a:xfrm>
            <a:prstGeom prst="rect">
              <a:avLst/>
            </a:prstGeom>
          </p:spPr>
        </p:pic>
      </p:grpSp>
      <p:grpSp>
        <p:nvGrpSpPr>
          <p:cNvPr id="36" name="Gruppo 35"/>
          <p:cNvGrpSpPr/>
          <p:nvPr/>
        </p:nvGrpSpPr>
        <p:grpSpPr>
          <a:xfrm>
            <a:off x="3633612" y="4445641"/>
            <a:ext cx="5131505" cy="1043674"/>
            <a:chOff x="3961695" y="4474627"/>
            <a:chExt cx="5131505" cy="1043674"/>
          </a:xfrm>
        </p:grpSpPr>
        <p:sp>
          <p:nvSpPr>
            <p:cNvPr id="18" name="Rettangolo con angoli arrotondati 17"/>
            <p:cNvSpPr/>
            <p:nvPr/>
          </p:nvSpPr>
          <p:spPr>
            <a:xfrm>
              <a:off x="4171953" y="4643229"/>
              <a:ext cx="4921247" cy="875072"/>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Arial" panose="020B0604020202020204" pitchFamily="34" charset="0"/>
                </a:rPr>
                <a:t>G</a:t>
              </a:r>
              <a:r>
                <a:rPr lang="en-US" sz="1800" dirty="0">
                  <a:solidFill>
                    <a:schemeClr val="tx1"/>
                  </a:solidFill>
                  <a:cs typeface="Arial" panose="020B0604020202020204" pitchFamily="34" charset="0"/>
                </a:rPr>
                <a:t>radual release of AE and DOX from chitosan NCs, </a:t>
              </a:r>
              <a:r>
                <a:rPr lang="en-US" dirty="0">
                  <a:solidFill>
                    <a:schemeClr val="tx1"/>
                  </a:solidFill>
                  <a:cs typeface="Arial" panose="020B0604020202020204" pitchFamily="34" charset="0"/>
                </a:rPr>
                <a:t>with</a:t>
              </a:r>
              <a:r>
                <a:rPr lang="en-US" sz="1800" dirty="0">
                  <a:solidFill>
                    <a:schemeClr val="tx1"/>
                  </a:solidFill>
                  <a:cs typeface="Arial" panose="020B0604020202020204" pitchFamily="34" charset="0"/>
                </a:rPr>
                <a:t> a time/dose-dependent behavior. </a:t>
              </a:r>
              <a:endParaRPr lang="en-US" dirty="0">
                <a:solidFill>
                  <a:schemeClr val="tx1"/>
                </a:solidFill>
              </a:endParaRPr>
            </a:p>
          </p:txBody>
        </p:sp>
        <p:pic>
          <p:nvPicPr>
            <p:cNvPr id="21" name="Elemento grafico 20" descr="Tiro a segno con riempimento a tinta unita"/>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961695" y="4474627"/>
              <a:ext cx="420515" cy="420515"/>
            </a:xfrm>
            <a:prstGeom prst="rect">
              <a:avLst/>
            </a:prstGeom>
          </p:spPr>
        </p:pic>
      </p:grpSp>
      <p:grpSp>
        <p:nvGrpSpPr>
          <p:cNvPr id="34" name="Gruppo 33"/>
          <p:cNvGrpSpPr/>
          <p:nvPr/>
        </p:nvGrpSpPr>
        <p:grpSpPr>
          <a:xfrm>
            <a:off x="614205" y="3456096"/>
            <a:ext cx="4236556" cy="943452"/>
            <a:chOff x="4785205" y="2249040"/>
            <a:chExt cx="4236556" cy="943452"/>
          </a:xfrm>
        </p:grpSpPr>
        <p:sp>
          <p:nvSpPr>
            <p:cNvPr id="7" name="Rettangolo con angoli arrotondati 6"/>
            <p:cNvSpPr/>
            <p:nvPr/>
          </p:nvSpPr>
          <p:spPr>
            <a:xfrm>
              <a:off x="4995463" y="2459298"/>
              <a:ext cx="4026298" cy="733194"/>
            </a:xfrm>
            <a:prstGeom prst="roundRect">
              <a:avLst/>
            </a:prstGeom>
            <a:solidFill>
              <a:srgbClr val="808AC3"/>
            </a:solidFill>
            <a:ln>
              <a:solidFill>
                <a:srgbClr val="808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cs typeface="Arial" panose="020B0604020202020204" pitchFamily="34" charset="0"/>
                </a:rPr>
                <a:t>A</a:t>
              </a:r>
              <a:r>
                <a:rPr lang="en-GB" sz="1800" dirty="0">
                  <a:solidFill>
                    <a:schemeClr val="tx1"/>
                  </a:solidFill>
                  <a:cs typeface="Arial" panose="020B0604020202020204" pitchFamily="34" charset="0"/>
                </a:rPr>
                <a:t>mount of encapsulated drug</a:t>
              </a:r>
              <a:r>
                <a:rPr lang="en-GB" dirty="0">
                  <a:solidFill>
                    <a:schemeClr val="tx1"/>
                  </a:solidFill>
                  <a:cs typeface="Arial" panose="020B0604020202020204" pitchFamily="34" charset="0"/>
                </a:rPr>
                <a:t> </a:t>
              </a:r>
              <a:r>
                <a:rPr lang="en-GB" sz="1800" dirty="0">
                  <a:solidFill>
                    <a:schemeClr val="tx1"/>
                  </a:solidFill>
                  <a:cs typeface="Arial" panose="020B0604020202020204" pitchFamily="34" charset="0"/>
                </a:rPr>
                <a:t>over 90%. </a:t>
              </a:r>
              <a:endParaRPr lang="en-US" sz="700" dirty="0">
                <a:solidFill>
                  <a:schemeClr val="tx1"/>
                </a:solidFill>
                <a:latin typeface="Arial" panose="020B0604020202020204" pitchFamily="34" charset="0"/>
                <a:cs typeface="Arial" panose="020B0604020202020204" pitchFamily="34" charset="0"/>
              </a:endParaRPr>
            </a:p>
          </p:txBody>
        </p:sp>
        <p:pic>
          <p:nvPicPr>
            <p:cNvPr id="31" name="Elemento grafico 30" descr="Tiro a segno con riempimento a tinta unita"/>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85205" y="2249040"/>
              <a:ext cx="420515" cy="42051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80150"/>
    </mc:Choice>
    <mc:Fallback>
      <p:transition spd="slow" advTm="8015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099033"/>
            <a:ext cx="8153400" cy="1107996"/>
          </a:xfrm>
          <a:prstGeom prst="rect">
            <a:avLst/>
          </a:prstGeom>
          <a:noFill/>
        </p:spPr>
        <p:txBody>
          <a:bodyPr wrap="square" rtlCol="0">
            <a:spAutoFit/>
          </a:bodyPr>
          <a:lstStyle/>
          <a:p>
            <a:r>
              <a:rPr lang="fr-FR" sz="2400" b="1" dirty="0" err="1">
                <a:solidFill>
                  <a:srgbClr val="D96F0B"/>
                </a:solidFill>
              </a:rPr>
              <a:t>Acknowledgments</a:t>
            </a:r>
            <a:endParaRPr lang="fr-FR" sz="2400" b="1" dirty="0">
              <a:solidFill>
                <a:srgbClr val="D96F0B"/>
              </a:solidFill>
            </a:endParaRPr>
          </a:p>
          <a:p>
            <a:endParaRPr lang="fr-FR" sz="2400" b="1" dirty="0"/>
          </a:p>
          <a:p>
            <a:endParaRPr lang="fr-FR" dirty="0"/>
          </a:p>
        </p:txBody>
      </p:sp>
      <p:pic>
        <p:nvPicPr>
          <p:cNvPr id="2" name="Immagine 1" descr="Immagine che contiene testo, Carattere, logo, Elementi grafici&#10;&#10;Descrizione generata automaticament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24275" y="1701312"/>
            <a:ext cx="2519125" cy="1052004"/>
          </a:xfrm>
          <a:prstGeom prst="rect">
            <a:avLst/>
          </a:prstGeom>
        </p:spPr>
      </p:pic>
      <p:pic>
        <p:nvPicPr>
          <p:cNvPr id="3" name="Picture 11" descr="Istituto superiore di sanità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978" y="2740809"/>
            <a:ext cx="1440282" cy="144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descr="Immagine che contiene testo, logo, Carattere, Elementi grafici&#10;&#10;Descrizione generata automa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6883" y="2870083"/>
            <a:ext cx="3171017" cy="1311771"/>
          </a:xfrm>
          <a:prstGeom prst="rect">
            <a:avLst/>
          </a:prstGeom>
        </p:spPr>
      </p:pic>
      <p:pic>
        <p:nvPicPr>
          <p:cNvPr id="5" name="Immagine 4" descr="Immagine che contiene testo, logo, Carattere, Elementi grafici&#10;&#10;Descrizione generata automaticamen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50" y="4314324"/>
            <a:ext cx="3200400" cy="2016691"/>
          </a:xfrm>
          <a:prstGeom prst="rect">
            <a:avLst/>
          </a:prstGeom>
        </p:spPr>
      </p:pic>
      <p:sp>
        <p:nvSpPr>
          <p:cNvPr id="10" name="CasellaDiTesto 9"/>
          <p:cNvSpPr txBox="1"/>
          <p:nvPr/>
        </p:nvSpPr>
        <p:spPr>
          <a:xfrm>
            <a:off x="1516449" y="3211039"/>
            <a:ext cx="4572000" cy="784830"/>
          </a:xfrm>
          <a:prstGeom prst="rect">
            <a:avLst/>
          </a:prstGeom>
          <a:noFill/>
        </p:spPr>
        <p:txBody>
          <a:bodyPr wrap="square">
            <a:spAutoFit/>
          </a:bodyPr>
          <a:lstStyle/>
          <a:p>
            <a:pPr>
              <a:spcBef>
                <a:spcPts val="600"/>
              </a:spcBef>
              <a:buBlip>
                <a:blip r:embed="rId5">
                  <a:extLst>
                    <a:ext uri="{96DAC541-7B7A-43D3-8B79-37D633B846F1}">
                      <asvg:svgBlip xmlns:asvg="http://schemas.microsoft.com/office/drawing/2016/SVG/main" r:embed="rId6"/>
                    </a:ext>
                  </a:extLst>
                </a:blip>
              </a:buBlip>
            </a:pPr>
            <a:r>
              <a:rPr lang="en-US" sz="2000" dirty="0" err="1">
                <a:cs typeface="Arial" panose="020B0604020202020204" pitchFamily="34" charset="0"/>
              </a:rPr>
              <a:t>Dott.ssa</a:t>
            </a:r>
            <a:r>
              <a:rPr lang="en-US" sz="2000" dirty="0">
                <a:cs typeface="Arial" panose="020B0604020202020204" pitchFamily="34" charset="0"/>
              </a:rPr>
              <a:t> </a:t>
            </a:r>
            <a:r>
              <a:rPr lang="en-US" sz="2000" dirty="0" err="1">
                <a:cs typeface="Arial" panose="020B0604020202020204" pitchFamily="34" charset="0"/>
              </a:rPr>
              <a:t>Annarita</a:t>
            </a:r>
            <a:r>
              <a:rPr lang="en-US" sz="2000" dirty="0">
                <a:cs typeface="Arial" panose="020B0604020202020204" pitchFamily="34" charset="0"/>
              </a:rPr>
              <a:t> </a:t>
            </a:r>
            <a:r>
              <a:rPr lang="en-US" sz="2000" dirty="0" err="1">
                <a:cs typeface="Arial" panose="020B0604020202020204" pitchFamily="34" charset="0"/>
              </a:rPr>
              <a:t>Stringaro</a:t>
            </a:r>
            <a:endParaRPr lang="en-US" sz="2000" dirty="0">
              <a:cs typeface="Arial" panose="020B0604020202020204" pitchFamily="34" charset="0"/>
            </a:endParaRPr>
          </a:p>
          <a:p>
            <a:pPr>
              <a:spcBef>
                <a:spcPts val="600"/>
              </a:spcBef>
              <a:buBlip>
                <a:blip r:embed="rId5">
                  <a:extLst>
                    <a:ext uri="{96DAC541-7B7A-43D3-8B79-37D633B846F1}">
                      <asvg:svgBlip xmlns:asvg="http://schemas.microsoft.com/office/drawing/2016/SVG/main" r:embed="rId6"/>
                    </a:ext>
                  </a:extLst>
                </a:blip>
              </a:buBlip>
            </a:pPr>
            <a:r>
              <a:rPr lang="en-US" sz="2000" dirty="0" err="1">
                <a:cs typeface="Arial" panose="020B0604020202020204" pitchFamily="34" charset="0"/>
              </a:rPr>
              <a:t>Dott.ssa</a:t>
            </a:r>
            <a:r>
              <a:rPr lang="en-US" sz="2000" dirty="0">
                <a:cs typeface="Arial" panose="020B0604020202020204" pitchFamily="34" charset="0"/>
              </a:rPr>
              <a:t> Marisa Colone</a:t>
            </a:r>
            <a:endParaRPr lang="en-US" sz="2000" dirty="0">
              <a:cs typeface="Arial" panose="020B0604020202020204" pitchFamily="34" charset="0"/>
            </a:endParaRPr>
          </a:p>
        </p:txBody>
      </p:sp>
      <p:sp>
        <p:nvSpPr>
          <p:cNvPr id="14" name="CasellaDiTesto 13"/>
          <p:cNvSpPr txBox="1"/>
          <p:nvPr/>
        </p:nvSpPr>
        <p:spPr>
          <a:xfrm>
            <a:off x="4343400" y="1645320"/>
            <a:ext cx="3744416" cy="1169551"/>
          </a:xfrm>
          <a:prstGeom prst="rect">
            <a:avLst/>
          </a:prstGeom>
          <a:noFill/>
        </p:spPr>
        <p:txBody>
          <a:bodyPr wrap="square" rtlCol="0">
            <a:spAutoFit/>
          </a:bodyPr>
          <a:lstStyle/>
          <a:p>
            <a:pPr marL="285750" indent="-285750">
              <a:spcBef>
                <a:spcPts val="600"/>
              </a:spcBef>
              <a:buBlip>
                <a:blip r:embed="rId7">
                  <a:extLst>
                    <a:ext uri="{96DAC541-7B7A-43D3-8B79-37D633B846F1}">
                      <asvg:svgBlip xmlns:asvg="http://schemas.microsoft.com/office/drawing/2016/SVG/main" r:embed="rId8"/>
                    </a:ext>
                  </a:extLst>
                </a:blip>
              </a:buBlip>
            </a:pPr>
            <a:r>
              <a:rPr lang="en-US" sz="2000" dirty="0">
                <a:cs typeface="Arial" panose="020B0604020202020204" pitchFamily="34" charset="0"/>
              </a:rPr>
              <a:t>Prof. Leonardo </a:t>
            </a:r>
            <a:r>
              <a:rPr lang="en-US" sz="2000" dirty="0" err="1">
                <a:cs typeface="Arial" panose="020B0604020202020204" pitchFamily="34" charset="0"/>
              </a:rPr>
              <a:t>Mattiello</a:t>
            </a:r>
            <a:endParaRPr lang="en-US" sz="2000" dirty="0">
              <a:cs typeface="Arial" panose="020B0604020202020204" pitchFamily="34" charset="0"/>
            </a:endParaRPr>
          </a:p>
          <a:p>
            <a:pPr marL="285750" indent="-285750">
              <a:spcBef>
                <a:spcPts val="600"/>
              </a:spcBef>
              <a:buBlip>
                <a:blip r:embed="rId7">
                  <a:extLst>
                    <a:ext uri="{96DAC541-7B7A-43D3-8B79-37D633B846F1}">
                      <asvg:svgBlip xmlns:asvg="http://schemas.microsoft.com/office/drawing/2016/SVG/main" r:embed="rId8"/>
                    </a:ext>
                  </a:extLst>
                </a:blip>
              </a:buBlip>
            </a:pPr>
            <a:r>
              <a:rPr lang="en-US" sz="2000" dirty="0" err="1">
                <a:cs typeface="Arial" panose="020B0604020202020204" pitchFamily="34" charset="0"/>
              </a:rPr>
              <a:t>Dott.ssa</a:t>
            </a:r>
            <a:r>
              <a:rPr lang="en-US" sz="2000" dirty="0">
                <a:cs typeface="Arial" panose="020B0604020202020204" pitchFamily="34" charset="0"/>
              </a:rPr>
              <a:t> Fabiana </a:t>
            </a:r>
            <a:r>
              <a:rPr lang="en-US" sz="2000" dirty="0" err="1">
                <a:cs typeface="Arial" panose="020B0604020202020204" pitchFamily="34" charset="0"/>
              </a:rPr>
              <a:t>Pandolfi</a:t>
            </a:r>
            <a:endParaRPr lang="en-US" sz="2000" dirty="0">
              <a:cs typeface="Arial" panose="020B0604020202020204" pitchFamily="34" charset="0"/>
            </a:endParaRPr>
          </a:p>
          <a:p>
            <a:pPr marL="285750" indent="-285750">
              <a:spcBef>
                <a:spcPts val="600"/>
              </a:spcBef>
              <a:buBlip>
                <a:blip r:embed="rId7">
                  <a:extLst>
                    <a:ext uri="{96DAC541-7B7A-43D3-8B79-37D633B846F1}">
                      <asvg:svgBlip xmlns:asvg="http://schemas.microsoft.com/office/drawing/2016/SVG/main" r:embed="rId8"/>
                    </a:ext>
                  </a:extLst>
                </a:blip>
              </a:buBlip>
            </a:pPr>
            <a:r>
              <a:rPr lang="en-US" sz="2000" dirty="0" err="1">
                <a:cs typeface="Arial" panose="020B0604020202020204" pitchFamily="34" charset="0"/>
              </a:rPr>
              <a:t>Dott</a:t>
            </a:r>
            <a:r>
              <a:rPr lang="en-US" sz="2000" dirty="0">
                <a:cs typeface="Arial" panose="020B0604020202020204" pitchFamily="34" charset="0"/>
              </a:rPr>
              <a:t>. Federico </a:t>
            </a:r>
            <a:r>
              <a:rPr lang="en-US" sz="2000" dirty="0" err="1">
                <a:cs typeface="Arial" panose="020B0604020202020204" pitchFamily="34" charset="0"/>
              </a:rPr>
              <a:t>Purificato</a:t>
            </a:r>
            <a:endParaRPr lang="en-US" sz="2000" dirty="0">
              <a:cs typeface="Arial" panose="020B0604020202020204" pitchFamily="34" charset="0"/>
            </a:endParaRPr>
          </a:p>
        </p:txBody>
      </p:sp>
      <p:sp>
        <p:nvSpPr>
          <p:cNvPr id="15" name="Content Placeholder 4"/>
          <p:cNvSpPr txBox="1"/>
          <p:nvPr/>
        </p:nvSpPr>
        <p:spPr>
          <a:xfrm>
            <a:off x="5829300" y="3984826"/>
            <a:ext cx="2971800" cy="10673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25000"/>
              <a:buBlip>
                <a:blip r:embed="rId9">
                  <a:extLst>
                    <a:ext uri="{96DAC541-7B7A-43D3-8B79-37D633B846F1}">
                      <asvg:svgBlip xmlns:asvg="http://schemas.microsoft.com/office/drawing/2016/SVG/main" r:embed="rId10"/>
                    </a:ext>
                  </a:extLst>
                </a:blip>
              </a:buBlip>
            </a:pPr>
            <a:r>
              <a:rPr lang="en-US" sz="2000" dirty="0" err="1">
                <a:cs typeface="Arial" panose="020B0604020202020204" pitchFamily="34" charset="0"/>
              </a:rPr>
              <a:t>Prof.ssa</a:t>
            </a:r>
            <a:r>
              <a:rPr lang="en-US" sz="2000" dirty="0">
                <a:cs typeface="Arial" panose="020B0604020202020204" pitchFamily="34" charset="0"/>
              </a:rPr>
              <a:t> Daniela De Vita</a:t>
            </a:r>
            <a:endParaRPr lang="en-US" sz="2000" dirty="0">
              <a:cs typeface="Arial" panose="020B0604020202020204" pitchFamily="34" charset="0"/>
            </a:endParaRPr>
          </a:p>
        </p:txBody>
      </p:sp>
      <p:sp>
        <p:nvSpPr>
          <p:cNvPr id="16" name="Content Placeholder 4"/>
          <p:cNvSpPr txBox="1"/>
          <p:nvPr/>
        </p:nvSpPr>
        <p:spPr>
          <a:xfrm>
            <a:off x="3706316" y="4592105"/>
            <a:ext cx="4381500" cy="12411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Blip>
                <a:blip r:embed="rId11">
                  <a:extLst>
                    <a:ext uri="{96DAC541-7B7A-43D3-8B79-37D633B846F1}">
                      <asvg:svgBlip xmlns:asvg="http://schemas.microsoft.com/office/drawing/2016/SVG/main" r:embed="rId12"/>
                    </a:ext>
                  </a:extLst>
                </a:blip>
              </a:buBlip>
            </a:pPr>
            <a:r>
              <a:rPr lang="en-US" sz="2000" dirty="0">
                <a:cs typeface="Arial" panose="020B0604020202020204" pitchFamily="34" charset="0"/>
              </a:rPr>
              <a:t>Prof. Marco Rossi</a:t>
            </a:r>
            <a:endParaRPr lang="en-US" sz="2000" dirty="0">
              <a:cs typeface="Arial" panose="020B0604020202020204" pitchFamily="34" charset="0"/>
            </a:endParaRPr>
          </a:p>
          <a:p>
            <a:pPr>
              <a:lnSpc>
                <a:spcPct val="100000"/>
              </a:lnSpc>
              <a:spcBef>
                <a:spcPts val="600"/>
              </a:spcBef>
              <a:buBlip>
                <a:blip r:embed="rId11">
                  <a:extLst>
                    <a:ext uri="{96DAC541-7B7A-43D3-8B79-37D633B846F1}">
                      <asvg:svgBlip xmlns:asvg="http://schemas.microsoft.com/office/drawing/2016/SVG/main" r:embed="rId12"/>
                    </a:ext>
                  </a:extLst>
                </a:blip>
              </a:buBlip>
            </a:pPr>
            <a:r>
              <a:rPr lang="en-US" sz="2000" dirty="0" err="1">
                <a:cs typeface="Arial" panose="020B0604020202020204" pitchFamily="34" charset="0"/>
              </a:rPr>
              <a:t>Dott</a:t>
            </a:r>
            <a:r>
              <a:rPr lang="en-US" sz="2000" dirty="0">
                <a:cs typeface="Arial" panose="020B0604020202020204" pitchFamily="34" charset="0"/>
              </a:rPr>
              <a:t>. Francesco Mura</a:t>
            </a:r>
            <a:endParaRPr lang="en-US" sz="2000" dirty="0">
              <a:cs typeface="Arial" panose="020B0604020202020204" pitchFamily="34" charset="0"/>
            </a:endParaRPr>
          </a:p>
          <a:p>
            <a:pPr>
              <a:lnSpc>
                <a:spcPct val="100000"/>
              </a:lnSpc>
              <a:spcBef>
                <a:spcPts val="600"/>
              </a:spcBef>
              <a:buBlip>
                <a:blip r:embed="rId11">
                  <a:extLst>
                    <a:ext uri="{96DAC541-7B7A-43D3-8B79-37D633B846F1}">
                      <asvg:svgBlip xmlns:asvg="http://schemas.microsoft.com/office/drawing/2016/SVG/main" r:embed="rId12"/>
                    </a:ext>
                  </a:extLst>
                </a:blip>
              </a:buBlip>
            </a:pPr>
            <a:r>
              <a:rPr lang="en-US" sz="2000" dirty="0" err="1">
                <a:cs typeface="Arial" panose="020B0604020202020204" pitchFamily="34" charset="0"/>
              </a:rPr>
              <a:t>Dott</a:t>
            </a:r>
            <a:r>
              <a:rPr lang="en-US" sz="2000" dirty="0">
                <a:cs typeface="Arial" panose="020B0604020202020204" pitchFamily="34" charset="0"/>
              </a:rPr>
              <a:t>. Simone </a:t>
            </a:r>
            <a:r>
              <a:rPr lang="en-US" sz="2000" dirty="0" err="1">
                <a:cs typeface="Arial" panose="020B0604020202020204" pitchFamily="34" charset="0"/>
              </a:rPr>
              <a:t>Dinarelli</a:t>
            </a:r>
            <a:endParaRPr lang="en-US" sz="2000" dirty="0">
              <a:cs typeface="Arial" panose="020B0604020202020204" pitchFamily="34" charset="0"/>
            </a:endParaRPr>
          </a:p>
          <a:p>
            <a:pPr>
              <a:lnSpc>
                <a:spcPct val="100000"/>
              </a:lnSpc>
              <a:spcBef>
                <a:spcPts val="600"/>
              </a:spcBef>
              <a:buBlip>
                <a:blip r:embed="rId11">
                  <a:extLst>
                    <a:ext uri="{96DAC541-7B7A-43D3-8B79-37D633B846F1}">
                      <asvg:svgBlip xmlns:asvg="http://schemas.microsoft.com/office/drawing/2016/SVG/main" r:embed="rId12"/>
                    </a:ext>
                  </a:extLst>
                </a:blip>
              </a:buBlip>
            </a:pPr>
            <a:r>
              <a:rPr lang="en-US" sz="2000" dirty="0" err="1">
                <a:cs typeface="Arial" panose="020B0604020202020204" pitchFamily="34" charset="0"/>
              </a:rPr>
              <a:t>Prof.ssa</a:t>
            </a:r>
            <a:r>
              <a:rPr lang="en-US" sz="2000" dirty="0">
                <a:cs typeface="Arial" panose="020B0604020202020204" pitchFamily="34" charset="0"/>
              </a:rPr>
              <a:t> Francesca </a:t>
            </a:r>
            <a:r>
              <a:rPr lang="en-US" sz="2000" dirty="0" err="1">
                <a:cs typeface="Arial" panose="020B0604020202020204" pitchFamily="34" charset="0"/>
              </a:rPr>
              <a:t>Scaramuzzo</a:t>
            </a:r>
            <a:endParaRPr lang="en-US" sz="2000" dirty="0">
              <a:cs typeface="Arial" panose="020B0604020202020204" pitchFamily="34" charset="0"/>
            </a:endParaRPr>
          </a:p>
        </p:txBody>
      </p:sp>
      <p:pic>
        <p:nvPicPr>
          <p:cNvPr id="7" name="Immagine 6" descr="Immagine che contiene testo, logo, Carattere, Elementi grafici&#10;&#10;Descrizione generata automaticamente"/>
          <p:cNvPicPr>
            <a:picLocks noChangeAspect="1"/>
          </p:cNvPicPr>
          <p:nvPr/>
        </p:nvPicPr>
        <p:blipFill rotWithShape="1">
          <a:blip r:embed="rId3" cstate="print">
            <a:extLst>
              <a:ext uri="{28A0092B-C50C-407E-A947-70E740481C1C}">
                <a14:useLocalDpi xmlns:a14="http://schemas.microsoft.com/office/drawing/2010/main" val="0"/>
              </a:ext>
            </a:extLst>
          </a:blip>
          <a:srcRect r="65099"/>
          <a:stretch>
            <a:fillRect/>
          </a:stretch>
        </p:blipFill>
        <p:spPr>
          <a:xfrm>
            <a:off x="717550" y="1551143"/>
            <a:ext cx="1106725" cy="13117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208"/>
    </mc:Choice>
    <mc:Fallback>
      <p:transition spd="slow" advTm="1620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990600"/>
            <a:ext cx="7924800" cy="5539978"/>
          </a:xfrm>
          <a:prstGeom prst="rect">
            <a:avLst/>
          </a:prstGeom>
          <a:noFill/>
        </p:spPr>
        <p:txBody>
          <a:bodyPr wrap="square" rtlCol="0">
            <a:spAutoFit/>
          </a:bodyPr>
          <a:lstStyle/>
          <a:p>
            <a:r>
              <a:rPr lang="fr-FR" b="1" dirty="0">
                <a:solidFill>
                  <a:srgbClr val="D96F0B"/>
                </a:solidFill>
              </a:rPr>
              <a:t>Abstract:</a:t>
            </a:r>
            <a:endParaRPr lang="fr-FR" dirty="0">
              <a:solidFill>
                <a:srgbClr val="D96F0B"/>
              </a:solidFill>
            </a:endParaRPr>
          </a:p>
          <a:p>
            <a:pPr algn="just"/>
            <a:r>
              <a:rPr lang="en-GB" sz="1600" dirty="0"/>
              <a:t>Millions of deaths are caused every year by cancer, which is one of the most widespread diseases in the world. New innovative therapies have been developed by nanomedicine in recent years to address this issue, specifically using drug delivery methods and approaches. Among the many materials used to create nanocarriers, biopolymers like chitosan are widely utilized. The aim of this work is to describe the synthesis of chitosan </a:t>
            </a:r>
            <a:r>
              <a:rPr lang="en-GB" sz="1600" dirty="0" err="1"/>
              <a:t>nanocapsules</a:t>
            </a:r>
            <a:r>
              <a:rPr lang="en-GB" sz="1600" dirty="0"/>
              <a:t> (NCs) and the encapsulation of anticancer compounds. Two substances have been chosen: doxorubicin (DOX), a drug largely employed in the treatment of cancer for decades, and aloe-emodin (AE), an anthraquinone isolated from the plant of Aloe vera L., that has been shown to have a strong anti-carcinogenic effect. The commercially available </a:t>
            </a:r>
            <a:r>
              <a:rPr lang="en-GB" sz="1600" dirty="0" err="1"/>
              <a:t>A.vera</a:t>
            </a:r>
            <a:r>
              <a:rPr lang="en-GB" sz="1600" dirty="0"/>
              <a:t> latex was used to extract AE. The obtained Dox-loaded and AE-loaded chitosan NCs were characterized by Scanning Electron Microscopy (SEM), Atomic Force Microscopy (AFM), and Dynamic Light Scattering (DLS). Moreover, UV-vis spectroscopy was used to </a:t>
            </a:r>
            <a:r>
              <a:rPr lang="en-GB" sz="1600" dirty="0" err="1"/>
              <a:t>analyze</a:t>
            </a:r>
            <a:r>
              <a:rPr lang="en-GB" sz="1600" dirty="0"/>
              <a:t> the encapsulation efficiency of these nanomaterials. Finally, cytotoxicity and in vitro release studies of active agents have been conducted on the cell line of human adenocarcinoma breast MDA-MB-231. The results obtained showed that doxorubicin and aloe-emodin were released gradually from NCs over time and with a dose-dependent effect, resulting in a significant reduction in cellular viability. Moreover, immunofluorescence observations have revealed the uptake of DOX-NCs and AE-NCs in MDA-MB-231 cells and their localization both in the cytoplasm and in the nuclear region. </a:t>
            </a:r>
            <a:endParaRPr lang="fr-FR" sz="1600" dirty="0"/>
          </a:p>
          <a:p>
            <a:endParaRPr lang="en-US" sz="1600" dirty="0"/>
          </a:p>
          <a:p>
            <a:r>
              <a:rPr lang="fr-FR" sz="1600" b="1" dirty="0"/>
              <a:t>Keywords: </a:t>
            </a:r>
            <a:r>
              <a:rPr lang="fr-FR" sz="1600" dirty="0"/>
              <a:t>Aloe-</a:t>
            </a:r>
            <a:r>
              <a:rPr lang="fr-FR" sz="1600" dirty="0" err="1"/>
              <a:t>emodin</a:t>
            </a:r>
            <a:r>
              <a:rPr lang="fr-FR" sz="1600" dirty="0"/>
              <a:t>; </a:t>
            </a:r>
            <a:r>
              <a:rPr lang="fr-FR" sz="1600" dirty="0" err="1"/>
              <a:t>Doxorubicin</a:t>
            </a:r>
            <a:r>
              <a:rPr lang="fr-FR" sz="1600" dirty="0"/>
              <a:t>; </a:t>
            </a:r>
            <a:r>
              <a:rPr lang="fr-FR" sz="1600" dirty="0" err="1"/>
              <a:t>drug</a:t>
            </a:r>
            <a:r>
              <a:rPr lang="fr-FR" sz="1600" dirty="0"/>
              <a:t> </a:t>
            </a:r>
            <a:r>
              <a:rPr lang="fr-FR" sz="1600" dirty="0" err="1"/>
              <a:t>delivery</a:t>
            </a:r>
            <a:r>
              <a:rPr lang="fr-FR" sz="1600" dirty="0"/>
              <a:t>; </a:t>
            </a:r>
            <a:r>
              <a:rPr lang="fr-FR" sz="1600" dirty="0" err="1"/>
              <a:t>nanomaterials</a:t>
            </a:r>
            <a:r>
              <a:rPr lang="fr-FR" sz="1600" dirty="0"/>
              <a:t>; </a:t>
            </a:r>
            <a:r>
              <a:rPr lang="fr-FR" sz="1600" dirty="0" err="1"/>
              <a:t>anti-cancer</a:t>
            </a:r>
            <a:r>
              <a:rPr lang="fr-FR" sz="1600" dirty="0"/>
              <a:t>.</a:t>
            </a:r>
            <a:endParaRPr lang="fr-FR" sz="1600" b="1" dirty="0"/>
          </a:p>
        </p:txBody>
      </p:sp>
    </p:spTree>
  </p:cSld>
  <p:clrMapOvr>
    <a:masterClrMapping/>
  </p:clrMapOvr>
  <mc:AlternateContent xmlns:mc="http://schemas.openxmlformats.org/markup-compatibility/2006">
    <mc:Choice xmlns:p14="http://schemas.microsoft.com/office/powerpoint/2010/main" Requires="p14">
      <p:transition spd="slow" p14:dur="2000" advTm="8398"/>
    </mc:Choice>
    <mc:Fallback>
      <p:transition spd="slow" advTm="839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6503" y="1289495"/>
            <a:ext cx="7848600" cy="461665"/>
          </a:xfrm>
          <a:prstGeom prst="rect">
            <a:avLst/>
          </a:prstGeom>
          <a:noFill/>
        </p:spPr>
        <p:txBody>
          <a:bodyPr wrap="square" rtlCol="0">
            <a:spAutoFit/>
          </a:bodyPr>
          <a:lstStyle/>
          <a:p>
            <a:r>
              <a:rPr lang="fr-FR" sz="2400" b="1" dirty="0" err="1">
                <a:solidFill>
                  <a:srgbClr val="D96F0B"/>
                </a:solidFill>
              </a:rPr>
              <a:t>Nanomedicine</a:t>
            </a:r>
            <a:r>
              <a:rPr lang="fr-FR" sz="2400" b="1" dirty="0">
                <a:solidFill>
                  <a:srgbClr val="D96F0B"/>
                </a:solidFill>
              </a:rPr>
              <a:t> for cancer </a:t>
            </a:r>
            <a:r>
              <a:rPr lang="fr-FR" sz="2400" b="1" dirty="0" err="1">
                <a:solidFill>
                  <a:srgbClr val="D96F0B"/>
                </a:solidFill>
              </a:rPr>
              <a:t>treatment</a:t>
            </a:r>
            <a:endParaRPr lang="fr-FR" sz="2400" b="1" dirty="0">
              <a:solidFill>
                <a:srgbClr val="D96F0B"/>
              </a:solidFill>
            </a:endParaRPr>
          </a:p>
        </p:txBody>
      </p:sp>
      <p:pic>
        <p:nvPicPr>
          <p:cNvPr id="3" name="Picture 15" descr="A picture containing indoor, stuffed, berry, colorful&#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901" b="89791" l="3376" r="94726">
                        <a14:foregroundMark x1="7806" y1="55497" x2="7806" y2="55497"/>
                        <a14:foregroundMark x1="90295" y1="39267" x2="90295" y2="39267"/>
                        <a14:foregroundMark x1="93249" y1="42932" x2="93249" y2="42932"/>
                        <a14:foregroundMark x1="3797" y1="59686" x2="4641" y2="59948"/>
                        <a14:foregroundMark x1="31224" y1="88482" x2="31224" y2="88482"/>
                        <a14:foregroundMark x1="63291" y1="9162" x2="63291" y2="9162"/>
                        <a14:foregroundMark x1="94515" y1="32461" x2="94515" y2="32461"/>
                        <a14:foregroundMark x1="94726" y1="43194" x2="94726" y2="43194"/>
                      </a14:backgroundRemoval>
                    </a14:imgEffect>
                  </a14:imgLayer>
                </a14:imgProps>
              </a:ext>
              <a:ext uri="{28A0092B-C50C-407E-A947-70E740481C1C}">
                <a14:useLocalDpi xmlns:a14="http://schemas.microsoft.com/office/drawing/2010/main" val="0"/>
              </a:ext>
            </a:extLst>
          </a:blip>
          <a:stretch>
            <a:fillRect/>
          </a:stretch>
        </p:blipFill>
        <p:spPr>
          <a:xfrm>
            <a:off x="304800" y="3129776"/>
            <a:ext cx="2484229" cy="2002058"/>
          </a:xfrm>
          <a:prstGeom prst="rect">
            <a:avLst/>
          </a:prstGeom>
        </p:spPr>
      </p:pic>
      <p:sp>
        <p:nvSpPr>
          <p:cNvPr id="4" name="TextBox 21"/>
          <p:cNvSpPr txBox="1"/>
          <p:nvPr/>
        </p:nvSpPr>
        <p:spPr>
          <a:xfrm>
            <a:off x="429155" y="5131834"/>
            <a:ext cx="2235518" cy="461665"/>
          </a:xfrm>
          <a:prstGeom prst="rect">
            <a:avLst/>
          </a:prstGeom>
          <a:noFill/>
          <a:ln w="38100">
            <a:noFill/>
          </a:ln>
        </p:spPr>
        <p:txBody>
          <a:bodyPr wrap="square" rtlCol="0">
            <a:spAutoFit/>
          </a:bodyPr>
          <a:lstStyle/>
          <a:p>
            <a:pPr algn="ctr"/>
            <a:r>
              <a:rPr lang="en-US" sz="2400" b="1" dirty="0"/>
              <a:t>Cancer cells</a:t>
            </a:r>
            <a:endParaRPr lang="en-US" sz="2400" b="1" dirty="0"/>
          </a:p>
        </p:txBody>
      </p:sp>
      <p:pic>
        <p:nvPicPr>
          <p:cNvPr id="6" name="Elemento grafico 5" descr="Freccia: diritta con riempimento a tinta unita"/>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2787810" y="3545275"/>
            <a:ext cx="914400" cy="914400"/>
          </a:xfrm>
          <a:prstGeom prst="rect">
            <a:avLst/>
          </a:prstGeom>
        </p:spPr>
      </p:pic>
      <p:sp>
        <p:nvSpPr>
          <p:cNvPr id="7" name="TextBox 21"/>
          <p:cNvSpPr txBox="1"/>
          <p:nvPr/>
        </p:nvSpPr>
        <p:spPr>
          <a:xfrm>
            <a:off x="3549810" y="3586976"/>
            <a:ext cx="2235518" cy="830997"/>
          </a:xfrm>
          <a:prstGeom prst="rect">
            <a:avLst/>
          </a:prstGeom>
          <a:noFill/>
          <a:ln w="38100">
            <a:noFill/>
          </a:ln>
        </p:spPr>
        <p:txBody>
          <a:bodyPr wrap="square" rtlCol="0">
            <a:spAutoFit/>
          </a:bodyPr>
          <a:lstStyle/>
          <a:p>
            <a:pPr algn="ctr"/>
            <a:r>
              <a:rPr lang="en-US" sz="2400" b="1" dirty="0"/>
              <a:t>Drug Delivery advantages:</a:t>
            </a:r>
            <a:endParaRPr lang="en-US" sz="2400" b="1" dirty="0"/>
          </a:p>
        </p:txBody>
      </p:sp>
      <p:graphicFrame>
        <p:nvGraphicFramePr>
          <p:cNvPr id="8" name="Diagram 5"/>
          <p:cNvGraphicFramePr/>
          <p:nvPr/>
        </p:nvGraphicFramePr>
        <p:xfrm>
          <a:off x="5086959" y="1690303"/>
          <a:ext cx="4114800" cy="47529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61089"/>
    </mc:Choice>
    <mc:Fallback>
      <p:transition spd="slow" advTm="6108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1415404" y="3948189"/>
            <a:ext cx="1600200" cy="1725495"/>
            <a:chOff x="1371600" y="4202545"/>
            <a:chExt cx="1600200" cy="1725495"/>
          </a:xfrm>
        </p:grpSpPr>
        <p:pic>
          <p:nvPicPr>
            <p:cNvPr id="5" name="Immagine 2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12900" y="4202545"/>
              <a:ext cx="1517601" cy="139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7"/>
            <p:cNvSpPr txBox="1"/>
            <p:nvPr/>
          </p:nvSpPr>
          <p:spPr>
            <a:xfrm>
              <a:off x="1371600" y="5527930"/>
              <a:ext cx="1600200" cy="400110"/>
            </a:xfrm>
            <a:prstGeom prst="rect">
              <a:avLst/>
            </a:prstGeom>
            <a:noFill/>
          </p:spPr>
          <p:txBody>
            <a:bodyPr wrap="square" rtlCol="0">
              <a:spAutoFit/>
            </a:bodyPr>
            <a:lstStyle/>
            <a:p>
              <a:pPr algn="ctr"/>
              <a:r>
                <a:rPr lang="en-US" sz="2000" b="1" dirty="0"/>
                <a:t>Dendrimer</a:t>
              </a:r>
              <a:endParaRPr lang="en-US" sz="2000" b="1" dirty="0"/>
            </a:p>
          </p:txBody>
        </p:sp>
      </p:grpSp>
      <p:grpSp>
        <p:nvGrpSpPr>
          <p:cNvPr id="14" name="Gruppo 13"/>
          <p:cNvGrpSpPr/>
          <p:nvPr/>
        </p:nvGrpSpPr>
        <p:grpSpPr>
          <a:xfrm>
            <a:off x="6206159" y="3923448"/>
            <a:ext cx="1771650" cy="1750236"/>
            <a:chOff x="6185472" y="4127530"/>
            <a:chExt cx="1771650" cy="1750236"/>
          </a:xfrm>
        </p:grpSpPr>
        <p:pic>
          <p:nvPicPr>
            <p:cNvPr id="7" name="Immagine 24"/>
            <p:cNvPicPr>
              <a:picLocks noChangeAspect="1" noChangeArrowheads="1"/>
            </p:cNvPicPr>
            <p:nvPr/>
          </p:nvPicPr>
          <p:blipFill rotWithShape="1">
            <a:blip r:embed="rId2">
              <a:extLst>
                <a:ext uri="{28A0092B-C50C-407E-A947-70E740481C1C}">
                  <a14:useLocalDpi xmlns:a14="http://schemas.microsoft.com/office/drawing/2010/main" val="0"/>
                </a:ext>
              </a:extLst>
            </a:blip>
            <a:srcRect l="55580" b="10195"/>
            <a:stretch>
              <a:fillRect/>
            </a:stretch>
          </p:blipFill>
          <p:spPr bwMode="auto">
            <a:xfrm>
              <a:off x="6333640" y="4127530"/>
              <a:ext cx="1397460" cy="14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9"/>
            <p:cNvSpPr txBox="1"/>
            <p:nvPr/>
          </p:nvSpPr>
          <p:spPr>
            <a:xfrm>
              <a:off x="6185472" y="5477656"/>
              <a:ext cx="1771650" cy="400110"/>
            </a:xfrm>
            <a:prstGeom prst="rect">
              <a:avLst/>
            </a:prstGeom>
            <a:noFill/>
          </p:spPr>
          <p:txBody>
            <a:bodyPr wrap="square" rtlCol="0">
              <a:spAutoFit/>
            </a:bodyPr>
            <a:lstStyle/>
            <a:p>
              <a:pPr algn="ctr"/>
              <a:r>
                <a:rPr lang="en-US" sz="2000" b="1" dirty="0" err="1"/>
                <a:t>Nanocapsule</a:t>
              </a:r>
              <a:endParaRPr lang="en-US" sz="2000" b="1" dirty="0"/>
            </a:p>
          </p:txBody>
        </p:sp>
      </p:grpSp>
      <p:grpSp>
        <p:nvGrpSpPr>
          <p:cNvPr id="25" name="Gruppo 24"/>
          <p:cNvGrpSpPr/>
          <p:nvPr/>
        </p:nvGrpSpPr>
        <p:grpSpPr>
          <a:xfrm>
            <a:off x="1942581" y="1764126"/>
            <a:ext cx="5258838" cy="2159322"/>
            <a:chOff x="1946300" y="1611414"/>
            <a:chExt cx="5258838" cy="2159322"/>
          </a:xfrm>
        </p:grpSpPr>
        <p:sp>
          <p:nvSpPr>
            <p:cNvPr id="24" name="Rettangolo con angoli arrotondati 23"/>
            <p:cNvSpPr/>
            <p:nvPr/>
          </p:nvSpPr>
          <p:spPr>
            <a:xfrm>
              <a:off x="2445851" y="1611414"/>
              <a:ext cx="4507373" cy="2159322"/>
            </a:xfrm>
            <a:prstGeom prst="roundRect">
              <a:avLst/>
            </a:prstGeom>
            <a:solidFill>
              <a:srgbClr val="808AC3"/>
            </a:solidFill>
            <a:ln>
              <a:solidFill>
                <a:srgbClr val="808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sellaDiTesto 20"/>
            <p:cNvSpPr txBox="1"/>
            <p:nvPr/>
          </p:nvSpPr>
          <p:spPr>
            <a:xfrm>
              <a:off x="1946300" y="1631689"/>
              <a:ext cx="5258838" cy="2139047"/>
            </a:xfrm>
            <a:prstGeom prst="rect">
              <a:avLst/>
            </a:prstGeom>
            <a:noFill/>
          </p:spPr>
          <p:txBody>
            <a:bodyPr wrap="square">
              <a:spAutoFit/>
            </a:bodyPr>
            <a:lstStyle/>
            <a:p>
              <a:pPr marL="285750" indent="-285750" algn="ctr">
                <a:spcBef>
                  <a:spcPts val="600"/>
                </a:spcBef>
                <a:buFont typeface="Arial" panose="020B0604020202020204" pitchFamily="34" charset="0"/>
                <a:buChar char="•"/>
              </a:pPr>
              <a:r>
                <a:rPr lang="en-US" dirty="0">
                  <a:solidFill>
                    <a:schemeClr val="bg1"/>
                  </a:solidFill>
                </a:rPr>
                <a:t>High Biodegradability</a:t>
              </a:r>
              <a:endParaRPr lang="en-US" dirty="0">
                <a:solidFill>
                  <a:schemeClr val="bg1"/>
                </a:solidFill>
              </a:endParaRPr>
            </a:p>
            <a:p>
              <a:pPr marL="285750" indent="-285750" algn="ctr">
                <a:spcBef>
                  <a:spcPts val="600"/>
                </a:spcBef>
                <a:buFont typeface="Arial" panose="020B0604020202020204" pitchFamily="34" charset="0"/>
                <a:buChar char="•"/>
              </a:pPr>
              <a:r>
                <a:rPr lang="en-US" dirty="0">
                  <a:solidFill>
                    <a:schemeClr val="bg1"/>
                  </a:solidFill>
                </a:rPr>
                <a:t>Minimize side effects</a:t>
              </a:r>
              <a:endParaRPr lang="en-US" dirty="0">
                <a:solidFill>
                  <a:schemeClr val="bg1"/>
                </a:solidFill>
              </a:endParaRPr>
            </a:p>
            <a:p>
              <a:pPr marL="285750" indent="-285750" algn="ctr">
                <a:spcBef>
                  <a:spcPts val="600"/>
                </a:spcBef>
                <a:buFont typeface="Arial" panose="020B0604020202020204" pitchFamily="34" charset="0"/>
                <a:buChar char="•"/>
              </a:pPr>
              <a:r>
                <a:rPr lang="en-US" dirty="0">
                  <a:solidFill>
                    <a:schemeClr val="bg1"/>
                  </a:solidFill>
                </a:rPr>
                <a:t>Ability to encapsulate hydrophilic agents</a:t>
              </a:r>
              <a:endParaRPr lang="en-US" dirty="0">
                <a:solidFill>
                  <a:schemeClr val="bg1"/>
                </a:solidFill>
              </a:endParaRPr>
            </a:p>
            <a:p>
              <a:pPr marL="285750" indent="-285750" algn="ctr">
                <a:spcBef>
                  <a:spcPts val="600"/>
                </a:spcBef>
                <a:buFont typeface="Arial" panose="020B0604020202020204" pitchFamily="34" charset="0"/>
                <a:buChar char="•"/>
              </a:pPr>
              <a:r>
                <a:rPr lang="en-US" dirty="0">
                  <a:solidFill>
                    <a:schemeClr val="bg1"/>
                  </a:solidFill>
                </a:rPr>
                <a:t>High Biocompatibility</a:t>
              </a:r>
              <a:endParaRPr lang="en-US" dirty="0">
                <a:solidFill>
                  <a:schemeClr val="bg1"/>
                </a:solidFill>
              </a:endParaRPr>
            </a:p>
            <a:p>
              <a:pPr marL="285750" indent="-285750" algn="ctr">
                <a:spcBef>
                  <a:spcPts val="600"/>
                </a:spcBef>
                <a:buFont typeface="Arial" panose="020B0604020202020204" pitchFamily="34" charset="0"/>
                <a:buChar char="•"/>
              </a:pPr>
              <a:r>
                <a:rPr lang="en-US" dirty="0">
                  <a:solidFill>
                    <a:schemeClr val="bg1"/>
                  </a:solidFill>
                </a:rPr>
                <a:t>Specific ligand-link</a:t>
              </a:r>
              <a:endParaRPr lang="en-US" dirty="0">
                <a:solidFill>
                  <a:schemeClr val="bg1"/>
                </a:solidFill>
              </a:endParaRPr>
            </a:p>
            <a:p>
              <a:pPr marL="285750" indent="-285750" algn="ctr">
                <a:spcBef>
                  <a:spcPts val="600"/>
                </a:spcBef>
                <a:buFont typeface="Arial" panose="020B0604020202020204" pitchFamily="34" charset="0"/>
                <a:buChar char="•"/>
              </a:pPr>
              <a:r>
                <a:rPr lang="en-US" dirty="0">
                  <a:solidFill>
                    <a:schemeClr val="bg1"/>
                  </a:solidFill>
                </a:rPr>
                <a:t>High surface area to volume ratio</a:t>
              </a:r>
              <a:endParaRPr lang="en-US" dirty="0">
                <a:solidFill>
                  <a:schemeClr val="bg1"/>
                </a:solidFill>
              </a:endParaRPr>
            </a:p>
          </p:txBody>
        </p:sp>
      </p:grpSp>
      <p:sp>
        <p:nvSpPr>
          <p:cNvPr id="4" name="TextBox 4"/>
          <p:cNvSpPr txBox="1"/>
          <p:nvPr/>
        </p:nvSpPr>
        <p:spPr>
          <a:xfrm>
            <a:off x="310274" y="1129309"/>
            <a:ext cx="7848600" cy="461665"/>
          </a:xfrm>
          <a:prstGeom prst="rect">
            <a:avLst/>
          </a:prstGeom>
          <a:noFill/>
        </p:spPr>
        <p:txBody>
          <a:bodyPr wrap="square" rtlCol="0">
            <a:spAutoFit/>
          </a:bodyPr>
          <a:lstStyle/>
          <a:p>
            <a:r>
              <a:rPr lang="fr-FR" sz="2400" b="1" dirty="0" err="1">
                <a:solidFill>
                  <a:srgbClr val="D96F0B"/>
                </a:solidFill>
              </a:rPr>
              <a:t>Nanocarriers</a:t>
            </a:r>
            <a:r>
              <a:rPr lang="fr-FR" sz="2400" b="1" dirty="0">
                <a:solidFill>
                  <a:srgbClr val="D96F0B"/>
                </a:solidFill>
              </a:rPr>
              <a:t> for cancer </a:t>
            </a:r>
            <a:r>
              <a:rPr lang="en-US" sz="2400" b="1" dirty="0">
                <a:solidFill>
                  <a:srgbClr val="D96F0B"/>
                </a:solidFill>
              </a:rPr>
              <a:t>therapy</a:t>
            </a:r>
            <a:endParaRPr lang="en-US" sz="2400" b="1" dirty="0">
              <a:solidFill>
                <a:srgbClr val="D96F0B"/>
              </a:solidFill>
            </a:endParaRPr>
          </a:p>
        </p:txBody>
      </p:sp>
      <p:grpSp>
        <p:nvGrpSpPr>
          <p:cNvPr id="18" name="Gruppo 17"/>
          <p:cNvGrpSpPr/>
          <p:nvPr/>
        </p:nvGrpSpPr>
        <p:grpSpPr>
          <a:xfrm>
            <a:off x="304800" y="1921777"/>
            <a:ext cx="1600200" cy="1571965"/>
            <a:chOff x="138796" y="2090842"/>
            <a:chExt cx="1600200" cy="1571965"/>
          </a:xfrm>
        </p:grpSpPr>
        <p:pic>
          <p:nvPicPr>
            <p:cNvPr id="6" name="Immagin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77" y="2090842"/>
              <a:ext cx="1416639" cy="126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p:nvPr/>
          </p:nvSpPr>
          <p:spPr>
            <a:xfrm>
              <a:off x="138796" y="3262697"/>
              <a:ext cx="1600200" cy="400110"/>
            </a:xfrm>
            <a:prstGeom prst="rect">
              <a:avLst/>
            </a:prstGeom>
            <a:noFill/>
          </p:spPr>
          <p:txBody>
            <a:bodyPr wrap="square" rtlCol="0">
              <a:spAutoFit/>
            </a:bodyPr>
            <a:lstStyle/>
            <a:p>
              <a:pPr algn="ctr"/>
              <a:r>
                <a:rPr lang="en-US" sz="2000" b="1" dirty="0"/>
                <a:t>Liposome</a:t>
              </a:r>
              <a:endParaRPr lang="en-US" sz="2000" b="1" dirty="0"/>
            </a:p>
          </p:txBody>
        </p:sp>
      </p:grpSp>
      <p:grpSp>
        <p:nvGrpSpPr>
          <p:cNvPr id="16" name="Gruppo 15"/>
          <p:cNvGrpSpPr/>
          <p:nvPr/>
        </p:nvGrpSpPr>
        <p:grpSpPr>
          <a:xfrm>
            <a:off x="3823260" y="4648200"/>
            <a:ext cx="1711641" cy="1798482"/>
            <a:chOff x="3823260" y="4648200"/>
            <a:chExt cx="1711641" cy="1798482"/>
          </a:xfrm>
        </p:grpSpPr>
        <p:pic>
          <p:nvPicPr>
            <p:cNvPr id="8" name="Immagine 24"/>
            <p:cNvPicPr>
              <a:picLocks noChangeAspect="1" noChangeArrowheads="1"/>
            </p:cNvPicPr>
            <p:nvPr/>
          </p:nvPicPr>
          <p:blipFill rotWithShape="1">
            <a:blip r:embed="rId2">
              <a:extLst>
                <a:ext uri="{28A0092B-C50C-407E-A947-70E740481C1C}">
                  <a14:useLocalDpi xmlns:a14="http://schemas.microsoft.com/office/drawing/2010/main" val="0"/>
                </a:ext>
              </a:extLst>
            </a:blip>
            <a:srcRect l="-268" r="53590" b="10195"/>
            <a:stretch>
              <a:fillRect/>
            </a:stretch>
          </p:blipFill>
          <p:spPr bwMode="auto">
            <a:xfrm>
              <a:off x="3966363" y="4648200"/>
              <a:ext cx="1466351" cy="139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8"/>
            <p:cNvSpPr txBox="1"/>
            <p:nvPr/>
          </p:nvSpPr>
          <p:spPr>
            <a:xfrm>
              <a:off x="3823260" y="6046572"/>
              <a:ext cx="1711641" cy="400110"/>
            </a:xfrm>
            <a:prstGeom prst="rect">
              <a:avLst/>
            </a:prstGeom>
            <a:noFill/>
          </p:spPr>
          <p:txBody>
            <a:bodyPr wrap="square" rtlCol="0">
              <a:spAutoFit/>
            </a:bodyPr>
            <a:lstStyle/>
            <a:p>
              <a:pPr algn="ctr"/>
              <a:r>
                <a:rPr lang="en-US" sz="2000" b="1" dirty="0"/>
                <a:t>Nanosphere</a:t>
              </a:r>
              <a:endParaRPr lang="en-US" sz="2000" b="1" dirty="0"/>
            </a:p>
          </p:txBody>
        </p:sp>
      </p:grpSp>
      <p:grpSp>
        <p:nvGrpSpPr>
          <p:cNvPr id="15" name="Gruppo 14"/>
          <p:cNvGrpSpPr/>
          <p:nvPr/>
        </p:nvGrpSpPr>
        <p:grpSpPr>
          <a:xfrm>
            <a:off x="7355461" y="1854625"/>
            <a:ext cx="1600200" cy="1839748"/>
            <a:chOff x="7222330" y="1937946"/>
            <a:chExt cx="1600200" cy="1839748"/>
          </a:xfrm>
        </p:grpSpPr>
        <p:pic>
          <p:nvPicPr>
            <p:cNvPr id="3" name="Picture 25" descr="Diagram&#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78037" t="34401" r="3205" b="40035"/>
            <a:stretch>
              <a:fillRect/>
            </a:stretch>
          </p:blipFill>
          <p:spPr>
            <a:xfrm>
              <a:off x="7240201" y="1937946"/>
              <a:ext cx="1521598" cy="1400400"/>
            </a:xfrm>
            <a:prstGeom prst="rect">
              <a:avLst/>
            </a:prstGeom>
          </p:spPr>
        </p:pic>
        <p:sp>
          <p:nvSpPr>
            <p:cNvPr id="13" name="TextBox 20"/>
            <p:cNvSpPr txBox="1"/>
            <p:nvPr/>
          </p:nvSpPr>
          <p:spPr>
            <a:xfrm>
              <a:off x="7222330" y="3377584"/>
              <a:ext cx="1600200" cy="400110"/>
            </a:xfrm>
            <a:prstGeom prst="rect">
              <a:avLst/>
            </a:prstGeom>
            <a:noFill/>
          </p:spPr>
          <p:txBody>
            <a:bodyPr wrap="square" rtlCol="0">
              <a:spAutoFit/>
            </a:bodyPr>
            <a:lstStyle/>
            <a:p>
              <a:pPr algn="ctr"/>
              <a:r>
                <a:rPr lang="en-US" sz="2000" b="1" dirty="0"/>
                <a:t>Micelle</a:t>
              </a:r>
              <a:endParaRPr lang="en-US" sz="2000" b="1" dirty="0"/>
            </a:p>
          </p:txBody>
        </p:sp>
      </p:grpSp>
    </p:spTree>
  </p:cSld>
  <p:clrMapOvr>
    <a:masterClrMapping/>
  </p:clrMapOvr>
  <mc:AlternateContent xmlns:mc="http://schemas.openxmlformats.org/markup-compatibility/2006">
    <mc:Choice xmlns:p14="http://schemas.microsoft.com/office/powerpoint/2010/main" Requires="p14">
      <p:transition spd="slow" p14:dur="2000" advTm="48132"/>
    </mc:Choice>
    <mc:Fallback>
      <p:transition spd="slow" advTm="4813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Diagram, schematic&#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3378" r="5399" b="5100"/>
          <a:stretch>
            <a:fillRect/>
          </a:stretch>
        </p:blipFill>
        <p:spPr bwMode="auto">
          <a:xfrm>
            <a:off x="4863200" y="2195643"/>
            <a:ext cx="4066359" cy="3340572"/>
          </a:xfrm>
          <a:prstGeom prst="rect">
            <a:avLst/>
          </a:prstGeom>
          <a:ln w="38100">
            <a:noFill/>
          </a:ln>
        </p:spPr>
      </p:pic>
      <p:sp>
        <p:nvSpPr>
          <p:cNvPr id="4" name="TextBox 4"/>
          <p:cNvSpPr txBox="1"/>
          <p:nvPr/>
        </p:nvSpPr>
        <p:spPr>
          <a:xfrm>
            <a:off x="329999" y="1150451"/>
            <a:ext cx="7848600" cy="461665"/>
          </a:xfrm>
          <a:prstGeom prst="rect">
            <a:avLst/>
          </a:prstGeom>
          <a:noFill/>
        </p:spPr>
        <p:txBody>
          <a:bodyPr wrap="square" rtlCol="0">
            <a:spAutoFit/>
          </a:bodyPr>
          <a:lstStyle/>
          <a:p>
            <a:r>
              <a:rPr lang="fr-FR" sz="2400" b="1" dirty="0" err="1">
                <a:solidFill>
                  <a:srgbClr val="D96F0B"/>
                </a:solidFill>
              </a:rPr>
              <a:t>Chitosan</a:t>
            </a:r>
            <a:endParaRPr lang="fr-FR" sz="2400" b="1" dirty="0">
              <a:solidFill>
                <a:srgbClr val="D96F0B"/>
              </a:solidFill>
            </a:endParaRPr>
          </a:p>
        </p:txBody>
      </p:sp>
      <p:sp>
        <p:nvSpPr>
          <p:cNvPr id="5" name="Text Placeholder 6"/>
          <p:cNvSpPr txBox="1"/>
          <p:nvPr/>
        </p:nvSpPr>
        <p:spPr>
          <a:xfrm>
            <a:off x="329999" y="1832540"/>
            <a:ext cx="5489418" cy="1492292"/>
          </a:xfrm>
          <a:prstGeom prst="rect">
            <a:avLst/>
          </a:prstGeom>
          <a:ln w="28575">
            <a:noFill/>
          </a:ln>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a:t>Natural occurring polysaccharide composed by: </a:t>
            </a:r>
            <a:endParaRPr lang="en-US" sz="2000" dirty="0"/>
          </a:p>
          <a:p>
            <a:pPr lvl="1">
              <a:lnSpc>
                <a:spcPct val="150000"/>
              </a:lnSpc>
            </a:pPr>
            <a:r>
              <a:rPr lang="en-US" sz="2000" i="1" dirty="0"/>
              <a:t>N</a:t>
            </a:r>
            <a:r>
              <a:rPr lang="en-US" sz="2000" dirty="0"/>
              <a:t>-acetyl-D-glucosamine</a:t>
            </a:r>
            <a:endParaRPr lang="en-US" sz="2000" dirty="0"/>
          </a:p>
          <a:p>
            <a:pPr lvl="1">
              <a:lnSpc>
                <a:spcPct val="150000"/>
              </a:lnSpc>
            </a:pPr>
            <a:r>
              <a:rPr lang="en-US" sz="2000" dirty="0"/>
              <a:t>D-Glucosamine</a:t>
            </a:r>
            <a:endParaRPr lang="en-US" sz="2000" dirty="0"/>
          </a:p>
          <a:p>
            <a:pPr marL="0" indent="0">
              <a:buFont typeface="Arial" panose="020B0604020202020204" pitchFamily="34" charset="0"/>
              <a:buNone/>
            </a:pPr>
            <a:endParaRPr lang="en-US" sz="1600" dirty="0">
              <a:latin typeface="Arial" panose="020B0604020202020204" pitchFamily="34" charset="0"/>
              <a:cs typeface="Arial" panose="020B0604020202020204" pitchFamily="34" charset="0"/>
            </a:endParaRPr>
          </a:p>
        </p:txBody>
      </p:sp>
      <p:sp>
        <p:nvSpPr>
          <p:cNvPr id="7" name="TextBox 10"/>
          <p:cNvSpPr txBox="1"/>
          <p:nvPr/>
        </p:nvSpPr>
        <p:spPr>
          <a:xfrm>
            <a:off x="1473651" y="5672978"/>
            <a:ext cx="6196697" cy="707886"/>
          </a:xfrm>
          <a:prstGeom prst="rect">
            <a:avLst/>
          </a:prstGeom>
          <a:noFill/>
        </p:spPr>
        <p:txBody>
          <a:bodyPr wrap="square">
            <a:spAutoFit/>
          </a:bodyPr>
          <a:lstStyle/>
          <a:p>
            <a:pPr marL="0" indent="0" algn="just">
              <a:spcBef>
                <a:spcPct val="20000"/>
              </a:spcBef>
              <a:buFont typeface="Arial" panose="020B0604020202020204" pitchFamily="34" charset="0"/>
              <a:buNone/>
            </a:pPr>
            <a:r>
              <a:rPr lang="en-US" sz="2000" dirty="0"/>
              <a:t>Degree of deacetylation and molecular weight of chitosan are two factors that influence the rate of degradation.</a:t>
            </a:r>
            <a:endParaRPr lang="en-US" sz="2000" dirty="0"/>
          </a:p>
        </p:txBody>
      </p:sp>
      <p:grpSp>
        <p:nvGrpSpPr>
          <p:cNvPr id="11" name="Gruppo 10"/>
          <p:cNvGrpSpPr/>
          <p:nvPr/>
        </p:nvGrpSpPr>
        <p:grpSpPr>
          <a:xfrm>
            <a:off x="776097" y="3551262"/>
            <a:ext cx="3504705" cy="1931388"/>
            <a:chOff x="683329" y="3083703"/>
            <a:chExt cx="2933700" cy="1931388"/>
          </a:xfrm>
        </p:grpSpPr>
        <p:sp>
          <p:nvSpPr>
            <p:cNvPr id="10" name="Rettangolo con angoli arrotondati 9"/>
            <p:cNvSpPr/>
            <p:nvPr/>
          </p:nvSpPr>
          <p:spPr>
            <a:xfrm>
              <a:off x="683329" y="3083703"/>
              <a:ext cx="2933700" cy="1719117"/>
            </a:xfrm>
            <a:prstGeom prst="roundRect">
              <a:avLst/>
            </a:prstGeom>
            <a:solidFill>
              <a:srgbClr val="808AC3"/>
            </a:solidFill>
            <a:ln>
              <a:solidFill>
                <a:srgbClr val="808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8"/>
            <p:cNvSpPr txBox="1"/>
            <p:nvPr/>
          </p:nvSpPr>
          <p:spPr>
            <a:xfrm>
              <a:off x="683329" y="3153043"/>
              <a:ext cx="2819400" cy="1862048"/>
            </a:xfrm>
            <a:prstGeom prst="rect">
              <a:avLst/>
            </a:prstGeom>
            <a:noFill/>
          </p:spPr>
          <p:txBody>
            <a:bodyPr wrap="square">
              <a:spAutoFit/>
            </a:bodyPr>
            <a:lstStyle/>
            <a:p>
              <a:pPr indent="-285750" algn="ctr">
                <a:spcBef>
                  <a:spcPts val="600"/>
                </a:spcBef>
                <a:buFont typeface="Arial" panose="020B0604020202020204" pitchFamily="34" charset="0"/>
                <a:buChar char="•"/>
              </a:pPr>
              <a:r>
                <a:rPr lang="en-US" sz="2000" dirty="0">
                  <a:solidFill>
                    <a:schemeClr val="bg1"/>
                  </a:solidFill>
                </a:rPr>
                <a:t>Biodegradable</a:t>
              </a:r>
              <a:endParaRPr lang="en-US" sz="2000" dirty="0">
                <a:solidFill>
                  <a:schemeClr val="bg1"/>
                </a:solidFill>
              </a:endParaRPr>
            </a:p>
            <a:p>
              <a:pPr indent="-285750" algn="ctr">
                <a:spcBef>
                  <a:spcPts val="600"/>
                </a:spcBef>
                <a:buFont typeface="Arial" panose="020B0604020202020204" pitchFamily="34" charset="0"/>
                <a:buChar char="•"/>
              </a:pPr>
              <a:r>
                <a:rPr lang="en-US" sz="2000" dirty="0">
                  <a:solidFill>
                    <a:schemeClr val="bg1"/>
                  </a:solidFill>
                </a:rPr>
                <a:t>Biocompatible </a:t>
              </a:r>
              <a:endParaRPr lang="en-US" sz="2000" dirty="0">
                <a:solidFill>
                  <a:schemeClr val="bg1"/>
                </a:solidFill>
              </a:endParaRPr>
            </a:p>
            <a:p>
              <a:pPr indent="-285750" algn="ctr">
                <a:spcBef>
                  <a:spcPts val="600"/>
                </a:spcBef>
                <a:buFont typeface="Arial" panose="020B0604020202020204" pitchFamily="34" charset="0"/>
                <a:buChar char="•"/>
              </a:pPr>
              <a:r>
                <a:rPr lang="en-US" sz="2000" dirty="0">
                  <a:solidFill>
                    <a:schemeClr val="bg1"/>
                  </a:solidFill>
                </a:rPr>
                <a:t>Non-toxic</a:t>
              </a:r>
              <a:endParaRPr lang="en-US" sz="2000" dirty="0">
                <a:solidFill>
                  <a:schemeClr val="bg1"/>
                </a:solidFill>
              </a:endParaRPr>
            </a:p>
            <a:p>
              <a:pPr indent="-285750" algn="ctr">
                <a:spcBef>
                  <a:spcPts val="600"/>
                </a:spcBef>
                <a:buFont typeface="Arial" panose="020B0604020202020204" pitchFamily="34" charset="0"/>
                <a:buChar char="•"/>
              </a:pPr>
              <a:r>
                <a:rPr lang="en-US" sz="2000" dirty="0">
                  <a:solidFill>
                    <a:schemeClr val="bg1"/>
                  </a:solidFill>
                </a:rPr>
                <a:t>Antimicrobial properties</a:t>
              </a:r>
              <a:endParaRPr lang="en-US" dirty="0">
                <a:solidFill>
                  <a:schemeClr val="bg1"/>
                </a:solidFill>
              </a:endParaRPr>
            </a:p>
          </p:txBody>
        </p:sp>
      </p:grpSp>
      <p:pic>
        <p:nvPicPr>
          <p:cNvPr id="12" name="Elemento grafico 11" descr="Freccia: diritta con riempimento a tinta unita"/>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649896" y="1080156"/>
            <a:ext cx="609600" cy="609600"/>
          </a:xfrm>
          <a:prstGeom prst="rect">
            <a:avLst/>
          </a:prstGeom>
        </p:spPr>
      </p:pic>
      <p:sp>
        <p:nvSpPr>
          <p:cNvPr id="15" name="CasellaDiTesto 14"/>
          <p:cNvSpPr txBox="1"/>
          <p:nvPr/>
        </p:nvSpPr>
        <p:spPr>
          <a:xfrm>
            <a:off x="2357357" y="1185022"/>
            <a:ext cx="6667373" cy="400110"/>
          </a:xfrm>
          <a:prstGeom prst="rect">
            <a:avLst/>
          </a:prstGeom>
          <a:noFill/>
        </p:spPr>
        <p:txBody>
          <a:bodyPr wrap="square">
            <a:spAutoFit/>
          </a:bodyPr>
          <a:lstStyle/>
          <a:p>
            <a:pPr>
              <a:spcBef>
                <a:spcPct val="20000"/>
              </a:spcBef>
              <a:buFont typeface="Arial" panose="020B0604020202020204" pitchFamily="34" charset="0"/>
            </a:pPr>
            <a:r>
              <a:rPr lang="en-US" sz="2000" dirty="0"/>
              <a:t>Obtained by partial alkaline deacetylation of chitin.</a:t>
            </a:r>
            <a:endParaRPr lang="en-US" sz="2000" dirty="0"/>
          </a:p>
        </p:txBody>
      </p:sp>
      <p:pic>
        <p:nvPicPr>
          <p:cNvPr id="17" name="Elemento grafico 16" descr="Avviso con riempimento a tinta unita"/>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2435" y="5735830"/>
            <a:ext cx="511216" cy="5112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584"/>
    </mc:Choice>
    <mc:Fallback>
      <p:transition spd="slow" advTm="4458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nvSpPr>
        <p:spPr>
          <a:xfrm>
            <a:off x="304800" y="1178518"/>
            <a:ext cx="7848600" cy="461665"/>
          </a:xfrm>
          <a:prstGeom prst="rect">
            <a:avLst/>
          </a:prstGeom>
          <a:noFill/>
        </p:spPr>
        <p:txBody>
          <a:bodyPr wrap="square" rtlCol="0">
            <a:spAutoFit/>
          </a:bodyPr>
          <a:lstStyle/>
          <a:p>
            <a:r>
              <a:rPr lang="fr-FR" sz="2400" b="1" dirty="0" err="1">
                <a:solidFill>
                  <a:srgbClr val="D96F0B"/>
                </a:solidFill>
              </a:rPr>
              <a:t>Chitosan</a:t>
            </a:r>
            <a:r>
              <a:rPr lang="fr-FR" sz="2400" b="1" dirty="0">
                <a:solidFill>
                  <a:srgbClr val="D96F0B"/>
                </a:solidFill>
              </a:rPr>
              <a:t> </a:t>
            </a:r>
            <a:r>
              <a:rPr lang="fr-FR" sz="2400" b="1" dirty="0" err="1">
                <a:solidFill>
                  <a:srgbClr val="D96F0B"/>
                </a:solidFill>
              </a:rPr>
              <a:t>nanocapsules</a:t>
            </a:r>
            <a:r>
              <a:rPr lang="fr-FR" sz="2400" b="1" dirty="0">
                <a:solidFill>
                  <a:srgbClr val="D96F0B"/>
                </a:solidFill>
              </a:rPr>
              <a:t> (</a:t>
            </a:r>
            <a:r>
              <a:rPr lang="fr-FR" sz="2400" b="1" dirty="0" err="1">
                <a:solidFill>
                  <a:srgbClr val="D96F0B"/>
                </a:solidFill>
              </a:rPr>
              <a:t>NCs</a:t>
            </a:r>
            <a:r>
              <a:rPr lang="fr-FR" sz="2400" b="1" dirty="0">
                <a:solidFill>
                  <a:srgbClr val="D96F0B"/>
                </a:solidFill>
              </a:rPr>
              <a:t>)  </a:t>
            </a:r>
            <a:endParaRPr lang="fr-FR" sz="2400" b="1" dirty="0">
              <a:solidFill>
                <a:srgbClr val="D96F0B"/>
              </a:solidFill>
            </a:endParaRPr>
          </a:p>
        </p:txBody>
      </p:sp>
      <p:sp>
        <p:nvSpPr>
          <p:cNvPr id="5" name="CasellaDiTesto 4"/>
          <p:cNvSpPr txBox="1"/>
          <p:nvPr/>
        </p:nvSpPr>
        <p:spPr>
          <a:xfrm>
            <a:off x="4648199" y="1198396"/>
            <a:ext cx="4215497" cy="1938992"/>
          </a:xfrm>
          <a:prstGeom prst="rect">
            <a:avLst/>
          </a:prstGeom>
          <a:noFill/>
        </p:spPr>
        <p:txBody>
          <a:bodyPr wrap="square">
            <a:spAutoFit/>
          </a:bodyPr>
          <a:lstStyle/>
          <a:p>
            <a:pPr algn="just"/>
            <a:r>
              <a:rPr lang="en-US" sz="2000" dirty="0"/>
              <a:t>Prepared according to </a:t>
            </a:r>
            <a:r>
              <a:rPr lang="en-US" sz="2000" b="1" dirty="0"/>
              <a:t>Ionotropic Gelation</a:t>
            </a:r>
            <a:r>
              <a:rPr lang="en-US" sz="2000" dirty="0"/>
              <a:t> method, </a:t>
            </a:r>
            <a:r>
              <a:rPr lang="en-GB" sz="2000" dirty="0"/>
              <a:t>based on the electrostatic interaction between anionic phosphate groups of sodium tripolyphosphate (TPP) and cationic amino groups of the chitosan chain.</a:t>
            </a:r>
            <a:r>
              <a:rPr lang="en-US" sz="2000" dirty="0"/>
              <a:t>  </a:t>
            </a:r>
            <a:endParaRPr lang="en-US" sz="2000" dirty="0"/>
          </a:p>
        </p:txBody>
      </p:sp>
      <p:pic>
        <p:nvPicPr>
          <p:cNvPr id="6" name="Elemento grafico 5" descr="Freccia: diritta con riempimento a tinta unita"/>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4038599" y="1104550"/>
            <a:ext cx="609600" cy="609600"/>
          </a:xfrm>
          <a:prstGeom prst="rect">
            <a:avLst/>
          </a:prstGeom>
        </p:spPr>
      </p:pic>
      <p:pic>
        <p:nvPicPr>
          <p:cNvPr id="7"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78973"/>
            <a:ext cx="5228700" cy="3415686"/>
          </a:xfrm>
          <a:prstGeom prst="rect">
            <a:avLst/>
          </a:prstGeom>
          <a:noFill/>
        </p:spPr>
      </p:pic>
      <p:grpSp>
        <p:nvGrpSpPr>
          <p:cNvPr id="8" name="Group 18"/>
          <p:cNvGrpSpPr/>
          <p:nvPr/>
        </p:nvGrpSpPr>
        <p:grpSpPr>
          <a:xfrm>
            <a:off x="6096000" y="3782882"/>
            <a:ext cx="2905258" cy="2007868"/>
            <a:chOff x="4747072" y="2133600"/>
            <a:chExt cx="2720528" cy="1756450"/>
          </a:xfrm>
        </p:grpSpPr>
        <p:pic>
          <p:nvPicPr>
            <p:cNvPr id="9"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072" y="2133600"/>
              <a:ext cx="1829030" cy="1756450"/>
            </a:xfrm>
            <a:prstGeom prst="rect">
              <a:avLst/>
            </a:prstGeom>
          </p:spPr>
        </p:pic>
        <p:sp>
          <p:nvSpPr>
            <p:cNvPr id="10" name="TextBox 20"/>
            <p:cNvSpPr txBox="1"/>
            <p:nvPr/>
          </p:nvSpPr>
          <p:spPr>
            <a:xfrm>
              <a:off x="6400800" y="3229962"/>
              <a:ext cx="1066800" cy="525014"/>
            </a:xfrm>
            <a:prstGeom prst="rect">
              <a:avLst/>
            </a:prstGeom>
            <a:noFill/>
          </p:spPr>
          <p:txBody>
            <a:bodyPr wrap="square" rtlCol="0">
              <a:spAutoFit/>
            </a:bodyPr>
            <a:lstStyle/>
            <a:p>
              <a:r>
                <a:rPr lang="en-US" sz="1100" b="1" dirty="0">
                  <a:solidFill>
                    <a:schemeClr val="accent6">
                      <a:lumMod val="75000"/>
                    </a:schemeClr>
                  </a:solidFill>
                  <a:latin typeface="Arial" panose="020B0604020202020204" pitchFamily="34" charset="0"/>
                  <a:cs typeface="Arial" panose="020B0604020202020204" pitchFamily="34" charset="0"/>
                </a:rPr>
                <a:t>Chitosan</a:t>
              </a:r>
              <a:endParaRPr lang="en-US" sz="1100" b="1" dirty="0">
                <a:solidFill>
                  <a:schemeClr val="accent6">
                    <a:lumMod val="75000"/>
                  </a:schemeClr>
                </a:solidFill>
                <a:latin typeface="Arial" panose="020B0604020202020204" pitchFamily="34" charset="0"/>
                <a:cs typeface="Arial" panose="020B0604020202020204" pitchFamily="34" charset="0"/>
              </a:endParaRPr>
            </a:p>
            <a:p>
              <a:r>
                <a:rPr lang="en-US" sz="1100" b="1" dirty="0">
                  <a:solidFill>
                    <a:schemeClr val="accent1">
                      <a:lumMod val="75000"/>
                    </a:schemeClr>
                  </a:solidFill>
                  <a:latin typeface="Arial" panose="020B0604020202020204" pitchFamily="34" charset="0"/>
                  <a:cs typeface="Arial" panose="020B0604020202020204" pitchFamily="34" charset="0"/>
                </a:rPr>
                <a:t>TPP</a:t>
              </a:r>
              <a:endParaRPr lang="en-US" sz="1100" b="1" dirty="0">
                <a:solidFill>
                  <a:schemeClr val="accent1">
                    <a:lumMod val="75000"/>
                  </a:schemeClr>
                </a:solidFill>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Active agent</a:t>
              </a:r>
              <a:endParaRPr lang="en-US" sz="1100" b="1" dirty="0">
                <a:latin typeface="Arial" panose="020B0604020202020204" pitchFamily="34" charset="0"/>
                <a:cs typeface="Arial" panose="020B0604020202020204" pitchFamily="34" charset="0"/>
              </a:endParaRPr>
            </a:p>
          </p:txBody>
        </p:sp>
      </p:grpSp>
      <p:pic>
        <p:nvPicPr>
          <p:cNvPr id="11" name="Elemento grafico 10" descr="Freccia: diritta con riempimento a tinta unita"/>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4757587" y="4258245"/>
            <a:ext cx="1057142" cy="10571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507"/>
    </mc:Choice>
    <mc:Fallback>
      <p:transition spd="slow" advTm="3950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nvSpPr>
        <p:spPr>
          <a:xfrm>
            <a:off x="304800" y="1316811"/>
            <a:ext cx="7848600" cy="461665"/>
          </a:xfrm>
          <a:prstGeom prst="rect">
            <a:avLst/>
          </a:prstGeom>
          <a:noFill/>
        </p:spPr>
        <p:txBody>
          <a:bodyPr wrap="square" rtlCol="0">
            <a:spAutoFit/>
          </a:bodyPr>
          <a:lstStyle/>
          <a:p>
            <a:r>
              <a:rPr lang="fr-FR" sz="2400" b="1" dirty="0" err="1">
                <a:solidFill>
                  <a:srgbClr val="D96F0B"/>
                </a:solidFill>
              </a:rPr>
              <a:t>Research</a:t>
            </a:r>
            <a:r>
              <a:rPr lang="fr-FR" sz="2400" b="1" dirty="0">
                <a:solidFill>
                  <a:srgbClr val="D96F0B"/>
                </a:solidFill>
              </a:rPr>
              <a:t> Project  </a:t>
            </a:r>
            <a:endParaRPr lang="fr-FR" sz="2400" b="1" dirty="0">
              <a:solidFill>
                <a:srgbClr val="D96F0B"/>
              </a:solidFill>
            </a:endParaRPr>
          </a:p>
        </p:txBody>
      </p:sp>
      <p:grpSp>
        <p:nvGrpSpPr>
          <p:cNvPr id="16" name="Gruppo 15"/>
          <p:cNvGrpSpPr/>
          <p:nvPr/>
        </p:nvGrpSpPr>
        <p:grpSpPr>
          <a:xfrm>
            <a:off x="-33130" y="1852428"/>
            <a:ext cx="9100930" cy="1144744"/>
            <a:chOff x="766496" y="1721300"/>
            <a:chExt cx="9100930" cy="1144744"/>
          </a:xfrm>
        </p:grpSpPr>
        <p:pic>
          <p:nvPicPr>
            <p:cNvPr id="9" name="Immagine 8" descr="Immagine che contiene verdura, disegno, pisello&#10;&#10;Descrizione generata automaticamente"/>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6297" b="89673" l="8016" r="89946">
                          <a14:foregroundMark x1="22147" y1="8816" x2="22147" y2="8816"/>
                          <a14:foregroundMark x1="9375" y1="15239" x2="9375" y2="15239"/>
                          <a14:foregroundMark x1="8152" y1="31486" x2="8152" y2="31486"/>
                          <a14:foregroundMark x1="20652" y1="6297" x2="20652" y2="6297"/>
                        </a14:backgroundRemoval>
                      </a14:imgEffect>
                    </a14:imgLayer>
                  </a14:imgProps>
                </a:ext>
                <a:ext uri="{28A0092B-C50C-407E-A947-70E740481C1C}">
                  <a14:useLocalDpi xmlns:a14="http://schemas.microsoft.com/office/drawing/2010/main" val="0"/>
                </a:ext>
              </a:extLst>
            </a:blip>
            <a:srcRect r="45205" b="50000"/>
            <a:stretch>
              <a:fillRect/>
            </a:stretch>
          </p:blipFill>
          <p:spPr>
            <a:xfrm>
              <a:off x="766496" y="1721300"/>
              <a:ext cx="1162878" cy="1144744"/>
            </a:xfrm>
            <a:prstGeom prst="rect">
              <a:avLst/>
            </a:prstGeom>
          </p:spPr>
        </p:pic>
        <p:sp>
          <p:nvSpPr>
            <p:cNvPr id="11" name="CasellaDiTesto 10"/>
            <p:cNvSpPr txBox="1"/>
            <p:nvPr/>
          </p:nvSpPr>
          <p:spPr>
            <a:xfrm>
              <a:off x="1818692" y="2065354"/>
              <a:ext cx="8048734" cy="415498"/>
            </a:xfrm>
            <a:prstGeom prst="rect">
              <a:avLst/>
            </a:prstGeom>
            <a:noFill/>
          </p:spPr>
          <p:txBody>
            <a:bodyPr wrap="square">
              <a:spAutoFit/>
            </a:bodyPr>
            <a:lstStyle/>
            <a:p>
              <a:pPr algn="just"/>
              <a:r>
                <a:rPr lang="en-GB" sz="2100" dirty="0">
                  <a:solidFill>
                    <a:srgbClr val="D96F0B"/>
                  </a:solidFill>
                </a:rPr>
                <a:t>Extraction</a:t>
              </a:r>
              <a:r>
                <a:rPr lang="en-GB" sz="2100" b="1" dirty="0"/>
                <a:t> </a:t>
              </a:r>
              <a:r>
                <a:rPr lang="en-GB" sz="2100" dirty="0"/>
                <a:t>of Aloe-Emodin from natural sources e.g., latex of </a:t>
              </a:r>
              <a:r>
                <a:rPr lang="en-GB" sz="2100" i="1" dirty="0"/>
                <a:t>Aloe vera </a:t>
              </a:r>
              <a:r>
                <a:rPr lang="en-GB" sz="2100" dirty="0"/>
                <a:t>L.</a:t>
              </a:r>
              <a:endParaRPr lang="en-GB" sz="2100" dirty="0"/>
            </a:p>
          </p:txBody>
        </p:sp>
      </p:grpSp>
      <p:grpSp>
        <p:nvGrpSpPr>
          <p:cNvPr id="17" name="Gruppo 16"/>
          <p:cNvGrpSpPr/>
          <p:nvPr/>
        </p:nvGrpSpPr>
        <p:grpSpPr>
          <a:xfrm>
            <a:off x="-95773" y="2598801"/>
            <a:ext cx="8678212" cy="2229678"/>
            <a:chOff x="714266" y="2545305"/>
            <a:chExt cx="8678212" cy="2229678"/>
          </a:xfrm>
        </p:grpSpPr>
        <p:sp>
          <p:nvSpPr>
            <p:cNvPr id="13" name="CasellaDiTesto 12"/>
            <p:cNvSpPr txBox="1"/>
            <p:nvPr/>
          </p:nvSpPr>
          <p:spPr>
            <a:xfrm>
              <a:off x="2534478" y="3374280"/>
              <a:ext cx="6858000" cy="415498"/>
            </a:xfrm>
            <a:prstGeom prst="rect">
              <a:avLst/>
            </a:prstGeom>
            <a:noFill/>
          </p:spPr>
          <p:txBody>
            <a:bodyPr wrap="square">
              <a:spAutoFit/>
            </a:bodyPr>
            <a:lstStyle/>
            <a:p>
              <a:pPr algn="just"/>
              <a:r>
                <a:rPr lang="en-GB" sz="2100" dirty="0">
                  <a:solidFill>
                    <a:srgbClr val="D96F0B"/>
                  </a:solidFill>
                </a:rPr>
                <a:t>Synthesis</a:t>
              </a:r>
              <a:r>
                <a:rPr lang="en-GB" sz="2100" dirty="0"/>
                <a:t> of chitosan NCs (empty, AE-loaded, DOX-loaded).</a:t>
              </a:r>
              <a:endParaRPr lang="en-GB" sz="2100" dirty="0"/>
            </a:p>
          </p:txBody>
        </p:sp>
        <p:pic>
          <p:nvPicPr>
            <p:cNvPr id="15" name="Elemento grafico 14" descr="Laboratorio chimico"/>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266" y="2545305"/>
              <a:ext cx="2229678" cy="2229678"/>
            </a:xfrm>
            <a:prstGeom prst="rect">
              <a:avLst/>
            </a:prstGeom>
          </p:spPr>
        </p:pic>
      </p:grpSp>
      <p:grpSp>
        <p:nvGrpSpPr>
          <p:cNvPr id="30" name="Gruppo 29"/>
          <p:cNvGrpSpPr/>
          <p:nvPr/>
        </p:nvGrpSpPr>
        <p:grpSpPr>
          <a:xfrm>
            <a:off x="1530931" y="4051501"/>
            <a:ext cx="6082138" cy="1156364"/>
            <a:chOff x="1996561" y="3471464"/>
            <a:chExt cx="6082138" cy="1156364"/>
          </a:xfrm>
        </p:grpSpPr>
        <p:sp>
          <p:nvSpPr>
            <p:cNvPr id="19" name="CasellaDiTesto 18"/>
            <p:cNvSpPr txBox="1"/>
            <p:nvPr/>
          </p:nvSpPr>
          <p:spPr>
            <a:xfrm>
              <a:off x="2820899" y="3892157"/>
              <a:ext cx="5257800" cy="430887"/>
            </a:xfrm>
            <a:prstGeom prst="rect">
              <a:avLst/>
            </a:prstGeom>
            <a:noFill/>
          </p:spPr>
          <p:txBody>
            <a:bodyPr wrap="square">
              <a:spAutoFit/>
            </a:bodyPr>
            <a:lstStyle/>
            <a:p>
              <a:pPr algn="just"/>
              <a:r>
                <a:rPr lang="en-GB" sz="2100" dirty="0">
                  <a:solidFill>
                    <a:srgbClr val="D96F0B"/>
                  </a:solidFill>
                </a:rPr>
                <a:t>Characterization </a:t>
              </a:r>
              <a:r>
                <a:rPr lang="en-GB" sz="2100" dirty="0"/>
                <a:t>of chitosan NCs. </a:t>
              </a:r>
              <a:endParaRPr lang="en-GB" sz="2100" dirty="0"/>
            </a:p>
          </p:txBody>
        </p:sp>
        <p:pic>
          <p:nvPicPr>
            <p:cNvPr id="21" name="Elemento grafico 20" descr="Microscopio"/>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6561" y="3471464"/>
              <a:ext cx="1156364" cy="1156364"/>
            </a:xfrm>
            <a:prstGeom prst="rect">
              <a:avLst/>
            </a:prstGeom>
          </p:spPr>
        </p:pic>
      </p:grpSp>
      <p:grpSp>
        <p:nvGrpSpPr>
          <p:cNvPr id="31" name="Gruppo 30"/>
          <p:cNvGrpSpPr/>
          <p:nvPr/>
        </p:nvGrpSpPr>
        <p:grpSpPr>
          <a:xfrm>
            <a:off x="2109113" y="5323774"/>
            <a:ext cx="7099434" cy="850251"/>
            <a:chOff x="2349366" y="4575610"/>
            <a:chExt cx="7099434" cy="850251"/>
          </a:xfrm>
        </p:grpSpPr>
        <p:pic>
          <p:nvPicPr>
            <p:cNvPr id="27" name="Immagine 26"/>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49366" y="4575610"/>
              <a:ext cx="850251" cy="850251"/>
            </a:xfrm>
            <a:prstGeom prst="rect">
              <a:avLst/>
            </a:prstGeom>
          </p:spPr>
        </p:pic>
        <p:sp>
          <p:nvSpPr>
            <p:cNvPr id="23" name="CasellaDiTesto 22"/>
            <p:cNvSpPr txBox="1"/>
            <p:nvPr/>
          </p:nvSpPr>
          <p:spPr>
            <a:xfrm>
              <a:off x="3106518" y="4785293"/>
              <a:ext cx="6342282" cy="430887"/>
            </a:xfrm>
            <a:prstGeom prst="rect">
              <a:avLst/>
            </a:prstGeom>
            <a:noFill/>
          </p:spPr>
          <p:txBody>
            <a:bodyPr wrap="square">
              <a:spAutoFit/>
            </a:bodyPr>
            <a:lstStyle/>
            <a:p>
              <a:pPr algn="just"/>
              <a:r>
                <a:rPr lang="en-GB" sz="2100" dirty="0">
                  <a:solidFill>
                    <a:srgbClr val="D96F0B"/>
                  </a:solidFill>
                </a:rPr>
                <a:t>Cytotoxicity evaluation </a:t>
              </a:r>
              <a:r>
                <a:rPr lang="en-GB" sz="2100" dirty="0"/>
                <a:t>of NCs on human cancer cells.</a:t>
              </a:r>
              <a:endParaRPr lang="en-GB" sz="2100" dirty="0"/>
            </a:p>
          </p:txBody>
        </p:sp>
      </p:grpSp>
      <p:pic>
        <p:nvPicPr>
          <p:cNvPr id="33" name="Elemento grafico 32" descr="Freccia: curva orari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1794840" y="2711497"/>
            <a:ext cx="719759" cy="719759"/>
          </a:xfrm>
          <a:prstGeom prst="rect">
            <a:avLst/>
          </a:prstGeom>
        </p:spPr>
      </p:pic>
      <p:pic>
        <p:nvPicPr>
          <p:cNvPr id="34" name="Elemento grafico 33" descr="Freccia: curva orari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2479287" y="3785494"/>
            <a:ext cx="719759" cy="719759"/>
          </a:xfrm>
          <a:prstGeom prst="rect">
            <a:avLst/>
          </a:prstGeom>
        </p:spPr>
      </p:pic>
      <p:pic>
        <p:nvPicPr>
          <p:cNvPr id="35" name="Elemento grafico 34" descr="Freccia: curva orari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3151753" y="4900656"/>
            <a:ext cx="719759" cy="7197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354"/>
    </mc:Choice>
    <mc:Fallback>
      <p:transition spd="slow" advTm="6235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48264" y="1059152"/>
            <a:ext cx="4572000" cy="461665"/>
          </a:xfrm>
          <a:prstGeom prst="rect">
            <a:avLst/>
          </a:prstGeom>
          <a:noFill/>
        </p:spPr>
        <p:txBody>
          <a:bodyPr wrap="square">
            <a:spAutoFit/>
          </a:bodyPr>
          <a:lstStyle/>
          <a:p>
            <a:r>
              <a:rPr lang="en-US" sz="2400" b="1" dirty="0">
                <a:solidFill>
                  <a:srgbClr val="D96F0B"/>
                </a:solidFill>
              </a:rPr>
              <a:t>Aloe-Emodin Extraction</a:t>
            </a:r>
            <a:endParaRPr lang="en-US" sz="2400" b="1" dirty="0">
              <a:solidFill>
                <a:srgbClr val="D96F0B"/>
              </a:solidFill>
            </a:endParaRPr>
          </a:p>
        </p:txBody>
      </p:sp>
      <p:pic>
        <p:nvPicPr>
          <p:cNvPr id="6" name="Picture 9" descr="A plant in a pot&#10;&#10;Description automatically generated with medium confidence"/>
          <p:cNvPicPr>
            <a:picLocks noChangeAspect="1"/>
          </p:cNvPicPr>
          <p:nvPr/>
        </p:nvPicPr>
        <p:blipFill rotWithShape="1">
          <a:blip r:embed="rId1" cstate="print">
            <a:extLst>
              <a:ext uri="{28A0092B-C50C-407E-A947-70E740481C1C}">
                <a14:useLocalDpi xmlns:a14="http://schemas.microsoft.com/office/drawing/2010/main" val="0"/>
              </a:ext>
            </a:extLst>
          </a:blip>
          <a:srcRect l="11376" r="6914"/>
          <a:stretch>
            <a:fillRect/>
          </a:stretch>
        </p:blipFill>
        <p:spPr>
          <a:xfrm>
            <a:off x="2879817" y="3197893"/>
            <a:ext cx="1265543" cy="1151830"/>
          </a:xfrm>
          <a:prstGeom prst="rect">
            <a:avLst/>
          </a:prstGeom>
        </p:spPr>
      </p:pic>
      <p:grpSp>
        <p:nvGrpSpPr>
          <p:cNvPr id="7" name="Group 19"/>
          <p:cNvGrpSpPr/>
          <p:nvPr/>
        </p:nvGrpSpPr>
        <p:grpSpPr>
          <a:xfrm>
            <a:off x="3790271" y="4648288"/>
            <a:ext cx="1908379" cy="1403443"/>
            <a:chOff x="8062156" y="3647139"/>
            <a:chExt cx="2386769" cy="1739846"/>
          </a:xfrm>
        </p:grpSpPr>
        <p:pic>
          <p:nvPicPr>
            <p:cNvPr id="8" name="Picture 5" descr="Diagr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156" y="3647139"/>
              <a:ext cx="2386769" cy="1267456"/>
            </a:xfrm>
            <a:prstGeom prst="rect">
              <a:avLst/>
            </a:prstGeom>
          </p:spPr>
        </p:pic>
        <p:sp>
          <p:nvSpPr>
            <p:cNvPr id="9" name="TextBox 11"/>
            <p:cNvSpPr txBox="1"/>
            <p:nvPr/>
          </p:nvSpPr>
          <p:spPr>
            <a:xfrm>
              <a:off x="8418865" y="5005434"/>
              <a:ext cx="1755071" cy="381551"/>
            </a:xfrm>
            <a:prstGeom prst="rect">
              <a:avLst/>
            </a:prstGeom>
            <a:noFill/>
          </p:spPr>
          <p:txBody>
            <a:bodyPr wrap="square" rtlCol="0">
              <a:spAutoFit/>
            </a:bodyPr>
            <a:lstStyle/>
            <a:p>
              <a:pPr algn="ctr"/>
              <a:r>
                <a:rPr lang="en-US" sz="1400" b="1" dirty="0">
                  <a:cs typeface="Arial" panose="020B0604020202020204" pitchFamily="34" charset="0"/>
                </a:rPr>
                <a:t>Emodin</a:t>
              </a:r>
              <a:endParaRPr lang="en-US" sz="2400" b="1" dirty="0">
                <a:cs typeface="Arial" panose="020B0604020202020204" pitchFamily="34" charset="0"/>
              </a:endParaRPr>
            </a:p>
          </p:txBody>
        </p:sp>
      </p:grpSp>
      <p:grpSp>
        <p:nvGrpSpPr>
          <p:cNvPr id="10" name="Group 20"/>
          <p:cNvGrpSpPr/>
          <p:nvPr/>
        </p:nvGrpSpPr>
        <p:grpSpPr>
          <a:xfrm>
            <a:off x="126401" y="4726040"/>
            <a:ext cx="1873791" cy="1382346"/>
            <a:chOff x="4847894" y="1447800"/>
            <a:chExt cx="2791522" cy="2278584"/>
          </a:xfrm>
        </p:grpSpPr>
        <p:pic>
          <p:nvPicPr>
            <p:cNvPr id="11" name="Picture 10" descr="Diagram, schematic&#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2000" t="17572" r="12000" b="15335"/>
            <a:stretch>
              <a:fillRect/>
            </a:stretch>
          </p:blipFill>
          <p:spPr>
            <a:xfrm>
              <a:off x="4847894" y="1447800"/>
              <a:ext cx="2791522" cy="1848295"/>
            </a:xfrm>
            <a:prstGeom prst="rect">
              <a:avLst/>
            </a:prstGeom>
          </p:spPr>
        </p:pic>
        <p:sp>
          <p:nvSpPr>
            <p:cNvPr id="12" name="TextBox 13"/>
            <p:cNvSpPr txBox="1"/>
            <p:nvPr/>
          </p:nvSpPr>
          <p:spPr>
            <a:xfrm>
              <a:off x="5272619" y="3219061"/>
              <a:ext cx="1587051" cy="507323"/>
            </a:xfrm>
            <a:prstGeom prst="rect">
              <a:avLst/>
            </a:prstGeom>
            <a:noFill/>
          </p:spPr>
          <p:txBody>
            <a:bodyPr wrap="square" rtlCol="0">
              <a:spAutoFit/>
            </a:bodyPr>
            <a:lstStyle/>
            <a:p>
              <a:pPr algn="ctr"/>
              <a:r>
                <a:rPr lang="en-US" sz="1400" b="1" dirty="0">
                  <a:cs typeface="Arial" panose="020B0604020202020204" pitchFamily="34" charset="0"/>
                </a:rPr>
                <a:t>Rhein</a:t>
              </a:r>
              <a:endParaRPr lang="en-US" sz="2400" b="1" dirty="0">
                <a:cs typeface="Arial" panose="020B0604020202020204" pitchFamily="34" charset="0"/>
              </a:endParaRPr>
            </a:p>
          </p:txBody>
        </p:sp>
      </p:grpSp>
      <p:grpSp>
        <p:nvGrpSpPr>
          <p:cNvPr id="13" name="Group 21"/>
          <p:cNvGrpSpPr/>
          <p:nvPr/>
        </p:nvGrpSpPr>
        <p:grpSpPr>
          <a:xfrm>
            <a:off x="174039" y="1517504"/>
            <a:ext cx="1530655" cy="1862189"/>
            <a:chOff x="2026961" y="2890636"/>
            <a:chExt cx="3182239" cy="4754610"/>
          </a:xfrm>
        </p:grpSpPr>
        <p:pic>
          <p:nvPicPr>
            <p:cNvPr id="14" name="Picture 15" descr="Diagram&#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6961" y="2890636"/>
              <a:ext cx="3182239" cy="3908124"/>
            </a:xfrm>
            <a:prstGeom prst="rect">
              <a:avLst/>
            </a:prstGeom>
          </p:spPr>
        </p:pic>
        <p:sp>
          <p:nvSpPr>
            <p:cNvPr id="15" name="TextBox 16"/>
            <p:cNvSpPr txBox="1"/>
            <p:nvPr/>
          </p:nvSpPr>
          <p:spPr>
            <a:xfrm>
              <a:off x="2357363" y="6859418"/>
              <a:ext cx="1581807" cy="785828"/>
            </a:xfrm>
            <a:prstGeom prst="rect">
              <a:avLst/>
            </a:prstGeom>
            <a:noFill/>
          </p:spPr>
          <p:txBody>
            <a:bodyPr wrap="square" rtlCol="0">
              <a:spAutoFit/>
            </a:bodyPr>
            <a:lstStyle/>
            <a:p>
              <a:pPr algn="ctr"/>
              <a:r>
                <a:rPr lang="en-US" sz="1400" b="1" dirty="0">
                  <a:cs typeface="Arial" panose="020B0604020202020204" pitchFamily="34" charset="0"/>
                </a:rPr>
                <a:t>Aloin</a:t>
              </a:r>
              <a:endParaRPr lang="en-US" sz="2800" b="1" dirty="0">
                <a:cs typeface="Arial" panose="020B0604020202020204" pitchFamily="34" charset="0"/>
              </a:endParaRPr>
            </a:p>
          </p:txBody>
        </p:sp>
      </p:grpSp>
      <p:grpSp>
        <p:nvGrpSpPr>
          <p:cNvPr id="16" name="Group 30"/>
          <p:cNvGrpSpPr/>
          <p:nvPr/>
        </p:nvGrpSpPr>
        <p:grpSpPr>
          <a:xfrm>
            <a:off x="4075483" y="1679345"/>
            <a:ext cx="1624427" cy="1413313"/>
            <a:chOff x="3665937" y="3725164"/>
            <a:chExt cx="2565949" cy="2518005"/>
          </a:xfrm>
        </p:grpSpPr>
        <p:pic>
          <p:nvPicPr>
            <p:cNvPr id="17" name="Picture 28" descr="Diagram, schematic&#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5937" y="3725164"/>
              <a:ext cx="2565949" cy="1877567"/>
            </a:xfrm>
            <a:prstGeom prst="rect">
              <a:avLst/>
            </a:prstGeom>
          </p:spPr>
        </p:pic>
        <p:sp>
          <p:nvSpPr>
            <p:cNvPr id="18" name="TextBox 29"/>
            <p:cNvSpPr txBox="1"/>
            <p:nvPr/>
          </p:nvSpPr>
          <p:spPr>
            <a:xfrm>
              <a:off x="3690885" y="5694823"/>
              <a:ext cx="2063819" cy="548346"/>
            </a:xfrm>
            <a:prstGeom prst="rect">
              <a:avLst/>
            </a:prstGeom>
            <a:noFill/>
          </p:spPr>
          <p:txBody>
            <a:bodyPr wrap="square" rtlCol="0">
              <a:spAutoFit/>
            </a:bodyPr>
            <a:lstStyle/>
            <a:p>
              <a:pPr algn="ctr"/>
              <a:r>
                <a:rPr lang="en-US" sz="1400" b="1" dirty="0" err="1">
                  <a:cs typeface="Arial" panose="020B0604020202020204" pitchFamily="34" charset="0"/>
                </a:rPr>
                <a:t>Chrysophanol</a:t>
              </a:r>
              <a:endParaRPr lang="en-US" b="1" dirty="0">
                <a:cs typeface="Arial" panose="020B0604020202020204" pitchFamily="34" charset="0"/>
              </a:endParaRPr>
            </a:p>
          </p:txBody>
        </p:sp>
      </p:grpSp>
      <p:sp>
        <p:nvSpPr>
          <p:cNvPr id="19" name="TextBox 14"/>
          <p:cNvSpPr txBox="1"/>
          <p:nvPr/>
        </p:nvSpPr>
        <p:spPr>
          <a:xfrm>
            <a:off x="2958405" y="4360506"/>
            <a:ext cx="1099253" cy="276999"/>
          </a:xfrm>
          <a:prstGeom prst="rect">
            <a:avLst/>
          </a:prstGeom>
          <a:noFill/>
        </p:spPr>
        <p:txBody>
          <a:bodyPr wrap="square" rtlCol="0">
            <a:spAutoFit/>
          </a:bodyPr>
          <a:lstStyle/>
          <a:p>
            <a:pPr algn="ctr"/>
            <a:r>
              <a:rPr lang="en-US" sz="1200" b="1" i="1" dirty="0">
                <a:cs typeface="Arial" panose="020B0604020202020204" pitchFamily="34" charset="0"/>
              </a:rPr>
              <a:t>A. vera</a:t>
            </a:r>
            <a:endParaRPr lang="en-US" sz="1200" b="1" i="1" dirty="0">
              <a:cs typeface="Arial" panose="020B0604020202020204" pitchFamily="34" charset="0"/>
            </a:endParaRPr>
          </a:p>
        </p:txBody>
      </p:sp>
      <p:sp>
        <p:nvSpPr>
          <p:cNvPr id="20" name="TextBox 35"/>
          <p:cNvSpPr txBox="1"/>
          <p:nvPr/>
        </p:nvSpPr>
        <p:spPr>
          <a:xfrm>
            <a:off x="1650056" y="4349723"/>
            <a:ext cx="1099253" cy="276999"/>
          </a:xfrm>
          <a:prstGeom prst="rect">
            <a:avLst/>
          </a:prstGeom>
          <a:noFill/>
        </p:spPr>
        <p:txBody>
          <a:bodyPr wrap="square">
            <a:spAutoFit/>
          </a:bodyPr>
          <a:lstStyle/>
          <a:p>
            <a:r>
              <a:rPr lang="en-US" sz="1200" b="1" i="1" dirty="0">
                <a:cs typeface="Arial" panose="020B0604020202020204" pitchFamily="34" charset="0"/>
              </a:rPr>
              <a:t>R. palmatum</a:t>
            </a:r>
            <a:endParaRPr lang="en-US" sz="1200" b="1" i="1" dirty="0">
              <a:cs typeface="Arial" panose="020B0604020202020204" pitchFamily="34" charset="0"/>
            </a:endParaRPr>
          </a:p>
        </p:txBody>
      </p:sp>
      <p:pic>
        <p:nvPicPr>
          <p:cNvPr id="21" name="Picture 7" descr="A picture containing tree, grass, outdoor, plant&#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29493" t="6108" r="7151" b="9617"/>
          <a:stretch>
            <a:fillRect/>
          </a:stretch>
        </p:blipFill>
        <p:spPr>
          <a:xfrm>
            <a:off x="1547908" y="3197893"/>
            <a:ext cx="1303551" cy="1155950"/>
          </a:xfrm>
          <a:prstGeom prst="rect">
            <a:avLst/>
          </a:prstGeom>
        </p:spPr>
      </p:pic>
      <p:sp>
        <p:nvSpPr>
          <p:cNvPr id="24" name="CasellaDiTesto 23"/>
          <p:cNvSpPr txBox="1"/>
          <p:nvPr/>
        </p:nvSpPr>
        <p:spPr>
          <a:xfrm>
            <a:off x="591050" y="2770335"/>
            <a:ext cx="4572000" cy="369332"/>
          </a:xfrm>
          <a:prstGeom prst="rect">
            <a:avLst/>
          </a:prstGeom>
          <a:noFill/>
        </p:spPr>
        <p:txBody>
          <a:bodyPr wrap="square">
            <a:spAutoFit/>
          </a:bodyPr>
          <a:lstStyle/>
          <a:p>
            <a:pPr algn="ctr"/>
            <a:r>
              <a:rPr lang="en-US" b="1" i="1" dirty="0" err="1">
                <a:cs typeface="Arial" panose="020B0604020202020204" pitchFamily="34" charset="0"/>
              </a:rPr>
              <a:t>Anthranoids</a:t>
            </a:r>
            <a:endParaRPr lang="en-US" b="1" i="1" dirty="0">
              <a:cs typeface="Arial" panose="020B0604020202020204" pitchFamily="34" charset="0"/>
            </a:endParaRPr>
          </a:p>
        </p:txBody>
      </p:sp>
      <p:grpSp>
        <p:nvGrpSpPr>
          <p:cNvPr id="42" name="Gruppo 41"/>
          <p:cNvGrpSpPr/>
          <p:nvPr/>
        </p:nvGrpSpPr>
        <p:grpSpPr>
          <a:xfrm>
            <a:off x="5990171" y="2206268"/>
            <a:ext cx="2788110" cy="2740223"/>
            <a:chOff x="6248400" y="2358733"/>
            <a:chExt cx="2788110" cy="2740223"/>
          </a:xfrm>
        </p:grpSpPr>
        <p:sp>
          <p:nvSpPr>
            <p:cNvPr id="41" name="Rettangolo con angoli arrotondati 40"/>
            <p:cNvSpPr/>
            <p:nvPr/>
          </p:nvSpPr>
          <p:spPr>
            <a:xfrm>
              <a:off x="6304810" y="2358733"/>
              <a:ext cx="2731700" cy="2740223"/>
            </a:xfrm>
            <a:prstGeom prst="roundRect">
              <a:avLst/>
            </a:prstGeom>
            <a:solidFill>
              <a:schemeClr val="accent6">
                <a:lumMod val="40000"/>
                <a:lumOff val="60000"/>
              </a:schemeClr>
            </a:solidFill>
            <a:ln>
              <a:solidFill>
                <a:srgbClr val="D96F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4"/>
            <p:cNvGrpSpPr/>
            <p:nvPr/>
          </p:nvGrpSpPr>
          <p:grpSpPr>
            <a:xfrm>
              <a:off x="6248400" y="2557998"/>
              <a:ext cx="2754077" cy="2341694"/>
              <a:chOff x="7928484" y="1066800"/>
              <a:chExt cx="3247310" cy="2662093"/>
            </a:xfrm>
            <a:noFill/>
          </p:grpSpPr>
          <p:grpSp>
            <p:nvGrpSpPr>
              <p:cNvPr id="31" name="Group 23"/>
              <p:cNvGrpSpPr/>
              <p:nvPr/>
            </p:nvGrpSpPr>
            <p:grpSpPr>
              <a:xfrm>
                <a:off x="8112170" y="1310573"/>
                <a:ext cx="2986579" cy="2352665"/>
                <a:chOff x="8706454" y="1021937"/>
                <a:chExt cx="2871127" cy="2465527"/>
              </a:xfrm>
              <a:grpFill/>
            </p:grpSpPr>
            <p:sp>
              <p:nvSpPr>
                <p:cNvPr id="33" name="TextBox 22"/>
                <p:cNvSpPr txBox="1"/>
                <p:nvPr/>
              </p:nvSpPr>
              <p:spPr>
                <a:xfrm>
                  <a:off x="8706454" y="3047457"/>
                  <a:ext cx="2871127" cy="440007"/>
                </a:xfrm>
                <a:prstGeom prst="rect">
                  <a:avLst/>
                </a:prstGeom>
                <a:grpFill/>
                <a:ln>
                  <a:noFill/>
                </a:ln>
              </p:spPr>
              <p:txBody>
                <a:bodyPr wrap="square" rtlCol="0">
                  <a:spAutoFit/>
                </a:bodyPr>
                <a:lstStyle/>
                <a:p>
                  <a:pPr algn="ctr"/>
                  <a:r>
                    <a:rPr lang="en-US" b="1" dirty="0">
                      <a:cs typeface="Arial" panose="020B0604020202020204" pitchFamily="34" charset="0"/>
                    </a:rPr>
                    <a:t>Aloe-Emodin (AE)</a:t>
                  </a:r>
                  <a:endParaRPr lang="en-US" b="1" dirty="0">
                    <a:cs typeface="Arial" panose="020B0604020202020204" pitchFamily="34" charset="0"/>
                  </a:endParaRPr>
                </a:p>
              </p:txBody>
            </p:sp>
            <p:graphicFrame>
              <p:nvGraphicFramePr>
                <p:cNvPr id="34" name="Object 18"/>
                <p:cNvGraphicFramePr>
                  <a:graphicFrameLocks noChangeAspect="1"/>
                </p:cNvGraphicFramePr>
                <p:nvPr/>
              </p:nvGraphicFramePr>
              <p:xfrm>
                <a:off x="8719931" y="1021937"/>
                <a:ext cx="2665306" cy="1945618"/>
              </p:xfrm>
              <a:graphic>
                <a:graphicData uri="http://schemas.openxmlformats.org/presentationml/2006/ole">
                  <mc:AlternateContent xmlns:mc="http://schemas.openxmlformats.org/markup-compatibility/2006">
                    <mc:Choice xmlns:v="urn:schemas-microsoft-com:vml" Requires="v">
                      <p:oleObj spid="_x0000_s0" name="" r:id="rId7" imgW="1884680" imgH="1371600" progId="ACD.ChemSketch.20">
                        <p:embed/>
                      </p:oleObj>
                    </mc:Choice>
                    <mc:Fallback>
                      <p:oleObj name="" r:id="rId7" imgW="1884680" imgH="1371600" progId="ACD.ChemSketch.20">
                        <p:embed/>
                        <p:pic>
                          <p:nvPicPr>
                            <p:cNvPr id="0"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9931" y="1021937"/>
                              <a:ext cx="2665306" cy="1945618"/>
                            </a:xfrm>
                            <a:prstGeom prst="rect">
                              <a:avLst/>
                            </a:prstGeom>
                            <a:noFill/>
                          </p:spPr>
                        </p:pic>
                      </p:oleObj>
                    </mc:Fallback>
                  </mc:AlternateContent>
                </a:graphicData>
              </a:graphic>
            </p:graphicFrame>
          </p:grpSp>
          <p:sp>
            <p:nvSpPr>
              <p:cNvPr id="32" name="Rectangle 40"/>
              <p:cNvSpPr/>
              <p:nvPr/>
            </p:nvSpPr>
            <p:spPr>
              <a:xfrm>
                <a:off x="7928484" y="1066800"/>
                <a:ext cx="3247310" cy="2662093"/>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pic>
        <p:nvPicPr>
          <p:cNvPr id="35" name="Elemento grafico 34" descr="Freccia: diritt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4509510" y="3103441"/>
            <a:ext cx="1296611" cy="1296611"/>
          </a:xfrm>
          <a:prstGeom prst="rect">
            <a:avLst/>
          </a:prstGeom>
        </p:spPr>
      </p:pic>
      <p:pic>
        <p:nvPicPr>
          <p:cNvPr id="37" name="Elemento grafico 36" descr="Freccia: diritt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715078">
            <a:off x="1401604" y="2645020"/>
            <a:ext cx="609600" cy="609600"/>
          </a:xfrm>
          <a:prstGeom prst="rect">
            <a:avLst/>
          </a:prstGeom>
        </p:spPr>
      </p:pic>
      <p:pic>
        <p:nvPicPr>
          <p:cNvPr id="38" name="Elemento grafico 37" descr="Freccia: diritt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884922" flipH="1">
            <a:off x="3526896" y="2620073"/>
            <a:ext cx="609600" cy="609600"/>
          </a:xfrm>
          <a:prstGeom prst="rect">
            <a:avLst/>
          </a:prstGeom>
        </p:spPr>
      </p:pic>
      <p:pic>
        <p:nvPicPr>
          <p:cNvPr id="39" name="Elemento grafico 38" descr="Freccia: diritt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715078" flipH="1" flipV="1">
            <a:off x="3674114" y="4423635"/>
            <a:ext cx="609600" cy="609600"/>
          </a:xfrm>
          <a:prstGeom prst="rect">
            <a:avLst/>
          </a:prstGeom>
        </p:spPr>
      </p:pic>
      <p:pic>
        <p:nvPicPr>
          <p:cNvPr id="40" name="Elemento grafico 39" descr="Freccia: diritta con riempimento a tinta unita"/>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884922" flipV="1">
            <a:off x="1477639" y="4537493"/>
            <a:ext cx="609600" cy="609600"/>
          </a:xfrm>
          <a:prstGeom prst="rect">
            <a:avLst/>
          </a:prstGeom>
        </p:spPr>
      </p:pic>
      <p:sp>
        <p:nvSpPr>
          <p:cNvPr id="44" name="CasellaDiTesto 43"/>
          <p:cNvSpPr txBox="1"/>
          <p:nvPr/>
        </p:nvSpPr>
        <p:spPr>
          <a:xfrm>
            <a:off x="5806121" y="5023498"/>
            <a:ext cx="3302828" cy="1477328"/>
          </a:xfrm>
          <a:prstGeom prst="rect">
            <a:avLst/>
          </a:prstGeom>
          <a:noFill/>
        </p:spPr>
        <p:txBody>
          <a:bodyPr wrap="square">
            <a:spAutoFit/>
          </a:bodyPr>
          <a:lstStyle/>
          <a:p>
            <a:pPr marL="285750" indent="-285750">
              <a:buFont typeface="Arial" panose="020B0604020202020204" pitchFamily="34" charset="0"/>
              <a:buChar char="•"/>
            </a:pPr>
            <a:r>
              <a:rPr lang="en-GB" dirty="0"/>
              <a:t>In vitro antineoplastic activity on different cancer cell lines;</a:t>
            </a:r>
            <a:endParaRPr lang="en-GB" dirty="0"/>
          </a:p>
          <a:p>
            <a:pPr marL="285750" indent="-285750">
              <a:buFont typeface="Arial" panose="020B0604020202020204" pitchFamily="34" charset="0"/>
              <a:buChar char="•"/>
            </a:pPr>
            <a:r>
              <a:rPr lang="en-GB" dirty="0"/>
              <a:t>Anti-inflammatory agent;</a:t>
            </a:r>
            <a:endParaRPr lang="en-GB" dirty="0"/>
          </a:p>
          <a:p>
            <a:pPr marL="285750" indent="-285750">
              <a:buFont typeface="Arial" panose="020B0604020202020204" pitchFamily="34" charset="0"/>
              <a:buChar char="•"/>
            </a:pPr>
            <a:r>
              <a:rPr lang="en-GB" dirty="0"/>
              <a:t>Poor solubility in aqueous environment.</a:t>
            </a:r>
            <a:endParaRPr lang="en-GB" dirty="0"/>
          </a:p>
        </p:txBody>
      </p:sp>
    </p:spTree>
  </p:cSld>
  <p:clrMapOvr>
    <a:masterClrMapping/>
  </p:clrMapOvr>
  <mc:AlternateContent xmlns:mc="http://schemas.openxmlformats.org/markup-compatibility/2006">
    <mc:Choice xmlns:p14="http://schemas.microsoft.com/office/powerpoint/2010/main" Requires="p14">
      <p:transition spd="slow" p14:dur="2000" advTm="18163"/>
    </mc:Choice>
    <mc:Fallback>
      <p:transition spd="slow" advTm="1816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8175</Words>
  <Application>WPS Presentation</Application>
  <PresentationFormat>Presentazione su schermo (4:3)</PresentationFormat>
  <Paragraphs>397</Paragraphs>
  <Slides>28</Slides>
  <Notes>28</Notes>
  <HiddenSlides>0</HiddenSlides>
  <MMClips>0</MMClips>
  <ScaleCrop>false</ScaleCrop>
  <HeadingPairs>
    <vt:vector size="8" baseType="variant">
      <vt:variant>
        <vt:lpstr>已用的字体</vt:lpstr>
      </vt:variant>
      <vt:variant>
        <vt:i4>10</vt:i4>
      </vt:variant>
      <vt:variant>
        <vt:lpstr>主题</vt:lpstr>
      </vt:variant>
      <vt:variant>
        <vt:i4>2</vt:i4>
      </vt:variant>
      <vt:variant>
        <vt:lpstr>嵌入 OLE 服务器</vt:lpstr>
      </vt:variant>
      <vt:variant>
        <vt:i4>2</vt:i4>
      </vt:variant>
      <vt:variant>
        <vt:lpstr>幻灯片标题</vt:lpstr>
      </vt:variant>
      <vt:variant>
        <vt:i4>28</vt:i4>
      </vt:variant>
    </vt:vector>
  </HeadingPairs>
  <TitlesOfParts>
    <vt:vector size="42" baseType="lpstr">
      <vt:lpstr>Arial</vt:lpstr>
      <vt:lpstr>宋体</vt:lpstr>
      <vt:lpstr>Wingdings</vt:lpstr>
      <vt:lpstr>Calibri</vt:lpstr>
      <vt:lpstr>微软雅黑</vt:lpstr>
      <vt:lpstr>Arial Unicode MS</vt:lpstr>
      <vt:lpstr>Cambria Math</vt:lpstr>
      <vt:lpstr>Times New Roman</vt:lpstr>
      <vt:lpstr>Calibri</vt:lpstr>
      <vt:lpstr>Calibri Light</vt:lpstr>
      <vt:lpstr>Office Theme</vt:lpstr>
      <vt:lpstr>Custom Design</vt:lpstr>
      <vt:lpstr>ACD.ChemSketch.20</vt:lpstr>
      <vt:lpstr>ChemDraw.Document.6.0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MDPI</cp:lastModifiedBy>
  <cp:revision>103</cp:revision>
  <cp:lastPrinted>2023-10-13T10:56:00Z</cp:lastPrinted>
  <dcterms:created xsi:type="dcterms:W3CDTF">2015-04-04T09:45:00Z</dcterms:created>
  <dcterms:modified xsi:type="dcterms:W3CDTF">2023-10-25T03:14:32Z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D18010E4A6CD41FD8D82C661A8BDFA2F_13</vt:lpwstr>
  </property>
  <property fmtid="{D5CDD505-2E9C-101B-9397-08002B2CF9AE}" pid="3" name="KSOProductBuildVer">
    <vt:lpwstr>1033-12.2.0.13266</vt:lpwstr>
  </property>
</Properties>
</file>