
<file path=[Content_Types].xml><?xml version="1.0" encoding="utf-8"?>
<Types xmlns="http://schemas.openxmlformats.org/package/2006/content-types">
  <Default Extension="aac" ContentType="audio/aac"/>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modernComment_10D_56EF36C7.xml" ContentType="application/vnd.ms-powerpoint.comment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omments/modernComment_113_EF412C91.xml" ContentType="application/vnd.ms-powerpoint.comment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comments/modernComment_119_CEA1A36C.xml" ContentType="application/vnd.ms-powerpoint.comments+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omments/modernComment_11D_F79E971A.xml" ContentType="application/vnd.ms-powerpoint.comments+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comments/modernComment_11C_1264841A.xml" ContentType="application/vnd.ms-powerpoint.comments+xml"/>
  <Override PartName="/ppt/comments/modernComment_11E_C7E4A157.xml" ContentType="application/vnd.ms-powerpoint.comments+xml"/>
  <Override PartName="/ppt/notesSlides/notesSlide5.xml" ContentType="application/vnd.openxmlformats-officedocument.presentationml.notesSlide+xml"/>
  <Override PartName="/ppt/comments/modernComment_10E_AE87D76C.xml" ContentType="application/vnd.ms-powerpoint.comments+xml"/>
  <Override PartName="/ppt/comments/modernComment_11A_73CFBA87.xml" ContentType="application/vnd.ms-powerpoint.comments+xml"/>
  <Override PartName="/ppt/comments/modernComment_11B_9ED79698.xml" ContentType="application/vnd.ms-powerpoint.comments+xml"/>
  <Override PartName="/ppt/comments/modernComment_11F_75BBCFD1.xml" ContentType="application/vnd.ms-powerpoint.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3"/>
  </p:notesMasterIdLst>
  <p:handoutMasterIdLst>
    <p:handoutMasterId r:id="rId24"/>
  </p:handoutMasterIdLst>
  <p:sldIdLst>
    <p:sldId id="274" r:id="rId3"/>
    <p:sldId id="267" r:id="rId4"/>
    <p:sldId id="268" r:id="rId5"/>
    <p:sldId id="269" r:id="rId6"/>
    <p:sldId id="275" r:id="rId7"/>
    <p:sldId id="276" r:id="rId8"/>
    <p:sldId id="277" r:id="rId9"/>
    <p:sldId id="278" r:id="rId10"/>
    <p:sldId id="281" r:id="rId11"/>
    <p:sldId id="285" r:id="rId12"/>
    <p:sldId id="279" r:id="rId13"/>
    <p:sldId id="280" r:id="rId14"/>
    <p:sldId id="284" r:id="rId15"/>
    <p:sldId id="286" r:id="rId16"/>
    <p:sldId id="270" r:id="rId17"/>
    <p:sldId id="282" r:id="rId18"/>
    <p:sldId id="283" r:id="rId19"/>
    <p:sldId id="287" r:id="rId20"/>
    <p:sldId id="271" r:id="rId21"/>
    <p:sldId id="272" r:id="rId22"/>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8E58D50-A08E-6BFA-9E94-42CCC2B57BE5}" name="Marcelino Miguel Oliveira" initials="MO" userId="S::migueloliveira@ua.pt::458ec46b-45e7-4cba-9420-03bb9d291a17" providerId="AD"/>
  <p188:author id="{C4056360-8914-B087-44B9-4C447E43D833}" name="Tiago Amaral" initials="TA" userId="0989d941830ad235" providerId="Windows Live"/>
  <p188:author id="{10BC0B88-9482-C40F-8AF5-0D6F4EDE7F54}" name="Monica Almeida" initials="MA" userId="S::monica.alm@ua.pt::c2648146-2eb8-426f-85e9-0ea3356774de"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Maria Schalnich" initials="MS" lastIdx="3" clrIdx="0"/>
  <p:cmAuthor id="1" name="Samanta" initials="S"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édio 2 - Destaqu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94638" autoAdjust="0"/>
  </p:normalViewPr>
  <p:slideViewPr>
    <p:cSldViewPr>
      <p:cViewPr varScale="1">
        <p:scale>
          <a:sx n="62" d="100"/>
          <a:sy n="62" d="100"/>
        </p:scale>
        <p:origin x="588" y="5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63" d="100"/>
          <a:sy n="63" d="100"/>
        </p:scale>
        <p:origin x="3134" y="67"/>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microsoft.com/office/2018/10/relationships/authors" Target="author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iago Amaral" userId="0989d941830ad235" providerId="LiveId" clId="{80FAA21C-AE99-4AFF-A37B-6020595181ED}"/>
    <pc:docChg chg="modSld">
      <pc:chgData name="Tiago Amaral" userId="0989d941830ad235" providerId="LiveId" clId="{80FAA21C-AE99-4AFF-A37B-6020595181ED}" dt="2023-10-15T14:17:28.499" v="0" actId="14100"/>
      <pc:docMkLst>
        <pc:docMk/>
      </pc:docMkLst>
      <pc:sldChg chg="modSp mod">
        <pc:chgData name="Tiago Amaral" userId="0989d941830ad235" providerId="LiveId" clId="{80FAA21C-AE99-4AFF-A37B-6020595181ED}" dt="2023-10-15T14:17:28.499" v="0" actId="14100"/>
        <pc:sldMkLst>
          <pc:docMk/>
          <pc:sldMk cId="1975242705" sldId="287"/>
        </pc:sldMkLst>
        <pc:graphicFrameChg chg="mod modGraphic">
          <ac:chgData name="Tiago Amaral" userId="0989d941830ad235" providerId="LiveId" clId="{80FAA21C-AE99-4AFF-A37B-6020595181ED}" dt="2023-10-15T14:17:28.499" v="0" actId="14100"/>
          <ac:graphicFrameMkLst>
            <pc:docMk/>
            <pc:sldMk cId="1975242705" sldId="287"/>
            <ac:graphicFrameMk id="19" creationId="{E1FBA42F-B834-A757-F03D-FFFBAF976C95}"/>
          </ac:graphicFrameMkLst>
        </pc:graphicFrameChg>
      </pc:sldChg>
    </pc:docChg>
  </pc:docChgLst>
</pc:chgInfo>
</file>

<file path=ppt/comments/modernComment_10D_56EF36C7.xml><?xml version="1.0" encoding="utf-8"?>
<p188:cmLst xmlns:a="http://schemas.openxmlformats.org/drawingml/2006/main" xmlns:r="http://schemas.openxmlformats.org/officeDocument/2006/relationships" xmlns:p188="http://schemas.microsoft.com/office/powerpoint/2018/8/main">
  <p188:cm id="{9673EE8E-7850-4373-9921-A762385AB102}" authorId="{28E58D50-A08E-6BFA-9E94-42CCC2B57BE5}" created="2023-10-11T05:26:15.549">
    <ac:deMkLst xmlns:ac="http://schemas.microsoft.com/office/drawing/2013/main/command">
      <pc:docMk xmlns:pc="http://schemas.microsoft.com/office/powerpoint/2013/main/command"/>
      <pc:sldMk xmlns:pc="http://schemas.microsoft.com/office/powerpoint/2013/main/command" cId="1458517703" sldId="269"/>
      <ac:graphicFrameMk id="7" creationId="{D9D5F983-D472-CB46-CD33-7727FCE0CA33}"/>
    </ac:deMkLst>
    <p188:txBody>
      <a:bodyPr/>
      <a:lstStyle/>
      <a:p>
        <a:r>
          <a:rPr lang="en-US"/>
          <a:t>Cell division errors em vez de cellular...</a:t>
        </a:r>
      </a:p>
    </p188:txBody>
    <p188:extLst>
      <p:ext xmlns:p="http://schemas.openxmlformats.org/presentationml/2006/main" uri="{57CB4572-C831-44C2-8A1C-0ADB6CCDFE69}">
        <p223:reactions xmlns:p223="http://schemas.microsoft.com/office/powerpoint/2022/03/main">
          <p223:rxn type="👍">
            <p223:instance time="2023-10-12T13:58:59.554" authorId="{C4056360-8914-B087-44B9-4C447E43D833}"/>
          </p223:rxn>
        </p223:reactions>
      </p:ext>
    </p188:extLst>
  </p188:cm>
</p188:cmLst>
</file>

<file path=ppt/comments/modernComment_10E_AE87D76C.xml><?xml version="1.0" encoding="utf-8"?>
<p188:cmLst xmlns:a="http://schemas.openxmlformats.org/drawingml/2006/main" xmlns:r="http://schemas.openxmlformats.org/officeDocument/2006/relationships" xmlns:p188="http://schemas.microsoft.com/office/powerpoint/2018/8/main">
  <p188:cm id="{7A559340-5DC5-4286-90C5-23F5824F8061}" authorId="{28E58D50-A08E-6BFA-9E94-42CCC2B57BE5}" created="2023-10-11T05:53:44.487">
    <pc:sldMkLst xmlns:pc="http://schemas.microsoft.com/office/powerpoint/2013/main/command">
      <pc:docMk/>
      <pc:sldMk cId="2928138092" sldId="270"/>
    </pc:sldMkLst>
    <p188:txBody>
      <a:bodyPr/>
      <a:lstStyle/>
      <a:p>
        <a:r>
          <a:rPr lang="en-US"/>
          <a:t>Não uses bonecos. 
A legenda dos time points do grafico da direira deve ser alinhada com a esquerda.
O que é cada grafico.
Não está perceptivel.
O grafico da direita tem titulo atenolol. Prefiro como tens o da direira </a:t>
        </a:r>
      </a:p>
    </p188:txBody>
  </p188:cm>
</p188:cmLst>
</file>

<file path=ppt/comments/modernComment_113_EF412C91.xml><?xml version="1.0" encoding="utf-8"?>
<p188:cmLst xmlns:a="http://schemas.openxmlformats.org/drawingml/2006/main" xmlns:r="http://schemas.openxmlformats.org/officeDocument/2006/relationships" xmlns:p188="http://schemas.microsoft.com/office/powerpoint/2018/8/main">
  <p188:cm id="{6AF7BB82-6136-4C89-8A36-3161BDF71095}" authorId="{28E58D50-A08E-6BFA-9E94-42CCC2B57BE5}" created="2023-10-11T05:26:43.060">
    <pc:sldMkLst xmlns:pc="http://schemas.microsoft.com/office/powerpoint/2013/main/command">
      <pc:docMk/>
      <pc:sldMk cId="4014025873" sldId="275"/>
    </pc:sldMkLst>
    <p188:txBody>
      <a:bodyPr/>
      <a:lstStyle/>
      <a:p>
        <a:r>
          <a:rPr lang="en-US"/>
          <a:t>Hallmarks of cancer</a:t>
        </a:r>
      </a:p>
    </p188:txBody>
    <p188:extLst>
      <p:ext xmlns:p="http://schemas.openxmlformats.org/presentationml/2006/main" uri="{57CB4572-C831-44C2-8A1C-0ADB6CCDFE69}">
        <p223:reactions xmlns:p223="http://schemas.microsoft.com/office/powerpoint/2022/03/main">
          <p223:rxn type="👍">
            <p223:instance time="2023-10-12T13:59:54.078" authorId="{C4056360-8914-B087-44B9-4C447E43D833}"/>
          </p223:rxn>
        </p223:reactions>
      </p:ext>
    </p188:extLst>
  </p188:cm>
</p188:cmLst>
</file>

<file path=ppt/comments/modernComment_119_CEA1A36C.xml><?xml version="1.0" encoding="utf-8"?>
<p188:cmLst xmlns:a="http://schemas.openxmlformats.org/drawingml/2006/main" xmlns:r="http://schemas.openxmlformats.org/officeDocument/2006/relationships" xmlns:p188="http://schemas.microsoft.com/office/powerpoint/2018/8/main">
  <p188:cm id="{B8F5C920-0BEE-4EF7-9CD7-89B374A4363E}" authorId="{28E58D50-A08E-6BFA-9E94-42CCC2B57BE5}" created="2023-10-11T05:36:44.289">
    <pc:sldMkLst xmlns:pc="http://schemas.microsoft.com/office/powerpoint/2013/main/command">
      <pc:docMk/>
      <pc:sldMk cId="3466699628" sldId="281"/>
    </pc:sldMkLst>
    <p188:txBody>
      <a:bodyPr/>
      <a:lstStyle/>
      <a:p>
        <a:r>
          <a:rPr lang="en-US"/>
          <a:t>Tens de usar o simbolo beta
Beta 1 Selective
Cardioprotective
Beta 1 and Beta 2
</a:t>
        </a:r>
      </a:p>
    </p188:txBody>
  </p188:cm>
</p188:cmLst>
</file>

<file path=ppt/comments/modernComment_11A_73CFBA87.xml><?xml version="1.0" encoding="utf-8"?>
<p188:cmLst xmlns:a="http://schemas.openxmlformats.org/drawingml/2006/main" xmlns:r="http://schemas.openxmlformats.org/officeDocument/2006/relationships" xmlns:p188="http://schemas.microsoft.com/office/powerpoint/2018/8/main">
  <p188:cm id="{BC9D25B0-5FB2-4CBD-9A45-BA2C8B717B0E}" authorId="{28E58D50-A08E-6BFA-9E94-42CCC2B57BE5}" created="2023-10-11T05:55:08.290">
    <pc:sldMkLst xmlns:pc="http://schemas.microsoft.com/office/powerpoint/2013/main/command">
      <pc:docMk/>
      <pc:sldMk cId="1942993543" sldId="282"/>
    </pc:sldMkLst>
    <p188:txBody>
      <a:bodyPr/>
      <a:lstStyle/>
      <a:p>
        <a:r>
          <a:rPr lang="en-US"/>
          <a:t>Os graficos devem estar formatados da mesma forma. Todos igual </a:t>
        </a:r>
      </a:p>
    </p188:txBody>
  </p188:cm>
</p188:cmLst>
</file>

<file path=ppt/comments/modernComment_11B_9ED79698.xml><?xml version="1.0" encoding="utf-8"?>
<p188:cmLst xmlns:a="http://schemas.openxmlformats.org/drawingml/2006/main" xmlns:r="http://schemas.openxmlformats.org/officeDocument/2006/relationships" xmlns:p188="http://schemas.microsoft.com/office/powerpoint/2018/8/main">
  <p188:cm id="{02ED2E4F-876E-48FC-93C0-7F6E33EB9356}" authorId="{28E58D50-A08E-6BFA-9E94-42CCC2B57BE5}" created="2023-10-11T05:55:24.779">
    <pc:sldMkLst xmlns:pc="http://schemas.microsoft.com/office/powerpoint/2013/main/command">
      <pc:docMk/>
      <pc:sldMk cId="2664928920" sldId="283"/>
    </pc:sldMkLst>
    <p188:txBody>
      <a:bodyPr/>
      <a:lstStyle/>
      <a:p>
        <a:r>
          <a:rPr lang="en-US"/>
          <a:t>not enough significance?
No significant effects??</a:t>
        </a:r>
      </a:p>
    </p188:txBody>
  </p188:cm>
  <p188:cm id="{53565D3D-B5A2-48BC-A8B5-C0BD56B8B143}" authorId="{28E58D50-A08E-6BFA-9E94-42CCC2B57BE5}" created="2023-10-11T05:56:03.216">
    <ac:deMkLst xmlns:ac="http://schemas.microsoft.com/office/drawing/2013/main/command">
      <pc:docMk xmlns:pc="http://schemas.microsoft.com/office/powerpoint/2013/main/command"/>
      <pc:sldMk xmlns:pc="http://schemas.microsoft.com/office/powerpoint/2013/main/command" cId="2664928920" sldId="283"/>
      <ac:picMk id="9" creationId="{C57AC67F-3DAC-D440-CA80-43AFC1433597}"/>
    </ac:deMkLst>
    <p188:txBody>
      <a:bodyPr/>
      <a:lstStyle/>
      <a:p>
        <a:r>
          <a:rPr lang="en-US"/>
          <a:t>Tens de ter muito cuidado tens o nome do compostos mal escrito!!!</a:t>
        </a:r>
      </a:p>
    </p188:txBody>
  </p188:cm>
  <p188:cm id="{DDFBE005-0FCB-4B94-826E-A09A62032D44}" authorId="{28E58D50-A08E-6BFA-9E94-42CCC2B57BE5}" created="2023-10-11T05:56:37.531">
    <ac:deMkLst xmlns:ac="http://schemas.microsoft.com/office/drawing/2013/main/command">
      <pc:docMk xmlns:pc="http://schemas.microsoft.com/office/powerpoint/2013/main/command"/>
      <pc:sldMk xmlns:pc="http://schemas.microsoft.com/office/powerpoint/2013/main/command" cId="2664928920" sldId="283"/>
      <ac:picMk id="9" creationId="{C57AC67F-3DAC-D440-CA80-43AFC1433597}"/>
    </ac:deMkLst>
    <p188:txBody>
      <a:bodyPr/>
      <a:lstStyle/>
      <a:p>
        <a:r>
          <a:rPr lang="en-US"/>
          <a:t>Formatar os graficos da mesma forma. Na esquerda tens g minusculo na direita maiusculo. Deve ser maiusculi</a:t>
        </a:r>
      </a:p>
    </p188:txBody>
  </p188:cm>
</p188:cmLst>
</file>

<file path=ppt/comments/modernComment_11C_1264841A.xml><?xml version="1.0" encoding="utf-8"?>
<p188:cmLst xmlns:a="http://schemas.openxmlformats.org/drawingml/2006/main" xmlns:r="http://schemas.openxmlformats.org/officeDocument/2006/relationships" xmlns:p188="http://schemas.microsoft.com/office/powerpoint/2018/8/main">
  <p188:cm id="{1C26956F-9BEB-4BAB-ACC3-E6C84D20D351}" authorId="{28E58D50-A08E-6BFA-9E94-42CCC2B57BE5}" created="2023-10-11T05:47:33.394">
    <ac:deMkLst xmlns:ac="http://schemas.microsoft.com/office/drawing/2013/main/command">
      <pc:docMk xmlns:pc="http://schemas.microsoft.com/office/powerpoint/2013/main/command"/>
      <pc:sldMk xmlns:pc="http://schemas.microsoft.com/office/powerpoint/2013/main/command" cId="308577306" sldId="284"/>
      <ac:graphicFrameMk id="4" creationId="{F75DDEB7-A92B-5BCA-7AAA-CA3B15D87468}"/>
    </ac:deMkLst>
    <p188:txBody>
      <a:bodyPr/>
      <a:lstStyle/>
      <a:p>
        <a:r>
          <a:rPr lang="en-US"/>
          <a:t>Como metes legenda na outra tens de meter nesta.
Não é perceptivel o que queres com esta tabela
Os mesmos comentários. A letra deve ser mais perceptivel</a:t>
        </a:r>
      </a:p>
    </p188:txBody>
  </p188:cm>
</p188:cmLst>
</file>

<file path=ppt/comments/modernComment_11D_F79E971A.xml><?xml version="1.0" encoding="utf-8"?>
<p188:cmLst xmlns:a="http://schemas.openxmlformats.org/drawingml/2006/main" xmlns:r="http://schemas.openxmlformats.org/officeDocument/2006/relationships" xmlns:p188="http://schemas.microsoft.com/office/powerpoint/2018/8/main">
  <p188:cm id="{22BA7810-A3A4-45C9-88A2-6956B79533E0}" authorId="{28E58D50-A08E-6BFA-9E94-42CCC2B57BE5}" created="2023-10-11T05:46:58.468">
    <pc:sldMkLst xmlns:pc="http://schemas.microsoft.com/office/powerpoint/2013/main/command">
      <pc:docMk/>
      <pc:sldMk cId="4154365722" sldId="285"/>
    </pc:sldMkLst>
    <p188:txBody>
      <a:bodyPr/>
      <a:lstStyle/>
      <a:p>
        <a:r>
          <a:rPr lang="en-US"/>
          <a:t>Letra maior. Deve estar mais visivel.
A legenda vê-se melhor que a tabela propriamente dita.
Alarga a caixa de forma a que a legenda fique em apenas uma linha
Na tabela, 
Lung com L maiusculo -
Deverias incluir cita´ões</a:t>
        </a:r>
      </a:p>
    </p188:txBody>
  </p188:cm>
</p188:cmLst>
</file>

<file path=ppt/comments/modernComment_11E_C7E4A157.xml><?xml version="1.0" encoding="utf-8"?>
<p188:cmLst xmlns:a="http://schemas.openxmlformats.org/drawingml/2006/main" xmlns:r="http://schemas.openxmlformats.org/officeDocument/2006/relationships" xmlns:p188="http://schemas.microsoft.com/office/powerpoint/2018/8/main">
  <p188:cm id="{97E550F2-8D64-4085-ABCB-64C2CA72F595}" authorId="{28E58D50-A08E-6BFA-9E94-42CCC2B57BE5}" created="2023-10-11T05:49:23.573">
    <ac:deMkLst xmlns:ac="http://schemas.microsoft.com/office/drawing/2013/main/command">
      <pc:docMk xmlns:pc="http://schemas.microsoft.com/office/powerpoint/2013/main/command"/>
      <pc:sldMk xmlns:pc="http://schemas.microsoft.com/office/powerpoint/2013/main/command" cId="3353649495" sldId="286"/>
      <ac:spMk id="7" creationId="{B453020B-AF5B-093A-7135-99DD276FEF5C}"/>
    </ac:deMkLst>
    <p188:txBody>
      <a:bodyPr/>
      <a:lstStyle/>
      <a:p>
        <a:r>
          <a:rPr lang="en-US"/>
          <a:t>As casa decimais em inglès são com pontos e não virgulas</a:t>
        </a:r>
      </a:p>
    </p188:txBody>
  </p188:cm>
  <p188:cm id="{31554369-86C2-4AF5-84F8-1ED27D1557C2}" authorId="{28E58D50-A08E-6BFA-9E94-42CCC2B57BE5}" created="2023-10-11T05:50:45.580">
    <pc:sldMkLst xmlns:pc="http://schemas.microsoft.com/office/powerpoint/2013/main/command">
      <pc:docMk/>
      <pc:sldMk cId="3353649495" sldId="286"/>
    </pc:sldMkLst>
    <p188:txBody>
      <a:bodyPr/>
      <a:lstStyle/>
      <a:p>
        <a:r>
          <a:rPr lang="en-US"/>
          <a:t>As marcações das placas não são perceptiveis pafra quem não souber o que fazemos. Se vais usar deves explicar.</a:t>
        </a:r>
      </a:p>
    </p188:txBody>
  </p188:cm>
</p188:cmLst>
</file>

<file path=ppt/comments/modernComment_11F_75BBCFD1.xml><?xml version="1.0" encoding="utf-8"?>
<p188:cmLst xmlns:a="http://schemas.openxmlformats.org/drawingml/2006/main" xmlns:r="http://schemas.openxmlformats.org/officeDocument/2006/relationships" xmlns:p188="http://schemas.microsoft.com/office/powerpoint/2018/8/main">
  <p188:cm id="{3C41CFC5-5F2A-4351-A5AC-6F0E0ADF1658}" authorId="{28E58D50-A08E-6BFA-9E94-42CCC2B57BE5}" created="2023-10-11T05:57:55.893">
    <ac:deMkLst xmlns:ac="http://schemas.microsoft.com/office/drawing/2013/main/command">
      <pc:docMk xmlns:pc="http://schemas.microsoft.com/office/powerpoint/2013/main/command"/>
      <pc:sldMk xmlns:pc="http://schemas.microsoft.com/office/powerpoint/2013/main/command" cId="1975242705" sldId="287"/>
      <ac:graphicFrameMk id="19" creationId="{E1FBA42F-B834-A757-F03D-FFFBAF976C95}"/>
    </ac:deMkLst>
    <p188:txBody>
      <a:bodyPr/>
      <a:lstStyle/>
      <a:p>
        <a:r>
          <a:rPr lang="en-US"/>
          <a:t>Casas decimais com "." e não virgula
Formatar a tabela da direita. Não faz sentido ter o uM por baixo do EC. Tenbs espaço no slide.
Alinhar o inicio das duas tabelas</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744FF80-8A63-409D-BE4A-DF1D696C7EEE}"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pt-PT"/>
        </a:p>
      </dgm:t>
    </dgm:pt>
    <dgm:pt modelId="{B9065F5C-4454-434E-8B7E-B112DFB356B5}">
      <dgm:prSet phldrT="[Texto]"/>
      <dgm:spPr/>
      <dgm:t>
        <a:bodyPr/>
        <a:lstStyle/>
        <a:p>
          <a:r>
            <a:rPr lang="pt-PT" dirty="0"/>
            <a:t>DNA </a:t>
          </a:r>
          <a:r>
            <a:rPr lang="pt-PT" dirty="0" err="1"/>
            <a:t>mutation</a:t>
          </a:r>
          <a:endParaRPr lang="pt-PT" dirty="0"/>
        </a:p>
      </dgm:t>
    </dgm:pt>
    <dgm:pt modelId="{2E654F0D-DB13-41C8-AEE9-110B6A6C3E5D}" type="parTrans" cxnId="{DC2A82A6-B8EE-4EE1-BC0C-272F3D0FD673}">
      <dgm:prSet/>
      <dgm:spPr/>
      <dgm:t>
        <a:bodyPr/>
        <a:lstStyle/>
        <a:p>
          <a:endParaRPr lang="pt-PT"/>
        </a:p>
      </dgm:t>
    </dgm:pt>
    <dgm:pt modelId="{371FC55C-5578-4536-AFE6-B81E990EC6E0}" type="sibTrans" cxnId="{DC2A82A6-B8EE-4EE1-BC0C-272F3D0FD673}">
      <dgm:prSet/>
      <dgm:spPr/>
      <dgm:t>
        <a:bodyPr/>
        <a:lstStyle/>
        <a:p>
          <a:endParaRPr lang="pt-PT"/>
        </a:p>
      </dgm:t>
    </dgm:pt>
    <dgm:pt modelId="{83353225-7021-443A-93A9-4E1217AE86FA}">
      <dgm:prSet phldrT="[Texto]"/>
      <dgm:spPr/>
      <dgm:t>
        <a:bodyPr/>
        <a:lstStyle/>
        <a:p>
          <a:r>
            <a:rPr lang="pt-PT" dirty="0" err="1"/>
            <a:t>Epigenetic</a:t>
          </a:r>
          <a:r>
            <a:rPr lang="pt-PT" dirty="0"/>
            <a:t> chances </a:t>
          </a:r>
        </a:p>
      </dgm:t>
    </dgm:pt>
    <dgm:pt modelId="{25AEA0BE-9320-45B1-9751-73BBC64C53C1}" type="parTrans" cxnId="{A63F9904-8894-4342-AA1E-9B32BC7DF35C}">
      <dgm:prSet/>
      <dgm:spPr/>
      <dgm:t>
        <a:bodyPr/>
        <a:lstStyle/>
        <a:p>
          <a:endParaRPr lang="pt-PT"/>
        </a:p>
      </dgm:t>
    </dgm:pt>
    <dgm:pt modelId="{190627F1-2285-4A55-ACFC-28F841C524E9}" type="sibTrans" cxnId="{A63F9904-8894-4342-AA1E-9B32BC7DF35C}">
      <dgm:prSet/>
      <dgm:spPr/>
      <dgm:t>
        <a:bodyPr/>
        <a:lstStyle/>
        <a:p>
          <a:endParaRPr lang="pt-PT"/>
        </a:p>
      </dgm:t>
    </dgm:pt>
    <dgm:pt modelId="{C0A46BBA-5C8B-4636-B04D-86F0CD34E803}">
      <dgm:prSet phldrT="[Texto]"/>
      <dgm:spPr/>
      <dgm:t>
        <a:bodyPr/>
        <a:lstStyle/>
        <a:p>
          <a:r>
            <a:rPr lang="pt-PT" dirty="0" err="1"/>
            <a:t>Hereditary</a:t>
          </a:r>
          <a:endParaRPr lang="pt-PT" dirty="0"/>
        </a:p>
      </dgm:t>
    </dgm:pt>
    <dgm:pt modelId="{18F86518-7DBB-47FB-8D61-D21B5162FC5C}" type="parTrans" cxnId="{598E7994-775E-4D19-B642-FF1DBC94FC04}">
      <dgm:prSet/>
      <dgm:spPr/>
      <dgm:t>
        <a:bodyPr/>
        <a:lstStyle/>
        <a:p>
          <a:endParaRPr lang="pt-PT"/>
        </a:p>
      </dgm:t>
    </dgm:pt>
    <dgm:pt modelId="{5439DB94-130F-4657-8678-09B0E246061E}" type="sibTrans" cxnId="{598E7994-775E-4D19-B642-FF1DBC94FC04}">
      <dgm:prSet/>
      <dgm:spPr/>
      <dgm:t>
        <a:bodyPr/>
        <a:lstStyle/>
        <a:p>
          <a:endParaRPr lang="pt-PT"/>
        </a:p>
      </dgm:t>
    </dgm:pt>
    <dgm:pt modelId="{3FE03C90-6619-4AB7-BDBA-48C9241CE84B}">
      <dgm:prSet phldrT="[Texto]"/>
      <dgm:spPr/>
      <dgm:t>
        <a:bodyPr/>
        <a:lstStyle/>
        <a:p>
          <a:r>
            <a:rPr lang="pt-PT" dirty="0" err="1"/>
            <a:t>Cell</a:t>
          </a:r>
          <a:r>
            <a:rPr lang="pt-PT" dirty="0"/>
            <a:t> </a:t>
          </a:r>
          <a:r>
            <a:rPr lang="pt-PT" dirty="0" err="1"/>
            <a:t>division</a:t>
          </a:r>
          <a:r>
            <a:rPr lang="pt-PT" dirty="0"/>
            <a:t> error</a:t>
          </a:r>
        </a:p>
      </dgm:t>
    </dgm:pt>
    <dgm:pt modelId="{4E7D980E-7F5E-439F-BBEF-DC0CED703555}" type="parTrans" cxnId="{0AA11AEB-57C4-44B0-ADD5-A32C59CBC766}">
      <dgm:prSet/>
      <dgm:spPr/>
      <dgm:t>
        <a:bodyPr/>
        <a:lstStyle/>
        <a:p>
          <a:endParaRPr lang="pt-PT"/>
        </a:p>
      </dgm:t>
    </dgm:pt>
    <dgm:pt modelId="{ECE18B50-2BDE-4EA5-91AD-65185BF2836B}" type="sibTrans" cxnId="{0AA11AEB-57C4-44B0-ADD5-A32C59CBC766}">
      <dgm:prSet/>
      <dgm:spPr/>
      <dgm:t>
        <a:bodyPr/>
        <a:lstStyle/>
        <a:p>
          <a:endParaRPr lang="pt-PT"/>
        </a:p>
      </dgm:t>
    </dgm:pt>
    <dgm:pt modelId="{50F53769-D0A3-435D-A6BF-B9765DEF2D83}" type="pres">
      <dgm:prSet presAssocID="{E744FF80-8A63-409D-BE4A-DF1D696C7EEE}" presName="hierChild1" presStyleCnt="0">
        <dgm:presLayoutVars>
          <dgm:orgChart val="1"/>
          <dgm:chPref val="1"/>
          <dgm:dir/>
          <dgm:animOne val="branch"/>
          <dgm:animLvl val="lvl"/>
          <dgm:resizeHandles/>
        </dgm:presLayoutVars>
      </dgm:prSet>
      <dgm:spPr/>
    </dgm:pt>
    <dgm:pt modelId="{09CA355C-0A05-4405-8A1D-45B036E28978}" type="pres">
      <dgm:prSet presAssocID="{B9065F5C-4454-434E-8B7E-B112DFB356B5}" presName="hierRoot1" presStyleCnt="0">
        <dgm:presLayoutVars>
          <dgm:hierBranch val="init"/>
        </dgm:presLayoutVars>
      </dgm:prSet>
      <dgm:spPr/>
    </dgm:pt>
    <dgm:pt modelId="{306DD159-D3E2-4BA5-841C-F4CBB2661DBA}" type="pres">
      <dgm:prSet presAssocID="{B9065F5C-4454-434E-8B7E-B112DFB356B5}" presName="rootComposite1" presStyleCnt="0"/>
      <dgm:spPr/>
    </dgm:pt>
    <dgm:pt modelId="{B3C4B60A-7074-42F4-A6FE-B6E740ACD0A2}" type="pres">
      <dgm:prSet presAssocID="{B9065F5C-4454-434E-8B7E-B112DFB356B5}" presName="rootText1" presStyleLbl="node0" presStyleIdx="0" presStyleCnt="1">
        <dgm:presLayoutVars>
          <dgm:chPref val="3"/>
        </dgm:presLayoutVars>
      </dgm:prSet>
      <dgm:spPr/>
    </dgm:pt>
    <dgm:pt modelId="{FAF4A40E-8440-4313-B3CE-DA4210625F69}" type="pres">
      <dgm:prSet presAssocID="{B9065F5C-4454-434E-8B7E-B112DFB356B5}" presName="rootConnector1" presStyleLbl="node1" presStyleIdx="0" presStyleCnt="0"/>
      <dgm:spPr/>
    </dgm:pt>
    <dgm:pt modelId="{D0ED7AE8-0EEA-466D-892A-855AF04CD958}" type="pres">
      <dgm:prSet presAssocID="{B9065F5C-4454-434E-8B7E-B112DFB356B5}" presName="hierChild2" presStyleCnt="0"/>
      <dgm:spPr/>
    </dgm:pt>
    <dgm:pt modelId="{6ED35318-069A-45A9-B951-072A30D51453}" type="pres">
      <dgm:prSet presAssocID="{25AEA0BE-9320-45B1-9751-73BBC64C53C1}" presName="Name37" presStyleLbl="parChTrans1D2" presStyleIdx="0" presStyleCnt="3"/>
      <dgm:spPr/>
    </dgm:pt>
    <dgm:pt modelId="{9F8FA80A-B938-4A3D-AD6D-94C7E6AF8461}" type="pres">
      <dgm:prSet presAssocID="{83353225-7021-443A-93A9-4E1217AE86FA}" presName="hierRoot2" presStyleCnt="0">
        <dgm:presLayoutVars>
          <dgm:hierBranch val="init"/>
        </dgm:presLayoutVars>
      </dgm:prSet>
      <dgm:spPr/>
    </dgm:pt>
    <dgm:pt modelId="{4A7473D9-B476-4E72-8373-33576E7F66A7}" type="pres">
      <dgm:prSet presAssocID="{83353225-7021-443A-93A9-4E1217AE86FA}" presName="rootComposite" presStyleCnt="0"/>
      <dgm:spPr/>
    </dgm:pt>
    <dgm:pt modelId="{88BF4B77-34C7-454E-9175-EB93F0BC8ADA}" type="pres">
      <dgm:prSet presAssocID="{83353225-7021-443A-93A9-4E1217AE86FA}" presName="rootText" presStyleLbl="node2" presStyleIdx="0" presStyleCnt="3">
        <dgm:presLayoutVars>
          <dgm:chPref val="3"/>
        </dgm:presLayoutVars>
      </dgm:prSet>
      <dgm:spPr/>
    </dgm:pt>
    <dgm:pt modelId="{40B88067-1FF4-4335-9CDB-764A28FBE501}" type="pres">
      <dgm:prSet presAssocID="{83353225-7021-443A-93A9-4E1217AE86FA}" presName="rootConnector" presStyleLbl="node2" presStyleIdx="0" presStyleCnt="3"/>
      <dgm:spPr/>
    </dgm:pt>
    <dgm:pt modelId="{4363EC9E-289B-4A2F-A084-988700FF5DD8}" type="pres">
      <dgm:prSet presAssocID="{83353225-7021-443A-93A9-4E1217AE86FA}" presName="hierChild4" presStyleCnt="0"/>
      <dgm:spPr/>
    </dgm:pt>
    <dgm:pt modelId="{C4E20B35-58DB-4F20-802C-F2E921ED03BB}" type="pres">
      <dgm:prSet presAssocID="{83353225-7021-443A-93A9-4E1217AE86FA}" presName="hierChild5" presStyleCnt="0"/>
      <dgm:spPr/>
    </dgm:pt>
    <dgm:pt modelId="{7CB3590A-F3FE-4AE3-8A4D-502EDCB00FDC}" type="pres">
      <dgm:prSet presAssocID="{18F86518-7DBB-47FB-8D61-D21B5162FC5C}" presName="Name37" presStyleLbl="parChTrans1D2" presStyleIdx="1" presStyleCnt="3"/>
      <dgm:spPr/>
    </dgm:pt>
    <dgm:pt modelId="{EA9C133B-6EE3-411A-B1E4-2929A248A9ED}" type="pres">
      <dgm:prSet presAssocID="{C0A46BBA-5C8B-4636-B04D-86F0CD34E803}" presName="hierRoot2" presStyleCnt="0">
        <dgm:presLayoutVars>
          <dgm:hierBranch val="init"/>
        </dgm:presLayoutVars>
      </dgm:prSet>
      <dgm:spPr/>
    </dgm:pt>
    <dgm:pt modelId="{64F79407-198F-41FF-9F9F-2319438CDC17}" type="pres">
      <dgm:prSet presAssocID="{C0A46BBA-5C8B-4636-B04D-86F0CD34E803}" presName="rootComposite" presStyleCnt="0"/>
      <dgm:spPr/>
    </dgm:pt>
    <dgm:pt modelId="{51D0AA05-F382-4CA9-B0DE-1E5752CBF041}" type="pres">
      <dgm:prSet presAssocID="{C0A46BBA-5C8B-4636-B04D-86F0CD34E803}" presName="rootText" presStyleLbl="node2" presStyleIdx="1" presStyleCnt="3">
        <dgm:presLayoutVars>
          <dgm:chPref val="3"/>
        </dgm:presLayoutVars>
      </dgm:prSet>
      <dgm:spPr/>
    </dgm:pt>
    <dgm:pt modelId="{12CFAA22-29B7-473D-8C28-4581B8A0ED85}" type="pres">
      <dgm:prSet presAssocID="{C0A46BBA-5C8B-4636-B04D-86F0CD34E803}" presName="rootConnector" presStyleLbl="node2" presStyleIdx="1" presStyleCnt="3"/>
      <dgm:spPr/>
    </dgm:pt>
    <dgm:pt modelId="{5A6D476C-3101-4E1F-B710-CCB7DC280E0E}" type="pres">
      <dgm:prSet presAssocID="{C0A46BBA-5C8B-4636-B04D-86F0CD34E803}" presName="hierChild4" presStyleCnt="0"/>
      <dgm:spPr/>
    </dgm:pt>
    <dgm:pt modelId="{26F62AF7-FD2A-4C6F-A034-81D28EB1F94E}" type="pres">
      <dgm:prSet presAssocID="{C0A46BBA-5C8B-4636-B04D-86F0CD34E803}" presName="hierChild5" presStyleCnt="0"/>
      <dgm:spPr/>
    </dgm:pt>
    <dgm:pt modelId="{9630B070-3487-4744-B263-B25F5C7D85B4}" type="pres">
      <dgm:prSet presAssocID="{4E7D980E-7F5E-439F-BBEF-DC0CED703555}" presName="Name37" presStyleLbl="parChTrans1D2" presStyleIdx="2" presStyleCnt="3"/>
      <dgm:spPr/>
    </dgm:pt>
    <dgm:pt modelId="{D665E6A1-2BAE-4312-BD7D-2D413AD5C2F6}" type="pres">
      <dgm:prSet presAssocID="{3FE03C90-6619-4AB7-BDBA-48C9241CE84B}" presName="hierRoot2" presStyleCnt="0">
        <dgm:presLayoutVars>
          <dgm:hierBranch val="init"/>
        </dgm:presLayoutVars>
      </dgm:prSet>
      <dgm:spPr/>
    </dgm:pt>
    <dgm:pt modelId="{D92D89B1-68D5-44DB-A84C-CF884778AC4B}" type="pres">
      <dgm:prSet presAssocID="{3FE03C90-6619-4AB7-BDBA-48C9241CE84B}" presName="rootComposite" presStyleCnt="0"/>
      <dgm:spPr/>
    </dgm:pt>
    <dgm:pt modelId="{37778D8E-EA0A-4101-92AD-FED168DD7B4C}" type="pres">
      <dgm:prSet presAssocID="{3FE03C90-6619-4AB7-BDBA-48C9241CE84B}" presName="rootText" presStyleLbl="node2" presStyleIdx="2" presStyleCnt="3">
        <dgm:presLayoutVars>
          <dgm:chPref val="3"/>
        </dgm:presLayoutVars>
      </dgm:prSet>
      <dgm:spPr/>
    </dgm:pt>
    <dgm:pt modelId="{C42CE1DA-6774-4006-BBFA-63E43D570675}" type="pres">
      <dgm:prSet presAssocID="{3FE03C90-6619-4AB7-BDBA-48C9241CE84B}" presName="rootConnector" presStyleLbl="node2" presStyleIdx="2" presStyleCnt="3"/>
      <dgm:spPr/>
    </dgm:pt>
    <dgm:pt modelId="{C0A4FA6C-3A74-4A61-A8DC-779B9D0DC66B}" type="pres">
      <dgm:prSet presAssocID="{3FE03C90-6619-4AB7-BDBA-48C9241CE84B}" presName="hierChild4" presStyleCnt="0"/>
      <dgm:spPr/>
    </dgm:pt>
    <dgm:pt modelId="{B8899CE2-48FE-4EA8-AD95-43EE6B4AED99}" type="pres">
      <dgm:prSet presAssocID="{3FE03C90-6619-4AB7-BDBA-48C9241CE84B}" presName="hierChild5" presStyleCnt="0"/>
      <dgm:spPr/>
    </dgm:pt>
    <dgm:pt modelId="{6EF67181-8BF2-4670-A6C1-0ED8F9C64936}" type="pres">
      <dgm:prSet presAssocID="{B9065F5C-4454-434E-8B7E-B112DFB356B5}" presName="hierChild3" presStyleCnt="0"/>
      <dgm:spPr/>
    </dgm:pt>
  </dgm:ptLst>
  <dgm:cxnLst>
    <dgm:cxn modelId="{A63F9904-8894-4342-AA1E-9B32BC7DF35C}" srcId="{B9065F5C-4454-434E-8B7E-B112DFB356B5}" destId="{83353225-7021-443A-93A9-4E1217AE86FA}" srcOrd="0" destOrd="0" parTransId="{25AEA0BE-9320-45B1-9751-73BBC64C53C1}" sibTransId="{190627F1-2285-4A55-ACFC-28F841C524E9}"/>
    <dgm:cxn modelId="{2608D90B-0507-4036-B4C0-967217B610D5}" type="presOf" srcId="{3FE03C90-6619-4AB7-BDBA-48C9241CE84B}" destId="{37778D8E-EA0A-4101-92AD-FED168DD7B4C}" srcOrd="0" destOrd="0" presId="urn:microsoft.com/office/officeart/2005/8/layout/orgChart1"/>
    <dgm:cxn modelId="{B9F7752A-1E61-46E4-A8E6-3B27BBB9C3DA}" type="presOf" srcId="{E744FF80-8A63-409D-BE4A-DF1D696C7EEE}" destId="{50F53769-D0A3-435D-A6BF-B9765DEF2D83}" srcOrd="0" destOrd="0" presId="urn:microsoft.com/office/officeart/2005/8/layout/orgChart1"/>
    <dgm:cxn modelId="{FA5E8237-4BAF-450A-9420-884FC57E0C1C}" type="presOf" srcId="{C0A46BBA-5C8B-4636-B04D-86F0CD34E803}" destId="{51D0AA05-F382-4CA9-B0DE-1E5752CBF041}" srcOrd="0" destOrd="0" presId="urn:microsoft.com/office/officeart/2005/8/layout/orgChart1"/>
    <dgm:cxn modelId="{4E1F8D7E-AB3E-49AA-B73B-4982856421FB}" type="presOf" srcId="{C0A46BBA-5C8B-4636-B04D-86F0CD34E803}" destId="{12CFAA22-29B7-473D-8C28-4581B8A0ED85}" srcOrd="1" destOrd="0" presId="urn:microsoft.com/office/officeart/2005/8/layout/orgChart1"/>
    <dgm:cxn modelId="{AB9F0681-A5C4-4CDE-9B0E-02B58B3FB7CF}" type="presOf" srcId="{18F86518-7DBB-47FB-8D61-D21B5162FC5C}" destId="{7CB3590A-F3FE-4AE3-8A4D-502EDCB00FDC}" srcOrd="0" destOrd="0" presId="urn:microsoft.com/office/officeart/2005/8/layout/orgChart1"/>
    <dgm:cxn modelId="{598E7994-775E-4D19-B642-FF1DBC94FC04}" srcId="{B9065F5C-4454-434E-8B7E-B112DFB356B5}" destId="{C0A46BBA-5C8B-4636-B04D-86F0CD34E803}" srcOrd="1" destOrd="0" parTransId="{18F86518-7DBB-47FB-8D61-D21B5162FC5C}" sibTransId="{5439DB94-130F-4657-8678-09B0E246061E}"/>
    <dgm:cxn modelId="{1CC16F96-5B27-47FF-9BD7-2E4D27326524}" type="presOf" srcId="{4E7D980E-7F5E-439F-BBEF-DC0CED703555}" destId="{9630B070-3487-4744-B263-B25F5C7D85B4}" srcOrd="0" destOrd="0" presId="urn:microsoft.com/office/officeart/2005/8/layout/orgChart1"/>
    <dgm:cxn modelId="{7A34A7A5-89DD-4FEC-A685-29874CC1FCDB}" type="presOf" srcId="{B9065F5C-4454-434E-8B7E-B112DFB356B5}" destId="{B3C4B60A-7074-42F4-A6FE-B6E740ACD0A2}" srcOrd="0" destOrd="0" presId="urn:microsoft.com/office/officeart/2005/8/layout/orgChart1"/>
    <dgm:cxn modelId="{DC2A82A6-B8EE-4EE1-BC0C-272F3D0FD673}" srcId="{E744FF80-8A63-409D-BE4A-DF1D696C7EEE}" destId="{B9065F5C-4454-434E-8B7E-B112DFB356B5}" srcOrd="0" destOrd="0" parTransId="{2E654F0D-DB13-41C8-AEE9-110B6A6C3E5D}" sibTransId="{371FC55C-5578-4536-AFE6-B81E990EC6E0}"/>
    <dgm:cxn modelId="{A29DA5A8-4B9C-4AAC-8C1B-530850AD2A70}" type="presOf" srcId="{3FE03C90-6619-4AB7-BDBA-48C9241CE84B}" destId="{C42CE1DA-6774-4006-BBFA-63E43D570675}" srcOrd="1" destOrd="0" presId="urn:microsoft.com/office/officeart/2005/8/layout/orgChart1"/>
    <dgm:cxn modelId="{484ED7B2-A265-48A8-8BBB-35AB5C53E2C3}" type="presOf" srcId="{B9065F5C-4454-434E-8B7E-B112DFB356B5}" destId="{FAF4A40E-8440-4313-B3CE-DA4210625F69}" srcOrd="1" destOrd="0" presId="urn:microsoft.com/office/officeart/2005/8/layout/orgChart1"/>
    <dgm:cxn modelId="{48E798BA-5A1D-4657-86B7-CF9A7286C38E}" type="presOf" srcId="{83353225-7021-443A-93A9-4E1217AE86FA}" destId="{88BF4B77-34C7-454E-9175-EB93F0BC8ADA}" srcOrd="0" destOrd="0" presId="urn:microsoft.com/office/officeart/2005/8/layout/orgChart1"/>
    <dgm:cxn modelId="{9EACA3DD-DECA-4161-878F-B1F556BA1A59}" type="presOf" srcId="{25AEA0BE-9320-45B1-9751-73BBC64C53C1}" destId="{6ED35318-069A-45A9-B951-072A30D51453}" srcOrd="0" destOrd="0" presId="urn:microsoft.com/office/officeart/2005/8/layout/orgChart1"/>
    <dgm:cxn modelId="{E080ECE3-A3B1-4CE2-B324-1D0C4B69DA99}" type="presOf" srcId="{83353225-7021-443A-93A9-4E1217AE86FA}" destId="{40B88067-1FF4-4335-9CDB-764A28FBE501}" srcOrd="1" destOrd="0" presId="urn:microsoft.com/office/officeart/2005/8/layout/orgChart1"/>
    <dgm:cxn modelId="{0AA11AEB-57C4-44B0-ADD5-A32C59CBC766}" srcId="{B9065F5C-4454-434E-8B7E-B112DFB356B5}" destId="{3FE03C90-6619-4AB7-BDBA-48C9241CE84B}" srcOrd="2" destOrd="0" parTransId="{4E7D980E-7F5E-439F-BBEF-DC0CED703555}" sibTransId="{ECE18B50-2BDE-4EA5-91AD-65185BF2836B}"/>
    <dgm:cxn modelId="{71C897C2-CE76-49BA-B8B4-DC149749E7B8}" type="presParOf" srcId="{50F53769-D0A3-435D-A6BF-B9765DEF2D83}" destId="{09CA355C-0A05-4405-8A1D-45B036E28978}" srcOrd="0" destOrd="0" presId="urn:microsoft.com/office/officeart/2005/8/layout/orgChart1"/>
    <dgm:cxn modelId="{916BDCD9-8101-4E23-8C7A-CAD4E14D6EB5}" type="presParOf" srcId="{09CA355C-0A05-4405-8A1D-45B036E28978}" destId="{306DD159-D3E2-4BA5-841C-F4CBB2661DBA}" srcOrd="0" destOrd="0" presId="urn:microsoft.com/office/officeart/2005/8/layout/orgChart1"/>
    <dgm:cxn modelId="{5C77D30A-4511-4C0B-8AFB-65A30C5F4AF7}" type="presParOf" srcId="{306DD159-D3E2-4BA5-841C-F4CBB2661DBA}" destId="{B3C4B60A-7074-42F4-A6FE-B6E740ACD0A2}" srcOrd="0" destOrd="0" presId="urn:microsoft.com/office/officeart/2005/8/layout/orgChart1"/>
    <dgm:cxn modelId="{E75F1747-38EC-4D2A-9DBD-377D96D6F189}" type="presParOf" srcId="{306DD159-D3E2-4BA5-841C-F4CBB2661DBA}" destId="{FAF4A40E-8440-4313-B3CE-DA4210625F69}" srcOrd="1" destOrd="0" presId="urn:microsoft.com/office/officeart/2005/8/layout/orgChart1"/>
    <dgm:cxn modelId="{3995BAB9-45C8-49BB-BC71-23136DAB6F65}" type="presParOf" srcId="{09CA355C-0A05-4405-8A1D-45B036E28978}" destId="{D0ED7AE8-0EEA-466D-892A-855AF04CD958}" srcOrd="1" destOrd="0" presId="urn:microsoft.com/office/officeart/2005/8/layout/orgChart1"/>
    <dgm:cxn modelId="{74DB00AB-0AA9-4858-B552-AE5DD6153A2C}" type="presParOf" srcId="{D0ED7AE8-0EEA-466D-892A-855AF04CD958}" destId="{6ED35318-069A-45A9-B951-072A30D51453}" srcOrd="0" destOrd="0" presId="urn:microsoft.com/office/officeart/2005/8/layout/orgChart1"/>
    <dgm:cxn modelId="{69A71C2A-913E-403C-A435-49DC82EBE163}" type="presParOf" srcId="{D0ED7AE8-0EEA-466D-892A-855AF04CD958}" destId="{9F8FA80A-B938-4A3D-AD6D-94C7E6AF8461}" srcOrd="1" destOrd="0" presId="urn:microsoft.com/office/officeart/2005/8/layout/orgChart1"/>
    <dgm:cxn modelId="{48452EDF-6A04-4DCA-84FC-15F8385E5798}" type="presParOf" srcId="{9F8FA80A-B938-4A3D-AD6D-94C7E6AF8461}" destId="{4A7473D9-B476-4E72-8373-33576E7F66A7}" srcOrd="0" destOrd="0" presId="urn:microsoft.com/office/officeart/2005/8/layout/orgChart1"/>
    <dgm:cxn modelId="{FAE0B3A9-03B7-492E-999F-9A7B59C5204C}" type="presParOf" srcId="{4A7473D9-B476-4E72-8373-33576E7F66A7}" destId="{88BF4B77-34C7-454E-9175-EB93F0BC8ADA}" srcOrd="0" destOrd="0" presId="urn:microsoft.com/office/officeart/2005/8/layout/orgChart1"/>
    <dgm:cxn modelId="{09805EEC-4773-4206-BDD6-A5F4BC069541}" type="presParOf" srcId="{4A7473D9-B476-4E72-8373-33576E7F66A7}" destId="{40B88067-1FF4-4335-9CDB-764A28FBE501}" srcOrd="1" destOrd="0" presId="urn:microsoft.com/office/officeart/2005/8/layout/orgChart1"/>
    <dgm:cxn modelId="{9A259523-10D0-422A-B877-8D10CC067C4A}" type="presParOf" srcId="{9F8FA80A-B938-4A3D-AD6D-94C7E6AF8461}" destId="{4363EC9E-289B-4A2F-A084-988700FF5DD8}" srcOrd="1" destOrd="0" presId="urn:microsoft.com/office/officeart/2005/8/layout/orgChart1"/>
    <dgm:cxn modelId="{6EAFB10E-0AAD-4FD2-B4E9-B2D26EBF1552}" type="presParOf" srcId="{9F8FA80A-B938-4A3D-AD6D-94C7E6AF8461}" destId="{C4E20B35-58DB-4F20-802C-F2E921ED03BB}" srcOrd="2" destOrd="0" presId="urn:microsoft.com/office/officeart/2005/8/layout/orgChart1"/>
    <dgm:cxn modelId="{23C04018-2254-4986-BF14-5EC5CD0B9FED}" type="presParOf" srcId="{D0ED7AE8-0EEA-466D-892A-855AF04CD958}" destId="{7CB3590A-F3FE-4AE3-8A4D-502EDCB00FDC}" srcOrd="2" destOrd="0" presId="urn:microsoft.com/office/officeart/2005/8/layout/orgChart1"/>
    <dgm:cxn modelId="{E85914F5-E46C-44B4-A443-EDDC5181FF42}" type="presParOf" srcId="{D0ED7AE8-0EEA-466D-892A-855AF04CD958}" destId="{EA9C133B-6EE3-411A-B1E4-2929A248A9ED}" srcOrd="3" destOrd="0" presId="urn:microsoft.com/office/officeart/2005/8/layout/orgChart1"/>
    <dgm:cxn modelId="{2039CE79-6F28-4334-BB93-CCF4B2CC4987}" type="presParOf" srcId="{EA9C133B-6EE3-411A-B1E4-2929A248A9ED}" destId="{64F79407-198F-41FF-9F9F-2319438CDC17}" srcOrd="0" destOrd="0" presId="urn:microsoft.com/office/officeart/2005/8/layout/orgChart1"/>
    <dgm:cxn modelId="{7E95424D-9CD8-4D01-A51B-5E82C6BFE47A}" type="presParOf" srcId="{64F79407-198F-41FF-9F9F-2319438CDC17}" destId="{51D0AA05-F382-4CA9-B0DE-1E5752CBF041}" srcOrd="0" destOrd="0" presId="urn:microsoft.com/office/officeart/2005/8/layout/orgChart1"/>
    <dgm:cxn modelId="{B38A657A-7B06-4150-BB23-4F3B04C3F866}" type="presParOf" srcId="{64F79407-198F-41FF-9F9F-2319438CDC17}" destId="{12CFAA22-29B7-473D-8C28-4581B8A0ED85}" srcOrd="1" destOrd="0" presId="urn:microsoft.com/office/officeart/2005/8/layout/orgChart1"/>
    <dgm:cxn modelId="{CBC10DB7-78F9-4C20-A372-382E836C8D04}" type="presParOf" srcId="{EA9C133B-6EE3-411A-B1E4-2929A248A9ED}" destId="{5A6D476C-3101-4E1F-B710-CCB7DC280E0E}" srcOrd="1" destOrd="0" presId="urn:microsoft.com/office/officeart/2005/8/layout/orgChart1"/>
    <dgm:cxn modelId="{915070E2-AB8D-47C1-9ADE-76CBB592420B}" type="presParOf" srcId="{EA9C133B-6EE3-411A-B1E4-2929A248A9ED}" destId="{26F62AF7-FD2A-4C6F-A034-81D28EB1F94E}" srcOrd="2" destOrd="0" presId="urn:microsoft.com/office/officeart/2005/8/layout/orgChart1"/>
    <dgm:cxn modelId="{0E50D418-BF9B-4560-B3A1-329F19318C6D}" type="presParOf" srcId="{D0ED7AE8-0EEA-466D-892A-855AF04CD958}" destId="{9630B070-3487-4744-B263-B25F5C7D85B4}" srcOrd="4" destOrd="0" presId="urn:microsoft.com/office/officeart/2005/8/layout/orgChart1"/>
    <dgm:cxn modelId="{2C28DB5E-2D94-4BA8-A321-26D04967889E}" type="presParOf" srcId="{D0ED7AE8-0EEA-466D-892A-855AF04CD958}" destId="{D665E6A1-2BAE-4312-BD7D-2D413AD5C2F6}" srcOrd="5" destOrd="0" presId="urn:microsoft.com/office/officeart/2005/8/layout/orgChart1"/>
    <dgm:cxn modelId="{46D90846-5021-48C4-AE16-5C95E6B5F811}" type="presParOf" srcId="{D665E6A1-2BAE-4312-BD7D-2D413AD5C2F6}" destId="{D92D89B1-68D5-44DB-A84C-CF884778AC4B}" srcOrd="0" destOrd="0" presId="urn:microsoft.com/office/officeart/2005/8/layout/orgChart1"/>
    <dgm:cxn modelId="{60A44857-48B9-4BBC-B8DA-FEA97E528B5B}" type="presParOf" srcId="{D92D89B1-68D5-44DB-A84C-CF884778AC4B}" destId="{37778D8E-EA0A-4101-92AD-FED168DD7B4C}" srcOrd="0" destOrd="0" presId="urn:microsoft.com/office/officeart/2005/8/layout/orgChart1"/>
    <dgm:cxn modelId="{EF2E9637-75FF-4789-8DDA-E1B2966E05DF}" type="presParOf" srcId="{D92D89B1-68D5-44DB-A84C-CF884778AC4B}" destId="{C42CE1DA-6774-4006-BBFA-63E43D570675}" srcOrd="1" destOrd="0" presId="urn:microsoft.com/office/officeart/2005/8/layout/orgChart1"/>
    <dgm:cxn modelId="{92CF112D-4A42-4BBD-9835-07041B803B98}" type="presParOf" srcId="{D665E6A1-2BAE-4312-BD7D-2D413AD5C2F6}" destId="{C0A4FA6C-3A74-4A61-A8DC-779B9D0DC66B}" srcOrd="1" destOrd="0" presId="urn:microsoft.com/office/officeart/2005/8/layout/orgChart1"/>
    <dgm:cxn modelId="{96948A19-31A3-4950-9E3E-8175CA1F6852}" type="presParOf" srcId="{D665E6A1-2BAE-4312-BD7D-2D413AD5C2F6}" destId="{B8899CE2-48FE-4EA8-AD95-43EE6B4AED99}" srcOrd="2" destOrd="0" presId="urn:microsoft.com/office/officeart/2005/8/layout/orgChart1"/>
    <dgm:cxn modelId="{178BFE60-8B76-41BB-A22A-4D7835EA188A}" type="presParOf" srcId="{09CA355C-0A05-4405-8A1D-45B036E28978}" destId="{6EF67181-8BF2-4670-A6C1-0ED8F9C64936}" srcOrd="2" destOrd="0" presId="urn:microsoft.com/office/officeart/2005/8/layout/orgChart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00B7FFB-E91F-4A1E-AFF1-162FBC478C21}"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pt-PT"/>
        </a:p>
      </dgm:t>
    </dgm:pt>
    <dgm:pt modelId="{C11F70A8-03C9-4E75-ABAF-9EED1E37C4C8}">
      <dgm:prSet phldrT="[Texto]"/>
      <dgm:spPr/>
      <dgm:t>
        <a:bodyPr/>
        <a:lstStyle/>
        <a:p>
          <a:r>
            <a:rPr lang="pt-PT" dirty="0"/>
            <a:t>Lung </a:t>
          </a:r>
          <a:r>
            <a:rPr lang="pt-PT" dirty="0" err="1"/>
            <a:t>Cancer</a:t>
          </a:r>
          <a:endParaRPr lang="pt-PT" dirty="0"/>
        </a:p>
      </dgm:t>
    </dgm:pt>
    <dgm:pt modelId="{D1D4EF55-2E5C-44F0-9BD8-674D5E9172D7}" type="parTrans" cxnId="{AA39794C-44E6-459D-BA92-54DC3F4565E5}">
      <dgm:prSet/>
      <dgm:spPr/>
      <dgm:t>
        <a:bodyPr/>
        <a:lstStyle/>
        <a:p>
          <a:endParaRPr lang="pt-PT"/>
        </a:p>
      </dgm:t>
    </dgm:pt>
    <dgm:pt modelId="{A19DDEBB-086E-4C09-B59C-5AE7949EFADB}" type="sibTrans" cxnId="{AA39794C-44E6-459D-BA92-54DC3F4565E5}">
      <dgm:prSet/>
      <dgm:spPr/>
      <dgm:t>
        <a:bodyPr/>
        <a:lstStyle/>
        <a:p>
          <a:endParaRPr lang="pt-PT"/>
        </a:p>
      </dgm:t>
    </dgm:pt>
    <dgm:pt modelId="{17916A88-1CA0-4A2B-8016-6C71A782B176}">
      <dgm:prSet phldrT="[Texto]"/>
      <dgm:spPr/>
      <dgm:t>
        <a:bodyPr/>
        <a:lstStyle/>
        <a:p>
          <a:r>
            <a:rPr lang="pt-PT" dirty="0"/>
            <a:t>Non-small cell lung </a:t>
          </a:r>
          <a:r>
            <a:rPr lang="pt-PT" dirty="0" err="1"/>
            <a:t>cancer</a:t>
          </a:r>
          <a:r>
            <a:rPr lang="pt-PT" dirty="0"/>
            <a:t> </a:t>
          </a:r>
        </a:p>
      </dgm:t>
    </dgm:pt>
    <dgm:pt modelId="{8D869054-A01E-45E1-A35D-C00EECDFAC5A}" type="parTrans" cxnId="{00C29FA0-1143-4D64-908B-792B3498D069}">
      <dgm:prSet/>
      <dgm:spPr/>
      <dgm:t>
        <a:bodyPr/>
        <a:lstStyle/>
        <a:p>
          <a:endParaRPr lang="pt-PT"/>
        </a:p>
      </dgm:t>
    </dgm:pt>
    <dgm:pt modelId="{A964A09D-F8E0-4438-8468-315FCB9CEBEF}" type="sibTrans" cxnId="{00C29FA0-1143-4D64-908B-792B3498D069}">
      <dgm:prSet/>
      <dgm:spPr/>
      <dgm:t>
        <a:bodyPr/>
        <a:lstStyle/>
        <a:p>
          <a:endParaRPr lang="pt-PT"/>
        </a:p>
      </dgm:t>
    </dgm:pt>
    <dgm:pt modelId="{3C610040-710A-4F85-AFC2-8779E050EC1D}">
      <dgm:prSet phldrT="[Texto]"/>
      <dgm:spPr/>
      <dgm:t>
        <a:bodyPr/>
        <a:lstStyle/>
        <a:p>
          <a:r>
            <a:rPr lang="pt-PT" b="1" i="0" dirty="0"/>
            <a:t>Large cell carcinoma</a:t>
          </a:r>
          <a:endParaRPr lang="pt-PT" dirty="0"/>
        </a:p>
      </dgm:t>
    </dgm:pt>
    <dgm:pt modelId="{9EF10117-1906-421B-AF79-3AD3A94A567A}" type="parTrans" cxnId="{CBD3D326-73BC-4449-BFC0-7DE6C6C20730}">
      <dgm:prSet/>
      <dgm:spPr/>
      <dgm:t>
        <a:bodyPr/>
        <a:lstStyle/>
        <a:p>
          <a:endParaRPr lang="pt-PT"/>
        </a:p>
      </dgm:t>
    </dgm:pt>
    <dgm:pt modelId="{DC312573-FED7-4CAA-AFE8-27AC085ECD14}" type="sibTrans" cxnId="{CBD3D326-73BC-4449-BFC0-7DE6C6C20730}">
      <dgm:prSet/>
      <dgm:spPr/>
      <dgm:t>
        <a:bodyPr/>
        <a:lstStyle/>
        <a:p>
          <a:endParaRPr lang="pt-PT"/>
        </a:p>
      </dgm:t>
    </dgm:pt>
    <dgm:pt modelId="{A99B4E1A-6346-4477-BD2C-286B81D4230D}">
      <dgm:prSet phldrT="[Texto]"/>
      <dgm:spPr/>
      <dgm:t>
        <a:bodyPr/>
        <a:lstStyle/>
        <a:p>
          <a:r>
            <a:rPr lang="pt-PT" b="1" i="0" dirty="0"/>
            <a:t>Squamous cell carcinoma</a:t>
          </a:r>
          <a:endParaRPr lang="pt-PT" dirty="0"/>
        </a:p>
      </dgm:t>
    </dgm:pt>
    <dgm:pt modelId="{F2BDFFAB-6E10-4B40-B00C-0970884254D4}" type="parTrans" cxnId="{6A9AB7F0-481F-49E0-AEE2-7B9C366F260A}">
      <dgm:prSet/>
      <dgm:spPr/>
      <dgm:t>
        <a:bodyPr/>
        <a:lstStyle/>
        <a:p>
          <a:endParaRPr lang="pt-PT"/>
        </a:p>
      </dgm:t>
    </dgm:pt>
    <dgm:pt modelId="{D88F6D7A-EEC9-42E7-BEC1-198F857EAA97}" type="sibTrans" cxnId="{6A9AB7F0-481F-49E0-AEE2-7B9C366F260A}">
      <dgm:prSet/>
      <dgm:spPr/>
      <dgm:t>
        <a:bodyPr/>
        <a:lstStyle/>
        <a:p>
          <a:endParaRPr lang="pt-PT"/>
        </a:p>
      </dgm:t>
    </dgm:pt>
    <dgm:pt modelId="{4F693B3D-A70E-4916-980B-59CF22246129}">
      <dgm:prSet/>
      <dgm:spPr/>
      <dgm:t>
        <a:bodyPr/>
        <a:lstStyle/>
        <a:p>
          <a:r>
            <a:rPr lang="pt-PT" dirty="0"/>
            <a:t>Small cell lung </a:t>
          </a:r>
          <a:r>
            <a:rPr lang="pt-PT" dirty="0" err="1"/>
            <a:t>cancer</a:t>
          </a:r>
          <a:r>
            <a:rPr lang="pt-PT" dirty="0"/>
            <a:t> </a:t>
          </a:r>
        </a:p>
      </dgm:t>
    </dgm:pt>
    <dgm:pt modelId="{2E0428C8-E6A8-4CC9-B606-8785180B3E80}" type="parTrans" cxnId="{738E5535-B219-492E-A58E-F8FB4C74BC59}">
      <dgm:prSet/>
      <dgm:spPr/>
      <dgm:t>
        <a:bodyPr/>
        <a:lstStyle/>
        <a:p>
          <a:endParaRPr lang="pt-PT"/>
        </a:p>
      </dgm:t>
    </dgm:pt>
    <dgm:pt modelId="{49014557-8CED-4D14-BCF9-C75D707EB094}" type="sibTrans" cxnId="{738E5535-B219-492E-A58E-F8FB4C74BC59}">
      <dgm:prSet/>
      <dgm:spPr/>
      <dgm:t>
        <a:bodyPr/>
        <a:lstStyle/>
        <a:p>
          <a:endParaRPr lang="pt-PT"/>
        </a:p>
      </dgm:t>
    </dgm:pt>
    <dgm:pt modelId="{8EDBBB23-51BE-40E8-98A4-86315AEF825E}">
      <dgm:prSet/>
      <dgm:spPr/>
      <dgm:t>
        <a:bodyPr/>
        <a:lstStyle/>
        <a:p>
          <a:r>
            <a:rPr lang="pt-PT"/>
            <a:t>Adenocarcinoma</a:t>
          </a:r>
        </a:p>
      </dgm:t>
    </dgm:pt>
    <dgm:pt modelId="{A5D72791-754E-46EC-A34A-623CB675BD6C}" type="parTrans" cxnId="{55C568C2-1A03-44F4-B4F7-99646E8A88E9}">
      <dgm:prSet/>
      <dgm:spPr/>
      <dgm:t>
        <a:bodyPr/>
        <a:lstStyle/>
        <a:p>
          <a:endParaRPr lang="pt-PT"/>
        </a:p>
      </dgm:t>
    </dgm:pt>
    <dgm:pt modelId="{CE2D451D-CC61-4259-9C5B-862599297F65}" type="sibTrans" cxnId="{55C568C2-1A03-44F4-B4F7-99646E8A88E9}">
      <dgm:prSet/>
      <dgm:spPr/>
      <dgm:t>
        <a:bodyPr/>
        <a:lstStyle/>
        <a:p>
          <a:endParaRPr lang="pt-PT"/>
        </a:p>
      </dgm:t>
    </dgm:pt>
    <dgm:pt modelId="{ADACCE03-81ED-4AE6-85E7-766C24C7EE2D}" type="pres">
      <dgm:prSet presAssocID="{B00B7FFB-E91F-4A1E-AFF1-162FBC478C21}" presName="diagram" presStyleCnt="0">
        <dgm:presLayoutVars>
          <dgm:chPref val="1"/>
          <dgm:dir/>
          <dgm:animOne val="branch"/>
          <dgm:animLvl val="lvl"/>
          <dgm:resizeHandles val="exact"/>
        </dgm:presLayoutVars>
      </dgm:prSet>
      <dgm:spPr/>
    </dgm:pt>
    <dgm:pt modelId="{11950522-94E6-4130-90E4-5D98133263D3}" type="pres">
      <dgm:prSet presAssocID="{C11F70A8-03C9-4E75-ABAF-9EED1E37C4C8}" presName="root1" presStyleCnt="0"/>
      <dgm:spPr/>
    </dgm:pt>
    <dgm:pt modelId="{92E983DA-DBE9-4354-8003-699679BC4996}" type="pres">
      <dgm:prSet presAssocID="{C11F70A8-03C9-4E75-ABAF-9EED1E37C4C8}" presName="LevelOneTextNode" presStyleLbl="node0" presStyleIdx="0" presStyleCnt="1">
        <dgm:presLayoutVars>
          <dgm:chPref val="3"/>
        </dgm:presLayoutVars>
      </dgm:prSet>
      <dgm:spPr/>
    </dgm:pt>
    <dgm:pt modelId="{FDA68B15-C6FA-484D-9993-208F77B75B65}" type="pres">
      <dgm:prSet presAssocID="{C11F70A8-03C9-4E75-ABAF-9EED1E37C4C8}" presName="level2hierChild" presStyleCnt="0"/>
      <dgm:spPr/>
    </dgm:pt>
    <dgm:pt modelId="{410C4F52-5907-4C54-ACF6-2F47DD1D25AA}" type="pres">
      <dgm:prSet presAssocID="{8D869054-A01E-45E1-A35D-C00EECDFAC5A}" presName="conn2-1" presStyleLbl="parChTrans1D2" presStyleIdx="0" presStyleCnt="2"/>
      <dgm:spPr/>
    </dgm:pt>
    <dgm:pt modelId="{63167836-1673-4466-9027-29D70037946B}" type="pres">
      <dgm:prSet presAssocID="{8D869054-A01E-45E1-A35D-C00EECDFAC5A}" presName="connTx" presStyleLbl="parChTrans1D2" presStyleIdx="0" presStyleCnt="2"/>
      <dgm:spPr/>
    </dgm:pt>
    <dgm:pt modelId="{3024A293-D8D9-4FEB-9690-E27D53B3A3EE}" type="pres">
      <dgm:prSet presAssocID="{17916A88-1CA0-4A2B-8016-6C71A782B176}" presName="root2" presStyleCnt="0"/>
      <dgm:spPr/>
    </dgm:pt>
    <dgm:pt modelId="{7438F2EA-40D1-4491-A449-47732919B35C}" type="pres">
      <dgm:prSet presAssocID="{17916A88-1CA0-4A2B-8016-6C71A782B176}" presName="LevelTwoTextNode" presStyleLbl="node2" presStyleIdx="0" presStyleCnt="2" custLinFactNeighborX="0" custLinFactNeighborY="7500">
        <dgm:presLayoutVars>
          <dgm:chPref val="3"/>
        </dgm:presLayoutVars>
      </dgm:prSet>
      <dgm:spPr/>
    </dgm:pt>
    <dgm:pt modelId="{8AAB52D8-DA02-449F-A842-1E2F7FCFB608}" type="pres">
      <dgm:prSet presAssocID="{17916A88-1CA0-4A2B-8016-6C71A782B176}" presName="level3hierChild" presStyleCnt="0"/>
      <dgm:spPr/>
    </dgm:pt>
    <dgm:pt modelId="{BCB6B988-2515-4DC4-B355-BF079479CCB0}" type="pres">
      <dgm:prSet presAssocID="{9EF10117-1906-421B-AF79-3AD3A94A567A}" presName="conn2-1" presStyleLbl="parChTrans1D3" presStyleIdx="0" presStyleCnt="3"/>
      <dgm:spPr/>
    </dgm:pt>
    <dgm:pt modelId="{98F518C6-B6D5-4B6F-AB5C-E81EE0414ECB}" type="pres">
      <dgm:prSet presAssocID="{9EF10117-1906-421B-AF79-3AD3A94A567A}" presName="connTx" presStyleLbl="parChTrans1D3" presStyleIdx="0" presStyleCnt="3"/>
      <dgm:spPr/>
    </dgm:pt>
    <dgm:pt modelId="{29604592-379A-49BF-896B-70DE0F7A3364}" type="pres">
      <dgm:prSet presAssocID="{3C610040-710A-4F85-AFC2-8779E050EC1D}" presName="root2" presStyleCnt="0"/>
      <dgm:spPr/>
    </dgm:pt>
    <dgm:pt modelId="{DF7B2EA8-FAC7-474D-A849-3A3765EF5D4A}" type="pres">
      <dgm:prSet presAssocID="{3C610040-710A-4F85-AFC2-8779E050EC1D}" presName="LevelTwoTextNode" presStyleLbl="node3" presStyleIdx="0" presStyleCnt="3">
        <dgm:presLayoutVars>
          <dgm:chPref val="3"/>
        </dgm:presLayoutVars>
      </dgm:prSet>
      <dgm:spPr/>
    </dgm:pt>
    <dgm:pt modelId="{9E8E7634-C379-41CF-80A9-F7ABC78BBE6A}" type="pres">
      <dgm:prSet presAssocID="{3C610040-710A-4F85-AFC2-8779E050EC1D}" presName="level3hierChild" presStyleCnt="0"/>
      <dgm:spPr/>
    </dgm:pt>
    <dgm:pt modelId="{9A1E541A-D382-4C27-9DDB-192590B41068}" type="pres">
      <dgm:prSet presAssocID="{A5D72791-754E-46EC-A34A-623CB675BD6C}" presName="conn2-1" presStyleLbl="parChTrans1D3" presStyleIdx="1" presStyleCnt="3"/>
      <dgm:spPr/>
    </dgm:pt>
    <dgm:pt modelId="{5E661C38-2976-40E7-9655-11E77591E3B7}" type="pres">
      <dgm:prSet presAssocID="{A5D72791-754E-46EC-A34A-623CB675BD6C}" presName="connTx" presStyleLbl="parChTrans1D3" presStyleIdx="1" presStyleCnt="3"/>
      <dgm:spPr/>
    </dgm:pt>
    <dgm:pt modelId="{2EA21D04-2F24-4349-85A9-F545A5D7ADB7}" type="pres">
      <dgm:prSet presAssocID="{8EDBBB23-51BE-40E8-98A4-86315AEF825E}" presName="root2" presStyleCnt="0"/>
      <dgm:spPr/>
    </dgm:pt>
    <dgm:pt modelId="{8B88D97D-D97C-4FE0-9384-653595213315}" type="pres">
      <dgm:prSet presAssocID="{8EDBBB23-51BE-40E8-98A4-86315AEF825E}" presName="LevelTwoTextNode" presStyleLbl="node3" presStyleIdx="1" presStyleCnt="3">
        <dgm:presLayoutVars>
          <dgm:chPref val="3"/>
        </dgm:presLayoutVars>
      </dgm:prSet>
      <dgm:spPr/>
    </dgm:pt>
    <dgm:pt modelId="{58EE6C39-F3F3-4CCE-8930-099C094CFD14}" type="pres">
      <dgm:prSet presAssocID="{8EDBBB23-51BE-40E8-98A4-86315AEF825E}" presName="level3hierChild" presStyleCnt="0"/>
      <dgm:spPr/>
    </dgm:pt>
    <dgm:pt modelId="{BAB35448-A2FF-4351-8275-5EB187092733}" type="pres">
      <dgm:prSet presAssocID="{F2BDFFAB-6E10-4B40-B00C-0970884254D4}" presName="conn2-1" presStyleLbl="parChTrans1D3" presStyleIdx="2" presStyleCnt="3"/>
      <dgm:spPr/>
    </dgm:pt>
    <dgm:pt modelId="{A3CD436C-678C-4B5B-A681-5DF1E2C8D4B6}" type="pres">
      <dgm:prSet presAssocID="{F2BDFFAB-6E10-4B40-B00C-0970884254D4}" presName="connTx" presStyleLbl="parChTrans1D3" presStyleIdx="2" presStyleCnt="3"/>
      <dgm:spPr/>
    </dgm:pt>
    <dgm:pt modelId="{D8E895F8-B878-4FB9-AECA-491E7179261D}" type="pres">
      <dgm:prSet presAssocID="{A99B4E1A-6346-4477-BD2C-286B81D4230D}" presName="root2" presStyleCnt="0"/>
      <dgm:spPr/>
    </dgm:pt>
    <dgm:pt modelId="{C41566E1-8196-4ED4-83A8-3F8BBEED3AD4}" type="pres">
      <dgm:prSet presAssocID="{A99B4E1A-6346-4477-BD2C-286B81D4230D}" presName="LevelTwoTextNode" presStyleLbl="node3" presStyleIdx="2" presStyleCnt="3">
        <dgm:presLayoutVars>
          <dgm:chPref val="3"/>
        </dgm:presLayoutVars>
      </dgm:prSet>
      <dgm:spPr/>
    </dgm:pt>
    <dgm:pt modelId="{2969E61C-3825-4B97-9180-622440C64009}" type="pres">
      <dgm:prSet presAssocID="{A99B4E1A-6346-4477-BD2C-286B81D4230D}" presName="level3hierChild" presStyleCnt="0"/>
      <dgm:spPr/>
    </dgm:pt>
    <dgm:pt modelId="{DB140EFE-F282-4AB4-BC75-020A1C256C64}" type="pres">
      <dgm:prSet presAssocID="{2E0428C8-E6A8-4CC9-B606-8785180B3E80}" presName="conn2-1" presStyleLbl="parChTrans1D2" presStyleIdx="1" presStyleCnt="2"/>
      <dgm:spPr/>
    </dgm:pt>
    <dgm:pt modelId="{0DB1126F-6225-4CE3-BC39-2A12EAF71207}" type="pres">
      <dgm:prSet presAssocID="{2E0428C8-E6A8-4CC9-B606-8785180B3E80}" presName="connTx" presStyleLbl="parChTrans1D2" presStyleIdx="1" presStyleCnt="2"/>
      <dgm:spPr/>
    </dgm:pt>
    <dgm:pt modelId="{985CBA01-C596-4BEC-AFD5-341FC2EDF770}" type="pres">
      <dgm:prSet presAssocID="{4F693B3D-A70E-4916-980B-59CF22246129}" presName="root2" presStyleCnt="0"/>
      <dgm:spPr/>
    </dgm:pt>
    <dgm:pt modelId="{762EC91E-88C3-4096-993D-272B957C7553}" type="pres">
      <dgm:prSet presAssocID="{4F693B3D-A70E-4916-980B-59CF22246129}" presName="LevelTwoTextNode" presStyleLbl="node2" presStyleIdx="1" presStyleCnt="2">
        <dgm:presLayoutVars>
          <dgm:chPref val="3"/>
        </dgm:presLayoutVars>
      </dgm:prSet>
      <dgm:spPr/>
    </dgm:pt>
    <dgm:pt modelId="{9CDBA758-6A54-453F-97BA-D7AB43C41B2B}" type="pres">
      <dgm:prSet presAssocID="{4F693B3D-A70E-4916-980B-59CF22246129}" presName="level3hierChild" presStyleCnt="0"/>
      <dgm:spPr/>
    </dgm:pt>
  </dgm:ptLst>
  <dgm:cxnLst>
    <dgm:cxn modelId="{AA245903-651F-4C61-9877-A2C6194656DD}" type="presOf" srcId="{A5D72791-754E-46EC-A34A-623CB675BD6C}" destId="{5E661C38-2976-40E7-9655-11E77591E3B7}" srcOrd="1" destOrd="0" presId="urn:microsoft.com/office/officeart/2005/8/layout/hierarchy2"/>
    <dgm:cxn modelId="{726FF208-4B8C-4AF1-AEE5-0DE5BCA6DCA8}" type="presOf" srcId="{2E0428C8-E6A8-4CC9-B606-8785180B3E80}" destId="{DB140EFE-F282-4AB4-BC75-020A1C256C64}" srcOrd="0" destOrd="0" presId="urn:microsoft.com/office/officeart/2005/8/layout/hierarchy2"/>
    <dgm:cxn modelId="{7D94B513-0075-4D17-9170-022B8CB65611}" type="presOf" srcId="{F2BDFFAB-6E10-4B40-B00C-0970884254D4}" destId="{A3CD436C-678C-4B5B-A681-5DF1E2C8D4B6}" srcOrd="1" destOrd="0" presId="urn:microsoft.com/office/officeart/2005/8/layout/hierarchy2"/>
    <dgm:cxn modelId="{F389B114-00EB-400A-A0C4-9FA86E784455}" type="presOf" srcId="{2E0428C8-E6A8-4CC9-B606-8785180B3E80}" destId="{0DB1126F-6225-4CE3-BC39-2A12EAF71207}" srcOrd="1" destOrd="0" presId="urn:microsoft.com/office/officeart/2005/8/layout/hierarchy2"/>
    <dgm:cxn modelId="{D846E41E-63D4-4F17-B350-745B87EA67E2}" type="presOf" srcId="{9EF10117-1906-421B-AF79-3AD3A94A567A}" destId="{98F518C6-B6D5-4B6F-AB5C-E81EE0414ECB}" srcOrd="1" destOrd="0" presId="urn:microsoft.com/office/officeart/2005/8/layout/hierarchy2"/>
    <dgm:cxn modelId="{CBD3D326-73BC-4449-BFC0-7DE6C6C20730}" srcId="{17916A88-1CA0-4A2B-8016-6C71A782B176}" destId="{3C610040-710A-4F85-AFC2-8779E050EC1D}" srcOrd="0" destOrd="0" parTransId="{9EF10117-1906-421B-AF79-3AD3A94A567A}" sibTransId="{DC312573-FED7-4CAA-AFE8-27AC085ECD14}"/>
    <dgm:cxn modelId="{99F0462F-B368-4ED8-94C6-EA5CEED602DF}" type="presOf" srcId="{A99B4E1A-6346-4477-BD2C-286B81D4230D}" destId="{C41566E1-8196-4ED4-83A8-3F8BBEED3AD4}" srcOrd="0" destOrd="0" presId="urn:microsoft.com/office/officeart/2005/8/layout/hierarchy2"/>
    <dgm:cxn modelId="{F9B24535-3681-4359-98B8-A38CC35205F3}" type="presOf" srcId="{8D869054-A01E-45E1-A35D-C00EECDFAC5A}" destId="{410C4F52-5907-4C54-ACF6-2F47DD1D25AA}" srcOrd="0" destOrd="0" presId="urn:microsoft.com/office/officeart/2005/8/layout/hierarchy2"/>
    <dgm:cxn modelId="{738E5535-B219-492E-A58E-F8FB4C74BC59}" srcId="{C11F70A8-03C9-4E75-ABAF-9EED1E37C4C8}" destId="{4F693B3D-A70E-4916-980B-59CF22246129}" srcOrd="1" destOrd="0" parTransId="{2E0428C8-E6A8-4CC9-B606-8785180B3E80}" sibTransId="{49014557-8CED-4D14-BCF9-C75D707EB094}"/>
    <dgm:cxn modelId="{47478A38-1898-4AAC-8AC4-606711CE7AD8}" type="presOf" srcId="{4F693B3D-A70E-4916-980B-59CF22246129}" destId="{762EC91E-88C3-4096-993D-272B957C7553}" srcOrd="0" destOrd="0" presId="urn:microsoft.com/office/officeart/2005/8/layout/hierarchy2"/>
    <dgm:cxn modelId="{5AAE0346-A3DD-474B-9A2A-DCA481D74E13}" type="presOf" srcId="{C11F70A8-03C9-4E75-ABAF-9EED1E37C4C8}" destId="{92E983DA-DBE9-4354-8003-699679BC4996}" srcOrd="0" destOrd="0" presId="urn:microsoft.com/office/officeart/2005/8/layout/hierarchy2"/>
    <dgm:cxn modelId="{15CF6B49-8B63-400B-A82B-E875E6FB4A17}" type="presOf" srcId="{F2BDFFAB-6E10-4B40-B00C-0970884254D4}" destId="{BAB35448-A2FF-4351-8275-5EB187092733}" srcOrd="0" destOrd="0" presId="urn:microsoft.com/office/officeart/2005/8/layout/hierarchy2"/>
    <dgm:cxn modelId="{AA39794C-44E6-459D-BA92-54DC3F4565E5}" srcId="{B00B7FFB-E91F-4A1E-AFF1-162FBC478C21}" destId="{C11F70A8-03C9-4E75-ABAF-9EED1E37C4C8}" srcOrd="0" destOrd="0" parTransId="{D1D4EF55-2E5C-44F0-9BD8-674D5E9172D7}" sibTransId="{A19DDEBB-086E-4C09-B59C-5AE7949EFADB}"/>
    <dgm:cxn modelId="{E8F87776-8D8C-4158-B3DB-19E1480D40BC}" type="presOf" srcId="{9EF10117-1906-421B-AF79-3AD3A94A567A}" destId="{BCB6B988-2515-4DC4-B355-BF079479CCB0}" srcOrd="0" destOrd="0" presId="urn:microsoft.com/office/officeart/2005/8/layout/hierarchy2"/>
    <dgm:cxn modelId="{34E82D7A-0BD9-4D57-B254-39AD2861C78D}" type="presOf" srcId="{17916A88-1CA0-4A2B-8016-6C71A782B176}" destId="{7438F2EA-40D1-4491-A449-47732919B35C}" srcOrd="0" destOrd="0" presId="urn:microsoft.com/office/officeart/2005/8/layout/hierarchy2"/>
    <dgm:cxn modelId="{93CE3C7E-5562-49A3-BCDE-FFE8691B2699}" type="presOf" srcId="{8EDBBB23-51BE-40E8-98A4-86315AEF825E}" destId="{8B88D97D-D97C-4FE0-9384-653595213315}" srcOrd="0" destOrd="0" presId="urn:microsoft.com/office/officeart/2005/8/layout/hierarchy2"/>
    <dgm:cxn modelId="{E555AD91-6323-47F5-8FD4-9F5982692861}" type="presOf" srcId="{A5D72791-754E-46EC-A34A-623CB675BD6C}" destId="{9A1E541A-D382-4C27-9DDB-192590B41068}" srcOrd="0" destOrd="0" presId="urn:microsoft.com/office/officeart/2005/8/layout/hierarchy2"/>
    <dgm:cxn modelId="{79287E98-FFEF-43BF-AEEF-53044137D6B0}" type="presOf" srcId="{3C610040-710A-4F85-AFC2-8779E050EC1D}" destId="{DF7B2EA8-FAC7-474D-A849-3A3765EF5D4A}" srcOrd="0" destOrd="0" presId="urn:microsoft.com/office/officeart/2005/8/layout/hierarchy2"/>
    <dgm:cxn modelId="{00C29FA0-1143-4D64-908B-792B3498D069}" srcId="{C11F70A8-03C9-4E75-ABAF-9EED1E37C4C8}" destId="{17916A88-1CA0-4A2B-8016-6C71A782B176}" srcOrd="0" destOrd="0" parTransId="{8D869054-A01E-45E1-A35D-C00EECDFAC5A}" sibTransId="{A964A09D-F8E0-4438-8468-315FCB9CEBEF}"/>
    <dgm:cxn modelId="{6BE8BEA9-4694-4B3E-9962-58EB161C2A4A}" type="presOf" srcId="{B00B7FFB-E91F-4A1E-AFF1-162FBC478C21}" destId="{ADACCE03-81ED-4AE6-85E7-766C24C7EE2D}" srcOrd="0" destOrd="0" presId="urn:microsoft.com/office/officeart/2005/8/layout/hierarchy2"/>
    <dgm:cxn modelId="{55C568C2-1A03-44F4-B4F7-99646E8A88E9}" srcId="{17916A88-1CA0-4A2B-8016-6C71A782B176}" destId="{8EDBBB23-51BE-40E8-98A4-86315AEF825E}" srcOrd="1" destOrd="0" parTransId="{A5D72791-754E-46EC-A34A-623CB675BD6C}" sibTransId="{CE2D451D-CC61-4259-9C5B-862599297F65}"/>
    <dgm:cxn modelId="{11F02AC8-F94C-47E6-BFEE-078D1321FD97}" type="presOf" srcId="{8D869054-A01E-45E1-A35D-C00EECDFAC5A}" destId="{63167836-1673-4466-9027-29D70037946B}" srcOrd="1" destOrd="0" presId="urn:microsoft.com/office/officeart/2005/8/layout/hierarchy2"/>
    <dgm:cxn modelId="{6A9AB7F0-481F-49E0-AEE2-7B9C366F260A}" srcId="{17916A88-1CA0-4A2B-8016-6C71A782B176}" destId="{A99B4E1A-6346-4477-BD2C-286B81D4230D}" srcOrd="2" destOrd="0" parTransId="{F2BDFFAB-6E10-4B40-B00C-0970884254D4}" sibTransId="{D88F6D7A-EEC9-42E7-BEC1-198F857EAA97}"/>
    <dgm:cxn modelId="{1D5731DF-41E3-4E68-9B10-A52ED8930D25}" type="presParOf" srcId="{ADACCE03-81ED-4AE6-85E7-766C24C7EE2D}" destId="{11950522-94E6-4130-90E4-5D98133263D3}" srcOrd="0" destOrd="0" presId="urn:microsoft.com/office/officeart/2005/8/layout/hierarchy2"/>
    <dgm:cxn modelId="{0505B4EB-42AF-44D5-971B-ECC3904C131C}" type="presParOf" srcId="{11950522-94E6-4130-90E4-5D98133263D3}" destId="{92E983DA-DBE9-4354-8003-699679BC4996}" srcOrd="0" destOrd="0" presId="urn:microsoft.com/office/officeart/2005/8/layout/hierarchy2"/>
    <dgm:cxn modelId="{EAA5FD7E-D0DF-4037-8A34-3C18DBF88115}" type="presParOf" srcId="{11950522-94E6-4130-90E4-5D98133263D3}" destId="{FDA68B15-C6FA-484D-9993-208F77B75B65}" srcOrd="1" destOrd="0" presId="urn:microsoft.com/office/officeart/2005/8/layout/hierarchy2"/>
    <dgm:cxn modelId="{AADE0D0B-2C53-465D-B2E2-AE966D228931}" type="presParOf" srcId="{FDA68B15-C6FA-484D-9993-208F77B75B65}" destId="{410C4F52-5907-4C54-ACF6-2F47DD1D25AA}" srcOrd="0" destOrd="0" presId="urn:microsoft.com/office/officeart/2005/8/layout/hierarchy2"/>
    <dgm:cxn modelId="{32F1F25D-4A98-4A5D-9D4C-754C6FF0D6ED}" type="presParOf" srcId="{410C4F52-5907-4C54-ACF6-2F47DD1D25AA}" destId="{63167836-1673-4466-9027-29D70037946B}" srcOrd="0" destOrd="0" presId="urn:microsoft.com/office/officeart/2005/8/layout/hierarchy2"/>
    <dgm:cxn modelId="{F0C3B8DE-3567-4CF2-9404-3360FA6880AA}" type="presParOf" srcId="{FDA68B15-C6FA-484D-9993-208F77B75B65}" destId="{3024A293-D8D9-4FEB-9690-E27D53B3A3EE}" srcOrd="1" destOrd="0" presId="urn:microsoft.com/office/officeart/2005/8/layout/hierarchy2"/>
    <dgm:cxn modelId="{A5D4C963-4060-4C59-87DE-A7F2013E1F6E}" type="presParOf" srcId="{3024A293-D8D9-4FEB-9690-E27D53B3A3EE}" destId="{7438F2EA-40D1-4491-A449-47732919B35C}" srcOrd="0" destOrd="0" presId="urn:microsoft.com/office/officeart/2005/8/layout/hierarchy2"/>
    <dgm:cxn modelId="{9FB86D96-E966-4C29-9EFC-0F04DDD5E728}" type="presParOf" srcId="{3024A293-D8D9-4FEB-9690-E27D53B3A3EE}" destId="{8AAB52D8-DA02-449F-A842-1E2F7FCFB608}" srcOrd="1" destOrd="0" presId="urn:microsoft.com/office/officeart/2005/8/layout/hierarchy2"/>
    <dgm:cxn modelId="{E0D8516D-4078-4A86-887B-7703E4FFF121}" type="presParOf" srcId="{8AAB52D8-DA02-449F-A842-1E2F7FCFB608}" destId="{BCB6B988-2515-4DC4-B355-BF079479CCB0}" srcOrd="0" destOrd="0" presId="urn:microsoft.com/office/officeart/2005/8/layout/hierarchy2"/>
    <dgm:cxn modelId="{74143420-EA9E-413D-983C-1BE9F2A133FE}" type="presParOf" srcId="{BCB6B988-2515-4DC4-B355-BF079479CCB0}" destId="{98F518C6-B6D5-4B6F-AB5C-E81EE0414ECB}" srcOrd="0" destOrd="0" presId="urn:microsoft.com/office/officeart/2005/8/layout/hierarchy2"/>
    <dgm:cxn modelId="{C8EC5508-7BEE-4EB7-AD9C-3C0752E8B99A}" type="presParOf" srcId="{8AAB52D8-DA02-449F-A842-1E2F7FCFB608}" destId="{29604592-379A-49BF-896B-70DE0F7A3364}" srcOrd="1" destOrd="0" presId="urn:microsoft.com/office/officeart/2005/8/layout/hierarchy2"/>
    <dgm:cxn modelId="{D41AFF59-3A49-4133-870B-9FA7188A3BB4}" type="presParOf" srcId="{29604592-379A-49BF-896B-70DE0F7A3364}" destId="{DF7B2EA8-FAC7-474D-A849-3A3765EF5D4A}" srcOrd="0" destOrd="0" presId="urn:microsoft.com/office/officeart/2005/8/layout/hierarchy2"/>
    <dgm:cxn modelId="{B85E441F-73B8-486D-BB38-6EAB376B28EA}" type="presParOf" srcId="{29604592-379A-49BF-896B-70DE0F7A3364}" destId="{9E8E7634-C379-41CF-80A9-F7ABC78BBE6A}" srcOrd="1" destOrd="0" presId="urn:microsoft.com/office/officeart/2005/8/layout/hierarchy2"/>
    <dgm:cxn modelId="{587DF7D2-6F94-4235-94E5-BC8833EB6F99}" type="presParOf" srcId="{8AAB52D8-DA02-449F-A842-1E2F7FCFB608}" destId="{9A1E541A-D382-4C27-9DDB-192590B41068}" srcOrd="2" destOrd="0" presId="urn:microsoft.com/office/officeart/2005/8/layout/hierarchy2"/>
    <dgm:cxn modelId="{F428D17E-06C5-4250-9F4A-32D22F29A712}" type="presParOf" srcId="{9A1E541A-D382-4C27-9DDB-192590B41068}" destId="{5E661C38-2976-40E7-9655-11E77591E3B7}" srcOrd="0" destOrd="0" presId="urn:microsoft.com/office/officeart/2005/8/layout/hierarchy2"/>
    <dgm:cxn modelId="{4CBC35AF-E6B1-46FA-8198-7BF1BC525DB2}" type="presParOf" srcId="{8AAB52D8-DA02-449F-A842-1E2F7FCFB608}" destId="{2EA21D04-2F24-4349-85A9-F545A5D7ADB7}" srcOrd="3" destOrd="0" presId="urn:microsoft.com/office/officeart/2005/8/layout/hierarchy2"/>
    <dgm:cxn modelId="{707EDABD-52B1-41B9-A6E9-005647FA0E5B}" type="presParOf" srcId="{2EA21D04-2F24-4349-85A9-F545A5D7ADB7}" destId="{8B88D97D-D97C-4FE0-9384-653595213315}" srcOrd="0" destOrd="0" presId="urn:microsoft.com/office/officeart/2005/8/layout/hierarchy2"/>
    <dgm:cxn modelId="{B2F95758-9C01-45E5-A8A4-093ADD3AD74D}" type="presParOf" srcId="{2EA21D04-2F24-4349-85A9-F545A5D7ADB7}" destId="{58EE6C39-F3F3-4CCE-8930-099C094CFD14}" srcOrd="1" destOrd="0" presId="urn:microsoft.com/office/officeart/2005/8/layout/hierarchy2"/>
    <dgm:cxn modelId="{7ACA697D-EA32-48F7-9E53-BE39FBDCD85B}" type="presParOf" srcId="{8AAB52D8-DA02-449F-A842-1E2F7FCFB608}" destId="{BAB35448-A2FF-4351-8275-5EB187092733}" srcOrd="4" destOrd="0" presId="urn:microsoft.com/office/officeart/2005/8/layout/hierarchy2"/>
    <dgm:cxn modelId="{DCE25B8A-0428-4D68-B64E-C5AD62AB0454}" type="presParOf" srcId="{BAB35448-A2FF-4351-8275-5EB187092733}" destId="{A3CD436C-678C-4B5B-A681-5DF1E2C8D4B6}" srcOrd="0" destOrd="0" presId="urn:microsoft.com/office/officeart/2005/8/layout/hierarchy2"/>
    <dgm:cxn modelId="{FA7F71F4-3398-4378-BFC7-B7DF03C096ED}" type="presParOf" srcId="{8AAB52D8-DA02-449F-A842-1E2F7FCFB608}" destId="{D8E895F8-B878-4FB9-AECA-491E7179261D}" srcOrd="5" destOrd="0" presId="urn:microsoft.com/office/officeart/2005/8/layout/hierarchy2"/>
    <dgm:cxn modelId="{00835746-90A2-446C-9EBF-5FA31B0CF773}" type="presParOf" srcId="{D8E895F8-B878-4FB9-AECA-491E7179261D}" destId="{C41566E1-8196-4ED4-83A8-3F8BBEED3AD4}" srcOrd="0" destOrd="0" presId="urn:microsoft.com/office/officeart/2005/8/layout/hierarchy2"/>
    <dgm:cxn modelId="{2114371B-A0FD-43A5-BA36-5A02136839DC}" type="presParOf" srcId="{D8E895F8-B878-4FB9-AECA-491E7179261D}" destId="{2969E61C-3825-4B97-9180-622440C64009}" srcOrd="1" destOrd="0" presId="urn:microsoft.com/office/officeart/2005/8/layout/hierarchy2"/>
    <dgm:cxn modelId="{61927748-ABDE-4859-8DED-17354CF569B9}" type="presParOf" srcId="{FDA68B15-C6FA-484D-9993-208F77B75B65}" destId="{DB140EFE-F282-4AB4-BC75-020A1C256C64}" srcOrd="2" destOrd="0" presId="urn:microsoft.com/office/officeart/2005/8/layout/hierarchy2"/>
    <dgm:cxn modelId="{ED1242F1-7B83-4CAA-BE96-98D7DFA4CA02}" type="presParOf" srcId="{DB140EFE-F282-4AB4-BC75-020A1C256C64}" destId="{0DB1126F-6225-4CE3-BC39-2A12EAF71207}" srcOrd="0" destOrd="0" presId="urn:microsoft.com/office/officeart/2005/8/layout/hierarchy2"/>
    <dgm:cxn modelId="{F35BB5B2-C6EA-44BF-A869-BE8134573D03}" type="presParOf" srcId="{FDA68B15-C6FA-484D-9993-208F77B75B65}" destId="{985CBA01-C596-4BEC-AFD5-341FC2EDF770}" srcOrd="3" destOrd="0" presId="urn:microsoft.com/office/officeart/2005/8/layout/hierarchy2"/>
    <dgm:cxn modelId="{40C706AA-D059-42E8-B303-35D749B48A90}" type="presParOf" srcId="{985CBA01-C596-4BEC-AFD5-341FC2EDF770}" destId="{762EC91E-88C3-4096-993D-272B957C7553}" srcOrd="0" destOrd="0" presId="urn:microsoft.com/office/officeart/2005/8/layout/hierarchy2"/>
    <dgm:cxn modelId="{BE4D4C91-F6E3-46E3-AF88-288FC3269B44}" type="presParOf" srcId="{985CBA01-C596-4BEC-AFD5-341FC2EDF770}" destId="{9CDBA758-6A54-453F-97BA-D7AB43C41B2B}" srcOrd="1" destOrd="0" presId="urn:microsoft.com/office/officeart/2005/8/layout/hierarchy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07DB32F-3AF2-45CB-BF0C-AD6408CBA982}"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pt-PT"/>
        </a:p>
      </dgm:t>
    </dgm:pt>
    <dgm:pt modelId="{2123421C-2BF3-4B66-84A3-25ADE1964817}">
      <dgm:prSet phldrT="[Texto]"/>
      <dgm:spPr/>
      <dgm:t>
        <a:bodyPr/>
        <a:lstStyle/>
        <a:p>
          <a:r>
            <a:rPr lang="pt-PT" dirty="0"/>
            <a:t>TREATMENT</a:t>
          </a:r>
        </a:p>
      </dgm:t>
    </dgm:pt>
    <dgm:pt modelId="{652B129B-8CFC-40B7-B5EB-6A6599CBCDAC}" type="parTrans" cxnId="{BE72A770-E97C-45D6-B9F0-672491F45E95}">
      <dgm:prSet/>
      <dgm:spPr/>
      <dgm:t>
        <a:bodyPr/>
        <a:lstStyle/>
        <a:p>
          <a:endParaRPr lang="pt-PT"/>
        </a:p>
      </dgm:t>
    </dgm:pt>
    <dgm:pt modelId="{45232422-19A0-44F5-8067-60B06ACECB7D}" type="sibTrans" cxnId="{BE72A770-E97C-45D6-B9F0-672491F45E95}">
      <dgm:prSet/>
      <dgm:spPr/>
      <dgm:t>
        <a:bodyPr/>
        <a:lstStyle/>
        <a:p>
          <a:endParaRPr lang="pt-PT"/>
        </a:p>
      </dgm:t>
    </dgm:pt>
    <dgm:pt modelId="{A5D01E11-3158-4D7E-812C-F273826BE987}">
      <dgm:prSet phldrT="[Texto]"/>
      <dgm:spPr/>
      <dgm:t>
        <a:bodyPr/>
        <a:lstStyle/>
        <a:p>
          <a:r>
            <a:rPr lang="pt-PT" dirty="0" err="1"/>
            <a:t>Surgery</a:t>
          </a:r>
          <a:endParaRPr lang="pt-PT" dirty="0"/>
        </a:p>
      </dgm:t>
    </dgm:pt>
    <dgm:pt modelId="{024A8CA6-AB98-4FF1-A829-66EA661B1FAE}" type="parTrans" cxnId="{EA55B6E9-764C-4912-8066-E968E4E8C558}">
      <dgm:prSet/>
      <dgm:spPr/>
      <dgm:t>
        <a:bodyPr/>
        <a:lstStyle/>
        <a:p>
          <a:endParaRPr lang="pt-PT"/>
        </a:p>
      </dgm:t>
    </dgm:pt>
    <dgm:pt modelId="{F0BAC443-6DF2-4F87-A596-0DAE7AC06718}" type="sibTrans" cxnId="{EA55B6E9-764C-4912-8066-E968E4E8C558}">
      <dgm:prSet/>
      <dgm:spPr/>
      <dgm:t>
        <a:bodyPr/>
        <a:lstStyle/>
        <a:p>
          <a:endParaRPr lang="pt-PT"/>
        </a:p>
      </dgm:t>
    </dgm:pt>
    <dgm:pt modelId="{63353B83-725B-4B94-8E38-369637DEF3AE}">
      <dgm:prSet phldrT="[Texto]"/>
      <dgm:spPr/>
      <dgm:t>
        <a:bodyPr/>
        <a:lstStyle/>
        <a:p>
          <a:r>
            <a:rPr lang="pt-PT" dirty="0" err="1"/>
            <a:t>Chemotherapy</a:t>
          </a:r>
          <a:r>
            <a:rPr lang="pt-PT" dirty="0"/>
            <a:t>, </a:t>
          </a:r>
          <a:r>
            <a:rPr lang="pt-PT" dirty="0" err="1"/>
            <a:t>radiation</a:t>
          </a:r>
          <a:r>
            <a:rPr lang="pt-PT" dirty="0"/>
            <a:t> </a:t>
          </a:r>
          <a:r>
            <a:rPr lang="pt-PT" dirty="0" err="1"/>
            <a:t>therapy</a:t>
          </a:r>
          <a:endParaRPr lang="pt-PT" dirty="0"/>
        </a:p>
      </dgm:t>
    </dgm:pt>
    <dgm:pt modelId="{1663112C-AC13-4319-BE5C-82B2D5C235D7}" type="parTrans" cxnId="{E93EB1F7-3991-42CB-942A-E9EE4C6F1363}">
      <dgm:prSet/>
      <dgm:spPr/>
      <dgm:t>
        <a:bodyPr/>
        <a:lstStyle/>
        <a:p>
          <a:endParaRPr lang="pt-PT"/>
        </a:p>
      </dgm:t>
    </dgm:pt>
    <dgm:pt modelId="{46E78090-45C9-4326-9794-ED9B7B430215}" type="sibTrans" cxnId="{E93EB1F7-3991-42CB-942A-E9EE4C6F1363}">
      <dgm:prSet/>
      <dgm:spPr/>
      <dgm:t>
        <a:bodyPr/>
        <a:lstStyle/>
        <a:p>
          <a:endParaRPr lang="pt-PT"/>
        </a:p>
      </dgm:t>
    </dgm:pt>
    <dgm:pt modelId="{7B0D2A05-A9DF-46EA-BBA8-36EDE89CED86}">
      <dgm:prSet phldrT="[Texto]"/>
      <dgm:spPr/>
      <dgm:t>
        <a:bodyPr/>
        <a:lstStyle/>
        <a:p>
          <a:r>
            <a:rPr lang="pt-PT" dirty="0" err="1"/>
            <a:t>Targeted</a:t>
          </a:r>
          <a:r>
            <a:rPr lang="pt-PT" dirty="0"/>
            <a:t> </a:t>
          </a:r>
          <a:r>
            <a:rPr lang="pt-PT" dirty="0" err="1"/>
            <a:t>therapy</a:t>
          </a:r>
          <a:r>
            <a:rPr lang="pt-PT" dirty="0"/>
            <a:t> </a:t>
          </a:r>
        </a:p>
      </dgm:t>
    </dgm:pt>
    <dgm:pt modelId="{E010AC6C-BF28-4E5A-BF0D-25ECA4F7D6B0}" type="parTrans" cxnId="{DF8C1FDE-09C6-4100-A32D-FDAADA7CEDED}">
      <dgm:prSet/>
      <dgm:spPr/>
      <dgm:t>
        <a:bodyPr/>
        <a:lstStyle/>
        <a:p>
          <a:endParaRPr lang="pt-PT"/>
        </a:p>
      </dgm:t>
    </dgm:pt>
    <dgm:pt modelId="{0F2EA847-744A-49EE-B0DD-212F3005D157}" type="sibTrans" cxnId="{DF8C1FDE-09C6-4100-A32D-FDAADA7CEDED}">
      <dgm:prSet/>
      <dgm:spPr/>
      <dgm:t>
        <a:bodyPr/>
        <a:lstStyle/>
        <a:p>
          <a:endParaRPr lang="pt-PT"/>
        </a:p>
      </dgm:t>
    </dgm:pt>
    <dgm:pt modelId="{B5E135C3-4FDC-40F6-A42C-8473AAEC2845}" type="pres">
      <dgm:prSet presAssocID="{F07DB32F-3AF2-45CB-BF0C-AD6408CBA982}" presName="vert0" presStyleCnt="0">
        <dgm:presLayoutVars>
          <dgm:dir/>
          <dgm:animOne val="branch"/>
          <dgm:animLvl val="lvl"/>
        </dgm:presLayoutVars>
      </dgm:prSet>
      <dgm:spPr/>
    </dgm:pt>
    <dgm:pt modelId="{416CAEE4-F921-4369-862F-09D2454FB8B6}" type="pres">
      <dgm:prSet presAssocID="{2123421C-2BF3-4B66-84A3-25ADE1964817}" presName="thickLine" presStyleLbl="alignNode1" presStyleIdx="0" presStyleCnt="1"/>
      <dgm:spPr/>
    </dgm:pt>
    <dgm:pt modelId="{CB60C449-0636-44CA-AD3E-E4EE345C8B24}" type="pres">
      <dgm:prSet presAssocID="{2123421C-2BF3-4B66-84A3-25ADE1964817}" presName="horz1" presStyleCnt="0"/>
      <dgm:spPr/>
    </dgm:pt>
    <dgm:pt modelId="{D5041B54-EBC4-4C60-AE3E-EB4431509C72}" type="pres">
      <dgm:prSet presAssocID="{2123421C-2BF3-4B66-84A3-25ADE1964817}" presName="tx1" presStyleLbl="revTx" presStyleIdx="0" presStyleCnt="4"/>
      <dgm:spPr/>
    </dgm:pt>
    <dgm:pt modelId="{BE5D8504-CD45-4F0C-8843-13D35761D4CA}" type="pres">
      <dgm:prSet presAssocID="{2123421C-2BF3-4B66-84A3-25ADE1964817}" presName="vert1" presStyleCnt="0"/>
      <dgm:spPr/>
    </dgm:pt>
    <dgm:pt modelId="{C17D7DF1-01A8-45DF-851C-B82FD396655C}" type="pres">
      <dgm:prSet presAssocID="{A5D01E11-3158-4D7E-812C-F273826BE987}" presName="vertSpace2a" presStyleCnt="0"/>
      <dgm:spPr/>
    </dgm:pt>
    <dgm:pt modelId="{6D9CFCF6-9433-498F-94AC-085FEB64A6B5}" type="pres">
      <dgm:prSet presAssocID="{A5D01E11-3158-4D7E-812C-F273826BE987}" presName="horz2" presStyleCnt="0"/>
      <dgm:spPr/>
    </dgm:pt>
    <dgm:pt modelId="{34BAE6CB-410A-49EF-A0B1-B189156D835E}" type="pres">
      <dgm:prSet presAssocID="{A5D01E11-3158-4D7E-812C-F273826BE987}" presName="horzSpace2" presStyleCnt="0"/>
      <dgm:spPr/>
    </dgm:pt>
    <dgm:pt modelId="{01F69743-8A3C-4FB9-8AFC-8C53A84290AE}" type="pres">
      <dgm:prSet presAssocID="{A5D01E11-3158-4D7E-812C-F273826BE987}" presName="tx2" presStyleLbl="revTx" presStyleIdx="1" presStyleCnt="4"/>
      <dgm:spPr/>
    </dgm:pt>
    <dgm:pt modelId="{9823676A-8225-4C6D-BC09-363BA669559F}" type="pres">
      <dgm:prSet presAssocID="{A5D01E11-3158-4D7E-812C-F273826BE987}" presName="vert2" presStyleCnt="0"/>
      <dgm:spPr/>
    </dgm:pt>
    <dgm:pt modelId="{273E58A0-1D94-4955-8C37-6A7CDA2BE1EE}" type="pres">
      <dgm:prSet presAssocID="{A5D01E11-3158-4D7E-812C-F273826BE987}" presName="thinLine2b" presStyleLbl="callout" presStyleIdx="0" presStyleCnt="3"/>
      <dgm:spPr/>
    </dgm:pt>
    <dgm:pt modelId="{5534883F-0D31-4ACC-BE20-B780B0C141B5}" type="pres">
      <dgm:prSet presAssocID="{A5D01E11-3158-4D7E-812C-F273826BE987}" presName="vertSpace2b" presStyleCnt="0"/>
      <dgm:spPr/>
    </dgm:pt>
    <dgm:pt modelId="{4470B146-142C-4B06-A369-788CD29A095F}" type="pres">
      <dgm:prSet presAssocID="{63353B83-725B-4B94-8E38-369637DEF3AE}" presName="horz2" presStyleCnt="0"/>
      <dgm:spPr/>
    </dgm:pt>
    <dgm:pt modelId="{8356679E-110A-4D45-A567-6C4CEC0FEC67}" type="pres">
      <dgm:prSet presAssocID="{63353B83-725B-4B94-8E38-369637DEF3AE}" presName="horzSpace2" presStyleCnt="0"/>
      <dgm:spPr/>
    </dgm:pt>
    <dgm:pt modelId="{F13DC043-9DB2-4A1A-AEE4-D6D40F810463}" type="pres">
      <dgm:prSet presAssocID="{63353B83-725B-4B94-8E38-369637DEF3AE}" presName="tx2" presStyleLbl="revTx" presStyleIdx="2" presStyleCnt="4"/>
      <dgm:spPr/>
    </dgm:pt>
    <dgm:pt modelId="{5FFB7B50-1FDA-41C0-8925-13C16AB6DCFF}" type="pres">
      <dgm:prSet presAssocID="{63353B83-725B-4B94-8E38-369637DEF3AE}" presName="vert2" presStyleCnt="0"/>
      <dgm:spPr/>
    </dgm:pt>
    <dgm:pt modelId="{A53C27D8-3C67-4609-975D-FCF83A74C0C4}" type="pres">
      <dgm:prSet presAssocID="{63353B83-725B-4B94-8E38-369637DEF3AE}" presName="thinLine2b" presStyleLbl="callout" presStyleIdx="1" presStyleCnt="3"/>
      <dgm:spPr/>
    </dgm:pt>
    <dgm:pt modelId="{A3BD55A2-AA99-4B41-A169-3D8F6ACFA9DC}" type="pres">
      <dgm:prSet presAssocID="{63353B83-725B-4B94-8E38-369637DEF3AE}" presName="vertSpace2b" presStyleCnt="0"/>
      <dgm:spPr/>
    </dgm:pt>
    <dgm:pt modelId="{E876B6C6-BA89-483D-AC94-BB1AB7CF7825}" type="pres">
      <dgm:prSet presAssocID="{7B0D2A05-A9DF-46EA-BBA8-36EDE89CED86}" presName="horz2" presStyleCnt="0"/>
      <dgm:spPr/>
    </dgm:pt>
    <dgm:pt modelId="{9B7858F9-A7B2-4C47-8D08-EA78857DC797}" type="pres">
      <dgm:prSet presAssocID="{7B0D2A05-A9DF-46EA-BBA8-36EDE89CED86}" presName="horzSpace2" presStyleCnt="0"/>
      <dgm:spPr/>
    </dgm:pt>
    <dgm:pt modelId="{6303261D-4BA7-449A-8C99-A65A0B622C3D}" type="pres">
      <dgm:prSet presAssocID="{7B0D2A05-A9DF-46EA-BBA8-36EDE89CED86}" presName="tx2" presStyleLbl="revTx" presStyleIdx="3" presStyleCnt="4"/>
      <dgm:spPr/>
    </dgm:pt>
    <dgm:pt modelId="{5A4E3737-CFB5-4D43-BDE9-8CEEDC341A4F}" type="pres">
      <dgm:prSet presAssocID="{7B0D2A05-A9DF-46EA-BBA8-36EDE89CED86}" presName="vert2" presStyleCnt="0"/>
      <dgm:spPr/>
    </dgm:pt>
    <dgm:pt modelId="{7952FA8A-DB05-4228-98BF-FAB0FDA39AC0}" type="pres">
      <dgm:prSet presAssocID="{7B0D2A05-A9DF-46EA-BBA8-36EDE89CED86}" presName="thinLine2b" presStyleLbl="callout" presStyleIdx="2" presStyleCnt="3"/>
      <dgm:spPr/>
    </dgm:pt>
    <dgm:pt modelId="{ABB3A6B6-7B42-4D1F-93BF-0E9851CCE8F4}" type="pres">
      <dgm:prSet presAssocID="{7B0D2A05-A9DF-46EA-BBA8-36EDE89CED86}" presName="vertSpace2b" presStyleCnt="0"/>
      <dgm:spPr/>
    </dgm:pt>
  </dgm:ptLst>
  <dgm:cxnLst>
    <dgm:cxn modelId="{E2CFD418-E5EC-4A05-A20E-C6D5AA9B18B8}" type="presOf" srcId="{A5D01E11-3158-4D7E-812C-F273826BE987}" destId="{01F69743-8A3C-4FB9-8AFC-8C53A84290AE}" srcOrd="0" destOrd="0" presId="urn:microsoft.com/office/officeart/2008/layout/LinedList"/>
    <dgm:cxn modelId="{EBAFF54C-67EE-4C25-AE98-45FACA2802C3}" type="presOf" srcId="{63353B83-725B-4B94-8E38-369637DEF3AE}" destId="{F13DC043-9DB2-4A1A-AEE4-D6D40F810463}" srcOrd="0" destOrd="0" presId="urn:microsoft.com/office/officeart/2008/layout/LinedList"/>
    <dgm:cxn modelId="{BE72A770-E97C-45D6-B9F0-672491F45E95}" srcId="{F07DB32F-3AF2-45CB-BF0C-AD6408CBA982}" destId="{2123421C-2BF3-4B66-84A3-25ADE1964817}" srcOrd="0" destOrd="0" parTransId="{652B129B-8CFC-40B7-B5EB-6A6599CBCDAC}" sibTransId="{45232422-19A0-44F5-8067-60B06ACECB7D}"/>
    <dgm:cxn modelId="{C6045F87-04F6-444E-A3FD-A32EA8284628}" type="presOf" srcId="{F07DB32F-3AF2-45CB-BF0C-AD6408CBA982}" destId="{B5E135C3-4FDC-40F6-A42C-8473AAEC2845}" srcOrd="0" destOrd="0" presId="urn:microsoft.com/office/officeart/2008/layout/LinedList"/>
    <dgm:cxn modelId="{02EF51A9-2922-47EA-8C29-247AF7A79E99}" type="presOf" srcId="{2123421C-2BF3-4B66-84A3-25ADE1964817}" destId="{D5041B54-EBC4-4C60-AE3E-EB4431509C72}" srcOrd="0" destOrd="0" presId="urn:microsoft.com/office/officeart/2008/layout/LinedList"/>
    <dgm:cxn modelId="{723FB2B9-3A46-451A-B147-5E5DB38CD913}" type="presOf" srcId="{7B0D2A05-A9DF-46EA-BBA8-36EDE89CED86}" destId="{6303261D-4BA7-449A-8C99-A65A0B622C3D}" srcOrd="0" destOrd="0" presId="urn:microsoft.com/office/officeart/2008/layout/LinedList"/>
    <dgm:cxn modelId="{DF8C1FDE-09C6-4100-A32D-FDAADA7CEDED}" srcId="{2123421C-2BF3-4B66-84A3-25ADE1964817}" destId="{7B0D2A05-A9DF-46EA-BBA8-36EDE89CED86}" srcOrd="2" destOrd="0" parTransId="{E010AC6C-BF28-4E5A-BF0D-25ECA4F7D6B0}" sibTransId="{0F2EA847-744A-49EE-B0DD-212F3005D157}"/>
    <dgm:cxn modelId="{EA55B6E9-764C-4912-8066-E968E4E8C558}" srcId="{2123421C-2BF3-4B66-84A3-25ADE1964817}" destId="{A5D01E11-3158-4D7E-812C-F273826BE987}" srcOrd="0" destOrd="0" parTransId="{024A8CA6-AB98-4FF1-A829-66EA661B1FAE}" sibTransId="{F0BAC443-6DF2-4F87-A596-0DAE7AC06718}"/>
    <dgm:cxn modelId="{E93EB1F7-3991-42CB-942A-E9EE4C6F1363}" srcId="{2123421C-2BF3-4B66-84A3-25ADE1964817}" destId="{63353B83-725B-4B94-8E38-369637DEF3AE}" srcOrd="1" destOrd="0" parTransId="{1663112C-AC13-4319-BE5C-82B2D5C235D7}" sibTransId="{46E78090-45C9-4326-9794-ED9B7B430215}"/>
    <dgm:cxn modelId="{756CDE98-981C-4983-B41C-F0080137AD4A}" type="presParOf" srcId="{B5E135C3-4FDC-40F6-A42C-8473AAEC2845}" destId="{416CAEE4-F921-4369-862F-09D2454FB8B6}" srcOrd="0" destOrd="0" presId="urn:microsoft.com/office/officeart/2008/layout/LinedList"/>
    <dgm:cxn modelId="{646AC65A-357E-4BBF-9CFF-3B293BD175F1}" type="presParOf" srcId="{B5E135C3-4FDC-40F6-A42C-8473AAEC2845}" destId="{CB60C449-0636-44CA-AD3E-E4EE345C8B24}" srcOrd="1" destOrd="0" presId="urn:microsoft.com/office/officeart/2008/layout/LinedList"/>
    <dgm:cxn modelId="{CF4A801D-B082-4571-A471-2C6AFD029927}" type="presParOf" srcId="{CB60C449-0636-44CA-AD3E-E4EE345C8B24}" destId="{D5041B54-EBC4-4C60-AE3E-EB4431509C72}" srcOrd="0" destOrd="0" presId="urn:microsoft.com/office/officeart/2008/layout/LinedList"/>
    <dgm:cxn modelId="{A10368A5-0D20-4D31-BB98-41A776138F00}" type="presParOf" srcId="{CB60C449-0636-44CA-AD3E-E4EE345C8B24}" destId="{BE5D8504-CD45-4F0C-8843-13D35761D4CA}" srcOrd="1" destOrd="0" presId="urn:microsoft.com/office/officeart/2008/layout/LinedList"/>
    <dgm:cxn modelId="{03A2B2CA-971B-4200-A1BF-47CCAD8B3FC8}" type="presParOf" srcId="{BE5D8504-CD45-4F0C-8843-13D35761D4CA}" destId="{C17D7DF1-01A8-45DF-851C-B82FD396655C}" srcOrd="0" destOrd="0" presId="urn:microsoft.com/office/officeart/2008/layout/LinedList"/>
    <dgm:cxn modelId="{72E278AD-DD55-468D-9881-899E625A2893}" type="presParOf" srcId="{BE5D8504-CD45-4F0C-8843-13D35761D4CA}" destId="{6D9CFCF6-9433-498F-94AC-085FEB64A6B5}" srcOrd="1" destOrd="0" presId="urn:microsoft.com/office/officeart/2008/layout/LinedList"/>
    <dgm:cxn modelId="{9667A223-E68F-4748-AA51-D08A845DEEE4}" type="presParOf" srcId="{6D9CFCF6-9433-498F-94AC-085FEB64A6B5}" destId="{34BAE6CB-410A-49EF-A0B1-B189156D835E}" srcOrd="0" destOrd="0" presId="urn:microsoft.com/office/officeart/2008/layout/LinedList"/>
    <dgm:cxn modelId="{E10C400D-1F30-4596-A69E-3B8B82E9D02C}" type="presParOf" srcId="{6D9CFCF6-9433-498F-94AC-085FEB64A6B5}" destId="{01F69743-8A3C-4FB9-8AFC-8C53A84290AE}" srcOrd="1" destOrd="0" presId="urn:microsoft.com/office/officeart/2008/layout/LinedList"/>
    <dgm:cxn modelId="{3EFB759D-F3BD-42B5-9E69-D6E7F59B8B93}" type="presParOf" srcId="{6D9CFCF6-9433-498F-94AC-085FEB64A6B5}" destId="{9823676A-8225-4C6D-BC09-363BA669559F}" srcOrd="2" destOrd="0" presId="urn:microsoft.com/office/officeart/2008/layout/LinedList"/>
    <dgm:cxn modelId="{77C32BD0-ED8D-4572-962D-517DD409F462}" type="presParOf" srcId="{BE5D8504-CD45-4F0C-8843-13D35761D4CA}" destId="{273E58A0-1D94-4955-8C37-6A7CDA2BE1EE}" srcOrd="2" destOrd="0" presId="urn:microsoft.com/office/officeart/2008/layout/LinedList"/>
    <dgm:cxn modelId="{87FDCBDB-88CD-42BE-BC24-5DCB9F223F57}" type="presParOf" srcId="{BE5D8504-CD45-4F0C-8843-13D35761D4CA}" destId="{5534883F-0D31-4ACC-BE20-B780B0C141B5}" srcOrd="3" destOrd="0" presId="urn:microsoft.com/office/officeart/2008/layout/LinedList"/>
    <dgm:cxn modelId="{9180B50C-B2AA-42F5-9789-C9C1D067B3D3}" type="presParOf" srcId="{BE5D8504-CD45-4F0C-8843-13D35761D4CA}" destId="{4470B146-142C-4B06-A369-788CD29A095F}" srcOrd="4" destOrd="0" presId="urn:microsoft.com/office/officeart/2008/layout/LinedList"/>
    <dgm:cxn modelId="{7C9709BA-C54F-4D6F-856B-075DD97C1690}" type="presParOf" srcId="{4470B146-142C-4B06-A369-788CD29A095F}" destId="{8356679E-110A-4D45-A567-6C4CEC0FEC67}" srcOrd="0" destOrd="0" presId="urn:microsoft.com/office/officeart/2008/layout/LinedList"/>
    <dgm:cxn modelId="{082AB774-F673-4EC7-B148-742A8BC73E0E}" type="presParOf" srcId="{4470B146-142C-4B06-A369-788CD29A095F}" destId="{F13DC043-9DB2-4A1A-AEE4-D6D40F810463}" srcOrd="1" destOrd="0" presId="urn:microsoft.com/office/officeart/2008/layout/LinedList"/>
    <dgm:cxn modelId="{91EE028A-0A3B-4E14-A0D9-6874BC85A1B3}" type="presParOf" srcId="{4470B146-142C-4B06-A369-788CD29A095F}" destId="{5FFB7B50-1FDA-41C0-8925-13C16AB6DCFF}" srcOrd="2" destOrd="0" presId="urn:microsoft.com/office/officeart/2008/layout/LinedList"/>
    <dgm:cxn modelId="{2F06E3A1-1A2D-408D-81F7-0B8D839018D4}" type="presParOf" srcId="{BE5D8504-CD45-4F0C-8843-13D35761D4CA}" destId="{A53C27D8-3C67-4609-975D-FCF83A74C0C4}" srcOrd="5" destOrd="0" presId="urn:microsoft.com/office/officeart/2008/layout/LinedList"/>
    <dgm:cxn modelId="{B67EBCF6-4DBA-4D68-AA15-EB1F2CC5FB29}" type="presParOf" srcId="{BE5D8504-CD45-4F0C-8843-13D35761D4CA}" destId="{A3BD55A2-AA99-4B41-A169-3D8F6ACFA9DC}" srcOrd="6" destOrd="0" presId="urn:microsoft.com/office/officeart/2008/layout/LinedList"/>
    <dgm:cxn modelId="{5791F3A3-78D7-4B9E-BA93-66E0319EF4EA}" type="presParOf" srcId="{BE5D8504-CD45-4F0C-8843-13D35761D4CA}" destId="{E876B6C6-BA89-483D-AC94-BB1AB7CF7825}" srcOrd="7" destOrd="0" presId="urn:microsoft.com/office/officeart/2008/layout/LinedList"/>
    <dgm:cxn modelId="{3BCDB3F8-DE39-4037-A3AC-33B4B08A13AB}" type="presParOf" srcId="{E876B6C6-BA89-483D-AC94-BB1AB7CF7825}" destId="{9B7858F9-A7B2-4C47-8D08-EA78857DC797}" srcOrd="0" destOrd="0" presId="urn:microsoft.com/office/officeart/2008/layout/LinedList"/>
    <dgm:cxn modelId="{709E83EC-C149-4D7D-86EB-BABA5D76FB37}" type="presParOf" srcId="{E876B6C6-BA89-483D-AC94-BB1AB7CF7825}" destId="{6303261D-4BA7-449A-8C99-A65A0B622C3D}" srcOrd="1" destOrd="0" presId="urn:microsoft.com/office/officeart/2008/layout/LinedList"/>
    <dgm:cxn modelId="{8A2F6DEB-B0ED-401D-910E-827233ED73AE}" type="presParOf" srcId="{E876B6C6-BA89-483D-AC94-BB1AB7CF7825}" destId="{5A4E3737-CFB5-4D43-BDE9-8CEEDC341A4F}" srcOrd="2" destOrd="0" presId="urn:microsoft.com/office/officeart/2008/layout/LinedList"/>
    <dgm:cxn modelId="{9DE6AF68-AB98-45C3-B1BD-64E1B6F9BFF0}" type="presParOf" srcId="{BE5D8504-CD45-4F0C-8843-13D35761D4CA}" destId="{7952FA8A-DB05-4228-98BF-FAB0FDA39AC0}" srcOrd="8" destOrd="0" presId="urn:microsoft.com/office/officeart/2008/layout/LinedList"/>
    <dgm:cxn modelId="{62BDE2C5-0454-4C55-BC11-22C2D2673AC0}" type="presParOf" srcId="{BE5D8504-CD45-4F0C-8843-13D35761D4CA}" destId="{ABB3A6B6-7B42-4D1F-93BF-0E9851CCE8F4}" srcOrd="9" destOrd="0" presId="urn:microsoft.com/office/officeart/2008/layout/LinedList"/>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6D24E89-8305-4D6B-99A2-4A632E2F7934}" type="doc">
      <dgm:prSet loTypeId="urn:microsoft.com/office/officeart/2008/layout/NameandTitleOrganizationalChart" loCatId="hierarchy" qsTypeId="urn:microsoft.com/office/officeart/2005/8/quickstyle/simple1" qsCatId="simple" csTypeId="urn:microsoft.com/office/officeart/2005/8/colors/accent1_2" csCatId="accent1" phldr="1"/>
      <dgm:spPr/>
      <dgm:t>
        <a:bodyPr/>
        <a:lstStyle/>
        <a:p>
          <a:endParaRPr lang="pt-PT"/>
        </a:p>
      </dgm:t>
    </dgm:pt>
    <dgm:pt modelId="{7CAA0453-867B-4D1B-B2CD-9A5F922F1E64}">
      <dgm:prSet phldrT="[Texto]"/>
      <dgm:spPr/>
      <dgm:t>
        <a:bodyPr/>
        <a:lstStyle/>
        <a:p>
          <a:pPr algn="ctr"/>
          <a:r>
            <a:rPr lang="el-GR" dirty="0"/>
            <a:t>β</a:t>
          </a:r>
          <a:r>
            <a:rPr lang="pt-PT" dirty="0"/>
            <a:t>-</a:t>
          </a:r>
          <a:r>
            <a:rPr lang="pt-PT" dirty="0" err="1"/>
            <a:t>blockers</a:t>
          </a:r>
          <a:endParaRPr lang="pt-PT" dirty="0"/>
        </a:p>
      </dgm:t>
    </dgm:pt>
    <dgm:pt modelId="{B52CA09C-4605-4AB9-AB22-8A01AD67B708}" type="parTrans" cxnId="{DCFF6310-DD11-4A37-A4D6-DAAEB7D402CA}">
      <dgm:prSet/>
      <dgm:spPr/>
      <dgm:t>
        <a:bodyPr/>
        <a:lstStyle/>
        <a:p>
          <a:pPr algn="ctr"/>
          <a:endParaRPr lang="pt-PT"/>
        </a:p>
      </dgm:t>
    </dgm:pt>
    <dgm:pt modelId="{3C3656FA-D1E5-412A-A5FE-0CDD4B49D413}" type="sibTrans" cxnId="{DCFF6310-DD11-4A37-A4D6-DAAEB7D402CA}">
      <dgm:prSet/>
      <dgm:spPr/>
      <dgm:t>
        <a:bodyPr/>
        <a:lstStyle/>
        <a:p>
          <a:pPr algn="ctr"/>
          <a:endParaRPr lang="pt-PT"/>
        </a:p>
      </dgm:t>
    </dgm:pt>
    <dgm:pt modelId="{4E8B54B0-0AB8-4E54-B781-EBCFB282C326}">
      <dgm:prSet phldrT="[Texto]"/>
      <dgm:spPr/>
      <dgm:t>
        <a:bodyPr/>
        <a:lstStyle/>
        <a:p>
          <a:pPr algn="ctr">
            <a:buFont typeface="Arial" panose="020B0604020202020204" pitchFamily="34" charset="0"/>
            <a:buChar char="•"/>
          </a:pPr>
          <a:endParaRPr lang="pt-PT" dirty="0"/>
        </a:p>
        <a:p>
          <a:pPr algn="ctr">
            <a:buFont typeface="Arial" panose="020B0604020202020204" pitchFamily="34" charset="0"/>
            <a:buChar char="•"/>
          </a:pPr>
          <a:r>
            <a:rPr lang="pt-PT" dirty="0"/>
            <a:t>Atenolol</a:t>
          </a:r>
        </a:p>
        <a:p>
          <a:pPr algn="ctr">
            <a:buFont typeface="Arial" panose="020B0604020202020204" pitchFamily="34" charset="0"/>
            <a:buChar char="•"/>
          </a:pPr>
          <a:r>
            <a:rPr lang="pt-PT" dirty="0"/>
            <a:t>Metoprolol</a:t>
          </a:r>
        </a:p>
        <a:p>
          <a:pPr algn="ctr">
            <a:buFont typeface="Arial" panose="020B0604020202020204" pitchFamily="34" charset="0"/>
            <a:buChar char="•"/>
          </a:pPr>
          <a:r>
            <a:rPr lang="pt-PT" dirty="0" err="1"/>
            <a:t>Betaxolol</a:t>
          </a:r>
          <a:endParaRPr lang="pt-PT" dirty="0"/>
        </a:p>
        <a:p>
          <a:pPr algn="ctr">
            <a:buFont typeface="Arial" panose="020B0604020202020204" pitchFamily="34" charset="0"/>
            <a:buChar char="•"/>
          </a:pPr>
          <a:r>
            <a:rPr lang="pt-PT" dirty="0" err="1"/>
            <a:t>Bisoprolol</a:t>
          </a:r>
          <a:endParaRPr lang="pt-PT" dirty="0"/>
        </a:p>
      </dgm:t>
    </dgm:pt>
    <dgm:pt modelId="{580FE129-BDBC-4F7A-A43B-324D28F5E9BF}" type="parTrans" cxnId="{07D38089-4111-409B-BEE5-03152792A7BD}">
      <dgm:prSet/>
      <dgm:spPr/>
      <dgm:t>
        <a:bodyPr/>
        <a:lstStyle/>
        <a:p>
          <a:pPr algn="ctr"/>
          <a:endParaRPr lang="pt-PT"/>
        </a:p>
      </dgm:t>
    </dgm:pt>
    <dgm:pt modelId="{61C4CA5C-C513-4184-9A13-64BEDCB9535D}" type="sibTrans" cxnId="{07D38089-4111-409B-BEE5-03152792A7BD}">
      <dgm:prSet custT="1"/>
      <dgm:spPr/>
      <dgm:t>
        <a:bodyPr/>
        <a:lstStyle/>
        <a:p>
          <a:pPr algn="ctr"/>
          <a:r>
            <a:rPr lang="el-GR" sz="1400" dirty="0"/>
            <a:t>β</a:t>
          </a:r>
          <a:r>
            <a:rPr lang="pt-PT" sz="1400" dirty="0"/>
            <a:t>1 </a:t>
          </a:r>
          <a:r>
            <a:rPr lang="pt-PT" sz="1400" dirty="0" err="1"/>
            <a:t>selective</a:t>
          </a:r>
          <a:r>
            <a:rPr lang="pt-PT" sz="1400" dirty="0"/>
            <a:t> (</a:t>
          </a:r>
          <a:r>
            <a:rPr lang="pt-PT" sz="1400" dirty="0" err="1"/>
            <a:t>cardioprotective</a:t>
          </a:r>
          <a:r>
            <a:rPr lang="pt-PT" sz="1400" dirty="0"/>
            <a:t>)</a:t>
          </a:r>
        </a:p>
      </dgm:t>
    </dgm:pt>
    <dgm:pt modelId="{949BAEE8-24BE-4566-BD00-B12394D89A03}">
      <dgm:prSet phldrT="[Texto]" custT="1"/>
      <dgm:spPr/>
      <dgm:t>
        <a:bodyPr/>
        <a:lstStyle/>
        <a:p>
          <a:pPr algn="ctr">
            <a:lnSpc>
              <a:spcPct val="100000"/>
            </a:lnSpc>
          </a:pPr>
          <a:endParaRPr lang="pt-PT" sz="2400" dirty="0"/>
        </a:p>
        <a:p>
          <a:pPr algn="ctr">
            <a:lnSpc>
              <a:spcPct val="100000"/>
            </a:lnSpc>
          </a:pPr>
          <a:r>
            <a:rPr lang="pt-PT" sz="2400" dirty="0" err="1"/>
            <a:t>Propanolol</a:t>
          </a:r>
          <a:endParaRPr lang="pt-PT" sz="2400" dirty="0"/>
        </a:p>
        <a:p>
          <a:pPr algn="ctr">
            <a:lnSpc>
              <a:spcPct val="100000"/>
            </a:lnSpc>
          </a:pPr>
          <a:r>
            <a:rPr lang="pt-PT" sz="2400" dirty="0" err="1"/>
            <a:t>Carvedilol</a:t>
          </a:r>
          <a:endParaRPr lang="pt-PT" sz="2400" dirty="0"/>
        </a:p>
        <a:p>
          <a:pPr algn="ctr">
            <a:lnSpc>
              <a:spcPct val="100000"/>
            </a:lnSpc>
          </a:pPr>
          <a:r>
            <a:rPr lang="pt-PT" sz="2400" dirty="0" err="1"/>
            <a:t>Nadolol</a:t>
          </a:r>
          <a:endParaRPr lang="pt-PT" sz="2400" dirty="0"/>
        </a:p>
        <a:p>
          <a:pPr algn="ctr">
            <a:lnSpc>
              <a:spcPct val="100000"/>
            </a:lnSpc>
          </a:pPr>
          <a:r>
            <a:rPr lang="pt-PT" sz="2400" dirty="0" err="1"/>
            <a:t>Sotalol</a:t>
          </a:r>
          <a:endParaRPr lang="pt-PT" sz="2400" dirty="0"/>
        </a:p>
      </dgm:t>
    </dgm:pt>
    <dgm:pt modelId="{05764B9C-21C9-457C-B390-5C72A1AF89E7}" type="parTrans" cxnId="{6266FC72-4F69-4212-BCE0-BCD27E905B25}">
      <dgm:prSet/>
      <dgm:spPr/>
      <dgm:t>
        <a:bodyPr/>
        <a:lstStyle/>
        <a:p>
          <a:pPr algn="ctr"/>
          <a:endParaRPr lang="pt-PT"/>
        </a:p>
      </dgm:t>
    </dgm:pt>
    <dgm:pt modelId="{633CCF06-EDC8-4F77-8455-FD867D8E7B48}" type="sibTrans" cxnId="{6266FC72-4F69-4212-BCE0-BCD27E905B25}">
      <dgm:prSet custT="1"/>
      <dgm:spPr/>
      <dgm:t>
        <a:bodyPr/>
        <a:lstStyle/>
        <a:p>
          <a:pPr algn="ctr"/>
          <a:r>
            <a:rPr lang="pt-PT" sz="1400" dirty="0"/>
            <a:t>Non-</a:t>
          </a:r>
          <a:r>
            <a:rPr lang="pt-PT" sz="1400" dirty="0" err="1"/>
            <a:t>selective</a:t>
          </a:r>
          <a:endParaRPr lang="pt-PT" sz="1400" dirty="0"/>
        </a:p>
        <a:p>
          <a:pPr algn="ctr"/>
          <a:r>
            <a:rPr lang="el-GR" sz="1400" dirty="0"/>
            <a:t>β</a:t>
          </a:r>
          <a:r>
            <a:rPr lang="pt-PT" sz="1400" dirty="0"/>
            <a:t>1 </a:t>
          </a:r>
          <a:r>
            <a:rPr lang="pt-PT" sz="1400" dirty="0" err="1"/>
            <a:t>and</a:t>
          </a:r>
          <a:r>
            <a:rPr lang="pt-PT" sz="1400" dirty="0"/>
            <a:t> </a:t>
          </a:r>
          <a:r>
            <a:rPr lang="el-GR" sz="1400" dirty="0"/>
            <a:t>β</a:t>
          </a:r>
          <a:r>
            <a:rPr lang="pt-PT" sz="1400" dirty="0"/>
            <a:t>2</a:t>
          </a:r>
        </a:p>
      </dgm:t>
    </dgm:pt>
    <dgm:pt modelId="{4FA18290-6AC6-452A-B434-476FB7FCF194}" type="pres">
      <dgm:prSet presAssocID="{D6D24E89-8305-4D6B-99A2-4A632E2F7934}" presName="hierChild1" presStyleCnt="0">
        <dgm:presLayoutVars>
          <dgm:orgChart val="1"/>
          <dgm:chPref val="1"/>
          <dgm:dir/>
          <dgm:animOne val="branch"/>
          <dgm:animLvl val="lvl"/>
          <dgm:resizeHandles/>
        </dgm:presLayoutVars>
      </dgm:prSet>
      <dgm:spPr/>
    </dgm:pt>
    <dgm:pt modelId="{C1DC6438-DC2F-463C-9A0B-54FE223B683B}" type="pres">
      <dgm:prSet presAssocID="{7CAA0453-867B-4D1B-B2CD-9A5F922F1E64}" presName="hierRoot1" presStyleCnt="0">
        <dgm:presLayoutVars>
          <dgm:hierBranch val="init"/>
        </dgm:presLayoutVars>
      </dgm:prSet>
      <dgm:spPr/>
    </dgm:pt>
    <dgm:pt modelId="{6C8E73D7-09EA-465C-B612-E1BB906CEFA5}" type="pres">
      <dgm:prSet presAssocID="{7CAA0453-867B-4D1B-B2CD-9A5F922F1E64}" presName="rootComposite1" presStyleCnt="0"/>
      <dgm:spPr/>
    </dgm:pt>
    <dgm:pt modelId="{95199339-31D0-4645-8CD7-984934C47660}" type="pres">
      <dgm:prSet presAssocID="{7CAA0453-867B-4D1B-B2CD-9A5F922F1E64}" presName="rootText1" presStyleLbl="node0" presStyleIdx="0" presStyleCnt="1" custLinFactNeighborX="-633" custLinFactNeighborY="-302">
        <dgm:presLayoutVars>
          <dgm:chMax/>
          <dgm:chPref val="3"/>
        </dgm:presLayoutVars>
      </dgm:prSet>
      <dgm:spPr/>
    </dgm:pt>
    <dgm:pt modelId="{6BB02800-0191-413D-AC6B-37B59D10C553}" type="pres">
      <dgm:prSet presAssocID="{7CAA0453-867B-4D1B-B2CD-9A5F922F1E64}" presName="titleText1" presStyleLbl="fgAcc0" presStyleIdx="0" presStyleCnt="1" custFlipVert="1" custFlipHor="1" custScaleX="37873" custScaleY="38846" custLinFactNeighborX="-18800" custLinFactNeighborY="-44504">
        <dgm:presLayoutVars>
          <dgm:chMax val="0"/>
          <dgm:chPref val="0"/>
        </dgm:presLayoutVars>
      </dgm:prSet>
      <dgm:spPr/>
    </dgm:pt>
    <dgm:pt modelId="{1FEC31E2-D5A0-4D6A-8D72-D505ED87E9B9}" type="pres">
      <dgm:prSet presAssocID="{7CAA0453-867B-4D1B-B2CD-9A5F922F1E64}" presName="rootConnector1" presStyleLbl="node1" presStyleIdx="0" presStyleCnt="2"/>
      <dgm:spPr/>
    </dgm:pt>
    <dgm:pt modelId="{AC87E00D-8C53-49EA-AB79-EE9167E280C0}" type="pres">
      <dgm:prSet presAssocID="{7CAA0453-867B-4D1B-B2CD-9A5F922F1E64}" presName="hierChild2" presStyleCnt="0"/>
      <dgm:spPr/>
    </dgm:pt>
    <dgm:pt modelId="{780670CB-E53D-46C3-81A4-5A18F584C21A}" type="pres">
      <dgm:prSet presAssocID="{580FE129-BDBC-4F7A-A43B-324D28F5E9BF}" presName="Name37" presStyleLbl="parChTrans1D2" presStyleIdx="0" presStyleCnt="2"/>
      <dgm:spPr/>
    </dgm:pt>
    <dgm:pt modelId="{7995C4B3-6E0E-444F-A945-2377A986B9D0}" type="pres">
      <dgm:prSet presAssocID="{4E8B54B0-0AB8-4E54-B781-EBCFB282C326}" presName="hierRoot2" presStyleCnt="0">
        <dgm:presLayoutVars>
          <dgm:hierBranch val="init"/>
        </dgm:presLayoutVars>
      </dgm:prSet>
      <dgm:spPr/>
    </dgm:pt>
    <dgm:pt modelId="{10DC47E6-72F2-4D9E-AC72-CA468268BAC3}" type="pres">
      <dgm:prSet presAssocID="{4E8B54B0-0AB8-4E54-B781-EBCFB282C326}" presName="rootComposite" presStyleCnt="0"/>
      <dgm:spPr/>
    </dgm:pt>
    <dgm:pt modelId="{5BBDA8EA-FA9B-499D-9FCD-810D055F7040}" type="pres">
      <dgm:prSet presAssocID="{4E8B54B0-0AB8-4E54-B781-EBCFB282C326}" presName="rootText" presStyleLbl="node1" presStyleIdx="0" presStyleCnt="2" custScaleY="244288" custLinFactNeighborX="60" custLinFactNeighborY="5276">
        <dgm:presLayoutVars>
          <dgm:chMax/>
          <dgm:chPref val="3"/>
        </dgm:presLayoutVars>
      </dgm:prSet>
      <dgm:spPr/>
    </dgm:pt>
    <dgm:pt modelId="{6AE191FC-D786-4D72-AE05-25D4E66B38E6}" type="pres">
      <dgm:prSet presAssocID="{4E8B54B0-0AB8-4E54-B781-EBCFB282C326}" presName="titleText2" presStyleLbl="fgAcc1" presStyleIdx="0" presStyleCnt="2" custScaleY="225682" custLinFactX="-8457" custLinFactY="-200000" custLinFactNeighborX="-100000" custLinFactNeighborY="-277135">
        <dgm:presLayoutVars>
          <dgm:chMax val="0"/>
          <dgm:chPref val="0"/>
        </dgm:presLayoutVars>
      </dgm:prSet>
      <dgm:spPr/>
    </dgm:pt>
    <dgm:pt modelId="{CCD828F6-0E5F-481D-9835-F0B7C74D6C87}" type="pres">
      <dgm:prSet presAssocID="{4E8B54B0-0AB8-4E54-B781-EBCFB282C326}" presName="rootConnector" presStyleLbl="node2" presStyleIdx="0" presStyleCnt="0"/>
      <dgm:spPr/>
    </dgm:pt>
    <dgm:pt modelId="{EAF71E70-4517-4B8E-AFCD-F8CE12EA8397}" type="pres">
      <dgm:prSet presAssocID="{4E8B54B0-0AB8-4E54-B781-EBCFB282C326}" presName="hierChild4" presStyleCnt="0"/>
      <dgm:spPr/>
    </dgm:pt>
    <dgm:pt modelId="{884ABB79-FAA3-466F-BAB6-65404DAAF18E}" type="pres">
      <dgm:prSet presAssocID="{4E8B54B0-0AB8-4E54-B781-EBCFB282C326}" presName="hierChild5" presStyleCnt="0"/>
      <dgm:spPr/>
    </dgm:pt>
    <dgm:pt modelId="{EA62A3E8-6F08-4CE9-9193-B3B238DAFEB7}" type="pres">
      <dgm:prSet presAssocID="{05764B9C-21C9-457C-B390-5C72A1AF89E7}" presName="Name37" presStyleLbl="parChTrans1D2" presStyleIdx="1" presStyleCnt="2"/>
      <dgm:spPr/>
    </dgm:pt>
    <dgm:pt modelId="{18B4383D-819D-4BD0-9AF1-79BB84AD2915}" type="pres">
      <dgm:prSet presAssocID="{949BAEE8-24BE-4566-BD00-B12394D89A03}" presName="hierRoot2" presStyleCnt="0">
        <dgm:presLayoutVars>
          <dgm:hierBranch val="init"/>
        </dgm:presLayoutVars>
      </dgm:prSet>
      <dgm:spPr/>
    </dgm:pt>
    <dgm:pt modelId="{1F2C8C8F-841E-4AF5-9EC1-1ACB0D21DCCF}" type="pres">
      <dgm:prSet presAssocID="{949BAEE8-24BE-4566-BD00-B12394D89A03}" presName="rootComposite" presStyleCnt="0"/>
      <dgm:spPr/>
    </dgm:pt>
    <dgm:pt modelId="{D34169D2-B6A6-4E5A-A5C9-EA1EA3564201}" type="pres">
      <dgm:prSet presAssocID="{949BAEE8-24BE-4566-BD00-B12394D89A03}" presName="rootText" presStyleLbl="node1" presStyleIdx="1" presStyleCnt="2" custScaleY="253010">
        <dgm:presLayoutVars>
          <dgm:chMax/>
          <dgm:chPref val="3"/>
        </dgm:presLayoutVars>
      </dgm:prSet>
      <dgm:spPr/>
    </dgm:pt>
    <dgm:pt modelId="{FDE508EF-0728-474A-AE8E-5FCF2D2B221F}" type="pres">
      <dgm:prSet presAssocID="{949BAEE8-24BE-4566-BD00-B12394D89A03}" presName="titleText2" presStyleLbl="fgAcc1" presStyleIdx="1" presStyleCnt="2" custScaleX="114799" custScaleY="227387" custLinFactY="-214235" custLinFactNeighborX="37161" custLinFactNeighborY="-300000">
        <dgm:presLayoutVars>
          <dgm:chMax val="0"/>
          <dgm:chPref val="0"/>
        </dgm:presLayoutVars>
      </dgm:prSet>
      <dgm:spPr/>
    </dgm:pt>
    <dgm:pt modelId="{62022BD3-3E0F-41AB-A234-16BBAEBFE3BF}" type="pres">
      <dgm:prSet presAssocID="{949BAEE8-24BE-4566-BD00-B12394D89A03}" presName="rootConnector" presStyleLbl="node2" presStyleIdx="0" presStyleCnt="0"/>
      <dgm:spPr/>
    </dgm:pt>
    <dgm:pt modelId="{9E5BBF07-9B31-4D96-A528-BFF7C8D7FF31}" type="pres">
      <dgm:prSet presAssocID="{949BAEE8-24BE-4566-BD00-B12394D89A03}" presName="hierChild4" presStyleCnt="0"/>
      <dgm:spPr/>
    </dgm:pt>
    <dgm:pt modelId="{3686C53E-B725-4CC9-89CB-464667ABF393}" type="pres">
      <dgm:prSet presAssocID="{949BAEE8-24BE-4566-BD00-B12394D89A03}" presName="hierChild5" presStyleCnt="0"/>
      <dgm:spPr/>
    </dgm:pt>
    <dgm:pt modelId="{FEF4A7B6-5270-42C4-B03C-5A81B4DC6BA7}" type="pres">
      <dgm:prSet presAssocID="{7CAA0453-867B-4D1B-B2CD-9A5F922F1E64}" presName="hierChild3" presStyleCnt="0"/>
      <dgm:spPr/>
    </dgm:pt>
  </dgm:ptLst>
  <dgm:cxnLst>
    <dgm:cxn modelId="{DCFF6310-DD11-4A37-A4D6-DAAEB7D402CA}" srcId="{D6D24E89-8305-4D6B-99A2-4A632E2F7934}" destId="{7CAA0453-867B-4D1B-B2CD-9A5F922F1E64}" srcOrd="0" destOrd="0" parTransId="{B52CA09C-4605-4AB9-AB22-8A01AD67B708}" sibTransId="{3C3656FA-D1E5-412A-A5FE-0CDD4B49D413}"/>
    <dgm:cxn modelId="{A52E801C-F114-42F4-AB31-113B5199305A}" type="presOf" srcId="{D6D24E89-8305-4D6B-99A2-4A632E2F7934}" destId="{4FA18290-6AC6-452A-B434-476FB7FCF194}" srcOrd="0" destOrd="0" presId="urn:microsoft.com/office/officeart/2008/layout/NameandTitleOrganizationalChart"/>
    <dgm:cxn modelId="{1A0B9336-B60D-422D-B101-7DDDBFC61DB2}" type="presOf" srcId="{7CAA0453-867B-4D1B-B2CD-9A5F922F1E64}" destId="{1FEC31E2-D5A0-4D6A-8D72-D505ED87E9B9}" srcOrd="1" destOrd="0" presId="urn:microsoft.com/office/officeart/2008/layout/NameandTitleOrganizationalChart"/>
    <dgm:cxn modelId="{60D6AF66-DE88-4565-B84D-A9139ED52102}" type="presOf" srcId="{4E8B54B0-0AB8-4E54-B781-EBCFB282C326}" destId="{5BBDA8EA-FA9B-499D-9FCD-810D055F7040}" srcOrd="0" destOrd="0" presId="urn:microsoft.com/office/officeart/2008/layout/NameandTitleOrganizationalChart"/>
    <dgm:cxn modelId="{6266FC72-4F69-4212-BCE0-BCD27E905B25}" srcId="{7CAA0453-867B-4D1B-B2CD-9A5F922F1E64}" destId="{949BAEE8-24BE-4566-BD00-B12394D89A03}" srcOrd="1" destOrd="0" parTransId="{05764B9C-21C9-457C-B390-5C72A1AF89E7}" sibTransId="{633CCF06-EDC8-4F77-8455-FD867D8E7B48}"/>
    <dgm:cxn modelId="{505F7080-8F60-45A1-ADF3-D94587DE90D6}" type="presOf" srcId="{61C4CA5C-C513-4184-9A13-64BEDCB9535D}" destId="{6AE191FC-D786-4D72-AE05-25D4E66B38E6}" srcOrd="0" destOrd="0" presId="urn:microsoft.com/office/officeart/2008/layout/NameandTitleOrganizationalChart"/>
    <dgm:cxn modelId="{07D38089-4111-409B-BEE5-03152792A7BD}" srcId="{7CAA0453-867B-4D1B-B2CD-9A5F922F1E64}" destId="{4E8B54B0-0AB8-4E54-B781-EBCFB282C326}" srcOrd="0" destOrd="0" parTransId="{580FE129-BDBC-4F7A-A43B-324D28F5E9BF}" sibTransId="{61C4CA5C-C513-4184-9A13-64BEDCB9535D}"/>
    <dgm:cxn modelId="{BC4B2CAD-BDCD-45A5-8FDA-BF9D1052AEDD}" type="presOf" srcId="{7CAA0453-867B-4D1B-B2CD-9A5F922F1E64}" destId="{95199339-31D0-4645-8CD7-984934C47660}" srcOrd="0" destOrd="0" presId="urn:microsoft.com/office/officeart/2008/layout/NameandTitleOrganizationalChart"/>
    <dgm:cxn modelId="{30DC5FC3-D655-4A70-AFBC-5E78CBEF51BC}" type="presOf" srcId="{633CCF06-EDC8-4F77-8455-FD867D8E7B48}" destId="{FDE508EF-0728-474A-AE8E-5FCF2D2B221F}" srcOrd="0" destOrd="0" presId="urn:microsoft.com/office/officeart/2008/layout/NameandTitleOrganizationalChart"/>
    <dgm:cxn modelId="{1743C1D3-E716-48EF-8481-475AF173EAA4}" type="presOf" srcId="{4E8B54B0-0AB8-4E54-B781-EBCFB282C326}" destId="{CCD828F6-0E5F-481D-9835-F0B7C74D6C87}" srcOrd="1" destOrd="0" presId="urn:microsoft.com/office/officeart/2008/layout/NameandTitleOrganizationalChart"/>
    <dgm:cxn modelId="{C46A1DD4-E761-4E30-8C7A-62D6AE9706B1}" type="presOf" srcId="{05764B9C-21C9-457C-B390-5C72A1AF89E7}" destId="{EA62A3E8-6F08-4CE9-9193-B3B238DAFEB7}" srcOrd="0" destOrd="0" presId="urn:microsoft.com/office/officeart/2008/layout/NameandTitleOrganizationalChart"/>
    <dgm:cxn modelId="{BE86B9D4-78A2-477D-B758-AFFBF0D5DE27}" type="presOf" srcId="{3C3656FA-D1E5-412A-A5FE-0CDD4B49D413}" destId="{6BB02800-0191-413D-AC6B-37B59D10C553}" srcOrd="0" destOrd="0" presId="urn:microsoft.com/office/officeart/2008/layout/NameandTitleOrganizationalChart"/>
    <dgm:cxn modelId="{837B58E7-E57D-453E-A8F1-D47BB8CE672E}" type="presOf" srcId="{949BAEE8-24BE-4566-BD00-B12394D89A03}" destId="{D34169D2-B6A6-4E5A-A5C9-EA1EA3564201}" srcOrd="0" destOrd="0" presId="urn:microsoft.com/office/officeart/2008/layout/NameandTitleOrganizationalChart"/>
    <dgm:cxn modelId="{100193F9-A5DB-4D2C-BF7D-838AB115B56B}" type="presOf" srcId="{580FE129-BDBC-4F7A-A43B-324D28F5E9BF}" destId="{780670CB-E53D-46C3-81A4-5A18F584C21A}" srcOrd="0" destOrd="0" presId="urn:microsoft.com/office/officeart/2008/layout/NameandTitleOrganizationalChart"/>
    <dgm:cxn modelId="{8668E5F9-2ED2-44CE-9283-115270B8E868}" type="presOf" srcId="{949BAEE8-24BE-4566-BD00-B12394D89A03}" destId="{62022BD3-3E0F-41AB-A234-16BBAEBFE3BF}" srcOrd="1" destOrd="0" presId="urn:microsoft.com/office/officeart/2008/layout/NameandTitleOrganizationalChart"/>
    <dgm:cxn modelId="{64AAD728-1C44-4E51-A9A1-CD1B2292E2CD}" type="presParOf" srcId="{4FA18290-6AC6-452A-B434-476FB7FCF194}" destId="{C1DC6438-DC2F-463C-9A0B-54FE223B683B}" srcOrd="0" destOrd="0" presId="urn:microsoft.com/office/officeart/2008/layout/NameandTitleOrganizationalChart"/>
    <dgm:cxn modelId="{DA7FE297-78C0-476B-B111-7E3F9FDBCEA6}" type="presParOf" srcId="{C1DC6438-DC2F-463C-9A0B-54FE223B683B}" destId="{6C8E73D7-09EA-465C-B612-E1BB906CEFA5}" srcOrd="0" destOrd="0" presId="urn:microsoft.com/office/officeart/2008/layout/NameandTitleOrganizationalChart"/>
    <dgm:cxn modelId="{61AE59E5-E0CA-4951-9F36-203F7C8D81AF}" type="presParOf" srcId="{6C8E73D7-09EA-465C-B612-E1BB906CEFA5}" destId="{95199339-31D0-4645-8CD7-984934C47660}" srcOrd="0" destOrd="0" presId="urn:microsoft.com/office/officeart/2008/layout/NameandTitleOrganizationalChart"/>
    <dgm:cxn modelId="{AD79B299-7410-4075-8B11-B0728E939D27}" type="presParOf" srcId="{6C8E73D7-09EA-465C-B612-E1BB906CEFA5}" destId="{6BB02800-0191-413D-AC6B-37B59D10C553}" srcOrd="1" destOrd="0" presId="urn:microsoft.com/office/officeart/2008/layout/NameandTitleOrganizationalChart"/>
    <dgm:cxn modelId="{F46C86BC-3A54-4720-805B-2F0C64589182}" type="presParOf" srcId="{6C8E73D7-09EA-465C-B612-E1BB906CEFA5}" destId="{1FEC31E2-D5A0-4D6A-8D72-D505ED87E9B9}" srcOrd="2" destOrd="0" presId="urn:microsoft.com/office/officeart/2008/layout/NameandTitleOrganizationalChart"/>
    <dgm:cxn modelId="{72B948B8-07D0-481F-9B41-3107FD7F290C}" type="presParOf" srcId="{C1DC6438-DC2F-463C-9A0B-54FE223B683B}" destId="{AC87E00D-8C53-49EA-AB79-EE9167E280C0}" srcOrd="1" destOrd="0" presId="urn:microsoft.com/office/officeart/2008/layout/NameandTitleOrganizationalChart"/>
    <dgm:cxn modelId="{1D4707BA-006E-4A79-9BD3-E688F65422A2}" type="presParOf" srcId="{AC87E00D-8C53-49EA-AB79-EE9167E280C0}" destId="{780670CB-E53D-46C3-81A4-5A18F584C21A}" srcOrd="0" destOrd="0" presId="urn:microsoft.com/office/officeart/2008/layout/NameandTitleOrganizationalChart"/>
    <dgm:cxn modelId="{59AAC016-42D6-4665-892D-117533B54199}" type="presParOf" srcId="{AC87E00D-8C53-49EA-AB79-EE9167E280C0}" destId="{7995C4B3-6E0E-444F-A945-2377A986B9D0}" srcOrd="1" destOrd="0" presId="urn:microsoft.com/office/officeart/2008/layout/NameandTitleOrganizationalChart"/>
    <dgm:cxn modelId="{AC5E2752-C0D4-4B61-A627-12949D9A1A93}" type="presParOf" srcId="{7995C4B3-6E0E-444F-A945-2377A986B9D0}" destId="{10DC47E6-72F2-4D9E-AC72-CA468268BAC3}" srcOrd="0" destOrd="0" presId="urn:microsoft.com/office/officeart/2008/layout/NameandTitleOrganizationalChart"/>
    <dgm:cxn modelId="{B1852847-FF64-4583-BEEA-770BA4D5FADA}" type="presParOf" srcId="{10DC47E6-72F2-4D9E-AC72-CA468268BAC3}" destId="{5BBDA8EA-FA9B-499D-9FCD-810D055F7040}" srcOrd="0" destOrd="0" presId="urn:microsoft.com/office/officeart/2008/layout/NameandTitleOrganizationalChart"/>
    <dgm:cxn modelId="{E5D2BD75-EA15-4B00-A57A-70C798A52CFC}" type="presParOf" srcId="{10DC47E6-72F2-4D9E-AC72-CA468268BAC3}" destId="{6AE191FC-D786-4D72-AE05-25D4E66B38E6}" srcOrd="1" destOrd="0" presId="urn:microsoft.com/office/officeart/2008/layout/NameandTitleOrganizationalChart"/>
    <dgm:cxn modelId="{2EADAE07-3289-4CB3-A953-4C501050EE5C}" type="presParOf" srcId="{10DC47E6-72F2-4D9E-AC72-CA468268BAC3}" destId="{CCD828F6-0E5F-481D-9835-F0B7C74D6C87}" srcOrd="2" destOrd="0" presId="urn:microsoft.com/office/officeart/2008/layout/NameandTitleOrganizationalChart"/>
    <dgm:cxn modelId="{32BF5038-5157-4BBD-9FB0-2AAA3186814B}" type="presParOf" srcId="{7995C4B3-6E0E-444F-A945-2377A986B9D0}" destId="{EAF71E70-4517-4B8E-AFCD-F8CE12EA8397}" srcOrd="1" destOrd="0" presId="urn:microsoft.com/office/officeart/2008/layout/NameandTitleOrganizationalChart"/>
    <dgm:cxn modelId="{8646DD9B-C360-4E78-B402-A4AF677968ED}" type="presParOf" srcId="{7995C4B3-6E0E-444F-A945-2377A986B9D0}" destId="{884ABB79-FAA3-466F-BAB6-65404DAAF18E}" srcOrd="2" destOrd="0" presId="urn:microsoft.com/office/officeart/2008/layout/NameandTitleOrganizationalChart"/>
    <dgm:cxn modelId="{30CB3E75-3DE4-42A3-9732-12CEFEFEC704}" type="presParOf" srcId="{AC87E00D-8C53-49EA-AB79-EE9167E280C0}" destId="{EA62A3E8-6F08-4CE9-9193-B3B238DAFEB7}" srcOrd="2" destOrd="0" presId="urn:microsoft.com/office/officeart/2008/layout/NameandTitleOrganizationalChart"/>
    <dgm:cxn modelId="{595726E8-E48B-4AD5-9926-2A83D6C6AA1B}" type="presParOf" srcId="{AC87E00D-8C53-49EA-AB79-EE9167E280C0}" destId="{18B4383D-819D-4BD0-9AF1-79BB84AD2915}" srcOrd="3" destOrd="0" presId="urn:microsoft.com/office/officeart/2008/layout/NameandTitleOrganizationalChart"/>
    <dgm:cxn modelId="{AFEFBE9D-70E4-4233-8416-708C599932FE}" type="presParOf" srcId="{18B4383D-819D-4BD0-9AF1-79BB84AD2915}" destId="{1F2C8C8F-841E-4AF5-9EC1-1ACB0D21DCCF}" srcOrd="0" destOrd="0" presId="urn:microsoft.com/office/officeart/2008/layout/NameandTitleOrganizationalChart"/>
    <dgm:cxn modelId="{57DBDD67-7068-4137-B24E-EEB80765643E}" type="presParOf" srcId="{1F2C8C8F-841E-4AF5-9EC1-1ACB0D21DCCF}" destId="{D34169D2-B6A6-4E5A-A5C9-EA1EA3564201}" srcOrd="0" destOrd="0" presId="urn:microsoft.com/office/officeart/2008/layout/NameandTitleOrganizationalChart"/>
    <dgm:cxn modelId="{848F0A9B-0FC1-490E-8628-2B193CF74858}" type="presParOf" srcId="{1F2C8C8F-841E-4AF5-9EC1-1ACB0D21DCCF}" destId="{FDE508EF-0728-474A-AE8E-5FCF2D2B221F}" srcOrd="1" destOrd="0" presId="urn:microsoft.com/office/officeart/2008/layout/NameandTitleOrganizationalChart"/>
    <dgm:cxn modelId="{E5A89E51-79D6-4B9B-A3C4-65A89C010E08}" type="presParOf" srcId="{1F2C8C8F-841E-4AF5-9EC1-1ACB0D21DCCF}" destId="{62022BD3-3E0F-41AB-A234-16BBAEBFE3BF}" srcOrd="2" destOrd="0" presId="urn:microsoft.com/office/officeart/2008/layout/NameandTitleOrganizationalChart"/>
    <dgm:cxn modelId="{04B30C0A-691C-4CB9-BBDD-7CCF41E470AB}" type="presParOf" srcId="{18B4383D-819D-4BD0-9AF1-79BB84AD2915}" destId="{9E5BBF07-9B31-4D96-A528-BFF7C8D7FF31}" srcOrd="1" destOrd="0" presId="urn:microsoft.com/office/officeart/2008/layout/NameandTitleOrganizationalChart"/>
    <dgm:cxn modelId="{BF202197-17BE-4418-A75E-A7AD83B5EA15}" type="presParOf" srcId="{18B4383D-819D-4BD0-9AF1-79BB84AD2915}" destId="{3686C53E-B725-4CC9-89CB-464667ABF393}" srcOrd="2" destOrd="0" presId="urn:microsoft.com/office/officeart/2008/layout/NameandTitleOrganizationalChart"/>
    <dgm:cxn modelId="{C3D514FB-098F-4094-8D7B-694838C58AAD}" type="presParOf" srcId="{C1DC6438-DC2F-463C-9A0B-54FE223B683B}" destId="{FEF4A7B6-5270-42C4-B03C-5A81B4DC6BA7}" srcOrd="2" destOrd="0" presId="urn:microsoft.com/office/officeart/2008/layout/NameandTitleOrganizationalChar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E1BEDF2-2546-478F-9231-0586630C5393}"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pt-PT"/>
        </a:p>
      </dgm:t>
    </dgm:pt>
    <dgm:pt modelId="{58D9C2B8-5241-4E0B-A2DD-0D4D9456A7E0}">
      <dgm:prSet phldrT="[Texto]"/>
      <dgm:spPr/>
      <dgm:t>
        <a:bodyPr/>
        <a:lstStyle/>
        <a:p>
          <a:r>
            <a:rPr lang="pt-PT" dirty="0"/>
            <a:t>PPAR-</a:t>
          </a:r>
          <a:r>
            <a:rPr lang="el-GR" dirty="0"/>
            <a:t>α</a:t>
          </a:r>
          <a:endParaRPr lang="pt-PT" dirty="0"/>
        </a:p>
      </dgm:t>
    </dgm:pt>
    <dgm:pt modelId="{1E3A3CA0-4401-4F4F-83FF-123372364B36}" type="parTrans" cxnId="{DF6001C2-4BE9-4C76-9DD6-383136CEA5BE}">
      <dgm:prSet/>
      <dgm:spPr/>
      <dgm:t>
        <a:bodyPr/>
        <a:lstStyle/>
        <a:p>
          <a:endParaRPr lang="pt-PT"/>
        </a:p>
      </dgm:t>
    </dgm:pt>
    <dgm:pt modelId="{0CF47F33-C206-4EA4-A8BB-626E092DE85B}" type="sibTrans" cxnId="{DF6001C2-4BE9-4C76-9DD6-383136CEA5BE}">
      <dgm:prSet/>
      <dgm:spPr/>
      <dgm:t>
        <a:bodyPr/>
        <a:lstStyle/>
        <a:p>
          <a:endParaRPr lang="pt-PT"/>
        </a:p>
      </dgm:t>
    </dgm:pt>
    <dgm:pt modelId="{4782ACD5-9C62-4238-AC1D-0395A1424515}">
      <dgm:prSet phldrT="[Texto]" custT="1"/>
      <dgm:spPr/>
      <dgm:t>
        <a:bodyPr/>
        <a:lstStyle/>
        <a:p>
          <a:pPr algn="ctr"/>
          <a:r>
            <a:rPr lang="en-US" sz="1400" b="1" noProof="0" dirty="0"/>
            <a:t>Main tissue expression:</a:t>
          </a:r>
        </a:p>
        <a:p>
          <a:pPr algn="ctr"/>
          <a:r>
            <a:rPr lang="en-US" sz="1400" noProof="0" dirty="0"/>
            <a:t>Tissues exhibiting high </a:t>
          </a:r>
        </a:p>
        <a:p>
          <a:pPr algn="ctr"/>
          <a:r>
            <a:rPr lang="en-US" sz="1400" noProof="0" dirty="0"/>
            <a:t>carbolic rates of fatty acids </a:t>
          </a:r>
        </a:p>
        <a:p>
          <a:pPr algn="ctr"/>
          <a:r>
            <a:rPr lang="en-US" sz="1400" noProof="0" dirty="0"/>
            <a:t>(mainly liver and skeletal </a:t>
          </a:r>
        </a:p>
        <a:p>
          <a:pPr algn="ctr"/>
          <a:r>
            <a:rPr lang="en-US" sz="1400" noProof="0" dirty="0"/>
            <a:t>muscle) </a:t>
          </a:r>
        </a:p>
      </dgm:t>
    </dgm:pt>
    <dgm:pt modelId="{1EF11564-2DC0-43C0-A527-6C8CE43036FD}" type="parTrans" cxnId="{D6A93556-8E20-44B6-90DB-29AEB0015317}">
      <dgm:prSet/>
      <dgm:spPr/>
      <dgm:t>
        <a:bodyPr/>
        <a:lstStyle/>
        <a:p>
          <a:endParaRPr lang="pt-PT"/>
        </a:p>
      </dgm:t>
    </dgm:pt>
    <dgm:pt modelId="{8E4D18C2-736B-4220-B649-60C8CD08948E}" type="sibTrans" cxnId="{D6A93556-8E20-44B6-90DB-29AEB0015317}">
      <dgm:prSet/>
      <dgm:spPr/>
      <dgm:t>
        <a:bodyPr/>
        <a:lstStyle/>
        <a:p>
          <a:endParaRPr lang="pt-PT"/>
        </a:p>
      </dgm:t>
    </dgm:pt>
    <dgm:pt modelId="{3EA977CF-6798-4C15-BDEA-CFA359D37677}">
      <dgm:prSet phldrT="[Texto]" custT="1"/>
      <dgm:spPr/>
      <dgm:t>
        <a:bodyPr/>
        <a:lstStyle/>
        <a:p>
          <a:pPr algn="ctr"/>
          <a:r>
            <a:rPr lang="en-US" sz="1400" noProof="0" dirty="0"/>
            <a:t>Lipid catabolism and homeostasis</a:t>
          </a:r>
        </a:p>
        <a:p>
          <a:pPr algn="ctr"/>
          <a:r>
            <a:rPr lang="en-US" sz="1400" noProof="0" dirty="0"/>
            <a:t>Control of inflammatory processes and vascular integrity</a:t>
          </a:r>
        </a:p>
      </dgm:t>
    </dgm:pt>
    <dgm:pt modelId="{0B2D6BB3-2D1D-4CEA-805E-3333FE64FDDA}" type="parTrans" cxnId="{9090E7F4-1AA3-4085-8CEC-4CB2A08EA31A}">
      <dgm:prSet/>
      <dgm:spPr/>
      <dgm:t>
        <a:bodyPr/>
        <a:lstStyle/>
        <a:p>
          <a:endParaRPr lang="pt-PT"/>
        </a:p>
      </dgm:t>
    </dgm:pt>
    <dgm:pt modelId="{31C76F58-5CCE-4AF7-9154-76BF818A02AD}" type="sibTrans" cxnId="{9090E7F4-1AA3-4085-8CEC-4CB2A08EA31A}">
      <dgm:prSet/>
      <dgm:spPr/>
      <dgm:t>
        <a:bodyPr/>
        <a:lstStyle/>
        <a:p>
          <a:endParaRPr lang="pt-PT"/>
        </a:p>
      </dgm:t>
    </dgm:pt>
    <dgm:pt modelId="{6A8682A1-567E-4E61-99E9-97DC9560EBDD}">
      <dgm:prSet phldrT="[Texto]"/>
      <dgm:spPr/>
      <dgm:t>
        <a:bodyPr/>
        <a:lstStyle/>
        <a:p>
          <a:r>
            <a:rPr lang="pt-PT" dirty="0"/>
            <a:t>PPAR-</a:t>
          </a:r>
          <a:r>
            <a:rPr lang="el-GR" dirty="0"/>
            <a:t>β</a:t>
          </a:r>
          <a:endParaRPr lang="pt-PT" dirty="0"/>
        </a:p>
      </dgm:t>
    </dgm:pt>
    <dgm:pt modelId="{D085A858-EC39-4BA0-8FFC-6E373176D581}" type="parTrans" cxnId="{4F8EF083-02EE-4C04-9DA2-148D412A4659}">
      <dgm:prSet/>
      <dgm:spPr/>
      <dgm:t>
        <a:bodyPr/>
        <a:lstStyle/>
        <a:p>
          <a:endParaRPr lang="pt-PT"/>
        </a:p>
      </dgm:t>
    </dgm:pt>
    <dgm:pt modelId="{71FCE4E6-DB12-4C3F-BA49-77BE42A0B6DD}" type="sibTrans" cxnId="{4F8EF083-02EE-4C04-9DA2-148D412A4659}">
      <dgm:prSet/>
      <dgm:spPr/>
      <dgm:t>
        <a:bodyPr/>
        <a:lstStyle/>
        <a:p>
          <a:endParaRPr lang="pt-PT"/>
        </a:p>
      </dgm:t>
    </dgm:pt>
    <dgm:pt modelId="{EF5C0DEE-30EA-4460-A75D-697EFBCFEB81}">
      <dgm:prSet phldrT="[Texto]" custT="1"/>
      <dgm:spPr/>
      <dgm:t>
        <a:bodyPr/>
        <a:lstStyle/>
        <a:p>
          <a:pPr algn="l"/>
          <a:r>
            <a:rPr lang="en-US" sz="1400" b="1" noProof="0" dirty="0"/>
            <a:t>Tissue expression:</a:t>
          </a:r>
        </a:p>
        <a:p>
          <a:pPr algn="l"/>
          <a:r>
            <a:rPr lang="en-US" sz="1400" b="0" noProof="0" dirty="0"/>
            <a:t>U</a:t>
          </a:r>
          <a:r>
            <a:rPr lang="en-US" sz="1400" noProof="0" dirty="0"/>
            <a:t>biquitous, but the biggest expression is in the gastrointestinal tract (esophagus, liver, intestines) kidneys, and skeletal muscle</a:t>
          </a:r>
        </a:p>
      </dgm:t>
    </dgm:pt>
    <dgm:pt modelId="{2270BF73-8F33-4CF1-B55E-423EE28B5FEA}" type="parTrans" cxnId="{05741EED-BB8A-45FF-B4D7-FCC5993FD6D7}">
      <dgm:prSet/>
      <dgm:spPr/>
      <dgm:t>
        <a:bodyPr/>
        <a:lstStyle/>
        <a:p>
          <a:endParaRPr lang="pt-PT"/>
        </a:p>
      </dgm:t>
    </dgm:pt>
    <dgm:pt modelId="{DE9EEE64-E0B6-4C78-BCF1-86C06E4DAB43}" type="sibTrans" cxnId="{05741EED-BB8A-45FF-B4D7-FCC5993FD6D7}">
      <dgm:prSet/>
      <dgm:spPr/>
      <dgm:t>
        <a:bodyPr/>
        <a:lstStyle/>
        <a:p>
          <a:endParaRPr lang="pt-PT"/>
        </a:p>
      </dgm:t>
    </dgm:pt>
    <dgm:pt modelId="{9029AB45-63A3-4ACF-A9FB-7ED8A649FC17}">
      <dgm:prSet phldrT="[Texto]" custT="1"/>
      <dgm:spPr/>
      <dgm:t>
        <a:bodyPr/>
        <a:lstStyle/>
        <a:p>
          <a:r>
            <a:rPr lang="en-US" sz="1400" noProof="0" dirty="0"/>
            <a:t>Responsible for insulin sensitivity and glucose homeostasis</a:t>
          </a:r>
        </a:p>
      </dgm:t>
    </dgm:pt>
    <dgm:pt modelId="{E5FA9B4E-E444-4A0F-8723-BF73AE0E9154}" type="parTrans" cxnId="{48BC24AB-8F80-4E47-B13C-67D22213D7BC}">
      <dgm:prSet/>
      <dgm:spPr/>
      <dgm:t>
        <a:bodyPr/>
        <a:lstStyle/>
        <a:p>
          <a:endParaRPr lang="pt-PT"/>
        </a:p>
      </dgm:t>
    </dgm:pt>
    <dgm:pt modelId="{B5BCADF9-565C-40C1-890C-EDFF82DBD843}" type="sibTrans" cxnId="{48BC24AB-8F80-4E47-B13C-67D22213D7BC}">
      <dgm:prSet/>
      <dgm:spPr/>
      <dgm:t>
        <a:bodyPr/>
        <a:lstStyle/>
        <a:p>
          <a:endParaRPr lang="pt-PT"/>
        </a:p>
      </dgm:t>
    </dgm:pt>
    <dgm:pt modelId="{60E98558-E78A-42C3-A4F2-42EE8C566C01}" type="pres">
      <dgm:prSet presAssocID="{5E1BEDF2-2546-478F-9231-0586630C5393}" presName="diagram" presStyleCnt="0">
        <dgm:presLayoutVars>
          <dgm:chPref val="1"/>
          <dgm:dir/>
          <dgm:animOne val="branch"/>
          <dgm:animLvl val="lvl"/>
          <dgm:resizeHandles/>
        </dgm:presLayoutVars>
      </dgm:prSet>
      <dgm:spPr/>
    </dgm:pt>
    <dgm:pt modelId="{74083DD1-CD20-4523-B758-69BC10FEC1C2}" type="pres">
      <dgm:prSet presAssocID="{58D9C2B8-5241-4E0B-A2DD-0D4D9456A7E0}" presName="root" presStyleCnt="0"/>
      <dgm:spPr/>
    </dgm:pt>
    <dgm:pt modelId="{B8EDDDBB-65DD-4E90-AF3D-DAD01033D6EC}" type="pres">
      <dgm:prSet presAssocID="{58D9C2B8-5241-4E0B-A2DD-0D4D9456A7E0}" presName="rootComposite" presStyleCnt="0"/>
      <dgm:spPr/>
    </dgm:pt>
    <dgm:pt modelId="{990D3EC6-051D-4979-9FEE-502AA3FDB246}" type="pres">
      <dgm:prSet presAssocID="{58D9C2B8-5241-4E0B-A2DD-0D4D9456A7E0}" presName="rootText" presStyleLbl="node1" presStyleIdx="0" presStyleCnt="2" custScaleX="92879" custScaleY="71614" custLinFactNeighborX="4057" custLinFactNeighborY="-1540"/>
      <dgm:spPr/>
    </dgm:pt>
    <dgm:pt modelId="{BFAB7B98-81CB-4B5A-B3E5-1C85DA834A8A}" type="pres">
      <dgm:prSet presAssocID="{58D9C2B8-5241-4E0B-A2DD-0D4D9456A7E0}" presName="rootConnector" presStyleLbl="node1" presStyleIdx="0" presStyleCnt="2"/>
      <dgm:spPr/>
    </dgm:pt>
    <dgm:pt modelId="{F6BA2BFA-1655-43BE-8F5B-7851A8DBCB92}" type="pres">
      <dgm:prSet presAssocID="{58D9C2B8-5241-4E0B-A2DD-0D4D9456A7E0}" presName="childShape" presStyleCnt="0"/>
      <dgm:spPr/>
    </dgm:pt>
    <dgm:pt modelId="{D4F3343A-DC71-4943-8107-0211145AFDC1}" type="pres">
      <dgm:prSet presAssocID="{1EF11564-2DC0-43C0-A527-6C8CE43036FD}" presName="Name13" presStyleLbl="parChTrans1D2" presStyleIdx="0" presStyleCnt="4"/>
      <dgm:spPr/>
    </dgm:pt>
    <dgm:pt modelId="{B11B5E78-788D-4AA7-8D14-8293220A588E}" type="pres">
      <dgm:prSet presAssocID="{4782ACD5-9C62-4238-AC1D-0395A1424515}" presName="childText" presStyleLbl="bgAcc1" presStyleIdx="0" presStyleCnt="4" custScaleX="169741" custScaleY="157236">
        <dgm:presLayoutVars>
          <dgm:bulletEnabled val="1"/>
        </dgm:presLayoutVars>
      </dgm:prSet>
      <dgm:spPr/>
    </dgm:pt>
    <dgm:pt modelId="{884EB6B6-A429-4237-82A4-1EC5C6FF15A4}" type="pres">
      <dgm:prSet presAssocID="{0B2D6BB3-2D1D-4CEA-805E-3333FE64FDDA}" presName="Name13" presStyleLbl="parChTrans1D2" presStyleIdx="1" presStyleCnt="4"/>
      <dgm:spPr/>
    </dgm:pt>
    <dgm:pt modelId="{5AD86B28-DF90-4C5F-B132-ACEE0741E7BA}" type="pres">
      <dgm:prSet presAssocID="{3EA977CF-6798-4C15-BDEA-CFA359D37677}" presName="childText" presStyleLbl="bgAcc1" presStyleIdx="1" presStyleCnt="4" custScaleX="171775" custScaleY="141659">
        <dgm:presLayoutVars>
          <dgm:bulletEnabled val="1"/>
        </dgm:presLayoutVars>
      </dgm:prSet>
      <dgm:spPr/>
    </dgm:pt>
    <dgm:pt modelId="{085ADA0F-11F5-486B-A29F-A5836324C1BA}" type="pres">
      <dgm:prSet presAssocID="{6A8682A1-567E-4E61-99E9-97DC9560EBDD}" presName="root" presStyleCnt="0"/>
      <dgm:spPr/>
    </dgm:pt>
    <dgm:pt modelId="{774EB199-FAFD-4C32-B51E-417F4E37471B}" type="pres">
      <dgm:prSet presAssocID="{6A8682A1-567E-4E61-99E9-97DC9560EBDD}" presName="rootComposite" presStyleCnt="0"/>
      <dgm:spPr/>
    </dgm:pt>
    <dgm:pt modelId="{6EB3E44D-9087-4AD7-9DD3-C6369F47898C}" type="pres">
      <dgm:prSet presAssocID="{6A8682A1-567E-4E61-99E9-97DC9560EBDD}" presName="rootText" presStyleLbl="node1" presStyleIdx="1" presStyleCnt="2" custScaleX="95907" custScaleY="77710" custLinFactNeighborX="-5421" custLinFactNeighborY="-9969"/>
      <dgm:spPr/>
    </dgm:pt>
    <dgm:pt modelId="{CE102F86-4E0E-40D3-BA82-3816BDF7190A}" type="pres">
      <dgm:prSet presAssocID="{6A8682A1-567E-4E61-99E9-97DC9560EBDD}" presName="rootConnector" presStyleLbl="node1" presStyleIdx="1" presStyleCnt="2"/>
      <dgm:spPr/>
    </dgm:pt>
    <dgm:pt modelId="{1607A686-0066-47E1-8556-1ACDA3BCD3E5}" type="pres">
      <dgm:prSet presAssocID="{6A8682A1-567E-4E61-99E9-97DC9560EBDD}" presName="childShape" presStyleCnt="0"/>
      <dgm:spPr/>
    </dgm:pt>
    <dgm:pt modelId="{2165C5F4-241D-4EED-84BC-EC9285E5ADCD}" type="pres">
      <dgm:prSet presAssocID="{2270BF73-8F33-4CF1-B55E-423EE28B5FEA}" presName="Name13" presStyleLbl="parChTrans1D2" presStyleIdx="2" presStyleCnt="4"/>
      <dgm:spPr/>
    </dgm:pt>
    <dgm:pt modelId="{EEA61F85-9253-44AC-B731-10DD30608FCB}" type="pres">
      <dgm:prSet presAssocID="{EF5C0DEE-30EA-4460-A75D-697EFBCFEB81}" presName="childText" presStyleLbl="bgAcc1" presStyleIdx="2" presStyleCnt="4" custScaleX="155248" custScaleY="167984" custLinFactNeighborX="-1555" custLinFactNeighborY="1806">
        <dgm:presLayoutVars>
          <dgm:bulletEnabled val="1"/>
        </dgm:presLayoutVars>
      </dgm:prSet>
      <dgm:spPr/>
    </dgm:pt>
    <dgm:pt modelId="{C3B2717A-81B1-4BAB-B7E8-2B4A764C11FD}" type="pres">
      <dgm:prSet presAssocID="{E5FA9B4E-E444-4A0F-8723-BF73AE0E9154}" presName="Name13" presStyleLbl="parChTrans1D2" presStyleIdx="3" presStyleCnt="4"/>
      <dgm:spPr/>
    </dgm:pt>
    <dgm:pt modelId="{30E4E424-CB69-48B6-81E0-E1DF6A8F994F}" type="pres">
      <dgm:prSet presAssocID="{9029AB45-63A3-4ACF-A9FB-7ED8A649FC17}" presName="childText" presStyleLbl="bgAcc1" presStyleIdx="3" presStyleCnt="4" custLinFactNeighborX="23631" custLinFactNeighborY="26829">
        <dgm:presLayoutVars>
          <dgm:bulletEnabled val="1"/>
        </dgm:presLayoutVars>
      </dgm:prSet>
      <dgm:spPr/>
    </dgm:pt>
  </dgm:ptLst>
  <dgm:cxnLst>
    <dgm:cxn modelId="{DF9A3C0A-AC14-41E4-8D86-D87291D53707}" type="presOf" srcId="{4782ACD5-9C62-4238-AC1D-0395A1424515}" destId="{B11B5E78-788D-4AA7-8D14-8293220A588E}" srcOrd="0" destOrd="0" presId="urn:microsoft.com/office/officeart/2005/8/layout/hierarchy3"/>
    <dgm:cxn modelId="{083B010B-567C-4BA2-AEBD-01942202999F}" type="presOf" srcId="{9029AB45-63A3-4ACF-A9FB-7ED8A649FC17}" destId="{30E4E424-CB69-48B6-81E0-E1DF6A8F994F}" srcOrd="0" destOrd="0" presId="urn:microsoft.com/office/officeart/2005/8/layout/hierarchy3"/>
    <dgm:cxn modelId="{0228B912-7628-450D-B1AC-E5D56BDFA507}" type="presOf" srcId="{EF5C0DEE-30EA-4460-A75D-697EFBCFEB81}" destId="{EEA61F85-9253-44AC-B731-10DD30608FCB}" srcOrd="0" destOrd="0" presId="urn:microsoft.com/office/officeart/2005/8/layout/hierarchy3"/>
    <dgm:cxn modelId="{2A2EA72A-D43E-4FDB-97E3-E9C5181BAC19}" type="presOf" srcId="{2270BF73-8F33-4CF1-B55E-423EE28B5FEA}" destId="{2165C5F4-241D-4EED-84BC-EC9285E5ADCD}" srcOrd="0" destOrd="0" presId="urn:microsoft.com/office/officeart/2005/8/layout/hierarchy3"/>
    <dgm:cxn modelId="{EAAECD35-6AFC-4762-A7E4-1EA2FBE645CC}" type="presOf" srcId="{5E1BEDF2-2546-478F-9231-0586630C5393}" destId="{60E98558-E78A-42C3-A4F2-42EE8C566C01}" srcOrd="0" destOrd="0" presId="urn:microsoft.com/office/officeart/2005/8/layout/hierarchy3"/>
    <dgm:cxn modelId="{3143293E-2CDE-4D89-81BA-EFEBB58BF14A}" type="presOf" srcId="{E5FA9B4E-E444-4A0F-8723-BF73AE0E9154}" destId="{C3B2717A-81B1-4BAB-B7E8-2B4A764C11FD}" srcOrd="0" destOrd="0" presId="urn:microsoft.com/office/officeart/2005/8/layout/hierarchy3"/>
    <dgm:cxn modelId="{E25C1F3F-0B90-4D36-B578-9B8D20B16C2C}" type="presOf" srcId="{6A8682A1-567E-4E61-99E9-97DC9560EBDD}" destId="{CE102F86-4E0E-40D3-BA82-3816BDF7190A}" srcOrd="1" destOrd="0" presId="urn:microsoft.com/office/officeart/2005/8/layout/hierarchy3"/>
    <dgm:cxn modelId="{199D3B5E-6966-41B7-B6AD-B10ECF9F9750}" type="presOf" srcId="{6A8682A1-567E-4E61-99E9-97DC9560EBDD}" destId="{6EB3E44D-9087-4AD7-9DD3-C6369F47898C}" srcOrd="0" destOrd="0" presId="urn:microsoft.com/office/officeart/2005/8/layout/hierarchy3"/>
    <dgm:cxn modelId="{9ECF8F53-EADF-4063-B596-3ADFBA8D3826}" type="presOf" srcId="{3EA977CF-6798-4C15-BDEA-CFA359D37677}" destId="{5AD86B28-DF90-4C5F-B132-ACEE0741E7BA}" srcOrd="0" destOrd="0" presId="urn:microsoft.com/office/officeart/2005/8/layout/hierarchy3"/>
    <dgm:cxn modelId="{D6A93556-8E20-44B6-90DB-29AEB0015317}" srcId="{58D9C2B8-5241-4E0B-A2DD-0D4D9456A7E0}" destId="{4782ACD5-9C62-4238-AC1D-0395A1424515}" srcOrd="0" destOrd="0" parTransId="{1EF11564-2DC0-43C0-A527-6C8CE43036FD}" sibTransId="{8E4D18C2-736B-4220-B649-60C8CD08948E}"/>
    <dgm:cxn modelId="{4F8EF083-02EE-4C04-9DA2-148D412A4659}" srcId="{5E1BEDF2-2546-478F-9231-0586630C5393}" destId="{6A8682A1-567E-4E61-99E9-97DC9560EBDD}" srcOrd="1" destOrd="0" parTransId="{D085A858-EC39-4BA0-8FFC-6E373176D581}" sibTransId="{71FCE4E6-DB12-4C3F-BA49-77BE42A0B6DD}"/>
    <dgm:cxn modelId="{5446CC87-12AA-4824-BBBC-406715039BE6}" type="presOf" srcId="{1EF11564-2DC0-43C0-A527-6C8CE43036FD}" destId="{D4F3343A-DC71-4943-8107-0211145AFDC1}" srcOrd="0" destOrd="0" presId="urn:microsoft.com/office/officeart/2005/8/layout/hierarchy3"/>
    <dgm:cxn modelId="{129D9B92-BA81-45B0-8811-99CEA5D2564C}" type="presOf" srcId="{0B2D6BB3-2D1D-4CEA-805E-3333FE64FDDA}" destId="{884EB6B6-A429-4237-82A4-1EC5C6FF15A4}" srcOrd="0" destOrd="0" presId="urn:microsoft.com/office/officeart/2005/8/layout/hierarchy3"/>
    <dgm:cxn modelId="{48BC24AB-8F80-4E47-B13C-67D22213D7BC}" srcId="{6A8682A1-567E-4E61-99E9-97DC9560EBDD}" destId="{9029AB45-63A3-4ACF-A9FB-7ED8A649FC17}" srcOrd="1" destOrd="0" parTransId="{E5FA9B4E-E444-4A0F-8723-BF73AE0E9154}" sibTransId="{B5BCADF9-565C-40C1-890C-EDFF82DBD843}"/>
    <dgm:cxn modelId="{969BBBAE-C71A-4D90-A1C5-AEB27DD7AE2A}" type="presOf" srcId="{58D9C2B8-5241-4E0B-A2DD-0D4D9456A7E0}" destId="{990D3EC6-051D-4979-9FEE-502AA3FDB246}" srcOrd="0" destOrd="0" presId="urn:microsoft.com/office/officeart/2005/8/layout/hierarchy3"/>
    <dgm:cxn modelId="{DF6001C2-4BE9-4C76-9DD6-383136CEA5BE}" srcId="{5E1BEDF2-2546-478F-9231-0586630C5393}" destId="{58D9C2B8-5241-4E0B-A2DD-0D4D9456A7E0}" srcOrd="0" destOrd="0" parTransId="{1E3A3CA0-4401-4F4F-83FF-123372364B36}" sibTransId="{0CF47F33-C206-4EA4-A8BB-626E092DE85B}"/>
    <dgm:cxn modelId="{05741EED-BB8A-45FF-B4D7-FCC5993FD6D7}" srcId="{6A8682A1-567E-4E61-99E9-97DC9560EBDD}" destId="{EF5C0DEE-30EA-4460-A75D-697EFBCFEB81}" srcOrd="0" destOrd="0" parTransId="{2270BF73-8F33-4CF1-B55E-423EE28B5FEA}" sibTransId="{DE9EEE64-E0B6-4C78-BCF1-86C06E4DAB43}"/>
    <dgm:cxn modelId="{9090E7F4-1AA3-4085-8CEC-4CB2A08EA31A}" srcId="{58D9C2B8-5241-4E0B-A2DD-0D4D9456A7E0}" destId="{3EA977CF-6798-4C15-BDEA-CFA359D37677}" srcOrd="1" destOrd="0" parTransId="{0B2D6BB3-2D1D-4CEA-805E-3333FE64FDDA}" sibTransId="{31C76F58-5CCE-4AF7-9154-76BF818A02AD}"/>
    <dgm:cxn modelId="{1F6627F9-0C8D-4376-A100-151E6EA65FDC}" type="presOf" srcId="{58D9C2B8-5241-4E0B-A2DD-0D4D9456A7E0}" destId="{BFAB7B98-81CB-4B5A-B3E5-1C85DA834A8A}" srcOrd="1" destOrd="0" presId="urn:microsoft.com/office/officeart/2005/8/layout/hierarchy3"/>
    <dgm:cxn modelId="{EDEAF154-DF32-4C6D-98D1-68A809C90505}" type="presParOf" srcId="{60E98558-E78A-42C3-A4F2-42EE8C566C01}" destId="{74083DD1-CD20-4523-B758-69BC10FEC1C2}" srcOrd="0" destOrd="0" presId="urn:microsoft.com/office/officeart/2005/8/layout/hierarchy3"/>
    <dgm:cxn modelId="{AF165658-DF59-479E-83F5-88B51C4CA816}" type="presParOf" srcId="{74083DD1-CD20-4523-B758-69BC10FEC1C2}" destId="{B8EDDDBB-65DD-4E90-AF3D-DAD01033D6EC}" srcOrd="0" destOrd="0" presId="urn:microsoft.com/office/officeart/2005/8/layout/hierarchy3"/>
    <dgm:cxn modelId="{F972634D-A40B-4D01-BB3B-950FA7259282}" type="presParOf" srcId="{B8EDDDBB-65DD-4E90-AF3D-DAD01033D6EC}" destId="{990D3EC6-051D-4979-9FEE-502AA3FDB246}" srcOrd="0" destOrd="0" presId="urn:microsoft.com/office/officeart/2005/8/layout/hierarchy3"/>
    <dgm:cxn modelId="{F24E3A74-76D1-4C56-8E53-8A0BE56A5BBF}" type="presParOf" srcId="{B8EDDDBB-65DD-4E90-AF3D-DAD01033D6EC}" destId="{BFAB7B98-81CB-4B5A-B3E5-1C85DA834A8A}" srcOrd="1" destOrd="0" presId="urn:microsoft.com/office/officeart/2005/8/layout/hierarchy3"/>
    <dgm:cxn modelId="{35939D21-FDB4-41CA-8AA8-7E29E095039A}" type="presParOf" srcId="{74083DD1-CD20-4523-B758-69BC10FEC1C2}" destId="{F6BA2BFA-1655-43BE-8F5B-7851A8DBCB92}" srcOrd="1" destOrd="0" presId="urn:microsoft.com/office/officeart/2005/8/layout/hierarchy3"/>
    <dgm:cxn modelId="{3FF8AE40-2A57-41A3-B839-9A39D6C8ADBA}" type="presParOf" srcId="{F6BA2BFA-1655-43BE-8F5B-7851A8DBCB92}" destId="{D4F3343A-DC71-4943-8107-0211145AFDC1}" srcOrd="0" destOrd="0" presId="urn:microsoft.com/office/officeart/2005/8/layout/hierarchy3"/>
    <dgm:cxn modelId="{06FF7E0E-7876-4D3D-BCCC-3F226640298A}" type="presParOf" srcId="{F6BA2BFA-1655-43BE-8F5B-7851A8DBCB92}" destId="{B11B5E78-788D-4AA7-8D14-8293220A588E}" srcOrd="1" destOrd="0" presId="urn:microsoft.com/office/officeart/2005/8/layout/hierarchy3"/>
    <dgm:cxn modelId="{56B33B97-A794-4A03-A041-0A43DB4C7F8F}" type="presParOf" srcId="{F6BA2BFA-1655-43BE-8F5B-7851A8DBCB92}" destId="{884EB6B6-A429-4237-82A4-1EC5C6FF15A4}" srcOrd="2" destOrd="0" presId="urn:microsoft.com/office/officeart/2005/8/layout/hierarchy3"/>
    <dgm:cxn modelId="{9AD2C560-A86E-463F-ADBE-359306372348}" type="presParOf" srcId="{F6BA2BFA-1655-43BE-8F5B-7851A8DBCB92}" destId="{5AD86B28-DF90-4C5F-B132-ACEE0741E7BA}" srcOrd="3" destOrd="0" presId="urn:microsoft.com/office/officeart/2005/8/layout/hierarchy3"/>
    <dgm:cxn modelId="{64C255AE-E0A6-48B0-BB81-FDE08F611E8C}" type="presParOf" srcId="{60E98558-E78A-42C3-A4F2-42EE8C566C01}" destId="{085ADA0F-11F5-486B-A29F-A5836324C1BA}" srcOrd="1" destOrd="0" presId="urn:microsoft.com/office/officeart/2005/8/layout/hierarchy3"/>
    <dgm:cxn modelId="{66803973-C7C9-4F65-9AE9-285510E071C2}" type="presParOf" srcId="{085ADA0F-11F5-486B-A29F-A5836324C1BA}" destId="{774EB199-FAFD-4C32-B51E-417F4E37471B}" srcOrd="0" destOrd="0" presId="urn:microsoft.com/office/officeart/2005/8/layout/hierarchy3"/>
    <dgm:cxn modelId="{FC6AB68D-FBF0-47B7-AEB3-C1AC2AC244E1}" type="presParOf" srcId="{774EB199-FAFD-4C32-B51E-417F4E37471B}" destId="{6EB3E44D-9087-4AD7-9DD3-C6369F47898C}" srcOrd="0" destOrd="0" presId="urn:microsoft.com/office/officeart/2005/8/layout/hierarchy3"/>
    <dgm:cxn modelId="{76D022EF-E5B1-49ED-B54C-ECC15D3EB6ED}" type="presParOf" srcId="{774EB199-FAFD-4C32-B51E-417F4E37471B}" destId="{CE102F86-4E0E-40D3-BA82-3816BDF7190A}" srcOrd="1" destOrd="0" presId="urn:microsoft.com/office/officeart/2005/8/layout/hierarchy3"/>
    <dgm:cxn modelId="{47A7F1C9-B75E-4215-AD39-A1896271C3E1}" type="presParOf" srcId="{085ADA0F-11F5-486B-A29F-A5836324C1BA}" destId="{1607A686-0066-47E1-8556-1ACDA3BCD3E5}" srcOrd="1" destOrd="0" presId="urn:microsoft.com/office/officeart/2005/8/layout/hierarchy3"/>
    <dgm:cxn modelId="{0E9AFA90-EF6E-4572-B14E-9A0BC28AB6CF}" type="presParOf" srcId="{1607A686-0066-47E1-8556-1ACDA3BCD3E5}" destId="{2165C5F4-241D-4EED-84BC-EC9285E5ADCD}" srcOrd="0" destOrd="0" presId="urn:microsoft.com/office/officeart/2005/8/layout/hierarchy3"/>
    <dgm:cxn modelId="{B97BC905-F0B4-4650-AF26-19C73B6302D9}" type="presParOf" srcId="{1607A686-0066-47E1-8556-1ACDA3BCD3E5}" destId="{EEA61F85-9253-44AC-B731-10DD30608FCB}" srcOrd="1" destOrd="0" presId="urn:microsoft.com/office/officeart/2005/8/layout/hierarchy3"/>
    <dgm:cxn modelId="{CB347AC0-E086-4DC3-A7E1-90BD497FA18A}" type="presParOf" srcId="{1607A686-0066-47E1-8556-1ACDA3BCD3E5}" destId="{C3B2717A-81B1-4BAB-B7E8-2B4A764C11FD}" srcOrd="2" destOrd="0" presId="urn:microsoft.com/office/officeart/2005/8/layout/hierarchy3"/>
    <dgm:cxn modelId="{1BF0E4CB-EF70-4284-AC08-886EDC00341A}" type="presParOf" srcId="{1607A686-0066-47E1-8556-1ACDA3BCD3E5}" destId="{30E4E424-CB69-48B6-81E0-E1DF6A8F994F}" srcOrd="3"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E1BEDF2-2546-478F-9231-0586630C5393}"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pt-PT"/>
        </a:p>
      </dgm:t>
    </dgm:pt>
    <dgm:pt modelId="{58D9C2B8-5241-4E0B-A2DD-0D4D9456A7E0}">
      <dgm:prSet phldrT="[Texto]"/>
      <dgm:spPr/>
      <dgm:t>
        <a:bodyPr/>
        <a:lstStyle/>
        <a:p>
          <a:r>
            <a:rPr lang="pt-PT" dirty="0"/>
            <a:t>PPAR-</a:t>
          </a:r>
          <a:r>
            <a:rPr lang="el-GR" dirty="0"/>
            <a:t>γ</a:t>
          </a:r>
          <a:endParaRPr lang="pt-PT" dirty="0"/>
        </a:p>
      </dgm:t>
    </dgm:pt>
    <dgm:pt modelId="{1E3A3CA0-4401-4F4F-83FF-123372364B36}" type="parTrans" cxnId="{DF6001C2-4BE9-4C76-9DD6-383136CEA5BE}">
      <dgm:prSet/>
      <dgm:spPr/>
      <dgm:t>
        <a:bodyPr/>
        <a:lstStyle/>
        <a:p>
          <a:endParaRPr lang="pt-PT"/>
        </a:p>
      </dgm:t>
    </dgm:pt>
    <dgm:pt modelId="{0CF47F33-C206-4EA4-A8BB-626E092DE85B}" type="sibTrans" cxnId="{DF6001C2-4BE9-4C76-9DD6-383136CEA5BE}">
      <dgm:prSet/>
      <dgm:spPr/>
      <dgm:t>
        <a:bodyPr/>
        <a:lstStyle/>
        <a:p>
          <a:endParaRPr lang="pt-PT"/>
        </a:p>
      </dgm:t>
    </dgm:pt>
    <dgm:pt modelId="{4782ACD5-9C62-4238-AC1D-0395A1424515}">
      <dgm:prSet phldrT="[Texto]" custT="1"/>
      <dgm:spPr/>
      <dgm:t>
        <a:bodyPr/>
        <a:lstStyle/>
        <a:p>
          <a:r>
            <a:rPr lang="pt-PT" sz="1400" b="1" dirty="0"/>
            <a:t>Main tissue expression</a:t>
          </a:r>
          <a:r>
            <a:rPr lang="pt-PT" sz="1400" dirty="0"/>
            <a:t>:</a:t>
          </a:r>
        </a:p>
        <a:p>
          <a:r>
            <a:rPr lang="en-US" sz="1400" noProof="0" dirty="0"/>
            <a:t>Adipose tissue (white and brown) </a:t>
          </a:r>
        </a:p>
        <a:p>
          <a:r>
            <a:rPr lang="en-US" sz="1400" noProof="0" dirty="0"/>
            <a:t>Other tissues: </a:t>
          </a:r>
        </a:p>
        <a:p>
          <a:r>
            <a:rPr lang="en-US" sz="1400" noProof="0" dirty="0"/>
            <a:t>Intestines, liver, kidneys, retina, immunologic system (bone marrow, lymphocytes, monocytes, and macrophages), trace amounts in muscles</a:t>
          </a:r>
        </a:p>
      </dgm:t>
    </dgm:pt>
    <dgm:pt modelId="{1EF11564-2DC0-43C0-A527-6C8CE43036FD}" type="parTrans" cxnId="{D6A93556-8E20-44B6-90DB-29AEB0015317}">
      <dgm:prSet/>
      <dgm:spPr/>
      <dgm:t>
        <a:bodyPr/>
        <a:lstStyle/>
        <a:p>
          <a:endParaRPr lang="pt-PT"/>
        </a:p>
      </dgm:t>
    </dgm:pt>
    <dgm:pt modelId="{8E4D18C2-736B-4220-B649-60C8CD08948E}" type="sibTrans" cxnId="{D6A93556-8E20-44B6-90DB-29AEB0015317}">
      <dgm:prSet/>
      <dgm:spPr/>
      <dgm:t>
        <a:bodyPr/>
        <a:lstStyle/>
        <a:p>
          <a:endParaRPr lang="pt-PT"/>
        </a:p>
      </dgm:t>
    </dgm:pt>
    <dgm:pt modelId="{3EA977CF-6798-4C15-BDEA-CFA359D37677}">
      <dgm:prSet phldrT="[Texto]" custT="1"/>
      <dgm:spPr/>
      <dgm:t>
        <a:bodyPr/>
        <a:lstStyle/>
        <a:p>
          <a:r>
            <a:rPr lang="en-US" sz="1400" noProof="0" dirty="0"/>
            <a:t>Glucose homeostasis and lipid storage</a:t>
          </a:r>
        </a:p>
      </dgm:t>
    </dgm:pt>
    <dgm:pt modelId="{0B2D6BB3-2D1D-4CEA-805E-3333FE64FDDA}" type="parTrans" cxnId="{9090E7F4-1AA3-4085-8CEC-4CB2A08EA31A}">
      <dgm:prSet/>
      <dgm:spPr/>
      <dgm:t>
        <a:bodyPr/>
        <a:lstStyle/>
        <a:p>
          <a:endParaRPr lang="pt-PT"/>
        </a:p>
      </dgm:t>
    </dgm:pt>
    <dgm:pt modelId="{31C76F58-5CCE-4AF7-9154-76BF818A02AD}" type="sibTrans" cxnId="{9090E7F4-1AA3-4085-8CEC-4CB2A08EA31A}">
      <dgm:prSet/>
      <dgm:spPr/>
      <dgm:t>
        <a:bodyPr/>
        <a:lstStyle/>
        <a:p>
          <a:endParaRPr lang="pt-PT"/>
        </a:p>
      </dgm:t>
    </dgm:pt>
    <dgm:pt modelId="{60E98558-E78A-42C3-A4F2-42EE8C566C01}" type="pres">
      <dgm:prSet presAssocID="{5E1BEDF2-2546-478F-9231-0586630C5393}" presName="diagram" presStyleCnt="0">
        <dgm:presLayoutVars>
          <dgm:chPref val="1"/>
          <dgm:dir/>
          <dgm:animOne val="branch"/>
          <dgm:animLvl val="lvl"/>
          <dgm:resizeHandles/>
        </dgm:presLayoutVars>
      </dgm:prSet>
      <dgm:spPr/>
    </dgm:pt>
    <dgm:pt modelId="{74083DD1-CD20-4523-B758-69BC10FEC1C2}" type="pres">
      <dgm:prSet presAssocID="{58D9C2B8-5241-4E0B-A2DD-0D4D9456A7E0}" presName="root" presStyleCnt="0"/>
      <dgm:spPr/>
    </dgm:pt>
    <dgm:pt modelId="{B8EDDDBB-65DD-4E90-AF3D-DAD01033D6EC}" type="pres">
      <dgm:prSet presAssocID="{58D9C2B8-5241-4E0B-A2DD-0D4D9456A7E0}" presName="rootComposite" presStyleCnt="0"/>
      <dgm:spPr/>
    </dgm:pt>
    <dgm:pt modelId="{990D3EC6-051D-4979-9FEE-502AA3FDB246}" type="pres">
      <dgm:prSet presAssocID="{58D9C2B8-5241-4E0B-A2DD-0D4D9456A7E0}" presName="rootText" presStyleLbl="node1" presStyleIdx="0" presStyleCnt="1" custScaleX="78134" custScaleY="53174" custLinFactNeighborX="769" custLinFactNeighborY="-43"/>
      <dgm:spPr/>
    </dgm:pt>
    <dgm:pt modelId="{BFAB7B98-81CB-4B5A-B3E5-1C85DA834A8A}" type="pres">
      <dgm:prSet presAssocID="{58D9C2B8-5241-4E0B-A2DD-0D4D9456A7E0}" presName="rootConnector" presStyleLbl="node1" presStyleIdx="0" presStyleCnt="1"/>
      <dgm:spPr/>
    </dgm:pt>
    <dgm:pt modelId="{F6BA2BFA-1655-43BE-8F5B-7851A8DBCB92}" type="pres">
      <dgm:prSet presAssocID="{58D9C2B8-5241-4E0B-A2DD-0D4D9456A7E0}" presName="childShape" presStyleCnt="0"/>
      <dgm:spPr/>
    </dgm:pt>
    <dgm:pt modelId="{D4F3343A-DC71-4943-8107-0211145AFDC1}" type="pres">
      <dgm:prSet presAssocID="{1EF11564-2DC0-43C0-A527-6C8CE43036FD}" presName="Name13" presStyleLbl="parChTrans1D2" presStyleIdx="0" presStyleCnt="2"/>
      <dgm:spPr/>
    </dgm:pt>
    <dgm:pt modelId="{B11B5E78-788D-4AA7-8D14-8293220A588E}" type="pres">
      <dgm:prSet presAssocID="{4782ACD5-9C62-4238-AC1D-0395A1424515}" presName="childText" presStyleLbl="bgAcc1" presStyleIdx="0" presStyleCnt="2" custScaleX="151091" custScaleY="158806" custLinFactNeighborX="4312" custLinFactNeighborY="6386">
        <dgm:presLayoutVars>
          <dgm:bulletEnabled val="1"/>
        </dgm:presLayoutVars>
      </dgm:prSet>
      <dgm:spPr/>
    </dgm:pt>
    <dgm:pt modelId="{884EB6B6-A429-4237-82A4-1EC5C6FF15A4}" type="pres">
      <dgm:prSet presAssocID="{0B2D6BB3-2D1D-4CEA-805E-3333FE64FDDA}" presName="Name13" presStyleLbl="parChTrans1D2" presStyleIdx="1" presStyleCnt="2"/>
      <dgm:spPr/>
    </dgm:pt>
    <dgm:pt modelId="{5AD86B28-DF90-4C5F-B132-ACEE0741E7BA}" type="pres">
      <dgm:prSet presAssocID="{3EA977CF-6798-4C15-BDEA-CFA359D37677}" presName="childText" presStyleLbl="bgAcc1" presStyleIdx="1" presStyleCnt="2" custLinFactNeighborX="5306" custLinFactNeighborY="76">
        <dgm:presLayoutVars>
          <dgm:bulletEnabled val="1"/>
        </dgm:presLayoutVars>
      </dgm:prSet>
      <dgm:spPr/>
    </dgm:pt>
  </dgm:ptLst>
  <dgm:cxnLst>
    <dgm:cxn modelId="{DF9A3C0A-AC14-41E4-8D86-D87291D53707}" type="presOf" srcId="{4782ACD5-9C62-4238-AC1D-0395A1424515}" destId="{B11B5E78-788D-4AA7-8D14-8293220A588E}" srcOrd="0" destOrd="0" presId="urn:microsoft.com/office/officeart/2005/8/layout/hierarchy3"/>
    <dgm:cxn modelId="{EAAECD35-6AFC-4762-A7E4-1EA2FBE645CC}" type="presOf" srcId="{5E1BEDF2-2546-478F-9231-0586630C5393}" destId="{60E98558-E78A-42C3-A4F2-42EE8C566C01}" srcOrd="0" destOrd="0" presId="urn:microsoft.com/office/officeart/2005/8/layout/hierarchy3"/>
    <dgm:cxn modelId="{9ECF8F53-EADF-4063-B596-3ADFBA8D3826}" type="presOf" srcId="{3EA977CF-6798-4C15-BDEA-CFA359D37677}" destId="{5AD86B28-DF90-4C5F-B132-ACEE0741E7BA}" srcOrd="0" destOrd="0" presId="urn:microsoft.com/office/officeart/2005/8/layout/hierarchy3"/>
    <dgm:cxn modelId="{D6A93556-8E20-44B6-90DB-29AEB0015317}" srcId="{58D9C2B8-5241-4E0B-A2DD-0D4D9456A7E0}" destId="{4782ACD5-9C62-4238-AC1D-0395A1424515}" srcOrd="0" destOrd="0" parTransId="{1EF11564-2DC0-43C0-A527-6C8CE43036FD}" sibTransId="{8E4D18C2-736B-4220-B649-60C8CD08948E}"/>
    <dgm:cxn modelId="{5446CC87-12AA-4824-BBBC-406715039BE6}" type="presOf" srcId="{1EF11564-2DC0-43C0-A527-6C8CE43036FD}" destId="{D4F3343A-DC71-4943-8107-0211145AFDC1}" srcOrd="0" destOrd="0" presId="urn:microsoft.com/office/officeart/2005/8/layout/hierarchy3"/>
    <dgm:cxn modelId="{129D9B92-BA81-45B0-8811-99CEA5D2564C}" type="presOf" srcId="{0B2D6BB3-2D1D-4CEA-805E-3333FE64FDDA}" destId="{884EB6B6-A429-4237-82A4-1EC5C6FF15A4}" srcOrd="0" destOrd="0" presId="urn:microsoft.com/office/officeart/2005/8/layout/hierarchy3"/>
    <dgm:cxn modelId="{969BBBAE-C71A-4D90-A1C5-AEB27DD7AE2A}" type="presOf" srcId="{58D9C2B8-5241-4E0B-A2DD-0D4D9456A7E0}" destId="{990D3EC6-051D-4979-9FEE-502AA3FDB246}" srcOrd="0" destOrd="0" presId="urn:microsoft.com/office/officeart/2005/8/layout/hierarchy3"/>
    <dgm:cxn modelId="{DF6001C2-4BE9-4C76-9DD6-383136CEA5BE}" srcId="{5E1BEDF2-2546-478F-9231-0586630C5393}" destId="{58D9C2B8-5241-4E0B-A2DD-0D4D9456A7E0}" srcOrd="0" destOrd="0" parTransId="{1E3A3CA0-4401-4F4F-83FF-123372364B36}" sibTransId="{0CF47F33-C206-4EA4-A8BB-626E092DE85B}"/>
    <dgm:cxn modelId="{9090E7F4-1AA3-4085-8CEC-4CB2A08EA31A}" srcId="{58D9C2B8-5241-4E0B-A2DD-0D4D9456A7E0}" destId="{3EA977CF-6798-4C15-BDEA-CFA359D37677}" srcOrd="1" destOrd="0" parTransId="{0B2D6BB3-2D1D-4CEA-805E-3333FE64FDDA}" sibTransId="{31C76F58-5CCE-4AF7-9154-76BF818A02AD}"/>
    <dgm:cxn modelId="{1F6627F9-0C8D-4376-A100-151E6EA65FDC}" type="presOf" srcId="{58D9C2B8-5241-4E0B-A2DD-0D4D9456A7E0}" destId="{BFAB7B98-81CB-4B5A-B3E5-1C85DA834A8A}" srcOrd="1" destOrd="0" presId="urn:microsoft.com/office/officeart/2005/8/layout/hierarchy3"/>
    <dgm:cxn modelId="{EDEAF154-DF32-4C6D-98D1-68A809C90505}" type="presParOf" srcId="{60E98558-E78A-42C3-A4F2-42EE8C566C01}" destId="{74083DD1-CD20-4523-B758-69BC10FEC1C2}" srcOrd="0" destOrd="0" presId="urn:microsoft.com/office/officeart/2005/8/layout/hierarchy3"/>
    <dgm:cxn modelId="{AF165658-DF59-479E-83F5-88B51C4CA816}" type="presParOf" srcId="{74083DD1-CD20-4523-B758-69BC10FEC1C2}" destId="{B8EDDDBB-65DD-4E90-AF3D-DAD01033D6EC}" srcOrd="0" destOrd="0" presId="urn:microsoft.com/office/officeart/2005/8/layout/hierarchy3"/>
    <dgm:cxn modelId="{F972634D-A40B-4D01-BB3B-950FA7259282}" type="presParOf" srcId="{B8EDDDBB-65DD-4E90-AF3D-DAD01033D6EC}" destId="{990D3EC6-051D-4979-9FEE-502AA3FDB246}" srcOrd="0" destOrd="0" presId="urn:microsoft.com/office/officeart/2005/8/layout/hierarchy3"/>
    <dgm:cxn modelId="{F24E3A74-76D1-4C56-8E53-8A0BE56A5BBF}" type="presParOf" srcId="{B8EDDDBB-65DD-4E90-AF3D-DAD01033D6EC}" destId="{BFAB7B98-81CB-4B5A-B3E5-1C85DA834A8A}" srcOrd="1" destOrd="0" presId="urn:microsoft.com/office/officeart/2005/8/layout/hierarchy3"/>
    <dgm:cxn modelId="{35939D21-FDB4-41CA-8AA8-7E29E095039A}" type="presParOf" srcId="{74083DD1-CD20-4523-B758-69BC10FEC1C2}" destId="{F6BA2BFA-1655-43BE-8F5B-7851A8DBCB92}" srcOrd="1" destOrd="0" presId="urn:microsoft.com/office/officeart/2005/8/layout/hierarchy3"/>
    <dgm:cxn modelId="{3FF8AE40-2A57-41A3-B839-9A39D6C8ADBA}" type="presParOf" srcId="{F6BA2BFA-1655-43BE-8F5B-7851A8DBCB92}" destId="{D4F3343A-DC71-4943-8107-0211145AFDC1}" srcOrd="0" destOrd="0" presId="urn:microsoft.com/office/officeart/2005/8/layout/hierarchy3"/>
    <dgm:cxn modelId="{06FF7E0E-7876-4D3D-BCCC-3F226640298A}" type="presParOf" srcId="{F6BA2BFA-1655-43BE-8F5B-7851A8DBCB92}" destId="{B11B5E78-788D-4AA7-8D14-8293220A588E}" srcOrd="1" destOrd="0" presId="urn:microsoft.com/office/officeart/2005/8/layout/hierarchy3"/>
    <dgm:cxn modelId="{56B33B97-A794-4A03-A041-0A43DB4C7F8F}" type="presParOf" srcId="{F6BA2BFA-1655-43BE-8F5B-7851A8DBCB92}" destId="{884EB6B6-A429-4237-82A4-1EC5C6FF15A4}" srcOrd="2" destOrd="0" presId="urn:microsoft.com/office/officeart/2005/8/layout/hierarchy3"/>
    <dgm:cxn modelId="{9AD2C560-A86E-463F-ADBE-359306372348}" type="presParOf" srcId="{F6BA2BFA-1655-43BE-8F5B-7851A8DBCB92}" destId="{5AD86B28-DF90-4C5F-B132-ACEE0741E7BA}" srcOrd="3" destOrd="0" presId="urn:microsoft.com/office/officeart/2005/8/layout/hierarchy3"/>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30B070-3487-4744-B263-B25F5C7D85B4}">
      <dsp:nvSpPr>
        <dsp:cNvPr id="0" name=""/>
        <dsp:cNvSpPr/>
      </dsp:nvSpPr>
      <dsp:spPr>
        <a:xfrm>
          <a:off x="2209800" y="1856423"/>
          <a:ext cx="1563450" cy="271342"/>
        </a:xfrm>
        <a:custGeom>
          <a:avLst/>
          <a:gdLst/>
          <a:ahLst/>
          <a:cxnLst/>
          <a:rect l="0" t="0" r="0" b="0"/>
          <a:pathLst>
            <a:path>
              <a:moveTo>
                <a:pt x="0" y="0"/>
              </a:moveTo>
              <a:lnTo>
                <a:pt x="0" y="135671"/>
              </a:lnTo>
              <a:lnTo>
                <a:pt x="1563450" y="135671"/>
              </a:lnTo>
              <a:lnTo>
                <a:pt x="1563450" y="27134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CB3590A-F3FE-4AE3-8A4D-502EDCB00FDC}">
      <dsp:nvSpPr>
        <dsp:cNvPr id="0" name=""/>
        <dsp:cNvSpPr/>
      </dsp:nvSpPr>
      <dsp:spPr>
        <a:xfrm>
          <a:off x="2164080" y="1856423"/>
          <a:ext cx="91440" cy="271342"/>
        </a:xfrm>
        <a:custGeom>
          <a:avLst/>
          <a:gdLst/>
          <a:ahLst/>
          <a:cxnLst/>
          <a:rect l="0" t="0" r="0" b="0"/>
          <a:pathLst>
            <a:path>
              <a:moveTo>
                <a:pt x="45720" y="0"/>
              </a:moveTo>
              <a:lnTo>
                <a:pt x="45720" y="27134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ED35318-069A-45A9-B951-072A30D51453}">
      <dsp:nvSpPr>
        <dsp:cNvPr id="0" name=""/>
        <dsp:cNvSpPr/>
      </dsp:nvSpPr>
      <dsp:spPr>
        <a:xfrm>
          <a:off x="646350" y="1856423"/>
          <a:ext cx="1563450" cy="271342"/>
        </a:xfrm>
        <a:custGeom>
          <a:avLst/>
          <a:gdLst/>
          <a:ahLst/>
          <a:cxnLst/>
          <a:rect l="0" t="0" r="0" b="0"/>
          <a:pathLst>
            <a:path>
              <a:moveTo>
                <a:pt x="1563450" y="0"/>
              </a:moveTo>
              <a:lnTo>
                <a:pt x="1563450" y="135671"/>
              </a:lnTo>
              <a:lnTo>
                <a:pt x="0" y="135671"/>
              </a:lnTo>
              <a:lnTo>
                <a:pt x="0" y="27134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3C4B60A-7074-42F4-A6FE-B6E740ACD0A2}">
      <dsp:nvSpPr>
        <dsp:cNvPr id="0" name=""/>
        <dsp:cNvSpPr/>
      </dsp:nvSpPr>
      <dsp:spPr>
        <a:xfrm>
          <a:off x="1563746" y="1210369"/>
          <a:ext cx="1292107" cy="64605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pt-PT" sz="2000" kern="1200" dirty="0"/>
            <a:t>DNA </a:t>
          </a:r>
          <a:r>
            <a:rPr lang="pt-PT" sz="2000" kern="1200" dirty="0" err="1"/>
            <a:t>mutation</a:t>
          </a:r>
          <a:endParaRPr lang="pt-PT" sz="2000" kern="1200" dirty="0"/>
        </a:p>
      </dsp:txBody>
      <dsp:txXfrm>
        <a:off x="1563746" y="1210369"/>
        <a:ext cx="1292107" cy="646053"/>
      </dsp:txXfrm>
    </dsp:sp>
    <dsp:sp modelId="{88BF4B77-34C7-454E-9175-EB93F0BC8ADA}">
      <dsp:nvSpPr>
        <dsp:cNvPr id="0" name=""/>
        <dsp:cNvSpPr/>
      </dsp:nvSpPr>
      <dsp:spPr>
        <a:xfrm>
          <a:off x="296" y="2127765"/>
          <a:ext cx="1292107" cy="64605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pt-PT" sz="2000" kern="1200" dirty="0" err="1"/>
            <a:t>Epigenetic</a:t>
          </a:r>
          <a:r>
            <a:rPr lang="pt-PT" sz="2000" kern="1200" dirty="0"/>
            <a:t> chances </a:t>
          </a:r>
        </a:p>
      </dsp:txBody>
      <dsp:txXfrm>
        <a:off x="296" y="2127765"/>
        <a:ext cx="1292107" cy="646053"/>
      </dsp:txXfrm>
    </dsp:sp>
    <dsp:sp modelId="{51D0AA05-F382-4CA9-B0DE-1E5752CBF041}">
      <dsp:nvSpPr>
        <dsp:cNvPr id="0" name=""/>
        <dsp:cNvSpPr/>
      </dsp:nvSpPr>
      <dsp:spPr>
        <a:xfrm>
          <a:off x="1563746" y="2127765"/>
          <a:ext cx="1292107" cy="64605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pt-PT" sz="2000" kern="1200" dirty="0" err="1"/>
            <a:t>Hereditary</a:t>
          </a:r>
          <a:endParaRPr lang="pt-PT" sz="2000" kern="1200" dirty="0"/>
        </a:p>
      </dsp:txBody>
      <dsp:txXfrm>
        <a:off x="1563746" y="2127765"/>
        <a:ext cx="1292107" cy="646053"/>
      </dsp:txXfrm>
    </dsp:sp>
    <dsp:sp modelId="{37778D8E-EA0A-4101-92AD-FED168DD7B4C}">
      <dsp:nvSpPr>
        <dsp:cNvPr id="0" name=""/>
        <dsp:cNvSpPr/>
      </dsp:nvSpPr>
      <dsp:spPr>
        <a:xfrm>
          <a:off x="3127196" y="2127765"/>
          <a:ext cx="1292107" cy="64605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pt-PT" sz="2000" kern="1200" dirty="0" err="1"/>
            <a:t>Cell</a:t>
          </a:r>
          <a:r>
            <a:rPr lang="pt-PT" sz="2000" kern="1200" dirty="0"/>
            <a:t> </a:t>
          </a:r>
          <a:r>
            <a:rPr lang="pt-PT" sz="2000" kern="1200" dirty="0" err="1"/>
            <a:t>division</a:t>
          </a:r>
          <a:r>
            <a:rPr lang="pt-PT" sz="2000" kern="1200" dirty="0"/>
            <a:t> error</a:t>
          </a:r>
        </a:p>
      </dsp:txBody>
      <dsp:txXfrm>
        <a:off x="3127196" y="2127765"/>
        <a:ext cx="1292107" cy="64605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E983DA-DBE9-4354-8003-699679BC4996}">
      <dsp:nvSpPr>
        <dsp:cNvPr id="0" name=""/>
        <dsp:cNvSpPr/>
      </dsp:nvSpPr>
      <dsp:spPr>
        <a:xfrm>
          <a:off x="130" y="1107153"/>
          <a:ext cx="1203089" cy="60154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pt-PT" sz="1300" kern="1200" dirty="0"/>
            <a:t>Lung </a:t>
          </a:r>
          <a:r>
            <a:rPr lang="pt-PT" sz="1300" kern="1200" dirty="0" err="1"/>
            <a:t>Cancer</a:t>
          </a:r>
          <a:endParaRPr lang="pt-PT" sz="1300" kern="1200" dirty="0"/>
        </a:p>
      </dsp:txBody>
      <dsp:txXfrm>
        <a:off x="17749" y="1124772"/>
        <a:ext cx="1167851" cy="566306"/>
      </dsp:txXfrm>
    </dsp:sp>
    <dsp:sp modelId="{410C4F52-5907-4C54-ACF6-2F47DD1D25AA}">
      <dsp:nvSpPr>
        <dsp:cNvPr id="0" name=""/>
        <dsp:cNvSpPr/>
      </dsp:nvSpPr>
      <dsp:spPr>
        <a:xfrm rot="19679677">
          <a:off x="1160089" y="1232051"/>
          <a:ext cx="567496" cy="50976"/>
        </a:xfrm>
        <a:custGeom>
          <a:avLst/>
          <a:gdLst/>
          <a:ahLst/>
          <a:cxnLst/>
          <a:rect l="0" t="0" r="0" b="0"/>
          <a:pathLst>
            <a:path>
              <a:moveTo>
                <a:pt x="0" y="25488"/>
              </a:moveTo>
              <a:lnTo>
                <a:pt x="567496" y="2548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pt-PT" sz="500" kern="1200"/>
        </a:p>
      </dsp:txBody>
      <dsp:txXfrm>
        <a:off x="1429650" y="1243352"/>
        <a:ext cx="28374" cy="28374"/>
      </dsp:txXfrm>
    </dsp:sp>
    <dsp:sp modelId="{7438F2EA-40D1-4491-A449-47732919B35C}">
      <dsp:nvSpPr>
        <dsp:cNvPr id="0" name=""/>
        <dsp:cNvSpPr/>
      </dsp:nvSpPr>
      <dsp:spPr>
        <a:xfrm>
          <a:off x="1684455" y="806381"/>
          <a:ext cx="1203089" cy="60154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pt-PT" sz="1300" kern="1200" dirty="0"/>
            <a:t>Non-small cell lung </a:t>
          </a:r>
          <a:r>
            <a:rPr lang="pt-PT" sz="1300" kern="1200" dirty="0" err="1"/>
            <a:t>cancer</a:t>
          </a:r>
          <a:r>
            <a:rPr lang="pt-PT" sz="1300" kern="1200" dirty="0"/>
            <a:t> </a:t>
          </a:r>
        </a:p>
      </dsp:txBody>
      <dsp:txXfrm>
        <a:off x="1702074" y="824000"/>
        <a:ext cx="1167851" cy="566306"/>
      </dsp:txXfrm>
    </dsp:sp>
    <dsp:sp modelId="{BCB6B988-2515-4DC4-B355-BF079479CCB0}">
      <dsp:nvSpPr>
        <dsp:cNvPr id="0" name=""/>
        <dsp:cNvSpPr/>
      </dsp:nvSpPr>
      <dsp:spPr>
        <a:xfrm rot="18188820">
          <a:off x="2688106" y="713218"/>
          <a:ext cx="880112" cy="50976"/>
        </a:xfrm>
        <a:custGeom>
          <a:avLst/>
          <a:gdLst/>
          <a:ahLst/>
          <a:cxnLst/>
          <a:rect l="0" t="0" r="0" b="0"/>
          <a:pathLst>
            <a:path>
              <a:moveTo>
                <a:pt x="0" y="25488"/>
              </a:moveTo>
              <a:lnTo>
                <a:pt x="880112" y="25488"/>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pt-PT" sz="500" kern="1200"/>
        </a:p>
      </dsp:txBody>
      <dsp:txXfrm>
        <a:off x="3106159" y="716704"/>
        <a:ext cx="44005" cy="44005"/>
      </dsp:txXfrm>
    </dsp:sp>
    <dsp:sp modelId="{DF7B2EA8-FAC7-474D-A849-3A3765EF5D4A}">
      <dsp:nvSpPr>
        <dsp:cNvPr id="0" name=""/>
        <dsp:cNvSpPr/>
      </dsp:nvSpPr>
      <dsp:spPr>
        <a:xfrm>
          <a:off x="3368780" y="69488"/>
          <a:ext cx="1203089" cy="60154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pt-PT" sz="1300" b="1" i="0" kern="1200" dirty="0"/>
            <a:t>Large cell carcinoma</a:t>
          </a:r>
          <a:endParaRPr lang="pt-PT" sz="1300" kern="1200" dirty="0"/>
        </a:p>
      </dsp:txBody>
      <dsp:txXfrm>
        <a:off x="3386399" y="87107"/>
        <a:ext cx="1167851" cy="566306"/>
      </dsp:txXfrm>
    </dsp:sp>
    <dsp:sp modelId="{9A1E541A-D382-4C27-9DDB-192590B41068}">
      <dsp:nvSpPr>
        <dsp:cNvPr id="0" name=""/>
        <dsp:cNvSpPr/>
      </dsp:nvSpPr>
      <dsp:spPr>
        <a:xfrm rot="21278650">
          <a:off x="2886489" y="1059107"/>
          <a:ext cx="483345" cy="50976"/>
        </a:xfrm>
        <a:custGeom>
          <a:avLst/>
          <a:gdLst/>
          <a:ahLst/>
          <a:cxnLst/>
          <a:rect l="0" t="0" r="0" b="0"/>
          <a:pathLst>
            <a:path>
              <a:moveTo>
                <a:pt x="0" y="25488"/>
              </a:moveTo>
              <a:lnTo>
                <a:pt x="483345" y="25488"/>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pt-PT" sz="500" kern="1200"/>
        </a:p>
      </dsp:txBody>
      <dsp:txXfrm>
        <a:off x="3116078" y="1072511"/>
        <a:ext cx="24167" cy="24167"/>
      </dsp:txXfrm>
    </dsp:sp>
    <dsp:sp modelId="{8B88D97D-D97C-4FE0-9384-653595213315}">
      <dsp:nvSpPr>
        <dsp:cNvPr id="0" name=""/>
        <dsp:cNvSpPr/>
      </dsp:nvSpPr>
      <dsp:spPr>
        <a:xfrm>
          <a:off x="3368780" y="761265"/>
          <a:ext cx="1203089" cy="60154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pt-PT" sz="1300" kern="1200"/>
            <a:t>Adenocarcinoma</a:t>
          </a:r>
        </a:p>
      </dsp:txBody>
      <dsp:txXfrm>
        <a:off x="3386399" y="778884"/>
        <a:ext cx="1167851" cy="566306"/>
      </dsp:txXfrm>
    </dsp:sp>
    <dsp:sp modelId="{BAB35448-A2FF-4351-8275-5EB187092733}">
      <dsp:nvSpPr>
        <dsp:cNvPr id="0" name=""/>
        <dsp:cNvSpPr/>
      </dsp:nvSpPr>
      <dsp:spPr>
        <a:xfrm rot="3200633">
          <a:off x="2725124" y="1404995"/>
          <a:ext cx="806075" cy="50976"/>
        </a:xfrm>
        <a:custGeom>
          <a:avLst/>
          <a:gdLst/>
          <a:ahLst/>
          <a:cxnLst/>
          <a:rect l="0" t="0" r="0" b="0"/>
          <a:pathLst>
            <a:path>
              <a:moveTo>
                <a:pt x="0" y="25488"/>
              </a:moveTo>
              <a:lnTo>
                <a:pt x="806075" y="25488"/>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pt-PT" sz="500" kern="1200"/>
        </a:p>
      </dsp:txBody>
      <dsp:txXfrm>
        <a:off x="3108010" y="1410331"/>
        <a:ext cx="40303" cy="40303"/>
      </dsp:txXfrm>
    </dsp:sp>
    <dsp:sp modelId="{C41566E1-8196-4ED4-83A8-3F8BBEED3AD4}">
      <dsp:nvSpPr>
        <dsp:cNvPr id="0" name=""/>
        <dsp:cNvSpPr/>
      </dsp:nvSpPr>
      <dsp:spPr>
        <a:xfrm>
          <a:off x="3368780" y="1453041"/>
          <a:ext cx="1203089" cy="60154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pt-PT" sz="1300" b="1" i="0" kern="1200" dirty="0"/>
            <a:t>Squamous cell carcinoma</a:t>
          </a:r>
          <a:endParaRPr lang="pt-PT" sz="1300" kern="1200" dirty="0"/>
        </a:p>
      </dsp:txBody>
      <dsp:txXfrm>
        <a:off x="3386399" y="1470660"/>
        <a:ext cx="1167851" cy="566306"/>
      </dsp:txXfrm>
    </dsp:sp>
    <dsp:sp modelId="{DB140EFE-F282-4AB4-BC75-020A1C256C64}">
      <dsp:nvSpPr>
        <dsp:cNvPr id="0" name=""/>
        <dsp:cNvSpPr/>
      </dsp:nvSpPr>
      <dsp:spPr>
        <a:xfrm rot="2142401">
          <a:off x="1147515" y="1555381"/>
          <a:ext cx="592643" cy="50976"/>
        </a:xfrm>
        <a:custGeom>
          <a:avLst/>
          <a:gdLst/>
          <a:ahLst/>
          <a:cxnLst/>
          <a:rect l="0" t="0" r="0" b="0"/>
          <a:pathLst>
            <a:path>
              <a:moveTo>
                <a:pt x="0" y="25488"/>
              </a:moveTo>
              <a:lnTo>
                <a:pt x="592643" y="2548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pt-PT" sz="500" kern="1200"/>
        </a:p>
      </dsp:txBody>
      <dsp:txXfrm>
        <a:off x="1429021" y="1566053"/>
        <a:ext cx="29632" cy="29632"/>
      </dsp:txXfrm>
    </dsp:sp>
    <dsp:sp modelId="{762EC91E-88C3-4096-993D-272B957C7553}">
      <dsp:nvSpPr>
        <dsp:cNvPr id="0" name=""/>
        <dsp:cNvSpPr/>
      </dsp:nvSpPr>
      <dsp:spPr>
        <a:xfrm>
          <a:off x="1684455" y="1453041"/>
          <a:ext cx="1203089" cy="60154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pt-PT" sz="1300" kern="1200" dirty="0"/>
            <a:t>Small cell lung </a:t>
          </a:r>
          <a:r>
            <a:rPr lang="pt-PT" sz="1300" kern="1200" dirty="0" err="1"/>
            <a:t>cancer</a:t>
          </a:r>
          <a:r>
            <a:rPr lang="pt-PT" sz="1300" kern="1200" dirty="0"/>
            <a:t> </a:t>
          </a:r>
        </a:p>
      </dsp:txBody>
      <dsp:txXfrm>
        <a:off x="1702074" y="1470660"/>
        <a:ext cx="1167851" cy="56630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6CAEE4-F921-4369-862F-09D2454FB8B6}">
      <dsp:nvSpPr>
        <dsp:cNvPr id="0" name=""/>
        <dsp:cNvSpPr/>
      </dsp:nvSpPr>
      <dsp:spPr>
        <a:xfrm>
          <a:off x="0" y="0"/>
          <a:ext cx="5122561"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5041B54-EBC4-4C60-AE3E-EB4431509C72}">
      <dsp:nvSpPr>
        <dsp:cNvPr id="0" name=""/>
        <dsp:cNvSpPr/>
      </dsp:nvSpPr>
      <dsp:spPr>
        <a:xfrm>
          <a:off x="0" y="0"/>
          <a:ext cx="1024512" cy="32235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pt-PT" sz="1400" kern="1200" dirty="0"/>
            <a:t>TREATMENT</a:t>
          </a:r>
        </a:p>
      </dsp:txBody>
      <dsp:txXfrm>
        <a:off x="0" y="0"/>
        <a:ext cx="1024512" cy="3223583"/>
      </dsp:txXfrm>
    </dsp:sp>
    <dsp:sp modelId="{01F69743-8A3C-4FB9-8AFC-8C53A84290AE}">
      <dsp:nvSpPr>
        <dsp:cNvPr id="0" name=""/>
        <dsp:cNvSpPr/>
      </dsp:nvSpPr>
      <dsp:spPr>
        <a:xfrm>
          <a:off x="1101350" y="50368"/>
          <a:ext cx="4021210" cy="10073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pt-PT" sz="2800" kern="1200" dirty="0" err="1"/>
            <a:t>Surgery</a:t>
          </a:r>
          <a:endParaRPr lang="pt-PT" sz="2800" kern="1200" dirty="0"/>
        </a:p>
      </dsp:txBody>
      <dsp:txXfrm>
        <a:off x="1101350" y="50368"/>
        <a:ext cx="4021210" cy="1007369"/>
      </dsp:txXfrm>
    </dsp:sp>
    <dsp:sp modelId="{273E58A0-1D94-4955-8C37-6A7CDA2BE1EE}">
      <dsp:nvSpPr>
        <dsp:cNvPr id="0" name=""/>
        <dsp:cNvSpPr/>
      </dsp:nvSpPr>
      <dsp:spPr>
        <a:xfrm>
          <a:off x="1024512" y="1057738"/>
          <a:ext cx="4098048"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13DC043-9DB2-4A1A-AEE4-D6D40F810463}">
      <dsp:nvSpPr>
        <dsp:cNvPr id="0" name=""/>
        <dsp:cNvSpPr/>
      </dsp:nvSpPr>
      <dsp:spPr>
        <a:xfrm>
          <a:off x="1101350" y="1108106"/>
          <a:ext cx="4021210" cy="10073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pt-PT" sz="2800" kern="1200" dirty="0" err="1"/>
            <a:t>Chemotherapy</a:t>
          </a:r>
          <a:r>
            <a:rPr lang="pt-PT" sz="2800" kern="1200" dirty="0"/>
            <a:t>, </a:t>
          </a:r>
          <a:r>
            <a:rPr lang="pt-PT" sz="2800" kern="1200" dirty="0" err="1"/>
            <a:t>radiation</a:t>
          </a:r>
          <a:r>
            <a:rPr lang="pt-PT" sz="2800" kern="1200" dirty="0"/>
            <a:t> </a:t>
          </a:r>
          <a:r>
            <a:rPr lang="pt-PT" sz="2800" kern="1200" dirty="0" err="1"/>
            <a:t>therapy</a:t>
          </a:r>
          <a:endParaRPr lang="pt-PT" sz="2800" kern="1200" dirty="0"/>
        </a:p>
      </dsp:txBody>
      <dsp:txXfrm>
        <a:off x="1101350" y="1108106"/>
        <a:ext cx="4021210" cy="1007369"/>
      </dsp:txXfrm>
    </dsp:sp>
    <dsp:sp modelId="{A53C27D8-3C67-4609-975D-FCF83A74C0C4}">
      <dsp:nvSpPr>
        <dsp:cNvPr id="0" name=""/>
        <dsp:cNvSpPr/>
      </dsp:nvSpPr>
      <dsp:spPr>
        <a:xfrm>
          <a:off x="1024512" y="2115476"/>
          <a:ext cx="4098048"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303261D-4BA7-449A-8C99-A65A0B622C3D}">
      <dsp:nvSpPr>
        <dsp:cNvPr id="0" name=""/>
        <dsp:cNvSpPr/>
      </dsp:nvSpPr>
      <dsp:spPr>
        <a:xfrm>
          <a:off x="1101350" y="2165844"/>
          <a:ext cx="4021210" cy="10073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pt-PT" sz="2800" kern="1200" dirty="0" err="1"/>
            <a:t>Targeted</a:t>
          </a:r>
          <a:r>
            <a:rPr lang="pt-PT" sz="2800" kern="1200" dirty="0"/>
            <a:t> </a:t>
          </a:r>
          <a:r>
            <a:rPr lang="pt-PT" sz="2800" kern="1200" dirty="0" err="1"/>
            <a:t>therapy</a:t>
          </a:r>
          <a:r>
            <a:rPr lang="pt-PT" sz="2800" kern="1200" dirty="0"/>
            <a:t> </a:t>
          </a:r>
        </a:p>
      </dsp:txBody>
      <dsp:txXfrm>
        <a:off x="1101350" y="2165844"/>
        <a:ext cx="4021210" cy="1007369"/>
      </dsp:txXfrm>
    </dsp:sp>
    <dsp:sp modelId="{7952FA8A-DB05-4228-98BF-FAB0FDA39AC0}">
      <dsp:nvSpPr>
        <dsp:cNvPr id="0" name=""/>
        <dsp:cNvSpPr/>
      </dsp:nvSpPr>
      <dsp:spPr>
        <a:xfrm>
          <a:off x="1024512" y="3173214"/>
          <a:ext cx="4098048"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62A3E8-6F08-4CE9-9193-B3B238DAFEB7}">
      <dsp:nvSpPr>
        <dsp:cNvPr id="0" name=""/>
        <dsp:cNvSpPr/>
      </dsp:nvSpPr>
      <dsp:spPr>
        <a:xfrm>
          <a:off x="3035615" y="1012963"/>
          <a:ext cx="1161820" cy="485081"/>
        </a:xfrm>
        <a:custGeom>
          <a:avLst/>
          <a:gdLst/>
          <a:ahLst/>
          <a:cxnLst/>
          <a:rect l="0" t="0" r="0" b="0"/>
          <a:pathLst>
            <a:path>
              <a:moveTo>
                <a:pt x="0" y="0"/>
              </a:moveTo>
              <a:lnTo>
                <a:pt x="0" y="248723"/>
              </a:lnTo>
              <a:lnTo>
                <a:pt x="1161820" y="248723"/>
              </a:lnTo>
              <a:lnTo>
                <a:pt x="1161820" y="48508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80670CB-E53D-46C3-81A4-5A18F584C21A}">
      <dsp:nvSpPr>
        <dsp:cNvPr id="0" name=""/>
        <dsp:cNvSpPr/>
      </dsp:nvSpPr>
      <dsp:spPr>
        <a:xfrm>
          <a:off x="1573802" y="1012963"/>
          <a:ext cx="1461812" cy="538525"/>
        </a:xfrm>
        <a:custGeom>
          <a:avLst/>
          <a:gdLst/>
          <a:ahLst/>
          <a:cxnLst/>
          <a:rect l="0" t="0" r="0" b="0"/>
          <a:pathLst>
            <a:path>
              <a:moveTo>
                <a:pt x="1461812" y="0"/>
              </a:moveTo>
              <a:lnTo>
                <a:pt x="1461812" y="302167"/>
              </a:lnTo>
              <a:lnTo>
                <a:pt x="0" y="302167"/>
              </a:lnTo>
              <a:lnTo>
                <a:pt x="0" y="53852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5199339-31D0-4645-8CD7-984934C47660}">
      <dsp:nvSpPr>
        <dsp:cNvPr id="0" name=""/>
        <dsp:cNvSpPr/>
      </dsp:nvSpPr>
      <dsp:spPr>
        <a:xfrm>
          <a:off x="2057392" y="2"/>
          <a:ext cx="1956446" cy="101296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42940" numCol="1" spcCol="1270" anchor="ctr" anchorCtr="0">
          <a:noAutofit/>
        </a:bodyPr>
        <a:lstStyle/>
        <a:p>
          <a:pPr marL="0" lvl="0" indent="0" algn="ctr" defTabSz="1066800">
            <a:lnSpc>
              <a:spcPct val="90000"/>
            </a:lnSpc>
            <a:spcBef>
              <a:spcPct val="0"/>
            </a:spcBef>
            <a:spcAft>
              <a:spcPct val="35000"/>
            </a:spcAft>
            <a:buNone/>
          </a:pPr>
          <a:r>
            <a:rPr lang="el-GR" sz="2400" kern="1200" dirty="0"/>
            <a:t>β</a:t>
          </a:r>
          <a:r>
            <a:rPr lang="pt-PT" sz="2400" kern="1200" dirty="0"/>
            <a:t>-</a:t>
          </a:r>
          <a:r>
            <a:rPr lang="pt-PT" sz="2400" kern="1200" dirty="0" err="1"/>
            <a:t>blockers</a:t>
          </a:r>
          <a:endParaRPr lang="pt-PT" sz="2400" kern="1200" dirty="0"/>
        </a:p>
      </dsp:txBody>
      <dsp:txXfrm>
        <a:off x="2057392" y="2"/>
        <a:ext cx="1956446" cy="1012961"/>
      </dsp:txXfrm>
    </dsp:sp>
    <dsp:sp modelId="{6BB02800-0191-413D-AC6B-37B59D10C553}">
      <dsp:nvSpPr>
        <dsp:cNvPr id="0" name=""/>
        <dsp:cNvSpPr/>
      </dsp:nvSpPr>
      <dsp:spPr>
        <a:xfrm flipH="1" flipV="1">
          <a:off x="2677001" y="743895"/>
          <a:ext cx="666868" cy="131164"/>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5080" rIns="20320" bIns="5080" numCol="1" spcCol="1270" anchor="ctr" anchorCtr="0">
          <a:noAutofit/>
        </a:bodyPr>
        <a:lstStyle/>
        <a:p>
          <a:pPr marL="0" lvl="0" indent="0" algn="ctr" defTabSz="355600">
            <a:lnSpc>
              <a:spcPct val="90000"/>
            </a:lnSpc>
            <a:spcBef>
              <a:spcPct val="0"/>
            </a:spcBef>
            <a:spcAft>
              <a:spcPct val="35000"/>
            </a:spcAft>
            <a:buNone/>
          </a:pPr>
          <a:endParaRPr lang="pt-PT" sz="800" kern="1200"/>
        </a:p>
      </dsp:txBody>
      <dsp:txXfrm rot="10800000">
        <a:off x="2677001" y="743895"/>
        <a:ext cx="666868" cy="131164"/>
      </dsp:txXfrm>
    </dsp:sp>
    <dsp:sp modelId="{5BBDA8EA-FA9B-499D-9FCD-810D055F7040}">
      <dsp:nvSpPr>
        <dsp:cNvPr id="0" name=""/>
        <dsp:cNvSpPr/>
      </dsp:nvSpPr>
      <dsp:spPr>
        <a:xfrm>
          <a:off x="595579" y="1551488"/>
          <a:ext cx="1956446" cy="247454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42940" numCol="1" spcCol="1270" anchor="ctr" anchorCtr="0">
          <a:noAutofit/>
        </a:bodyPr>
        <a:lstStyle/>
        <a:p>
          <a:pPr marL="0" lvl="0" indent="0" algn="ctr" defTabSz="1066800">
            <a:lnSpc>
              <a:spcPct val="90000"/>
            </a:lnSpc>
            <a:spcBef>
              <a:spcPct val="0"/>
            </a:spcBef>
            <a:spcAft>
              <a:spcPct val="35000"/>
            </a:spcAft>
            <a:buFont typeface="Arial" panose="020B0604020202020204" pitchFamily="34" charset="0"/>
            <a:buNone/>
          </a:pPr>
          <a:endParaRPr lang="pt-PT" sz="2400" kern="1200" dirty="0"/>
        </a:p>
        <a:p>
          <a:pPr marL="0" lvl="0" indent="0" algn="ctr" defTabSz="1066800">
            <a:lnSpc>
              <a:spcPct val="90000"/>
            </a:lnSpc>
            <a:spcBef>
              <a:spcPct val="0"/>
            </a:spcBef>
            <a:spcAft>
              <a:spcPct val="35000"/>
            </a:spcAft>
            <a:buFont typeface="Arial" panose="020B0604020202020204" pitchFamily="34" charset="0"/>
            <a:buNone/>
          </a:pPr>
          <a:r>
            <a:rPr lang="pt-PT" sz="2400" kern="1200" dirty="0"/>
            <a:t>Atenolol</a:t>
          </a:r>
        </a:p>
        <a:p>
          <a:pPr marL="0" lvl="0" indent="0" algn="ctr" defTabSz="1066800">
            <a:lnSpc>
              <a:spcPct val="90000"/>
            </a:lnSpc>
            <a:spcBef>
              <a:spcPct val="0"/>
            </a:spcBef>
            <a:spcAft>
              <a:spcPct val="35000"/>
            </a:spcAft>
            <a:buFont typeface="Arial" panose="020B0604020202020204" pitchFamily="34" charset="0"/>
            <a:buNone/>
          </a:pPr>
          <a:r>
            <a:rPr lang="pt-PT" sz="2400" kern="1200" dirty="0"/>
            <a:t>Metoprolol</a:t>
          </a:r>
        </a:p>
        <a:p>
          <a:pPr marL="0" lvl="0" indent="0" algn="ctr" defTabSz="1066800">
            <a:lnSpc>
              <a:spcPct val="90000"/>
            </a:lnSpc>
            <a:spcBef>
              <a:spcPct val="0"/>
            </a:spcBef>
            <a:spcAft>
              <a:spcPct val="35000"/>
            </a:spcAft>
            <a:buFont typeface="Arial" panose="020B0604020202020204" pitchFamily="34" charset="0"/>
            <a:buNone/>
          </a:pPr>
          <a:r>
            <a:rPr lang="pt-PT" sz="2400" kern="1200" dirty="0" err="1"/>
            <a:t>Betaxolol</a:t>
          </a:r>
          <a:endParaRPr lang="pt-PT" sz="2400" kern="1200" dirty="0"/>
        </a:p>
        <a:p>
          <a:pPr marL="0" lvl="0" indent="0" algn="ctr" defTabSz="1066800">
            <a:lnSpc>
              <a:spcPct val="90000"/>
            </a:lnSpc>
            <a:spcBef>
              <a:spcPct val="0"/>
            </a:spcBef>
            <a:spcAft>
              <a:spcPct val="35000"/>
            </a:spcAft>
            <a:buFont typeface="Arial" panose="020B0604020202020204" pitchFamily="34" charset="0"/>
            <a:buNone/>
          </a:pPr>
          <a:r>
            <a:rPr lang="pt-PT" sz="2400" kern="1200" dirty="0" err="1"/>
            <a:t>Bisoprolol</a:t>
          </a:r>
          <a:endParaRPr lang="pt-PT" sz="2400" kern="1200" dirty="0"/>
        </a:p>
      </dsp:txBody>
      <dsp:txXfrm>
        <a:off x="595579" y="1551488"/>
        <a:ext cx="1956446" cy="2474543"/>
      </dsp:txXfrm>
    </dsp:sp>
    <dsp:sp modelId="{6AE191FC-D786-4D72-AE05-25D4E66B38E6}">
      <dsp:nvSpPr>
        <dsp:cNvPr id="0" name=""/>
        <dsp:cNvSpPr/>
      </dsp:nvSpPr>
      <dsp:spPr>
        <a:xfrm>
          <a:off x="0" y="1193445"/>
          <a:ext cx="1760802" cy="762023"/>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8890" rIns="35560" bIns="8890" numCol="1" spcCol="1270" anchor="ctr" anchorCtr="0">
          <a:noAutofit/>
        </a:bodyPr>
        <a:lstStyle/>
        <a:p>
          <a:pPr marL="0" lvl="0" indent="0" algn="ctr" defTabSz="622300">
            <a:lnSpc>
              <a:spcPct val="90000"/>
            </a:lnSpc>
            <a:spcBef>
              <a:spcPct val="0"/>
            </a:spcBef>
            <a:spcAft>
              <a:spcPct val="35000"/>
            </a:spcAft>
            <a:buNone/>
          </a:pPr>
          <a:r>
            <a:rPr lang="el-GR" sz="1400" kern="1200" dirty="0"/>
            <a:t>β</a:t>
          </a:r>
          <a:r>
            <a:rPr lang="pt-PT" sz="1400" kern="1200" dirty="0"/>
            <a:t>1 </a:t>
          </a:r>
          <a:r>
            <a:rPr lang="pt-PT" sz="1400" kern="1200" dirty="0" err="1"/>
            <a:t>selective</a:t>
          </a:r>
          <a:r>
            <a:rPr lang="pt-PT" sz="1400" kern="1200" dirty="0"/>
            <a:t> (</a:t>
          </a:r>
          <a:r>
            <a:rPr lang="pt-PT" sz="1400" kern="1200" dirty="0" err="1"/>
            <a:t>cardioprotective</a:t>
          </a:r>
          <a:r>
            <a:rPr lang="pt-PT" sz="1400" kern="1200" dirty="0"/>
            <a:t>)</a:t>
          </a:r>
        </a:p>
      </dsp:txBody>
      <dsp:txXfrm>
        <a:off x="0" y="1193445"/>
        <a:ext cx="1760802" cy="762023"/>
      </dsp:txXfrm>
    </dsp:sp>
    <dsp:sp modelId="{D34169D2-B6A6-4E5A-A5C9-EA1EA3564201}">
      <dsp:nvSpPr>
        <dsp:cNvPr id="0" name=""/>
        <dsp:cNvSpPr/>
      </dsp:nvSpPr>
      <dsp:spPr>
        <a:xfrm>
          <a:off x="3219212" y="1498044"/>
          <a:ext cx="1956446" cy="256289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42940" numCol="1" spcCol="1270" anchor="ctr" anchorCtr="0">
          <a:noAutofit/>
        </a:bodyPr>
        <a:lstStyle/>
        <a:p>
          <a:pPr marL="0" lvl="0" indent="0" algn="ctr" defTabSz="1066800">
            <a:lnSpc>
              <a:spcPct val="100000"/>
            </a:lnSpc>
            <a:spcBef>
              <a:spcPct val="0"/>
            </a:spcBef>
            <a:spcAft>
              <a:spcPct val="35000"/>
            </a:spcAft>
            <a:buNone/>
          </a:pPr>
          <a:endParaRPr lang="pt-PT" sz="2400" kern="1200" dirty="0"/>
        </a:p>
        <a:p>
          <a:pPr marL="0" lvl="0" indent="0" algn="ctr" defTabSz="1066800">
            <a:lnSpc>
              <a:spcPct val="100000"/>
            </a:lnSpc>
            <a:spcBef>
              <a:spcPct val="0"/>
            </a:spcBef>
            <a:spcAft>
              <a:spcPct val="35000"/>
            </a:spcAft>
            <a:buNone/>
          </a:pPr>
          <a:r>
            <a:rPr lang="pt-PT" sz="2400" kern="1200" dirty="0" err="1"/>
            <a:t>Propanolol</a:t>
          </a:r>
          <a:endParaRPr lang="pt-PT" sz="2400" kern="1200" dirty="0"/>
        </a:p>
        <a:p>
          <a:pPr marL="0" lvl="0" indent="0" algn="ctr" defTabSz="1066800">
            <a:lnSpc>
              <a:spcPct val="100000"/>
            </a:lnSpc>
            <a:spcBef>
              <a:spcPct val="0"/>
            </a:spcBef>
            <a:spcAft>
              <a:spcPct val="35000"/>
            </a:spcAft>
            <a:buNone/>
          </a:pPr>
          <a:r>
            <a:rPr lang="pt-PT" sz="2400" kern="1200" dirty="0" err="1"/>
            <a:t>Carvedilol</a:t>
          </a:r>
          <a:endParaRPr lang="pt-PT" sz="2400" kern="1200" dirty="0"/>
        </a:p>
        <a:p>
          <a:pPr marL="0" lvl="0" indent="0" algn="ctr" defTabSz="1066800">
            <a:lnSpc>
              <a:spcPct val="100000"/>
            </a:lnSpc>
            <a:spcBef>
              <a:spcPct val="0"/>
            </a:spcBef>
            <a:spcAft>
              <a:spcPct val="35000"/>
            </a:spcAft>
            <a:buNone/>
          </a:pPr>
          <a:r>
            <a:rPr lang="pt-PT" sz="2400" kern="1200" dirty="0" err="1"/>
            <a:t>Nadolol</a:t>
          </a:r>
          <a:endParaRPr lang="pt-PT" sz="2400" kern="1200" dirty="0"/>
        </a:p>
        <a:p>
          <a:pPr marL="0" lvl="0" indent="0" algn="ctr" defTabSz="1066800">
            <a:lnSpc>
              <a:spcPct val="100000"/>
            </a:lnSpc>
            <a:spcBef>
              <a:spcPct val="0"/>
            </a:spcBef>
            <a:spcAft>
              <a:spcPct val="35000"/>
            </a:spcAft>
            <a:buNone/>
          </a:pPr>
          <a:r>
            <a:rPr lang="pt-PT" sz="2400" kern="1200" dirty="0" err="1"/>
            <a:t>Sotalol</a:t>
          </a:r>
          <a:endParaRPr lang="pt-PT" sz="2400" kern="1200" dirty="0"/>
        </a:p>
      </dsp:txBody>
      <dsp:txXfrm>
        <a:off x="3219212" y="1498044"/>
        <a:ext cx="1956446" cy="2562893"/>
      </dsp:txXfrm>
    </dsp:sp>
    <dsp:sp modelId="{FDE508EF-0728-474A-AE8E-5FCF2D2B221F}">
      <dsp:nvSpPr>
        <dsp:cNvPr id="0" name=""/>
        <dsp:cNvSpPr/>
      </dsp:nvSpPr>
      <dsp:spPr>
        <a:xfrm>
          <a:off x="4074616" y="1109472"/>
          <a:ext cx="2021383" cy="76778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8890" rIns="35560" bIns="8890" numCol="1" spcCol="1270" anchor="ctr" anchorCtr="0">
          <a:noAutofit/>
        </a:bodyPr>
        <a:lstStyle/>
        <a:p>
          <a:pPr marL="0" lvl="0" indent="0" algn="ctr" defTabSz="622300">
            <a:lnSpc>
              <a:spcPct val="90000"/>
            </a:lnSpc>
            <a:spcBef>
              <a:spcPct val="0"/>
            </a:spcBef>
            <a:spcAft>
              <a:spcPct val="35000"/>
            </a:spcAft>
            <a:buNone/>
          </a:pPr>
          <a:r>
            <a:rPr lang="pt-PT" sz="1400" kern="1200" dirty="0"/>
            <a:t>Non-</a:t>
          </a:r>
          <a:r>
            <a:rPr lang="pt-PT" sz="1400" kern="1200" dirty="0" err="1"/>
            <a:t>selective</a:t>
          </a:r>
          <a:endParaRPr lang="pt-PT" sz="1400" kern="1200" dirty="0"/>
        </a:p>
        <a:p>
          <a:pPr marL="0" lvl="0" indent="0" algn="ctr" defTabSz="622300">
            <a:lnSpc>
              <a:spcPct val="90000"/>
            </a:lnSpc>
            <a:spcBef>
              <a:spcPct val="0"/>
            </a:spcBef>
            <a:spcAft>
              <a:spcPct val="35000"/>
            </a:spcAft>
            <a:buNone/>
          </a:pPr>
          <a:r>
            <a:rPr lang="el-GR" sz="1400" kern="1200" dirty="0"/>
            <a:t>β</a:t>
          </a:r>
          <a:r>
            <a:rPr lang="pt-PT" sz="1400" kern="1200" dirty="0"/>
            <a:t>1 </a:t>
          </a:r>
          <a:r>
            <a:rPr lang="pt-PT" sz="1400" kern="1200" dirty="0" err="1"/>
            <a:t>and</a:t>
          </a:r>
          <a:r>
            <a:rPr lang="pt-PT" sz="1400" kern="1200" dirty="0"/>
            <a:t> </a:t>
          </a:r>
          <a:r>
            <a:rPr lang="el-GR" sz="1400" kern="1200" dirty="0"/>
            <a:t>β</a:t>
          </a:r>
          <a:r>
            <a:rPr lang="pt-PT" sz="1400" kern="1200" dirty="0"/>
            <a:t>2</a:t>
          </a:r>
        </a:p>
      </dsp:txBody>
      <dsp:txXfrm>
        <a:off x="4074616" y="1109472"/>
        <a:ext cx="2021383" cy="76778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0D3EC6-051D-4979-9FEE-502AA3FDB246}">
      <dsp:nvSpPr>
        <dsp:cNvPr id="0" name=""/>
        <dsp:cNvSpPr/>
      </dsp:nvSpPr>
      <dsp:spPr>
        <a:xfrm>
          <a:off x="255107" y="0"/>
          <a:ext cx="1757043" cy="67738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48260" rIns="72390" bIns="48260" numCol="1" spcCol="1270" anchor="ctr" anchorCtr="0">
          <a:noAutofit/>
        </a:bodyPr>
        <a:lstStyle/>
        <a:p>
          <a:pPr marL="0" lvl="0" indent="0" algn="ctr" defTabSz="1689100">
            <a:lnSpc>
              <a:spcPct val="90000"/>
            </a:lnSpc>
            <a:spcBef>
              <a:spcPct val="0"/>
            </a:spcBef>
            <a:spcAft>
              <a:spcPct val="35000"/>
            </a:spcAft>
            <a:buNone/>
          </a:pPr>
          <a:r>
            <a:rPr lang="pt-PT" sz="3800" kern="1200" dirty="0"/>
            <a:t>PPAR-</a:t>
          </a:r>
          <a:r>
            <a:rPr lang="el-GR" sz="3800" kern="1200" dirty="0"/>
            <a:t>α</a:t>
          </a:r>
          <a:endParaRPr lang="pt-PT" sz="3800" kern="1200" dirty="0"/>
        </a:p>
      </dsp:txBody>
      <dsp:txXfrm>
        <a:off x="274947" y="19840"/>
        <a:ext cx="1717363" cy="637701"/>
      </dsp:txXfrm>
    </dsp:sp>
    <dsp:sp modelId="{D4F3343A-DC71-4943-8107-0211145AFDC1}">
      <dsp:nvSpPr>
        <dsp:cNvPr id="0" name=""/>
        <dsp:cNvSpPr/>
      </dsp:nvSpPr>
      <dsp:spPr>
        <a:xfrm>
          <a:off x="430811" y="677381"/>
          <a:ext cx="98955" cy="982109"/>
        </a:xfrm>
        <a:custGeom>
          <a:avLst/>
          <a:gdLst/>
          <a:ahLst/>
          <a:cxnLst/>
          <a:rect l="0" t="0" r="0" b="0"/>
          <a:pathLst>
            <a:path>
              <a:moveTo>
                <a:pt x="0" y="0"/>
              </a:moveTo>
              <a:lnTo>
                <a:pt x="0" y="982109"/>
              </a:lnTo>
              <a:lnTo>
                <a:pt x="98955" y="98210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11B5E78-788D-4AA7-8D14-8293220A588E}">
      <dsp:nvSpPr>
        <dsp:cNvPr id="0" name=""/>
        <dsp:cNvSpPr/>
      </dsp:nvSpPr>
      <dsp:spPr>
        <a:xfrm>
          <a:off x="529767" y="915860"/>
          <a:ext cx="2568868" cy="148726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b="1" kern="1200" noProof="0" dirty="0"/>
            <a:t>Main tissue expression:</a:t>
          </a:r>
        </a:p>
        <a:p>
          <a:pPr marL="0" lvl="0" indent="0" algn="ctr" defTabSz="622300">
            <a:lnSpc>
              <a:spcPct val="90000"/>
            </a:lnSpc>
            <a:spcBef>
              <a:spcPct val="0"/>
            </a:spcBef>
            <a:spcAft>
              <a:spcPct val="35000"/>
            </a:spcAft>
            <a:buNone/>
          </a:pPr>
          <a:r>
            <a:rPr lang="en-US" sz="1400" kern="1200" noProof="0" dirty="0"/>
            <a:t>Tissues exhibiting high </a:t>
          </a:r>
        </a:p>
        <a:p>
          <a:pPr marL="0" lvl="0" indent="0" algn="ctr" defTabSz="622300">
            <a:lnSpc>
              <a:spcPct val="90000"/>
            </a:lnSpc>
            <a:spcBef>
              <a:spcPct val="0"/>
            </a:spcBef>
            <a:spcAft>
              <a:spcPct val="35000"/>
            </a:spcAft>
            <a:buNone/>
          </a:pPr>
          <a:r>
            <a:rPr lang="en-US" sz="1400" kern="1200" noProof="0" dirty="0"/>
            <a:t>carbolic rates of fatty acids </a:t>
          </a:r>
        </a:p>
        <a:p>
          <a:pPr marL="0" lvl="0" indent="0" algn="ctr" defTabSz="622300">
            <a:lnSpc>
              <a:spcPct val="90000"/>
            </a:lnSpc>
            <a:spcBef>
              <a:spcPct val="0"/>
            </a:spcBef>
            <a:spcAft>
              <a:spcPct val="35000"/>
            </a:spcAft>
            <a:buNone/>
          </a:pPr>
          <a:r>
            <a:rPr lang="en-US" sz="1400" kern="1200" noProof="0" dirty="0"/>
            <a:t>(mainly liver and skeletal </a:t>
          </a:r>
        </a:p>
        <a:p>
          <a:pPr marL="0" lvl="0" indent="0" algn="ctr" defTabSz="622300">
            <a:lnSpc>
              <a:spcPct val="90000"/>
            </a:lnSpc>
            <a:spcBef>
              <a:spcPct val="0"/>
            </a:spcBef>
            <a:spcAft>
              <a:spcPct val="35000"/>
            </a:spcAft>
            <a:buNone/>
          </a:pPr>
          <a:r>
            <a:rPr lang="en-US" sz="1400" kern="1200" noProof="0" dirty="0"/>
            <a:t>muscle) </a:t>
          </a:r>
        </a:p>
      </dsp:txBody>
      <dsp:txXfrm>
        <a:off x="573327" y="959420"/>
        <a:ext cx="2481748" cy="1400140"/>
      </dsp:txXfrm>
    </dsp:sp>
    <dsp:sp modelId="{884EB6B6-A429-4237-82A4-1EC5C6FF15A4}">
      <dsp:nvSpPr>
        <dsp:cNvPr id="0" name=""/>
        <dsp:cNvSpPr/>
      </dsp:nvSpPr>
      <dsp:spPr>
        <a:xfrm>
          <a:off x="430811" y="677381"/>
          <a:ext cx="98955" cy="2632169"/>
        </a:xfrm>
        <a:custGeom>
          <a:avLst/>
          <a:gdLst/>
          <a:ahLst/>
          <a:cxnLst/>
          <a:rect l="0" t="0" r="0" b="0"/>
          <a:pathLst>
            <a:path>
              <a:moveTo>
                <a:pt x="0" y="0"/>
              </a:moveTo>
              <a:lnTo>
                <a:pt x="0" y="2632169"/>
              </a:lnTo>
              <a:lnTo>
                <a:pt x="98955" y="263216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AD86B28-DF90-4C5F-B132-ACEE0741E7BA}">
      <dsp:nvSpPr>
        <dsp:cNvPr id="0" name=""/>
        <dsp:cNvSpPr/>
      </dsp:nvSpPr>
      <dsp:spPr>
        <a:xfrm>
          <a:off x="529767" y="2639590"/>
          <a:ext cx="2599650" cy="1339921"/>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kern="1200" noProof="0" dirty="0"/>
            <a:t>Lipid catabolism and homeostasis</a:t>
          </a:r>
        </a:p>
        <a:p>
          <a:pPr marL="0" lvl="0" indent="0" algn="ctr" defTabSz="622300">
            <a:lnSpc>
              <a:spcPct val="90000"/>
            </a:lnSpc>
            <a:spcBef>
              <a:spcPct val="0"/>
            </a:spcBef>
            <a:spcAft>
              <a:spcPct val="35000"/>
            </a:spcAft>
            <a:buNone/>
          </a:pPr>
          <a:r>
            <a:rPr lang="en-US" sz="1400" kern="1200" noProof="0" dirty="0"/>
            <a:t>Control of inflammatory processes and vascular integrity</a:t>
          </a:r>
        </a:p>
      </dsp:txBody>
      <dsp:txXfrm>
        <a:off x="569012" y="2678835"/>
        <a:ext cx="2521160" cy="1261431"/>
      </dsp:txXfrm>
    </dsp:sp>
    <dsp:sp modelId="{6EB3E44D-9087-4AD7-9DD3-C6369F47898C}">
      <dsp:nvSpPr>
        <dsp:cNvPr id="0" name=""/>
        <dsp:cNvSpPr/>
      </dsp:nvSpPr>
      <dsp:spPr>
        <a:xfrm>
          <a:off x="3136940" y="0"/>
          <a:ext cx="1814326" cy="73504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48260" rIns="72390" bIns="48260" numCol="1" spcCol="1270" anchor="ctr" anchorCtr="0">
          <a:noAutofit/>
        </a:bodyPr>
        <a:lstStyle/>
        <a:p>
          <a:pPr marL="0" lvl="0" indent="0" algn="ctr" defTabSz="1689100">
            <a:lnSpc>
              <a:spcPct val="90000"/>
            </a:lnSpc>
            <a:spcBef>
              <a:spcPct val="0"/>
            </a:spcBef>
            <a:spcAft>
              <a:spcPct val="35000"/>
            </a:spcAft>
            <a:buNone/>
          </a:pPr>
          <a:r>
            <a:rPr lang="pt-PT" sz="3800" kern="1200" dirty="0"/>
            <a:t>PPAR-</a:t>
          </a:r>
          <a:r>
            <a:rPr lang="el-GR" sz="3800" kern="1200" dirty="0"/>
            <a:t>β</a:t>
          </a:r>
          <a:endParaRPr lang="pt-PT" sz="3800" kern="1200" dirty="0"/>
        </a:p>
      </dsp:txBody>
      <dsp:txXfrm>
        <a:off x="3158469" y="21529"/>
        <a:ext cx="1771268" cy="691983"/>
      </dsp:txXfrm>
    </dsp:sp>
    <dsp:sp modelId="{2165C5F4-241D-4EED-84BC-EC9285E5ADCD}">
      <dsp:nvSpPr>
        <dsp:cNvPr id="0" name=""/>
        <dsp:cNvSpPr/>
      </dsp:nvSpPr>
      <dsp:spPr>
        <a:xfrm>
          <a:off x="3318372" y="735041"/>
          <a:ext cx="260451" cy="1050023"/>
        </a:xfrm>
        <a:custGeom>
          <a:avLst/>
          <a:gdLst/>
          <a:ahLst/>
          <a:cxnLst/>
          <a:rect l="0" t="0" r="0" b="0"/>
          <a:pathLst>
            <a:path>
              <a:moveTo>
                <a:pt x="0" y="0"/>
              </a:moveTo>
              <a:lnTo>
                <a:pt x="0" y="1050023"/>
              </a:lnTo>
              <a:lnTo>
                <a:pt x="260451" y="105002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EA61F85-9253-44AC-B731-10DD30608FCB}">
      <dsp:nvSpPr>
        <dsp:cNvPr id="0" name=""/>
        <dsp:cNvSpPr/>
      </dsp:nvSpPr>
      <dsp:spPr>
        <a:xfrm>
          <a:off x="3578824" y="990603"/>
          <a:ext cx="2349530" cy="1588923"/>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l" defTabSz="622300">
            <a:lnSpc>
              <a:spcPct val="90000"/>
            </a:lnSpc>
            <a:spcBef>
              <a:spcPct val="0"/>
            </a:spcBef>
            <a:spcAft>
              <a:spcPct val="35000"/>
            </a:spcAft>
            <a:buNone/>
          </a:pPr>
          <a:r>
            <a:rPr lang="en-US" sz="1400" b="1" kern="1200" noProof="0" dirty="0"/>
            <a:t>Tissue expression:</a:t>
          </a:r>
        </a:p>
        <a:p>
          <a:pPr marL="0" lvl="0" indent="0" algn="l" defTabSz="622300">
            <a:lnSpc>
              <a:spcPct val="90000"/>
            </a:lnSpc>
            <a:spcBef>
              <a:spcPct val="0"/>
            </a:spcBef>
            <a:spcAft>
              <a:spcPct val="35000"/>
            </a:spcAft>
            <a:buNone/>
          </a:pPr>
          <a:r>
            <a:rPr lang="en-US" sz="1400" b="0" kern="1200" noProof="0" dirty="0"/>
            <a:t>U</a:t>
          </a:r>
          <a:r>
            <a:rPr lang="en-US" sz="1400" kern="1200" noProof="0" dirty="0"/>
            <a:t>biquitous, but the biggest expression is in the gastrointestinal tract (esophagus, liver, intestines) kidneys, and skeletal muscle</a:t>
          </a:r>
        </a:p>
      </dsp:txBody>
      <dsp:txXfrm>
        <a:off x="3625362" y="1037141"/>
        <a:ext cx="2256454" cy="1495847"/>
      </dsp:txXfrm>
    </dsp:sp>
    <dsp:sp modelId="{C3B2717A-81B1-4BAB-B7E8-2B4A764C11FD}">
      <dsp:nvSpPr>
        <dsp:cNvPr id="0" name=""/>
        <dsp:cNvSpPr/>
      </dsp:nvSpPr>
      <dsp:spPr>
        <a:xfrm>
          <a:off x="3318372" y="735041"/>
          <a:ext cx="641617" cy="2773540"/>
        </a:xfrm>
        <a:custGeom>
          <a:avLst/>
          <a:gdLst/>
          <a:ahLst/>
          <a:cxnLst/>
          <a:rect l="0" t="0" r="0" b="0"/>
          <a:pathLst>
            <a:path>
              <a:moveTo>
                <a:pt x="0" y="0"/>
              </a:moveTo>
              <a:lnTo>
                <a:pt x="0" y="2773540"/>
              </a:lnTo>
              <a:lnTo>
                <a:pt x="641617" y="277354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0E4E424-CB69-48B6-81E0-E1DF6A8F994F}">
      <dsp:nvSpPr>
        <dsp:cNvPr id="0" name=""/>
        <dsp:cNvSpPr/>
      </dsp:nvSpPr>
      <dsp:spPr>
        <a:xfrm>
          <a:off x="3959990" y="3035643"/>
          <a:ext cx="1513404" cy="945877"/>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kern="1200" noProof="0" dirty="0"/>
            <a:t>Responsible for insulin sensitivity and glucose homeostasis</a:t>
          </a:r>
        </a:p>
      </dsp:txBody>
      <dsp:txXfrm>
        <a:off x="3987694" y="3063347"/>
        <a:ext cx="1457996" cy="89046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0D3EC6-051D-4979-9FEE-502AA3FDB246}">
      <dsp:nvSpPr>
        <dsp:cNvPr id="0" name=""/>
        <dsp:cNvSpPr/>
      </dsp:nvSpPr>
      <dsp:spPr>
        <a:xfrm>
          <a:off x="1373640" y="361"/>
          <a:ext cx="1718116" cy="58463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2865" tIns="41910" rIns="62865" bIns="41910" numCol="1" spcCol="1270" anchor="ctr" anchorCtr="0">
          <a:noAutofit/>
        </a:bodyPr>
        <a:lstStyle/>
        <a:p>
          <a:pPr marL="0" lvl="0" indent="0" algn="ctr" defTabSz="1466850">
            <a:lnSpc>
              <a:spcPct val="90000"/>
            </a:lnSpc>
            <a:spcBef>
              <a:spcPct val="0"/>
            </a:spcBef>
            <a:spcAft>
              <a:spcPct val="35000"/>
            </a:spcAft>
            <a:buNone/>
          </a:pPr>
          <a:r>
            <a:rPr lang="pt-PT" sz="3300" kern="1200" dirty="0"/>
            <a:t>PPAR-</a:t>
          </a:r>
          <a:r>
            <a:rPr lang="el-GR" sz="3300" kern="1200" dirty="0"/>
            <a:t>γ</a:t>
          </a:r>
          <a:endParaRPr lang="pt-PT" sz="3300" kern="1200" dirty="0"/>
        </a:p>
      </dsp:txBody>
      <dsp:txXfrm>
        <a:off x="1390763" y="17484"/>
        <a:ext cx="1683870" cy="550384"/>
      </dsp:txXfrm>
    </dsp:sp>
    <dsp:sp modelId="{D4F3343A-DC71-4943-8107-0211145AFDC1}">
      <dsp:nvSpPr>
        <dsp:cNvPr id="0" name=""/>
        <dsp:cNvSpPr/>
      </dsp:nvSpPr>
      <dsp:spPr>
        <a:xfrm>
          <a:off x="1545452" y="584991"/>
          <a:ext cx="230756" cy="1218562"/>
        </a:xfrm>
        <a:custGeom>
          <a:avLst/>
          <a:gdLst/>
          <a:ahLst/>
          <a:cxnLst/>
          <a:rect l="0" t="0" r="0" b="0"/>
          <a:pathLst>
            <a:path>
              <a:moveTo>
                <a:pt x="0" y="0"/>
              </a:moveTo>
              <a:lnTo>
                <a:pt x="0" y="1218562"/>
              </a:lnTo>
              <a:lnTo>
                <a:pt x="230756" y="121856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11B5E78-788D-4AA7-8D14-8293220A588E}">
      <dsp:nvSpPr>
        <dsp:cNvPr id="0" name=""/>
        <dsp:cNvSpPr/>
      </dsp:nvSpPr>
      <dsp:spPr>
        <a:xfrm>
          <a:off x="1776208" y="930543"/>
          <a:ext cx="2657914" cy="174602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pt-PT" sz="1400" b="1" kern="1200" dirty="0"/>
            <a:t>Main tissue expression</a:t>
          </a:r>
          <a:r>
            <a:rPr lang="pt-PT" sz="1400" kern="1200" dirty="0"/>
            <a:t>:</a:t>
          </a:r>
        </a:p>
        <a:p>
          <a:pPr marL="0" lvl="0" indent="0" algn="ctr" defTabSz="622300">
            <a:lnSpc>
              <a:spcPct val="90000"/>
            </a:lnSpc>
            <a:spcBef>
              <a:spcPct val="0"/>
            </a:spcBef>
            <a:spcAft>
              <a:spcPct val="35000"/>
            </a:spcAft>
            <a:buNone/>
          </a:pPr>
          <a:r>
            <a:rPr lang="en-US" sz="1400" kern="1200" noProof="0" dirty="0"/>
            <a:t>Adipose tissue (white and brown) </a:t>
          </a:r>
        </a:p>
        <a:p>
          <a:pPr marL="0" lvl="0" indent="0" algn="ctr" defTabSz="622300">
            <a:lnSpc>
              <a:spcPct val="90000"/>
            </a:lnSpc>
            <a:spcBef>
              <a:spcPct val="0"/>
            </a:spcBef>
            <a:spcAft>
              <a:spcPct val="35000"/>
            </a:spcAft>
            <a:buNone/>
          </a:pPr>
          <a:r>
            <a:rPr lang="en-US" sz="1400" kern="1200" noProof="0" dirty="0"/>
            <a:t>Other tissues: </a:t>
          </a:r>
        </a:p>
        <a:p>
          <a:pPr marL="0" lvl="0" indent="0" algn="ctr" defTabSz="622300">
            <a:lnSpc>
              <a:spcPct val="90000"/>
            </a:lnSpc>
            <a:spcBef>
              <a:spcPct val="0"/>
            </a:spcBef>
            <a:spcAft>
              <a:spcPct val="35000"/>
            </a:spcAft>
            <a:buNone/>
          </a:pPr>
          <a:r>
            <a:rPr lang="en-US" sz="1400" kern="1200" noProof="0" dirty="0"/>
            <a:t>Intestines, liver, kidneys, retina, immunologic system (bone marrow, lymphocytes, monocytes, and macrophages), trace amounts in muscles</a:t>
          </a:r>
        </a:p>
      </dsp:txBody>
      <dsp:txXfrm>
        <a:off x="1827347" y="981682"/>
        <a:ext cx="2555636" cy="1643742"/>
      </dsp:txXfrm>
    </dsp:sp>
    <dsp:sp modelId="{884EB6B6-A429-4237-82A4-1EC5C6FF15A4}">
      <dsp:nvSpPr>
        <dsp:cNvPr id="0" name=""/>
        <dsp:cNvSpPr/>
      </dsp:nvSpPr>
      <dsp:spPr>
        <a:xfrm>
          <a:off x="1545452" y="584991"/>
          <a:ext cx="248242" cy="2846795"/>
        </a:xfrm>
        <a:custGeom>
          <a:avLst/>
          <a:gdLst/>
          <a:ahLst/>
          <a:cxnLst/>
          <a:rect l="0" t="0" r="0" b="0"/>
          <a:pathLst>
            <a:path>
              <a:moveTo>
                <a:pt x="0" y="0"/>
              </a:moveTo>
              <a:lnTo>
                <a:pt x="0" y="2846795"/>
              </a:lnTo>
              <a:lnTo>
                <a:pt x="248242" y="284679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AD86B28-DF90-4C5F-B132-ACEE0741E7BA}">
      <dsp:nvSpPr>
        <dsp:cNvPr id="0" name=""/>
        <dsp:cNvSpPr/>
      </dsp:nvSpPr>
      <dsp:spPr>
        <a:xfrm>
          <a:off x="1793694" y="2882053"/>
          <a:ext cx="1759148" cy="1099467"/>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kern="1200" noProof="0" dirty="0"/>
            <a:t>Glucose homeostasis and lipid storage</a:t>
          </a:r>
        </a:p>
      </dsp:txBody>
      <dsp:txXfrm>
        <a:off x="1825896" y="2914255"/>
        <a:ext cx="1694744" cy="1035063"/>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NameandTitleOrganizationalChart">
  <dgm:title val=""/>
  <dgm:desc val=""/>
  <dgm:catLst>
    <dgm:cat type="hierarchy" pri="125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Max/>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1" styleLbl="fgAcc0">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alg type="conn">
                            <dgm:param type="connRout" val="bend"/>
                            <dgm:param type="dim" val="1D"/>
                            <dgm:param type="endSty" val="noArr"/>
                            <dgm:param type="begPts" val="bCtr"/>
                            <dgm:param type="endPts" val="tCtr"/>
                            <dgm:param type="bendPt" val="end"/>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41" func="var" arg="hierBranch" op="equ" val="hang">
                    <dgm:layoutNode name="Name42">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3">
                    <dgm:layoutNode name="Name44">
                      <dgm:choose name="Name45">
                        <dgm:if name="Name46" axis="self" func="depth" op="lte" val="2">
                          <dgm:choose name="Name47">
                            <dgm:if name="Name48" axis="par ch" ptType="node asst" func="cnt" op="gte" val="1">
                              <dgm:alg type="conn">
                                <dgm:param type="connRout" val="bend"/>
                                <dgm:param type="dim" val="1D"/>
                                <dgm:param type="endSty" val="noArr"/>
                                <dgm:param type="begPts" val="bCtr"/>
                                <dgm:param type="endPts" val="midL midR"/>
                              </dgm:alg>
                            </dgm:if>
                            <dgm:else name="Name49">
                              <dgm:alg type="conn">
                                <dgm:param type="connRout" val="bend"/>
                                <dgm:param type="dim" val="1D"/>
                                <dgm:param type="endSty" val="noArr"/>
                                <dgm:param type="begPts" val="bCtr"/>
                                <dgm:param type="endPts" val="midL midR"/>
                                <dgm:param type="srcNode" val="rootConnector1"/>
                              </dgm:alg>
                            </dgm:else>
                          </dgm:choose>
                        </dgm:if>
                        <dgm:else name="Name50">
                          <dgm:choose name="Name51">
                            <dgm:if name="Name52" axis="par ch" ptType="node asst" func="cnt" op="gte" val="1">
                              <dgm:alg type="conn">
                                <dgm:param type="connRout" val="bend"/>
                                <dgm:param type="dim" val="1D"/>
                                <dgm:param type="endSty" val="noArr"/>
                                <dgm:param type="begPts" val="bCtr"/>
                                <dgm:param type="endPts" val="midL midR"/>
                              </dgm:alg>
                            </dgm:if>
                            <dgm:else name="Name53">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54">
                  <dgm:if name="Name55" func="var" arg="hierBranch" op="equ" val="l">
                    <dgm:choose name="Name56">
                      <dgm:if name="Name57"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58">
                        <dgm:alg type="hierRoot">
                          <dgm:param type="hierAlign" val="tR"/>
                        </dgm:alg>
                        <dgm:shape xmlns:r="http://schemas.openxmlformats.org/officeDocument/2006/relationships" r:blip="">
                          <dgm:adjLst/>
                        </dgm:shape>
                        <dgm:presOf/>
                        <dgm:constrLst>
                          <dgm:constr type="alignOff" val="0.25"/>
                        </dgm:constrLst>
                      </dgm:else>
                    </dgm:choose>
                  </dgm:if>
                  <dgm:if name="Name59" func="var" arg="hierBranch" op="equ" val="r">
                    <dgm:choose name="Name60">
                      <dgm:if name="Name61"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2">
                        <dgm:alg type="hierRoot">
                          <dgm:param type="hierAlign" val="tL"/>
                        </dgm:alg>
                        <dgm:shape xmlns:r="http://schemas.openxmlformats.org/officeDocument/2006/relationships" r:blip="">
                          <dgm:adjLst/>
                        </dgm:shape>
                        <dgm:presOf/>
                        <dgm:constrLst>
                          <dgm:constr type="alignOff" val="0.25"/>
                        </dgm:constrLst>
                      </dgm:else>
                    </dgm:choose>
                  </dgm:if>
                  <dgm:if name="Name63"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4" func="var" arg="hierBranch" op="equ" val="init">
                    <dgm:alg type="hierRoot"/>
                    <dgm:shape xmlns:r="http://schemas.openxmlformats.org/officeDocument/2006/relationships" r:blip="">
                      <dgm:adjLst/>
                    </dgm:shape>
                    <dgm:presOf/>
                    <dgm:constrLst>
                      <dgm:constr type="alignOff"/>
                      <dgm:constr type="bendDist" for="des" ptType="parTrans" refType="sp" fact="0.5"/>
                    </dgm:constrLst>
                  </dgm:if>
                  <dgm:else name="Name65">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66">
                    <dgm:if name="Name67" func="var" arg="hierBranch" op="equ" val="init">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68" func="var" arg="hierBranch" op="equ" val="l">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69" func="var" arg="hierBranch" op="equ" val="r">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70">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varLst>
                      <dgm:chMax/>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2" styleLbl="fgAcc1">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71">
                    <dgm:if name="Name72" func="var" arg="hierBranch" op="equ" val="l">
                      <dgm:alg type="hierChild">
                        <dgm:param type="chAlign" val="r"/>
                        <dgm:param type="linDir" val="fromT"/>
                      </dgm:alg>
                    </dgm:if>
                    <dgm:if name="Name73" func="var" arg="hierBranch" op="equ" val="r">
                      <dgm:alg type="hierChild">
                        <dgm:param type="chAlign" val="l"/>
                        <dgm:param type="linDir" val="fromT"/>
                      </dgm:alg>
                    </dgm:if>
                    <dgm:if name="Name74" func="var" arg="hierBranch" op="equ" val="hang">
                      <dgm:choose name="Name75">
                        <dgm:if name="Name76" func="var" arg="dir" op="equ" val="norm">
                          <dgm:alg type="hierChild">
                            <dgm:param type="chAlign" val="l"/>
                            <dgm:param type="linDir" val="fromL"/>
                            <dgm:param type="secChAlign" val="t"/>
                            <dgm:param type="secLinDir" val="fromT"/>
                          </dgm:alg>
                        </dgm:if>
                        <dgm:else name="Name77">
                          <dgm:alg type="hierChild">
                            <dgm:param type="chAlign" val="l"/>
                            <dgm:param type="linDir" val="fromR"/>
                            <dgm:param type="secChAlign" val="t"/>
                            <dgm:param type="secLinDir" val="fromT"/>
                          </dgm:alg>
                        </dgm:else>
                      </dgm:choose>
                    </dgm:if>
                    <dgm:if name="Name78" func="var" arg="hierBranch" op="equ" val="std">
                      <dgm:choose name="Name79">
                        <dgm:if name="Name80" func="var" arg="dir" op="equ" val="norm">
                          <dgm:alg type="hierChild"/>
                        </dgm:if>
                        <dgm:else name="Name81">
                          <dgm:alg type="hierChild">
                            <dgm:param type="linDir" val="fromR"/>
                          </dgm:alg>
                        </dgm:else>
                      </dgm:choose>
                    </dgm:if>
                    <dgm:if name="Name82" func="var" arg="hierBranch" op="equ" val="init">
                      <dgm:choose name="Name83">
                        <dgm:if name="Name84" func="var" arg="dir" op="equ" val="norm">
                          <dgm:alg type="hierChild"/>
                        </dgm:if>
                        <dgm:else name="Name85">
                          <dgm:alg type="hierChild">
                            <dgm:param type="linDir" val="fromR"/>
                          </dgm:alg>
                        </dgm:else>
                      </dgm:choose>
                    </dgm:if>
                    <dgm:else name="Name86"/>
                  </dgm:choose>
                  <dgm:shape xmlns:r="http://schemas.openxmlformats.org/officeDocument/2006/relationships" r:blip="">
                    <dgm:adjLst/>
                  </dgm:shape>
                  <dgm:presOf/>
                  <dgm:constrLst/>
                  <dgm:ruleLst/>
                  <dgm:forEach name="Name87" ref="rep2a"/>
                </dgm:layoutNode>
                <dgm:layoutNode name="hierChild5">
                  <dgm:choose name="Name88">
                    <dgm:if name="Name89" func="var" arg="dir" op="equ" val="norm">
                      <dgm:alg type="hierChild">
                        <dgm:param type="chAlign" val="l"/>
                        <dgm:param type="linDir" val="fromL"/>
                        <dgm:param type="secChAlign" val="t"/>
                        <dgm:param type="secLinDir" val="fromT"/>
                      </dgm:alg>
                    </dgm:if>
                    <dgm:else name="Name90">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91" ref="rep2b"/>
                </dgm:layoutNode>
              </dgm:layoutNode>
            </dgm:forEach>
          </dgm:layoutNode>
          <dgm:layoutNode name="hierChild3">
            <dgm:choose name="Name92">
              <dgm:if name="Name93" func="var" arg="dir" op="equ" val="norm">
                <dgm:alg type="hierChild">
                  <dgm:param type="chAlign" val="l"/>
                  <dgm:param type="linDir" val="fromL"/>
                  <dgm:param type="secChAlign" val="t"/>
                  <dgm:param type="secLinDir" val="fromT"/>
                </dgm:alg>
              </dgm:if>
              <dgm:else name="Name94">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95" axis="precedSib" ptType="parTrans" st="-1" cnt="1">
                <dgm:layoutNode name="Name96">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97">
                  <dgm:if name="Name98" func="var" arg="hierBranch" op="equ" val="l">
                    <dgm:alg type="hierRoot">
                      <dgm:param type="hierAlign" val="tR"/>
                    </dgm:alg>
                    <dgm:shape xmlns:r="http://schemas.openxmlformats.org/officeDocument/2006/relationships" r:blip="">
                      <dgm:adjLst/>
                    </dgm:shape>
                    <dgm:presOf/>
                    <dgm:constrLst>
                      <dgm:constr type="alignOff" val="0.65"/>
                    </dgm:constrLst>
                  </dgm:if>
                  <dgm:if name="Name99" func="var" arg="hierBranch" op="equ" val="r">
                    <dgm:alg type="hierRoot">
                      <dgm:param type="hierAlign" val="tL"/>
                    </dgm:alg>
                    <dgm:shape xmlns:r="http://schemas.openxmlformats.org/officeDocument/2006/relationships" r:blip="">
                      <dgm:adjLst/>
                    </dgm:shape>
                    <dgm:presOf/>
                    <dgm:constrLst>
                      <dgm:constr type="alignOff" val="0.65"/>
                    </dgm:constrLst>
                  </dgm:if>
                  <dgm:if name="Name100" func="var" arg="hierBranch" op="equ" val="hang">
                    <dgm:alg type="hierRoot"/>
                    <dgm:shape xmlns:r="http://schemas.openxmlformats.org/officeDocument/2006/relationships" r:blip="">
                      <dgm:adjLst/>
                    </dgm:shape>
                    <dgm:presOf/>
                    <dgm:constrLst>
                      <dgm:constr type="alignOff" val="0.65"/>
                    </dgm:constrLst>
                  </dgm:if>
                  <dgm:if name="Name101"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02" func="var" arg="hierBranch" op="equ" val="init">
                    <dgm:alg type="hierRoot"/>
                    <dgm:shape xmlns:r="http://schemas.openxmlformats.org/officeDocument/2006/relationships" r:blip="">
                      <dgm:adjLst/>
                    </dgm:shape>
                    <dgm:presOf/>
                    <dgm:constrLst>
                      <dgm:constr type="alignOff"/>
                      <dgm:constr type="bendDist" for="des" ptType="parTrans" refType="sp" fact="0.5"/>
                    </dgm:constrLst>
                  </dgm:if>
                  <dgm:else name="Name103"/>
                </dgm:choose>
                <dgm:ruleLst/>
                <dgm:layoutNode name="rootComposite3">
                  <dgm:alg type="composite"/>
                  <dgm:shape xmlns:r="http://schemas.openxmlformats.org/officeDocument/2006/relationships" r:blip="">
                    <dgm:adjLst/>
                  </dgm:shape>
                  <dgm:presOf axis="self" ptType="node" cnt="1"/>
                  <dgm:choose name="Name104">
                    <dgm:if name="Name105" func="var" arg="hierBranch" op="equ" val="init">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06" func="var" arg="hierBranch" op="equ" val="l">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07" func="var" arg="hierBranch" op="equ" val="r">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08">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styleLbl="asst1">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3" styleLbl="fgAcc2">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09">
                    <dgm:if name="Name110" func="var" arg="hierBranch" op="equ" val="l">
                      <dgm:alg type="hierChild">
                        <dgm:param type="chAlign" val="r"/>
                        <dgm:param type="linDir" val="fromT"/>
                      </dgm:alg>
                    </dgm:if>
                    <dgm:if name="Name111" func="var" arg="hierBranch" op="equ" val="r">
                      <dgm:alg type="hierChild">
                        <dgm:param type="chAlign" val="l"/>
                        <dgm:param type="linDir" val="fromT"/>
                      </dgm:alg>
                    </dgm:if>
                    <dgm:if name="Name112" func="var" arg="hierBranch" op="equ" val="hang">
                      <dgm:choose name="Name113">
                        <dgm:if name="Name114" func="var" arg="dir" op="equ" val="norm">
                          <dgm:alg type="hierChild">
                            <dgm:param type="chAlign" val="l"/>
                            <dgm:param type="linDir" val="fromL"/>
                            <dgm:param type="secChAlign" val="t"/>
                            <dgm:param type="secLinDir" val="fromT"/>
                          </dgm:alg>
                        </dgm:if>
                        <dgm:else name="Name115">
                          <dgm:alg type="hierChild">
                            <dgm:param type="chAlign" val="l"/>
                            <dgm:param type="linDir" val="fromR"/>
                            <dgm:param type="secChAlign" val="t"/>
                            <dgm:param type="secLinDir" val="fromT"/>
                          </dgm:alg>
                        </dgm:else>
                      </dgm:choose>
                    </dgm:if>
                    <dgm:if name="Name116" func="var" arg="hierBranch" op="equ" val="std">
                      <dgm:choose name="Name117">
                        <dgm:if name="Name118" func="var" arg="dir" op="equ" val="norm">
                          <dgm:alg type="hierChild"/>
                        </dgm:if>
                        <dgm:else name="Name119">
                          <dgm:alg type="hierChild">
                            <dgm:param type="linDir" val="fromR"/>
                          </dgm:alg>
                        </dgm:else>
                      </dgm:choose>
                    </dgm:if>
                    <dgm:if name="Name120" func="var" arg="hierBranch" op="equ" val="init">
                      <dgm:alg type="hierChild"/>
                    </dgm:if>
                    <dgm:else name="Name121"/>
                  </dgm:choose>
                  <dgm:shape xmlns:r="http://schemas.openxmlformats.org/officeDocument/2006/relationships" r:blip="">
                    <dgm:adjLst/>
                  </dgm:shape>
                  <dgm:presOf/>
                  <dgm:constrLst/>
                  <dgm:ruleLst/>
                  <dgm:forEach name="Name122" ref="rep2a"/>
                </dgm:layoutNode>
                <dgm:layoutNode name="hierChild7">
                  <dgm:choose name="Name123">
                    <dgm:if name="Name124" func="var" arg="dir" op="equ" val="norm">
                      <dgm:alg type="hierChild">
                        <dgm:param type="chAlign" val="l"/>
                        <dgm:param type="linDir" val="fromL"/>
                        <dgm:param type="secChAlign" val="t"/>
                        <dgm:param type="secLinDir" val="fromT"/>
                      </dgm:alg>
                    </dgm:if>
                    <dgm:else name="Name12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26" ref="rep2b"/>
                </dgm:layoutNode>
              </dgm:layoutNode>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683100A-8A72-460F-8D5A-54D1E8721B8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32E079F-1A5F-425D-8548-7D6E0BA7654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00DBEE4-A35F-451C-BCBF-73654C02E910}" type="datetimeFigureOut">
              <a:rPr lang="en-US" smtClean="0"/>
              <a:t>10/15/2023</a:t>
            </a:fld>
            <a:endParaRPr lang="en-US"/>
          </a:p>
        </p:txBody>
      </p:sp>
      <p:sp>
        <p:nvSpPr>
          <p:cNvPr id="4" name="Footer Placeholder 3">
            <a:extLst>
              <a:ext uri="{FF2B5EF4-FFF2-40B4-BE49-F238E27FC236}">
                <a16:creationId xmlns:a16="http://schemas.microsoft.com/office/drawing/2014/main" id="{CC9FF8A4-6C72-4FA9-92D5-35F646DB18A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5BC330F-8964-486B-B51A-F7EA8535061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B602DDE-B420-4AB0-A81B-677338ED35D9}" type="slidenum">
              <a:rPr lang="en-US" smtClean="0"/>
              <a:t>‹nº›</a:t>
            </a:fld>
            <a:endParaRPr lang="en-US"/>
          </a:p>
        </p:txBody>
      </p:sp>
    </p:spTree>
    <p:extLst>
      <p:ext uri="{BB962C8B-B14F-4D97-AF65-F5344CB8AC3E}">
        <p14:creationId xmlns:p14="http://schemas.microsoft.com/office/powerpoint/2010/main" val="22650321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9CFBF3B-F983-4F41-9E6C-02008BB91DD1}" type="datetimeFigureOut">
              <a:rPr lang="fr-FR" smtClean="0"/>
              <a:pPr/>
              <a:t>15/10/2023</a:t>
            </a:fld>
            <a:endParaRPr lang="fr-F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8" name="Slide Number Placeholder 7"/>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269082-9D5D-43A3-B675-27AB9B8E552E}" type="slidenum">
              <a:rPr lang="en-US" smtClean="0"/>
              <a:t>‹nº›</a:t>
            </a:fld>
            <a:endParaRPr lang="en-US" dirty="0"/>
          </a:p>
        </p:txBody>
      </p:sp>
    </p:spTree>
    <p:extLst>
      <p:ext uri="{BB962C8B-B14F-4D97-AF65-F5344CB8AC3E}">
        <p14:creationId xmlns:p14="http://schemas.microsoft.com/office/powerpoint/2010/main" val="16260967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6200" y="8685213"/>
            <a:ext cx="2971800" cy="457200"/>
          </a:xfrm>
          <a:prstGeom prst="rect">
            <a:avLst/>
          </a:prstGeom>
        </p:spPr>
        <p:txBody>
          <a:bodyPr/>
          <a:lstStyle/>
          <a:p>
            <a:fld id="{B34537CB-67C2-4565-B688-976D9E72B324}" type="slidenum">
              <a:rPr lang="fr-FR" smtClean="0"/>
              <a:pPr/>
              <a:t>2</a:t>
            </a:fld>
            <a:endParaRPr lang="fr-FR"/>
          </a:p>
        </p:txBody>
      </p:sp>
    </p:spTree>
    <p:extLst>
      <p:ext uri="{BB962C8B-B14F-4D97-AF65-F5344CB8AC3E}">
        <p14:creationId xmlns:p14="http://schemas.microsoft.com/office/powerpoint/2010/main" val="22204487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6200" y="8685213"/>
            <a:ext cx="2971800" cy="457200"/>
          </a:xfrm>
          <a:prstGeom prst="rect">
            <a:avLst/>
          </a:prstGeom>
        </p:spPr>
        <p:txBody>
          <a:bodyPr/>
          <a:lstStyle/>
          <a:p>
            <a:fld id="{B34537CB-67C2-4565-B688-976D9E72B324}" type="slidenum">
              <a:rPr lang="fr-FR" smtClean="0"/>
              <a:pPr/>
              <a:t>3</a:t>
            </a:fld>
            <a:endParaRPr lang="fr-FR"/>
          </a:p>
        </p:txBody>
      </p:sp>
    </p:spTree>
    <p:extLst>
      <p:ext uri="{BB962C8B-B14F-4D97-AF65-F5344CB8AC3E}">
        <p14:creationId xmlns:p14="http://schemas.microsoft.com/office/powerpoint/2010/main" val="32131494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6200" y="8685213"/>
            <a:ext cx="2971800" cy="457200"/>
          </a:xfrm>
          <a:prstGeom prst="rect">
            <a:avLst/>
          </a:prstGeom>
        </p:spPr>
        <p:txBody>
          <a:bodyPr/>
          <a:lstStyle/>
          <a:p>
            <a:fld id="{B34537CB-67C2-4565-B688-976D9E72B324}" type="slidenum">
              <a:rPr lang="fr-FR" smtClean="0"/>
              <a:pPr/>
              <a:t>4</a:t>
            </a:fld>
            <a:endParaRPr lang="fr-FR"/>
          </a:p>
        </p:txBody>
      </p:sp>
    </p:spTree>
    <p:extLst>
      <p:ext uri="{BB962C8B-B14F-4D97-AF65-F5344CB8AC3E}">
        <p14:creationId xmlns:p14="http://schemas.microsoft.com/office/powerpoint/2010/main" val="42274976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dirty="0"/>
          </a:p>
        </p:txBody>
      </p:sp>
      <p:sp>
        <p:nvSpPr>
          <p:cNvPr id="4" name="Marcador de Posição do Número do Diapositivo 3"/>
          <p:cNvSpPr>
            <a:spLocks noGrp="1"/>
          </p:cNvSpPr>
          <p:nvPr>
            <p:ph type="sldNum" sz="quarter" idx="5"/>
          </p:nvPr>
        </p:nvSpPr>
        <p:spPr/>
        <p:txBody>
          <a:bodyPr/>
          <a:lstStyle/>
          <a:p>
            <a:fld id="{46269082-9D5D-43A3-B675-27AB9B8E552E}" type="slidenum">
              <a:rPr lang="en-US" smtClean="0"/>
              <a:t>9</a:t>
            </a:fld>
            <a:endParaRPr lang="en-US" dirty="0"/>
          </a:p>
        </p:txBody>
      </p:sp>
    </p:spTree>
    <p:extLst>
      <p:ext uri="{BB962C8B-B14F-4D97-AF65-F5344CB8AC3E}">
        <p14:creationId xmlns:p14="http://schemas.microsoft.com/office/powerpoint/2010/main" val="18489484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6200" y="8685213"/>
            <a:ext cx="2971800" cy="457200"/>
          </a:xfrm>
          <a:prstGeom prst="rect">
            <a:avLst/>
          </a:prstGeom>
        </p:spPr>
        <p:txBody>
          <a:bodyPr/>
          <a:lstStyle/>
          <a:p>
            <a:fld id="{B34537CB-67C2-4565-B688-976D9E72B324}" type="slidenum">
              <a:rPr lang="fr-FR" smtClean="0"/>
              <a:pPr/>
              <a:t>15</a:t>
            </a:fld>
            <a:endParaRPr lang="fr-FR"/>
          </a:p>
        </p:txBody>
      </p:sp>
    </p:spTree>
    <p:extLst>
      <p:ext uri="{BB962C8B-B14F-4D97-AF65-F5344CB8AC3E}">
        <p14:creationId xmlns:p14="http://schemas.microsoft.com/office/powerpoint/2010/main" val="26282151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6200" y="8685213"/>
            <a:ext cx="2971800" cy="457200"/>
          </a:xfrm>
          <a:prstGeom prst="rect">
            <a:avLst/>
          </a:prstGeom>
        </p:spPr>
        <p:txBody>
          <a:bodyPr/>
          <a:lstStyle/>
          <a:p>
            <a:fld id="{B34537CB-67C2-4565-B688-976D9E72B324}" type="slidenum">
              <a:rPr lang="fr-FR" smtClean="0"/>
              <a:pPr/>
              <a:t>19</a:t>
            </a:fld>
            <a:endParaRPr lang="fr-FR"/>
          </a:p>
        </p:txBody>
      </p:sp>
    </p:spTree>
    <p:extLst>
      <p:ext uri="{BB962C8B-B14F-4D97-AF65-F5344CB8AC3E}">
        <p14:creationId xmlns:p14="http://schemas.microsoft.com/office/powerpoint/2010/main" val="26548802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6200" y="8685213"/>
            <a:ext cx="2971800" cy="457200"/>
          </a:xfrm>
          <a:prstGeom prst="rect">
            <a:avLst/>
          </a:prstGeom>
        </p:spPr>
        <p:txBody>
          <a:bodyPr/>
          <a:lstStyle/>
          <a:p>
            <a:fld id="{B34537CB-67C2-4565-B688-976D9E72B324}" type="slidenum">
              <a:rPr lang="fr-FR" smtClean="0"/>
              <a:pPr/>
              <a:t>20</a:t>
            </a:fld>
            <a:endParaRPr lang="fr-FR"/>
          </a:p>
        </p:txBody>
      </p:sp>
    </p:spTree>
    <p:extLst>
      <p:ext uri="{BB962C8B-B14F-4D97-AF65-F5344CB8AC3E}">
        <p14:creationId xmlns:p14="http://schemas.microsoft.com/office/powerpoint/2010/main" val="29558245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fr-F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fr-FR"/>
          </a:p>
        </p:txBody>
      </p:sp>
      <p:sp>
        <p:nvSpPr>
          <p:cNvPr id="4" name="Date Placeholder 3"/>
          <p:cNvSpPr>
            <a:spLocks noGrp="1"/>
          </p:cNvSpPr>
          <p:nvPr>
            <p:ph type="dt" sz="half" idx="10"/>
          </p:nvPr>
        </p:nvSpPr>
        <p:spPr/>
        <p:txBody>
          <a:bodyPr/>
          <a:lstStyle/>
          <a:p>
            <a:fld id="{2F621E2D-A50B-495F-9AA4-3F10866B781B}" type="datetime1">
              <a:rPr lang="fr-FR" smtClean="0"/>
              <a:t>15/10/2023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CAEAE96-855E-42B1-8DE9-9C9E68DE18C5}" type="slidenum">
              <a:rPr lang="fr-FR" smtClean="0"/>
              <a:pPr/>
              <a:t>‹nº›</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F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p:cNvSpPr>
            <a:spLocks noGrp="1"/>
          </p:cNvSpPr>
          <p:nvPr>
            <p:ph type="dt" sz="half" idx="10"/>
          </p:nvPr>
        </p:nvSpPr>
        <p:spPr/>
        <p:txBody>
          <a:bodyPr/>
          <a:lstStyle/>
          <a:p>
            <a:fld id="{1AD6B278-45EA-45CC-9642-20CC60EAB0D1}" type="datetime1">
              <a:rPr lang="fr-FR" smtClean="0"/>
              <a:t>15/10/2023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CAEAE96-855E-42B1-8DE9-9C9E68DE18C5}" type="slidenum">
              <a:rPr lang="fr-FR" smtClean="0"/>
              <a:pPr/>
              <a:t>‹nº›</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fr-F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p:cNvSpPr>
            <a:spLocks noGrp="1"/>
          </p:cNvSpPr>
          <p:nvPr>
            <p:ph type="dt" sz="half" idx="10"/>
          </p:nvPr>
        </p:nvSpPr>
        <p:spPr/>
        <p:txBody>
          <a:bodyPr/>
          <a:lstStyle/>
          <a:p>
            <a:fld id="{1AE16925-72EC-42D4-94D3-A1003B939FCE}" type="datetime1">
              <a:rPr lang="fr-FR" smtClean="0"/>
              <a:t>15/10/2023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CAEAE96-855E-42B1-8DE9-9C9E68DE18C5}" type="slidenum">
              <a:rPr lang="fr-FR" smtClean="0"/>
              <a:pPr/>
              <a:t>‹nº›</a:t>
            </a:fld>
            <a:endParaRPr lang="fr-F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FA24ED9-1BAC-43CE-92AB-135E2507265C}" type="datetimeFigureOut">
              <a:rPr lang="en-US" smtClean="0"/>
              <a:t>10/15/2023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F29872-1DA2-4001-977B-942AFF1DF91F}" type="slidenum">
              <a:rPr lang="en-US" smtClean="0"/>
              <a:t>‹nº›</a:t>
            </a:fld>
            <a:endParaRPr lang="en-US"/>
          </a:p>
        </p:txBody>
      </p:sp>
    </p:spTree>
    <p:extLst>
      <p:ext uri="{BB962C8B-B14F-4D97-AF65-F5344CB8AC3E}">
        <p14:creationId xmlns:p14="http://schemas.microsoft.com/office/powerpoint/2010/main" val="20738924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A24ED9-1BAC-43CE-92AB-135E2507265C}" type="datetimeFigureOut">
              <a:rPr lang="en-US" smtClean="0"/>
              <a:t>10/15/2023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F29872-1DA2-4001-977B-942AFF1DF91F}" type="slidenum">
              <a:rPr lang="en-US" smtClean="0"/>
              <a:t>‹nº›</a:t>
            </a:fld>
            <a:endParaRPr lang="en-US"/>
          </a:p>
        </p:txBody>
      </p:sp>
    </p:spTree>
    <p:extLst>
      <p:ext uri="{BB962C8B-B14F-4D97-AF65-F5344CB8AC3E}">
        <p14:creationId xmlns:p14="http://schemas.microsoft.com/office/powerpoint/2010/main" val="13695894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A24ED9-1BAC-43CE-92AB-135E2507265C}" type="datetimeFigureOut">
              <a:rPr lang="en-US" smtClean="0"/>
              <a:t>10/15/2023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F29872-1DA2-4001-977B-942AFF1DF91F}" type="slidenum">
              <a:rPr lang="en-US" smtClean="0"/>
              <a:t>‹nº›</a:t>
            </a:fld>
            <a:endParaRPr lang="en-US"/>
          </a:p>
        </p:txBody>
      </p:sp>
    </p:spTree>
    <p:extLst>
      <p:ext uri="{BB962C8B-B14F-4D97-AF65-F5344CB8AC3E}">
        <p14:creationId xmlns:p14="http://schemas.microsoft.com/office/powerpoint/2010/main" val="21209364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FA24ED9-1BAC-43CE-92AB-135E2507265C}" type="datetimeFigureOut">
              <a:rPr lang="en-US" smtClean="0"/>
              <a:t>10/15/2023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F29872-1DA2-4001-977B-942AFF1DF91F}" type="slidenum">
              <a:rPr lang="en-US" smtClean="0"/>
              <a:t>‹nº›</a:t>
            </a:fld>
            <a:endParaRPr lang="en-US"/>
          </a:p>
        </p:txBody>
      </p:sp>
    </p:spTree>
    <p:extLst>
      <p:ext uri="{BB962C8B-B14F-4D97-AF65-F5344CB8AC3E}">
        <p14:creationId xmlns:p14="http://schemas.microsoft.com/office/powerpoint/2010/main" val="6630149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FA24ED9-1BAC-43CE-92AB-135E2507265C}" type="datetimeFigureOut">
              <a:rPr lang="en-US" smtClean="0"/>
              <a:t>10/15/2023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4F29872-1DA2-4001-977B-942AFF1DF91F}" type="slidenum">
              <a:rPr lang="en-US" smtClean="0"/>
              <a:t>‹nº›</a:t>
            </a:fld>
            <a:endParaRPr lang="en-US"/>
          </a:p>
        </p:txBody>
      </p:sp>
    </p:spTree>
    <p:extLst>
      <p:ext uri="{BB962C8B-B14F-4D97-AF65-F5344CB8AC3E}">
        <p14:creationId xmlns:p14="http://schemas.microsoft.com/office/powerpoint/2010/main" val="37827512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A24ED9-1BAC-43CE-92AB-135E2507265C}" type="datetimeFigureOut">
              <a:rPr lang="en-US" smtClean="0"/>
              <a:t>10/15/2023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4F29872-1DA2-4001-977B-942AFF1DF91F}" type="slidenum">
              <a:rPr lang="en-US" smtClean="0"/>
              <a:t>‹nº›</a:t>
            </a:fld>
            <a:endParaRPr lang="en-US"/>
          </a:p>
        </p:txBody>
      </p:sp>
    </p:spTree>
    <p:extLst>
      <p:ext uri="{BB962C8B-B14F-4D97-AF65-F5344CB8AC3E}">
        <p14:creationId xmlns:p14="http://schemas.microsoft.com/office/powerpoint/2010/main" val="15838737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A24ED9-1BAC-43CE-92AB-135E2507265C}" type="datetimeFigureOut">
              <a:rPr lang="en-US" smtClean="0"/>
              <a:t>10/15/2023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4F29872-1DA2-4001-977B-942AFF1DF91F}" type="slidenum">
              <a:rPr lang="en-US" smtClean="0"/>
              <a:t>‹nº›</a:t>
            </a:fld>
            <a:endParaRPr lang="en-US"/>
          </a:p>
        </p:txBody>
      </p:sp>
    </p:spTree>
    <p:extLst>
      <p:ext uri="{BB962C8B-B14F-4D97-AF65-F5344CB8AC3E}">
        <p14:creationId xmlns:p14="http://schemas.microsoft.com/office/powerpoint/2010/main" val="23438120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FA24ED9-1BAC-43CE-92AB-135E2507265C}" type="datetimeFigureOut">
              <a:rPr lang="en-US" smtClean="0"/>
              <a:t>10/15/2023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F29872-1DA2-4001-977B-942AFF1DF91F}" type="slidenum">
              <a:rPr lang="en-US" smtClean="0"/>
              <a:t>‹nº›</a:t>
            </a:fld>
            <a:endParaRPr lang="en-US"/>
          </a:p>
        </p:txBody>
      </p:sp>
    </p:spTree>
    <p:extLst>
      <p:ext uri="{BB962C8B-B14F-4D97-AF65-F5344CB8AC3E}">
        <p14:creationId xmlns:p14="http://schemas.microsoft.com/office/powerpoint/2010/main" val="6868690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F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p:cNvSpPr>
            <a:spLocks noGrp="1"/>
          </p:cNvSpPr>
          <p:nvPr>
            <p:ph type="dt" sz="half" idx="10"/>
          </p:nvPr>
        </p:nvSpPr>
        <p:spPr/>
        <p:txBody>
          <a:bodyPr/>
          <a:lstStyle/>
          <a:p>
            <a:fld id="{83760309-1331-4F8F-AC1F-972AC9046391}" type="datetime1">
              <a:rPr lang="fr-FR" smtClean="0"/>
              <a:t>15/10/2023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CAEAE96-855E-42B1-8DE9-9C9E68DE18C5}" type="slidenum">
              <a:rPr lang="fr-FR" smtClean="0"/>
              <a:pPr/>
              <a:t>‹nº›</a:t>
            </a:fld>
            <a:endParaRPr lang="fr-F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FA24ED9-1BAC-43CE-92AB-135E2507265C}" type="datetimeFigureOut">
              <a:rPr lang="en-US" smtClean="0"/>
              <a:t>10/15/2023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F29872-1DA2-4001-977B-942AFF1DF91F}" type="slidenum">
              <a:rPr lang="en-US" smtClean="0"/>
              <a:t>‹nº›</a:t>
            </a:fld>
            <a:endParaRPr lang="en-US"/>
          </a:p>
        </p:txBody>
      </p:sp>
    </p:spTree>
    <p:extLst>
      <p:ext uri="{BB962C8B-B14F-4D97-AF65-F5344CB8AC3E}">
        <p14:creationId xmlns:p14="http://schemas.microsoft.com/office/powerpoint/2010/main" val="8113406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A24ED9-1BAC-43CE-92AB-135E2507265C}" type="datetimeFigureOut">
              <a:rPr lang="en-US" smtClean="0"/>
              <a:t>10/15/2023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F29872-1DA2-4001-977B-942AFF1DF91F}" type="slidenum">
              <a:rPr lang="en-US" smtClean="0"/>
              <a:t>‹nº›</a:t>
            </a:fld>
            <a:endParaRPr lang="en-US"/>
          </a:p>
        </p:txBody>
      </p:sp>
    </p:spTree>
    <p:extLst>
      <p:ext uri="{BB962C8B-B14F-4D97-AF65-F5344CB8AC3E}">
        <p14:creationId xmlns:p14="http://schemas.microsoft.com/office/powerpoint/2010/main" val="22804872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A24ED9-1BAC-43CE-92AB-135E2507265C}" type="datetimeFigureOut">
              <a:rPr lang="en-US" smtClean="0"/>
              <a:t>10/15/2023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F29872-1DA2-4001-977B-942AFF1DF91F}" type="slidenum">
              <a:rPr lang="en-US" smtClean="0"/>
              <a:t>‹nº›</a:t>
            </a:fld>
            <a:endParaRPr lang="en-US"/>
          </a:p>
        </p:txBody>
      </p:sp>
    </p:spTree>
    <p:extLst>
      <p:ext uri="{BB962C8B-B14F-4D97-AF65-F5344CB8AC3E}">
        <p14:creationId xmlns:p14="http://schemas.microsoft.com/office/powerpoint/2010/main" val="22773370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fr-F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3B96765-7664-41F5-8267-06B87A0274DD}" type="datetime1">
              <a:rPr lang="fr-FR" smtClean="0"/>
              <a:t>15/10/2023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CAEAE96-855E-42B1-8DE9-9C9E68DE18C5}" type="slidenum">
              <a:rPr lang="fr-FR" smtClean="0"/>
              <a:pPr/>
              <a:t>‹nº›</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F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Date Placeholder 4"/>
          <p:cNvSpPr>
            <a:spLocks noGrp="1"/>
          </p:cNvSpPr>
          <p:nvPr>
            <p:ph type="dt" sz="half" idx="10"/>
          </p:nvPr>
        </p:nvSpPr>
        <p:spPr/>
        <p:txBody>
          <a:bodyPr/>
          <a:lstStyle/>
          <a:p>
            <a:fld id="{21FF9947-2A44-4499-8893-791A730D1CEB}" type="datetime1">
              <a:rPr lang="fr-FR" smtClean="0"/>
              <a:t>15/10/2023</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FCAEAE96-855E-42B1-8DE9-9C9E68DE18C5}" type="slidenum">
              <a:rPr lang="fr-FR" smtClean="0"/>
              <a:pPr/>
              <a:t>‹nº›</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fr-F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7" name="Date Placeholder 6"/>
          <p:cNvSpPr>
            <a:spLocks noGrp="1"/>
          </p:cNvSpPr>
          <p:nvPr>
            <p:ph type="dt" sz="half" idx="10"/>
          </p:nvPr>
        </p:nvSpPr>
        <p:spPr/>
        <p:txBody>
          <a:bodyPr/>
          <a:lstStyle/>
          <a:p>
            <a:fld id="{A2CD4740-CB78-4DA2-9449-5BA6BAB8E8B9}" type="datetime1">
              <a:rPr lang="fr-FR" smtClean="0"/>
              <a:t>15/10/2023</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FCAEAE96-855E-42B1-8DE9-9C9E68DE18C5}" type="slidenum">
              <a:rPr lang="fr-FR" smtClean="0"/>
              <a:pPr/>
              <a:t>‹nº›</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FR"/>
          </a:p>
        </p:txBody>
      </p:sp>
      <p:sp>
        <p:nvSpPr>
          <p:cNvPr id="3" name="Date Placeholder 2"/>
          <p:cNvSpPr>
            <a:spLocks noGrp="1"/>
          </p:cNvSpPr>
          <p:nvPr>
            <p:ph type="dt" sz="half" idx="10"/>
          </p:nvPr>
        </p:nvSpPr>
        <p:spPr/>
        <p:txBody>
          <a:bodyPr/>
          <a:lstStyle/>
          <a:p>
            <a:fld id="{774D13E3-8353-4C2E-BE7C-26AE1B623ED5}" type="datetime1">
              <a:rPr lang="fr-FR" smtClean="0"/>
              <a:t>15/10/2023</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FCAEAE96-855E-42B1-8DE9-9C9E68DE18C5}" type="slidenum">
              <a:rPr lang="fr-FR" smtClean="0"/>
              <a:pPr/>
              <a:t>‹nº›</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413025-920A-462C-B19C-06B25E7A86DA}" type="datetime1">
              <a:rPr lang="fr-FR" smtClean="0"/>
              <a:t>15/10/2023</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a:xfrm>
            <a:off x="6934200" y="6356350"/>
            <a:ext cx="2133600" cy="365125"/>
          </a:xfrm>
        </p:spPr>
        <p:txBody>
          <a:bodyPr/>
          <a:lstStyle/>
          <a:p>
            <a:fld id="{FCAEAE96-855E-42B1-8DE9-9C9E68DE18C5}" type="slidenum">
              <a:rPr lang="fr-FR" smtClean="0"/>
              <a:pPr/>
              <a:t>‹nº›</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fr-F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C14D6D2-AC3E-41CF-B9A3-5BCCE2F511AB}" type="datetime1">
              <a:rPr lang="fr-FR" smtClean="0"/>
              <a:t>15/10/2023</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FCAEAE96-855E-42B1-8DE9-9C9E68DE18C5}" type="slidenum">
              <a:rPr lang="fr-FR" smtClean="0"/>
              <a:pPr/>
              <a:t>‹nº›</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fr-F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128312-C233-4B5A-993A-6F581BBA2EDC}" type="datetime1">
              <a:rPr lang="fr-FR" smtClean="0"/>
              <a:t>15/10/2023</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FCAEAE96-855E-42B1-8DE9-9C9E68DE18C5}" type="slidenum">
              <a:rPr lang="fr-FR" smtClean="0"/>
              <a:pPr/>
              <a:t>‹nº›</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fr-F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CFA5E1-D094-4A0B-B20B-B561C85E6A82}" type="datetime1">
              <a:rPr lang="fr-FR" smtClean="0"/>
              <a:t>15/10/2023</a:t>
            </a:fld>
            <a:endParaRPr lang="fr-F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AEAE96-855E-42B1-8DE9-9C9E68DE18C5}" type="slidenum">
              <a:rPr lang="fr-FR" smtClean="0"/>
              <a:pPr/>
              <a:t>‹nº›</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A24ED9-1BAC-43CE-92AB-135E2507265C}" type="datetimeFigureOut">
              <a:rPr lang="en-US" smtClean="0"/>
              <a:t>10/15/2023</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F29872-1DA2-4001-977B-942AFF1DF91F}" type="slidenum">
              <a:rPr lang="en-US" smtClean="0"/>
              <a:t>‹nº›</a:t>
            </a:fld>
            <a:endParaRPr lang="en-US"/>
          </a:p>
        </p:txBody>
      </p:sp>
    </p:spTree>
    <p:extLst>
      <p:ext uri="{BB962C8B-B14F-4D97-AF65-F5344CB8AC3E}">
        <p14:creationId xmlns:p14="http://schemas.microsoft.com/office/powerpoint/2010/main" val="16640868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aac"/><Relationship Id="rId1" Type="http://schemas.microsoft.com/office/2007/relationships/media" Target="../media/media1.aac"/><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aac"/><Relationship Id="rId1" Type="http://schemas.microsoft.com/office/2007/relationships/media" Target="../media/media9.aac"/><Relationship Id="rId5" Type="http://schemas.openxmlformats.org/officeDocument/2006/relationships/image" Target="../media/image4.png"/><Relationship Id="rId4" Type="http://schemas.microsoft.com/office/2018/10/relationships/comments" Target="../comments/modernComment_11D_F79E971A.xml"/></Relationships>
</file>

<file path=ppt/slides/_rels/slide11.xml.rels><?xml version="1.0" encoding="UTF-8" standalone="yes"?>
<Relationships xmlns="http://schemas.openxmlformats.org/package/2006/relationships"><Relationship Id="rId8" Type="http://schemas.microsoft.com/office/2007/relationships/diagramDrawing" Target="../diagrams/drawing5.xml"/><Relationship Id="rId13" Type="http://schemas.microsoft.com/office/2007/relationships/diagramDrawing" Target="../diagrams/drawing6.xml"/><Relationship Id="rId3" Type="http://schemas.openxmlformats.org/officeDocument/2006/relationships/slideLayout" Target="../slideLayouts/slideLayout7.xml"/><Relationship Id="rId7" Type="http://schemas.openxmlformats.org/officeDocument/2006/relationships/diagramColors" Target="../diagrams/colors5.xml"/><Relationship Id="rId12" Type="http://schemas.openxmlformats.org/officeDocument/2006/relationships/diagramColors" Target="../diagrams/colors6.xml"/><Relationship Id="rId2" Type="http://schemas.openxmlformats.org/officeDocument/2006/relationships/audio" Target="../media/media10.aac"/><Relationship Id="rId1" Type="http://schemas.microsoft.com/office/2007/relationships/media" Target="../media/media10.aac"/><Relationship Id="rId6" Type="http://schemas.openxmlformats.org/officeDocument/2006/relationships/diagramQuickStyle" Target="../diagrams/quickStyle5.xml"/><Relationship Id="rId11" Type="http://schemas.openxmlformats.org/officeDocument/2006/relationships/diagramQuickStyle" Target="../diagrams/quickStyle6.xml"/><Relationship Id="rId5" Type="http://schemas.openxmlformats.org/officeDocument/2006/relationships/diagramLayout" Target="../diagrams/layout5.xml"/><Relationship Id="rId10" Type="http://schemas.openxmlformats.org/officeDocument/2006/relationships/diagramLayout" Target="../diagrams/layout6.xml"/><Relationship Id="rId4" Type="http://schemas.openxmlformats.org/officeDocument/2006/relationships/diagramData" Target="../diagrams/data5.xml"/><Relationship Id="rId9" Type="http://schemas.openxmlformats.org/officeDocument/2006/relationships/diagramData" Target="../diagrams/data6.xml"/><Relationship Id="rId1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aac"/><Relationship Id="rId1" Type="http://schemas.microsoft.com/office/2007/relationships/media" Target="../media/media11.aac"/><Relationship Id="rId5" Type="http://schemas.openxmlformats.org/officeDocument/2006/relationships/image" Target="../media/image4.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aac"/><Relationship Id="rId1" Type="http://schemas.microsoft.com/office/2007/relationships/media" Target="../media/media12.aac"/><Relationship Id="rId5" Type="http://schemas.openxmlformats.org/officeDocument/2006/relationships/image" Target="../media/image4.png"/><Relationship Id="rId4" Type="http://schemas.microsoft.com/office/2018/10/relationships/comments" Target="../comments/modernComment_11C_1264841A.xml"/></Relationships>
</file>

<file path=ppt/slides/_rels/slide1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7.xml"/><Relationship Id="rId7" Type="http://schemas.openxmlformats.org/officeDocument/2006/relationships/image" Target="../media/image19.png"/><Relationship Id="rId2" Type="http://schemas.openxmlformats.org/officeDocument/2006/relationships/audio" Target="../media/media13.aac"/><Relationship Id="rId1" Type="http://schemas.microsoft.com/office/2007/relationships/media" Target="../media/media13.aac"/><Relationship Id="rId6" Type="http://schemas.openxmlformats.org/officeDocument/2006/relationships/image" Target="../media/image18.png"/><Relationship Id="rId11" Type="http://schemas.openxmlformats.org/officeDocument/2006/relationships/image" Target="../media/image4.png"/><Relationship Id="rId5" Type="http://schemas.openxmlformats.org/officeDocument/2006/relationships/image" Target="../media/image17.png"/><Relationship Id="rId10" Type="http://schemas.openxmlformats.org/officeDocument/2006/relationships/image" Target="../media/image22.png"/><Relationship Id="rId4" Type="http://schemas.microsoft.com/office/2018/10/relationships/comments" Target="../comments/modernComment_11E_C7E4A157.xml"/><Relationship Id="rId9" Type="http://schemas.openxmlformats.org/officeDocument/2006/relationships/image" Target="../media/image21.png"/></Relationships>
</file>

<file path=ppt/slides/_rels/slide1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image" Target="../media/image24.PNG"/><Relationship Id="rId2" Type="http://schemas.openxmlformats.org/officeDocument/2006/relationships/audio" Target="../media/media14.aac"/><Relationship Id="rId1" Type="http://schemas.microsoft.com/office/2007/relationships/media" Target="../media/media14.aac"/><Relationship Id="rId6" Type="http://schemas.openxmlformats.org/officeDocument/2006/relationships/image" Target="../media/image23.PNG"/><Relationship Id="rId5" Type="http://schemas.microsoft.com/office/2018/10/relationships/comments" Target="../comments/modernComment_10E_AE87D76C.xml"/><Relationship Id="rId4" Type="http://schemas.openxmlformats.org/officeDocument/2006/relationships/notesSlide" Target="../notesSlides/notesSlide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15.aac"/><Relationship Id="rId1" Type="http://schemas.microsoft.com/office/2007/relationships/media" Target="../media/media15.aac"/><Relationship Id="rId6" Type="http://schemas.openxmlformats.org/officeDocument/2006/relationships/image" Target="../media/image26.PNG"/><Relationship Id="rId5" Type="http://schemas.openxmlformats.org/officeDocument/2006/relationships/image" Target="../media/image25.PNG"/><Relationship Id="rId4" Type="http://schemas.microsoft.com/office/2018/10/relationships/comments" Target="../comments/modernComment_11A_73CFBA8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16.aac"/><Relationship Id="rId1" Type="http://schemas.microsoft.com/office/2007/relationships/media" Target="../media/media16.aac"/><Relationship Id="rId6" Type="http://schemas.openxmlformats.org/officeDocument/2006/relationships/image" Target="../media/image28.PNG"/><Relationship Id="rId5" Type="http://schemas.openxmlformats.org/officeDocument/2006/relationships/image" Target="../media/image27.PNG"/><Relationship Id="rId4" Type="http://schemas.microsoft.com/office/2018/10/relationships/comments" Target="../comments/modernComment_11B_9ED79698.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17.aac"/><Relationship Id="rId1" Type="http://schemas.microsoft.com/office/2007/relationships/media" Target="../media/media17.aac"/><Relationship Id="rId6" Type="http://schemas.openxmlformats.org/officeDocument/2006/relationships/image" Target="../media/image30.PNG"/><Relationship Id="rId5" Type="http://schemas.openxmlformats.org/officeDocument/2006/relationships/image" Target="../media/image29.PNG"/><Relationship Id="rId4" Type="http://schemas.microsoft.com/office/2018/10/relationships/comments" Target="../comments/modernComment_11F_75BBCFD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aac"/><Relationship Id="rId1" Type="http://schemas.microsoft.com/office/2007/relationships/media" Target="../media/media18.aac"/><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slideLayout" Target="../slideLayouts/slideLayout7.xml"/><Relationship Id="rId7" Type="http://schemas.openxmlformats.org/officeDocument/2006/relationships/image" Target="../media/image33.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32.png"/><Relationship Id="rId11" Type="http://schemas.openxmlformats.org/officeDocument/2006/relationships/image" Target="../media/image4.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notesSlide" Target="../notesSlides/notesSlide7.xml"/><Relationship Id="rId9" Type="http://schemas.openxmlformats.org/officeDocument/2006/relationships/image" Target="../media/image3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13" Type="http://schemas.microsoft.com/office/2007/relationships/diagramDrawing" Target="../diagrams/drawing1.xml"/><Relationship Id="rId3" Type="http://schemas.microsoft.com/office/2007/relationships/media" Target="../media/media3.aac"/><Relationship Id="rId7" Type="http://schemas.microsoft.com/office/2018/10/relationships/comments" Target="../comments/modernComment_10D_56EF36C7.xml"/><Relationship Id="rId12" Type="http://schemas.openxmlformats.org/officeDocument/2006/relationships/diagramColors" Target="../diagrams/colors1.xml"/><Relationship Id="rId2" Type="http://schemas.openxmlformats.org/officeDocument/2006/relationships/audio" Target="../media/media2.aac"/><Relationship Id="rId1" Type="http://schemas.microsoft.com/office/2007/relationships/media" Target="../media/media2.aac"/><Relationship Id="rId6" Type="http://schemas.openxmlformats.org/officeDocument/2006/relationships/notesSlide" Target="../notesSlides/notesSlide3.xml"/><Relationship Id="rId11" Type="http://schemas.openxmlformats.org/officeDocument/2006/relationships/diagramQuickStyle" Target="../diagrams/quickStyle1.xml"/><Relationship Id="rId5" Type="http://schemas.openxmlformats.org/officeDocument/2006/relationships/slideLayout" Target="../slideLayouts/slideLayout7.xml"/><Relationship Id="rId15" Type="http://schemas.openxmlformats.org/officeDocument/2006/relationships/image" Target="../media/image10.png"/><Relationship Id="rId10" Type="http://schemas.openxmlformats.org/officeDocument/2006/relationships/diagramLayout" Target="../diagrams/layout1.xml"/><Relationship Id="rId4" Type="http://schemas.openxmlformats.org/officeDocument/2006/relationships/audio" Target="../media/media3.aac"/><Relationship Id="rId9" Type="http://schemas.openxmlformats.org/officeDocument/2006/relationships/diagramData" Target="../diagrams/data1.xml"/><Relationship Id="rId1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aac"/><Relationship Id="rId1" Type="http://schemas.microsoft.com/office/2007/relationships/media" Target="../media/media4.aac"/><Relationship Id="rId6" Type="http://schemas.openxmlformats.org/officeDocument/2006/relationships/image" Target="../media/image4.png"/><Relationship Id="rId5" Type="http://schemas.openxmlformats.org/officeDocument/2006/relationships/image" Target="../media/image11.png"/><Relationship Id="rId4" Type="http://schemas.microsoft.com/office/2018/10/relationships/comments" Target="../comments/modernComment_113_EF412C91.xml"/></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2.xml"/><Relationship Id="rId13" Type="http://schemas.openxmlformats.org/officeDocument/2006/relationships/diagramColors" Target="../diagrams/colors3.xml"/><Relationship Id="rId3" Type="http://schemas.openxmlformats.org/officeDocument/2006/relationships/slideLayout" Target="../slideLayouts/slideLayout7.xml"/><Relationship Id="rId7" Type="http://schemas.openxmlformats.org/officeDocument/2006/relationships/diagramQuickStyle" Target="../diagrams/quickStyle2.xml"/><Relationship Id="rId12" Type="http://schemas.openxmlformats.org/officeDocument/2006/relationships/diagramQuickStyle" Target="../diagrams/quickStyle3.xml"/><Relationship Id="rId2" Type="http://schemas.openxmlformats.org/officeDocument/2006/relationships/audio" Target="../media/media5.aac"/><Relationship Id="rId1" Type="http://schemas.microsoft.com/office/2007/relationships/media" Target="../media/media5.aac"/><Relationship Id="rId6" Type="http://schemas.openxmlformats.org/officeDocument/2006/relationships/diagramLayout" Target="../diagrams/layout2.xml"/><Relationship Id="rId11" Type="http://schemas.openxmlformats.org/officeDocument/2006/relationships/diagramLayout" Target="../diagrams/layout3.xml"/><Relationship Id="rId5" Type="http://schemas.openxmlformats.org/officeDocument/2006/relationships/diagramData" Target="../diagrams/data2.xml"/><Relationship Id="rId15" Type="http://schemas.openxmlformats.org/officeDocument/2006/relationships/image" Target="../media/image4.png"/><Relationship Id="rId10" Type="http://schemas.openxmlformats.org/officeDocument/2006/relationships/diagramData" Target="../diagrams/data3.xml"/><Relationship Id="rId4" Type="http://schemas.openxmlformats.org/officeDocument/2006/relationships/image" Target="../media/image12.png"/><Relationship Id="rId9" Type="http://schemas.microsoft.com/office/2007/relationships/diagramDrawing" Target="../diagrams/drawing2.xml"/><Relationship Id="rId14" Type="http://schemas.microsoft.com/office/2007/relationships/diagramDrawing" Target="../diagrams/drawing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aac"/><Relationship Id="rId1" Type="http://schemas.microsoft.com/office/2007/relationships/media" Target="../media/media6.aac"/><Relationship Id="rId6" Type="http://schemas.openxmlformats.org/officeDocument/2006/relationships/image" Target="../media/image4.png"/><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aac"/><Relationship Id="rId1" Type="http://schemas.microsoft.com/office/2007/relationships/media" Target="../media/media7.aac"/><Relationship Id="rId5" Type="http://schemas.openxmlformats.org/officeDocument/2006/relationships/image" Target="../media/image4.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8" Type="http://schemas.openxmlformats.org/officeDocument/2006/relationships/diagramQuickStyle" Target="../diagrams/quickStyle4.xml"/><Relationship Id="rId3" Type="http://schemas.openxmlformats.org/officeDocument/2006/relationships/slideLayout" Target="../slideLayouts/slideLayout7.xml"/><Relationship Id="rId7" Type="http://schemas.openxmlformats.org/officeDocument/2006/relationships/diagramLayout" Target="../diagrams/layout4.xml"/><Relationship Id="rId2" Type="http://schemas.openxmlformats.org/officeDocument/2006/relationships/audio" Target="../media/media8.aac"/><Relationship Id="rId1" Type="http://schemas.microsoft.com/office/2007/relationships/media" Target="../media/media8.aac"/><Relationship Id="rId6" Type="http://schemas.openxmlformats.org/officeDocument/2006/relationships/diagramData" Target="../diagrams/data4.xml"/><Relationship Id="rId11" Type="http://schemas.openxmlformats.org/officeDocument/2006/relationships/image" Target="../media/image4.png"/><Relationship Id="rId5" Type="http://schemas.microsoft.com/office/2018/10/relationships/comments" Target="../comments/modernComment_119_CEA1A36C.xml"/><Relationship Id="rId10" Type="http://schemas.microsoft.com/office/2007/relationships/diagramDrawing" Target="../diagrams/drawing4.xml"/><Relationship Id="rId4" Type="http://schemas.openxmlformats.org/officeDocument/2006/relationships/notesSlide" Target="../notesSlides/notesSlide4.xml"/><Relationship Id="rId9" Type="http://schemas.openxmlformats.org/officeDocument/2006/relationships/diagramColors" Target="../diagrams/colors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6FB8B74-3BDC-45CB-A8A4-10FDB8E40B05}"/>
              </a:ext>
            </a:extLst>
          </p:cNvPr>
          <p:cNvSpPr>
            <a:spLocks noGrp="1"/>
          </p:cNvSpPr>
          <p:nvPr>
            <p:ph type="sldNum" sz="quarter" idx="12"/>
          </p:nvPr>
        </p:nvSpPr>
        <p:spPr/>
        <p:txBody>
          <a:bodyPr/>
          <a:lstStyle/>
          <a:p>
            <a:fld id="{FCAEAE96-855E-42B1-8DE9-9C9E68DE18C5}" type="slidenum">
              <a:rPr lang="fr-FR" smtClean="0"/>
              <a:pPr/>
              <a:t>1</a:t>
            </a:fld>
            <a:endParaRPr lang="fr-FR"/>
          </a:p>
        </p:txBody>
      </p:sp>
      <p:pic>
        <p:nvPicPr>
          <p:cNvPr id="4" name="Picture 3">
            <a:extLst>
              <a:ext uri="{FF2B5EF4-FFF2-40B4-BE49-F238E27FC236}">
                <a16:creationId xmlns:a16="http://schemas.microsoft.com/office/drawing/2014/main" id="{321B14A4-E596-46A8-88E2-2BE0CDE68E4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 y="0"/>
            <a:ext cx="9143997" cy="3717035"/>
          </a:xfrm>
          <a:prstGeom prst="rect">
            <a:avLst/>
          </a:prstGeom>
        </p:spPr>
      </p:pic>
      <p:sp>
        <p:nvSpPr>
          <p:cNvPr id="5" name="TextBox 4">
            <a:extLst>
              <a:ext uri="{FF2B5EF4-FFF2-40B4-BE49-F238E27FC236}">
                <a16:creationId xmlns:a16="http://schemas.microsoft.com/office/drawing/2014/main" id="{6C006403-587B-4649-B308-93250010079D}"/>
              </a:ext>
            </a:extLst>
          </p:cNvPr>
          <p:cNvSpPr txBox="1"/>
          <p:nvPr/>
        </p:nvSpPr>
        <p:spPr>
          <a:xfrm>
            <a:off x="453097" y="1248413"/>
            <a:ext cx="8305800" cy="5107937"/>
          </a:xfrm>
          <a:prstGeom prst="rect">
            <a:avLst/>
          </a:prstGeom>
          <a:noFill/>
        </p:spPr>
        <p:txBody>
          <a:bodyPr wrap="square" rtlCol="0">
            <a:spAutoFit/>
          </a:bodyPr>
          <a:lstStyle/>
          <a:p>
            <a:pPr algn="ctr"/>
            <a:r>
              <a:rPr lang="en-US" sz="3600" b="1" dirty="0">
                <a:solidFill>
                  <a:schemeClr val="bg1"/>
                </a:solidFill>
              </a:rPr>
              <a:t>Potential Role of β-blockers and lipid regulators in lung cancer treatment: an </a:t>
            </a:r>
            <a:r>
              <a:rPr lang="en-US" sz="3600" b="1" i="1" dirty="0">
                <a:solidFill>
                  <a:schemeClr val="bg1"/>
                </a:solidFill>
              </a:rPr>
              <a:t>in vitro</a:t>
            </a:r>
            <a:r>
              <a:rPr lang="en-US" sz="3600" b="1" dirty="0">
                <a:solidFill>
                  <a:schemeClr val="bg1"/>
                </a:solidFill>
              </a:rPr>
              <a:t> approach</a:t>
            </a:r>
            <a:endParaRPr lang="en-US" b="1" dirty="0"/>
          </a:p>
          <a:p>
            <a:pPr algn="ctr"/>
            <a:endParaRPr lang="en-US" b="1" dirty="0"/>
          </a:p>
          <a:p>
            <a:pPr algn="ctr"/>
            <a:endParaRPr lang="en-US" b="1" dirty="0"/>
          </a:p>
          <a:p>
            <a:pPr algn="ctr"/>
            <a:endParaRPr lang="en-US" b="1" dirty="0"/>
          </a:p>
          <a:p>
            <a:pPr algn="just">
              <a:lnSpc>
                <a:spcPct val="106000"/>
              </a:lnSpc>
              <a:spcAft>
                <a:spcPts val="800"/>
              </a:spcAft>
            </a:pPr>
            <a:r>
              <a:rPr lang="pt-PT" sz="1600" kern="100" dirty="0">
                <a:effectLst/>
                <a:latin typeface="+mj-lt"/>
                <a:ea typeface="Calibri" panose="020F0502020204030204" pitchFamily="34" charset="0"/>
                <a:cs typeface="Times New Roman" panose="02020603050405020304" pitchFamily="18" charset="0"/>
              </a:rPr>
              <a:t>Tiago Amaral</a:t>
            </a:r>
            <a:r>
              <a:rPr lang="pt-PT" sz="1600" kern="100" baseline="30000" dirty="0">
                <a:effectLst/>
                <a:latin typeface="+mj-lt"/>
                <a:ea typeface="Calibri" panose="020F0502020204030204" pitchFamily="34" charset="0"/>
                <a:cs typeface="Times New Roman" panose="02020603050405020304" pitchFamily="18" charset="0"/>
              </a:rPr>
              <a:t>1</a:t>
            </a:r>
            <a:r>
              <a:rPr lang="pt-PT" sz="1600" kern="100" dirty="0">
                <a:effectLst/>
                <a:latin typeface="+mj-lt"/>
                <a:ea typeface="Calibri" panose="020F0502020204030204" pitchFamily="34" charset="0"/>
                <a:cs typeface="Times New Roman" panose="02020603050405020304" pitchFamily="18" charset="0"/>
              </a:rPr>
              <a:t>, Mónica Almeida</a:t>
            </a:r>
            <a:r>
              <a:rPr lang="pt-PT" sz="1600" kern="100" baseline="30000" dirty="0">
                <a:effectLst/>
                <a:latin typeface="+mj-lt"/>
                <a:ea typeface="Calibri" panose="020F0502020204030204" pitchFamily="34" charset="0"/>
                <a:cs typeface="Times New Roman" panose="02020603050405020304" pitchFamily="18" charset="0"/>
              </a:rPr>
              <a:t>2</a:t>
            </a:r>
            <a:r>
              <a:rPr lang="pt-PT" sz="1600" kern="100" dirty="0">
                <a:effectLst/>
                <a:latin typeface="+mj-lt"/>
                <a:ea typeface="Calibri" panose="020F0502020204030204" pitchFamily="34" charset="0"/>
                <a:cs typeface="Times New Roman" panose="02020603050405020304" pitchFamily="18" charset="0"/>
              </a:rPr>
              <a:t>, Carolina Frazão</a:t>
            </a:r>
            <a:r>
              <a:rPr lang="pt-PT" sz="1600" kern="100" baseline="30000" dirty="0">
                <a:effectLst/>
                <a:latin typeface="+mj-lt"/>
                <a:ea typeface="Calibri" panose="020F0502020204030204" pitchFamily="34" charset="0"/>
                <a:cs typeface="Times New Roman" panose="02020603050405020304" pitchFamily="18" charset="0"/>
              </a:rPr>
              <a:t>2</a:t>
            </a:r>
            <a:r>
              <a:rPr lang="pt-PT" sz="1600" kern="100" dirty="0">
                <a:effectLst/>
                <a:latin typeface="+mj-lt"/>
                <a:ea typeface="Calibri" panose="020F0502020204030204" pitchFamily="34" charset="0"/>
                <a:cs typeface="Times New Roman" panose="02020603050405020304" pitchFamily="18" charset="0"/>
              </a:rPr>
              <a:t>, Maria de Lourdes Pereira</a:t>
            </a:r>
            <a:r>
              <a:rPr lang="pt-PT" sz="1600" kern="100" baseline="30000" dirty="0">
                <a:effectLst/>
                <a:latin typeface="+mj-lt"/>
                <a:ea typeface="Calibri" panose="020F0502020204030204" pitchFamily="34" charset="0"/>
                <a:cs typeface="Times New Roman" panose="02020603050405020304" pitchFamily="18" charset="0"/>
              </a:rPr>
              <a:t>3</a:t>
            </a:r>
            <a:r>
              <a:rPr lang="pt-PT" sz="1600" kern="100" dirty="0">
                <a:effectLst/>
                <a:latin typeface="+mj-lt"/>
                <a:ea typeface="Calibri" panose="020F0502020204030204" pitchFamily="34" charset="0"/>
                <a:cs typeface="Times New Roman" panose="02020603050405020304" pitchFamily="18" charset="0"/>
              </a:rPr>
              <a:t>, Miguel Oliveira</a:t>
            </a:r>
            <a:r>
              <a:rPr lang="pt-PT" sz="1600" kern="100" baseline="30000" dirty="0">
                <a:effectLst/>
                <a:latin typeface="+mj-lt"/>
                <a:ea typeface="Calibri" panose="020F0502020204030204" pitchFamily="34" charset="0"/>
                <a:cs typeface="Times New Roman" panose="02020603050405020304" pitchFamily="18" charset="0"/>
              </a:rPr>
              <a:t>2,*</a:t>
            </a:r>
            <a:endParaRPr lang="pt-PT" sz="1600" kern="100" dirty="0">
              <a:effectLst/>
              <a:latin typeface="+mj-lt"/>
              <a:ea typeface="Calibri" panose="020F0502020204030204" pitchFamily="34" charset="0"/>
              <a:cs typeface="Times New Roman" panose="02020603050405020304" pitchFamily="18" charset="0"/>
            </a:endParaRPr>
          </a:p>
          <a:p>
            <a:pPr algn="just">
              <a:lnSpc>
                <a:spcPct val="106000"/>
              </a:lnSpc>
              <a:spcAft>
                <a:spcPts val="800"/>
              </a:spcAft>
            </a:pPr>
            <a:r>
              <a:rPr lang="pt-PT" sz="1600" kern="100" dirty="0">
                <a:effectLst/>
                <a:latin typeface="+mj-lt"/>
                <a:ea typeface="Calibri" panose="020F0502020204030204" pitchFamily="34" charset="0"/>
                <a:cs typeface="Times New Roman" panose="02020603050405020304" pitchFamily="18" charset="0"/>
              </a:rPr>
              <a:t> </a:t>
            </a:r>
          </a:p>
          <a:p>
            <a:pPr algn="just">
              <a:lnSpc>
                <a:spcPct val="106000"/>
              </a:lnSpc>
              <a:spcAft>
                <a:spcPts val="800"/>
              </a:spcAft>
            </a:pPr>
            <a:r>
              <a:rPr lang="en-US" sz="1600" kern="100" dirty="0">
                <a:effectLst/>
                <a:latin typeface="+mj-lt"/>
                <a:ea typeface="Calibri" panose="020F0502020204030204" pitchFamily="34" charset="0"/>
                <a:cs typeface="Times New Roman" panose="02020603050405020304" pitchFamily="18" charset="0"/>
              </a:rPr>
              <a:t>1	Department of Biology, University of Aveiro, 3810-193, Aveiro, Portugal </a:t>
            </a:r>
            <a:endParaRPr lang="pt-PT" sz="1600" kern="100" dirty="0">
              <a:effectLst/>
              <a:latin typeface="+mj-lt"/>
              <a:ea typeface="Calibri" panose="020F0502020204030204" pitchFamily="34" charset="0"/>
              <a:cs typeface="Times New Roman" panose="02020603050405020304" pitchFamily="18" charset="0"/>
            </a:endParaRPr>
          </a:p>
          <a:p>
            <a:pPr algn="just">
              <a:lnSpc>
                <a:spcPct val="106000"/>
              </a:lnSpc>
              <a:spcAft>
                <a:spcPts val="800"/>
              </a:spcAft>
            </a:pPr>
            <a:r>
              <a:rPr lang="en-US" sz="1600" kern="100" dirty="0">
                <a:effectLst/>
                <a:latin typeface="+mj-lt"/>
                <a:ea typeface="Calibri" panose="020F0502020204030204" pitchFamily="34" charset="0"/>
                <a:cs typeface="Times New Roman" panose="02020603050405020304" pitchFamily="18" charset="0"/>
              </a:rPr>
              <a:t>2	Centre for Environmental and Marine Studies (CESAM), Department of Biology, University of Aveiro, 3810-193 Aveiro, Portugal</a:t>
            </a:r>
            <a:endParaRPr lang="pt-PT" sz="1600" kern="100" dirty="0">
              <a:effectLst/>
              <a:latin typeface="+mj-lt"/>
              <a:ea typeface="Calibri" panose="020F0502020204030204" pitchFamily="34" charset="0"/>
              <a:cs typeface="Times New Roman" panose="02020603050405020304" pitchFamily="18" charset="0"/>
            </a:endParaRPr>
          </a:p>
          <a:p>
            <a:pPr algn="just">
              <a:lnSpc>
                <a:spcPct val="106000"/>
              </a:lnSpc>
              <a:spcAft>
                <a:spcPts val="800"/>
              </a:spcAft>
            </a:pPr>
            <a:r>
              <a:rPr lang="en-US" sz="1600" kern="100" dirty="0">
                <a:effectLst/>
                <a:latin typeface="+mj-lt"/>
                <a:ea typeface="Calibri" panose="020F0502020204030204" pitchFamily="34" charset="0"/>
                <a:cs typeface="Times New Roman" panose="02020603050405020304" pitchFamily="18" charset="0"/>
              </a:rPr>
              <a:t>3	Department of Medical Sciences, </a:t>
            </a:r>
            <a:r>
              <a:rPr lang="en-US" sz="1400" kern="100" dirty="0">
                <a:effectLst/>
                <a:latin typeface="+mj-lt"/>
                <a:ea typeface="Calibri" panose="020F0502020204030204" pitchFamily="34" charset="0"/>
                <a:cs typeface="Times New Roman" panose="02020603050405020304" pitchFamily="18" charset="0"/>
              </a:rPr>
              <a:t>CICECO—Aveiro Institute of Materials, University of Aveiro, 3810-193 Aveiro, Portugal </a:t>
            </a:r>
            <a:endParaRPr lang="pt-PT" sz="1400" kern="100" dirty="0">
              <a:effectLst/>
              <a:latin typeface="+mj-lt"/>
              <a:ea typeface="Calibri" panose="020F0502020204030204" pitchFamily="34" charset="0"/>
              <a:cs typeface="Times New Roman" panose="02020603050405020304" pitchFamily="18" charset="0"/>
            </a:endParaRPr>
          </a:p>
          <a:p>
            <a:r>
              <a:rPr lang="en-US" sz="1400" dirty="0"/>
              <a:t> Corresponding author: tnamaral@ua.pt</a:t>
            </a:r>
            <a:endParaRPr lang="fr-FR" sz="1400" dirty="0"/>
          </a:p>
        </p:txBody>
      </p:sp>
      <p:pic>
        <p:nvPicPr>
          <p:cNvPr id="7" name="Imagem 6" descr="Uma imagem com texto, Tipo de letra, Gráficos, design gráfico&#10;&#10;Descrição gerada automaticamente">
            <a:extLst>
              <a:ext uri="{FF2B5EF4-FFF2-40B4-BE49-F238E27FC236}">
                <a16:creationId xmlns:a16="http://schemas.microsoft.com/office/drawing/2014/main" id="{BDBD727F-F835-6948-8831-CBB558FCB0F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flipH="1" flipV="1">
            <a:off x="3581400" y="5970069"/>
            <a:ext cx="4317935" cy="772562"/>
          </a:xfrm>
          <a:prstGeom prst="rect">
            <a:avLst/>
          </a:prstGeom>
        </p:spPr>
      </p:pic>
      <p:pic>
        <p:nvPicPr>
          <p:cNvPr id="3" name="um">
            <a:hlinkClick r:id="" action="ppaction://media"/>
            <a:extLst>
              <a:ext uri="{FF2B5EF4-FFF2-40B4-BE49-F238E27FC236}">
                <a16:creationId xmlns:a16="http://schemas.microsoft.com/office/drawing/2014/main" id="{517D9535-E397-6F28-E587-7ECA0875CCA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85103" y="1600200"/>
            <a:ext cx="406400" cy="406400"/>
          </a:xfrm>
          <a:prstGeom prst="rect">
            <a:avLst/>
          </a:prstGeom>
        </p:spPr>
      </p:pic>
    </p:spTree>
    <p:extLst>
      <p:ext uri="{BB962C8B-B14F-4D97-AF65-F5344CB8AC3E}">
        <p14:creationId xmlns:p14="http://schemas.microsoft.com/office/powerpoint/2010/main" val="2674345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98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o Número do Diapositivo 1">
            <a:extLst>
              <a:ext uri="{FF2B5EF4-FFF2-40B4-BE49-F238E27FC236}">
                <a16:creationId xmlns:a16="http://schemas.microsoft.com/office/drawing/2014/main" id="{B701565C-5374-99FC-4438-BB5582FC9BF2}"/>
              </a:ext>
            </a:extLst>
          </p:cNvPr>
          <p:cNvSpPr>
            <a:spLocks noGrp="1"/>
          </p:cNvSpPr>
          <p:nvPr>
            <p:ph type="sldNum" sz="quarter" idx="12"/>
          </p:nvPr>
        </p:nvSpPr>
        <p:spPr/>
        <p:txBody>
          <a:bodyPr/>
          <a:lstStyle/>
          <a:p>
            <a:fld id="{FCAEAE96-855E-42B1-8DE9-9C9E68DE18C5}" type="slidenum">
              <a:rPr lang="fr-FR" smtClean="0"/>
              <a:pPr/>
              <a:t>10</a:t>
            </a:fld>
            <a:endParaRPr lang="fr-FR"/>
          </a:p>
        </p:txBody>
      </p:sp>
      <p:sp>
        <p:nvSpPr>
          <p:cNvPr id="3" name="CaixaDeTexto 2">
            <a:extLst>
              <a:ext uri="{FF2B5EF4-FFF2-40B4-BE49-F238E27FC236}">
                <a16:creationId xmlns:a16="http://schemas.microsoft.com/office/drawing/2014/main" id="{803D05FF-134D-BFD0-2C66-ABF2265462E5}"/>
              </a:ext>
            </a:extLst>
          </p:cNvPr>
          <p:cNvSpPr txBox="1"/>
          <p:nvPr/>
        </p:nvSpPr>
        <p:spPr>
          <a:xfrm>
            <a:off x="381000" y="1524000"/>
            <a:ext cx="2971800" cy="369332"/>
          </a:xfrm>
          <a:prstGeom prst="rect">
            <a:avLst/>
          </a:prstGeom>
          <a:noFill/>
        </p:spPr>
        <p:txBody>
          <a:bodyPr wrap="square" rtlCol="0">
            <a:spAutoFit/>
          </a:bodyPr>
          <a:lstStyle/>
          <a:p>
            <a:r>
              <a:rPr lang="pt-PT" b="1" dirty="0"/>
              <a:t>Beta-</a:t>
            </a:r>
            <a:r>
              <a:rPr lang="pt-PT" b="1" dirty="0" err="1"/>
              <a:t>Blockers</a:t>
            </a:r>
            <a:r>
              <a:rPr lang="pt-PT" b="1" dirty="0"/>
              <a:t> </a:t>
            </a:r>
            <a:r>
              <a:rPr lang="pt-PT" b="1" dirty="0" err="1"/>
              <a:t>and</a:t>
            </a:r>
            <a:r>
              <a:rPr lang="pt-PT" b="1" dirty="0"/>
              <a:t> cancer</a:t>
            </a:r>
          </a:p>
        </p:txBody>
      </p:sp>
      <p:graphicFrame>
        <p:nvGraphicFramePr>
          <p:cNvPr id="6" name="Tabela 5">
            <a:extLst>
              <a:ext uri="{FF2B5EF4-FFF2-40B4-BE49-F238E27FC236}">
                <a16:creationId xmlns:a16="http://schemas.microsoft.com/office/drawing/2014/main" id="{71892BD7-588B-1E4F-486B-4789A76942A1}"/>
              </a:ext>
            </a:extLst>
          </p:cNvPr>
          <p:cNvGraphicFramePr>
            <a:graphicFrameLocks noGrp="1"/>
          </p:cNvGraphicFramePr>
          <p:nvPr>
            <p:extLst>
              <p:ext uri="{D42A27DB-BD31-4B8C-83A1-F6EECF244321}">
                <p14:modId xmlns:p14="http://schemas.microsoft.com/office/powerpoint/2010/main" val="1299350098"/>
              </p:ext>
            </p:extLst>
          </p:nvPr>
        </p:nvGraphicFramePr>
        <p:xfrm>
          <a:off x="990600" y="3429000"/>
          <a:ext cx="7315200" cy="1981200"/>
        </p:xfrm>
        <a:graphic>
          <a:graphicData uri="http://schemas.openxmlformats.org/drawingml/2006/table">
            <a:tbl>
              <a:tblPr>
                <a:tableStyleId>{5C22544A-7EE6-4342-B048-85BDC9FD1C3A}</a:tableStyleId>
              </a:tblPr>
              <a:tblGrid>
                <a:gridCol w="1457540">
                  <a:extLst>
                    <a:ext uri="{9D8B030D-6E8A-4147-A177-3AD203B41FA5}">
                      <a16:colId xmlns:a16="http://schemas.microsoft.com/office/drawing/2014/main" val="3229971614"/>
                    </a:ext>
                  </a:extLst>
                </a:gridCol>
                <a:gridCol w="5857660">
                  <a:extLst>
                    <a:ext uri="{9D8B030D-6E8A-4147-A177-3AD203B41FA5}">
                      <a16:colId xmlns:a16="http://schemas.microsoft.com/office/drawing/2014/main" val="1168037334"/>
                    </a:ext>
                  </a:extLst>
                </a:gridCol>
              </a:tblGrid>
              <a:tr h="660400">
                <a:tc>
                  <a:txBody>
                    <a:bodyPr/>
                    <a:lstStyle/>
                    <a:p>
                      <a:pPr algn="ctr" fontAlgn="ctr"/>
                      <a:r>
                        <a:rPr lang="pt-PT" sz="1600" u="none" strike="noStrike" dirty="0" err="1">
                          <a:effectLst/>
                        </a:rPr>
                        <a:t>Lung</a:t>
                      </a:r>
                      <a:r>
                        <a:rPr lang="pt-PT" sz="1600" u="none" strike="noStrike" dirty="0">
                          <a:effectLst/>
                        </a:rPr>
                        <a:t> cancer</a:t>
                      </a:r>
                      <a:endParaRPr lang="pt-PT" sz="16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US" sz="1600" u="none" strike="noStrike" dirty="0">
                          <a:effectLst/>
                        </a:rPr>
                        <a:t>Reduces risk of mortality, less distant metastases, late onset of the disease</a:t>
                      </a:r>
                      <a:endParaRPr lang="en-US" sz="1600" b="0" i="0" u="none" strike="noStrike" dirty="0">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3971277355"/>
                  </a:ext>
                </a:extLst>
              </a:tr>
              <a:tr h="660400">
                <a:tc>
                  <a:txBody>
                    <a:bodyPr/>
                    <a:lstStyle/>
                    <a:p>
                      <a:pPr algn="ctr" fontAlgn="ctr"/>
                      <a:r>
                        <a:rPr lang="pt-PT" sz="1600" u="none" strike="noStrike">
                          <a:effectLst/>
                        </a:rPr>
                        <a:t>Prostate cancer</a:t>
                      </a:r>
                      <a:endParaRPr lang="pt-PT" sz="16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US" sz="1600" u="none" strike="noStrike" dirty="0">
                          <a:effectLst/>
                        </a:rPr>
                        <a:t>Prolonged survival and reduction of distant metastases</a:t>
                      </a:r>
                      <a:endParaRPr lang="en-US" sz="1600" b="0" i="0" u="none" strike="noStrike" dirty="0">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401807412"/>
                  </a:ext>
                </a:extLst>
              </a:tr>
              <a:tr h="660400">
                <a:tc>
                  <a:txBody>
                    <a:bodyPr/>
                    <a:lstStyle/>
                    <a:p>
                      <a:pPr algn="ctr" fontAlgn="ctr"/>
                      <a:r>
                        <a:rPr lang="pt-PT" sz="1600" u="none" strike="noStrike">
                          <a:effectLst/>
                        </a:rPr>
                        <a:t>Breast cancer</a:t>
                      </a:r>
                      <a:endParaRPr lang="pt-PT" sz="16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US" sz="1600" u="none" strike="noStrike" dirty="0">
                          <a:effectLst/>
                        </a:rPr>
                        <a:t>Reduces the rate of metastasis development</a:t>
                      </a:r>
                      <a:endParaRPr lang="en-US" sz="1600" b="0" i="0" u="none" strike="noStrike" dirty="0">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3694044464"/>
                  </a:ext>
                </a:extLst>
              </a:tr>
            </a:tbl>
          </a:graphicData>
        </a:graphic>
      </p:graphicFrame>
      <p:sp>
        <p:nvSpPr>
          <p:cNvPr id="7" name="CaixaDeTexto 6">
            <a:extLst>
              <a:ext uri="{FF2B5EF4-FFF2-40B4-BE49-F238E27FC236}">
                <a16:creationId xmlns:a16="http://schemas.microsoft.com/office/drawing/2014/main" id="{DB20BC42-93E6-AEC9-C898-303CB0879857}"/>
              </a:ext>
            </a:extLst>
          </p:cNvPr>
          <p:cNvSpPr txBox="1"/>
          <p:nvPr/>
        </p:nvSpPr>
        <p:spPr>
          <a:xfrm>
            <a:off x="1271284" y="2839910"/>
            <a:ext cx="6997700" cy="369332"/>
          </a:xfrm>
          <a:prstGeom prst="rect">
            <a:avLst/>
          </a:prstGeom>
          <a:noFill/>
        </p:spPr>
        <p:txBody>
          <a:bodyPr wrap="square" rtlCol="0">
            <a:spAutoFit/>
          </a:bodyPr>
          <a:lstStyle/>
          <a:p>
            <a:r>
              <a:rPr lang="pt-PT" dirty="0"/>
              <a:t>Table1 -</a:t>
            </a:r>
            <a:r>
              <a:rPr lang="pt-PT" dirty="0" err="1"/>
              <a:t>Clinical</a:t>
            </a:r>
            <a:r>
              <a:rPr lang="pt-PT" dirty="0"/>
              <a:t> </a:t>
            </a:r>
            <a:r>
              <a:rPr lang="pt-PT" dirty="0" err="1"/>
              <a:t>evidence</a:t>
            </a:r>
            <a:r>
              <a:rPr lang="pt-PT" dirty="0"/>
              <a:t> </a:t>
            </a:r>
            <a:r>
              <a:rPr lang="pt-PT" dirty="0" err="1"/>
              <a:t>of</a:t>
            </a:r>
            <a:r>
              <a:rPr lang="pt-PT" dirty="0"/>
              <a:t> beta-</a:t>
            </a:r>
            <a:r>
              <a:rPr lang="pt-PT" dirty="0" err="1"/>
              <a:t>blockers</a:t>
            </a:r>
            <a:r>
              <a:rPr lang="pt-PT" dirty="0"/>
              <a:t> </a:t>
            </a:r>
            <a:r>
              <a:rPr lang="pt-PT" dirty="0" err="1"/>
              <a:t>and</a:t>
            </a:r>
            <a:r>
              <a:rPr lang="pt-PT" dirty="0"/>
              <a:t> </a:t>
            </a:r>
            <a:r>
              <a:rPr lang="pt-PT" dirty="0" err="1"/>
              <a:t>cancer</a:t>
            </a:r>
            <a:r>
              <a:rPr lang="pt-PT" dirty="0"/>
              <a:t> </a:t>
            </a:r>
            <a:r>
              <a:rPr lang="pt-PT" dirty="0" err="1"/>
              <a:t>treatment</a:t>
            </a:r>
            <a:endParaRPr lang="pt-PT" dirty="0"/>
          </a:p>
        </p:txBody>
      </p:sp>
      <p:sp>
        <p:nvSpPr>
          <p:cNvPr id="4" name="CaixaDeTexto 3">
            <a:extLst>
              <a:ext uri="{FF2B5EF4-FFF2-40B4-BE49-F238E27FC236}">
                <a16:creationId xmlns:a16="http://schemas.microsoft.com/office/drawing/2014/main" id="{64A6F9B8-FAA6-EB07-96BC-3C215DB1916E}"/>
              </a:ext>
            </a:extLst>
          </p:cNvPr>
          <p:cNvSpPr txBox="1"/>
          <p:nvPr/>
        </p:nvSpPr>
        <p:spPr>
          <a:xfrm>
            <a:off x="990600" y="5963045"/>
            <a:ext cx="6858000" cy="369332"/>
          </a:xfrm>
          <a:prstGeom prst="rect">
            <a:avLst/>
          </a:prstGeom>
          <a:noFill/>
        </p:spPr>
        <p:txBody>
          <a:bodyPr wrap="square" rtlCol="0">
            <a:spAutoFit/>
          </a:bodyPr>
          <a:lstStyle/>
          <a:p>
            <a:r>
              <a:rPr lang="en-US" sz="1800" dirty="0">
                <a:solidFill>
                  <a:srgbClr val="000000"/>
                </a:solidFill>
                <a:effectLst/>
                <a:latin typeface="Arial" panose="020B0604020202020204" pitchFamily="34" charset="0"/>
                <a:ea typeface="Times New Roman" panose="02020603050405020304" pitchFamily="18" charset="0"/>
              </a:rPr>
              <a:t>(H.H. et al., 2014), (H. M. Wang et al., 2013), (Powe et al., 2010)</a:t>
            </a:r>
            <a:endParaRPr lang="pt-PT" dirty="0"/>
          </a:p>
        </p:txBody>
      </p:sp>
      <p:pic>
        <p:nvPicPr>
          <p:cNvPr id="5" name="slide 10">
            <a:hlinkClick r:id="" action="ppaction://media"/>
            <a:extLst>
              <a:ext uri="{FF2B5EF4-FFF2-40B4-BE49-F238E27FC236}">
                <a16:creationId xmlns:a16="http://schemas.microsoft.com/office/drawing/2014/main" id="{47D1B9C6-3093-74A8-D0D8-7FDF476D0DC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4154365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64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extLst>
    <p:ext uri="{6950BFC3-D8DA-4A85-94F7-54DA5524770B}">
      <p188:commentRel xmlns:p188="http://schemas.microsoft.com/office/powerpoint/2018/8/main" r:id="rId4"/>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o Número do Diapositivo 1">
            <a:extLst>
              <a:ext uri="{FF2B5EF4-FFF2-40B4-BE49-F238E27FC236}">
                <a16:creationId xmlns:a16="http://schemas.microsoft.com/office/drawing/2014/main" id="{C25799A1-A93B-C883-9F0D-357470DDC61B}"/>
              </a:ext>
            </a:extLst>
          </p:cNvPr>
          <p:cNvSpPr>
            <a:spLocks noGrp="1"/>
          </p:cNvSpPr>
          <p:nvPr>
            <p:ph type="sldNum" sz="quarter" idx="12"/>
          </p:nvPr>
        </p:nvSpPr>
        <p:spPr/>
        <p:txBody>
          <a:bodyPr/>
          <a:lstStyle/>
          <a:p>
            <a:fld id="{FCAEAE96-855E-42B1-8DE9-9C9E68DE18C5}" type="slidenum">
              <a:rPr lang="fr-FR" smtClean="0"/>
              <a:pPr/>
              <a:t>11</a:t>
            </a:fld>
            <a:endParaRPr lang="fr-FR"/>
          </a:p>
        </p:txBody>
      </p:sp>
      <p:sp>
        <p:nvSpPr>
          <p:cNvPr id="3" name="CaixaDeTexto 2">
            <a:extLst>
              <a:ext uri="{FF2B5EF4-FFF2-40B4-BE49-F238E27FC236}">
                <a16:creationId xmlns:a16="http://schemas.microsoft.com/office/drawing/2014/main" id="{6F74ED02-7642-783B-9261-1A2F573EEAB0}"/>
              </a:ext>
            </a:extLst>
          </p:cNvPr>
          <p:cNvSpPr txBox="1"/>
          <p:nvPr/>
        </p:nvSpPr>
        <p:spPr>
          <a:xfrm>
            <a:off x="533400" y="1524000"/>
            <a:ext cx="4648200" cy="369332"/>
          </a:xfrm>
          <a:prstGeom prst="rect">
            <a:avLst/>
          </a:prstGeom>
          <a:noFill/>
        </p:spPr>
        <p:txBody>
          <a:bodyPr wrap="square" rtlCol="0">
            <a:spAutoFit/>
          </a:bodyPr>
          <a:lstStyle/>
          <a:p>
            <a:r>
              <a:rPr lang="pt-PT" b="1" dirty="0"/>
              <a:t>PPAR </a:t>
            </a:r>
            <a:r>
              <a:rPr lang="en-US" b="1" dirty="0"/>
              <a:t>Receptors</a:t>
            </a:r>
          </a:p>
        </p:txBody>
      </p:sp>
      <p:graphicFrame>
        <p:nvGraphicFramePr>
          <p:cNvPr id="6" name="Diagrama 5">
            <a:extLst>
              <a:ext uri="{FF2B5EF4-FFF2-40B4-BE49-F238E27FC236}">
                <a16:creationId xmlns:a16="http://schemas.microsoft.com/office/drawing/2014/main" id="{2C4F25B4-B358-95CE-8335-B98DF4DA5E7E}"/>
              </a:ext>
            </a:extLst>
          </p:cNvPr>
          <p:cNvGraphicFramePr/>
          <p:nvPr>
            <p:extLst>
              <p:ext uri="{D42A27DB-BD31-4B8C-83A1-F6EECF244321}">
                <p14:modId xmlns:p14="http://schemas.microsoft.com/office/powerpoint/2010/main" val="3689521105"/>
              </p:ext>
            </p:extLst>
          </p:nvPr>
        </p:nvGraphicFramePr>
        <p:xfrm>
          <a:off x="78769" y="2133600"/>
          <a:ext cx="6130247" cy="398152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7" name="Diagrama 6">
            <a:extLst>
              <a:ext uri="{FF2B5EF4-FFF2-40B4-BE49-F238E27FC236}">
                <a16:creationId xmlns:a16="http://schemas.microsoft.com/office/drawing/2014/main" id="{B959F1F1-ADE0-417A-55E1-C576744D9EBD}"/>
              </a:ext>
            </a:extLst>
          </p:cNvPr>
          <p:cNvGraphicFramePr/>
          <p:nvPr>
            <p:extLst>
              <p:ext uri="{D42A27DB-BD31-4B8C-83A1-F6EECF244321}">
                <p14:modId xmlns:p14="http://schemas.microsoft.com/office/powerpoint/2010/main" val="2027470856"/>
              </p:ext>
            </p:extLst>
          </p:nvPr>
        </p:nvGraphicFramePr>
        <p:xfrm>
          <a:off x="4607103" y="2133600"/>
          <a:ext cx="5715000" cy="3981521"/>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pic>
        <p:nvPicPr>
          <p:cNvPr id="4" name="slide 11">
            <a:hlinkClick r:id="" action="ppaction://media"/>
            <a:extLst>
              <a:ext uri="{FF2B5EF4-FFF2-40B4-BE49-F238E27FC236}">
                <a16:creationId xmlns:a16="http://schemas.microsoft.com/office/drawing/2014/main" id="{1EA85ABB-3F96-B9BB-9BF7-E99FDCB36C8E}"/>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3425167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12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o Número do Diapositivo 1">
            <a:extLst>
              <a:ext uri="{FF2B5EF4-FFF2-40B4-BE49-F238E27FC236}">
                <a16:creationId xmlns:a16="http://schemas.microsoft.com/office/drawing/2014/main" id="{C4A2496A-DF50-D5CD-1081-1DD3F40F1C59}"/>
              </a:ext>
            </a:extLst>
          </p:cNvPr>
          <p:cNvSpPr>
            <a:spLocks noGrp="1"/>
          </p:cNvSpPr>
          <p:nvPr>
            <p:ph type="sldNum" sz="quarter" idx="12"/>
          </p:nvPr>
        </p:nvSpPr>
        <p:spPr/>
        <p:txBody>
          <a:bodyPr/>
          <a:lstStyle/>
          <a:p>
            <a:fld id="{FCAEAE96-855E-42B1-8DE9-9C9E68DE18C5}" type="slidenum">
              <a:rPr lang="fr-FR" smtClean="0"/>
              <a:pPr/>
              <a:t>12</a:t>
            </a:fld>
            <a:endParaRPr lang="fr-FR"/>
          </a:p>
        </p:txBody>
      </p:sp>
      <p:sp>
        <p:nvSpPr>
          <p:cNvPr id="3" name="CaixaDeTexto 2">
            <a:extLst>
              <a:ext uri="{FF2B5EF4-FFF2-40B4-BE49-F238E27FC236}">
                <a16:creationId xmlns:a16="http://schemas.microsoft.com/office/drawing/2014/main" id="{12BFE1A1-403A-AF79-1CA9-6F0FD3848DBB}"/>
              </a:ext>
            </a:extLst>
          </p:cNvPr>
          <p:cNvSpPr txBox="1"/>
          <p:nvPr/>
        </p:nvSpPr>
        <p:spPr>
          <a:xfrm>
            <a:off x="1499616" y="2438400"/>
            <a:ext cx="3505200" cy="369332"/>
          </a:xfrm>
          <a:prstGeom prst="rect">
            <a:avLst/>
          </a:prstGeom>
          <a:noFill/>
        </p:spPr>
        <p:txBody>
          <a:bodyPr wrap="square" rtlCol="0">
            <a:spAutoFit/>
          </a:bodyPr>
          <a:lstStyle/>
          <a:p>
            <a:r>
              <a:rPr lang="pt-PT" dirty="0"/>
              <a:t>PPAR </a:t>
            </a:r>
            <a:r>
              <a:rPr lang="pt-PT" dirty="0" err="1"/>
              <a:t>and</a:t>
            </a:r>
            <a:r>
              <a:rPr lang="pt-PT" dirty="0"/>
              <a:t> </a:t>
            </a:r>
            <a:r>
              <a:rPr lang="pt-PT" dirty="0" err="1"/>
              <a:t>Cancer</a:t>
            </a:r>
            <a:endParaRPr lang="pt-PT" dirty="0"/>
          </a:p>
        </p:txBody>
      </p:sp>
      <p:pic>
        <p:nvPicPr>
          <p:cNvPr id="5" name="Imagem 4">
            <a:extLst>
              <a:ext uri="{FF2B5EF4-FFF2-40B4-BE49-F238E27FC236}">
                <a16:creationId xmlns:a16="http://schemas.microsoft.com/office/drawing/2014/main" id="{D0591491-3AD5-A826-E84E-00BF2BB9E7C3}"/>
              </a:ext>
            </a:extLst>
          </p:cNvPr>
          <p:cNvPicPr>
            <a:picLocks noChangeAspect="1"/>
          </p:cNvPicPr>
          <p:nvPr/>
        </p:nvPicPr>
        <p:blipFill>
          <a:blip r:embed="rId4"/>
          <a:stretch>
            <a:fillRect/>
          </a:stretch>
        </p:blipFill>
        <p:spPr>
          <a:xfrm>
            <a:off x="432816" y="2438400"/>
            <a:ext cx="5638800" cy="3287566"/>
          </a:xfrm>
          <a:prstGeom prst="rect">
            <a:avLst/>
          </a:prstGeom>
        </p:spPr>
      </p:pic>
      <p:sp>
        <p:nvSpPr>
          <p:cNvPr id="6" name="CaixaDeTexto 5">
            <a:extLst>
              <a:ext uri="{FF2B5EF4-FFF2-40B4-BE49-F238E27FC236}">
                <a16:creationId xmlns:a16="http://schemas.microsoft.com/office/drawing/2014/main" id="{0B117666-7DC6-EA22-EE5E-6B926F7DFF07}"/>
              </a:ext>
            </a:extLst>
          </p:cNvPr>
          <p:cNvSpPr txBox="1"/>
          <p:nvPr/>
        </p:nvSpPr>
        <p:spPr>
          <a:xfrm>
            <a:off x="6071616" y="2133600"/>
            <a:ext cx="2869184" cy="2862322"/>
          </a:xfrm>
          <a:prstGeom prst="rect">
            <a:avLst/>
          </a:prstGeom>
          <a:noFill/>
        </p:spPr>
        <p:txBody>
          <a:bodyPr wrap="square" rtlCol="0">
            <a:spAutoFit/>
          </a:bodyPr>
          <a:lstStyle/>
          <a:p>
            <a:pPr marL="285750" indent="-285750" algn="just">
              <a:buFont typeface="Arial" panose="020B0604020202020204" pitchFamily="34" charset="0"/>
              <a:buChar char="•"/>
            </a:pPr>
            <a:r>
              <a:rPr lang="en-US" dirty="0"/>
              <a:t>Inhibition of angiogenesis</a:t>
            </a:r>
          </a:p>
          <a:p>
            <a:pPr algn="just"/>
            <a:r>
              <a:rPr lang="en-US" dirty="0"/>
              <a:t> </a:t>
            </a:r>
          </a:p>
          <a:p>
            <a:pPr marL="285750" indent="-285750" algn="just">
              <a:buFont typeface="Arial" panose="020B0604020202020204" pitchFamily="34" charset="0"/>
              <a:buChar char="•"/>
            </a:pPr>
            <a:r>
              <a:rPr lang="en-US" dirty="0"/>
              <a:t>Prioritization of FAO to glycolysis and disruption of the balance of glucose and lipid metabolism to inhibit ATP production</a:t>
            </a:r>
          </a:p>
          <a:p>
            <a:pPr algn="just"/>
            <a:r>
              <a:rPr lang="en-US" dirty="0"/>
              <a:t> </a:t>
            </a:r>
          </a:p>
          <a:p>
            <a:pPr marL="285750" indent="-285750" algn="just">
              <a:buFont typeface="Arial" panose="020B0604020202020204" pitchFamily="34" charset="0"/>
              <a:buChar char="•"/>
            </a:pPr>
            <a:r>
              <a:rPr lang="en-US" dirty="0"/>
              <a:t>Accumulation of ROS and mitochondrial damage</a:t>
            </a:r>
            <a:endParaRPr lang="pt-PT" dirty="0"/>
          </a:p>
        </p:txBody>
      </p:sp>
      <p:sp>
        <p:nvSpPr>
          <p:cNvPr id="4" name="CaixaDeTexto 3">
            <a:extLst>
              <a:ext uri="{FF2B5EF4-FFF2-40B4-BE49-F238E27FC236}">
                <a16:creationId xmlns:a16="http://schemas.microsoft.com/office/drawing/2014/main" id="{CD517E18-432D-6EB7-F0AB-AFC16C2E0296}"/>
              </a:ext>
            </a:extLst>
          </p:cNvPr>
          <p:cNvSpPr txBox="1"/>
          <p:nvPr/>
        </p:nvSpPr>
        <p:spPr>
          <a:xfrm>
            <a:off x="381000" y="1371600"/>
            <a:ext cx="3657600" cy="369332"/>
          </a:xfrm>
          <a:prstGeom prst="rect">
            <a:avLst/>
          </a:prstGeom>
          <a:noFill/>
        </p:spPr>
        <p:txBody>
          <a:bodyPr wrap="square" rtlCol="0">
            <a:spAutoFit/>
          </a:bodyPr>
          <a:lstStyle/>
          <a:p>
            <a:r>
              <a:rPr lang="pt-PT" dirty="0"/>
              <a:t>PPAR-</a:t>
            </a:r>
            <a:r>
              <a:rPr lang="el-GR" dirty="0"/>
              <a:t>α</a:t>
            </a:r>
            <a:r>
              <a:rPr lang="pt-PT" dirty="0"/>
              <a:t> </a:t>
            </a:r>
            <a:r>
              <a:rPr lang="pt-PT" dirty="0" err="1"/>
              <a:t>and</a:t>
            </a:r>
            <a:r>
              <a:rPr lang="pt-PT" dirty="0"/>
              <a:t> </a:t>
            </a:r>
            <a:r>
              <a:rPr lang="pt-PT" dirty="0" err="1"/>
              <a:t>cancer</a:t>
            </a:r>
            <a:endParaRPr lang="pt-PT" dirty="0"/>
          </a:p>
        </p:txBody>
      </p:sp>
      <p:pic>
        <p:nvPicPr>
          <p:cNvPr id="7" name="slide 12">
            <a:hlinkClick r:id="" action="ppaction://media"/>
            <a:extLst>
              <a:ext uri="{FF2B5EF4-FFF2-40B4-BE49-F238E27FC236}">
                <a16:creationId xmlns:a16="http://schemas.microsoft.com/office/drawing/2014/main" id="{DE5293EB-2032-4DA0-FE81-6ACAEA5CD17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734207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61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o Número do Diapositivo 1">
            <a:extLst>
              <a:ext uri="{FF2B5EF4-FFF2-40B4-BE49-F238E27FC236}">
                <a16:creationId xmlns:a16="http://schemas.microsoft.com/office/drawing/2014/main" id="{04ECD3D9-865D-2816-0CB8-312FF885269F}"/>
              </a:ext>
            </a:extLst>
          </p:cNvPr>
          <p:cNvSpPr>
            <a:spLocks noGrp="1"/>
          </p:cNvSpPr>
          <p:nvPr>
            <p:ph type="sldNum" sz="quarter" idx="12"/>
          </p:nvPr>
        </p:nvSpPr>
        <p:spPr/>
        <p:txBody>
          <a:bodyPr/>
          <a:lstStyle/>
          <a:p>
            <a:fld id="{FCAEAE96-855E-42B1-8DE9-9C9E68DE18C5}" type="slidenum">
              <a:rPr lang="fr-FR" smtClean="0"/>
              <a:pPr/>
              <a:t>13</a:t>
            </a:fld>
            <a:endParaRPr lang="fr-FR"/>
          </a:p>
        </p:txBody>
      </p:sp>
      <p:graphicFrame>
        <p:nvGraphicFramePr>
          <p:cNvPr id="4" name="Tabela 3">
            <a:extLst>
              <a:ext uri="{FF2B5EF4-FFF2-40B4-BE49-F238E27FC236}">
                <a16:creationId xmlns:a16="http://schemas.microsoft.com/office/drawing/2014/main" id="{F75DDEB7-A92B-5BCA-7AAA-CA3B15D87468}"/>
              </a:ext>
            </a:extLst>
          </p:cNvPr>
          <p:cNvGraphicFramePr>
            <a:graphicFrameLocks noGrp="1"/>
          </p:cNvGraphicFramePr>
          <p:nvPr>
            <p:extLst>
              <p:ext uri="{D42A27DB-BD31-4B8C-83A1-F6EECF244321}">
                <p14:modId xmlns:p14="http://schemas.microsoft.com/office/powerpoint/2010/main" val="2622160572"/>
              </p:ext>
            </p:extLst>
          </p:nvPr>
        </p:nvGraphicFramePr>
        <p:xfrm>
          <a:off x="304799" y="3048000"/>
          <a:ext cx="8534401" cy="2743200"/>
        </p:xfrm>
        <a:graphic>
          <a:graphicData uri="http://schemas.openxmlformats.org/drawingml/2006/table">
            <a:tbl>
              <a:tblPr>
                <a:tableStyleId>{5C22544A-7EE6-4342-B048-85BDC9FD1C3A}</a:tableStyleId>
              </a:tblPr>
              <a:tblGrid>
                <a:gridCol w="1164281">
                  <a:extLst>
                    <a:ext uri="{9D8B030D-6E8A-4147-A177-3AD203B41FA5}">
                      <a16:colId xmlns:a16="http://schemas.microsoft.com/office/drawing/2014/main" val="3084492981"/>
                    </a:ext>
                  </a:extLst>
                </a:gridCol>
                <a:gridCol w="670011">
                  <a:extLst>
                    <a:ext uri="{9D8B030D-6E8A-4147-A177-3AD203B41FA5}">
                      <a16:colId xmlns:a16="http://schemas.microsoft.com/office/drawing/2014/main" val="1210074764"/>
                    </a:ext>
                  </a:extLst>
                </a:gridCol>
                <a:gridCol w="779849">
                  <a:extLst>
                    <a:ext uri="{9D8B030D-6E8A-4147-A177-3AD203B41FA5}">
                      <a16:colId xmlns:a16="http://schemas.microsoft.com/office/drawing/2014/main" val="948152892"/>
                    </a:ext>
                  </a:extLst>
                </a:gridCol>
                <a:gridCol w="5920260">
                  <a:extLst>
                    <a:ext uri="{9D8B030D-6E8A-4147-A177-3AD203B41FA5}">
                      <a16:colId xmlns:a16="http://schemas.microsoft.com/office/drawing/2014/main" val="2707781537"/>
                    </a:ext>
                  </a:extLst>
                </a:gridCol>
              </a:tblGrid>
              <a:tr h="457200">
                <a:tc rowSpan="2">
                  <a:txBody>
                    <a:bodyPr/>
                    <a:lstStyle/>
                    <a:p>
                      <a:pPr algn="ctr" fontAlgn="ctr"/>
                      <a:r>
                        <a:rPr lang="pt-PT" sz="1200" u="none" strike="noStrike">
                          <a:effectLst/>
                        </a:rPr>
                        <a:t>Oral cancer</a:t>
                      </a:r>
                      <a:endParaRPr lang="pt-PT" sz="1200" b="0" i="0" u="none" strike="noStrike">
                        <a:solidFill>
                          <a:srgbClr val="000000"/>
                        </a:solidFill>
                        <a:effectLst/>
                        <a:latin typeface="Calibri" panose="020F0502020204030204" pitchFamily="34" charset="0"/>
                      </a:endParaRPr>
                    </a:p>
                  </a:txBody>
                  <a:tcPr marL="5296" marR="5296" marT="5296" marB="0" anchor="ctr"/>
                </a:tc>
                <a:tc rowSpan="2">
                  <a:txBody>
                    <a:bodyPr/>
                    <a:lstStyle/>
                    <a:p>
                      <a:pPr algn="ctr" fontAlgn="ctr"/>
                      <a:r>
                        <a:rPr lang="pt-PT" sz="1200" u="none" strike="noStrike" dirty="0" err="1">
                          <a:effectLst/>
                        </a:rPr>
                        <a:t>Agonist</a:t>
                      </a:r>
                      <a:endParaRPr lang="pt-PT" sz="1200" b="0" i="0" u="none" strike="noStrike" dirty="0">
                        <a:solidFill>
                          <a:srgbClr val="000000"/>
                        </a:solidFill>
                        <a:effectLst/>
                        <a:latin typeface="Calibri" panose="020F0502020204030204" pitchFamily="34" charset="0"/>
                      </a:endParaRPr>
                    </a:p>
                  </a:txBody>
                  <a:tcPr marL="5296" marR="5296" marT="5296" marB="0" anchor="ctr"/>
                </a:tc>
                <a:tc rowSpan="2">
                  <a:txBody>
                    <a:bodyPr/>
                    <a:lstStyle/>
                    <a:p>
                      <a:pPr algn="ctr" fontAlgn="ctr"/>
                      <a:r>
                        <a:rPr lang="pt-PT" sz="1200" u="none" strike="noStrike" dirty="0" err="1">
                          <a:effectLst/>
                        </a:rPr>
                        <a:t>Fenofibrate</a:t>
                      </a:r>
                      <a:endParaRPr lang="pt-PT" sz="1200" b="0" i="0" u="none" strike="noStrike" dirty="0">
                        <a:solidFill>
                          <a:srgbClr val="000000"/>
                        </a:solidFill>
                        <a:effectLst/>
                        <a:latin typeface="Calibri" panose="020F0502020204030204" pitchFamily="34" charset="0"/>
                      </a:endParaRPr>
                    </a:p>
                  </a:txBody>
                  <a:tcPr marL="5296" marR="5296" marT="5296" marB="0" anchor="ctr"/>
                </a:tc>
                <a:tc>
                  <a:txBody>
                    <a:bodyPr/>
                    <a:lstStyle/>
                    <a:p>
                      <a:pPr algn="just" fontAlgn="ctr"/>
                      <a:r>
                        <a:rPr lang="en-US" sz="1100" u="none" strike="noStrike" dirty="0">
                          <a:effectLst/>
                        </a:rPr>
                        <a:t> Regulating the gene expression of mitochondrial energy metabolism</a:t>
                      </a:r>
                      <a:endParaRPr lang="en-US" sz="1100" b="0" i="0" u="none" strike="noStrike" dirty="0">
                        <a:solidFill>
                          <a:srgbClr val="000000"/>
                        </a:solidFill>
                        <a:effectLst/>
                        <a:latin typeface="Calibri" panose="020F0502020204030204" pitchFamily="34" charset="0"/>
                      </a:endParaRPr>
                    </a:p>
                  </a:txBody>
                  <a:tcPr marL="5296" marR="5296" marT="5296" marB="0" anchor="ctr"/>
                </a:tc>
                <a:extLst>
                  <a:ext uri="{0D108BD9-81ED-4DB2-BD59-A6C34878D82A}">
                    <a16:rowId xmlns:a16="http://schemas.microsoft.com/office/drawing/2014/main" val="2452148070"/>
                  </a:ext>
                </a:extLst>
              </a:tr>
              <a:tr h="457200">
                <a:tc vMerge="1">
                  <a:txBody>
                    <a:bodyPr/>
                    <a:lstStyle/>
                    <a:p>
                      <a:endParaRPr lang="pt-PT"/>
                    </a:p>
                  </a:txBody>
                  <a:tcPr/>
                </a:tc>
                <a:tc vMerge="1">
                  <a:txBody>
                    <a:bodyPr/>
                    <a:lstStyle/>
                    <a:p>
                      <a:endParaRPr lang="pt-PT"/>
                    </a:p>
                  </a:txBody>
                  <a:tcPr/>
                </a:tc>
                <a:tc vMerge="1">
                  <a:txBody>
                    <a:bodyPr/>
                    <a:lstStyle/>
                    <a:p>
                      <a:endParaRPr lang="pt-PT"/>
                    </a:p>
                  </a:txBody>
                  <a:tcPr/>
                </a:tc>
                <a:tc>
                  <a:txBody>
                    <a:bodyPr/>
                    <a:lstStyle/>
                    <a:p>
                      <a:pPr algn="just" fontAlgn="ctr"/>
                      <a:r>
                        <a:rPr lang="en-US" sz="1200" u="none" strike="noStrike" dirty="0">
                          <a:effectLst/>
                        </a:rPr>
                        <a:t> Restraining the process of preneoplastic lesion to oral squamous cell carcinoma</a:t>
                      </a:r>
                      <a:endParaRPr lang="en-US" sz="1200" b="0" i="0" u="none" strike="noStrike" dirty="0">
                        <a:solidFill>
                          <a:srgbClr val="000000"/>
                        </a:solidFill>
                        <a:effectLst/>
                        <a:latin typeface="Calibri" panose="020F0502020204030204" pitchFamily="34" charset="0"/>
                      </a:endParaRPr>
                    </a:p>
                  </a:txBody>
                  <a:tcPr marL="5296" marR="5296" marT="5296" marB="0" anchor="ctr"/>
                </a:tc>
                <a:extLst>
                  <a:ext uri="{0D108BD9-81ED-4DB2-BD59-A6C34878D82A}">
                    <a16:rowId xmlns:a16="http://schemas.microsoft.com/office/drawing/2014/main" val="3830950274"/>
                  </a:ext>
                </a:extLst>
              </a:tr>
              <a:tr h="457200">
                <a:tc rowSpan="2">
                  <a:txBody>
                    <a:bodyPr/>
                    <a:lstStyle/>
                    <a:p>
                      <a:pPr algn="ctr" fontAlgn="ctr"/>
                      <a:r>
                        <a:rPr lang="pt-PT" sz="1200" u="none" strike="noStrike">
                          <a:effectLst/>
                        </a:rPr>
                        <a:t>Brest cancer</a:t>
                      </a:r>
                      <a:endParaRPr lang="pt-PT" sz="1200" b="0" i="0" u="none" strike="noStrike">
                        <a:solidFill>
                          <a:srgbClr val="000000"/>
                        </a:solidFill>
                        <a:effectLst/>
                        <a:latin typeface="Calibri" panose="020F0502020204030204" pitchFamily="34" charset="0"/>
                      </a:endParaRPr>
                    </a:p>
                  </a:txBody>
                  <a:tcPr marL="5296" marR="5296" marT="5296" marB="0" anchor="ctr"/>
                </a:tc>
                <a:tc rowSpan="2">
                  <a:txBody>
                    <a:bodyPr/>
                    <a:lstStyle/>
                    <a:p>
                      <a:pPr algn="ctr" fontAlgn="ctr"/>
                      <a:r>
                        <a:rPr lang="pt-PT" sz="1200" u="none" strike="noStrike">
                          <a:effectLst/>
                        </a:rPr>
                        <a:t>Agonist</a:t>
                      </a:r>
                      <a:endParaRPr lang="pt-PT" sz="1200" b="0" i="0" u="none" strike="noStrike">
                        <a:solidFill>
                          <a:srgbClr val="000000"/>
                        </a:solidFill>
                        <a:effectLst/>
                        <a:latin typeface="Calibri" panose="020F0502020204030204" pitchFamily="34" charset="0"/>
                      </a:endParaRPr>
                    </a:p>
                  </a:txBody>
                  <a:tcPr marL="5296" marR="5296" marT="5296" marB="0" anchor="ctr"/>
                </a:tc>
                <a:tc>
                  <a:txBody>
                    <a:bodyPr/>
                    <a:lstStyle/>
                    <a:p>
                      <a:pPr algn="ctr" fontAlgn="t"/>
                      <a:r>
                        <a:rPr lang="pt-PT" sz="1200" u="none" strike="noStrike" dirty="0" err="1">
                          <a:effectLst/>
                        </a:rPr>
                        <a:t>Fenofibrate</a:t>
                      </a:r>
                      <a:endParaRPr lang="pt-PT" sz="1200" b="0" i="0" u="none" strike="noStrike" dirty="0">
                        <a:solidFill>
                          <a:srgbClr val="000000"/>
                        </a:solidFill>
                        <a:effectLst/>
                        <a:latin typeface="Calibri" panose="020F0502020204030204" pitchFamily="34" charset="0"/>
                      </a:endParaRPr>
                    </a:p>
                  </a:txBody>
                  <a:tcPr marL="5296" marR="5296" marT="5296" marB="0" anchor="ctr"/>
                </a:tc>
                <a:tc>
                  <a:txBody>
                    <a:bodyPr/>
                    <a:lstStyle/>
                    <a:p>
                      <a:pPr algn="just" fontAlgn="ctr"/>
                      <a:r>
                        <a:rPr lang="en-US" sz="1200" u="none" strike="noStrike" dirty="0">
                          <a:effectLst/>
                        </a:rPr>
                        <a:t> Reducing the phosphorylation levels of Akt/NF-</a:t>
                      </a:r>
                      <a:r>
                        <a:rPr lang="en-US" sz="1200" u="none" strike="noStrike" dirty="0" err="1">
                          <a:effectLst/>
                        </a:rPr>
                        <a:t>κB</a:t>
                      </a:r>
                      <a:r>
                        <a:rPr lang="en-US" sz="1200" u="none" strike="noStrike" dirty="0">
                          <a:effectLst/>
                        </a:rPr>
                        <a:t> and augmenting chemosensitivity when     combined with paclitaxel</a:t>
                      </a:r>
                      <a:endParaRPr lang="en-US" sz="1200" b="0" i="0" u="none" strike="noStrike" dirty="0">
                        <a:solidFill>
                          <a:srgbClr val="000000"/>
                        </a:solidFill>
                        <a:effectLst/>
                        <a:latin typeface="Calibri" panose="020F0502020204030204" pitchFamily="34" charset="0"/>
                      </a:endParaRPr>
                    </a:p>
                  </a:txBody>
                  <a:tcPr marL="5296" marR="5296" marT="5296" marB="0" anchor="ctr"/>
                </a:tc>
                <a:extLst>
                  <a:ext uri="{0D108BD9-81ED-4DB2-BD59-A6C34878D82A}">
                    <a16:rowId xmlns:a16="http://schemas.microsoft.com/office/drawing/2014/main" val="753256171"/>
                  </a:ext>
                </a:extLst>
              </a:tr>
              <a:tr h="457200">
                <a:tc vMerge="1">
                  <a:txBody>
                    <a:bodyPr/>
                    <a:lstStyle/>
                    <a:p>
                      <a:endParaRPr lang="pt-PT"/>
                    </a:p>
                  </a:txBody>
                  <a:tcPr/>
                </a:tc>
                <a:tc vMerge="1">
                  <a:txBody>
                    <a:bodyPr/>
                    <a:lstStyle/>
                    <a:p>
                      <a:endParaRPr lang="pt-PT"/>
                    </a:p>
                  </a:txBody>
                  <a:tcPr/>
                </a:tc>
                <a:tc>
                  <a:txBody>
                    <a:bodyPr/>
                    <a:lstStyle/>
                    <a:p>
                      <a:pPr algn="ctr" fontAlgn="b"/>
                      <a:r>
                        <a:rPr lang="pt-PT" sz="1200" u="none" strike="noStrike" dirty="0" err="1">
                          <a:effectLst/>
                        </a:rPr>
                        <a:t>Clofibrate</a:t>
                      </a:r>
                      <a:endParaRPr lang="pt-PT" sz="1200" b="0" i="0" u="none" strike="noStrike" dirty="0">
                        <a:solidFill>
                          <a:srgbClr val="000000"/>
                        </a:solidFill>
                        <a:effectLst/>
                        <a:latin typeface="Calibri" panose="020F0502020204030204" pitchFamily="34" charset="0"/>
                      </a:endParaRPr>
                    </a:p>
                  </a:txBody>
                  <a:tcPr marL="5296" marR="5296" marT="5296" marB="0" anchor="ctr"/>
                </a:tc>
                <a:tc>
                  <a:txBody>
                    <a:bodyPr/>
                    <a:lstStyle/>
                    <a:p>
                      <a:pPr algn="just" fontAlgn="ctr"/>
                      <a:r>
                        <a:rPr lang="en-US" sz="1200" u="none" strike="noStrike" dirty="0">
                          <a:effectLst/>
                        </a:rPr>
                        <a:t> Regulating inflammatory, lipogenic pathways, and expression of genes involving FAO</a:t>
                      </a:r>
                      <a:endParaRPr lang="en-US" sz="1200" b="0" i="0" u="none" strike="noStrike" dirty="0">
                        <a:solidFill>
                          <a:srgbClr val="000000"/>
                        </a:solidFill>
                        <a:effectLst/>
                        <a:latin typeface="Calibri" panose="020F0502020204030204" pitchFamily="34" charset="0"/>
                      </a:endParaRPr>
                    </a:p>
                  </a:txBody>
                  <a:tcPr marL="5296" marR="5296" marT="5296" marB="0" anchor="ctr"/>
                </a:tc>
                <a:extLst>
                  <a:ext uri="{0D108BD9-81ED-4DB2-BD59-A6C34878D82A}">
                    <a16:rowId xmlns:a16="http://schemas.microsoft.com/office/drawing/2014/main" val="2637736121"/>
                  </a:ext>
                </a:extLst>
              </a:tr>
              <a:tr h="457200">
                <a:tc rowSpan="2">
                  <a:txBody>
                    <a:bodyPr/>
                    <a:lstStyle/>
                    <a:p>
                      <a:pPr algn="ctr" fontAlgn="ctr"/>
                      <a:r>
                        <a:rPr lang="pt-PT" sz="1200" u="none" strike="noStrike">
                          <a:effectLst/>
                        </a:rPr>
                        <a:t>Lung cancer</a:t>
                      </a:r>
                      <a:endParaRPr lang="pt-PT" sz="1200" b="0" i="0" u="none" strike="noStrike">
                        <a:solidFill>
                          <a:srgbClr val="000000"/>
                        </a:solidFill>
                        <a:effectLst/>
                        <a:latin typeface="Calibri" panose="020F0502020204030204" pitchFamily="34" charset="0"/>
                      </a:endParaRPr>
                    </a:p>
                  </a:txBody>
                  <a:tcPr marL="5296" marR="5296" marT="5296" marB="0" anchor="ctr"/>
                </a:tc>
                <a:tc rowSpan="2">
                  <a:txBody>
                    <a:bodyPr/>
                    <a:lstStyle/>
                    <a:p>
                      <a:pPr algn="ctr" fontAlgn="ctr"/>
                      <a:r>
                        <a:rPr lang="pt-PT" sz="1200" u="none" strike="noStrike">
                          <a:effectLst/>
                        </a:rPr>
                        <a:t>Agonist</a:t>
                      </a:r>
                      <a:endParaRPr lang="pt-PT" sz="1200" b="0" i="0" u="none" strike="noStrike">
                        <a:solidFill>
                          <a:srgbClr val="000000"/>
                        </a:solidFill>
                        <a:effectLst/>
                        <a:latin typeface="Calibri" panose="020F0502020204030204" pitchFamily="34" charset="0"/>
                      </a:endParaRPr>
                    </a:p>
                  </a:txBody>
                  <a:tcPr marL="5296" marR="5296" marT="5296" marB="0" anchor="ctr"/>
                </a:tc>
                <a:tc>
                  <a:txBody>
                    <a:bodyPr/>
                    <a:lstStyle/>
                    <a:p>
                      <a:pPr algn="ctr" fontAlgn="ctr"/>
                      <a:r>
                        <a:rPr lang="pt-PT" sz="1200" u="none" strike="noStrike" dirty="0">
                          <a:effectLst/>
                        </a:rPr>
                        <a:t>Ave8134</a:t>
                      </a:r>
                      <a:endParaRPr lang="pt-PT" sz="1200" b="0" i="0" u="none" strike="noStrike" dirty="0">
                        <a:solidFill>
                          <a:srgbClr val="000000"/>
                        </a:solidFill>
                        <a:effectLst/>
                        <a:latin typeface="Calibri" panose="020F0502020204030204" pitchFamily="34" charset="0"/>
                      </a:endParaRPr>
                    </a:p>
                  </a:txBody>
                  <a:tcPr marL="5296" marR="5296" marT="5296" marB="0" anchor="ctr"/>
                </a:tc>
                <a:tc>
                  <a:txBody>
                    <a:bodyPr/>
                    <a:lstStyle/>
                    <a:p>
                      <a:pPr algn="just" fontAlgn="ctr"/>
                      <a:r>
                        <a:rPr lang="en-US" sz="1200" u="none" strike="noStrike" dirty="0">
                          <a:effectLst/>
                        </a:rPr>
                        <a:t> Reducing the production of AA-derived EETs and promoting the levels of 11-HETE</a:t>
                      </a:r>
                      <a:endParaRPr lang="en-US" sz="1200" b="0" i="0" u="none" strike="noStrike" dirty="0">
                        <a:solidFill>
                          <a:srgbClr val="000000"/>
                        </a:solidFill>
                        <a:effectLst/>
                        <a:latin typeface="Calibri" panose="020F0502020204030204" pitchFamily="34" charset="0"/>
                      </a:endParaRPr>
                    </a:p>
                  </a:txBody>
                  <a:tcPr marL="5296" marR="5296" marT="5296" marB="0" anchor="ctr"/>
                </a:tc>
                <a:extLst>
                  <a:ext uri="{0D108BD9-81ED-4DB2-BD59-A6C34878D82A}">
                    <a16:rowId xmlns:a16="http://schemas.microsoft.com/office/drawing/2014/main" val="3347758828"/>
                  </a:ext>
                </a:extLst>
              </a:tr>
              <a:tr h="457200">
                <a:tc vMerge="1">
                  <a:txBody>
                    <a:bodyPr/>
                    <a:lstStyle/>
                    <a:p>
                      <a:endParaRPr lang="pt-PT"/>
                    </a:p>
                  </a:txBody>
                  <a:tcPr/>
                </a:tc>
                <a:tc vMerge="1">
                  <a:txBody>
                    <a:bodyPr/>
                    <a:lstStyle/>
                    <a:p>
                      <a:endParaRPr lang="pt-PT"/>
                    </a:p>
                  </a:txBody>
                  <a:tcPr/>
                </a:tc>
                <a:tc>
                  <a:txBody>
                    <a:bodyPr/>
                    <a:lstStyle/>
                    <a:p>
                      <a:pPr algn="ctr" fontAlgn="b"/>
                      <a:r>
                        <a:rPr lang="pt-PT" sz="1200" u="none" strike="noStrike" dirty="0" err="1">
                          <a:effectLst/>
                        </a:rPr>
                        <a:t>Fenofibrate</a:t>
                      </a:r>
                      <a:endParaRPr lang="pt-PT" sz="1200" b="0" i="0" u="none" strike="noStrike" dirty="0">
                        <a:solidFill>
                          <a:srgbClr val="000000"/>
                        </a:solidFill>
                        <a:effectLst/>
                        <a:latin typeface="Calibri" panose="020F0502020204030204" pitchFamily="34" charset="0"/>
                      </a:endParaRPr>
                    </a:p>
                  </a:txBody>
                  <a:tcPr marL="5296" marR="5296" marT="5296" marB="0" anchor="ctr"/>
                </a:tc>
                <a:tc>
                  <a:txBody>
                    <a:bodyPr/>
                    <a:lstStyle/>
                    <a:p>
                      <a:pPr algn="just" fontAlgn="ctr"/>
                      <a:r>
                        <a:rPr lang="en-US" sz="1200" u="none" strike="noStrike" dirty="0">
                          <a:effectLst/>
                        </a:rPr>
                        <a:t> Arresting G1 cell cycle, restraining NF-</a:t>
                      </a:r>
                      <a:r>
                        <a:rPr lang="en-US" sz="1200" u="none" strike="noStrike" dirty="0" err="1">
                          <a:effectLst/>
                        </a:rPr>
                        <a:t>κB</a:t>
                      </a:r>
                      <a:r>
                        <a:rPr lang="en-US" sz="1200" u="none" strike="noStrike" dirty="0">
                          <a:effectLst/>
                        </a:rPr>
                        <a:t> activity and ERK signaling pathway</a:t>
                      </a:r>
                      <a:endParaRPr lang="en-US" sz="1200" b="0" i="0" u="none" strike="noStrike" dirty="0">
                        <a:solidFill>
                          <a:srgbClr val="000000"/>
                        </a:solidFill>
                        <a:effectLst/>
                        <a:latin typeface="Calibri" panose="020F0502020204030204" pitchFamily="34" charset="0"/>
                      </a:endParaRPr>
                    </a:p>
                  </a:txBody>
                  <a:tcPr marL="5296" marR="5296" marT="5296" marB="0" anchor="ctr"/>
                </a:tc>
                <a:extLst>
                  <a:ext uri="{0D108BD9-81ED-4DB2-BD59-A6C34878D82A}">
                    <a16:rowId xmlns:a16="http://schemas.microsoft.com/office/drawing/2014/main" val="80955898"/>
                  </a:ext>
                </a:extLst>
              </a:tr>
            </a:tbl>
          </a:graphicData>
        </a:graphic>
      </p:graphicFrame>
      <p:sp>
        <p:nvSpPr>
          <p:cNvPr id="5" name="CaixaDeTexto 4">
            <a:extLst>
              <a:ext uri="{FF2B5EF4-FFF2-40B4-BE49-F238E27FC236}">
                <a16:creationId xmlns:a16="http://schemas.microsoft.com/office/drawing/2014/main" id="{647D5300-FD94-7A6D-9F56-185385893C08}"/>
              </a:ext>
            </a:extLst>
          </p:cNvPr>
          <p:cNvSpPr txBox="1"/>
          <p:nvPr/>
        </p:nvSpPr>
        <p:spPr>
          <a:xfrm>
            <a:off x="1676400" y="2479425"/>
            <a:ext cx="7315200" cy="369332"/>
          </a:xfrm>
          <a:prstGeom prst="rect">
            <a:avLst/>
          </a:prstGeom>
          <a:noFill/>
        </p:spPr>
        <p:txBody>
          <a:bodyPr wrap="square" rtlCol="0">
            <a:spAutoFit/>
          </a:bodyPr>
          <a:lstStyle/>
          <a:p>
            <a:r>
              <a:rPr lang="pt-PT" dirty="0" err="1"/>
              <a:t>Table</a:t>
            </a:r>
            <a:r>
              <a:rPr lang="pt-PT" dirty="0"/>
              <a:t> 2- </a:t>
            </a:r>
            <a:r>
              <a:rPr lang="pt-PT" dirty="0" err="1"/>
              <a:t>Clinical</a:t>
            </a:r>
            <a:r>
              <a:rPr lang="pt-PT" dirty="0"/>
              <a:t> </a:t>
            </a:r>
            <a:r>
              <a:rPr lang="pt-PT" dirty="0" err="1"/>
              <a:t>evidence</a:t>
            </a:r>
            <a:r>
              <a:rPr lang="pt-PT" dirty="0"/>
              <a:t> </a:t>
            </a:r>
            <a:r>
              <a:rPr lang="pt-PT" dirty="0" err="1"/>
              <a:t>of</a:t>
            </a:r>
            <a:r>
              <a:rPr lang="pt-PT" dirty="0"/>
              <a:t> PPAR-</a:t>
            </a:r>
            <a:r>
              <a:rPr lang="el-GR" dirty="0"/>
              <a:t>α</a:t>
            </a:r>
            <a:r>
              <a:rPr lang="pt-PT" dirty="0"/>
              <a:t> </a:t>
            </a:r>
            <a:r>
              <a:rPr lang="pt-PT" dirty="0" err="1"/>
              <a:t>agonist</a:t>
            </a:r>
            <a:r>
              <a:rPr lang="pt-PT" dirty="0"/>
              <a:t> </a:t>
            </a:r>
            <a:r>
              <a:rPr lang="pt-PT" dirty="0" err="1"/>
              <a:t>and</a:t>
            </a:r>
            <a:r>
              <a:rPr lang="pt-PT" dirty="0"/>
              <a:t> </a:t>
            </a:r>
            <a:r>
              <a:rPr lang="pt-PT" dirty="0" err="1"/>
              <a:t>cancer</a:t>
            </a:r>
            <a:endParaRPr lang="pt-PT" dirty="0"/>
          </a:p>
        </p:txBody>
      </p:sp>
      <p:pic>
        <p:nvPicPr>
          <p:cNvPr id="3" name="slide 13">
            <a:hlinkClick r:id="" action="ppaction://media"/>
            <a:extLst>
              <a:ext uri="{FF2B5EF4-FFF2-40B4-BE49-F238E27FC236}">
                <a16:creationId xmlns:a16="http://schemas.microsoft.com/office/drawing/2014/main" id="{D97B14D8-FAAF-4963-6988-65AAA89A8E1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29600" y="1587250"/>
            <a:ext cx="406400" cy="406400"/>
          </a:xfrm>
          <a:prstGeom prst="rect">
            <a:avLst/>
          </a:prstGeom>
        </p:spPr>
      </p:pic>
      <p:sp>
        <p:nvSpPr>
          <p:cNvPr id="10" name="Rectangle 3">
            <a:extLst>
              <a:ext uri="{FF2B5EF4-FFF2-40B4-BE49-F238E27FC236}">
                <a16:creationId xmlns:a16="http://schemas.microsoft.com/office/drawing/2014/main" id="{FE8788EB-664D-7AE0-C348-2105C2224CAE}"/>
              </a:ext>
            </a:extLst>
          </p:cNvPr>
          <p:cNvSpPr>
            <a:spLocks noChangeArrowheads="1"/>
          </p:cNvSpPr>
          <p:nvPr/>
        </p:nvSpPr>
        <p:spPr bwMode="auto">
          <a:xfrm>
            <a:off x="6647949" y="5990443"/>
            <a:ext cx="1571777"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pt-PT" sz="16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(Tan et al., 2021)</a:t>
            </a:r>
            <a:endParaRPr kumimoji="0" lang="en-US" altLang="pt-PT"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08577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27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extLst>
    <p:ext uri="{6950BFC3-D8DA-4A85-94F7-54DA5524770B}">
      <p188:commentRel xmlns:p188="http://schemas.microsoft.com/office/powerpoint/2018/8/main" r:id="rId4"/>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o Número do Diapositivo 1">
            <a:extLst>
              <a:ext uri="{FF2B5EF4-FFF2-40B4-BE49-F238E27FC236}">
                <a16:creationId xmlns:a16="http://schemas.microsoft.com/office/drawing/2014/main" id="{0E704799-7F8C-05D2-6E08-A61BE1818AEA}"/>
              </a:ext>
            </a:extLst>
          </p:cNvPr>
          <p:cNvSpPr>
            <a:spLocks noGrp="1"/>
          </p:cNvSpPr>
          <p:nvPr>
            <p:ph type="sldNum" sz="quarter" idx="12"/>
          </p:nvPr>
        </p:nvSpPr>
        <p:spPr/>
        <p:txBody>
          <a:bodyPr/>
          <a:lstStyle/>
          <a:p>
            <a:fld id="{FCAEAE96-855E-42B1-8DE9-9C9E68DE18C5}" type="slidenum">
              <a:rPr lang="fr-FR" smtClean="0"/>
              <a:pPr/>
              <a:t>14</a:t>
            </a:fld>
            <a:endParaRPr lang="fr-FR"/>
          </a:p>
        </p:txBody>
      </p:sp>
      <p:sp>
        <p:nvSpPr>
          <p:cNvPr id="3" name="CaixaDeTexto 2">
            <a:extLst>
              <a:ext uri="{FF2B5EF4-FFF2-40B4-BE49-F238E27FC236}">
                <a16:creationId xmlns:a16="http://schemas.microsoft.com/office/drawing/2014/main" id="{EC2A9F09-8654-6439-D817-FB680F3D1AA7}"/>
              </a:ext>
            </a:extLst>
          </p:cNvPr>
          <p:cNvSpPr txBox="1"/>
          <p:nvPr/>
        </p:nvSpPr>
        <p:spPr>
          <a:xfrm>
            <a:off x="510521" y="1167937"/>
            <a:ext cx="4800600" cy="646331"/>
          </a:xfrm>
          <a:prstGeom prst="rect">
            <a:avLst/>
          </a:prstGeom>
          <a:noFill/>
        </p:spPr>
        <p:txBody>
          <a:bodyPr wrap="square" rtlCol="0">
            <a:spAutoFit/>
          </a:bodyPr>
          <a:lstStyle/>
          <a:p>
            <a:r>
              <a:rPr lang="pt-PT" b="1" dirty="0"/>
              <a:t>Material </a:t>
            </a:r>
            <a:r>
              <a:rPr lang="pt-PT" b="1" dirty="0" err="1"/>
              <a:t>and</a:t>
            </a:r>
            <a:r>
              <a:rPr lang="pt-PT" b="1" dirty="0"/>
              <a:t> </a:t>
            </a:r>
            <a:r>
              <a:rPr lang="pt-PT" b="1" dirty="0" err="1"/>
              <a:t>methods</a:t>
            </a:r>
            <a:endParaRPr lang="pt-PT" b="1" dirty="0"/>
          </a:p>
          <a:p>
            <a:endParaRPr lang="pt-PT" b="1" dirty="0"/>
          </a:p>
        </p:txBody>
      </p:sp>
      <p:pic>
        <p:nvPicPr>
          <p:cNvPr id="4" name="Imagem 3">
            <a:extLst>
              <a:ext uri="{FF2B5EF4-FFF2-40B4-BE49-F238E27FC236}">
                <a16:creationId xmlns:a16="http://schemas.microsoft.com/office/drawing/2014/main" id="{938AAEC0-8D4F-DD48-FC69-CBEF9A79A04D}"/>
              </a:ext>
            </a:extLst>
          </p:cNvPr>
          <p:cNvPicPr>
            <a:picLocks noChangeAspect="1"/>
          </p:cNvPicPr>
          <p:nvPr/>
        </p:nvPicPr>
        <p:blipFill>
          <a:blip r:embed="rId5"/>
          <a:stretch>
            <a:fillRect/>
          </a:stretch>
        </p:blipFill>
        <p:spPr>
          <a:xfrm>
            <a:off x="151046" y="1970529"/>
            <a:ext cx="2302933" cy="1295400"/>
          </a:xfrm>
          <a:prstGeom prst="rect">
            <a:avLst/>
          </a:prstGeom>
        </p:spPr>
      </p:pic>
      <p:pic>
        <p:nvPicPr>
          <p:cNvPr id="5" name="Imagem 4">
            <a:extLst>
              <a:ext uri="{FF2B5EF4-FFF2-40B4-BE49-F238E27FC236}">
                <a16:creationId xmlns:a16="http://schemas.microsoft.com/office/drawing/2014/main" id="{1E64E29E-8071-09A1-F7DD-24CED6ECD1E4}"/>
              </a:ext>
            </a:extLst>
          </p:cNvPr>
          <p:cNvPicPr>
            <a:picLocks noChangeAspect="1"/>
          </p:cNvPicPr>
          <p:nvPr/>
        </p:nvPicPr>
        <p:blipFill>
          <a:blip r:embed="rId6"/>
          <a:stretch>
            <a:fillRect/>
          </a:stretch>
        </p:blipFill>
        <p:spPr>
          <a:xfrm>
            <a:off x="151046" y="3429000"/>
            <a:ext cx="2302934" cy="1295400"/>
          </a:xfrm>
          <a:prstGeom prst="rect">
            <a:avLst/>
          </a:prstGeom>
        </p:spPr>
      </p:pic>
      <p:pic>
        <p:nvPicPr>
          <p:cNvPr id="6" name="Imagem 5">
            <a:extLst>
              <a:ext uri="{FF2B5EF4-FFF2-40B4-BE49-F238E27FC236}">
                <a16:creationId xmlns:a16="http://schemas.microsoft.com/office/drawing/2014/main" id="{B8F16452-D750-5E2A-B2CC-53F49660A200}"/>
              </a:ext>
            </a:extLst>
          </p:cNvPr>
          <p:cNvPicPr>
            <a:picLocks noChangeAspect="1"/>
          </p:cNvPicPr>
          <p:nvPr/>
        </p:nvPicPr>
        <p:blipFill>
          <a:blip r:embed="rId7"/>
          <a:stretch>
            <a:fillRect/>
          </a:stretch>
        </p:blipFill>
        <p:spPr>
          <a:xfrm>
            <a:off x="4746144" y="3042004"/>
            <a:ext cx="2582046" cy="1834796"/>
          </a:xfrm>
          <a:prstGeom prst="rect">
            <a:avLst/>
          </a:prstGeom>
        </p:spPr>
      </p:pic>
      <p:sp>
        <p:nvSpPr>
          <p:cNvPr id="7" name="CaixaDeTexto 6">
            <a:extLst>
              <a:ext uri="{FF2B5EF4-FFF2-40B4-BE49-F238E27FC236}">
                <a16:creationId xmlns:a16="http://schemas.microsoft.com/office/drawing/2014/main" id="{B453020B-AF5B-093A-7135-99DD276FEF5C}"/>
              </a:ext>
            </a:extLst>
          </p:cNvPr>
          <p:cNvSpPr txBox="1"/>
          <p:nvPr/>
        </p:nvSpPr>
        <p:spPr>
          <a:xfrm>
            <a:off x="4746144" y="1414225"/>
            <a:ext cx="3886200" cy="1477328"/>
          </a:xfrm>
          <a:prstGeom prst="rect">
            <a:avLst/>
          </a:prstGeom>
          <a:noFill/>
        </p:spPr>
        <p:txBody>
          <a:bodyPr wrap="square" rtlCol="0">
            <a:spAutoFit/>
          </a:bodyPr>
          <a:lstStyle/>
          <a:p>
            <a:pPr algn="just"/>
            <a:r>
              <a:rPr lang="pt-PT" b="1" dirty="0"/>
              <a:t>Atenolol and Metoprolol</a:t>
            </a:r>
            <a:r>
              <a:rPr lang="pt-PT" dirty="0"/>
              <a:t>: 500; 250; 125; 62.5; 31.25; 15.625 e 7.8125 µM</a:t>
            </a:r>
          </a:p>
          <a:p>
            <a:pPr algn="just"/>
            <a:endParaRPr lang="pt-PT" dirty="0"/>
          </a:p>
          <a:p>
            <a:pPr algn="just"/>
            <a:r>
              <a:rPr lang="pt-PT" b="1" dirty="0" err="1"/>
              <a:t>Gemfibrozil</a:t>
            </a:r>
            <a:r>
              <a:rPr lang="pt-PT" b="1" dirty="0"/>
              <a:t> and </a:t>
            </a:r>
            <a:r>
              <a:rPr lang="pt-PT" b="1" dirty="0" err="1"/>
              <a:t>Fenofibrate</a:t>
            </a:r>
            <a:r>
              <a:rPr lang="pt-PT" dirty="0"/>
              <a:t>: 25; 12.5; 6.25; 3.125; 1.563; 0.781; 0.391 µM</a:t>
            </a:r>
          </a:p>
        </p:txBody>
      </p:sp>
      <p:pic>
        <p:nvPicPr>
          <p:cNvPr id="8" name="Imagem 7">
            <a:extLst>
              <a:ext uri="{FF2B5EF4-FFF2-40B4-BE49-F238E27FC236}">
                <a16:creationId xmlns:a16="http://schemas.microsoft.com/office/drawing/2014/main" id="{62ADB330-FCAB-A4C2-A957-210D0C2A6FBD}"/>
              </a:ext>
            </a:extLst>
          </p:cNvPr>
          <p:cNvPicPr>
            <a:picLocks noChangeAspect="1"/>
          </p:cNvPicPr>
          <p:nvPr/>
        </p:nvPicPr>
        <p:blipFill>
          <a:blip r:embed="rId8"/>
          <a:stretch>
            <a:fillRect/>
          </a:stretch>
        </p:blipFill>
        <p:spPr>
          <a:xfrm>
            <a:off x="5557043" y="5342923"/>
            <a:ext cx="2582047" cy="894495"/>
          </a:xfrm>
          <a:prstGeom prst="rect">
            <a:avLst/>
          </a:prstGeom>
        </p:spPr>
      </p:pic>
      <p:sp>
        <p:nvSpPr>
          <p:cNvPr id="9" name="CaixaDeTexto 8">
            <a:extLst>
              <a:ext uri="{FF2B5EF4-FFF2-40B4-BE49-F238E27FC236}">
                <a16:creationId xmlns:a16="http://schemas.microsoft.com/office/drawing/2014/main" id="{1CAEFF70-7FE7-86B3-3709-E488E8448FEF}"/>
              </a:ext>
            </a:extLst>
          </p:cNvPr>
          <p:cNvSpPr txBox="1"/>
          <p:nvPr/>
        </p:nvSpPr>
        <p:spPr>
          <a:xfrm>
            <a:off x="2438400" y="2040643"/>
            <a:ext cx="1066800" cy="369332"/>
          </a:xfrm>
          <a:prstGeom prst="rect">
            <a:avLst/>
          </a:prstGeom>
          <a:noFill/>
        </p:spPr>
        <p:txBody>
          <a:bodyPr wrap="square" rtlCol="0">
            <a:spAutoFit/>
          </a:bodyPr>
          <a:lstStyle/>
          <a:p>
            <a:r>
              <a:rPr lang="pt-PT" dirty="0"/>
              <a:t>A549</a:t>
            </a:r>
          </a:p>
        </p:txBody>
      </p:sp>
      <p:sp>
        <p:nvSpPr>
          <p:cNvPr id="10" name="CaixaDeTexto 9">
            <a:extLst>
              <a:ext uri="{FF2B5EF4-FFF2-40B4-BE49-F238E27FC236}">
                <a16:creationId xmlns:a16="http://schemas.microsoft.com/office/drawing/2014/main" id="{31999FC8-8F44-EAA6-F10A-DD363E3565F6}"/>
              </a:ext>
            </a:extLst>
          </p:cNvPr>
          <p:cNvSpPr txBox="1"/>
          <p:nvPr/>
        </p:nvSpPr>
        <p:spPr>
          <a:xfrm>
            <a:off x="2438400" y="3492304"/>
            <a:ext cx="1143000" cy="646331"/>
          </a:xfrm>
          <a:prstGeom prst="rect">
            <a:avLst/>
          </a:prstGeom>
          <a:noFill/>
        </p:spPr>
        <p:txBody>
          <a:bodyPr wrap="square" rtlCol="0">
            <a:spAutoFit/>
          </a:bodyPr>
          <a:lstStyle/>
          <a:p>
            <a:r>
              <a:rPr lang="pt-PT" dirty="0"/>
              <a:t>H460</a:t>
            </a:r>
          </a:p>
          <a:p>
            <a:endParaRPr lang="pt-PT" dirty="0"/>
          </a:p>
        </p:txBody>
      </p:sp>
      <p:sp>
        <p:nvSpPr>
          <p:cNvPr id="11" name="Seta: Para a Direita 10">
            <a:extLst>
              <a:ext uri="{FF2B5EF4-FFF2-40B4-BE49-F238E27FC236}">
                <a16:creationId xmlns:a16="http://schemas.microsoft.com/office/drawing/2014/main" id="{BAB446E1-2447-B50B-A516-4B308C1B1AFD}"/>
              </a:ext>
            </a:extLst>
          </p:cNvPr>
          <p:cNvSpPr/>
          <p:nvPr/>
        </p:nvSpPr>
        <p:spPr>
          <a:xfrm>
            <a:off x="3091492" y="3886088"/>
            <a:ext cx="1587076" cy="50509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2" name="Seta: Para Baixo 11">
            <a:extLst>
              <a:ext uri="{FF2B5EF4-FFF2-40B4-BE49-F238E27FC236}">
                <a16:creationId xmlns:a16="http://schemas.microsoft.com/office/drawing/2014/main" id="{128EE79A-FBA2-FA58-A954-720A5EE012F1}"/>
              </a:ext>
            </a:extLst>
          </p:cNvPr>
          <p:cNvSpPr/>
          <p:nvPr/>
        </p:nvSpPr>
        <p:spPr>
          <a:xfrm>
            <a:off x="6934200" y="4876800"/>
            <a:ext cx="152400" cy="347191"/>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pic>
        <p:nvPicPr>
          <p:cNvPr id="13" name="Imagem 12">
            <a:extLst>
              <a:ext uri="{FF2B5EF4-FFF2-40B4-BE49-F238E27FC236}">
                <a16:creationId xmlns:a16="http://schemas.microsoft.com/office/drawing/2014/main" id="{07B9BC07-A0F2-B43F-E8D4-8497B75F9382}"/>
              </a:ext>
            </a:extLst>
          </p:cNvPr>
          <p:cNvPicPr>
            <a:picLocks noChangeAspect="1"/>
          </p:cNvPicPr>
          <p:nvPr/>
        </p:nvPicPr>
        <p:blipFill>
          <a:blip r:embed="rId9"/>
          <a:stretch>
            <a:fillRect/>
          </a:stretch>
        </p:blipFill>
        <p:spPr>
          <a:xfrm>
            <a:off x="2926985" y="5158790"/>
            <a:ext cx="1448661" cy="1197560"/>
          </a:xfrm>
          <a:prstGeom prst="rect">
            <a:avLst/>
          </a:prstGeom>
        </p:spPr>
      </p:pic>
      <p:pic>
        <p:nvPicPr>
          <p:cNvPr id="14" name="Imagem 13">
            <a:extLst>
              <a:ext uri="{FF2B5EF4-FFF2-40B4-BE49-F238E27FC236}">
                <a16:creationId xmlns:a16="http://schemas.microsoft.com/office/drawing/2014/main" id="{ADCF9B8E-33B0-2305-10C0-5AE746AECE0B}"/>
              </a:ext>
            </a:extLst>
          </p:cNvPr>
          <p:cNvPicPr>
            <a:picLocks noChangeAspect="1"/>
          </p:cNvPicPr>
          <p:nvPr/>
        </p:nvPicPr>
        <p:blipFill>
          <a:blip r:embed="rId10"/>
          <a:stretch>
            <a:fillRect/>
          </a:stretch>
        </p:blipFill>
        <p:spPr>
          <a:xfrm>
            <a:off x="203573" y="5208341"/>
            <a:ext cx="1602674" cy="1066507"/>
          </a:xfrm>
          <a:prstGeom prst="rect">
            <a:avLst/>
          </a:prstGeom>
        </p:spPr>
      </p:pic>
      <p:sp>
        <p:nvSpPr>
          <p:cNvPr id="15" name="Seta: Para a Esquerda 14">
            <a:extLst>
              <a:ext uri="{FF2B5EF4-FFF2-40B4-BE49-F238E27FC236}">
                <a16:creationId xmlns:a16="http://schemas.microsoft.com/office/drawing/2014/main" id="{20A72B1D-690E-4397-427A-B2A6476A14FF}"/>
              </a:ext>
            </a:extLst>
          </p:cNvPr>
          <p:cNvSpPr/>
          <p:nvPr/>
        </p:nvSpPr>
        <p:spPr>
          <a:xfrm>
            <a:off x="4746144" y="5741594"/>
            <a:ext cx="564977" cy="354406"/>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6" name="Seta: Para a Esquerda 15">
            <a:extLst>
              <a:ext uri="{FF2B5EF4-FFF2-40B4-BE49-F238E27FC236}">
                <a16:creationId xmlns:a16="http://schemas.microsoft.com/office/drawing/2014/main" id="{9FA09E8A-5D83-2B13-AD6A-A6C19B9975C1}"/>
              </a:ext>
            </a:extLst>
          </p:cNvPr>
          <p:cNvSpPr/>
          <p:nvPr/>
        </p:nvSpPr>
        <p:spPr>
          <a:xfrm>
            <a:off x="2176745" y="5741594"/>
            <a:ext cx="566455" cy="278206"/>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7" name="CaixaDeTexto 16">
            <a:extLst>
              <a:ext uri="{FF2B5EF4-FFF2-40B4-BE49-F238E27FC236}">
                <a16:creationId xmlns:a16="http://schemas.microsoft.com/office/drawing/2014/main" id="{62993C53-2FB7-1F09-F68C-39B244C7D471}"/>
              </a:ext>
            </a:extLst>
          </p:cNvPr>
          <p:cNvSpPr txBox="1"/>
          <p:nvPr/>
        </p:nvSpPr>
        <p:spPr>
          <a:xfrm>
            <a:off x="7239000" y="3265929"/>
            <a:ext cx="1904999" cy="1600438"/>
          </a:xfrm>
          <a:prstGeom prst="rect">
            <a:avLst/>
          </a:prstGeom>
          <a:noFill/>
        </p:spPr>
        <p:txBody>
          <a:bodyPr wrap="square" rtlCol="0">
            <a:spAutoFit/>
          </a:bodyPr>
          <a:lstStyle/>
          <a:p>
            <a:r>
              <a:rPr lang="pt-PT" sz="1400" dirty="0" err="1">
                <a:solidFill>
                  <a:srgbClr val="FFFF00"/>
                </a:solidFill>
              </a:rPr>
              <a:t>Control</a:t>
            </a:r>
            <a:endParaRPr lang="pt-PT" sz="1400" dirty="0">
              <a:solidFill>
                <a:srgbClr val="FFFF00"/>
              </a:solidFill>
            </a:endParaRPr>
          </a:p>
          <a:p>
            <a:endParaRPr lang="pt-PT" sz="1400" dirty="0">
              <a:solidFill>
                <a:srgbClr val="FFFF00"/>
              </a:solidFill>
            </a:endParaRPr>
          </a:p>
          <a:p>
            <a:r>
              <a:rPr lang="pt-PT" sz="1400" dirty="0" err="1">
                <a:solidFill>
                  <a:srgbClr val="92D050"/>
                </a:solidFill>
              </a:rPr>
              <a:t>Control</a:t>
            </a:r>
            <a:r>
              <a:rPr lang="pt-PT" sz="1400" dirty="0">
                <a:solidFill>
                  <a:srgbClr val="92D050"/>
                </a:solidFill>
              </a:rPr>
              <a:t> </a:t>
            </a:r>
            <a:r>
              <a:rPr lang="pt-PT" sz="1400" dirty="0" err="1">
                <a:solidFill>
                  <a:srgbClr val="92D050"/>
                </a:solidFill>
              </a:rPr>
              <a:t>with</a:t>
            </a:r>
            <a:r>
              <a:rPr lang="pt-PT" sz="1400" dirty="0">
                <a:solidFill>
                  <a:srgbClr val="92D050"/>
                </a:solidFill>
              </a:rPr>
              <a:t> cell</a:t>
            </a:r>
          </a:p>
          <a:p>
            <a:endParaRPr lang="pt-PT" sz="1400" dirty="0">
              <a:solidFill>
                <a:srgbClr val="92D050"/>
              </a:solidFill>
            </a:endParaRPr>
          </a:p>
          <a:p>
            <a:r>
              <a:rPr lang="pt-PT" sz="1400" dirty="0">
                <a:solidFill>
                  <a:srgbClr val="FF0000"/>
                </a:solidFill>
              </a:rPr>
              <a:t>Atenolol/</a:t>
            </a:r>
            <a:r>
              <a:rPr lang="pt-PT" sz="1400" dirty="0" err="1">
                <a:solidFill>
                  <a:srgbClr val="FF0000"/>
                </a:solidFill>
              </a:rPr>
              <a:t>Gemfibrozil</a:t>
            </a:r>
            <a:r>
              <a:rPr lang="pt-PT" sz="1400" dirty="0">
                <a:solidFill>
                  <a:srgbClr val="FF0000"/>
                </a:solidFill>
              </a:rPr>
              <a:t> </a:t>
            </a:r>
          </a:p>
          <a:p>
            <a:endParaRPr lang="pt-PT" sz="1400" dirty="0">
              <a:solidFill>
                <a:srgbClr val="FF0000"/>
              </a:solidFill>
            </a:endParaRPr>
          </a:p>
          <a:p>
            <a:r>
              <a:rPr lang="pt-PT" sz="1400" dirty="0">
                <a:solidFill>
                  <a:srgbClr val="00B0F0"/>
                </a:solidFill>
              </a:rPr>
              <a:t>Metoprolol/</a:t>
            </a:r>
            <a:r>
              <a:rPr lang="pt-PT" sz="1400" dirty="0" err="1">
                <a:solidFill>
                  <a:srgbClr val="00B0F0"/>
                </a:solidFill>
              </a:rPr>
              <a:t>Fenofibrate</a:t>
            </a:r>
            <a:endParaRPr lang="pt-PT" sz="1400" dirty="0">
              <a:solidFill>
                <a:srgbClr val="00B0F0"/>
              </a:solidFill>
            </a:endParaRPr>
          </a:p>
        </p:txBody>
      </p:sp>
      <p:pic>
        <p:nvPicPr>
          <p:cNvPr id="18" name="slide 14">
            <a:hlinkClick r:id="" action="ppaction://media"/>
            <a:extLst>
              <a:ext uri="{FF2B5EF4-FFF2-40B4-BE49-F238E27FC236}">
                <a16:creationId xmlns:a16="http://schemas.microsoft.com/office/drawing/2014/main" id="{9D380EC4-BC78-AFF8-9F9E-F7D2EB06F53F}"/>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3353649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209"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8"/>
                </p:tgtEl>
              </p:cMediaNode>
            </p:audio>
          </p:childTnLst>
        </p:cTn>
      </p:par>
    </p:tnLst>
  </p:timing>
  <p:extLst>
    <p:ext uri="{6950BFC3-D8DA-4A85-94F7-54DA5524770B}">
      <p188:commentRel xmlns:p188="http://schemas.microsoft.com/office/powerpoint/2018/8/main" r:id="rId4"/>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11"/>
          <p:cNvSpPr>
            <a:spLocks noGrp="1"/>
          </p:cNvSpPr>
          <p:nvPr>
            <p:ph type="sldNum" sz="quarter" idx="12"/>
          </p:nvPr>
        </p:nvSpPr>
        <p:spPr/>
        <p:txBody>
          <a:bodyPr/>
          <a:lstStyle/>
          <a:p>
            <a:fld id="{FCAEAE96-855E-42B1-8DE9-9C9E68DE18C5}" type="slidenum">
              <a:rPr lang="fr-FR" smtClean="0">
                <a:latin typeface="Arial" panose="020B0604020202020204" pitchFamily="34" charset="0"/>
                <a:cs typeface="Arial" panose="020B0604020202020204" pitchFamily="34" charset="0"/>
              </a:rPr>
              <a:pPr/>
              <a:t>15</a:t>
            </a:fld>
            <a:endParaRPr lang="fr-FR"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0228D7A8-44E3-430C-AAD3-4A5580FD7912}"/>
              </a:ext>
            </a:extLst>
          </p:cNvPr>
          <p:cNvSpPr txBox="1"/>
          <p:nvPr/>
        </p:nvSpPr>
        <p:spPr>
          <a:xfrm>
            <a:off x="495300" y="1371600"/>
            <a:ext cx="8153400" cy="461665"/>
          </a:xfrm>
          <a:prstGeom prst="rect">
            <a:avLst/>
          </a:prstGeom>
          <a:noFill/>
        </p:spPr>
        <p:txBody>
          <a:bodyPr wrap="square" rtlCol="0">
            <a:spAutoFit/>
          </a:bodyPr>
          <a:lstStyle/>
          <a:p>
            <a:r>
              <a:rPr lang="fr-FR" sz="2400" b="1" dirty="0" err="1"/>
              <a:t>Results</a:t>
            </a:r>
            <a:r>
              <a:rPr lang="fr-FR" sz="2400" b="1" dirty="0"/>
              <a:t> and discussion</a:t>
            </a:r>
          </a:p>
        </p:txBody>
      </p:sp>
      <p:sp>
        <p:nvSpPr>
          <p:cNvPr id="2" name="CaixaDeTexto 1">
            <a:extLst>
              <a:ext uri="{FF2B5EF4-FFF2-40B4-BE49-F238E27FC236}">
                <a16:creationId xmlns:a16="http://schemas.microsoft.com/office/drawing/2014/main" id="{5D9F1EF6-E269-0AD4-515C-4792B4CD120D}"/>
              </a:ext>
            </a:extLst>
          </p:cNvPr>
          <p:cNvSpPr txBox="1"/>
          <p:nvPr/>
        </p:nvSpPr>
        <p:spPr>
          <a:xfrm>
            <a:off x="762000" y="1962834"/>
            <a:ext cx="2324100" cy="646331"/>
          </a:xfrm>
          <a:prstGeom prst="rect">
            <a:avLst/>
          </a:prstGeom>
          <a:noFill/>
        </p:spPr>
        <p:txBody>
          <a:bodyPr wrap="square" rtlCol="0">
            <a:spAutoFit/>
          </a:bodyPr>
          <a:lstStyle/>
          <a:p>
            <a:r>
              <a:rPr lang="pt-PT" b="1" dirty="0"/>
              <a:t>Atenolol</a:t>
            </a:r>
          </a:p>
          <a:p>
            <a:endParaRPr lang="pt-PT" b="1" dirty="0"/>
          </a:p>
        </p:txBody>
      </p:sp>
      <p:sp>
        <p:nvSpPr>
          <p:cNvPr id="8" name="CaixaDeTexto 7">
            <a:extLst>
              <a:ext uri="{FF2B5EF4-FFF2-40B4-BE49-F238E27FC236}">
                <a16:creationId xmlns:a16="http://schemas.microsoft.com/office/drawing/2014/main" id="{8CAB7BE1-A28D-54B4-1ACD-878E3A7FC5CD}"/>
              </a:ext>
            </a:extLst>
          </p:cNvPr>
          <p:cNvSpPr txBox="1"/>
          <p:nvPr/>
        </p:nvSpPr>
        <p:spPr>
          <a:xfrm>
            <a:off x="6439328" y="1613562"/>
            <a:ext cx="1905000" cy="369332"/>
          </a:xfrm>
          <a:prstGeom prst="rect">
            <a:avLst/>
          </a:prstGeom>
          <a:noFill/>
        </p:spPr>
        <p:txBody>
          <a:bodyPr wrap="square" rtlCol="0">
            <a:spAutoFit/>
          </a:bodyPr>
          <a:lstStyle/>
          <a:p>
            <a:r>
              <a:rPr lang="pt-PT" dirty="0"/>
              <a:t>No </a:t>
            </a:r>
            <a:r>
              <a:rPr lang="en-US" dirty="0">
                <a:highlight>
                  <a:srgbClr val="FFFF00"/>
                </a:highlight>
              </a:rPr>
              <a:t>cytotoxicity</a:t>
            </a:r>
          </a:p>
        </p:txBody>
      </p:sp>
      <p:pic>
        <p:nvPicPr>
          <p:cNvPr id="7" name="Imagem 6" descr="Uma imagem com texto, captura de ecrã, file, Tipo de letra&#10;&#10;Descrição gerada automaticamente">
            <a:extLst>
              <a:ext uri="{FF2B5EF4-FFF2-40B4-BE49-F238E27FC236}">
                <a16:creationId xmlns:a16="http://schemas.microsoft.com/office/drawing/2014/main" id="{98605FFD-A7CE-5154-68DE-703EFC434BA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8599" y="2900661"/>
            <a:ext cx="4800600" cy="3017023"/>
          </a:xfrm>
          <a:prstGeom prst="rect">
            <a:avLst/>
          </a:prstGeom>
        </p:spPr>
      </p:pic>
      <p:pic>
        <p:nvPicPr>
          <p:cNvPr id="10" name="Imagem 9" descr="Uma imagem com texto, captura de ecrã, file, diagrama&#10;&#10;Descrição gerada automaticamente">
            <a:extLst>
              <a:ext uri="{FF2B5EF4-FFF2-40B4-BE49-F238E27FC236}">
                <a16:creationId xmlns:a16="http://schemas.microsoft.com/office/drawing/2014/main" id="{FF6BC595-341A-FDE5-30D2-606C1B0D327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29317" y="2864627"/>
            <a:ext cx="4647901" cy="2940150"/>
          </a:xfrm>
          <a:prstGeom prst="rect">
            <a:avLst/>
          </a:prstGeom>
        </p:spPr>
      </p:pic>
      <p:sp>
        <p:nvSpPr>
          <p:cNvPr id="11" name="CaixaDeTexto 10">
            <a:extLst>
              <a:ext uri="{FF2B5EF4-FFF2-40B4-BE49-F238E27FC236}">
                <a16:creationId xmlns:a16="http://schemas.microsoft.com/office/drawing/2014/main" id="{928BC577-5F42-5F3D-1B3D-F3B881CECF49}"/>
              </a:ext>
            </a:extLst>
          </p:cNvPr>
          <p:cNvSpPr txBox="1"/>
          <p:nvPr/>
        </p:nvSpPr>
        <p:spPr>
          <a:xfrm>
            <a:off x="1828800" y="2608934"/>
            <a:ext cx="914400" cy="646331"/>
          </a:xfrm>
          <a:prstGeom prst="rect">
            <a:avLst/>
          </a:prstGeom>
          <a:noFill/>
        </p:spPr>
        <p:txBody>
          <a:bodyPr wrap="square" rtlCol="0">
            <a:spAutoFit/>
          </a:bodyPr>
          <a:lstStyle/>
          <a:p>
            <a:r>
              <a:rPr lang="pt-PT" dirty="0"/>
              <a:t>A549</a:t>
            </a:r>
          </a:p>
          <a:p>
            <a:endParaRPr lang="pt-PT" dirty="0"/>
          </a:p>
        </p:txBody>
      </p:sp>
      <p:sp>
        <p:nvSpPr>
          <p:cNvPr id="13" name="CaixaDeTexto 12">
            <a:extLst>
              <a:ext uri="{FF2B5EF4-FFF2-40B4-BE49-F238E27FC236}">
                <a16:creationId xmlns:a16="http://schemas.microsoft.com/office/drawing/2014/main" id="{D2BD1B46-5703-5483-C90A-820134DC9FE6}"/>
              </a:ext>
            </a:extLst>
          </p:cNvPr>
          <p:cNvSpPr txBox="1"/>
          <p:nvPr/>
        </p:nvSpPr>
        <p:spPr>
          <a:xfrm>
            <a:off x="6340439" y="2567054"/>
            <a:ext cx="1981200" cy="369332"/>
          </a:xfrm>
          <a:prstGeom prst="rect">
            <a:avLst/>
          </a:prstGeom>
          <a:noFill/>
        </p:spPr>
        <p:txBody>
          <a:bodyPr wrap="square" rtlCol="0">
            <a:spAutoFit/>
          </a:bodyPr>
          <a:lstStyle/>
          <a:p>
            <a:r>
              <a:rPr lang="pt-PT" dirty="0"/>
              <a:t>H460</a:t>
            </a:r>
          </a:p>
        </p:txBody>
      </p:sp>
      <p:pic>
        <p:nvPicPr>
          <p:cNvPr id="3" name="slide ,15">
            <a:hlinkClick r:id="" action="ppaction://media"/>
            <a:extLst>
              <a:ext uri="{FF2B5EF4-FFF2-40B4-BE49-F238E27FC236}">
                <a16:creationId xmlns:a16="http://schemas.microsoft.com/office/drawing/2014/main" id="{BA91B3F4-E1DE-D444-6445-AE60894EC51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2928138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53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extLst>
    <p:ext uri="{6950BFC3-D8DA-4A85-94F7-54DA5524770B}">
      <p188:commentRel xmlns:p188="http://schemas.microsoft.com/office/powerpoint/2018/8/main" r:id="rId5"/>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o Número do Diapositivo 1">
            <a:extLst>
              <a:ext uri="{FF2B5EF4-FFF2-40B4-BE49-F238E27FC236}">
                <a16:creationId xmlns:a16="http://schemas.microsoft.com/office/drawing/2014/main" id="{2154E7B5-5E5B-0B2D-15A2-E9D21288F4C9}"/>
              </a:ext>
            </a:extLst>
          </p:cNvPr>
          <p:cNvSpPr>
            <a:spLocks noGrp="1"/>
          </p:cNvSpPr>
          <p:nvPr>
            <p:ph type="sldNum" sz="quarter" idx="12"/>
          </p:nvPr>
        </p:nvSpPr>
        <p:spPr/>
        <p:txBody>
          <a:bodyPr/>
          <a:lstStyle/>
          <a:p>
            <a:fld id="{FCAEAE96-855E-42B1-8DE9-9C9E68DE18C5}" type="slidenum">
              <a:rPr lang="fr-FR" smtClean="0"/>
              <a:pPr/>
              <a:t>16</a:t>
            </a:fld>
            <a:endParaRPr lang="fr-FR"/>
          </a:p>
        </p:txBody>
      </p:sp>
      <p:sp>
        <p:nvSpPr>
          <p:cNvPr id="6" name="CaixaDeTexto 5">
            <a:extLst>
              <a:ext uri="{FF2B5EF4-FFF2-40B4-BE49-F238E27FC236}">
                <a16:creationId xmlns:a16="http://schemas.microsoft.com/office/drawing/2014/main" id="{720A28E4-C4CF-60A8-C48F-24FD49B50BF4}"/>
              </a:ext>
            </a:extLst>
          </p:cNvPr>
          <p:cNvSpPr txBox="1"/>
          <p:nvPr/>
        </p:nvSpPr>
        <p:spPr>
          <a:xfrm>
            <a:off x="6417915" y="1493966"/>
            <a:ext cx="1584280" cy="646331"/>
          </a:xfrm>
          <a:prstGeom prst="rect">
            <a:avLst/>
          </a:prstGeom>
          <a:noFill/>
        </p:spPr>
        <p:txBody>
          <a:bodyPr wrap="none" rtlCol="0">
            <a:spAutoFit/>
          </a:bodyPr>
          <a:lstStyle/>
          <a:p>
            <a:r>
              <a:rPr lang="pt-PT" dirty="0"/>
              <a:t>No </a:t>
            </a:r>
            <a:r>
              <a:rPr lang="pt-PT" dirty="0" err="1">
                <a:highlight>
                  <a:srgbClr val="FFFF00"/>
                </a:highlight>
              </a:rPr>
              <a:t>cytotoxicity</a:t>
            </a:r>
            <a:endParaRPr lang="pt-PT" dirty="0">
              <a:highlight>
                <a:srgbClr val="FFFF00"/>
              </a:highlight>
            </a:endParaRPr>
          </a:p>
          <a:p>
            <a:endParaRPr lang="pt-PT" dirty="0"/>
          </a:p>
        </p:txBody>
      </p:sp>
      <p:sp>
        <p:nvSpPr>
          <p:cNvPr id="9" name="CaixaDeTexto 8">
            <a:extLst>
              <a:ext uri="{FF2B5EF4-FFF2-40B4-BE49-F238E27FC236}">
                <a16:creationId xmlns:a16="http://schemas.microsoft.com/office/drawing/2014/main" id="{22BE71E9-D402-48EB-2B74-AB56532436B0}"/>
              </a:ext>
            </a:extLst>
          </p:cNvPr>
          <p:cNvSpPr txBox="1"/>
          <p:nvPr/>
        </p:nvSpPr>
        <p:spPr>
          <a:xfrm>
            <a:off x="914400" y="1447800"/>
            <a:ext cx="3352800" cy="369332"/>
          </a:xfrm>
          <a:prstGeom prst="rect">
            <a:avLst/>
          </a:prstGeom>
          <a:noFill/>
        </p:spPr>
        <p:txBody>
          <a:bodyPr wrap="square" rtlCol="0">
            <a:spAutoFit/>
          </a:bodyPr>
          <a:lstStyle/>
          <a:p>
            <a:r>
              <a:rPr lang="pt-PT" b="1" dirty="0"/>
              <a:t>Metoprolol</a:t>
            </a:r>
          </a:p>
        </p:txBody>
      </p:sp>
      <p:pic>
        <p:nvPicPr>
          <p:cNvPr id="7" name="Imagem 6" descr="Uma imagem com texto, captura de ecrã, file, Tipo de letra&#10;&#10;Descrição gerada automaticamente">
            <a:extLst>
              <a:ext uri="{FF2B5EF4-FFF2-40B4-BE49-F238E27FC236}">
                <a16:creationId xmlns:a16="http://schemas.microsoft.com/office/drawing/2014/main" id="{A74B60D7-4C2E-A890-3784-7F949A00CC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23" y="2754980"/>
            <a:ext cx="4566177" cy="2975302"/>
          </a:xfrm>
          <a:prstGeom prst="rect">
            <a:avLst/>
          </a:prstGeom>
        </p:spPr>
      </p:pic>
      <p:pic>
        <p:nvPicPr>
          <p:cNvPr id="11" name="Imagem 10" descr="Uma imagem com texto, captura de ecrã, file, diagrama&#10;&#10;Descrição gerada automaticamente">
            <a:extLst>
              <a:ext uri="{FF2B5EF4-FFF2-40B4-BE49-F238E27FC236}">
                <a16:creationId xmlns:a16="http://schemas.microsoft.com/office/drawing/2014/main" id="{993E446A-616E-28F5-E664-7EC00491AE2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61711" y="2614670"/>
            <a:ext cx="4782289" cy="3100201"/>
          </a:xfrm>
          <a:prstGeom prst="rect">
            <a:avLst/>
          </a:prstGeom>
        </p:spPr>
      </p:pic>
      <p:sp>
        <p:nvSpPr>
          <p:cNvPr id="12" name="CaixaDeTexto 11">
            <a:extLst>
              <a:ext uri="{FF2B5EF4-FFF2-40B4-BE49-F238E27FC236}">
                <a16:creationId xmlns:a16="http://schemas.microsoft.com/office/drawing/2014/main" id="{052FADB5-126C-5826-8303-86B1E25DB064}"/>
              </a:ext>
            </a:extLst>
          </p:cNvPr>
          <p:cNvSpPr txBox="1"/>
          <p:nvPr/>
        </p:nvSpPr>
        <p:spPr>
          <a:xfrm>
            <a:off x="1905000" y="2315493"/>
            <a:ext cx="1752600" cy="369332"/>
          </a:xfrm>
          <a:prstGeom prst="rect">
            <a:avLst/>
          </a:prstGeom>
          <a:noFill/>
        </p:spPr>
        <p:txBody>
          <a:bodyPr wrap="square" rtlCol="0">
            <a:spAutoFit/>
          </a:bodyPr>
          <a:lstStyle/>
          <a:p>
            <a:r>
              <a:rPr lang="pt-PT" dirty="0"/>
              <a:t>A549</a:t>
            </a:r>
          </a:p>
        </p:txBody>
      </p:sp>
      <p:sp>
        <p:nvSpPr>
          <p:cNvPr id="13" name="CaixaDeTexto 12">
            <a:extLst>
              <a:ext uri="{FF2B5EF4-FFF2-40B4-BE49-F238E27FC236}">
                <a16:creationId xmlns:a16="http://schemas.microsoft.com/office/drawing/2014/main" id="{CF2BBBE3-812F-2687-5C3E-6E5D52022672}"/>
              </a:ext>
            </a:extLst>
          </p:cNvPr>
          <p:cNvSpPr txBox="1"/>
          <p:nvPr/>
        </p:nvSpPr>
        <p:spPr>
          <a:xfrm>
            <a:off x="6248400" y="2245338"/>
            <a:ext cx="914400" cy="369332"/>
          </a:xfrm>
          <a:prstGeom prst="rect">
            <a:avLst/>
          </a:prstGeom>
          <a:noFill/>
        </p:spPr>
        <p:txBody>
          <a:bodyPr wrap="square" rtlCol="0">
            <a:spAutoFit/>
          </a:bodyPr>
          <a:lstStyle/>
          <a:p>
            <a:r>
              <a:rPr lang="pt-PT" dirty="0"/>
              <a:t>H460</a:t>
            </a:r>
          </a:p>
        </p:txBody>
      </p:sp>
      <p:pic>
        <p:nvPicPr>
          <p:cNvPr id="3" name="slide 16">
            <a:hlinkClick r:id="" action="ppaction://media"/>
            <a:extLst>
              <a:ext uri="{FF2B5EF4-FFF2-40B4-BE49-F238E27FC236}">
                <a16:creationId xmlns:a16="http://schemas.microsoft.com/office/drawing/2014/main" id="{C274E51B-6D74-DB80-5698-3A8820C2855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1942993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6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extLst>
    <p:ext uri="{6950BFC3-D8DA-4A85-94F7-54DA5524770B}">
      <p188:commentRel xmlns:p188="http://schemas.microsoft.com/office/powerpoint/2018/8/main" r:id="rId4"/>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o Número do Diapositivo 1">
            <a:extLst>
              <a:ext uri="{FF2B5EF4-FFF2-40B4-BE49-F238E27FC236}">
                <a16:creationId xmlns:a16="http://schemas.microsoft.com/office/drawing/2014/main" id="{78C8B997-B1C4-5E9C-1D64-821D7AE736E6}"/>
              </a:ext>
            </a:extLst>
          </p:cNvPr>
          <p:cNvSpPr>
            <a:spLocks noGrp="1"/>
          </p:cNvSpPr>
          <p:nvPr>
            <p:ph type="sldNum" sz="quarter" idx="12"/>
          </p:nvPr>
        </p:nvSpPr>
        <p:spPr/>
        <p:txBody>
          <a:bodyPr/>
          <a:lstStyle/>
          <a:p>
            <a:fld id="{FCAEAE96-855E-42B1-8DE9-9C9E68DE18C5}" type="slidenum">
              <a:rPr lang="fr-FR" smtClean="0"/>
              <a:pPr/>
              <a:t>17</a:t>
            </a:fld>
            <a:endParaRPr lang="fr-FR"/>
          </a:p>
        </p:txBody>
      </p:sp>
      <p:sp>
        <p:nvSpPr>
          <p:cNvPr id="3" name="CaixaDeTexto 2">
            <a:extLst>
              <a:ext uri="{FF2B5EF4-FFF2-40B4-BE49-F238E27FC236}">
                <a16:creationId xmlns:a16="http://schemas.microsoft.com/office/drawing/2014/main" id="{7196F23E-72AC-7227-B779-0CAECA3D8642}"/>
              </a:ext>
            </a:extLst>
          </p:cNvPr>
          <p:cNvSpPr txBox="1"/>
          <p:nvPr/>
        </p:nvSpPr>
        <p:spPr>
          <a:xfrm>
            <a:off x="762000" y="1498291"/>
            <a:ext cx="4114800" cy="369332"/>
          </a:xfrm>
          <a:prstGeom prst="rect">
            <a:avLst/>
          </a:prstGeom>
          <a:noFill/>
        </p:spPr>
        <p:txBody>
          <a:bodyPr wrap="square" rtlCol="0">
            <a:spAutoFit/>
          </a:bodyPr>
          <a:lstStyle/>
          <a:p>
            <a:r>
              <a:rPr lang="pt-PT" b="1" dirty="0" err="1"/>
              <a:t>G</a:t>
            </a:r>
            <a:r>
              <a:rPr lang="pt-PT" b="1" dirty="0" err="1">
                <a:highlight>
                  <a:srgbClr val="FFFF00"/>
                </a:highlight>
              </a:rPr>
              <a:t>e</a:t>
            </a:r>
            <a:r>
              <a:rPr lang="pt-PT" b="1" dirty="0" err="1"/>
              <a:t>mfibrozil</a:t>
            </a:r>
            <a:endParaRPr lang="pt-PT" b="1" dirty="0"/>
          </a:p>
        </p:txBody>
      </p:sp>
      <p:sp>
        <p:nvSpPr>
          <p:cNvPr id="19" name="CaixaDeTexto 18">
            <a:extLst>
              <a:ext uri="{FF2B5EF4-FFF2-40B4-BE49-F238E27FC236}">
                <a16:creationId xmlns:a16="http://schemas.microsoft.com/office/drawing/2014/main" id="{8FB5DB5B-4FF1-F4AF-9E05-2C1BC9114DCC}"/>
              </a:ext>
            </a:extLst>
          </p:cNvPr>
          <p:cNvSpPr txBox="1"/>
          <p:nvPr/>
        </p:nvSpPr>
        <p:spPr>
          <a:xfrm>
            <a:off x="6172200" y="1219200"/>
            <a:ext cx="2362200" cy="646331"/>
          </a:xfrm>
          <a:prstGeom prst="rect">
            <a:avLst/>
          </a:prstGeom>
          <a:noFill/>
        </p:spPr>
        <p:txBody>
          <a:bodyPr wrap="square" rtlCol="0">
            <a:spAutoFit/>
          </a:bodyPr>
          <a:lstStyle/>
          <a:p>
            <a:r>
              <a:rPr lang="en-US" dirty="0"/>
              <a:t>Low </a:t>
            </a:r>
            <a:r>
              <a:rPr lang="en-US" dirty="0">
                <a:highlight>
                  <a:srgbClr val="FFFF00"/>
                </a:highlight>
              </a:rPr>
              <a:t>cytotoxicity</a:t>
            </a:r>
            <a:r>
              <a:rPr lang="en-US" dirty="0"/>
              <a:t>, no significant effect</a:t>
            </a:r>
          </a:p>
        </p:txBody>
      </p:sp>
      <p:pic>
        <p:nvPicPr>
          <p:cNvPr id="8" name="Imagem 7" descr="Uma imagem com texto, captura de ecrã, file, Tipo de letra&#10;&#10;Descrição gerada automaticamente">
            <a:extLst>
              <a:ext uri="{FF2B5EF4-FFF2-40B4-BE49-F238E27FC236}">
                <a16:creationId xmlns:a16="http://schemas.microsoft.com/office/drawing/2014/main" id="{076BAFCF-946E-71EB-5C8C-6D5DE68CFD6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 y="2743201"/>
            <a:ext cx="4724400" cy="2839352"/>
          </a:xfrm>
          <a:prstGeom prst="rect">
            <a:avLst/>
          </a:prstGeom>
        </p:spPr>
      </p:pic>
      <p:pic>
        <p:nvPicPr>
          <p:cNvPr id="14" name="Imagem 13" descr="Uma imagem com texto, captura de ecrã, file, Tipo de letra&#10;&#10;Descrição gerada automaticamente">
            <a:extLst>
              <a:ext uri="{FF2B5EF4-FFF2-40B4-BE49-F238E27FC236}">
                <a16:creationId xmlns:a16="http://schemas.microsoft.com/office/drawing/2014/main" id="{6E0C23CE-AC95-FC79-89A4-AD679043811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48968" y="2743201"/>
            <a:ext cx="4795032" cy="3037659"/>
          </a:xfrm>
          <a:prstGeom prst="rect">
            <a:avLst/>
          </a:prstGeom>
        </p:spPr>
      </p:pic>
      <p:sp>
        <p:nvSpPr>
          <p:cNvPr id="15" name="CaixaDeTexto 14">
            <a:extLst>
              <a:ext uri="{FF2B5EF4-FFF2-40B4-BE49-F238E27FC236}">
                <a16:creationId xmlns:a16="http://schemas.microsoft.com/office/drawing/2014/main" id="{1B9F252E-3BCF-1C5A-FD33-E19E14013D4B}"/>
              </a:ext>
            </a:extLst>
          </p:cNvPr>
          <p:cNvSpPr txBox="1"/>
          <p:nvPr/>
        </p:nvSpPr>
        <p:spPr>
          <a:xfrm>
            <a:off x="1751519" y="2455456"/>
            <a:ext cx="990600" cy="369332"/>
          </a:xfrm>
          <a:prstGeom prst="rect">
            <a:avLst/>
          </a:prstGeom>
          <a:noFill/>
        </p:spPr>
        <p:txBody>
          <a:bodyPr wrap="square" rtlCol="0">
            <a:spAutoFit/>
          </a:bodyPr>
          <a:lstStyle/>
          <a:p>
            <a:r>
              <a:rPr lang="pt-PT" dirty="0"/>
              <a:t>A549</a:t>
            </a:r>
          </a:p>
        </p:txBody>
      </p:sp>
      <p:sp>
        <p:nvSpPr>
          <p:cNvPr id="16" name="CaixaDeTexto 15">
            <a:extLst>
              <a:ext uri="{FF2B5EF4-FFF2-40B4-BE49-F238E27FC236}">
                <a16:creationId xmlns:a16="http://schemas.microsoft.com/office/drawing/2014/main" id="{630C92A3-C106-27E8-A32E-9162C186F1C7}"/>
              </a:ext>
            </a:extLst>
          </p:cNvPr>
          <p:cNvSpPr txBox="1"/>
          <p:nvPr/>
        </p:nvSpPr>
        <p:spPr>
          <a:xfrm>
            <a:off x="6324600" y="2459542"/>
            <a:ext cx="1600200" cy="369332"/>
          </a:xfrm>
          <a:prstGeom prst="rect">
            <a:avLst/>
          </a:prstGeom>
          <a:noFill/>
        </p:spPr>
        <p:txBody>
          <a:bodyPr wrap="square" rtlCol="0">
            <a:spAutoFit/>
          </a:bodyPr>
          <a:lstStyle/>
          <a:p>
            <a:r>
              <a:rPr lang="pt-PT" dirty="0"/>
              <a:t>H460</a:t>
            </a:r>
          </a:p>
        </p:txBody>
      </p:sp>
      <p:pic>
        <p:nvPicPr>
          <p:cNvPr id="4" name="slide 17">
            <a:hlinkClick r:id="" action="ppaction://media"/>
            <a:extLst>
              <a:ext uri="{FF2B5EF4-FFF2-40B4-BE49-F238E27FC236}">
                <a16:creationId xmlns:a16="http://schemas.microsoft.com/office/drawing/2014/main" id="{1B2DD106-7B57-95C8-E74B-DB67DC39A9A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2664928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53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6950BFC3-D8DA-4A85-94F7-54DA5524770B}">
      <p188:commentRel xmlns:p188="http://schemas.microsoft.com/office/powerpoint/2018/8/main" r:id="rId4"/>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o Número do Diapositivo 1">
            <a:extLst>
              <a:ext uri="{FF2B5EF4-FFF2-40B4-BE49-F238E27FC236}">
                <a16:creationId xmlns:a16="http://schemas.microsoft.com/office/drawing/2014/main" id="{10A028E9-8AC1-750D-8A9D-E265FB81D475}"/>
              </a:ext>
            </a:extLst>
          </p:cNvPr>
          <p:cNvSpPr>
            <a:spLocks noGrp="1"/>
          </p:cNvSpPr>
          <p:nvPr>
            <p:ph type="sldNum" sz="quarter" idx="12"/>
          </p:nvPr>
        </p:nvSpPr>
        <p:spPr/>
        <p:txBody>
          <a:bodyPr/>
          <a:lstStyle/>
          <a:p>
            <a:fld id="{FCAEAE96-855E-42B1-8DE9-9C9E68DE18C5}" type="slidenum">
              <a:rPr lang="fr-FR" smtClean="0"/>
              <a:pPr/>
              <a:t>18</a:t>
            </a:fld>
            <a:endParaRPr lang="fr-FR"/>
          </a:p>
        </p:txBody>
      </p:sp>
      <p:sp>
        <p:nvSpPr>
          <p:cNvPr id="3" name="CaixaDeTexto 2">
            <a:extLst>
              <a:ext uri="{FF2B5EF4-FFF2-40B4-BE49-F238E27FC236}">
                <a16:creationId xmlns:a16="http://schemas.microsoft.com/office/drawing/2014/main" id="{A2DE05AE-0147-66D8-A630-0888D6BC4D32}"/>
              </a:ext>
            </a:extLst>
          </p:cNvPr>
          <p:cNvSpPr txBox="1"/>
          <p:nvPr/>
        </p:nvSpPr>
        <p:spPr>
          <a:xfrm>
            <a:off x="533400" y="1295400"/>
            <a:ext cx="3505200" cy="646331"/>
          </a:xfrm>
          <a:prstGeom prst="rect">
            <a:avLst/>
          </a:prstGeom>
          <a:noFill/>
        </p:spPr>
        <p:txBody>
          <a:bodyPr wrap="square" rtlCol="0">
            <a:spAutoFit/>
          </a:bodyPr>
          <a:lstStyle/>
          <a:p>
            <a:r>
              <a:rPr lang="pt-PT" b="1" dirty="0" err="1"/>
              <a:t>Fenofibrate</a:t>
            </a:r>
            <a:endParaRPr lang="pt-PT" b="1" dirty="0"/>
          </a:p>
          <a:p>
            <a:endParaRPr lang="pt-PT" dirty="0"/>
          </a:p>
        </p:txBody>
      </p:sp>
      <p:graphicFrame>
        <p:nvGraphicFramePr>
          <p:cNvPr id="18" name="Tabela 17">
            <a:extLst>
              <a:ext uri="{FF2B5EF4-FFF2-40B4-BE49-F238E27FC236}">
                <a16:creationId xmlns:a16="http://schemas.microsoft.com/office/drawing/2014/main" id="{6F166DBA-684E-373E-9568-BE3108CF34B5}"/>
              </a:ext>
            </a:extLst>
          </p:cNvPr>
          <p:cNvGraphicFramePr>
            <a:graphicFrameLocks noGrp="1"/>
          </p:cNvGraphicFramePr>
          <p:nvPr>
            <p:extLst>
              <p:ext uri="{D42A27DB-BD31-4B8C-83A1-F6EECF244321}">
                <p14:modId xmlns:p14="http://schemas.microsoft.com/office/powerpoint/2010/main" val="1572579043"/>
              </p:ext>
            </p:extLst>
          </p:nvPr>
        </p:nvGraphicFramePr>
        <p:xfrm>
          <a:off x="990600" y="4924552"/>
          <a:ext cx="3352799" cy="1377696"/>
        </p:xfrm>
        <a:graphic>
          <a:graphicData uri="http://schemas.openxmlformats.org/drawingml/2006/table">
            <a:tbl>
              <a:tblPr>
                <a:tableStyleId>{5C22544A-7EE6-4342-B048-85BDC9FD1C3A}</a:tableStyleId>
              </a:tblPr>
              <a:tblGrid>
                <a:gridCol w="895787">
                  <a:extLst>
                    <a:ext uri="{9D8B030D-6E8A-4147-A177-3AD203B41FA5}">
                      <a16:colId xmlns:a16="http://schemas.microsoft.com/office/drawing/2014/main" val="3434404461"/>
                    </a:ext>
                  </a:extLst>
                </a:gridCol>
                <a:gridCol w="819004">
                  <a:extLst>
                    <a:ext uri="{9D8B030D-6E8A-4147-A177-3AD203B41FA5}">
                      <a16:colId xmlns:a16="http://schemas.microsoft.com/office/drawing/2014/main" val="3947841653"/>
                    </a:ext>
                  </a:extLst>
                </a:gridCol>
                <a:gridCol w="819004">
                  <a:extLst>
                    <a:ext uri="{9D8B030D-6E8A-4147-A177-3AD203B41FA5}">
                      <a16:colId xmlns:a16="http://schemas.microsoft.com/office/drawing/2014/main" val="355151991"/>
                    </a:ext>
                  </a:extLst>
                </a:gridCol>
                <a:gridCol w="819004">
                  <a:extLst>
                    <a:ext uri="{9D8B030D-6E8A-4147-A177-3AD203B41FA5}">
                      <a16:colId xmlns:a16="http://schemas.microsoft.com/office/drawing/2014/main" val="2845001105"/>
                    </a:ext>
                  </a:extLst>
                </a:gridCol>
              </a:tblGrid>
              <a:tr h="344424">
                <a:tc gridSpan="4">
                  <a:txBody>
                    <a:bodyPr/>
                    <a:lstStyle/>
                    <a:p>
                      <a:pPr algn="ctr" fontAlgn="b"/>
                      <a:r>
                        <a:rPr lang="pt-PT" sz="1100" u="none" strike="noStrike" dirty="0">
                          <a:effectLst/>
                        </a:rPr>
                        <a:t>A549</a:t>
                      </a:r>
                      <a:endParaRPr lang="pt-PT" sz="1100" b="0" i="0" u="none" strike="noStrike" dirty="0">
                        <a:solidFill>
                          <a:srgbClr val="000000"/>
                        </a:solidFill>
                        <a:effectLst/>
                        <a:latin typeface="Calibri" panose="020F0502020204030204" pitchFamily="34" charset="0"/>
                      </a:endParaRPr>
                    </a:p>
                  </a:txBody>
                  <a:tcPr marL="6350" marR="6350" marT="6350" marB="0" anchor="ctr"/>
                </a:tc>
                <a:tc hMerge="1">
                  <a:txBody>
                    <a:bodyPr/>
                    <a:lstStyle/>
                    <a:p>
                      <a:endParaRPr lang="pt-PT"/>
                    </a:p>
                  </a:txBody>
                  <a:tcPr/>
                </a:tc>
                <a:tc hMerge="1">
                  <a:txBody>
                    <a:bodyPr/>
                    <a:lstStyle/>
                    <a:p>
                      <a:endParaRPr lang="pt-PT"/>
                    </a:p>
                  </a:txBody>
                  <a:tcPr/>
                </a:tc>
                <a:tc hMerge="1">
                  <a:txBody>
                    <a:bodyPr/>
                    <a:lstStyle/>
                    <a:p>
                      <a:endParaRPr lang="pt-PT"/>
                    </a:p>
                  </a:txBody>
                  <a:tcPr/>
                </a:tc>
                <a:extLst>
                  <a:ext uri="{0D108BD9-81ED-4DB2-BD59-A6C34878D82A}">
                    <a16:rowId xmlns:a16="http://schemas.microsoft.com/office/drawing/2014/main" val="4194638766"/>
                  </a:ext>
                </a:extLst>
              </a:tr>
              <a:tr h="344424">
                <a:tc>
                  <a:txBody>
                    <a:bodyPr/>
                    <a:lstStyle/>
                    <a:p>
                      <a:pPr algn="ctr" fontAlgn="b"/>
                      <a:r>
                        <a:rPr lang="pt-PT" sz="1100" u="none" strike="noStrike">
                          <a:effectLst/>
                        </a:rPr>
                        <a:t> </a:t>
                      </a:r>
                      <a:endParaRPr lang="pt-PT" sz="11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b"/>
                      <a:r>
                        <a:rPr lang="pt-PT" sz="1100" u="none" strike="noStrike" dirty="0">
                          <a:effectLst/>
                        </a:rPr>
                        <a:t>24H</a:t>
                      </a:r>
                      <a:endParaRPr lang="pt-PT" sz="11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b"/>
                      <a:r>
                        <a:rPr lang="pt-PT" sz="1100" u="none" strike="noStrike" dirty="0">
                          <a:effectLst/>
                        </a:rPr>
                        <a:t>48H</a:t>
                      </a:r>
                      <a:endParaRPr lang="pt-PT" sz="11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b"/>
                      <a:r>
                        <a:rPr lang="pt-PT" sz="1100" u="none" strike="noStrike" dirty="0">
                          <a:effectLst/>
                        </a:rPr>
                        <a:t>72H</a:t>
                      </a:r>
                      <a:endParaRPr lang="pt-PT" sz="1100" b="0" i="0" u="none" strike="noStrike" dirty="0">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3526524260"/>
                  </a:ext>
                </a:extLst>
              </a:tr>
              <a:tr h="344424">
                <a:tc>
                  <a:txBody>
                    <a:bodyPr/>
                    <a:lstStyle/>
                    <a:p>
                      <a:pPr algn="ctr" fontAlgn="b"/>
                      <a:r>
                        <a:rPr lang="pt-PT" sz="1100" u="none" strike="noStrike">
                          <a:effectLst/>
                        </a:rPr>
                        <a:t>EC50 (µM)</a:t>
                      </a:r>
                      <a:endParaRPr lang="pt-PT" sz="11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t"/>
                      <a:r>
                        <a:rPr lang="pt-PT" sz="1100" u="none" strike="noStrike" dirty="0">
                          <a:effectLst/>
                        </a:rPr>
                        <a:t>_</a:t>
                      </a:r>
                      <a:endParaRPr lang="pt-PT" sz="11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t"/>
                      <a:r>
                        <a:rPr lang="pt-PT" sz="1100" u="none" strike="noStrike" dirty="0">
                          <a:effectLst/>
                        </a:rPr>
                        <a:t>_</a:t>
                      </a:r>
                      <a:endParaRPr lang="pt-PT" sz="11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t"/>
                      <a:r>
                        <a:rPr lang="pt-PT" sz="1100" u="none" strike="noStrike" dirty="0">
                          <a:effectLst/>
                        </a:rPr>
                        <a:t>_</a:t>
                      </a:r>
                      <a:endParaRPr lang="pt-PT" sz="1100" b="0" i="0" u="none" strike="noStrike" dirty="0">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3281706654"/>
                  </a:ext>
                </a:extLst>
              </a:tr>
              <a:tr h="344424">
                <a:tc>
                  <a:txBody>
                    <a:bodyPr/>
                    <a:lstStyle/>
                    <a:p>
                      <a:pPr algn="ctr" fontAlgn="b"/>
                      <a:r>
                        <a:rPr lang="pt-PT" sz="1100" u="none" strike="noStrike">
                          <a:effectLst/>
                        </a:rPr>
                        <a:t>EC10 (µM)</a:t>
                      </a:r>
                      <a:endParaRPr lang="pt-PT" sz="11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t"/>
                      <a:r>
                        <a:rPr lang="pt-PT" sz="1100" u="none" strike="noStrike">
                          <a:effectLst/>
                        </a:rPr>
                        <a:t>_</a:t>
                      </a:r>
                      <a:endParaRPr lang="pt-PT" sz="11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b"/>
                      <a:r>
                        <a:rPr lang="pt-PT" sz="1100" u="none" strike="noStrike" dirty="0">
                          <a:effectLst/>
                        </a:rPr>
                        <a:t>19.31</a:t>
                      </a:r>
                      <a:endParaRPr lang="pt-PT" sz="11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b"/>
                      <a:r>
                        <a:rPr lang="pt-PT" sz="1100" u="none" strike="noStrike" dirty="0">
                          <a:effectLst/>
                        </a:rPr>
                        <a:t>1.361</a:t>
                      </a:r>
                      <a:endParaRPr lang="pt-PT" sz="1100" b="0" i="0" u="none" strike="noStrike" dirty="0">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2185166893"/>
                  </a:ext>
                </a:extLst>
              </a:tr>
            </a:tbl>
          </a:graphicData>
        </a:graphic>
      </p:graphicFrame>
      <p:graphicFrame>
        <p:nvGraphicFramePr>
          <p:cNvPr id="19" name="Tabela 18">
            <a:extLst>
              <a:ext uri="{FF2B5EF4-FFF2-40B4-BE49-F238E27FC236}">
                <a16:creationId xmlns:a16="http://schemas.microsoft.com/office/drawing/2014/main" id="{E1FBA42F-B834-A757-F03D-FFFBAF976C95}"/>
              </a:ext>
            </a:extLst>
          </p:cNvPr>
          <p:cNvGraphicFramePr>
            <a:graphicFrameLocks noGrp="1"/>
          </p:cNvGraphicFramePr>
          <p:nvPr>
            <p:extLst>
              <p:ext uri="{D42A27DB-BD31-4B8C-83A1-F6EECF244321}">
                <p14:modId xmlns:p14="http://schemas.microsoft.com/office/powerpoint/2010/main" val="469829085"/>
              </p:ext>
            </p:extLst>
          </p:nvPr>
        </p:nvGraphicFramePr>
        <p:xfrm>
          <a:off x="4827511" y="4572000"/>
          <a:ext cx="3325888" cy="1733371"/>
        </p:xfrm>
        <a:graphic>
          <a:graphicData uri="http://schemas.openxmlformats.org/drawingml/2006/table">
            <a:tbl>
              <a:tblPr>
                <a:tableStyleId>{5C22544A-7EE6-4342-B048-85BDC9FD1C3A}</a:tableStyleId>
              </a:tblPr>
              <a:tblGrid>
                <a:gridCol w="831472">
                  <a:extLst>
                    <a:ext uri="{9D8B030D-6E8A-4147-A177-3AD203B41FA5}">
                      <a16:colId xmlns:a16="http://schemas.microsoft.com/office/drawing/2014/main" val="113089225"/>
                    </a:ext>
                  </a:extLst>
                </a:gridCol>
                <a:gridCol w="831472">
                  <a:extLst>
                    <a:ext uri="{9D8B030D-6E8A-4147-A177-3AD203B41FA5}">
                      <a16:colId xmlns:a16="http://schemas.microsoft.com/office/drawing/2014/main" val="2719600963"/>
                    </a:ext>
                  </a:extLst>
                </a:gridCol>
                <a:gridCol w="831472">
                  <a:extLst>
                    <a:ext uri="{9D8B030D-6E8A-4147-A177-3AD203B41FA5}">
                      <a16:colId xmlns:a16="http://schemas.microsoft.com/office/drawing/2014/main" val="2156972297"/>
                    </a:ext>
                  </a:extLst>
                </a:gridCol>
                <a:gridCol w="831472">
                  <a:extLst>
                    <a:ext uri="{9D8B030D-6E8A-4147-A177-3AD203B41FA5}">
                      <a16:colId xmlns:a16="http://schemas.microsoft.com/office/drawing/2014/main" val="3965931439"/>
                    </a:ext>
                  </a:extLst>
                </a:gridCol>
              </a:tblGrid>
              <a:tr h="302863">
                <a:tc gridSpan="4">
                  <a:txBody>
                    <a:bodyPr/>
                    <a:lstStyle/>
                    <a:p>
                      <a:pPr algn="ctr" fontAlgn="b"/>
                      <a:r>
                        <a:rPr lang="pt-PT" sz="1100" u="none" strike="noStrike" dirty="0">
                          <a:effectLst/>
                        </a:rPr>
                        <a:t>H460</a:t>
                      </a:r>
                      <a:endParaRPr lang="pt-PT" sz="1100" b="0" i="0" u="none" strike="noStrike" dirty="0">
                        <a:solidFill>
                          <a:srgbClr val="000000"/>
                        </a:solidFill>
                        <a:effectLst/>
                        <a:latin typeface="Calibri" panose="020F0502020204030204" pitchFamily="34" charset="0"/>
                      </a:endParaRPr>
                    </a:p>
                  </a:txBody>
                  <a:tcPr marL="6350" marR="6350" marT="6350" marB="0" anchor="ctr"/>
                </a:tc>
                <a:tc hMerge="1">
                  <a:txBody>
                    <a:bodyPr/>
                    <a:lstStyle/>
                    <a:p>
                      <a:endParaRPr lang="pt-PT"/>
                    </a:p>
                  </a:txBody>
                  <a:tcPr/>
                </a:tc>
                <a:tc hMerge="1">
                  <a:txBody>
                    <a:bodyPr/>
                    <a:lstStyle/>
                    <a:p>
                      <a:endParaRPr lang="pt-PT"/>
                    </a:p>
                  </a:txBody>
                  <a:tcPr/>
                </a:tc>
                <a:tc hMerge="1">
                  <a:txBody>
                    <a:bodyPr/>
                    <a:lstStyle/>
                    <a:p>
                      <a:endParaRPr lang="pt-PT"/>
                    </a:p>
                  </a:txBody>
                  <a:tcPr/>
                </a:tc>
                <a:extLst>
                  <a:ext uri="{0D108BD9-81ED-4DB2-BD59-A6C34878D82A}">
                    <a16:rowId xmlns:a16="http://schemas.microsoft.com/office/drawing/2014/main" val="760476847"/>
                  </a:ext>
                </a:extLst>
              </a:tr>
              <a:tr h="306782">
                <a:tc>
                  <a:txBody>
                    <a:bodyPr/>
                    <a:lstStyle/>
                    <a:p>
                      <a:pPr algn="ctr" fontAlgn="b"/>
                      <a:r>
                        <a:rPr lang="pt-PT" sz="1100" u="none" strike="noStrike">
                          <a:effectLst/>
                        </a:rPr>
                        <a:t> </a:t>
                      </a:r>
                      <a:endParaRPr lang="pt-PT" sz="11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b"/>
                      <a:r>
                        <a:rPr lang="pt-PT" sz="1100" u="none" strike="noStrike" dirty="0">
                          <a:effectLst/>
                        </a:rPr>
                        <a:t>24H</a:t>
                      </a:r>
                      <a:endParaRPr lang="pt-PT" sz="11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b"/>
                      <a:r>
                        <a:rPr lang="pt-PT" sz="1100" u="none" strike="noStrike">
                          <a:effectLst/>
                        </a:rPr>
                        <a:t>48H</a:t>
                      </a:r>
                      <a:endParaRPr lang="pt-PT" sz="11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b"/>
                      <a:r>
                        <a:rPr lang="pt-PT" sz="1100" u="none" strike="noStrike">
                          <a:effectLst/>
                        </a:rPr>
                        <a:t>72H</a:t>
                      </a:r>
                      <a:endParaRPr lang="pt-PT" sz="1100" b="0" i="0" u="none" strike="noStrike">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2831968397"/>
                  </a:ext>
                </a:extLst>
              </a:tr>
              <a:tr h="561863">
                <a:tc>
                  <a:txBody>
                    <a:bodyPr/>
                    <a:lstStyle/>
                    <a:p>
                      <a:pPr algn="ctr" fontAlgn="b"/>
                      <a:r>
                        <a:rPr lang="pt-PT" sz="1100" u="none" strike="noStrike" dirty="0">
                          <a:effectLst/>
                        </a:rPr>
                        <a:t>EC50 (µM)</a:t>
                      </a:r>
                      <a:endParaRPr lang="pt-PT" sz="11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t"/>
                      <a:r>
                        <a:rPr lang="pt-PT" sz="1100" u="none" strike="noStrike" dirty="0">
                          <a:effectLst/>
                        </a:rPr>
                        <a:t>_</a:t>
                      </a:r>
                      <a:endParaRPr lang="pt-PT" sz="11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t"/>
                      <a:r>
                        <a:rPr lang="pt-PT" sz="1100" u="none" strike="noStrike" dirty="0">
                          <a:effectLst/>
                        </a:rPr>
                        <a:t>15.464</a:t>
                      </a:r>
                      <a:endParaRPr lang="pt-PT" sz="11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t"/>
                      <a:r>
                        <a:rPr lang="pt-PT" sz="1100" u="none" strike="noStrike">
                          <a:effectLst/>
                        </a:rPr>
                        <a:t>20.651</a:t>
                      </a:r>
                      <a:endParaRPr lang="pt-PT" sz="1100" b="0" i="0" u="none" strike="noStrike">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976311399"/>
                  </a:ext>
                </a:extLst>
              </a:tr>
              <a:tr h="561863">
                <a:tc>
                  <a:txBody>
                    <a:bodyPr/>
                    <a:lstStyle/>
                    <a:p>
                      <a:pPr algn="ctr" fontAlgn="b"/>
                      <a:r>
                        <a:rPr lang="pt-PT" sz="1100" u="none" strike="noStrike">
                          <a:effectLst/>
                        </a:rPr>
                        <a:t>EC10 (µM)</a:t>
                      </a:r>
                      <a:endParaRPr lang="pt-PT" sz="11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t"/>
                      <a:r>
                        <a:rPr lang="pt-PT" sz="1100" u="none" strike="noStrike">
                          <a:effectLst/>
                        </a:rPr>
                        <a:t>_</a:t>
                      </a:r>
                      <a:endParaRPr lang="pt-PT" sz="11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b"/>
                      <a:r>
                        <a:rPr lang="pt-PT" sz="1100" u="none" strike="noStrike" dirty="0">
                          <a:effectLst/>
                        </a:rPr>
                        <a:t>7.747</a:t>
                      </a:r>
                      <a:endParaRPr lang="pt-PT" sz="11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b"/>
                      <a:r>
                        <a:rPr lang="pt-PT" sz="1100" u="none" strike="noStrike" dirty="0">
                          <a:effectLst/>
                        </a:rPr>
                        <a:t>11.801</a:t>
                      </a:r>
                      <a:endParaRPr lang="pt-PT" sz="1100" b="0" i="0" u="none" strike="noStrike" dirty="0">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2282115521"/>
                  </a:ext>
                </a:extLst>
              </a:tr>
            </a:tbl>
          </a:graphicData>
        </a:graphic>
      </p:graphicFrame>
      <p:pic>
        <p:nvPicPr>
          <p:cNvPr id="6" name="Imagem 5" descr="Uma imagem com texto, captura de ecrã, file, diagrama&#10;&#10;Descrição gerada automaticamente">
            <a:extLst>
              <a:ext uri="{FF2B5EF4-FFF2-40B4-BE49-F238E27FC236}">
                <a16:creationId xmlns:a16="http://schemas.microsoft.com/office/drawing/2014/main" id="{6EDFDC2F-A1FD-525C-D7B7-3DF5966FE6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979728"/>
            <a:ext cx="4621288" cy="2960235"/>
          </a:xfrm>
          <a:prstGeom prst="rect">
            <a:avLst/>
          </a:prstGeom>
        </p:spPr>
      </p:pic>
      <p:pic>
        <p:nvPicPr>
          <p:cNvPr id="9" name="Imagem 8" descr="Uma imagem com texto, captura de ecrã, file, diagrama&#10;&#10;Descrição gerada automaticamente">
            <a:extLst>
              <a:ext uri="{FF2B5EF4-FFF2-40B4-BE49-F238E27FC236}">
                <a16:creationId xmlns:a16="http://schemas.microsoft.com/office/drawing/2014/main" id="{88649892-A17E-7B71-3114-EF6A084D7A1B}"/>
              </a:ext>
            </a:extLst>
          </p:cNvPr>
          <p:cNvPicPr>
            <a:picLocks noChangeAspect="1"/>
          </p:cNvPicPr>
          <p:nvPr/>
        </p:nvPicPr>
        <p:blipFill rotWithShape="1">
          <a:blip r:embed="rId6">
            <a:extLst>
              <a:ext uri="{28A0092B-C50C-407E-A947-70E740481C1C}">
                <a14:useLocalDpi xmlns:a14="http://schemas.microsoft.com/office/drawing/2010/main" val="0"/>
              </a:ext>
            </a:extLst>
          </a:blip>
          <a:srcRect l="3613"/>
          <a:stretch/>
        </p:blipFill>
        <p:spPr>
          <a:xfrm>
            <a:off x="4522712" y="1890508"/>
            <a:ext cx="4621288" cy="2960235"/>
          </a:xfrm>
          <a:prstGeom prst="rect">
            <a:avLst/>
          </a:prstGeom>
        </p:spPr>
      </p:pic>
      <p:sp>
        <p:nvSpPr>
          <p:cNvPr id="4" name="CaixaDeTexto 3">
            <a:extLst>
              <a:ext uri="{FF2B5EF4-FFF2-40B4-BE49-F238E27FC236}">
                <a16:creationId xmlns:a16="http://schemas.microsoft.com/office/drawing/2014/main" id="{1CA71518-5F24-8F8A-C834-28D1D969EB4C}"/>
              </a:ext>
            </a:extLst>
          </p:cNvPr>
          <p:cNvSpPr txBox="1"/>
          <p:nvPr/>
        </p:nvSpPr>
        <p:spPr>
          <a:xfrm>
            <a:off x="1828800" y="1661619"/>
            <a:ext cx="685800" cy="369332"/>
          </a:xfrm>
          <a:prstGeom prst="rect">
            <a:avLst/>
          </a:prstGeom>
          <a:noFill/>
        </p:spPr>
        <p:txBody>
          <a:bodyPr wrap="square" rtlCol="0">
            <a:spAutoFit/>
          </a:bodyPr>
          <a:lstStyle/>
          <a:p>
            <a:r>
              <a:rPr lang="pt-PT" dirty="0"/>
              <a:t>A549</a:t>
            </a:r>
          </a:p>
        </p:txBody>
      </p:sp>
      <p:sp>
        <p:nvSpPr>
          <p:cNvPr id="5" name="CaixaDeTexto 4">
            <a:extLst>
              <a:ext uri="{FF2B5EF4-FFF2-40B4-BE49-F238E27FC236}">
                <a16:creationId xmlns:a16="http://schemas.microsoft.com/office/drawing/2014/main" id="{B15DDD41-4BB6-073C-DC0B-7D0663B35386}"/>
              </a:ext>
            </a:extLst>
          </p:cNvPr>
          <p:cNvSpPr txBox="1"/>
          <p:nvPr/>
        </p:nvSpPr>
        <p:spPr>
          <a:xfrm>
            <a:off x="6400800" y="1616622"/>
            <a:ext cx="1600200" cy="369332"/>
          </a:xfrm>
          <a:prstGeom prst="rect">
            <a:avLst/>
          </a:prstGeom>
          <a:noFill/>
        </p:spPr>
        <p:txBody>
          <a:bodyPr wrap="square" rtlCol="0">
            <a:spAutoFit/>
          </a:bodyPr>
          <a:lstStyle/>
          <a:p>
            <a:r>
              <a:rPr lang="pt-PT" dirty="0"/>
              <a:t>H460</a:t>
            </a:r>
          </a:p>
        </p:txBody>
      </p:sp>
      <p:pic>
        <p:nvPicPr>
          <p:cNvPr id="7" name="slide 18">
            <a:hlinkClick r:id="" action="ppaction://media"/>
            <a:extLst>
              <a:ext uri="{FF2B5EF4-FFF2-40B4-BE49-F238E27FC236}">
                <a16:creationId xmlns:a16="http://schemas.microsoft.com/office/drawing/2014/main" id="{B5B7527C-A738-D255-A6E1-93815834F30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1975242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88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extLst>
    <p:ext uri="{6950BFC3-D8DA-4A85-94F7-54DA5524770B}">
      <p188:commentRel xmlns:p188="http://schemas.microsoft.com/office/powerpoint/2018/8/main" r:id="rId4"/>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11"/>
          <p:cNvSpPr>
            <a:spLocks noGrp="1"/>
          </p:cNvSpPr>
          <p:nvPr>
            <p:ph type="sldNum" sz="quarter" idx="12"/>
          </p:nvPr>
        </p:nvSpPr>
        <p:spPr/>
        <p:txBody>
          <a:bodyPr/>
          <a:lstStyle/>
          <a:p>
            <a:fld id="{FCAEAE96-855E-42B1-8DE9-9C9E68DE18C5}" type="slidenum">
              <a:rPr lang="fr-FR" smtClean="0">
                <a:latin typeface="Arial" panose="020B0604020202020204" pitchFamily="34" charset="0"/>
                <a:cs typeface="Arial" panose="020B0604020202020204" pitchFamily="34" charset="0"/>
              </a:rPr>
              <a:pPr/>
              <a:t>19</a:t>
            </a:fld>
            <a:endParaRPr lang="fr-FR"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91015C6E-DACC-46D7-9A51-5411FFCCCE22}"/>
              </a:ext>
            </a:extLst>
          </p:cNvPr>
          <p:cNvSpPr txBox="1"/>
          <p:nvPr/>
        </p:nvSpPr>
        <p:spPr>
          <a:xfrm>
            <a:off x="609600" y="1447800"/>
            <a:ext cx="8153400" cy="461665"/>
          </a:xfrm>
          <a:prstGeom prst="rect">
            <a:avLst/>
          </a:prstGeom>
          <a:noFill/>
        </p:spPr>
        <p:txBody>
          <a:bodyPr wrap="square" rtlCol="0">
            <a:spAutoFit/>
          </a:bodyPr>
          <a:lstStyle/>
          <a:p>
            <a:r>
              <a:rPr lang="fr-FR" sz="2400" b="1" dirty="0"/>
              <a:t>Conclusions</a:t>
            </a:r>
          </a:p>
        </p:txBody>
      </p:sp>
      <p:sp>
        <p:nvSpPr>
          <p:cNvPr id="2" name="CaixaDeTexto 1">
            <a:extLst>
              <a:ext uri="{FF2B5EF4-FFF2-40B4-BE49-F238E27FC236}">
                <a16:creationId xmlns:a16="http://schemas.microsoft.com/office/drawing/2014/main" id="{3C3A2048-A80D-2E9A-9781-369BB49DBCAA}"/>
              </a:ext>
            </a:extLst>
          </p:cNvPr>
          <p:cNvSpPr txBox="1"/>
          <p:nvPr/>
        </p:nvSpPr>
        <p:spPr>
          <a:xfrm>
            <a:off x="609600" y="2149416"/>
            <a:ext cx="8154010" cy="3908762"/>
          </a:xfrm>
          <a:prstGeom prst="rect">
            <a:avLst/>
          </a:prstGeom>
          <a:solidFill>
            <a:schemeClr val="tx2">
              <a:lumMod val="60000"/>
              <a:lumOff val="40000"/>
            </a:schemeClr>
          </a:solidFill>
        </p:spPr>
        <p:txBody>
          <a:bodyPr wrap="square" rtlCol="0">
            <a:spAutoFit/>
          </a:bodyPr>
          <a:lstStyle/>
          <a:p>
            <a:pPr marL="285750" indent="-285750">
              <a:buFont typeface="Arial" panose="020B0604020202020204" pitchFamily="34" charset="0"/>
              <a:buChar char="•"/>
            </a:pPr>
            <a:r>
              <a:rPr lang="en-US" sz="2800" dirty="0">
                <a:highlight>
                  <a:srgbClr val="FFFF00"/>
                </a:highlight>
              </a:rPr>
              <a:t>The viability of A549 cells was not affected by any of the studied compounds</a:t>
            </a:r>
          </a:p>
          <a:p>
            <a:pPr marL="285750" indent="-285750">
              <a:buFont typeface="Arial" panose="020B0604020202020204" pitchFamily="34" charset="0"/>
              <a:buChar char="•"/>
            </a:pPr>
            <a:endParaRPr lang="en-US" sz="2800" dirty="0">
              <a:highlight>
                <a:srgbClr val="FFFF00"/>
              </a:highlight>
            </a:endParaRPr>
          </a:p>
          <a:p>
            <a:pPr marL="285750" indent="-285750">
              <a:buFont typeface="Arial" panose="020B0604020202020204" pitchFamily="34" charset="0"/>
              <a:buChar char="•"/>
            </a:pPr>
            <a:r>
              <a:rPr lang="en-US" sz="2800" dirty="0">
                <a:highlight>
                  <a:srgbClr val="FFFF00"/>
                </a:highlight>
              </a:rPr>
              <a:t>Fenofibrate shows cytotoxicity towards H460 cells at low concentrations</a:t>
            </a:r>
          </a:p>
          <a:p>
            <a:pPr marL="285750" indent="-285750">
              <a:buFont typeface="Arial" panose="020B0604020202020204" pitchFamily="34" charset="0"/>
              <a:buChar char="•"/>
            </a:pPr>
            <a:endParaRPr lang="en-US" sz="2800" dirty="0">
              <a:highlight>
                <a:srgbClr val="FFFF00"/>
              </a:highlight>
            </a:endParaRPr>
          </a:p>
          <a:p>
            <a:pPr marL="285750" indent="-285750">
              <a:buFont typeface="Arial" panose="020B0604020202020204" pitchFamily="34" charset="0"/>
              <a:buChar char="•"/>
            </a:pPr>
            <a:r>
              <a:rPr lang="en-US" sz="2800" dirty="0">
                <a:highlight>
                  <a:srgbClr val="FFFF00"/>
                </a:highlight>
              </a:rPr>
              <a:t>Future studies using combinations </a:t>
            </a:r>
            <a:r>
              <a:rPr lang="pt-PT" sz="2800" dirty="0" err="1">
                <a:highlight>
                  <a:srgbClr val="FFFF00"/>
                </a:highlight>
              </a:rPr>
              <a:t>should</a:t>
            </a:r>
            <a:r>
              <a:rPr lang="pt-PT" sz="2800" dirty="0">
                <a:highlight>
                  <a:srgbClr val="FFFF00"/>
                </a:highlight>
              </a:rPr>
              <a:t> </a:t>
            </a:r>
            <a:r>
              <a:rPr lang="pt-PT" sz="2800" dirty="0" err="1">
                <a:highlight>
                  <a:srgbClr val="FFFF00"/>
                </a:highlight>
              </a:rPr>
              <a:t>be</a:t>
            </a:r>
            <a:r>
              <a:rPr lang="pt-PT" sz="2800" dirty="0">
                <a:highlight>
                  <a:srgbClr val="FFFF00"/>
                </a:highlight>
              </a:rPr>
              <a:t> </a:t>
            </a:r>
            <a:r>
              <a:rPr lang="pt-PT" sz="2800" dirty="0" err="1">
                <a:highlight>
                  <a:srgbClr val="FFFF00"/>
                </a:highlight>
              </a:rPr>
              <a:t>performed</a:t>
            </a:r>
            <a:endParaRPr lang="pt-PT" sz="2800" dirty="0">
              <a:highlight>
                <a:srgbClr val="FFFF00"/>
              </a:highlight>
            </a:endParaRPr>
          </a:p>
          <a:p>
            <a:pPr marL="285750" indent="-285750">
              <a:buFont typeface="Arial" panose="020B0604020202020204" pitchFamily="34" charset="0"/>
              <a:buChar char="•"/>
            </a:pPr>
            <a:endParaRPr lang="pt-PT" sz="2400" dirty="0"/>
          </a:p>
        </p:txBody>
      </p:sp>
      <p:pic>
        <p:nvPicPr>
          <p:cNvPr id="3" name="slide 19">
            <a:hlinkClick r:id="" action="ppaction://media"/>
            <a:extLst>
              <a:ext uri="{FF2B5EF4-FFF2-40B4-BE49-F238E27FC236}">
                <a16:creationId xmlns:a16="http://schemas.microsoft.com/office/drawing/2014/main" id="{6EB6C0AC-E144-10FC-0524-7DD3EAA02CC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93977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3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38200" y="2362585"/>
            <a:ext cx="7010400" cy="646331"/>
          </a:xfrm>
          <a:prstGeom prst="rect">
            <a:avLst/>
          </a:prstGeom>
          <a:noFill/>
        </p:spPr>
        <p:txBody>
          <a:bodyPr wrap="square" rtlCol="0">
            <a:spAutoFit/>
          </a:bodyPr>
          <a:lstStyle/>
          <a:p>
            <a:r>
              <a:rPr lang="fr-FR" b="1" dirty="0" err="1"/>
              <a:t>Graphical</a:t>
            </a:r>
            <a:r>
              <a:rPr lang="fr-FR" b="1" dirty="0"/>
              <a:t> Abstract</a:t>
            </a:r>
            <a:endParaRPr lang="fr-FR" dirty="0"/>
          </a:p>
          <a:p>
            <a:endParaRPr lang="fr-FR" b="1" dirty="0"/>
          </a:p>
        </p:txBody>
      </p:sp>
      <p:sp>
        <p:nvSpPr>
          <p:cNvPr id="5" name="Rectangle 4"/>
          <p:cNvSpPr/>
          <p:nvPr/>
        </p:nvSpPr>
        <p:spPr>
          <a:xfrm>
            <a:off x="1714500" y="1180236"/>
            <a:ext cx="5715000" cy="1200329"/>
          </a:xfrm>
          <a:prstGeom prst="rect">
            <a:avLst/>
          </a:prstGeom>
        </p:spPr>
        <p:txBody>
          <a:bodyPr wrap="square">
            <a:spAutoFit/>
          </a:bodyPr>
          <a:lstStyle/>
          <a:p>
            <a:pPr algn="ctr"/>
            <a:r>
              <a:rPr lang="en-US" sz="2400" b="1" dirty="0"/>
              <a:t>Potential Role of β-blockers and lipid regulators in lung cancer treatment: an in vitro approach</a:t>
            </a:r>
          </a:p>
        </p:txBody>
      </p:sp>
      <p:sp>
        <p:nvSpPr>
          <p:cNvPr id="12" name="Slide Number Placeholder 11"/>
          <p:cNvSpPr>
            <a:spLocks noGrp="1"/>
          </p:cNvSpPr>
          <p:nvPr>
            <p:ph type="sldNum" sz="quarter" idx="12"/>
          </p:nvPr>
        </p:nvSpPr>
        <p:spPr/>
        <p:txBody>
          <a:bodyPr/>
          <a:lstStyle/>
          <a:p>
            <a:fld id="{FCAEAE96-855E-42B1-8DE9-9C9E68DE18C5}" type="slidenum">
              <a:rPr lang="fr-FR" smtClean="0">
                <a:latin typeface="Arial" panose="020B0604020202020204" pitchFamily="34" charset="0"/>
                <a:cs typeface="Arial" panose="020B0604020202020204" pitchFamily="34" charset="0"/>
              </a:rPr>
              <a:pPr/>
              <a:t>2</a:t>
            </a:fld>
            <a:endParaRPr lang="fr-FR" dirty="0">
              <a:latin typeface="Arial" panose="020B0604020202020204" pitchFamily="34" charset="0"/>
              <a:cs typeface="Arial" panose="020B0604020202020204" pitchFamily="34" charset="0"/>
            </a:endParaRPr>
          </a:p>
        </p:txBody>
      </p:sp>
      <p:pic>
        <p:nvPicPr>
          <p:cNvPr id="2" name="Imagem 1">
            <a:extLst>
              <a:ext uri="{FF2B5EF4-FFF2-40B4-BE49-F238E27FC236}">
                <a16:creationId xmlns:a16="http://schemas.microsoft.com/office/drawing/2014/main" id="{9C0F8633-1E47-0703-A1E3-99933B7B36CE}"/>
              </a:ext>
            </a:extLst>
          </p:cNvPr>
          <p:cNvPicPr>
            <a:picLocks noChangeAspect="1"/>
          </p:cNvPicPr>
          <p:nvPr/>
        </p:nvPicPr>
        <p:blipFill>
          <a:blip r:embed="rId3"/>
          <a:stretch>
            <a:fillRect/>
          </a:stretch>
        </p:blipFill>
        <p:spPr>
          <a:xfrm>
            <a:off x="155610" y="3173966"/>
            <a:ext cx="2438400" cy="2438400"/>
          </a:xfrm>
          <a:prstGeom prst="rect">
            <a:avLst/>
          </a:prstGeom>
        </p:spPr>
      </p:pic>
      <p:pic>
        <p:nvPicPr>
          <p:cNvPr id="4" name="Imagem 3">
            <a:extLst>
              <a:ext uri="{FF2B5EF4-FFF2-40B4-BE49-F238E27FC236}">
                <a16:creationId xmlns:a16="http://schemas.microsoft.com/office/drawing/2014/main" id="{3EF7828F-BE72-6F00-6971-1F7DAB03C177}"/>
              </a:ext>
            </a:extLst>
          </p:cNvPr>
          <p:cNvPicPr>
            <a:picLocks noChangeAspect="1"/>
          </p:cNvPicPr>
          <p:nvPr/>
        </p:nvPicPr>
        <p:blipFill>
          <a:blip r:embed="rId4"/>
          <a:stretch>
            <a:fillRect/>
          </a:stretch>
        </p:blipFill>
        <p:spPr>
          <a:xfrm>
            <a:off x="3570104" y="2488166"/>
            <a:ext cx="1905000" cy="1905000"/>
          </a:xfrm>
          <a:prstGeom prst="rect">
            <a:avLst/>
          </a:prstGeom>
        </p:spPr>
      </p:pic>
      <p:pic>
        <p:nvPicPr>
          <p:cNvPr id="7" name="Imagem 6">
            <a:extLst>
              <a:ext uri="{FF2B5EF4-FFF2-40B4-BE49-F238E27FC236}">
                <a16:creationId xmlns:a16="http://schemas.microsoft.com/office/drawing/2014/main" id="{D658C364-D953-5EC8-A4B1-A336A2949268}"/>
              </a:ext>
            </a:extLst>
          </p:cNvPr>
          <p:cNvPicPr>
            <a:picLocks noChangeAspect="1"/>
          </p:cNvPicPr>
          <p:nvPr/>
        </p:nvPicPr>
        <p:blipFill>
          <a:blip r:embed="rId5"/>
          <a:stretch>
            <a:fillRect/>
          </a:stretch>
        </p:blipFill>
        <p:spPr>
          <a:xfrm>
            <a:off x="3471137" y="4578994"/>
            <a:ext cx="2102933" cy="1575170"/>
          </a:xfrm>
          <a:prstGeom prst="rect">
            <a:avLst/>
          </a:prstGeom>
        </p:spPr>
      </p:pic>
      <p:sp>
        <p:nvSpPr>
          <p:cNvPr id="8" name="Seta: Curvada para Baixo 7">
            <a:extLst>
              <a:ext uri="{FF2B5EF4-FFF2-40B4-BE49-F238E27FC236}">
                <a16:creationId xmlns:a16="http://schemas.microsoft.com/office/drawing/2014/main" id="{04D4B218-7A97-75EA-1186-9051E39737F3}"/>
              </a:ext>
            </a:extLst>
          </p:cNvPr>
          <p:cNvSpPr/>
          <p:nvPr/>
        </p:nvSpPr>
        <p:spPr>
          <a:xfrm>
            <a:off x="1968570" y="3251715"/>
            <a:ext cx="1524000" cy="1051945"/>
          </a:xfrm>
          <a:prstGeom prst="curved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solidFill>
                <a:schemeClr val="tx1"/>
              </a:solidFill>
            </a:endParaRPr>
          </a:p>
        </p:txBody>
      </p:sp>
      <p:pic>
        <p:nvPicPr>
          <p:cNvPr id="10" name="Imagem 9" descr="Uma imagem com file, diagrama, Gráfico&#10;&#10;Descrição gerada automaticamente">
            <a:extLst>
              <a:ext uri="{FF2B5EF4-FFF2-40B4-BE49-F238E27FC236}">
                <a16:creationId xmlns:a16="http://schemas.microsoft.com/office/drawing/2014/main" id="{1D4E8EDA-48BD-551D-75DF-03F461D959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86656" y="3162088"/>
            <a:ext cx="2717940" cy="1841595"/>
          </a:xfrm>
          <a:prstGeom prst="rect">
            <a:avLst/>
          </a:prstGeom>
        </p:spPr>
      </p:pic>
      <p:sp>
        <p:nvSpPr>
          <p:cNvPr id="11" name="Seta: Para a Direita 10">
            <a:extLst>
              <a:ext uri="{FF2B5EF4-FFF2-40B4-BE49-F238E27FC236}">
                <a16:creationId xmlns:a16="http://schemas.microsoft.com/office/drawing/2014/main" id="{2458BC79-2D88-21AB-155D-D2DAA1770258}"/>
              </a:ext>
            </a:extLst>
          </p:cNvPr>
          <p:cNvSpPr/>
          <p:nvPr/>
        </p:nvSpPr>
        <p:spPr>
          <a:xfrm>
            <a:off x="5638800" y="4191265"/>
            <a:ext cx="457200" cy="20190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spTree>
    <p:extLst>
      <p:ext uri="{BB962C8B-B14F-4D97-AF65-F5344CB8AC3E}">
        <p14:creationId xmlns:p14="http://schemas.microsoft.com/office/powerpoint/2010/main" val="25586196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11"/>
          <p:cNvSpPr>
            <a:spLocks noGrp="1"/>
          </p:cNvSpPr>
          <p:nvPr>
            <p:ph type="sldNum" sz="quarter" idx="12"/>
          </p:nvPr>
        </p:nvSpPr>
        <p:spPr/>
        <p:txBody>
          <a:bodyPr/>
          <a:lstStyle/>
          <a:p>
            <a:fld id="{FCAEAE96-855E-42B1-8DE9-9C9E68DE18C5}" type="slidenum">
              <a:rPr lang="fr-FR" smtClean="0">
                <a:latin typeface="Arial" panose="020B0604020202020204" pitchFamily="34" charset="0"/>
                <a:cs typeface="Arial" panose="020B0604020202020204" pitchFamily="34" charset="0"/>
              </a:rPr>
              <a:pPr/>
              <a:t>20</a:t>
            </a:fld>
            <a:endParaRPr lang="fr-FR" dirty="0">
              <a:latin typeface="Arial" panose="020B0604020202020204" pitchFamily="34" charset="0"/>
              <a:cs typeface="Arial" panose="020B0604020202020204" pitchFamily="34" charset="0"/>
            </a:endParaRPr>
          </a:p>
        </p:txBody>
      </p:sp>
      <p:sp>
        <p:nvSpPr>
          <p:cNvPr id="2" name="TextBox 5">
            <a:extLst>
              <a:ext uri="{FF2B5EF4-FFF2-40B4-BE49-F238E27FC236}">
                <a16:creationId xmlns:a16="http://schemas.microsoft.com/office/drawing/2014/main" id="{1D3F4FC6-CA13-B00D-0260-977F649A1599}"/>
              </a:ext>
            </a:extLst>
          </p:cNvPr>
          <p:cNvSpPr txBox="1"/>
          <p:nvPr/>
        </p:nvSpPr>
        <p:spPr>
          <a:xfrm>
            <a:off x="685800" y="1219200"/>
            <a:ext cx="8153400" cy="461665"/>
          </a:xfrm>
          <a:prstGeom prst="rect">
            <a:avLst/>
          </a:prstGeom>
          <a:noFill/>
        </p:spPr>
        <p:txBody>
          <a:bodyPr wrap="square" rtlCol="0">
            <a:spAutoFit/>
          </a:bodyPr>
          <a:lstStyle/>
          <a:p>
            <a:r>
              <a:rPr lang="en-US" sz="2400" b="1" dirty="0">
                <a:solidFill>
                  <a:srgbClr val="37448A"/>
                </a:solidFill>
              </a:rPr>
              <a:t>Acknowledgments:</a:t>
            </a:r>
          </a:p>
        </p:txBody>
      </p:sp>
      <p:sp>
        <p:nvSpPr>
          <p:cNvPr id="4" name="CaixaDeTexto 3">
            <a:extLst>
              <a:ext uri="{FF2B5EF4-FFF2-40B4-BE49-F238E27FC236}">
                <a16:creationId xmlns:a16="http://schemas.microsoft.com/office/drawing/2014/main" id="{9148CD8B-138B-FBDB-AC29-D06F950CC007}"/>
              </a:ext>
            </a:extLst>
          </p:cNvPr>
          <p:cNvSpPr txBox="1"/>
          <p:nvPr/>
        </p:nvSpPr>
        <p:spPr>
          <a:xfrm>
            <a:off x="457200" y="2973596"/>
            <a:ext cx="8305800" cy="923330"/>
          </a:xfrm>
          <a:prstGeom prst="rect">
            <a:avLst/>
          </a:prstGeom>
          <a:noFill/>
        </p:spPr>
        <p:txBody>
          <a:bodyPr wrap="square">
            <a:spAutoFit/>
          </a:bodyPr>
          <a:lstStyle/>
          <a:p>
            <a:pPr algn="just"/>
            <a:r>
              <a:rPr lang="en-US" sz="1800" dirty="0"/>
              <a:t>Thanks are due to FCT/MCTES for the financial support to the project </a:t>
            </a:r>
            <a:r>
              <a:rPr lang="en-US" sz="1800" dirty="0" err="1"/>
              <a:t>NanoPlanet</a:t>
            </a:r>
            <a:r>
              <a:rPr lang="en-US" sz="1800" dirty="0"/>
              <a:t> (2022.02340.PTDC), and CESAM (UIDP/50017/2020 + UIDB/50017/2020 + LA/P/0094/2020) through national funds.</a:t>
            </a:r>
          </a:p>
        </p:txBody>
      </p:sp>
      <p:sp>
        <p:nvSpPr>
          <p:cNvPr id="7" name="CaixaDeTexto 1">
            <a:extLst>
              <a:ext uri="{FF2B5EF4-FFF2-40B4-BE49-F238E27FC236}">
                <a16:creationId xmlns:a16="http://schemas.microsoft.com/office/drawing/2014/main" id="{2AB1DCAC-C38C-A343-FF54-55BF73A76539}"/>
              </a:ext>
            </a:extLst>
          </p:cNvPr>
          <p:cNvSpPr txBox="1"/>
          <p:nvPr/>
        </p:nvSpPr>
        <p:spPr>
          <a:xfrm>
            <a:off x="1760186" y="1868389"/>
            <a:ext cx="5623627" cy="584775"/>
          </a:xfrm>
          <a:prstGeom prst="rect">
            <a:avLst/>
          </a:prstGeom>
          <a:noFill/>
        </p:spPr>
        <p:txBody>
          <a:bodyPr wrap="square" rtlCol="0">
            <a:spAutoFit/>
          </a:bodyPr>
          <a:lst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3200" b="1"/>
              <a:t>Thank you for your attention!</a:t>
            </a:r>
          </a:p>
        </p:txBody>
      </p:sp>
      <p:pic>
        <p:nvPicPr>
          <p:cNvPr id="8" name="Imagem 9" descr="Uma imagem com captura de ecrã, Gráficos, Tipo de letra, logótipo&#10;&#10;Descrição gerada automaticamente">
            <a:extLst>
              <a:ext uri="{FF2B5EF4-FFF2-40B4-BE49-F238E27FC236}">
                <a16:creationId xmlns:a16="http://schemas.microsoft.com/office/drawing/2014/main" id="{D79361F3-70A0-9E04-F27A-2101D587D26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6116" y="4572000"/>
            <a:ext cx="1697797" cy="1697797"/>
          </a:xfrm>
          <a:prstGeom prst="rect">
            <a:avLst/>
          </a:prstGeom>
        </p:spPr>
      </p:pic>
      <p:pic>
        <p:nvPicPr>
          <p:cNvPr id="9" name="Imagem 13">
            <a:extLst>
              <a:ext uri="{FF2B5EF4-FFF2-40B4-BE49-F238E27FC236}">
                <a16:creationId xmlns:a16="http://schemas.microsoft.com/office/drawing/2014/main" id="{09E6C5DA-AB3E-0FE2-84DB-A0B6E22DF936}"/>
              </a:ext>
            </a:extLst>
          </p:cNvPr>
          <p:cNvPicPr>
            <a:picLocks noChangeAspect="1"/>
          </p:cNvPicPr>
          <p:nvPr/>
        </p:nvPicPr>
        <p:blipFill>
          <a:blip r:embed="rId6"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1893874" y="5318134"/>
            <a:ext cx="13652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m 19" descr="Uma imagem com Gráficos, Tipo de letra, design gráfico, logótipo&#10;&#10;Descrição gerada automaticamente">
            <a:extLst>
              <a:ext uri="{FF2B5EF4-FFF2-40B4-BE49-F238E27FC236}">
                <a16:creationId xmlns:a16="http://schemas.microsoft.com/office/drawing/2014/main" id="{16FF5D44-17FF-F6B2-9DA6-95A16E271C38}"/>
              </a:ext>
            </a:extLst>
          </p:cNvPr>
          <p:cNvPicPr>
            <a:picLocks noChangeAspect="1"/>
          </p:cNvPicPr>
          <p:nvPr/>
        </p:nvPicPr>
        <p:blipFill>
          <a:blip r:embed="rId7" cstate="print">
            <a:biLevel thresh="50000"/>
            <a:extLst>
              <a:ext uri="{28A0092B-C50C-407E-A947-70E740481C1C}">
                <a14:useLocalDpi xmlns:a14="http://schemas.microsoft.com/office/drawing/2010/main" val="0"/>
              </a:ext>
            </a:extLst>
          </a:blip>
          <a:stretch>
            <a:fillRect/>
          </a:stretch>
        </p:blipFill>
        <p:spPr>
          <a:xfrm>
            <a:off x="3630693" y="5133154"/>
            <a:ext cx="1065560" cy="453053"/>
          </a:xfrm>
          <a:prstGeom prst="rect">
            <a:avLst/>
          </a:prstGeom>
        </p:spPr>
      </p:pic>
      <p:pic>
        <p:nvPicPr>
          <p:cNvPr id="11" name="Picture 9" descr="A black background with a black square&#10;&#10;Description automatically generated with medium confidence">
            <a:extLst>
              <a:ext uri="{FF2B5EF4-FFF2-40B4-BE49-F238E27FC236}">
                <a16:creationId xmlns:a16="http://schemas.microsoft.com/office/drawing/2014/main" id="{8206C785-5B88-410A-11D5-6D6B92E1DF7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7855" t="28072" r="15944" b="25646"/>
          <a:stretch/>
        </p:blipFill>
        <p:spPr>
          <a:xfrm>
            <a:off x="7431214" y="5153900"/>
            <a:ext cx="1396670" cy="549361"/>
          </a:xfrm>
          <a:prstGeom prst="rect">
            <a:avLst/>
          </a:prstGeom>
        </p:spPr>
      </p:pic>
      <p:pic>
        <p:nvPicPr>
          <p:cNvPr id="13" name="Picture 2" descr="Governo de Portugal Logo – PNG e Vetor – Download de Logo">
            <a:extLst>
              <a:ext uri="{FF2B5EF4-FFF2-40B4-BE49-F238E27FC236}">
                <a16:creationId xmlns:a16="http://schemas.microsoft.com/office/drawing/2014/main" id="{CE594E61-543A-A065-CB6E-7FBDFC92B927}"/>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477000" y="5305693"/>
            <a:ext cx="838200" cy="269359"/>
          </a:xfrm>
          <a:prstGeom prst="rect">
            <a:avLst/>
          </a:prstGeom>
          <a:noFill/>
          <a:extLst>
            <a:ext uri="{909E8E84-426E-40DD-AFC4-6F175D3DCCD1}">
              <a14:hiddenFill xmlns:a14="http://schemas.microsoft.com/office/drawing/2010/main">
                <a:solidFill>
                  <a:srgbClr val="FFFFFF"/>
                </a:solidFill>
              </a14:hiddenFill>
            </a:ext>
          </a:extLst>
        </p:spPr>
      </p:pic>
      <p:pic>
        <p:nvPicPr>
          <p:cNvPr id="14" name="Imagem 13">
            <a:extLst>
              <a:ext uri="{FF2B5EF4-FFF2-40B4-BE49-F238E27FC236}">
                <a16:creationId xmlns:a16="http://schemas.microsoft.com/office/drawing/2014/main" id="{2A98946D-2EC2-166B-3510-6BA024B7EBE5}"/>
              </a:ext>
            </a:extLst>
          </p:cNvPr>
          <p:cNvPicPr>
            <a:picLocks noChangeAspect="1"/>
          </p:cNvPicPr>
          <p:nvPr/>
        </p:nvPicPr>
        <p:blipFill>
          <a:blip r:embed="rId10"/>
          <a:stretch>
            <a:fillRect/>
          </a:stretch>
        </p:blipFill>
        <p:spPr>
          <a:xfrm>
            <a:off x="4763963" y="5165690"/>
            <a:ext cx="1532185" cy="549361"/>
          </a:xfrm>
          <a:prstGeom prst="rect">
            <a:avLst/>
          </a:prstGeom>
        </p:spPr>
      </p:pic>
      <p:pic>
        <p:nvPicPr>
          <p:cNvPr id="5" name="Som Gravado">
            <a:hlinkClick r:id="" action="ppaction://media"/>
            <a:extLst>
              <a:ext uri="{FF2B5EF4-FFF2-40B4-BE49-F238E27FC236}">
                <a16:creationId xmlns:a16="http://schemas.microsoft.com/office/drawing/2014/main" id="{7152146E-5156-31F5-9370-27C90C2E412F}"/>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7228014" y="1292520"/>
            <a:ext cx="406400" cy="406400"/>
          </a:xfrm>
          <a:prstGeom prst="rect">
            <a:avLst/>
          </a:prstGeom>
        </p:spPr>
      </p:pic>
    </p:spTree>
    <p:extLst>
      <p:ext uri="{BB962C8B-B14F-4D97-AF65-F5344CB8AC3E}">
        <p14:creationId xmlns:p14="http://schemas.microsoft.com/office/powerpoint/2010/main" val="1042582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7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11"/>
          <p:cNvSpPr>
            <a:spLocks noGrp="1"/>
          </p:cNvSpPr>
          <p:nvPr>
            <p:ph type="sldNum" sz="quarter" idx="12"/>
          </p:nvPr>
        </p:nvSpPr>
        <p:spPr/>
        <p:txBody>
          <a:bodyPr/>
          <a:lstStyle/>
          <a:p>
            <a:fld id="{FCAEAE96-855E-42B1-8DE9-9C9E68DE18C5}" type="slidenum">
              <a:rPr lang="fr-FR" smtClean="0">
                <a:latin typeface="Arial" panose="020B0604020202020204" pitchFamily="34" charset="0"/>
                <a:cs typeface="Arial" panose="020B0604020202020204" pitchFamily="34" charset="0"/>
              </a:rPr>
              <a:pPr/>
              <a:t>3</a:t>
            </a:fld>
            <a:endParaRPr lang="fr-FR"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FF4E4F2F-1E55-44A4-8832-84E477F385C3}"/>
              </a:ext>
            </a:extLst>
          </p:cNvPr>
          <p:cNvSpPr txBox="1"/>
          <p:nvPr/>
        </p:nvSpPr>
        <p:spPr>
          <a:xfrm>
            <a:off x="76200" y="1225689"/>
            <a:ext cx="8991600" cy="5632311"/>
          </a:xfrm>
          <a:prstGeom prst="rect">
            <a:avLst/>
          </a:prstGeom>
          <a:noFill/>
        </p:spPr>
        <p:txBody>
          <a:bodyPr wrap="square" rtlCol="0">
            <a:spAutoFit/>
          </a:bodyPr>
          <a:lstStyle/>
          <a:p>
            <a:r>
              <a:rPr lang="fr-FR" b="1" dirty="0"/>
              <a:t>Abstract:</a:t>
            </a:r>
            <a:endParaRPr lang="fr-FR" dirty="0"/>
          </a:p>
          <a:p>
            <a:pPr algn="just"/>
            <a:r>
              <a:rPr lang="en-US" dirty="0"/>
              <a:t>Lung cancer is the second most common type of cancer, affecting more than two million people. The available treatments show limited effectiveness and undesirable side effects, thus, there is a huge demand for more effective treatments. The use of drugs already on the market has been proposed as a potential valuable approach. The aim of this study was to test the potential use of β-blockers, atenolol and metoprolol, and the peroxisome proliferator-activated receptor alpha (PPAR-α) receptor agonists, fenofibrate and gemfibrozil as </a:t>
            </a:r>
            <a:r>
              <a:rPr lang="en-US" dirty="0" err="1"/>
              <a:t>coadjuvant</a:t>
            </a:r>
            <a:r>
              <a:rPr lang="en-US" dirty="0"/>
              <a:t> in the treatment of this pathology. Thus, non-small cell lung cancer cell lines, A549 and H460, were exposed to different concentrations of β-blockers (500, 250, 125, 62.5, 31.25, 15.625 and 7.8125 µM) and PPAR-α receptor agonists (25, 12.5, 6.25, 3.125, 1.563, 0.781 and 0.391 µM). Metabolic viability was assessed by Resazurin and MTT viability assay at three different time points, 24, 48 and 72 hours. Atenolol and metoprolol did not demonstrate toxicity towards both cell lines in the tested concentrations and time-points. Gemfibrozil demonstrated limited toxicity towards both cell lines, with decreases of 20% of cellular viability at the maximum concentration tested at 24 hours and Fenofibrate showed toxicity only towards H460 with a calculated LC50 of 20.6 µM. Therefore, Fenofibrate is a strong candidate to act as </a:t>
            </a:r>
            <a:r>
              <a:rPr lang="en-US" dirty="0" err="1"/>
              <a:t>coadjuvant</a:t>
            </a:r>
            <a:r>
              <a:rPr lang="en-US" dirty="0"/>
              <a:t> in the treatment of non-small cell lung cancer. Further studies are necessary to understand the impact of lipid regulators in the treatment of lung cancer. </a:t>
            </a:r>
            <a:endParaRPr lang="fr-FR" dirty="0"/>
          </a:p>
          <a:p>
            <a:endParaRPr lang="en-US" dirty="0"/>
          </a:p>
          <a:p>
            <a:r>
              <a:rPr lang="fr-FR" b="1" dirty="0"/>
              <a:t>Keywords: </a:t>
            </a:r>
            <a:r>
              <a:rPr lang="fr-FR" dirty="0"/>
              <a:t>3 to 5 keywords in </a:t>
            </a:r>
            <a:r>
              <a:rPr lang="fr-FR" dirty="0" err="1"/>
              <a:t>alphabetical</a:t>
            </a:r>
            <a:r>
              <a:rPr lang="fr-FR" dirty="0"/>
              <a:t> </a:t>
            </a:r>
            <a:r>
              <a:rPr lang="fr-FR" dirty="0" err="1"/>
              <a:t>order</a:t>
            </a:r>
            <a:r>
              <a:rPr lang="fr-FR" dirty="0"/>
              <a:t> and </a:t>
            </a:r>
            <a:r>
              <a:rPr lang="fr-FR" dirty="0" err="1"/>
              <a:t>separated</a:t>
            </a:r>
            <a:r>
              <a:rPr lang="fr-FR" dirty="0"/>
              <a:t> by semi colons</a:t>
            </a:r>
            <a:endParaRPr lang="fr-FR" b="1" dirty="0"/>
          </a:p>
        </p:txBody>
      </p:sp>
    </p:spTree>
    <p:extLst>
      <p:ext uri="{BB962C8B-B14F-4D97-AF65-F5344CB8AC3E}">
        <p14:creationId xmlns:p14="http://schemas.microsoft.com/office/powerpoint/2010/main" val="4983669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11"/>
          <p:cNvSpPr>
            <a:spLocks noGrp="1"/>
          </p:cNvSpPr>
          <p:nvPr>
            <p:ph type="sldNum" sz="quarter" idx="12"/>
          </p:nvPr>
        </p:nvSpPr>
        <p:spPr/>
        <p:txBody>
          <a:bodyPr/>
          <a:lstStyle/>
          <a:p>
            <a:fld id="{FCAEAE96-855E-42B1-8DE9-9C9E68DE18C5}" type="slidenum">
              <a:rPr lang="fr-FR" smtClean="0">
                <a:latin typeface="Arial" panose="020B0604020202020204" pitchFamily="34" charset="0"/>
                <a:cs typeface="Arial" panose="020B0604020202020204" pitchFamily="34" charset="0"/>
              </a:rPr>
              <a:pPr/>
              <a:t>4</a:t>
            </a:fld>
            <a:endParaRPr lang="fr-FR"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DD04F326-65EB-4336-8C2B-B7016DD553EB}"/>
              </a:ext>
            </a:extLst>
          </p:cNvPr>
          <p:cNvSpPr txBox="1"/>
          <p:nvPr/>
        </p:nvSpPr>
        <p:spPr>
          <a:xfrm>
            <a:off x="647700" y="1600200"/>
            <a:ext cx="7848600" cy="461665"/>
          </a:xfrm>
          <a:prstGeom prst="rect">
            <a:avLst/>
          </a:prstGeom>
          <a:noFill/>
        </p:spPr>
        <p:txBody>
          <a:bodyPr wrap="square" rtlCol="0">
            <a:spAutoFit/>
          </a:bodyPr>
          <a:lstStyle/>
          <a:p>
            <a:r>
              <a:rPr lang="fr-FR" sz="2400" b="1" dirty="0"/>
              <a:t>Introduction</a:t>
            </a:r>
          </a:p>
        </p:txBody>
      </p:sp>
      <p:sp>
        <p:nvSpPr>
          <p:cNvPr id="2" name="CaixaDeTexto 1">
            <a:extLst>
              <a:ext uri="{FF2B5EF4-FFF2-40B4-BE49-F238E27FC236}">
                <a16:creationId xmlns:a16="http://schemas.microsoft.com/office/drawing/2014/main" id="{A0215572-905A-E317-3BCB-13D198D22E86}"/>
              </a:ext>
            </a:extLst>
          </p:cNvPr>
          <p:cNvSpPr txBox="1"/>
          <p:nvPr/>
        </p:nvSpPr>
        <p:spPr>
          <a:xfrm>
            <a:off x="614309" y="2280863"/>
            <a:ext cx="4419600" cy="461665"/>
          </a:xfrm>
          <a:prstGeom prst="rect">
            <a:avLst/>
          </a:prstGeom>
          <a:noFill/>
        </p:spPr>
        <p:txBody>
          <a:bodyPr wrap="square" rtlCol="0">
            <a:spAutoFit/>
          </a:bodyPr>
          <a:lstStyle/>
          <a:p>
            <a:r>
              <a:rPr lang="pt-PT" sz="2400" b="1" dirty="0" err="1"/>
              <a:t>Cancer</a:t>
            </a:r>
            <a:endParaRPr lang="pt-PT" dirty="0"/>
          </a:p>
        </p:txBody>
      </p:sp>
      <p:pic>
        <p:nvPicPr>
          <p:cNvPr id="3" name="Imagem 2">
            <a:extLst>
              <a:ext uri="{FF2B5EF4-FFF2-40B4-BE49-F238E27FC236}">
                <a16:creationId xmlns:a16="http://schemas.microsoft.com/office/drawing/2014/main" id="{2B5661C4-9AD2-EBC9-3216-D0CDA21CFD0B}"/>
              </a:ext>
            </a:extLst>
          </p:cNvPr>
          <p:cNvPicPr>
            <a:picLocks noChangeAspect="1"/>
          </p:cNvPicPr>
          <p:nvPr/>
        </p:nvPicPr>
        <p:blipFill>
          <a:blip r:embed="rId8"/>
          <a:stretch>
            <a:fillRect/>
          </a:stretch>
        </p:blipFill>
        <p:spPr>
          <a:xfrm>
            <a:off x="521981" y="2961526"/>
            <a:ext cx="4490095" cy="2972472"/>
          </a:xfrm>
          <a:prstGeom prst="rect">
            <a:avLst/>
          </a:prstGeom>
        </p:spPr>
      </p:pic>
      <p:graphicFrame>
        <p:nvGraphicFramePr>
          <p:cNvPr id="7" name="Diagrama 6">
            <a:extLst>
              <a:ext uri="{FF2B5EF4-FFF2-40B4-BE49-F238E27FC236}">
                <a16:creationId xmlns:a16="http://schemas.microsoft.com/office/drawing/2014/main" id="{D9D5F983-D472-CB46-CD33-7727FCE0CA33}"/>
              </a:ext>
            </a:extLst>
          </p:cNvPr>
          <p:cNvGraphicFramePr/>
          <p:nvPr>
            <p:extLst>
              <p:ext uri="{D42A27DB-BD31-4B8C-83A1-F6EECF244321}">
                <p14:modId xmlns:p14="http://schemas.microsoft.com/office/powerpoint/2010/main" val="2612046451"/>
              </p:ext>
            </p:extLst>
          </p:nvPr>
        </p:nvGraphicFramePr>
        <p:xfrm>
          <a:off x="4076699" y="131284"/>
          <a:ext cx="4419601" cy="3984189"/>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pic>
        <p:nvPicPr>
          <p:cNvPr id="4" name="10, 15.50_ slide 4 (1)">
            <a:hlinkClick r:id="" action="ppaction://media"/>
            <a:extLst>
              <a:ext uri="{FF2B5EF4-FFF2-40B4-BE49-F238E27FC236}">
                <a16:creationId xmlns:a16="http://schemas.microsoft.com/office/drawing/2014/main" id="{181887B0-26C1-9ED2-D5A4-9B357A25C294}"/>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389275" y="3133799"/>
            <a:ext cx="406400" cy="406400"/>
          </a:xfrm>
          <a:prstGeom prst="rect">
            <a:avLst/>
          </a:prstGeom>
        </p:spPr>
      </p:pic>
      <p:pic>
        <p:nvPicPr>
          <p:cNvPr id="6" name="slide 4 parte 2">
            <a:hlinkClick r:id="" action="ppaction://media"/>
            <a:extLst>
              <a:ext uri="{FF2B5EF4-FFF2-40B4-BE49-F238E27FC236}">
                <a16:creationId xmlns:a16="http://schemas.microsoft.com/office/drawing/2014/main" id="{0C7F3DA4-9AA6-EC52-7159-1D50B49D248D}"/>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7797800" y="1397000"/>
            <a:ext cx="406400" cy="406400"/>
          </a:xfrm>
          <a:prstGeom prst="rect">
            <a:avLst/>
          </a:prstGeom>
        </p:spPr>
      </p:pic>
      <p:pic>
        <p:nvPicPr>
          <p:cNvPr id="8" name="Imagem 7">
            <a:extLst>
              <a:ext uri="{FF2B5EF4-FFF2-40B4-BE49-F238E27FC236}">
                <a16:creationId xmlns:a16="http://schemas.microsoft.com/office/drawing/2014/main" id="{8E9848A2-9072-FA7F-4A6D-E7D698D2D596}"/>
              </a:ext>
            </a:extLst>
          </p:cNvPr>
          <p:cNvPicPr>
            <a:picLocks noChangeAspect="1"/>
          </p:cNvPicPr>
          <p:nvPr/>
        </p:nvPicPr>
        <p:blipFill>
          <a:blip r:embed="rId15"/>
          <a:stretch>
            <a:fillRect/>
          </a:stretch>
        </p:blipFill>
        <p:spPr>
          <a:xfrm>
            <a:off x="6517707" y="4160924"/>
            <a:ext cx="2143125" cy="2143125"/>
          </a:xfrm>
          <a:prstGeom prst="rect">
            <a:avLst/>
          </a:prstGeom>
        </p:spPr>
      </p:pic>
    </p:spTree>
    <p:extLst>
      <p:ext uri="{BB962C8B-B14F-4D97-AF65-F5344CB8AC3E}">
        <p14:creationId xmlns:p14="http://schemas.microsoft.com/office/powerpoint/2010/main" val="1458517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117"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136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4"/>
                </p:tgtEl>
              </p:cMediaNode>
            </p:audio>
            <p:audio>
              <p:cMediaNode vol="80000">
                <p:cTn id="12" fill="hold" display="0">
                  <p:stCondLst>
                    <p:cond delay="indefinite"/>
                  </p:stCondLst>
                  <p:endCondLst>
                    <p:cond evt="onStopAudio" delay="0">
                      <p:tgtEl>
                        <p:sldTgt/>
                      </p:tgtEl>
                    </p:cond>
                  </p:endCondLst>
                </p:cTn>
                <p:tgtEl>
                  <p:spTgt spid="6"/>
                </p:tgtEl>
              </p:cMediaNode>
            </p:audio>
          </p:childTnLst>
        </p:cTn>
      </p:par>
    </p:tnLst>
  </p:timing>
  <p:extLst>
    <p:ext uri="{6950BFC3-D8DA-4A85-94F7-54DA5524770B}">
      <p188:commentRel xmlns:p188="http://schemas.microsoft.com/office/powerpoint/2018/8/main" r:id="rId7"/>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o Número do Diapositivo 1">
            <a:extLst>
              <a:ext uri="{FF2B5EF4-FFF2-40B4-BE49-F238E27FC236}">
                <a16:creationId xmlns:a16="http://schemas.microsoft.com/office/drawing/2014/main" id="{35E97BE0-E344-889E-10A1-3304E8893810}"/>
              </a:ext>
            </a:extLst>
          </p:cNvPr>
          <p:cNvSpPr>
            <a:spLocks noGrp="1"/>
          </p:cNvSpPr>
          <p:nvPr>
            <p:ph type="sldNum" sz="quarter" idx="12"/>
          </p:nvPr>
        </p:nvSpPr>
        <p:spPr/>
        <p:txBody>
          <a:bodyPr/>
          <a:lstStyle/>
          <a:p>
            <a:fld id="{FCAEAE96-855E-42B1-8DE9-9C9E68DE18C5}" type="slidenum">
              <a:rPr lang="fr-FR" smtClean="0"/>
              <a:pPr/>
              <a:t>5</a:t>
            </a:fld>
            <a:endParaRPr lang="fr-FR"/>
          </a:p>
        </p:txBody>
      </p:sp>
      <p:sp>
        <p:nvSpPr>
          <p:cNvPr id="3" name="CaixaDeTexto 2">
            <a:extLst>
              <a:ext uri="{FF2B5EF4-FFF2-40B4-BE49-F238E27FC236}">
                <a16:creationId xmlns:a16="http://schemas.microsoft.com/office/drawing/2014/main" id="{0E535348-968F-FC95-28B1-0427AB38B522}"/>
              </a:ext>
            </a:extLst>
          </p:cNvPr>
          <p:cNvSpPr txBox="1"/>
          <p:nvPr/>
        </p:nvSpPr>
        <p:spPr>
          <a:xfrm>
            <a:off x="1447800" y="1371600"/>
            <a:ext cx="5867400" cy="369332"/>
          </a:xfrm>
          <a:prstGeom prst="rect">
            <a:avLst/>
          </a:prstGeom>
          <a:noFill/>
        </p:spPr>
        <p:txBody>
          <a:bodyPr wrap="square" rtlCol="0">
            <a:spAutoFit/>
          </a:bodyPr>
          <a:lstStyle/>
          <a:p>
            <a:r>
              <a:rPr lang="fr-FR" sz="1800" b="1" dirty="0" err="1"/>
              <a:t>Hallma</a:t>
            </a:r>
            <a:r>
              <a:rPr lang="fr-FR" b="1" dirty="0" err="1"/>
              <a:t>r</a:t>
            </a:r>
            <a:r>
              <a:rPr lang="fr-FR" sz="1800" b="1" dirty="0" err="1"/>
              <a:t>ks</a:t>
            </a:r>
            <a:r>
              <a:rPr lang="fr-FR" sz="1800" b="1" dirty="0"/>
              <a:t> of cancer</a:t>
            </a:r>
          </a:p>
        </p:txBody>
      </p:sp>
      <p:pic>
        <p:nvPicPr>
          <p:cNvPr id="4" name="Imagem 3">
            <a:extLst>
              <a:ext uri="{FF2B5EF4-FFF2-40B4-BE49-F238E27FC236}">
                <a16:creationId xmlns:a16="http://schemas.microsoft.com/office/drawing/2014/main" id="{F84D9D44-3509-E1E7-7BF1-F4656949FC2C}"/>
              </a:ext>
            </a:extLst>
          </p:cNvPr>
          <p:cNvPicPr>
            <a:picLocks noChangeAspect="1"/>
          </p:cNvPicPr>
          <p:nvPr/>
        </p:nvPicPr>
        <p:blipFill>
          <a:blip r:embed="rId5"/>
          <a:stretch>
            <a:fillRect/>
          </a:stretch>
        </p:blipFill>
        <p:spPr>
          <a:xfrm>
            <a:off x="1536099" y="1906922"/>
            <a:ext cx="6071802" cy="4446859"/>
          </a:xfrm>
          <a:prstGeom prst="rect">
            <a:avLst/>
          </a:prstGeom>
        </p:spPr>
      </p:pic>
      <p:pic>
        <p:nvPicPr>
          <p:cNvPr id="5" name="slide 5">
            <a:hlinkClick r:id="" action="ppaction://media"/>
            <a:extLst>
              <a:ext uri="{FF2B5EF4-FFF2-40B4-BE49-F238E27FC236}">
                <a16:creationId xmlns:a16="http://schemas.microsoft.com/office/drawing/2014/main" id="{77EEA792-F59D-553A-6495-9B12478FEE5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4014025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11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extLst>
    <p:ext uri="{6950BFC3-D8DA-4A85-94F7-54DA5524770B}">
      <p188:commentRel xmlns:p188="http://schemas.microsoft.com/office/powerpoint/2018/8/main" r:id="rId4"/>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o Número do Diapositivo 1">
            <a:extLst>
              <a:ext uri="{FF2B5EF4-FFF2-40B4-BE49-F238E27FC236}">
                <a16:creationId xmlns:a16="http://schemas.microsoft.com/office/drawing/2014/main" id="{B64AEA8A-1182-FF84-F868-4DEE368DD6A5}"/>
              </a:ext>
            </a:extLst>
          </p:cNvPr>
          <p:cNvSpPr>
            <a:spLocks noGrp="1"/>
          </p:cNvSpPr>
          <p:nvPr>
            <p:ph type="sldNum" sz="quarter" idx="12"/>
          </p:nvPr>
        </p:nvSpPr>
        <p:spPr/>
        <p:txBody>
          <a:bodyPr/>
          <a:lstStyle/>
          <a:p>
            <a:fld id="{FCAEAE96-855E-42B1-8DE9-9C9E68DE18C5}" type="slidenum">
              <a:rPr lang="fr-FR" smtClean="0"/>
              <a:pPr/>
              <a:t>6</a:t>
            </a:fld>
            <a:endParaRPr lang="fr-FR"/>
          </a:p>
        </p:txBody>
      </p:sp>
      <p:pic>
        <p:nvPicPr>
          <p:cNvPr id="3" name="Imagem 2">
            <a:extLst>
              <a:ext uri="{FF2B5EF4-FFF2-40B4-BE49-F238E27FC236}">
                <a16:creationId xmlns:a16="http://schemas.microsoft.com/office/drawing/2014/main" id="{82CBA476-52A1-41F2-99E6-9E720DCDB1D7}"/>
              </a:ext>
            </a:extLst>
          </p:cNvPr>
          <p:cNvPicPr>
            <a:picLocks noChangeAspect="1"/>
          </p:cNvPicPr>
          <p:nvPr/>
        </p:nvPicPr>
        <p:blipFill rotWithShape="1">
          <a:blip r:embed="rId4"/>
          <a:srcRect l="6527"/>
          <a:stretch/>
        </p:blipFill>
        <p:spPr>
          <a:xfrm>
            <a:off x="0" y="4121914"/>
            <a:ext cx="4191000" cy="2216456"/>
          </a:xfrm>
          <a:prstGeom prst="rect">
            <a:avLst/>
          </a:prstGeom>
        </p:spPr>
      </p:pic>
      <p:sp>
        <p:nvSpPr>
          <p:cNvPr id="4" name="CaixaDeTexto 3">
            <a:extLst>
              <a:ext uri="{FF2B5EF4-FFF2-40B4-BE49-F238E27FC236}">
                <a16:creationId xmlns:a16="http://schemas.microsoft.com/office/drawing/2014/main" id="{FF765322-B85F-A5EB-1D48-B2EAFCDDA6E1}"/>
              </a:ext>
            </a:extLst>
          </p:cNvPr>
          <p:cNvSpPr txBox="1"/>
          <p:nvPr/>
        </p:nvSpPr>
        <p:spPr>
          <a:xfrm>
            <a:off x="1219200" y="1292747"/>
            <a:ext cx="6400800" cy="646331"/>
          </a:xfrm>
          <a:prstGeom prst="rect">
            <a:avLst/>
          </a:prstGeom>
          <a:noFill/>
        </p:spPr>
        <p:txBody>
          <a:bodyPr wrap="square" rtlCol="0">
            <a:spAutoFit/>
          </a:bodyPr>
          <a:lstStyle/>
          <a:p>
            <a:r>
              <a:rPr lang="pt-PT" b="1" dirty="0"/>
              <a:t>Lung </a:t>
            </a:r>
            <a:r>
              <a:rPr lang="pt-PT" b="1" dirty="0" err="1"/>
              <a:t>Cancer</a:t>
            </a:r>
            <a:endParaRPr lang="pt-PT" b="1" dirty="0"/>
          </a:p>
          <a:p>
            <a:endParaRPr lang="pt-PT" dirty="0"/>
          </a:p>
        </p:txBody>
      </p:sp>
      <p:graphicFrame>
        <p:nvGraphicFramePr>
          <p:cNvPr id="5" name="Diagrama 4">
            <a:extLst>
              <a:ext uri="{FF2B5EF4-FFF2-40B4-BE49-F238E27FC236}">
                <a16:creationId xmlns:a16="http://schemas.microsoft.com/office/drawing/2014/main" id="{2F422750-D544-6171-4A28-A2D754A2A257}"/>
              </a:ext>
            </a:extLst>
          </p:cNvPr>
          <p:cNvGraphicFramePr/>
          <p:nvPr>
            <p:extLst>
              <p:ext uri="{D42A27DB-BD31-4B8C-83A1-F6EECF244321}">
                <p14:modId xmlns:p14="http://schemas.microsoft.com/office/powerpoint/2010/main" val="31911291"/>
              </p:ext>
            </p:extLst>
          </p:nvPr>
        </p:nvGraphicFramePr>
        <p:xfrm>
          <a:off x="3962400" y="961602"/>
          <a:ext cx="4572000" cy="212407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6" name="Diagrama 5">
            <a:extLst>
              <a:ext uri="{FF2B5EF4-FFF2-40B4-BE49-F238E27FC236}">
                <a16:creationId xmlns:a16="http://schemas.microsoft.com/office/drawing/2014/main" id="{6FF1B2EF-61DD-23F3-BE7E-9E6A39B6F8F9}"/>
              </a:ext>
            </a:extLst>
          </p:cNvPr>
          <p:cNvGraphicFramePr/>
          <p:nvPr>
            <p:extLst>
              <p:ext uri="{D42A27DB-BD31-4B8C-83A1-F6EECF244321}">
                <p14:modId xmlns:p14="http://schemas.microsoft.com/office/powerpoint/2010/main" val="2161449324"/>
              </p:ext>
            </p:extLst>
          </p:nvPr>
        </p:nvGraphicFramePr>
        <p:xfrm>
          <a:off x="4267200" y="3315329"/>
          <a:ext cx="5122561" cy="3223583"/>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7" name="slide 6">
            <a:hlinkClick r:id="" action="ppaction://media"/>
            <a:extLst>
              <a:ext uri="{FF2B5EF4-FFF2-40B4-BE49-F238E27FC236}">
                <a16:creationId xmlns:a16="http://schemas.microsoft.com/office/drawing/2014/main" id="{6D3C6C3C-437D-EBE6-2095-0E4A86F70740}"/>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2395627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74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o Número do Diapositivo 1">
            <a:extLst>
              <a:ext uri="{FF2B5EF4-FFF2-40B4-BE49-F238E27FC236}">
                <a16:creationId xmlns:a16="http://schemas.microsoft.com/office/drawing/2014/main" id="{75B78329-77C0-99FB-36FA-C001CA4E1342}"/>
              </a:ext>
            </a:extLst>
          </p:cNvPr>
          <p:cNvSpPr>
            <a:spLocks noGrp="1"/>
          </p:cNvSpPr>
          <p:nvPr>
            <p:ph type="sldNum" sz="quarter" idx="12"/>
          </p:nvPr>
        </p:nvSpPr>
        <p:spPr/>
        <p:txBody>
          <a:bodyPr/>
          <a:lstStyle/>
          <a:p>
            <a:fld id="{FCAEAE96-855E-42B1-8DE9-9C9E68DE18C5}" type="slidenum">
              <a:rPr lang="fr-FR" smtClean="0"/>
              <a:pPr/>
              <a:t>7</a:t>
            </a:fld>
            <a:endParaRPr lang="fr-FR"/>
          </a:p>
        </p:txBody>
      </p:sp>
      <p:sp>
        <p:nvSpPr>
          <p:cNvPr id="3" name="CaixaDeTexto 2">
            <a:extLst>
              <a:ext uri="{FF2B5EF4-FFF2-40B4-BE49-F238E27FC236}">
                <a16:creationId xmlns:a16="http://schemas.microsoft.com/office/drawing/2014/main" id="{CF70C6C2-FC98-3B62-F1CB-B7D0B0516172}"/>
              </a:ext>
            </a:extLst>
          </p:cNvPr>
          <p:cNvSpPr txBox="1"/>
          <p:nvPr/>
        </p:nvSpPr>
        <p:spPr>
          <a:xfrm>
            <a:off x="1389265" y="1013497"/>
            <a:ext cx="5715000" cy="369332"/>
          </a:xfrm>
          <a:prstGeom prst="rect">
            <a:avLst/>
          </a:prstGeom>
          <a:noFill/>
        </p:spPr>
        <p:txBody>
          <a:bodyPr wrap="square" rtlCol="0">
            <a:spAutoFit/>
          </a:bodyPr>
          <a:lstStyle/>
          <a:p>
            <a:r>
              <a:rPr lang="pt-PT" dirty="0"/>
              <a:t>Beta-</a:t>
            </a:r>
            <a:r>
              <a:rPr lang="pt-PT" dirty="0" err="1"/>
              <a:t>adrenergic</a:t>
            </a:r>
            <a:r>
              <a:rPr lang="pt-PT" dirty="0"/>
              <a:t> </a:t>
            </a:r>
            <a:r>
              <a:rPr lang="pt-PT" dirty="0" err="1"/>
              <a:t>system</a:t>
            </a:r>
            <a:endParaRPr lang="pt-PT" dirty="0"/>
          </a:p>
        </p:txBody>
      </p:sp>
      <p:pic>
        <p:nvPicPr>
          <p:cNvPr id="4" name="Imagem 3">
            <a:extLst>
              <a:ext uri="{FF2B5EF4-FFF2-40B4-BE49-F238E27FC236}">
                <a16:creationId xmlns:a16="http://schemas.microsoft.com/office/drawing/2014/main" id="{A3F28D0D-776A-0441-D96D-718DA3588374}"/>
              </a:ext>
            </a:extLst>
          </p:cNvPr>
          <p:cNvPicPr>
            <a:picLocks noChangeAspect="1"/>
          </p:cNvPicPr>
          <p:nvPr/>
        </p:nvPicPr>
        <p:blipFill>
          <a:blip r:embed="rId4"/>
          <a:stretch>
            <a:fillRect/>
          </a:stretch>
        </p:blipFill>
        <p:spPr>
          <a:xfrm>
            <a:off x="6317751" y="1019156"/>
            <a:ext cx="2563554" cy="1514099"/>
          </a:xfrm>
          <a:prstGeom prst="rect">
            <a:avLst/>
          </a:prstGeom>
        </p:spPr>
      </p:pic>
      <p:sp>
        <p:nvSpPr>
          <p:cNvPr id="7" name="CaixaDeTexto 6">
            <a:extLst>
              <a:ext uri="{FF2B5EF4-FFF2-40B4-BE49-F238E27FC236}">
                <a16:creationId xmlns:a16="http://schemas.microsoft.com/office/drawing/2014/main" id="{20B94512-650D-B8C7-DEE2-9AEF6193456A}"/>
              </a:ext>
            </a:extLst>
          </p:cNvPr>
          <p:cNvSpPr txBox="1"/>
          <p:nvPr/>
        </p:nvSpPr>
        <p:spPr>
          <a:xfrm>
            <a:off x="559567" y="1921965"/>
            <a:ext cx="722512" cy="52322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square" rtlCol="0">
            <a:spAutoFit/>
          </a:bodyPr>
          <a:lstStyle/>
          <a:p>
            <a:pPr algn="ctr"/>
            <a:r>
              <a:rPr lang="el-GR" sz="2800" dirty="0"/>
              <a:t>α</a:t>
            </a:r>
            <a:endParaRPr lang="pt-PT" dirty="0"/>
          </a:p>
        </p:txBody>
      </p:sp>
      <p:sp>
        <p:nvSpPr>
          <p:cNvPr id="9" name="CaixaDeTexto 8">
            <a:extLst>
              <a:ext uri="{FF2B5EF4-FFF2-40B4-BE49-F238E27FC236}">
                <a16:creationId xmlns:a16="http://schemas.microsoft.com/office/drawing/2014/main" id="{EEABC5F8-3F38-25FA-301A-BACD62F83E15}"/>
              </a:ext>
            </a:extLst>
          </p:cNvPr>
          <p:cNvSpPr txBox="1"/>
          <p:nvPr/>
        </p:nvSpPr>
        <p:spPr>
          <a:xfrm>
            <a:off x="559410" y="4301309"/>
            <a:ext cx="722512" cy="52322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square" rtlCol="0">
            <a:spAutoFit/>
          </a:bodyPr>
          <a:lstStyle/>
          <a:p>
            <a:pPr algn="ctr"/>
            <a:r>
              <a:rPr lang="el-GR" sz="2800" dirty="0"/>
              <a:t>β</a:t>
            </a:r>
            <a:endParaRPr lang="pt-PT" sz="2800" dirty="0"/>
          </a:p>
        </p:txBody>
      </p:sp>
      <p:cxnSp>
        <p:nvCxnSpPr>
          <p:cNvPr id="11" name="Conexão reta unidirecional 10">
            <a:extLst>
              <a:ext uri="{FF2B5EF4-FFF2-40B4-BE49-F238E27FC236}">
                <a16:creationId xmlns:a16="http://schemas.microsoft.com/office/drawing/2014/main" id="{9B7FC075-AC58-7874-6841-C5B50DA03D7C}"/>
              </a:ext>
            </a:extLst>
          </p:cNvPr>
          <p:cNvCxnSpPr>
            <a:cxnSpLocks/>
          </p:cNvCxnSpPr>
          <p:nvPr/>
        </p:nvCxnSpPr>
        <p:spPr>
          <a:xfrm>
            <a:off x="1552275" y="2332261"/>
            <a:ext cx="733725" cy="1484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Conexão reta unidirecional 12">
            <a:extLst>
              <a:ext uri="{FF2B5EF4-FFF2-40B4-BE49-F238E27FC236}">
                <a16:creationId xmlns:a16="http://schemas.microsoft.com/office/drawing/2014/main" id="{7D941C3C-D463-C114-FDFC-A1C99FF80B8A}"/>
              </a:ext>
            </a:extLst>
          </p:cNvPr>
          <p:cNvCxnSpPr>
            <a:cxnSpLocks/>
          </p:cNvCxnSpPr>
          <p:nvPr/>
        </p:nvCxnSpPr>
        <p:spPr>
          <a:xfrm flipV="1">
            <a:off x="1552275" y="1776205"/>
            <a:ext cx="733725" cy="14053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CaixaDeTexto 16">
            <a:extLst>
              <a:ext uri="{FF2B5EF4-FFF2-40B4-BE49-F238E27FC236}">
                <a16:creationId xmlns:a16="http://schemas.microsoft.com/office/drawing/2014/main" id="{0DC07641-B666-ACE3-3680-3A92E826D470}"/>
              </a:ext>
            </a:extLst>
          </p:cNvPr>
          <p:cNvSpPr txBox="1"/>
          <p:nvPr/>
        </p:nvSpPr>
        <p:spPr>
          <a:xfrm>
            <a:off x="2391757" y="1621958"/>
            <a:ext cx="328877" cy="646331"/>
          </a:xfrm>
          <a:prstGeom prst="rect">
            <a:avLst/>
          </a:prstGeom>
          <a:noFill/>
        </p:spPr>
        <p:txBody>
          <a:bodyPr wrap="square" rtlCol="0">
            <a:spAutoFit/>
          </a:bodyPr>
          <a:lstStyle/>
          <a:p>
            <a:pPr algn="ctr"/>
            <a:r>
              <a:rPr lang="pt-PT" dirty="0"/>
              <a:t>1</a:t>
            </a:r>
          </a:p>
          <a:p>
            <a:endParaRPr lang="pt-PT" dirty="0"/>
          </a:p>
        </p:txBody>
      </p:sp>
      <p:sp>
        <p:nvSpPr>
          <p:cNvPr id="18" name="CaixaDeTexto 17">
            <a:extLst>
              <a:ext uri="{FF2B5EF4-FFF2-40B4-BE49-F238E27FC236}">
                <a16:creationId xmlns:a16="http://schemas.microsoft.com/office/drawing/2014/main" id="{2B38B4F5-6014-2D1A-5D6E-31B3702CDCB7}"/>
              </a:ext>
            </a:extLst>
          </p:cNvPr>
          <p:cNvSpPr txBox="1"/>
          <p:nvPr/>
        </p:nvSpPr>
        <p:spPr>
          <a:xfrm>
            <a:off x="2394106" y="2408572"/>
            <a:ext cx="533400" cy="369332"/>
          </a:xfrm>
          <a:prstGeom prst="rect">
            <a:avLst/>
          </a:prstGeom>
          <a:noFill/>
        </p:spPr>
        <p:txBody>
          <a:bodyPr wrap="square" rtlCol="0">
            <a:spAutoFit/>
          </a:bodyPr>
          <a:lstStyle/>
          <a:p>
            <a:r>
              <a:rPr lang="pt-PT" dirty="0"/>
              <a:t>2</a:t>
            </a:r>
          </a:p>
        </p:txBody>
      </p:sp>
      <p:sp>
        <p:nvSpPr>
          <p:cNvPr id="19" name="CaixaDeTexto 18">
            <a:extLst>
              <a:ext uri="{FF2B5EF4-FFF2-40B4-BE49-F238E27FC236}">
                <a16:creationId xmlns:a16="http://schemas.microsoft.com/office/drawing/2014/main" id="{90286DDF-1917-DCF8-D5D6-0AE0B2003730}"/>
              </a:ext>
            </a:extLst>
          </p:cNvPr>
          <p:cNvSpPr txBox="1"/>
          <p:nvPr/>
        </p:nvSpPr>
        <p:spPr>
          <a:xfrm>
            <a:off x="2660806" y="1453573"/>
            <a:ext cx="1469743" cy="584775"/>
          </a:xfrm>
          <a:prstGeom prst="rect">
            <a:avLst/>
          </a:prstGeom>
          <a:noFill/>
        </p:spPr>
        <p:txBody>
          <a:bodyPr wrap="square" rtlCol="0">
            <a:spAutoFit/>
          </a:bodyPr>
          <a:lstStyle/>
          <a:p>
            <a:pPr marL="285750" indent="-285750">
              <a:buFont typeface="Arial" panose="020B0604020202020204" pitchFamily="34" charset="0"/>
              <a:buChar char="•"/>
            </a:pPr>
            <a:r>
              <a:rPr lang="pt-PT" sz="1600" dirty="0" err="1"/>
              <a:t>Muscles</a:t>
            </a:r>
            <a:r>
              <a:rPr lang="pt-PT" sz="1600" dirty="0"/>
              <a:t> </a:t>
            </a:r>
            <a:r>
              <a:rPr lang="pt-PT" sz="1600" dirty="0" err="1"/>
              <a:t>contraction</a:t>
            </a:r>
            <a:endParaRPr lang="pt-PT" sz="1600" dirty="0"/>
          </a:p>
        </p:txBody>
      </p:sp>
      <p:sp>
        <p:nvSpPr>
          <p:cNvPr id="23" name="CaixaDeTexto 22">
            <a:extLst>
              <a:ext uri="{FF2B5EF4-FFF2-40B4-BE49-F238E27FC236}">
                <a16:creationId xmlns:a16="http://schemas.microsoft.com/office/drawing/2014/main" id="{2A68E6DB-A23A-06B8-4F61-D9B2AA5524E7}"/>
              </a:ext>
            </a:extLst>
          </p:cNvPr>
          <p:cNvSpPr txBox="1"/>
          <p:nvPr/>
        </p:nvSpPr>
        <p:spPr>
          <a:xfrm>
            <a:off x="2712072" y="2378260"/>
            <a:ext cx="1776463" cy="338554"/>
          </a:xfrm>
          <a:prstGeom prst="rect">
            <a:avLst/>
          </a:prstGeom>
          <a:noFill/>
        </p:spPr>
        <p:txBody>
          <a:bodyPr wrap="square" rtlCol="0">
            <a:spAutoFit/>
          </a:bodyPr>
          <a:lstStyle/>
          <a:p>
            <a:pPr marL="285750" indent="-285750">
              <a:buSzPct val="96000"/>
              <a:buFont typeface="Arial" panose="020B0604020202020204" pitchFamily="34" charset="0"/>
              <a:buChar char="•"/>
            </a:pPr>
            <a:r>
              <a:rPr lang="pt-PT" sz="1600" dirty="0" err="1"/>
              <a:t>Pre-synaptic</a:t>
            </a:r>
            <a:endParaRPr lang="pt-PT" sz="1600" dirty="0"/>
          </a:p>
        </p:txBody>
      </p:sp>
      <p:cxnSp>
        <p:nvCxnSpPr>
          <p:cNvPr id="26" name="Conexão reta unidirecional 25">
            <a:extLst>
              <a:ext uri="{FF2B5EF4-FFF2-40B4-BE49-F238E27FC236}">
                <a16:creationId xmlns:a16="http://schemas.microsoft.com/office/drawing/2014/main" id="{4A98353C-90C7-D216-8F21-AB37CFF9C199}"/>
              </a:ext>
            </a:extLst>
          </p:cNvPr>
          <p:cNvCxnSpPr>
            <a:cxnSpLocks/>
          </p:cNvCxnSpPr>
          <p:nvPr/>
        </p:nvCxnSpPr>
        <p:spPr>
          <a:xfrm flipV="1">
            <a:off x="1389265" y="4160321"/>
            <a:ext cx="862014" cy="1409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Conexão reta unidirecional 27">
            <a:extLst>
              <a:ext uri="{FF2B5EF4-FFF2-40B4-BE49-F238E27FC236}">
                <a16:creationId xmlns:a16="http://schemas.microsoft.com/office/drawing/2014/main" id="{9D6813AE-BF98-A446-0706-08657BCA8730}"/>
              </a:ext>
            </a:extLst>
          </p:cNvPr>
          <p:cNvCxnSpPr>
            <a:cxnSpLocks/>
          </p:cNvCxnSpPr>
          <p:nvPr/>
        </p:nvCxnSpPr>
        <p:spPr>
          <a:xfrm>
            <a:off x="1389265" y="4607680"/>
            <a:ext cx="96736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Conexão reta unidirecional 34">
            <a:extLst>
              <a:ext uri="{FF2B5EF4-FFF2-40B4-BE49-F238E27FC236}">
                <a16:creationId xmlns:a16="http://schemas.microsoft.com/office/drawing/2014/main" id="{33C33C88-5ED7-2ADA-BF95-9FBFAA973F2F}"/>
              </a:ext>
            </a:extLst>
          </p:cNvPr>
          <p:cNvCxnSpPr>
            <a:cxnSpLocks/>
          </p:cNvCxnSpPr>
          <p:nvPr/>
        </p:nvCxnSpPr>
        <p:spPr>
          <a:xfrm>
            <a:off x="1447199" y="4873837"/>
            <a:ext cx="851495" cy="23769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 name="CaixaDeTexto 4">
            <a:extLst>
              <a:ext uri="{FF2B5EF4-FFF2-40B4-BE49-F238E27FC236}">
                <a16:creationId xmlns:a16="http://schemas.microsoft.com/office/drawing/2014/main" id="{C3954E67-4A00-1054-1F53-C702B9AD0F32}"/>
              </a:ext>
            </a:extLst>
          </p:cNvPr>
          <p:cNvSpPr txBox="1"/>
          <p:nvPr/>
        </p:nvSpPr>
        <p:spPr>
          <a:xfrm>
            <a:off x="2405358" y="3931977"/>
            <a:ext cx="396494" cy="369332"/>
          </a:xfrm>
          <a:prstGeom prst="rect">
            <a:avLst/>
          </a:prstGeom>
          <a:noFill/>
        </p:spPr>
        <p:txBody>
          <a:bodyPr wrap="square" rtlCol="0">
            <a:spAutoFit/>
          </a:bodyPr>
          <a:lstStyle/>
          <a:p>
            <a:r>
              <a:rPr lang="pt-PT" dirty="0"/>
              <a:t>1</a:t>
            </a:r>
          </a:p>
        </p:txBody>
      </p:sp>
      <p:sp>
        <p:nvSpPr>
          <p:cNvPr id="6" name="CaixaDeTexto 5">
            <a:extLst>
              <a:ext uri="{FF2B5EF4-FFF2-40B4-BE49-F238E27FC236}">
                <a16:creationId xmlns:a16="http://schemas.microsoft.com/office/drawing/2014/main" id="{8D273898-0E4B-1ACA-76EF-9CAB25E74742}"/>
              </a:ext>
            </a:extLst>
          </p:cNvPr>
          <p:cNvSpPr txBox="1"/>
          <p:nvPr/>
        </p:nvSpPr>
        <p:spPr>
          <a:xfrm>
            <a:off x="2420852" y="4468881"/>
            <a:ext cx="381000" cy="369332"/>
          </a:xfrm>
          <a:prstGeom prst="rect">
            <a:avLst/>
          </a:prstGeom>
          <a:noFill/>
        </p:spPr>
        <p:txBody>
          <a:bodyPr wrap="square" rtlCol="0">
            <a:spAutoFit/>
          </a:bodyPr>
          <a:lstStyle/>
          <a:p>
            <a:r>
              <a:rPr lang="pt-PT" dirty="0"/>
              <a:t>2</a:t>
            </a:r>
          </a:p>
        </p:txBody>
      </p:sp>
      <p:sp>
        <p:nvSpPr>
          <p:cNvPr id="8" name="CaixaDeTexto 7">
            <a:extLst>
              <a:ext uri="{FF2B5EF4-FFF2-40B4-BE49-F238E27FC236}">
                <a16:creationId xmlns:a16="http://schemas.microsoft.com/office/drawing/2014/main" id="{618F5C79-DFD3-7C39-A560-5F1F6C87E498}"/>
              </a:ext>
            </a:extLst>
          </p:cNvPr>
          <p:cNvSpPr txBox="1"/>
          <p:nvPr/>
        </p:nvSpPr>
        <p:spPr>
          <a:xfrm>
            <a:off x="2426994" y="5040833"/>
            <a:ext cx="533400" cy="646331"/>
          </a:xfrm>
          <a:prstGeom prst="rect">
            <a:avLst/>
          </a:prstGeom>
          <a:noFill/>
        </p:spPr>
        <p:txBody>
          <a:bodyPr wrap="square" rtlCol="0">
            <a:spAutoFit/>
          </a:bodyPr>
          <a:lstStyle/>
          <a:p>
            <a:r>
              <a:rPr lang="pt-PT" dirty="0"/>
              <a:t>3</a:t>
            </a:r>
          </a:p>
          <a:p>
            <a:endParaRPr lang="pt-PT" dirty="0"/>
          </a:p>
        </p:txBody>
      </p:sp>
      <p:sp>
        <p:nvSpPr>
          <p:cNvPr id="10" name="CaixaDeTexto 9">
            <a:extLst>
              <a:ext uri="{FF2B5EF4-FFF2-40B4-BE49-F238E27FC236}">
                <a16:creationId xmlns:a16="http://schemas.microsoft.com/office/drawing/2014/main" id="{40F52D32-0A40-0067-F53A-D47F9079CDAB}"/>
              </a:ext>
            </a:extLst>
          </p:cNvPr>
          <p:cNvSpPr txBox="1"/>
          <p:nvPr/>
        </p:nvSpPr>
        <p:spPr>
          <a:xfrm>
            <a:off x="2729722" y="4538498"/>
            <a:ext cx="1469743" cy="584775"/>
          </a:xfrm>
          <a:prstGeom prst="rect">
            <a:avLst/>
          </a:prstGeom>
          <a:noFill/>
        </p:spPr>
        <p:txBody>
          <a:bodyPr wrap="square" rtlCol="0">
            <a:spAutoFit/>
          </a:bodyPr>
          <a:lstStyle/>
          <a:p>
            <a:pPr marL="285750" indent="-285750">
              <a:buFont typeface="Arial" panose="020B0604020202020204" pitchFamily="34" charset="0"/>
              <a:buChar char="•"/>
            </a:pPr>
            <a:r>
              <a:rPr lang="pt-PT" sz="1600" dirty="0" err="1"/>
              <a:t>muscle</a:t>
            </a:r>
            <a:r>
              <a:rPr lang="pt-PT" sz="1600" dirty="0"/>
              <a:t> </a:t>
            </a:r>
            <a:r>
              <a:rPr lang="pt-PT" sz="1600" dirty="0" err="1"/>
              <a:t>relaxation</a:t>
            </a:r>
            <a:endParaRPr lang="pt-PT" sz="1600" dirty="0"/>
          </a:p>
        </p:txBody>
      </p:sp>
      <p:sp>
        <p:nvSpPr>
          <p:cNvPr id="12" name="CaixaDeTexto 11">
            <a:extLst>
              <a:ext uri="{FF2B5EF4-FFF2-40B4-BE49-F238E27FC236}">
                <a16:creationId xmlns:a16="http://schemas.microsoft.com/office/drawing/2014/main" id="{9C86377F-B62F-87D8-1838-8ADDCA160017}"/>
              </a:ext>
            </a:extLst>
          </p:cNvPr>
          <p:cNvSpPr txBox="1"/>
          <p:nvPr/>
        </p:nvSpPr>
        <p:spPr>
          <a:xfrm>
            <a:off x="2679670" y="5111534"/>
            <a:ext cx="1377419" cy="338554"/>
          </a:xfrm>
          <a:prstGeom prst="rect">
            <a:avLst/>
          </a:prstGeom>
          <a:noFill/>
        </p:spPr>
        <p:txBody>
          <a:bodyPr wrap="square" rtlCol="0">
            <a:spAutoFit/>
          </a:bodyPr>
          <a:lstStyle/>
          <a:p>
            <a:pPr marL="285750" indent="-285750">
              <a:buFont typeface="Arial" panose="020B0604020202020204" pitchFamily="34" charset="0"/>
              <a:buChar char="•"/>
            </a:pPr>
            <a:r>
              <a:rPr lang="pt-PT" sz="1600" dirty="0" err="1"/>
              <a:t>lipolysis</a:t>
            </a:r>
            <a:endParaRPr lang="pt-PT" sz="1600" dirty="0"/>
          </a:p>
        </p:txBody>
      </p:sp>
      <p:sp>
        <p:nvSpPr>
          <p:cNvPr id="14" name="CaixaDeTexto 13">
            <a:extLst>
              <a:ext uri="{FF2B5EF4-FFF2-40B4-BE49-F238E27FC236}">
                <a16:creationId xmlns:a16="http://schemas.microsoft.com/office/drawing/2014/main" id="{7A18E1DD-13BB-DDF7-D16A-89E8590F5389}"/>
              </a:ext>
            </a:extLst>
          </p:cNvPr>
          <p:cNvSpPr txBox="1"/>
          <p:nvPr/>
        </p:nvSpPr>
        <p:spPr>
          <a:xfrm>
            <a:off x="2712436" y="3786151"/>
            <a:ext cx="1675776" cy="584775"/>
          </a:xfrm>
          <a:prstGeom prst="rect">
            <a:avLst/>
          </a:prstGeom>
          <a:noFill/>
        </p:spPr>
        <p:txBody>
          <a:bodyPr wrap="square" rtlCol="0">
            <a:spAutoFit/>
          </a:bodyPr>
          <a:lstStyle/>
          <a:p>
            <a:pPr marL="285750" indent="-285750">
              <a:buFont typeface="Arial" panose="020B0604020202020204" pitchFamily="34" charset="0"/>
              <a:buChar char="•"/>
            </a:pPr>
            <a:r>
              <a:rPr lang="pt-PT" sz="1600" dirty="0" err="1"/>
              <a:t>Stimulates</a:t>
            </a:r>
            <a:r>
              <a:rPr lang="pt-PT" sz="1600" dirty="0"/>
              <a:t> </a:t>
            </a:r>
            <a:r>
              <a:rPr lang="pt-PT" sz="1600" dirty="0" err="1"/>
              <a:t>heart</a:t>
            </a:r>
            <a:r>
              <a:rPr lang="pt-PT" sz="1600" dirty="0"/>
              <a:t> rate</a:t>
            </a:r>
          </a:p>
        </p:txBody>
      </p:sp>
      <p:pic>
        <p:nvPicPr>
          <p:cNvPr id="29" name="Imagem 28">
            <a:extLst>
              <a:ext uri="{FF2B5EF4-FFF2-40B4-BE49-F238E27FC236}">
                <a16:creationId xmlns:a16="http://schemas.microsoft.com/office/drawing/2014/main" id="{67F43D9D-7BAC-B8F2-CAFC-5AF362CBD15B}"/>
              </a:ext>
            </a:extLst>
          </p:cNvPr>
          <p:cNvPicPr>
            <a:picLocks noChangeAspect="1"/>
          </p:cNvPicPr>
          <p:nvPr/>
        </p:nvPicPr>
        <p:blipFill>
          <a:blip r:embed="rId5"/>
          <a:stretch>
            <a:fillRect/>
          </a:stretch>
        </p:blipFill>
        <p:spPr>
          <a:xfrm>
            <a:off x="5110234" y="2895600"/>
            <a:ext cx="3647932" cy="3334639"/>
          </a:xfrm>
          <a:prstGeom prst="rect">
            <a:avLst/>
          </a:prstGeom>
        </p:spPr>
      </p:pic>
      <p:pic>
        <p:nvPicPr>
          <p:cNvPr id="15" name="slide 7">
            <a:hlinkClick r:id="" action="ppaction://media"/>
            <a:extLst>
              <a:ext uri="{FF2B5EF4-FFF2-40B4-BE49-F238E27FC236}">
                <a16:creationId xmlns:a16="http://schemas.microsoft.com/office/drawing/2014/main" id="{D314CC85-AE53-2CDD-4BE1-B23568BCB35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1300179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667"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E6F96ABB-BD71-3C1A-A1DC-4770CAEED707}"/>
              </a:ext>
            </a:extLst>
          </p:cNvPr>
          <p:cNvPicPr>
            <a:picLocks noChangeAspect="1"/>
          </p:cNvPicPr>
          <p:nvPr/>
        </p:nvPicPr>
        <p:blipFill>
          <a:blip r:embed="rId4"/>
          <a:stretch>
            <a:fillRect/>
          </a:stretch>
        </p:blipFill>
        <p:spPr>
          <a:xfrm>
            <a:off x="1828800" y="990600"/>
            <a:ext cx="5715000" cy="5420790"/>
          </a:xfrm>
          <a:prstGeom prst="rect">
            <a:avLst/>
          </a:prstGeom>
        </p:spPr>
      </p:pic>
      <p:sp>
        <p:nvSpPr>
          <p:cNvPr id="2" name="Marcador de Posição do Número do Diapositivo 1">
            <a:extLst>
              <a:ext uri="{FF2B5EF4-FFF2-40B4-BE49-F238E27FC236}">
                <a16:creationId xmlns:a16="http://schemas.microsoft.com/office/drawing/2014/main" id="{81E4F057-0AC0-B656-62C9-2F32BCAC9DF6}"/>
              </a:ext>
            </a:extLst>
          </p:cNvPr>
          <p:cNvSpPr>
            <a:spLocks noGrp="1"/>
          </p:cNvSpPr>
          <p:nvPr>
            <p:ph type="sldNum" sz="quarter" idx="12"/>
          </p:nvPr>
        </p:nvSpPr>
        <p:spPr/>
        <p:txBody>
          <a:bodyPr/>
          <a:lstStyle/>
          <a:p>
            <a:fld id="{FCAEAE96-855E-42B1-8DE9-9C9E68DE18C5}" type="slidenum">
              <a:rPr lang="fr-FR" smtClean="0"/>
              <a:pPr/>
              <a:t>8</a:t>
            </a:fld>
            <a:endParaRPr lang="fr-FR"/>
          </a:p>
        </p:txBody>
      </p:sp>
      <p:pic>
        <p:nvPicPr>
          <p:cNvPr id="4" name="slide 8">
            <a:hlinkClick r:id="" action="ppaction://media"/>
            <a:extLst>
              <a:ext uri="{FF2B5EF4-FFF2-40B4-BE49-F238E27FC236}">
                <a16:creationId xmlns:a16="http://schemas.microsoft.com/office/drawing/2014/main" id="{2267F504-A331-059A-308A-E7008CB33BD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3249014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50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o Número do Diapositivo 1">
            <a:extLst>
              <a:ext uri="{FF2B5EF4-FFF2-40B4-BE49-F238E27FC236}">
                <a16:creationId xmlns:a16="http://schemas.microsoft.com/office/drawing/2014/main" id="{390FB6EF-961D-A81D-F483-8FD8233F2042}"/>
              </a:ext>
            </a:extLst>
          </p:cNvPr>
          <p:cNvSpPr>
            <a:spLocks noGrp="1"/>
          </p:cNvSpPr>
          <p:nvPr>
            <p:ph type="sldNum" sz="quarter" idx="12"/>
          </p:nvPr>
        </p:nvSpPr>
        <p:spPr/>
        <p:txBody>
          <a:bodyPr/>
          <a:lstStyle/>
          <a:p>
            <a:fld id="{FCAEAE96-855E-42B1-8DE9-9C9E68DE18C5}" type="slidenum">
              <a:rPr lang="fr-FR" smtClean="0"/>
              <a:pPr/>
              <a:t>9</a:t>
            </a:fld>
            <a:endParaRPr lang="fr-FR"/>
          </a:p>
        </p:txBody>
      </p:sp>
      <p:sp>
        <p:nvSpPr>
          <p:cNvPr id="3" name="CaixaDeTexto 2">
            <a:extLst>
              <a:ext uri="{FF2B5EF4-FFF2-40B4-BE49-F238E27FC236}">
                <a16:creationId xmlns:a16="http://schemas.microsoft.com/office/drawing/2014/main" id="{DB284054-0F39-43CF-1507-DACC848A6CEC}"/>
              </a:ext>
            </a:extLst>
          </p:cNvPr>
          <p:cNvSpPr txBox="1"/>
          <p:nvPr/>
        </p:nvSpPr>
        <p:spPr>
          <a:xfrm>
            <a:off x="1020566" y="1752600"/>
            <a:ext cx="3581400" cy="369332"/>
          </a:xfrm>
          <a:prstGeom prst="rect">
            <a:avLst/>
          </a:prstGeom>
          <a:noFill/>
        </p:spPr>
        <p:txBody>
          <a:bodyPr wrap="square" rtlCol="0">
            <a:spAutoFit/>
          </a:bodyPr>
          <a:lstStyle/>
          <a:p>
            <a:r>
              <a:rPr lang="en-US" b="1" dirty="0"/>
              <a:t>Beta-blockers</a:t>
            </a:r>
          </a:p>
        </p:txBody>
      </p:sp>
      <p:sp>
        <p:nvSpPr>
          <p:cNvPr id="4" name="CaixaDeTexto 3">
            <a:extLst>
              <a:ext uri="{FF2B5EF4-FFF2-40B4-BE49-F238E27FC236}">
                <a16:creationId xmlns:a16="http://schemas.microsoft.com/office/drawing/2014/main" id="{25B86272-D8F5-54AA-BC68-C9AD745CDE61}"/>
              </a:ext>
            </a:extLst>
          </p:cNvPr>
          <p:cNvSpPr txBox="1"/>
          <p:nvPr/>
        </p:nvSpPr>
        <p:spPr>
          <a:xfrm>
            <a:off x="152400" y="2477442"/>
            <a:ext cx="4267200" cy="1200329"/>
          </a:xfrm>
          <a:prstGeom prst="rect">
            <a:avLst/>
          </a:prstGeom>
          <a:noFill/>
        </p:spPr>
        <p:txBody>
          <a:bodyPr wrap="square" rtlCol="0">
            <a:spAutoFit/>
          </a:bodyPr>
          <a:lstStyle/>
          <a:p>
            <a:pPr marL="285750" indent="-285750">
              <a:buFont typeface="Arial" panose="020B0604020202020204" pitchFamily="34" charset="0"/>
              <a:buChar char="•"/>
            </a:pPr>
            <a:r>
              <a:rPr lang="en-US" dirty="0"/>
              <a:t>Antagonists of the </a:t>
            </a:r>
            <a:r>
              <a:rPr lang="el-GR" dirty="0"/>
              <a:t>β</a:t>
            </a:r>
            <a:r>
              <a:rPr lang="pt-PT" dirty="0"/>
              <a:t>-</a:t>
            </a:r>
            <a:r>
              <a:rPr lang="en-US" dirty="0"/>
              <a:t>receptors</a:t>
            </a:r>
          </a:p>
          <a:p>
            <a:pPr marL="285750" indent="-285750">
              <a:buFont typeface="Arial" panose="020B0604020202020204" pitchFamily="34" charset="0"/>
              <a:buChar char="•"/>
            </a:pPr>
            <a:r>
              <a:rPr lang="en-US" dirty="0"/>
              <a:t>Selectivity </a:t>
            </a:r>
          </a:p>
          <a:p>
            <a:pPr marL="285750" indent="-285750">
              <a:buFont typeface="Arial" panose="020B0604020202020204" pitchFamily="34" charset="0"/>
              <a:buChar char="•"/>
            </a:pPr>
            <a:r>
              <a:rPr lang="en-US" dirty="0"/>
              <a:t>Prescribed for heart disease.</a:t>
            </a:r>
          </a:p>
          <a:p>
            <a:pPr marL="285750" indent="-285750">
              <a:buFont typeface="Arial" panose="020B0604020202020204" pitchFamily="34" charset="0"/>
              <a:buChar char="•"/>
            </a:pPr>
            <a:endParaRPr lang="en-US" dirty="0"/>
          </a:p>
        </p:txBody>
      </p:sp>
      <p:graphicFrame>
        <p:nvGraphicFramePr>
          <p:cNvPr id="5" name="Diagrama 4">
            <a:extLst>
              <a:ext uri="{FF2B5EF4-FFF2-40B4-BE49-F238E27FC236}">
                <a16:creationId xmlns:a16="http://schemas.microsoft.com/office/drawing/2014/main" id="{48206E8C-D4B0-24D0-C95F-1CDC4A704C99}"/>
              </a:ext>
            </a:extLst>
          </p:cNvPr>
          <p:cNvGraphicFramePr/>
          <p:nvPr>
            <p:extLst>
              <p:ext uri="{D42A27DB-BD31-4B8C-83A1-F6EECF244321}">
                <p14:modId xmlns:p14="http://schemas.microsoft.com/office/powerpoint/2010/main" val="1686909325"/>
              </p:ext>
            </p:extLst>
          </p:nvPr>
        </p:nvGraphicFramePr>
        <p:xfrm>
          <a:off x="2895600" y="2465494"/>
          <a:ext cx="6096000" cy="40640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6" name="slide 9">
            <a:hlinkClick r:id="" action="ppaction://media"/>
            <a:extLst>
              <a:ext uri="{FF2B5EF4-FFF2-40B4-BE49-F238E27FC236}">
                <a16:creationId xmlns:a16="http://schemas.microsoft.com/office/drawing/2014/main" id="{5B49FB43-0963-50FB-75B4-90B8CDCD7F01}"/>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3466699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35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extLst>
    <p:ext uri="{6950BFC3-D8DA-4A85-94F7-54DA5524770B}">
      <p188:commentRel xmlns:p188="http://schemas.microsoft.com/office/powerpoint/2018/8/main" r:id="rId5"/>
    </p:ext>
  </p:extLs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1962</TotalTime>
  <Words>1052</Words>
  <Application>Microsoft Office PowerPoint</Application>
  <PresentationFormat>Apresentação no Ecrã (4:3)</PresentationFormat>
  <Paragraphs>209</Paragraphs>
  <Slides>20</Slides>
  <Notes>7</Notes>
  <HiddenSlides>0</HiddenSlides>
  <MMClips>19</MMClips>
  <ScaleCrop>false</ScaleCrop>
  <HeadingPairs>
    <vt:vector size="6" baseType="variant">
      <vt:variant>
        <vt:lpstr>Tipos de letra usados</vt:lpstr>
      </vt:variant>
      <vt:variant>
        <vt:i4>3</vt:i4>
      </vt:variant>
      <vt:variant>
        <vt:lpstr>Tema</vt:lpstr>
      </vt:variant>
      <vt:variant>
        <vt:i4>2</vt:i4>
      </vt:variant>
      <vt:variant>
        <vt:lpstr>Títulos dos diapositivos</vt:lpstr>
      </vt:variant>
      <vt:variant>
        <vt:i4>20</vt:i4>
      </vt:variant>
    </vt:vector>
  </HeadingPairs>
  <TitlesOfParts>
    <vt:vector size="25" baseType="lpstr">
      <vt:lpstr>Arial</vt:lpstr>
      <vt:lpstr>Calibri</vt:lpstr>
      <vt:lpstr>Calibri Light</vt:lpstr>
      <vt:lpstr>Office Theme</vt:lpstr>
      <vt:lpstr>Custom Design</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Owner</dc:creator>
  <cp:lastModifiedBy>Tiago Amaral</cp:lastModifiedBy>
  <cp:revision>104</cp:revision>
  <dcterms:created xsi:type="dcterms:W3CDTF">2015-04-04T09:45:50Z</dcterms:created>
  <dcterms:modified xsi:type="dcterms:W3CDTF">2023-10-15T14:17:39Z</dcterms:modified>
</cp:coreProperties>
</file>