
<file path=[Content_Types].xml><?xml version="1.0" encoding="utf-8"?>
<Types xmlns="http://schemas.openxmlformats.org/package/2006/content-types">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30"/>
  </p:notesMasterIdLst>
  <p:sldIdLst>
    <p:sldId id="256" r:id="rId2"/>
    <p:sldId id="257" r:id="rId3"/>
    <p:sldId id="259" r:id="rId4"/>
    <p:sldId id="268" r:id="rId5"/>
    <p:sldId id="277" r:id="rId6"/>
    <p:sldId id="278" r:id="rId7"/>
    <p:sldId id="279" r:id="rId8"/>
    <p:sldId id="280" r:id="rId9"/>
    <p:sldId id="281" r:id="rId10"/>
    <p:sldId id="282" r:id="rId11"/>
    <p:sldId id="283" r:id="rId12"/>
    <p:sldId id="284" r:id="rId13"/>
    <p:sldId id="285" r:id="rId14"/>
    <p:sldId id="269" r:id="rId15"/>
    <p:sldId id="295" r:id="rId16"/>
    <p:sldId id="274" r:id="rId17"/>
    <p:sldId id="293" r:id="rId18"/>
    <p:sldId id="296" r:id="rId19"/>
    <p:sldId id="299" r:id="rId20"/>
    <p:sldId id="271" r:id="rId21"/>
    <p:sldId id="298" r:id="rId22"/>
    <p:sldId id="297" r:id="rId23"/>
    <p:sldId id="300" r:id="rId24"/>
    <p:sldId id="273" r:id="rId25"/>
    <p:sldId id="266" r:id="rId26"/>
    <p:sldId id="294" r:id="rId27"/>
    <p:sldId id="301" r:id="rId28"/>
    <p:sldId id="267" r:id="rId29"/>
  </p:sldIdLst>
  <p:sldSz cx="4610100" cy="3460750"/>
  <p:notesSz cx="4610100" cy="346075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880" userDrawn="1">
          <p15:clr>
            <a:srgbClr val="A4A3A4"/>
          </p15:clr>
        </p15:guide>
        <p15:guide id="2" pos="212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xmlns="" val="1"/>
      </p:ext>
    </p:extLst>
  </p:showPr>
  <p:clrMru>
    <a:srgbClr val="006C31"/>
    <a:srgbClr val="169A1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200" d="100"/>
          <a:sy n="200" d="100"/>
        </p:scale>
        <p:origin x="-2274" y="-294"/>
      </p:cViewPr>
      <p:guideLst>
        <p:guide orient="horz" pos="2880"/>
        <p:guide pos="212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NEHA\consumption.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800">
                <a:latin typeface="Times New Roman" pitchFamily="18" charset="0"/>
                <a:cs typeface="Times New Roman" pitchFamily="18" charset="0"/>
              </a:defRPr>
            </a:pPr>
            <a:r>
              <a:rPr lang="en-US" sz="800">
                <a:latin typeface="Times New Roman" pitchFamily="18" charset="0"/>
                <a:cs typeface="Times New Roman" pitchFamily="18" charset="0"/>
              </a:rPr>
              <a:t>Comparison of Energy Consumption with the use of microgrid and without</a:t>
            </a:r>
          </a:p>
        </c:rich>
      </c:tx>
      <c:layout/>
    </c:title>
    <c:plotArea>
      <c:layout>
        <c:manualLayout>
          <c:layoutTarget val="inner"/>
          <c:xMode val="edge"/>
          <c:yMode val="edge"/>
          <c:x val="6.514169375121201E-2"/>
          <c:y val="0.12767368240930868"/>
          <c:w val="0.89193424845509328"/>
          <c:h val="0.44985276922199419"/>
        </c:manualLayout>
      </c:layout>
      <c:lineChart>
        <c:grouping val="standard"/>
        <c:ser>
          <c:idx val="0"/>
          <c:order val="0"/>
          <c:tx>
            <c:strRef>
              <c:f>consumption!$B$1</c:f>
              <c:strCache>
                <c:ptCount val="1"/>
                <c:pt idx="0">
                  <c:v>Consumption without Microgrid</c:v>
                </c:pt>
              </c:strCache>
            </c:strRef>
          </c:tx>
          <c:marker>
            <c:symbol val="none"/>
          </c:marker>
          <c:cat>
            <c:numRef>
              <c:f>consumption!$A$2:$A$40</c:f>
              <c:numCache>
                <c:formatCode>dd/mm/yyyy</c:formatCode>
                <c:ptCount val="39"/>
                <c:pt idx="0">
                  <c:v>43598</c:v>
                </c:pt>
                <c:pt idx="1">
                  <c:v>43599</c:v>
                </c:pt>
                <c:pt idx="2">
                  <c:v>43600</c:v>
                </c:pt>
                <c:pt idx="3">
                  <c:v>43601</c:v>
                </c:pt>
                <c:pt idx="4">
                  <c:v>43602</c:v>
                </c:pt>
                <c:pt idx="5">
                  <c:v>43603</c:v>
                </c:pt>
                <c:pt idx="6">
                  <c:v>43604</c:v>
                </c:pt>
                <c:pt idx="7">
                  <c:v>43605</c:v>
                </c:pt>
                <c:pt idx="8">
                  <c:v>43606</c:v>
                </c:pt>
                <c:pt idx="9">
                  <c:v>43607</c:v>
                </c:pt>
                <c:pt idx="10">
                  <c:v>43608</c:v>
                </c:pt>
                <c:pt idx="11">
                  <c:v>43609</c:v>
                </c:pt>
                <c:pt idx="12">
                  <c:v>43610</c:v>
                </c:pt>
                <c:pt idx="13">
                  <c:v>43611</c:v>
                </c:pt>
                <c:pt idx="14">
                  <c:v>43612</c:v>
                </c:pt>
                <c:pt idx="15">
                  <c:v>43613</c:v>
                </c:pt>
                <c:pt idx="16">
                  <c:v>43614</c:v>
                </c:pt>
                <c:pt idx="17">
                  <c:v>43615</c:v>
                </c:pt>
                <c:pt idx="18">
                  <c:v>43616</c:v>
                </c:pt>
                <c:pt idx="19">
                  <c:v>43617</c:v>
                </c:pt>
                <c:pt idx="20">
                  <c:v>43618</c:v>
                </c:pt>
                <c:pt idx="21">
                  <c:v>43619</c:v>
                </c:pt>
                <c:pt idx="22">
                  <c:v>43620</c:v>
                </c:pt>
                <c:pt idx="23">
                  <c:v>43621</c:v>
                </c:pt>
                <c:pt idx="24">
                  <c:v>43622</c:v>
                </c:pt>
                <c:pt idx="25">
                  <c:v>43623</c:v>
                </c:pt>
                <c:pt idx="26">
                  <c:v>43624</c:v>
                </c:pt>
                <c:pt idx="27">
                  <c:v>43625</c:v>
                </c:pt>
                <c:pt idx="28">
                  <c:v>43626</c:v>
                </c:pt>
                <c:pt idx="29">
                  <c:v>43627</c:v>
                </c:pt>
                <c:pt idx="30">
                  <c:v>43628</c:v>
                </c:pt>
                <c:pt idx="31">
                  <c:v>43629</c:v>
                </c:pt>
                <c:pt idx="32">
                  <c:v>43630</c:v>
                </c:pt>
                <c:pt idx="33">
                  <c:v>43631</c:v>
                </c:pt>
                <c:pt idx="34">
                  <c:v>43632</c:v>
                </c:pt>
                <c:pt idx="35">
                  <c:v>43633</c:v>
                </c:pt>
                <c:pt idx="36">
                  <c:v>43634</c:v>
                </c:pt>
                <c:pt idx="37">
                  <c:v>43635</c:v>
                </c:pt>
                <c:pt idx="38">
                  <c:v>43636</c:v>
                </c:pt>
              </c:numCache>
            </c:numRef>
          </c:cat>
          <c:val>
            <c:numRef>
              <c:f>consumption!$B$2:$B$40</c:f>
              <c:numCache>
                <c:formatCode>General</c:formatCode>
                <c:ptCount val="39"/>
                <c:pt idx="0">
                  <c:v>0.2990000000000001</c:v>
                </c:pt>
                <c:pt idx="1">
                  <c:v>0.31230000000000008</c:v>
                </c:pt>
                <c:pt idx="2">
                  <c:v>0.31250000000000006</c:v>
                </c:pt>
                <c:pt idx="3">
                  <c:v>0.30070000000000002</c:v>
                </c:pt>
                <c:pt idx="4">
                  <c:v>0.30530000000000007</c:v>
                </c:pt>
                <c:pt idx="5">
                  <c:v>0.2844000000000001</c:v>
                </c:pt>
                <c:pt idx="6">
                  <c:v>0.3247000000000001</c:v>
                </c:pt>
                <c:pt idx="7">
                  <c:v>0.3232000000000001</c:v>
                </c:pt>
                <c:pt idx="8">
                  <c:v>0.33770000000000006</c:v>
                </c:pt>
                <c:pt idx="9">
                  <c:v>0.34219999999999912</c:v>
                </c:pt>
                <c:pt idx="10">
                  <c:v>0.35219999999999907</c:v>
                </c:pt>
                <c:pt idx="11">
                  <c:v>0.35219999999999907</c:v>
                </c:pt>
                <c:pt idx="12">
                  <c:v>0.3257000000000001</c:v>
                </c:pt>
                <c:pt idx="13">
                  <c:v>0.27649999999999908</c:v>
                </c:pt>
                <c:pt idx="14">
                  <c:v>0.30260000000000004</c:v>
                </c:pt>
                <c:pt idx="15">
                  <c:v>0.29070000000000001</c:v>
                </c:pt>
                <c:pt idx="16">
                  <c:v>0.25629999999999997</c:v>
                </c:pt>
                <c:pt idx="17">
                  <c:v>0.24590000000000004</c:v>
                </c:pt>
                <c:pt idx="18">
                  <c:v>0.24470000000000003</c:v>
                </c:pt>
                <c:pt idx="19">
                  <c:v>0.24460000000000001</c:v>
                </c:pt>
                <c:pt idx="20">
                  <c:v>0.24450000000000002</c:v>
                </c:pt>
                <c:pt idx="21">
                  <c:v>0.25369999999999998</c:v>
                </c:pt>
                <c:pt idx="22">
                  <c:v>0.25750000000000001</c:v>
                </c:pt>
                <c:pt idx="23">
                  <c:v>0.26200000000000001</c:v>
                </c:pt>
                <c:pt idx="24">
                  <c:v>0.25939999999999908</c:v>
                </c:pt>
                <c:pt idx="25">
                  <c:v>0.26600000000000001</c:v>
                </c:pt>
                <c:pt idx="26">
                  <c:v>0.24150000000000002</c:v>
                </c:pt>
                <c:pt idx="27">
                  <c:v>0.19570000000000004</c:v>
                </c:pt>
                <c:pt idx="28">
                  <c:v>0.2782</c:v>
                </c:pt>
                <c:pt idx="29">
                  <c:v>0.28160000000000002</c:v>
                </c:pt>
                <c:pt idx="30">
                  <c:v>0.28980000000000006</c:v>
                </c:pt>
                <c:pt idx="31">
                  <c:v>0.29490000000000005</c:v>
                </c:pt>
                <c:pt idx="32">
                  <c:v>0.29890000000000005</c:v>
                </c:pt>
                <c:pt idx="33">
                  <c:v>0.28320000000000001</c:v>
                </c:pt>
                <c:pt idx="34">
                  <c:v>0.27290000000000003</c:v>
                </c:pt>
                <c:pt idx="35">
                  <c:v>0.34890000000000015</c:v>
                </c:pt>
                <c:pt idx="36">
                  <c:v>0.35970000000000002</c:v>
                </c:pt>
                <c:pt idx="37">
                  <c:v>0.3640000000000001</c:v>
                </c:pt>
                <c:pt idx="38">
                  <c:v>0.36530000000000007</c:v>
                </c:pt>
              </c:numCache>
            </c:numRef>
          </c:val>
        </c:ser>
        <c:ser>
          <c:idx val="1"/>
          <c:order val="1"/>
          <c:tx>
            <c:strRef>
              <c:f>consumption!$C$1</c:f>
              <c:strCache>
                <c:ptCount val="1"/>
                <c:pt idx="0">
                  <c:v>Consumption with Photovaltic powered proposed architecture</c:v>
                </c:pt>
              </c:strCache>
            </c:strRef>
          </c:tx>
          <c:marker>
            <c:symbol val="none"/>
          </c:marker>
          <c:cat>
            <c:numRef>
              <c:f>consumption!$A$2:$A$40</c:f>
              <c:numCache>
                <c:formatCode>dd/mm/yyyy</c:formatCode>
                <c:ptCount val="39"/>
                <c:pt idx="0">
                  <c:v>43598</c:v>
                </c:pt>
                <c:pt idx="1">
                  <c:v>43599</c:v>
                </c:pt>
                <c:pt idx="2">
                  <c:v>43600</c:v>
                </c:pt>
                <c:pt idx="3">
                  <c:v>43601</c:v>
                </c:pt>
                <c:pt idx="4">
                  <c:v>43602</c:v>
                </c:pt>
                <c:pt idx="5">
                  <c:v>43603</c:v>
                </c:pt>
                <c:pt idx="6">
                  <c:v>43604</c:v>
                </c:pt>
                <c:pt idx="7">
                  <c:v>43605</c:v>
                </c:pt>
                <c:pt idx="8">
                  <c:v>43606</c:v>
                </c:pt>
                <c:pt idx="9">
                  <c:v>43607</c:v>
                </c:pt>
                <c:pt idx="10">
                  <c:v>43608</c:v>
                </c:pt>
                <c:pt idx="11">
                  <c:v>43609</c:v>
                </c:pt>
                <c:pt idx="12">
                  <c:v>43610</c:v>
                </c:pt>
                <c:pt idx="13">
                  <c:v>43611</c:v>
                </c:pt>
                <c:pt idx="14">
                  <c:v>43612</c:v>
                </c:pt>
                <c:pt idx="15">
                  <c:v>43613</c:v>
                </c:pt>
                <c:pt idx="16">
                  <c:v>43614</c:v>
                </c:pt>
                <c:pt idx="17">
                  <c:v>43615</c:v>
                </c:pt>
                <c:pt idx="18">
                  <c:v>43616</c:v>
                </c:pt>
                <c:pt idx="19">
                  <c:v>43617</c:v>
                </c:pt>
                <c:pt idx="20">
                  <c:v>43618</c:v>
                </c:pt>
                <c:pt idx="21">
                  <c:v>43619</c:v>
                </c:pt>
                <c:pt idx="22">
                  <c:v>43620</c:v>
                </c:pt>
                <c:pt idx="23">
                  <c:v>43621</c:v>
                </c:pt>
                <c:pt idx="24">
                  <c:v>43622</c:v>
                </c:pt>
                <c:pt idx="25">
                  <c:v>43623</c:v>
                </c:pt>
                <c:pt idx="26">
                  <c:v>43624</c:v>
                </c:pt>
                <c:pt idx="27">
                  <c:v>43625</c:v>
                </c:pt>
                <c:pt idx="28">
                  <c:v>43626</c:v>
                </c:pt>
                <c:pt idx="29">
                  <c:v>43627</c:v>
                </c:pt>
                <c:pt idx="30">
                  <c:v>43628</c:v>
                </c:pt>
                <c:pt idx="31">
                  <c:v>43629</c:v>
                </c:pt>
                <c:pt idx="32">
                  <c:v>43630</c:v>
                </c:pt>
                <c:pt idx="33">
                  <c:v>43631</c:v>
                </c:pt>
                <c:pt idx="34">
                  <c:v>43632</c:v>
                </c:pt>
                <c:pt idx="35">
                  <c:v>43633</c:v>
                </c:pt>
                <c:pt idx="36">
                  <c:v>43634</c:v>
                </c:pt>
                <c:pt idx="37">
                  <c:v>43635</c:v>
                </c:pt>
                <c:pt idx="38">
                  <c:v>43636</c:v>
                </c:pt>
              </c:numCache>
            </c:numRef>
          </c:cat>
          <c:val>
            <c:numRef>
              <c:f>consumption!$C$2:$C$40</c:f>
              <c:numCache>
                <c:formatCode>General</c:formatCode>
                <c:ptCount val="39"/>
                <c:pt idx="0">
                  <c:v>0.23009731318848303</c:v>
                </c:pt>
                <c:pt idx="1">
                  <c:v>0.237576609922106</c:v>
                </c:pt>
                <c:pt idx="2">
                  <c:v>0.23924931325486104</c:v>
                </c:pt>
                <c:pt idx="3">
                  <c:v>0.22937783174988399</c:v>
                </c:pt>
                <c:pt idx="4">
                  <c:v>6.2541127057638909E-2</c:v>
                </c:pt>
                <c:pt idx="5">
                  <c:v>0.14937650521249998</c:v>
                </c:pt>
                <c:pt idx="6">
                  <c:v>0.11965998522060103</c:v>
                </c:pt>
                <c:pt idx="7">
                  <c:v>5.4758296718582108E-2</c:v>
                </c:pt>
                <c:pt idx="8">
                  <c:v>8.263260380625001E-2</c:v>
                </c:pt>
                <c:pt idx="9">
                  <c:v>0.17102406090474498</c:v>
                </c:pt>
                <c:pt idx="10">
                  <c:v>0.19856075621655001</c:v>
                </c:pt>
                <c:pt idx="11">
                  <c:v>0.19036187774820601</c:v>
                </c:pt>
                <c:pt idx="12">
                  <c:v>0.15296453823547404</c:v>
                </c:pt>
                <c:pt idx="13">
                  <c:v>0.13609503147401603</c:v>
                </c:pt>
                <c:pt idx="14">
                  <c:v>0.14916335249554399</c:v>
                </c:pt>
                <c:pt idx="15">
                  <c:v>9.239055879282404E-2</c:v>
                </c:pt>
                <c:pt idx="16">
                  <c:v>0.16126142648530006</c:v>
                </c:pt>
                <c:pt idx="17">
                  <c:v>0.10446047872065903</c:v>
                </c:pt>
                <c:pt idx="18">
                  <c:v>0.16410051360892897</c:v>
                </c:pt>
                <c:pt idx="19">
                  <c:v>0.20905870508946703</c:v>
                </c:pt>
                <c:pt idx="20">
                  <c:v>0.22077042509756903</c:v>
                </c:pt>
                <c:pt idx="21">
                  <c:v>0.14433711995404996</c:v>
                </c:pt>
                <c:pt idx="22">
                  <c:v>0.16943704637702509</c:v>
                </c:pt>
                <c:pt idx="23">
                  <c:v>0.12768564651435096</c:v>
                </c:pt>
                <c:pt idx="24">
                  <c:v>0.14921684605706007</c:v>
                </c:pt>
                <c:pt idx="25">
                  <c:v>0.14601569165607603</c:v>
                </c:pt>
                <c:pt idx="26">
                  <c:v>0.14531705664427003</c:v>
                </c:pt>
                <c:pt idx="27">
                  <c:v>0.15821863010439804</c:v>
                </c:pt>
                <c:pt idx="28">
                  <c:v>0.13989992795005698</c:v>
                </c:pt>
                <c:pt idx="29">
                  <c:v>0.13942335784733706</c:v>
                </c:pt>
                <c:pt idx="30">
                  <c:v>0.13513392162528898</c:v>
                </c:pt>
                <c:pt idx="31">
                  <c:v>0.19961819219432808</c:v>
                </c:pt>
                <c:pt idx="32">
                  <c:v>0.18908018430549706</c:v>
                </c:pt>
                <c:pt idx="33">
                  <c:v>0.15941229705532409</c:v>
                </c:pt>
                <c:pt idx="34">
                  <c:v>0.17424288997395801</c:v>
                </c:pt>
                <c:pt idx="35">
                  <c:v>0.20066696855233704</c:v>
                </c:pt>
                <c:pt idx="36">
                  <c:v>0.21206341024704803</c:v>
                </c:pt>
                <c:pt idx="37">
                  <c:v>0.15785316258368001</c:v>
                </c:pt>
                <c:pt idx="38">
                  <c:v>0.15224967025439803</c:v>
                </c:pt>
              </c:numCache>
            </c:numRef>
          </c:val>
        </c:ser>
        <c:ser>
          <c:idx val="2"/>
          <c:order val="2"/>
          <c:tx>
            <c:strRef>
              <c:f>consumption!$D$1</c:f>
              <c:strCache>
                <c:ptCount val="1"/>
                <c:pt idx="0">
                  <c:v>Load </c:v>
                </c:pt>
              </c:strCache>
            </c:strRef>
          </c:tx>
          <c:marker>
            <c:symbol val="none"/>
          </c:marker>
          <c:cat>
            <c:numRef>
              <c:f>consumption!$A$2:$A$40</c:f>
              <c:numCache>
                <c:formatCode>dd/mm/yyyy</c:formatCode>
                <c:ptCount val="39"/>
                <c:pt idx="0">
                  <c:v>43598</c:v>
                </c:pt>
                <c:pt idx="1">
                  <c:v>43599</c:v>
                </c:pt>
                <c:pt idx="2">
                  <c:v>43600</c:v>
                </c:pt>
                <c:pt idx="3">
                  <c:v>43601</c:v>
                </c:pt>
                <c:pt idx="4">
                  <c:v>43602</c:v>
                </c:pt>
                <c:pt idx="5">
                  <c:v>43603</c:v>
                </c:pt>
                <c:pt idx="6">
                  <c:v>43604</c:v>
                </c:pt>
                <c:pt idx="7">
                  <c:v>43605</c:v>
                </c:pt>
                <c:pt idx="8">
                  <c:v>43606</c:v>
                </c:pt>
                <c:pt idx="9">
                  <c:v>43607</c:v>
                </c:pt>
                <c:pt idx="10">
                  <c:v>43608</c:v>
                </c:pt>
                <c:pt idx="11">
                  <c:v>43609</c:v>
                </c:pt>
                <c:pt idx="12">
                  <c:v>43610</c:v>
                </c:pt>
                <c:pt idx="13">
                  <c:v>43611</c:v>
                </c:pt>
                <c:pt idx="14">
                  <c:v>43612</c:v>
                </c:pt>
                <c:pt idx="15">
                  <c:v>43613</c:v>
                </c:pt>
                <c:pt idx="16">
                  <c:v>43614</c:v>
                </c:pt>
                <c:pt idx="17">
                  <c:v>43615</c:v>
                </c:pt>
                <c:pt idx="18">
                  <c:v>43616</c:v>
                </c:pt>
                <c:pt idx="19">
                  <c:v>43617</c:v>
                </c:pt>
                <c:pt idx="20">
                  <c:v>43618</c:v>
                </c:pt>
                <c:pt idx="21">
                  <c:v>43619</c:v>
                </c:pt>
                <c:pt idx="22">
                  <c:v>43620</c:v>
                </c:pt>
                <c:pt idx="23">
                  <c:v>43621</c:v>
                </c:pt>
                <c:pt idx="24">
                  <c:v>43622</c:v>
                </c:pt>
                <c:pt idx="25">
                  <c:v>43623</c:v>
                </c:pt>
                <c:pt idx="26">
                  <c:v>43624</c:v>
                </c:pt>
                <c:pt idx="27">
                  <c:v>43625</c:v>
                </c:pt>
                <c:pt idx="28">
                  <c:v>43626</c:v>
                </c:pt>
                <c:pt idx="29">
                  <c:v>43627</c:v>
                </c:pt>
                <c:pt idx="30">
                  <c:v>43628</c:v>
                </c:pt>
                <c:pt idx="31">
                  <c:v>43629</c:v>
                </c:pt>
                <c:pt idx="32">
                  <c:v>43630</c:v>
                </c:pt>
                <c:pt idx="33">
                  <c:v>43631</c:v>
                </c:pt>
                <c:pt idx="34">
                  <c:v>43632</c:v>
                </c:pt>
                <c:pt idx="35">
                  <c:v>43633</c:v>
                </c:pt>
                <c:pt idx="36">
                  <c:v>43634</c:v>
                </c:pt>
                <c:pt idx="37">
                  <c:v>43635</c:v>
                </c:pt>
                <c:pt idx="38">
                  <c:v>43636</c:v>
                </c:pt>
              </c:numCache>
            </c:numRef>
          </c:cat>
          <c:val>
            <c:numRef>
              <c:f>consumption!$D$2:$D$40</c:f>
              <c:numCache>
                <c:formatCode>General</c:formatCode>
                <c:ptCount val="39"/>
                <c:pt idx="0">
                  <c:v>0.11442448402332102</c:v>
                </c:pt>
                <c:pt idx="1">
                  <c:v>0.11690285918194401</c:v>
                </c:pt>
                <c:pt idx="2">
                  <c:v>0.11758752524490701</c:v>
                </c:pt>
                <c:pt idx="3">
                  <c:v>0.11428227242557802</c:v>
                </c:pt>
                <c:pt idx="4">
                  <c:v>0.11541571714884201</c:v>
                </c:pt>
                <c:pt idx="5">
                  <c:v>6.4258573225983814E-2</c:v>
                </c:pt>
                <c:pt idx="6">
                  <c:v>6.4955010638136509E-2</c:v>
                </c:pt>
                <c:pt idx="7">
                  <c:v>0.10318689627337901</c:v>
                </c:pt>
                <c:pt idx="8">
                  <c:v>0.103933589615162</c:v>
                </c:pt>
                <c:pt idx="9">
                  <c:v>0.11323850341921203</c:v>
                </c:pt>
                <c:pt idx="10">
                  <c:v>0.12320562547112204</c:v>
                </c:pt>
                <c:pt idx="11">
                  <c:v>0.120713810999537</c:v>
                </c:pt>
                <c:pt idx="12">
                  <c:v>6.5823605392881915E-2</c:v>
                </c:pt>
                <c:pt idx="13">
                  <c:v>6.6706223504976833E-2</c:v>
                </c:pt>
                <c:pt idx="14">
                  <c:v>0.12160852911226798</c:v>
                </c:pt>
                <c:pt idx="15">
                  <c:v>0.11902763197968705</c:v>
                </c:pt>
                <c:pt idx="16">
                  <c:v>0.11551394294496502</c:v>
                </c:pt>
                <c:pt idx="17">
                  <c:v>7.8295984173784694E-2</c:v>
                </c:pt>
                <c:pt idx="18">
                  <c:v>8.5295080282060134E-2</c:v>
                </c:pt>
                <c:pt idx="19">
                  <c:v>7.3981335181481409E-2</c:v>
                </c:pt>
                <c:pt idx="20">
                  <c:v>8.1262795986053224E-2</c:v>
                </c:pt>
                <c:pt idx="21">
                  <c:v>0.12991171122904996</c:v>
                </c:pt>
                <c:pt idx="22">
                  <c:v>0.13567941702719899</c:v>
                </c:pt>
                <c:pt idx="23">
                  <c:v>0.13060434658229106</c:v>
                </c:pt>
                <c:pt idx="24">
                  <c:v>0.12352991105520801</c:v>
                </c:pt>
                <c:pt idx="25">
                  <c:v>0.11898694670549702</c:v>
                </c:pt>
                <c:pt idx="26">
                  <c:v>6.5712944091377318E-2</c:v>
                </c:pt>
                <c:pt idx="27">
                  <c:v>6.7391077690277718E-2</c:v>
                </c:pt>
                <c:pt idx="28">
                  <c:v>8.4586206134027717E-2</c:v>
                </c:pt>
                <c:pt idx="29">
                  <c:v>0.12240980029924699</c:v>
                </c:pt>
                <c:pt idx="30">
                  <c:v>0.123810877942997</c:v>
                </c:pt>
                <c:pt idx="31">
                  <c:v>0.12040829087112201</c:v>
                </c:pt>
                <c:pt idx="32">
                  <c:v>0.12507442455434001</c:v>
                </c:pt>
                <c:pt idx="33">
                  <c:v>7.0100744356076314E-2</c:v>
                </c:pt>
                <c:pt idx="34">
                  <c:v>6.9945596912037014E-2</c:v>
                </c:pt>
                <c:pt idx="35">
                  <c:v>0.13147276071707101</c:v>
                </c:pt>
                <c:pt idx="36">
                  <c:v>0.13660980253634203</c:v>
                </c:pt>
                <c:pt idx="37">
                  <c:v>0.13959471394728001</c:v>
                </c:pt>
                <c:pt idx="38">
                  <c:v>0.12604336330063601</c:v>
                </c:pt>
              </c:numCache>
            </c:numRef>
          </c:val>
        </c:ser>
        <c:marker val="1"/>
        <c:axId val="60160256"/>
        <c:axId val="60088320"/>
      </c:lineChart>
      <c:dateAx>
        <c:axId val="60160256"/>
        <c:scaling>
          <c:orientation val="minMax"/>
        </c:scaling>
        <c:axPos val="b"/>
        <c:numFmt formatCode="dd/mm/yyyy" sourceLinked="1"/>
        <c:majorTickMark val="none"/>
        <c:tickLblPos val="nextTo"/>
        <c:txPr>
          <a:bodyPr/>
          <a:lstStyle/>
          <a:p>
            <a:pPr>
              <a:defRPr sz="600">
                <a:latin typeface="Times New Roman" pitchFamily="18" charset="0"/>
                <a:cs typeface="Times New Roman" pitchFamily="18" charset="0"/>
              </a:defRPr>
            </a:pPr>
            <a:endParaRPr lang="en-US"/>
          </a:p>
        </c:txPr>
        <c:crossAx val="60088320"/>
        <c:crosses val="autoZero"/>
        <c:auto val="1"/>
        <c:lblOffset val="100"/>
      </c:dateAx>
      <c:valAx>
        <c:axId val="60088320"/>
        <c:scaling>
          <c:orientation val="minMax"/>
        </c:scaling>
        <c:axPos val="l"/>
        <c:majorGridlines/>
        <c:numFmt formatCode="General" sourceLinked="1"/>
        <c:majorTickMark val="none"/>
        <c:tickLblPos val="nextTo"/>
        <c:spPr>
          <a:ln w="9525">
            <a:noFill/>
          </a:ln>
        </c:spPr>
        <c:txPr>
          <a:bodyPr/>
          <a:lstStyle/>
          <a:p>
            <a:pPr>
              <a:defRPr sz="600">
                <a:latin typeface="Times New Roman" pitchFamily="18" charset="0"/>
                <a:cs typeface="Times New Roman" pitchFamily="18" charset="0"/>
              </a:defRPr>
            </a:pPr>
            <a:endParaRPr lang="en-US"/>
          </a:p>
        </c:txPr>
        <c:crossAx val="60160256"/>
        <c:crosses val="autoZero"/>
        <c:crossBetween val="between"/>
      </c:valAx>
    </c:plotArea>
    <c:legend>
      <c:legendPos val="b"/>
      <c:layout/>
      <c:txPr>
        <a:bodyPr/>
        <a:lstStyle/>
        <a:p>
          <a:pPr>
            <a:defRPr sz="700">
              <a:latin typeface="Times New Roman" pitchFamily="18" charset="0"/>
              <a:cs typeface="Times New Roman" pitchFamily="18" charset="0"/>
            </a:defRPr>
          </a:pPr>
          <a:endParaRPr lang="en-U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997075" cy="1730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2611438" y="0"/>
            <a:ext cx="1997075" cy="1730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6216614-C452-4E1C-9534-1454650D1D35}" type="datetimeFigureOut">
              <a:rPr lang="en-US"/>
              <a:pPr>
                <a:defRPr/>
              </a:pPr>
              <a:t>10/30/2023</a:t>
            </a:fld>
            <a:endParaRPr lang="en-US"/>
          </a:p>
        </p:txBody>
      </p:sp>
      <p:sp>
        <p:nvSpPr>
          <p:cNvPr id="4" name="Slide Image Placeholder 3"/>
          <p:cNvSpPr>
            <a:spLocks noGrp="1" noRot="1" noChangeAspect="1"/>
          </p:cNvSpPr>
          <p:nvPr>
            <p:ph type="sldImg" idx="2"/>
          </p:nvPr>
        </p:nvSpPr>
        <p:spPr>
          <a:xfrm>
            <a:off x="1527175" y="433388"/>
            <a:ext cx="1555750" cy="1166812"/>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460375" y="1665288"/>
            <a:ext cx="3689350" cy="136366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3287713"/>
            <a:ext cx="1997075" cy="17303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2611438" y="3287713"/>
            <a:ext cx="1997075" cy="17303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FCA8A9D-F008-45F1-A0B8-58428B2E3FC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ln>
        </p:spPr>
      </p:sp>
      <p:sp>
        <p:nvSpPr>
          <p:cNvPr id="15363" name="Notes Placeholder 2"/>
          <p:cNvSpPr>
            <a:spLocks noGrp="1"/>
          </p:cNvSpPr>
          <p:nvPr>
            <p:ph type="body" idx="1"/>
          </p:nvPr>
        </p:nvSpPr>
        <p:spPr bwMode="auto">
          <a:noFill/>
        </p:spPr>
        <p:txBody>
          <a:bodyPr wrap="square" numCol="1" anchor="t" anchorCtr="0" compatLnSpc="1"/>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ln>
            <a:miter lim="800000"/>
          </a:ln>
        </p:spPr>
        <p:txBody>
          <a:bodyPr wrap="square" numCol="1" anchorCtr="0" compatLnSpc="1"/>
          <a:lstStyle/>
          <a:p>
            <a:pPr fontAlgn="base">
              <a:spcBef>
                <a:spcPct val="0"/>
              </a:spcBef>
              <a:spcAft>
                <a:spcPct val="0"/>
              </a:spcAft>
              <a:defRPr/>
            </a:pPr>
            <a:fld id="{49DFFD21-8D21-4A8E-B613-8024F5910868}"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a:lstStyle>
            <a:lvl1pPr>
              <a:defRPr/>
            </a:lvl1pPr>
          </a:lstStyle>
          <a:p>
            <a:endParaRPr/>
          </a:p>
        </p:txBody>
      </p:sp>
      <p:sp>
        <p:nvSpPr>
          <p:cNvPr id="3" name="Holder 3"/>
          <p:cNvSpPr>
            <a:spLocks noGrp="1"/>
          </p:cNvSpPr>
          <p:nvPr>
            <p:ph type="subTitle" idx="4"/>
          </p:nvPr>
        </p:nvSpPr>
        <p:spPr>
          <a:xfrm>
            <a:off x="691515" y="1938020"/>
            <a:ext cx="3227070" cy="865187"/>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en-US" dirty="0" smtClean="0"/>
              <a:t>neha bhende , rupakesavan</a:t>
            </a:r>
            <a:endParaRPr lang="en-US" dirty="0"/>
          </a:p>
        </p:txBody>
      </p:sp>
      <p:sp>
        <p:nvSpPr>
          <p:cNvPr id="5" name="Holder 5"/>
          <p:cNvSpPr>
            <a:spLocks noGrp="1"/>
          </p:cNvSpPr>
          <p:nvPr>
            <p:ph type="dt" sz="half" idx="11"/>
          </p:nvPr>
        </p:nvSpPr>
        <p:spPr/>
        <p:txBody>
          <a:bodyPr/>
          <a:lstStyle>
            <a:lvl1pPr>
              <a:defRPr/>
            </a:lvl1pPr>
          </a:lstStyle>
          <a:p>
            <a:pPr>
              <a:defRPr/>
            </a:pPr>
            <a:fld id="{582BCD26-BF11-4656-84D2-C955EA8E61AC}" type="datetime1">
              <a:rPr lang="en-US" smtClean="0"/>
              <a:pPr>
                <a:defRPr/>
              </a:pPr>
              <a:t>10/30/2023</a:t>
            </a:fld>
            <a:endParaRPr lang="en-US"/>
          </a:p>
        </p:txBody>
      </p:sp>
      <p:sp>
        <p:nvSpPr>
          <p:cNvPr id="6" name="Holder 6"/>
          <p:cNvSpPr>
            <a:spLocks noGrp="1"/>
          </p:cNvSpPr>
          <p:nvPr>
            <p:ph type="sldNum" sz="quarter" idx="12"/>
          </p:nvPr>
        </p:nvSpPr>
        <p:spPr/>
        <p:txBody>
          <a:bodyPr/>
          <a:lstStyle>
            <a:lvl1pPr>
              <a:defRPr/>
            </a:lvl1pPr>
          </a:lstStyle>
          <a:p>
            <a:pPr>
              <a:defRPr/>
            </a:pPr>
            <a:r>
              <a:rPr lang="en-US"/>
              <a:t>November 21, </a:t>
            </a:r>
            <a:fld id="{A5C93EA8-818D-49F3-94BA-CB2708474397}" type="slidenum">
              <a:rPr lang="en-US"/>
              <a:pPr>
                <a:defRPr/>
              </a:pPr>
              <a:t>‹#›</a:t>
            </a:fld>
            <a:r>
              <a:rPr lang="en-US"/>
              <a:t> / 11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450" b="0" i="1">
                <a:solidFill>
                  <a:schemeClr val="tx1"/>
                </a:solidFill>
                <a:latin typeface="LM Sans 17"/>
                <a:cs typeface="LM Sans 17"/>
              </a:defRPr>
            </a:lvl1pPr>
          </a:lstStyle>
          <a:p>
            <a:endParaRPr/>
          </a:p>
        </p:txBody>
      </p:sp>
      <p:sp>
        <p:nvSpPr>
          <p:cNvPr id="3" name="Holder 3"/>
          <p:cNvSpPr>
            <a:spLocks noGrp="1"/>
          </p:cNvSpPr>
          <p:nvPr>
            <p:ph type="body" idx="1"/>
          </p:nvPr>
        </p:nvSpPr>
        <p:spPr/>
        <p:txBody>
          <a:bodyPr/>
          <a:lstStyle>
            <a:lvl1pPr>
              <a:defRPr b="0" i="0">
                <a:solidFill>
                  <a:schemeClr val="tx1"/>
                </a:solidFill>
              </a:defRPr>
            </a:lvl1pPr>
          </a:lstStyle>
          <a:p>
            <a:endParaRPr/>
          </a:p>
        </p:txBody>
      </p:sp>
      <p:sp>
        <p:nvSpPr>
          <p:cNvPr id="4" name="Holder 4"/>
          <p:cNvSpPr>
            <a:spLocks noGrp="1"/>
          </p:cNvSpPr>
          <p:nvPr>
            <p:ph type="ftr" sz="quarter" idx="10"/>
          </p:nvPr>
        </p:nvSpPr>
        <p:spPr/>
        <p:txBody>
          <a:bodyPr/>
          <a:lstStyle>
            <a:lvl1pPr>
              <a:defRPr/>
            </a:lvl1pPr>
          </a:lstStyle>
          <a:p>
            <a:pPr>
              <a:defRPr/>
            </a:pPr>
            <a:r>
              <a:rPr lang="en-US" dirty="0" smtClean="0"/>
              <a:t>neha bhende , rupakesavan</a:t>
            </a:r>
            <a:endParaRPr lang="en-US" dirty="0"/>
          </a:p>
        </p:txBody>
      </p:sp>
      <p:sp>
        <p:nvSpPr>
          <p:cNvPr id="5" name="Holder 5"/>
          <p:cNvSpPr>
            <a:spLocks noGrp="1"/>
          </p:cNvSpPr>
          <p:nvPr>
            <p:ph type="dt" sz="half" idx="11"/>
          </p:nvPr>
        </p:nvSpPr>
        <p:spPr/>
        <p:txBody>
          <a:bodyPr/>
          <a:lstStyle>
            <a:lvl1pPr>
              <a:defRPr/>
            </a:lvl1pPr>
          </a:lstStyle>
          <a:p>
            <a:pPr>
              <a:defRPr/>
            </a:pPr>
            <a:fld id="{15079E48-9BD9-4B1C-A05D-3B5B1316ADA4}" type="datetime1">
              <a:rPr lang="en-US" smtClean="0"/>
              <a:pPr>
                <a:defRPr/>
              </a:pPr>
              <a:t>10/30/2023</a:t>
            </a:fld>
            <a:endParaRPr lang="en-US"/>
          </a:p>
        </p:txBody>
      </p:sp>
      <p:sp>
        <p:nvSpPr>
          <p:cNvPr id="6" name="Holder 6"/>
          <p:cNvSpPr>
            <a:spLocks noGrp="1"/>
          </p:cNvSpPr>
          <p:nvPr>
            <p:ph type="sldNum" sz="quarter" idx="12"/>
          </p:nvPr>
        </p:nvSpPr>
        <p:spPr/>
        <p:txBody>
          <a:bodyPr/>
          <a:lstStyle>
            <a:lvl1pPr>
              <a:defRPr/>
            </a:lvl1pPr>
          </a:lstStyle>
          <a:p>
            <a:pPr>
              <a:defRPr/>
            </a:pPr>
            <a:r>
              <a:rPr lang="en-US"/>
              <a:t>November 21, </a:t>
            </a:r>
            <a:fld id="{3F1C3879-4EA5-423C-AC21-35FC301B602C}" type="slidenum">
              <a:rPr lang="en-US"/>
              <a:pPr>
                <a:defRPr/>
              </a:pPr>
              <a:t>‹#›</a:t>
            </a:fld>
            <a:r>
              <a:rPr lang="en-US"/>
              <a:t> / 11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450" b="0" i="1">
                <a:solidFill>
                  <a:schemeClr val="tx1"/>
                </a:solidFill>
                <a:latin typeface="LM Sans 17"/>
                <a:cs typeface="LM Sans 17"/>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a:lstStyle>
            <a:lvl1pPr>
              <a:defRPr/>
            </a:lvl1pPr>
          </a:lstStyle>
          <a:p>
            <a:endParaRPr/>
          </a:p>
        </p:txBody>
      </p:sp>
      <p:sp>
        <p:nvSpPr>
          <p:cNvPr id="4" name="Holder 4"/>
          <p:cNvSpPr>
            <a:spLocks noGrp="1"/>
          </p:cNvSpPr>
          <p:nvPr>
            <p:ph sz="half" idx="3"/>
          </p:nvPr>
        </p:nvSpPr>
        <p:spPr>
          <a:xfrm>
            <a:off x="2374201" y="795972"/>
            <a:ext cx="2005393" cy="2284095"/>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en-US" dirty="0" smtClean="0"/>
              <a:t>neha bhende , rupakesavan</a:t>
            </a:r>
            <a:endParaRPr lang="en-US" dirty="0"/>
          </a:p>
        </p:txBody>
      </p:sp>
      <p:sp>
        <p:nvSpPr>
          <p:cNvPr id="6" name="Holder 5"/>
          <p:cNvSpPr>
            <a:spLocks noGrp="1"/>
          </p:cNvSpPr>
          <p:nvPr>
            <p:ph type="dt" sz="half" idx="11"/>
          </p:nvPr>
        </p:nvSpPr>
        <p:spPr/>
        <p:txBody>
          <a:bodyPr/>
          <a:lstStyle>
            <a:lvl1pPr>
              <a:defRPr/>
            </a:lvl1pPr>
          </a:lstStyle>
          <a:p>
            <a:pPr>
              <a:defRPr/>
            </a:pPr>
            <a:fld id="{AAA39141-6CAF-40CB-897F-483865800454}" type="datetime1">
              <a:rPr lang="en-US" smtClean="0"/>
              <a:pPr>
                <a:defRPr/>
              </a:pPr>
              <a:t>10/30/2023</a:t>
            </a:fld>
            <a:endParaRPr lang="en-US"/>
          </a:p>
        </p:txBody>
      </p:sp>
      <p:sp>
        <p:nvSpPr>
          <p:cNvPr id="7" name="Holder 6"/>
          <p:cNvSpPr>
            <a:spLocks noGrp="1"/>
          </p:cNvSpPr>
          <p:nvPr>
            <p:ph type="sldNum" sz="quarter" idx="12"/>
          </p:nvPr>
        </p:nvSpPr>
        <p:spPr/>
        <p:txBody>
          <a:bodyPr/>
          <a:lstStyle>
            <a:lvl1pPr>
              <a:defRPr/>
            </a:lvl1pPr>
          </a:lstStyle>
          <a:p>
            <a:pPr>
              <a:defRPr/>
            </a:pPr>
            <a:r>
              <a:rPr lang="en-US"/>
              <a:t>November 21, </a:t>
            </a:r>
            <a:fld id="{6796449E-5CF2-4AB7-A421-644D5951AE0B}" type="slidenum">
              <a:rPr lang="en-US"/>
              <a:pPr>
                <a:defRPr/>
              </a:pPr>
              <a:t>‹#›</a:t>
            </a:fld>
            <a:r>
              <a:rPr lang="en-US"/>
              <a:t> / 11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2450" b="0" i="1">
                <a:solidFill>
                  <a:schemeClr val="tx1"/>
                </a:solidFill>
                <a:latin typeface="LM Sans 17"/>
                <a:cs typeface="LM Sans 17"/>
              </a:defRPr>
            </a:lvl1pPr>
          </a:lstStyle>
          <a:p>
            <a:endParaRPr/>
          </a:p>
        </p:txBody>
      </p:sp>
      <p:sp>
        <p:nvSpPr>
          <p:cNvPr id="3" name="Holder 4"/>
          <p:cNvSpPr>
            <a:spLocks noGrp="1"/>
          </p:cNvSpPr>
          <p:nvPr>
            <p:ph type="ftr" sz="quarter" idx="10"/>
          </p:nvPr>
        </p:nvSpPr>
        <p:spPr/>
        <p:txBody>
          <a:bodyPr/>
          <a:lstStyle>
            <a:lvl1pPr>
              <a:defRPr/>
            </a:lvl1pPr>
          </a:lstStyle>
          <a:p>
            <a:pPr>
              <a:defRPr/>
            </a:pPr>
            <a:r>
              <a:rPr lang="en-US" dirty="0" smtClean="0"/>
              <a:t>neha bhende , rupakesavan</a:t>
            </a:r>
            <a:endParaRPr lang="en-US" dirty="0"/>
          </a:p>
        </p:txBody>
      </p:sp>
      <p:sp>
        <p:nvSpPr>
          <p:cNvPr id="4" name="Holder 5"/>
          <p:cNvSpPr>
            <a:spLocks noGrp="1"/>
          </p:cNvSpPr>
          <p:nvPr>
            <p:ph type="dt" sz="half" idx="11"/>
          </p:nvPr>
        </p:nvSpPr>
        <p:spPr/>
        <p:txBody>
          <a:bodyPr/>
          <a:lstStyle>
            <a:lvl1pPr>
              <a:defRPr/>
            </a:lvl1pPr>
          </a:lstStyle>
          <a:p>
            <a:pPr>
              <a:defRPr/>
            </a:pPr>
            <a:fld id="{0DF4058B-514C-48AD-861F-89A47828C4AF}" type="datetime1">
              <a:rPr lang="en-US" smtClean="0"/>
              <a:pPr>
                <a:defRPr/>
              </a:pPr>
              <a:t>10/30/2023</a:t>
            </a:fld>
            <a:endParaRPr lang="en-US"/>
          </a:p>
        </p:txBody>
      </p:sp>
      <p:sp>
        <p:nvSpPr>
          <p:cNvPr id="5" name="Holder 6"/>
          <p:cNvSpPr>
            <a:spLocks noGrp="1"/>
          </p:cNvSpPr>
          <p:nvPr>
            <p:ph type="sldNum" sz="quarter" idx="12"/>
          </p:nvPr>
        </p:nvSpPr>
        <p:spPr/>
        <p:txBody>
          <a:bodyPr/>
          <a:lstStyle>
            <a:lvl1pPr>
              <a:defRPr/>
            </a:lvl1pPr>
          </a:lstStyle>
          <a:p>
            <a:pPr>
              <a:defRPr/>
            </a:pPr>
            <a:r>
              <a:rPr lang="en-US"/>
              <a:t>November 21, </a:t>
            </a:r>
            <a:fld id="{5CC8AB96-9A4F-46AB-9834-CB81252CB93F}" type="slidenum">
              <a:rPr lang="en-US"/>
              <a:pPr>
                <a:defRPr/>
              </a:pPr>
              <a:t>‹#›</a:t>
            </a:fld>
            <a:r>
              <a:rPr lang="en-US"/>
              <a:t> /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g object 16"/>
          <p:cNvSpPr/>
          <p:nvPr/>
        </p:nvSpPr>
        <p:spPr>
          <a:xfrm>
            <a:off x="3068638" y="3262313"/>
            <a:ext cx="42862" cy="30162"/>
          </a:xfrm>
          <a:custGeom>
            <a:avLst/>
            <a:gdLst/>
            <a:ahLst/>
            <a:cxnLst/>
            <a:rect l="l" t="t" r="r" b="b"/>
            <a:pathLst>
              <a:path w="43180" h="30479">
                <a:moveTo>
                  <a:pt x="0" y="30366"/>
                </a:moveTo>
                <a:lnTo>
                  <a:pt x="43019" y="30366"/>
                </a:lnTo>
                <a:lnTo>
                  <a:pt x="43019" y="0"/>
                </a:lnTo>
                <a:lnTo>
                  <a:pt x="0" y="0"/>
                </a:lnTo>
                <a:lnTo>
                  <a:pt x="0" y="30366"/>
                </a:lnTo>
                <a:close/>
              </a:path>
            </a:pathLst>
          </a:custGeom>
          <a:ln w="5060">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3" name="bg object 17"/>
          <p:cNvSpPr/>
          <p:nvPr/>
        </p:nvSpPr>
        <p:spPr>
          <a:xfrm>
            <a:off x="2989263" y="3257550"/>
            <a:ext cx="25400" cy="38100"/>
          </a:xfrm>
          <a:custGeom>
            <a:avLst/>
            <a:gdLst/>
            <a:ahLst/>
            <a:cxnLst/>
            <a:rect l="l" t="t" r="r" b="b"/>
            <a:pathLst>
              <a:path w="25400" h="38100">
                <a:moveTo>
                  <a:pt x="25400" y="0"/>
                </a:moveTo>
                <a:lnTo>
                  <a:pt x="0" y="19050"/>
                </a:lnTo>
                <a:lnTo>
                  <a:pt x="25400" y="38100"/>
                </a:lnTo>
                <a:lnTo>
                  <a:pt x="25400" y="0"/>
                </a:lnTo>
                <a:close/>
              </a:path>
            </a:pathLst>
          </a:custGeom>
          <a:solidFill>
            <a:srgbClr val="D6D6EF"/>
          </a:solidFill>
        </p:spPr>
        <p:txBody>
          <a:bodyPr lIns="0" tIns="0" rIns="0" bIns="0"/>
          <a:lstStyle/>
          <a:p>
            <a:pPr fontAlgn="auto">
              <a:spcBef>
                <a:spcPts val="0"/>
              </a:spcBef>
              <a:spcAft>
                <a:spcPts val="0"/>
              </a:spcAft>
              <a:defRPr/>
            </a:pPr>
            <a:endParaRPr>
              <a:latin typeface="+mn-lt"/>
              <a:cs typeface="+mn-cs"/>
            </a:endParaRPr>
          </a:p>
        </p:txBody>
      </p:sp>
      <p:sp>
        <p:nvSpPr>
          <p:cNvPr id="4" name="bg object 18"/>
          <p:cNvSpPr/>
          <p:nvPr/>
        </p:nvSpPr>
        <p:spPr>
          <a:xfrm>
            <a:off x="3167063" y="3257550"/>
            <a:ext cx="25400" cy="38100"/>
          </a:xfrm>
          <a:custGeom>
            <a:avLst/>
            <a:gdLst/>
            <a:ahLst/>
            <a:cxnLst/>
            <a:rect l="l" t="t" r="r" b="b"/>
            <a:pathLst>
              <a:path w="25400" h="38100">
                <a:moveTo>
                  <a:pt x="0" y="0"/>
                </a:moveTo>
                <a:lnTo>
                  <a:pt x="0" y="38100"/>
                </a:lnTo>
                <a:lnTo>
                  <a:pt x="25399" y="19050"/>
                </a:lnTo>
                <a:lnTo>
                  <a:pt x="0" y="0"/>
                </a:lnTo>
                <a:close/>
              </a:path>
            </a:pathLst>
          </a:custGeom>
          <a:solidFill>
            <a:srgbClr val="D6D6EF"/>
          </a:solidFill>
        </p:spPr>
        <p:txBody>
          <a:bodyPr lIns="0" tIns="0" rIns="0" bIns="0"/>
          <a:lstStyle/>
          <a:p>
            <a:pPr fontAlgn="auto">
              <a:spcBef>
                <a:spcPts val="0"/>
              </a:spcBef>
              <a:spcAft>
                <a:spcPts val="0"/>
              </a:spcAft>
              <a:defRPr/>
            </a:pPr>
            <a:endParaRPr>
              <a:latin typeface="+mn-lt"/>
              <a:cs typeface="+mn-cs"/>
            </a:endParaRPr>
          </a:p>
        </p:txBody>
      </p:sp>
      <p:sp>
        <p:nvSpPr>
          <p:cNvPr id="5" name="bg object 19"/>
          <p:cNvSpPr/>
          <p:nvPr/>
        </p:nvSpPr>
        <p:spPr>
          <a:xfrm>
            <a:off x="3324225" y="3251200"/>
            <a:ext cx="63500" cy="50800"/>
          </a:xfrm>
          <a:custGeom>
            <a:avLst/>
            <a:gdLst/>
            <a:ahLst/>
            <a:cxnLst/>
            <a:rect l="l" t="t" r="r" b="b"/>
            <a:pathLst>
              <a:path w="64135" h="50800">
                <a:moveTo>
                  <a:pt x="0" y="50800"/>
                </a:moveTo>
                <a:lnTo>
                  <a:pt x="43019" y="50800"/>
                </a:lnTo>
                <a:lnTo>
                  <a:pt x="43019" y="20434"/>
                </a:lnTo>
                <a:lnTo>
                  <a:pt x="0" y="20434"/>
                </a:lnTo>
                <a:lnTo>
                  <a:pt x="0" y="50800"/>
                </a:lnTo>
                <a:close/>
              </a:path>
              <a:path w="64135" h="50800">
                <a:moveTo>
                  <a:pt x="10491" y="20320"/>
                </a:moveTo>
                <a:lnTo>
                  <a:pt x="10491" y="10160"/>
                </a:lnTo>
                <a:lnTo>
                  <a:pt x="53672" y="10160"/>
                </a:lnTo>
                <a:lnTo>
                  <a:pt x="53672" y="40640"/>
                </a:lnTo>
                <a:lnTo>
                  <a:pt x="43512" y="40640"/>
                </a:lnTo>
              </a:path>
              <a:path w="64135" h="50800">
                <a:moveTo>
                  <a:pt x="20652" y="10160"/>
                </a:moveTo>
                <a:lnTo>
                  <a:pt x="20652" y="0"/>
                </a:lnTo>
                <a:lnTo>
                  <a:pt x="63833" y="0"/>
                </a:lnTo>
                <a:lnTo>
                  <a:pt x="63833" y="30480"/>
                </a:lnTo>
                <a:lnTo>
                  <a:pt x="53672" y="30480"/>
                </a:lnTo>
              </a:path>
            </a:pathLst>
          </a:custGeom>
          <a:ln w="5060">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6" name="bg object 20"/>
          <p:cNvSpPr/>
          <p:nvPr/>
        </p:nvSpPr>
        <p:spPr>
          <a:xfrm>
            <a:off x="3260725" y="3257550"/>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D6D6EF"/>
          </a:solidFill>
        </p:spPr>
        <p:txBody>
          <a:bodyPr lIns="0" tIns="0" rIns="0" bIns="0"/>
          <a:lstStyle/>
          <a:p>
            <a:pPr fontAlgn="auto">
              <a:spcBef>
                <a:spcPts val="0"/>
              </a:spcBef>
              <a:spcAft>
                <a:spcPts val="0"/>
              </a:spcAft>
              <a:defRPr/>
            </a:pPr>
            <a:endParaRPr>
              <a:latin typeface="+mn-lt"/>
              <a:cs typeface="+mn-cs"/>
            </a:endParaRPr>
          </a:p>
        </p:txBody>
      </p:sp>
      <p:sp>
        <p:nvSpPr>
          <p:cNvPr id="7" name="bg object 21"/>
          <p:cNvSpPr/>
          <p:nvPr/>
        </p:nvSpPr>
        <p:spPr>
          <a:xfrm>
            <a:off x="3621088" y="3263900"/>
            <a:ext cx="38100" cy="0"/>
          </a:xfrm>
          <a:custGeom>
            <a:avLst/>
            <a:gdLst/>
            <a:ahLst/>
            <a:cxnLst/>
            <a:rect l="l" t="t" r="r" b="b"/>
            <a:pathLst>
              <a:path w="38100">
                <a:moveTo>
                  <a:pt x="0" y="0"/>
                </a:moveTo>
                <a:lnTo>
                  <a:pt x="38101" y="0"/>
                </a:lnTo>
              </a:path>
            </a:pathLst>
          </a:custGeom>
          <a:ln w="7591">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8" name="bg object 22"/>
          <p:cNvSpPr/>
          <p:nvPr/>
        </p:nvSpPr>
        <p:spPr>
          <a:xfrm>
            <a:off x="3532188" y="3257550"/>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D6D6EF"/>
          </a:solidFill>
        </p:spPr>
        <p:txBody>
          <a:bodyPr lIns="0" tIns="0" rIns="0" bIns="0"/>
          <a:lstStyle/>
          <a:p>
            <a:pPr fontAlgn="auto">
              <a:spcBef>
                <a:spcPts val="0"/>
              </a:spcBef>
              <a:spcAft>
                <a:spcPts val="0"/>
              </a:spcAft>
              <a:defRPr/>
            </a:pPr>
            <a:endParaRPr>
              <a:latin typeface="+mn-lt"/>
              <a:cs typeface="+mn-cs"/>
            </a:endParaRPr>
          </a:p>
        </p:txBody>
      </p:sp>
      <p:sp>
        <p:nvSpPr>
          <p:cNvPr id="9" name="bg object 23"/>
          <p:cNvSpPr/>
          <p:nvPr/>
        </p:nvSpPr>
        <p:spPr>
          <a:xfrm>
            <a:off x="3608388" y="3251200"/>
            <a:ext cx="50800" cy="50800"/>
          </a:xfrm>
          <a:custGeom>
            <a:avLst/>
            <a:gdLst/>
            <a:ahLst/>
            <a:cxnLst/>
            <a:rect l="l" t="t" r="r" b="b"/>
            <a:pathLst>
              <a:path w="50800" h="50800">
                <a:moveTo>
                  <a:pt x="0" y="0"/>
                </a:moveTo>
                <a:lnTo>
                  <a:pt x="38100" y="0"/>
                </a:lnTo>
              </a:path>
              <a:path w="50800" h="50800">
                <a:moveTo>
                  <a:pt x="12700" y="25400"/>
                </a:moveTo>
                <a:lnTo>
                  <a:pt x="50801" y="25400"/>
                </a:lnTo>
              </a:path>
              <a:path w="50800" h="50800">
                <a:moveTo>
                  <a:pt x="0" y="38100"/>
                </a:moveTo>
                <a:lnTo>
                  <a:pt x="38100" y="38100"/>
                </a:lnTo>
              </a:path>
              <a:path w="50800" h="50800">
                <a:moveTo>
                  <a:pt x="12700" y="50800"/>
                </a:moveTo>
                <a:lnTo>
                  <a:pt x="50801" y="50800"/>
                </a:lnTo>
              </a:path>
            </a:pathLst>
          </a:custGeom>
          <a:ln w="7591">
            <a:solidFill>
              <a:srgbClr val="D6D6EF"/>
            </a:solidFill>
          </a:ln>
        </p:spPr>
        <p:txBody>
          <a:bodyPr lIns="0" tIns="0" rIns="0" bIns="0"/>
          <a:lstStyle/>
          <a:p>
            <a:pPr fontAlgn="auto">
              <a:spcBef>
                <a:spcPts val="0"/>
              </a:spcBef>
              <a:spcAft>
                <a:spcPts val="0"/>
              </a:spcAft>
              <a:defRPr/>
            </a:pPr>
            <a:endParaRPr>
              <a:latin typeface="+mn-lt"/>
              <a:cs typeface="+mn-cs"/>
            </a:endParaRPr>
          </a:p>
        </p:txBody>
      </p:sp>
      <p:sp>
        <p:nvSpPr>
          <p:cNvPr id="10" name="bg object 24"/>
          <p:cNvSpPr/>
          <p:nvPr/>
        </p:nvSpPr>
        <p:spPr>
          <a:xfrm>
            <a:off x="3878263" y="3251200"/>
            <a:ext cx="50800" cy="25400"/>
          </a:xfrm>
          <a:custGeom>
            <a:avLst/>
            <a:gdLst/>
            <a:ahLst/>
            <a:cxnLst/>
            <a:rect l="l" t="t" r="r" b="b"/>
            <a:pathLst>
              <a:path w="50800" h="25400">
                <a:moveTo>
                  <a:pt x="0" y="0"/>
                </a:moveTo>
                <a:lnTo>
                  <a:pt x="38100" y="0"/>
                </a:lnTo>
              </a:path>
              <a:path w="50800" h="25400">
                <a:moveTo>
                  <a:pt x="12700" y="12700"/>
                </a:moveTo>
                <a:lnTo>
                  <a:pt x="50801" y="12700"/>
                </a:lnTo>
              </a:path>
              <a:path w="50800" h="25400">
                <a:moveTo>
                  <a:pt x="12700" y="25400"/>
                </a:moveTo>
                <a:lnTo>
                  <a:pt x="50801" y="25400"/>
                </a:lnTo>
              </a:path>
            </a:pathLst>
          </a:custGeom>
          <a:ln w="7591">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11" name="bg object 25"/>
          <p:cNvSpPr/>
          <p:nvPr/>
        </p:nvSpPr>
        <p:spPr>
          <a:xfrm>
            <a:off x="3802063" y="3257550"/>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D6D6EF"/>
          </a:solidFill>
        </p:spPr>
        <p:txBody>
          <a:bodyPr lIns="0" tIns="0" rIns="0" bIns="0"/>
          <a:lstStyle/>
          <a:p>
            <a:pPr fontAlgn="auto">
              <a:spcBef>
                <a:spcPts val="0"/>
              </a:spcBef>
              <a:spcAft>
                <a:spcPts val="0"/>
              </a:spcAft>
              <a:defRPr/>
            </a:pPr>
            <a:endParaRPr>
              <a:latin typeface="+mn-lt"/>
              <a:cs typeface="+mn-cs"/>
            </a:endParaRPr>
          </a:p>
        </p:txBody>
      </p:sp>
      <p:sp>
        <p:nvSpPr>
          <p:cNvPr id="12" name="bg object 26"/>
          <p:cNvSpPr/>
          <p:nvPr/>
        </p:nvSpPr>
        <p:spPr>
          <a:xfrm>
            <a:off x="3878263" y="3289300"/>
            <a:ext cx="50800" cy="12700"/>
          </a:xfrm>
          <a:custGeom>
            <a:avLst/>
            <a:gdLst/>
            <a:ahLst/>
            <a:cxnLst/>
            <a:rect l="l" t="t" r="r" b="b"/>
            <a:pathLst>
              <a:path w="50800" h="12700">
                <a:moveTo>
                  <a:pt x="0" y="0"/>
                </a:moveTo>
                <a:lnTo>
                  <a:pt x="38100" y="0"/>
                </a:lnTo>
              </a:path>
              <a:path w="50800" h="12700">
                <a:moveTo>
                  <a:pt x="12700" y="12699"/>
                </a:moveTo>
                <a:lnTo>
                  <a:pt x="50801" y="12699"/>
                </a:lnTo>
              </a:path>
            </a:pathLst>
          </a:custGeom>
          <a:ln w="7591">
            <a:solidFill>
              <a:srgbClr val="D6D6EF"/>
            </a:solidFill>
          </a:ln>
        </p:spPr>
        <p:txBody>
          <a:bodyPr lIns="0" tIns="0" rIns="0" bIns="0"/>
          <a:lstStyle/>
          <a:p>
            <a:pPr fontAlgn="auto">
              <a:spcBef>
                <a:spcPts val="0"/>
              </a:spcBef>
              <a:spcAft>
                <a:spcPts val="0"/>
              </a:spcAft>
              <a:defRPr/>
            </a:pPr>
            <a:endParaRPr>
              <a:latin typeface="+mn-lt"/>
              <a:cs typeface="+mn-cs"/>
            </a:endParaRPr>
          </a:p>
        </p:txBody>
      </p:sp>
      <p:sp>
        <p:nvSpPr>
          <p:cNvPr id="13" name="bg object 27"/>
          <p:cNvSpPr/>
          <p:nvPr/>
        </p:nvSpPr>
        <p:spPr>
          <a:xfrm>
            <a:off x="4149725" y="3251200"/>
            <a:ext cx="50800" cy="50800"/>
          </a:xfrm>
          <a:custGeom>
            <a:avLst/>
            <a:gdLst/>
            <a:ahLst/>
            <a:cxnLst/>
            <a:rect l="l" t="t" r="r" b="b"/>
            <a:pathLst>
              <a:path w="50800" h="50800">
                <a:moveTo>
                  <a:pt x="0" y="0"/>
                </a:moveTo>
                <a:lnTo>
                  <a:pt x="38100" y="0"/>
                </a:lnTo>
              </a:path>
              <a:path w="50800" h="50800">
                <a:moveTo>
                  <a:pt x="12700" y="12700"/>
                </a:moveTo>
                <a:lnTo>
                  <a:pt x="50801" y="12700"/>
                </a:lnTo>
              </a:path>
              <a:path w="50800" h="50800">
                <a:moveTo>
                  <a:pt x="12700" y="25400"/>
                </a:moveTo>
                <a:lnTo>
                  <a:pt x="50801" y="25400"/>
                </a:lnTo>
              </a:path>
              <a:path w="50800" h="50800">
                <a:moveTo>
                  <a:pt x="0" y="38100"/>
                </a:moveTo>
                <a:lnTo>
                  <a:pt x="38100" y="38100"/>
                </a:lnTo>
              </a:path>
              <a:path w="50800" h="50800">
                <a:moveTo>
                  <a:pt x="12700" y="50800"/>
                </a:moveTo>
                <a:lnTo>
                  <a:pt x="50801" y="50800"/>
                </a:lnTo>
              </a:path>
            </a:pathLst>
          </a:custGeom>
          <a:ln w="7591">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14" name="bg object 28"/>
          <p:cNvSpPr/>
          <p:nvPr/>
        </p:nvSpPr>
        <p:spPr>
          <a:xfrm>
            <a:off x="4451350" y="3281363"/>
            <a:ext cx="20638" cy="20637"/>
          </a:xfrm>
          <a:custGeom>
            <a:avLst/>
            <a:gdLst/>
            <a:ahLst/>
            <a:cxnLst/>
            <a:rect l="l" t="t" r="r" b="b"/>
            <a:pathLst>
              <a:path w="20320" h="20320">
                <a:moveTo>
                  <a:pt x="0" y="0"/>
                </a:moveTo>
                <a:lnTo>
                  <a:pt x="20321" y="20320"/>
                </a:lnTo>
              </a:path>
            </a:pathLst>
          </a:custGeom>
          <a:ln w="7591">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15" name="bg object 29"/>
          <p:cNvSpPr/>
          <p:nvPr/>
        </p:nvSpPr>
        <p:spPr>
          <a:xfrm>
            <a:off x="4424363" y="3255963"/>
            <a:ext cx="30162" cy="30162"/>
          </a:xfrm>
          <a:custGeom>
            <a:avLst/>
            <a:gdLst/>
            <a:ahLst/>
            <a:cxnLst/>
            <a:rect l="l" t="t" r="r" b="b"/>
            <a:pathLst>
              <a:path w="30479" h="30479">
                <a:moveTo>
                  <a:pt x="30367" y="15183"/>
                </a:moveTo>
                <a:lnTo>
                  <a:pt x="30367" y="6797"/>
                </a:lnTo>
                <a:lnTo>
                  <a:pt x="23568" y="0"/>
                </a:lnTo>
                <a:lnTo>
                  <a:pt x="15183" y="0"/>
                </a:lnTo>
                <a:lnTo>
                  <a:pt x="6797" y="0"/>
                </a:lnTo>
                <a:lnTo>
                  <a:pt x="0" y="6797"/>
                </a:lnTo>
                <a:lnTo>
                  <a:pt x="0" y="15183"/>
                </a:lnTo>
                <a:lnTo>
                  <a:pt x="0" y="23568"/>
                </a:lnTo>
                <a:lnTo>
                  <a:pt x="6797" y="30366"/>
                </a:lnTo>
                <a:lnTo>
                  <a:pt x="15183" y="30366"/>
                </a:lnTo>
                <a:lnTo>
                  <a:pt x="23568" y="30366"/>
                </a:lnTo>
                <a:lnTo>
                  <a:pt x="30367" y="23568"/>
                </a:lnTo>
                <a:lnTo>
                  <a:pt x="30367" y="15183"/>
                </a:lnTo>
                <a:close/>
              </a:path>
            </a:pathLst>
          </a:custGeom>
          <a:ln w="5060">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16" name="bg object 30"/>
          <p:cNvSpPr/>
          <p:nvPr/>
        </p:nvSpPr>
        <p:spPr>
          <a:xfrm>
            <a:off x="4329113" y="3251200"/>
            <a:ext cx="233362" cy="50800"/>
          </a:xfrm>
          <a:custGeom>
            <a:avLst/>
            <a:gdLst/>
            <a:ahLst/>
            <a:cxnLst/>
            <a:rect l="l" t="t" r="r" b="b"/>
            <a:pathLst>
              <a:path w="233679" h="50800">
                <a:moveTo>
                  <a:pt x="40640" y="50800"/>
                </a:moveTo>
                <a:lnTo>
                  <a:pt x="50400" y="48796"/>
                </a:lnTo>
                <a:lnTo>
                  <a:pt x="58488" y="43339"/>
                </a:lnTo>
                <a:lnTo>
                  <a:pt x="64002" y="35262"/>
                </a:lnTo>
                <a:lnTo>
                  <a:pt x="66040" y="25400"/>
                </a:lnTo>
                <a:lnTo>
                  <a:pt x="64036" y="15537"/>
                </a:lnTo>
                <a:lnTo>
                  <a:pt x="58579" y="7461"/>
                </a:lnTo>
                <a:lnTo>
                  <a:pt x="50502" y="2004"/>
                </a:lnTo>
                <a:lnTo>
                  <a:pt x="40640" y="0"/>
                </a:lnTo>
                <a:lnTo>
                  <a:pt x="30778" y="2004"/>
                </a:lnTo>
                <a:lnTo>
                  <a:pt x="22701" y="7461"/>
                </a:lnTo>
                <a:lnTo>
                  <a:pt x="17244" y="15537"/>
                </a:lnTo>
                <a:lnTo>
                  <a:pt x="15240" y="25400"/>
                </a:lnTo>
              </a:path>
              <a:path w="233679" h="50800">
                <a:moveTo>
                  <a:pt x="30480" y="17780"/>
                </a:moveTo>
                <a:lnTo>
                  <a:pt x="15240" y="30480"/>
                </a:lnTo>
                <a:lnTo>
                  <a:pt x="0" y="17780"/>
                </a:lnTo>
              </a:path>
              <a:path w="233679" h="50800">
                <a:moveTo>
                  <a:pt x="193042" y="50800"/>
                </a:moveTo>
                <a:lnTo>
                  <a:pt x="183180" y="48796"/>
                </a:lnTo>
                <a:lnTo>
                  <a:pt x="175103" y="43339"/>
                </a:lnTo>
                <a:lnTo>
                  <a:pt x="169646" y="35262"/>
                </a:lnTo>
                <a:lnTo>
                  <a:pt x="167642" y="25400"/>
                </a:lnTo>
                <a:lnTo>
                  <a:pt x="169646" y="15537"/>
                </a:lnTo>
                <a:lnTo>
                  <a:pt x="175103" y="7461"/>
                </a:lnTo>
                <a:lnTo>
                  <a:pt x="183180" y="2004"/>
                </a:lnTo>
                <a:lnTo>
                  <a:pt x="193042" y="0"/>
                </a:lnTo>
                <a:lnTo>
                  <a:pt x="202904" y="2004"/>
                </a:lnTo>
                <a:lnTo>
                  <a:pt x="210981" y="7461"/>
                </a:lnTo>
                <a:lnTo>
                  <a:pt x="216438" y="15537"/>
                </a:lnTo>
                <a:lnTo>
                  <a:pt x="218442" y="25400"/>
                </a:lnTo>
              </a:path>
              <a:path w="233679" h="50800">
                <a:moveTo>
                  <a:pt x="233682" y="17780"/>
                </a:moveTo>
                <a:lnTo>
                  <a:pt x="218442" y="30480"/>
                </a:lnTo>
                <a:lnTo>
                  <a:pt x="203202" y="17780"/>
                </a:lnTo>
              </a:path>
            </a:pathLst>
          </a:custGeom>
          <a:ln w="5060">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17" name="bg object 31"/>
          <p:cNvSpPr/>
          <p:nvPr/>
        </p:nvSpPr>
        <p:spPr>
          <a:xfrm>
            <a:off x="0" y="0"/>
            <a:ext cx="4608513" cy="350838"/>
          </a:xfrm>
          <a:custGeom>
            <a:avLst/>
            <a:gdLst/>
            <a:ahLst/>
            <a:cxnLst/>
            <a:rect l="l" t="t" r="r" b="b"/>
            <a:pathLst>
              <a:path w="4608195" h="350520">
                <a:moveTo>
                  <a:pt x="4608004" y="0"/>
                </a:moveTo>
                <a:lnTo>
                  <a:pt x="0" y="0"/>
                </a:lnTo>
                <a:lnTo>
                  <a:pt x="0" y="350126"/>
                </a:lnTo>
                <a:lnTo>
                  <a:pt x="4608004" y="350126"/>
                </a:lnTo>
                <a:lnTo>
                  <a:pt x="4608004" y="0"/>
                </a:lnTo>
                <a:close/>
              </a:path>
            </a:pathLst>
          </a:custGeom>
          <a:solidFill>
            <a:srgbClr val="3333B2"/>
          </a:solidFill>
        </p:spPr>
        <p:txBody>
          <a:bodyPr lIns="0" tIns="0" rIns="0" bIns="0"/>
          <a:lstStyle/>
          <a:p>
            <a:pPr fontAlgn="auto">
              <a:spcBef>
                <a:spcPts val="0"/>
              </a:spcBef>
              <a:spcAft>
                <a:spcPts val="0"/>
              </a:spcAft>
              <a:defRPr/>
            </a:pPr>
            <a:endParaRPr>
              <a:latin typeface="+mn-lt"/>
              <a:cs typeface="+mn-cs"/>
            </a:endParaRPr>
          </a:p>
        </p:txBody>
      </p:sp>
      <p:sp>
        <p:nvSpPr>
          <p:cNvPr id="18" name="Holder 2"/>
          <p:cNvSpPr>
            <a:spLocks noGrp="1"/>
          </p:cNvSpPr>
          <p:nvPr>
            <p:ph type="ftr" sz="quarter" idx="10"/>
          </p:nvPr>
        </p:nvSpPr>
        <p:spPr/>
        <p:txBody>
          <a:bodyPr/>
          <a:lstStyle>
            <a:lvl1pPr>
              <a:defRPr smtClean="0"/>
            </a:lvl1pPr>
          </a:lstStyle>
          <a:p>
            <a:pPr>
              <a:defRPr/>
            </a:pPr>
            <a:r>
              <a:rPr lang="en-US" dirty="0" smtClean="0"/>
              <a:t>neha bhende , rupakesavan</a:t>
            </a:r>
            <a:endParaRPr lang="en-US" dirty="0"/>
          </a:p>
        </p:txBody>
      </p:sp>
      <p:sp>
        <p:nvSpPr>
          <p:cNvPr id="19" name="Holder 3"/>
          <p:cNvSpPr>
            <a:spLocks noGrp="1"/>
          </p:cNvSpPr>
          <p:nvPr>
            <p:ph type="dt" sz="half" idx="11"/>
          </p:nvPr>
        </p:nvSpPr>
        <p:spPr/>
        <p:txBody>
          <a:bodyPr/>
          <a:lstStyle>
            <a:lvl1pPr algn="l">
              <a:defRPr>
                <a:solidFill>
                  <a:schemeClr val="tx1">
                    <a:tint val="75000"/>
                  </a:schemeClr>
                </a:solidFill>
              </a:defRPr>
            </a:lvl1pPr>
          </a:lstStyle>
          <a:p>
            <a:pPr>
              <a:defRPr/>
            </a:pPr>
            <a:fld id="{262ACAA7-55BC-49E9-A797-DADB0ACA3050}" type="datetime1">
              <a:rPr lang="en-US" smtClean="0"/>
              <a:pPr>
                <a:defRPr/>
              </a:pPr>
              <a:t>10/30/2023</a:t>
            </a:fld>
            <a:endParaRPr lang="en-US"/>
          </a:p>
        </p:txBody>
      </p:sp>
      <p:sp>
        <p:nvSpPr>
          <p:cNvPr id="20" name="Holder 4"/>
          <p:cNvSpPr>
            <a:spLocks noGrp="1"/>
          </p:cNvSpPr>
          <p:nvPr>
            <p:ph type="sldNum" sz="quarter" idx="12"/>
          </p:nvPr>
        </p:nvSpPr>
        <p:spPr/>
        <p:txBody>
          <a:bodyPr/>
          <a:lstStyle>
            <a:lvl1pPr>
              <a:defRPr smtClean="0"/>
            </a:lvl1pPr>
          </a:lstStyle>
          <a:p>
            <a:pPr>
              <a:defRPr/>
            </a:pPr>
            <a:r>
              <a:rPr lang="en-US"/>
              <a:t>November 21, </a:t>
            </a:r>
            <a:fld id="{88940226-5075-45C5-9F21-A2C903D9EAB1}" type="slidenum">
              <a:rPr lang="en-US"/>
              <a:pPr>
                <a:defRPr/>
              </a:pPr>
              <a:t>‹#›</a:t>
            </a:fld>
            <a:r>
              <a:rPr lang="en-US"/>
              <a:t> / 11</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068638" y="3262313"/>
            <a:ext cx="42862" cy="30162"/>
          </a:xfrm>
          <a:custGeom>
            <a:avLst/>
            <a:gdLst/>
            <a:ahLst/>
            <a:cxnLst/>
            <a:rect l="l" t="t" r="r" b="b"/>
            <a:pathLst>
              <a:path w="43180" h="30479">
                <a:moveTo>
                  <a:pt x="0" y="30366"/>
                </a:moveTo>
                <a:lnTo>
                  <a:pt x="43019" y="30366"/>
                </a:lnTo>
                <a:lnTo>
                  <a:pt x="43019" y="0"/>
                </a:lnTo>
                <a:lnTo>
                  <a:pt x="0" y="0"/>
                </a:lnTo>
                <a:lnTo>
                  <a:pt x="0" y="30366"/>
                </a:lnTo>
                <a:close/>
              </a:path>
            </a:pathLst>
          </a:custGeom>
          <a:ln w="5060">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17" name="bg object 17"/>
          <p:cNvSpPr/>
          <p:nvPr/>
        </p:nvSpPr>
        <p:spPr>
          <a:xfrm>
            <a:off x="2989263" y="3257550"/>
            <a:ext cx="25400" cy="38100"/>
          </a:xfrm>
          <a:custGeom>
            <a:avLst/>
            <a:gdLst/>
            <a:ahLst/>
            <a:cxnLst/>
            <a:rect l="l" t="t" r="r" b="b"/>
            <a:pathLst>
              <a:path w="25400" h="38100">
                <a:moveTo>
                  <a:pt x="25400" y="0"/>
                </a:moveTo>
                <a:lnTo>
                  <a:pt x="0" y="19050"/>
                </a:lnTo>
                <a:lnTo>
                  <a:pt x="25400" y="38100"/>
                </a:lnTo>
                <a:lnTo>
                  <a:pt x="25400" y="0"/>
                </a:lnTo>
                <a:close/>
              </a:path>
            </a:pathLst>
          </a:custGeom>
          <a:solidFill>
            <a:srgbClr val="D6D6EF"/>
          </a:solidFill>
        </p:spPr>
        <p:txBody>
          <a:bodyPr lIns="0" tIns="0" rIns="0" bIns="0"/>
          <a:lstStyle/>
          <a:p>
            <a:pPr fontAlgn="auto">
              <a:spcBef>
                <a:spcPts val="0"/>
              </a:spcBef>
              <a:spcAft>
                <a:spcPts val="0"/>
              </a:spcAft>
              <a:defRPr/>
            </a:pPr>
            <a:endParaRPr>
              <a:latin typeface="+mn-lt"/>
              <a:cs typeface="+mn-cs"/>
            </a:endParaRPr>
          </a:p>
        </p:txBody>
      </p:sp>
      <p:sp>
        <p:nvSpPr>
          <p:cNvPr id="18" name="bg object 18"/>
          <p:cNvSpPr/>
          <p:nvPr/>
        </p:nvSpPr>
        <p:spPr>
          <a:xfrm>
            <a:off x="3167063" y="3257550"/>
            <a:ext cx="25400" cy="38100"/>
          </a:xfrm>
          <a:custGeom>
            <a:avLst/>
            <a:gdLst/>
            <a:ahLst/>
            <a:cxnLst/>
            <a:rect l="l" t="t" r="r" b="b"/>
            <a:pathLst>
              <a:path w="25400" h="38100">
                <a:moveTo>
                  <a:pt x="0" y="0"/>
                </a:moveTo>
                <a:lnTo>
                  <a:pt x="0" y="38100"/>
                </a:lnTo>
                <a:lnTo>
                  <a:pt x="25399" y="19050"/>
                </a:lnTo>
                <a:lnTo>
                  <a:pt x="0" y="0"/>
                </a:lnTo>
                <a:close/>
              </a:path>
            </a:pathLst>
          </a:custGeom>
          <a:solidFill>
            <a:srgbClr val="D6D6EF"/>
          </a:solidFill>
        </p:spPr>
        <p:txBody>
          <a:bodyPr lIns="0" tIns="0" rIns="0" bIns="0"/>
          <a:lstStyle/>
          <a:p>
            <a:pPr fontAlgn="auto">
              <a:spcBef>
                <a:spcPts val="0"/>
              </a:spcBef>
              <a:spcAft>
                <a:spcPts val="0"/>
              </a:spcAft>
              <a:defRPr/>
            </a:pPr>
            <a:endParaRPr>
              <a:latin typeface="+mn-lt"/>
              <a:cs typeface="+mn-cs"/>
            </a:endParaRPr>
          </a:p>
        </p:txBody>
      </p:sp>
      <p:sp>
        <p:nvSpPr>
          <p:cNvPr id="19" name="bg object 19"/>
          <p:cNvSpPr/>
          <p:nvPr/>
        </p:nvSpPr>
        <p:spPr>
          <a:xfrm>
            <a:off x="3324225" y="3251200"/>
            <a:ext cx="63500" cy="50800"/>
          </a:xfrm>
          <a:custGeom>
            <a:avLst/>
            <a:gdLst/>
            <a:ahLst/>
            <a:cxnLst/>
            <a:rect l="l" t="t" r="r" b="b"/>
            <a:pathLst>
              <a:path w="64135" h="50800">
                <a:moveTo>
                  <a:pt x="0" y="50800"/>
                </a:moveTo>
                <a:lnTo>
                  <a:pt x="43019" y="50800"/>
                </a:lnTo>
                <a:lnTo>
                  <a:pt x="43019" y="20434"/>
                </a:lnTo>
                <a:lnTo>
                  <a:pt x="0" y="20434"/>
                </a:lnTo>
                <a:lnTo>
                  <a:pt x="0" y="50800"/>
                </a:lnTo>
                <a:close/>
              </a:path>
              <a:path w="64135" h="50800">
                <a:moveTo>
                  <a:pt x="10491" y="20320"/>
                </a:moveTo>
                <a:lnTo>
                  <a:pt x="10491" y="10160"/>
                </a:lnTo>
                <a:lnTo>
                  <a:pt x="53672" y="10160"/>
                </a:lnTo>
                <a:lnTo>
                  <a:pt x="53672" y="40640"/>
                </a:lnTo>
                <a:lnTo>
                  <a:pt x="43512" y="40640"/>
                </a:lnTo>
              </a:path>
              <a:path w="64135" h="50800">
                <a:moveTo>
                  <a:pt x="20652" y="10160"/>
                </a:moveTo>
                <a:lnTo>
                  <a:pt x="20652" y="0"/>
                </a:lnTo>
                <a:lnTo>
                  <a:pt x="63833" y="0"/>
                </a:lnTo>
                <a:lnTo>
                  <a:pt x="63833" y="30480"/>
                </a:lnTo>
                <a:lnTo>
                  <a:pt x="53672" y="30480"/>
                </a:lnTo>
              </a:path>
            </a:pathLst>
          </a:custGeom>
          <a:ln w="5060">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20" name="bg object 20"/>
          <p:cNvSpPr/>
          <p:nvPr/>
        </p:nvSpPr>
        <p:spPr>
          <a:xfrm>
            <a:off x="3260725" y="3257550"/>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D6D6EF"/>
          </a:solidFill>
        </p:spPr>
        <p:txBody>
          <a:bodyPr lIns="0" tIns="0" rIns="0" bIns="0"/>
          <a:lstStyle/>
          <a:p>
            <a:pPr fontAlgn="auto">
              <a:spcBef>
                <a:spcPts val="0"/>
              </a:spcBef>
              <a:spcAft>
                <a:spcPts val="0"/>
              </a:spcAft>
              <a:defRPr/>
            </a:pPr>
            <a:endParaRPr>
              <a:latin typeface="+mn-lt"/>
              <a:cs typeface="+mn-cs"/>
            </a:endParaRPr>
          </a:p>
        </p:txBody>
      </p:sp>
      <p:sp>
        <p:nvSpPr>
          <p:cNvPr id="21" name="bg object 21"/>
          <p:cNvSpPr/>
          <p:nvPr/>
        </p:nvSpPr>
        <p:spPr>
          <a:xfrm>
            <a:off x="3621088" y="3263900"/>
            <a:ext cx="38100" cy="0"/>
          </a:xfrm>
          <a:custGeom>
            <a:avLst/>
            <a:gdLst/>
            <a:ahLst/>
            <a:cxnLst/>
            <a:rect l="l" t="t" r="r" b="b"/>
            <a:pathLst>
              <a:path w="38100">
                <a:moveTo>
                  <a:pt x="0" y="0"/>
                </a:moveTo>
                <a:lnTo>
                  <a:pt x="38101" y="0"/>
                </a:lnTo>
              </a:path>
            </a:pathLst>
          </a:custGeom>
          <a:ln w="7591">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22" name="bg object 22"/>
          <p:cNvSpPr/>
          <p:nvPr/>
        </p:nvSpPr>
        <p:spPr>
          <a:xfrm>
            <a:off x="3532188" y="3257550"/>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D6D6EF"/>
          </a:solidFill>
        </p:spPr>
        <p:txBody>
          <a:bodyPr lIns="0" tIns="0" rIns="0" bIns="0"/>
          <a:lstStyle/>
          <a:p>
            <a:pPr fontAlgn="auto">
              <a:spcBef>
                <a:spcPts val="0"/>
              </a:spcBef>
              <a:spcAft>
                <a:spcPts val="0"/>
              </a:spcAft>
              <a:defRPr/>
            </a:pPr>
            <a:endParaRPr>
              <a:latin typeface="+mn-lt"/>
              <a:cs typeface="+mn-cs"/>
            </a:endParaRPr>
          </a:p>
        </p:txBody>
      </p:sp>
      <p:sp>
        <p:nvSpPr>
          <p:cNvPr id="23" name="bg object 23"/>
          <p:cNvSpPr/>
          <p:nvPr/>
        </p:nvSpPr>
        <p:spPr>
          <a:xfrm>
            <a:off x="3608388" y="3251200"/>
            <a:ext cx="50800" cy="50800"/>
          </a:xfrm>
          <a:custGeom>
            <a:avLst/>
            <a:gdLst/>
            <a:ahLst/>
            <a:cxnLst/>
            <a:rect l="l" t="t" r="r" b="b"/>
            <a:pathLst>
              <a:path w="50800" h="50800">
                <a:moveTo>
                  <a:pt x="0" y="0"/>
                </a:moveTo>
                <a:lnTo>
                  <a:pt x="38100" y="0"/>
                </a:lnTo>
              </a:path>
              <a:path w="50800" h="50800">
                <a:moveTo>
                  <a:pt x="12700" y="25400"/>
                </a:moveTo>
                <a:lnTo>
                  <a:pt x="50801" y="25400"/>
                </a:lnTo>
              </a:path>
              <a:path w="50800" h="50800">
                <a:moveTo>
                  <a:pt x="0" y="38100"/>
                </a:moveTo>
                <a:lnTo>
                  <a:pt x="38100" y="38100"/>
                </a:lnTo>
              </a:path>
              <a:path w="50800" h="50800">
                <a:moveTo>
                  <a:pt x="12700" y="50800"/>
                </a:moveTo>
                <a:lnTo>
                  <a:pt x="50801" y="50800"/>
                </a:lnTo>
              </a:path>
            </a:pathLst>
          </a:custGeom>
          <a:ln w="7591">
            <a:solidFill>
              <a:srgbClr val="D6D6EF"/>
            </a:solidFill>
          </a:ln>
        </p:spPr>
        <p:txBody>
          <a:bodyPr lIns="0" tIns="0" rIns="0" bIns="0"/>
          <a:lstStyle/>
          <a:p>
            <a:pPr fontAlgn="auto">
              <a:spcBef>
                <a:spcPts val="0"/>
              </a:spcBef>
              <a:spcAft>
                <a:spcPts val="0"/>
              </a:spcAft>
              <a:defRPr/>
            </a:pPr>
            <a:endParaRPr>
              <a:latin typeface="+mn-lt"/>
              <a:cs typeface="+mn-cs"/>
            </a:endParaRPr>
          </a:p>
        </p:txBody>
      </p:sp>
      <p:sp>
        <p:nvSpPr>
          <p:cNvPr id="24" name="bg object 24"/>
          <p:cNvSpPr/>
          <p:nvPr/>
        </p:nvSpPr>
        <p:spPr>
          <a:xfrm>
            <a:off x="3878263" y="3251200"/>
            <a:ext cx="50800" cy="25400"/>
          </a:xfrm>
          <a:custGeom>
            <a:avLst/>
            <a:gdLst/>
            <a:ahLst/>
            <a:cxnLst/>
            <a:rect l="l" t="t" r="r" b="b"/>
            <a:pathLst>
              <a:path w="50800" h="25400">
                <a:moveTo>
                  <a:pt x="0" y="0"/>
                </a:moveTo>
                <a:lnTo>
                  <a:pt x="38100" y="0"/>
                </a:lnTo>
              </a:path>
              <a:path w="50800" h="25400">
                <a:moveTo>
                  <a:pt x="12700" y="12700"/>
                </a:moveTo>
                <a:lnTo>
                  <a:pt x="50801" y="12700"/>
                </a:lnTo>
              </a:path>
              <a:path w="50800" h="25400">
                <a:moveTo>
                  <a:pt x="12700" y="25400"/>
                </a:moveTo>
                <a:lnTo>
                  <a:pt x="50801" y="25400"/>
                </a:lnTo>
              </a:path>
            </a:pathLst>
          </a:custGeom>
          <a:ln w="7591">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25" name="bg object 25"/>
          <p:cNvSpPr/>
          <p:nvPr/>
        </p:nvSpPr>
        <p:spPr>
          <a:xfrm>
            <a:off x="3802063" y="3257550"/>
            <a:ext cx="203200" cy="38100"/>
          </a:xfrm>
          <a:custGeom>
            <a:avLst/>
            <a:gdLst/>
            <a:ahLst/>
            <a:cxnLst/>
            <a:rect l="l" t="t" r="r" b="b"/>
            <a:pathLst>
              <a:path w="203200" h="38100">
                <a:moveTo>
                  <a:pt x="25400" y="0"/>
                </a:moveTo>
                <a:lnTo>
                  <a:pt x="0" y="19050"/>
                </a:lnTo>
                <a:lnTo>
                  <a:pt x="25400" y="38100"/>
                </a:lnTo>
                <a:lnTo>
                  <a:pt x="25400" y="0"/>
                </a:lnTo>
                <a:close/>
              </a:path>
              <a:path w="203200" h="38100">
                <a:moveTo>
                  <a:pt x="177802" y="0"/>
                </a:moveTo>
                <a:lnTo>
                  <a:pt x="177802" y="38100"/>
                </a:lnTo>
                <a:lnTo>
                  <a:pt x="203202" y="19050"/>
                </a:lnTo>
                <a:lnTo>
                  <a:pt x="177802" y="0"/>
                </a:lnTo>
                <a:close/>
              </a:path>
            </a:pathLst>
          </a:custGeom>
          <a:solidFill>
            <a:srgbClr val="D6D6EF"/>
          </a:solidFill>
        </p:spPr>
        <p:txBody>
          <a:bodyPr lIns="0" tIns="0" rIns="0" bIns="0"/>
          <a:lstStyle/>
          <a:p>
            <a:pPr fontAlgn="auto">
              <a:spcBef>
                <a:spcPts val="0"/>
              </a:spcBef>
              <a:spcAft>
                <a:spcPts val="0"/>
              </a:spcAft>
              <a:defRPr/>
            </a:pPr>
            <a:endParaRPr>
              <a:latin typeface="+mn-lt"/>
              <a:cs typeface="+mn-cs"/>
            </a:endParaRPr>
          </a:p>
        </p:txBody>
      </p:sp>
      <p:sp>
        <p:nvSpPr>
          <p:cNvPr id="26" name="bg object 26"/>
          <p:cNvSpPr/>
          <p:nvPr/>
        </p:nvSpPr>
        <p:spPr>
          <a:xfrm>
            <a:off x="3878263" y="3289300"/>
            <a:ext cx="50800" cy="12700"/>
          </a:xfrm>
          <a:custGeom>
            <a:avLst/>
            <a:gdLst/>
            <a:ahLst/>
            <a:cxnLst/>
            <a:rect l="l" t="t" r="r" b="b"/>
            <a:pathLst>
              <a:path w="50800" h="12700">
                <a:moveTo>
                  <a:pt x="0" y="0"/>
                </a:moveTo>
                <a:lnTo>
                  <a:pt x="38100" y="0"/>
                </a:lnTo>
              </a:path>
              <a:path w="50800" h="12700">
                <a:moveTo>
                  <a:pt x="12700" y="12699"/>
                </a:moveTo>
                <a:lnTo>
                  <a:pt x="50801" y="12699"/>
                </a:lnTo>
              </a:path>
            </a:pathLst>
          </a:custGeom>
          <a:ln w="7591">
            <a:solidFill>
              <a:srgbClr val="D6D6EF"/>
            </a:solidFill>
          </a:ln>
        </p:spPr>
        <p:txBody>
          <a:bodyPr lIns="0" tIns="0" rIns="0" bIns="0"/>
          <a:lstStyle/>
          <a:p>
            <a:pPr fontAlgn="auto">
              <a:spcBef>
                <a:spcPts val="0"/>
              </a:spcBef>
              <a:spcAft>
                <a:spcPts val="0"/>
              </a:spcAft>
              <a:defRPr/>
            </a:pPr>
            <a:endParaRPr>
              <a:latin typeface="+mn-lt"/>
              <a:cs typeface="+mn-cs"/>
            </a:endParaRPr>
          </a:p>
        </p:txBody>
      </p:sp>
      <p:sp>
        <p:nvSpPr>
          <p:cNvPr id="27" name="bg object 27"/>
          <p:cNvSpPr/>
          <p:nvPr/>
        </p:nvSpPr>
        <p:spPr>
          <a:xfrm>
            <a:off x="4149725" y="3251200"/>
            <a:ext cx="50800" cy="50800"/>
          </a:xfrm>
          <a:custGeom>
            <a:avLst/>
            <a:gdLst/>
            <a:ahLst/>
            <a:cxnLst/>
            <a:rect l="l" t="t" r="r" b="b"/>
            <a:pathLst>
              <a:path w="50800" h="50800">
                <a:moveTo>
                  <a:pt x="0" y="0"/>
                </a:moveTo>
                <a:lnTo>
                  <a:pt x="38100" y="0"/>
                </a:lnTo>
              </a:path>
              <a:path w="50800" h="50800">
                <a:moveTo>
                  <a:pt x="12700" y="12700"/>
                </a:moveTo>
                <a:lnTo>
                  <a:pt x="50801" y="12700"/>
                </a:lnTo>
              </a:path>
              <a:path w="50800" h="50800">
                <a:moveTo>
                  <a:pt x="12700" y="25400"/>
                </a:moveTo>
                <a:lnTo>
                  <a:pt x="50801" y="25400"/>
                </a:lnTo>
              </a:path>
              <a:path w="50800" h="50800">
                <a:moveTo>
                  <a:pt x="0" y="38100"/>
                </a:moveTo>
                <a:lnTo>
                  <a:pt x="38100" y="38100"/>
                </a:lnTo>
              </a:path>
              <a:path w="50800" h="50800">
                <a:moveTo>
                  <a:pt x="12700" y="50800"/>
                </a:moveTo>
                <a:lnTo>
                  <a:pt x="50801" y="50800"/>
                </a:lnTo>
              </a:path>
            </a:pathLst>
          </a:custGeom>
          <a:ln w="7591">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28" name="bg object 28"/>
          <p:cNvSpPr/>
          <p:nvPr/>
        </p:nvSpPr>
        <p:spPr>
          <a:xfrm>
            <a:off x="4451350" y="3281363"/>
            <a:ext cx="20638" cy="20637"/>
          </a:xfrm>
          <a:custGeom>
            <a:avLst/>
            <a:gdLst/>
            <a:ahLst/>
            <a:cxnLst/>
            <a:rect l="l" t="t" r="r" b="b"/>
            <a:pathLst>
              <a:path w="20320" h="20320">
                <a:moveTo>
                  <a:pt x="0" y="0"/>
                </a:moveTo>
                <a:lnTo>
                  <a:pt x="20321" y="20320"/>
                </a:lnTo>
              </a:path>
            </a:pathLst>
          </a:custGeom>
          <a:ln w="7591">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29" name="bg object 29"/>
          <p:cNvSpPr/>
          <p:nvPr/>
        </p:nvSpPr>
        <p:spPr>
          <a:xfrm>
            <a:off x="4424363" y="3255963"/>
            <a:ext cx="30162" cy="30162"/>
          </a:xfrm>
          <a:custGeom>
            <a:avLst/>
            <a:gdLst/>
            <a:ahLst/>
            <a:cxnLst/>
            <a:rect l="l" t="t" r="r" b="b"/>
            <a:pathLst>
              <a:path w="30479" h="30479">
                <a:moveTo>
                  <a:pt x="30367" y="15183"/>
                </a:moveTo>
                <a:lnTo>
                  <a:pt x="30367" y="6797"/>
                </a:lnTo>
                <a:lnTo>
                  <a:pt x="23568" y="0"/>
                </a:lnTo>
                <a:lnTo>
                  <a:pt x="15183" y="0"/>
                </a:lnTo>
                <a:lnTo>
                  <a:pt x="6797" y="0"/>
                </a:lnTo>
                <a:lnTo>
                  <a:pt x="0" y="6797"/>
                </a:lnTo>
                <a:lnTo>
                  <a:pt x="0" y="15183"/>
                </a:lnTo>
                <a:lnTo>
                  <a:pt x="0" y="23568"/>
                </a:lnTo>
                <a:lnTo>
                  <a:pt x="6797" y="30366"/>
                </a:lnTo>
                <a:lnTo>
                  <a:pt x="15183" y="30366"/>
                </a:lnTo>
                <a:lnTo>
                  <a:pt x="23568" y="30366"/>
                </a:lnTo>
                <a:lnTo>
                  <a:pt x="30367" y="23568"/>
                </a:lnTo>
                <a:lnTo>
                  <a:pt x="30367" y="15183"/>
                </a:lnTo>
                <a:close/>
              </a:path>
            </a:pathLst>
          </a:custGeom>
          <a:ln w="5060">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30" name="bg object 30"/>
          <p:cNvSpPr/>
          <p:nvPr/>
        </p:nvSpPr>
        <p:spPr>
          <a:xfrm>
            <a:off x="4329113" y="3251200"/>
            <a:ext cx="233362" cy="50800"/>
          </a:xfrm>
          <a:custGeom>
            <a:avLst/>
            <a:gdLst/>
            <a:ahLst/>
            <a:cxnLst/>
            <a:rect l="l" t="t" r="r" b="b"/>
            <a:pathLst>
              <a:path w="233679" h="50800">
                <a:moveTo>
                  <a:pt x="40640" y="50800"/>
                </a:moveTo>
                <a:lnTo>
                  <a:pt x="50400" y="48796"/>
                </a:lnTo>
                <a:lnTo>
                  <a:pt x="58488" y="43339"/>
                </a:lnTo>
                <a:lnTo>
                  <a:pt x="64002" y="35262"/>
                </a:lnTo>
                <a:lnTo>
                  <a:pt x="66040" y="25400"/>
                </a:lnTo>
                <a:lnTo>
                  <a:pt x="64036" y="15537"/>
                </a:lnTo>
                <a:lnTo>
                  <a:pt x="58579" y="7461"/>
                </a:lnTo>
                <a:lnTo>
                  <a:pt x="50502" y="2004"/>
                </a:lnTo>
                <a:lnTo>
                  <a:pt x="40640" y="0"/>
                </a:lnTo>
                <a:lnTo>
                  <a:pt x="30778" y="2004"/>
                </a:lnTo>
                <a:lnTo>
                  <a:pt x="22701" y="7461"/>
                </a:lnTo>
                <a:lnTo>
                  <a:pt x="17244" y="15537"/>
                </a:lnTo>
                <a:lnTo>
                  <a:pt x="15240" y="25400"/>
                </a:lnTo>
              </a:path>
              <a:path w="233679" h="50800">
                <a:moveTo>
                  <a:pt x="30480" y="17780"/>
                </a:moveTo>
                <a:lnTo>
                  <a:pt x="15240" y="30480"/>
                </a:lnTo>
                <a:lnTo>
                  <a:pt x="0" y="17780"/>
                </a:lnTo>
              </a:path>
              <a:path w="233679" h="50800">
                <a:moveTo>
                  <a:pt x="193042" y="50800"/>
                </a:moveTo>
                <a:lnTo>
                  <a:pt x="183180" y="48796"/>
                </a:lnTo>
                <a:lnTo>
                  <a:pt x="175103" y="43339"/>
                </a:lnTo>
                <a:lnTo>
                  <a:pt x="169646" y="35262"/>
                </a:lnTo>
                <a:lnTo>
                  <a:pt x="167642" y="25400"/>
                </a:lnTo>
                <a:lnTo>
                  <a:pt x="169646" y="15537"/>
                </a:lnTo>
                <a:lnTo>
                  <a:pt x="175103" y="7461"/>
                </a:lnTo>
                <a:lnTo>
                  <a:pt x="183180" y="2004"/>
                </a:lnTo>
                <a:lnTo>
                  <a:pt x="193042" y="0"/>
                </a:lnTo>
                <a:lnTo>
                  <a:pt x="202904" y="2004"/>
                </a:lnTo>
                <a:lnTo>
                  <a:pt x="210981" y="7461"/>
                </a:lnTo>
                <a:lnTo>
                  <a:pt x="216438" y="15537"/>
                </a:lnTo>
                <a:lnTo>
                  <a:pt x="218442" y="25400"/>
                </a:lnTo>
              </a:path>
              <a:path w="233679" h="50800">
                <a:moveTo>
                  <a:pt x="233682" y="17780"/>
                </a:moveTo>
                <a:lnTo>
                  <a:pt x="218442" y="30480"/>
                </a:lnTo>
                <a:lnTo>
                  <a:pt x="203202" y="17780"/>
                </a:lnTo>
              </a:path>
            </a:pathLst>
          </a:custGeom>
          <a:ln w="5060">
            <a:solidFill>
              <a:srgbClr val="ADADE0"/>
            </a:solidFill>
          </a:ln>
        </p:spPr>
        <p:txBody>
          <a:bodyPr lIns="0" tIns="0" rIns="0" bIns="0"/>
          <a:lstStyle/>
          <a:p>
            <a:pPr fontAlgn="auto">
              <a:spcBef>
                <a:spcPts val="0"/>
              </a:spcBef>
              <a:spcAft>
                <a:spcPts val="0"/>
              </a:spcAft>
              <a:defRPr/>
            </a:pPr>
            <a:endParaRPr>
              <a:latin typeface="+mn-lt"/>
              <a:cs typeface="+mn-cs"/>
            </a:endParaRPr>
          </a:p>
        </p:txBody>
      </p:sp>
      <p:sp>
        <p:nvSpPr>
          <p:cNvPr id="2" name="Holder 2"/>
          <p:cNvSpPr>
            <a:spLocks noGrp="1"/>
          </p:cNvSpPr>
          <p:nvPr>
            <p:ph type="title"/>
          </p:nvPr>
        </p:nvSpPr>
        <p:spPr>
          <a:xfrm>
            <a:off x="1603375" y="1130300"/>
            <a:ext cx="1403350" cy="403225"/>
          </a:xfrm>
          <a:prstGeom prst="rect">
            <a:avLst/>
          </a:prstGeom>
        </p:spPr>
        <p:txBody>
          <a:bodyPr wrap="square" lIns="0" tIns="0" rIns="0" bIns="0">
            <a:spAutoFit/>
          </a:bodyPr>
          <a:lstStyle>
            <a:lvl1pPr>
              <a:defRPr sz="2450" b="0" i="1">
                <a:solidFill>
                  <a:schemeClr val="tx1"/>
                </a:solidFill>
                <a:latin typeface="LM Sans 17"/>
                <a:cs typeface="LM Sans 17"/>
              </a:defRPr>
            </a:lvl1pPr>
          </a:lstStyle>
          <a:p>
            <a:endParaRPr/>
          </a:p>
        </p:txBody>
      </p:sp>
      <p:sp>
        <p:nvSpPr>
          <p:cNvPr id="1042" name="Holder 3"/>
          <p:cNvSpPr>
            <a:spLocks noGrp="1"/>
          </p:cNvSpPr>
          <p:nvPr>
            <p:ph type="body" idx="1"/>
          </p:nvPr>
        </p:nvSpPr>
        <p:spPr bwMode="auto">
          <a:xfrm>
            <a:off x="127000" y="790575"/>
            <a:ext cx="4356100" cy="1938338"/>
          </a:xfrm>
          <a:prstGeom prst="rect">
            <a:avLst/>
          </a:prstGeom>
          <a:noFill/>
          <a:ln w="9525">
            <a:noFill/>
            <a:miter lim="800000"/>
          </a:ln>
        </p:spPr>
        <p:txBody>
          <a:bodyPr vert="horz" wrap="square" lIns="0" tIns="0" rIns="0" bIns="0" numCol="1" anchor="t" anchorCtr="0" compatLnSpc="1">
            <a:spAutoFit/>
          </a:bodyPr>
          <a:lstStyle/>
          <a:p>
            <a:pPr lvl="0"/>
            <a:endParaRPr lang="en-US" smtClean="0"/>
          </a:p>
        </p:txBody>
      </p:sp>
      <p:sp>
        <p:nvSpPr>
          <p:cNvPr id="4" name="Holder 4"/>
          <p:cNvSpPr>
            <a:spLocks noGrp="1"/>
          </p:cNvSpPr>
          <p:nvPr>
            <p:ph type="ftr" sz="quarter" idx="5"/>
          </p:nvPr>
        </p:nvSpPr>
        <p:spPr>
          <a:xfrm>
            <a:off x="77788" y="3351213"/>
            <a:ext cx="481012" cy="103187"/>
          </a:xfrm>
          <a:prstGeom prst="rect">
            <a:avLst/>
          </a:prstGeom>
        </p:spPr>
        <p:txBody>
          <a:bodyPr vert="horz" wrap="square" lIns="0" tIns="0" rIns="0" bIns="0" numCol="1" anchor="t" anchorCtr="0" compatLnSpc="1">
            <a:spAutoFit/>
          </a:bodyPr>
          <a:lstStyle>
            <a:lvl1pPr>
              <a:lnSpc>
                <a:spcPts val="675"/>
              </a:lnSpc>
              <a:defRPr sz="600" smtClean="0">
                <a:solidFill>
                  <a:schemeClr val="bg1"/>
                </a:solidFill>
                <a:latin typeface="LM Sans 8"/>
                <a:ea typeface="LM Sans 8"/>
                <a:cs typeface="LM Sans 8"/>
              </a:defRPr>
            </a:lvl1pPr>
          </a:lstStyle>
          <a:p>
            <a:pPr>
              <a:defRPr/>
            </a:pPr>
            <a:r>
              <a:rPr lang="en-US" dirty="0" smtClean="0"/>
              <a:t>neha bhende , rupakesavan</a:t>
            </a:r>
            <a:endParaRPr lang="en-US" dirty="0"/>
          </a:p>
        </p:txBody>
      </p:sp>
      <p:sp>
        <p:nvSpPr>
          <p:cNvPr id="5" name="Holder 5"/>
          <p:cNvSpPr>
            <a:spLocks noGrp="1"/>
          </p:cNvSpPr>
          <p:nvPr>
            <p:ph type="dt" sz="half" idx="6"/>
          </p:nvPr>
        </p:nvSpPr>
        <p:spPr>
          <a:xfrm>
            <a:off x="230188" y="3217863"/>
            <a:ext cx="1060450" cy="173037"/>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cs typeface="+mn-cs"/>
              </a:defRPr>
            </a:lvl1pPr>
          </a:lstStyle>
          <a:p>
            <a:pPr>
              <a:defRPr/>
            </a:pPr>
            <a:fld id="{99F7B752-CBDF-466E-928A-F2EF19CA724A}" type="datetime1">
              <a:rPr lang="en-US" smtClean="0"/>
              <a:pPr>
                <a:defRPr/>
              </a:pPr>
              <a:t>10/30/2023</a:t>
            </a:fld>
            <a:endParaRPr lang="en-US"/>
          </a:p>
        </p:txBody>
      </p:sp>
      <p:sp>
        <p:nvSpPr>
          <p:cNvPr id="6" name="Holder 6"/>
          <p:cNvSpPr>
            <a:spLocks noGrp="1"/>
          </p:cNvSpPr>
          <p:nvPr>
            <p:ph type="sldNum" sz="quarter" idx="7"/>
          </p:nvPr>
        </p:nvSpPr>
        <p:spPr>
          <a:xfrm>
            <a:off x="3463925" y="3351213"/>
            <a:ext cx="874713" cy="103187"/>
          </a:xfrm>
          <a:prstGeom prst="rect">
            <a:avLst/>
          </a:prstGeom>
        </p:spPr>
        <p:txBody>
          <a:bodyPr vert="horz" wrap="square" lIns="0" tIns="0" rIns="0" bIns="0" numCol="1" anchor="t" anchorCtr="0" compatLnSpc="1">
            <a:spAutoFit/>
          </a:bodyPr>
          <a:lstStyle>
            <a:lvl1pPr>
              <a:lnSpc>
                <a:spcPts val="675"/>
              </a:lnSpc>
              <a:defRPr sz="600" smtClean="0">
                <a:solidFill>
                  <a:schemeClr val="bg1"/>
                </a:solidFill>
                <a:latin typeface="LM Sans 8"/>
                <a:ea typeface="LM Sans 8"/>
                <a:cs typeface="LM Sans 8"/>
              </a:defRPr>
            </a:lvl1pPr>
          </a:lstStyle>
          <a:p>
            <a:pPr>
              <a:defRPr/>
            </a:pPr>
            <a:r>
              <a:rPr lang="en-US"/>
              <a:t>November 21, </a:t>
            </a:r>
            <a:fld id="{DBDEE528-C968-471E-805B-99883E1C4461}" type="slidenum">
              <a:rPr lang="en-US"/>
              <a:pPr>
                <a:defRPr/>
              </a:pPr>
              <a:t>‹#›</a:t>
            </a:fld>
            <a:r>
              <a:rPr lang="en-US"/>
              <a:t> / 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anose="020F0502020204030204" pitchFamily="34" charset="0"/>
        </a:defRPr>
      </a:lvl2pPr>
      <a:lvl3pPr algn="ctr" rtl="0" eaLnBrk="0" fontAlgn="base" hangingPunct="0">
        <a:spcBef>
          <a:spcPct val="0"/>
        </a:spcBef>
        <a:spcAft>
          <a:spcPct val="0"/>
        </a:spcAft>
        <a:defRPr sz="4400">
          <a:solidFill>
            <a:schemeClr val="tx2"/>
          </a:solidFill>
          <a:latin typeface="Calibri" panose="020F0502020204030204" pitchFamily="34" charset="0"/>
        </a:defRPr>
      </a:lvl3pPr>
      <a:lvl4pPr algn="ctr" rtl="0" eaLnBrk="0" fontAlgn="base" hangingPunct="0">
        <a:spcBef>
          <a:spcPct val="0"/>
        </a:spcBef>
        <a:spcAft>
          <a:spcPct val="0"/>
        </a:spcAft>
        <a:defRPr sz="4400">
          <a:solidFill>
            <a:schemeClr val="tx2"/>
          </a:solidFill>
          <a:latin typeface="Calibri" panose="020F0502020204030204" pitchFamily="34" charset="0"/>
        </a:defRPr>
      </a:lvl4pPr>
      <a:lvl5pPr algn="ctr" rtl="0" eaLnBrk="0" fontAlgn="base" hangingPunct="0">
        <a:spcBef>
          <a:spcPct val="0"/>
        </a:spcBef>
        <a:spcAft>
          <a:spcPct val="0"/>
        </a:spcAft>
        <a:defRPr sz="4400">
          <a:solidFill>
            <a:schemeClr val="tx2"/>
          </a:solidFill>
          <a:latin typeface="Calibri" panose="020F0502020204030204" pitchFamily="34" charset="0"/>
        </a:defRPr>
      </a:lvl5pPr>
      <a:lvl6pPr marL="457200" algn="ctr" rtl="0" eaLnBrk="0" fontAlgn="base" hangingPunct="0">
        <a:spcBef>
          <a:spcPct val="0"/>
        </a:spcBef>
        <a:spcAft>
          <a:spcPct val="0"/>
        </a:spcAft>
        <a:defRPr sz="4400">
          <a:solidFill>
            <a:schemeClr val="tx2"/>
          </a:solidFill>
          <a:latin typeface="Calibri" panose="020F0502020204030204" pitchFamily="34" charset="0"/>
        </a:defRPr>
      </a:lvl6pPr>
      <a:lvl7pPr marL="914400" algn="ctr" rtl="0" eaLnBrk="0" fontAlgn="base" hangingPunct="0">
        <a:spcBef>
          <a:spcPct val="0"/>
        </a:spcBef>
        <a:spcAft>
          <a:spcPct val="0"/>
        </a:spcAft>
        <a:defRPr sz="4400">
          <a:solidFill>
            <a:schemeClr val="tx2"/>
          </a:solidFill>
          <a:latin typeface="Calibri" panose="020F0502020204030204" pitchFamily="34" charset="0"/>
        </a:defRPr>
      </a:lvl7pPr>
      <a:lvl8pPr marL="1371600" algn="ctr" rtl="0" eaLnBrk="0" fontAlgn="base" hangingPunct="0">
        <a:spcBef>
          <a:spcPct val="0"/>
        </a:spcBef>
        <a:spcAft>
          <a:spcPct val="0"/>
        </a:spcAft>
        <a:defRPr sz="4400">
          <a:solidFill>
            <a:schemeClr val="tx2"/>
          </a:solidFill>
          <a:latin typeface="Calibri" panose="020F0502020204030204" pitchFamily="34" charset="0"/>
        </a:defRPr>
      </a:lvl8pPr>
      <a:lvl9pPr marL="1828800" algn="ctr" rtl="0" eaLnBrk="0" fontAlgn="base" hangingPunct="0">
        <a:spcBef>
          <a:spcPct val="0"/>
        </a:spcBef>
        <a:spcAft>
          <a:spcPct val="0"/>
        </a:spcAft>
        <a:defRPr sz="4400">
          <a:solidFill>
            <a:schemeClr val="tx2"/>
          </a:solidFill>
          <a:latin typeface="Calibri" panose="020F0502020204030204" pitchFamily="34" charset="0"/>
        </a:defRPr>
      </a:lvl9pPr>
    </p:titleStyle>
    <p:bodyStyle>
      <a:lvl1pPr algn="l" rtl="0" eaLnBrk="0" fontAlgn="base" hangingPunct="0">
        <a:spcBef>
          <a:spcPct val="20000"/>
        </a:spcBef>
        <a:spcAft>
          <a:spcPct val="0"/>
        </a:spcAft>
        <a:buChar char="•"/>
        <a:defRPr sz="3200">
          <a:solidFill>
            <a:schemeClr val="tx1"/>
          </a:solidFill>
          <a:latin typeface="+mn-lt"/>
          <a:ea typeface="+mn-ea"/>
          <a:cs typeface="+mn-cs"/>
        </a:defRPr>
      </a:lvl1pPr>
      <a:lvl2pPr marL="457200" algn="l" rtl="0" eaLnBrk="0" fontAlgn="base" hangingPunct="0">
        <a:spcBef>
          <a:spcPct val="20000"/>
        </a:spcBef>
        <a:spcAft>
          <a:spcPct val="0"/>
        </a:spcAft>
        <a:buChar char="–"/>
        <a:defRPr sz="2800">
          <a:solidFill>
            <a:schemeClr val="tx1"/>
          </a:solidFill>
          <a:latin typeface="+mn-lt"/>
          <a:ea typeface="+mn-ea"/>
          <a:cs typeface="+mn-cs"/>
        </a:defRPr>
      </a:lvl2pPr>
      <a:lvl3pPr marL="914400" algn="l" rtl="0" eaLnBrk="0" fontAlgn="base" hangingPunct="0">
        <a:spcBef>
          <a:spcPct val="20000"/>
        </a:spcBef>
        <a:spcAft>
          <a:spcPct val="0"/>
        </a:spcAft>
        <a:buChar char="•"/>
        <a:defRPr sz="2400">
          <a:solidFill>
            <a:schemeClr val="tx1"/>
          </a:solidFill>
          <a:latin typeface="+mn-lt"/>
          <a:ea typeface="+mn-ea"/>
          <a:cs typeface="+mn-cs"/>
        </a:defRPr>
      </a:lvl3pPr>
      <a:lvl4pPr marL="1371600" algn="l" rtl="0" eaLnBrk="0" fontAlgn="base" hangingPunct="0">
        <a:spcBef>
          <a:spcPct val="20000"/>
        </a:spcBef>
        <a:spcAft>
          <a:spcPct val="0"/>
        </a:spcAft>
        <a:buChar char="–"/>
        <a:defRPr sz="2000">
          <a:solidFill>
            <a:schemeClr val="tx1"/>
          </a:solidFill>
          <a:latin typeface="+mn-lt"/>
          <a:ea typeface="+mn-ea"/>
          <a:cs typeface="+mn-cs"/>
        </a:defRPr>
      </a:lvl4pPr>
      <a:lvl5pPr marL="1828800" algn="l" rtl="0" eaLnBrk="0" fontAlgn="base" hangingPunct="0">
        <a:spcBef>
          <a:spcPct val="20000"/>
        </a:spcBef>
        <a:spcAft>
          <a:spcPct val="0"/>
        </a:spcAft>
        <a:buChar char="»"/>
        <a:defRPr sz="2000">
          <a:solidFill>
            <a:schemeClr val="tx1"/>
          </a:solidFill>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docs.google.com/spreadsheets/d/1J4ihXDJObM8_HGOAF6W6FPU6ZwGaSPzs3NQmivzamVk/edit?usp=sharing" TargetMode="External"/><Relationship Id="rId2" Type="http://schemas.openxmlformats.org/officeDocument/2006/relationships/hyperlink" Target="https://docs.google.com/spreadsheets/d/1kxwyjiAaMD2wgvY6LS-cXAh8mV_UytKB8v2u4XvWlZ0/edit?usp=sharing" TargetMode="External"/><Relationship Id="rId1" Type="http://schemas.openxmlformats.org/officeDocument/2006/relationships/slideLayout" Target="../slideLayouts/slideLayout2.xml"/><Relationship Id="rId5" Type="http://schemas.openxmlformats.org/officeDocument/2006/relationships/hyperlink" Target="https://docs.google.com/spreadsheets/d/1Or4s7zk6i7AbeHzqUQhXLU9SulljYvpJOIVjIW_uGec/edit?usp=sharing" TargetMode="External"/><Relationship Id="rId4" Type="http://schemas.openxmlformats.org/officeDocument/2006/relationships/hyperlink" Target="https://docs.google.com/spreadsheets/d/1ohAVnxL6HLv3hfj5_xQGpE3CcbKtTiI8J1MBz35vQMc/edit?usp=sharing"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6"/>
          <p:cNvSpPr>
            <a:spLocks noChangeArrowheads="1"/>
          </p:cNvSpPr>
          <p:nvPr/>
        </p:nvSpPr>
        <p:spPr bwMode="auto">
          <a:xfrm>
            <a:off x="0" y="1015995"/>
            <a:ext cx="4610100" cy="685800"/>
          </a:xfrm>
          <a:prstGeom prst="rect">
            <a:avLst/>
          </a:prstGeom>
          <a:solidFill>
            <a:srgbClr val="002060"/>
          </a:solidFill>
          <a:ln w="9525">
            <a:solidFill>
              <a:srgbClr val="002060"/>
            </a:solidFill>
            <a:miter lim="800000"/>
          </a:ln>
        </p:spPr>
        <p:txBody>
          <a:bodyPr lIns="0" tIns="0" rIns="0" bIns="0"/>
          <a:lstStyle/>
          <a:p>
            <a:endParaRPr lang="en-US" dirty="0">
              <a:solidFill>
                <a:srgbClr val="002060"/>
              </a:solidFill>
              <a:latin typeface="Times New Roman" panose="02020603050405020304" pitchFamily="18" charset="0"/>
              <a:cs typeface="Times New Roman" panose="02020603050405020304" pitchFamily="18" charset="0"/>
            </a:endParaRPr>
          </a:p>
        </p:txBody>
      </p:sp>
      <p:sp>
        <p:nvSpPr>
          <p:cNvPr id="3075" name="object 7"/>
          <p:cNvSpPr txBox="1">
            <a:spLocks noChangeArrowheads="1"/>
          </p:cNvSpPr>
          <p:nvPr/>
        </p:nvSpPr>
        <p:spPr bwMode="auto">
          <a:xfrm>
            <a:off x="95250" y="1196975"/>
            <a:ext cx="4419600" cy="350096"/>
          </a:xfrm>
          <a:prstGeom prst="rect">
            <a:avLst/>
          </a:prstGeom>
          <a:noFill/>
          <a:ln w="9525">
            <a:noFill/>
            <a:miter lim="800000"/>
          </a:ln>
        </p:spPr>
        <p:txBody>
          <a:bodyPr lIns="0" tIns="11430" rIns="0" bIns="0">
            <a:spAutoFit/>
          </a:bodyPr>
          <a:lstStyle/>
          <a:p>
            <a:pPr algn="ctr"/>
            <a:r>
              <a:rPr lang="en-IN" sz="1100" b="1" dirty="0" smtClean="0">
                <a:solidFill>
                  <a:schemeClr val="bg1"/>
                </a:solidFill>
                <a:latin typeface="Times New Roman" panose="02020603050405020304" pitchFamily="18" charset="0"/>
                <a:cs typeface="Times New Roman" panose="02020603050405020304" pitchFamily="18" charset="0"/>
              </a:rPr>
              <a:t>Energy Optimized Edge Computing Framework for the Sustainable Development of Modern Agriculture </a:t>
            </a:r>
            <a:endParaRPr lang="en-IN" sz="1100" b="1" dirty="0" smtClean="0">
              <a:solidFill>
                <a:schemeClr val="bg1"/>
              </a:solidFill>
              <a:latin typeface="Times New Roman" panose="02020603050405020304" pitchFamily="18" charset="0"/>
              <a:ea typeface="LM Sans 10"/>
              <a:cs typeface="Times New Roman" panose="02020603050405020304" pitchFamily="18" charset="0"/>
            </a:endParaRPr>
          </a:p>
        </p:txBody>
      </p:sp>
      <p:sp>
        <p:nvSpPr>
          <p:cNvPr id="11" name="object 11"/>
          <p:cNvSpPr txBox="1"/>
          <p:nvPr/>
        </p:nvSpPr>
        <p:spPr>
          <a:xfrm>
            <a:off x="171450" y="1882775"/>
            <a:ext cx="4267200" cy="896399"/>
          </a:xfrm>
          <a:prstGeom prst="rect">
            <a:avLst/>
          </a:prstGeom>
        </p:spPr>
        <p:txBody>
          <a:bodyPr lIns="0" tIns="11430" rIns="0" bIns="0">
            <a:spAutoFit/>
          </a:bodyPr>
          <a:lstStyle/>
          <a:p>
            <a:pPr algn="ctr" fontAlgn="auto">
              <a:spcBef>
                <a:spcPts val="90"/>
              </a:spcBef>
              <a:spcAft>
                <a:spcPts val="0"/>
              </a:spcAft>
              <a:defRPr/>
            </a:pPr>
            <a:r>
              <a:rPr lang="en-US" sz="1050" b="1" spc="-5" dirty="0" smtClean="0">
                <a:latin typeface="Times New Roman" panose="02020603050405020304" pitchFamily="18" charset="0"/>
                <a:cs typeface="Times New Roman" panose="02020603050405020304" pitchFamily="18" charset="0"/>
              </a:rPr>
              <a:t>Authored</a:t>
            </a:r>
            <a:r>
              <a:rPr lang="en-US" sz="1050" b="1" spc="-15" dirty="0" smtClean="0">
                <a:latin typeface="Times New Roman" panose="02020603050405020304" pitchFamily="18" charset="0"/>
                <a:cs typeface="Times New Roman" panose="02020603050405020304" pitchFamily="18" charset="0"/>
              </a:rPr>
              <a:t> </a:t>
            </a:r>
            <a:r>
              <a:rPr lang="en-US" sz="1050" b="1" spc="-25" dirty="0">
                <a:latin typeface="Times New Roman" panose="02020603050405020304" pitchFamily="18" charset="0"/>
                <a:cs typeface="Times New Roman" panose="02020603050405020304" pitchFamily="18" charset="0"/>
              </a:rPr>
              <a:t>by</a:t>
            </a:r>
            <a:endParaRPr lang="en-US" sz="1050" dirty="0">
              <a:latin typeface="Times New Roman" panose="02020603050405020304" pitchFamily="18" charset="0"/>
              <a:cs typeface="Times New Roman" panose="02020603050405020304" pitchFamily="18" charset="0"/>
            </a:endParaRPr>
          </a:p>
          <a:p>
            <a:pPr algn="ctr" fontAlgn="auto">
              <a:spcBef>
                <a:spcPts val="90"/>
              </a:spcBef>
              <a:spcAft>
                <a:spcPts val="0"/>
              </a:spcAft>
              <a:defRPr/>
            </a:pPr>
            <a:r>
              <a:rPr lang="en-US" sz="1100" b="1" spc="-5" dirty="0" smtClean="0">
                <a:latin typeface="Times New Roman" panose="02020603050405020304" pitchFamily="18" charset="0"/>
                <a:cs typeface="Times New Roman" panose="02020603050405020304" pitchFamily="18" charset="0"/>
              </a:rPr>
              <a:t>Neha Bhende</a:t>
            </a:r>
          </a:p>
          <a:p>
            <a:pPr algn="ctr" fontAlgn="auto">
              <a:spcBef>
                <a:spcPts val="90"/>
              </a:spcBef>
              <a:spcAft>
                <a:spcPts val="0"/>
              </a:spcAft>
              <a:defRPr/>
            </a:pPr>
            <a:r>
              <a:rPr lang="en-US" sz="1100" b="1" spc="-5" dirty="0" err="1" smtClean="0">
                <a:latin typeface="Times New Roman" panose="02020603050405020304" pitchFamily="18" charset="0"/>
                <a:cs typeface="Times New Roman" panose="02020603050405020304" pitchFamily="18" charset="0"/>
              </a:rPr>
              <a:t>Rupa</a:t>
            </a:r>
            <a:r>
              <a:rPr lang="en-US" sz="1100" b="1" spc="-5" dirty="0" smtClean="0">
                <a:latin typeface="Times New Roman" panose="02020603050405020304" pitchFamily="18" charset="0"/>
                <a:cs typeface="Times New Roman" panose="02020603050405020304" pitchFamily="18" charset="0"/>
              </a:rPr>
              <a:t> </a:t>
            </a:r>
            <a:r>
              <a:rPr lang="en-US" sz="1100" b="1" spc="-5" dirty="0" err="1" smtClean="0">
                <a:latin typeface="Times New Roman" panose="02020603050405020304" pitchFamily="18" charset="0"/>
                <a:cs typeface="Times New Roman" panose="02020603050405020304" pitchFamily="18" charset="0"/>
              </a:rPr>
              <a:t>Kesavan</a:t>
            </a:r>
            <a:endParaRPr lang="en-US" sz="1100" b="1" spc="-5" dirty="0">
              <a:latin typeface="Times New Roman" panose="02020603050405020304" pitchFamily="18" charset="0"/>
              <a:cs typeface="Times New Roman" panose="02020603050405020304" pitchFamily="18" charset="0"/>
            </a:endParaRPr>
          </a:p>
          <a:p>
            <a:pPr algn="ctr" fontAlgn="auto">
              <a:spcBef>
                <a:spcPts val="90"/>
              </a:spcBef>
              <a:spcAft>
                <a:spcPts val="0"/>
              </a:spcAft>
              <a:defRPr/>
            </a:pPr>
            <a:endParaRPr sz="1100" b="1" dirty="0">
              <a:latin typeface="Times New Roman" panose="02020603050405020304" pitchFamily="18" charset="0"/>
              <a:cs typeface="Times New Roman" panose="02020603050405020304" pitchFamily="18" charset="0"/>
            </a:endParaRPr>
          </a:p>
          <a:p>
            <a:pPr algn="ctr" fontAlgn="auto">
              <a:spcBef>
                <a:spcPts val="0"/>
              </a:spcBef>
              <a:spcAft>
                <a:spcPts val="0"/>
              </a:spcAft>
              <a:defRPr/>
            </a:pPr>
            <a:r>
              <a:rPr lang="en-US" sz="1100" spc="-5" dirty="0" smtClean="0">
                <a:latin typeface="Times New Roman" panose="02020603050405020304" pitchFamily="18" charset="0"/>
                <a:cs typeface="Times New Roman" panose="02020603050405020304" pitchFamily="18" charset="0"/>
              </a:rPr>
              <a:t>October 27</a:t>
            </a:r>
            <a:r>
              <a:rPr lang="en-US" sz="1100" spc="-5" baseline="30000" dirty="0" smtClean="0">
                <a:latin typeface="Times New Roman" panose="02020603050405020304" pitchFamily="18" charset="0"/>
                <a:cs typeface="Times New Roman" panose="02020603050405020304" pitchFamily="18" charset="0"/>
              </a:rPr>
              <a:t>th </a:t>
            </a:r>
            <a:r>
              <a:rPr lang="en-US" sz="1100" spc="-5" dirty="0" smtClean="0">
                <a:latin typeface="Times New Roman" panose="02020603050405020304" pitchFamily="18" charset="0"/>
                <a:cs typeface="Times New Roman" panose="02020603050405020304" pitchFamily="18" charset="0"/>
              </a:rPr>
              <a:t> – November 10</a:t>
            </a:r>
            <a:r>
              <a:rPr lang="en-US" sz="1100" spc="-5" baseline="30000" dirty="0" smtClean="0">
                <a:latin typeface="Times New Roman" panose="02020603050405020304" pitchFamily="18" charset="0"/>
                <a:cs typeface="Times New Roman" panose="02020603050405020304" pitchFamily="18" charset="0"/>
              </a:rPr>
              <a:t>th</a:t>
            </a:r>
            <a:r>
              <a:rPr lang="en-US" sz="1100" spc="-5" dirty="0" smtClean="0">
                <a:latin typeface="Times New Roman" panose="02020603050405020304" pitchFamily="18" charset="0"/>
                <a:cs typeface="Times New Roman" panose="02020603050405020304" pitchFamily="18" charset="0"/>
              </a:rPr>
              <a:t> 2023</a:t>
            </a:r>
            <a:endParaRPr lang="en-US" sz="1100" spc="-5" dirty="0">
              <a:latin typeface="Times New Roman" panose="02020603050405020304" pitchFamily="18" charset="0"/>
              <a:cs typeface="Times New Roman" panose="02020603050405020304" pitchFamily="18" charset="0"/>
            </a:endParaRPr>
          </a:p>
        </p:txBody>
      </p:sp>
      <p:grpSp>
        <p:nvGrpSpPr>
          <p:cNvPr id="2" name="object 12"/>
          <p:cNvGrpSpPr/>
          <p:nvPr/>
        </p:nvGrpSpPr>
        <p:grpSpPr>
          <a:xfrm>
            <a:off x="1905" y="3350895"/>
            <a:ext cx="4608195" cy="109855"/>
            <a:chOff x="0" y="3346348"/>
            <a:chExt cx="4608195" cy="109855"/>
          </a:xfrm>
          <a:solidFill>
            <a:srgbClr val="002060"/>
          </a:solidFill>
        </p:grpSpPr>
        <p:sp>
          <p:nvSpPr>
            <p:cNvPr id="13" name="object 13"/>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solidFill>
                  <a:srgbClr val="002060"/>
                </a:solidFill>
                <a:latin typeface="Times New Roman" panose="02020603050405020304" pitchFamily="18" charset="0"/>
                <a:cs typeface="Times New Roman" panose="02020603050405020304" pitchFamily="18" charset="0"/>
              </a:endParaRPr>
            </a:p>
          </p:txBody>
        </p:sp>
        <p:sp>
          <p:nvSpPr>
            <p:cNvPr id="14" name="object 14"/>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solidFill>
                  <a:srgbClr val="002060"/>
                </a:solidFill>
                <a:latin typeface="Times New Roman" panose="02020603050405020304" pitchFamily="18" charset="0"/>
                <a:cs typeface="Times New Roman" panose="02020603050405020304" pitchFamily="18" charset="0"/>
              </a:endParaRPr>
            </a:p>
          </p:txBody>
        </p:sp>
        <p:sp>
          <p:nvSpPr>
            <p:cNvPr id="15" name="object 15"/>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solidFill>
                  <a:srgbClr val="002060"/>
                </a:solidFill>
                <a:latin typeface="Times New Roman" panose="02020603050405020304" pitchFamily="18" charset="0"/>
                <a:cs typeface="Times New Roman" panose="02020603050405020304" pitchFamily="18" charset="0"/>
              </a:endParaRPr>
            </a:p>
          </p:txBody>
        </p:sp>
      </p:grpSp>
      <p:sp>
        <p:nvSpPr>
          <p:cNvPr id="16" name="object 16"/>
          <p:cNvSpPr>
            <a:spLocks noGrp="1"/>
          </p:cNvSpPr>
          <p:nvPr>
            <p:ph type="ftr" sz="quarter" idx="10"/>
          </p:nvPr>
        </p:nvSpPr>
        <p:spPr>
          <a:xfrm>
            <a:off x="19050" y="3371215"/>
            <a:ext cx="3294063"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17" name="object 17"/>
          <p:cNvSpPr txBox="1"/>
          <p:nvPr/>
        </p:nvSpPr>
        <p:spPr>
          <a:xfrm>
            <a:off x="3389313" y="3371850"/>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chemeClr val="bg1"/>
                </a:solidFill>
                <a:latin typeface="Times New Roman" panose="02020603050405020304" pitchFamily="18" charset="0"/>
                <a:cs typeface="Times New Roman" panose="02020603050405020304" pitchFamily="18" charset="0"/>
              </a:rPr>
              <a:t>0</a:t>
            </a:r>
            <a:r>
              <a:rPr sz="600" spc="-5" dirty="0">
                <a:solidFill>
                  <a:schemeClr val="bg1"/>
                </a:solidFill>
                <a:latin typeface="Times New Roman" panose="02020603050405020304" pitchFamily="18" charset="0"/>
                <a:cs typeface="Times New Roman" panose="02020603050405020304" pitchFamily="18" charset="0"/>
              </a:rPr>
              <a:t>1</a:t>
            </a:r>
            <a:r>
              <a:rPr sz="600" spc="-114" dirty="0">
                <a:solidFill>
                  <a:schemeClr val="bg1"/>
                </a:solidFill>
                <a:latin typeface="Times New Roman" panose="02020603050405020304" pitchFamily="18" charset="0"/>
                <a:cs typeface="Times New Roman" panose="02020603050405020304" pitchFamily="18" charset="0"/>
              </a:rPr>
              <a:t> </a:t>
            </a:r>
            <a:r>
              <a:rPr sz="600" spc="-5">
                <a:solidFill>
                  <a:schemeClr val="bg1"/>
                </a:solidFill>
                <a:latin typeface="Times New Roman" panose="02020603050405020304" pitchFamily="18" charset="0"/>
                <a:cs typeface="Times New Roman" panose="02020603050405020304" pitchFamily="18" charset="0"/>
              </a:rPr>
              <a:t>/</a:t>
            </a:r>
            <a:r>
              <a:rPr sz="600" spc="-120">
                <a:solidFill>
                  <a:schemeClr val="bg1"/>
                </a:solidFill>
                <a:latin typeface="Times New Roman" panose="02020603050405020304" pitchFamily="18" charset="0"/>
                <a:cs typeface="Times New Roman" panose="02020603050405020304" pitchFamily="18" charset="0"/>
              </a:rPr>
              <a:t> </a:t>
            </a:r>
            <a:r>
              <a:rPr lang="en-US" sz="600" spc="-120" dirty="0" smtClean="0">
                <a:solidFill>
                  <a:schemeClr val="bg1"/>
                </a:solidFill>
                <a:latin typeface="Times New Roman" panose="02020603050405020304" pitchFamily="18" charset="0"/>
                <a:cs typeface="Times New Roman" panose="02020603050405020304" pitchFamily="18" charset="0"/>
              </a:rPr>
              <a:t>21</a:t>
            </a:r>
            <a:endParaRPr sz="600" dirty="0">
              <a:solidFill>
                <a:schemeClr val="bg1"/>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19050" y="130175"/>
            <a:ext cx="4530725" cy="261610"/>
          </a:xfrm>
          <a:prstGeom prst="rect">
            <a:avLst/>
          </a:prstGeom>
          <a:noFill/>
        </p:spPr>
        <p:txBody>
          <a:bodyPr>
            <a:spAutoFit/>
          </a:bodyPr>
          <a:lstStyle/>
          <a:p>
            <a:pPr algn="ctr"/>
            <a:r>
              <a:rPr lang="en-IN" sz="1100" b="1" dirty="0" smtClean="0">
                <a:solidFill>
                  <a:srgbClr val="002060"/>
                </a:solidFill>
                <a:latin typeface="Times New Roman" panose="02020603050405020304" pitchFamily="18" charset="0"/>
                <a:cs typeface="Times New Roman" panose="02020603050405020304" pitchFamily="18" charset="0"/>
              </a:rPr>
              <a:t>The 4th International Electronic Conference on Applied Sciences</a:t>
            </a:r>
            <a:endParaRPr lang="en-IN" sz="1100" b="1" spc="-10" dirty="0" smtClean="0">
              <a:solidFill>
                <a:srgbClr val="002060"/>
              </a:solidFill>
              <a:latin typeface="Times New Roman" panose="02020603050405020304" pitchFamily="18" charset="0"/>
              <a:ea typeface="+mj-ea"/>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8100" y="676600"/>
            <a:ext cx="4572000" cy="646331"/>
          </a:xfrm>
          <a:prstGeom prst="rect">
            <a:avLst/>
          </a:prstGeom>
          <a:noFill/>
        </p:spPr>
        <p:txBody>
          <a:bodyPr wrap="square" rtlCol="0">
            <a:spAutoFit/>
          </a:bodyPr>
          <a:lstStyle/>
          <a:p>
            <a:pPr lvl="0" algn="just"/>
            <a:r>
              <a:rPr lang="en-US" sz="1200" dirty="0" err="1" smtClean="0">
                <a:latin typeface="Times New Roman" panose="02020603050405020304" pitchFamily="18" charset="0"/>
                <a:cs typeface="Times New Roman" panose="02020603050405020304" pitchFamily="18" charset="0"/>
              </a:rPr>
              <a:t>Zaguia</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Atef</a:t>
            </a:r>
            <a:r>
              <a:rPr lang="en-US" sz="1200" dirty="0" smtClean="0">
                <a:latin typeface="Times New Roman" panose="02020603050405020304" pitchFamily="18" charset="0"/>
                <a:cs typeface="Times New Roman" panose="02020603050405020304" pitchFamily="18" charset="0"/>
              </a:rPr>
              <a:t>. "Smart greenhouse management system with cloud-based platform and </a:t>
            </a:r>
            <a:r>
              <a:rPr lang="en-US" sz="1200" dirty="0" err="1" smtClean="0">
                <a:latin typeface="Times New Roman" panose="02020603050405020304" pitchFamily="18" charset="0"/>
                <a:cs typeface="Times New Roman" panose="02020603050405020304" pitchFamily="18" charset="0"/>
              </a:rPr>
              <a:t>IoT</a:t>
            </a:r>
            <a:r>
              <a:rPr lang="en-US" sz="1200" dirty="0" smtClean="0">
                <a:latin typeface="Times New Roman" panose="02020603050405020304" pitchFamily="18" charset="0"/>
                <a:cs typeface="Times New Roman" panose="02020603050405020304" pitchFamily="18" charset="0"/>
              </a:rPr>
              <a:t> sensors." Spatial Information Research (2023): 1-13.</a:t>
            </a:r>
            <a:endParaRPr lang="en-IN" sz="1200" b="1" dirty="0" smtClean="0">
              <a:latin typeface="Times New Roman" panose="02020603050405020304" pitchFamily="18" charset="0"/>
              <a:cs typeface="Times New Roman" panose="02020603050405020304" pitchFamily="18" charset="0"/>
            </a:endParaRPr>
          </a:p>
          <a:p>
            <a:pPr lvl="0" algn="just"/>
            <a:endParaRPr lang="en-IN" sz="12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38100" y="1873251"/>
            <a:ext cx="4572000" cy="829945"/>
          </a:xfrm>
          <a:prstGeom prst="rect">
            <a:avLst/>
          </a:prstGeom>
          <a:noFill/>
        </p:spPr>
        <p:txBody>
          <a:bodyPr wrap="square" rtlCol="0">
            <a:spAutoFit/>
          </a:bodyPr>
          <a:lstStyle/>
          <a:p>
            <a:pPr algn="just"/>
            <a:r>
              <a:rPr lang="en-IN" sz="1200" dirty="0" smtClean="0">
                <a:latin typeface="Times New Roman" panose="02020603050405020304" pitchFamily="18" charset="0"/>
                <a:cs typeface="Times New Roman" panose="02020603050405020304" pitchFamily="18" charset="0"/>
              </a:rPr>
              <a:t>This paper proposes the use of the FPKM algorithm, incorporated with the K-means clustering algorithm to efficiently </a:t>
            </a:r>
            <a:r>
              <a:rPr lang="en-IN" sz="1200" dirty="0" err="1" smtClean="0">
                <a:latin typeface="Times New Roman" panose="02020603050405020304" pitchFamily="18" charset="0"/>
                <a:cs typeface="Times New Roman" panose="02020603050405020304" pitchFamily="18" charset="0"/>
              </a:rPr>
              <a:t>denoise</a:t>
            </a:r>
            <a:r>
              <a:rPr lang="en-IN" sz="1200" dirty="0" smtClean="0">
                <a:latin typeface="Times New Roman" panose="02020603050405020304" pitchFamily="18" charset="0"/>
                <a:cs typeface="Times New Roman" panose="02020603050405020304" pitchFamily="18" charset="0"/>
              </a:rPr>
              <a:t> the data to improve the efficacy of the prediction of irrigation and temperature control in a greenhouse.</a:t>
            </a:r>
          </a:p>
        </p:txBody>
      </p:sp>
      <p:sp>
        <p:nvSpPr>
          <p:cNvPr id="15"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20"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2"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3"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4"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10</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5" name="object 3"/>
          <p:cNvSpPr txBox="1">
            <a:spLocks noGrp="1"/>
          </p:cNvSpPr>
          <p:nvPr>
            <p:ph type="title"/>
          </p:nvPr>
        </p:nvSpPr>
        <p:spPr>
          <a:xfrm>
            <a:off x="1352546" y="67729"/>
            <a:ext cx="1738322" cy="448200"/>
          </a:xfrm>
        </p:spPr>
        <p:txBody>
          <a:bodyPr vert="horz" tIns="17145" rtlCol="0"/>
          <a:lstStyle/>
          <a:p>
            <a:pPr marL="12700" eaLnBrk="1" fontAlgn="auto" hangingPunct="1">
              <a:spcBef>
                <a:spcPts val="135"/>
              </a:spcBef>
              <a:spcAft>
                <a:spcPts val="0"/>
              </a:spcAft>
              <a:defRPr/>
            </a:pPr>
            <a:r>
              <a:rPr lang="en-US" sz="1400" i="0" spc="10" dirty="0" smtClean="0">
                <a:solidFill>
                  <a:srgbClr val="FFFFFF"/>
                </a:solidFill>
                <a:latin typeface="Times New Roman" panose="02020603050405020304" pitchFamily="18" charset="0"/>
                <a:cs typeface="Times New Roman" panose="02020603050405020304" pitchFamily="18" charset="0"/>
              </a:rPr>
              <a:t>Literature Survey</a:t>
            </a:r>
            <a:endParaRPr sz="1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8100" y="667076"/>
            <a:ext cx="4572000" cy="1200329"/>
          </a:xfrm>
          <a:prstGeom prst="rect">
            <a:avLst/>
          </a:prstGeom>
          <a:noFill/>
        </p:spPr>
        <p:txBody>
          <a:bodyPr wrap="square" rtlCol="0">
            <a:spAutoFit/>
          </a:bodyPr>
          <a:lstStyle/>
          <a:p>
            <a:pPr lvl="0" algn="just"/>
            <a:r>
              <a:rPr lang="en-US" sz="1200" dirty="0" err="1" smtClean="0">
                <a:latin typeface="Times New Roman" panose="02020603050405020304" pitchFamily="18" charset="0"/>
                <a:cs typeface="Times New Roman" panose="02020603050405020304" pitchFamily="18" charset="0"/>
              </a:rPr>
              <a:t>Nadig</a:t>
            </a:r>
            <a:r>
              <a:rPr lang="en-US" sz="1200" dirty="0" smtClean="0">
                <a:latin typeface="Times New Roman" panose="02020603050405020304" pitchFamily="18" charset="0"/>
                <a:cs typeface="Times New Roman" panose="02020603050405020304" pitchFamily="18" charset="0"/>
              </a:rPr>
              <a:t>, Deepak, Sara El </a:t>
            </a:r>
            <a:r>
              <a:rPr lang="en-US" sz="1200" dirty="0" err="1" smtClean="0">
                <a:latin typeface="Times New Roman" panose="02020603050405020304" pitchFamily="18" charset="0"/>
                <a:cs typeface="Times New Roman" panose="02020603050405020304" pitchFamily="18" charset="0"/>
              </a:rPr>
              <a:t>Alaoui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Byrav</a:t>
            </a:r>
            <a:r>
              <a:rPr lang="en-US" sz="1200" dirty="0" smtClean="0">
                <a:latin typeface="Times New Roman" panose="02020603050405020304" pitchFamily="18" charset="0"/>
                <a:cs typeface="Times New Roman" panose="02020603050405020304" pitchFamily="18" charset="0"/>
              </a:rPr>
              <a:t> Ramamurthy, and </a:t>
            </a:r>
            <a:r>
              <a:rPr lang="en-US" sz="1200" dirty="0" err="1" smtClean="0">
                <a:latin typeface="Times New Roman" panose="02020603050405020304" pitchFamily="18" charset="0"/>
                <a:cs typeface="Times New Roman" panose="02020603050405020304" pitchFamily="18" charset="0"/>
              </a:rPr>
              <a:t>Santosh</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Pitla</a:t>
            </a:r>
            <a:r>
              <a:rPr lang="en-US" sz="1200" dirty="0" smtClean="0">
                <a:latin typeface="Times New Roman" panose="02020603050405020304" pitchFamily="18" charset="0"/>
                <a:cs typeface="Times New Roman" panose="02020603050405020304" pitchFamily="18" charset="0"/>
              </a:rPr>
              <a:t>. "ERGO: A scalable edge computing architecture for </a:t>
            </a:r>
            <a:r>
              <a:rPr lang="en-US" sz="1200" dirty="0" err="1" smtClean="0">
                <a:latin typeface="Times New Roman" panose="02020603050405020304" pitchFamily="18" charset="0"/>
                <a:cs typeface="Times New Roman" panose="02020603050405020304" pitchFamily="18" charset="0"/>
              </a:rPr>
              <a:t>infrastructureless</a:t>
            </a:r>
            <a:r>
              <a:rPr lang="en-US" sz="1200" dirty="0" smtClean="0">
                <a:latin typeface="Times New Roman" panose="02020603050405020304" pitchFamily="18" charset="0"/>
                <a:cs typeface="Times New Roman" panose="02020603050405020304" pitchFamily="18" charset="0"/>
              </a:rPr>
              <a:t> agricultural internet of things." In 2021 IEEE International Symposium on Local and Metropolitan Area Networks (LANMAN), pp. 1-2. IEEE, 2021.</a:t>
            </a:r>
            <a:endParaRPr lang="en-IN" sz="1200" b="1" dirty="0" smtClean="0">
              <a:latin typeface="Times New Roman" panose="02020603050405020304" pitchFamily="18" charset="0"/>
              <a:cs typeface="Times New Roman" panose="02020603050405020304" pitchFamily="18" charset="0"/>
            </a:endParaRPr>
          </a:p>
          <a:p>
            <a:pPr lvl="0" algn="just"/>
            <a:endParaRPr lang="en-IN" sz="12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78105" y="1873251"/>
            <a:ext cx="4572000" cy="829945"/>
          </a:xfrm>
          <a:prstGeom prst="rect">
            <a:avLst/>
          </a:prstGeom>
          <a:noFill/>
        </p:spPr>
        <p:txBody>
          <a:bodyPr wrap="square" rtlCol="0">
            <a:spAutoFit/>
          </a:bodyPr>
          <a:lstStyle/>
          <a:p>
            <a:pPr algn="just"/>
            <a:r>
              <a:rPr lang="en-IN" sz="1200" dirty="0" smtClean="0">
                <a:latin typeface="Times New Roman" panose="02020603050405020304" pitchFamily="18" charset="0"/>
                <a:cs typeface="Times New Roman" panose="02020603050405020304" pitchFamily="18" charset="0"/>
              </a:rPr>
              <a:t>Proposes an architecture to minimize the dependency of IoT devices on cloud assistance. ERGO has outperformed infrastructure dependant systems in terms of latency and throughput while ensuring scalability and accuracy of decisions.</a:t>
            </a:r>
            <a:endParaRPr lang="en-IN" sz="1200" dirty="0" err="1" smtClean="0">
              <a:latin typeface="Times New Roman" panose="02020603050405020304" pitchFamily="18" charset="0"/>
              <a:cs typeface="Times New Roman" panose="02020603050405020304" pitchFamily="18" charset="0"/>
            </a:endParaRPr>
          </a:p>
        </p:txBody>
      </p:sp>
      <p:sp>
        <p:nvSpPr>
          <p:cNvPr id="15"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20"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2"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3"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4"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11/21</a:t>
            </a:r>
            <a:endParaRPr sz="600" dirty="0">
              <a:latin typeface="Times New Roman" panose="02020603050405020304" pitchFamily="18" charset="0"/>
              <a:cs typeface="Times New Roman" panose="02020603050405020304" pitchFamily="18" charset="0"/>
            </a:endParaRPr>
          </a:p>
        </p:txBody>
      </p:sp>
      <p:sp>
        <p:nvSpPr>
          <p:cNvPr id="25" name="object 3"/>
          <p:cNvSpPr txBox="1">
            <a:spLocks noGrp="1"/>
          </p:cNvSpPr>
          <p:nvPr>
            <p:ph type="title"/>
          </p:nvPr>
        </p:nvSpPr>
        <p:spPr>
          <a:xfrm>
            <a:off x="1352546" y="67729"/>
            <a:ext cx="1738322" cy="448200"/>
          </a:xfrm>
        </p:spPr>
        <p:txBody>
          <a:bodyPr vert="horz" tIns="17145" rtlCol="0"/>
          <a:lstStyle/>
          <a:p>
            <a:pPr marL="12700" eaLnBrk="1" fontAlgn="auto" hangingPunct="1">
              <a:spcBef>
                <a:spcPts val="135"/>
              </a:spcBef>
              <a:spcAft>
                <a:spcPts val="0"/>
              </a:spcAft>
              <a:defRPr/>
            </a:pPr>
            <a:r>
              <a:rPr lang="en-US" sz="1400" i="0" spc="10" dirty="0" smtClean="0">
                <a:solidFill>
                  <a:srgbClr val="FFFFFF"/>
                </a:solidFill>
                <a:latin typeface="Times New Roman" panose="02020603050405020304" pitchFamily="18" charset="0"/>
                <a:cs typeface="Times New Roman" panose="02020603050405020304" pitchFamily="18" charset="0"/>
              </a:rPr>
              <a:t>Literature Survey</a:t>
            </a:r>
            <a:endParaRPr sz="1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8100" y="613626"/>
            <a:ext cx="4572000" cy="830997"/>
          </a:xfrm>
          <a:prstGeom prst="rect">
            <a:avLst/>
          </a:prstGeom>
          <a:noFill/>
        </p:spPr>
        <p:txBody>
          <a:bodyPr wrap="square" rtlCol="0">
            <a:spAutoFit/>
          </a:bodyPr>
          <a:lstStyle/>
          <a:p>
            <a:pPr lvl="0" algn="just"/>
            <a:r>
              <a:rPr lang="en-US" sz="1200" dirty="0" err="1" smtClean="0">
                <a:latin typeface="Times New Roman" panose="02020603050405020304" pitchFamily="18" charset="0"/>
                <a:cs typeface="Times New Roman" panose="02020603050405020304" pitchFamily="18" charset="0"/>
              </a:rPr>
              <a:t>Ullah</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Ihsan</a:t>
            </a:r>
            <a:r>
              <a:rPr lang="en-US" sz="1200" dirty="0" smtClean="0">
                <a:latin typeface="Times New Roman" panose="02020603050405020304" pitchFamily="18" charset="0"/>
                <a:cs typeface="Times New Roman" panose="02020603050405020304" pitchFamily="18" charset="0"/>
              </a:rPr>
              <a:t>, and </a:t>
            </a:r>
            <a:r>
              <a:rPr lang="en-US" sz="1200" dirty="0" err="1" smtClean="0">
                <a:latin typeface="Times New Roman" panose="02020603050405020304" pitchFamily="18" charset="0"/>
                <a:cs typeface="Times New Roman" panose="02020603050405020304" pitchFamily="18" charset="0"/>
              </a:rPr>
              <a:t>Hee</a:t>
            </a:r>
            <a:r>
              <a:rPr lang="en-US" sz="1200" dirty="0" smtClean="0">
                <a:latin typeface="Times New Roman" panose="02020603050405020304" pitchFamily="18" charset="0"/>
                <a:cs typeface="Times New Roman" panose="02020603050405020304" pitchFamily="18" charset="0"/>
              </a:rPr>
              <a:t> Yong </a:t>
            </a:r>
            <a:r>
              <a:rPr lang="en-US" sz="1200" dirty="0" err="1" smtClean="0">
                <a:latin typeface="Times New Roman" panose="02020603050405020304" pitchFamily="18" charset="0"/>
                <a:cs typeface="Times New Roman" panose="02020603050405020304" pitchFamily="18" charset="0"/>
              </a:rPr>
              <a:t>Youn</a:t>
            </a:r>
            <a:r>
              <a:rPr lang="en-US" sz="1200" dirty="0" smtClean="0">
                <a:latin typeface="Times New Roman" panose="02020603050405020304" pitchFamily="18" charset="0"/>
                <a:cs typeface="Times New Roman" panose="02020603050405020304" pitchFamily="18" charset="0"/>
              </a:rPr>
              <a:t>. "Task classification and scheduling based on K-means clustering for edge computing." Wireless Personal Communications 113 (2020): 2611-2624.</a:t>
            </a:r>
            <a:endParaRPr lang="en-IN" sz="1200" b="1" dirty="0" smtClean="0">
              <a:latin typeface="Times New Roman" panose="02020603050405020304" pitchFamily="18" charset="0"/>
              <a:cs typeface="Times New Roman" panose="02020603050405020304" pitchFamily="18" charset="0"/>
            </a:endParaRPr>
          </a:p>
          <a:p>
            <a:pPr lvl="0" algn="just"/>
            <a:endParaRPr lang="en-IN" sz="12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38100" y="1857720"/>
            <a:ext cx="4572000" cy="1015663"/>
          </a:xfrm>
          <a:prstGeom prst="rect">
            <a:avLst/>
          </a:prstGeom>
          <a:noFill/>
        </p:spPr>
        <p:txBody>
          <a:bodyPr wrap="square" rtlCol="0">
            <a:spAutoFit/>
          </a:bodyPr>
          <a:lstStyle/>
          <a:p>
            <a:pPr algn="just"/>
            <a:r>
              <a:rPr lang="en-IN" sz="1200" dirty="0" smtClean="0">
                <a:latin typeface="Times New Roman" panose="02020603050405020304" pitchFamily="18" charset="0"/>
                <a:cs typeface="Times New Roman" panose="02020603050405020304" pitchFamily="18" charset="0"/>
              </a:rPr>
              <a:t>Proposes a way to use K-means clustering for classifying and scheduling tasks based on the resource requirement before it is distributed to the edge device. This has increased the utilisation of devices and reduced the dependency on cloud platforms. Thus, task execution time is reduced and resource utilization is improved.</a:t>
            </a:r>
          </a:p>
        </p:txBody>
      </p:sp>
      <p:sp>
        <p:nvSpPr>
          <p:cNvPr id="15"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dirty="0">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20"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2"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3"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4"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12</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5" name="object 3"/>
          <p:cNvSpPr txBox="1">
            <a:spLocks noGrp="1"/>
          </p:cNvSpPr>
          <p:nvPr>
            <p:ph type="title"/>
          </p:nvPr>
        </p:nvSpPr>
        <p:spPr>
          <a:xfrm>
            <a:off x="1352546" y="67729"/>
            <a:ext cx="1738322" cy="448200"/>
          </a:xfrm>
        </p:spPr>
        <p:txBody>
          <a:bodyPr vert="horz" tIns="17145" rtlCol="0"/>
          <a:lstStyle/>
          <a:p>
            <a:pPr marL="12700" eaLnBrk="1" fontAlgn="auto" hangingPunct="1">
              <a:spcBef>
                <a:spcPts val="135"/>
              </a:spcBef>
              <a:spcAft>
                <a:spcPts val="0"/>
              </a:spcAft>
              <a:defRPr/>
            </a:pPr>
            <a:r>
              <a:rPr lang="en-US" sz="1400" i="0" spc="10" dirty="0" smtClean="0">
                <a:solidFill>
                  <a:srgbClr val="FFFFFF"/>
                </a:solidFill>
                <a:latin typeface="Times New Roman" panose="02020603050405020304" pitchFamily="18" charset="0"/>
                <a:cs typeface="Times New Roman" panose="02020603050405020304" pitchFamily="18" charset="0"/>
              </a:rPr>
              <a:t>Literature Survey</a:t>
            </a:r>
            <a:endParaRPr sz="1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8100" y="604110"/>
            <a:ext cx="4572000" cy="830997"/>
          </a:xfrm>
          <a:prstGeom prst="rect">
            <a:avLst/>
          </a:prstGeom>
          <a:noFill/>
        </p:spPr>
        <p:txBody>
          <a:bodyPr wrap="square" rtlCol="0">
            <a:spAutoFit/>
          </a:bodyPr>
          <a:lstStyle/>
          <a:p>
            <a:pPr lvl="0" algn="just"/>
            <a:r>
              <a:rPr lang="en-US" sz="1200" dirty="0" err="1" smtClean="0">
                <a:latin typeface="Times New Roman" panose="02020603050405020304" pitchFamily="18" charset="0"/>
                <a:cs typeface="Times New Roman" panose="02020603050405020304" pitchFamily="18" charset="0"/>
              </a:rPr>
              <a:t>Hao</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Yongsheng</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Jie</a:t>
            </a:r>
            <a:r>
              <a:rPr lang="en-US" sz="1200" dirty="0" smtClean="0">
                <a:latin typeface="Times New Roman" panose="02020603050405020304" pitchFamily="18" charset="0"/>
                <a:cs typeface="Times New Roman" panose="02020603050405020304" pitchFamily="18" charset="0"/>
              </a:rPr>
              <a:t> Cao, </a:t>
            </a:r>
            <a:r>
              <a:rPr lang="en-US" sz="1200" dirty="0" err="1" smtClean="0">
                <a:latin typeface="Times New Roman" panose="02020603050405020304" pitchFamily="18" charset="0"/>
                <a:cs typeface="Times New Roman" panose="02020603050405020304" pitchFamily="18" charset="0"/>
              </a:rPr>
              <a:t>Qi</a:t>
            </a:r>
            <a:r>
              <a:rPr lang="en-US" sz="1200" dirty="0" smtClean="0">
                <a:latin typeface="Times New Roman" panose="02020603050405020304" pitchFamily="18" charset="0"/>
                <a:cs typeface="Times New Roman" panose="02020603050405020304" pitchFamily="18" charset="0"/>
              </a:rPr>
              <a:t> Wang, and </a:t>
            </a:r>
            <a:r>
              <a:rPr lang="en-US" sz="1200" dirty="0" err="1" smtClean="0">
                <a:latin typeface="Times New Roman" panose="02020603050405020304" pitchFamily="18" charset="0"/>
                <a:cs typeface="Times New Roman" panose="02020603050405020304" pitchFamily="18" charset="0"/>
              </a:rPr>
              <a:t>Jinglin</a:t>
            </a:r>
            <a:r>
              <a:rPr lang="en-US" sz="1200" dirty="0" smtClean="0">
                <a:latin typeface="Times New Roman" panose="02020603050405020304" pitchFamily="18" charset="0"/>
                <a:cs typeface="Times New Roman" panose="02020603050405020304" pitchFamily="18" charset="0"/>
              </a:rPr>
              <a:t> Du. "Energy-aware scheduling in edge computing with a clustering method." Future Generation Computer Systems 117 (2021): 259-272.</a:t>
            </a:r>
            <a:endParaRPr lang="en-IN" sz="1200" b="1" dirty="0" smtClean="0">
              <a:latin typeface="Times New Roman" panose="02020603050405020304" pitchFamily="18" charset="0"/>
              <a:cs typeface="Times New Roman" panose="02020603050405020304" pitchFamily="18" charset="0"/>
            </a:endParaRPr>
          </a:p>
          <a:p>
            <a:pPr lvl="0" algn="just"/>
            <a:endParaRPr lang="en-IN" sz="12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38100" y="2042386"/>
            <a:ext cx="4572000" cy="830997"/>
          </a:xfrm>
          <a:prstGeom prst="rect">
            <a:avLst/>
          </a:prstGeom>
          <a:noFill/>
        </p:spPr>
        <p:txBody>
          <a:bodyPr wrap="square" rtlCol="0">
            <a:spAutoFit/>
          </a:bodyPr>
          <a:lstStyle/>
          <a:p>
            <a:pPr algn="just"/>
            <a:r>
              <a:rPr lang="en-IN" sz="1200" dirty="0">
                <a:latin typeface="Times New Roman" panose="02020603050405020304" pitchFamily="18" charset="0"/>
                <a:cs typeface="Times New Roman" panose="02020603050405020304" pitchFamily="18" charset="0"/>
              </a:rPr>
              <a:t>This paper takes into consideration, devices that are powered by green energy sources and clusters them using a scheduling heuristic approach to immigrate VM’s, transfer energy and allocate tasks so as to reduce the total energy consumption in processing tasks.</a:t>
            </a:r>
          </a:p>
        </p:txBody>
      </p:sp>
      <p:sp>
        <p:nvSpPr>
          <p:cNvPr id="15"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20"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2"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3"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4"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13/21</a:t>
            </a:r>
            <a:endParaRPr sz="600" dirty="0">
              <a:latin typeface="Times New Roman" panose="02020603050405020304" pitchFamily="18" charset="0"/>
              <a:cs typeface="Times New Roman" panose="02020603050405020304" pitchFamily="18" charset="0"/>
            </a:endParaRPr>
          </a:p>
        </p:txBody>
      </p:sp>
      <p:sp>
        <p:nvSpPr>
          <p:cNvPr id="25" name="object 3"/>
          <p:cNvSpPr txBox="1">
            <a:spLocks noGrp="1"/>
          </p:cNvSpPr>
          <p:nvPr>
            <p:ph type="title"/>
          </p:nvPr>
        </p:nvSpPr>
        <p:spPr>
          <a:xfrm>
            <a:off x="1352546" y="67729"/>
            <a:ext cx="1738322" cy="448200"/>
          </a:xfrm>
        </p:spPr>
        <p:txBody>
          <a:bodyPr vert="horz" tIns="17145" rtlCol="0"/>
          <a:lstStyle/>
          <a:p>
            <a:pPr marL="12700" eaLnBrk="1" fontAlgn="auto" hangingPunct="1">
              <a:spcBef>
                <a:spcPts val="135"/>
              </a:spcBef>
              <a:spcAft>
                <a:spcPts val="0"/>
              </a:spcAft>
              <a:defRPr/>
            </a:pPr>
            <a:r>
              <a:rPr lang="en-US" sz="1400" i="0" spc="10" dirty="0" smtClean="0">
                <a:solidFill>
                  <a:srgbClr val="FFFFFF"/>
                </a:solidFill>
                <a:latin typeface="Times New Roman" panose="02020603050405020304" pitchFamily="18" charset="0"/>
                <a:cs typeface="Times New Roman" panose="02020603050405020304" pitchFamily="18" charset="0"/>
              </a:rPr>
              <a:t>Literature Survey</a:t>
            </a:r>
            <a:endParaRPr sz="1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76290" y="3016259"/>
            <a:ext cx="2993390" cy="123111"/>
          </a:xfrm>
        </p:spPr>
        <p:txBody>
          <a:bodyPr wrap="square"/>
          <a:lstStyle/>
          <a:p>
            <a:r>
              <a:rPr lang="en-IN" altLang="en-US" sz="800" dirty="0" smtClean="0">
                <a:latin typeface="Times New Roman" panose="02020603050405020304" pitchFamily="18" charset="0"/>
                <a:cs typeface="Times New Roman" panose="02020603050405020304" pitchFamily="18" charset="0"/>
              </a:rPr>
              <a:t>Overall System Architecture</a:t>
            </a:r>
            <a:endParaRPr lang="en-IN" altLang="en-US" sz="800" dirty="0">
              <a:latin typeface="Times New Roman" panose="02020603050405020304" pitchFamily="18" charset="0"/>
              <a:cs typeface="Times New Roman" panose="02020603050405020304" pitchFamily="18" charset="0"/>
            </a:endParaRPr>
          </a:p>
        </p:txBody>
      </p:sp>
      <p:sp>
        <p:nvSpPr>
          <p:cNvPr id="27" name="Rectangle 26"/>
          <p:cNvSpPr/>
          <p:nvPr/>
        </p:nvSpPr>
        <p:spPr>
          <a:xfrm>
            <a:off x="0" y="434975"/>
            <a:ext cx="1600200" cy="175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en-US">
              <a:latin typeface="Times New Roman" panose="02020603050405020304" pitchFamily="18" charset="0"/>
              <a:cs typeface="Times New Roman" panose="02020603050405020304" pitchFamily="18" charset="0"/>
            </a:endParaRPr>
          </a:p>
        </p:txBody>
      </p:sp>
      <p:sp>
        <p:nvSpPr>
          <p:cNvPr id="14"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17"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8"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9"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0"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1"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14</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2" name="object 3"/>
          <p:cNvSpPr txBox="1">
            <a:spLocks/>
          </p:cNvSpPr>
          <p:nvPr/>
        </p:nvSpPr>
        <p:spPr>
          <a:xfrm>
            <a:off x="1352546" y="67729"/>
            <a:ext cx="1738322"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kumimoji="0" lang="en-US" sz="1400" b="0" i="0" u="none" strike="noStrike" kern="0" cap="none" spc="10" normalizeH="0" baseline="0" noProof="0" dirty="0" smtClean="0">
                <a:ln>
                  <a:noFill/>
                </a:ln>
                <a:solidFill>
                  <a:srgbClr val="FFFFFF"/>
                </a:solidFill>
                <a:effectLst/>
                <a:uLnTx/>
                <a:uFillTx/>
                <a:latin typeface="Times New Roman" panose="02020603050405020304" pitchFamily="18" charset="0"/>
                <a:ea typeface="+mj-ea"/>
                <a:cs typeface="Times New Roman" panose="02020603050405020304" pitchFamily="18" charset="0"/>
              </a:rPr>
              <a:t>Proposed Work</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5" name="Picture 3" descr="C:\Users\NEHA\Downloads\Edge Devices.jpg"/>
          <p:cNvPicPr>
            <a:picLocks noChangeAspect="1" noChangeArrowheads="1"/>
          </p:cNvPicPr>
          <p:nvPr/>
        </p:nvPicPr>
        <p:blipFill>
          <a:blip r:embed="rId2"/>
          <a:srcRect l="18955" t="22465" r="22075" b="21373"/>
          <a:stretch>
            <a:fillRect/>
          </a:stretch>
        </p:blipFill>
        <p:spPr bwMode="auto">
          <a:xfrm>
            <a:off x="76168" y="515929"/>
            <a:ext cx="4533932" cy="2428892"/>
          </a:xfrm>
          <a:prstGeom prst="rect">
            <a:avLst/>
          </a:prstGeom>
          <a:noFill/>
        </p:spPr>
      </p:pic>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33450" y="3025775"/>
            <a:ext cx="2993390" cy="245745"/>
          </a:xfrm>
        </p:spPr>
        <p:txBody>
          <a:bodyPr wrap="square"/>
          <a:lstStyle/>
          <a:p>
            <a:pPr algn="just"/>
            <a:r>
              <a:rPr lang="en-IN" altLang="en-US" sz="800">
                <a:latin typeface="Times New Roman" panose="02020603050405020304" pitchFamily="18" charset="0"/>
                <a:cs typeface="Times New Roman" panose="02020603050405020304" pitchFamily="18" charset="0"/>
              </a:rPr>
              <a:t>Microgrid integrated Edge Computing Architecture in an Agricultural Cropland</a:t>
            </a:r>
          </a:p>
        </p:txBody>
      </p:sp>
      <p:sp>
        <p:nvSpPr>
          <p:cNvPr id="27" name="Rectangle 26"/>
          <p:cNvSpPr/>
          <p:nvPr/>
        </p:nvSpPr>
        <p:spPr>
          <a:xfrm>
            <a:off x="0" y="434975"/>
            <a:ext cx="1600200" cy="175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endParaRPr lang="en-US">
              <a:latin typeface="Times New Roman" panose="02020603050405020304" pitchFamily="18" charset="0"/>
              <a:cs typeface="Times New Roman" panose="02020603050405020304" pitchFamily="18" charset="0"/>
            </a:endParaRPr>
          </a:p>
        </p:txBody>
      </p:sp>
      <p:pic>
        <p:nvPicPr>
          <p:cNvPr id="1073743874" name="Content Placeholder 1073743873" descr="Green Energy"/>
          <p:cNvPicPr>
            <a:picLocks noGrp="1" noChangeAspect="1"/>
          </p:cNvPicPr>
          <p:nvPr>
            <p:ph sz="half" idx="2"/>
          </p:nvPr>
        </p:nvPicPr>
        <p:blipFill>
          <a:blip r:embed="rId2"/>
          <a:srcRect l="20038" t="18153" r="20316" b="18018"/>
          <a:stretch>
            <a:fillRect/>
          </a:stretch>
        </p:blipFill>
        <p:spPr>
          <a:xfrm>
            <a:off x="204470" y="511175"/>
            <a:ext cx="4201160" cy="2362835"/>
          </a:xfrm>
          <a:prstGeom prst="rect">
            <a:avLst/>
          </a:prstGeom>
          <a:noFill/>
          <a:ln w="9525" cap="flat" cmpd="sng">
            <a:solidFill>
              <a:srgbClr val="000000"/>
            </a:solidFill>
            <a:prstDash val="solid"/>
            <a:miter/>
            <a:headEnd type="none" w="med" len="med"/>
            <a:tailEnd type="none" w="med" len="med"/>
          </a:ln>
        </p:spPr>
      </p:pic>
      <p:sp>
        <p:nvSpPr>
          <p:cNvPr id="14"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2" name="object 17"/>
          <p:cNvGrpSpPr/>
          <p:nvPr/>
        </p:nvGrpSpPr>
        <p:grpSpPr>
          <a:xfrm>
            <a:off x="1905" y="3350895"/>
            <a:ext cx="4608195" cy="109855"/>
            <a:chOff x="0" y="3346348"/>
            <a:chExt cx="4608195" cy="109855"/>
          </a:xfrm>
          <a:solidFill>
            <a:srgbClr val="002060"/>
          </a:solidFill>
        </p:grpSpPr>
        <p:sp>
          <p:nvSpPr>
            <p:cNvPr id="17"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8"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9"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0"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1"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14</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2" name="object 3"/>
          <p:cNvSpPr txBox="1">
            <a:spLocks/>
          </p:cNvSpPr>
          <p:nvPr/>
        </p:nvSpPr>
        <p:spPr>
          <a:xfrm>
            <a:off x="1352546" y="67729"/>
            <a:ext cx="1738322"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kumimoji="0" lang="en-US" sz="1400" b="0" i="0" u="none" strike="noStrike" kern="0" cap="none" spc="10" normalizeH="0" baseline="0" noProof="0" dirty="0" smtClean="0">
                <a:ln>
                  <a:noFill/>
                </a:ln>
                <a:solidFill>
                  <a:srgbClr val="FFFFFF"/>
                </a:solidFill>
                <a:effectLst/>
                <a:uLnTx/>
                <a:uFillTx/>
                <a:latin typeface="Times New Roman" panose="02020603050405020304" pitchFamily="18" charset="0"/>
                <a:ea typeface="+mj-ea"/>
                <a:cs typeface="Times New Roman" panose="02020603050405020304" pitchFamily="18" charset="0"/>
              </a:rPr>
              <a:t>Proposed Work</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Content Placeholder 16"/>
          <p:cNvSpPr>
            <a:spLocks noGrp="1"/>
          </p:cNvSpPr>
          <p:nvPr>
            <p:ph sz="half" idx="3"/>
          </p:nvPr>
        </p:nvSpPr>
        <p:spPr>
          <a:xfrm>
            <a:off x="95250" y="815975"/>
            <a:ext cx="4427220" cy="2353945"/>
          </a:xfrm>
        </p:spPr>
        <p:txBody>
          <a:bodyPr wrap="square"/>
          <a:lstStyle/>
          <a:p>
            <a:pPr algn="just" eaLnBrk="1" hangingPunct="1">
              <a:spcBef>
                <a:spcPct val="0"/>
              </a:spcBef>
            </a:pPr>
            <a:r>
              <a:rPr lang="en-IN" altLang="en-US" sz="900" dirty="0" smtClean="0">
                <a:solidFill>
                  <a:schemeClr val="tx1"/>
                </a:solidFill>
                <a:latin typeface="Times New Roman" panose="02020603050405020304" pitchFamily="18" charset="0"/>
                <a:cs typeface="Times New Roman" panose="02020603050405020304" pitchFamily="18" charset="0"/>
              </a:rPr>
              <a:t>Agricultural and industrial waste of a cropland is converted into green and brown energy respectively and fed into the micro grid energy pool.</a:t>
            </a:r>
          </a:p>
          <a:p>
            <a:pPr algn="just" eaLnBrk="1" hangingPunct="1">
              <a:spcBef>
                <a:spcPct val="0"/>
              </a:spcBef>
            </a:pPr>
            <a:endParaRPr lang="en-IN" altLang="en-US" sz="900" dirty="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r>
              <a:rPr lang="en-IN" altLang="en-US" sz="900" dirty="0" smtClean="0">
                <a:solidFill>
                  <a:schemeClr val="tx1"/>
                </a:solidFill>
                <a:latin typeface="Times New Roman" panose="02020603050405020304" pitchFamily="18" charset="0"/>
                <a:cs typeface="Times New Roman" panose="02020603050405020304" pitchFamily="18" charset="0"/>
              </a:rPr>
              <a:t>During the high demand period, the edge devices are allocated energy based on their load and energy profile.</a:t>
            </a:r>
          </a:p>
          <a:p>
            <a:pPr algn="just" eaLnBrk="1" hangingPunct="1">
              <a:spcBef>
                <a:spcPct val="0"/>
              </a:spcBef>
            </a:pPr>
            <a:endParaRPr lang="en-IN" altLang="en-US" sz="900" dirty="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r>
              <a:rPr lang="en-IN" altLang="en-US" sz="900" dirty="0" smtClean="0">
                <a:solidFill>
                  <a:schemeClr val="tx1"/>
                </a:solidFill>
                <a:latin typeface="Times New Roman" panose="02020603050405020304" pitchFamily="18" charset="0"/>
                <a:cs typeface="Times New Roman" panose="02020603050405020304" pitchFamily="18" charset="0"/>
              </a:rPr>
              <a:t>The devices are then evaluated to ascertain whether they are delay sensitive or not.</a:t>
            </a:r>
          </a:p>
          <a:p>
            <a:pPr algn="just" eaLnBrk="1" hangingPunct="1">
              <a:spcBef>
                <a:spcPct val="0"/>
              </a:spcBef>
            </a:pPr>
            <a:endParaRPr lang="en-IN" altLang="en-US" sz="900" dirty="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r>
              <a:rPr lang="en-IN" altLang="en-US" sz="900" dirty="0" smtClean="0">
                <a:solidFill>
                  <a:schemeClr val="tx1"/>
                </a:solidFill>
                <a:latin typeface="Times New Roman" panose="02020603050405020304" pitchFamily="18" charset="0"/>
                <a:cs typeface="Times New Roman" panose="02020603050405020304" pitchFamily="18" charset="0"/>
              </a:rPr>
              <a:t>If the devices are delay sensitive, the necessary task is performed by acquiring energy resources from other delay insensitive devices.</a:t>
            </a:r>
          </a:p>
          <a:p>
            <a:pPr algn="just" eaLnBrk="1" hangingPunct="1">
              <a:spcBef>
                <a:spcPct val="0"/>
              </a:spcBef>
            </a:pPr>
            <a:endParaRPr lang="en-IN" altLang="en-US" sz="900" dirty="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r>
              <a:rPr lang="en-IN" altLang="en-US" sz="900" dirty="0" smtClean="0">
                <a:solidFill>
                  <a:schemeClr val="tx1"/>
                </a:solidFill>
                <a:latin typeface="Times New Roman" panose="02020603050405020304" pitchFamily="18" charset="0"/>
                <a:cs typeface="Times New Roman" panose="02020603050405020304" pitchFamily="18" charset="0"/>
              </a:rPr>
              <a:t>All delay insensitive devices are allocated energy when there is a surplus of it in the grid energy pool.</a:t>
            </a:r>
          </a:p>
          <a:p>
            <a:pPr algn="just" eaLnBrk="1" hangingPunct="1">
              <a:spcBef>
                <a:spcPct val="0"/>
              </a:spcBef>
            </a:pPr>
            <a:endParaRPr lang="en-IN" altLang="en-US" sz="900" dirty="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r>
              <a:rPr lang="en-IN" altLang="en-US" sz="900" dirty="0" smtClean="0">
                <a:solidFill>
                  <a:schemeClr val="tx1"/>
                </a:solidFill>
                <a:latin typeface="Times New Roman" panose="02020603050405020304" pitchFamily="18" charset="0"/>
                <a:cs typeface="Times New Roman" panose="02020603050405020304" pitchFamily="18" charset="0"/>
              </a:rPr>
              <a:t>During the low demand period, all devices with excess energy allocation is required to feed it back to the energy pool where this energy is used to recharge the battery powered devices or monetized to power nearby villages.</a:t>
            </a:r>
          </a:p>
        </p:txBody>
      </p:sp>
      <p:sp>
        <p:nvSpPr>
          <p:cNvPr id="4" name="object 3"/>
          <p:cNvSpPr txBox="1"/>
          <p:nvPr/>
        </p:nvSpPr>
        <p:spPr>
          <a:xfrm>
            <a:off x="95250" y="444491"/>
            <a:ext cx="2133600" cy="232410"/>
          </a:xfrm>
          <a:prstGeom prst="rect">
            <a:avLst/>
          </a:prstGeom>
        </p:spPr>
        <p:txBody>
          <a:bodyPr lIns="0" tIns="17145" rIns="0" bIns="0">
            <a:spAutoFit/>
          </a:bodyPr>
          <a:lstStyle/>
          <a:p>
            <a:pPr marL="12700" algn="just" fontAlgn="auto">
              <a:spcBef>
                <a:spcPts val="135"/>
              </a:spcBef>
              <a:spcAft>
                <a:spcPts val="0"/>
              </a:spcAft>
              <a:defRPr/>
            </a:pPr>
            <a:r>
              <a:rPr lang="en-IN" altLang="en-US" sz="1400" spc="10" dirty="0">
                <a:solidFill>
                  <a:schemeClr val="tx1"/>
                </a:solidFill>
                <a:latin typeface="Times New Roman" panose="02020603050405020304" pitchFamily="18" charset="0"/>
                <a:cs typeface="Times New Roman" panose="02020603050405020304" pitchFamily="18" charset="0"/>
              </a:rPr>
              <a:t>Module 1: Energy Efficiency</a:t>
            </a:r>
          </a:p>
        </p:txBody>
      </p:sp>
      <p:sp>
        <p:nvSpPr>
          <p:cNvPr id="14"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17"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8"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9"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0"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1"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15</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2" name="object 3"/>
          <p:cNvSpPr txBox="1">
            <a:spLocks/>
          </p:cNvSpPr>
          <p:nvPr/>
        </p:nvSpPr>
        <p:spPr>
          <a:xfrm>
            <a:off x="1352546" y="67729"/>
            <a:ext cx="1738322"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kumimoji="0" lang="en-US" sz="1400" b="0" i="0" u="none" strike="noStrike" kern="0" cap="none" spc="10" normalizeH="0" baseline="0" noProof="0" dirty="0" smtClean="0">
                <a:ln>
                  <a:noFill/>
                </a:ln>
                <a:solidFill>
                  <a:srgbClr val="FFFFFF"/>
                </a:solidFill>
                <a:effectLst/>
                <a:uLnTx/>
                <a:uFillTx/>
                <a:latin typeface="Times New Roman" panose="02020603050405020304" pitchFamily="18" charset="0"/>
                <a:ea typeface="+mj-ea"/>
                <a:cs typeface="Times New Roman" panose="02020603050405020304" pitchFamily="18" charset="0"/>
              </a:rPr>
              <a:t>Proposed Work</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Content Placeholder 16"/>
          <p:cNvSpPr>
            <a:spLocks noGrp="1"/>
          </p:cNvSpPr>
          <p:nvPr>
            <p:ph sz="half" idx="3"/>
          </p:nvPr>
        </p:nvSpPr>
        <p:spPr>
          <a:xfrm>
            <a:off x="95250" y="968375"/>
            <a:ext cx="4427220" cy="2631440"/>
          </a:xfrm>
        </p:spPr>
        <p:txBody>
          <a:bodyPr wrap="square"/>
          <a:lstStyle/>
          <a:p>
            <a:pPr algn="just" eaLnBrk="1" hangingPunct="1">
              <a:spcBef>
                <a:spcPct val="0"/>
              </a:spcBef>
            </a:pPr>
            <a:r>
              <a:rPr lang="en-IN" altLang="en-US" sz="900" smtClean="0">
                <a:solidFill>
                  <a:schemeClr val="tx1"/>
                </a:solidFill>
                <a:latin typeface="Times New Roman" panose="02020603050405020304" pitchFamily="18" charset="0"/>
                <a:cs typeface="Times New Roman" panose="02020603050405020304" pitchFamily="18" charset="0"/>
              </a:rPr>
              <a:t>The data is collected from the thousands of sensors deployed in an agricultural cropland.</a:t>
            </a:r>
          </a:p>
          <a:p>
            <a:pPr algn="just" eaLnBrk="1" hangingPunct="1">
              <a:spcBef>
                <a:spcPct val="0"/>
              </a:spcBef>
            </a:pPr>
            <a:endParaRPr lang="en-IN" altLang="en-US" sz="90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r>
              <a:rPr lang="en-IN" altLang="en-US" sz="900" smtClean="0">
                <a:solidFill>
                  <a:schemeClr val="tx1"/>
                </a:solidFill>
                <a:latin typeface="Times New Roman" panose="02020603050405020304" pitchFamily="18" charset="0"/>
                <a:cs typeface="Times New Roman" panose="02020603050405020304" pitchFamily="18" charset="0"/>
              </a:rPr>
              <a:t>This data is subjected to the FPKM algorithm integrated with K-means clustering to deniose the data in a robust manner. This reduces the possibilty of erroneous and corrupt values taking part in the desicion making process and thus causing fatally wrong instructions being fed to the actuators. </a:t>
            </a:r>
          </a:p>
          <a:p>
            <a:pPr algn="just" eaLnBrk="1" hangingPunct="1">
              <a:spcBef>
                <a:spcPct val="0"/>
              </a:spcBef>
            </a:pPr>
            <a:endParaRPr lang="en-IN" altLang="en-US" sz="90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r>
              <a:rPr lang="en-IN" altLang="en-US" sz="900" smtClean="0">
                <a:solidFill>
                  <a:schemeClr val="tx1"/>
                </a:solidFill>
                <a:latin typeface="Times New Roman" panose="02020603050405020304" pitchFamily="18" charset="0"/>
                <a:cs typeface="Times New Roman" panose="02020603050405020304" pitchFamily="18" charset="0"/>
              </a:rPr>
              <a:t>Clustering also plays a role in distributing the tasks to be performed amongst multiple edge devices to reduce burdening, occurences of idle devices which can lead to exessive enrgy consumption and resource wastage at the same time. </a:t>
            </a:r>
          </a:p>
          <a:p>
            <a:pPr algn="just" eaLnBrk="1" hangingPunct="1">
              <a:spcBef>
                <a:spcPct val="0"/>
              </a:spcBef>
            </a:pPr>
            <a:endParaRPr lang="en-IN" altLang="en-US" sz="90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r>
              <a:rPr lang="en-IN" altLang="en-US" sz="900" smtClean="0">
                <a:latin typeface="Times New Roman" panose="02020603050405020304" pitchFamily="18" charset="0"/>
                <a:cs typeface="Times New Roman" panose="02020603050405020304" pitchFamily="18" charset="0"/>
                <a:sym typeface="+mn-ea"/>
              </a:rPr>
              <a:t>Tasks can be offloaded onto edge devices that have a greateer computational power and energy allocation. </a:t>
            </a:r>
            <a:endParaRPr lang="en-IN" altLang="en-US" sz="900" smtClean="0">
              <a:solidFill>
                <a:schemeClr val="tx1"/>
              </a:solidFill>
              <a:latin typeface="Times New Roman" panose="02020603050405020304" pitchFamily="18" charset="0"/>
              <a:cs typeface="Times New Roman" panose="02020603050405020304" pitchFamily="18" charset="0"/>
            </a:endParaRPr>
          </a:p>
          <a:p>
            <a:pPr indent="0" algn="just" eaLnBrk="1" hangingPunct="1">
              <a:spcBef>
                <a:spcPct val="0"/>
              </a:spcBef>
              <a:buNone/>
            </a:pPr>
            <a:endParaRPr lang="en-IN" altLang="en-US" sz="90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r>
              <a:rPr lang="en-IN" altLang="en-US" sz="900" smtClean="0">
                <a:latin typeface="Times New Roman" panose="02020603050405020304" pitchFamily="18" charset="0"/>
                <a:cs typeface="Times New Roman" panose="02020603050405020304" pitchFamily="18" charset="0"/>
                <a:sym typeface="+mn-ea"/>
              </a:rPr>
              <a:t>Data can be processed at the closest edge device (cluster head) to minimize the distance  of data transmission.</a:t>
            </a:r>
            <a:endParaRPr lang="en-IN" altLang="en-US" sz="90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endParaRPr lang="en-IN" altLang="en-US" sz="90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endParaRPr lang="en-IN" altLang="en-US" sz="900" smtClean="0">
              <a:solidFill>
                <a:schemeClr val="tx1"/>
              </a:solidFill>
              <a:latin typeface="Times New Roman" panose="02020603050405020304" pitchFamily="18" charset="0"/>
              <a:cs typeface="Times New Roman" panose="02020603050405020304" pitchFamily="18" charset="0"/>
            </a:endParaRPr>
          </a:p>
          <a:p>
            <a:pPr indent="0" algn="just" eaLnBrk="1" hangingPunct="1">
              <a:spcBef>
                <a:spcPct val="0"/>
              </a:spcBef>
              <a:buNone/>
            </a:pPr>
            <a:endParaRPr lang="en-IN" altLang="en-US" sz="900" smtClean="0">
              <a:solidFill>
                <a:schemeClr val="tx1"/>
              </a:solidFill>
              <a:latin typeface="Times New Roman" panose="02020603050405020304" pitchFamily="18" charset="0"/>
              <a:cs typeface="Times New Roman" panose="02020603050405020304" pitchFamily="18" charset="0"/>
            </a:endParaRPr>
          </a:p>
        </p:txBody>
      </p:sp>
      <p:sp>
        <p:nvSpPr>
          <p:cNvPr id="4" name="object 3"/>
          <p:cNvSpPr txBox="1"/>
          <p:nvPr/>
        </p:nvSpPr>
        <p:spPr>
          <a:xfrm>
            <a:off x="95250" y="510858"/>
            <a:ext cx="2133600" cy="232410"/>
          </a:xfrm>
          <a:prstGeom prst="rect">
            <a:avLst/>
          </a:prstGeom>
        </p:spPr>
        <p:txBody>
          <a:bodyPr lIns="0" tIns="17145" rIns="0" bIns="0">
            <a:spAutoFit/>
          </a:bodyPr>
          <a:lstStyle/>
          <a:p>
            <a:pPr marL="12700" algn="just" fontAlgn="auto">
              <a:spcBef>
                <a:spcPts val="135"/>
              </a:spcBef>
              <a:spcAft>
                <a:spcPts val="0"/>
              </a:spcAft>
              <a:defRPr/>
            </a:pPr>
            <a:r>
              <a:rPr lang="en-IN" altLang="en-US" sz="1400" spc="10" dirty="0">
                <a:solidFill>
                  <a:schemeClr val="tx1"/>
                </a:solidFill>
                <a:latin typeface="Times New Roman" panose="02020603050405020304" pitchFamily="18" charset="0"/>
                <a:cs typeface="Times New Roman" panose="02020603050405020304" pitchFamily="18" charset="0"/>
              </a:rPr>
              <a:t>Module 2: Clustering</a:t>
            </a:r>
          </a:p>
        </p:txBody>
      </p:sp>
      <p:sp>
        <p:nvSpPr>
          <p:cNvPr id="14"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17"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8"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9"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0"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1"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16</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2" name="object 3"/>
          <p:cNvSpPr txBox="1">
            <a:spLocks/>
          </p:cNvSpPr>
          <p:nvPr/>
        </p:nvSpPr>
        <p:spPr>
          <a:xfrm>
            <a:off x="1352546" y="67729"/>
            <a:ext cx="1738322"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kumimoji="0" lang="en-US" sz="1400" b="0" i="0" u="none" strike="noStrike" kern="0" cap="none" spc="10" normalizeH="0" baseline="0" noProof="0" dirty="0" smtClean="0">
                <a:ln>
                  <a:noFill/>
                </a:ln>
                <a:solidFill>
                  <a:srgbClr val="FFFFFF"/>
                </a:solidFill>
                <a:effectLst/>
                <a:uLnTx/>
                <a:uFillTx/>
                <a:latin typeface="Times New Roman" panose="02020603050405020304" pitchFamily="18" charset="0"/>
                <a:ea typeface="+mj-ea"/>
                <a:cs typeface="Times New Roman" panose="02020603050405020304" pitchFamily="18" charset="0"/>
              </a:rPr>
              <a:t>Proposed Work</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Content Placeholder 16"/>
          <p:cNvSpPr>
            <a:spLocks noGrp="1"/>
          </p:cNvSpPr>
          <p:nvPr>
            <p:ph sz="half" idx="3"/>
          </p:nvPr>
        </p:nvSpPr>
        <p:spPr>
          <a:xfrm>
            <a:off x="95250" y="968375"/>
            <a:ext cx="4427220" cy="415498"/>
          </a:xfrm>
        </p:spPr>
        <p:txBody>
          <a:bodyPr wrap="square"/>
          <a:lstStyle/>
          <a:p>
            <a:pPr algn="just" eaLnBrk="1" hangingPunct="1">
              <a:spcBef>
                <a:spcPct val="0"/>
              </a:spcBef>
            </a:pPr>
            <a:endParaRPr lang="en-IN" altLang="en-US" sz="900" dirty="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endParaRPr lang="en-IN" altLang="en-US" sz="900" dirty="0" smtClean="0">
              <a:solidFill>
                <a:schemeClr val="tx1"/>
              </a:solidFill>
              <a:latin typeface="Times New Roman" panose="02020603050405020304" pitchFamily="18" charset="0"/>
              <a:cs typeface="Times New Roman" panose="02020603050405020304" pitchFamily="18" charset="0"/>
            </a:endParaRPr>
          </a:p>
          <a:p>
            <a:pPr indent="0" algn="just" eaLnBrk="1" hangingPunct="1">
              <a:spcBef>
                <a:spcPct val="0"/>
              </a:spcBef>
              <a:buNone/>
            </a:pPr>
            <a:endParaRPr lang="en-IN" altLang="en-US" sz="900" dirty="0" smtClean="0">
              <a:solidFill>
                <a:schemeClr val="tx1"/>
              </a:solidFill>
              <a:latin typeface="Times New Roman" panose="02020603050405020304" pitchFamily="18" charset="0"/>
              <a:cs typeface="Times New Roman" panose="02020603050405020304" pitchFamily="18" charset="0"/>
            </a:endParaRPr>
          </a:p>
        </p:txBody>
      </p:sp>
      <p:sp>
        <p:nvSpPr>
          <p:cNvPr id="4" name="object 3"/>
          <p:cNvSpPr txBox="1"/>
          <p:nvPr/>
        </p:nvSpPr>
        <p:spPr>
          <a:xfrm>
            <a:off x="95250" y="510858"/>
            <a:ext cx="2133600" cy="232410"/>
          </a:xfrm>
          <a:prstGeom prst="rect">
            <a:avLst/>
          </a:prstGeom>
        </p:spPr>
        <p:txBody>
          <a:bodyPr lIns="0" tIns="17145" rIns="0" bIns="0">
            <a:spAutoFit/>
          </a:bodyPr>
          <a:lstStyle/>
          <a:p>
            <a:pPr marL="12700" algn="just" fontAlgn="auto">
              <a:spcBef>
                <a:spcPts val="135"/>
              </a:spcBef>
              <a:spcAft>
                <a:spcPts val="0"/>
              </a:spcAft>
              <a:defRPr/>
            </a:pPr>
            <a:r>
              <a:rPr lang="en-IN" altLang="en-US" sz="1400" spc="10" dirty="0" smtClean="0">
                <a:solidFill>
                  <a:schemeClr val="tx1"/>
                </a:solidFill>
                <a:latin typeface="Times New Roman" panose="02020603050405020304" pitchFamily="18" charset="0"/>
                <a:cs typeface="Times New Roman" panose="02020603050405020304" pitchFamily="18" charset="0"/>
              </a:rPr>
              <a:t>Experimental Set Up</a:t>
            </a:r>
            <a:endParaRPr lang="en-IN" altLang="en-US" sz="1400" spc="10" dirty="0">
              <a:solidFill>
                <a:schemeClr val="tx1"/>
              </a:solidFill>
              <a:latin typeface="Times New Roman" panose="02020603050405020304" pitchFamily="18" charset="0"/>
              <a:cs typeface="Times New Roman" panose="02020603050405020304" pitchFamily="18" charset="0"/>
            </a:endParaRPr>
          </a:p>
        </p:txBody>
      </p:sp>
      <p:sp>
        <p:nvSpPr>
          <p:cNvPr id="14"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2" name="object 17"/>
          <p:cNvGrpSpPr/>
          <p:nvPr/>
        </p:nvGrpSpPr>
        <p:grpSpPr>
          <a:xfrm>
            <a:off x="1905" y="3350895"/>
            <a:ext cx="4608195" cy="109855"/>
            <a:chOff x="0" y="3346348"/>
            <a:chExt cx="4608195" cy="109855"/>
          </a:xfrm>
          <a:solidFill>
            <a:srgbClr val="002060"/>
          </a:solidFill>
        </p:grpSpPr>
        <p:sp>
          <p:nvSpPr>
            <p:cNvPr id="17"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8"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9"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0"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1"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16</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2" name="object 3"/>
          <p:cNvSpPr txBox="1">
            <a:spLocks/>
          </p:cNvSpPr>
          <p:nvPr/>
        </p:nvSpPr>
        <p:spPr>
          <a:xfrm>
            <a:off x="1352546" y="67729"/>
            <a:ext cx="1738322"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kumimoji="0" lang="en-US" sz="1400" b="0" i="0" u="none" strike="noStrike" kern="0" cap="none" spc="10" normalizeH="0" baseline="0" noProof="0" dirty="0" smtClean="0">
                <a:ln>
                  <a:noFill/>
                </a:ln>
                <a:solidFill>
                  <a:srgbClr val="FFFFFF"/>
                </a:solidFill>
                <a:effectLst/>
                <a:uLnTx/>
                <a:uFillTx/>
                <a:latin typeface="Times New Roman" panose="02020603050405020304" pitchFamily="18" charset="0"/>
                <a:ea typeface="+mj-ea"/>
                <a:cs typeface="Times New Roman" panose="02020603050405020304" pitchFamily="18" charset="0"/>
              </a:rPr>
              <a:t>Proposed Work</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15" name="TextBox 14"/>
          <p:cNvSpPr txBox="1"/>
          <p:nvPr/>
        </p:nvSpPr>
        <p:spPr>
          <a:xfrm>
            <a:off x="90472" y="944557"/>
            <a:ext cx="928694" cy="307777"/>
          </a:xfrm>
          <a:prstGeom prst="rect">
            <a:avLst/>
          </a:prstGeom>
          <a:noFill/>
        </p:spPr>
        <p:txBody>
          <a:bodyPr wrap="square" rtlCol="0">
            <a:spAutoFit/>
          </a:bodyPr>
          <a:lstStyle/>
          <a:p>
            <a:r>
              <a:rPr lang="en-US" sz="700" dirty="0" smtClean="0">
                <a:latin typeface="Times New Roman" pitchFamily="18" charset="0"/>
                <a:cs typeface="Times New Roman" pitchFamily="18" charset="0"/>
              </a:rPr>
              <a:t>Computational Edge Computing Platform </a:t>
            </a:r>
            <a:endParaRPr lang="en-US" sz="700" dirty="0">
              <a:latin typeface="Times New Roman" pitchFamily="18" charset="0"/>
              <a:cs typeface="Times New Roman" pitchFamily="18" charset="0"/>
            </a:endParaRPr>
          </a:p>
        </p:txBody>
      </p:sp>
      <p:pic>
        <p:nvPicPr>
          <p:cNvPr id="2052" name="Picture 4" descr="C:\Users\NEHA\Downloads\edge.png"/>
          <p:cNvPicPr>
            <a:picLocks noChangeAspect="1" noChangeArrowheads="1"/>
          </p:cNvPicPr>
          <p:nvPr/>
        </p:nvPicPr>
        <p:blipFill>
          <a:blip r:embed="rId2" cstate="print"/>
          <a:srcRect/>
          <a:stretch>
            <a:fillRect/>
          </a:stretch>
        </p:blipFill>
        <p:spPr bwMode="auto">
          <a:xfrm>
            <a:off x="161910" y="1301747"/>
            <a:ext cx="740609" cy="214314"/>
          </a:xfrm>
          <a:prstGeom prst="rect">
            <a:avLst/>
          </a:prstGeom>
          <a:noFill/>
        </p:spPr>
      </p:pic>
      <p:sp>
        <p:nvSpPr>
          <p:cNvPr id="16" name="TextBox 15"/>
          <p:cNvSpPr txBox="1"/>
          <p:nvPr/>
        </p:nvSpPr>
        <p:spPr>
          <a:xfrm>
            <a:off x="1090604" y="944557"/>
            <a:ext cx="857256" cy="307777"/>
          </a:xfrm>
          <a:prstGeom prst="rect">
            <a:avLst/>
          </a:prstGeom>
          <a:noFill/>
        </p:spPr>
        <p:txBody>
          <a:bodyPr wrap="square" rtlCol="0">
            <a:spAutoFit/>
          </a:bodyPr>
          <a:lstStyle/>
          <a:p>
            <a:r>
              <a:rPr lang="en-US" sz="700" dirty="0" smtClean="0">
                <a:latin typeface="Times New Roman" pitchFamily="18" charset="0"/>
                <a:cs typeface="Times New Roman" pitchFamily="18" charset="0"/>
              </a:rPr>
              <a:t>Communication Protocol</a:t>
            </a:r>
            <a:endParaRPr lang="en-US" sz="700" dirty="0">
              <a:latin typeface="Times New Roman" pitchFamily="18" charset="0"/>
              <a:cs typeface="Times New Roman" pitchFamily="18" charset="0"/>
            </a:endParaRPr>
          </a:p>
        </p:txBody>
      </p:sp>
      <p:pic>
        <p:nvPicPr>
          <p:cNvPr id="2053" name="Picture 5" descr="C:\Users\NEHA\Downloads\zigbee-logo.jpg"/>
          <p:cNvPicPr>
            <a:picLocks noChangeAspect="1" noChangeArrowheads="1"/>
          </p:cNvPicPr>
          <p:nvPr/>
        </p:nvPicPr>
        <p:blipFill>
          <a:blip r:embed="rId3" cstate="print"/>
          <a:srcRect/>
          <a:stretch>
            <a:fillRect/>
          </a:stretch>
        </p:blipFill>
        <p:spPr bwMode="auto">
          <a:xfrm>
            <a:off x="1162042" y="1230309"/>
            <a:ext cx="285752" cy="407192"/>
          </a:xfrm>
          <a:prstGeom prst="rect">
            <a:avLst/>
          </a:prstGeom>
          <a:noFill/>
        </p:spPr>
      </p:pic>
      <p:sp>
        <p:nvSpPr>
          <p:cNvPr id="23" name="TextBox 22"/>
          <p:cNvSpPr txBox="1"/>
          <p:nvPr/>
        </p:nvSpPr>
        <p:spPr>
          <a:xfrm>
            <a:off x="1876422" y="944557"/>
            <a:ext cx="571504" cy="307777"/>
          </a:xfrm>
          <a:prstGeom prst="rect">
            <a:avLst/>
          </a:prstGeom>
          <a:noFill/>
        </p:spPr>
        <p:txBody>
          <a:bodyPr wrap="square" rtlCol="0">
            <a:spAutoFit/>
          </a:bodyPr>
          <a:lstStyle/>
          <a:p>
            <a:pPr algn="ctr"/>
            <a:r>
              <a:rPr lang="en-US" sz="700" dirty="0" smtClean="0">
                <a:latin typeface="Times New Roman" pitchFamily="18" charset="0"/>
                <a:cs typeface="Times New Roman" pitchFamily="18" charset="0"/>
              </a:rPr>
              <a:t>Sensor  DHT11</a:t>
            </a:r>
            <a:endParaRPr lang="en-US" sz="700" dirty="0">
              <a:latin typeface="Times New Roman" pitchFamily="18" charset="0"/>
              <a:cs typeface="Times New Roman" pitchFamily="18" charset="0"/>
            </a:endParaRPr>
          </a:p>
        </p:txBody>
      </p:sp>
      <p:pic>
        <p:nvPicPr>
          <p:cNvPr id="2054" name="Picture 6" descr="C:\Users\NEHA\Downloads\dht-11-sensor-module-india-800x800.jpg"/>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1804984" y="1230309"/>
            <a:ext cx="571504" cy="571504"/>
          </a:xfrm>
          <a:prstGeom prst="rect">
            <a:avLst/>
          </a:prstGeom>
          <a:noFill/>
        </p:spPr>
      </p:pic>
      <p:pic>
        <p:nvPicPr>
          <p:cNvPr id="2055" name="Picture 7" descr="C:\Users\NEHA\Downloads\r240-1u-rack-1p-dell-server.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447926" y="1301747"/>
            <a:ext cx="685488" cy="514116"/>
          </a:xfrm>
          <a:prstGeom prst="rect">
            <a:avLst/>
          </a:prstGeom>
          <a:noFill/>
        </p:spPr>
      </p:pic>
      <p:sp>
        <p:nvSpPr>
          <p:cNvPr id="24" name="TextBox 23"/>
          <p:cNvSpPr txBox="1"/>
          <p:nvPr/>
        </p:nvSpPr>
        <p:spPr>
          <a:xfrm>
            <a:off x="2447926" y="944557"/>
            <a:ext cx="785818" cy="307777"/>
          </a:xfrm>
          <a:prstGeom prst="rect">
            <a:avLst/>
          </a:prstGeom>
          <a:noFill/>
        </p:spPr>
        <p:txBody>
          <a:bodyPr wrap="square" rtlCol="0">
            <a:spAutoFit/>
          </a:bodyPr>
          <a:lstStyle/>
          <a:p>
            <a:pPr algn="ctr"/>
            <a:r>
              <a:rPr lang="en-US" sz="700" dirty="0" smtClean="0">
                <a:latin typeface="Times New Roman" pitchFamily="18" charset="0"/>
                <a:cs typeface="Times New Roman" pitchFamily="18" charset="0"/>
              </a:rPr>
              <a:t>Edge Device</a:t>
            </a:r>
          </a:p>
          <a:p>
            <a:pPr algn="ctr"/>
            <a:r>
              <a:rPr lang="en-US" sz="700" dirty="0" smtClean="0">
                <a:latin typeface="Times New Roman" pitchFamily="18" charset="0"/>
                <a:cs typeface="Times New Roman" pitchFamily="18" charset="0"/>
              </a:rPr>
              <a:t>Dell 1U server</a:t>
            </a:r>
            <a:endParaRPr lang="en-US" sz="700" dirty="0">
              <a:latin typeface="Times New Roman" pitchFamily="18" charset="0"/>
              <a:cs typeface="Times New Roman" pitchFamily="18" charset="0"/>
            </a:endParaRPr>
          </a:p>
        </p:txBody>
      </p:sp>
      <p:sp>
        <p:nvSpPr>
          <p:cNvPr id="25" name="TextBox 24"/>
          <p:cNvSpPr txBox="1"/>
          <p:nvPr/>
        </p:nvSpPr>
        <p:spPr>
          <a:xfrm>
            <a:off x="3448058" y="944557"/>
            <a:ext cx="785818" cy="307777"/>
          </a:xfrm>
          <a:prstGeom prst="rect">
            <a:avLst/>
          </a:prstGeom>
          <a:noFill/>
        </p:spPr>
        <p:txBody>
          <a:bodyPr wrap="square" rtlCol="0">
            <a:spAutoFit/>
          </a:bodyPr>
          <a:lstStyle/>
          <a:p>
            <a:pPr algn="ctr"/>
            <a:r>
              <a:rPr lang="en-US" sz="700" dirty="0" smtClean="0">
                <a:latin typeface="Times New Roman" pitchFamily="18" charset="0"/>
                <a:cs typeface="Times New Roman" pitchFamily="18" charset="0"/>
              </a:rPr>
              <a:t>Cloud Service Provider</a:t>
            </a:r>
            <a:endParaRPr lang="en-US" sz="700" dirty="0">
              <a:latin typeface="Times New Roman" pitchFamily="18" charset="0"/>
              <a:cs typeface="Times New Roman" pitchFamily="18" charset="0"/>
            </a:endParaRPr>
          </a:p>
        </p:txBody>
      </p:sp>
      <p:pic>
        <p:nvPicPr>
          <p:cNvPr id="2056" name="Picture 8" descr="C:\Users\NEHA\Downloads\kubernetes-horizontal-color.png"/>
          <p:cNvPicPr>
            <a:picLocks noChangeAspect="1" noChangeArrowheads="1"/>
          </p:cNvPicPr>
          <p:nvPr/>
        </p:nvPicPr>
        <p:blipFill>
          <a:blip r:embed="rId6" cstate="print"/>
          <a:srcRect/>
          <a:stretch>
            <a:fillRect/>
          </a:stretch>
        </p:blipFill>
        <p:spPr bwMode="auto">
          <a:xfrm>
            <a:off x="3519496" y="1444623"/>
            <a:ext cx="785818" cy="169676"/>
          </a:xfrm>
          <a:prstGeom prst="rect">
            <a:avLst/>
          </a:prstGeom>
          <a:noFill/>
        </p:spPr>
      </p:pic>
      <p:pic>
        <p:nvPicPr>
          <p:cNvPr id="2057" name="Picture 9" descr="C:\Users\NEHA\Downloads\pv.jpg"/>
          <p:cNvPicPr>
            <a:picLocks noChangeAspect="1" noChangeArrowheads="1"/>
          </p:cNvPicPr>
          <p:nvPr/>
        </p:nvPicPr>
        <p:blipFill>
          <a:blip r:embed="rId7"/>
          <a:srcRect/>
          <a:stretch>
            <a:fillRect/>
          </a:stretch>
        </p:blipFill>
        <p:spPr bwMode="auto">
          <a:xfrm>
            <a:off x="233348" y="2373317"/>
            <a:ext cx="1187774" cy="665153"/>
          </a:xfrm>
          <a:prstGeom prst="rect">
            <a:avLst/>
          </a:prstGeom>
          <a:noFill/>
        </p:spPr>
      </p:pic>
      <p:sp>
        <p:nvSpPr>
          <p:cNvPr id="26" name="TextBox 25"/>
          <p:cNvSpPr txBox="1"/>
          <p:nvPr/>
        </p:nvSpPr>
        <p:spPr>
          <a:xfrm>
            <a:off x="376224" y="1944689"/>
            <a:ext cx="1357322" cy="307777"/>
          </a:xfrm>
          <a:prstGeom prst="rect">
            <a:avLst/>
          </a:prstGeom>
          <a:noFill/>
        </p:spPr>
        <p:txBody>
          <a:bodyPr wrap="square" rtlCol="0">
            <a:spAutoFit/>
          </a:bodyPr>
          <a:lstStyle/>
          <a:p>
            <a:r>
              <a:rPr lang="en-US" sz="700" dirty="0" smtClean="0">
                <a:latin typeface="Times New Roman" pitchFamily="18" charset="0"/>
                <a:cs typeface="Times New Roman" pitchFamily="18" charset="0"/>
              </a:rPr>
              <a:t>Renewable energy source- 3 Solar Photovoltaic cell</a:t>
            </a:r>
            <a:endParaRPr lang="en-US" sz="700" dirty="0">
              <a:latin typeface="Times New Roman" pitchFamily="18" charset="0"/>
              <a:cs typeface="Times New Roman" pitchFamily="18" charset="0"/>
            </a:endParaRPr>
          </a:p>
        </p:txBody>
      </p:sp>
      <p:pic>
        <p:nvPicPr>
          <p:cNvPr id="2059" name="Picture 11" descr="C:\Users\NEHA\Downloads\highwatt-dc-dc.jpg"/>
          <p:cNvPicPr>
            <a:picLocks noChangeAspect="1" noChangeArrowheads="1"/>
          </p:cNvPicPr>
          <p:nvPr/>
        </p:nvPicPr>
        <p:blipFill>
          <a:blip r:embed="rId8" cstate="print"/>
          <a:srcRect/>
          <a:stretch>
            <a:fillRect/>
          </a:stretch>
        </p:blipFill>
        <p:spPr bwMode="auto">
          <a:xfrm>
            <a:off x="2805116" y="2159003"/>
            <a:ext cx="1076315" cy="1076315"/>
          </a:xfrm>
          <a:prstGeom prst="rect">
            <a:avLst/>
          </a:prstGeom>
          <a:noFill/>
        </p:spPr>
      </p:pic>
      <p:sp>
        <p:nvSpPr>
          <p:cNvPr id="28" name="TextBox 27"/>
          <p:cNvSpPr txBox="1"/>
          <p:nvPr/>
        </p:nvSpPr>
        <p:spPr>
          <a:xfrm>
            <a:off x="2590802" y="1944689"/>
            <a:ext cx="1357322" cy="200055"/>
          </a:xfrm>
          <a:prstGeom prst="rect">
            <a:avLst/>
          </a:prstGeom>
          <a:noFill/>
        </p:spPr>
        <p:txBody>
          <a:bodyPr wrap="square" rtlCol="0">
            <a:spAutoFit/>
          </a:bodyPr>
          <a:lstStyle/>
          <a:p>
            <a:r>
              <a:rPr lang="en-US" sz="700" dirty="0" smtClean="0">
                <a:latin typeface="Times New Roman" pitchFamily="18" charset="0"/>
                <a:cs typeface="Times New Roman" pitchFamily="18" charset="0"/>
              </a:rPr>
              <a:t>DC- DC Converter</a:t>
            </a:r>
            <a:endParaRPr lang="en-US" sz="7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Content Placeholder 16"/>
          <p:cNvSpPr>
            <a:spLocks noGrp="1"/>
          </p:cNvSpPr>
          <p:nvPr>
            <p:ph sz="half" idx="3"/>
          </p:nvPr>
        </p:nvSpPr>
        <p:spPr>
          <a:xfrm>
            <a:off x="95250" y="968375"/>
            <a:ext cx="4427220" cy="415498"/>
          </a:xfrm>
        </p:spPr>
        <p:txBody>
          <a:bodyPr wrap="square"/>
          <a:lstStyle/>
          <a:p>
            <a:pPr algn="just" eaLnBrk="1" hangingPunct="1">
              <a:spcBef>
                <a:spcPct val="0"/>
              </a:spcBef>
            </a:pPr>
            <a:endParaRPr lang="en-IN" altLang="en-US" sz="900" dirty="0" smtClean="0">
              <a:solidFill>
                <a:schemeClr val="tx1"/>
              </a:solidFill>
              <a:latin typeface="Times New Roman" panose="02020603050405020304" pitchFamily="18" charset="0"/>
              <a:cs typeface="Times New Roman" panose="02020603050405020304" pitchFamily="18" charset="0"/>
            </a:endParaRPr>
          </a:p>
          <a:p>
            <a:pPr algn="just" eaLnBrk="1" hangingPunct="1">
              <a:spcBef>
                <a:spcPct val="0"/>
              </a:spcBef>
            </a:pPr>
            <a:endParaRPr lang="en-IN" altLang="en-US" sz="900" dirty="0" smtClean="0">
              <a:solidFill>
                <a:schemeClr val="tx1"/>
              </a:solidFill>
              <a:latin typeface="Times New Roman" panose="02020603050405020304" pitchFamily="18" charset="0"/>
              <a:cs typeface="Times New Roman" panose="02020603050405020304" pitchFamily="18" charset="0"/>
            </a:endParaRPr>
          </a:p>
          <a:p>
            <a:pPr indent="0" algn="just" eaLnBrk="1" hangingPunct="1">
              <a:spcBef>
                <a:spcPct val="0"/>
              </a:spcBef>
              <a:buNone/>
            </a:pPr>
            <a:endParaRPr lang="en-IN" altLang="en-US" sz="900" dirty="0" smtClean="0">
              <a:solidFill>
                <a:schemeClr val="tx1"/>
              </a:solidFill>
              <a:latin typeface="Times New Roman" panose="02020603050405020304" pitchFamily="18" charset="0"/>
              <a:cs typeface="Times New Roman" panose="02020603050405020304" pitchFamily="18" charset="0"/>
            </a:endParaRPr>
          </a:p>
        </p:txBody>
      </p:sp>
      <p:sp>
        <p:nvSpPr>
          <p:cNvPr id="4" name="object 3"/>
          <p:cNvSpPr txBox="1"/>
          <p:nvPr/>
        </p:nvSpPr>
        <p:spPr>
          <a:xfrm>
            <a:off x="95250" y="510858"/>
            <a:ext cx="2133600" cy="232410"/>
          </a:xfrm>
          <a:prstGeom prst="rect">
            <a:avLst/>
          </a:prstGeom>
        </p:spPr>
        <p:txBody>
          <a:bodyPr lIns="0" tIns="17145" rIns="0" bIns="0">
            <a:spAutoFit/>
          </a:bodyPr>
          <a:lstStyle/>
          <a:p>
            <a:pPr marL="12700" algn="just" fontAlgn="auto">
              <a:spcBef>
                <a:spcPts val="135"/>
              </a:spcBef>
              <a:spcAft>
                <a:spcPts val="0"/>
              </a:spcAft>
              <a:defRPr/>
            </a:pPr>
            <a:r>
              <a:rPr lang="en-IN" altLang="en-US" sz="1400" spc="10" dirty="0" smtClean="0">
                <a:solidFill>
                  <a:schemeClr val="tx1"/>
                </a:solidFill>
                <a:latin typeface="Times New Roman" panose="02020603050405020304" pitchFamily="18" charset="0"/>
                <a:cs typeface="Times New Roman" panose="02020603050405020304" pitchFamily="18" charset="0"/>
              </a:rPr>
              <a:t>Experimental Set Up</a:t>
            </a:r>
            <a:endParaRPr lang="en-IN" altLang="en-US" sz="1400" spc="10" dirty="0">
              <a:solidFill>
                <a:schemeClr val="tx1"/>
              </a:solidFill>
              <a:latin typeface="Times New Roman" panose="02020603050405020304" pitchFamily="18" charset="0"/>
              <a:cs typeface="Times New Roman" panose="02020603050405020304" pitchFamily="18" charset="0"/>
            </a:endParaRPr>
          </a:p>
        </p:txBody>
      </p:sp>
      <p:sp>
        <p:nvSpPr>
          <p:cNvPr id="14"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2" name="object 17"/>
          <p:cNvGrpSpPr/>
          <p:nvPr/>
        </p:nvGrpSpPr>
        <p:grpSpPr>
          <a:xfrm>
            <a:off x="1905" y="3350895"/>
            <a:ext cx="4608195" cy="109855"/>
            <a:chOff x="0" y="3346348"/>
            <a:chExt cx="4608195" cy="109855"/>
          </a:xfrm>
          <a:solidFill>
            <a:srgbClr val="002060"/>
          </a:solidFill>
        </p:grpSpPr>
        <p:sp>
          <p:nvSpPr>
            <p:cNvPr id="17"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8"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9"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0"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1"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16</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2" name="object 3"/>
          <p:cNvSpPr txBox="1">
            <a:spLocks/>
          </p:cNvSpPr>
          <p:nvPr/>
        </p:nvSpPr>
        <p:spPr>
          <a:xfrm>
            <a:off x="1352546" y="67729"/>
            <a:ext cx="1738322"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kumimoji="0" lang="en-US" sz="1400" b="0" i="0" u="none" strike="noStrike" kern="0" cap="none" spc="10" normalizeH="0" baseline="0" noProof="0" dirty="0" smtClean="0">
                <a:ln>
                  <a:noFill/>
                </a:ln>
                <a:solidFill>
                  <a:srgbClr val="FFFFFF"/>
                </a:solidFill>
                <a:effectLst/>
                <a:uLnTx/>
                <a:uFillTx/>
                <a:latin typeface="Times New Roman" panose="02020603050405020304" pitchFamily="18" charset="0"/>
                <a:ea typeface="+mj-ea"/>
                <a:cs typeface="Times New Roman" panose="02020603050405020304" pitchFamily="18" charset="0"/>
              </a:rPr>
              <a:t>Proposed Work</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15" name="TextBox 14"/>
          <p:cNvSpPr txBox="1"/>
          <p:nvPr/>
        </p:nvSpPr>
        <p:spPr>
          <a:xfrm>
            <a:off x="233348" y="801681"/>
            <a:ext cx="4071966" cy="2462213"/>
          </a:xfrm>
          <a:prstGeom prst="rect">
            <a:avLst/>
          </a:prstGeom>
          <a:noFill/>
        </p:spPr>
        <p:txBody>
          <a:bodyPr wrap="square" rtlCol="0">
            <a:spAutoFit/>
          </a:bodyPr>
          <a:lstStyle/>
          <a:p>
            <a:pPr algn="just"/>
            <a:r>
              <a:rPr lang="en-US" sz="1100" dirty="0" smtClean="0">
                <a:latin typeface="Times New Roman" pitchFamily="18" charset="0"/>
                <a:cs typeface="Times New Roman" pitchFamily="18" charset="0"/>
              </a:rPr>
              <a:t>Our system architecture is a small-scale prototype consisting of:</a:t>
            </a:r>
          </a:p>
          <a:p>
            <a:pPr algn="just"/>
            <a:endParaRPr lang="en-US" sz="1100" dirty="0" smtClean="0">
              <a:latin typeface="Times New Roman" pitchFamily="18" charset="0"/>
              <a:cs typeface="Times New Roman" pitchFamily="18" charset="0"/>
            </a:endParaRPr>
          </a:p>
          <a:p>
            <a:pPr marL="228600" indent="-228600" algn="just">
              <a:buAutoNum type="arabicPeriod"/>
            </a:pPr>
            <a:r>
              <a:rPr lang="en-US" sz="1100" dirty="0" smtClean="0">
                <a:latin typeface="Times New Roman" pitchFamily="18" charset="0"/>
                <a:cs typeface="Times New Roman" pitchFamily="18" charset="0"/>
              </a:rPr>
              <a:t>DHT11 sensors to monitor temperature and humidity of the soil</a:t>
            </a:r>
          </a:p>
          <a:p>
            <a:pPr marL="228600" indent="-228600" algn="just">
              <a:buAutoNum type="arabicPeriod"/>
            </a:pPr>
            <a:r>
              <a:rPr lang="en-US" sz="1100" dirty="0" err="1" smtClean="0">
                <a:latin typeface="Times New Roman" pitchFamily="18" charset="0"/>
                <a:cs typeface="Times New Roman" pitchFamily="18" charset="0"/>
              </a:rPr>
              <a:t>ZigBee</a:t>
            </a:r>
            <a:r>
              <a:rPr lang="en-US" sz="1100" dirty="0" smtClean="0">
                <a:latin typeface="Times New Roman" pitchFamily="18" charset="0"/>
                <a:cs typeface="Times New Roman" pitchFamily="18" charset="0"/>
              </a:rPr>
              <a:t> Communication Protocol</a:t>
            </a:r>
          </a:p>
          <a:p>
            <a:pPr marL="228600" indent="-228600" algn="just">
              <a:buFontTx/>
              <a:buAutoNum type="arabicPeriod"/>
            </a:pPr>
            <a:r>
              <a:rPr lang="en-US" sz="1100" dirty="0" smtClean="0">
                <a:latin typeface="Times New Roman" pitchFamily="18" charset="0"/>
                <a:cs typeface="Times New Roman" pitchFamily="18" charset="0"/>
              </a:rPr>
              <a:t>Dell 1U server equipped with a 3.3 GHz Intel Xeon CPU, 8 GB RAM, and a 1 TB SATA hard drive. Having per-server maximum and static power consumption 260 W and 120 W respectively. </a:t>
            </a:r>
          </a:p>
          <a:p>
            <a:pPr marL="228600" indent="-228600" algn="just">
              <a:buFontTx/>
              <a:buAutoNum type="arabicPeriod"/>
            </a:pPr>
            <a:r>
              <a:rPr lang="en-US" sz="1100" dirty="0" smtClean="0">
                <a:latin typeface="Times New Roman" pitchFamily="18" charset="0"/>
                <a:cs typeface="Times New Roman" pitchFamily="18" charset="0"/>
              </a:rPr>
              <a:t>The edge computing platform is eclipse </a:t>
            </a:r>
            <a:r>
              <a:rPr lang="en-US" sz="1100" dirty="0" err="1" smtClean="0">
                <a:latin typeface="Times New Roman" pitchFamily="18" charset="0"/>
                <a:cs typeface="Times New Roman" pitchFamily="18" charset="0"/>
              </a:rPr>
              <a:t>ioFog</a:t>
            </a:r>
            <a:r>
              <a:rPr lang="en-US" sz="1100" dirty="0" smtClean="0">
                <a:latin typeface="Times New Roman" pitchFamily="18" charset="0"/>
                <a:cs typeface="Times New Roman" pitchFamily="18" charset="0"/>
              </a:rPr>
              <a:t> paired with </a:t>
            </a:r>
            <a:r>
              <a:rPr lang="en-US" sz="1100" dirty="0" err="1" smtClean="0">
                <a:latin typeface="Times New Roman" pitchFamily="18" charset="0"/>
                <a:cs typeface="Times New Roman" pitchFamily="18" charset="0"/>
              </a:rPr>
              <a:t>kubernetes</a:t>
            </a:r>
            <a:r>
              <a:rPr lang="en-US" sz="1100" dirty="0" smtClean="0">
                <a:latin typeface="Times New Roman" pitchFamily="18" charset="0"/>
                <a:cs typeface="Times New Roman" pitchFamily="18" charset="0"/>
              </a:rPr>
              <a:t> as the cloud service provider</a:t>
            </a:r>
          </a:p>
          <a:p>
            <a:pPr marL="228600" indent="-228600" algn="just">
              <a:buFontTx/>
              <a:buAutoNum type="arabicPeriod"/>
            </a:pPr>
            <a:r>
              <a:rPr lang="en-US" sz="1100" dirty="0" smtClean="0">
                <a:latin typeface="Times New Roman" pitchFamily="18" charset="0"/>
                <a:cs typeface="Times New Roman" pitchFamily="18" charset="0"/>
              </a:rPr>
              <a:t>As the source of renewable energy we have chosen 2 solar photovoltaic cells having peak output of 65 W</a:t>
            </a:r>
          </a:p>
          <a:p>
            <a:pPr marL="228600" indent="-228600" algn="just">
              <a:buFontTx/>
              <a:buAutoNum type="arabicPeriod"/>
            </a:pPr>
            <a:r>
              <a:rPr lang="en-US" sz="1100" dirty="0" smtClean="0">
                <a:latin typeface="Times New Roman" pitchFamily="18" charset="0"/>
                <a:cs typeface="Times New Roman" pitchFamily="18" charset="0"/>
              </a:rPr>
              <a:t>We use a DC-DC converter</a:t>
            </a:r>
          </a:p>
          <a:p>
            <a:pPr marL="228600" indent="-228600" algn="just">
              <a:buFontTx/>
              <a:buAutoNum type="arabicPeriod"/>
            </a:pPr>
            <a:r>
              <a:rPr lang="en-US" sz="1100" dirty="0" smtClean="0">
                <a:latin typeface="Times New Roman" pitchFamily="18" charset="0"/>
                <a:cs typeface="Times New Roman" pitchFamily="18" charset="0"/>
              </a:rPr>
              <a:t>And we include a battery to store excess energy produced</a:t>
            </a:r>
            <a:endParaRPr lang="en-US" sz="11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sp>
        <p:nvSpPr>
          <p:cNvPr id="3" name="object 3"/>
          <p:cNvSpPr txBox="1">
            <a:spLocks noGrp="1"/>
          </p:cNvSpPr>
          <p:nvPr>
            <p:ph type="title"/>
          </p:nvPr>
        </p:nvSpPr>
        <p:spPr>
          <a:xfrm>
            <a:off x="1924050" y="55563"/>
            <a:ext cx="685800" cy="231775"/>
          </a:xfrm>
        </p:spPr>
        <p:txBody>
          <a:bodyPr vert="horz" tIns="17145" rtlCol="0"/>
          <a:lstStyle/>
          <a:p>
            <a:pPr marL="12700" eaLnBrk="1" fontAlgn="auto" hangingPunct="1">
              <a:spcBef>
                <a:spcPts val="135"/>
              </a:spcBef>
              <a:spcAft>
                <a:spcPts val="0"/>
              </a:spcAft>
              <a:defRPr/>
            </a:pPr>
            <a:r>
              <a:rPr sz="1400" i="0" spc="10" dirty="0" smtClean="0">
                <a:solidFill>
                  <a:srgbClr val="FFFFFF"/>
                </a:solidFill>
                <a:latin typeface="Times New Roman" panose="02020603050405020304" pitchFamily="18" charset="0"/>
                <a:cs typeface="Times New Roman" panose="02020603050405020304" pitchFamily="18" charset="0"/>
              </a:rPr>
              <a:t>Outli</a:t>
            </a:r>
            <a:r>
              <a:rPr lang="en-US" sz="1400" i="0" spc="10" dirty="0">
                <a:solidFill>
                  <a:srgbClr val="FFFFFF"/>
                </a:solidFill>
                <a:latin typeface="Times New Roman" panose="02020603050405020304" pitchFamily="18" charset="0"/>
                <a:cs typeface="Times New Roman" panose="02020603050405020304" pitchFamily="18" charset="0"/>
              </a:rPr>
              <a:t>n</a:t>
            </a:r>
            <a:r>
              <a:rPr sz="1400" i="0" spc="10" dirty="0" smtClean="0">
                <a:solidFill>
                  <a:srgbClr val="FFFFFF"/>
                </a:solidFill>
                <a:latin typeface="Times New Roman" panose="02020603050405020304" pitchFamily="18" charset="0"/>
                <a:cs typeface="Times New Roman" panose="02020603050405020304" pitchFamily="18" charset="0"/>
              </a:rPr>
              <a:t>e</a:t>
            </a:r>
            <a:endParaRPr sz="1400" dirty="0">
              <a:latin typeface="Times New Roman" panose="02020603050405020304" pitchFamily="18" charset="0"/>
              <a:cs typeface="Times New Roman" panose="02020603050405020304" pitchFamily="18" charset="0"/>
            </a:endParaRPr>
          </a:p>
        </p:txBody>
      </p:sp>
      <p:sp>
        <p:nvSpPr>
          <p:cNvPr id="4102" name="object 6"/>
          <p:cNvSpPr txBox="1">
            <a:spLocks noChangeArrowheads="1"/>
          </p:cNvSpPr>
          <p:nvPr/>
        </p:nvSpPr>
        <p:spPr bwMode="auto">
          <a:xfrm>
            <a:off x="161910" y="730243"/>
            <a:ext cx="2359025" cy="2262286"/>
          </a:xfrm>
          <a:prstGeom prst="rect">
            <a:avLst/>
          </a:prstGeom>
          <a:noFill/>
          <a:ln w="9525">
            <a:noFill/>
            <a:miter lim="800000"/>
          </a:ln>
        </p:spPr>
        <p:txBody>
          <a:bodyPr wrap="square" lIns="0" tIns="12700" rIns="0" bIns="0">
            <a:spAutoFit/>
          </a:bodyPr>
          <a:lstStyle/>
          <a:p>
            <a:pPr marL="12700">
              <a:lnSpc>
                <a:spcPct val="200000"/>
              </a:lnSpc>
              <a:spcBef>
                <a:spcPts val="100"/>
              </a:spcBef>
              <a:buFont typeface="Arial" pitchFamily="34" charset="0"/>
              <a:buChar char="•"/>
            </a:pPr>
            <a:r>
              <a:rPr lang="en-US" sz="1200" dirty="0">
                <a:latin typeface="Times New Roman" panose="02020603050405020304" pitchFamily="18" charset="0"/>
                <a:ea typeface="LM Sans 10"/>
                <a:cs typeface="Times New Roman" panose="02020603050405020304" pitchFamily="18" charset="0"/>
              </a:rPr>
              <a:t>Introduction  </a:t>
            </a:r>
          </a:p>
          <a:p>
            <a:pPr marL="12700">
              <a:lnSpc>
                <a:spcPct val="200000"/>
              </a:lnSpc>
              <a:spcBef>
                <a:spcPts val="100"/>
              </a:spcBef>
              <a:buFont typeface="Arial" pitchFamily="34" charset="0"/>
              <a:buChar char="•"/>
            </a:pPr>
            <a:r>
              <a:rPr lang="en-US" sz="1200" dirty="0">
                <a:latin typeface="Times New Roman" panose="02020603050405020304" pitchFamily="18" charset="0"/>
                <a:ea typeface="LM Sans 10"/>
                <a:cs typeface="Times New Roman" panose="02020603050405020304" pitchFamily="18" charset="0"/>
              </a:rPr>
              <a:t>Literature Survey  </a:t>
            </a:r>
            <a:endParaRPr lang="en-US" sz="1200" dirty="0" smtClean="0">
              <a:latin typeface="Times New Roman" panose="02020603050405020304" pitchFamily="18" charset="0"/>
              <a:ea typeface="LM Sans 10"/>
              <a:cs typeface="Times New Roman" panose="02020603050405020304" pitchFamily="18" charset="0"/>
            </a:endParaRPr>
          </a:p>
          <a:p>
            <a:pPr marL="12700">
              <a:lnSpc>
                <a:spcPct val="200000"/>
              </a:lnSpc>
              <a:spcBef>
                <a:spcPts val="100"/>
              </a:spcBef>
              <a:buFont typeface="Arial" pitchFamily="34" charset="0"/>
              <a:buChar char="•"/>
            </a:pPr>
            <a:r>
              <a:rPr lang="en-US" sz="1200" dirty="0" smtClean="0">
                <a:latin typeface="Times New Roman" panose="02020603050405020304" pitchFamily="18" charset="0"/>
                <a:ea typeface="LM Sans 10"/>
                <a:cs typeface="Times New Roman" panose="02020603050405020304" pitchFamily="18" charset="0"/>
              </a:rPr>
              <a:t>Proposed </a:t>
            </a:r>
            <a:r>
              <a:rPr lang="en-US" sz="1200" dirty="0">
                <a:latin typeface="Times New Roman" panose="02020603050405020304" pitchFamily="18" charset="0"/>
                <a:ea typeface="LM Sans 10"/>
                <a:cs typeface="Times New Roman" panose="02020603050405020304" pitchFamily="18" charset="0"/>
              </a:rPr>
              <a:t>Work  </a:t>
            </a:r>
            <a:endParaRPr lang="en-US" sz="1200" dirty="0" smtClean="0">
              <a:latin typeface="Times New Roman" panose="02020603050405020304" pitchFamily="18" charset="0"/>
              <a:ea typeface="LM Sans 10"/>
              <a:cs typeface="Times New Roman" panose="02020603050405020304" pitchFamily="18" charset="0"/>
            </a:endParaRPr>
          </a:p>
          <a:p>
            <a:pPr marL="12700">
              <a:lnSpc>
                <a:spcPct val="200000"/>
              </a:lnSpc>
              <a:spcBef>
                <a:spcPts val="100"/>
              </a:spcBef>
              <a:buFont typeface="Arial" pitchFamily="34" charset="0"/>
              <a:buChar char="•"/>
            </a:pPr>
            <a:r>
              <a:rPr lang="en-US" sz="1200" dirty="0" smtClean="0">
                <a:latin typeface="Times New Roman" panose="02020603050405020304" pitchFamily="18" charset="0"/>
                <a:ea typeface="LM Sans 10"/>
                <a:cs typeface="Times New Roman" panose="02020603050405020304" pitchFamily="18" charset="0"/>
              </a:rPr>
              <a:t>Results </a:t>
            </a:r>
            <a:r>
              <a:rPr lang="en-US" sz="1200" dirty="0">
                <a:latin typeface="Times New Roman" panose="02020603050405020304" pitchFamily="18" charset="0"/>
                <a:ea typeface="LM Sans 10"/>
                <a:cs typeface="Times New Roman" panose="02020603050405020304" pitchFamily="18" charset="0"/>
              </a:rPr>
              <a:t>and Discussion  </a:t>
            </a:r>
            <a:endParaRPr lang="en-US" sz="1200" dirty="0" smtClean="0">
              <a:latin typeface="Times New Roman" panose="02020603050405020304" pitchFamily="18" charset="0"/>
              <a:ea typeface="LM Sans 10"/>
              <a:cs typeface="Times New Roman" panose="02020603050405020304" pitchFamily="18" charset="0"/>
            </a:endParaRPr>
          </a:p>
          <a:p>
            <a:pPr marL="12700">
              <a:lnSpc>
                <a:spcPct val="200000"/>
              </a:lnSpc>
              <a:spcBef>
                <a:spcPts val="100"/>
              </a:spcBef>
              <a:buFont typeface="Arial" pitchFamily="34" charset="0"/>
              <a:buChar char="•"/>
            </a:pPr>
            <a:r>
              <a:rPr lang="en-US" sz="1200" dirty="0" smtClean="0">
                <a:latin typeface="Times New Roman" panose="02020603050405020304" pitchFamily="18" charset="0"/>
                <a:ea typeface="LM Sans 10"/>
                <a:cs typeface="Times New Roman" panose="02020603050405020304" pitchFamily="18" charset="0"/>
              </a:rPr>
              <a:t>Conclusion</a:t>
            </a:r>
            <a:endParaRPr lang="en-US" sz="1200" dirty="0">
              <a:latin typeface="Times New Roman" panose="02020603050405020304" pitchFamily="18" charset="0"/>
              <a:ea typeface="LM Sans 10"/>
              <a:cs typeface="Times New Roman" panose="02020603050405020304" pitchFamily="18" charset="0"/>
            </a:endParaRPr>
          </a:p>
          <a:p>
            <a:pPr marL="12700">
              <a:lnSpc>
                <a:spcPct val="200000"/>
              </a:lnSpc>
              <a:spcBef>
                <a:spcPts val="340"/>
              </a:spcBef>
              <a:buFont typeface="Arial" pitchFamily="34" charset="0"/>
              <a:buChar char="•"/>
            </a:pPr>
            <a:r>
              <a:rPr lang="en-US" sz="1200" dirty="0">
                <a:latin typeface="Times New Roman" panose="02020603050405020304" pitchFamily="18" charset="0"/>
                <a:ea typeface="LM Sans 10"/>
                <a:cs typeface="Times New Roman" panose="02020603050405020304" pitchFamily="18" charset="0"/>
              </a:rPr>
              <a:t>References</a:t>
            </a:r>
          </a:p>
        </p:txBody>
      </p:sp>
      <p:grpSp>
        <p:nvGrpSpPr>
          <p:cNvPr id="2" name="object 17"/>
          <p:cNvGrpSpPr/>
          <p:nvPr/>
        </p:nvGrpSpPr>
        <p:grpSpPr>
          <a:xfrm>
            <a:off x="1905" y="3350895"/>
            <a:ext cx="4608195" cy="109855"/>
            <a:chOff x="0" y="3346348"/>
            <a:chExt cx="4608195" cy="109855"/>
          </a:xfrm>
          <a:solidFill>
            <a:srgbClr val="002060"/>
          </a:solidFill>
        </p:grpSpPr>
        <p:sp>
          <p:nvSpPr>
            <p:cNvPr id="18"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9"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0"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1"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9"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02</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21</a:t>
            </a:r>
            <a:endParaRPr sz="6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sz="half" idx="3"/>
          </p:nvPr>
        </p:nvSpPr>
        <p:spPr>
          <a:xfrm>
            <a:off x="230506" y="515929"/>
            <a:ext cx="4217684" cy="2945422"/>
          </a:xfrm>
        </p:spPr>
        <p:txBody>
          <a:bodyPr/>
          <a:lstStyle/>
          <a:p>
            <a:r>
              <a:rPr lang="en-US" sz="1100" dirty="0" smtClean="0">
                <a:latin typeface="Times New Roman" pitchFamily="18" charset="0"/>
                <a:cs typeface="Times New Roman" pitchFamily="18" charset="0"/>
              </a:rPr>
              <a:t>The energy storage component of the proposed architecture serves as a sustainable way to efficiently utilize the produced energy, securing future resource requirements and a way to monetize and use the energy produced in cases where it exceeds the edge device requirements. </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The microgrid possess the capability of energy monitoring, dynamic load balancing and energy distribution for real-time and continuous data.</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Use of the FPKM algorithm integrated with the K-means clustering algorithm ensure robust preprocessing to minimize the latency and discrepancy in actuator instructions.</a:t>
            </a:r>
          </a:p>
          <a:p>
            <a:endParaRPr lang="en-US" sz="1100" dirty="0" smtClean="0">
              <a:latin typeface="Times New Roman" pitchFamily="18" charset="0"/>
              <a:cs typeface="Times New Roman" pitchFamily="18" charset="0"/>
            </a:endParaRPr>
          </a:p>
          <a:p>
            <a:r>
              <a:rPr lang="en-US" sz="1100" dirty="0" smtClean="0">
                <a:latin typeface="Times New Roman" pitchFamily="18" charset="0"/>
                <a:cs typeface="Times New Roman" pitchFamily="18" charset="0"/>
              </a:rPr>
              <a:t>Clustering in edge computing optimizes task distribution, allocation of resources and efficient device utilization to enable offloading mechanisms and parallel computation. </a:t>
            </a:r>
            <a:endParaRPr lang="en-US" sz="1100" b="1" dirty="0" smtClean="0">
              <a:latin typeface="Times New Roman" pitchFamily="18" charset="0"/>
              <a:cs typeface="Times New Roman" pitchFamily="18" charset="0"/>
            </a:endParaRPr>
          </a:p>
          <a:p>
            <a:pPr>
              <a:buNone/>
            </a:pPr>
            <a:r>
              <a:rPr lang="en-US" sz="1100" dirty="0" smtClean="0">
                <a:latin typeface="Times New Roman" pitchFamily="18" charset="0"/>
                <a:cs typeface="Times New Roman" pitchFamily="18" charset="0"/>
              </a:rPr>
              <a:t> </a:t>
            </a:r>
            <a:endParaRPr lang="en-US" sz="1100" dirty="0">
              <a:latin typeface="Times New Roman" pitchFamily="18" charset="0"/>
              <a:cs typeface="Times New Roman" pitchFamily="18" charset="0"/>
            </a:endParaRPr>
          </a:p>
        </p:txBody>
      </p:sp>
      <p:sp>
        <p:nvSpPr>
          <p:cNvPr id="17"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8" name="object 17"/>
          <p:cNvGrpSpPr/>
          <p:nvPr/>
        </p:nvGrpSpPr>
        <p:grpSpPr>
          <a:xfrm>
            <a:off x="1905" y="3350895"/>
            <a:ext cx="4608195" cy="109855"/>
            <a:chOff x="0" y="3346348"/>
            <a:chExt cx="4608195" cy="109855"/>
          </a:xfrm>
          <a:solidFill>
            <a:srgbClr val="002060"/>
          </a:solidFill>
        </p:grpSpPr>
        <p:sp>
          <p:nvSpPr>
            <p:cNvPr id="19"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0"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2"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3"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17</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4" name="object 3"/>
          <p:cNvSpPr txBox="1">
            <a:spLocks/>
          </p:cNvSpPr>
          <p:nvPr/>
        </p:nvSpPr>
        <p:spPr>
          <a:xfrm>
            <a:off x="1066794" y="67729"/>
            <a:ext cx="2524140"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lang="en-US" sz="1400" kern="0" spc="10" dirty="0" smtClean="0">
                <a:solidFill>
                  <a:srgbClr val="FFFFFF"/>
                </a:solidFill>
                <a:latin typeface="Times New Roman" panose="02020603050405020304" pitchFamily="18" charset="0"/>
                <a:ea typeface="+mj-ea"/>
                <a:cs typeface="Times New Roman" panose="02020603050405020304" pitchFamily="18" charset="0"/>
              </a:rPr>
              <a:t>Results and Discussions</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2" name="object 17"/>
          <p:cNvGrpSpPr/>
          <p:nvPr/>
        </p:nvGrpSpPr>
        <p:grpSpPr>
          <a:xfrm>
            <a:off x="1905" y="3350895"/>
            <a:ext cx="4608195" cy="109855"/>
            <a:chOff x="0" y="3346348"/>
            <a:chExt cx="4608195" cy="109855"/>
          </a:xfrm>
          <a:solidFill>
            <a:srgbClr val="002060"/>
          </a:solidFill>
        </p:grpSpPr>
        <p:sp>
          <p:nvSpPr>
            <p:cNvPr id="19"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0"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2"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3"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17</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4" name="object 3"/>
          <p:cNvSpPr txBox="1">
            <a:spLocks/>
          </p:cNvSpPr>
          <p:nvPr/>
        </p:nvSpPr>
        <p:spPr>
          <a:xfrm>
            <a:off x="1066794" y="67729"/>
            <a:ext cx="2524140"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lang="en-US" sz="1400" kern="0" spc="10" dirty="0" smtClean="0">
                <a:solidFill>
                  <a:srgbClr val="FFFFFF"/>
                </a:solidFill>
                <a:latin typeface="Times New Roman" panose="02020603050405020304" pitchFamily="18" charset="0"/>
                <a:ea typeface="+mj-ea"/>
                <a:cs typeface="Times New Roman" panose="02020603050405020304" pitchFamily="18" charset="0"/>
              </a:rPr>
              <a:t>Results and Discussions</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pic>
        <p:nvPicPr>
          <p:cNvPr id="1026" name="Picture 2" descr="C:\Users\NEHA\Downloads\renewable energy generation.png"/>
          <p:cNvPicPr>
            <a:picLocks noChangeAspect="1" noChangeArrowheads="1"/>
          </p:cNvPicPr>
          <p:nvPr/>
        </p:nvPicPr>
        <p:blipFill>
          <a:blip r:embed="rId2"/>
          <a:srcRect/>
          <a:stretch>
            <a:fillRect/>
          </a:stretch>
        </p:blipFill>
        <p:spPr bwMode="auto">
          <a:xfrm>
            <a:off x="376224" y="587367"/>
            <a:ext cx="3820565" cy="2286016"/>
          </a:xfrm>
          <a:prstGeom prst="rect">
            <a:avLst/>
          </a:prstGeom>
          <a:noFill/>
        </p:spPr>
      </p:pic>
      <p:sp>
        <p:nvSpPr>
          <p:cNvPr id="13" name="TextBox 12"/>
          <p:cNvSpPr txBox="1"/>
          <p:nvPr/>
        </p:nvSpPr>
        <p:spPr>
          <a:xfrm>
            <a:off x="1376356" y="2944821"/>
            <a:ext cx="2928958" cy="246221"/>
          </a:xfrm>
          <a:prstGeom prst="rect">
            <a:avLst/>
          </a:prstGeom>
          <a:noFill/>
        </p:spPr>
        <p:txBody>
          <a:bodyPr wrap="square" rtlCol="0">
            <a:spAutoFit/>
          </a:bodyPr>
          <a:lstStyle/>
          <a:p>
            <a:r>
              <a:rPr lang="en-US" sz="1000" dirty="0" smtClean="0">
                <a:latin typeface="Times New Roman" pitchFamily="18" charset="0"/>
                <a:cs typeface="Times New Roman" pitchFamily="18" charset="0"/>
              </a:rPr>
              <a:t>Renewable Energy Generation</a:t>
            </a:r>
            <a:endParaRPr lang="en-US" sz="10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2" name="object 17"/>
          <p:cNvGrpSpPr/>
          <p:nvPr/>
        </p:nvGrpSpPr>
        <p:grpSpPr>
          <a:xfrm>
            <a:off x="1905" y="3350895"/>
            <a:ext cx="4608195" cy="109855"/>
            <a:chOff x="0" y="3346348"/>
            <a:chExt cx="4608195" cy="109855"/>
          </a:xfrm>
          <a:solidFill>
            <a:srgbClr val="002060"/>
          </a:solidFill>
        </p:grpSpPr>
        <p:sp>
          <p:nvSpPr>
            <p:cNvPr id="19"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0"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2"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3"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17</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4" name="object 3"/>
          <p:cNvSpPr txBox="1">
            <a:spLocks/>
          </p:cNvSpPr>
          <p:nvPr/>
        </p:nvSpPr>
        <p:spPr>
          <a:xfrm>
            <a:off x="1066794" y="67729"/>
            <a:ext cx="2524140"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lang="en-US" sz="1400" kern="0" spc="10" dirty="0" smtClean="0">
                <a:solidFill>
                  <a:srgbClr val="FFFFFF"/>
                </a:solidFill>
                <a:latin typeface="Times New Roman" panose="02020603050405020304" pitchFamily="18" charset="0"/>
                <a:ea typeface="+mj-ea"/>
                <a:cs typeface="Times New Roman" panose="02020603050405020304" pitchFamily="18" charset="0"/>
              </a:rPr>
              <a:t>Results and Discussions</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graphicFrame>
        <p:nvGraphicFramePr>
          <p:cNvPr id="14" name="Chart 13"/>
          <p:cNvGraphicFramePr/>
          <p:nvPr/>
        </p:nvGraphicFramePr>
        <p:xfrm>
          <a:off x="1" y="373053"/>
          <a:ext cx="4733942" cy="28051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2" name="object 17"/>
          <p:cNvGrpSpPr/>
          <p:nvPr/>
        </p:nvGrpSpPr>
        <p:grpSpPr>
          <a:xfrm>
            <a:off x="1905" y="3350895"/>
            <a:ext cx="4608195" cy="109855"/>
            <a:chOff x="0" y="3346348"/>
            <a:chExt cx="4608195" cy="109855"/>
          </a:xfrm>
          <a:solidFill>
            <a:srgbClr val="002060"/>
          </a:solidFill>
        </p:grpSpPr>
        <p:sp>
          <p:nvSpPr>
            <p:cNvPr id="19"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0"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2"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3"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17</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4" name="object 3"/>
          <p:cNvSpPr txBox="1">
            <a:spLocks/>
          </p:cNvSpPr>
          <p:nvPr/>
        </p:nvSpPr>
        <p:spPr>
          <a:xfrm>
            <a:off x="1066794" y="67729"/>
            <a:ext cx="2524140"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lang="en-US" sz="1400" kern="0" spc="10" dirty="0" smtClean="0">
                <a:solidFill>
                  <a:srgbClr val="FFFFFF"/>
                </a:solidFill>
                <a:latin typeface="Times New Roman" panose="02020603050405020304" pitchFamily="18" charset="0"/>
                <a:ea typeface="+mj-ea"/>
                <a:cs typeface="Times New Roman" panose="02020603050405020304" pitchFamily="18" charset="0"/>
              </a:rPr>
              <a:t>Results and Discussions</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
        <p:nvSpPr>
          <p:cNvPr id="11" name="TextBox 10"/>
          <p:cNvSpPr txBox="1"/>
          <p:nvPr/>
        </p:nvSpPr>
        <p:spPr>
          <a:xfrm>
            <a:off x="233348" y="515929"/>
            <a:ext cx="4071966" cy="2631490"/>
          </a:xfrm>
          <a:prstGeom prst="rect">
            <a:avLst/>
          </a:prstGeom>
          <a:noFill/>
        </p:spPr>
        <p:txBody>
          <a:bodyPr wrap="square" rtlCol="0">
            <a:spAutoFit/>
          </a:bodyPr>
          <a:lstStyle/>
          <a:p>
            <a:pPr algn="just"/>
            <a:r>
              <a:rPr lang="en-US" sz="1100" dirty="0" smtClean="0">
                <a:latin typeface="Times New Roman" pitchFamily="18" charset="0"/>
                <a:cs typeface="Times New Roman" pitchFamily="18" charset="0"/>
              </a:rPr>
              <a:t>The energy consumption of the edge devices and the IOT sensors was monitored, collecting two sets of data </a:t>
            </a:r>
          </a:p>
          <a:p>
            <a:pPr marL="228600" indent="-228600" algn="just">
              <a:buAutoNum type="arabicPeriod"/>
            </a:pPr>
            <a:r>
              <a:rPr lang="en-US" sz="1100" dirty="0" smtClean="0">
                <a:latin typeface="Times New Roman" pitchFamily="18" charset="0"/>
                <a:cs typeface="Times New Roman" pitchFamily="18" charset="0"/>
              </a:rPr>
              <a:t>With microgrid integrated</a:t>
            </a:r>
          </a:p>
          <a:p>
            <a:pPr marL="228600" indent="-228600" algn="just">
              <a:buAutoNum type="arabicPeriod"/>
            </a:pPr>
            <a:r>
              <a:rPr lang="en-US" sz="1100" dirty="0" smtClean="0">
                <a:latin typeface="Times New Roman" pitchFamily="18" charset="0"/>
                <a:cs typeface="Times New Roman" pitchFamily="18" charset="0"/>
              </a:rPr>
              <a:t>Without microgrid integrated</a:t>
            </a:r>
          </a:p>
          <a:p>
            <a:pPr marL="228600" indent="-228600" algn="just"/>
            <a:endParaRPr lang="en-US" sz="1100" dirty="0" smtClean="0">
              <a:latin typeface="Times New Roman" pitchFamily="18" charset="0"/>
              <a:cs typeface="Times New Roman" pitchFamily="18" charset="0"/>
            </a:endParaRPr>
          </a:p>
          <a:p>
            <a:pPr marL="228600" indent="-228600" algn="just"/>
            <a:r>
              <a:rPr lang="en-US" sz="1100" dirty="0" smtClean="0">
                <a:latin typeface="Times New Roman" pitchFamily="18" charset="0"/>
                <a:cs typeface="Times New Roman" pitchFamily="18" charset="0"/>
              </a:rPr>
              <a:t>The results along with the load of the network was plotted on a graph using MATPLOTLIB libraries on </a:t>
            </a:r>
            <a:r>
              <a:rPr lang="en-US" sz="1100" dirty="0" err="1" smtClean="0">
                <a:latin typeface="Times New Roman" pitchFamily="18" charset="0"/>
                <a:cs typeface="Times New Roman" pitchFamily="18" charset="0"/>
              </a:rPr>
              <a:t>JupyterNotebook</a:t>
            </a:r>
            <a:r>
              <a:rPr lang="en-US" sz="1100" dirty="0" smtClean="0">
                <a:latin typeface="Times New Roman" pitchFamily="18" charset="0"/>
                <a:cs typeface="Times New Roman" pitchFamily="18" charset="0"/>
              </a:rPr>
              <a:t>. </a:t>
            </a:r>
          </a:p>
          <a:p>
            <a:pPr marL="228600" indent="-228600" algn="just"/>
            <a:endParaRPr lang="en-US" sz="1100" dirty="0" smtClean="0">
              <a:latin typeface="Times New Roman" pitchFamily="18" charset="0"/>
              <a:cs typeface="Times New Roman" pitchFamily="18" charset="0"/>
            </a:endParaRPr>
          </a:p>
          <a:p>
            <a:pPr marL="228600" indent="-228600" algn="just"/>
            <a:r>
              <a:rPr lang="en-US" sz="1100" dirty="0" smtClean="0">
                <a:latin typeface="Times New Roman" pitchFamily="18" charset="0"/>
                <a:cs typeface="Times New Roman" pitchFamily="18" charset="0"/>
              </a:rPr>
              <a:t>The graph shows significant reduced energy consumption when using microgrid infrastructure to power the devices.</a:t>
            </a:r>
          </a:p>
          <a:p>
            <a:pPr marL="228600" indent="-228600" algn="just"/>
            <a:endParaRPr lang="en-US" sz="1100" dirty="0" smtClean="0">
              <a:latin typeface="Times New Roman" pitchFamily="18" charset="0"/>
              <a:cs typeface="Times New Roman" pitchFamily="18" charset="0"/>
            </a:endParaRPr>
          </a:p>
          <a:p>
            <a:pPr marL="228600" indent="-228600" algn="just"/>
            <a:r>
              <a:rPr lang="en-US" sz="1100" dirty="0" smtClean="0">
                <a:latin typeface="Times New Roman" pitchFamily="18" charset="0"/>
                <a:cs typeface="Times New Roman" pitchFamily="18" charset="0"/>
              </a:rPr>
              <a:t>Additionally shows minimal difference in the energy required and energy consumed when compared to a traditional system.</a:t>
            </a:r>
          </a:p>
          <a:p>
            <a:pPr marL="228600" indent="-228600" algn="just"/>
            <a:endParaRPr lang="en-US" sz="1100" dirty="0" smtClean="0">
              <a:latin typeface="Times New Roman" pitchFamily="18" charset="0"/>
              <a:cs typeface="Times New Roman" pitchFamily="18" charset="0"/>
            </a:endParaRPr>
          </a:p>
          <a:p>
            <a:pPr marL="228600" indent="-228600" algn="just"/>
            <a:r>
              <a:rPr lang="en-US" sz="1100" dirty="0" smtClean="0">
                <a:latin typeface="Times New Roman" pitchFamily="18" charset="0"/>
                <a:cs typeface="Times New Roman" pitchFamily="18" charset="0"/>
              </a:rPr>
              <a:t>Thus ensuring minimal energy wastage through heat dissipation.</a:t>
            </a:r>
            <a:endParaRPr lang="en-US" sz="1100" dirty="0">
              <a:latin typeface="Times New Roman" pitchFamily="18" charset="0"/>
              <a:cs typeface="Times New Roman" pitchFamily="18" charset="0"/>
            </a:endParaRPr>
          </a:p>
        </p:txBody>
      </p:sp>
    </p:spTree>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TextBox 15"/>
          <p:cNvSpPr txBox="1">
            <a:spLocks noChangeArrowheads="1"/>
          </p:cNvSpPr>
          <p:nvPr/>
        </p:nvSpPr>
        <p:spPr bwMode="auto">
          <a:xfrm>
            <a:off x="19050" y="587375"/>
            <a:ext cx="4514850" cy="2123658"/>
          </a:xfrm>
          <a:prstGeom prst="rect">
            <a:avLst/>
          </a:prstGeom>
          <a:noFill/>
          <a:ln w="9525">
            <a:noFill/>
            <a:miter lim="800000"/>
          </a:ln>
        </p:spPr>
        <p:txBody>
          <a:bodyPr>
            <a:spAutoFit/>
          </a:bodyPr>
          <a:lstStyle/>
          <a:p>
            <a:pPr algn="just"/>
            <a:r>
              <a:rPr lang="en-US" sz="1100" dirty="0" smtClean="0">
                <a:latin typeface="Times New Roman" pitchFamily="18" charset="0"/>
                <a:cs typeface="Times New Roman" pitchFamily="18" charset="0"/>
              </a:rPr>
              <a:t>Our work plays an important role in the sustainable development of the agricultural sector by providing solutions to limited network connectivity, off-the grid location of crop lands and abundance of noise that affects the actuator instructions. Furthermore, we highlight the importance of the FPKM algorithm in the preprocessing stage and the essential role of the K-Means clustering algorithm in edge computing to support data analysis, management of resources, offloading and load balancing to develop an optimized computing environment, safeguarded from latency and excess traffic issues all while utilizing resources efficiently. The widespread implementation of our architecture will contribute to the sustainable development goals 2,7,9,11 and13. </a:t>
            </a:r>
          </a:p>
          <a:p>
            <a:pPr algn="just"/>
            <a:endParaRPr lang="en-US" sz="1100" dirty="0">
              <a:solidFill>
                <a:srgbClr val="0070C0"/>
              </a:solidFill>
              <a:latin typeface="Times New Roman" pitchFamily="18" charset="0"/>
              <a:cs typeface="Times New Roman" pitchFamily="18" charset="0"/>
            </a:endParaRPr>
          </a:p>
        </p:txBody>
      </p:sp>
      <p:sp>
        <p:nvSpPr>
          <p:cNvPr id="15"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17"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8"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9"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0"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1"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18/21</a:t>
            </a:r>
            <a:endParaRPr sz="600" dirty="0">
              <a:latin typeface="Times New Roman" panose="02020603050405020304" pitchFamily="18" charset="0"/>
              <a:cs typeface="Times New Roman" panose="02020603050405020304" pitchFamily="18" charset="0"/>
            </a:endParaRPr>
          </a:p>
        </p:txBody>
      </p:sp>
      <p:sp>
        <p:nvSpPr>
          <p:cNvPr id="22" name="object 3"/>
          <p:cNvSpPr txBox="1">
            <a:spLocks/>
          </p:cNvSpPr>
          <p:nvPr/>
        </p:nvSpPr>
        <p:spPr>
          <a:xfrm>
            <a:off x="1352546" y="67729"/>
            <a:ext cx="1738322"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kumimoji="0" lang="en-US" sz="1400" b="0" i="0" u="none" strike="noStrike" kern="0" cap="none" spc="10" normalizeH="0" baseline="0" noProof="0" dirty="0" smtClean="0">
                <a:ln>
                  <a:noFill/>
                </a:ln>
                <a:solidFill>
                  <a:srgbClr val="FFFFFF"/>
                </a:solidFill>
                <a:effectLst/>
                <a:uLnTx/>
                <a:uFillTx/>
                <a:latin typeface="Times New Roman" panose="02020603050405020304" pitchFamily="18" charset="0"/>
                <a:ea typeface="+mj-ea"/>
                <a:cs typeface="Times New Roman" panose="02020603050405020304" pitchFamily="18" charset="0"/>
              </a:rPr>
              <a:t>Conclusion</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p:nvPr/>
        </p:nvSpPr>
        <p:spPr>
          <a:xfrm>
            <a:off x="155575" y="282575"/>
            <a:ext cx="4045585" cy="3169285"/>
          </a:xfrm>
          <a:prstGeom prst="rect">
            <a:avLst/>
          </a:prstGeom>
          <a:noFill/>
        </p:spPr>
        <p:txBody>
          <a:bodyPr wrap="square" rtlCol="0">
            <a:spAutoFit/>
          </a:bodyPr>
          <a:lstStyle/>
          <a:p>
            <a:pPr>
              <a:lnSpc>
                <a:spcPct val="150000"/>
              </a:lnSpc>
            </a:pPr>
            <a:r>
              <a:rPr lang="en-US" sz="800">
                <a:latin typeface="Times New Roman" panose="02020603050405020304" pitchFamily="18" charset="0"/>
                <a:cs typeface="Times New Roman" panose="02020603050405020304" pitchFamily="18" charset="0"/>
              </a:rPr>
              <a:t>1.</a:t>
            </a:r>
            <a:r>
              <a:rPr lang="en-IN" sz="800" dirty="0" err="1" smtClean="0">
                <a:latin typeface="Times New Roman" panose="02020603050405020304" pitchFamily="18" charset="0"/>
                <a:cs typeface="Times New Roman" panose="02020603050405020304" pitchFamily="18" charset="0"/>
                <a:sym typeface="+mn-ea"/>
              </a:rPr>
              <a:t>Ojha</a:t>
            </a:r>
            <a:r>
              <a:rPr lang="en-IN" sz="800" dirty="0" smtClean="0">
                <a:latin typeface="Times New Roman" panose="02020603050405020304" pitchFamily="18" charset="0"/>
                <a:cs typeface="Times New Roman" panose="02020603050405020304" pitchFamily="18" charset="0"/>
                <a:sym typeface="+mn-ea"/>
              </a:rPr>
              <a:t>, </a:t>
            </a:r>
            <a:r>
              <a:rPr lang="en-IN" sz="800" dirty="0" err="1" smtClean="0">
                <a:latin typeface="Times New Roman" panose="02020603050405020304" pitchFamily="18" charset="0"/>
                <a:cs typeface="Times New Roman" panose="02020603050405020304" pitchFamily="18" charset="0"/>
                <a:sym typeface="+mn-ea"/>
              </a:rPr>
              <a:t>Tamoghna</a:t>
            </a:r>
            <a:r>
              <a:rPr lang="en-IN" sz="800" dirty="0" smtClean="0">
                <a:latin typeface="Times New Roman" panose="02020603050405020304" pitchFamily="18" charset="0"/>
                <a:cs typeface="Times New Roman" panose="02020603050405020304" pitchFamily="18" charset="0"/>
                <a:sym typeface="+mn-ea"/>
              </a:rPr>
              <a:t>, </a:t>
            </a:r>
            <a:r>
              <a:rPr lang="en-IN" sz="800" dirty="0" err="1" smtClean="0">
                <a:latin typeface="Times New Roman" panose="02020603050405020304" pitchFamily="18" charset="0"/>
                <a:cs typeface="Times New Roman" panose="02020603050405020304" pitchFamily="18" charset="0"/>
                <a:sym typeface="+mn-ea"/>
              </a:rPr>
              <a:t>Sudip</a:t>
            </a:r>
            <a:r>
              <a:rPr lang="en-IN" sz="800" dirty="0" smtClean="0">
                <a:latin typeface="Times New Roman" panose="02020603050405020304" pitchFamily="18" charset="0"/>
                <a:cs typeface="Times New Roman" panose="02020603050405020304" pitchFamily="18" charset="0"/>
                <a:sym typeface="+mn-ea"/>
              </a:rPr>
              <a:t> </a:t>
            </a:r>
            <a:r>
              <a:rPr lang="en-IN" sz="800" dirty="0" err="1" smtClean="0">
                <a:latin typeface="Times New Roman" panose="02020603050405020304" pitchFamily="18" charset="0"/>
                <a:cs typeface="Times New Roman" panose="02020603050405020304" pitchFamily="18" charset="0"/>
                <a:sym typeface="+mn-ea"/>
              </a:rPr>
              <a:t>Misra</a:t>
            </a:r>
            <a:r>
              <a:rPr lang="en-IN" sz="800" dirty="0" smtClean="0">
                <a:latin typeface="Times New Roman" panose="02020603050405020304" pitchFamily="18" charset="0"/>
                <a:cs typeface="Times New Roman" panose="02020603050405020304" pitchFamily="18" charset="0"/>
                <a:sym typeface="+mn-ea"/>
              </a:rPr>
              <a:t>, and </a:t>
            </a:r>
            <a:r>
              <a:rPr lang="en-IN" sz="800" dirty="0" err="1" smtClean="0">
                <a:latin typeface="Times New Roman" panose="02020603050405020304" pitchFamily="18" charset="0"/>
                <a:cs typeface="Times New Roman" panose="02020603050405020304" pitchFamily="18" charset="0"/>
                <a:sym typeface="+mn-ea"/>
              </a:rPr>
              <a:t>Narendra</a:t>
            </a:r>
            <a:r>
              <a:rPr lang="en-IN" sz="800" dirty="0" smtClean="0">
                <a:latin typeface="Times New Roman" panose="02020603050405020304" pitchFamily="18" charset="0"/>
                <a:cs typeface="Times New Roman" panose="02020603050405020304" pitchFamily="18" charset="0"/>
                <a:sym typeface="+mn-ea"/>
              </a:rPr>
              <a:t> Singh </a:t>
            </a:r>
            <a:r>
              <a:rPr lang="en-IN" sz="800" dirty="0" err="1" smtClean="0">
                <a:latin typeface="Times New Roman" panose="02020603050405020304" pitchFamily="18" charset="0"/>
                <a:cs typeface="Times New Roman" panose="02020603050405020304" pitchFamily="18" charset="0"/>
                <a:sym typeface="+mn-ea"/>
              </a:rPr>
              <a:t>Raghuwanshi</a:t>
            </a:r>
            <a:r>
              <a:rPr lang="en-IN" sz="800" dirty="0" smtClean="0">
                <a:latin typeface="Times New Roman" panose="02020603050405020304" pitchFamily="18" charset="0"/>
                <a:cs typeface="Times New Roman" panose="02020603050405020304" pitchFamily="18" charset="0"/>
                <a:sym typeface="+mn-ea"/>
              </a:rPr>
              <a:t>. "Wireless sensor networks for agriculture: The state-of-the-art in practice and future challenges." </a:t>
            </a:r>
            <a:r>
              <a:rPr lang="en-IN" sz="800" i="1" dirty="0" smtClean="0">
                <a:latin typeface="Times New Roman" panose="02020603050405020304" pitchFamily="18" charset="0"/>
                <a:cs typeface="Times New Roman" panose="02020603050405020304" pitchFamily="18" charset="0"/>
                <a:sym typeface="+mn-ea"/>
              </a:rPr>
              <a:t>Computers and electronics in agriculture</a:t>
            </a:r>
            <a:r>
              <a:rPr lang="en-IN" sz="800" dirty="0" smtClean="0">
                <a:latin typeface="Times New Roman" panose="02020603050405020304" pitchFamily="18" charset="0"/>
                <a:cs typeface="Times New Roman" panose="02020603050405020304" pitchFamily="18" charset="0"/>
                <a:sym typeface="+mn-ea"/>
              </a:rPr>
              <a:t> 118 (2015): 66-84.</a:t>
            </a:r>
            <a:endParaRPr lang="en-US" sz="800">
              <a:latin typeface="Times New Roman" panose="02020603050405020304" pitchFamily="18" charset="0"/>
              <a:cs typeface="Times New Roman" panose="02020603050405020304" pitchFamily="18" charset="0"/>
            </a:endParaRPr>
          </a:p>
          <a:p>
            <a:pPr>
              <a:lnSpc>
                <a:spcPct val="150000"/>
              </a:lnSpc>
            </a:pPr>
            <a:r>
              <a:rPr lang="en-US" sz="800">
                <a:latin typeface="Times New Roman" panose="02020603050405020304" pitchFamily="18" charset="0"/>
                <a:cs typeface="Times New Roman" panose="02020603050405020304" pitchFamily="18" charset="0"/>
              </a:rPr>
              <a:t>2.Li, W., Yang, T., Delicato, F. C., Pires, P. F., Tari, Z., Khan, S. U., &amp; Zomaya, A. Y. (2018). On enabling sustainable edge computing with renewable energy resources. IEEE communications magazine, 56(5), 94-101.</a:t>
            </a:r>
          </a:p>
          <a:p>
            <a:pPr>
              <a:lnSpc>
                <a:spcPct val="150000"/>
              </a:lnSpc>
            </a:pPr>
            <a:r>
              <a:rPr lang="en-US" sz="800">
                <a:latin typeface="Times New Roman" panose="02020603050405020304" pitchFamily="18" charset="0"/>
                <a:cs typeface="Times New Roman" panose="02020603050405020304" pitchFamily="18" charset="0"/>
              </a:rPr>
              <a:t>3.Beyene, Y. B., Worku, G. B., &amp; Tjernberg, L. B. (2023). On the design and optimization of distributed energy resources for sustainable grid-integrated microgrid in Ethiopia. International Journal of Hydrogen Energy.</a:t>
            </a:r>
          </a:p>
          <a:p>
            <a:pPr>
              <a:lnSpc>
                <a:spcPct val="150000"/>
              </a:lnSpc>
            </a:pPr>
            <a:r>
              <a:rPr lang="en-US" sz="800">
                <a:latin typeface="Times New Roman" panose="02020603050405020304" pitchFamily="18" charset="0"/>
                <a:cs typeface="Times New Roman" panose="02020603050405020304" pitchFamily="18" charset="0"/>
              </a:rPr>
              <a:t>4.Tooryan, Fatemeh, Hamid HassanzadehFard, Vahid Dargahi, and Shuangshuang Jin. "A cost-effective approach for optimal energy management of a hybrid CCHP microgrid with different hydrogen production considering load growth analysis." International Journal of Hydrogen Energy 47, no. 10 (2022): 6569-6585.</a:t>
            </a:r>
          </a:p>
          <a:p>
            <a:pPr>
              <a:lnSpc>
                <a:spcPct val="150000"/>
              </a:lnSpc>
            </a:pPr>
            <a:r>
              <a:rPr lang="en-US" sz="800">
                <a:latin typeface="Times New Roman" panose="02020603050405020304" pitchFamily="18" charset="0"/>
                <a:cs typeface="Times New Roman" panose="02020603050405020304" pitchFamily="18" charset="0"/>
              </a:rPr>
              <a:t>5.Tahir, Kawakib Arar, Montserrat Zamorano, and Javier Ordóñez García. "Scientific mapping of optimisation applied to microgrids integrated with renewable energy systems." International Journal of Electrical Power &amp; Energy Systems 145 (2023): 108698.</a:t>
            </a:r>
          </a:p>
          <a:p>
            <a:endParaRPr lang="en-US" sz="800">
              <a:latin typeface="Times New Roman" panose="02020603050405020304" pitchFamily="18" charset="0"/>
              <a:cs typeface="Times New Roman" panose="02020603050405020304" pitchFamily="18" charset="0"/>
            </a:endParaRPr>
          </a:p>
        </p:txBody>
      </p:sp>
      <p:sp>
        <p:nvSpPr>
          <p:cNvPr id="13"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4" name="object 17"/>
          <p:cNvGrpSpPr/>
          <p:nvPr/>
        </p:nvGrpSpPr>
        <p:grpSpPr>
          <a:xfrm>
            <a:off x="1905" y="3350895"/>
            <a:ext cx="4608195" cy="109855"/>
            <a:chOff x="0" y="3346348"/>
            <a:chExt cx="4608195" cy="109855"/>
          </a:xfrm>
          <a:solidFill>
            <a:srgbClr val="002060"/>
          </a:solidFill>
        </p:grpSpPr>
        <p:sp>
          <p:nvSpPr>
            <p:cNvPr id="15"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6"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7"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18"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19"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19</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4" name="object 3"/>
          <p:cNvSpPr txBox="1">
            <a:spLocks/>
          </p:cNvSpPr>
          <p:nvPr/>
        </p:nvSpPr>
        <p:spPr>
          <a:xfrm>
            <a:off x="1352546" y="67729"/>
            <a:ext cx="1738322"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kumimoji="0" lang="en-US" sz="1400" b="0" i="0" u="none" strike="noStrike" kern="0" cap="none" spc="10" normalizeH="0" baseline="0" noProof="0" dirty="0" smtClean="0">
                <a:ln>
                  <a:noFill/>
                </a:ln>
                <a:solidFill>
                  <a:srgbClr val="FFFFFF"/>
                </a:solidFill>
                <a:effectLst/>
                <a:uLnTx/>
                <a:uFillTx/>
                <a:latin typeface="Times New Roman" panose="02020603050405020304" pitchFamily="18" charset="0"/>
                <a:ea typeface="+mj-ea"/>
                <a:cs typeface="Times New Roman" panose="02020603050405020304" pitchFamily="18" charset="0"/>
              </a:rPr>
              <a:t>References</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p:nvPr/>
        </p:nvSpPr>
        <p:spPr>
          <a:xfrm>
            <a:off x="155575" y="604686"/>
            <a:ext cx="4045585" cy="2840201"/>
          </a:xfrm>
          <a:prstGeom prst="rect">
            <a:avLst/>
          </a:prstGeom>
          <a:noFill/>
        </p:spPr>
        <p:txBody>
          <a:bodyPr wrap="square" rtlCol="0">
            <a:spAutoFit/>
          </a:bodyPr>
          <a:lstStyle/>
          <a:p>
            <a:pPr lvl="0">
              <a:lnSpc>
                <a:spcPct val="150000"/>
              </a:lnSpc>
            </a:pPr>
            <a:r>
              <a:rPr lang="en-US" sz="800" dirty="0" smtClean="0">
                <a:latin typeface="Times New Roman" pitchFamily="18" charset="0"/>
                <a:cs typeface="Times New Roman" pitchFamily="18" charset="0"/>
              </a:rPr>
              <a:t>6. </a:t>
            </a:r>
            <a:r>
              <a:rPr lang="en-US" sz="800" dirty="0" err="1" smtClean="0">
                <a:latin typeface="Times New Roman" pitchFamily="18" charset="0"/>
                <a:cs typeface="Times New Roman" pitchFamily="18" charset="0"/>
              </a:rPr>
              <a:t>Jalali</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Fatemeh</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Arun</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Vishwanath</a:t>
            </a:r>
            <a:r>
              <a:rPr lang="en-US" sz="800" dirty="0" smtClean="0">
                <a:latin typeface="Times New Roman" pitchFamily="18" charset="0"/>
                <a:cs typeface="Times New Roman" pitchFamily="18" charset="0"/>
              </a:rPr>
              <a:t>, Julian De </a:t>
            </a:r>
            <a:r>
              <a:rPr lang="en-US" sz="800" dirty="0" err="1" smtClean="0">
                <a:latin typeface="Times New Roman" pitchFamily="18" charset="0"/>
                <a:cs typeface="Times New Roman" pitchFamily="18" charset="0"/>
              </a:rPr>
              <a:t>Hoog</a:t>
            </a:r>
            <a:r>
              <a:rPr lang="en-US" sz="800" dirty="0" smtClean="0">
                <a:latin typeface="Times New Roman" pitchFamily="18" charset="0"/>
                <a:cs typeface="Times New Roman" pitchFamily="18" charset="0"/>
              </a:rPr>
              <a:t>, and Frank Suits. "Interconnecting Fog computing and </a:t>
            </a:r>
            <a:r>
              <a:rPr lang="en-US" sz="800" dirty="0" err="1" smtClean="0">
                <a:latin typeface="Times New Roman" pitchFamily="18" charset="0"/>
                <a:cs typeface="Times New Roman" pitchFamily="18" charset="0"/>
              </a:rPr>
              <a:t>microgrids</a:t>
            </a:r>
            <a:r>
              <a:rPr lang="en-US" sz="800" dirty="0" smtClean="0">
                <a:latin typeface="Times New Roman" pitchFamily="18" charset="0"/>
                <a:cs typeface="Times New Roman" pitchFamily="18" charset="0"/>
              </a:rPr>
              <a:t> for greening </a:t>
            </a:r>
            <a:r>
              <a:rPr lang="en-US" sz="800" dirty="0" err="1" smtClean="0">
                <a:latin typeface="Times New Roman" pitchFamily="18" charset="0"/>
                <a:cs typeface="Times New Roman" pitchFamily="18" charset="0"/>
              </a:rPr>
              <a:t>IoT</a:t>
            </a:r>
            <a:r>
              <a:rPr lang="en-US" sz="800" dirty="0" smtClean="0">
                <a:latin typeface="Times New Roman" pitchFamily="18" charset="0"/>
                <a:cs typeface="Times New Roman" pitchFamily="18" charset="0"/>
              </a:rPr>
              <a:t>." In 2016 IEEE Innovative Smart Grid Technologies-Asia (ISGT-Asia), pp. 693-698. IEEE, 2016.</a:t>
            </a:r>
            <a:endParaRPr lang="en-US" sz="800" b="1" dirty="0" smtClean="0">
              <a:latin typeface="Times New Roman" pitchFamily="18" charset="0"/>
              <a:cs typeface="Times New Roman" pitchFamily="18" charset="0"/>
            </a:endParaRPr>
          </a:p>
          <a:p>
            <a:pPr lvl="0">
              <a:lnSpc>
                <a:spcPct val="150000"/>
              </a:lnSpc>
            </a:pPr>
            <a:r>
              <a:rPr lang="en-US" sz="800" dirty="0" smtClean="0">
                <a:latin typeface="Times New Roman" pitchFamily="18" charset="0"/>
                <a:cs typeface="Times New Roman" pitchFamily="18" charset="0"/>
              </a:rPr>
              <a:t>7. </a:t>
            </a:r>
            <a:r>
              <a:rPr lang="en-US" sz="800" dirty="0" err="1" smtClean="0">
                <a:latin typeface="Times New Roman" pitchFamily="18" charset="0"/>
                <a:cs typeface="Times New Roman" pitchFamily="18" charset="0"/>
              </a:rPr>
              <a:t>Zaguia</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Atef</a:t>
            </a:r>
            <a:r>
              <a:rPr lang="en-US" sz="800" dirty="0" smtClean="0">
                <a:latin typeface="Times New Roman" pitchFamily="18" charset="0"/>
                <a:cs typeface="Times New Roman" pitchFamily="18" charset="0"/>
              </a:rPr>
              <a:t>. "Smart greenhouse management system with cloud-based platform and </a:t>
            </a:r>
            <a:r>
              <a:rPr lang="en-US" sz="800" dirty="0" err="1" smtClean="0">
                <a:latin typeface="Times New Roman" pitchFamily="18" charset="0"/>
                <a:cs typeface="Times New Roman" pitchFamily="18" charset="0"/>
              </a:rPr>
              <a:t>IoT</a:t>
            </a:r>
            <a:r>
              <a:rPr lang="en-US" sz="800" dirty="0" smtClean="0">
                <a:latin typeface="Times New Roman" pitchFamily="18" charset="0"/>
                <a:cs typeface="Times New Roman" pitchFamily="18" charset="0"/>
              </a:rPr>
              <a:t> sensors." Spatial Information Research (2023): 1-13.</a:t>
            </a:r>
            <a:endParaRPr lang="en-US" sz="800" b="1" dirty="0" smtClean="0">
              <a:latin typeface="Times New Roman" pitchFamily="18" charset="0"/>
              <a:cs typeface="Times New Roman" pitchFamily="18" charset="0"/>
            </a:endParaRPr>
          </a:p>
          <a:p>
            <a:pPr lvl="0">
              <a:lnSpc>
                <a:spcPct val="150000"/>
              </a:lnSpc>
            </a:pPr>
            <a:r>
              <a:rPr lang="en-US" sz="800" dirty="0" smtClean="0">
                <a:latin typeface="Times New Roman" pitchFamily="18" charset="0"/>
                <a:cs typeface="Times New Roman" pitchFamily="18" charset="0"/>
              </a:rPr>
              <a:t>8. </a:t>
            </a:r>
            <a:r>
              <a:rPr lang="en-US" sz="800" dirty="0" err="1" smtClean="0">
                <a:latin typeface="Times New Roman" pitchFamily="18" charset="0"/>
                <a:cs typeface="Times New Roman" pitchFamily="18" charset="0"/>
              </a:rPr>
              <a:t>Nadig</a:t>
            </a:r>
            <a:r>
              <a:rPr lang="en-US" sz="800" dirty="0" smtClean="0">
                <a:latin typeface="Times New Roman" pitchFamily="18" charset="0"/>
                <a:cs typeface="Times New Roman" pitchFamily="18" charset="0"/>
              </a:rPr>
              <a:t>, Deepak, Sara El </a:t>
            </a:r>
            <a:r>
              <a:rPr lang="en-US" sz="800" dirty="0" err="1" smtClean="0">
                <a:latin typeface="Times New Roman" pitchFamily="18" charset="0"/>
                <a:cs typeface="Times New Roman" pitchFamily="18" charset="0"/>
              </a:rPr>
              <a:t>Alaoui</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Byrav</a:t>
            </a:r>
            <a:r>
              <a:rPr lang="en-US" sz="800" dirty="0" smtClean="0">
                <a:latin typeface="Times New Roman" pitchFamily="18" charset="0"/>
                <a:cs typeface="Times New Roman" pitchFamily="18" charset="0"/>
              </a:rPr>
              <a:t> Ramamurthy, and </a:t>
            </a:r>
            <a:r>
              <a:rPr lang="en-US" sz="800" dirty="0" err="1" smtClean="0">
                <a:latin typeface="Times New Roman" pitchFamily="18" charset="0"/>
                <a:cs typeface="Times New Roman" pitchFamily="18" charset="0"/>
              </a:rPr>
              <a:t>Santosh</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Pitla</a:t>
            </a:r>
            <a:r>
              <a:rPr lang="en-US" sz="800" dirty="0" smtClean="0">
                <a:latin typeface="Times New Roman" pitchFamily="18" charset="0"/>
                <a:cs typeface="Times New Roman" pitchFamily="18" charset="0"/>
              </a:rPr>
              <a:t>. "ERGO: A scalable edge computing architecture for </a:t>
            </a:r>
            <a:r>
              <a:rPr lang="en-US" sz="800" dirty="0" err="1" smtClean="0">
                <a:latin typeface="Times New Roman" pitchFamily="18" charset="0"/>
                <a:cs typeface="Times New Roman" pitchFamily="18" charset="0"/>
              </a:rPr>
              <a:t>infrastructureless</a:t>
            </a:r>
            <a:r>
              <a:rPr lang="en-US" sz="800" dirty="0" smtClean="0">
                <a:latin typeface="Times New Roman" pitchFamily="18" charset="0"/>
                <a:cs typeface="Times New Roman" pitchFamily="18" charset="0"/>
              </a:rPr>
              <a:t> agricultural internet of things." In 2021 IEEE International Symposium on Local and Metropolitan Area Networks (LANMAN), pp. 1-2. IEEE, 2021.</a:t>
            </a:r>
            <a:endParaRPr lang="en-US" sz="800" b="1" dirty="0" smtClean="0">
              <a:latin typeface="Times New Roman" pitchFamily="18" charset="0"/>
              <a:cs typeface="Times New Roman" pitchFamily="18" charset="0"/>
            </a:endParaRPr>
          </a:p>
          <a:p>
            <a:pPr lvl="0">
              <a:lnSpc>
                <a:spcPct val="150000"/>
              </a:lnSpc>
            </a:pPr>
            <a:r>
              <a:rPr lang="en-US" sz="800" dirty="0" smtClean="0">
                <a:latin typeface="Times New Roman" pitchFamily="18" charset="0"/>
                <a:cs typeface="Times New Roman" pitchFamily="18" charset="0"/>
              </a:rPr>
              <a:t>9. </a:t>
            </a:r>
            <a:r>
              <a:rPr lang="en-US" sz="800" dirty="0" err="1" smtClean="0">
                <a:latin typeface="Times New Roman" pitchFamily="18" charset="0"/>
                <a:cs typeface="Times New Roman" pitchFamily="18" charset="0"/>
              </a:rPr>
              <a:t>Ullah</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Ihsan</a:t>
            </a:r>
            <a:r>
              <a:rPr lang="en-US" sz="800" dirty="0" smtClean="0">
                <a:latin typeface="Times New Roman" pitchFamily="18" charset="0"/>
                <a:cs typeface="Times New Roman" pitchFamily="18" charset="0"/>
              </a:rPr>
              <a:t>, and </a:t>
            </a:r>
            <a:r>
              <a:rPr lang="en-US" sz="800" dirty="0" err="1" smtClean="0">
                <a:latin typeface="Times New Roman" pitchFamily="18" charset="0"/>
                <a:cs typeface="Times New Roman" pitchFamily="18" charset="0"/>
              </a:rPr>
              <a:t>Hee</a:t>
            </a:r>
            <a:r>
              <a:rPr lang="en-US" sz="800" dirty="0" smtClean="0">
                <a:latin typeface="Times New Roman" pitchFamily="18" charset="0"/>
                <a:cs typeface="Times New Roman" pitchFamily="18" charset="0"/>
              </a:rPr>
              <a:t> Yong </a:t>
            </a:r>
            <a:r>
              <a:rPr lang="en-US" sz="800" dirty="0" err="1" smtClean="0">
                <a:latin typeface="Times New Roman" pitchFamily="18" charset="0"/>
                <a:cs typeface="Times New Roman" pitchFamily="18" charset="0"/>
              </a:rPr>
              <a:t>Youn</a:t>
            </a:r>
            <a:r>
              <a:rPr lang="en-US" sz="800" dirty="0" smtClean="0">
                <a:latin typeface="Times New Roman" pitchFamily="18" charset="0"/>
                <a:cs typeface="Times New Roman" pitchFamily="18" charset="0"/>
              </a:rPr>
              <a:t>. "Task classification and scheduling based on K-means clustering for edge computing." Wireless Personal Communications 113 (2020): 2611-2624.</a:t>
            </a:r>
            <a:endParaRPr lang="en-US" sz="800" b="1" dirty="0" smtClean="0">
              <a:latin typeface="Times New Roman" pitchFamily="18" charset="0"/>
              <a:cs typeface="Times New Roman" pitchFamily="18" charset="0"/>
            </a:endParaRPr>
          </a:p>
          <a:p>
            <a:pPr lvl="0">
              <a:lnSpc>
                <a:spcPct val="150000"/>
              </a:lnSpc>
            </a:pPr>
            <a:r>
              <a:rPr lang="en-US" sz="800" dirty="0" smtClean="0">
                <a:latin typeface="Times New Roman" pitchFamily="18" charset="0"/>
                <a:cs typeface="Times New Roman" pitchFamily="18" charset="0"/>
              </a:rPr>
              <a:t>10. </a:t>
            </a:r>
            <a:r>
              <a:rPr lang="en-US" sz="800" dirty="0" err="1" smtClean="0">
                <a:latin typeface="Times New Roman" pitchFamily="18" charset="0"/>
                <a:cs typeface="Times New Roman" pitchFamily="18" charset="0"/>
              </a:rPr>
              <a:t>Hao</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Yongsheng</a:t>
            </a:r>
            <a:r>
              <a:rPr lang="en-US" sz="800" dirty="0" smtClean="0">
                <a:latin typeface="Times New Roman" pitchFamily="18" charset="0"/>
                <a:cs typeface="Times New Roman" pitchFamily="18" charset="0"/>
              </a:rPr>
              <a:t>, </a:t>
            </a:r>
            <a:r>
              <a:rPr lang="en-US" sz="800" dirty="0" err="1" smtClean="0">
                <a:latin typeface="Times New Roman" pitchFamily="18" charset="0"/>
                <a:cs typeface="Times New Roman" pitchFamily="18" charset="0"/>
              </a:rPr>
              <a:t>Jie</a:t>
            </a:r>
            <a:r>
              <a:rPr lang="en-US" sz="800" dirty="0" smtClean="0">
                <a:latin typeface="Times New Roman" pitchFamily="18" charset="0"/>
                <a:cs typeface="Times New Roman" pitchFamily="18" charset="0"/>
              </a:rPr>
              <a:t> Cao, </a:t>
            </a:r>
            <a:r>
              <a:rPr lang="en-US" sz="800" dirty="0" err="1" smtClean="0">
                <a:latin typeface="Times New Roman" pitchFamily="18" charset="0"/>
                <a:cs typeface="Times New Roman" pitchFamily="18" charset="0"/>
              </a:rPr>
              <a:t>Qi</a:t>
            </a:r>
            <a:r>
              <a:rPr lang="en-US" sz="800" dirty="0" smtClean="0">
                <a:latin typeface="Times New Roman" pitchFamily="18" charset="0"/>
                <a:cs typeface="Times New Roman" pitchFamily="18" charset="0"/>
              </a:rPr>
              <a:t> Wang, and </a:t>
            </a:r>
            <a:r>
              <a:rPr lang="en-US" sz="800" dirty="0" err="1" smtClean="0">
                <a:latin typeface="Times New Roman" pitchFamily="18" charset="0"/>
                <a:cs typeface="Times New Roman" pitchFamily="18" charset="0"/>
              </a:rPr>
              <a:t>Jinglin</a:t>
            </a:r>
            <a:r>
              <a:rPr lang="en-US" sz="800" dirty="0" smtClean="0">
                <a:latin typeface="Times New Roman" pitchFamily="18" charset="0"/>
                <a:cs typeface="Times New Roman" pitchFamily="18" charset="0"/>
              </a:rPr>
              <a:t> Du. "Energy-aware scheduling in edge computing with a clustering method." Future Generation Computer Systems 117 (2021): 259-272.</a:t>
            </a:r>
            <a:endParaRPr lang="en-US" sz="800" b="1" dirty="0" smtClean="0">
              <a:latin typeface="Times New Roman" pitchFamily="18" charset="0"/>
              <a:cs typeface="Times New Roman" pitchFamily="18" charset="0"/>
            </a:endParaRPr>
          </a:p>
          <a:p>
            <a:pPr>
              <a:lnSpc>
                <a:spcPct val="150000"/>
              </a:lnSpc>
            </a:pPr>
            <a:endParaRPr lang="en-US" sz="800" dirty="0">
              <a:latin typeface="Times New Roman" pitchFamily="18" charset="0"/>
              <a:cs typeface="Times New Roman" pitchFamily="18" charset="0"/>
            </a:endParaRPr>
          </a:p>
        </p:txBody>
      </p:sp>
      <p:sp>
        <p:nvSpPr>
          <p:cNvPr id="12"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3" name="object 17"/>
          <p:cNvGrpSpPr/>
          <p:nvPr/>
        </p:nvGrpSpPr>
        <p:grpSpPr>
          <a:xfrm>
            <a:off x="1905" y="3350895"/>
            <a:ext cx="4608195" cy="109855"/>
            <a:chOff x="0" y="3346348"/>
            <a:chExt cx="4608195" cy="109855"/>
          </a:xfrm>
          <a:solidFill>
            <a:srgbClr val="002060"/>
          </a:solidFill>
        </p:grpSpPr>
        <p:sp>
          <p:nvSpPr>
            <p:cNvPr id="14"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5"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6"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17"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18"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20</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4" name="object 3"/>
          <p:cNvSpPr txBox="1">
            <a:spLocks/>
          </p:cNvSpPr>
          <p:nvPr/>
        </p:nvSpPr>
        <p:spPr>
          <a:xfrm>
            <a:off x="1352546" y="67729"/>
            <a:ext cx="1738322"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kumimoji="0" lang="en-US" sz="1400" b="0" i="0" u="none" strike="noStrike" kern="0" cap="none" spc="10" normalizeH="0" baseline="0" noProof="0" dirty="0" smtClean="0">
                <a:ln>
                  <a:noFill/>
                </a:ln>
                <a:solidFill>
                  <a:srgbClr val="FFFFFF"/>
                </a:solidFill>
                <a:effectLst/>
                <a:uLnTx/>
                <a:uFillTx/>
                <a:latin typeface="Times New Roman" panose="02020603050405020304" pitchFamily="18" charset="0"/>
                <a:ea typeface="+mj-ea"/>
                <a:cs typeface="Times New Roman" panose="02020603050405020304" pitchFamily="18" charset="0"/>
              </a:rPr>
              <a:t>References</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6"/>
          <p:cNvSpPr txBox="1"/>
          <p:nvPr/>
        </p:nvSpPr>
        <p:spPr>
          <a:xfrm>
            <a:off x="155575" y="604686"/>
            <a:ext cx="4045585" cy="2286203"/>
          </a:xfrm>
          <a:prstGeom prst="rect">
            <a:avLst/>
          </a:prstGeom>
          <a:noFill/>
        </p:spPr>
        <p:txBody>
          <a:bodyPr wrap="square" rtlCol="0">
            <a:spAutoFit/>
          </a:bodyPr>
          <a:lstStyle/>
          <a:p>
            <a:pPr marL="228600" lvl="0" indent="-228600">
              <a:lnSpc>
                <a:spcPct val="150000"/>
              </a:lnSpc>
              <a:buFont typeface="+mj-lt"/>
              <a:buAutoNum type="arabicPeriod" startAt="11"/>
            </a:pPr>
            <a:r>
              <a:rPr lang="en-US" sz="800" u="sng" dirty="0" smtClean="0">
                <a:latin typeface="Times New Roman" pitchFamily="18" charset="0"/>
                <a:cs typeface="Times New Roman" pitchFamily="18" charset="0"/>
                <a:hlinkClick r:id="rId2"/>
              </a:rPr>
              <a:t>https://docs.google.com/spreadsheets/d/1kxwyjiAaMD2wgvY6LS-cXAh8mV_UytKB8v2u4XvWlZ0/edit?usp=sharing</a:t>
            </a:r>
            <a:r>
              <a:rPr lang="en-US" sz="800" dirty="0" smtClean="0">
                <a:latin typeface="Times New Roman" pitchFamily="18" charset="0"/>
                <a:cs typeface="Times New Roman" pitchFamily="18" charset="0"/>
              </a:rPr>
              <a:t> Link to the renewable energy data set for solar and wind power</a:t>
            </a:r>
            <a:endParaRPr lang="en-US" sz="800" b="1" dirty="0" smtClean="0">
              <a:latin typeface="Times New Roman" pitchFamily="18" charset="0"/>
              <a:cs typeface="Times New Roman" pitchFamily="18" charset="0"/>
            </a:endParaRPr>
          </a:p>
          <a:p>
            <a:pPr marL="228600" lvl="0" indent="-228600">
              <a:lnSpc>
                <a:spcPct val="150000"/>
              </a:lnSpc>
              <a:buFont typeface="+mj-lt"/>
              <a:buAutoNum type="arabicPeriod" startAt="11"/>
            </a:pPr>
            <a:r>
              <a:rPr lang="en-US" sz="800" u="sng" dirty="0" smtClean="0">
                <a:latin typeface="Times New Roman" pitchFamily="18" charset="0"/>
                <a:cs typeface="Times New Roman" pitchFamily="18" charset="0"/>
                <a:hlinkClick r:id="rId3"/>
              </a:rPr>
              <a:t>https://docs.google.com/spreadsheets/d/1J4ihXDJObM8_HGOAF6W6FPU6ZwGaSPzs3NQmivzamVk/edit?usp=sharing</a:t>
            </a:r>
            <a:r>
              <a:rPr lang="en-US" sz="800" dirty="0" smtClean="0">
                <a:latin typeface="Times New Roman" pitchFamily="18" charset="0"/>
                <a:cs typeface="Times New Roman" pitchFamily="18" charset="0"/>
              </a:rPr>
              <a:t> Link to the raw data having the Load of the Edge device</a:t>
            </a:r>
            <a:endParaRPr lang="en-US" sz="800" b="1" dirty="0" smtClean="0">
              <a:latin typeface="Times New Roman" pitchFamily="18" charset="0"/>
              <a:cs typeface="Times New Roman" pitchFamily="18" charset="0"/>
            </a:endParaRPr>
          </a:p>
          <a:p>
            <a:pPr marL="228600" lvl="0" indent="-228600">
              <a:lnSpc>
                <a:spcPct val="150000"/>
              </a:lnSpc>
              <a:buFont typeface="+mj-lt"/>
              <a:buAutoNum type="arabicPeriod" startAt="11"/>
            </a:pPr>
            <a:r>
              <a:rPr lang="en-US" sz="800" u="sng" dirty="0" smtClean="0">
                <a:latin typeface="Times New Roman" pitchFamily="18" charset="0"/>
                <a:cs typeface="Times New Roman" pitchFamily="18" charset="0"/>
                <a:hlinkClick r:id="rId4"/>
              </a:rPr>
              <a:t>https://docs.google.com/spreadsheets/d/1ohAVnxL6HLv3hfj5_xQGpE3CcbKtTiI8J1MBz35vQMc/edit?usp=sharing</a:t>
            </a:r>
            <a:r>
              <a:rPr lang="en-US" sz="800" dirty="0" smtClean="0">
                <a:latin typeface="Times New Roman" pitchFamily="18" charset="0"/>
                <a:cs typeface="Times New Roman" pitchFamily="18" charset="0"/>
              </a:rPr>
              <a:t> Link to the raw data having energy consumption of the edge device with microgrid integration</a:t>
            </a:r>
            <a:endParaRPr lang="en-US" sz="800" b="1" dirty="0" smtClean="0">
              <a:latin typeface="Times New Roman" pitchFamily="18" charset="0"/>
              <a:cs typeface="Times New Roman" pitchFamily="18" charset="0"/>
            </a:endParaRPr>
          </a:p>
          <a:p>
            <a:pPr marL="228600" lvl="0" indent="-228600">
              <a:lnSpc>
                <a:spcPct val="150000"/>
              </a:lnSpc>
              <a:buFont typeface="+mj-lt"/>
              <a:buAutoNum type="arabicPeriod" startAt="11"/>
            </a:pPr>
            <a:r>
              <a:rPr lang="en-US" sz="800" u="sng" dirty="0" smtClean="0">
                <a:latin typeface="Times New Roman" pitchFamily="18" charset="0"/>
                <a:cs typeface="Times New Roman" pitchFamily="18" charset="0"/>
                <a:hlinkClick r:id="rId5"/>
              </a:rPr>
              <a:t>https://docs.google.com/spreadsheets/d/1Or4s7zk6i7AbeHzqUQhXLU9SulljYvpJOIVjIW_uGec/edit?usp=sharing</a:t>
            </a:r>
            <a:r>
              <a:rPr lang="en-US" sz="800" dirty="0" smtClean="0">
                <a:latin typeface="Times New Roman" pitchFamily="18" charset="0"/>
                <a:cs typeface="Times New Roman" pitchFamily="18" charset="0"/>
              </a:rPr>
              <a:t> Link to the preprocessed and clustered data with comparison of energy consumption</a:t>
            </a:r>
            <a:endParaRPr lang="en-US" sz="800" b="1" dirty="0" smtClean="0">
              <a:latin typeface="Times New Roman" pitchFamily="18" charset="0"/>
              <a:cs typeface="Times New Roman" pitchFamily="18" charset="0"/>
            </a:endParaRPr>
          </a:p>
          <a:p>
            <a:pPr>
              <a:lnSpc>
                <a:spcPct val="150000"/>
              </a:lnSpc>
            </a:pPr>
            <a:endParaRPr lang="en-US" sz="800" dirty="0">
              <a:latin typeface="Times New Roman" pitchFamily="18" charset="0"/>
              <a:cs typeface="Times New Roman" pitchFamily="18" charset="0"/>
            </a:endParaRPr>
          </a:p>
        </p:txBody>
      </p:sp>
      <p:sp>
        <p:nvSpPr>
          <p:cNvPr id="12"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2" name="object 17"/>
          <p:cNvGrpSpPr/>
          <p:nvPr/>
        </p:nvGrpSpPr>
        <p:grpSpPr>
          <a:xfrm>
            <a:off x="1905" y="3350895"/>
            <a:ext cx="4608195" cy="109855"/>
            <a:chOff x="0" y="3346348"/>
            <a:chExt cx="4608195" cy="109855"/>
          </a:xfrm>
          <a:solidFill>
            <a:srgbClr val="002060"/>
          </a:solidFill>
        </p:grpSpPr>
        <p:sp>
          <p:nvSpPr>
            <p:cNvPr id="14"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5"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6"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17"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18"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20</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4" name="object 3"/>
          <p:cNvSpPr txBox="1">
            <a:spLocks/>
          </p:cNvSpPr>
          <p:nvPr/>
        </p:nvSpPr>
        <p:spPr>
          <a:xfrm>
            <a:off x="1352546" y="67729"/>
            <a:ext cx="1738322" cy="232756"/>
          </a:xfrm>
          <a:prstGeom prst="rect">
            <a:avLst/>
          </a:prstGeom>
        </p:spPr>
        <p:txBody>
          <a:bodyPr vert="horz" wrap="square" lIns="0" tIns="17145" rIns="0" bIns="0" rtlCol="0">
            <a:spAutoFit/>
          </a:bodyPr>
          <a:lstStyle/>
          <a:p>
            <a:pPr marL="12700" marR="0" lvl="0" indent="0" algn="ctr" defTabSz="914400" rtl="0" eaLnBrk="1" fontAlgn="auto" latinLnBrk="0" hangingPunct="1">
              <a:lnSpc>
                <a:spcPct val="100000"/>
              </a:lnSpc>
              <a:spcBef>
                <a:spcPts val="135"/>
              </a:spcBef>
              <a:spcAft>
                <a:spcPts val="0"/>
              </a:spcAft>
              <a:buClrTx/>
              <a:buSzTx/>
              <a:buFontTx/>
              <a:buNone/>
              <a:tabLst/>
              <a:defRPr/>
            </a:pPr>
            <a:r>
              <a:rPr kumimoji="0" lang="en-US" sz="1400" b="0" i="0" u="none" strike="noStrike" kern="0" cap="none" spc="10" normalizeH="0" baseline="0" noProof="0" dirty="0" smtClean="0">
                <a:ln>
                  <a:noFill/>
                </a:ln>
                <a:solidFill>
                  <a:srgbClr val="FFFFFF"/>
                </a:solidFill>
                <a:effectLst/>
                <a:uLnTx/>
                <a:uFillTx/>
                <a:latin typeface="Times New Roman" panose="02020603050405020304" pitchFamily="18" charset="0"/>
                <a:ea typeface="+mj-ea"/>
                <a:cs typeface="Times New Roman" panose="02020603050405020304" pitchFamily="18" charset="0"/>
              </a:rPr>
              <a:t>References</a:t>
            </a:r>
            <a:endParaRPr kumimoji="0" lang="en-US" sz="1400" b="0" i="1" u="none" strike="noStrike" kern="0" cap="none" spc="0" normalizeH="0" baseline="0" noProof="0" dirty="0">
              <a:ln>
                <a:noFill/>
              </a:ln>
              <a:solidFill>
                <a:schemeClr val="tx1"/>
              </a:solidFill>
              <a:effectLst/>
              <a:uLnTx/>
              <a:uFillTx/>
              <a:latin typeface="Times New Roman" panose="02020603050405020304" pitchFamily="18" charset="0"/>
              <a:ea typeface="+mj-ea"/>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1376356" y="1398588"/>
            <a:ext cx="1820863" cy="403225"/>
          </a:xfrm>
        </p:spPr>
        <p:txBody>
          <a:bodyPr vert="horz" tIns="15875" rtlCol="0"/>
          <a:lstStyle/>
          <a:p>
            <a:pPr marL="12700" eaLnBrk="1" fontAlgn="auto" hangingPunct="1">
              <a:spcBef>
                <a:spcPts val="125"/>
              </a:spcBef>
              <a:spcAft>
                <a:spcPts val="0"/>
              </a:spcAft>
              <a:defRPr/>
            </a:pPr>
            <a:r>
              <a:rPr i="0" spc="10" dirty="0">
                <a:latin typeface="Times New Roman" pitchFamily="18" charset="0"/>
                <a:cs typeface="Times New Roman" pitchFamily="18" charset="0"/>
              </a:rPr>
              <a:t>Thank</a:t>
            </a:r>
            <a:r>
              <a:rPr i="0" spc="-60" dirty="0">
                <a:latin typeface="Times New Roman" pitchFamily="18" charset="0"/>
                <a:cs typeface="Times New Roman" pitchFamily="18" charset="0"/>
              </a:rPr>
              <a:t> </a:t>
            </a:r>
            <a:r>
              <a:rPr i="0" spc="-55" dirty="0">
                <a:latin typeface="Times New Roman" pitchFamily="18" charset="0"/>
                <a:cs typeface="Times New Roman" pitchFamily="18" charset="0"/>
              </a:rPr>
              <a:t>You</a:t>
            </a:r>
          </a:p>
        </p:txBody>
      </p:sp>
      <p:sp>
        <p:nvSpPr>
          <p:cNvPr id="9"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0" name="object 17"/>
          <p:cNvGrpSpPr/>
          <p:nvPr/>
        </p:nvGrpSpPr>
        <p:grpSpPr>
          <a:xfrm>
            <a:off x="1905" y="3350895"/>
            <a:ext cx="4608195" cy="109855"/>
            <a:chOff x="0" y="3346348"/>
            <a:chExt cx="4608195" cy="109855"/>
          </a:xfrm>
          <a:solidFill>
            <a:srgbClr val="002060"/>
          </a:solidFill>
        </p:grpSpPr>
        <p:sp>
          <p:nvSpPr>
            <p:cNvPr id="11"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2"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3"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14"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15"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21</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pPr algn="just"/>
            <a:endParaRPr lang="en-US">
              <a:latin typeface="Times New Roman" panose="02020603050405020304" pitchFamily="18" charset="0"/>
              <a:cs typeface="Times New Roman" panose="02020603050405020304" pitchFamily="18" charset="0"/>
            </a:endParaRPr>
          </a:p>
        </p:txBody>
      </p:sp>
      <p:sp>
        <p:nvSpPr>
          <p:cNvPr id="3" name="object 3"/>
          <p:cNvSpPr txBox="1"/>
          <p:nvPr/>
        </p:nvSpPr>
        <p:spPr>
          <a:xfrm>
            <a:off x="1695450" y="58738"/>
            <a:ext cx="990600" cy="233362"/>
          </a:xfrm>
          <a:prstGeom prst="rect">
            <a:avLst/>
          </a:prstGeom>
        </p:spPr>
        <p:txBody>
          <a:bodyPr lIns="0" tIns="17145" rIns="0" bIns="0">
            <a:spAutoFit/>
          </a:bodyPr>
          <a:lstStyle/>
          <a:p>
            <a:pPr marL="12700" algn="just" fontAlgn="auto">
              <a:spcBef>
                <a:spcPts val="135"/>
              </a:spcBef>
              <a:spcAft>
                <a:spcPts val="0"/>
              </a:spcAft>
              <a:defRPr/>
            </a:pPr>
            <a:r>
              <a:rPr sz="1400" spc="10" dirty="0">
                <a:solidFill>
                  <a:srgbClr val="FFFFFF"/>
                </a:solidFill>
                <a:latin typeface="Times New Roman" panose="02020603050405020304" pitchFamily="18" charset="0"/>
                <a:cs typeface="Times New Roman" panose="02020603050405020304" pitchFamily="18" charset="0"/>
              </a:rPr>
              <a:t>Intr</a:t>
            </a:r>
            <a:r>
              <a:rPr sz="1400" spc="50" dirty="0">
                <a:solidFill>
                  <a:srgbClr val="FFFFFF"/>
                </a:solidFill>
                <a:latin typeface="Times New Roman" panose="02020603050405020304" pitchFamily="18" charset="0"/>
                <a:cs typeface="Times New Roman" panose="02020603050405020304" pitchFamily="18" charset="0"/>
              </a:rPr>
              <a:t>o</a:t>
            </a:r>
            <a:r>
              <a:rPr sz="1400" spc="10" dirty="0">
                <a:solidFill>
                  <a:srgbClr val="FFFFFF"/>
                </a:solidFill>
                <a:latin typeface="Times New Roman" panose="02020603050405020304" pitchFamily="18" charset="0"/>
                <a:cs typeface="Times New Roman" panose="02020603050405020304" pitchFamily="18" charset="0"/>
              </a:rPr>
              <a:t>duction</a:t>
            </a:r>
            <a:endParaRPr sz="1400" dirty="0">
              <a:latin typeface="Times New Roman" panose="02020603050405020304" pitchFamily="18" charset="0"/>
              <a:cs typeface="Times New Roman" panose="02020603050405020304" pitchFamily="18" charset="0"/>
            </a:endParaRPr>
          </a:p>
        </p:txBody>
      </p:sp>
      <p:sp>
        <p:nvSpPr>
          <p:cNvPr id="6" name="object 6"/>
          <p:cNvSpPr txBox="1">
            <a:spLocks noGrp="1"/>
          </p:cNvSpPr>
          <p:nvPr>
            <p:ph type="title"/>
          </p:nvPr>
        </p:nvSpPr>
        <p:spPr>
          <a:xfrm>
            <a:off x="376224" y="587375"/>
            <a:ext cx="1143000" cy="227330"/>
          </a:xfrm>
        </p:spPr>
        <p:txBody>
          <a:bodyPr vert="horz" wrap="square" tIns="12700" rtlCol="0"/>
          <a:lstStyle/>
          <a:p>
            <a:pPr algn="just" eaLnBrk="1" fontAlgn="auto" hangingPunct="1">
              <a:spcBef>
                <a:spcPts val="0"/>
              </a:spcBef>
              <a:spcAft>
                <a:spcPts val="0"/>
              </a:spcAft>
              <a:defRPr/>
            </a:pPr>
            <a:r>
              <a:rPr lang="en-US" sz="1100" b="1" i="0" spc="-5" dirty="0" smtClean="0">
                <a:latin typeface="Times New Roman" panose="02020603050405020304" pitchFamily="18" charset="0"/>
                <a:cs typeface="Times New Roman" panose="02020603050405020304" pitchFamily="18" charset="0"/>
              </a:rPr>
              <a:t>  </a:t>
            </a:r>
            <a:r>
              <a:rPr sz="1100" b="1" i="0" spc="-5" smtClean="0">
                <a:latin typeface="Times New Roman" panose="02020603050405020304" pitchFamily="18" charset="0"/>
                <a:cs typeface="Times New Roman" panose="02020603050405020304" pitchFamily="18" charset="0"/>
              </a:rPr>
              <a:t>Motivation</a:t>
            </a:r>
            <a:r>
              <a:rPr lang="en-US" sz="1100" b="1" i="0" spc="-5" dirty="0" smtClean="0">
                <a:latin typeface="Times New Roman" panose="02020603050405020304" pitchFamily="18" charset="0"/>
                <a:cs typeface="Times New Roman" panose="02020603050405020304" pitchFamily="18" charset="0"/>
              </a:rPr>
              <a:t>:</a:t>
            </a:r>
            <a:endParaRPr sz="1100" b="1" dirty="0">
              <a:latin typeface="Times New Roman" panose="02020603050405020304" pitchFamily="18" charset="0"/>
              <a:cs typeface="Times New Roman" panose="02020603050405020304" pitchFamily="18" charset="0"/>
            </a:endParaRPr>
          </a:p>
        </p:txBody>
      </p:sp>
      <p:grpSp>
        <p:nvGrpSpPr>
          <p:cNvPr id="2" name="object 9"/>
          <p:cNvGrpSpPr/>
          <p:nvPr/>
        </p:nvGrpSpPr>
        <p:grpSpPr>
          <a:xfrm>
            <a:off x="1905" y="3350895"/>
            <a:ext cx="4608195" cy="109855"/>
            <a:chOff x="0" y="3346348"/>
            <a:chExt cx="4608195" cy="109855"/>
          </a:xfrm>
          <a:solidFill>
            <a:srgbClr val="002060"/>
          </a:solidFill>
        </p:grpSpPr>
        <p:sp>
          <p:nvSpPr>
            <p:cNvPr id="10" name="object 10"/>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algn="just"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1" name="object 11"/>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algn="just"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12" name="object 12"/>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algn="just"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13" name="object 13"/>
          <p:cNvSpPr>
            <a:spLocks noGrp="1"/>
          </p:cNvSpPr>
          <p:nvPr>
            <p:ph type="ftr" sz="quarter" idx="10"/>
          </p:nvPr>
        </p:nvSpPr>
        <p:spPr>
          <a:xfrm>
            <a:off x="0" y="3355119"/>
            <a:ext cx="3294063" cy="89768"/>
          </a:xfrm>
          <a:solidFill>
            <a:srgbClr val="002060"/>
          </a:solidFill>
        </p:spPr>
        <p:txBody>
          <a:bodyPr rtlCol="0"/>
          <a:lstStyle/>
          <a:p>
            <a:pPr marL="12700" algn="just"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3" name="object 17"/>
          <p:cNvSpPr txBox="1"/>
          <p:nvPr/>
        </p:nvSpPr>
        <p:spPr>
          <a:xfrm>
            <a:off x="3376613" y="3354388"/>
            <a:ext cx="1220787" cy="88900"/>
          </a:xfrm>
          <a:prstGeom prst="rect">
            <a:avLst/>
          </a:prstGeom>
          <a:solidFill>
            <a:srgbClr val="002060"/>
          </a:solidFill>
        </p:spPr>
        <p:txBody>
          <a:bodyPr lIns="0" tIns="0" rIns="0" bIns="0">
            <a:spAutoFit/>
          </a:bodyPr>
          <a:lstStyle/>
          <a:p>
            <a:pPr marL="12700" algn="just"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114" dirty="0" smtClean="0">
                <a:solidFill>
                  <a:srgbClr val="FFFFFF"/>
                </a:solidFill>
                <a:latin typeface="Times New Roman" panose="02020603050405020304" pitchFamily="18" charset="0"/>
                <a:cs typeface="Times New Roman" panose="02020603050405020304" pitchFamily="18" charset="0"/>
              </a:rPr>
              <a:t>03 </a:t>
            </a:r>
            <a:r>
              <a:rPr sz="600" spc="-5" smtClean="0">
                <a:solidFill>
                  <a:srgbClr val="FFFFFF"/>
                </a:solidFill>
                <a:latin typeface="Times New Roman" panose="02020603050405020304" pitchFamily="18" charset="0"/>
                <a:cs typeface="Times New Roman" panose="02020603050405020304" pitchFamily="18" charset="0"/>
              </a:rPr>
              <a:t>/</a:t>
            </a:r>
            <a:r>
              <a:rPr sz="600" spc="-120" smtClean="0">
                <a:solidFill>
                  <a:srgbClr val="FFFFFF"/>
                </a:solidFill>
                <a:latin typeface="Times New Roman" panose="02020603050405020304" pitchFamily="18" charset="0"/>
                <a:cs typeface="Times New Roman" panose="02020603050405020304" pitchFamily="18" charset="0"/>
              </a:rPr>
              <a:t> </a:t>
            </a:r>
            <a:r>
              <a:rPr lang="en-US" sz="600" spc="-5" dirty="0" smtClean="0">
                <a:solidFill>
                  <a:srgbClr val="FFFFFF"/>
                </a:solidFill>
                <a:latin typeface="Times New Roman" panose="02020603050405020304" pitchFamily="18" charset="0"/>
                <a:cs typeface="Times New Roman" panose="02020603050405020304" pitchFamily="18" charset="0"/>
              </a:rPr>
              <a:t>21</a:t>
            </a:r>
            <a:endParaRPr sz="600" dirty="0">
              <a:latin typeface="Times New Roman" panose="02020603050405020304" pitchFamily="18" charset="0"/>
              <a:cs typeface="Times New Roman" panose="02020603050405020304" pitchFamily="18" charset="0"/>
            </a:endParaRPr>
          </a:p>
        </p:txBody>
      </p:sp>
      <p:sp>
        <p:nvSpPr>
          <p:cNvPr id="5132" name="object 6"/>
          <p:cNvSpPr txBox="1"/>
          <p:nvPr/>
        </p:nvSpPr>
        <p:spPr bwMode="auto">
          <a:xfrm>
            <a:off x="628650" y="1958975"/>
            <a:ext cx="3810000" cy="1070806"/>
          </a:xfrm>
          <a:prstGeom prst="rect">
            <a:avLst/>
          </a:prstGeom>
          <a:noFill/>
          <a:ln w="9525">
            <a:noFill/>
            <a:miter lim="800000"/>
          </a:ln>
        </p:spPr>
        <p:txBody>
          <a:bodyPr lIns="0" tIns="12700" rIns="0" bIns="0">
            <a:spAutoFit/>
          </a:bodyPr>
          <a:lstStyle/>
          <a:p>
            <a:pPr marL="12700" algn="just">
              <a:lnSpc>
                <a:spcPct val="125000"/>
              </a:lnSpc>
              <a:spcBef>
                <a:spcPts val="100"/>
              </a:spcBef>
            </a:pPr>
            <a:r>
              <a:rPr lang="en-US" sz="1100" dirty="0" smtClean="0">
                <a:solidFill>
                  <a:schemeClr val="tx1"/>
                </a:solidFill>
                <a:latin typeface="Times New Roman" panose="02020603050405020304" pitchFamily="18" charset="0"/>
                <a:cs typeface="Times New Roman" panose="02020603050405020304" pitchFamily="18" charset="0"/>
              </a:rPr>
              <a:t>The sensors and imaging systems present in the cropland generate large amounts of data that need to be processed in an affordable and scalable manner even with a limited internet connection. Errors in processing could lead to tremendous crop loss resulting in declining food security.</a:t>
            </a:r>
            <a:endParaRPr lang="en-US" sz="1100" dirty="0" smtClean="0">
              <a:solidFill>
                <a:schemeClr val="tx1"/>
              </a:solidFill>
              <a:latin typeface="Times New Roman" panose="02020603050405020304" pitchFamily="18" charset="0"/>
              <a:cs typeface="Times New Roman" panose="02020603050405020304" pitchFamily="18" charset="0"/>
              <a:sym typeface="+mn-ea"/>
            </a:endParaRPr>
          </a:p>
        </p:txBody>
      </p:sp>
      <p:sp>
        <p:nvSpPr>
          <p:cNvPr id="5133" name="TextBox 18"/>
          <p:cNvSpPr txBox="1">
            <a:spLocks noChangeArrowheads="1"/>
          </p:cNvSpPr>
          <p:nvPr/>
        </p:nvSpPr>
        <p:spPr bwMode="auto">
          <a:xfrm>
            <a:off x="552450" y="791656"/>
            <a:ext cx="3886200" cy="938719"/>
          </a:xfrm>
          <a:prstGeom prst="rect">
            <a:avLst/>
          </a:prstGeom>
          <a:noFill/>
          <a:ln w="9525">
            <a:noFill/>
            <a:miter lim="800000"/>
          </a:ln>
        </p:spPr>
        <p:txBody>
          <a:bodyPr>
            <a:spAutoFit/>
          </a:bodyPr>
          <a:lstStyle/>
          <a:p>
            <a:pPr algn="just"/>
            <a:r>
              <a:rPr lang="en-US" sz="1100" dirty="0" smtClean="0">
                <a:solidFill>
                  <a:schemeClr val="tx1"/>
                </a:solidFill>
                <a:latin typeface="Times New Roman" panose="02020603050405020304" pitchFamily="18" charset="0"/>
                <a:cs typeface="Times New Roman" panose="02020603050405020304" pitchFamily="18" charset="0"/>
                <a:sym typeface="+mn-ea"/>
              </a:rPr>
              <a:t>To provide farmers with an energy efficient and sustainable  smart agriculture system that minimizes energy and resource wastage while repurposing agricultural and industrial waste to power edge and </a:t>
            </a:r>
            <a:r>
              <a:rPr lang="en-US" sz="1100" dirty="0" err="1" smtClean="0">
                <a:solidFill>
                  <a:schemeClr val="tx1"/>
                </a:solidFill>
                <a:latin typeface="Times New Roman" panose="02020603050405020304" pitchFamily="18" charset="0"/>
                <a:cs typeface="Times New Roman" panose="02020603050405020304" pitchFamily="18" charset="0"/>
                <a:sym typeface="+mn-ea"/>
              </a:rPr>
              <a:t>IoT</a:t>
            </a:r>
            <a:r>
              <a:rPr lang="en-US" sz="1100" dirty="0" smtClean="0">
                <a:solidFill>
                  <a:schemeClr val="tx1"/>
                </a:solidFill>
                <a:latin typeface="Times New Roman" panose="02020603050405020304" pitchFamily="18" charset="0"/>
                <a:cs typeface="Times New Roman" panose="02020603050405020304" pitchFamily="18" charset="0"/>
                <a:sym typeface="+mn-ea"/>
              </a:rPr>
              <a:t> devices deployed within a crop land.</a:t>
            </a:r>
          </a:p>
        </p:txBody>
      </p:sp>
      <p:sp>
        <p:nvSpPr>
          <p:cNvPr id="24" name="TextBox 23"/>
          <p:cNvSpPr txBox="1"/>
          <p:nvPr/>
        </p:nvSpPr>
        <p:spPr>
          <a:xfrm>
            <a:off x="304786" y="1730375"/>
            <a:ext cx="1828800" cy="260350"/>
          </a:xfrm>
          <a:prstGeom prst="rect">
            <a:avLst/>
          </a:prstGeom>
          <a:noFill/>
        </p:spPr>
        <p:txBody>
          <a:bodyPr>
            <a:spAutoFit/>
          </a:bodyPr>
          <a:lstStyle/>
          <a:p>
            <a:pPr algn="just" fontAlgn="auto">
              <a:spcBef>
                <a:spcPts val="0"/>
              </a:spcBef>
              <a:spcAft>
                <a:spcPts val="0"/>
              </a:spcAft>
              <a:defRPr/>
            </a:pPr>
            <a:r>
              <a:rPr lang="en-US" sz="1100" b="1" kern="0" spc="-5" dirty="0">
                <a:latin typeface="Times New Roman" panose="02020603050405020304" pitchFamily="18" charset="0"/>
                <a:cs typeface="Times New Roman" panose="02020603050405020304" pitchFamily="18" charset="0"/>
              </a:rPr>
              <a:t>Problem statement:</a:t>
            </a: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695450" y="59055"/>
            <a:ext cx="2438400" cy="232410"/>
          </a:xfrm>
          <a:prstGeom prst="rect">
            <a:avLst/>
          </a:prstGeom>
        </p:spPr>
        <p:txBody>
          <a:bodyPr wrap="square" lIns="0" tIns="17145" rIns="0" bIns="0">
            <a:spAutoFit/>
          </a:bodyPr>
          <a:lstStyle/>
          <a:p>
            <a:pPr marL="12700" fontAlgn="auto">
              <a:spcBef>
                <a:spcPts val="135"/>
              </a:spcBef>
              <a:spcAft>
                <a:spcPts val="0"/>
              </a:spcAft>
              <a:defRPr/>
            </a:pPr>
            <a:r>
              <a:rPr lang="en-US" sz="1400" spc="10" dirty="0">
                <a:solidFill>
                  <a:srgbClr val="FFFFFF"/>
                </a:solidFill>
                <a:latin typeface="Times New Roman" panose="02020603050405020304" pitchFamily="18" charset="0"/>
                <a:cs typeface="Times New Roman" panose="02020603050405020304" pitchFamily="18" charset="0"/>
              </a:rPr>
              <a:t>Literature</a:t>
            </a:r>
            <a:r>
              <a:rPr lang="en-US" sz="1400" spc="-25" dirty="0">
                <a:solidFill>
                  <a:srgbClr val="FFFFFF"/>
                </a:solidFill>
                <a:latin typeface="Times New Roman" panose="02020603050405020304" pitchFamily="18" charset="0"/>
                <a:cs typeface="Times New Roman" panose="02020603050405020304" pitchFamily="18" charset="0"/>
              </a:rPr>
              <a:t> </a:t>
            </a:r>
            <a:r>
              <a:rPr lang="en-US" sz="1400" spc="10" dirty="0">
                <a:solidFill>
                  <a:srgbClr val="FFFFFF"/>
                </a:solidFill>
                <a:latin typeface="Times New Roman" panose="02020603050405020304" pitchFamily="18" charset="0"/>
                <a:cs typeface="Times New Roman" panose="02020603050405020304" pitchFamily="18" charset="0"/>
              </a:rPr>
              <a:t>Survey</a:t>
            </a:r>
            <a:endParaRPr lang="en-US" sz="1400" dirty="0">
              <a:latin typeface="Times New Roman" panose="02020603050405020304" pitchFamily="18" charset="0"/>
              <a:cs typeface="Times New Roman" panose="02020603050405020304" pitchFamily="18" charset="0"/>
            </a:endParaRPr>
          </a:p>
        </p:txBody>
      </p:sp>
      <p:sp>
        <p:nvSpPr>
          <p:cNvPr id="17" name="TextBox 16"/>
          <p:cNvSpPr txBox="1"/>
          <p:nvPr/>
        </p:nvSpPr>
        <p:spPr>
          <a:xfrm>
            <a:off x="38100" y="658805"/>
            <a:ext cx="4572000" cy="830997"/>
          </a:xfrm>
          <a:prstGeom prst="rect">
            <a:avLst/>
          </a:prstGeom>
          <a:noFill/>
        </p:spPr>
        <p:txBody>
          <a:bodyPr wrap="square" rtlCol="0">
            <a:spAutoFit/>
          </a:bodyPr>
          <a:lstStyle/>
          <a:p>
            <a:pPr lvl="0" algn="just"/>
            <a:r>
              <a:rPr lang="en-IN" sz="1200" dirty="0" err="1" smtClean="0">
                <a:latin typeface="Times New Roman" panose="02020603050405020304" pitchFamily="18" charset="0"/>
                <a:cs typeface="Times New Roman" panose="02020603050405020304" pitchFamily="18" charset="0"/>
              </a:rPr>
              <a:t>Ojha</a:t>
            </a:r>
            <a:r>
              <a:rPr lang="en-IN" sz="1200" dirty="0" smtClean="0">
                <a:latin typeface="Times New Roman" panose="02020603050405020304" pitchFamily="18" charset="0"/>
                <a:cs typeface="Times New Roman" panose="02020603050405020304" pitchFamily="18" charset="0"/>
              </a:rPr>
              <a:t>, </a:t>
            </a:r>
            <a:r>
              <a:rPr lang="en-IN" sz="1200" dirty="0" err="1" smtClean="0">
                <a:latin typeface="Times New Roman" panose="02020603050405020304" pitchFamily="18" charset="0"/>
                <a:cs typeface="Times New Roman" panose="02020603050405020304" pitchFamily="18" charset="0"/>
              </a:rPr>
              <a:t>Tamoghna</a:t>
            </a:r>
            <a:r>
              <a:rPr lang="en-IN" sz="1200" dirty="0" smtClean="0">
                <a:latin typeface="Times New Roman" panose="02020603050405020304" pitchFamily="18" charset="0"/>
                <a:cs typeface="Times New Roman" panose="02020603050405020304" pitchFamily="18" charset="0"/>
              </a:rPr>
              <a:t>, </a:t>
            </a:r>
            <a:r>
              <a:rPr lang="en-IN" sz="1200" dirty="0" err="1" smtClean="0">
                <a:latin typeface="Times New Roman" panose="02020603050405020304" pitchFamily="18" charset="0"/>
                <a:cs typeface="Times New Roman" panose="02020603050405020304" pitchFamily="18" charset="0"/>
              </a:rPr>
              <a:t>Sudip</a:t>
            </a:r>
            <a:r>
              <a:rPr lang="en-IN" sz="1200" dirty="0" smtClean="0">
                <a:latin typeface="Times New Roman" panose="02020603050405020304" pitchFamily="18" charset="0"/>
                <a:cs typeface="Times New Roman" panose="02020603050405020304" pitchFamily="18" charset="0"/>
              </a:rPr>
              <a:t> </a:t>
            </a:r>
            <a:r>
              <a:rPr lang="en-IN" sz="1200" dirty="0" err="1" smtClean="0">
                <a:latin typeface="Times New Roman" panose="02020603050405020304" pitchFamily="18" charset="0"/>
                <a:cs typeface="Times New Roman" panose="02020603050405020304" pitchFamily="18" charset="0"/>
              </a:rPr>
              <a:t>Misra</a:t>
            </a:r>
            <a:r>
              <a:rPr lang="en-IN" sz="1200" dirty="0" smtClean="0">
                <a:latin typeface="Times New Roman" panose="02020603050405020304" pitchFamily="18" charset="0"/>
                <a:cs typeface="Times New Roman" panose="02020603050405020304" pitchFamily="18" charset="0"/>
              </a:rPr>
              <a:t>, and </a:t>
            </a:r>
            <a:r>
              <a:rPr lang="en-IN" sz="1200" dirty="0" err="1" smtClean="0">
                <a:latin typeface="Times New Roman" panose="02020603050405020304" pitchFamily="18" charset="0"/>
                <a:cs typeface="Times New Roman" panose="02020603050405020304" pitchFamily="18" charset="0"/>
              </a:rPr>
              <a:t>Narendra</a:t>
            </a:r>
            <a:r>
              <a:rPr lang="en-IN" sz="1200" dirty="0" smtClean="0">
                <a:latin typeface="Times New Roman" panose="02020603050405020304" pitchFamily="18" charset="0"/>
                <a:cs typeface="Times New Roman" panose="02020603050405020304" pitchFamily="18" charset="0"/>
              </a:rPr>
              <a:t> Singh </a:t>
            </a:r>
            <a:r>
              <a:rPr lang="en-IN" sz="1200" dirty="0" err="1" smtClean="0">
                <a:latin typeface="Times New Roman" panose="02020603050405020304" pitchFamily="18" charset="0"/>
                <a:cs typeface="Times New Roman" panose="02020603050405020304" pitchFamily="18" charset="0"/>
              </a:rPr>
              <a:t>Raghuwanshi</a:t>
            </a:r>
            <a:r>
              <a:rPr lang="en-IN" sz="1200" dirty="0" smtClean="0">
                <a:latin typeface="Times New Roman" panose="02020603050405020304" pitchFamily="18" charset="0"/>
                <a:cs typeface="Times New Roman" panose="02020603050405020304" pitchFamily="18" charset="0"/>
              </a:rPr>
              <a:t>. "Wireless sensor networks for agriculture: The state-of-the-art in practice and future challenges." </a:t>
            </a:r>
            <a:r>
              <a:rPr lang="en-IN" sz="1200" i="1" dirty="0" smtClean="0">
                <a:latin typeface="Times New Roman" panose="02020603050405020304" pitchFamily="18" charset="0"/>
                <a:cs typeface="Times New Roman" panose="02020603050405020304" pitchFamily="18" charset="0"/>
              </a:rPr>
              <a:t>Computers and electronics in agriculture</a:t>
            </a:r>
            <a:r>
              <a:rPr lang="en-IN" sz="1200" dirty="0" smtClean="0">
                <a:latin typeface="Times New Roman" panose="02020603050405020304" pitchFamily="18" charset="0"/>
                <a:cs typeface="Times New Roman" panose="02020603050405020304" pitchFamily="18" charset="0"/>
              </a:rPr>
              <a:t> 118 (2015): 66-84.</a:t>
            </a:r>
            <a:endParaRPr lang="en-IN" sz="1200" dirty="0">
              <a:latin typeface="Times New Roman" panose="02020603050405020304" pitchFamily="18" charset="0"/>
              <a:cs typeface="Times New Roman" panose="02020603050405020304" pitchFamily="18" charset="0"/>
            </a:endParaRPr>
          </a:p>
        </p:txBody>
      </p:sp>
      <p:sp>
        <p:nvSpPr>
          <p:cNvPr id="20" name="TextBox 19"/>
          <p:cNvSpPr txBox="1"/>
          <p:nvPr/>
        </p:nvSpPr>
        <p:spPr>
          <a:xfrm>
            <a:off x="38100" y="1882775"/>
            <a:ext cx="4572000" cy="830997"/>
          </a:xfrm>
          <a:prstGeom prst="rect">
            <a:avLst/>
          </a:prstGeom>
          <a:noFill/>
        </p:spPr>
        <p:txBody>
          <a:bodyPr wrap="square" rtlCol="0">
            <a:spAutoFit/>
          </a:bodyPr>
          <a:lstStyle/>
          <a:p>
            <a:pPr lvl="0" algn="just"/>
            <a:r>
              <a:rPr lang="en-IN" sz="1200" dirty="0" smtClean="0">
                <a:latin typeface="Times New Roman" panose="02020603050405020304" pitchFamily="18" charset="0"/>
                <a:cs typeface="Times New Roman" panose="02020603050405020304" pitchFamily="18" charset="0"/>
              </a:rPr>
              <a:t>Discusses the issues and challenges concerned with deploying WSN’s in a cropland. The paper analyses the specific requirements of the sensors to ensure high performance and accuracy in determining crop needs.</a:t>
            </a:r>
          </a:p>
        </p:txBody>
      </p:sp>
      <p:sp>
        <p:nvSpPr>
          <p:cNvPr id="15"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18"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2"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3"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4"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04</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21</a:t>
            </a:r>
            <a:endParaRPr sz="600" dirty="0">
              <a:latin typeface="Times New Roman" panose="02020603050405020304" pitchFamily="18" charset="0"/>
              <a:cs typeface="Times New Roman" panose="02020603050405020304" pitchFamily="18" charset="0"/>
            </a:endParaRPr>
          </a:p>
        </p:txBody>
      </p:sp>
      <p:sp>
        <p:nvSpPr>
          <p:cNvPr id="25" name="object 3"/>
          <p:cNvSpPr txBox="1">
            <a:spLocks noGrp="1"/>
          </p:cNvSpPr>
          <p:nvPr>
            <p:ph type="title"/>
          </p:nvPr>
        </p:nvSpPr>
        <p:spPr>
          <a:xfrm>
            <a:off x="1352546" y="67729"/>
            <a:ext cx="1738322" cy="448200"/>
          </a:xfrm>
        </p:spPr>
        <p:txBody>
          <a:bodyPr vert="horz" tIns="17145" rtlCol="0"/>
          <a:lstStyle/>
          <a:p>
            <a:pPr marL="12700" eaLnBrk="1" fontAlgn="auto" hangingPunct="1">
              <a:spcBef>
                <a:spcPts val="135"/>
              </a:spcBef>
              <a:spcAft>
                <a:spcPts val="0"/>
              </a:spcAft>
              <a:defRPr/>
            </a:pPr>
            <a:r>
              <a:rPr lang="en-US" sz="1400" i="0" spc="10" dirty="0" smtClean="0">
                <a:solidFill>
                  <a:srgbClr val="FFFFFF"/>
                </a:solidFill>
                <a:latin typeface="Times New Roman" panose="02020603050405020304" pitchFamily="18" charset="0"/>
                <a:cs typeface="Times New Roman" panose="02020603050405020304" pitchFamily="18" charset="0"/>
              </a:rPr>
              <a:t>Literature Survey</a:t>
            </a:r>
            <a:endParaRPr sz="1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8100" y="685064"/>
            <a:ext cx="4572000" cy="830997"/>
          </a:xfrm>
          <a:prstGeom prst="rect">
            <a:avLst/>
          </a:prstGeom>
          <a:noFill/>
        </p:spPr>
        <p:txBody>
          <a:bodyPr wrap="square" rtlCol="0">
            <a:spAutoFit/>
          </a:bodyPr>
          <a:lstStyle/>
          <a:p>
            <a:pPr lvl="0" algn="just"/>
            <a:r>
              <a:rPr lang="en-US" sz="1200" dirty="0" smtClean="0">
                <a:latin typeface="Times New Roman" panose="02020603050405020304" pitchFamily="18" charset="0"/>
                <a:cs typeface="Times New Roman" panose="02020603050405020304" pitchFamily="18" charset="0"/>
              </a:rPr>
              <a:t>Li, W., Yang, T., </a:t>
            </a:r>
            <a:r>
              <a:rPr lang="en-US" sz="1200" dirty="0" err="1" smtClean="0">
                <a:latin typeface="Times New Roman" panose="02020603050405020304" pitchFamily="18" charset="0"/>
                <a:cs typeface="Times New Roman" panose="02020603050405020304" pitchFamily="18" charset="0"/>
              </a:rPr>
              <a:t>Delicato</a:t>
            </a:r>
            <a:r>
              <a:rPr lang="en-US" sz="1200" dirty="0" smtClean="0">
                <a:latin typeface="Times New Roman" panose="02020603050405020304" pitchFamily="18" charset="0"/>
                <a:cs typeface="Times New Roman" panose="02020603050405020304" pitchFamily="18" charset="0"/>
              </a:rPr>
              <a:t>, F. C., </a:t>
            </a:r>
            <a:r>
              <a:rPr lang="en-US" sz="1200" dirty="0" err="1" smtClean="0">
                <a:latin typeface="Times New Roman" panose="02020603050405020304" pitchFamily="18" charset="0"/>
                <a:cs typeface="Times New Roman" panose="02020603050405020304" pitchFamily="18" charset="0"/>
              </a:rPr>
              <a:t>Pires</a:t>
            </a:r>
            <a:r>
              <a:rPr lang="en-US" sz="1200" dirty="0" smtClean="0">
                <a:latin typeface="Times New Roman" panose="02020603050405020304" pitchFamily="18" charset="0"/>
                <a:cs typeface="Times New Roman" panose="02020603050405020304" pitchFamily="18" charset="0"/>
              </a:rPr>
              <a:t>, P. F., </a:t>
            </a:r>
            <a:r>
              <a:rPr lang="en-US" sz="1200" dirty="0" err="1" smtClean="0">
                <a:latin typeface="Times New Roman" panose="02020603050405020304" pitchFamily="18" charset="0"/>
                <a:cs typeface="Times New Roman" panose="02020603050405020304" pitchFamily="18" charset="0"/>
              </a:rPr>
              <a:t>Tari</a:t>
            </a:r>
            <a:r>
              <a:rPr lang="en-US" sz="1200" dirty="0" smtClean="0">
                <a:latin typeface="Times New Roman" panose="02020603050405020304" pitchFamily="18" charset="0"/>
                <a:cs typeface="Times New Roman" panose="02020603050405020304" pitchFamily="18" charset="0"/>
              </a:rPr>
              <a:t>, Z., Khan, S. U., &amp; </a:t>
            </a:r>
            <a:r>
              <a:rPr lang="en-US" sz="1200" dirty="0" err="1" smtClean="0">
                <a:latin typeface="Times New Roman" panose="02020603050405020304" pitchFamily="18" charset="0"/>
                <a:cs typeface="Times New Roman" panose="02020603050405020304" pitchFamily="18" charset="0"/>
              </a:rPr>
              <a:t>Zomaya</a:t>
            </a:r>
            <a:r>
              <a:rPr lang="en-US" sz="1200" dirty="0" smtClean="0">
                <a:latin typeface="Times New Roman" panose="02020603050405020304" pitchFamily="18" charset="0"/>
                <a:cs typeface="Times New Roman" panose="02020603050405020304" pitchFamily="18" charset="0"/>
              </a:rPr>
              <a:t>, A. Y. (2018). On enabling sustainable edge computing with renewable energy resources. IEEE communications magazine, 56(5), 94-101.</a:t>
            </a:r>
            <a:endParaRPr lang="en-IN" sz="1200" b="1"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38100" y="1900562"/>
            <a:ext cx="4572000" cy="829945"/>
          </a:xfrm>
          <a:prstGeom prst="rect">
            <a:avLst/>
          </a:prstGeom>
          <a:noFill/>
        </p:spPr>
        <p:txBody>
          <a:bodyPr wrap="square" rtlCol="0">
            <a:spAutoFit/>
          </a:bodyPr>
          <a:lstStyle/>
          <a:p>
            <a:pPr algn="just"/>
            <a:r>
              <a:rPr lang="en-IN" sz="1200" dirty="0" smtClean="0">
                <a:latin typeface="Times New Roman" panose="02020603050405020304" pitchFamily="18" charset="0"/>
                <a:cs typeface="Times New Roman" panose="02020603050405020304" pitchFamily="18" charset="0"/>
              </a:rPr>
              <a:t>Proposes an efficient energy management framework that enables sustainable edge computing while utilising renewable energy sources to power edge devices while ensuring quality of service was delay sensitive IoT applications.  </a:t>
            </a:r>
            <a:endParaRPr lang="en-IN" sz="1200" dirty="0" err="1" smtClean="0">
              <a:latin typeface="Times New Roman" panose="02020603050405020304" pitchFamily="18" charset="0"/>
              <a:cs typeface="Times New Roman" panose="02020603050405020304" pitchFamily="18" charset="0"/>
            </a:endParaRPr>
          </a:p>
        </p:txBody>
      </p:sp>
      <p:sp>
        <p:nvSpPr>
          <p:cNvPr id="15"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20"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2"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3"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4"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05</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21</a:t>
            </a:r>
            <a:endParaRPr sz="600" dirty="0">
              <a:latin typeface="Times New Roman" panose="02020603050405020304" pitchFamily="18" charset="0"/>
              <a:cs typeface="Times New Roman" panose="02020603050405020304" pitchFamily="18" charset="0"/>
            </a:endParaRPr>
          </a:p>
        </p:txBody>
      </p:sp>
      <p:sp>
        <p:nvSpPr>
          <p:cNvPr id="25" name="object 3"/>
          <p:cNvSpPr txBox="1">
            <a:spLocks noGrp="1"/>
          </p:cNvSpPr>
          <p:nvPr>
            <p:ph type="title"/>
          </p:nvPr>
        </p:nvSpPr>
        <p:spPr>
          <a:xfrm>
            <a:off x="1352546" y="67729"/>
            <a:ext cx="1738322" cy="448200"/>
          </a:xfrm>
        </p:spPr>
        <p:txBody>
          <a:bodyPr vert="horz" tIns="17145" rtlCol="0"/>
          <a:lstStyle/>
          <a:p>
            <a:pPr marL="12700" eaLnBrk="1" fontAlgn="auto" hangingPunct="1">
              <a:spcBef>
                <a:spcPts val="135"/>
              </a:spcBef>
              <a:spcAft>
                <a:spcPts val="0"/>
              </a:spcAft>
              <a:defRPr/>
            </a:pPr>
            <a:r>
              <a:rPr lang="en-US" sz="1400" i="0" spc="10" dirty="0" smtClean="0">
                <a:solidFill>
                  <a:srgbClr val="FFFFFF"/>
                </a:solidFill>
                <a:latin typeface="Times New Roman" panose="02020603050405020304" pitchFamily="18" charset="0"/>
                <a:cs typeface="Times New Roman" panose="02020603050405020304" pitchFamily="18" charset="0"/>
              </a:rPr>
              <a:t>Literature Survey</a:t>
            </a:r>
            <a:endParaRPr sz="1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8100" y="685064"/>
            <a:ext cx="4572000" cy="830997"/>
          </a:xfrm>
          <a:prstGeom prst="rect">
            <a:avLst/>
          </a:prstGeom>
          <a:noFill/>
        </p:spPr>
        <p:txBody>
          <a:bodyPr wrap="square" rtlCol="0">
            <a:spAutoFit/>
          </a:bodyPr>
          <a:lstStyle/>
          <a:p>
            <a:pPr lvl="0" algn="just"/>
            <a:r>
              <a:rPr lang="en-US" sz="1200" dirty="0" err="1" smtClean="0">
                <a:latin typeface="Times New Roman" panose="02020603050405020304" pitchFamily="18" charset="0"/>
                <a:cs typeface="Times New Roman" panose="02020603050405020304" pitchFamily="18" charset="0"/>
              </a:rPr>
              <a:t>Beyene</a:t>
            </a:r>
            <a:r>
              <a:rPr lang="en-US" sz="1200" dirty="0" smtClean="0">
                <a:latin typeface="Times New Roman" panose="02020603050405020304" pitchFamily="18" charset="0"/>
                <a:cs typeface="Times New Roman" panose="02020603050405020304" pitchFamily="18" charset="0"/>
              </a:rPr>
              <a:t>, Y. B., </a:t>
            </a:r>
            <a:r>
              <a:rPr lang="en-US" sz="1200" dirty="0" err="1" smtClean="0">
                <a:latin typeface="Times New Roman" panose="02020603050405020304" pitchFamily="18" charset="0"/>
                <a:cs typeface="Times New Roman" panose="02020603050405020304" pitchFamily="18" charset="0"/>
              </a:rPr>
              <a:t>Worku</a:t>
            </a:r>
            <a:r>
              <a:rPr lang="en-US" sz="1200" dirty="0" smtClean="0">
                <a:latin typeface="Times New Roman" panose="02020603050405020304" pitchFamily="18" charset="0"/>
                <a:cs typeface="Times New Roman" panose="02020603050405020304" pitchFamily="18" charset="0"/>
              </a:rPr>
              <a:t>, G. B., &amp; </a:t>
            </a:r>
            <a:r>
              <a:rPr lang="en-US" sz="1200" dirty="0" err="1" smtClean="0">
                <a:latin typeface="Times New Roman" panose="02020603050405020304" pitchFamily="18" charset="0"/>
                <a:cs typeface="Times New Roman" panose="02020603050405020304" pitchFamily="18" charset="0"/>
              </a:rPr>
              <a:t>Tjernberg</a:t>
            </a:r>
            <a:r>
              <a:rPr lang="en-US" sz="1200" dirty="0" smtClean="0">
                <a:latin typeface="Times New Roman" panose="02020603050405020304" pitchFamily="18" charset="0"/>
                <a:cs typeface="Times New Roman" panose="02020603050405020304" pitchFamily="18" charset="0"/>
              </a:rPr>
              <a:t>, L. B. (2023). On the design and optimization of distributed energy resources for sustainable grid-integrated </a:t>
            </a:r>
            <a:r>
              <a:rPr lang="en-US" sz="1200" dirty="0" err="1" smtClean="0">
                <a:latin typeface="Times New Roman" panose="02020603050405020304" pitchFamily="18" charset="0"/>
                <a:cs typeface="Times New Roman" panose="02020603050405020304" pitchFamily="18" charset="0"/>
              </a:rPr>
              <a:t>microgrid</a:t>
            </a:r>
            <a:r>
              <a:rPr lang="en-US" sz="1200" dirty="0" smtClean="0">
                <a:latin typeface="Times New Roman" panose="02020603050405020304" pitchFamily="18" charset="0"/>
                <a:cs typeface="Times New Roman" panose="02020603050405020304" pitchFamily="18" charset="0"/>
              </a:rPr>
              <a:t> in Ethiopia. International Journal of Hydrogen Energy.</a:t>
            </a:r>
            <a:endParaRPr lang="en-IN" sz="1200" b="1"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38100" y="1900562"/>
            <a:ext cx="4572000" cy="829945"/>
          </a:xfrm>
          <a:prstGeom prst="rect">
            <a:avLst/>
          </a:prstGeom>
          <a:noFill/>
        </p:spPr>
        <p:txBody>
          <a:bodyPr wrap="square" rtlCol="0">
            <a:spAutoFit/>
          </a:bodyPr>
          <a:lstStyle/>
          <a:p>
            <a:pPr algn="just"/>
            <a:r>
              <a:rPr lang="en-IN" sz="1200" dirty="0">
                <a:latin typeface="Times New Roman" panose="02020603050405020304" pitchFamily="18" charset="0"/>
                <a:cs typeface="Times New Roman" panose="02020603050405020304" pitchFamily="18" charset="0"/>
              </a:rPr>
              <a:t>Proposes a way to minimize the impacts of power grid outages by using green and brown energy sources in microgrids. The use of renewable energy sources reduces the CO2 emissions while increasing the yield revenue</a:t>
            </a:r>
          </a:p>
        </p:txBody>
      </p:sp>
      <p:sp>
        <p:nvSpPr>
          <p:cNvPr id="15"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b="1">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20"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b="1">
                <a:latin typeface="Times New Roman" panose="02020603050405020304" pitchFamily="18" charset="0"/>
                <a:cs typeface="Times New Roman" panose="02020603050405020304" pitchFamily="18" charset="0"/>
              </a:endParaRPr>
            </a:p>
          </p:txBody>
        </p:sp>
        <p:sp>
          <p:nvSpPr>
            <p:cNvPr id="21"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b="1">
                <a:latin typeface="Times New Roman" panose="02020603050405020304" pitchFamily="18" charset="0"/>
                <a:cs typeface="Times New Roman" panose="02020603050405020304" pitchFamily="18" charset="0"/>
              </a:endParaRPr>
            </a:p>
          </p:txBody>
        </p:sp>
        <p:sp>
          <p:nvSpPr>
            <p:cNvPr id="22"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b="1">
                <a:latin typeface="Times New Roman" panose="02020603050405020304" pitchFamily="18" charset="0"/>
                <a:cs typeface="Times New Roman" panose="02020603050405020304" pitchFamily="18" charset="0"/>
              </a:endParaRPr>
            </a:p>
          </p:txBody>
        </p:sp>
      </p:grpSp>
      <p:sp>
        <p:nvSpPr>
          <p:cNvPr id="23"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4"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06/21</a:t>
            </a:r>
            <a:endParaRPr sz="600" dirty="0">
              <a:latin typeface="Times New Roman" panose="02020603050405020304" pitchFamily="18" charset="0"/>
              <a:cs typeface="Times New Roman" panose="02020603050405020304" pitchFamily="18" charset="0"/>
            </a:endParaRPr>
          </a:p>
        </p:txBody>
      </p:sp>
      <p:sp>
        <p:nvSpPr>
          <p:cNvPr id="25" name="object 3"/>
          <p:cNvSpPr txBox="1">
            <a:spLocks noGrp="1"/>
          </p:cNvSpPr>
          <p:nvPr>
            <p:ph type="title"/>
          </p:nvPr>
        </p:nvSpPr>
        <p:spPr>
          <a:xfrm>
            <a:off x="1352546" y="67729"/>
            <a:ext cx="1738322" cy="448200"/>
          </a:xfrm>
        </p:spPr>
        <p:txBody>
          <a:bodyPr vert="horz" tIns="17145" rtlCol="0"/>
          <a:lstStyle/>
          <a:p>
            <a:pPr marL="12700" eaLnBrk="1" fontAlgn="auto" hangingPunct="1">
              <a:spcBef>
                <a:spcPts val="135"/>
              </a:spcBef>
              <a:spcAft>
                <a:spcPts val="0"/>
              </a:spcAft>
              <a:defRPr/>
            </a:pPr>
            <a:r>
              <a:rPr lang="en-US" sz="1400" i="0" spc="10" dirty="0" smtClean="0">
                <a:solidFill>
                  <a:srgbClr val="FFFFFF"/>
                </a:solidFill>
                <a:latin typeface="Times New Roman" panose="02020603050405020304" pitchFamily="18" charset="0"/>
                <a:cs typeface="Times New Roman" panose="02020603050405020304" pitchFamily="18" charset="0"/>
              </a:rPr>
              <a:t>Literature Survey</a:t>
            </a:r>
            <a:endParaRPr sz="1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8100" y="643274"/>
            <a:ext cx="4572000" cy="1015663"/>
          </a:xfrm>
          <a:prstGeom prst="rect">
            <a:avLst/>
          </a:prstGeom>
          <a:noFill/>
        </p:spPr>
        <p:txBody>
          <a:bodyPr wrap="square" rtlCol="0">
            <a:spAutoFit/>
          </a:bodyPr>
          <a:lstStyle/>
          <a:p>
            <a:pPr lvl="0" algn="just"/>
            <a:r>
              <a:rPr lang="en-US" sz="1200" dirty="0" err="1" smtClean="0">
                <a:latin typeface="Times New Roman" panose="02020603050405020304" pitchFamily="18" charset="0"/>
                <a:cs typeface="Times New Roman" panose="02020603050405020304" pitchFamily="18" charset="0"/>
              </a:rPr>
              <a:t>Tooryan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Fatemeh</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Hamid</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HassanzadehFard</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Vahid</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Dargahi</a:t>
            </a:r>
            <a:r>
              <a:rPr lang="en-US" sz="1200" dirty="0" smtClean="0">
                <a:latin typeface="Times New Roman" panose="02020603050405020304" pitchFamily="18" charset="0"/>
                <a:cs typeface="Times New Roman" panose="02020603050405020304" pitchFamily="18" charset="0"/>
              </a:rPr>
              <a:t>, and </a:t>
            </a:r>
            <a:r>
              <a:rPr lang="en-US" sz="1200" dirty="0" err="1" smtClean="0">
                <a:latin typeface="Times New Roman" panose="02020603050405020304" pitchFamily="18" charset="0"/>
                <a:cs typeface="Times New Roman" panose="02020603050405020304" pitchFamily="18" charset="0"/>
              </a:rPr>
              <a:t>Shuangshuang</a:t>
            </a:r>
            <a:r>
              <a:rPr lang="en-US" sz="1200" dirty="0" smtClean="0">
                <a:latin typeface="Times New Roman" panose="02020603050405020304" pitchFamily="18" charset="0"/>
                <a:cs typeface="Times New Roman" panose="02020603050405020304" pitchFamily="18" charset="0"/>
              </a:rPr>
              <a:t> Jin. "A cost-effective approach for optimal energy management of a hybrid CCHP </a:t>
            </a:r>
            <a:r>
              <a:rPr lang="en-US" sz="1200" dirty="0" err="1" smtClean="0">
                <a:latin typeface="Times New Roman" panose="02020603050405020304" pitchFamily="18" charset="0"/>
                <a:cs typeface="Times New Roman" panose="02020603050405020304" pitchFamily="18" charset="0"/>
              </a:rPr>
              <a:t>microgrid</a:t>
            </a:r>
            <a:r>
              <a:rPr lang="en-US" sz="1200" dirty="0" smtClean="0">
                <a:latin typeface="Times New Roman" panose="02020603050405020304" pitchFamily="18" charset="0"/>
                <a:cs typeface="Times New Roman" panose="02020603050405020304" pitchFamily="18" charset="0"/>
              </a:rPr>
              <a:t> with different hydrogen production considering load growth analysis." International Journal of Hydrogen Energy 47, no. 10 (2022): 6569-6585.</a:t>
            </a:r>
            <a:endParaRPr lang="en-IN" sz="1200" b="1"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19034" y="1873251"/>
            <a:ext cx="4572000" cy="830997"/>
          </a:xfrm>
          <a:prstGeom prst="rect">
            <a:avLst/>
          </a:prstGeom>
          <a:noFill/>
        </p:spPr>
        <p:txBody>
          <a:bodyPr wrap="square" rtlCol="0">
            <a:spAutoFit/>
          </a:bodyPr>
          <a:lstStyle/>
          <a:p>
            <a:pPr algn="just"/>
            <a:r>
              <a:rPr lang="en-IN" sz="1200" dirty="0">
                <a:latin typeface="Times New Roman" panose="02020603050405020304" pitchFamily="18" charset="0"/>
                <a:cs typeface="Times New Roman" panose="02020603050405020304" pitchFamily="18" charset="0"/>
              </a:rPr>
              <a:t>This paper proposes battery energy storage, thermal energy storage and minimal operational cost in a hybrid microgrid. It uses municipal waste to produce electircity in fuel cells and suggests a way to optimally manage the energy rewuirements of devices.</a:t>
            </a:r>
          </a:p>
        </p:txBody>
      </p:sp>
      <p:sp>
        <p:nvSpPr>
          <p:cNvPr id="15"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20"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2"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3"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4"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07/21</a:t>
            </a:r>
            <a:endParaRPr sz="600" dirty="0">
              <a:latin typeface="Times New Roman" panose="02020603050405020304" pitchFamily="18" charset="0"/>
              <a:cs typeface="Times New Roman" panose="02020603050405020304" pitchFamily="18" charset="0"/>
            </a:endParaRPr>
          </a:p>
        </p:txBody>
      </p:sp>
      <p:sp>
        <p:nvSpPr>
          <p:cNvPr id="25" name="object 3"/>
          <p:cNvSpPr txBox="1">
            <a:spLocks noGrp="1"/>
          </p:cNvSpPr>
          <p:nvPr>
            <p:ph type="title"/>
          </p:nvPr>
        </p:nvSpPr>
        <p:spPr>
          <a:xfrm>
            <a:off x="1352546" y="67729"/>
            <a:ext cx="1738322" cy="448200"/>
          </a:xfrm>
        </p:spPr>
        <p:txBody>
          <a:bodyPr vert="horz" tIns="17145" rtlCol="0"/>
          <a:lstStyle/>
          <a:p>
            <a:pPr marL="12700" eaLnBrk="1" fontAlgn="auto" hangingPunct="1">
              <a:spcBef>
                <a:spcPts val="135"/>
              </a:spcBef>
              <a:spcAft>
                <a:spcPts val="0"/>
              </a:spcAft>
              <a:defRPr/>
            </a:pPr>
            <a:r>
              <a:rPr lang="en-US" sz="1400" i="0" spc="10" dirty="0" smtClean="0">
                <a:solidFill>
                  <a:srgbClr val="FFFFFF"/>
                </a:solidFill>
                <a:latin typeface="Times New Roman" panose="02020603050405020304" pitchFamily="18" charset="0"/>
                <a:cs typeface="Times New Roman" panose="02020603050405020304" pitchFamily="18" charset="0"/>
              </a:rPr>
              <a:t>Literature Survey</a:t>
            </a:r>
            <a:endParaRPr sz="1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8100" y="658805"/>
            <a:ext cx="4572000" cy="1015663"/>
          </a:xfrm>
          <a:prstGeom prst="rect">
            <a:avLst/>
          </a:prstGeom>
          <a:noFill/>
        </p:spPr>
        <p:txBody>
          <a:bodyPr wrap="square" rtlCol="0">
            <a:spAutoFit/>
          </a:bodyPr>
          <a:lstStyle/>
          <a:p>
            <a:pPr lvl="0" algn="just"/>
            <a:r>
              <a:rPr lang="en-US" sz="1200" dirty="0" err="1" smtClean="0">
                <a:latin typeface="Times New Roman" panose="02020603050405020304" pitchFamily="18" charset="0"/>
                <a:cs typeface="Times New Roman" panose="02020603050405020304" pitchFamily="18" charset="0"/>
              </a:rPr>
              <a:t>Tahir</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Kawakib</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Arar</a:t>
            </a:r>
            <a:r>
              <a:rPr lang="en-US" sz="1200" dirty="0" smtClean="0">
                <a:latin typeface="Times New Roman" panose="02020603050405020304" pitchFamily="18" charset="0"/>
                <a:cs typeface="Times New Roman" panose="02020603050405020304" pitchFamily="18" charset="0"/>
              </a:rPr>
              <a:t>, Montserrat </a:t>
            </a:r>
            <a:r>
              <a:rPr lang="en-US" sz="1200" dirty="0" err="1" smtClean="0">
                <a:latin typeface="Times New Roman" panose="02020603050405020304" pitchFamily="18" charset="0"/>
                <a:cs typeface="Times New Roman" panose="02020603050405020304" pitchFamily="18" charset="0"/>
              </a:rPr>
              <a:t>Zamorano</a:t>
            </a:r>
            <a:r>
              <a:rPr lang="en-US" sz="1200" dirty="0" smtClean="0">
                <a:latin typeface="Times New Roman" panose="02020603050405020304" pitchFamily="18" charset="0"/>
                <a:cs typeface="Times New Roman" panose="02020603050405020304" pitchFamily="18" charset="0"/>
              </a:rPr>
              <a:t>, and Javier </a:t>
            </a:r>
            <a:r>
              <a:rPr lang="en-US" sz="1200" dirty="0" err="1" smtClean="0">
                <a:latin typeface="Times New Roman" panose="02020603050405020304" pitchFamily="18" charset="0"/>
                <a:cs typeface="Times New Roman" panose="02020603050405020304" pitchFamily="18" charset="0"/>
              </a:rPr>
              <a:t>Ordóñez</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García</a:t>
            </a:r>
            <a:r>
              <a:rPr lang="en-US" sz="1200" dirty="0" smtClean="0">
                <a:latin typeface="Times New Roman" panose="02020603050405020304" pitchFamily="18" charset="0"/>
                <a:cs typeface="Times New Roman" panose="02020603050405020304" pitchFamily="18" charset="0"/>
              </a:rPr>
              <a:t>. "Scientific mapping of </a:t>
            </a:r>
            <a:r>
              <a:rPr lang="en-US" sz="1200" dirty="0" err="1" smtClean="0">
                <a:latin typeface="Times New Roman" panose="02020603050405020304" pitchFamily="18" charset="0"/>
                <a:cs typeface="Times New Roman" panose="02020603050405020304" pitchFamily="18" charset="0"/>
              </a:rPr>
              <a:t>optimisation</a:t>
            </a:r>
            <a:r>
              <a:rPr lang="en-US" sz="1200" dirty="0" smtClean="0">
                <a:latin typeface="Times New Roman" panose="02020603050405020304" pitchFamily="18" charset="0"/>
                <a:cs typeface="Times New Roman" panose="02020603050405020304" pitchFamily="18" charset="0"/>
              </a:rPr>
              <a:t> applied to </a:t>
            </a:r>
            <a:r>
              <a:rPr lang="en-US" sz="1200" dirty="0" err="1" smtClean="0">
                <a:latin typeface="Times New Roman" panose="02020603050405020304" pitchFamily="18" charset="0"/>
                <a:cs typeface="Times New Roman" panose="02020603050405020304" pitchFamily="18" charset="0"/>
              </a:rPr>
              <a:t>microgrids</a:t>
            </a:r>
            <a:r>
              <a:rPr lang="en-US" sz="1200" dirty="0" smtClean="0">
                <a:latin typeface="Times New Roman" panose="02020603050405020304" pitchFamily="18" charset="0"/>
                <a:cs typeface="Times New Roman" panose="02020603050405020304" pitchFamily="18" charset="0"/>
              </a:rPr>
              <a:t> integrated with renewable energy systems." International Journal of Electrical Power &amp; Energy Systems 145 (2023): 108698.</a:t>
            </a:r>
            <a:endParaRPr lang="en-IN" sz="1200" b="1" dirty="0" smtClean="0">
              <a:latin typeface="Times New Roman" panose="02020603050405020304" pitchFamily="18" charset="0"/>
              <a:cs typeface="Times New Roman" panose="02020603050405020304" pitchFamily="18" charset="0"/>
            </a:endParaRPr>
          </a:p>
          <a:p>
            <a:pPr lvl="0" algn="just"/>
            <a:endParaRPr lang="en-IN" sz="12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38100" y="2085347"/>
            <a:ext cx="4572000" cy="645160"/>
          </a:xfrm>
          <a:prstGeom prst="rect">
            <a:avLst/>
          </a:prstGeom>
          <a:noFill/>
        </p:spPr>
        <p:txBody>
          <a:bodyPr wrap="square" rtlCol="0">
            <a:spAutoFit/>
          </a:bodyPr>
          <a:lstStyle/>
          <a:p>
            <a:pPr algn="just"/>
            <a:r>
              <a:rPr lang="en-IN" sz="1200" dirty="0" smtClean="0">
                <a:latin typeface="Times New Roman" panose="02020603050405020304" pitchFamily="18" charset="0"/>
                <a:cs typeface="Times New Roman" panose="02020603050405020304" pitchFamily="18" charset="0"/>
              </a:rPr>
              <a:t>Proposes an optimized microgrid architecture for efficient management of energy requirements and as an alternative an sustainable source of energy. </a:t>
            </a:r>
          </a:p>
        </p:txBody>
      </p:sp>
      <p:sp>
        <p:nvSpPr>
          <p:cNvPr id="15"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dirty="0">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20"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2"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3"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4"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08/21</a:t>
            </a:r>
            <a:endParaRPr sz="600" dirty="0">
              <a:latin typeface="Times New Roman" panose="02020603050405020304" pitchFamily="18" charset="0"/>
              <a:cs typeface="Times New Roman" panose="02020603050405020304" pitchFamily="18" charset="0"/>
            </a:endParaRPr>
          </a:p>
        </p:txBody>
      </p:sp>
      <p:sp>
        <p:nvSpPr>
          <p:cNvPr id="25" name="object 3"/>
          <p:cNvSpPr txBox="1">
            <a:spLocks noGrp="1"/>
          </p:cNvSpPr>
          <p:nvPr>
            <p:ph type="title"/>
          </p:nvPr>
        </p:nvSpPr>
        <p:spPr>
          <a:xfrm>
            <a:off x="1352546" y="67729"/>
            <a:ext cx="1738322" cy="448200"/>
          </a:xfrm>
        </p:spPr>
        <p:txBody>
          <a:bodyPr vert="horz" tIns="17145" rtlCol="0"/>
          <a:lstStyle/>
          <a:p>
            <a:pPr marL="12700" eaLnBrk="1" fontAlgn="auto" hangingPunct="1">
              <a:spcBef>
                <a:spcPts val="135"/>
              </a:spcBef>
              <a:spcAft>
                <a:spcPts val="0"/>
              </a:spcAft>
              <a:defRPr/>
            </a:pPr>
            <a:r>
              <a:rPr lang="en-US" sz="1400" i="0" spc="10" dirty="0" smtClean="0">
                <a:solidFill>
                  <a:srgbClr val="FFFFFF"/>
                </a:solidFill>
                <a:latin typeface="Times New Roman" panose="02020603050405020304" pitchFamily="18" charset="0"/>
                <a:cs typeface="Times New Roman" panose="02020603050405020304" pitchFamily="18" charset="0"/>
              </a:rPr>
              <a:t>Literature Survey</a:t>
            </a:r>
            <a:endParaRPr sz="1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38100" y="563253"/>
            <a:ext cx="4572000" cy="1015663"/>
          </a:xfrm>
          <a:prstGeom prst="rect">
            <a:avLst/>
          </a:prstGeom>
          <a:noFill/>
        </p:spPr>
        <p:txBody>
          <a:bodyPr wrap="square" rtlCol="0">
            <a:spAutoFit/>
          </a:bodyPr>
          <a:lstStyle/>
          <a:p>
            <a:pPr lvl="0" algn="just"/>
            <a:r>
              <a:rPr lang="en-US" sz="1200" dirty="0" err="1" smtClean="0">
                <a:latin typeface="Times New Roman" panose="02020603050405020304" pitchFamily="18" charset="0"/>
                <a:cs typeface="Times New Roman" panose="02020603050405020304" pitchFamily="18" charset="0"/>
              </a:rPr>
              <a:t>Jalali</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Fatemeh</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Arun</a:t>
            </a:r>
            <a:r>
              <a:rPr lang="en-US" sz="1200" dirty="0" smtClean="0">
                <a:latin typeface="Times New Roman" panose="02020603050405020304" pitchFamily="18" charset="0"/>
                <a:cs typeface="Times New Roman" panose="02020603050405020304" pitchFamily="18" charset="0"/>
              </a:rPr>
              <a:t> </a:t>
            </a:r>
            <a:r>
              <a:rPr lang="en-US" sz="1200" dirty="0" err="1" smtClean="0">
                <a:latin typeface="Times New Roman" panose="02020603050405020304" pitchFamily="18" charset="0"/>
                <a:cs typeface="Times New Roman" panose="02020603050405020304" pitchFamily="18" charset="0"/>
              </a:rPr>
              <a:t>Vishwanath</a:t>
            </a:r>
            <a:r>
              <a:rPr lang="en-US" sz="1200" dirty="0" smtClean="0">
                <a:latin typeface="Times New Roman" panose="02020603050405020304" pitchFamily="18" charset="0"/>
                <a:cs typeface="Times New Roman" panose="02020603050405020304" pitchFamily="18" charset="0"/>
              </a:rPr>
              <a:t>, Julian De </a:t>
            </a:r>
            <a:r>
              <a:rPr lang="en-US" sz="1200" dirty="0" err="1" smtClean="0">
                <a:latin typeface="Times New Roman" panose="02020603050405020304" pitchFamily="18" charset="0"/>
                <a:cs typeface="Times New Roman" panose="02020603050405020304" pitchFamily="18" charset="0"/>
              </a:rPr>
              <a:t>Hoog</a:t>
            </a:r>
            <a:r>
              <a:rPr lang="en-US" sz="1200" dirty="0" smtClean="0">
                <a:latin typeface="Times New Roman" panose="02020603050405020304" pitchFamily="18" charset="0"/>
                <a:cs typeface="Times New Roman" panose="02020603050405020304" pitchFamily="18" charset="0"/>
              </a:rPr>
              <a:t>, and Frank Suits. "Interconnecting Fog computing and </a:t>
            </a:r>
            <a:r>
              <a:rPr lang="en-US" sz="1200" dirty="0" err="1" smtClean="0">
                <a:latin typeface="Times New Roman" panose="02020603050405020304" pitchFamily="18" charset="0"/>
                <a:cs typeface="Times New Roman" panose="02020603050405020304" pitchFamily="18" charset="0"/>
              </a:rPr>
              <a:t>microgrids</a:t>
            </a:r>
            <a:r>
              <a:rPr lang="en-US" sz="1200" dirty="0" smtClean="0">
                <a:latin typeface="Times New Roman" panose="02020603050405020304" pitchFamily="18" charset="0"/>
                <a:cs typeface="Times New Roman" panose="02020603050405020304" pitchFamily="18" charset="0"/>
              </a:rPr>
              <a:t> for greening </a:t>
            </a:r>
            <a:r>
              <a:rPr lang="en-US" sz="1200" dirty="0" err="1" smtClean="0">
                <a:latin typeface="Times New Roman" panose="02020603050405020304" pitchFamily="18" charset="0"/>
                <a:cs typeface="Times New Roman" panose="02020603050405020304" pitchFamily="18" charset="0"/>
              </a:rPr>
              <a:t>IoT</a:t>
            </a:r>
            <a:r>
              <a:rPr lang="en-US" sz="1200" dirty="0" smtClean="0">
                <a:latin typeface="Times New Roman" panose="02020603050405020304" pitchFamily="18" charset="0"/>
                <a:cs typeface="Times New Roman" panose="02020603050405020304" pitchFamily="18" charset="0"/>
              </a:rPr>
              <a:t>." In 2016 IEEE Innovative Smart Grid Technologies-Asia (ISGT-Asia), pp. 693-698. IEEE, 2016.</a:t>
            </a:r>
            <a:endParaRPr lang="en-IN" sz="1200" b="1" dirty="0" smtClean="0">
              <a:latin typeface="Times New Roman" panose="02020603050405020304" pitchFamily="18" charset="0"/>
              <a:cs typeface="Times New Roman" panose="02020603050405020304" pitchFamily="18" charset="0"/>
            </a:endParaRPr>
          </a:p>
          <a:p>
            <a:pPr lvl="0" algn="just"/>
            <a:endParaRPr lang="en-IN" sz="1200" dirty="0">
              <a:latin typeface="Times New Roman" panose="02020603050405020304" pitchFamily="18" charset="0"/>
              <a:cs typeface="Times New Roman" panose="02020603050405020304" pitchFamily="18" charset="0"/>
            </a:endParaRPr>
          </a:p>
        </p:txBody>
      </p:sp>
      <p:sp>
        <p:nvSpPr>
          <p:cNvPr id="18" name="TextBox 17"/>
          <p:cNvSpPr txBox="1"/>
          <p:nvPr/>
        </p:nvSpPr>
        <p:spPr>
          <a:xfrm>
            <a:off x="38100" y="1858653"/>
            <a:ext cx="4572000" cy="1014730"/>
          </a:xfrm>
          <a:prstGeom prst="rect">
            <a:avLst/>
          </a:prstGeom>
          <a:noFill/>
        </p:spPr>
        <p:txBody>
          <a:bodyPr wrap="square" rtlCol="0">
            <a:spAutoFit/>
          </a:bodyPr>
          <a:lstStyle/>
          <a:p>
            <a:pPr algn="just"/>
            <a:r>
              <a:rPr lang="en-IN" sz="1200" dirty="0" smtClean="0">
                <a:latin typeface="Times New Roman" panose="02020603050405020304" pitchFamily="18" charset="0"/>
                <a:cs typeface="Times New Roman" panose="02020603050405020304" pitchFamily="18" charset="0"/>
              </a:rPr>
              <a:t>This paper analyses the energy consumption of various IoT devices used in weather forecasting in a traditional cloud and fog environment and compares the consumption and wastage when integrated with hybrid microgrids. Further it identifies the factors that influence dynamic energy requirement decision making.</a:t>
            </a:r>
          </a:p>
        </p:txBody>
      </p:sp>
      <p:sp>
        <p:nvSpPr>
          <p:cNvPr id="15" name="object 2"/>
          <p:cNvSpPr>
            <a:spLocks noChangeArrowheads="1"/>
          </p:cNvSpPr>
          <p:nvPr/>
        </p:nvSpPr>
        <p:spPr bwMode="auto">
          <a:xfrm>
            <a:off x="0" y="0"/>
            <a:ext cx="4610100" cy="350838"/>
          </a:xfrm>
          <a:custGeom>
            <a:avLst/>
            <a:gdLst>
              <a:gd name="T0" fmla="*/ 0 w 4608195"/>
              <a:gd name="T1" fmla="*/ 0 h 350520"/>
              <a:gd name="T2" fmla="*/ 4608195 w 4608195"/>
              <a:gd name="T3" fmla="*/ 350520 h 350520"/>
            </a:gdLst>
            <a:ahLst/>
            <a:cxnLst>
              <a:cxn ang="0">
                <a:pos x="4608004" y="0"/>
              </a:cxn>
              <a:cxn ang="0">
                <a:pos x="0" y="0"/>
              </a:cxn>
              <a:cxn ang="0">
                <a:pos x="0" y="350126"/>
              </a:cxn>
              <a:cxn ang="0">
                <a:pos x="4608004" y="350126"/>
              </a:cxn>
              <a:cxn ang="0">
                <a:pos x="4608004" y="0"/>
              </a:cxn>
            </a:cxnLst>
            <a:rect l="T0" t="T1" r="T2" b="T3"/>
            <a:pathLst>
              <a:path w="4608195" h="350520">
                <a:moveTo>
                  <a:pt x="4608004" y="0"/>
                </a:moveTo>
                <a:lnTo>
                  <a:pt x="0" y="0"/>
                </a:lnTo>
                <a:lnTo>
                  <a:pt x="0" y="350126"/>
                </a:lnTo>
                <a:lnTo>
                  <a:pt x="4608004" y="350126"/>
                </a:lnTo>
                <a:lnTo>
                  <a:pt x="4608004" y="0"/>
                </a:lnTo>
                <a:close/>
              </a:path>
            </a:pathLst>
          </a:custGeom>
          <a:solidFill>
            <a:srgbClr val="002060"/>
          </a:solidFill>
          <a:ln w="9525">
            <a:noFill/>
            <a:miter lim="800000"/>
          </a:ln>
        </p:spPr>
        <p:txBody>
          <a:bodyPr lIns="0" tIns="0" rIns="0" bIns="0"/>
          <a:lstStyle/>
          <a:p>
            <a:endParaRPr lang="en-US" dirty="0">
              <a:latin typeface="Times New Roman" panose="02020603050405020304" pitchFamily="18" charset="0"/>
              <a:cs typeface="Times New Roman" panose="02020603050405020304" pitchFamily="18" charset="0"/>
            </a:endParaRPr>
          </a:p>
        </p:txBody>
      </p:sp>
      <p:grpSp>
        <p:nvGrpSpPr>
          <p:cNvPr id="16" name="object 17"/>
          <p:cNvGrpSpPr/>
          <p:nvPr/>
        </p:nvGrpSpPr>
        <p:grpSpPr>
          <a:xfrm>
            <a:off x="1905" y="3350895"/>
            <a:ext cx="4608195" cy="109855"/>
            <a:chOff x="0" y="3346348"/>
            <a:chExt cx="4608195" cy="109855"/>
          </a:xfrm>
          <a:solidFill>
            <a:srgbClr val="002060"/>
          </a:solidFill>
        </p:grpSpPr>
        <p:sp>
          <p:nvSpPr>
            <p:cNvPr id="20" name="object 18"/>
            <p:cNvSpPr/>
            <p:nvPr/>
          </p:nvSpPr>
          <p:spPr>
            <a:xfrm>
              <a:off x="0" y="3346348"/>
              <a:ext cx="1536065" cy="109855"/>
            </a:xfrm>
            <a:custGeom>
              <a:avLst/>
              <a:gdLst/>
              <a:ahLst/>
              <a:cxnLst/>
              <a:rect l="l" t="t" r="r" b="b"/>
              <a:pathLst>
                <a:path w="1536065"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1" name="object 19"/>
            <p:cNvSpPr/>
            <p:nvPr/>
          </p:nvSpPr>
          <p:spPr>
            <a:xfrm>
              <a:off x="1535976"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sp>
          <p:nvSpPr>
            <p:cNvPr id="22" name="object 20"/>
            <p:cNvSpPr/>
            <p:nvPr/>
          </p:nvSpPr>
          <p:spPr>
            <a:xfrm>
              <a:off x="3071952" y="3346348"/>
              <a:ext cx="1536065" cy="109855"/>
            </a:xfrm>
            <a:custGeom>
              <a:avLst/>
              <a:gdLst/>
              <a:ahLst/>
              <a:cxnLst/>
              <a:rect l="l" t="t" r="r" b="b"/>
              <a:pathLst>
                <a:path w="1536064" h="109854">
                  <a:moveTo>
                    <a:pt x="1535976" y="0"/>
                  </a:moveTo>
                  <a:lnTo>
                    <a:pt x="0" y="0"/>
                  </a:lnTo>
                  <a:lnTo>
                    <a:pt x="0" y="109651"/>
                  </a:lnTo>
                  <a:lnTo>
                    <a:pt x="1535976" y="109651"/>
                  </a:lnTo>
                  <a:lnTo>
                    <a:pt x="1535976" y="0"/>
                  </a:lnTo>
                  <a:close/>
                </a:path>
              </a:pathLst>
            </a:custGeom>
            <a:grpFill/>
          </p:spPr>
          <p:txBody>
            <a:bodyPr lIns="0" tIns="0" rIns="0" bIns="0"/>
            <a:lstStyle/>
            <a:p>
              <a:pPr fontAlgn="auto">
                <a:spcBef>
                  <a:spcPts val="0"/>
                </a:spcBef>
                <a:spcAft>
                  <a:spcPts val="0"/>
                </a:spcAft>
                <a:defRPr/>
              </a:pPr>
              <a:endParaRPr>
                <a:latin typeface="Times New Roman" panose="02020603050405020304" pitchFamily="18" charset="0"/>
                <a:cs typeface="Times New Roman" panose="02020603050405020304" pitchFamily="18" charset="0"/>
              </a:endParaRPr>
            </a:p>
          </p:txBody>
        </p:sp>
      </p:grpSp>
      <p:sp>
        <p:nvSpPr>
          <p:cNvPr id="23" name="object 21"/>
          <p:cNvSpPr>
            <a:spLocks noGrp="1"/>
          </p:cNvSpPr>
          <p:nvPr>
            <p:ph type="ftr" sz="quarter" idx="10"/>
          </p:nvPr>
        </p:nvSpPr>
        <p:spPr>
          <a:xfrm>
            <a:off x="1588" y="3355119"/>
            <a:ext cx="3294062" cy="89768"/>
          </a:xfrm>
          <a:noFill/>
        </p:spPr>
        <p:txBody>
          <a:bodyPr rtlCol="0"/>
          <a:lstStyle/>
          <a:p>
            <a:pPr marL="12700" fontAlgn="auto">
              <a:spcBef>
                <a:spcPts val="0"/>
              </a:spcBef>
              <a:spcAft>
                <a:spcPts val="0"/>
              </a:spcAft>
              <a:defRPr/>
            </a:pPr>
            <a:r>
              <a:rPr lang="en-US" spc="-5" dirty="0" smtClean="0">
                <a:latin typeface="Times New Roman" panose="02020603050405020304" pitchFamily="18" charset="0"/>
                <a:ea typeface="+mn-ea"/>
                <a:cs typeface="Times New Roman" panose="02020603050405020304" pitchFamily="18" charset="0"/>
              </a:rPr>
              <a:t>neha bhende , rupakesavan</a:t>
            </a:r>
          </a:p>
        </p:txBody>
      </p:sp>
      <p:sp>
        <p:nvSpPr>
          <p:cNvPr id="24" name="object 17"/>
          <p:cNvSpPr txBox="1"/>
          <p:nvPr/>
        </p:nvSpPr>
        <p:spPr>
          <a:xfrm>
            <a:off x="3376613" y="3354388"/>
            <a:ext cx="1220787" cy="88900"/>
          </a:xfrm>
          <a:prstGeom prst="rect">
            <a:avLst/>
          </a:prstGeom>
          <a:noFill/>
        </p:spPr>
        <p:txBody>
          <a:bodyPr lIns="0" tIns="0" rIns="0" bIns="0">
            <a:spAutoFit/>
          </a:bodyPr>
          <a:lstStyle/>
          <a:p>
            <a:pPr marL="12700" fontAlgn="auto">
              <a:lnSpc>
                <a:spcPts val="675"/>
              </a:lnSpc>
              <a:spcBef>
                <a:spcPts val="0"/>
              </a:spcBef>
              <a:spcAft>
                <a:spcPts val="0"/>
              </a:spcAft>
              <a:defRPr/>
            </a:pPr>
            <a:r>
              <a:rPr lang="en-US" sz="600" dirty="0" smtClean="0">
                <a:solidFill>
                  <a:schemeClr val="bg1"/>
                </a:solidFill>
                <a:latin typeface="Times New Roman" panose="02020603050405020304" pitchFamily="18" charset="0"/>
                <a:cs typeface="Times New Roman" panose="02020603050405020304" pitchFamily="18" charset="0"/>
              </a:rPr>
              <a:t>October 2023 	</a:t>
            </a:r>
            <a:r>
              <a:rPr lang="en-US" sz="600" spc="-5" dirty="0" smtClean="0">
                <a:solidFill>
                  <a:srgbClr val="FFFFFF"/>
                </a:solidFill>
                <a:latin typeface="Times New Roman" panose="02020603050405020304" pitchFamily="18" charset="0"/>
                <a:cs typeface="Times New Roman" panose="02020603050405020304" pitchFamily="18" charset="0"/>
              </a:rPr>
              <a:t>09</a:t>
            </a:r>
            <a:r>
              <a:rPr sz="600" spc="-114" smtClean="0">
                <a:solidFill>
                  <a:srgbClr val="FFFFFF"/>
                </a:solidFill>
                <a:latin typeface="Times New Roman" panose="02020603050405020304" pitchFamily="18" charset="0"/>
                <a:cs typeface="Times New Roman" panose="02020603050405020304" pitchFamily="18" charset="0"/>
              </a:rPr>
              <a:t> </a:t>
            </a:r>
            <a:r>
              <a:rPr sz="600" spc="-5">
                <a:solidFill>
                  <a:srgbClr val="FFFFFF"/>
                </a:solidFill>
                <a:latin typeface="Times New Roman" panose="02020603050405020304" pitchFamily="18" charset="0"/>
                <a:cs typeface="Times New Roman" panose="02020603050405020304" pitchFamily="18" charset="0"/>
              </a:rPr>
              <a:t>/</a:t>
            </a:r>
            <a:r>
              <a:rPr sz="600" spc="-120">
                <a:solidFill>
                  <a:srgbClr val="FFFFFF"/>
                </a:solidFill>
                <a:latin typeface="Times New Roman" panose="02020603050405020304" pitchFamily="18" charset="0"/>
                <a:cs typeface="Times New Roman" panose="02020603050405020304" pitchFamily="18" charset="0"/>
              </a:rPr>
              <a:t> </a:t>
            </a:r>
            <a:r>
              <a:rPr lang="en-US" sz="600" spc="-120" dirty="0" smtClean="0">
                <a:solidFill>
                  <a:srgbClr val="FFFFFF"/>
                </a:solidFill>
                <a:latin typeface="Times New Roman" panose="02020603050405020304" pitchFamily="18" charset="0"/>
                <a:cs typeface="Times New Roman" panose="02020603050405020304" pitchFamily="18" charset="0"/>
              </a:rPr>
              <a:t>2</a:t>
            </a:r>
            <a:r>
              <a:rPr sz="600" spc="-5" smtClean="0">
                <a:solidFill>
                  <a:srgbClr val="FFFFFF"/>
                </a:solidFill>
                <a:latin typeface="Times New Roman" panose="02020603050405020304" pitchFamily="18" charset="0"/>
                <a:cs typeface="Times New Roman" panose="02020603050405020304" pitchFamily="18" charset="0"/>
              </a:rPr>
              <a:t>1</a:t>
            </a:r>
            <a:endParaRPr sz="600" dirty="0">
              <a:latin typeface="Times New Roman" panose="02020603050405020304" pitchFamily="18" charset="0"/>
              <a:cs typeface="Times New Roman" panose="02020603050405020304" pitchFamily="18" charset="0"/>
            </a:endParaRPr>
          </a:p>
        </p:txBody>
      </p:sp>
      <p:sp>
        <p:nvSpPr>
          <p:cNvPr id="25" name="object 3"/>
          <p:cNvSpPr txBox="1">
            <a:spLocks noGrp="1"/>
          </p:cNvSpPr>
          <p:nvPr>
            <p:ph type="title"/>
          </p:nvPr>
        </p:nvSpPr>
        <p:spPr>
          <a:xfrm>
            <a:off x="1352546" y="67729"/>
            <a:ext cx="1738322" cy="448200"/>
          </a:xfrm>
        </p:spPr>
        <p:txBody>
          <a:bodyPr vert="horz" tIns="17145" rtlCol="0"/>
          <a:lstStyle/>
          <a:p>
            <a:pPr marL="12700" eaLnBrk="1" fontAlgn="auto" hangingPunct="1">
              <a:spcBef>
                <a:spcPts val="135"/>
              </a:spcBef>
              <a:spcAft>
                <a:spcPts val="0"/>
              </a:spcAft>
              <a:defRPr/>
            </a:pPr>
            <a:r>
              <a:rPr lang="en-US" sz="1400" i="0" spc="10" dirty="0" smtClean="0">
                <a:solidFill>
                  <a:srgbClr val="FFFFFF"/>
                </a:solidFill>
                <a:latin typeface="Times New Roman" panose="02020603050405020304" pitchFamily="18" charset="0"/>
                <a:cs typeface="Times New Roman" panose="02020603050405020304" pitchFamily="18" charset="0"/>
              </a:rPr>
              <a:t>Literature Survey</a:t>
            </a:r>
            <a:endParaRPr sz="1400" dirty="0">
              <a:latin typeface="Times New Roman" panose="02020603050405020304" pitchFamily="18" charset="0"/>
              <a:cs typeface="Times New Roman" panose="02020603050405020304" pitchFamily="18" charset="0"/>
            </a:endParaRPr>
          </a:p>
        </p:txBody>
      </p:sp>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2198</Words>
  <Application>WPS Presentation</Application>
  <PresentationFormat>Custom</PresentationFormat>
  <Paragraphs>204</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Outline</vt:lpstr>
      <vt:lpstr>  Motivation:</vt:lpstr>
      <vt:lpstr>Literature Survey</vt:lpstr>
      <vt:lpstr>Literature Survey</vt:lpstr>
      <vt:lpstr>Literature Survey</vt:lpstr>
      <vt:lpstr>Literature Survey</vt:lpstr>
      <vt:lpstr>Literature Survey</vt:lpstr>
      <vt:lpstr>Literature Survey</vt:lpstr>
      <vt:lpstr>Literature Survey</vt:lpstr>
      <vt:lpstr>Literature Survey</vt:lpstr>
      <vt:lpstr>Literature Survey</vt:lpstr>
      <vt:lpstr>Literature Survey</vt:lpstr>
      <vt:lpstr>Overall System Architecture</vt:lpstr>
      <vt:lpstr>Microgrid integrated Edge Computing Architecture in an Agricultural Cropland</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4th IEEE Conference on Information and Communication Technology   (CICT-2020)</dc:title>
  <dc:creator>Chandra</dc:creator>
  <cp:lastModifiedBy>NEHA</cp:lastModifiedBy>
  <cp:revision>142</cp:revision>
  <dcterms:created xsi:type="dcterms:W3CDTF">2020-11-21T08:58:00Z</dcterms:created>
  <dcterms:modified xsi:type="dcterms:W3CDTF">2023-10-30T14:14:15Z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2020-11-21T05:30:00Z</vt:filetime>
  </property>
  <property fmtid="{D5CDD505-2E9C-101B-9397-08002B2CF9AE}" pid="3" name="Creator">
    <vt:lpwstr>LaTeX with Beamer class</vt:lpwstr>
  </property>
  <property fmtid="{D5CDD505-2E9C-101B-9397-08002B2CF9AE}" pid="4" name="LastSaved">
    <vt:filetime>2020-11-21T05:30:00Z</vt:filetime>
  </property>
  <property fmtid="{D5CDD505-2E9C-101B-9397-08002B2CF9AE}" pid="5" name="ICV">
    <vt:lpwstr>E114DD0742464C4FA914AE3A4951474B_12</vt:lpwstr>
  </property>
  <property fmtid="{D5CDD505-2E9C-101B-9397-08002B2CF9AE}" pid="6" name="KSOProductBuildVer">
    <vt:lpwstr>1033-12.2.0.13215</vt:lpwstr>
  </property>
</Properties>
</file>