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06" y="7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09BAF-1626-43CB-8407-5B855BC298B2}" type="datetimeFigureOut">
              <a:rPr lang="ru-RU" smtClean="0"/>
              <a:t>27.10.2023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764DD-900C-46CF-BFD0-DF67B0011927}" type="slidenum">
              <a:rPr lang="ru-RU" smtClean="0"/>
              <a:t>‹#›</a:t>
            </a:fld>
            <a:endParaRPr lang="ru-RU"/>
          </a:p>
        </p:txBody>
      </p:sp>
    </p:spTree>
    <p:extLst>
      <p:ext uri="{BB962C8B-B14F-4D97-AF65-F5344CB8AC3E}">
        <p14:creationId xmlns:p14="http://schemas.microsoft.com/office/powerpoint/2010/main" val="235980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Chemical reactors are main devices used in chemical engineering to carry out various chemical reactions. They provide a controlled environment for the reaction to occur, allowing for optimal conditions such as temperature, pressure, and mixing. For esterification reactions, which involve the formation of esters from the reaction between an alcohol and an acid, different types of chemical reactors can be used depending on the specific requirements of the reaction. In this study, esterification reaction for obtaining Ethyl acetate (</a:t>
            </a:r>
            <a:r>
              <a:rPr lang="en-US" sz="1200" b="0" kern="1200" dirty="0" err="1" smtClean="0">
                <a:solidFill>
                  <a:schemeClr val="tx1"/>
                </a:solidFill>
                <a:effectLst/>
                <a:latin typeface="+mn-lt"/>
                <a:ea typeface="+mn-ea"/>
                <a:cs typeface="+mn-cs"/>
              </a:rPr>
              <a:t>EtAc</a:t>
            </a:r>
            <a:r>
              <a:rPr lang="en-US" sz="1200" b="0" kern="1200" dirty="0" smtClean="0">
                <a:solidFill>
                  <a:schemeClr val="tx1"/>
                </a:solidFill>
                <a:effectLst/>
                <a:latin typeface="+mn-lt"/>
                <a:ea typeface="+mn-ea"/>
                <a:cs typeface="+mn-cs"/>
              </a:rPr>
              <a:t>) was chosen as an object of the research. </a:t>
            </a:r>
            <a:r>
              <a:rPr lang="en-US" sz="1200" b="0" kern="1200" dirty="0" err="1" smtClean="0">
                <a:solidFill>
                  <a:schemeClr val="tx1"/>
                </a:solidFill>
                <a:effectLst/>
                <a:latin typeface="+mn-lt"/>
                <a:ea typeface="+mn-ea"/>
                <a:cs typeface="+mn-cs"/>
              </a:rPr>
              <a:t>EtAc</a:t>
            </a:r>
            <a:r>
              <a:rPr lang="en-US" sz="1200" b="0" kern="1200" dirty="0" smtClean="0">
                <a:solidFill>
                  <a:schemeClr val="tx1"/>
                </a:solidFill>
                <a:effectLst/>
                <a:latin typeface="+mn-lt"/>
                <a:ea typeface="+mn-ea"/>
                <a:cs typeface="+mn-cs"/>
              </a:rPr>
              <a:t> can undergo various reactions depending on the conditions and reactants involved. Due to the various applications for the produced esters, esterification is one of the most attractive reactions in industries.  For esterification reactions, which involve the formation of esters from the reaction between an alcohol and an acid, different types of chemical reactors, such as Batch Reactors [1], Continuous Stirred Tank Reactors (CSTR) [2], Packed Bed Reactors [3], Plug Flow Reactors (PFR), Fixed Bed Reactors [1, 4], Microwave Reactors [5, 6] and Membrane reactors [7], can be used depending on the specific requirements of the reaction. However, there are lack of comparative techno-economic data for simulated PFR and CSTR processes.</a:t>
            </a:r>
            <a:endParaRPr lang="ru-RU" sz="1200" b="1"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88764DD-900C-46CF-BFD0-DF67B0011927}" type="slidenum">
              <a:rPr lang="ru-RU" smtClean="0"/>
              <a:t>2</a:t>
            </a:fld>
            <a:endParaRPr lang="ru-RU"/>
          </a:p>
        </p:txBody>
      </p:sp>
    </p:spTree>
    <p:extLst>
      <p:ext uri="{BB962C8B-B14F-4D97-AF65-F5344CB8AC3E}">
        <p14:creationId xmlns:p14="http://schemas.microsoft.com/office/powerpoint/2010/main" val="261335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270BA3-5417-44DD-BC9C-551ADCD9AE8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122758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270BA3-5417-44DD-BC9C-551ADCD9AE8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145920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270BA3-5417-44DD-BC9C-551ADCD9AE8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42383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270BA3-5417-44DD-BC9C-551ADCD9AE8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29025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270BA3-5417-44DD-BC9C-551ADCD9AE8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255589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270BA3-5417-44DD-BC9C-551ADCD9AE88}" type="datetimeFigureOut">
              <a:rPr lang="ru-RU" smtClean="0"/>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374415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270BA3-5417-44DD-BC9C-551ADCD9AE88}" type="datetimeFigureOut">
              <a:rPr lang="ru-RU" smtClean="0"/>
              <a:t>27.10.2023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252408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270BA3-5417-44DD-BC9C-551ADCD9AE88}" type="datetimeFigureOut">
              <a:rPr lang="ru-RU" smtClean="0"/>
              <a:t>27.10.2023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87730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270BA3-5417-44DD-BC9C-551ADCD9AE88}" type="datetimeFigureOut">
              <a:rPr lang="ru-RU" smtClean="0"/>
              <a:t>27.10.2023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59115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270BA3-5417-44DD-BC9C-551ADCD9AE88}" type="datetimeFigureOut">
              <a:rPr lang="ru-RU" smtClean="0"/>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339646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270BA3-5417-44DD-BC9C-551ADCD9AE88}" type="datetimeFigureOut">
              <a:rPr lang="ru-RU" smtClean="0"/>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736675-8219-4C58-BE09-BD65A4DB38F8}" type="slidenum">
              <a:rPr lang="ru-RU" smtClean="0"/>
              <a:t>‹#›</a:t>
            </a:fld>
            <a:endParaRPr lang="ru-RU"/>
          </a:p>
        </p:txBody>
      </p:sp>
    </p:spTree>
    <p:extLst>
      <p:ext uri="{BB962C8B-B14F-4D97-AF65-F5344CB8AC3E}">
        <p14:creationId xmlns:p14="http://schemas.microsoft.com/office/powerpoint/2010/main" val="27182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70BA3-5417-44DD-BC9C-551ADCD9AE88}" type="datetimeFigureOut">
              <a:rPr lang="ru-RU" smtClean="0"/>
              <a:t>27.10.2023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36675-8219-4C58-BE09-BD65A4DB38F8}" type="slidenum">
              <a:rPr lang="ru-RU" smtClean="0"/>
              <a:t>‹#›</a:t>
            </a:fld>
            <a:endParaRPr lang="ru-RU"/>
          </a:p>
        </p:txBody>
      </p:sp>
    </p:spTree>
    <p:extLst>
      <p:ext uri="{BB962C8B-B14F-4D97-AF65-F5344CB8AC3E}">
        <p14:creationId xmlns:p14="http://schemas.microsoft.com/office/powerpoint/2010/main" val="9429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4110820"/>
            <a:ext cx="9144000" cy="1655762"/>
          </a:xfrm>
        </p:spPr>
        <p:txBody>
          <a:bodyPr/>
          <a:lstStyle/>
          <a:p>
            <a:r>
              <a:rPr lang="en-US" dirty="0" smtClean="0"/>
              <a:t>Presenter: </a:t>
            </a:r>
            <a:r>
              <a:rPr lang="en-US" dirty="0" err="1" smtClean="0"/>
              <a:t>Abdulaziz</a:t>
            </a:r>
            <a:r>
              <a:rPr lang="en-US" dirty="0" smtClean="0"/>
              <a:t> </a:t>
            </a:r>
            <a:r>
              <a:rPr lang="en-US" dirty="0" err="1" smtClean="0"/>
              <a:t>Bakhtiyorov</a:t>
            </a:r>
            <a:endParaRPr lang="en-US" dirty="0" smtClean="0"/>
          </a:p>
          <a:p>
            <a:r>
              <a:rPr lang="en-US" dirty="0" smtClean="0"/>
              <a:t>Bachelor student on Chemical Engineering</a:t>
            </a:r>
          </a:p>
          <a:p>
            <a:r>
              <a:rPr lang="en-US" dirty="0" err="1" smtClean="0"/>
              <a:t>Shahrisabz</a:t>
            </a:r>
            <a:r>
              <a:rPr lang="en-US" dirty="0" smtClean="0"/>
              <a:t> branch of the Tashkent Institute of Chemical Technology</a:t>
            </a:r>
            <a:endParaRPr lang="ru-RU" dirty="0"/>
          </a:p>
        </p:txBody>
      </p:sp>
      <p:pic>
        <p:nvPicPr>
          <p:cNvPr id="4" name="Рисунок 3"/>
          <p:cNvPicPr>
            <a:picLocks noChangeAspect="1"/>
          </p:cNvPicPr>
          <p:nvPr/>
        </p:nvPicPr>
        <p:blipFill rotWithShape="1">
          <a:blip r:embed="rId2"/>
          <a:srcRect l="11026" t="18718" r="12949" b="40029"/>
          <a:stretch/>
        </p:blipFill>
        <p:spPr>
          <a:xfrm>
            <a:off x="0" y="0"/>
            <a:ext cx="12192000" cy="3721336"/>
          </a:xfrm>
          <a:prstGeom prst="rect">
            <a:avLst/>
          </a:prstGeom>
        </p:spPr>
      </p:pic>
      <p:sp>
        <p:nvSpPr>
          <p:cNvPr id="6" name="Заголовок 1"/>
          <p:cNvSpPr txBox="1">
            <a:spLocks/>
          </p:cNvSpPr>
          <p:nvPr/>
        </p:nvSpPr>
        <p:spPr>
          <a:xfrm>
            <a:off x="363414" y="1333736"/>
            <a:ext cx="11265877"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b="1" dirty="0" smtClean="0">
                <a:solidFill>
                  <a:schemeClr val="bg1"/>
                </a:solidFill>
                <a:effectLst>
                  <a:outerShdw blurRad="38100" dist="38100" dir="2700000" algn="tl">
                    <a:srgbClr val="000000">
                      <a:alpha val="43137"/>
                    </a:srgbClr>
                  </a:outerShdw>
                </a:effectLst>
              </a:rPr>
              <a:t>Comparative analysis of esterification reaction in continuous stirred tank and plug-flow reactors</a:t>
            </a:r>
            <a:endParaRPr lang="ru-RU"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557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CSTR and PFR reactors for Ethyl Acetate production</a:t>
            </a:r>
            <a:endParaRPr lang="ru-RU" dirty="0"/>
          </a:p>
        </p:txBody>
      </p:sp>
      <p:pic>
        <p:nvPicPr>
          <p:cNvPr id="1026" name="Picture 2" descr="Continuous stirred-tank reactor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 y="2453955"/>
            <a:ext cx="4264905" cy="33829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ments of Chemical Reaction Engine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815" y="2453955"/>
            <a:ext cx="6157281" cy="338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1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9405"/>
            <a:ext cx="10515600" cy="1325563"/>
          </a:xfrm>
        </p:spPr>
        <p:txBody>
          <a:bodyPr>
            <a:normAutofit fontScale="90000"/>
          </a:bodyPr>
          <a:lstStyle/>
          <a:p>
            <a:r>
              <a:rPr lang="en-US" dirty="0"/>
              <a:t>The overall scheme of conversion in the synthesis of </a:t>
            </a:r>
            <a:r>
              <a:rPr lang="en-US" dirty="0" err="1"/>
              <a:t>EtAc</a:t>
            </a:r>
            <a:r>
              <a:rPr lang="en-US" dirty="0"/>
              <a:t> and kinetic factors can be represented </a:t>
            </a:r>
            <a:r>
              <a:rPr lang="en-US" dirty="0" smtClean="0"/>
              <a:t>as:</a:t>
            </a:r>
            <a:endParaRPr lang="ru-RU" dirty="0"/>
          </a:p>
        </p:txBody>
      </p:sp>
      <mc:AlternateContent xmlns:mc="http://schemas.openxmlformats.org/markup-compatibility/2006">
        <mc:Choice xmlns:a14="http://schemas.microsoft.com/office/drawing/2010/main" Requires="a14">
          <p:sp>
            <p:nvSpPr>
              <p:cNvPr id="4" name="Прямоугольник 3"/>
              <p:cNvSpPr/>
              <p:nvPr/>
            </p:nvSpPr>
            <p:spPr>
              <a:xfrm>
                <a:off x="2354580" y="2192985"/>
                <a:ext cx="7178040" cy="2845010"/>
              </a:xfrm>
              <a:prstGeom prst="rect">
                <a:avLst/>
              </a:prstGeom>
            </p:spPr>
            <p:txBody>
              <a:bodyPr wrap="square">
                <a:spAutoFit/>
              </a:bodyPr>
              <a:lstStyle/>
              <a:p>
                <a:pPr algn="r">
                  <a:lnSpc>
                    <a:spcPct val="150000"/>
                  </a:lnSpc>
                </a:pPr>
                <a14:m>
                  <m:oMath xmlns:m="http://schemas.openxmlformats.org/officeDocument/2006/math">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HAc</m:t>
                    </m:r>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EtOH</m:t>
                    </m:r>
                    <m:box>
                      <m:box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boxPr>
                      <m:e>
                        <m:groupChr>
                          <m:groupChrPr>
                            <m:chr m:val="↔"/>
                            <m:vertJc m:val="bot"/>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groupChrPr>
                          <m:e>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k</m:t>
                            </m:r>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k</m:t>
                            </m:r>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e>
                        </m:groupChr>
                      </m:e>
                    </m:box>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EtAc</m:t>
                    </m:r>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H</m:t>
                        </m:r>
                      </m:e>
                      <m:sub>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O</m:t>
                    </m:r>
                  </m:oMath>
                </a14:m>
                <a:r>
                  <a:rPr lang="en-US" sz="2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(1)</a:t>
                </a:r>
                <a:endParaRPr lang="ru-RU" sz="2800" dirty="0">
                  <a:solidFill>
                    <a:srgbClr val="000000"/>
                  </a:solidFill>
                  <a:latin typeface="Palatino Linotype" panose="02040502050505030304" pitchFamily="18" charset="0"/>
                  <a:ea typeface="DengXian"/>
                  <a:cs typeface="Times New Roman" panose="02020603050405020304" pitchFamily="18" charset="0"/>
                </a:endParaRPr>
              </a:p>
              <a:p>
                <a:pPr algn="r">
                  <a:lnSpc>
                    <a:spcPct val="150000"/>
                  </a:lnSpc>
                </a:pPr>
                <a14:m>
                  <m:oMath xmlns:m="http://schemas.openxmlformats.org/officeDocument/2006/math">
                    <m:sSub>
                      <m:sSub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k</m:t>
                        </m:r>
                      </m:e>
                      <m:sub>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=4619.43</m:t>
                    </m:r>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exp</m:t>
                    </m:r>
                    <m:d>
                      <m:d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dPr>
                      <m:e>
                        <m:f>
                          <m:f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60500</m:t>
                            </m:r>
                          </m:num>
                          <m:den>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RT</m:t>
                            </m:r>
                          </m:den>
                        </m:f>
                      </m:e>
                    </m:d>
                  </m:oMath>
                </a14:m>
                <a:r>
                  <a:rPr lang="en-US" sz="2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(2)</a:t>
                </a:r>
                <a:endParaRPr lang="ru-RU" sz="2800" dirty="0">
                  <a:solidFill>
                    <a:srgbClr val="000000"/>
                  </a:solidFill>
                  <a:latin typeface="Palatino Linotype" panose="02040502050505030304" pitchFamily="18" charset="0"/>
                  <a:ea typeface="DengXian"/>
                  <a:cs typeface="Times New Roman" panose="02020603050405020304" pitchFamily="18" charset="0"/>
                </a:endParaRPr>
              </a:p>
              <a:p>
                <a:pPr algn="r">
                  <a:lnSpc>
                    <a:spcPct val="150000"/>
                  </a:lnSpc>
                </a:pPr>
                <a14:m>
                  <m:oMath xmlns:m="http://schemas.openxmlformats.org/officeDocument/2006/math">
                    <m:sSub>
                      <m:sSub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k</m:t>
                        </m:r>
                      </m:e>
                      <m:sub>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=3317.28</m:t>
                    </m:r>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exp</m:t>
                    </m:r>
                    <m:d>
                      <m:d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dPr>
                      <m:e>
                        <m:f>
                          <m:fPr>
                            <m:ctrlPr>
                              <a:rPr lang="ru-RU"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8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53740</m:t>
                            </m:r>
                          </m:num>
                          <m:den>
                            <m:r>
                              <m:rPr>
                                <m:sty m:val="p"/>
                              </m:rPr>
                              <a:rPr lang="en-US" sz="2800">
                                <a:solidFill>
                                  <a:srgbClr val="000000"/>
                                </a:solidFill>
                                <a:latin typeface="Cambria Math" panose="02040503050406030204" pitchFamily="18" charset="0"/>
                                <a:ea typeface="SimSun" panose="02010600030101010101" pitchFamily="2" charset="-122"/>
                                <a:cs typeface="Times New Roman" panose="02020603050405020304" pitchFamily="18" charset="0"/>
                              </a:rPr>
                              <m:t>RT</m:t>
                            </m:r>
                          </m:den>
                        </m:f>
                      </m:e>
                    </m:d>
                  </m:oMath>
                </a14:m>
                <a:r>
                  <a:rPr lang="en-US" sz="2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(3)</a:t>
                </a:r>
                <a:endParaRPr lang="ru-RU" sz="2800" dirty="0">
                  <a:solidFill>
                    <a:srgbClr val="000000"/>
                  </a:solidFill>
                  <a:latin typeface="Palatino Linotype" panose="02040502050505030304" pitchFamily="18" charset="0"/>
                  <a:ea typeface="DengXian"/>
                  <a:cs typeface="Times New Roman" panose="02020603050405020304"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2354580" y="2192985"/>
                <a:ext cx="7178040" cy="2845010"/>
              </a:xfrm>
              <a:prstGeom prst="rect">
                <a:avLst/>
              </a:prstGeom>
              <a:blipFill>
                <a:blip r:embed="rId2"/>
                <a:stretch>
                  <a:fillRect r="-1698" b="-1717"/>
                </a:stretch>
              </a:blipFill>
            </p:spPr>
            <p:txBody>
              <a:bodyPr/>
              <a:lstStyle/>
              <a:p>
                <a:r>
                  <a:rPr lang="ru-RU">
                    <a:noFill/>
                  </a:rPr>
                  <a:t> </a:t>
                </a:r>
              </a:p>
            </p:txBody>
          </p:sp>
        </mc:Fallback>
      </mc:AlternateContent>
      <p:sp>
        <p:nvSpPr>
          <p:cNvPr id="5" name="Прямоугольник 4"/>
          <p:cNvSpPr/>
          <p:nvPr/>
        </p:nvSpPr>
        <p:spPr>
          <a:xfrm>
            <a:off x="708660" y="5586012"/>
            <a:ext cx="10774680" cy="881780"/>
          </a:xfrm>
          <a:prstGeom prst="rect">
            <a:avLst/>
          </a:prstGeom>
        </p:spPr>
        <p:txBody>
          <a:bodyPr wrap="square">
            <a:spAutoFit/>
          </a:bodyPr>
          <a:lstStyle/>
          <a:p>
            <a:pPr marL="1656080" marR="0" algn="just">
              <a:lnSpc>
                <a:spcPct val="95000"/>
              </a:lnSpc>
              <a:spcBef>
                <a:spcPts val="1200"/>
              </a:spcBef>
              <a:spcAft>
                <a:spcPts val="300"/>
              </a:spcAft>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where Eq. (1) represents the etherification reaction, Eq. (2) and (3) represent the dependence of the activity-based equilibrium constant with temperature. The UNIFAC estimates of activity coefficients were used to describe the liquid-phase </a:t>
            </a:r>
            <a:r>
              <a:rPr lang="en-US"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nonideality</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endParaRPr lang="ru-RU"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89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62635"/>
          </a:xfrm>
        </p:spPr>
        <p:txBody>
          <a:bodyPr/>
          <a:lstStyle/>
          <a:p>
            <a:r>
              <a:rPr lang="en-US" b="1" dirty="0"/>
              <a:t>Table 1.</a:t>
            </a:r>
            <a:r>
              <a:rPr lang="en-US" dirty="0"/>
              <a:t> Initial feed stream characteristics</a:t>
            </a:r>
            <a:r>
              <a:rPr lang="en-US" dirty="0" smtClean="0"/>
              <a:t>.</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6171073"/>
              </p:ext>
            </p:extLst>
          </p:nvPr>
        </p:nvGraphicFramePr>
        <p:xfrm>
          <a:off x="198120" y="1127760"/>
          <a:ext cx="11399521" cy="1683069"/>
        </p:xfrm>
        <a:graphic>
          <a:graphicData uri="http://schemas.openxmlformats.org/drawingml/2006/table">
            <a:tbl>
              <a:tblPr firstRow="1" firstCol="1" bandRow="1">
                <a:tableStyleId>{5C22544A-7EE6-4342-B048-85BDC9FD1C3A}</a:tableStyleId>
              </a:tblPr>
              <a:tblGrid>
                <a:gridCol w="2225040">
                  <a:extLst>
                    <a:ext uri="{9D8B030D-6E8A-4147-A177-3AD203B41FA5}">
                      <a16:colId xmlns:a16="http://schemas.microsoft.com/office/drawing/2014/main" val="1252353302"/>
                    </a:ext>
                  </a:extLst>
                </a:gridCol>
                <a:gridCol w="2514600">
                  <a:extLst>
                    <a:ext uri="{9D8B030D-6E8A-4147-A177-3AD203B41FA5}">
                      <a16:colId xmlns:a16="http://schemas.microsoft.com/office/drawing/2014/main" val="2342341754"/>
                    </a:ext>
                  </a:extLst>
                </a:gridCol>
                <a:gridCol w="3510013">
                  <a:extLst>
                    <a:ext uri="{9D8B030D-6E8A-4147-A177-3AD203B41FA5}">
                      <a16:colId xmlns:a16="http://schemas.microsoft.com/office/drawing/2014/main" val="2353123960"/>
                    </a:ext>
                  </a:extLst>
                </a:gridCol>
                <a:gridCol w="3149868">
                  <a:extLst>
                    <a:ext uri="{9D8B030D-6E8A-4147-A177-3AD203B41FA5}">
                      <a16:colId xmlns:a16="http://schemas.microsoft.com/office/drawing/2014/main" val="1358332316"/>
                    </a:ext>
                  </a:extLst>
                </a:gridCol>
              </a:tblGrid>
              <a:tr h="524829">
                <a:tc>
                  <a:txBody>
                    <a:bodyPr/>
                    <a:lstStyle/>
                    <a:p>
                      <a:pPr marL="0" marR="0" algn="ctr">
                        <a:lnSpc>
                          <a:spcPct val="95000"/>
                        </a:lnSpc>
                        <a:spcBef>
                          <a:spcPts val="0"/>
                        </a:spcBef>
                        <a:spcAft>
                          <a:spcPts val="0"/>
                        </a:spcAft>
                      </a:pPr>
                      <a:r>
                        <a:rPr lang="en-US" sz="2000">
                          <a:effectLst/>
                        </a:rPr>
                        <a:t>Stream</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a:effectLst/>
                        </a:rPr>
                        <a:t>Component</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Concentration, </a:t>
                      </a:r>
                      <a:r>
                        <a:rPr lang="en-US" sz="2000" dirty="0" err="1">
                          <a:effectLst/>
                        </a:rPr>
                        <a:t>mol</a:t>
                      </a:r>
                      <a:r>
                        <a:rPr lang="en-US" sz="2000" dirty="0">
                          <a:effectLst/>
                        </a:rPr>
                        <a:t>%</a:t>
                      </a:r>
                      <a:endParaRPr lang="ru-RU"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a:effectLst/>
                        </a:rPr>
                        <a:t>Flow rate, kmol/hr</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1347849"/>
                  </a:ext>
                </a:extLst>
              </a:tr>
              <a:tr h="254620">
                <a:tc rowSpan="2">
                  <a:txBody>
                    <a:bodyPr/>
                    <a:lstStyle/>
                    <a:p>
                      <a:pPr marL="0" marR="0" algn="ctr">
                        <a:lnSpc>
                          <a:spcPct val="95000"/>
                        </a:lnSpc>
                        <a:spcBef>
                          <a:spcPts val="0"/>
                        </a:spcBef>
                        <a:spcAft>
                          <a:spcPts val="0"/>
                        </a:spcAft>
                      </a:pPr>
                      <a:r>
                        <a:rPr lang="en-US" sz="2000">
                          <a:effectLst/>
                        </a:rPr>
                        <a:t>ACID</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a:effectLst/>
                        </a:rPr>
                        <a:t>Acetic acid</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a:effectLst/>
                        </a:rPr>
                        <a:t>99</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lnSpc>
                          <a:spcPct val="95000"/>
                        </a:lnSpc>
                        <a:spcBef>
                          <a:spcPts val="0"/>
                        </a:spcBef>
                        <a:spcAft>
                          <a:spcPts val="0"/>
                        </a:spcAft>
                      </a:pPr>
                      <a:r>
                        <a:rPr lang="en-US" sz="2000">
                          <a:effectLst/>
                        </a:rPr>
                        <a:t>100</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8217072"/>
                  </a:ext>
                </a:extLst>
              </a:tr>
              <a:tr h="236953">
                <a:tc vMerge="1">
                  <a:txBody>
                    <a:bodyPr/>
                    <a:lstStyle/>
                    <a:p>
                      <a:endParaRPr lang="ru-RU"/>
                    </a:p>
                  </a:txBody>
                  <a:tcPr/>
                </a:tc>
                <a:tc>
                  <a:txBody>
                    <a:bodyPr/>
                    <a:lstStyle/>
                    <a:p>
                      <a:pPr marL="0" marR="0" algn="ctr">
                        <a:lnSpc>
                          <a:spcPct val="95000"/>
                        </a:lnSpc>
                        <a:spcBef>
                          <a:spcPts val="0"/>
                        </a:spcBef>
                        <a:spcAft>
                          <a:spcPts val="0"/>
                        </a:spcAft>
                      </a:pPr>
                      <a:r>
                        <a:rPr lang="en-US" sz="2000">
                          <a:effectLst/>
                        </a:rPr>
                        <a:t>Water</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a:effectLst/>
                        </a:rPr>
                        <a:t>1</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3166113605"/>
                  </a:ext>
                </a:extLst>
              </a:tr>
              <a:tr h="261895">
                <a:tc rowSpan="2">
                  <a:txBody>
                    <a:bodyPr/>
                    <a:lstStyle/>
                    <a:p>
                      <a:pPr marL="0" marR="0" algn="ctr">
                        <a:lnSpc>
                          <a:spcPct val="95000"/>
                        </a:lnSpc>
                        <a:spcBef>
                          <a:spcPts val="0"/>
                        </a:spcBef>
                        <a:spcAft>
                          <a:spcPts val="0"/>
                        </a:spcAft>
                      </a:pPr>
                      <a:r>
                        <a:rPr lang="en-US" sz="2000">
                          <a:effectLst/>
                        </a:rPr>
                        <a:t>ETHANOL</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Ethanol</a:t>
                      </a:r>
                      <a:endParaRPr lang="ru-RU"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a:effectLst/>
                        </a:rPr>
                        <a:t>99</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lnSpc>
                          <a:spcPct val="95000"/>
                        </a:lnSpc>
                        <a:spcBef>
                          <a:spcPts val="0"/>
                        </a:spcBef>
                        <a:spcAft>
                          <a:spcPts val="0"/>
                        </a:spcAft>
                      </a:pPr>
                      <a:r>
                        <a:rPr lang="en-US" sz="2000">
                          <a:effectLst/>
                        </a:rPr>
                        <a:t>100</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8823105"/>
                  </a:ext>
                </a:extLst>
              </a:tr>
              <a:tr h="261895">
                <a:tc vMerge="1">
                  <a:txBody>
                    <a:bodyPr/>
                    <a:lstStyle/>
                    <a:p>
                      <a:endParaRPr lang="ru-RU"/>
                    </a:p>
                  </a:txBody>
                  <a:tcPr/>
                </a:tc>
                <a:tc>
                  <a:txBody>
                    <a:bodyPr/>
                    <a:lstStyle/>
                    <a:p>
                      <a:pPr marL="0" marR="0" algn="ctr">
                        <a:lnSpc>
                          <a:spcPct val="95000"/>
                        </a:lnSpc>
                        <a:spcBef>
                          <a:spcPts val="0"/>
                        </a:spcBef>
                        <a:spcAft>
                          <a:spcPts val="0"/>
                        </a:spcAft>
                      </a:pPr>
                      <a:r>
                        <a:rPr lang="en-US" sz="2000">
                          <a:effectLst/>
                        </a:rPr>
                        <a:t>Water</a:t>
                      </a:r>
                      <a:endParaRPr lang="ru-RU" sz="2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a:t>
                      </a:r>
                      <a:endParaRPr lang="ru-RU"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2361614554"/>
                  </a:ext>
                </a:extLst>
              </a:tr>
            </a:tbl>
          </a:graphicData>
        </a:graphic>
      </p:graphicFrame>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1515110" y="3286124"/>
            <a:ext cx="8558530" cy="3297556"/>
          </a:xfrm>
          <a:prstGeom prst="rect">
            <a:avLst/>
          </a:prstGeom>
          <a:noFill/>
          <a:ln>
            <a:noFill/>
          </a:ln>
        </p:spPr>
      </p:pic>
      <p:sp>
        <p:nvSpPr>
          <p:cNvPr id="6" name="Прямоугольник 5"/>
          <p:cNvSpPr/>
          <p:nvPr/>
        </p:nvSpPr>
        <p:spPr>
          <a:xfrm>
            <a:off x="3218541" y="6399014"/>
            <a:ext cx="5151667" cy="369332"/>
          </a:xfrm>
          <a:prstGeom prst="rect">
            <a:avLst/>
          </a:prstGeom>
        </p:spPr>
        <p:txBody>
          <a:bodyPr wrap="none">
            <a:spAutoFit/>
          </a:bodyPr>
          <a:lstStyle/>
          <a:p>
            <a:r>
              <a:rPr lang="en-US" dirty="0">
                <a:solidFill>
                  <a:srgbClr val="000000"/>
                </a:solidFill>
                <a:latin typeface="Palatino Linotype" panose="02040502050505030304" pitchFamily="18" charset="0"/>
                <a:ea typeface="DengXian"/>
                <a:cs typeface="Times New Roman" panose="02020603050405020304" pitchFamily="18" charset="0"/>
              </a:rPr>
              <a:t>Typical PFR process for Ethyl acetate production</a:t>
            </a:r>
            <a:endParaRPr lang="ru-RU" dirty="0"/>
          </a:p>
        </p:txBody>
      </p:sp>
    </p:spTree>
    <p:extLst>
      <p:ext uri="{BB962C8B-B14F-4D97-AF65-F5344CB8AC3E}">
        <p14:creationId xmlns:p14="http://schemas.microsoft.com/office/powerpoint/2010/main" val="415839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Effect of ethanol molar flow rate to </a:t>
            </a:r>
            <a:r>
              <a:rPr lang="en-US" dirty="0" err="1"/>
              <a:t>EtAc</a:t>
            </a:r>
            <a:r>
              <a:rPr lang="en-US" dirty="0"/>
              <a:t> productivity</a:t>
            </a:r>
            <a:endParaRPr lang="ru-RU" dirty="0"/>
          </a:p>
        </p:txBody>
      </p:sp>
      <p:pic>
        <p:nvPicPr>
          <p:cNvPr id="4" name="Рисунок 3"/>
          <p:cNvPicPr/>
          <p:nvPr/>
        </p:nvPicPr>
        <p:blipFill rotWithShape="1">
          <a:blip r:embed="rId2" cstate="print">
            <a:extLst>
              <a:ext uri="{28A0092B-C50C-407E-A947-70E740481C1C}">
                <a14:useLocalDpi xmlns:a14="http://schemas.microsoft.com/office/drawing/2010/main" val="0"/>
              </a:ext>
            </a:extLst>
          </a:blip>
          <a:srcRect t="8250" r="1875"/>
          <a:stretch/>
        </p:blipFill>
        <p:spPr bwMode="auto">
          <a:xfrm>
            <a:off x="487680" y="1981200"/>
            <a:ext cx="11216640" cy="4678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073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Effect </a:t>
            </a:r>
            <a:r>
              <a:rPr lang="en-US" dirty="0"/>
              <a:t>of reactor temperature on the reaction conversion</a:t>
            </a:r>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325" y="2209800"/>
            <a:ext cx="10424795" cy="4251960"/>
          </a:xfrm>
          <a:prstGeom prst="rect">
            <a:avLst/>
          </a:prstGeom>
          <a:noFill/>
          <a:ln>
            <a:noFill/>
          </a:ln>
        </p:spPr>
      </p:pic>
    </p:spTree>
    <p:extLst>
      <p:ext uri="{BB962C8B-B14F-4D97-AF65-F5344CB8AC3E}">
        <p14:creationId xmlns:p14="http://schemas.microsoft.com/office/powerpoint/2010/main" val="165703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240" y="319405"/>
            <a:ext cx="10515600" cy="777875"/>
          </a:xfrm>
        </p:spPr>
        <p:txBody>
          <a:bodyPr/>
          <a:lstStyle/>
          <a:p>
            <a:r>
              <a:rPr lang="en-US" dirty="0"/>
              <a:t>Conclusions</a:t>
            </a:r>
            <a:endParaRPr lang="ru-RU" dirty="0"/>
          </a:p>
        </p:txBody>
      </p:sp>
      <p:sp>
        <p:nvSpPr>
          <p:cNvPr id="3" name="Объект 2"/>
          <p:cNvSpPr>
            <a:spLocks noGrp="1"/>
          </p:cNvSpPr>
          <p:nvPr>
            <p:ph idx="1"/>
          </p:nvPr>
        </p:nvSpPr>
        <p:spPr>
          <a:xfrm>
            <a:off x="396240" y="1524000"/>
            <a:ext cx="10957560" cy="4881563"/>
          </a:xfrm>
        </p:spPr>
        <p:txBody>
          <a:bodyPr>
            <a:normAutofit fontScale="85000" lnSpcReduction="20000"/>
          </a:bodyPr>
          <a:lstStyle/>
          <a:p>
            <a:pPr algn="just"/>
            <a:r>
              <a:rPr lang="en-US" dirty="0"/>
              <a:t>A comparative model was developed for the production of </a:t>
            </a:r>
            <a:r>
              <a:rPr lang="en-US" dirty="0" err="1" smtClean="0"/>
              <a:t>EtAc</a:t>
            </a:r>
            <a:endParaRPr lang="en-US" dirty="0" smtClean="0"/>
          </a:p>
          <a:p>
            <a:pPr algn="just"/>
            <a:r>
              <a:rPr lang="en-US" dirty="0" smtClean="0"/>
              <a:t>To </a:t>
            </a:r>
            <a:r>
              <a:rPr lang="en-US" dirty="0"/>
              <a:t>provide the model, RPLUG and RCSTR operation blocks were used </a:t>
            </a:r>
            <a:endParaRPr lang="en-US" dirty="0" smtClean="0"/>
          </a:p>
          <a:p>
            <a:pPr algn="just"/>
            <a:r>
              <a:rPr lang="en-US" dirty="0" smtClean="0"/>
              <a:t>kinetic </a:t>
            </a:r>
            <a:r>
              <a:rPr lang="en-US" dirty="0"/>
              <a:t>expressions and hydrodynamic models were developed using data and models from the literature. </a:t>
            </a:r>
            <a:endParaRPr lang="en-US" dirty="0" smtClean="0"/>
          </a:p>
          <a:p>
            <a:pPr algn="just"/>
            <a:r>
              <a:rPr lang="en-US" dirty="0" smtClean="0"/>
              <a:t>A </a:t>
            </a:r>
            <a:r>
              <a:rPr lang="en-US" dirty="0"/>
              <a:t>reaction conversion of 65.9% and negative heat duty about 0.44 </a:t>
            </a:r>
            <a:r>
              <a:rPr lang="en-US" dirty="0" err="1"/>
              <a:t>Gcal</a:t>
            </a:r>
            <a:r>
              <a:rPr lang="en-US" dirty="0"/>
              <a:t>/</a:t>
            </a:r>
            <a:r>
              <a:rPr lang="en-US" dirty="0" err="1"/>
              <a:t>hr</a:t>
            </a:r>
            <a:r>
              <a:rPr lang="en-US" dirty="0"/>
              <a:t> were obtained for PFR as compared with a slightly lower value of 63.6% and 1.77 </a:t>
            </a:r>
            <a:r>
              <a:rPr lang="en-US" dirty="0" err="1"/>
              <a:t>Gcal</a:t>
            </a:r>
            <a:r>
              <a:rPr lang="en-US" dirty="0"/>
              <a:t>/</a:t>
            </a:r>
            <a:r>
              <a:rPr lang="en-US" dirty="0" err="1"/>
              <a:t>hr</a:t>
            </a:r>
            <a:r>
              <a:rPr lang="en-US" dirty="0"/>
              <a:t> for CSTR under steady state conditions. </a:t>
            </a:r>
            <a:endParaRPr lang="en-US" dirty="0" smtClean="0"/>
          </a:p>
          <a:p>
            <a:pPr algn="just"/>
            <a:r>
              <a:rPr lang="en-US" dirty="0" smtClean="0"/>
              <a:t>CSTR </a:t>
            </a:r>
            <a:r>
              <a:rPr lang="en-US" dirty="0"/>
              <a:t>process required 110 °C for maximum conversion, whereas this value was approximately 70-75 °C in PFR process. </a:t>
            </a:r>
            <a:endParaRPr lang="en-US" dirty="0" smtClean="0"/>
          </a:p>
          <a:p>
            <a:pPr algn="just"/>
            <a:r>
              <a:rPr lang="en-US" dirty="0" smtClean="0"/>
              <a:t>Maximum </a:t>
            </a:r>
            <a:r>
              <a:rPr lang="en-US" dirty="0"/>
              <a:t>conversion of 65.9% and was obtained for </a:t>
            </a:r>
            <a:r>
              <a:rPr lang="en-US" dirty="0" err="1"/>
              <a:t>multitubular</a:t>
            </a:r>
            <a:r>
              <a:rPr lang="en-US" dirty="0"/>
              <a:t> PFR as compared with reaction conversion of 63.6% and for CSTR as temperature varies</a:t>
            </a:r>
            <a:r>
              <a:rPr lang="en-US" dirty="0" smtClean="0"/>
              <a:t>.</a:t>
            </a:r>
          </a:p>
          <a:p>
            <a:pPr algn="just"/>
            <a:r>
              <a:rPr lang="en-US" dirty="0" smtClean="0"/>
              <a:t> </a:t>
            </a:r>
            <a:r>
              <a:rPr lang="en-US" dirty="0"/>
              <a:t>For PFR and CSTR with reactor volume of 7.9 m</a:t>
            </a:r>
            <a:r>
              <a:rPr lang="en-US" baseline="30000" dirty="0"/>
              <a:t>3</a:t>
            </a:r>
            <a:r>
              <a:rPr lang="en-US" dirty="0"/>
              <a:t>, corresponding to flow rates of 100 </a:t>
            </a:r>
            <a:r>
              <a:rPr lang="en-US" dirty="0" err="1"/>
              <a:t>mol</a:t>
            </a:r>
            <a:r>
              <a:rPr lang="en-US" dirty="0"/>
              <a:t>/</a:t>
            </a:r>
            <a:r>
              <a:rPr lang="en-US" dirty="0" err="1"/>
              <a:t>hr</a:t>
            </a:r>
            <a:r>
              <a:rPr lang="en-US" dirty="0"/>
              <a:t> to 300 </a:t>
            </a:r>
            <a:r>
              <a:rPr lang="en-US" dirty="0" err="1"/>
              <a:t>mol</a:t>
            </a:r>
            <a:r>
              <a:rPr lang="en-US" dirty="0"/>
              <a:t>/</a:t>
            </a:r>
            <a:r>
              <a:rPr lang="en-US" dirty="0" err="1"/>
              <a:t>hr</a:t>
            </a:r>
            <a:r>
              <a:rPr lang="en-US" dirty="0" smtClean="0"/>
              <a:t>,</a:t>
            </a:r>
          </a:p>
          <a:p>
            <a:pPr algn="just"/>
            <a:r>
              <a:rPr lang="en-US" dirty="0" smtClean="0"/>
              <a:t> </a:t>
            </a:r>
            <a:r>
              <a:rPr lang="en-US" dirty="0"/>
              <a:t>reaction conversion varies from 65.9 % to 28.8 % and 63.6% to 28.9%, respectively. </a:t>
            </a:r>
            <a:endParaRPr lang="ru-RU" dirty="0"/>
          </a:p>
        </p:txBody>
      </p:sp>
    </p:spTree>
    <p:extLst>
      <p:ext uri="{BB962C8B-B14F-4D97-AF65-F5344CB8AC3E}">
        <p14:creationId xmlns:p14="http://schemas.microsoft.com/office/powerpoint/2010/main" val="337334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2818765"/>
            <a:ext cx="10515600" cy="1325563"/>
          </a:xfrm>
        </p:spPr>
        <p:txBody>
          <a:bodyPr/>
          <a:lstStyle/>
          <a:p>
            <a:pPr algn="ctr"/>
            <a:r>
              <a:rPr lang="en-US" dirty="0" smtClean="0"/>
              <a:t>Thank you for your attention!</a:t>
            </a:r>
            <a:endParaRPr lang="ru-RU" dirty="0"/>
          </a:p>
        </p:txBody>
      </p:sp>
    </p:spTree>
    <p:extLst>
      <p:ext uri="{BB962C8B-B14F-4D97-AF65-F5344CB8AC3E}">
        <p14:creationId xmlns:p14="http://schemas.microsoft.com/office/powerpoint/2010/main" val="37989298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461</Words>
  <Application>Microsoft Office PowerPoint</Application>
  <PresentationFormat>Широкоэкранный</PresentationFormat>
  <Paragraphs>42</Paragraphs>
  <Slides>8</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vt:i4>
      </vt:variant>
    </vt:vector>
  </HeadingPairs>
  <TitlesOfParts>
    <vt:vector size="17" baseType="lpstr">
      <vt:lpstr>SimSun</vt:lpstr>
      <vt:lpstr>Arial</vt:lpstr>
      <vt:lpstr>Calibri</vt:lpstr>
      <vt:lpstr>Calibri Light</vt:lpstr>
      <vt:lpstr>Cambria Math</vt:lpstr>
      <vt:lpstr>DengXian</vt:lpstr>
      <vt:lpstr>Palatino Linotype</vt:lpstr>
      <vt:lpstr>Times New Roman</vt:lpstr>
      <vt:lpstr>Тема Office</vt:lpstr>
      <vt:lpstr>Презентация PowerPoint</vt:lpstr>
      <vt:lpstr>CSTR and PFR reactors for Ethyl Acetate production</vt:lpstr>
      <vt:lpstr>The overall scheme of conversion in the synthesis of EtAc and kinetic factors can be represented as:</vt:lpstr>
      <vt:lpstr>Table 1. Initial feed stream characteristics.</vt:lpstr>
      <vt:lpstr>Effect of ethanol molar flow rate to EtAc productivity</vt:lpstr>
      <vt:lpstr>Effect of reactor temperature on the reaction conversion</vt:lpstr>
      <vt:lpstr>Conclusions</vt:lpstr>
      <vt:lpstr>Thank you for your attention!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Adham Norkobilov</dc:creator>
  <cp:lastModifiedBy>Adham Norkobilov</cp:lastModifiedBy>
  <cp:revision>8</cp:revision>
  <dcterms:created xsi:type="dcterms:W3CDTF">2023-10-27T07:39:33Z</dcterms:created>
  <dcterms:modified xsi:type="dcterms:W3CDTF">2023-10-27T13:51:30Z</dcterms:modified>
</cp:coreProperties>
</file>