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74" r:id="rId3"/>
    <p:sldId id="267" r:id="rId4"/>
    <p:sldId id="268" r:id="rId5"/>
    <p:sldId id="269" r:id="rId6"/>
    <p:sldId id="270" r:id="rId7"/>
    <p:sldId id="271" r:id="rId8"/>
    <p:sldId id="27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76200" y="1770479"/>
            <a:ext cx="9067798" cy="4585871"/>
          </a:xfrm>
          <a:prstGeom prst="rect">
            <a:avLst/>
          </a:prstGeom>
          <a:noFill/>
        </p:spPr>
        <p:txBody>
          <a:bodyPr wrap="square" rtlCol="0">
            <a:spAutoFit/>
          </a:bodyPr>
          <a:lstStyle/>
          <a:p>
            <a:pPr algn="ctr">
              <a:spcAft>
                <a:spcPts val="800"/>
              </a:spcAft>
            </a:pPr>
            <a:r>
              <a:rPr lang="en-US" sz="3200" b="1" kern="100" dirty="0">
                <a:solidFill>
                  <a:schemeClr val="bg1"/>
                </a:solidFill>
                <a:effectLst/>
                <a:latin typeface="+mj-lt"/>
                <a:ea typeface="Calibri" panose="020F0502020204030204" pitchFamily="34" charset="0"/>
                <a:cs typeface="Times New Roman" panose="02020603050405020304" pitchFamily="18" charset="0"/>
              </a:rPr>
              <a:t>DFT studies on the mechanism of base-catalyzed hydrocyanation of alpha, beta-unsaturated ketones</a:t>
            </a:r>
            <a:endParaRPr lang="en-IN" sz="3200" kern="100" dirty="0">
              <a:solidFill>
                <a:schemeClr val="bg1"/>
              </a:solidFill>
              <a:effectLst/>
              <a:latin typeface="+mj-lt"/>
              <a:ea typeface="Calibri" panose="020F0502020204030204" pitchFamily="34" charset="0"/>
              <a:cs typeface="Times New Roman" panose="02020603050405020304" pitchFamily="18" charset="0"/>
            </a:endParaRPr>
          </a:p>
          <a:p>
            <a:pPr algn="ctr"/>
            <a:endParaRPr lang="en-US" b="1" dirty="0"/>
          </a:p>
          <a:p>
            <a:pPr algn="ctr"/>
            <a:endParaRPr lang="en-US" b="1" dirty="0"/>
          </a:p>
          <a:p>
            <a:pPr algn="ctr"/>
            <a:endParaRPr lang="en-US" b="1" dirty="0"/>
          </a:p>
          <a:p>
            <a:pPr algn="ctr"/>
            <a:endParaRPr lang="fr-FR" dirty="0"/>
          </a:p>
          <a:p>
            <a:pPr algn="ctr"/>
            <a:r>
              <a:rPr lang="it-IT" sz="2000" b="1" dirty="0"/>
              <a:t>Kamal Lochan Misra</a:t>
            </a:r>
            <a:r>
              <a:rPr lang="it-IT" sz="2000" b="1" baseline="30000" dirty="0"/>
              <a:t>1</a:t>
            </a:r>
            <a:r>
              <a:rPr lang="it-IT" sz="2000" b="1" dirty="0"/>
              <a:t>, Nrusingha Prasad Nanda</a:t>
            </a:r>
            <a:r>
              <a:rPr lang="it-IT" sz="2000" b="1" baseline="30000" dirty="0"/>
              <a:t>1</a:t>
            </a:r>
            <a:r>
              <a:rPr lang="it-IT" sz="2000" b="1" dirty="0"/>
              <a:t>, and Sidhartha S. Kar </a:t>
            </a:r>
            <a:r>
              <a:rPr lang="it-IT" sz="2000" b="1" baseline="30000" dirty="0"/>
              <a:t>2,</a:t>
            </a:r>
            <a:r>
              <a:rPr lang="it-IT" sz="2000" b="1" dirty="0"/>
              <a:t>* </a:t>
            </a:r>
          </a:p>
          <a:p>
            <a:pPr algn="ctr"/>
            <a:endParaRPr lang="it-IT" sz="2000" b="1" baseline="30000" dirty="0"/>
          </a:p>
          <a:p>
            <a:r>
              <a:rPr lang="en-US" sz="2000" baseline="30000" dirty="0"/>
              <a:t>1</a:t>
            </a:r>
            <a:r>
              <a:rPr lang="en-US" sz="2000" dirty="0"/>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Department of Pharmaceutical Chemistry, Institute of Pharmacy &amp; Technology, Salipur, Cuttack-754202, Odisha, India</a:t>
            </a:r>
            <a:r>
              <a:rPr lang="en-US" sz="2000" dirty="0"/>
              <a:t>; </a:t>
            </a:r>
            <a:endParaRPr lang="fr-FR" sz="2000" dirty="0"/>
          </a:p>
          <a:p>
            <a:r>
              <a:rPr lang="en-US" sz="2000" baseline="30000" dirty="0"/>
              <a:t>2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Faculty Of Pharmacy, C.V. Raman Global University, Bidyanagr, Mahura, Janla, Bhubaneswar, Odisha-752054, India</a:t>
            </a:r>
            <a:r>
              <a:rPr lang="en-US" sz="2000" dirty="0"/>
              <a:t>. </a:t>
            </a:r>
          </a:p>
          <a:p>
            <a:endParaRPr lang="fr-FR" sz="2000" dirty="0"/>
          </a:p>
          <a:p>
            <a:r>
              <a:rPr lang="en-US" sz="1600" b="1" dirty="0"/>
              <a:t>*</a:t>
            </a:r>
            <a:r>
              <a:rPr lang="en-US" sz="1600" dirty="0"/>
              <a:t> Corresponding author: sskar06@gmail.com</a:t>
            </a:r>
            <a:endParaRPr lang="fr-FR" sz="1600" dirty="0"/>
          </a:p>
        </p:txBody>
      </p:sp>
    </p:spTree>
    <p:extLst>
      <p:ext uri="{BB962C8B-B14F-4D97-AF65-F5344CB8AC3E}">
        <p14:creationId xmlns:p14="http://schemas.microsoft.com/office/powerpoint/2010/main" val="267434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172" y="2258685"/>
            <a:ext cx="8001000" cy="646331"/>
          </a:xfrm>
          <a:prstGeom prst="rect">
            <a:avLst/>
          </a:prstGeom>
          <a:noFill/>
        </p:spPr>
        <p:txBody>
          <a:bodyPr wrap="square" rtlCol="0">
            <a:spAutoFit/>
          </a:bodyPr>
          <a:lstStyle/>
          <a:p>
            <a:r>
              <a:rPr lang="fr-FR" b="1" dirty="0"/>
              <a:t>Graphical Abstract</a:t>
            </a:r>
            <a:endParaRPr lang="fr-FR" dirty="0"/>
          </a:p>
          <a:p>
            <a:endParaRPr lang="fr-FR" b="1" dirty="0"/>
          </a:p>
        </p:txBody>
      </p:sp>
      <p:sp>
        <p:nvSpPr>
          <p:cNvPr id="5" name="Rectangle 4"/>
          <p:cNvSpPr/>
          <p:nvPr/>
        </p:nvSpPr>
        <p:spPr>
          <a:xfrm>
            <a:off x="382172" y="1286132"/>
            <a:ext cx="8609428" cy="830997"/>
          </a:xfrm>
          <a:prstGeom prst="rect">
            <a:avLst/>
          </a:prstGeom>
        </p:spPr>
        <p:txBody>
          <a:bodyPr wrap="square">
            <a:spAutoFit/>
          </a:bodyPr>
          <a:lstStyle/>
          <a:p>
            <a:pPr algn="ctr">
              <a:spcAft>
                <a:spcPts val="800"/>
              </a:spcAft>
            </a:pPr>
            <a:r>
              <a:rPr lang="en-US" sz="2400" b="1" kern="100" dirty="0">
                <a:effectLst/>
                <a:latin typeface="+mj-lt"/>
                <a:ea typeface="Calibri" panose="020F0502020204030204" pitchFamily="34" charset="0"/>
                <a:cs typeface="Times New Roman" panose="02020603050405020304" pitchFamily="18" charset="0"/>
              </a:rPr>
              <a:t>DFT studies on the mechanism of base-catalyzed hydrocyanation of alpha, beta-unsaturated ketones</a:t>
            </a:r>
            <a:endParaRPr lang="en-IN" sz="2400" kern="100" dirty="0">
              <a:effectLst/>
              <a:latin typeface="+mj-lt"/>
              <a:ea typeface="Calibri" panose="020F0502020204030204" pitchFamily="34" charset="0"/>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CB2543A-4CBE-CDBF-401B-4A7167A334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02" y="2736205"/>
            <a:ext cx="4343400" cy="2442865"/>
          </a:xfrm>
          <a:prstGeom prst="rect">
            <a:avLst/>
          </a:prstGeom>
          <a:noFill/>
          <a:ln>
            <a:noFill/>
          </a:ln>
        </p:spPr>
      </p:pic>
      <p:pic>
        <p:nvPicPr>
          <p:cNvPr id="8" name="Picture 7">
            <a:extLst>
              <a:ext uri="{FF2B5EF4-FFF2-40B4-BE49-F238E27FC236}">
                <a16:creationId xmlns:a16="http://schemas.microsoft.com/office/drawing/2014/main" id="{99B992DF-C58A-7EF5-CAFD-BE5348ED651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81078" y="2676435"/>
            <a:ext cx="4762922" cy="2677007"/>
          </a:xfrm>
          <a:prstGeom prst="rect">
            <a:avLst/>
          </a:prstGeom>
        </p:spPr>
      </p:pic>
      <p:sp>
        <p:nvSpPr>
          <p:cNvPr id="10" name="TextBox 9">
            <a:extLst>
              <a:ext uri="{FF2B5EF4-FFF2-40B4-BE49-F238E27FC236}">
                <a16:creationId xmlns:a16="http://schemas.microsoft.com/office/drawing/2014/main" id="{37884F3B-F39D-3B40-71B9-5F9B84F39E4B}"/>
              </a:ext>
            </a:extLst>
          </p:cNvPr>
          <p:cNvSpPr txBox="1"/>
          <p:nvPr/>
        </p:nvSpPr>
        <p:spPr>
          <a:xfrm>
            <a:off x="0" y="5736124"/>
            <a:ext cx="9144000" cy="830997"/>
          </a:xfrm>
          <a:prstGeom prst="rect">
            <a:avLst/>
          </a:prstGeom>
          <a:noFill/>
        </p:spPr>
        <p:txBody>
          <a:bodyPr wrap="square">
            <a:spAutoFit/>
          </a:bodyPr>
          <a:lstStyle/>
          <a:p>
            <a:pPr algn="just"/>
            <a:r>
              <a:rPr lang="en-US" sz="1600" b="1" dirty="0">
                <a:latin typeface="+mj-lt"/>
              </a:rPr>
              <a:t>Fig 1. </a:t>
            </a:r>
            <a:r>
              <a:rPr lang="en-US" sz="1600" dirty="0">
                <a:latin typeface="+mj-lt"/>
              </a:rPr>
              <a:t>Optimized geometries B3LYP/6-311++G (d, p) method. Deep blue: N, Red: O. </a:t>
            </a:r>
            <a:r>
              <a:rPr lang="en-US" sz="1600" b="1" dirty="0">
                <a:latin typeface="+mj-lt"/>
              </a:rPr>
              <a:t>Fig 2. </a:t>
            </a:r>
            <a:r>
              <a:rPr lang="en-US" sz="1600" dirty="0">
                <a:effectLst/>
                <a:latin typeface="+mj-lt"/>
                <a:ea typeface="Calibri" panose="020F0502020204030204" pitchFamily="34" charset="0"/>
              </a:rPr>
              <a:t>FMO orbitals (isovalue: 0.02 [e bohr−3]1/2oftrans-DZgenerated from TD/DFT calculation). Green and Maroon </a:t>
            </a:r>
            <a:r>
              <a:rPr lang="en-US" sz="1600" dirty="0" err="1">
                <a:effectLst/>
                <a:latin typeface="+mj-lt"/>
                <a:ea typeface="Calibri" panose="020F0502020204030204" pitchFamily="34" charset="0"/>
              </a:rPr>
              <a:t>colours</a:t>
            </a:r>
            <a:r>
              <a:rPr lang="en-US" sz="1600" dirty="0">
                <a:effectLst/>
                <a:latin typeface="+mj-lt"/>
                <a:ea typeface="Calibri" panose="020F0502020204030204" pitchFamily="34" charset="0"/>
              </a:rPr>
              <a:t> depict different phases. </a:t>
            </a:r>
            <a:endParaRPr lang="en-US" sz="1600" dirty="0">
              <a:latin typeface="+mj-lt"/>
            </a:endParaRPr>
          </a:p>
        </p:txBody>
      </p:sp>
      <p:sp>
        <p:nvSpPr>
          <p:cNvPr id="11" name="TextBox 10">
            <a:extLst>
              <a:ext uri="{FF2B5EF4-FFF2-40B4-BE49-F238E27FC236}">
                <a16:creationId xmlns:a16="http://schemas.microsoft.com/office/drawing/2014/main" id="{C1126C4A-BBA0-1FAF-DBFE-03D66427F48F}"/>
              </a:ext>
            </a:extLst>
          </p:cNvPr>
          <p:cNvSpPr txBox="1"/>
          <p:nvPr/>
        </p:nvSpPr>
        <p:spPr>
          <a:xfrm>
            <a:off x="1981200" y="5179070"/>
            <a:ext cx="685800" cy="369332"/>
          </a:xfrm>
          <a:prstGeom prst="rect">
            <a:avLst/>
          </a:prstGeom>
          <a:noFill/>
        </p:spPr>
        <p:txBody>
          <a:bodyPr wrap="square" rtlCol="0">
            <a:spAutoFit/>
          </a:bodyPr>
          <a:lstStyle/>
          <a:p>
            <a:r>
              <a:rPr lang="en-US" b="1" dirty="0"/>
              <a:t>Fig 1.</a:t>
            </a:r>
          </a:p>
        </p:txBody>
      </p:sp>
      <p:sp>
        <p:nvSpPr>
          <p:cNvPr id="14" name="TextBox 13">
            <a:extLst>
              <a:ext uri="{FF2B5EF4-FFF2-40B4-BE49-F238E27FC236}">
                <a16:creationId xmlns:a16="http://schemas.microsoft.com/office/drawing/2014/main" id="{F1D9F067-E453-DAA5-8E8F-28F926458F00}"/>
              </a:ext>
            </a:extLst>
          </p:cNvPr>
          <p:cNvSpPr txBox="1"/>
          <p:nvPr/>
        </p:nvSpPr>
        <p:spPr>
          <a:xfrm>
            <a:off x="6665906" y="5179070"/>
            <a:ext cx="776067" cy="369332"/>
          </a:xfrm>
          <a:prstGeom prst="rect">
            <a:avLst/>
          </a:prstGeom>
          <a:noFill/>
        </p:spPr>
        <p:txBody>
          <a:bodyPr wrap="square">
            <a:spAutoFit/>
          </a:bodyPr>
          <a:lstStyle/>
          <a:p>
            <a:r>
              <a:rPr lang="en-US" b="1" dirty="0"/>
              <a:t>Fig 2.</a:t>
            </a: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0" y="1219200"/>
            <a:ext cx="9144000" cy="4773102"/>
          </a:xfrm>
          <a:prstGeom prst="rect">
            <a:avLst/>
          </a:prstGeom>
          <a:noFill/>
        </p:spPr>
        <p:txBody>
          <a:bodyPr wrap="square" rtlCol="0">
            <a:spAutoFit/>
          </a:bodyPr>
          <a:lstStyle/>
          <a:p>
            <a:r>
              <a:rPr lang="fr-FR" b="1" dirty="0"/>
              <a:t>Abstract:</a:t>
            </a:r>
            <a:endParaRPr lang="fr-FR" dirty="0"/>
          </a:p>
          <a:p>
            <a:endParaRPr lang="fr-FR" sz="1600" dirty="0">
              <a:latin typeface="Times New Roman" panose="02020603050405020304" pitchFamily="18" charset="0"/>
              <a:cs typeface="Times New Roman" panose="02020603050405020304" pitchFamily="18" charset="0"/>
            </a:endParaRPr>
          </a:p>
          <a:p>
            <a:pPr algn="just">
              <a:spcAft>
                <a:spcPts val="800"/>
              </a:spcAft>
            </a:pPr>
            <a:r>
              <a:rPr lang="en-US" sz="1650" kern="100" dirty="0">
                <a:effectLst/>
                <a:latin typeface="Times New Roman" panose="02020603050405020304" pitchFamily="18" charset="0"/>
                <a:ea typeface="Calibri" panose="020F0502020204030204" pitchFamily="34" charset="0"/>
                <a:cs typeface="Times New Roman" panose="02020603050405020304" pitchFamily="18" charset="0"/>
              </a:rPr>
              <a:t>When it comes to creating new carbon-carbon bonds during the hydrocyanation of α, β-unsaturated ketones, catalytic Michael addition reactions are extremely effective tools. A simple method for converting α, β-unsaturated ketone to its hydrocyanic form involves using cyanohydrin acetone with a mild base and a phase transfer catalyst. This reaction stoichiometry produced a high-quality product with a high yield on the gram scale. Density functional theory (DFT) calculations have been used in a comprehensive theoretical investigation to elucidate the mechanism of base-catalyzed hydrocyanation reaction of enolizable α, β-unsaturated ketone. B3LYP-D3(BJ)/6-311+G**//B3LYP-D3(BJ)/6-311G** was used to study the genesis and reaction mechanism of asymmetric induction for conjugate addition of cyanide to the C=C bond of α, β-unsaturated ketone. Additionally taken into account are the relative stability of the investigated compounds as well as their atomic charges, electron densities, energetic characteristics, chemical thermodynamics, dipole moments, etc. The final charge transfer interaction within the investigated molecule is suggested by the narrow frontier orbital gap, which also demonstrated significant chemical reactivity. Lastly, to </a:t>
            </a:r>
            <a:r>
              <a:rPr lang="en-US" sz="1650" kern="100" dirty="0" err="1">
                <a:effectLst/>
                <a:latin typeface="Times New Roman" panose="02020603050405020304" pitchFamily="18" charset="0"/>
                <a:ea typeface="Calibri" panose="020F0502020204030204" pitchFamily="34" charset="0"/>
                <a:cs typeface="Times New Roman" panose="02020603050405020304" pitchFamily="18" charset="0"/>
              </a:rPr>
              <a:t>visualise</a:t>
            </a:r>
            <a:r>
              <a:rPr lang="en-US" sz="1650" kern="100" dirty="0">
                <a:effectLst/>
                <a:latin typeface="Times New Roman" panose="02020603050405020304" pitchFamily="18" charset="0"/>
                <a:ea typeface="Calibri" panose="020F0502020204030204" pitchFamily="34" charset="0"/>
                <a:cs typeface="Times New Roman" panose="02020603050405020304" pitchFamily="18" charset="0"/>
              </a:rPr>
              <a:t> the charge transfer between the </a:t>
            </a:r>
            <a:r>
              <a:rPr lang="en-US" sz="1650" kern="100" dirty="0" err="1">
                <a:effectLst/>
                <a:latin typeface="Times New Roman" panose="02020603050405020304" pitchFamily="18" charset="0"/>
                <a:ea typeface="Calibri" panose="020F0502020204030204" pitchFamily="34" charset="0"/>
                <a:cs typeface="Times New Roman" panose="02020603050405020304" pitchFamily="18" charset="0"/>
              </a:rPr>
              <a:t>localised</a:t>
            </a:r>
            <a:r>
              <a:rPr lang="en-US" sz="1650" kern="100" dirty="0">
                <a:effectLst/>
                <a:latin typeface="Times New Roman" panose="02020603050405020304" pitchFamily="18" charset="0"/>
                <a:ea typeface="Calibri" panose="020F0502020204030204" pitchFamily="34" charset="0"/>
                <a:cs typeface="Times New Roman" panose="02020603050405020304" pitchFamily="18" charset="0"/>
              </a:rPr>
              <a:t> bonds and lone pairs, natural bond orbital analysis is done. The current study's mechanistic insights should be helpful in the logical design of efficient catalysts with high selectivity and yield for this type of reaction.</a:t>
            </a:r>
            <a:endParaRPr lang="en-IN" sz="165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Keywords: </a:t>
            </a:r>
            <a:r>
              <a:rPr lang="fr-FR" sz="1600" dirty="0">
                <a:latin typeface="Times New Roman" panose="02020603050405020304" pitchFamily="18" charset="0"/>
                <a:cs typeface="Times New Roman" panose="02020603050405020304" pitchFamily="18" charset="0"/>
              </a:rPr>
              <a:t>DFT;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F</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rontier orbital gap;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H</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ydrocyanation; α, β-unsaturated ketones.</a:t>
            </a:r>
            <a:endParaRPr lang="fr-F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0" y="996589"/>
            <a:ext cx="7848600" cy="461665"/>
          </a:xfrm>
          <a:prstGeom prst="rect">
            <a:avLst/>
          </a:prstGeom>
          <a:noFill/>
        </p:spPr>
        <p:txBody>
          <a:bodyPr wrap="square" rtlCol="0">
            <a:spAutoFit/>
          </a:bodyPr>
          <a:lstStyle/>
          <a:p>
            <a:r>
              <a:rPr lang="fr-FR" sz="2400" b="1" dirty="0"/>
              <a:t>Introduction</a:t>
            </a:r>
          </a:p>
        </p:txBody>
      </p:sp>
      <p:sp>
        <p:nvSpPr>
          <p:cNvPr id="3" name="TextBox 2">
            <a:extLst>
              <a:ext uri="{FF2B5EF4-FFF2-40B4-BE49-F238E27FC236}">
                <a16:creationId xmlns:a16="http://schemas.microsoft.com/office/drawing/2014/main" id="{285D0888-82EA-B8A7-E5BD-D47CF86C2D4B}"/>
              </a:ext>
            </a:extLst>
          </p:cNvPr>
          <p:cNvSpPr txBox="1"/>
          <p:nvPr/>
        </p:nvSpPr>
        <p:spPr>
          <a:xfrm>
            <a:off x="19929" y="1468805"/>
            <a:ext cx="9144000" cy="5078313"/>
          </a:xfrm>
          <a:prstGeom prst="rect">
            <a:avLst/>
          </a:prstGeom>
          <a:noFill/>
        </p:spPr>
        <p:txBody>
          <a:bodyPr wrap="square">
            <a:spAutoFit/>
          </a:bodyPr>
          <a:lstStyle/>
          <a:p>
            <a:pPr algn="just"/>
            <a:r>
              <a:rPr lang="en-US" dirty="0"/>
              <a:t>Chalcones are carbonyl compounds with α -and β-unsaturation, and two phenyl rings linked to the carbonyl and -carbon, respectively. Synthetic methods for producing chalcones have been outlined in several reviews. They are the main constituents of natural products and are significant precursors for synthesis. As double bonds are present in conjugation with carbonyl groups, chalcones and their derivatives exhibit substantial biological actions that are crucial for drug creation. The α and β unsaturation is responsible for the pharmacological properties of chalcones with significant therapeutic applications, including electrochromic, fluorescence, dielectric, antimicrobial, anti-HIV, antibacterial, anti-inflammatory, anticancer, DNA-binding, and enzyme inhibition properties. They have been used as intermediates in numerous chemical reactions, including the synthesis of flavonoids and isoflavonoids, owing to their high solubilities.  Chalcone derivatives are potent free-radical scavengers. In the most recent research publications, density functional theory (DFT), a computational technique to enhance the chemical and physical characteristics of synthesized substances, has been published and proven to be an important tool based on quantum mechanics. Currently, DFT simulations are most frequently used to calculate the gas-phase proton affinities of molecules, various spectroscopic characteristics of compounds, and molecular structural features. To enhance the experimental results and the electrical characteristics of the chalcone derivatives, the use of density functional theory (DFT) in the ground state was further investigated.</a:t>
            </a:r>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185746" y="804109"/>
            <a:ext cx="8153400" cy="461665"/>
          </a:xfrm>
          <a:prstGeom prst="rect">
            <a:avLst/>
          </a:prstGeom>
          <a:noFill/>
        </p:spPr>
        <p:txBody>
          <a:bodyPr wrap="square" rtlCol="0">
            <a:spAutoFit/>
          </a:bodyPr>
          <a:lstStyle/>
          <a:p>
            <a:r>
              <a:rPr lang="fr-FR" sz="2400" b="1" dirty="0"/>
              <a:t>Results and discussion</a:t>
            </a:r>
          </a:p>
        </p:txBody>
      </p:sp>
      <p:graphicFrame>
        <p:nvGraphicFramePr>
          <p:cNvPr id="2" name="Table 1">
            <a:extLst>
              <a:ext uri="{FF2B5EF4-FFF2-40B4-BE49-F238E27FC236}">
                <a16:creationId xmlns:a16="http://schemas.microsoft.com/office/drawing/2014/main" id="{E5A2CC1D-EA4C-9F0A-07C2-63048442D604}"/>
              </a:ext>
            </a:extLst>
          </p:cNvPr>
          <p:cNvGraphicFramePr>
            <a:graphicFrameLocks noGrp="1"/>
          </p:cNvGraphicFramePr>
          <p:nvPr>
            <p:extLst>
              <p:ext uri="{D42A27DB-BD31-4B8C-83A1-F6EECF244321}">
                <p14:modId xmlns:p14="http://schemas.microsoft.com/office/powerpoint/2010/main" val="1775703170"/>
              </p:ext>
            </p:extLst>
          </p:nvPr>
        </p:nvGraphicFramePr>
        <p:xfrm>
          <a:off x="0" y="1342691"/>
          <a:ext cx="4572000" cy="1066800"/>
        </p:xfrm>
        <a:graphic>
          <a:graphicData uri="http://schemas.openxmlformats.org/drawingml/2006/table">
            <a:tbl>
              <a:tblPr firstRow="1" firstCol="1" bandRow="1"/>
              <a:tblGrid>
                <a:gridCol w="721617">
                  <a:extLst>
                    <a:ext uri="{9D8B030D-6E8A-4147-A177-3AD203B41FA5}">
                      <a16:colId xmlns:a16="http://schemas.microsoft.com/office/drawing/2014/main" val="332819106"/>
                    </a:ext>
                  </a:extLst>
                </a:gridCol>
                <a:gridCol w="539096">
                  <a:extLst>
                    <a:ext uri="{9D8B030D-6E8A-4147-A177-3AD203B41FA5}">
                      <a16:colId xmlns:a16="http://schemas.microsoft.com/office/drawing/2014/main" val="1397290992"/>
                    </a:ext>
                  </a:extLst>
                </a:gridCol>
                <a:gridCol w="821606">
                  <a:extLst>
                    <a:ext uri="{9D8B030D-6E8A-4147-A177-3AD203B41FA5}">
                      <a16:colId xmlns:a16="http://schemas.microsoft.com/office/drawing/2014/main" val="2589736573"/>
                    </a:ext>
                  </a:extLst>
                </a:gridCol>
                <a:gridCol w="779811">
                  <a:extLst>
                    <a:ext uri="{9D8B030D-6E8A-4147-A177-3AD203B41FA5}">
                      <a16:colId xmlns:a16="http://schemas.microsoft.com/office/drawing/2014/main" val="3633682631"/>
                    </a:ext>
                  </a:extLst>
                </a:gridCol>
                <a:gridCol w="887736">
                  <a:extLst>
                    <a:ext uri="{9D8B030D-6E8A-4147-A177-3AD203B41FA5}">
                      <a16:colId xmlns:a16="http://schemas.microsoft.com/office/drawing/2014/main" val="1938760400"/>
                    </a:ext>
                  </a:extLst>
                </a:gridCol>
                <a:gridCol w="822134">
                  <a:extLst>
                    <a:ext uri="{9D8B030D-6E8A-4147-A177-3AD203B41FA5}">
                      <a16:colId xmlns:a16="http://schemas.microsoft.com/office/drawing/2014/main" val="1561255878"/>
                    </a:ext>
                  </a:extLst>
                </a:gridCol>
              </a:tblGrid>
              <a:tr h="46672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Compounds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LUMO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Energy Gap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Hardness (ή)</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Softness (S)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806520"/>
                  </a:ext>
                </a:extLst>
              </a:tr>
              <a:tr h="20002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8926440"/>
                  </a:ext>
                </a:extLst>
              </a:tr>
              <a:tr h="20002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42374692"/>
                  </a:ext>
                </a:extLst>
              </a:tr>
              <a:tr h="20002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4.315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2.157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828981"/>
                  </a:ext>
                </a:extLst>
              </a:tr>
            </a:tbl>
          </a:graphicData>
        </a:graphic>
      </p:graphicFrame>
      <p:graphicFrame>
        <p:nvGraphicFramePr>
          <p:cNvPr id="4" name="Table 3">
            <a:extLst>
              <a:ext uri="{FF2B5EF4-FFF2-40B4-BE49-F238E27FC236}">
                <a16:creationId xmlns:a16="http://schemas.microsoft.com/office/drawing/2014/main" id="{ED3DB425-1F47-BA98-5006-207BB51F4F22}"/>
              </a:ext>
            </a:extLst>
          </p:cNvPr>
          <p:cNvGraphicFramePr>
            <a:graphicFrameLocks noGrp="1"/>
          </p:cNvGraphicFramePr>
          <p:nvPr>
            <p:extLst>
              <p:ext uri="{D42A27DB-BD31-4B8C-83A1-F6EECF244321}">
                <p14:modId xmlns:p14="http://schemas.microsoft.com/office/powerpoint/2010/main" val="2504407697"/>
              </p:ext>
            </p:extLst>
          </p:nvPr>
        </p:nvGraphicFramePr>
        <p:xfrm>
          <a:off x="4980304" y="1342691"/>
          <a:ext cx="4163696" cy="1066800"/>
        </p:xfrm>
        <a:graphic>
          <a:graphicData uri="http://schemas.openxmlformats.org/drawingml/2006/table">
            <a:tbl>
              <a:tblPr firstRow="1" firstCol="1" bandRow="1"/>
              <a:tblGrid>
                <a:gridCol w="717912">
                  <a:extLst>
                    <a:ext uri="{9D8B030D-6E8A-4147-A177-3AD203B41FA5}">
                      <a16:colId xmlns:a16="http://schemas.microsoft.com/office/drawing/2014/main" val="2027616552"/>
                    </a:ext>
                  </a:extLst>
                </a:gridCol>
                <a:gridCol w="1014056">
                  <a:extLst>
                    <a:ext uri="{9D8B030D-6E8A-4147-A177-3AD203B41FA5}">
                      <a16:colId xmlns:a16="http://schemas.microsoft.com/office/drawing/2014/main" val="113826986"/>
                    </a:ext>
                  </a:extLst>
                </a:gridCol>
                <a:gridCol w="1238553">
                  <a:extLst>
                    <a:ext uri="{9D8B030D-6E8A-4147-A177-3AD203B41FA5}">
                      <a16:colId xmlns:a16="http://schemas.microsoft.com/office/drawing/2014/main" val="2211494529"/>
                    </a:ext>
                  </a:extLst>
                </a:gridCol>
                <a:gridCol w="1193175">
                  <a:extLst>
                    <a:ext uri="{9D8B030D-6E8A-4147-A177-3AD203B41FA5}">
                      <a16:colId xmlns:a16="http://schemas.microsoft.com/office/drawing/2014/main" val="2550052187"/>
                    </a:ext>
                  </a:extLst>
                </a:gridCol>
              </a:tblGrid>
              <a:tr h="433248">
                <a:tc>
                  <a:txBody>
                    <a:bodyPr/>
                    <a:lstStyle/>
                    <a:p>
                      <a:pPr marL="0" marR="0" algn="ctr">
                        <a:lnSpc>
                          <a:spcPct val="107000"/>
                        </a:lnSpc>
                        <a:spcBef>
                          <a:spcPts val="0"/>
                        </a:spcBef>
                        <a:spcAft>
                          <a:spcPts val="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Compounds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Ionisation Potential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Electronegativity(χ)</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Electron Affinity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044870"/>
                  </a:ext>
                </a:extLst>
              </a:tr>
              <a:tr h="211184">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4061654"/>
                  </a:ext>
                </a:extLst>
              </a:tr>
              <a:tr h="211184">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68286216"/>
                  </a:ext>
                </a:extLst>
              </a:tr>
              <a:tr h="211184">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870535"/>
                  </a:ext>
                </a:extLst>
              </a:tr>
            </a:tbl>
          </a:graphicData>
        </a:graphic>
      </p:graphicFrame>
      <p:graphicFrame>
        <p:nvGraphicFramePr>
          <p:cNvPr id="5" name="Table 4">
            <a:extLst>
              <a:ext uri="{FF2B5EF4-FFF2-40B4-BE49-F238E27FC236}">
                <a16:creationId xmlns:a16="http://schemas.microsoft.com/office/drawing/2014/main" id="{529E448B-E9E5-B1E4-8C10-2DDD19C49326}"/>
              </a:ext>
            </a:extLst>
          </p:cNvPr>
          <p:cNvGraphicFramePr>
            <a:graphicFrameLocks noGrp="1"/>
          </p:cNvGraphicFramePr>
          <p:nvPr>
            <p:extLst>
              <p:ext uri="{D42A27DB-BD31-4B8C-83A1-F6EECF244321}">
                <p14:modId xmlns:p14="http://schemas.microsoft.com/office/powerpoint/2010/main" val="2133138924"/>
              </p:ext>
            </p:extLst>
          </p:nvPr>
        </p:nvGraphicFramePr>
        <p:xfrm>
          <a:off x="1" y="2634126"/>
          <a:ext cx="4980305" cy="3164840"/>
        </p:xfrm>
        <a:graphic>
          <a:graphicData uri="http://schemas.openxmlformats.org/drawingml/2006/table">
            <a:tbl>
              <a:tblPr firstRow="1" firstCol="1" bandRow="1"/>
              <a:tblGrid>
                <a:gridCol w="2548714">
                  <a:extLst>
                    <a:ext uri="{9D8B030D-6E8A-4147-A177-3AD203B41FA5}">
                      <a16:colId xmlns:a16="http://schemas.microsoft.com/office/drawing/2014/main" val="3274050235"/>
                    </a:ext>
                  </a:extLst>
                </a:gridCol>
                <a:gridCol w="931843">
                  <a:extLst>
                    <a:ext uri="{9D8B030D-6E8A-4147-A177-3AD203B41FA5}">
                      <a16:colId xmlns:a16="http://schemas.microsoft.com/office/drawing/2014/main" val="3161690261"/>
                    </a:ext>
                  </a:extLst>
                </a:gridCol>
                <a:gridCol w="684457">
                  <a:extLst>
                    <a:ext uri="{9D8B030D-6E8A-4147-A177-3AD203B41FA5}">
                      <a16:colId xmlns:a16="http://schemas.microsoft.com/office/drawing/2014/main" val="3920627290"/>
                    </a:ext>
                  </a:extLst>
                </a:gridCol>
                <a:gridCol w="815291">
                  <a:extLst>
                    <a:ext uri="{9D8B030D-6E8A-4147-A177-3AD203B41FA5}">
                      <a16:colId xmlns:a16="http://schemas.microsoft.com/office/drawing/2014/main" val="1016203043"/>
                    </a:ext>
                  </a:extLst>
                </a:gridCol>
              </a:tblGrid>
              <a:tr h="222250">
                <a:tc>
                  <a:txBody>
                    <a:bodyPr/>
                    <a:lstStyle/>
                    <a:p>
                      <a:pPr marL="0" marR="0" algn="ctr">
                        <a:lnSpc>
                          <a:spcPct val="107000"/>
                        </a:lnSpc>
                        <a:spcBef>
                          <a:spcPts val="0"/>
                        </a:spcBef>
                        <a:spcAft>
                          <a:spcPts val="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Orbitals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832761"/>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52944250"/>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LUMO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06091112"/>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[HOMO-LUMO]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956456620"/>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-7.153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-6.408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74089498"/>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LUMO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557835002"/>
                  </a:ext>
                </a:extLst>
              </a:tr>
              <a:tr h="264795">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[(HOMO-1) - (LUMO+1)]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6.402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28297416"/>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 -2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-7.281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45445302"/>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LUMO +2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54628342"/>
                  </a:ext>
                </a:extLst>
              </a:tr>
              <a:tr h="360045">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[(HOMO-2) – (LUMO+2)]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6.482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6.747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44799108"/>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-7.152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6243747"/>
                  </a:ext>
                </a:extLst>
              </a:tr>
              <a:tr h="22225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LUMO +3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55445109"/>
                  </a:ext>
                </a:extLst>
              </a:tr>
              <a:tr h="317500">
                <a:tc>
                  <a:txBody>
                    <a:bodyPr/>
                    <a:lstStyle/>
                    <a:p>
                      <a:pPr marL="0" marR="0" algn="ctr">
                        <a:lnSpc>
                          <a:spcPct val="107000"/>
                        </a:lnSpc>
                        <a:spcBef>
                          <a:spcPts val="0"/>
                        </a:spcBef>
                        <a:spcAft>
                          <a:spcPts val="0"/>
                        </a:spcAft>
                      </a:pPr>
                      <a:r>
                        <a:rPr lang="pt-PT"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Eg [(HOMO-3) – (LUMO+3)]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6.935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6.823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014066"/>
                  </a:ext>
                </a:extLst>
              </a:tr>
            </a:tbl>
          </a:graphicData>
        </a:graphic>
      </p:graphicFrame>
      <p:graphicFrame>
        <p:nvGraphicFramePr>
          <p:cNvPr id="7" name="Table 6">
            <a:extLst>
              <a:ext uri="{FF2B5EF4-FFF2-40B4-BE49-F238E27FC236}">
                <a16:creationId xmlns:a16="http://schemas.microsoft.com/office/drawing/2014/main" id="{EC2ED172-4FD0-7C9B-319A-331040EE2F80}"/>
              </a:ext>
            </a:extLst>
          </p:cNvPr>
          <p:cNvGraphicFramePr>
            <a:graphicFrameLocks noGrp="1"/>
          </p:cNvGraphicFramePr>
          <p:nvPr>
            <p:extLst>
              <p:ext uri="{D42A27DB-BD31-4B8C-83A1-F6EECF244321}">
                <p14:modId xmlns:p14="http://schemas.microsoft.com/office/powerpoint/2010/main" val="1811257697"/>
              </p:ext>
            </p:extLst>
          </p:nvPr>
        </p:nvGraphicFramePr>
        <p:xfrm>
          <a:off x="5433646" y="3081260"/>
          <a:ext cx="3657600" cy="2045291"/>
        </p:xfrm>
        <a:graphic>
          <a:graphicData uri="http://schemas.openxmlformats.org/drawingml/2006/table">
            <a:tbl>
              <a:tblPr firstRow="1" firstCol="1" bandRow="1"/>
              <a:tblGrid>
                <a:gridCol w="641943">
                  <a:extLst>
                    <a:ext uri="{9D8B030D-6E8A-4147-A177-3AD203B41FA5}">
                      <a16:colId xmlns:a16="http://schemas.microsoft.com/office/drawing/2014/main" val="1178275606"/>
                    </a:ext>
                  </a:extLst>
                </a:gridCol>
                <a:gridCol w="1022899">
                  <a:extLst>
                    <a:ext uri="{9D8B030D-6E8A-4147-A177-3AD203B41FA5}">
                      <a16:colId xmlns:a16="http://schemas.microsoft.com/office/drawing/2014/main" val="211842699"/>
                    </a:ext>
                  </a:extLst>
                </a:gridCol>
                <a:gridCol w="1054470">
                  <a:extLst>
                    <a:ext uri="{9D8B030D-6E8A-4147-A177-3AD203B41FA5}">
                      <a16:colId xmlns:a16="http://schemas.microsoft.com/office/drawing/2014/main" val="1078379959"/>
                    </a:ext>
                  </a:extLst>
                </a:gridCol>
                <a:gridCol w="938288">
                  <a:extLst>
                    <a:ext uri="{9D8B030D-6E8A-4147-A177-3AD203B41FA5}">
                      <a16:colId xmlns:a16="http://schemas.microsoft.com/office/drawing/2014/main" val="2345949583"/>
                    </a:ext>
                  </a:extLst>
                </a:gridCol>
              </a:tblGrid>
              <a:tr h="819501">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Compounds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Electrophilicity Index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Nucleophilicity Index</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Chemical Potential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984761"/>
                  </a:ext>
                </a:extLst>
              </a:tr>
              <a:tr h="33870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9183496"/>
                  </a:ext>
                </a:extLst>
              </a:tr>
              <a:tr h="338705">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-4.181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69121977"/>
                  </a:ext>
                </a:extLst>
              </a:tr>
              <a:tr h="548380">
                <a:tc>
                  <a:txBody>
                    <a:bodyPr/>
                    <a:lstStyle/>
                    <a:p>
                      <a:pPr marL="0" marR="0" algn="ctr">
                        <a:lnSpc>
                          <a:spcPct val="107000"/>
                        </a:lnSpc>
                        <a:spcBef>
                          <a:spcPts val="0"/>
                        </a:spcBef>
                        <a:spcAft>
                          <a:spcPts val="0"/>
                        </a:spcAft>
                      </a:pPr>
                      <a:r>
                        <a:rPr lang="en-US" sz="12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-4.181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223728"/>
                  </a:ext>
                </a:extLst>
              </a:tr>
            </a:tbl>
          </a:graphicData>
        </a:graphic>
      </p:graphicFrame>
      <p:sp>
        <p:nvSpPr>
          <p:cNvPr id="9" name="TextBox 8">
            <a:extLst>
              <a:ext uri="{FF2B5EF4-FFF2-40B4-BE49-F238E27FC236}">
                <a16:creationId xmlns:a16="http://schemas.microsoft.com/office/drawing/2014/main" id="{61EF6FBF-4645-36AD-961D-0DEBA1D67D86}"/>
              </a:ext>
            </a:extLst>
          </p:cNvPr>
          <p:cNvSpPr txBox="1"/>
          <p:nvPr/>
        </p:nvSpPr>
        <p:spPr>
          <a:xfrm>
            <a:off x="-10551" y="6008796"/>
            <a:ext cx="9296400" cy="338554"/>
          </a:xfrm>
          <a:prstGeom prst="rect">
            <a:avLst/>
          </a:prstGeom>
          <a:noFill/>
        </p:spPr>
        <p:txBody>
          <a:bodyPr wrap="square">
            <a:spAutoFit/>
          </a:bodyPr>
          <a:lstStyle/>
          <a:p>
            <a:r>
              <a:rPr lang="en-US" sz="1600" b="1" dirty="0"/>
              <a:t>Table 1,2,3.4 </a:t>
            </a:r>
            <a:r>
              <a:rPr lang="en-US" sz="1600" dirty="0"/>
              <a:t>Calculated Global Reactivity Descriptors by B3LYP/6-31+G (d, p) Basis Set at DFT Level of Theory</a:t>
            </a:r>
          </a:p>
        </p:txBody>
      </p:sp>
    </p:spTree>
    <p:extLst>
      <p:ext uri="{BB962C8B-B14F-4D97-AF65-F5344CB8AC3E}">
        <p14:creationId xmlns:p14="http://schemas.microsoft.com/office/powerpoint/2010/main" val="29281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0" y="1334621"/>
            <a:ext cx="8153400" cy="461665"/>
          </a:xfrm>
          <a:prstGeom prst="rect">
            <a:avLst/>
          </a:prstGeom>
          <a:noFill/>
        </p:spPr>
        <p:txBody>
          <a:bodyPr wrap="square" rtlCol="0">
            <a:spAutoFit/>
          </a:bodyPr>
          <a:lstStyle/>
          <a:p>
            <a:r>
              <a:rPr lang="fr-FR" sz="2400" b="1" dirty="0"/>
              <a:t>Conclusions</a:t>
            </a:r>
          </a:p>
        </p:txBody>
      </p:sp>
      <p:sp>
        <p:nvSpPr>
          <p:cNvPr id="6" name="TextBox 5">
            <a:extLst>
              <a:ext uri="{FF2B5EF4-FFF2-40B4-BE49-F238E27FC236}">
                <a16:creationId xmlns:a16="http://schemas.microsoft.com/office/drawing/2014/main" id="{79E0F24A-85E8-42F7-0C4E-9DFA21E482AD}"/>
              </a:ext>
            </a:extLst>
          </p:cNvPr>
          <p:cNvSpPr txBox="1"/>
          <p:nvPr/>
        </p:nvSpPr>
        <p:spPr>
          <a:xfrm>
            <a:off x="-10551" y="1974140"/>
            <a:ext cx="9144000" cy="4204356"/>
          </a:xfrm>
          <a:prstGeom prst="rect">
            <a:avLst/>
          </a:prstGeom>
          <a:noFill/>
        </p:spPr>
        <p:txBody>
          <a:bodyPr wrap="square">
            <a:spAutoFit/>
          </a:bodyPr>
          <a:lstStyle/>
          <a:p>
            <a:pPr>
              <a:lnSpc>
                <a:spcPct val="150000"/>
              </a:lnSpc>
            </a:pPr>
            <a:r>
              <a:rPr lang="en-US" dirty="0"/>
              <a:t>In this study, we report DFT calculation of a new chalcone derivative, A computational study of the conversion of 3-(3-phenoxy phenyl)-1-aryl prop-2-en-1-one into 4-Oxo-4-(3-phenoxy phenyl)-2-phenyl-butane nitrile using density functional theory (DFT) calculations was performed. Using DFT techniques at the B3LYP/6-311++G (d,p) and DFT computational levels, the molecular mechanisms of the likely hydrocyanation reactions of (E)-1-(3-phenoxy phenyl)-3-phenylprop-2-en-1-one with acetone cyanohydrin to 4-oxo-4-(3-phenoxy phenyl)-2-phenyl-butane nitrile were examined. The reaction’s spontaneity may be seen by analysing the energy of HOMO and LUMO, as well as the energy gap value. The reaction pace is determined by the species whose most electrophilic centre corresponds to the hardness or softness value of the compound.</a:t>
            </a:r>
          </a:p>
        </p:txBody>
      </p:sp>
    </p:spTree>
    <p:extLst>
      <p:ext uri="{BB962C8B-B14F-4D97-AF65-F5344CB8AC3E}">
        <p14:creationId xmlns:p14="http://schemas.microsoft.com/office/powerpoint/2010/main" val="9397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0" y="1442720"/>
            <a:ext cx="8153400" cy="830997"/>
          </a:xfrm>
          <a:prstGeom prst="rect">
            <a:avLst/>
          </a:prstGeom>
          <a:noFill/>
        </p:spPr>
        <p:txBody>
          <a:bodyPr wrap="square" rtlCol="0">
            <a:spAutoFit/>
          </a:bodyPr>
          <a:lstStyle/>
          <a:p>
            <a:r>
              <a:rPr lang="fr-FR" sz="2400" b="1" dirty="0"/>
              <a:t>Acknowledgments</a:t>
            </a:r>
          </a:p>
          <a:p>
            <a:endParaRPr lang="fr-FR" sz="2400" b="1" dirty="0"/>
          </a:p>
        </p:txBody>
      </p:sp>
      <p:sp>
        <p:nvSpPr>
          <p:cNvPr id="3" name="TextBox 2">
            <a:extLst>
              <a:ext uri="{FF2B5EF4-FFF2-40B4-BE49-F238E27FC236}">
                <a16:creationId xmlns:a16="http://schemas.microsoft.com/office/drawing/2014/main" id="{B6DB7B6A-0052-4392-61D1-BD5A1DDBA416}"/>
              </a:ext>
            </a:extLst>
          </p:cNvPr>
          <p:cNvSpPr txBox="1"/>
          <p:nvPr/>
        </p:nvSpPr>
        <p:spPr>
          <a:xfrm>
            <a:off x="0" y="2435816"/>
            <a:ext cx="9144000" cy="1015663"/>
          </a:xfrm>
          <a:prstGeom prst="rect">
            <a:avLst/>
          </a:prstGeom>
          <a:noFill/>
        </p:spPr>
        <p:txBody>
          <a:bodyPr wrap="square">
            <a:spAutoFit/>
          </a:bodyPr>
          <a:lstStyle/>
          <a:p>
            <a:pPr algn="just"/>
            <a:r>
              <a:rPr lang="en-US" sz="2000" dirty="0"/>
              <a:t>The authors are thankful to the Principal of the Institute of Pharmacy and Technology and The Dean of C.V. Raman Global University for providing the necessary facilities to carry out the research paper.</a:t>
            </a:r>
          </a:p>
        </p:txBody>
      </p:sp>
      <p:pic>
        <p:nvPicPr>
          <p:cNvPr id="4" name="Picture 3">
            <a:extLst>
              <a:ext uri="{FF2B5EF4-FFF2-40B4-BE49-F238E27FC236}">
                <a16:creationId xmlns:a16="http://schemas.microsoft.com/office/drawing/2014/main" id="{C2358E45-F21D-7736-0A16-2B6182DE2D8A}"/>
              </a:ext>
            </a:extLst>
          </p:cNvPr>
          <p:cNvPicPr>
            <a:picLocks noChangeAspect="1"/>
          </p:cNvPicPr>
          <p:nvPr/>
        </p:nvPicPr>
        <p:blipFill>
          <a:blip r:embed="rId3">
            <a:clrChange>
              <a:clrFrom>
                <a:srgbClr val="F6FAF4"/>
              </a:clrFrom>
              <a:clrTo>
                <a:srgbClr val="F6FAF4">
                  <a:alpha val="0"/>
                </a:srgbClr>
              </a:clrTo>
            </a:clrChange>
          </a:blip>
          <a:stretch>
            <a:fillRect/>
          </a:stretch>
        </p:blipFill>
        <p:spPr>
          <a:xfrm>
            <a:off x="6332792" y="3797899"/>
            <a:ext cx="2767833" cy="2763613"/>
          </a:xfrm>
          <a:prstGeom prst="rect">
            <a:avLst/>
          </a:prstGeom>
        </p:spPr>
      </p:pic>
      <p:pic>
        <p:nvPicPr>
          <p:cNvPr id="2" name="Picture 1">
            <a:extLst>
              <a:ext uri="{FF2B5EF4-FFF2-40B4-BE49-F238E27FC236}">
                <a16:creationId xmlns:a16="http://schemas.microsoft.com/office/drawing/2014/main" id="{BB2070CA-E00A-93CD-AAA4-A2B05AC0B934}"/>
              </a:ext>
            </a:extLst>
          </p:cNvPr>
          <p:cNvPicPr>
            <a:picLocks noChangeAspect="1"/>
          </p:cNvPicPr>
          <p:nvPr/>
        </p:nvPicPr>
        <p:blipFill>
          <a:blip r:embed="rId4"/>
          <a:stretch>
            <a:fillRect/>
          </a:stretch>
        </p:blipFill>
        <p:spPr>
          <a:xfrm>
            <a:off x="59787" y="3797899"/>
            <a:ext cx="2533650" cy="2505075"/>
          </a:xfrm>
          <a:prstGeom prst="rect">
            <a:avLst/>
          </a:prstGeom>
        </p:spPr>
      </p:pic>
    </p:spTree>
    <p:extLst>
      <p:ext uri="{BB962C8B-B14F-4D97-AF65-F5344CB8AC3E}">
        <p14:creationId xmlns:p14="http://schemas.microsoft.com/office/powerpoint/2010/main" val="104258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1097</Words>
  <Application>Microsoft Office PowerPoint</Application>
  <PresentationFormat>On-screen Show (4:3)</PresentationFormat>
  <Paragraphs>149</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Kamal Misra</cp:lastModifiedBy>
  <cp:revision>129</cp:revision>
  <dcterms:created xsi:type="dcterms:W3CDTF">2015-04-04T09:45:50Z</dcterms:created>
  <dcterms:modified xsi:type="dcterms:W3CDTF">2023-10-28T07:36:24Z</dcterms:modified>
</cp:coreProperties>
</file>