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9"/>
  </p:notesMasterIdLst>
  <p:sldIdLst>
    <p:sldId id="256" r:id="rId2"/>
    <p:sldId id="265" r:id="rId3"/>
    <p:sldId id="258" r:id="rId4"/>
    <p:sldId id="261" r:id="rId5"/>
    <p:sldId id="267" r:id="rId6"/>
    <p:sldId id="266" r:id="rId7"/>
    <p:sldId id="263"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7E6D"/>
    <a:srgbClr val="497400"/>
    <a:srgbClr val="1A7B7C"/>
    <a:srgbClr val="EAEAEA"/>
    <a:srgbClr val="FCFBF2"/>
    <a:srgbClr val="000000"/>
    <a:srgbClr val="EBE4AF"/>
    <a:srgbClr val="EBFFFF"/>
    <a:srgbClr val="073759"/>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em Estilo, Sem Grelh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Estilo Claro 1 - Destaqu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Estilo Claro 2 - Destaque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57" autoAdjust="0"/>
    <p:restoredTop sz="94660"/>
  </p:normalViewPr>
  <p:slideViewPr>
    <p:cSldViewPr snapToGrid="0">
      <p:cViewPr>
        <p:scale>
          <a:sx n="60" d="100"/>
          <a:sy n="60" d="100"/>
        </p:scale>
        <p:origin x="2237" y="4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4C25C0-B729-4DCF-B8A3-CECE1E150990}" type="datetimeFigureOut">
              <a:rPr lang="pt-PT" smtClean="0"/>
              <a:t>12/09/2023</a:t>
            </a:fld>
            <a:endParaRPr lang="pt-PT"/>
          </a:p>
        </p:txBody>
      </p:sp>
      <p:sp>
        <p:nvSpPr>
          <p:cNvPr id="4" name="Marcador de Posição da Imagem do Diapositivo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BDDE4B-13AB-49DC-A4BC-92C049131410}" type="slidenum">
              <a:rPr lang="pt-PT" smtClean="0"/>
              <a:t>‹nº›</a:t>
            </a:fld>
            <a:endParaRPr lang="pt-PT"/>
          </a:p>
        </p:txBody>
      </p:sp>
    </p:spTree>
    <p:extLst>
      <p:ext uri="{BB962C8B-B14F-4D97-AF65-F5344CB8AC3E}">
        <p14:creationId xmlns:p14="http://schemas.microsoft.com/office/powerpoint/2010/main" val="2381316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2396829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355457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2058342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1399348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19AEB6-5A5C-4DB2-9D46-98EABA38A501}" type="datetimeFigureOut">
              <a:rPr lang="en-US" smtClean="0"/>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625898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19AEB6-5A5C-4DB2-9D46-98EABA38A501}" type="datetimeFigureOut">
              <a:rPr lang="en-US" smtClean="0"/>
              <a:t>9/12/2023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271448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19AEB6-5A5C-4DB2-9D46-98EABA38A501}" type="datetimeFigureOut">
              <a:rPr lang="en-US" smtClean="0"/>
              <a:t>9/12/2023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4223939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19AEB6-5A5C-4DB2-9D46-98EABA38A501}" type="datetimeFigureOut">
              <a:rPr lang="en-US" smtClean="0"/>
              <a:t>9/12/2023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357807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9AEB6-5A5C-4DB2-9D46-98EABA38A501}" type="datetimeFigureOut">
              <a:rPr lang="en-US" smtClean="0"/>
              <a:t>9/12/2023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1629577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9/12/2023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3145317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9/12/2023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1990405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9AEB6-5A5C-4DB2-9D46-98EABA38A501}" type="datetimeFigureOut">
              <a:rPr lang="en-US" smtClean="0"/>
              <a:t>9/12/2023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E8413-8B64-46A0-A043-DA7FCA8C4DD3}" type="slidenum">
              <a:rPr lang="en-US" smtClean="0"/>
              <a:t>‹nº›</a:t>
            </a:fld>
            <a:endParaRPr lang="en-US"/>
          </a:p>
        </p:txBody>
      </p:sp>
    </p:spTree>
    <p:extLst>
      <p:ext uri="{BB962C8B-B14F-4D97-AF65-F5344CB8AC3E}">
        <p14:creationId xmlns:p14="http://schemas.microsoft.com/office/powerpoint/2010/main" val="7162644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png"/><Relationship Id="rId7" Type="http://schemas.openxmlformats.org/officeDocument/2006/relationships/image" Target="../media/image13.jpe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082" y="3708974"/>
            <a:ext cx="9067800" cy="2377574"/>
          </a:xfrm>
          <a:prstGeom prst="rect">
            <a:avLst/>
          </a:prstGeom>
          <a:noFill/>
        </p:spPr>
        <p:txBody>
          <a:bodyPr wrap="square" rtlCol="0">
            <a:spAutoFit/>
          </a:bodyPr>
          <a:lstStyle/>
          <a:p>
            <a:pPr algn="ctr"/>
            <a:r>
              <a:rPr lang="en-US" sz="1800" b="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Calcium Biofortification in </a:t>
            </a:r>
            <a:r>
              <a:rPr lang="en-US" sz="1800" b="1" i="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Solanum tuberosum</a:t>
            </a:r>
            <a:r>
              <a:rPr lang="en-US" sz="1800" b="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L.: assessing the influence of calcium nitrate and calcium chloride on yield</a:t>
            </a:r>
            <a:endParaRPr lang="fr-FR" sz="700" b="1" dirty="0">
              <a:latin typeface="Palatino Linotype" panose="02040502050505030304" pitchFamily="18" charset="0"/>
            </a:endParaRPr>
          </a:p>
          <a:p>
            <a:pPr algn="just">
              <a:lnSpc>
                <a:spcPts val="1300"/>
              </a:lnSpc>
              <a:spcAft>
                <a:spcPts val="1800"/>
              </a:spcAft>
            </a:pPr>
            <a:r>
              <a:rPr lang="pt-PT" sz="11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Ana Rita F. Coelho</a:t>
            </a:r>
            <a:r>
              <a:rPr lang="pt-PT" sz="1100" b="1"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a:t>
            </a:r>
            <a:r>
              <a:rPr lang="pt-PT" sz="11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Inês Carmo Luís</a:t>
            </a:r>
            <a:r>
              <a:rPr lang="pt-PT" sz="1100" b="1"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a:t>
            </a:r>
            <a:r>
              <a:rPr lang="pt-PT" sz="11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Ana Coelho Marques</a:t>
            </a:r>
            <a:r>
              <a:rPr lang="pt-PT" sz="1100" b="1"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a:t>
            </a:r>
            <a:r>
              <a:rPr lang="pt-PT" sz="11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Cláudia Campos Pessoa</a:t>
            </a:r>
            <a:r>
              <a:rPr lang="pt-PT" sz="1100" b="1"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a:t>
            </a:r>
            <a:r>
              <a:rPr lang="pt-PT" sz="1100" b="1"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 Diana Daccak</a:t>
            </a:r>
            <a:r>
              <a:rPr lang="pt-PT" sz="1100" b="1" baseline="300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1,2</a:t>
            </a:r>
            <a:r>
              <a:rPr lang="pt-PT" sz="1100" b="1"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  Carlos Galhano</a:t>
            </a:r>
            <a:r>
              <a:rPr lang="pt-PT" sz="1100" b="1"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a:t>
            </a:r>
            <a:r>
              <a:rPr lang="pt-PT" sz="11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Manuela Simões</a:t>
            </a:r>
            <a:r>
              <a:rPr lang="pt-PT" sz="1100" b="1"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a:t>
            </a:r>
            <a:r>
              <a:rPr lang="pt-PT" sz="11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Maria Manuela Silva</a:t>
            </a:r>
            <a:r>
              <a:rPr lang="pt-PT" sz="1100" b="1"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a:t>
            </a:r>
            <a:r>
              <a:rPr lang="pt-PT" sz="11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Maria F. Pessoa</a:t>
            </a:r>
            <a:r>
              <a:rPr lang="pt-PT" sz="1100" b="1"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a:t>
            </a:r>
            <a:r>
              <a:rPr lang="pt-PT" sz="11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Fernando H. Reboredo</a:t>
            </a:r>
            <a:r>
              <a:rPr lang="pt-PT" sz="1100" b="1"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a:t>
            </a:r>
            <a:r>
              <a:rPr lang="pt-PT" sz="11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Paulo Legoinha</a:t>
            </a:r>
            <a:r>
              <a:rPr lang="pt-PT" sz="1100" b="1"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a:t>
            </a:r>
            <a:r>
              <a:rPr lang="pt-PT" sz="11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José C. Ramalho</a:t>
            </a:r>
            <a:r>
              <a:rPr lang="pt-PT" sz="1100" b="1"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2,3</a:t>
            </a:r>
            <a:r>
              <a:rPr lang="pt-PT" sz="11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Paula S. Campos</a:t>
            </a:r>
            <a:r>
              <a:rPr lang="pt-PT" sz="1100" b="1"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2,4</a:t>
            </a:r>
            <a:r>
              <a:rPr lang="pt-PT" sz="11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Isabel P. Pais</a:t>
            </a:r>
            <a:r>
              <a:rPr lang="pt-PT" sz="1100" b="1"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2,4</a:t>
            </a:r>
            <a:r>
              <a:rPr lang="pt-PT" sz="11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José N. Semedo</a:t>
            </a:r>
            <a:r>
              <a:rPr lang="pt-PT" sz="1100" b="1"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2,4</a:t>
            </a:r>
            <a:r>
              <a:rPr lang="pt-PT" sz="11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Fernando C. Lidon</a:t>
            </a:r>
            <a:r>
              <a:rPr lang="pt-PT" sz="1100" b="1"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a:t>
            </a:r>
            <a:endParaRPr lang="fr-FR" sz="1100" dirty="0">
              <a:latin typeface="Palatino Linotype" panose="02040502050505030304" pitchFamily="18" charset="0"/>
            </a:endParaRPr>
          </a:p>
          <a:p>
            <a:r>
              <a:rPr lang="en-US" sz="900" baseline="30000" dirty="0">
                <a:latin typeface="Palatino Linotype" panose="02040502050505030304" pitchFamily="18" charset="0"/>
              </a:rPr>
              <a:t>1</a:t>
            </a:r>
            <a:r>
              <a:rPr lang="en-US" sz="900" dirty="0">
                <a:latin typeface="Palatino Linotype" panose="02040502050505030304" pitchFamily="18" charset="0"/>
              </a:rPr>
              <a:t> </a:t>
            </a:r>
            <a:r>
              <a:rPr lang="pt-PT" sz="900" dirty="0">
                <a:latin typeface="Palatino Linotype" panose="02040502050505030304" pitchFamily="18" charset="0"/>
              </a:rPr>
              <a:t>Departamento de Ciências da Terra, Faculdade de Ciências e Tecnologia, Campus da Caparica, Universidade Nova de Lisboa, 2829-516 Caparica, Portugal</a:t>
            </a:r>
            <a:r>
              <a:rPr lang="en-US" sz="900" dirty="0">
                <a:latin typeface="Palatino Linotype" panose="02040502050505030304" pitchFamily="18" charset="0"/>
              </a:rPr>
              <a:t>.</a:t>
            </a:r>
            <a:endParaRPr lang="fr-FR" sz="900" dirty="0">
              <a:latin typeface="Palatino Linotype" panose="02040502050505030304" pitchFamily="18" charset="0"/>
            </a:endParaRPr>
          </a:p>
          <a:p>
            <a:r>
              <a:rPr lang="en-US" sz="900" baseline="30000" dirty="0">
                <a:latin typeface="Palatino Linotype" panose="02040502050505030304" pitchFamily="18" charset="0"/>
              </a:rPr>
              <a:t>2</a:t>
            </a:r>
            <a:r>
              <a:rPr lang="en-US" sz="900" dirty="0">
                <a:latin typeface="Palatino Linotype" panose="02040502050505030304" pitchFamily="18" charset="0"/>
              </a:rPr>
              <a:t> </a:t>
            </a:r>
            <a:r>
              <a:rPr lang="pt-PT" sz="900" dirty="0">
                <a:latin typeface="Palatino Linotype" panose="02040502050505030304" pitchFamily="18" charset="0"/>
              </a:rPr>
              <a:t>Centro de Investigação de </a:t>
            </a:r>
            <a:r>
              <a:rPr lang="pt-PT" sz="900" dirty="0" err="1">
                <a:latin typeface="Palatino Linotype" panose="02040502050505030304" pitchFamily="18" charset="0"/>
              </a:rPr>
              <a:t>Geobiociências</a:t>
            </a:r>
            <a:r>
              <a:rPr lang="pt-PT" sz="900" dirty="0">
                <a:latin typeface="Palatino Linotype" panose="02040502050505030304" pitchFamily="18" charset="0"/>
              </a:rPr>
              <a:t>, </a:t>
            </a:r>
            <a:r>
              <a:rPr lang="pt-PT" sz="900" dirty="0" err="1">
                <a:latin typeface="Palatino Linotype" panose="02040502050505030304" pitchFamily="18" charset="0"/>
              </a:rPr>
              <a:t>Geoengenharias</a:t>
            </a:r>
            <a:r>
              <a:rPr lang="pt-PT" sz="900" dirty="0">
                <a:latin typeface="Palatino Linotype" panose="02040502050505030304" pitchFamily="18" charset="0"/>
              </a:rPr>
              <a:t> e </a:t>
            </a:r>
            <a:r>
              <a:rPr lang="pt-PT" sz="900" dirty="0" err="1">
                <a:latin typeface="Palatino Linotype" panose="02040502050505030304" pitchFamily="18" charset="0"/>
              </a:rPr>
              <a:t>Geotecnologias</a:t>
            </a:r>
            <a:r>
              <a:rPr lang="pt-PT" sz="900" dirty="0">
                <a:latin typeface="Palatino Linotype" panose="02040502050505030304" pitchFamily="18" charset="0"/>
              </a:rPr>
              <a:t> (</a:t>
            </a:r>
            <a:r>
              <a:rPr lang="pt-PT" sz="900" dirty="0" err="1">
                <a:latin typeface="Palatino Linotype" panose="02040502050505030304" pitchFamily="18" charset="0"/>
              </a:rPr>
              <a:t>GeoBioTec</a:t>
            </a:r>
            <a:r>
              <a:rPr lang="pt-PT" sz="900" dirty="0">
                <a:latin typeface="Palatino Linotype" panose="02040502050505030304" pitchFamily="18" charset="0"/>
              </a:rPr>
              <a:t>), Faculdade de Ciências e Tecnologia, Campus da Caparica, Universidade Nova de Lisboa, 2829-516 Caparica, Portugal.</a:t>
            </a:r>
            <a:endParaRPr lang="en-US" sz="900" dirty="0">
              <a:latin typeface="Palatino Linotype" panose="02040502050505030304" pitchFamily="18" charset="0"/>
            </a:endParaRPr>
          </a:p>
          <a:p>
            <a:r>
              <a:rPr lang="en-US" sz="900" baseline="30000" dirty="0">
                <a:latin typeface="Palatino Linotype" panose="02040502050505030304" pitchFamily="18" charset="0"/>
              </a:rPr>
              <a:t>3</a:t>
            </a:r>
            <a:r>
              <a:rPr lang="pt-PT" sz="900" dirty="0" err="1">
                <a:latin typeface="Palatino Linotype" panose="02040502050505030304" pitchFamily="18" charset="0"/>
              </a:rPr>
              <a:t>Plant</a:t>
            </a:r>
            <a:r>
              <a:rPr lang="pt-PT" sz="900" dirty="0">
                <a:latin typeface="Palatino Linotype" panose="02040502050505030304" pitchFamily="18" charset="0"/>
              </a:rPr>
              <a:t> Stress &amp; </a:t>
            </a:r>
            <a:r>
              <a:rPr lang="pt-PT" sz="900" dirty="0" err="1">
                <a:latin typeface="Palatino Linotype" panose="02040502050505030304" pitchFamily="18" charset="0"/>
              </a:rPr>
              <a:t>Biodiversity</a:t>
            </a:r>
            <a:r>
              <a:rPr lang="pt-PT" sz="900" dirty="0">
                <a:latin typeface="Palatino Linotype" panose="02040502050505030304" pitchFamily="18" charset="0"/>
              </a:rPr>
              <a:t> </a:t>
            </a:r>
            <a:r>
              <a:rPr lang="pt-PT" sz="900" dirty="0" err="1">
                <a:latin typeface="Palatino Linotype" panose="02040502050505030304" pitchFamily="18" charset="0"/>
              </a:rPr>
              <a:t>Lab</a:t>
            </a:r>
            <a:r>
              <a:rPr lang="pt-PT" sz="900" dirty="0">
                <a:latin typeface="Palatino Linotype" panose="02040502050505030304" pitchFamily="18" charset="0"/>
              </a:rPr>
              <a:t>, Centro de Estudos Florestais (CEF), Laboratório Associado TERRA, Instituto Superior Agronomia (ISA), Universidade de Lisboa (</a:t>
            </a:r>
            <a:r>
              <a:rPr lang="pt-PT" sz="900" dirty="0" err="1">
                <a:latin typeface="Palatino Linotype" panose="02040502050505030304" pitchFamily="18" charset="0"/>
              </a:rPr>
              <a:t>ULisboa</a:t>
            </a:r>
            <a:r>
              <a:rPr lang="pt-PT" sz="900" dirty="0">
                <a:latin typeface="Palatino Linotype" panose="02040502050505030304" pitchFamily="18" charset="0"/>
              </a:rPr>
              <a:t>), Quinta do Marquês, Avenida da República, 2784-505 Oeiras, Portugal.</a:t>
            </a:r>
            <a:endParaRPr lang="fr-FR" sz="900" dirty="0">
              <a:latin typeface="Palatino Linotype" panose="02040502050505030304" pitchFamily="18" charset="0"/>
            </a:endParaRPr>
          </a:p>
          <a:p>
            <a:r>
              <a:rPr lang="en-US" sz="900" baseline="30000" dirty="0">
                <a:latin typeface="Palatino Linotype" panose="02040502050505030304" pitchFamily="18" charset="0"/>
              </a:rPr>
              <a:t>4</a:t>
            </a:r>
            <a:r>
              <a:rPr lang="pt-PT" sz="900" dirty="0">
                <a:latin typeface="Palatino Linotype" panose="02040502050505030304" pitchFamily="18" charset="0"/>
              </a:rPr>
              <a:t>Instituto Nacional de Investigação Agrária e Veterinária, I.P. (INIAV), Quinta do Marquês, Avenida da República, 2780-157 Oeiras, Portugal</a:t>
            </a:r>
            <a:r>
              <a:rPr lang="en-US" sz="900" dirty="0">
                <a:latin typeface="Palatino Linotype" panose="02040502050505030304" pitchFamily="18" charset="0"/>
              </a:rPr>
              <a:t> </a:t>
            </a:r>
          </a:p>
          <a:p>
            <a:r>
              <a:rPr lang="en-US" sz="900" b="1" dirty="0">
                <a:latin typeface="Palatino Linotype" panose="02040502050505030304" pitchFamily="18" charset="0"/>
              </a:rPr>
              <a:t>*</a:t>
            </a:r>
            <a:r>
              <a:rPr lang="en-US" sz="900" dirty="0">
                <a:latin typeface="Palatino Linotype" panose="02040502050505030304" pitchFamily="18" charset="0"/>
              </a:rPr>
              <a:t> Corresponding author: arf.coelho@campus.fct.unl.pt</a:t>
            </a:r>
            <a:endParaRPr lang="fr-FR" sz="900" dirty="0">
              <a:latin typeface="Palatino Linotype" panose="02040502050505030304" pitchFamily="18" charset="0"/>
            </a:endParaRPr>
          </a:p>
        </p:txBody>
      </p:sp>
      <p:sp>
        <p:nvSpPr>
          <p:cNvPr id="6" name="Slide Number Placeholder 4"/>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a:t>
            </a:fld>
            <a:endParaRPr lang="fr-FR">
              <a:latin typeface="Palatino Linotype" panose="02040502050505030304" pitchFamily="18" charset="0"/>
            </a:endParaRPr>
          </a:p>
        </p:txBody>
      </p:sp>
      <p:pic>
        <p:nvPicPr>
          <p:cNvPr id="8" name="Picture 2" descr="Geobiociências, Geoengenharias e Geotecnologias | Faculdade de Ciências e  Tecnologia / Universidade Nova de Lisboa">
            <a:extLst>
              <a:ext uri="{FF2B5EF4-FFF2-40B4-BE49-F238E27FC236}">
                <a16:creationId xmlns:a16="http://schemas.microsoft.com/office/drawing/2014/main" id="{ACF937B8-8DC7-4690-86FE-31779D4F77A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742" b="8219"/>
          <a:stretch/>
        </p:blipFill>
        <p:spPr bwMode="auto">
          <a:xfrm>
            <a:off x="2475380" y="6308741"/>
            <a:ext cx="1494942" cy="52188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24B188D3-D490-4520-BB58-5C307DF5FA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02" y="6289163"/>
            <a:ext cx="2197394" cy="5218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Repositório da Universidade de Lisboa: CEF - Centro de Estudos Florestais">
            <a:extLst>
              <a:ext uri="{FF2B5EF4-FFF2-40B4-BE49-F238E27FC236}">
                <a16:creationId xmlns:a16="http://schemas.microsoft.com/office/drawing/2014/main" id="{080B7848-02C3-4C7C-95E8-52B814E4280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9805" b="7755"/>
          <a:stretch/>
        </p:blipFill>
        <p:spPr bwMode="auto">
          <a:xfrm>
            <a:off x="6689155" y="6228697"/>
            <a:ext cx="725708" cy="598278"/>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m 10">
            <a:extLst>
              <a:ext uri="{FF2B5EF4-FFF2-40B4-BE49-F238E27FC236}">
                <a16:creationId xmlns:a16="http://schemas.microsoft.com/office/drawing/2014/main" id="{C6DCB316-2085-4B7D-AD51-E7D861FE58B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8240"/>
          <a:stretch/>
        </p:blipFill>
        <p:spPr>
          <a:xfrm>
            <a:off x="4159454" y="6188460"/>
            <a:ext cx="774979" cy="627457"/>
          </a:xfrm>
          <a:prstGeom prst="rect">
            <a:avLst/>
          </a:prstGeom>
        </p:spPr>
      </p:pic>
      <p:pic>
        <p:nvPicPr>
          <p:cNvPr id="2" name="Picture 2" descr="Normas Gráficas | Instituto Superior de Agronomia">
            <a:extLst>
              <a:ext uri="{FF2B5EF4-FFF2-40B4-BE49-F238E27FC236}">
                <a16:creationId xmlns:a16="http://schemas.microsoft.com/office/drawing/2014/main" id="{0CEEF120-474E-47A7-AED6-86ACF484073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17259" y="6219944"/>
            <a:ext cx="1417275" cy="637527"/>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a:extLst>
              <a:ext uri="{FF2B5EF4-FFF2-40B4-BE49-F238E27FC236}">
                <a16:creationId xmlns:a16="http://schemas.microsoft.com/office/drawing/2014/main" id="{8D741C1B-3730-472F-A5EB-DFB7E044A5CD}"/>
              </a:ext>
            </a:extLst>
          </p:cNvPr>
          <p:cNvPicPr>
            <a:picLocks noChangeAspect="1"/>
          </p:cNvPicPr>
          <p:nvPr/>
        </p:nvPicPr>
        <p:blipFill>
          <a:blip r:embed="rId7"/>
          <a:stretch>
            <a:fillRect/>
          </a:stretch>
        </p:blipFill>
        <p:spPr>
          <a:xfrm>
            <a:off x="7657242" y="6345796"/>
            <a:ext cx="1329837" cy="375679"/>
          </a:xfrm>
          <a:prstGeom prst="rect">
            <a:avLst/>
          </a:prstGeom>
        </p:spPr>
      </p:pic>
      <p:pic>
        <p:nvPicPr>
          <p:cNvPr id="10" name="Imagem 9">
            <a:extLst>
              <a:ext uri="{FF2B5EF4-FFF2-40B4-BE49-F238E27FC236}">
                <a16:creationId xmlns:a16="http://schemas.microsoft.com/office/drawing/2014/main" id="{492AC434-CD84-346A-A895-40C215838319}"/>
              </a:ext>
            </a:extLst>
          </p:cNvPr>
          <p:cNvPicPr>
            <a:picLocks noChangeAspect="1"/>
          </p:cNvPicPr>
          <p:nvPr/>
        </p:nvPicPr>
        <p:blipFill>
          <a:blip r:embed="rId8"/>
          <a:stretch>
            <a:fillRect/>
          </a:stretch>
        </p:blipFill>
        <p:spPr>
          <a:xfrm>
            <a:off x="-25058" y="-3990"/>
            <a:ext cx="9169057" cy="3717847"/>
          </a:xfrm>
          <a:prstGeom prst="rect">
            <a:avLst/>
          </a:prstGeom>
        </p:spPr>
      </p:pic>
    </p:spTree>
    <p:extLst>
      <p:ext uri="{BB962C8B-B14F-4D97-AF65-F5344CB8AC3E}">
        <p14:creationId xmlns:p14="http://schemas.microsoft.com/office/powerpoint/2010/main" val="2008605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0BAD20E-F16A-4D0E-8A3C-CDB3F42F0232}"/>
              </a:ext>
            </a:extLst>
          </p:cNvPr>
          <p:cNvSpPr txBox="1"/>
          <p:nvPr/>
        </p:nvSpPr>
        <p:spPr>
          <a:xfrm>
            <a:off x="408215" y="1541833"/>
            <a:ext cx="8327568" cy="4616648"/>
          </a:xfrm>
          <a:prstGeom prst="rect">
            <a:avLst/>
          </a:prstGeom>
          <a:noFill/>
        </p:spPr>
        <p:txBody>
          <a:bodyPr wrap="square" rtlCol="0">
            <a:spAutoFit/>
          </a:bodyPr>
          <a:lstStyle/>
          <a:p>
            <a:pPr algn="just"/>
            <a:r>
              <a:rPr lang="fr-FR" sz="1200" b="1" dirty="0">
                <a:latin typeface="Palatino Linotype" panose="02040502050505030304" pitchFamily="18" charset="0"/>
              </a:rPr>
              <a:t>Abstract:</a:t>
            </a:r>
            <a:r>
              <a:rPr lang="en-US" sz="14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Potato (</a:t>
            </a:r>
            <a:r>
              <a:rPr lang="en-US" sz="1400" i="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Solanum tuberosum</a:t>
            </a:r>
            <a:r>
              <a:rPr lang="en-US" sz="14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L.) is a widely consumed and essential food crop globally, making it an ideal food matrix for biofortification. Agronomic biofortification is one of the strategies used to enhance Ca content in edible parts of crops, considering the adverse health issues associated with Ca deficiency. This study aims to investigate the impact of Ca agronomic biofortification through four foliar applications after the beginning of tuberization, on yield of tubers of </a:t>
            </a:r>
            <a:r>
              <a:rPr lang="en-US" sz="1400" i="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Solanum tuberosum</a:t>
            </a:r>
            <a:r>
              <a:rPr lang="en-US" sz="14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L. (Picasso variety) produced in </a:t>
            </a:r>
            <a:r>
              <a:rPr lang="en-US" sz="14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Lourinhã</a:t>
            </a:r>
            <a:r>
              <a:rPr lang="en-US" sz="14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(Portugal) in 2018, focusing on the use of calcium chloride or alternatively, calcium nitrate at different concentrations applied (calcium chloride - 1, 3, 6 and 12 kg/ha or calcium nitrate - 0.5, 1, 2 and 4 kg/ha). Control plants and plants submitted to the different Ca treatments were implemented in plots of 20 x 24 m, having been carried out in quadruplicate (compass 60-80 cm). As such, Ca content in tubers was quantified by atomic absorption spectrophotometry in the different treatments. The Ca biofortification index with calcium chloride or calcium nitrate ranged between 5 – 40 %, being the treatment with 6 kg/ha CaCl</a:t>
            </a:r>
            <a:r>
              <a:rPr lang="en-US" sz="1400" baseline="-25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2</a:t>
            </a:r>
            <a:r>
              <a:rPr lang="en-US" sz="14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the one which presented the highest Ca content in tubers at harvest and 1 kg/ha CaCl2 the treatment with the lowest Ca biofortification index. However, 6 kg/ha CaCl</a:t>
            </a:r>
            <a:r>
              <a:rPr lang="en-US" sz="1400" baseline="-25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2</a:t>
            </a:r>
            <a:r>
              <a:rPr lang="en-US" sz="14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despite presenting the highest Ca content wasn’t the treatment that presented the highest yield. Indeed, all the calcium nitrate treatments demonstrated a substantial increase in tubers yield, which varied between 2.3 (4 kg/ha Ca(NO</a:t>
            </a:r>
            <a:r>
              <a:rPr lang="en-US" sz="1400" baseline="-25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3</a:t>
            </a:r>
            <a:r>
              <a:rPr lang="en-US" sz="14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a:t>
            </a:r>
            <a:r>
              <a:rPr lang="en-US" sz="1400" baseline="-25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2</a:t>
            </a:r>
            <a:r>
              <a:rPr lang="en-US" sz="14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24.3 % (2 kg/ha Ca(NO</a:t>
            </a:r>
            <a:r>
              <a:rPr lang="en-US" sz="1400" baseline="-25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3</a:t>
            </a:r>
            <a:r>
              <a:rPr lang="en-US" sz="14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a:t>
            </a:r>
            <a:r>
              <a:rPr lang="en-US" sz="1400" baseline="-25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2</a:t>
            </a:r>
            <a:r>
              <a:rPr lang="en-US" sz="14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Statistical analysis was carried out in all the analyses using one-way ANOVA to assess differences among treatments in </a:t>
            </a:r>
            <a:r>
              <a:rPr lang="en-US" sz="1400" i="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Solanum tuberosum</a:t>
            </a:r>
            <a:r>
              <a:rPr lang="en-US" sz="14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L. (Picasso variety), followed by Tukey’s analysis for </a:t>
            </a:r>
          </a:p>
          <a:p>
            <a:pPr algn="just"/>
            <a:r>
              <a:rPr lang="en-US" sz="14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mean comparison, with a 95% confidence level. Furthermore, these findings emphasize the </a:t>
            </a:r>
          </a:p>
          <a:p>
            <a:pPr algn="just"/>
            <a:r>
              <a:rPr lang="en-US" sz="14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potential of Ca biofortification, especially calcium nitrate treatments, in enhancing the yield </a:t>
            </a:r>
          </a:p>
          <a:p>
            <a:pPr algn="just"/>
            <a:r>
              <a:rPr lang="en-US" sz="14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of </a:t>
            </a:r>
            <a:r>
              <a:rPr lang="en-US" sz="1400" i="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Solanum tuberosum</a:t>
            </a:r>
            <a:r>
              <a:rPr lang="en-US" sz="14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L. tubers.</a:t>
            </a:r>
            <a:endParaRPr lang="en-US" sz="1200" dirty="0">
              <a:latin typeface="Palatino Linotype" panose="02040502050505030304" pitchFamily="18" charset="0"/>
            </a:endParaRPr>
          </a:p>
        </p:txBody>
      </p:sp>
      <p:sp>
        <p:nvSpPr>
          <p:cNvPr id="5" name="TextBox 3">
            <a:extLst>
              <a:ext uri="{FF2B5EF4-FFF2-40B4-BE49-F238E27FC236}">
                <a16:creationId xmlns:a16="http://schemas.microsoft.com/office/drawing/2014/main" id="{5A7383CC-56A6-41DB-93C5-9BB14C931E57}"/>
              </a:ext>
            </a:extLst>
          </p:cNvPr>
          <p:cNvSpPr txBox="1"/>
          <p:nvPr/>
        </p:nvSpPr>
        <p:spPr>
          <a:xfrm>
            <a:off x="408215" y="5869247"/>
            <a:ext cx="7211784" cy="892552"/>
          </a:xfrm>
          <a:prstGeom prst="rect">
            <a:avLst/>
          </a:prstGeom>
          <a:noFill/>
        </p:spPr>
        <p:txBody>
          <a:bodyPr wrap="square" rtlCol="0">
            <a:spAutoFit/>
          </a:bodyPr>
          <a:lstStyle/>
          <a:p>
            <a:pPr algn="just"/>
            <a:endParaRPr lang="en-US" sz="1600" dirty="0">
              <a:latin typeface="Palatino Linotype" panose="02040502050505030304" pitchFamily="18" charset="0"/>
            </a:endParaRPr>
          </a:p>
          <a:p>
            <a:pPr algn="just"/>
            <a:r>
              <a:rPr lang="fr-FR" sz="1600" b="1" dirty="0">
                <a:latin typeface="Palatino Linotype" panose="02040502050505030304" pitchFamily="18" charset="0"/>
              </a:rPr>
              <a:t>Keywords: </a:t>
            </a:r>
            <a:r>
              <a:rPr lang="en-US" sz="1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calcium biofortification; calcium nitrate; calcium chloride; </a:t>
            </a:r>
            <a:r>
              <a:rPr lang="en-US" sz="1800" i="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Solanum tuberosum</a:t>
            </a:r>
            <a:r>
              <a:rPr lang="en-US" sz="1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L.; yield</a:t>
            </a:r>
            <a:endParaRPr lang="fr-FR" sz="1600" b="1" dirty="0">
              <a:latin typeface="Palatino Linotype" panose="02040502050505030304" pitchFamily="18" charset="0"/>
            </a:endParaRPr>
          </a:p>
        </p:txBody>
      </p:sp>
      <p:sp>
        <p:nvSpPr>
          <p:cNvPr id="2" name="TextBox 3">
            <a:extLst>
              <a:ext uri="{FF2B5EF4-FFF2-40B4-BE49-F238E27FC236}">
                <a16:creationId xmlns:a16="http://schemas.microsoft.com/office/drawing/2014/main" id="{81A4DD12-2B3D-BE3F-9472-D3216B6C751F}"/>
              </a:ext>
            </a:extLst>
          </p:cNvPr>
          <p:cNvSpPr txBox="1"/>
          <p:nvPr/>
        </p:nvSpPr>
        <p:spPr>
          <a:xfrm>
            <a:off x="0" y="699519"/>
            <a:ext cx="9144000" cy="830997"/>
          </a:xfrm>
          <a:prstGeom prst="rect">
            <a:avLst/>
          </a:prstGeom>
          <a:noFill/>
        </p:spPr>
        <p:txBody>
          <a:bodyPr wrap="square" rtlCol="0">
            <a:spAutoFit/>
          </a:bodyPr>
          <a:lstStyle/>
          <a:p>
            <a:pPr algn="ctr"/>
            <a:r>
              <a:rPr lang="en-US" sz="2400" b="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Calcium Biofortification in </a:t>
            </a:r>
            <a:r>
              <a:rPr lang="en-US" sz="2400" b="1" i="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Solanum tuberosum</a:t>
            </a:r>
            <a:r>
              <a:rPr lang="en-US" sz="2400" b="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L.: assessing the influence of calcium nitrate and calcium chloride on yield</a:t>
            </a:r>
            <a:endParaRPr lang="en-US" sz="3200" b="1" dirty="0">
              <a:latin typeface="Palatino Linotype" panose="02040502050505030304" pitchFamily="18" charset="0"/>
            </a:endParaRPr>
          </a:p>
        </p:txBody>
      </p:sp>
      <p:pic>
        <p:nvPicPr>
          <p:cNvPr id="7" name="Imagem 6">
            <a:extLst>
              <a:ext uri="{FF2B5EF4-FFF2-40B4-BE49-F238E27FC236}">
                <a16:creationId xmlns:a16="http://schemas.microsoft.com/office/drawing/2014/main" id="{AEA1C8E3-CCB7-1A45-3B20-49DD96DD2C40}"/>
              </a:ext>
            </a:extLst>
          </p:cNvPr>
          <p:cNvPicPr>
            <a:picLocks noChangeAspect="1"/>
          </p:cNvPicPr>
          <p:nvPr/>
        </p:nvPicPr>
        <p:blipFill>
          <a:blip r:embed="rId2"/>
          <a:stretch>
            <a:fillRect/>
          </a:stretch>
        </p:blipFill>
        <p:spPr>
          <a:xfrm>
            <a:off x="7877194" y="5675797"/>
            <a:ext cx="1171739" cy="1086002"/>
          </a:xfrm>
          <a:prstGeom prst="rect">
            <a:avLst/>
          </a:prstGeom>
        </p:spPr>
      </p:pic>
    </p:spTree>
    <p:extLst>
      <p:ext uri="{BB962C8B-B14F-4D97-AF65-F5344CB8AC3E}">
        <p14:creationId xmlns:p14="http://schemas.microsoft.com/office/powerpoint/2010/main" val="4155170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Cantos Arredondados 8">
            <a:extLst>
              <a:ext uri="{FF2B5EF4-FFF2-40B4-BE49-F238E27FC236}">
                <a16:creationId xmlns:a16="http://schemas.microsoft.com/office/drawing/2014/main" id="{E2F8742B-455D-4A0E-A100-A84D2DF09A1F}"/>
              </a:ext>
            </a:extLst>
          </p:cNvPr>
          <p:cNvSpPr/>
          <p:nvPr/>
        </p:nvSpPr>
        <p:spPr>
          <a:xfrm>
            <a:off x="368105" y="5192528"/>
            <a:ext cx="7421393" cy="1550223"/>
          </a:xfrm>
          <a:prstGeom prst="roundRect">
            <a:avLst/>
          </a:prstGeom>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pt-PT" dirty="0"/>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3</a:t>
            </a:fld>
            <a:endParaRPr lang="fr-FR">
              <a:latin typeface="Palatino Linotype" panose="02040502050505030304" pitchFamily="18" charset="0"/>
            </a:endParaRPr>
          </a:p>
        </p:txBody>
      </p:sp>
      <p:sp>
        <p:nvSpPr>
          <p:cNvPr id="14" name="CaixaDeTexto 13">
            <a:extLst>
              <a:ext uri="{FF2B5EF4-FFF2-40B4-BE49-F238E27FC236}">
                <a16:creationId xmlns:a16="http://schemas.microsoft.com/office/drawing/2014/main" id="{7AB8B24C-8F6E-4C45-B0E7-7D696A556F6B}"/>
              </a:ext>
            </a:extLst>
          </p:cNvPr>
          <p:cNvSpPr txBox="1"/>
          <p:nvPr/>
        </p:nvSpPr>
        <p:spPr>
          <a:xfrm>
            <a:off x="432581" y="5296706"/>
            <a:ext cx="7292439" cy="1723549"/>
          </a:xfrm>
          <a:prstGeom prst="rect">
            <a:avLst/>
          </a:prstGeom>
          <a:noFill/>
        </p:spPr>
        <p:txBody>
          <a:bodyPr wrap="square">
            <a:spAutoFit/>
          </a:bodyPr>
          <a:lstStyle/>
          <a:p>
            <a:pPr algn="ctr"/>
            <a:r>
              <a:rPr lang="en-US" sz="1600" dirty="0">
                <a:solidFill>
                  <a:schemeClr val="bg1"/>
                </a:solidFill>
                <a:latin typeface="Palatino Linotype" panose="02040502050505030304" pitchFamily="18" charset="0"/>
              </a:rPr>
              <a:t>This </a:t>
            </a:r>
            <a:r>
              <a:rPr lang="en-US" sz="1800" dirty="0">
                <a:solidFill>
                  <a:schemeClr val="bg1"/>
                </a:solidFill>
                <a:effectLst/>
                <a:latin typeface="Palatino Linotype" panose="02040502050505030304" pitchFamily="18" charset="0"/>
                <a:ea typeface="DengXian" panose="02010600030101010101" pitchFamily="2" charset="-122"/>
                <a:cs typeface="Times New Roman" panose="02020603050405020304" pitchFamily="18" charset="0"/>
              </a:rPr>
              <a:t>study aims</a:t>
            </a:r>
            <a:r>
              <a:rPr lang="en-US" sz="1800" dirty="0">
                <a:solidFill>
                  <a:schemeClr val="bg1"/>
                </a:solidFill>
                <a:effectLst/>
                <a:latin typeface="Palatino Linotype" panose="02040502050505030304" pitchFamily="18" charset="0"/>
                <a:ea typeface="Times New Roman" panose="02020603050405020304" pitchFamily="18" charset="0"/>
                <a:cs typeface="Times New Roman" panose="02020603050405020304" pitchFamily="18" charset="0"/>
              </a:rPr>
              <a:t> to investigate the effects of Ca biofortification on </a:t>
            </a:r>
            <a:r>
              <a:rPr lang="en-US" sz="1800" i="1" dirty="0">
                <a:solidFill>
                  <a:schemeClr val="bg1"/>
                </a:solidFill>
                <a:effectLst/>
                <a:latin typeface="Palatino Linotype" panose="02040502050505030304" pitchFamily="18" charset="0"/>
                <a:ea typeface="Times New Roman" panose="02020603050405020304" pitchFamily="18" charset="0"/>
                <a:cs typeface="Times New Roman" panose="02020603050405020304" pitchFamily="18" charset="0"/>
              </a:rPr>
              <a:t>Solanum tuberosum</a:t>
            </a:r>
            <a:r>
              <a:rPr lang="en-US" sz="1800" dirty="0">
                <a:solidFill>
                  <a:schemeClr val="bg1"/>
                </a:solidFill>
                <a:effectLst/>
                <a:latin typeface="Palatino Linotype" panose="02040502050505030304" pitchFamily="18" charset="0"/>
                <a:ea typeface="Times New Roman" panose="02020603050405020304" pitchFamily="18" charset="0"/>
                <a:cs typeface="Times New Roman" panose="02020603050405020304" pitchFamily="18" charset="0"/>
              </a:rPr>
              <a:t> L. tubers of Picasso variety through foliar applications and their subsequent yield, assessing the impact of four different concentrations of calcium chloride (1, 3, 6 and 12 kg/ha) and calcium nitrate (0.5, 1, 2 and 4 kg/ha). </a:t>
            </a:r>
          </a:p>
          <a:p>
            <a:pPr algn="ctr"/>
            <a:endParaRPr lang="pt-PT" sz="1600" dirty="0">
              <a:solidFill>
                <a:schemeClr val="bg1"/>
              </a:solidFill>
              <a:latin typeface="Palatino Linotype" panose="02040502050505030304" pitchFamily="18" charset="0"/>
            </a:endParaRPr>
          </a:p>
        </p:txBody>
      </p:sp>
      <p:sp>
        <p:nvSpPr>
          <p:cNvPr id="8" name="CaixaDeTexto 7">
            <a:extLst>
              <a:ext uri="{FF2B5EF4-FFF2-40B4-BE49-F238E27FC236}">
                <a16:creationId xmlns:a16="http://schemas.microsoft.com/office/drawing/2014/main" id="{BE7885CC-1A81-CAB4-4B4C-A7C3C3EE56F9}"/>
              </a:ext>
            </a:extLst>
          </p:cNvPr>
          <p:cNvSpPr txBox="1"/>
          <p:nvPr/>
        </p:nvSpPr>
        <p:spPr>
          <a:xfrm>
            <a:off x="368105" y="1660918"/>
            <a:ext cx="8135815" cy="3416320"/>
          </a:xfrm>
          <a:prstGeom prst="rect">
            <a:avLst/>
          </a:prstGeom>
          <a:noFill/>
        </p:spPr>
        <p:txBody>
          <a:bodyPr wrap="square">
            <a:spAutoFit/>
          </a:bodyPr>
          <a:lstStyle/>
          <a:p>
            <a:pPr marL="285750" indent="-285750" algn="just">
              <a:buFont typeface="Arial" panose="020B0604020202020204" pitchFamily="34" charset="0"/>
              <a:buChar char="•"/>
            </a:pPr>
            <a:r>
              <a:rPr lang="en-US" sz="1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Calcium is a highly abundant mineral element present in the human body  and has a crucial role in various bodily functions, including the development of bones and teeth, muscle contraction and in the circulatory system.</a:t>
            </a:r>
            <a:endParaRPr lang="en-US" dirty="0">
              <a:latin typeface="Palatino Linotype" panose="02040502050505030304" pitchFamily="18" charset="0"/>
            </a:endParaRPr>
          </a:p>
          <a:p>
            <a:pPr marL="285750" indent="-285750" algn="just">
              <a:buFont typeface="Arial" panose="020B0604020202020204" pitchFamily="34" charset="0"/>
              <a:buChar char="•"/>
            </a:pPr>
            <a:r>
              <a:rPr lang="en-US" sz="1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Ca deficiency can lead to various health issues, including osteoporosis and rickets, it’s important to have strategies for combating it. </a:t>
            </a:r>
          </a:p>
          <a:p>
            <a:pPr marL="285750" indent="-285750" algn="just">
              <a:buFont typeface="Arial" panose="020B0604020202020204" pitchFamily="34" charset="0"/>
              <a:buChar char="•"/>
            </a:pPr>
            <a:r>
              <a:rPr lang="en-US"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A</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gronomic biofortification has emerged as a fast, reliable, and cost-effective approach for that goal of increasing mineral content in edible parts of plants, particularly through foliar applications. However, despite being important to obtain an increase in mineral content of crops, it’s also essential not to reduce their yield.</a:t>
            </a:r>
          </a:p>
          <a:p>
            <a:pPr marL="285750" indent="-285750" algn="just">
              <a:buFont typeface="Arial" panose="020B0604020202020204" pitchFamily="34" charset="0"/>
              <a:buChar char="•"/>
            </a:pPr>
            <a:endParaRPr lang="en-US" dirty="0">
              <a:solidFill>
                <a:srgbClr val="000000"/>
              </a:solidFill>
              <a:latin typeface="Palatino Linotype" panose="02040502050505030304" pitchFamily="18" charset="0"/>
              <a:ea typeface="DengXian" panose="02010600030101010101" pitchFamily="2" charset="-122"/>
              <a:cs typeface="Times New Roman" panose="02020603050405020304" pitchFamily="18" charset="0"/>
            </a:endParaRPr>
          </a:p>
        </p:txBody>
      </p:sp>
      <p:pic>
        <p:nvPicPr>
          <p:cNvPr id="2" name="Imagem 1">
            <a:extLst>
              <a:ext uri="{FF2B5EF4-FFF2-40B4-BE49-F238E27FC236}">
                <a16:creationId xmlns:a16="http://schemas.microsoft.com/office/drawing/2014/main" id="{7A4D6289-0EB4-C44D-7C84-C81FDF516C2C}"/>
              </a:ext>
            </a:extLst>
          </p:cNvPr>
          <p:cNvPicPr>
            <a:picLocks noChangeAspect="1"/>
          </p:cNvPicPr>
          <p:nvPr/>
        </p:nvPicPr>
        <p:blipFill>
          <a:blip r:embed="rId2"/>
          <a:stretch>
            <a:fillRect/>
          </a:stretch>
        </p:blipFill>
        <p:spPr>
          <a:xfrm>
            <a:off x="7877194" y="5675797"/>
            <a:ext cx="1171739" cy="1086002"/>
          </a:xfrm>
          <a:prstGeom prst="rect">
            <a:avLst/>
          </a:prstGeom>
        </p:spPr>
      </p:pic>
      <p:sp>
        <p:nvSpPr>
          <p:cNvPr id="3" name="TextBox 3">
            <a:extLst>
              <a:ext uri="{FF2B5EF4-FFF2-40B4-BE49-F238E27FC236}">
                <a16:creationId xmlns:a16="http://schemas.microsoft.com/office/drawing/2014/main" id="{970BE679-0A82-53B3-3D58-B0F506908337}"/>
              </a:ext>
            </a:extLst>
          </p:cNvPr>
          <p:cNvSpPr txBox="1"/>
          <p:nvPr/>
        </p:nvSpPr>
        <p:spPr>
          <a:xfrm>
            <a:off x="0" y="699519"/>
            <a:ext cx="9144000" cy="830997"/>
          </a:xfrm>
          <a:prstGeom prst="rect">
            <a:avLst/>
          </a:prstGeom>
          <a:noFill/>
        </p:spPr>
        <p:txBody>
          <a:bodyPr wrap="square" rtlCol="0">
            <a:spAutoFit/>
          </a:bodyPr>
          <a:lstStyle/>
          <a:p>
            <a:pPr algn="ctr"/>
            <a:r>
              <a:rPr lang="en-US" sz="2400" b="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Calcium Biofortification in </a:t>
            </a:r>
            <a:r>
              <a:rPr lang="en-US" sz="2400" b="1" i="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Solanum tuberosum</a:t>
            </a:r>
            <a:r>
              <a:rPr lang="en-US" sz="2400" b="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L.: assessing the influence of calcium nitrate and calcium chloride on yield</a:t>
            </a:r>
            <a:endParaRPr lang="en-US" sz="3200" b="1" dirty="0">
              <a:latin typeface="Palatino Linotype" panose="02040502050505030304" pitchFamily="18" charset="0"/>
            </a:endParaRPr>
          </a:p>
        </p:txBody>
      </p:sp>
    </p:spTree>
    <p:extLst>
      <p:ext uri="{BB962C8B-B14F-4D97-AF65-F5344CB8AC3E}">
        <p14:creationId xmlns:p14="http://schemas.microsoft.com/office/powerpoint/2010/main" val="2099526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3926" y="562219"/>
            <a:ext cx="8676906" cy="461665"/>
          </a:xfrm>
          <a:prstGeom prst="rect">
            <a:avLst/>
          </a:prstGeom>
          <a:noFill/>
        </p:spPr>
        <p:txBody>
          <a:bodyPr wrap="square" rtlCol="0">
            <a:spAutoFit/>
          </a:bodyPr>
          <a:lstStyle/>
          <a:p>
            <a:r>
              <a:rPr lang="fr-FR" sz="2400" b="1" dirty="0" err="1">
                <a:latin typeface="Palatino Linotype" panose="02040502050505030304" pitchFamily="18" charset="0"/>
              </a:rPr>
              <a:t>Results</a:t>
            </a:r>
            <a:endParaRPr lang="fr-FR" sz="2400"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4</a:t>
            </a:fld>
            <a:endParaRPr lang="fr-FR">
              <a:latin typeface="Palatino Linotype" panose="02040502050505030304" pitchFamily="18" charset="0"/>
            </a:endParaRPr>
          </a:p>
        </p:txBody>
      </p:sp>
      <p:pic>
        <p:nvPicPr>
          <p:cNvPr id="3" name="Imagem 2">
            <a:extLst>
              <a:ext uri="{FF2B5EF4-FFF2-40B4-BE49-F238E27FC236}">
                <a16:creationId xmlns:a16="http://schemas.microsoft.com/office/drawing/2014/main" id="{66D8DF81-49F5-E6E5-14DA-4A83D7F47B13}"/>
              </a:ext>
            </a:extLst>
          </p:cNvPr>
          <p:cNvPicPr>
            <a:picLocks noChangeAspect="1"/>
          </p:cNvPicPr>
          <p:nvPr/>
        </p:nvPicPr>
        <p:blipFill>
          <a:blip r:embed="rId2"/>
          <a:stretch>
            <a:fillRect/>
          </a:stretch>
        </p:blipFill>
        <p:spPr>
          <a:xfrm>
            <a:off x="7877194" y="5675797"/>
            <a:ext cx="1171739" cy="1086002"/>
          </a:xfrm>
          <a:prstGeom prst="rect">
            <a:avLst/>
          </a:prstGeom>
        </p:spPr>
      </p:pic>
      <p:pic>
        <p:nvPicPr>
          <p:cNvPr id="6" name="Imagem 5">
            <a:extLst>
              <a:ext uri="{FF2B5EF4-FFF2-40B4-BE49-F238E27FC236}">
                <a16:creationId xmlns:a16="http://schemas.microsoft.com/office/drawing/2014/main" id="{65A3E527-886B-B299-213B-C6C9831A42FC}"/>
              </a:ext>
            </a:extLst>
          </p:cNvPr>
          <p:cNvPicPr>
            <a:picLocks noChangeAspect="1"/>
          </p:cNvPicPr>
          <p:nvPr/>
        </p:nvPicPr>
        <p:blipFill rotWithShape="1">
          <a:blip r:embed="rId3">
            <a:extLst>
              <a:ext uri="{28A0092B-C50C-407E-A947-70E740481C1C}">
                <a14:useLocalDpi xmlns:a14="http://schemas.microsoft.com/office/drawing/2010/main" val="0"/>
              </a:ext>
            </a:extLst>
          </a:blip>
          <a:srcRect t="3711"/>
          <a:stretch/>
        </p:blipFill>
        <p:spPr bwMode="auto">
          <a:xfrm>
            <a:off x="323727" y="1551531"/>
            <a:ext cx="4722262" cy="3007769"/>
          </a:xfrm>
          <a:prstGeom prst="rect">
            <a:avLst/>
          </a:prstGeom>
          <a:noFill/>
          <a:ln>
            <a:noFill/>
          </a:ln>
          <a:extLst>
            <a:ext uri="{53640926-AAD7-44D8-BBD7-CCE9431645EC}">
              <a14:shadowObscured xmlns:a14="http://schemas.microsoft.com/office/drawing/2010/main"/>
            </a:ext>
          </a:extLst>
        </p:spPr>
      </p:pic>
      <p:sp>
        <p:nvSpPr>
          <p:cNvPr id="11" name="CaixaDeTexto 10">
            <a:extLst>
              <a:ext uri="{FF2B5EF4-FFF2-40B4-BE49-F238E27FC236}">
                <a16:creationId xmlns:a16="http://schemas.microsoft.com/office/drawing/2014/main" id="{BDF14974-CE8E-D3CB-8F10-0DF397888A88}"/>
              </a:ext>
            </a:extLst>
          </p:cNvPr>
          <p:cNvSpPr txBox="1"/>
          <p:nvPr/>
        </p:nvSpPr>
        <p:spPr>
          <a:xfrm>
            <a:off x="476126" y="4559300"/>
            <a:ext cx="4667250" cy="830997"/>
          </a:xfrm>
          <a:prstGeom prst="rect">
            <a:avLst/>
          </a:prstGeom>
          <a:noFill/>
        </p:spPr>
        <p:txBody>
          <a:bodyPr wrap="square">
            <a:spAutoFit/>
          </a:bodyPr>
          <a:lstStyle/>
          <a:p>
            <a:pPr algn="just"/>
            <a:r>
              <a:rPr lang="en-US" sz="1200" b="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Figure 1.</a:t>
            </a:r>
            <a:r>
              <a:rPr lang="en-US" sz="12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Calcium content (considering dry weight) in tubers of </a:t>
            </a:r>
            <a:r>
              <a:rPr lang="en-US" sz="1200" i="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Solanum tuberosum</a:t>
            </a:r>
            <a:r>
              <a:rPr lang="en-US" sz="12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L. (Picasso variety) at harvest. Mean values (n=4) ± SE (standard error). Different letters (</a:t>
            </a:r>
            <a:r>
              <a:rPr lang="en-US" sz="12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a,b,c</a:t>
            </a:r>
            <a:r>
              <a:rPr lang="en-US" sz="12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indicate significant different between treatments</a:t>
            </a:r>
            <a:endParaRPr lang="en-US" sz="1200" dirty="0"/>
          </a:p>
        </p:txBody>
      </p:sp>
      <p:sp>
        <p:nvSpPr>
          <p:cNvPr id="15" name="CaixaDeTexto 14">
            <a:extLst>
              <a:ext uri="{FF2B5EF4-FFF2-40B4-BE49-F238E27FC236}">
                <a16:creationId xmlns:a16="http://schemas.microsoft.com/office/drawing/2014/main" id="{F71300AA-93BD-EEC3-3BE2-8C69AD5802B8}"/>
              </a:ext>
            </a:extLst>
          </p:cNvPr>
          <p:cNvSpPr txBox="1"/>
          <p:nvPr/>
        </p:nvSpPr>
        <p:spPr>
          <a:xfrm>
            <a:off x="3435167" y="1678885"/>
            <a:ext cx="5385106" cy="2753061"/>
          </a:xfrm>
          <a:prstGeom prst="rect">
            <a:avLst/>
          </a:prstGeom>
          <a:noFill/>
        </p:spPr>
        <p:txBody>
          <a:bodyPr wrap="square">
            <a:spAutoFit/>
          </a:bodyPr>
          <a:lstStyle/>
          <a:p>
            <a:pPr marL="1656080" indent="269875" algn="just">
              <a:lnSpc>
                <a:spcPct val="95000"/>
              </a:lnSpc>
            </a:pPr>
            <a:r>
              <a:rPr lang="en-US"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Calcium content in tubers submitted to Ca biofortification treatments presented higher values compared to control (</a:t>
            </a:r>
            <a:r>
              <a:rPr lang="en-US" sz="14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Figure 1</a:t>
            </a:r>
            <a:r>
              <a:rPr lang="en-US"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In fact, 3 kg/ha CaCl</a:t>
            </a:r>
            <a:r>
              <a:rPr lang="en-US" sz="1400" baseline="-25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a:t>
            </a:r>
            <a:r>
              <a:rPr lang="en-US"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6 kg/ha CaCl</a:t>
            </a:r>
            <a:r>
              <a:rPr lang="en-US" sz="1400" baseline="-25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a:t>
            </a:r>
            <a:r>
              <a:rPr lang="en-US"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12 kg/ha CaCl</a:t>
            </a:r>
            <a:r>
              <a:rPr lang="en-US" sz="1400" baseline="-25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a:t>
            </a:r>
            <a:r>
              <a:rPr lang="en-US"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1 kg/ha Ca(NO</a:t>
            </a:r>
            <a:r>
              <a:rPr lang="en-US" sz="1400" baseline="-25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3</a:t>
            </a:r>
            <a:r>
              <a:rPr lang="en-US"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t>
            </a:r>
            <a:r>
              <a:rPr lang="en-US" sz="1400" baseline="-25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a:t>
            </a:r>
            <a:r>
              <a:rPr lang="en-US"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2kg/ha Ca(NO</a:t>
            </a:r>
            <a:r>
              <a:rPr lang="en-US" sz="1400" baseline="-25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3</a:t>
            </a:r>
            <a:r>
              <a:rPr lang="en-US"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t>
            </a:r>
            <a:r>
              <a:rPr lang="en-US" sz="1400" baseline="-25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a:t>
            </a:r>
            <a:r>
              <a:rPr lang="en-US"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and 4 kg/ha Ca(NO</a:t>
            </a:r>
            <a:r>
              <a:rPr lang="en-US" sz="1400" baseline="-25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3</a:t>
            </a:r>
            <a:r>
              <a:rPr lang="en-US"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t>
            </a:r>
            <a:r>
              <a:rPr lang="en-US" sz="1400" baseline="-25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a:t>
            </a:r>
            <a:r>
              <a:rPr lang="en-US"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presented significantly higher values relative to control. Moreover, with Ca biofortification treatments, the biofortification index varied between 5 – 40 %, being 6 kg/ha CaCl</a:t>
            </a:r>
            <a:r>
              <a:rPr lang="en-US" sz="1400" baseline="-25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a:t>
            </a:r>
            <a:r>
              <a:rPr lang="en-US"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the treatment which presented the highest Ca content compared to the remain treatments (</a:t>
            </a:r>
            <a:r>
              <a:rPr lang="en-US" sz="14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Figure 1</a:t>
            </a:r>
            <a:r>
              <a:rPr lang="en-US"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885618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4639" y="658692"/>
            <a:ext cx="8676906" cy="461665"/>
          </a:xfrm>
          <a:prstGeom prst="rect">
            <a:avLst/>
          </a:prstGeom>
          <a:noFill/>
        </p:spPr>
        <p:txBody>
          <a:bodyPr wrap="square" rtlCol="0">
            <a:spAutoFit/>
          </a:bodyPr>
          <a:lstStyle/>
          <a:p>
            <a:r>
              <a:rPr lang="fr-FR" sz="2400" b="1" dirty="0" err="1">
                <a:latin typeface="Palatino Linotype" panose="02040502050505030304" pitchFamily="18" charset="0"/>
              </a:rPr>
              <a:t>Results</a:t>
            </a:r>
            <a:endParaRPr lang="fr-FR" sz="2400"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5</a:t>
            </a:fld>
            <a:endParaRPr lang="fr-FR">
              <a:latin typeface="Palatino Linotype" panose="02040502050505030304" pitchFamily="18" charset="0"/>
            </a:endParaRPr>
          </a:p>
        </p:txBody>
      </p:sp>
      <p:pic>
        <p:nvPicPr>
          <p:cNvPr id="3" name="Imagem 2">
            <a:extLst>
              <a:ext uri="{FF2B5EF4-FFF2-40B4-BE49-F238E27FC236}">
                <a16:creationId xmlns:a16="http://schemas.microsoft.com/office/drawing/2014/main" id="{D1B412A3-5BD3-0D80-BBAC-4A3E60830731}"/>
              </a:ext>
            </a:extLst>
          </p:cNvPr>
          <p:cNvPicPr>
            <a:picLocks noChangeAspect="1"/>
          </p:cNvPicPr>
          <p:nvPr/>
        </p:nvPicPr>
        <p:blipFill>
          <a:blip r:embed="rId2"/>
          <a:stretch>
            <a:fillRect/>
          </a:stretch>
        </p:blipFill>
        <p:spPr>
          <a:xfrm>
            <a:off x="7877194" y="5675797"/>
            <a:ext cx="1171739" cy="1086002"/>
          </a:xfrm>
          <a:prstGeom prst="rect">
            <a:avLst/>
          </a:prstGeom>
        </p:spPr>
      </p:pic>
      <p:graphicFrame>
        <p:nvGraphicFramePr>
          <p:cNvPr id="8" name="Tabela 7">
            <a:extLst>
              <a:ext uri="{FF2B5EF4-FFF2-40B4-BE49-F238E27FC236}">
                <a16:creationId xmlns:a16="http://schemas.microsoft.com/office/drawing/2014/main" id="{32C559F7-9DCA-D9E9-E575-EE580D2B0CA7}"/>
              </a:ext>
            </a:extLst>
          </p:cNvPr>
          <p:cNvGraphicFramePr>
            <a:graphicFrameLocks noGrp="1"/>
          </p:cNvGraphicFramePr>
          <p:nvPr>
            <p:extLst>
              <p:ext uri="{D42A27DB-BD31-4B8C-83A1-F6EECF244321}">
                <p14:modId xmlns:p14="http://schemas.microsoft.com/office/powerpoint/2010/main" val="3466757804"/>
              </p:ext>
            </p:extLst>
          </p:nvPr>
        </p:nvGraphicFramePr>
        <p:xfrm>
          <a:off x="803910" y="1889947"/>
          <a:ext cx="2430780" cy="1604074"/>
        </p:xfrm>
        <a:graphic>
          <a:graphicData uri="http://schemas.openxmlformats.org/drawingml/2006/table">
            <a:tbl>
              <a:tblPr firstRow="1" firstCol="1" bandRow="1">
                <a:tableStyleId>{F2DE63D5-997A-4646-A377-4702673A728D}</a:tableStyleId>
              </a:tblPr>
              <a:tblGrid>
                <a:gridCol w="1260475">
                  <a:extLst>
                    <a:ext uri="{9D8B030D-6E8A-4147-A177-3AD203B41FA5}">
                      <a16:colId xmlns:a16="http://schemas.microsoft.com/office/drawing/2014/main" val="3426110330"/>
                    </a:ext>
                  </a:extLst>
                </a:gridCol>
                <a:gridCol w="1170305">
                  <a:extLst>
                    <a:ext uri="{9D8B030D-6E8A-4147-A177-3AD203B41FA5}">
                      <a16:colId xmlns:a16="http://schemas.microsoft.com/office/drawing/2014/main" val="3150831095"/>
                    </a:ext>
                  </a:extLst>
                </a:gridCol>
              </a:tblGrid>
              <a:tr h="96520">
                <a:tc>
                  <a:txBody>
                    <a:bodyPr/>
                    <a:lstStyle/>
                    <a:p>
                      <a:pPr algn="ctr">
                        <a:lnSpc>
                          <a:spcPts val="1300"/>
                        </a:lnSpc>
                      </a:pPr>
                      <a:r>
                        <a:rPr lang="en-US" sz="1050">
                          <a:effectLst/>
                        </a:rPr>
                        <a:t>Treatments</a:t>
                      </a:r>
                      <a:endParaRPr lang="en-US" sz="120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endParaRPr>
                    </a:p>
                  </a:txBody>
                  <a:tcPr marL="68580" marR="68580" marT="0" marB="0" anchor="ctr"/>
                </a:tc>
                <a:tc>
                  <a:txBody>
                    <a:bodyPr/>
                    <a:lstStyle/>
                    <a:p>
                      <a:pPr algn="ctr">
                        <a:lnSpc>
                          <a:spcPts val="1300"/>
                        </a:lnSpc>
                      </a:pPr>
                      <a:r>
                        <a:rPr lang="en-US" sz="1050">
                          <a:effectLst/>
                        </a:rPr>
                        <a:t>Yield (kg)</a:t>
                      </a:r>
                      <a:endParaRPr lang="en-US" sz="120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4060172151"/>
                  </a:ext>
                </a:extLst>
              </a:tr>
              <a:tr h="96520">
                <a:tc>
                  <a:txBody>
                    <a:bodyPr/>
                    <a:lstStyle/>
                    <a:p>
                      <a:pPr algn="ctr">
                        <a:lnSpc>
                          <a:spcPts val="1300"/>
                        </a:lnSpc>
                      </a:pPr>
                      <a:r>
                        <a:rPr lang="en-US" sz="1050">
                          <a:effectLst/>
                        </a:rPr>
                        <a:t>Control</a:t>
                      </a:r>
                      <a:endParaRPr lang="en-US" sz="120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endParaRPr>
                    </a:p>
                  </a:txBody>
                  <a:tcPr marL="68580" marR="68580" marT="0" marB="0" anchor="ctr"/>
                </a:tc>
                <a:tc>
                  <a:txBody>
                    <a:bodyPr/>
                    <a:lstStyle/>
                    <a:p>
                      <a:pPr algn="ctr">
                        <a:lnSpc>
                          <a:spcPts val="1300"/>
                        </a:lnSpc>
                      </a:pPr>
                      <a:r>
                        <a:rPr lang="en-US" sz="1050">
                          <a:effectLst/>
                        </a:rPr>
                        <a:t>106.5</a:t>
                      </a:r>
                      <a:endParaRPr lang="en-US" sz="120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18671242"/>
                  </a:ext>
                </a:extLst>
              </a:tr>
              <a:tr h="96520">
                <a:tc>
                  <a:txBody>
                    <a:bodyPr/>
                    <a:lstStyle/>
                    <a:p>
                      <a:pPr algn="ctr">
                        <a:lnSpc>
                          <a:spcPts val="1300"/>
                        </a:lnSpc>
                      </a:pPr>
                      <a:r>
                        <a:rPr lang="en-US" sz="1050">
                          <a:effectLst/>
                        </a:rPr>
                        <a:t>1 kg/ha CaCl</a:t>
                      </a:r>
                      <a:r>
                        <a:rPr lang="en-US" sz="1050" baseline="-25000">
                          <a:effectLst/>
                        </a:rPr>
                        <a:t>2</a:t>
                      </a:r>
                      <a:endParaRPr lang="en-US" sz="120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endParaRPr>
                    </a:p>
                  </a:txBody>
                  <a:tcPr marL="68580" marR="68580" marT="0" marB="0" anchor="ctr"/>
                </a:tc>
                <a:tc>
                  <a:txBody>
                    <a:bodyPr/>
                    <a:lstStyle/>
                    <a:p>
                      <a:pPr algn="ctr">
                        <a:lnSpc>
                          <a:spcPts val="1300"/>
                        </a:lnSpc>
                      </a:pPr>
                      <a:r>
                        <a:rPr lang="en-US" sz="1050">
                          <a:effectLst/>
                        </a:rPr>
                        <a:t>96.1</a:t>
                      </a:r>
                      <a:endParaRPr lang="en-US" sz="120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939030205"/>
                  </a:ext>
                </a:extLst>
              </a:tr>
              <a:tr h="36830">
                <a:tc>
                  <a:txBody>
                    <a:bodyPr/>
                    <a:lstStyle/>
                    <a:p>
                      <a:pPr algn="ctr">
                        <a:lnSpc>
                          <a:spcPts val="1300"/>
                        </a:lnSpc>
                      </a:pPr>
                      <a:r>
                        <a:rPr lang="en-US" sz="1050">
                          <a:effectLst/>
                        </a:rPr>
                        <a:t>3 kg/ha CaCl</a:t>
                      </a:r>
                      <a:r>
                        <a:rPr lang="en-US" sz="1050" baseline="-25000">
                          <a:effectLst/>
                        </a:rPr>
                        <a:t>2</a:t>
                      </a:r>
                      <a:endParaRPr lang="en-US" sz="120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endParaRPr>
                    </a:p>
                  </a:txBody>
                  <a:tcPr marL="68580" marR="68580" marT="0" marB="0" anchor="ctr"/>
                </a:tc>
                <a:tc>
                  <a:txBody>
                    <a:bodyPr/>
                    <a:lstStyle/>
                    <a:p>
                      <a:pPr algn="ctr">
                        <a:lnSpc>
                          <a:spcPts val="1300"/>
                        </a:lnSpc>
                      </a:pPr>
                      <a:r>
                        <a:rPr lang="en-US" sz="1050">
                          <a:effectLst/>
                        </a:rPr>
                        <a:t>110.1</a:t>
                      </a:r>
                      <a:endParaRPr lang="en-US" sz="120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768825043"/>
                  </a:ext>
                </a:extLst>
              </a:tr>
              <a:tr h="36830">
                <a:tc>
                  <a:txBody>
                    <a:bodyPr/>
                    <a:lstStyle/>
                    <a:p>
                      <a:pPr algn="ctr">
                        <a:lnSpc>
                          <a:spcPts val="1300"/>
                        </a:lnSpc>
                      </a:pPr>
                      <a:r>
                        <a:rPr lang="en-US" sz="1050">
                          <a:effectLst/>
                        </a:rPr>
                        <a:t>6 kg/ha CaCl</a:t>
                      </a:r>
                      <a:r>
                        <a:rPr lang="en-US" sz="1050" baseline="-25000">
                          <a:effectLst/>
                        </a:rPr>
                        <a:t>2</a:t>
                      </a:r>
                      <a:endParaRPr lang="en-US" sz="120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endParaRPr>
                    </a:p>
                  </a:txBody>
                  <a:tcPr marL="68580" marR="68580" marT="0" marB="0" anchor="ctr"/>
                </a:tc>
                <a:tc>
                  <a:txBody>
                    <a:bodyPr/>
                    <a:lstStyle/>
                    <a:p>
                      <a:pPr algn="ctr">
                        <a:lnSpc>
                          <a:spcPts val="1300"/>
                        </a:lnSpc>
                      </a:pPr>
                      <a:r>
                        <a:rPr lang="en-US" sz="1050">
                          <a:effectLst/>
                        </a:rPr>
                        <a:t>106.6</a:t>
                      </a:r>
                      <a:endParaRPr lang="en-US" sz="120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552007157"/>
                  </a:ext>
                </a:extLst>
              </a:tr>
              <a:tr h="36830">
                <a:tc>
                  <a:txBody>
                    <a:bodyPr/>
                    <a:lstStyle/>
                    <a:p>
                      <a:pPr algn="ctr">
                        <a:lnSpc>
                          <a:spcPts val="1300"/>
                        </a:lnSpc>
                      </a:pPr>
                      <a:r>
                        <a:rPr lang="en-US" sz="1050">
                          <a:effectLst/>
                        </a:rPr>
                        <a:t>12 kg/ha CaCl</a:t>
                      </a:r>
                      <a:r>
                        <a:rPr lang="en-US" sz="1050" baseline="-25000">
                          <a:effectLst/>
                        </a:rPr>
                        <a:t>2</a:t>
                      </a:r>
                      <a:endParaRPr lang="en-US" sz="120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endParaRPr>
                    </a:p>
                  </a:txBody>
                  <a:tcPr marL="68580" marR="68580" marT="0" marB="0" anchor="ctr"/>
                </a:tc>
                <a:tc>
                  <a:txBody>
                    <a:bodyPr/>
                    <a:lstStyle/>
                    <a:p>
                      <a:pPr algn="ctr">
                        <a:lnSpc>
                          <a:spcPts val="1300"/>
                        </a:lnSpc>
                      </a:pPr>
                      <a:r>
                        <a:rPr lang="en-US" sz="1050">
                          <a:effectLst/>
                        </a:rPr>
                        <a:t>104.2</a:t>
                      </a:r>
                      <a:endParaRPr lang="en-US" sz="120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668776028"/>
                  </a:ext>
                </a:extLst>
              </a:tr>
              <a:tr h="36830">
                <a:tc>
                  <a:txBody>
                    <a:bodyPr/>
                    <a:lstStyle/>
                    <a:p>
                      <a:pPr algn="ctr">
                        <a:lnSpc>
                          <a:spcPts val="1300"/>
                        </a:lnSpc>
                      </a:pPr>
                      <a:r>
                        <a:rPr lang="en-US" sz="1050">
                          <a:effectLst/>
                        </a:rPr>
                        <a:t>0.5 kg/ha Ca(NO</a:t>
                      </a:r>
                      <a:r>
                        <a:rPr lang="en-US" sz="1050" baseline="-25000">
                          <a:effectLst/>
                        </a:rPr>
                        <a:t>3</a:t>
                      </a:r>
                      <a:r>
                        <a:rPr lang="en-US" sz="1050">
                          <a:effectLst/>
                        </a:rPr>
                        <a:t>)</a:t>
                      </a:r>
                      <a:r>
                        <a:rPr lang="en-US" sz="1050" baseline="-25000">
                          <a:effectLst/>
                        </a:rPr>
                        <a:t>2</a:t>
                      </a:r>
                      <a:endParaRPr lang="en-US" sz="120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endParaRPr>
                    </a:p>
                  </a:txBody>
                  <a:tcPr marL="68580" marR="68580" marT="0" marB="0" anchor="ctr"/>
                </a:tc>
                <a:tc>
                  <a:txBody>
                    <a:bodyPr/>
                    <a:lstStyle/>
                    <a:p>
                      <a:pPr algn="ctr">
                        <a:lnSpc>
                          <a:spcPts val="1300"/>
                        </a:lnSpc>
                      </a:pPr>
                      <a:r>
                        <a:rPr lang="en-US" sz="1050">
                          <a:effectLst/>
                        </a:rPr>
                        <a:t>116.6</a:t>
                      </a:r>
                      <a:endParaRPr lang="en-US" sz="120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262051759"/>
                  </a:ext>
                </a:extLst>
              </a:tr>
              <a:tr h="36830">
                <a:tc>
                  <a:txBody>
                    <a:bodyPr/>
                    <a:lstStyle/>
                    <a:p>
                      <a:pPr algn="ctr">
                        <a:lnSpc>
                          <a:spcPts val="1300"/>
                        </a:lnSpc>
                      </a:pPr>
                      <a:r>
                        <a:rPr lang="en-US" sz="1050" dirty="0">
                          <a:effectLst/>
                        </a:rPr>
                        <a:t>1 kg/</a:t>
                      </a:r>
                      <a:r>
                        <a:rPr lang="en-US" sz="1400" dirty="0">
                          <a:effectLst/>
                        </a:rPr>
                        <a:t>ha</a:t>
                      </a:r>
                      <a:r>
                        <a:rPr lang="en-US" sz="1050" dirty="0">
                          <a:effectLst/>
                        </a:rPr>
                        <a:t> Ca(NO</a:t>
                      </a:r>
                      <a:r>
                        <a:rPr lang="en-US" sz="1050" baseline="-25000" dirty="0">
                          <a:effectLst/>
                        </a:rPr>
                        <a:t>3</a:t>
                      </a:r>
                      <a:r>
                        <a:rPr lang="en-US" sz="1050" dirty="0">
                          <a:effectLst/>
                        </a:rPr>
                        <a:t>)</a:t>
                      </a:r>
                      <a:r>
                        <a:rPr lang="en-US" sz="1050" baseline="-25000" dirty="0">
                          <a:effectLst/>
                        </a:rPr>
                        <a:t>2</a:t>
                      </a:r>
                      <a:endParaRPr lang="en-US" sz="12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endParaRPr>
                    </a:p>
                  </a:txBody>
                  <a:tcPr marL="68580" marR="68580" marT="0" marB="0" anchor="ctr"/>
                </a:tc>
                <a:tc>
                  <a:txBody>
                    <a:bodyPr/>
                    <a:lstStyle/>
                    <a:p>
                      <a:pPr algn="ctr">
                        <a:lnSpc>
                          <a:spcPts val="1300"/>
                        </a:lnSpc>
                      </a:pPr>
                      <a:r>
                        <a:rPr lang="en-US" sz="1050">
                          <a:effectLst/>
                        </a:rPr>
                        <a:t>131.2</a:t>
                      </a:r>
                      <a:endParaRPr lang="en-US" sz="120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58857140"/>
                  </a:ext>
                </a:extLst>
              </a:tr>
              <a:tr h="36830">
                <a:tc>
                  <a:txBody>
                    <a:bodyPr/>
                    <a:lstStyle/>
                    <a:p>
                      <a:pPr algn="ctr">
                        <a:lnSpc>
                          <a:spcPts val="1300"/>
                        </a:lnSpc>
                      </a:pPr>
                      <a:r>
                        <a:rPr lang="en-US" sz="1050">
                          <a:effectLst/>
                        </a:rPr>
                        <a:t>2 kg/ha Ca(NO</a:t>
                      </a:r>
                      <a:r>
                        <a:rPr lang="en-US" sz="1050" baseline="-25000">
                          <a:effectLst/>
                        </a:rPr>
                        <a:t>3</a:t>
                      </a:r>
                      <a:r>
                        <a:rPr lang="en-US" sz="1050">
                          <a:effectLst/>
                        </a:rPr>
                        <a:t>)</a:t>
                      </a:r>
                      <a:r>
                        <a:rPr lang="en-US" sz="1050" baseline="-25000">
                          <a:effectLst/>
                        </a:rPr>
                        <a:t>2</a:t>
                      </a:r>
                      <a:endParaRPr lang="en-US" sz="120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endParaRPr>
                    </a:p>
                  </a:txBody>
                  <a:tcPr marL="68580" marR="68580" marT="0" marB="0" anchor="ctr"/>
                </a:tc>
                <a:tc>
                  <a:txBody>
                    <a:bodyPr/>
                    <a:lstStyle/>
                    <a:p>
                      <a:pPr algn="ctr">
                        <a:lnSpc>
                          <a:spcPts val="1300"/>
                        </a:lnSpc>
                      </a:pPr>
                      <a:r>
                        <a:rPr lang="en-US" sz="1050">
                          <a:effectLst/>
                        </a:rPr>
                        <a:t>132.4</a:t>
                      </a:r>
                      <a:endParaRPr lang="en-US" sz="120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683528788"/>
                  </a:ext>
                </a:extLst>
              </a:tr>
              <a:tr h="36830">
                <a:tc>
                  <a:txBody>
                    <a:bodyPr/>
                    <a:lstStyle/>
                    <a:p>
                      <a:pPr algn="ctr">
                        <a:lnSpc>
                          <a:spcPts val="1300"/>
                        </a:lnSpc>
                      </a:pPr>
                      <a:r>
                        <a:rPr lang="en-US" sz="1050">
                          <a:effectLst/>
                        </a:rPr>
                        <a:t>4 kg/ha Ca(NO</a:t>
                      </a:r>
                      <a:r>
                        <a:rPr lang="en-US" sz="1050" baseline="-25000">
                          <a:effectLst/>
                        </a:rPr>
                        <a:t>3</a:t>
                      </a:r>
                      <a:r>
                        <a:rPr lang="en-US" sz="1050">
                          <a:effectLst/>
                        </a:rPr>
                        <a:t>)</a:t>
                      </a:r>
                      <a:r>
                        <a:rPr lang="en-US" sz="1050" baseline="-25000">
                          <a:effectLst/>
                        </a:rPr>
                        <a:t>2</a:t>
                      </a:r>
                      <a:endParaRPr lang="en-US" sz="120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endParaRPr>
                    </a:p>
                  </a:txBody>
                  <a:tcPr marL="68580" marR="68580" marT="0" marB="0" anchor="ctr"/>
                </a:tc>
                <a:tc>
                  <a:txBody>
                    <a:bodyPr/>
                    <a:lstStyle/>
                    <a:p>
                      <a:pPr algn="ctr">
                        <a:lnSpc>
                          <a:spcPts val="1300"/>
                        </a:lnSpc>
                      </a:pPr>
                      <a:r>
                        <a:rPr lang="en-US" sz="1050" dirty="0">
                          <a:effectLst/>
                        </a:rPr>
                        <a:t>109</a:t>
                      </a:r>
                      <a:endParaRPr lang="en-US" sz="12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932006069"/>
                  </a:ext>
                </a:extLst>
              </a:tr>
            </a:tbl>
          </a:graphicData>
        </a:graphic>
      </p:graphicFrame>
      <p:sp>
        <p:nvSpPr>
          <p:cNvPr id="13" name="CaixaDeTexto 12">
            <a:extLst>
              <a:ext uri="{FF2B5EF4-FFF2-40B4-BE49-F238E27FC236}">
                <a16:creationId xmlns:a16="http://schemas.microsoft.com/office/drawing/2014/main" id="{70F5E7C9-C4DB-F753-F999-9ADD969A6144}"/>
              </a:ext>
            </a:extLst>
          </p:cNvPr>
          <p:cNvSpPr txBox="1"/>
          <p:nvPr/>
        </p:nvSpPr>
        <p:spPr>
          <a:xfrm>
            <a:off x="-1016000" y="1354230"/>
            <a:ext cx="4622800" cy="443198"/>
          </a:xfrm>
          <a:prstGeom prst="rect">
            <a:avLst/>
          </a:prstGeom>
          <a:noFill/>
        </p:spPr>
        <p:txBody>
          <a:bodyPr wrap="square">
            <a:spAutoFit/>
          </a:bodyPr>
          <a:lstStyle/>
          <a:p>
            <a:pPr marL="1656080" algn="just">
              <a:lnSpc>
                <a:spcPct val="95000"/>
              </a:lnSpc>
              <a:spcBef>
                <a:spcPts val="1200"/>
              </a:spcBef>
              <a:spcAft>
                <a:spcPts val="600"/>
              </a:spcAft>
            </a:pPr>
            <a:r>
              <a:rPr lang="en-US" sz="1200" b="1" dirty="0">
                <a:solidFill>
                  <a:srgbClr val="000000"/>
                </a:solidFill>
                <a:effectLst/>
                <a:latin typeface="Palatino Linotype" panose="02040502050505030304" pitchFamily="18" charset="0"/>
                <a:ea typeface="Times New Roman" panose="02020603050405020304" pitchFamily="18" charset="0"/>
                <a:cs typeface="Arial" panose="020B0604020202020204" pitchFamily="34" charset="0"/>
              </a:rPr>
              <a:t>Table 1.</a:t>
            </a:r>
            <a:r>
              <a:rPr lang="en-US" sz="1200" dirty="0">
                <a:solidFill>
                  <a:srgbClr val="000000"/>
                </a:solidFill>
                <a:effectLst/>
                <a:latin typeface="Palatino Linotype" panose="02040502050505030304" pitchFamily="18" charset="0"/>
                <a:ea typeface="Times New Roman" panose="02020603050405020304" pitchFamily="18" charset="0"/>
                <a:cs typeface="Arial" panose="020B0604020202020204" pitchFamily="34" charset="0"/>
              </a:rPr>
              <a:t> Total yield at harvest of </a:t>
            </a:r>
            <a:r>
              <a:rPr lang="en-US" sz="1200" i="1" dirty="0">
                <a:solidFill>
                  <a:srgbClr val="000000"/>
                </a:solidFill>
                <a:effectLst/>
                <a:latin typeface="Palatino Linotype" panose="02040502050505030304" pitchFamily="18" charset="0"/>
                <a:ea typeface="Times New Roman" panose="02020603050405020304" pitchFamily="18" charset="0"/>
                <a:cs typeface="Arial" panose="020B0604020202020204" pitchFamily="34" charset="0"/>
              </a:rPr>
              <a:t>Solanum tuberosum</a:t>
            </a:r>
            <a:r>
              <a:rPr lang="en-US" sz="1200" dirty="0">
                <a:solidFill>
                  <a:srgbClr val="000000"/>
                </a:solidFill>
                <a:effectLst/>
                <a:latin typeface="Palatino Linotype" panose="02040502050505030304" pitchFamily="18" charset="0"/>
                <a:ea typeface="Times New Roman" panose="02020603050405020304" pitchFamily="18" charset="0"/>
                <a:cs typeface="Arial" panose="020B0604020202020204" pitchFamily="34" charset="0"/>
              </a:rPr>
              <a:t> L. tubers (Picasso variety).</a:t>
            </a:r>
          </a:p>
        </p:txBody>
      </p:sp>
      <p:sp>
        <p:nvSpPr>
          <p:cNvPr id="16" name="CaixaDeTexto 15">
            <a:extLst>
              <a:ext uri="{FF2B5EF4-FFF2-40B4-BE49-F238E27FC236}">
                <a16:creationId xmlns:a16="http://schemas.microsoft.com/office/drawing/2014/main" id="{A9B48071-9BF3-3266-0E07-B37B430DF906}"/>
              </a:ext>
            </a:extLst>
          </p:cNvPr>
          <p:cNvSpPr txBox="1"/>
          <p:nvPr/>
        </p:nvSpPr>
        <p:spPr>
          <a:xfrm>
            <a:off x="2297798" y="1380482"/>
            <a:ext cx="6478808" cy="3600986"/>
          </a:xfrm>
          <a:prstGeom prst="rect">
            <a:avLst/>
          </a:prstGeom>
          <a:noFill/>
        </p:spPr>
        <p:txBody>
          <a:bodyPr wrap="square">
            <a:spAutoFit/>
          </a:bodyPr>
          <a:lstStyle/>
          <a:p>
            <a:pPr marL="1656080" indent="269875" algn="just">
              <a:lnSpc>
                <a:spcPct val="95000"/>
              </a:lnSpc>
            </a:pPr>
            <a:r>
              <a:rPr lang="en-US"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Considering the total yield of </a:t>
            </a:r>
            <a:r>
              <a:rPr lang="en-US" sz="16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Solanum tuberosum</a:t>
            </a:r>
            <a:r>
              <a:rPr lang="en-US"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L. tubers from Picasso variety (</a:t>
            </a:r>
            <a:r>
              <a:rPr lang="en-US" sz="16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Table 1</a:t>
            </a:r>
            <a:r>
              <a:rPr lang="en-US"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only treatments with calcium chloride with the concentrations of 1 and 12 kg/ha presented lowest yield value relatively to control. Moreover, 2 kg/ha of Ca(NO</a:t>
            </a:r>
            <a:r>
              <a:rPr lang="en-US" sz="1600" baseline="-25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3</a:t>
            </a:r>
            <a:r>
              <a:rPr lang="en-US"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t>
            </a:r>
            <a:r>
              <a:rPr lang="en-US" sz="1600" baseline="-25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a:t>
            </a:r>
            <a:r>
              <a:rPr lang="en-US"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treatment showed the highest yield in Picasso variety and CaCl</a:t>
            </a:r>
            <a:r>
              <a:rPr lang="en-US" sz="1600" baseline="-25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a:t>
            </a:r>
            <a:r>
              <a:rPr lang="en-US"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treatments only presented an increase in yield between 0.1 – 3.4 % and Ca(NO</a:t>
            </a:r>
            <a:r>
              <a:rPr lang="en-US" sz="1600" baseline="-25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3</a:t>
            </a:r>
            <a:r>
              <a:rPr lang="en-US"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t>
            </a:r>
            <a:r>
              <a:rPr lang="en-US" sz="1600" baseline="-25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a:t>
            </a:r>
            <a:r>
              <a:rPr lang="en-US"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treatments showed an increase which varied between 2.3 – 24.3 %. Additionally, calcium nitrate treatments (0.5, 1, 2 and 4 kg/ha) always showed a yield increase, relatively to control. On the other hand, considering the calcium chloride treatments, only 3 and 6 kg/ha treatment showed an increase in yield.</a:t>
            </a:r>
          </a:p>
        </p:txBody>
      </p:sp>
    </p:spTree>
    <p:extLst>
      <p:ext uri="{BB962C8B-B14F-4D97-AF65-F5344CB8AC3E}">
        <p14:creationId xmlns:p14="http://schemas.microsoft.com/office/powerpoint/2010/main" val="4028390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6</a:t>
            </a:fld>
            <a:endParaRPr lang="fr-FR">
              <a:latin typeface="Palatino Linotype" panose="02040502050505030304" pitchFamily="18" charset="0"/>
            </a:endParaRPr>
          </a:p>
        </p:txBody>
      </p:sp>
      <p:sp>
        <p:nvSpPr>
          <p:cNvPr id="7" name="TextBox 6"/>
          <p:cNvSpPr txBox="1"/>
          <p:nvPr/>
        </p:nvSpPr>
        <p:spPr>
          <a:xfrm>
            <a:off x="872908" y="907303"/>
            <a:ext cx="7463018" cy="5820761"/>
          </a:xfrm>
          <a:prstGeom prst="rect">
            <a:avLst/>
          </a:prstGeom>
          <a:noFill/>
        </p:spPr>
        <p:txBody>
          <a:bodyPr wrap="square" rtlCol="0">
            <a:spAutoFit/>
          </a:bodyPr>
          <a:lstStyle/>
          <a:p>
            <a:r>
              <a:rPr lang="fr-FR" sz="2400" b="1" dirty="0">
                <a:latin typeface="Palatino Linotype" panose="02040502050505030304" pitchFamily="18" charset="0"/>
              </a:rPr>
              <a:t>Conclusions</a:t>
            </a:r>
          </a:p>
          <a:p>
            <a:pPr algn="just"/>
            <a:endParaRPr lang="en-US" sz="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algn="just">
              <a:lnSpc>
                <a:spcPct val="150000"/>
              </a:lnSpc>
            </a:pPr>
            <a:endPar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r>
              <a:rPr lang="en-US" sz="16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Considering the data obtained in this study, potato (</a:t>
            </a:r>
            <a:r>
              <a:rPr lang="en-US" sz="1600" i="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Solanum tuberosum</a:t>
            </a:r>
            <a:r>
              <a:rPr lang="en-US" sz="16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L.) is a highly suitable candidate for biofortification, namely in Ca, despite showing different variations of Ca biofortification index considering the product used (calcium chloride or calcium nitrate). </a:t>
            </a:r>
          </a:p>
          <a:p>
            <a:pPr marL="285750" indent="-285750" algn="just">
              <a:lnSpc>
                <a:spcPct val="150000"/>
              </a:lnSpc>
              <a:buFont typeface="Arial" panose="020B0604020202020204" pitchFamily="34" charset="0"/>
              <a:buChar char="•"/>
            </a:pPr>
            <a:r>
              <a:rPr lang="en-US" sz="1600" dirty="0">
                <a:solidFill>
                  <a:srgbClr val="000000"/>
                </a:solidFill>
                <a:latin typeface="Palatino Linotype" panose="02040502050505030304" pitchFamily="18" charset="0"/>
                <a:ea typeface="DengXian" panose="02010600030101010101" pitchFamily="2" charset="-122"/>
                <a:cs typeface="Times New Roman" panose="02020603050405020304" pitchFamily="18" charset="0"/>
              </a:rPr>
              <a:t>A</a:t>
            </a:r>
            <a:r>
              <a:rPr lang="en-US" sz="16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ll the treatments with calcium nitrate presented increases in tuber yield, suggesting that calcium nitrate biofortification holds a potential for increasing yield in </a:t>
            </a:r>
            <a:r>
              <a:rPr lang="en-US" sz="1600" i="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Solanum tuberosum</a:t>
            </a:r>
            <a:r>
              <a:rPr lang="en-US" sz="16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L. tubers of Picasso variety.</a:t>
            </a:r>
            <a:endParaRPr lang="en-US" sz="1400" dirty="0">
              <a:solidFill>
                <a:srgbClr val="000000"/>
              </a:solidFill>
              <a:latin typeface="Palatino Linotype" panose="02040502050505030304" pitchFamily="18" charset="0"/>
              <a:ea typeface="DengXian" panose="02010600030101010101" pitchFamily="2" charset="-122"/>
              <a:cs typeface="Times New Roman" panose="02020603050405020304" pitchFamily="18" charset="0"/>
            </a:endParaRPr>
          </a:p>
          <a:p>
            <a:pPr marL="285750" indent="-285750" algn="just">
              <a:lnSpc>
                <a:spcPct val="150000"/>
              </a:lnSpc>
              <a:buFont typeface="Arial" panose="020B0604020202020204" pitchFamily="34" charset="0"/>
              <a:buChar char="•"/>
            </a:pPr>
            <a:r>
              <a:rPr lang="en-US" sz="16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T</a:t>
            </a:r>
            <a:r>
              <a:rPr lang="en-US" sz="1600" b="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his study highlights the effectiveness of Ca biofortification in enhancing mineral content in </a:t>
            </a:r>
            <a:r>
              <a:rPr lang="en-US" sz="1600" b="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Solanum tuberosum</a:t>
            </a:r>
            <a:r>
              <a:rPr lang="en-US" sz="1600" b="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L. tubers and the need of future optimization of a biofortification workflow with calcium nitrate treatments not only in Picasso but also in other varieties of </a:t>
            </a:r>
            <a:r>
              <a:rPr lang="en-US" sz="1600" b="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Solanum tuberosum</a:t>
            </a:r>
            <a:r>
              <a:rPr lang="en-US" sz="1600" b="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L..</a:t>
            </a:r>
            <a:endParaRPr lang="en-US" sz="16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endParaRPr lang="en-US" sz="1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endParaRPr>
          </a:p>
          <a:p>
            <a:pPr marL="285750" indent="-285750" algn="just">
              <a:lnSpc>
                <a:spcPct val="150000"/>
              </a:lnSpc>
              <a:buFont typeface="Arial" panose="020B0604020202020204" pitchFamily="34" charset="0"/>
              <a:buChar char="•"/>
            </a:pPr>
            <a:endParaRPr lang="pt-PT"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pic>
        <p:nvPicPr>
          <p:cNvPr id="2" name="Imagem 1">
            <a:extLst>
              <a:ext uri="{FF2B5EF4-FFF2-40B4-BE49-F238E27FC236}">
                <a16:creationId xmlns:a16="http://schemas.microsoft.com/office/drawing/2014/main" id="{075D9924-FF96-00FA-EE8B-0F9EA097B8D4}"/>
              </a:ext>
            </a:extLst>
          </p:cNvPr>
          <p:cNvPicPr>
            <a:picLocks noChangeAspect="1"/>
          </p:cNvPicPr>
          <p:nvPr/>
        </p:nvPicPr>
        <p:blipFill>
          <a:blip r:embed="rId2"/>
          <a:stretch>
            <a:fillRect/>
          </a:stretch>
        </p:blipFill>
        <p:spPr>
          <a:xfrm>
            <a:off x="7877194" y="5675797"/>
            <a:ext cx="1171739" cy="1086002"/>
          </a:xfrm>
          <a:prstGeom prst="rect">
            <a:avLst/>
          </a:prstGeom>
        </p:spPr>
      </p:pic>
    </p:spTree>
    <p:extLst>
      <p:ext uri="{BB962C8B-B14F-4D97-AF65-F5344CB8AC3E}">
        <p14:creationId xmlns:p14="http://schemas.microsoft.com/office/powerpoint/2010/main" val="495171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599" y="609600"/>
            <a:ext cx="8045303" cy="3378617"/>
          </a:xfrm>
          <a:prstGeom prst="rect">
            <a:avLst/>
          </a:prstGeom>
          <a:noFill/>
        </p:spPr>
        <p:txBody>
          <a:bodyPr wrap="square" rtlCol="0">
            <a:spAutoFit/>
          </a:bodyPr>
          <a:lstStyle/>
          <a:p>
            <a:r>
              <a:rPr lang="fr-FR" sz="2400" b="1" dirty="0" err="1">
                <a:latin typeface="Palatino Linotype" panose="02040502050505030304" pitchFamily="18" charset="0"/>
              </a:rPr>
              <a:t>Acknowledgments</a:t>
            </a:r>
            <a:endParaRPr lang="fr-FR" sz="2400" b="1" dirty="0">
              <a:latin typeface="Palatino Linotype" panose="02040502050505030304" pitchFamily="18" charset="0"/>
            </a:endParaRPr>
          </a:p>
          <a:p>
            <a:endParaRPr lang="fr-FR" sz="2400" b="1" dirty="0">
              <a:latin typeface="Palatino Linotype" panose="02040502050505030304" pitchFamily="18" charset="0"/>
            </a:endParaRPr>
          </a:p>
          <a:p>
            <a:pPr algn="just">
              <a:lnSpc>
                <a:spcPct val="150000"/>
              </a:lnSpc>
            </a:pPr>
            <a:r>
              <a:rPr lang="en-US" sz="16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The authors thank to Eng. Nuno </a:t>
            </a:r>
            <a:r>
              <a:rPr lang="en-US" sz="16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Cajão</a:t>
            </a:r>
            <a:r>
              <a:rPr lang="en-US" sz="16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and Eng. Mónica Correia (</a:t>
            </a:r>
            <a:r>
              <a:rPr lang="en-US" sz="16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Cooperativa</a:t>
            </a:r>
            <a:r>
              <a:rPr lang="en-US" sz="16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de </a:t>
            </a:r>
            <a:r>
              <a:rPr lang="en-US" sz="16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Apoio</a:t>
            </a:r>
            <a:r>
              <a:rPr lang="en-US" sz="16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e </a:t>
            </a:r>
            <a:r>
              <a:rPr lang="en-US" sz="16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Serviços</a:t>
            </a:r>
            <a:r>
              <a:rPr lang="en-US" sz="16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do Concelho da </a:t>
            </a:r>
            <a:r>
              <a:rPr lang="en-US" sz="16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Lourinhã</a:t>
            </a:r>
            <a:r>
              <a:rPr lang="en-US" sz="16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-LOURICOOP for technical assistance on the field as well as to the research center (</a:t>
            </a:r>
            <a:r>
              <a:rPr lang="en-US" sz="16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GeoBioTec</a:t>
            </a:r>
            <a:r>
              <a:rPr lang="en-US" sz="16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UIDB/04035/2020, (CEF) UIDB/00239/2020 and Associate Laboratory TERRA (LA/P/0092/2020).</a:t>
            </a:r>
          </a:p>
          <a:p>
            <a:pPr algn="just">
              <a:lnSpc>
                <a:spcPct val="150000"/>
              </a:lnSpc>
            </a:pPr>
            <a:r>
              <a:rPr lang="en-US" sz="16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This research was received funding from PDR2020-101-030719. This work was further supported by the grant of the </a:t>
            </a:r>
            <a:r>
              <a:rPr lang="en-US" sz="16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Fundação</a:t>
            </a:r>
            <a:r>
              <a:rPr lang="en-US" sz="16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para a </a:t>
            </a:r>
            <a:r>
              <a:rPr lang="en-US" sz="16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Ciência</a:t>
            </a:r>
            <a:r>
              <a:rPr lang="en-US" sz="16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e </a:t>
            </a:r>
            <a:r>
              <a:rPr lang="en-US" sz="16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Tecnologia</a:t>
            </a:r>
            <a:r>
              <a:rPr lang="en-US" sz="16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(FCT) UI/BD/150806/2020.</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7</a:t>
            </a:fld>
            <a:endParaRPr lang="fr-FR">
              <a:latin typeface="Palatino Linotype" panose="02040502050505030304" pitchFamily="18" charset="0"/>
            </a:endParaRPr>
          </a:p>
        </p:txBody>
      </p:sp>
      <p:pic>
        <p:nvPicPr>
          <p:cNvPr id="6" name="Imagem 5">
            <a:extLst>
              <a:ext uri="{FF2B5EF4-FFF2-40B4-BE49-F238E27FC236}">
                <a16:creationId xmlns:a16="http://schemas.microsoft.com/office/drawing/2014/main" id="{87360476-6A47-43BB-9CCC-B8958C3F20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9" y="5945319"/>
            <a:ext cx="2249315" cy="507655"/>
          </a:xfrm>
          <a:prstGeom prst="rect">
            <a:avLst/>
          </a:prstGeom>
        </p:spPr>
      </p:pic>
      <p:pic>
        <p:nvPicPr>
          <p:cNvPr id="7" name="Picture 2" descr="Geobiociências, Geoengenharias e Geotecnologias | Faculdade de Ciências e  Tecnologia / Universidade Nova de Lisboa">
            <a:extLst>
              <a:ext uri="{FF2B5EF4-FFF2-40B4-BE49-F238E27FC236}">
                <a16:creationId xmlns:a16="http://schemas.microsoft.com/office/drawing/2014/main" id="{7CFE6B5D-D5AA-4E10-9591-D66BE5F95F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457" b="8152"/>
          <a:stretch/>
        </p:blipFill>
        <p:spPr bwMode="auto">
          <a:xfrm>
            <a:off x="474701" y="4844167"/>
            <a:ext cx="2249315" cy="77904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Repositório da Universidade de Lisboa: CEF - Centro de Estudos Florestais">
            <a:extLst>
              <a:ext uri="{FF2B5EF4-FFF2-40B4-BE49-F238E27FC236}">
                <a16:creationId xmlns:a16="http://schemas.microsoft.com/office/drawing/2014/main" id="{2824EC7F-42EC-4EF9-9854-98FAC10870C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398" b="8413"/>
          <a:stretch/>
        </p:blipFill>
        <p:spPr bwMode="auto">
          <a:xfrm>
            <a:off x="3023682" y="4753632"/>
            <a:ext cx="1206536" cy="101576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unding and Projects">
            <a:extLst>
              <a:ext uri="{FF2B5EF4-FFF2-40B4-BE49-F238E27FC236}">
                <a16:creationId xmlns:a16="http://schemas.microsoft.com/office/drawing/2014/main" id="{2777263C-EF09-4C77-98B5-0B04765379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2271" y="4875193"/>
            <a:ext cx="2450361" cy="537135"/>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m 11">
            <a:extLst>
              <a:ext uri="{FF2B5EF4-FFF2-40B4-BE49-F238E27FC236}">
                <a16:creationId xmlns:a16="http://schemas.microsoft.com/office/drawing/2014/main" id="{B7F5E652-BDEA-49E3-AC60-F6662E482E89}"/>
              </a:ext>
            </a:extLst>
          </p:cNvPr>
          <p:cNvPicPr>
            <a:picLocks noChangeAspect="1"/>
          </p:cNvPicPr>
          <p:nvPr/>
        </p:nvPicPr>
        <p:blipFill>
          <a:blip r:embed="rId6"/>
          <a:stretch>
            <a:fillRect/>
          </a:stretch>
        </p:blipFill>
        <p:spPr>
          <a:xfrm>
            <a:off x="3089874" y="5863487"/>
            <a:ext cx="2376356" cy="671321"/>
          </a:xfrm>
          <a:prstGeom prst="rect">
            <a:avLst/>
          </a:prstGeom>
        </p:spPr>
      </p:pic>
      <p:pic>
        <p:nvPicPr>
          <p:cNvPr id="3074" name="Picture 2" descr="Quem somos? | Louricoop">
            <a:extLst>
              <a:ext uri="{FF2B5EF4-FFF2-40B4-BE49-F238E27FC236}">
                <a16:creationId xmlns:a16="http://schemas.microsoft.com/office/drawing/2014/main" id="{C464DC99-0C86-EA22-D615-82D8E1E6F49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336" t="11336" r="3654" b="7094"/>
          <a:stretch/>
        </p:blipFill>
        <p:spPr bwMode="auto">
          <a:xfrm>
            <a:off x="5697190" y="5626958"/>
            <a:ext cx="832355" cy="1052194"/>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m 1">
            <a:extLst>
              <a:ext uri="{FF2B5EF4-FFF2-40B4-BE49-F238E27FC236}">
                <a16:creationId xmlns:a16="http://schemas.microsoft.com/office/drawing/2014/main" id="{F1CA44CE-C175-F258-D097-33B92440ACF0}"/>
              </a:ext>
            </a:extLst>
          </p:cNvPr>
          <p:cNvPicPr>
            <a:picLocks noChangeAspect="1"/>
          </p:cNvPicPr>
          <p:nvPr/>
        </p:nvPicPr>
        <p:blipFill>
          <a:blip r:embed="rId8"/>
          <a:stretch>
            <a:fillRect/>
          </a:stretch>
        </p:blipFill>
        <p:spPr>
          <a:xfrm>
            <a:off x="7877194" y="5675797"/>
            <a:ext cx="1171739" cy="1086002"/>
          </a:xfrm>
          <a:prstGeom prst="rect">
            <a:avLst/>
          </a:prstGeom>
        </p:spPr>
      </p:pic>
    </p:spTree>
    <p:extLst>
      <p:ext uri="{BB962C8B-B14F-4D97-AF65-F5344CB8AC3E}">
        <p14:creationId xmlns:p14="http://schemas.microsoft.com/office/powerpoint/2010/main" val="359298297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5257</TotalTime>
  <Words>1445</Words>
  <Application>Microsoft Office PowerPoint</Application>
  <PresentationFormat>Apresentação no Ecrã (4:3)</PresentationFormat>
  <Paragraphs>61</Paragraphs>
  <Slides>7</Slides>
  <Notes>0</Notes>
  <HiddenSlides>0</HiddenSlides>
  <MMClips>0</MMClips>
  <ScaleCrop>false</ScaleCrop>
  <HeadingPairs>
    <vt:vector size="6" baseType="variant">
      <vt:variant>
        <vt:lpstr>Tipos de letra usados</vt:lpstr>
      </vt:variant>
      <vt:variant>
        <vt:i4>4</vt:i4>
      </vt:variant>
      <vt:variant>
        <vt:lpstr>Tema</vt:lpstr>
      </vt:variant>
      <vt:variant>
        <vt:i4>1</vt:i4>
      </vt:variant>
      <vt:variant>
        <vt:lpstr>Títulos dos diapositivos</vt:lpstr>
      </vt:variant>
      <vt:variant>
        <vt:i4>7</vt:i4>
      </vt:variant>
    </vt:vector>
  </HeadingPairs>
  <TitlesOfParts>
    <vt:vector size="12" baseType="lpstr">
      <vt:lpstr>Arial</vt:lpstr>
      <vt:lpstr>Calibri</vt:lpstr>
      <vt:lpstr>Calibri Light</vt:lpstr>
      <vt:lpstr>Palatino Linotype</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MDPI</dc:creator>
  <cp:lastModifiedBy>Ana Rita Fonseca Coelho</cp:lastModifiedBy>
  <cp:revision>111</cp:revision>
  <dcterms:created xsi:type="dcterms:W3CDTF">2017-05-27T02:37:01Z</dcterms:created>
  <dcterms:modified xsi:type="dcterms:W3CDTF">2023-09-12T10:43:19Z</dcterms:modified>
</cp:coreProperties>
</file>