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notesMasterIdLst>
    <p:notesMasterId r:id="rId19"/>
  </p:notesMasterIdLst>
  <p:handoutMasterIdLst>
    <p:handoutMasterId r:id="rId20"/>
  </p:handoutMasterIdLst>
  <p:sldIdLst>
    <p:sldId id="256" r:id="rId2"/>
    <p:sldId id="349" r:id="rId3"/>
    <p:sldId id="336" r:id="rId4"/>
    <p:sldId id="345" r:id="rId5"/>
    <p:sldId id="363" r:id="rId6"/>
    <p:sldId id="338" r:id="rId7"/>
    <p:sldId id="352" r:id="rId8"/>
    <p:sldId id="367" r:id="rId9"/>
    <p:sldId id="353" r:id="rId10"/>
    <p:sldId id="355" r:id="rId11"/>
    <p:sldId id="356" r:id="rId12"/>
    <p:sldId id="354" r:id="rId13"/>
    <p:sldId id="357" r:id="rId14"/>
    <p:sldId id="358" r:id="rId15"/>
    <p:sldId id="361" r:id="rId16"/>
    <p:sldId id="342" r:id="rId17"/>
    <p:sldId id="366" r:id="rId18"/>
  </p:sldIdLst>
  <p:sldSz cx="9144000" cy="6858000" type="screen4x3"/>
  <p:notesSz cx="6888163" cy="100203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_G" initials="C" lastIdx="5" clrIdx="0">
    <p:extLst>
      <p:ext uri="{19B8F6BF-5375-455C-9EA6-DF929625EA0E}">
        <p15:presenceInfo xmlns:p15="http://schemas.microsoft.com/office/powerpoint/2012/main" userId="Laura_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6195"/>
    <a:srgbClr val="DCDBE5"/>
    <a:srgbClr val="8C83C4"/>
    <a:srgbClr val="AAA8C1"/>
    <a:srgbClr val="716B9B"/>
    <a:srgbClr val="FFCCCC"/>
    <a:srgbClr val="B80000"/>
    <a:srgbClr val="E5E9EE"/>
    <a:srgbClr val="FF891D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09" autoAdjust="0"/>
    <p:restoredTop sz="94648" autoAdjust="0"/>
  </p:normalViewPr>
  <p:slideViewPr>
    <p:cSldViewPr>
      <p:cViewPr>
        <p:scale>
          <a:sx n="82" d="100"/>
          <a:sy n="82" d="100"/>
        </p:scale>
        <p:origin x="2310" y="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112"/>
    </p:cViewPr>
  </p:sorterViewPr>
  <p:notesViewPr>
    <p:cSldViewPr>
      <p:cViewPr varScale="1">
        <p:scale>
          <a:sx n="79" d="100"/>
          <a:sy n="79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BEEEC1FB-D6DC-45CE-8E31-298BD5DD4E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F736042-EE72-4656-B1C5-E93896AAA3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AB1C7-2D22-40E3-8566-EB95B5B1EC4E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99C4479-6267-4817-BDC2-1452DE6630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C3F9FB6-ECD2-44C8-B132-61E615DD18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89B5A-ACC4-4015-A6C1-665E4B0DD11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4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0" cy="501015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1015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57FF30A-F379-4943-92DE-96395EBD8A5A}" type="datetimeFigureOut">
              <a:rPr lang="it-IT"/>
              <a:pPr>
                <a:defRPr/>
              </a:pPr>
              <a:t>05/09/2023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9" tIns="46580" rIns="93159" bIns="46580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3159" tIns="46580" rIns="93159" bIns="4658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0" cy="501015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1699" y="9517546"/>
            <a:ext cx="2984870" cy="501015"/>
          </a:xfrm>
          <a:prstGeom prst="rect">
            <a:avLst/>
          </a:prstGeom>
        </p:spPr>
        <p:txBody>
          <a:bodyPr vert="horz" wrap="square" lIns="93159" tIns="46580" rIns="93159" bIns="4658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362C564-D223-4DC8-8A68-970BB9FE1BBD}" type="slidenum">
              <a:rPr lang="it-IT" altLang="en-US"/>
              <a:pPr/>
              <a:t>‹N›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920775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536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56917" indent="-291122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64488" indent="-232898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30284" indent="-232898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96079" indent="-232898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61874" indent="-23289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027670" indent="-23289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93465" indent="-23289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959261" indent="-23289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fld id="{7FB00187-9622-458F-A9A9-1B8714AC033D}" type="slidenum">
              <a:rPr lang="it-IT" altLang="en-US">
                <a:latin typeface="Calibri" panose="020F0502020204030204" pitchFamily="34" charset="0"/>
              </a:rPr>
              <a:pPr/>
              <a:t>1</a:t>
            </a:fld>
            <a:endParaRPr lang="it-IT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139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543886-E3F7-4E45-8553-28838E8EB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20F9D14-233C-48FE-AAFC-4DE03DE3C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6B3A04-E3A8-4076-8474-02BB1F5DF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AFE048-23BB-4390-A687-D191C40CA7CF}" type="datetimeFigureOut">
              <a:rPr lang="it-IT" smtClean="0"/>
              <a:pPr>
                <a:defRPr/>
              </a:pPr>
              <a:t>05/09/2023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5F41C5-EC36-47C0-978F-34804462F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4798E-43C0-4DB6-B9D8-D685B55C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BBC2-71B2-46D2-8B70-16C20649B48E}" type="slidenum">
              <a:rPr lang="it-IT" altLang="en-US" smtClean="0"/>
              <a:pPr/>
              <a:t>‹N›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426613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AB8523-9CB9-429B-9423-8BB9D736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B649BA6-9EA4-4C1C-8224-6298FF98B5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66959E1-54B9-4F25-9351-188DC3867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4279166-2108-4406-987A-F7C25C6C3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F8D47A-EF0F-4ADA-8988-1B20DC028B43}" type="datetimeFigureOut">
              <a:rPr lang="it-IT" smtClean="0"/>
              <a:pPr>
                <a:defRPr/>
              </a:pPr>
              <a:t>05/09/2023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F7734DD-FE12-4725-85F5-85957CE50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623D7CD-2470-4132-9361-7F91F53B4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1892-81D0-4A4F-9094-2C40F559C551}" type="slidenum">
              <a:rPr lang="it-IT" altLang="en-US" smtClean="0"/>
              <a:pPr/>
              <a:t>‹N›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67189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A306FA-5431-4A7B-858E-8597FC991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25AD004-A764-4859-9AF0-B500BB5AB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551EAD-2006-4979-80D0-33C4D4EF6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CE5377-94E4-4D36-BE22-0585DB4B0A5E}" type="datetimeFigureOut">
              <a:rPr lang="it-IT" smtClean="0"/>
              <a:pPr>
                <a:defRPr/>
              </a:pPr>
              <a:t>05/09/2023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4C2B7B3-1EE7-4B91-87F1-67C826E98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98BA3D-B1F6-43A1-9B2D-C768BCDD4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E75E-B094-4D5C-92F4-37090F91F9DA}" type="slidenum">
              <a:rPr lang="it-IT" altLang="en-US" smtClean="0"/>
              <a:pPr/>
              <a:t>‹N›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2649328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5EDFD9F-D54C-497F-B5EA-CD7CB3F28F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736E215-37A3-45BB-A6A5-FB30D24AC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752DA2-C7E5-494D-9549-52C9B1A7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B503D6-C09D-496A-8A13-9E68D03558AB}" type="datetimeFigureOut">
              <a:rPr lang="it-IT" smtClean="0"/>
              <a:pPr>
                <a:defRPr/>
              </a:pPr>
              <a:t>05/09/2023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E66F5D-C15F-4861-B3E3-6CB95A66B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BEA66A-23AD-445B-8C28-5376D8DF3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92337-4622-4757-8F72-6ED6F6101243}" type="slidenum">
              <a:rPr lang="it-IT" altLang="en-US" smtClean="0"/>
              <a:pPr/>
              <a:t>‹N›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211473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3F05C899-C566-4AFB-8099-D1D709F18859}"/>
              </a:ext>
            </a:extLst>
          </p:cNvPr>
          <p:cNvSpPr/>
          <p:nvPr userDrawn="1"/>
        </p:nvSpPr>
        <p:spPr>
          <a:xfrm>
            <a:off x="9213" y="0"/>
            <a:ext cx="9125576" cy="1127442"/>
          </a:xfrm>
          <a:prstGeom prst="rect">
            <a:avLst/>
          </a:prstGeom>
          <a:gradFill flip="none" rotWithShape="1">
            <a:gsLst>
              <a:gs pos="0">
                <a:srgbClr val="716B9B">
                  <a:shade val="30000"/>
                  <a:satMod val="115000"/>
                </a:srgbClr>
              </a:gs>
              <a:gs pos="50000">
                <a:srgbClr val="716B9B">
                  <a:shade val="67500"/>
                  <a:satMod val="115000"/>
                </a:srgbClr>
              </a:gs>
              <a:gs pos="100000">
                <a:srgbClr val="716B9B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D4514027-222E-4EF4-89C1-124FA5096E4A}"/>
              </a:ext>
            </a:extLst>
          </p:cNvPr>
          <p:cNvSpPr txBox="1">
            <a:spLocks/>
          </p:cNvSpPr>
          <p:nvPr userDrawn="1"/>
        </p:nvSpPr>
        <p:spPr>
          <a:xfrm>
            <a:off x="2051723" y="227831"/>
            <a:ext cx="8032378" cy="7944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500" dirty="0">
              <a:solidFill>
                <a:schemeClr val="bg1"/>
              </a:solidFill>
              <a:latin typeface="FuturaExtended" panose="020B0B00000000000000" pitchFamily="34" charset="0"/>
            </a:endParaRPr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98B938B3-77A0-47DB-B468-722A4499D5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87624" y="311451"/>
            <a:ext cx="8032379" cy="6805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it-IT" dirty="0"/>
              <a:t>titolo dello schema</a:t>
            </a:r>
            <a:endParaRPr lang="en-GB" dirty="0"/>
          </a:p>
        </p:txBody>
      </p:sp>
      <p:pic>
        <p:nvPicPr>
          <p:cNvPr id="6" name="Immagine 5" descr="Immagine che contiene testo, schermata, Carattere&#10;&#10;Descrizione generata automaticamente">
            <a:extLst>
              <a:ext uri="{FF2B5EF4-FFF2-40B4-BE49-F238E27FC236}">
                <a16:creationId xmlns:a16="http://schemas.microsoft.com/office/drawing/2014/main" id="{4C71426E-5FD8-480D-A58B-A61CB7DF84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6" t="9278" r="85273" b="53541"/>
          <a:stretch/>
        </p:blipFill>
        <p:spPr>
          <a:xfrm>
            <a:off x="179512" y="278129"/>
            <a:ext cx="720080" cy="730369"/>
          </a:xfrm>
          <a:prstGeom prst="rect">
            <a:avLst/>
          </a:prstGeom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266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6">
            <a:extLst>
              <a:ext uri="{FF2B5EF4-FFF2-40B4-BE49-F238E27FC236}">
                <a16:creationId xmlns:a16="http://schemas.microsoft.com/office/drawing/2014/main" id="{7F6F6F65-F369-4BAA-9B74-965A4842B8DD}"/>
              </a:ext>
            </a:extLst>
          </p:cNvPr>
          <p:cNvGrpSpPr/>
          <p:nvPr userDrawn="1"/>
        </p:nvGrpSpPr>
        <p:grpSpPr>
          <a:xfrm>
            <a:off x="-468560" y="6922568"/>
            <a:ext cx="9144000" cy="804196"/>
            <a:chOff x="0" y="6053804"/>
            <a:chExt cx="9144000" cy="804196"/>
          </a:xfrm>
        </p:grpSpPr>
        <p:sp>
          <p:nvSpPr>
            <p:cNvPr id="8" name="Rettangolo 7">
              <a:extLst>
                <a:ext uri="{FF2B5EF4-FFF2-40B4-BE49-F238E27FC236}">
                  <a16:creationId xmlns:a16="http://schemas.microsoft.com/office/drawing/2014/main" id="{32AF839D-BE55-453D-AB88-DD5183D77B98}"/>
                </a:ext>
              </a:extLst>
            </p:cNvPr>
            <p:cNvSpPr/>
            <p:nvPr/>
          </p:nvSpPr>
          <p:spPr>
            <a:xfrm>
              <a:off x="0" y="6525344"/>
              <a:ext cx="9144000" cy="33265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i="1" dirty="0"/>
                <a:t>L. Gabrielli; C. D’Alpaos – </a:t>
              </a:r>
              <a:r>
                <a:rPr lang="en-GB" altLang="en-US" sz="1400" i="1" dirty="0">
                  <a:solidFill>
                    <a:schemeClr val="bg1"/>
                  </a:solidFill>
                </a:rPr>
                <a:t>Sequential investments : the value of flexibility to invest in marinas </a:t>
              </a:r>
              <a:endParaRPr lang="it-IT" sz="1400" i="1" dirty="0">
                <a:solidFill>
                  <a:schemeClr val="bg1"/>
                </a:solidFill>
              </a:endParaRPr>
            </a:p>
          </p:txBody>
        </p:sp>
        <p:pic>
          <p:nvPicPr>
            <p:cNvPr id="9" name="Immagine 8">
              <a:extLst>
                <a:ext uri="{FF2B5EF4-FFF2-40B4-BE49-F238E27FC236}">
                  <a16:creationId xmlns:a16="http://schemas.microsoft.com/office/drawing/2014/main" id="{47BEEB53-F982-4353-81D0-35DF799E4F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053804"/>
              <a:ext cx="683568" cy="804196"/>
            </a:xfrm>
            <a:prstGeom prst="rect">
              <a:avLst/>
            </a:prstGeom>
          </p:spPr>
        </p:pic>
      </p:grpSp>
      <p:sp>
        <p:nvSpPr>
          <p:cNvPr id="5" name="Rettangolo 4">
            <a:extLst>
              <a:ext uri="{FF2B5EF4-FFF2-40B4-BE49-F238E27FC236}">
                <a16:creationId xmlns:a16="http://schemas.microsoft.com/office/drawing/2014/main" id="{8C9A29C6-621E-4BF9-A490-82FD4C2BE65F}"/>
              </a:ext>
            </a:extLst>
          </p:cNvPr>
          <p:cNvSpPr/>
          <p:nvPr userDrawn="1"/>
        </p:nvSpPr>
        <p:spPr>
          <a:xfrm>
            <a:off x="-21906" y="640247"/>
            <a:ext cx="9154952" cy="5244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23627AEA-1F32-4FF1-8A80-D96B9162BB78}"/>
              </a:ext>
            </a:extLst>
          </p:cNvPr>
          <p:cNvSpPr txBox="1">
            <a:spLocks/>
          </p:cNvSpPr>
          <p:nvPr userDrawn="1"/>
        </p:nvSpPr>
        <p:spPr>
          <a:xfrm>
            <a:off x="251519" y="12128"/>
            <a:ext cx="8032378" cy="7944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500" dirty="0">
              <a:solidFill>
                <a:schemeClr val="bg1"/>
              </a:solidFill>
              <a:latin typeface="FuturaExtended" panose="020B0B00000000000000" pitchFamily="34" charset="0"/>
            </a:endParaRPr>
          </a:p>
        </p:txBody>
      </p:sp>
      <p:sp>
        <p:nvSpPr>
          <p:cNvPr id="10" name="Sottotitolo 2">
            <a:extLst>
              <a:ext uri="{FF2B5EF4-FFF2-40B4-BE49-F238E27FC236}">
                <a16:creationId xmlns:a16="http://schemas.microsoft.com/office/drawing/2014/main" id="{D4EBF8AE-1E7B-4145-B321-AE30F8DEB13F}"/>
              </a:ext>
            </a:extLst>
          </p:cNvPr>
          <p:cNvSpPr txBox="1">
            <a:spLocks/>
          </p:cNvSpPr>
          <p:nvPr userDrawn="1"/>
        </p:nvSpPr>
        <p:spPr>
          <a:xfrm>
            <a:off x="-36512" y="6552233"/>
            <a:ext cx="9144001" cy="36004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altLang="en-US" sz="1400" b="0" i="1" dirty="0">
                <a:solidFill>
                  <a:schemeClr val="tx2">
                    <a:lumMod val="75000"/>
                  </a:schemeClr>
                </a:solidFill>
                <a:latin typeface="FuturaExtended" panose="020B0B00000000000000" pitchFamily="34" charset="0"/>
              </a:rPr>
              <a:t>PhD Course in Management Engineering &amp; Real Estate Economics – </a:t>
            </a:r>
            <a:r>
              <a:rPr lang="en-US" altLang="en-US" sz="1700" b="0" i="1" dirty="0">
                <a:solidFill>
                  <a:schemeClr val="tx2">
                    <a:lumMod val="75000"/>
                  </a:schemeClr>
                </a:solidFill>
                <a:latin typeface="FuturaExtended" panose="020B0B00000000000000" pitchFamily="34" charset="0"/>
              </a:rPr>
              <a:t>University of Padova</a:t>
            </a:r>
            <a:endParaRPr lang="it-IT" altLang="en-US" sz="1700" b="0" i="1" dirty="0">
              <a:solidFill>
                <a:schemeClr val="tx2">
                  <a:lumMod val="75000"/>
                </a:schemeClr>
              </a:solidFill>
              <a:latin typeface="FuturaExtended" panose="020B0B00000000000000" pitchFamily="34" charset="0"/>
            </a:endParaRPr>
          </a:p>
          <a:p>
            <a:pPr marL="63500" algn="ctr">
              <a:lnSpc>
                <a:spcPct val="80000"/>
              </a:lnSpc>
            </a:pPr>
            <a:endParaRPr lang="en-US" altLang="en-US" sz="1700" b="0" i="1" dirty="0">
              <a:solidFill>
                <a:schemeClr val="bg1"/>
              </a:solidFill>
              <a:latin typeface="FuturaExtended" panose="020B0B00000000000000" pitchFamily="34" charset="0"/>
            </a:endParaRPr>
          </a:p>
          <a:p>
            <a:pPr marL="63500" algn="ctr">
              <a:lnSpc>
                <a:spcPct val="80000"/>
              </a:lnSpc>
            </a:pPr>
            <a:endParaRPr lang="it-IT" altLang="en-US" sz="1700" i="1" dirty="0">
              <a:solidFill>
                <a:schemeClr val="bg1"/>
              </a:solidFill>
              <a:latin typeface="Futura (Light)" panose="020B7200000000000000" pitchFamily="34" charset="0"/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BA267A4E-D620-4BF4-9A0B-ECD146BB3E7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77" y="-66545"/>
            <a:ext cx="9133046" cy="680568"/>
          </a:xfrm>
        </p:spPr>
        <p:txBody>
          <a:bodyPr anchor="b">
            <a:normAutofit/>
          </a:bodyPr>
          <a:lstStyle>
            <a:lvl1pPr algn="ctr">
              <a:defRPr sz="3300">
                <a:solidFill>
                  <a:schemeClr val="tx2">
                    <a:lumMod val="75000"/>
                  </a:schemeClr>
                </a:solidFill>
                <a:latin typeface="FuturaExtended" panose="020B0B00000000000000" pitchFamily="34" charset="0"/>
              </a:defRPr>
            </a:lvl1pPr>
          </a:lstStyle>
          <a:p>
            <a:r>
              <a:rPr lang="it-IT" dirty="0"/>
              <a:t>titolo dello schema</a:t>
            </a:r>
            <a:endParaRPr lang="en-GB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FC3AE29D-9BBB-402F-97AE-949F49B535AD}"/>
              </a:ext>
            </a:extLst>
          </p:cNvPr>
          <p:cNvSpPr/>
          <p:nvPr userDrawn="1"/>
        </p:nvSpPr>
        <p:spPr>
          <a:xfrm>
            <a:off x="0" y="6473560"/>
            <a:ext cx="9174952" cy="5244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598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5729A1-ADE0-4C8B-AB62-D73B948E2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A0DC975-CB36-47B3-B998-D875062AA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EC8E9A-3B9A-43C5-BB46-2BC33B889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8B52A6-1ED7-492A-A7D6-635259FEBB54}" type="datetimeFigureOut">
              <a:rPr lang="it-IT" smtClean="0"/>
              <a:pPr>
                <a:defRPr/>
              </a:pPr>
              <a:t>05/09/2023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DF2C93-595B-434C-AE6C-94349D0C3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C71A45-8928-47B8-9281-E987FF7B5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480E-3161-4ABB-ABC7-DE62B3B9F334}" type="slidenum">
              <a:rPr lang="it-IT" altLang="en-US" smtClean="0"/>
              <a:pPr/>
              <a:t>‹N›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295226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24DACB-14BE-4635-B88D-B33D0D087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A2FEFE-4CD6-4E3D-9070-458D50303A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853B468-4B34-4605-89E1-DF1E6991C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9C9BF9A-62B8-4F65-86E4-C2372CBED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0113A6-5C70-476B-803F-973FA0263E17}" type="datetimeFigureOut">
              <a:rPr lang="it-IT" smtClean="0"/>
              <a:pPr>
                <a:defRPr/>
              </a:pPr>
              <a:t>05/09/2023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74F6835-D2E3-474C-A398-FC7E02A83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33FA160-C131-493A-A31C-8328158F6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40E2-7397-40AE-9A60-92E6E0B95F12}" type="slidenum">
              <a:rPr lang="it-IT" altLang="en-US" smtClean="0"/>
              <a:pPr/>
              <a:t>‹N›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314635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A9A97F-A653-4F9E-99B3-149B11BF8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0FED037-C6A1-4E94-A6A5-B472B7C48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AF65DE4-7E03-4A60-A2EC-D8FCE92F3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227CD95-41A6-4017-A0E8-9EE4F917B1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063651A-8E81-4961-B7AA-7CDC5C0EAD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345B0A9-6207-4678-8251-64BB7701F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05970B-8C36-47B3-B46B-CDAFEC687013}" type="datetimeFigureOut">
              <a:rPr lang="it-IT" smtClean="0"/>
              <a:pPr>
                <a:defRPr/>
              </a:pPr>
              <a:t>05/09/2023</a:t>
            </a:fld>
            <a:endParaRPr lang="it-IT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66A52CF-EC15-4429-A32C-4472B0D83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7833CA8-A21F-490A-8E7F-3973D05EC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D504-183E-4778-AF24-949B13FDB098}" type="slidenum">
              <a:rPr lang="it-IT" altLang="en-US" smtClean="0"/>
              <a:pPr/>
              <a:t>‹N›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106669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3D4822-9F6B-435D-9216-A9D241518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3194B88-32B6-44A4-874E-EE0BCF317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96A7B7-BE95-4DFF-97EA-C1A8EB1DB228}" type="datetimeFigureOut">
              <a:rPr lang="it-IT" smtClean="0"/>
              <a:pPr>
                <a:defRPr/>
              </a:pPr>
              <a:t>05/09/2023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A8CBB89-4BCA-4124-9E78-1EBA0AFCB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4024DCB-437F-48AB-87E0-1F28D7ACA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7427-1F8F-4210-8B4E-C9F721BBDC7A}" type="slidenum">
              <a:rPr lang="it-IT" altLang="en-US" smtClean="0"/>
              <a:pPr/>
              <a:t>‹N›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220691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F689B74-4D01-40CC-B84B-44FC9DB69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2A000C-FED2-478B-8742-71CBD329B82D}" type="datetimeFigureOut">
              <a:rPr lang="it-IT" smtClean="0"/>
              <a:pPr>
                <a:defRPr/>
              </a:pPr>
              <a:t>05/09/2023</a:t>
            </a:fld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9F0F49E-1DBD-49FA-9650-EAB42DD68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D895F70-56F6-4C86-BC00-5BF798FC9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F3868-F87E-4D3F-986B-97232F479058}" type="slidenum">
              <a:rPr lang="it-IT" altLang="en-US" smtClean="0"/>
              <a:pPr/>
              <a:t>‹N›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29457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FB1DCA-87E9-48F8-9841-00A15DB9C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05C57E-2EF8-4B95-9FF0-A5B25233F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E7B6695-AE24-45DE-B998-730FFA931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5ADE84F-C3FA-4EE3-A2A7-CE0A197AC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57547D-7ED5-4F33-924C-303D0D164E66}" type="datetimeFigureOut">
              <a:rPr lang="it-IT" smtClean="0"/>
              <a:pPr>
                <a:defRPr/>
              </a:pPr>
              <a:t>05/09/2023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C0DBF4A-BC96-4B9E-AC73-E30455C8B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4D7D432-D160-4607-98B3-B770A3420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6B44-8D68-45B7-90CF-8163F8980B1E}" type="slidenum">
              <a:rPr lang="it-IT" altLang="en-US" smtClean="0"/>
              <a:pPr/>
              <a:t>‹N›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224889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FF514CD-25B3-4A3E-9597-40E0F5BBF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E8414D4-9FDF-4BD3-AF34-D105294BB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F8B5BB-2DAD-48D7-A5CF-F6A8966B54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DACD3D-CC3F-453B-8FE2-B1C95DB748F9}" type="datetimeFigureOut">
              <a:rPr lang="it-IT" smtClean="0"/>
              <a:pPr>
                <a:defRPr/>
              </a:pPr>
              <a:t>05/09/2023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AEF3763-70EC-4D9C-BDFB-59D2948DB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6915DB-0020-482E-8EAE-820C0C00BB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356DF-9D7D-417A-AABD-B2AD4A1CB286}" type="slidenum">
              <a:rPr lang="it-IT" altLang="en-US" smtClean="0"/>
              <a:pPr/>
              <a:t>‹N›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16566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5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1" y="0"/>
            <a:ext cx="9143999" cy="6858000"/>
          </a:xfrm>
          <a:prstGeom prst="rect">
            <a:avLst/>
          </a:prstGeom>
          <a:gradFill flip="none" rotWithShape="1">
            <a:gsLst>
              <a:gs pos="0">
                <a:srgbClr val="8C83C4">
                  <a:shade val="30000"/>
                  <a:satMod val="115000"/>
                </a:srgbClr>
              </a:gs>
              <a:gs pos="50000">
                <a:srgbClr val="8C83C4">
                  <a:shade val="67500"/>
                  <a:satMod val="115000"/>
                </a:srgbClr>
              </a:gs>
              <a:gs pos="100000">
                <a:srgbClr val="8C83C4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C7EAD2C4-A8DA-4157-BA41-35DE3A11FCCB}"/>
              </a:ext>
            </a:extLst>
          </p:cNvPr>
          <p:cNvSpPr/>
          <p:nvPr/>
        </p:nvSpPr>
        <p:spPr>
          <a:xfrm>
            <a:off x="0" y="3423198"/>
            <a:ext cx="9144000" cy="342384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920000"/>
              </a:solidFill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6C574E69-7720-4BCC-8038-AB06FD3EC794}"/>
              </a:ext>
            </a:extLst>
          </p:cNvPr>
          <p:cNvSpPr txBox="1">
            <a:spLocks/>
          </p:cNvSpPr>
          <p:nvPr/>
        </p:nvSpPr>
        <p:spPr>
          <a:xfrm>
            <a:off x="1675463" y="3709593"/>
            <a:ext cx="7267301" cy="229470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000"/>
              </a:spcAft>
            </a:pPr>
            <a:r>
              <a:rPr lang="en-GB" sz="4000" dirty="0">
                <a:solidFill>
                  <a:schemeClr val="bg1"/>
                </a:solidFill>
                <a:latin typeface="FuturaExtended" panose="020B0B00000000000000" pitchFamily="34" charset="0"/>
              </a:rPr>
              <a:t>Artificial intelligence and optimisation computing to lead energy retrofit programs in complex real estate investments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F5C01C7A-89DE-493B-8200-58ADF5092154}"/>
              </a:ext>
            </a:extLst>
          </p:cNvPr>
          <p:cNvSpPr/>
          <p:nvPr/>
        </p:nvSpPr>
        <p:spPr>
          <a:xfrm flipV="1">
            <a:off x="1675463" y="5966719"/>
            <a:ext cx="7267301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" name="Rettangolo 2"/>
          <p:cNvSpPr/>
          <p:nvPr/>
        </p:nvSpPr>
        <p:spPr>
          <a:xfrm>
            <a:off x="1804047" y="6241003"/>
            <a:ext cx="7010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Aurora Greta Ruggeri, Laura Gabrielli and Massimiliano Scarpa </a:t>
            </a:r>
            <a:endParaRPr lang="en-AU" sz="2200" dirty="0">
              <a:solidFill>
                <a:schemeClr val="bg1"/>
              </a:solidFill>
            </a:endParaRPr>
          </a:p>
        </p:txBody>
      </p:sp>
      <p:pic>
        <p:nvPicPr>
          <p:cNvPr id="5" name="Immagine 4" descr="Immagine che contiene testo, schermata, Carattere&#10;&#10;Descrizione generata automaticamente">
            <a:extLst>
              <a:ext uri="{FF2B5EF4-FFF2-40B4-BE49-F238E27FC236}">
                <a16:creationId xmlns:a16="http://schemas.microsoft.com/office/drawing/2014/main" id="{44350BF7-32B2-4221-8FA7-1D07CDD317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" t="753" r="3537" b="6456"/>
          <a:stretch/>
        </p:blipFill>
        <p:spPr>
          <a:xfrm>
            <a:off x="168190" y="192384"/>
            <a:ext cx="8807619" cy="2769973"/>
          </a:xfrm>
          <a:prstGeom prst="rect">
            <a:avLst/>
          </a:prstGeom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/>
        </p:nvSpPr>
        <p:spPr>
          <a:xfrm>
            <a:off x="167432" y="4001795"/>
            <a:ext cx="8809135" cy="2606699"/>
          </a:xfrm>
          <a:prstGeom prst="rect">
            <a:avLst/>
          </a:prstGeom>
          <a:solidFill>
            <a:srgbClr val="DCDBE5"/>
          </a:solidFill>
          <a:ln w="19050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Ovale 17"/>
          <p:cNvSpPr/>
          <p:nvPr/>
        </p:nvSpPr>
        <p:spPr>
          <a:xfrm>
            <a:off x="339570" y="4169005"/>
            <a:ext cx="981943" cy="543054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800" dirty="0"/>
              <a:t>2</a:t>
            </a:r>
            <a:r>
              <a:rPr lang="en-AU" sz="2800" baseline="30000" dirty="0"/>
              <a:t>nd</a:t>
            </a:r>
            <a:r>
              <a:rPr lang="en-AU" sz="2800" dirty="0"/>
              <a:t> decision-making criterion: </a:t>
            </a:r>
            <a:r>
              <a:rPr lang="en-A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Net Savings (NS)</a:t>
            </a:r>
          </a:p>
        </p:txBody>
      </p:sp>
      <p:sp>
        <p:nvSpPr>
          <p:cNvPr id="6" name="Rettangolo 5"/>
          <p:cNvSpPr/>
          <p:nvPr/>
        </p:nvSpPr>
        <p:spPr>
          <a:xfrm>
            <a:off x="227361" y="2678719"/>
            <a:ext cx="842493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NS</a:t>
            </a:r>
            <a:r>
              <a:rPr lang="en-GB" baseline="-250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simply the difference in the LCC pre and post retrofit. The NS are assessed over a period of 30 years: 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076056" y="3222658"/>
            <a:ext cx="4572000" cy="58785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∀ B</a:t>
            </a:r>
            <a:r>
              <a:rPr lang="en-GB" sz="1400" baseline="-25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GB" sz="14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, </a:t>
            </a:r>
            <a:r>
              <a:rPr lang="en-GB" sz="14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 </a:t>
            </a:r>
            <a:r>
              <a:rPr lang="en-GB" sz="14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∈</a:t>
            </a:r>
            <a:r>
              <a:rPr lang="en-GB" sz="14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>
                <a:latin typeface="Algerian" panose="04020705040A02060702" pitchFamily="82" charset="0"/>
                <a:ea typeface="Calibri" panose="020F0502020204030204" pitchFamily="34" charset="0"/>
                <a:cs typeface="Calibri Light" panose="020F0302020204030204" pitchFamily="34" charset="0"/>
              </a:rPr>
              <a:t>N</a:t>
            </a:r>
            <a:r>
              <a:rPr lang="en-GB" sz="14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{1, …, 11}</a:t>
            </a:r>
            <a:endParaRPr lang="it-IT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∀ S</a:t>
            </a:r>
            <a:r>
              <a:rPr lang="en-GB" sz="1400" baseline="-25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sz="14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, </a:t>
            </a:r>
            <a:r>
              <a:rPr lang="en-GB" sz="14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GB" sz="14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∈</a:t>
            </a:r>
            <a:r>
              <a:rPr lang="en-GB" sz="14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>
                <a:latin typeface="Algerian" panose="04020705040A02060702" pitchFamily="82" charset="0"/>
                <a:ea typeface="Calibri" panose="020F0502020204030204" pitchFamily="34" charset="0"/>
                <a:cs typeface="Calibri Light" panose="020F0302020204030204" pitchFamily="34" charset="0"/>
              </a:rPr>
              <a:t>N</a:t>
            </a:r>
            <a:r>
              <a:rPr lang="en-GB" sz="14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{1, …, M} </a:t>
            </a:r>
            <a:r>
              <a:rPr lang="en-GB" sz="14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</a:t>
            </a:r>
            <a:r>
              <a:rPr lang="en-GB" sz="14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∀ </a:t>
            </a:r>
            <a:r>
              <a:rPr lang="en-GB" sz="14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GB" sz="1400" baseline="-25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GB" sz="14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1400" baseline="-25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/>
              <p:cNvSpPr/>
              <p:nvPr/>
            </p:nvSpPr>
            <p:spPr>
              <a:xfrm>
                <a:off x="239442" y="4324783"/>
                <a:ext cx="9001000" cy="21659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𝑁𝑆</m:t>
                          </m:r>
                        </m:e>
                        <m:sub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A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AU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𝐿𝐶𝐶</m:t>
                          </m:r>
                        </m:e>
                        <m:sub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AU" i="0">
                              <a:latin typeface="Cambria Math" panose="02040503050406030204" pitchFamily="18" charset="0"/>
                            </a:rPr>
                            <m:t>,0 </m:t>
                          </m:r>
                        </m:sub>
                      </m:sSub>
                      <m:r>
                        <a:rPr lang="en-AU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𝐿𝐶𝐶</m:t>
                          </m:r>
                        </m:e>
                        <m:sub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A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AU" i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AU" i="0">
                          <a:latin typeface="Cambria Math" panose="02040503050406030204" pitchFamily="18" charset="0"/>
                        </a:rPr>
                        <m:t>==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AU" i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d>
                            <m:d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A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A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AU" i="0">
                                                  <a:latin typeface="Cambria Math" panose="02040503050406030204" pitchFamily="18" charset="0"/>
                                                </a:rPr>
                                                <m:t>Cop</m:t>
                                              </m:r>
                                            </m:e>
                                            <m:sub>
                                              <m: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  <m:t>𝑔𝑎𝑠</m:t>
                                              </m:r>
                                            </m:sub>
                                          </m:sSub>
                                        </m:e>
                                        <m:sub>
                                          <m:r>
                                            <a:rPr lang="en-AU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AU" i="0">
                                              <a:latin typeface="Cambria Math" panose="02040503050406030204" pitchFamily="18" charset="0"/>
                                            </a:rPr>
                                            <m:t>,0</m:t>
                                          </m:r>
                                        </m:sub>
                                      </m:sSub>
                                      <m:r>
                                        <a:rPr lang="en-AU" i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sSup>
                                        <m:sSupPr>
                                          <m:ctrlPr>
                                            <a:rPr lang="en-A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AU" i="0">
                                                  <a:latin typeface="Cambria Math" panose="02040503050406030204" pitchFamily="18" charset="0"/>
                                                </a:rPr>
                                                <m:t>1+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AU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AU" i="1">
                                                      <a:latin typeface="Cambria Math" panose="02040503050406030204" pitchFamily="18" charset="0"/>
                                                    </a:rPr>
                                                    <m:t>𝑔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AU" i="1">
                                                      <a:latin typeface="Cambria Math" panose="02040503050406030204" pitchFamily="18" charset="0"/>
                                                    </a:rPr>
                                                    <m:t>𝑔𝑎𝑠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AU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p>
                                      </m:sSup>
                                      <m:r>
                                        <a:rPr lang="en-AU" i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sub>
                                      <m:r>
                                        <a:rPr lang="en-AU" i="0">
                                          <a:latin typeface="Cambria Math" panose="02040503050406030204" pitchFamily="18" charset="0"/>
                                        </a:rPr>
                                        <m:t>  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A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AU" i="0"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r>
                                            <a:rPr lang="en-AU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AU" i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f>
                                <m:fPr>
                                  <m:ctrlPr>
                                    <a:rPr lang="en-A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A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AU" i="0">
                                                  <a:latin typeface="Cambria Math" panose="02040503050406030204" pitchFamily="18" charset="0"/>
                                                </a:rPr>
                                                <m:t>Cop</m:t>
                                              </m:r>
                                            </m:e>
                                            <m:sub>
                                              <m: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  <m:t>𝑒𝑙𝑒</m:t>
                                              </m:r>
                                            </m:sub>
                                          </m:sSub>
                                        </m:e>
                                        <m:sub>
                                          <m:r>
                                            <a:rPr lang="en-AU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AU" i="0">
                                              <a:latin typeface="Cambria Math" panose="02040503050406030204" pitchFamily="18" charset="0"/>
                                            </a:rPr>
                                            <m:t>,0</m:t>
                                          </m:r>
                                        </m:sub>
                                      </m:sSub>
                                      <m:r>
                                        <a:rPr lang="en-AU" i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sSup>
                                        <m:sSupPr>
                                          <m:ctrlPr>
                                            <a:rPr lang="en-A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AU" i="0">
                                                  <a:latin typeface="Cambria Math" panose="02040503050406030204" pitchFamily="18" charset="0"/>
                                                </a:rPr>
                                                <m:t>1+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AU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AU" i="1">
                                                      <a:latin typeface="Cambria Math" panose="02040503050406030204" pitchFamily="18" charset="0"/>
                                                    </a:rPr>
                                                    <m:t>𝑔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AU" i="1">
                                                      <a:latin typeface="Cambria Math" panose="02040503050406030204" pitchFamily="18" charset="0"/>
                                                    </a:rPr>
                                                    <m:t>𝑒𝑙𝑒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AU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p>
                                      </m:sSup>
                                      <m:r>
                                        <a:rPr lang="en-AU" i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sub>
                                      <m:r>
                                        <a:rPr lang="en-AU" i="0">
                                          <a:latin typeface="Cambria Math" panose="02040503050406030204" pitchFamily="18" charset="0"/>
                                        </a:rPr>
                                        <m:t>  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A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AU" i="0"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r>
                                            <a:rPr lang="en-AU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AU" i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nary>
                      <m:r>
                        <a:rPr lang="en-AU" i="0">
                          <a:latin typeface="Cambria Math" panose="02040503050406030204" pitchFamily="18" charset="0"/>
                        </a:rPr>
                        <m:t> −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AU" i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AU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A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A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AU" i="0">
                                                  <a:latin typeface="Cambria Math" panose="02040503050406030204" pitchFamily="18" charset="0"/>
                                                </a:rPr>
                                                <m:t>Ci</m:t>
                                              </m:r>
                                            </m:e>
                                            <m:sub>
                                              <m: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  <m:r>
                                                <a:rPr lang="en-AU" i="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</m:sub>
                                          </m:sSub>
                                        </m:e>
                                        <m:sub>
                                          <m:r>
                                            <a:rPr lang="en-AU" i="0">
                                              <a:latin typeface="Cambria Math" panose="02040503050406030204" pitchFamily="18" charset="0"/>
                                            </a:rPr>
                                            <m:t>  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A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AU" i="0">
                                                  <a:latin typeface="Cambria Math" panose="02040503050406030204" pitchFamily="18" charset="0"/>
                                                </a:rPr>
                                                <m:t>1+</m:t>
                                              </m:r>
                                              <m: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AU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p>
                                      </m:sSup>
                                    </m:den>
                                  </m:f>
                                  <m:r>
                                    <a:rPr lang="en-AU" i="0">
                                      <a:latin typeface="Cambria Math" panose="02040503050406030204" pitchFamily="18" charset="0"/>
                                    </a:rPr>
                                    <m:t>+ </m:t>
                                  </m:r>
                                  <m:f>
                                    <m:fPr>
                                      <m:ctrlP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A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AU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AU" i="0">
                                                      <a:latin typeface="Cambria Math" panose="02040503050406030204" pitchFamily="18" charset="0"/>
                                                    </a:rPr>
                                                    <m:t>Cop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AU" i="1">
                                                      <a:latin typeface="Cambria Math" panose="02040503050406030204" pitchFamily="18" charset="0"/>
                                                    </a:rPr>
                                                    <m:t>𝑔𝑎𝑠</m:t>
                                                  </m:r>
                                                </m:sub>
                                              </m:sSub>
                                            </m:e>
                                            <m:sub>
                                              <m: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  <m:r>
                                                <a:rPr lang="en-AU" i="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</m:sub>
                                          </m:sSub>
                                          <m:r>
                                            <a:rPr lang="en-AU" i="0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en-AU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AU" i="0">
                                                      <a:latin typeface="Cambria Math" panose="02040503050406030204" pitchFamily="18" charset="0"/>
                                                    </a:rPr>
                                                    <m:t>1+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en-AU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AU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𝑔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AU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𝑔𝑎𝑠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p>
                                          </m:sSup>
                                          <m:r>
                                            <a:rPr lang="en-AU" i="0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</m:e>
                                        <m:sub>
                                          <m:r>
                                            <a:rPr lang="en-AU" i="0">
                                              <a:latin typeface="Cambria Math" panose="02040503050406030204" pitchFamily="18" charset="0"/>
                                            </a:rPr>
                                            <m:t>  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A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AU" i="0">
                                                  <a:latin typeface="Cambria Math" panose="02040503050406030204" pitchFamily="18" charset="0"/>
                                                </a:rPr>
                                                <m:t>1+</m:t>
                                              </m:r>
                                              <m: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AU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p>
                                      </m:sSup>
                                    </m:den>
                                  </m:f>
                                  <m:r>
                                    <a:rPr lang="en-AU" i="0">
                                      <a:latin typeface="Cambria Math" panose="02040503050406030204" pitchFamily="18" charset="0"/>
                                    </a:rPr>
                                    <m:t>+ </m:t>
                                  </m:r>
                                  <m:f>
                                    <m:fPr>
                                      <m:ctrlP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A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AU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AU" i="0">
                                                      <a:latin typeface="Cambria Math" panose="02040503050406030204" pitchFamily="18" charset="0"/>
                                                    </a:rPr>
                                                    <m:t>Cop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AU" i="1">
                                                      <a:latin typeface="Cambria Math" panose="02040503050406030204" pitchFamily="18" charset="0"/>
                                                    </a:rPr>
                                                    <m:t>𝑒𝑙𝑒</m:t>
                                                  </m:r>
                                                </m:sub>
                                              </m:sSub>
                                            </m:e>
                                            <m:sub>
                                              <m: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  <m:r>
                                                <a:rPr lang="en-AU" i="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</m:sub>
                                          </m:sSub>
                                          <m:r>
                                            <a:rPr lang="en-AU" i="0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en-AU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AU" i="0">
                                                      <a:latin typeface="Cambria Math" panose="02040503050406030204" pitchFamily="18" charset="0"/>
                                                    </a:rPr>
                                                    <m:t>1+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en-AU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AU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𝑔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AU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𝑒𝑙𝑒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p>
                                          </m:sSup>
                                          <m:r>
                                            <a:rPr lang="en-AU" i="0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</m:e>
                                        <m:sub>
                                          <m:r>
                                            <a:rPr lang="en-AU" i="0">
                                              <a:latin typeface="Cambria Math" panose="02040503050406030204" pitchFamily="18" charset="0"/>
                                            </a:rPr>
                                            <m:t>  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A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AU" i="0">
                                                  <a:latin typeface="Cambria Math" panose="02040503050406030204" pitchFamily="18" charset="0"/>
                                                </a:rPr>
                                                <m:t>1+</m:t>
                                              </m:r>
                                              <m: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AU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p>
                                      </m:sSup>
                                    </m:den>
                                  </m:f>
                                  <m:r>
                                    <a:rPr lang="en-AU" i="0">
                                      <a:latin typeface="Cambria Math" panose="02040503050406030204" pitchFamily="18" charset="0"/>
                                    </a:rPr>
                                    <m:t>− </m:t>
                                  </m:r>
                                  <m:f>
                                    <m:fPr>
                                      <m:ctrlP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endChr m:val=""/>
                                          <m:ctrlPr>
                                            <a:rPr lang="en-A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d>
                                                <m:dPr>
                                                  <m:begChr m:val=""/>
                                                  <m:ctrlPr>
                                                    <a:rPr lang="en-AU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AU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m:rPr>
                                                          <m:sty m:val="p"/>
                                                        </m:rPr>
                                                        <a:rPr lang="en-AU" i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F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AU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𝑘</m:t>
                                                      </m:r>
                                                      <m:r>
                                                        <a:rPr lang="en-AU" i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,</m:t>
                                                      </m:r>
                                                      <m:r>
                                                        <a:rPr lang="en-AU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𝑚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  <m:sub>
                                              <m:r>
                                                <a:rPr lang="en-AU" i="0">
                                                  <a:latin typeface="Cambria Math" panose="02040503050406030204" pitchFamily="18" charset="0"/>
                                                </a:rPr>
                                                <m:t>  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A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AU" i="0">
                                                  <a:latin typeface="Cambria Math" panose="02040503050406030204" pitchFamily="18" charset="0"/>
                                                </a:rPr>
                                                <m:t>1+</m:t>
                                              </m:r>
                                              <m:r>
                                                <a:rPr lang="en-AU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AU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8" name="Rettango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442" y="4324783"/>
                <a:ext cx="9001000" cy="21659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ttangolo 8"/>
          <p:cNvSpPr/>
          <p:nvPr/>
        </p:nvSpPr>
        <p:spPr>
          <a:xfrm>
            <a:off x="7596336" y="3222658"/>
            <a:ext cx="236524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en-GB" sz="14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∈</a:t>
            </a:r>
            <a:r>
              <a:rPr lang="en-GB" sz="14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>
                <a:latin typeface="Algerian" panose="04020705040A02060702" pitchFamily="82" charset="0"/>
                <a:ea typeface="Calibri" panose="020F0502020204030204" pitchFamily="34" charset="0"/>
                <a:cs typeface="Calibri Light" panose="020F0302020204030204" pitchFamily="34" charset="0"/>
              </a:rPr>
              <a:t>N</a:t>
            </a:r>
            <a:r>
              <a:rPr lang="en-GB" sz="14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{0, …, 30}</a:t>
            </a:r>
            <a:endParaRPr lang="it-IT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</a:t>
            </a:r>
            <a:r>
              <a:rPr lang="en-GB" sz="14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∈</a:t>
            </a:r>
            <a:r>
              <a:rPr lang="en-GB" sz="14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>
                <a:latin typeface="Algerian" panose="04020705040A02060702" pitchFamily="82" charset="0"/>
                <a:ea typeface="Calibri" panose="020F0502020204030204" pitchFamily="34" charset="0"/>
                <a:cs typeface="Calibri Light" panose="020F0302020204030204" pitchFamily="34" charset="0"/>
              </a:rPr>
              <a:t>N</a:t>
            </a:r>
            <a:r>
              <a:rPr lang="en-GB" sz="14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{0, …, 10}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Freccia a pentagono 15">
            <a:extLst>
              <a:ext uri="{FF2B5EF4-FFF2-40B4-BE49-F238E27FC236}">
                <a16:creationId xmlns:a16="http://schemas.microsoft.com/office/drawing/2014/main" id="{C5AC6889-7B4C-4817-AF94-AD29858DDB41}"/>
              </a:ext>
            </a:extLst>
          </p:cNvPr>
          <p:cNvSpPr/>
          <p:nvPr/>
        </p:nvSpPr>
        <p:spPr>
          <a:xfrm>
            <a:off x="485634" y="1536319"/>
            <a:ext cx="1647596" cy="914199"/>
          </a:xfrm>
          <a:prstGeom prst="homePlate">
            <a:avLst/>
          </a:prstGeom>
          <a:solidFill>
            <a:schemeClr val="accent5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tangolo 10">
                <a:extLst>
                  <a:ext uri="{FF2B5EF4-FFF2-40B4-BE49-F238E27FC236}">
                    <a16:creationId xmlns:a16="http://schemas.microsoft.com/office/drawing/2014/main" id="{EC27C796-9DEC-4841-A430-0F60B885843F}"/>
                  </a:ext>
                </a:extLst>
              </p:cNvPr>
              <p:cNvSpPr/>
              <p:nvPr/>
            </p:nvSpPr>
            <p:spPr>
              <a:xfrm>
                <a:off x="1870365" y="1442328"/>
                <a:ext cx="6120680" cy="6543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it-IT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90000"/>
                  </a:lnSpc>
                  <a:spcAft>
                    <a:spcPts val="500"/>
                  </a:spcAft>
                  <a:buClr>
                    <a:schemeClr val="accent3"/>
                  </a:buCl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600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𝑫𝒊𝒔𝒄𝒐𝒖𝒏𝒕</m:t>
                      </m:r>
                      <m:r>
                        <a:rPr lang="it-IT" sz="1600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600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𝒇𝒂𝒄𝒕𝒐𝒓</m:t>
                      </m:r>
                      <m:r>
                        <a:rPr lang="it-IT" sz="16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1600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it-IT" sz="1600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1600" b="1" i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𝒘𝒂𝒄𝒄</m:t>
                      </m:r>
                      <m:r>
                        <a:rPr lang="it-IT" sz="1600" b="1" i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1600" i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it-IT" sz="160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d>
                        <m:dPr>
                          <m:ctrlPr>
                            <a:rPr lang="it-IT" sz="1600" i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1600" i="1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160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r>
                                <a:rPr lang="it-IT" sz="160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it-IT" sz="160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it-IT" sz="160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den>
                          </m:f>
                        </m:e>
                      </m:d>
                      <m:r>
                        <a:rPr lang="it-IT" sz="16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1600" i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it-IT" sz="160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d>
                        <m:dPr>
                          <m:ctrlPr>
                            <a:rPr lang="it-IT" sz="1600" i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1600" i="1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160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it-IT" sz="160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it-IT" sz="160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it-IT" sz="160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1600" dirty="0">
                  <a:solidFill>
                    <a:schemeClr val="accent6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Rettangolo 10">
                <a:extLst>
                  <a:ext uri="{FF2B5EF4-FFF2-40B4-BE49-F238E27FC236}">
                    <a16:creationId xmlns:a16="http://schemas.microsoft.com/office/drawing/2014/main" id="{EC27C796-9DEC-4841-A430-0F60B88584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365" y="1442328"/>
                <a:ext cx="6120680" cy="6543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tangolo 12">
                <a:extLst>
                  <a:ext uri="{FF2B5EF4-FFF2-40B4-BE49-F238E27FC236}">
                    <a16:creationId xmlns:a16="http://schemas.microsoft.com/office/drawing/2014/main" id="{47D97741-C62F-4D3A-9B7A-4117DF6612DD}"/>
                  </a:ext>
                </a:extLst>
              </p:cNvPr>
              <p:cNvSpPr/>
              <p:nvPr/>
            </p:nvSpPr>
            <p:spPr>
              <a:xfrm>
                <a:off x="2165538" y="1960057"/>
                <a:ext cx="6093265" cy="7051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it-IT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90000"/>
                  </a:lnSpc>
                  <a:spcAft>
                    <a:spcPts val="500"/>
                  </a:spcAft>
                  <a:buClr>
                    <a:schemeClr val="accent3"/>
                  </a:buCl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600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𝑬𝒏𝒆𝒓𝒈𝒚</m:t>
                      </m:r>
                      <m:r>
                        <a:rPr lang="it-IT" sz="1600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600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𝒑𝒓𝒊𝒄𝒆</m:t>
                      </m:r>
                      <m:r>
                        <a:rPr lang="it-IT" sz="1600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600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𝒈𝒓𝒐𝒘𝒕𝒉</m:t>
                      </m:r>
                      <m:r>
                        <a:rPr lang="it-IT" sz="1600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600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𝒓𝒂𝒕</m:t>
                      </m:r>
                      <m:sSub>
                        <m:sSubPr>
                          <m:ctrlPr>
                            <a:rPr lang="it-IT" sz="1600" b="1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b="1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it-IT" sz="1600" b="1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𝒏𝒂𝒕𝒖𝒓𝒂𝒍</m:t>
                          </m:r>
                          <m:r>
                            <a:rPr lang="it-IT" sz="1600" b="1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1600" b="1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𝒈𝒂𝒔</m:t>
                          </m:r>
                        </m:sub>
                      </m:sSub>
                      <m:r>
                        <a:rPr lang="it-IT" sz="1600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sz="1600" b="1" i="1" dirty="0">
                  <a:solidFill>
                    <a:schemeClr val="accent6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90000"/>
                  </a:lnSpc>
                  <a:spcAft>
                    <a:spcPts val="500"/>
                  </a:spcAft>
                  <a:buClr>
                    <a:schemeClr val="accent3"/>
                  </a:buCl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600" b="1" i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𝑬𝒏𝒆𝒓𝒈𝒚</m:t>
                      </m:r>
                      <m:r>
                        <a:rPr lang="it-IT" sz="1600" b="1" i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600" b="1" i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𝒑𝒓𝒊𝒄𝒆</m:t>
                      </m:r>
                      <m:r>
                        <a:rPr lang="it-IT" sz="1600" b="1" i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600" b="1" i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𝒈𝒓𝒐𝒘𝒕𝒉</m:t>
                      </m:r>
                      <m:r>
                        <a:rPr lang="it-IT" sz="1600" b="1" i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600" b="1" i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𝒓𝒂𝒕</m:t>
                      </m:r>
                      <m:sSub>
                        <m:sSubPr>
                          <m:ctrlPr>
                            <a:rPr lang="it-IT" sz="1600" b="1" i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b="1" i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it-IT" sz="1600" b="1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𝒆𝒍𝒆𝒄𝒕𝒓𝒊𝒄𝒊𝒕𝒚</m:t>
                          </m:r>
                        </m:sub>
                      </m:sSub>
                    </m:oMath>
                  </m:oMathPara>
                </a14:m>
                <a:endParaRPr lang="it-IT" sz="1600" dirty="0">
                  <a:solidFill>
                    <a:schemeClr val="accent6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ttangolo 12">
                <a:extLst>
                  <a:ext uri="{FF2B5EF4-FFF2-40B4-BE49-F238E27FC236}">
                    <a16:creationId xmlns:a16="http://schemas.microsoft.com/office/drawing/2014/main" id="{47D97741-C62F-4D3A-9B7A-4117DF6612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5538" y="1960057"/>
                <a:ext cx="6093265" cy="7051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reccia circolare a destra 14">
            <a:extLst>
              <a:ext uri="{FF2B5EF4-FFF2-40B4-BE49-F238E27FC236}">
                <a16:creationId xmlns:a16="http://schemas.microsoft.com/office/drawing/2014/main" id="{A700F943-2665-4A8D-82A8-E08315EFD9D3}"/>
              </a:ext>
            </a:extLst>
          </p:cNvPr>
          <p:cNvSpPr/>
          <p:nvPr/>
        </p:nvSpPr>
        <p:spPr>
          <a:xfrm>
            <a:off x="2771800" y="3471694"/>
            <a:ext cx="576064" cy="367879"/>
          </a:xfrm>
          <a:prstGeom prst="curv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A193F38C-658F-43F4-9D47-7707FD682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12" y="1679187"/>
            <a:ext cx="1368153" cy="61555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1700" b="1" dirty="0">
                <a:solidFill>
                  <a:schemeClr val="bg1"/>
                </a:solidFill>
                <a:latin typeface="+mj-lt"/>
              </a:rPr>
              <a:t>Economic variables</a:t>
            </a:r>
            <a:endParaRPr kumimoji="0" lang="en-US" altLang="it-IT" sz="17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6698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03029" y="377097"/>
            <a:ext cx="8200554" cy="680568"/>
          </a:xfrm>
        </p:spPr>
        <p:txBody>
          <a:bodyPr>
            <a:normAutofit fontScale="90000"/>
          </a:bodyPr>
          <a:lstStyle/>
          <a:p>
            <a:r>
              <a:rPr lang="en-AU" sz="3100" dirty="0"/>
              <a:t>3</a:t>
            </a:r>
            <a:r>
              <a:rPr lang="en-AU" sz="3100" baseline="30000" dirty="0"/>
              <a:t>rd</a:t>
            </a:r>
            <a:r>
              <a:rPr lang="en-AU" sz="3100" dirty="0"/>
              <a:t> decision-making criterion: </a:t>
            </a:r>
            <a:r>
              <a:rPr lang="en-AU" dirty="0">
                <a:solidFill>
                  <a:srgbClr val="FF891D"/>
                </a:solidFill>
              </a:rPr>
              <a:t>Restoration score (RS)</a:t>
            </a:r>
          </a:p>
        </p:txBody>
      </p:sp>
      <p:sp>
        <p:nvSpPr>
          <p:cNvPr id="3" name="Ovale 2"/>
          <p:cNvSpPr/>
          <p:nvPr/>
        </p:nvSpPr>
        <p:spPr>
          <a:xfrm>
            <a:off x="767180" y="5821248"/>
            <a:ext cx="1551851" cy="53872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500" dirty="0">
                <a:solidFill>
                  <a:schemeClr val="tx1"/>
                </a:solidFill>
              </a:rPr>
              <a:t>Retrofit 1</a:t>
            </a:r>
          </a:p>
        </p:txBody>
      </p:sp>
      <p:sp>
        <p:nvSpPr>
          <p:cNvPr id="4" name="Ovale 3"/>
          <p:cNvSpPr/>
          <p:nvPr/>
        </p:nvSpPr>
        <p:spPr>
          <a:xfrm>
            <a:off x="6923121" y="5826170"/>
            <a:ext cx="1551851" cy="53872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500" dirty="0">
                <a:solidFill>
                  <a:schemeClr val="tx1"/>
                </a:solidFill>
              </a:rPr>
              <a:t>Retrofit n</a:t>
            </a:r>
          </a:p>
        </p:txBody>
      </p:sp>
      <p:sp>
        <p:nvSpPr>
          <p:cNvPr id="5" name="Ovale 4"/>
          <p:cNvSpPr/>
          <p:nvPr/>
        </p:nvSpPr>
        <p:spPr>
          <a:xfrm>
            <a:off x="2454890" y="6174768"/>
            <a:ext cx="1551851" cy="53872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500" dirty="0">
                <a:solidFill>
                  <a:schemeClr val="tx1"/>
                </a:solidFill>
              </a:rPr>
              <a:t>Retrofit 2</a:t>
            </a:r>
          </a:p>
        </p:txBody>
      </p:sp>
      <p:sp>
        <p:nvSpPr>
          <p:cNvPr id="6" name="Ovale 5"/>
          <p:cNvSpPr/>
          <p:nvPr/>
        </p:nvSpPr>
        <p:spPr>
          <a:xfrm>
            <a:off x="5230402" y="6174768"/>
            <a:ext cx="1551851" cy="53872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00" dirty="0">
              <a:solidFill>
                <a:schemeClr val="tx1"/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BD5179D-C86E-467A-922A-4A47BD055FAC}"/>
              </a:ext>
            </a:extLst>
          </p:cNvPr>
          <p:cNvSpPr/>
          <p:nvPr/>
        </p:nvSpPr>
        <p:spPr>
          <a:xfrm>
            <a:off x="3348737" y="4282788"/>
            <a:ext cx="2304256" cy="426856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Restoration Score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6FE120B-2936-45E8-A1CB-698113E6994F}"/>
              </a:ext>
            </a:extLst>
          </p:cNvPr>
          <p:cNvSpPr/>
          <p:nvPr/>
        </p:nvSpPr>
        <p:spPr>
          <a:xfrm>
            <a:off x="184200" y="5101965"/>
            <a:ext cx="1341907" cy="502501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Reversibility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794E376-ADA6-4271-A29D-5D4F4F6593A0}"/>
              </a:ext>
            </a:extLst>
          </p:cNvPr>
          <p:cNvSpPr/>
          <p:nvPr/>
        </p:nvSpPr>
        <p:spPr>
          <a:xfrm>
            <a:off x="1624284" y="5100236"/>
            <a:ext cx="1530976" cy="502501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Distinguishability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5338308E-97C1-460E-8FE3-1E6499429592}"/>
              </a:ext>
            </a:extLst>
          </p:cNvPr>
          <p:cNvSpPr/>
          <p:nvPr/>
        </p:nvSpPr>
        <p:spPr>
          <a:xfrm>
            <a:off x="3289399" y="5100236"/>
            <a:ext cx="1341024" cy="502501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Authenticity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7215B662-2D94-4985-885B-E08DA436F2EF}"/>
              </a:ext>
            </a:extLst>
          </p:cNvPr>
          <p:cNvSpPr/>
          <p:nvPr/>
        </p:nvSpPr>
        <p:spPr>
          <a:xfrm>
            <a:off x="4795616" y="5100236"/>
            <a:ext cx="1303799" cy="502501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Compatibility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73E6CE15-0AB9-4430-8A80-28BA214FD5B9}"/>
              </a:ext>
            </a:extLst>
          </p:cNvPr>
          <p:cNvSpPr/>
          <p:nvPr/>
        </p:nvSpPr>
        <p:spPr>
          <a:xfrm>
            <a:off x="6252167" y="5100236"/>
            <a:ext cx="1388297" cy="502501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Minimum Intervention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553ACD0F-8F22-4DFD-AF82-872B748EB762}"/>
              </a:ext>
            </a:extLst>
          </p:cNvPr>
          <p:cNvSpPr/>
          <p:nvPr/>
        </p:nvSpPr>
        <p:spPr>
          <a:xfrm>
            <a:off x="7757630" y="5100236"/>
            <a:ext cx="1129181" cy="502501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Visual Impact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1A863664-640C-4002-8B2E-F85B7E4F2D16}"/>
              </a:ext>
            </a:extLst>
          </p:cNvPr>
          <p:cNvCxnSpPr>
            <a:stCxn id="7" idx="2"/>
            <a:endCxn id="8" idx="0"/>
          </p:cNvCxnSpPr>
          <p:nvPr/>
        </p:nvCxnSpPr>
        <p:spPr>
          <a:xfrm flipH="1">
            <a:off x="855154" y="4709644"/>
            <a:ext cx="3645711" cy="39232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FE512798-0CCA-47A5-BF59-07BA31456908}"/>
              </a:ext>
            </a:extLst>
          </p:cNvPr>
          <p:cNvCxnSpPr>
            <a:stCxn id="7" idx="2"/>
            <a:endCxn id="9" idx="0"/>
          </p:cNvCxnSpPr>
          <p:nvPr/>
        </p:nvCxnSpPr>
        <p:spPr>
          <a:xfrm flipH="1">
            <a:off x="2389772" y="4709644"/>
            <a:ext cx="2111093" cy="390592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F20EBC82-323B-4474-A033-2CA0A031E918}"/>
              </a:ext>
            </a:extLst>
          </p:cNvPr>
          <p:cNvCxnSpPr>
            <a:stCxn id="7" idx="2"/>
            <a:endCxn id="10" idx="0"/>
          </p:cNvCxnSpPr>
          <p:nvPr/>
        </p:nvCxnSpPr>
        <p:spPr>
          <a:xfrm flipH="1">
            <a:off x="3959911" y="4709644"/>
            <a:ext cx="540954" cy="390592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9AF7165A-9F02-429A-AC67-CA2997774204}"/>
              </a:ext>
            </a:extLst>
          </p:cNvPr>
          <p:cNvCxnSpPr>
            <a:stCxn id="7" idx="2"/>
            <a:endCxn id="11" idx="0"/>
          </p:cNvCxnSpPr>
          <p:nvPr/>
        </p:nvCxnSpPr>
        <p:spPr>
          <a:xfrm>
            <a:off x="4500865" y="4709644"/>
            <a:ext cx="946651" cy="390592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DC7AD26C-A13B-4725-A3D5-55858FE3A620}"/>
              </a:ext>
            </a:extLst>
          </p:cNvPr>
          <p:cNvCxnSpPr>
            <a:stCxn id="7" idx="2"/>
            <a:endCxn id="12" idx="0"/>
          </p:cNvCxnSpPr>
          <p:nvPr/>
        </p:nvCxnSpPr>
        <p:spPr>
          <a:xfrm>
            <a:off x="4500865" y="4709644"/>
            <a:ext cx="2445451" cy="390592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95B978AF-04AB-4171-9201-A4EBB9DC49E7}"/>
              </a:ext>
            </a:extLst>
          </p:cNvPr>
          <p:cNvCxnSpPr>
            <a:stCxn id="7" idx="2"/>
            <a:endCxn id="13" idx="0"/>
          </p:cNvCxnSpPr>
          <p:nvPr/>
        </p:nvCxnSpPr>
        <p:spPr>
          <a:xfrm>
            <a:off x="4500865" y="4709644"/>
            <a:ext cx="3821356" cy="390592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tangolo 19">
            <a:extLst>
              <a:ext uri="{FF2B5EF4-FFF2-40B4-BE49-F238E27FC236}">
                <a16:creationId xmlns:a16="http://schemas.microsoft.com/office/drawing/2014/main" id="{5A6BAB72-9DE5-4C72-A212-417B617AA427}"/>
              </a:ext>
            </a:extLst>
          </p:cNvPr>
          <p:cNvSpPr/>
          <p:nvPr/>
        </p:nvSpPr>
        <p:spPr>
          <a:xfrm>
            <a:off x="3426036" y="3905583"/>
            <a:ext cx="2304256" cy="3539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700" b="1" kern="1800" dirty="0">
                <a:latin typeface="Calibri Light" panose="020F0302020204030204" pitchFamily="34" charset="0"/>
              </a:rPr>
              <a:t>OBJECTIVE</a:t>
            </a:r>
            <a:endParaRPr lang="en-AU" sz="1700" b="1" kern="1800" dirty="0">
              <a:latin typeface="Calibri Light" panose="020F0302020204030204" pitchFamily="34" charset="0"/>
            </a:endParaRP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B90D6F18-00D3-4C1F-B1F9-B39773B210B5}"/>
              </a:ext>
            </a:extLst>
          </p:cNvPr>
          <p:cNvSpPr/>
          <p:nvPr/>
        </p:nvSpPr>
        <p:spPr>
          <a:xfrm>
            <a:off x="3988301" y="4778009"/>
            <a:ext cx="1175410" cy="3539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700" b="1" kern="1800" dirty="0">
                <a:latin typeface="Calibri Light" panose="020F0302020204030204" pitchFamily="34" charset="0"/>
              </a:rPr>
              <a:t>CRITERIA</a:t>
            </a:r>
            <a:endParaRPr lang="en-AU" sz="1700" b="1" kern="1800" dirty="0">
              <a:latin typeface="Calibri Light" panose="020F0302020204030204" pitchFamily="34" charset="0"/>
            </a:endParaRP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9AF7165A-9F02-429A-AC67-CA2997774204}"/>
              </a:ext>
            </a:extLst>
          </p:cNvPr>
          <p:cNvCxnSpPr>
            <a:stCxn id="8" idx="2"/>
            <a:endCxn id="3" idx="0"/>
          </p:cNvCxnSpPr>
          <p:nvPr/>
        </p:nvCxnSpPr>
        <p:spPr>
          <a:xfrm>
            <a:off x="855154" y="5604466"/>
            <a:ext cx="687952" cy="216782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DC7AD26C-A13B-4725-A3D5-55858FE3A620}"/>
              </a:ext>
            </a:extLst>
          </p:cNvPr>
          <p:cNvCxnSpPr>
            <a:stCxn id="8" idx="2"/>
            <a:endCxn id="5" idx="0"/>
          </p:cNvCxnSpPr>
          <p:nvPr/>
        </p:nvCxnSpPr>
        <p:spPr>
          <a:xfrm>
            <a:off x="855154" y="5604466"/>
            <a:ext cx="2375662" cy="570302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9AF7165A-9F02-429A-AC67-CA2997774204}"/>
              </a:ext>
            </a:extLst>
          </p:cNvPr>
          <p:cNvCxnSpPr>
            <a:stCxn id="13" idx="2"/>
            <a:endCxn id="4" idx="0"/>
          </p:cNvCxnSpPr>
          <p:nvPr/>
        </p:nvCxnSpPr>
        <p:spPr>
          <a:xfrm flipH="1">
            <a:off x="7699047" y="5602737"/>
            <a:ext cx="623174" cy="223433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9AF7165A-9F02-429A-AC67-CA2997774204}"/>
              </a:ext>
            </a:extLst>
          </p:cNvPr>
          <p:cNvCxnSpPr>
            <a:stCxn id="8" idx="2"/>
            <a:endCxn id="6" idx="0"/>
          </p:cNvCxnSpPr>
          <p:nvPr/>
        </p:nvCxnSpPr>
        <p:spPr>
          <a:xfrm>
            <a:off x="855154" y="5604466"/>
            <a:ext cx="5151174" cy="570302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tangolo 25">
            <a:extLst>
              <a:ext uri="{FF2B5EF4-FFF2-40B4-BE49-F238E27FC236}">
                <a16:creationId xmlns:a16="http://schemas.microsoft.com/office/drawing/2014/main" id="{5A6BAB72-9DE5-4C72-A212-417B617AA427}"/>
              </a:ext>
            </a:extLst>
          </p:cNvPr>
          <p:cNvSpPr/>
          <p:nvPr/>
        </p:nvSpPr>
        <p:spPr>
          <a:xfrm>
            <a:off x="3467421" y="6073522"/>
            <a:ext cx="2304256" cy="3539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700" b="1" kern="1800" dirty="0">
                <a:latin typeface="Calibri Light" panose="020F0302020204030204" pitchFamily="34" charset="0"/>
              </a:rPr>
              <a:t>ALTERNATIVES</a:t>
            </a:r>
            <a:endParaRPr lang="en-AU" sz="1700" b="1" kern="1800" dirty="0">
              <a:latin typeface="Calibri Light" panose="020F0302020204030204" pitchFamily="34" charset="0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4233113" y="6270342"/>
            <a:ext cx="76495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1500" dirty="0"/>
              <a:t>………….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5466500" y="6289103"/>
            <a:ext cx="107965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1500" dirty="0"/>
              <a:t>Retrofit n-1</a:t>
            </a:r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DC7AD26C-A13B-4725-A3D5-55858FE3A620}"/>
              </a:ext>
            </a:extLst>
          </p:cNvPr>
          <p:cNvCxnSpPr>
            <a:stCxn id="8" idx="2"/>
            <a:endCxn id="6" idx="0"/>
          </p:cNvCxnSpPr>
          <p:nvPr/>
        </p:nvCxnSpPr>
        <p:spPr>
          <a:xfrm>
            <a:off x="855154" y="5604466"/>
            <a:ext cx="5151174" cy="570302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9AF7165A-9F02-429A-AC67-CA2997774204}"/>
              </a:ext>
            </a:extLst>
          </p:cNvPr>
          <p:cNvCxnSpPr>
            <a:cxnSpLocks/>
            <a:stCxn id="8" idx="2"/>
            <a:endCxn id="4" idx="0"/>
          </p:cNvCxnSpPr>
          <p:nvPr/>
        </p:nvCxnSpPr>
        <p:spPr>
          <a:xfrm>
            <a:off x="855154" y="5604466"/>
            <a:ext cx="6843893" cy="221704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9AF7165A-9F02-429A-AC67-CA2997774204}"/>
              </a:ext>
            </a:extLst>
          </p:cNvPr>
          <p:cNvCxnSpPr>
            <a:stCxn id="6" idx="0"/>
            <a:endCxn id="13" idx="2"/>
          </p:cNvCxnSpPr>
          <p:nvPr/>
        </p:nvCxnSpPr>
        <p:spPr>
          <a:xfrm flipV="1">
            <a:off x="6006328" y="5602737"/>
            <a:ext cx="2315893" cy="57203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9AF7165A-9F02-429A-AC67-CA2997774204}"/>
              </a:ext>
            </a:extLst>
          </p:cNvPr>
          <p:cNvCxnSpPr>
            <a:stCxn id="5" idx="0"/>
            <a:endCxn id="13" idx="2"/>
          </p:cNvCxnSpPr>
          <p:nvPr/>
        </p:nvCxnSpPr>
        <p:spPr>
          <a:xfrm flipV="1">
            <a:off x="3230816" y="5602737"/>
            <a:ext cx="5091405" cy="57203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9AF7165A-9F02-429A-AC67-CA2997774204}"/>
              </a:ext>
            </a:extLst>
          </p:cNvPr>
          <p:cNvCxnSpPr>
            <a:stCxn id="6" idx="0"/>
            <a:endCxn id="12" idx="2"/>
          </p:cNvCxnSpPr>
          <p:nvPr/>
        </p:nvCxnSpPr>
        <p:spPr>
          <a:xfrm flipV="1">
            <a:off x="6006328" y="5602737"/>
            <a:ext cx="939988" cy="57203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9AF7165A-9F02-429A-AC67-CA2997774204}"/>
              </a:ext>
            </a:extLst>
          </p:cNvPr>
          <p:cNvCxnSpPr>
            <a:stCxn id="4" idx="0"/>
            <a:endCxn id="12" idx="2"/>
          </p:cNvCxnSpPr>
          <p:nvPr/>
        </p:nvCxnSpPr>
        <p:spPr>
          <a:xfrm flipH="1" flipV="1">
            <a:off x="6946316" y="5602737"/>
            <a:ext cx="752731" cy="223433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9AF7165A-9F02-429A-AC67-CA2997774204}"/>
              </a:ext>
            </a:extLst>
          </p:cNvPr>
          <p:cNvCxnSpPr>
            <a:stCxn id="5" idx="0"/>
            <a:endCxn id="9" idx="2"/>
          </p:cNvCxnSpPr>
          <p:nvPr/>
        </p:nvCxnSpPr>
        <p:spPr>
          <a:xfrm flipH="1" flipV="1">
            <a:off x="2389772" y="5602737"/>
            <a:ext cx="841044" cy="57203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9AF7165A-9F02-429A-AC67-CA2997774204}"/>
              </a:ext>
            </a:extLst>
          </p:cNvPr>
          <p:cNvCxnSpPr>
            <a:stCxn id="3" idx="0"/>
            <a:endCxn id="9" idx="2"/>
          </p:cNvCxnSpPr>
          <p:nvPr/>
        </p:nvCxnSpPr>
        <p:spPr>
          <a:xfrm flipV="1">
            <a:off x="1543106" y="5602737"/>
            <a:ext cx="846666" cy="21851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ccia a destra 42">
            <a:extLst>
              <a:ext uri="{FF2B5EF4-FFF2-40B4-BE49-F238E27FC236}">
                <a16:creationId xmlns:a16="http://schemas.microsoft.com/office/drawing/2014/main" id="{7E445B7D-8DDF-4E85-ADBD-01C2954437E7}"/>
              </a:ext>
            </a:extLst>
          </p:cNvPr>
          <p:cNvSpPr/>
          <p:nvPr/>
        </p:nvSpPr>
        <p:spPr>
          <a:xfrm rot="5400000">
            <a:off x="1108711" y="4016294"/>
            <a:ext cx="273166" cy="390592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4" name="Rettangolo 43">
            <a:extLst>
              <a:ext uri="{FF2B5EF4-FFF2-40B4-BE49-F238E27FC236}">
                <a16:creationId xmlns:a16="http://schemas.microsoft.com/office/drawing/2014/main" id="{F54E9DC2-79A8-48FC-88A6-E2442AA12996}"/>
              </a:ext>
            </a:extLst>
          </p:cNvPr>
          <p:cNvSpPr/>
          <p:nvPr/>
        </p:nvSpPr>
        <p:spPr>
          <a:xfrm>
            <a:off x="338340" y="4279044"/>
            <a:ext cx="1813905" cy="4001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000" b="1" kern="18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AHP</a:t>
            </a:r>
            <a:endParaRPr lang="en-AU" sz="2000" b="1" kern="1800" dirty="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45" name="Rettangolo 44"/>
          <p:cNvSpPr/>
          <p:nvPr/>
        </p:nvSpPr>
        <p:spPr>
          <a:xfrm>
            <a:off x="198452" y="2896530"/>
            <a:ext cx="263552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7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A commission of </a:t>
            </a:r>
            <a:r>
              <a:rPr lang="en-US" sz="1700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10 experts </a:t>
            </a:r>
            <a:r>
              <a:rPr lang="en-US" sz="17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evaluates the retrofit options according to the principles of restoration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198452" y="1254813"/>
            <a:ext cx="2840499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17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The </a:t>
            </a:r>
            <a:r>
              <a:rPr lang="en-US" sz="17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restoration score is assessed through an </a:t>
            </a:r>
            <a:r>
              <a:rPr lang="en-US" sz="1700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Analytic Hierarchy Process</a:t>
            </a:r>
            <a:r>
              <a:rPr lang="en-US" sz="17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. Each retrofit option is assigned a score that reflects the compatibility of interventions</a:t>
            </a:r>
          </a:p>
        </p:txBody>
      </p:sp>
      <p:sp>
        <p:nvSpPr>
          <p:cNvPr id="127" name="Freccia a destra 126">
            <a:extLst>
              <a:ext uri="{FF2B5EF4-FFF2-40B4-BE49-F238E27FC236}">
                <a16:creationId xmlns:a16="http://schemas.microsoft.com/office/drawing/2014/main" id="{7E445B7D-8DDF-4E85-ADBD-01C2954437E7}"/>
              </a:ext>
            </a:extLst>
          </p:cNvPr>
          <p:cNvSpPr/>
          <p:nvPr/>
        </p:nvSpPr>
        <p:spPr>
          <a:xfrm rot="5400000">
            <a:off x="1136511" y="4608983"/>
            <a:ext cx="242423" cy="390592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9AF7165A-9F02-429A-AC67-CA2997774204}"/>
              </a:ext>
            </a:extLst>
          </p:cNvPr>
          <p:cNvCxnSpPr>
            <a:stCxn id="6" idx="0"/>
            <a:endCxn id="9" idx="2"/>
          </p:cNvCxnSpPr>
          <p:nvPr/>
        </p:nvCxnSpPr>
        <p:spPr>
          <a:xfrm flipH="1" flipV="1">
            <a:off x="2389772" y="5602737"/>
            <a:ext cx="3616556" cy="57203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9AF7165A-9F02-429A-AC67-CA2997774204}"/>
              </a:ext>
            </a:extLst>
          </p:cNvPr>
          <p:cNvCxnSpPr>
            <a:stCxn id="6" idx="0"/>
            <a:endCxn id="9" idx="2"/>
          </p:cNvCxnSpPr>
          <p:nvPr/>
        </p:nvCxnSpPr>
        <p:spPr>
          <a:xfrm flipH="1" flipV="1">
            <a:off x="2389772" y="5602737"/>
            <a:ext cx="3616556" cy="57203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9AF7165A-9F02-429A-AC67-CA2997774204}"/>
              </a:ext>
            </a:extLst>
          </p:cNvPr>
          <p:cNvCxnSpPr>
            <a:stCxn id="3" idx="0"/>
            <a:endCxn id="13" idx="2"/>
          </p:cNvCxnSpPr>
          <p:nvPr/>
        </p:nvCxnSpPr>
        <p:spPr>
          <a:xfrm flipV="1">
            <a:off x="1543106" y="5602737"/>
            <a:ext cx="6779115" cy="21851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9AF7165A-9F02-429A-AC67-CA2997774204}"/>
              </a:ext>
            </a:extLst>
          </p:cNvPr>
          <p:cNvCxnSpPr>
            <a:stCxn id="5" idx="0"/>
            <a:endCxn id="12" idx="2"/>
          </p:cNvCxnSpPr>
          <p:nvPr/>
        </p:nvCxnSpPr>
        <p:spPr>
          <a:xfrm flipV="1">
            <a:off x="3230816" y="5602737"/>
            <a:ext cx="3715500" cy="57203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9AF7165A-9F02-429A-AC67-CA2997774204}"/>
              </a:ext>
            </a:extLst>
          </p:cNvPr>
          <p:cNvCxnSpPr>
            <a:stCxn id="3" idx="0"/>
            <a:endCxn id="12" idx="2"/>
          </p:cNvCxnSpPr>
          <p:nvPr/>
        </p:nvCxnSpPr>
        <p:spPr>
          <a:xfrm flipV="1">
            <a:off x="1543106" y="5602737"/>
            <a:ext cx="5403210" cy="21851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9AF7165A-9F02-429A-AC67-CA2997774204}"/>
              </a:ext>
            </a:extLst>
          </p:cNvPr>
          <p:cNvCxnSpPr>
            <a:stCxn id="3" idx="0"/>
            <a:endCxn id="10" idx="2"/>
          </p:cNvCxnSpPr>
          <p:nvPr/>
        </p:nvCxnSpPr>
        <p:spPr>
          <a:xfrm flipV="1">
            <a:off x="1543106" y="5602737"/>
            <a:ext cx="2416805" cy="21851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9AF7165A-9F02-429A-AC67-CA2997774204}"/>
              </a:ext>
            </a:extLst>
          </p:cNvPr>
          <p:cNvCxnSpPr>
            <a:stCxn id="5" idx="0"/>
            <a:endCxn id="10" idx="2"/>
          </p:cNvCxnSpPr>
          <p:nvPr/>
        </p:nvCxnSpPr>
        <p:spPr>
          <a:xfrm flipV="1">
            <a:off x="3230816" y="5602737"/>
            <a:ext cx="729095" cy="57203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9AF7165A-9F02-429A-AC67-CA2997774204}"/>
              </a:ext>
            </a:extLst>
          </p:cNvPr>
          <p:cNvCxnSpPr>
            <a:stCxn id="6" idx="0"/>
            <a:endCxn id="10" idx="2"/>
          </p:cNvCxnSpPr>
          <p:nvPr/>
        </p:nvCxnSpPr>
        <p:spPr>
          <a:xfrm flipH="1" flipV="1">
            <a:off x="3959911" y="5602737"/>
            <a:ext cx="2046417" cy="57203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9AF7165A-9F02-429A-AC67-CA2997774204}"/>
              </a:ext>
            </a:extLst>
          </p:cNvPr>
          <p:cNvCxnSpPr>
            <a:stCxn id="4" idx="0"/>
            <a:endCxn id="10" idx="2"/>
          </p:cNvCxnSpPr>
          <p:nvPr/>
        </p:nvCxnSpPr>
        <p:spPr>
          <a:xfrm flipH="1" flipV="1">
            <a:off x="3959911" y="5602737"/>
            <a:ext cx="3739136" cy="223433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9AF7165A-9F02-429A-AC67-CA2997774204}"/>
              </a:ext>
            </a:extLst>
          </p:cNvPr>
          <p:cNvCxnSpPr>
            <a:stCxn id="4" idx="0"/>
            <a:endCxn id="11" idx="2"/>
          </p:cNvCxnSpPr>
          <p:nvPr/>
        </p:nvCxnSpPr>
        <p:spPr>
          <a:xfrm flipH="1" flipV="1">
            <a:off x="5447516" y="5602737"/>
            <a:ext cx="2251531" cy="223433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9AF7165A-9F02-429A-AC67-CA2997774204}"/>
              </a:ext>
            </a:extLst>
          </p:cNvPr>
          <p:cNvCxnSpPr>
            <a:stCxn id="6" idx="0"/>
            <a:endCxn id="11" idx="2"/>
          </p:cNvCxnSpPr>
          <p:nvPr/>
        </p:nvCxnSpPr>
        <p:spPr>
          <a:xfrm flipH="1" flipV="1">
            <a:off x="5447516" y="5602737"/>
            <a:ext cx="558812" cy="57203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9AF7165A-9F02-429A-AC67-CA2997774204}"/>
              </a:ext>
            </a:extLst>
          </p:cNvPr>
          <p:cNvCxnSpPr>
            <a:stCxn id="5" idx="0"/>
            <a:endCxn id="11" idx="2"/>
          </p:cNvCxnSpPr>
          <p:nvPr/>
        </p:nvCxnSpPr>
        <p:spPr>
          <a:xfrm flipV="1">
            <a:off x="3230816" y="5602737"/>
            <a:ext cx="2216700" cy="57203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9AF7165A-9F02-429A-AC67-CA2997774204}"/>
              </a:ext>
            </a:extLst>
          </p:cNvPr>
          <p:cNvCxnSpPr>
            <a:stCxn id="3" idx="0"/>
            <a:endCxn id="11" idx="2"/>
          </p:cNvCxnSpPr>
          <p:nvPr/>
        </p:nvCxnSpPr>
        <p:spPr>
          <a:xfrm flipV="1">
            <a:off x="1543106" y="5602737"/>
            <a:ext cx="3904410" cy="21851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3155260" y="1254813"/>
            <a:ext cx="5731551" cy="24659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2" name="Ovale 61"/>
          <p:cNvSpPr/>
          <p:nvPr/>
        </p:nvSpPr>
        <p:spPr>
          <a:xfrm>
            <a:off x="5882750" y="2250518"/>
            <a:ext cx="981943" cy="543054"/>
          </a:xfrm>
          <a:prstGeom prst="ellipse">
            <a:avLst/>
          </a:prstGeom>
          <a:solidFill>
            <a:srgbClr val="FF89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4" name="Figura a mano libera 63"/>
          <p:cNvSpPr/>
          <p:nvPr/>
        </p:nvSpPr>
        <p:spPr>
          <a:xfrm>
            <a:off x="5466500" y="3740474"/>
            <a:ext cx="2057828" cy="422219"/>
          </a:xfrm>
          <a:custGeom>
            <a:avLst/>
            <a:gdLst>
              <a:gd name="connsiteX0" fmla="*/ 0 w 964137"/>
              <a:gd name="connsiteY0" fmla="*/ 1658471 h 1658471"/>
              <a:gd name="connsiteX1" fmla="*/ 923364 w 964137"/>
              <a:gd name="connsiteY1" fmla="*/ 986118 h 1658471"/>
              <a:gd name="connsiteX2" fmla="*/ 815788 w 964137"/>
              <a:gd name="connsiteY2" fmla="*/ 510989 h 1658471"/>
              <a:gd name="connsiteX3" fmla="*/ 950258 w 964137"/>
              <a:gd name="connsiteY3" fmla="*/ 0 h 1658471"/>
              <a:gd name="connsiteX4" fmla="*/ 950258 w 964137"/>
              <a:gd name="connsiteY4" fmla="*/ 0 h 1658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4137" h="1658471">
                <a:moveTo>
                  <a:pt x="0" y="1658471"/>
                </a:moveTo>
                <a:cubicBezTo>
                  <a:pt x="393699" y="1417918"/>
                  <a:pt x="787399" y="1177365"/>
                  <a:pt x="923364" y="986118"/>
                </a:cubicBezTo>
                <a:cubicBezTo>
                  <a:pt x="1059329" y="794871"/>
                  <a:pt x="811306" y="675342"/>
                  <a:pt x="815788" y="510989"/>
                </a:cubicBezTo>
                <a:cubicBezTo>
                  <a:pt x="820270" y="346636"/>
                  <a:pt x="950258" y="0"/>
                  <a:pt x="950258" y="0"/>
                </a:cubicBezTo>
                <a:lnTo>
                  <a:pt x="950258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ttangolo 64"/>
              <p:cNvSpPr/>
              <p:nvPr/>
            </p:nvSpPr>
            <p:spPr>
              <a:xfrm>
                <a:off x="6360404" y="3033301"/>
                <a:ext cx="2263760" cy="3493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AU" sz="1600" i="1" dirty="0">
                    <a:solidFill>
                      <a:schemeClr val="bg2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0% &lt;=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16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b="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r>
                          <a:rPr lang="en-AU" sz="1600" b="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sz="1600" b="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AU" sz="1600" b="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AU" sz="1600" b="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AU" sz="1600" i="1" dirty="0">
                    <a:solidFill>
                      <a:schemeClr val="bg2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 &lt;= 100%</a:t>
                </a:r>
              </a:p>
            </p:txBody>
          </p:sp>
        </mc:Choice>
        <mc:Fallback xmlns="">
          <p:sp>
            <p:nvSpPr>
              <p:cNvPr id="65" name="Rettangolo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404" y="3033301"/>
                <a:ext cx="2263760" cy="349326"/>
              </a:xfrm>
              <a:prstGeom prst="rect">
                <a:avLst/>
              </a:prstGeom>
              <a:blipFill>
                <a:blip r:embed="rId2"/>
                <a:stretch>
                  <a:fillRect l="-1075" t="-8772" r="-1613" b="-2456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ttangolo 65"/>
              <p:cNvSpPr/>
              <p:nvPr/>
            </p:nvSpPr>
            <p:spPr>
              <a:xfrm>
                <a:off x="6103002" y="1604616"/>
                <a:ext cx="2530694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r>
                          <a:rPr lang="en-AU" b="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b="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AU" b="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AU" b="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AU" i="1" dirty="0">
                    <a:solidFill>
                      <a:schemeClr val="bg2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function (AHP)</a:t>
                </a:r>
              </a:p>
            </p:txBody>
          </p:sp>
        </mc:Choice>
        <mc:Fallback xmlns="">
          <p:sp>
            <p:nvSpPr>
              <p:cNvPr id="66" name="Rettangolo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3002" y="1604616"/>
                <a:ext cx="2530694" cy="381515"/>
              </a:xfrm>
              <a:prstGeom prst="rect">
                <a:avLst/>
              </a:prstGeom>
              <a:blipFill>
                <a:blip r:embed="rId3"/>
                <a:stretch>
                  <a:fillRect t="-11111" r="-2892" b="-2698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ttangolo 67"/>
          <p:cNvSpPr/>
          <p:nvPr/>
        </p:nvSpPr>
        <p:spPr>
          <a:xfrm>
            <a:off x="3273633" y="1343760"/>
            <a:ext cx="4572000" cy="21325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it-IT" sz="15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∀ B</a:t>
            </a:r>
            <a:r>
              <a:rPr lang="it-IT" sz="1500" baseline="-25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it-IT" sz="15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, </a:t>
            </a:r>
            <a:r>
              <a:rPr lang="it-IT" sz="1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 </a:t>
            </a:r>
            <a:r>
              <a:rPr lang="it-IT" sz="15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∈</a:t>
            </a:r>
            <a:r>
              <a:rPr lang="it-IT" sz="1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500" dirty="0">
                <a:latin typeface="Algerian" panose="04020705040A02060702" pitchFamily="82" charset="0"/>
                <a:ea typeface="Calibri" panose="020F0502020204030204" pitchFamily="34" charset="0"/>
                <a:cs typeface="Calibri Light" panose="020F0302020204030204" pitchFamily="34" charset="0"/>
              </a:rPr>
              <a:t>N</a:t>
            </a:r>
            <a:r>
              <a:rPr lang="it-IT" sz="1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{1, …, 11}</a:t>
            </a:r>
            <a:endParaRPr lang="it-IT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it-IT" sz="15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∀ O</a:t>
            </a:r>
            <a:r>
              <a:rPr lang="it-IT" sz="1500" baseline="-25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it-IT" sz="15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, </a:t>
            </a:r>
            <a:r>
              <a:rPr lang="it-IT" sz="1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 </a:t>
            </a:r>
            <a:r>
              <a:rPr lang="it-IT" sz="15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∈</a:t>
            </a:r>
            <a:r>
              <a:rPr lang="it-IT" sz="1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500" dirty="0">
                <a:latin typeface="Algerian" panose="04020705040A02060702" pitchFamily="82" charset="0"/>
                <a:ea typeface="Calibri" panose="020F0502020204030204" pitchFamily="34" charset="0"/>
                <a:cs typeface="Calibri Light" panose="020F0302020204030204" pitchFamily="34" charset="0"/>
              </a:rPr>
              <a:t>N</a:t>
            </a:r>
            <a:r>
              <a:rPr lang="it-IT" sz="1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{1, …, 18} e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it-IT" sz="1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it-IT" sz="1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{O</a:t>
            </a:r>
            <a:r>
              <a:rPr lang="it-IT" sz="1500" baseline="-25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O</a:t>
            </a:r>
            <a:r>
              <a:rPr lang="it-IT" sz="1500" baseline="-25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it-IT" sz="1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…, O</a:t>
            </a:r>
            <a:r>
              <a:rPr lang="it-IT" sz="1500" baseline="-25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it-IT" sz="1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it-IT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it-IT" sz="15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∀ S</a:t>
            </a:r>
            <a:r>
              <a:rPr lang="it-IT" sz="1500" baseline="-25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t-IT" sz="15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, </a:t>
            </a:r>
            <a:r>
              <a:rPr lang="it-IT" sz="1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it-IT" sz="15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∈</a:t>
            </a:r>
            <a:r>
              <a:rPr lang="it-IT" sz="1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500" dirty="0">
                <a:latin typeface="Algerian" panose="04020705040A02060702" pitchFamily="82" charset="0"/>
                <a:ea typeface="Calibri" panose="020F0502020204030204" pitchFamily="34" charset="0"/>
                <a:cs typeface="Calibri Light" panose="020F0302020204030204" pitchFamily="34" charset="0"/>
              </a:rPr>
              <a:t>N</a:t>
            </a:r>
            <a:r>
              <a:rPr lang="it-IT" sz="1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{1, …, M}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it-IT" sz="1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S</a:t>
            </a:r>
            <a:r>
              <a:rPr lang="it-IT" sz="1500" baseline="-25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t-IT" sz="1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 </a:t>
            </a:r>
            <a:r>
              <a:rPr lang="it-IT" sz="15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∀ ⊂ ∨</a:t>
            </a:r>
            <a:r>
              <a:rPr lang="it-IT" sz="1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15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⊆</a:t>
            </a:r>
            <a:r>
              <a:rPr lang="it-IT" sz="1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1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endParaRPr lang="it-IT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it-IT" sz="15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</a:t>
            </a:r>
            <a:r>
              <a:rPr lang="it-IT" sz="1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5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∀ </a:t>
            </a:r>
            <a:r>
              <a:rPr lang="it-IT" sz="1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500" baseline="-25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it-IT" sz="1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500" baseline="-25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it-IT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ttangolo 68"/>
              <p:cNvSpPr/>
              <p:nvPr/>
            </p:nvSpPr>
            <p:spPr>
              <a:xfrm>
                <a:off x="5956592" y="2155946"/>
                <a:ext cx="2807114" cy="7176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𝑅𝑆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𝑅𝑆</m:t>
                      </m:r>
                      <m:r>
                        <m:rPr>
                          <m:lit/>
                        </m:rPr>
                        <a:rPr lang="it-IT" i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𝑎𝑣𝑔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𝑅𝑆</m:t>
                                  </m:r>
                                </m:e>
                              </m:nary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num>
                        <m:den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Ʃ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69" name="Rettangolo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6592" y="2155946"/>
                <a:ext cx="2807114" cy="7176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Freccia a destra 70">
            <a:extLst>
              <a:ext uri="{FF2B5EF4-FFF2-40B4-BE49-F238E27FC236}">
                <a16:creationId xmlns:a16="http://schemas.microsoft.com/office/drawing/2014/main" id="{7E445B7D-8DDF-4E85-ADBD-01C2954437E7}"/>
              </a:ext>
            </a:extLst>
          </p:cNvPr>
          <p:cNvSpPr/>
          <p:nvPr/>
        </p:nvSpPr>
        <p:spPr>
          <a:xfrm>
            <a:off x="5348303" y="2319498"/>
            <a:ext cx="304690" cy="390592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6124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Multi attribute optimization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310822" y="5130724"/>
            <a:ext cx="8620653" cy="927401"/>
          </a:xfrm>
          <a:prstGeom prst="rect">
            <a:avLst/>
          </a:prstGeom>
          <a:solidFill>
            <a:srgbClr val="DCDB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Rettangolo 18"/>
          <p:cNvSpPr/>
          <p:nvPr/>
        </p:nvSpPr>
        <p:spPr>
          <a:xfrm>
            <a:off x="2820596" y="6108616"/>
            <a:ext cx="7718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∀ </a:t>
            </a:r>
            <a:r>
              <a:rPr lang="en-GB" sz="2000" dirty="0">
                <a:latin typeface="Calibri Light" panose="020F0302020204030204" pitchFamily="34" charset="0"/>
                <a:ea typeface="Calibri" panose="020F0502020204030204" pitchFamily="34" charset="0"/>
              </a:rPr>
              <a:t>k </a:t>
            </a:r>
            <a:r>
              <a:rPr lang="en-GB" sz="20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</a:t>
            </a:r>
            <a:r>
              <a:rPr lang="en-GB" sz="2000" dirty="0">
                <a:latin typeface="Calibri Light" panose="020F0302020204030204" pitchFamily="34" charset="0"/>
                <a:ea typeface="Calibri" panose="020F0502020204030204" pitchFamily="34" charset="0"/>
              </a:rPr>
              <a:t> (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</a:rPr>
              <a:t>B</a:t>
            </a:r>
            <a:r>
              <a:rPr lang="en-GB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</a:rPr>
              <a:t>k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</a:rPr>
              <a:t>S</a:t>
            </a:r>
            <a:r>
              <a:rPr lang="en-GB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</a:rPr>
              <a:t>m_opt</a:t>
            </a:r>
            <a:r>
              <a:rPr lang="en-GB" sz="2000" dirty="0">
                <a:latin typeface="Calibri Light" panose="020F0302020204030204" pitchFamily="34" charset="0"/>
                <a:ea typeface="Calibri" panose="020F0502020204030204" pitchFamily="34" charset="0"/>
              </a:rPr>
              <a:t>),  </a:t>
            </a:r>
            <a:r>
              <a:rPr lang="en-GB" dirty="0" err="1">
                <a:latin typeface="Calibri Light" panose="020F0302020204030204" pitchFamily="34" charset="0"/>
                <a:ea typeface="Calibri" panose="020F0502020204030204" pitchFamily="34" charset="0"/>
              </a:rPr>
              <a:t>S</a:t>
            </a:r>
            <a:r>
              <a:rPr lang="en-GB" baseline="-25000" dirty="0" err="1">
                <a:latin typeface="Calibri Light" panose="020F0302020204030204" pitchFamily="34" charset="0"/>
                <a:ea typeface="Calibri" panose="020F0502020204030204" pitchFamily="34" charset="0"/>
              </a:rPr>
              <a:t>m_opt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</a:rPr>
              <a:t> is the optimal set of retrofit options</a:t>
            </a:r>
            <a:endParaRPr lang="en-AU" dirty="0"/>
          </a:p>
        </p:txBody>
      </p:sp>
      <p:sp>
        <p:nvSpPr>
          <p:cNvPr id="20" name="Rettangolo 19"/>
          <p:cNvSpPr/>
          <p:nvPr/>
        </p:nvSpPr>
        <p:spPr>
          <a:xfrm>
            <a:off x="534596" y="4219337"/>
            <a:ext cx="4572000" cy="9417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6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∀ B</a:t>
            </a:r>
            <a:r>
              <a:rPr lang="en-GB" sz="1600" baseline="-25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GB" sz="16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, </a:t>
            </a:r>
            <a:r>
              <a:rPr lang="en-GB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 </a:t>
            </a:r>
            <a:r>
              <a:rPr lang="en-GB" sz="16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∈</a:t>
            </a:r>
            <a:r>
              <a:rPr lang="en-GB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Algerian" panose="04020705040A02060702" pitchFamily="82" charset="0"/>
                <a:ea typeface="Calibri" panose="020F0502020204030204" pitchFamily="34" charset="0"/>
                <a:cs typeface="Calibri Light" panose="020F0302020204030204" pitchFamily="34" charset="0"/>
              </a:rPr>
              <a:t>N</a:t>
            </a:r>
            <a:r>
              <a:rPr lang="en-GB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{1, …, 11}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6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∀ S</a:t>
            </a:r>
            <a:r>
              <a:rPr lang="en-GB" sz="1600" baseline="-25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sz="16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, </a:t>
            </a:r>
            <a:r>
              <a:rPr lang="en-GB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GB" sz="16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∈</a:t>
            </a:r>
            <a:r>
              <a:rPr lang="en-GB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Algerian" panose="04020705040A02060702" pitchFamily="82" charset="0"/>
                <a:ea typeface="Calibri" panose="020F0502020204030204" pitchFamily="34" charset="0"/>
                <a:cs typeface="Calibri Light" panose="020F0302020204030204" pitchFamily="34" charset="0"/>
              </a:rPr>
              <a:t>N</a:t>
            </a:r>
            <a:r>
              <a:rPr lang="en-GB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{1, …, M} </a:t>
            </a:r>
            <a:r>
              <a:rPr lang="en-GB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</a:t>
            </a:r>
            <a:r>
              <a:rPr lang="en-GB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∀ </a:t>
            </a:r>
            <a:r>
              <a:rPr lang="en-GB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GB" sz="1600" baseline="-25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GB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1600" baseline="-25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600" kern="18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600" kern="1800" baseline="-250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k,m </a:t>
            </a:r>
            <a:r>
              <a:rPr lang="en-GB" sz="1600" kern="1800" dirty="0"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∈</a:t>
            </a:r>
            <a:r>
              <a:rPr lang="en-GB" sz="1600" kern="18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kern="1800" dirty="0">
                <a:latin typeface="Algerian" panose="04020705040A02060702" pitchFamily="82" charset="0"/>
                <a:ea typeface="Times New Roman" panose="02020603050405020304" pitchFamily="18" charset="0"/>
                <a:cs typeface="Calibri Light" panose="020F0302020204030204" pitchFamily="34" charset="0"/>
              </a:rPr>
              <a:t>N</a:t>
            </a:r>
            <a:r>
              <a:rPr lang="en-GB" sz="1600" kern="18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r>
              <a:rPr lang="en-GB" sz="1600" kern="18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0,1} = binary decision variable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F54E9DC2-79A8-48FC-88A6-E2442AA12996}"/>
              </a:ext>
            </a:extLst>
          </p:cNvPr>
          <p:cNvSpPr/>
          <p:nvPr/>
        </p:nvSpPr>
        <p:spPr>
          <a:xfrm>
            <a:off x="6865263" y="4070086"/>
            <a:ext cx="2008136" cy="830997"/>
          </a:xfrm>
          <a:prstGeom prst="rect">
            <a:avLst/>
          </a:prstGeom>
          <a:ln w="19050">
            <a:solidFill>
              <a:srgbClr val="640000"/>
            </a:solidFill>
            <a:prstDash val="sysDot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kern="18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Weighs are assessed by the 10 experts through an </a:t>
            </a:r>
            <a:r>
              <a:rPr lang="en-US" sz="1600" b="1" kern="18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AHP</a:t>
            </a:r>
            <a:endParaRPr lang="en-AU" sz="1600" b="1" kern="1800" dirty="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27" name="Connettore diritto 26"/>
          <p:cNvCxnSpPr/>
          <p:nvPr/>
        </p:nvCxnSpPr>
        <p:spPr>
          <a:xfrm flipV="1">
            <a:off x="2772496" y="4471095"/>
            <a:ext cx="4040164" cy="915987"/>
          </a:xfrm>
          <a:prstGeom prst="line">
            <a:avLst/>
          </a:prstGeom>
          <a:ln w="19050">
            <a:solidFill>
              <a:srgbClr val="64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/>
          <p:cNvCxnSpPr>
            <a:endCxn id="26" idx="1"/>
          </p:cNvCxnSpPr>
          <p:nvPr/>
        </p:nvCxnSpPr>
        <p:spPr>
          <a:xfrm flipV="1">
            <a:off x="4434864" y="4485585"/>
            <a:ext cx="2430399" cy="915989"/>
          </a:xfrm>
          <a:prstGeom prst="line">
            <a:avLst/>
          </a:prstGeom>
          <a:ln w="19050">
            <a:solidFill>
              <a:srgbClr val="64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/>
          <p:cNvCxnSpPr>
            <a:endCxn id="26" idx="1"/>
          </p:cNvCxnSpPr>
          <p:nvPr/>
        </p:nvCxnSpPr>
        <p:spPr>
          <a:xfrm flipV="1">
            <a:off x="5983218" y="4485585"/>
            <a:ext cx="882045" cy="915989"/>
          </a:xfrm>
          <a:prstGeom prst="line">
            <a:avLst/>
          </a:prstGeom>
          <a:ln w="19050">
            <a:solidFill>
              <a:srgbClr val="64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ttangolo 34"/>
              <p:cNvSpPr/>
              <p:nvPr/>
            </p:nvSpPr>
            <p:spPr>
              <a:xfrm>
                <a:off x="-595255" y="5130724"/>
                <a:ext cx="10009112" cy="8714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AU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𝑓𝑋</m:t>
                      </m:r>
                      <m:r>
                        <a:rPr lang="en-AU" i="0"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AU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𝐾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AU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p>
                            <m:e>
                              <m:r>
                                <a:rPr lang="en-AU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AU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 [(</m:t>
                                  </m:r>
                                  <m:r>
                                    <a:rPr lang="it-IT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0,29</m:t>
                                  </m:r>
                                  <m:r>
                                    <a:rPr lang="en-AU" i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en-AU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𝑁𝑆</m:t>
                                  </m:r>
                                </m:e>
                                <m:sub>
                                  <m:r>
                                    <a:rPr lang="en-AU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AU" i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AU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n-AU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A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AU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it-IT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0,60</m:t>
                                  </m:r>
                                  <m:r>
                                    <a:rPr lang="en-AU" i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en-A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𝐸𝑆</m:t>
                                  </m:r>
                                </m:e>
                                <m:sub>
                                  <m:r>
                                    <a:rPr lang="en-A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AU" i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A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n-AU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it-IT" b="0" i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it-IT" b="0" i="1" smtClean="0">
                                  <a:solidFill>
                                    <a:srgbClr val="FF891D"/>
                                  </a:solidFill>
                                  <a:latin typeface="Cambria Math" panose="02040503050406030204" pitchFamily="18" charset="0"/>
                                </a:rPr>
                                <m:t>(0,11</m:t>
                              </m:r>
                              <m:sSub>
                                <m:sSubPr>
                                  <m:ctrlPr>
                                    <a:rPr lang="en-AU" i="1">
                                      <a:solidFill>
                                        <a:srgbClr val="FF891D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>
                                      <a:solidFill>
                                        <a:srgbClr val="FF891D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it-IT" b="0" i="1" smtClean="0">
                                      <a:solidFill>
                                        <a:srgbClr val="FF891D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  <m:r>
                                    <a:rPr lang="en-AU" i="1">
                                      <a:solidFill>
                                        <a:srgbClr val="FF891D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AU" i="1">
                                      <a:solidFill>
                                        <a:srgbClr val="FF891D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AU">
                                      <a:solidFill>
                                        <a:srgbClr val="FF891D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AU" i="1">
                                      <a:solidFill>
                                        <a:srgbClr val="FF891D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it-IT" b="0" i="0" smtClean="0">
                                  <a:solidFill>
                                    <a:srgbClr val="FF891D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AU" i="0">
                                  <a:solidFill>
                                    <a:srgbClr val="FF891D"/>
                                  </a:solidFill>
                                  <a:latin typeface="Cambria Math" panose="02040503050406030204" pitchFamily="18" charset="0"/>
                                </a:rPr>
                                <m:t>] </m:t>
                              </m:r>
                            </m:e>
                          </m:nary>
                        </m:e>
                      </m:nary>
                      <m:r>
                        <a:rPr lang="en-AU" i="0">
                          <a:latin typeface="Cambria Math" panose="02040503050406030204" pitchFamily="18" charset="0"/>
                        </a:rPr>
                        <m:t> ∗ </m:t>
                      </m:r>
                      <m:sSub>
                        <m:sSub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endChr m:val=""/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</m:e>
                        <m:sub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A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AU" i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35" name="Rettango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95255" y="5130724"/>
                <a:ext cx="10009112" cy="8714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ttangolo 2">
            <a:extLst>
              <a:ext uri="{FF2B5EF4-FFF2-40B4-BE49-F238E27FC236}">
                <a16:creationId xmlns:a16="http://schemas.microsoft.com/office/drawing/2014/main" id="{BABA5129-6DA6-45AD-B191-D205C5681595}"/>
              </a:ext>
            </a:extLst>
          </p:cNvPr>
          <p:cNvSpPr/>
          <p:nvPr/>
        </p:nvSpPr>
        <p:spPr>
          <a:xfrm>
            <a:off x="180500" y="1346164"/>
            <a:ext cx="885599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2">
                    <a:lumMod val="50000"/>
                  </a:schemeClr>
                </a:solidFill>
                <a:ea typeface="DengXian" panose="02010600030101010101" pitchFamily="2" charset="-122"/>
                <a:cs typeface="Times New Roman" panose="02020603050405020304" pitchFamily="18" charset="0"/>
              </a:rPr>
              <a:t>After the three decisional indexes ES; NS; RS are established, an </a:t>
            </a:r>
            <a:r>
              <a:rPr lang="en-GB" sz="2000" b="1" dirty="0">
                <a:solidFill>
                  <a:schemeClr val="tx2">
                    <a:lumMod val="50000"/>
                  </a:schemeClr>
                </a:solidFill>
                <a:ea typeface="DengXian" panose="02010600030101010101" pitchFamily="2" charset="-122"/>
                <a:cs typeface="Times New Roman" panose="02020603050405020304" pitchFamily="18" charset="0"/>
              </a:rPr>
              <a:t>evolutionary algorithm</a:t>
            </a:r>
            <a:r>
              <a:rPr lang="en-GB" sz="2000" dirty="0">
                <a:solidFill>
                  <a:schemeClr val="tx2">
                    <a:lumMod val="50000"/>
                  </a:schemeClr>
                </a:solidFill>
                <a:ea typeface="DengXian" panose="02010600030101010101" pitchFamily="2" charset="-122"/>
                <a:cs typeface="Times New Roman" panose="02020603050405020304" pitchFamily="18" charset="0"/>
              </a:rPr>
              <a:t> is launched to test out the overall benefits produced by every scenario if applied to the buildings of a stock and select the best scenario</a:t>
            </a:r>
          </a:p>
          <a:p>
            <a:endParaRPr lang="en-GB" sz="2000" dirty="0">
              <a:solidFill>
                <a:schemeClr val="tx2">
                  <a:lumMod val="50000"/>
                </a:schemeClr>
              </a:solidFill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The algorithm iteratively calculates the indexes for every scenario of intervention inside the feasibility domain, as a sum of the benefits/costs for each building.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The target is the </a:t>
            </a:r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optimal configuration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of interventions over the stock, i.e. the one that simultaneously maximizes the three indexes, within the declared constraints.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784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1621" y="396269"/>
            <a:ext cx="7636843" cy="680568"/>
          </a:xfrm>
        </p:spPr>
        <p:txBody>
          <a:bodyPr>
            <a:normAutofit/>
          </a:bodyPr>
          <a:lstStyle/>
          <a:p>
            <a:r>
              <a:rPr lang="en-AU" dirty="0"/>
              <a:t>Identification of the optimal solution</a:t>
            </a:r>
          </a:p>
        </p:txBody>
      </p:sp>
      <p:sp>
        <p:nvSpPr>
          <p:cNvPr id="3" name="Rettangolo 2"/>
          <p:cNvSpPr/>
          <p:nvPr/>
        </p:nvSpPr>
        <p:spPr>
          <a:xfrm>
            <a:off x="1494822" y="5722472"/>
            <a:ext cx="65022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The optimization is solved through an </a:t>
            </a:r>
            <a:r>
              <a:rPr lang="en-GB" sz="1600" b="1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evolutionary algorithm</a:t>
            </a:r>
            <a:r>
              <a:rPr lang="en-GB" sz="16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 that tests all the feasible combinations building-scenario (B</a:t>
            </a:r>
            <a:r>
              <a:rPr lang="en-GB" sz="1600" baseline="-250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k</a:t>
            </a:r>
            <a:r>
              <a:rPr lang="en-GB" sz="16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 S</a:t>
            </a:r>
            <a:r>
              <a:rPr lang="en-GB" sz="1600" baseline="-250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m</a:t>
            </a:r>
            <a:r>
              <a:rPr lang="en-GB" sz="16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) and stops when the </a:t>
            </a:r>
            <a:r>
              <a:rPr lang="en-GB" sz="1600" b="1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optimum is found.</a:t>
            </a:r>
            <a:endParaRPr lang="en-AU" sz="1600" b="1" dirty="0"/>
          </a:p>
        </p:txBody>
      </p:sp>
      <p:sp>
        <p:nvSpPr>
          <p:cNvPr id="16" name="Rettangolo 15"/>
          <p:cNvSpPr/>
          <p:nvPr/>
        </p:nvSpPr>
        <p:spPr>
          <a:xfrm>
            <a:off x="1763688" y="1423226"/>
            <a:ext cx="5894098" cy="3888432"/>
          </a:xfrm>
          <a:prstGeom prst="rect">
            <a:avLst/>
          </a:prstGeom>
          <a:gradFill flip="none" rotWithShape="1">
            <a:gsLst>
              <a:gs pos="0">
                <a:srgbClr val="676195">
                  <a:tint val="66000"/>
                  <a:satMod val="160000"/>
                </a:srgbClr>
              </a:gs>
              <a:gs pos="50000">
                <a:srgbClr val="676195">
                  <a:tint val="44500"/>
                  <a:satMod val="160000"/>
                </a:srgbClr>
              </a:gs>
              <a:gs pos="100000">
                <a:srgbClr val="676195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3900780" y="1495234"/>
            <a:ext cx="1777414" cy="89910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Rettangolo 18"/>
          <p:cNvSpPr/>
          <p:nvPr/>
        </p:nvSpPr>
        <p:spPr>
          <a:xfrm>
            <a:off x="2339797" y="3325780"/>
            <a:ext cx="4896544" cy="397272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0" name="Rettangolo 19"/>
          <p:cNvSpPr/>
          <p:nvPr/>
        </p:nvSpPr>
        <p:spPr>
          <a:xfrm>
            <a:off x="3412589" y="3800205"/>
            <a:ext cx="2832217" cy="397272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2" name="Ovale 21"/>
          <p:cNvSpPr/>
          <p:nvPr/>
        </p:nvSpPr>
        <p:spPr>
          <a:xfrm>
            <a:off x="1852102" y="4701910"/>
            <a:ext cx="5695598" cy="539904"/>
          </a:xfrm>
          <a:prstGeom prst="ellipse">
            <a:avLst/>
          </a:prstGeom>
          <a:solidFill>
            <a:schemeClr val="bg1"/>
          </a:solidFill>
          <a:ln w="19050"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3" name="Rettangolo 22"/>
          <p:cNvSpPr/>
          <p:nvPr/>
        </p:nvSpPr>
        <p:spPr>
          <a:xfrm>
            <a:off x="3392660" y="3811041"/>
            <a:ext cx="29470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rgbClr val="9966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Multi attribute </a:t>
            </a:r>
            <a:r>
              <a:rPr lang="en-GB" sz="1600" b="1" dirty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optimization</a:t>
            </a:r>
            <a:endParaRPr lang="en-AU" sz="1600" b="1" dirty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4" name="Freccia a destra 23">
            <a:extLst>
              <a:ext uri="{FF2B5EF4-FFF2-40B4-BE49-F238E27FC236}">
                <a16:creationId xmlns:a16="http://schemas.microsoft.com/office/drawing/2014/main" id="{7E445B7D-8DDF-4E85-ADBD-01C2954437E7}"/>
              </a:ext>
            </a:extLst>
          </p:cNvPr>
          <p:cNvSpPr/>
          <p:nvPr/>
        </p:nvSpPr>
        <p:spPr>
          <a:xfrm rot="5400000">
            <a:off x="4702093" y="3553666"/>
            <a:ext cx="206580" cy="331148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5" name="Rettangolo 24"/>
          <p:cNvSpPr/>
          <p:nvPr/>
        </p:nvSpPr>
        <p:spPr>
          <a:xfrm>
            <a:off x="3773966" y="1537869"/>
            <a:ext cx="20062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1,11504E+43 </a:t>
            </a:r>
            <a:r>
              <a:rPr lang="en-GB" sz="1600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combinations </a:t>
            </a:r>
          </a:p>
          <a:p>
            <a:pPr algn="ctr"/>
            <a:r>
              <a:rPr lang="en-GB" sz="1600" b="1" dirty="0">
                <a:solidFill>
                  <a:srgbClr val="B8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B</a:t>
            </a:r>
            <a:r>
              <a:rPr lang="it-IT" sz="1600" b="1" baseline="-25000" dirty="0">
                <a:solidFill>
                  <a:srgbClr val="B8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k</a:t>
            </a:r>
            <a:r>
              <a:rPr lang="en-GB" sz="1600" b="1" dirty="0">
                <a:solidFill>
                  <a:srgbClr val="0070C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S</a:t>
            </a:r>
            <a:r>
              <a:rPr lang="en-GB" sz="1600" b="1" baseline="-25000" dirty="0">
                <a:solidFill>
                  <a:srgbClr val="0070C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m</a:t>
            </a:r>
            <a:endParaRPr lang="en-AU" sz="1600" b="1" dirty="0">
              <a:solidFill>
                <a:srgbClr val="0070C0"/>
              </a:solidFill>
            </a:endParaRPr>
          </a:p>
          <a:p>
            <a:pPr algn="ctr"/>
            <a:endParaRPr lang="en-AU" sz="1600" dirty="0"/>
          </a:p>
        </p:txBody>
      </p:sp>
      <p:sp>
        <p:nvSpPr>
          <p:cNvPr id="26" name="Rettangolo 25"/>
          <p:cNvSpPr/>
          <p:nvPr/>
        </p:nvSpPr>
        <p:spPr>
          <a:xfrm>
            <a:off x="3607714" y="4266898"/>
            <a:ext cx="2441966" cy="338554"/>
          </a:xfrm>
          <a:prstGeom prst="rect">
            <a:avLst/>
          </a:prstGeom>
          <a:solidFill>
            <a:schemeClr val="bg2">
              <a:lumMod val="10000"/>
            </a:schemeClr>
          </a:solidFill>
          <a:ln w="28575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</a:rPr>
              <a:t>Evolutive algorithm</a:t>
            </a:r>
            <a:endParaRPr lang="en-AU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Freccia a destra 26">
            <a:extLst>
              <a:ext uri="{FF2B5EF4-FFF2-40B4-BE49-F238E27FC236}">
                <a16:creationId xmlns:a16="http://schemas.microsoft.com/office/drawing/2014/main" id="{7E445B7D-8DDF-4E85-ADBD-01C2954437E7}"/>
              </a:ext>
            </a:extLst>
          </p:cNvPr>
          <p:cNvSpPr/>
          <p:nvPr/>
        </p:nvSpPr>
        <p:spPr>
          <a:xfrm rot="5400000">
            <a:off x="4686838" y="4088695"/>
            <a:ext cx="206580" cy="331148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8" name="Rettangolo 27"/>
          <p:cNvSpPr/>
          <p:nvPr/>
        </p:nvSpPr>
        <p:spPr>
          <a:xfrm>
            <a:off x="2068693" y="1532982"/>
            <a:ext cx="16972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rgbClr val="B8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11 buildingsB</a:t>
            </a:r>
            <a:r>
              <a:rPr lang="it-IT" sz="1600" b="1" baseline="-25000" dirty="0">
                <a:solidFill>
                  <a:srgbClr val="B8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k</a:t>
            </a:r>
            <a:endParaRPr lang="en-AU" sz="1600" b="1" dirty="0">
              <a:solidFill>
                <a:srgbClr val="0070C0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5844338" y="1550204"/>
            <a:ext cx="16322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rgbClr val="0070C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18 scenarios </a:t>
            </a:r>
            <a:r>
              <a:rPr lang="en-GB" sz="1600" b="1" dirty="0">
                <a:solidFill>
                  <a:srgbClr val="0070C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S</a:t>
            </a:r>
            <a:r>
              <a:rPr lang="en-GB" sz="1600" b="1" baseline="-25000" dirty="0">
                <a:solidFill>
                  <a:srgbClr val="0070C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m</a:t>
            </a:r>
            <a:endParaRPr lang="en-AU" sz="1600" b="1" dirty="0">
              <a:solidFill>
                <a:srgbClr val="0070C0"/>
              </a:solidFill>
            </a:endParaRPr>
          </a:p>
        </p:txBody>
      </p:sp>
      <p:sp>
        <p:nvSpPr>
          <p:cNvPr id="30" name="Freccia a destra 29">
            <a:extLst>
              <a:ext uri="{FF2B5EF4-FFF2-40B4-BE49-F238E27FC236}">
                <a16:creationId xmlns:a16="http://schemas.microsoft.com/office/drawing/2014/main" id="{7E445B7D-8DDF-4E85-ADBD-01C2954437E7}"/>
              </a:ext>
            </a:extLst>
          </p:cNvPr>
          <p:cNvSpPr/>
          <p:nvPr/>
        </p:nvSpPr>
        <p:spPr>
          <a:xfrm rot="1652334">
            <a:off x="3549504" y="1706654"/>
            <a:ext cx="206580" cy="331148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1" name="Freccia a destra 30">
            <a:extLst>
              <a:ext uri="{FF2B5EF4-FFF2-40B4-BE49-F238E27FC236}">
                <a16:creationId xmlns:a16="http://schemas.microsoft.com/office/drawing/2014/main" id="{7E445B7D-8DDF-4E85-ADBD-01C2954437E7}"/>
              </a:ext>
            </a:extLst>
          </p:cNvPr>
          <p:cNvSpPr/>
          <p:nvPr/>
        </p:nvSpPr>
        <p:spPr>
          <a:xfrm rot="8813998">
            <a:off x="5834981" y="1688929"/>
            <a:ext cx="206580" cy="331148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2" name="Ovale 31"/>
          <p:cNvSpPr/>
          <p:nvPr/>
        </p:nvSpPr>
        <p:spPr>
          <a:xfrm>
            <a:off x="1852101" y="2494299"/>
            <a:ext cx="1832219" cy="45934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3" name="Rettangolo 32"/>
          <p:cNvSpPr/>
          <p:nvPr/>
        </p:nvSpPr>
        <p:spPr>
          <a:xfrm>
            <a:off x="1547228" y="2548656"/>
            <a:ext cx="24419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Neural networks</a:t>
            </a:r>
            <a:endParaRPr lang="en-AU" sz="1600" b="1" dirty="0">
              <a:solidFill>
                <a:schemeClr val="bg1"/>
              </a:solidFill>
            </a:endParaRPr>
          </a:p>
        </p:txBody>
      </p:sp>
      <p:sp>
        <p:nvSpPr>
          <p:cNvPr id="34" name="Ovale 33"/>
          <p:cNvSpPr/>
          <p:nvPr/>
        </p:nvSpPr>
        <p:spPr>
          <a:xfrm>
            <a:off x="3684320" y="2638753"/>
            <a:ext cx="2095856" cy="45934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5" name="Rettangolo 34"/>
          <p:cNvSpPr/>
          <p:nvPr/>
        </p:nvSpPr>
        <p:spPr>
          <a:xfrm>
            <a:off x="3543631" y="2714683"/>
            <a:ext cx="24419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rgbClr val="FFFF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Automated calculation</a:t>
            </a:r>
            <a:endParaRPr lang="en-AU" sz="1600" b="1" dirty="0">
              <a:solidFill>
                <a:srgbClr val="FFFF00"/>
              </a:solidFill>
            </a:endParaRPr>
          </a:p>
        </p:txBody>
      </p:sp>
      <p:sp>
        <p:nvSpPr>
          <p:cNvPr id="36" name="Ovale 35"/>
          <p:cNvSpPr/>
          <p:nvPr/>
        </p:nvSpPr>
        <p:spPr>
          <a:xfrm>
            <a:off x="5715480" y="2493090"/>
            <a:ext cx="1832219" cy="45934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7" name="Rettangolo 36"/>
          <p:cNvSpPr/>
          <p:nvPr/>
        </p:nvSpPr>
        <p:spPr>
          <a:xfrm>
            <a:off x="5438724" y="2546899"/>
            <a:ext cx="24419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rgbClr val="92D050"/>
                </a:solidFill>
                <a:latin typeface="Calibri Light" panose="020F0302020204030204" pitchFamily="34" charset="0"/>
              </a:rPr>
              <a:t>Python</a:t>
            </a:r>
            <a:r>
              <a:rPr lang="en-AU" sz="1600" b="1" dirty="0">
                <a:solidFill>
                  <a:srgbClr val="92D050"/>
                </a:solidFill>
              </a:rPr>
              <a:t> </a:t>
            </a:r>
            <a:r>
              <a:rPr lang="en-GB" sz="1600" b="1" dirty="0">
                <a:solidFill>
                  <a:srgbClr val="92D050"/>
                </a:solidFill>
                <a:latin typeface="Calibri Light" panose="020F0302020204030204" pitchFamily="34" charset="0"/>
              </a:rPr>
              <a:t>Code</a:t>
            </a:r>
            <a:endParaRPr lang="en-AU" sz="1600" b="1" dirty="0">
              <a:solidFill>
                <a:srgbClr val="92D050"/>
              </a:solidFill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1918689" y="3325780"/>
            <a:ext cx="5695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rgbClr val="9966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Iterative </a:t>
            </a:r>
            <a:r>
              <a:rPr lang="en-US" sz="1600" b="1" dirty="0">
                <a:solidFill>
                  <a:srgbClr val="9966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assessment of the indexes</a:t>
            </a:r>
            <a:r>
              <a:rPr lang="it-IT" sz="1600" dirty="0">
                <a:solidFill>
                  <a:srgbClr val="9966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 </a:t>
            </a:r>
            <a:r>
              <a:rPr lang="it-IT" sz="16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ES</a:t>
            </a:r>
            <a:r>
              <a:rPr lang="it-IT" sz="1600" baseline="-250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k,m</a:t>
            </a:r>
            <a:r>
              <a:rPr lang="it-IT" sz="16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, NS</a:t>
            </a:r>
            <a:r>
              <a:rPr lang="it-IT" sz="1600" baseline="-250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k,m</a:t>
            </a:r>
            <a:r>
              <a:rPr lang="it-IT" sz="16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, RS</a:t>
            </a:r>
            <a:r>
              <a:rPr lang="it-IT" sz="1600" baseline="-250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k,m</a:t>
            </a:r>
            <a:endParaRPr lang="en-AU" sz="1600" dirty="0"/>
          </a:p>
        </p:txBody>
      </p:sp>
      <p:cxnSp>
        <p:nvCxnSpPr>
          <p:cNvPr id="39" name="Connettore 2 38"/>
          <p:cNvCxnSpPr>
            <a:stCxn id="32" idx="4"/>
            <a:endCxn id="19" idx="0"/>
          </p:cNvCxnSpPr>
          <p:nvPr/>
        </p:nvCxnSpPr>
        <p:spPr>
          <a:xfrm>
            <a:off x="2768211" y="2953641"/>
            <a:ext cx="2019858" cy="372139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>
            <a:stCxn id="34" idx="4"/>
            <a:endCxn id="19" idx="0"/>
          </p:cNvCxnSpPr>
          <p:nvPr/>
        </p:nvCxnSpPr>
        <p:spPr>
          <a:xfrm>
            <a:off x="4732248" y="3098095"/>
            <a:ext cx="55821" cy="227685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>
            <a:stCxn id="36" idx="4"/>
            <a:endCxn id="19" idx="0"/>
          </p:cNvCxnSpPr>
          <p:nvPr/>
        </p:nvCxnSpPr>
        <p:spPr>
          <a:xfrm flipH="1">
            <a:off x="4788069" y="2952432"/>
            <a:ext cx="1843521" cy="37334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4 41"/>
          <p:cNvCxnSpPr>
            <a:endCxn id="19" idx="3"/>
          </p:cNvCxnSpPr>
          <p:nvPr/>
        </p:nvCxnSpPr>
        <p:spPr>
          <a:xfrm flipV="1">
            <a:off x="5761322" y="3524416"/>
            <a:ext cx="1475019" cy="923146"/>
          </a:xfrm>
          <a:prstGeom prst="bentConnector3">
            <a:avLst>
              <a:gd name="adj1" fmla="val 120507"/>
            </a:avLst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4 42"/>
          <p:cNvCxnSpPr/>
          <p:nvPr/>
        </p:nvCxnSpPr>
        <p:spPr>
          <a:xfrm rot="10800000">
            <a:off x="2319868" y="3524418"/>
            <a:ext cx="1580912" cy="934181"/>
          </a:xfrm>
          <a:prstGeom prst="bentConnector3">
            <a:avLst>
              <a:gd name="adj1" fmla="val 120109"/>
            </a:avLst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tangolo 43"/>
          <p:cNvSpPr/>
          <p:nvPr/>
        </p:nvSpPr>
        <p:spPr>
          <a:xfrm>
            <a:off x="2050603" y="4768905"/>
            <a:ext cx="5695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rgbClr val="9966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Optimal solution</a:t>
            </a:r>
            <a:endParaRPr lang="en-AU" sz="1600" b="1" dirty="0">
              <a:solidFill>
                <a:srgbClr val="996600"/>
              </a:solidFill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5" name="Freccia a destra 44">
            <a:extLst>
              <a:ext uri="{FF2B5EF4-FFF2-40B4-BE49-F238E27FC236}">
                <a16:creationId xmlns:a16="http://schemas.microsoft.com/office/drawing/2014/main" id="{7E445B7D-8DDF-4E85-ADBD-01C2954437E7}"/>
              </a:ext>
            </a:extLst>
          </p:cNvPr>
          <p:cNvSpPr/>
          <p:nvPr/>
        </p:nvSpPr>
        <p:spPr>
          <a:xfrm rot="5400000">
            <a:off x="4694303" y="4536336"/>
            <a:ext cx="206580" cy="331148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6" name="Freccia a destra 45">
            <a:extLst>
              <a:ext uri="{FF2B5EF4-FFF2-40B4-BE49-F238E27FC236}">
                <a16:creationId xmlns:a16="http://schemas.microsoft.com/office/drawing/2014/main" id="{7E445B7D-8DDF-4E85-ADBD-01C2954437E7}"/>
              </a:ext>
            </a:extLst>
          </p:cNvPr>
          <p:cNvSpPr/>
          <p:nvPr/>
        </p:nvSpPr>
        <p:spPr>
          <a:xfrm rot="5400000">
            <a:off x="4559420" y="5223237"/>
            <a:ext cx="476345" cy="331148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8" name="Rettangolo 47"/>
          <p:cNvSpPr/>
          <p:nvPr/>
        </p:nvSpPr>
        <p:spPr>
          <a:xfrm>
            <a:off x="2489675" y="4764772"/>
            <a:ext cx="1504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∀ 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</a:rPr>
              <a:t>k 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</a:t>
            </a:r>
            <a:r>
              <a:rPr lang="en-GB" b="1" dirty="0">
                <a:solidFill>
                  <a:srgbClr val="B8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B</a:t>
            </a:r>
            <a:r>
              <a:rPr lang="it-IT" b="1" baseline="-25000" dirty="0">
                <a:solidFill>
                  <a:srgbClr val="B8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k</a:t>
            </a:r>
            <a:r>
              <a:rPr lang="en-GB" b="1" dirty="0">
                <a:solidFill>
                  <a:srgbClr val="0070C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S</a:t>
            </a:r>
            <a:r>
              <a:rPr lang="en-GB" b="1" baseline="-25000" dirty="0">
                <a:solidFill>
                  <a:srgbClr val="0070C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m_opt</a:t>
            </a:r>
            <a:endParaRPr lang="en-A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329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Results: The Optimal Configuration</a:t>
            </a:r>
          </a:p>
        </p:txBody>
      </p:sp>
      <p:sp>
        <p:nvSpPr>
          <p:cNvPr id="5" name="Rettangolo 4"/>
          <p:cNvSpPr/>
          <p:nvPr/>
        </p:nvSpPr>
        <p:spPr>
          <a:xfrm>
            <a:off x="253200" y="1234493"/>
            <a:ext cx="87112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Considering the building portfolio as a whole, the </a:t>
            </a:r>
            <a:r>
              <a:rPr lang="en-GB" b="1" dirty="0">
                <a:solidFill>
                  <a:srgbClr val="0070C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investment cost </a:t>
            </a:r>
            <a:r>
              <a:rPr lang="en-GB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implement the energy retrofit measures on the eleven buildings is </a:t>
            </a:r>
            <a:r>
              <a:rPr lang="en-GB" b="1" dirty="0">
                <a:solidFill>
                  <a:srgbClr val="0070C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2,955,063 €</a:t>
            </a:r>
            <a:r>
              <a:rPr lang="en-GB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while the produced </a:t>
            </a:r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 saving </a:t>
            </a:r>
            <a:r>
              <a:rPr lang="en-GB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a 30-year timeframe is </a:t>
            </a:r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2,010,305 €</a:t>
            </a:r>
            <a:r>
              <a:rPr lang="en-GB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AU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967DC2F3-D2B9-499B-8EDD-4F5EAD2C1592}"/>
              </a:ext>
            </a:extLst>
          </p:cNvPr>
          <p:cNvSpPr/>
          <p:nvPr/>
        </p:nvSpPr>
        <p:spPr>
          <a:xfrm>
            <a:off x="253200" y="2264874"/>
            <a:ext cx="87484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overall economic valuation on the entire stock is finally performed through a </a:t>
            </a:r>
            <a:r>
              <a:rPr lang="en-GB" b="1" dirty="0">
                <a:solidFill>
                  <a:srgbClr val="0070C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Discounted Cash Flow analysis (DCFA). </a:t>
            </a:r>
            <a:r>
              <a:rPr lang="en-GB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chosen to </a:t>
            </a:r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prioritize</a:t>
            </a:r>
            <a:r>
              <a:rPr lang="en-GB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interventions according to their effectiveness, and a </a:t>
            </a:r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ost-effectiveness index </a:t>
            </a:r>
            <a:r>
              <a:rPr lang="en-GB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is defined as ES</a:t>
            </a:r>
            <a:r>
              <a:rPr lang="en-GB" baseline="-250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k,m_opt</a:t>
            </a:r>
            <a:r>
              <a:rPr lang="en-GB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/Ci</a:t>
            </a:r>
            <a:r>
              <a:rPr lang="en-GB" baseline="-250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k,m_opt</a:t>
            </a:r>
            <a:endParaRPr lang="en-AU" dirty="0"/>
          </a:p>
          <a:p>
            <a:endParaRPr lang="en-AU" b="1" dirty="0">
              <a:solidFill>
                <a:srgbClr val="0070C0"/>
              </a:solidFill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3596DDB-2749-490E-AE76-50769721B3DF}"/>
              </a:ext>
            </a:extLst>
          </p:cNvPr>
          <p:cNvSpPr/>
          <p:nvPr/>
        </p:nvSpPr>
        <p:spPr>
          <a:xfrm>
            <a:off x="142335" y="3534957"/>
            <a:ext cx="8810482" cy="1067678"/>
          </a:xfrm>
          <a:prstGeom prst="rect">
            <a:avLst/>
          </a:prstGeom>
          <a:solidFill>
            <a:srgbClr val="DCDB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ttangolo 14">
                <a:extLst>
                  <a:ext uri="{FF2B5EF4-FFF2-40B4-BE49-F238E27FC236}">
                    <a16:creationId xmlns:a16="http://schemas.microsoft.com/office/drawing/2014/main" id="{B8FAE696-0336-4FF8-8CCA-95B4C7CFDE23}"/>
                  </a:ext>
                </a:extLst>
              </p:cNvPr>
              <p:cNvSpPr/>
              <p:nvPr/>
            </p:nvSpPr>
            <p:spPr>
              <a:xfrm>
                <a:off x="-227695" y="3664461"/>
                <a:ext cx="9577064" cy="8604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1700" i="1" smtClean="0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en-AU" sz="1700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AU" sz="17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AU" sz="17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AU" sz="1700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AU" sz="1700" i="1">
                              <a:latin typeface="Cambria Math" panose="02040503050406030204" pitchFamily="18" charset="0"/>
                            </a:rPr>
                            <m:t>𝐾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n-AU" sz="17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AU" sz="17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AU" sz="1700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AU" sz="17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AU" sz="17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AU" sz="17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AU" sz="1700" i="0">
                                      <a:latin typeface="Cambria Math" panose="02040503050406030204" pitchFamily="18" charset="0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en-AU" sz="17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ctrlPr>
                                        <a:rPr lang="en-AU" sz="17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AU" sz="17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  <m:r>
                                        <a:rPr lang="en-AU" sz="1700" i="0">
                                          <a:latin typeface="Cambria Math" panose="02040503050406030204" pitchFamily="18" charset="0"/>
                                        </a:rPr>
                                        <m:t>=0</m:t>
                                      </m:r>
                                    </m:sub>
                                    <m:sup>
                                      <m:r>
                                        <a:rPr lang="en-AU" sz="17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sup>
                                    <m:e>
                                      <m:d>
                                        <m:dPr>
                                          <m:ctrlPr>
                                            <a:rPr lang="en-AU" sz="17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AU" sz="1700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en-AU" sz="17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AU" sz="17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AU" sz="17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m:rPr>
                                                          <m:sty m:val="p"/>
                                                        </m:rPr>
                                                        <a:rPr lang="en-AU" sz="1700" i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Ci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AU" sz="17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𝑘</m:t>
                                                      </m:r>
                                                      <m:r>
                                                        <a:rPr lang="en-AU" sz="1700" i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,</m:t>
                                                      </m:r>
                                                      <m:r>
                                                        <a:rPr lang="en-AU" sz="17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𝑚</m:t>
                                                      </m:r>
                                                      <m:r>
                                                        <a:rPr lang="en-AU" sz="1700" i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 </m:t>
                                                      </m:r>
                                                    </m:sub>
                                                  </m:sSub>
                                                  <m:sSub>
                                                    <m:sSubPr>
                                                      <m:ctrlPr>
                                                        <a:rPr lang="en-AU" sz="17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AU" sz="17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𝑋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AU" sz="17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𝑘</m:t>
                                                      </m:r>
                                                      <m:r>
                                                        <a:rPr lang="en-AU" sz="1700" i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,</m:t>
                                                      </m:r>
                                                      <m:r>
                                                        <a:rPr lang="en-AU" sz="17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𝑚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en-AU" sz="1700" i="0">
                                                      <a:latin typeface="Cambria Math" panose="02040503050406030204" pitchFamily="18" charset="0"/>
                                                    </a:rPr>
                                                    <m:t>  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AU" sz="1700" i="0">
                                                      <a:latin typeface="Cambria Math" panose="02040503050406030204" pitchFamily="18" charset="0"/>
                                                    </a:rPr>
                                                    <m:t>  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sSup>
                                                <m:sSupPr>
                                                  <m:ctrlPr>
                                                    <a:rPr lang="en-AU" sz="17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n-AU" sz="17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AU" sz="1700" i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1+</m:t>
                                                      </m:r>
                                                      <m:r>
                                                        <a:rPr lang="en-AU" sz="17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𝑟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AU" sz="17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sup>
                                              </m:sSup>
                                            </m:den>
                                          </m:f>
                                          <m:r>
                                            <a:rPr lang="en-AU" sz="1700" i="0">
                                              <a:latin typeface="Cambria Math" panose="02040503050406030204" pitchFamily="18" charset="0"/>
                                            </a:rPr>
                                            <m:t>+ </m:t>
                                          </m:r>
                                          <m:f>
                                            <m:fPr>
                                              <m:ctrlPr>
                                                <a:rPr lang="en-AU" sz="17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d>
                                                <m:dPr>
                                                  <m:endChr m:val=""/>
                                                  <m:ctrlPr>
                                                    <a:rPr lang="en-AU" sz="17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AU" sz="17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sSub>
                                                        <m:sSubPr>
                                                          <m:ctrlPr>
                                                            <a:rPr lang="en-AU" sz="17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m:rPr>
                                                              <m:sty m:val="p"/>
                                                            </m:rPr>
                                                            <a:rPr lang="en-AU" sz="1700" i="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F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n-AU" sz="17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𝑘</m:t>
                                                          </m:r>
                                                          <m:r>
                                                            <a:rPr lang="en-AU" sz="1700" i="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,</m:t>
                                                          </m:r>
                                                          <m:r>
                                                            <a:rPr lang="en-AU" sz="17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𝑚</m:t>
                                                          </m:r>
                                                        </m:sub>
                                                      </m:sSub>
                                                      <m:r>
                                                        <a:rPr lang="en-AU" sz="1700" i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) </m:t>
                                                      </m:r>
                                                      <m:sSub>
                                                        <m:sSubPr>
                                                          <m:ctrlPr>
                                                            <a:rPr lang="en-AU" sz="17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n-AU" sz="17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𝑋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n-AU" sz="17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𝑘</m:t>
                                                          </m:r>
                                                          <m:r>
                                                            <a:rPr lang="en-AU" sz="1700" i="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,</m:t>
                                                          </m:r>
                                                          <m:r>
                                                            <a:rPr lang="en-AU" sz="17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𝑚</m:t>
                                                          </m:r>
                                                        </m:sub>
                                                      </m:sSub>
                                                      <m:r>
                                                        <a:rPr lang="en-AU" sz="1700" i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 </m:t>
                                                      </m:r>
                                                      <m:d>
                                                        <m:dPr>
                                                          <m:begChr m:val="["/>
                                                          <m:endChr m:val="]"/>
                                                          <m:ctrlPr>
                                                            <a:rPr lang="en-AU" sz="17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dPr>
                                                        <m:e>
                                                          <m:sSup>
                                                            <m:sSupPr>
                                                              <m:ctrlPr>
                                                                <a:rPr lang="en-AU" sz="1700" i="1">
                                                                  <a:latin typeface="Cambria Math" panose="02040503050406030204" pitchFamily="18" charset="0"/>
                                                                </a:rPr>
                                                              </m:ctrlPr>
                                                            </m:sSupPr>
                                                            <m:e>
                                                              <m:d>
                                                                <m:dPr>
                                                                  <m:ctrlPr>
                                                                    <a:rPr lang="en-AU" sz="1700" i="1"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</m:ctrlPr>
                                                                </m:dPr>
                                                                <m:e>
                                                                  <m:r>
                                                                    <a:rPr lang="en-AU" sz="1700" i="0"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  <m:t>1+</m:t>
                                                                  </m:r>
                                                                  <m:r>
                                                                    <a:rPr lang="en-AU" sz="1700" i="1"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  <m:t>𝑟</m:t>
                                                                  </m:r>
                                                                </m:e>
                                                              </m:d>
                                                            </m:e>
                                                            <m:sup>
                                                              <m:r>
                                                                <a:rPr lang="en-AU" sz="1700" i="1">
                                                                  <a:latin typeface="Cambria Math" panose="02040503050406030204" pitchFamily="18" charset="0"/>
                                                                </a:rPr>
                                                                <m:t>𝑠</m:t>
                                                              </m:r>
                                                            </m:sup>
                                                          </m:sSup>
                                                          <m:r>
                                                            <a:rPr lang="en-AU" sz="1700" i="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−1</m:t>
                                                          </m:r>
                                                        </m:e>
                                                      </m:d>
                                                    </m:e>
                                                    <m:sub>
                                                      <m:r>
                                                        <a:rPr lang="en-AU" sz="1700" i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  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num>
                                            <m:den>
                                              <m:sSup>
                                                <m:sSupPr>
                                                  <m:ctrlPr>
                                                    <a:rPr lang="en-AU" sz="17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begChr m:val=""/>
                                                      <m:ctrlPr>
                                                        <a:rPr lang="en-AU" sz="17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AU" sz="17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𝑟</m:t>
                                                      </m:r>
                                                      <m:r>
                                                        <a:rPr lang="en-AU" sz="1700" i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(1+</m:t>
                                                      </m:r>
                                                      <m:r>
                                                        <a:rPr lang="en-AU" sz="17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𝑟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AU" sz="17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𝑠</m:t>
                                                  </m:r>
                                                </m:sup>
                                              </m:sSup>
                                            </m:den>
                                          </m:f>
                                          <m:r>
                                            <a:rPr lang="en-AU" sz="1700" i="0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f>
                                            <m:fPr>
                                              <m:ctrlPr>
                                                <a:rPr lang="en-AU" sz="17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AU" sz="17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AU" sz="17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m:rPr>
                                                          <m:sty m:val="p"/>
                                                        </m:rPr>
                                                        <a:rPr lang="en-AU" sz="1700" i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Sv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AU" sz="17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𝑘</m:t>
                                                      </m:r>
                                                      <m:r>
                                                        <a:rPr lang="en-AU" sz="1700" i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,</m:t>
                                                      </m:r>
                                                      <m:r>
                                                        <a:rPr lang="en-AU" sz="17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𝑚</m:t>
                                                      </m:r>
                                                      <m:r>
                                                        <a:rPr lang="en-AU" sz="1700" i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 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en-AU" sz="1700" i="0">
                                                      <a:latin typeface="Cambria Math" panose="02040503050406030204" pitchFamily="18" charset="0"/>
                                                    </a:rPr>
                                                    <m:t> </m:t>
                                                  </m:r>
                                                  <m:sSup>
                                                    <m:sSupPr>
                                                      <m:ctrlPr>
                                                        <a:rPr lang="en-AU" sz="17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sSub>
                                                        <m:sSubPr>
                                                          <m:ctrlPr>
                                                            <a:rPr lang="en-AU" sz="17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n-AU" sz="17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𝑋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n-AU" sz="17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𝑘</m:t>
                                                          </m:r>
                                                          <m:r>
                                                            <a:rPr lang="en-AU" sz="1700" i="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,</m:t>
                                                          </m:r>
                                                          <m:r>
                                                            <a:rPr lang="en-AU" sz="17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𝑚</m:t>
                                                          </m:r>
                                                          <m:r>
                                                            <a:rPr lang="en-AU" sz="1700" i="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 </m:t>
                                                          </m:r>
                                                        </m:sub>
                                                      </m:sSub>
                                                      <m:d>
                                                        <m:dPr>
                                                          <m:ctrlPr>
                                                            <a:rPr lang="en-AU" sz="17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dPr>
                                                        <m:e>
                                                          <m:r>
                                                            <a:rPr lang="en-AU" sz="1700" i="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1+</m:t>
                                                          </m:r>
                                                          <m:r>
                                                            <a:rPr lang="en-AU" sz="17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𝑔</m:t>
                                                          </m:r>
                                                        </m:e>
                                                      </m:d>
                                                    </m:e>
                                                    <m:sup>
                                                      <m:r>
                                                        <a:rPr lang="en-AU" sz="17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𝑡</m:t>
                                                      </m:r>
                                                    </m:sup>
                                                  </m:sSup>
                                                </m:e>
                                                <m:sub>
                                                  <m:r>
                                                    <a:rPr lang="en-AU" sz="1700" i="0">
                                                      <a:latin typeface="Cambria Math" panose="02040503050406030204" pitchFamily="18" charset="0"/>
                                                    </a:rPr>
                                                    <m:t>  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sSup>
                                                <m:sSupPr>
                                                  <m:ctrlPr>
                                                    <a:rPr lang="en-AU" sz="17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n-AU" sz="17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AU" sz="1700" i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1+</m:t>
                                                      </m:r>
                                                      <m:r>
                                                        <a:rPr lang="en-AU" sz="17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𝑟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AU" sz="17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sup>
                                              </m:sSup>
                                            </m:den>
                                          </m:f>
                                          <m:r>
                                            <a:rPr lang="en-AU" sz="1700" i="0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</m:e>
                                      </m:d>
                                    </m:e>
                                  </m:nary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n-AU" sz="1700" dirty="0"/>
              </a:p>
            </p:txBody>
          </p:sp>
        </mc:Choice>
        <mc:Fallback xmlns="">
          <p:sp>
            <p:nvSpPr>
              <p:cNvPr id="15" name="Rettangolo 14">
                <a:extLst>
                  <a:ext uri="{FF2B5EF4-FFF2-40B4-BE49-F238E27FC236}">
                    <a16:creationId xmlns:a16="http://schemas.microsoft.com/office/drawing/2014/main" id="{B8FAE696-0336-4FF8-8CCA-95B4C7CFDE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7695" y="3664461"/>
                <a:ext cx="9577064" cy="8604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ttangolo 15">
            <a:extLst>
              <a:ext uri="{FF2B5EF4-FFF2-40B4-BE49-F238E27FC236}">
                <a16:creationId xmlns:a16="http://schemas.microsoft.com/office/drawing/2014/main" id="{DE2B5A37-42EF-4719-8F6F-E018346741DF}"/>
              </a:ext>
            </a:extLst>
          </p:cNvPr>
          <p:cNvSpPr/>
          <p:nvPr/>
        </p:nvSpPr>
        <p:spPr>
          <a:xfrm>
            <a:off x="4380817" y="4672389"/>
            <a:ext cx="4572000" cy="12066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GB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en-GB" sz="16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∈</a:t>
            </a:r>
            <a:r>
              <a:rPr lang="en-GB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Algerian" panose="04020705040A02060702" pitchFamily="82" charset="0"/>
                <a:ea typeface="Calibri" panose="020F0502020204030204" pitchFamily="34" charset="0"/>
                <a:cs typeface="Calibri Light" panose="020F0302020204030204" pitchFamily="34" charset="0"/>
              </a:rPr>
              <a:t>N</a:t>
            </a:r>
            <a:r>
              <a:rPr lang="en-GB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{0, …, 30}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GB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</a:t>
            </a:r>
            <a:r>
              <a:rPr lang="en-GB" sz="16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∈</a:t>
            </a:r>
            <a:r>
              <a:rPr lang="en-GB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Algerian" panose="04020705040A02060702" pitchFamily="82" charset="0"/>
                <a:ea typeface="Calibri" panose="020F0502020204030204" pitchFamily="34" charset="0"/>
                <a:cs typeface="Calibri Light" panose="020F0302020204030204" pitchFamily="34" charset="0"/>
              </a:rPr>
              <a:t>N</a:t>
            </a:r>
            <a:r>
              <a:rPr lang="en-GB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{0, …, 10}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GB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 </a:t>
            </a:r>
            <a:r>
              <a:rPr lang="en-GB" sz="16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∈</a:t>
            </a:r>
            <a:r>
              <a:rPr lang="en-GB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Algerian" panose="04020705040A02060702" pitchFamily="82" charset="0"/>
                <a:ea typeface="Calibri" panose="020F0502020204030204" pitchFamily="34" charset="0"/>
                <a:cs typeface="Calibri Light" panose="020F0302020204030204" pitchFamily="34" charset="0"/>
              </a:rPr>
              <a:t>N</a:t>
            </a:r>
            <a:r>
              <a:rPr lang="en-GB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{1, …, 11}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GB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GB" sz="16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∈</a:t>
            </a:r>
            <a:r>
              <a:rPr lang="en-GB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Algerian" panose="04020705040A02060702" pitchFamily="82" charset="0"/>
                <a:ea typeface="Calibri" panose="020F0502020204030204" pitchFamily="34" charset="0"/>
                <a:cs typeface="Calibri Light" panose="020F0302020204030204" pitchFamily="34" charset="0"/>
              </a:rPr>
              <a:t>N</a:t>
            </a:r>
            <a:r>
              <a:rPr lang="en-GB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{0, …, M}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23AE4411-4D03-4EAC-87A7-FC4C30DB15CE}"/>
              </a:ext>
            </a:extLst>
          </p:cNvPr>
          <p:cNvSpPr/>
          <p:nvPr/>
        </p:nvSpPr>
        <p:spPr>
          <a:xfrm>
            <a:off x="187687" y="5085184"/>
            <a:ext cx="6445889" cy="1323439"/>
          </a:xfrm>
          <a:prstGeom prst="rect">
            <a:avLst/>
          </a:prstGeom>
          <a:solidFill>
            <a:srgbClr val="DCDBE5"/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As a result, after a 30-year period of analysis, the </a:t>
            </a:r>
            <a:r>
              <a:rPr lang="en-GB" sz="2000" dirty="0">
                <a:solidFill>
                  <a:srgbClr val="FF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NPV </a:t>
            </a:r>
            <a:r>
              <a:rPr lang="en-GB" sz="20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of cash flows is </a:t>
            </a:r>
            <a:r>
              <a:rPr lang="en-GB" sz="2000" dirty="0">
                <a:solidFill>
                  <a:srgbClr val="FF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1,831,870 €</a:t>
            </a:r>
            <a:r>
              <a:rPr lang="en-GB" sz="20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, representing the economic net benefit of the investment over the stock.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The </a:t>
            </a:r>
            <a:r>
              <a:rPr lang="en-GB" sz="2000" dirty="0">
                <a:solidFill>
                  <a:srgbClr val="0070C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payback</a:t>
            </a:r>
            <a:r>
              <a:rPr lang="en-GB" sz="20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period is at year </a:t>
            </a:r>
            <a:r>
              <a:rPr lang="en-GB" sz="2000" dirty="0">
                <a:solidFill>
                  <a:srgbClr val="0070C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12</a:t>
            </a:r>
            <a:r>
              <a:rPr lang="en-GB" sz="20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, while the </a:t>
            </a:r>
            <a:r>
              <a:rPr lang="en-GB" sz="2000" dirty="0">
                <a:solidFill>
                  <a:srgbClr val="00B05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IRR </a:t>
            </a:r>
            <a:r>
              <a:rPr lang="en-GB" sz="20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is </a:t>
            </a:r>
            <a:r>
              <a:rPr lang="en-GB" sz="2000" dirty="0">
                <a:solidFill>
                  <a:srgbClr val="00B05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10.64%</a:t>
            </a:r>
            <a:r>
              <a:rPr lang="en-GB" sz="20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. 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487864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Risk and Uncertainty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966F6BD-8D89-49BE-9383-B88D9C88B68E}"/>
              </a:ext>
            </a:extLst>
          </p:cNvPr>
          <p:cNvSpPr/>
          <p:nvPr/>
        </p:nvSpPr>
        <p:spPr>
          <a:xfrm>
            <a:off x="445560" y="1719864"/>
            <a:ext cx="7599757" cy="969496"/>
          </a:xfrm>
          <a:prstGeom prst="rect">
            <a:avLst/>
          </a:prstGeom>
          <a:solidFill>
            <a:srgbClr val="DCDBE5"/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95000"/>
              </a:lnSpc>
            </a:pPr>
            <a:r>
              <a:rPr lang="en-GB" sz="20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 the final part of the research, a </a:t>
            </a:r>
            <a:r>
              <a:rPr lang="en-GB" sz="2000" b="1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risk analysis</a:t>
            </a:r>
            <a:r>
              <a:rPr lang="en-GB" sz="20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studies how the uncertainty factors may impact the results of the chosen configuration of interventions. </a:t>
            </a:r>
            <a:r>
              <a:rPr lang="en-GB" sz="2000" dirty="0">
                <a:solidFill>
                  <a:schemeClr val="tx2">
                    <a:lumMod val="50000"/>
                  </a:schemeClr>
                </a:solidFill>
                <a:highlight>
                  <a:srgbClr val="00FF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2000" dirty="0">
              <a:solidFill>
                <a:schemeClr val="tx2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8BDD3AD2-8EB3-4574-9301-9978F76D9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561" y="3318830"/>
            <a:ext cx="4479719" cy="21222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Rettangolo 19">
            <a:extLst>
              <a:ext uri="{FF2B5EF4-FFF2-40B4-BE49-F238E27FC236}">
                <a16:creationId xmlns:a16="http://schemas.microsoft.com/office/drawing/2014/main" id="{B24D9D91-DAAC-4CD5-ADFA-CF026EC3EC44}"/>
              </a:ext>
            </a:extLst>
          </p:cNvPr>
          <p:cNvSpPr/>
          <p:nvPr/>
        </p:nvSpPr>
        <p:spPr>
          <a:xfrm>
            <a:off x="5508104" y="3318830"/>
            <a:ext cx="2537214" cy="2126394"/>
          </a:xfrm>
          <a:prstGeom prst="rect">
            <a:avLst/>
          </a:prstGeom>
          <a:solidFill>
            <a:srgbClr val="DCDB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graphicFrame>
        <p:nvGraphicFramePr>
          <p:cNvPr id="21" name="Tabella 20">
            <a:extLst>
              <a:ext uri="{FF2B5EF4-FFF2-40B4-BE49-F238E27FC236}">
                <a16:creationId xmlns:a16="http://schemas.microsoft.com/office/drawing/2014/main" id="{525BA455-B63B-4B23-9973-9A4E2E491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447255"/>
              </p:ext>
            </p:extLst>
          </p:nvPr>
        </p:nvGraphicFramePr>
        <p:xfrm>
          <a:off x="5583991" y="2924928"/>
          <a:ext cx="1676400" cy="2281037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3337304064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137440155"/>
                    </a:ext>
                  </a:extLst>
                </a:gridCol>
              </a:tblGrid>
              <a:tr h="188489"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789072"/>
                  </a:ext>
                </a:extLst>
              </a:tr>
              <a:tr h="188489"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3568249"/>
                  </a:ext>
                </a:extLst>
              </a:tr>
              <a:tr h="188489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1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Mean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809482"/>
                  </a:ext>
                </a:extLst>
              </a:tr>
              <a:tr h="188489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 dirty="0">
                          <a:effectLst/>
                          <a:latin typeface="+mj-lt"/>
                        </a:rPr>
                        <a:t>Median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2011600"/>
                  </a:ext>
                </a:extLst>
              </a:tr>
              <a:tr h="188489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 dirty="0">
                          <a:effectLst/>
                          <a:latin typeface="+mj-lt"/>
                        </a:rPr>
                        <a:t>Mode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938056"/>
                  </a:ext>
                </a:extLst>
              </a:tr>
              <a:tr h="1884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3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Standard Deviation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206946"/>
                  </a:ext>
                </a:extLst>
              </a:tr>
              <a:tr h="188489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 dirty="0">
                          <a:effectLst/>
                          <a:latin typeface="+mj-lt"/>
                        </a:rPr>
                        <a:t>Skewness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0942008"/>
                  </a:ext>
                </a:extLst>
              </a:tr>
              <a:tr h="188489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 dirty="0">
                          <a:effectLst/>
                          <a:latin typeface="+mj-lt"/>
                        </a:rPr>
                        <a:t>Kurtosis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778154"/>
                  </a:ext>
                </a:extLst>
              </a:tr>
              <a:tr h="188489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 dirty="0">
                          <a:effectLst/>
                          <a:latin typeface="+mj-lt"/>
                        </a:rPr>
                        <a:t>Minimum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476097"/>
                  </a:ext>
                </a:extLst>
              </a:tr>
              <a:tr h="188489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 dirty="0">
                          <a:effectLst/>
                          <a:latin typeface="+mj-lt"/>
                        </a:rPr>
                        <a:t>Maximum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80399"/>
                  </a:ext>
                </a:extLst>
              </a:tr>
              <a:tr h="22363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1" i="0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Range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288123"/>
                  </a:ext>
                </a:extLst>
              </a:tr>
            </a:tbl>
          </a:graphicData>
        </a:graphic>
      </p:graphicFrame>
      <p:graphicFrame>
        <p:nvGraphicFramePr>
          <p:cNvPr id="22" name="Tabella 21">
            <a:extLst>
              <a:ext uri="{FF2B5EF4-FFF2-40B4-BE49-F238E27FC236}">
                <a16:creationId xmlns:a16="http://schemas.microsoft.com/office/drawing/2014/main" id="{BFB342F2-2B3E-4C24-9BE6-9F369E99FE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206771"/>
              </p:ext>
            </p:extLst>
          </p:nvPr>
        </p:nvGraphicFramePr>
        <p:xfrm>
          <a:off x="6661801" y="2924926"/>
          <a:ext cx="1257300" cy="2313700"/>
        </p:xfrm>
        <a:graphic>
          <a:graphicData uri="http://schemas.openxmlformats.org/drawingml/2006/table">
            <a:tbl>
              <a:tblPr/>
              <a:tblGrid>
                <a:gridCol w="1257300">
                  <a:extLst>
                    <a:ext uri="{9D8B030D-6E8A-4147-A177-3AD203B41FA5}">
                      <a16:colId xmlns:a16="http://schemas.microsoft.com/office/drawing/2014/main" val="4121499983"/>
                    </a:ext>
                  </a:extLst>
                </a:gridCol>
              </a:tblGrid>
              <a:tr h="192424">
                <a:tc>
                  <a:txBody>
                    <a:bodyPr/>
                    <a:lstStyle/>
                    <a:p>
                      <a:pPr algn="r" fontAlgn="b"/>
                      <a:endParaRPr lang="it-IT" sz="13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789072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r" fontAlgn="b"/>
                      <a:endParaRPr lang="it-IT" sz="13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3568249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1,671,546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809482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 dirty="0">
                          <a:effectLst/>
                          <a:latin typeface="+mj-lt"/>
                        </a:rPr>
                        <a:t>1,690,936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2011600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 dirty="0">
                          <a:effectLst/>
                          <a:latin typeface="+mj-lt"/>
                        </a:rPr>
                        <a:t>---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938056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227,760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206946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 dirty="0">
                          <a:effectLst/>
                          <a:latin typeface="+mj-lt"/>
                        </a:rPr>
                        <a:t>-0.289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0942008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 dirty="0">
                          <a:effectLst/>
                          <a:latin typeface="+mj-lt"/>
                        </a:rPr>
                        <a:t>2.58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778154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 dirty="0">
                          <a:effectLst/>
                          <a:latin typeface="+mj-lt"/>
                        </a:rPr>
                        <a:t>838,973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476097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 dirty="0">
                          <a:effectLst/>
                          <a:latin typeface="+mj-lt"/>
                        </a:rPr>
                        <a:t>2,378,253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80399"/>
                  </a:ext>
                </a:extLst>
              </a:tr>
              <a:tr h="256300"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i="0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1,539,280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288123"/>
                  </a:ext>
                </a:extLst>
              </a:tr>
            </a:tbl>
          </a:graphicData>
        </a:graphic>
      </p:graphicFrame>
      <p:sp>
        <p:nvSpPr>
          <p:cNvPr id="23" name="Rettangolo 22">
            <a:extLst>
              <a:ext uri="{FF2B5EF4-FFF2-40B4-BE49-F238E27FC236}">
                <a16:creationId xmlns:a16="http://schemas.microsoft.com/office/drawing/2014/main" id="{BEE666BC-3E86-4DFB-B51C-C7957378AF01}"/>
              </a:ext>
            </a:extLst>
          </p:cNvPr>
          <p:cNvSpPr/>
          <p:nvPr/>
        </p:nvSpPr>
        <p:spPr>
          <a:xfrm>
            <a:off x="406430" y="2931122"/>
            <a:ext cx="44229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</a:rPr>
              <a:t>MONTE CARLO SIMULATION: OUTPUT</a:t>
            </a:r>
            <a:endParaRPr lang="en-AU" b="1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AFCCAB00-4C62-4A18-B4A0-CEE639C384C2}"/>
              </a:ext>
            </a:extLst>
          </p:cNvPr>
          <p:cNvSpPr/>
          <p:nvPr/>
        </p:nvSpPr>
        <p:spPr>
          <a:xfrm>
            <a:off x="8099157" y="3241923"/>
            <a:ext cx="17787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</a:rPr>
              <a:t>Similar</a:t>
            </a:r>
            <a:endParaRPr lang="en-AU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D18CC466-7F73-44E7-86FE-AE48807688F4}"/>
              </a:ext>
            </a:extLst>
          </p:cNvPr>
          <p:cNvSpPr/>
          <p:nvPr/>
        </p:nvSpPr>
        <p:spPr>
          <a:xfrm>
            <a:off x="8123366" y="3832075"/>
            <a:ext cx="17787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</a:rPr>
              <a:t>Higher</a:t>
            </a:r>
            <a:endParaRPr lang="en-AU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33107C8D-8204-400D-AED5-4E916E509502}"/>
              </a:ext>
            </a:extLst>
          </p:cNvPr>
          <p:cNvSpPr/>
          <p:nvPr/>
        </p:nvSpPr>
        <p:spPr>
          <a:xfrm>
            <a:off x="8123366" y="4955916"/>
            <a:ext cx="17787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</a:rPr>
              <a:t>Wider</a:t>
            </a:r>
            <a:endParaRPr lang="en-A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DF6FC839-E3FF-4986-AE39-7B8ECE5B07ED}"/>
              </a:ext>
            </a:extLst>
          </p:cNvPr>
          <p:cNvSpPr/>
          <p:nvPr/>
        </p:nvSpPr>
        <p:spPr>
          <a:xfrm>
            <a:off x="2289376" y="3353610"/>
            <a:ext cx="792088" cy="253729"/>
          </a:xfrm>
          <a:prstGeom prst="rect">
            <a:avLst/>
          </a:prstGeom>
          <a:solidFill>
            <a:srgbClr val="F0F0F0"/>
          </a:solidFill>
          <a:ln>
            <a:solidFill>
              <a:srgbClr val="F0F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  <a:latin typeface="+mj-lt"/>
              </a:rPr>
              <a:t>NPV (€)</a:t>
            </a:r>
          </a:p>
        </p:txBody>
      </p:sp>
    </p:spTree>
    <p:extLst>
      <p:ext uri="{BB962C8B-B14F-4D97-AF65-F5344CB8AC3E}">
        <p14:creationId xmlns:p14="http://schemas.microsoft.com/office/powerpoint/2010/main" val="3749285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Contribution and Research opportunities</a:t>
            </a:r>
          </a:p>
        </p:txBody>
      </p:sp>
      <p:sp>
        <p:nvSpPr>
          <p:cNvPr id="23" name="Freccia a pentagono 20">
            <a:extLst>
              <a:ext uri="{FF2B5EF4-FFF2-40B4-BE49-F238E27FC236}">
                <a16:creationId xmlns:a16="http://schemas.microsoft.com/office/drawing/2014/main" id="{29DB6B0A-FD34-4E31-B9DC-237DE5C1D764}"/>
              </a:ext>
            </a:extLst>
          </p:cNvPr>
          <p:cNvSpPr/>
          <p:nvPr/>
        </p:nvSpPr>
        <p:spPr>
          <a:xfrm>
            <a:off x="247575" y="4872524"/>
            <a:ext cx="8816560" cy="1192144"/>
          </a:xfrm>
          <a:prstGeom prst="homePlate">
            <a:avLst/>
          </a:prstGeom>
          <a:solidFill>
            <a:srgbClr val="DCDBE5"/>
          </a:solidFill>
          <a:ln w="158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4" name="Freccia a pentagono 18">
            <a:extLst>
              <a:ext uri="{FF2B5EF4-FFF2-40B4-BE49-F238E27FC236}">
                <a16:creationId xmlns:a16="http://schemas.microsoft.com/office/drawing/2014/main" id="{6A7E4E51-C045-4927-802E-B8520C22B635}"/>
              </a:ext>
            </a:extLst>
          </p:cNvPr>
          <p:cNvSpPr/>
          <p:nvPr/>
        </p:nvSpPr>
        <p:spPr>
          <a:xfrm>
            <a:off x="206709" y="3353851"/>
            <a:ext cx="8057914" cy="1192144"/>
          </a:xfrm>
          <a:prstGeom prst="homePlate">
            <a:avLst/>
          </a:prstGeom>
          <a:solidFill>
            <a:srgbClr val="DCDBE5"/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267F6396-CF7B-4B30-A38C-6C5A11DADF8C}"/>
              </a:ext>
            </a:extLst>
          </p:cNvPr>
          <p:cNvSpPr/>
          <p:nvPr/>
        </p:nvSpPr>
        <p:spPr>
          <a:xfrm>
            <a:off x="3015463" y="4896923"/>
            <a:ext cx="498004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7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</a:rPr>
              <a:t>Private stakeholders, Public Administrations, real estate companies, asset holders or portfolio managers </a:t>
            </a:r>
            <a:r>
              <a:rPr lang="en-GB" sz="17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need reliable decision support systems to select the most cost-effective retrofit solutions to implement</a:t>
            </a:r>
            <a:endParaRPr lang="en-AU" sz="1700" dirty="0"/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958A1B17-0BD6-4ECE-B518-75C6AF3AAE37}"/>
              </a:ext>
            </a:extLst>
          </p:cNvPr>
          <p:cNvSpPr/>
          <p:nvPr/>
        </p:nvSpPr>
        <p:spPr>
          <a:xfrm>
            <a:off x="2647999" y="3380536"/>
            <a:ext cx="498297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7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Experiment the effectiveness of a flexible </a:t>
            </a:r>
            <a:r>
              <a:rPr lang="en-GB" sz="1700" b="1" dirty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</a:rPr>
              <a:t>decision support system</a:t>
            </a:r>
            <a:r>
              <a:rPr lang="en-GB" sz="1700" b="1" dirty="0">
                <a:solidFill>
                  <a:srgbClr val="92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GB" sz="17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that </a:t>
            </a:r>
            <a:r>
              <a:rPr lang="en-GB" sz="1700" b="1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helps asset holders</a:t>
            </a:r>
            <a:r>
              <a:rPr lang="en-GB" sz="17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 to evaluate specific, reliable and robust actions to enhance existing building portfolios, </a:t>
            </a:r>
            <a:r>
              <a:rPr lang="en-GB" sz="1700" b="1" dirty="0">
                <a:solidFill>
                  <a:srgbClr val="92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optimizing their cash flows</a:t>
            </a:r>
            <a:endParaRPr lang="en-AU" sz="1700" b="1" dirty="0">
              <a:solidFill>
                <a:srgbClr val="920000"/>
              </a:solidFill>
            </a:endParaRPr>
          </a:p>
        </p:txBody>
      </p:sp>
      <p:sp>
        <p:nvSpPr>
          <p:cNvPr id="27" name="Freccia a pentagono 15">
            <a:extLst>
              <a:ext uri="{FF2B5EF4-FFF2-40B4-BE49-F238E27FC236}">
                <a16:creationId xmlns:a16="http://schemas.microsoft.com/office/drawing/2014/main" id="{E432AFED-8A93-454E-9396-CA5D0DAC7267}"/>
              </a:ext>
            </a:extLst>
          </p:cNvPr>
          <p:cNvSpPr/>
          <p:nvPr/>
        </p:nvSpPr>
        <p:spPr>
          <a:xfrm>
            <a:off x="206709" y="1853692"/>
            <a:ext cx="7344816" cy="1192144"/>
          </a:xfrm>
          <a:prstGeom prst="homePlate">
            <a:avLst/>
          </a:prstGeom>
          <a:solidFill>
            <a:srgbClr val="DCDBE5"/>
          </a:solidFill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Freccia a pentagono 16">
            <a:extLst>
              <a:ext uri="{FF2B5EF4-FFF2-40B4-BE49-F238E27FC236}">
                <a16:creationId xmlns:a16="http://schemas.microsoft.com/office/drawing/2014/main" id="{FB65AC8A-C3DE-4723-B3B0-AFA978D8C090}"/>
              </a:ext>
            </a:extLst>
          </p:cNvPr>
          <p:cNvSpPr/>
          <p:nvPr/>
        </p:nvSpPr>
        <p:spPr>
          <a:xfrm>
            <a:off x="213689" y="1839433"/>
            <a:ext cx="1963702" cy="1192144"/>
          </a:xfrm>
          <a:prstGeom prst="homePlate">
            <a:avLst>
              <a:gd name="adj" fmla="val 56915"/>
            </a:avLst>
          </a:prstGeom>
          <a:solidFill>
            <a:srgbClr val="6761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Research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contribution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210EA72E-B6E4-470E-AB23-B38EA409DE70}"/>
              </a:ext>
            </a:extLst>
          </p:cNvPr>
          <p:cNvSpPr/>
          <p:nvPr/>
        </p:nvSpPr>
        <p:spPr>
          <a:xfrm>
            <a:off x="2294940" y="1866118"/>
            <a:ext cx="427124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7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Fill the </a:t>
            </a:r>
            <a:r>
              <a:rPr lang="en-GB" sz="1700" b="1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lack</a:t>
            </a:r>
            <a:r>
              <a:rPr lang="en-GB" sz="17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 emerged by the literature of an </a:t>
            </a:r>
            <a:r>
              <a:rPr lang="en-GB" sz="1700" b="1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acknowledged methodology </a:t>
            </a:r>
            <a:r>
              <a:rPr lang="en-GB" sz="17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to </a:t>
            </a:r>
            <a:r>
              <a:rPr lang="en-GB" sz="1700" b="1" dirty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</a:rPr>
              <a:t>deal with energy retrofit in wide building stocks</a:t>
            </a:r>
            <a:r>
              <a:rPr lang="en-GB" sz="17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, overcoming the single-building perspective</a:t>
            </a:r>
            <a:endParaRPr lang="en-AU" sz="1700" dirty="0"/>
          </a:p>
        </p:txBody>
      </p:sp>
      <p:sp>
        <p:nvSpPr>
          <p:cNvPr id="30" name="Freccia a pentagono 17">
            <a:extLst>
              <a:ext uri="{FF2B5EF4-FFF2-40B4-BE49-F238E27FC236}">
                <a16:creationId xmlns:a16="http://schemas.microsoft.com/office/drawing/2014/main" id="{8C09409F-BA90-41A2-B00F-8D60D6E52618}"/>
              </a:ext>
            </a:extLst>
          </p:cNvPr>
          <p:cNvSpPr/>
          <p:nvPr/>
        </p:nvSpPr>
        <p:spPr>
          <a:xfrm>
            <a:off x="207151" y="3353851"/>
            <a:ext cx="2149692" cy="1192144"/>
          </a:xfrm>
          <a:prstGeom prst="homePlate">
            <a:avLst>
              <a:gd name="adj" fmla="val 56915"/>
            </a:avLst>
          </a:prstGeom>
          <a:solidFill>
            <a:srgbClr val="6761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Research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opportunities</a:t>
            </a:r>
          </a:p>
        </p:txBody>
      </p:sp>
      <p:sp>
        <p:nvSpPr>
          <p:cNvPr id="31" name="Freccia a pentagono 19">
            <a:extLst>
              <a:ext uri="{FF2B5EF4-FFF2-40B4-BE49-F238E27FC236}">
                <a16:creationId xmlns:a16="http://schemas.microsoft.com/office/drawing/2014/main" id="{2636FE71-E615-40B7-B3CD-D016E30D5CD5}"/>
              </a:ext>
            </a:extLst>
          </p:cNvPr>
          <p:cNvSpPr/>
          <p:nvPr/>
        </p:nvSpPr>
        <p:spPr>
          <a:xfrm>
            <a:off x="207151" y="4870238"/>
            <a:ext cx="2580793" cy="1192144"/>
          </a:xfrm>
          <a:prstGeom prst="homePlate">
            <a:avLst>
              <a:gd name="adj" fmla="val 56915"/>
            </a:avLst>
          </a:prstGeom>
          <a:solidFill>
            <a:srgbClr val="6761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Implication for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practice</a:t>
            </a:r>
          </a:p>
        </p:txBody>
      </p:sp>
    </p:spTree>
    <p:extLst>
      <p:ext uri="{BB962C8B-B14F-4D97-AF65-F5344CB8AC3E}">
        <p14:creationId xmlns:p14="http://schemas.microsoft.com/office/powerpoint/2010/main" val="2670104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676195"/>
          </a:solidFill>
          <a:ln w="28575">
            <a:solidFill>
              <a:srgbClr val="6761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ctrTitle"/>
          </p:nvPr>
        </p:nvSpPr>
        <p:spPr>
          <a:xfrm>
            <a:off x="1" y="3140968"/>
            <a:ext cx="9144000" cy="680568"/>
          </a:xfrm>
          <a:effectLst/>
        </p:spPr>
        <p:txBody>
          <a:bodyPr>
            <a:normAutofit fontScale="90000"/>
          </a:bodyPr>
          <a:lstStyle/>
          <a:p>
            <a:pPr algn="ctr"/>
            <a:r>
              <a:rPr lang="it-IT" sz="4400" dirty="0"/>
              <a:t>Thank You for Your </a:t>
            </a:r>
            <a:r>
              <a:rPr lang="en-US" sz="4400" dirty="0"/>
              <a:t>attention</a:t>
            </a:r>
          </a:p>
        </p:txBody>
      </p:sp>
    </p:spTree>
    <p:extLst>
      <p:ext uri="{BB962C8B-B14F-4D97-AF65-F5344CB8AC3E}">
        <p14:creationId xmlns:p14="http://schemas.microsoft.com/office/powerpoint/2010/main" val="168792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Topic of interest</a:t>
            </a:r>
          </a:p>
        </p:txBody>
      </p:sp>
      <p:sp>
        <p:nvSpPr>
          <p:cNvPr id="3" name="Freccia a pentagono 3">
            <a:extLst>
              <a:ext uri="{FF2B5EF4-FFF2-40B4-BE49-F238E27FC236}">
                <a16:creationId xmlns:a16="http://schemas.microsoft.com/office/drawing/2014/main" id="{AC883A94-536E-41D3-9D0E-2249EFF8CFBA}"/>
              </a:ext>
            </a:extLst>
          </p:cNvPr>
          <p:cNvSpPr/>
          <p:nvPr/>
        </p:nvSpPr>
        <p:spPr>
          <a:xfrm>
            <a:off x="417003" y="1628800"/>
            <a:ext cx="5353885" cy="1043741"/>
          </a:xfrm>
          <a:prstGeom prst="homePlate">
            <a:avLst>
              <a:gd name="adj" fmla="val 93499"/>
            </a:avLst>
          </a:prstGeom>
          <a:solidFill>
            <a:schemeClr val="bg1"/>
          </a:solidFill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" name="Freccia a pentagono 23">
            <a:extLst>
              <a:ext uri="{FF2B5EF4-FFF2-40B4-BE49-F238E27FC236}">
                <a16:creationId xmlns:a16="http://schemas.microsoft.com/office/drawing/2014/main" id="{F401300E-F154-4760-9907-2FFD6E9F3C21}"/>
              </a:ext>
            </a:extLst>
          </p:cNvPr>
          <p:cNvSpPr/>
          <p:nvPr/>
        </p:nvSpPr>
        <p:spPr>
          <a:xfrm>
            <a:off x="397037" y="2934432"/>
            <a:ext cx="7992888" cy="1692561"/>
          </a:xfrm>
          <a:prstGeom prst="homePlate">
            <a:avLst/>
          </a:prstGeom>
          <a:solidFill>
            <a:schemeClr val="bg1"/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F4083F5A-216C-4066-ACD5-C4F03D4573FA}"/>
              </a:ext>
            </a:extLst>
          </p:cNvPr>
          <p:cNvSpPr/>
          <p:nvPr/>
        </p:nvSpPr>
        <p:spPr>
          <a:xfrm>
            <a:off x="2577243" y="1728396"/>
            <a:ext cx="2329549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700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Planning</a:t>
            </a:r>
            <a:r>
              <a:rPr lang="en-GB" sz="1700" b="1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 Energy retrofit</a:t>
            </a:r>
            <a:r>
              <a:rPr lang="en-GB" sz="1700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 actions in wide building </a:t>
            </a:r>
            <a:r>
              <a:rPr lang="en-GB" sz="1700" b="1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stocks</a:t>
            </a:r>
            <a:endParaRPr lang="en-AU" sz="17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E3F0C1B-2234-494C-9660-6744B1DF563D}"/>
              </a:ext>
            </a:extLst>
          </p:cNvPr>
          <p:cNvSpPr/>
          <p:nvPr/>
        </p:nvSpPr>
        <p:spPr>
          <a:xfrm>
            <a:off x="2546816" y="3080520"/>
            <a:ext cx="4719952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700" dirty="0">
                <a:solidFill>
                  <a:schemeClr val="bg2">
                    <a:lumMod val="10000"/>
                  </a:schemeClr>
                </a:solidFill>
                <a:latin typeface="+mj-lt"/>
                <a:ea typeface="Calibri" panose="020F0502020204030204" pitchFamily="34" charset="0"/>
              </a:rPr>
              <a:t>Elaborate a </a:t>
            </a:r>
            <a:r>
              <a:rPr lang="en-GB" sz="17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</a:rPr>
              <a:t>decision-making model </a:t>
            </a:r>
            <a:r>
              <a:rPr lang="en-US" sz="1700" dirty="0">
                <a:solidFill>
                  <a:schemeClr val="bg2">
                    <a:lumMod val="10000"/>
                  </a:schemeClr>
                </a:solidFill>
                <a:latin typeface="+mj-lt"/>
                <a:cs typeface="Calibri Light" panose="020F0302020204030204" pitchFamily="34" charset="0"/>
              </a:rPr>
              <a:t>for </a:t>
            </a:r>
            <a:r>
              <a:rPr lang="en-US" sz="1700" b="1" dirty="0">
                <a:solidFill>
                  <a:schemeClr val="bg2">
                    <a:lumMod val="10000"/>
                  </a:schemeClr>
                </a:solidFill>
                <a:latin typeface="+mj-lt"/>
                <a:cs typeface="Calibri Light" panose="020F0302020204030204" pitchFamily="34" charset="0"/>
              </a:rPr>
              <a:t>energy retrofit </a:t>
            </a:r>
            <a:r>
              <a:rPr lang="en-US" sz="1700" dirty="0">
                <a:solidFill>
                  <a:schemeClr val="bg2">
                    <a:lumMod val="10000"/>
                  </a:schemeClr>
                </a:solidFill>
                <a:latin typeface="+mj-lt"/>
                <a:cs typeface="Calibri Light" panose="020F0302020204030204" pitchFamily="34" charset="0"/>
              </a:rPr>
              <a:t>in</a:t>
            </a:r>
            <a:r>
              <a:rPr lang="en-US" sz="1700" b="1" dirty="0">
                <a:solidFill>
                  <a:schemeClr val="bg2">
                    <a:lumMod val="10000"/>
                  </a:schemeClr>
                </a:solidFill>
                <a:latin typeface="+mj-lt"/>
                <a:cs typeface="Calibri Light" panose="020F0302020204030204" pitchFamily="34" charset="0"/>
              </a:rPr>
              <a:t> property portfolios </a:t>
            </a:r>
            <a:r>
              <a:rPr lang="en-US" sz="1700" dirty="0">
                <a:solidFill>
                  <a:schemeClr val="bg2">
                    <a:lumMod val="10000"/>
                  </a:schemeClr>
                </a:solidFill>
                <a:latin typeface="+mj-lt"/>
                <a:cs typeface="Calibri Light" panose="020F0302020204030204" pitchFamily="34" charset="0"/>
              </a:rPr>
              <a:t>to</a:t>
            </a:r>
            <a:r>
              <a:rPr lang="en-US" sz="1700" b="1" dirty="0">
                <a:solidFill>
                  <a:schemeClr val="bg2">
                    <a:lumMod val="10000"/>
                  </a:schemeClr>
                </a:solidFill>
                <a:latin typeface="+mj-lt"/>
                <a:cs typeface="Calibri Light" panose="020F0302020204030204" pitchFamily="34" charset="0"/>
              </a:rPr>
              <a:t> </a:t>
            </a:r>
            <a:r>
              <a:rPr lang="en-GB" sz="17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achieve the </a:t>
            </a:r>
            <a:r>
              <a:rPr lang="en-GB" sz="17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optimal allocation of financial resources </a:t>
            </a:r>
            <a:r>
              <a:rPr lang="en-GB" sz="17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under a </a:t>
            </a:r>
            <a:r>
              <a:rPr lang="en-GB" sz="17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multi-objective</a:t>
            </a:r>
            <a:r>
              <a:rPr lang="en-GB" sz="17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perspective </a:t>
            </a:r>
            <a:r>
              <a:rPr lang="en-GB" sz="15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(environmental, social, economic, cultural..)</a:t>
            </a:r>
            <a:r>
              <a:rPr lang="en-GB" sz="17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, within </a:t>
            </a:r>
            <a:r>
              <a:rPr lang="en-GB" sz="1700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given constraints </a:t>
            </a:r>
            <a:r>
              <a:rPr lang="en-GB" sz="15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(budget, feasibility..)</a:t>
            </a:r>
            <a:endParaRPr lang="en-US" sz="15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8" name="Freccia a pentagono 2">
            <a:extLst>
              <a:ext uri="{FF2B5EF4-FFF2-40B4-BE49-F238E27FC236}">
                <a16:creationId xmlns:a16="http://schemas.microsoft.com/office/drawing/2014/main" id="{548991D5-20CF-48A3-BD77-F660F347CC2C}"/>
              </a:ext>
            </a:extLst>
          </p:cNvPr>
          <p:cNvSpPr/>
          <p:nvPr/>
        </p:nvSpPr>
        <p:spPr>
          <a:xfrm>
            <a:off x="397037" y="1628800"/>
            <a:ext cx="1963702" cy="1043741"/>
          </a:xfrm>
          <a:prstGeom prst="homePlate">
            <a:avLst>
              <a:gd name="adj" fmla="val 107481"/>
            </a:avLst>
          </a:prstGeom>
          <a:solidFill>
            <a:srgbClr val="716B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/>
              <a:t>Topic</a:t>
            </a:r>
          </a:p>
        </p:txBody>
      </p:sp>
      <p:sp>
        <p:nvSpPr>
          <p:cNvPr id="9" name="Freccia a pentagono 21">
            <a:extLst>
              <a:ext uri="{FF2B5EF4-FFF2-40B4-BE49-F238E27FC236}">
                <a16:creationId xmlns:a16="http://schemas.microsoft.com/office/drawing/2014/main" id="{F9E8E4CB-9936-4D07-AE9A-2BB985F4CB21}"/>
              </a:ext>
            </a:extLst>
          </p:cNvPr>
          <p:cNvSpPr/>
          <p:nvPr/>
        </p:nvSpPr>
        <p:spPr>
          <a:xfrm>
            <a:off x="397037" y="2934432"/>
            <a:ext cx="1963702" cy="1692561"/>
          </a:xfrm>
          <a:prstGeom prst="homePlate">
            <a:avLst>
              <a:gd name="adj" fmla="val 56915"/>
            </a:avLst>
          </a:prstGeom>
          <a:solidFill>
            <a:srgbClr val="716B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/>
              <a:t>Goal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6006F18A-8FE6-4E87-BA69-CC5F78EC4C00}"/>
              </a:ext>
            </a:extLst>
          </p:cNvPr>
          <p:cNvSpPr/>
          <p:nvPr/>
        </p:nvSpPr>
        <p:spPr>
          <a:xfrm>
            <a:off x="2083994" y="5227912"/>
            <a:ext cx="6305931" cy="1015663"/>
          </a:xfrm>
          <a:prstGeom prst="rect">
            <a:avLst/>
          </a:prstGeom>
          <a:solidFill>
            <a:srgbClr val="DCDBE5"/>
          </a:solidFill>
        </p:spPr>
        <p:txBody>
          <a:bodyPr wrap="square">
            <a:spAutoFit/>
          </a:bodyPr>
          <a:lstStyle/>
          <a:p>
            <a:pPr marL="7200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+mj-lt"/>
                <a:cs typeface="Calibri Light" panose="020F0302020204030204" pitchFamily="34" charset="0"/>
              </a:rPr>
              <a:t>integration of artificial intelligence and </a:t>
            </a:r>
            <a:r>
              <a:rPr lang="en-US" sz="2000" b="1" dirty="0" err="1">
                <a:solidFill>
                  <a:schemeClr val="bg2">
                    <a:lumMod val="10000"/>
                  </a:schemeClr>
                </a:solidFill>
                <a:latin typeface="+mj-lt"/>
                <a:cs typeface="Calibri Light" panose="020F0302020204030204" pitchFamily="34" charset="0"/>
              </a:rPr>
              <a:t>optimisation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+mj-lt"/>
                <a:cs typeface="Calibri Light" panose="020F0302020204030204" pitchFamily="34" charset="0"/>
              </a:rPr>
              <a:t> computing to sustain energy retrofit investments in complex real estate assets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66EF21A9-876D-4130-A1D1-1C1CA6C55819}"/>
              </a:ext>
            </a:extLst>
          </p:cNvPr>
          <p:cNvSpPr/>
          <p:nvPr/>
        </p:nvSpPr>
        <p:spPr>
          <a:xfrm>
            <a:off x="0" y="5145278"/>
            <a:ext cx="16441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7100" algn="r"/>
            <a:r>
              <a:rPr lang="en-US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 Light" panose="020F0302020204030204" pitchFamily="34" charset="0"/>
              </a:rPr>
              <a:t>DECISION SUPPORT SYSTEM</a:t>
            </a:r>
          </a:p>
        </p:txBody>
      </p:sp>
      <p:sp>
        <p:nvSpPr>
          <p:cNvPr id="16" name="Freccia a destra 15"/>
          <p:cNvSpPr/>
          <p:nvPr/>
        </p:nvSpPr>
        <p:spPr>
          <a:xfrm rot="5400000">
            <a:off x="883278" y="4686737"/>
            <a:ext cx="429470" cy="540858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847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ttangolo 95"/>
          <p:cNvSpPr/>
          <p:nvPr/>
        </p:nvSpPr>
        <p:spPr>
          <a:xfrm>
            <a:off x="347002" y="1535824"/>
            <a:ext cx="5340022" cy="569212"/>
          </a:xfrm>
          <a:prstGeom prst="rect">
            <a:avLst/>
          </a:prstGeom>
          <a:solidFill>
            <a:srgbClr val="8C83C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4" name="Rettangolo 93"/>
          <p:cNvSpPr/>
          <p:nvPr/>
        </p:nvSpPr>
        <p:spPr>
          <a:xfrm>
            <a:off x="6475830" y="2023409"/>
            <a:ext cx="2560666" cy="4717958"/>
          </a:xfrm>
          <a:prstGeom prst="rect">
            <a:avLst/>
          </a:prstGeom>
          <a:solidFill>
            <a:srgbClr val="DCDBE5"/>
          </a:solidFill>
          <a:ln w="19050">
            <a:solidFill>
              <a:srgbClr val="716B9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  <a:endParaRPr lang="en-US" sz="3000" dirty="0"/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A38D986B-CD9C-4F6D-A6F6-E3F7618C51BA}"/>
              </a:ext>
            </a:extLst>
          </p:cNvPr>
          <p:cNvSpPr/>
          <p:nvPr/>
        </p:nvSpPr>
        <p:spPr>
          <a:xfrm>
            <a:off x="6611858" y="2103841"/>
            <a:ext cx="22660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How can we handle </a:t>
            </a:r>
            <a:r>
              <a:rPr lang="en-GB" sz="1600" b="1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energy retrofit </a:t>
            </a:r>
            <a:r>
              <a:rPr lang="en-GB" sz="1600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operations at the </a:t>
            </a:r>
            <a:r>
              <a:rPr lang="en-GB" sz="1600" b="1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stock level, </a:t>
            </a:r>
            <a:r>
              <a:rPr lang="en-GB" sz="1600" u="sng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managing a huge number of properties at a time</a:t>
            </a:r>
            <a:r>
              <a:rPr lang="en-GB" sz="1600" b="1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en-GB" sz="1600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addressing the problems of:</a:t>
            </a:r>
          </a:p>
          <a:p>
            <a:pPr marL="400050" indent="-4000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86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Buildings’ </a:t>
            </a:r>
            <a:r>
              <a:rPr lang="en-GB" sz="1600" b="1" dirty="0">
                <a:solidFill>
                  <a:srgbClr val="86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energy demand </a:t>
            </a:r>
            <a:r>
              <a:rPr lang="en-GB" sz="1600" dirty="0">
                <a:solidFill>
                  <a:srgbClr val="86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assessment;</a:t>
            </a:r>
          </a:p>
          <a:p>
            <a:pPr marL="400050" indent="-4000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86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Identification of the </a:t>
            </a:r>
            <a:r>
              <a:rPr lang="en-GB" sz="1600" b="1" dirty="0">
                <a:solidFill>
                  <a:srgbClr val="86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optimal </a:t>
            </a:r>
            <a:r>
              <a:rPr lang="en-GB" sz="1600" dirty="0">
                <a:solidFill>
                  <a:srgbClr val="86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outcome while</a:t>
            </a:r>
            <a:r>
              <a:rPr lang="en-GB" sz="1600" b="1" dirty="0">
                <a:solidFill>
                  <a:srgbClr val="86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>
                <a:solidFill>
                  <a:srgbClr val="86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considering multiple </a:t>
            </a:r>
            <a:r>
              <a:rPr lang="en-GB" sz="1600" b="1" dirty="0">
                <a:solidFill>
                  <a:srgbClr val="86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objectives </a:t>
            </a:r>
            <a:r>
              <a:rPr lang="en-GB" sz="1600" dirty="0">
                <a:solidFill>
                  <a:srgbClr val="86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and </a:t>
            </a:r>
            <a:r>
              <a:rPr lang="en-GB" sz="1600" b="1" dirty="0">
                <a:solidFill>
                  <a:srgbClr val="86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constraints;</a:t>
            </a:r>
          </a:p>
          <a:p>
            <a:pPr marL="400050" indent="-4000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86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Evaluation of the </a:t>
            </a:r>
            <a:r>
              <a:rPr lang="en-GB" sz="1600" b="1" dirty="0">
                <a:solidFill>
                  <a:srgbClr val="86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risk</a:t>
            </a:r>
            <a:r>
              <a:rPr lang="en-GB" sz="1600" dirty="0">
                <a:solidFill>
                  <a:srgbClr val="86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 around the result</a:t>
            </a:r>
          </a:p>
        </p:txBody>
      </p:sp>
      <p:sp>
        <p:nvSpPr>
          <p:cNvPr id="61" name="Rettangolo 60">
            <a:extLst>
              <a:ext uri="{FF2B5EF4-FFF2-40B4-BE49-F238E27FC236}">
                <a16:creationId xmlns:a16="http://schemas.microsoft.com/office/drawing/2014/main" id="{16C19512-C94A-44F2-8940-AB5A745AF9C2}"/>
              </a:ext>
            </a:extLst>
          </p:cNvPr>
          <p:cNvSpPr/>
          <p:nvPr/>
        </p:nvSpPr>
        <p:spPr>
          <a:xfrm>
            <a:off x="351037" y="2303856"/>
            <a:ext cx="1369055" cy="646331"/>
          </a:xfrm>
          <a:prstGeom prst="rect">
            <a:avLst/>
          </a:prstGeom>
          <a:solidFill>
            <a:srgbClr val="8C83C4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</a:rPr>
              <a:t>Energy assessment</a:t>
            </a:r>
          </a:p>
        </p:txBody>
      </p:sp>
      <p:sp>
        <p:nvSpPr>
          <p:cNvPr id="62" name="Rettangolo 61">
            <a:extLst>
              <a:ext uri="{FF2B5EF4-FFF2-40B4-BE49-F238E27FC236}">
                <a16:creationId xmlns:a16="http://schemas.microsoft.com/office/drawing/2014/main" id="{678BB3C8-B130-40CD-B948-2495D1A7FED0}"/>
              </a:ext>
            </a:extLst>
          </p:cNvPr>
          <p:cNvSpPr/>
          <p:nvPr/>
        </p:nvSpPr>
        <p:spPr>
          <a:xfrm>
            <a:off x="357541" y="3107998"/>
            <a:ext cx="1369055" cy="646331"/>
          </a:xfrm>
          <a:prstGeom prst="rect">
            <a:avLst/>
          </a:prstGeom>
          <a:solidFill>
            <a:srgbClr val="8C83C4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</a:rPr>
              <a:t>Retrofit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</a:rPr>
              <a:t>actions</a:t>
            </a:r>
          </a:p>
        </p:txBody>
      </p:sp>
      <p:sp>
        <p:nvSpPr>
          <p:cNvPr id="63" name="Rettangolo 62">
            <a:extLst>
              <a:ext uri="{FF2B5EF4-FFF2-40B4-BE49-F238E27FC236}">
                <a16:creationId xmlns:a16="http://schemas.microsoft.com/office/drawing/2014/main" id="{9BBB2108-2B8E-49DC-928E-88AEF24AA1F7}"/>
              </a:ext>
            </a:extLst>
          </p:cNvPr>
          <p:cNvSpPr/>
          <p:nvPr/>
        </p:nvSpPr>
        <p:spPr>
          <a:xfrm>
            <a:off x="347002" y="3916312"/>
            <a:ext cx="1369055" cy="646331"/>
          </a:xfrm>
          <a:prstGeom prst="rect">
            <a:avLst/>
          </a:prstGeom>
          <a:solidFill>
            <a:srgbClr val="8C83C4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</a:rPr>
              <a:t>Assessment criteria</a:t>
            </a:r>
          </a:p>
        </p:txBody>
      </p:sp>
      <p:sp>
        <p:nvSpPr>
          <p:cNvPr id="64" name="Rettangolo 63">
            <a:extLst>
              <a:ext uri="{FF2B5EF4-FFF2-40B4-BE49-F238E27FC236}">
                <a16:creationId xmlns:a16="http://schemas.microsoft.com/office/drawing/2014/main" id="{63062D71-02EC-41DA-B85F-21C239AEDD3D}"/>
              </a:ext>
            </a:extLst>
          </p:cNvPr>
          <p:cNvSpPr/>
          <p:nvPr/>
        </p:nvSpPr>
        <p:spPr>
          <a:xfrm>
            <a:off x="357481" y="4730567"/>
            <a:ext cx="1369055" cy="646331"/>
          </a:xfrm>
          <a:prstGeom prst="rect">
            <a:avLst/>
          </a:prstGeom>
          <a:solidFill>
            <a:srgbClr val="8C83C4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</a:rPr>
              <a:t>Optimization</a:t>
            </a:r>
          </a:p>
          <a:p>
            <a:pPr algn="ctr"/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5" name="Rettangolo 64">
            <a:extLst>
              <a:ext uri="{FF2B5EF4-FFF2-40B4-BE49-F238E27FC236}">
                <a16:creationId xmlns:a16="http://schemas.microsoft.com/office/drawing/2014/main" id="{D5D8280D-6222-487B-BC4B-B2E27F87E7F4}"/>
              </a:ext>
            </a:extLst>
          </p:cNvPr>
          <p:cNvSpPr/>
          <p:nvPr/>
        </p:nvSpPr>
        <p:spPr>
          <a:xfrm>
            <a:off x="366455" y="5516244"/>
            <a:ext cx="1369055" cy="646331"/>
          </a:xfrm>
          <a:prstGeom prst="rect">
            <a:avLst/>
          </a:prstGeom>
          <a:solidFill>
            <a:srgbClr val="8C83C4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</a:rPr>
              <a:t>Risk and uncertainty</a:t>
            </a:r>
          </a:p>
        </p:txBody>
      </p:sp>
      <p:sp>
        <p:nvSpPr>
          <p:cNvPr id="85" name="Rettangolo 84">
            <a:extLst>
              <a:ext uri="{FF2B5EF4-FFF2-40B4-BE49-F238E27FC236}">
                <a16:creationId xmlns:a16="http://schemas.microsoft.com/office/drawing/2014/main" id="{4157EF63-E8F1-4B89-8F58-67300775F914}"/>
              </a:ext>
            </a:extLst>
          </p:cNvPr>
          <p:cNvSpPr/>
          <p:nvPr/>
        </p:nvSpPr>
        <p:spPr>
          <a:xfrm>
            <a:off x="1763953" y="2307337"/>
            <a:ext cx="365089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400" b="1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Lack</a:t>
            </a:r>
            <a:r>
              <a:rPr lang="en-GB" sz="1400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 of a shared methodology to assess </a:t>
            </a:r>
            <a:r>
              <a:rPr lang="en-GB" sz="1400" b="1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energy consumption </a:t>
            </a:r>
            <a:r>
              <a:rPr lang="en-GB" sz="1400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at a portfolio level: </a:t>
            </a:r>
            <a:r>
              <a:rPr lang="en-GB" sz="1400" b="1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</a:rPr>
              <a:t>fast</a:t>
            </a:r>
            <a:r>
              <a:rPr lang="en-GB" sz="1400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en-GB" sz="1400" b="1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</a:rPr>
              <a:t>reliable</a:t>
            </a:r>
            <a:r>
              <a:rPr lang="en-GB" sz="1400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</a:rPr>
              <a:t>, not excessively </a:t>
            </a:r>
            <a:r>
              <a:rPr lang="en-GB" sz="1400" b="1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</a:rPr>
              <a:t>data-demanding</a:t>
            </a:r>
          </a:p>
        </p:txBody>
      </p:sp>
      <p:sp>
        <p:nvSpPr>
          <p:cNvPr id="86" name="Rettangolo 85">
            <a:extLst>
              <a:ext uri="{FF2B5EF4-FFF2-40B4-BE49-F238E27FC236}">
                <a16:creationId xmlns:a16="http://schemas.microsoft.com/office/drawing/2014/main" id="{42F3F483-4F76-4BB0-8600-26F76DAC2B6A}"/>
              </a:ext>
            </a:extLst>
          </p:cNvPr>
          <p:cNvSpPr/>
          <p:nvPr/>
        </p:nvSpPr>
        <p:spPr>
          <a:xfrm>
            <a:off x="1819988" y="4730567"/>
            <a:ext cx="353881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400" b="1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Lack</a:t>
            </a:r>
            <a:r>
              <a:rPr lang="en-GB" sz="1400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 of a shared methodology to </a:t>
            </a:r>
            <a:r>
              <a:rPr lang="en-GB" sz="1400" b="1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</a:rPr>
              <a:t>allocate resources</a:t>
            </a:r>
            <a:r>
              <a:rPr lang="en-GB" sz="1400" b="1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at a portfolio level considering </a:t>
            </a:r>
            <a:r>
              <a:rPr lang="en-GB" sz="1400" b="1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</a:rPr>
              <a:t>multiple objectives</a:t>
            </a:r>
            <a:r>
              <a:rPr lang="en-GB" sz="1400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, within given </a:t>
            </a:r>
            <a:r>
              <a:rPr lang="en-GB" sz="1400" b="1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constraints</a:t>
            </a:r>
          </a:p>
        </p:txBody>
      </p:sp>
      <p:sp>
        <p:nvSpPr>
          <p:cNvPr id="87" name="Rettangolo 86">
            <a:extLst>
              <a:ext uri="{FF2B5EF4-FFF2-40B4-BE49-F238E27FC236}">
                <a16:creationId xmlns:a16="http://schemas.microsoft.com/office/drawing/2014/main" id="{5B92B038-1EBA-4D1A-B37F-DF9878B19A9F}"/>
              </a:ext>
            </a:extLst>
          </p:cNvPr>
          <p:cNvSpPr/>
          <p:nvPr/>
        </p:nvSpPr>
        <p:spPr>
          <a:xfrm>
            <a:off x="1856402" y="5546598"/>
            <a:ext cx="3657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400" b="1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Lack</a:t>
            </a:r>
            <a:r>
              <a:rPr lang="en-GB" sz="1400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 of a shared methodology to </a:t>
            </a:r>
            <a:r>
              <a:rPr lang="en-GB" sz="1400" b="1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</a:rPr>
              <a:t>“quantify” risk </a:t>
            </a:r>
            <a:r>
              <a:rPr lang="en-GB" sz="1400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for energy retrofit operations at a portfolio level (</a:t>
            </a:r>
            <a:r>
              <a:rPr lang="en-GB" sz="1400" b="1" dirty="0">
                <a:solidFill>
                  <a:srgbClr val="B8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sources of uncertainty</a:t>
            </a:r>
            <a:r>
              <a:rPr lang="en-GB" sz="1400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)</a:t>
            </a:r>
            <a:endParaRPr lang="en-GB" sz="1400" b="1" dirty="0">
              <a:solidFill>
                <a:schemeClr val="bg2">
                  <a:lumMod val="10000"/>
                </a:schemeClr>
              </a:solidFill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90" name="Immagine 89">
            <a:extLst>
              <a:ext uri="{FF2B5EF4-FFF2-40B4-BE49-F238E27FC236}">
                <a16:creationId xmlns:a16="http://schemas.microsoft.com/office/drawing/2014/main" id="{24B83A07-52B3-40C4-ABBF-8869186DFF4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501" t="12200" b="5901"/>
          <a:stretch/>
        </p:blipFill>
        <p:spPr>
          <a:xfrm>
            <a:off x="2635038" y="1695642"/>
            <a:ext cx="381975" cy="461665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418153" y="1658794"/>
            <a:ext cx="24302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1" dirty="0">
                <a:solidFill>
                  <a:schemeClr val="bg1"/>
                </a:solidFill>
              </a:rPr>
              <a:t>Literature gaps</a:t>
            </a:r>
          </a:p>
        </p:txBody>
      </p:sp>
      <p:sp>
        <p:nvSpPr>
          <p:cNvPr id="54" name="Freccia a destra 53">
            <a:extLst>
              <a:ext uri="{FF2B5EF4-FFF2-40B4-BE49-F238E27FC236}">
                <a16:creationId xmlns:a16="http://schemas.microsoft.com/office/drawing/2014/main" id="{D7EE0BE7-2641-4AF9-8E52-10F6DEC9774B}"/>
              </a:ext>
            </a:extLst>
          </p:cNvPr>
          <p:cNvSpPr/>
          <p:nvPr/>
        </p:nvSpPr>
        <p:spPr>
          <a:xfrm>
            <a:off x="5633269" y="1471670"/>
            <a:ext cx="898599" cy="835912"/>
          </a:xfrm>
          <a:prstGeom prst="rightArrow">
            <a:avLst/>
          </a:prstGeom>
          <a:solidFill>
            <a:schemeClr val="bg2">
              <a:lumMod val="1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2" name="Rettangolo 41"/>
          <p:cNvSpPr/>
          <p:nvPr/>
        </p:nvSpPr>
        <p:spPr>
          <a:xfrm>
            <a:off x="6746150" y="1451997"/>
            <a:ext cx="150154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algn="just">
              <a:spcAft>
                <a:spcPts val="0"/>
              </a:spcAft>
            </a:pPr>
            <a:r>
              <a:rPr lang="it-IT" sz="35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MS Mincho"/>
                <a:cs typeface="Times New Roman" panose="02020603050405020304" pitchFamily="18" charset="0"/>
              </a:rPr>
              <a:t>RQs</a:t>
            </a:r>
            <a:endParaRPr lang="it-IT" sz="35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1" name="Rettangolo 40">
            <a:extLst>
              <a:ext uri="{FF2B5EF4-FFF2-40B4-BE49-F238E27FC236}">
                <a16:creationId xmlns:a16="http://schemas.microsoft.com/office/drawing/2014/main" id="{4157EF63-E8F1-4B89-8F58-67300775F914}"/>
              </a:ext>
            </a:extLst>
          </p:cNvPr>
          <p:cNvSpPr/>
          <p:nvPr/>
        </p:nvSpPr>
        <p:spPr>
          <a:xfrm>
            <a:off x="1763952" y="3285370"/>
            <a:ext cx="36508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400" b="1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Lack</a:t>
            </a:r>
            <a:r>
              <a:rPr lang="en-GB" sz="1400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 of </a:t>
            </a:r>
            <a:r>
              <a:rPr lang="en-GB" sz="1400" b="1" dirty="0">
                <a:solidFill>
                  <a:srgbClr val="86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automated calculation procedures </a:t>
            </a:r>
            <a:r>
              <a:rPr lang="en-GB" sz="1400" dirty="0">
                <a:solidFill>
                  <a:schemeClr val="bg2">
                    <a:lumMod val="1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in order to jump from the single-building perspective to a stock-based one, and that allow comparing a huge amount of retrofit scenarios</a:t>
            </a:r>
            <a:endParaRPr lang="en-GB" sz="1400" b="1" dirty="0">
              <a:solidFill>
                <a:srgbClr val="B8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845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ttangolo 92">
            <a:extLst>
              <a:ext uri="{FF2B5EF4-FFF2-40B4-BE49-F238E27FC236}">
                <a16:creationId xmlns:a16="http://schemas.microsoft.com/office/drawing/2014/main" id="{F615D4B5-66FA-4443-9F33-425A85073E5B}"/>
              </a:ext>
            </a:extLst>
          </p:cNvPr>
          <p:cNvSpPr/>
          <p:nvPr/>
        </p:nvSpPr>
        <p:spPr>
          <a:xfrm>
            <a:off x="151362" y="1332574"/>
            <a:ext cx="8841275" cy="5336785"/>
          </a:xfrm>
          <a:prstGeom prst="rect">
            <a:avLst/>
          </a:prstGeom>
          <a:solidFill>
            <a:srgbClr val="DCDB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Method: </a:t>
            </a:r>
            <a:r>
              <a:rPr lang="en-AU" sz="3000" dirty="0"/>
              <a:t>general approach</a:t>
            </a:r>
          </a:p>
        </p:txBody>
      </p:sp>
      <p:sp>
        <p:nvSpPr>
          <p:cNvPr id="45" name="Rettangolo 44">
            <a:extLst>
              <a:ext uri="{FF2B5EF4-FFF2-40B4-BE49-F238E27FC236}">
                <a16:creationId xmlns:a16="http://schemas.microsoft.com/office/drawing/2014/main" id="{42329691-9BD5-43C2-A2D1-9A9582574AC9}"/>
              </a:ext>
            </a:extLst>
          </p:cNvPr>
          <p:cNvSpPr/>
          <p:nvPr/>
        </p:nvSpPr>
        <p:spPr>
          <a:xfrm>
            <a:off x="3901828" y="4786366"/>
            <a:ext cx="1843174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+mj-lt"/>
              </a:rPr>
              <a:t>Optimal configuration</a:t>
            </a:r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id="{8315FC1D-C03A-4162-B26A-3716B7C23134}"/>
              </a:ext>
            </a:extLst>
          </p:cNvPr>
          <p:cNvSpPr/>
          <p:nvPr/>
        </p:nvSpPr>
        <p:spPr>
          <a:xfrm>
            <a:off x="2425945" y="2014859"/>
            <a:ext cx="4902668" cy="3385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latin typeface="+mj-lt"/>
              </a:rPr>
              <a:t>Retrofit </a:t>
            </a:r>
            <a:r>
              <a:rPr lang="en-US" sz="1600" b="1" dirty="0">
                <a:latin typeface="+mj-lt"/>
              </a:rPr>
              <a:t>options</a:t>
            </a:r>
            <a:endParaRPr lang="it-IT" sz="1600" b="1" dirty="0">
              <a:latin typeface="+mj-lt"/>
            </a:endParaRPr>
          </a:p>
        </p:txBody>
      </p:sp>
      <p:sp>
        <p:nvSpPr>
          <p:cNvPr id="47" name="Rettangolo 46">
            <a:extLst>
              <a:ext uri="{FF2B5EF4-FFF2-40B4-BE49-F238E27FC236}">
                <a16:creationId xmlns:a16="http://schemas.microsoft.com/office/drawing/2014/main" id="{AEC424B0-9819-4615-8FA5-FE39D0526E05}"/>
              </a:ext>
            </a:extLst>
          </p:cNvPr>
          <p:cNvSpPr/>
          <p:nvPr/>
        </p:nvSpPr>
        <p:spPr>
          <a:xfrm>
            <a:off x="3372454" y="4412046"/>
            <a:ext cx="283139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+mj-lt"/>
              </a:rPr>
              <a:t>Evolutive algorithm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id="{862169B6-78A5-4AD7-93CF-0015518333CA}"/>
              </a:ext>
            </a:extLst>
          </p:cNvPr>
          <p:cNvSpPr/>
          <p:nvPr/>
        </p:nvSpPr>
        <p:spPr>
          <a:xfrm>
            <a:off x="300422" y="1455599"/>
            <a:ext cx="133161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latin typeface="+mj-lt"/>
              </a:rPr>
              <a:t>NEURAL </a:t>
            </a:r>
            <a:r>
              <a:rPr lang="en-US" sz="1600" b="1" dirty="0">
                <a:latin typeface="+mj-lt"/>
              </a:rPr>
              <a:t>NETWORKS</a:t>
            </a:r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id="{3361412E-99D4-4184-9383-D96CD1F0155E}"/>
              </a:ext>
            </a:extLst>
          </p:cNvPr>
          <p:cNvSpPr/>
          <p:nvPr/>
        </p:nvSpPr>
        <p:spPr>
          <a:xfrm>
            <a:off x="2555776" y="1412776"/>
            <a:ext cx="4643006" cy="3385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latin typeface="+mj-lt"/>
              </a:rPr>
              <a:t>Energy </a:t>
            </a:r>
            <a:r>
              <a:rPr lang="en-US" sz="1600" b="1" dirty="0">
                <a:latin typeface="+mj-lt"/>
              </a:rPr>
              <a:t>consumption pre-retrofit</a:t>
            </a:r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id="{B17FCC8D-CEC5-4599-AC15-B1DFDE2B9451}"/>
              </a:ext>
            </a:extLst>
          </p:cNvPr>
          <p:cNvSpPr/>
          <p:nvPr/>
        </p:nvSpPr>
        <p:spPr>
          <a:xfrm>
            <a:off x="2433159" y="3438396"/>
            <a:ext cx="1275386" cy="646331"/>
          </a:xfrm>
          <a:prstGeom prst="rect">
            <a:avLst/>
          </a:prstGeom>
          <a:solidFill>
            <a:srgbClr val="8C83C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+mj-lt"/>
              </a:rPr>
              <a:t>Energy Savings</a:t>
            </a:r>
          </a:p>
        </p:txBody>
      </p:sp>
      <p:sp>
        <p:nvSpPr>
          <p:cNvPr id="51" name="Rettangolo 50">
            <a:extLst>
              <a:ext uri="{FF2B5EF4-FFF2-40B4-BE49-F238E27FC236}">
                <a16:creationId xmlns:a16="http://schemas.microsoft.com/office/drawing/2014/main" id="{87310F9E-21D6-4952-A585-1279F537934B}"/>
              </a:ext>
            </a:extLst>
          </p:cNvPr>
          <p:cNvSpPr/>
          <p:nvPr/>
        </p:nvSpPr>
        <p:spPr>
          <a:xfrm>
            <a:off x="2151047" y="2677145"/>
            <a:ext cx="534473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+mj-lt"/>
              </a:rPr>
              <a:t>Retrofit scenarios</a:t>
            </a:r>
            <a:endParaRPr lang="it-IT" sz="1600" b="1" dirty="0">
              <a:latin typeface="+mj-lt"/>
            </a:endParaRPr>
          </a:p>
        </p:txBody>
      </p:sp>
      <p:sp>
        <p:nvSpPr>
          <p:cNvPr id="52" name="Freccia a destra 51">
            <a:extLst>
              <a:ext uri="{FF2B5EF4-FFF2-40B4-BE49-F238E27FC236}">
                <a16:creationId xmlns:a16="http://schemas.microsoft.com/office/drawing/2014/main" id="{39CDAC57-5F7D-457A-A1C7-E73796ACA790}"/>
              </a:ext>
            </a:extLst>
          </p:cNvPr>
          <p:cNvSpPr/>
          <p:nvPr/>
        </p:nvSpPr>
        <p:spPr>
          <a:xfrm rot="5400000">
            <a:off x="4681784" y="2302974"/>
            <a:ext cx="390991" cy="45196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3" name="Freccia angolare in su 52">
            <a:extLst>
              <a:ext uri="{FF2B5EF4-FFF2-40B4-BE49-F238E27FC236}">
                <a16:creationId xmlns:a16="http://schemas.microsoft.com/office/drawing/2014/main" id="{DBAA2F56-604C-4421-9373-3A8701D5D6EE}"/>
              </a:ext>
            </a:extLst>
          </p:cNvPr>
          <p:cNvSpPr/>
          <p:nvPr/>
        </p:nvSpPr>
        <p:spPr>
          <a:xfrm rot="5400000">
            <a:off x="624831" y="2291595"/>
            <a:ext cx="1929257" cy="1672970"/>
          </a:xfrm>
          <a:prstGeom prst="bentUpArrow">
            <a:avLst>
              <a:gd name="adj1" fmla="val 13051"/>
              <a:gd name="adj2" fmla="val 18244"/>
              <a:gd name="adj3" fmla="val 2455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4" name="Freccia a destra 53">
            <a:extLst>
              <a:ext uri="{FF2B5EF4-FFF2-40B4-BE49-F238E27FC236}">
                <a16:creationId xmlns:a16="http://schemas.microsoft.com/office/drawing/2014/main" id="{1341E160-B1EE-4B67-9FAF-8A7A0D9FCBBC}"/>
              </a:ext>
            </a:extLst>
          </p:cNvPr>
          <p:cNvSpPr/>
          <p:nvPr/>
        </p:nvSpPr>
        <p:spPr>
          <a:xfrm>
            <a:off x="1764347" y="1332574"/>
            <a:ext cx="1734136" cy="498958"/>
          </a:xfrm>
          <a:prstGeom prst="rightArrow">
            <a:avLst>
              <a:gd name="adj1" fmla="val 50000"/>
              <a:gd name="adj2" fmla="val 75453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5" name="Rettangolo 54">
            <a:extLst>
              <a:ext uri="{FF2B5EF4-FFF2-40B4-BE49-F238E27FC236}">
                <a16:creationId xmlns:a16="http://schemas.microsoft.com/office/drawing/2014/main" id="{8251DEFB-10D3-40EA-A55D-65CC09BB2DFA}"/>
              </a:ext>
            </a:extLst>
          </p:cNvPr>
          <p:cNvSpPr/>
          <p:nvPr/>
        </p:nvSpPr>
        <p:spPr>
          <a:xfrm>
            <a:off x="3901828" y="5990427"/>
            <a:ext cx="1843174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+mj-lt"/>
              </a:rPr>
              <a:t>Risk and uncertainty analysis</a:t>
            </a:r>
          </a:p>
        </p:txBody>
      </p:sp>
      <p:sp>
        <p:nvSpPr>
          <p:cNvPr id="56" name="Rettangolo 55">
            <a:extLst>
              <a:ext uri="{FF2B5EF4-FFF2-40B4-BE49-F238E27FC236}">
                <a16:creationId xmlns:a16="http://schemas.microsoft.com/office/drawing/2014/main" id="{B91CE952-E0A3-45F0-8E12-D890F5317520}"/>
              </a:ext>
            </a:extLst>
          </p:cNvPr>
          <p:cNvSpPr/>
          <p:nvPr/>
        </p:nvSpPr>
        <p:spPr>
          <a:xfrm>
            <a:off x="4061849" y="3431505"/>
            <a:ext cx="1386403" cy="646331"/>
          </a:xfrm>
          <a:prstGeom prst="rect">
            <a:avLst/>
          </a:prstGeom>
          <a:solidFill>
            <a:srgbClr val="8C83C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+mj-lt"/>
              </a:rPr>
              <a:t>Monetary Savings</a:t>
            </a:r>
          </a:p>
        </p:txBody>
      </p:sp>
      <p:sp>
        <p:nvSpPr>
          <p:cNvPr id="58" name="Rettangolo 57">
            <a:extLst>
              <a:ext uri="{FF2B5EF4-FFF2-40B4-BE49-F238E27FC236}">
                <a16:creationId xmlns:a16="http://schemas.microsoft.com/office/drawing/2014/main" id="{D54BA9AD-8FBF-42B2-A3B9-1AD35D8769A0}"/>
              </a:ext>
            </a:extLst>
          </p:cNvPr>
          <p:cNvSpPr/>
          <p:nvPr/>
        </p:nvSpPr>
        <p:spPr>
          <a:xfrm>
            <a:off x="5751398" y="3446374"/>
            <a:ext cx="1357867" cy="646331"/>
          </a:xfrm>
          <a:prstGeom prst="rect">
            <a:avLst/>
          </a:prstGeom>
          <a:solidFill>
            <a:srgbClr val="8C83C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+mj-lt"/>
              </a:rPr>
              <a:t>Restoration Score</a:t>
            </a:r>
          </a:p>
        </p:txBody>
      </p:sp>
      <p:sp>
        <p:nvSpPr>
          <p:cNvPr id="63" name="Rettangolo 62">
            <a:extLst>
              <a:ext uri="{FF2B5EF4-FFF2-40B4-BE49-F238E27FC236}">
                <a16:creationId xmlns:a16="http://schemas.microsoft.com/office/drawing/2014/main" id="{58EE8206-FD39-4E5B-BA00-7C46578C8661}"/>
              </a:ext>
            </a:extLst>
          </p:cNvPr>
          <p:cNvSpPr/>
          <p:nvPr/>
        </p:nvSpPr>
        <p:spPr>
          <a:xfrm>
            <a:off x="7459000" y="1416100"/>
            <a:ext cx="1293795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latin typeface="+mj-lt"/>
              </a:rPr>
              <a:t>ANALYTIC HIERARCHY PROCESS</a:t>
            </a:r>
          </a:p>
        </p:txBody>
      </p:sp>
      <p:sp>
        <p:nvSpPr>
          <p:cNvPr id="74" name="Freccia a destra 73">
            <a:extLst>
              <a:ext uri="{FF2B5EF4-FFF2-40B4-BE49-F238E27FC236}">
                <a16:creationId xmlns:a16="http://schemas.microsoft.com/office/drawing/2014/main" id="{1754C77E-65C0-4B3C-BFAA-59D6B21BF353}"/>
              </a:ext>
            </a:extLst>
          </p:cNvPr>
          <p:cNvSpPr/>
          <p:nvPr/>
        </p:nvSpPr>
        <p:spPr>
          <a:xfrm rot="5400000">
            <a:off x="4673471" y="1653731"/>
            <a:ext cx="390991" cy="45196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5" name="Freccia a destra 74">
            <a:extLst>
              <a:ext uri="{FF2B5EF4-FFF2-40B4-BE49-F238E27FC236}">
                <a16:creationId xmlns:a16="http://schemas.microsoft.com/office/drawing/2014/main" id="{E7955BEC-7BA4-414A-A92A-FCBE233BDB4F}"/>
              </a:ext>
            </a:extLst>
          </p:cNvPr>
          <p:cNvSpPr/>
          <p:nvPr/>
        </p:nvSpPr>
        <p:spPr>
          <a:xfrm rot="5400000">
            <a:off x="2950111" y="3019179"/>
            <a:ext cx="390991" cy="45196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8" name="Freccia a destra 77">
            <a:extLst>
              <a:ext uri="{FF2B5EF4-FFF2-40B4-BE49-F238E27FC236}">
                <a16:creationId xmlns:a16="http://schemas.microsoft.com/office/drawing/2014/main" id="{DE7989E3-88B3-4271-8876-D48084757D02}"/>
              </a:ext>
            </a:extLst>
          </p:cNvPr>
          <p:cNvSpPr/>
          <p:nvPr/>
        </p:nvSpPr>
        <p:spPr>
          <a:xfrm rot="5400000">
            <a:off x="4671609" y="3023121"/>
            <a:ext cx="390991" cy="45196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9" name="Freccia a destra 78">
            <a:extLst>
              <a:ext uri="{FF2B5EF4-FFF2-40B4-BE49-F238E27FC236}">
                <a16:creationId xmlns:a16="http://schemas.microsoft.com/office/drawing/2014/main" id="{CC6F8CD4-0743-4E3F-A644-7DB5D6684179}"/>
              </a:ext>
            </a:extLst>
          </p:cNvPr>
          <p:cNvSpPr/>
          <p:nvPr/>
        </p:nvSpPr>
        <p:spPr>
          <a:xfrm rot="5400000">
            <a:off x="6269596" y="3049472"/>
            <a:ext cx="390991" cy="45196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9" name="Freccia a destra 88">
            <a:extLst>
              <a:ext uri="{FF2B5EF4-FFF2-40B4-BE49-F238E27FC236}">
                <a16:creationId xmlns:a16="http://schemas.microsoft.com/office/drawing/2014/main" id="{8B519FD8-7817-45DD-AB72-98BEE7931501}"/>
              </a:ext>
            </a:extLst>
          </p:cNvPr>
          <p:cNvSpPr/>
          <p:nvPr/>
        </p:nvSpPr>
        <p:spPr>
          <a:xfrm rot="5400000">
            <a:off x="4671609" y="4026394"/>
            <a:ext cx="390991" cy="45196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0" name="Rettangolo 89">
            <a:extLst>
              <a:ext uri="{FF2B5EF4-FFF2-40B4-BE49-F238E27FC236}">
                <a16:creationId xmlns:a16="http://schemas.microsoft.com/office/drawing/2014/main" id="{5CCBAB2C-4114-49B5-A284-7FD4D1324650}"/>
              </a:ext>
            </a:extLst>
          </p:cNvPr>
          <p:cNvSpPr/>
          <p:nvPr/>
        </p:nvSpPr>
        <p:spPr>
          <a:xfrm>
            <a:off x="2472690" y="5369886"/>
            <a:ext cx="4643006" cy="3385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latin typeface="+mj-lt"/>
              </a:rPr>
              <a:t>MAXIMUM BENEFIT</a:t>
            </a:r>
            <a:endParaRPr lang="en-US" sz="1600" b="1" dirty="0">
              <a:latin typeface="+mj-lt"/>
            </a:endParaRPr>
          </a:p>
        </p:txBody>
      </p:sp>
      <p:sp>
        <p:nvSpPr>
          <p:cNvPr id="91" name="Freccia a destra 90">
            <a:extLst>
              <a:ext uri="{FF2B5EF4-FFF2-40B4-BE49-F238E27FC236}">
                <a16:creationId xmlns:a16="http://schemas.microsoft.com/office/drawing/2014/main" id="{E3CDCBCD-55AE-4847-AE2F-E18957A29A89}"/>
              </a:ext>
            </a:extLst>
          </p:cNvPr>
          <p:cNvSpPr/>
          <p:nvPr/>
        </p:nvSpPr>
        <p:spPr>
          <a:xfrm rot="5400000">
            <a:off x="4627919" y="5609702"/>
            <a:ext cx="390991" cy="45196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2" name="Freccia angolare in su 91">
            <a:extLst>
              <a:ext uri="{FF2B5EF4-FFF2-40B4-BE49-F238E27FC236}">
                <a16:creationId xmlns:a16="http://schemas.microsoft.com/office/drawing/2014/main" id="{E401CB64-3A26-4A64-85FB-C42C706DD880}"/>
              </a:ext>
            </a:extLst>
          </p:cNvPr>
          <p:cNvSpPr/>
          <p:nvPr/>
        </p:nvSpPr>
        <p:spPr>
          <a:xfrm rot="5400000" flipV="1">
            <a:off x="6979415" y="2544248"/>
            <a:ext cx="1715366" cy="1293796"/>
          </a:xfrm>
          <a:prstGeom prst="bentUpArrow">
            <a:avLst>
              <a:gd name="adj1" fmla="val 17543"/>
              <a:gd name="adj2" fmla="val 20865"/>
              <a:gd name="adj3" fmla="val 3054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045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ttangolo 121"/>
          <p:cNvSpPr/>
          <p:nvPr/>
        </p:nvSpPr>
        <p:spPr>
          <a:xfrm>
            <a:off x="222492" y="3819297"/>
            <a:ext cx="8841275" cy="2508013"/>
          </a:xfrm>
          <a:prstGeom prst="rect">
            <a:avLst/>
          </a:prstGeom>
          <a:solidFill>
            <a:srgbClr val="DCDB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95982" y="530690"/>
            <a:ext cx="8032379" cy="680568"/>
          </a:xfrm>
        </p:spPr>
        <p:txBody>
          <a:bodyPr>
            <a:normAutofit fontScale="90000"/>
          </a:bodyPr>
          <a:lstStyle/>
          <a:p>
            <a:r>
              <a:rPr lang="it-IT" sz="4000" dirty="0"/>
              <a:t>Energy </a:t>
            </a:r>
            <a:r>
              <a:rPr lang="en-US" sz="4000" dirty="0"/>
              <a:t>assessment </a:t>
            </a:r>
            <a:br>
              <a:rPr lang="en-US" sz="4000" dirty="0"/>
            </a:br>
            <a:r>
              <a:rPr lang="en-US" sz="3300" dirty="0"/>
              <a:t>with the Artificial </a:t>
            </a:r>
            <a:r>
              <a:rPr lang="en-AU" sz="3300" dirty="0"/>
              <a:t>Neural Networks</a:t>
            </a:r>
          </a:p>
        </p:txBody>
      </p:sp>
      <p:grpSp>
        <p:nvGrpSpPr>
          <p:cNvPr id="108" name="Gruppo 107"/>
          <p:cNvGrpSpPr/>
          <p:nvPr/>
        </p:nvGrpSpPr>
        <p:grpSpPr>
          <a:xfrm>
            <a:off x="451798" y="3986109"/>
            <a:ext cx="8403054" cy="2330144"/>
            <a:chOff x="535743" y="3887013"/>
            <a:chExt cx="8403054" cy="3360259"/>
          </a:xfrm>
        </p:grpSpPr>
        <p:sp>
          <p:nvSpPr>
            <p:cNvPr id="3" name="Rettangolo 2"/>
            <p:cNvSpPr/>
            <p:nvPr/>
          </p:nvSpPr>
          <p:spPr>
            <a:xfrm>
              <a:off x="7414015" y="4123901"/>
              <a:ext cx="1524782" cy="8876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1700" b="1" dirty="0">
                  <a:solidFill>
                    <a:srgbClr val="C00000"/>
                  </a:solidFill>
                  <a:latin typeface="+mj-lt"/>
                </a:rPr>
                <a:t>OUTPUT NEURON</a:t>
              </a:r>
            </a:p>
          </p:txBody>
        </p:sp>
        <p:sp>
          <p:nvSpPr>
            <p:cNvPr id="4" name="Ovale 3"/>
            <p:cNvSpPr/>
            <p:nvPr/>
          </p:nvSpPr>
          <p:spPr>
            <a:xfrm>
              <a:off x="2267744" y="4103925"/>
              <a:ext cx="948128" cy="40574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latin typeface="Calibri Light" panose="020F0302020204030204" pitchFamily="34" charset="0"/>
                  <a:ea typeface="Calibri" panose="020F0502020204030204" pitchFamily="34" charset="0"/>
                </a:rPr>
                <a:t>X</a:t>
              </a:r>
              <a:r>
                <a:rPr lang="en-GB" b="1" baseline="-25000" dirty="0">
                  <a:latin typeface="Calibri Light" panose="020F0302020204030204" pitchFamily="34" charset="0"/>
                  <a:ea typeface="Calibri" panose="020F0502020204030204" pitchFamily="34" charset="0"/>
                </a:rPr>
                <a:t>1</a:t>
              </a:r>
              <a:endParaRPr lang="en-GB" b="1" dirty="0">
                <a:latin typeface="Calibri Light" panose="020F03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" name="Ovale 4"/>
            <p:cNvSpPr/>
            <p:nvPr/>
          </p:nvSpPr>
          <p:spPr>
            <a:xfrm>
              <a:off x="2253518" y="4605307"/>
              <a:ext cx="962354" cy="40574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latin typeface="Calibri Light" panose="020F0302020204030204" pitchFamily="34" charset="0"/>
                  <a:ea typeface="Calibri" panose="020F0502020204030204" pitchFamily="34" charset="0"/>
                </a:rPr>
                <a:t>X</a:t>
              </a:r>
              <a:r>
                <a:rPr lang="en-GB" b="1" baseline="-25000" dirty="0">
                  <a:latin typeface="Calibri Light" panose="020F0302020204030204" pitchFamily="34" charset="0"/>
                  <a:ea typeface="Calibri" panose="020F0502020204030204" pitchFamily="34" charset="0"/>
                </a:rPr>
                <a:t>2</a:t>
              </a:r>
              <a:endParaRPr lang="en-GB" b="1" dirty="0">
                <a:latin typeface="Calibri Light" panose="020F03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" name="Ovale 5"/>
            <p:cNvSpPr/>
            <p:nvPr/>
          </p:nvSpPr>
          <p:spPr>
            <a:xfrm>
              <a:off x="2253518" y="5106688"/>
              <a:ext cx="1064524" cy="40574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latin typeface="Calibri Light" panose="020F0302020204030204" pitchFamily="34" charset="0"/>
                  <a:ea typeface="Calibri" panose="020F0502020204030204" pitchFamily="34" charset="0"/>
                </a:rPr>
                <a:t>…</a:t>
              </a:r>
            </a:p>
          </p:txBody>
        </p:sp>
        <p:sp>
          <p:nvSpPr>
            <p:cNvPr id="7" name="Ovale 6"/>
            <p:cNvSpPr/>
            <p:nvPr/>
          </p:nvSpPr>
          <p:spPr>
            <a:xfrm>
              <a:off x="2267744" y="5608070"/>
              <a:ext cx="948127" cy="40574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latin typeface="Calibri Light" panose="020F0302020204030204" pitchFamily="34" charset="0"/>
                  <a:ea typeface="Calibri" panose="020F0502020204030204" pitchFamily="34" charset="0"/>
                </a:rPr>
                <a:t>X</a:t>
              </a:r>
              <a:r>
                <a:rPr lang="en-GB" b="1" baseline="-25000" dirty="0">
                  <a:latin typeface="Calibri Light" panose="020F0302020204030204" pitchFamily="34" charset="0"/>
                  <a:ea typeface="Calibri" panose="020F0502020204030204" pitchFamily="34" charset="0"/>
                </a:rPr>
                <a:t>r</a:t>
              </a:r>
              <a:endParaRPr lang="en-GB" b="1" dirty="0">
                <a:latin typeface="Calibri Light" panose="020F03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" name="Ovale 7"/>
            <p:cNvSpPr/>
            <p:nvPr/>
          </p:nvSpPr>
          <p:spPr>
            <a:xfrm>
              <a:off x="2253518" y="6109451"/>
              <a:ext cx="974253" cy="40574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latin typeface="Calibri Light" panose="020F0302020204030204" pitchFamily="34" charset="0"/>
                  <a:ea typeface="Calibri" panose="020F0502020204030204" pitchFamily="34" charset="0"/>
                </a:rPr>
                <a:t>X</a:t>
              </a:r>
              <a:r>
                <a:rPr lang="en-GB" b="1" baseline="-25000" dirty="0">
                  <a:latin typeface="Calibri Light" panose="020F0302020204030204" pitchFamily="34" charset="0"/>
                  <a:ea typeface="Calibri" panose="020F0502020204030204" pitchFamily="34" charset="0"/>
                </a:rPr>
                <a:t>R</a:t>
              </a:r>
              <a:endParaRPr lang="en-GB" b="1" dirty="0">
                <a:latin typeface="Calibri Light" panose="020F03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" name="Ovale 8"/>
            <p:cNvSpPr/>
            <p:nvPr/>
          </p:nvSpPr>
          <p:spPr>
            <a:xfrm>
              <a:off x="3860402" y="3895645"/>
              <a:ext cx="444291" cy="399556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" name="Ovale 9"/>
            <p:cNvSpPr/>
            <p:nvPr/>
          </p:nvSpPr>
          <p:spPr>
            <a:xfrm>
              <a:off x="3860401" y="4414160"/>
              <a:ext cx="444291" cy="399556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1" name="Ovale 10"/>
            <p:cNvSpPr/>
            <p:nvPr/>
          </p:nvSpPr>
          <p:spPr>
            <a:xfrm>
              <a:off x="3860402" y="5718527"/>
              <a:ext cx="444291" cy="399556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2" name="Ovale 11"/>
            <p:cNvSpPr/>
            <p:nvPr/>
          </p:nvSpPr>
          <p:spPr>
            <a:xfrm>
              <a:off x="3860401" y="6237042"/>
              <a:ext cx="444291" cy="399556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3" name="Ovale 12"/>
            <p:cNvSpPr/>
            <p:nvPr/>
          </p:nvSpPr>
          <p:spPr>
            <a:xfrm>
              <a:off x="4727076" y="3887013"/>
              <a:ext cx="444291" cy="399556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4" name="Ovale 13"/>
            <p:cNvSpPr/>
            <p:nvPr/>
          </p:nvSpPr>
          <p:spPr>
            <a:xfrm>
              <a:off x="4727075" y="4405528"/>
              <a:ext cx="444291" cy="399556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5" name="Ovale 14"/>
            <p:cNvSpPr/>
            <p:nvPr/>
          </p:nvSpPr>
          <p:spPr>
            <a:xfrm>
              <a:off x="4727076" y="5709895"/>
              <a:ext cx="444291" cy="399556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6" name="Ovale 15"/>
            <p:cNvSpPr/>
            <p:nvPr/>
          </p:nvSpPr>
          <p:spPr>
            <a:xfrm>
              <a:off x="4727075" y="6228410"/>
              <a:ext cx="444291" cy="399556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7" name="Ovale 16"/>
            <p:cNvSpPr/>
            <p:nvPr/>
          </p:nvSpPr>
          <p:spPr>
            <a:xfrm>
              <a:off x="5560746" y="3887013"/>
              <a:ext cx="444291" cy="399556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8" name="Ovale 17"/>
            <p:cNvSpPr/>
            <p:nvPr/>
          </p:nvSpPr>
          <p:spPr>
            <a:xfrm>
              <a:off x="5560745" y="4405528"/>
              <a:ext cx="444291" cy="399556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9" name="Ovale 18"/>
            <p:cNvSpPr/>
            <p:nvPr/>
          </p:nvSpPr>
          <p:spPr>
            <a:xfrm>
              <a:off x="5560746" y="5709895"/>
              <a:ext cx="444291" cy="399556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20" name="Ovale 19"/>
            <p:cNvSpPr/>
            <p:nvPr/>
          </p:nvSpPr>
          <p:spPr>
            <a:xfrm>
              <a:off x="5560745" y="6228410"/>
              <a:ext cx="444291" cy="399556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cxnSp>
          <p:nvCxnSpPr>
            <p:cNvPr id="21" name="Connettore 2 20"/>
            <p:cNvCxnSpPr>
              <a:cxnSpLocks/>
              <a:stCxn id="4" idx="6"/>
              <a:endCxn id="9" idx="2"/>
            </p:cNvCxnSpPr>
            <p:nvPr/>
          </p:nvCxnSpPr>
          <p:spPr>
            <a:xfrm flipV="1">
              <a:off x="3215872" y="4095423"/>
              <a:ext cx="644530" cy="211374"/>
            </a:xfrm>
            <a:prstGeom prst="straightConnector1">
              <a:avLst/>
            </a:prstGeom>
            <a:ln>
              <a:solidFill>
                <a:srgbClr val="64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2 21"/>
            <p:cNvCxnSpPr>
              <a:cxnSpLocks/>
              <a:stCxn id="4" idx="6"/>
              <a:endCxn id="10" idx="2"/>
            </p:cNvCxnSpPr>
            <p:nvPr/>
          </p:nvCxnSpPr>
          <p:spPr>
            <a:xfrm>
              <a:off x="3215872" y="4306797"/>
              <a:ext cx="644529" cy="307141"/>
            </a:xfrm>
            <a:prstGeom prst="straightConnector1">
              <a:avLst/>
            </a:prstGeom>
            <a:ln>
              <a:solidFill>
                <a:srgbClr val="64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2 22"/>
            <p:cNvCxnSpPr>
              <a:cxnSpLocks/>
              <a:stCxn id="4" idx="6"/>
              <a:endCxn id="11" idx="2"/>
            </p:cNvCxnSpPr>
            <p:nvPr/>
          </p:nvCxnSpPr>
          <p:spPr>
            <a:xfrm>
              <a:off x="3215872" y="4306797"/>
              <a:ext cx="644530" cy="1611508"/>
            </a:xfrm>
            <a:prstGeom prst="straightConnector1">
              <a:avLst/>
            </a:prstGeom>
            <a:ln>
              <a:solidFill>
                <a:srgbClr val="64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2 23"/>
            <p:cNvCxnSpPr>
              <a:cxnSpLocks/>
              <a:stCxn id="4" idx="6"/>
              <a:endCxn id="12" idx="2"/>
            </p:cNvCxnSpPr>
            <p:nvPr/>
          </p:nvCxnSpPr>
          <p:spPr>
            <a:xfrm>
              <a:off x="3215872" y="4306797"/>
              <a:ext cx="644529" cy="2130023"/>
            </a:xfrm>
            <a:prstGeom prst="straightConnector1">
              <a:avLst/>
            </a:prstGeom>
            <a:ln>
              <a:solidFill>
                <a:srgbClr val="64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2 24"/>
            <p:cNvCxnSpPr>
              <a:cxnSpLocks/>
              <a:stCxn id="5" idx="6"/>
              <a:endCxn id="10" idx="2"/>
            </p:cNvCxnSpPr>
            <p:nvPr/>
          </p:nvCxnSpPr>
          <p:spPr>
            <a:xfrm flipV="1">
              <a:off x="3215872" y="4613938"/>
              <a:ext cx="644529" cy="194241"/>
            </a:xfrm>
            <a:prstGeom prst="straightConnector1">
              <a:avLst/>
            </a:prstGeom>
            <a:ln>
              <a:solidFill>
                <a:srgbClr val="64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2 25"/>
            <p:cNvCxnSpPr>
              <a:cxnSpLocks/>
              <a:stCxn id="5" idx="6"/>
              <a:endCxn id="11" idx="2"/>
            </p:cNvCxnSpPr>
            <p:nvPr/>
          </p:nvCxnSpPr>
          <p:spPr>
            <a:xfrm>
              <a:off x="3215872" y="4808179"/>
              <a:ext cx="644530" cy="1110126"/>
            </a:xfrm>
            <a:prstGeom prst="straightConnector1">
              <a:avLst/>
            </a:prstGeom>
            <a:ln>
              <a:solidFill>
                <a:srgbClr val="64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2 26"/>
            <p:cNvCxnSpPr>
              <a:cxnSpLocks/>
              <a:stCxn id="5" idx="6"/>
              <a:endCxn id="12" idx="2"/>
            </p:cNvCxnSpPr>
            <p:nvPr/>
          </p:nvCxnSpPr>
          <p:spPr>
            <a:xfrm>
              <a:off x="3215872" y="4808179"/>
              <a:ext cx="644529" cy="1628641"/>
            </a:xfrm>
            <a:prstGeom prst="straightConnector1">
              <a:avLst/>
            </a:prstGeom>
            <a:ln>
              <a:solidFill>
                <a:srgbClr val="64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2 27"/>
            <p:cNvCxnSpPr>
              <a:cxnSpLocks/>
              <a:stCxn id="6" idx="6"/>
              <a:endCxn id="9" idx="2"/>
            </p:cNvCxnSpPr>
            <p:nvPr/>
          </p:nvCxnSpPr>
          <p:spPr>
            <a:xfrm flipV="1">
              <a:off x="3318042" y="4095423"/>
              <a:ext cx="542360" cy="1214137"/>
            </a:xfrm>
            <a:prstGeom prst="straightConnector1">
              <a:avLst/>
            </a:prstGeom>
            <a:ln>
              <a:solidFill>
                <a:srgbClr val="64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2 28"/>
            <p:cNvCxnSpPr>
              <a:cxnSpLocks/>
              <a:stCxn id="6" idx="6"/>
              <a:endCxn id="10" idx="2"/>
            </p:cNvCxnSpPr>
            <p:nvPr/>
          </p:nvCxnSpPr>
          <p:spPr>
            <a:xfrm flipV="1">
              <a:off x="3318042" y="4613938"/>
              <a:ext cx="542359" cy="695622"/>
            </a:xfrm>
            <a:prstGeom prst="straightConnector1">
              <a:avLst/>
            </a:prstGeom>
            <a:ln>
              <a:solidFill>
                <a:srgbClr val="64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2 29"/>
            <p:cNvCxnSpPr>
              <a:cxnSpLocks/>
              <a:stCxn id="6" idx="6"/>
              <a:endCxn id="11" idx="2"/>
            </p:cNvCxnSpPr>
            <p:nvPr/>
          </p:nvCxnSpPr>
          <p:spPr>
            <a:xfrm>
              <a:off x="3318042" y="5309560"/>
              <a:ext cx="542360" cy="608745"/>
            </a:xfrm>
            <a:prstGeom prst="straightConnector1">
              <a:avLst/>
            </a:prstGeom>
            <a:ln>
              <a:solidFill>
                <a:srgbClr val="64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2 30"/>
            <p:cNvCxnSpPr>
              <a:cxnSpLocks/>
              <a:stCxn id="6" idx="6"/>
              <a:endCxn id="12" idx="2"/>
            </p:cNvCxnSpPr>
            <p:nvPr/>
          </p:nvCxnSpPr>
          <p:spPr>
            <a:xfrm>
              <a:off x="3318042" y="5309560"/>
              <a:ext cx="542359" cy="1127260"/>
            </a:xfrm>
            <a:prstGeom prst="straightConnector1">
              <a:avLst/>
            </a:prstGeom>
            <a:ln>
              <a:solidFill>
                <a:srgbClr val="64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2 31"/>
            <p:cNvCxnSpPr>
              <a:cxnSpLocks/>
              <a:stCxn id="7" idx="6"/>
              <a:endCxn id="9" idx="2"/>
            </p:cNvCxnSpPr>
            <p:nvPr/>
          </p:nvCxnSpPr>
          <p:spPr>
            <a:xfrm flipV="1">
              <a:off x="3215871" y="4095423"/>
              <a:ext cx="644531" cy="1715519"/>
            </a:xfrm>
            <a:prstGeom prst="straightConnector1">
              <a:avLst/>
            </a:prstGeom>
            <a:ln>
              <a:solidFill>
                <a:srgbClr val="64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2 32"/>
            <p:cNvCxnSpPr>
              <a:cxnSpLocks/>
              <a:stCxn id="7" idx="6"/>
              <a:endCxn id="11" idx="2"/>
            </p:cNvCxnSpPr>
            <p:nvPr/>
          </p:nvCxnSpPr>
          <p:spPr>
            <a:xfrm>
              <a:off x="3215871" y="5810942"/>
              <a:ext cx="644531" cy="107363"/>
            </a:xfrm>
            <a:prstGeom prst="straightConnector1">
              <a:avLst/>
            </a:prstGeom>
            <a:ln>
              <a:solidFill>
                <a:srgbClr val="64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2 33"/>
            <p:cNvCxnSpPr>
              <a:cxnSpLocks/>
              <a:stCxn id="7" idx="6"/>
              <a:endCxn id="12" idx="2"/>
            </p:cNvCxnSpPr>
            <p:nvPr/>
          </p:nvCxnSpPr>
          <p:spPr>
            <a:xfrm>
              <a:off x="3215871" y="5810942"/>
              <a:ext cx="644530" cy="625878"/>
            </a:xfrm>
            <a:prstGeom prst="straightConnector1">
              <a:avLst/>
            </a:prstGeom>
            <a:ln>
              <a:solidFill>
                <a:srgbClr val="64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2 34"/>
            <p:cNvCxnSpPr>
              <a:cxnSpLocks/>
              <a:stCxn id="8" idx="6"/>
              <a:endCxn id="9" idx="2"/>
            </p:cNvCxnSpPr>
            <p:nvPr/>
          </p:nvCxnSpPr>
          <p:spPr>
            <a:xfrm flipV="1">
              <a:off x="3227771" y="4095423"/>
              <a:ext cx="632631" cy="2216900"/>
            </a:xfrm>
            <a:prstGeom prst="straightConnector1">
              <a:avLst/>
            </a:prstGeom>
            <a:ln>
              <a:solidFill>
                <a:srgbClr val="64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2 35"/>
            <p:cNvCxnSpPr>
              <a:cxnSpLocks/>
              <a:stCxn id="8" idx="6"/>
              <a:endCxn id="10" idx="2"/>
            </p:cNvCxnSpPr>
            <p:nvPr/>
          </p:nvCxnSpPr>
          <p:spPr>
            <a:xfrm flipV="1">
              <a:off x="3227771" y="4613938"/>
              <a:ext cx="632630" cy="1698385"/>
            </a:xfrm>
            <a:prstGeom prst="straightConnector1">
              <a:avLst/>
            </a:prstGeom>
            <a:ln>
              <a:solidFill>
                <a:srgbClr val="64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2 36"/>
            <p:cNvCxnSpPr>
              <a:cxnSpLocks/>
              <a:stCxn id="8" idx="6"/>
              <a:endCxn id="11" idx="2"/>
            </p:cNvCxnSpPr>
            <p:nvPr/>
          </p:nvCxnSpPr>
          <p:spPr>
            <a:xfrm flipV="1">
              <a:off x="3227771" y="5918305"/>
              <a:ext cx="632631" cy="394018"/>
            </a:xfrm>
            <a:prstGeom prst="straightConnector1">
              <a:avLst/>
            </a:prstGeom>
            <a:ln>
              <a:solidFill>
                <a:srgbClr val="64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2 37"/>
            <p:cNvCxnSpPr>
              <a:cxnSpLocks/>
              <a:stCxn id="8" idx="6"/>
              <a:endCxn id="12" idx="2"/>
            </p:cNvCxnSpPr>
            <p:nvPr/>
          </p:nvCxnSpPr>
          <p:spPr>
            <a:xfrm>
              <a:off x="3227771" y="6312323"/>
              <a:ext cx="632630" cy="124497"/>
            </a:xfrm>
            <a:prstGeom prst="straightConnector1">
              <a:avLst/>
            </a:prstGeom>
            <a:ln>
              <a:solidFill>
                <a:srgbClr val="64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e 38"/>
            <p:cNvSpPr/>
            <p:nvPr/>
          </p:nvSpPr>
          <p:spPr>
            <a:xfrm>
              <a:off x="3874548" y="5000233"/>
              <a:ext cx="444291" cy="399556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>
                  <a:solidFill>
                    <a:schemeClr val="accent6">
                      <a:lumMod val="50000"/>
                    </a:schemeClr>
                  </a:solidFill>
                </a:rPr>
                <a:t>…</a:t>
              </a:r>
            </a:p>
          </p:txBody>
        </p:sp>
        <p:cxnSp>
          <p:nvCxnSpPr>
            <p:cNvPr id="40" name="Connettore 2 39"/>
            <p:cNvCxnSpPr>
              <a:cxnSpLocks/>
              <a:stCxn id="4" idx="6"/>
              <a:endCxn id="39" idx="2"/>
            </p:cNvCxnSpPr>
            <p:nvPr/>
          </p:nvCxnSpPr>
          <p:spPr>
            <a:xfrm>
              <a:off x="3215872" y="4306797"/>
              <a:ext cx="658676" cy="893214"/>
            </a:xfrm>
            <a:prstGeom prst="straightConnector1">
              <a:avLst/>
            </a:prstGeom>
            <a:ln>
              <a:solidFill>
                <a:srgbClr val="64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2 40"/>
            <p:cNvCxnSpPr>
              <a:cxnSpLocks/>
              <a:stCxn id="5" idx="6"/>
              <a:endCxn id="39" idx="2"/>
            </p:cNvCxnSpPr>
            <p:nvPr/>
          </p:nvCxnSpPr>
          <p:spPr>
            <a:xfrm>
              <a:off x="3215872" y="4808179"/>
              <a:ext cx="658676" cy="391832"/>
            </a:xfrm>
            <a:prstGeom prst="straightConnector1">
              <a:avLst/>
            </a:prstGeom>
            <a:ln>
              <a:solidFill>
                <a:srgbClr val="64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2 41"/>
            <p:cNvCxnSpPr>
              <a:cxnSpLocks/>
              <a:stCxn id="6" idx="6"/>
              <a:endCxn id="39" idx="2"/>
            </p:cNvCxnSpPr>
            <p:nvPr/>
          </p:nvCxnSpPr>
          <p:spPr>
            <a:xfrm flipV="1">
              <a:off x="3318042" y="5200011"/>
              <a:ext cx="556506" cy="109549"/>
            </a:xfrm>
            <a:prstGeom prst="straightConnector1">
              <a:avLst/>
            </a:prstGeom>
            <a:ln>
              <a:solidFill>
                <a:srgbClr val="64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2 42"/>
            <p:cNvCxnSpPr>
              <a:cxnSpLocks/>
              <a:stCxn id="7" idx="6"/>
              <a:endCxn id="39" idx="2"/>
            </p:cNvCxnSpPr>
            <p:nvPr/>
          </p:nvCxnSpPr>
          <p:spPr>
            <a:xfrm flipV="1">
              <a:off x="3215871" y="5200011"/>
              <a:ext cx="658677" cy="610931"/>
            </a:xfrm>
            <a:prstGeom prst="straightConnector1">
              <a:avLst/>
            </a:prstGeom>
            <a:ln>
              <a:solidFill>
                <a:srgbClr val="64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2 43"/>
            <p:cNvCxnSpPr>
              <a:cxnSpLocks/>
              <a:stCxn id="8" idx="6"/>
              <a:endCxn id="39" idx="2"/>
            </p:cNvCxnSpPr>
            <p:nvPr/>
          </p:nvCxnSpPr>
          <p:spPr>
            <a:xfrm flipV="1">
              <a:off x="3227771" y="5200011"/>
              <a:ext cx="646777" cy="1112312"/>
            </a:xfrm>
            <a:prstGeom prst="straightConnector1">
              <a:avLst/>
            </a:prstGeom>
            <a:ln>
              <a:solidFill>
                <a:srgbClr val="64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e 44"/>
            <p:cNvSpPr/>
            <p:nvPr/>
          </p:nvSpPr>
          <p:spPr>
            <a:xfrm>
              <a:off x="4718393" y="4991602"/>
              <a:ext cx="444291" cy="399556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>
                  <a:solidFill>
                    <a:schemeClr val="accent6">
                      <a:lumMod val="50000"/>
                    </a:schemeClr>
                  </a:solidFill>
                </a:rPr>
                <a:t>…</a:t>
              </a:r>
            </a:p>
          </p:txBody>
        </p:sp>
        <p:sp>
          <p:nvSpPr>
            <p:cNvPr id="46" name="Ovale 45"/>
            <p:cNvSpPr/>
            <p:nvPr/>
          </p:nvSpPr>
          <p:spPr>
            <a:xfrm>
              <a:off x="5560744" y="5000233"/>
              <a:ext cx="444291" cy="399556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>
                  <a:solidFill>
                    <a:schemeClr val="accent6">
                      <a:lumMod val="50000"/>
                    </a:schemeClr>
                  </a:solidFill>
                </a:rPr>
                <a:t>…</a:t>
              </a:r>
            </a:p>
          </p:txBody>
        </p:sp>
        <p:cxnSp>
          <p:nvCxnSpPr>
            <p:cNvPr id="47" name="Connettore diritto 46"/>
            <p:cNvCxnSpPr>
              <a:stCxn id="9" idx="6"/>
              <a:endCxn id="13" idx="2"/>
            </p:cNvCxnSpPr>
            <p:nvPr/>
          </p:nvCxnSpPr>
          <p:spPr>
            <a:xfrm flipV="1">
              <a:off x="4304692" y="4086791"/>
              <a:ext cx="422384" cy="8632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diritto 47"/>
            <p:cNvCxnSpPr>
              <a:stCxn id="9" idx="6"/>
              <a:endCxn id="14" idx="2"/>
            </p:cNvCxnSpPr>
            <p:nvPr/>
          </p:nvCxnSpPr>
          <p:spPr>
            <a:xfrm>
              <a:off x="4304692" y="4095423"/>
              <a:ext cx="422383" cy="509884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diritto 48"/>
            <p:cNvCxnSpPr>
              <a:stCxn id="9" idx="6"/>
              <a:endCxn id="45" idx="2"/>
            </p:cNvCxnSpPr>
            <p:nvPr/>
          </p:nvCxnSpPr>
          <p:spPr>
            <a:xfrm>
              <a:off x="4304692" y="4095423"/>
              <a:ext cx="413700" cy="1095957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diritto 49"/>
            <p:cNvCxnSpPr>
              <a:stCxn id="9" idx="6"/>
              <a:endCxn id="15" idx="2"/>
            </p:cNvCxnSpPr>
            <p:nvPr/>
          </p:nvCxnSpPr>
          <p:spPr>
            <a:xfrm>
              <a:off x="4304692" y="4095423"/>
              <a:ext cx="422384" cy="1814251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diritto 50"/>
            <p:cNvCxnSpPr>
              <a:stCxn id="9" idx="6"/>
              <a:endCxn id="16" idx="2"/>
            </p:cNvCxnSpPr>
            <p:nvPr/>
          </p:nvCxnSpPr>
          <p:spPr>
            <a:xfrm>
              <a:off x="4304692" y="4095423"/>
              <a:ext cx="422383" cy="2332766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ttore diritto 51"/>
            <p:cNvCxnSpPr>
              <a:stCxn id="10" idx="6"/>
              <a:endCxn id="13" idx="2"/>
            </p:cNvCxnSpPr>
            <p:nvPr/>
          </p:nvCxnSpPr>
          <p:spPr>
            <a:xfrm flipV="1">
              <a:off x="4304692" y="4086791"/>
              <a:ext cx="422385" cy="527147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diritto 52"/>
            <p:cNvCxnSpPr>
              <a:stCxn id="10" idx="6"/>
              <a:endCxn id="14" idx="2"/>
            </p:cNvCxnSpPr>
            <p:nvPr/>
          </p:nvCxnSpPr>
          <p:spPr>
            <a:xfrm flipV="1">
              <a:off x="4304692" y="4605307"/>
              <a:ext cx="422384" cy="8632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diritto 53"/>
            <p:cNvCxnSpPr>
              <a:stCxn id="10" idx="6"/>
              <a:endCxn id="45" idx="2"/>
            </p:cNvCxnSpPr>
            <p:nvPr/>
          </p:nvCxnSpPr>
          <p:spPr>
            <a:xfrm>
              <a:off x="4304692" y="4613938"/>
              <a:ext cx="413701" cy="577442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diritto 54"/>
            <p:cNvCxnSpPr>
              <a:stCxn id="39" idx="6"/>
              <a:endCxn id="13" idx="2"/>
            </p:cNvCxnSpPr>
            <p:nvPr/>
          </p:nvCxnSpPr>
          <p:spPr>
            <a:xfrm flipV="1">
              <a:off x="4318838" y="4086791"/>
              <a:ext cx="408238" cy="111322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diritto 55"/>
            <p:cNvCxnSpPr>
              <a:stCxn id="39" idx="6"/>
              <a:endCxn id="14" idx="2"/>
            </p:cNvCxnSpPr>
            <p:nvPr/>
          </p:nvCxnSpPr>
          <p:spPr>
            <a:xfrm flipV="1">
              <a:off x="4318838" y="4605307"/>
              <a:ext cx="408237" cy="59470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diritto 56"/>
            <p:cNvCxnSpPr>
              <a:stCxn id="39" idx="6"/>
              <a:endCxn id="45" idx="2"/>
            </p:cNvCxnSpPr>
            <p:nvPr/>
          </p:nvCxnSpPr>
          <p:spPr>
            <a:xfrm flipV="1">
              <a:off x="4318838" y="5191380"/>
              <a:ext cx="399555" cy="8632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diritto 57"/>
            <p:cNvCxnSpPr>
              <a:stCxn id="39" idx="6"/>
              <a:endCxn id="15" idx="2"/>
            </p:cNvCxnSpPr>
            <p:nvPr/>
          </p:nvCxnSpPr>
          <p:spPr>
            <a:xfrm>
              <a:off x="4318838" y="5200012"/>
              <a:ext cx="408238" cy="709662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diritto 58"/>
            <p:cNvCxnSpPr>
              <a:stCxn id="39" idx="6"/>
              <a:endCxn id="16" idx="2"/>
            </p:cNvCxnSpPr>
            <p:nvPr/>
          </p:nvCxnSpPr>
          <p:spPr>
            <a:xfrm>
              <a:off x="4318838" y="5200012"/>
              <a:ext cx="408237" cy="1228177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diritto 59"/>
            <p:cNvCxnSpPr>
              <a:stCxn id="10" idx="6"/>
              <a:endCxn id="15" idx="2"/>
            </p:cNvCxnSpPr>
            <p:nvPr/>
          </p:nvCxnSpPr>
          <p:spPr>
            <a:xfrm>
              <a:off x="4304692" y="4613938"/>
              <a:ext cx="422385" cy="1295736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diritto 60"/>
            <p:cNvCxnSpPr>
              <a:stCxn id="10" idx="6"/>
              <a:endCxn id="16" idx="2"/>
            </p:cNvCxnSpPr>
            <p:nvPr/>
          </p:nvCxnSpPr>
          <p:spPr>
            <a:xfrm>
              <a:off x="4304692" y="4613938"/>
              <a:ext cx="422384" cy="1814251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diritto 61"/>
            <p:cNvCxnSpPr>
              <a:stCxn id="11" idx="6"/>
              <a:endCxn id="13" idx="2"/>
            </p:cNvCxnSpPr>
            <p:nvPr/>
          </p:nvCxnSpPr>
          <p:spPr>
            <a:xfrm flipV="1">
              <a:off x="4304692" y="4086791"/>
              <a:ext cx="422384" cy="1831514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diritto 62"/>
            <p:cNvCxnSpPr>
              <a:stCxn id="11" idx="6"/>
              <a:endCxn id="14" idx="2"/>
            </p:cNvCxnSpPr>
            <p:nvPr/>
          </p:nvCxnSpPr>
          <p:spPr>
            <a:xfrm flipV="1">
              <a:off x="4304692" y="4605307"/>
              <a:ext cx="422383" cy="1312999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diritto 63"/>
            <p:cNvCxnSpPr>
              <a:stCxn id="11" idx="6"/>
              <a:endCxn id="14" idx="2"/>
            </p:cNvCxnSpPr>
            <p:nvPr/>
          </p:nvCxnSpPr>
          <p:spPr>
            <a:xfrm flipV="1">
              <a:off x="4304692" y="4605307"/>
              <a:ext cx="422383" cy="1312999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diritto 64"/>
            <p:cNvCxnSpPr>
              <a:stCxn id="11" idx="6"/>
              <a:endCxn id="15" idx="2"/>
            </p:cNvCxnSpPr>
            <p:nvPr/>
          </p:nvCxnSpPr>
          <p:spPr>
            <a:xfrm flipV="1">
              <a:off x="4304692" y="5909674"/>
              <a:ext cx="422384" cy="8632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ttore diritto 65"/>
            <p:cNvCxnSpPr>
              <a:stCxn id="11" idx="6"/>
              <a:endCxn id="16" idx="2"/>
            </p:cNvCxnSpPr>
            <p:nvPr/>
          </p:nvCxnSpPr>
          <p:spPr>
            <a:xfrm>
              <a:off x="4304692" y="5918305"/>
              <a:ext cx="422383" cy="509884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diritto 66"/>
            <p:cNvCxnSpPr>
              <a:stCxn id="12" idx="6"/>
              <a:endCxn id="13" idx="2"/>
            </p:cNvCxnSpPr>
            <p:nvPr/>
          </p:nvCxnSpPr>
          <p:spPr>
            <a:xfrm flipV="1">
              <a:off x="4304692" y="4086791"/>
              <a:ext cx="422385" cy="2350029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diritto 67"/>
            <p:cNvCxnSpPr>
              <a:stCxn id="12" idx="6"/>
              <a:endCxn id="14" idx="2"/>
            </p:cNvCxnSpPr>
            <p:nvPr/>
          </p:nvCxnSpPr>
          <p:spPr>
            <a:xfrm flipV="1">
              <a:off x="4304692" y="4605307"/>
              <a:ext cx="422384" cy="1831514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ttore diritto 68"/>
            <p:cNvCxnSpPr>
              <a:stCxn id="12" idx="6"/>
              <a:endCxn id="45" idx="2"/>
            </p:cNvCxnSpPr>
            <p:nvPr/>
          </p:nvCxnSpPr>
          <p:spPr>
            <a:xfrm flipV="1">
              <a:off x="4304692" y="5191380"/>
              <a:ext cx="413701" cy="124544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diritto 69"/>
            <p:cNvCxnSpPr>
              <a:stCxn id="12" idx="6"/>
              <a:endCxn id="15" idx="2"/>
            </p:cNvCxnSpPr>
            <p:nvPr/>
          </p:nvCxnSpPr>
          <p:spPr>
            <a:xfrm flipV="1">
              <a:off x="4304692" y="5909674"/>
              <a:ext cx="422385" cy="527147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ttore diritto 70"/>
            <p:cNvCxnSpPr>
              <a:stCxn id="12" idx="6"/>
              <a:endCxn id="16" idx="2"/>
            </p:cNvCxnSpPr>
            <p:nvPr/>
          </p:nvCxnSpPr>
          <p:spPr>
            <a:xfrm flipV="1">
              <a:off x="4304692" y="6428189"/>
              <a:ext cx="422384" cy="8632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diritto 71"/>
            <p:cNvCxnSpPr/>
            <p:nvPr/>
          </p:nvCxnSpPr>
          <p:spPr>
            <a:xfrm flipV="1">
              <a:off x="5183211" y="4080349"/>
              <a:ext cx="422384" cy="8632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diritto 72"/>
            <p:cNvCxnSpPr/>
            <p:nvPr/>
          </p:nvCxnSpPr>
          <p:spPr>
            <a:xfrm>
              <a:off x="5183211" y="4088980"/>
              <a:ext cx="422383" cy="509884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diritto 73"/>
            <p:cNvCxnSpPr/>
            <p:nvPr/>
          </p:nvCxnSpPr>
          <p:spPr>
            <a:xfrm>
              <a:off x="5183211" y="4088980"/>
              <a:ext cx="413700" cy="1095957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diritto 74"/>
            <p:cNvCxnSpPr/>
            <p:nvPr/>
          </p:nvCxnSpPr>
          <p:spPr>
            <a:xfrm>
              <a:off x="5183211" y="4088980"/>
              <a:ext cx="422384" cy="1814251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diritto 75"/>
            <p:cNvCxnSpPr/>
            <p:nvPr/>
          </p:nvCxnSpPr>
          <p:spPr>
            <a:xfrm>
              <a:off x="5183211" y="4088980"/>
              <a:ext cx="422383" cy="2332766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diritto 76"/>
            <p:cNvCxnSpPr/>
            <p:nvPr/>
          </p:nvCxnSpPr>
          <p:spPr>
            <a:xfrm flipV="1">
              <a:off x="5183210" y="4080349"/>
              <a:ext cx="422385" cy="527147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diritto 77"/>
            <p:cNvCxnSpPr/>
            <p:nvPr/>
          </p:nvCxnSpPr>
          <p:spPr>
            <a:xfrm flipV="1">
              <a:off x="5183210" y="4598864"/>
              <a:ext cx="422384" cy="8632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ttore diritto 78"/>
            <p:cNvCxnSpPr/>
            <p:nvPr/>
          </p:nvCxnSpPr>
          <p:spPr>
            <a:xfrm>
              <a:off x="5183210" y="4607495"/>
              <a:ext cx="413701" cy="577442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diritto 79"/>
            <p:cNvCxnSpPr/>
            <p:nvPr/>
          </p:nvCxnSpPr>
          <p:spPr>
            <a:xfrm flipV="1">
              <a:off x="5197356" y="4080349"/>
              <a:ext cx="408238" cy="111322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ttore diritto 80"/>
            <p:cNvCxnSpPr/>
            <p:nvPr/>
          </p:nvCxnSpPr>
          <p:spPr>
            <a:xfrm flipV="1">
              <a:off x="5197356" y="4598864"/>
              <a:ext cx="408237" cy="59470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diritto 81"/>
            <p:cNvCxnSpPr/>
            <p:nvPr/>
          </p:nvCxnSpPr>
          <p:spPr>
            <a:xfrm flipV="1">
              <a:off x="5197356" y="5184937"/>
              <a:ext cx="399555" cy="8632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diritto 82"/>
            <p:cNvCxnSpPr/>
            <p:nvPr/>
          </p:nvCxnSpPr>
          <p:spPr>
            <a:xfrm>
              <a:off x="5197356" y="5193569"/>
              <a:ext cx="408238" cy="709662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diritto 83"/>
            <p:cNvCxnSpPr/>
            <p:nvPr/>
          </p:nvCxnSpPr>
          <p:spPr>
            <a:xfrm>
              <a:off x="5197356" y="5193569"/>
              <a:ext cx="408237" cy="1228177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diritto 84"/>
            <p:cNvCxnSpPr/>
            <p:nvPr/>
          </p:nvCxnSpPr>
          <p:spPr>
            <a:xfrm>
              <a:off x="5183210" y="4607495"/>
              <a:ext cx="422385" cy="1295736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diritto 85"/>
            <p:cNvCxnSpPr/>
            <p:nvPr/>
          </p:nvCxnSpPr>
          <p:spPr>
            <a:xfrm>
              <a:off x="5183210" y="4607495"/>
              <a:ext cx="422384" cy="1814251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 diritto 86"/>
            <p:cNvCxnSpPr/>
            <p:nvPr/>
          </p:nvCxnSpPr>
          <p:spPr>
            <a:xfrm flipV="1">
              <a:off x="5183211" y="4080349"/>
              <a:ext cx="422384" cy="1831514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diritto 87"/>
            <p:cNvCxnSpPr/>
            <p:nvPr/>
          </p:nvCxnSpPr>
          <p:spPr>
            <a:xfrm flipV="1">
              <a:off x="5183211" y="4598864"/>
              <a:ext cx="422383" cy="1312999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ttore diritto 88"/>
            <p:cNvCxnSpPr/>
            <p:nvPr/>
          </p:nvCxnSpPr>
          <p:spPr>
            <a:xfrm flipV="1">
              <a:off x="5183211" y="4598864"/>
              <a:ext cx="422383" cy="1312999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diritto 89"/>
            <p:cNvCxnSpPr/>
            <p:nvPr/>
          </p:nvCxnSpPr>
          <p:spPr>
            <a:xfrm flipV="1">
              <a:off x="5183211" y="5903231"/>
              <a:ext cx="422384" cy="8632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diritto 90"/>
            <p:cNvCxnSpPr/>
            <p:nvPr/>
          </p:nvCxnSpPr>
          <p:spPr>
            <a:xfrm>
              <a:off x="5183211" y="5911862"/>
              <a:ext cx="422383" cy="509884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diritto 91"/>
            <p:cNvCxnSpPr/>
            <p:nvPr/>
          </p:nvCxnSpPr>
          <p:spPr>
            <a:xfrm flipV="1">
              <a:off x="5183210" y="4080349"/>
              <a:ext cx="422385" cy="2350029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diritto 92"/>
            <p:cNvCxnSpPr/>
            <p:nvPr/>
          </p:nvCxnSpPr>
          <p:spPr>
            <a:xfrm flipV="1">
              <a:off x="5183210" y="4598864"/>
              <a:ext cx="422384" cy="1831514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diritto 93"/>
            <p:cNvCxnSpPr/>
            <p:nvPr/>
          </p:nvCxnSpPr>
          <p:spPr>
            <a:xfrm flipV="1">
              <a:off x="5183210" y="5184937"/>
              <a:ext cx="413701" cy="124544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ttore diritto 94"/>
            <p:cNvCxnSpPr/>
            <p:nvPr/>
          </p:nvCxnSpPr>
          <p:spPr>
            <a:xfrm flipV="1">
              <a:off x="5183210" y="5903231"/>
              <a:ext cx="422385" cy="527147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diritto 95"/>
            <p:cNvCxnSpPr/>
            <p:nvPr/>
          </p:nvCxnSpPr>
          <p:spPr>
            <a:xfrm flipV="1">
              <a:off x="5183210" y="6421746"/>
              <a:ext cx="422384" cy="8632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diritto 96"/>
            <p:cNvCxnSpPr/>
            <p:nvPr/>
          </p:nvCxnSpPr>
          <p:spPr>
            <a:xfrm>
              <a:off x="6046017" y="4077072"/>
              <a:ext cx="413700" cy="1095957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diritto 97"/>
            <p:cNvCxnSpPr/>
            <p:nvPr/>
          </p:nvCxnSpPr>
          <p:spPr>
            <a:xfrm>
              <a:off x="6046016" y="4595587"/>
              <a:ext cx="413701" cy="577442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diritto 98"/>
            <p:cNvCxnSpPr/>
            <p:nvPr/>
          </p:nvCxnSpPr>
          <p:spPr>
            <a:xfrm flipV="1">
              <a:off x="6060163" y="5173029"/>
              <a:ext cx="399555" cy="8632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diritto 99"/>
            <p:cNvCxnSpPr>
              <a:endCxn id="103" idx="2"/>
            </p:cNvCxnSpPr>
            <p:nvPr/>
          </p:nvCxnSpPr>
          <p:spPr>
            <a:xfrm flipV="1">
              <a:off x="5978413" y="5111866"/>
              <a:ext cx="454680" cy="1285684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ttore diritto 100"/>
            <p:cNvCxnSpPr>
              <a:stCxn id="19" idx="6"/>
              <a:endCxn id="103" idx="2"/>
            </p:cNvCxnSpPr>
            <p:nvPr/>
          </p:nvCxnSpPr>
          <p:spPr>
            <a:xfrm flipV="1">
              <a:off x="6005037" y="5111866"/>
              <a:ext cx="428056" cy="797807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diritto 101"/>
            <p:cNvCxnSpPr>
              <a:stCxn id="15" idx="6"/>
              <a:endCxn id="46" idx="2"/>
            </p:cNvCxnSpPr>
            <p:nvPr/>
          </p:nvCxnSpPr>
          <p:spPr>
            <a:xfrm flipV="1">
              <a:off x="5171367" y="5200012"/>
              <a:ext cx="389378" cy="709662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Ovale 102"/>
            <p:cNvSpPr/>
            <p:nvPr/>
          </p:nvSpPr>
          <p:spPr>
            <a:xfrm>
              <a:off x="6433093" y="4805085"/>
              <a:ext cx="1186035" cy="61356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latin typeface="Calibri Light" panose="020F0302020204030204" pitchFamily="34" charset="0"/>
                  <a:ea typeface="Calibri" panose="020F0502020204030204" pitchFamily="34" charset="0"/>
                </a:rPr>
                <a:t>Y</a:t>
              </a:r>
              <a:r>
                <a:rPr lang="en-GB" b="1" baseline="-25000" dirty="0">
                  <a:latin typeface="Calibri Light" panose="020F0302020204030204" pitchFamily="34" charset="0"/>
                  <a:ea typeface="Calibri" panose="020F0502020204030204" pitchFamily="34" charset="0"/>
                </a:rPr>
                <a:t>forecast</a:t>
              </a:r>
              <a:endParaRPr lang="en-AU" dirty="0"/>
            </a:p>
          </p:txBody>
        </p:sp>
        <p:sp>
          <p:nvSpPr>
            <p:cNvPr id="104" name="Rettangolo 103"/>
            <p:cNvSpPr/>
            <p:nvPr/>
          </p:nvSpPr>
          <p:spPr>
            <a:xfrm>
              <a:off x="3505954" y="6736857"/>
              <a:ext cx="2713111" cy="5104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1700" b="1" dirty="0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HIDDEN LAYERS</a:t>
              </a:r>
            </a:p>
          </p:txBody>
        </p:sp>
        <p:sp>
          <p:nvSpPr>
            <p:cNvPr id="105" name="Rettangolo 104"/>
            <p:cNvSpPr/>
            <p:nvPr/>
          </p:nvSpPr>
          <p:spPr>
            <a:xfrm>
              <a:off x="535743" y="4188697"/>
              <a:ext cx="1328396" cy="93206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it-IT" b="1" dirty="0">
                  <a:solidFill>
                    <a:schemeClr val="bg2">
                      <a:lumMod val="25000"/>
                    </a:schemeClr>
                  </a:solidFill>
                  <a:latin typeface="+mj-lt"/>
                </a:rPr>
                <a:t>INPUT NEURONS</a:t>
              </a:r>
            </a:p>
          </p:txBody>
        </p:sp>
      </p:grpSp>
      <p:sp>
        <p:nvSpPr>
          <p:cNvPr id="123" name="Rettangolo 122"/>
          <p:cNvSpPr/>
          <p:nvPr/>
        </p:nvSpPr>
        <p:spPr>
          <a:xfrm>
            <a:off x="391093" y="5229357"/>
            <a:ext cx="1525345" cy="523220"/>
          </a:xfrm>
          <a:prstGeom prst="rect">
            <a:avLst/>
          </a:prstGeom>
          <a:ln w="19050">
            <a:solidFill>
              <a:srgbClr val="0070C0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AU" sz="14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Buindings’ information</a:t>
            </a:r>
          </a:p>
        </p:txBody>
      </p:sp>
      <p:sp>
        <p:nvSpPr>
          <p:cNvPr id="125" name="Rettangolo 124"/>
          <p:cNvSpPr/>
          <p:nvPr/>
        </p:nvSpPr>
        <p:spPr>
          <a:xfrm>
            <a:off x="7305899" y="5163560"/>
            <a:ext cx="1525345" cy="523220"/>
          </a:xfrm>
          <a:prstGeom prst="rect">
            <a:avLst/>
          </a:prstGeom>
          <a:ln w="19050">
            <a:solidFill>
              <a:srgbClr val="C00000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AU" sz="1400" b="1" dirty="0">
                <a:solidFill>
                  <a:srgbClr val="B80000"/>
                </a:solidFill>
                <a:latin typeface="+mj-lt"/>
              </a:rPr>
              <a:t>Energy consumption</a:t>
            </a:r>
          </a:p>
        </p:txBody>
      </p:sp>
      <p:sp>
        <p:nvSpPr>
          <p:cNvPr id="126" name="Freccia a destra 125">
            <a:extLst>
              <a:ext uri="{FF2B5EF4-FFF2-40B4-BE49-F238E27FC236}">
                <a16:creationId xmlns:a16="http://schemas.microsoft.com/office/drawing/2014/main" id="{66FDE910-D66B-4493-B0F4-B1A2F504E4A7}"/>
              </a:ext>
            </a:extLst>
          </p:cNvPr>
          <p:cNvSpPr/>
          <p:nvPr/>
        </p:nvSpPr>
        <p:spPr>
          <a:xfrm rot="5400000">
            <a:off x="1002653" y="4786379"/>
            <a:ext cx="246442" cy="419256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27" name="Freccia a destra 126">
            <a:extLst>
              <a:ext uri="{FF2B5EF4-FFF2-40B4-BE49-F238E27FC236}">
                <a16:creationId xmlns:a16="http://schemas.microsoft.com/office/drawing/2014/main" id="{66FDE910-D66B-4493-B0F4-B1A2F504E4A7}"/>
              </a:ext>
            </a:extLst>
          </p:cNvPr>
          <p:cNvSpPr/>
          <p:nvPr/>
        </p:nvSpPr>
        <p:spPr>
          <a:xfrm rot="5400000">
            <a:off x="7969240" y="4718769"/>
            <a:ext cx="246442" cy="419256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29" name="Rettangolo 128">
            <a:extLst>
              <a:ext uri="{FF2B5EF4-FFF2-40B4-BE49-F238E27FC236}">
                <a16:creationId xmlns:a16="http://schemas.microsoft.com/office/drawing/2014/main" id="{5E97B543-96E4-402C-892E-E39D9266BE70}"/>
              </a:ext>
            </a:extLst>
          </p:cNvPr>
          <p:cNvSpPr/>
          <p:nvPr/>
        </p:nvSpPr>
        <p:spPr>
          <a:xfrm>
            <a:off x="6573816" y="2330539"/>
            <a:ext cx="2383301" cy="400110"/>
          </a:xfrm>
          <a:prstGeom prst="rect">
            <a:avLst/>
          </a:prstGeom>
          <a:solidFill>
            <a:schemeClr val="bg1"/>
          </a:solidFill>
          <a:ln w="28575">
            <a:noFill/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AU" sz="2000" b="1" dirty="0"/>
              <a:t>DATABASE</a:t>
            </a:r>
            <a:r>
              <a:rPr lang="en-AU" sz="1600" dirty="0"/>
              <a:t> PRODUCED</a:t>
            </a:r>
          </a:p>
        </p:txBody>
      </p:sp>
      <p:sp>
        <p:nvSpPr>
          <p:cNvPr id="130" name="Rettangolo 129">
            <a:extLst>
              <a:ext uri="{FF2B5EF4-FFF2-40B4-BE49-F238E27FC236}">
                <a16:creationId xmlns:a16="http://schemas.microsoft.com/office/drawing/2014/main" id="{0B826826-104C-46A6-AA9B-606FC27E9404}"/>
              </a:ext>
            </a:extLst>
          </p:cNvPr>
          <p:cNvSpPr/>
          <p:nvPr/>
        </p:nvSpPr>
        <p:spPr>
          <a:xfrm>
            <a:off x="6564878" y="1304980"/>
            <a:ext cx="2383301" cy="646331"/>
          </a:xfrm>
          <a:prstGeom prst="rect">
            <a:avLst/>
          </a:prstGeom>
          <a:solidFill>
            <a:srgbClr val="DCDBE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1500"/>
              </a:spcAft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100,000 </a:t>
            </a:r>
            <a:r>
              <a:rPr lang="en-US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parametric simulations</a:t>
            </a:r>
          </a:p>
        </p:txBody>
      </p:sp>
      <p:sp>
        <p:nvSpPr>
          <p:cNvPr id="131" name="Freccia a destra 130">
            <a:extLst>
              <a:ext uri="{FF2B5EF4-FFF2-40B4-BE49-F238E27FC236}">
                <a16:creationId xmlns:a16="http://schemas.microsoft.com/office/drawing/2014/main" id="{BC356AC5-0415-4AC6-8301-204F781867BE}"/>
              </a:ext>
            </a:extLst>
          </p:cNvPr>
          <p:cNvSpPr/>
          <p:nvPr/>
        </p:nvSpPr>
        <p:spPr>
          <a:xfrm rot="5400000">
            <a:off x="7315802" y="1962990"/>
            <a:ext cx="390991" cy="451963"/>
          </a:xfrm>
          <a:prstGeom prst="rightArrow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32" name="Rettangolo 131">
            <a:extLst>
              <a:ext uri="{FF2B5EF4-FFF2-40B4-BE49-F238E27FC236}">
                <a16:creationId xmlns:a16="http://schemas.microsoft.com/office/drawing/2014/main" id="{E93B3F77-969F-4C91-A9C4-4EEAD622CD7E}"/>
              </a:ext>
            </a:extLst>
          </p:cNvPr>
          <p:cNvSpPr/>
          <p:nvPr/>
        </p:nvSpPr>
        <p:spPr>
          <a:xfrm>
            <a:off x="6121808" y="3003133"/>
            <a:ext cx="2821997" cy="707886"/>
          </a:xfrm>
          <a:prstGeom prst="rect">
            <a:avLst/>
          </a:prstGeom>
          <a:solidFill>
            <a:schemeClr val="bg1"/>
          </a:solidFill>
          <a:ln w="28575">
            <a:noFill/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AU" sz="2000" b="1" dirty="0"/>
              <a:t>Development of the NEURAL NETWORKS</a:t>
            </a:r>
            <a:endParaRPr lang="en-AU" sz="1600" dirty="0"/>
          </a:p>
        </p:txBody>
      </p:sp>
      <p:sp>
        <p:nvSpPr>
          <p:cNvPr id="133" name="Freccia a destra 132">
            <a:extLst>
              <a:ext uri="{FF2B5EF4-FFF2-40B4-BE49-F238E27FC236}">
                <a16:creationId xmlns:a16="http://schemas.microsoft.com/office/drawing/2014/main" id="{E69DB4F1-D7E6-4D7B-80F8-CCEAE416BED7}"/>
              </a:ext>
            </a:extLst>
          </p:cNvPr>
          <p:cNvSpPr/>
          <p:nvPr/>
        </p:nvSpPr>
        <p:spPr>
          <a:xfrm rot="5400000">
            <a:off x="7315802" y="2634240"/>
            <a:ext cx="390991" cy="451963"/>
          </a:xfrm>
          <a:prstGeom prst="rightArrow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34" name="Freccia a destra 133">
            <a:extLst>
              <a:ext uri="{FF2B5EF4-FFF2-40B4-BE49-F238E27FC236}">
                <a16:creationId xmlns:a16="http://schemas.microsoft.com/office/drawing/2014/main" id="{D0193051-6392-428B-B18E-BE217E9F543D}"/>
              </a:ext>
            </a:extLst>
          </p:cNvPr>
          <p:cNvSpPr/>
          <p:nvPr/>
        </p:nvSpPr>
        <p:spPr>
          <a:xfrm rot="5400000">
            <a:off x="7315802" y="3662383"/>
            <a:ext cx="390991" cy="451963"/>
          </a:xfrm>
          <a:prstGeom prst="rightArrow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7" name="Rettangolo 106">
            <a:extLst>
              <a:ext uri="{FF2B5EF4-FFF2-40B4-BE49-F238E27FC236}">
                <a16:creationId xmlns:a16="http://schemas.microsoft.com/office/drawing/2014/main" id="{32AA96F1-E566-42C4-81D4-0EC4AB440779}"/>
              </a:ext>
            </a:extLst>
          </p:cNvPr>
          <p:cNvSpPr/>
          <p:nvPr/>
        </p:nvSpPr>
        <p:spPr>
          <a:xfrm>
            <a:off x="141429" y="1534400"/>
            <a:ext cx="522586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The first problem the research faces is the assessment of energy-uses and energy-efficiency potentials for a building asset counting a plethora of premises, which ends up being a problem of </a:t>
            </a:r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mass-appraisal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screening evaluation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. To address this first issue, 100,000 parametric simulations are run in Energy Plus. 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77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ttangolo 63">
            <a:extLst>
              <a:ext uri="{FF2B5EF4-FFF2-40B4-BE49-F238E27FC236}">
                <a16:creationId xmlns:a16="http://schemas.microsoft.com/office/drawing/2014/main" id="{70D7C791-CF06-4839-BBC4-E81C28030558}"/>
              </a:ext>
            </a:extLst>
          </p:cNvPr>
          <p:cNvSpPr/>
          <p:nvPr/>
        </p:nvSpPr>
        <p:spPr>
          <a:xfrm>
            <a:off x="196317" y="2187037"/>
            <a:ext cx="8928991" cy="3785652"/>
          </a:xfrm>
          <a:prstGeom prst="rect">
            <a:avLst/>
          </a:prstGeom>
          <a:solidFill>
            <a:srgbClr val="DCDBE5"/>
          </a:solidFill>
          <a:ln w="3175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endParaRPr lang="it-IT" sz="2000" b="1" dirty="0">
              <a:solidFill>
                <a:schemeClr val="tx1"/>
              </a:solidFill>
            </a:endParaRPr>
          </a:p>
          <a:p>
            <a:pPr algn="ctr"/>
            <a:endParaRPr lang="it-IT" sz="2000" b="1" dirty="0"/>
          </a:p>
          <a:p>
            <a:pPr algn="ctr"/>
            <a:endParaRPr lang="it-IT" sz="2000" b="1" dirty="0">
              <a:solidFill>
                <a:schemeClr val="tx1"/>
              </a:solidFill>
            </a:endParaRPr>
          </a:p>
          <a:p>
            <a:pPr algn="ctr"/>
            <a:endParaRPr lang="it-IT" sz="2000" b="1" dirty="0"/>
          </a:p>
          <a:p>
            <a:pPr algn="ctr"/>
            <a:endParaRPr lang="it-IT" sz="2000" b="1" dirty="0">
              <a:solidFill>
                <a:schemeClr val="tx1"/>
              </a:solidFill>
            </a:endParaRPr>
          </a:p>
          <a:p>
            <a:pPr algn="ctr"/>
            <a:endParaRPr lang="it-IT" sz="2000" b="1" dirty="0">
              <a:solidFill>
                <a:schemeClr val="tx1"/>
              </a:solidFill>
            </a:endParaRPr>
          </a:p>
          <a:p>
            <a:pPr algn="ctr"/>
            <a:endParaRPr lang="it-IT" sz="2000" b="1" dirty="0"/>
          </a:p>
          <a:p>
            <a:pPr algn="ctr"/>
            <a:endParaRPr lang="it-IT" sz="2000" b="1" dirty="0">
              <a:solidFill>
                <a:schemeClr val="tx1"/>
              </a:solidFill>
            </a:endParaRPr>
          </a:p>
          <a:p>
            <a:pPr algn="ctr"/>
            <a:endParaRPr lang="it-IT" sz="2000" b="1" dirty="0"/>
          </a:p>
          <a:p>
            <a:pPr algn="ctr"/>
            <a:endParaRPr lang="it-IT" sz="2000" b="1" dirty="0">
              <a:solidFill>
                <a:schemeClr val="tx1"/>
              </a:solidFill>
            </a:endParaRPr>
          </a:p>
          <a:p>
            <a:pPr algn="ctr"/>
            <a:endParaRPr lang="it-IT" sz="2000" b="1" dirty="0">
              <a:solidFill>
                <a:schemeClr val="tx1"/>
              </a:solidFill>
            </a:endParaRPr>
          </a:p>
          <a:p>
            <a:pPr algn="ctr"/>
            <a:endParaRPr lang="it-IT" sz="2000" b="1" dirty="0"/>
          </a:p>
        </p:txBody>
      </p:sp>
      <p:sp>
        <p:nvSpPr>
          <p:cNvPr id="261" name="Titolo 1">
            <a:extLst>
              <a:ext uri="{FF2B5EF4-FFF2-40B4-BE49-F238E27FC236}">
                <a16:creationId xmlns:a16="http://schemas.microsoft.com/office/drawing/2014/main" id="{2CCD7473-73B1-487B-AFA4-90BE23DE18B7}"/>
              </a:ext>
            </a:extLst>
          </p:cNvPr>
          <p:cNvSpPr txBox="1">
            <a:spLocks/>
          </p:cNvSpPr>
          <p:nvPr/>
        </p:nvSpPr>
        <p:spPr>
          <a:xfrm>
            <a:off x="1183651" y="183009"/>
            <a:ext cx="8032379" cy="91483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8600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Producing</a:t>
            </a:r>
            <a:r>
              <a:rPr lang="it-IT" dirty="0">
                <a:solidFill>
                  <a:schemeClr val="bg1"/>
                </a:solidFill>
              </a:rPr>
              <a:t> the training database </a:t>
            </a:r>
          </a:p>
          <a:p>
            <a:r>
              <a:rPr lang="it-IT" sz="3200" dirty="0">
                <a:solidFill>
                  <a:schemeClr val="bg1"/>
                </a:solidFill>
              </a:rPr>
              <a:t>to </a:t>
            </a:r>
            <a:r>
              <a:rPr lang="en-US" sz="3200" dirty="0">
                <a:solidFill>
                  <a:schemeClr val="bg1"/>
                </a:solidFill>
              </a:rPr>
              <a:t>develop</a:t>
            </a:r>
            <a:r>
              <a:rPr lang="it-IT" sz="3200" dirty="0">
                <a:solidFill>
                  <a:schemeClr val="bg1"/>
                </a:solidFill>
              </a:rPr>
              <a:t> the </a:t>
            </a:r>
            <a:r>
              <a:rPr lang="en-US" sz="3200" dirty="0">
                <a:solidFill>
                  <a:schemeClr val="bg1"/>
                </a:solidFill>
              </a:rPr>
              <a:t>Artificial</a:t>
            </a:r>
            <a:r>
              <a:rPr lang="it-IT" sz="3200" dirty="0">
                <a:solidFill>
                  <a:schemeClr val="bg1"/>
                </a:solidFill>
              </a:rPr>
              <a:t> Neural Networks</a:t>
            </a:r>
            <a:endParaRPr lang="en-AU" sz="3200" dirty="0">
              <a:solidFill>
                <a:schemeClr val="bg1"/>
              </a:solidFill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2727604" y="2372551"/>
            <a:ext cx="4333979" cy="1800069"/>
            <a:chOff x="4141341" y="1788456"/>
            <a:chExt cx="4870236" cy="1800069"/>
          </a:xfrm>
        </p:grpSpPr>
        <p:sp>
          <p:nvSpPr>
            <p:cNvPr id="128" name="Rettangolo 127"/>
            <p:cNvSpPr/>
            <p:nvPr/>
          </p:nvSpPr>
          <p:spPr>
            <a:xfrm>
              <a:off x="4141341" y="1812469"/>
              <a:ext cx="4852737" cy="1776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grpSp>
          <p:nvGrpSpPr>
            <p:cNvPr id="63" name="Gruppo 62"/>
            <p:cNvGrpSpPr/>
            <p:nvPr/>
          </p:nvGrpSpPr>
          <p:grpSpPr>
            <a:xfrm>
              <a:off x="4314377" y="1788456"/>
              <a:ext cx="4697200" cy="1800069"/>
              <a:chOff x="4392184" y="1726182"/>
              <a:chExt cx="4697200" cy="1800069"/>
            </a:xfrm>
          </p:grpSpPr>
          <p:pic>
            <p:nvPicPr>
              <p:cNvPr id="283" name="Immagine 282"/>
              <p:cNvPicPr>
                <a:picLocks noChangeAspect="1"/>
              </p:cNvPicPr>
              <p:nvPr/>
            </p:nvPicPr>
            <p:blipFill>
              <a:blip r:embed="rId2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66601" y="2101207"/>
                <a:ext cx="1936741" cy="1425044"/>
              </a:xfrm>
              <a:prstGeom prst="rect">
                <a:avLst/>
              </a:prstGeom>
            </p:spPr>
          </p:pic>
          <p:cxnSp>
            <p:nvCxnSpPr>
              <p:cNvPr id="284" name="Connettore 4 283"/>
              <p:cNvCxnSpPr/>
              <p:nvPr/>
            </p:nvCxnSpPr>
            <p:spPr>
              <a:xfrm flipV="1">
                <a:off x="6887443" y="1979167"/>
                <a:ext cx="732994" cy="174560"/>
              </a:xfrm>
              <a:prstGeom prst="bentConnector3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5" name="Rettangolo 284">
                <a:extLst>
                  <a:ext uri="{FF2B5EF4-FFF2-40B4-BE49-F238E27FC236}">
                    <a16:creationId xmlns:a16="http://schemas.microsoft.com/office/drawing/2014/main" id="{E95387F6-47AA-4020-B4B6-09F457A0C322}"/>
                  </a:ext>
                </a:extLst>
              </p:cNvPr>
              <p:cNvSpPr/>
              <p:nvPr/>
            </p:nvSpPr>
            <p:spPr>
              <a:xfrm>
                <a:off x="7148801" y="1726182"/>
                <a:ext cx="127959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it-IT" sz="1200" b="1" dirty="0">
                    <a:solidFill>
                      <a:srgbClr val="00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Geometry</a:t>
                </a:r>
                <a:endParaRPr lang="it-IT" sz="1200" b="1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6" name="Rettangolo 285">
                <a:extLst>
                  <a:ext uri="{FF2B5EF4-FFF2-40B4-BE49-F238E27FC236}">
                    <a16:creationId xmlns:a16="http://schemas.microsoft.com/office/drawing/2014/main" id="{E95387F6-47AA-4020-B4B6-09F457A0C322}"/>
                  </a:ext>
                </a:extLst>
              </p:cNvPr>
              <p:cNvSpPr/>
              <p:nvPr/>
            </p:nvSpPr>
            <p:spPr>
              <a:xfrm>
                <a:off x="7395025" y="2250701"/>
                <a:ext cx="1013413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1000"/>
                  </a:spcAft>
                </a:pPr>
                <a:r>
                  <a:rPr lang="it-IT" sz="1200" b="1" dirty="0">
                    <a:solidFill>
                      <a:srgbClr val="00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Envelope</a:t>
                </a:r>
                <a:endParaRPr lang="it-IT" sz="1200" b="1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7" name="Rettangolo 286">
                <a:extLst>
                  <a:ext uri="{FF2B5EF4-FFF2-40B4-BE49-F238E27FC236}">
                    <a16:creationId xmlns:a16="http://schemas.microsoft.com/office/drawing/2014/main" id="{E95387F6-47AA-4020-B4B6-09F457A0C322}"/>
                  </a:ext>
                </a:extLst>
              </p:cNvPr>
              <p:cNvSpPr/>
              <p:nvPr/>
            </p:nvSpPr>
            <p:spPr>
              <a:xfrm>
                <a:off x="6975206" y="2636644"/>
                <a:ext cx="177200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1000"/>
                  </a:spcAft>
                </a:pPr>
                <a:r>
                  <a:rPr lang="it-IT" sz="1200" b="1" dirty="0">
                    <a:solidFill>
                      <a:srgbClr val="00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Orientation</a:t>
                </a:r>
                <a:endParaRPr lang="it-IT" sz="1200" b="1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8" name="Rettangolo 287">
                <a:extLst>
                  <a:ext uri="{FF2B5EF4-FFF2-40B4-BE49-F238E27FC236}">
                    <a16:creationId xmlns:a16="http://schemas.microsoft.com/office/drawing/2014/main" id="{E95387F6-47AA-4020-B4B6-09F457A0C322}"/>
                  </a:ext>
                </a:extLst>
              </p:cNvPr>
              <p:cNvSpPr/>
              <p:nvPr/>
            </p:nvSpPr>
            <p:spPr>
              <a:xfrm>
                <a:off x="4578922" y="2000730"/>
                <a:ext cx="197535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1000"/>
                  </a:spcAft>
                </a:pPr>
                <a:r>
                  <a:rPr lang="it-IT" sz="1200" b="1" dirty="0">
                    <a:solidFill>
                      <a:srgbClr val="00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Climatic Area</a:t>
                </a:r>
                <a:endParaRPr lang="it-IT" sz="1200" b="1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9" name="Rettangolo 288">
                <a:extLst>
                  <a:ext uri="{FF2B5EF4-FFF2-40B4-BE49-F238E27FC236}">
                    <a16:creationId xmlns:a16="http://schemas.microsoft.com/office/drawing/2014/main" id="{E95387F6-47AA-4020-B4B6-09F457A0C322}"/>
                  </a:ext>
                </a:extLst>
              </p:cNvPr>
              <p:cNvSpPr/>
              <p:nvPr/>
            </p:nvSpPr>
            <p:spPr>
              <a:xfrm>
                <a:off x="4394016" y="2349121"/>
                <a:ext cx="167448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1000"/>
                  </a:spcAft>
                </a:pPr>
                <a:r>
                  <a:rPr lang="it-IT" sz="1200" b="1" dirty="0">
                    <a:solidFill>
                      <a:srgbClr val="00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Exposure</a:t>
                </a:r>
                <a:endParaRPr lang="it-IT" sz="1200" b="1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0" name="Rettangolo 289">
                <a:extLst>
                  <a:ext uri="{FF2B5EF4-FFF2-40B4-BE49-F238E27FC236}">
                    <a16:creationId xmlns:a16="http://schemas.microsoft.com/office/drawing/2014/main" id="{E95387F6-47AA-4020-B4B6-09F457A0C322}"/>
                  </a:ext>
                </a:extLst>
              </p:cNvPr>
              <p:cNvSpPr/>
              <p:nvPr/>
            </p:nvSpPr>
            <p:spPr>
              <a:xfrm>
                <a:off x="4392184" y="2824195"/>
                <a:ext cx="1272066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1000"/>
                  </a:spcAft>
                </a:pPr>
                <a:r>
                  <a:rPr lang="it-IT" sz="1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Installations</a:t>
                </a:r>
                <a:endParaRPr lang="it-IT" sz="1200" b="1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91" name="Connettore 4 290"/>
              <p:cNvCxnSpPr/>
              <p:nvPr/>
            </p:nvCxnSpPr>
            <p:spPr>
              <a:xfrm flipV="1">
                <a:off x="7253494" y="2297632"/>
                <a:ext cx="585189" cy="256078"/>
              </a:xfrm>
              <a:prstGeom prst="bentConnector3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Connettore 4 291"/>
              <p:cNvCxnSpPr/>
              <p:nvPr/>
            </p:nvCxnSpPr>
            <p:spPr>
              <a:xfrm>
                <a:off x="5277649" y="2563296"/>
                <a:ext cx="615987" cy="62824"/>
              </a:xfrm>
              <a:prstGeom prst="bentConnector3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Connettore 4 292"/>
              <p:cNvCxnSpPr/>
              <p:nvPr/>
            </p:nvCxnSpPr>
            <p:spPr>
              <a:xfrm>
                <a:off x="5549914" y="2245568"/>
                <a:ext cx="566702" cy="3075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Connettore 4 293"/>
              <p:cNvCxnSpPr/>
              <p:nvPr/>
            </p:nvCxnSpPr>
            <p:spPr>
              <a:xfrm flipV="1">
                <a:off x="5242133" y="3007726"/>
                <a:ext cx="685327" cy="41706"/>
              </a:xfrm>
              <a:prstGeom prst="bentConnector3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Connettore 4 294"/>
              <p:cNvCxnSpPr/>
              <p:nvPr/>
            </p:nvCxnSpPr>
            <p:spPr>
              <a:xfrm flipV="1">
                <a:off x="7179047" y="2867924"/>
                <a:ext cx="555933" cy="152961"/>
              </a:xfrm>
              <a:prstGeom prst="bentConnector3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6" name="Rettangolo 295">
                <a:extLst>
                  <a:ext uri="{FF2B5EF4-FFF2-40B4-BE49-F238E27FC236}">
                    <a16:creationId xmlns:a16="http://schemas.microsoft.com/office/drawing/2014/main" id="{E95387F6-47AA-4020-B4B6-09F457A0C322}"/>
                  </a:ext>
                </a:extLst>
              </p:cNvPr>
              <p:cNvSpPr/>
              <p:nvPr/>
            </p:nvSpPr>
            <p:spPr>
              <a:xfrm>
                <a:off x="6327586" y="3096229"/>
                <a:ext cx="276179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1000"/>
                  </a:spcAft>
                </a:pPr>
                <a:r>
                  <a:rPr lang="it-IT" sz="1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Use and Schedule</a:t>
                </a:r>
                <a:endParaRPr lang="it-IT" sz="1200" b="1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97" name="Connettore 4 296"/>
              <p:cNvCxnSpPr/>
              <p:nvPr/>
            </p:nvCxnSpPr>
            <p:spPr>
              <a:xfrm rot="10800000" flipV="1">
                <a:off x="6728996" y="3230333"/>
                <a:ext cx="352053" cy="57485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67" name="Immagine 66">
            <a:extLst>
              <a:ext uri="{FF2B5EF4-FFF2-40B4-BE49-F238E27FC236}">
                <a16:creationId xmlns:a16="http://schemas.microsoft.com/office/drawing/2014/main" id="{5753D771-801D-4209-8CE0-7E8EF287E7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9" b="2876"/>
          <a:stretch/>
        </p:blipFill>
        <p:spPr>
          <a:xfrm>
            <a:off x="4430081" y="4318191"/>
            <a:ext cx="631061" cy="397171"/>
          </a:xfrm>
          <a:prstGeom prst="rect">
            <a:avLst/>
          </a:prstGeom>
        </p:spPr>
      </p:pic>
      <p:sp>
        <p:nvSpPr>
          <p:cNvPr id="68" name="Rettangolo 67">
            <a:extLst>
              <a:ext uri="{FF2B5EF4-FFF2-40B4-BE49-F238E27FC236}">
                <a16:creationId xmlns:a16="http://schemas.microsoft.com/office/drawing/2014/main" id="{0AB3606C-2A90-4644-B4A1-6F602D9182B2}"/>
              </a:ext>
            </a:extLst>
          </p:cNvPr>
          <p:cNvSpPr/>
          <p:nvPr/>
        </p:nvSpPr>
        <p:spPr>
          <a:xfrm>
            <a:off x="3512751" y="5733222"/>
            <a:ext cx="2383301" cy="400110"/>
          </a:xfrm>
          <a:prstGeom prst="rect">
            <a:avLst/>
          </a:prstGeom>
          <a:solidFill>
            <a:schemeClr val="bg1"/>
          </a:solidFill>
          <a:ln w="28575">
            <a:noFill/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AU" sz="2000" b="1" dirty="0"/>
              <a:t>DATABASE</a:t>
            </a:r>
            <a:r>
              <a:rPr lang="en-AU" sz="1600" dirty="0"/>
              <a:t> PRODUCED</a:t>
            </a:r>
          </a:p>
        </p:txBody>
      </p:sp>
      <p:sp>
        <p:nvSpPr>
          <p:cNvPr id="69" name="Rettangolo 68">
            <a:extLst>
              <a:ext uri="{FF2B5EF4-FFF2-40B4-BE49-F238E27FC236}">
                <a16:creationId xmlns:a16="http://schemas.microsoft.com/office/drawing/2014/main" id="{D25FAC29-B0A0-4D26-A2AB-6DF641102910}"/>
              </a:ext>
            </a:extLst>
          </p:cNvPr>
          <p:cNvSpPr/>
          <p:nvPr/>
        </p:nvSpPr>
        <p:spPr>
          <a:xfrm>
            <a:off x="7054143" y="4513817"/>
            <a:ext cx="1877376" cy="64633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AU" dirty="0"/>
              <a:t>Yearly Primary Energy Demand </a:t>
            </a:r>
          </a:p>
        </p:txBody>
      </p:sp>
      <p:sp>
        <p:nvSpPr>
          <p:cNvPr id="70" name="Rettangolo 69">
            <a:extLst>
              <a:ext uri="{FF2B5EF4-FFF2-40B4-BE49-F238E27FC236}">
                <a16:creationId xmlns:a16="http://schemas.microsoft.com/office/drawing/2014/main" id="{29A1B13A-079A-42FA-AC2C-EC9815D6EDEC}"/>
              </a:ext>
            </a:extLst>
          </p:cNvPr>
          <p:cNvSpPr/>
          <p:nvPr/>
        </p:nvSpPr>
        <p:spPr>
          <a:xfrm>
            <a:off x="243554" y="4509942"/>
            <a:ext cx="2271012" cy="64633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AU" dirty="0"/>
              <a:t>Parametric building characteristics</a:t>
            </a:r>
          </a:p>
        </p:txBody>
      </p:sp>
      <p:sp>
        <p:nvSpPr>
          <p:cNvPr id="71" name="Rettangolo 70">
            <a:extLst>
              <a:ext uri="{FF2B5EF4-FFF2-40B4-BE49-F238E27FC236}">
                <a16:creationId xmlns:a16="http://schemas.microsoft.com/office/drawing/2014/main" id="{7ADAD4A1-0777-41AD-8F61-1781A5B8A8E3}"/>
              </a:ext>
            </a:extLst>
          </p:cNvPr>
          <p:cNvSpPr/>
          <p:nvPr/>
        </p:nvSpPr>
        <p:spPr>
          <a:xfrm>
            <a:off x="260784" y="4122407"/>
            <a:ext cx="2271012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1500"/>
              </a:spcAft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INPUTS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Rettangolo 71">
            <a:extLst>
              <a:ext uri="{FF2B5EF4-FFF2-40B4-BE49-F238E27FC236}">
                <a16:creationId xmlns:a16="http://schemas.microsoft.com/office/drawing/2014/main" id="{2388318F-6699-443A-A2A2-8A228C46BEB7}"/>
              </a:ext>
            </a:extLst>
          </p:cNvPr>
          <p:cNvSpPr/>
          <p:nvPr/>
        </p:nvSpPr>
        <p:spPr>
          <a:xfrm>
            <a:off x="3591611" y="4696514"/>
            <a:ext cx="2383301" cy="646331"/>
          </a:xfrm>
          <a:prstGeom prst="rect">
            <a:avLst/>
          </a:prstGeom>
          <a:solidFill>
            <a:srgbClr val="67619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1500"/>
              </a:spcAft>
            </a:pPr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100,000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parametric simulations</a:t>
            </a:r>
          </a:p>
        </p:txBody>
      </p:sp>
      <p:sp>
        <p:nvSpPr>
          <p:cNvPr id="73" name="Freccia a destra 72">
            <a:extLst>
              <a:ext uri="{FF2B5EF4-FFF2-40B4-BE49-F238E27FC236}">
                <a16:creationId xmlns:a16="http://schemas.microsoft.com/office/drawing/2014/main" id="{A966D976-6519-44F8-A611-9030EDEAE6B8}"/>
              </a:ext>
            </a:extLst>
          </p:cNvPr>
          <p:cNvSpPr/>
          <p:nvPr/>
        </p:nvSpPr>
        <p:spPr>
          <a:xfrm rot="5400000">
            <a:off x="4470058" y="5380620"/>
            <a:ext cx="390991" cy="451963"/>
          </a:xfrm>
          <a:prstGeom prst="rightArrow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4" name="Rettangolo 73">
            <a:extLst>
              <a:ext uri="{FF2B5EF4-FFF2-40B4-BE49-F238E27FC236}">
                <a16:creationId xmlns:a16="http://schemas.microsoft.com/office/drawing/2014/main" id="{CAC23D53-CFEC-4743-91F6-DB509F126C9D}"/>
              </a:ext>
            </a:extLst>
          </p:cNvPr>
          <p:cNvSpPr/>
          <p:nvPr/>
        </p:nvSpPr>
        <p:spPr>
          <a:xfrm>
            <a:off x="2248118" y="6379356"/>
            <a:ext cx="4825388" cy="400110"/>
          </a:xfrm>
          <a:prstGeom prst="rect">
            <a:avLst/>
          </a:prstGeom>
          <a:solidFill>
            <a:schemeClr val="bg1"/>
          </a:solidFill>
          <a:ln w="28575">
            <a:noFill/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AU" sz="2000" b="1" dirty="0"/>
              <a:t>Development of the NEURAL NETWORKS</a:t>
            </a:r>
            <a:endParaRPr lang="en-AU" sz="1600" dirty="0"/>
          </a:p>
        </p:txBody>
      </p:sp>
      <p:sp>
        <p:nvSpPr>
          <p:cNvPr id="75" name="Freccia a destra 74">
            <a:extLst>
              <a:ext uri="{FF2B5EF4-FFF2-40B4-BE49-F238E27FC236}">
                <a16:creationId xmlns:a16="http://schemas.microsoft.com/office/drawing/2014/main" id="{8F11E7CA-BB95-4FA1-A102-DDC9A8B57CEC}"/>
              </a:ext>
            </a:extLst>
          </p:cNvPr>
          <p:cNvSpPr/>
          <p:nvPr/>
        </p:nvSpPr>
        <p:spPr>
          <a:xfrm rot="5400000">
            <a:off x="4497271" y="6042985"/>
            <a:ext cx="390991" cy="451963"/>
          </a:xfrm>
          <a:prstGeom prst="rightArrow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6" name="Rettangolo 75">
            <a:extLst>
              <a:ext uri="{FF2B5EF4-FFF2-40B4-BE49-F238E27FC236}">
                <a16:creationId xmlns:a16="http://schemas.microsoft.com/office/drawing/2014/main" id="{4CE94024-A63B-4A74-BA10-E609FF1C2D87}"/>
              </a:ext>
            </a:extLst>
          </p:cNvPr>
          <p:cNvSpPr/>
          <p:nvPr/>
        </p:nvSpPr>
        <p:spPr>
          <a:xfrm>
            <a:off x="7061583" y="4157435"/>
            <a:ext cx="1933393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1500"/>
              </a:spcAft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OUTPUT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Freccia circolare a destra 76">
            <a:extLst>
              <a:ext uri="{FF2B5EF4-FFF2-40B4-BE49-F238E27FC236}">
                <a16:creationId xmlns:a16="http://schemas.microsoft.com/office/drawing/2014/main" id="{CD8FB4E7-92E7-47E0-9EDC-523BA4255DF9}"/>
              </a:ext>
            </a:extLst>
          </p:cNvPr>
          <p:cNvSpPr/>
          <p:nvPr/>
        </p:nvSpPr>
        <p:spPr>
          <a:xfrm rot="13176384">
            <a:off x="6828608" y="5337076"/>
            <a:ext cx="729633" cy="720453"/>
          </a:xfrm>
          <a:prstGeom prst="curved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Freccia circolare a destra 77">
            <a:extLst>
              <a:ext uri="{FF2B5EF4-FFF2-40B4-BE49-F238E27FC236}">
                <a16:creationId xmlns:a16="http://schemas.microsoft.com/office/drawing/2014/main" id="{4F50D741-57B4-4377-9497-95A9F3AA24A6}"/>
              </a:ext>
            </a:extLst>
          </p:cNvPr>
          <p:cNvSpPr/>
          <p:nvPr/>
        </p:nvSpPr>
        <p:spPr>
          <a:xfrm rot="8862244">
            <a:off x="3005664" y="4391262"/>
            <a:ext cx="729633" cy="720453"/>
          </a:xfrm>
          <a:prstGeom prst="curved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Freccia circolare a destra 78">
            <a:extLst>
              <a:ext uri="{FF2B5EF4-FFF2-40B4-BE49-F238E27FC236}">
                <a16:creationId xmlns:a16="http://schemas.microsoft.com/office/drawing/2014/main" id="{B8441294-67ED-433F-9959-2D74E3FF3DEE}"/>
              </a:ext>
            </a:extLst>
          </p:cNvPr>
          <p:cNvSpPr/>
          <p:nvPr/>
        </p:nvSpPr>
        <p:spPr>
          <a:xfrm rot="20158516">
            <a:off x="2149749" y="5447329"/>
            <a:ext cx="729633" cy="720453"/>
          </a:xfrm>
          <a:prstGeom prst="curved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49722F85-12C8-4442-8CEE-22DC709A01C7}"/>
              </a:ext>
            </a:extLst>
          </p:cNvPr>
          <p:cNvSpPr/>
          <p:nvPr/>
        </p:nvSpPr>
        <p:spPr>
          <a:xfrm>
            <a:off x="587162" y="1392284"/>
            <a:ext cx="8663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2">
                    <a:lumMod val="50000"/>
                  </a:schemeClr>
                </a:solidFill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Such simulations associate the varying building’s characteristics (envelope, installations, dimension, etc.) to the corresponding primary energy consumption.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9580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>
            <a:extLst>
              <a:ext uri="{FF2B5EF4-FFF2-40B4-BE49-F238E27FC236}">
                <a16:creationId xmlns:a16="http://schemas.microsoft.com/office/drawing/2014/main" id="{9AF1F8D5-335F-4338-A7CB-BDA7789FB607}"/>
              </a:ext>
            </a:extLst>
          </p:cNvPr>
          <p:cNvSpPr/>
          <p:nvPr/>
        </p:nvSpPr>
        <p:spPr>
          <a:xfrm>
            <a:off x="198424" y="1817512"/>
            <a:ext cx="4550309" cy="4093428"/>
          </a:xfrm>
          <a:prstGeom prst="rect">
            <a:avLst/>
          </a:prstGeom>
          <a:solidFill>
            <a:srgbClr val="DCDBE5"/>
          </a:solidFill>
          <a:ln w="3175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endParaRPr lang="it-IT" sz="2000" b="1" dirty="0">
              <a:solidFill>
                <a:schemeClr val="tx1"/>
              </a:solidFill>
            </a:endParaRPr>
          </a:p>
          <a:p>
            <a:pPr algn="ctr"/>
            <a:endParaRPr lang="it-IT" sz="2000" b="1" dirty="0"/>
          </a:p>
          <a:p>
            <a:pPr algn="ctr"/>
            <a:endParaRPr lang="it-IT" sz="2000" b="1" dirty="0">
              <a:solidFill>
                <a:schemeClr val="tx1"/>
              </a:solidFill>
            </a:endParaRPr>
          </a:p>
          <a:p>
            <a:pPr algn="ctr"/>
            <a:endParaRPr lang="it-IT" sz="2000" b="1" dirty="0"/>
          </a:p>
          <a:p>
            <a:pPr algn="ctr"/>
            <a:endParaRPr lang="it-IT" sz="2000" b="1" dirty="0">
              <a:solidFill>
                <a:schemeClr val="tx1"/>
              </a:solidFill>
            </a:endParaRPr>
          </a:p>
          <a:p>
            <a:pPr algn="ctr"/>
            <a:endParaRPr lang="it-IT" sz="2000" b="1" dirty="0">
              <a:solidFill>
                <a:schemeClr val="tx1"/>
              </a:solidFill>
            </a:endParaRPr>
          </a:p>
          <a:p>
            <a:pPr algn="ctr"/>
            <a:endParaRPr lang="it-IT" sz="2000" b="1" dirty="0"/>
          </a:p>
          <a:p>
            <a:pPr algn="ctr"/>
            <a:endParaRPr lang="it-IT" sz="2000" b="1" dirty="0">
              <a:solidFill>
                <a:schemeClr val="tx1"/>
              </a:solidFill>
            </a:endParaRPr>
          </a:p>
          <a:p>
            <a:pPr algn="ctr"/>
            <a:endParaRPr lang="it-IT" sz="2000" b="1" dirty="0"/>
          </a:p>
          <a:p>
            <a:pPr algn="ctr"/>
            <a:endParaRPr lang="it-IT" sz="2000" b="1" dirty="0">
              <a:solidFill>
                <a:schemeClr val="tx1"/>
              </a:solidFill>
            </a:endParaRPr>
          </a:p>
          <a:p>
            <a:pPr algn="ctr"/>
            <a:endParaRPr lang="it-IT" sz="2000" b="1" dirty="0">
              <a:solidFill>
                <a:schemeClr val="tx1"/>
              </a:solidFill>
            </a:endParaRPr>
          </a:p>
          <a:p>
            <a:pPr algn="ctr"/>
            <a:endParaRPr lang="it-IT" sz="2000" b="1" dirty="0"/>
          </a:p>
          <a:p>
            <a:pPr algn="ctr"/>
            <a:endParaRPr lang="it-IT" sz="2000" b="1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A case-study in Italy</a:t>
            </a:r>
          </a:p>
        </p:txBody>
      </p:sp>
      <p:sp>
        <p:nvSpPr>
          <p:cNvPr id="9" name="Rettangolo 8"/>
          <p:cNvSpPr/>
          <p:nvPr/>
        </p:nvSpPr>
        <p:spPr>
          <a:xfrm>
            <a:off x="6131155" y="2429680"/>
            <a:ext cx="22162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B8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B</a:t>
            </a:r>
            <a:r>
              <a:rPr lang="it-IT" sz="3600" b="1" baseline="-25000" dirty="0">
                <a:solidFill>
                  <a:srgbClr val="B8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k</a:t>
            </a:r>
            <a:r>
              <a:rPr lang="en-GB" sz="3600" b="1" dirty="0">
                <a:solidFill>
                  <a:srgbClr val="0070C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S</a:t>
            </a:r>
            <a:r>
              <a:rPr lang="en-GB" sz="3600" b="1" baseline="-25000" dirty="0">
                <a:solidFill>
                  <a:srgbClr val="0070C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m</a:t>
            </a:r>
            <a:endParaRPr lang="en-AU" sz="3600" b="1" dirty="0">
              <a:solidFill>
                <a:srgbClr val="0070C0"/>
              </a:solidFill>
            </a:endParaRPr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66FDE910-D66B-4493-B0F4-B1A2F504E4A7}"/>
              </a:ext>
            </a:extLst>
          </p:cNvPr>
          <p:cNvSpPr/>
          <p:nvPr/>
        </p:nvSpPr>
        <p:spPr>
          <a:xfrm>
            <a:off x="4659849" y="3932776"/>
            <a:ext cx="660057" cy="419256"/>
          </a:xfrm>
          <a:prstGeom prst="rightArrow">
            <a:avLst/>
          </a:prstGeom>
          <a:solidFill>
            <a:srgbClr val="67619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3" name="Rettangolo 12"/>
          <p:cNvSpPr/>
          <p:nvPr/>
        </p:nvSpPr>
        <p:spPr>
          <a:xfrm>
            <a:off x="5133600" y="3077703"/>
            <a:ext cx="14450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building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7239275" y="3093871"/>
            <a:ext cx="14450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scenario</a:t>
            </a:r>
            <a:endParaRPr lang="en-AU" dirty="0">
              <a:solidFill>
                <a:srgbClr val="0070C0"/>
              </a:solidFill>
            </a:endParaRPr>
          </a:p>
        </p:txBody>
      </p:sp>
      <p:cxnSp>
        <p:nvCxnSpPr>
          <p:cNvPr id="17" name="Connettore 2 16"/>
          <p:cNvCxnSpPr/>
          <p:nvPr/>
        </p:nvCxnSpPr>
        <p:spPr>
          <a:xfrm flipH="1">
            <a:off x="5557936" y="2861494"/>
            <a:ext cx="504056" cy="216209"/>
          </a:xfrm>
          <a:prstGeom prst="straightConnector1">
            <a:avLst/>
          </a:prstGeom>
          <a:ln>
            <a:solidFill>
              <a:srgbClr val="B8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7096457" y="2825162"/>
            <a:ext cx="285637" cy="230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21"/>
          <p:cNvSpPr/>
          <p:nvPr/>
        </p:nvSpPr>
        <p:spPr>
          <a:xfrm>
            <a:off x="5865081" y="3448727"/>
            <a:ext cx="2910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B</a:t>
            </a:r>
            <a:r>
              <a:rPr lang="en-GB" baseline="-25000" dirty="0"/>
              <a:t>k</a:t>
            </a:r>
            <a:r>
              <a:rPr lang="en-GB" dirty="0"/>
              <a:t>, k</a:t>
            </a:r>
            <a:r>
              <a:rPr lang="en-GB" baseline="-25000" dirty="0"/>
              <a:t> </a:t>
            </a:r>
            <a:r>
              <a:rPr lang="en-GB" dirty="0"/>
              <a:t>∈ N {1, …, 11}, </a:t>
            </a:r>
            <a:endParaRPr lang="en-AU" dirty="0"/>
          </a:p>
        </p:txBody>
      </p:sp>
      <p:sp>
        <p:nvSpPr>
          <p:cNvPr id="23" name="Rettangolo 22"/>
          <p:cNvSpPr/>
          <p:nvPr/>
        </p:nvSpPr>
        <p:spPr>
          <a:xfrm>
            <a:off x="5883502" y="3864226"/>
            <a:ext cx="29132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</a:rPr>
              <a:t>S</a:t>
            </a:r>
            <a:r>
              <a:rPr lang="en-GB" baseline="-25000" dirty="0">
                <a:latin typeface="Calibri Light" panose="020F0302020204030204" pitchFamily="34" charset="0"/>
                <a:ea typeface="Calibri" panose="020F0502020204030204" pitchFamily="34" charset="0"/>
              </a:rPr>
              <a:t>m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</a:rPr>
              <a:t>, m</a:t>
            </a:r>
            <a:r>
              <a:rPr lang="en-GB" baseline="-25000" dirty="0"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∈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</a:rPr>
              <a:t> N {1, …, M}.</a:t>
            </a:r>
            <a:endParaRPr lang="en-AU" dirty="0"/>
          </a:p>
        </p:txBody>
      </p:sp>
      <p:sp>
        <p:nvSpPr>
          <p:cNvPr id="25" name="Rettangolo 24"/>
          <p:cNvSpPr/>
          <p:nvPr/>
        </p:nvSpPr>
        <p:spPr>
          <a:xfrm>
            <a:off x="5079032" y="4848620"/>
            <a:ext cx="324847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</a:rPr>
              <a:t>a total of </a:t>
            </a:r>
            <a:r>
              <a:rPr lang="en-GB" sz="2800" dirty="0">
                <a:solidFill>
                  <a:srgbClr val="0070C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1,11504E+43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</a:rPr>
              <a:t> scenarios can be generated !!!</a:t>
            </a:r>
            <a:endParaRPr lang="en-AU" dirty="0"/>
          </a:p>
        </p:txBody>
      </p:sp>
      <p:sp>
        <p:nvSpPr>
          <p:cNvPr id="26" name="Freccia a destra 25">
            <a:extLst>
              <a:ext uri="{FF2B5EF4-FFF2-40B4-BE49-F238E27FC236}">
                <a16:creationId xmlns:a16="http://schemas.microsoft.com/office/drawing/2014/main" id="{66FDE910-D66B-4493-B0F4-B1A2F504E4A7}"/>
              </a:ext>
            </a:extLst>
          </p:cNvPr>
          <p:cNvSpPr/>
          <p:nvPr/>
        </p:nvSpPr>
        <p:spPr>
          <a:xfrm rot="5400000">
            <a:off x="6409907" y="4238789"/>
            <a:ext cx="535070" cy="605572"/>
          </a:xfrm>
          <a:prstGeom prst="rightArrow">
            <a:avLst/>
          </a:prstGeom>
          <a:solidFill>
            <a:srgbClr val="67619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7" name="Rettangolo 26"/>
          <p:cNvSpPr/>
          <p:nvPr/>
        </p:nvSpPr>
        <p:spPr>
          <a:xfrm>
            <a:off x="4972812" y="2449258"/>
            <a:ext cx="3711539" cy="347766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1" name="Rettangolo 20"/>
          <p:cNvSpPr/>
          <p:nvPr/>
        </p:nvSpPr>
        <p:spPr>
          <a:xfrm>
            <a:off x="5043454" y="1772816"/>
            <a:ext cx="355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rgbClr val="0070C0"/>
                </a:solidFill>
                <a:latin typeface="Calibri Light" panose="020F0302020204030204" pitchFamily="34" charset="0"/>
              </a:rPr>
              <a:t>All </a:t>
            </a:r>
            <a:r>
              <a:rPr lang="en-GB" sz="1600" b="1" dirty="0">
                <a:latin typeface="Calibri Light" panose="020F0302020204030204" pitchFamily="34" charset="0"/>
              </a:rPr>
              <a:t>the possible </a:t>
            </a:r>
            <a:r>
              <a:rPr lang="en-GB" sz="1600" b="1" dirty="0">
                <a:solidFill>
                  <a:srgbClr val="0070C0"/>
                </a:solidFill>
                <a:latin typeface="Calibri Light" panose="020F0302020204030204" pitchFamily="34" charset="0"/>
              </a:rPr>
              <a:t>combinations</a:t>
            </a:r>
            <a:r>
              <a:rPr lang="en-GB" sz="1600" b="1" dirty="0">
                <a:latin typeface="Calibri Light" panose="020F0302020204030204" pitchFamily="34" charset="0"/>
              </a:rPr>
              <a:t> of energy retrofit interventions (</a:t>
            </a:r>
            <a:r>
              <a:rPr lang="en-GB" sz="1600" b="1" dirty="0">
                <a:solidFill>
                  <a:srgbClr val="0070C0"/>
                </a:solidFill>
                <a:latin typeface="Calibri Light" panose="020F0302020204030204" pitchFamily="34" charset="0"/>
              </a:rPr>
              <a:t>Scenarios</a:t>
            </a:r>
            <a:r>
              <a:rPr lang="en-GB" sz="1600" b="1" dirty="0">
                <a:latin typeface="Calibri Light" panose="020F0302020204030204" pitchFamily="34" charset="0"/>
              </a:rPr>
              <a:t>)</a:t>
            </a:r>
            <a:endParaRPr lang="en-AU" sz="1600" b="1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7539CD35-CC58-4A86-AE9D-36EF82BFE4E9}"/>
              </a:ext>
            </a:extLst>
          </p:cNvPr>
          <p:cNvSpPr/>
          <p:nvPr/>
        </p:nvSpPr>
        <p:spPr>
          <a:xfrm>
            <a:off x="348988" y="1992384"/>
            <a:ext cx="43976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The </a:t>
            </a:r>
            <a:r>
              <a:rPr lang="en-GB" b="1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pilot case-study 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is a small portfolio of residential buildings in Bologna, Northern Italy.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The portfolio analysed involves eleven residential buildings built in Bologna between years 1950 - 1990. </a:t>
            </a:r>
            <a:endParaRPr lang="en-AU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0CC25915-848A-46C9-982D-E4B86D79B9B3}"/>
              </a:ext>
            </a:extLst>
          </p:cNvPr>
          <p:cNvSpPr/>
          <p:nvPr/>
        </p:nvSpPr>
        <p:spPr>
          <a:xfrm>
            <a:off x="2080330" y="3976947"/>
            <a:ext cx="2015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B</a:t>
            </a:r>
            <a:r>
              <a:rPr lang="en-GB" baseline="-25000" dirty="0"/>
              <a:t>k</a:t>
            </a:r>
            <a:r>
              <a:rPr lang="en-GB" dirty="0"/>
              <a:t>, k</a:t>
            </a:r>
            <a:r>
              <a:rPr lang="en-GB" baseline="-25000" dirty="0"/>
              <a:t> </a:t>
            </a:r>
            <a:r>
              <a:rPr lang="en-GB" dirty="0"/>
              <a:t>∈ N {1, …, 11}, </a:t>
            </a:r>
            <a:endParaRPr lang="en-AU" dirty="0"/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6839116F-4EDA-4FCB-93AE-0418448E6BE1}"/>
              </a:ext>
            </a:extLst>
          </p:cNvPr>
          <p:cNvSpPr/>
          <p:nvPr/>
        </p:nvSpPr>
        <p:spPr>
          <a:xfrm>
            <a:off x="249995" y="3976947"/>
            <a:ext cx="20891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11 buildings B</a:t>
            </a:r>
            <a:r>
              <a:rPr lang="en-GB" baseline="-25000" dirty="0"/>
              <a:t>k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endParaRPr lang="en-AU" dirty="0"/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BA7D3604-A64B-45E5-99A6-3CFF0CA75075}"/>
              </a:ext>
            </a:extLst>
          </p:cNvPr>
          <p:cNvSpPr/>
          <p:nvPr/>
        </p:nvSpPr>
        <p:spPr>
          <a:xfrm>
            <a:off x="2822686" y="4774695"/>
            <a:ext cx="2129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S</a:t>
            </a:r>
            <a:r>
              <a:rPr lang="en-GB" baseline="-25000" dirty="0"/>
              <a:t>m</a:t>
            </a:r>
            <a:r>
              <a:rPr lang="en-GB" dirty="0"/>
              <a:t>, m</a:t>
            </a:r>
            <a:r>
              <a:rPr lang="en-GB" baseline="-25000" dirty="0"/>
              <a:t> </a:t>
            </a:r>
            <a:r>
              <a:rPr lang="en-GB" dirty="0"/>
              <a:t>∈ N {1, …, M}, </a:t>
            </a:r>
            <a:endParaRPr lang="en-AU" dirty="0"/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27552382-6A12-4CA7-BE6D-8AABB6C6906A}"/>
              </a:ext>
            </a:extLst>
          </p:cNvPr>
          <p:cNvSpPr/>
          <p:nvPr/>
        </p:nvSpPr>
        <p:spPr>
          <a:xfrm>
            <a:off x="247774" y="4768942"/>
            <a:ext cx="2980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M retrofit Scenarios  S</a:t>
            </a:r>
            <a:r>
              <a:rPr lang="en-GB" baseline="-25000" dirty="0"/>
              <a:t>m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207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Three decision-making criteria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EC0C6F58-D287-4098-BB7C-070FFF8074CE}"/>
              </a:ext>
            </a:extLst>
          </p:cNvPr>
          <p:cNvSpPr/>
          <p:nvPr/>
        </p:nvSpPr>
        <p:spPr>
          <a:xfrm>
            <a:off x="330112" y="1628800"/>
            <a:ext cx="8483775" cy="3477875"/>
          </a:xfrm>
          <a:prstGeom prst="rect">
            <a:avLst/>
          </a:prstGeom>
          <a:solidFill>
            <a:srgbClr val="DCDBE5"/>
          </a:solidFill>
        </p:spPr>
        <p:txBody>
          <a:bodyPr wrap="square">
            <a:spAutoFit/>
          </a:bodyPr>
          <a:lstStyle/>
          <a:p>
            <a:r>
              <a:rPr lang="en-US" sz="2000" dirty="0"/>
              <a:t>To understand which could be the </a:t>
            </a:r>
            <a:r>
              <a:rPr lang="en-US" sz="2000" b="1" dirty="0">
                <a:solidFill>
                  <a:srgbClr val="C00000"/>
                </a:solidFill>
              </a:rPr>
              <a:t>best retrofit scenario to be implemented on every building of a stock</a:t>
            </a:r>
            <a:r>
              <a:rPr lang="en-US" sz="2000" dirty="0"/>
              <a:t>, three performance indexes are introduced. </a:t>
            </a:r>
          </a:p>
          <a:p>
            <a:endParaRPr lang="en-US" dirty="0"/>
          </a:p>
          <a:p>
            <a:r>
              <a:rPr lang="en-US" dirty="0"/>
              <a:t>The three indexes measure the impact produced in terms of energy, monetary and architectural aspects. 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 </a:t>
            </a:r>
            <a:r>
              <a:rPr lang="en-US" b="1" dirty="0"/>
              <a:t>energy savings </a:t>
            </a:r>
            <a:r>
              <a:rPr lang="en-US" dirty="0"/>
              <a:t>(ES) are assessed using the neural networks, comparing the energy consumption before and after the retrofit.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 </a:t>
            </a:r>
            <a:r>
              <a:rPr lang="en-US" b="1" dirty="0"/>
              <a:t>net monetary savings </a:t>
            </a:r>
            <a:r>
              <a:rPr lang="en-US" dirty="0"/>
              <a:t>(NS) are estimated based on a Life Cycle Costing approach.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 </a:t>
            </a:r>
            <a:r>
              <a:rPr lang="en-US" b="1" dirty="0"/>
              <a:t>architectural compatibility </a:t>
            </a:r>
            <a:r>
              <a:rPr lang="en-US" dirty="0"/>
              <a:t>of the retrofit measure on the building is assessed by means of an Analytic Hierarchy Process allowing the assessment of a restoration score (RS). </a:t>
            </a: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C78F1470-F6DB-4124-B657-B72244AD0AC7}"/>
              </a:ext>
            </a:extLst>
          </p:cNvPr>
          <p:cNvSpPr/>
          <p:nvPr/>
        </p:nvSpPr>
        <p:spPr>
          <a:xfrm>
            <a:off x="2144637" y="5433667"/>
            <a:ext cx="1275386" cy="646331"/>
          </a:xfrm>
          <a:prstGeom prst="rect">
            <a:avLst/>
          </a:prstGeom>
          <a:solidFill>
            <a:srgbClr val="8C83C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+mj-lt"/>
              </a:rPr>
              <a:t>Energy Savings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94560254-2A1F-4FBD-909C-352D96E0D36F}"/>
              </a:ext>
            </a:extLst>
          </p:cNvPr>
          <p:cNvSpPr/>
          <p:nvPr/>
        </p:nvSpPr>
        <p:spPr>
          <a:xfrm>
            <a:off x="3773327" y="5426776"/>
            <a:ext cx="1386403" cy="646331"/>
          </a:xfrm>
          <a:prstGeom prst="rect">
            <a:avLst/>
          </a:prstGeom>
          <a:solidFill>
            <a:srgbClr val="8C83C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+mj-lt"/>
              </a:rPr>
              <a:t>Monetary Savings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616A7AFB-1D73-42AA-84B1-5E6D6EBBA35C}"/>
              </a:ext>
            </a:extLst>
          </p:cNvPr>
          <p:cNvSpPr/>
          <p:nvPr/>
        </p:nvSpPr>
        <p:spPr>
          <a:xfrm>
            <a:off x="5462876" y="5441645"/>
            <a:ext cx="1357867" cy="646331"/>
          </a:xfrm>
          <a:prstGeom prst="rect">
            <a:avLst/>
          </a:prstGeom>
          <a:solidFill>
            <a:srgbClr val="8C83C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+mj-lt"/>
              </a:rPr>
              <a:t>Restoration Score</a:t>
            </a:r>
          </a:p>
        </p:txBody>
      </p:sp>
      <p:sp>
        <p:nvSpPr>
          <p:cNvPr id="34" name="Freccia a destra 33">
            <a:extLst>
              <a:ext uri="{FF2B5EF4-FFF2-40B4-BE49-F238E27FC236}">
                <a16:creationId xmlns:a16="http://schemas.microsoft.com/office/drawing/2014/main" id="{AA3ED284-93BB-4858-81E1-D94D366222A7}"/>
              </a:ext>
            </a:extLst>
          </p:cNvPr>
          <p:cNvSpPr/>
          <p:nvPr/>
        </p:nvSpPr>
        <p:spPr>
          <a:xfrm rot="5400000">
            <a:off x="2661589" y="5014450"/>
            <a:ext cx="390991" cy="45196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5" name="Freccia a destra 34">
            <a:extLst>
              <a:ext uri="{FF2B5EF4-FFF2-40B4-BE49-F238E27FC236}">
                <a16:creationId xmlns:a16="http://schemas.microsoft.com/office/drawing/2014/main" id="{14ED5ECE-DC13-4738-A141-D69400A26306}"/>
              </a:ext>
            </a:extLst>
          </p:cNvPr>
          <p:cNvSpPr/>
          <p:nvPr/>
        </p:nvSpPr>
        <p:spPr>
          <a:xfrm rot="5400000">
            <a:off x="4383087" y="5018392"/>
            <a:ext cx="390991" cy="45196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6" name="Freccia a destra 35">
            <a:extLst>
              <a:ext uri="{FF2B5EF4-FFF2-40B4-BE49-F238E27FC236}">
                <a16:creationId xmlns:a16="http://schemas.microsoft.com/office/drawing/2014/main" id="{ED292327-0662-49DE-8DDA-13576FF9F254}"/>
              </a:ext>
            </a:extLst>
          </p:cNvPr>
          <p:cNvSpPr/>
          <p:nvPr/>
        </p:nvSpPr>
        <p:spPr>
          <a:xfrm rot="5400000">
            <a:off x="6064713" y="5020168"/>
            <a:ext cx="390991" cy="45196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3843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/>
        </p:nvSpPr>
        <p:spPr>
          <a:xfrm>
            <a:off x="4428308" y="2469088"/>
            <a:ext cx="4536180" cy="4143264"/>
          </a:xfrm>
          <a:prstGeom prst="rect">
            <a:avLst/>
          </a:prstGeom>
          <a:solidFill>
            <a:srgbClr val="DCDBE5"/>
          </a:solidFill>
          <a:ln w="19050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Ovale 15"/>
          <p:cNvSpPr/>
          <p:nvPr/>
        </p:nvSpPr>
        <p:spPr>
          <a:xfrm>
            <a:off x="4756855" y="2501753"/>
            <a:ext cx="981943" cy="66255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sz="3100" dirty="0"/>
              <a:t>1</a:t>
            </a:r>
            <a:r>
              <a:rPr lang="en-AU" sz="3100" baseline="30000" dirty="0"/>
              <a:t>st</a:t>
            </a:r>
            <a:r>
              <a:rPr lang="en-AU" sz="3100" dirty="0"/>
              <a:t> decision-making criterion: </a:t>
            </a:r>
            <a:r>
              <a:rPr lang="en-AU" dirty="0">
                <a:solidFill>
                  <a:srgbClr val="FF0000"/>
                </a:solidFill>
              </a:rPr>
              <a:t>Energy Savings (ES)</a:t>
            </a:r>
          </a:p>
        </p:txBody>
      </p:sp>
      <p:sp>
        <p:nvSpPr>
          <p:cNvPr id="3" name="Rettangolo 2"/>
          <p:cNvSpPr/>
          <p:nvPr/>
        </p:nvSpPr>
        <p:spPr>
          <a:xfrm>
            <a:off x="251520" y="1268760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</a:rPr>
              <a:t>The environmental benefits are given as </a:t>
            </a:r>
            <a:r>
              <a:rPr lang="en-GB" kern="1800" dirty="0">
                <a:latin typeface="Calibri Light" panose="020F0302020204030204" pitchFamily="34" charset="0"/>
                <a:ea typeface="Times New Roman" panose="02020603050405020304" pitchFamily="18" charset="0"/>
              </a:rPr>
              <a:t>the energy saved (ES) per year (kWh/</a:t>
            </a:r>
            <a:r>
              <a:rPr lang="en-GB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m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²</a:t>
            </a:r>
            <a:r>
              <a:rPr lang="en-GB" kern="18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·</a:t>
            </a:r>
            <a:r>
              <a:rPr lang="en-GB" kern="1800" dirty="0">
                <a:latin typeface="Calibri Light" panose="020F0302020204030204" pitchFamily="34" charset="0"/>
                <a:ea typeface="Times New Roman" panose="02020603050405020304" pitchFamily="18" charset="0"/>
              </a:rPr>
              <a:t>y). The ES</a:t>
            </a:r>
            <a:r>
              <a:rPr lang="en-GB" kern="1800" baseline="-25000" dirty="0">
                <a:latin typeface="Calibri Light" panose="020F0302020204030204" pitchFamily="34" charset="0"/>
                <a:ea typeface="Times New Roman" panose="02020603050405020304" pitchFamily="18" charset="0"/>
              </a:rPr>
              <a:t>m</a:t>
            </a:r>
            <a:r>
              <a:rPr lang="en-GB" kern="1800" dirty="0">
                <a:latin typeface="Calibri Light" panose="020F0302020204030204" pitchFamily="34" charset="0"/>
                <a:ea typeface="Times New Roman" panose="02020603050405020304" pitchFamily="18" charset="0"/>
              </a:rPr>
              <a:t> parameter measures the </a:t>
            </a:r>
            <a:r>
              <a:rPr lang="en-GB" b="1" dirty="0">
                <a:latin typeface="Calibri Light" panose="020F0302020204030204" pitchFamily="34" charset="0"/>
                <a:ea typeface="Calibri" panose="020F0502020204030204" pitchFamily="34" charset="0"/>
              </a:rPr>
              <a:t>yearly primary energy 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</a:rPr>
              <a:t>demand for space heating/cooling, hot water and lighting (YED</a:t>
            </a:r>
            <a:r>
              <a:rPr lang="en-GB" baseline="-25000" dirty="0">
                <a:latin typeface="Calibri Light" panose="020F0302020204030204" pitchFamily="34" charset="0"/>
                <a:ea typeface="Calibri" panose="020F0502020204030204" pitchFamily="34" charset="0"/>
              </a:rPr>
              <a:t>m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</a:rPr>
              <a:t>) </a:t>
            </a:r>
            <a:r>
              <a:rPr lang="en-GB" kern="1800" dirty="0">
                <a:latin typeface="Calibri Light" panose="020F0302020204030204" pitchFamily="34" charset="0"/>
                <a:ea typeface="Times New Roman" panose="02020603050405020304" pitchFamily="18" charset="0"/>
              </a:rPr>
              <a:t>saved after the implementation of any m</a:t>
            </a:r>
            <a:r>
              <a:rPr lang="en-GB" kern="1800" baseline="30000" dirty="0">
                <a:latin typeface="Calibri Light" panose="020F0302020204030204" pitchFamily="34" charset="0"/>
                <a:ea typeface="Times New Roman" panose="02020603050405020304" pitchFamily="18" charset="0"/>
              </a:rPr>
              <a:t>th </a:t>
            </a:r>
            <a:r>
              <a:rPr lang="en-GB" kern="1800" dirty="0">
                <a:latin typeface="Calibri Light" panose="020F0302020204030204" pitchFamily="34" charset="0"/>
                <a:ea typeface="Times New Roman" panose="02020603050405020304" pitchFamily="18" charset="0"/>
              </a:rPr>
              <a:t>scenario if compared to the as-is status.</a:t>
            </a:r>
            <a:endParaRPr lang="en-AU" dirty="0"/>
          </a:p>
        </p:txBody>
      </p:sp>
      <p:sp>
        <p:nvSpPr>
          <p:cNvPr id="4" name="Rettangolo 3"/>
          <p:cNvSpPr/>
          <p:nvPr/>
        </p:nvSpPr>
        <p:spPr>
          <a:xfrm>
            <a:off x="251851" y="2623651"/>
            <a:ext cx="4572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∀ B</a:t>
            </a:r>
            <a:r>
              <a:rPr lang="en-GB" baseline="-25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GB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, 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 </a:t>
            </a:r>
            <a:r>
              <a:rPr lang="en-GB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∈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Algerian" panose="04020705040A02060702" pitchFamily="82" charset="0"/>
                <a:ea typeface="Calibri" panose="020F0502020204030204" pitchFamily="34" charset="0"/>
                <a:cs typeface="Calibri Light" panose="020F0302020204030204" pitchFamily="34" charset="0"/>
              </a:rPr>
              <a:t>N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{1, …, 11}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∀ S</a:t>
            </a:r>
            <a:r>
              <a:rPr lang="en-GB" baseline="-25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, 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GB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∈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Algerian" panose="04020705040A02060702" pitchFamily="82" charset="0"/>
                <a:ea typeface="Calibri" panose="020F0502020204030204" pitchFamily="34" charset="0"/>
                <a:cs typeface="Calibri Light" panose="020F0302020204030204" pitchFamily="34" charset="0"/>
              </a:rPr>
              <a:t>N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{1, …, M} 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∀ 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GB" baseline="-25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baseline="-25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tangolo 4"/>
              <p:cNvSpPr/>
              <p:nvPr/>
            </p:nvSpPr>
            <p:spPr>
              <a:xfrm>
                <a:off x="4814193" y="2502776"/>
                <a:ext cx="4201622" cy="39172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𝐸𝑆</m:t>
                          </m:r>
                        </m:e>
                        <m:sub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A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AU" i="0">
                          <a:latin typeface="Cambria Math" panose="02040503050406030204" pitchFamily="18" charset="0"/>
                        </a:rPr>
                        <m:t>  = </m:t>
                      </m:r>
                      <m:d>
                        <m:d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sSub>
                                <m:sSubPr>
                                  <m:ctrlPr>
                                    <a:rPr lang="en-A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h𝑒𝑎𝑡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AU" i="0">
                                      <a:latin typeface="Cambria Math" panose="02040503050406030204" pitchFamily="18" charset="0"/>
                                    </a:rPr>
                                    <m:t>,0</m:t>
                                  </m:r>
                                </m:sub>
                              </m:sSub>
                              <m:r>
                                <a:rPr lang="en-AU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A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r>
                                    <m:rPr>
                                      <m:lit/>
                                    </m:rPr>
                                    <a:rPr lang="en-AU" i="0"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h𝑒𝑎𝑡</m:t>
                                  </m:r>
                                  <m:sSub>
                                    <m:sSubPr>
                                      <m:ctrlP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AU" i="0">
                                          <a:latin typeface="Cambria Math" panose="02040503050406030204" pitchFamily="18" charset="0"/>
                                        </a:rPr>
                                        <m:t>  </m:t>
                                      </m:r>
                                    </m:e>
                                    <m:sub>
                                      <m: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AU" i="0">
                                          <a:latin typeface="Cambria Math" panose="02040503050406030204" pitchFamily="18" charset="0"/>
                                        </a:rPr>
                                        <m:t>,0</m:t>
                                      </m:r>
                                    </m:sub>
                                  </m:sSub>
                                  <m:r>
                                    <a:rPr lang="en-AU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</m:den>
                          </m:f>
                          <m:r>
                            <a:rPr lang="en-AU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sSub>
                                <m:sSubPr>
                                  <m:ctrlPr>
                                    <a:rPr lang="en-A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h𝑒𝑎𝑡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AU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n-AU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A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r>
                                    <m:rPr>
                                      <m:lit/>
                                    </m:rPr>
                                    <a:rPr lang="en-AU" i="0"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h𝑒𝑎𝑡</m:t>
                                  </m:r>
                                  <m:sSub>
                                    <m:sSubPr>
                                      <m:ctrlP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AU" i="0">
                                          <a:latin typeface="Cambria Math" panose="02040503050406030204" pitchFamily="18" charset="0"/>
                                        </a:rPr>
                                        <m:t>  </m:t>
                                      </m:r>
                                    </m:e>
                                    <m:sub>
                                      <m: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AU" i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  <m:r>
                                    <a:rPr lang="en-AU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AU" i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𝑓</m:t>
                      </m:r>
                      <m:sSub>
                        <m:sSub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h𝑒𝑎𝑡</m:t>
                          </m:r>
                        </m:sub>
                      </m:sSub>
                      <m:r>
                        <a:rPr lang="en-AU" i="0">
                          <a:latin typeface="Cambria Math" panose="02040503050406030204" pitchFamily="18" charset="0"/>
                        </a:rPr>
                        <m:t>  + </m:t>
                      </m:r>
                      <m:d>
                        <m:d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A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𝑄𝑐𝑜𝑜𝑙</m:t>
                                  </m:r>
                                  <m:r>
                                    <a:rPr lang="en-AU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AU" i="0">
                                      <a:latin typeface="Cambria Math" panose="02040503050406030204" pitchFamily="18" charset="0"/>
                                    </a:rPr>
                                    <m:t>,0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A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r>
                                    <m:rPr>
                                      <m:lit/>
                                    </m:rPr>
                                    <a:rPr lang="en-AU" i="0"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𝑐𝑜𝑜𝑙</m:t>
                                  </m:r>
                                  <m:sSub>
                                    <m:sSubPr>
                                      <m:ctrlP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AU" i="0">
                                          <a:latin typeface="Cambria Math" panose="02040503050406030204" pitchFamily="18" charset="0"/>
                                        </a:rPr>
                                        <m:t>  </m:t>
                                      </m:r>
                                    </m:e>
                                    <m:sub>
                                      <m: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AU" i="0">
                                          <a:latin typeface="Cambria Math" panose="02040503050406030204" pitchFamily="18" charset="0"/>
                                        </a:rPr>
                                        <m:t>,0</m:t>
                                      </m:r>
                                    </m:sub>
                                  </m:sSub>
                                  <m:r>
                                    <a:rPr lang="en-AU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</m:den>
                          </m:f>
                          <m:r>
                            <a:rPr lang="en-AU" i="0">
                              <a:latin typeface="Cambria Math" panose="02040503050406030204" pitchFamily="18" charset="0"/>
                            </a:rPr>
                            <m:t>− </m:t>
                          </m:r>
                          <m:f>
                            <m:f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A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𝑄𝑐𝑜𝑜𝑙</m:t>
                                  </m:r>
                                  <m:r>
                                    <a:rPr lang="en-AU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AU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A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r>
                                    <m:rPr>
                                      <m:lit/>
                                    </m:rPr>
                                    <a:rPr lang="en-AU" i="0"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𝑐𝑜𝑜𝑙</m:t>
                                  </m:r>
                                  <m:sSub>
                                    <m:sSubPr>
                                      <m:ctrlP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AU" i="0">
                                          <a:latin typeface="Cambria Math" panose="02040503050406030204" pitchFamily="18" charset="0"/>
                                        </a:rPr>
                                        <m:t>  </m:t>
                                      </m:r>
                                    </m:e>
                                    <m:sub>
                                      <m: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AU" i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  <m:r>
                                    <a:rPr lang="en-AU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AU" i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𝑓</m:t>
                      </m:r>
                      <m:sSub>
                        <m:sSub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𝑐𝑜𝑜𝑙</m:t>
                          </m:r>
                        </m:sub>
                      </m:sSub>
                      <m:r>
                        <a:rPr lang="en-AU" i="0">
                          <a:latin typeface="Cambria Math" panose="02040503050406030204" pitchFamily="18" charset="0"/>
                        </a:rPr>
                        <m:t>+ </m:t>
                      </m:r>
                      <m:d>
                        <m:d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sSub>
                                <m:sSubPr>
                                  <m:ctrlPr>
                                    <a:rPr lang="en-A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𝑑h𝑤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AU" i="0">
                                      <a:latin typeface="Cambria Math" panose="02040503050406030204" pitchFamily="18" charset="0"/>
                                    </a:rPr>
                                    <m:t>,0</m:t>
                                  </m:r>
                                </m:sub>
                              </m:sSub>
                              <m:r>
                                <a:rPr lang="en-AU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A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r>
                                    <m:rPr>
                                      <m:lit/>
                                    </m:rPr>
                                    <a:rPr lang="en-AU" i="0"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𝑑h𝑤</m:t>
                                  </m:r>
                                  <m:sSub>
                                    <m:sSubPr>
                                      <m:ctrlP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AU" i="0">
                                          <a:latin typeface="Cambria Math" panose="02040503050406030204" pitchFamily="18" charset="0"/>
                                        </a:rPr>
                                        <m:t>  </m:t>
                                      </m:r>
                                    </m:e>
                                    <m:sub>
                                      <m: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AU" i="0">
                                          <a:latin typeface="Cambria Math" panose="02040503050406030204" pitchFamily="18" charset="0"/>
                                        </a:rPr>
                                        <m:t>,0</m:t>
                                      </m:r>
                                    </m:sub>
                                  </m:sSub>
                                  <m:r>
                                    <a:rPr lang="en-AU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</m:den>
                          </m:f>
                          <m:r>
                            <a:rPr lang="en-AU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sSub>
                                <m:sSubPr>
                                  <m:ctrlPr>
                                    <a:rPr lang="en-A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𝑑h𝑤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AU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n-AU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A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r>
                                    <m:rPr>
                                      <m:lit/>
                                    </m:rPr>
                                    <a:rPr lang="en-AU" i="0"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𝑑h𝑤</m:t>
                                  </m:r>
                                  <m:sSub>
                                    <m:sSubPr>
                                      <m:ctrlP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AU" i="0">
                                          <a:latin typeface="Cambria Math" panose="02040503050406030204" pitchFamily="18" charset="0"/>
                                        </a:rPr>
                                        <m:t>  </m:t>
                                      </m:r>
                                    </m:e>
                                    <m:sub>
                                      <m: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AU" i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  <m:r>
                                    <a:rPr lang="en-AU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AU" i="0">
                          <a:latin typeface="Cambria Math" panose="02040503050406030204" pitchFamily="18" charset="0"/>
                        </a:rPr>
                        <m:t>∗ 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𝑓</m:t>
                      </m:r>
                      <m:sSub>
                        <m:sSub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𝑑h𝑤</m:t>
                          </m:r>
                        </m:sub>
                      </m:sSub>
                      <m:r>
                        <a:rPr lang="en-AU" i="0">
                          <a:latin typeface="Cambria Math" panose="02040503050406030204" pitchFamily="18" charset="0"/>
                        </a:rPr>
                        <m:t>+ </m:t>
                      </m:r>
                      <m:d>
                        <m:d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𝑄</m:t>
                          </m:r>
                          <m:sSub>
                            <m:sSub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𝑒𝑙𝑒𝑐</m:t>
                              </m:r>
                            </m:e>
                            <m:sub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AU" i="0">
                                  <a:latin typeface="Cambria Math" panose="02040503050406030204" pitchFamily="18" charset="0"/>
                                </a:rPr>
                                <m:t>,0</m:t>
                              </m:r>
                            </m:sub>
                          </m:sSub>
                          <m:r>
                            <a:rPr lang="en-AU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𝑄</m:t>
                          </m:r>
                          <m:sSub>
                            <m:sSub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𝑒𝑙𝑒𝑐</m:t>
                              </m:r>
                            </m:e>
                            <m:sub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AU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AU" i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𝑓</m:t>
                      </m:r>
                      <m:sSub>
                        <m:sSub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𝑒𝑙𝑒𝑐</m:t>
                          </m:r>
                        </m:sub>
                      </m:sSub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5" name="Rettango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4193" y="2502776"/>
                <a:ext cx="4201622" cy="39172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uppo 5"/>
          <p:cNvGrpSpPr/>
          <p:nvPr/>
        </p:nvGrpSpPr>
        <p:grpSpPr>
          <a:xfrm>
            <a:off x="251520" y="3710523"/>
            <a:ext cx="4119450" cy="2248462"/>
            <a:chOff x="596566" y="1621764"/>
            <a:chExt cx="4119450" cy="2248462"/>
          </a:xfrm>
        </p:grpSpPr>
        <p:pic>
          <p:nvPicPr>
            <p:cNvPr id="7" name="Immagine 6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566" y="1628800"/>
              <a:ext cx="4104780" cy="22414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</p:pic>
        <p:sp>
          <p:nvSpPr>
            <p:cNvPr id="8" name="Rettangolo 7"/>
            <p:cNvSpPr/>
            <p:nvPr/>
          </p:nvSpPr>
          <p:spPr>
            <a:xfrm>
              <a:off x="1331640" y="1628800"/>
              <a:ext cx="576064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3491880" y="1628800"/>
              <a:ext cx="576064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" name="Rettangolo 9"/>
            <p:cNvSpPr/>
            <p:nvPr/>
          </p:nvSpPr>
          <p:spPr>
            <a:xfrm>
              <a:off x="4211960" y="2636912"/>
              <a:ext cx="504056" cy="3118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596566" y="2636912"/>
              <a:ext cx="591058" cy="4799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3419872" y="1621764"/>
              <a:ext cx="576064" cy="43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sp>
        <p:nvSpPr>
          <p:cNvPr id="13" name="Rettangolo 12">
            <a:extLst>
              <a:ext uri="{FF2B5EF4-FFF2-40B4-BE49-F238E27FC236}">
                <a16:creationId xmlns:a16="http://schemas.microsoft.com/office/drawing/2014/main" id="{048ACBD1-5D50-4505-AD27-3A93FB938DDD}"/>
              </a:ext>
            </a:extLst>
          </p:cNvPr>
          <p:cNvSpPr/>
          <p:nvPr/>
        </p:nvSpPr>
        <p:spPr>
          <a:xfrm>
            <a:off x="147082" y="5966021"/>
            <a:ext cx="17175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920000"/>
                </a:solidFill>
              </a:rPr>
              <a:t>HEATING</a:t>
            </a:r>
          </a:p>
          <a:p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048ACBD1-5D50-4505-AD27-3A93FB938DDD}"/>
              </a:ext>
            </a:extLst>
          </p:cNvPr>
          <p:cNvSpPr/>
          <p:nvPr/>
        </p:nvSpPr>
        <p:spPr>
          <a:xfrm>
            <a:off x="2173105" y="5966021"/>
            <a:ext cx="17175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COOLING</a:t>
            </a:r>
          </a:p>
          <a:p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15" name="Freccia a destra 14">
            <a:extLst>
              <a:ext uri="{FF2B5EF4-FFF2-40B4-BE49-F238E27FC236}">
                <a16:creationId xmlns:a16="http://schemas.microsoft.com/office/drawing/2014/main" id="{66FDE910-D66B-4493-B0F4-B1A2F504E4A7}"/>
              </a:ext>
            </a:extLst>
          </p:cNvPr>
          <p:cNvSpPr/>
          <p:nvPr/>
        </p:nvSpPr>
        <p:spPr>
          <a:xfrm>
            <a:off x="3675825" y="2623651"/>
            <a:ext cx="483663" cy="419256"/>
          </a:xfrm>
          <a:prstGeom prst="rightArrow">
            <a:avLst/>
          </a:prstGeom>
          <a:gradFill flip="none" rotWithShape="1">
            <a:gsLst>
              <a:gs pos="0">
                <a:srgbClr val="7E0808">
                  <a:tint val="66000"/>
                  <a:satMod val="160000"/>
                </a:srgbClr>
              </a:gs>
              <a:gs pos="50000">
                <a:srgbClr val="7E0808">
                  <a:tint val="44500"/>
                  <a:satMod val="160000"/>
                </a:srgbClr>
              </a:gs>
              <a:gs pos="100000">
                <a:srgbClr val="7E0808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14038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31783</TotalTime>
  <Words>1654</Words>
  <Application>Microsoft Office PowerPoint</Application>
  <PresentationFormat>Presentazione su schermo (4:3)</PresentationFormat>
  <Paragraphs>239</Paragraphs>
  <Slides>17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7" baseType="lpstr">
      <vt:lpstr>Algerian</vt:lpstr>
      <vt:lpstr>Arial</vt:lpstr>
      <vt:lpstr>Calibri</vt:lpstr>
      <vt:lpstr>Calibri Light</vt:lpstr>
      <vt:lpstr>Cambria</vt:lpstr>
      <vt:lpstr>Cambria Math</vt:lpstr>
      <vt:lpstr>Futura (Light)</vt:lpstr>
      <vt:lpstr>FuturaExtended</vt:lpstr>
      <vt:lpstr>Wingdings</vt:lpstr>
      <vt:lpstr>Tema di Office</vt:lpstr>
      <vt:lpstr>Presentazione standard di PowerPoint</vt:lpstr>
      <vt:lpstr>Topic of interest</vt:lpstr>
      <vt:lpstr>Research questions</vt:lpstr>
      <vt:lpstr>Method: general approach</vt:lpstr>
      <vt:lpstr>Energy assessment  with the Artificial Neural Networks</vt:lpstr>
      <vt:lpstr>Presentazione standard di PowerPoint</vt:lpstr>
      <vt:lpstr>A case-study in Italy</vt:lpstr>
      <vt:lpstr>Three decision-making criteria</vt:lpstr>
      <vt:lpstr>1st decision-making criterion: Energy Savings (ES)</vt:lpstr>
      <vt:lpstr>2nd decision-making criterion: Net Savings (NS)</vt:lpstr>
      <vt:lpstr>3rd decision-making criterion: Restoration score (RS)</vt:lpstr>
      <vt:lpstr>Multi attribute optimization</vt:lpstr>
      <vt:lpstr>Identification of the optimal solution</vt:lpstr>
      <vt:lpstr>Results: The Optimal Configuration</vt:lpstr>
      <vt:lpstr>Risk and Uncertainty</vt:lpstr>
      <vt:lpstr>Contribution and Research opportunities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Multistage projects and property investments in urban development: risk models applied in Italian Property Market</dc:title>
  <dc:creator>Lauretta</dc:creator>
  <cp:lastModifiedBy>Aurora Ruggeri</cp:lastModifiedBy>
  <cp:revision>805</cp:revision>
  <cp:lastPrinted>2019-02-12T14:53:11Z</cp:lastPrinted>
  <dcterms:created xsi:type="dcterms:W3CDTF">2009-06-23T17:04:50Z</dcterms:created>
  <dcterms:modified xsi:type="dcterms:W3CDTF">2023-09-05T10:14:26Z</dcterms:modified>
</cp:coreProperties>
</file>