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99"/>
    <a:srgbClr val="6A4E9D"/>
    <a:srgbClr val="5E4197"/>
    <a:srgbClr val="603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16" autoAdjust="0"/>
    <p:restoredTop sz="94444"/>
  </p:normalViewPr>
  <p:slideViewPr>
    <p:cSldViewPr>
      <p:cViewPr>
        <p:scale>
          <a:sx n="11" d="100"/>
          <a:sy n="11" d="100"/>
        </p:scale>
        <p:origin x="1680" y="520"/>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01/11/2023</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46269082-9D5D-43A3-B675-27AB9B8E552E}" type="slidenum">
              <a:rPr lang="en-US" smtClean="0"/>
              <a:t>1</a:t>
            </a:fld>
            <a:endParaRPr lang="en-US" dirty="0"/>
          </a:p>
        </p:txBody>
      </p:sp>
    </p:spTree>
    <p:extLst>
      <p:ext uri="{BB962C8B-B14F-4D97-AF65-F5344CB8AC3E}">
        <p14:creationId xmlns:p14="http://schemas.microsoft.com/office/powerpoint/2010/main" val="744616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01/11/2023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01/11/2023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01/11/2023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11/1/23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11/1/23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01/11/2023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01/11/2023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01/11/2023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01/11/2023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01/11/2023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01/11/2023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01/11/2023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01/11/2023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01/11/2023</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11/1/23</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761" y="1365250"/>
            <a:ext cx="27247692" cy="2089196"/>
          </a:xfrm>
        </p:spPr>
        <p:txBody>
          <a:bodyPr>
            <a:normAutofit/>
          </a:bodyPr>
          <a:lstStyle/>
          <a:p>
            <a:r>
              <a:rPr lang="en" sz="6000" b="1" dirty="0">
                <a:latin typeface="Times New Roman" panose="02020603050405020304" pitchFamily="18" charset="0"/>
                <a:cs typeface="Times New Roman" panose="02020603050405020304" pitchFamily="18" charset="0"/>
              </a:rPr>
              <a:t>Antithrombin activity of a new </a:t>
            </a:r>
            <a:r>
              <a:rPr lang="en" sz="6000" b="1" dirty="0" err="1">
                <a:latin typeface="Times New Roman" panose="02020603050405020304" pitchFamily="18" charset="0"/>
                <a:cs typeface="Times New Roman" panose="02020603050405020304" pitchFamily="18" charset="0"/>
              </a:rPr>
              <a:t>triazolopyrimidine</a:t>
            </a:r>
            <a:r>
              <a:rPr lang="en" sz="6000" b="1" dirty="0">
                <a:latin typeface="Times New Roman" panose="02020603050405020304" pitchFamily="18" charset="0"/>
                <a:cs typeface="Times New Roman" panose="02020603050405020304" pitchFamily="18" charset="0"/>
              </a:rPr>
              <a:t> derivative</a:t>
            </a:r>
            <a:endParaRPr lang="en-US" sz="6000"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quarter" idx="10"/>
          </p:nvPr>
        </p:nvSpPr>
        <p:spPr>
          <a:xfrm>
            <a:off x="1372313" y="5359446"/>
            <a:ext cx="27416044" cy="30022800"/>
          </a:xfrm>
        </p:spPr>
        <p:txBody>
          <a:bodyPr>
            <a:noAutofit/>
          </a:bodyPr>
          <a:lstStyle/>
          <a:p>
            <a:pPr algn="just"/>
            <a:r>
              <a:rPr lang="en-US" sz="4000" b="1" dirty="0">
                <a:solidFill>
                  <a:schemeClr val="tx1"/>
                </a:solidFill>
                <a:latin typeface="Times New Roman" panose="02020603050405020304" pitchFamily="18" charset="0"/>
                <a:cs typeface="Times New Roman" panose="02020603050405020304" pitchFamily="18" charset="0"/>
              </a:rPr>
              <a:t>Abstract. </a:t>
            </a:r>
            <a:endParaRPr lang="ru-RU" sz="4000" dirty="0">
              <a:solidFill>
                <a:schemeClr val="tx1"/>
              </a:solidFill>
              <a:latin typeface="Times New Roman" panose="02020603050405020304" pitchFamily="18" charset="0"/>
              <a:cs typeface="Times New Roman" panose="02020603050405020304" pitchFamily="18" charset="0"/>
            </a:endParaRPr>
          </a:p>
          <a:p>
            <a:pPr algn="just"/>
            <a:r>
              <a:rPr lang="ru-RU" sz="4000" dirty="0">
                <a:solidFill>
                  <a:schemeClr val="tx1"/>
                </a:solidFill>
                <a:latin typeface="Times New Roman" panose="02020603050405020304" pitchFamily="18" charset="0"/>
                <a:cs typeface="Times New Roman" panose="02020603050405020304" pitchFamily="18" charset="0"/>
              </a:rPr>
              <a:t>	</a:t>
            </a:r>
            <a:r>
              <a:rPr lang="en-US" sz="4000" dirty="0">
                <a:solidFill>
                  <a:schemeClr val="tx1"/>
                </a:solidFill>
                <a:latin typeface="Times New Roman" panose="02020603050405020304" pitchFamily="18" charset="0"/>
                <a:cs typeface="Times New Roman" panose="02020603050405020304" pitchFamily="18" charset="0"/>
              </a:rPr>
              <a:t>In the pathogenesis of inflammatory processes caused by viral and bacterial infections, there are various disorders of many systems of the organism, including pathology of hemostasis system characterized by prethrombotic state. According to clinical recommendations, the use of new oral anticoagulants is aimed at reducing the risk of hypercoagulation disorders, that’s why the search and study of new direct anticoagulant compounds is relevant. Pyrimidine derivatives have been shown to exhibit various types of pharmacological activity, including anticoagulant activity. </a:t>
            </a:r>
            <a:endParaRPr lang="ru-RU" sz="4000" dirty="0">
              <a:solidFill>
                <a:schemeClr val="tx1"/>
              </a:solidFill>
              <a:latin typeface="Times New Roman" panose="02020603050405020304" pitchFamily="18" charset="0"/>
              <a:cs typeface="Times New Roman" panose="02020603050405020304" pitchFamily="18" charset="0"/>
            </a:endParaRPr>
          </a:p>
          <a:p>
            <a:pPr algn="l"/>
            <a:r>
              <a:rPr lang="en-US" sz="4000" b="1" dirty="0">
                <a:solidFill>
                  <a:schemeClr val="tx1"/>
                </a:solidFill>
                <a:latin typeface="Times New Roman" panose="02020603050405020304" pitchFamily="18" charset="0"/>
                <a:cs typeface="Times New Roman" panose="02020603050405020304" pitchFamily="18" charset="0"/>
              </a:rPr>
              <a:t>Purpose of the study. </a:t>
            </a:r>
            <a:r>
              <a:rPr lang="en-US" sz="4000" dirty="0">
                <a:solidFill>
                  <a:schemeClr val="tx1"/>
                </a:solidFill>
                <a:latin typeface="Times New Roman" panose="02020603050405020304" pitchFamily="18" charset="0"/>
                <a:cs typeface="Times New Roman" panose="02020603050405020304" pitchFamily="18" charset="0"/>
              </a:rPr>
              <a:t>Search for anticoagulant compounds among derivatives of triazolo[1,5-a]pyrimidines, study of their mechanism of action and anticoagulant activity without and in conditions of </a:t>
            </a:r>
            <a:r>
              <a:rPr lang="en-US" sz="4000" dirty="0" err="1">
                <a:solidFill>
                  <a:schemeClr val="tx1"/>
                </a:solidFill>
                <a:latin typeface="Times New Roman" panose="02020603050405020304" pitchFamily="18" charset="0"/>
                <a:cs typeface="Times New Roman" panose="02020603050405020304" pitchFamily="18" charset="0"/>
              </a:rPr>
              <a:t>hypercytokinemia</a:t>
            </a:r>
            <a:r>
              <a:rPr lang="en-US" sz="4000" dirty="0">
                <a:solidFill>
                  <a:schemeClr val="tx1"/>
                </a:solidFill>
                <a:latin typeface="Times New Roman" panose="02020603050405020304" pitchFamily="18" charset="0"/>
                <a:cs typeface="Times New Roman" panose="02020603050405020304" pitchFamily="18" charset="0"/>
              </a:rPr>
              <a:t>. </a:t>
            </a:r>
            <a:br>
              <a:rPr lang="en-US" sz="4000"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Objectives of the study.</a:t>
            </a:r>
            <a:br>
              <a:rPr lang="en-US" sz="4000" b="1" dirty="0">
                <a:solidFill>
                  <a:schemeClr val="tx1"/>
                </a:solidFill>
                <a:latin typeface="Times New Roman" panose="02020603050405020304" pitchFamily="18" charset="0"/>
                <a:cs typeface="Times New Roman" panose="02020603050405020304" pitchFamily="18" charset="0"/>
              </a:rPr>
            </a:br>
            <a:r>
              <a:rPr lang="en-US" sz="4000" dirty="0">
                <a:solidFill>
                  <a:schemeClr val="tx1"/>
                </a:solidFill>
                <a:latin typeface="Times New Roman" panose="02020603050405020304" pitchFamily="18" charset="0"/>
                <a:cs typeface="Times New Roman" panose="02020603050405020304" pitchFamily="18" charset="0"/>
              </a:rPr>
              <a:t>1. To search for compounds with anticoagulant activity in vitro and </a:t>
            </a:r>
            <a:r>
              <a:rPr lang="ru-RU" sz="4000" dirty="0" err="1">
                <a:solidFill>
                  <a:schemeClr val="tx1"/>
                </a:solidFill>
                <a:latin typeface="Times New Roman" panose="02020603050405020304" pitchFamily="18" charset="0"/>
                <a:cs typeface="Times New Roman" panose="02020603050405020304" pitchFamily="18" charset="0"/>
              </a:rPr>
              <a:t>in</a:t>
            </a:r>
            <a:r>
              <a:rPr lang="en-US" sz="4000" dirty="0">
                <a:solidFill>
                  <a:schemeClr val="tx1"/>
                </a:solidFill>
                <a:latin typeface="Times New Roman" panose="02020603050405020304" pitchFamily="18" charset="0"/>
                <a:cs typeface="Times New Roman" panose="02020603050405020304" pitchFamily="18" charset="0"/>
              </a:rPr>
              <a:t> vivo in a number of new condensed derivatives of triazolo[1,5-a]pyrimidine</a:t>
            </a:r>
            <a:r>
              <a:rPr lang="ru-RU" sz="4000" dirty="0" err="1">
                <a:solidFill>
                  <a:schemeClr val="tx1"/>
                </a:solidFill>
                <a:latin typeface="Times New Roman" panose="02020603050405020304" pitchFamily="18" charset="0"/>
                <a:cs typeface="Times New Roman" panose="02020603050405020304" pitchFamily="18" charset="0"/>
              </a:rPr>
              <a:t>s</a:t>
            </a:r>
            <a:r>
              <a:rPr lang="en-US" sz="4000" dirty="0">
                <a:solidFill>
                  <a:schemeClr val="tx1"/>
                </a:solidFill>
                <a:latin typeface="Times New Roman" panose="02020603050405020304" pitchFamily="18" charset="0"/>
                <a:cs typeface="Times New Roman" panose="02020603050405020304" pitchFamily="18" charset="0"/>
              </a:rPr>
              <a:t>.</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Materials and methods.</a:t>
            </a:r>
            <a:br>
              <a:rPr lang="en-US" sz="4000" b="1" dirty="0">
                <a:solidFill>
                  <a:schemeClr val="tx1"/>
                </a:solidFill>
                <a:latin typeface="Times New Roman" panose="02020603050405020304" pitchFamily="18" charset="0"/>
                <a:cs typeface="Times New Roman" panose="02020603050405020304" pitchFamily="18" charset="0"/>
              </a:rPr>
            </a:br>
            <a:r>
              <a:rPr lang="ru-RU" sz="4000" b="1" dirty="0">
                <a:solidFill>
                  <a:schemeClr val="tx1"/>
                </a:solidFill>
                <a:latin typeface="Times New Roman" panose="02020603050405020304" pitchFamily="18" charset="0"/>
                <a:cs typeface="Times New Roman" panose="02020603050405020304" pitchFamily="18" charset="0"/>
              </a:rPr>
              <a:t>	</a:t>
            </a:r>
            <a:r>
              <a:rPr lang="en-US" sz="4000" dirty="0">
                <a:solidFill>
                  <a:schemeClr val="tx1"/>
                </a:solidFill>
                <a:latin typeface="Times New Roman" panose="02020603050405020304" pitchFamily="18" charset="0"/>
                <a:cs typeface="Times New Roman" panose="02020603050405020304" pitchFamily="18" charset="0"/>
              </a:rPr>
              <a:t>To study the effect of a new condensed triazolo[1,5-a]pyrimidines derivatives in vitro and in vivo on </a:t>
            </a:r>
            <a:r>
              <a:rPr lang="en-US" sz="4000" dirty="0" err="1">
                <a:solidFill>
                  <a:schemeClr val="tx1"/>
                </a:solidFill>
                <a:latin typeface="Times New Roman" panose="02020603050405020304" pitchFamily="18" charset="0"/>
                <a:cs typeface="Times New Roman" panose="02020603050405020304" pitchFamily="18" charset="0"/>
              </a:rPr>
              <a:t>coagulogram</a:t>
            </a:r>
            <a:r>
              <a:rPr lang="en-US" sz="4000" dirty="0">
                <a:solidFill>
                  <a:schemeClr val="tx1"/>
                </a:solidFill>
                <a:latin typeface="Times New Roman" panose="02020603050405020304" pitchFamily="18" charset="0"/>
                <a:cs typeface="Times New Roman" panose="02020603050405020304" pitchFamily="18" charset="0"/>
              </a:rPr>
              <a:t> parameters (without and in conditions of </a:t>
            </a:r>
            <a:r>
              <a:rPr lang="en-US" sz="4000" dirty="0" err="1">
                <a:solidFill>
                  <a:schemeClr val="tx1"/>
                </a:solidFill>
                <a:latin typeface="Times New Roman" panose="02020603050405020304" pitchFamily="18" charset="0"/>
                <a:cs typeface="Times New Roman" panose="02020603050405020304" pitchFamily="18" charset="0"/>
              </a:rPr>
              <a:t>hypercytokinemia</a:t>
            </a:r>
            <a:r>
              <a:rPr lang="en-US" sz="4000" dirty="0">
                <a:solidFill>
                  <a:schemeClr val="tx1"/>
                </a:solidFill>
                <a:latin typeface="Times New Roman" panose="02020603050405020304" pitchFamily="18" charset="0"/>
                <a:cs typeface="Times New Roman" panose="02020603050405020304" pitchFamily="18" charset="0"/>
              </a:rPr>
              <a:t>). All compounds and the comparison drug were studied in the dose range of 100-1 </a:t>
            </a:r>
            <a:r>
              <a:rPr lang="el-GR" sz="4000" dirty="0">
                <a:solidFill>
                  <a:schemeClr val="tx1"/>
                </a:solidFill>
                <a:latin typeface="Times New Roman" panose="02020603050405020304" pitchFamily="18" charset="0"/>
                <a:cs typeface="Times New Roman" panose="02020603050405020304" pitchFamily="18" charset="0"/>
              </a:rPr>
              <a:t>μ</a:t>
            </a:r>
            <a:r>
              <a:rPr lang="en-US" sz="4000" dirty="0">
                <a:solidFill>
                  <a:schemeClr val="tx1"/>
                </a:solidFill>
                <a:latin typeface="Times New Roman" panose="02020603050405020304" pitchFamily="18" charset="0"/>
                <a:cs typeface="Times New Roman" panose="02020603050405020304" pitchFamily="18" charset="0"/>
              </a:rPr>
              <a:t>M to calculate the EC</a:t>
            </a:r>
            <a:r>
              <a:rPr lang="en-US" sz="4000" baseline="-25000" dirty="0">
                <a:solidFill>
                  <a:schemeClr val="tx1"/>
                </a:solidFill>
                <a:latin typeface="Times New Roman" panose="02020603050405020304" pitchFamily="18" charset="0"/>
                <a:cs typeface="Times New Roman" panose="02020603050405020304" pitchFamily="18" charset="0"/>
              </a:rPr>
              <a:t>50</a:t>
            </a:r>
            <a:r>
              <a:rPr lang="en-US" sz="4000" dirty="0">
                <a:solidFill>
                  <a:schemeClr val="tx1"/>
                </a:solidFill>
                <a:latin typeface="Times New Roman" panose="02020603050405020304" pitchFamily="18" charset="0"/>
                <a:cs typeface="Times New Roman" panose="02020603050405020304" pitchFamily="18" charset="0"/>
              </a:rPr>
              <a:t> value. Dabigatran </a:t>
            </a:r>
            <a:r>
              <a:rPr lang="en-US" sz="4000" dirty="0" err="1">
                <a:solidFill>
                  <a:schemeClr val="tx1"/>
                </a:solidFill>
                <a:latin typeface="Times New Roman" panose="02020603050405020304" pitchFamily="18" charset="0"/>
                <a:cs typeface="Times New Roman" panose="02020603050405020304" pitchFamily="18" charset="0"/>
              </a:rPr>
              <a:t>etexilate</a:t>
            </a:r>
            <a:r>
              <a:rPr lang="en-US" sz="4000" dirty="0">
                <a:solidFill>
                  <a:schemeClr val="tx1"/>
                </a:solidFill>
                <a:latin typeface="Times New Roman" panose="02020603050405020304" pitchFamily="18" charset="0"/>
                <a:cs typeface="Times New Roman" panose="02020603050405020304" pitchFamily="18" charset="0"/>
              </a:rPr>
              <a:t> was studied as a comparison drug. For in vitro studies, the test samples were studied in a dose-dependent manner. In the in vivo test, the most active compounds were </a:t>
            </a:r>
            <a:r>
              <a:rPr lang="en-US" sz="4000" dirty="0" err="1">
                <a:solidFill>
                  <a:schemeClr val="tx1"/>
                </a:solidFill>
                <a:latin typeface="Times New Roman" panose="02020603050405020304" pitchFamily="18" charset="0"/>
                <a:cs typeface="Times New Roman" panose="02020603050405020304" pitchFamily="18" charset="0"/>
              </a:rPr>
              <a:t>chosen.The</a:t>
            </a:r>
            <a:r>
              <a:rPr lang="en-US" sz="4000" dirty="0">
                <a:solidFill>
                  <a:schemeClr val="tx1"/>
                </a:solidFill>
                <a:latin typeface="Times New Roman" panose="02020603050405020304" pitchFamily="18" charset="0"/>
                <a:cs typeface="Times New Roman" panose="02020603050405020304" pitchFamily="18" charset="0"/>
              </a:rPr>
              <a:t> most active compound (</a:t>
            </a:r>
            <a:r>
              <a:rPr lang="en" sz="4000" dirty="0" err="1">
                <a:solidFill>
                  <a:schemeClr val="tx1"/>
                </a:solidFill>
                <a:latin typeface="Times New Roman" panose="02020603050405020304" pitchFamily="18" charset="0"/>
                <a:cs typeface="Times New Roman" panose="02020603050405020304" pitchFamily="18" charset="0"/>
              </a:rPr>
              <a:t>triazolopyrimidine</a:t>
            </a:r>
            <a:r>
              <a:rPr lang="en" sz="4000" dirty="0">
                <a:solidFill>
                  <a:schemeClr val="tx1"/>
                </a:solidFill>
                <a:latin typeface="Times New Roman" panose="02020603050405020304" pitchFamily="18" charset="0"/>
                <a:cs typeface="Times New Roman" panose="02020603050405020304" pitchFamily="18" charset="0"/>
              </a:rPr>
              <a:t> derivative)</a:t>
            </a:r>
            <a:r>
              <a:rPr lang="en-US" sz="4000" dirty="0">
                <a:solidFill>
                  <a:schemeClr val="tx1"/>
                </a:solidFill>
                <a:latin typeface="Times New Roman" panose="02020603050405020304" pitchFamily="18" charset="0"/>
                <a:cs typeface="Times New Roman" panose="02020603050405020304" pitchFamily="18" charset="0"/>
              </a:rPr>
              <a:t> and the comparison drug were administered to rats once </a:t>
            </a:r>
            <a:r>
              <a:rPr lang="en-US" sz="4000" dirty="0" err="1">
                <a:solidFill>
                  <a:schemeClr val="tx1"/>
                </a:solidFill>
                <a:latin typeface="Times New Roman" panose="02020603050405020304" pitchFamily="18" charset="0"/>
                <a:cs typeface="Times New Roman" panose="02020603050405020304" pitchFamily="18" charset="0"/>
              </a:rPr>
              <a:t>intragastrically</a:t>
            </a:r>
            <a:r>
              <a:rPr lang="en-US" sz="4000" dirty="0">
                <a:solidFill>
                  <a:schemeClr val="tx1"/>
                </a:solidFill>
                <a:latin typeface="Times New Roman" panose="02020603050405020304" pitchFamily="18" charset="0"/>
                <a:cs typeface="Times New Roman" panose="02020603050405020304" pitchFamily="18" charset="0"/>
              </a:rPr>
              <a:t> at doses of 5.5 mg/kg and 12 mg/kg, respectively, 2 h before the study. </a:t>
            </a:r>
            <a:r>
              <a:rPr lang="en-US" sz="4000" dirty="0" err="1">
                <a:solidFill>
                  <a:schemeClr val="tx1"/>
                </a:solidFill>
                <a:latin typeface="Times New Roman" panose="02020603050405020304" pitchFamily="18" charset="0"/>
                <a:cs typeface="Times New Roman" panose="02020603050405020304" pitchFamily="18" charset="0"/>
              </a:rPr>
              <a:t>Hypercytokinemia</a:t>
            </a:r>
            <a:r>
              <a:rPr lang="en-US" sz="4000" dirty="0">
                <a:solidFill>
                  <a:schemeClr val="tx1"/>
                </a:solidFill>
                <a:latin typeface="Times New Roman" panose="02020603050405020304" pitchFamily="18" charset="0"/>
                <a:cs typeface="Times New Roman" panose="02020603050405020304" pitchFamily="18" charset="0"/>
              </a:rPr>
              <a:t> was created by lipopolysaccharide by intravenous injection at a dose of 2 mg/kg into the tail vein of the rat. The effect of the tested compound and the comparison drug on blood </a:t>
            </a:r>
            <a:r>
              <a:rPr lang="en-US" sz="4000" dirty="0" err="1">
                <a:solidFill>
                  <a:schemeClr val="tx1"/>
                </a:solidFill>
                <a:latin typeface="Times New Roman" panose="02020603050405020304" pitchFamily="18" charset="0"/>
                <a:cs typeface="Times New Roman" panose="02020603050405020304" pitchFamily="18" charset="0"/>
              </a:rPr>
              <a:t>coagulogram</a:t>
            </a:r>
            <a:r>
              <a:rPr lang="en-US" sz="4000" dirty="0">
                <a:solidFill>
                  <a:schemeClr val="tx1"/>
                </a:solidFill>
                <a:latin typeface="Times New Roman" panose="02020603050405020304" pitchFamily="18" charset="0"/>
                <a:cs typeface="Times New Roman" panose="02020603050405020304" pitchFamily="18" charset="0"/>
              </a:rPr>
              <a:t> parameters (APTT, TT, PT) in in vitro and in vivo tests was determined chronometrically on a SOLAR hemocoagulometer (Belorussia). </a:t>
            </a:r>
          </a:p>
          <a:p>
            <a:pPr algn="l"/>
            <a:endParaRPr lang="en-US" sz="4000" dirty="0">
              <a:solidFill>
                <a:schemeClr val="tx1"/>
              </a:solidFill>
              <a:latin typeface="Times New Roman" panose="02020603050405020304" pitchFamily="18" charset="0"/>
              <a:cs typeface="Times New Roman" panose="02020603050405020304" pitchFamily="18" charset="0"/>
            </a:endParaRPr>
          </a:p>
          <a:p>
            <a:pPr algn="l"/>
            <a:r>
              <a:rPr lang="en-US" sz="4000" b="1" dirty="0">
                <a:solidFill>
                  <a:schemeClr val="tx1"/>
                </a:solidFill>
                <a:latin typeface="Times New Roman" panose="02020603050405020304" pitchFamily="18" charset="0"/>
                <a:cs typeface="Times New Roman" panose="02020603050405020304" pitchFamily="18" charset="0"/>
              </a:rPr>
              <a:t>Results.</a:t>
            </a:r>
          </a:p>
          <a:p>
            <a:pPr algn="l"/>
            <a:r>
              <a:rPr lang="ru-RU" sz="4000" b="1" dirty="0">
                <a:solidFill>
                  <a:schemeClr val="tx1"/>
                </a:solidFill>
                <a:latin typeface="Times New Roman" panose="02020603050405020304" pitchFamily="18" charset="0"/>
                <a:cs typeface="Times New Roman" panose="02020603050405020304" pitchFamily="18" charset="0"/>
              </a:rPr>
              <a:t>	</a:t>
            </a:r>
            <a:r>
              <a:rPr lang="en-US" sz="4000" dirty="0">
                <a:solidFill>
                  <a:schemeClr val="tx1"/>
                </a:solidFill>
                <a:latin typeface="Times New Roman" panose="02020603050405020304" pitchFamily="18" charset="0"/>
                <a:cs typeface="Times New Roman" panose="02020603050405020304" pitchFamily="18" charset="0"/>
              </a:rPr>
              <a:t>All studied compounds had showed different activity in coagulometric tests. The greatest change in clotting time was observed in the thrombin time test. It was shown that the tested samples and the comparison drug manifested antithrombin activity comparable in terms of EC</a:t>
            </a:r>
            <a:r>
              <a:rPr lang="en-US" sz="4000" baseline="-25000" dirty="0">
                <a:solidFill>
                  <a:schemeClr val="tx1"/>
                </a:solidFill>
                <a:latin typeface="Times New Roman" panose="02020603050405020304" pitchFamily="18" charset="0"/>
                <a:cs typeface="Times New Roman" panose="02020603050405020304" pitchFamily="18" charset="0"/>
              </a:rPr>
              <a:t>50 </a:t>
            </a:r>
            <a:r>
              <a:rPr lang="en-US" sz="4000" dirty="0">
                <a:solidFill>
                  <a:schemeClr val="tx1"/>
                </a:solidFill>
                <a:latin typeface="Times New Roman" panose="02020603050405020304" pitchFamily="18" charset="0"/>
                <a:cs typeface="Times New Roman" panose="02020603050405020304" pitchFamily="18" charset="0"/>
              </a:rPr>
              <a:t>in in vitro test (table 1). Most active </a:t>
            </a:r>
            <a:r>
              <a:rPr lang="en-US" sz="4000" dirty="0" err="1">
                <a:solidFill>
                  <a:schemeClr val="tx1"/>
                </a:solidFill>
                <a:latin typeface="Times New Roman" panose="02020603050405020304" pitchFamily="18" charset="0"/>
                <a:cs typeface="Times New Roman" panose="02020603050405020304" pitchFamily="18" charset="0"/>
              </a:rPr>
              <a:t>triazolopyrimidine</a:t>
            </a:r>
            <a:r>
              <a:rPr lang="en-US" sz="4000" dirty="0">
                <a:solidFill>
                  <a:schemeClr val="tx1"/>
                </a:solidFill>
                <a:latin typeface="Times New Roman" panose="02020603050405020304" pitchFamily="18" charset="0"/>
                <a:cs typeface="Times New Roman" panose="02020603050405020304" pitchFamily="18" charset="0"/>
              </a:rPr>
              <a:t> derivative in vitro test was compound HC-NAR-0273b</a:t>
            </a:r>
            <a:r>
              <a:rPr lang="ru-RU" sz="4000" dirty="0">
                <a:solidFill>
                  <a:schemeClr val="tx1"/>
                </a:solidFill>
                <a:latin typeface="Times New Roman" panose="02020603050405020304" pitchFamily="18" charset="0"/>
                <a:cs typeface="Times New Roman" panose="02020603050405020304" pitchFamily="18" charset="0"/>
              </a:rPr>
              <a:t> </a:t>
            </a:r>
            <a:r>
              <a:rPr lang="en-US" sz="4000" dirty="0">
                <a:solidFill>
                  <a:schemeClr val="tx1"/>
                </a:solidFill>
                <a:latin typeface="Times New Roman" panose="02020603050405020304" pitchFamily="18" charset="0"/>
                <a:cs typeface="Times New Roman" panose="02020603050405020304" pitchFamily="18" charset="0"/>
              </a:rPr>
              <a:t>t</a:t>
            </a:r>
            <a:r>
              <a:rPr lang="en" sz="4000" dirty="0">
                <a:solidFill>
                  <a:schemeClr val="tx1"/>
                </a:solidFill>
                <a:latin typeface="Times New Roman" panose="02020603050405020304" pitchFamily="18" charset="0"/>
                <a:cs typeface="Times New Roman" panose="02020603050405020304" pitchFamily="18" charset="0"/>
              </a:rPr>
              <a:t>he activity of which is comparable to the comparison drug</a:t>
            </a:r>
            <a:r>
              <a:rPr lang="ru-RU" sz="4000" dirty="0">
                <a:solidFill>
                  <a:schemeClr val="tx1"/>
                </a:solidFill>
                <a:latin typeface="Times New Roman" panose="02020603050405020304" pitchFamily="18" charset="0"/>
                <a:cs typeface="Times New Roman" panose="02020603050405020304" pitchFamily="18" charset="0"/>
              </a:rPr>
              <a:t>,</a:t>
            </a:r>
            <a:r>
              <a:rPr lang="en-US" sz="4000" dirty="0">
                <a:solidFill>
                  <a:schemeClr val="tx1"/>
                </a:solidFill>
                <a:latin typeface="Times New Roman" panose="02020603050405020304" pitchFamily="18" charset="0"/>
                <a:cs typeface="Times New Roman" panose="02020603050405020304" pitchFamily="18" charset="0"/>
              </a:rPr>
              <a:t> it was chosen for in vivo studies.  Other compounds were less active. All compounds decreased thrombin time in </a:t>
            </a:r>
            <a:r>
              <a:rPr lang="en-US" sz="4000" dirty="0" err="1">
                <a:solidFill>
                  <a:schemeClr val="tx1"/>
                </a:solidFill>
                <a:latin typeface="Times New Roman" panose="02020603050405020304" pitchFamily="18" charset="0"/>
                <a:cs typeface="Times New Roman" panose="02020603050405020304" pitchFamily="18" charset="0"/>
              </a:rPr>
              <a:t>hypercytokinemia</a:t>
            </a:r>
            <a:r>
              <a:rPr lang="en-US" sz="4000" dirty="0">
                <a:solidFill>
                  <a:schemeClr val="tx1"/>
                </a:solidFill>
                <a:latin typeface="Times New Roman" panose="02020603050405020304" pitchFamily="18" charset="0"/>
                <a:cs typeface="Times New Roman" panose="02020603050405020304" pitchFamily="18" charset="0"/>
              </a:rPr>
              <a:t>, but the most pronounced effect comparable to the comparison drug was shown by the compound HC-NAR-0273b</a:t>
            </a:r>
            <a:r>
              <a:rPr lang="ru-RU" sz="4000" dirty="0">
                <a:solidFill>
                  <a:schemeClr val="tx1"/>
                </a:solidFill>
                <a:latin typeface="Times New Roman" panose="02020603050405020304" pitchFamily="18" charset="0"/>
                <a:cs typeface="Times New Roman" panose="02020603050405020304" pitchFamily="18" charset="0"/>
              </a:rPr>
              <a:t> .</a:t>
            </a:r>
          </a:p>
          <a:p>
            <a:pPr algn="l"/>
            <a:r>
              <a:rPr lang="en-US" sz="4000" dirty="0">
                <a:solidFill>
                  <a:schemeClr val="tx1"/>
                </a:solidFill>
                <a:latin typeface="Times New Roman" panose="02020603050405020304" pitchFamily="18" charset="0"/>
                <a:cs typeface="Times New Roman" panose="02020603050405020304" pitchFamily="18" charset="0"/>
              </a:rPr>
              <a:t>In in vivo experiments at a single intragastric administration to rats prolonged thrombin time 5.6 times relative to control values, but was 2 times inferior to the comparison drug dabigatran </a:t>
            </a:r>
            <a:r>
              <a:rPr lang="en-US" sz="4000" dirty="0" err="1">
                <a:solidFill>
                  <a:schemeClr val="tx1"/>
                </a:solidFill>
                <a:latin typeface="Times New Roman" panose="02020603050405020304" pitchFamily="18" charset="0"/>
                <a:cs typeface="Times New Roman" panose="02020603050405020304" pitchFamily="18" charset="0"/>
              </a:rPr>
              <a:t>etexilate</a:t>
            </a:r>
            <a:r>
              <a:rPr lang="en-US" sz="4000" dirty="0">
                <a:solidFill>
                  <a:schemeClr val="tx1"/>
                </a:solidFill>
                <a:latin typeface="Times New Roman" panose="02020603050405020304" pitchFamily="18" charset="0"/>
                <a:cs typeface="Times New Roman" panose="02020603050405020304" pitchFamily="18" charset="0"/>
              </a:rPr>
              <a:t> (table 2). However, under conditions of </a:t>
            </a:r>
            <a:r>
              <a:rPr lang="en-US" sz="4000" dirty="0" err="1">
                <a:solidFill>
                  <a:schemeClr val="tx1"/>
                </a:solidFill>
                <a:latin typeface="Times New Roman" panose="02020603050405020304" pitchFamily="18" charset="0"/>
                <a:cs typeface="Times New Roman" panose="02020603050405020304" pitchFamily="18" charset="0"/>
              </a:rPr>
              <a:t>hypercytokinemia</a:t>
            </a:r>
            <a:r>
              <a:rPr lang="en-US" sz="4000" dirty="0">
                <a:solidFill>
                  <a:schemeClr val="tx1"/>
                </a:solidFill>
                <a:latin typeface="Times New Roman" panose="02020603050405020304" pitchFamily="18" charset="0"/>
                <a:cs typeface="Times New Roman" panose="02020603050405020304" pitchFamily="18" charset="0"/>
              </a:rPr>
              <a:t> the tested compound was 1.3 times superior to the comparison drug in antithrombin activity. The new </a:t>
            </a:r>
            <a:r>
              <a:rPr lang="en-US" sz="4000" dirty="0" err="1">
                <a:solidFill>
                  <a:schemeClr val="tx1"/>
                </a:solidFill>
                <a:latin typeface="Times New Roman" panose="02020603050405020304" pitchFamily="18" charset="0"/>
                <a:cs typeface="Times New Roman" panose="02020603050405020304" pitchFamily="18" charset="0"/>
              </a:rPr>
              <a:t>triazolopyrimidine</a:t>
            </a:r>
            <a:r>
              <a:rPr lang="en-US" sz="4000" dirty="0">
                <a:solidFill>
                  <a:schemeClr val="tx1"/>
                </a:solidFill>
                <a:latin typeface="Times New Roman" panose="02020603050405020304" pitchFamily="18" charset="0"/>
                <a:cs typeface="Times New Roman" panose="02020603050405020304" pitchFamily="18" charset="0"/>
              </a:rPr>
              <a:t> derivative in in vitro and in vivo experiments showed high antithrombin activity in sepsis-mediated conditions causing a systemic inflammatory response, which may make a significant contribution to reducing the risk of thrombosis in viral and bacterial infections.</a:t>
            </a:r>
          </a:p>
          <a:p>
            <a:pPr algn="just"/>
            <a:endParaRPr lang="en-US" sz="4000" b="1" dirty="0">
              <a:solidFill>
                <a:schemeClr val="tx1"/>
              </a:solidFill>
              <a:latin typeface="Times New Roman" panose="02020603050405020304" pitchFamily="18" charset="0"/>
              <a:cs typeface="Times New Roman" panose="02020603050405020304" pitchFamily="18" charset="0"/>
            </a:endParaRPr>
          </a:p>
          <a:p>
            <a:pPr algn="just"/>
            <a:endParaRPr lang="en-US" sz="4000" b="1" dirty="0">
              <a:solidFill>
                <a:schemeClr val="tx1"/>
              </a:solidFill>
              <a:latin typeface="Times New Roman" panose="02020603050405020304" pitchFamily="18" charset="0"/>
              <a:cs typeface="Times New Roman" panose="02020603050405020304" pitchFamily="18" charset="0"/>
            </a:endParaRPr>
          </a:p>
          <a:p>
            <a:pPr algn="just"/>
            <a:endParaRPr lang="en-US" sz="4000" b="1" dirty="0">
              <a:solidFill>
                <a:schemeClr val="tx1"/>
              </a:solidFill>
              <a:latin typeface="Times New Roman" panose="02020603050405020304" pitchFamily="18" charset="0"/>
              <a:cs typeface="Times New Roman" panose="02020603050405020304" pitchFamily="18" charset="0"/>
            </a:endParaRPr>
          </a:p>
          <a:p>
            <a:pPr algn="just"/>
            <a:endParaRPr lang="en-US" sz="4000" b="1" dirty="0">
              <a:solidFill>
                <a:schemeClr val="tx1"/>
              </a:solidFill>
              <a:latin typeface="Times New Roman" panose="02020603050405020304" pitchFamily="18" charset="0"/>
              <a:cs typeface="Times New Roman" panose="02020603050405020304" pitchFamily="18" charset="0"/>
            </a:endParaRPr>
          </a:p>
          <a:p>
            <a:pPr algn="just"/>
            <a:endParaRPr lang="en-US" sz="4000" b="1" dirty="0">
              <a:solidFill>
                <a:schemeClr val="tx1"/>
              </a:solidFill>
              <a:latin typeface="Times New Roman" panose="02020603050405020304" pitchFamily="18" charset="0"/>
              <a:cs typeface="Times New Roman" panose="02020603050405020304" pitchFamily="18" charset="0"/>
            </a:endParaRPr>
          </a:p>
          <a:p>
            <a:pPr algn="just"/>
            <a:endParaRPr lang="ru-RU" sz="4000" b="1" dirty="0">
              <a:solidFill>
                <a:schemeClr val="tx1"/>
              </a:solidFill>
              <a:latin typeface="Times New Roman" panose="02020603050405020304" pitchFamily="18" charset="0"/>
              <a:cs typeface="Times New Roman" panose="02020603050405020304" pitchFamily="18" charset="0"/>
            </a:endParaRPr>
          </a:p>
          <a:p>
            <a:pPr algn="just"/>
            <a:endParaRPr lang="ru-RU" sz="4000" b="1" dirty="0">
              <a:solidFill>
                <a:schemeClr val="tx1"/>
              </a:solidFill>
              <a:latin typeface="Times New Roman" panose="02020603050405020304" pitchFamily="18" charset="0"/>
              <a:cs typeface="Times New Roman" panose="02020603050405020304" pitchFamily="18" charset="0"/>
            </a:endParaRPr>
          </a:p>
          <a:p>
            <a:pPr algn="just"/>
            <a:endParaRPr lang="ru-RU" sz="4000" b="1" dirty="0">
              <a:solidFill>
                <a:schemeClr val="tx1"/>
              </a:solidFill>
              <a:latin typeface="Times New Roman" panose="02020603050405020304" pitchFamily="18" charset="0"/>
              <a:cs typeface="Times New Roman" panose="02020603050405020304" pitchFamily="18" charset="0"/>
            </a:endParaRPr>
          </a:p>
          <a:p>
            <a:pPr algn="just"/>
            <a:endParaRPr lang="ru-RU" sz="4000" b="1" dirty="0">
              <a:solidFill>
                <a:schemeClr val="tx1"/>
              </a:solidFill>
              <a:latin typeface="Times New Roman" panose="02020603050405020304" pitchFamily="18" charset="0"/>
              <a:cs typeface="Times New Roman" panose="02020603050405020304" pitchFamily="18" charset="0"/>
            </a:endParaRPr>
          </a:p>
          <a:p>
            <a:pPr algn="just"/>
            <a:endParaRPr lang="ru-RU" sz="4000" b="1" dirty="0">
              <a:solidFill>
                <a:schemeClr val="tx1"/>
              </a:solidFill>
              <a:latin typeface="Times New Roman" panose="02020603050405020304" pitchFamily="18" charset="0"/>
              <a:cs typeface="Times New Roman" panose="02020603050405020304" pitchFamily="18" charset="0"/>
            </a:endParaRPr>
          </a:p>
          <a:p>
            <a:pPr algn="just"/>
            <a:endParaRPr lang="ru-RU" sz="4000" b="1" dirty="0">
              <a:solidFill>
                <a:schemeClr val="tx1"/>
              </a:solidFill>
              <a:latin typeface="Times New Roman" panose="02020603050405020304" pitchFamily="18" charset="0"/>
              <a:cs typeface="Times New Roman" panose="02020603050405020304" pitchFamily="18" charset="0"/>
            </a:endParaRPr>
          </a:p>
          <a:p>
            <a:pPr algn="just"/>
            <a:endParaRPr lang="ru-RU" sz="4000" b="1" dirty="0">
              <a:solidFill>
                <a:schemeClr val="tx1"/>
              </a:solidFill>
              <a:latin typeface="Times New Roman" panose="02020603050405020304" pitchFamily="18" charset="0"/>
              <a:cs typeface="Times New Roman" panose="02020603050405020304" pitchFamily="18" charset="0"/>
            </a:endParaRPr>
          </a:p>
          <a:p>
            <a:pPr algn="just"/>
            <a:endParaRPr lang="ru-RU" sz="4000" b="1" dirty="0">
              <a:solidFill>
                <a:schemeClr val="tx1"/>
              </a:solidFill>
              <a:latin typeface="Times New Roman" panose="02020603050405020304" pitchFamily="18" charset="0"/>
              <a:cs typeface="Times New Roman" panose="02020603050405020304" pitchFamily="18" charset="0"/>
            </a:endParaRPr>
          </a:p>
          <a:p>
            <a:r>
              <a:rPr lang="en-US" sz="4000" dirty="0">
                <a:solidFill>
                  <a:schemeClr val="tx1"/>
                </a:solidFill>
                <a:latin typeface="Times New Roman" panose="02020603050405020304" pitchFamily="18" charset="0"/>
                <a:cs typeface="Times New Roman" panose="02020603050405020304" pitchFamily="18" charset="0"/>
              </a:rPr>
              <a:t> </a:t>
            </a:r>
            <a:endParaRPr lang="ru-RU" sz="4000" dirty="0">
              <a:solidFill>
                <a:schemeClr val="tx1"/>
              </a:solidFill>
              <a:latin typeface="Times New Roman" panose="02020603050405020304" pitchFamily="18" charset="0"/>
              <a:cs typeface="Times New Roman" panose="02020603050405020304" pitchFamily="18" charset="0"/>
            </a:endParaRPr>
          </a:p>
          <a:p>
            <a:r>
              <a:rPr lang="en-US" sz="4000" dirty="0">
                <a:solidFill>
                  <a:schemeClr val="tx1"/>
                </a:solidFill>
                <a:latin typeface="Times New Roman" panose="02020603050405020304" pitchFamily="18" charset="0"/>
                <a:cs typeface="Times New Roman" panose="02020603050405020304" pitchFamily="18" charset="0"/>
              </a:rPr>
              <a:t> </a:t>
            </a:r>
            <a:endParaRPr lang="ru-RU" sz="4000" dirty="0">
              <a:solidFill>
                <a:schemeClr val="tx1"/>
              </a:solidFill>
              <a:latin typeface="Times New Roman" panose="02020603050405020304" pitchFamily="18" charset="0"/>
              <a:cs typeface="Times New Roman" panose="02020603050405020304" pitchFamily="18" charset="0"/>
            </a:endParaRPr>
          </a:p>
          <a:p>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506616" y="3270250"/>
            <a:ext cx="27423189" cy="1938992"/>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 sz="4000" b="1" dirty="0" err="1"/>
              <a:t>Kseniia</a:t>
            </a:r>
            <a:r>
              <a:rPr lang="en" sz="4000" b="1" dirty="0"/>
              <a:t> </a:t>
            </a:r>
            <a:r>
              <a:rPr lang="en" sz="4000" b="1" dirty="0" err="1"/>
              <a:t>Gaidukova</a:t>
            </a:r>
            <a:r>
              <a:rPr lang="en" sz="4000" b="1" baseline="30000" dirty="0"/>
              <a:t> 1</a:t>
            </a:r>
            <a:r>
              <a:rPr lang="en" sz="4000" b="1" dirty="0"/>
              <a:t>, Aida </a:t>
            </a:r>
            <a:r>
              <a:rPr lang="en" sz="4000" b="1" dirty="0" err="1"/>
              <a:t>Kucheryavenko</a:t>
            </a:r>
            <a:r>
              <a:rPr lang="en" sz="4000" b="1" baseline="30000" dirty="0"/>
              <a:t> 2 </a:t>
            </a:r>
            <a:r>
              <a:rPr lang="en" sz="4000" baseline="30000" dirty="0"/>
              <a:t> </a:t>
            </a:r>
          </a:p>
          <a:p>
            <a:r>
              <a:rPr lang="en" sz="4000" dirty="0"/>
              <a:t>1  Department of Pharmacology and Bioinformatics, Volgograd State Medical University, Russia; </a:t>
            </a:r>
            <a:r>
              <a:rPr lang="en" sz="4000" dirty="0" err="1"/>
              <a:t>ksenijagajjdukva@rambler.ru</a:t>
            </a:r>
            <a:r>
              <a:rPr lang="en" sz="4000" dirty="0"/>
              <a:t> </a:t>
            </a:r>
          </a:p>
          <a:p>
            <a:r>
              <a:rPr lang="en" sz="4000" dirty="0"/>
              <a:t>2  Department of Pharmacology and Bioinformatics, Volgograd State Medical University, Russia; </a:t>
            </a:r>
            <a:r>
              <a:rPr lang="en" sz="4000" dirty="0" err="1"/>
              <a:t>aidakucheryavenko@yandex.ru</a:t>
            </a:r>
            <a:endParaRPr lang="en" sz="4000" dirty="0"/>
          </a:p>
        </p:txBody>
      </p:sp>
      <p:pic>
        <p:nvPicPr>
          <p:cNvPr id="7" name="Content Placeholder 6">
            <a:extLst>
              <a:ext uri="{FF2B5EF4-FFF2-40B4-BE49-F238E27FC236}">
                <a16:creationId xmlns:a16="http://schemas.microsoft.com/office/drawing/2014/main" id="{ADA61660-0FD5-43B7-B6D2-EDE7C77A9C4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513761" y="38632957"/>
            <a:ext cx="27416044" cy="3225416"/>
          </a:xfrm>
        </p:spPr>
      </p:pic>
      <p:graphicFrame>
        <p:nvGraphicFramePr>
          <p:cNvPr id="6" name="Таблица 5">
            <a:extLst>
              <a:ext uri="{FF2B5EF4-FFF2-40B4-BE49-F238E27FC236}">
                <a16:creationId xmlns:a16="http://schemas.microsoft.com/office/drawing/2014/main" id="{3FCF1C7F-A9FA-9C4B-8869-BC4C72E57094}"/>
              </a:ext>
            </a:extLst>
          </p:cNvPr>
          <p:cNvGraphicFramePr>
            <a:graphicFrameLocks noGrp="1"/>
          </p:cNvGraphicFramePr>
          <p:nvPr>
            <p:extLst>
              <p:ext uri="{D42A27DB-BD31-4B8C-83A1-F6EECF244321}">
                <p14:modId xmlns:p14="http://schemas.microsoft.com/office/powerpoint/2010/main" val="1962871045"/>
              </p:ext>
            </p:extLst>
          </p:nvPr>
        </p:nvGraphicFramePr>
        <p:xfrm>
          <a:off x="2259806" y="29925898"/>
          <a:ext cx="9448800" cy="4957572"/>
        </p:xfrm>
        <a:graphic>
          <a:graphicData uri="http://schemas.openxmlformats.org/drawingml/2006/table">
            <a:tbl>
              <a:tblPr firstRow="1" bandRow="1">
                <a:tableStyleId>{5C22544A-7EE6-4342-B048-85BDC9FD1C3A}</a:tableStyleId>
              </a:tblPr>
              <a:tblGrid>
                <a:gridCol w="522759">
                  <a:extLst>
                    <a:ext uri="{9D8B030D-6E8A-4147-A177-3AD203B41FA5}">
                      <a16:colId xmlns:a16="http://schemas.microsoft.com/office/drawing/2014/main" val="921538031"/>
                    </a:ext>
                  </a:extLst>
                </a:gridCol>
                <a:gridCol w="2525241">
                  <a:extLst>
                    <a:ext uri="{9D8B030D-6E8A-4147-A177-3AD203B41FA5}">
                      <a16:colId xmlns:a16="http://schemas.microsoft.com/office/drawing/2014/main" val="1109552603"/>
                    </a:ext>
                  </a:extLst>
                </a:gridCol>
                <a:gridCol w="2972253">
                  <a:extLst>
                    <a:ext uri="{9D8B030D-6E8A-4147-A177-3AD203B41FA5}">
                      <a16:colId xmlns:a16="http://schemas.microsoft.com/office/drawing/2014/main" val="439994367"/>
                    </a:ext>
                  </a:extLst>
                </a:gridCol>
                <a:gridCol w="3428547">
                  <a:extLst>
                    <a:ext uri="{9D8B030D-6E8A-4147-A177-3AD203B41FA5}">
                      <a16:colId xmlns:a16="http://schemas.microsoft.com/office/drawing/2014/main" val="2923733444"/>
                    </a:ext>
                  </a:extLst>
                </a:gridCol>
              </a:tblGrid>
              <a:tr h="370840">
                <a:tc>
                  <a:txBody>
                    <a:bodyPr/>
                    <a:lstStyle/>
                    <a:p>
                      <a:r>
                        <a:rPr lang="ru-RU" sz="3200" b="1" kern="1200" dirty="0">
                          <a:solidFill>
                            <a:schemeClr val="tx1"/>
                          </a:solidFill>
                          <a:effectLst/>
                          <a:latin typeface="Times New Roman" panose="02020603050405020304" pitchFamily="18" charset="0"/>
                          <a:ea typeface="+mn-ea"/>
                          <a:cs typeface="Times New Roman" panose="02020603050405020304" pitchFamily="18" charset="0"/>
                        </a:rPr>
                        <a:t>№</a:t>
                      </a:r>
                      <a:endParaRPr lang="ru-RU" sz="3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3200" dirty="0">
                          <a:solidFill>
                            <a:schemeClr val="tx1"/>
                          </a:solidFill>
                          <a:latin typeface="Times New Roman" panose="02020603050405020304" pitchFamily="18" charset="0"/>
                          <a:cs typeface="Times New Roman" panose="02020603050405020304" pitchFamily="18" charset="0"/>
                        </a:rPr>
                        <a:t>Tested compounds</a:t>
                      </a:r>
                      <a:endParaRPr lang="ru-RU" sz="32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EC50,</a:t>
                      </a:r>
                      <a:r>
                        <a:rPr lang="ru-RU" sz="3200" dirty="0">
                          <a:solidFill>
                            <a:schemeClr val="tx1"/>
                          </a:solidFill>
                          <a:latin typeface="Times New Roman" panose="02020603050405020304" pitchFamily="18" charset="0"/>
                          <a:cs typeface="Times New Roman" panose="02020603050405020304" pitchFamily="18" charset="0"/>
                        </a:rPr>
                        <a:t> </a:t>
                      </a:r>
                      <a:r>
                        <a:rPr lang="el-GR" sz="3200" dirty="0">
                          <a:solidFill>
                            <a:schemeClr val="tx1"/>
                          </a:solidFill>
                          <a:latin typeface="Times New Roman" panose="02020603050405020304" pitchFamily="18" charset="0"/>
                          <a:cs typeface="Times New Roman" panose="02020603050405020304" pitchFamily="18" charset="0"/>
                        </a:rPr>
                        <a:t>μ</a:t>
                      </a:r>
                      <a:r>
                        <a:rPr lang="en" sz="3200" dirty="0">
                          <a:solidFill>
                            <a:schemeClr val="tx1"/>
                          </a:solidFill>
                          <a:latin typeface="Times New Roman" panose="02020603050405020304" pitchFamily="18" charset="0"/>
                          <a:cs typeface="Times New Roman" panose="02020603050405020304" pitchFamily="18" charset="0"/>
                        </a:rPr>
                        <a:t>M</a:t>
                      </a:r>
                      <a:endParaRPr lang="ru-RU" sz="32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chemeClr val="tx1"/>
                          </a:solidFill>
                          <a:latin typeface="Times New Roman" panose="02020603050405020304" pitchFamily="18" charset="0"/>
                          <a:cs typeface="Times New Roman" panose="02020603050405020304" pitchFamily="18" charset="0"/>
                        </a:rPr>
                        <a:t>EC50,</a:t>
                      </a:r>
                      <a:r>
                        <a:rPr lang="ru-RU" sz="3200" dirty="0">
                          <a:solidFill>
                            <a:schemeClr val="tx1"/>
                          </a:solidFill>
                          <a:latin typeface="Times New Roman" panose="02020603050405020304" pitchFamily="18" charset="0"/>
                          <a:cs typeface="Times New Roman" panose="02020603050405020304" pitchFamily="18" charset="0"/>
                        </a:rPr>
                        <a:t> </a:t>
                      </a:r>
                      <a:r>
                        <a:rPr lang="el-GR" sz="3200" dirty="0">
                          <a:solidFill>
                            <a:schemeClr val="tx1"/>
                          </a:solidFill>
                          <a:latin typeface="Times New Roman" panose="02020603050405020304" pitchFamily="18" charset="0"/>
                          <a:cs typeface="Times New Roman" panose="02020603050405020304" pitchFamily="18" charset="0"/>
                        </a:rPr>
                        <a:t>μ</a:t>
                      </a:r>
                      <a:r>
                        <a:rPr lang="en" sz="3200" dirty="0">
                          <a:solidFill>
                            <a:schemeClr val="tx1"/>
                          </a:solidFill>
                          <a:latin typeface="Times New Roman" panose="02020603050405020304" pitchFamily="18" charset="0"/>
                          <a:cs typeface="Times New Roman" panose="02020603050405020304" pitchFamily="18" charset="0"/>
                        </a:rPr>
                        <a:t>M</a:t>
                      </a:r>
                      <a:endParaRPr lang="ru-RU" sz="3200" dirty="0">
                        <a:solidFill>
                          <a:schemeClr val="tx1"/>
                        </a:solidFill>
                        <a:latin typeface="Times New Roman" panose="02020603050405020304" pitchFamily="18" charset="0"/>
                        <a:cs typeface="Times New Roman" panose="02020603050405020304" pitchFamily="18" charset="0"/>
                      </a:endParaRPr>
                    </a:p>
                    <a:p>
                      <a:pPr algn="ctr"/>
                      <a:r>
                        <a:rPr lang="en-US" sz="3200" dirty="0">
                          <a:solidFill>
                            <a:schemeClr val="tx1"/>
                          </a:solidFill>
                          <a:latin typeface="Times New Roman" panose="02020603050405020304" pitchFamily="18" charset="0"/>
                          <a:cs typeface="Times New Roman" panose="02020603050405020304" pitchFamily="18" charset="0"/>
                        </a:rPr>
                        <a:t>In LPS addition</a:t>
                      </a:r>
                      <a:endParaRPr lang="ru-RU" sz="32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11760864"/>
                  </a:ext>
                </a:extLst>
              </a:tr>
              <a:tr h="370840">
                <a:tc>
                  <a:txBody>
                    <a:bodyPr/>
                    <a:lstStyle/>
                    <a:p>
                      <a:r>
                        <a:rPr lang="en-US" sz="3200" dirty="0">
                          <a:latin typeface="Times New Roman" panose="02020603050405020304" pitchFamily="18" charset="0"/>
                          <a:cs typeface="Times New Roman" panose="02020603050405020304" pitchFamily="18" charset="0"/>
                        </a:rPr>
                        <a:t>1</a:t>
                      </a:r>
                      <a:endParaRPr lang="ru-RU" sz="3200"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ru-RU" sz="3200" dirty="0" err="1">
                          <a:effectLst/>
                          <a:latin typeface="Times New Roman" panose="02020603050405020304" pitchFamily="18" charset="0"/>
                          <a:cs typeface="Times New Roman" panose="02020603050405020304" pitchFamily="18" charset="0"/>
                        </a:rPr>
                        <a:t>НС-NAR</a:t>
                      </a:r>
                      <a:r>
                        <a:rPr lang="en-US" sz="3200" dirty="0">
                          <a:effectLst/>
                          <a:latin typeface="Times New Roman" panose="02020603050405020304" pitchFamily="18" charset="0"/>
                          <a:cs typeface="Times New Roman" panose="02020603050405020304" pitchFamily="18" charset="0"/>
                        </a:rPr>
                        <a:t>-0273b</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ru-RU" sz="3200" dirty="0">
                          <a:effectLst/>
                          <a:latin typeface="Times New Roman" panose="02020603050405020304" pitchFamily="18" charset="0"/>
                          <a:cs typeface="Times New Roman" panose="02020603050405020304" pitchFamily="18" charset="0"/>
                        </a:rPr>
                        <a:t>1</a:t>
                      </a:r>
                      <a:r>
                        <a:rPr lang="en-US" sz="3200" dirty="0">
                          <a:effectLst/>
                          <a:latin typeface="Times New Roman" panose="02020603050405020304" pitchFamily="18" charset="0"/>
                          <a:cs typeface="Times New Roman" panose="02020603050405020304" pitchFamily="18" charset="0"/>
                        </a:rPr>
                        <a:t>.3</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en-US" sz="3200" dirty="0">
                          <a:effectLst/>
                          <a:latin typeface="Times New Roman" panose="02020603050405020304" pitchFamily="18" charset="0"/>
                          <a:ea typeface="Calibri"/>
                          <a:cs typeface="Times New Roman" panose="02020603050405020304" pitchFamily="18" charset="0"/>
                        </a:rPr>
                        <a:t>0.8</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extLst>
                  <a:ext uri="{0D108BD9-81ED-4DB2-BD59-A6C34878D82A}">
                    <a16:rowId xmlns:a16="http://schemas.microsoft.com/office/drawing/2014/main" val="404882522"/>
                  </a:ext>
                </a:extLst>
              </a:tr>
              <a:tr h="370840">
                <a:tc>
                  <a:txBody>
                    <a:bodyPr/>
                    <a:lstStyle/>
                    <a:p>
                      <a:r>
                        <a:rPr lang="en-US" sz="3200" dirty="0">
                          <a:latin typeface="Times New Roman" panose="02020603050405020304" pitchFamily="18" charset="0"/>
                          <a:cs typeface="Times New Roman" panose="02020603050405020304" pitchFamily="18" charset="0"/>
                        </a:rPr>
                        <a:t>2</a:t>
                      </a:r>
                      <a:endParaRPr lang="ru-RU" sz="3200"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n-US" sz="3200" dirty="0">
                          <a:effectLst/>
                          <a:latin typeface="Times New Roman" panose="02020603050405020304" pitchFamily="18" charset="0"/>
                          <a:cs typeface="Times New Roman" panose="02020603050405020304" pitchFamily="18" charset="0"/>
                        </a:rPr>
                        <a:t>KC-786</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ru-RU" sz="3200" dirty="0">
                          <a:effectLst/>
                          <a:latin typeface="Times New Roman" panose="02020603050405020304" pitchFamily="18" charset="0"/>
                          <a:cs typeface="Times New Roman" panose="02020603050405020304" pitchFamily="18" charset="0"/>
                        </a:rPr>
                        <a:t>1</a:t>
                      </a:r>
                      <a:r>
                        <a:rPr lang="en-US" sz="3200" dirty="0">
                          <a:effectLst/>
                          <a:latin typeface="Times New Roman" panose="02020603050405020304" pitchFamily="18" charset="0"/>
                          <a:cs typeface="Times New Roman" panose="02020603050405020304" pitchFamily="18" charset="0"/>
                        </a:rPr>
                        <a:t>.2</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en-US" sz="3200" dirty="0">
                          <a:effectLst/>
                          <a:latin typeface="Times New Roman" panose="02020603050405020304" pitchFamily="18" charset="0"/>
                          <a:ea typeface="Calibri"/>
                          <a:cs typeface="Times New Roman" panose="02020603050405020304" pitchFamily="18" charset="0"/>
                        </a:rPr>
                        <a:t>2.1</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extLst>
                  <a:ext uri="{0D108BD9-81ED-4DB2-BD59-A6C34878D82A}">
                    <a16:rowId xmlns:a16="http://schemas.microsoft.com/office/drawing/2014/main" val="791533189"/>
                  </a:ext>
                </a:extLst>
              </a:tr>
              <a:tr h="370840">
                <a:tc>
                  <a:txBody>
                    <a:bodyPr/>
                    <a:lstStyle/>
                    <a:p>
                      <a:r>
                        <a:rPr lang="en-US" sz="3200" dirty="0">
                          <a:latin typeface="Times New Roman" panose="02020603050405020304" pitchFamily="18" charset="0"/>
                          <a:cs typeface="Times New Roman" panose="02020603050405020304" pitchFamily="18" charset="0"/>
                        </a:rPr>
                        <a:t>3</a:t>
                      </a:r>
                      <a:endParaRPr lang="ru-RU" sz="3200"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n-US" sz="3200" dirty="0">
                          <a:effectLst/>
                          <a:latin typeface="Times New Roman" panose="02020603050405020304" pitchFamily="18" charset="0"/>
                          <a:cs typeface="Times New Roman" panose="02020603050405020304" pitchFamily="18" charset="0"/>
                        </a:rPr>
                        <a:t>KC-G</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ru-RU" sz="3200" dirty="0">
                          <a:effectLst/>
                          <a:latin typeface="Times New Roman" panose="02020603050405020304" pitchFamily="18" charset="0"/>
                          <a:cs typeface="Times New Roman" panose="02020603050405020304" pitchFamily="18" charset="0"/>
                        </a:rPr>
                        <a:t>1</a:t>
                      </a:r>
                      <a:r>
                        <a:rPr lang="en-US" sz="3200" dirty="0">
                          <a:effectLst/>
                          <a:latin typeface="Times New Roman" panose="02020603050405020304" pitchFamily="18" charset="0"/>
                          <a:cs typeface="Times New Roman" panose="02020603050405020304" pitchFamily="18" charset="0"/>
                        </a:rPr>
                        <a:t>.</a:t>
                      </a:r>
                      <a:r>
                        <a:rPr lang="ru-RU" sz="3200" dirty="0">
                          <a:effectLst/>
                          <a:latin typeface="Times New Roman" panose="02020603050405020304" pitchFamily="18" charset="0"/>
                          <a:cs typeface="Times New Roman" panose="02020603050405020304" pitchFamily="18" charset="0"/>
                        </a:rPr>
                        <a:t>0</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en-US" sz="3200" dirty="0">
                          <a:effectLst/>
                          <a:latin typeface="Times New Roman" panose="02020603050405020304" pitchFamily="18" charset="0"/>
                          <a:ea typeface="Calibri"/>
                          <a:cs typeface="Times New Roman" panose="02020603050405020304" pitchFamily="18" charset="0"/>
                        </a:rPr>
                        <a:t>4.4</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extLst>
                  <a:ext uri="{0D108BD9-81ED-4DB2-BD59-A6C34878D82A}">
                    <a16:rowId xmlns:a16="http://schemas.microsoft.com/office/drawing/2014/main" val="4116250904"/>
                  </a:ext>
                </a:extLst>
              </a:tr>
              <a:tr h="447040">
                <a:tc>
                  <a:txBody>
                    <a:bodyPr/>
                    <a:lstStyle/>
                    <a:p>
                      <a:r>
                        <a:rPr lang="en-US" sz="3200" dirty="0">
                          <a:latin typeface="Times New Roman" panose="02020603050405020304" pitchFamily="18" charset="0"/>
                          <a:cs typeface="Times New Roman" panose="02020603050405020304" pitchFamily="18" charset="0"/>
                        </a:rPr>
                        <a:t>4</a:t>
                      </a:r>
                      <a:endParaRPr lang="ru-RU" sz="3200"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n-US" sz="3200" dirty="0">
                          <a:effectLst/>
                          <a:latin typeface="Times New Roman" panose="02020603050405020304" pitchFamily="18" charset="0"/>
                          <a:cs typeface="Times New Roman" panose="02020603050405020304" pitchFamily="18" charset="0"/>
                        </a:rPr>
                        <a:t>FV-174/Na</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ru-RU" sz="3200" dirty="0">
                          <a:effectLst/>
                          <a:latin typeface="Times New Roman" panose="02020603050405020304" pitchFamily="18" charset="0"/>
                          <a:cs typeface="Times New Roman" panose="02020603050405020304" pitchFamily="18" charset="0"/>
                        </a:rPr>
                        <a:t>0</a:t>
                      </a:r>
                      <a:r>
                        <a:rPr lang="en-US" sz="3200" dirty="0">
                          <a:effectLst/>
                          <a:latin typeface="Times New Roman" panose="02020603050405020304" pitchFamily="18" charset="0"/>
                          <a:cs typeface="Times New Roman" panose="02020603050405020304" pitchFamily="18" charset="0"/>
                        </a:rPr>
                        <a:t>.</a:t>
                      </a:r>
                      <a:r>
                        <a:rPr lang="ru-RU" sz="3200" dirty="0">
                          <a:effectLst/>
                          <a:latin typeface="Times New Roman" panose="02020603050405020304" pitchFamily="18" charset="0"/>
                          <a:cs typeface="Times New Roman" panose="02020603050405020304" pitchFamily="18" charset="0"/>
                        </a:rPr>
                        <a:t>9</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en-US" sz="3200" dirty="0">
                          <a:effectLst/>
                          <a:latin typeface="Times New Roman" panose="02020603050405020304" pitchFamily="18" charset="0"/>
                          <a:ea typeface="Calibri"/>
                          <a:cs typeface="Times New Roman" panose="02020603050405020304" pitchFamily="18" charset="0"/>
                        </a:rPr>
                        <a:t>4.9</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extLst>
                  <a:ext uri="{0D108BD9-81ED-4DB2-BD59-A6C34878D82A}">
                    <a16:rowId xmlns:a16="http://schemas.microsoft.com/office/drawing/2014/main" val="394317639"/>
                  </a:ext>
                </a:extLst>
              </a:tr>
              <a:tr h="370840">
                <a:tc>
                  <a:txBody>
                    <a:bodyPr/>
                    <a:lstStyle/>
                    <a:p>
                      <a:r>
                        <a:rPr lang="en-US" sz="3200" dirty="0">
                          <a:latin typeface="Times New Roman" panose="02020603050405020304" pitchFamily="18" charset="0"/>
                          <a:cs typeface="Times New Roman" panose="02020603050405020304" pitchFamily="18" charset="0"/>
                        </a:rPr>
                        <a:t>5</a:t>
                      </a:r>
                      <a:endParaRPr lang="ru-RU" sz="3200"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n-US" sz="3200" dirty="0">
                          <a:effectLst/>
                          <a:latin typeface="Times New Roman" panose="02020603050405020304" pitchFamily="18" charset="0"/>
                          <a:ea typeface="Calibri"/>
                          <a:cs typeface="Times New Roman" panose="02020603050405020304" pitchFamily="18" charset="0"/>
                        </a:rPr>
                        <a:t>Dabigatran </a:t>
                      </a:r>
                      <a:r>
                        <a:rPr lang="en-US" sz="3200" dirty="0" err="1">
                          <a:effectLst/>
                          <a:latin typeface="Times New Roman" panose="02020603050405020304" pitchFamily="18" charset="0"/>
                          <a:ea typeface="Calibri"/>
                          <a:cs typeface="Times New Roman" panose="02020603050405020304" pitchFamily="18" charset="0"/>
                        </a:rPr>
                        <a:t>etexilate</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ru-RU" sz="3200" dirty="0">
                          <a:effectLst/>
                          <a:latin typeface="Times New Roman" panose="02020603050405020304" pitchFamily="18" charset="0"/>
                          <a:cs typeface="Times New Roman" panose="02020603050405020304" pitchFamily="18" charset="0"/>
                        </a:rPr>
                        <a:t>1</a:t>
                      </a:r>
                      <a:r>
                        <a:rPr lang="en-US" sz="3200" dirty="0">
                          <a:effectLst/>
                          <a:latin typeface="Times New Roman" panose="02020603050405020304" pitchFamily="18" charset="0"/>
                          <a:cs typeface="Times New Roman" panose="02020603050405020304" pitchFamily="18" charset="0"/>
                        </a:rPr>
                        <a:t>.</a:t>
                      </a:r>
                      <a:r>
                        <a:rPr lang="ru-RU" sz="3200" dirty="0">
                          <a:effectLst/>
                          <a:latin typeface="Times New Roman" panose="02020603050405020304" pitchFamily="18" charset="0"/>
                          <a:cs typeface="Times New Roman" panose="02020603050405020304" pitchFamily="18" charset="0"/>
                        </a:rPr>
                        <a:t>4</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en-US" sz="3200" dirty="0">
                          <a:effectLst/>
                          <a:latin typeface="Times New Roman" panose="02020603050405020304" pitchFamily="18" charset="0"/>
                          <a:ea typeface="Calibri"/>
                          <a:cs typeface="Times New Roman" panose="02020603050405020304" pitchFamily="18" charset="0"/>
                        </a:rPr>
                        <a:t>0.8</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extLst>
                  <a:ext uri="{0D108BD9-81ED-4DB2-BD59-A6C34878D82A}">
                    <a16:rowId xmlns:a16="http://schemas.microsoft.com/office/drawing/2014/main" val="3221040700"/>
                  </a:ext>
                </a:extLst>
              </a:tr>
            </a:tbl>
          </a:graphicData>
        </a:graphic>
      </p:graphicFrame>
      <p:graphicFrame>
        <p:nvGraphicFramePr>
          <p:cNvPr id="9" name="Таблица 8">
            <a:extLst>
              <a:ext uri="{FF2B5EF4-FFF2-40B4-BE49-F238E27FC236}">
                <a16:creationId xmlns:a16="http://schemas.microsoft.com/office/drawing/2014/main" id="{96696ACC-26BC-AB4D-A8EF-1D692E68ACF3}"/>
              </a:ext>
            </a:extLst>
          </p:cNvPr>
          <p:cNvGraphicFramePr>
            <a:graphicFrameLocks noGrp="1"/>
          </p:cNvGraphicFramePr>
          <p:nvPr>
            <p:extLst>
              <p:ext uri="{D42A27DB-BD31-4B8C-83A1-F6EECF244321}">
                <p14:modId xmlns:p14="http://schemas.microsoft.com/office/powerpoint/2010/main" val="860775429"/>
              </p:ext>
            </p:extLst>
          </p:nvPr>
        </p:nvGraphicFramePr>
        <p:xfrm>
          <a:off x="16535401" y="29829463"/>
          <a:ext cx="12226052" cy="3309916"/>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4115485877"/>
                    </a:ext>
                  </a:extLst>
                </a:gridCol>
                <a:gridCol w="1143000">
                  <a:extLst>
                    <a:ext uri="{9D8B030D-6E8A-4147-A177-3AD203B41FA5}">
                      <a16:colId xmlns:a16="http://schemas.microsoft.com/office/drawing/2014/main" val="2386402001"/>
                    </a:ext>
                  </a:extLst>
                </a:gridCol>
                <a:gridCol w="3246162">
                  <a:extLst>
                    <a:ext uri="{9D8B030D-6E8A-4147-A177-3AD203B41FA5}">
                      <a16:colId xmlns:a16="http://schemas.microsoft.com/office/drawing/2014/main" val="2986677560"/>
                    </a:ext>
                  </a:extLst>
                </a:gridCol>
                <a:gridCol w="3689845">
                  <a:extLst>
                    <a:ext uri="{9D8B030D-6E8A-4147-A177-3AD203B41FA5}">
                      <a16:colId xmlns:a16="http://schemas.microsoft.com/office/drawing/2014/main" val="3473544349"/>
                    </a:ext>
                  </a:extLst>
                </a:gridCol>
                <a:gridCol w="3689845">
                  <a:extLst>
                    <a:ext uri="{9D8B030D-6E8A-4147-A177-3AD203B41FA5}">
                      <a16:colId xmlns:a16="http://schemas.microsoft.com/office/drawing/2014/main" val="3465537148"/>
                    </a:ext>
                  </a:extLst>
                </a:gridCol>
              </a:tblGrid>
              <a:tr h="678730">
                <a:tc>
                  <a:txBody>
                    <a:bodyPr/>
                    <a:lstStyle/>
                    <a:p>
                      <a:r>
                        <a:rPr lang="ru-RU" sz="3200" b="1" kern="1200" dirty="0">
                          <a:solidFill>
                            <a:schemeClr val="tx1"/>
                          </a:solidFill>
                          <a:effectLst/>
                          <a:latin typeface="Times New Roman" panose="02020603050405020304" pitchFamily="18" charset="0"/>
                          <a:ea typeface="+mn-ea"/>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a:txBody>
                  <a:tcPr/>
                </a:tc>
                <a:tc>
                  <a:txBody>
                    <a:bodyPr/>
                    <a:lstStyle/>
                    <a:p>
                      <a:pPr algn="ctr"/>
                      <a:r>
                        <a:rPr lang="en-US" sz="3200" dirty="0" err="1">
                          <a:solidFill>
                            <a:schemeClr val="tx1"/>
                          </a:solidFill>
                          <a:latin typeface="Times New Roman" panose="02020603050405020304" pitchFamily="18" charset="0"/>
                          <a:cs typeface="Times New Roman" panose="02020603050405020304" pitchFamily="18" charset="0"/>
                        </a:rPr>
                        <a:t>Dose,mg</a:t>
                      </a:r>
                      <a:r>
                        <a:rPr lang="en-US" sz="3200" dirty="0">
                          <a:solidFill>
                            <a:schemeClr val="tx1"/>
                          </a:solidFill>
                          <a:latin typeface="Times New Roman" panose="02020603050405020304" pitchFamily="18" charset="0"/>
                          <a:cs typeface="Times New Roman" panose="02020603050405020304" pitchFamily="18" charset="0"/>
                        </a:rPr>
                        <a:t>/kg</a:t>
                      </a:r>
                      <a:endParaRPr lang="ru-RU" sz="3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3200" dirty="0">
                          <a:solidFill>
                            <a:schemeClr val="tx1"/>
                          </a:solidFill>
                          <a:latin typeface="Times New Roman" panose="02020603050405020304" pitchFamily="18" charset="0"/>
                          <a:cs typeface="Times New Roman" panose="02020603050405020304" pitchFamily="18" charset="0"/>
                        </a:rPr>
                        <a:t>Tested compounds</a:t>
                      </a:r>
                      <a:endParaRPr lang="ru-RU" sz="32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Thrombin time, sec</a:t>
                      </a:r>
                      <a:endParaRPr lang="ru-RU" sz="32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Thrombin time in addition of LPS, sec</a:t>
                      </a:r>
                      <a:endParaRPr lang="ru-RU" sz="32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00020489"/>
                  </a:ext>
                </a:extLst>
              </a:tr>
              <a:tr h="678730">
                <a:tc>
                  <a:txBody>
                    <a:bodyPr/>
                    <a:lstStyle/>
                    <a:p>
                      <a:r>
                        <a:rPr lang="en-US" sz="3200" dirty="0">
                          <a:latin typeface="Times New Roman" panose="02020603050405020304" pitchFamily="18" charset="0"/>
                          <a:cs typeface="Times New Roman" panose="02020603050405020304" pitchFamily="18" charset="0"/>
                        </a:rPr>
                        <a:t>1</a:t>
                      </a:r>
                      <a:endParaRPr lang="ru-RU" sz="3200"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n-US" sz="3200" dirty="0">
                          <a:effectLst/>
                          <a:latin typeface="Times New Roman" panose="02020603050405020304" pitchFamily="18" charset="0"/>
                          <a:ea typeface="Calibri"/>
                          <a:cs typeface="Times New Roman" panose="02020603050405020304" pitchFamily="18" charset="0"/>
                        </a:rPr>
                        <a:t>5,5</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ru-RU" sz="3200" dirty="0" err="1">
                          <a:effectLst/>
                          <a:latin typeface="Times New Roman" panose="02020603050405020304" pitchFamily="18" charset="0"/>
                          <a:cs typeface="Times New Roman" panose="02020603050405020304" pitchFamily="18" charset="0"/>
                        </a:rPr>
                        <a:t>НС-NAR</a:t>
                      </a:r>
                      <a:r>
                        <a:rPr lang="en-US" sz="3200" dirty="0">
                          <a:effectLst/>
                          <a:latin typeface="Times New Roman" panose="02020603050405020304" pitchFamily="18" charset="0"/>
                          <a:cs typeface="Times New Roman" panose="02020603050405020304" pitchFamily="18" charset="0"/>
                        </a:rPr>
                        <a:t>-0273b</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r>
                        <a:rPr lang="ru-RU" sz="3200" dirty="0">
                          <a:effectLst/>
                          <a:latin typeface="Times New Roman" panose="02020603050405020304" pitchFamily="18" charset="0"/>
                          <a:cs typeface="Times New Roman" panose="02020603050405020304" pitchFamily="18" charset="0"/>
                        </a:rPr>
                        <a:t>325,3 ± 7</a:t>
                      </a:r>
                      <a:r>
                        <a:rPr lang="en-US" sz="3200" dirty="0">
                          <a:effectLst/>
                          <a:latin typeface="Times New Roman" panose="02020603050405020304" pitchFamily="18" charset="0"/>
                          <a:cs typeface="Times New Roman" panose="02020603050405020304" pitchFamily="18" charset="0"/>
                        </a:rPr>
                        <a:t>,1</a:t>
                      </a:r>
                      <a:endParaRPr lang="ru-RU" sz="3200" dirty="0">
                        <a:latin typeface="Times New Roman" panose="02020603050405020304" pitchFamily="18" charset="0"/>
                        <a:cs typeface="Times New Roman" panose="02020603050405020304" pitchFamily="18" charset="0"/>
                      </a:endParaRPr>
                    </a:p>
                  </a:txBody>
                  <a:tcPr/>
                </a:tc>
                <a:tc>
                  <a:txBody>
                    <a:bodyPr/>
                    <a:lstStyle/>
                    <a:p>
                      <a:pPr algn="ctr"/>
                      <a:r>
                        <a:rPr lang="en-US" sz="3200" dirty="0">
                          <a:effectLst/>
                          <a:latin typeface="Times New Roman" panose="02020603050405020304" pitchFamily="18" charset="0"/>
                          <a:cs typeface="Times New Roman" panose="02020603050405020304" pitchFamily="18" charset="0"/>
                        </a:rPr>
                        <a:t>640</a:t>
                      </a:r>
                      <a:r>
                        <a:rPr lang="ru-RU" sz="3200" dirty="0">
                          <a:effectLst/>
                          <a:latin typeface="Times New Roman" panose="02020603050405020304" pitchFamily="18" charset="0"/>
                          <a:cs typeface="Times New Roman" panose="02020603050405020304" pitchFamily="18" charset="0"/>
                        </a:rPr>
                        <a:t>,3 ± 7</a:t>
                      </a:r>
                      <a:r>
                        <a:rPr lang="en-US" sz="3200" dirty="0">
                          <a:effectLst/>
                          <a:latin typeface="Times New Roman" panose="02020603050405020304" pitchFamily="18" charset="0"/>
                          <a:cs typeface="Times New Roman" panose="02020603050405020304" pitchFamily="18" charset="0"/>
                        </a:rPr>
                        <a:t>,</a:t>
                      </a:r>
                      <a:r>
                        <a:rPr lang="ru-RU" sz="3200" dirty="0">
                          <a:effectLst/>
                          <a:latin typeface="Times New Roman" panose="02020603050405020304" pitchFamily="18" charset="0"/>
                          <a:cs typeface="Times New Roman" panose="02020603050405020304" pitchFamily="18" charset="0"/>
                        </a:rPr>
                        <a:t>4</a:t>
                      </a:r>
                      <a:endParaRPr lang="ru-RU"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22278195"/>
                  </a:ext>
                </a:extLst>
              </a:tr>
              <a:tr h="678730">
                <a:tc>
                  <a:txBody>
                    <a:bodyPr/>
                    <a:lstStyle/>
                    <a:p>
                      <a:r>
                        <a:rPr lang="en-US" sz="3200" dirty="0">
                          <a:latin typeface="Times New Roman" panose="02020603050405020304" pitchFamily="18" charset="0"/>
                          <a:cs typeface="Times New Roman" panose="02020603050405020304" pitchFamily="18" charset="0"/>
                        </a:rPr>
                        <a:t>2</a:t>
                      </a:r>
                      <a:endParaRPr lang="ru-RU" sz="3200"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n-US" sz="3200" dirty="0">
                          <a:effectLst/>
                          <a:latin typeface="Times New Roman" panose="02020603050405020304" pitchFamily="18" charset="0"/>
                          <a:ea typeface="Calibri"/>
                          <a:cs typeface="Times New Roman" panose="02020603050405020304" pitchFamily="18" charset="0"/>
                        </a:rPr>
                        <a:t>12,0</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en-US" sz="3200" dirty="0">
                          <a:effectLst/>
                          <a:latin typeface="Times New Roman" panose="02020603050405020304" pitchFamily="18" charset="0"/>
                          <a:ea typeface="Calibri"/>
                          <a:cs typeface="Times New Roman" panose="02020603050405020304" pitchFamily="18" charset="0"/>
                        </a:rPr>
                        <a:t>Dabigatran </a:t>
                      </a:r>
                      <a:r>
                        <a:rPr lang="en-US" sz="3200" dirty="0" err="1">
                          <a:effectLst/>
                          <a:latin typeface="Times New Roman" panose="02020603050405020304" pitchFamily="18" charset="0"/>
                          <a:ea typeface="Calibri"/>
                          <a:cs typeface="Times New Roman" panose="02020603050405020304" pitchFamily="18" charset="0"/>
                        </a:rPr>
                        <a:t>etexilate</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ru-RU" sz="3200" dirty="0">
                          <a:effectLst/>
                          <a:latin typeface="Times New Roman" panose="02020603050405020304" pitchFamily="18" charset="0"/>
                          <a:cs typeface="Times New Roman" panose="02020603050405020304" pitchFamily="18" charset="0"/>
                        </a:rPr>
                        <a:t>603,9 ± 18</a:t>
                      </a:r>
                      <a:r>
                        <a:rPr lang="en-US" sz="3200" dirty="0">
                          <a:effectLst/>
                          <a:latin typeface="Times New Roman" panose="02020603050405020304" pitchFamily="18" charset="0"/>
                          <a:cs typeface="Times New Roman" panose="02020603050405020304" pitchFamily="18" charset="0"/>
                        </a:rPr>
                        <a:t>,2</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tc>
                  <a:txBody>
                    <a:bodyPr/>
                    <a:lstStyle/>
                    <a:p>
                      <a:pPr algn="ctr">
                        <a:lnSpc>
                          <a:spcPct val="115000"/>
                        </a:lnSpc>
                        <a:spcAft>
                          <a:spcPts val="0"/>
                        </a:spcAft>
                      </a:pPr>
                      <a:r>
                        <a:rPr lang="en-US" sz="3200" dirty="0">
                          <a:effectLst/>
                          <a:latin typeface="Times New Roman" panose="02020603050405020304" pitchFamily="18" charset="0"/>
                          <a:cs typeface="Times New Roman" panose="02020603050405020304" pitchFamily="18" charset="0"/>
                        </a:rPr>
                        <a:t>566</a:t>
                      </a:r>
                      <a:r>
                        <a:rPr lang="ru-RU" sz="3200" dirty="0">
                          <a:effectLst/>
                          <a:latin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cs typeface="Times New Roman" panose="02020603050405020304" pitchFamily="18" charset="0"/>
                        </a:rPr>
                        <a:t>1</a:t>
                      </a:r>
                      <a:r>
                        <a:rPr lang="ru-RU" sz="3200" dirty="0">
                          <a:effectLst/>
                          <a:latin typeface="Times New Roman" panose="02020603050405020304" pitchFamily="18" charset="0"/>
                          <a:cs typeface="Times New Roman" panose="02020603050405020304" pitchFamily="18" charset="0"/>
                        </a:rPr>
                        <a:t> ± 45</a:t>
                      </a:r>
                      <a:r>
                        <a:rPr lang="en-US" sz="3200" dirty="0">
                          <a:effectLst/>
                          <a:latin typeface="Times New Roman" panose="02020603050405020304" pitchFamily="18" charset="0"/>
                          <a:cs typeface="Times New Roman" panose="02020603050405020304" pitchFamily="18" charset="0"/>
                        </a:rPr>
                        <a:t>,</a:t>
                      </a:r>
                      <a:r>
                        <a:rPr lang="ru-RU" sz="3200" dirty="0">
                          <a:effectLst/>
                          <a:latin typeface="Times New Roman" panose="02020603050405020304" pitchFamily="18" charset="0"/>
                          <a:cs typeface="Times New Roman" panose="02020603050405020304" pitchFamily="18" charset="0"/>
                        </a:rPr>
                        <a:t>5</a:t>
                      </a:r>
                      <a:endParaRPr lang="ru-RU" sz="3200" dirty="0">
                        <a:effectLst/>
                        <a:latin typeface="Times New Roman" panose="02020603050405020304" pitchFamily="18" charset="0"/>
                        <a:ea typeface="Calibri"/>
                        <a:cs typeface="Times New Roman" panose="02020603050405020304" pitchFamily="18" charset="0"/>
                      </a:endParaRPr>
                    </a:p>
                  </a:txBody>
                  <a:tcPr marL="53343" marR="53343" marT="0" marB="0" anchor="ctr"/>
                </a:tc>
                <a:extLst>
                  <a:ext uri="{0D108BD9-81ED-4DB2-BD59-A6C34878D82A}">
                    <a16:rowId xmlns:a16="http://schemas.microsoft.com/office/drawing/2014/main" val="1514623334"/>
                  </a:ext>
                </a:extLst>
              </a:tr>
            </a:tbl>
          </a:graphicData>
        </a:graphic>
      </p:graphicFrame>
      <p:sp>
        <p:nvSpPr>
          <p:cNvPr id="10" name="TextBox 9">
            <a:extLst>
              <a:ext uri="{FF2B5EF4-FFF2-40B4-BE49-F238E27FC236}">
                <a16:creationId xmlns:a16="http://schemas.microsoft.com/office/drawing/2014/main" id="{2817974C-8B18-634B-A485-E8ECCA0E9AD5}"/>
              </a:ext>
            </a:extLst>
          </p:cNvPr>
          <p:cNvSpPr txBox="1"/>
          <p:nvPr/>
        </p:nvSpPr>
        <p:spPr>
          <a:xfrm>
            <a:off x="14909006" y="26892250"/>
            <a:ext cx="14249400" cy="2308324"/>
          </a:xfrm>
          <a:prstGeom prst="rect">
            <a:avLst/>
          </a:prstGeom>
          <a:noFill/>
        </p:spPr>
        <p:txBody>
          <a:bodyPr wrap="square" rtlCol="0">
            <a:spAutoFit/>
          </a:bodyPr>
          <a:lstStyle/>
          <a:p>
            <a:pPr algn="just"/>
            <a:r>
              <a:rPr lang="en-US" sz="3600" b="1" dirty="0">
                <a:latin typeface="Times New Roman" panose="02020603050405020304" pitchFamily="18" charset="0"/>
                <a:cs typeface="Times New Roman" panose="02020603050405020304" pitchFamily="18" charset="0"/>
              </a:rPr>
              <a:t>Table 2. Effect of compound HC-NAR-0273b and comparison drug</a:t>
            </a:r>
            <a:endParaRPr lang="ru-RU" sz="3600" b="1" dirty="0">
              <a:latin typeface="Times New Roman" panose="02020603050405020304" pitchFamily="18" charset="0"/>
              <a:cs typeface="Times New Roman" panose="02020603050405020304" pitchFamily="18" charset="0"/>
            </a:endParaRPr>
          </a:p>
          <a:p>
            <a:pPr algn="just"/>
            <a:r>
              <a:rPr lang="en-US" sz="3600" b="1" dirty="0">
                <a:latin typeface="Times New Roman" panose="02020603050405020304" pitchFamily="18" charset="0"/>
                <a:cs typeface="Times New Roman" panose="02020603050405020304" pitchFamily="18" charset="0"/>
              </a:rPr>
              <a:t> dabigatran </a:t>
            </a:r>
            <a:r>
              <a:rPr lang="en-US" sz="3600" b="1" dirty="0" err="1">
                <a:latin typeface="Times New Roman" panose="02020603050405020304" pitchFamily="18" charset="0"/>
                <a:cs typeface="Times New Roman" panose="02020603050405020304" pitchFamily="18" charset="0"/>
              </a:rPr>
              <a:t>etexilate</a:t>
            </a:r>
            <a:r>
              <a:rPr lang="en-US" sz="3600" b="1" dirty="0">
                <a:latin typeface="Times New Roman" panose="02020603050405020304" pitchFamily="18" charset="0"/>
                <a:cs typeface="Times New Roman" panose="02020603050405020304" pitchFamily="18" charset="0"/>
              </a:rPr>
              <a:t> in equimolar doses on rat </a:t>
            </a:r>
            <a:r>
              <a:rPr lang="en-US" sz="3600" b="1" dirty="0" err="1">
                <a:latin typeface="Times New Roman" panose="02020603050405020304" pitchFamily="18" charset="0"/>
                <a:cs typeface="Times New Roman" panose="02020603050405020304" pitchFamily="18" charset="0"/>
              </a:rPr>
              <a:t>coagulogram</a:t>
            </a:r>
            <a:r>
              <a:rPr lang="en-US" sz="3600" b="1" dirty="0">
                <a:latin typeface="Times New Roman" panose="02020603050405020304" pitchFamily="18" charset="0"/>
                <a:cs typeface="Times New Roman" panose="02020603050405020304" pitchFamily="18" charset="0"/>
              </a:rPr>
              <a:t> </a:t>
            </a:r>
            <a:endParaRPr lang="ru-RU" sz="3600" b="1" dirty="0">
              <a:latin typeface="Times New Roman" panose="02020603050405020304" pitchFamily="18" charset="0"/>
              <a:cs typeface="Times New Roman" panose="02020603050405020304" pitchFamily="18" charset="0"/>
            </a:endParaRPr>
          </a:p>
          <a:p>
            <a:pPr algn="just"/>
            <a:r>
              <a:rPr lang="en-US" sz="3600" b="1" dirty="0">
                <a:latin typeface="Times New Roman" panose="02020603050405020304" pitchFamily="18" charset="0"/>
                <a:cs typeface="Times New Roman" panose="02020603050405020304" pitchFamily="18" charset="0"/>
              </a:rPr>
              <a:t>parameters after 2 hours of single intragastric administration under </a:t>
            </a:r>
            <a:endParaRPr lang="ru-RU" sz="3600" b="1" dirty="0">
              <a:latin typeface="Times New Roman" panose="02020603050405020304" pitchFamily="18" charset="0"/>
              <a:cs typeface="Times New Roman" panose="02020603050405020304" pitchFamily="18" charset="0"/>
            </a:endParaRPr>
          </a:p>
          <a:p>
            <a:pPr algn="just"/>
            <a:r>
              <a:rPr lang="en-US" sz="3600" b="1" dirty="0" err="1">
                <a:latin typeface="Times New Roman" panose="02020603050405020304" pitchFamily="18" charset="0"/>
                <a:cs typeface="Times New Roman" panose="02020603050405020304" pitchFamily="18" charset="0"/>
              </a:rPr>
              <a:t>hypercytokinemia</a:t>
            </a:r>
            <a:r>
              <a:rPr lang="en-US" sz="3600" b="1" dirty="0">
                <a:latin typeface="Times New Roman" panose="02020603050405020304" pitchFamily="18" charset="0"/>
                <a:cs typeface="Times New Roman" panose="02020603050405020304" pitchFamily="18" charset="0"/>
              </a:rPr>
              <a:t> conditions (</a:t>
            </a:r>
            <a:r>
              <a:rPr lang="en-US" sz="3600" b="1" dirty="0" err="1">
                <a:latin typeface="Times New Roman" panose="02020603050405020304" pitchFamily="18" charset="0"/>
                <a:cs typeface="Times New Roman" panose="02020603050405020304" pitchFamily="18" charset="0"/>
              </a:rPr>
              <a:t>M±m</a:t>
            </a:r>
            <a:r>
              <a:rPr lang="en-US" sz="3600" b="1" dirty="0">
                <a:latin typeface="Times New Roman" panose="02020603050405020304" pitchFamily="18" charset="0"/>
                <a:cs typeface="Times New Roman" panose="02020603050405020304" pitchFamily="18" charset="0"/>
              </a:rPr>
              <a:t>) (n=5)</a:t>
            </a:r>
          </a:p>
        </p:txBody>
      </p:sp>
      <p:sp>
        <p:nvSpPr>
          <p:cNvPr id="11" name="TextBox 10">
            <a:extLst>
              <a:ext uri="{FF2B5EF4-FFF2-40B4-BE49-F238E27FC236}">
                <a16:creationId xmlns:a16="http://schemas.microsoft.com/office/drawing/2014/main" id="{56D5375D-8333-E645-9004-3F581D2083A5}"/>
              </a:ext>
            </a:extLst>
          </p:cNvPr>
          <p:cNvSpPr txBox="1"/>
          <p:nvPr/>
        </p:nvSpPr>
        <p:spPr>
          <a:xfrm>
            <a:off x="1513761" y="27146381"/>
            <a:ext cx="12765167" cy="1754326"/>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Table 1. Antithrombin activity  of </a:t>
            </a:r>
            <a:r>
              <a:rPr lang="en-US" sz="3600" b="1" dirty="0" err="1">
                <a:latin typeface="Times New Roman" panose="02020603050405020304" pitchFamily="18" charset="0"/>
                <a:cs typeface="Times New Roman" panose="02020603050405020304" pitchFamily="18" charset="0"/>
              </a:rPr>
              <a:t>triazolopyrimidine</a:t>
            </a:r>
            <a:r>
              <a:rPr lang="en-US" sz="3600" b="1" dirty="0">
                <a:latin typeface="Times New Roman" panose="02020603050405020304" pitchFamily="18" charset="0"/>
                <a:cs typeface="Times New Roman" panose="02020603050405020304" pitchFamily="18" charset="0"/>
              </a:rPr>
              <a:t> derivatives and comparison drug dabigatran </a:t>
            </a:r>
            <a:r>
              <a:rPr lang="en-US" sz="3600" b="1" dirty="0" err="1">
                <a:latin typeface="Times New Roman" panose="02020603050405020304" pitchFamily="18" charset="0"/>
                <a:cs typeface="Times New Roman" panose="02020603050405020304" pitchFamily="18" charset="0"/>
              </a:rPr>
              <a:t>etexilate</a:t>
            </a:r>
            <a:r>
              <a:rPr lang="en-US" sz="3600" b="1" dirty="0">
                <a:latin typeface="Times New Roman" panose="02020603050405020304" pitchFamily="18" charset="0"/>
                <a:cs typeface="Times New Roman" panose="02020603050405020304" pitchFamily="18" charset="0"/>
              </a:rPr>
              <a:t> in normal conditions and  </a:t>
            </a:r>
            <a:r>
              <a:rPr lang="en-US" sz="3600" b="1">
                <a:latin typeface="Times New Roman" panose="02020603050405020304" pitchFamily="18" charset="0"/>
                <a:cs typeface="Times New Roman" panose="02020603050405020304" pitchFamily="18" charset="0"/>
              </a:rPr>
              <a:t>under hypercytokinemia</a:t>
            </a:r>
            <a:r>
              <a:rPr lang="en-US" sz="3600" b="1" dirty="0">
                <a:latin typeface="Times New Roman" panose="02020603050405020304" pitchFamily="18" charset="0"/>
                <a:cs typeface="Times New Roman" panose="02020603050405020304" pitchFamily="18" charset="0"/>
              </a:rPr>
              <a:t> conditions (</a:t>
            </a:r>
            <a:r>
              <a:rPr lang="en-US" sz="3600" b="1" dirty="0" err="1">
                <a:latin typeface="Times New Roman" panose="02020603050405020304" pitchFamily="18" charset="0"/>
                <a:cs typeface="Times New Roman" panose="02020603050405020304" pitchFamily="18" charset="0"/>
              </a:rPr>
              <a:t>M±m</a:t>
            </a:r>
            <a:r>
              <a:rPr lang="en-US" sz="3600" b="1" dirty="0">
                <a:latin typeface="Times New Roman" panose="02020603050405020304" pitchFamily="18" charset="0"/>
                <a:cs typeface="Times New Roman" panose="02020603050405020304" pitchFamily="18" charset="0"/>
              </a:rPr>
              <a:t>) (n=5)</a:t>
            </a:r>
          </a:p>
        </p:txBody>
      </p:sp>
    </p:spTree>
    <p:extLst>
      <p:ext uri="{BB962C8B-B14F-4D97-AF65-F5344CB8AC3E}">
        <p14:creationId xmlns:p14="http://schemas.microsoft.com/office/powerpoint/2010/main" val="1088454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795</Words>
  <Application>Microsoft Macintosh PowerPoint</Application>
  <PresentationFormat>Произвольный</PresentationFormat>
  <Paragraphs>72</Paragraphs>
  <Slides>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1</vt:i4>
      </vt:variant>
    </vt:vector>
  </HeadingPairs>
  <TitlesOfParts>
    <vt:vector size="7" baseType="lpstr">
      <vt:lpstr>Arial</vt:lpstr>
      <vt:lpstr>Calibri</vt:lpstr>
      <vt:lpstr>Calibri Light</vt:lpstr>
      <vt:lpstr>Times New Roman</vt:lpstr>
      <vt:lpstr>Office Theme</vt:lpstr>
      <vt:lpstr>Custom Design</vt:lpstr>
      <vt:lpstr>Antithrombin activity of a new triazolopyrimidine derivative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пользователь Microsoft Office</cp:lastModifiedBy>
  <cp:revision>84</cp:revision>
  <cp:lastPrinted>2023-11-01T21:53:18Z</cp:lastPrinted>
  <dcterms:created xsi:type="dcterms:W3CDTF">2015-04-04T09:45:50Z</dcterms:created>
  <dcterms:modified xsi:type="dcterms:W3CDTF">2023-11-01T21:53:36Z</dcterms:modified>
</cp:coreProperties>
</file>