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3"/>
  </p:notesMasterIdLst>
  <p:sldIdLst>
    <p:sldId id="256"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299" r:id="rId22"/>
  </p:sldIdLst>
  <p:sldSz cx="9144000" cy="6858000" type="screen4x3"/>
  <p:notesSz cx="6858000" cy="9144000"/>
  <p:embeddedFontLst>
    <p:embeddedFont>
      <p:font typeface="Calibri" panose="020F0502020204030204" pitchFamily="34" charset="0"/>
      <p:regular r:id="rId24"/>
      <p:bold r:id="rId25"/>
      <p:italic r:id="rId26"/>
      <p:boldItalic r:id="rId27"/>
    </p:embeddedFont>
    <p:embeddedFont>
      <p:font typeface="Calibri Light" panose="020F0302020204030204" pitchFamily="34" charset="0"/>
      <p:regular r:id="rId28"/>
      <p:italic r:id="rId29"/>
    </p:embeddedFont>
    <p:embeddedFont>
      <p:font typeface="Palatino Linotype" panose="02040502050505030304" pitchFamily="18" charset="0"/>
      <p:regular r:id="rId30"/>
      <p:bold r:id="rId31"/>
      <p:italic r:id="rId32"/>
      <p:boldItalic r:id="rId33"/>
    </p:embeddedFont>
    <p:embeddedFont>
      <p:font typeface="Roboto" panose="02000000000000000000" pitchFamily="2" charset="0"/>
      <p:regular r:id="rId34"/>
      <p:bold r:id="rId35"/>
      <p:italic r:id="rId36"/>
      <p:boldItalic r:id="rId3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hsN32EGWJcQZFDq7PZSfjHpwtIP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C77816-DF7D-4561-B5B4-5ED1C4BBA3CB}">
  <a:tblStyle styleId="{2FC77816-DF7D-4561-B5B4-5ED1C4BBA3C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DE6CF61-1A57-4B94-8148-FBB04940716C}"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FF1E8"/>
          </a:solidFill>
        </a:fill>
      </a:tcStyle>
    </a:wholeTbl>
    <a:band1H>
      <a:tcTxStyle/>
      <a:tcStyle>
        <a:tcBdr/>
        <a:fill>
          <a:solidFill>
            <a:srgbClr val="FFE2CD"/>
          </a:solidFill>
        </a:fill>
      </a:tcStyle>
    </a:band1H>
    <a:band2H>
      <a:tcTxStyle/>
      <a:tcStyle>
        <a:tcBdr/>
      </a:tcStyle>
    </a:band2H>
    <a:band1V>
      <a:tcTxStyle/>
      <a:tcStyle>
        <a:tcBdr/>
        <a:fill>
          <a:solidFill>
            <a:srgbClr val="FFE2CD"/>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474" y="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customschemas.google.com/relationships/presentationmetadata" Target="metadata"/></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62"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title>
    <c:autoTitleDeleted val="0"/>
    <c:plotArea>
      <c:layout/>
      <c:pieChart>
        <c:varyColors val="1"/>
        <c:ser>
          <c:idx val="0"/>
          <c:order val="0"/>
          <c:tx>
            <c:strRef>
              <c:f>Sheet1!$B$1</c:f>
              <c:strCache>
                <c:ptCount val="1"/>
                <c:pt idx="0">
                  <c:v>POWER OUTAGE IN DIFFERENT PARTS OF THE WORLD</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FA9-4905-8F98-75DC1D0AA378}"/>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FA9-4905-8F98-75DC1D0AA37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FA9-4905-8F98-75DC1D0AA37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FA9-4905-8F98-75DC1D0AA378}"/>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FA9-4905-8F98-75DC1D0AA378}"/>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FA9-4905-8F98-75DC1D0AA378}"/>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FA9-4905-8F98-75DC1D0AA378}"/>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FA9-4905-8F98-75DC1D0AA378}"/>
              </c:ext>
            </c:extLst>
          </c:dPt>
          <c:cat>
            <c:strRef>
              <c:f>Sheet1!$A$2:$A$9</c:f>
              <c:strCache>
                <c:ptCount val="8"/>
                <c:pt idx="0">
                  <c:v>North America</c:v>
                </c:pt>
                <c:pt idx="1">
                  <c:v>Sub Saharan Africa</c:v>
                </c:pt>
                <c:pt idx="2">
                  <c:v>South Asia</c:v>
                </c:pt>
                <c:pt idx="3">
                  <c:v>Middle East &amp; North Africa</c:v>
                </c:pt>
                <c:pt idx="4">
                  <c:v>Latin America &amp; Carribean</c:v>
                </c:pt>
                <c:pt idx="5">
                  <c:v>Eastern Europe &amp; Central Asia</c:v>
                </c:pt>
                <c:pt idx="6">
                  <c:v>Eastern Asia &amp; Pacific</c:v>
                </c:pt>
                <c:pt idx="7">
                  <c:v>World</c:v>
                </c:pt>
              </c:strCache>
            </c:strRef>
          </c:cat>
          <c:val>
            <c:numRef>
              <c:f>Sheet1!$B$2:$B$9</c:f>
              <c:numCache>
                <c:formatCode>General</c:formatCode>
                <c:ptCount val="8"/>
                <c:pt idx="0">
                  <c:v>100</c:v>
                </c:pt>
                <c:pt idx="1">
                  <c:v>10</c:v>
                </c:pt>
                <c:pt idx="2">
                  <c:v>5</c:v>
                </c:pt>
                <c:pt idx="3">
                  <c:v>180</c:v>
                </c:pt>
                <c:pt idx="4">
                  <c:v>20</c:v>
                </c:pt>
                <c:pt idx="5">
                  <c:v>10</c:v>
                </c:pt>
                <c:pt idx="6">
                  <c:v>10</c:v>
                </c:pt>
                <c:pt idx="7">
                  <c:v>5</c:v>
                </c:pt>
              </c:numCache>
            </c:numRef>
          </c:val>
          <c:extLst>
            <c:ext xmlns:c16="http://schemas.microsoft.com/office/drawing/2014/chart" uri="{C3380CC4-5D6E-409C-BE32-E72D297353CC}">
              <c16:uniqueId val="{00000010-CFA9-4905-8F98-75DC1D0AA37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cap="none" spc="0" baseline="0">
              <a:ln w="0"/>
              <a:solidFill>
                <a:schemeClr val="tx1"/>
              </a:solidFill>
              <a:effectLst>
                <a:outerShdw blurRad="38100" dist="19050" dir="2700000" algn="tl" rotWithShape="0">
                  <a:schemeClr val="dk1">
                    <a:alpha val="40000"/>
                  </a:schemeClr>
                </a:outerShdw>
              </a:effectLst>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cap="none" spc="0">
          <a:ln w="0"/>
          <a:solidFill>
            <a:schemeClr val="tx1"/>
          </a:solidFill>
          <a:effectLst>
            <a:outerShdw blurRad="38100" dist="19050" dir="2700000" algn="tl" rotWithShape="0">
              <a:schemeClr val="dk1">
                <a:alpha val="40000"/>
              </a:schemeClr>
            </a:outerShdw>
          </a:effectLst>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 name="Google Shape;4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09F8262-911E-40EA-94E8-043F082E9A3F}" type="datetime1">
              <a:rPr lang="en-IN" smtClean="0"/>
              <a:t>20-10-2023</a:t>
            </a:fld>
            <a:endParaRPr lang="en-IN"/>
          </a:p>
        </p:txBody>
      </p:sp>
      <p:sp>
        <p:nvSpPr>
          <p:cNvPr id="5" name="Footer Placeholder 4"/>
          <p:cNvSpPr>
            <a:spLocks noGrp="1"/>
          </p:cNvSpPr>
          <p:nvPr>
            <p:ph type="ftr" sz="quarter" idx="11"/>
          </p:nvPr>
        </p:nvSpPr>
        <p:spPr/>
        <p:txBody>
          <a:bodyPr/>
          <a:lstStyle/>
          <a:p>
            <a:r>
              <a:rPr lang="en-US"/>
              <a:t>sciforum-075565, The 4th International Electronic Conference on Applied Sciences</a:t>
            </a:r>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812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1019C0-8558-46CB-B39B-8D567556D887}" type="datetime1">
              <a:rPr lang="en-IN" smtClean="0"/>
              <a:t>20-10-2023</a:t>
            </a:fld>
            <a:endParaRPr lang="en-IN"/>
          </a:p>
        </p:txBody>
      </p:sp>
      <p:sp>
        <p:nvSpPr>
          <p:cNvPr id="5" name="Footer Placeholder 4"/>
          <p:cNvSpPr>
            <a:spLocks noGrp="1"/>
          </p:cNvSpPr>
          <p:nvPr>
            <p:ph type="ftr" sz="quarter" idx="11"/>
          </p:nvPr>
        </p:nvSpPr>
        <p:spPr/>
        <p:txBody>
          <a:bodyPr/>
          <a:lstStyle/>
          <a:p>
            <a:r>
              <a:rPr lang="en-US"/>
              <a:t>sciforum-075565, The 4th International Electronic Conference on Applied Sciences</a:t>
            </a:r>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82059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9E9BBF-F3DB-4566-8F7A-8C0C67CFC107}" type="datetime1">
              <a:rPr lang="en-IN" smtClean="0"/>
              <a:t>20-10-2023</a:t>
            </a:fld>
            <a:endParaRPr lang="en-IN"/>
          </a:p>
        </p:txBody>
      </p:sp>
      <p:sp>
        <p:nvSpPr>
          <p:cNvPr id="5" name="Footer Placeholder 4"/>
          <p:cNvSpPr>
            <a:spLocks noGrp="1"/>
          </p:cNvSpPr>
          <p:nvPr>
            <p:ph type="ftr" sz="quarter" idx="11"/>
          </p:nvPr>
        </p:nvSpPr>
        <p:spPr/>
        <p:txBody>
          <a:bodyPr/>
          <a:lstStyle/>
          <a:p>
            <a:r>
              <a:rPr lang="en-US"/>
              <a:t>sciforum-075565, The 4th International Electronic Conference on Applied Sciences</a:t>
            </a:r>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576343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1BAEB4-5783-47FA-A384-FEEF8E6E7B91}" type="datetime1">
              <a:rPr lang="en-IN" smtClean="0"/>
              <a:t>20-10-2023</a:t>
            </a:fld>
            <a:endParaRPr lang="en-IN"/>
          </a:p>
        </p:txBody>
      </p:sp>
      <p:sp>
        <p:nvSpPr>
          <p:cNvPr id="5" name="Footer Placeholder 4"/>
          <p:cNvSpPr>
            <a:spLocks noGrp="1"/>
          </p:cNvSpPr>
          <p:nvPr>
            <p:ph type="ftr" sz="quarter" idx="11"/>
          </p:nvPr>
        </p:nvSpPr>
        <p:spPr/>
        <p:txBody>
          <a:bodyPr/>
          <a:lstStyle/>
          <a:p>
            <a:r>
              <a:rPr lang="en-US"/>
              <a:t>sciforum-075565, The 4th International Electronic Conference on Applied Sciences</a:t>
            </a:r>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700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18BEA02-14B5-45EC-B9CF-D1B16E08A3EA}" type="datetime1">
              <a:rPr lang="en-IN" smtClean="0"/>
              <a:t>20-10-2023</a:t>
            </a:fld>
            <a:endParaRPr lang="en-IN"/>
          </a:p>
        </p:txBody>
      </p:sp>
      <p:sp>
        <p:nvSpPr>
          <p:cNvPr id="5" name="Footer Placeholder 4"/>
          <p:cNvSpPr>
            <a:spLocks noGrp="1"/>
          </p:cNvSpPr>
          <p:nvPr>
            <p:ph type="ftr" sz="quarter" idx="11"/>
          </p:nvPr>
        </p:nvSpPr>
        <p:spPr/>
        <p:txBody>
          <a:bodyPr/>
          <a:lstStyle/>
          <a:p>
            <a:r>
              <a:rPr lang="en-US"/>
              <a:t>sciforum-075565, The 4th International Electronic Conference on Applied Sciences</a:t>
            </a:r>
            <a:endParaRPr lang="en-IN"/>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875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D25810-AC0F-4E22-92EE-E63CD4A1519F}" type="datetime1">
              <a:rPr lang="en-IN" smtClean="0"/>
              <a:t>20-10-2023</a:t>
            </a:fld>
            <a:endParaRPr lang="en-IN"/>
          </a:p>
        </p:txBody>
      </p:sp>
      <p:sp>
        <p:nvSpPr>
          <p:cNvPr id="6" name="Footer Placeholder 5"/>
          <p:cNvSpPr>
            <a:spLocks noGrp="1"/>
          </p:cNvSpPr>
          <p:nvPr>
            <p:ph type="ftr" sz="quarter" idx="11"/>
          </p:nvPr>
        </p:nvSpPr>
        <p:spPr/>
        <p:txBody>
          <a:bodyPr/>
          <a:lstStyle/>
          <a:p>
            <a:r>
              <a:rPr lang="en-US"/>
              <a:t>sciforum-075565, The 4th International Electronic Conference on Applied Sciences</a:t>
            </a:r>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222329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728397-14A2-4BC7-B099-B5684E5EC897}" type="datetime1">
              <a:rPr lang="en-IN" smtClean="0"/>
              <a:t>20-10-2023</a:t>
            </a:fld>
            <a:endParaRPr lang="en-IN"/>
          </a:p>
        </p:txBody>
      </p:sp>
      <p:sp>
        <p:nvSpPr>
          <p:cNvPr id="8" name="Footer Placeholder 7"/>
          <p:cNvSpPr>
            <a:spLocks noGrp="1"/>
          </p:cNvSpPr>
          <p:nvPr>
            <p:ph type="ftr" sz="quarter" idx="11"/>
          </p:nvPr>
        </p:nvSpPr>
        <p:spPr/>
        <p:txBody>
          <a:bodyPr/>
          <a:lstStyle/>
          <a:p>
            <a:r>
              <a:rPr lang="en-US"/>
              <a:t>sciforum-075565, The 4th International Electronic Conference on Applied Sciences</a:t>
            </a:r>
            <a:endParaRPr lang="en-IN"/>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774878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E48998-EC3A-42C7-93FC-B3FD7D110BEE}" type="datetime1">
              <a:rPr lang="en-IN" smtClean="0"/>
              <a:t>20-10-2023</a:t>
            </a:fld>
            <a:endParaRPr lang="en-IN"/>
          </a:p>
        </p:txBody>
      </p:sp>
      <p:sp>
        <p:nvSpPr>
          <p:cNvPr id="4" name="Footer Placeholder 3"/>
          <p:cNvSpPr>
            <a:spLocks noGrp="1"/>
          </p:cNvSpPr>
          <p:nvPr>
            <p:ph type="ftr" sz="quarter" idx="11"/>
          </p:nvPr>
        </p:nvSpPr>
        <p:spPr/>
        <p:txBody>
          <a:bodyPr/>
          <a:lstStyle/>
          <a:p>
            <a:r>
              <a:rPr lang="en-US"/>
              <a:t>sciforum-075565, The 4th International Electronic Conference on Applied Sciences</a:t>
            </a:r>
            <a:endParaRPr lang="en-IN"/>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37716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61D5A-AFF1-4A48-A276-BD62FAD38487}" type="datetime1">
              <a:rPr lang="en-IN" smtClean="0"/>
              <a:t>20-10-2023</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sciforum-075565, The 4th International Electronic Conference on Applied Sciences</a:t>
            </a:r>
            <a:endParaRPr lang="en-IN"/>
          </a:p>
        </p:txBody>
      </p:sp>
      <p:sp>
        <p:nvSpPr>
          <p:cNvPr id="9" name="Slide Number Placeholder 8"/>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411390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6A3EA45-BFAB-441B-8E2C-3CC22947378A}" type="datetime1">
              <a:rPr lang="en-IN" smtClean="0"/>
              <a:t>20-10-2023</a:t>
            </a:fld>
            <a:endParaRPr lang="en-IN"/>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t>sciforum-075565, The 4th International Electronic Conference on Applied Sciences</a:t>
            </a:r>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8092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065E618-588E-4182-8644-A31A92EA704F}" type="datetime1">
              <a:rPr lang="en-IN" smtClean="0"/>
              <a:t>20-10-2023</a:t>
            </a:fld>
            <a:endParaRPr lang="en-IN"/>
          </a:p>
        </p:txBody>
      </p:sp>
      <p:sp>
        <p:nvSpPr>
          <p:cNvPr id="6" name="Footer Placeholder 5"/>
          <p:cNvSpPr>
            <a:spLocks noGrp="1"/>
          </p:cNvSpPr>
          <p:nvPr>
            <p:ph type="ftr" sz="quarter" idx="11"/>
          </p:nvPr>
        </p:nvSpPr>
        <p:spPr/>
        <p:txBody>
          <a:bodyPr/>
          <a:lstStyle/>
          <a:p>
            <a:r>
              <a:rPr lang="en-US"/>
              <a:t>sciforum-075565, The 4th International Electronic Conference on Applied Sciences</a:t>
            </a:r>
            <a:endParaRPr lang="en-IN"/>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27523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B927F867-8675-4BE0-B2B8-60FD9161FC15}" type="datetime1">
              <a:rPr lang="en-IN" smtClean="0"/>
              <a:t>20-10-2023</a:t>
            </a:fld>
            <a:endParaRPr lang="en-IN"/>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sciforum-075565, The 4th International Electronic Conference on Applied Sciences</a:t>
            </a:r>
            <a:endParaRPr lang="en-IN"/>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r" rtl="0">
              <a:spcBef>
                <a:spcPts val="0"/>
              </a:spcBef>
              <a:spcAft>
                <a:spcPts val="0"/>
              </a:spcAft>
              <a:buNone/>
            </a:pPr>
            <a:fld id="{00000000-1234-1234-1234-123412341234}" type="slidenum">
              <a:rPr lang="en-US" smtClean="0"/>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49391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9" name="Google Shape;49;p1"/>
          <p:cNvSpPr txBox="1"/>
          <p:nvPr/>
        </p:nvSpPr>
        <p:spPr>
          <a:xfrm>
            <a:off x="7320050" y="323750"/>
            <a:ext cx="1433400" cy="281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en-US" sz="1100" b="1" i="0" u="none" strike="noStrike" cap="none">
                <a:solidFill>
                  <a:srgbClr val="FFFFFF"/>
                </a:solidFill>
                <a:latin typeface="Arial"/>
                <a:ea typeface="Arial"/>
                <a:cs typeface="Arial"/>
                <a:sym typeface="Arial"/>
              </a:rPr>
              <a:t>SUBJECT CODE</a:t>
            </a:r>
            <a:endParaRPr sz="1100" b="1" i="0" u="none" strike="noStrike" cap="none">
              <a:solidFill>
                <a:srgbClr val="FFFFFF"/>
              </a:solidFill>
              <a:latin typeface="Arial"/>
              <a:ea typeface="Arial"/>
              <a:cs typeface="Arial"/>
              <a:sym typeface="Arial"/>
            </a:endParaRPr>
          </a:p>
        </p:txBody>
      </p:sp>
      <p:sp>
        <p:nvSpPr>
          <p:cNvPr id="54" name="Google Shape;54;p1"/>
          <p:cNvSpPr txBox="1"/>
          <p:nvPr/>
        </p:nvSpPr>
        <p:spPr>
          <a:xfrm>
            <a:off x="599650" y="5050319"/>
            <a:ext cx="4019400" cy="60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br>
              <a:rPr lang="en-US" sz="1600" b="0" i="0" u="none" strike="noStrike" cap="none">
                <a:solidFill>
                  <a:srgbClr val="000000"/>
                </a:solidFill>
                <a:latin typeface="Arial"/>
                <a:ea typeface="Arial"/>
                <a:cs typeface="Arial"/>
                <a:sym typeface="Arial"/>
              </a:rPr>
            </a:br>
            <a:br>
              <a:rPr lang="en-US" sz="1600" b="0" i="0" u="none" strike="noStrike" cap="none">
                <a:solidFill>
                  <a:srgbClr val="000000"/>
                </a:solidFill>
                <a:latin typeface="Arial"/>
                <a:ea typeface="Arial"/>
                <a:cs typeface="Arial"/>
                <a:sym typeface="Arial"/>
              </a:rPr>
            </a:br>
            <a:endParaRPr sz="1600" b="1" i="0" u="none" strike="noStrike" cap="none">
              <a:solidFill>
                <a:schemeClr val="lt1"/>
              </a:solidFill>
              <a:latin typeface="Roboto"/>
              <a:ea typeface="Roboto"/>
              <a:cs typeface="Roboto"/>
              <a:sym typeface="Roboto"/>
            </a:endParaRPr>
          </a:p>
          <a:p>
            <a:pPr marL="0" marR="0" lvl="0" indent="0" algn="l" rtl="0">
              <a:lnSpc>
                <a:spcPct val="100000"/>
              </a:lnSpc>
              <a:spcBef>
                <a:spcPts val="0"/>
              </a:spcBef>
              <a:spcAft>
                <a:spcPts val="0"/>
              </a:spcAft>
              <a:buClr>
                <a:schemeClr val="dk1"/>
              </a:buClr>
              <a:buSzPts val="1100"/>
              <a:buFont typeface="Arial"/>
              <a:buNone/>
            </a:pPr>
            <a:endParaRPr sz="1400" b="1" i="0" u="none" strike="noStrike" cap="none">
              <a:solidFill>
                <a:srgbClr val="FFFFFF"/>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FFFFFF"/>
              </a:solidFill>
              <a:latin typeface="Roboto"/>
              <a:ea typeface="Roboto"/>
              <a:cs typeface="Roboto"/>
              <a:sym typeface="Roboto"/>
            </a:endParaRPr>
          </a:p>
        </p:txBody>
      </p:sp>
      <p:sp>
        <p:nvSpPr>
          <p:cNvPr id="58" name="Google Shape;58;p1"/>
          <p:cNvSpPr/>
          <p:nvPr/>
        </p:nvSpPr>
        <p:spPr>
          <a:xfrm>
            <a:off x="4572000" y="2983502"/>
            <a:ext cx="4373696"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FFFF"/>
                </a:solidFill>
                <a:latin typeface="Roboto"/>
                <a:ea typeface="Roboto"/>
                <a:cs typeface="Roboto"/>
                <a:sym typeface="Roboto"/>
              </a:rPr>
              <a:t>Project Guided By:Mr.R.Dhanasekar,M.E., (Ph.D.), Associate Professor, Department of EEE</a:t>
            </a:r>
            <a:endParaRPr/>
          </a:p>
          <a:p>
            <a:pPr marL="0" marR="0" lvl="0" indent="0" algn="l" rtl="0">
              <a:lnSpc>
                <a:spcPct val="100000"/>
              </a:lnSpc>
              <a:spcBef>
                <a:spcPts val="0"/>
              </a:spcBef>
              <a:spcAft>
                <a:spcPts val="0"/>
              </a:spcAft>
              <a:buNone/>
            </a:pPr>
            <a:r>
              <a:rPr lang="en-US" sz="1400" b="1" i="0" u="none" strike="noStrike" cap="none">
                <a:solidFill>
                  <a:srgbClr val="FFFFFF"/>
                </a:solidFill>
                <a:latin typeface="Roboto"/>
                <a:ea typeface="Roboto"/>
                <a:cs typeface="Roboto"/>
                <a:sym typeface="Roboto"/>
              </a:rPr>
              <a:t>Batch Members:</a:t>
            </a:r>
            <a:endParaRPr/>
          </a:p>
          <a:p>
            <a:pPr marL="0" marR="0" lvl="0" indent="0" algn="l" rtl="0">
              <a:lnSpc>
                <a:spcPct val="100000"/>
              </a:lnSpc>
              <a:spcBef>
                <a:spcPts val="0"/>
              </a:spcBef>
              <a:spcAft>
                <a:spcPts val="0"/>
              </a:spcAft>
              <a:buNone/>
            </a:pPr>
            <a:r>
              <a:rPr lang="en-US" sz="1400" b="1" i="0" u="none" strike="noStrike" cap="none">
                <a:solidFill>
                  <a:srgbClr val="FFFFFF"/>
                </a:solidFill>
                <a:latin typeface="Roboto"/>
                <a:ea typeface="Roboto"/>
                <a:cs typeface="Roboto"/>
                <a:sym typeface="Roboto"/>
              </a:rPr>
              <a:t>Anandan  R		-        412419105002</a:t>
            </a:r>
            <a:endParaRPr/>
          </a:p>
          <a:p>
            <a:pPr marL="0" marR="0" lvl="0" indent="0" algn="l" rtl="0">
              <a:lnSpc>
                <a:spcPct val="100000"/>
              </a:lnSpc>
              <a:spcBef>
                <a:spcPts val="0"/>
              </a:spcBef>
              <a:spcAft>
                <a:spcPts val="0"/>
              </a:spcAft>
              <a:buNone/>
            </a:pPr>
            <a:r>
              <a:rPr lang="en-US" sz="1400" b="1" i="0" u="none" strike="noStrike" cap="none">
                <a:solidFill>
                  <a:srgbClr val="FFFFFF"/>
                </a:solidFill>
                <a:latin typeface="Roboto"/>
                <a:ea typeface="Roboto"/>
                <a:cs typeface="Roboto"/>
                <a:sym typeface="Roboto"/>
              </a:rPr>
              <a:t>Gurusharan G M	-        412419105008</a:t>
            </a:r>
            <a:endParaRPr/>
          </a:p>
          <a:p>
            <a:pPr marL="0" marR="0" lvl="0" indent="0" algn="l" rtl="0">
              <a:lnSpc>
                <a:spcPct val="100000"/>
              </a:lnSpc>
              <a:spcBef>
                <a:spcPts val="0"/>
              </a:spcBef>
              <a:spcAft>
                <a:spcPts val="0"/>
              </a:spcAft>
              <a:buNone/>
            </a:pPr>
            <a:r>
              <a:rPr lang="en-US" sz="1400" b="1" i="0" u="none" strike="noStrike" cap="none">
                <a:solidFill>
                  <a:srgbClr val="FFFFFF"/>
                </a:solidFill>
                <a:latin typeface="Roboto"/>
                <a:ea typeface="Roboto"/>
                <a:cs typeface="Roboto"/>
                <a:sym typeface="Roboto"/>
              </a:rPr>
              <a:t>Kaushik V N 	-        412419105015</a:t>
            </a:r>
            <a:endParaRPr/>
          </a:p>
        </p:txBody>
      </p:sp>
      <p:sp>
        <p:nvSpPr>
          <p:cNvPr id="60" name="Google Shape;60;p1"/>
          <p:cNvSpPr/>
          <p:nvPr/>
        </p:nvSpPr>
        <p:spPr>
          <a:xfrm>
            <a:off x="821507" y="4773406"/>
            <a:ext cx="797013"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FFFFFF"/>
                </a:solidFill>
                <a:latin typeface="Roboto"/>
                <a:ea typeface="Roboto"/>
                <a:cs typeface="Roboto"/>
                <a:sym typeface="Roboto"/>
              </a:rPr>
              <a:t>EE8811</a:t>
            </a:r>
            <a:endParaRPr sz="1400" b="0" i="0" u="none" strike="noStrike" cap="none">
              <a:solidFill>
                <a:srgbClr val="000000"/>
              </a:solidFill>
              <a:latin typeface="Arial"/>
              <a:ea typeface="Arial"/>
              <a:cs typeface="Arial"/>
              <a:sym typeface="Arial"/>
            </a:endParaRPr>
          </a:p>
        </p:txBody>
      </p:sp>
      <p:sp>
        <p:nvSpPr>
          <p:cNvPr id="61" name="Google Shape;61;p1"/>
          <p:cNvSpPr/>
          <p:nvPr/>
        </p:nvSpPr>
        <p:spPr>
          <a:xfrm>
            <a:off x="781213" y="5158996"/>
            <a:ext cx="151996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FFFFFF"/>
                </a:solidFill>
                <a:latin typeface="Roboto"/>
                <a:ea typeface="Roboto"/>
                <a:cs typeface="Roboto"/>
                <a:sym typeface="Roboto"/>
              </a:rPr>
              <a:t>PROJECT WORK</a:t>
            </a:r>
            <a:endParaRPr sz="1400" b="0" i="0" u="none" strike="noStrike" cap="none" dirty="0">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117BCE3A-CA31-32A7-875C-F0A64FF4EDDF}"/>
              </a:ext>
            </a:extLst>
          </p:cNvPr>
          <p:cNvSpPr txBox="1"/>
          <p:nvPr/>
        </p:nvSpPr>
        <p:spPr>
          <a:xfrm>
            <a:off x="697515" y="473360"/>
            <a:ext cx="7843070" cy="954107"/>
          </a:xfrm>
          <a:prstGeom prst="rect">
            <a:avLst/>
          </a:prstGeom>
          <a:noFill/>
        </p:spPr>
        <p:txBody>
          <a:bodyPr wrap="square">
            <a:spAutoFit/>
          </a:bodyPr>
          <a:lstStyle/>
          <a:p>
            <a:pPr algn="ctr"/>
            <a:r>
              <a:rPr lang="en-US" sz="2800" b="1" i="0" dirty="0">
                <a:solidFill>
                  <a:srgbClr val="C00000"/>
                </a:solidFill>
                <a:effectLst/>
                <a:latin typeface="Palatino Linotype" panose="02040502050505030304" pitchFamily="18" charset="0"/>
              </a:rPr>
              <a:t>The 4th International Electronic Conference on Applied Sciences</a:t>
            </a:r>
          </a:p>
        </p:txBody>
      </p:sp>
      <p:sp>
        <p:nvSpPr>
          <p:cNvPr id="5" name="TextBox 4">
            <a:extLst>
              <a:ext uri="{FF2B5EF4-FFF2-40B4-BE49-F238E27FC236}">
                <a16:creationId xmlns:a16="http://schemas.microsoft.com/office/drawing/2014/main" id="{95680EDA-DADD-177E-3868-202FAF636076}"/>
              </a:ext>
            </a:extLst>
          </p:cNvPr>
          <p:cNvSpPr txBox="1"/>
          <p:nvPr/>
        </p:nvSpPr>
        <p:spPr>
          <a:xfrm>
            <a:off x="302105" y="1878508"/>
            <a:ext cx="8643591" cy="2646878"/>
          </a:xfrm>
          <a:prstGeom prst="rect">
            <a:avLst/>
          </a:prstGeom>
          <a:noFill/>
        </p:spPr>
        <p:txBody>
          <a:bodyPr wrap="square">
            <a:spAutoFit/>
          </a:bodyPr>
          <a:lstStyle/>
          <a:p>
            <a:pPr algn="ctr"/>
            <a:r>
              <a:rPr lang="en-IN" b="1" i="0" dirty="0">
                <a:solidFill>
                  <a:srgbClr val="0070C0"/>
                </a:solidFill>
                <a:effectLst/>
                <a:latin typeface="Palatino Linotype" panose="02040502050505030304" pitchFamily="18" charset="0"/>
              </a:rPr>
              <a:t>Submission ID:</a:t>
            </a:r>
            <a:r>
              <a:rPr lang="en-IN" b="0" i="0" dirty="0">
                <a:solidFill>
                  <a:srgbClr val="0070C0"/>
                </a:solidFill>
                <a:effectLst/>
                <a:latin typeface="Palatino Linotype" panose="02040502050505030304" pitchFamily="18" charset="0"/>
              </a:rPr>
              <a:t> sciforum-075565</a:t>
            </a:r>
          </a:p>
          <a:p>
            <a:pPr algn="ctr"/>
            <a:br>
              <a:rPr lang="en-IN" dirty="0">
                <a:latin typeface="Palatino Linotype" panose="02040502050505030304" pitchFamily="18" charset="0"/>
              </a:rPr>
            </a:br>
            <a:r>
              <a:rPr lang="en-IN" sz="2000" b="1" i="0" dirty="0">
                <a:solidFill>
                  <a:srgbClr val="7030A0"/>
                </a:solidFill>
                <a:effectLst/>
                <a:latin typeface="Palatino Linotype" panose="02040502050505030304" pitchFamily="18" charset="0"/>
              </a:rPr>
              <a:t>INTELLIGENT SENSING AND CONTROL SYSTEM FOR REAL-TIME GRADED LOAD SHEDDING</a:t>
            </a:r>
          </a:p>
          <a:p>
            <a:pPr algn="ctr"/>
            <a:br>
              <a:rPr lang="en-IN" dirty="0">
                <a:latin typeface="Palatino Linotype" panose="02040502050505030304" pitchFamily="18" charset="0"/>
              </a:rPr>
            </a:br>
            <a:r>
              <a:rPr lang="en-IN" b="1" i="0" dirty="0">
                <a:solidFill>
                  <a:srgbClr val="222222"/>
                </a:solidFill>
                <a:effectLst/>
                <a:latin typeface="Palatino Linotype" panose="02040502050505030304" pitchFamily="18" charset="0"/>
              </a:rPr>
              <a:t>Authors:</a:t>
            </a:r>
            <a:r>
              <a:rPr lang="en-IN" b="0" i="0" dirty="0">
                <a:solidFill>
                  <a:srgbClr val="222222"/>
                </a:solidFill>
                <a:effectLst/>
                <a:latin typeface="Palatino Linotype" panose="02040502050505030304" pitchFamily="18" charset="0"/>
              </a:rPr>
              <a:t> DHANASEKAR RAVIKUMAR *, VIJAYARAJA L, KAUSHIK V N, ANANDAN R, GURU SHARAN G M</a:t>
            </a:r>
            <a:br>
              <a:rPr lang="en-IN" dirty="0">
                <a:latin typeface="Palatino Linotype" panose="02040502050505030304" pitchFamily="18" charset="0"/>
              </a:rPr>
            </a:br>
            <a:br>
              <a:rPr lang="en-IN" dirty="0">
                <a:latin typeface="Palatino Linotype" panose="02040502050505030304" pitchFamily="18" charset="0"/>
              </a:rPr>
            </a:br>
            <a:r>
              <a:rPr lang="en-IN" b="1" i="0" dirty="0">
                <a:solidFill>
                  <a:srgbClr val="222222"/>
                </a:solidFill>
                <a:effectLst/>
                <a:latin typeface="Palatino Linotype" panose="02040502050505030304" pitchFamily="18" charset="0"/>
              </a:rPr>
              <a:t>Section:</a:t>
            </a:r>
            <a:r>
              <a:rPr lang="en-IN" b="0" i="0" dirty="0">
                <a:solidFill>
                  <a:srgbClr val="222222"/>
                </a:solidFill>
                <a:effectLst/>
                <a:latin typeface="Palatino Linotype" panose="02040502050505030304" pitchFamily="18" charset="0"/>
              </a:rPr>
              <a:t> Electrical, Electronics and Communications Engineering</a:t>
            </a:r>
            <a:endParaRPr lang="en-IN" dirty="0">
              <a:latin typeface="Palatino Linotype" panose="02040502050505030304" pitchFamily="18" charset="0"/>
            </a:endParaRPr>
          </a:p>
        </p:txBody>
      </p:sp>
      <p:sp>
        <p:nvSpPr>
          <p:cNvPr id="6" name="Footer Placeholder 5">
            <a:extLst>
              <a:ext uri="{FF2B5EF4-FFF2-40B4-BE49-F238E27FC236}">
                <a16:creationId xmlns:a16="http://schemas.microsoft.com/office/drawing/2014/main" id="{62DB9CF4-78A4-34BD-4075-A5331672EB1D}"/>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0;p13">
            <a:extLst>
              <a:ext uri="{FF2B5EF4-FFF2-40B4-BE49-F238E27FC236}">
                <a16:creationId xmlns:a16="http://schemas.microsoft.com/office/drawing/2014/main" id="{5604533C-D5FC-FAD0-3416-E769A2BDDDF4}"/>
              </a:ext>
            </a:extLst>
          </p:cNvPr>
          <p:cNvSpPr txBox="1"/>
          <p:nvPr/>
        </p:nvSpPr>
        <p:spPr>
          <a:xfrm>
            <a:off x="651069" y="410547"/>
            <a:ext cx="318008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C00000"/>
                </a:solidFill>
                <a:latin typeface="Palatino Linotype" panose="02040502050505030304" pitchFamily="18" charset="0"/>
                <a:ea typeface="Arial"/>
                <a:cs typeface="Arial"/>
                <a:sym typeface="Arial"/>
              </a:rPr>
              <a:t>SIMULATION</a:t>
            </a:r>
            <a:r>
              <a:rPr lang="en-US" sz="2400" b="1" i="0" u="none" strike="noStrike" cap="none" dirty="0">
                <a:solidFill>
                  <a:srgbClr val="000000"/>
                </a:solidFill>
                <a:latin typeface="Arial"/>
                <a:ea typeface="Arial"/>
                <a:cs typeface="Arial"/>
                <a:sym typeface="Arial"/>
              </a:rPr>
              <a:t> </a:t>
            </a:r>
            <a:endParaRPr sz="2400" b="1" i="0" u="none" strike="noStrike" cap="none" dirty="0">
              <a:solidFill>
                <a:srgbClr val="000000"/>
              </a:solidFill>
              <a:latin typeface="Arial"/>
              <a:ea typeface="Arial"/>
              <a:cs typeface="Arial"/>
              <a:sym typeface="Arial"/>
            </a:endParaRPr>
          </a:p>
        </p:txBody>
      </p:sp>
      <p:sp>
        <p:nvSpPr>
          <p:cNvPr id="3" name="Google Shape;241;p13">
            <a:extLst>
              <a:ext uri="{FF2B5EF4-FFF2-40B4-BE49-F238E27FC236}">
                <a16:creationId xmlns:a16="http://schemas.microsoft.com/office/drawing/2014/main" id="{52EC849B-302E-6162-DA9E-0BFEB3151DB1}"/>
              </a:ext>
            </a:extLst>
          </p:cNvPr>
          <p:cNvSpPr txBox="1"/>
          <p:nvPr/>
        </p:nvSpPr>
        <p:spPr>
          <a:xfrm>
            <a:off x="716384" y="872212"/>
            <a:ext cx="526288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When there is no load shedding… </a:t>
            </a:r>
            <a:endParaRPr sz="1800" b="0" i="0" u="none" strike="noStrike" cap="none" dirty="0">
              <a:solidFill>
                <a:srgbClr val="000000"/>
              </a:solidFill>
              <a:latin typeface="Arial"/>
              <a:ea typeface="Arial"/>
              <a:cs typeface="Arial"/>
              <a:sym typeface="Arial"/>
            </a:endParaRPr>
          </a:p>
        </p:txBody>
      </p:sp>
      <p:pic>
        <p:nvPicPr>
          <p:cNvPr id="4" name="Google Shape;239;p13">
            <a:extLst>
              <a:ext uri="{FF2B5EF4-FFF2-40B4-BE49-F238E27FC236}">
                <a16:creationId xmlns:a16="http://schemas.microsoft.com/office/drawing/2014/main" id="{1BC375F0-656C-4FDD-CE88-F3A9DF01A771}"/>
              </a:ext>
            </a:extLst>
          </p:cNvPr>
          <p:cNvPicPr preferRelativeResize="0"/>
          <p:nvPr/>
        </p:nvPicPr>
        <p:blipFill rotWithShape="1">
          <a:blip r:embed="rId2">
            <a:alphaModFix/>
          </a:blip>
          <a:srcRect/>
          <a:stretch/>
        </p:blipFill>
        <p:spPr>
          <a:xfrm>
            <a:off x="553720" y="1241544"/>
            <a:ext cx="8036560" cy="4023360"/>
          </a:xfrm>
          <a:prstGeom prst="rect">
            <a:avLst/>
          </a:prstGeom>
          <a:noFill/>
          <a:ln>
            <a:noFill/>
          </a:ln>
        </p:spPr>
      </p:pic>
      <p:sp>
        <p:nvSpPr>
          <p:cNvPr id="5" name="Google Shape;242;p13">
            <a:extLst>
              <a:ext uri="{FF2B5EF4-FFF2-40B4-BE49-F238E27FC236}">
                <a16:creationId xmlns:a16="http://schemas.microsoft.com/office/drawing/2014/main" id="{473D9FB3-D36B-1089-70AB-74A109B7B498}"/>
              </a:ext>
            </a:extLst>
          </p:cNvPr>
          <p:cNvSpPr txBox="1"/>
          <p:nvPr/>
        </p:nvSpPr>
        <p:spPr>
          <a:xfrm>
            <a:off x="716384" y="5462568"/>
            <a:ext cx="603610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L1-1A, L2-2A, L3-3A, L4-4A, L5-5A</a:t>
            </a:r>
            <a:endParaRPr/>
          </a:p>
          <a:p>
            <a:pPr marL="0" marR="0" lvl="0" indent="0" algn="l" rtl="0">
              <a:lnSpc>
                <a:spcPct val="100000"/>
              </a:lnSpc>
              <a:spcBef>
                <a:spcPts val="0"/>
              </a:spcBef>
              <a:spcAft>
                <a:spcPts val="0"/>
              </a:spcAft>
              <a:buNone/>
            </a:pPr>
            <a:r>
              <a:rPr lang="en-US" sz="1400" b="1" i="0" u="none" strike="noStrike" cap="none">
                <a:solidFill>
                  <a:srgbClr val="000000"/>
                </a:solidFill>
                <a:latin typeface="Arial"/>
                <a:ea typeface="Arial"/>
                <a:cs typeface="Arial"/>
                <a:sym typeface="Arial"/>
              </a:rPr>
              <a:t>SET VALUE – 5A</a:t>
            </a:r>
            <a:endParaRPr/>
          </a:p>
        </p:txBody>
      </p:sp>
      <p:sp>
        <p:nvSpPr>
          <p:cNvPr id="6" name="Footer Placeholder 5">
            <a:extLst>
              <a:ext uri="{FF2B5EF4-FFF2-40B4-BE49-F238E27FC236}">
                <a16:creationId xmlns:a16="http://schemas.microsoft.com/office/drawing/2014/main" id="{D69F9FA0-E023-8C54-4F41-D6504E3917F2}"/>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126570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51;p14">
            <a:extLst>
              <a:ext uri="{FF2B5EF4-FFF2-40B4-BE49-F238E27FC236}">
                <a16:creationId xmlns:a16="http://schemas.microsoft.com/office/drawing/2014/main" id="{CA4185CB-DA85-A724-3B1B-093D49C0672B}"/>
              </a:ext>
            </a:extLst>
          </p:cNvPr>
          <p:cNvSpPr txBox="1"/>
          <p:nvPr/>
        </p:nvSpPr>
        <p:spPr>
          <a:xfrm>
            <a:off x="525475" y="489132"/>
            <a:ext cx="80930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During load shedding, when the power consumption is within the  limit…</a:t>
            </a:r>
            <a:endParaRPr dirty="0"/>
          </a:p>
        </p:txBody>
      </p:sp>
      <p:pic>
        <p:nvPicPr>
          <p:cNvPr id="3" name="Google Shape;252;p14">
            <a:extLst>
              <a:ext uri="{FF2B5EF4-FFF2-40B4-BE49-F238E27FC236}">
                <a16:creationId xmlns:a16="http://schemas.microsoft.com/office/drawing/2014/main" id="{69D03F02-5B34-AD5E-BC85-CF8F18E02040}"/>
              </a:ext>
            </a:extLst>
          </p:cNvPr>
          <p:cNvPicPr preferRelativeResize="0"/>
          <p:nvPr/>
        </p:nvPicPr>
        <p:blipFill rotWithShape="1">
          <a:blip r:embed="rId2">
            <a:alphaModFix/>
          </a:blip>
          <a:srcRect/>
          <a:stretch/>
        </p:blipFill>
        <p:spPr>
          <a:xfrm>
            <a:off x="458858" y="858464"/>
            <a:ext cx="8371840" cy="4173853"/>
          </a:xfrm>
          <a:prstGeom prst="rect">
            <a:avLst/>
          </a:prstGeom>
          <a:noFill/>
          <a:ln>
            <a:noFill/>
          </a:ln>
        </p:spPr>
      </p:pic>
      <p:sp>
        <p:nvSpPr>
          <p:cNvPr id="4" name="Google Shape;253;p14">
            <a:extLst>
              <a:ext uri="{FF2B5EF4-FFF2-40B4-BE49-F238E27FC236}">
                <a16:creationId xmlns:a16="http://schemas.microsoft.com/office/drawing/2014/main" id="{75631458-E857-F819-DDCB-BA441661EB87}"/>
              </a:ext>
            </a:extLst>
          </p:cNvPr>
          <p:cNvSpPr txBox="1"/>
          <p:nvPr/>
        </p:nvSpPr>
        <p:spPr>
          <a:xfrm>
            <a:off x="525475" y="5211673"/>
            <a:ext cx="457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L1-1A, L2-2A</a:t>
            </a:r>
            <a:endParaRPr dirty="0"/>
          </a:p>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SET VALUE – 5A ; TOTAL CONSUMPTION – 3A</a:t>
            </a:r>
            <a:endParaRPr dirty="0"/>
          </a:p>
        </p:txBody>
      </p:sp>
      <p:sp>
        <p:nvSpPr>
          <p:cNvPr id="5" name="Footer Placeholder 4">
            <a:extLst>
              <a:ext uri="{FF2B5EF4-FFF2-40B4-BE49-F238E27FC236}">
                <a16:creationId xmlns:a16="http://schemas.microsoft.com/office/drawing/2014/main" id="{FEC99B96-814B-37BA-7B95-022CF99AC65D}"/>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32580065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2;p15">
            <a:extLst>
              <a:ext uri="{FF2B5EF4-FFF2-40B4-BE49-F238E27FC236}">
                <a16:creationId xmlns:a16="http://schemas.microsoft.com/office/drawing/2014/main" id="{F7BBA552-843F-90C6-9280-DFEE0DCFEC78}"/>
              </a:ext>
            </a:extLst>
          </p:cNvPr>
          <p:cNvSpPr txBox="1"/>
          <p:nvPr/>
        </p:nvSpPr>
        <p:spPr>
          <a:xfrm>
            <a:off x="436465" y="358503"/>
            <a:ext cx="809305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During load shedding, when the power consumption exceed the  limit…</a:t>
            </a:r>
            <a:endParaRPr dirty="0"/>
          </a:p>
        </p:txBody>
      </p:sp>
      <p:pic>
        <p:nvPicPr>
          <p:cNvPr id="3" name="Google Shape;263;p15">
            <a:extLst>
              <a:ext uri="{FF2B5EF4-FFF2-40B4-BE49-F238E27FC236}">
                <a16:creationId xmlns:a16="http://schemas.microsoft.com/office/drawing/2014/main" id="{153E674A-9228-3BED-DE15-766DFD2A1DD9}"/>
              </a:ext>
            </a:extLst>
          </p:cNvPr>
          <p:cNvPicPr preferRelativeResize="0"/>
          <p:nvPr/>
        </p:nvPicPr>
        <p:blipFill rotWithShape="1">
          <a:blip r:embed="rId2">
            <a:alphaModFix/>
          </a:blip>
          <a:srcRect/>
          <a:stretch/>
        </p:blipFill>
        <p:spPr>
          <a:xfrm>
            <a:off x="436465" y="832643"/>
            <a:ext cx="7762240" cy="3963292"/>
          </a:xfrm>
          <a:prstGeom prst="rect">
            <a:avLst/>
          </a:prstGeom>
          <a:noFill/>
          <a:ln>
            <a:noFill/>
          </a:ln>
        </p:spPr>
      </p:pic>
      <p:sp>
        <p:nvSpPr>
          <p:cNvPr id="4" name="Google Shape;264;p15">
            <a:extLst>
              <a:ext uri="{FF2B5EF4-FFF2-40B4-BE49-F238E27FC236}">
                <a16:creationId xmlns:a16="http://schemas.microsoft.com/office/drawing/2014/main" id="{DA2CD8F3-8F8A-05D5-647D-740A3DF39E7F}"/>
              </a:ext>
            </a:extLst>
          </p:cNvPr>
          <p:cNvSpPr txBox="1"/>
          <p:nvPr/>
        </p:nvSpPr>
        <p:spPr>
          <a:xfrm>
            <a:off x="522514" y="5094276"/>
            <a:ext cx="4572000"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L1-1A, L2-2A, L3-3A, L4-4A</a:t>
            </a:r>
            <a:endParaRPr dirty="0"/>
          </a:p>
          <a:p>
            <a:pPr marL="0" marR="0" lvl="0" indent="0" algn="l" rtl="0">
              <a:lnSpc>
                <a:spcPct val="100000"/>
              </a:lnSpc>
              <a:spcBef>
                <a:spcPts val="0"/>
              </a:spcBef>
              <a:spcAft>
                <a:spcPts val="0"/>
              </a:spcAft>
              <a:buNone/>
            </a:pPr>
            <a:r>
              <a:rPr lang="en-US" sz="1400" b="1" i="0" u="none" strike="noStrike" cap="none" dirty="0">
                <a:solidFill>
                  <a:srgbClr val="000000"/>
                </a:solidFill>
                <a:latin typeface="Arial"/>
                <a:ea typeface="Arial"/>
                <a:cs typeface="Arial"/>
                <a:sym typeface="Arial"/>
              </a:rPr>
              <a:t>SET VALUE – 5A ; TOTAL CONSUMPTION – 10A</a:t>
            </a:r>
            <a:endParaRPr sz="1400" b="1" i="0" u="none" strike="noStrike" cap="none" dirty="0">
              <a:solidFill>
                <a:srgbClr val="000000"/>
              </a:solidFill>
              <a:latin typeface="Arial"/>
              <a:ea typeface="Arial"/>
              <a:cs typeface="Arial"/>
              <a:sym typeface="Arial"/>
            </a:endParaRPr>
          </a:p>
        </p:txBody>
      </p:sp>
      <p:sp>
        <p:nvSpPr>
          <p:cNvPr id="5" name="Footer Placeholder 4">
            <a:extLst>
              <a:ext uri="{FF2B5EF4-FFF2-40B4-BE49-F238E27FC236}">
                <a16:creationId xmlns:a16="http://schemas.microsoft.com/office/drawing/2014/main" id="{D398A737-CB44-F7F3-6BB1-93B5B94C6D36}"/>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1070224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3;p16">
            <a:extLst>
              <a:ext uri="{FF2B5EF4-FFF2-40B4-BE49-F238E27FC236}">
                <a16:creationId xmlns:a16="http://schemas.microsoft.com/office/drawing/2014/main" id="{924CF0B8-D66B-BF21-8CA6-31D23AA4A514}"/>
              </a:ext>
            </a:extLst>
          </p:cNvPr>
          <p:cNvSpPr/>
          <p:nvPr/>
        </p:nvSpPr>
        <p:spPr>
          <a:xfrm>
            <a:off x="1245701" y="173834"/>
            <a:ext cx="7373203" cy="83095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dirty="0">
                <a:solidFill>
                  <a:srgbClr val="C00000"/>
                </a:solidFill>
                <a:latin typeface="Palatino Linotype" panose="02040502050505030304" pitchFamily="18" charset="0"/>
                <a:ea typeface="Arial"/>
                <a:cs typeface="Arial"/>
                <a:sym typeface="Arial"/>
              </a:rPr>
              <a:t>COMPONENT DESCRIPTION OF SIMULATION</a:t>
            </a:r>
            <a:endParaRPr sz="2400" b="0" i="0" u="none" strike="noStrike" cap="none" dirty="0">
              <a:solidFill>
                <a:srgbClr val="C00000"/>
              </a:solidFill>
              <a:latin typeface="Palatino Linotype" panose="02040502050505030304" pitchFamily="18" charset="0"/>
              <a:ea typeface="Arial"/>
              <a:cs typeface="Arial"/>
              <a:sym typeface="Arial"/>
            </a:endParaRPr>
          </a:p>
          <a:p>
            <a:pPr marL="0" marR="0" lvl="0" indent="0" algn="l"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graphicFrame>
        <p:nvGraphicFramePr>
          <p:cNvPr id="3" name="Google Shape;272;p16">
            <a:extLst>
              <a:ext uri="{FF2B5EF4-FFF2-40B4-BE49-F238E27FC236}">
                <a16:creationId xmlns:a16="http://schemas.microsoft.com/office/drawing/2014/main" id="{297B60FC-7732-6A30-F080-2F1E64DF61FF}"/>
              </a:ext>
            </a:extLst>
          </p:cNvPr>
          <p:cNvGraphicFramePr/>
          <p:nvPr>
            <p:extLst>
              <p:ext uri="{D42A27DB-BD31-4B8C-83A1-F6EECF244321}">
                <p14:modId xmlns:p14="http://schemas.microsoft.com/office/powerpoint/2010/main" val="3849967083"/>
              </p:ext>
            </p:extLst>
          </p:nvPr>
        </p:nvGraphicFramePr>
        <p:xfrm>
          <a:off x="525096" y="1004790"/>
          <a:ext cx="8324825" cy="4205750"/>
        </p:xfrm>
        <a:graphic>
          <a:graphicData uri="http://schemas.openxmlformats.org/drawingml/2006/table">
            <a:tbl>
              <a:tblPr firstRow="1" firstCol="1" bandRow="1">
                <a:noFill/>
                <a:tableStyleId>{EDE6CF61-1A57-4B94-8148-FBB04940716C}</a:tableStyleId>
              </a:tblPr>
              <a:tblGrid>
                <a:gridCol w="1041775">
                  <a:extLst>
                    <a:ext uri="{9D8B030D-6E8A-4147-A177-3AD203B41FA5}">
                      <a16:colId xmlns:a16="http://schemas.microsoft.com/office/drawing/2014/main" val="20000"/>
                    </a:ext>
                  </a:extLst>
                </a:gridCol>
                <a:gridCol w="3796100">
                  <a:extLst>
                    <a:ext uri="{9D8B030D-6E8A-4147-A177-3AD203B41FA5}">
                      <a16:colId xmlns:a16="http://schemas.microsoft.com/office/drawing/2014/main" val="20001"/>
                    </a:ext>
                  </a:extLst>
                </a:gridCol>
                <a:gridCol w="3486950">
                  <a:extLst>
                    <a:ext uri="{9D8B030D-6E8A-4147-A177-3AD203B41FA5}">
                      <a16:colId xmlns:a16="http://schemas.microsoft.com/office/drawing/2014/main" val="20002"/>
                    </a:ext>
                  </a:extLst>
                </a:gridCol>
              </a:tblGrid>
              <a:tr h="494375">
                <a:tc>
                  <a:txBody>
                    <a:bodyPr/>
                    <a:lstStyle/>
                    <a:p>
                      <a:pPr marL="0" marR="0" lvl="0" indent="0" algn="ctr" rtl="0">
                        <a:lnSpc>
                          <a:spcPct val="150000"/>
                        </a:lnSpc>
                        <a:spcBef>
                          <a:spcPts val="0"/>
                        </a:spcBef>
                        <a:spcAft>
                          <a:spcPts val="0"/>
                        </a:spcAft>
                        <a:buNone/>
                      </a:pPr>
                      <a:r>
                        <a:rPr lang="en-US" sz="1400" u="none" strike="noStrike" cap="none"/>
                        <a:t>S.NO</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NAME OF THE COMPONENT</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DESCRIPTION</a:t>
                      </a:r>
                      <a:endParaRPr sz="11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494375">
                <a:tc>
                  <a:txBody>
                    <a:bodyPr/>
                    <a:lstStyle/>
                    <a:p>
                      <a:pPr marL="0" marR="0" lvl="0" indent="0" algn="ctr" rtl="0">
                        <a:lnSpc>
                          <a:spcPct val="150000"/>
                        </a:lnSpc>
                        <a:spcBef>
                          <a:spcPts val="0"/>
                        </a:spcBef>
                        <a:spcAft>
                          <a:spcPts val="0"/>
                        </a:spcAft>
                        <a:buNone/>
                      </a:pPr>
                      <a:r>
                        <a:rPr lang="en-US" sz="1400" u="none" strike="noStrike" cap="none"/>
                        <a:t>1</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Arduino Mega</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a:t>
                      </a:r>
                      <a:endParaRPr sz="11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r h="494375">
                <a:tc>
                  <a:txBody>
                    <a:bodyPr/>
                    <a:lstStyle/>
                    <a:p>
                      <a:pPr marL="0" marR="0" lvl="0" indent="0" algn="ctr" rtl="0">
                        <a:lnSpc>
                          <a:spcPct val="150000"/>
                        </a:lnSpc>
                        <a:spcBef>
                          <a:spcPts val="0"/>
                        </a:spcBef>
                        <a:spcAft>
                          <a:spcPts val="0"/>
                        </a:spcAft>
                        <a:buNone/>
                      </a:pPr>
                      <a:r>
                        <a:rPr lang="en-US" sz="1400" u="none" strike="noStrike" cap="none"/>
                        <a:t>2</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Keypad 4×4</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a:t>
                      </a:r>
                      <a:endParaRPr sz="11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2"/>
                  </a:ext>
                </a:extLst>
              </a:tr>
              <a:tr h="494375">
                <a:tc>
                  <a:txBody>
                    <a:bodyPr/>
                    <a:lstStyle/>
                    <a:p>
                      <a:pPr marL="0" marR="0" lvl="0" indent="0" algn="ctr" rtl="0">
                        <a:lnSpc>
                          <a:spcPct val="150000"/>
                        </a:lnSpc>
                        <a:spcBef>
                          <a:spcPts val="0"/>
                        </a:spcBef>
                        <a:spcAft>
                          <a:spcPts val="0"/>
                        </a:spcAft>
                        <a:buNone/>
                      </a:pPr>
                      <a:r>
                        <a:rPr lang="en-US" sz="1400" u="none" strike="noStrike" cap="none"/>
                        <a:t>3</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Lamp L1</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1A</a:t>
                      </a:r>
                      <a:endParaRPr sz="11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3"/>
                  </a:ext>
                </a:extLst>
              </a:tr>
              <a:tr h="371375">
                <a:tc>
                  <a:txBody>
                    <a:bodyPr/>
                    <a:lstStyle/>
                    <a:p>
                      <a:pPr marL="0" marR="0" lvl="0" indent="0" algn="ctr" rtl="0">
                        <a:lnSpc>
                          <a:spcPct val="150000"/>
                        </a:lnSpc>
                        <a:spcBef>
                          <a:spcPts val="0"/>
                        </a:spcBef>
                        <a:spcAft>
                          <a:spcPts val="0"/>
                        </a:spcAft>
                        <a:buNone/>
                      </a:pPr>
                      <a:r>
                        <a:rPr lang="en-US" sz="1400" u="none" strike="noStrike" cap="none"/>
                        <a:t>4</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dirty="0"/>
                        <a:t>Lamp L2</a:t>
                      </a:r>
                      <a:endParaRPr sz="1100" u="none" strike="noStrike" cap="none" dirty="0">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2A</a:t>
                      </a:r>
                      <a:endParaRPr sz="11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4"/>
                  </a:ext>
                </a:extLst>
              </a:tr>
              <a:tr h="371375">
                <a:tc>
                  <a:txBody>
                    <a:bodyPr/>
                    <a:lstStyle/>
                    <a:p>
                      <a:pPr marL="0" marR="0" lvl="0" indent="0" algn="ctr" rtl="0">
                        <a:lnSpc>
                          <a:spcPct val="150000"/>
                        </a:lnSpc>
                        <a:spcBef>
                          <a:spcPts val="0"/>
                        </a:spcBef>
                        <a:spcAft>
                          <a:spcPts val="0"/>
                        </a:spcAft>
                        <a:buNone/>
                      </a:pPr>
                      <a:r>
                        <a:rPr lang="en-US" sz="1400" u="none" strike="noStrike" cap="none"/>
                        <a:t>5</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Lamp L3</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3A</a:t>
                      </a:r>
                      <a:endParaRPr sz="11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5"/>
                  </a:ext>
                </a:extLst>
              </a:tr>
              <a:tr h="371375">
                <a:tc>
                  <a:txBody>
                    <a:bodyPr/>
                    <a:lstStyle/>
                    <a:p>
                      <a:pPr marL="0" marR="0" lvl="0" indent="0" algn="ctr" rtl="0">
                        <a:lnSpc>
                          <a:spcPct val="150000"/>
                        </a:lnSpc>
                        <a:spcBef>
                          <a:spcPts val="0"/>
                        </a:spcBef>
                        <a:spcAft>
                          <a:spcPts val="0"/>
                        </a:spcAft>
                        <a:buNone/>
                      </a:pPr>
                      <a:r>
                        <a:rPr lang="en-US" sz="1400" u="none" strike="noStrike" cap="none"/>
                        <a:t>6</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Lamp L4</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4A</a:t>
                      </a:r>
                      <a:endParaRPr sz="11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6"/>
                  </a:ext>
                </a:extLst>
              </a:tr>
              <a:tr h="371375">
                <a:tc>
                  <a:txBody>
                    <a:bodyPr/>
                    <a:lstStyle/>
                    <a:p>
                      <a:pPr marL="0" marR="0" lvl="0" indent="0" algn="ctr" rtl="0">
                        <a:lnSpc>
                          <a:spcPct val="150000"/>
                        </a:lnSpc>
                        <a:spcBef>
                          <a:spcPts val="0"/>
                        </a:spcBef>
                        <a:spcAft>
                          <a:spcPts val="0"/>
                        </a:spcAft>
                        <a:buNone/>
                      </a:pPr>
                      <a:r>
                        <a:rPr lang="en-US" sz="1400" u="none" strike="noStrike" cap="none"/>
                        <a:t>7</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Lamp L5</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5A</a:t>
                      </a:r>
                      <a:endParaRPr sz="11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7"/>
                  </a:ext>
                </a:extLst>
              </a:tr>
              <a:tr h="371375">
                <a:tc>
                  <a:txBody>
                    <a:bodyPr/>
                    <a:lstStyle/>
                    <a:p>
                      <a:pPr marL="0" marR="0" lvl="0" indent="0" algn="ctr" rtl="0">
                        <a:lnSpc>
                          <a:spcPct val="150000"/>
                        </a:lnSpc>
                        <a:spcBef>
                          <a:spcPts val="0"/>
                        </a:spcBef>
                        <a:spcAft>
                          <a:spcPts val="0"/>
                        </a:spcAft>
                        <a:buNone/>
                      </a:pPr>
                      <a:r>
                        <a:rPr lang="en-US" sz="1400" u="none" strike="noStrike" cap="none"/>
                        <a:t>8</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Current Sensor (ACS 712)</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0-30A, 5V</a:t>
                      </a:r>
                      <a:endParaRPr sz="11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8"/>
                  </a:ext>
                </a:extLst>
              </a:tr>
              <a:tr h="371375">
                <a:tc>
                  <a:txBody>
                    <a:bodyPr/>
                    <a:lstStyle/>
                    <a:p>
                      <a:pPr marL="0" marR="0" lvl="0" indent="0" algn="ctr" rtl="0">
                        <a:lnSpc>
                          <a:spcPct val="150000"/>
                        </a:lnSpc>
                        <a:spcBef>
                          <a:spcPts val="0"/>
                        </a:spcBef>
                        <a:spcAft>
                          <a:spcPts val="0"/>
                        </a:spcAft>
                        <a:buNone/>
                      </a:pPr>
                      <a:r>
                        <a:rPr lang="en-US" sz="1400" u="none" strike="noStrike" cap="none"/>
                        <a:t>9</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dirty="0"/>
                        <a:t>Relay</a:t>
                      </a:r>
                      <a:endParaRPr sz="1100" u="none" strike="noStrike" cap="none" dirty="0">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dirty="0"/>
                        <a:t>16A, 5V</a:t>
                      </a:r>
                      <a:endParaRPr sz="1100" u="none" strike="noStrike" cap="none" dirty="0">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9"/>
                  </a:ext>
                </a:extLst>
              </a:tr>
            </a:tbl>
          </a:graphicData>
        </a:graphic>
      </p:graphicFrame>
      <p:sp>
        <p:nvSpPr>
          <p:cNvPr id="4" name="Footer Placeholder 3">
            <a:extLst>
              <a:ext uri="{FF2B5EF4-FFF2-40B4-BE49-F238E27FC236}">
                <a16:creationId xmlns:a16="http://schemas.microsoft.com/office/drawing/2014/main" id="{2A1486EF-1D34-93F6-BA5E-DBF5D613E728}"/>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757361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81;p17">
            <a:extLst>
              <a:ext uri="{FF2B5EF4-FFF2-40B4-BE49-F238E27FC236}">
                <a16:creationId xmlns:a16="http://schemas.microsoft.com/office/drawing/2014/main" id="{D390A1FA-99B0-7D5C-BFCE-6AFC886A8339}"/>
              </a:ext>
            </a:extLst>
          </p:cNvPr>
          <p:cNvSpPr/>
          <p:nvPr/>
        </p:nvSpPr>
        <p:spPr>
          <a:xfrm>
            <a:off x="3471378" y="356311"/>
            <a:ext cx="2201244" cy="73866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1" i="0" u="none" strike="noStrike" cap="none" dirty="0">
                <a:solidFill>
                  <a:srgbClr val="C00000"/>
                </a:solidFill>
                <a:latin typeface="Arial"/>
                <a:ea typeface="Arial"/>
                <a:cs typeface="Arial"/>
                <a:sym typeface="Arial"/>
              </a:rPr>
              <a:t>Flow Diagram</a:t>
            </a:r>
            <a:endParaRPr sz="2400" b="0" i="0" u="none" strike="noStrike" cap="none" dirty="0">
              <a:solidFill>
                <a:srgbClr val="C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dirty="0">
              <a:solidFill>
                <a:schemeClr val="dk1"/>
              </a:solidFill>
              <a:latin typeface="Arial"/>
              <a:ea typeface="Arial"/>
              <a:cs typeface="Arial"/>
              <a:sym typeface="Arial"/>
            </a:endParaRPr>
          </a:p>
        </p:txBody>
      </p:sp>
      <p:pic>
        <p:nvPicPr>
          <p:cNvPr id="3" name="Google Shape;282;p17">
            <a:extLst>
              <a:ext uri="{FF2B5EF4-FFF2-40B4-BE49-F238E27FC236}">
                <a16:creationId xmlns:a16="http://schemas.microsoft.com/office/drawing/2014/main" id="{3BB35E2F-0E89-060F-17D4-7A99E870DA63}"/>
              </a:ext>
            </a:extLst>
          </p:cNvPr>
          <p:cNvPicPr preferRelativeResize="0"/>
          <p:nvPr/>
        </p:nvPicPr>
        <p:blipFill rotWithShape="1">
          <a:blip r:embed="rId2">
            <a:alphaModFix/>
          </a:blip>
          <a:srcRect/>
          <a:stretch/>
        </p:blipFill>
        <p:spPr>
          <a:xfrm>
            <a:off x="529901" y="1094975"/>
            <a:ext cx="8420100" cy="4648198"/>
          </a:xfrm>
          <a:prstGeom prst="rect">
            <a:avLst/>
          </a:prstGeom>
          <a:noFill/>
          <a:ln>
            <a:noFill/>
          </a:ln>
        </p:spPr>
      </p:pic>
      <p:sp>
        <p:nvSpPr>
          <p:cNvPr id="4" name="Footer Placeholder 3">
            <a:extLst>
              <a:ext uri="{FF2B5EF4-FFF2-40B4-BE49-F238E27FC236}">
                <a16:creationId xmlns:a16="http://schemas.microsoft.com/office/drawing/2014/main" id="{9807E68C-DFAE-6668-667D-7BCC507F9AE1}"/>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4219183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92;p18">
            <a:extLst>
              <a:ext uri="{FF2B5EF4-FFF2-40B4-BE49-F238E27FC236}">
                <a16:creationId xmlns:a16="http://schemas.microsoft.com/office/drawing/2014/main" id="{DC520B19-EBFA-9129-136C-913EB89BE01B}"/>
              </a:ext>
            </a:extLst>
          </p:cNvPr>
          <p:cNvPicPr preferRelativeResize="0"/>
          <p:nvPr/>
        </p:nvPicPr>
        <p:blipFill rotWithShape="1">
          <a:blip r:embed="rId2">
            <a:alphaModFix/>
          </a:blip>
          <a:srcRect/>
          <a:stretch/>
        </p:blipFill>
        <p:spPr>
          <a:xfrm>
            <a:off x="300037" y="1102183"/>
            <a:ext cx="8543925" cy="4495796"/>
          </a:xfrm>
          <a:prstGeom prst="rect">
            <a:avLst/>
          </a:prstGeom>
          <a:noFill/>
          <a:ln>
            <a:noFill/>
          </a:ln>
        </p:spPr>
      </p:pic>
      <p:sp>
        <p:nvSpPr>
          <p:cNvPr id="3" name="Footer Placeholder 2">
            <a:extLst>
              <a:ext uri="{FF2B5EF4-FFF2-40B4-BE49-F238E27FC236}">
                <a16:creationId xmlns:a16="http://schemas.microsoft.com/office/drawing/2014/main" id="{AAB1DB89-BEE0-55D0-0850-E962F96A8A01}"/>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4276552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01;p19">
            <a:extLst>
              <a:ext uri="{FF2B5EF4-FFF2-40B4-BE49-F238E27FC236}">
                <a16:creationId xmlns:a16="http://schemas.microsoft.com/office/drawing/2014/main" id="{350E3CB6-DEDF-C06C-63FC-E2A18F35A550}"/>
              </a:ext>
            </a:extLst>
          </p:cNvPr>
          <p:cNvPicPr preferRelativeResize="0"/>
          <p:nvPr/>
        </p:nvPicPr>
        <p:blipFill rotWithShape="1">
          <a:blip r:embed="rId2">
            <a:alphaModFix/>
          </a:blip>
          <a:srcRect/>
          <a:stretch/>
        </p:blipFill>
        <p:spPr>
          <a:xfrm>
            <a:off x="114300" y="885852"/>
            <a:ext cx="8924925" cy="5263724"/>
          </a:xfrm>
          <a:prstGeom prst="rect">
            <a:avLst/>
          </a:prstGeom>
          <a:noFill/>
          <a:ln>
            <a:noFill/>
          </a:ln>
        </p:spPr>
      </p:pic>
      <p:sp>
        <p:nvSpPr>
          <p:cNvPr id="3" name="Footer Placeholder 2">
            <a:extLst>
              <a:ext uri="{FF2B5EF4-FFF2-40B4-BE49-F238E27FC236}">
                <a16:creationId xmlns:a16="http://schemas.microsoft.com/office/drawing/2014/main" id="{13A2B9CB-64FB-6839-2EA0-BC404018B61F}"/>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1637913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10;p20">
            <a:extLst>
              <a:ext uri="{FF2B5EF4-FFF2-40B4-BE49-F238E27FC236}">
                <a16:creationId xmlns:a16="http://schemas.microsoft.com/office/drawing/2014/main" id="{B359E413-9877-5277-7D35-4E7A64A9FCC9}"/>
              </a:ext>
            </a:extLst>
          </p:cNvPr>
          <p:cNvPicPr preferRelativeResize="0"/>
          <p:nvPr/>
        </p:nvPicPr>
        <p:blipFill rotWithShape="1">
          <a:blip r:embed="rId2">
            <a:alphaModFix/>
          </a:blip>
          <a:srcRect/>
          <a:stretch/>
        </p:blipFill>
        <p:spPr>
          <a:xfrm>
            <a:off x="152400" y="914525"/>
            <a:ext cx="8839199" cy="5273718"/>
          </a:xfrm>
          <a:prstGeom prst="rect">
            <a:avLst/>
          </a:prstGeom>
          <a:noFill/>
          <a:ln>
            <a:noFill/>
          </a:ln>
        </p:spPr>
      </p:pic>
      <p:sp>
        <p:nvSpPr>
          <p:cNvPr id="3" name="Footer Placeholder 2">
            <a:extLst>
              <a:ext uri="{FF2B5EF4-FFF2-40B4-BE49-F238E27FC236}">
                <a16:creationId xmlns:a16="http://schemas.microsoft.com/office/drawing/2014/main" id="{0AAAA013-B572-565D-CB22-110127CE34A1}"/>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1231641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319;p21">
            <a:extLst>
              <a:ext uri="{FF2B5EF4-FFF2-40B4-BE49-F238E27FC236}">
                <a16:creationId xmlns:a16="http://schemas.microsoft.com/office/drawing/2014/main" id="{F44C209C-AC80-7B25-7AF3-8ED6175EF6FD}"/>
              </a:ext>
            </a:extLst>
          </p:cNvPr>
          <p:cNvPicPr preferRelativeResize="0"/>
          <p:nvPr/>
        </p:nvPicPr>
        <p:blipFill rotWithShape="1">
          <a:blip r:embed="rId2">
            <a:alphaModFix/>
          </a:blip>
          <a:srcRect/>
          <a:stretch/>
        </p:blipFill>
        <p:spPr>
          <a:xfrm>
            <a:off x="498021" y="790683"/>
            <a:ext cx="7834215" cy="4527767"/>
          </a:xfrm>
          <a:prstGeom prst="rect">
            <a:avLst/>
          </a:prstGeom>
          <a:noFill/>
          <a:ln>
            <a:noFill/>
          </a:ln>
        </p:spPr>
      </p:pic>
      <p:sp>
        <p:nvSpPr>
          <p:cNvPr id="3" name="Footer Placeholder 2">
            <a:extLst>
              <a:ext uri="{FF2B5EF4-FFF2-40B4-BE49-F238E27FC236}">
                <a16:creationId xmlns:a16="http://schemas.microsoft.com/office/drawing/2014/main" id="{0FCF3D76-2C01-203A-96BF-71D9CEC53CBE}"/>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239329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29;p22">
            <a:extLst>
              <a:ext uri="{FF2B5EF4-FFF2-40B4-BE49-F238E27FC236}">
                <a16:creationId xmlns:a16="http://schemas.microsoft.com/office/drawing/2014/main" id="{C8A70C87-D9A0-42CF-A4A7-19AD6CB6A9B1}"/>
              </a:ext>
            </a:extLst>
          </p:cNvPr>
          <p:cNvSpPr/>
          <p:nvPr/>
        </p:nvSpPr>
        <p:spPr>
          <a:xfrm>
            <a:off x="933425" y="300712"/>
            <a:ext cx="7650738" cy="461624"/>
          </a:xfrm>
          <a:prstGeom prst="rect">
            <a:avLst/>
          </a:prstGeom>
          <a:noFill/>
          <a:ln>
            <a:noFill/>
          </a:ln>
        </p:spPr>
        <p:txBody>
          <a:bodyPr spcFirstLastPara="1" wrap="square" lIns="91425" tIns="45700" rIns="91425" bIns="45700" anchor="ctr" anchorCtr="0">
            <a:spAutoFit/>
          </a:bodyPr>
          <a:lstStyle/>
          <a:p>
            <a:pPr marL="0" marR="0" lvl="0" indent="457200" algn="ctr" rtl="0">
              <a:lnSpc>
                <a:spcPct val="100000"/>
              </a:lnSpc>
              <a:spcBef>
                <a:spcPts val="0"/>
              </a:spcBef>
              <a:spcAft>
                <a:spcPts val="0"/>
              </a:spcAft>
              <a:buClr>
                <a:schemeClr val="dk1"/>
              </a:buClr>
              <a:buSzPts val="2400"/>
              <a:buFont typeface="Arial"/>
              <a:buNone/>
            </a:pPr>
            <a:r>
              <a:rPr lang="en-US" sz="2400" b="1" i="0" u="none" strike="noStrike" cap="none" dirty="0">
                <a:solidFill>
                  <a:srgbClr val="C00000"/>
                </a:solidFill>
                <a:latin typeface="Palatino Linotype" panose="02040502050505030304" pitchFamily="18" charset="0"/>
                <a:ea typeface="Arial"/>
                <a:cs typeface="Arial"/>
                <a:sym typeface="Arial"/>
              </a:rPr>
              <a:t>COMPONENT DESCRIPTION OF HARDWARE</a:t>
            </a:r>
            <a:endParaRPr sz="2400" b="0" i="0" u="none" strike="noStrike" cap="none" dirty="0">
              <a:solidFill>
                <a:srgbClr val="C00000"/>
              </a:solidFill>
              <a:latin typeface="Palatino Linotype" panose="02040502050505030304" pitchFamily="18" charset="0"/>
              <a:ea typeface="Arial"/>
              <a:cs typeface="Arial"/>
              <a:sym typeface="Arial"/>
            </a:endParaRPr>
          </a:p>
        </p:txBody>
      </p:sp>
      <p:graphicFrame>
        <p:nvGraphicFramePr>
          <p:cNvPr id="3" name="Google Shape;328;p22">
            <a:extLst>
              <a:ext uri="{FF2B5EF4-FFF2-40B4-BE49-F238E27FC236}">
                <a16:creationId xmlns:a16="http://schemas.microsoft.com/office/drawing/2014/main" id="{6A489CF3-4520-9E9B-7D0D-C4CF818F0DC8}"/>
              </a:ext>
            </a:extLst>
          </p:cNvPr>
          <p:cNvGraphicFramePr/>
          <p:nvPr>
            <p:extLst>
              <p:ext uri="{D42A27DB-BD31-4B8C-83A1-F6EECF244321}">
                <p14:modId xmlns:p14="http://schemas.microsoft.com/office/powerpoint/2010/main" val="3702423631"/>
              </p:ext>
            </p:extLst>
          </p:nvPr>
        </p:nvGraphicFramePr>
        <p:xfrm>
          <a:off x="761999" y="989246"/>
          <a:ext cx="7991450" cy="3921625"/>
        </p:xfrm>
        <a:graphic>
          <a:graphicData uri="http://schemas.openxmlformats.org/drawingml/2006/table">
            <a:tbl>
              <a:tblPr firstRow="1" firstCol="1" bandRow="1">
                <a:noFill/>
                <a:tableStyleId>{EDE6CF61-1A57-4B94-8148-FBB04940716C}</a:tableStyleId>
              </a:tblPr>
              <a:tblGrid>
                <a:gridCol w="879175">
                  <a:extLst>
                    <a:ext uri="{9D8B030D-6E8A-4147-A177-3AD203B41FA5}">
                      <a16:colId xmlns:a16="http://schemas.microsoft.com/office/drawing/2014/main" val="20000"/>
                    </a:ext>
                  </a:extLst>
                </a:gridCol>
                <a:gridCol w="2750650">
                  <a:extLst>
                    <a:ext uri="{9D8B030D-6E8A-4147-A177-3AD203B41FA5}">
                      <a16:colId xmlns:a16="http://schemas.microsoft.com/office/drawing/2014/main" val="20001"/>
                    </a:ext>
                  </a:extLst>
                </a:gridCol>
                <a:gridCol w="4361625">
                  <a:extLst>
                    <a:ext uri="{9D8B030D-6E8A-4147-A177-3AD203B41FA5}">
                      <a16:colId xmlns:a16="http://schemas.microsoft.com/office/drawing/2014/main" val="20002"/>
                    </a:ext>
                  </a:extLst>
                </a:gridCol>
              </a:tblGrid>
              <a:tr h="567350">
                <a:tc>
                  <a:txBody>
                    <a:bodyPr/>
                    <a:lstStyle/>
                    <a:p>
                      <a:pPr marL="0" marR="0" lvl="0" indent="0" algn="just" rtl="0">
                        <a:lnSpc>
                          <a:spcPct val="150000"/>
                        </a:lnSpc>
                        <a:spcBef>
                          <a:spcPts val="0"/>
                        </a:spcBef>
                        <a:spcAft>
                          <a:spcPts val="0"/>
                        </a:spcAft>
                        <a:buNone/>
                      </a:pPr>
                      <a:r>
                        <a:rPr lang="en-US" sz="1400" u="none" strike="noStrike" cap="none"/>
                        <a:t>S.NO</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50000"/>
                        </a:lnSpc>
                        <a:spcBef>
                          <a:spcPts val="0"/>
                        </a:spcBef>
                        <a:spcAft>
                          <a:spcPts val="0"/>
                        </a:spcAft>
                        <a:buNone/>
                      </a:pPr>
                      <a:r>
                        <a:rPr lang="en-US" sz="1400" u="none" strike="noStrike" cap="none"/>
                        <a:t>NAME OF THE APPARATUS</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just" rtl="0">
                        <a:lnSpc>
                          <a:spcPct val="150000"/>
                        </a:lnSpc>
                        <a:spcBef>
                          <a:spcPts val="0"/>
                        </a:spcBef>
                        <a:spcAft>
                          <a:spcPts val="0"/>
                        </a:spcAft>
                        <a:buNone/>
                      </a:pPr>
                      <a:r>
                        <a:rPr lang="en-US" sz="1400" u="none" strike="noStrike" cap="none"/>
                        <a:t>DESCRIPTION</a:t>
                      </a:r>
                      <a:endParaRPr sz="11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0"/>
                  </a:ext>
                </a:extLst>
              </a:tr>
              <a:tr h="567350">
                <a:tc>
                  <a:txBody>
                    <a:bodyPr/>
                    <a:lstStyle/>
                    <a:p>
                      <a:pPr marL="0" marR="0" lvl="0" indent="0" algn="just" rtl="0">
                        <a:lnSpc>
                          <a:spcPct val="150000"/>
                        </a:lnSpc>
                        <a:spcBef>
                          <a:spcPts val="0"/>
                        </a:spcBef>
                        <a:spcAft>
                          <a:spcPts val="0"/>
                        </a:spcAft>
                        <a:buNone/>
                      </a:pPr>
                      <a:r>
                        <a:rPr lang="en-US" sz="1400" u="none" strike="noStrike" cap="none"/>
                        <a:t>1</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50000"/>
                        </a:lnSpc>
                        <a:spcBef>
                          <a:spcPts val="0"/>
                        </a:spcBef>
                        <a:spcAft>
                          <a:spcPts val="0"/>
                        </a:spcAft>
                        <a:buNone/>
                      </a:pPr>
                      <a:r>
                        <a:rPr lang="en-US" sz="1400" u="none" strike="noStrike" cap="none"/>
                        <a:t>         Arduino mega 2560</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a:t>
                      </a:r>
                      <a:endParaRPr sz="11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1"/>
                  </a:ext>
                </a:extLst>
              </a:tr>
              <a:tr h="567350">
                <a:tc>
                  <a:txBody>
                    <a:bodyPr/>
                    <a:lstStyle/>
                    <a:p>
                      <a:pPr marL="0" marR="0" lvl="0" indent="0" algn="just" rtl="0">
                        <a:lnSpc>
                          <a:spcPct val="150000"/>
                        </a:lnSpc>
                        <a:spcBef>
                          <a:spcPts val="0"/>
                        </a:spcBef>
                        <a:spcAft>
                          <a:spcPts val="0"/>
                        </a:spcAft>
                        <a:buNone/>
                      </a:pPr>
                      <a:r>
                        <a:rPr lang="en-US" sz="1400" u="none" strike="noStrike" cap="none"/>
                        <a:t>2</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50000"/>
                        </a:lnSpc>
                        <a:spcBef>
                          <a:spcPts val="0"/>
                        </a:spcBef>
                        <a:spcAft>
                          <a:spcPts val="0"/>
                        </a:spcAft>
                        <a:buNone/>
                      </a:pPr>
                      <a:r>
                        <a:rPr lang="en-US" sz="1400" u="none" strike="noStrike" cap="none"/>
                        <a:t>         GSM Module</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a:t>
                      </a:r>
                      <a:endParaRPr sz="11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2"/>
                  </a:ext>
                </a:extLst>
              </a:tr>
              <a:tr h="567350">
                <a:tc>
                  <a:txBody>
                    <a:bodyPr/>
                    <a:lstStyle/>
                    <a:p>
                      <a:pPr marL="0" marR="0" lvl="0" indent="0" algn="just" rtl="0">
                        <a:lnSpc>
                          <a:spcPct val="150000"/>
                        </a:lnSpc>
                        <a:spcBef>
                          <a:spcPts val="0"/>
                        </a:spcBef>
                        <a:spcAft>
                          <a:spcPts val="0"/>
                        </a:spcAft>
                        <a:buNone/>
                      </a:pPr>
                      <a:r>
                        <a:rPr lang="en-US" sz="1400" u="none" strike="noStrike" cap="none"/>
                        <a:t>3</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l" rtl="0">
                        <a:lnSpc>
                          <a:spcPct val="150000"/>
                        </a:lnSpc>
                        <a:spcBef>
                          <a:spcPts val="0"/>
                        </a:spcBef>
                        <a:spcAft>
                          <a:spcPts val="0"/>
                        </a:spcAft>
                        <a:buNone/>
                      </a:pPr>
                      <a:r>
                        <a:rPr lang="en-US" sz="1400" u="none" strike="noStrike" cap="none"/>
                        <a:t>          ESP Module</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a:t>-</a:t>
                      </a:r>
                      <a:endParaRPr sz="11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3"/>
                  </a:ext>
                </a:extLst>
              </a:tr>
              <a:tr h="517525">
                <a:tc>
                  <a:txBody>
                    <a:bodyPr/>
                    <a:lstStyle/>
                    <a:p>
                      <a:pPr marL="0" marR="0" lvl="0" indent="0" algn="just" rtl="0">
                        <a:lnSpc>
                          <a:spcPct val="150000"/>
                        </a:lnSpc>
                        <a:spcBef>
                          <a:spcPts val="0"/>
                        </a:spcBef>
                        <a:spcAft>
                          <a:spcPts val="0"/>
                        </a:spcAft>
                        <a:buNone/>
                      </a:pPr>
                      <a:r>
                        <a:rPr lang="en-US" sz="1400" u="none" strike="noStrike" cap="none"/>
                        <a:t>4</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457200" algn="l" rtl="0">
                        <a:lnSpc>
                          <a:spcPct val="150000"/>
                        </a:lnSpc>
                        <a:spcBef>
                          <a:spcPts val="0"/>
                        </a:spcBef>
                        <a:spcAft>
                          <a:spcPts val="0"/>
                        </a:spcAft>
                        <a:buNone/>
                      </a:pPr>
                      <a:r>
                        <a:rPr lang="en-US" sz="1400" u="none" strike="noStrike" cap="none"/>
                        <a:t>Current Sensor (WCS)</a:t>
                      </a:r>
                      <a:endParaRPr sz="1100" u="none" strike="noStrike" cap="none">
                        <a:latin typeface="Times New Roman"/>
                        <a:ea typeface="Times New Roman"/>
                        <a:cs typeface="Times New Roman"/>
                        <a:sym typeface="Times New Roman"/>
                      </a:endParaRPr>
                    </a:p>
                  </a:txBody>
                  <a:tcPr marL="68575" marR="68575" marT="0" marB="0"/>
                </a:tc>
                <a:tc>
                  <a:txBody>
                    <a:bodyPr/>
                    <a:lstStyle/>
                    <a:p>
                      <a:pPr marL="914400" marR="0" lvl="0" indent="0" algn="l" rtl="0">
                        <a:lnSpc>
                          <a:spcPct val="150000"/>
                        </a:lnSpc>
                        <a:spcBef>
                          <a:spcPts val="0"/>
                        </a:spcBef>
                        <a:spcAft>
                          <a:spcPts val="0"/>
                        </a:spcAft>
                        <a:buNone/>
                      </a:pPr>
                      <a:r>
                        <a:rPr lang="en-US" sz="1400" u="none" strike="noStrike" cap="none"/>
                        <a:t>                  0-35 A, 5V</a:t>
                      </a:r>
                      <a:endParaRPr sz="11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4"/>
                  </a:ext>
                </a:extLst>
              </a:tr>
              <a:tr h="567350">
                <a:tc>
                  <a:txBody>
                    <a:bodyPr/>
                    <a:lstStyle/>
                    <a:p>
                      <a:pPr marL="0" marR="0" lvl="0" indent="0" algn="just" rtl="0">
                        <a:lnSpc>
                          <a:spcPct val="150000"/>
                        </a:lnSpc>
                        <a:spcBef>
                          <a:spcPts val="0"/>
                        </a:spcBef>
                        <a:spcAft>
                          <a:spcPts val="0"/>
                        </a:spcAft>
                        <a:buNone/>
                      </a:pPr>
                      <a:r>
                        <a:rPr lang="en-US" sz="1400" u="none" strike="noStrike" cap="none"/>
                        <a:t>5</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457200" algn="l" rtl="0">
                        <a:lnSpc>
                          <a:spcPct val="150000"/>
                        </a:lnSpc>
                        <a:spcBef>
                          <a:spcPts val="0"/>
                        </a:spcBef>
                        <a:spcAft>
                          <a:spcPts val="0"/>
                        </a:spcAft>
                        <a:buNone/>
                      </a:pPr>
                      <a:r>
                        <a:rPr lang="en-US" sz="1400" u="none" strike="noStrike" cap="none"/>
                        <a:t>Relay Module</a:t>
                      </a:r>
                      <a:endParaRPr sz="1100" u="none" strike="noStrike" cap="none">
                        <a:latin typeface="Times New Roman"/>
                        <a:ea typeface="Times New Roman"/>
                        <a:cs typeface="Times New Roman"/>
                        <a:sym typeface="Times New Roman"/>
                      </a:endParaRPr>
                    </a:p>
                  </a:txBody>
                  <a:tcPr marL="68575" marR="68575" marT="0" marB="0"/>
                </a:tc>
                <a:tc>
                  <a:txBody>
                    <a:bodyPr/>
                    <a:lstStyle/>
                    <a:p>
                      <a:pPr marL="228600" marR="0" lvl="0" indent="0" algn="ctr" rtl="0">
                        <a:lnSpc>
                          <a:spcPct val="150000"/>
                        </a:lnSpc>
                        <a:spcBef>
                          <a:spcPts val="0"/>
                        </a:spcBef>
                        <a:spcAft>
                          <a:spcPts val="0"/>
                        </a:spcAft>
                        <a:buNone/>
                      </a:pPr>
                      <a:r>
                        <a:rPr lang="en-US" sz="1400" u="none" strike="noStrike" cap="none"/>
                        <a:t>0-30 A, 5V</a:t>
                      </a:r>
                      <a:endParaRPr sz="1100" u="none" strike="noStrike" cap="none">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5"/>
                  </a:ext>
                </a:extLst>
              </a:tr>
              <a:tr h="567350">
                <a:tc>
                  <a:txBody>
                    <a:bodyPr/>
                    <a:lstStyle/>
                    <a:p>
                      <a:pPr marL="0" marR="0" lvl="0" indent="0" algn="just" rtl="0">
                        <a:lnSpc>
                          <a:spcPct val="150000"/>
                        </a:lnSpc>
                        <a:spcBef>
                          <a:spcPts val="0"/>
                        </a:spcBef>
                        <a:spcAft>
                          <a:spcPts val="0"/>
                        </a:spcAft>
                        <a:buNone/>
                      </a:pPr>
                      <a:r>
                        <a:rPr lang="en-US" sz="1400" u="none" strike="noStrike" cap="none"/>
                        <a:t>6</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457200" algn="l" rtl="0">
                        <a:lnSpc>
                          <a:spcPct val="150000"/>
                        </a:lnSpc>
                        <a:spcBef>
                          <a:spcPts val="0"/>
                        </a:spcBef>
                        <a:spcAft>
                          <a:spcPts val="0"/>
                        </a:spcAft>
                        <a:buNone/>
                      </a:pPr>
                      <a:r>
                        <a:rPr lang="en-US" sz="1400" u="none" strike="noStrike" cap="none"/>
                        <a:t>Energy Meter</a:t>
                      </a:r>
                      <a:endParaRPr sz="1100" u="none" strike="noStrike" cap="none">
                        <a:latin typeface="Times New Roman"/>
                        <a:ea typeface="Times New Roman"/>
                        <a:cs typeface="Times New Roman"/>
                        <a:sym typeface="Times New Roman"/>
                      </a:endParaRPr>
                    </a:p>
                  </a:txBody>
                  <a:tcPr marL="68575" marR="68575" marT="0" marB="0"/>
                </a:tc>
                <a:tc>
                  <a:txBody>
                    <a:bodyPr/>
                    <a:lstStyle/>
                    <a:p>
                      <a:pPr marL="0" marR="0" lvl="0" indent="0" algn="ctr" rtl="0">
                        <a:lnSpc>
                          <a:spcPct val="150000"/>
                        </a:lnSpc>
                        <a:spcBef>
                          <a:spcPts val="0"/>
                        </a:spcBef>
                        <a:spcAft>
                          <a:spcPts val="0"/>
                        </a:spcAft>
                        <a:buNone/>
                      </a:pPr>
                      <a:r>
                        <a:rPr lang="en-US" sz="1400" u="none" strike="noStrike" cap="none" dirty="0"/>
                        <a:t>-</a:t>
                      </a:r>
                      <a:endParaRPr sz="1100" u="none" strike="noStrike" cap="none" dirty="0">
                        <a:latin typeface="Times New Roman"/>
                        <a:ea typeface="Times New Roman"/>
                        <a:cs typeface="Times New Roman"/>
                        <a:sym typeface="Times New Roman"/>
                      </a:endParaRPr>
                    </a:p>
                  </a:txBody>
                  <a:tcPr marL="68575" marR="68575" marT="0" marB="0"/>
                </a:tc>
                <a:extLst>
                  <a:ext uri="{0D108BD9-81ED-4DB2-BD59-A6C34878D82A}">
                    <a16:rowId xmlns:a16="http://schemas.microsoft.com/office/drawing/2014/main" val="10006"/>
                  </a:ext>
                </a:extLst>
              </a:tr>
            </a:tbl>
          </a:graphicData>
        </a:graphic>
      </p:graphicFrame>
      <p:sp>
        <p:nvSpPr>
          <p:cNvPr id="4" name="Footer Placeholder 3">
            <a:extLst>
              <a:ext uri="{FF2B5EF4-FFF2-40B4-BE49-F238E27FC236}">
                <a16:creationId xmlns:a16="http://schemas.microsoft.com/office/drawing/2014/main" id="{FAC8FEE7-C979-A3EA-F24A-7E34E72591B9}"/>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3807889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8;p2">
            <a:extLst>
              <a:ext uri="{FF2B5EF4-FFF2-40B4-BE49-F238E27FC236}">
                <a16:creationId xmlns:a16="http://schemas.microsoft.com/office/drawing/2014/main" id="{0D0F440B-D20B-6F86-F334-D980C7E8F4AF}"/>
              </a:ext>
            </a:extLst>
          </p:cNvPr>
          <p:cNvSpPr/>
          <p:nvPr/>
        </p:nvSpPr>
        <p:spPr>
          <a:xfrm>
            <a:off x="627017" y="1695551"/>
            <a:ext cx="7885215" cy="234004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FA185E"/>
              </a:buClr>
              <a:buSzPts val="3200"/>
              <a:buFont typeface="Arial"/>
              <a:buNone/>
            </a:pPr>
            <a:r>
              <a:rPr lang="en-US" sz="1800" b="0" i="0" u="none" strike="noStrike" cap="none" dirty="0">
                <a:solidFill>
                  <a:srgbClr val="000000"/>
                </a:solidFill>
                <a:latin typeface="Palatino Linotype" panose="02040502050505030304" pitchFamily="18" charset="0"/>
                <a:ea typeface="Roboto"/>
                <a:cs typeface="Roboto"/>
                <a:sym typeface="Roboto"/>
              </a:rPr>
              <a:t>	The world necessitates the needs of renewable energy generation for a green and sustainable growth of humanity. In electrical sense, with the current development, this translates to more irregularities and intermittent nature of supply power. Even with the non renewable energy supply has the possibilities of being intermittent in nature. To counter this, we practice load shedding. This has to be done in a very efficient manner in order to continue the working of the essential functionalities, and to protect the equipment from the irregularities. </a:t>
            </a:r>
            <a:endParaRPr sz="1800" b="0" i="0" u="none" strike="noStrike" cap="none" dirty="0">
              <a:solidFill>
                <a:srgbClr val="000000"/>
              </a:solidFill>
              <a:latin typeface="Palatino Linotype" panose="02040502050505030304" pitchFamily="18" charset="0"/>
              <a:ea typeface="Roboto"/>
              <a:cs typeface="Roboto"/>
              <a:sym typeface="Roboto"/>
            </a:endParaRPr>
          </a:p>
        </p:txBody>
      </p:sp>
      <p:sp>
        <p:nvSpPr>
          <p:cNvPr id="3" name="Google Shape;70;p2">
            <a:extLst>
              <a:ext uri="{FF2B5EF4-FFF2-40B4-BE49-F238E27FC236}">
                <a16:creationId xmlns:a16="http://schemas.microsoft.com/office/drawing/2014/main" id="{CBADCE42-8018-2B5F-8492-40C21D253E3F}"/>
              </a:ext>
            </a:extLst>
          </p:cNvPr>
          <p:cNvSpPr txBox="1"/>
          <p:nvPr/>
        </p:nvSpPr>
        <p:spPr>
          <a:xfrm>
            <a:off x="627017" y="699588"/>
            <a:ext cx="38201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C00000"/>
                </a:solidFill>
                <a:latin typeface="Palatino Linotype" panose="02040502050505030304" pitchFamily="18" charset="0"/>
                <a:ea typeface="Arial"/>
                <a:cs typeface="Arial"/>
                <a:sym typeface="Arial"/>
              </a:rPr>
              <a:t>PROBLEM STATEMENT </a:t>
            </a:r>
            <a:endParaRPr b="1" dirty="0">
              <a:solidFill>
                <a:srgbClr val="C00000"/>
              </a:solidFill>
              <a:latin typeface="Palatino Linotype" panose="02040502050505030304" pitchFamily="18" charset="0"/>
            </a:endParaRPr>
          </a:p>
        </p:txBody>
      </p:sp>
      <p:sp>
        <p:nvSpPr>
          <p:cNvPr id="4" name="Footer Placeholder 3">
            <a:extLst>
              <a:ext uri="{FF2B5EF4-FFF2-40B4-BE49-F238E27FC236}">
                <a16:creationId xmlns:a16="http://schemas.microsoft.com/office/drawing/2014/main" id="{BE1ADBDA-204E-6692-BD6D-524D07C6BDEF}"/>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7985788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37;p23">
            <a:extLst>
              <a:ext uri="{FF2B5EF4-FFF2-40B4-BE49-F238E27FC236}">
                <a16:creationId xmlns:a16="http://schemas.microsoft.com/office/drawing/2014/main" id="{8E189D8F-C208-148E-9245-4E037DA7AE4B}"/>
              </a:ext>
            </a:extLst>
          </p:cNvPr>
          <p:cNvSpPr txBox="1"/>
          <p:nvPr/>
        </p:nvSpPr>
        <p:spPr>
          <a:xfrm>
            <a:off x="724263" y="435932"/>
            <a:ext cx="56388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C00000"/>
                </a:solidFill>
                <a:latin typeface="Palatino Linotype" panose="02040502050505030304" pitchFamily="18" charset="0"/>
                <a:ea typeface="Arial"/>
                <a:cs typeface="Arial"/>
                <a:sym typeface="Arial"/>
              </a:rPr>
              <a:t>Advantages of the Proposed System</a:t>
            </a:r>
            <a:endParaRPr dirty="0">
              <a:latin typeface="Palatino Linotype" panose="02040502050505030304" pitchFamily="18" charset="0"/>
            </a:endParaRPr>
          </a:p>
        </p:txBody>
      </p:sp>
      <p:sp>
        <p:nvSpPr>
          <p:cNvPr id="3" name="Google Shape;338;p23">
            <a:extLst>
              <a:ext uri="{FF2B5EF4-FFF2-40B4-BE49-F238E27FC236}">
                <a16:creationId xmlns:a16="http://schemas.microsoft.com/office/drawing/2014/main" id="{1CEBBA66-6E3B-E3DC-1EDE-81AFF9FAEE89}"/>
              </a:ext>
            </a:extLst>
          </p:cNvPr>
          <p:cNvSpPr txBox="1"/>
          <p:nvPr/>
        </p:nvSpPr>
        <p:spPr>
          <a:xfrm>
            <a:off x="553824" y="1071362"/>
            <a:ext cx="7772400" cy="443194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Palatino Linotype" panose="02040502050505030304" pitchFamily="18" charset="0"/>
                <a:ea typeface="Arial"/>
                <a:cs typeface="Arial"/>
                <a:sym typeface="Arial"/>
              </a:rPr>
              <a:t>This system can be added </a:t>
            </a:r>
            <a:r>
              <a:rPr lang="en-US" sz="2000" b="1" i="0" u="none" strike="noStrike" cap="none" dirty="0">
                <a:solidFill>
                  <a:srgbClr val="000000"/>
                </a:solidFill>
                <a:latin typeface="Palatino Linotype" panose="02040502050505030304" pitchFamily="18" charset="0"/>
                <a:ea typeface="Arial"/>
                <a:cs typeface="Arial"/>
                <a:sym typeface="Arial"/>
              </a:rPr>
              <a:t>without disturbing </a:t>
            </a:r>
            <a:r>
              <a:rPr lang="en-US" sz="2000" b="0" i="0" u="none" strike="noStrike" cap="none" dirty="0">
                <a:solidFill>
                  <a:srgbClr val="000000"/>
                </a:solidFill>
                <a:latin typeface="Palatino Linotype" panose="02040502050505030304" pitchFamily="18" charset="0"/>
                <a:ea typeface="Arial"/>
                <a:cs typeface="Arial"/>
                <a:sym typeface="Arial"/>
              </a:rPr>
              <a:t>the existing circuit system.</a:t>
            </a:r>
            <a:endParaRPr dirty="0">
              <a:latin typeface="Palatino Linotype" panose="02040502050505030304" pitchFamily="18" charset="0"/>
            </a:endParaRPr>
          </a:p>
          <a:p>
            <a:pPr marL="285750" marR="0" lvl="0" indent="-158750" algn="just"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Palatino Linotype" panose="02040502050505030304" pitchFamily="18" charset="0"/>
              <a:ea typeface="Arial"/>
              <a:cs typeface="Arial"/>
              <a:sym typeface="Arial"/>
            </a:endParaRPr>
          </a:p>
          <a:p>
            <a:pPr marL="285750" marR="0" lvl="0" indent="-285750" algn="just"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Palatino Linotype" panose="02040502050505030304" pitchFamily="18" charset="0"/>
                <a:ea typeface="Arial"/>
                <a:cs typeface="Arial"/>
                <a:sym typeface="Arial"/>
              </a:rPr>
              <a:t>This circuit deals with remote control providing more </a:t>
            </a:r>
            <a:r>
              <a:rPr lang="en-US" sz="2000" b="1" i="0" u="none" strike="noStrike" cap="none" dirty="0">
                <a:solidFill>
                  <a:srgbClr val="000000"/>
                </a:solidFill>
                <a:latin typeface="Palatino Linotype" panose="02040502050505030304" pitchFamily="18" charset="0"/>
                <a:ea typeface="Arial"/>
                <a:cs typeface="Arial"/>
                <a:sym typeface="Arial"/>
              </a:rPr>
              <a:t>reliability</a:t>
            </a:r>
            <a:r>
              <a:rPr lang="en-US" sz="2000" b="0" i="0" u="none" strike="noStrike" cap="none" dirty="0">
                <a:solidFill>
                  <a:srgbClr val="000000"/>
                </a:solidFill>
                <a:latin typeface="Palatino Linotype" panose="02040502050505030304" pitchFamily="18" charset="0"/>
                <a:ea typeface="Arial"/>
                <a:cs typeface="Arial"/>
                <a:sym typeface="Arial"/>
              </a:rPr>
              <a:t>.</a:t>
            </a:r>
            <a:endParaRPr dirty="0">
              <a:latin typeface="Palatino Linotype" panose="02040502050505030304" pitchFamily="18" charset="0"/>
            </a:endParaRPr>
          </a:p>
          <a:p>
            <a:pPr marL="285750" marR="0" lvl="0" indent="-158750" algn="just"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Palatino Linotype" panose="02040502050505030304" pitchFamily="18" charset="0"/>
              <a:ea typeface="Arial"/>
              <a:cs typeface="Arial"/>
              <a:sym typeface="Arial"/>
            </a:endParaRPr>
          </a:p>
          <a:p>
            <a:pPr marL="285750" marR="0" lvl="0" indent="-285750" algn="just"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Palatino Linotype" panose="02040502050505030304" pitchFamily="18" charset="0"/>
                <a:ea typeface="Arial"/>
                <a:cs typeface="Arial"/>
                <a:sym typeface="Arial"/>
              </a:rPr>
              <a:t>This system provides information to the consumers, and the electrical professionals for ensuring </a:t>
            </a:r>
            <a:r>
              <a:rPr lang="en-US" sz="2000" b="1" i="0" u="none" strike="noStrike" cap="none" dirty="0">
                <a:solidFill>
                  <a:srgbClr val="000000"/>
                </a:solidFill>
                <a:latin typeface="Palatino Linotype" panose="02040502050505030304" pitchFamily="18" charset="0"/>
                <a:ea typeface="Arial"/>
                <a:cs typeface="Arial"/>
                <a:sym typeface="Arial"/>
              </a:rPr>
              <a:t>transparency and availability.</a:t>
            </a:r>
            <a:endParaRPr dirty="0">
              <a:latin typeface="Palatino Linotype" panose="02040502050505030304" pitchFamily="18" charset="0"/>
            </a:endParaRPr>
          </a:p>
          <a:p>
            <a:pPr marL="285750" marR="0" lvl="0" indent="-158750" algn="just" rtl="0">
              <a:lnSpc>
                <a:spcPct val="100000"/>
              </a:lnSpc>
              <a:spcBef>
                <a:spcPts val="0"/>
              </a:spcBef>
              <a:spcAft>
                <a:spcPts val="0"/>
              </a:spcAft>
              <a:buClr>
                <a:srgbClr val="000000"/>
              </a:buClr>
              <a:buSzPts val="2000"/>
              <a:buFont typeface="Arial"/>
              <a:buNone/>
            </a:pPr>
            <a:endParaRPr sz="2000" b="0" i="0" u="none" strike="noStrike" cap="none" dirty="0">
              <a:solidFill>
                <a:srgbClr val="000000"/>
              </a:solidFill>
              <a:latin typeface="Palatino Linotype" panose="02040502050505030304" pitchFamily="18" charset="0"/>
              <a:ea typeface="Arial"/>
              <a:cs typeface="Arial"/>
              <a:sym typeface="Arial"/>
            </a:endParaRPr>
          </a:p>
          <a:p>
            <a:pPr marL="285750" marR="0" lvl="0" indent="-285750" algn="just" rtl="0">
              <a:lnSpc>
                <a:spcPct val="100000"/>
              </a:lnSpc>
              <a:spcBef>
                <a:spcPts val="0"/>
              </a:spcBef>
              <a:spcAft>
                <a:spcPts val="0"/>
              </a:spcAft>
              <a:buClr>
                <a:srgbClr val="000000"/>
              </a:buClr>
              <a:buSzPts val="2000"/>
              <a:buFont typeface="Arial"/>
              <a:buChar char="•"/>
            </a:pPr>
            <a:r>
              <a:rPr lang="en-US" sz="2000" b="0" i="0" u="none" strike="noStrike" cap="none" dirty="0">
                <a:solidFill>
                  <a:srgbClr val="000000"/>
                </a:solidFill>
                <a:latin typeface="Palatino Linotype" panose="02040502050505030304" pitchFamily="18" charset="0"/>
                <a:ea typeface="Arial"/>
                <a:cs typeface="Arial"/>
                <a:sym typeface="Arial"/>
              </a:rPr>
              <a:t>As this system is controlled from a single station, </a:t>
            </a:r>
            <a:r>
              <a:rPr lang="en-US" sz="2000" b="1" i="0" u="none" strike="noStrike" cap="none" dirty="0">
                <a:solidFill>
                  <a:srgbClr val="000000"/>
                </a:solidFill>
                <a:latin typeface="Palatino Linotype" panose="02040502050505030304" pitchFamily="18" charset="0"/>
                <a:ea typeface="Arial"/>
                <a:cs typeface="Arial"/>
                <a:sym typeface="Arial"/>
              </a:rPr>
              <a:t>requirement of experts and professionals is reduced.</a:t>
            </a:r>
            <a:endParaRPr dirty="0">
              <a:latin typeface="Palatino Linotype" panose="02040502050505030304" pitchFamily="18" charset="0"/>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 </a:t>
            </a:r>
            <a:endParaRPr dirty="0"/>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 name="Footer Placeholder 3">
            <a:extLst>
              <a:ext uri="{FF2B5EF4-FFF2-40B4-BE49-F238E27FC236}">
                <a16:creationId xmlns:a16="http://schemas.microsoft.com/office/drawing/2014/main" id="{AF63ECF7-B414-8A44-ACC2-8D781A6188FE}"/>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8349584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46;p24">
            <a:extLst>
              <a:ext uri="{FF2B5EF4-FFF2-40B4-BE49-F238E27FC236}">
                <a16:creationId xmlns:a16="http://schemas.microsoft.com/office/drawing/2014/main" id="{24CF8D77-C45F-A85B-FD7D-EE70CA6DF299}"/>
              </a:ext>
            </a:extLst>
          </p:cNvPr>
          <p:cNvSpPr txBox="1"/>
          <p:nvPr/>
        </p:nvSpPr>
        <p:spPr>
          <a:xfrm>
            <a:off x="2113280" y="3128747"/>
            <a:ext cx="4897120" cy="83099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en-US" sz="4800" b="0" i="0" u="none" strike="noStrike" cap="none" dirty="0">
                <a:solidFill>
                  <a:srgbClr val="000000"/>
                </a:solidFill>
                <a:latin typeface="Palatino Linotype" panose="02040502050505030304" pitchFamily="18" charset="0"/>
                <a:ea typeface="Arial"/>
                <a:cs typeface="Arial"/>
                <a:sym typeface="Arial"/>
              </a:rPr>
              <a:t>THANK YOU </a:t>
            </a:r>
            <a:endParaRPr sz="4800" b="0" i="0" u="none" strike="noStrike" cap="none" dirty="0">
              <a:solidFill>
                <a:srgbClr val="000000"/>
              </a:solidFill>
              <a:latin typeface="Palatino Linotype" panose="02040502050505030304" pitchFamily="18" charset="0"/>
              <a:ea typeface="Arial"/>
              <a:cs typeface="Arial"/>
              <a:sym typeface="Arial"/>
            </a:endParaRPr>
          </a:p>
        </p:txBody>
      </p:sp>
      <p:sp>
        <p:nvSpPr>
          <p:cNvPr id="3" name="Footer Placeholder 2">
            <a:extLst>
              <a:ext uri="{FF2B5EF4-FFF2-40B4-BE49-F238E27FC236}">
                <a16:creationId xmlns:a16="http://schemas.microsoft.com/office/drawing/2014/main" id="{89EEFAB3-952B-3D91-7BFD-0592935A8545}"/>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3416382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oogle Shape;79;p3">
            <a:extLst>
              <a:ext uri="{FF2B5EF4-FFF2-40B4-BE49-F238E27FC236}">
                <a16:creationId xmlns:a16="http://schemas.microsoft.com/office/drawing/2014/main" id="{5CCFF2CA-C7E3-D566-204B-16BBCB5528E6}"/>
              </a:ext>
            </a:extLst>
          </p:cNvPr>
          <p:cNvGraphicFramePr/>
          <p:nvPr>
            <p:extLst>
              <p:ext uri="{D42A27DB-BD31-4B8C-83A1-F6EECF244321}">
                <p14:modId xmlns:p14="http://schemas.microsoft.com/office/powerpoint/2010/main" val="2574640085"/>
              </p:ext>
            </p:extLst>
          </p:nvPr>
        </p:nvGraphicFramePr>
        <p:xfrm>
          <a:off x="703742" y="613142"/>
          <a:ext cx="7885215" cy="5071534"/>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a:extLst>
              <a:ext uri="{FF2B5EF4-FFF2-40B4-BE49-F238E27FC236}">
                <a16:creationId xmlns:a16="http://schemas.microsoft.com/office/drawing/2014/main" id="{3F5EDA89-CDCC-E093-9BC4-F918CF60042B}"/>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1458681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C72A73-A228-74C9-EC42-2C988F4056AE}"/>
              </a:ext>
            </a:extLst>
          </p:cNvPr>
          <p:cNvSpPr txBox="1"/>
          <p:nvPr/>
        </p:nvSpPr>
        <p:spPr>
          <a:xfrm>
            <a:off x="2136709" y="397152"/>
            <a:ext cx="4572000" cy="390684"/>
          </a:xfrm>
          <a:prstGeom prst="rect">
            <a:avLst/>
          </a:prstGeom>
          <a:noFill/>
        </p:spPr>
        <p:txBody>
          <a:bodyPr wrap="square">
            <a:spAutoFit/>
          </a:bodyPr>
          <a:lstStyle/>
          <a:p>
            <a:pPr marL="0" marR="0" lvl="0" indent="0" algn="ctr" rtl="0">
              <a:lnSpc>
                <a:spcPct val="115000"/>
              </a:lnSpc>
              <a:spcBef>
                <a:spcPts val="1000"/>
              </a:spcBef>
              <a:spcAft>
                <a:spcPts val="0"/>
              </a:spcAft>
              <a:buNone/>
            </a:pPr>
            <a:r>
              <a:rPr lang="en-US" sz="1800" b="1" i="0" u="none" strike="noStrike" cap="none" dirty="0">
                <a:solidFill>
                  <a:srgbClr val="C00000"/>
                </a:solidFill>
                <a:latin typeface="Times New Roman"/>
                <a:ea typeface="Times New Roman"/>
                <a:cs typeface="Times New Roman"/>
                <a:sym typeface="Times New Roman"/>
              </a:rPr>
              <a:t>ABSTRACT</a:t>
            </a:r>
            <a:endParaRPr lang="en-US" sz="1400" b="0" i="0" u="none" strike="noStrike" cap="none" dirty="0">
              <a:solidFill>
                <a:srgbClr val="C00000"/>
              </a:solidFill>
              <a:latin typeface="Calibri"/>
              <a:ea typeface="Calibri"/>
              <a:cs typeface="Calibri"/>
              <a:sym typeface="Calibri"/>
            </a:endParaRPr>
          </a:p>
        </p:txBody>
      </p:sp>
      <p:sp>
        <p:nvSpPr>
          <p:cNvPr id="6" name="TextBox 5">
            <a:extLst>
              <a:ext uri="{FF2B5EF4-FFF2-40B4-BE49-F238E27FC236}">
                <a16:creationId xmlns:a16="http://schemas.microsoft.com/office/drawing/2014/main" id="{B1C540C8-2C29-A24E-852E-DAD5B2969D4F}"/>
              </a:ext>
            </a:extLst>
          </p:cNvPr>
          <p:cNvSpPr txBox="1"/>
          <p:nvPr/>
        </p:nvSpPr>
        <p:spPr>
          <a:xfrm>
            <a:off x="-419877" y="1157247"/>
            <a:ext cx="8966717" cy="4068806"/>
          </a:xfrm>
          <a:prstGeom prst="rect">
            <a:avLst/>
          </a:prstGeom>
          <a:noFill/>
        </p:spPr>
        <p:txBody>
          <a:bodyPr wrap="square">
            <a:spAutoFit/>
          </a:bodyPr>
          <a:lstStyle/>
          <a:p>
            <a:pPr marL="1620520" indent="-228600" algn="just">
              <a:lnSpc>
                <a:spcPct val="95000"/>
              </a:lnSpc>
              <a:spcBef>
                <a:spcPts val="1200"/>
              </a:spcBef>
            </a:pPr>
            <a:r>
              <a:rPr lang="en-US"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6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 power shortage is a common case prevailing in today's power scenario. Load Shedding occurs when the demand power is greater than generation power, then the excessive load is to cut avoid power shortage. Usually, load shedding will make use of complex circuitry and systems along with expensive materials. This necessitates the need for a simple and efficient solution that meets all the requirements. The intelligent system is created with the help of microcontrollers achieving Real-time Load shedding. The power limit in the system is obtained from the utility company. The measured value in the system is obtained from the sensor and the value is compared to the power limit. If it is within the limit, no action is taken. When the limit exceeds the calculated value, the power supply is cut off. Graded Load shedding is achieved through the above-mentioned method. Through this graded load-shedding method, the need for changing the existing infrastructure is removed and the existing system is made useful for more amount of time. As this proposed design uses the simplest of the components and technologies, the financial and technical capital that is required to make this is lower as compared to the existing technologies.</a:t>
            </a:r>
            <a:endParaRPr lang="en-IN"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7" name="Footer Placeholder 6">
            <a:extLst>
              <a:ext uri="{FF2B5EF4-FFF2-40B4-BE49-F238E27FC236}">
                <a16:creationId xmlns:a16="http://schemas.microsoft.com/office/drawing/2014/main" id="{4B72DB0F-37BD-EE01-97E0-5312873222AF}"/>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2087305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7;p5">
            <a:extLst>
              <a:ext uri="{FF2B5EF4-FFF2-40B4-BE49-F238E27FC236}">
                <a16:creationId xmlns:a16="http://schemas.microsoft.com/office/drawing/2014/main" id="{6E20CB57-D57F-35EC-B417-0CA4CC816259}"/>
              </a:ext>
            </a:extLst>
          </p:cNvPr>
          <p:cNvSpPr txBox="1"/>
          <p:nvPr/>
        </p:nvSpPr>
        <p:spPr>
          <a:xfrm>
            <a:off x="576632" y="569997"/>
            <a:ext cx="382016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400" b="1" i="0" u="none" strike="noStrike" cap="none" dirty="0">
                <a:solidFill>
                  <a:srgbClr val="C00000"/>
                </a:solidFill>
                <a:latin typeface="Palatino Linotype" panose="02040502050505030304" pitchFamily="18" charset="0"/>
                <a:ea typeface="Arial"/>
                <a:cs typeface="Arial"/>
                <a:sym typeface="Arial"/>
              </a:rPr>
              <a:t>OBJECTIVE</a:t>
            </a:r>
            <a:r>
              <a:rPr lang="en-US" sz="2400" b="0" i="0" u="none" strike="noStrike" cap="none" dirty="0">
                <a:solidFill>
                  <a:srgbClr val="C00000"/>
                </a:solidFill>
                <a:latin typeface="Arial"/>
                <a:ea typeface="Arial"/>
                <a:cs typeface="Arial"/>
                <a:sym typeface="Arial"/>
              </a:rPr>
              <a:t> </a:t>
            </a:r>
            <a:endParaRPr dirty="0">
              <a:solidFill>
                <a:srgbClr val="C00000"/>
              </a:solidFill>
            </a:endParaRPr>
          </a:p>
        </p:txBody>
      </p:sp>
      <p:grpSp>
        <p:nvGrpSpPr>
          <p:cNvPr id="3" name="Google Shape;97;p5">
            <a:extLst>
              <a:ext uri="{FF2B5EF4-FFF2-40B4-BE49-F238E27FC236}">
                <a16:creationId xmlns:a16="http://schemas.microsoft.com/office/drawing/2014/main" id="{29AA746F-40CC-4B37-0D7F-333CA87E3B63}"/>
              </a:ext>
            </a:extLst>
          </p:cNvPr>
          <p:cNvGrpSpPr/>
          <p:nvPr/>
        </p:nvGrpSpPr>
        <p:grpSpPr>
          <a:xfrm>
            <a:off x="250267" y="1441288"/>
            <a:ext cx="8424000" cy="3267125"/>
            <a:chOff x="0" y="88557"/>
            <a:chExt cx="8424000" cy="3267125"/>
          </a:xfrm>
        </p:grpSpPr>
        <p:sp>
          <p:nvSpPr>
            <p:cNvPr id="4" name="Google Shape;98;p5">
              <a:extLst>
                <a:ext uri="{FF2B5EF4-FFF2-40B4-BE49-F238E27FC236}">
                  <a16:creationId xmlns:a16="http://schemas.microsoft.com/office/drawing/2014/main" id="{2DE02601-CAFE-2287-4889-27E955029C1B}"/>
                </a:ext>
              </a:extLst>
            </p:cNvPr>
            <p:cNvSpPr/>
            <p:nvPr/>
          </p:nvSpPr>
          <p:spPr>
            <a:xfrm>
              <a:off x="0" y="747515"/>
              <a:ext cx="8424000" cy="378000"/>
            </a:xfrm>
            <a:prstGeom prst="rect">
              <a:avLst/>
            </a:prstGeom>
            <a:solidFill>
              <a:schemeClr val="lt1">
                <a:alpha val="89803"/>
              </a:schemeClr>
            </a:solidFill>
            <a:ln w="9525" cap="flat" cmpd="sng">
              <a:solidFill>
                <a:srgbClr val="FFAA3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99;p5">
              <a:extLst>
                <a:ext uri="{FF2B5EF4-FFF2-40B4-BE49-F238E27FC236}">
                  <a16:creationId xmlns:a16="http://schemas.microsoft.com/office/drawing/2014/main" id="{F9BFC5C8-0243-9B18-166F-A55CE463A756}"/>
                </a:ext>
              </a:extLst>
            </p:cNvPr>
            <p:cNvSpPr/>
            <p:nvPr/>
          </p:nvSpPr>
          <p:spPr>
            <a:xfrm>
              <a:off x="420788" y="88557"/>
              <a:ext cx="6346890" cy="880357"/>
            </a:xfrm>
            <a:prstGeom prst="roundRect">
              <a:avLst>
                <a:gd name="adj" fmla="val 16667"/>
              </a:avLst>
            </a:prstGeom>
            <a:gradFill>
              <a:gsLst>
                <a:gs pos="0">
                  <a:srgbClr val="FFAD22"/>
                </a:gs>
                <a:gs pos="100000">
                  <a:srgbClr val="FFCE6C"/>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00;p5">
              <a:extLst>
                <a:ext uri="{FF2B5EF4-FFF2-40B4-BE49-F238E27FC236}">
                  <a16:creationId xmlns:a16="http://schemas.microsoft.com/office/drawing/2014/main" id="{60E51DC5-175D-8B58-6EED-105E6769FEA9}"/>
                </a:ext>
              </a:extLst>
            </p:cNvPr>
            <p:cNvSpPr txBox="1"/>
            <p:nvPr/>
          </p:nvSpPr>
          <p:spPr>
            <a:xfrm>
              <a:off x="463763" y="131532"/>
              <a:ext cx="6260940" cy="794407"/>
            </a:xfrm>
            <a:prstGeom prst="rect">
              <a:avLst/>
            </a:prstGeom>
            <a:noFill/>
            <a:ln>
              <a:noFill/>
            </a:ln>
          </p:spPr>
          <p:txBody>
            <a:bodyPr spcFirstLastPara="1" wrap="square" lIns="222875" tIns="0" rIns="222875" bIns="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Communicate about the load shedding event to the consumer and amount of power to be consumed during load shedding</a:t>
              </a:r>
              <a:endParaRPr/>
            </a:p>
          </p:txBody>
        </p:sp>
        <p:sp>
          <p:nvSpPr>
            <p:cNvPr id="7" name="Google Shape;101;p5">
              <a:extLst>
                <a:ext uri="{FF2B5EF4-FFF2-40B4-BE49-F238E27FC236}">
                  <a16:creationId xmlns:a16="http://schemas.microsoft.com/office/drawing/2014/main" id="{7CFF939E-65C4-E796-C066-5ABEDA6C0574}"/>
                </a:ext>
              </a:extLst>
            </p:cNvPr>
            <p:cNvSpPr/>
            <p:nvPr/>
          </p:nvSpPr>
          <p:spPr>
            <a:xfrm>
              <a:off x="0" y="1832829"/>
              <a:ext cx="8424000" cy="378000"/>
            </a:xfrm>
            <a:prstGeom prst="rect">
              <a:avLst/>
            </a:prstGeom>
            <a:solidFill>
              <a:schemeClr val="lt1">
                <a:alpha val="89803"/>
              </a:schemeClr>
            </a:solidFill>
            <a:ln w="9525" cap="flat" cmpd="sng">
              <a:solidFill>
                <a:srgbClr val="28F1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02;p5">
              <a:extLst>
                <a:ext uri="{FF2B5EF4-FFF2-40B4-BE49-F238E27FC236}">
                  <a16:creationId xmlns:a16="http://schemas.microsoft.com/office/drawing/2014/main" id="{BB10E6AF-0137-5409-84B9-B0E281F2DFCC}"/>
                </a:ext>
              </a:extLst>
            </p:cNvPr>
            <p:cNvSpPr/>
            <p:nvPr/>
          </p:nvSpPr>
          <p:spPr>
            <a:xfrm>
              <a:off x="420788" y="1206515"/>
              <a:ext cx="6378289" cy="847714"/>
            </a:xfrm>
            <a:prstGeom prst="roundRect">
              <a:avLst>
                <a:gd name="adj" fmla="val 16667"/>
              </a:avLst>
            </a:prstGeom>
            <a:gradFill>
              <a:gsLst>
                <a:gs pos="0">
                  <a:srgbClr val="0FFF00"/>
                </a:gs>
                <a:gs pos="100000">
                  <a:srgbClr val="73FF6C"/>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03;p5">
              <a:extLst>
                <a:ext uri="{FF2B5EF4-FFF2-40B4-BE49-F238E27FC236}">
                  <a16:creationId xmlns:a16="http://schemas.microsoft.com/office/drawing/2014/main" id="{5F318331-7ECA-50DD-2186-19297C32EEEB}"/>
                </a:ext>
              </a:extLst>
            </p:cNvPr>
            <p:cNvSpPr txBox="1"/>
            <p:nvPr/>
          </p:nvSpPr>
          <p:spPr>
            <a:xfrm>
              <a:off x="462170" y="1247897"/>
              <a:ext cx="6295525" cy="764950"/>
            </a:xfrm>
            <a:prstGeom prst="rect">
              <a:avLst/>
            </a:prstGeom>
            <a:noFill/>
            <a:ln>
              <a:noFill/>
            </a:ln>
          </p:spPr>
          <p:txBody>
            <a:bodyPr spcFirstLastPara="1" wrap="square" lIns="222875" tIns="0" rIns="222875" bIns="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0" i="0" u="none" strike="noStrike" cap="none" dirty="0">
                  <a:solidFill>
                    <a:schemeClr val="dk1"/>
                  </a:solidFill>
                  <a:latin typeface="Arial"/>
                  <a:ea typeface="Arial"/>
                  <a:cs typeface="Arial"/>
                  <a:sym typeface="Arial"/>
                </a:rPr>
                <a:t>To achieve Real time sensing and control of load shedding by remote operation.</a:t>
              </a:r>
              <a:endParaRPr dirty="0"/>
            </a:p>
          </p:txBody>
        </p:sp>
        <p:sp>
          <p:nvSpPr>
            <p:cNvPr id="10" name="Google Shape;104;p5">
              <a:extLst>
                <a:ext uri="{FF2B5EF4-FFF2-40B4-BE49-F238E27FC236}">
                  <a16:creationId xmlns:a16="http://schemas.microsoft.com/office/drawing/2014/main" id="{A4C86BC2-1F29-A766-8174-33CF3065F81C}"/>
                </a:ext>
              </a:extLst>
            </p:cNvPr>
            <p:cNvSpPr/>
            <p:nvPr/>
          </p:nvSpPr>
          <p:spPr>
            <a:xfrm>
              <a:off x="0" y="2977682"/>
              <a:ext cx="8424000" cy="378000"/>
            </a:xfrm>
            <a:prstGeom prst="rect">
              <a:avLst/>
            </a:prstGeom>
            <a:solidFill>
              <a:schemeClr val="lt1">
                <a:alpha val="89803"/>
              </a:schemeClr>
            </a:solidFill>
            <a:ln w="9525" cap="flat" cmpd="sng">
              <a:solidFill>
                <a:srgbClr val="0095A5"/>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05;p5">
              <a:extLst>
                <a:ext uri="{FF2B5EF4-FFF2-40B4-BE49-F238E27FC236}">
                  <a16:creationId xmlns:a16="http://schemas.microsoft.com/office/drawing/2014/main" id="{ADB06021-06E2-16A5-DE2F-EAC033922E18}"/>
                </a:ext>
              </a:extLst>
            </p:cNvPr>
            <p:cNvSpPr/>
            <p:nvPr/>
          </p:nvSpPr>
          <p:spPr>
            <a:xfrm>
              <a:off x="368539" y="2296004"/>
              <a:ext cx="6439026" cy="907252"/>
            </a:xfrm>
            <a:prstGeom prst="roundRect">
              <a:avLst>
                <a:gd name="adj" fmla="val 16667"/>
              </a:avLst>
            </a:prstGeom>
            <a:gradFill>
              <a:gsLst>
                <a:gs pos="0">
                  <a:srgbClr val="00A8BD"/>
                </a:gs>
                <a:gs pos="100000">
                  <a:srgbClr val="94E8FD"/>
                </a:gs>
              </a:gsLst>
              <a:lin ang="16200000" scaled="0"/>
            </a:gra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06;p5">
              <a:extLst>
                <a:ext uri="{FF2B5EF4-FFF2-40B4-BE49-F238E27FC236}">
                  <a16:creationId xmlns:a16="http://schemas.microsoft.com/office/drawing/2014/main" id="{C1A95868-F952-D3FB-FF8F-3DE38B5C18AA}"/>
                </a:ext>
              </a:extLst>
            </p:cNvPr>
            <p:cNvSpPr txBox="1"/>
            <p:nvPr/>
          </p:nvSpPr>
          <p:spPr>
            <a:xfrm>
              <a:off x="412827" y="2340292"/>
              <a:ext cx="6350450" cy="818676"/>
            </a:xfrm>
            <a:prstGeom prst="rect">
              <a:avLst/>
            </a:prstGeom>
            <a:noFill/>
            <a:ln>
              <a:noFill/>
            </a:ln>
          </p:spPr>
          <p:txBody>
            <a:bodyPr spcFirstLastPara="1" wrap="square" lIns="222875" tIns="0" rIns="222875" bIns="0" anchor="ctr" anchorCtr="0">
              <a:noAutofit/>
            </a:bodyPr>
            <a:lstStyle/>
            <a:p>
              <a:pPr marL="0" marR="0" lvl="0" indent="0" algn="l" rtl="0">
                <a:lnSpc>
                  <a:spcPct val="9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The utility company to manage the load based on demand and generation by remote system</a:t>
              </a:r>
              <a:endParaRPr/>
            </a:p>
          </p:txBody>
        </p:sp>
      </p:grpSp>
      <p:sp>
        <p:nvSpPr>
          <p:cNvPr id="13" name="Footer Placeholder 12">
            <a:extLst>
              <a:ext uri="{FF2B5EF4-FFF2-40B4-BE49-F238E27FC236}">
                <a16:creationId xmlns:a16="http://schemas.microsoft.com/office/drawing/2014/main" id="{8514A2EB-F8E7-354A-EFDC-CF37F7D96F63}"/>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2976119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52;p9">
            <a:extLst>
              <a:ext uri="{FF2B5EF4-FFF2-40B4-BE49-F238E27FC236}">
                <a16:creationId xmlns:a16="http://schemas.microsoft.com/office/drawing/2014/main" id="{C72AFF87-1829-7FF2-5EBE-DEEB39738AD8}"/>
              </a:ext>
            </a:extLst>
          </p:cNvPr>
          <p:cNvPicPr preferRelativeResize="0"/>
          <p:nvPr/>
        </p:nvPicPr>
        <p:blipFill rotWithShape="1">
          <a:blip r:embed="rId2">
            <a:alphaModFix/>
          </a:blip>
          <a:srcRect/>
          <a:stretch/>
        </p:blipFill>
        <p:spPr>
          <a:xfrm>
            <a:off x="452450" y="1194752"/>
            <a:ext cx="8239100" cy="4468496"/>
          </a:xfrm>
          <a:prstGeom prst="rect">
            <a:avLst/>
          </a:prstGeom>
          <a:noFill/>
          <a:ln>
            <a:noFill/>
          </a:ln>
        </p:spPr>
      </p:pic>
      <p:sp>
        <p:nvSpPr>
          <p:cNvPr id="3" name="Google Shape;153;p9">
            <a:extLst>
              <a:ext uri="{FF2B5EF4-FFF2-40B4-BE49-F238E27FC236}">
                <a16:creationId xmlns:a16="http://schemas.microsoft.com/office/drawing/2014/main" id="{2EBE4827-560F-CC74-C438-757387DFBB22}"/>
              </a:ext>
            </a:extLst>
          </p:cNvPr>
          <p:cNvSpPr txBox="1"/>
          <p:nvPr/>
        </p:nvSpPr>
        <p:spPr>
          <a:xfrm>
            <a:off x="2185340" y="406435"/>
            <a:ext cx="4897120"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2400" b="1" i="0" u="none" strike="noStrike" cap="none" dirty="0">
                <a:solidFill>
                  <a:srgbClr val="C00000"/>
                </a:solidFill>
                <a:latin typeface="Palatino Linotype" panose="02040502050505030304" pitchFamily="18" charset="0"/>
                <a:ea typeface="Arial"/>
                <a:cs typeface="Arial"/>
                <a:sym typeface="Arial"/>
              </a:rPr>
              <a:t>CONVENTIONAL METHOD </a:t>
            </a:r>
            <a:endParaRPr b="1" dirty="0">
              <a:solidFill>
                <a:srgbClr val="C00000"/>
              </a:solidFill>
              <a:latin typeface="Palatino Linotype" panose="02040502050505030304" pitchFamily="18" charset="0"/>
            </a:endParaRPr>
          </a:p>
        </p:txBody>
      </p:sp>
      <p:sp>
        <p:nvSpPr>
          <p:cNvPr id="4" name="Footer Placeholder 3">
            <a:extLst>
              <a:ext uri="{FF2B5EF4-FFF2-40B4-BE49-F238E27FC236}">
                <a16:creationId xmlns:a16="http://schemas.microsoft.com/office/drawing/2014/main" id="{CE3310F9-381B-C87D-5F46-0DC2B9F50B53}"/>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38975019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62;p10">
            <a:extLst>
              <a:ext uri="{FF2B5EF4-FFF2-40B4-BE49-F238E27FC236}">
                <a16:creationId xmlns:a16="http://schemas.microsoft.com/office/drawing/2014/main" id="{902C4DAD-9AE4-5D74-3DA9-2FB2B6777205}"/>
              </a:ext>
            </a:extLst>
          </p:cNvPr>
          <p:cNvSpPr txBox="1"/>
          <p:nvPr/>
        </p:nvSpPr>
        <p:spPr>
          <a:xfrm>
            <a:off x="548640" y="1664573"/>
            <a:ext cx="8178800" cy="3785652"/>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Palatino Linotype" panose="02040502050505030304" pitchFamily="18" charset="0"/>
                <a:ea typeface="Arial"/>
                <a:cs typeface="Arial"/>
                <a:sym typeface="Arial"/>
              </a:rPr>
              <a:t>The proposed system is connected with the power supply from grid and the values are provided to the controller.</a:t>
            </a:r>
            <a:endParaRPr dirty="0">
              <a:latin typeface="Palatino Linotype" panose="02040502050505030304" pitchFamily="18" charset="0"/>
            </a:endParaRPr>
          </a:p>
          <a:p>
            <a:pPr marL="285750" marR="0" lvl="0" indent="-184150" algn="just"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Palatino Linotype" panose="02040502050505030304" pitchFamily="18" charset="0"/>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Palatino Linotype" panose="02040502050505030304" pitchFamily="18" charset="0"/>
                <a:ea typeface="Arial"/>
                <a:cs typeface="Arial"/>
                <a:sym typeface="Arial"/>
              </a:rPr>
              <a:t>The appropriate values of the power ratings for any given time are provided by the utility company to the controller.</a:t>
            </a:r>
            <a:endParaRPr dirty="0">
              <a:latin typeface="Palatino Linotype" panose="02040502050505030304" pitchFamily="18" charset="0"/>
            </a:endParaRPr>
          </a:p>
          <a:p>
            <a:pPr marL="285750" marR="0" lvl="0" indent="-184150" algn="just"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Palatino Linotype" panose="02040502050505030304" pitchFamily="18" charset="0"/>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Palatino Linotype" panose="02040502050505030304" pitchFamily="18" charset="0"/>
                <a:ea typeface="Arial"/>
                <a:cs typeface="Arial"/>
                <a:sym typeface="Arial"/>
              </a:rPr>
              <a:t>The value from the utility company and the value read from the current sensor is compared and the decision is taken.</a:t>
            </a:r>
            <a:endParaRPr dirty="0">
              <a:latin typeface="Palatino Linotype" panose="02040502050505030304" pitchFamily="18" charset="0"/>
            </a:endParaRPr>
          </a:p>
          <a:p>
            <a:pPr marL="0" marR="0" lvl="0" indent="0" algn="just" rtl="0">
              <a:lnSpc>
                <a:spcPct val="100000"/>
              </a:lnSpc>
              <a:spcBef>
                <a:spcPts val="0"/>
              </a:spcBef>
              <a:spcAft>
                <a:spcPts val="0"/>
              </a:spcAft>
              <a:buNone/>
            </a:pPr>
            <a:r>
              <a:rPr lang="en-US" sz="1600" b="0" i="0" u="none" strike="noStrike" cap="none" dirty="0">
                <a:solidFill>
                  <a:srgbClr val="000000"/>
                </a:solidFill>
                <a:latin typeface="Palatino Linotype" panose="02040502050505030304" pitchFamily="18" charset="0"/>
                <a:ea typeface="Arial"/>
                <a:cs typeface="Arial"/>
                <a:sym typeface="Arial"/>
              </a:rPr>
              <a:t> </a:t>
            </a:r>
            <a:endParaRPr sz="1600" b="0" i="0" u="none" strike="noStrike" cap="none" dirty="0">
              <a:solidFill>
                <a:srgbClr val="000000"/>
              </a:solidFill>
              <a:latin typeface="Palatino Linotype" panose="02040502050505030304" pitchFamily="18" charset="0"/>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Palatino Linotype" panose="02040502050505030304" pitchFamily="18" charset="0"/>
                <a:ea typeface="Arial"/>
                <a:cs typeface="Arial"/>
                <a:sym typeface="Arial"/>
              </a:rPr>
              <a:t>when the demand power exceeds the supply power the controller will suggest to turn off the tripper, else the normal operation continues. </a:t>
            </a:r>
            <a:endParaRPr dirty="0">
              <a:latin typeface="Palatino Linotype" panose="02040502050505030304" pitchFamily="18" charset="0"/>
            </a:endParaRPr>
          </a:p>
          <a:p>
            <a:pPr marL="285750" marR="0" lvl="0" indent="-184150" algn="just"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Palatino Linotype" panose="02040502050505030304" pitchFamily="18" charset="0"/>
              <a:ea typeface="Arial"/>
              <a:cs typeface="Arial"/>
              <a:sym typeface="Arial"/>
            </a:endParaRPr>
          </a:p>
          <a:p>
            <a:pPr marL="285750" marR="0" lvl="0" indent="-285750" algn="just" rtl="0">
              <a:lnSpc>
                <a:spcPct val="100000"/>
              </a:lnSpc>
              <a:spcBef>
                <a:spcPts val="0"/>
              </a:spcBef>
              <a:spcAft>
                <a:spcPts val="0"/>
              </a:spcAft>
              <a:buClr>
                <a:srgbClr val="000000"/>
              </a:buClr>
              <a:buSzPts val="1600"/>
              <a:buFont typeface="Arial"/>
              <a:buChar char="•"/>
            </a:pPr>
            <a:r>
              <a:rPr lang="en-US" sz="1600" b="0" i="0" u="none" strike="noStrike" cap="none" dirty="0">
                <a:solidFill>
                  <a:srgbClr val="000000"/>
                </a:solidFill>
                <a:latin typeface="Palatino Linotype" panose="02040502050505030304" pitchFamily="18" charset="0"/>
                <a:ea typeface="Arial"/>
                <a:cs typeface="Arial"/>
                <a:sym typeface="Arial"/>
              </a:rPr>
              <a:t>This is done with the help of </a:t>
            </a:r>
            <a:r>
              <a:rPr lang="en-US" sz="1600" b="0" i="0" u="none" strike="noStrike" cap="none" dirty="0" err="1">
                <a:solidFill>
                  <a:srgbClr val="000000"/>
                </a:solidFill>
                <a:latin typeface="Palatino Linotype" panose="02040502050505030304" pitchFamily="18" charset="0"/>
                <a:ea typeface="Arial"/>
                <a:cs typeface="Arial"/>
                <a:sym typeface="Arial"/>
              </a:rPr>
              <a:t>gsm</a:t>
            </a:r>
            <a:r>
              <a:rPr lang="en-US" sz="1600" b="0" i="0" u="none" strike="noStrike" cap="none" dirty="0">
                <a:solidFill>
                  <a:srgbClr val="000000"/>
                </a:solidFill>
                <a:latin typeface="Palatino Linotype" panose="02040502050505030304" pitchFamily="18" charset="0"/>
                <a:ea typeface="Arial"/>
                <a:cs typeface="Arial"/>
                <a:sym typeface="Arial"/>
              </a:rPr>
              <a:t> model which is used to communicate with the utility company and the control unit.</a:t>
            </a:r>
            <a:endParaRPr dirty="0">
              <a:latin typeface="Palatino Linotype" panose="02040502050505030304" pitchFamily="18" charset="0"/>
            </a:endParaRPr>
          </a:p>
          <a:p>
            <a:pPr marL="0" marR="0" lvl="0" indent="0" algn="just" rtl="0">
              <a:lnSpc>
                <a:spcPct val="100000"/>
              </a:lnSpc>
              <a:spcBef>
                <a:spcPts val="0"/>
              </a:spcBef>
              <a:spcAft>
                <a:spcPts val="0"/>
              </a:spcAft>
              <a:buClr>
                <a:srgbClr val="000000"/>
              </a:buClr>
              <a:buSzPts val="1600"/>
              <a:buFont typeface="Arial"/>
              <a:buNone/>
            </a:pPr>
            <a:endParaRPr sz="1600" b="0" i="0" u="none" strike="noStrike" cap="none" dirty="0">
              <a:solidFill>
                <a:srgbClr val="000000"/>
              </a:solidFill>
              <a:latin typeface="Arial"/>
              <a:ea typeface="Arial"/>
              <a:cs typeface="Arial"/>
              <a:sym typeface="Arial"/>
            </a:endParaRPr>
          </a:p>
        </p:txBody>
      </p:sp>
      <p:sp>
        <p:nvSpPr>
          <p:cNvPr id="5" name="Google Shape;161;p10">
            <a:extLst>
              <a:ext uri="{FF2B5EF4-FFF2-40B4-BE49-F238E27FC236}">
                <a16:creationId xmlns:a16="http://schemas.microsoft.com/office/drawing/2014/main" id="{F0372BDC-679C-07A6-0580-29E0949D9050}"/>
              </a:ext>
            </a:extLst>
          </p:cNvPr>
          <p:cNvSpPr txBox="1"/>
          <p:nvPr/>
        </p:nvSpPr>
        <p:spPr>
          <a:xfrm>
            <a:off x="2581054" y="389279"/>
            <a:ext cx="489712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C00000"/>
                </a:solidFill>
                <a:latin typeface="Palatino Linotype" panose="02040502050505030304" pitchFamily="18" charset="0"/>
                <a:ea typeface="Arial"/>
                <a:cs typeface="Arial"/>
                <a:sym typeface="Arial"/>
              </a:rPr>
              <a:t>PROPOSED METHOD</a:t>
            </a:r>
            <a:endParaRPr b="1" dirty="0">
              <a:solidFill>
                <a:srgbClr val="C00000"/>
              </a:solidFill>
              <a:latin typeface="Palatino Linotype" panose="02040502050505030304" pitchFamily="18" charset="0"/>
            </a:endParaRPr>
          </a:p>
        </p:txBody>
      </p:sp>
      <p:sp>
        <p:nvSpPr>
          <p:cNvPr id="6" name="Footer Placeholder 5">
            <a:extLst>
              <a:ext uri="{FF2B5EF4-FFF2-40B4-BE49-F238E27FC236}">
                <a16:creationId xmlns:a16="http://schemas.microsoft.com/office/drawing/2014/main" id="{E4BD92AA-63B2-C790-0D96-95C9E2CC747F}"/>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2053137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A2E3B5-CF40-9D22-9EC9-F70CF20C07F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749" y="1388362"/>
            <a:ext cx="7464862" cy="3687491"/>
          </a:xfrm>
          <a:prstGeom prst="rect">
            <a:avLst/>
          </a:prstGeom>
          <a:noFill/>
        </p:spPr>
      </p:pic>
      <p:sp>
        <p:nvSpPr>
          <p:cNvPr id="4" name="TextBox 3">
            <a:extLst>
              <a:ext uri="{FF2B5EF4-FFF2-40B4-BE49-F238E27FC236}">
                <a16:creationId xmlns:a16="http://schemas.microsoft.com/office/drawing/2014/main" id="{626010A2-02C7-5643-8837-1A4AAD40F14C}"/>
              </a:ext>
            </a:extLst>
          </p:cNvPr>
          <p:cNvSpPr txBox="1"/>
          <p:nvPr/>
        </p:nvSpPr>
        <p:spPr>
          <a:xfrm>
            <a:off x="2385110" y="361175"/>
            <a:ext cx="5210007" cy="461665"/>
          </a:xfrm>
          <a:prstGeom prst="rect">
            <a:avLst/>
          </a:prstGeom>
          <a:noFill/>
        </p:spPr>
        <p:txBody>
          <a:bodyPr wrap="square">
            <a:spAutoFit/>
          </a:bodyPr>
          <a:lstStyle/>
          <a:p>
            <a:pPr algn="ctr"/>
            <a:r>
              <a:rPr lang="en-US" sz="2400" b="1" dirty="0">
                <a:solidFill>
                  <a:srgbClr val="C00000"/>
                </a:solidFill>
                <a:effectLst/>
                <a:latin typeface="Palatino Linotype" panose="02040502050505030304" pitchFamily="18" charset="0"/>
                <a:ea typeface="Times New Roman" panose="02020603050405020304" pitchFamily="18" charset="0"/>
                <a:cs typeface="Times New Roman" panose="02020603050405020304" pitchFamily="18" charset="0"/>
              </a:rPr>
              <a:t>Proposed system of Load shedding</a:t>
            </a:r>
            <a:endParaRPr lang="en-IN" sz="2400" b="1" dirty="0">
              <a:solidFill>
                <a:srgbClr val="C00000"/>
              </a:solidFill>
            </a:endParaRPr>
          </a:p>
        </p:txBody>
      </p:sp>
      <p:sp>
        <p:nvSpPr>
          <p:cNvPr id="5" name="Footer Placeholder 4">
            <a:extLst>
              <a:ext uri="{FF2B5EF4-FFF2-40B4-BE49-F238E27FC236}">
                <a16:creationId xmlns:a16="http://schemas.microsoft.com/office/drawing/2014/main" id="{87628005-9BCA-A6FE-9FFB-B76861CB4F7C}"/>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1492936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230;p12">
            <a:extLst>
              <a:ext uri="{FF2B5EF4-FFF2-40B4-BE49-F238E27FC236}">
                <a16:creationId xmlns:a16="http://schemas.microsoft.com/office/drawing/2014/main" id="{07AE1D01-FAD4-E10E-6CAE-38C41C48016B}"/>
              </a:ext>
            </a:extLst>
          </p:cNvPr>
          <p:cNvPicPr preferRelativeResize="0"/>
          <p:nvPr/>
        </p:nvPicPr>
        <p:blipFill rotWithShape="1">
          <a:blip r:embed="rId2">
            <a:alphaModFix/>
          </a:blip>
          <a:srcRect t="13182"/>
          <a:stretch/>
        </p:blipFill>
        <p:spPr>
          <a:xfrm>
            <a:off x="419099" y="1239703"/>
            <a:ext cx="8334350" cy="4232275"/>
          </a:xfrm>
          <a:prstGeom prst="rect">
            <a:avLst/>
          </a:prstGeom>
          <a:noFill/>
          <a:ln>
            <a:noFill/>
          </a:ln>
        </p:spPr>
      </p:pic>
      <p:sp>
        <p:nvSpPr>
          <p:cNvPr id="3" name="Google Shape;229;p12">
            <a:extLst>
              <a:ext uri="{FF2B5EF4-FFF2-40B4-BE49-F238E27FC236}">
                <a16:creationId xmlns:a16="http://schemas.microsoft.com/office/drawing/2014/main" id="{9AE3A4AB-7277-ABA7-6DF5-D651FCE760FE}"/>
              </a:ext>
            </a:extLst>
          </p:cNvPr>
          <p:cNvSpPr/>
          <p:nvPr/>
        </p:nvSpPr>
        <p:spPr>
          <a:xfrm>
            <a:off x="3048834" y="408727"/>
            <a:ext cx="3687868" cy="830956"/>
          </a:xfrm>
          <a:prstGeom prst="rect">
            <a:avLst/>
          </a:prstGeom>
          <a:noFill/>
          <a:ln>
            <a:noFill/>
          </a:ln>
        </p:spPr>
        <p:txBody>
          <a:bodyPr spcFirstLastPara="1" wrap="square" lIns="91425" tIns="45700" rIns="91425" bIns="45700" anchor="ctr"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1" i="0" u="none" strike="noStrike" cap="none" dirty="0">
                <a:solidFill>
                  <a:srgbClr val="C00000"/>
                </a:solidFill>
                <a:latin typeface="Palatino Linotype" panose="02040502050505030304" pitchFamily="18" charset="0"/>
                <a:ea typeface="Arial"/>
                <a:cs typeface="Arial"/>
                <a:sym typeface="Arial"/>
              </a:rPr>
              <a:t>CIRCUIT DIAGRAM </a:t>
            </a:r>
            <a:endParaRPr sz="2400" b="0" i="0" u="none" strike="noStrike" cap="none" dirty="0">
              <a:solidFill>
                <a:srgbClr val="C00000"/>
              </a:solidFill>
              <a:latin typeface="Palatino Linotype" panose="02040502050505030304" pitchFamily="18" charset="0"/>
              <a:ea typeface="Arial"/>
              <a:cs typeface="Arial"/>
              <a:sym typeface="Arial"/>
            </a:endParaRPr>
          </a:p>
          <a:p>
            <a:pPr marL="0" marR="0" lvl="0" indent="0" algn="ctr" rtl="0">
              <a:lnSpc>
                <a:spcPct val="100000"/>
              </a:lnSpc>
              <a:spcBef>
                <a:spcPts val="0"/>
              </a:spcBef>
              <a:spcAft>
                <a:spcPts val="0"/>
              </a:spcAft>
              <a:buClr>
                <a:schemeClr val="dk1"/>
              </a:buClr>
              <a:buSzPts val="2400"/>
              <a:buFont typeface="Arial"/>
              <a:buNone/>
            </a:pPr>
            <a:endParaRPr sz="2400" b="0" i="0" u="none" strike="noStrike" cap="none" dirty="0">
              <a:solidFill>
                <a:schemeClr val="dk1"/>
              </a:solidFill>
              <a:latin typeface="Arial"/>
              <a:ea typeface="Arial"/>
              <a:cs typeface="Arial"/>
              <a:sym typeface="Arial"/>
            </a:endParaRPr>
          </a:p>
        </p:txBody>
      </p:sp>
      <p:sp>
        <p:nvSpPr>
          <p:cNvPr id="4" name="Footer Placeholder 3">
            <a:extLst>
              <a:ext uri="{FF2B5EF4-FFF2-40B4-BE49-F238E27FC236}">
                <a16:creationId xmlns:a16="http://schemas.microsoft.com/office/drawing/2014/main" id="{7E9C2A70-395B-F59F-0014-54F0FD37F345}"/>
              </a:ext>
            </a:extLst>
          </p:cNvPr>
          <p:cNvSpPr>
            <a:spLocks noGrp="1"/>
          </p:cNvSpPr>
          <p:nvPr>
            <p:ph type="ftr" sz="quarter" idx="11"/>
          </p:nvPr>
        </p:nvSpPr>
        <p:spPr/>
        <p:txBody>
          <a:bodyPr/>
          <a:lstStyle/>
          <a:p>
            <a:r>
              <a:rPr lang="en-US"/>
              <a:t>sciforum-075565, The 4th International Electronic Conference on Applied Sciences</a:t>
            </a:r>
            <a:endParaRPr lang="en-IN"/>
          </a:p>
        </p:txBody>
      </p:sp>
    </p:spTree>
    <p:extLst>
      <p:ext uri="{BB962C8B-B14F-4D97-AF65-F5344CB8AC3E}">
        <p14:creationId xmlns:p14="http://schemas.microsoft.com/office/powerpoint/2010/main" val="72238356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Retrospect</Template>
  <TotalTime>19</TotalTime>
  <Words>1061</Words>
  <Application>Microsoft Office PowerPoint</Application>
  <PresentationFormat>On-screen Show (4:3)</PresentationFormat>
  <Paragraphs>131</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Times New Roman</vt:lpstr>
      <vt:lpstr>Calibri Light</vt:lpstr>
      <vt:lpstr>Arial</vt:lpstr>
      <vt:lpstr>Calibri</vt:lpstr>
      <vt:lpstr>Palatino Linotype</vt:lpstr>
      <vt:lpstr>Roboto</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Kaushik V N</dc:creator>
  <cp:lastModifiedBy>DHANASEKAR R</cp:lastModifiedBy>
  <cp:revision>14</cp:revision>
  <dcterms:created xsi:type="dcterms:W3CDTF">2023-03-27T04:11:11Z</dcterms:created>
  <dcterms:modified xsi:type="dcterms:W3CDTF">2023-10-20T14:12:21Z</dcterms:modified>
</cp:coreProperties>
</file>