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3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0F394-3E9E-4E9E-8673-F1F7744932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080BFDE-05F8-4B31-A367-AC6E70EDBD31}">
      <dgm:prSet/>
      <dgm:spPr/>
      <dgm:t>
        <a:bodyPr/>
        <a:lstStyle/>
        <a:p>
          <a:r>
            <a:rPr lang="pt-PT" dirty="0"/>
            <a:t>Plant </a:t>
          </a:r>
          <a:r>
            <a:rPr lang="pt-PT" dirty="0" err="1"/>
            <a:t>height</a:t>
          </a:r>
          <a:r>
            <a:rPr lang="pt-PT" dirty="0"/>
            <a:t> </a:t>
          </a:r>
          <a:r>
            <a:rPr lang="pt-PT" dirty="0" err="1"/>
            <a:t>decreased</a:t>
          </a:r>
          <a:r>
            <a:rPr lang="pt-PT" dirty="0"/>
            <a:t> </a:t>
          </a:r>
          <a:r>
            <a:rPr lang="pt-PT" dirty="0" err="1"/>
            <a:t>significantly</a:t>
          </a:r>
          <a:r>
            <a:rPr lang="pt-PT" dirty="0"/>
            <a:t> </a:t>
          </a:r>
          <a:r>
            <a:rPr lang="pt-PT" dirty="0" err="1"/>
            <a:t>under</a:t>
          </a:r>
          <a:r>
            <a:rPr lang="pt-PT" dirty="0"/>
            <a:t> 100 </a:t>
          </a:r>
          <a:r>
            <a:rPr lang="pt-PT" dirty="0" err="1"/>
            <a:t>nM</a:t>
          </a:r>
          <a:r>
            <a:rPr lang="pt-PT" dirty="0"/>
            <a:t> </a:t>
          </a:r>
          <a:r>
            <a:rPr lang="pt-PT" dirty="0" err="1"/>
            <a:t>and</a:t>
          </a:r>
          <a:r>
            <a:rPr lang="pt-PT" dirty="0"/>
            <a:t> 300 </a:t>
          </a:r>
          <a:r>
            <a:rPr lang="pt-PT" dirty="0" err="1"/>
            <a:t>nM</a:t>
          </a:r>
          <a:r>
            <a:rPr lang="pt-PT" dirty="0"/>
            <a:t> </a:t>
          </a:r>
          <a:r>
            <a:rPr lang="pt-PT" dirty="0" err="1"/>
            <a:t>NaCl</a:t>
          </a:r>
          <a:r>
            <a:rPr lang="pt-PT" dirty="0"/>
            <a:t>, </a:t>
          </a:r>
          <a:r>
            <a:rPr lang="pt-PT" dirty="0" err="1"/>
            <a:t>while</a:t>
          </a:r>
          <a:r>
            <a:rPr lang="pt-PT" dirty="0"/>
            <a:t> no diferences </a:t>
          </a:r>
          <a:r>
            <a:rPr lang="pt-PT" dirty="0" err="1"/>
            <a:t>were</a:t>
          </a:r>
          <a:r>
            <a:rPr lang="pt-PT" dirty="0"/>
            <a:t> </a:t>
          </a:r>
          <a:r>
            <a:rPr lang="pt-PT" dirty="0" err="1"/>
            <a:t>found</a:t>
          </a:r>
          <a:r>
            <a:rPr lang="pt-PT" dirty="0"/>
            <a:t> </a:t>
          </a:r>
          <a:r>
            <a:rPr lang="pt-PT" dirty="0" err="1"/>
            <a:t>between</a:t>
          </a:r>
          <a:r>
            <a:rPr lang="pt-PT" dirty="0"/>
            <a:t> </a:t>
          </a:r>
          <a:r>
            <a:rPr lang="pt-PT" dirty="0" err="1"/>
            <a:t>control</a:t>
          </a:r>
          <a:r>
            <a:rPr lang="pt-PT" dirty="0"/>
            <a:t> </a:t>
          </a:r>
          <a:r>
            <a:rPr lang="pt-PT" dirty="0" err="1"/>
            <a:t>and</a:t>
          </a:r>
          <a:r>
            <a:rPr lang="pt-PT" dirty="0"/>
            <a:t> 50 </a:t>
          </a:r>
          <a:r>
            <a:rPr lang="pt-PT" dirty="0" err="1"/>
            <a:t>mM</a:t>
          </a:r>
          <a:r>
            <a:rPr lang="pt-PT" dirty="0"/>
            <a:t> </a:t>
          </a:r>
          <a:r>
            <a:rPr lang="pt-PT" dirty="0" err="1"/>
            <a:t>NaCl</a:t>
          </a:r>
          <a:r>
            <a:rPr lang="pt-PT" dirty="0"/>
            <a:t>.</a:t>
          </a:r>
          <a:endParaRPr lang="en-US" dirty="0"/>
        </a:p>
      </dgm:t>
    </dgm:pt>
    <dgm:pt modelId="{0B2F168B-B70F-46A5-A725-05D581F18D00}" type="parTrans" cxnId="{01E03A6F-4FC4-40E8-9310-5C03AC89295E}">
      <dgm:prSet/>
      <dgm:spPr/>
      <dgm:t>
        <a:bodyPr/>
        <a:lstStyle/>
        <a:p>
          <a:endParaRPr lang="en-US"/>
        </a:p>
      </dgm:t>
    </dgm:pt>
    <dgm:pt modelId="{1CF87A5A-81E5-4A74-AA8D-04175B665013}" type="sibTrans" cxnId="{01E03A6F-4FC4-40E8-9310-5C03AC89295E}">
      <dgm:prSet/>
      <dgm:spPr/>
      <dgm:t>
        <a:bodyPr/>
        <a:lstStyle/>
        <a:p>
          <a:endParaRPr lang="en-US"/>
        </a:p>
      </dgm:t>
    </dgm:pt>
    <dgm:pt modelId="{2F829F45-F7CC-4D3E-BAD8-057CC8DE9315}">
      <dgm:prSet/>
      <dgm:spPr/>
      <dgm:t>
        <a:bodyPr/>
        <a:lstStyle/>
        <a:p>
          <a:r>
            <a:rPr lang="pt-PT" dirty="0"/>
            <a:t>The </a:t>
          </a:r>
          <a:r>
            <a:rPr lang="pt-PT" dirty="0" err="1"/>
            <a:t>number</a:t>
          </a:r>
          <a:r>
            <a:rPr lang="pt-PT" dirty="0"/>
            <a:t> </a:t>
          </a:r>
          <a:r>
            <a:rPr lang="pt-PT" dirty="0" err="1"/>
            <a:t>of</a:t>
          </a:r>
          <a:r>
            <a:rPr lang="pt-PT" dirty="0"/>
            <a:t> </a:t>
          </a:r>
          <a:r>
            <a:rPr lang="pt-PT" dirty="0" err="1"/>
            <a:t>flowers</a:t>
          </a:r>
          <a:r>
            <a:rPr lang="pt-PT" dirty="0"/>
            <a:t> </a:t>
          </a:r>
          <a:r>
            <a:rPr lang="pt-PT" dirty="0" err="1"/>
            <a:t>decreased</a:t>
          </a:r>
          <a:r>
            <a:rPr lang="pt-PT" dirty="0"/>
            <a:t> </a:t>
          </a:r>
          <a:r>
            <a:rPr lang="pt-PT" dirty="0" err="1"/>
            <a:t>significantly</a:t>
          </a:r>
          <a:r>
            <a:rPr lang="pt-PT" dirty="0"/>
            <a:t> </a:t>
          </a:r>
          <a:r>
            <a:rPr lang="pt-PT" dirty="0" err="1"/>
            <a:t>with</a:t>
          </a:r>
          <a:r>
            <a:rPr lang="pt-PT" dirty="0"/>
            <a:t> the </a:t>
          </a:r>
          <a:r>
            <a:rPr lang="pt-PT" dirty="0" err="1"/>
            <a:t>increase</a:t>
          </a:r>
          <a:r>
            <a:rPr lang="pt-PT" dirty="0"/>
            <a:t> in </a:t>
          </a:r>
          <a:r>
            <a:rPr lang="pt-PT" dirty="0" err="1"/>
            <a:t>salinity</a:t>
          </a:r>
          <a:r>
            <a:rPr lang="pt-PT" dirty="0"/>
            <a:t> </a:t>
          </a:r>
          <a:r>
            <a:rPr lang="pt-PT" dirty="0" err="1"/>
            <a:t>levels</a:t>
          </a:r>
          <a:r>
            <a:rPr lang="pt-PT" dirty="0"/>
            <a:t>, </a:t>
          </a:r>
          <a:r>
            <a:rPr lang="pt-PT" dirty="0" err="1"/>
            <a:t>especially</a:t>
          </a:r>
          <a:r>
            <a:rPr lang="pt-PT" dirty="0"/>
            <a:t> </a:t>
          </a:r>
          <a:r>
            <a:rPr lang="pt-PT" dirty="0" err="1"/>
            <a:t>under</a:t>
          </a:r>
          <a:r>
            <a:rPr lang="pt-PT" dirty="0"/>
            <a:t> 100 </a:t>
          </a:r>
          <a:r>
            <a:rPr lang="pt-PT" dirty="0" err="1"/>
            <a:t>mM</a:t>
          </a:r>
          <a:r>
            <a:rPr lang="pt-PT" dirty="0"/>
            <a:t> </a:t>
          </a:r>
          <a:r>
            <a:rPr lang="pt-PT" dirty="0" err="1"/>
            <a:t>and</a:t>
          </a:r>
          <a:r>
            <a:rPr lang="pt-PT" dirty="0"/>
            <a:t> 300 </a:t>
          </a:r>
          <a:r>
            <a:rPr lang="pt-PT" dirty="0" err="1"/>
            <a:t>mM</a:t>
          </a:r>
          <a:r>
            <a:rPr lang="pt-PT" dirty="0"/>
            <a:t> </a:t>
          </a:r>
          <a:r>
            <a:rPr lang="pt-PT" dirty="0" err="1"/>
            <a:t>NaCl</a:t>
          </a:r>
          <a:r>
            <a:rPr lang="pt-PT" dirty="0"/>
            <a:t>.</a:t>
          </a:r>
          <a:endParaRPr lang="en-US" dirty="0"/>
        </a:p>
      </dgm:t>
    </dgm:pt>
    <dgm:pt modelId="{B9DA3C4A-A7DB-4249-9E7D-51B7C4518300}" type="parTrans" cxnId="{CA452E1A-4122-47A6-9DE3-3426770C81A1}">
      <dgm:prSet/>
      <dgm:spPr/>
      <dgm:t>
        <a:bodyPr/>
        <a:lstStyle/>
        <a:p>
          <a:endParaRPr lang="en-US"/>
        </a:p>
      </dgm:t>
    </dgm:pt>
    <dgm:pt modelId="{01DBFEE5-5946-421A-A553-E192616D1B2D}" type="sibTrans" cxnId="{CA452E1A-4122-47A6-9DE3-3426770C81A1}">
      <dgm:prSet/>
      <dgm:spPr/>
      <dgm:t>
        <a:bodyPr/>
        <a:lstStyle/>
        <a:p>
          <a:endParaRPr lang="en-US"/>
        </a:p>
      </dgm:t>
    </dgm:pt>
    <dgm:pt modelId="{C1FA4C78-2800-4D6F-9877-03306A7F8E01}" type="pres">
      <dgm:prSet presAssocID="{A9D0F394-3E9E-4E9E-8673-F1F77449326C}" presName="root" presStyleCnt="0">
        <dgm:presLayoutVars>
          <dgm:dir/>
          <dgm:resizeHandles val="exact"/>
        </dgm:presLayoutVars>
      </dgm:prSet>
      <dgm:spPr/>
    </dgm:pt>
    <dgm:pt modelId="{A7166838-A9BA-4E21-B726-BE93A6940FC2}" type="pres">
      <dgm:prSet presAssocID="{1080BFDE-05F8-4B31-A367-AC6E70EDBD31}" presName="compNode" presStyleCnt="0"/>
      <dgm:spPr/>
    </dgm:pt>
    <dgm:pt modelId="{F766114D-3511-44B5-AF9C-10D65C8D19A3}" type="pres">
      <dgm:prSet presAssocID="{1080BFDE-05F8-4B31-A367-AC6E70EDBD31}" presName="bgRect" presStyleLbl="bgShp" presStyleIdx="0" presStyleCnt="2"/>
      <dgm:spPr/>
    </dgm:pt>
    <dgm:pt modelId="{DBC43615-A513-424E-BC22-26577E40F6C8}" type="pres">
      <dgm:prSet presAssocID="{1080BFDE-05F8-4B31-A367-AC6E70EDBD31}" presName="iconRect" presStyleLbl="node1" presStyleIdx="0" presStyleCnt="2" custLinFactNeighborX="-4443" custLinFactNeighborY="29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entista"/>
        </a:ext>
      </dgm:extLst>
    </dgm:pt>
    <dgm:pt modelId="{5D8610D0-C395-4A23-A6F5-09F5E4E02776}" type="pres">
      <dgm:prSet presAssocID="{1080BFDE-05F8-4B31-A367-AC6E70EDBD31}" presName="spaceRect" presStyleCnt="0"/>
      <dgm:spPr/>
    </dgm:pt>
    <dgm:pt modelId="{982D4E76-99D6-4A75-9ED1-ACCCF55E4FD5}" type="pres">
      <dgm:prSet presAssocID="{1080BFDE-05F8-4B31-A367-AC6E70EDBD31}" presName="parTx" presStyleLbl="revTx" presStyleIdx="0" presStyleCnt="2">
        <dgm:presLayoutVars>
          <dgm:chMax val="0"/>
          <dgm:chPref val="0"/>
        </dgm:presLayoutVars>
      </dgm:prSet>
      <dgm:spPr/>
    </dgm:pt>
    <dgm:pt modelId="{CDBEDC10-21D4-4F20-88B2-6CD429A3CB74}" type="pres">
      <dgm:prSet presAssocID="{1CF87A5A-81E5-4A74-AA8D-04175B665013}" presName="sibTrans" presStyleCnt="0"/>
      <dgm:spPr/>
    </dgm:pt>
    <dgm:pt modelId="{2F14E442-AAB6-48E9-9EFA-4E1D64E5A46F}" type="pres">
      <dgm:prSet presAssocID="{2F829F45-F7CC-4D3E-BAD8-057CC8DE9315}" presName="compNode" presStyleCnt="0"/>
      <dgm:spPr/>
    </dgm:pt>
    <dgm:pt modelId="{5CCBA007-7FE8-4C0B-A25A-A6B6CD744064}" type="pres">
      <dgm:prSet presAssocID="{2F829F45-F7CC-4D3E-BAD8-057CC8DE9315}" presName="bgRect" presStyleLbl="bgShp" presStyleIdx="1" presStyleCnt="2"/>
      <dgm:spPr/>
    </dgm:pt>
    <dgm:pt modelId="{FFC44734-794F-4C78-A0E6-22AE13832041}" type="pres">
      <dgm:prSet presAssocID="{2F829F45-F7CC-4D3E-BAD8-057CC8DE931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ulento"/>
        </a:ext>
      </dgm:extLst>
    </dgm:pt>
    <dgm:pt modelId="{169A34B5-F352-4290-8C56-9CDF8AEC50D6}" type="pres">
      <dgm:prSet presAssocID="{2F829F45-F7CC-4D3E-BAD8-057CC8DE9315}" presName="spaceRect" presStyleCnt="0"/>
      <dgm:spPr/>
    </dgm:pt>
    <dgm:pt modelId="{94C972E0-CF9A-4FFD-807D-D103B1407946}" type="pres">
      <dgm:prSet presAssocID="{2F829F45-F7CC-4D3E-BAD8-057CC8DE931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A452E1A-4122-47A6-9DE3-3426770C81A1}" srcId="{A9D0F394-3E9E-4E9E-8673-F1F77449326C}" destId="{2F829F45-F7CC-4D3E-BAD8-057CC8DE9315}" srcOrd="1" destOrd="0" parTransId="{B9DA3C4A-A7DB-4249-9E7D-51B7C4518300}" sibTransId="{01DBFEE5-5946-421A-A553-E192616D1B2D}"/>
    <dgm:cxn modelId="{37160A5F-D374-4ADD-A6DF-3C89D45B2988}" type="presOf" srcId="{2F829F45-F7CC-4D3E-BAD8-057CC8DE9315}" destId="{94C972E0-CF9A-4FFD-807D-D103B1407946}" srcOrd="0" destOrd="0" presId="urn:microsoft.com/office/officeart/2018/2/layout/IconVerticalSolidList"/>
    <dgm:cxn modelId="{01E03A6F-4FC4-40E8-9310-5C03AC89295E}" srcId="{A9D0F394-3E9E-4E9E-8673-F1F77449326C}" destId="{1080BFDE-05F8-4B31-A367-AC6E70EDBD31}" srcOrd="0" destOrd="0" parTransId="{0B2F168B-B70F-46A5-A725-05D581F18D00}" sibTransId="{1CF87A5A-81E5-4A74-AA8D-04175B665013}"/>
    <dgm:cxn modelId="{742F2D99-A3C1-4E7C-A4F2-390BB5839DC6}" type="presOf" srcId="{A9D0F394-3E9E-4E9E-8673-F1F77449326C}" destId="{C1FA4C78-2800-4D6F-9877-03306A7F8E01}" srcOrd="0" destOrd="0" presId="urn:microsoft.com/office/officeart/2018/2/layout/IconVerticalSolidList"/>
    <dgm:cxn modelId="{D0E89DF8-FF7D-4B19-8A21-7684B6608FB0}" type="presOf" srcId="{1080BFDE-05F8-4B31-A367-AC6E70EDBD31}" destId="{982D4E76-99D6-4A75-9ED1-ACCCF55E4FD5}" srcOrd="0" destOrd="0" presId="urn:microsoft.com/office/officeart/2018/2/layout/IconVerticalSolidList"/>
    <dgm:cxn modelId="{DE0E2DB4-73BB-4953-9F29-7959014FA79E}" type="presParOf" srcId="{C1FA4C78-2800-4D6F-9877-03306A7F8E01}" destId="{A7166838-A9BA-4E21-B726-BE93A6940FC2}" srcOrd="0" destOrd="0" presId="urn:microsoft.com/office/officeart/2018/2/layout/IconVerticalSolidList"/>
    <dgm:cxn modelId="{6E8BAA74-D6BB-43BC-B2E4-AE6A5983CE2B}" type="presParOf" srcId="{A7166838-A9BA-4E21-B726-BE93A6940FC2}" destId="{F766114D-3511-44B5-AF9C-10D65C8D19A3}" srcOrd="0" destOrd="0" presId="urn:microsoft.com/office/officeart/2018/2/layout/IconVerticalSolidList"/>
    <dgm:cxn modelId="{42D41A8B-2020-42F2-926D-30D73AAE90B7}" type="presParOf" srcId="{A7166838-A9BA-4E21-B726-BE93A6940FC2}" destId="{DBC43615-A513-424E-BC22-26577E40F6C8}" srcOrd="1" destOrd="0" presId="urn:microsoft.com/office/officeart/2018/2/layout/IconVerticalSolidList"/>
    <dgm:cxn modelId="{AAF6A5A3-5E23-4234-B97F-4CCBBD225C0A}" type="presParOf" srcId="{A7166838-A9BA-4E21-B726-BE93A6940FC2}" destId="{5D8610D0-C395-4A23-A6F5-09F5E4E02776}" srcOrd="2" destOrd="0" presId="urn:microsoft.com/office/officeart/2018/2/layout/IconVerticalSolidList"/>
    <dgm:cxn modelId="{8F0D19F6-B1CC-4939-BC26-F8873B9E4265}" type="presParOf" srcId="{A7166838-A9BA-4E21-B726-BE93A6940FC2}" destId="{982D4E76-99D6-4A75-9ED1-ACCCF55E4FD5}" srcOrd="3" destOrd="0" presId="urn:microsoft.com/office/officeart/2018/2/layout/IconVerticalSolidList"/>
    <dgm:cxn modelId="{20653DC8-B714-45E4-B759-88E238FDC9F8}" type="presParOf" srcId="{C1FA4C78-2800-4D6F-9877-03306A7F8E01}" destId="{CDBEDC10-21D4-4F20-88B2-6CD429A3CB74}" srcOrd="1" destOrd="0" presId="urn:microsoft.com/office/officeart/2018/2/layout/IconVerticalSolidList"/>
    <dgm:cxn modelId="{E053269D-9998-4C81-A9A9-6D1858E0CC61}" type="presParOf" srcId="{C1FA4C78-2800-4D6F-9877-03306A7F8E01}" destId="{2F14E442-AAB6-48E9-9EFA-4E1D64E5A46F}" srcOrd="2" destOrd="0" presId="urn:microsoft.com/office/officeart/2018/2/layout/IconVerticalSolidList"/>
    <dgm:cxn modelId="{A965F89E-7316-40AF-99FF-9A2836EED4C9}" type="presParOf" srcId="{2F14E442-AAB6-48E9-9EFA-4E1D64E5A46F}" destId="{5CCBA007-7FE8-4C0B-A25A-A6B6CD744064}" srcOrd="0" destOrd="0" presId="urn:microsoft.com/office/officeart/2018/2/layout/IconVerticalSolidList"/>
    <dgm:cxn modelId="{F6EECC5E-7AF7-4C93-AE4E-462A742304D8}" type="presParOf" srcId="{2F14E442-AAB6-48E9-9EFA-4E1D64E5A46F}" destId="{FFC44734-794F-4C78-A0E6-22AE13832041}" srcOrd="1" destOrd="0" presId="urn:microsoft.com/office/officeart/2018/2/layout/IconVerticalSolidList"/>
    <dgm:cxn modelId="{1DDC42C0-C363-4DD3-A14D-25B50FEB2F58}" type="presParOf" srcId="{2F14E442-AAB6-48E9-9EFA-4E1D64E5A46F}" destId="{169A34B5-F352-4290-8C56-9CDF8AEC50D6}" srcOrd="2" destOrd="0" presId="urn:microsoft.com/office/officeart/2018/2/layout/IconVerticalSolidList"/>
    <dgm:cxn modelId="{B05E8CAC-A9D3-458C-9AEC-DA9967A68CF4}" type="presParOf" srcId="{2F14E442-AAB6-48E9-9EFA-4E1D64E5A46F}" destId="{94C972E0-CF9A-4FFD-807D-D103B14079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6114D-3511-44B5-AF9C-10D65C8D19A3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43615-A513-424E-BC22-26577E40F6C8}">
      <dsp:nvSpPr>
        <dsp:cNvPr id="0" name=""/>
        <dsp:cNvSpPr/>
      </dsp:nvSpPr>
      <dsp:spPr>
        <a:xfrm>
          <a:off x="362984" y="1022074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D4E76-99D6-4A75-9ED1-ACCCF55E4FD5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Plant </a:t>
          </a:r>
          <a:r>
            <a:rPr lang="pt-PT" sz="2400" kern="1200" dirty="0" err="1"/>
            <a:t>height</a:t>
          </a:r>
          <a:r>
            <a:rPr lang="pt-PT" sz="2400" kern="1200" dirty="0"/>
            <a:t> </a:t>
          </a:r>
          <a:r>
            <a:rPr lang="pt-PT" sz="2400" kern="1200" dirty="0" err="1"/>
            <a:t>decreased</a:t>
          </a:r>
          <a:r>
            <a:rPr lang="pt-PT" sz="2400" kern="1200" dirty="0"/>
            <a:t> </a:t>
          </a:r>
          <a:r>
            <a:rPr lang="pt-PT" sz="2400" kern="1200" dirty="0" err="1"/>
            <a:t>significantly</a:t>
          </a:r>
          <a:r>
            <a:rPr lang="pt-PT" sz="2400" kern="1200" dirty="0"/>
            <a:t> </a:t>
          </a:r>
          <a:r>
            <a:rPr lang="pt-PT" sz="2400" kern="1200" dirty="0" err="1"/>
            <a:t>under</a:t>
          </a:r>
          <a:r>
            <a:rPr lang="pt-PT" sz="2400" kern="1200" dirty="0"/>
            <a:t> 100 </a:t>
          </a:r>
          <a:r>
            <a:rPr lang="pt-PT" sz="2400" kern="1200" dirty="0" err="1"/>
            <a:t>nM</a:t>
          </a:r>
          <a:r>
            <a:rPr lang="pt-PT" sz="2400" kern="1200" dirty="0"/>
            <a:t> </a:t>
          </a:r>
          <a:r>
            <a:rPr lang="pt-PT" sz="2400" kern="1200" dirty="0" err="1"/>
            <a:t>and</a:t>
          </a:r>
          <a:r>
            <a:rPr lang="pt-PT" sz="2400" kern="1200" dirty="0"/>
            <a:t> 300 </a:t>
          </a:r>
          <a:r>
            <a:rPr lang="pt-PT" sz="2400" kern="1200" dirty="0" err="1"/>
            <a:t>nM</a:t>
          </a:r>
          <a:r>
            <a:rPr lang="pt-PT" sz="2400" kern="1200" dirty="0"/>
            <a:t> </a:t>
          </a:r>
          <a:r>
            <a:rPr lang="pt-PT" sz="2400" kern="1200" dirty="0" err="1"/>
            <a:t>NaCl</a:t>
          </a:r>
          <a:r>
            <a:rPr lang="pt-PT" sz="2400" kern="1200" dirty="0"/>
            <a:t>, </a:t>
          </a:r>
          <a:r>
            <a:rPr lang="pt-PT" sz="2400" kern="1200" dirty="0" err="1"/>
            <a:t>while</a:t>
          </a:r>
          <a:r>
            <a:rPr lang="pt-PT" sz="2400" kern="1200" dirty="0"/>
            <a:t> no diferences </a:t>
          </a:r>
          <a:r>
            <a:rPr lang="pt-PT" sz="2400" kern="1200" dirty="0" err="1"/>
            <a:t>were</a:t>
          </a:r>
          <a:r>
            <a:rPr lang="pt-PT" sz="2400" kern="1200" dirty="0"/>
            <a:t> </a:t>
          </a:r>
          <a:r>
            <a:rPr lang="pt-PT" sz="2400" kern="1200" dirty="0" err="1"/>
            <a:t>found</a:t>
          </a:r>
          <a:r>
            <a:rPr lang="pt-PT" sz="2400" kern="1200" dirty="0"/>
            <a:t> </a:t>
          </a:r>
          <a:r>
            <a:rPr lang="pt-PT" sz="2400" kern="1200" dirty="0" err="1"/>
            <a:t>between</a:t>
          </a:r>
          <a:r>
            <a:rPr lang="pt-PT" sz="2400" kern="1200" dirty="0"/>
            <a:t> </a:t>
          </a:r>
          <a:r>
            <a:rPr lang="pt-PT" sz="2400" kern="1200" dirty="0" err="1"/>
            <a:t>control</a:t>
          </a:r>
          <a:r>
            <a:rPr lang="pt-PT" sz="2400" kern="1200" dirty="0"/>
            <a:t> </a:t>
          </a:r>
          <a:r>
            <a:rPr lang="pt-PT" sz="2400" kern="1200" dirty="0" err="1"/>
            <a:t>and</a:t>
          </a:r>
          <a:r>
            <a:rPr lang="pt-PT" sz="2400" kern="1200" dirty="0"/>
            <a:t> 50 </a:t>
          </a:r>
          <a:r>
            <a:rPr lang="pt-PT" sz="2400" kern="1200" dirty="0" err="1"/>
            <a:t>mM</a:t>
          </a:r>
          <a:r>
            <a:rPr lang="pt-PT" sz="2400" kern="1200" dirty="0"/>
            <a:t> </a:t>
          </a:r>
          <a:r>
            <a:rPr lang="pt-PT" sz="2400" kern="1200" dirty="0" err="1"/>
            <a:t>NaCl</a:t>
          </a:r>
          <a:r>
            <a:rPr lang="pt-PT" sz="2400" kern="1200" dirty="0"/>
            <a:t>.</a:t>
          </a:r>
          <a:endParaRPr lang="en-US" sz="2400" kern="1200" dirty="0"/>
        </a:p>
      </dsp:txBody>
      <dsp:txXfrm>
        <a:off x="1507738" y="707092"/>
        <a:ext cx="9007861" cy="1305401"/>
      </dsp:txXfrm>
    </dsp:sp>
    <dsp:sp modelId="{5CCBA007-7FE8-4C0B-A25A-A6B6CD744064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44734-794F-4C78-A0E6-22AE13832041}">
      <dsp:nvSpPr>
        <dsp:cNvPr id="0" name=""/>
        <dsp:cNvSpPr/>
      </dsp:nvSpPr>
      <dsp:spPr>
        <a:xfrm>
          <a:off x="394884" y="2632560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972E0-CF9A-4FFD-807D-D103B1407946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The </a:t>
          </a:r>
          <a:r>
            <a:rPr lang="pt-PT" sz="2400" kern="1200" dirty="0" err="1"/>
            <a:t>number</a:t>
          </a:r>
          <a:r>
            <a:rPr lang="pt-PT" sz="2400" kern="1200" dirty="0"/>
            <a:t> </a:t>
          </a:r>
          <a:r>
            <a:rPr lang="pt-PT" sz="2400" kern="1200" dirty="0" err="1"/>
            <a:t>of</a:t>
          </a:r>
          <a:r>
            <a:rPr lang="pt-PT" sz="2400" kern="1200" dirty="0"/>
            <a:t> </a:t>
          </a:r>
          <a:r>
            <a:rPr lang="pt-PT" sz="2400" kern="1200" dirty="0" err="1"/>
            <a:t>flowers</a:t>
          </a:r>
          <a:r>
            <a:rPr lang="pt-PT" sz="2400" kern="1200" dirty="0"/>
            <a:t> </a:t>
          </a:r>
          <a:r>
            <a:rPr lang="pt-PT" sz="2400" kern="1200" dirty="0" err="1"/>
            <a:t>decreased</a:t>
          </a:r>
          <a:r>
            <a:rPr lang="pt-PT" sz="2400" kern="1200" dirty="0"/>
            <a:t> </a:t>
          </a:r>
          <a:r>
            <a:rPr lang="pt-PT" sz="2400" kern="1200" dirty="0" err="1"/>
            <a:t>significantly</a:t>
          </a:r>
          <a:r>
            <a:rPr lang="pt-PT" sz="2400" kern="1200" dirty="0"/>
            <a:t> </a:t>
          </a:r>
          <a:r>
            <a:rPr lang="pt-PT" sz="2400" kern="1200" dirty="0" err="1"/>
            <a:t>with</a:t>
          </a:r>
          <a:r>
            <a:rPr lang="pt-PT" sz="2400" kern="1200" dirty="0"/>
            <a:t> the </a:t>
          </a:r>
          <a:r>
            <a:rPr lang="pt-PT" sz="2400" kern="1200" dirty="0" err="1"/>
            <a:t>increase</a:t>
          </a:r>
          <a:r>
            <a:rPr lang="pt-PT" sz="2400" kern="1200" dirty="0"/>
            <a:t> in </a:t>
          </a:r>
          <a:r>
            <a:rPr lang="pt-PT" sz="2400" kern="1200" dirty="0" err="1"/>
            <a:t>salinity</a:t>
          </a:r>
          <a:r>
            <a:rPr lang="pt-PT" sz="2400" kern="1200" dirty="0"/>
            <a:t> </a:t>
          </a:r>
          <a:r>
            <a:rPr lang="pt-PT" sz="2400" kern="1200" dirty="0" err="1"/>
            <a:t>levels</a:t>
          </a:r>
          <a:r>
            <a:rPr lang="pt-PT" sz="2400" kern="1200" dirty="0"/>
            <a:t>, </a:t>
          </a:r>
          <a:r>
            <a:rPr lang="pt-PT" sz="2400" kern="1200" dirty="0" err="1"/>
            <a:t>especially</a:t>
          </a:r>
          <a:r>
            <a:rPr lang="pt-PT" sz="2400" kern="1200" dirty="0"/>
            <a:t> </a:t>
          </a:r>
          <a:r>
            <a:rPr lang="pt-PT" sz="2400" kern="1200" dirty="0" err="1"/>
            <a:t>under</a:t>
          </a:r>
          <a:r>
            <a:rPr lang="pt-PT" sz="2400" kern="1200" dirty="0"/>
            <a:t> 100 </a:t>
          </a:r>
          <a:r>
            <a:rPr lang="pt-PT" sz="2400" kern="1200" dirty="0" err="1"/>
            <a:t>mM</a:t>
          </a:r>
          <a:r>
            <a:rPr lang="pt-PT" sz="2400" kern="1200" dirty="0"/>
            <a:t> </a:t>
          </a:r>
          <a:r>
            <a:rPr lang="pt-PT" sz="2400" kern="1200" dirty="0" err="1"/>
            <a:t>and</a:t>
          </a:r>
          <a:r>
            <a:rPr lang="pt-PT" sz="2400" kern="1200" dirty="0"/>
            <a:t> 300 </a:t>
          </a:r>
          <a:r>
            <a:rPr lang="pt-PT" sz="2400" kern="1200" dirty="0" err="1"/>
            <a:t>mM</a:t>
          </a:r>
          <a:r>
            <a:rPr lang="pt-PT" sz="2400" kern="1200" dirty="0"/>
            <a:t> </a:t>
          </a:r>
          <a:r>
            <a:rPr lang="pt-PT" sz="2400" kern="1200" dirty="0" err="1"/>
            <a:t>NaCl</a:t>
          </a:r>
          <a:r>
            <a:rPr lang="pt-PT" sz="2400" kern="1200" dirty="0"/>
            <a:t>.</a:t>
          </a:r>
          <a:endParaRPr lang="en-US" sz="2400" kern="1200" dirty="0"/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2" indent="0" algn="ctr">
              <a:buNone/>
              <a:defRPr sz="2000"/>
            </a:lvl2pPr>
            <a:lvl3pPr marL="914383" indent="0" algn="ctr">
              <a:buNone/>
              <a:defRPr sz="1800"/>
            </a:lvl3pPr>
            <a:lvl4pPr marL="1371575" indent="0" algn="ctr">
              <a:buNone/>
              <a:defRPr sz="1600"/>
            </a:lvl4pPr>
            <a:lvl5pPr marL="1828766" indent="0" algn="ctr">
              <a:buNone/>
              <a:defRPr sz="1600"/>
            </a:lvl5pPr>
            <a:lvl6pPr marL="2285958" indent="0" algn="ctr">
              <a:buNone/>
              <a:defRPr sz="1600"/>
            </a:lvl6pPr>
            <a:lvl7pPr marL="2743149" indent="0" algn="ctr">
              <a:buNone/>
              <a:defRPr sz="1600"/>
            </a:lvl7pPr>
            <a:lvl8pPr marL="3200342" indent="0" algn="ctr">
              <a:buNone/>
              <a:defRPr sz="1600"/>
            </a:lvl8pPr>
            <a:lvl9pPr marL="365753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7" y="7"/>
            <a:ext cx="1135067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4" y="1064835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20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2" y="4841195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27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2" y="4841195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6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8" y="5717911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60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7" y="7"/>
            <a:ext cx="1135067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4" y="1064835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37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2" y="4841195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54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3" indent="0">
              <a:buNone/>
              <a:defRPr sz="1800" b="1"/>
            </a:lvl3pPr>
            <a:lvl4pPr marL="1371575" indent="0">
              <a:buNone/>
              <a:defRPr sz="1600" b="1"/>
            </a:lvl4pPr>
            <a:lvl5pPr marL="1828766" indent="0">
              <a:buNone/>
              <a:defRPr sz="1600" b="1"/>
            </a:lvl5pPr>
            <a:lvl6pPr marL="2285958" indent="0">
              <a:buNone/>
              <a:defRPr sz="1600" b="1"/>
            </a:lvl6pPr>
            <a:lvl7pPr marL="2743149" indent="0">
              <a:buNone/>
              <a:defRPr sz="1600" b="1"/>
            </a:lvl7pPr>
            <a:lvl8pPr marL="3200342" indent="0">
              <a:buNone/>
              <a:defRPr sz="1600" b="1"/>
            </a:lvl8pPr>
            <a:lvl9pPr marL="36575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3" indent="0">
              <a:buNone/>
              <a:defRPr sz="1800" b="1"/>
            </a:lvl3pPr>
            <a:lvl4pPr marL="1371575" indent="0">
              <a:buNone/>
              <a:defRPr sz="1600" b="1"/>
            </a:lvl4pPr>
            <a:lvl5pPr marL="1828766" indent="0">
              <a:buNone/>
              <a:defRPr sz="1600" b="1"/>
            </a:lvl5pPr>
            <a:lvl6pPr marL="2285958" indent="0">
              <a:buNone/>
              <a:defRPr sz="1600" b="1"/>
            </a:lvl6pPr>
            <a:lvl7pPr marL="2743149" indent="0">
              <a:buNone/>
              <a:defRPr sz="1600" b="1"/>
            </a:lvl7pPr>
            <a:lvl8pPr marL="3200342" indent="0">
              <a:buNone/>
              <a:defRPr sz="1600" b="1"/>
            </a:lvl8pPr>
            <a:lvl9pPr marL="36575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2" y="4841195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60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2" y="4841195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94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2" y="4841195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7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2" indent="0">
              <a:buNone/>
              <a:defRPr sz="1400"/>
            </a:lvl2pPr>
            <a:lvl3pPr marL="914383" indent="0">
              <a:buNone/>
              <a:defRPr sz="1200"/>
            </a:lvl3pPr>
            <a:lvl4pPr marL="1371575" indent="0">
              <a:buNone/>
              <a:defRPr sz="1001"/>
            </a:lvl4pPr>
            <a:lvl5pPr marL="1828766" indent="0">
              <a:buNone/>
              <a:defRPr sz="1001"/>
            </a:lvl5pPr>
            <a:lvl6pPr marL="2285958" indent="0">
              <a:buNone/>
              <a:defRPr sz="1001"/>
            </a:lvl6pPr>
            <a:lvl7pPr marL="2743149" indent="0">
              <a:buNone/>
              <a:defRPr sz="1001"/>
            </a:lvl7pPr>
            <a:lvl8pPr marL="3200342" indent="0">
              <a:buNone/>
              <a:defRPr sz="1001"/>
            </a:lvl8pPr>
            <a:lvl9pPr marL="3657533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2" y="4841195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06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2" indent="0">
              <a:buNone/>
              <a:defRPr sz="2800"/>
            </a:lvl2pPr>
            <a:lvl3pPr marL="914383" indent="0">
              <a:buNone/>
              <a:defRPr sz="2400"/>
            </a:lvl3pPr>
            <a:lvl4pPr marL="1371575" indent="0">
              <a:buNone/>
              <a:defRPr sz="2000"/>
            </a:lvl4pPr>
            <a:lvl5pPr marL="1828766" indent="0">
              <a:buNone/>
              <a:defRPr sz="2000"/>
            </a:lvl5pPr>
            <a:lvl6pPr marL="2285958" indent="0">
              <a:buNone/>
              <a:defRPr sz="2000"/>
            </a:lvl6pPr>
            <a:lvl7pPr marL="2743149" indent="0">
              <a:buNone/>
              <a:defRPr sz="2000"/>
            </a:lvl7pPr>
            <a:lvl8pPr marL="3200342" indent="0">
              <a:buNone/>
              <a:defRPr sz="2000"/>
            </a:lvl8pPr>
            <a:lvl9pPr marL="365753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2" indent="0">
              <a:buNone/>
              <a:defRPr sz="1400"/>
            </a:lvl2pPr>
            <a:lvl3pPr marL="914383" indent="0">
              <a:buNone/>
              <a:defRPr sz="1200"/>
            </a:lvl3pPr>
            <a:lvl4pPr marL="1371575" indent="0">
              <a:buNone/>
              <a:defRPr sz="1001"/>
            </a:lvl4pPr>
            <a:lvl5pPr marL="1828766" indent="0">
              <a:buNone/>
              <a:defRPr sz="1001"/>
            </a:lvl5pPr>
            <a:lvl6pPr marL="2285958" indent="0">
              <a:buNone/>
              <a:defRPr sz="1001"/>
            </a:lvl6pPr>
            <a:lvl7pPr marL="2743149" indent="0">
              <a:buNone/>
              <a:defRPr sz="1001"/>
            </a:lvl7pPr>
            <a:lvl8pPr marL="3200342" indent="0">
              <a:buNone/>
              <a:defRPr sz="1001"/>
            </a:lvl8pPr>
            <a:lvl9pPr marL="3657533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2" y="4841195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98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383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7" indent="-228595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9" indent="-228595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1" indent="-228595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3" indent="-228595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3" indent="-228595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5" indent="-228595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7" indent="-228595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9" indent="-228595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3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5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6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8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9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2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3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sabelmarques@isa.ulisboa.p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2" y="775850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C1C2F4-61B2-E539-C053-6EA3A6DE0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489" y="1886857"/>
            <a:ext cx="4425963" cy="2387600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Effects of salinity on the antioxidant response </a:t>
            </a:r>
            <a:br>
              <a:rPr lang="en-US" sz="3200" b="1" kern="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kern="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of marigold flowers (</a:t>
            </a:r>
            <a:r>
              <a:rPr lang="en-US" sz="3200" b="1" i="1" kern="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Tagetes</a:t>
            </a:r>
            <a:r>
              <a:rPr lang="en-US" sz="3200" b="1" kern="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 L.) </a:t>
            </a:r>
            <a:br>
              <a:rPr lang="pt-PT" sz="2800" kern="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PT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C5100E-378A-DDAD-0563-352CE1909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326" y="5020685"/>
            <a:ext cx="4425963" cy="1655763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20000"/>
              </a:lnSpc>
            </a:pPr>
            <a:r>
              <a:rPr lang="pt-PT" sz="1600" b="1" dirty="0" err="1"/>
              <a:t>María</a:t>
            </a:r>
            <a:r>
              <a:rPr lang="pt-PT" sz="1600" b="1" dirty="0"/>
              <a:t> Rita Guzman </a:t>
            </a:r>
            <a:r>
              <a:rPr lang="pt-PT" sz="1600" b="1" baseline="30000" dirty="0"/>
              <a:t>1</a:t>
            </a:r>
            <a:r>
              <a:rPr lang="pt-PT" sz="1600" b="1" dirty="0"/>
              <a:t>; Isabel Marques </a:t>
            </a:r>
            <a:r>
              <a:rPr lang="pt-PT" sz="1600" b="1" baseline="30000" dirty="0"/>
              <a:t>2</a:t>
            </a:r>
          </a:p>
          <a:p>
            <a:pPr algn="l">
              <a:lnSpc>
                <a:spcPct val="120000"/>
              </a:lnSpc>
            </a:pPr>
            <a:r>
              <a:rPr lang="pt-PT" sz="1200" dirty="0"/>
              <a:t>1. </a:t>
            </a:r>
            <a:r>
              <a:rPr lang="pt-PT" sz="1200" dirty="0" err="1"/>
              <a:t>Estacion</a:t>
            </a:r>
            <a:r>
              <a:rPr lang="pt-PT" sz="1200" dirty="0"/>
              <a:t> Biológica La </a:t>
            </a:r>
            <a:r>
              <a:rPr lang="pt-PT" sz="1200" dirty="0" err="1"/>
              <a:t>Ceiba</a:t>
            </a:r>
            <a:r>
              <a:rPr lang="pt-PT" sz="1200" dirty="0"/>
              <a:t>, </a:t>
            </a:r>
            <a:r>
              <a:rPr lang="pt-PT" sz="1200" dirty="0" err="1"/>
              <a:t>Chisec</a:t>
            </a:r>
            <a:r>
              <a:rPr lang="pt-PT" sz="1200" dirty="0"/>
              <a:t>, Guatemala.</a:t>
            </a:r>
          </a:p>
          <a:p>
            <a:pPr algn="l">
              <a:lnSpc>
                <a:spcPct val="120000"/>
              </a:lnSpc>
            </a:pPr>
            <a:r>
              <a:rPr lang="pt-PT" sz="1200" dirty="0"/>
              <a:t> 2. </a:t>
            </a:r>
            <a:r>
              <a:rPr lang="pt-PT" sz="1200" dirty="0" err="1"/>
              <a:t>Forest</a:t>
            </a:r>
            <a:r>
              <a:rPr lang="pt-PT" sz="1200" dirty="0"/>
              <a:t> Research Centre (CEF) &amp; </a:t>
            </a:r>
            <a:r>
              <a:rPr lang="pt-PT" sz="1200" dirty="0" err="1"/>
              <a:t>Associate</a:t>
            </a:r>
            <a:r>
              <a:rPr lang="pt-PT" sz="1200" dirty="0"/>
              <a:t> </a:t>
            </a:r>
            <a:r>
              <a:rPr lang="pt-PT" sz="1200" dirty="0" err="1"/>
              <a:t>Laboratory</a:t>
            </a:r>
            <a:r>
              <a:rPr lang="pt-PT" sz="1200" dirty="0"/>
              <a:t> TERRA, Instituto Superior de Agronomia (ISA), Universidade de Lisboa, </a:t>
            </a:r>
            <a:r>
              <a:rPr lang="pt-PT" sz="1200" dirty="0" err="1"/>
              <a:t>Lisbon</a:t>
            </a:r>
            <a:r>
              <a:rPr lang="pt-PT" sz="1200" dirty="0"/>
              <a:t>, Portugal.  </a:t>
            </a:r>
            <a:r>
              <a:rPr lang="pt-PT" sz="1200" dirty="0">
                <a:hlinkClick r:id="rId2"/>
              </a:rPr>
              <a:t>isabelmarques@isa.ulisboa.pt</a:t>
            </a:r>
            <a:r>
              <a:rPr lang="pt-PT" sz="1200" dirty="0"/>
              <a:t> </a:t>
            </a:r>
          </a:p>
          <a:p>
            <a:pPr algn="l"/>
            <a:endParaRPr lang="pt-PT" sz="1200" dirty="0"/>
          </a:p>
        </p:txBody>
      </p:sp>
      <p:pic>
        <p:nvPicPr>
          <p:cNvPr id="4" name="Imagem 3" descr="Grande-up de calêndula garlands">
            <a:extLst>
              <a:ext uri="{FF2B5EF4-FFF2-40B4-BE49-F238E27FC236}">
                <a16:creationId xmlns:a16="http://schemas.microsoft.com/office/drawing/2014/main" id="{13755D1A-C19F-799D-7129-B1AC42924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1" r="-1" b="16107"/>
          <a:stretch/>
        </p:blipFill>
        <p:spPr>
          <a:xfrm>
            <a:off x="5733769" y="4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70" y="4274457"/>
            <a:ext cx="825255" cy="825255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4" y="5649688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8638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1668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378683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D1A671DE-D529-4A2A-A35D-E97400239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02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FC68A8-5D70-9AD1-7844-CAABA12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328" y="3081873"/>
            <a:ext cx="4947745" cy="28284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 showed that edible marigold flowers are a promising crop with enriched nutritional contents and antioxidant activity that can be a new source of source of nutraceuticals. 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study also reports, for the first time, the harsh effects of high salinity in the production of flowers, limiting its production in high-salinity soils. 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recommend the production of marigolds only under a short exposure to salinity (up to 100mM NaCl) to achieve a high production of nutraceuticals without compromising the viability of flower production. </a:t>
            </a:r>
            <a:br>
              <a:rPr lang="en-US" sz="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F109591-BBA9-708F-2614-F0EB5BF13851}"/>
              </a:ext>
            </a:extLst>
          </p:cNvPr>
          <p:cNvSpPr txBox="1"/>
          <p:nvPr/>
        </p:nvSpPr>
        <p:spPr>
          <a:xfrm>
            <a:off x="7081950" y="902750"/>
            <a:ext cx="4947745" cy="174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MAIN RESULTS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35572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86622" y="127376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Block Arc 100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54404" y="1382395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54302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43099" y="2345836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73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6201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Arc 11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27948" flipH="1">
            <a:off x="3132465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 descr="Grande-up de calêndula garlands">
            <a:extLst>
              <a:ext uri="{FF2B5EF4-FFF2-40B4-BE49-F238E27FC236}">
                <a16:creationId xmlns:a16="http://schemas.microsoft.com/office/drawing/2014/main" id="{E7B5E165-9ED9-3C51-E967-CE0F7401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7"/>
          <a:stretch/>
        </p:blipFill>
        <p:spPr>
          <a:xfrm>
            <a:off x="5189" y="2"/>
            <a:ext cx="822973" cy="68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0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1668" y="3"/>
            <a:ext cx="1135067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83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378686" y="1064831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021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973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2451" y="220200"/>
            <a:ext cx="9422524" cy="6637808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83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FC68A8-5D70-9AD1-7844-CAABA12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329" y="2116674"/>
            <a:ext cx="6388327" cy="27510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600" dirty="0"/>
              <a:t>This research received national funds through the FCT – </a:t>
            </a:r>
            <a:r>
              <a:rPr lang="en-US" sz="1600" dirty="0" err="1"/>
              <a:t>Fundação</a:t>
            </a:r>
            <a:r>
              <a:rPr lang="en-US" sz="1600" dirty="0"/>
              <a:t> para a </a:t>
            </a:r>
            <a:r>
              <a:rPr lang="en-US" sz="1600" dirty="0" err="1"/>
              <a:t>Ciência</a:t>
            </a:r>
            <a:r>
              <a:rPr lang="en-US" sz="1600" dirty="0"/>
              <a:t> e a </a:t>
            </a:r>
            <a:r>
              <a:rPr lang="en-US" sz="1600" dirty="0" err="1"/>
              <a:t>Tecnologia</a:t>
            </a:r>
            <a:r>
              <a:rPr lang="en-US" sz="1600" dirty="0"/>
              <a:t>, I.P., Portugal through the research unit  UIDB/00239/2020 (CEF), and under the Scientific Employment Stimulus - Individual Call (CEEC Individual) -  2021.01107.CEECIND/CP1689/CT0001. 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1007" y="3334790"/>
            <a:ext cx="1942241" cy="1889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2297456" y="1096418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4" name="Imagem 3" descr="Grande-up de calêndula garlands">
            <a:extLst>
              <a:ext uri="{FF2B5EF4-FFF2-40B4-BE49-F238E27FC236}">
                <a16:creationId xmlns:a16="http://schemas.microsoft.com/office/drawing/2014/main" id="{E7B5E165-9ED9-3C51-E967-CE0F7401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7"/>
          <a:stretch/>
        </p:blipFill>
        <p:spPr>
          <a:xfrm>
            <a:off x="5189" y="2"/>
            <a:ext cx="822973" cy="685529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F109591-BBA9-708F-2614-F0EB5BF13851}"/>
              </a:ext>
            </a:extLst>
          </p:cNvPr>
          <p:cNvSpPr txBox="1"/>
          <p:nvPr/>
        </p:nvSpPr>
        <p:spPr>
          <a:xfrm>
            <a:off x="5149485" y="2904429"/>
            <a:ext cx="58821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FUNDING</a:t>
            </a:r>
            <a:endParaRPr lang="pt-PT" sz="2800" dirty="0">
              <a:latin typeface="+mj-lt"/>
            </a:endParaRPr>
          </a:p>
        </p:txBody>
      </p:sp>
      <p:pic>
        <p:nvPicPr>
          <p:cNvPr id="6" name="object 40">
            <a:extLst>
              <a:ext uri="{FF2B5EF4-FFF2-40B4-BE49-F238E27FC236}">
                <a16:creationId xmlns:a16="http://schemas.microsoft.com/office/drawing/2014/main" id="{461A141A-5FF5-BD44-6135-D6050DA6E7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9539" y="5929475"/>
            <a:ext cx="1606801" cy="492423"/>
          </a:xfrm>
          <a:prstGeom prst="rect">
            <a:avLst/>
          </a:prstGeom>
        </p:spPr>
      </p:pic>
      <p:pic>
        <p:nvPicPr>
          <p:cNvPr id="7" name="object 41">
            <a:extLst>
              <a:ext uri="{FF2B5EF4-FFF2-40B4-BE49-F238E27FC236}">
                <a16:creationId xmlns:a16="http://schemas.microsoft.com/office/drawing/2014/main" id="{90DC9EF3-E700-E223-27EB-E7F1EF94F31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3828" y="5929475"/>
            <a:ext cx="1559583" cy="64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0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22973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83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FC68A8-5D70-9AD1-7844-CAABA12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039" y="317003"/>
            <a:ext cx="10418531" cy="1325563"/>
          </a:xfrm>
        </p:spPr>
        <p:txBody>
          <a:bodyPr>
            <a:normAutofit/>
          </a:bodyPr>
          <a:lstStyle/>
          <a:p>
            <a:r>
              <a:rPr lang="pt-PT" b="1" dirty="0" err="1"/>
              <a:t>Soil</a:t>
            </a:r>
            <a:r>
              <a:rPr lang="pt-PT" b="1" dirty="0"/>
              <a:t> </a:t>
            </a:r>
            <a:r>
              <a:rPr lang="pt-PT" b="1" dirty="0" err="1"/>
              <a:t>salinity</a:t>
            </a:r>
            <a:r>
              <a:rPr lang="pt-PT" b="1" dirty="0"/>
              <a:t> – </a:t>
            </a:r>
            <a:r>
              <a:rPr lang="pt-PT" b="1" dirty="0" err="1"/>
              <a:t>an</a:t>
            </a:r>
            <a:r>
              <a:rPr lang="pt-PT" b="1" dirty="0"/>
              <a:t> </a:t>
            </a:r>
            <a:r>
              <a:rPr lang="pt-PT" b="1" dirty="0" err="1"/>
              <a:t>increasing</a:t>
            </a:r>
            <a:r>
              <a:rPr lang="pt-PT" b="1" dirty="0"/>
              <a:t> </a:t>
            </a:r>
            <a:r>
              <a:rPr lang="pt-PT" b="1" dirty="0" err="1"/>
              <a:t>problem</a:t>
            </a:r>
            <a:r>
              <a:rPr lang="pt-PT" b="1" dirty="0"/>
              <a:t> </a:t>
            </a:r>
            <a:r>
              <a:rPr lang="pt-PT" b="1" dirty="0" err="1"/>
              <a:t>worldwide</a:t>
            </a:r>
            <a:endParaRPr lang="pt-PT" b="1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3F51DD7-4E4E-FDF1-CB06-F8DDABC5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040" y="1825625"/>
            <a:ext cx="5387504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kern="1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Salinization is a major problem worldwide, </a:t>
            </a:r>
            <a:r>
              <a:rPr lang="en-US" kern="100" dirty="0">
                <a:solidFill>
                  <a:srgbClr val="2A2A2A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limiting crop production</a:t>
            </a:r>
            <a:r>
              <a:rPr lang="en-US" kern="1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kern="1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kern="1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Soil salinity causes ion toxicity, osmotic stress, nutrient deficiency and oxidative stress on plants, leading to the </a:t>
            </a:r>
            <a:r>
              <a:rPr lang="en-US" kern="1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overproduction of reactive oxygen species (ROS).</a:t>
            </a:r>
            <a:endParaRPr lang="en-US" dirty="0">
              <a:latin typeface="+mj-lt"/>
            </a:endParaRPr>
          </a:p>
        </p:txBody>
      </p:sp>
      <p:pic>
        <p:nvPicPr>
          <p:cNvPr id="6" name="Marcador de Posição de Conteúdo 5" descr="Cracks seco em terra sob o céu de nublado">
            <a:extLst>
              <a:ext uri="{FF2B5EF4-FFF2-40B4-BE49-F238E27FC236}">
                <a16:creationId xmlns:a16="http://schemas.microsoft.com/office/drawing/2014/main" id="{FDFD1F0E-FB42-AC47-DB7A-DAB638BD3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r="17346" b="2"/>
          <a:stretch/>
        </p:blipFill>
        <p:spPr>
          <a:xfrm>
            <a:off x="7444270" y="1295416"/>
            <a:ext cx="5570707" cy="5562585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6425" y="1656148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7716" y="587520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4" name="Imagem 3" descr="Grande-up de calêndula garlands">
            <a:extLst>
              <a:ext uri="{FF2B5EF4-FFF2-40B4-BE49-F238E27FC236}">
                <a16:creationId xmlns:a16="http://schemas.microsoft.com/office/drawing/2014/main" id="{E7B5E165-9ED9-3C51-E967-CE0F7401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7"/>
          <a:stretch/>
        </p:blipFill>
        <p:spPr>
          <a:xfrm>
            <a:off x="5189" y="2"/>
            <a:ext cx="822973" cy="68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7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22973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83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FC68A8-5D70-9AD1-7844-CAABA12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76" y="365128"/>
            <a:ext cx="5393361" cy="1325563"/>
          </a:xfrm>
        </p:spPr>
        <p:txBody>
          <a:bodyPr>
            <a:normAutofit/>
          </a:bodyPr>
          <a:lstStyle/>
          <a:p>
            <a:r>
              <a:rPr lang="pt-PT" b="1" dirty="0"/>
              <a:t>OUR AIMS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3F51DD7-4E4E-FDF1-CB06-F8DDABC5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176" y="1491915"/>
            <a:ext cx="5393361" cy="4781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Investigate the impacts of salinity (0, 50, 100, 300 mM NaCl) on the flowers of three </a:t>
            </a:r>
            <a:r>
              <a:rPr lang="en-US" i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Tagetes </a:t>
            </a:r>
            <a:r>
              <a:rPr lang="en-US" i="1" kern="100" dirty="0" err="1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patula</a:t>
            </a:r>
            <a:r>
              <a:rPr lang="en-US" i="1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cultivars (Aurora Orange, Fireball, Safari Scarlet), harvested after 14 days on:</a:t>
            </a:r>
          </a:p>
          <a:p>
            <a:pPr marL="0" indent="0">
              <a:buNone/>
            </a:pPr>
            <a:endParaRPr lang="en-US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otal carotenoids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minerals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ascorbic acid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total polyphenol content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total flavonoid content</a:t>
            </a:r>
            <a:endParaRPr lang="en-US" dirty="0"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C6A7F9-6B21-1B9E-6B4C-FFCEBD628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7197897" y="758517"/>
            <a:ext cx="5122239" cy="5122239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7084858" y="687825"/>
            <a:ext cx="5471148" cy="5471148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1536" y="921126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Imagem 3" descr="Grande-up de calêndula garlands">
            <a:extLst>
              <a:ext uri="{FF2B5EF4-FFF2-40B4-BE49-F238E27FC236}">
                <a16:creationId xmlns:a16="http://schemas.microsoft.com/office/drawing/2014/main" id="{E7B5E165-9ED9-3C51-E967-CE0F7401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7"/>
          <a:stretch/>
        </p:blipFill>
        <p:spPr>
          <a:xfrm>
            <a:off x="5189" y="2"/>
            <a:ext cx="822973" cy="68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8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22973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83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FC68A8-5D70-9AD1-7844-CAABA12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76" y="365128"/>
            <a:ext cx="7185115" cy="1325563"/>
          </a:xfrm>
        </p:spPr>
        <p:txBody>
          <a:bodyPr>
            <a:normAutofit/>
          </a:bodyPr>
          <a:lstStyle/>
          <a:p>
            <a:r>
              <a:rPr lang="pt-PT" b="1" dirty="0" err="1"/>
              <a:t>Effects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salinity</a:t>
            </a:r>
            <a:r>
              <a:rPr lang="pt-PT" b="1" dirty="0"/>
              <a:t> </a:t>
            </a:r>
            <a:r>
              <a:rPr lang="pt-PT" b="1" dirty="0" err="1"/>
              <a:t>on</a:t>
            </a:r>
            <a:r>
              <a:rPr lang="pt-PT" b="1" dirty="0"/>
              <a:t> </a:t>
            </a:r>
            <a:r>
              <a:rPr lang="pt-PT" b="1" dirty="0" err="1"/>
              <a:t>carotenoids</a:t>
            </a:r>
            <a:endParaRPr lang="pt-PT" b="1" dirty="0"/>
          </a:p>
        </p:txBody>
      </p:sp>
      <p:sp>
        <p:nvSpPr>
          <p:cNvPr id="3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7084858" y="687825"/>
            <a:ext cx="5471148" cy="5471148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1536" y="921126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Imagem 3" descr="Grande-up de calêndula garlands">
            <a:extLst>
              <a:ext uri="{FF2B5EF4-FFF2-40B4-BE49-F238E27FC236}">
                <a16:creationId xmlns:a16="http://schemas.microsoft.com/office/drawing/2014/main" id="{E7B5E165-9ED9-3C51-E967-CE0F7401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7"/>
          <a:stretch/>
        </p:blipFill>
        <p:spPr>
          <a:xfrm>
            <a:off x="5189" y="2"/>
            <a:ext cx="822973" cy="6855295"/>
          </a:xfrm>
          <a:prstGeom prst="rect">
            <a:avLst/>
          </a:prstGeom>
        </p:spPr>
      </p:pic>
      <p:graphicFrame>
        <p:nvGraphicFramePr>
          <p:cNvPr id="7" name="Tabela 5">
            <a:extLst>
              <a:ext uri="{FF2B5EF4-FFF2-40B4-BE49-F238E27FC236}">
                <a16:creationId xmlns:a16="http://schemas.microsoft.com/office/drawing/2014/main" id="{BE28110F-400B-7DBB-ECD0-8BC88B276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56752"/>
              </p:ext>
            </p:extLst>
          </p:nvPr>
        </p:nvGraphicFramePr>
        <p:xfrm>
          <a:off x="1661177" y="2036844"/>
          <a:ext cx="985942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591">
                  <a:extLst>
                    <a:ext uri="{9D8B030D-6E8A-4147-A177-3AD203B41FA5}">
                      <a16:colId xmlns:a16="http://schemas.microsoft.com/office/drawing/2014/main" val="2689536531"/>
                    </a:ext>
                  </a:extLst>
                </a:gridCol>
                <a:gridCol w="1530179">
                  <a:extLst>
                    <a:ext uri="{9D8B030D-6E8A-4147-A177-3AD203B41FA5}">
                      <a16:colId xmlns:a16="http://schemas.microsoft.com/office/drawing/2014/main" val="2409451118"/>
                    </a:ext>
                  </a:extLst>
                </a:gridCol>
                <a:gridCol w="1971885">
                  <a:extLst>
                    <a:ext uri="{9D8B030D-6E8A-4147-A177-3AD203B41FA5}">
                      <a16:colId xmlns:a16="http://schemas.microsoft.com/office/drawing/2014/main" val="3212344835"/>
                    </a:ext>
                  </a:extLst>
                </a:gridCol>
                <a:gridCol w="1971885">
                  <a:extLst>
                    <a:ext uri="{9D8B030D-6E8A-4147-A177-3AD203B41FA5}">
                      <a16:colId xmlns:a16="http://schemas.microsoft.com/office/drawing/2014/main" val="3416589882"/>
                    </a:ext>
                  </a:extLst>
                </a:gridCol>
                <a:gridCol w="1971885">
                  <a:extLst>
                    <a:ext uri="{9D8B030D-6E8A-4147-A177-3AD203B41FA5}">
                      <a16:colId xmlns:a16="http://schemas.microsoft.com/office/drawing/2014/main" val="1463375349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pt-PT" sz="1300" dirty="0" err="1"/>
                        <a:t>Carotenoids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50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100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dirty="0"/>
                        <a:t>300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  <a:p>
                      <a:pPr algn="ctr"/>
                      <a:endParaRPr lang="pt-PT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68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cv. Aurora Orange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1.23 ± 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1.39 ± 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2.64 ± 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3.44 ± 0.91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15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cv. Fireball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1.28 ± 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1.42 ± 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2.59 ± 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3.19 ± 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9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cv. Safari Scarlet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1.27 ± 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1.57 ± 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3.11 ± 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3.74 ± 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5378"/>
                  </a:ext>
                </a:extLst>
              </a:tr>
            </a:tbl>
          </a:graphicData>
        </a:graphic>
      </p:graphicFrame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3C14F3E8-5E96-5AFD-F90C-FF94111C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017" y="4184275"/>
            <a:ext cx="10074677" cy="1752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The flowers of all cultivars showed an increase in carotenoid contents with the increase in salinity.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The highest levels were found at 300 mM NaCl for all cultivars.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The level of carotenoids was higher in cv. Safari Scarlet than in the other cultivars.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5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22973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83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FC68A8-5D70-9AD1-7844-CAABA12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76" y="365128"/>
            <a:ext cx="7185115" cy="1325563"/>
          </a:xfrm>
        </p:spPr>
        <p:txBody>
          <a:bodyPr>
            <a:normAutofit/>
          </a:bodyPr>
          <a:lstStyle/>
          <a:p>
            <a:r>
              <a:rPr lang="pt-PT" b="1" dirty="0" err="1"/>
              <a:t>Effects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salinity</a:t>
            </a:r>
            <a:r>
              <a:rPr lang="pt-PT" b="1" dirty="0"/>
              <a:t> </a:t>
            </a:r>
            <a:r>
              <a:rPr lang="pt-PT" b="1" dirty="0" err="1"/>
              <a:t>on</a:t>
            </a:r>
            <a:r>
              <a:rPr lang="pt-PT" b="1" dirty="0"/>
              <a:t> </a:t>
            </a:r>
            <a:r>
              <a:rPr lang="pt-PT" b="1" dirty="0" err="1"/>
              <a:t>polyphenols</a:t>
            </a:r>
            <a:endParaRPr lang="pt-PT" b="1" dirty="0"/>
          </a:p>
        </p:txBody>
      </p:sp>
      <p:sp>
        <p:nvSpPr>
          <p:cNvPr id="3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7084858" y="687825"/>
            <a:ext cx="5471148" cy="5471148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1536" y="921126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Imagem 3" descr="Grande-up de calêndula garlands">
            <a:extLst>
              <a:ext uri="{FF2B5EF4-FFF2-40B4-BE49-F238E27FC236}">
                <a16:creationId xmlns:a16="http://schemas.microsoft.com/office/drawing/2014/main" id="{E7B5E165-9ED9-3C51-E967-CE0F7401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7"/>
          <a:stretch/>
        </p:blipFill>
        <p:spPr>
          <a:xfrm>
            <a:off x="5189" y="2"/>
            <a:ext cx="822973" cy="6855295"/>
          </a:xfrm>
          <a:prstGeom prst="rect">
            <a:avLst/>
          </a:prstGeom>
        </p:spPr>
      </p:pic>
      <p:graphicFrame>
        <p:nvGraphicFramePr>
          <p:cNvPr id="7" name="Tabela 5">
            <a:extLst>
              <a:ext uri="{FF2B5EF4-FFF2-40B4-BE49-F238E27FC236}">
                <a16:creationId xmlns:a16="http://schemas.microsoft.com/office/drawing/2014/main" id="{BE28110F-400B-7DBB-ECD0-8BC88B276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12791"/>
              </p:ext>
            </p:extLst>
          </p:nvPr>
        </p:nvGraphicFramePr>
        <p:xfrm>
          <a:off x="1661177" y="1948505"/>
          <a:ext cx="9859425" cy="1615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13591">
                  <a:extLst>
                    <a:ext uri="{9D8B030D-6E8A-4147-A177-3AD203B41FA5}">
                      <a16:colId xmlns:a16="http://schemas.microsoft.com/office/drawing/2014/main" val="2689536531"/>
                    </a:ext>
                  </a:extLst>
                </a:gridCol>
                <a:gridCol w="1530179">
                  <a:extLst>
                    <a:ext uri="{9D8B030D-6E8A-4147-A177-3AD203B41FA5}">
                      <a16:colId xmlns:a16="http://schemas.microsoft.com/office/drawing/2014/main" val="2409451118"/>
                    </a:ext>
                  </a:extLst>
                </a:gridCol>
                <a:gridCol w="1971885">
                  <a:extLst>
                    <a:ext uri="{9D8B030D-6E8A-4147-A177-3AD203B41FA5}">
                      <a16:colId xmlns:a16="http://schemas.microsoft.com/office/drawing/2014/main" val="3212344835"/>
                    </a:ext>
                  </a:extLst>
                </a:gridCol>
                <a:gridCol w="1971885">
                  <a:extLst>
                    <a:ext uri="{9D8B030D-6E8A-4147-A177-3AD203B41FA5}">
                      <a16:colId xmlns:a16="http://schemas.microsoft.com/office/drawing/2014/main" val="3416589882"/>
                    </a:ext>
                  </a:extLst>
                </a:gridCol>
                <a:gridCol w="1971885">
                  <a:extLst>
                    <a:ext uri="{9D8B030D-6E8A-4147-A177-3AD203B41FA5}">
                      <a16:colId xmlns:a16="http://schemas.microsoft.com/office/drawing/2014/main" val="1463375349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pt-PT" sz="1300" dirty="0" err="1"/>
                        <a:t>Polyphenols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50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100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dirty="0"/>
                        <a:t>300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68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Aurora Orange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23.21 ± 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33.99 ± 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44.61 ± 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55.45 ± 1.01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15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Fireball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22.25 ± 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33.98 ± 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44.50 ± 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55.66 ± 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9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Safari Scarlet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24.21 ± 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34.99 ± 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45.66 ± 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56.11 ± 1.75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5378"/>
                  </a:ext>
                </a:extLst>
              </a:tr>
            </a:tbl>
          </a:graphicData>
        </a:graphic>
      </p:graphicFrame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3C14F3E8-5E96-5AFD-F90C-FF94111C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017" y="4184275"/>
            <a:ext cx="10074677" cy="1752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Polyphenols showed a moderate increase in all cultivars with the rise of salinity.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All flowers showed the highest levels at 300 mM NaCl.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The level of polyphenols was higher in cv. Safari Scarlet than in the other cultivars.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3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22973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83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FC68A8-5D70-9AD1-7844-CAABA12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76" y="365128"/>
            <a:ext cx="7185115" cy="1325563"/>
          </a:xfrm>
        </p:spPr>
        <p:txBody>
          <a:bodyPr>
            <a:normAutofit/>
          </a:bodyPr>
          <a:lstStyle/>
          <a:p>
            <a:r>
              <a:rPr lang="pt-PT" b="1" dirty="0" err="1"/>
              <a:t>Effects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salinity</a:t>
            </a:r>
            <a:r>
              <a:rPr lang="pt-PT" b="1" dirty="0"/>
              <a:t> </a:t>
            </a:r>
            <a:r>
              <a:rPr lang="pt-PT" b="1" dirty="0" err="1"/>
              <a:t>on</a:t>
            </a:r>
            <a:r>
              <a:rPr lang="pt-PT" b="1" dirty="0"/>
              <a:t> </a:t>
            </a:r>
            <a:r>
              <a:rPr lang="pt-PT" b="1" dirty="0" err="1"/>
              <a:t>flavonoids</a:t>
            </a:r>
            <a:endParaRPr lang="pt-PT" b="1" dirty="0"/>
          </a:p>
        </p:txBody>
      </p:sp>
      <p:sp>
        <p:nvSpPr>
          <p:cNvPr id="3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7084858" y="687825"/>
            <a:ext cx="5471148" cy="5471148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1536" y="921126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Imagem 3" descr="Grande-up de calêndula garlands">
            <a:extLst>
              <a:ext uri="{FF2B5EF4-FFF2-40B4-BE49-F238E27FC236}">
                <a16:creationId xmlns:a16="http://schemas.microsoft.com/office/drawing/2014/main" id="{E7B5E165-9ED9-3C51-E967-CE0F7401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7"/>
          <a:stretch/>
        </p:blipFill>
        <p:spPr>
          <a:xfrm>
            <a:off x="5189" y="2"/>
            <a:ext cx="822973" cy="6855295"/>
          </a:xfrm>
          <a:prstGeom prst="rect">
            <a:avLst/>
          </a:prstGeom>
        </p:spPr>
      </p:pic>
      <p:graphicFrame>
        <p:nvGraphicFramePr>
          <p:cNvPr id="7" name="Tabela 5">
            <a:extLst>
              <a:ext uri="{FF2B5EF4-FFF2-40B4-BE49-F238E27FC236}">
                <a16:creationId xmlns:a16="http://schemas.microsoft.com/office/drawing/2014/main" id="{BE28110F-400B-7DBB-ECD0-8BC88B276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33116"/>
              </p:ext>
            </p:extLst>
          </p:nvPr>
        </p:nvGraphicFramePr>
        <p:xfrm>
          <a:off x="1661177" y="1948505"/>
          <a:ext cx="9859425" cy="1615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3591">
                  <a:extLst>
                    <a:ext uri="{9D8B030D-6E8A-4147-A177-3AD203B41FA5}">
                      <a16:colId xmlns:a16="http://schemas.microsoft.com/office/drawing/2014/main" val="2689536531"/>
                    </a:ext>
                  </a:extLst>
                </a:gridCol>
                <a:gridCol w="1530179">
                  <a:extLst>
                    <a:ext uri="{9D8B030D-6E8A-4147-A177-3AD203B41FA5}">
                      <a16:colId xmlns:a16="http://schemas.microsoft.com/office/drawing/2014/main" val="2409451118"/>
                    </a:ext>
                  </a:extLst>
                </a:gridCol>
                <a:gridCol w="1971885">
                  <a:extLst>
                    <a:ext uri="{9D8B030D-6E8A-4147-A177-3AD203B41FA5}">
                      <a16:colId xmlns:a16="http://schemas.microsoft.com/office/drawing/2014/main" val="3212344835"/>
                    </a:ext>
                  </a:extLst>
                </a:gridCol>
                <a:gridCol w="1971885">
                  <a:extLst>
                    <a:ext uri="{9D8B030D-6E8A-4147-A177-3AD203B41FA5}">
                      <a16:colId xmlns:a16="http://schemas.microsoft.com/office/drawing/2014/main" val="3416589882"/>
                    </a:ext>
                  </a:extLst>
                </a:gridCol>
                <a:gridCol w="1971885">
                  <a:extLst>
                    <a:ext uri="{9D8B030D-6E8A-4147-A177-3AD203B41FA5}">
                      <a16:colId xmlns:a16="http://schemas.microsoft.com/office/drawing/2014/main" val="1463375349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pt-PT" sz="1300" dirty="0" err="1"/>
                        <a:t>Flavonoids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50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100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dirty="0"/>
                        <a:t>300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68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Aurora Orange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4.31 ± 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6.32 ± 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8.11 ± 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10.41 ± 1.92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15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Fireball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4.23 ± 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6.23 ± 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8.59 ± 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11.23 ± 1.95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9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Safari Scarlet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6.29 ± 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7.44 ± 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9.11 ± 1.78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14.74 ± 2.11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5378"/>
                  </a:ext>
                </a:extLst>
              </a:tr>
            </a:tbl>
          </a:graphicData>
        </a:graphic>
      </p:graphicFrame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3C14F3E8-5E96-5AFD-F90C-FF94111C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017" y="4184275"/>
            <a:ext cx="10074677" cy="1752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Flavonoids increased in the flowers of all cultivars with the increase of salinity.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The highest levels were found at the highest salinity level.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The level of carotenoids was also higher in cv. Safari Scarlet than in the other cultivars.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8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22973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83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FC68A8-5D70-9AD1-7844-CAABA12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76" y="365128"/>
            <a:ext cx="7185115" cy="1325563"/>
          </a:xfrm>
        </p:spPr>
        <p:txBody>
          <a:bodyPr>
            <a:normAutofit/>
          </a:bodyPr>
          <a:lstStyle/>
          <a:p>
            <a:r>
              <a:rPr lang="pt-PT" b="1" dirty="0" err="1"/>
              <a:t>Effects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salinity</a:t>
            </a:r>
            <a:r>
              <a:rPr lang="pt-PT" b="1" dirty="0"/>
              <a:t> </a:t>
            </a:r>
            <a:r>
              <a:rPr lang="pt-PT" b="1" dirty="0" err="1"/>
              <a:t>on</a:t>
            </a:r>
            <a:r>
              <a:rPr lang="pt-PT" b="1" dirty="0"/>
              <a:t> </a:t>
            </a:r>
            <a:r>
              <a:rPr lang="pt-PT" b="1" dirty="0" err="1"/>
              <a:t>ascorbic</a:t>
            </a:r>
            <a:r>
              <a:rPr lang="pt-PT" b="1" dirty="0"/>
              <a:t> </a:t>
            </a:r>
            <a:r>
              <a:rPr lang="pt-PT" b="1" dirty="0" err="1"/>
              <a:t>acid</a:t>
            </a:r>
            <a:endParaRPr lang="pt-PT" b="1" dirty="0"/>
          </a:p>
        </p:txBody>
      </p:sp>
      <p:sp>
        <p:nvSpPr>
          <p:cNvPr id="3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7084858" y="687825"/>
            <a:ext cx="5471148" cy="5471148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1536" y="921126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Imagem 3" descr="Grande-up de calêndula garlands">
            <a:extLst>
              <a:ext uri="{FF2B5EF4-FFF2-40B4-BE49-F238E27FC236}">
                <a16:creationId xmlns:a16="http://schemas.microsoft.com/office/drawing/2014/main" id="{E7B5E165-9ED9-3C51-E967-CE0F7401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7"/>
          <a:stretch/>
        </p:blipFill>
        <p:spPr>
          <a:xfrm>
            <a:off x="5189" y="2"/>
            <a:ext cx="822973" cy="6855295"/>
          </a:xfrm>
          <a:prstGeom prst="rect">
            <a:avLst/>
          </a:prstGeom>
        </p:spPr>
      </p:pic>
      <p:graphicFrame>
        <p:nvGraphicFramePr>
          <p:cNvPr id="7" name="Tabela 5">
            <a:extLst>
              <a:ext uri="{FF2B5EF4-FFF2-40B4-BE49-F238E27FC236}">
                <a16:creationId xmlns:a16="http://schemas.microsoft.com/office/drawing/2014/main" id="{BE28110F-400B-7DBB-ECD0-8BC88B276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45004"/>
              </p:ext>
            </p:extLst>
          </p:nvPr>
        </p:nvGraphicFramePr>
        <p:xfrm>
          <a:off x="1661177" y="1948505"/>
          <a:ext cx="9859425" cy="1615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3591">
                  <a:extLst>
                    <a:ext uri="{9D8B030D-6E8A-4147-A177-3AD203B41FA5}">
                      <a16:colId xmlns:a16="http://schemas.microsoft.com/office/drawing/2014/main" val="2689536531"/>
                    </a:ext>
                  </a:extLst>
                </a:gridCol>
                <a:gridCol w="1530179">
                  <a:extLst>
                    <a:ext uri="{9D8B030D-6E8A-4147-A177-3AD203B41FA5}">
                      <a16:colId xmlns:a16="http://schemas.microsoft.com/office/drawing/2014/main" val="2409451118"/>
                    </a:ext>
                  </a:extLst>
                </a:gridCol>
                <a:gridCol w="1971885">
                  <a:extLst>
                    <a:ext uri="{9D8B030D-6E8A-4147-A177-3AD203B41FA5}">
                      <a16:colId xmlns:a16="http://schemas.microsoft.com/office/drawing/2014/main" val="3212344835"/>
                    </a:ext>
                  </a:extLst>
                </a:gridCol>
                <a:gridCol w="1971885">
                  <a:extLst>
                    <a:ext uri="{9D8B030D-6E8A-4147-A177-3AD203B41FA5}">
                      <a16:colId xmlns:a16="http://schemas.microsoft.com/office/drawing/2014/main" val="3416589882"/>
                    </a:ext>
                  </a:extLst>
                </a:gridCol>
                <a:gridCol w="1971885">
                  <a:extLst>
                    <a:ext uri="{9D8B030D-6E8A-4147-A177-3AD203B41FA5}">
                      <a16:colId xmlns:a16="http://schemas.microsoft.com/office/drawing/2014/main" val="1463375349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pt-PT" sz="1300" dirty="0" err="1"/>
                        <a:t>Ascorbic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acid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50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100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dirty="0"/>
                        <a:t>300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68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Aurora Orange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24.32 ± 2.38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26.99 ± 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28.11 ± 2.99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20.41 ± 2.57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15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Fireball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24.33 ± 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26.20 ± 1.56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28.59 ± 2.78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21.23 ± 2.91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9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Safari Scarlet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26.55 ± 2.51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27.11 ± 1.47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29.11 ± 2.67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20.74 ± 2.66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5378"/>
                  </a:ext>
                </a:extLst>
              </a:tr>
            </a:tbl>
          </a:graphicData>
        </a:graphic>
      </p:graphicFrame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3C14F3E8-5E96-5AFD-F90C-FF94111C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018" y="4184275"/>
            <a:ext cx="10374433" cy="1752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kern="1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Ascorbic acid showed a moderate increase with salinity, although lower at 300 </a:t>
            </a:r>
            <a:r>
              <a:rPr lang="en-US" kern="1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en-US" kern="1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NaCl.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8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22973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83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FC68A8-5D70-9AD1-7844-CAABA12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065" y="-58401"/>
            <a:ext cx="7185115" cy="1325563"/>
          </a:xfrm>
        </p:spPr>
        <p:txBody>
          <a:bodyPr>
            <a:normAutofit/>
          </a:bodyPr>
          <a:lstStyle/>
          <a:p>
            <a:r>
              <a:rPr lang="pt-PT" b="1" dirty="0" err="1"/>
              <a:t>Effects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salinity</a:t>
            </a:r>
            <a:r>
              <a:rPr lang="pt-PT" b="1" dirty="0"/>
              <a:t> </a:t>
            </a:r>
            <a:r>
              <a:rPr lang="pt-PT" b="1" dirty="0" err="1"/>
              <a:t>on</a:t>
            </a:r>
            <a:r>
              <a:rPr lang="pt-PT" b="1" dirty="0"/>
              <a:t> </a:t>
            </a:r>
            <a:r>
              <a:rPr lang="pt-PT" b="1" dirty="0" err="1"/>
              <a:t>minerals</a:t>
            </a:r>
            <a:endParaRPr lang="pt-PT" b="1" dirty="0"/>
          </a:p>
        </p:txBody>
      </p:sp>
      <p:sp>
        <p:nvSpPr>
          <p:cNvPr id="3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7084858" y="687825"/>
            <a:ext cx="5471148" cy="5471148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1536" y="921126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Imagem 3" descr="Grande-up de calêndula garlands">
            <a:extLst>
              <a:ext uri="{FF2B5EF4-FFF2-40B4-BE49-F238E27FC236}">
                <a16:creationId xmlns:a16="http://schemas.microsoft.com/office/drawing/2014/main" id="{E7B5E165-9ED9-3C51-E967-CE0F7401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7"/>
          <a:stretch/>
        </p:blipFill>
        <p:spPr>
          <a:xfrm>
            <a:off x="5189" y="2"/>
            <a:ext cx="822973" cy="6855295"/>
          </a:xfrm>
          <a:prstGeom prst="rect">
            <a:avLst/>
          </a:prstGeom>
        </p:spPr>
      </p:pic>
      <p:graphicFrame>
        <p:nvGraphicFramePr>
          <p:cNvPr id="7" name="Tabela 5">
            <a:extLst>
              <a:ext uri="{FF2B5EF4-FFF2-40B4-BE49-F238E27FC236}">
                <a16:creationId xmlns:a16="http://schemas.microsoft.com/office/drawing/2014/main" id="{BE28110F-400B-7DBB-ECD0-8BC88B276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26035"/>
              </p:ext>
            </p:extLst>
          </p:nvPr>
        </p:nvGraphicFramePr>
        <p:xfrm>
          <a:off x="1280792" y="916205"/>
          <a:ext cx="10690188" cy="495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2689536531"/>
                    </a:ext>
                  </a:extLst>
                </a:gridCol>
                <a:gridCol w="2222205">
                  <a:extLst>
                    <a:ext uri="{9D8B030D-6E8A-4147-A177-3AD203B41FA5}">
                      <a16:colId xmlns:a16="http://schemas.microsoft.com/office/drawing/2014/main" val="57851"/>
                    </a:ext>
                  </a:extLst>
                </a:gridCol>
                <a:gridCol w="1733107">
                  <a:extLst>
                    <a:ext uri="{9D8B030D-6E8A-4147-A177-3AD203B41FA5}">
                      <a16:colId xmlns:a16="http://schemas.microsoft.com/office/drawing/2014/main" val="2409451118"/>
                    </a:ext>
                  </a:extLst>
                </a:gridCol>
                <a:gridCol w="1701209">
                  <a:extLst>
                    <a:ext uri="{9D8B030D-6E8A-4147-A177-3AD203B41FA5}">
                      <a16:colId xmlns:a16="http://schemas.microsoft.com/office/drawing/2014/main" val="3212344835"/>
                    </a:ext>
                  </a:extLst>
                </a:gridCol>
                <a:gridCol w="1701209">
                  <a:extLst>
                    <a:ext uri="{9D8B030D-6E8A-4147-A177-3AD203B41FA5}">
                      <a16:colId xmlns:a16="http://schemas.microsoft.com/office/drawing/2014/main" val="3416589882"/>
                    </a:ext>
                  </a:extLst>
                </a:gridCol>
                <a:gridCol w="1960859">
                  <a:extLst>
                    <a:ext uri="{9D8B030D-6E8A-4147-A177-3AD203B41FA5}">
                      <a16:colId xmlns:a16="http://schemas.microsoft.com/office/drawing/2014/main" val="1463375349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pt-PT" sz="1300" dirty="0" err="1"/>
                        <a:t>Minerals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300" dirty="0" err="1"/>
                        <a:t>Cultivars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50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dirty="0"/>
                        <a:t>100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300" dirty="0"/>
                        <a:t>300 </a:t>
                      </a:r>
                      <a:r>
                        <a:rPr lang="pt-PT" sz="1300" dirty="0" err="1"/>
                        <a:t>mM</a:t>
                      </a:r>
                      <a:r>
                        <a:rPr lang="pt-PT" sz="1300" dirty="0"/>
                        <a:t> </a:t>
                      </a:r>
                      <a:r>
                        <a:rPr lang="pt-PT" sz="1300" dirty="0" err="1"/>
                        <a:t>NaCl</a:t>
                      </a:r>
                      <a:endParaRPr lang="pt-PT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68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Aurora Orange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11.11 ± 1.22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16.31 ± 1.22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18.25 ± 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19.37 ± 1.56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15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Fireball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10.13 ± 1.31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16.44 ± 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18.24 ± 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19.20 ± 1.33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9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Safari Scarlet</a:t>
                      </a:r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14.21 ± 1.65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17.52 ± 1.11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19.22 ± 1.56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22.11 ± 1.56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/>
                        <a:t>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Aurora Orange</a:t>
                      </a:r>
                      <a:endParaRPr lang="pt-P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11.09 ± 1.17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12.22 ± 1.26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13.25 ± 1.56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12.30 ± 1.68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6532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Fireball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11.11 ± 1.21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11.59 ± 1.12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11.16 ± 1.65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10.23 ± 2.55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450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Safari Scarlet</a:t>
                      </a:r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11.01 ± 1.13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11.55 ± 1.10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10.20 ± 1.32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10.11 ± 2.15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60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/>
                        <a:t>Ca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Aurora Orange</a:t>
                      </a:r>
                      <a:endParaRPr lang="pt-P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3.11 ± 1.12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9.55 ± 1.57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3.21 ± 1.99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3.01 ± 2.95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7041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Fireball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3.15 ± 1.26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9.50 ± 1.44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3.10 ± 2.60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3.00 ± 2.78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19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Safari Scarlet</a:t>
                      </a:r>
                      <a:endParaRPr lang="pt-PT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4.03 ± 1.19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8.52 ± 1.35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4.22 ± 2.24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3.99 ± 2.67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80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/>
                        <a:t>Mg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Aurora Orange</a:t>
                      </a:r>
                      <a:endParaRPr lang="pt-PT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0.18 ± 0.04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1.55 ± 0.57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0.21 ± 0.05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0.11 ± 0.01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705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Fireball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0.14 ± 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1.50 ± 0.57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0.10 ± 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0.20 ± 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96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00" dirty="0">
                          <a:solidFill>
                            <a:schemeClr val="dk1"/>
                          </a:solidFill>
                          <a:effectLst/>
                        </a:rPr>
                        <a:t>cv. Safari Scarlet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0.28 ± 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1.52 ± 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0.22 ± 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/>
                        <a:t>0.99 ± 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494558"/>
                  </a:ext>
                </a:extLst>
              </a:tr>
            </a:tbl>
          </a:graphicData>
        </a:graphic>
      </p:graphicFrame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116E2725-B6F6-0B79-79D4-A16DF64A6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886" y="6209288"/>
            <a:ext cx="11575576" cy="8449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n-US" kern="1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alinity triggered an increase in all minerals, although lower at 300 </a:t>
            </a:r>
            <a:r>
              <a:rPr lang="en-US" kern="1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en-US" kern="1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NaCl.</a:t>
            </a:r>
            <a:endParaRPr lang="en-US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6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973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4CB8669-3599-89BD-208E-5F5C21C311A3}"/>
              </a:ext>
            </a:extLst>
          </p:cNvPr>
          <p:cNvSpPr txBox="1">
            <a:spLocks/>
          </p:cNvSpPr>
          <p:nvPr/>
        </p:nvSpPr>
        <p:spPr>
          <a:xfrm>
            <a:off x="1661173" y="459866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100" b="1" dirty="0"/>
              <a:t>Effects of salinity on plant size and flower production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2469" y="1587971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3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m 3" descr="Grande-up de calêndula garlands">
            <a:extLst>
              <a:ext uri="{FF2B5EF4-FFF2-40B4-BE49-F238E27FC236}">
                <a16:creationId xmlns:a16="http://schemas.microsoft.com/office/drawing/2014/main" id="{E7B5E165-9ED9-3C51-E967-CE0F7401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7"/>
          <a:stretch/>
        </p:blipFill>
        <p:spPr>
          <a:xfrm>
            <a:off x="5189" y="2"/>
            <a:ext cx="822973" cy="6855295"/>
          </a:xfrm>
          <a:prstGeom prst="rect">
            <a:avLst/>
          </a:prstGeom>
        </p:spPr>
      </p:pic>
      <p:graphicFrame>
        <p:nvGraphicFramePr>
          <p:cNvPr id="14" name="Marcador de Posição de Conteúdo 2">
            <a:extLst>
              <a:ext uri="{FF2B5EF4-FFF2-40B4-BE49-F238E27FC236}">
                <a16:creationId xmlns:a16="http://schemas.microsoft.com/office/drawing/2014/main" id="{D68AB073-9E6B-15A4-136F-90880248D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681941"/>
              </p:ext>
            </p:extLst>
          </p:nvPr>
        </p:nvGraphicFramePr>
        <p:xfrm>
          <a:off x="838201" y="1800913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249806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1025</Words>
  <Application>Microsoft Office PowerPoint</Application>
  <PresentationFormat>Ecrã Panorâmico</PresentationFormat>
  <Paragraphs>189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ShapesVTI</vt:lpstr>
      <vt:lpstr>Effects of salinity on the antioxidant response  of marigold flowers (Tagetes L.)  </vt:lpstr>
      <vt:lpstr>Soil salinity – an increasing problem worldwide</vt:lpstr>
      <vt:lpstr>OUR AIMS</vt:lpstr>
      <vt:lpstr>Effects of salinity on carotenoids</vt:lpstr>
      <vt:lpstr>Effects of salinity on polyphenols</vt:lpstr>
      <vt:lpstr>Effects of salinity on flavonoids</vt:lpstr>
      <vt:lpstr>Effects of salinity on ascorbic acid</vt:lpstr>
      <vt:lpstr>Effects of salinity on minerals</vt:lpstr>
      <vt:lpstr>Apresentação do PowerPoint</vt:lpstr>
      <vt:lpstr>Results showed that edible marigold flowers are a promising crop with enriched nutritional contents and antioxidant activity that can be a new source of source of nutraceuticals.   This study also reports, for the first time, the harsh effects of high salinity in the production of flowers, limiting its production in high-salinity soils.   We recommend the production of marigolds only under a short exposure to salinity (up to 100mM NaCl) to achieve a high production of nutraceuticals without compromising the viability of flower production.  </vt:lpstr>
      <vt:lpstr>This research received national funds through the FCT – Fundação para a Ciência e a Tecnologia, I.P., Portugal through the research unit  UIDB/00239/2020 (CEF), and under the Scientific Employment Stimulus - Individual Call (CEEC Individual) -  2021.01107.CEECIND/CP1689/CT0001.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salinity on the antioxidant response  of marigold flowers (Tagetes L.)  </dc:title>
  <dc:creator>rev</dc:creator>
  <cp:lastModifiedBy>rev</cp:lastModifiedBy>
  <cp:revision>35</cp:revision>
  <dcterms:created xsi:type="dcterms:W3CDTF">2023-08-10T21:06:19Z</dcterms:created>
  <dcterms:modified xsi:type="dcterms:W3CDTF">2023-08-29T07:20:26Z</dcterms:modified>
</cp:coreProperties>
</file>