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4" r:id="rId5"/>
    <p:sldId id="275" r:id="rId6"/>
    <p:sldId id="262" r:id="rId7"/>
    <p:sldId id="276" r:id="rId8"/>
    <p:sldId id="267" r:id="rId9"/>
    <p:sldId id="277" r:id="rId10"/>
    <p:sldId id="278" r:id="rId11"/>
    <p:sldId id="279" r:id="rId12"/>
    <p:sldId id="271" r:id="rId13"/>
    <p:sldId id="273"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979"/>
    <a:srgbClr val="FF3B3B"/>
    <a:srgbClr val="AB1C20"/>
    <a:srgbClr val="002060"/>
    <a:srgbClr val="FF40FF"/>
    <a:srgbClr val="C00000"/>
    <a:srgbClr val="001642"/>
    <a:srgbClr val="000818"/>
    <a:srgbClr val="6800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67" autoAdjust="0"/>
    <p:restoredTop sz="94408" autoAdjust="0"/>
  </p:normalViewPr>
  <p:slideViewPr>
    <p:cSldViewPr snapToGrid="0">
      <p:cViewPr varScale="1">
        <p:scale>
          <a:sx n="100" d="100"/>
          <a:sy n="100" d="100"/>
        </p:scale>
        <p:origin x="264" y="16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DB75BAF-91F3-4868-A740-EF194D8D42C7}" type="datetimeFigureOut">
              <a:rPr lang="en-IN" smtClean="0"/>
              <a:t>21/09/23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221905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DB75BAF-91F3-4868-A740-EF194D8D42C7}" type="datetimeFigureOut">
              <a:rPr lang="en-IN" smtClean="0"/>
              <a:t>21/09/23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185155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DB75BAF-91F3-4868-A740-EF194D8D42C7}" type="datetimeFigureOut">
              <a:rPr lang="en-IN" smtClean="0"/>
              <a:t>21/09/23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206052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DB75BAF-91F3-4868-A740-EF194D8D42C7}" type="datetimeFigureOut">
              <a:rPr lang="en-IN" smtClean="0"/>
              <a:t>21/09/23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347612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75BAF-91F3-4868-A740-EF194D8D42C7}" type="datetimeFigureOut">
              <a:rPr lang="en-IN" smtClean="0"/>
              <a:t>21/09/23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21013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DB75BAF-91F3-4868-A740-EF194D8D42C7}" type="datetimeFigureOut">
              <a:rPr lang="en-IN" smtClean="0"/>
              <a:t>21/09/23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18839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DB75BAF-91F3-4868-A740-EF194D8D42C7}" type="datetimeFigureOut">
              <a:rPr lang="en-IN" smtClean="0"/>
              <a:t>21/09/23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395615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DB75BAF-91F3-4868-A740-EF194D8D42C7}" type="datetimeFigureOut">
              <a:rPr lang="en-IN" smtClean="0"/>
              <a:t>21/09/23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40548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75BAF-91F3-4868-A740-EF194D8D42C7}" type="datetimeFigureOut">
              <a:rPr lang="en-IN" smtClean="0"/>
              <a:t>21/09/23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20078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5BAF-91F3-4868-A740-EF194D8D42C7}" type="datetimeFigureOut">
              <a:rPr lang="en-IN" smtClean="0"/>
              <a:t>21/09/23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127878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5BAF-91F3-4868-A740-EF194D8D42C7}" type="datetimeFigureOut">
              <a:rPr lang="en-IN" smtClean="0"/>
              <a:t>21/09/23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272BB0-1C57-4CED-94BE-0091EFE8F567}" type="slidenum">
              <a:rPr lang="en-IN" smtClean="0"/>
              <a:t>‹#›</a:t>
            </a:fld>
            <a:endParaRPr lang="en-IN"/>
          </a:p>
        </p:txBody>
      </p:sp>
    </p:spTree>
    <p:extLst>
      <p:ext uri="{BB962C8B-B14F-4D97-AF65-F5344CB8AC3E}">
        <p14:creationId xmlns:p14="http://schemas.microsoft.com/office/powerpoint/2010/main" val="419369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75BAF-91F3-4868-A740-EF194D8D42C7}" type="datetimeFigureOut">
              <a:rPr lang="en-IN" smtClean="0"/>
              <a:t>21/09/23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2BB0-1C57-4CED-94BE-0091EFE8F567}" type="slidenum">
              <a:rPr lang="en-IN" smtClean="0"/>
              <a:t>‹#›</a:t>
            </a:fld>
            <a:endParaRPr lang="en-IN"/>
          </a:p>
        </p:txBody>
      </p:sp>
    </p:spTree>
    <p:extLst>
      <p:ext uri="{BB962C8B-B14F-4D97-AF65-F5344CB8AC3E}">
        <p14:creationId xmlns:p14="http://schemas.microsoft.com/office/powerpoint/2010/main" val="1396263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069" y="117567"/>
            <a:ext cx="11782697" cy="1573122"/>
          </a:xfrm>
        </p:spPr>
        <p:txBody>
          <a:bodyPr/>
          <a:lstStyle/>
          <a:p>
            <a:br>
              <a:rPr lang="en-IN" dirty="0"/>
            </a:br>
            <a:endParaRPr lang="en-IN" dirty="0"/>
          </a:p>
        </p:txBody>
      </p:sp>
      <p:sp>
        <p:nvSpPr>
          <p:cNvPr id="26" name="Title 1"/>
          <p:cNvSpPr txBox="1">
            <a:spLocks/>
          </p:cNvSpPr>
          <p:nvPr/>
        </p:nvSpPr>
        <p:spPr>
          <a:xfrm>
            <a:off x="886408" y="3035181"/>
            <a:ext cx="9937102" cy="113611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100" dirty="0">
                <a:solidFill>
                  <a:srgbClr val="C00000"/>
                </a:solidFill>
                <a:latin typeface="Gill Sans MT" panose="020B0502020104020203" pitchFamily="34" charset="0"/>
              </a:rPr>
              <a:t>“</a:t>
            </a:r>
            <a:r>
              <a:rPr lang="en-US" dirty="0">
                <a:solidFill>
                  <a:srgbClr val="C00000"/>
                </a:solidFill>
                <a:latin typeface="Gill Sans MT" panose="020B0502020104020203" pitchFamily="34" charset="0"/>
              </a:rPr>
              <a:t>Devising IoT Based Healthcare Medical Container for Transportation of Organs and Healthcare Products using Unmanned Aerial Vehicle</a:t>
            </a:r>
            <a:r>
              <a:rPr lang="en-IN" sz="3100" dirty="0">
                <a:solidFill>
                  <a:srgbClr val="C00000"/>
                </a:solidFill>
                <a:latin typeface="Gill Sans MT" panose="020B0502020104020203" pitchFamily="34" charset="0"/>
              </a:rPr>
              <a:t>“</a:t>
            </a:r>
          </a:p>
          <a:p>
            <a:pPr algn="ctr"/>
            <a:endParaRPr lang="en-IN" sz="3200" dirty="0">
              <a:solidFill>
                <a:srgbClr val="C00000"/>
              </a:solidFill>
              <a:latin typeface="Gill Sans MT" panose="020B0502020104020203" pitchFamily="34" charset="0"/>
            </a:endParaRPr>
          </a:p>
        </p:txBody>
      </p:sp>
      <p:pic>
        <p:nvPicPr>
          <p:cNvPr id="1030" name="Picture 6" descr="urban design x SDG | Main P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94" b="49916"/>
          <a:stretch/>
        </p:blipFill>
        <p:spPr bwMode="auto">
          <a:xfrm>
            <a:off x="-62862" y="2140298"/>
            <a:ext cx="2836206" cy="686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urban design x SDG | Main P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94" b="49916"/>
          <a:stretch/>
        </p:blipFill>
        <p:spPr bwMode="auto">
          <a:xfrm>
            <a:off x="5224247" y="2152021"/>
            <a:ext cx="2836206" cy="686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urban design x SDG | Main P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94" b="49916"/>
          <a:stretch/>
        </p:blipFill>
        <p:spPr bwMode="auto">
          <a:xfrm>
            <a:off x="2573157" y="2143648"/>
            <a:ext cx="2836206" cy="686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urban design x SDG | Main P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94" b="49916"/>
          <a:stretch/>
        </p:blipFill>
        <p:spPr bwMode="auto">
          <a:xfrm>
            <a:off x="7877013" y="2152021"/>
            <a:ext cx="2836206" cy="686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urban design x SDG | Main 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94" r="44699" b="49440"/>
          <a:stretch/>
        </p:blipFill>
        <p:spPr bwMode="auto">
          <a:xfrm>
            <a:off x="10549873" y="2141972"/>
            <a:ext cx="1568439" cy="6993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75861" y="5487569"/>
            <a:ext cx="11318033" cy="307777"/>
          </a:xfrm>
          <a:prstGeom prst="rect">
            <a:avLst/>
          </a:prstGeom>
          <a:noFill/>
        </p:spPr>
        <p:txBody>
          <a:bodyPr wrap="square" rtlCol="0">
            <a:spAutoFit/>
          </a:bodyPr>
          <a:lstStyle/>
          <a:p>
            <a:r>
              <a:rPr lang="en-US" sz="1400" b="1" dirty="0">
                <a:solidFill>
                  <a:srgbClr val="AB1C20"/>
                </a:solidFill>
                <a:latin typeface="Gill Sans MT" panose="020B0502020104020203" pitchFamily="34" charset="0"/>
              </a:rPr>
              <a:t>Authors:</a:t>
            </a:r>
            <a:r>
              <a:rPr lang="en-US" sz="1400" b="1" dirty="0">
                <a:solidFill>
                  <a:srgbClr val="223979"/>
                </a:solidFill>
                <a:latin typeface="Gill Sans MT" panose="020B0502020104020203" pitchFamily="34" charset="0"/>
              </a:rPr>
              <a:t> </a:t>
            </a:r>
            <a:r>
              <a:rPr lang="en-IN" sz="1400" b="1" dirty="0">
                <a:solidFill>
                  <a:srgbClr val="223979"/>
                </a:solidFill>
                <a:latin typeface="Gill Sans MT" panose="020B0502020104020203" pitchFamily="34" charset="0"/>
              </a:rPr>
              <a:t>S </a:t>
            </a:r>
            <a:r>
              <a:rPr lang="en-IN" sz="1400" b="1" dirty="0" err="1">
                <a:solidFill>
                  <a:srgbClr val="223979"/>
                </a:solidFill>
                <a:latin typeface="Gill Sans MT" panose="020B0502020104020203" pitchFamily="34" charset="0"/>
              </a:rPr>
              <a:t>Vijayalakshmi</a:t>
            </a:r>
            <a:r>
              <a:rPr lang="en-IN" sz="1400" b="1" dirty="0">
                <a:solidFill>
                  <a:srgbClr val="223979"/>
                </a:solidFill>
                <a:latin typeface="Gill Sans MT" panose="020B0502020104020203" pitchFamily="34" charset="0"/>
              </a:rPr>
              <a:t>,  A </a:t>
            </a:r>
            <a:r>
              <a:rPr lang="en-IN" sz="1400" b="1" dirty="0" err="1">
                <a:solidFill>
                  <a:srgbClr val="223979"/>
                </a:solidFill>
                <a:latin typeface="Gill Sans MT" panose="020B0502020104020203" pitchFamily="34" charset="0"/>
              </a:rPr>
              <a:t>Paramasivam</a:t>
            </a:r>
            <a:r>
              <a:rPr lang="en-IN" sz="1400" b="1" dirty="0">
                <a:solidFill>
                  <a:srgbClr val="223979"/>
                </a:solidFill>
                <a:latin typeface="Gill Sans MT" panose="020B0502020104020203" pitchFamily="34" charset="0"/>
              </a:rPr>
              <a:t>,  E </a:t>
            </a:r>
            <a:r>
              <a:rPr lang="en-IN" sz="1400" b="1" dirty="0" err="1">
                <a:solidFill>
                  <a:srgbClr val="223979"/>
                </a:solidFill>
                <a:latin typeface="Gill Sans MT" panose="020B0502020104020203" pitchFamily="34" charset="0"/>
              </a:rPr>
              <a:t>Balasubramanian</a:t>
            </a:r>
            <a:r>
              <a:rPr lang="en-IN" sz="1400" b="1" dirty="0">
                <a:solidFill>
                  <a:srgbClr val="223979"/>
                </a:solidFill>
                <a:latin typeface="Gill Sans MT" panose="020B0502020104020203" pitchFamily="34" charset="0"/>
              </a:rPr>
              <a:t>,  </a:t>
            </a:r>
            <a:r>
              <a:rPr lang="en-IN" sz="1400" b="1" dirty="0" err="1">
                <a:solidFill>
                  <a:srgbClr val="223979"/>
                </a:solidFill>
                <a:latin typeface="Gill Sans MT" panose="020B0502020104020203" pitchFamily="34" charset="0"/>
              </a:rPr>
              <a:t>Jaesung</a:t>
            </a:r>
            <a:r>
              <a:rPr lang="en-IN" sz="1400" b="1" dirty="0">
                <a:solidFill>
                  <a:srgbClr val="223979"/>
                </a:solidFill>
                <a:latin typeface="Gill Sans MT" panose="020B0502020104020203" pitchFamily="34" charset="0"/>
              </a:rPr>
              <a:t> Choi,  Mohamed </a:t>
            </a:r>
            <a:r>
              <a:rPr lang="en-IN" sz="1400" b="1" dirty="0" err="1">
                <a:solidFill>
                  <a:srgbClr val="223979"/>
                </a:solidFill>
                <a:latin typeface="Gill Sans MT" panose="020B0502020104020203" pitchFamily="34" charset="0"/>
              </a:rPr>
              <a:t>Thoufeek</a:t>
            </a:r>
            <a:r>
              <a:rPr lang="en-IN" sz="1400" b="1" dirty="0">
                <a:solidFill>
                  <a:srgbClr val="223979"/>
                </a:solidFill>
                <a:latin typeface="Gill Sans MT" panose="020B0502020104020203" pitchFamily="34" charset="0"/>
              </a:rPr>
              <a:t> K S,  </a:t>
            </a:r>
            <a:r>
              <a:rPr lang="en-IN" sz="1400" b="1" dirty="0" err="1">
                <a:solidFill>
                  <a:srgbClr val="223979"/>
                </a:solidFill>
                <a:latin typeface="Gill Sans MT" panose="020B0502020104020203" pitchFamily="34" charset="0"/>
              </a:rPr>
              <a:t>Pittu</a:t>
            </a:r>
            <a:r>
              <a:rPr lang="en-IN" sz="1400" b="1" dirty="0">
                <a:solidFill>
                  <a:srgbClr val="223979"/>
                </a:solidFill>
                <a:latin typeface="Gill Sans MT" panose="020B0502020104020203" pitchFamily="34" charset="0"/>
              </a:rPr>
              <a:t> </a:t>
            </a:r>
            <a:r>
              <a:rPr lang="en-IN" sz="1400" b="1" dirty="0" err="1">
                <a:solidFill>
                  <a:srgbClr val="223979"/>
                </a:solidFill>
                <a:latin typeface="Gill Sans MT" panose="020B0502020104020203" pitchFamily="34" charset="0"/>
              </a:rPr>
              <a:t>Pavan</a:t>
            </a:r>
            <a:r>
              <a:rPr lang="en-IN" sz="1400" b="1" dirty="0">
                <a:solidFill>
                  <a:srgbClr val="223979"/>
                </a:solidFill>
                <a:latin typeface="Gill Sans MT" panose="020B0502020104020203" pitchFamily="34" charset="0"/>
              </a:rPr>
              <a:t> Sai Kiran Reddy</a:t>
            </a:r>
            <a:endParaRPr lang="en-IN" sz="1100" b="1" dirty="0">
              <a:solidFill>
                <a:srgbClr val="223979"/>
              </a:solidFill>
              <a:latin typeface="Gill Sans MT" panose="020B0502020104020203" pitchFamily="34" charset="0"/>
            </a:endParaRPr>
          </a:p>
        </p:txBody>
      </p:sp>
      <p:sp>
        <p:nvSpPr>
          <p:cNvPr id="5" name="Rectangle 4"/>
          <p:cNvSpPr/>
          <p:nvPr/>
        </p:nvSpPr>
        <p:spPr>
          <a:xfrm>
            <a:off x="3554412" y="845374"/>
            <a:ext cx="4635308" cy="646331"/>
          </a:xfrm>
          <a:prstGeom prst="rect">
            <a:avLst/>
          </a:prstGeom>
          <a:noFill/>
        </p:spPr>
        <p:txBody>
          <a:bodyPr wrap="none" lIns="91440" tIns="45720" rIns="91440" bIns="45720">
            <a:spAutoFit/>
          </a:bodyPr>
          <a:lstStyle/>
          <a:p>
            <a:pPr algn="ctr"/>
            <a:r>
              <a:rPr lang="en-IN" sz="3600" dirty="0">
                <a:solidFill>
                  <a:srgbClr val="223979"/>
                </a:solidFill>
                <a:latin typeface="Gill Sans MT" panose="020B0502020104020203" pitchFamily="34" charset="0"/>
              </a:rPr>
              <a:t>ECSA 2023 Conference</a:t>
            </a:r>
            <a:endParaRPr lang="en-US" sz="8800" b="0" cap="none" spc="0" dirty="0">
              <a:ln w="0"/>
              <a:solidFill>
                <a:srgbClr val="223979"/>
              </a:solidFill>
              <a:effectLst>
                <a:outerShdw blurRad="38100" dist="19050" dir="2700000" algn="tl" rotWithShape="0">
                  <a:schemeClr val="dk1">
                    <a:alpha val="40000"/>
                  </a:schemeClr>
                </a:outerShdw>
              </a:effectLst>
              <a:latin typeface="Gill Sans MT" panose="020B0502020104020203" pitchFamily="34" charset="0"/>
            </a:endParaRPr>
          </a:p>
        </p:txBody>
      </p:sp>
    </p:spTree>
    <p:extLst>
      <p:ext uri="{BB962C8B-B14F-4D97-AF65-F5344CB8AC3E}">
        <p14:creationId xmlns:p14="http://schemas.microsoft.com/office/powerpoint/2010/main" val="230417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97"/>
            <a:ext cx="10515600" cy="1325563"/>
          </a:xfrm>
        </p:spPr>
        <p:txBody>
          <a:bodyPr>
            <a:normAutofit/>
          </a:bodyPr>
          <a:lstStyle/>
          <a:p>
            <a:pPr algn="ctr"/>
            <a:r>
              <a:rPr lang="en-IN" sz="3800" b="1" dirty="0">
                <a:solidFill>
                  <a:srgbClr val="C00000"/>
                </a:solidFill>
                <a:latin typeface="Gill Sans MT" panose="020B0502020104020203" pitchFamily="34" charset="0"/>
              </a:rPr>
              <a:t>Results and discussions</a:t>
            </a:r>
            <a:endParaRPr lang="en-US" sz="3800" b="1" dirty="0">
              <a:solidFill>
                <a:srgbClr val="C00000"/>
              </a:solidFill>
              <a:latin typeface="Gill Sans MT" panose="020B0502020104020203" pitchFamily="34" charset="0"/>
            </a:endParaRPr>
          </a:p>
        </p:txBody>
      </p:sp>
      <p:sp>
        <p:nvSpPr>
          <p:cNvPr id="9" name="Rectangle 8"/>
          <p:cNvSpPr/>
          <p:nvPr/>
        </p:nvSpPr>
        <p:spPr>
          <a:xfrm>
            <a:off x="0" y="1313334"/>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Content Placeholder 3"/>
          <p:cNvSpPr txBox="1">
            <a:spLocks/>
          </p:cNvSpPr>
          <p:nvPr/>
        </p:nvSpPr>
        <p:spPr>
          <a:xfrm>
            <a:off x="277092" y="1508960"/>
            <a:ext cx="11748654"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dirty="0">
              <a:solidFill>
                <a:srgbClr val="C00000"/>
              </a:solidFill>
            </a:endParaRPr>
          </a:p>
        </p:txBody>
      </p:sp>
      <p:sp>
        <p:nvSpPr>
          <p:cNvPr id="4" name="Rectangle 3"/>
          <p:cNvSpPr/>
          <p:nvPr/>
        </p:nvSpPr>
        <p:spPr>
          <a:xfrm>
            <a:off x="647700" y="2168377"/>
            <a:ext cx="10706100" cy="2436564"/>
          </a:xfrm>
          <a:prstGeom prst="rect">
            <a:avLst/>
          </a:prstGeom>
        </p:spPr>
        <p:txBody>
          <a:bodyPr wrap="square">
            <a:spAutoFit/>
          </a:bodyPr>
          <a:lstStyle/>
          <a:p>
            <a:pPr marL="285750" indent="-285750" algn="just">
              <a:spcAft>
                <a:spcPts val="5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Also, the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figure 4 </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shows the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QGround Control user interface</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which was used to monitor the drone parameters and control the drone.</a:t>
            </a:r>
          </a:p>
          <a:p>
            <a:pPr marL="285750" indent="-285750" algn="just">
              <a:spcAft>
                <a:spcPts val="5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Further, it is demonstrated that the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altitude, target distance and spacing </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of the drone can be fixed using QGround Control user interface. Also, it is clearly observed that the</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 path of the drone can be configured</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using the same user interface whereas the drone will travel through the specified path as shown in the figure 4. </a:t>
            </a:r>
          </a:p>
          <a:p>
            <a:pPr marL="285750" indent="-285750" algn="just">
              <a:spcAft>
                <a:spcPts val="5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Hence, the QGround Control provides an efficient solution for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path planning, mission planning and monitoring of drone</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a:t>
            </a:r>
            <a:r>
              <a:rPr lang="en-US" dirty="0">
                <a:latin typeface="Gill Sans MT" panose="020B0502020104020203" pitchFamily="34" charset="0"/>
                <a:ea typeface="Times New Roman" panose="02020603050405020304" pitchFamily="18" charset="0"/>
                <a:cs typeface="Times New Roman" panose="02020603050405020304" pitchFamily="18" charset="0"/>
              </a:rPr>
              <a:t>he </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future work includes conducting trials in different environmental conditions to assess the container's efficiency and further improvements to the system, such as adding Humidity sensor.</a:t>
            </a:r>
            <a:endParaRPr lang="en-IN" sz="28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26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97"/>
            <a:ext cx="10515600" cy="1325563"/>
          </a:xfrm>
        </p:spPr>
        <p:txBody>
          <a:bodyPr>
            <a:normAutofit/>
          </a:bodyPr>
          <a:lstStyle/>
          <a:p>
            <a:pPr algn="ctr"/>
            <a:r>
              <a:rPr lang="en-US" sz="3800" b="1" dirty="0">
                <a:solidFill>
                  <a:srgbClr val="C00000"/>
                </a:solidFill>
                <a:latin typeface="Gill Sans MT" panose="020B0502020104020203" pitchFamily="34" charset="0"/>
              </a:rPr>
              <a:t>Conclusions</a:t>
            </a:r>
          </a:p>
        </p:txBody>
      </p:sp>
      <p:sp>
        <p:nvSpPr>
          <p:cNvPr id="9" name="Rectangle 8"/>
          <p:cNvSpPr/>
          <p:nvPr/>
        </p:nvSpPr>
        <p:spPr>
          <a:xfrm>
            <a:off x="0" y="1313334"/>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Content Placeholder 3"/>
          <p:cNvSpPr txBox="1">
            <a:spLocks/>
          </p:cNvSpPr>
          <p:nvPr/>
        </p:nvSpPr>
        <p:spPr>
          <a:xfrm>
            <a:off x="277092" y="1508960"/>
            <a:ext cx="11748654"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dirty="0">
              <a:solidFill>
                <a:srgbClr val="C00000"/>
              </a:solidFill>
            </a:endParaRPr>
          </a:p>
        </p:txBody>
      </p:sp>
      <p:sp>
        <p:nvSpPr>
          <p:cNvPr id="5" name="Rectangle 4"/>
          <p:cNvSpPr/>
          <p:nvPr/>
        </p:nvSpPr>
        <p:spPr>
          <a:xfrm>
            <a:off x="782994" y="1820873"/>
            <a:ext cx="10626012" cy="4262705"/>
          </a:xfrm>
          <a:prstGeom prst="rect">
            <a:avLst/>
          </a:prstGeom>
        </p:spPr>
        <p:txBody>
          <a:bodyPr wrap="square">
            <a:spAutoFit/>
          </a:bodyPr>
          <a:lstStyle/>
          <a:p>
            <a:pPr marL="285750" indent="-285750" algn="just">
              <a:spcBef>
                <a:spcPts val="1200"/>
              </a:spcBef>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 novel medical container box embedded with a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Peltier module, temperature sensor, ESP8266 WIFI Microcontroller, relay board, and battery power banks</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to maintain and monitor the temperature is devised. </a:t>
            </a:r>
          </a:p>
          <a:p>
            <a:pPr marL="285750" indent="-285750" algn="just">
              <a:spcBef>
                <a:spcPts val="1200"/>
              </a:spcBef>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The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integrated IoT framework</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to the medical container allows the user to monitor and control the temperature remotely. The entire module is incorporated into a UAV and field testing is performed at various altitude levels and range of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2km. </a:t>
            </a:r>
          </a:p>
          <a:p>
            <a:pPr marL="285750" indent="-285750" algn="just">
              <a:spcBef>
                <a:spcPts val="1200"/>
              </a:spcBef>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The developed module is able to maintain the desired temperature and same being transmitted via IoT platform. The developed device ensures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high-level safety </a:t>
            </a:r>
            <a:r>
              <a:rPr lang="en-US" dirty="0">
                <a:latin typeface="Gill Sans MT" panose="020B0502020104020203" pitchFamily="34" charset="0"/>
                <a:ea typeface="Times New Roman" panose="02020603050405020304" pitchFamily="18" charset="0"/>
                <a:cs typeface="Times New Roman" panose="02020603050405020304" pitchFamily="18" charset="0"/>
              </a:rPr>
              <a:t>for </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transportation of healthcare products, including organs, medical goods, and vaccines. With the assistance of drones, the proposed solution can quickly and safely deliver medical products to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hard-to-reach places</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saving lives across the world.</a:t>
            </a:r>
            <a:r>
              <a:rPr lang="en-US" dirty="0">
                <a:latin typeface="Gill Sans MT" panose="020B0502020104020203" pitchFamily="34" charset="0"/>
                <a:ea typeface="Times New Roman" panose="02020603050405020304" pitchFamily="18" charset="0"/>
                <a:cs typeface="Times New Roman" panose="02020603050405020304" pitchFamily="18" charset="0"/>
              </a:rPr>
              <a:t> </a:t>
            </a:r>
          </a:p>
          <a:p>
            <a:pPr marL="285750" indent="-285750" algn="just">
              <a:spcBef>
                <a:spcPts val="1200"/>
              </a:spcBef>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Additionally, the proposed solution </a:t>
            </a:r>
            <a:r>
              <a:rPr lang="en-US" dirty="0">
                <a:solidFill>
                  <a:srgbClr val="FF0000"/>
                </a:solidFill>
                <a:latin typeface="Gill Sans MT" panose="020B0502020104020203" pitchFamily="34" charset="0"/>
                <a:ea typeface="Times New Roman" panose="02020603050405020304" pitchFamily="18" charset="0"/>
                <a:cs typeface="Times New Roman" panose="02020603050405020304" pitchFamily="18" charset="0"/>
              </a:rPr>
              <a:t>does not require cryogenic systems</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which can be expensive and challenging to maintain. This helps to reduce the risk of product damage, spoilage, or loss during transportation. </a:t>
            </a:r>
            <a:endParaRPr lang="en-IN" sz="28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8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31" y="73746"/>
            <a:ext cx="10515600" cy="1325563"/>
          </a:xfrm>
        </p:spPr>
        <p:txBody>
          <a:bodyPr>
            <a:normAutofit/>
          </a:bodyPr>
          <a:lstStyle/>
          <a:p>
            <a:pPr algn="ctr"/>
            <a:r>
              <a:rPr lang="en-IN" sz="3800" b="1" dirty="0">
                <a:solidFill>
                  <a:srgbClr val="223979"/>
                </a:solidFill>
                <a:latin typeface="Gill Sans MT" panose="020B0502020104020203" pitchFamily="34" charset="0"/>
              </a:rPr>
              <a:t>References</a:t>
            </a:r>
          </a:p>
        </p:txBody>
      </p:sp>
      <p:sp>
        <p:nvSpPr>
          <p:cNvPr id="3" name="Content Placeholder 2"/>
          <p:cNvSpPr>
            <a:spLocks noGrp="1"/>
          </p:cNvSpPr>
          <p:nvPr>
            <p:ph idx="1"/>
          </p:nvPr>
        </p:nvSpPr>
        <p:spPr>
          <a:xfrm>
            <a:off x="252663" y="1825624"/>
            <a:ext cx="11634537" cy="4683459"/>
          </a:xfrm>
        </p:spPr>
        <p:txBody>
          <a:bodyPr/>
          <a:lstStyle/>
          <a:p>
            <a:pPr marL="0" indent="0">
              <a:buNone/>
            </a:pPr>
            <a:endParaRPr lang="en-IN" dirty="0"/>
          </a:p>
          <a:p>
            <a:pPr marL="0" indent="0">
              <a:buNone/>
            </a:pPr>
            <a:endParaRPr lang="en-IN" dirty="0"/>
          </a:p>
        </p:txBody>
      </p:sp>
      <p:sp>
        <p:nvSpPr>
          <p:cNvPr id="9" name="Rectangle 8"/>
          <p:cNvSpPr/>
          <p:nvPr/>
        </p:nvSpPr>
        <p:spPr>
          <a:xfrm>
            <a:off x="0" y="1341044"/>
            <a:ext cx="12192000" cy="5826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Content Placeholder 3"/>
          <p:cNvSpPr txBox="1">
            <a:spLocks/>
          </p:cNvSpPr>
          <p:nvPr/>
        </p:nvSpPr>
        <p:spPr>
          <a:xfrm>
            <a:off x="304800" y="1508960"/>
            <a:ext cx="11596255"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IN" b="1" dirty="0">
              <a:solidFill>
                <a:srgbClr val="FF40FF"/>
              </a:solidFill>
              <a:latin typeface="Gill Sans MT" panose="020B0502020104020203" pitchFamily="34" charset="0"/>
            </a:endParaRPr>
          </a:p>
        </p:txBody>
      </p:sp>
      <p:sp>
        <p:nvSpPr>
          <p:cNvPr id="6" name="Rectangle 5"/>
          <p:cNvSpPr/>
          <p:nvPr/>
        </p:nvSpPr>
        <p:spPr>
          <a:xfrm>
            <a:off x="0" y="1938168"/>
            <a:ext cx="11728580" cy="4801314"/>
          </a:xfrm>
          <a:prstGeom prst="rect">
            <a:avLst/>
          </a:prstGeom>
        </p:spPr>
        <p:txBody>
          <a:bodyPr wrap="square">
            <a:spAutoFit/>
          </a:bodyPr>
          <a:lstStyle/>
          <a:p>
            <a:pPr marL="342900" lvl="0" indent="-342900" algn="just">
              <a:spcAft>
                <a:spcPts val="0"/>
              </a:spcAft>
              <a:buFont typeface="+mj-lt"/>
              <a:buAutoNum type="arabicPeriod"/>
            </a:pP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Sathyan</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Asulabha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et al. “An advanced approach for an efficient mode of organ transportation.” Materials Today: Proceedings (2021): n.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pag</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Stehlik</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J, Edwards LB,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Kucheryavaya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AY,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Benden</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C, Christie JD,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Dipchand</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AI, et al. The Registry of the International Society for Heart and Lung Transplantation: 29th official adult heart transplant report--2012. J Heart Lung Transplant. 2012; 31: 1052-64.</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Minasian</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SM,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Galagudza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MM,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Dmitriev</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YV,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Karpov</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AA,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Vlasov</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TD. Preservation of the donor heart: from basic science to clinical studies. Interactive cardiovascular and thoracic surgery. 2015; 20: 510-9.</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Peltier, J.,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Iriart</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X., Mouton, E., &amp; Benoit, G. (2020). Best practices in organ preservation for transplantation. Journal of visceral surgery, 157(1), S37-S43.</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Liao, J., Ma, S.,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Lv</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Z., Li, D., &amp; Li, Y. (2021). Advances in blood preservation during storage and transportation. Blood transfusion =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Trasfusione</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del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sangue</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19(4), 257-265.</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Michel SG,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LaMuraglia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II GM,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Madariaga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MLL, Anderson LM. Innovative cold storage of donor organs using the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Paragonix</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Sherpa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PakTM</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devices. Heart, Lung and Vessels. 2015. In press.</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Jing, Lei, et al. "Organ preservation: from the past to the future."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Acta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Pharmacologica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Sinica</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39.5 (2018): 845-857.</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Beutel</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G., &amp; </a:t>
            </a:r>
            <a:r>
              <a:rPr lang="en-US"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Goyal</a:t>
            </a:r>
            <a:r>
              <a:rPr lang="en-US"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R. K. (2021). Temperature control in vaccine storage and distribution. Journal of pharmaceutical policy and practice, 14(1), 1-14.</a:t>
            </a: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17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268" y="99460"/>
            <a:ext cx="11634537" cy="4683459"/>
          </a:xfrm>
        </p:spPr>
        <p:txBody>
          <a:bodyPr>
            <a:noAutofit/>
          </a:bodyPr>
          <a:lstStyle/>
          <a:p>
            <a:pPr marL="0" indent="0">
              <a:buNone/>
            </a:pPr>
            <a:endParaRPr lang="en-IN" sz="1800" dirty="0">
              <a:latin typeface="Gill Sans MT" panose="020B0502020104020203" pitchFamily="34" charset="0"/>
            </a:endParaRPr>
          </a:p>
          <a:p>
            <a:pPr marL="342900" lvl="0" indent="-342900" algn="just">
              <a:spcAft>
                <a:spcPts val="0"/>
              </a:spcAft>
              <a:buFont typeface="+mj-lt"/>
              <a:buAutoNum type="arabicPeriod" startAt="9"/>
            </a:pP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Fahy</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G. M., and A. Hirsch. "Prospects for organ preservation by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vitrification</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Organ Preservation: Basic and Applied Aspects A Symposium of the Transplantation Society. Springer Netherlands, 1982.</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de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Vries</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Reinier</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J., Martin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Yarmush</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and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Korkut</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Uygun</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"Systems engineering the organ preservation process for transplantation." Current opinion in biotechnology 58 (2019): 192-201.</a:t>
            </a:r>
          </a:p>
          <a:p>
            <a:pPr marL="342900" lvl="0" indent="-342900" algn="just">
              <a:spcAft>
                <a:spcPts val="0"/>
              </a:spcAft>
              <a:buFont typeface="+mj-lt"/>
              <a:buAutoNum type="arabicPeriod" startAt="9"/>
            </a:pP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Remeli</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Muhammad Fairuz, et al. "Experimental study of a mini cooler by using Peltier thermoelectric cell." IOP Conference Series: Materials Science and Engineering. Vol. 788. No. 1. IOP Publishing, 2020.</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Afshari</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Farzad</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&amp;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Afshari</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Faraz</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&amp;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Ceylan</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Murat &amp;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Ceviz</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Mehmet. (2020). A REVIEW STUDY ON PELTIER COOLING DE.</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Chang Y W, Chang C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C</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Ke</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 T, Chen S L (2009). “Thermoelectric air-cooling module for electronic devices”. Applied Thermal Engineering, 29(13), 2731-2737.</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Nyemba</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W. R., et al. (2019). “Evaluation and feasibility assessment of the sustainability of refrigeration systems devoid of harmful refrigerants for storage of vaccines”. Procedia Manufacturing, 35, 291-297.</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Mirmanto</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M.,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Syahrul</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S.,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Wirdan</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Y. (2019). “Experimental performances of a thermoelectric cooler box with thermoelectric position variations”. Engineering Science and Technology, 22(1), 177-184.</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Zeng, Y., Wang, M., Zhang, H., &amp; Qian, L. (2020). Theoretical analysis of temperature control for a thermal insulation box. Journal of thermal analysis and calorimetry, 139(3), 1503-1509.</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Patil</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Veerandra</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et al. "Fabrication of Solar operated Thermoelectric Refrigeration System." Int. J. Sci. Technol. Res 8.9 (2019).</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Schubert, C., </a:t>
            </a:r>
            <a:r>
              <a:rPr lang="en-US" sz="1800" dirty="0" err="1">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Hagedorn</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P., &amp; Langer, G. (2019). Sensor technologies for monitoring the cold chain. Current opinion in food science, 30, 1-8.</a:t>
            </a:r>
            <a:endParaRPr lang="en-IN"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0" indent="0">
              <a:buNone/>
            </a:pPr>
            <a:endParaRPr lang="en-IN" sz="1800" dirty="0">
              <a:latin typeface="Gill Sans MT" panose="020B0502020104020203" pitchFamily="34" charset="0"/>
            </a:endParaRPr>
          </a:p>
        </p:txBody>
      </p:sp>
      <p:sp>
        <p:nvSpPr>
          <p:cNvPr id="45" name="Content Placeholder 3"/>
          <p:cNvSpPr txBox="1">
            <a:spLocks/>
          </p:cNvSpPr>
          <p:nvPr/>
        </p:nvSpPr>
        <p:spPr>
          <a:xfrm>
            <a:off x="304800" y="1508960"/>
            <a:ext cx="11596255"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IN" b="1" dirty="0">
              <a:solidFill>
                <a:srgbClr val="FF40FF"/>
              </a:solidFill>
              <a:latin typeface="Gill Sans MT" panose="020B0502020104020203" pitchFamily="34" charset="0"/>
            </a:endParaRPr>
          </a:p>
        </p:txBody>
      </p:sp>
      <p:sp>
        <p:nvSpPr>
          <p:cNvPr id="6" name="Rectangle 5"/>
          <p:cNvSpPr/>
          <p:nvPr/>
        </p:nvSpPr>
        <p:spPr>
          <a:xfrm>
            <a:off x="83975" y="1900846"/>
            <a:ext cx="11728580" cy="646331"/>
          </a:xfrm>
          <a:prstGeom prst="rect">
            <a:avLst/>
          </a:prstGeom>
        </p:spPr>
        <p:txBody>
          <a:bodyPr wrap="square">
            <a:spAutoFit/>
          </a:bodyPr>
          <a:lstStyle/>
          <a:p>
            <a:pPr marL="342900" lvl="0" indent="-342900" algn="just">
              <a:spcAft>
                <a:spcPts val="0"/>
              </a:spcAft>
              <a:buFont typeface="+mj-lt"/>
              <a:buAutoNum type="arabicPeriod" startAt="9"/>
            </a:pP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9"/>
            </a:pPr>
            <a:endParaRPr lang="en-IN"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727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IN" dirty="0"/>
            </a:br>
            <a:endParaRPr lang="en-IN" dirty="0"/>
          </a:p>
        </p:txBody>
      </p:sp>
      <p:sp>
        <p:nvSpPr>
          <p:cNvPr id="3" name="Content Placeholder 2"/>
          <p:cNvSpPr>
            <a:spLocks noGrp="1"/>
          </p:cNvSpPr>
          <p:nvPr>
            <p:ph idx="1"/>
          </p:nvPr>
        </p:nvSpPr>
        <p:spPr>
          <a:xfrm>
            <a:off x="252663" y="1825624"/>
            <a:ext cx="11634537" cy="4683459"/>
          </a:xfrm>
        </p:spPr>
        <p:txBody>
          <a:bodyPr/>
          <a:lstStyle/>
          <a:p>
            <a:pPr marL="0" indent="0">
              <a:buNone/>
            </a:pPr>
            <a:endParaRPr lang="en-IN" dirty="0"/>
          </a:p>
          <a:p>
            <a:pPr marL="0" indent="0">
              <a:buNone/>
            </a:pPr>
            <a:endParaRPr lang="en-IN" dirty="0"/>
          </a:p>
        </p:txBody>
      </p:sp>
      <p:sp>
        <p:nvSpPr>
          <p:cNvPr id="4" name="Rectangle 3"/>
          <p:cNvSpPr/>
          <p:nvPr/>
        </p:nvSpPr>
        <p:spPr>
          <a:xfrm>
            <a:off x="3150841" y="2760540"/>
            <a:ext cx="6125939" cy="1107996"/>
          </a:xfrm>
          <a:prstGeom prst="rect">
            <a:avLst/>
          </a:prstGeom>
        </p:spPr>
        <p:txBody>
          <a:bodyPr wrap="square">
            <a:spAutoFit/>
          </a:bodyPr>
          <a:lstStyle/>
          <a:p>
            <a:pPr algn="ctr"/>
            <a:r>
              <a:rPr lang="en-IN" sz="6600" b="1" dirty="0">
                <a:solidFill>
                  <a:srgbClr val="002060"/>
                </a:solidFill>
                <a:latin typeface="Gill Sans MT" panose="020B0502020104020203" pitchFamily="34" charset="0"/>
              </a:rPr>
              <a:t>THANK YOU</a:t>
            </a:r>
          </a:p>
        </p:txBody>
      </p:sp>
    </p:spTree>
    <p:extLst>
      <p:ext uri="{BB962C8B-B14F-4D97-AF65-F5344CB8AC3E}">
        <p14:creationId xmlns:p14="http://schemas.microsoft.com/office/powerpoint/2010/main" val="427051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994" y="1167869"/>
            <a:ext cx="5002763" cy="530614"/>
          </a:xfrm>
        </p:spPr>
        <p:txBody>
          <a:bodyPr>
            <a:normAutofit fontScale="90000"/>
          </a:bodyPr>
          <a:lstStyle/>
          <a:p>
            <a:r>
              <a:rPr lang="en-IN" sz="4200" b="1" dirty="0">
                <a:solidFill>
                  <a:srgbClr val="C00000"/>
                </a:solidFill>
                <a:latin typeface="Gill Sans MT" panose="020B0502020104020203" pitchFamily="34" charset="0"/>
              </a:rPr>
              <a:t>Introduction</a:t>
            </a:r>
            <a:br>
              <a:rPr lang="en-IN" b="1" dirty="0">
                <a:solidFill>
                  <a:srgbClr val="FF3B3B"/>
                </a:solidFill>
                <a:latin typeface="Gill Sans MT" panose="020B0502020104020203" pitchFamily="34" charset="0"/>
              </a:rPr>
            </a:br>
            <a:br>
              <a:rPr lang="en-IN" dirty="0">
                <a:solidFill>
                  <a:srgbClr val="FF3B3B"/>
                </a:solidFill>
              </a:rPr>
            </a:br>
            <a:endParaRPr lang="en-IN" dirty="0">
              <a:solidFill>
                <a:srgbClr val="FF3B3B"/>
              </a:solidFill>
            </a:endParaRPr>
          </a:p>
        </p:txBody>
      </p:sp>
      <p:sp>
        <p:nvSpPr>
          <p:cNvPr id="3" name="Content Placeholder 2"/>
          <p:cNvSpPr>
            <a:spLocks noGrp="1"/>
          </p:cNvSpPr>
          <p:nvPr>
            <p:ph idx="1"/>
          </p:nvPr>
        </p:nvSpPr>
        <p:spPr>
          <a:xfrm>
            <a:off x="252663" y="1834955"/>
            <a:ext cx="11634537" cy="4683459"/>
          </a:xfrm>
        </p:spPr>
        <p:txBody>
          <a:bodyPr/>
          <a:lstStyle/>
          <a:p>
            <a:pPr marL="0" indent="0">
              <a:buNone/>
            </a:pPr>
            <a:endParaRPr lang="en-IN" dirty="0"/>
          </a:p>
          <a:p>
            <a:pPr marL="0" indent="0">
              <a:buNone/>
            </a:pPr>
            <a:endParaRPr lang="en-IN" dirty="0"/>
          </a:p>
        </p:txBody>
      </p:sp>
      <p:sp>
        <p:nvSpPr>
          <p:cNvPr id="9" name="Rectangle 8"/>
          <p:cNvSpPr/>
          <p:nvPr/>
        </p:nvSpPr>
        <p:spPr>
          <a:xfrm>
            <a:off x="0" y="1410317"/>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Content Placeholder 3"/>
          <p:cNvSpPr txBox="1">
            <a:spLocks/>
          </p:cNvSpPr>
          <p:nvPr/>
        </p:nvSpPr>
        <p:spPr>
          <a:xfrm>
            <a:off x="509336" y="1508960"/>
            <a:ext cx="11488699" cy="50121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200" dirty="0">
              <a:solidFill>
                <a:srgbClr val="C00000"/>
              </a:solidFill>
              <a:latin typeface="Gill Sans MT" panose="020B0502020104020203" pitchFamily="34" charset="0"/>
            </a:endParaRPr>
          </a:p>
          <a:p>
            <a:pPr algn="just"/>
            <a:r>
              <a:rPr lang="en-IN" sz="2200" dirty="0">
                <a:solidFill>
                  <a:srgbClr val="FF0000"/>
                </a:solidFill>
                <a:latin typeface="Gill Sans MT" panose="020B0502020104020203" pitchFamily="34" charset="0"/>
              </a:rPr>
              <a:t>Every second counts </a:t>
            </a:r>
            <a:r>
              <a:rPr lang="en-IN" sz="2200" dirty="0">
                <a:latin typeface="Gill Sans MT" panose="020B0502020104020203" pitchFamily="34" charset="0"/>
              </a:rPr>
              <a:t>when a patient who requires an organ transplant is finally matched with a donor.</a:t>
            </a:r>
            <a:r>
              <a:rPr lang="en-IN" sz="2200" dirty="0">
                <a:solidFill>
                  <a:srgbClr val="7030A0"/>
                </a:solidFill>
                <a:latin typeface="Gill Sans MT" panose="020B0502020104020203" pitchFamily="34" charset="0"/>
              </a:rPr>
              <a:t> </a:t>
            </a:r>
          </a:p>
          <a:p>
            <a:pPr algn="just"/>
            <a:r>
              <a:rPr lang="en-IN" sz="2200" dirty="0">
                <a:latin typeface="Gill Sans MT" panose="020B0502020104020203" pitchFamily="34" charset="0"/>
              </a:rPr>
              <a:t>The organ's post-transplant performance declines with increasing time between the organ's removal and</a:t>
            </a:r>
            <a:r>
              <a:rPr lang="en-IN" sz="2200" dirty="0">
                <a:solidFill>
                  <a:srgbClr val="7030A0"/>
                </a:solidFill>
                <a:latin typeface="Gill Sans MT" panose="020B0502020104020203" pitchFamily="34" charset="0"/>
              </a:rPr>
              <a:t> </a:t>
            </a:r>
            <a:r>
              <a:rPr lang="en-IN" sz="2200" dirty="0">
                <a:solidFill>
                  <a:srgbClr val="FF0000"/>
                </a:solidFill>
                <a:latin typeface="Gill Sans MT" panose="020B0502020104020203" pitchFamily="34" charset="0"/>
              </a:rPr>
              <a:t>transplantation</a:t>
            </a:r>
            <a:r>
              <a:rPr lang="en-IN" sz="2200" dirty="0">
                <a:solidFill>
                  <a:srgbClr val="7030A0"/>
                </a:solidFill>
                <a:latin typeface="Gill Sans MT" panose="020B0502020104020203" pitchFamily="34" charset="0"/>
              </a:rPr>
              <a:t> </a:t>
            </a:r>
            <a:r>
              <a:rPr lang="en-IN" sz="2200" dirty="0">
                <a:latin typeface="Gill Sans MT" panose="020B0502020104020203" pitchFamily="34" charset="0"/>
              </a:rPr>
              <a:t>into the recipient. </a:t>
            </a:r>
          </a:p>
          <a:p>
            <a:pPr algn="just"/>
            <a:r>
              <a:rPr lang="en-IN" sz="2200" dirty="0">
                <a:latin typeface="Gill Sans MT" panose="020B0502020104020203" pitchFamily="34" charset="0"/>
              </a:rPr>
              <a:t>Organs must be transported from point A to B as quickly and safely as possible to improve the chances of success or</a:t>
            </a:r>
            <a:r>
              <a:rPr lang="en-IN" sz="2200" dirty="0">
                <a:solidFill>
                  <a:srgbClr val="7030A0"/>
                </a:solidFill>
                <a:latin typeface="Gill Sans MT" panose="020B0502020104020203" pitchFamily="34" charset="0"/>
              </a:rPr>
              <a:t> </a:t>
            </a:r>
            <a:r>
              <a:rPr lang="en-IN" sz="2200" dirty="0">
                <a:solidFill>
                  <a:srgbClr val="FF0000"/>
                </a:solidFill>
                <a:latin typeface="Gill Sans MT" panose="020B0502020104020203" pitchFamily="34" charset="0"/>
              </a:rPr>
              <a:t>delivering medical goods or vaccines to hard-to-reach places</a:t>
            </a:r>
            <a:r>
              <a:rPr lang="en-IN" sz="2200" dirty="0">
                <a:latin typeface="Gill Sans MT" panose="020B0502020104020203" pitchFamily="34" charset="0"/>
              </a:rPr>
              <a:t>, current drone technology can help us to save lives across the world. </a:t>
            </a:r>
          </a:p>
          <a:p>
            <a:pPr algn="just"/>
            <a:r>
              <a:rPr lang="en-IN" sz="2200" dirty="0">
                <a:latin typeface="Gill Sans MT" panose="020B0502020104020203" pitchFamily="34" charset="0"/>
              </a:rPr>
              <a:t>The medical cargo drones carry containers which will be subjected to many external disturbances such as </a:t>
            </a:r>
            <a:r>
              <a:rPr lang="en-IN" sz="2200" dirty="0">
                <a:solidFill>
                  <a:srgbClr val="FF0000"/>
                </a:solidFill>
                <a:latin typeface="Gill Sans MT" panose="020B0502020104020203" pitchFamily="34" charset="0"/>
              </a:rPr>
              <a:t>temperature, pressure, humidity </a:t>
            </a:r>
            <a:r>
              <a:rPr lang="en-IN" sz="2200" dirty="0">
                <a:latin typeface="Gill Sans MT" panose="020B0502020104020203" pitchFamily="34" charset="0"/>
              </a:rPr>
              <a:t>etc.</a:t>
            </a:r>
            <a:r>
              <a:rPr lang="en-IN" sz="2200" dirty="0">
                <a:solidFill>
                  <a:srgbClr val="7030A0"/>
                </a:solidFill>
                <a:latin typeface="Gill Sans MT" panose="020B0502020104020203" pitchFamily="34" charset="0"/>
              </a:rPr>
              <a:t> </a:t>
            </a:r>
          </a:p>
          <a:p>
            <a:pPr algn="just"/>
            <a:r>
              <a:rPr lang="en-IN" sz="2200" dirty="0">
                <a:latin typeface="Gill Sans MT" panose="020B0502020104020203" pitchFamily="34" charset="0"/>
              </a:rPr>
              <a:t>Further, the drones carrying medical containers flying at</a:t>
            </a:r>
            <a:r>
              <a:rPr lang="en-IN" sz="2200" dirty="0">
                <a:solidFill>
                  <a:srgbClr val="7030A0"/>
                </a:solidFill>
                <a:latin typeface="Gill Sans MT" panose="020B0502020104020203" pitchFamily="34" charset="0"/>
              </a:rPr>
              <a:t> </a:t>
            </a:r>
            <a:r>
              <a:rPr lang="en-IN" sz="2200" dirty="0">
                <a:solidFill>
                  <a:srgbClr val="FF0000"/>
                </a:solidFill>
                <a:latin typeface="Gill Sans MT" panose="020B0502020104020203" pitchFamily="34" charset="0"/>
              </a:rPr>
              <a:t>different altitudes, time period and climate</a:t>
            </a:r>
            <a:r>
              <a:rPr lang="en-IN" sz="2200" dirty="0">
                <a:solidFill>
                  <a:srgbClr val="7030A0"/>
                </a:solidFill>
                <a:latin typeface="Gill Sans MT" panose="020B0502020104020203" pitchFamily="34" charset="0"/>
              </a:rPr>
              <a:t> </a:t>
            </a:r>
            <a:r>
              <a:rPr lang="en-IN" sz="2200" dirty="0">
                <a:latin typeface="Gill Sans MT" panose="020B0502020104020203" pitchFamily="34" charset="0"/>
              </a:rPr>
              <a:t>result in change in temperature. </a:t>
            </a:r>
          </a:p>
          <a:p>
            <a:pPr algn="just"/>
            <a:r>
              <a:rPr lang="en-IN" sz="2200" dirty="0">
                <a:latin typeface="Gill Sans MT" panose="020B0502020104020203" pitchFamily="34" charset="0"/>
              </a:rPr>
              <a:t>It is evident that while seeing literatures/previous works related to healthcare products transportation, there is a need for </a:t>
            </a:r>
            <a:r>
              <a:rPr lang="en-IN" sz="2200" dirty="0">
                <a:solidFill>
                  <a:srgbClr val="FF0000"/>
                </a:solidFill>
                <a:latin typeface="Gill Sans MT" panose="020B0502020104020203" pitchFamily="34" charset="0"/>
              </a:rPr>
              <a:t>new technology</a:t>
            </a:r>
            <a:r>
              <a:rPr lang="en-IN" sz="2200" dirty="0">
                <a:solidFill>
                  <a:srgbClr val="7030A0"/>
                </a:solidFill>
                <a:latin typeface="Gill Sans MT" panose="020B0502020104020203" pitchFamily="34" charset="0"/>
              </a:rPr>
              <a:t> </a:t>
            </a:r>
            <a:r>
              <a:rPr lang="en-IN" sz="2200" dirty="0">
                <a:latin typeface="Gill Sans MT" panose="020B0502020104020203" pitchFamily="34" charset="0"/>
              </a:rPr>
              <a:t>to address and eliminate issues in which one of them is</a:t>
            </a:r>
            <a:r>
              <a:rPr lang="en-IN" sz="2200" dirty="0">
                <a:solidFill>
                  <a:srgbClr val="7030A0"/>
                </a:solidFill>
                <a:latin typeface="Gill Sans MT" panose="020B0502020104020203" pitchFamily="34" charset="0"/>
              </a:rPr>
              <a:t> </a:t>
            </a:r>
            <a:r>
              <a:rPr lang="en-IN" sz="2200" dirty="0">
                <a:solidFill>
                  <a:srgbClr val="FF0000"/>
                </a:solidFill>
                <a:latin typeface="Gill Sans MT" panose="020B0502020104020203" pitchFamily="34" charset="0"/>
              </a:rPr>
              <a:t>maintaining and monitoring the temperature of container</a:t>
            </a:r>
            <a:r>
              <a:rPr lang="en-IN" sz="2200" dirty="0">
                <a:solidFill>
                  <a:srgbClr val="7030A0"/>
                </a:solidFill>
                <a:latin typeface="Gill Sans MT" panose="020B0502020104020203" pitchFamily="34" charset="0"/>
              </a:rPr>
              <a:t>.</a:t>
            </a:r>
          </a:p>
          <a:p>
            <a:pPr algn="just"/>
            <a:endParaRPr lang="en-IN" sz="2200" dirty="0">
              <a:solidFill>
                <a:srgbClr val="7030A0"/>
              </a:solidFill>
              <a:latin typeface="Gill Sans MT" panose="020B0502020104020203" pitchFamily="34" charset="0"/>
            </a:endParaRPr>
          </a:p>
          <a:p>
            <a:pPr marL="0" indent="0">
              <a:buNone/>
            </a:pPr>
            <a:endParaRPr lang="en-IN" dirty="0">
              <a:solidFill>
                <a:srgbClr val="002060"/>
              </a:solidFill>
            </a:endParaRPr>
          </a:p>
        </p:txBody>
      </p:sp>
    </p:spTree>
    <p:extLst>
      <p:ext uri="{BB962C8B-B14F-4D97-AF65-F5344CB8AC3E}">
        <p14:creationId xmlns:p14="http://schemas.microsoft.com/office/powerpoint/2010/main" val="12304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381" y="605944"/>
            <a:ext cx="5543939" cy="1460499"/>
          </a:xfrm>
        </p:spPr>
        <p:txBody>
          <a:bodyPr>
            <a:noAutofit/>
          </a:bodyPr>
          <a:lstStyle/>
          <a:p>
            <a:r>
              <a:rPr lang="en-IN" sz="3800" b="1" dirty="0">
                <a:solidFill>
                  <a:srgbClr val="223979"/>
                </a:solidFill>
                <a:latin typeface="Gill Sans MT" panose="020B0502020104020203" pitchFamily="34" charset="0"/>
              </a:rPr>
              <a:t>Methodology</a:t>
            </a:r>
            <a:br>
              <a:rPr lang="en-IN" sz="3800" b="1" dirty="0">
                <a:solidFill>
                  <a:srgbClr val="223979"/>
                </a:solidFill>
                <a:latin typeface="Gill Sans MT" panose="020B0502020104020203" pitchFamily="34" charset="0"/>
              </a:rPr>
            </a:br>
            <a:br>
              <a:rPr lang="en-IN" sz="3800" dirty="0">
                <a:solidFill>
                  <a:srgbClr val="223979"/>
                </a:solidFill>
                <a:latin typeface="Gill Sans MT" panose="020B0502020104020203" pitchFamily="34" charset="0"/>
              </a:rPr>
            </a:br>
            <a:endParaRPr lang="en-IN" sz="3800" dirty="0">
              <a:solidFill>
                <a:srgbClr val="223979"/>
              </a:solidFill>
              <a:latin typeface="Gill Sans MT" panose="020B0502020104020203" pitchFamily="34" charset="0"/>
            </a:endParaRPr>
          </a:p>
        </p:txBody>
      </p:sp>
      <p:sp>
        <p:nvSpPr>
          <p:cNvPr id="3" name="Content Placeholder 2"/>
          <p:cNvSpPr>
            <a:spLocks noGrp="1"/>
          </p:cNvSpPr>
          <p:nvPr>
            <p:ph idx="1"/>
          </p:nvPr>
        </p:nvSpPr>
        <p:spPr>
          <a:xfrm>
            <a:off x="252663" y="1825624"/>
            <a:ext cx="11634537" cy="4683459"/>
          </a:xfrm>
        </p:spPr>
        <p:txBody>
          <a:bodyPr/>
          <a:lstStyle/>
          <a:p>
            <a:pPr marL="0" indent="0">
              <a:buNone/>
            </a:pPr>
            <a:endParaRPr lang="en-IN" dirty="0"/>
          </a:p>
          <a:p>
            <a:pPr marL="0" indent="0">
              <a:buNone/>
            </a:pPr>
            <a:endParaRPr lang="en-IN" dirty="0"/>
          </a:p>
        </p:txBody>
      </p:sp>
      <p:sp>
        <p:nvSpPr>
          <p:cNvPr id="9" name="Rectangle 8"/>
          <p:cNvSpPr/>
          <p:nvPr/>
        </p:nvSpPr>
        <p:spPr>
          <a:xfrm>
            <a:off x="0" y="1313335"/>
            <a:ext cx="12192000" cy="45719"/>
          </a:xfrm>
          <a:prstGeom prst="rect">
            <a:avLst/>
          </a:prstGeom>
          <a:solidFill>
            <a:srgbClr val="FF3B3B"/>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223979"/>
              </a:solidFill>
            </a:endParaRPr>
          </a:p>
        </p:txBody>
      </p:sp>
      <p:sp>
        <p:nvSpPr>
          <p:cNvPr id="45" name="Content Placeholder 3"/>
          <p:cNvSpPr txBox="1">
            <a:spLocks/>
          </p:cNvSpPr>
          <p:nvPr/>
        </p:nvSpPr>
        <p:spPr>
          <a:xfrm>
            <a:off x="509337" y="1508960"/>
            <a:ext cx="10956758"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2200" dirty="0"/>
          </a:p>
          <a:p>
            <a:pPr algn="just"/>
            <a:r>
              <a:rPr lang="en-IN" sz="2200" dirty="0">
                <a:latin typeface="Gill Sans MT" panose="020B0502020104020203" pitchFamily="34" charset="0"/>
              </a:rPr>
              <a:t>To tackle the difficulties which have been discussed in problem statement, a novel </a:t>
            </a:r>
            <a:r>
              <a:rPr lang="en-IN" sz="2200" dirty="0">
                <a:solidFill>
                  <a:srgbClr val="223979"/>
                </a:solidFill>
                <a:latin typeface="Gill Sans MT" panose="020B0502020104020203" pitchFamily="34" charset="0"/>
              </a:rPr>
              <a:t>Medical Container Box</a:t>
            </a:r>
            <a:r>
              <a:rPr lang="en-IN" sz="2200" dirty="0">
                <a:latin typeface="Gill Sans MT" panose="020B0502020104020203" pitchFamily="34" charset="0"/>
              </a:rPr>
              <a:t> is designed and developed. Further, the container is embedded with Peltier module (Thermoelectric cooler), a temperature sensor (LM35 sensor), ESP8266 WIFI Microcontroller (MCU), relay board and battery power banks to maintain &amp; monitor the temperature thereby providing safety for healthcare products such as</a:t>
            </a:r>
            <a:r>
              <a:rPr lang="en-IN" sz="2200" dirty="0">
                <a:solidFill>
                  <a:srgbClr val="7030A0"/>
                </a:solidFill>
                <a:latin typeface="Gill Sans MT" panose="020B0502020104020203" pitchFamily="34" charset="0"/>
              </a:rPr>
              <a:t> </a:t>
            </a:r>
            <a:r>
              <a:rPr lang="en-IN" sz="2200" dirty="0">
                <a:solidFill>
                  <a:srgbClr val="223979"/>
                </a:solidFill>
                <a:latin typeface="Gill Sans MT" panose="020B0502020104020203" pitchFamily="34" charset="0"/>
              </a:rPr>
              <a:t>vaccines, blood units, biopsy samples, human organs </a:t>
            </a:r>
            <a:r>
              <a:rPr lang="en-IN" sz="2200" dirty="0">
                <a:latin typeface="Gill Sans MT" panose="020B0502020104020203" pitchFamily="34" charset="0"/>
              </a:rPr>
              <a:t>etc. </a:t>
            </a:r>
          </a:p>
          <a:p>
            <a:pPr algn="just"/>
            <a:r>
              <a:rPr lang="en-IN" sz="2200" dirty="0">
                <a:latin typeface="Gill Sans MT" panose="020B0502020104020203" pitchFamily="34" charset="0"/>
              </a:rPr>
              <a:t>Also, the </a:t>
            </a:r>
            <a:r>
              <a:rPr lang="en-IN" sz="2200" dirty="0">
                <a:solidFill>
                  <a:srgbClr val="223979"/>
                </a:solidFill>
                <a:latin typeface="Gill Sans MT" panose="020B0502020104020203" pitchFamily="34" charset="0"/>
              </a:rPr>
              <a:t>Internet of Things (IoT)  framework </a:t>
            </a:r>
            <a:r>
              <a:rPr lang="en-IN" sz="2200" dirty="0">
                <a:latin typeface="Gill Sans MT" panose="020B0502020104020203" pitchFamily="34" charset="0"/>
              </a:rPr>
              <a:t>has been developed using</a:t>
            </a:r>
            <a:r>
              <a:rPr lang="en-IN" sz="2200" dirty="0">
                <a:solidFill>
                  <a:srgbClr val="7030A0"/>
                </a:solidFill>
                <a:latin typeface="Gill Sans MT" panose="020B0502020104020203" pitchFamily="34" charset="0"/>
              </a:rPr>
              <a:t> </a:t>
            </a:r>
            <a:r>
              <a:rPr lang="en-IN" sz="2200" dirty="0">
                <a:solidFill>
                  <a:srgbClr val="223979"/>
                </a:solidFill>
                <a:latin typeface="Gill Sans MT" panose="020B0502020104020203" pitchFamily="34" charset="0"/>
              </a:rPr>
              <a:t>Blynk application </a:t>
            </a:r>
            <a:r>
              <a:rPr lang="en-IN" sz="2200" dirty="0">
                <a:latin typeface="Gill Sans MT" panose="020B0502020104020203" pitchFamily="34" charset="0"/>
              </a:rPr>
              <a:t>and the ESP8266 WIFI Microcontroller (MCU) enables the developed device to send live data (temperature of the container) to the cloud platform, allowing the</a:t>
            </a:r>
            <a:r>
              <a:rPr lang="en-IN" sz="2200" dirty="0">
                <a:solidFill>
                  <a:srgbClr val="7030A0"/>
                </a:solidFill>
                <a:latin typeface="Gill Sans MT" panose="020B0502020104020203" pitchFamily="34" charset="0"/>
              </a:rPr>
              <a:t> </a:t>
            </a:r>
            <a:r>
              <a:rPr lang="en-IN" sz="2200" dirty="0">
                <a:solidFill>
                  <a:srgbClr val="223979"/>
                </a:solidFill>
                <a:latin typeface="Gill Sans MT" panose="020B0502020104020203" pitchFamily="34" charset="0"/>
              </a:rPr>
              <a:t>user to monitor and control the temperature remotely.</a:t>
            </a:r>
            <a:r>
              <a:rPr lang="en-IN" sz="2200" dirty="0">
                <a:solidFill>
                  <a:srgbClr val="7030A0"/>
                </a:solidFill>
                <a:latin typeface="Gill Sans MT" panose="020B0502020104020203" pitchFamily="34" charset="0"/>
              </a:rPr>
              <a:t> </a:t>
            </a:r>
          </a:p>
          <a:p>
            <a:pPr algn="just"/>
            <a:r>
              <a:rPr lang="en-IN" sz="2200" dirty="0">
                <a:latin typeface="Gill Sans MT" panose="020B0502020104020203" pitchFamily="34" charset="0"/>
              </a:rPr>
              <a:t>The developed device ensures the </a:t>
            </a:r>
            <a:r>
              <a:rPr lang="en-IN" sz="2200" dirty="0">
                <a:solidFill>
                  <a:srgbClr val="223979"/>
                </a:solidFill>
                <a:latin typeface="Gill Sans MT" panose="020B0502020104020203" pitchFamily="34" charset="0"/>
              </a:rPr>
              <a:t>high level safety </a:t>
            </a:r>
            <a:r>
              <a:rPr lang="en-IN" sz="2200" dirty="0">
                <a:latin typeface="Gill Sans MT" panose="020B0502020104020203" pitchFamily="34" charset="0"/>
              </a:rPr>
              <a:t>for transportation of healthcare products.</a:t>
            </a:r>
          </a:p>
          <a:p>
            <a:endParaRPr lang="en-IN" sz="2200" dirty="0">
              <a:solidFill>
                <a:srgbClr val="002060"/>
              </a:solidFill>
            </a:endParaRPr>
          </a:p>
        </p:txBody>
      </p:sp>
    </p:spTree>
    <p:extLst>
      <p:ext uri="{BB962C8B-B14F-4D97-AF65-F5344CB8AC3E}">
        <p14:creationId xmlns:p14="http://schemas.microsoft.com/office/powerpoint/2010/main" val="350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63" y="1825624"/>
            <a:ext cx="11634537" cy="4683459"/>
          </a:xfrm>
        </p:spPr>
        <p:txBody>
          <a:bodyPr/>
          <a:lstStyle/>
          <a:p>
            <a:pPr marL="0" indent="0">
              <a:buNone/>
            </a:pPr>
            <a:endParaRPr lang="en-IN" dirty="0"/>
          </a:p>
          <a:p>
            <a:pPr marL="0" indent="0">
              <a:buNone/>
            </a:pPr>
            <a:endParaRPr lang="en-IN"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534" y="336883"/>
            <a:ext cx="8874794" cy="5511467"/>
          </a:xfrm>
          <a:prstGeom prst="rect">
            <a:avLst/>
          </a:prstGeom>
          <a:noFill/>
          <a:ln>
            <a:noFill/>
          </a:ln>
        </p:spPr>
      </p:pic>
      <p:sp>
        <p:nvSpPr>
          <p:cNvPr id="5" name="TextBox 4"/>
          <p:cNvSpPr txBox="1"/>
          <p:nvPr/>
        </p:nvSpPr>
        <p:spPr>
          <a:xfrm>
            <a:off x="2171700" y="5862752"/>
            <a:ext cx="8115300" cy="646331"/>
          </a:xfrm>
          <a:prstGeom prst="rect">
            <a:avLst/>
          </a:prstGeom>
          <a:noFill/>
        </p:spPr>
        <p:txBody>
          <a:bodyPr wrap="square" rtlCol="0">
            <a:spAutoFit/>
          </a:bodyPr>
          <a:lstStyle/>
          <a:p>
            <a:r>
              <a:rPr lang="en-IN" b="1" dirty="0">
                <a:solidFill>
                  <a:srgbClr val="C00000"/>
                </a:solidFill>
                <a:latin typeface="Gill Sans MT" panose="020B0502020104020203" pitchFamily="34" charset="0"/>
              </a:rPr>
              <a:t>Fig. 1.</a:t>
            </a:r>
            <a:r>
              <a:rPr lang="en-US" b="1" dirty="0">
                <a:solidFill>
                  <a:srgbClr val="C00000"/>
                </a:solidFill>
                <a:latin typeface="Gill Sans MT" panose="020B0502020104020203" pitchFamily="34" charset="0"/>
                <a:ea typeface="Times New Roman" panose="02020603050405020304" pitchFamily="18" charset="0"/>
              </a:rPr>
              <a:t>Overall block diagram of IoT based smart healthcare medical box</a:t>
            </a:r>
            <a:endParaRPr lang="en-IN" b="1" dirty="0">
              <a:solidFill>
                <a:srgbClr val="C00000"/>
              </a:solidFill>
              <a:latin typeface="Gill Sans MT" panose="020B0502020104020203" pitchFamily="34" charset="0"/>
            </a:endParaRPr>
          </a:p>
          <a:p>
            <a:endParaRPr lang="en-IN"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56646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63" y="1825624"/>
            <a:ext cx="11634537" cy="4683459"/>
          </a:xfrm>
        </p:spPr>
        <p:txBody>
          <a:bodyPr/>
          <a:lstStyle/>
          <a:p>
            <a:pPr marL="0" indent="0">
              <a:buNone/>
            </a:pPr>
            <a:endParaRPr lang="en-IN" dirty="0"/>
          </a:p>
          <a:p>
            <a:pPr marL="0" indent="0">
              <a:buNone/>
            </a:pPr>
            <a:endParaRPr lang="en-IN" dirty="0"/>
          </a:p>
        </p:txBody>
      </p:sp>
      <p:sp>
        <p:nvSpPr>
          <p:cNvPr id="5" name="TextBox 4"/>
          <p:cNvSpPr txBox="1"/>
          <p:nvPr/>
        </p:nvSpPr>
        <p:spPr>
          <a:xfrm>
            <a:off x="2914650" y="6053344"/>
            <a:ext cx="7639050" cy="646331"/>
          </a:xfrm>
          <a:prstGeom prst="rect">
            <a:avLst/>
          </a:prstGeom>
          <a:noFill/>
        </p:spPr>
        <p:txBody>
          <a:bodyPr wrap="square" rtlCol="0">
            <a:spAutoFit/>
          </a:bodyPr>
          <a:lstStyle/>
          <a:p>
            <a:r>
              <a:rPr lang="en-IN" b="1" dirty="0">
                <a:solidFill>
                  <a:srgbClr val="223979"/>
                </a:solidFill>
                <a:latin typeface="Gill Sans MT" panose="020B0502020104020203" pitchFamily="34" charset="0"/>
              </a:rPr>
              <a:t>Fig.2. </a:t>
            </a:r>
            <a:r>
              <a:rPr lang="en-US" b="1" dirty="0">
                <a:solidFill>
                  <a:srgbClr val="223979"/>
                </a:solidFill>
                <a:latin typeface="Gill Sans MT" panose="020B0502020104020203" pitchFamily="34" charset="0"/>
                <a:ea typeface="Times New Roman" panose="02020603050405020304" pitchFamily="18" charset="0"/>
              </a:rPr>
              <a:t>Flowchart for working of smart healthcare medical box</a:t>
            </a:r>
            <a:endParaRPr lang="en-IN" b="1" dirty="0">
              <a:solidFill>
                <a:srgbClr val="223979"/>
              </a:solidFill>
              <a:latin typeface="Gill Sans MT" panose="020B0502020104020203" pitchFamily="34" charset="0"/>
            </a:endParaRPr>
          </a:p>
          <a:p>
            <a:endParaRPr lang="en-IN" b="1" dirty="0">
              <a:solidFill>
                <a:srgbClr val="223979"/>
              </a:solidFill>
              <a:latin typeface="Gill Sans MT" panose="020B0502020104020203" pitchFamily="34" charset="0"/>
            </a:endParaRPr>
          </a:p>
        </p:txBody>
      </p:sp>
      <p:pic>
        <p:nvPicPr>
          <p:cNvPr id="6" name="Picture 5"/>
          <p:cNvPicPr/>
          <p:nvPr/>
        </p:nvPicPr>
        <p:blipFill>
          <a:blip r:embed="rId2"/>
          <a:stretch>
            <a:fillRect/>
          </a:stretch>
        </p:blipFill>
        <p:spPr>
          <a:xfrm>
            <a:off x="3107814" y="658495"/>
            <a:ext cx="6055236" cy="5189854"/>
          </a:xfrm>
          <a:prstGeom prst="rect">
            <a:avLst/>
          </a:prstGeom>
        </p:spPr>
      </p:pic>
    </p:spTree>
    <p:extLst>
      <p:ext uri="{BB962C8B-B14F-4D97-AF65-F5344CB8AC3E}">
        <p14:creationId xmlns:p14="http://schemas.microsoft.com/office/powerpoint/2010/main" val="176215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477" y="183397"/>
            <a:ext cx="6579637" cy="1325563"/>
          </a:xfrm>
        </p:spPr>
        <p:txBody>
          <a:bodyPr>
            <a:noAutofit/>
          </a:bodyPr>
          <a:lstStyle/>
          <a:p>
            <a:r>
              <a:rPr lang="en-IN" sz="3800" b="1" dirty="0">
                <a:solidFill>
                  <a:srgbClr val="C00000"/>
                </a:solidFill>
                <a:latin typeface="Gill Sans MT" panose="020B0502020104020203" pitchFamily="34" charset="0"/>
              </a:rPr>
              <a:t>Results and discussions</a:t>
            </a:r>
          </a:p>
        </p:txBody>
      </p:sp>
      <p:sp>
        <p:nvSpPr>
          <p:cNvPr id="3" name="Content Placeholder 2"/>
          <p:cNvSpPr>
            <a:spLocks noGrp="1"/>
          </p:cNvSpPr>
          <p:nvPr>
            <p:ph idx="1"/>
          </p:nvPr>
        </p:nvSpPr>
        <p:spPr>
          <a:xfrm>
            <a:off x="252663" y="1825624"/>
            <a:ext cx="11634537" cy="4683459"/>
          </a:xfrm>
        </p:spPr>
        <p:txBody>
          <a:bodyPr/>
          <a:lstStyle/>
          <a:p>
            <a:pPr marL="0" indent="0">
              <a:buNone/>
            </a:pPr>
            <a:endParaRPr lang="en-IN" dirty="0"/>
          </a:p>
          <a:p>
            <a:pPr marL="0" indent="0">
              <a:buNone/>
            </a:pPr>
            <a:endParaRPr lang="en-IN" dirty="0"/>
          </a:p>
        </p:txBody>
      </p:sp>
      <p:sp>
        <p:nvSpPr>
          <p:cNvPr id="9" name="Rectangle 8"/>
          <p:cNvSpPr/>
          <p:nvPr/>
        </p:nvSpPr>
        <p:spPr>
          <a:xfrm flipV="1">
            <a:off x="0" y="1350743"/>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14246"/>
          <a:stretch/>
        </p:blipFill>
        <p:spPr bwMode="auto">
          <a:xfrm>
            <a:off x="1750456" y="1621458"/>
            <a:ext cx="2649770" cy="3641726"/>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t="4301"/>
          <a:stretch/>
        </p:blipFill>
        <p:spPr bwMode="auto">
          <a:xfrm>
            <a:off x="5394998" y="1621458"/>
            <a:ext cx="2486026" cy="3816350"/>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t="4643"/>
          <a:stretch/>
        </p:blipFill>
        <p:spPr bwMode="auto">
          <a:xfrm>
            <a:off x="8875796" y="1621458"/>
            <a:ext cx="2268454" cy="378376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805295" y="5862752"/>
            <a:ext cx="11081905" cy="646331"/>
          </a:xfrm>
          <a:prstGeom prst="rect">
            <a:avLst/>
          </a:prstGeom>
        </p:spPr>
        <p:txBody>
          <a:bodyPr wrap="square">
            <a:spAutoFit/>
          </a:bodyPr>
          <a:lstStyle/>
          <a:p>
            <a:r>
              <a:rPr lang="en-US" b="1" dirty="0">
                <a:solidFill>
                  <a:srgbClr val="C00000"/>
                </a:solidFill>
                <a:latin typeface="Gill Sans MT" panose="020B0502020104020203" pitchFamily="34" charset="0"/>
                <a:ea typeface="Times New Roman" panose="02020603050405020304" pitchFamily="18" charset="0"/>
              </a:rPr>
              <a:t>Fig. 3 (a) </a:t>
            </a:r>
            <a:r>
              <a:rPr lang="en-US" dirty="0">
                <a:solidFill>
                  <a:srgbClr val="C00000"/>
                </a:solidFill>
                <a:latin typeface="Gill Sans MT" panose="020B0502020104020203" pitchFamily="34" charset="0"/>
                <a:ea typeface="Times New Roman" panose="02020603050405020304" pitchFamily="18" charset="0"/>
              </a:rPr>
              <a:t>Smart medical box integrated with an Unmanned Aerial Vehicle </a:t>
            </a:r>
            <a:r>
              <a:rPr lang="en-US" b="1" dirty="0">
                <a:solidFill>
                  <a:srgbClr val="C00000"/>
                </a:solidFill>
                <a:latin typeface="Gill Sans MT" panose="020B0502020104020203" pitchFamily="34" charset="0"/>
                <a:ea typeface="Times New Roman" panose="02020603050405020304" pitchFamily="18" charset="0"/>
              </a:rPr>
              <a:t>(b)</a:t>
            </a:r>
            <a:r>
              <a:rPr lang="en-US" dirty="0">
                <a:solidFill>
                  <a:srgbClr val="C00000"/>
                </a:solidFill>
                <a:latin typeface="Gill Sans MT" panose="020B0502020104020203" pitchFamily="34" charset="0"/>
                <a:ea typeface="Times New Roman" panose="02020603050405020304" pitchFamily="18" charset="0"/>
              </a:rPr>
              <a:t> User page of Blynk IoT platform </a:t>
            </a:r>
            <a:r>
              <a:rPr lang="en-US" b="1" dirty="0">
                <a:solidFill>
                  <a:srgbClr val="C00000"/>
                </a:solidFill>
                <a:latin typeface="Gill Sans MT" panose="020B0502020104020203" pitchFamily="34" charset="0"/>
                <a:ea typeface="Times New Roman" panose="02020603050405020304" pitchFamily="18" charset="0"/>
              </a:rPr>
              <a:t>(c)</a:t>
            </a:r>
            <a:r>
              <a:rPr lang="en-US" dirty="0">
                <a:solidFill>
                  <a:srgbClr val="C00000"/>
                </a:solidFill>
                <a:latin typeface="Gill Sans MT" panose="020B0502020104020203" pitchFamily="34" charset="0"/>
                <a:ea typeface="Times New Roman" panose="02020603050405020304" pitchFamily="18" charset="0"/>
              </a:rPr>
              <a:t> Twilio Messenger Service</a:t>
            </a:r>
            <a:endParaRPr lang="en-IN" dirty="0">
              <a:solidFill>
                <a:srgbClr val="C00000"/>
              </a:solidFill>
              <a:latin typeface="Gill Sans MT" panose="020B0502020104020203" pitchFamily="34" charset="0"/>
            </a:endParaRPr>
          </a:p>
        </p:txBody>
      </p:sp>
      <p:sp>
        <p:nvSpPr>
          <p:cNvPr id="10" name="TextBox 9"/>
          <p:cNvSpPr txBox="1"/>
          <p:nvPr/>
        </p:nvSpPr>
        <p:spPr>
          <a:xfrm>
            <a:off x="2803904" y="5410421"/>
            <a:ext cx="1077827" cy="369332"/>
          </a:xfrm>
          <a:prstGeom prst="rect">
            <a:avLst/>
          </a:prstGeom>
          <a:noFill/>
        </p:spPr>
        <p:txBody>
          <a:bodyPr wrap="square" rtlCol="0">
            <a:spAutoFit/>
          </a:bodyPr>
          <a:lstStyle/>
          <a:p>
            <a:r>
              <a:rPr lang="en-IN" dirty="0"/>
              <a:t>(a)</a:t>
            </a:r>
          </a:p>
        </p:txBody>
      </p:sp>
      <p:sp>
        <p:nvSpPr>
          <p:cNvPr id="12" name="TextBox 11"/>
          <p:cNvSpPr txBox="1"/>
          <p:nvPr/>
        </p:nvSpPr>
        <p:spPr>
          <a:xfrm>
            <a:off x="9664545" y="5378302"/>
            <a:ext cx="1077827" cy="369332"/>
          </a:xfrm>
          <a:prstGeom prst="rect">
            <a:avLst/>
          </a:prstGeom>
          <a:noFill/>
        </p:spPr>
        <p:txBody>
          <a:bodyPr wrap="square" rtlCol="0">
            <a:spAutoFit/>
          </a:bodyPr>
          <a:lstStyle/>
          <a:p>
            <a:r>
              <a:rPr lang="en-IN" dirty="0"/>
              <a:t>(c)</a:t>
            </a:r>
          </a:p>
        </p:txBody>
      </p:sp>
      <p:sp>
        <p:nvSpPr>
          <p:cNvPr id="13" name="TextBox 12"/>
          <p:cNvSpPr txBox="1"/>
          <p:nvPr/>
        </p:nvSpPr>
        <p:spPr>
          <a:xfrm>
            <a:off x="6638011" y="5398357"/>
            <a:ext cx="1077827" cy="369332"/>
          </a:xfrm>
          <a:prstGeom prst="rect">
            <a:avLst/>
          </a:prstGeom>
          <a:noFill/>
        </p:spPr>
        <p:txBody>
          <a:bodyPr wrap="square" rtlCol="0">
            <a:spAutoFit/>
          </a:bodyPr>
          <a:lstStyle/>
          <a:p>
            <a:r>
              <a:rPr lang="en-IN" dirty="0"/>
              <a:t>(b)</a:t>
            </a:r>
          </a:p>
        </p:txBody>
      </p:sp>
    </p:spTree>
    <p:extLst>
      <p:ext uri="{BB962C8B-B14F-4D97-AF65-F5344CB8AC3E}">
        <p14:creationId xmlns:p14="http://schemas.microsoft.com/office/powerpoint/2010/main" val="219037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477" y="183397"/>
            <a:ext cx="6579637" cy="1325563"/>
          </a:xfrm>
        </p:spPr>
        <p:txBody>
          <a:bodyPr>
            <a:noAutofit/>
          </a:bodyPr>
          <a:lstStyle/>
          <a:p>
            <a:r>
              <a:rPr lang="en-IN" sz="3800" b="1" dirty="0">
                <a:solidFill>
                  <a:srgbClr val="C00000"/>
                </a:solidFill>
                <a:latin typeface="Gill Sans MT" panose="020B0502020104020203" pitchFamily="34" charset="0"/>
              </a:rPr>
              <a:t>Results and discussions</a:t>
            </a:r>
          </a:p>
        </p:txBody>
      </p:sp>
      <p:sp>
        <p:nvSpPr>
          <p:cNvPr id="9" name="Rectangle 8"/>
          <p:cNvSpPr/>
          <p:nvPr/>
        </p:nvSpPr>
        <p:spPr>
          <a:xfrm flipV="1">
            <a:off x="0" y="1350743"/>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285750" y="1890742"/>
            <a:ext cx="11582400" cy="3734356"/>
          </a:xfrm>
          <a:prstGeom prst="rect">
            <a:avLst/>
          </a:prstGeom>
        </p:spPr>
        <p:txBody>
          <a:bodyPr wrap="square">
            <a:spAutoFit/>
          </a:bodyPr>
          <a:lstStyle/>
          <a:p>
            <a:pPr marL="285750" indent="-285750" algn="just">
              <a:spcAft>
                <a:spcPts val="500"/>
              </a:spcAft>
              <a:buFont typeface="Arial" panose="020B0604020202020204" pitchFamily="34" charset="0"/>
              <a:buChar char="•"/>
            </a:pPr>
            <a:r>
              <a:rPr lang="en-US" sz="2000" dirty="0">
                <a:solidFill>
                  <a:srgbClr val="000000"/>
                </a:solidFill>
                <a:latin typeface="Gill Sans MT" panose="020B0502020104020203" pitchFamily="34" charset="0"/>
                <a:ea typeface="Times New Roman" panose="02020603050405020304" pitchFamily="18" charset="0"/>
              </a:rPr>
              <a:t>The container box which is attached to a drone, and </a:t>
            </a:r>
            <a:r>
              <a:rPr lang="en-US" sz="2000" dirty="0">
                <a:solidFill>
                  <a:srgbClr val="FF0000"/>
                </a:solidFill>
                <a:latin typeface="Gill Sans MT" panose="020B0502020104020203" pitchFamily="34" charset="0"/>
                <a:ea typeface="Times New Roman" panose="02020603050405020304" pitchFamily="18" charset="0"/>
              </a:rPr>
              <a:t>trial tests were conducted at high altitudes </a:t>
            </a:r>
            <a:r>
              <a:rPr lang="en-US" sz="2000" dirty="0">
                <a:solidFill>
                  <a:srgbClr val="000000"/>
                </a:solidFill>
                <a:latin typeface="Gill Sans MT" panose="020B0502020104020203" pitchFamily="34" charset="0"/>
                <a:ea typeface="Times New Roman" panose="02020603050405020304" pitchFamily="18" charset="0"/>
              </a:rPr>
              <a:t>to simulate the actual delivery conditions is shown in the </a:t>
            </a:r>
            <a:r>
              <a:rPr lang="en-US" sz="2000" dirty="0">
                <a:solidFill>
                  <a:srgbClr val="FF3B3B"/>
                </a:solidFill>
                <a:latin typeface="Gill Sans MT" panose="020B0502020104020203" pitchFamily="34" charset="0"/>
                <a:ea typeface="Times New Roman" panose="02020603050405020304" pitchFamily="18" charset="0"/>
              </a:rPr>
              <a:t>figure 3 (a)</a:t>
            </a:r>
            <a:r>
              <a:rPr lang="en-US" sz="2000" dirty="0">
                <a:latin typeface="Gill Sans MT" panose="020B0502020104020203" pitchFamily="34" charset="0"/>
                <a:ea typeface="Times New Roman" panose="02020603050405020304" pitchFamily="18" charset="0"/>
              </a:rPr>
              <a:t>. </a:t>
            </a:r>
            <a:r>
              <a:rPr lang="en-IN" sz="2000" dirty="0">
                <a:solidFill>
                  <a:srgbClr val="FF3B3B"/>
                </a:solidFill>
                <a:latin typeface="Gill Sans MT" panose="020B0502020104020203" pitchFamily="34" charset="0"/>
                <a:ea typeface="Times New Roman" panose="02020603050405020304" pitchFamily="18" charset="0"/>
              </a:rPr>
              <a:t>Figure 3 (b)</a:t>
            </a:r>
            <a:r>
              <a:rPr lang="en-IN" sz="2000" dirty="0">
                <a:solidFill>
                  <a:srgbClr val="000000"/>
                </a:solidFill>
                <a:latin typeface="Gill Sans MT" panose="020B0502020104020203" pitchFamily="34" charset="0"/>
                <a:ea typeface="Times New Roman" panose="02020603050405020304" pitchFamily="18" charset="0"/>
              </a:rPr>
              <a:t> shows the custom designed user page of </a:t>
            </a:r>
            <a:r>
              <a:rPr lang="en-IN" sz="2000" dirty="0" err="1">
                <a:solidFill>
                  <a:srgbClr val="000000"/>
                </a:solidFill>
                <a:latin typeface="Gill Sans MT" panose="020B0502020104020203" pitchFamily="34" charset="0"/>
                <a:ea typeface="Times New Roman" panose="02020603050405020304" pitchFamily="18" charset="0"/>
              </a:rPr>
              <a:t>Blynk</a:t>
            </a:r>
            <a:r>
              <a:rPr lang="en-IN" sz="2000" dirty="0">
                <a:solidFill>
                  <a:srgbClr val="000000"/>
                </a:solidFill>
                <a:latin typeface="Gill Sans MT" panose="020B0502020104020203" pitchFamily="34" charset="0"/>
                <a:ea typeface="Times New Roman" panose="02020603050405020304" pitchFamily="18" charset="0"/>
              </a:rPr>
              <a:t> IoT platform. </a:t>
            </a:r>
          </a:p>
          <a:p>
            <a:pPr marL="285750" indent="-285750" algn="just">
              <a:spcAft>
                <a:spcPts val="500"/>
              </a:spcAft>
              <a:buFont typeface="Arial" panose="020B0604020202020204" pitchFamily="34" charset="0"/>
              <a:buChar char="•"/>
            </a:pPr>
            <a:r>
              <a:rPr lang="en-IN" sz="2000" dirty="0">
                <a:solidFill>
                  <a:srgbClr val="000000"/>
                </a:solidFill>
                <a:latin typeface="Gill Sans MT" panose="020B0502020104020203" pitchFamily="34" charset="0"/>
                <a:ea typeface="Times New Roman" panose="02020603050405020304" pitchFamily="18" charset="0"/>
              </a:rPr>
              <a:t>The proof of concept is evaluated and it is evident that by using the Peltier module, the temperature of the medical compartment can be maintained at the set values.</a:t>
            </a:r>
          </a:p>
          <a:p>
            <a:pPr marL="285750" indent="-285750" algn="just">
              <a:spcAft>
                <a:spcPts val="500"/>
              </a:spcAft>
              <a:buFont typeface="Arial" panose="020B0604020202020204" pitchFamily="34" charset="0"/>
              <a:buChar char="•"/>
            </a:pPr>
            <a:r>
              <a:rPr lang="en-IN" sz="2000" dirty="0">
                <a:solidFill>
                  <a:srgbClr val="000000"/>
                </a:solidFill>
                <a:latin typeface="Gill Sans MT" panose="020B0502020104020203" pitchFamily="34" charset="0"/>
                <a:ea typeface="Times New Roman" panose="02020603050405020304" pitchFamily="18" charset="0"/>
              </a:rPr>
              <a:t> </a:t>
            </a:r>
            <a:r>
              <a:rPr lang="en-US" sz="2000" dirty="0">
                <a:solidFill>
                  <a:srgbClr val="000000"/>
                </a:solidFill>
                <a:latin typeface="Gill Sans MT" panose="020B0502020104020203" pitchFamily="34" charset="0"/>
                <a:ea typeface="Times New Roman" panose="02020603050405020304" pitchFamily="18" charset="0"/>
              </a:rPr>
              <a:t>The Peltier module is used to maintain a constant temperature within the container during delivery. Also, the trial tests were conducted to assess the efficiency of our container.</a:t>
            </a:r>
            <a:r>
              <a:rPr lang="en-US" sz="2000" dirty="0">
                <a:latin typeface="Gill Sans MT" panose="020B0502020104020203" pitchFamily="34" charset="0"/>
                <a:ea typeface="Times New Roman" panose="02020603050405020304" pitchFamily="18" charset="0"/>
              </a:rPr>
              <a:t> </a:t>
            </a:r>
          </a:p>
          <a:p>
            <a:pPr marL="285750" indent="-285750" algn="just">
              <a:spcAft>
                <a:spcPts val="500"/>
              </a:spcAft>
              <a:buFont typeface="Arial" panose="020B0604020202020204" pitchFamily="34" charset="0"/>
              <a:buChar char="•"/>
            </a:pPr>
            <a:r>
              <a:rPr lang="en-US" sz="2000" dirty="0">
                <a:solidFill>
                  <a:srgbClr val="000000"/>
                </a:solidFill>
                <a:latin typeface="Gill Sans MT" panose="020B0502020104020203" pitchFamily="34" charset="0"/>
                <a:ea typeface="Times New Roman" panose="02020603050405020304" pitchFamily="18" charset="0"/>
              </a:rPr>
              <a:t>The temperature inside the container were recorded continuously with the help of the </a:t>
            </a:r>
            <a:r>
              <a:rPr lang="en-US" sz="2000" dirty="0">
                <a:solidFill>
                  <a:srgbClr val="FF0000"/>
                </a:solidFill>
                <a:latin typeface="Gill Sans MT" panose="020B0502020104020203" pitchFamily="34" charset="0"/>
                <a:ea typeface="Times New Roman" panose="02020603050405020304" pitchFamily="18" charset="0"/>
              </a:rPr>
              <a:t>Blynk IOT platform</a:t>
            </a:r>
            <a:r>
              <a:rPr lang="en-US" sz="2000" dirty="0">
                <a:solidFill>
                  <a:srgbClr val="000000"/>
                </a:solidFill>
                <a:latin typeface="Gill Sans MT" panose="020B0502020104020203" pitchFamily="34" charset="0"/>
                <a:ea typeface="Times New Roman" panose="02020603050405020304" pitchFamily="18" charset="0"/>
              </a:rPr>
              <a:t>.</a:t>
            </a:r>
          </a:p>
          <a:p>
            <a:pPr marL="285750" indent="-285750" algn="just">
              <a:spcAft>
                <a:spcPts val="500"/>
              </a:spcAft>
              <a:buFont typeface="Arial" panose="020B0604020202020204" pitchFamily="34" charset="0"/>
              <a:buChar char="•"/>
            </a:pPr>
            <a:r>
              <a:rPr lang="en-US" sz="2000" dirty="0">
                <a:solidFill>
                  <a:srgbClr val="000000"/>
                </a:solidFill>
                <a:latin typeface="Gill Sans MT" panose="020B0502020104020203" pitchFamily="34" charset="0"/>
                <a:ea typeface="Times New Roman" panose="02020603050405020304" pitchFamily="18" charset="0"/>
              </a:rPr>
              <a:t> The trial tests showed that the container with the Peltier module successfully maintained the temperature range </a:t>
            </a:r>
            <a:r>
              <a:rPr lang="en-US" sz="2000" dirty="0">
                <a:solidFill>
                  <a:srgbClr val="FF0000"/>
                </a:solidFill>
                <a:latin typeface="Gill Sans MT" panose="020B0502020104020203" pitchFamily="34" charset="0"/>
                <a:ea typeface="Times New Roman" panose="02020603050405020304" pitchFamily="18" charset="0"/>
              </a:rPr>
              <a:t>for 6 to 8 hours</a:t>
            </a:r>
            <a:r>
              <a:rPr lang="en-US" sz="2000" dirty="0">
                <a:solidFill>
                  <a:srgbClr val="000000"/>
                </a:solidFill>
                <a:latin typeface="Gill Sans MT" panose="020B0502020104020203" pitchFamily="34" charset="0"/>
                <a:ea typeface="Times New Roman" panose="02020603050405020304" pitchFamily="18" charset="0"/>
              </a:rPr>
              <a:t>. This indicates that the container is suitable for transporting medical goods that require a constant temperature during delivery. </a:t>
            </a:r>
            <a:endParaRPr lang="en-IN" sz="3200" dirty="0">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16170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97"/>
            <a:ext cx="10515600" cy="1325563"/>
          </a:xfrm>
        </p:spPr>
        <p:txBody>
          <a:bodyPr>
            <a:normAutofit/>
          </a:bodyPr>
          <a:lstStyle/>
          <a:p>
            <a:pPr algn="ctr"/>
            <a:r>
              <a:rPr lang="en-IN" sz="3800" b="1" dirty="0">
                <a:solidFill>
                  <a:srgbClr val="C00000"/>
                </a:solidFill>
                <a:latin typeface="Gill Sans MT" panose="020B0502020104020203" pitchFamily="34" charset="0"/>
              </a:rPr>
              <a:t>Results and discussions</a:t>
            </a:r>
            <a:endParaRPr lang="en-US" sz="3800" b="1" dirty="0">
              <a:solidFill>
                <a:srgbClr val="C00000"/>
              </a:solidFill>
              <a:latin typeface="Gill Sans MT" panose="020B0502020104020203" pitchFamily="34" charset="0"/>
            </a:endParaRPr>
          </a:p>
        </p:txBody>
      </p:sp>
      <p:sp>
        <p:nvSpPr>
          <p:cNvPr id="9" name="Rectangle 8"/>
          <p:cNvSpPr/>
          <p:nvPr/>
        </p:nvSpPr>
        <p:spPr>
          <a:xfrm>
            <a:off x="0" y="1313334"/>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Content Placeholder 3"/>
          <p:cNvSpPr txBox="1">
            <a:spLocks/>
          </p:cNvSpPr>
          <p:nvPr/>
        </p:nvSpPr>
        <p:spPr>
          <a:xfrm>
            <a:off x="277092" y="1508960"/>
            <a:ext cx="11748654"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dirty="0">
              <a:solidFill>
                <a:srgbClr val="C00000"/>
              </a:solidFill>
            </a:endParaRPr>
          </a:p>
        </p:txBody>
      </p:sp>
      <p:sp>
        <p:nvSpPr>
          <p:cNvPr id="4" name="Rectangle 3"/>
          <p:cNvSpPr/>
          <p:nvPr/>
        </p:nvSpPr>
        <p:spPr>
          <a:xfrm>
            <a:off x="277092" y="2136339"/>
            <a:ext cx="11400558" cy="2010807"/>
          </a:xfrm>
          <a:prstGeom prst="rect">
            <a:avLst/>
          </a:prstGeom>
        </p:spPr>
        <p:txBody>
          <a:bodyPr wrap="square">
            <a:spAutoFit/>
          </a:bodyPr>
          <a:lstStyle/>
          <a:p>
            <a:pPr marL="285750" indent="-285750" algn="just">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rPr>
              <a:t>The proposed system is integrated with </a:t>
            </a:r>
            <a:r>
              <a:rPr lang="en-US" dirty="0">
                <a:solidFill>
                  <a:srgbClr val="C00000"/>
                </a:solidFill>
                <a:latin typeface="Gill Sans MT" panose="020B0502020104020203" pitchFamily="34" charset="0"/>
                <a:ea typeface="Times New Roman" panose="02020603050405020304" pitchFamily="18" charset="0"/>
              </a:rPr>
              <a:t>Twilio API</a:t>
            </a:r>
            <a:r>
              <a:rPr lang="en-US" dirty="0">
                <a:solidFill>
                  <a:srgbClr val="000000"/>
                </a:solidFill>
                <a:latin typeface="Gill Sans MT" panose="020B0502020104020203" pitchFamily="34" charset="0"/>
                <a:ea typeface="Times New Roman" panose="02020603050405020304" pitchFamily="18" charset="0"/>
              </a:rPr>
              <a:t>. The Twilio API sends a message to notify the user that the package has been successfully delivered at the destination. </a:t>
            </a:r>
          </a:p>
          <a:p>
            <a:pPr marL="285750" indent="-285750" algn="just">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rPr>
              <a:t>The container with the Peltier module proved to be efficient in maintaining a constant temperature during delivery, which is crucial for medical goods that require specific temperature conditions. </a:t>
            </a:r>
          </a:p>
          <a:p>
            <a:pPr marL="285750" indent="-285750" algn="just">
              <a:spcAft>
                <a:spcPts val="1000"/>
              </a:spcAft>
              <a:buFont typeface="Arial" panose="020B0604020202020204" pitchFamily="34" charset="0"/>
              <a:buChar char="•"/>
            </a:pPr>
            <a:r>
              <a:rPr lang="en-US" dirty="0">
                <a:solidFill>
                  <a:srgbClr val="000000"/>
                </a:solidFill>
                <a:latin typeface="Gill Sans MT" panose="020B0502020104020203" pitchFamily="34" charset="0"/>
                <a:ea typeface="Times New Roman" panose="02020603050405020304" pitchFamily="18" charset="0"/>
              </a:rPr>
              <a:t>The integration of the Twilio API allows us to notify the user of successful delivery, which adds an extra layer of convenience and security to the system which is shown in the figure 3 (c).</a:t>
            </a:r>
            <a:endParaRPr lang="en-IN" sz="2800" dirty="0">
              <a:solidFill>
                <a:srgbClr val="000000"/>
              </a:solidFill>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350889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97"/>
            <a:ext cx="10515600" cy="1325563"/>
          </a:xfrm>
        </p:spPr>
        <p:txBody>
          <a:bodyPr>
            <a:normAutofit/>
          </a:bodyPr>
          <a:lstStyle/>
          <a:p>
            <a:pPr algn="ctr"/>
            <a:r>
              <a:rPr lang="en-IN" sz="3800" b="1" dirty="0">
                <a:solidFill>
                  <a:srgbClr val="C00000"/>
                </a:solidFill>
                <a:latin typeface="Gill Sans MT" panose="020B0502020104020203" pitchFamily="34" charset="0"/>
              </a:rPr>
              <a:t>Results and discussions</a:t>
            </a:r>
            <a:endParaRPr lang="en-US" sz="3800" b="1" dirty="0">
              <a:solidFill>
                <a:srgbClr val="C00000"/>
              </a:solidFill>
              <a:latin typeface="Gill Sans MT" panose="020B0502020104020203" pitchFamily="34" charset="0"/>
            </a:endParaRPr>
          </a:p>
        </p:txBody>
      </p:sp>
      <p:sp>
        <p:nvSpPr>
          <p:cNvPr id="9" name="Rectangle 8"/>
          <p:cNvSpPr/>
          <p:nvPr/>
        </p:nvSpPr>
        <p:spPr>
          <a:xfrm>
            <a:off x="0" y="1313334"/>
            <a:ext cx="12192000" cy="4571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Content Placeholder 3"/>
          <p:cNvSpPr txBox="1">
            <a:spLocks/>
          </p:cNvSpPr>
          <p:nvPr/>
        </p:nvSpPr>
        <p:spPr>
          <a:xfrm>
            <a:off x="277092" y="1508960"/>
            <a:ext cx="11748654" cy="501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dirty="0">
              <a:solidFill>
                <a:srgbClr val="C0000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1527" y="1658867"/>
            <a:ext cx="5660073" cy="3446780"/>
          </a:xfrm>
          <a:prstGeom prst="rect">
            <a:avLst/>
          </a:prstGeom>
          <a:noFill/>
          <a:ln>
            <a:noFill/>
          </a:ln>
        </p:spPr>
      </p:pic>
      <p:sp>
        <p:nvSpPr>
          <p:cNvPr id="5" name="Rectangle 4"/>
          <p:cNvSpPr/>
          <p:nvPr/>
        </p:nvSpPr>
        <p:spPr>
          <a:xfrm>
            <a:off x="4160534" y="5182094"/>
            <a:ext cx="4002058" cy="369332"/>
          </a:xfrm>
          <a:prstGeom prst="rect">
            <a:avLst/>
          </a:prstGeom>
        </p:spPr>
        <p:txBody>
          <a:bodyPr wrap="none">
            <a:spAutoFit/>
          </a:bodyPr>
          <a:lstStyle/>
          <a:p>
            <a:pPr algn="ctr">
              <a:spcBef>
                <a:spcPts val="500"/>
              </a:spcBef>
              <a:spcAft>
                <a:spcPts val="0"/>
              </a:spcAft>
            </a:pPr>
            <a:r>
              <a:rPr lang="en-US" b="1" dirty="0">
                <a:solidFill>
                  <a:srgbClr val="223979"/>
                </a:solidFill>
                <a:latin typeface="Gill Sans MT" panose="020B0502020104020203" pitchFamily="34" charset="0"/>
                <a:ea typeface="Times New Roman" panose="02020603050405020304" pitchFamily="18" charset="0"/>
              </a:rPr>
              <a:t>Fig. 4.</a:t>
            </a:r>
            <a:r>
              <a:rPr lang="en-US" dirty="0">
                <a:solidFill>
                  <a:srgbClr val="223979"/>
                </a:solidFill>
                <a:latin typeface="Gill Sans MT" panose="020B0502020104020203" pitchFamily="34" charset="0"/>
                <a:ea typeface="Times New Roman" panose="02020603050405020304" pitchFamily="18" charset="0"/>
              </a:rPr>
              <a:t> QGround Control User Interface</a:t>
            </a:r>
            <a:endParaRPr lang="en-IN" sz="3200" dirty="0">
              <a:solidFill>
                <a:srgbClr val="223979"/>
              </a:solidFill>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3524288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1698</Words>
  <Application>Microsoft Macintosh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MT</vt:lpstr>
      <vt:lpstr>Office Theme</vt:lpstr>
      <vt:lpstr> </vt:lpstr>
      <vt:lpstr>Introduction  </vt:lpstr>
      <vt:lpstr>Methodology  </vt:lpstr>
      <vt:lpstr>PowerPoint Presentation</vt:lpstr>
      <vt:lpstr>PowerPoint Presentation</vt:lpstr>
      <vt:lpstr>Results and discussions</vt:lpstr>
      <vt:lpstr>Results and discussions</vt:lpstr>
      <vt:lpstr>Results and discussions</vt:lpstr>
      <vt:lpstr>Results and discussions</vt:lpstr>
      <vt:lpstr>Results and discussions</vt:lpstr>
      <vt:lpstr>Conclusions</vt:lpstr>
      <vt:lpstr>References</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VELTECH</dc:creator>
  <cp:lastModifiedBy>Paramasivam Alagumariappan</cp:lastModifiedBy>
  <cp:revision>95</cp:revision>
  <dcterms:created xsi:type="dcterms:W3CDTF">2022-01-19T10:20:54Z</dcterms:created>
  <dcterms:modified xsi:type="dcterms:W3CDTF">2023-09-21T10:50:57Z</dcterms:modified>
</cp:coreProperties>
</file>