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4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5" r:id="rId4"/>
    <p:sldId id="269" r:id="rId5"/>
    <p:sldId id="266" r:id="rId6"/>
    <p:sldId id="274" r:id="rId7"/>
    <p:sldId id="275" r:id="rId8"/>
    <p:sldId id="267" r:id="rId9"/>
    <p:sldId id="271" r:id="rId10"/>
    <p:sldId id="272" r:id="rId11"/>
    <p:sldId id="268" r:id="rId12"/>
    <p:sldId id="264" r:id="rId13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จิตจักร นวลขำ" initials="จน" lastIdx="1" clrIdx="0">
    <p:extLst>
      <p:ext uri="{19B8F6BF-5375-455C-9EA6-DF929625EA0E}">
        <p15:presenceInfo xmlns:p15="http://schemas.microsoft.com/office/powerpoint/2012/main" userId="8cc3d938da56f9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80280" autoAdjust="0"/>
  </p:normalViewPr>
  <p:slideViewPr>
    <p:cSldViewPr snapToGrid="0">
      <p:cViewPr varScale="1">
        <p:scale>
          <a:sx n="55" d="100"/>
          <a:sy n="55" d="100"/>
        </p:scale>
        <p:origin x="178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F6EA57B-8B5D-4939-A8C5-D59CF69882EC}" type="datetimeFigureOut">
              <a:rPr lang="th-TH" smtClean="0"/>
              <a:t>31/10/66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r>
              <a:rPr lang="en-US"/>
              <a:t>2019 IEEE 2nd International Conference on Power and Energy Applications </a:t>
            </a: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42293DD-0C03-455F-AA8A-2C87CB00AF7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109821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4387893-5F56-4E3A-937C-DD09D37AEC2E}" type="datetimeFigureOut">
              <a:rPr lang="th-TH" smtClean="0"/>
              <a:t>31/10/66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r>
              <a:rPr lang="en-US"/>
              <a:t>2019 IEEE 2nd International Conference on Power and Energy Applications 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F4A79FC-420A-4DC8-8A64-58FF8DB538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38978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Today, I </a:t>
            </a:r>
            <a:r>
              <a:rPr lang="en-US" sz="1900" dirty="0">
                <a:solidFill>
                  <a:srgbClr val="000000"/>
                </a:solidFill>
                <a:latin typeface="Palatino Linotype" panose="0204050205050503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presents</a:t>
            </a:r>
            <a:r>
              <a:rPr lang="th-TH" sz="1900" dirty="0">
                <a:solidFill>
                  <a:srgbClr val="000000"/>
                </a:solidFill>
                <a:latin typeface="Palatino Linotype" panose="0204050205050503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 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the concept  Measurement of soil moisture using a microwave sensor based on BSF (Band Stop Filter) coupled lines. next</a:t>
            </a:r>
          </a:p>
          <a:p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2019 IEEE 2nd International Conference on Power and Energy Applications </a:t>
            </a: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A79FC-420A-4DC8-8A64-58FF8DB53808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5685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dirty="0"/>
              <a:t>The percentage  difference was0%, 20%, 40%, 60%, 80%, and 100% between frequency increases with the </a:t>
            </a:r>
            <a:r>
              <a:rPr lang="en-US" sz="1900" dirty="0">
                <a:solidFill>
                  <a:srgbClr val="34354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soil moisture </a:t>
            </a:r>
            <a:r>
              <a:rPr lang="en-US" sz="1900" dirty="0"/>
              <a:t> concentration level. next</a:t>
            </a:r>
            <a:endParaRPr lang="en-US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2019 IEEE 2nd International Conference on Power and Energy Applications </a:t>
            </a: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A79FC-420A-4DC8-8A64-58FF8DB53808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9830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2019 IEEE 2nd International Conference on Power and Energy Applications 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A79FC-420A-4DC8-8A64-58FF8DB53808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2187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2019 IEEE 2nd International Conference on Power and Energy Applications </a:t>
            </a: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A79FC-420A-4DC8-8A64-58FF8DB53808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607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sz="19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the OUTLINES is divided into 4 topics as follows</a:t>
            </a:r>
            <a:r>
              <a:rPr lang="th-TH" sz="19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first</a:t>
            </a:r>
            <a:r>
              <a:rPr lang="en-US" sz="19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INTRODUCTION</a:t>
            </a:r>
            <a:r>
              <a:rPr lang="th-TH" sz="19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19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econd</a:t>
            </a:r>
            <a:r>
              <a:rPr lang="en-US" sz="19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DESIGN AND ANALYSIS OF MICROWAVE</a:t>
            </a:r>
            <a:r>
              <a:rPr lang="th-TH" sz="19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19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SENSOR</a:t>
            </a:r>
            <a:r>
              <a:rPr lang="th-TH" sz="19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third</a:t>
            </a:r>
            <a:r>
              <a:rPr lang="en-US" sz="19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RESULTS AND DISCUSSIONS </a:t>
            </a:r>
            <a:r>
              <a:rPr lang="th-TH" sz="19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forth</a:t>
            </a:r>
            <a:r>
              <a:rPr lang="en-US" sz="19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CONCLUSION</a:t>
            </a:r>
            <a:r>
              <a:rPr lang="th-TH" sz="19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r>
              <a:rPr lang="en-US" sz="19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next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2019 IEEE 2nd International Conference on Power and Energy Applications </a:t>
            </a: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A79FC-420A-4DC8-8A64-58FF8DB53808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057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sz="19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the introduction is divided into 4 topics as follows</a:t>
            </a:r>
            <a:r>
              <a:rPr lang="th-TH" sz="19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first</a:t>
            </a:r>
            <a:r>
              <a:rPr lang="en-US" sz="19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19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19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econd</a:t>
            </a:r>
            <a:r>
              <a:rPr lang="en-US" sz="19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third</a:t>
            </a:r>
            <a:r>
              <a:rPr lang="en-US" sz="19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forth</a:t>
            </a:r>
            <a:r>
              <a:rPr lang="en-US" sz="19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fifth </a:t>
            </a:r>
            <a:r>
              <a:rPr lang="en-US" sz="19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next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2019 IEEE 2nd International Conference on Power and Energy Applications </a:t>
            </a: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A79FC-420A-4DC8-8A64-58FF8DB53808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2315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objective </a:t>
            </a:r>
            <a:r>
              <a:rPr lang="en-US" sz="1900" dirty="0">
                <a:solidFill>
                  <a:srgbClr val="000000"/>
                </a:solidFill>
                <a:latin typeface="Palatino Linotype" panose="0204050205050503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Figure 1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2019 IEEE 2nd International Conference on Power and Energy Applications 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A79FC-420A-4DC8-8A64-58FF8DB53808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0119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2019 IEEE 2nd International Conference on Power and Energy Applications </a:t>
            </a: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A79FC-420A-4DC8-8A64-58FF8DB53808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2570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2019 IEEE 2nd International Conference on Power and Energy Applications </a:t>
            </a: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A79FC-420A-4DC8-8A64-58FF8DB53808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324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2019 IEEE 2nd International Conference on Power and Energy Applications 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A79FC-420A-4DC8-8A64-58FF8DB53808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6818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dirty="0"/>
              <a:t>The measurement result of the 0</a:t>
            </a:r>
            <a:r>
              <a:rPr lang="th-TH" sz="1900" dirty="0"/>
              <a:t>%(</a:t>
            </a:r>
            <a:r>
              <a:rPr lang="en-US" sz="1900" dirty="0"/>
              <a:t>air</a:t>
            </a:r>
            <a:r>
              <a:rPr lang="th-TH" sz="1900" dirty="0"/>
              <a:t>), 20</a:t>
            </a:r>
            <a:r>
              <a:rPr lang="en-US" sz="1900" dirty="0"/>
              <a:t>%, 40%, 60%, 80%,and finally 100% </a:t>
            </a:r>
            <a:r>
              <a:rPr lang="en-US" sz="1900" dirty="0">
                <a:latin typeface="Palatino Linotype" panose="0204050205050503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measurement result for the insertion loss </a:t>
            </a:r>
          </a:p>
          <a:p>
            <a:r>
              <a:rPr lang="en-US" sz="1900" i="1" dirty="0"/>
              <a:t>S</a:t>
            </a:r>
            <a:r>
              <a:rPr lang="en-US" sz="1900" i="1" baseline="-25000" dirty="0"/>
              <a:t>21</a:t>
            </a:r>
            <a:r>
              <a:rPr lang="th-TH" sz="1900" dirty="0"/>
              <a:t>  </a:t>
            </a:r>
            <a:r>
              <a:rPr lang="en-US" sz="1900" dirty="0"/>
              <a:t>are equal to</a:t>
            </a:r>
            <a:r>
              <a:rPr lang="th-TH" sz="1900" dirty="0"/>
              <a:t> </a:t>
            </a:r>
            <a:r>
              <a:rPr lang="en-US" sz="1900" dirty="0">
                <a:latin typeface="Palatino Linotype" panose="0204050205050503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-15.12 dB</a:t>
            </a:r>
            <a:r>
              <a:rPr lang="en-US" sz="1900" dirty="0"/>
              <a:t>, </a:t>
            </a:r>
            <a:r>
              <a:rPr lang="en-US" sz="1900" dirty="0">
                <a:latin typeface="Palatino Linotype" panose="0204050205050503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-14.92 dB</a:t>
            </a:r>
            <a:r>
              <a:rPr lang="en-US" sz="1900" dirty="0"/>
              <a:t>, </a:t>
            </a:r>
            <a:r>
              <a:rPr lang="en-US" sz="1900" dirty="0">
                <a:latin typeface="Palatino Linotype" panose="0204050205050503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-14.85 </a:t>
            </a:r>
            <a:r>
              <a:rPr lang="en-US" sz="1900" dirty="0"/>
              <a:t>dB, </a:t>
            </a:r>
            <a:r>
              <a:rPr lang="en-US" sz="1900" dirty="0">
                <a:latin typeface="Palatino Linotype" panose="0204050205050503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-15.01 </a:t>
            </a:r>
            <a:r>
              <a:rPr lang="en-US" sz="1900" dirty="0"/>
              <a:t>dB, </a:t>
            </a:r>
            <a:r>
              <a:rPr lang="en-US" sz="1900" dirty="0">
                <a:latin typeface="Palatino Linotype" panose="0204050205050503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-15.02 </a:t>
            </a:r>
            <a:r>
              <a:rPr lang="en-US" sz="1900" dirty="0"/>
              <a:t>dB, and </a:t>
            </a:r>
            <a:r>
              <a:rPr lang="en-US" sz="1900" dirty="0">
                <a:latin typeface="Palatino Linotype" panose="0204050205050503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-15.01 </a:t>
            </a:r>
            <a:r>
              <a:rPr lang="en-US" sz="1900" dirty="0"/>
              <a:t>dB, at the frequency are  </a:t>
            </a:r>
            <a:r>
              <a:rPr lang="en-US" sz="1900" dirty="0">
                <a:latin typeface="Palatino Linotype" panose="0204050205050503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2.45 GHz</a:t>
            </a:r>
            <a:r>
              <a:rPr lang="en-US" sz="1900" dirty="0"/>
              <a:t>, </a:t>
            </a:r>
            <a:r>
              <a:rPr lang="en-US" sz="1900" dirty="0">
                <a:latin typeface="Palatino Linotype" panose="0204050205050503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2.432 GHz</a:t>
            </a:r>
            <a:r>
              <a:rPr lang="en-US" sz="1900" dirty="0"/>
              <a:t>, </a:t>
            </a:r>
            <a:r>
              <a:rPr lang="en-US" sz="1900" dirty="0">
                <a:latin typeface="Palatino Linotype" panose="0204050205050503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2.390 GHz</a:t>
            </a:r>
            <a:r>
              <a:rPr lang="en-US" sz="1900" dirty="0"/>
              <a:t>, </a:t>
            </a:r>
            <a:r>
              <a:rPr lang="en-US" sz="1900" dirty="0">
                <a:latin typeface="Palatino Linotype" panose="0204050205050503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2.361 GHz</a:t>
            </a:r>
            <a:r>
              <a:rPr lang="en-US" sz="1900" dirty="0"/>
              <a:t>, </a:t>
            </a:r>
            <a:r>
              <a:rPr lang="en-US" sz="1900" dirty="0">
                <a:latin typeface="Palatino Linotype" panose="0204050205050503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2.305 GHz</a:t>
            </a:r>
            <a:r>
              <a:rPr lang="en-US" sz="1900" dirty="0"/>
              <a:t>, </a:t>
            </a:r>
            <a:r>
              <a:rPr lang="en-US" sz="1900" dirty="0">
                <a:latin typeface="Palatino Linotype" panose="0204050205050503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2.250 GHz</a:t>
            </a:r>
            <a:r>
              <a:rPr lang="th-TH" sz="1900" dirty="0">
                <a:latin typeface="Palatino Linotype" panose="0204050205050503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/>
              <a:t>Works in the signal range from 2.3 to 2.5 GHz next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2019 IEEE 2nd International Conference on Power and Energy Applications </a:t>
            </a: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A79FC-420A-4DC8-8A64-58FF8DB53808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5304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2019 IEEE 2nd International Conference on Power and Energy Applications 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A79FC-420A-4DC8-8A64-58FF8DB53808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85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8AD03D05-F180-4038-9EF4-3A3246640FC7}" type="datetime1">
              <a:rPr lang="th-TH" smtClean="0"/>
              <a:t>31/10/66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r>
              <a:rPr lang="en-US"/>
              <a:t>ICPEI 2023, HuaHin, THAILAND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5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C3BF-43D9-4E35-B35A-6546D7C1FF45}" type="datetime1">
              <a:rPr lang="th-TH" smtClean="0"/>
              <a:t>31/10/66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ICPEI 2023, HuaHin, THAILAND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3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5EF4-BF35-4690-8F66-27E25B9AD236}" type="datetime1">
              <a:rPr lang="th-TH" smtClean="0"/>
              <a:t>31/10/66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ICPEI 2023, HuaHin, THAILAND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87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7F31-5595-484F-B920-BCB5C8175E26}" type="datetime1">
              <a:rPr lang="th-TH" smtClean="0"/>
              <a:t>31/10/66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ICPEI 2023, HuaHin, THAILAND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F788-A56A-4F32-B837-C954ECFBF18F}" type="datetime1">
              <a:rPr lang="th-TH" smtClean="0"/>
              <a:t>31/10/66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ICPEI 2023, HuaHin, THAILAND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5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AA9F-9C02-46E9-B52B-EF25175BC9E6}" type="datetime1">
              <a:rPr lang="th-TH" smtClean="0"/>
              <a:t>31/10/66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ICPEI 2023, HuaHin, THAILAND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9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78C-D309-40C4-B9CC-D7488FDE18CB}" type="datetime1">
              <a:rPr lang="th-TH" smtClean="0"/>
              <a:t>31/10/66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ICPEI 2023, HuaHin, THAILAND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8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8A71-18FF-45F0-A953-3234E20E8B21}" type="datetime1">
              <a:rPr lang="th-TH" smtClean="0"/>
              <a:t>31/10/66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ICPEI 2023, HuaHin, THAILAND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7AA9-114F-4844-8034-E2BB1C739AA9}" type="datetime1">
              <a:rPr lang="th-TH" smtClean="0"/>
              <a:t>31/10/66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ICPEI 2023, HuaHin, THAILAND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0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9CCB-9FAC-42C8-A083-D3388D61BC38}" type="datetime1">
              <a:rPr lang="th-TH" smtClean="0"/>
              <a:t>31/10/66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ICPEI 2023, HuaHin, THAILAND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5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4C582567-8F8E-4946-98B1-AB33191AE9AC}" type="datetime1">
              <a:rPr lang="th-TH" smtClean="0"/>
              <a:t>31/10/66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r>
              <a:rPr lang="en-US"/>
              <a:t>ICPEI 2023, HuaHin, THAILAND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04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9971FEB-9B40-44DE-A710-B3FF5E25BC59}" type="datetime1">
              <a:rPr lang="th-TH" smtClean="0"/>
              <a:t>31/10/66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r>
              <a:rPr lang="en-US"/>
              <a:t>ICPEI 2023, HuaHin, THAILAND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4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15" Type="http://schemas.openxmlformats.org/officeDocument/2006/relationships/image" Target="../media/image2.png"/><Relationship Id="rId10" Type="http://schemas.openxmlformats.org/officeDocument/2006/relationships/image" Target="../media/image9.emf"/><Relationship Id="rId4" Type="http://schemas.openxmlformats.org/officeDocument/2006/relationships/image" Target="../media/image1.png"/><Relationship Id="rId9" Type="http://schemas.openxmlformats.org/officeDocument/2006/relationships/image" Target="../media/image6.wmf"/><Relationship Id="rId1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437194" y="391098"/>
            <a:ext cx="8490550" cy="1733007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Measurement of Soil Moisture Using Microwave Sensors Based </a:t>
            </a:r>
            <a:br>
              <a:rPr lang="en-US" sz="4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on BSF coupled lines </a:t>
            </a:r>
            <a:endParaRPr lang="th-TH" sz="8800" dirty="0"/>
          </a:p>
        </p:txBody>
      </p:sp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>
          <a:xfrm>
            <a:off x="245897" y="2049856"/>
            <a:ext cx="5049205" cy="1970822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W. </a:t>
            </a:r>
            <a:r>
              <a:rPr lang="en-US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Karasaeng</a:t>
            </a:r>
            <a:endParaRPr lang="en-US" dirty="0"/>
          </a:p>
          <a:p>
            <a:r>
              <a:rPr lang="en-US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J.  </a:t>
            </a:r>
            <a:r>
              <a:rPr lang="en-US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Nualkham</a:t>
            </a:r>
            <a:endParaRPr lang="en-US" baseline="30000" dirty="0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en-US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Summatta</a:t>
            </a:r>
            <a:endParaRPr lang="en-US" dirty="0"/>
          </a:p>
          <a:p>
            <a:r>
              <a:rPr lang="en-US" dirty="0"/>
              <a:t>S. </a:t>
            </a:r>
            <a:r>
              <a:rPr lang="en-US" dirty="0" err="1"/>
              <a:t>Sonasang</a:t>
            </a:r>
            <a:r>
              <a:rPr lang="en-US" dirty="0"/>
              <a:t> </a:t>
            </a:r>
          </a:p>
          <a:p>
            <a:endParaRPr lang="th-TH" dirty="0"/>
          </a:p>
        </p:txBody>
      </p:sp>
      <p:pic>
        <p:nvPicPr>
          <p:cNvPr id="1028" name="Picture 4" descr="http://www.npu.ac.th/images/LOGO_HEAD_NP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19" y="5700713"/>
            <a:ext cx="2995357" cy="89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8F6E9073-C528-4BEF-AF63-68BE717C25D6}"/>
              </a:ext>
            </a:extLst>
          </p:cNvPr>
          <p:cNvSpPr/>
          <p:nvPr/>
        </p:nvSpPr>
        <p:spPr>
          <a:xfrm>
            <a:off x="294319" y="4020678"/>
            <a:ext cx="5495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Department of Electronic Technology, Faculty of Industrial Technology, </a:t>
            </a:r>
          </a:p>
          <a:p>
            <a:r>
              <a:rPr lang="en-US" sz="2400" dirty="0"/>
              <a:t>Nakhon </a:t>
            </a:r>
            <a:r>
              <a:rPr lang="en-US" sz="2400" dirty="0" err="1"/>
              <a:t>Phanom</a:t>
            </a:r>
            <a:r>
              <a:rPr lang="en-US" sz="2400" dirty="0"/>
              <a:t> University, Nakhon </a:t>
            </a:r>
            <a:r>
              <a:rPr lang="en-US" sz="2400" dirty="0" err="1"/>
              <a:t>Phanom</a:t>
            </a:r>
            <a:r>
              <a:rPr lang="en-US" sz="2400" dirty="0"/>
              <a:t>, Thailand 48000</a:t>
            </a:r>
            <a:endParaRPr lang="th-TH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250066-C6E3-492F-A9FE-83866DBEB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897" y="5346527"/>
            <a:ext cx="1409822" cy="1432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120D27-F6A5-4AF9-B1B2-454168FD7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9624" y="5806771"/>
            <a:ext cx="3132091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64"/>
    </mc:Choice>
    <mc:Fallback xmlns="">
      <p:transition spd="slow" advTm="3436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ICPEI 2023, HuaHin, THAILAND</a:t>
            </a:r>
            <a:endParaRPr lang="en-US" dirty="0"/>
          </a:p>
        </p:txBody>
      </p:sp>
      <p:pic>
        <p:nvPicPr>
          <p:cNvPr id="10" name="Picture 4" descr="http://www.npu.ac.th/images/LOGO_HEAD_NP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1" y="5876427"/>
            <a:ext cx="2233698" cy="67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55B821-1801-4A02-8AEF-734B5BCEB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017" y="5753987"/>
            <a:ext cx="3132091" cy="7925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15F124-717C-4334-BB0C-EF595D480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3252" y="5319710"/>
            <a:ext cx="1358583" cy="1332132"/>
          </a:xfrm>
          <a:prstGeom prst="rect">
            <a:avLst/>
          </a:prstGeom>
        </p:spPr>
      </p:pic>
      <p:pic>
        <p:nvPicPr>
          <p:cNvPr id="7" name="รูปภาพ 13">
            <a:extLst>
              <a:ext uri="{FF2B5EF4-FFF2-40B4-BE49-F238E27FC236}">
                <a16:creationId xmlns:a16="http://schemas.microsoft.com/office/drawing/2014/main" id="{939DC39B-2570-4ECA-8ADD-7115E8B1388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28889" y="414867"/>
            <a:ext cx="7066844" cy="466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65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A1CC444-9313-4F42-811E-3A816636F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842223"/>
          </a:xfrm>
        </p:spPr>
        <p:txBody>
          <a:bodyPr/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CONCLUSION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4231086-2D4C-4BAB-B456-16C5F0E79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ICPEI 2023, HuaHin, THAILAND</a:t>
            </a:r>
            <a:endParaRPr lang="en-US" dirty="0"/>
          </a:p>
        </p:txBody>
      </p:sp>
      <p:pic>
        <p:nvPicPr>
          <p:cNvPr id="10" name="Picture 4" descr="http://www.npu.ac.th/images/LOGO_HEAD_NP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1" y="5876427"/>
            <a:ext cx="2233698" cy="67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424404" y="1300892"/>
            <a:ext cx="8216609" cy="3781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880" algn="just">
              <a:lnSpc>
                <a:spcPct val="95000"/>
              </a:lnSpc>
              <a:spcAft>
                <a:spcPts val="600"/>
              </a:spcAft>
              <a:tabLst>
                <a:tab pos="182880" algn="l"/>
              </a:tabLst>
            </a:pPr>
            <a:r>
              <a:rPr lang="en-US" sz="2800" spc="-5" dirty="0">
                <a:latin typeface="Angsana New" panose="02020603050405020304" pitchFamily="18" charset="-34"/>
                <a:ea typeface="SimSun" panose="02010600030101010101" pitchFamily="2" charset="-122"/>
                <a:cs typeface="Angsana New" panose="02020603050405020304" pitchFamily="18" charset="-34"/>
              </a:rPr>
              <a:t>The microwave sensor prototype was measured using a KEYSIGHT network analyzer, specifically the E5063A model, across a 100 kHz to 4.5 GHz frequency range. The measurement involved capturing the frequency response of the transmission coefficient, S</a:t>
            </a:r>
            <a:r>
              <a:rPr lang="en-US" sz="2800" spc="-5" baseline="-25000" dirty="0">
                <a:latin typeface="Angsana New" panose="02020603050405020304" pitchFamily="18" charset="-34"/>
                <a:ea typeface="SimSun" panose="02010600030101010101" pitchFamily="2" charset="-122"/>
                <a:cs typeface="Angsana New" panose="02020603050405020304" pitchFamily="18" charset="-34"/>
              </a:rPr>
              <a:t>21</a:t>
            </a:r>
            <a:r>
              <a:rPr lang="en-US" sz="2800" spc="-5" dirty="0">
                <a:latin typeface="Angsana New" panose="02020603050405020304" pitchFamily="18" charset="-34"/>
                <a:ea typeface="SimSun" panose="02010600030101010101" pitchFamily="2" charset="-122"/>
                <a:cs typeface="Angsana New" panose="02020603050405020304" pitchFamily="18" charset="-34"/>
              </a:rPr>
              <a:t>. </a:t>
            </a:r>
            <a:r>
              <a:rPr lang="en-US" sz="2800" b="0" i="0" dirty="0">
                <a:solidFill>
                  <a:srgbClr val="34354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experiment was performed on samples with varying soil moisture levels, ranging from 0% to 100%. were evaluated, and the resulting frequencies exhibited shifts (f</a:t>
            </a:r>
            <a:r>
              <a:rPr lang="en-US" sz="2000" b="0" i="0" dirty="0">
                <a:solidFill>
                  <a:srgbClr val="34354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en-US" sz="2800" b="0" i="0" dirty="0">
                <a:solidFill>
                  <a:srgbClr val="34354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-f</a:t>
            </a:r>
            <a:r>
              <a:rPr lang="en-US" sz="2000" b="0" i="0" dirty="0">
                <a:solidFill>
                  <a:srgbClr val="34354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en-US" sz="2800" b="0" i="0" dirty="0">
                <a:solidFill>
                  <a:srgbClr val="34354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) with the percentage relationship of the frequency shift of the transmission coefficient was compared, revealing am clear correlation for soil moisture, 0%(air), 20%, 40%, 60%, 80%</a:t>
            </a:r>
            <a:r>
              <a:rPr lang="en-US" sz="2800" dirty="0">
                <a:solidFill>
                  <a:srgbClr val="34354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 </a:t>
            </a:r>
            <a:r>
              <a:rPr lang="en-US" sz="2800" b="0" i="0" dirty="0">
                <a:solidFill>
                  <a:srgbClr val="34354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and 100%. However, the range of the test samples was shifted.</a:t>
            </a:r>
            <a:endParaRPr lang="en-US" sz="2800" spc="-5" dirty="0">
              <a:latin typeface="Angsana New" panose="02020603050405020304" pitchFamily="18" charset="-34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F9A5DE-A7D9-4593-9EBA-363E9B931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322" y="5753987"/>
            <a:ext cx="3132091" cy="7925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D47819-DF07-4824-850E-44871534C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1447" y="5222565"/>
            <a:ext cx="1310875" cy="13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51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Acknowledgement</a:t>
            </a:r>
          </a:p>
        </p:txBody>
      </p:sp>
      <p:pic>
        <p:nvPicPr>
          <p:cNvPr id="2054" name="Picture 6" descr="http://www.npu.ac.th/images/LOGO_HEAD_NP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28" y="2157731"/>
            <a:ext cx="4638674" cy="13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600B1F-D0AA-47B9-8FA6-2436C9352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513" y="4344786"/>
            <a:ext cx="3132091" cy="792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EB649D-C867-470F-B468-FA97EADE5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821" y="3954290"/>
            <a:ext cx="1310875" cy="13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0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114955"/>
          </a:xfrm>
        </p:spPr>
        <p:txBody>
          <a:bodyPr/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OUTLINES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92919" y="1664370"/>
            <a:ext cx="8048257" cy="37034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DESIGN AND ANALYSIS OF MICROWAVE SENSOR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RESULT AND DISCUSSIONS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CONCLUSION</a:t>
            </a:r>
          </a:p>
        </p:txBody>
      </p:sp>
      <p:pic>
        <p:nvPicPr>
          <p:cNvPr id="9" name="Picture 4" descr="http://www.npu.ac.th/images/LOGO_HEAD_NP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8" y="5715107"/>
            <a:ext cx="2233698" cy="67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977613" y="39576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รูปภาพ 8">
            <a:extLst>
              <a:ext uri="{FF2B5EF4-FFF2-40B4-BE49-F238E27FC236}">
                <a16:creationId xmlns:a16="http://schemas.microsoft.com/office/drawing/2014/main" id="{DD5BA683-E094-49C4-A509-0DBCB69FB2D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921" y="3925157"/>
            <a:ext cx="2536867" cy="963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380835-797F-47AB-A191-3CD3F1C5C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9364" y="5236313"/>
            <a:ext cx="1409822" cy="1432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24633D-A3FE-4E1D-A7E6-1768F08E75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1876" y="5696867"/>
            <a:ext cx="3132091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39"/>
    </mc:Choice>
    <mc:Fallback xmlns="">
      <p:transition spd="slow" advTm="2663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E45F9E7-06E6-4F4B-A1FF-EBD7F60E8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69874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INTRODUCTION</a:t>
            </a:r>
            <a:endParaRPr lang="th-TH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507EDDB-33D2-422F-B792-571EBD0B8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681" y="1218252"/>
            <a:ext cx="7693819" cy="446570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- Microstrip </a:t>
            </a:r>
            <a:r>
              <a:rPr lang="en-US" sz="3600" b="0" i="0" dirty="0">
                <a:solidFill>
                  <a:srgbClr val="37415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complementary split-ring resonator </a:t>
            </a:r>
            <a:r>
              <a:rPr lang="th-TH" sz="3600" b="0" i="0" dirty="0">
                <a:solidFill>
                  <a:srgbClr val="37415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( </a:t>
            </a:r>
            <a:r>
              <a:rPr lang="en-US" sz="3600" b="0" i="0" dirty="0">
                <a:solidFill>
                  <a:srgbClr val="37415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CSRR</a:t>
            </a:r>
            <a:r>
              <a:rPr lang="th-TH" sz="3600" b="0" i="0" dirty="0">
                <a:solidFill>
                  <a:srgbClr val="37415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600" dirty="0">
                <a:latin typeface="Angsana New" panose="02020603050405020304" pitchFamily="18" charset="-34"/>
              </a:rPr>
              <a:t>-</a:t>
            </a:r>
            <a:r>
              <a:rPr lang="th-TH" sz="3600" dirty="0">
                <a:latin typeface="Angsana New" panose="02020603050405020304" pitchFamily="18" charset="-34"/>
              </a:rPr>
              <a:t> </a:t>
            </a:r>
            <a:r>
              <a:rPr lang="en-US" sz="3600" dirty="0">
                <a:solidFill>
                  <a:srgbClr val="34354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Sensor</a:t>
            </a:r>
            <a:r>
              <a:rPr lang="en-US" sz="3600" dirty="0">
                <a:solidFill>
                  <a:srgbClr val="343541"/>
                </a:solidFill>
                <a:latin typeface="Angsana New" panose="02020603050405020304" pitchFamily="18" charset="-34"/>
              </a:rPr>
              <a:t> </a:t>
            </a:r>
            <a:r>
              <a:rPr lang="en-US" sz="3600" dirty="0">
                <a:solidFill>
                  <a:srgbClr val="34354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</a:t>
            </a:r>
            <a:r>
              <a:rPr lang="en-US" sz="3600" b="0" i="0" dirty="0">
                <a:solidFill>
                  <a:srgbClr val="34354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hort-range radar </a:t>
            </a:r>
          </a:p>
          <a:p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600" dirty="0">
                <a:solidFill>
                  <a:srgbClr val="34354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</a:t>
            </a:r>
            <a:r>
              <a:rPr lang="en-US" sz="3600" b="0" i="0" dirty="0">
                <a:solidFill>
                  <a:srgbClr val="34354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assive microwave sensors</a:t>
            </a:r>
            <a:endParaRPr lang="th-TH" sz="3600" b="0" i="0" dirty="0">
              <a:solidFill>
                <a:srgbClr val="34354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600" b="0" i="0" dirty="0">
                <a:solidFill>
                  <a:srgbClr val="34354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en-US" sz="3600" b="0" i="0" dirty="0">
                <a:solidFill>
                  <a:srgbClr val="37415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Open-end coaxial cable</a:t>
            </a:r>
            <a:endParaRPr lang="th-TH" sz="3600" b="0" i="0" dirty="0">
              <a:solidFill>
                <a:srgbClr val="37415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en-US" sz="36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DengXian" panose="02010600030101010101" pitchFamily="2" charset="-122"/>
                <a:cs typeface="Angsana New" panose="02020603050405020304" pitchFamily="18" charset="-34"/>
              </a:rPr>
              <a:t>Microwave </a:t>
            </a:r>
            <a:r>
              <a:rPr lang="en-US" sz="3600" dirty="0">
                <a:solidFill>
                  <a:srgbClr val="000000"/>
                </a:solidFill>
                <a:latin typeface="Angsana New" panose="02020603050405020304" pitchFamily="18" charset="-34"/>
                <a:ea typeface="DengXian" panose="02010600030101010101" pitchFamily="2" charset="-122"/>
                <a:cs typeface="Angsana New" panose="02020603050405020304" pitchFamily="18" charset="-34"/>
              </a:rPr>
              <a:t>s</a:t>
            </a:r>
            <a:r>
              <a:rPr lang="en-US" sz="36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DengXian" panose="02010600030101010101" pitchFamily="2" charset="-122"/>
                <a:cs typeface="Angsana New" panose="02020603050405020304" pitchFamily="18" charset="-34"/>
              </a:rPr>
              <a:t>ensors </a:t>
            </a:r>
            <a:r>
              <a:rPr lang="en-US" sz="3600" dirty="0">
                <a:solidFill>
                  <a:srgbClr val="000000"/>
                </a:solidFill>
                <a:latin typeface="Angsana New" panose="02020603050405020304" pitchFamily="18" charset="-34"/>
                <a:ea typeface="DengXian" panose="02010600030101010101" pitchFamily="2" charset="-122"/>
                <a:cs typeface="Angsana New" panose="02020603050405020304" pitchFamily="18" charset="-34"/>
              </a:rPr>
              <a:t>b</a:t>
            </a:r>
            <a:r>
              <a:rPr lang="en-US" sz="36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DengXian" panose="02010600030101010101" pitchFamily="2" charset="-122"/>
                <a:cs typeface="Angsana New" panose="02020603050405020304" pitchFamily="18" charset="-34"/>
              </a:rPr>
              <a:t>ased on BSF coupled lines </a:t>
            </a:r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1" name="Picture 4" descr="http://www.npu.ac.th/images/LOGO_HEAD_NP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1" y="5876427"/>
            <a:ext cx="2233698" cy="67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D926E159-6A92-435A-AB4F-059E5C3168A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958" y="1809226"/>
            <a:ext cx="2777987" cy="1361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A31FA1-FADA-4AB2-9222-99CEF1895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4933" y="5160085"/>
            <a:ext cx="1409822" cy="1432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626715-65DF-46A0-A188-5710E922C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0058" y="5753987"/>
            <a:ext cx="3132091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81"/>
    </mc:Choice>
    <mc:Fallback xmlns="">
      <p:transition spd="slow" advTm="4088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900642"/>
          </a:xfrm>
        </p:spPr>
        <p:txBody>
          <a:bodyPr/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OBJECTIVE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85669" y="1416074"/>
            <a:ext cx="8065294" cy="376618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Design and Analysis of Microwave </a:t>
            </a:r>
            <a:r>
              <a:rPr lang="en-US" sz="36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DengXian" panose="02010600030101010101" pitchFamily="2" charset="-122"/>
                <a:cs typeface="Angsana New" panose="02020603050405020304" pitchFamily="18" charset="-34"/>
              </a:rPr>
              <a:t>Sensors Based on BSF coupled lines for Measurement of Soil Moisture</a:t>
            </a: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Picture 4" descr="http://www.npu.ac.th/images/LOGO_HEAD_NP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67" y="5646716"/>
            <a:ext cx="3002138" cy="90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รูปภาพ 8">
            <a:extLst>
              <a:ext uri="{FF2B5EF4-FFF2-40B4-BE49-F238E27FC236}">
                <a16:creationId xmlns:a16="http://schemas.microsoft.com/office/drawing/2014/main" id="{B3AFF9F0-F92A-418D-A30B-49127A163C7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80" y="2974657"/>
            <a:ext cx="4041871" cy="170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FDADCD-4E37-4460-ADFF-51E44C0C0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811" y="5236313"/>
            <a:ext cx="1409822" cy="14326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BFDED9-A684-43F2-BB53-C74792F96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1875" y="5646716"/>
            <a:ext cx="3132091" cy="7925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7FF013-1A09-4794-9C5B-B243D74D7B5D}"/>
              </a:ext>
            </a:extLst>
          </p:cNvPr>
          <p:cNvSpPr txBox="1"/>
          <p:nvPr/>
        </p:nvSpPr>
        <p:spPr>
          <a:xfrm>
            <a:off x="4131609" y="4677781"/>
            <a:ext cx="1106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Figure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1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14"/>
    </mc:Choice>
    <mc:Fallback xmlns="">
      <p:transition spd="slow" advTm="1921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CE8673F-60C7-4E30-BE50-2C302FB3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96666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DESIGN AND ANALYSIS OF MICROWAVE SENSOR</a:t>
            </a:r>
          </a:p>
        </p:txBody>
      </p:sp>
      <p:pic>
        <p:nvPicPr>
          <p:cNvPr id="18" name="Picture 4" descr="http://www.npu.ac.th/images/LOGO_HEAD_NP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" y="5744877"/>
            <a:ext cx="2233698" cy="67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60620" y="1466199"/>
            <a:ext cx="121684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รูปภาพ 8">
            <a:extLst>
              <a:ext uri="{FF2B5EF4-FFF2-40B4-BE49-F238E27FC236}">
                <a16:creationId xmlns:a16="http://schemas.microsoft.com/office/drawing/2014/main" id="{FF21169D-A83E-4724-9B97-3E2111DA606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05515"/>
            <a:ext cx="4041871" cy="1703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68FCC4-F4CF-4C3B-AAAE-28678816E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207" y="356400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E9F44B2-13F1-4663-AFB1-AD571FCD2C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696751"/>
              </p:ext>
            </p:extLst>
          </p:nvPr>
        </p:nvGraphicFramePr>
        <p:xfrm>
          <a:off x="1232638" y="3138429"/>
          <a:ext cx="1831540" cy="832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r:id="rId6" imgW="838200" imgH="381000" progId="Equation.DSMT4">
                  <p:embed/>
                </p:oleObj>
              </mc:Choice>
              <mc:Fallback>
                <p:oleObj r:id="rId6" imgW="838200" imgH="381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638" y="3138429"/>
                        <a:ext cx="1831540" cy="8325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F04190BE-B130-444C-AD95-CFA190E7AA2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4015001" y="4833255"/>
            <a:ext cx="154527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76B1A8E-06A3-44F1-B9A0-9C4CB023D8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360955"/>
              </p:ext>
            </p:extLst>
          </p:nvPr>
        </p:nvGraphicFramePr>
        <p:xfrm>
          <a:off x="1156928" y="4321366"/>
          <a:ext cx="1982961" cy="892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r:id="rId8" imgW="850531" imgH="380835" progId="Equation.DSMT4">
                  <p:embed/>
                </p:oleObj>
              </mc:Choice>
              <mc:Fallback>
                <p:oleObj r:id="rId8" imgW="850531" imgH="38083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6928" y="4321366"/>
                        <a:ext cx="1982961" cy="892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รูปภาพ 9">
            <a:extLst>
              <a:ext uri="{FF2B5EF4-FFF2-40B4-BE49-F238E27FC236}">
                <a16:creationId xmlns:a16="http://schemas.microsoft.com/office/drawing/2014/main" id="{95E77DDD-11CD-4392-BAE1-33F93A46720B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35" y="1103879"/>
            <a:ext cx="3386291" cy="27778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E3AB3619-B87C-45A4-AAF6-E75CB5289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040" y="40697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0652618-DC0F-47BB-94C3-38EFFD1793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545264"/>
              </p:ext>
            </p:extLst>
          </p:nvPr>
        </p:nvGraphicFramePr>
        <p:xfrm>
          <a:off x="4288914" y="3701538"/>
          <a:ext cx="3995212" cy="925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r:id="rId11" imgW="2171700" imgH="495300" progId="Equation.DSMT4">
                  <p:embed/>
                </p:oleObj>
              </mc:Choice>
              <mc:Fallback>
                <p:oleObj r:id="rId11" imgW="2171700" imgH="495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8914" y="3701538"/>
                        <a:ext cx="3995212" cy="9257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>
            <a:extLst>
              <a:ext uri="{FF2B5EF4-FFF2-40B4-BE49-F238E27FC236}">
                <a16:creationId xmlns:a16="http://schemas.microsoft.com/office/drawing/2014/main" id="{A5AAFE50-68E0-4F35-8F0C-3672F2D22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EBCFDBB-E0D5-44CA-A204-115F7D5EEB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441693"/>
              </p:ext>
            </p:extLst>
          </p:nvPr>
        </p:nvGraphicFramePr>
        <p:xfrm>
          <a:off x="4309188" y="4662647"/>
          <a:ext cx="3241065" cy="95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r:id="rId13" imgW="1612900" imgH="482600" progId="Equation.DSMT4">
                  <p:embed/>
                </p:oleObj>
              </mc:Choice>
              <mc:Fallback>
                <p:oleObj r:id="rId13" imgW="16129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9188" y="4662647"/>
                        <a:ext cx="3241065" cy="9534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75B63F81-03CF-4143-93F7-1DE8310BE14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80960" y="5319710"/>
            <a:ext cx="1310875" cy="13321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A0945C-0FEE-409D-914B-A84EEAAA45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1375" y="5786385"/>
            <a:ext cx="3132091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9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12"/>
    </mc:Choice>
    <mc:Fallback xmlns="">
      <p:transition spd="slow" advTm="327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2919" y="228070"/>
            <a:ext cx="8079581" cy="75776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Microwave microstrip line sensor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ICPEI 2023, </a:t>
            </a:r>
            <a:r>
              <a:rPr lang="en-US" dirty="0" err="1"/>
              <a:t>HuaHin</a:t>
            </a:r>
            <a:r>
              <a:rPr lang="en-US" dirty="0"/>
              <a:t>, THAILAND</a:t>
            </a:r>
          </a:p>
        </p:txBody>
      </p:sp>
      <p:pic>
        <p:nvPicPr>
          <p:cNvPr id="13314" name="รูปภาพ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780957"/>
            <a:ext cx="4572001" cy="244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1028699" y="4489232"/>
            <a:ext cx="7243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Fig.  (a) The physical of the proposed band stop filter and (b) the prototype band stop filter.</a:t>
            </a:r>
            <a:endParaRPr lang="en-US" dirty="0"/>
          </a:p>
        </p:txBody>
      </p:sp>
      <p:pic>
        <p:nvPicPr>
          <p:cNvPr id="9" name="รูปภาพ 14">
            <a:extLst>
              <a:ext uri="{FF2B5EF4-FFF2-40B4-BE49-F238E27FC236}">
                <a16:creationId xmlns:a16="http://schemas.microsoft.com/office/drawing/2014/main" id="{5E806286-5138-4840-9C48-116CC8395D3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495" y="1993393"/>
            <a:ext cx="3183090" cy="2448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http://www.npu.ac.th/images/LOGO_HEAD_NPU.png">
            <a:extLst>
              <a:ext uri="{FF2B5EF4-FFF2-40B4-BE49-F238E27FC236}">
                <a16:creationId xmlns:a16="http://schemas.microsoft.com/office/drawing/2014/main" id="{468045CF-FF8F-4849-8596-EAB06F4F1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" y="5806434"/>
            <a:ext cx="2307431" cy="67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9D9FD6-2EA8-4CFD-B9F1-69AFCAA881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5954" y="5851898"/>
            <a:ext cx="3132091" cy="7925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1A2CBE-1E7C-4D3E-A626-63803C8133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1587" y="5352804"/>
            <a:ext cx="1310875" cy="13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6"/>
    </mc:Choice>
    <mc:Fallback xmlns="">
      <p:transition spd="slow" advTm="1366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CE8673F-60C7-4E30-BE50-2C302FB3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966667"/>
          </a:xfrm>
        </p:spPr>
        <p:txBody>
          <a:bodyPr>
            <a:normAutofit/>
          </a:bodyPr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The meter soil Moisture concentrations level </a:t>
            </a:r>
          </a:p>
        </p:txBody>
      </p:sp>
      <p:pic>
        <p:nvPicPr>
          <p:cNvPr id="18" name="Picture 4" descr="http://www.npu.ac.th/images/LOGO_HEAD_NP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8" y="5884588"/>
            <a:ext cx="2233698" cy="67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60620" y="1466199"/>
            <a:ext cx="121684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47618" y="3809339"/>
            <a:ext cx="8282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Cordia New" panose="020B0304020202020204" pitchFamily="34" charset="-34"/>
              </a:rPr>
              <a:t>To measurement soil moisture intensity  are presented on a scale ranging from 0% to 100% in 20% increments</a:t>
            </a:r>
            <a:endParaRPr lang="en-US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27541" y="4383349"/>
            <a:ext cx="8362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To measurement of the frequency response of S</a:t>
            </a:r>
            <a:r>
              <a:rPr lang="en-US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21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, the sample was tested using the KEYSIGHT model E5063A (ENA Series Network Analyzer) network analyzer, which operates in the frequency range of 100 kHz to 4.5 GHz.</a:t>
            </a:r>
            <a:endParaRPr lang="en-US" dirty="0"/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A8FFD37D-49A1-4CA0-A929-143A1713F3D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4" y="1317237"/>
            <a:ext cx="4830336" cy="22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B709D1-DC73-416B-9C4F-E24F51FF3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610" y="5703688"/>
            <a:ext cx="3132091" cy="7925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B5B198-C9CB-4F15-9DED-671898A34C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6011" y="5306679"/>
            <a:ext cx="1310875" cy="1332132"/>
          </a:xfrm>
          <a:prstGeom prst="rect">
            <a:avLst/>
          </a:prstGeom>
        </p:spPr>
      </p:pic>
      <p:pic>
        <p:nvPicPr>
          <p:cNvPr id="5" name="Picture 4" descr="A close-up of a computer&#10;&#10;Description automatically generated">
            <a:extLst>
              <a:ext uri="{FF2B5EF4-FFF2-40B4-BE49-F238E27FC236}">
                <a16:creationId xmlns:a16="http://schemas.microsoft.com/office/drawing/2014/main" id="{3B587AFC-9587-4AE4-B560-C6A869A36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6035" y="1432219"/>
            <a:ext cx="2688120" cy="232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9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59"/>
    </mc:Choice>
    <mc:Fallback xmlns="">
      <p:transition spd="slow" advTm="5635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C2C3560-178C-4428-BD58-62D42DC5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72646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RESULT AND DISCUSSIONS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Picture 4" descr="http://www.npu.ac.th/images/LOGO_HEAD_NP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1" y="5876427"/>
            <a:ext cx="2233698" cy="67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รูปภาพ 12">
            <a:extLst>
              <a:ext uri="{FF2B5EF4-FFF2-40B4-BE49-F238E27FC236}">
                <a16:creationId xmlns:a16="http://schemas.microsoft.com/office/drawing/2014/main" id="{E2334E45-3850-4E3E-81FD-4E741FA1B79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61" y="1225993"/>
            <a:ext cx="7305261" cy="390259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F60F51-FBD6-4EBF-8665-900E57A09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018" y="5753987"/>
            <a:ext cx="3132091" cy="7925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E46B3C-65D0-47D9-95E6-C0E85B6F69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1690" y="5214404"/>
            <a:ext cx="1310875" cy="13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4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ICPEI 2023, HuaHin, THAILAND</a:t>
            </a:r>
            <a:endParaRPr lang="en-US" dirty="0"/>
          </a:p>
        </p:txBody>
      </p:sp>
      <p:pic>
        <p:nvPicPr>
          <p:cNvPr id="9" name="Picture 4" descr="http://www.npu.ac.th/images/LOGO_HEAD_NP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1" y="5876427"/>
            <a:ext cx="2233698" cy="67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B89D11-3E80-42E5-BA34-30D0782EC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91" y="510937"/>
            <a:ext cx="8488682" cy="4731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F71396-5D84-4A93-9B29-1E1AF31A3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8026" y="5753987"/>
            <a:ext cx="3132091" cy="792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DDB10D-57B5-4F69-9706-A98E08230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3698" y="5241963"/>
            <a:ext cx="1310875" cy="13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1467"/>
      </p:ext>
    </p:extLst>
  </p:cSld>
  <p:clrMapOvr>
    <a:masterClrMapping/>
  </p:clrMapOvr>
</p:sld>
</file>

<file path=ppt/theme/theme1.xml><?xml version="1.0" encoding="utf-8"?>
<a:theme xmlns:a="http://schemas.openxmlformats.org/drawingml/2006/main" name="ตัวเมือง">
  <a:themeElements>
    <a:clrScheme name="ตัวเมือง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ตัวเมือง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ตัวเมือง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TM03457491[[fn=ตัวเมือง]]</Template>
  <TotalTime>4815</TotalTime>
  <Words>667</Words>
  <Application>Microsoft Office PowerPoint</Application>
  <PresentationFormat>นำเสนอทางหน้าจอ (4:3)</PresentationFormat>
  <Paragraphs>67</Paragraphs>
  <Slides>12</Slides>
  <Notes>12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22" baseType="lpstr">
      <vt:lpstr>Angsana New</vt:lpstr>
      <vt:lpstr>Arial</vt:lpstr>
      <vt:lpstr>Calibri</vt:lpstr>
      <vt:lpstr>Calibri Light</vt:lpstr>
      <vt:lpstr>Palatino Linotype</vt:lpstr>
      <vt:lpstr>TH SarabunPSK</vt:lpstr>
      <vt:lpstr>Times New Roman</vt:lpstr>
      <vt:lpstr>Wingdings</vt:lpstr>
      <vt:lpstr>ตัวเมือง</vt:lpstr>
      <vt:lpstr>MathType 7.0 Equation</vt:lpstr>
      <vt:lpstr>Measurement of Soil Moisture Using Microwave Sensors Based  on BSF coupled lines </vt:lpstr>
      <vt:lpstr>OUTLINES</vt:lpstr>
      <vt:lpstr>INTRODUCTION</vt:lpstr>
      <vt:lpstr>OBJECTIVE </vt:lpstr>
      <vt:lpstr>DESIGN AND ANALYSIS OF MICROWAVE SENSOR</vt:lpstr>
      <vt:lpstr>Microwave microstrip line sensor</vt:lpstr>
      <vt:lpstr>The meter soil Moisture concentrations level </vt:lpstr>
      <vt:lpstr>RESULT AND DISCUSSIONS </vt:lpstr>
      <vt:lpstr>งานนำเสนอ PowerPoint</vt:lpstr>
      <vt:lpstr>งานนำเสนอ PowerPoint</vt:lpstr>
      <vt:lpstr>CONCLUSION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Somchat</dc:creator>
  <cp:lastModifiedBy>สมชาติ  โสนะแสง</cp:lastModifiedBy>
  <cp:revision>143</cp:revision>
  <cp:lastPrinted>2023-10-31T09:45:41Z</cp:lastPrinted>
  <dcterms:created xsi:type="dcterms:W3CDTF">2019-04-10T03:33:06Z</dcterms:created>
  <dcterms:modified xsi:type="dcterms:W3CDTF">2023-10-31T09:47:41Z</dcterms:modified>
</cp:coreProperties>
</file>