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90EB-8233-4EB1-9DC8-22CC639708BD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E478-8B2C-4004-99EA-660FD67B5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2670505"/>
            <a:ext cx="9144000" cy="1168164"/>
          </a:xfrm>
        </p:spPr>
        <p:txBody>
          <a:bodyPr>
            <a:normAutofit/>
          </a:bodyPr>
          <a:lstStyle/>
          <a:p>
            <a:r>
              <a:rPr lang="en-US" sz="3600" b="1" dirty="0"/>
              <a:t>Low-cost environmental monitoring station to acquire health quality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344" y="4181459"/>
            <a:ext cx="9880349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Ioannis</a:t>
            </a:r>
            <a:r>
              <a:rPr lang="en-US" dirty="0" smtClean="0"/>
              <a:t> Christakis, Vasilios A. Orfanos, </a:t>
            </a:r>
            <a:r>
              <a:rPr lang="en-US" dirty="0" err="1" smtClean="0"/>
              <a:t>Pavlos</a:t>
            </a:r>
            <a:r>
              <a:rPr lang="en-US" dirty="0" smtClean="0"/>
              <a:t> </a:t>
            </a:r>
            <a:r>
              <a:rPr lang="en-US" dirty="0" err="1" smtClean="0"/>
              <a:t>Chalkiadakis</a:t>
            </a:r>
            <a:r>
              <a:rPr lang="en-US" dirty="0" smtClean="0"/>
              <a:t>, </a:t>
            </a:r>
            <a:r>
              <a:rPr lang="en-US" dirty="0" err="1" smtClean="0"/>
              <a:t>Dimitrios</a:t>
            </a:r>
            <a:r>
              <a:rPr lang="en-US" dirty="0" smtClean="0"/>
              <a:t> </a:t>
            </a:r>
            <a:r>
              <a:rPr lang="en-US" dirty="0" err="1" smtClean="0"/>
              <a:t>Rimpas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Department of Electrical and Electronic Engineering, University of West Attica, Greece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3" y="288045"/>
            <a:ext cx="11331451" cy="173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95" y="5468698"/>
            <a:ext cx="1360805" cy="1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general, the term </a:t>
            </a:r>
            <a:r>
              <a:rPr lang="en-US" dirty="0" smtClean="0"/>
              <a:t>of health</a:t>
            </a:r>
            <a:r>
              <a:rPr lang="en-US" dirty="0"/>
              <a:t>, is referenced to terms like the wellness of the body and the effects on human life, however, mental health also proved equally severe. </a:t>
            </a:r>
          </a:p>
          <a:p>
            <a:pPr algn="just"/>
            <a:r>
              <a:rPr lang="en-US" dirty="0"/>
              <a:t>The air quality  has shown an impact on human health. </a:t>
            </a:r>
          </a:p>
          <a:p>
            <a:pPr algn="just"/>
            <a:r>
              <a:rPr lang="en-US" dirty="0"/>
              <a:t>There are other forms of environmental pollution, </a:t>
            </a:r>
          </a:p>
          <a:p>
            <a:pPr marL="0" indent="0" algn="just">
              <a:buNone/>
            </a:pPr>
            <a:r>
              <a:rPr lang="en-US" dirty="0" smtClean="0"/>
              <a:t>	- Noise </a:t>
            </a:r>
            <a:r>
              <a:rPr lang="en-US" dirty="0"/>
              <a:t>pollution </a:t>
            </a:r>
          </a:p>
          <a:p>
            <a:pPr marL="0" indent="0" algn="just">
              <a:buNone/>
            </a:pPr>
            <a:r>
              <a:rPr lang="en-US" dirty="0" smtClean="0"/>
              <a:t>	- Light </a:t>
            </a:r>
            <a:r>
              <a:rPr lang="en-US" dirty="0"/>
              <a:t>pollution (UV)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rapid development and construction of electronic circuits has resulted in the creation of reliable microcontrollers and low-cost sensors. </a:t>
            </a:r>
          </a:p>
          <a:p>
            <a:pPr algn="just"/>
            <a:r>
              <a:rPr lang="en-US" dirty="0"/>
              <a:t>This aspect offers feasibility to build affordable environmental monitoring systems of environmental conditions , giving citizens precious information for their residential area. </a:t>
            </a:r>
          </a:p>
        </p:txBody>
      </p:sp>
    </p:spTree>
    <p:extLst>
      <p:ext uri="{BB962C8B-B14F-4D97-AF65-F5344CB8AC3E}">
        <p14:creationId xmlns:p14="http://schemas.microsoft.com/office/powerpoint/2010/main" val="306047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 and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293"/>
            <a:ext cx="5377542" cy="4351338"/>
          </a:xfrm>
        </p:spPr>
        <p:txBody>
          <a:bodyPr/>
          <a:lstStyle/>
          <a:p>
            <a:r>
              <a:rPr lang="en-US" sz="2000" dirty="0"/>
              <a:t>Three sections compose the </a:t>
            </a:r>
            <a:r>
              <a:rPr lang="en-US" sz="2000" dirty="0" err="1"/>
              <a:t>IoT</a:t>
            </a:r>
            <a:r>
              <a:rPr lang="en-US" sz="2000" dirty="0"/>
              <a:t> </a:t>
            </a:r>
            <a:r>
              <a:rPr lang="en-US" sz="2000" dirty="0" smtClean="0"/>
              <a:t>architecture</a:t>
            </a:r>
            <a:r>
              <a:rPr lang="en-US" sz="2000" dirty="0"/>
              <a:t>, the low-cost environmental monitoring station constitutes the Perception part,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2" y="1380600"/>
            <a:ext cx="5418026" cy="2046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916880"/>
            <a:ext cx="10803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transfer has been done using "The Things Network (TTN)" </a:t>
            </a:r>
            <a:r>
              <a:rPr lang="en-US" sz="2000" dirty="0" err="1"/>
              <a:t>LoRaWAN</a:t>
            </a:r>
            <a:r>
              <a:rPr lang="en-US" sz="2000" dirty="0"/>
              <a:t> </a:t>
            </a:r>
            <a:r>
              <a:rPr lang="en-US" sz="2000" dirty="0" smtClean="0"/>
              <a:t>network.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450875" y="5358606"/>
            <a:ext cx="147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TTGO@ESP32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12" y="3536187"/>
            <a:ext cx="10871532" cy="175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8951" y="5372471"/>
            <a:ext cx="225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GYML8511 UV sensor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1997" y="5372471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Sound </a:t>
            </a:r>
            <a:r>
              <a:rPr lang="en-US" dirty="0">
                <a:solidFill>
                  <a:srgbClr val="000000"/>
                </a:solidFill>
                <a:ea typeface="DengXian"/>
                <a:cs typeface="Times New Roman" panose="02020603050405020304" pitchFamily="18" charset="0"/>
              </a:rPr>
              <a:t>sensor module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79430" y="5372471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GPS module </a:t>
            </a:r>
          </a:p>
        </p:txBody>
      </p:sp>
    </p:spTree>
    <p:extLst>
      <p:ext uri="{BB962C8B-B14F-4D97-AF65-F5344CB8AC3E}">
        <p14:creationId xmlns:p14="http://schemas.microsoft.com/office/powerpoint/2010/main" val="45511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044"/>
            <a:ext cx="10515600" cy="1325563"/>
          </a:xfrm>
        </p:spPr>
        <p:txBody>
          <a:bodyPr/>
          <a:lstStyle/>
          <a:p>
            <a:r>
              <a:rPr lang="en-US" b="1" dirty="0" smtClean="0"/>
              <a:t>Materials and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714"/>
            <a:ext cx="10515600" cy="531222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The diagram of implementation and the final construction of environmental conditions monitoring station 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The total cost of the station is approximately 80 €. Every ten minutes a measurement is conducted and transferred over the </a:t>
            </a:r>
            <a:r>
              <a:rPr lang="en-US" sz="2000" dirty="0" err="1" smtClean="0"/>
              <a:t>LoRa</a:t>
            </a:r>
            <a:r>
              <a:rPr lang="en-US" sz="2000" dirty="0" smtClean="0"/>
              <a:t> network through the internet to the Application server.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40" y="2098221"/>
            <a:ext cx="4052889" cy="3424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295" y="1826078"/>
            <a:ext cx="3957638" cy="37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3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250"/>
            <a:ext cx="10515600" cy="4610713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On the evaluation of the UV low-cost </a:t>
            </a:r>
            <a:r>
              <a:rPr lang="en-US" sz="2000" dirty="0" smtClean="0"/>
              <a:t>sensor </a:t>
            </a:r>
            <a:r>
              <a:rPr lang="en-US" sz="2000" dirty="0"/>
              <a:t>the UV </a:t>
            </a:r>
            <a:r>
              <a:rPr lang="en-US" sz="2000" dirty="0" smtClean="0"/>
              <a:t>index calculation took </a:t>
            </a:r>
            <a:r>
              <a:rPr lang="en-US" sz="2000" dirty="0"/>
              <a:t>place. </a:t>
            </a:r>
            <a:endParaRPr lang="en-US" sz="2000" dirty="0" smtClean="0"/>
          </a:p>
          <a:p>
            <a:pPr algn="just"/>
            <a:r>
              <a:rPr lang="en-US" sz="2000" dirty="0" smtClean="0"/>
              <a:t>According </a:t>
            </a:r>
            <a:r>
              <a:rPr lang="en-US" sz="2000" dirty="0"/>
              <a:t>to the datasheet of the </a:t>
            </a:r>
            <a:r>
              <a:rPr lang="en-US" sz="2000" dirty="0" smtClean="0"/>
              <a:t>sensor, (output </a:t>
            </a:r>
            <a:r>
              <a:rPr lang="en-US" sz="2000" dirty="0"/>
              <a:t>voltage – UV </a:t>
            </a:r>
            <a:r>
              <a:rPr lang="en-US" sz="2000" dirty="0" smtClean="0"/>
              <a:t>intensity) </a:t>
            </a:r>
            <a:r>
              <a:rPr lang="en-US" sz="2000" dirty="0"/>
              <a:t>characteristics </a:t>
            </a:r>
            <a:r>
              <a:rPr lang="en-US" sz="2000" dirty="0" smtClean="0"/>
              <a:t>extracted </a:t>
            </a:r>
            <a:r>
              <a:rPr lang="en-US" sz="2000" dirty="0"/>
              <a:t>the slope of the sensor response.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proposed UV index </a:t>
            </a:r>
            <a:r>
              <a:rPr lang="en-US" sz="2000" dirty="0" smtClean="0"/>
              <a:t>derived at equation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523893"/>
                  </p:ext>
                </p:extLst>
              </p:nvPr>
            </p:nvGraphicFramePr>
            <p:xfrm>
              <a:off x="2480649" y="3871606"/>
              <a:ext cx="7043596" cy="67324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657314"/>
                    <a:gridCol w="386282"/>
                  </a:tblGrid>
                  <a:tr h="673249">
                    <a:tc>
                      <a:txBody>
                        <a:bodyPr/>
                        <a:lstStyle/>
                        <a:p>
                          <a:pPr marL="450215" marR="0" algn="ctr">
                            <a:lnSpc>
                              <a:spcPts val="13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𝑈𝑉𝐼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𝑐𝑎𝑙𝑐𝑢𝑙𝑎𝑡𝑒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𝑜𝑢𝑡𝑝𝑢𝑡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𝑚𝑊</m:t>
                                              </m:r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𝑐𝑚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∙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𝑠𝑙𝑜𝑝𝑒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𝑐𝑚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𝑚𝑊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  <a:effectLst/>
                              <a:latin typeface="Palatino Linotype" panose="0204050205050503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(1)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ts val="13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523893"/>
                  </p:ext>
                </p:extLst>
              </p:nvPr>
            </p:nvGraphicFramePr>
            <p:xfrm>
              <a:off x="2480649" y="3871606"/>
              <a:ext cx="7043596" cy="67324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657314"/>
                    <a:gridCol w="386282"/>
                  </a:tblGrid>
                  <a:tr h="6732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t="-54955" r="-5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ts val="13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838200" y="4899817"/>
            <a:ext cx="10632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reference data are received by the official monitoring station in cooperation with the National Observatory of Athens.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distance between the low cost station and reference station are 3 km.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410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51" y="0"/>
            <a:ext cx="10515600" cy="1325563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45" y="903514"/>
            <a:ext cx="11791384" cy="4803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Time series measurements and the correlation of UV index of the low cost sensor and the reference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4" y="1325563"/>
            <a:ext cx="3923464" cy="2752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10" y="1325563"/>
            <a:ext cx="3918996" cy="2752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834" y="1325563"/>
            <a:ext cx="3918996" cy="2752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51" y="4173541"/>
            <a:ext cx="3052330" cy="252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706" y="4174532"/>
            <a:ext cx="3051507" cy="2543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137" y="4173541"/>
            <a:ext cx="3048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76"/>
            <a:ext cx="10515600" cy="1325563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058"/>
            <a:ext cx="10515600" cy="5229906"/>
          </a:xfrm>
        </p:spPr>
        <p:txBody>
          <a:bodyPr/>
          <a:lstStyle/>
          <a:p>
            <a:pPr algn="just"/>
            <a:r>
              <a:rPr lang="en-US" sz="2000" dirty="0" smtClean="0"/>
              <a:t>Time-series measurements of </a:t>
            </a:r>
            <a:r>
              <a:rPr lang="en-US" sz="2000" dirty="0"/>
              <a:t>noise </a:t>
            </a:r>
            <a:r>
              <a:rPr lang="en-US" sz="2000" dirty="0" smtClean="0"/>
              <a:t>pollution. 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calibration of the microphone module was performed in a laboratory where the noise level decibel (dB) was known by official instruments.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2426833"/>
            <a:ext cx="3870712" cy="2721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71" y="2426833"/>
            <a:ext cx="3821529" cy="272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790" y="2417783"/>
            <a:ext cx="4060353" cy="27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In the environment, apart from atmospheric, there are other forms of pollution, such as light and noise, which affect human health and wellness. In this article, a low-cost UV radiation and noise pollution monitoring station has been presented. The data transfer has been done through the </a:t>
            </a:r>
            <a:r>
              <a:rPr lang="en-US" sz="2000" dirty="0" err="1" smtClean="0"/>
              <a:t>LoRa</a:t>
            </a:r>
            <a:r>
              <a:rPr lang="en-US" sz="2000" dirty="0" smtClean="0"/>
              <a:t> network. </a:t>
            </a:r>
          </a:p>
          <a:p>
            <a:pPr algn="just"/>
            <a:r>
              <a:rPr lang="en-US" sz="2000" dirty="0" smtClean="0"/>
              <a:t>The measurements have been retrieved in-vivo and the measured values have been corrected using a proposed equation to extract the UV index for the UV sensor and the sound output in decibels (dB) from the sound sensor. The results are encouraging as the low-cost UV sensor shows a correlation coefficient 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DengXian"/>
                <a:cs typeface="Times New Roman" panose="02020603050405020304" pitchFamily="18" charset="0"/>
              </a:rPr>
              <a:t>R</a:t>
            </a:r>
            <a:r>
              <a:rPr lang="en-US" sz="2000" baseline="30000" dirty="0" smtClean="0">
                <a:solidFill>
                  <a:srgbClr val="000000"/>
                </a:solidFill>
                <a:effectLst/>
                <a:ea typeface="DengXian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smtClean="0"/>
              <a:t> greater than 90% with respect to the reference data, while the noise value accuracy shows satisfactory results as the station was installed in a quiet neighborhood of northeast Attica. </a:t>
            </a:r>
          </a:p>
          <a:p>
            <a:pPr algn="just"/>
            <a:r>
              <a:rPr lang="en-US" sz="2000" dirty="0" smtClean="0"/>
              <a:t>The use of low-cost sensors and their utilization with micro-controllers of new technology, can satisfy a wide range of detection for environmental conditions. The aim is to attract more and more people to actively participate in actions such as public health monitoring which is a common good for all. However, it is a good and affordable solution for the general public to be informed about the environmental conditions where they live and work.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567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392" y="2725093"/>
            <a:ext cx="7967804" cy="371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Thank you for your attention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517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542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DengXian</vt:lpstr>
      <vt:lpstr>Palatino Linotype</vt:lpstr>
      <vt:lpstr>Times New Roman</vt:lpstr>
      <vt:lpstr>Office Theme</vt:lpstr>
      <vt:lpstr>Low-cost environmental monitoring station to acquire health quality factors</vt:lpstr>
      <vt:lpstr>Introduction</vt:lpstr>
      <vt:lpstr>Materials and methods</vt:lpstr>
      <vt:lpstr>Materials and methods</vt:lpstr>
      <vt:lpstr>Results</vt:lpstr>
      <vt:lpstr>Results</vt:lpstr>
      <vt:lpstr>Results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jchr-new</dc:creator>
  <cp:lastModifiedBy>jchr-new</cp:lastModifiedBy>
  <cp:revision>17</cp:revision>
  <dcterms:created xsi:type="dcterms:W3CDTF">2023-09-11T07:33:34Z</dcterms:created>
  <dcterms:modified xsi:type="dcterms:W3CDTF">2023-10-12T19:06:53Z</dcterms:modified>
</cp:coreProperties>
</file>