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5" r:id="rId9"/>
    <p:sldId id="267" r:id="rId10"/>
    <p:sldId id="259"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D790EB-8233-4EB1-9DC8-22CC639708BD}"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162118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790EB-8233-4EB1-9DC8-22CC639708BD}"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343512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790EB-8233-4EB1-9DC8-22CC639708BD}"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364265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790EB-8233-4EB1-9DC8-22CC639708BD}"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283922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790EB-8233-4EB1-9DC8-22CC639708BD}"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13677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D790EB-8233-4EB1-9DC8-22CC639708BD}"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328489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D790EB-8233-4EB1-9DC8-22CC639708BD}"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105819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790EB-8233-4EB1-9DC8-22CC639708BD}"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115497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790EB-8233-4EB1-9DC8-22CC639708BD}"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2939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790EB-8233-4EB1-9DC8-22CC639708BD}"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85826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790EB-8233-4EB1-9DC8-22CC639708BD}"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5E478-8B2C-4004-99EA-660FD67B5B59}" type="slidenum">
              <a:rPr lang="en-US" smtClean="0"/>
              <a:t>‹#›</a:t>
            </a:fld>
            <a:endParaRPr lang="en-US"/>
          </a:p>
        </p:txBody>
      </p:sp>
    </p:spTree>
    <p:extLst>
      <p:ext uri="{BB962C8B-B14F-4D97-AF65-F5344CB8AC3E}">
        <p14:creationId xmlns:p14="http://schemas.microsoft.com/office/powerpoint/2010/main" val="131285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8000">
              <a:srgbClr val="D6E6F5"/>
            </a:gs>
            <a:gs pos="0">
              <a:schemeClr val="tx1">
                <a:lumMod val="50000"/>
                <a:lumOff val="50000"/>
              </a:schemeClr>
            </a:gs>
            <a:gs pos="74000">
              <a:schemeClr val="accent1">
                <a:lumMod val="45000"/>
                <a:lumOff val="55000"/>
              </a:schemeClr>
            </a:gs>
            <a:gs pos="72000">
              <a:schemeClr val="accent1">
                <a:lumMod val="45000"/>
                <a:lumOff val="55000"/>
              </a:schemeClr>
            </a:gs>
            <a:gs pos="9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790EB-8233-4EB1-9DC8-22CC639708BD}" type="datetimeFigureOut">
              <a:rPr lang="en-US" smtClean="0"/>
              <a:t>10/14/2023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5E478-8B2C-4004-99EA-660FD67B5B59}" type="slidenum">
              <a:rPr lang="en-US" smtClean="0"/>
              <a:t>‹#›</a:t>
            </a:fld>
            <a:endParaRPr lang="en-US"/>
          </a:p>
        </p:txBody>
      </p:sp>
    </p:spTree>
    <p:extLst>
      <p:ext uri="{BB962C8B-B14F-4D97-AF65-F5344CB8AC3E}">
        <p14:creationId xmlns:p14="http://schemas.microsoft.com/office/powerpoint/2010/main" val="361365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261" y="2670505"/>
            <a:ext cx="11144816" cy="1168164"/>
          </a:xfrm>
        </p:spPr>
        <p:txBody>
          <a:bodyPr>
            <a:noAutofit/>
          </a:bodyPr>
          <a:lstStyle/>
          <a:p>
            <a:r>
              <a:rPr lang="en-US" sz="3600" dirty="0" err="1"/>
              <a:t>LoRa</a:t>
            </a:r>
            <a:r>
              <a:rPr lang="en-US" sz="3600" dirty="0"/>
              <a:t> radius coverage map on urban and rural areas: Case study of Athens northern suburbs and Tinos Island, Greece. </a:t>
            </a:r>
            <a:endParaRPr lang="en-US" sz="3600" b="1" dirty="0"/>
          </a:p>
        </p:txBody>
      </p:sp>
      <p:sp>
        <p:nvSpPr>
          <p:cNvPr id="3" name="Subtitle 2"/>
          <p:cNvSpPr>
            <a:spLocks noGrp="1"/>
          </p:cNvSpPr>
          <p:nvPr>
            <p:ph type="subTitle" idx="1"/>
          </p:nvPr>
        </p:nvSpPr>
        <p:spPr>
          <a:xfrm>
            <a:off x="552262" y="4181459"/>
            <a:ext cx="10900372" cy="1655762"/>
          </a:xfrm>
        </p:spPr>
        <p:txBody>
          <a:bodyPr>
            <a:normAutofit fontScale="92500"/>
          </a:bodyPr>
          <a:lstStyle/>
          <a:p>
            <a:r>
              <a:rPr lang="en-US" dirty="0"/>
              <a:t>Spyridon Mitropoulos </a:t>
            </a:r>
            <a:r>
              <a:rPr lang="en-US" baseline="30000" dirty="0"/>
              <a:t>1,</a:t>
            </a:r>
            <a:r>
              <a:rPr lang="en-US" dirty="0"/>
              <a:t>*, Vasilios </a:t>
            </a:r>
            <a:r>
              <a:rPr lang="el-GR" dirty="0"/>
              <a:t>Α</a:t>
            </a:r>
            <a:r>
              <a:rPr lang="en-US" dirty="0"/>
              <a:t>. Orfanos </a:t>
            </a:r>
            <a:r>
              <a:rPr lang="en-US" baseline="30000" dirty="0"/>
              <a:t>2</a:t>
            </a:r>
            <a:r>
              <a:rPr lang="en-US" dirty="0"/>
              <a:t>, </a:t>
            </a:r>
            <a:r>
              <a:rPr lang="en-US" dirty="0" err="1"/>
              <a:t>Dimitrios</a:t>
            </a:r>
            <a:r>
              <a:rPr lang="en-US" dirty="0"/>
              <a:t> </a:t>
            </a:r>
            <a:r>
              <a:rPr lang="en-US" dirty="0" err="1"/>
              <a:t>Rimpas</a:t>
            </a:r>
            <a:r>
              <a:rPr lang="en-US" dirty="0"/>
              <a:t> </a:t>
            </a:r>
            <a:r>
              <a:rPr lang="en-US" baseline="30000" dirty="0"/>
              <a:t>2</a:t>
            </a:r>
            <a:r>
              <a:rPr lang="en-US" dirty="0"/>
              <a:t>, </a:t>
            </a:r>
            <a:r>
              <a:rPr lang="en-US" dirty="0" err="1"/>
              <a:t>Ioannis</a:t>
            </a:r>
            <a:r>
              <a:rPr lang="en-US" dirty="0"/>
              <a:t> Christakis </a:t>
            </a:r>
            <a:r>
              <a:rPr lang="en-US" baseline="30000" dirty="0"/>
              <a:t>2</a:t>
            </a:r>
            <a:endParaRPr lang="en-US" dirty="0"/>
          </a:p>
          <a:p>
            <a:r>
              <a:rPr lang="en-US" baseline="30000" dirty="0"/>
              <a:t>1</a:t>
            </a:r>
            <a:r>
              <a:rPr lang="en-US" dirty="0"/>
              <a:t>Department of Surveying and </a:t>
            </a:r>
            <a:r>
              <a:rPr lang="en-US" dirty="0" err="1"/>
              <a:t>Geoinformatics</a:t>
            </a:r>
            <a:r>
              <a:rPr lang="en-US" dirty="0"/>
              <a:t> Engineering, University of West Attica, Greece </a:t>
            </a:r>
          </a:p>
          <a:p>
            <a:r>
              <a:rPr lang="en-US" baseline="30000" dirty="0"/>
              <a:t>2</a:t>
            </a:r>
            <a:r>
              <a:rPr lang="en-US" dirty="0"/>
              <a:t>Department of Electrical and Electronic Engineering, University of West Attica, Greece.</a:t>
            </a:r>
          </a:p>
        </p:txBody>
      </p:sp>
      <p:pic>
        <p:nvPicPr>
          <p:cNvPr id="8" name="Picture 7"/>
          <p:cNvPicPr>
            <a:picLocks noChangeAspect="1"/>
          </p:cNvPicPr>
          <p:nvPr/>
        </p:nvPicPr>
        <p:blipFill>
          <a:blip r:embed="rId2"/>
          <a:stretch>
            <a:fillRect/>
          </a:stretch>
        </p:blipFill>
        <p:spPr>
          <a:xfrm>
            <a:off x="430273" y="288045"/>
            <a:ext cx="11331451" cy="1737070"/>
          </a:xfrm>
          <a:prstGeom prst="rect">
            <a:avLst/>
          </a:prstGeom>
        </p:spPr>
      </p:pic>
      <p:pic>
        <p:nvPicPr>
          <p:cNvPr id="5" name="Picture 4"/>
          <p:cNvPicPr>
            <a:picLocks noChangeAspect="1"/>
          </p:cNvPicPr>
          <p:nvPr/>
        </p:nvPicPr>
        <p:blipFill>
          <a:blip r:embed="rId3"/>
          <a:stretch>
            <a:fillRect/>
          </a:stretch>
        </p:blipFill>
        <p:spPr>
          <a:xfrm>
            <a:off x="5410109" y="5550179"/>
            <a:ext cx="1360805" cy="1259664"/>
          </a:xfrm>
          <a:prstGeom prst="rect">
            <a:avLst/>
          </a:prstGeom>
        </p:spPr>
      </p:pic>
    </p:spTree>
    <p:extLst>
      <p:ext uri="{BB962C8B-B14F-4D97-AF65-F5344CB8AC3E}">
        <p14:creationId xmlns:p14="http://schemas.microsoft.com/office/powerpoint/2010/main" val="175666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 </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algn="just"/>
            <a:r>
              <a:rPr lang="en-US" sz="2000" dirty="0"/>
              <a:t>In order to improve the life quality, especially in rural areas, automated monitoring systems can offer better living conditions for citizens. </a:t>
            </a:r>
          </a:p>
          <a:p>
            <a:pPr algn="just"/>
            <a:r>
              <a:rPr lang="en-US" sz="2000" dirty="0"/>
              <a:t>In this work, an autonomous energy water tank measuring system through a </a:t>
            </a:r>
            <a:r>
              <a:rPr lang="en-US" sz="2000" dirty="0" err="1"/>
              <a:t>LoRa</a:t>
            </a:r>
            <a:r>
              <a:rPr lang="en-US" sz="2000" dirty="0"/>
              <a:t> network was presented. The radio coverage measurements were gathered, both in urban and rural areas in a similar terrain. </a:t>
            </a:r>
          </a:p>
          <a:p>
            <a:pPr algn="just"/>
            <a:r>
              <a:rPr lang="en-US" sz="2000" dirty="0"/>
              <a:t>On the radio coverage, the maximum distance in the urban area was 1 km, while in rural area it worked up to 6.5 km. The measurements in the city were also done for each floor, where in many cases, especially on the ground floor and first floor, the system could not operate properly. In summary, it was confirmed that in non-line of site cases, the </a:t>
            </a:r>
            <a:r>
              <a:rPr lang="en-US" sz="2000" dirty="0" err="1"/>
              <a:t>LoRa</a:t>
            </a:r>
            <a:r>
              <a:rPr lang="en-US" sz="2000" dirty="0"/>
              <a:t> network does not work, plus in an urban area where there is radio noise from different sources (television or radio broadcast, mobile networks, different </a:t>
            </a:r>
            <a:r>
              <a:rPr lang="en-US" sz="2000" dirty="0" err="1"/>
              <a:t>LoRa</a:t>
            </a:r>
            <a:r>
              <a:rPr lang="en-US" sz="2000" dirty="0"/>
              <a:t> networks) the radio coverage decreases while in provinces with no radio frequency noise, this system showed excellent radio coverage. </a:t>
            </a:r>
          </a:p>
          <a:p>
            <a:pPr algn="just"/>
            <a:r>
              <a:rPr lang="en-US" sz="2000" dirty="0"/>
              <a:t>On the other hand, the operation of monitoring systems, such as the water tanks in a village, especially in rural areas, improves the lifestyle of the citizens, hence directly addressing needs with simple, low-cost but highly important ways in terms of people's quality of life and livelihood.</a:t>
            </a:r>
          </a:p>
        </p:txBody>
      </p:sp>
    </p:spTree>
    <p:extLst>
      <p:ext uri="{BB962C8B-B14F-4D97-AF65-F5344CB8AC3E}">
        <p14:creationId xmlns:p14="http://schemas.microsoft.com/office/powerpoint/2010/main" val="18156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4392" y="2725093"/>
            <a:ext cx="7967804" cy="3714420"/>
          </a:xfrm>
        </p:spPr>
        <p:txBody>
          <a:bodyPr>
            <a:normAutofit/>
          </a:bodyPr>
          <a:lstStyle/>
          <a:p>
            <a:pPr marL="0" indent="0">
              <a:buNone/>
            </a:pPr>
            <a:r>
              <a:rPr lang="en-US" sz="4000" dirty="0"/>
              <a:t>Thank you for your attention</a:t>
            </a:r>
          </a:p>
        </p:txBody>
      </p:sp>
    </p:spTree>
    <p:extLst>
      <p:ext uri="{BB962C8B-B14F-4D97-AF65-F5344CB8AC3E}">
        <p14:creationId xmlns:p14="http://schemas.microsoft.com/office/powerpoint/2010/main" val="402517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p:txBody>
          <a:bodyPr>
            <a:normAutofit/>
          </a:bodyPr>
          <a:lstStyle/>
          <a:p>
            <a:pPr algn="just"/>
            <a:r>
              <a:rPr lang="en-US" sz="2400" dirty="0"/>
              <a:t>The development of IoT devices in recent years is mainly focused in LoRa protocol for data transmission. </a:t>
            </a:r>
          </a:p>
          <a:p>
            <a:pPr algn="just"/>
            <a:r>
              <a:rPr lang="en-US" sz="2400" dirty="0"/>
              <a:t>IoT architecture consists of three parts: perception, network and application. A </a:t>
            </a:r>
            <a:r>
              <a:rPr lang="en-US" sz="2400" dirty="0" err="1"/>
              <a:t>LoRa</a:t>
            </a:r>
            <a:r>
              <a:rPr lang="en-US" sz="2400" dirty="0"/>
              <a:t> network include three different types of nodes, i.e., a </a:t>
            </a:r>
            <a:r>
              <a:rPr lang="en-US" sz="2400" dirty="0" err="1"/>
              <a:t>LoRa</a:t>
            </a:r>
            <a:r>
              <a:rPr lang="en-US" sz="2400" dirty="0"/>
              <a:t> server, a </a:t>
            </a:r>
            <a:r>
              <a:rPr lang="en-US" sz="2400" dirty="0" err="1"/>
              <a:t>LoRa</a:t>
            </a:r>
            <a:r>
              <a:rPr lang="en-US" sz="2400" dirty="0"/>
              <a:t> gateway (GW), and the end devices. </a:t>
            </a:r>
          </a:p>
          <a:p>
            <a:pPr algn="just"/>
            <a:r>
              <a:rPr lang="en-US" sz="2400" dirty="0"/>
              <a:t>One LoRa GW can cover the area of a city. However, coverage directly depends on an area's environmental factors and ground obstacles</a:t>
            </a:r>
          </a:p>
          <a:p>
            <a:pPr algn="just"/>
            <a:r>
              <a:rPr lang="en-US" sz="2400" dirty="0"/>
              <a:t>In this work an extensive study of the LoRa network coverage is presented, using SNR and RSSI measurements that are received at the LoRa gateway.</a:t>
            </a:r>
          </a:p>
        </p:txBody>
      </p:sp>
    </p:spTree>
    <p:extLst>
      <p:ext uri="{BB962C8B-B14F-4D97-AF65-F5344CB8AC3E}">
        <p14:creationId xmlns:p14="http://schemas.microsoft.com/office/powerpoint/2010/main" val="306047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Materials and methods</a:t>
            </a:r>
          </a:p>
        </p:txBody>
      </p:sp>
      <p:sp>
        <p:nvSpPr>
          <p:cNvPr id="3" name="Content Placeholder 2"/>
          <p:cNvSpPr>
            <a:spLocks noGrp="1"/>
          </p:cNvSpPr>
          <p:nvPr>
            <p:ph idx="1"/>
          </p:nvPr>
        </p:nvSpPr>
        <p:spPr>
          <a:xfrm>
            <a:off x="838200" y="1409166"/>
            <a:ext cx="10134600" cy="3986699"/>
          </a:xfrm>
        </p:spPr>
        <p:txBody>
          <a:bodyPr>
            <a:normAutofit/>
          </a:bodyPr>
          <a:lstStyle/>
          <a:p>
            <a:r>
              <a:rPr lang="en-US" sz="2000" dirty="0"/>
              <a:t>This study is focused on the perception and network layer because the measurements analysis concerns the radio radius coverage of an area, between the </a:t>
            </a:r>
            <a:r>
              <a:rPr lang="en-US" sz="2000" dirty="0" err="1"/>
              <a:t>LoRa</a:t>
            </a:r>
            <a:r>
              <a:rPr lang="en-US" sz="2000" dirty="0"/>
              <a:t> node and </a:t>
            </a:r>
            <a:r>
              <a:rPr lang="en-US" sz="2000" dirty="0" err="1"/>
              <a:t>LoRa</a:t>
            </a:r>
            <a:r>
              <a:rPr lang="en-US" sz="2000" dirty="0"/>
              <a:t> gateway. </a:t>
            </a:r>
          </a:p>
          <a:p>
            <a:r>
              <a:rPr lang="en-US" sz="2000" dirty="0"/>
              <a:t>Devices used: TTGO@ESP32 (868Mhz) (station), </a:t>
            </a:r>
            <a:r>
              <a:rPr lang="en-US" sz="2000" dirty="0" err="1"/>
              <a:t>Mikrotik</a:t>
            </a:r>
            <a:r>
              <a:rPr lang="en-US" sz="2000" dirty="0"/>
              <a:t> </a:t>
            </a:r>
            <a:r>
              <a:rPr lang="en-US" sz="2000" dirty="0" err="1"/>
              <a:t>wAP</a:t>
            </a:r>
            <a:r>
              <a:rPr lang="en-US" sz="2000" dirty="0"/>
              <a:t> LR8 (gateway)</a:t>
            </a:r>
          </a:p>
          <a:p>
            <a:r>
              <a:rPr lang="en-US" sz="2000" dirty="0"/>
              <a:t>Custom dipole antennas were used both as nodes and gateway and antenna performance measurements are shown. </a:t>
            </a:r>
          </a:p>
          <a:p>
            <a:r>
              <a:rPr lang="en-US" sz="2000" dirty="0"/>
              <a:t>Water depth measured using ultrasonic JSN-SR04T sensor.</a:t>
            </a:r>
            <a:endParaRPr lang="en-US" dirty="0"/>
          </a:p>
        </p:txBody>
      </p:sp>
      <p:pic>
        <p:nvPicPr>
          <p:cNvPr id="7" name="Εικόνα 6">
            <a:extLst>
              <a:ext uri="{FF2B5EF4-FFF2-40B4-BE49-F238E27FC236}">
                <a16:creationId xmlns:a16="http://schemas.microsoft.com/office/drawing/2014/main" id="{B5365186-B274-E748-7D28-D9B890992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9908" y="4449962"/>
            <a:ext cx="1615318" cy="1615318"/>
          </a:xfrm>
          <a:prstGeom prst="rect">
            <a:avLst/>
          </a:prstGeom>
        </p:spPr>
      </p:pic>
      <p:pic>
        <p:nvPicPr>
          <p:cNvPr id="10" name="Εικόνα 9">
            <a:extLst>
              <a:ext uri="{FF2B5EF4-FFF2-40B4-BE49-F238E27FC236}">
                <a16:creationId xmlns:a16="http://schemas.microsoft.com/office/drawing/2014/main" id="{D504C689-E818-C755-4E5C-BDBF6BC3C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43" y="4168780"/>
            <a:ext cx="10813410" cy="2560108"/>
          </a:xfrm>
          <a:prstGeom prst="rect">
            <a:avLst/>
          </a:prstGeom>
        </p:spPr>
      </p:pic>
    </p:spTree>
    <p:extLst>
      <p:ext uri="{BB962C8B-B14F-4D97-AF65-F5344CB8AC3E}">
        <p14:creationId xmlns:p14="http://schemas.microsoft.com/office/powerpoint/2010/main" val="45511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Materials and methods</a:t>
            </a:r>
          </a:p>
        </p:txBody>
      </p:sp>
      <p:sp>
        <p:nvSpPr>
          <p:cNvPr id="3" name="Content Placeholder 2"/>
          <p:cNvSpPr>
            <a:spLocks noGrp="1"/>
          </p:cNvSpPr>
          <p:nvPr>
            <p:ph idx="1"/>
          </p:nvPr>
        </p:nvSpPr>
        <p:spPr>
          <a:xfrm>
            <a:off x="838200" y="1557196"/>
            <a:ext cx="10515600" cy="4619767"/>
          </a:xfrm>
        </p:spPr>
        <p:txBody>
          <a:bodyPr>
            <a:normAutofit/>
          </a:bodyPr>
          <a:lstStyle/>
          <a:p>
            <a:r>
              <a:rPr lang="en-US" sz="2000" dirty="0"/>
              <a:t>Portability purpose of the node a small solar panel with a lithium battery. The TTGO@ESP32 based on ESP32, offers high processing performance and low power consumption.</a:t>
            </a:r>
          </a:p>
          <a:p>
            <a:r>
              <a:rPr lang="en-US" sz="2000" dirty="0"/>
              <a:t>Charging circuit is implemented.</a:t>
            </a:r>
          </a:p>
          <a:p>
            <a:r>
              <a:rPr lang="en-US" sz="2000" dirty="0"/>
              <a:t>This setup, exploits the 868 </a:t>
            </a:r>
            <a:r>
              <a:rPr lang="en-US" sz="2000" dirty="0" err="1"/>
              <a:t>Mhz</a:t>
            </a:r>
            <a:r>
              <a:rPr lang="en-US" sz="2000" dirty="0"/>
              <a:t> frequency band, spread factor 8, bandwidth 125Khz and code rate 4/5. Measurements are obtained via the web interface of the </a:t>
            </a:r>
            <a:r>
              <a:rPr lang="en-US" sz="2000" dirty="0" err="1"/>
              <a:t>LoRa</a:t>
            </a:r>
            <a:r>
              <a:rPr lang="en-US" sz="2000" dirty="0"/>
              <a:t> gateway. </a:t>
            </a:r>
          </a:p>
        </p:txBody>
      </p:sp>
      <p:pic>
        <p:nvPicPr>
          <p:cNvPr id="27" name="Εικόνα 26">
            <a:extLst>
              <a:ext uri="{FF2B5EF4-FFF2-40B4-BE49-F238E27FC236}">
                <a16:creationId xmlns:a16="http://schemas.microsoft.com/office/drawing/2014/main" id="{16EDB0B8-746C-19A2-A62C-657272AFE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321" y="3640191"/>
            <a:ext cx="15300642" cy="3687333"/>
          </a:xfrm>
          <a:prstGeom prst="rect">
            <a:avLst/>
          </a:prstGeom>
        </p:spPr>
      </p:pic>
    </p:spTree>
    <p:extLst>
      <p:ext uri="{BB962C8B-B14F-4D97-AF65-F5344CB8AC3E}">
        <p14:creationId xmlns:p14="http://schemas.microsoft.com/office/powerpoint/2010/main" val="349243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220" y="296330"/>
            <a:ext cx="10515600" cy="1325563"/>
          </a:xfrm>
        </p:spPr>
        <p:txBody>
          <a:bodyPr/>
          <a:lstStyle/>
          <a:p>
            <a:r>
              <a:rPr lang="en-US" b="1" dirty="0"/>
              <a:t>Results</a:t>
            </a:r>
          </a:p>
        </p:txBody>
      </p:sp>
      <p:sp>
        <p:nvSpPr>
          <p:cNvPr id="3" name="Content Placeholder 2"/>
          <p:cNvSpPr>
            <a:spLocks noGrp="1"/>
          </p:cNvSpPr>
          <p:nvPr>
            <p:ph idx="1"/>
          </p:nvPr>
        </p:nvSpPr>
        <p:spPr>
          <a:xfrm>
            <a:off x="836220" y="1233429"/>
            <a:ext cx="10515600" cy="4610713"/>
          </a:xfrm>
        </p:spPr>
        <p:txBody>
          <a:bodyPr>
            <a:normAutofit/>
          </a:bodyPr>
          <a:lstStyle/>
          <a:p>
            <a:pPr algn="just"/>
            <a:r>
              <a:rPr lang="en-US" sz="2000" dirty="0"/>
              <a:t>The experiment was concluded at two phases. The LoRa nodes and LoRa gateway were firstly installed within an urban area at the northeast Athens at the municipality of </a:t>
            </a:r>
            <a:r>
              <a:rPr lang="en-US" sz="2000" dirty="0" err="1"/>
              <a:t>Agia</a:t>
            </a:r>
            <a:r>
              <a:rPr lang="en-US" sz="2000" dirty="0"/>
              <a:t> </a:t>
            </a:r>
            <a:r>
              <a:rPr lang="en-US" sz="2000" dirty="0" err="1"/>
              <a:t>Paraskevi</a:t>
            </a:r>
            <a:r>
              <a:rPr lang="en-US" sz="2000" dirty="0"/>
              <a:t>, Attica, Greece. The measurements between the nodes and the gateway are summarized at Table. The measurements were obtained at the two first weeks of the June 2023.</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850" y="2443380"/>
            <a:ext cx="3447103" cy="25110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503" y="2471422"/>
            <a:ext cx="3339119" cy="251108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54545940"/>
              </p:ext>
            </p:extLst>
          </p:nvPr>
        </p:nvGraphicFramePr>
        <p:xfrm>
          <a:off x="1847850" y="5301673"/>
          <a:ext cx="7896772" cy="1425253"/>
        </p:xfrm>
        <a:graphic>
          <a:graphicData uri="http://schemas.openxmlformats.org/drawingml/2006/table">
            <a:tbl>
              <a:tblPr firstRow="1" firstCol="1" bandRow="1">
                <a:tableStyleId>{5C22544A-7EE6-4342-B048-85BDC9FD1C3A}</a:tableStyleId>
              </a:tblPr>
              <a:tblGrid>
                <a:gridCol w="581029">
                  <a:extLst>
                    <a:ext uri="{9D8B030D-6E8A-4147-A177-3AD203B41FA5}">
                      <a16:colId xmlns:a16="http://schemas.microsoft.com/office/drawing/2014/main" val="20000"/>
                    </a:ext>
                  </a:extLst>
                </a:gridCol>
                <a:gridCol w="818658">
                  <a:extLst>
                    <a:ext uri="{9D8B030D-6E8A-4147-A177-3AD203B41FA5}">
                      <a16:colId xmlns:a16="http://schemas.microsoft.com/office/drawing/2014/main" val="20001"/>
                    </a:ext>
                  </a:extLst>
                </a:gridCol>
                <a:gridCol w="899748">
                  <a:extLst>
                    <a:ext uri="{9D8B030D-6E8A-4147-A177-3AD203B41FA5}">
                      <a16:colId xmlns:a16="http://schemas.microsoft.com/office/drawing/2014/main" val="20002"/>
                    </a:ext>
                  </a:extLst>
                </a:gridCol>
                <a:gridCol w="999877">
                  <a:extLst>
                    <a:ext uri="{9D8B030D-6E8A-4147-A177-3AD203B41FA5}">
                      <a16:colId xmlns:a16="http://schemas.microsoft.com/office/drawing/2014/main" val="20003"/>
                    </a:ext>
                  </a:extLst>
                </a:gridCol>
                <a:gridCol w="799620">
                  <a:extLst>
                    <a:ext uri="{9D8B030D-6E8A-4147-A177-3AD203B41FA5}">
                      <a16:colId xmlns:a16="http://schemas.microsoft.com/office/drawing/2014/main" val="20004"/>
                    </a:ext>
                  </a:extLst>
                </a:gridCol>
                <a:gridCol w="899043">
                  <a:extLst>
                    <a:ext uri="{9D8B030D-6E8A-4147-A177-3AD203B41FA5}">
                      <a16:colId xmlns:a16="http://schemas.microsoft.com/office/drawing/2014/main" val="20005"/>
                    </a:ext>
                  </a:extLst>
                </a:gridCol>
                <a:gridCol w="899748">
                  <a:extLst>
                    <a:ext uri="{9D8B030D-6E8A-4147-A177-3AD203B41FA5}">
                      <a16:colId xmlns:a16="http://schemas.microsoft.com/office/drawing/2014/main" val="20006"/>
                    </a:ext>
                  </a:extLst>
                </a:gridCol>
                <a:gridCol w="899748">
                  <a:extLst>
                    <a:ext uri="{9D8B030D-6E8A-4147-A177-3AD203B41FA5}">
                      <a16:colId xmlns:a16="http://schemas.microsoft.com/office/drawing/2014/main" val="20007"/>
                    </a:ext>
                  </a:extLst>
                </a:gridCol>
                <a:gridCol w="599362">
                  <a:extLst>
                    <a:ext uri="{9D8B030D-6E8A-4147-A177-3AD203B41FA5}">
                      <a16:colId xmlns:a16="http://schemas.microsoft.com/office/drawing/2014/main" val="20008"/>
                    </a:ext>
                  </a:extLst>
                </a:gridCol>
                <a:gridCol w="499939">
                  <a:extLst>
                    <a:ext uri="{9D8B030D-6E8A-4147-A177-3AD203B41FA5}">
                      <a16:colId xmlns:a16="http://schemas.microsoft.com/office/drawing/2014/main" val="20009"/>
                    </a:ext>
                  </a:extLst>
                </a:gridCol>
              </a:tblGrid>
              <a:tr h="312542">
                <a:tc>
                  <a:txBody>
                    <a:bodyPr/>
                    <a:lstStyle/>
                    <a:p>
                      <a:pPr marL="0" marR="0" algn="l">
                        <a:lnSpc>
                          <a:spcPts val="1300"/>
                        </a:lnSpc>
                        <a:spcBef>
                          <a:spcPts val="0"/>
                        </a:spcBef>
                        <a:spcAft>
                          <a:spcPts val="0"/>
                        </a:spcAft>
                      </a:pPr>
                      <a:r>
                        <a:rPr lang="en-US" sz="1000" kern="100" dirty="0">
                          <a:effectLst/>
                        </a:rPr>
                        <a:t> </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rowSpan="2">
                  <a:txBody>
                    <a:bodyPr/>
                    <a:lstStyle/>
                    <a:p>
                      <a:pPr marL="0" marR="0" algn="ctr">
                        <a:lnSpc>
                          <a:spcPts val="1300"/>
                        </a:lnSpc>
                        <a:spcBef>
                          <a:spcPts val="0"/>
                        </a:spcBef>
                        <a:spcAft>
                          <a:spcPts val="0"/>
                        </a:spcAft>
                      </a:pPr>
                      <a:r>
                        <a:rPr lang="en-US" sz="1000" kern="100">
                          <a:effectLst/>
                        </a:rPr>
                        <a:t>GW dist.</a:t>
                      </a:r>
                      <a:br>
                        <a:rPr lang="en-US" sz="1000" kern="100">
                          <a:effectLst/>
                        </a:rPr>
                      </a:br>
                      <a:r>
                        <a:rPr lang="en-US" sz="1000" kern="100">
                          <a:effectLst/>
                        </a:rPr>
                        <a:t>(m)</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gridSpan="2">
                  <a:txBody>
                    <a:bodyPr/>
                    <a:lstStyle/>
                    <a:p>
                      <a:pPr marL="0" marR="0" algn="ctr">
                        <a:lnSpc>
                          <a:spcPts val="1300"/>
                        </a:lnSpc>
                        <a:spcBef>
                          <a:spcPts val="0"/>
                        </a:spcBef>
                        <a:spcAft>
                          <a:spcPts val="0"/>
                        </a:spcAft>
                      </a:pPr>
                      <a:r>
                        <a:rPr lang="en-US" sz="1000" kern="100" dirty="0">
                          <a:effectLst/>
                        </a:rPr>
                        <a:t>Roof (dB)</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ts val="1300"/>
                        </a:lnSpc>
                        <a:spcBef>
                          <a:spcPts val="0"/>
                        </a:spcBef>
                        <a:spcAft>
                          <a:spcPts val="0"/>
                        </a:spcAft>
                      </a:pPr>
                      <a:r>
                        <a:rPr lang="en-US" sz="1000" kern="100">
                          <a:effectLst/>
                        </a:rPr>
                        <a:t>2</a:t>
                      </a:r>
                      <a:r>
                        <a:rPr lang="en-US" sz="1000" kern="100" baseline="30000">
                          <a:effectLst/>
                        </a:rPr>
                        <a:t>nd</a:t>
                      </a:r>
                      <a:r>
                        <a:rPr lang="en-US" sz="1000" kern="100">
                          <a:effectLst/>
                        </a:rPr>
                        <a:t> floor (dB)</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ts val="1300"/>
                        </a:lnSpc>
                        <a:spcBef>
                          <a:spcPts val="0"/>
                        </a:spcBef>
                        <a:spcAft>
                          <a:spcPts val="0"/>
                        </a:spcAft>
                      </a:pPr>
                      <a:r>
                        <a:rPr lang="en-US" sz="1000" kern="100">
                          <a:effectLst/>
                        </a:rPr>
                        <a:t>1</a:t>
                      </a:r>
                      <a:r>
                        <a:rPr lang="en-US" sz="1000" kern="100" baseline="30000">
                          <a:effectLst/>
                        </a:rPr>
                        <a:t>rst</a:t>
                      </a:r>
                      <a:r>
                        <a:rPr lang="en-US" sz="1000" kern="100">
                          <a:effectLst/>
                        </a:rPr>
                        <a:t> floor (dB)</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ts val="1300"/>
                        </a:lnSpc>
                        <a:spcBef>
                          <a:spcPts val="0"/>
                        </a:spcBef>
                        <a:spcAft>
                          <a:spcPts val="0"/>
                        </a:spcAft>
                      </a:pPr>
                      <a:r>
                        <a:rPr lang="en-US" sz="1000" kern="100">
                          <a:effectLst/>
                        </a:rPr>
                        <a:t>Ground (dB)</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202141">
                <a:tc>
                  <a:txBody>
                    <a:bodyPr/>
                    <a:lstStyle/>
                    <a:p>
                      <a:pPr marL="0" marR="0" algn="l">
                        <a:lnSpc>
                          <a:spcPts val="1300"/>
                        </a:lnSpc>
                        <a:spcBef>
                          <a:spcPts val="0"/>
                        </a:spcBef>
                        <a:spcAft>
                          <a:spcPts val="0"/>
                        </a:spcAft>
                      </a:pPr>
                      <a:r>
                        <a:rPr lang="en-US" sz="1200" kern="100">
                          <a:effectLst/>
                        </a:rPr>
                        <a:t>Node</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lnSpc>
                          <a:spcPts val="1300"/>
                        </a:lnSpc>
                        <a:spcBef>
                          <a:spcPts val="0"/>
                        </a:spcBef>
                        <a:spcAft>
                          <a:spcPts val="0"/>
                        </a:spcAft>
                      </a:pPr>
                      <a:r>
                        <a:rPr lang="en-US" sz="1000" kern="100">
                          <a:effectLst/>
                        </a:rPr>
                        <a:t>SNR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RSSI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SNR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RSSI</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SNR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RSSI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SNR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RSSI  </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0801">
                <a:tc>
                  <a:txBody>
                    <a:bodyPr/>
                    <a:lstStyle/>
                    <a:p>
                      <a:pPr marL="0" marR="0" algn="ctr">
                        <a:lnSpc>
                          <a:spcPts val="1300"/>
                        </a:lnSpc>
                        <a:spcBef>
                          <a:spcPts val="0"/>
                        </a:spcBef>
                        <a:spcAft>
                          <a:spcPts val="0"/>
                        </a:spcAft>
                      </a:pPr>
                      <a:r>
                        <a:rPr lang="en-US" sz="1000" kern="100">
                          <a:effectLst/>
                        </a:rPr>
                        <a:t>1</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892</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0 ~ 2.5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-110 ~ -113</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-5.5 ~ -7.5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-112 ~ -114</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9004">
                <a:tc>
                  <a:txBody>
                    <a:bodyPr/>
                    <a:lstStyle/>
                    <a:p>
                      <a:pPr marL="0" marR="0" algn="ctr">
                        <a:lnSpc>
                          <a:spcPts val="1300"/>
                        </a:lnSpc>
                        <a:spcBef>
                          <a:spcPts val="0"/>
                        </a:spcBef>
                        <a:spcAft>
                          <a:spcPts val="0"/>
                        </a:spcAft>
                      </a:pPr>
                      <a:r>
                        <a:rPr lang="en-US" sz="1000" kern="100">
                          <a:effectLst/>
                        </a:rPr>
                        <a:t>2</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967</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-7.5 ~ -9.5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-113 ~ -115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92967">
                <a:tc>
                  <a:txBody>
                    <a:bodyPr/>
                    <a:lstStyle/>
                    <a:p>
                      <a:pPr marL="0" marR="0" algn="ctr">
                        <a:lnSpc>
                          <a:spcPts val="1300"/>
                        </a:lnSpc>
                        <a:spcBef>
                          <a:spcPts val="0"/>
                        </a:spcBef>
                        <a:spcAft>
                          <a:spcPts val="0"/>
                        </a:spcAft>
                      </a:pPr>
                      <a:r>
                        <a:rPr lang="en-US" sz="1000" kern="100">
                          <a:effectLst/>
                        </a:rPr>
                        <a:t>3</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494</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-7.0 ~ -10.0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-114 ~ -117</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27798">
                <a:tc>
                  <a:txBody>
                    <a:bodyPr/>
                    <a:lstStyle/>
                    <a:p>
                      <a:pPr marL="0" marR="0" algn="ctr">
                        <a:lnSpc>
                          <a:spcPts val="1300"/>
                        </a:lnSpc>
                        <a:spcBef>
                          <a:spcPts val="0"/>
                        </a:spcBef>
                        <a:spcAft>
                          <a:spcPts val="0"/>
                        </a:spcAft>
                      </a:pPr>
                      <a:r>
                        <a:rPr lang="en-US" sz="1000" kern="100">
                          <a:effectLst/>
                        </a:rPr>
                        <a:t>4</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565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3~6</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-103 ~ -107</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-2.0 ~ -1.0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-108 ~ -111</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-7.0 ~ -10.0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-115 ~ -118</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N/A</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N/A</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15" name="Rectangle 14"/>
          <p:cNvSpPr/>
          <p:nvPr/>
        </p:nvSpPr>
        <p:spPr>
          <a:xfrm>
            <a:off x="1634728" y="4990049"/>
            <a:ext cx="8323015" cy="311624"/>
          </a:xfrm>
          <a:prstGeom prst="rect">
            <a:avLst/>
          </a:prstGeom>
        </p:spPr>
        <p:txBody>
          <a:bodyPr wrap="square">
            <a:spAutoFit/>
          </a:bodyPr>
          <a:lstStyle/>
          <a:p>
            <a:pPr marL="1656080" marR="0" indent="1270" algn="just">
              <a:lnSpc>
                <a:spcPct val="95000"/>
              </a:lnSpc>
              <a:spcBef>
                <a:spcPts val="0"/>
              </a:spcBef>
              <a:spcAft>
                <a:spcPts val="0"/>
              </a:spcAft>
            </a:pPr>
            <a:r>
              <a:rPr lang="en-US" sz="15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a:t>
            </a:r>
            <a:r>
              <a:rPr lang="en-US" sz="15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SNR and RSSI measurements from nodes (urban area)</a:t>
            </a:r>
            <a:endParaRPr lang="en-US" sz="15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10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67" y="301750"/>
            <a:ext cx="10515600" cy="1325563"/>
          </a:xfrm>
        </p:spPr>
        <p:txBody>
          <a:bodyPr/>
          <a:lstStyle/>
          <a:p>
            <a:r>
              <a:rPr lang="en-US" b="1" dirty="0"/>
              <a:t>Results</a:t>
            </a:r>
          </a:p>
        </p:txBody>
      </p:sp>
      <p:sp>
        <p:nvSpPr>
          <p:cNvPr id="3" name="Content Placeholder 2"/>
          <p:cNvSpPr>
            <a:spLocks noGrp="1"/>
          </p:cNvSpPr>
          <p:nvPr>
            <p:ph idx="1"/>
          </p:nvPr>
        </p:nvSpPr>
        <p:spPr>
          <a:xfrm>
            <a:off x="633786" y="1339206"/>
            <a:ext cx="11014961" cy="4486275"/>
          </a:xfrm>
        </p:spPr>
        <p:txBody>
          <a:bodyPr>
            <a:normAutofit/>
          </a:bodyPr>
          <a:lstStyle/>
          <a:p>
            <a:pPr marL="0" indent="0" algn="just">
              <a:buNone/>
            </a:pPr>
            <a:r>
              <a:rPr lang="en-US" sz="2000" dirty="0"/>
              <a:t>The installation points of the LoRa gateway and LoRa nodes at rural area projected in the figures bellow, while the surface elevation between gateway and nodes. Measurements were obtained at the first two weeks of the July 2023.</a:t>
            </a:r>
          </a:p>
        </p:txBody>
      </p:sp>
      <p:pic>
        <p:nvPicPr>
          <p:cNvPr id="6" name="Εικόνα 5">
            <a:extLst>
              <a:ext uri="{FF2B5EF4-FFF2-40B4-BE49-F238E27FC236}">
                <a16:creationId xmlns:a16="http://schemas.microsoft.com/office/drawing/2014/main" id="{773EF52E-1F0C-8CCF-C2E3-B6E072442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7" y="2664769"/>
            <a:ext cx="12957429" cy="3684832"/>
          </a:xfrm>
          <a:prstGeom prst="rect">
            <a:avLst/>
          </a:prstGeom>
        </p:spPr>
      </p:pic>
    </p:spTree>
    <p:extLst>
      <p:ext uri="{BB962C8B-B14F-4D97-AF65-F5344CB8AC3E}">
        <p14:creationId xmlns:p14="http://schemas.microsoft.com/office/powerpoint/2010/main" val="424177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87"/>
            <a:ext cx="10515600" cy="1325563"/>
          </a:xfrm>
        </p:spPr>
        <p:txBody>
          <a:bodyPr/>
          <a:lstStyle/>
          <a:p>
            <a:r>
              <a:rPr lang="en-US" b="1" dirty="0"/>
              <a:t>Results</a:t>
            </a:r>
          </a:p>
        </p:txBody>
      </p:sp>
      <p:sp>
        <p:nvSpPr>
          <p:cNvPr id="3" name="Content Placeholder 2"/>
          <p:cNvSpPr>
            <a:spLocks noGrp="1"/>
          </p:cNvSpPr>
          <p:nvPr>
            <p:ph idx="1"/>
          </p:nvPr>
        </p:nvSpPr>
        <p:spPr>
          <a:xfrm>
            <a:off x="838200" y="1267485"/>
            <a:ext cx="10515600" cy="4610713"/>
          </a:xfrm>
        </p:spPr>
        <p:txBody>
          <a:bodyPr/>
          <a:lstStyle/>
          <a:p>
            <a:pPr marL="0" indent="0" algn="just">
              <a:buNone/>
            </a:pPr>
            <a:r>
              <a:rPr lang="en-US" sz="2000" dirty="0"/>
              <a:t>For the research purpose the radio coverage distance extension presented at figures bellow, The table shows the measurements between the nodes and the gateway.</a:t>
            </a:r>
          </a:p>
        </p:txBody>
      </p:sp>
      <p:graphicFrame>
        <p:nvGraphicFramePr>
          <p:cNvPr id="10" name="Table 9"/>
          <p:cNvGraphicFramePr>
            <a:graphicFrameLocks noGrp="1"/>
          </p:cNvGraphicFramePr>
          <p:nvPr>
            <p:extLst>
              <p:ext uri="{D42A27DB-BD31-4B8C-83A1-F6EECF244321}">
                <p14:modId xmlns:p14="http://schemas.microsoft.com/office/powerpoint/2010/main" val="650251300"/>
              </p:ext>
            </p:extLst>
          </p:nvPr>
        </p:nvGraphicFramePr>
        <p:xfrm>
          <a:off x="1994910" y="4996426"/>
          <a:ext cx="7591236" cy="1726518"/>
        </p:xfrm>
        <a:graphic>
          <a:graphicData uri="http://schemas.openxmlformats.org/drawingml/2006/table">
            <a:tbl>
              <a:tblPr firstRow="1" firstCol="1" bandRow="1">
                <a:tableStyleId>{5C22544A-7EE6-4342-B048-85BDC9FD1C3A}</a:tableStyleId>
              </a:tblPr>
              <a:tblGrid>
                <a:gridCol w="1173902">
                  <a:extLst>
                    <a:ext uri="{9D8B030D-6E8A-4147-A177-3AD203B41FA5}">
                      <a16:colId xmlns:a16="http://schemas.microsoft.com/office/drawing/2014/main" val="20000"/>
                    </a:ext>
                  </a:extLst>
                </a:gridCol>
                <a:gridCol w="2739106">
                  <a:extLst>
                    <a:ext uri="{9D8B030D-6E8A-4147-A177-3AD203B41FA5}">
                      <a16:colId xmlns:a16="http://schemas.microsoft.com/office/drawing/2014/main" val="20001"/>
                    </a:ext>
                  </a:extLst>
                </a:gridCol>
                <a:gridCol w="1799984">
                  <a:extLst>
                    <a:ext uri="{9D8B030D-6E8A-4147-A177-3AD203B41FA5}">
                      <a16:colId xmlns:a16="http://schemas.microsoft.com/office/drawing/2014/main" val="20002"/>
                    </a:ext>
                  </a:extLst>
                </a:gridCol>
                <a:gridCol w="1878244">
                  <a:extLst>
                    <a:ext uri="{9D8B030D-6E8A-4147-A177-3AD203B41FA5}">
                      <a16:colId xmlns:a16="http://schemas.microsoft.com/office/drawing/2014/main" val="20003"/>
                    </a:ext>
                  </a:extLst>
                </a:gridCol>
              </a:tblGrid>
              <a:tr h="287753">
                <a:tc>
                  <a:txBody>
                    <a:bodyPr/>
                    <a:lstStyle/>
                    <a:p>
                      <a:pPr marL="0" marR="0" algn="ctr">
                        <a:lnSpc>
                          <a:spcPts val="1300"/>
                        </a:lnSpc>
                        <a:spcBef>
                          <a:spcPts val="0"/>
                        </a:spcBef>
                        <a:spcAft>
                          <a:spcPts val="0"/>
                        </a:spcAft>
                      </a:pPr>
                      <a:r>
                        <a:rPr lang="en-US" sz="1000" kern="100" dirty="0">
                          <a:effectLst/>
                        </a:rPr>
                        <a:t> </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Gateway distance (Km)</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SNR (dB)</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RSSI (dB)</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7753">
                <a:tc>
                  <a:txBody>
                    <a:bodyPr/>
                    <a:lstStyle/>
                    <a:p>
                      <a:pPr marL="0" marR="0" algn="ctr">
                        <a:lnSpc>
                          <a:spcPts val="1300"/>
                        </a:lnSpc>
                        <a:spcBef>
                          <a:spcPts val="0"/>
                        </a:spcBef>
                        <a:spcAft>
                          <a:spcPts val="0"/>
                        </a:spcAft>
                      </a:pPr>
                      <a:r>
                        <a:rPr lang="en-US" sz="1000" kern="100">
                          <a:effectLst/>
                        </a:rPr>
                        <a:t>Node 1</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2.68</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5.5 ~ 5.7</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-108 ~ -109</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7753">
                <a:tc>
                  <a:txBody>
                    <a:bodyPr/>
                    <a:lstStyle/>
                    <a:p>
                      <a:pPr marL="0" marR="0" algn="ctr">
                        <a:lnSpc>
                          <a:spcPts val="1300"/>
                        </a:lnSpc>
                        <a:spcBef>
                          <a:spcPts val="0"/>
                        </a:spcBef>
                        <a:spcAft>
                          <a:spcPts val="0"/>
                        </a:spcAft>
                      </a:pPr>
                      <a:r>
                        <a:rPr lang="en-US" sz="1000" kern="100">
                          <a:effectLst/>
                        </a:rPr>
                        <a:t>Node 2</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2.70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4.5 ~ 5.1</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-109 ~ -110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7753">
                <a:tc>
                  <a:txBody>
                    <a:bodyPr/>
                    <a:lstStyle/>
                    <a:p>
                      <a:pPr marL="0" marR="0" algn="ctr">
                        <a:lnSpc>
                          <a:spcPts val="1300"/>
                        </a:lnSpc>
                        <a:spcBef>
                          <a:spcPts val="0"/>
                        </a:spcBef>
                        <a:spcAft>
                          <a:spcPts val="0"/>
                        </a:spcAft>
                      </a:pPr>
                      <a:r>
                        <a:rPr lang="en-US" sz="1000" kern="100">
                          <a:effectLst/>
                        </a:rPr>
                        <a:t>Node 3</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3.57</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3.9 ~ 4.78</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-108 ~ -110</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7753">
                <a:tc>
                  <a:txBody>
                    <a:bodyPr/>
                    <a:lstStyle/>
                    <a:p>
                      <a:pPr marL="0" marR="0" algn="ctr">
                        <a:lnSpc>
                          <a:spcPts val="1300"/>
                        </a:lnSpc>
                        <a:spcBef>
                          <a:spcPts val="0"/>
                        </a:spcBef>
                        <a:spcAft>
                          <a:spcPts val="0"/>
                        </a:spcAft>
                      </a:pPr>
                      <a:r>
                        <a:rPr lang="en-US" sz="1000" kern="100">
                          <a:effectLst/>
                        </a:rPr>
                        <a:t>Node EXP1</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4.58</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9.5 ~ 10.5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-95 ~ -91</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7753">
                <a:tc>
                  <a:txBody>
                    <a:bodyPr/>
                    <a:lstStyle/>
                    <a:p>
                      <a:pPr marL="0" marR="0" algn="ctr">
                        <a:lnSpc>
                          <a:spcPts val="1300"/>
                        </a:lnSpc>
                        <a:spcBef>
                          <a:spcPts val="0"/>
                        </a:spcBef>
                        <a:spcAft>
                          <a:spcPts val="0"/>
                        </a:spcAft>
                      </a:pPr>
                      <a:r>
                        <a:rPr lang="en-US" sz="1000" kern="100">
                          <a:effectLst/>
                        </a:rPr>
                        <a:t>Node EXP2</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6.63</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a:effectLst/>
                        </a:rPr>
                        <a:t>-3.75 ~ 5.5</a:t>
                      </a:r>
                      <a:endParaRPr lang="en-US" sz="1000" kern="1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kern="100" dirty="0">
                          <a:effectLst/>
                        </a:rPr>
                        <a:t>-116 ~ -102</a:t>
                      </a:r>
                      <a:endParaRPr lang="en-US" sz="1000" kern="1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11" name="Rectangle 10"/>
          <p:cNvSpPr/>
          <p:nvPr/>
        </p:nvSpPr>
        <p:spPr>
          <a:xfrm>
            <a:off x="2437598" y="4690534"/>
            <a:ext cx="7454020" cy="342658"/>
          </a:xfrm>
          <a:prstGeom prst="rect">
            <a:avLst/>
          </a:prstGeom>
        </p:spPr>
        <p:txBody>
          <a:bodyPr wrap="square">
            <a:spAutoFit/>
          </a:bodyPr>
          <a:lstStyle/>
          <a:p>
            <a:pPr algn="ctr">
              <a:lnSpc>
                <a:spcPct val="115000"/>
              </a:lnSpc>
              <a:spcAft>
                <a:spcPts val="1000"/>
              </a:spcAft>
            </a:pPr>
            <a:r>
              <a:rPr lang="en-US" sz="15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Table. </a:t>
            </a:r>
            <a:r>
              <a:rPr lang="en-US" sz="1500" dirty="0">
                <a:solidFill>
                  <a:srgbClr val="000000"/>
                </a:solidFill>
                <a:latin typeface="Palatino Linotype" panose="02040502050505030304" pitchFamily="18" charset="0"/>
                <a:ea typeface="Calibri" panose="020F0502020204030204" pitchFamily="34" charset="0"/>
                <a:cs typeface="Arial" panose="020B0604020202020204" pitchFamily="34" charset="0"/>
              </a:rPr>
              <a:t>SNR and RSSI measurements from nodes (rural area)</a:t>
            </a:r>
            <a:endParaRPr lang="en-US" sz="1500" dirty="0">
              <a:solidFill>
                <a:srgbClr val="000000"/>
              </a:solidFill>
              <a:effectLst/>
              <a:latin typeface="Palatino Linotype" panose="02040502050505030304" pitchFamily="18" charset="0"/>
              <a:ea typeface="DengXian"/>
              <a:cs typeface="Times New Roman" panose="02020603050405020304" pitchFamily="18" charset="0"/>
            </a:endParaRPr>
          </a:p>
        </p:txBody>
      </p:sp>
      <p:pic>
        <p:nvPicPr>
          <p:cNvPr id="6" name="Εικόνα 5">
            <a:extLst>
              <a:ext uri="{FF2B5EF4-FFF2-40B4-BE49-F238E27FC236}">
                <a16:creationId xmlns:a16="http://schemas.microsoft.com/office/drawing/2014/main" id="{32C50C6B-95C7-CD62-37BC-626AF1A0F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28558"/>
            <a:ext cx="10416404" cy="3187331"/>
          </a:xfrm>
          <a:prstGeom prst="rect">
            <a:avLst/>
          </a:prstGeom>
        </p:spPr>
      </p:pic>
    </p:spTree>
    <p:extLst>
      <p:ext uri="{BB962C8B-B14F-4D97-AF65-F5344CB8AC3E}">
        <p14:creationId xmlns:p14="http://schemas.microsoft.com/office/powerpoint/2010/main" val="50223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87"/>
            <a:ext cx="10515600" cy="1325563"/>
          </a:xfrm>
        </p:spPr>
        <p:txBody>
          <a:bodyPr/>
          <a:lstStyle/>
          <a:p>
            <a:r>
              <a:rPr lang="en-US" b="1" dirty="0"/>
              <a:t>Results</a:t>
            </a:r>
          </a:p>
        </p:txBody>
      </p:sp>
      <p:sp>
        <p:nvSpPr>
          <p:cNvPr id="3" name="Content Placeholder 2"/>
          <p:cNvSpPr>
            <a:spLocks noGrp="1"/>
          </p:cNvSpPr>
          <p:nvPr>
            <p:ph idx="1"/>
          </p:nvPr>
        </p:nvSpPr>
        <p:spPr>
          <a:xfrm>
            <a:off x="424874" y="1177802"/>
            <a:ext cx="11416144" cy="4610713"/>
          </a:xfrm>
        </p:spPr>
        <p:txBody>
          <a:bodyPr/>
          <a:lstStyle/>
          <a:p>
            <a:pPr marL="0" indent="0" algn="just">
              <a:buNone/>
            </a:pPr>
            <a:r>
              <a:rPr lang="en-US" sz="2000" dirty="0"/>
              <a:t>The visualization of the deep of water tank presented dynamically under the </a:t>
            </a:r>
            <a:r>
              <a:rPr lang="en-US" sz="2000" dirty="0" err="1"/>
              <a:t>Grafana</a:t>
            </a:r>
            <a:r>
              <a:rPr lang="en-US" sz="2000" dirty="0"/>
              <a:t> lab environment. Figure bellow, shows the water tanks depth measurements and the battery voltage of the node.</a:t>
            </a:r>
          </a:p>
        </p:txBody>
      </p:sp>
      <p:grpSp>
        <p:nvGrpSpPr>
          <p:cNvPr id="5" name="Group 4">
            <a:extLst>
              <a:ext uri="{FF2B5EF4-FFF2-40B4-BE49-F238E27FC236}">
                <a16:creationId xmlns:a16="http://schemas.microsoft.com/office/drawing/2014/main" id="{99232D57-801F-5DD5-6EB6-F823226F47EB}"/>
              </a:ext>
            </a:extLst>
          </p:cNvPr>
          <p:cNvGrpSpPr>
            <a:grpSpLocks noChangeAspect="1"/>
          </p:cNvGrpSpPr>
          <p:nvPr/>
        </p:nvGrpSpPr>
        <p:grpSpPr bwMode="auto">
          <a:xfrm>
            <a:off x="41851" y="2143603"/>
            <a:ext cx="11725275" cy="4025901"/>
            <a:chOff x="33" y="1423"/>
            <a:chExt cx="7386" cy="2536"/>
          </a:xfrm>
        </p:grpSpPr>
        <p:sp>
          <p:nvSpPr>
            <p:cNvPr id="8" name="AutoShape 3">
              <a:extLst>
                <a:ext uri="{FF2B5EF4-FFF2-40B4-BE49-F238E27FC236}">
                  <a16:creationId xmlns:a16="http://schemas.microsoft.com/office/drawing/2014/main" id="{99536F64-A4FF-BAFE-787C-686FBBBA604D}"/>
                </a:ext>
              </a:extLst>
            </p:cNvPr>
            <p:cNvSpPr>
              <a:spLocks noChangeAspect="1" noChangeArrowheads="1" noTextEdit="1"/>
            </p:cNvSpPr>
            <p:nvPr/>
          </p:nvSpPr>
          <p:spPr bwMode="auto">
            <a:xfrm>
              <a:off x="261" y="1429"/>
              <a:ext cx="7158"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61933193-8356-D7BA-FC9D-CFD3C5F77361}"/>
                </a:ext>
              </a:extLst>
            </p:cNvPr>
            <p:cNvSpPr>
              <a:spLocks noChangeArrowheads="1"/>
            </p:cNvSpPr>
            <p:nvPr/>
          </p:nvSpPr>
          <p:spPr bwMode="auto">
            <a:xfrm>
              <a:off x="2067" y="1423"/>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11E5BF1D-8E20-67BA-D916-9AB22D7AF01D}"/>
                </a:ext>
              </a:extLst>
            </p:cNvPr>
            <p:cNvSpPr>
              <a:spLocks noChangeArrowheads="1"/>
            </p:cNvSpPr>
            <p:nvPr/>
          </p:nvSpPr>
          <p:spPr bwMode="auto">
            <a:xfrm>
              <a:off x="3359" y="3248"/>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E9FD7AC4-C862-2B29-495E-8F8F9DA48EBC}"/>
                </a:ext>
              </a:extLst>
            </p:cNvPr>
            <p:cNvSpPr>
              <a:spLocks noChangeArrowheads="1"/>
            </p:cNvSpPr>
            <p:nvPr/>
          </p:nvSpPr>
          <p:spPr bwMode="auto">
            <a:xfrm>
              <a:off x="2242" y="3785"/>
              <a:ext cx="1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DF472769-1AF3-CB74-4AD8-395126351387}"/>
                </a:ext>
              </a:extLst>
            </p:cNvPr>
            <p:cNvSpPr>
              <a:spLocks noChangeArrowheads="1"/>
            </p:cNvSpPr>
            <p:nvPr/>
          </p:nvSpPr>
          <p:spPr bwMode="auto">
            <a:xfrm>
              <a:off x="2040" y="33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931EA81A-E472-530D-0065-B30F32737E9D}"/>
                </a:ext>
              </a:extLst>
            </p:cNvPr>
            <p:cNvSpPr>
              <a:spLocks noChangeArrowheads="1"/>
            </p:cNvSpPr>
            <p:nvPr/>
          </p:nvSpPr>
          <p:spPr bwMode="auto">
            <a:xfrm>
              <a:off x="2103" y="33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8C28345B-B637-A120-4E8A-1345AB04DB8C}"/>
                </a:ext>
              </a:extLst>
            </p:cNvPr>
            <p:cNvSpPr>
              <a:spLocks noChangeArrowheads="1"/>
            </p:cNvSpPr>
            <p:nvPr/>
          </p:nvSpPr>
          <p:spPr bwMode="auto">
            <a:xfrm>
              <a:off x="2147" y="3383"/>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6E087B30-7A30-D096-433C-4F19217F14BE}"/>
                </a:ext>
              </a:extLst>
            </p:cNvPr>
            <p:cNvSpPr>
              <a:spLocks noChangeArrowheads="1"/>
            </p:cNvSpPr>
            <p:nvPr/>
          </p:nvSpPr>
          <p:spPr bwMode="auto">
            <a:xfrm>
              <a:off x="5680" y="1423"/>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41108C37-0B32-E393-46E6-53E47EC443DE}"/>
                </a:ext>
              </a:extLst>
            </p:cNvPr>
            <p:cNvSpPr>
              <a:spLocks noChangeArrowheads="1"/>
            </p:cNvSpPr>
            <p:nvPr/>
          </p:nvSpPr>
          <p:spPr bwMode="auto">
            <a:xfrm>
              <a:off x="6982" y="3248"/>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856CE4B8-8273-0F92-8704-272F6746B4F9}"/>
                </a:ext>
              </a:extLst>
            </p:cNvPr>
            <p:cNvSpPr>
              <a:spLocks noChangeArrowheads="1"/>
            </p:cNvSpPr>
            <p:nvPr/>
          </p:nvSpPr>
          <p:spPr bwMode="auto">
            <a:xfrm>
              <a:off x="5594" y="33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DE1AA315-B094-12A0-8428-73D6A4BFDBAF}"/>
                </a:ext>
              </a:extLst>
            </p:cNvPr>
            <p:cNvSpPr>
              <a:spLocks noChangeArrowheads="1"/>
            </p:cNvSpPr>
            <p:nvPr/>
          </p:nvSpPr>
          <p:spPr bwMode="auto">
            <a:xfrm>
              <a:off x="5640" y="338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32F5D7CA-5AAE-173A-4703-A47EA02F6AB4}"/>
                </a:ext>
              </a:extLst>
            </p:cNvPr>
            <p:cNvSpPr>
              <a:spLocks noChangeArrowheads="1"/>
            </p:cNvSpPr>
            <p:nvPr/>
          </p:nvSpPr>
          <p:spPr bwMode="auto">
            <a:xfrm>
              <a:off x="5723" y="33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59B0134A-D722-F279-E014-25617F93174D}"/>
                </a:ext>
              </a:extLst>
            </p:cNvPr>
            <p:cNvSpPr>
              <a:spLocks noChangeArrowheads="1"/>
            </p:cNvSpPr>
            <p:nvPr/>
          </p:nvSpPr>
          <p:spPr bwMode="auto">
            <a:xfrm>
              <a:off x="5767" y="3383"/>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latin typeface="Palatino Linotype" panose="0204050205050503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7BB201E9-2037-3E5A-54A6-E3C6F9865BD2}"/>
                </a:ext>
              </a:extLst>
            </p:cNvPr>
            <p:cNvSpPr>
              <a:spLocks noChangeArrowheads="1"/>
            </p:cNvSpPr>
            <p:nvPr/>
          </p:nvSpPr>
          <p:spPr bwMode="auto">
            <a:xfrm>
              <a:off x="261" y="3584"/>
              <a:ext cx="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769C7774-3BC9-EC8D-8581-45828E025C9C}"/>
                </a:ext>
              </a:extLst>
            </p:cNvPr>
            <p:cNvSpPr>
              <a:spLocks noChangeArrowheads="1"/>
            </p:cNvSpPr>
            <p:nvPr/>
          </p:nvSpPr>
          <p:spPr bwMode="auto">
            <a:xfrm>
              <a:off x="33" y="36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C30F9E4A-CE8F-E355-1E1C-2ED7E16766D1}"/>
                </a:ext>
              </a:extLst>
            </p:cNvPr>
            <p:cNvSpPr>
              <a:spLocks noChangeArrowheads="1"/>
            </p:cNvSpPr>
            <p:nvPr/>
          </p:nvSpPr>
          <p:spPr bwMode="auto">
            <a:xfrm>
              <a:off x="89" y="3611"/>
              <a:ext cx="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alatino Linotype" panose="0204050205050503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8" name="Picture 20">
              <a:extLst>
                <a:ext uri="{FF2B5EF4-FFF2-40B4-BE49-F238E27FC236}">
                  <a16:creationId xmlns:a16="http://schemas.microsoft.com/office/drawing/2014/main" id="{C98ECEF0-1C3E-BC80-63E0-7DE38C99C2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 y="1595"/>
              <a:ext cx="2577"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a:extLst>
                <a:ext uri="{FF2B5EF4-FFF2-40B4-BE49-F238E27FC236}">
                  <a16:creationId xmlns:a16="http://schemas.microsoft.com/office/drawing/2014/main" id="{D8D30E25-5CE8-DE17-92E5-898C57EAFB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 y="1595"/>
              <a:ext cx="2594"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059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87"/>
            <a:ext cx="10515600" cy="1325563"/>
          </a:xfrm>
        </p:spPr>
        <p:txBody>
          <a:bodyPr/>
          <a:lstStyle/>
          <a:p>
            <a:r>
              <a:rPr lang="en-US" b="1" dirty="0"/>
              <a:t>Results</a:t>
            </a:r>
          </a:p>
        </p:txBody>
      </p:sp>
      <p:pic>
        <p:nvPicPr>
          <p:cNvPr id="24" name="Picture 11">
            <a:extLst>
              <a:ext uri="{FF2B5EF4-FFF2-40B4-BE49-F238E27FC236}">
                <a16:creationId xmlns:a16="http://schemas.microsoft.com/office/drawing/2014/main" id="{508D0A58-0F28-D2EB-64A1-CBDA02395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965" y="2706973"/>
            <a:ext cx="5005989" cy="2814938"/>
          </a:xfrm>
          <a:prstGeom prst="rect">
            <a:avLst/>
          </a:prstGeom>
          <a:noFill/>
        </p:spPr>
      </p:pic>
      <p:pic>
        <p:nvPicPr>
          <p:cNvPr id="25" name="Picture 13">
            <a:extLst>
              <a:ext uri="{FF2B5EF4-FFF2-40B4-BE49-F238E27FC236}">
                <a16:creationId xmlns:a16="http://schemas.microsoft.com/office/drawing/2014/main" id="{43422B6F-3B5B-41B1-8013-7388E621B1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046" y="2706973"/>
            <a:ext cx="5005989" cy="2814938"/>
          </a:xfrm>
          <a:prstGeom prst="rect">
            <a:avLst/>
          </a:prstGeom>
          <a:noFill/>
        </p:spPr>
      </p:pic>
      <p:sp>
        <p:nvSpPr>
          <p:cNvPr id="26" name="Content Placeholder 2">
            <a:extLst>
              <a:ext uri="{FF2B5EF4-FFF2-40B4-BE49-F238E27FC236}">
                <a16:creationId xmlns:a16="http://schemas.microsoft.com/office/drawing/2014/main" id="{894D182A-464C-04D7-BB09-4224572506A8}"/>
              </a:ext>
            </a:extLst>
          </p:cNvPr>
          <p:cNvSpPr>
            <a:spLocks noGrp="1"/>
          </p:cNvSpPr>
          <p:nvPr>
            <p:ph idx="1"/>
          </p:nvPr>
        </p:nvSpPr>
        <p:spPr>
          <a:xfrm>
            <a:off x="424874" y="1177802"/>
            <a:ext cx="11416144" cy="943961"/>
          </a:xfrm>
        </p:spPr>
        <p:txBody>
          <a:bodyPr/>
          <a:lstStyle/>
          <a:p>
            <a:pPr algn="just"/>
            <a:r>
              <a:rPr lang="en-US" sz="2000" dirty="0"/>
              <a:t>SNR, RSSI measurements show the difference between urban and rural area coverage</a:t>
            </a:r>
          </a:p>
        </p:txBody>
      </p:sp>
    </p:spTree>
    <p:extLst>
      <p:ext uri="{BB962C8B-B14F-4D97-AF65-F5344CB8AC3E}">
        <p14:creationId xmlns:p14="http://schemas.microsoft.com/office/powerpoint/2010/main" val="930693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1017</Words>
  <Application>Microsoft Office PowerPoint</Application>
  <PresentationFormat>Ευρεία οθόνη</PresentationFormat>
  <Paragraphs>123</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Palatino Linotype</vt:lpstr>
      <vt:lpstr>Office Theme</vt:lpstr>
      <vt:lpstr>LoRa radius coverage map on urban and rural areas: Case study of Athens northern suburbs and Tinos Island, Greece. </vt:lpstr>
      <vt:lpstr>Introduction</vt:lpstr>
      <vt:lpstr>Materials and methods</vt:lpstr>
      <vt:lpstr>Materials and methods</vt:lpstr>
      <vt:lpstr>Results</vt:lpstr>
      <vt:lpstr>Results</vt:lpstr>
      <vt:lpstr>Results</vt:lpstr>
      <vt:lpstr>Results</vt:lpstr>
      <vt:lpstr>Results</vt:lpstr>
      <vt:lpstr>Conclusion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jchr-new</dc:creator>
  <cp:lastModifiedBy>Spiros</cp:lastModifiedBy>
  <cp:revision>84</cp:revision>
  <dcterms:created xsi:type="dcterms:W3CDTF">2023-09-11T07:33:34Z</dcterms:created>
  <dcterms:modified xsi:type="dcterms:W3CDTF">2023-10-14T15:11:41Z</dcterms:modified>
</cp:coreProperties>
</file>