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405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32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</p:embeddedFont>
    <p:embeddedFont>
      <p:font typeface="Titillium Web" panose="00000500000000000000" pitchFamily="2" charset="0"/>
      <p:regular r:id="rId17"/>
      <p:bold r:id="rId18"/>
      <p:italic r:id="rId19"/>
      <p:boldItalic r:id="rId20"/>
    </p:embeddedFont>
    <p:embeddedFont>
      <p:font typeface="Quantico" panose="020B0604020202020204" charset="0"/>
      <p:regular r:id="rId21"/>
      <p:bold r:id="rId22"/>
      <p:italic r:id="rId23"/>
      <p:boldItalic r:id="rId24"/>
    </p:embeddedFont>
    <p:embeddedFont>
      <p:font typeface="Titillium Web Light" panose="00000400000000000000" pitchFamily="2" charset="0"/>
      <p:regular r:id="rId25"/>
      <p:bold r:id="rId26"/>
      <p:italic r:id="rId27"/>
      <p:boldItalic r:id="rId28"/>
    </p:embeddedFont>
    <p:embeddedFont>
      <p:font typeface="Bodoni MT" panose="02070603080606020203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6FFCF"/>
    <a:srgbClr val="D4E7EC"/>
    <a:srgbClr val="8EBCC2"/>
    <a:srgbClr val="60B4AC"/>
    <a:srgbClr val="FFFA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0653CC-4A50-4E32-A8ED-4DE911689D11}">
  <a:tblStyle styleId="{1A0653CC-4A50-4E32-A8ED-4DE911689D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3A3574A-DF0D-49F8-961E-AA8F3311F0E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57" autoAdjust="0"/>
  </p:normalViewPr>
  <p:slideViewPr>
    <p:cSldViewPr snapToGrid="0" showGuides="1">
      <p:cViewPr varScale="1">
        <p:scale>
          <a:sx n="147" d="100"/>
          <a:sy n="147" d="100"/>
        </p:scale>
        <p:origin x="538" y="-61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https://www.lasernanofab.com/index.php/8-products/11-additive-micro-manufacturing 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https://www.lasernanofab.com/index.php/8-products/11-additive-micro-manufacturing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8976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https://www.lasernanofab.com/index.php/8-products/11-additive-micro-manufacturing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2572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90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https://www.lasernanofab.com/index.php/8-products/11-additive-micro-manufacturing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0229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https://www.lasernanofab.com/index.php/8-products/11-additive-micro-manufacturing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146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https://www.lasernanofab.com/index.php/8-products/11-additive-micro-manufacturing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818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https://www.lasernanofab.com/index.php/8-products/11-additive-micro-manufacturing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435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https://www.lasernanofab.com/index.php/8-products/11-additive-micro-manufacturing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3811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https://www.lasernanofab.com/index.php/8-products/11-additive-micro-manufacturing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496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https://www.lasernanofab.com/index.php/8-products/11-additive-micro-manufacturing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0859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https://www.lasernanofab.com/index.php/8-products/11-additive-micro-manufacturing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560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6436" cy="5144872"/>
          </a:xfrm>
          <a:custGeom>
            <a:avLst/>
            <a:gdLst/>
            <a:ahLst/>
            <a:cxnLst/>
            <a:rect l="l" t="t" r="r" b="b"/>
            <a:pathLst>
              <a:path w="3464559" h="1948815" extrusionOk="0">
                <a:moveTo>
                  <a:pt x="1162685" y="742315"/>
                </a:moveTo>
                <a:cubicBezTo>
                  <a:pt x="1426846" y="572135"/>
                  <a:pt x="1547496" y="304800"/>
                  <a:pt x="1484630" y="635"/>
                </a:cubicBezTo>
                <a:lnTo>
                  <a:pt x="1482090" y="635"/>
                </a:lnTo>
                <a:cubicBezTo>
                  <a:pt x="1486535" y="20320"/>
                  <a:pt x="1490346" y="44450"/>
                  <a:pt x="1493521" y="70485"/>
                </a:cubicBezTo>
                <a:cubicBezTo>
                  <a:pt x="1530350" y="407035"/>
                  <a:pt x="1348105" y="641985"/>
                  <a:pt x="1092835" y="781050"/>
                </a:cubicBezTo>
                <a:cubicBezTo>
                  <a:pt x="1033145" y="814705"/>
                  <a:pt x="960120" y="843280"/>
                  <a:pt x="897255" y="874395"/>
                </a:cubicBezTo>
                <a:cubicBezTo>
                  <a:pt x="698500" y="972185"/>
                  <a:pt x="528955" y="1082675"/>
                  <a:pt x="391795" y="1240155"/>
                </a:cubicBezTo>
                <a:cubicBezTo>
                  <a:pt x="236220" y="1420495"/>
                  <a:pt x="145415" y="1656715"/>
                  <a:pt x="123825" y="1948180"/>
                </a:cubicBezTo>
                <a:lnTo>
                  <a:pt x="123825" y="1948180"/>
                </a:lnTo>
                <a:cubicBezTo>
                  <a:pt x="152400" y="1689100"/>
                  <a:pt x="210185" y="1506855"/>
                  <a:pt x="313055" y="1349375"/>
                </a:cubicBezTo>
                <a:cubicBezTo>
                  <a:pt x="575945" y="954405"/>
                  <a:pt x="1013460" y="850265"/>
                  <a:pt x="1162685" y="742315"/>
                </a:cubicBezTo>
                <a:close/>
                <a:moveTo>
                  <a:pt x="1208405" y="768350"/>
                </a:moveTo>
                <a:cubicBezTo>
                  <a:pt x="1482090" y="605155"/>
                  <a:pt x="1635760" y="338455"/>
                  <a:pt x="1587500" y="10795"/>
                </a:cubicBezTo>
                <a:cubicBezTo>
                  <a:pt x="1586865" y="7620"/>
                  <a:pt x="1586230" y="3810"/>
                  <a:pt x="1586230" y="635"/>
                </a:cubicBezTo>
                <a:lnTo>
                  <a:pt x="1583055" y="635"/>
                </a:lnTo>
                <a:cubicBezTo>
                  <a:pt x="1583055" y="635"/>
                  <a:pt x="1583055" y="635"/>
                  <a:pt x="1583055" y="1270"/>
                </a:cubicBezTo>
                <a:cubicBezTo>
                  <a:pt x="1588771" y="36195"/>
                  <a:pt x="1593850" y="81280"/>
                  <a:pt x="1593850" y="134620"/>
                </a:cubicBezTo>
                <a:cubicBezTo>
                  <a:pt x="1588771" y="465455"/>
                  <a:pt x="1385571" y="676275"/>
                  <a:pt x="1143000" y="802640"/>
                </a:cubicBezTo>
                <a:cubicBezTo>
                  <a:pt x="1069340" y="842010"/>
                  <a:pt x="980440" y="873125"/>
                  <a:pt x="904875" y="909955"/>
                </a:cubicBezTo>
                <a:cubicBezTo>
                  <a:pt x="687070" y="1014730"/>
                  <a:pt x="492760" y="1145540"/>
                  <a:pt x="355600" y="1339215"/>
                </a:cubicBezTo>
                <a:cubicBezTo>
                  <a:pt x="234950" y="1508760"/>
                  <a:pt x="179705" y="1708785"/>
                  <a:pt x="155575" y="1924685"/>
                </a:cubicBezTo>
                <a:cubicBezTo>
                  <a:pt x="154940" y="1932940"/>
                  <a:pt x="153035" y="1941195"/>
                  <a:pt x="153035" y="1948815"/>
                </a:cubicBezTo>
                <a:lnTo>
                  <a:pt x="156210" y="1948815"/>
                </a:lnTo>
                <a:cubicBezTo>
                  <a:pt x="167005" y="1845310"/>
                  <a:pt x="181610" y="1763395"/>
                  <a:pt x="201930" y="1685290"/>
                </a:cubicBezTo>
                <a:cubicBezTo>
                  <a:pt x="370840" y="1021080"/>
                  <a:pt x="1032510" y="889635"/>
                  <a:pt x="1208405" y="768350"/>
                </a:cubicBezTo>
                <a:close/>
                <a:moveTo>
                  <a:pt x="1312546" y="758190"/>
                </a:moveTo>
                <a:cubicBezTo>
                  <a:pt x="1579880" y="587375"/>
                  <a:pt x="1724660" y="316865"/>
                  <a:pt x="1685925" y="635"/>
                </a:cubicBezTo>
                <a:lnTo>
                  <a:pt x="1683385" y="635"/>
                </a:lnTo>
                <a:cubicBezTo>
                  <a:pt x="1687830" y="34925"/>
                  <a:pt x="1691005" y="81280"/>
                  <a:pt x="1689100" y="133985"/>
                </a:cubicBezTo>
                <a:cubicBezTo>
                  <a:pt x="1671955" y="469265"/>
                  <a:pt x="1462405" y="680720"/>
                  <a:pt x="1223646" y="807085"/>
                </a:cubicBezTo>
                <a:cubicBezTo>
                  <a:pt x="1179196" y="830580"/>
                  <a:pt x="1132840" y="852170"/>
                  <a:pt x="1082675" y="871855"/>
                </a:cubicBezTo>
                <a:cubicBezTo>
                  <a:pt x="732790" y="1004570"/>
                  <a:pt x="488315" y="1180465"/>
                  <a:pt x="348615" y="1404620"/>
                </a:cubicBezTo>
                <a:cubicBezTo>
                  <a:pt x="238760" y="1581785"/>
                  <a:pt x="196215" y="1781810"/>
                  <a:pt x="184785" y="1948180"/>
                </a:cubicBezTo>
                <a:lnTo>
                  <a:pt x="185420" y="1948180"/>
                </a:lnTo>
                <a:cubicBezTo>
                  <a:pt x="207010" y="1772920"/>
                  <a:pt x="234315" y="1593850"/>
                  <a:pt x="348615" y="1409700"/>
                </a:cubicBezTo>
                <a:cubicBezTo>
                  <a:pt x="636905" y="963930"/>
                  <a:pt x="1096646" y="910590"/>
                  <a:pt x="1312546" y="758190"/>
                </a:cubicBezTo>
                <a:close/>
                <a:moveTo>
                  <a:pt x="1169035" y="676910"/>
                </a:moveTo>
                <a:cubicBezTo>
                  <a:pt x="1337946" y="538480"/>
                  <a:pt x="1438275" y="332105"/>
                  <a:pt x="1400810" y="78740"/>
                </a:cubicBezTo>
                <a:cubicBezTo>
                  <a:pt x="1395730" y="50165"/>
                  <a:pt x="1391921" y="21590"/>
                  <a:pt x="1384935" y="635"/>
                </a:cubicBezTo>
                <a:lnTo>
                  <a:pt x="1379221" y="635"/>
                </a:lnTo>
                <a:cubicBezTo>
                  <a:pt x="1456055" y="304165"/>
                  <a:pt x="1341755" y="559435"/>
                  <a:pt x="1098550" y="722630"/>
                </a:cubicBezTo>
                <a:cubicBezTo>
                  <a:pt x="1061085" y="748030"/>
                  <a:pt x="1019810" y="772160"/>
                  <a:pt x="975360" y="794385"/>
                </a:cubicBezTo>
                <a:cubicBezTo>
                  <a:pt x="622935" y="960755"/>
                  <a:pt x="400685" y="1129030"/>
                  <a:pt x="257810" y="1369695"/>
                </a:cubicBezTo>
                <a:cubicBezTo>
                  <a:pt x="156845" y="1543050"/>
                  <a:pt x="114935" y="1722120"/>
                  <a:pt x="89535" y="1929765"/>
                </a:cubicBezTo>
                <a:cubicBezTo>
                  <a:pt x="88265" y="1936750"/>
                  <a:pt x="87630" y="1943100"/>
                  <a:pt x="87630" y="1948815"/>
                </a:cubicBezTo>
                <a:lnTo>
                  <a:pt x="92075" y="1948815"/>
                </a:lnTo>
                <a:cubicBezTo>
                  <a:pt x="109220" y="1834515"/>
                  <a:pt x="123190" y="1727200"/>
                  <a:pt x="151130" y="1637665"/>
                </a:cubicBezTo>
                <a:cubicBezTo>
                  <a:pt x="342900" y="966470"/>
                  <a:pt x="972185" y="860425"/>
                  <a:pt x="1169035" y="676910"/>
                </a:cubicBezTo>
                <a:close/>
                <a:moveTo>
                  <a:pt x="1030605" y="650875"/>
                </a:moveTo>
                <a:cubicBezTo>
                  <a:pt x="1231265" y="472440"/>
                  <a:pt x="1261110" y="227965"/>
                  <a:pt x="1178560" y="635"/>
                </a:cubicBezTo>
                <a:lnTo>
                  <a:pt x="1175385" y="635"/>
                </a:lnTo>
                <a:cubicBezTo>
                  <a:pt x="1190625" y="41910"/>
                  <a:pt x="1201421" y="85090"/>
                  <a:pt x="1207771" y="118110"/>
                </a:cubicBezTo>
                <a:cubicBezTo>
                  <a:pt x="1252855" y="367665"/>
                  <a:pt x="1154430" y="569595"/>
                  <a:pt x="951865" y="709295"/>
                </a:cubicBezTo>
                <a:cubicBezTo>
                  <a:pt x="926465" y="727075"/>
                  <a:pt x="899795" y="743585"/>
                  <a:pt x="870585" y="759460"/>
                </a:cubicBezTo>
                <a:cubicBezTo>
                  <a:pt x="557530" y="932180"/>
                  <a:pt x="371475" y="1082040"/>
                  <a:pt x="243840" y="1265555"/>
                </a:cubicBezTo>
                <a:cubicBezTo>
                  <a:pt x="123825" y="1440180"/>
                  <a:pt x="47625" y="1658620"/>
                  <a:pt x="21590" y="1948180"/>
                </a:cubicBezTo>
                <a:lnTo>
                  <a:pt x="21590" y="1948180"/>
                </a:lnTo>
                <a:cubicBezTo>
                  <a:pt x="59690" y="1642745"/>
                  <a:pt x="123190" y="1440815"/>
                  <a:pt x="251460" y="1259205"/>
                </a:cubicBezTo>
                <a:cubicBezTo>
                  <a:pt x="514985" y="897890"/>
                  <a:pt x="885825" y="791210"/>
                  <a:pt x="1030605" y="650875"/>
                </a:cubicBezTo>
                <a:close/>
                <a:moveTo>
                  <a:pt x="955675" y="1035050"/>
                </a:moveTo>
                <a:cubicBezTo>
                  <a:pt x="1100455" y="967740"/>
                  <a:pt x="1285875" y="924560"/>
                  <a:pt x="1424305" y="849630"/>
                </a:cubicBezTo>
                <a:cubicBezTo>
                  <a:pt x="1666875" y="726440"/>
                  <a:pt x="1883410" y="528320"/>
                  <a:pt x="1959610" y="223520"/>
                </a:cubicBezTo>
                <a:cubicBezTo>
                  <a:pt x="1980565" y="133350"/>
                  <a:pt x="1985646" y="80010"/>
                  <a:pt x="1984375" y="635"/>
                </a:cubicBezTo>
                <a:lnTo>
                  <a:pt x="1981835" y="635"/>
                </a:lnTo>
                <a:cubicBezTo>
                  <a:pt x="1988185" y="438785"/>
                  <a:pt x="1694180" y="748030"/>
                  <a:pt x="1297305" y="904240"/>
                </a:cubicBezTo>
                <a:cubicBezTo>
                  <a:pt x="1157605" y="956945"/>
                  <a:pt x="1005840" y="1001395"/>
                  <a:pt x="887095" y="1064260"/>
                </a:cubicBezTo>
                <a:cubicBezTo>
                  <a:pt x="495300" y="1257935"/>
                  <a:pt x="285750" y="1552575"/>
                  <a:pt x="273685" y="1948180"/>
                </a:cubicBezTo>
                <a:lnTo>
                  <a:pt x="273685" y="1948180"/>
                </a:lnTo>
                <a:cubicBezTo>
                  <a:pt x="300355" y="1496695"/>
                  <a:pt x="537845" y="1223645"/>
                  <a:pt x="955675" y="1035050"/>
                </a:cubicBezTo>
                <a:close/>
                <a:moveTo>
                  <a:pt x="1320165" y="807085"/>
                </a:moveTo>
                <a:cubicBezTo>
                  <a:pt x="1630046" y="637540"/>
                  <a:pt x="1815465" y="351155"/>
                  <a:pt x="1785621" y="635"/>
                </a:cubicBezTo>
                <a:lnTo>
                  <a:pt x="1783080" y="635"/>
                </a:lnTo>
                <a:cubicBezTo>
                  <a:pt x="1784985" y="20320"/>
                  <a:pt x="1786255" y="43815"/>
                  <a:pt x="1786255" y="70485"/>
                </a:cubicBezTo>
                <a:cubicBezTo>
                  <a:pt x="1784985" y="448310"/>
                  <a:pt x="1544955" y="697230"/>
                  <a:pt x="1259840" y="835660"/>
                </a:cubicBezTo>
                <a:cubicBezTo>
                  <a:pt x="1178560" y="876935"/>
                  <a:pt x="1080135" y="908050"/>
                  <a:pt x="993140" y="944880"/>
                </a:cubicBezTo>
                <a:cubicBezTo>
                  <a:pt x="774700" y="1038225"/>
                  <a:pt x="589280" y="1151890"/>
                  <a:pt x="445135" y="1323340"/>
                </a:cubicBezTo>
                <a:cubicBezTo>
                  <a:pt x="328295" y="1461135"/>
                  <a:pt x="256540" y="1637030"/>
                  <a:pt x="227965" y="1830070"/>
                </a:cubicBezTo>
                <a:cubicBezTo>
                  <a:pt x="221615" y="1870075"/>
                  <a:pt x="217170" y="1908810"/>
                  <a:pt x="213360" y="1948180"/>
                </a:cubicBezTo>
                <a:lnTo>
                  <a:pt x="215900" y="1948180"/>
                </a:lnTo>
                <a:cubicBezTo>
                  <a:pt x="230505" y="1801495"/>
                  <a:pt x="257175" y="1619250"/>
                  <a:pt x="365760" y="1439545"/>
                </a:cubicBezTo>
                <a:cubicBezTo>
                  <a:pt x="636905" y="1000125"/>
                  <a:pt x="1139825" y="920750"/>
                  <a:pt x="1320165" y="807085"/>
                </a:cubicBezTo>
                <a:close/>
                <a:moveTo>
                  <a:pt x="1230630" y="967740"/>
                </a:moveTo>
                <a:cubicBezTo>
                  <a:pt x="1319530" y="939800"/>
                  <a:pt x="1398905" y="908050"/>
                  <a:pt x="1474471" y="871220"/>
                </a:cubicBezTo>
                <a:cubicBezTo>
                  <a:pt x="1827530" y="702310"/>
                  <a:pt x="2080896" y="388620"/>
                  <a:pt x="2082165" y="0"/>
                </a:cubicBezTo>
                <a:lnTo>
                  <a:pt x="2081530" y="0"/>
                </a:lnTo>
                <a:cubicBezTo>
                  <a:pt x="2064385" y="457835"/>
                  <a:pt x="1764665" y="763270"/>
                  <a:pt x="1343660" y="925195"/>
                </a:cubicBezTo>
                <a:cubicBezTo>
                  <a:pt x="1207771" y="975360"/>
                  <a:pt x="1030605" y="1023620"/>
                  <a:pt x="901700" y="1091565"/>
                </a:cubicBezTo>
                <a:cubicBezTo>
                  <a:pt x="525780" y="1273810"/>
                  <a:pt x="302895" y="1569085"/>
                  <a:pt x="300355" y="1948180"/>
                </a:cubicBezTo>
                <a:lnTo>
                  <a:pt x="300355" y="1948180"/>
                </a:lnTo>
                <a:cubicBezTo>
                  <a:pt x="322580" y="1429385"/>
                  <a:pt x="676275" y="1136650"/>
                  <a:pt x="1230630" y="967740"/>
                </a:cubicBezTo>
                <a:close/>
                <a:moveTo>
                  <a:pt x="1195071" y="1046480"/>
                </a:moveTo>
                <a:cubicBezTo>
                  <a:pt x="1330325" y="1007110"/>
                  <a:pt x="1464310" y="968375"/>
                  <a:pt x="1579246" y="914400"/>
                </a:cubicBezTo>
                <a:cubicBezTo>
                  <a:pt x="1960880" y="743585"/>
                  <a:pt x="2251710" y="423545"/>
                  <a:pt x="2280921" y="635"/>
                </a:cubicBezTo>
                <a:lnTo>
                  <a:pt x="2277746" y="635"/>
                </a:lnTo>
                <a:cubicBezTo>
                  <a:pt x="2277110" y="14605"/>
                  <a:pt x="2275840" y="30480"/>
                  <a:pt x="2273300" y="48895"/>
                </a:cubicBezTo>
                <a:cubicBezTo>
                  <a:pt x="2211705" y="528320"/>
                  <a:pt x="1842771" y="831215"/>
                  <a:pt x="1410335" y="978535"/>
                </a:cubicBezTo>
                <a:cubicBezTo>
                  <a:pt x="1279525" y="1021715"/>
                  <a:pt x="1112521" y="1062355"/>
                  <a:pt x="986155" y="1122045"/>
                </a:cubicBezTo>
                <a:cubicBezTo>
                  <a:pt x="692150" y="1250315"/>
                  <a:pt x="403225" y="1477645"/>
                  <a:pt x="356870" y="1850390"/>
                </a:cubicBezTo>
                <a:cubicBezTo>
                  <a:pt x="351790" y="1891665"/>
                  <a:pt x="351155" y="1925320"/>
                  <a:pt x="351155" y="1948815"/>
                </a:cubicBezTo>
                <a:lnTo>
                  <a:pt x="353695" y="1948815"/>
                </a:lnTo>
                <a:cubicBezTo>
                  <a:pt x="353695" y="1877060"/>
                  <a:pt x="358775" y="1717675"/>
                  <a:pt x="467360" y="1541145"/>
                </a:cubicBezTo>
                <a:cubicBezTo>
                  <a:pt x="627380" y="1284605"/>
                  <a:pt x="903605" y="1139190"/>
                  <a:pt x="1195071" y="1046480"/>
                </a:cubicBezTo>
                <a:close/>
                <a:moveTo>
                  <a:pt x="1263015" y="992505"/>
                </a:moveTo>
                <a:cubicBezTo>
                  <a:pt x="1346835" y="967740"/>
                  <a:pt x="1422400" y="939800"/>
                  <a:pt x="1495425" y="906780"/>
                </a:cubicBezTo>
                <a:cubicBezTo>
                  <a:pt x="1878965" y="739775"/>
                  <a:pt x="2167255" y="415290"/>
                  <a:pt x="2181225" y="0"/>
                </a:cubicBezTo>
                <a:lnTo>
                  <a:pt x="2180590" y="0"/>
                </a:lnTo>
                <a:cubicBezTo>
                  <a:pt x="2143125" y="546735"/>
                  <a:pt x="1732915" y="866775"/>
                  <a:pt x="1177925" y="1015365"/>
                </a:cubicBezTo>
                <a:cubicBezTo>
                  <a:pt x="638810" y="1185545"/>
                  <a:pt x="323850" y="1515110"/>
                  <a:pt x="328295" y="1947545"/>
                </a:cubicBezTo>
                <a:lnTo>
                  <a:pt x="328295" y="1947545"/>
                </a:lnTo>
                <a:cubicBezTo>
                  <a:pt x="337820" y="1456690"/>
                  <a:pt x="701675" y="1151255"/>
                  <a:pt x="1263015" y="992505"/>
                </a:cubicBezTo>
                <a:close/>
                <a:moveTo>
                  <a:pt x="482600" y="971550"/>
                </a:moveTo>
                <a:cubicBezTo>
                  <a:pt x="714375" y="788035"/>
                  <a:pt x="902970" y="720725"/>
                  <a:pt x="1006475" y="592455"/>
                </a:cubicBezTo>
                <a:cubicBezTo>
                  <a:pt x="1160780" y="415290"/>
                  <a:pt x="1156335" y="191135"/>
                  <a:pt x="1075690" y="635"/>
                </a:cubicBezTo>
                <a:lnTo>
                  <a:pt x="1072515" y="635"/>
                </a:lnTo>
                <a:cubicBezTo>
                  <a:pt x="1089025" y="40005"/>
                  <a:pt x="1102360" y="80645"/>
                  <a:pt x="1109980" y="113030"/>
                </a:cubicBezTo>
                <a:cubicBezTo>
                  <a:pt x="1169035" y="358775"/>
                  <a:pt x="1082040" y="561975"/>
                  <a:pt x="875665" y="705485"/>
                </a:cubicBezTo>
                <a:cubicBezTo>
                  <a:pt x="489585" y="941705"/>
                  <a:pt x="247650" y="1111250"/>
                  <a:pt x="104775" y="1447165"/>
                </a:cubicBezTo>
                <a:cubicBezTo>
                  <a:pt x="58420" y="1558290"/>
                  <a:pt x="22860" y="1685290"/>
                  <a:pt x="635" y="1831975"/>
                </a:cubicBezTo>
                <a:lnTo>
                  <a:pt x="635" y="1849755"/>
                </a:lnTo>
                <a:cubicBezTo>
                  <a:pt x="63500" y="1457325"/>
                  <a:pt x="182245" y="1210945"/>
                  <a:pt x="482600" y="971550"/>
                </a:cubicBezTo>
                <a:close/>
                <a:moveTo>
                  <a:pt x="1353821" y="839470"/>
                </a:moveTo>
                <a:cubicBezTo>
                  <a:pt x="1670050" y="679450"/>
                  <a:pt x="1882775" y="408305"/>
                  <a:pt x="1887855" y="52705"/>
                </a:cubicBezTo>
                <a:cubicBezTo>
                  <a:pt x="1887221" y="38100"/>
                  <a:pt x="1888490" y="15875"/>
                  <a:pt x="1886585" y="635"/>
                </a:cubicBezTo>
                <a:lnTo>
                  <a:pt x="1880871" y="635"/>
                </a:lnTo>
                <a:cubicBezTo>
                  <a:pt x="1880871" y="635"/>
                  <a:pt x="1880871" y="1270"/>
                  <a:pt x="1880871" y="1270"/>
                </a:cubicBezTo>
                <a:cubicBezTo>
                  <a:pt x="1898015" y="332740"/>
                  <a:pt x="1724660" y="602615"/>
                  <a:pt x="1467485" y="767715"/>
                </a:cubicBezTo>
                <a:cubicBezTo>
                  <a:pt x="1337946" y="856615"/>
                  <a:pt x="1172210" y="911225"/>
                  <a:pt x="1020445" y="967740"/>
                </a:cubicBezTo>
                <a:cubicBezTo>
                  <a:pt x="803910" y="1056005"/>
                  <a:pt x="619760" y="1165860"/>
                  <a:pt x="474980" y="1332230"/>
                </a:cubicBezTo>
                <a:cubicBezTo>
                  <a:pt x="329565" y="1499870"/>
                  <a:pt x="271145" y="1687195"/>
                  <a:pt x="248920" y="1869440"/>
                </a:cubicBezTo>
                <a:cubicBezTo>
                  <a:pt x="245745" y="1896745"/>
                  <a:pt x="242570" y="1923415"/>
                  <a:pt x="240665" y="1948180"/>
                </a:cubicBezTo>
                <a:lnTo>
                  <a:pt x="245745" y="1948180"/>
                </a:lnTo>
                <a:cubicBezTo>
                  <a:pt x="260985" y="1810385"/>
                  <a:pt x="280035" y="1636395"/>
                  <a:pt x="391160" y="1455420"/>
                </a:cubicBezTo>
                <a:cubicBezTo>
                  <a:pt x="663575" y="1021080"/>
                  <a:pt x="1175385" y="942975"/>
                  <a:pt x="1353821" y="839470"/>
                </a:cubicBezTo>
                <a:close/>
                <a:moveTo>
                  <a:pt x="847725" y="561340"/>
                </a:moveTo>
                <a:cubicBezTo>
                  <a:pt x="1028065" y="394335"/>
                  <a:pt x="1018540" y="168910"/>
                  <a:pt x="935355" y="0"/>
                </a:cubicBezTo>
                <a:lnTo>
                  <a:pt x="929640" y="0"/>
                </a:lnTo>
                <a:cubicBezTo>
                  <a:pt x="1019810" y="184785"/>
                  <a:pt x="1021080" y="412750"/>
                  <a:pt x="817880" y="580390"/>
                </a:cubicBezTo>
                <a:cubicBezTo>
                  <a:pt x="760730" y="628650"/>
                  <a:pt x="685800" y="666750"/>
                  <a:pt x="632460" y="700405"/>
                </a:cubicBezTo>
                <a:cubicBezTo>
                  <a:pt x="505460" y="777875"/>
                  <a:pt x="403225" y="847090"/>
                  <a:pt x="317500" y="922655"/>
                </a:cubicBezTo>
                <a:cubicBezTo>
                  <a:pt x="161290" y="1059180"/>
                  <a:pt x="53975" y="1224915"/>
                  <a:pt x="635" y="1468120"/>
                </a:cubicBezTo>
                <a:lnTo>
                  <a:pt x="635" y="1495425"/>
                </a:lnTo>
                <a:cubicBezTo>
                  <a:pt x="36195" y="1318895"/>
                  <a:pt x="97790" y="1179830"/>
                  <a:pt x="192405" y="1061085"/>
                </a:cubicBezTo>
                <a:cubicBezTo>
                  <a:pt x="417830" y="784225"/>
                  <a:pt x="725170" y="681355"/>
                  <a:pt x="847725" y="561340"/>
                </a:cubicBezTo>
                <a:close/>
                <a:moveTo>
                  <a:pt x="407035" y="220345"/>
                </a:moveTo>
                <a:cubicBezTo>
                  <a:pt x="454660" y="158115"/>
                  <a:pt x="434340" y="57150"/>
                  <a:pt x="375285" y="0"/>
                </a:cubicBezTo>
                <a:lnTo>
                  <a:pt x="371475" y="0"/>
                </a:lnTo>
                <a:cubicBezTo>
                  <a:pt x="386080" y="14605"/>
                  <a:pt x="399415" y="32385"/>
                  <a:pt x="409575" y="52705"/>
                </a:cubicBezTo>
                <a:cubicBezTo>
                  <a:pt x="467995" y="172085"/>
                  <a:pt x="401955" y="253365"/>
                  <a:pt x="299720" y="292100"/>
                </a:cubicBezTo>
                <a:cubicBezTo>
                  <a:pt x="228600" y="322580"/>
                  <a:pt x="161925" y="342900"/>
                  <a:pt x="105410" y="360680"/>
                </a:cubicBezTo>
                <a:cubicBezTo>
                  <a:pt x="69850" y="373380"/>
                  <a:pt x="27940" y="382270"/>
                  <a:pt x="635" y="395605"/>
                </a:cubicBezTo>
                <a:lnTo>
                  <a:pt x="635" y="398780"/>
                </a:lnTo>
                <a:cubicBezTo>
                  <a:pt x="115570" y="354965"/>
                  <a:pt x="356870" y="301625"/>
                  <a:pt x="407035" y="220345"/>
                </a:cubicBezTo>
                <a:close/>
                <a:moveTo>
                  <a:pt x="1019810" y="442595"/>
                </a:moveTo>
                <a:cubicBezTo>
                  <a:pt x="1108075" y="255270"/>
                  <a:pt x="1031240" y="52070"/>
                  <a:pt x="1005205" y="0"/>
                </a:cubicBezTo>
                <a:lnTo>
                  <a:pt x="1002030" y="0"/>
                </a:lnTo>
                <a:cubicBezTo>
                  <a:pt x="1002665" y="1905"/>
                  <a:pt x="1003935" y="3810"/>
                  <a:pt x="1005205" y="6350"/>
                </a:cubicBezTo>
                <a:cubicBezTo>
                  <a:pt x="1104265" y="233045"/>
                  <a:pt x="1065530" y="450215"/>
                  <a:pt x="896620" y="603250"/>
                </a:cubicBezTo>
                <a:cubicBezTo>
                  <a:pt x="841375" y="655955"/>
                  <a:pt x="762000" y="699135"/>
                  <a:pt x="684530" y="746760"/>
                </a:cubicBezTo>
                <a:cubicBezTo>
                  <a:pt x="299085" y="981710"/>
                  <a:pt x="74295" y="1210310"/>
                  <a:pt x="1270" y="1652270"/>
                </a:cubicBezTo>
                <a:lnTo>
                  <a:pt x="1270" y="1664335"/>
                </a:lnTo>
                <a:cubicBezTo>
                  <a:pt x="38735" y="1448435"/>
                  <a:pt x="106045" y="1283335"/>
                  <a:pt x="211455" y="1143635"/>
                </a:cubicBezTo>
                <a:cubicBezTo>
                  <a:pt x="512445" y="758190"/>
                  <a:pt x="909320" y="711835"/>
                  <a:pt x="1019810" y="442595"/>
                </a:cubicBezTo>
                <a:close/>
                <a:moveTo>
                  <a:pt x="466725" y="258445"/>
                </a:moveTo>
                <a:cubicBezTo>
                  <a:pt x="527050" y="182880"/>
                  <a:pt x="506730" y="67945"/>
                  <a:pt x="443230" y="635"/>
                </a:cubicBezTo>
                <a:lnTo>
                  <a:pt x="440055" y="635"/>
                </a:lnTo>
                <a:cubicBezTo>
                  <a:pt x="454025" y="15875"/>
                  <a:pt x="466725" y="34925"/>
                  <a:pt x="477520" y="57150"/>
                </a:cubicBezTo>
                <a:cubicBezTo>
                  <a:pt x="528320" y="163830"/>
                  <a:pt x="488950" y="246380"/>
                  <a:pt x="422910" y="297180"/>
                </a:cubicBezTo>
                <a:cubicBezTo>
                  <a:pt x="360045" y="342900"/>
                  <a:pt x="262255" y="375920"/>
                  <a:pt x="194945" y="405130"/>
                </a:cubicBezTo>
                <a:cubicBezTo>
                  <a:pt x="116840" y="437515"/>
                  <a:pt x="50800" y="462915"/>
                  <a:pt x="635" y="498475"/>
                </a:cubicBezTo>
                <a:lnTo>
                  <a:pt x="635" y="501650"/>
                </a:lnTo>
                <a:cubicBezTo>
                  <a:pt x="120015" y="415925"/>
                  <a:pt x="402590" y="353060"/>
                  <a:pt x="466725" y="258445"/>
                </a:cubicBezTo>
                <a:close/>
                <a:moveTo>
                  <a:pt x="266065" y="0"/>
                </a:moveTo>
                <a:lnTo>
                  <a:pt x="258445" y="0"/>
                </a:lnTo>
                <a:cubicBezTo>
                  <a:pt x="394335" y="180975"/>
                  <a:pt x="101600" y="205740"/>
                  <a:pt x="635" y="194310"/>
                </a:cubicBezTo>
                <a:lnTo>
                  <a:pt x="635" y="200025"/>
                </a:lnTo>
                <a:cubicBezTo>
                  <a:pt x="18415" y="201930"/>
                  <a:pt x="30480" y="202565"/>
                  <a:pt x="51435" y="202565"/>
                </a:cubicBezTo>
                <a:cubicBezTo>
                  <a:pt x="368935" y="193675"/>
                  <a:pt x="304800" y="46355"/>
                  <a:pt x="266065" y="0"/>
                </a:cubicBezTo>
                <a:close/>
                <a:moveTo>
                  <a:pt x="226060" y="0"/>
                </a:moveTo>
                <a:lnTo>
                  <a:pt x="224790" y="0"/>
                </a:lnTo>
                <a:cubicBezTo>
                  <a:pt x="243205" y="86360"/>
                  <a:pt x="132715" y="92075"/>
                  <a:pt x="64135" y="88265"/>
                </a:cubicBezTo>
                <a:cubicBezTo>
                  <a:pt x="42545" y="86360"/>
                  <a:pt x="20955" y="81915"/>
                  <a:pt x="635" y="76200"/>
                </a:cubicBezTo>
                <a:lnTo>
                  <a:pt x="635" y="79375"/>
                </a:lnTo>
                <a:cubicBezTo>
                  <a:pt x="80645" y="104775"/>
                  <a:pt x="257175" y="99695"/>
                  <a:pt x="226060" y="0"/>
                </a:cubicBezTo>
                <a:close/>
                <a:moveTo>
                  <a:pt x="283210" y="443230"/>
                </a:moveTo>
                <a:cubicBezTo>
                  <a:pt x="358775" y="404495"/>
                  <a:pt x="460375" y="369570"/>
                  <a:pt x="516890" y="306705"/>
                </a:cubicBezTo>
                <a:cubicBezTo>
                  <a:pt x="626745" y="179705"/>
                  <a:pt x="544830" y="41910"/>
                  <a:pt x="511810" y="0"/>
                </a:cubicBezTo>
                <a:lnTo>
                  <a:pt x="508000" y="0"/>
                </a:lnTo>
                <a:cubicBezTo>
                  <a:pt x="509270" y="1270"/>
                  <a:pt x="510540" y="3175"/>
                  <a:pt x="511810" y="5080"/>
                </a:cubicBezTo>
                <a:cubicBezTo>
                  <a:pt x="584835" y="101600"/>
                  <a:pt x="596265" y="231775"/>
                  <a:pt x="495935" y="323215"/>
                </a:cubicBezTo>
                <a:cubicBezTo>
                  <a:pt x="455930" y="360680"/>
                  <a:pt x="397510" y="384810"/>
                  <a:pt x="361315" y="403225"/>
                </a:cubicBezTo>
                <a:cubicBezTo>
                  <a:pt x="234950" y="467360"/>
                  <a:pt x="86995" y="519430"/>
                  <a:pt x="0" y="610870"/>
                </a:cubicBezTo>
                <a:lnTo>
                  <a:pt x="0" y="614045"/>
                </a:lnTo>
                <a:cubicBezTo>
                  <a:pt x="60960" y="548005"/>
                  <a:pt x="159385" y="502285"/>
                  <a:pt x="283210" y="443230"/>
                </a:cubicBezTo>
                <a:close/>
                <a:moveTo>
                  <a:pt x="5715" y="304165"/>
                </a:moveTo>
                <a:cubicBezTo>
                  <a:pt x="74930" y="295275"/>
                  <a:pt x="172720" y="281305"/>
                  <a:pt x="273685" y="239395"/>
                </a:cubicBezTo>
                <a:cubicBezTo>
                  <a:pt x="400685" y="186690"/>
                  <a:pt x="379095" y="69850"/>
                  <a:pt x="309245" y="635"/>
                </a:cubicBezTo>
                <a:cubicBezTo>
                  <a:pt x="309245" y="635"/>
                  <a:pt x="308610" y="635"/>
                  <a:pt x="308610" y="0"/>
                </a:cubicBezTo>
                <a:lnTo>
                  <a:pt x="304800" y="0"/>
                </a:lnTo>
                <a:cubicBezTo>
                  <a:pt x="355600" y="46355"/>
                  <a:pt x="382905" y="127000"/>
                  <a:pt x="343535" y="182880"/>
                </a:cubicBezTo>
                <a:cubicBezTo>
                  <a:pt x="287655" y="264795"/>
                  <a:pt x="70485" y="290830"/>
                  <a:pt x="635" y="301625"/>
                </a:cubicBezTo>
                <a:lnTo>
                  <a:pt x="635" y="304165"/>
                </a:lnTo>
                <a:cubicBezTo>
                  <a:pt x="3175" y="304165"/>
                  <a:pt x="5080" y="303530"/>
                  <a:pt x="5715" y="304165"/>
                </a:cubicBezTo>
                <a:close/>
                <a:moveTo>
                  <a:pt x="808355" y="501650"/>
                </a:moveTo>
                <a:cubicBezTo>
                  <a:pt x="921385" y="385445"/>
                  <a:pt x="951230" y="225425"/>
                  <a:pt x="890270" y="60325"/>
                </a:cubicBezTo>
                <a:cubicBezTo>
                  <a:pt x="889000" y="52705"/>
                  <a:pt x="873125" y="19050"/>
                  <a:pt x="862965" y="635"/>
                </a:cubicBezTo>
                <a:lnTo>
                  <a:pt x="860425" y="635"/>
                </a:lnTo>
                <a:cubicBezTo>
                  <a:pt x="949960" y="170180"/>
                  <a:pt x="946150" y="379730"/>
                  <a:pt x="779780" y="526415"/>
                </a:cubicBezTo>
                <a:cubicBezTo>
                  <a:pt x="715010" y="586105"/>
                  <a:pt x="618490" y="631190"/>
                  <a:pt x="539115" y="681355"/>
                </a:cubicBezTo>
                <a:cubicBezTo>
                  <a:pt x="278130" y="838835"/>
                  <a:pt x="71755" y="1010285"/>
                  <a:pt x="635" y="1310640"/>
                </a:cubicBezTo>
                <a:lnTo>
                  <a:pt x="635" y="1320165"/>
                </a:lnTo>
                <a:cubicBezTo>
                  <a:pt x="34290" y="1183640"/>
                  <a:pt x="90170" y="1073150"/>
                  <a:pt x="171450" y="975995"/>
                </a:cubicBezTo>
                <a:cubicBezTo>
                  <a:pt x="400050" y="713105"/>
                  <a:pt x="690880" y="630555"/>
                  <a:pt x="808355" y="501650"/>
                </a:cubicBezTo>
                <a:close/>
                <a:moveTo>
                  <a:pt x="1220471" y="1072515"/>
                </a:moveTo>
                <a:cubicBezTo>
                  <a:pt x="1384935" y="1027430"/>
                  <a:pt x="1541780" y="982345"/>
                  <a:pt x="1675765" y="916305"/>
                </a:cubicBezTo>
                <a:cubicBezTo>
                  <a:pt x="2052321" y="741045"/>
                  <a:pt x="2342515" y="417830"/>
                  <a:pt x="2381250" y="0"/>
                </a:cubicBezTo>
                <a:lnTo>
                  <a:pt x="2375535" y="0"/>
                </a:lnTo>
                <a:cubicBezTo>
                  <a:pt x="2373630" y="14605"/>
                  <a:pt x="2373630" y="35560"/>
                  <a:pt x="2371725" y="40005"/>
                </a:cubicBezTo>
                <a:cubicBezTo>
                  <a:pt x="2313305" y="455295"/>
                  <a:pt x="2019300" y="749300"/>
                  <a:pt x="1673225" y="911225"/>
                </a:cubicBezTo>
                <a:cubicBezTo>
                  <a:pt x="1526540" y="985520"/>
                  <a:pt x="1343025" y="1029335"/>
                  <a:pt x="1166496" y="1083945"/>
                </a:cubicBezTo>
                <a:cubicBezTo>
                  <a:pt x="810260" y="1200150"/>
                  <a:pt x="405765" y="1449070"/>
                  <a:pt x="375920" y="1893570"/>
                </a:cubicBezTo>
                <a:cubicBezTo>
                  <a:pt x="375285" y="1914525"/>
                  <a:pt x="374650" y="1933575"/>
                  <a:pt x="375920" y="1947545"/>
                </a:cubicBezTo>
                <a:lnTo>
                  <a:pt x="381000" y="1947545"/>
                </a:lnTo>
                <a:cubicBezTo>
                  <a:pt x="381000" y="1946275"/>
                  <a:pt x="381000" y="1945640"/>
                  <a:pt x="381000" y="1945005"/>
                </a:cubicBezTo>
                <a:cubicBezTo>
                  <a:pt x="378460" y="1879600"/>
                  <a:pt x="385445" y="1746885"/>
                  <a:pt x="468630" y="1596390"/>
                </a:cubicBezTo>
                <a:cubicBezTo>
                  <a:pt x="621665" y="1321435"/>
                  <a:pt x="916305" y="1166495"/>
                  <a:pt x="1220471" y="1072515"/>
                </a:cubicBezTo>
                <a:close/>
                <a:moveTo>
                  <a:pt x="753110" y="459105"/>
                </a:moveTo>
                <a:cubicBezTo>
                  <a:pt x="854710" y="351155"/>
                  <a:pt x="876300" y="207010"/>
                  <a:pt x="822325" y="63500"/>
                </a:cubicBezTo>
                <a:cubicBezTo>
                  <a:pt x="822325" y="59055"/>
                  <a:pt x="803910" y="20955"/>
                  <a:pt x="792480" y="635"/>
                </a:cubicBezTo>
                <a:lnTo>
                  <a:pt x="789305" y="635"/>
                </a:lnTo>
                <a:cubicBezTo>
                  <a:pt x="875030" y="151130"/>
                  <a:pt x="877570" y="345440"/>
                  <a:pt x="728345" y="480695"/>
                </a:cubicBezTo>
                <a:cubicBezTo>
                  <a:pt x="671830" y="535305"/>
                  <a:pt x="578485" y="579755"/>
                  <a:pt x="503555" y="624840"/>
                </a:cubicBezTo>
                <a:cubicBezTo>
                  <a:pt x="273685" y="760095"/>
                  <a:pt x="73025" y="901700"/>
                  <a:pt x="0" y="1153160"/>
                </a:cubicBezTo>
                <a:lnTo>
                  <a:pt x="0" y="1160145"/>
                </a:lnTo>
                <a:cubicBezTo>
                  <a:pt x="31750" y="1056005"/>
                  <a:pt x="81280" y="969010"/>
                  <a:pt x="151130" y="891540"/>
                </a:cubicBezTo>
                <a:cubicBezTo>
                  <a:pt x="361315" y="664210"/>
                  <a:pt x="648970" y="579120"/>
                  <a:pt x="753110" y="459105"/>
                </a:cubicBezTo>
                <a:close/>
                <a:moveTo>
                  <a:pt x="375285" y="473710"/>
                </a:moveTo>
                <a:cubicBezTo>
                  <a:pt x="427990" y="445135"/>
                  <a:pt x="498475" y="416560"/>
                  <a:pt x="551180" y="371475"/>
                </a:cubicBezTo>
                <a:cubicBezTo>
                  <a:pt x="710565" y="232410"/>
                  <a:pt x="622300" y="50800"/>
                  <a:pt x="583565" y="635"/>
                </a:cubicBezTo>
                <a:lnTo>
                  <a:pt x="575945" y="635"/>
                </a:lnTo>
                <a:cubicBezTo>
                  <a:pt x="667385" y="123190"/>
                  <a:pt x="661670" y="290195"/>
                  <a:pt x="522605" y="386715"/>
                </a:cubicBezTo>
                <a:cubicBezTo>
                  <a:pt x="345440" y="495300"/>
                  <a:pt x="124460" y="572770"/>
                  <a:pt x="21590" y="701040"/>
                </a:cubicBezTo>
                <a:cubicBezTo>
                  <a:pt x="16510" y="708025"/>
                  <a:pt x="7620" y="718185"/>
                  <a:pt x="635" y="728345"/>
                </a:cubicBezTo>
                <a:lnTo>
                  <a:pt x="635" y="739140"/>
                </a:lnTo>
                <a:cubicBezTo>
                  <a:pt x="71755" y="629285"/>
                  <a:pt x="204470" y="561340"/>
                  <a:pt x="375285" y="473710"/>
                </a:cubicBezTo>
                <a:close/>
                <a:moveTo>
                  <a:pt x="636905" y="381635"/>
                </a:moveTo>
                <a:cubicBezTo>
                  <a:pt x="725805" y="285750"/>
                  <a:pt x="728345" y="156845"/>
                  <a:pt x="680720" y="51435"/>
                </a:cubicBezTo>
                <a:cubicBezTo>
                  <a:pt x="675640" y="41275"/>
                  <a:pt x="664845" y="17145"/>
                  <a:pt x="652145" y="0"/>
                </a:cubicBezTo>
                <a:lnTo>
                  <a:pt x="648335" y="0"/>
                </a:lnTo>
                <a:cubicBezTo>
                  <a:pt x="735330" y="128270"/>
                  <a:pt x="734695" y="299720"/>
                  <a:pt x="603885" y="409575"/>
                </a:cubicBezTo>
                <a:cubicBezTo>
                  <a:pt x="536575" y="465455"/>
                  <a:pt x="459740" y="495300"/>
                  <a:pt x="379095" y="542290"/>
                </a:cubicBezTo>
                <a:cubicBezTo>
                  <a:pt x="232410" y="622300"/>
                  <a:pt x="66040" y="721995"/>
                  <a:pt x="635" y="862965"/>
                </a:cubicBezTo>
                <a:lnTo>
                  <a:pt x="635" y="868680"/>
                </a:lnTo>
                <a:cubicBezTo>
                  <a:pt x="24130" y="821055"/>
                  <a:pt x="55245" y="778510"/>
                  <a:pt x="95250" y="738505"/>
                </a:cubicBezTo>
                <a:cubicBezTo>
                  <a:pt x="262255" y="573405"/>
                  <a:pt x="559435" y="478790"/>
                  <a:pt x="636905" y="381635"/>
                </a:cubicBezTo>
                <a:close/>
                <a:moveTo>
                  <a:pt x="690245" y="426085"/>
                </a:moveTo>
                <a:cubicBezTo>
                  <a:pt x="779145" y="335280"/>
                  <a:pt x="803910" y="208280"/>
                  <a:pt x="760095" y="80645"/>
                </a:cubicBezTo>
                <a:cubicBezTo>
                  <a:pt x="750570" y="53340"/>
                  <a:pt x="737235" y="24765"/>
                  <a:pt x="721995" y="635"/>
                </a:cubicBezTo>
                <a:lnTo>
                  <a:pt x="718185" y="635"/>
                </a:lnTo>
                <a:cubicBezTo>
                  <a:pt x="817245" y="160655"/>
                  <a:pt x="791210" y="343535"/>
                  <a:pt x="655955" y="454025"/>
                </a:cubicBezTo>
                <a:cubicBezTo>
                  <a:pt x="592455" y="507365"/>
                  <a:pt x="492125" y="552450"/>
                  <a:pt x="414020" y="600075"/>
                </a:cubicBezTo>
                <a:cubicBezTo>
                  <a:pt x="243840" y="698500"/>
                  <a:pt x="67310" y="817880"/>
                  <a:pt x="0" y="1003935"/>
                </a:cubicBezTo>
                <a:lnTo>
                  <a:pt x="0" y="1010285"/>
                </a:lnTo>
                <a:cubicBezTo>
                  <a:pt x="28575" y="935355"/>
                  <a:pt x="70485" y="869950"/>
                  <a:pt x="127635" y="810895"/>
                </a:cubicBezTo>
                <a:cubicBezTo>
                  <a:pt x="318770" y="617220"/>
                  <a:pt x="596265" y="530860"/>
                  <a:pt x="690245" y="426085"/>
                </a:cubicBezTo>
                <a:close/>
                <a:moveTo>
                  <a:pt x="1072515" y="685165"/>
                </a:moveTo>
                <a:cubicBezTo>
                  <a:pt x="1295400" y="511175"/>
                  <a:pt x="1360805" y="260350"/>
                  <a:pt x="1281430" y="0"/>
                </a:cubicBezTo>
                <a:lnTo>
                  <a:pt x="1278890" y="0"/>
                </a:lnTo>
                <a:cubicBezTo>
                  <a:pt x="1283335" y="14605"/>
                  <a:pt x="1287780" y="30480"/>
                  <a:pt x="1292225" y="48895"/>
                </a:cubicBezTo>
                <a:cubicBezTo>
                  <a:pt x="1360171" y="342265"/>
                  <a:pt x="1240790" y="568960"/>
                  <a:pt x="1026795" y="715010"/>
                </a:cubicBezTo>
                <a:cubicBezTo>
                  <a:pt x="996950" y="735330"/>
                  <a:pt x="965200" y="755015"/>
                  <a:pt x="930910" y="773430"/>
                </a:cubicBezTo>
                <a:cubicBezTo>
                  <a:pt x="633095" y="923290"/>
                  <a:pt x="427355" y="1076325"/>
                  <a:pt x="296545" y="1253490"/>
                </a:cubicBezTo>
                <a:cubicBezTo>
                  <a:pt x="169545" y="1423670"/>
                  <a:pt x="81915" y="1652270"/>
                  <a:pt x="58420" y="1947545"/>
                </a:cubicBezTo>
                <a:lnTo>
                  <a:pt x="58420" y="1947545"/>
                </a:lnTo>
                <a:cubicBezTo>
                  <a:pt x="89535" y="1664335"/>
                  <a:pt x="157480" y="1457960"/>
                  <a:pt x="274320" y="1288415"/>
                </a:cubicBezTo>
                <a:cubicBezTo>
                  <a:pt x="538480" y="915670"/>
                  <a:pt x="917575" y="815975"/>
                  <a:pt x="1072515" y="685165"/>
                </a:cubicBezTo>
                <a:close/>
                <a:moveTo>
                  <a:pt x="1261746" y="1100455"/>
                </a:moveTo>
                <a:cubicBezTo>
                  <a:pt x="1405890" y="1049655"/>
                  <a:pt x="1545590" y="1003935"/>
                  <a:pt x="1668146" y="941070"/>
                </a:cubicBezTo>
                <a:cubicBezTo>
                  <a:pt x="2029460" y="764540"/>
                  <a:pt x="2357121" y="463550"/>
                  <a:pt x="2454275" y="30480"/>
                </a:cubicBezTo>
                <a:cubicBezTo>
                  <a:pt x="2457450" y="17780"/>
                  <a:pt x="2459355" y="7620"/>
                  <a:pt x="2460625" y="0"/>
                </a:cubicBezTo>
                <a:lnTo>
                  <a:pt x="2457450" y="0"/>
                </a:lnTo>
                <a:cubicBezTo>
                  <a:pt x="2456180" y="6350"/>
                  <a:pt x="2454275" y="14605"/>
                  <a:pt x="2452371" y="24765"/>
                </a:cubicBezTo>
                <a:cubicBezTo>
                  <a:pt x="2357121" y="457835"/>
                  <a:pt x="2030730" y="758825"/>
                  <a:pt x="1672590" y="935355"/>
                </a:cubicBezTo>
                <a:cubicBezTo>
                  <a:pt x="1526540" y="1012190"/>
                  <a:pt x="1343025" y="1062355"/>
                  <a:pt x="1177290" y="1130300"/>
                </a:cubicBezTo>
                <a:cubicBezTo>
                  <a:pt x="861695" y="1260475"/>
                  <a:pt x="494665" y="1511300"/>
                  <a:pt x="490855" y="1904365"/>
                </a:cubicBezTo>
                <a:cubicBezTo>
                  <a:pt x="490855" y="1917700"/>
                  <a:pt x="491490" y="1936115"/>
                  <a:pt x="492760" y="1946910"/>
                </a:cubicBezTo>
                <a:lnTo>
                  <a:pt x="495300" y="1946910"/>
                </a:lnTo>
                <a:cubicBezTo>
                  <a:pt x="488315" y="1867535"/>
                  <a:pt x="495935" y="1724025"/>
                  <a:pt x="598805" y="1564005"/>
                </a:cubicBezTo>
                <a:cubicBezTo>
                  <a:pt x="752475" y="1337310"/>
                  <a:pt x="993775" y="1203325"/>
                  <a:pt x="1261746" y="1100455"/>
                </a:cubicBezTo>
                <a:close/>
                <a:moveTo>
                  <a:pt x="3233421" y="1169035"/>
                </a:moveTo>
                <a:cubicBezTo>
                  <a:pt x="3033396" y="1410335"/>
                  <a:pt x="2895600" y="1665605"/>
                  <a:pt x="2762885" y="1939925"/>
                </a:cubicBezTo>
                <a:cubicBezTo>
                  <a:pt x="2761615" y="1943100"/>
                  <a:pt x="2760346" y="1945640"/>
                  <a:pt x="2759075" y="1948180"/>
                </a:cubicBezTo>
                <a:lnTo>
                  <a:pt x="2764790" y="1948180"/>
                </a:lnTo>
                <a:cubicBezTo>
                  <a:pt x="2765425" y="1946910"/>
                  <a:pt x="2766060" y="1945005"/>
                  <a:pt x="2766696" y="1943735"/>
                </a:cubicBezTo>
                <a:cubicBezTo>
                  <a:pt x="2859405" y="1745615"/>
                  <a:pt x="2999105" y="1496695"/>
                  <a:pt x="3093085" y="1363345"/>
                </a:cubicBezTo>
                <a:cubicBezTo>
                  <a:pt x="3221990" y="1179830"/>
                  <a:pt x="3346450" y="1032510"/>
                  <a:pt x="3463290" y="963930"/>
                </a:cubicBezTo>
                <a:lnTo>
                  <a:pt x="3463290" y="956945"/>
                </a:lnTo>
                <a:cubicBezTo>
                  <a:pt x="3441700" y="969010"/>
                  <a:pt x="3416300" y="988060"/>
                  <a:pt x="3392805" y="1006475"/>
                </a:cubicBezTo>
                <a:cubicBezTo>
                  <a:pt x="3333115" y="1055370"/>
                  <a:pt x="3291840" y="1099185"/>
                  <a:pt x="3233421" y="1169035"/>
                </a:cubicBezTo>
                <a:close/>
                <a:moveTo>
                  <a:pt x="3232785" y="1331595"/>
                </a:moveTo>
                <a:cubicBezTo>
                  <a:pt x="3065780" y="1509395"/>
                  <a:pt x="2956560" y="1699260"/>
                  <a:pt x="2855596" y="1948180"/>
                </a:cubicBezTo>
                <a:lnTo>
                  <a:pt x="2858135" y="1948180"/>
                </a:lnTo>
                <a:cubicBezTo>
                  <a:pt x="2929255" y="1765935"/>
                  <a:pt x="3058160" y="1532890"/>
                  <a:pt x="3148330" y="1432560"/>
                </a:cubicBezTo>
                <a:cubicBezTo>
                  <a:pt x="3253740" y="1311275"/>
                  <a:pt x="3355975" y="1188085"/>
                  <a:pt x="3462655" y="1108710"/>
                </a:cubicBezTo>
                <a:lnTo>
                  <a:pt x="3462655" y="1106805"/>
                </a:lnTo>
                <a:cubicBezTo>
                  <a:pt x="3380105" y="1161415"/>
                  <a:pt x="3317240" y="1238885"/>
                  <a:pt x="3232785" y="1331595"/>
                </a:cubicBezTo>
                <a:close/>
                <a:moveTo>
                  <a:pt x="3216910" y="1617345"/>
                </a:moveTo>
                <a:cubicBezTo>
                  <a:pt x="3136265" y="1691640"/>
                  <a:pt x="3060700" y="1838325"/>
                  <a:pt x="3065146" y="1939925"/>
                </a:cubicBezTo>
                <a:cubicBezTo>
                  <a:pt x="3065780" y="1941830"/>
                  <a:pt x="3065146" y="1945005"/>
                  <a:pt x="3065146" y="1948180"/>
                </a:cubicBezTo>
                <a:lnTo>
                  <a:pt x="3068955" y="1948180"/>
                </a:lnTo>
                <a:cubicBezTo>
                  <a:pt x="3068321" y="1941195"/>
                  <a:pt x="3066415" y="1932305"/>
                  <a:pt x="3067685" y="1925320"/>
                </a:cubicBezTo>
                <a:cubicBezTo>
                  <a:pt x="3068955" y="1879600"/>
                  <a:pt x="3084196" y="1825625"/>
                  <a:pt x="3110865" y="1769110"/>
                </a:cubicBezTo>
                <a:cubicBezTo>
                  <a:pt x="3162935" y="1659890"/>
                  <a:pt x="3228975" y="1599565"/>
                  <a:pt x="3328035" y="1538605"/>
                </a:cubicBezTo>
                <a:cubicBezTo>
                  <a:pt x="3382646" y="1497965"/>
                  <a:pt x="3422015" y="1465580"/>
                  <a:pt x="3462655" y="1428115"/>
                </a:cubicBezTo>
                <a:lnTo>
                  <a:pt x="3462655" y="1424305"/>
                </a:lnTo>
                <a:cubicBezTo>
                  <a:pt x="3458210" y="1428115"/>
                  <a:pt x="3454400" y="1431925"/>
                  <a:pt x="3450590" y="1435100"/>
                </a:cubicBezTo>
                <a:cubicBezTo>
                  <a:pt x="3343910" y="1536065"/>
                  <a:pt x="3260090" y="1574165"/>
                  <a:pt x="3216910" y="1617345"/>
                </a:cubicBezTo>
                <a:close/>
                <a:moveTo>
                  <a:pt x="3391535" y="1827530"/>
                </a:moveTo>
                <a:cubicBezTo>
                  <a:pt x="3367405" y="1853565"/>
                  <a:pt x="3348990" y="1916430"/>
                  <a:pt x="3357246" y="1948180"/>
                </a:cubicBezTo>
                <a:lnTo>
                  <a:pt x="3359785" y="1948180"/>
                </a:lnTo>
                <a:cubicBezTo>
                  <a:pt x="3356610" y="1911985"/>
                  <a:pt x="3364230" y="1875790"/>
                  <a:pt x="3382010" y="1845945"/>
                </a:cubicBezTo>
                <a:cubicBezTo>
                  <a:pt x="3405505" y="1807845"/>
                  <a:pt x="3430905" y="1797050"/>
                  <a:pt x="3463290" y="1789430"/>
                </a:cubicBezTo>
                <a:lnTo>
                  <a:pt x="3463290" y="1785620"/>
                </a:lnTo>
                <a:cubicBezTo>
                  <a:pt x="3435350" y="1790065"/>
                  <a:pt x="3409315" y="1807210"/>
                  <a:pt x="3391535" y="1827530"/>
                </a:cubicBezTo>
                <a:close/>
                <a:moveTo>
                  <a:pt x="3284855" y="1677670"/>
                </a:moveTo>
                <a:cubicBezTo>
                  <a:pt x="3206750" y="1738630"/>
                  <a:pt x="3156585" y="1859915"/>
                  <a:pt x="3166110" y="1948180"/>
                </a:cubicBezTo>
                <a:lnTo>
                  <a:pt x="3168650" y="1948180"/>
                </a:lnTo>
                <a:cubicBezTo>
                  <a:pt x="3163571" y="1898015"/>
                  <a:pt x="3176905" y="1837055"/>
                  <a:pt x="3204846" y="1782445"/>
                </a:cubicBezTo>
                <a:cubicBezTo>
                  <a:pt x="3278505" y="1638300"/>
                  <a:pt x="3375025" y="1647190"/>
                  <a:pt x="3463290" y="1586230"/>
                </a:cubicBezTo>
                <a:lnTo>
                  <a:pt x="3463290" y="1582420"/>
                </a:lnTo>
                <a:cubicBezTo>
                  <a:pt x="3463290" y="1582420"/>
                  <a:pt x="3463290" y="1582420"/>
                  <a:pt x="3463290" y="1582420"/>
                </a:cubicBezTo>
                <a:cubicBezTo>
                  <a:pt x="3405505" y="1623695"/>
                  <a:pt x="3324860" y="1642745"/>
                  <a:pt x="3284855" y="1677670"/>
                </a:cubicBezTo>
                <a:close/>
                <a:moveTo>
                  <a:pt x="3277235" y="1837055"/>
                </a:moveTo>
                <a:cubicBezTo>
                  <a:pt x="3263900" y="1871345"/>
                  <a:pt x="3258185" y="1908810"/>
                  <a:pt x="3261360" y="1945005"/>
                </a:cubicBezTo>
                <a:cubicBezTo>
                  <a:pt x="3261360" y="1945640"/>
                  <a:pt x="3261360" y="1946910"/>
                  <a:pt x="3261996" y="1948180"/>
                </a:cubicBezTo>
                <a:lnTo>
                  <a:pt x="3267075" y="1948180"/>
                </a:lnTo>
                <a:cubicBezTo>
                  <a:pt x="3267075" y="1947545"/>
                  <a:pt x="3267075" y="1947545"/>
                  <a:pt x="3267075" y="1946910"/>
                </a:cubicBezTo>
                <a:cubicBezTo>
                  <a:pt x="3258821" y="1864995"/>
                  <a:pt x="3299460" y="1768475"/>
                  <a:pt x="3375660" y="1731010"/>
                </a:cubicBezTo>
                <a:cubicBezTo>
                  <a:pt x="3399790" y="1718310"/>
                  <a:pt x="3434715" y="1715135"/>
                  <a:pt x="3463290" y="1708785"/>
                </a:cubicBezTo>
                <a:lnTo>
                  <a:pt x="3463290" y="1703070"/>
                </a:lnTo>
                <a:cubicBezTo>
                  <a:pt x="3440430" y="1708150"/>
                  <a:pt x="3415030" y="1711325"/>
                  <a:pt x="3393440" y="1717675"/>
                </a:cubicBezTo>
                <a:cubicBezTo>
                  <a:pt x="3341371" y="1734185"/>
                  <a:pt x="3296921" y="1783715"/>
                  <a:pt x="3277235" y="1837055"/>
                </a:cubicBezTo>
                <a:close/>
                <a:moveTo>
                  <a:pt x="2953385" y="1438910"/>
                </a:moveTo>
                <a:cubicBezTo>
                  <a:pt x="2814321" y="1683385"/>
                  <a:pt x="2722246" y="1843405"/>
                  <a:pt x="2665096" y="1948180"/>
                </a:cubicBezTo>
                <a:lnTo>
                  <a:pt x="2665730" y="1948180"/>
                </a:lnTo>
                <a:cubicBezTo>
                  <a:pt x="2766696" y="1779905"/>
                  <a:pt x="2907030" y="1519555"/>
                  <a:pt x="3039746" y="1292860"/>
                </a:cubicBezTo>
                <a:cubicBezTo>
                  <a:pt x="3157221" y="1090930"/>
                  <a:pt x="3305175" y="905510"/>
                  <a:pt x="3462655" y="820420"/>
                </a:cubicBezTo>
                <a:lnTo>
                  <a:pt x="3462655" y="817245"/>
                </a:lnTo>
                <a:cubicBezTo>
                  <a:pt x="3453130" y="822325"/>
                  <a:pt x="3442335" y="829310"/>
                  <a:pt x="3433446" y="833755"/>
                </a:cubicBezTo>
                <a:cubicBezTo>
                  <a:pt x="3241040" y="955675"/>
                  <a:pt x="3099435" y="1175385"/>
                  <a:pt x="2953385" y="1438910"/>
                </a:cubicBezTo>
                <a:close/>
                <a:moveTo>
                  <a:pt x="2828290" y="846455"/>
                </a:moveTo>
                <a:cubicBezTo>
                  <a:pt x="2789555" y="960755"/>
                  <a:pt x="2766060" y="1068705"/>
                  <a:pt x="2713355" y="1180465"/>
                </a:cubicBezTo>
                <a:cubicBezTo>
                  <a:pt x="2584450" y="1471930"/>
                  <a:pt x="2338071" y="1789430"/>
                  <a:pt x="2098040" y="1948180"/>
                </a:cubicBezTo>
                <a:lnTo>
                  <a:pt x="2104390" y="1948180"/>
                </a:lnTo>
                <a:cubicBezTo>
                  <a:pt x="2118996" y="1939290"/>
                  <a:pt x="2133600" y="1925955"/>
                  <a:pt x="2149475" y="1915795"/>
                </a:cubicBezTo>
                <a:cubicBezTo>
                  <a:pt x="2368550" y="1748155"/>
                  <a:pt x="2565400" y="1492250"/>
                  <a:pt x="2693671" y="1228725"/>
                </a:cubicBezTo>
                <a:cubicBezTo>
                  <a:pt x="2781300" y="1054735"/>
                  <a:pt x="2800350" y="908685"/>
                  <a:pt x="2856865" y="780415"/>
                </a:cubicBezTo>
                <a:cubicBezTo>
                  <a:pt x="2975610" y="497205"/>
                  <a:pt x="3220085" y="230505"/>
                  <a:pt x="3462655" y="125730"/>
                </a:cubicBezTo>
                <a:lnTo>
                  <a:pt x="3462655" y="124460"/>
                </a:lnTo>
                <a:cubicBezTo>
                  <a:pt x="3194685" y="229235"/>
                  <a:pt x="2924810" y="564515"/>
                  <a:pt x="2828290" y="846455"/>
                </a:cubicBezTo>
                <a:close/>
                <a:moveTo>
                  <a:pt x="2940685" y="968375"/>
                </a:moveTo>
                <a:cubicBezTo>
                  <a:pt x="2904490" y="1043940"/>
                  <a:pt x="2884171" y="1115060"/>
                  <a:pt x="2855596" y="1181100"/>
                </a:cubicBezTo>
                <a:cubicBezTo>
                  <a:pt x="2752725" y="1428115"/>
                  <a:pt x="2547621" y="1745615"/>
                  <a:pt x="2354580" y="1946275"/>
                </a:cubicBezTo>
                <a:cubicBezTo>
                  <a:pt x="2353946" y="1946910"/>
                  <a:pt x="2353310" y="1947545"/>
                  <a:pt x="2352675" y="1948180"/>
                </a:cubicBezTo>
                <a:lnTo>
                  <a:pt x="2354580" y="1948180"/>
                </a:lnTo>
                <a:cubicBezTo>
                  <a:pt x="2411096" y="1895475"/>
                  <a:pt x="2468246" y="1821815"/>
                  <a:pt x="2530475" y="1741170"/>
                </a:cubicBezTo>
                <a:cubicBezTo>
                  <a:pt x="2860040" y="1287780"/>
                  <a:pt x="2863850" y="1127760"/>
                  <a:pt x="2952750" y="949325"/>
                </a:cubicBezTo>
                <a:cubicBezTo>
                  <a:pt x="3054985" y="734695"/>
                  <a:pt x="3258821" y="491490"/>
                  <a:pt x="3463290" y="404495"/>
                </a:cubicBezTo>
                <a:lnTo>
                  <a:pt x="3463290" y="401320"/>
                </a:lnTo>
                <a:cubicBezTo>
                  <a:pt x="3246121" y="494665"/>
                  <a:pt x="3044190" y="744220"/>
                  <a:pt x="2940685" y="968375"/>
                </a:cubicBezTo>
                <a:close/>
                <a:moveTo>
                  <a:pt x="2931796" y="800100"/>
                </a:moveTo>
                <a:cubicBezTo>
                  <a:pt x="2886710" y="881380"/>
                  <a:pt x="2845435" y="1006475"/>
                  <a:pt x="2824480" y="1073150"/>
                </a:cubicBezTo>
                <a:cubicBezTo>
                  <a:pt x="2800985" y="1139825"/>
                  <a:pt x="2772410" y="1207135"/>
                  <a:pt x="2738121" y="1276350"/>
                </a:cubicBezTo>
                <a:cubicBezTo>
                  <a:pt x="2648585" y="1453515"/>
                  <a:pt x="2555875" y="1593215"/>
                  <a:pt x="2427605" y="1746250"/>
                </a:cubicBezTo>
                <a:cubicBezTo>
                  <a:pt x="2358390" y="1828165"/>
                  <a:pt x="2289810" y="1896745"/>
                  <a:pt x="2228850" y="1947545"/>
                </a:cubicBezTo>
                <a:lnTo>
                  <a:pt x="2237740" y="1947545"/>
                </a:lnTo>
                <a:cubicBezTo>
                  <a:pt x="2239010" y="1946275"/>
                  <a:pt x="2240280" y="1945005"/>
                  <a:pt x="2242185" y="1943735"/>
                </a:cubicBezTo>
                <a:cubicBezTo>
                  <a:pt x="2452371" y="1760220"/>
                  <a:pt x="2644775" y="1490980"/>
                  <a:pt x="2770505" y="1220470"/>
                </a:cubicBezTo>
                <a:cubicBezTo>
                  <a:pt x="2823846" y="1114425"/>
                  <a:pt x="2855596" y="966470"/>
                  <a:pt x="2919730" y="836295"/>
                </a:cubicBezTo>
                <a:cubicBezTo>
                  <a:pt x="3041650" y="581660"/>
                  <a:pt x="3267075" y="346710"/>
                  <a:pt x="3463290" y="267335"/>
                </a:cubicBezTo>
                <a:lnTo>
                  <a:pt x="3463290" y="261620"/>
                </a:lnTo>
                <a:cubicBezTo>
                  <a:pt x="3247390" y="348615"/>
                  <a:pt x="3039110" y="591185"/>
                  <a:pt x="2931796" y="800100"/>
                </a:cubicBezTo>
                <a:close/>
                <a:moveTo>
                  <a:pt x="3079750" y="1060450"/>
                </a:moveTo>
                <a:cubicBezTo>
                  <a:pt x="3014346" y="1162050"/>
                  <a:pt x="2974975" y="1257300"/>
                  <a:pt x="2929255" y="1341755"/>
                </a:cubicBezTo>
                <a:cubicBezTo>
                  <a:pt x="2837180" y="1518920"/>
                  <a:pt x="2684146" y="1772285"/>
                  <a:pt x="2568575" y="1948180"/>
                </a:cubicBezTo>
                <a:lnTo>
                  <a:pt x="2571750" y="1948180"/>
                </a:lnTo>
                <a:cubicBezTo>
                  <a:pt x="2600960" y="1904365"/>
                  <a:pt x="2631440" y="1856740"/>
                  <a:pt x="2665096" y="1804035"/>
                </a:cubicBezTo>
                <a:cubicBezTo>
                  <a:pt x="2826385" y="1550035"/>
                  <a:pt x="2929890" y="1349375"/>
                  <a:pt x="3037840" y="1136650"/>
                </a:cubicBezTo>
                <a:cubicBezTo>
                  <a:pt x="3132455" y="966470"/>
                  <a:pt x="3296921" y="760730"/>
                  <a:pt x="3463925" y="681355"/>
                </a:cubicBezTo>
                <a:lnTo>
                  <a:pt x="3463925" y="678180"/>
                </a:lnTo>
                <a:cubicBezTo>
                  <a:pt x="3321050" y="742950"/>
                  <a:pt x="3167380" y="920115"/>
                  <a:pt x="3079750" y="1060450"/>
                </a:cubicBezTo>
                <a:close/>
                <a:moveTo>
                  <a:pt x="2969260" y="1089025"/>
                </a:moveTo>
                <a:cubicBezTo>
                  <a:pt x="2854325" y="1372235"/>
                  <a:pt x="2668271" y="1689735"/>
                  <a:pt x="2463800" y="1948180"/>
                </a:cubicBezTo>
                <a:lnTo>
                  <a:pt x="2467610" y="1948180"/>
                </a:lnTo>
                <a:cubicBezTo>
                  <a:pt x="2507615" y="1898015"/>
                  <a:pt x="2551430" y="1838960"/>
                  <a:pt x="2597150" y="1772285"/>
                </a:cubicBezTo>
                <a:cubicBezTo>
                  <a:pt x="2827021" y="1434465"/>
                  <a:pt x="2874010" y="1306195"/>
                  <a:pt x="2993390" y="1047115"/>
                </a:cubicBezTo>
                <a:cubicBezTo>
                  <a:pt x="3103880" y="831850"/>
                  <a:pt x="3278505" y="632460"/>
                  <a:pt x="3463290" y="541020"/>
                </a:cubicBezTo>
                <a:lnTo>
                  <a:pt x="3463290" y="539750"/>
                </a:lnTo>
                <a:cubicBezTo>
                  <a:pt x="3260090" y="629920"/>
                  <a:pt x="3067685" y="878840"/>
                  <a:pt x="2969260" y="1089025"/>
                </a:cubicBezTo>
                <a:close/>
                <a:moveTo>
                  <a:pt x="3280410" y="1435100"/>
                </a:moveTo>
                <a:cubicBezTo>
                  <a:pt x="3241675" y="1473200"/>
                  <a:pt x="3198496" y="1507490"/>
                  <a:pt x="3166110" y="1541780"/>
                </a:cubicBezTo>
                <a:cubicBezTo>
                  <a:pt x="3075940" y="1634490"/>
                  <a:pt x="2959735" y="1823720"/>
                  <a:pt x="2961640" y="1946275"/>
                </a:cubicBezTo>
                <a:cubicBezTo>
                  <a:pt x="2961640" y="1946910"/>
                  <a:pt x="2961640" y="1947545"/>
                  <a:pt x="2961640" y="1948180"/>
                </a:cubicBezTo>
                <a:lnTo>
                  <a:pt x="2964815" y="1948180"/>
                </a:lnTo>
                <a:cubicBezTo>
                  <a:pt x="2962275" y="1902460"/>
                  <a:pt x="2981960" y="1834515"/>
                  <a:pt x="3020696" y="1757045"/>
                </a:cubicBezTo>
                <a:cubicBezTo>
                  <a:pt x="3079115" y="1640840"/>
                  <a:pt x="3152775" y="1550670"/>
                  <a:pt x="3245485" y="1472565"/>
                </a:cubicBezTo>
                <a:cubicBezTo>
                  <a:pt x="3317875" y="1405890"/>
                  <a:pt x="3394710" y="1325245"/>
                  <a:pt x="3464560" y="1264285"/>
                </a:cubicBezTo>
                <a:lnTo>
                  <a:pt x="3464560" y="1261110"/>
                </a:lnTo>
                <a:cubicBezTo>
                  <a:pt x="3461385" y="1263650"/>
                  <a:pt x="3458210" y="1266190"/>
                  <a:pt x="3455035" y="1268730"/>
                </a:cubicBezTo>
                <a:cubicBezTo>
                  <a:pt x="3395980" y="1318260"/>
                  <a:pt x="3334385" y="1384300"/>
                  <a:pt x="3280410" y="1435100"/>
                </a:cubicBezTo>
                <a:close/>
                <a:moveTo>
                  <a:pt x="1610996" y="1073150"/>
                </a:moveTo>
                <a:cubicBezTo>
                  <a:pt x="1682115" y="1026795"/>
                  <a:pt x="1774190" y="989965"/>
                  <a:pt x="1901825" y="917575"/>
                </a:cubicBezTo>
                <a:cubicBezTo>
                  <a:pt x="2447290" y="601345"/>
                  <a:pt x="2646046" y="154305"/>
                  <a:pt x="2706371" y="635"/>
                </a:cubicBezTo>
                <a:lnTo>
                  <a:pt x="2706371" y="635"/>
                </a:lnTo>
                <a:cubicBezTo>
                  <a:pt x="2609850" y="215900"/>
                  <a:pt x="2390140" y="692150"/>
                  <a:pt x="1736090" y="1001395"/>
                </a:cubicBezTo>
                <a:cubicBezTo>
                  <a:pt x="1707515" y="1015365"/>
                  <a:pt x="1680210" y="1029970"/>
                  <a:pt x="1652271" y="1045845"/>
                </a:cubicBezTo>
                <a:cubicBezTo>
                  <a:pt x="1356996" y="1212215"/>
                  <a:pt x="1123950" y="1468120"/>
                  <a:pt x="958850" y="1791335"/>
                </a:cubicBezTo>
                <a:cubicBezTo>
                  <a:pt x="930910" y="1847850"/>
                  <a:pt x="901700" y="1903095"/>
                  <a:pt x="885190" y="1948180"/>
                </a:cubicBezTo>
                <a:lnTo>
                  <a:pt x="886460" y="1948180"/>
                </a:lnTo>
                <a:cubicBezTo>
                  <a:pt x="942340" y="1832610"/>
                  <a:pt x="1014095" y="1671955"/>
                  <a:pt x="1136015" y="1510665"/>
                </a:cubicBezTo>
                <a:cubicBezTo>
                  <a:pt x="1267460" y="1332230"/>
                  <a:pt x="1424305" y="1186815"/>
                  <a:pt x="1610996" y="1073150"/>
                </a:cubicBezTo>
                <a:close/>
                <a:moveTo>
                  <a:pt x="1993900" y="906145"/>
                </a:moveTo>
                <a:cubicBezTo>
                  <a:pt x="2491740" y="576580"/>
                  <a:pt x="2688590" y="190500"/>
                  <a:pt x="2791460" y="0"/>
                </a:cubicBezTo>
                <a:lnTo>
                  <a:pt x="2787015" y="0"/>
                </a:lnTo>
                <a:cubicBezTo>
                  <a:pt x="2724150" y="110490"/>
                  <a:pt x="2709546" y="142240"/>
                  <a:pt x="2641600" y="248285"/>
                </a:cubicBezTo>
                <a:cubicBezTo>
                  <a:pt x="2512060" y="447040"/>
                  <a:pt x="2298065" y="712470"/>
                  <a:pt x="1945640" y="930275"/>
                </a:cubicBezTo>
                <a:cubicBezTo>
                  <a:pt x="1729105" y="1054100"/>
                  <a:pt x="1616710" y="1134110"/>
                  <a:pt x="1475740" y="1275080"/>
                </a:cubicBezTo>
                <a:cubicBezTo>
                  <a:pt x="1257935" y="1492885"/>
                  <a:pt x="1117600" y="1745615"/>
                  <a:pt x="1018540" y="1939925"/>
                </a:cubicBezTo>
                <a:cubicBezTo>
                  <a:pt x="1017270" y="1942465"/>
                  <a:pt x="1016000" y="1945005"/>
                  <a:pt x="1014095" y="1947545"/>
                </a:cubicBezTo>
                <a:lnTo>
                  <a:pt x="1020445" y="1947545"/>
                </a:lnTo>
                <a:cubicBezTo>
                  <a:pt x="1020445" y="1946910"/>
                  <a:pt x="1021080" y="1946275"/>
                  <a:pt x="1021080" y="1945640"/>
                </a:cubicBezTo>
                <a:cubicBezTo>
                  <a:pt x="1361440" y="1257935"/>
                  <a:pt x="1713230" y="1073785"/>
                  <a:pt x="1993900" y="906145"/>
                </a:cubicBezTo>
                <a:close/>
                <a:moveTo>
                  <a:pt x="2329815" y="1649095"/>
                </a:moveTo>
                <a:cubicBezTo>
                  <a:pt x="2762885" y="1156970"/>
                  <a:pt x="2713355" y="883285"/>
                  <a:pt x="2832100" y="643890"/>
                </a:cubicBezTo>
                <a:cubicBezTo>
                  <a:pt x="2945130" y="386080"/>
                  <a:pt x="3192780" y="109220"/>
                  <a:pt x="3435985" y="0"/>
                </a:cubicBezTo>
                <a:lnTo>
                  <a:pt x="3429000" y="0"/>
                </a:lnTo>
                <a:cubicBezTo>
                  <a:pt x="3360421" y="28575"/>
                  <a:pt x="3284221" y="85090"/>
                  <a:pt x="3228975" y="128270"/>
                </a:cubicBezTo>
                <a:cubicBezTo>
                  <a:pt x="3028315" y="290195"/>
                  <a:pt x="2857500" y="525780"/>
                  <a:pt x="2775585" y="784860"/>
                </a:cubicBezTo>
                <a:cubicBezTo>
                  <a:pt x="2734310" y="935990"/>
                  <a:pt x="2700021" y="1075055"/>
                  <a:pt x="2625725" y="1216660"/>
                </a:cubicBezTo>
                <a:cubicBezTo>
                  <a:pt x="2484755" y="1506220"/>
                  <a:pt x="2204085" y="1824990"/>
                  <a:pt x="1950085" y="1947545"/>
                </a:cubicBezTo>
                <a:lnTo>
                  <a:pt x="1954530" y="1947545"/>
                </a:lnTo>
                <a:cubicBezTo>
                  <a:pt x="2065655" y="1899920"/>
                  <a:pt x="2219960" y="1768475"/>
                  <a:pt x="2329815" y="1649095"/>
                </a:cubicBezTo>
                <a:close/>
                <a:moveTo>
                  <a:pt x="2124075" y="863600"/>
                </a:moveTo>
                <a:cubicBezTo>
                  <a:pt x="2499996" y="572135"/>
                  <a:pt x="2682875" y="287655"/>
                  <a:pt x="2873375" y="0"/>
                </a:cubicBezTo>
                <a:lnTo>
                  <a:pt x="2869565" y="0"/>
                </a:lnTo>
                <a:cubicBezTo>
                  <a:pt x="2856230" y="19050"/>
                  <a:pt x="2840355" y="43180"/>
                  <a:pt x="2821305" y="73025"/>
                </a:cubicBezTo>
                <a:cubicBezTo>
                  <a:pt x="2560955" y="481965"/>
                  <a:pt x="2299971" y="756285"/>
                  <a:pt x="1915796" y="1007745"/>
                </a:cubicBezTo>
                <a:cubicBezTo>
                  <a:pt x="1550035" y="1270635"/>
                  <a:pt x="1331596" y="1624965"/>
                  <a:pt x="1144271" y="1947545"/>
                </a:cubicBezTo>
                <a:lnTo>
                  <a:pt x="1147446" y="1947545"/>
                </a:lnTo>
                <a:cubicBezTo>
                  <a:pt x="1159510" y="1927225"/>
                  <a:pt x="1172210" y="1906270"/>
                  <a:pt x="1185546" y="1883410"/>
                </a:cubicBezTo>
                <a:cubicBezTo>
                  <a:pt x="1607821" y="1151255"/>
                  <a:pt x="1903096" y="1035685"/>
                  <a:pt x="2124075" y="863600"/>
                </a:cubicBezTo>
                <a:close/>
                <a:moveTo>
                  <a:pt x="1897380" y="883285"/>
                </a:moveTo>
                <a:cubicBezTo>
                  <a:pt x="2282825" y="659130"/>
                  <a:pt x="2513330" y="342265"/>
                  <a:pt x="2626996" y="635"/>
                </a:cubicBezTo>
                <a:lnTo>
                  <a:pt x="2624455" y="635"/>
                </a:lnTo>
                <a:cubicBezTo>
                  <a:pt x="2618740" y="16510"/>
                  <a:pt x="2616835" y="22225"/>
                  <a:pt x="2611755" y="37465"/>
                </a:cubicBezTo>
                <a:cubicBezTo>
                  <a:pt x="2470785" y="432435"/>
                  <a:pt x="2189480" y="727075"/>
                  <a:pt x="1833246" y="916940"/>
                </a:cubicBezTo>
                <a:cubicBezTo>
                  <a:pt x="1715771" y="981710"/>
                  <a:pt x="1581785" y="1025525"/>
                  <a:pt x="1470660" y="1089660"/>
                </a:cubicBezTo>
                <a:cubicBezTo>
                  <a:pt x="1137285" y="1274445"/>
                  <a:pt x="910590" y="1557655"/>
                  <a:pt x="771525" y="1899920"/>
                </a:cubicBezTo>
                <a:cubicBezTo>
                  <a:pt x="764540" y="1917065"/>
                  <a:pt x="758190" y="1932940"/>
                  <a:pt x="751840" y="1948815"/>
                </a:cubicBezTo>
                <a:lnTo>
                  <a:pt x="754380" y="1948815"/>
                </a:lnTo>
                <a:cubicBezTo>
                  <a:pt x="798830" y="1838325"/>
                  <a:pt x="861060" y="1692275"/>
                  <a:pt x="965835" y="1544955"/>
                </a:cubicBezTo>
                <a:cubicBezTo>
                  <a:pt x="1308735" y="1069975"/>
                  <a:pt x="1666875" y="1028700"/>
                  <a:pt x="1897380" y="883285"/>
                </a:cubicBezTo>
                <a:close/>
                <a:moveTo>
                  <a:pt x="1822450" y="892810"/>
                </a:moveTo>
                <a:cubicBezTo>
                  <a:pt x="2157096" y="714375"/>
                  <a:pt x="2433321" y="420370"/>
                  <a:pt x="2538096" y="23495"/>
                </a:cubicBezTo>
                <a:cubicBezTo>
                  <a:pt x="2541271" y="13335"/>
                  <a:pt x="2543175" y="5715"/>
                  <a:pt x="2544446" y="0"/>
                </a:cubicBezTo>
                <a:lnTo>
                  <a:pt x="2541271" y="0"/>
                </a:lnTo>
                <a:cubicBezTo>
                  <a:pt x="2540000" y="3810"/>
                  <a:pt x="2538730" y="8255"/>
                  <a:pt x="2537460" y="13970"/>
                </a:cubicBezTo>
                <a:cubicBezTo>
                  <a:pt x="2429510" y="428625"/>
                  <a:pt x="2138680" y="735330"/>
                  <a:pt x="1762760" y="920115"/>
                </a:cubicBezTo>
                <a:cubicBezTo>
                  <a:pt x="1629410" y="989330"/>
                  <a:pt x="1470025" y="1031240"/>
                  <a:pt x="1341755" y="1097915"/>
                </a:cubicBezTo>
                <a:cubicBezTo>
                  <a:pt x="995680" y="1270635"/>
                  <a:pt x="756920" y="1551940"/>
                  <a:pt x="630555" y="1906905"/>
                </a:cubicBezTo>
                <a:cubicBezTo>
                  <a:pt x="625475" y="1920875"/>
                  <a:pt x="621030" y="1934210"/>
                  <a:pt x="616585" y="1947545"/>
                </a:cubicBezTo>
                <a:lnTo>
                  <a:pt x="619125" y="1947545"/>
                </a:lnTo>
                <a:cubicBezTo>
                  <a:pt x="655320" y="1844675"/>
                  <a:pt x="706755" y="1712595"/>
                  <a:pt x="796290" y="1579245"/>
                </a:cubicBezTo>
                <a:cubicBezTo>
                  <a:pt x="1151255" y="1065530"/>
                  <a:pt x="1550035" y="1052195"/>
                  <a:pt x="1822450" y="892810"/>
                </a:cubicBezTo>
                <a:close/>
                <a:moveTo>
                  <a:pt x="2179955" y="880745"/>
                </a:moveTo>
                <a:cubicBezTo>
                  <a:pt x="2495550" y="612140"/>
                  <a:pt x="2707640" y="328930"/>
                  <a:pt x="2842896" y="146685"/>
                </a:cubicBezTo>
                <a:cubicBezTo>
                  <a:pt x="2870200" y="109855"/>
                  <a:pt x="2926715" y="33020"/>
                  <a:pt x="2954655" y="0"/>
                </a:cubicBezTo>
                <a:lnTo>
                  <a:pt x="2951480" y="0"/>
                </a:lnTo>
                <a:cubicBezTo>
                  <a:pt x="2948305" y="3810"/>
                  <a:pt x="2944496" y="8255"/>
                  <a:pt x="2940685" y="12700"/>
                </a:cubicBezTo>
                <a:cubicBezTo>
                  <a:pt x="2723515" y="294005"/>
                  <a:pt x="2573021" y="532130"/>
                  <a:pt x="2193925" y="864870"/>
                </a:cubicBezTo>
                <a:cubicBezTo>
                  <a:pt x="1718946" y="1234440"/>
                  <a:pt x="1551940" y="1527810"/>
                  <a:pt x="1270635" y="1947545"/>
                </a:cubicBezTo>
                <a:lnTo>
                  <a:pt x="1273810" y="1947545"/>
                </a:lnTo>
                <a:cubicBezTo>
                  <a:pt x="1274446" y="1946910"/>
                  <a:pt x="1274446" y="1946275"/>
                  <a:pt x="1275080" y="1945640"/>
                </a:cubicBezTo>
                <a:cubicBezTo>
                  <a:pt x="1303021" y="1905635"/>
                  <a:pt x="1332865" y="1859280"/>
                  <a:pt x="1367155" y="1807210"/>
                </a:cubicBezTo>
                <a:cubicBezTo>
                  <a:pt x="1623696" y="1408430"/>
                  <a:pt x="1842135" y="1140460"/>
                  <a:pt x="2179955" y="880745"/>
                </a:cubicBezTo>
                <a:close/>
                <a:moveTo>
                  <a:pt x="2309496" y="835660"/>
                </a:moveTo>
                <a:cubicBezTo>
                  <a:pt x="2542540" y="599440"/>
                  <a:pt x="2703830" y="398145"/>
                  <a:pt x="2859405" y="206375"/>
                </a:cubicBezTo>
                <a:cubicBezTo>
                  <a:pt x="2934335" y="113665"/>
                  <a:pt x="2993390" y="42545"/>
                  <a:pt x="3035300" y="635"/>
                </a:cubicBezTo>
                <a:cubicBezTo>
                  <a:pt x="3035300" y="635"/>
                  <a:pt x="3035300" y="635"/>
                  <a:pt x="3035935" y="0"/>
                </a:cubicBezTo>
                <a:lnTo>
                  <a:pt x="3031490" y="0"/>
                </a:lnTo>
                <a:cubicBezTo>
                  <a:pt x="3029585" y="1905"/>
                  <a:pt x="3027680" y="3810"/>
                  <a:pt x="3026410" y="5080"/>
                </a:cubicBezTo>
                <a:cubicBezTo>
                  <a:pt x="2827021" y="226695"/>
                  <a:pt x="2674621" y="441960"/>
                  <a:pt x="2461260" y="671195"/>
                </a:cubicBezTo>
                <a:cubicBezTo>
                  <a:pt x="2364105" y="779780"/>
                  <a:pt x="2242185" y="897890"/>
                  <a:pt x="2135505" y="1002030"/>
                </a:cubicBezTo>
                <a:cubicBezTo>
                  <a:pt x="1800860" y="1341755"/>
                  <a:pt x="1630680" y="1646555"/>
                  <a:pt x="1395096" y="1948180"/>
                </a:cubicBezTo>
                <a:lnTo>
                  <a:pt x="1398905" y="1948180"/>
                </a:lnTo>
                <a:cubicBezTo>
                  <a:pt x="1400175" y="1946275"/>
                  <a:pt x="1401446" y="1945005"/>
                  <a:pt x="1402715" y="1943735"/>
                </a:cubicBezTo>
                <a:cubicBezTo>
                  <a:pt x="1454150" y="1879600"/>
                  <a:pt x="1512571" y="1797050"/>
                  <a:pt x="1579880" y="1701800"/>
                </a:cubicBezTo>
                <a:cubicBezTo>
                  <a:pt x="1831340" y="1341120"/>
                  <a:pt x="1998980" y="1128395"/>
                  <a:pt x="2309496" y="835660"/>
                </a:cubicBezTo>
                <a:close/>
                <a:moveTo>
                  <a:pt x="2512060" y="1176020"/>
                </a:moveTo>
                <a:cubicBezTo>
                  <a:pt x="2602230" y="1015365"/>
                  <a:pt x="2646046" y="855980"/>
                  <a:pt x="2721610" y="708025"/>
                </a:cubicBezTo>
                <a:cubicBezTo>
                  <a:pt x="2852421" y="443230"/>
                  <a:pt x="3121025" y="122555"/>
                  <a:pt x="3356610" y="635"/>
                </a:cubicBezTo>
                <a:lnTo>
                  <a:pt x="3349625" y="635"/>
                </a:lnTo>
                <a:cubicBezTo>
                  <a:pt x="3348355" y="1270"/>
                  <a:pt x="3347721" y="1905"/>
                  <a:pt x="3346450" y="1905"/>
                </a:cubicBezTo>
                <a:cubicBezTo>
                  <a:pt x="3253105" y="53975"/>
                  <a:pt x="3183255" y="112395"/>
                  <a:pt x="3094990" y="196215"/>
                </a:cubicBezTo>
                <a:cubicBezTo>
                  <a:pt x="2870200" y="415290"/>
                  <a:pt x="2714625" y="671195"/>
                  <a:pt x="2616200" y="946785"/>
                </a:cubicBezTo>
                <a:cubicBezTo>
                  <a:pt x="2475865" y="1302385"/>
                  <a:pt x="2155190" y="1760220"/>
                  <a:pt x="1850390" y="1948180"/>
                </a:cubicBezTo>
                <a:lnTo>
                  <a:pt x="1856740" y="1948180"/>
                </a:lnTo>
                <a:cubicBezTo>
                  <a:pt x="1878965" y="1936115"/>
                  <a:pt x="1900555" y="1917065"/>
                  <a:pt x="1924050" y="1901825"/>
                </a:cubicBezTo>
                <a:cubicBezTo>
                  <a:pt x="2155190" y="1724660"/>
                  <a:pt x="2364740" y="1448435"/>
                  <a:pt x="2512060" y="1176020"/>
                </a:cubicBezTo>
                <a:close/>
                <a:moveTo>
                  <a:pt x="2035175" y="1661160"/>
                </a:moveTo>
                <a:cubicBezTo>
                  <a:pt x="2426971" y="1179830"/>
                  <a:pt x="2525396" y="866775"/>
                  <a:pt x="2708275" y="607060"/>
                </a:cubicBezTo>
                <a:cubicBezTo>
                  <a:pt x="2860675" y="381635"/>
                  <a:pt x="3098165" y="108585"/>
                  <a:pt x="3277235" y="0"/>
                </a:cubicBezTo>
                <a:lnTo>
                  <a:pt x="3270250" y="0"/>
                </a:lnTo>
                <a:cubicBezTo>
                  <a:pt x="3259455" y="6985"/>
                  <a:pt x="3248660" y="15875"/>
                  <a:pt x="3235960" y="23495"/>
                </a:cubicBezTo>
                <a:cubicBezTo>
                  <a:pt x="3007360" y="191135"/>
                  <a:pt x="2766060" y="492125"/>
                  <a:pt x="2600325" y="772160"/>
                </a:cubicBezTo>
                <a:cubicBezTo>
                  <a:pt x="2499996" y="949325"/>
                  <a:pt x="2446021" y="1062990"/>
                  <a:pt x="2360296" y="1196975"/>
                </a:cubicBezTo>
                <a:cubicBezTo>
                  <a:pt x="2197735" y="1460500"/>
                  <a:pt x="1956435" y="1789430"/>
                  <a:pt x="1744346" y="1947545"/>
                </a:cubicBezTo>
                <a:lnTo>
                  <a:pt x="1747521" y="1947545"/>
                </a:lnTo>
                <a:cubicBezTo>
                  <a:pt x="1825625" y="1898650"/>
                  <a:pt x="1947546" y="1766570"/>
                  <a:pt x="2035175" y="1661160"/>
                </a:cubicBezTo>
                <a:close/>
                <a:moveTo>
                  <a:pt x="3199130" y="0"/>
                </a:moveTo>
                <a:lnTo>
                  <a:pt x="3189605" y="0"/>
                </a:lnTo>
                <a:cubicBezTo>
                  <a:pt x="3129915" y="40640"/>
                  <a:pt x="3012440" y="161925"/>
                  <a:pt x="2988946" y="186690"/>
                </a:cubicBezTo>
                <a:cubicBezTo>
                  <a:pt x="2603500" y="600075"/>
                  <a:pt x="2347596" y="1030605"/>
                  <a:pt x="2075180" y="1408430"/>
                </a:cubicBezTo>
                <a:cubicBezTo>
                  <a:pt x="1957071" y="1574800"/>
                  <a:pt x="1767205" y="1826260"/>
                  <a:pt x="1631315" y="1947545"/>
                </a:cubicBezTo>
                <a:lnTo>
                  <a:pt x="1639571" y="1947545"/>
                </a:lnTo>
                <a:cubicBezTo>
                  <a:pt x="1645285" y="1941830"/>
                  <a:pt x="1651000" y="1934845"/>
                  <a:pt x="1657350" y="1930400"/>
                </a:cubicBezTo>
                <a:cubicBezTo>
                  <a:pt x="2075180" y="1511300"/>
                  <a:pt x="2419985" y="848360"/>
                  <a:pt x="2837180" y="366395"/>
                </a:cubicBezTo>
                <a:cubicBezTo>
                  <a:pt x="2921000" y="264160"/>
                  <a:pt x="3103880" y="66040"/>
                  <a:pt x="3199130" y="0"/>
                </a:cubicBezTo>
                <a:close/>
                <a:moveTo>
                  <a:pt x="2517775" y="683895"/>
                </a:moveTo>
                <a:cubicBezTo>
                  <a:pt x="2735580" y="422275"/>
                  <a:pt x="2994660" y="103505"/>
                  <a:pt x="3115946" y="0"/>
                </a:cubicBezTo>
                <a:lnTo>
                  <a:pt x="3111500" y="0"/>
                </a:lnTo>
                <a:cubicBezTo>
                  <a:pt x="3103246" y="6985"/>
                  <a:pt x="3096260" y="15240"/>
                  <a:pt x="3086100" y="22860"/>
                </a:cubicBezTo>
                <a:cubicBezTo>
                  <a:pt x="2989580" y="107950"/>
                  <a:pt x="2732405" y="420370"/>
                  <a:pt x="2573655" y="612140"/>
                </a:cubicBezTo>
                <a:cubicBezTo>
                  <a:pt x="2506346" y="692785"/>
                  <a:pt x="2435225" y="777875"/>
                  <a:pt x="2361565" y="864870"/>
                </a:cubicBezTo>
                <a:cubicBezTo>
                  <a:pt x="1990725" y="1289685"/>
                  <a:pt x="1770380" y="1664335"/>
                  <a:pt x="1517015" y="1947545"/>
                </a:cubicBezTo>
                <a:lnTo>
                  <a:pt x="1518285" y="1947545"/>
                </a:lnTo>
                <a:cubicBezTo>
                  <a:pt x="1614805" y="1852295"/>
                  <a:pt x="1725296" y="1693545"/>
                  <a:pt x="1857375" y="1515110"/>
                </a:cubicBezTo>
                <a:cubicBezTo>
                  <a:pt x="2149475" y="1110615"/>
                  <a:pt x="2273300" y="975360"/>
                  <a:pt x="2517775" y="683895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174326" y="2220424"/>
            <a:ext cx="4361569" cy="4289199"/>
          </a:xfrm>
          <a:custGeom>
            <a:avLst/>
            <a:gdLst/>
            <a:ahLst/>
            <a:cxnLst/>
            <a:rect l="l" t="t" r="r" b="b"/>
            <a:pathLst>
              <a:path w="3947121" h="3881628" extrusionOk="0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439062" y="-278417"/>
            <a:ext cx="3947121" cy="3881628"/>
          </a:xfrm>
          <a:custGeom>
            <a:avLst/>
            <a:gdLst/>
            <a:ahLst/>
            <a:cxnLst/>
            <a:rect l="l" t="t" r="r" b="b"/>
            <a:pathLst>
              <a:path w="3947121" h="3881628" extrusionOk="0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75250" y="1991825"/>
            <a:ext cx="7193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only curves">
  <p:cSld name="Blank only curve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-25" y="0"/>
            <a:ext cx="9144762" cy="5144869"/>
          </a:xfrm>
          <a:custGeom>
            <a:avLst/>
            <a:gdLst/>
            <a:ahLst/>
            <a:cxnLst/>
            <a:rect l="l" t="t" r="r" b="b"/>
            <a:pathLst>
              <a:path w="3463925" h="1948814" extrusionOk="0">
                <a:moveTo>
                  <a:pt x="1413510" y="17145"/>
                </a:moveTo>
                <a:cubicBezTo>
                  <a:pt x="1419225" y="11430"/>
                  <a:pt x="1425575" y="5715"/>
                  <a:pt x="1431925" y="0"/>
                </a:cubicBezTo>
                <a:lnTo>
                  <a:pt x="1427480" y="0"/>
                </a:lnTo>
                <a:cubicBezTo>
                  <a:pt x="1343660" y="73025"/>
                  <a:pt x="1261110" y="173355"/>
                  <a:pt x="1177925" y="281305"/>
                </a:cubicBezTo>
                <a:cubicBezTo>
                  <a:pt x="758190" y="851535"/>
                  <a:pt x="725805" y="1256030"/>
                  <a:pt x="667385" y="1413510"/>
                </a:cubicBezTo>
                <a:cubicBezTo>
                  <a:pt x="607060" y="1603375"/>
                  <a:pt x="505460" y="1791335"/>
                  <a:pt x="392430" y="1948180"/>
                </a:cubicBezTo>
                <a:lnTo>
                  <a:pt x="394970" y="1948180"/>
                </a:lnTo>
                <a:cubicBezTo>
                  <a:pt x="405130" y="1938655"/>
                  <a:pt x="411480" y="1922780"/>
                  <a:pt x="421005" y="1911985"/>
                </a:cubicBezTo>
                <a:cubicBezTo>
                  <a:pt x="703580" y="1497330"/>
                  <a:pt x="688975" y="1271905"/>
                  <a:pt x="785495" y="1014095"/>
                </a:cubicBezTo>
                <a:cubicBezTo>
                  <a:pt x="916305" y="648335"/>
                  <a:pt x="1150620" y="271145"/>
                  <a:pt x="1413510" y="17145"/>
                </a:cubicBezTo>
                <a:close/>
                <a:moveTo>
                  <a:pt x="1920875" y="1196975"/>
                </a:moveTo>
                <a:cubicBezTo>
                  <a:pt x="2319655" y="975995"/>
                  <a:pt x="2611120" y="624840"/>
                  <a:pt x="2814955" y="190500"/>
                </a:cubicBezTo>
                <a:cubicBezTo>
                  <a:pt x="2827655" y="167005"/>
                  <a:pt x="2880360" y="45085"/>
                  <a:pt x="2897505" y="0"/>
                </a:cubicBezTo>
                <a:lnTo>
                  <a:pt x="2894330" y="0"/>
                </a:lnTo>
                <a:cubicBezTo>
                  <a:pt x="2717165" y="443865"/>
                  <a:pt x="2457450" y="840105"/>
                  <a:pt x="2059305" y="1108075"/>
                </a:cubicBezTo>
                <a:cubicBezTo>
                  <a:pt x="2020570" y="1134110"/>
                  <a:pt x="1981200" y="1158875"/>
                  <a:pt x="1940560" y="1181735"/>
                </a:cubicBezTo>
                <a:cubicBezTo>
                  <a:pt x="1545590" y="1394460"/>
                  <a:pt x="1271905" y="1689100"/>
                  <a:pt x="1103630" y="1944370"/>
                </a:cubicBezTo>
                <a:cubicBezTo>
                  <a:pt x="1102360" y="1945640"/>
                  <a:pt x="1101725" y="1946910"/>
                  <a:pt x="1101725" y="1947545"/>
                </a:cubicBezTo>
                <a:lnTo>
                  <a:pt x="1105535" y="1947545"/>
                </a:lnTo>
                <a:cubicBezTo>
                  <a:pt x="1106170" y="1946910"/>
                  <a:pt x="1106805" y="1945640"/>
                  <a:pt x="1107440" y="1944370"/>
                </a:cubicBezTo>
                <a:cubicBezTo>
                  <a:pt x="1276985" y="1691005"/>
                  <a:pt x="1529080" y="1414780"/>
                  <a:pt x="1920875" y="1196975"/>
                </a:cubicBezTo>
                <a:close/>
                <a:moveTo>
                  <a:pt x="1291590" y="6350"/>
                </a:moveTo>
                <a:cubicBezTo>
                  <a:pt x="1293495" y="3810"/>
                  <a:pt x="1295400" y="1905"/>
                  <a:pt x="1297305" y="0"/>
                </a:cubicBezTo>
                <a:lnTo>
                  <a:pt x="1287780" y="0"/>
                </a:lnTo>
                <a:cubicBezTo>
                  <a:pt x="1233805" y="55245"/>
                  <a:pt x="1109345" y="224155"/>
                  <a:pt x="1100455" y="238760"/>
                </a:cubicBezTo>
                <a:cubicBezTo>
                  <a:pt x="944880" y="461010"/>
                  <a:pt x="805180" y="720090"/>
                  <a:pt x="711835" y="982980"/>
                </a:cubicBezTo>
                <a:cubicBezTo>
                  <a:pt x="678180" y="1072515"/>
                  <a:pt x="664210" y="1144270"/>
                  <a:pt x="621665" y="1276985"/>
                </a:cubicBezTo>
                <a:cubicBezTo>
                  <a:pt x="513715" y="1597660"/>
                  <a:pt x="344170" y="1816100"/>
                  <a:pt x="239395" y="1930400"/>
                </a:cubicBezTo>
                <a:cubicBezTo>
                  <a:pt x="234950" y="1936750"/>
                  <a:pt x="229235" y="1940560"/>
                  <a:pt x="222885" y="1947545"/>
                </a:cubicBezTo>
                <a:lnTo>
                  <a:pt x="232410" y="1947545"/>
                </a:lnTo>
                <a:cubicBezTo>
                  <a:pt x="618490" y="1522730"/>
                  <a:pt x="638175" y="1179830"/>
                  <a:pt x="735965" y="935990"/>
                </a:cubicBezTo>
                <a:cubicBezTo>
                  <a:pt x="862965" y="599440"/>
                  <a:pt x="1068705" y="256540"/>
                  <a:pt x="1291590" y="6350"/>
                </a:cubicBezTo>
                <a:close/>
                <a:moveTo>
                  <a:pt x="1994535" y="0"/>
                </a:moveTo>
                <a:lnTo>
                  <a:pt x="1985645" y="0"/>
                </a:lnTo>
                <a:cubicBezTo>
                  <a:pt x="1681480" y="373380"/>
                  <a:pt x="1433195" y="822960"/>
                  <a:pt x="1155700" y="1283970"/>
                </a:cubicBezTo>
                <a:cubicBezTo>
                  <a:pt x="1024890" y="1506855"/>
                  <a:pt x="880110" y="1731010"/>
                  <a:pt x="740410" y="1928495"/>
                </a:cubicBezTo>
                <a:cubicBezTo>
                  <a:pt x="734060" y="1938020"/>
                  <a:pt x="730885" y="1941830"/>
                  <a:pt x="726440" y="1948180"/>
                </a:cubicBezTo>
                <a:lnTo>
                  <a:pt x="731520" y="1948180"/>
                </a:lnTo>
                <a:cubicBezTo>
                  <a:pt x="1170940" y="1356360"/>
                  <a:pt x="1524635" y="580390"/>
                  <a:pt x="1979930" y="17145"/>
                </a:cubicBezTo>
                <a:cubicBezTo>
                  <a:pt x="1984375" y="10795"/>
                  <a:pt x="1989455" y="5715"/>
                  <a:pt x="1994535" y="0"/>
                </a:cubicBezTo>
                <a:close/>
                <a:moveTo>
                  <a:pt x="1257935" y="324485"/>
                </a:moveTo>
                <a:cubicBezTo>
                  <a:pt x="1363980" y="191770"/>
                  <a:pt x="1476375" y="80010"/>
                  <a:pt x="1580515" y="0"/>
                </a:cubicBezTo>
                <a:lnTo>
                  <a:pt x="1574800" y="0"/>
                </a:lnTo>
                <a:cubicBezTo>
                  <a:pt x="1471295" y="79375"/>
                  <a:pt x="1360170" y="190500"/>
                  <a:pt x="1256030" y="321945"/>
                </a:cubicBezTo>
                <a:cubicBezTo>
                  <a:pt x="1015365" y="624840"/>
                  <a:pt x="842010" y="987425"/>
                  <a:pt x="768985" y="1343660"/>
                </a:cubicBezTo>
                <a:cubicBezTo>
                  <a:pt x="730885" y="1528445"/>
                  <a:pt x="666115" y="1706245"/>
                  <a:pt x="576580" y="1872615"/>
                </a:cubicBezTo>
                <a:cubicBezTo>
                  <a:pt x="562610" y="1898015"/>
                  <a:pt x="548640" y="1922780"/>
                  <a:pt x="533400" y="1947545"/>
                </a:cubicBezTo>
                <a:lnTo>
                  <a:pt x="537210" y="1947545"/>
                </a:lnTo>
                <a:cubicBezTo>
                  <a:pt x="551815" y="1923415"/>
                  <a:pt x="565785" y="1899285"/>
                  <a:pt x="579120" y="1874520"/>
                </a:cubicBezTo>
                <a:cubicBezTo>
                  <a:pt x="669290" y="1708150"/>
                  <a:pt x="734060" y="1529715"/>
                  <a:pt x="772160" y="1344295"/>
                </a:cubicBezTo>
                <a:cubicBezTo>
                  <a:pt x="844550" y="989330"/>
                  <a:pt x="1017270" y="626745"/>
                  <a:pt x="1257935" y="324485"/>
                </a:cubicBezTo>
                <a:close/>
                <a:moveTo>
                  <a:pt x="1598930" y="307975"/>
                </a:moveTo>
                <a:cubicBezTo>
                  <a:pt x="1688465" y="182880"/>
                  <a:pt x="1772920" y="79375"/>
                  <a:pt x="1850390" y="635"/>
                </a:cubicBezTo>
                <a:lnTo>
                  <a:pt x="1845310" y="635"/>
                </a:lnTo>
                <a:cubicBezTo>
                  <a:pt x="1769745" y="78740"/>
                  <a:pt x="1685925" y="180975"/>
                  <a:pt x="1596390" y="306070"/>
                </a:cubicBezTo>
                <a:cubicBezTo>
                  <a:pt x="1393190" y="589280"/>
                  <a:pt x="1184910" y="955675"/>
                  <a:pt x="1024255" y="1311275"/>
                </a:cubicBezTo>
                <a:cubicBezTo>
                  <a:pt x="908685" y="1568450"/>
                  <a:pt x="778510" y="1783715"/>
                  <a:pt x="665480" y="1948815"/>
                </a:cubicBezTo>
                <a:lnTo>
                  <a:pt x="669290" y="1948815"/>
                </a:lnTo>
                <a:cubicBezTo>
                  <a:pt x="782320" y="1783715"/>
                  <a:pt x="911225" y="1569085"/>
                  <a:pt x="1026795" y="1313180"/>
                </a:cubicBezTo>
                <a:cubicBezTo>
                  <a:pt x="1187450" y="956945"/>
                  <a:pt x="1395730" y="590550"/>
                  <a:pt x="1598930" y="307975"/>
                </a:cubicBezTo>
                <a:close/>
                <a:moveTo>
                  <a:pt x="2136140" y="0"/>
                </a:moveTo>
                <a:lnTo>
                  <a:pt x="2132965" y="0"/>
                </a:lnTo>
                <a:cubicBezTo>
                  <a:pt x="2118995" y="18415"/>
                  <a:pt x="2105660" y="37465"/>
                  <a:pt x="2091055" y="57785"/>
                </a:cubicBezTo>
                <a:cubicBezTo>
                  <a:pt x="2032000" y="141605"/>
                  <a:pt x="1967865" y="239395"/>
                  <a:pt x="1898650" y="347345"/>
                </a:cubicBezTo>
                <a:cubicBezTo>
                  <a:pt x="1722120" y="623570"/>
                  <a:pt x="1591945" y="835025"/>
                  <a:pt x="1414145" y="1089660"/>
                </a:cubicBezTo>
                <a:cubicBezTo>
                  <a:pt x="1203325" y="1386840"/>
                  <a:pt x="983615" y="1673860"/>
                  <a:pt x="793115" y="1947545"/>
                </a:cubicBezTo>
                <a:lnTo>
                  <a:pt x="793115" y="1947545"/>
                </a:lnTo>
                <a:cubicBezTo>
                  <a:pt x="956945" y="1732280"/>
                  <a:pt x="1104265" y="1514475"/>
                  <a:pt x="1282700" y="1278890"/>
                </a:cubicBezTo>
                <a:cubicBezTo>
                  <a:pt x="1608455" y="842645"/>
                  <a:pt x="1868170" y="374650"/>
                  <a:pt x="2136140" y="0"/>
                </a:cubicBezTo>
                <a:close/>
                <a:moveTo>
                  <a:pt x="1801495" y="1117600"/>
                </a:moveTo>
                <a:cubicBezTo>
                  <a:pt x="2167255" y="791210"/>
                  <a:pt x="2410460" y="352425"/>
                  <a:pt x="2586990" y="635"/>
                </a:cubicBezTo>
                <a:lnTo>
                  <a:pt x="2583815" y="635"/>
                </a:lnTo>
                <a:cubicBezTo>
                  <a:pt x="2582545" y="3175"/>
                  <a:pt x="2581910" y="5080"/>
                  <a:pt x="2580640" y="6985"/>
                </a:cubicBezTo>
                <a:cubicBezTo>
                  <a:pt x="2522855" y="120015"/>
                  <a:pt x="2452370" y="256540"/>
                  <a:pt x="2363470" y="406400"/>
                </a:cubicBezTo>
                <a:cubicBezTo>
                  <a:pt x="1903730" y="1162050"/>
                  <a:pt x="1669415" y="1159510"/>
                  <a:pt x="1307465" y="1546860"/>
                </a:cubicBezTo>
                <a:cubicBezTo>
                  <a:pt x="1191895" y="1668145"/>
                  <a:pt x="1069975" y="1812290"/>
                  <a:pt x="977900" y="1948815"/>
                </a:cubicBezTo>
                <a:lnTo>
                  <a:pt x="979170" y="1948815"/>
                </a:lnTo>
                <a:cubicBezTo>
                  <a:pt x="998220" y="1929765"/>
                  <a:pt x="1012190" y="1901190"/>
                  <a:pt x="1031240" y="1879600"/>
                </a:cubicBezTo>
                <a:cubicBezTo>
                  <a:pt x="1397635" y="1396365"/>
                  <a:pt x="1617345" y="1283335"/>
                  <a:pt x="1801495" y="1117600"/>
                </a:cubicBezTo>
                <a:close/>
                <a:moveTo>
                  <a:pt x="1793875" y="1215390"/>
                </a:moveTo>
                <a:cubicBezTo>
                  <a:pt x="2159635" y="979170"/>
                  <a:pt x="2433955" y="625475"/>
                  <a:pt x="2641600" y="213360"/>
                </a:cubicBezTo>
                <a:cubicBezTo>
                  <a:pt x="2654300" y="189230"/>
                  <a:pt x="2722245" y="50165"/>
                  <a:pt x="2743200" y="635"/>
                </a:cubicBezTo>
                <a:lnTo>
                  <a:pt x="2736215" y="635"/>
                </a:lnTo>
                <a:cubicBezTo>
                  <a:pt x="2528570" y="462915"/>
                  <a:pt x="2258695" y="888365"/>
                  <a:pt x="1835150" y="1179830"/>
                </a:cubicBezTo>
                <a:cubicBezTo>
                  <a:pt x="1460500" y="1417955"/>
                  <a:pt x="1215390" y="1689100"/>
                  <a:pt x="1036955" y="1948815"/>
                </a:cubicBezTo>
                <a:lnTo>
                  <a:pt x="1044575" y="1948815"/>
                </a:lnTo>
                <a:cubicBezTo>
                  <a:pt x="1049655" y="1941830"/>
                  <a:pt x="1053465" y="1936115"/>
                  <a:pt x="1059180" y="1927860"/>
                </a:cubicBezTo>
                <a:cubicBezTo>
                  <a:pt x="1226820" y="1690370"/>
                  <a:pt x="1459865" y="1431925"/>
                  <a:pt x="1793875" y="1215390"/>
                </a:cubicBezTo>
                <a:close/>
                <a:moveTo>
                  <a:pt x="1604645" y="1184275"/>
                </a:moveTo>
                <a:cubicBezTo>
                  <a:pt x="1973580" y="825500"/>
                  <a:pt x="2223135" y="372745"/>
                  <a:pt x="2435225" y="635"/>
                </a:cubicBezTo>
                <a:cubicBezTo>
                  <a:pt x="2435225" y="635"/>
                  <a:pt x="2435225" y="635"/>
                  <a:pt x="2435225" y="635"/>
                </a:cubicBezTo>
                <a:lnTo>
                  <a:pt x="2431415" y="635"/>
                </a:lnTo>
                <a:cubicBezTo>
                  <a:pt x="2160270" y="481330"/>
                  <a:pt x="1910080" y="904240"/>
                  <a:pt x="1536065" y="1244600"/>
                </a:cubicBezTo>
                <a:cubicBezTo>
                  <a:pt x="1283970" y="1476375"/>
                  <a:pt x="1062355" y="1734820"/>
                  <a:pt x="918845" y="1948815"/>
                </a:cubicBezTo>
                <a:lnTo>
                  <a:pt x="918845" y="1948815"/>
                </a:lnTo>
                <a:cubicBezTo>
                  <a:pt x="1144905" y="1640205"/>
                  <a:pt x="1324610" y="1439545"/>
                  <a:pt x="1604645" y="1184275"/>
                </a:cubicBezTo>
                <a:close/>
                <a:moveTo>
                  <a:pt x="2125980" y="254000"/>
                </a:moveTo>
                <a:cubicBezTo>
                  <a:pt x="2184400" y="158750"/>
                  <a:pt x="2237105" y="72390"/>
                  <a:pt x="2284730" y="0"/>
                </a:cubicBezTo>
                <a:lnTo>
                  <a:pt x="2280920" y="0"/>
                </a:lnTo>
                <a:cubicBezTo>
                  <a:pt x="2233295" y="72390"/>
                  <a:pt x="2181225" y="158115"/>
                  <a:pt x="2123440" y="252095"/>
                </a:cubicBezTo>
                <a:cubicBezTo>
                  <a:pt x="1936750" y="556895"/>
                  <a:pt x="1703705" y="936625"/>
                  <a:pt x="1407795" y="1260475"/>
                </a:cubicBezTo>
                <a:cubicBezTo>
                  <a:pt x="1191260" y="1497330"/>
                  <a:pt x="1006475" y="1737360"/>
                  <a:pt x="853440" y="1948180"/>
                </a:cubicBezTo>
                <a:lnTo>
                  <a:pt x="857885" y="1948180"/>
                </a:lnTo>
                <a:cubicBezTo>
                  <a:pt x="1010920" y="1737995"/>
                  <a:pt x="1195070" y="1499235"/>
                  <a:pt x="1410335" y="1263650"/>
                </a:cubicBezTo>
                <a:cubicBezTo>
                  <a:pt x="1706245" y="939165"/>
                  <a:pt x="1939290" y="559435"/>
                  <a:pt x="2125980" y="254000"/>
                </a:cubicBezTo>
                <a:close/>
                <a:moveTo>
                  <a:pt x="1708785" y="3810"/>
                </a:moveTo>
                <a:cubicBezTo>
                  <a:pt x="1710055" y="2540"/>
                  <a:pt x="1711325" y="1270"/>
                  <a:pt x="1712595" y="0"/>
                </a:cubicBezTo>
                <a:lnTo>
                  <a:pt x="1708150" y="0"/>
                </a:lnTo>
                <a:cubicBezTo>
                  <a:pt x="1397000" y="283845"/>
                  <a:pt x="1134745" y="717550"/>
                  <a:pt x="970280" y="1123950"/>
                </a:cubicBezTo>
                <a:cubicBezTo>
                  <a:pt x="934085" y="1212215"/>
                  <a:pt x="906145" y="1298575"/>
                  <a:pt x="876300" y="1388110"/>
                </a:cubicBezTo>
                <a:cubicBezTo>
                  <a:pt x="807720" y="1589405"/>
                  <a:pt x="705485" y="1778000"/>
                  <a:pt x="603250" y="1947545"/>
                </a:cubicBezTo>
                <a:lnTo>
                  <a:pt x="603250" y="1947545"/>
                </a:lnTo>
                <a:cubicBezTo>
                  <a:pt x="867410" y="1544955"/>
                  <a:pt x="878205" y="1326515"/>
                  <a:pt x="1018540" y="1017905"/>
                </a:cubicBezTo>
                <a:cubicBezTo>
                  <a:pt x="1181100" y="648970"/>
                  <a:pt x="1435100" y="252095"/>
                  <a:pt x="1708785" y="3810"/>
                </a:cubicBezTo>
                <a:close/>
                <a:moveTo>
                  <a:pt x="400685" y="0"/>
                </a:moveTo>
                <a:lnTo>
                  <a:pt x="397510" y="0"/>
                </a:lnTo>
                <a:cubicBezTo>
                  <a:pt x="395605" y="12065"/>
                  <a:pt x="393700" y="24765"/>
                  <a:pt x="391160" y="36830"/>
                </a:cubicBezTo>
                <a:cubicBezTo>
                  <a:pt x="384175" y="69215"/>
                  <a:pt x="374015" y="102870"/>
                  <a:pt x="360680" y="137795"/>
                </a:cubicBezTo>
                <a:cubicBezTo>
                  <a:pt x="314960" y="259080"/>
                  <a:pt x="239395" y="365125"/>
                  <a:pt x="158750" y="422910"/>
                </a:cubicBezTo>
                <a:cubicBezTo>
                  <a:pt x="114935" y="452755"/>
                  <a:pt x="41910" y="517525"/>
                  <a:pt x="635" y="558165"/>
                </a:cubicBezTo>
                <a:lnTo>
                  <a:pt x="635" y="562610"/>
                </a:lnTo>
                <a:cubicBezTo>
                  <a:pt x="102870" y="461645"/>
                  <a:pt x="164465" y="429260"/>
                  <a:pt x="214630" y="379095"/>
                </a:cubicBezTo>
                <a:cubicBezTo>
                  <a:pt x="305435" y="289560"/>
                  <a:pt x="384175" y="125730"/>
                  <a:pt x="400685" y="0"/>
                </a:cubicBezTo>
                <a:close/>
                <a:moveTo>
                  <a:pt x="516890" y="3175"/>
                </a:moveTo>
                <a:cubicBezTo>
                  <a:pt x="516890" y="1905"/>
                  <a:pt x="517525" y="635"/>
                  <a:pt x="517525" y="0"/>
                </a:cubicBezTo>
                <a:lnTo>
                  <a:pt x="514350" y="0"/>
                </a:lnTo>
                <a:cubicBezTo>
                  <a:pt x="514350" y="1270"/>
                  <a:pt x="514350" y="1905"/>
                  <a:pt x="513715" y="3175"/>
                </a:cubicBezTo>
                <a:cubicBezTo>
                  <a:pt x="476885" y="182880"/>
                  <a:pt x="352425" y="400685"/>
                  <a:pt x="235585" y="517525"/>
                </a:cubicBezTo>
                <a:cubicBezTo>
                  <a:pt x="147955" y="605155"/>
                  <a:pt x="78105" y="690880"/>
                  <a:pt x="635" y="775335"/>
                </a:cubicBezTo>
                <a:lnTo>
                  <a:pt x="635" y="780415"/>
                </a:lnTo>
                <a:cubicBezTo>
                  <a:pt x="67310" y="709295"/>
                  <a:pt x="132715" y="627380"/>
                  <a:pt x="204470" y="553720"/>
                </a:cubicBezTo>
                <a:cubicBezTo>
                  <a:pt x="344170" y="421005"/>
                  <a:pt x="474345" y="205105"/>
                  <a:pt x="516890" y="3175"/>
                </a:cubicBezTo>
                <a:close/>
                <a:moveTo>
                  <a:pt x="245110" y="146050"/>
                </a:moveTo>
                <a:cubicBezTo>
                  <a:pt x="266065" y="99060"/>
                  <a:pt x="280035" y="48260"/>
                  <a:pt x="285750" y="635"/>
                </a:cubicBezTo>
                <a:lnTo>
                  <a:pt x="282575" y="635"/>
                </a:lnTo>
                <a:cubicBezTo>
                  <a:pt x="276860" y="48260"/>
                  <a:pt x="263525" y="97790"/>
                  <a:pt x="242570" y="144780"/>
                </a:cubicBezTo>
                <a:cubicBezTo>
                  <a:pt x="202565" y="234315"/>
                  <a:pt x="144145" y="299720"/>
                  <a:pt x="77470" y="328930"/>
                </a:cubicBezTo>
                <a:cubicBezTo>
                  <a:pt x="48895" y="341630"/>
                  <a:pt x="23495" y="354965"/>
                  <a:pt x="0" y="368935"/>
                </a:cubicBezTo>
                <a:lnTo>
                  <a:pt x="0" y="372745"/>
                </a:lnTo>
                <a:cubicBezTo>
                  <a:pt x="23495" y="358775"/>
                  <a:pt x="49530" y="344805"/>
                  <a:pt x="78105" y="332105"/>
                </a:cubicBezTo>
                <a:cubicBezTo>
                  <a:pt x="146050" y="301625"/>
                  <a:pt x="205740" y="235585"/>
                  <a:pt x="245110" y="146050"/>
                </a:cubicBezTo>
                <a:close/>
                <a:moveTo>
                  <a:pt x="174625" y="0"/>
                </a:moveTo>
                <a:lnTo>
                  <a:pt x="168910" y="0"/>
                </a:lnTo>
                <a:cubicBezTo>
                  <a:pt x="156845" y="96520"/>
                  <a:pt x="102235" y="197485"/>
                  <a:pt x="13970" y="226060"/>
                </a:cubicBezTo>
                <a:cubicBezTo>
                  <a:pt x="10160" y="227965"/>
                  <a:pt x="5715" y="228600"/>
                  <a:pt x="635" y="229870"/>
                </a:cubicBezTo>
                <a:lnTo>
                  <a:pt x="635" y="237490"/>
                </a:lnTo>
                <a:cubicBezTo>
                  <a:pt x="97790" y="217805"/>
                  <a:pt x="169545" y="93980"/>
                  <a:pt x="174625" y="0"/>
                </a:cubicBezTo>
                <a:close/>
                <a:moveTo>
                  <a:pt x="62230" y="0"/>
                </a:moveTo>
                <a:lnTo>
                  <a:pt x="58420" y="0"/>
                </a:lnTo>
                <a:cubicBezTo>
                  <a:pt x="48260" y="43180"/>
                  <a:pt x="30480" y="81280"/>
                  <a:pt x="0" y="106680"/>
                </a:cubicBezTo>
                <a:lnTo>
                  <a:pt x="0" y="111125"/>
                </a:lnTo>
                <a:cubicBezTo>
                  <a:pt x="32385" y="85090"/>
                  <a:pt x="53975" y="42545"/>
                  <a:pt x="62230" y="0"/>
                </a:cubicBezTo>
                <a:close/>
                <a:moveTo>
                  <a:pt x="603885" y="1073150"/>
                </a:moveTo>
                <a:cubicBezTo>
                  <a:pt x="686435" y="803910"/>
                  <a:pt x="840105" y="486410"/>
                  <a:pt x="1026160" y="201295"/>
                </a:cubicBezTo>
                <a:cubicBezTo>
                  <a:pt x="1074420" y="127000"/>
                  <a:pt x="1122680" y="59055"/>
                  <a:pt x="1167765" y="0"/>
                </a:cubicBezTo>
                <a:lnTo>
                  <a:pt x="1163320" y="0"/>
                </a:lnTo>
                <a:cubicBezTo>
                  <a:pt x="1118870" y="58420"/>
                  <a:pt x="1071245" y="125095"/>
                  <a:pt x="1023620" y="198755"/>
                </a:cubicBezTo>
                <a:cubicBezTo>
                  <a:pt x="837565" y="483870"/>
                  <a:pt x="683895" y="802005"/>
                  <a:pt x="601345" y="1071880"/>
                </a:cubicBezTo>
                <a:cubicBezTo>
                  <a:pt x="537210" y="1281430"/>
                  <a:pt x="434975" y="1482090"/>
                  <a:pt x="306070" y="1652270"/>
                </a:cubicBezTo>
                <a:cubicBezTo>
                  <a:pt x="209550" y="1779905"/>
                  <a:pt x="100965" y="1885315"/>
                  <a:pt x="2540" y="1948180"/>
                </a:cubicBezTo>
                <a:lnTo>
                  <a:pt x="8890" y="1948180"/>
                </a:lnTo>
                <a:cubicBezTo>
                  <a:pt x="106045" y="1885315"/>
                  <a:pt x="213360" y="1780540"/>
                  <a:pt x="308610" y="1654810"/>
                </a:cubicBezTo>
                <a:cubicBezTo>
                  <a:pt x="437515" y="1483995"/>
                  <a:pt x="539750" y="1282700"/>
                  <a:pt x="603885" y="1073150"/>
                </a:cubicBezTo>
                <a:close/>
                <a:moveTo>
                  <a:pt x="206375" y="1377315"/>
                </a:moveTo>
                <a:cubicBezTo>
                  <a:pt x="423545" y="1107440"/>
                  <a:pt x="494665" y="864870"/>
                  <a:pt x="597535" y="654050"/>
                </a:cubicBezTo>
                <a:cubicBezTo>
                  <a:pt x="674370" y="478790"/>
                  <a:pt x="889635" y="86360"/>
                  <a:pt x="934720" y="0"/>
                </a:cubicBezTo>
                <a:lnTo>
                  <a:pt x="932815" y="0"/>
                </a:lnTo>
                <a:cubicBezTo>
                  <a:pt x="930275" y="4445"/>
                  <a:pt x="927100" y="10160"/>
                  <a:pt x="923290" y="17145"/>
                </a:cubicBezTo>
                <a:cubicBezTo>
                  <a:pt x="674370" y="462915"/>
                  <a:pt x="578485" y="688340"/>
                  <a:pt x="434975" y="1008380"/>
                </a:cubicBezTo>
                <a:cubicBezTo>
                  <a:pt x="334010" y="1214755"/>
                  <a:pt x="175260" y="1449705"/>
                  <a:pt x="635" y="1575435"/>
                </a:cubicBezTo>
                <a:lnTo>
                  <a:pt x="635" y="1579880"/>
                </a:lnTo>
                <a:cubicBezTo>
                  <a:pt x="66675" y="1532890"/>
                  <a:pt x="136525" y="1464310"/>
                  <a:pt x="206375" y="1377315"/>
                </a:cubicBezTo>
                <a:close/>
                <a:moveTo>
                  <a:pt x="497840" y="1109345"/>
                </a:moveTo>
                <a:cubicBezTo>
                  <a:pt x="515620" y="1069340"/>
                  <a:pt x="531495" y="1028700"/>
                  <a:pt x="546100" y="987425"/>
                </a:cubicBezTo>
                <a:cubicBezTo>
                  <a:pt x="646430" y="700405"/>
                  <a:pt x="849630" y="303530"/>
                  <a:pt x="1048385" y="0"/>
                </a:cubicBezTo>
                <a:lnTo>
                  <a:pt x="1044575" y="0"/>
                </a:lnTo>
                <a:cubicBezTo>
                  <a:pt x="1012825" y="48895"/>
                  <a:pt x="980440" y="100330"/>
                  <a:pt x="946150" y="156845"/>
                </a:cubicBezTo>
                <a:cubicBezTo>
                  <a:pt x="673100" y="619760"/>
                  <a:pt x="627380" y="776605"/>
                  <a:pt x="487045" y="1123950"/>
                </a:cubicBezTo>
                <a:cubicBezTo>
                  <a:pt x="384810" y="1356360"/>
                  <a:pt x="200660" y="1626870"/>
                  <a:pt x="0" y="1761490"/>
                </a:cubicBezTo>
                <a:lnTo>
                  <a:pt x="0" y="1765935"/>
                </a:lnTo>
                <a:cubicBezTo>
                  <a:pt x="208280" y="1626870"/>
                  <a:pt x="393700" y="1349375"/>
                  <a:pt x="497840" y="1109345"/>
                </a:cubicBezTo>
                <a:close/>
                <a:moveTo>
                  <a:pt x="436245" y="798195"/>
                </a:moveTo>
                <a:cubicBezTo>
                  <a:pt x="623570" y="421640"/>
                  <a:pt x="748030" y="169545"/>
                  <a:pt x="830580" y="0"/>
                </a:cubicBezTo>
                <a:lnTo>
                  <a:pt x="826770" y="0"/>
                </a:lnTo>
                <a:cubicBezTo>
                  <a:pt x="717550" y="224790"/>
                  <a:pt x="568960" y="525145"/>
                  <a:pt x="433705" y="796290"/>
                </a:cubicBezTo>
                <a:cubicBezTo>
                  <a:pt x="327660" y="1009650"/>
                  <a:pt x="201295" y="1194435"/>
                  <a:pt x="78740" y="1317625"/>
                </a:cubicBezTo>
                <a:cubicBezTo>
                  <a:pt x="52070" y="1344295"/>
                  <a:pt x="26035" y="1367790"/>
                  <a:pt x="635" y="1386840"/>
                </a:cubicBezTo>
                <a:lnTo>
                  <a:pt x="635" y="1391285"/>
                </a:lnTo>
                <a:cubicBezTo>
                  <a:pt x="26670" y="1371600"/>
                  <a:pt x="53340" y="1348105"/>
                  <a:pt x="80645" y="1320165"/>
                </a:cubicBezTo>
                <a:cubicBezTo>
                  <a:pt x="203200" y="1197610"/>
                  <a:pt x="329565" y="1011555"/>
                  <a:pt x="436245" y="798195"/>
                </a:cubicBezTo>
                <a:close/>
                <a:moveTo>
                  <a:pt x="263525" y="674370"/>
                </a:moveTo>
                <a:cubicBezTo>
                  <a:pt x="392430" y="514985"/>
                  <a:pt x="523240" y="264795"/>
                  <a:pt x="617220" y="635"/>
                </a:cubicBezTo>
                <a:lnTo>
                  <a:pt x="614680" y="635"/>
                </a:lnTo>
                <a:cubicBezTo>
                  <a:pt x="612775" y="6350"/>
                  <a:pt x="611505" y="12700"/>
                  <a:pt x="608965" y="17145"/>
                </a:cubicBezTo>
                <a:cubicBezTo>
                  <a:pt x="494030" y="314325"/>
                  <a:pt x="389255" y="514350"/>
                  <a:pt x="236855" y="704215"/>
                </a:cubicBezTo>
                <a:cubicBezTo>
                  <a:pt x="143510" y="829945"/>
                  <a:pt x="73025" y="915035"/>
                  <a:pt x="635" y="991235"/>
                </a:cubicBezTo>
                <a:lnTo>
                  <a:pt x="635" y="995680"/>
                </a:lnTo>
                <a:cubicBezTo>
                  <a:pt x="80645" y="919480"/>
                  <a:pt x="170815" y="795020"/>
                  <a:pt x="263525" y="674370"/>
                </a:cubicBezTo>
                <a:close/>
                <a:moveTo>
                  <a:pt x="727075" y="0"/>
                </a:moveTo>
                <a:lnTo>
                  <a:pt x="720090" y="0"/>
                </a:lnTo>
                <a:cubicBezTo>
                  <a:pt x="517525" y="471170"/>
                  <a:pt x="283845" y="921385"/>
                  <a:pt x="635" y="1192530"/>
                </a:cubicBezTo>
                <a:lnTo>
                  <a:pt x="635" y="1200785"/>
                </a:lnTo>
                <a:cubicBezTo>
                  <a:pt x="13335" y="1189990"/>
                  <a:pt x="26670" y="1177925"/>
                  <a:pt x="40005" y="1164590"/>
                </a:cubicBezTo>
                <a:cubicBezTo>
                  <a:pt x="309880" y="889000"/>
                  <a:pt x="542925" y="431165"/>
                  <a:pt x="727075" y="0"/>
                </a:cubicBezTo>
                <a:close/>
                <a:moveTo>
                  <a:pt x="2894330" y="1308735"/>
                </a:moveTo>
                <a:cubicBezTo>
                  <a:pt x="2820035" y="1350010"/>
                  <a:pt x="2733675" y="1386840"/>
                  <a:pt x="2660015" y="1428750"/>
                </a:cubicBezTo>
                <a:cubicBezTo>
                  <a:pt x="2443480" y="1551940"/>
                  <a:pt x="2284095" y="1712595"/>
                  <a:pt x="2189480" y="1929130"/>
                </a:cubicBezTo>
                <a:cubicBezTo>
                  <a:pt x="2186940" y="1936115"/>
                  <a:pt x="2183130" y="1942465"/>
                  <a:pt x="2181225" y="1948180"/>
                </a:cubicBezTo>
                <a:lnTo>
                  <a:pt x="2184400" y="1948180"/>
                </a:lnTo>
                <a:cubicBezTo>
                  <a:pt x="2216150" y="1877060"/>
                  <a:pt x="2252345" y="1807210"/>
                  <a:pt x="2299970" y="1743710"/>
                </a:cubicBezTo>
                <a:cubicBezTo>
                  <a:pt x="2520315" y="1452880"/>
                  <a:pt x="2752725" y="1401445"/>
                  <a:pt x="2964815" y="1273810"/>
                </a:cubicBezTo>
                <a:cubicBezTo>
                  <a:pt x="3159125" y="1159510"/>
                  <a:pt x="3324860" y="1028065"/>
                  <a:pt x="3463290" y="847725"/>
                </a:cubicBezTo>
                <a:lnTo>
                  <a:pt x="3463290" y="842645"/>
                </a:lnTo>
                <a:cubicBezTo>
                  <a:pt x="3460750" y="846455"/>
                  <a:pt x="3458210" y="849630"/>
                  <a:pt x="3457575" y="850265"/>
                </a:cubicBezTo>
                <a:cubicBezTo>
                  <a:pt x="3300730" y="1050290"/>
                  <a:pt x="3121025" y="1183640"/>
                  <a:pt x="2894330" y="1308735"/>
                </a:cubicBezTo>
                <a:close/>
                <a:moveTo>
                  <a:pt x="3194050" y="955675"/>
                </a:moveTo>
                <a:cubicBezTo>
                  <a:pt x="3044190" y="1083945"/>
                  <a:pt x="2855595" y="1193165"/>
                  <a:pt x="2631440" y="1281430"/>
                </a:cubicBezTo>
                <a:cubicBezTo>
                  <a:pt x="2399030" y="1372235"/>
                  <a:pt x="2209165" y="1498600"/>
                  <a:pt x="2067560" y="1656080"/>
                </a:cubicBezTo>
                <a:cubicBezTo>
                  <a:pt x="1988820" y="1743710"/>
                  <a:pt x="1924685" y="1841500"/>
                  <a:pt x="1876425" y="1947545"/>
                </a:cubicBezTo>
                <a:lnTo>
                  <a:pt x="1883410" y="1947545"/>
                </a:lnTo>
                <a:cubicBezTo>
                  <a:pt x="1931670" y="1843405"/>
                  <a:pt x="1994535" y="1747520"/>
                  <a:pt x="2072005" y="1661160"/>
                </a:cubicBezTo>
                <a:cubicBezTo>
                  <a:pt x="2386965" y="1323340"/>
                  <a:pt x="2643505" y="1318895"/>
                  <a:pt x="2943225" y="1139825"/>
                </a:cubicBezTo>
                <a:cubicBezTo>
                  <a:pt x="3143885" y="1024255"/>
                  <a:pt x="3329940" y="866775"/>
                  <a:pt x="3459480" y="660400"/>
                </a:cubicBezTo>
                <a:cubicBezTo>
                  <a:pt x="3460750" y="658495"/>
                  <a:pt x="3462020" y="656590"/>
                  <a:pt x="3463290" y="654685"/>
                </a:cubicBezTo>
                <a:lnTo>
                  <a:pt x="3463290" y="641350"/>
                </a:lnTo>
                <a:cubicBezTo>
                  <a:pt x="3392805" y="757555"/>
                  <a:pt x="3302635" y="862330"/>
                  <a:pt x="3194050" y="955675"/>
                </a:cubicBezTo>
                <a:close/>
                <a:moveTo>
                  <a:pt x="2715895" y="1346200"/>
                </a:moveTo>
                <a:cubicBezTo>
                  <a:pt x="2506980" y="1438275"/>
                  <a:pt x="2339975" y="1562100"/>
                  <a:pt x="2219960" y="1713865"/>
                </a:cubicBezTo>
                <a:cubicBezTo>
                  <a:pt x="2162810" y="1786255"/>
                  <a:pt x="2116455" y="1864360"/>
                  <a:pt x="2080260" y="1948180"/>
                </a:cubicBezTo>
                <a:lnTo>
                  <a:pt x="2083435" y="1948180"/>
                </a:lnTo>
                <a:cubicBezTo>
                  <a:pt x="2118995" y="1864995"/>
                  <a:pt x="2165350" y="1787525"/>
                  <a:pt x="2221865" y="1715770"/>
                </a:cubicBezTo>
                <a:cubicBezTo>
                  <a:pt x="2442845" y="1437005"/>
                  <a:pt x="2720975" y="1358265"/>
                  <a:pt x="2891790" y="1263650"/>
                </a:cubicBezTo>
                <a:cubicBezTo>
                  <a:pt x="3129280" y="1137285"/>
                  <a:pt x="3352165" y="954405"/>
                  <a:pt x="3462655" y="779145"/>
                </a:cubicBezTo>
                <a:lnTo>
                  <a:pt x="3462655" y="777875"/>
                </a:lnTo>
                <a:cubicBezTo>
                  <a:pt x="3298825" y="1009015"/>
                  <a:pt x="3053080" y="1195705"/>
                  <a:pt x="2715895" y="1346200"/>
                </a:cubicBezTo>
                <a:close/>
                <a:moveTo>
                  <a:pt x="2589530" y="1351915"/>
                </a:moveTo>
                <a:cubicBezTo>
                  <a:pt x="2318385" y="1482090"/>
                  <a:pt x="2115185" y="1664970"/>
                  <a:pt x="1991995" y="1920240"/>
                </a:cubicBezTo>
                <a:cubicBezTo>
                  <a:pt x="1988820" y="1927860"/>
                  <a:pt x="1981835" y="1940560"/>
                  <a:pt x="1979295" y="1947545"/>
                </a:cubicBezTo>
                <a:lnTo>
                  <a:pt x="1982470" y="1947545"/>
                </a:lnTo>
                <a:cubicBezTo>
                  <a:pt x="2026285" y="1854835"/>
                  <a:pt x="2077720" y="1766570"/>
                  <a:pt x="2146300" y="1687830"/>
                </a:cubicBezTo>
                <a:cubicBezTo>
                  <a:pt x="2407920" y="1386205"/>
                  <a:pt x="2667635" y="1337945"/>
                  <a:pt x="2880995" y="1220470"/>
                </a:cubicBezTo>
                <a:cubicBezTo>
                  <a:pt x="3113405" y="1095375"/>
                  <a:pt x="3306445" y="946150"/>
                  <a:pt x="3456940" y="726440"/>
                </a:cubicBezTo>
                <a:cubicBezTo>
                  <a:pt x="3458845" y="723265"/>
                  <a:pt x="3460750" y="720725"/>
                  <a:pt x="3462655" y="717550"/>
                </a:cubicBezTo>
                <a:lnTo>
                  <a:pt x="3462655" y="711200"/>
                </a:lnTo>
                <a:cubicBezTo>
                  <a:pt x="3257550" y="1020445"/>
                  <a:pt x="2964815" y="1195070"/>
                  <a:pt x="2589530" y="1351915"/>
                </a:cubicBezTo>
                <a:close/>
                <a:moveTo>
                  <a:pt x="2849245" y="1438275"/>
                </a:moveTo>
                <a:cubicBezTo>
                  <a:pt x="2675255" y="1532255"/>
                  <a:pt x="2541905" y="1652905"/>
                  <a:pt x="2453640" y="1796415"/>
                </a:cubicBezTo>
                <a:cubicBezTo>
                  <a:pt x="2423795" y="1844675"/>
                  <a:pt x="2399030" y="1894840"/>
                  <a:pt x="2379345" y="1948180"/>
                </a:cubicBezTo>
                <a:lnTo>
                  <a:pt x="2386330" y="1948180"/>
                </a:lnTo>
                <a:cubicBezTo>
                  <a:pt x="2406015" y="1896745"/>
                  <a:pt x="2430145" y="1847215"/>
                  <a:pt x="2458720" y="1800860"/>
                </a:cubicBezTo>
                <a:cubicBezTo>
                  <a:pt x="2546985" y="1657985"/>
                  <a:pt x="2679065" y="1538605"/>
                  <a:pt x="2851785" y="1445260"/>
                </a:cubicBezTo>
                <a:cubicBezTo>
                  <a:pt x="3115310" y="1301750"/>
                  <a:pt x="3314700" y="1149350"/>
                  <a:pt x="3463290" y="977265"/>
                </a:cubicBezTo>
                <a:lnTo>
                  <a:pt x="3463290" y="967105"/>
                </a:lnTo>
                <a:cubicBezTo>
                  <a:pt x="3314700" y="1139825"/>
                  <a:pt x="3114675" y="1293495"/>
                  <a:pt x="2849245" y="1438275"/>
                </a:cubicBezTo>
                <a:close/>
                <a:moveTo>
                  <a:pt x="2911475" y="1351280"/>
                </a:moveTo>
                <a:cubicBezTo>
                  <a:pt x="2842895" y="1390650"/>
                  <a:pt x="2765425" y="1425575"/>
                  <a:pt x="2700020" y="1466215"/>
                </a:cubicBezTo>
                <a:cubicBezTo>
                  <a:pt x="2503805" y="1587500"/>
                  <a:pt x="2362200" y="1743075"/>
                  <a:pt x="2280920" y="1947545"/>
                </a:cubicBezTo>
                <a:lnTo>
                  <a:pt x="2284730" y="1947545"/>
                </a:lnTo>
                <a:cubicBezTo>
                  <a:pt x="2288540" y="1940560"/>
                  <a:pt x="2291080" y="1928495"/>
                  <a:pt x="2294255" y="1923415"/>
                </a:cubicBezTo>
                <a:cubicBezTo>
                  <a:pt x="2395220" y="1692910"/>
                  <a:pt x="2565400" y="1534160"/>
                  <a:pt x="2804795" y="1411605"/>
                </a:cubicBezTo>
                <a:cubicBezTo>
                  <a:pt x="3068320" y="1278255"/>
                  <a:pt x="3319780" y="1098550"/>
                  <a:pt x="3462655" y="908050"/>
                </a:cubicBezTo>
                <a:lnTo>
                  <a:pt x="3462655" y="905510"/>
                </a:lnTo>
                <a:cubicBezTo>
                  <a:pt x="3451225" y="918210"/>
                  <a:pt x="3438525" y="937260"/>
                  <a:pt x="3425825" y="949960"/>
                </a:cubicBezTo>
                <a:cubicBezTo>
                  <a:pt x="3274060" y="1120140"/>
                  <a:pt x="3119120" y="1233170"/>
                  <a:pt x="2911475" y="1351280"/>
                </a:cubicBezTo>
                <a:close/>
                <a:moveTo>
                  <a:pt x="2830830" y="1511935"/>
                </a:moveTo>
                <a:cubicBezTo>
                  <a:pt x="2671445" y="1620520"/>
                  <a:pt x="2561590" y="1746250"/>
                  <a:pt x="2493010" y="1912620"/>
                </a:cubicBezTo>
                <a:cubicBezTo>
                  <a:pt x="2490470" y="1920875"/>
                  <a:pt x="2481580" y="1939290"/>
                  <a:pt x="2479675" y="1947545"/>
                </a:cubicBezTo>
                <a:lnTo>
                  <a:pt x="2482850" y="1947545"/>
                </a:lnTo>
                <a:cubicBezTo>
                  <a:pt x="2559050" y="1744980"/>
                  <a:pt x="2692400" y="1594485"/>
                  <a:pt x="2898140" y="1473835"/>
                </a:cubicBezTo>
                <a:cubicBezTo>
                  <a:pt x="3140075" y="1329055"/>
                  <a:pt x="3329305" y="1191895"/>
                  <a:pt x="3463290" y="1033145"/>
                </a:cubicBezTo>
                <a:lnTo>
                  <a:pt x="3463290" y="1032510"/>
                </a:lnTo>
                <a:cubicBezTo>
                  <a:pt x="3272790" y="1235075"/>
                  <a:pt x="3114675" y="1339215"/>
                  <a:pt x="2830830" y="1511935"/>
                </a:cubicBezTo>
                <a:close/>
                <a:moveTo>
                  <a:pt x="3092450" y="842010"/>
                </a:moveTo>
                <a:cubicBezTo>
                  <a:pt x="2734310" y="1120775"/>
                  <a:pt x="2454275" y="1137920"/>
                  <a:pt x="2193925" y="1266825"/>
                </a:cubicBezTo>
                <a:cubicBezTo>
                  <a:pt x="1924685" y="1395730"/>
                  <a:pt x="1703070" y="1570990"/>
                  <a:pt x="1538605" y="1824355"/>
                </a:cubicBezTo>
                <a:cubicBezTo>
                  <a:pt x="1527810" y="1837690"/>
                  <a:pt x="1477645" y="1927225"/>
                  <a:pt x="1468120" y="1948180"/>
                </a:cubicBezTo>
                <a:lnTo>
                  <a:pt x="1470025" y="1948180"/>
                </a:lnTo>
                <a:cubicBezTo>
                  <a:pt x="1471295" y="1946275"/>
                  <a:pt x="1473200" y="1943100"/>
                  <a:pt x="1475740" y="1939290"/>
                </a:cubicBezTo>
                <a:cubicBezTo>
                  <a:pt x="1830705" y="1267460"/>
                  <a:pt x="2517140" y="1172845"/>
                  <a:pt x="2701290" y="1076960"/>
                </a:cubicBezTo>
                <a:cubicBezTo>
                  <a:pt x="3022600" y="937895"/>
                  <a:pt x="3309620" y="717550"/>
                  <a:pt x="3452495" y="387985"/>
                </a:cubicBezTo>
                <a:cubicBezTo>
                  <a:pt x="3455670" y="379730"/>
                  <a:pt x="3459480" y="371475"/>
                  <a:pt x="3463290" y="363220"/>
                </a:cubicBezTo>
                <a:lnTo>
                  <a:pt x="3463290" y="353060"/>
                </a:lnTo>
                <a:cubicBezTo>
                  <a:pt x="3387725" y="542925"/>
                  <a:pt x="3261995" y="706755"/>
                  <a:pt x="3092450" y="842010"/>
                </a:cubicBezTo>
                <a:close/>
                <a:moveTo>
                  <a:pt x="3092450" y="789305"/>
                </a:moveTo>
                <a:cubicBezTo>
                  <a:pt x="2860675" y="978535"/>
                  <a:pt x="2627630" y="1064895"/>
                  <a:pt x="2321560" y="1160780"/>
                </a:cubicBezTo>
                <a:cubicBezTo>
                  <a:pt x="2162810" y="1216660"/>
                  <a:pt x="2019935" y="1286510"/>
                  <a:pt x="1892300" y="1369060"/>
                </a:cubicBezTo>
                <a:cubicBezTo>
                  <a:pt x="1678305" y="1506855"/>
                  <a:pt x="1488440" y="1701800"/>
                  <a:pt x="1364615" y="1938020"/>
                </a:cubicBezTo>
                <a:cubicBezTo>
                  <a:pt x="1360170" y="1944370"/>
                  <a:pt x="1360170" y="1945640"/>
                  <a:pt x="1359535" y="1948180"/>
                </a:cubicBezTo>
                <a:lnTo>
                  <a:pt x="1367155" y="1948180"/>
                </a:lnTo>
                <a:cubicBezTo>
                  <a:pt x="1367790" y="1947545"/>
                  <a:pt x="1367790" y="1946910"/>
                  <a:pt x="1368425" y="1945640"/>
                </a:cubicBezTo>
                <a:cubicBezTo>
                  <a:pt x="1590675" y="1526540"/>
                  <a:pt x="1970405" y="1271905"/>
                  <a:pt x="2434590" y="1131570"/>
                </a:cubicBezTo>
                <a:cubicBezTo>
                  <a:pt x="2557780" y="1094105"/>
                  <a:pt x="2668905" y="1050925"/>
                  <a:pt x="2772410" y="1000760"/>
                </a:cubicBezTo>
                <a:cubicBezTo>
                  <a:pt x="3077845" y="853440"/>
                  <a:pt x="3347085" y="617220"/>
                  <a:pt x="3462020" y="280670"/>
                </a:cubicBezTo>
                <a:cubicBezTo>
                  <a:pt x="3462655" y="279400"/>
                  <a:pt x="3463290" y="278130"/>
                  <a:pt x="3463290" y="276860"/>
                </a:cubicBezTo>
                <a:lnTo>
                  <a:pt x="3463290" y="255905"/>
                </a:lnTo>
                <a:cubicBezTo>
                  <a:pt x="3397885" y="462280"/>
                  <a:pt x="3269615" y="643890"/>
                  <a:pt x="3092450" y="789305"/>
                </a:cubicBezTo>
                <a:close/>
                <a:moveTo>
                  <a:pt x="2452370" y="1257935"/>
                </a:moveTo>
                <a:cubicBezTo>
                  <a:pt x="2113915" y="1397000"/>
                  <a:pt x="1852295" y="1606550"/>
                  <a:pt x="1689735" y="1915160"/>
                </a:cubicBezTo>
                <a:cubicBezTo>
                  <a:pt x="1685290" y="1925320"/>
                  <a:pt x="1675765" y="1940560"/>
                  <a:pt x="1672590" y="1948180"/>
                </a:cubicBezTo>
                <a:lnTo>
                  <a:pt x="1675765" y="1948180"/>
                </a:lnTo>
                <a:cubicBezTo>
                  <a:pt x="1742440" y="1818640"/>
                  <a:pt x="1816735" y="1708785"/>
                  <a:pt x="1920875" y="1605280"/>
                </a:cubicBezTo>
                <a:cubicBezTo>
                  <a:pt x="2224405" y="1299210"/>
                  <a:pt x="2576195" y="1230630"/>
                  <a:pt x="2763520" y="1138555"/>
                </a:cubicBezTo>
                <a:cubicBezTo>
                  <a:pt x="3079750" y="993775"/>
                  <a:pt x="3346450" y="762635"/>
                  <a:pt x="3462655" y="508635"/>
                </a:cubicBezTo>
                <a:lnTo>
                  <a:pt x="3462655" y="506095"/>
                </a:lnTo>
                <a:cubicBezTo>
                  <a:pt x="3271520" y="876300"/>
                  <a:pt x="2934970" y="1090930"/>
                  <a:pt x="2452370" y="1257935"/>
                </a:cubicBezTo>
                <a:close/>
                <a:moveTo>
                  <a:pt x="2446655" y="1211580"/>
                </a:moveTo>
                <a:cubicBezTo>
                  <a:pt x="2065020" y="1353185"/>
                  <a:pt x="1770380" y="1576705"/>
                  <a:pt x="1588770" y="1913255"/>
                </a:cubicBezTo>
                <a:cubicBezTo>
                  <a:pt x="1583690" y="1924050"/>
                  <a:pt x="1574165" y="1939925"/>
                  <a:pt x="1570990" y="1948180"/>
                </a:cubicBezTo>
                <a:lnTo>
                  <a:pt x="1574165" y="1948180"/>
                </a:lnTo>
                <a:cubicBezTo>
                  <a:pt x="1648460" y="1807210"/>
                  <a:pt x="1732280" y="1688465"/>
                  <a:pt x="1848485" y="1577340"/>
                </a:cubicBezTo>
                <a:cubicBezTo>
                  <a:pt x="2176780" y="1261745"/>
                  <a:pt x="2543175" y="1199515"/>
                  <a:pt x="2741930" y="1103630"/>
                </a:cubicBezTo>
                <a:cubicBezTo>
                  <a:pt x="3074035" y="955040"/>
                  <a:pt x="3350260" y="712470"/>
                  <a:pt x="3463925" y="434340"/>
                </a:cubicBezTo>
                <a:lnTo>
                  <a:pt x="3463925" y="431800"/>
                </a:lnTo>
                <a:cubicBezTo>
                  <a:pt x="3290570" y="808990"/>
                  <a:pt x="2941320" y="1052830"/>
                  <a:pt x="2446655" y="1211580"/>
                </a:cubicBezTo>
                <a:close/>
                <a:moveTo>
                  <a:pt x="2670810" y="1221105"/>
                </a:moveTo>
                <a:cubicBezTo>
                  <a:pt x="2272030" y="1363980"/>
                  <a:pt x="1975485" y="1563370"/>
                  <a:pt x="1794510" y="1910715"/>
                </a:cubicBezTo>
                <a:cubicBezTo>
                  <a:pt x="1789430" y="1922145"/>
                  <a:pt x="1778635" y="1939925"/>
                  <a:pt x="1775460" y="1948180"/>
                </a:cubicBezTo>
                <a:lnTo>
                  <a:pt x="1778635" y="1948180"/>
                </a:lnTo>
                <a:cubicBezTo>
                  <a:pt x="1837690" y="1830705"/>
                  <a:pt x="1903730" y="1728470"/>
                  <a:pt x="1995170" y="1632585"/>
                </a:cubicBezTo>
                <a:cubicBezTo>
                  <a:pt x="2308860" y="1311910"/>
                  <a:pt x="2590165" y="1278255"/>
                  <a:pt x="2829560" y="1152525"/>
                </a:cubicBezTo>
                <a:cubicBezTo>
                  <a:pt x="3082925" y="1025525"/>
                  <a:pt x="3308985" y="847725"/>
                  <a:pt x="3456305" y="596265"/>
                </a:cubicBezTo>
                <a:cubicBezTo>
                  <a:pt x="3458210" y="591820"/>
                  <a:pt x="3460750" y="588010"/>
                  <a:pt x="3463925" y="584200"/>
                </a:cubicBezTo>
                <a:lnTo>
                  <a:pt x="3463925" y="576580"/>
                </a:lnTo>
                <a:cubicBezTo>
                  <a:pt x="3288030" y="885190"/>
                  <a:pt x="3005455" y="1082040"/>
                  <a:pt x="2670810" y="1221105"/>
                </a:cubicBezTo>
                <a:close/>
                <a:moveTo>
                  <a:pt x="2653030" y="979805"/>
                </a:moveTo>
                <a:cubicBezTo>
                  <a:pt x="3046730" y="778510"/>
                  <a:pt x="3376930" y="434975"/>
                  <a:pt x="3381375" y="635"/>
                </a:cubicBezTo>
                <a:lnTo>
                  <a:pt x="3380740" y="635"/>
                </a:lnTo>
                <a:cubicBezTo>
                  <a:pt x="3360420" y="441325"/>
                  <a:pt x="3065145" y="752475"/>
                  <a:pt x="2687320" y="957580"/>
                </a:cubicBezTo>
                <a:cubicBezTo>
                  <a:pt x="2514600" y="1056640"/>
                  <a:pt x="2291080" y="1122045"/>
                  <a:pt x="2115185" y="1214120"/>
                </a:cubicBezTo>
                <a:cubicBezTo>
                  <a:pt x="1834515" y="1356995"/>
                  <a:pt x="1593215" y="1546225"/>
                  <a:pt x="1405255" y="1804670"/>
                </a:cubicBezTo>
                <a:cubicBezTo>
                  <a:pt x="1391920" y="1819910"/>
                  <a:pt x="1323975" y="1925320"/>
                  <a:pt x="1311910" y="1948180"/>
                </a:cubicBezTo>
                <a:lnTo>
                  <a:pt x="1313815" y="1948180"/>
                </a:lnTo>
                <a:cubicBezTo>
                  <a:pt x="1315085" y="1946275"/>
                  <a:pt x="1316990" y="1943735"/>
                  <a:pt x="1319530" y="1940560"/>
                </a:cubicBezTo>
                <a:cubicBezTo>
                  <a:pt x="1744980" y="1236980"/>
                  <a:pt x="2419350" y="1118870"/>
                  <a:pt x="2653030" y="979805"/>
                </a:cubicBezTo>
                <a:close/>
                <a:moveTo>
                  <a:pt x="3430270" y="1948180"/>
                </a:moveTo>
                <a:cubicBezTo>
                  <a:pt x="3441700" y="1941195"/>
                  <a:pt x="3452495" y="1934845"/>
                  <a:pt x="3463290" y="1928495"/>
                </a:cubicBezTo>
                <a:lnTo>
                  <a:pt x="3463290" y="1919605"/>
                </a:lnTo>
                <a:cubicBezTo>
                  <a:pt x="3448050" y="1928495"/>
                  <a:pt x="3432175" y="1938020"/>
                  <a:pt x="3416300" y="1947545"/>
                </a:cubicBezTo>
                <a:lnTo>
                  <a:pt x="3430270" y="1947545"/>
                </a:lnTo>
                <a:close/>
                <a:moveTo>
                  <a:pt x="3275330" y="1948180"/>
                </a:moveTo>
                <a:lnTo>
                  <a:pt x="3280410" y="1948180"/>
                </a:lnTo>
                <a:cubicBezTo>
                  <a:pt x="3347085" y="1892300"/>
                  <a:pt x="3436620" y="1847850"/>
                  <a:pt x="3462655" y="1828165"/>
                </a:cubicBezTo>
                <a:lnTo>
                  <a:pt x="3462655" y="1823720"/>
                </a:lnTo>
                <a:cubicBezTo>
                  <a:pt x="3446145" y="1833245"/>
                  <a:pt x="3426460" y="1847215"/>
                  <a:pt x="3409315" y="1857375"/>
                </a:cubicBezTo>
                <a:cubicBezTo>
                  <a:pt x="3366135" y="1884045"/>
                  <a:pt x="3312160" y="1914525"/>
                  <a:pt x="3275330" y="1948180"/>
                </a:cubicBezTo>
                <a:close/>
                <a:moveTo>
                  <a:pt x="2944495" y="1502410"/>
                </a:moveTo>
                <a:cubicBezTo>
                  <a:pt x="2760345" y="1619250"/>
                  <a:pt x="2637155" y="1769110"/>
                  <a:pt x="2578100" y="1948180"/>
                </a:cubicBezTo>
                <a:lnTo>
                  <a:pt x="2581275" y="1948180"/>
                </a:lnTo>
                <a:cubicBezTo>
                  <a:pt x="2640330" y="1770380"/>
                  <a:pt x="2762885" y="1621790"/>
                  <a:pt x="2945765" y="1505585"/>
                </a:cubicBezTo>
                <a:cubicBezTo>
                  <a:pt x="3167380" y="1364615"/>
                  <a:pt x="3333750" y="1235075"/>
                  <a:pt x="3463290" y="1099820"/>
                </a:cubicBezTo>
                <a:lnTo>
                  <a:pt x="3463290" y="1094740"/>
                </a:lnTo>
                <a:cubicBezTo>
                  <a:pt x="3333750" y="1229995"/>
                  <a:pt x="3167380" y="1360805"/>
                  <a:pt x="2944495" y="1502410"/>
                </a:cubicBezTo>
                <a:close/>
                <a:moveTo>
                  <a:pt x="2359660" y="993140"/>
                </a:moveTo>
                <a:cubicBezTo>
                  <a:pt x="2701290" y="739775"/>
                  <a:pt x="2932430" y="359410"/>
                  <a:pt x="3053715" y="0"/>
                </a:cubicBezTo>
                <a:lnTo>
                  <a:pt x="3053080" y="0"/>
                </a:lnTo>
                <a:cubicBezTo>
                  <a:pt x="2882900" y="452755"/>
                  <a:pt x="2643505" y="814705"/>
                  <a:pt x="2239645" y="1071245"/>
                </a:cubicBezTo>
                <a:cubicBezTo>
                  <a:pt x="2137410" y="1139190"/>
                  <a:pt x="2018030" y="1186815"/>
                  <a:pt x="1905000" y="1250950"/>
                </a:cubicBezTo>
                <a:cubicBezTo>
                  <a:pt x="1597025" y="1424305"/>
                  <a:pt x="1347470" y="1659255"/>
                  <a:pt x="1165860" y="1948180"/>
                </a:cubicBezTo>
                <a:lnTo>
                  <a:pt x="1169670" y="1948180"/>
                </a:lnTo>
                <a:cubicBezTo>
                  <a:pt x="1177290" y="1939290"/>
                  <a:pt x="1185545" y="1920240"/>
                  <a:pt x="1189990" y="1917065"/>
                </a:cubicBezTo>
                <a:cubicBezTo>
                  <a:pt x="1633220" y="1265555"/>
                  <a:pt x="2082165" y="1219835"/>
                  <a:pt x="2359660" y="993140"/>
                </a:cubicBezTo>
                <a:close/>
                <a:moveTo>
                  <a:pt x="2176145" y="1163955"/>
                </a:moveTo>
                <a:cubicBezTo>
                  <a:pt x="2545080" y="1012190"/>
                  <a:pt x="2832735" y="760730"/>
                  <a:pt x="3031490" y="415290"/>
                </a:cubicBezTo>
                <a:cubicBezTo>
                  <a:pt x="3116580" y="267970"/>
                  <a:pt x="3173730" y="123825"/>
                  <a:pt x="3213100" y="0"/>
                </a:cubicBezTo>
                <a:lnTo>
                  <a:pt x="3209925" y="0"/>
                </a:lnTo>
                <a:cubicBezTo>
                  <a:pt x="3169920" y="123825"/>
                  <a:pt x="3113405" y="266700"/>
                  <a:pt x="3028950" y="413385"/>
                </a:cubicBezTo>
                <a:cubicBezTo>
                  <a:pt x="2830830" y="758190"/>
                  <a:pt x="2543175" y="1009015"/>
                  <a:pt x="2175510" y="1160145"/>
                </a:cubicBezTo>
                <a:cubicBezTo>
                  <a:pt x="1953895" y="1250315"/>
                  <a:pt x="1757680" y="1369060"/>
                  <a:pt x="1592580" y="1513205"/>
                </a:cubicBezTo>
                <a:cubicBezTo>
                  <a:pt x="1456055" y="1632585"/>
                  <a:pt x="1338580" y="1770380"/>
                  <a:pt x="1243965" y="1923415"/>
                </a:cubicBezTo>
                <a:cubicBezTo>
                  <a:pt x="1238885" y="1931670"/>
                  <a:pt x="1233805" y="1939290"/>
                  <a:pt x="1229360" y="1947545"/>
                </a:cubicBezTo>
                <a:lnTo>
                  <a:pt x="1233170" y="1947545"/>
                </a:lnTo>
                <a:cubicBezTo>
                  <a:pt x="1237615" y="1939925"/>
                  <a:pt x="1242060" y="1932940"/>
                  <a:pt x="1246505" y="1925320"/>
                </a:cubicBezTo>
                <a:cubicBezTo>
                  <a:pt x="1456690" y="1585595"/>
                  <a:pt x="1769745" y="1329055"/>
                  <a:pt x="2176145" y="1163955"/>
                </a:cubicBezTo>
                <a:close/>
                <a:moveTo>
                  <a:pt x="3158490" y="1948180"/>
                </a:moveTo>
                <a:lnTo>
                  <a:pt x="3159760" y="1948180"/>
                </a:lnTo>
                <a:cubicBezTo>
                  <a:pt x="3195955" y="1911350"/>
                  <a:pt x="3235325" y="1871980"/>
                  <a:pt x="3286125" y="1840865"/>
                </a:cubicBezTo>
                <a:cubicBezTo>
                  <a:pt x="3314065" y="1823720"/>
                  <a:pt x="3432175" y="1747520"/>
                  <a:pt x="3463290" y="1725295"/>
                </a:cubicBezTo>
                <a:lnTo>
                  <a:pt x="3463290" y="1722755"/>
                </a:lnTo>
                <a:cubicBezTo>
                  <a:pt x="3461385" y="1724025"/>
                  <a:pt x="3458845" y="1725295"/>
                  <a:pt x="3456305" y="1726565"/>
                </a:cubicBezTo>
                <a:cubicBezTo>
                  <a:pt x="3364230" y="1791335"/>
                  <a:pt x="3211195" y="1870075"/>
                  <a:pt x="3158490" y="1948180"/>
                </a:cubicBezTo>
                <a:close/>
                <a:moveTo>
                  <a:pt x="2705100" y="1868170"/>
                </a:moveTo>
                <a:cubicBezTo>
                  <a:pt x="2693670" y="1894205"/>
                  <a:pt x="2683510" y="1920875"/>
                  <a:pt x="2675255" y="1948180"/>
                </a:cubicBezTo>
                <a:lnTo>
                  <a:pt x="2678430" y="1948180"/>
                </a:lnTo>
                <a:cubicBezTo>
                  <a:pt x="2728595" y="1786255"/>
                  <a:pt x="2834640" y="1647825"/>
                  <a:pt x="2995295" y="1536700"/>
                </a:cubicBezTo>
                <a:cubicBezTo>
                  <a:pt x="3185795" y="1405255"/>
                  <a:pt x="3395345" y="1241425"/>
                  <a:pt x="3462655" y="1160145"/>
                </a:cubicBezTo>
                <a:lnTo>
                  <a:pt x="3462655" y="1157605"/>
                </a:lnTo>
                <a:cubicBezTo>
                  <a:pt x="3079115" y="1533525"/>
                  <a:pt x="2854960" y="1543050"/>
                  <a:pt x="2705100" y="1868170"/>
                </a:cubicBezTo>
                <a:close/>
                <a:moveTo>
                  <a:pt x="2924810" y="1699260"/>
                </a:moveTo>
                <a:cubicBezTo>
                  <a:pt x="2846705" y="1778000"/>
                  <a:pt x="2793365" y="1864995"/>
                  <a:pt x="2764790" y="1947545"/>
                </a:cubicBezTo>
                <a:lnTo>
                  <a:pt x="2768600" y="1947545"/>
                </a:lnTo>
                <a:cubicBezTo>
                  <a:pt x="2769870" y="1943100"/>
                  <a:pt x="2770505" y="1937385"/>
                  <a:pt x="2773045" y="1934210"/>
                </a:cubicBezTo>
                <a:cubicBezTo>
                  <a:pt x="2827020" y="1798955"/>
                  <a:pt x="2919095" y="1690370"/>
                  <a:pt x="3053715" y="1597025"/>
                </a:cubicBezTo>
                <a:cubicBezTo>
                  <a:pt x="3206115" y="1492885"/>
                  <a:pt x="3336925" y="1396365"/>
                  <a:pt x="3448050" y="1296035"/>
                </a:cubicBezTo>
                <a:cubicBezTo>
                  <a:pt x="3451860" y="1291590"/>
                  <a:pt x="3458210" y="1287145"/>
                  <a:pt x="3463290" y="1282700"/>
                </a:cubicBezTo>
                <a:lnTo>
                  <a:pt x="3463290" y="1278255"/>
                </a:lnTo>
                <a:cubicBezTo>
                  <a:pt x="3221990" y="1497330"/>
                  <a:pt x="3021330" y="1597660"/>
                  <a:pt x="2924810" y="1699260"/>
                </a:cubicBezTo>
                <a:close/>
                <a:moveTo>
                  <a:pt x="3051175" y="1948180"/>
                </a:moveTo>
                <a:lnTo>
                  <a:pt x="3051810" y="1948180"/>
                </a:lnTo>
                <a:cubicBezTo>
                  <a:pt x="3104515" y="1879600"/>
                  <a:pt x="3146425" y="1832610"/>
                  <a:pt x="3227070" y="1780540"/>
                </a:cubicBezTo>
                <a:cubicBezTo>
                  <a:pt x="3310890" y="1725930"/>
                  <a:pt x="3388360" y="1673860"/>
                  <a:pt x="3458210" y="1624330"/>
                </a:cubicBezTo>
                <a:cubicBezTo>
                  <a:pt x="3459480" y="1623060"/>
                  <a:pt x="3460750" y="1622425"/>
                  <a:pt x="3462020" y="1621155"/>
                </a:cubicBezTo>
                <a:lnTo>
                  <a:pt x="3462020" y="1616710"/>
                </a:lnTo>
                <a:cubicBezTo>
                  <a:pt x="3455670" y="1621155"/>
                  <a:pt x="3448050" y="1627505"/>
                  <a:pt x="3442335" y="1631315"/>
                </a:cubicBezTo>
                <a:cubicBezTo>
                  <a:pt x="3322320" y="1722755"/>
                  <a:pt x="3126105" y="1816100"/>
                  <a:pt x="3051175" y="1948180"/>
                </a:cubicBezTo>
                <a:close/>
                <a:moveTo>
                  <a:pt x="3079750" y="1784350"/>
                </a:moveTo>
                <a:cubicBezTo>
                  <a:pt x="3025140" y="1833880"/>
                  <a:pt x="2983865" y="1885315"/>
                  <a:pt x="2950845" y="1947545"/>
                </a:cubicBezTo>
                <a:lnTo>
                  <a:pt x="2954020" y="1947545"/>
                </a:lnTo>
                <a:cubicBezTo>
                  <a:pt x="3006725" y="1856105"/>
                  <a:pt x="3071495" y="1784350"/>
                  <a:pt x="3169920" y="1718945"/>
                </a:cubicBezTo>
                <a:cubicBezTo>
                  <a:pt x="3326765" y="1616710"/>
                  <a:pt x="3436620" y="1533525"/>
                  <a:pt x="3463290" y="1510665"/>
                </a:cubicBezTo>
                <a:lnTo>
                  <a:pt x="3463290" y="1508125"/>
                </a:lnTo>
                <a:cubicBezTo>
                  <a:pt x="3454400" y="1514475"/>
                  <a:pt x="3435350" y="1528445"/>
                  <a:pt x="3404870" y="1551305"/>
                </a:cubicBezTo>
                <a:cubicBezTo>
                  <a:pt x="3305175" y="1629410"/>
                  <a:pt x="3161030" y="1711960"/>
                  <a:pt x="3079750" y="1784350"/>
                </a:cubicBezTo>
                <a:close/>
                <a:moveTo>
                  <a:pt x="2930525" y="1818640"/>
                </a:moveTo>
                <a:cubicBezTo>
                  <a:pt x="2920365" y="1828800"/>
                  <a:pt x="2859405" y="1924050"/>
                  <a:pt x="2854325" y="1948180"/>
                </a:cubicBezTo>
                <a:lnTo>
                  <a:pt x="2860040" y="1948180"/>
                </a:lnTo>
                <a:cubicBezTo>
                  <a:pt x="2910840" y="1844040"/>
                  <a:pt x="2977515" y="1751330"/>
                  <a:pt x="3112135" y="1660525"/>
                </a:cubicBezTo>
                <a:cubicBezTo>
                  <a:pt x="3232785" y="1579245"/>
                  <a:pt x="3422650" y="1443355"/>
                  <a:pt x="3463290" y="1401445"/>
                </a:cubicBezTo>
                <a:lnTo>
                  <a:pt x="3463290" y="1392555"/>
                </a:lnTo>
                <a:cubicBezTo>
                  <a:pt x="3449955" y="1403350"/>
                  <a:pt x="3435985" y="1415415"/>
                  <a:pt x="3422650" y="1426210"/>
                </a:cubicBezTo>
                <a:cubicBezTo>
                  <a:pt x="3207385" y="1602740"/>
                  <a:pt x="3030220" y="1681480"/>
                  <a:pt x="2930525" y="181864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285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100000">
              <a:srgbClr val="0070C0"/>
            </a:gs>
            <a:gs pos="71000">
              <a:srgbClr val="0070C0"/>
            </a:gs>
            <a:gs pos="9000">
              <a:srgbClr val="0070C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75250" y="1575121"/>
            <a:ext cx="71934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tieh.zamani.mail@gmail.com" TargetMode="External"/><Relationship Id="rId5" Type="http://schemas.openxmlformats.org/officeDocument/2006/relationships/hyperlink" Target="mailto:fardmanesh@sharif.ed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"/><Relationship Id="rId3" Type="http://schemas.openxmlformats.org/officeDocument/2006/relationships/image" Target="../media/image1.png"/><Relationship Id="rId7" Type="http://schemas.openxmlformats.org/officeDocument/2006/relationships/image" Target="../media/image5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377775" y="1085147"/>
            <a:ext cx="8388449" cy="165449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Electrical </a:t>
            </a:r>
            <a:r>
              <a:rPr lang="en-US" sz="3600" dirty="0">
                <a:solidFill>
                  <a:srgbClr val="FFFF00"/>
                </a:solidFill>
              </a:rPr>
              <a:t>and Optical Properties of Controlled Reduced Graphene Oxide Prepared by a Green and Facile </a:t>
            </a:r>
            <a:r>
              <a:rPr lang="en-US" sz="3600" dirty="0" smtClean="0">
                <a:solidFill>
                  <a:srgbClr val="FFFF00"/>
                </a:solidFill>
              </a:rPr>
              <a:t>Route</a:t>
            </a:r>
            <a:r>
              <a:rPr lang="en-US" sz="3600" baseline="30000" dirty="0" smtClean="0">
                <a:solidFill>
                  <a:srgbClr val="FFFF00"/>
                </a:solidFill>
              </a:rPr>
              <a:t>†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endParaRPr sz="36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0" y="4190073"/>
            <a:ext cx="730148" cy="731520"/>
          </a:xfrm>
          <a:prstGeom prst="rect">
            <a:avLst/>
          </a:prstGeom>
        </p:spPr>
      </p:pic>
      <p:sp>
        <p:nvSpPr>
          <p:cNvPr id="6" name="Google Shape;94;p14"/>
          <p:cNvSpPr txBox="1">
            <a:spLocks/>
          </p:cNvSpPr>
          <p:nvPr/>
        </p:nvSpPr>
        <p:spPr>
          <a:xfrm>
            <a:off x="1384345" y="2992651"/>
            <a:ext cx="6375308" cy="6640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Parsa </a:t>
            </a:r>
            <a:r>
              <a:rPr lang="en-US" sz="1600" dirty="0" err="1">
                <a:solidFill>
                  <a:schemeClr val="bg1"/>
                </a:solidFill>
                <a:latin typeface="Titillium Web" panose="00000500000000000000" pitchFamily="2" charset="0"/>
              </a:rPr>
              <a:t>Hooshyar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en-US" sz="1600" baseline="30000" dirty="0">
                <a:solidFill>
                  <a:schemeClr val="bg1"/>
                </a:solidFill>
                <a:latin typeface="Titillium Web" panose="00000500000000000000" pitchFamily="2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tillium Web" panose="00000500000000000000" pitchFamily="2" charset="0"/>
              </a:rPr>
              <a:t>Atieh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tillium Web" panose="00000500000000000000" pitchFamily="2" charset="0"/>
              </a:rPr>
              <a:t>Zamani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en-US" sz="1600" baseline="30000" dirty="0">
                <a:solidFill>
                  <a:schemeClr val="bg1"/>
                </a:solidFill>
                <a:latin typeface="Titillium Web" panose="00000500000000000000" pitchFamily="2" charset="0"/>
              </a:rPr>
              <a:t>1,2,*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tillium Web" panose="00000500000000000000" pitchFamily="2" charset="0"/>
              </a:rPr>
              <a:t>Deniz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tillium Web" panose="00000500000000000000" pitchFamily="2" charset="0"/>
              </a:rPr>
              <a:t>Rezapour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Kiani</a:t>
            </a:r>
            <a:r>
              <a:rPr lang="en-US" sz="1600" baseline="300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tillium Web" panose="00000500000000000000" pitchFamily="2" charset="0"/>
              </a:rPr>
              <a:t>Shayan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tillium Web" panose="00000500000000000000" pitchFamily="2" charset="0"/>
              </a:rPr>
              <a:t>Fakhraeelotfabadi</a:t>
            </a:r>
            <a:r>
              <a:rPr lang="en-US" sz="16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en-US" sz="1600" baseline="30000" dirty="0">
                <a:solidFill>
                  <a:schemeClr val="bg1"/>
                </a:solidFill>
                <a:latin typeface="Titillium Web" panose="00000500000000000000" pitchFamily="2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, and Mehdi </a:t>
            </a:r>
            <a:r>
              <a:rPr lang="en-US" sz="1600" dirty="0" err="1">
                <a:solidFill>
                  <a:schemeClr val="bg1"/>
                </a:solidFill>
                <a:latin typeface="Titillium Web" panose="00000500000000000000" pitchFamily="2" charset="0"/>
              </a:rPr>
              <a:t>Fardmanesh</a:t>
            </a:r>
            <a:r>
              <a:rPr lang="en-US" sz="1600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en-US" sz="1600" baseline="30000" dirty="0">
                <a:solidFill>
                  <a:schemeClr val="bg1"/>
                </a:solidFill>
                <a:latin typeface="Titillium Web" panose="00000500000000000000" pitchFamily="2" charset="0"/>
              </a:rPr>
              <a:t>1,*</a:t>
            </a:r>
          </a:p>
          <a:p>
            <a:pPr algn="ctr"/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200" dirty="0">
              <a:solidFill>
                <a:schemeClr val="lt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02" y="4281318"/>
            <a:ext cx="548640" cy="549029"/>
          </a:xfrm>
          <a:prstGeom prst="rect">
            <a:avLst/>
          </a:prstGeom>
        </p:spPr>
      </p:pic>
      <p:sp>
        <p:nvSpPr>
          <p:cNvPr id="17" name="Google Shape;94;p14"/>
          <p:cNvSpPr txBox="1">
            <a:spLocks/>
          </p:cNvSpPr>
          <p:nvPr/>
        </p:nvSpPr>
        <p:spPr>
          <a:xfrm>
            <a:off x="1565118" y="3866828"/>
            <a:ext cx="6194535" cy="7558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50" baseline="30000" dirty="0" smtClean="0">
                <a:solidFill>
                  <a:srgbClr val="FFFF00"/>
                </a:solidFill>
              </a:rPr>
              <a:t>1</a:t>
            </a:r>
            <a:r>
              <a:rPr lang="en-US" sz="1050" dirty="0" smtClean="0">
                <a:solidFill>
                  <a:srgbClr val="FFFF00"/>
                </a:solidFill>
              </a:rPr>
              <a:t>SERL</a:t>
            </a:r>
            <a:r>
              <a:rPr lang="en-US" sz="1050" dirty="0">
                <a:solidFill>
                  <a:srgbClr val="FFFF00"/>
                </a:solidFill>
              </a:rPr>
              <a:t>, Electrical Engineering department, Sharif University of Technology, Tehran 14588-89694, Iran; </a:t>
            </a:r>
            <a:endParaRPr lang="en-US" sz="1050" dirty="0" smtClean="0">
              <a:solidFill>
                <a:srgbClr val="FFFF00"/>
              </a:solidFill>
            </a:endParaRPr>
          </a:p>
          <a:p>
            <a:r>
              <a:rPr lang="en-US" sz="1050" baseline="30000" dirty="0" smtClean="0">
                <a:solidFill>
                  <a:srgbClr val="FFFF00"/>
                </a:solidFill>
              </a:rPr>
              <a:t>2</a:t>
            </a:r>
            <a:r>
              <a:rPr lang="en-US" sz="1050" dirty="0" smtClean="0">
                <a:solidFill>
                  <a:srgbClr val="FFFF00"/>
                </a:solidFill>
              </a:rPr>
              <a:t>Department </a:t>
            </a:r>
            <a:r>
              <a:rPr lang="en-US" sz="1050" dirty="0">
                <a:solidFill>
                  <a:srgbClr val="FFFF00"/>
                </a:solidFill>
              </a:rPr>
              <a:t>of converging technologies, Khatam University, Tehran 19916-33357, Iran; </a:t>
            </a:r>
            <a:endParaRPr lang="en-US" sz="1050" dirty="0" smtClean="0">
              <a:solidFill>
                <a:srgbClr val="FFFF00"/>
              </a:solidFill>
            </a:endParaRPr>
          </a:p>
          <a:p>
            <a:r>
              <a:rPr lang="en-US" sz="1050" b="1" dirty="0" smtClean="0">
                <a:solidFill>
                  <a:srgbClr val="FFFF00"/>
                </a:solidFill>
              </a:rPr>
              <a:t>*</a:t>
            </a:r>
            <a:r>
              <a:rPr lang="en-US" sz="1050" dirty="0" smtClean="0">
                <a:solidFill>
                  <a:srgbClr val="FFFF00"/>
                </a:solidFill>
              </a:rPr>
              <a:t>Correspondence</a:t>
            </a:r>
            <a:r>
              <a:rPr lang="en-US" sz="1050" dirty="0">
                <a:solidFill>
                  <a:srgbClr val="FFFF00"/>
                </a:solidFill>
              </a:rPr>
              <a:t>: </a:t>
            </a:r>
            <a:r>
              <a:rPr lang="en-US" sz="1050" u="sng" dirty="0">
                <a:solidFill>
                  <a:srgbClr val="FFFF00"/>
                </a:solidFill>
                <a:hlinkClick r:id="rId5"/>
              </a:rPr>
              <a:t>fardmanesh@sharif.edu</a:t>
            </a:r>
            <a:r>
              <a:rPr lang="en-US" sz="1050" dirty="0">
                <a:solidFill>
                  <a:srgbClr val="FFFF00"/>
                </a:solidFill>
              </a:rPr>
              <a:t>; </a:t>
            </a:r>
            <a:r>
              <a:rPr lang="en-US" sz="1050" u="sng" dirty="0">
                <a:solidFill>
                  <a:srgbClr val="FFFF00"/>
                </a:solidFill>
                <a:hlinkClick r:id="rId6"/>
              </a:rPr>
              <a:t>atieh.zamani.mail@gmail.com</a:t>
            </a:r>
            <a:endParaRPr lang="en-US" sz="1050" dirty="0">
              <a:solidFill>
                <a:srgbClr val="FFFF00"/>
              </a:solidFill>
            </a:endParaRPr>
          </a:p>
          <a:p>
            <a:r>
              <a:rPr lang="en-US" sz="1050" baseline="30000" dirty="0" smtClean="0">
                <a:solidFill>
                  <a:srgbClr val="FFFF00"/>
                </a:solidFill>
              </a:rPr>
              <a:t>†</a:t>
            </a:r>
            <a:r>
              <a:rPr lang="en-US" sz="1050" dirty="0" smtClean="0">
                <a:solidFill>
                  <a:srgbClr val="FFFF00"/>
                </a:solidFill>
              </a:rPr>
              <a:t>Presented </a:t>
            </a:r>
            <a:r>
              <a:rPr lang="en-US" sz="1050" dirty="0">
                <a:solidFill>
                  <a:srgbClr val="FFFF00"/>
                </a:solidFill>
              </a:rPr>
              <a:t>at the 10</a:t>
            </a:r>
            <a:r>
              <a:rPr lang="en-US" sz="1050" baseline="30000" dirty="0">
                <a:solidFill>
                  <a:srgbClr val="FFFF00"/>
                </a:solidFill>
              </a:rPr>
              <a:t>th</a:t>
            </a:r>
            <a:r>
              <a:rPr lang="en-US" sz="1050" dirty="0">
                <a:solidFill>
                  <a:srgbClr val="FFFF00"/>
                </a:solidFill>
              </a:rPr>
              <a:t> International Electronic Conference on Sensors and </a:t>
            </a:r>
            <a:r>
              <a:rPr lang="en-US" sz="1050" dirty="0" smtClean="0">
                <a:solidFill>
                  <a:srgbClr val="FFFF00"/>
                </a:solidFill>
              </a:rPr>
              <a:t>Applications</a:t>
            </a:r>
            <a:endParaRPr lang="en-US" sz="1050" dirty="0">
              <a:solidFill>
                <a:srgbClr val="FFFF00"/>
              </a:solidFill>
            </a:endParaRPr>
          </a:p>
        </p:txBody>
      </p:sp>
      <p:pic>
        <p:nvPicPr>
          <p:cNvPr id="1036" name="Picture 12" descr="10th International Electronic Conference on Sensors and Applicati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14" y="188809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0" y="4190073"/>
            <a:ext cx="730148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02" y="4281318"/>
            <a:ext cx="548640" cy="549029"/>
          </a:xfrm>
          <a:prstGeom prst="rect">
            <a:avLst/>
          </a:prstGeom>
        </p:spPr>
      </p:pic>
      <p:pic>
        <p:nvPicPr>
          <p:cNvPr id="1036" name="Picture 12" descr="10th International Electronic Conference on Sensors and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14" y="188809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08;p26"/>
          <p:cNvSpPr txBox="1">
            <a:spLocks/>
          </p:cNvSpPr>
          <p:nvPr/>
        </p:nvSpPr>
        <p:spPr>
          <a:xfrm>
            <a:off x="1004341" y="530626"/>
            <a:ext cx="5224072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Optical </a:t>
            </a:r>
            <a:r>
              <a:rPr lang="en-US" dirty="0">
                <a:solidFill>
                  <a:srgbClr val="FFFF00"/>
                </a:solidFill>
              </a:rPr>
              <a:t>Properties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-187377" y="727023"/>
            <a:ext cx="1026826" cy="1"/>
          </a:xfrm>
          <a:prstGeom prst="line">
            <a:avLst/>
          </a:prstGeom>
          <a:ln w="12700">
            <a:solidFill>
              <a:srgbClr val="D6F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700000">
            <a:off x="797690" y="685264"/>
            <a:ext cx="83518" cy="83518"/>
          </a:xfrm>
          <a:prstGeom prst="rect">
            <a:avLst/>
          </a:prstGeom>
          <a:solidFill>
            <a:srgbClr val="D6FFCF"/>
          </a:solidFill>
          <a:ln>
            <a:solidFill>
              <a:srgbClr val="D6F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955;p65"/>
          <p:cNvSpPr txBox="1">
            <a:spLocks noGrp="1"/>
          </p:cNvSpPr>
          <p:nvPr/>
        </p:nvSpPr>
        <p:spPr>
          <a:xfrm flipH="1">
            <a:off x="3974384" y="1479710"/>
            <a:ext cx="4508058" cy="2610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rGO1 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and rGO2 were measured and analyzed by </a:t>
            </a:r>
            <a:r>
              <a:rPr lang="en-US" dirty="0">
                <a:solidFill>
                  <a:schemeClr val="bg1"/>
                </a:solidFill>
                <a:latin typeface="Titillium Web" panose="00000500000000000000" pitchFamily="2" charset="0"/>
              </a:rPr>
              <a:t>FTIR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 spectroscopy, within the wavelength range of 2.5 to 25 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µm.</a:t>
            </a: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Their absorbance 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spectra 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highlight 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the significant absorption values of the samples exceeding 90% across the entire spectrum, indicating their potential use as spectrally wide absorbers.</a:t>
            </a:r>
          </a:p>
        </p:txBody>
      </p:sp>
      <p:sp>
        <p:nvSpPr>
          <p:cNvPr id="22" name="Google Shape;955;p65"/>
          <p:cNvSpPr txBox="1">
            <a:spLocks noGrp="1"/>
          </p:cNvSpPr>
          <p:nvPr/>
        </p:nvSpPr>
        <p:spPr>
          <a:xfrm flipH="1">
            <a:off x="388166" y="4541959"/>
            <a:ext cx="3481450" cy="47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76200" lvl="0" indent="0" algn="just">
              <a:spcBef>
                <a:spcPts val="600"/>
              </a:spcBef>
              <a:buClr>
                <a:schemeClr val="bg1"/>
              </a:buClr>
              <a:buSzPts val="2400"/>
            </a:pPr>
            <a:r>
              <a:rPr lang="en-US" sz="1400" dirty="0">
                <a:solidFill>
                  <a:schemeClr val="bg1"/>
                </a:solidFill>
                <a:latin typeface="Titillium Web" panose="00000500000000000000" pitchFamily="2" charset="0"/>
              </a:rPr>
              <a:t>FTIR spectra of </a:t>
            </a:r>
            <a:r>
              <a:rPr lang="en-US" sz="1400" i="1" dirty="0">
                <a:solidFill>
                  <a:schemeClr val="bg1"/>
                </a:solidFill>
                <a:latin typeface="Titillium Web" panose="00000500000000000000" pitchFamily="2" charset="0"/>
              </a:rPr>
              <a:t>rGO1</a:t>
            </a:r>
            <a:r>
              <a:rPr lang="en-US" sz="1400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(up) </a:t>
            </a:r>
            <a:r>
              <a:rPr lang="en-US" sz="1400" dirty="0">
                <a:solidFill>
                  <a:schemeClr val="bg1"/>
                </a:solidFill>
                <a:latin typeface="Titillium Web" panose="00000500000000000000" pitchFamily="2" charset="0"/>
              </a:rPr>
              <a:t>and </a:t>
            </a:r>
            <a:r>
              <a:rPr lang="en-US" sz="1400" i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rGO2</a:t>
            </a:r>
            <a:r>
              <a:rPr lang="en-US" sz="14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 (down)</a:t>
            </a:r>
            <a:endParaRPr lang="en-US" sz="14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41" y="1169178"/>
            <a:ext cx="2334492" cy="166242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41" y="2835602"/>
            <a:ext cx="2336267" cy="16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0" y="4190073"/>
            <a:ext cx="730148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02" y="4281318"/>
            <a:ext cx="548640" cy="549029"/>
          </a:xfrm>
          <a:prstGeom prst="rect">
            <a:avLst/>
          </a:prstGeom>
        </p:spPr>
      </p:pic>
      <p:pic>
        <p:nvPicPr>
          <p:cNvPr id="1036" name="Picture 12" descr="10th International Electronic Conference on Sensors and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14" y="188809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08;p26"/>
          <p:cNvSpPr txBox="1">
            <a:spLocks/>
          </p:cNvSpPr>
          <p:nvPr/>
        </p:nvSpPr>
        <p:spPr>
          <a:xfrm>
            <a:off x="1004341" y="530626"/>
            <a:ext cx="5224072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Conclusions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-187377" y="727023"/>
            <a:ext cx="1026826" cy="1"/>
          </a:xfrm>
          <a:prstGeom prst="line">
            <a:avLst/>
          </a:prstGeom>
          <a:ln w="12700">
            <a:solidFill>
              <a:srgbClr val="D6F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700000">
            <a:off x="797690" y="685264"/>
            <a:ext cx="83518" cy="83518"/>
          </a:xfrm>
          <a:prstGeom prst="rect">
            <a:avLst/>
          </a:prstGeom>
          <a:solidFill>
            <a:srgbClr val="D6FFCF"/>
          </a:solidFill>
          <a:ln>
            <a:solidFill>
              <a:srgbClr val="D6F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955;p65"/>
          <p:cNvSpPr txBox="1">
            <a:spLocks noGrp="1"/>
          </p:cNvSpPr>
          <p:nvPr/>
        </p:nvSpPr>
        <p:spPr>
          <a:xfrm flipH="1">
            <a:off x="326036" y="1059086"/>
            <a:ext cx="8208364" cy="282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sz="15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By </a:t>
            </a:r>
            <a:r>
              <a:rPr lang="en-US" sz="1500" dirty="0">
                <a:solidFill>
                  <a:srgbClr val="FFFF00"/>
                </a:solidFill>
                <a:latin typeface="Titillium Web" panose="00000500000000000000" pitchFamily="2" charset="0"/>
              </a:rPr>
              <a:t>using a modified version of Hummer's method, which is a facile, versatile, and eco-friendly approach, three self-standing rGO samples were successfully synthesized. </a:t>
            </a:r>
            <a:endParaRPr lang="en-US" sz="1500" dirty="0" smtClean="0">
              <a:solidFill>
                <a:srgbClr val="FFFF00"/>
              </a:solidFill>
              <a:latin typeface="Titillium Web" panose="00000500000000000000" pitchFamily="2" charset="0"/>
            </a:endParaRP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sz="15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Despite </a:t>
            </a:r>
            <a:r>
              <a:rPr lang="en-US" sz="1500" dirty="0">
                <a:solidFill>
                  <a:srgbClr val="FFFF00"/>
                </a:solidFill>
                <a:latin typeface="Titillium Web" panose="00000500000000000000" pitchFamily="2" charset="0"/>
              </a:rPr>
              <a:t>the absence of shear stress in the production process, their cross-sectional FESEM images validate the attainment of a well-organized stacking arrangement. Also all samples displayed minor surface defects and a smooth sheet-like structure with few wrinkles. </a:t>
            </a:r>
            <a:endParaRPr lang="en-US" sz="1500" dirty="0" smtClean="0">
              <a:solidFill>
                <a:srgbClr val="FFFF00"/>
              </a:solidFill>
              <a:latin typeface="Titillium Web" panose="00000500000000000000" pitchFamily="2" charset="0"/>
            </a:endParaRP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sz="15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According </a:t>
            </a:r>
            <a:r>
              <a:rPr lang="en-US" sz="1500" dirty="0">
                <a:solidFill>
                  <a:srgbClr val="FFFF00"/>
                </a:solidFill>
                <a:latin typeface="Titillium Web" panose="00000500000000000000" pitchFamily="2" charset="0"/>
              </a:rPr>
              <a:t>to our electrical and optical investigations, the samples showcased semiconducting behavior and substantial absorption values exceeding 90% in a wide infrared range. </a:t>
            </a:r>
            <a:endParaRPr lang="en-US" sz="1500" dirty="0" smtClean="0">
              <a:solidFill>
                <a:srgbClr val="FFFF00"/>
              </a:solidFill>
              <a:latin typeface="Titillium Web" panose="00000500000000000000" pitchFamily="2" charset="0"/>
            </a:endParaRP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sz="15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Different </a:t>
            </a:r>
            <a:r>
              <a:rPr lang="en-US" sz="1500" dirty="0">
                <a:solidFill>
                  <a:srgbClr val="FFFF00"/>
                </a:solidFill>
                <a:latin typeface="Titillium Web" panose="00000500000000000000" pitchFamily="2" charset="0"/>
              </a:rPr>
              <a:t>features exhibited by each sample indicate that it is possible to fine-tune their properties, thereby enhancing their potential for a variety of applications, including electronics, thermoelectric, and optoelectronics devices. </a:t>
            </a:r>
          </a:p>
        </p:txBody>
      </p:sp>
      <p:sp>
        <p:nvSpPr>
          <p:cNvPr id="17" name="Google Shape;955;p65"/>
          <p:cNvSpPr txBox="1">
            <a:spLocks noGrp="1"/>
          </p:cNvSpPr>
          <p:nvPr/>
        </p:nvSpPr>
        <p:spPr>
          <a:xfrm flipH="1">
            <a:off x="326036" y="3692151"/>
            <a:ext cx="6673280" cy="101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sz="15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For instance, the mentioned green synthesis route, coupled with high optical absorption of samples even in electrically conductive ranges, makes them a clean and favorable option for many </a:t>
            </a:r>
            <a:r>
              <a:rPr lang="en-US" sz="15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biomedical applications</a:t>
            </a:r>
            <a:r>
              <a:rPr lang="en-US" sz="15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.</a:t>
            </a:r>
            <a:endParaRPr lang="en-US" sz="1500" dirty="0">
              <a:solidFill>
                <a:srgbClr val="FFFF00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28;p35"/>
          <p:cNvSpPr txBox="1">
            <a:spLocks/>
          </p:cNvSpPr>
          <p:nvPr/>
        </p:nvSpPr>
        <p:spPr>
          <a:xfrm>
            <a:off x="3168756" y="1971450"/>
            <a:ext cx="4852800" cy="1200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n-US" sz="9600" dirty="0" smtClean="0">
                <a:solidFill>
                  <a:srgbClr val="FFFF00"/>
                </a:solidFill>
              </a:rPr>
              <a:t>Thanks!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18" name="Google Shape;329;p35"/>
          <p:cNvSpPr txBox="1">
            <a:spLocks/>
          </p:cNvSpPr>
          <p:nvPr/>
        </p:nvSpPr>
        <p:spPr>
          <a:xfrm>
            <a:off x="3264654" y="3059142"/>
            <a:ext cx="4852800" cy="436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>
              <a:buFont typeface="Titillium Web Light"/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 your attention</a:t>
            </a:r>
          </a:p>
        </p:txBody>
      </p:sp>
      <p:sp>
        <p:nvSpPr>
          <p:cNvPr id="19" name="Google Shape;331;p35"/>
          <p:cNvSpPr/>
          <p:nvPr/>
        </p:nvSpPr>
        <p:spPr>
          <a:xfrm>
            <a:off x="1412095" y="2008151"/>
            <a:ext cx="1487360" cy="148736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332;p35"/>
          <p:cNvGrpSpPr/>
          <p:nvPr/>
        </p:nvGrpSpPr>
        <p:grpSpPr>
          <a:xfrm>
            <a:off x="1685660" y="2332567"/>
            <a:ext cx="940229" cy="838527"/>
            <a:chOff x="3927500" y="301425"/>
            <a:chExt cx="461550" cy="411625"/>
          </a:xfrm>
        </p:grpSpPr>
        <p:sp>
          <p:nvSpPr>
            <p:cNvPr id="21" name="Google Shape;333;p35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4;p35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;p35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6;p35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7;p35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8;p35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9;p35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0;p35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1;p35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;p35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3;p35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4;p35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5;p35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6;p35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7;p35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8;p35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9;p35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50;p35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51;p35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52;p35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53;p35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4;p35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55;p35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56;p35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57;p35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58;p35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59;p35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24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0" y="4190073"/>
            <a:ext cx="730148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02" y="4281318"/>
            <a:ext cx="548640" cy="549029"/>
          </a:xfrm>
          <a:prstGeom prst="rect">
            <a:avLst/>
          </a:prstGeom>
        </p:spPr>
      </p:pic>
      <p:pic>
        <p:nvPicPr>
          <p:cNvPr id="1036" name="Picture 12" descr="10th International Electronic Conference on Sensors and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14" y="188809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08;p26"/>
          <p:cNvSpPr txBox="1">
            <a:spLocks/>
          </p:cNvSpPr>
          <p:nvPr/>
        </p:nvSpPr>
        <p:spPr>
          <a:xfrm>
            <a:off x="1004341" y="530626"/>
            <a:ext cx="5224072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Introduction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-187377" y="727023"/>
            <a:ext cx="1026826" cy="1"/>
          </a:xfrm>
          <a:prstGeom prst="line">
            <a:avLst/>
          </a:prstGeom>
          <a:ln w="12700">
            <a:solidFill>
              <a:srgbClr val="D6F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700000">
            <a:off x="797690" y="685264"/>
            <a:ext cx="83518" cy="83518"/>
          </a:xfrm>
          <a:prstGeom prst="rect">
            <a:avLst/>
          </a:prstGeom>
          <a:solidFill>
            <a:srgbClr val="D6FFCF"/>
          </a:solidFill>
          <a:ln>
            <a:solidFill>
              <a:srgbClr val="D6F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955;p65"/>
          <p:cNvSpPr txBox="1">
            <a:spLocks noGrp="1"/>
          </p:cNvSpPr>
          <p:nvPr/>
        </p:nvSpPr>
        <p:spPr>
          <a:xfrm flipH="1">
            <a:off x="391388" y="1001631"/>
            <a:ext cx="8420101" cy="170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sz="2000" dirty="0">
                <a:solidFill>
                  <a:schemeClr val="bg1"/>
                </a:solidFill>
                <a:latin typeface="Titillium Web" panose="00000500000000000000" pitchFamily="2" charset="0"/>
              </a:rPr>
              <a:t>Graphene:</a:t>
            </a:r>
            <a:r>
              <a:rPr lang="en-US" sz="2000" dirty="0">
                <a:solidFill>
                  <a:srgbClr val="FFFF00"/>
                </a:solidFill>
                <a:latin typeface="Titillium Web" panose="00000500000000000000" pitchFamily="2" charset="0"/>
              </a:rPr>
              <a:t> monolayer of carbon atoms held together by sp</a:t>
            </a:r>
            <a:r>
              <a:rPr lang="en-US" sz="2000" baseline="30000" dirty="0">
                <a:solidFill>
                  <a:srgbClr val="FFFF00"/>
                </a:solidFill>
                <a:latin typeface="Titillium Web" panose="00000500000000000000" pitchFamily="2" charset="0"/>
              </a:rPr>
              <a:t>2</a:t>
            </a:r>
            <a:r>
              <a:rPr lang="en-US" sz="2000" dirty="0">
                <a:solidFill>
                  <a:srgbClr val="FFFF00"/>
                </a:solidFill>
                <a:latin typeface="Titillium Web" panose="00000500000000000000" pitchFamily="2" charset="0"/>
              </a:rPr>
              <a:t> covalent bonds in a </a:t>
            </a:r>
            <a:r>
              <a:rPr lang="en-US" sz="20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honeycomb-resembling </a:t>
            </a:r>
            <a:r>
              <a:rPr lang="en-US" sz="2000" dirty="0">
                <a:solidFill>
                  <a:srgbClr val="FFFF00"/>
                </a:solidFill>
                <a:latin typeface="Titillium Web" panose="00000500000000000000" pitchFamily="2" charset="0"/>
              </a:rPr>
              <a:t>lattice</a:t>
            </a:r>
            <a:endParaRPr lang="en-US" sz="2000" dirty="0" smtClean="0">
              <a:solidFill>
                <a:srgbClr val="FFFF00"/>
              </a:solidFill>
              <a:latin typeface="Titillium Web" panose="00000500000000000000" pitchFamily="2" charset="0"/>
            </a:endParaRP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sz="20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Graphene Oxide (</a:t>
            </a:r>
            <a:r>
              <a:rPr lang="en-US" sz="2000" dirty="0">
                <a:solidFill>
                  <a:schemeClr val="bg1"/>
                </a:solidFill>
                <a:latin typeface="Titillium Web" panose="00000500000000000000" pitchFamily="2" charset="0"/>
              </a:rPr>
              <a:t>GO):</a:t>
            </a:r>
            <a:r>
              <a:rPr lang="en-US" sz="2000" dirty="0">
                <a:solidFill>
                  <a:srgbClr val="FFFF00"/>
                </a:solidFill>
                <a:latin typeface="Titillium Web" panose="00000500000000000000" pitchFamily="2" charset="0"/>
              </a:rPr>
              <a:t> the oxidized form of graphene</a:t>
            </a:r>
            <a:endParaRPr lang="en-US" sz="2000" dirty="0" smtClean="0">
              <a:solidFill>
                <a:srgbClr val="FFFF00"/>
              </a:solidFill>
              <a:latin typeface="Titillium Web" panose="00000500000000000000" pitchFamily="2" charset="0"/>
            </a:endParaRPr>
          </a:p>
          <a:p>
            <a:pPr indent="-381000" algn="just">
              <a:spcBef>
                <a:spcPts val="600"/>
              </a:spcBef>
              <a:buClr>
                <a:schemeClr val="bg1"/>
              </a:buClr>
              <a:buSzPts val="2400"/>
              <a:buFont typeface="Roboto"/>
              <a:buChar char="▫"/>
            </a:pPr>
            <a:r>
              <a:rPr lang="en-US" sz="2000" dirty="0">
                <a:solidFill>
                  <a:schemeClr val="bg1"/>
                </a:solidFill>
                <a:latin typeface="Titillium Web" panose="00000500000000000000" pitchFamily="2" charset="0"/>
              </a:rPr>
              <a:t>r</a:t>
            </a:r>
            <a:r>
              <a:rPr lang="en-US" sz="20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educed Graphene </a:t>
            </a:r>
            <a:r>
              <a:rPr lang="en-US" sz="2000" dirty="0">
                <a:solidFill>
                  <a:schemeClr val="bg1"/>
                </a:solidFill>
                <a:latin typeface="Titillium Web" panose="00000500000000000000" pitchFamily="2" charset="0"/>
              </a:rPr>
              <a:t>Oxide </a:t>
            </a:r>
            <a:r>
              <a:rPr lang="en-US" sz="20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tillium Web" panose="00000500000000000000" pitchFamily="2" charset="0"/>
              </a:rPr>
              <a:t>rGO):</a:t>
            </a:r>
            <a:r>
              <a:rPr lang="en-US" sz="2000" dirty="0">
                <a:solidFill>
                  <a:srgbClr val="FFFF00"/>
                </a:solidFill>
                <a:latin typeface="Titillium Web" panose="00000500000000000000" pitchFamily="2" charset="0"/>
              </a:rPr>
              <a:t> fewer oxygen-containing groups </a:t>
            </a:r>
            <a:r>
              <a:rPr lang="en-US" sz="20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than GO</a:t>
            </a:r>
            <a:endParaRPr lang="en-US" sz="2000" dirty="0">
              <a:solidFill>
                <a:srgbClr val="FFFF00"/>
              </a:solidFill>
              <a:latin typeface="Titillium Web" panose="00000500000000000000" pitchFamily="2" charset="0"/>
            </a:endParaRP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endParaRPr lang="en-US" sz="2000" dirty="0">
              <a:solidFill>
                <a:srgbClr val="FFFF00"/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Google Shape;955;p65"/>
          <p:cNvSpPr txBox="1">
            <a:spLocks noGrp="1"/>
          </p:cNvSpPr>
          <p:nvPr/>
        </p:nvSpPr>
        <p:spPr>
          <a:xfrm flipH="1">
            <a:off x="326033" y="2659387"/>
            <a:ext cx="8420101" cy="159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419100" lvl="0" indent="-342900" algn="just">
              <a:spcBef>
                <a:spcPts val="600"/>
              </a:spcBef>
              <a:buClr>
                <a:srgbClr val="00B050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Extraordinary features and applications</a:t>
            </a:r>
          </a:p>
          <a:p>
            <a:pPr marL="419100" lvl="0" indent="-342900" algn="just">
              <a:spcBef>
                <a:spcPts val="600"/>
              </a:spcBef>
              <a:buClr>
                <a:srgbClr val="00B050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When </a:t>
            </a:r>
            <a:r>
              <a:rPr lang="en-US" sz="1800" dirty="0">
                <a:solidFill>
                  <a:srgbClr val="FFFF00"/>
                </a:solidFill>
                <a:latin typeface="Titillium Web" panose="00000500000000000000" pitchFamily="2" charset="0"/>
              </a:rPr>
              <a:t>arranged in a stacked configuration, they would form many other derivatives including monolayer, few-layer, and multilayer graphene-based materials, each </a:t>
            </a:r>
            <a:r>
              <a:rPr lang="en-US" sz="18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exhibiting </a:t>
            </a:r>
            <a:r>
              <a:rPr lang="en-US" sz="1800" dirty="0">
                <a:solidFill>
                  <a:srgbClr val="FFFF00"/>
                </a:solidFill>
                <a:latin typeface="Titillium Web" panose="00000500000000000000" pitchFamily="2" charset="0"/>
              </a:rPr>
              <a:t>distinct characteristics and </a:t>
            </a:r>
            <a:r>
              <a:rPr lang="en-US" sz="18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properties </a:t>
            </a:r>
            <a:r>
              <a:rPr lang="en-US" sz="1800" dirty="0" smtClean="0">
                <a:solidFill>
                  <a:srgbClr val="FFC000"/>
                </a:solidFill>
                <a:latin typeface="Titillium Web" panose="00000500000000000000" pitchFamily="2" charset="0"/>
              </a:rPr>
              <a:t>[1]</a:t>
            </a:r>
            <a:r>
              <a:rPr lang="en-US" sz="18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.</a:t>
            </a:r>
            <a:endParaRPr lang="en-US" sz="1800" dirty="0">
              <a:solidFill>
                <a:srgbClr val="FFFF00"/>
              </a:solidFill>
              <a:latin typeface="Titillium Web" panose="00000500000000000000" pitchFamily="2" charset="0"/>
            </a:endParaRPr>
          </a:p>
        </p:txBody>
      </p:sp>
      <p:sp>
        <p:nvSpPr>
          <p:cNvPr id="14" name="Google Shape;955;p65"/>
          <p:cNvSpPr txBox="1">
            <a:spLocks noGrp="1"/>
          </p:cNvSpPr>
          <p:nvPr/>
        </p:nvSpPr>
        <p:spPr>
          <a:xfrm flipH="1">
            <a:off x="119008" y="4590727"/>
            <a:ext cx="7092005" cy="47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76200" lvl="0" indent="0" algn="just">
              <a:spcBef>
                <a:spcPts val="600"/>
              </a:spcBef>
              <a:buClr>
                <a:schemeClr val="bg1"/>
              </a:buClr>
              <a:buSzPts val="2400"/>
            </a:pP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[1] </a:t>
            </a:r>
            <a:r>
              <a:rPr lang="en-US" sz="900" dirty="0" err="1">
                <a:solidFill>
                  <a:srgbClr val="FFC000"/>
                </a:solidFill>
                <a:latin typeface="Titillium Web" panose="00000500000000000000" pitchFamily="2" charset="0"/>
              </a:rPr>
              <a:t>Parvin</a:t>
            </a: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, N., et al., Recent Advances in the Characterized Identification of Mono-to-Multi-Layer Graphene and Its Biomedical Applications: A Review. Electronics, 2022. 11(20): p. 3345</a:t>
            </a:r>
            <a:r>
              <a:rPr lang="en-US" sz="900" dirty="0" smtClean="0">
                <a:solidFill>
                  <a:srgbClr val="FFC000"/>
                </a:solidFill>
                <a:latin typeface="Titillium Web" panose="00000500000000000000" pitchFamily="2" charset="0"/>
              </a:rPr>
              <a:t>.</a:t>
            </a:r>
            <a:endParaRPr lang="en-US" sz="900" dirty="0">
              <a:solidFill>
                <a:srgbClr val="FFC000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0" y="4190073"/>
            <a:ext cx="730148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02" y="4281318"/>
            <a:ext cx="548640" cy="549029"/>
          </a:xfrm>
          <a:prstGeom prst="rect">
            <a:avLst/>
          </a:prstGeom>
        </p:spPr>
      </p:pic>
      <p:pic>
        <p:nvPicPr>
          <p:cNvPr id="1036" name="Picture 12" descr="10th International Electronic Conference on Sensors and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14" y="188809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08;p26"/>
          <p:cNvSpPr txBox="1">
            <a:spLocks/>
          </p:cNvSpPr>
          <p:nvPr/>
        </p:nvSpPr>
        <p:spPr>
          <a:xfrm>
            <a:off x="1004341" y="530626"/>
            <a:ext cx="5224072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Introduction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-187377" y="727023"/>
            <a:ext cx="1026826" cy="1"/>
          </a:xfrm>
          <a:prstGeom prst="line">
            <a:avLst/>
          </a:prstGeom>
          <a:ln w="12700">
            <a:solidFill>
              <a:srgbClr val="D6F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700000">
            <a:off x="797690" y="685264"/>
            <a:ext cx="83518" cy="83518"/>
          </a:xfrm>
          <a:prstGeom prst="rect">
            <a:avLst/>
          </a:prstGeom>
          <a:solidFill>
            <a:srgbClr val="D6FFCF"/>
          </a:solidFill>
          <a:ln>
            <a:solidFill>
              <a:srgbClr val="D6F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955;p65"/>
          <p:cNvSpPr txBox="1">
            <a:spLocks noGrp="1"/>
          </p:cNvSpPr>
          <p:nvPr/>
        </p:nvSpPr>
        <p:spPr>
          <a:xfrm flipH="1">
            <a:off x="326035" y="1235140"/>
            <a:ext cx="8420101" cy="91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419100" lvl="0" indent="-342900" algn="just">
              <a:spcBef>
                <a:spcPts val="600"/>
              </a:spcBef>
              <a:buClr>
                <a:srgbClr val="FF0000"/>
              </a:buClr>
              <a:buSzPts val="2400"/>
              <a:buFont typeface="Bodoni MT" panose="02070603080606020203" pitchFamily="18" charset="0"/>
              <a:buChar char="×"/>
            </a:pPr>
            <a:r>
              <a:rPr lang="en-US" sz="18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Most </a:t>
            </a:r>
            <a:r>
              <a:rPr lang="en-US" sz="1800" dirty="0">
                <a:solidFill>
                  <a:srgbClr val="FFFF00"/>
                </a:solidFill>
                <a:latin typeface="Titillium Web" panose="00000500000000000000" pitchFamily="2" charset="0"/>
              </a:rPr>
              <a:t>graphene synthesis methods involve the utilization of complex and costly techniques, as well as the need for three-dimensional </a:t>
            </a:r>
            <a:r>
              <a:rPr lang="en-US" sz="18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crystal </a:t>
            </a:r>
            <a:r>
              <a:rPr lang="en-US" sz="1800" dirty="0" smtClean="0">
                <a:solidFill>
                  <a:srgbClr val="FFC000"/>
                </a:solidFill>
                <a:latin typeface="Titillium Web" panose="00000500000000000000" pitchFamily="2" charset="0"/>
              </a:rPr>
              <a:t>[2]</a:t>
            </a:r>
            <a:r>
              <a:rPr lang="en-US" sz="18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.</a:t>
            </a:r>
          </a:p>
        </p:txBody>
      </p:sp>
      <p:sp>
        <p:nvSpPr>
          <p:cNvPr id="2" name="Bent Arrow 1"/>
          <p:cNvSpPr/>
          <p:nvPr/>
        </p:nvSpPr>
        <p:spPr>
          <a:xfrm rot="10800000" flipH="1">
            <a:off x="1004341" y="2150226"/>
            <a:ext cx="597244" cy="637508"/>
          </a:xfrm>
          <a:prstGeom prst="ben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Google Shape;955;p65"/>
          <p:cNvSpPr txBox="1">
            <a:spLocks noGrp="1"/>
          </p:cNvSpPr>
          <p:nvPr/>
        </p:nvSpPr>
        <p:spPr>
          <a:xfrm flipH="1">
            <a:off x="1764135" y="2349731"/>
            <a:ext cx="5163138" cy="184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76200" lvl="0" indent="0" algn="just">
              <a:spcBef>
                <a:spcPts val="600"/>
              </a:spcBef>
              <a:buClr>
                <a:srgbClr val="FF0000"/>
              </a:buClr>
              <a:buSzPts val="2400"/>
            </a:pPr>
            <a:r>
              <a:rPr lang="en-US" sz="2000" dirty="0">
                <a:solidFill>
                  <a:srgbClr val="FFFF00"/>
                </a:solidFill>
                <a:latin typeface="Titillium Web" panose="00000500000000000000" pitchFamily="2" charset="0"/>
              </a:rPr>
              <a:t>W</a:t>
            </a:r>
            <a:r>
              <a:rPr lang="en-US" sz="20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e </a:t>
            </a:r>
            <a:r>
              <a:rPr lang="en-US" sz="2000" dirty="0">
                <a:solidFill>
                  <a:srgbClr val="FFFF00"/>
                </a:solidFill>
                <a:latin typeface="Titillium Web" panose="00000500000000000000" pitchFamily="2" charset="0"/>
              </a:rPr>
              <a:t>have developed a green and facile route towards the synthesis of </a:t>
            </a:r>
            <a:r>
              <a:rPr lang="en-US" sz="2000" u="sng" dirty="0">
                <a:solidFill>
                  <a:srgbClr val="FFFF00"/>
                </a:solidFill>
                <a:latin typeface="Titillium Web" panose="00000500000000000000" pitchFamily="2" charset="0"/>
              </a:rPr>
              <a:t>free-standing</a:t>
            </a:r>
            <a:r>
              <a:rPr lang="en-US" sz="2000" dirty="0">
                <a:solidFill>
                  <a:srgbClr val="FFFF00"/>
                </a:solidFill>
                <a:latin typeface="Titillium Web" panose="00000500000000000000" pitchFamily="2" charset="0"/>
              </a:rPr>
              <a:t> rGO samples. This </a:t>
            </a:r>
            <a:r>
              <a:rPr lang="en-US" sz="2000" u="sng" dirty="0">
                <a:solidFill>
                  <a:srgbClr val="FFFF00"/>
                </a:solidFill>
                <a:latin typeface="Titillium Web" panose="00000500000000000000" pitchFamily="2" charset="0"/>
              </a:rPr>
              <a:t>eco-friendly</a:t>
            </a:r>
            <a:r>
              <a:rPr lang="en-US" sz="2000" dirty="0">
                <a:solidFill>
                  <a:srgbClr val="FFFF00"/>
                </a:solidFill>
                <a:latin typeface="Titillium Web" panose="00000500000000000000" pitchFamily="2" charset="0"/>
              </a:rPr>
              <a:t> route is based on the modified Hummer’s method, which uses the least possible </a:t>
            </a:r>
            <a:r>
              <a:rPr lang="en-US" sz="20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chemicals.</a:t>
            </a:r>
          </a:p>
        </p:txBody>
      </p:sp>
      <p:sp>
        <p:nvSpPr>
          <p:cNvPr id="12" name="Google Shape;955;p65"/>
          <p:cNvSpPr txBox="1">
            <a:spLocks noGrp="1"/>
          </p:cNvSpPr>
          <p:nvPr/>
        </p:nvSpPr>
        <p:spPr>
          <a:xfrm flipH="1">
            <a:off x="119009" y="4681973"/>
            <a:ext cx="7092005" cy="47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76200" lvl="0" indent="0" algn="just">
              <a:spcBef>
                <a:spcPts val="600"/>
              </a:spcBef>
              <a:buClr>
                <a:schemeClr val="bg1"/>
              </a:buClr>
              <a:buSzPts val="2400"/>
            </a:pP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[2] </a:t>
            </a:r>
            <a:r>
              <a:rPr lang="en-US" sz="900" dirty="0" err="1">
                <a:solidFill>
                  <a:srgbClr val="FFC000"/>
                </a:solidFill>
                <a:latin typeface="Titillium Web" panose="00000500000000000000" pitchFamily="2" charset="0"/>
              </a:rPr>
              <a:t>Dato</a:t>
            </a: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, A., et al., Substrate-free gas-phase synthesis of graphene sheets. Nano letters, 2008. 8(7): p. 2012-2016.</a:t>
            </a:r>
          </a:p>
          <a:p>
            <a:pPr marL="76200" lvl="0" indent="0" algn="just">
              <a:spcBef>
                <a:spcPts val="600"/>
              </a:spcBef>
              <a:buClr>
                <a:schemeClr val="bg1"/>
              </a:buClr>
              <a:buSzPts val="2400"/>
            </a:pPr>
            <a:endParaRPr lang="en-US" sz="11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0" y="4190073"/>
            <a:ext cx="730148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02" y="4281318"/>
            <a:ext cx="548640" cy="549029"/>
          </a:xfrm>
          <a:prstGeom prst="rect">
            <a:avLst/>
          </a:prstGeom>
        </p:spPr>
      </p:pic>
      <p:pic>
        <p:nvPicPr>
          <p:cNvPr id="1036" name="Picture 12" descr="10th International Electronic Conference on Sensors and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14" y="188809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08;p26"/>
          <p:cNvSpPr txBox="1">
            <a:spLocks/>
          </p:cNvSpPr>
          <p:nvPr/>
        </p:nvSpPr>
        <p:spPr>
          <a:xfrm>
            <a:off x="1004341" y="530626"/>
            <a:ext cx="5224072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Materials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-187377" y="727023"/>
            <a:ext cx="1026826" cy="1"/>
          </a:xfrm>
          <a:prstGeom prst="line">
            <a:avLst/>
          </a:prstGeom>
          <a:ln w="12700">
            <a:solidFill>
              <a:srgbClr val="D6F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700000">
            <a:off x="797690" y="685264"/>
            <a:ext cx="83518" cy="83518"/>
          </a:xfrm>
          <a:prstGeom prst="rect">
            <a:avLst/>
          </a:prstGeom>
          <a:solidFill>
            <a:srgbClr val="D6FFCF"/>
          </a:solidFill>
          <a:ln>
            <a:solidFill>
              <a:srgbClr val="D6F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955;p65"/>
          <p:cNvSpPr txBox="1">
            <a:spLocks noGrp="1"/>
          </p:cNvSpPr>
          <p:nvPr/>
        </p:nvSpPr>
        <p:spPr>
          <a:xfrm flipH="1">
            <a:off x="326036" y="1385800"/>
            <a:ext cx="8420101" cy="171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76200" indent="0" algn="just">
              <a:spcBef>
                <a:spcPts val="600"/>
              </a:spcBef>
              <a:buClr>
                <a:srgbClr val="FF0000"/>
              </a:buClr>
              <a:buSzPts val="2400"/>
            </a:pPr>
            <a:r>
              <a:rPr lang="en-US" sz="17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Synthesis method: </a:t>
            </a:r>
            <a:r>
              <a:rPr lang="en-US" sz="17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Aqueous GO solution has been initially prepared by a modified Hummers method. Pre-treatment of graphite powder favored a lower amount of reactants during synthesis. Also, the reaction time was prolonged to 34 h, which provides a good GO exfoliation without compromising the quality of the dispersion [</a:t>
            </a:r>
            <a:r>
              <a:rPr lang="en-US" sz="1700" dirty="0" smtClean="0">
                <a:solidFill>
                  <a:srgbClr val="FFC000"/>
                </a:solidFill>
                <a:latin typeface="Titillium Web" panose="00000500000000000000" pitchFamily="2" charset="0"/>
              </a:rPr>
              <a:t>3</a:t>
            </a:r>
            <a:r>
              <a:rPr lang="en-US" sz="17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-</a:t>
            </a:r>
            <a:r>
              <a:rPr lang="en-US" sz="1700" dirty="0" smtClean="0">
                <a:solidFill>
                  <a:srgbClr val="FFC000"/>
                </a:solidFill>
                <a:latin typeface="Titillium Web" panose="00000500000000000000" pitchFamily="2" charset="0"/>
              </a:rPr>
              <a:t>6</a:t>
            </a:r>
            <a:r>
              <a:rPr lang="en-US" sz="17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]. The concentration of the solution was 12 mg/mL, which was then air dried overnight. This was followed by thermal reduction processes to obtain rGO free-standing layers </a:t>
            </a:r>
            <a:r>
              <a:rPr lang="en-US" sz="1700" dirty="0" smtClean="0">
                <a:solidFill>
                  <a:srgbClr val="FFC000"/>
                </a:solidFill>
                <a:latin typeface="Titillium Web" panose="00000500000000000000" pitchFamily="2" charset="0"/>
              </a:rPr>
              <a:t>[7]</a:t>
            </a:r>
            <a:r>
              <a:rPr lang="en-US" sz="17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.  </a:t>
            </a:r>
          </a:p>
        </p:txBody>
      </p:sp>
      <p:sp>
        <p:nvSpPr>
          <p:cNvPr id="12" name="Google Shape;955;p65"/>
          <p:cNvSpPr txBox="1">
            <a:spLocks noGrp="1"/>
          </p:cNvSpPr>
          <p:nvPr/>
        </p:nvSpPr>
        <p:spPr>
          <a:xfrm flipH="1">
            <a:off x="119004" y="3755259"/>
            <a:ext cx="7092005" cy="135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76200" lvl="0" indent="0" algn="just">
              <a:buClr>
                <a:schemeClr val="bg1"/>
              </a:buClr>
              <a:buSzPts val="2400"/>
            </a:pP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[3] </a:t>
            </a:r>
            <a:r>
              <a:rPr lang="en-US" sz="900" dirty="0" err="1">
                <a:solidFill>
                  <a:srgbClr val="FFC000"/>
                </a:solidFill>
                <a:latin typeface="Titillium Web" panose="00000500000000000000" pitchFamily="2" charset="0"/>
              </a:rPr>
              <a:t>Paulchamy</a:t>
            </a: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, B., G. </a:t>
            </a:r>
            <a:r>
              <a:rPr lang="en-US" sz="900" dirty="0" err="1">
                <a:solidFill>
                  <a:srgbClr val="FFC000"/>
                </a:solidFill>
                <a:latin typeface="Titillium Web" panose="00000500000000000000" pitchFamily="2" charset="0"/>
              </a:rPr>
              <a:t>Arthi</a:t>
            </a: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, and B. </a:t>
            </a:r>
            <a:r>
              <a:rPr lang="en-US" sz="900" dirty="0" err="1">
                <a:solidFill>
                  <a:srgbClr val="FFC000"/>
                </a:solidFill>
                <a:latin typeface="Titillium Web" panose="00000500000000000000" pitchFamily="2" charset="0"/>
              </a:rPr>
              <a:t>Lignesh</a:t>
            </a: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, A simple approach to stepwise synthesis of graphene oxide nanomaterial. J </a:t>
            </a:r>
            <a:r>
              <a:rPr lang="en-US" sz="900" dirty="0" err="1">
                <a:solidFill>
                  <a:srgbClr val="FFC000"/>
                </a:solidFill>
                <a:latin typeface="Titillium Web" panose="00000500000000000000" pitchFamily="2" charset="0"/>
              </a:rPr>
              <a:t>Nanomed</a:t>
            </a: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 </a:t>
            </a:r>
            <a:r>
              <a:rPr lang="en-US" sz="900" dirty="0" err="1">
                <a:solidFill>
                  <a:srgbClr val="FFC000"/>
                </a:solidFill>
                <a:latin typeface="Titillium Web" panose="00000500000000000000" pitchFamily="2" charset="0"/>
              </a:rPr>
              <a:t>Nanotechnol</a:t>
            </a: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, 2015. 6(1): p. 1.</a:t>
            </a:r>
          </a:p>
          <a:p>
            <a:pPr marL="76200" lvl="0" indent="0" algn="just">
              <a:buClr>
                <a:schemeClr val="bg1"/>
              </a:buClr>
              <a:buSzPts val="2400"/>
            </a:pP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[4] Segal, M., Selling graphene by the ton. Nature nanotechnology, 2009. 4(10): p. 612-614</a:t>
            </a:r>
            <a:r>
              <a:rPr lang="en-US" sz="900" dirty="0" smtClean="0">
                <a:solidFill>
                  <a:srgbClr val="FFC000"/>
                </a:solidFill>
                <a:latin typeface="Titillium Web" panose="00000500000000000000" pitchFamily="2" charset="0"/>
              </a:rPr>
              <a:t>.</a:t>
            </a:r>
          </a:p>
          <a:p>
            <a:pPr marL="76200" indent="0" algn="just">
              <a:buClr>
                <a:schemeClr val="bg1"/>
              </a:buClr>
              <a:buSzPts val="2400"/>
            </a:pP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[5] Sharma, N., et al. Synthesis and characterization of graphene oxide (GO) and reduced graphene oxide (rGO) for gas sensing application. in Macromolecular Symposia. 2017. Wiley Online Library</a:t>
            </a:r>
            <a:r>
              <a:rPr lang="en-US" sz="900" dirty="0" smtClean="0">
                <a:solidFill>
                  <a:srgbClr val="FFC000"/>
                </a:solidFill>
                <a:latin typeface="Titillium Web" panose="00000500000000000000" pitchFamily="2" charset="0"/>
              </a:rPr>
              <a:t>.</a:t>
            </a:r>
          </a:p>
          <a:p>
            <a:pPr marL="76200" indent="0" algn="just">
              <a:buClr>
                <a:schemeClr val="bg1"/>
              </a:buClr>
              <a:buSzPts val="2400"/>
            </a:pP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[6] Chen, X., Z. Qu, Z. Liu, and G. Ren, Mechanism of oxidization of graphite to graphene oxide by the hummers method. ACS omega, 2022. 7(27): p. 23503-23510</a:t>
            </a:r>
            <a:r>
              <a:rPr lang="en-US" sz="900" dirty="0" smtClean="0">
                <a:solidFill>
                  <a:srgbClr val="FFC000"/>
                </a:solidFill>
                <a:latin typeface="Titillium Web" panose="00000500000000000000" pitchFamily="2" charset="0"/>
              </a:rPr>
              <a:t>.</a:t>
            </a:r>
          </a:p>
          <a:p>
            <a:pPr marL="76200" indent="0" algn="just">
              <a:buClr>
                <a:schemeClr val="bg1"/>
              </a:buClr>
              <a:buSzPts val="2400"/>
            </a:pP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[7] Roy Chowdhury, S. and T. </a:t>
            </a:r>
            <a:r>
              <a:rPr lang="en-US" sz="900" dirty="0" err="1">
                <a:solidFill>
                  <a:srgbClr val="FFC000"/>
                </a:solidFill>
                <a:latin typeface="Titillium Web" panose="00000500000000000000" pitchFamily="2" charset="0"/>
              </a:rPr>
              <a:t>Maiyalagan</a:t>
            </a: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, CuCo2S4@ B, N-doped reduced graphene oxide hybrid as a </a:t>
            </a:r>
            <a:r>
              <a:rPr lang="en-US" sz="900" dirty="0" err="1">
                <a:solidFill>
                  <a:srgbClr val="FFC000"/>
                </a:solidFill>
                <a:latin typeface="Titillium Web" panose="00000500000000000000" pitchFamily="2" charset="0"/>
              </a:rPr>
              <a:t>bifunctional</a:t>
            </a: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 </a:t>
            </a:r>
            <a:r>
              <a:rPr lang="en-US" sz="900" dirty="0" err="1">
                <a:solidFill>
                  <a:srgbClr val="FFC000"/>
                </a:solidFill>
                <a:latin typeface="Titillium Web" panose="00000500000000000000" pitchFamily="2" charset="0"/>
              </a:rPr>
              <a:t>electrocatalyst</a:t>
            </a: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 for oxygen reduction and evolution reactions. ACS omega, 2022. 7(23): p. 19183-19192.</a:t>
            </a:r>
          </a:p>
          <a:p>
            <a:pPr marL="76200" lvl="0" indent="0" algn="just">
              <a:spcBef>
                <a:spcPts val="600"/>
              </a:spcBef>
              <a:buClr>
                <a:schemeClr val="bg1"/>
              </a:buClr>
              <a:buSzPts val="2400"/>
            </a:pPr>
            <a:endParaRPr lang="en-US" sz="1000" dirty="0">
              <a:solidFill>
                <a:srgbClr val="FFC000"/>
              </a:solidFill>
              <a:latin typeface="Titillium Web" panose="00000500000000000000" pitchFamily="2" charset="0"/>
            </a:endParaRPr>
          </a:p>
          <a:p>
            <a:pPr marL="76200" lvl="0" indent="0" algn="just">
              <a:spcBef>
                <a:spcPts val="600"/>
              </a:spcBef>
              <a:buClr>
                <a:schemeClr val="bg1"/>
              </a:buClr>
              <a:buSzPts val="2400"/>
            </a:pPr>
            <a:endParaRPr lang="en-US" sz="11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0" y="4190073"/>
            <a:ext cx="730148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02" y="4281318"/>
            <a:ext cx="548640" cy="549029"/>
          </a:xfrm>
          <a:prstGeom prst="rect">
            <a:avLst/>
          </a:prstGeom>
        </p:spPr>
      </p:pic>
      <p:pic>
        <p:nvPicPr>
          <p:cNvPr id="1036" name="Picture 12" descr="10th International Electronic Conference on Sensors and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14" y="188809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08;p26"/>
          <p:cNvSpPr txBox="1">
            <a:spLocks/>
          </p:cNvSpPr>
          <p:nvPr/>
        </p:nvSpPr>
        <p:spPr>
          <a:xfrm>
            <a:off x="1004341" y="530626"/>
            <a:ext cx="5224072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Samples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-187377" y="727023"/>
            <a:ext cx="1026826" cy="1"/>
          </a:xfrm>
          <a:prstGeom prst="line">
            <a:avLst/>
          </a:prstGeom>
          <a:ln w="12700">
            <a:solidFill>
              <a:srgbClr val="D6F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700000">
            <a:off x="797690" y="685264"/>
            <a:ext cx="83518" cy="83518"/>
          </a:xfrm>
          <a:prstGeom prst="rect">
            <a:avLst/>
          </a:prstGeom>
          <a:solidFill>
            <a:srgbClr val="D6FFCF"/>
          </a:solidFill>
          <a:ln>
            <a:solidFill>
              <a:srgbClr val="D6F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955;p65"/>
          <p:cNvSpPr txBox="1">
            <a:spLocks noGrp="1"/>
          </p:cNvSpPr>
          <p:nvPr/>
        </p:nvSpPr>
        <p:spPr>
          <a:xfrm flipH="1">
            <a:off x="326031" y="1480013"/>
            <a:ext cx="8420101" cy="207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sz="18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We </a:t>
            </a:r>
            <a:r>
              <a:rPr lang="en-US" sz="1800" dirty="0">
                <a:solidFill>
                  <a:srgbClr val="FFFF00"/>
                </a:solidFill>
                <a:latin typeface="Titillium Web" panose="00000500000000000000" pitchFamily="2" charset="0"/>
              </a:rPr>
              <a:t>produced three distinct rGO samples, designated </a:t>
            </a:r>
            <a:r>
              <a:rPr lang="en-US" sz="1800" i="1" dirty="0">
                <a:solidFill>
                  <a:schemeClr val="bg1"/>
                </a:solidFill>
                <a:latin typeface="Titillium Web" panose="00000500000000000000" pitchFamily="2" charset="0"/>
              </a:rPr>
              <a:t>rGO1</a:t>
            </a:r>
            <a:r>
              <a:rPr lang="en-US" sz="1800" dirty="0">
                <a:solidFill>
                  <a:srgbClr val="FFFF00"/>
                </a:solidFill>
                <a:latin typeface="Titillium Web" panose="00000500000000000000" pitchFamily="2" charset="0"/>
              </a:rPr>
              <a:t>, </a:t>
            </a:r>
            <a:r>
              <a:rPr lang="en-US" sz="1800" i="1" dirty="0">
                <a:solidFill>
                  <a:schemeClr val="bg1"/>
                </a:solidFill>
                <a:latin typeface="Titillium Web" panose="00000500000000000000" pitchFamily="2" charset="0"/>
              </a:rPr>
              <a:t>rGO2</a:t>
            </a:r>
            <a:r>
              <a:rPr lang="en-US" sz="1800" dirty="0">
                <a:solidFill>
                  <a:srgbClr val="FFFF00"/>
                </a:solidFill>
                <a:latin typeface="Titillium Web" panose="00000500000000000000" pitchFamily="2" charset="0"/>
              </a:rPr>
              <a:t>, and </a:t>
            </a:r>
            <a:r>
              <a:rPr lang="en-US" sz="1800" i="1" dirty="0">
                <a:solidFill>
                  <a:schemeClr val="bg1"/>
                </a:solidFill>
                <a:latin typeface="Titillium Web" panose="00000500000000000000" pitchFamily="2" charset="0"/>
              </a:rPr>
              <a:t>rGO3</a:t>
            </a:r>
            <a:r>
              <a:rPr lang="en-US" sz="1800" dirty="0">
                <a:solidFill>
                  <a:srgbClr val="FFFF00"/>
                </a:solidFill>
                <a:latin typeface="Titillium Web" panose="00000500000000000000" pitchFamily="2" charset="0"/>
              </a:rPr>
              <a:t>, using the described method. Notably</a:t>
            </a:r>
            <a:r>
              <a:rPr lang="en-US" sz="18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,</a:t>
            </a: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sz="18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 No use </a:t>
            </a:r>
            <a:r>
              <a:rPr lang="en-US" sz="1800" dirty="0">
                <a:solidFill>
                  <a:srgbClr val="FFFF00"/>
                </a:solidFill>
                <a:latin typeface="Titillium Web" panose="00000500000000000000" pitchFamily="2" charset="0"/>
              </a:rPr>
              <a:t>of any mechanical or shear force. </a:t>
            </a:r>
            <a:endParaRPr lang="en-US" sz="1800" dirty="0" smtClean="0">
              <a:solidFill>
                <a:srgbClr val="FFFF00"/>
              </a:solidFill>
              <a:latin typeface="Titillium Web" panose="00000500000000000000" pitchFamily="2" charset="0"/>
            </a:endParaRP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sz="1800" dirty="0">
                <a:solidFill>
                  <a:srgbClr val="FFFF00"/>
                </a:solidFill>
                <a:latin typeface="Titillium Web" panose="00000500000000000000" pitchFamily="2" charset="0"/>
              </a:rPr>
              <a:t>T</a:t>
            </a:r>
            <a:r>
              <a:rPr lang="en-US" sz="1800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hree </a:t>
            </a:r>
            <a:r>
              <a:rPr lang="en-US" sz="1800" dirty="0">
                <a:solidFill>
                  <a:srgbClr val="FFFF00"/>
                </a:solidFill>
                <a:latin typeface="Titillium Web" panose="00000500000000000000" pitchFamily="2" charset="0"/>
              </a:rPr>
              <a:t>rGO samples were fine-tuned by adjusting the initial reactant concentration and annealing temperature.</a:t>
            </a: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endParaRPr lang="en-US" sz="2000" dirty="0">
              <a:solidFill>
                <a:srgbClr val="FFFF00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0" y="4190073"/>
            <a:ext cx="730148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02" y="4281318"/>
            <a:ext cx="548640" cy="549029"/>
          </a:xfrm>
          <a:prstGeom prst="rect">
            <a:avLst/>
          </a:prstGeom>
        </p:spPr>
      </p:pic>
      <p:pic>
        <p:nvPicPr>
          <p:cNvPr id="1036" name="Picture 12" descr="10th International Electronic Conference on Sensors and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14" y="188809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08;p26"/>
          <p:cNvSpPr txBox="1">
            <a:spLocks/>
          </p:cNvSpPr>
          <p:nvPr/>
        </p:nvSpPr>
        <p:spPr>
          <a:xfrm>
            <a:off x="1004341" y="530626"/>
            <a:ext cx="5224072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Structural </a:t>
            </a:r>
            <a:r>
              <a:rPr lang="en-US" dirty="0">
                <a:solidFill>
                  <a:srgbClr val="FFFF00"/>
                </a:solidFill>
              </a:rPr>
              <a:t>Properties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-187377" y="727023"/>
            <a:ext cx="1026826" cy="1"/>
          </a:xfrm>
          <a:prstGeom prst="line">
            <a:avLst/>
          </a:prstGeom>
          <a:ln w="12700">
            <a:solidFill>
              <a:srgbClr val="D6F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700000">
            <a:off x="797690" y="685264"/>
            <a:ext cx="83518" cy="83518"/>
          </a:xfrm>
          <a:prstGeom prst="rect">
            <a:avLst/>
          </a:prstGeom>
          <a:solidFill>
            <a:srgbClr val="D6FFCF"/>
          </a:solidFill>
          <a:ln>
            <a:solidFill>
              <a:srgbClr val="D6F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955;p65"/>
          <p:cNvSpPr txBox="1">
            <a:spLocks noGrp="1"/>
          </p:cNvSpPr>
          <p:nvPr/>
        </p:nvSpPr>
        <p:spPr>
          <a:xfrm flipH="1">
            <a:off x="326035" y="1099358"/>
            <a:ext cx="8420101" cy="147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The multi-stacked layer architectures of the rGO free-standing thin films are immediately apparent from their </a:t>
            </a:r>
            <a:r>
              <a:rPr lang="en-US" dirty="0">
                <a:solidFill>
                  <a:schemeClr val="bg1"/>
                </a:solidFill>
                <a:latin typeface="Titillium Web" panose="00000500000000000000" pitchFamily="2" charset="0"/>
              </a:rPr>
              <a:t>FESEM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 cross-sectional views. </a:t>
            </a:r>
            <a:endParaRPr lang="en-US" dirty="0" smtClean="0">
              <a:solidFill>
                <a:srgbClr val="FFFF00"/>
              </a:solidFill>
              <a:latin typeface="Titillium Web" panose="00000500000000000000" pitchFamily="2" charset="0"/>
            </a:endParaRP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Each stacked layer is about between 2 to 3 µm thick and is made up of multiple rGO planes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.</a:t>
            </a: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While 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looking at the surface morphology of the samples, it can be seen that they have a relatively smooth sheet-like surface with few wrinkles.</a:t>
            </a: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endParaRPr lang="en-US" dirty="0">
              <a:solidFill>
                <a:srgbClr val="FFFF00"/>
              </a:solidFill>
              <a:latin typeface="Titillium Web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6540D2-0327-40C8-81B9-96E220C2361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16" y="2948514"/>
            <a:ext cx="1431287" cy="1598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82EB1F-F2D8-4F8F-94D3-D20B19CCEAB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25" y="2944084"/>
            <a:ext cx="1433962" cy="16015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F102D5-AFB6-4178-86CE-6ECDCE807DA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610" y="2944261"/>
            <a:ext cx="1433803" cy="1601412"/>
          </a:xfrm>
          <a:prstGeom prst="rect">
            <a:avLst/>
          </a:prstGeom>
        </p:spPr>
      </p:pic>
      <p:sp>
        <p:nvSpPr>
          <p:cNvPr id="17" name="Google Shape;955;p65"/>
          <p:cNvSpPr txBox="1">
            <a:spLocks noGrp="1"/>
          </p:cNvSpPr>
          <p:nvPr/>
        </p:nvSpPr>
        <p:spPr>
          <a:xfrm flipH="1">
            <a:off x="1492121" y="4590727"/>
            <a:ext cx="689275" cy="47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76200" lvl="0" indent="0" algn="just">
              <a:spcBef>
                <a:spcPts val="600"/>
              </a:spcBef>
              <a:buClr>
                <a:schemeClr val="bg1"/>
              </a:buClr>
              <a:buSzPts val="2400"/>
            </a:pPr>
            <a:r>
              <a:rPr lang="en-US" sz="1400" i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rGO1</a:t>
            </a:r>
            <a:endParaRPr lang="en-US" sz="2000" i="1" dirty="0" smtClean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8" name="Google Shape;955;p65"/>
          <p:cNvSpPr txBox="1">
            <a:spLocks noGrp="1"/>
          </p:cNvSpPr>
          <p:nvPr/>
        </p:nvSpPr>
        <p:spPr>
          <a:xfrm flipH="1">
            <a:off x="3330081" y="4579643"/>
            <a:ext cx="686849" cy="47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76200" lvl="0" indent="0" algn="just">
              <a:spcBef>
                <a:spcPts val="600"/>
              </a:spcBef>
              <a:buClr>
                <a:schemeClr val="bg1"/>
              </a:buClr>
              <a:buSzPts val="2400"/>
            </a:pPr>
            <a:r>
              <a:rPr lang="en-US" sz="1400" i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rGO2</a:t>
            </a:r>
            <a:endParaRPr lang="en-US" sz="2000" i="1" dirty="0" smtClean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9" name="Google Shape;955;p65"/>
          <p:cNvSpPr txBox="1">
            <a:spLocks noGrp="1"/>
          </p:cNvSpPr>
          <p:nvPr/>
        </p:nvSpPr>
        <p:spPr>
          <a:xfrm flipH="1">
            <a:off x="5168086" y="4579643"/>
            <a:ext cx="686849" cy="47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76200" lvl="0" indent="0" algn="just">
              <a:spcBef>
                <a:spcPts val="600"/>
              </a:spcBef>
              <a:buClr>
                <a:schemeClr val="bg1"/>
              </a:buClr>
              <a:buSzPts val="2400"/>
            </a:pPr>
            <a:r>
              <a:rPr lang="en-US" sz="1400" i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rGO3</a:t>
            </a:r>
            <a:endParaRPr lang="en-US" sz="2000" i="1" dirty="0" smtClean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0" y="4190073"/>
            <a:ext cx="730148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02" y="4281318"/>
            <a:ext cx="548640" cy="549029"/>
          </a:xfrm>
          <a:prstGeom prst="rect">
            <a:avLst/>
          </a:prstGeom>
        </p:spPr>
      </p:pic>
      <p:pic>
        <p:nvPicPr>
          <p:cNvPr id="1036" name="Picture 12" descr="10th International Electronic Conference on Sensors and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14" y="188809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08;p26"/>
          <p:cNvSpPr txBox="1">
            <a:spLocks/>
          </p:cNvSpPr>
          <p:nvPr/>
        </p:nvSpPr>
        <p:spPr>
          <a:xfrm>
            <a:off x="1004341" y="530626"/>
            <a:ext cx="5224072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Structural </a:t>
            </a:r>
            <a:r>
              <a:rPr lang="en-US" dirty="0">
                <a:solidFill>
                  <a:srgbClr val="FFFF00"/>
                </a:solidFill>
              </a:rPr>
              <a:t>Properties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-187377" y="727023"/>
            <a:ext cx="1026826" cy="1"/>
          </a:xfrm>
          <a:prstGeom prst="line">
            <a:avLst/>
          </a:prstGeom>
          <a:ln w="12700">
            <a:solidFill>
              <a:srgbClr val="D6F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700000">
            <a:off x="797690" y="685264"/>
            <a:ext cx="83518" cy="83518"/>
          </a:xfrm>
          <a:prstGeom prst="rect">
            <a:avLst/>
          </a:prstGeom>
          <a:solidFill>
            <a:srgbClr val="D6FFCF"/>
          </a:solidFill>
          <a:ln>
            <a:solidFill>
              <a:srgbClr val="D6F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955;p65"/>
          <p:cNvSpPr txBox="1">
            <a:spLocks noGrp="1"/>
          </p:cNvSpPr>
          <p:nvPr/>
        </p:nvSpPr>
        <p:spPr>
          <a:xfrm flipH="1">
            <a:off x="326034" y="1434638"/>
            <a:ext cx="8420101" cy="244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A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ll 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materials derived from graphene exhibit a G peak in their Raman spectra, 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and in 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GO and rGO, a D band is also 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detected.</a:t>
            </a: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tillium Web" panose="00000500000000000000" pitchFamily="2" charset="0"/>
              </a:rPr>
              <a:t>Raman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 spectra obtained from our rGO samples confirm these 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findings.</a:t>
            </a: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Also 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disclose a shift of the G bands towards lower wavenumbers when compared to the G bands of the GO, which is indicative of a lower oxygen content in the </a:t>
            </a:r>
            <a:r>
              <a:rPr lang="en-US" dirty="0" err="1">
                <a:solidFill>
                  <a:srgbClr val="FFFF00"/>
                </a:solidFill>
                <a:latin typeface="Titillium Web" panose="00000500000000000000" pitchFamily="2" charset="0"/>
              </a:rPr>
              <a:t>rGOs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.</a:t>
            </a: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The 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intensity ratio between the D band and the G band (ID/IG) shows that the number of surface defects is 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small </a:t>
            </a:r>
            <a:r>
              <a:rPr lang="en-US" dirty="0" smtClean="0">
                <a:solidFill>
                  <a:srgbClr val="FFC000"/>
                </a:solidFill>
                <a:latin typeface="Titillium Web" panose="00000500000000000000" pitchFamily="2" charset="0"/>
              </a:rPr>
              <a:t>[8]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.</a:t>
            </a: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endParaRPr lang="en-US" dirty="0">
              <a:solidFill>
                <a:srgbClr val="FFFF00"/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Google Shape;955;p65"/>
          <p:cNvSpPr txBox="1">
            <a:spLocks noGrp="1"/>
          </p:cNvSpPr>
          <p:nvPr/>
        </p:nvSpPr>
        <p:spPr>
          <a:xfrm flipH="1">
            <a:off x="119008" y="4590727"/>
            <a:ext cx="7092005" cy="47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76200" lvl="0" indent="0" algn="just">
              <a:spcBef>
                <a:spcPts val="600"/>
              </a:spcBef>
              <a:buClr>
                <a:schemeClr val="bg1"/>
              </a:buClr>
              <a:buSzPts val="2400"/>
            </a:pPr>
            <a:r>
              <a:rPr lang="en-US" sz="900" dirty="0" smtClean="0">
                <a:solidFill>
                  <a:srgbClr val="FFC000"/>
                </a:solidFill>
                <a:latin typeface="Titillium Web" panose="00000500000000000000" pitchFamily="2" charset="0"/>
              </a:rPr>
              <a:t>[8] </a:t>
            </a:r>
            <a:r>
              <a:rPr lang="en-US" sz="900" dirty="0" err="1">
                <a:solidFill>
                  <a:srgbClr val="FFC000"/>
                </a:solidFill>
                <a:latin typeface="Titillium Web" panose="00000500000000000000" pitchFamily="2" charset="0"/>
              </a:rPr>
              <a:t>Palaniselvam</a:t>
            </a: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, T., H.B. </a:t>
            </a:r>
            <a:r>
              <a:rPr lang="en-US" sz="900" dirty="0" err="1">
                <a:solidFill>
                  <a:srgbClr val="FFC000"/>
                </a:solidFill>
                <a:latin typeface="Titillium Web" panose="00000500000000000000" pitchFamily="2" charset="0"/>
              </a:rPr>
              <a:t>Aiyappa</a:t>
            </a: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, and S. </a:t>
            </a:r>
            <a:r>
              <a:rPr lang="en-US" sz="900" dirty="0" err="1">
                <a:solidFill>
                  <a:srgbClr val="FFC000"/>
                </a:solidFill>
                <a:latin typeface="Titillium Web" panose="00000500000000000000" pitchFamily="2" charset="0"/>
              </a:rPr>
              <a:t>Kurungot</a:t>
            </a: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, An efficient oxygen reduction </a:t>
            </a:r>
            <a:r>
              <a:rPr lang="en-US" sz="900" dirty="0" err="1">
                <a:solidFill>
                  <a:srgbClr val="FFC000"/>
                </a:solidFill>
                <a:latin typeface="Titillium Web" panose="00000500000000000000" pitchFamily="2" charset="0"/>
              </a:rPr>
              <a:t>electrocatalyst</a:t>
            </a: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 from graphene by simultaneously generating pores and nitrogen doped active sites. Journal of Materials Chemistry, 2012. 22(45): p. 23799-23805.</a:t>
            </a:r>
          </a:p>
        </p:txBody>
      </p:sp>
    </p:spTree>
    <p:extLst>
      <p:ext uri="{BB962C8B-B14F-4D97-AF65-F5344CB8AC3E}">
        <p14:creationId xmlns:p14="http://schemas.microsoft.com/office/powerpoint/2010/main" val="3798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0" y="4190073"/>
            <a:ext cx="730148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02" y="4281318"/>
            <a:ext cx="548640" cy="549029"/>
          </a:xfrm>
          <a:prstGeom prst="rect">
            <a:avLst/>
          </a:prstGeom>
        </p:spPr>
      </p:pic>
      <p:pic>
        <p:nvPicPr>
          <p:cNvPr id="1036" name="Picture 12" descr="10th International Electronic Conference on Sensors and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14" y="188809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08;p26"/>
          <p:cNvSpPr txBox="1">
            <a:spLocks/>
          </p:cNvSpPr>
          <p:nvPr/>
        </p:nvSpPr>
        <p:spPr>
          <a:xfrm>
            <a:off x="1004341" y="530626"/>
            <a:ext cx="5224072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Electrical </a:t>
            </a:r>
            <a:r>
              <a:rPr lang="en-US" dirty="0">
                <a:solidFill>
                  <a:srgbClr val="FFFF00"/>
                </a:solidFill>
              </a:rPr>
              <a:t>Properties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-187377" y="727023"/>
            <a:ext cx="1026826" cy="1"/>
          </a:xfrm>
          <a:prstGeom prst="line">
            <a:avLst/>
          </a:prstGeom>
          <a:ln w="12700">
            <a:solidFill>
              <a:srgbClr val="D6F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700000">
            <a:off x="797690" y="685264"/>
            <a:ext cx="83518" cy="83518"/>
          </a:xfrm>
          <a:prstGeom prst="rect">
            <a:avLst/>
          </a:prstGeom>
          <a:solidFill>
            <a:srgbClr val="D6FFCF"/>
          </a:solidFill>
          <a:ln>
            <a:solidFill>
              <a:srgbClr val="D6F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955;p65"/>
          <p:cNvSpPr txBox="1">
            <a:spLocks noGrp="1"/>
          </p:cNvSpPr>
          <p:nvPr/>
        </p:nvSpPr>
        <p:spPr>
          <a:xfrm flipH="1">
            <a:off x="326033" y="1362592"/>
            <a:ext cx="8420101" cy="263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W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e 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first 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measured the rGO samples’ resistance value 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in various directions at room temperature using the </a:t>
            </a:r>
            <a:r>
              <a:rPr lang="en-US" dirty="0">
                <a:solidFill>
                  <a:schemeClr val="bg1"/>
                </a:solidFill>
                <a:latin typeface="Titillium Web" panose="00000500000000000000" pitchFamily="2" charset="0"/>
              </a:rPr>
              <a:t>four-point probe 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technique. The values measured in different directions for each 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sample 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differ just slightly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.</a:t>
            </a: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 The recorded measurements exhibit an average value of approximately 19.38, 294.25, and 5849.7 Ω for </a:t>
            </a:r>
            <a:r>
              <a:rPr lang="en-US" i="1" dirty="0">
                <a:solidFill>
                  <a:srgbClr val="FFFF00"/>
                </a:solidFill>
                <a:latin typeface="Titillium Web" panose="00000500000000000000" pitchFamily="2" charset="0"/>
              </a:rPr>
              <a:t>rGO1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, </a:t>
            </a:r>
            <a:r>
              <a:rPr lang="en-US" i="1" dirty="0">
                <a:solidFill>
                  <a:srgbClr val="FFFF00"/>
                </a:solidFill>
                <a:latin typeface="Titillium Web" panose="00000500000000000000" pitchFamily="2" charset="0"/>
              </a:rPr>
              <a:t>rGO2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, and </a:t>
            </a:r>
            <a:r>
              <a:rPr lang="en-US" i="1" dirty="0">
                <a:solidFill>
                  <a:srgbClr val="FFFF00"/>
                </a:solidFill>
                <a:latin typeface="Titillium Web" panose="00000500000000000000" pitchFamily="2" charset="0"/>
              </a:rPr>
              <a:t>rGO3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, respectively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.</a:t>
            </a: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Different days</a:t>
            </a: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In 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AC measurements, no 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phase change was observed between voltage and current passing through them. As a result, these free-standing homogeneous thin-films are laterally pure-resistive.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797552" y="2057057"/>
            <a:ext cx="439825" cy="21785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955;p65"/>
          <p:cNvSpPr txBox="1">
            <a:spLocks noGrp="1"/>
          </p:cNvSpPr>
          <p:nvPr/>
        </p:nvSpPr>
        <p:spPr>
          <a:xfrm flipH="1">
            <a:off x="5070582" y="1855245"/>
            <a:ext cx="1695977" cy="43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76200" lvl="0" indent="0" algn="ctr">
              <a:spcBef>
                <a:spcPts val="600"/>
              </a:spcBef>
              <a:buClr>
                <a:srgbClr val="D6FFCF"/>
              </a:buClr>
              <a:buSzPts val="2400"/>
            </a:pPr>
            <a:r>
              <a:rPr lang="en-US" u="sng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homogeneity</a:t>
            </a:r>
            <a:endParaRPr lang="en-US" sz="1800" u="sng" dirty="0" smtClean="0">
              <a:solidFill>
                <a:srgbClr val="FFFF00"/>
              </a:solidFill>
              <a:latin typeface="Titillium Web" panose="000005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200656" y="2922689"/>
            <a:ext cx="439825" cy="21785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834004" y="2922689"/>
            <a:ext cx="439825" cy="21785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55;p65"/>
          <p:cNvSpPr txBox="1">
            <a:spLocks noGrp="1"/>
          </p:cNvSpPr>
          <p:nvPr/>
        </p:nvSpPr>
        <p:spPr>
          <a:xfrm flipH="1">
            <a:off x="2314858" y="2752434"/>
            <a:ext cx="1695977" cy="40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76200" lvl="0" indent="0" algn="ctr">
              <a:spcBef>
                <a:spcPts val="600"/>
              </a:spcBef>
              <a:buClr>
                <a:srgbClr val="D6FFCF"/>
              </a:buClr>
              <a:buSzPts val="2400"/>
            </a:pP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No change</a:t>
            </a:r>
            <a:endParaRPr lang="en-US" sz="1800" dirty="0" smtClean="0">
              <a:solidFill>
                <a:srgbClr val="FFFF00"/>
              </a:solidFill>
              <a:latin typeface="Titillium Web" panose="00000500000000000000" pitchFamily="2" charset="0"/>
            </a:endParaRPr>
          </a:p>
        </p:txBody>
      </p:sp>
      <p:sp>
        <p:nvSpPr>
          <p:cNvPr id="18" name="Google Shape;955;p65"/>
          <p:cNvSpPr txBox="1">
            <a:spLocks noGrp="1"/>
          </p:cNvSpPr>
          <p:nvPr/>
        </p:nvSpPr>
        <p:spPr>
          <a:xfrm flipH="1">
            <a:off x="4222593" y="2744021"/>
            <a:ext cx="1695977" cy="43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76200" lvl="0" indent="0" algn="ctr">
              <a:spcBef>
                <a:spcPts val="600"/>
              </a:spcBef>
              <a:buClr>
                <a:srgbClr val="D6FFCF"/>
              </a:buClr>
              <a:buSzPts val="2400"/>
            </a:pPr>
            <a:r>
              <a:rPr lang="en-US" u="sng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Thermally stable</a:t>
            </a:r>
            <a:endParaRPr lang="en-US" sz="1800" u="sng" dirty="0" smtClean="0">
              <a:solidFill>
                <a:srgbClr val="FFFF00"/>
              </a:solidFill>
              <a:latin typeface="Titillium Web" panose="000005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059315" y="2604351"/>
            <a:ext cx="439825" cy="21785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955;p65"/>
          <p:cNvSpPr txBox="1">
            <a:spLocks noGrp="1"/>
          </p:cNvSpPr>
          <p:nvPr/>
        </p:nvSpPr>
        <p:spPr>
          <a:xfrm flipH="1">
            <a:off x="5279226" y="2416052"/>
            <a:ext cx="2628167" cy="43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76200" lvl="0" indent="0" algn="ctr">
              <a:spcBef>
                <a:spcPts val="600"/>
              </a:spcBef>
              <a:buClr>
                <a:srgbClr val="D6FFCF"/>
              </a:buClr>
              <a:buSzPts val="2400"/>
            </a:pPr>
            <a:r>
              <a:rPr lang="en-US" u="sng" dirty="0">
                <a:solidFill>
                  <a:srgbClr val="FFFF00"/>
                </a:solidFill>
                <a:latin typeface="Titillium Web" panose="00000500000000000000" pitchFamily="2" charset="0"/>
              </a:rPr>
              <a:t>versatility and </a:t>
            </a:r>
            <a:r>
              <a:rPr lang="en-US" u="sng" dirty="0" err="1">
                <a:solidFill>
                  <a:srgbClr val="FFFF00"/>
                </a:solidFill>
                <a:latin typeface="Titillium Web" panose="00000500000000000000" pitchFamily="2" charset="0"/>
              </a:rPr>
              <a:t>tunability</a:t>
            </a:r>
            <a:endParaRPr lang="en-US" sz="1800" u="sng" dirty="0" smtClean="0">
              <a:solidFill>
                <a:srgbClr val="FFFF00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0" y="4190073"/>
            <a:ext cx="730148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02" y="4281318"/>
            <a:ext cx="548640" cy="549029"/>
          </a:xfrm>
          <a:prstGeom prst="rect">
            <a:avLst/>
          </a:prstGeom>
        </p:spPr>
      </p:pic>
      <p:pic>
        <p:nvPicPr>
          <p:cNvPr id="1036" name="Picture 12" descr="10th International Electronic Conference on Sensors and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14" y="188809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08;p26"/>
          <p:cNvSpPr txBox="1">
            <a:spLocks/>
          </p:cNvSpPr>
          <p:nvPr/>
        </p:nvSpPr>
        <p:spPr>
          <a:xfrm>
            <a:off x="1004341" y="530626"/>
            <a:ext cx="5224072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Electrical </a:t>
            </a:r>
            <a:r>
              <a:rPr lang="en-US" dirty="0">
                <a:solidFill>
                  <a:srgbClr val="FFFF00"/>
                </a:solidFill>
              </a:rPr>
              <a:t>Properties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-187377" y="727023"/>
            <a:ext cx="1026826" cy="1"/>
          </a:xfrm>
          <a:prstGeom prst="line">
            <a:avLst/>
          </a:prstGeom>
          <a:ln w="12700">
            <a:solidFill>
              <a:srgbClr val="D6F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700000">
            <a:off x="797690" y="685264"/>
            <a:ext cx="83518" cy="83518"/>
          </a:xfrm>
          <a:prstGeom prst="rect">
            <a:avLst/>
          </a:prstGeom>
          <a:solidFill>
            <a:srgbClr val="D6FFCF"/>
          </a:solidFill>
          <a:ln>
            <a:solidFill>
              <a:srgbClr val="D6F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955;p65"/>
          <p:cNvSpPr txBox="1">
            <a:spLocks noGrp="1"/>
          </p:cNvSpPr>
          <p:nvPr/>
        </p:nvSpPr>
        <p:spPr>
          <a:xfrm flipH="1">
            <a:off x="326036" y="1142311"/>
            <a:ext cx="4434940" cy="327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T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he 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electrical resistance versus temperature </a:t>
            </a:r>
            <a:r>
              <a:rPr lang="en-US" dirty="0">
                <a:solidFill>
                  <a:schemeClr val="bg1"/>
                </a:solidFill>
                <a:latin typeface="Titillium Web" panose="00000500000000000000" pitchFamily="2" charset="0"/>
              </a:rPr>
              <a:t>(RT) curves 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of the 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samples show 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that with an increase in temperature, the resistance of </a:t>
            </a:r>
            <a:r>
              <a:rPr lang="en-US" i="1" dirty="0">
                <a:solidFill>
                  <a:srgbClr val="FFFF00"/>
                </a:solidFill>
                <a:latin typeface="Titillium Web" panose="00000500000000000000" pitchFamily="2" charset="0"/>
              </a:rPr>
              <a:t>rGO1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, </a:t>
            </a:r>
            <a:r>
              <a:rPr lang="en-US" i="1" dirty="0">
                <a:solidFill>
                  <a:srgbClr val="FFFF00"/>
                </a:solidFill>
                <a:latin typeface="Titillium Web" panose="00000500000000000000" pitchFamily="2" charset="0"/>
              </a:rPr>
              <a:t>rGO2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, and </a:t>
            </a:r>
            <a:r>
              <a:rPr lang="en-US" i="1" dirty="0">
                <a:solidFill>
                  <a:srgbClr val="FFFF00"/>
                </a:solidFill>
                <a:latin typeface="Titillium Web" panose="00000500000000000000" pitchFamily="2" charset="0"/>
              </a:rPr>
              <a:t>rGO3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 decreases at a rate of 0.35, 0.55, and 0.65 %/K, in turn, implying semiconducting behavior in the </a:t>
            </a:r>
            <a:r>
              <a:rPr lang="en-US" dirty="0" err="1">
                <a:solidFill>
                  <a:srgbClr val="FFFF00"/>
                </a:solidFill>
                <a:latin typeface="Titillium Web" panose="00000500000000000000" pitchFamily="2" charset="0"/>
              </a:rPr>
              <a:t>rGOs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. </a:t>
            </a:r>
            <a:endParaRPr lang="en-US" dirty="0" smtClean="0">
              <a:solidFill>
                <a:srgbClr val="FFFF00"/>
              </a:solidFill>
              <a:latin typeface="Titillium Web" panose="00000500000000000000" pitchFamily="2" charset="0"/>
            </a:endParaRPr>
          </a:p>
          <a:p>
            <a:pPr lvl="0" indent="-381000" algn="just">
              <a:spcBef>
                <a:spcPts val="600"/>
              </a:spcBef>
              <a:buClr>
                <a:schemeClr val="bg1"/>
              </a:buClr>
              <a:buSzPts val="2400"/>
              <a:buChar char="▫"/>
            </a:pP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S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ample 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with higher conductivity and therefore higher reduction degree, suggesting a lower 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C/O ratio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, has a lower temperature coefficient of 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resistance (TCR), </a:t>
            </a:r>
            <a:r>
              <a:rPr lang="en-US" dirty="0">
                <a:solidFill>
                  <a:srgbClr val="FFFF00"/>
                </a:solidFill>
                <a:latin typeface="Titillium Web" panose="00000500000000000000" pitchFamily="2" charset="0"/>
              </a:rPr>
              <a:t>implying a decrease in its semiconducting energy 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gap </a:t>
            </a:r>
            <a:r>
              <a:rPr lang="en-US" dirty="0" smtClean="0">
                <a:solidFill>
                  <a:srgbClr val="FFC000"/>
                </a:solidFill>
                <a:latin typeface="Titillium Web" panose="00000500000000000000" pitchFamily="2" charset="0"/>
              </a:rPr>
              <a:t>[9]</a:t>
            </a:r>
            <a:r>
              <a:rPr lang="en-US" dirty="0" smtClean="0">
                <a:solidFill>
                  <a:srgbClr val="FFFF00"/>
                </a:solidFill>
                <a:latin typeface="Titillium Web" panose="00000500000000000000" pitchFamily="2" charset="0"/>
              </a:rPr>
              <a:t>.</a:t>
            </a:r>
            <a:endParaRPr lang="en-US" dirty="0">
              <a:solidFill>
                <a:srgbClr val="FFFF00"/>
              </a:solidFill>
              <a:latin typeface="Titillium Web" panose="00000500000000000000" pitchFamily="2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34" y="1370838"/>
            <a:ext cx="2926079" cy="2194560"/>
          </a:xfrm>
          <a:prstGeom prst="rect">
            <a:avLst/>
          </a:prstGeom>
        </p:spPr>
      </p:pic>
      <p:sp>
        <p:nvSpPr>
          <p:cNvPr id="22" name="Google Shape;955;p65"/>
          <p:cNvSpPr txBox="1">
            <a:spLocks noGrp="1"/>
          </p:cNvSpPr>
          <p:nvPr/>
        </p:nvSpPr>
        <p:spPr>
          <a:xfrm flipH="1">
            <a:off x="5308600" y="3592493"/>
            <a:ext cx="2965712" cy="47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76200" lvl="0" indent="0" algn="just">
              <a:spcBef>
                <a:spcPts val="600"/>
              </a:spcBef>
              <a:buClr>
                <a:schemeClr val="bg1"/>
              </a:buClr>
              <a:buSzPts val="2400"/>
            </a:pPr>
            <a:r>
              <a:rPr lang="en-US" sz="1400" dirty="0">
                <a:solidFill>
                  <a:schemeClr val="bg1"/>
                </a:solidFill>
                <a:latin typeface="Titillium Web" panose="00000500000000000000" pitchFamily="2" charset="0"/>
              </a:rPr>
              <a:t>RT curves of </a:t>
            </a:r>
            <a:r>
              <a:rPr lang="en-US" sz="1400" i="1" dirty="0">
                <a:solidFill>
                  <a:schemeClr val="bg1"/>
                </a:solidFill>
                <a:latin typeface="Titillium Web" panose="00000500000000000000" pitchFamily="2" charset="0"/>
              </a:rPr>
              <a:t>rGO1</a:t>
            </a:r>
            <a:r>
              <a:rPr lang="en-US" sz="1400" dirty="0">
                <a:solidFill>
                  <a:schemeClr val="bg1"/>
                </a:solidFill>
                <a:latin typeface="Titillium Web" panose="00000500000000000000" pitchFamily="2" charset="0"/>
              </a:rPr>
              <a:t>, </a:t>
            </a:r>
            <a:r>
              <a:rPr lang="en-US" sz="1400" i="1" dirty="0">
                <a:solidFill>
                  <a:schemeClr val="bg1"/>
                </a:solidFill>
                <a:latin typeface="Titillium Web" panose="00000500000000000000" pitchFamily="2" charset="0"/>
              </a:rPr>
              <a:t>rGO2</a:t>
            </a:r>
            <a:r>
              <a:rPr lang="en-US" sz="1400" dirty="0">
                <a:solidFill>
                  <a:schemeClr val="bg1"/>
                </a:solidFill>
                <a:latin typeface="Titillium Web" panose="00000500000000000000" pitchFamily="2" charset="0"/>
              </a:rPr>
              <a:t>, and </a:t>
            </a:r>
            <a:r>
              <a:rPr lang="en-US" sz="1400" i="1" dirty="0">
                <a:solidFill>
                  <a:schemeClr val="bg1"/>
                </a:solidFill>
                <a:latin typeface="Titillium Web" panose="00000500000000000000" pitchFamily="2" charset="0"/>
              </a:rPr>
              <a:t>rGO3</a:t>
            </a:r>
            <a:endParaRPr lang="en-US" sz="2000" i="1" dirty="0" smtClean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Google Shape;955;p65"/>
          <p:cNvSpPr txBox="1">
            <a:spLocks noGrp="1"/>
          </p:cNvSpPr>
          <p:nvPr/>
        </p:nvSpPr>
        <p:spPr>
          <a:xfrm flipH="1">
            <a:off x="119008" y="4590727"/>
            <a:ext cx="7092005" cy="47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76200" lvl="0" indent="0" algn="just">
              <a:spcBef>
                <a:spcPts val="600"/>
              </a:spcBef>
              <a:buClr>
                <a:schemeClr val="bg1"/>
              </a:buClr>
              <a:buSzPts val="2400"/>
            </a:pPr>
            <a:r>
              <a:rPr lang="en-US" sz="900" dirty="0" smtClean="0">
                <a:solidFill>
                  <a:srgbClr val="FFC000"/>
                </a:solidFill>
                <a:latin typeface="Titillium Web" panose="00000500000000000000" pitchFamily="2" charset="0"/>
              </a:rPr>
              <a:t>[9] </a:t>
            </a: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Jung, I., D.A. </a:t>
            </a:r>
            <a:r>
              <a:rPr lang="en-US" sz="900" dirty="0" err="1">
                <a:solidFill>
                  <a:srgbClr val="FFC000"/>
                </a:solidFill>
                <a:latin typeface="Titillium Web" panose="00000500000000000000" pitchFamily="2" charset="0"/>
              </a:rPr>
              <a:t>Dikin</a:t>
            </a: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, R.D. </a:t>
            </a:r>
            <a:r>
              <a:rPr lang="en-US" sz="900" dirty="0" err="1">
                <a:solidFill>
                  <a:srgbClr val="FFC000"/>
                </a:solidFill>
                <a:latin typeface="Titillium Web" panose="00000500000000000000" pitchFamily="2" charset="0"/>
              </a:rPr>
              <a:t>Piner</a:t>
            </a: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, and R.S. </a:t>
            </a:r>
            <a:r>
              <a:rPr lang="en-US" sz="900" dirty="0" err="1">
                <a:solidFill>
                  <a:srgbClr val="FFC000"/>
                </a:solidFill>
                <a:latin typeface="Titillium Web" panose="00000500000000000000" pitchFamily="2" charset="0"/>
              </a:rPr>
              <a:t>Ruoff</a:t>
            </a:r>
            <a:r>
              <a:rPr lang="en-US" sz="900" dirty="0">
                <a:solidFill>
                  <a:srgbClr val="FFC000"/>
                </a:solidFill>
                <a:latin typeface="Titillium Web" panose="00000500000000000000" pitchFamily="2" charset="0"/>
              </a:rPr>
              <a:t>, Tunable electrical conductivity of individual graphene oxide sheets reduced at “low” temperatures. Nano letters, 2008. 8(12): p. 4283-4287.</a:t>
            </a:r>
          </a:p>
        </p:txBody>
      </p:sp>
    </p:spTree>
    <p:extLst>
      <p:ext uri="{BB962C8B-B14F-4D97-AF65-F5344CB8AC3E}">
        <p14:creationId xmlns:p14="http://schemas.microsoft.com/office/powerpoint/2010/main" val="2000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no template">
  <a:themeElements>
    <a:clrScheme name="Custom 347">
      <a:dk1>
        <a:srgbClr val="08303F"/>
      </a:dk1>
      <a:lt1>
        <a:srgbClr val="FFFFFF"/>
      </a:lt1>
      <a:dk2>
        <a:srgbClr val="738188"/>
      </a:dk2>
      <a:lt2>
        <a:srgbClr val="D6FFCF"/>
      </a:lt2>
      <a:accent1>
        <a:srgbClr val="08303F"/>
      </a:accent1>
      <a:accent2>
        <a:srgbClr val="145C6B"/>
      </a:accent2>
      <a:accent3>
        <a:srgbClr val="17727E"/>
      </a:accent3>
      <a:accent4>
        <a:srgbClr val="198D8C"/>
      </a:accent4>
      <a:accent5>
        <a:srgbClr val="60B4AC"/>
      </a:accent5>
      <a:accent6>
        <a:srgbClr val="A1D3B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1342</Words>
  <Application>Microsoft Office PowerPoint</Application>
  <PresentationFormat>On-screen Show (16:9)</PresentationFormat>
  <Paragraphs>79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Titillium Web</vt:lpstr>
      <vt:lpstr>Wingdings</vt:lpstr>
      <vt:lpstr>Quantico</vt:lpstr>
      <vt:lpstr>Roboto</vt:lpstr>
      <vt:lpstr>Arial</vt:lpstr>
      <vt:lpstr>Titillium Web Light</vt:lpstr>
      <vt:lpstr>Bodoni MT</vt:lpstr>
      <vt:lpstr>Juno template</vt:lpstr>
      <vt:lpstr>Electrical and Optical Properties of Controlled Reduced Graphene Oxide Prepared by a Green and Facile Route†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Flux Pinning Properties of YBCO Added by WO3 Nanowires and Nanoparticles</dc:title>
  <dc:creator>Parsa</dc:creator>
  <cp:lastModifiedBy>Parsa</cp:lastModifiedBy>
  <cp:revision>239</cp:revision>
  <dcterms:modified xsi:type="dcterms:W3CDTF">2023-10-25T16:12:18Z</dcterms:modified>
</cp:coreProperties>
</file>