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7"/>
  </p:notesMasterIdLst>
  <p:handoutMasterIdLst>
    <p:handoutMasterId r:id="rId18"/>
  </p:handoutMasterIdLst>
  <p:sldIdLst>
    <p:sldId id="599" r:id="rId2"/>
    <p:sldId id="693" r:id="rId3"/>
    <p:sldId id="635" r:id="rId4"/>
    <p:sldId id="703" r:id="rId5"/>
    <p:sldId id="612" r:id="rId6"/>
    <p:sldId id="648" r:id="rId7"/>
    <p:sldId id="713" r:id="rId8"/>
    <p:sldId id="707" r:id="rId9"/>
    <p:sldId id="715" r:id="rId10"/>
    <p:sldId id="726" r:id="rId11"/>
    <p:sldId id="716" r:id="rId12"/>
    <p:sldId id="723" r:id="rId13"/>
    <p:sldId id="725" r:id="rId14"/>
    <p:sldId id="634" r:id="rId15"/>
    <p:sldId id="709" r:id="rId16"/>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49">
          <p15:clr>
            <a:srgbClr val="A4A3A4"/>
          </p15:clr>
        </p15:guide>
        <p15:guide id="2" orient="horz" pos="360" userDrawn="1">
          <p15:clr>
            <a:srgbClr val="A4A3A4"/>
          </p15:clr>
        </p15:guide>
        <p15:guide id="3" pos="7678" userDrawn="1">
          <p15:clr>
            <a:srgbClr val="A4A3A4"/>
          </p15:clr>
        </p15:guide>
        <p15:guide id="4" pos="910" userDrawn="1">
          <p15:clr>
            <a:srgbClr val="A4A3A4"/>
          </p15:clr>
        </p15:guide>
        <p15:guide id="5" pos="14446" userDrawn="1">
          <p15:clr>
            <a:srgbClr val="A4A3A4"/>
          </p15:clr>
        </p15:guide>
        <p15:guide id="6" orient="horz" pos="461">
          <p15:clr>
            <a:srgbClr val="A4A3A4"/>
          </p15:clr>
        </p15:guide>
        <p15:guide id="7" pos="767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48844D-6A8E-CA2F-1B5E-A4486997FC75}" name="PATARANIT SIRITHUMMARAK" initials="PS" userId="S::pataranit.cpe.mail@kmutt.ac.th::50195b76-2441-48bb-9843-ac42c67d9dd1"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17120"/>
    <a:srgbClr val="168166"/>
    <a:srgbClr val="F6F8FB"/>
    <a:srgbClr val="354256"/>
    <a:srgbClr val="24D3A7"/>
    <a:srgbClr val="2CC55D"/>
    <a:srgbClr val="D6403F"/>
    <a:srgbClr val="1FB18A"/>
    <a:srgbClr val="445469"/>
    <a:srgbClr val="8FC7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9"/>
    <p:restoredTop sz="58435"/>
  </p:normalViewPr>
  <p:slideViewPr>
    <p:cSldViewPr snapToGrid="0">
      <p:cViewPr varScale="1">
        <p:scale>
          <a:sx n="36" d="100"/>
          <a:sy n="36" d="100"/>
        </p:scale>
        <p:origin x="2360" y="216"/>
      </p:cViewPr>
      <p:guideLst>
        <p:guide orient="horz" pos="8249"/>
        <p:guide orient="horz" pos="360"/>
        <p:guide pos="7678"/>
        <p:guide pos="910"/>
        <p:guide pos="14446"/>
        <p:guide orient="horz" pos="461"/>
        <p:guide pos="7670"/>
      </p:guideLst>
    </p:cSldViewPr>
  </p:slideViewPr>
  <p:notesTextViewPr>
    <p:cViewPr>
      <p:scale>
        <a:sx n="140" d="100"/>
        <a:sy n="14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78A4D-FCBB-4E0B-92D8-1F43ABB34D2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87CCF7F-07FF-4863-98B7-30AD16CC844E}">
      <dgm:prSet custT="1"/>
      <dgm:spPr/>
      <dgm:t>
        <a:bodyPr/>
        <a:lstStyle/>
        <a:p>
          <a:pPr>
            <a:lnSpc>
              <a:spcPct val="100000"/>
            </a:lnSpc>
          </a:pPr>
          <a:r>
            <a:rPr lang="en-US" sz="3100" b="1" dirty="0"/>
            <a:t>Wearable data research for mHealth is popular recently, however collecting quality and quantity data is not an easy step</a:t>
          </a:r>
        </a:p>
      </dgm:t>
    </dgm:pt>
    <dgm:pt modelId="{381A2BBD-C09D-42F7-8034-FDA1AA0DE98B}" type="parTrans" cxnId="{9F101DC8-F05E-451A-B207-29DB45810A7A}">
      <dgm:prSet/>
      <dgm:spPr/>
      <dgm:t>
        <a:bodyPr/>
        <a:lstStyle/>
        <a:p>
          <a:endParaRPr lang="en-US"/>
        </a:p>
      </dgm:t>
    </dgm:pt>
    <dgm:pt modelId="{B6F85F74-56A0-4B08-9E7C-7F91AE8392D3}" type="sibTrans" cxnId="{9F101DC8-F05E-451A-B207-29DB45810A7A}">
      <dgm:prSet/>
      <dgm:spPr/>
      <dgm:t>
        <a:bodyPr/>
        <a:lstStyle/>
        <a:p>
          <a:endParaRPr lang="en-US"/>
        </a:p>
      </dgm:t>
    </dgm:pt>
    <dgm:pt modelId="{2747647A-A08A-46A5-8633-23128B0DB36D}">
      <dgm:prSet custT="1"/>
      <dgm:spPr/>
      <dgm:t>
        <a:bodyPr/>
        <a:lstStyle/>
        <a:p>
          <a:pPr>
            <a:lnSpc>
              <a:spcPct val="100000"/>
            </a:lnSpc>
          </a:pPr>
          <a:r>
            <a:rPr lang="en-US" sz="3100" b="1" dirty="0"/>
            <a:t>Developing mobile application especially with wearable sensors is complex and learning curve is high for non-expert </a:t>
          </a:r>
        </a:p>
      </dgm:t>
    </dgm:pt>
    <dgm:pt modelId="{30E39206-1E4D-4F01-9291-6662D10D048F}" type="parTrans" cxnId="{3C96C3FA-D2A9-4D89-A4AC-3C005240C618}">
      <dgm:prSet/>
      <dgm:spPr/>
      <dgm:t>
        <a:bodyPr/>
        <a:lstStyle/>
        <a:p>
          <a:endParaRPr lang="en-US"/>
        </a:p>
      </dgm:t>
    </dgm:pt>
    <dgm:pt modelId="{B5215435-7F1B-480C-92FA-3DE3392CF5C6}" type="sibTrans" cxnId="{3C96C3FA-D2A9-4D89-A4AC-3C005240C618}">
      <dgm:prSet/>
      <dgm:spPr/>
      <dgm:t>
        <a:bodyPr/>
        <a:lstStyle/>
        <a:p>
          <a:endParaRPr lang="en-US"/>
        </a:p>
      </dgm:t>
    </dgm:pt>
    <dgm:pt modelId="{0F89E61B-BE48-427F-A88D-C41590EE9662}">
      <dgm:prSet custT="1"/>
      <dgm:spPr/>
      <dgm:t>
        <a:bodyPr/>
        <a:lstStyle/>
        <a:p>
          <a:pPr>
            <a:lnSpc>
              <a:spcPct val="100000"/>
            </a:lnSpc>
          </a:pPr>
          <a:r>
            <a:rPr lang="en-US" sz="3100" b="1" dirty="0"/>
            <a:t>For data science researchers, it may cost much time and effort or money, in case they need to get custom app dealing with wearable sensors while they should be focusing on their tasks</a:t>
          </a:r>
        </a:p>
      </dgm:t>
    </dgm:pt>
    <dgm:pt modelId="{2211AA1D-EE83-4D24-B2E8-96626FA284D1}" type="parTrans" cxnId="{2F704F2B-FAA1-4F76-A55C-5B66105DD737}">
      <dgm:prSet/>
      <dgm:spPr/>
      <dgm:t>
        <a:bodyPr/>
        <a:lstStyle/>
        <a:p>
          <a:endParaRPr lang="en-US"/>
        </a:p>
      </dgm:t>
    </dgm:pt>
    <dgm:pt modelId="{061AA891-C1F6-4BF0-9164-76C828481BDF}" type="sibTrans" cxnId="{2F704F2B-FAA1-4F76-A55C-5B66105DD737}">
      <dgm:prSet/>
      <dgm:spPr/>
      <dgm:t>
        <a:bodyPr/>
        <a:lstStyle/>
        <a:p>
          <a:endParaRPr lang="en-US"/>
        </a:p>
      </dgm:t>
    </dgm:pt>
    <dgm:pt modelId="{FD79FF19-3585-4C8C-ACF7-AFFB3F6556DC}">
      <dgm:prSet custT="1"/>
      <dgm:spPr/>
      <dgm:t>
        <a:bodyPr/>
        <a:lstStyle/>
        <a:p>
          <a:pPr>
            <a:lnSpc>
              <a:spcPct val="100000"/>
            </a:lnSpc>
          </a:pPr>
          <a:r>
            <a:rPr lang="en-US" sz="3100" b="1" dirty="0"/>
            <a:t>Due to technical barriers, data researcher may encounter the loss of data or quality cannot be controlled</a:t>
          </a:r>
        </a:p>
      </dgm:t>
    </dgm:pt>
    <dgm:pt modelId="{7BD71318-AD00-46EF-9101-77156BB00CAD}" type="parTrans" cxnId="{D15C4432-2545-4513-8676-9DB4322185F3}">
      <dgm:prSet/>
      <dgm:spPr/>
      <dgm:t>
        <a:bodyPr/>
        <a:lstStyle/>
        <a:p>
          <a:endParaRPr lang="en-US"/>
        </a:p>
      </dgm:t>
    </dgm:pt>
    <dgm:pt modelId="{D67A0A86-C675-4CD9-A642-926C7376B946}" type="sibTrans" cxnId="{D15C4432-2545-4513-8676-9DB4322185F3}">
      <dgm:prSet/>
      <dgm:spPr/>
      <dgm:t>
        <a:bodyPr/>
        <a:lstStyle/>
        <a:p>
          <a:endParaRPr lang="en-US"/>
        </a:p>
      </dgm:t>
    </dgm:pt>
    <dgm:pt modelId="{95A2E8DA-B7B9-4D3E-95FC-884178D55BBE}" type="pres">
      <dgm:prSet presAssocID="{CC678A4D-FCBB-4E0B-92D8-1F43ABB34D2E}" presName="root" presStyleCnt="0">
        <dgm:presLayoutVars>
          <dgm:dir/>
          <dgm:resizeHandles val="exact"/>
        </dgm:presLayoutVars>
      </dgm:prSet>
      <dgm:spPr/>
    </dgm:pt>
    <dgm:pt modelId="{336DC612-1173-4A9E-912D-916FCA98DBF7}" type="pres">
      <dgm:prSet presAssocID="{F87CCF7F-07FF-4863-98B7-30AD16CC844E}" presName="compNode" presStyleCnt="0"/>
      <dgm:spPr/>
    </dgm:pt>
    <dgm:pt modelId="{652C4C03-8839-4354-99BD-218357814218}" type="pres">
      <dgm:prSet presAssocID="{F87CCF7F-07FF-4863-98B7-30AD16CC844E}" presName="bgRect" presStyleLbl="bgShp" presStyleIdx="0" presStyleCnt="4"/>
      <dgm:spPr/>
    </dgm:pt>
    <dgm:pt modelId="{61F5058A-7E99-48B7-9AC7-356FD3CF8A3E}" type="pres">
      <dgm:prSet presAssocID="{F87CCF7F-07FF-4863-98B7-30AD16CC844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cs"/>
        </a:ext>
      </dgm:extLst>
    </dgm:pt>
    <dgm:pt modelId="{D865DDC4-8291-413D-BD4F-7D556EBC0B5C}" type="pres">
      <dgm:prSet presAssocID="{F87CCF7F-07FF-4863-98B7-30AD16CC844E}" presName="spaceRect" presStyleCnt="0"/>
      <dgm:spPr/>
    </dgm:pt>
    <dgm:pt modelId="{12EC145F-C744-4DDB-913F-171C9F08570E}" type="pres">
      <dgm:prSet presAssocID="{F87CCF7F-07FF-4863-98B7-30AD16CC844E}" presName="parTx" presStyleLbl="revTx" presStyleIdx="0" presStyleCnt="4">
        <dgm:presLayoutVars>
          <dgm:chMax val="0"/>
          <dgm:chPref val="0"/>
        </dgm:presLayoutVars>
      </dgm:prSet>
      <dgm:spPr/>
    </dgm:pt>
    <dgm:pt modelId="{347A27E3-1682-4268-9728-A1C73D2D5DC6}" type="pres">
      <dgm:prSet presAssocID="{B6F85F74-56A0-4B08-9E7C-7F91AE8392D3}" presName="sibTrans" presStyleCnt="0"/>
      <dgm:spPr/>
    </dgm:pt>
    <dgm:pt modelId="{F1D0DD25-9DCD-4B01-9FF9-870573C2964C}" type="pres">
      <dgm:prSet presAssocID="{2747647A-A08A-46A5-8633-23128B0DB36D}" presName="compNode" presStyleCnt="0"/>
      <dgm:spPr/>
    </dgm:pt>
    <dgm:pt modelId="{60B0D545-CB8B-4ADD-B1AB-4F1BD9A74535}" type="pres">
      <dgm:prSet presAssocID="{2747647A-A08A-46A5-8633-23128B0DB36D}" presName="bgRect" presStyleLbl="bgShp" presStyleIdx="1" presStyleCnt="4"/>
      <dgm:spPr/>
    </dgm:pt>
    <dgm:pt modelId="{C2FEA183-E101-49EE-AAF9-E1E1D85EBB8A}" type="pres">
      <dgm:prSet presAssocID="{2747647A-A08A-46A5-8633-23128B0DB3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F7B0A3B-4253-48F0-B2D8-BBFDDE56EB27}" type="pres">
      <dgm:prSet presAssocID="{2747647A-A08A-46A5-8633-23128B0DB36D}" presName="spaceRect" presStyleCnt="0"/>
      <dgm:spPr/>
    </dgm:pt>
    <dgm:pt modelId="{BB058829-4177-45EF-8A19-464102FC34AA}" type="pres">
      <dgm:prSet presAssocID="{2747647A-A08A-46A5-8633-23128B0DB36D}" presName="parTx" presStyleLbl="revTx" presStyleIdx="1" presStyleCnt="4">
        <dgm:presLayoutVars>
          <dgm:chMax val="0"/>
          <dgm:chPref val="0"/>
        </dgm:presLayoutVars>
      </dgm:prSet>
      <dgm:spPr/>
    </dgm:pt>
    <dgm:pt modelId="{17EF59C7-C90B-48BC-BA16-273FED83418F}" type="pres">
      <dgm:prSet presAssocID="{B5215435-7F1B-480C-92FA-3DE3392CF5C6}" presName="sibTrans" presStyleCnt="0"/>
      <dgm:spPr/>
    </dgm:pt>
    <dgm:pt modelId="{4746FE96-05C3-429D-8EA6-CF5C6914A5B2}" type="pres">
      <dgm:prSet presAssocID="{0F89E61B-BE48-427F-A88D-C41590EE9662}" presName="compNode" presStyleCnt="0"/>
      <dgm:spPr/>
    </dgm:pt>
    <dgm:pt modelId="{37A0FB1F-94D8-4299-A7C3-917B9C714027}" type="pres">
      <dgm:prSet presAssocID="{0F89E61B-BE48-427F-A88D-C41590EE9662}" presName="bgRect" presStyleLbl="bgShp" presStyleIdx="2" presStyleCnt="4" custScaleY="141595"/>
      <dgm:spPr/>
    </dgm:pt>
    <dgm:pt modelId="{4D8C35AB-6565-41EB-9E89-5E8A7275EAF1}" type="pres">
      <dgm:prSet presAssocID="{0F89E61B-BE48-427F-A88D-C41590EE966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cessor"/>
        </a:ext>
      </dgm:extLst>
    </dgm:pt>
    <dgm:pt modelId="{F1BC8581-A111-4603-8DB6-6A27C8D156FC}" type="pres">
      <dgm:prSet presAssocID="{0F89E61B-BE48-427F-A88D-C41590EE9662}" presName="spaceRect" presStyleCnt="0"/>
      <dgm:spPr/>
    </dgm:pt>
    <dgm:pt modelId="{614A69E9-B699-44C9-AD8B-F435B2BBDA2B}" type="pres">
      <dgm:prSet presAssocID="{0F89E61B-BE48-427F-A88D-C41590EE9662}" presName="parTx" presStyleLbl="revTx" presStyleIdx="2" presStyleCnt="4">
        <dgm:presLayoutVars>
          <dgm:chMax val="0"/>
          <dgm:chPref val="0"/>
        </dgm:presLayoutVars>
      </dgm:prSet>
      <dgm:spPr/>
    </dgm:pt>
    <dgm:pt modelId="{42BA8B64-6198-4029-8D6C-E10781FB04E8}" type="pres">
      <dgm:prSet presAssocID="{061AA891-C1F6-4BF0-9164-76C828481BDF}" presName="sibTrans" presStyleCnt="0"/>
      <dgm:spPr/>
    </dgm:pt>
    <dgm:pt modelId="{0B96EB7A-0537-450E-A0CD-026AD286D74E}" type="pres">
      <dgm:prSet presAssocID="{FD79FF19-3585-4C8C-ACF7-AFFB3F6556DC}" presName="compNode" presStyleCnt="0"/>
      <dgm:spPr/>
    </dgm:pt>
    <dgm:pt modelId="{81C29C34-19CF-4D23-82AF-C18E10EAA90D}" type="pres">
      <dgm:prSet presAssocID="{FD79FF19-3585-4C8C-ACF7-AFFB3F6556DC}" presName="bgRect" presStyleLbl="bgShp" presStyleIdx="3" presStyleCnt="4"/>
      <dgm:spPr/>
    </dgm:pt>
    <dgm:pt modelId="{7FCD345A-658F-475E-9158-A81506051DE6}" type="pres">
      <dgm:prSet presAssocID="{FD79FF19-3585-4C8C-ACF7-AFFB3F6556D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rning"/>
        </a:ext>
      </dgm:extLst>
    </dgm:pt>
    <dgm:pt modelId="{89BE8F92-E92F-428D-A67B-02015620E543}" type="pres">
      <dgm:prSet presAssocID="{FD79FF19-3585-4C8C-ACF7-AFFB3F6556DC}" presName="spaceRect" presStyleCnt="0"/>
      <dgm:spPr/>
    </dgm:pt>
    <dgm:pt modelId="{BF9DCA0F-2BA8-4893-8854-9D86736E0F2B}" type="pres">
      <dgm:prSet presAssocID="{FD79FF19-3585-4C8C-ACF7-AFFB3F6556DC}" presName="parTx" presStyleLbl="revTx" presStyleIdx="3" presStyleCnt="4">
        <dgm:presLayoutVars>
          <dgm:chMax val="0"/>
          <dgm:chPref val="0"/>
        </dgm:presLayoutVars>
      </dgm:prSet>
      <dgm:spPr/>
    </dgm:pt>
  </dgm:ptLst>
  <dgm:cxnLst>
    <dgm:cxn modelId="{2F704F2B-FAA1-4F76-A55C-5B66105DD737}" srcId="{CC678A4D-FCBB-4E0B-92D8-1F43ABB34D2E}" destId="{0F89E61B-BE48-427F-A88D-C41590EE9662}" srcOrd="2" destOrd="0" parTransId="{2211AA1D-EE83-4D24-B2E8-96626FA284D1}" sibTransId="{061AA891-C1F6-4BF0-9164-76C828481BDF}"/>
    <dgm:cxn modelId="{C431CA2D-46AD-A94E-8522-E615B1A6373F}" type="presOf" srcId="{FD79FF19-3585-4C8C-ACF7-AFFB3F6556DC}" destId="{BF9DCA0F-2BA8-4893-8854-9D86736E0F2B}" srcOrd="0" destOrd="0" presId="urn:microsoft.com/office/officeart/2018/2/layout/IconVerticalSolidList"/>
    <dgm:cxn modelId="{D15C4432-2545-4513-8676-9DB4322185F3}" srcId="{CC678A4D-FCBB-4E0B-92D8-1F43ABB34D2E}" destId="{FD79FF19-3585-4C8C-ACF7-AFFB3F6556DC}" srcOrd="3" destOrd="0" parTransId="{7BD71318-AD00-46EF-9101-77156BB00CAD}" sibTransId="{D67A0A86-C675-4CD9-A642-926C7376B946}"/>
    <dgm:cxn modelId="{C926F766-2A88-ED48-A3EE-29D83BA85F61}" type="presOf" srcId="{0F89E61B-BE48-427F-A88D-C41590EE9662}" destId="{614A69E9-B699-44C9-AD8B-F435B2BBDA2B}" srcOrd="0" destOrd="0" presId="urn:microsoft.com/office/officeart/2018/2/layout/IconVerticalSolidList"/>
    <dgm:cxn modelId="{B55B1E68-3138-B84A-91B8-1FC9B311ECEB}" type="presOf" srcId="{2747647A-A08A-46A5-8633-23128B0DB36D}" destId="{BB058829-4177-45EF-8A19-464102FC34AA}" srcOrd="0" destOrd="0" presId="urn:microsoft.com/office/officeart/2018/2/layout/IconVerticalSolidList"/>
    <dgm:cxn modelId="{98AF98A5-E90E-9E4A-8025-48C5601B20DA}" type="presOf" srcId="{F87CCF7F-07FF-4863-98B7-30AD16CC844E}" destId="{12EC145F-C744-4DDB-913F-171C9F08570E}" srcOrd="0" destOrd="0" presId="urn:microsoft.com/office/officeart/2018/2/layout/IconVerticalSolidList"/>
    <dgm:cxn modelId="{856370B7-7BD9-954D-9A69-3317B206FE34}" type="presOf" srcId="{CC678A4D-FCBB-4E0B-92D8-1F43ABB34D2E}" destId="{95A2E8DA-B7B9-4D3E-95FC-884178D55BBE}" srcOrd="0" destOrd="0" presId="urn:microsoft.com/office/officeart/2018/2/layout/IconVerticalSolidList"/>
    <dgm:cxn modelId="{9F101DC8-F05E-451A-B207-29DB45810A7A}" srcId="{CC678A4D-FCBB-4E0B-92D8-1F43ABB34D2E}" destId="{F87CCF7F-07FF-4863-98B7-30AD16CC844E}" srcOrd="0" destOrd="0" parTransId="{381A2BBD-C09D-42F7-8034-FDA1AA0DE98B}" sibTransId="{B6F85F74-56A0-4B08-9E7C-7F91AE8392D3}"/>
    <dgm:cxn modelId="{3C96C3FA-D2A9-4D89-A4AC-3C005240C618}" srcId="{CC678A4D-FCBB-4E0B-92D8-1F43ABB34D2E}" destId="{2747647A-A08A-46A5-8633-23128B0DB36D}" srcOrd="1" destOrd="0" parTransId="{30E39206-1E4D-4F01-9291-6662D10D048F}" sibTransId="{B5215435-7F1B-480C-92FA-3DE3392CF5C6}"/>
    <dgm:cxn modelId="{346E51CA-5BF9-AD43-8D59-93CB90016840}" type="presParOf" srcId="{95A2E8DA-B7B9-4D3E-95FC-884178D55BBE}" destId="{336DC612-1173-4A9E-912D-916FCA98DBF7}" srcOrd="0" destOrd="0" presId="urn:microsoft.com/office/officeart/2018/2/layout/IconVerticalSolidList"/>
    <dgm:cxn modelId="{6B9514B8-5B90-DE47-9D35-B31A80C0FC8C}" type="presParOf" srcId="{336DC612-1173-4A9E-912D-916FCA98DBF7}" destId="{652C4C03-8839-4354-99BD-218357814218}" srcOrd="0" destOrd="0" presId="urn:microsoft.com/office/officeart/2018/2/layout/IconVerticalSolidList"/>
    <dgm:cxn modelId="{71E081AD-E910-D444-839E-5B4074B76503}" type="presParOf" srcId="{336DC612-1173-4A9E-912D-916FCA98DBF7}" destId="{61F5058A-7E99-48B7-9AC7-356FD3CF8A3E}" srcOrd="1" destOrd="0" presId="urn:microsoft.com/office/officeart/2018/2/layout/IconVerticalSolidList"/>
    <dgm:cxn modelId="{5E13DA07-D579-D941-9350-79470DB1CF3D}" type="presParOf" srcId="{336DC612-1173-4A9E-912D-916FCA98DBF7}" destId="{D865DDC4-8291-413D-BD4F-7D556EBC0B5C}" srcOrd="2" destOrd="0" presId="urn:microsoft.com/office/officeart/2018/2/layout/IconVerticalSolidList"/>
    <dgm:cxn modelId="{D4EFF686-5BE0-BB4A-9861-81A9BFCA40EF}" type="presParOf" srcId="{336DC612-1173-4A9E-912D-916FCA98DBF7}" destId="{12EC145F-C744-4DDB-913F-171C9F08570E}" srcOrd="3" destOrd="0" presId="urn:microsoft.com/office/officeart/2018/2/layout/IconVerticalSolidList"/>
    <dgm:cxn modelId="{4CA03436-0E5D-FC44-9DC9-260DD39A7D22}" type="presParOf" srcId="{95A2E8DA-B7B9-4D3E-95FC-884178D55BBE}" destId="{347A27E3-1682-4268-9728-A1C73D2D5DC6}" srcOrd="1" destOrd="0" presId="urn:microsoft.com/office/officeart/2018/2/layout/IconVerticalSolidList"/>
    <dgm:cxn modelId="{E0ECD4FC-EC2D-2B41-894C-389D3CE3886C}" type="presParOf" srcId="{95A2E8DA-B7B9-4D3E-95FC-884178D55BBE}" destId="{F1D0DD25-9DCD-4B01-9FF9-870573C2964C}" srcOrd="2" destOrd="0" presId="urn:microsoft.com/office/officeart/2018/2/layout/IconVerticalSolidList"/>
    <dgm:cxn modelId="{5F05179C-FC76-1943-85A0-1FC7B80BD34B}" type="presParOf" srcId="{F1D0DD25-9DCD-4B01-9FF9-870573C2964C}" destId="{60B0D545-CB8B-4ADD-B1AB-4F1BD9A74535}" srcOrd="0" destOrd="0" presId="urn:microsoft.com/office/officeart/2018/2/layout/IconVerticalSolidList"/>
    <dgm:cxn modelId="{ECEAF2F4-F9A7-0E4F-B05E-218670653868}" type="presParOf" srcId="{F1D0DD25-9DCD-4B01-9FF9-870573C2964C}" destId="{C2FEA183-E101-49EE-AAF9-E1E1D85EBB8A}" srcOrd="1" destOrd="0" presId="urn:microsoft.com/office/officeart/2018/2/layout/IconVerticalSolidList"/>
    <dgm:cxn modelId="{EE514464-91C2-AC40-A78F-43D2DDB930D3}" type="presParOf" srcId="{F1D0DD25-9DCD-4B01-9FF9-870573C2964C}" destId="{2F7B0A3B-4253-48F0-B2D8-BBFDDE56EB27}" srcOrd="2" destOrd="0" presId="urn:microsoft.com/office/officeart/2018/2/layout/IconVerticalSolidList"/>
    <dgm:cxn modelId="{69B2971A-333A-A44E-A6AC-BA32AA35AB52}" type="presParOf" srcId="{F1D0DD25-9DCD-4B01-9FF9-870573C2964C}" destId="{BB058829-4177-45EF-8A19-464102FC34AA}" srcOrd="3" destOrd="0" presId="urn:microsoft.com/office/officeart/2018/2/layout/IconVerticalSolidList"/>
    <dgm:cxn modelId="{4C4D1118-DCEC-3544-94F7-D1E64F571A29}" type="presParOf" srcId="{95A2E8DA-B7B9-4D3E-95FC-884178D55BBE}" destId="{17EF59C7-C90B-48BC-BA16-273FED83418F}" srcOrd="3" destOrd="0" presId="urn:microsoft.com/office/officeart/2018/2/layout/IconVerticalSolidList"/>
    <dgm:cxn modelId="{885240C6-7771-1D49-A9D8-2A3B5A46E609}" type="presParOf" srcId="{95A2E8DA-B7B9-4D3E-95FC-884178D55BBE}" destId="{4746FE96-05C3-429D-8EA6-CF5C6914A5B2}" srcOrd="4" destOrd="0" presId="urn:microsoft.com/office/officeart/2018/2/layout/IconVerticalSolidList"/>
    <dgm:cxn modelId="{FEE08702-FEF7-AB41-8C1A-87ACCF56931B}" type="presParOf" srcId="{4746FE96-05C3-429D-8EA6-CF5C6914A5B2}" destId="{37A0FB1F-94D8-4299-A7C3-917B9C714027}" srcOrd="0" destOrd="0" presId="urn:microsoft.com/office/officeart/2018/2/layout/IconVerticalSolidList"/>
    <dgm:cxn modelId="{48621C6D-BDE8-6040-9269-6E4DB1A2F65B}" type="presParOf" srcId="{4746FE96-05C3-429D-8EA6-CF5C6914A5B2}" destId="{4D8C35AB-6565-41EB-9E89-5E8A7275EAF1}" srcOrd="1" destOrd="0" presId="urn:microsoft.com/office/officeart/2018/2/layout/IconVerticalSolidList"/>
    <dgm:cxn modelId="{6DB30703-18F0-C943-8BAA-D4DAA80FE25E}" type="presParOf" srcId="{4746FE96-05C3-429D-8EA6-CF5C6914A5B2}" destId="{F1BC8581-A111-4603-8DB6-6A27C8D156FC}" srcOrd="2" destOrd="0" presId="urn:microsoft.com/office/officeart/2018/2/layout/IconVerticalSolidList"/>
    <dgm:cxn modelId="{3AC3833F-1D18-814C-A117-F4BECE2B7127}" type="presParOf" srcId="{4746FE96-05C3-429D-8EA6-CF5C6914A5B2}" destId="{614A69E9-B699-44C9-AD8B-F435B2BBDA2B}" srcOrd="3" destOrd="0" presId="urn:microsoft.com/office/officeart/2018/2/layout/IconVerticalSolidList"/>
    <dgm:cxn modelId="{C47E9E99-49AB-5046-BC22-A5DC9A27FABF}" type="presParOf" srcId="{95A2E8DA-B7B9-4D3E-95FC-884178D55BBE}" destId="{42BA8B64-6198-4029-8D6C-E10781FB04E8}" srcOrd="5" destOrd="0" presId="urn:microsoft.com/office/officeart/2018/2/layout/IconVerticalSolidList"/>
    <dgm:cxn modelId="{DE80B302-0F50-F645-A7FA-63CA6428A882}" type="presParOf" srcId="{95A2E8DA-B7B9-4D3E-95FC-884178D55BBE}" destId="{0B96EB7A-0537-450E-A0CD-026AD286D74E}" srcOrd="6" destOrd="0" presId="urn:microsoft.com/office/officeart/2018/2/layout/IconVerticalSolidList"/>
    <dgm:cxn modelId="{75D32710-8AEF-3441-8B3B-D551BF76D0F7}" type="presParOf" srcId="{0B96EB7A-0537-450E-A0CD-026AD286D74E}" destId="{81C29C34-19CF-4D23-82AF-C18E10EAA90D}" srcOrd="0" destOrd="0" presId="urn:microsoft.com/office/officeart/2018/2/layout/IconVerticalSolidList"/>
    <dgm:cxn modelId="{766ACD99-A16D-9846-B642-E839C56F67F5}" type="presParOf" srcId="{0B96EB7A-0537-450E-A0CD-026AD286D74E}" destId="{7FCD345A-658F-475E-9158-A81506051DE6}" srcOrd="1" destOrd="0" presId="urn:microsoft.com/office/officeart/2018/2/layout/IconVerticalSolidList"/>
    <dgm:cxn modelId="{F98CC4B7-BDD5-3E4F-8A1A-4AF5B9189FAD}" type="presParOf" srcId="{0B96EB7A-0537-450E-A0CD-026AD286D74E}" destId="{89BE8F92-E92F-428D-A67B-02015620E543}" srcOrd="2" destOrd="0" presId="urn:microsoft.com/office/officeart/2018/2/layout/IconVerticalSolidList"/>
    <dgm:cxn modelId="{A1AF45EF-3875-834C-9828-FE032A33449D}" type="presParOf" srcId="{0B96EB7A-0537-450E-A0CD-026AD286D74E}" destId="{BF9DCA0F-2BA8-4893-8854-9D86736E0F2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C4C03-8839-4354-99BD-218357814218}">
      <dsp:nvSpPr>
        <dsp:cNvPr id="0" name=""/>
        <dsp:cNvSpPr/>
      </dsp:nvSpPr>
      <dsp:spPr>
        <a:xfrm>
          <a:off x="0" y="48037"/>
          <a:ext cx="13439449" cy="1733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5058A-7E99-48B7-9AC7-356FD3CF8A3E}">
      <dsp:nvSpPr>
        <dsp:cNvPr id="0" name=""/>
        <dsp:cNvSpPr/>
      </dsp:nvSpPr>
      <dsp:spPr>
        <a:xfrm>
          <a:off x="524504" y="438164"/>
          <a:ext cx="954577" cy="9536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EC145F-C744-4DDB-913F-171C9F08570E}">
      <dsp:nvSpPr>
        <dsp:cNvPr id="0" name=""/>
        <dsp:cNvSpPr/>
      </dsp:nvSpPr>
      <dsp:spPr>
        <a:xfrm>
          <a:off x="2003586" y="48037"/>
          <a:ext cx="11405006" cy="1788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39" tIns="189239" rIns="189239" bIns="189239" numCol="1" spcCol="1270" anchor="ctr" anchorCtr="0">
          <a:noAutofit/>
        </a:bodyPr>
        <a:lstStyle/>
        <a:p>
          <a:pPr marL="0" lvl="0" indent="0" algn="l" defTabSz="1377950">
            <a:lnSpc>
              <a:spcPct val="100000"/>
            </a:lnSpc>
            <a:spcBef>
              <a:spcPct val="0"/>
            </a:spcBef>
            <a:spcAft>
              <a:spcPct val="35000"/>
            </a:spcAft>
            <a:buNone/>
          </a:pPr>
          <a:r>
            <a:rPr lang="en-US" sz="3100" b="1" kern="1200" dirty="0"/>
            <a:t>Wearable data research for mHealth is popular recently, however collecting quality and quantity data is not an easy step</a:t>
          </a:r>
        </a:p>
      </dsp:txBody>
      <dsp:txXfrm>
        <a:off x="2003586" y="48037"/>
        <a:ext cx="11405006" cy="1788084"/>
      </dsp:txXfrm>
    </dsp:sp>
    <dsp:sp modelId="{60B0D545-CB8B-4ADD-B1AB-4F1BD9A74535}">
      <dsp:nvSpPr>
        <dsp:cNvPr id="0" name=""/>
        <dsp:cNvSpPr/>
      </dsp:nvSpPr>
      <dsp:spPr>
        <a:xfrm>
          <a:off x="0" y="2283142"/>
          <a:ext cx="13439449" cy="1733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EA183-E101-49EE-AAF9-E1E1D85EBB8A}">
      <dsp:nvSpPr>
        <dsp:cNvPr id="0" name=""/>
        <dsp:cNvSpPr/>
      </dsp:nvSpPr>
      <dsp:spPr>
        <a:xfrm>
          <a:off x="524504" y="2673270"/>
          <a:ext cx="954577" cy="9536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58829-4177-45EF-8A19-464102FC34AA}">
      <dsp:nvSpPr>
        <dsp:cNvPr id="0" name=""/>
        <dsp:cNvSpPr/>
      </dsp:nvSpPr>
      <dsp:spPr>
        <a:xfrm>
          <a:off x="2003586" y="2283142"/>
          <a:ext cx="11405006" cy="1788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39" tIns="189239" rIns="189239" bIns="189239" numCol="1" spcCol="1270" anchor="ctr" anchorCtr="0">
          <a:noAutofit/>
        </a:bodyPr>
        <a:lstStyle/>
        <a:p>
          <a:pPr marL="0" lvl="0" indent="0" algn="l" defTabSz="1377950">
            <a:lnSpc>
              <a:spcPct val="100000"/>
            </a:lnSpc>
            <a:spcBef>
              <a:spcPct val="0"/>
            </a:spcBef>
            <a:spcAft>
              <a:spcPct val="35000"/>
            </a:spcAft>
            <a:buNone/>
          </a:pPr>
          <a:r>
            <a:rPr lang="en-US" sz="3100" b="1" kern="1200" dirty="0"/>
            <a:t>Developing mobile application especially with wearable sensors is complex and learning curve is high for non-expert </a:t>
          </a:r>
        </a:p>
      </dsp:txBody>
      <dsp:txXfrm>
        <a:off x="2003586" y="2283142"/>
        <a:ext cx="11405006" cy="1788084"/>
      </dsp:txXfrm>
    </dsp:sp>
    <dsp:sp modelId="{37A0FB1F-94D8-4299-A7C3-917B9C714027}">
      <dsp:nvSpPr>
        <dsp:cNvPr id="0" name=""/>
        <dsp:cNvSpPr/>
      </dsp:nvSpPr>
      <dsp:spPr>
        <a:xfrm>
          <a:off x="0" y="4518248"/>
          <a:ext cx="13439449" cy="24551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C35AB-6565-41EB-9E89-5E8A7275EAF1}">
      <dsp:nvSpPr>
        <dsp:cNvPr id="0" name=""/>
        <dsp:cNvSpPr/>
      </dsp:nvSpPr>
      <dsp:spPr>
        <a:xfrm>
          <a:off x="524504" y="5268983"/>
          <a:ext cx="954577" cy="9536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A69E9-B699-44C9-AD8B-F435B2BBDA2B}">
      <dsp:nvSpPr>
        <dsp:cNvPr id="0" name=""/>
        <dsp:cNvSpPr/>
      </dsp:nvSpPr>
      <dsp:spPr>
        <a:xfrm>
          <a:off x="2003586" y="4878856"/>
          <a:ext cx="11405006" cy="1788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39" tIns="189239" rIns="189239" bIns="189239" numCol="1" spcCol="1270" anchor="ctr" anchorCtr="0">
          <a:noAutofit/>
        </a:bodyPr>
        <a:lstStyle/>
        <a:p>
          <a:pPr marL="0" lvl="0" indent="0" algn="l" defTabSz="1377950">
            <a:lnSpc>
              <a:spcPct val="100000"/>
            </a:lnSpc>
            <a:spcBef>
              <a:spcPct val="0"/>
            </a:spcBef>
            <a:spcAft>
              <a:spcPct val="35000"/>
            </a:spcAft>
            <a:buNone/>
          </a:pPr>
          <a:r>
            <a:rPr lang="en-US" sz="3100" b="1" kern="1200" dirty="0"/>
            <a:t>For data science researchers, it may cost much time and effort or money, in case they need to get custom app dealing with wearable sensors while they should be focusing on their tasks</a:t>
          </a:r>
        </a:p>
      </dsp:txBody>
      <dsp:txXfrm>
        <a:off x="2003586" y="4878856"/>
        <a:ext cx="11405006" cy="1788084"/>
      </dsp:txXfrm>
    </dsp:sp>
    <dsp:sp modelId="{81C29C34-19CF-4D23-82AF-C18E10EAA90D}">
      <dsp:nvSpPr>
        <dsp:cNvPr id="0" name=""/>
        <dsp:cNvSpPr/>
      </dsp:nvSpPr>
      <dsp:spPr>
        <a:xfrm>
          <a:off x="0" y="7420385"/>
          <a:ext cx="13439449" cy="17339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CD345A-658F-475E-9158-A81506051DE6}">
      <dsp:nvSpPr>
        <dsp:cNvPr id="0" name=""/>
        <dsp:cNvSpPr/>
      </dsp:nvSpPr>
      <dsp:spPr>
        <a:xfrm>
          <a:off x="524504" y="7810512"/>
          <a:ext cx="954577" cy="9536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DCA0F-2BA8-4893-8854-9D86736E0F2B}">
      <dsp:nvSpPr>
        <dsp:cNvPr id="0" name=""/>
        <dsp:cNvSpPr/>
      </dsp:nvSpPr>
      <dsp:spPr>
        <a:xfrm>
          <a:off x="2003586" y="7420385"/>
          <a:ext cx="11405006" cy="1788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39" tIns="189239" rIns="189239" bIns="189239" numCol="1" spcCol="1270" anchor="ctr" anchorCtr="0">
          <a:noAutofit/>
        </a:bodyPr>
        <a:lstStyle/>
        <a:p>
          <a:pPr marL="0" lvl="0" indent="0" algn="l" defTabSz="1377950">
            <a:lnSpc>
              <a:spcPct val="100000"/>
            </a:lnSpc>
            <a:spcBef>
              <a:spcPct val="0"/>
            </a:spcBef>
            <a:spcAft>
              <a:spcPct val="35000"/>
            </a:spcAft>
            <a:buNone/>
          </a:pPr>
          <a:r>
            <a:rPr lang="en-US" sz="3100" b="1" kern="1200" dirty="0"/>
            <a:t>Due to technical barriers, data researcher may encounter the loss of data or quality cannot be controlled</a:t>
          </a:r>
        </a:p>
      </dsp:txBody>
      <dsp:txXfrm>
        <a:off x="2003586" y="7420385"/>
        <a:ext cx="11405006" cy="17880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2EF228-DD0D-9448-93DE-45376307BD14}" type="datetimeFigureOut">
              <a:rPr lang="en-US" smtClean="0"/>
              <a:t>10/13/23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610994-2148-6E4E-A39E-A18621F2F813}" type="slidenum">
              <a:rPr lang="en-US" smtClean="0"/>
              <a:t>‹#›</a:t>
            </a:fld>
            <a:endParaRPr lang="en-US"/>
          </a:p>
        </p:txBody>
      </p:sp>
    </p:spTree>
    <p:extLst>
      <p:ext uri="{BB962C8B-B14F-4D97-AF65-F5344CB8AC3E}">
        <p14:creationId xmlns:p14="http://schemas.microsoft.com/office/powerpoint/2010/main" val="22980216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10/13/23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hdr="0" ftr="0" dt="0"/>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45C73934-D492-4443-9427-018DE5D6DDA5}" type="slidenum">
              <a:rPr lang="en-US" smtClean="0"/>
              <a:t>0</a:t>
            </a:fld>
            <a:endParaRPr lang="en-US"/>
          </a:p>
        </p:txBody>
      </p:sp>
    </p:spTree>
    <p:extLst>
      <p:ext uri="{BB962C8B-B14F-4D97-AF65-F5344CB8AC3E}">
        <p14:creationId xmlns:p14="http://schemas.microsoft.com/office/powerpoint/2010/main" val="89781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CECAC3"/>
              </a:solidFill>
              <a:effectLst/>
              <a:latin typeface="Söhne"/>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9</a:t>
            </a:fld>
            <a:endParaRPr lang="en-US"/>
          </a:p>
        </p:txBody>
      </p:sp>
    </p:spTree>
    <p:extLst>
      <p:ext uri="{BB962C8B-B14F-4D97-AF65-F5344CB8AC3E}">
        <p14:creationId xmlns:p14="http://schemas.microsoft.com/office/powerpoint/2010/main" val="149393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CECAC3"/>
              </a:solidFill>
              <a:effectLst/>
              <a:latin typeface="Söhne"/>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10</a:t>
            </a:fld>
            <a:endParaRPr lang="en-US"/>
          </a:p>
        </p:txBody>
      </p:sp>
    </p:spTree>
    <p:extLst>
      <p:ext uri="{BB962C8B-B14F-4D97-AF65-F5344CB8AC3E}">
        <p14:creationId xmlns:p14="http://schemas.microsoft.com/office/powerpoint/2010/main" val="46304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1334334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74233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sz="3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3822129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72625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dirty="0">
              <a:solidFill>
                <a:srgbClr val="CECAC3"/>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2899146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CECAC3"/>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01262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412795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endParaRPr lang="en-US" b="0" i="0" dirty="0">
              <a:solidFill>
                <a:srgbClr val="D1D5DB"/>
              </a:solidFill>
              <a:effectLst/>
              <a:latin typeface="Söhne"/>
            </a:endParaRPr>
          </a:p>
        </p:txBody>
      </p:sp>
      <p:sp>
        <p:nvSpPr>
          <p:cNvPr id="4" name="Slide Number Placeholder 3"/>
          <p:cNvSpPr>
            <a:spLocks noGrp="1"/>
          </p:cNvSpPr>
          <p:nvPr>
            <p:ph type="sldNum" sz="quarter" idx="10"/>
          </p:nvPr>
        </p:nvSpPr>
        <p:spPr/>
        <p:txBody>
          <a:bodyPr/>
          <a:lstStyle/>
          <a:p>
            <a:fld id="{45C73934-D492-4443-9427-018DE5D6DDA5}" type="slidenum">
              <a:rPr lang="en-US" smtClean="0"/>
              <a:t>4</a:t>
            </a:fld>
            <a:endParaRPr lang="en-US"/>
          </a:p>
        </p:txBody>
      </p:sp>
    </p:spTree>
    <p:extLst>
      <p:ext uri="{BB962C8B-B14F-4D97-AF65-F5344CB8AC3E}">
        <p14:creationId xmlns:p14="http://schemas.microsoft.com/office/powerpoint/2010/main" val="169280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257229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CECAC3"/>
              </a:solidFill>
              <a:effectLst/>
              <a:latin typeface="Söhne"/>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6</a:t>
            </a:fld>
            <a:endParaRPr lang="en-US"/>
          </a:p>
        </p:txBody>
      </p:sp>
    </p:spTree>
    <p:extLst>
      <p:ext uri="{BB962C8B-B14F-4D97-AF65-F5344CB8AC3E}">
        <p14:creationId xmlns:p14="http://schemas.microsoft.com/office/powerpoint/2010/main" val="134876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CECAC3"/>
              </a:solidFill>
              <a:effectLst/>
              <a:latin typeface="Söhne"/>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1465398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8</a:t>
            </a:fld>
            <a:endParaRPr lang="en-US"/>
          </a:p>
        </p:txBody>
      </p:sp>
    </p:spTree>
    <p:extLst>
      <p:ext uri="{BB962C8B-B14F-4D97-AF65-F5344CB8AC3E}">
        <p14:creationId xmlns:p14="http://schemas.microsoft.com/office/powerpoint/2010/main" val="270947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84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laceholder 2 Circles">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9152874" y="3246276"/>
            <a:ext cx="15270496" cy="5816924"/>
          </a:xfr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08416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ndividual Project">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13071624" y="0"/>
            <a:ext cx="11360892" cy="13716000"/>
          </a:xfrm>
        </p:spPr>
        <p:txBody>
          <a:bodyPr>
            <a:normAutofit/>
          </a:bodyPr>
          <a:lstStyle>
            <a:lvl1pPr>
              <a:defRPr sz="2400"/>
            </a:lvl1pPr>
          </a:lstStyle>
          <a:p>
            <a:endParaRPr lang="en-US"/>
          </a:p>
        </p:txBody>
      </p:sp>
    </p:spTree>
    <p:extLst>
      <p:ext uri="{BB962C8B-B14F-4D97-AF65-F5344CB8AC3E}">
        <p14:creationId xmlns:p14="http://schemas.microsoft.com/office/powerpoint/2010/main" val="220077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ortfolio Two">
    <p:spTree>
      <p:nvGrpSpPr>
        <p:cNvPr id="1" name=""/>
        <p:cNvGrpSpPr/>
        <p:nvPr/>
      </p:nvGrpSpPr>
      <p:grpSpPr>
        <a:xfrm>
          <a:off x="0" y="0"/>
          <a:ext cx="0" cy="0"/>
          <a:chOff x="0" y="0"/>
          <a:chExt cx="0" cy="0"/>
        </a:xfrm>
      </p:grpSpPr>
      <p:sp>
        <p:nvSpPr>
          <p:cNvPr id="21" name="Picture Placeholder 13"/>
          <p:cNvSpPr>
            <a:spLocks noGrp="1"/>
          </p:cNvSpPr>
          <p:nvPr>
            <p:ph type="pic" sz="quarter" idx="15"/>
          </p:nvPr>
        </p:nvSpPr>
        <p:spPr>
          <a:xfrm>
            <a:off x="5371742" y="4245262"/>
            <a:ext cx="4039692" cy="7199210"/>
          </a:xfrm>
          <a:effectLst/>
        </p:spPr>
        <p:txBody>
          <a:bodyPr rtlCol="0">
            <a:normAutofit/>
          </a:bodyPr>
          <a:lstStyle>
            <a:lvl1pPr marL="0" indent="0">
              <a:buNone/>
              <a:defRPr sz="1400">
                <a:ln>
                  <a:noFill/>
                </a:ln>
                <a:solidFill>
                  <a:schemeClr val="bg1">
                    <a:lumMod val="85000"/>
                  </a:schemeClr>
                </a:solidFill>
              </a:defRPr>
            </a:lvl1pPr>
          </a:lstStyle>
          <a:p>
            <a:pPr lvl="0"/>
            <a:endParaRPr lang="en-US" noProof="0"/>
          </a:p>
        </p:txBody>
      </p:sp>
      <p:sp>
        <p:nvSpPr>
          <p:cNvPr id="22" name="Picture Placeholder 13"/>
          <p:cNvSpPr>
            <a:spLocks noGrp="1"/>
          </p:cNvSpPr>
          <p:nvPr>
            <p:ph type="pic" sz="quarter" idx="19"/>
          </p:nvPr>
        </p:nvSpPr>
        <p:spPr>
          <a:xfrm>
            <a:off x="1947896" y="4245262"/>
            <a:ext cx="4039692" cy="7199210"/>
          </a:xfrm>
          <a:effectLst/>
        </p:spPr>
        <p:txBody>
          <a:bodyPr rtlCol="0">
            <a:normAutofit/>
          </a:bodyPr>
          <a:lstStyle>
            <a:lvl1pPr marL="0" indent="0">
              <a:buNone/>
              <a:defRPr sz="1400">
                <a:ln>
                  <a:noFill/>
                </a:ln>
                <a:solidFill>
                  <a:schemeClr val="bg1">
                    <a:lumMod val="85000"/>
                  </a:schemeClr>
                </a:solidFill>
              </a:defRPr>
            </a:lvl1pPr>
          </a:lstStyle>
          <a:p>
            <a:pPr lvl="0"/>
            <a:endParaRPr lang="en-US" noProof="0"/>
          </a:p>
        </p:txBody>
      </p:sp>
    </p:spTree>
    <p:extLst>
      <p:ext uri="{BB962C8B-B14F-4D97-AF65-F5344CB8AC3E}">
        <p14:creationId xmlns:p14="http://schemas.microsoft.com/office/powerpoint/2010/main" val="16788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cbook Air">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7425187" y="3636961"/>
            <a:ext cx="9402140" cy="5873079"/>
          </a:xfrm>
        </p:spPr>
        <p:txBody>
          <a:bodyPr>
            <a:normAutofit/>
          </a:bodyPr>
          <a:lstStyle>
            <a:lvl1pPr>
              <a:defRPr sz="3200"/>
            </a:lvl1pPr>
          </a:lstStyle>
          <a:p>
            <a:endParaRPr lang="en-US"/>
          </a:p>
        </p:txBody>
      </p:sp>
    </p:spTree>
    <p:extLst>
      <p:ext uri="{BB962C8B-B14F-4D97-AF65-F5344CB8AC3E}">
        <p14:creationId xmlns:p14="http://schemas.microsoft.com/office/powerpoint/2010/main" val="79280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acbook Air">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4761" y="-25916"/>
            <a:ext cx="13313086" cy="13760204"/>
          </a:xfrm>
        </p:spPr>
        <p:txBody>
          <a:bodyPr>
            <a:normAutofit/>
          </a:bodyPr>
          <a:lstStyle>
            <a:lvl1pPr>
              <a:defRPr sz="3200"/>
            </a:lvl1pPr>
          </a:lstStyle>
          <a:p>
            <a:endParaRPr lang="en-US"/>
          </a:p>
        </p:txBody>
      </p:sp>
    </p:spTree>
    <p:extLst>
      <p:ext uri="{BB962C8B-B14F-4D97-AF65-F5344CB8AC3E}">
        <p14:creationId xmlns:p14="http://schemas.microsoft.com/office/powerpoint/2010/main" val="2895814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 Image BG">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4" y="1"/>
            <a:ext cx="12176120" cy="7874000"/>
          </a:xfrm>
        </p:spPr>
        <p:txBody>
          <a:bodyPr>
            <a:normAutofit/>
          </a:bodyPr>
          <a:lstStyle>
            <a:lvl1pPr marL="0" indent="0">
              <a:buNone/>
              <a:defRPr sz="3200"/>
            </a:lvl1pPr>
          </a:lstStyle>
          <a:p>
            <a:endParaRPr lang="en-US"/>
          </a:p>
        </p:txBody>
      </p:sp>
      <p:sp>
        <p:nvSpPr>
          <p:cNvPr id="8" name="Picture Placeholder 7"/>
          <p:cNvSpPr>
            <a:spLocks noGrp="1"/>
          </p:cNvSpPr>
          <p:nvPr>
            <p:ph type="pic" sz="quarter" idx="11"/>
          </p:nvPr>
        </p:nvSpPr>
        <p:spPr>
          <a:xfrm>
            <a:off x="4" y="8128001"/>
            <a:ext cx="5906381" cy="5587999"/>
          </a:xfrm>
        </p:spPr>
        <p:txBody>
          <a:bodyPr>
            <a:normAutofit/>
          </a:bodyPr>
          <a:lstStyle>
            <a:lvl1pPr marL="0" indent="0">
              <a:buNone/>
              <a:defRPr sz="3200"/>
            </a:lvl1pPr>
          </a:lstStyle>
          <a:p>
            <a:endParaRPr lang="en-US"/>
          </a:p>
        </p:txBody>
      </p:sp>
      <p:sp>
        <p:nvSpPr>
          <p:cNvPr id="9" name="Picture Placeholder 7"/>
          <p:cNvSpPr>
            <a:spLocks noGrp="1"/>
          </p:cNvSpPr>
          <p:nvPr>
            <p:ph type="pic" sz="quarter" idx="12"/>
          </p:nvPr>
        </p:nvSpPr>
        <p:spPr>
          <a:xfrm>
            <a:off x="6261803" y="8128001"/>
            <a:ext cx="5906381" cy="5587999"/>
          </a:xfrm>
        </p:spPr>
        <p:txBody>
          <a:bodyPr>
            <a:normAutofit/>
          </a:bodyPr>
          <a:lstStyle>
            <a:lvl1pPr marL="0" indent="0">
              <a:buNone/>
              <a:defRPr sz="3200"/>
            </a:lvl1pPr>
          </a:lstStyle>
          <a:p>
            <a:endParaRPr lang="en-US"/>
          </a:p>
        </p:txBody>
      </p:sp>
    </p:spTree>
    <p:extLst>
      <p:ext uri="{BB962C8B-B14F-4D97-AF65-F5344CB8AC3E}">
        <p14:creationId xmlns:p14="http://schemas.microsoft.com/office/powerpoint/2010/main" val="302724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4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6" y="0"/>
            <a:ext cx="24426546"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3553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6" name="Picture Placeholder 13"/>
          <p:cNvSpPr>
            <a:spLocks noGrp="1" noChangeAspect="1"/>
          </p:cNvSpPr>
          <p:nvPr>
            <p:ph type="pic" sz="quarter" idx="13"/>
          </p:nvPr>
        </p:nvSpPr>
        <p:spPr>
          <a:xfrm>
            <a:off x="10306749" y="2982914"/>
            <a:ext cx="3767328" cy="3767328"/>
          </a:xfrm>
          <a:prstGeom prst="ellipse">
            <a:avLst/>
          </a:prstGeo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92786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ceholder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2190412" y="0"/>
            <a:ext cx="12187237"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8248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laceholder1">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4762" y="0"/>
            <a:ext cx="12187237" cy="13716000"/>
          </a:xfrm>
          <a:effectLst/>
        </p:spPr>
        <p:txBody>
          <a:bodyPr>
            <a:normAutofit/>
          </a:bodyPr>
          <a:lstStyle>
            <a:lvl1pPr marL="0" indent="0">
              <a:buNone/>
              <a:defRPr sz="42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885268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ceholder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51" cy="9855199"/>
          </a:xfrm>
          <a:effectLst/>
        </p:spPr>
        <p:txBody>
          <a:bodyPr>
            <a:normAutofit/>
          </a:bodyPr>
          <a:lstStyle>
            <a:lvl1pPr marL="0" indent="0">
              <a:buNone/>
              <a:defRPr sz="2400">
                <a:ln>
                  <a:noFill/>
                </a:ln>
                <a:solidFill>
                  <a:schemeClr val="tx1"/>
                </a:solidFill>
                <a:latin typeface="Lato Light"/>
                <a:cs typeface="Lato Light"/>
              </a:defRPr>
            </a:lvl1pPr>
          </a:lstStyle>
          <a:p>
            <a:endParaRPr lang="en-US"/>
          </a:p>
        </p:txBody>
      </p:sp>
    </p:spTree>
    <p:extLst>
      <p:ext uri="{BB962C8B-B14F-4D97-AF65-F5344CB8AC3E}">
        <p14:creationId xmlns:p14="http://schemas.microsoft.com/office/powerpoint/2010/main" val="3570071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4 Images">
    <p:spTree>
      <p:nvGrpSpPr>
        <p:cNvPr id="1" name=""/>
        <p:cNvGrpSpPr/>
        <p:nvPr/>
      </p:nvGrpSpPr>
      <p:grpSpPr>
        <a:xfrm>
          <a:off x="0" y="0"/>
          <a:ext cx="0" cy="0"/>
          <a:chOff x="0" y="0"/>
          <a:chExt cx="0" cy="0"/>
        </a:xfrm>
      </p:grpSpPr>
      <p:sp>
        <p:nvSpPr>
          <p:cNvPr id="53" name="Picture Placeholder 13"/>
          <p:cNvSpPr>
            <a:spLocks noGrp="1" noChangeAspect="1"/>
          </p:cNvSpPr>
          <p:nvPr>
            <p:ph type="pic" sz="quarter" idx="20"/>
          </p:nvPr>
        </p:nvSpPr>
        <p:spPr>
          <a:xfrm>
            <a:off x="8588607" y="3331795"/>
            <a:ext cx="3602736" cy="3602736"/>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1" name="Picture Placeholder 13"/>
          <p:cNvSpPr>
            <a:spLocks noGrp="1" noChangeAspect="1"/>
          </p:cNvSpPr>
          <p:nvPr>
            <p:ph type="pic" sz="quarter" idx="21"/>
          </p:nvPr>
        </p:nvSpPr>
        <p:spPr>
          <a:xfrm>
            <a:off x="12424007" y="3331795"/>
            <a:ext cx="3602736" cy="3602736"/>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2" name="Picture Placeholder 13"/>
          <p:cNvSpPr>
            <a:spLocks noGrp="1" noChangeAspect="1"/>
          </p:cNvSpPr>
          <p:nvPr>
            <p:ph type="pic" sz="quarter" idx="22"/>
          </p:nvPr>
        </p:nvSpPr>
        <p:spPr>
          <a:xfrm>
            <a:off x="8588607" y="7167195"/>
            <a:ext cx="3602736" cy="3602736"/>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23" name="Picture Placeholder 13"/>
          <p:cNvSpPr>
            <a:spLocks noGrp="1" noChangeAspect="1"/>
          </p:cNvSpPr>
          <p:nvPr>
            <p:ph type="pic" sz="quarter" idx="23"/>
          </p:nvPr>
        </p:nvSpPr>
        <p:spPr>
          <a:xfrm>
            <a:off x="12424007" y="7167195"/>
            <a:ext cx="3602736" cy="3602736"/>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29982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laceholder 2 Circles">
    <p:spTree>
      <p:nvGrpSpPr>
        <p:cNvPr id="1" name=""/>
        <p:cNvGrpSpPr/>
        <p:nvPr/>
      </p:nvGrpSpPr>
      <p:grpSpPr>
        <a:xfrm>
          <a:off x="0" y="0"/>
          <a:ext cx="0" cy="0"/>
          <a:chOff x="0" y="0"/>
          <a:chExt cx="0" cy="0"/>
        </a:xfrm>
      </p:grpSpPr>
      <p:sp>
        <p:nvSpPr>
          <p:cNvPr id="10" name="Picture Placeholder 13"/>
          <p:cNvSpPr>
            <a:spLocks noGrp="1" noChangeAspect="1"/>
          </p:cNvSpPr>
          <p:nvPr>
            <p:ph type="pic" sz="quarter" idx="26"/>
          </p:nvPr>
        </p:nvSpPr>
        <p:spPr>
          <a:xfrm>
            <a:off x="13388848" y="3747177"/>
            <a:ext cx="6245352" cy="6245352"/>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1" name="Picture Placeholder 13"/>
          <p:cNvSpPr>
            <a:spLocks noGrp="1" noChangeAspect="1"/>
          </p:cNvSpPr>
          <p:nvPr>
            <p:ph type="pic" sz="quarter" idx="20"/>
          </p:nvPr>
        </p:nvSpPr>
        <p:spPr>
          <a:xfrm>
            <a:off x="4702048" y="3747177"/>
            <a:ext cx="6245352" cy="6245352"/>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88389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2252345" y="3287726"/>
            <a:ext cx="4023360" cy="4023360"/>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7637526" y="3287726"/>
            <a:ext cx="4023360" cy="4023360"/>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12792964" y="3287726"/>
            <a:ext cx="4023360" cy="4023360"/>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18180050" y="3287726"/>
            <a:ext cx="4023360" cy="4023360"/>
          </a:xfrm>
          <a:prstGeom prst="ellipse">
            <a:avLst/>
          </a:prstGeom>
          <a:effectLst/>
        </p:spPr>
        <p:txBody>
          <a:bodyPr>
            <a:normAutofit/>
          </a:bodyPr>
          <a:lstStyle>
            <a:lvl1pPr marL="0" indent="0">
              <a:buNone/>
              <a:defRPr sz="36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7877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Oval 13"/>
          <p:cNvSpPr/>
          <p:nvPr userDrawn="1"/>
        </p:nvSpPr>
        <p:spPr>
          <a:xfrm>
            <a:off x="22708637" y="751014"/>
            <a:ext cx="687533" cy="687533"/>
          </a:xfrm>
          <a:prstGeom prst="ellipse">
            <a:avLst/>
          </a:prstGeom>
          <a:solidFill>
            <a:schemeClr val="accent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solidFill>
                <a:schemeClr val="tx1"/>
              </a:solidFill>
              <a:latin typeface="Lato Light"/>
              <a:cs typeface="Lato Light"/>
            </a:endParaRPr>
          </a:p>
        </p:txBody>
      </p:sp>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22679234" y="818652"/>
            <a:ext cx="738273" cy="553961"/>
          </a:xfrm>
          <a:prstGeom prst="rect">
            <a:avLst/>
          </a:prstGeom>
          <a:noFill/>
        </p:spPr>
        <p:txBody>
          <a:bodyPr wrap="none" lIns="182843" tIns="91422" rIns="182843" bIns="91422" rtlCol="0">
            <a:spAutoFit/>
          </a:bodyPr>
          <a:lstStyle/>
          <a:p>
            <a:pPr algn="ctr"/>
            <a:fld id="{260E2A6B-A809-4840-BF14-8648BC0BDF87}" type="slidenum">
              <a:rPr lang="id-ID" sz="2400" b="1" smtClean="0">
                <a:solidFill>
                  <a:schemeClr val="bg1"/>
                </a:solidFill>
                <a:latin typeface="Lato Light"/>
                <a:cs typeface="Lato Light"/>
              </a:rPr>
              <a:pPr algn="ctr"/>
              <a:t>‹#›</a:t>
            </a:fld>
            <a:endParaRPr lang="id-ID" sz="2400">
              <a:solidFill>
                <a:schemeClr val="bg1"/>
              </a:solidFill>
              <a:latin typeface="Lato Light"/>
              <a:cs typeface="Lato Light"/>
            </a:endParaRPr>
          </a:p>
        </p:txBody>
      </p:sp>
      <p:sp>
        <p:nvSpPr>
          <p:cNvPr id="6" name="Rectangle 5"/>
          <p:cNvSpPr/>
          <p:nvPr userDrawn="1"/>
        </p:nvSpPr>
        <p:spPr>
          <a:xfrm>
            <a:off x="1444625" y="-821"/>
            <a:ext cx="7767471" cy="15075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57" r:id="rId1"/>
    <p:sldLayoutId id="2147483752" r:id="rId2"/>
    <p:sldLayoutId id="2147483759" r:id="rId3"/>
    <p:sldLayoutId id="2147483760" r:id="rId4"/>
    <p:sldLayoutId id="2147483765" r:id="rId5"/>
    <p:sldLayoutId id="2147483761" r:id="rId6"/>
    <p:sldLayoutId id="2147483763" r:id="rId7"/>
    <p:sldLayoutId id="2147483764" r:id="rId8"/>
    <p:sldLayoutId id="2147483767" r:id="rId9"/>
    <p:sldLayoutId id="2147483766" r:id="rId10"/>
    <p:sldLayoutId id="2147483769" r:id="rId11"/>
    <p:sldLayoutId id="2147483771" r:id="rId12"/>
    <p:sldLayoutId id="2147483773" r:id="rId13"/>
    <p:sldLayoutId id="2147483774" r:id="rId14"/>
    <p:sldLayoutId id="2147483784" r:id="rId15"/>
    <p:sldLayoutId id="2147483785" r:id="rId16"/>
  </p:sldLayoutIdLst>
  <p:hf hdr="0" dt="0"/>
  <p:txStyles>
    <p:titleStyle>
      <a:lvl1pPr algn="l" defTabSz="1828434" rtl="0" eaLnBrk="1" latinLnBrk="0" hangingPunct="1">
        <a:lnSpc>
          <a:spcPct val="90000"/>
        </a:lnSpc>
        <a:spcBef>
          <a:spcPct val="0"/>
        </a:spcBef>
        <a:buNone/>
        <a:defRPr lang="en-US" sz="4000" kern="1200">
          <a:solidFill>
            <a:schemeClr val="tx1"/>
          </a:solidFill>
          <a:latin typeface="Lato Light"/>
          <a:ea typeface="+mj-ea"/>
          <a:cs typeface="Lato Light"/>
        </a:defRPr>
      </a:lvl1pPr>
    </p:titleStyle>
    <p:bodyStyle>
      <a:lvl1pPr marL="0" indent="0" algn="l" defTabSz="1828434" rtl="0" eaLnBrk="1" latinLnBrk="0" hangingPunct="1">
        <a:lnSpc>
          <a:spcPct val="90000"/>
        </a:lnSpc>
        <a:spcBef>
          <a:spcPts val="2000"/>
        </a:spcBef>
        <a:buFont typeface="Arial" panose="020B0604020202020204" pitchFamily="34" charset="0"/>
        <a:buNone/>
        <a:defRPr lang="en-US" sz="3200" kern="1200" dirty="0" smtClean="0">
          <a:solidFill>
            <a:schemeClr val="tx1"/>
          </a:solidFill>
          <a:effectLst/>
          <a:latin typeface="Lato Light"/>
          <a:ea typeface="+mn-ea"/>
          <a:cs typeface="Lato Light"/>
        </a:defRPr>
      </a:lvl1pPr>
      <a:lvl2pPr marL="914217" indent="0" algn="l" defTabSz="1828434" rtl="0" eaLnBrk="1" latinLnBrk="0" hangingPunct="1">
        <a:lnSpc>
          <a:spcPct val="90000"/>
        </a:lnSpc>
        <a:spcBef>
          <a:spcPts val="1000"/>
        </a:spcBef>
        <a:buFont typeface="Arial" panose="020B0604020202020204" pitchFamily="34" charset="0"/>
        <a:buNone/>
        <a:defRPr lang="en-US" sz="2400" kern="1200" dirty="0" smtClean="0">
          <a:solidFill>
            <a:schemeClr val="tx1"/>
          </a:solidFill>
          <a:effectLst/>
          <a:latin typeface="Lato Light"/>
          <a:ea typeface="+mn-ea"/>
          <a:cs typeface="Lato Light"/>
        </a:defRPr>
      </a:lvl2pPr>
      <a:lvl3pPr marL="1828434" indent="0" algn="l" defTabSz="1828434" rtl="0" eaLnBrk="1" latinLnBrk="0" hangingPunct="1">
        <a:lnSpc>
          <a:spcPct val="90000"/>
        </a:lnSpc>
        <a:spcBef>
          <a:spcPts val="1000"/>
        </a:spcBef>
        <a:buFont typeface="Arial" panose="020B0604020202020204" pitchFamily="34" charset="0"/>
        <a:buNone/>
        <a:defRPr lang="en-US" sz="2000" kern="1200" dirty="0" smtClean="0">
          <a:solidFill>
            <a:schemeClr val="tx1"/>
          </a:solidFill>
          <a:effectLst/>
          <a:latin typeface="Lato Light"/>
          <a:ea typeface="+mn-ea"/>
          <a:cs typeface="Lato Light"/>
        </a:defRPr>
      </a:lvl3pPr>
      <a:lvl4pPr marL="2742651" indent="0" algn="l" defTabSz="1828434" rtl="0" eaLnBrk="1" latinLnBrk="0" hangingPunct="1">
        <a:lnSpc>
          <a:spcPct val="90000"/>
        </a:lnSpc>
        <a:spcBef>
          <a:spcPts val="1000"/>
        </a:spcBef>
        <a:buFont typeface="Arial" panose="020B0604020202020204" pitchFamily="34" charset="0"/>
        <a:buNone/>
        <a:defRPr lang="en-US" sz="1800" kern="1200" dirty="0" smtClean="0">
          <a:solidFill>
            <a:schemeClr val="tx1"/>
          </a:solidFill>
          <a:effectLst/>
          <a:latin typeface="Lato Light"/>
          <a:ea typeface="+mn-ea"/>
          <a:cs typeface="Lato Light"/>
        </a:defRPr>
      </a:lvl4pPr>
      <a:lvl5pPr marL="3656868" indent="0" algn="l" defTabSz="1828434" rtl="0" eaLnBrk="1" latinLnBrk="0" hangingPunct="1">
        <a:lnSpc>
          <a:spcPct val="90000"/>
        </a:lnSpc>
        <a:spcBef>
          <a:spcPts val="1000"/>
        </a:spcBef>
        <a:buFont typeface="Arial" panose="020B0604020202020204" pitchFamily="34" charset="0"/>
        <a:buNone/>
        <a:defRPr lang="en-US" sz="1800" kern="1200" dirty="0">
          <a:solidFill>
            <a:schemeClr val="tx1"/>
          </a:solidFill>
          <a:effectLst/>
          <a:latin typeface="Lato Light"/>
          <a:ea typeface="+mn-ea"/>
          <a:cs typeface="Lato Light"/>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OV"/><Relationship Id="rId7" Type="http://schemas.openxmlformats.org/officeDocument/2006/relationships/image" Target="../media/image1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0.xml"/><Relationship Id="rId11" Type="http://schemas.openxmlformats.org/officeDocument/2006/relationships/image" Target="../media/image22.jpg"/><Relationship Id="rId5" Type="http://schemas.openxmlformats.org/officeDocument/2006/relationships/slideLayout" Target="../slideLayouts/slideLayout13.xml"/><Relationship Id="rId10" Type="http://schemas.openxmlformats.org/officeDocument/2006/relationships/image" Target="../media/image21.png"/><Relationship Id="rId4" Type="http://schemas.openxmlformats.org/officeDocument/2006/relationships/video" Target="../media/media2.MOV"/><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hyperlink" Target="https://ubicomp-lab.org/"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nothing2say.develop@gmail.com" TargetMode="External"/><Relationship Id="rId5" Type="http://schemas.openxmlformats.org/officeDocument/2006/relationships/hyperlink" Target="http://nothing2say.dev/" TargetMode="External"/><Relationship Id="rId4" Type="http://schemas.openxmlformats.org/officeDocument/2006/relationships/hyperlink" Target="mailto:liang.zilu@kuas.ac.j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quora.com/Why-is-there-such-a-steep-learning-curve-to-programming" TargetMode="Externa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physionet.org/content/sleep-accel/1.0.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
          <p:cNvGrpSpPr>
            <a:grpSpLocks/>
          </p:cNvGrpSpPr>
          <p:nvPr/>
        </p:nvGrpSpPr>
        <p:grpSpPr bwMode="auto">
          <a:xfrm rot="3405300">
            <a:off x="11933102" y="1863583"/>
            <a:ext cx="16124770" cy="17477001"/>
            <a:chOff x="1043" y="518"/>
            <a:chExt cx="2528" cy="2740"/>
          </a:xfrm>
        </p:grpSpPr>
        <p:sp>
          <p:nvSpPr>
            <p:cNvPr id="15" name="Freeform 2"/>
            <p:cNvSpPr>
              <a:spLocks noChangeArrowheads="1"/>
            </p:cNvSpPr>
            <p:nvPr/>
          </p:nvSpPr>
          <p:spPr bwMode="auto">
            <a:xfrm>
              <a:off x="2716" y="518"/>
              <a:ext cx="855" cy="2186"/>
            </a:xfrm>
            <a:custGeom>
              <a:avLst/>
              <a:gdLst>
                <a:gd name="T0" fmla="*/ 3483 w 3773"/>
                <a:gd name="T1" fmla="*/ 0 h 9645"/>
                <a:gd name="T2" fmla="*/ 3483 w 3773"/>
                <a:gd name="T3" fmla="*/ 0 h 9645"/>
                <a:gd name="T4" fmla="*/ 0 w 3773"/>
                <a:gd name="T5" fmla="*/ 5225 h 9645"/>
                <a:gd name="T6" fmla="*/ 2127 w 3773"/>
                <a:gd name="T7" fmla="*/ 9644 h 9645"/>
                <a:gd name="T8" fmla="*/ 875 w 3773"/>
                <a:gd name="T9" fmla="*/ 6099 h 9645"/>
                <a:gd name="T10" fmla="*/ 3772 w 3773"/>
                <a:gd name="T11" fmla="*/ 1155 h 9645"/>
                <a:gd name="T12" fmla="*/ 3483 w 3773"/>
                <a:gd name="T13" fmla="*/ 0 h 9645"/>
              </a:gdLst>
              <a:ahLst/>
              <a:cxnLst>
                <a:cxn ang="0">
                  <a:pos x="T0" y="T1"/>
                </a:cxn>
                <a:cxn ang="0">
                  <a:pos x="T2" y="T3"/>
                </a:cxn>
                <a:cxn ang="0">
                  <a:pos x="T4" y="T5"/>
                </a:cxn>
                <a:cxn ang="0">
                  <a:pos x="T6" y="T7"/>
                </a:cxn>
                <a:cxn ang="0">
                  <a:pos x="T8" y="T9"/>
                </a:cxn>
                <a:cxn ang="0">
                  <a:pos x="T10" y="T11"/>
                </a:cxn>
                <a:cxn ang="0">
                  <a:pos x="T12" y="T13"/>
                </a:cxn>
              </a:cxnLst>
              <a:rect l="0" t="0" r="r" b="b"/>
              <a:pathLst>
                <a:path w="3773" h="9645">
                  <a:moveTo>
                    <a:pt x="3483" y="0"/>
                  </a:moveTo>
                  <a:lnTo>
                    <a:pt x="3483" y="0"/>
                  </a:lnTo>
                  <a:cubicBezTo>
                    <a:pt x="1435" y="858"/>
                    <a:pt x="0" y="2870"/>
                    <a:pt x="0" y="5225"/>
                  </a:cubicBezTo>
                  <a:cubicBezTo>
                    <a:pt x="0" y="7018"/>
                    <a:pt x="831" y="8611"/>
                    <a:pt x="2127" y="9644"/>
                  </a:cubicBezTo>
                  <a:cubicBezTo>
                    <a:pt x="1339" y="8672"/>
                    <a:pt x="875" y="7439"/>
                    <a:pt x="875" y="6099"/>
                  </a:cubicBezTo>
                  <a:cubicBezTo>
                    <a:pt x="875" y="3973"/>
                    <a:pt x="2039" y="2126"/>
                    <a:pt x="3772" y="1155"/>
                  </a:cubicBezTo>
                  <a:lnTo>
                    <a:pt x="3483" y="0"/>
                  </a:lnTo>
                </a:path>
              </a:pathLst>
            </a:custGeom>
            <a:solidFill>
              <a:schemeClr val="accent4">
                <a:alpha val="12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3"/>
            <p:cNvSpPr>
              <a:spLocks noChangeArrowheads="1"/>
            </p:cNvSpPr>
            <p:nvPr/>
          </p:nvSpPr>
          <p:spPr bwMode="auto">
            <a:xfrm>
              <a:off x="1043" y="949"/>
              <a:ext cx="1841" cy="1140"/>
            </a:xfrm>
            <a:custGeom>
              <a:avLst/>
              <a:gdLst>
                <a:gd name="T0" fmla="*/ 5679 w 8122"/>
                <a:gd name="T1" fmla="*/ 2853 h 5033"/>
                <a:gd name="T2" fmla="*/ 5679 w 8122"/>
                <a:gd name="T3" fmla="*/ 2853 h 5033"/>
                <a:gd name="T4" fmla="*/ 525 w 8122"/>
                <a:gd name="T5" fmla="*/ 3116 h 5033"/>
                <a:gd name="T6" fmla="*/ 0 w 8122"/>
                <a:gd name="T7" fmla="*/ 4209 h 5033"/>
                <a:gd name="T8" fmla="*/ 5355 w 8122"/>
                <a:gd name="T9" fmla="*/ 4043 h 5033"/>
                <a:gd name="T10" fmla="*/ 8121 w 8122"/>
                <a:gd name="T11" fmla="*/ 0 h 5033"/>
                <a:gd name="T12" fmla="*/ 5679 w 8122"/>
                <a:gd name="T13" fmla="*/ 2853 h 5033"/>
              </a:gdLst>
              <a:ahLst/>
              <a:cxnLst>
                <a:cxn ang="0">
                  <a:pos x="T0" y="T1"/>
                </a:cxn>
                <a:cxn ang="0">
                  <a:pos x="T2" y="T3"/>
                </a:cxn>
                <a:cxn ang="0">
                  <a:pos x="T4" y="T5"/>
                </a:cxn>
                <a:cxn ang="0">
                  <a:pos x="T6" y="T7"/>
                </a:cxn>
                <a:cxn ang="0">
                  <a:pos x="T8" y="T9"/>
                </a:cxn>
                <a:cxn ang="0">
                  <a:pos x="T10" y="T11"/>
                </a:cxn>
                <a:cxn ang="0">
                  <a:pos x="T12" y="T13"/>
                </a:cxn>
              </a:cxnLst>
              <a:rect l="0" t="0" r="r" b="b"/>
              <a:pathLst>
                <a:path w="8122" h="5033">
                  <a:moveTo>
                    <a:pt x="5679" y="2853"/>
                  </a:moveTo>
                  <a:lnTo>
                    <a:pt x="5679" y="2853"/>
                  </a:lnTo>
                  <a:cubicBezTo>
                    <a:pt x="4034" y="3798"/>
                    <a:pt x="2126" y="3833"/>
                    <a:pt x="525" y="3116"/>
                  </a:cubicBezTo>
                  <a:cubicBezTo>
                    <a:pt x="315" y="3456"/>
                    <a:pt x="131" y="3824"/>
                    <a:pt x="0" y="4209"/>
                  </a:cubicBezTo>
                  <a:cubicBezTo>
                    <a:pt x="1645" y="5023"/>
                    <a:pt x="3649" y="5032"/>
                    <a:pt x="5355" y="4043"/>
                  </a:cubicBezTo>
                  <a:cubicBezTo>
                    <a:pt x="6904" y="3150"/>
                    <a:pt x="7867" y="1636"/>
                    <a:pt x="8121" y="0"/>
                  </a:cubicBezTo>
                  <a:cubicBezTo>
                    <a:pt x="7674" y="1155"/>
                    <a:pt x="6834" y="2179"/>
                    <a:pt x="5679" y="2853"/>
                  </a:cubicBezTo>
                </a:path>
              </a:pathLst>
            </a:custGeom>
            <a:solidFill>
              <a:schemeClr val="accent3">
                <a:alpha val="13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4"/>
            <p:cNvSpPr>
              <a:spLocks noChangeArrowheads="1"/>
            </p:cNvSpPr>
            <p:nvPr/>
          </p:nvSpPr>
          <p:spPr bwMode="auto">
            <a:xfrm>
              <a:off x="1519" y="1965"/>
              <a:ext cx="1748" cy="1293"/>
            </a:xfrm>
            <a:custGeom>
              <a:avLst/>
              <a:gdLst>
                <a:gd name="T0" fmla="*/ 6502 w 7711"/>
                <a:gd name="T1" fmla="*/ 5689 h 5708"/>
                <a:gd name="T2" fmla="*/ 6502 w 7711"/>
                <a:gd name="T3" fmla="*/ 5689 h 5708"/>
                <a:gd name="T4" fmla="*/ 7710 w 7711"/>
                <a:gd name="T5" fmla="*/ 5610 h 5708"/>
                <a:gd name="T6" fmla="*/ 4883 w 7711"/>
                <a:gd name="T7" fmla="*/ 972 h 5708"/>
                <a:gd name="T8" fmla="*/ 0 w 7711"/>
                <a:gd name="T9" fmla="*/ 596 h 5708"/>
                <a:gd name="T10" fmla="*/ 3693 w 7711"/>
                <a:gd name="T11" fmla="*/ 1287 h 5708"/>
                <a:gd name="T12" fmla="*/ 6502 w 7711"/>
                <a:gd name="T13" fmla="*/ 5689 h 5708"/>
              </a:gdLst>
              <a:ahLst/>
              <a:cxnLst>
                <a:cxn ang="0">
                  <a:pos x="T0" y="T1"/>
                </a:cxn>
                <a:cxn ang="0">
                  <a:pos x="T2" y="T3"/>
                </a:cxn>
                <a:cxn ang="0">
                  <a:pos x="T4" y="T5"/>
                </a:cxn>
                <a:cxn ang="0">
                  <a:pos x="T6" y="T7"/>
                </a:cxn>
                <a:cxn ang="0">
                  <a:pos x="T8" y="T9"/>
                </a:cxn>
                <a:cxn ang="0">
                  <a:pos x="T10" y="T11"/>
                </a:cxn>
                <a:cxn ang="0">
                  <a:pos x="T12" y="T13"/>
                </a:cxn>
              </a:cxnLst>
              <a:rect l="0" t="0" r="r" b="b"/>
              <a:pathLst>
                <a:path w="7711" h="5708">
                  <a:moveTo>
                    <a:pt x="6502" y="5689"/>
                  </a:moveTo>
                  <a:lnTo>
                    <a:pt x="6502" y="5689"/>
                  </a:lnTo>
                  <a:cubicBezTo>
                    <a:pt x="6904" y="5707"/>
                    <a:pt x="7307" y="5689"/>
                    <a:pt x="7710" y="5610"/>
                  </a:cubicBezTo>
                  <a:cubicBezTo>
                    <a:pt x="7622" y="3755"/>
                    <a:pt x="6616" y="1970"/>
                    <a:pt x="4883" y="972"/>
                  </a:cubicBezTo>
                  <a:cubicBezTo>
                    <a:pt x="3334" y="79"/>
                    <a:pt x="1540" y="0"/>
                    <a:pt x="0" y="596"/>
                  </a:cubicBezTo>
                  <a:cubicBezTo>
                    <a:pt x="1225" y="403"/>
                    <a:pt x="2529" y="622"/>
                    <a:pt x="3693" y="1287"/>
                  </a:cubicBezTo>
                  <a:cubicBezTo>
                    <a:pt x="5356" y="2250"/>
                    <a:pt x="6344" y="3921"/>
                    <a:pt x="6502" y="5689"/>
                  </a:cubicBezTo>
                </a:path>
              </a:pathLst>
            </a:custGeom>
            <a:solidFill>
              <a:schemeClr val="accent2">
                <a:alpha val="10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1" name="TextBox 10"/>
          <p:cNvSpPr txBox="1"/>
          <p:nvPr/>
        </p:nvSpPr>
        <p:spPr>
          <a:xfrm>
            <a:off x="2407507" y="2128264"/>
            <a:ext cx="19677446" cy="1631216"/>
          </a:xfrm>
          <a:prstGeom prst="rect">
            <a:avLst/>
          </a:prstGeom>
          <a:noFill/>
        </p:spPr>
        <p:txBody>
          <a:bodyPr wrap="square" rtlCol="0">
            <a:spAutoFit/>
          </a:bodyPr>
          <a:lstStyle/>
          <a:p>
            <a:pPr algn="ctr"/>
            <a:r>
              <a:rPr lang="en-US" sz="5000" b="1" dirty="0">
                <a:solidFill>
                  <a:schemeClr val="tx2"/>
                </a:solidFill>
                <a:cs typeface="Bebas Neue Bold"/>
              </a:rPr>
              <a:t>Developing a Cross-Platform Application for Integrating </a:t>
            </a:r>
          </a:p>
          <a:p>
            <a:pPr algn="ctr"/>
            <a:r>
              <a:rPr lang="en-US" sz="5000" b="1" dirty="0">
                <a:solidFill>
                  <a:schemeClr val="tx2"/>
                </a:solidFill>
                <a:cs typeface="Bebas Neue Bold"/>
              </a:rPr>
              <a:t>Real-time Time-series Data from Multiple Wearable Sensors</a:t>
            </a:r>
            <a:endParaRPr lang="en-US" sz="5000" b="1" dirty="0">
              <a:solidFill>
                <a:schemeClr val="tx2"/>
              </a:solidFill>
              <a:latin typeface="+mj-lt"/>
              <a:cs typeface="Bebas Neue Bold"/>
            </a:endParaRPr>
          </a:p>
        </p:txBody>
      </p:sp>
      <p:sp>
        <p:nvSpPr>
          <p:cNvPr id="8" name="TextBox 7"/>
          <p:cNvSpPr txBox="1"/>
          <p:nvPr/>
        </p:nvSpPr>
        <p:spPr>
          <a:xfrm>
            <a:off x="4160782" y="9859568"/>
            <a:ext cx="16203901" cy="2154436"/>
          </a:xfrm>
          <a:prstGeom prst="rect">
            <a:avLst/>
          </a:prstGeom>
          <a:noFill/>
        </p:spPr>
        <p:txBody>
          <a:bodyPr wrap="square" rtlCol="0">
            <a:spAutoFit/>
          </a:bodyPr>
          <a:lstStyle/>
          <a:p>
            <a:pPr algn="ctr"/>
            <a:r>
              <a:rPr lang="en-US" sz="4500" dirty="0">
                <a:latin typeface="Lato Light"/>
                <a:cs typeface="Lato Light"/>
              </a:rPr>
              <a:t>Pataranit Sirithummarak</a:t>
            </a:r>
          </a:p>
          <a:p>
            <a:pPr algn="ctr"/>
            <a:r>
              <a:rPr lang="en-US" sz="4500" dirty="0" err="1">
                <a:latin typeface="Lato Light"/>
                <a:cs typeface="Lato Light"/>
              </a:rPr>
              <a:t>Zilu</a:t>
            </a:r>
            <a:r>
              <a:rPr lang="en-US" sz="4500" dirty="0">
                <a:latin typeface="Lato Light"/>
                <a:cs typeface="Lato Light"/>
              </a:rPr>
              <a:t> Liang</a:t>
            </a:r>
            <a:br>
              <a:rPr lang="en-US" sz="4400" dirty="0">
                <a:latin typeface="Lato Light"/>
                <a:cs typeface="Lato Light"/>
              </a:rPr>
            </a:br>
            <a:r>
              <a:rPr lang="en-US" sz="4400" dirty="0">
                <a:latin typeface="+mj-lt"/>
                <a:cs typeface="Lato Light"/>
              </a:rPr>
              <a:t>Ubiquitous and Personal Computing Lab </a:t>
            </a:r>
          </a:p>
        </p:txBody>
      </p:sp>
      <p:grpSp>
        <p:nvGrpSpPr>
          <p:cNvPr id="3" name="Group 2"/>
          <p:cNvGrpSpPr/>
          <p:nvPr/>
        </p:nvGrpSpPr>
        <p:grpSpPr>
          <a:xfrm>
            <a:off x="9660452" y="11273451"/>
            <a:ext cx="5204563" cy="100364"/>
            <a:chOff x="8458200" y="10414000"/>
            <a:chExt cx="9220200" cy="177800"/>
          </a:xfrm>
          <a:solidFill>
            <a:srgbClr val="1FB18A"/>
          </a:solidFill>
        </p:grpSpPr>
        <p:sp>
          <p:nvSpPr>
            <p:cNvPr id="2" name="Rectangle 1"/>
            <p:cNvSpPr/>
            <p:nvPr/>
          </p:nvSpPr>
          <p:spPr>
            <a:xfrm>
              <a:off x="8458200" y="10414000"/>
              <a:ext cx="3073400" cy="1778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1531600" y="10414000"/>
              <a:ext cx="3073400" cy="1778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4605000" y="10414000"/>
              <a:ext cx="3073400" cy="1778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Rectangle 3"/>
          <p:cNvSpPr/>
          <p:nvPr/>
        </p:nvSpPr>
        <p:spPr>
          <a:xfrm>
            <a:off x="1053877" y="0"/>
            <a:ext cx="8929365" cy="29529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7EF9A1-694C-1518-7D97-132A14CCB35F}"/>
              </a:ext>
            </a:extLst>
          </p:cNvPr>
          <p:cNvSpPr txBox="1"/>
          <p:nvPr/>
        </p:nvSpPr>
        <p:spPr>
          <a:xfrm>
            <a:off x="4846202" y="12148425"/>
            <a:ext cx="14672606" cy="769441"/>
          </a:xfrm>
          <a:prstGeom prst="rect">
            <a:avLst/>
          </a:prstGeom>
          <a:noFill/>
        </p:spPr>
        <p:txBody>
          <a:bodyPr wrap="none" rtlCol="0">
            <a:spAutoFit/>
          </a:bodyPr>
          <a:lstStyle/>
          <a:p>
            <a:pPr algn="ctr">
              <a:lnSpc>
                <a:spcPct val="80000"/>
              </a:lnSpc>
            </a:pPr>
            <a:r>
              <a:rPr lang="en-US" sz="5500" b="1" dirty="0">
                <a:solidFill>
                  <a:schemeClr val="accent1">
                    <a:lumMod val="75000"/>
                  </a:schemeClr>
                </a:solidFill>
                <a:latin typeface="+mj-lt"/>
                <a:cs typeface="Lato Light"/>
              </a:rPr>
              <a:t>Kyoto University of Advanced Science (KUAS)</a:t>
            </a:r>
          </a:p>
        </p:txBody>
      </p:sp>
      <p:sp>
        <p:nvSpPr>
          <p:cNvPr id="18" name="Rectangle 17">
            <a:extLst>
              <a:ext uri="{FF2B5EF4-FFF2-40B4-BE49-F238E27FC236}">
                <a16:creationId xmlns:a16="http://schemas.microsoft.com/office/drawing/2014/main" id="{B1284691-6F4C-AC2D-65D4-1270E4A25B2D}"/>
              </a:ext>
            </a:extLst>
          </p:cNvPr>
          <p:cNvSpPr/>
          <p:nvPr/>
        </p:nvSpPr>
        <p:spPr>
          <a:xfrm>
            <a:off x="22048527" y="415594"/>
            <a:ext cx="1786270" cy="1355189"/>
          </a:xfrm>
          <a:prstGeom prst="rect">
            <a:avLst/>
          </a:prstGeom>
          <a:solidFill>
            <a:srgbClr val="F6F8FB"/>
          </a:solid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JP"/>
          </a:p>
        </p:txBody>
      </p:sp>
      <p:sp>
        <p:nvSpPr>
          <p:cNvPr id="19" name="TextBox 18">
            <a:extLst>
              <a:ext uri="{FF2B5EF4-FFF2-40B4-BE49-F238E27FC236}">
                <a16:creationId xmlns:a16="http://schemas.microsoft.com/office/drawing/2014/main" id="{8D134932-7CD4-810A-C258-A9FAB30A7A5B}"/>
              </a:ext>
            </a:extLst>
          </p:cNvPr>
          <p:cNvSpPr txBox="1"/>
          <p:nvPr/>
        </p:nvSpPr>
        <p:spPr>
          <a:xfrm>
            <a:off x="3167056" y="4183252"/>
            <a:ext cx="18030897" cy="2169825"/>
          </a:xfrm>
          <a:prstGeom prst="rect">
            <a:avLst/>
          </a:prstGeom>
          <a:noFill/>
        </p:spPr>
        <p:txBody>
          <a:bodyPr wrap="none" rtlCol="0">
            <a:spAutoFit/>
          </a:bodyPr>
          <a:lstStyle/>
          <a:p>
            <a:pPr algn="ctr"/>
            <a:r>
              <a:rPr lang="en-US" sz="4500" b="1" dirty="0">
                <a:solidFill>
                  <a:schemeClr val="accent1">
                    <a:lumMod val="75000"/>
                  </a:schemeClr>
                </a:solidFill>
                <a:latin typeface="+mj-lt"/>
                <a:cs typeface="Lato Light"/>
              </a:rPr>
              <a:t>ECSA-10 </a:t>
            </a:r>
          </a:p>
          <a:p>
            <a:pPr algn="ctr"/>
            <a:r>
              <a:rPr lang="en-US" sz="4500" b="1" dirty="0">
                <a:solidFill>
                  <a:schemeClr val="accent1">
                    <a:lumMod val="75000"/>
                  </a:schemeClr>
                </a:solidFill>
                <a:latin typeface="+mj-lt"/>
                <a:cs typeface="Lato Light"/>
              </a:rPr>
              <a:t>10th International Electronic Conference on Sensors and Applications</a:t>
            </a:r>
          </a:p>
          <a:p>
            <a:pPr algn="ctr"/>
            <a:r>
              <a:rPr lang="en-US" sz="4500" b="1" dirty="0">
                <a:solidFill>
                  <a:schemeClr val="accent1">
                    <a:lumMod val="75000"/>
                  </a:schemeClr>
                </a:solidFill>
                <a:latin typeface="+mj-lt"/>
                <a:cs typeface="Lato Light"/>
              </a:rPr>
              <a:t>2023</a:t>
            </a:r>
          </a:p>
        </p:txBody>
      </p:sp>
    </p:spTree>
    <p:extLst>
      <p:ext uri="{BB962C8B-B14F-4D97-AF65-F5344CB8AC3E}">
        <p14:creationId xmlns:p14="http://schemas.microsoft.com/office/powerpoint/2010/main" val="164554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91386" y="2797830"/>
            <a:ext cx="24569035" cy="1109050"/>
          </a:xfrm>
          <a:prstGeom prst="rect">
            <a:avLst/>
          </a:prstGeom>
          <a:solidFill>
            <a:srgbClr val="354256"/>
          </a:solidFill>
          <a:ln>
            <a:noFill/>
          </a:ln>
          <a:effectLst/>
        </p:spPr>
        <p:style>
          <a:lnRef idx="1">
            <a:schemeClr val="accent1"/>
          </a:lnRef>
          <a:fillRef idx="3">
            <a:schemeClr val="accent1"/>
          </a:fillRef>
          <a:effectRef idx="2">
            <a:schemeClr val="accent1"/>
          </a:effectRef>
          <a:fontRef idx="minor">
            <a:schemeClr val="lt1"/>
          </a:fontRef>
        </p:style>
        <p:txBody>
          <a:bodyPr lIns="243755" tIns="121878" rIns="243755" bIns="121878" rtlCol="0" anchor="ctr"/>
          <a:lstStyle/>
          <a:p>
            <a:pPr algn="ctr"/>
            <a:endParaRPr lang="en-US">
              <a:solidFill>
                <a:schemeClr val="accent1">
                  <a:lumMod val="50000"/>
                </a:schemeClr>
              </a:solidFill>
              <a:latin typeface="Calibri Light"/>
            </a:endParaRPr>
          </a:p>
        </p:txBody>
      </p:sp>
      <p:sp>
        <p:nvSpPr>
          <p:cNvPr id="63" name="TextBox 62"/>
          <p:cNvSpPr txBox="1"/>
          <p:nvPr/>
        </p:nvSpPr>
        <p:spPr>
          <a:xfrm>
            <a:off x="1463479" y="3002017"/>
            <a:ext cx="2755883" cy="904863"/>
          </a:xfrm>
          <a:prstGeom prst="rect">
            <a:avLst/>
          </a:prstGeom>
          <a:noFill/>
        </p:spPr>
        <p:txBody>
          <a:bodyPr wrap="none" rtlCol="0">
            <a:spAutoFit/>
          </a:bodyPr>
          <a:lstStyle/>
          <a:p>
            <a:pPr>
              <a:lnSpc>
                <a:spcPct val="80000"/>
              </a:lnSpc>
            </a:pPr>
            <a:r>
              <a:rPr lang="en-US" sz="6600">
                <a:solidFill>
                  <a:schemeClr val="bg1"/>
                </a:solidFill>
                <a:latin typeface="Lato Light"/>
                <a:cs typeface="Lato Light"/>
              </a:rPr>
              <a:t>DEMO</a:t>
            </a:r>
          </a:p>
        </p:txBody>
      </p:sp>
      <p:pic>
        <p:nvPicPr>
          <p:cNvPr id="3" name="Apple-Watch-HR">
            <a:hlinkClick r:id="" action="ppaction://media"/>
            <a:extLst>
              <a:ext uri="{FF2B5EF4-FFF2-40B4-BE49-F238E27FC236}">
                <a16:creationId xmlns:a16="http://schemas.microsoft.com/office/drawing/2014/main" id="{CC8B9C81-751A-FB6B-C2ED-6E2A2042D3F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798984" y="4761255"/>
            <a:ext cx="3441226" cy="7457285"/>
          </a:xfrm>
          <a:prstGeom prst="rect">
            <a:avLst/>
          </a:prstGeom>
        </p:spPr>
      </p:pic>
      <p:pic>
        <p:nvPicPr>
          <p:cNvPr id="8" name="ZensorFlow_App_Demo1">
            <a:hlinkClick r:id="" action="ppaction://media"/>
            <a:extLst>
              <a:ext uri="{FF2B5EF4-FFF2-40B4-BE49-F238E27FC236}">
                <a16:creationId xmlns:a16="http://schemas.microsoft.com/office/drawing/2014/main" id="{68A83D6F-108F-C0E0-E818-3317F2F26F9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2585435" y="4732887"/>
            <a:ext cx="3484632" cy="7551348"/>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579FB951-B70C-D25A-7EB9-AE3BBBA38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6281" y="4773379"/>
            <a:ext cx="3480237" cy="7551348"/>
          </a:xfrm>
          <a:prstGeom prst="rect">
            <a:avLst/>
          </a:prstGeom>
        </p:spPr>
      </p:pic>
      <p:sp>
        <p:nvSpPr>
          <p:cNvPr id="16" name="TextBox 15">
            <a:extLst>
              <a:ext uri="{FF2B5EF4-FFF2-40B4-BE49-F238E27FC236}">
                <a16:creationId xmlns:a16="http://schemas.microsoft.com/office/drawing/2014/main" id="{219D401D-F47E-0207-3844-1EC1AEB28DA8}"/>
              </a:ext>
            </a:extLst>
          </p:cNvPr>
          <p:cNvSpPr txBox="1"/>
          <p:nvPr/>
        </p:nvSpPr>
        <p:spPr>
          <a:xfrm>
            <a:off x="1463479" y="858838"/>
            <a:ext cx="11638122"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Results &amp; Discussion</a:t>
            </a:r>
          </a:p>
          <a:p>
            <a:pPr>
              <a:lnSpc>
                <a:spcPct val="80000"/>
              </a:lnSpc>
            </a:pPr>
            <a:r>
              <a:rPr lang="en-US" sz="5500" dirty="0">
                <a:solidFill>
                  <a:schemeClr val="tx2"/>
                </a:solidFill>
                <a:cs typeface="Bebas Neue Bold"/>
              </a:rPr>
              <a:t>Application Demo</a:t>
            </a:r>
          </a:p>
        </p:txBody>
      </p:sp>
      <p:sp>
        <p:nvSpPr>
          <p:cNvPr id="2" name="Right Arrow 1">
            <a:extLst>
              <a:ext uri="{FF2B5EF4-FFF2-40B4-BE49-F238E27FC236}">
                <a16:creationId xmlns:a16="http://schemas.microsoft.com/office/drawing/2014/main" id="{AECF202D-7A64-3C62-45B5-FF5DEBA0B270}"/>
              </a:ext>
            </a:extLst>
          </p:cNvPr>
          <p:cNvSpPr/>
          <p:nvPr/>
        </p:nvSpPr>
        <p:spPr>
          <a:xfrm>
            <a:off x="6727119" y="7914488"/>
            <a:ext cx="1403498" cy="1150821"/>
          </a:xfrm>
          <a:prstGeom prst="righ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P"/>
          </a:p>
        </p:txBody>
      </p:sp>
      <p:pic>
        <p:nvPicPr>
          <p:cNvPr id="6" name="Picture 5" descr="A screenshot of a computer&#10;&#10;Description automatically generated">
            <a:extLst>
              <a:ext uri="{FF2B5EF4-FFF2-40B4-BE49-F238E27FC236}">
                <a16:creationId xmlns:a16="http://schemas.microsoft.com/office/drawing/2014/main" id="{7F613DE1-3F1D-650F-A4C4-BBE5144F77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28" y="7253965"/>
            <a:ext cx="5817928" cy="2471866"/>
          </a:xfrm>
          <a:prstGeom prst="rect">
            <a:avLst/>
          </a:prstGeom>
        </p:spPr>
      </p:pic>
      <p:sp>
        <p:nvSpPr>
          <p:cNvPr id="5" name="TextBox 4">
            <a:extLst>
              <a:ext uri="{FF2B5EF4-FFF2-40B4-BE49-F238E27FC236}">
                <a16:creationId xmlns:a16="http://schemas.microsoft.com/office/drawing/2014/main" id="{351F84B2-5542-4F9B-E51E-6FA237755735}"/>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pic>
        <p:nvPicPr>
          <p:cNvPr id="12" name="Picture 11" descr="A close up of a smart watch&#10;&#10;Description automatically generated">
            <a:extLst>
              <a:ext uri="{FF2B5EF4-FFF2-40B4-BE49-F238E27FC236}">
                <a16:creationId xmlns:a16="http://schemas.microsoft.com/office/drawing/2014/main" id="{6245D0A7-200D-E84F-8DAA-4B27ADCB01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69127" y="4773379"/>
            <a:ext cx="2744995" cy="7276827"/>
          </a:xfrm>
          <a:prstGeom prst="rect">
            <a:avLst/>
          </a:prstGeom>
        </p:spPr>
      </p:pic>
    </p:spTree>
    <p:extLst>
      <p:ext uri="{BB962C8B-B14F-4D97-AF65-F5344CB8AC3E}">
        <p14:creationId xmlns:p14="http://schemas.microsoft.com/office/powerpoint/2010/main" val="392511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2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247134" y="2797830"/>
            <a:ext cx="24624784" cy="1109050"/>
          </a:xfrm>
          <a:prstGeom prst="rect">
            <a:avLst/>
          </a:prstGeom>
          <a:solidFill>
            <a:srgbClr val="354256"/>
          </a:solidFill>
          <a:ln>
            <a:noFill/>
          </a:ln>
          <a:effectLst/>
        </p:spPr>
        <p:style>
          <a:lnRef idx="1">
            <a:schemeClr val="accent1"/>
          </a:lnRef>
          <a:fillRef idx="3">
            <a:schemeClr val="accent1"/>
          </a:fillRef>
          <a:effectRef idx="2">
            <a:schemeClr val="accent1"/>
          </a:effectRef>
          <a:fontRef idx="minor">
            <a:schemeClr val="lt1"/>
          </a:fontRef>
        </p:style>
        <p:txBody>
          <a:bodyPr lIns="243755" tIns="121878" rIns="243755" bIns="121878" rtlCol="0" anchor="ctr"/>
          <a:lstStyle/>
          <a:p>
            <a:pPr algn="ctr"/>
            <a:endParaRPr lang="en-US">
              <a:solidFill>
                <a:schemeClr val="accent1">
                  <a:lumMod val="50000"/>
                </a:schemeClr>
              </a:solidFill>
              <a:latin typeface="Calibri Light"/>
            </a:endParaRPr>
          </a:p>
        </p:txBody>
      </p:sp>
      <p:sp>
        <p:nvSpPr>
          <p:cNvPr id="63" name="TextBox 62"/>
          <p:cNvSpPr txBox="1"/>
          <p:nvPr/>
        </p:nvSpPr>
        <p:spPr>
          <a:xfrm>
            <a:off x="1463479" y="3002017"/>
            <a:ext cx="17868994" cy="904863"/>
          </a:xfrm>
          <a:prstGeom prst="rect">
            <a:avLst/>
          </a:prstGeom>
          <a:noFill/>
        </p:spPr>
        <p:txBody>
          <a:bodyPr wrap="none" rtlCol="0">
            <a:spAutoFit/>
          </a:bodyPr>
          <a:lstStyle/>
          <a:p>
            <a:pPr>
              <a:lnSpc>
                <a:spcPct val="80000"/>
              </a:lnSpc>
            </a:pPr>
            <a:r>
              <a:rPr lang="en-US" sz="6600" dirty="0">
                <a:solidFill>
                  <a:schemeClr val="bg1"/>
                </a:solidFill>
                <a:latin typeface="Lato Light"/>
                <a:cs typeface="Lato Light"/>
              </a:rPr>
              <a:t>Time-Series Database and Real-time Data Ready</a:t>
            </a:r>
          </a:p>
        </p:txBody>
      </p:sp>
      <p:sp>
        <p:nvSpPr>
          <p:cNvPr id="5" name="TextBox 4">
            <a:extLst>
              <a:ext uri="{FF2B5EF4-FFF2-40B4-BE49-F238E27FC236}">
                <a16:creationId xmlns:a16="http://schemas.microsoft.com/office/drawing/2014/main" id="{A4029EFB-5CED-3B8A-4FE7-2E1CCA75EB49}"/>
              </a:ext>
            </a:extLst>
          </p:cNvPr>
          <p:cNvSpPr txBox="1"/>
          <p:nvPr/>
        </p:nvSpPr>
        <p:spPr>
          <a:xfrm>
            <a:off x="1463479" y="858838"/>
            <a:ext cx="12361076"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Results &amp; Discussion</a:t>
            </a:r>
          </a:p>
          <a:p>
            <a:pPr>
              <a:lnSpc>
                <a:spcPct val="80000"/>
              </a:lnSpc>
            </a:pPr>
            <a:r>
              <a:rPr lang="en-US" sz="5500" dirty="0">
                <a:solidFill>
                  <a:schemeClr val="tx2"/>
                </a:solidFill>
                <a:cs typeface="Bebas Neue Bold"/>
              </a:rPr>
              <a:t>Datastore in Database Server (</a:t>
            </a:r>
            <a:r>
              <a:rPr lang="en-US" sz="5500" dirty="0" err="1">
                <a:solidFill>
                  <a:schemeClr val="tx2"/>
                </a:solidFill>
                <a:cs typeface="Bebas Neue Bold"/>
              </a:rPr>
              <a:t>InfluxDB</a:t>
            </a:r>
            <a:r>
              <a:rPr lang="en-US" sz="5500" dirty="0">
                <a:solidFill>
                  <a:schemeClr val="tx2"/>
                </a:solidFill>
                <a:cs typeface="Bebas Neue Bold"/>
              </a:rPr>
              <a:t>)</a:t>
            </a:r>
          </a:p>
        </p:txBody>
      </p:sp>
      <p:pic>
        <p:nvPicPr>
          <p:cNvPr id="9" name="Picture 8" descr="A screenshot of a computer&#10;&#10;Description automatically generated">
            <a:extLst>
              <a:ext uri="{FF2B5EF4-FFF2-40B4-BE49-F238E27FC236}">
                <a16:creationId xmlns:a16="http://schemas.microsoft.com/office/drawing/2014/main" id="{1B6A4283-0B4E-4C5B-61C4-E9ECD88F4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99" y="4749132"/>
            <a:ext cx="11227183" cy="8159212"/>
          </a:xfrm>
          <a:prstGeom prst="rect">
            <a:avLst/>
          </a:prstGeom>
        </p:spPr>
      </p:pic>
      <p:pic>
        <p:nvPicPr>
          <p:cNvPr id="11" name="Picture 10" descr="A table with numbers on it&#10;&#10;Description automatically generated">
            <a:extLst>
              <a:ext uri="{FF2B5EF4-FFF2-40B4-BE49-F238E27FC236}">
                <a16:creationId xmlns:a16="http://schemas.microsoft.com/office/drawing/2014/main" id="{2B8BE1C6-84CD-B8AE-5CDC-7F7C2507E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9445" y="5912408"/>
            <a:ext cx="11501801" cy="4332869"/>
          </a:xfrm>
          <a:prstGeom prst="rect">
            <a:avLst/>
          </a:prstGeom>
        </p:spPr>
      </p:pic>
      <p:sp>
        <p:nvSpPr>
          <p:cNvPr id="3" name="TextBox 2">
            <a:extLst>
              <a:ext uri="{FF2B5EF4-FFF2-40B4-BE49-F238E27FC236}">
                <a16:creationId xmlns:a16="http://schemas.microsoft.com/office/drawing/2014/main" id="{8D3C6204-7017-8C53-7AB5-DDB7D4E89F68}"/>
              </a:ext>
            </a:extLst>
          </p:cNvPr>
          <p:cNvSpPr txBox="1"/>
          <p:nvPr/>
        </p:nvSpPr>
        <p:spPr>
          <a:xfrm>
            <a:off x="16293726" y="10409850"/>
            <a:ext cx="4333238" cy="646331"/>
          </a:xfrm>
          <a:prstGeom prst="rect">
            <a:avLst/>
          </a:prstGeom>
          <a:noFill/>
        </p:spPr>
        <p:txBody>
          <a:bodyPr wrap="none" rtlCol="0">
            <a:spAutoFit/>
          </a:bodyPr>
          <a:lstStyle/>
          <a:p>
            <a:r>
              <a:rPr lang="en-JP">
                <a:solidFill>
                  <a:schemeClr val="accent3"/>
                </a:solidFill>
              </a:rPr>
              <a:t>File exported to CSV</a:t>
            </a:r>
          </a:p>
        </p:txBody>
      </p:sp>
      <p:sp>
        <p:nvSpPr>
          <p:cNvPr id="4" name="TextBox 3">
            <a:extLst>
              <a:ext uri="{FF2B5EF4-FFF2-40B4-BE49-F238E27FC236}">
                <a16:creationId xmlns:a16="http://schemas.microsoft.com/office/drawing/2014/main" id="{6FB1D08D-0022-D59F-6EF8-273F118BB9C4}"/>
              </a:ext>
            </a:extLst>
          </p:cNvPr>
          <p:cNvSpPr txBox="1"/>
          <p:nvPr/>
        </p:nvSpPr>
        <p:spPr>
          <a:xfrm>
            <a:off x="4335698" y="4020514"/>
            <a:ext cx="4232249" cy="646331"/>
          </a:xfrm>
          <a:prstGeom prst="rect">
            <a:avLst/>
          </a:prstGeom>
          <a:noFill/>
        </p:spPr>
        <p:txBody>
          <a:bodyPr wrap="none" rtlCol="0">
            <a:spAutoFit/>
          </a:bodyPr>
          <a:lstStyle/>
          <a:p>
            <a:r>
              <a:rPr lang="en-JP" b="1" dirty="0">
                <a:solidFill>
                  <a:schemeClr val="accent3"/>
                </a:solidFill>
              </a:rPr>
              <a:t>InfluxDB Dashboard</a:t>
            </a:r>
          </a:p>
        </p:txBody>
      </p:sp>
      <p:sp>
        <p:nvSpPr>
          <p:cNvPr id="2" name="TextBox 1">
            <a:extLst>
              <a:ext uri="{FF2B5EF4-FFF2-40B4-BE49-F238E27FC236}">
                <a16:creationId xmlns:a16="http://schemas.microsoft.com/office/drawing/2014/main" id="{6BE3C334-D978-9045-B2A6-1053B0D2410D}"/>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805299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99C867-FEDF-F8C1-F03C-79D3594630D8}"/>
              </a:ext>
            </a:extLst>
          </p:cNvPr>
          <p:cNvSpPr txBox="1"/>
          <p:nvPr/>
        </p:nvSpPr>
        <p:spPr>
          <a:xfrm>
            <a:off x="1463479" y="858838"/>
            <a:ext cx="11638122"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Results &amp; Discussion</a:t>
            </a:r>
          </a:p>
          <a:p>
            <a:pPr>
              <a:lnSpc>
                <a:spcPct val="80000"/>
              </a:lnSpc>
            </a:pPr>
            <a:r>
              <a:rPr lang="en-US" sz="5500" dirty="0">
                <a:solidFill>
                  <a:schemeClr val="tx2"/>
                </a:solidFill>
                <a:cs typeface="Bebas Neue Bold"/>
              </a:rPr>
              <a:t>Limitations</a:t>
            </a:r>
          </a:p>
        </p:txBody>
      </p:sp>
      <p:graphicFrame>
        <p:nvGraphicFramePr>
          <p:cNvPr id="4" name="Table 3">
            <a:extLst>
              <a:ext uri="{FF2B5EF4-FFF2-40B4-BE49-F238E27FC236}">
                <a16:creationId xmlns:a16="http://schemas.microsoft.com/office/drawing/2014/main" id="{695D47D0-EB75-0DE9-301C-46CDE05A6258}"/>
              </a:ext>
            </a:extLst>
          </p:cNvPr>
          <p:cNvGraphicFramePr>
            <a:graphicFrameLocks noGrp="1"/>
          </p:cNvGraphicFramePr>
          <p:nvPr>
            <p:extLst>
              <p:ext uri="{D42A27DB-BD31-4B8C-83A1-F6EECF244321}">
                <p14:modId xmlns:p14="http://schemas.microsoft.com/office/powerpoint/2010/main" val="3538328298"/>
              </p:ext>
            </p:extLst>
          </p:nvPr>
        </p:nvGraphicFramePr>
        <p:xfrm>
          <a:off x="1463479" y="4168588"/>
          <a:ext cx="21024850" cy="3749040"/>
        </p:xfrm>
        <a:graphic>
          <a:graphicData uri="http://schemas.openxmlformats.org/drawingml/2006/table">
            <a:tbl>
              <a:tblPr>
                <a:tableStyleId>{69CF1AB2-1976-4502-BF36-3FF5EA218861}</a:tableStyleId>
              </a:tblPr>
              <a:tblGrid>
                <a:gridCol w="10512425">
                  <a:extLst>
                    <a:ext uri="{9D8B030D-6E8A-4147-A177-3AD203B41FA5}">
                      <a16:colId xmlns:a16="http://schemas.microsoft.com/office/drawing/2014/main" val="910562285"/>
                    </a:ext>
                  </a:extLst>
                </a:gridCol>
                <a:gridCol w="10512425">
                  <a:extLst>
                    <a:ext uri="{9D8B030D-6E8A-4147-A177-3AD203B41FA5}">
                      <a16:colId xmlns:a16="http://schemas.microsoft.com/office/drawing/2014/main" val="596724650"/>
                    </a:ext>
                  </a:extLst>
                </a:gridCol>
              </a:tblGrid>
              <a:tr h="0">
                <a:tc>
                  <a:txBody>
                    <a:bodyPr/>
                    <a:lstStyle/>
                    <a:p>
                      <a:r>
                        <a:rPr lang="en-US" sz="4800" b="1" dirty="0">
                          <a:solidFill>
                            <a:schemeClr val="bg2">
                              <a:lumMod val="10000"/>
                            </a:schemeClr>
                          </a:solidFill>
                        </a:rPr>
                        <a:t>Advantage</a:t>
                      </a:r>
                    </a:p>
                  </a:txBody>
                  <a:tcPr anchor="ctr"/>
                </a:tc>
                <a:tc>
                  <a:txBody>
                    <a:bodyPr/>
                    <a:lstStyle/>
                    <a:p>
                      <a:r>
                        <a:rPr lang="en-US" sz="4800" b="1" dirty="0">
                          <a:solidFill>
                            <a:schemeClr val="bg2">
                              <a:lumMod val="10000"/>
                            </a:schemeClr>
                          </a:solidFill>
                        </a:rPr>
                        <a:t>Disadvantage</a:t>
                      </a:r>
                    </a:p>
                  </a:txBody>
                  <a:tcPr anchor="ctr"/>
                </a:tc>
                <a:extLst>
                  <a:ext uri="{0D108BD9-81ED-4DB2-BD59-A6C34878D82A}">
                    <a16:rowId xmlns:a16="http://schemas.microsoft.com/office/drawing/2014/main" val="2315701842"/>
                  </a:ext>
                </a:extLst>
              </a:tr>
              <a:tr h="0">
                <a:tc>
                  <a:txBody>
                    <a:bodyPr/>
                    <a:lstStyle/>
                    <a:p>
                      <a:r>
                        <a:rPr lang="en-US" b="1" dirty="0"/>
                        <a:t>Cross-Platform Compatibility</a:t>
                      </a:r>
                      <a:r>
                        <a:rPr lang="en-US" dirty="0"/>
                        <a:t>: Write once, deploy on both iOS and Android, saving time and development resources</a:t>
                      </a:r>
                    </a:p>
                  </a:txBody>
                  <a:tcPr anchor="ctr"/>
                </a:tc>
                <a:tc>
                  <a:txBody>
                    <a:bodyPr/>
                    <a:lstStyle/>
                    <a:p>
                      <a:r>
                        <a:rPr lang="en-US" b="1" dirty="0"/>
                        <a:t>Limited Wearable Connectivity Support</a:t>
                      </a:r>
                      <a:r>
                        <a:rPr lang="en-US" dirty="0"/>
                        <a:t>: </a:t>
                      </a:r>
                      <a:r>
                        <a:rPr lang="en-US" sz="3600" b="0" i="0" kern="1200" dirty="0">
                          <a:solidFill>
                            <a:schemeClr val="dk1"/>
                          </a:solidFill>
                          <a:effectLst/>
                          <a:latin typeface="+mn-lt"/>
                          <a:ea typeface="+mn-ea"/>
                          <a:cs typeface="+mn-cs"/>
                        </a:rPr>
                        <a:t>Requires native code expertise for wearable connectivity</a:t>
                      </a:r>
                      <a:endParaRPr lang="en-US" dirty="0"/>
                    </a:p>
                  </a:txBody>
                  <a:tcPr anchor="ctr"/>
                </a:tc>
                <a:extLst>
                  <a:ext uri="{0D108BD9-81ED-4DB2-BD59-A6C34878D82A}">
                    <a16:rowId xmlns:a16="http://schemas.microsoft.com/office/drawing/2014/main" val="757676291"/>
                  </a:ext>
                </a:extLst>
              </a:tr>
              <a:tr h="0">
                <a:tc>
                  <a:txBody>
                    <a:bodyPr/>
                    <a:lstStyle/>
                    <a:p>
                      <a:r>
                        <a:rPr lang="en-US" b="1" dirty="0"/>
                        <a:t>Hot Reload</a:t>
                      </a:r>
                      <a:r>
                        <a:rPr lang="en-US" dirty="0"/>
                        <a:t>:  Immediate visual feedback during development, aiding in efficient debugging</a:t>
                      </a:r>
                    </a:p>
                  </a:txBody>
                  <a:tcPr anchor="ctr"/>
                </a:tc>
                <a:tc>
                  <a:txBody>
                    <a:bodyPr/>
                    <a:lstStyle/>
                    <a:p>
                      <a:r>
                        <a:rPr lang="en-US" b="1" dirty="0"/>
                        <a:t>Slow Compilation Time</a:t>
                      </a:r>
                      <a:r>
                        <a:rPr lang="en-US" dirty="0"/>
                        <a:t>: </a:t>
                      </a:r>
                      <a:r>
                        <a:rPr lang="en-US" sz="3600" b="0" i="0" kern="1200" dirty="0">
                          <a:solidFill>
                            <a:schemeClr val="dk1"/>
                          </a:solidFill>
                          <a:effectLst/>
                          <a:latin typeface="+mn-lt"/>
                          <a:ea typeface="+mn-ea"/>
                          <a:cs typeface="+mn-cs"/>
                        </a:rPr>
                        <a:t>Slow builds and occasional confusing errors </a:t>
                      </a:r>
                      <a:r>
                        <a:rPr lang="en-US" dirty="0"/>
                        <a:t>that extend development time</a:t>
                      </a:r>
                    </a:p>
                  </a:txBody>
                  <a:tcPr anchor="ctr"/>
                </a:tc>
                <a:extLst>
                  <a:ext uri="{0D108BD9-81ED-4DB2-BD59-A6C34878D82A}">
                    <a16:rowId xmlns:a16="http://schemas.microsoft.com/office/drawing/2014/main" val="1567480595"/>
                  </a:ext>
                </a:extLst>
              </a:tr>
            </a:tbl>
          </a:graphicData>
        </a:graphic>
      </p:graphicFrame>
      <p:sp>
        <p:nvSpPr>
          <p:cNvPr id="5" name="TextBox 4">
            <a:extLst>
              <a:ext uri="{FF2B5EF4-FFF2-40B4-BE49-F238E27FC236}">
                <a16:creationId xmlns:a16="http://schemas.microsoft.com/office/drawing/2014/main" id="{1D4C3CAE-8040-F3DD-2A29-BB22DB7E01DB}"/>
              </a:ext>
            </a:extLst>
          </p:cNvPr>
          <p:cNvSpPr txBox="1"/>
          <p:nvPr/>
        </p:nvSpPr>
        <p:spPr>
          <a:xfrm>
            <a:off x="1405313" y="3169474"/>
            <a:ext cx="21301024" cy="707886"/>
          </a:xfrm>
          <a:prstGeom prst="rect">
            <a:avLst/>
          </a:prstGeom>
          <a:noFill/>
        </p:spPr>
        <p:txBody>
          <a:bodyPr wrap="none" rtlCol="0">
            <a:spAutoFit/>
          </a:bodyPr>
          <a:lstStyle/>
          <a:p>
            <a:r>
              <a:rPr lang="en-JP" sz="4000" dirty="0">
                <a:solidFill>
                  <a:schemeClr val="accent3"/>
                </a:solidFill>
              </a:rPr>
              <a:t>Comparison of advantages and disadvantages of using Flutter in ZensorsFlow app development</a:t>
            </a:r>
          </a:p>
        </p:txBody>
      </p:sp>
      <p:sp>
        <p:nvSpPr>
          <p:cNvPr id="12" name="TextBox 11">
            <a:extLst>
              <a:ext uri="{FF2B5EF4-FFF2-40B4-BE49-F238E27FC236}">
                <a16:creationId xmlns:a16="http://schemas.microsoft.com/office/drawing/2014/main" id="{79437303-CCBD-194B-511D-68F3F7D02FE3}"/>
              </a:ext>
            </a:extLst>
          </p:cNvPr>
          <p:cNvSpPr txBox="1"/>
          <p:nvPr/>
        </p:nvSpPr>
        <p:spPr>
          <a:xfrm>
            <a:off x="2459522" y="9032649"/>
            <a:ext cx="18974597" cy="1938992"/>
          </a:xfrm>
          <a:prstGeom prst="rect">
            <a:avLst/>
          </a:prstGeom>
          <a:noFill/>
        </p:spPr>
        <p:txBody>
          <a:bodyPr wrap="square" rtlCol="0">
            <a:spAutoFit/>
          </a:bodyPr>
          <a:lstStyle/>
          <a:p>
            <a:pPr marL="571500" indent="-571500">
              <a:buFont typeface="Wingdings" pitchFamily="2" charset="2"/>
              <a:buChar char="Ø"/>
            </a:pPr>
            <a:r>
              <a:rPr lang="en-US" sz="4000" b="0" i="0" dirty="0">
                <a:solidFill>
                  <a:schemeClr val="tx1">
                    <a:lumMod val="50000"/>
                  </a:schemeClr>
                </a:solidFill>
                <a:effectLst/>
                <a:latin typeface="Söhne"/>
              </a:rPr>
              <a:t>These disadvantage points suggest potential limitations when using Flutter for extensive native platform interfacing such as wearable connectivity. </a:t>
            </a:r>
            <a:endParaRPr lang="en-US" sz="4000" dirty="0">
              <a:solidFill>
                <a:schemeClr val="tx1">
                  <a:lumMod val="50000"/>
                </a:schemeClr>
              </a:solidFill>
              <a:latin typeface="Söhne"/>
            </a:endParaRPr>
          </a:p>
          <a:p>
            <a:pPr marL="571500" indent="-571500">
              <a:buFont typeface="Wingdings" pitchFamily="2" charset="2"/>
              <a:buChar char="Ø"/>
            </a:pPr>
            <a:r>
              <a:rPr lang="en-US" sz="4000" b="0" i="0" dirty="0">
                <a:solidFill>
                  <a:schemeClr val="tx1">
                    <a:lumMod val="50000"/>
                  </a:schemeClr>
                </a:solidFill>
                <a:effectLst/>
                <a:latin typeface="Söhne"/>
              </a:rPr>
              <a:t>These issues present promising areas for future exploration and solution development. </a:t>
            </a:r>
            <a:endParaRPr lang="en-JP" sz="4000" dirty="0">
              <a:solidFill>
                <a:schemeClr val="tx1">
                  <a:lumMod val="50000"/>
                </a:schemeClr>
              </a:solidFill>
            </a:endParaRPr>
          </a:p>
        </p:txBody>
      </p:sp>
      <p:sp>
        <p:nvSpPr>
          <p:cNvPr id="2" name="TextBox 1">
            <a:extLst>
              <a:ext uri="{FF2B5EF4-FFF2-40B4-BE49-F238E27FC236}">
                <a16:creationId xmlns:a16="http://schemas.microsoft.com/office/drawing/2014/main" id="{618B1732-D0B9-F169-5997-09E5596DF396}"/>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339132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99C867-FEDF-F8C1-F03C-79D3594630D8}"/>
              </a:ext>
            </a:extLst>
          </p:cNvPr>
          <p:cNvSpPr txBox="1"/>
          <p:nvPr/>
        </p:nvSpPr>
        <p:spPr>
          <a:xfrm>
            <a:off x="1463479" y="858838"/>
            <a:ext cx="11638122"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Results &amp; Discussion</a:t>
            </a:r>
          </a:p>
          <a:p>
            <a:pPr>
              <a:lnSpc>
                <a:spcPct val="80000"/>
              </a:lnSpc>
            </a:pPr>
            <a:r>
              <a:rPr lang="en-US" sz="5500" dirty="0">
                <a:solidFill>
                  <a:schemeClr val="tx2"/>
                </a:solidFill>
                <a:cs typeface="Bebas Neue Bold"/>
              </a:rPr>
              <a:t>Future Works</a:t>
            </a:r>
          </a:p>
        </p:txBody>
      </p:sp>
      <p:sp>
        <p:nvSpPr>
          <p:cNvPr id="2" name="TextBox 1">
            <a:extLst>
              <a:ext uri="{FF2B5EF4-FFF2-40B4-BE49-F238E27FC236}">
                <a16:creationId xmlns:a16="http://schemas.microsoft.com/office/drawing/2014/main" id="{0E7D45FB-9042-E591-CA80-99836F6EC1D4}"/>
              </a:ext>
            </a:extLst>
          </p:cNvPr>
          <p:cNvSpPr txBox="1"/>
          <p:nvPr/>
        </p:nvSpPr>
        <p:spPr>
          <a:xfrm>
            <a:off x="1971040" y="3780919"/>
            <a:ext cx="20157440" cy="6793976"/>
          </a:xfrm>
          <a:prstGeom prst="rect">
            <a:avLst/>
          </a:prstGeom>
          <a:noFill/>
        </p:spPr>
        <p:txBody>
          <a:bodyPr wrap="square" rtlCol="0">
            <a:spAutoFit/>
          </a:bodyPr>
          <a:lstStyle/>
          <a:p>
            <a:pPr marL="571500" indent="-571500">
              <a:lnSpc>
                <a:spcPct val="200000"/>
              </a:lnSpc>
              <a:buFont typeface="Wingdings" pitchFamily="2" charset="2"/>
              <a:buChar char="v"/>
            </a:pPr>
            <a:r>
              <a:rPr lang="en-US" sz="4500" dirty="0">
                <a:solidFill>
                  <a:srgbClr val="168166"/>
                </a:solidFill>
              </a:rPr>
              <a:t>Migrate to low-code platform like </a:t>
            </a:r>
            <a:r>
              <a:rPr lang="en-US" sz="4500" dirty="0" err="1">
                <a:solidFill>
                  <a:srgbClr val="168166"/>
                </a:solidFill>
              </a:rPr>
              <a:t>FlutterFlow</a:t>
            </a:r>
            <a:r>
              <a:rPr lang="en-US" sz="4500" dirty="0">
                <a:solidFill>
                  <a:srgbClr val="168166"/>
                </a:solidFill>
              </a:rPr>
              <a:t> for more minimal solution</a:t>
            </a:r>
          </a:p>
          <a:p>
            <a:pPr marL="571500" indent="-571500">
              <a:lnSpc>
                <a:spcPct val="200000"/>
              </a:lnSpc>
              <a:buFont typeface="Wingdings" pitchFamily="2" charset="2"/>
              <a:buChar char="v"/>
            </a:pPr>
            <a:r>
              <a:rPr lang="en-US" sz="4500" dirty="0">
                <a:solidFill>
                  <a:srgbClr val="168166"/>
                </a:solidFill>
              </a:rPr>
              <a:t>Expand device support, including </a:t>
            </a:r>
            <a:br>
              <a:rPr lang="en-US" sz="4500" dirty="0">
                <a:solidFill>
                  <a:srgbClr val="168166"/>
                </a:solidFill>
              </a:rPr>
            </a:br>
            <a:r>
              <a:rPr lang="en-US" sz="4500" dirty="0">
                <a:solidFill>
                  <a:srgbClr val="168166"/>
                </a:solidFill>
              </a:rPr>
              <a:t>Android Wear, and enhance </a:t>
            </a:r>
            <a:br>
              <a:rPr lang="en-US" sz="4500" dirty="0">
                <a:solidFill>
                  <a:srgbClr val="168166"/>
                </a:solidFill>
              </a:rPr>
            </a:br>
            <a:r>
              <a:rPr lang="en-US" sz="4500" dirty="0">
                <a:solidFill>
                  <a:srgbClr val="168166"/>
                </a:solidFill>
              </a:rPr>
              <a:t>the app's utility, security, </a:t>
            </a:r>
            <a:br>
              <a:rPr lang="en-US" sz="4500" dirty="0">
                <a:solidFill>
                  <a:srgbClr val="168166"/>
                </a:solidFill>
              </a:rPr>
            </a:br>
            <a:r>
              <a:rPr lang="en-US" sz="4500" dirty="0">
                <a:solidFill>
                  <a:srgbClr val="168166"/>
                </a:solidFill>
              </a:rPr>
              <a:t>and performance</a:t>
            </a:r>
            <a:endParaRPr lang="en-JP" sz="4500" dirty="0"/>
          </a:p>
        </p:txBody>
      </p:sp>
      <p:pic>
        <p:nvPicPr>
          <p:cNvPr id="4" name="Picture 3">
            <a:extLst>
              <a:ext uri="{FF2B5EF4-FFF2-40B4-BE49-F238E27FC236}">
                <a16:creationId xmlns:a16="http://schemas.microsoft.com/office/drawing/2014/main" id="{763A2C58-14CA-4368-22FD-48063B8E432C}"/>
              </a:ext>
            </a:extLst>
          </p:cNvPr>
          <p:cNvPicPr>
            <a:picLocks noChangeAspect="1"/>
          </p:cNvPicPr>
          <p:nvPr/>
        </p:nvPicPr>
        <p:blipFill>
          <a:blip r:embed="rId3"/>
          <a:stretch>
            <a:fillRect/>
          </a:stretch>
        </p:blipFill>
        <p:spPr>
          <a:xfrm>
            <a:off x="12451360" y="5459479"/>
            <a:ext cx="8783039" cy="6663278"/>
          </a:xfrm>
          <a:prstGeom prst="rect">
            <a:avLst/>
          </a:prstGeom>
        </p:spPr>
      </p:pic>
      <p:sp>
        <p:nvSpPr>
          <p:cNvPr id="5" name="TextBox 4">
            <a:extLst>
              <a:ext uri="{FF2B5EF4-FFF2-40B4-BE49-F238E27FC236}">
                <a16:creationId xmlns:a16="http://schemas.microsoft.com/office/drawing/2014/main" id="{34EB8B49-47D7-D03D-1235-DBCB13F68F4C}"/>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72809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44625" y="858838"/>
            <a:ext cx="6077305" cy="1274195"/>
          </a:xfrm>
          <a:prstGeom prst="rect">
            <a:avLst/>
          </a:prstGeom>
          <a:noFill/>
        </p:spPr>
        <p:txBody>
          <a:bodyPr wrap="none" rtlCol="0">
            <a:spAutoFit/>
          </a:bodyPr>
          <a:lstStyle/>
          <a:p>
            <a:pPr>
              <a:lnSpc>
                <a:spcPct val="80000"/>
              </a:lnSpc>
            </a:pPr>
            <a:r>
              <a:rPr lang="en-US" sz="9600" b="1" dirty="0">
                <a:solidFill>
                  <a:schemeClr val="tx2"/>
                </a:solidFill>
                <a:cs typeface="Bebas Neue Bold"/>
              </a:rPr>
              <a:t>Conclusion</a:t>
            </a:r>
          </a:p>
        </p:txBody>
      </p:sp>
      <p:sp>
        <p:nvSpPr>
          <p:cNvPr id="19" name="TextBox 18"/>
          <p:cNvSpPr txBox="1"/>
          <p:nvPr/>
        </p:nvSpPr>
        <p:spPr>
          <a:xfrm>
            <a:off x="3823564" y="9681819"/>
            <a:ext cx="19170965" cy="938731"/>
          </a:xfrm>
          <a:prstGeom prst="rect">
            <a:avLst/>
          </a:prstGeom>
          <a:noFill/>
        </p:spPr>
        <p:txBody>
          <a:bodyPr wrap="square" lIns="243852" tIns="121926" rIns="243852" bIns="121926" rtlCol="0">
            <a:spAutoFit/>
          </a:bodyPr>
          <a:lstStyle/>
          <a:p>
            <a:r>
              <a:rPr lang="en-US" sz="4500" dirty="0">
                <a:solidFill>
                  <a:schemeClr val="accent1"/>
                </a:solidFill>
                <a:latin typeface="Lato Black"/>
                <a:cs typeface="Lato Black"/>
              </a:rPr>
              <a:t>Comprehensive System with Efficient Real-time Data Management</a:t>
            </a:r>
          </a:p>
        </p:txBody>
      </p:sp>
      <p:sp>
        <p:nvSpPr>
          <p:cNvPr id="20" name="TextBox 19"/>
          <p:cNvSpPr txBox="1"/>
          <p:nvPr/>
        </p:nvSpPr>
        <p:spPr>
          <a:xfrm>
            <a:off x="3823561" y="10497008"/>
            <a:ext cx="20274618" cy="1477340"/>
          </a:xfrm>
          <a:prstGeom prst="rect">
            <a:avLst/>
          </a:prstGeom>
          <a:noFill/>
        </p:spPr>
        <p:txBody>
          <a:bodyPr wrap="square" lIns="243852" tIns="121926" rIns="243852" bIns="121926" rtlCol="0">
            <a:spAutoFit/>
          </a:bodyPr>
          <a:lstStyle/>
          <a:p>
            <a:r>
              <a:rPr lang="en-US" sz="4000" dirty="0"/>
              <a:t>The </a:t>
            </a:r>
            <a:r>
              <a:rPr lang="en-US" sz="4000" dirty="0" err="1"/>
              <a:t>ZensorsFlow</a:t>
            </a:r>
            <a:r>
              <a:rPr lang="en-US" sz="4000" dirty="0"/>
              <a:t> App uses </a:t>
            </a:r>
            <a:r>
              <a:rPr lang="en-US" sz="4000" dirty="0" err="1"/>
              <a:t>InfluxDB</a:t>
            </a:r>
            <a:r>
              <a:rPr lang="en-US" sz="4000" dirty="0"/>
              <a:t> for superior performance in managing and monitoring real-time mHealth wearable sensor data.</a:t>
            </a:r>
            <a:endParaRPr lang="en-JP" sz="4800" dirty="0">
              <a:effectLst/>
              <a:latin typeface="Times New Roman" panose="02020603050405020304" pitchFamily="18" charset="0"/>
              <a:ea typeface="Times New Roman" panose="02020603050405020304" pitchFamily="18" charset="0"/>
            </a:endParaRPr>
          </a:p>
        </p:txBody>
      </p:sp>
      <p:sp>
        <p:nvSpPr>
          <p:cNvPr id="24" name="TextBox 23"/>
          <p:cNvSpPr txBox="1"/>
          <p:nvPr/>
        </p:nvSpPr>
        <p:spPr>
          <a:xfrm>
            <a:off x="3823567" y="2845469"/>
            <a:ext cx="20458907" cy="938731"/>
          </a:xfrm>
          <a:prstGeom prst="rect">
            <a:avLst/>
          </a:prstGeom>
          <a:noFill/>
        </p:spPr>
        <p:txBody>
          <a:bodyPr wrap="square" lIns="243852" tIns="121926" rIns="243852" bIns="121926" rtlCol="0">
            <a:spAutoFit/>
          </a:bodyPr>
          <a:lstStyle/>
          <a:p>
            <a:r>
              <a:rPr lang="en-US" sz="4500" dirty="0">
                <a:solidFill>
                  <a:schemeClr val="accent1"/>
                </a:solidFill>
                <a:latin typeface="Lato Black"/>
                <a:cs typeface="Lato Black"/>
              </a:rPr>
              <a:t>Cross-Platform Mobile Application Streamlined Data Integration</a:t>
            </a:r>
          </a:p>
        </p:txBody>
      </p:sp>
      <p:sp>
        <p:nvSpPr>
          <p:cNvPr id="41" name="Oval 40"/>
          <p:cNvSpPr/>
          <p:nvPr/>
        </p:nvSpPr>
        <p:spPr>
          <a:xfrm>
            <a:off x="1358859" y="6541763"/>
            <a:ext cx="2146688" cy="214724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sp>
        <p:nvSpPr>
          <p:cNvPr id="40" name="Oval 39"/>
          <p:cNvSpPr/>
          <p:nvPr/>
        </p:nvSpPr>
        <p:spPr>
          <a:xfrm>
            <a:off x="1358859" y="9807340"/>
            <a:ext cx="2146688" cy="214724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p>
        </p:txBody>
      </p:sp>
      <p:grpSp>
        <p:nvGrpSpPr>
          <p:cNvPr id="4" name="Group 3">
            <a:extLst>
              <a:ext uri="{FF2B5EF4-FFF2-40B4-BE49-F238E27FC236}">
                <a16:creationId xmlns:a16="http://schemas.microsoft.com/office/drawing/2014/main" id="{11F47607-8198-59EE-E3B9-CC8E7EE70E0D}"/>
              </a:ext>
            </a:extLst>
          </p:cNvPr>
          <p:cNvGrpSpPr/>
          <p:nvPr/>
        </p:nvGrpSpPr>
        <p:grpSpPr>
          <a:xfrm>
            <a:off x="1358859" y="3276186"/>
            <a:ext cx="2146688" cy="2147246"/>
            <a:chOff x="1444625" y="3205684"/>
            <a:chExt cx="2146688" cy="2147246"/>
          </a:xfrm>
        </p:grpSpPr>
        <p:sp>
          <p:nvSpPr>
            <p:cNvPr id="10" name="Oval 9">
              <a:extLst>
                <a:ext uri="{FF2B5EF4-FFF2-40B4-BE49-F238E27FC236}">
                  <a16:creationId xmlns:a16="http://schemas.microsoft.com/office/drawing/2014/main" id="{E8E958C4-61A6-6101-9B14-C04DC869CFFC}"/>
                </a:ext>
              </a:extLst>
            </p:cNvPr>
            <p:cNvSpPr/>
            <p:nvPr/>
          </p:nvSpPr>
          <p:spPr>
            <a:xfrm>
              <a:off x="1444625" y="3205684"/>
              <a:ext cx="2146688" cy="2147246"/>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dirty="0"/>
            </a:p>
          </p:txBody>
        </p:sp>
        <p:sp>
          <p:nvSpPr>
            <p:cNvPr id="11" name="Freeform 42">
              <a:extLst>
                <a:ext uri="{FF2B5EF4-FFF2-40B4-BE49-F238E27FC236}">
                  <a16:creationId xmlns:a16="http://schemas.microsoft.com/office/drawing/2014/main" id="{BAA0922D-4317-7D72-FB36-94247189BDC2}"/>
                </a:ext>
              </a:extLst>
            </p:cNvPr>
            <p:cNvSpPr>
              <a:spLocks noChangeArrowheads="1"/>
            </p:cNvSpPr>
            <p:nvPr/>
          </p:nvSpPr>
          <p:spPr bwMode="auto">
            <a:xfrm>
              <a:off x="1969920" y="3830670"/>
              <a:ext cx="1096097" cy="981532"/>
            </a:xfrm>
            <a:custGeom>
              <a:avLst/>
              <a:gdLst>
                <a:gd name="T0" fmla="*/ 2147483647 w 587"/>
                <a:gd name="T1" fmla="*/ 2147483647 h 524"/>
                <a:gd name="T2" fmla="*/ 2147483647 w 587"/>
                <a:gd name="T3" fmla="*/ 2147483647 h 524"/>
                <a:gd name="T4" fmla="*/ 2147483647 w 587"/>
                <a:gd name="T5" fmla="*/ 2147483647 h 524"/>
                <a:gd name="T6" fmla="*/ 2147483647 w 587"/>
                <a:gd name="T7" fmla="*/ 2147483647 h 524"/>
                <a:gd name="T8" fmla="*/ 2147483647 w 587"/>
                <a:gd name="T9" fmla="*/ 2147483647 h 524"/>
                <a:gd name="T10" fmla="*/ 2147483647 w 587"/>
                <a:gd name="T11" fmla="*/ 2147483647 h 524"/>
                <a:gd name="T12" fmla="*/ 2147483647 w 587"/>
                <a:gd name="T13" fmla="*/ 2147483647 h 524"/>
                <a:gd name="T14" fmla="*/ 2147483647 w 587"/>
                <a:gd name="T15" fmla="*/ 2147483647 h 524"/>
                <a:gd name="T16" fmla="*/ 2147483647 w 587"/>
                <a:gd name="T17" fmla="*/ 2147483647 h 524"/>
                <a:gd name="T18" fmla="*/ 2147483647 w 587"/>
                <a:gd name="T19" fmla="*/ 2147483647 h 524"/>
                <a:gd name="T20" fmla="*/ 2147483647 w 587"/>
                <a:gd name="T21" fmla="*/ 2147483647 h 524"/>
                <a:gd name="T22" fmla="*/ 2147483647 w 587"/>
                <a:gd name="T23" fmla="*/ 2147483647 h 524"/>
                <a:gd name="T24" fmla="*/ 2147483647 w 587"/>
                <a:gd name="T25" fmla="*/ 2147483647 h 524"/>
                <a:gd name="T26" fmla="*/ 0 w 587"/>
                <a:gd name="T27" fmla="*/ 2147483647 h 524"/>
                <a:gd name="T28" fmla="*/ 0 w 587"/>
                <a:gd name="T29" fmla="*/ 2147483647 h 524"/>
                <a:gd name="T30" fmla="*/ 2147483647 w 587"/>
                <a:gd name="T31" fmla="*/ 0 h 524"/>
                <a:gd name="T32" fmla="*/ 2147483647 w 587"/>
                <a:gd name="T33" fmla="*/ 0 h 524"/>
                <a:gd name="T34" fmla="*/ 2147483647 w 587"/>
                <a:gd name="T35" fmla="*/ 2147483647 h 524"/>
                <a:gd name="T36" fmla="*/ 2147483647 w 587"/>
                <a:gd name="T37" fmla="*/ 2147483647 h 524"/>
                <a:gd name="T38" fmla="*/ 2147483647 w 587"/>
                <a:gd name="T39" fmla="*/ 2147483647 h 524"/>
                <a:gd name="T40" fmla="*/ 2147483647 w 587"/>
                <a:gd name="T41" fmla="*/ 2147483647 h 524"/>
                <a:gd name="T42" fmla="*/ 2147483647 w 587"/>
                <a:gd name="T43" fmla="*/ 2147483647 h 524"/>
                <a:gd name="T44" fmla="*/ 2147483647 w 587"/>
                <a:gd name="T45" fmla="*/ 2147483647 h 524"/>
                <a:gd name="T46" fmla="*/ 2147483647 w 587"/>
                <a:gd name="T47" fmla="*/ 2147483647 h 524"/>
                <a:gd name="T48" fmla="*/ 2147483647 w 587"/>
                <a:gd name="T49" fmla="*/ 2147483647 h 524"/>
                <a:gd name="T50" fmla="*/ 2147483647 w 587"/>
                <a:gd name="T51" fmla="*/ 2147483647 h 524"/>
                <a:gd name="T52" fmla="*/ 2147483647 w 587"/>
                <a:gd name="T53" fmla="*/ 2147483647 h 524"/>
                <a:gd name="T54" fmla="*/ 2147483647 w 587"/>
                <a:gd name="T55" fmla="*/ 2147483647 h 524"/>
                <a:gd name="T56" fmla="*/ 2147483647 w 587"/>
                <a:gd name="T57" fmla="*/ 2147483647 h 524"/>
                <a:gd name="T58" fmla="*/ 2147483647 w 587"/>
                <a:gd name="T59" fmla="*/ 2147483647 h 524"/>
                <a:gd name="T60" fmla="*/ 2147483647 w 587"/>
                <a:gd name="T61" fmla="*/ 2147483647 h 524"/>
                <a:gd name="T62" fmla="*/ 2147483647 w 587"/>
                <a:gd name="T63" fmla="*/ 2147483647 h 524"/>
                <a:gd name="T64" fmla="*/ 2147483647 w 587"/>
                <a:gd name="T65" fmla="*/ 2147483647 h 524"/>
                <a:gd name="T66" fmla="*/ 2147483647 w 587"/>
                <a:gd name="T67" fmla="*/ 2147483647 h 524"/>
                <a:gd name="T68" fmla="*/ 2147483647 w 587"/>
                <a:gd name="T69" fmla="*/ 2147483647 h 524"/>
                <a:gd name="T70" fmla="*/ 2147483647 w 587"/>
                <a:gd name="T71" fmla="*/ 2147483647 h 524"/>
                <a:gd name="T72" fmla="*/ 2147483647 w 587"/>
                <a:gd name="T73" fmla="*/ 2147483647 h 524"/>
                <a:gd name="T74" fmla="*/ 2147483647 w 587"/>
                <a:gd name="T75" fmla="*/ 2147483647 h 524"/>
                <a:gd name="T76" fmla="*/ 2147483647 w 587"/>
                <a:gd name="T77" fmla="*/ 2147483647 h 524"/>
                <a:gd name="T78" fmla="*/ 2147483647 w 587"/>
                <a:gd name="T79" fmla="*/ 2147483647 h 524"/>
                <a:gd name="T80" fmla="*/ 2147483647 w 587"/>
                <a:gd name="T81" fmla="*/ 2147483647 h 524"/>
                <a:gd name="T82" fmla="*/ 2147483647 w 587"/>
                <a:gd name="T83" fmla="*/ 2147483647 h 524"/>
                <a:gd name="T84" fmla="*/ 2147483647 w 587"/>
                <a:gd name="T85" fmla="*/ 2147483647 h 524"/>
                <a:gd name="T86" fmla="*/ 2147483647 w 587"/>
                <a:gd name="T87" fmla="*/ 2147483647 h 524"/>
                <a:gd name="T88" fmla="*/ 2147483647 w 587"/>
                <a:gd name="T89" fmla="*/ 2147483647 h 524"/>
                <a:gd name="T90" fmla="*/ 2147483647 w 587"/>
                <a:gd name="T91" fmla="*/ 2147483647 h 5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87" h="524">
                  <a:moveTo>
                    <a:pt x="558" y="431"/>
                  </a:moveTo>
                  <a:lnTo>
                    <a:pt x="558" y="431"/>
                  </a:lnTo>
                  <a:cubicBezTo>
                    <a:pt x="417" y="431"/>
                    <a:pt x="417" y="431"/>
                    <a:pt x="417" y="431"/>
                  </a:cubicBezTo>
                  <a:cubicBezTo>
                    <a:pt x="381" y="431"/>
                    <a:pt x="381" y="431"/>
                    <a:pt x="381" y="431"/>
                  </a:cubicBezTo>
                  <a:cubicBezTo>
                    <a:pt x="381" y="480"/>
                    <a:pt x="381" y="480"/>
                    <a:pt x="381" y="480"/>
                  </a:cubicBezTo>
                  <a:cubicBezTo>
                    <a:pt x="417" y="516"/>
                    <a:pt x="417" y="516"/>
                    <a:pt x="417" y="516"/>
                  </a:cubicBezTo>
                  <a:cubicBezTo>
                    <a:pt x="417" y="523"/>
                    <a:pt x="417" y="523"/>
                    <a:pt x="417" y="523"/>
                  </a:cubicBezTo>
                  <a:cubicBezTo>
                    <a:pt x="169" y="523"/>
                    <a:pt x="169" y="523"/>
                    <a:pt x="169" y="523"/>
                  </a:cubicBezTo>
                  <a:cubicBezTo>
                    <a:pt x="169" y="516"/>
                    <a:pt x="169" y="516"/>
                    <a:pt x="169" y="516"/>
                  </a:cubicBezTo>
                  <a:cubicBezTo>
                    <a:pt x="212" y="480"/>
                    <a:pt x="212" y="480"/>
                    <a:pt x="212" y="480"/>
                  </a:cubicBezTo>
                  <a:cubicBezTo>
                    <a:pt x="212" y="431"/>
                    <a:pt x="212" y="431"/>
                    <a:pt x="212" y="431"/>
                  </a:cubicBezTo>
                  <a:cubicBezTo>
                    <a:pt x="169" y="431"/>
                    <a:pt x="169" y="431"/>
                    <a:pt x="169" y="431"/>
                  </a:cubicBezTo>
                  <a:cubicBezTo>
                    <a:pt x="28" y="431"/>
                    <a:pt x="28" y="431"/>
                    <a:pt x="28" y="431"/>
                  </a:cubicBezTo>
                  <a:cubicBezTo>
                    <a:pt x="14" y="431"/>
                    <a:pt x="0" y="417"/>
                    <a:pt x="0" y="403"/>
                  </a:cubicBezTo>
                  <a:cubicBezTo>
                    <a:pt x="0" y="28"/>
                    <a:pt x="0" y="28"/>
                    <a:pt x="0" y="28"/>
                  </a:cubicBezTo>
                  <a:cubicBezTo>
                    <a:pt x="0" y="7"/>
                    <a:pt x="14" y="0"/>
                    <a:pt x="28" y="0"/>
                  </a:cubicBezTo>
                  <a:cubicBezTo>
                    <a:pt x="558" y="0"/>
                    <a:pt x="558" y="0"/>
                    <a:pt x="558" y="0"/>
                  </a:cubicBezTo>
                  <a:cubicBezTo>
                    <a:pt x="572" y="0"/>
                    <a:pt x="586" y="7"/>
                    <a:pt x="586" y="28"/>
                  </a:cubicBezTo>
                  <a:cubicBezTo>
                    <a:pt x="586" y="403"/>
                    <a:pt x="586" y="403"/>
                    <a:pt x="586" y="403"/>
                  </a:cubicBezTo>
                  <a:cubicBezTo>
                    <a:pt x="586" y="417"/>
                    <a:pt x="572" y="431"/>
                    <a:pt x="558" y="431"/>
                  </a:cubicBezTo>
                  <a:close/>
                  <a:moveTo>
                    <a:pt x="551" y="35"/>
                  </a:moveTo>
                  <a:lnTo>
                    <a:pt x="551" y="35"/>
                  </a:lnTo>
                  <a:cubicBezTo>
                    <a:pt x="42" y="35"/>
                    <a:pt x="42" y="35"/>
                    <a:pt x="42" y="35"/>
                  </a:cubicBezTo>
                  <a:cubicBezTo>
                    <a:pt x="42" y="353"/>
                    <a:pt x="42" y="353"/>
                    <a:pt x="42" y="353"/>
                  </a:cubicBezTo>
                  <a:cubicBezTo>
                    <a:pt x="551" y="353"/>
                    <a:pt x="551" y="353"/>
                    <a:pt x="551" y="353"/>
                  </a:cubicBezTo>
                  <a:lnTo>
                    <a:pt x="551" y="35"/>
                  </a:lnTo>
                  <a:close/>
                  <a:moveTo>
                    <a:pt x="240" y="169"/>
                  </a:moveTo>
                  <a:lnTo>
                    <a:pt x="240" y="169"/>
                  </a:lnTo>
                  <a:cubicBezTo>
                    <a:pt x="247" y="169"/>
                    <a:pt x="254" y="169"/>
                    <a:pt x="254" y="176"/>
                  </a:cubicBezTo>
                  <a:cubicBezTo>
                    <a:pt x="275" y="191"/>
                    <a:pt x="275" y="191"/>
                    <a:pt x="275" y="191"/>
                  </a:cubicBezTo>
                  <a:cubicBezTo>
                    <a:pt x="332" y="141"/>
                    <a:pt x="332" y="141"/>
                    <a:pt x="332" y="141"/>
                  </a:cubicBezTo>
                  <a:cubicBezTo>
                    <a:pt x="339" y="134"/>
                    <a:pt x="346" y="127"/>
                    <a:pt x="353" y="127"/>
                  </a:cubicBezTo>
                  <a:cubicBezTo>
                    <a:pt x="367" y="127"/>
                    <a:pt x="381" y="141"/>
                    <a:pt x="381" y="155"/>
                  </a:cubicBezTo>
                  <a:cubicBezTo>
                    <a:pt x="381" y="162"/>
                    <a:pt x="374" y="169"/>
                    <a:pt x="367" y="176"/>
                  </a:cubicBezTo>
                  <a:cubicBezTo>
                    <a:pt x="297" y="254"/>
                    <a:pt x="297" y="254"/>
                    <a:pt x="297" y="254"/>
                  </a:cubicBezTo>
                  <a:cubicBezTo>
                    <a:pt x="290" y="261"/>
                    <a:pt x="282" y="261"/>
                    <a:pt x="275" y="261"/>
                  </a:cubicBezTo>
                  <a:cubicBezTo>
                    <a:pt x="268" y="261"/>
                    <a:pt x="261" y="261"/>
                    <a:pt x="254" y="254"/>
                  </a:cubicBezTo>
                  <a:cubicBezTo>
                    <a:pt x="219" y="212"/>
                    <a:pt x="219" y="212"/>
                    <a:pt x="219" y="212"/>
                  </a:cubicBezTo>
                  <a:cubicBezTo>
                    <a:pt x="212" y="212"/>
                    <a:pt x="212" y="205"/>
                    <a:pt x="212" y="198"/>
                  </a:cubicBezTo>
                  <a:cubicBezTo>
                    <a:pt x="212" y="176"/>
                    <a:pt x="219" y="169"/>
                    <a:pt x="240" y="169"/>
                  </a:cubicBezTo>
                  <a:close/>
                </a:path>
              </a:pathLst>
            </a:custGeom>
            <a:solidFill>
              <a:schemeClr val="bg1"/>
            </a:solid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endParaRPr lang="en-US"/>
            </a:p>
          </p:txBody>
        </p:sp>
      </p:grpSp>
      <p:sp>
        <p:nvSpPr>
          <p:cNvPr id="5" name="TextBox 4">
            <a:extLst>
              <a:ext uri="{FF2B5EF4-FFF2-40B4-BE49-F238E27FC236}">
                <a16:creationId xmlns:a16="http://schemas.microsoft.com/office/drawing/2014/main" id="{82D49D6C-CD80-6DCA-CB35-27B903E28CCB}"/>
              </a:ext>
            </a:extLst>
          </p:cNvPr>
          <p:cNvSpPr txBox="1"/>
          <p:nvPr/>
        </p:nvSpPr>
        <p:spPr>
          <a:xfrm>
            <a:off x="3823567" y="6609052"/>
            <a:ext cx="20458907" cy="938731"/>
          </a:xfrm>
          <a:prstGeom prst="rect">
            <a:avLst/>
          </a:prstGeom>
          <a:noFill/>
        </p:spPr>
        <p:txBody>
          <a:bodyPr wrap="square" lIns="243852" tIns="121926" rIns="243852" bIns="121926" rtlCol="0">
            <a:spAutoFit/>
          </a:bodyPr>
          <a:lstStyle/>
          <a:p>
            <a:r>
              <a:rPr lang="en-US" sz="4500" dirty="0">
                <a:solidFill>
                  <a:schemeClr val="accent2"/>
                </a:solidFill>
                <a:latin typeface="Lato Black"/>
                <a:cs typeface="Lato Black"/>
              </a:rPr>
              <a:t>Effective mHealth App Implementation with Flutter and Wearable Sensors</a:t>
            </a:r>
          </a:p>
        </p:txBody>
      </p:sp>
      <p:sp>
        <p:nvSpPr>
          <p:cNvPr id="12" name="TextBox 11">
            <a:extLst>
              <a:ext uri="{FF2B5EF4-FFF2-40B4-BE49-F238E27FC236}">
                <a16:creationId xmlns:a16="http://schemas.microsoft.com/office/drawing/2014/main" id="{F9C42491-3B63-868E-CD67-FA80869A8B31}"/>
              </a:ext>
            </a:extLst>
          </p:cNvPr>
          <p:cNvSpPr txBox="1"/>
          <p:nvPr/>
        </p:nvSpPr>
        <p:spPr>
          <a:xfrm>
            <a:off x="3823567" y="7362704"/>
            <a:ext cx="19170965" cy="1477340"/>
          </a:xfrm>
          <a:prstGeom prst="rect">
            <a:avLst/>
          </a:prstGeom>
          <a:noFill/>
        </p:spPr>
        <p:txBody>
          <a:bodyPr wrap="square" lIns="243852" tIns="121926" rIns="243852" bIns="121926" rtlCol="0" anchor="t">
            <a:spAutoFit/>
          </a:bodyPr>
          <a:lstStyle/>
          <a:p>
            <a:r>
              <a:rPr lang="en-US" sz="4000" dirty="0">
                <a:cs typeface="Lato Light"/>
              </a:rPr>
              <a:t>Flutter is an effective and minimal cross-platform tool for creating mHealth apps that interface with wearable sensors, setting a best practice for future development.</a:t>
            </a:r>
          </a:p>
        </p:txBody>
      </p:sp>
      <p:sp>
        <p:nvSpPr>
          <p:cNvPr id="16" name="Freeform 98">
            <a:extLst>
              <a:ext uri="{FF2B5EF4-FFF2-40B4-BE49-F238E27FC236}">
                <a16:creationId xmlns:a16="http://schemas.microsoft.com/office/drawing/2014/main" id="{B94B71C9-4628-A755-4BA0-891A7E021B54}"/>
              </a:ext>
            </a:extLst>
          </p:cNvPr>
          <p:cNvSpPr>
            <a:spLocks noChangeArrowheads="1"/>
          </p:cNvSpPr>
          <p:nvPr/>
        </p:nvSpPr>
        <p:spPr bwMode="auto">
          <a:xfrm>
            <a:off x="1880602" y="7148063"/>
            <a:ext cx="1096097" cy="960682"/>
          </a:xfrm>
          <a:custGeom>
            <a:avLst/>
            <a:gdLst>
              <a:gd name="T0" fmla="*/ 426 w 589"/>
              <a:gd name="T1" fmla="*/ 15 h 516"/>
              <a:gd name="T2" fmla="*/ 426 w 589"/>
              <a:gd name="T3" fmla="*/ 15 h 516"/>
              <a:gd name="T4" fmla="*/ 397 w 589"/>
              <a:gd name="T5" fmla="*/ 15 h 516"/>
              <a:gd name="T6" fmla="*/ 162 w 589"/>
              <a:gd name="T7" fmla="*/ 486 h 516"/>
              <a:gd name="T8" fmla="*/ 162 w 589"/>
              <a:gd name="T9" fmla="*/ 515 h 516"/>
              <a:gd name="T10" fmla="*/ 191 w 589"/>
              <a:gd name="T11" fmla="*/ 515 h 516"/>
              <a:gd name="T12" fmla="*/ 441 w 589"/>
              <a:gd name="T13" fmla="*/ 44 h 516"/>
              <a:gd name="T14" fmla="*/ 426 w 589"/>
              <a:gd name="T15" fmla="*/ 15 h 516"/>
              <a:gd name="T16" fmla="*/ 147 w 589"/>
              <a:gd name="T17" fmla="*/ 353 h 516"/>
              <a:gd name="T18" fmla="*/ 147 w 589"/>
              <a:gd name="T19" fmla="*/ 353 h 516"/>
              <a:gd name="T20" fmla="*/ 44 w 589"/>
              <a:gd name="T21" fmla="*/ 265 h 516"/>
              <a:gd name="T22" fmla="*/ 147 w 589"/>
              <a:gd name="T23" fmla="*/ 191 h 516"/>
              <a:gd name="T24" fmla="*/ 147 w 589"/>
              <a:gd name="T25" fmla="*/ 162 h 516"/>
              <a:gd name="T26" fmla="*/ 117 w 589"/>
              <a:gd name="T27" fmla="*/ 162 h 516"/>
              <a:gd name="T28" fmla="*/ 0 w 589"/>
              <a:gd name="T29" fmla="*/ 250 h 516"/>
              <a:gd name="T30" fmla="*/ 0 w 589"/>
              <a:gd name="T31" fmla="*/ 265 h 516"/>
              <a:gd name="T32" fmla="*/ 0 w 589"/>
              <a:gd name="T33" fmla="*/ 279 h 516"/>
              <a:gd name="T34" fmla="*/ 117 w 589"/>
              <a:gd name="T35" fmla="*/ 383 h 516"/>
              <a:gd name="T36" fmla="*/ 147 w 589"/>
              <a:gd name="T37" fmla="*/ 383 h 516"/>
              <a:gd name="T38" fmla="*/ 147 w 589"/>
              <a:gd name="T39" fmla="*/ 353 h 516"/>
              <a:gd name="T40" fmla="*/ 588 w 589"/>
              <a:gd name="T41" fmla="*/ 250 h 516"/>
              <a:gd name="T42" fmla="*/ 588 w 589"/>
              <a:gd name="T43" fmla="*/ 250 h 516"/>
              <a:gd name="T44" fmla="*/ 471 w 589"/>
              <a:gd name="T45" fmla="*/ 162 h 516"/>
              <a:gd name="T46" fmla="*/ 441 w 589"/>
              <a:gd name="T47" fmla="*/ 162 h 516"/>
              <a:gd name="T48" fmla="*/ 441 w 589"/>
              <a:gd name="T49" fmla="*/ 191 h 516"/>
              <a:gd name="T50" fmla="*/ 544 w 589"/>
              <a:gd name="T51" fmla="*/ 265 h 516"/>
              <a:gd name="T52" fmla="*/ 441 w 589"/>
              <a:gd name="T53" fmla="*/ 353 h 516"/>
              <a:gd name="T54" fmla="*/ 441 w 589"/>
              <a:gd name="T55" fmla="*/ 383 h 516"/>
              <a:gd name="T56" fmla="*/ 471 w 589"/>
              <a:gd name="T57" fmla="*/ 383 h 516"/>
              <a:gd name="T58" fmla="*/ 588 w 589"/>
              <a:gd name="T59" fmla="*/ 279 h 516"/>
              <a:gd name="T60" fmla="*/ 588 w 589"/>
              <a:gd name="T61" fmla="*/ 265 h 516"/>
              <a:gd name="T62" fmla="*/ 588 w 589"/>
              <a:gd name="T63" fmla="*/ 25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9" h="516">
                <a:moveTo>
                  <a:pt x="426" y="15"/>
                </a:moveTo>
                <a:lnTo>
                  <a:pt x="426" y="15"/>
                </a:lnTo>
                <a:cubicBezTo>
                  <a:pt x="426" y="0"/>
                  <a:pt x="412" y="15"/>
                  <a:pt x="397" y="15"/>
                </a:cubicBezTo>
                <a:cubicBezTo>
                  <a:pt x="162" y="486"/>
                  <a:pt x="162" y="486"/>
                  <a:pt x="162" y="486"/>
                </a:cubicBezTo>
                <a:cubicBezTo>
                  <a:pt x="147" y="500"/>
                  <a:pt x="162" y="515"/>
                  <a:pt x="162" y="515"/>
                </a:cubicBezTo>
                <a:cubicBezTo>
                  <a:pt x="176" y="515"/>
                  <a:pt x="191" y="515"/>
                  <a:pt x="191" y="515"/>
                </a:cubicBezTo>
                <a:cubicBezTo>
                  <a:pt x="441" y="44"/>
                  <a:pt x="441" y="44"/>
                  <a:pt x="441" y="44"/>
                </a:cubicBezTo>
                <a:cubicBezTo>
                  <a:pt x="441" y="29"/>
                  <a:pt x="441" y="15"/>
                  <a:pt x="426" y="15"/>
                </a:cubicBezTo>
                <a:close/>
                <a:moveTo>
                  <a:pt x="147" y="353"/>
                </a:moveTo>
                <a:lnTo>
                  <a:pt x="147" y="353"/>
                </a:lnTo>
                <a:cubicBezTo>
                  <a:pt x="44" y="265"/>
                  <a:pt x="44" y="265"/>
                  <a:pt x="44" y="265"/>
                </a:cubicBezTo>
                <a:cubicBezTo>
                  <a:pt x="147" y="191"/>
                  <a:pt x="147" y="191"/>
                  <a:pt x="147" y="191"/>
                </a:cubicBezTo>
                <a:cubicBezTo>
                  <a:pt x="162" y="177"/>
                  <a:pt x="162" y="162"/>
                  <a:pt x="147" y="162"/>
                </a:cubicBezTo>
                <a:cubicBezTo>
                  <a:pt x="147" y="147"/>
                  <a:pt x="132" y="147"/>
                  <a:pt x="117" y="162"/>
                </a:cubicBezTo>
                <a:cubicBezTo>
                  <a:pt x="0" y="250"/>
                  <a:pt x="0" y="250"/>
                  <a:pt x="0" y="250"/>
                </a:cubicBezTo>
                <a:cubicBezTo>
                  <a:pt x="0" y="265"/>
                  <a:pt x="0" y="265"/>
                  <a:pt x="0" y="265"/>
                </a:cubicBezTo>
                <a:cubicBezTo>
                  <a:pt x="0" y="279"/>
                  <a:pt x="0" y="279"/>
                  <a:pt x="0" y="279"/>
                </a:cubicBezTo>
                <a:cubicBezTo>
                  <a:pt x="117" y="383"/>
                  <a:pt x="117" y="383"/>
                  <a:pt x="117" y="383"/>
                </a:cubicBezTo>
                <a:cubicBezTo>
                  <a:pt x="132" y="383"/>
                  <a:pt x="147" y="383"/>
                  <a:pt x="147" y="383"/>
                </a:cubicBezTo>
                <a:cubicBezTo>
                  <a:pt x="162" y="368"/>
                  <a:pt x="162" y="353"/>
                  <a:pt x="147" y="353"/>
                </a:cubicBezTo>
                <a:close/>
                <a:moveTo>
                  <a:pt x="588" y="250"/>
                </a:moveTo>
                <a:lnTo>
                  <a:pt x="588" y="250"/>
                </a:lnTo>
                <a:cubicBezTo>
                  <a:pt x="471" y="162"/>
                  <a:pt x="471" y="162"/>
                  <a:pt x="471" y="162"/>
                </a:cubicBezTo>
                <a:cubicBezTo>
                  <a:pt x="456" y="147"/>
                  <a:pt x="441" y="147"/>
                  <a:pt x="441" y="162"/>
                </a:cubicBezTo>
                <a:cubicBezTo>
                  <a:pt x="426" y="162"/>
                  <a:pt x="426" y="177"/>
                  <a:pt x="441" y="191"/>
                </a:cubicBezTo>
                <a:cubicBezTo>
                  <a:pt x="544" y="265"/>
                  <a:pt x="544" y="265"/>
                  <a:pt x="544" y="265"/>
                </a:cubicBezTo>
                <a:cubicBezTo>
                  <a:pt x="441" y="353"/>
                  <a:pt x="441" y="353"/>
                  <a:pt x="441" y="353"/>
                </a:cubicBezTo>
                <a:cubicBezTo>
                  <a:pt x="426" y="353"/>
                  <a:pt x="426" y="368"/>
                  <a:pt x="441" y="383"/>
                </a:cubicBezTo>
                <a:cubicBezTo>
                  <a:pt x="441" y="383"/>
                  <a:pt x="456" y="383"/>
                  <a:pt x="471" y="383"/>
                </a:cubicBezTo>
                <a:cubicBezTo>
                  <a:pt x="588" y="279"/>
                  <a:pt x="588" y="279"/>
                  <a:pt x="588" y="279"/>
                </a:cubicBezTo>
                <a:cubicBezTo>
                  <a:pt x="588" y="279"/>
                  <a:pt x="588" y="279"/>
                  <a:pt x="588" y="265"/>
                </a:cubicBezTo>
                <a:cubicBezTo>
                  <a:pt x="588" y="265"/>
                  <a:pt x="588" y="265"/>
                  <a:pt x="588" y="250"/>
                </a:cubicBezTo>
                <a:close/>
              </a:path>
            </a:pathLst>
          </a:custGeom>
          <a:solidFill>
            <a:srgbClr val="FFFFFF"/>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828434" fontAlgn="auto">
              <a:spcBef>
                <a:spcPts val="0"/>
              </a:spcBef>
              <a:spcAft>
                <a:spcPts val="0"/>
              </a:spcAft>
              <a:defRPr/>
            </a:pPr>
            <a:endParaRPr lang="en-US" dirty="0">
              <a:latin typeface="Roboto Light"/>
              <a:ea typeface="+mn-ea"/>
              <a:cs typeface="+mn-cs"/>
            </a:endParaRPr>
          </a:p>
        </p:txBody>
      </p:sp>
      <p:pic>
        <p:nvPicPr>
          <p:cNvPr id="21" name="Graphic 20" descr="Statistics with solid fill">
            <a:extLst>
              <a:ext uri="{FF2B5EF4-FFF2-40B4-BE49-F238E27FC236}">
                <a16:creationId xmlns:a16="http://schemas.microsoft.com/office/drawing/2014/main" id="{35191055-C742-34C2-1A46-02CB6122A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03153" y="10331511"/>
            <a:ext cx="1258099" cy="1258099"/>
          </a:xfrm>
          <a:prstGeom prst="rect">
            <a:avLst/>
          </a:prstGeom>
        </p:spPr>
      </p:pic>
      <p:sp>
        <p:nvSpPr>
          <p:cNvPr id="8" name="TextBox 7">
            <a:extLst>
              <a:ext uri="{FF2B5EF4-FFF2-40B4-BE49-F238E27FC236}">
                <a16:creationId xmlns:a16="http://schemas.microsoft.com/office/drawing/2014/main" id="{6F0E87E9-0B20-3CE4-6110-5683993ED92D}"/>
              </a:ext>
            </a:extLst>
          </p:cNvPr>
          <p:cNvSpPr txBox="1"/>
          <p:nvPr/>
        </p:nvSpPr>
        <p:spPr>
          <a:xfrm>
            <a:off x="3823561" y="3736346"/>
            <a:ext cx="19170965" cy="1477340"/>
          </a:xfrm>
          <a:prstGeom prst="rect">
            <a:avLst/>
          </a:prstGeom>
          <a:noFill/>
        </p:spPr>
        <p:txBody>
          <a:bodyPr wrap="square" lIns="243852" tIns="121926" rIns="243852" bIns="121926" rtlCol="0" anchor="t">
            <a:spAutoFit/>
          </a:bodyPr>
          <a:lstStyle/>
          <a:p>
            <a:r>
              <a:rPr lang="en-US" sz="4000" dirty="0">
                <a:cs typeface="Lato Light"/>
              </a:rPr>
              <a:t>We successfully developed a Flutter app for real-time health monitoring, integrating data from </a:t>
            </a:r>
            <a:r>
              <a:rPr lang="en-US" sz="4000" dirty="0" err="1">
                <a:cs typeface="Lato Light"/>
              </a:rPr>
              <a:t>Empatica</a:t>
            </a:r>
            <a:r>
              <a:rPr lang="en-US" sz="4000" dirty="0">
                <a:cs typeface="Lato Light"/>
              </a:rPr>
              <a:t> E4, Android Wear, and Apple Watch on both iOS and Android.</a:t>
            </a:r>
          </a:p>
        </p:txBody>
      </p:sp>
      <p:sp>
        <p:nvSpPr>
          <p:cNvPr id="2" name="TextBox 1">
            <a:extLst>
              <a:ext uri="{FF2B5EF4-FFF2-40B4-BE49-F238E27FC236}">
                <a16:creationId xmlns:a16="http://schemas.microsoft.com/office/drawing/2014/main" id="{3FEE2067-29E7-7F9A-D183-7F217A58C1EE}"/>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3916734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F79B6-6C92-56C1-AA91-A6E6FB523041}"/>
              </a:ext>
            </a:extLst>
          </p:cNvPr>
          <p:cNvSpPr txBox="1"/>
          <p:nvPr/>
        </p:nvSpPr>
        <p:spPr>
          <a:xfrm>
            <a:off x="1463479" y="858838"/>
            <a:ext cx="3498073" cy="1274195"/>
          </a:xfrm>
          <a:prstGeom prst="rect">
            <a:avLst/>
          </a:prstGeom>
          <a:noFill/>
        </p:spPr>
        <p:txBody>
          <a:bodyPr wrap="none" rtlCol="0">
            <a:spAutoFit/>
          </a:bodyPr>
          <a:lstStyle/>
          <a:p>
            <a:pPr>
              <a:lnSpc>
                <a:spcPct val="80000"/>
              </a:lnSpc>
            </a:pPr>
            <a:r>
              <a:rPr lang="en-US" sz="9600" b="1">
                <a:solidFill>
                  <a:schemeClr val="tx2"/>
                </a:solidFill>
                <a:cs typeface="Bebas Neue Bold"/>
              </a:rPr>
              <a:t>Q &amp; A</a:t>
            </a:r>
          </a:p>
        </p:txBody>
      </p:sp>
      <p:sp>
        <p:nvSpPr>
          <p:cNvPr id="7" name="TextBox 6">
            <a:extLst>
              <a:ext uri="{FF2B5EF4-FFF2-40B4-BE49-F238E27FC236}">
                <a16:creationId xmlns:a16="http://schemas.microsoft.com/office/drawing/2014/main" id="{F6C5947E-1E2A-16CD-F782-0EF14D874AC0}"/>
              </a:ext>
            </a:extLst>
          </p:cNvPr>
          <p:cNvSpPr txBox="1"/>
          <p:nvPr/>
        </p:nvSpPr>
        <p:spPr>
          <a:xfrm>
            <a:off x="2424009" y="4820355"/>
            <a:ext cx="19677446" cy="1631216"/>
          </a:xfrm>
          <a:prstGeom prst="rect">
            <a:avLst/>
          </a:prstGeom>
          <a:noFill/>
        </p:spPr>
        <p:txBody>
          <a:bodyPr wrap="square" rtlCol="0">
            <a:spAutoFit/>
          </a:bodyPr>
          <a:lstStyle/>
          <a:p>
            <a:pPr algn="ctr"/>
            <a:r>
              <a:rPr lang="en-US" sz="5000" b="1" dirty="0">
                <a:solidFill>
                  <a:schemeClr val="tx2"/>
                </a:solidFill>
                <a:cs typeface="Bebas Neue Bold"/>
              </a:rPr>
              <a:t>Developing a Cross-Platform Application for Integrating Real-time Time-series Data from Multiple Wearable Sensors</a:t>
            </a:r>
            <a:endParaRPr lang="en-US" sz="5000" b="1" dirty="0">
              <a:solidFill>
                <a:schemeClr val="tx2"/>
              </a:solidFill>
              <a:latin typeface="+mj-lt"/>
              <a:cs typeface="Bebas Neue Bold"/>
            </a:endParaRPr>
          </a:p>
        </p:txBody>
      </p:sp>
      <p:sp>
        <p:nvSpPr>
          <p:cNvPr id="9" name="TextBox 8">
            <a:extLst>
              <a:ext uri="{FF2B5EF4-FFF2-40B4-BE49-F238E27FC236}">
                <a16:creationId xmlns:a16="http://schemas.microsoft.com/office/drawing/2014/main" id="{D82054A3-C30B-702B-7BA6-A17C51AA7AF9}"/>
              </a:ext>
            </a:extLst>
          </p:cNvPr>
          <p:cNvSpPr txBox="1"/>
          <p:nvPr/>
        </p:nvSpPr>
        <p:spPr>
          <a:xfrm>
            <a:off x="9675155" y="3613019"/>
            <a:ext cx="5027338" cy="904863"/>
          </a:xfrm>
          <a:prstGeom prst="rect">
            <a:avLst/>
          </a:prstGeom>
          <a:noFill/>
        </p:spPr>
        <p:txBody>
          <a:bodyPr wrap="none" rtlCol="0">
            <a:spAutoFit/>
          </a:bodyPr>
          <a:lstStyle/>
          <a:p>
            <a:pPr algn="ctr">
              <a:lnSpc>
                <a:spcPct val="80000"/>
              </a:lnSpc>
            </a:pPr>
            <a:r>
              <a:rPr lang="en-US" sz="6600" b="1" dirty="0" err="1">
                <a:solidFill>
                  <a:schemeClr val="accent1">
                    <a:lumMod val="75000"/>
                  </a:schemeClr>
                </a:solidFill>
                <a:latin typeface="+mj-lt"/>
                <a:cs typeface="Lato Light"/>
              </a:rPr>
              <a:t>ZensorsFlow</a:t>
            </a:r>
          </a:p>
        </p:txBody>
      </p:sp>
      <p:sp>
        <p:nvSpPr>
          <p:cNvPr id="18" name="TextBox 17">
            <a:extLst>
              <a:ext uri="{FF2B5EF4-FFF2-40B4-BE49-F238E27FC236}">
                <a16:creationId xmlns:a16="http://schemas.microsoft.com/office/drawing/2014/main" id="{1E1567A4-CF97-A1E5-578D-20023490DB82}"/>
              </a:ext>
            </a:extLst>
          </p:cNvPr>
          <p:cNvSpPr txBox="1"/>
          <p:nvPr/>
        </p:nvSpPr>
        <p:spPr>
          <a:xfrm>
            <a:off x="11000509" y="8680039"/>
            <a:ext cx="12813167" cy="4062651"/>
          </a:xfrm>
          <a:prstGeom prst="rect">
            <a:avLst/>
          </a:prstGeom>
          <a:noFill/>
        </p:spPr>
        <p:txBody>
          <a:bodyPr wrap="square" lIns="91440" tIns="45720" rIns="91440" bIns="45720" rtlCol="0" anchor="t">
            <a:spAutoFit/>
          </a:bodyPr>
          <a:lstStyle/>
          <a:p>
            <a:r>
              <a:rPr lang="en-US" sz="4500" b="1" dirty="0">
                <a:solidFill>
                  <a:schemeClr val="accent1"/>
                </a:solidFill>
                <a:cs typeface="Bebas Neue Bold"/>
              </a:rPr>
              <a:t>More Information</a:t>
            </a:r>
          </a:p>
          <a:p>
            <a:r>
              <a:rPr lang="en-US" sz="4500" b="1" dirty="0">
                <a:solidFill>
                  <a:schemeClr val="tx2"/>
                </a:solidFill>
                <a:cs typeface="Bebas Neue Bold"/>
              </a:rPr>
              <a:t>Contact our lab: </a:t>
            </a:r>
            <a:r>
              <a:rPr lang="en-US" sz="4500" b="1" dirty="0">
                <a:solidFill>
                  <a:schemeClr val="tx2"/>
                </a:solidFill>
                <a:cs typeface="Bebas Neue Bold"/>
                <a:hlinkClick r:id="rId3">
                  <a:extLst>
                    <a:ext uri="{A12FA001-AC4F-418D-AE19-62706E023703}">
                      <ahyp:hlinkClr xmlns:ahyp="http://schemas.microsoft.com/office/drawing/2018/hyperlinkcolor" val="tx"/>
                    </a:ext>
                  </a:extLst>
                </a:hlinkClick>
              </a:rPr>
              <a:t>https://www.ubicomp-lab.org</a:t>
            </a:r>
            <a:endParaRPr lang="en-US" sz="4500" b="1" dirty="0">
              <a:solidFill>
                <a:schemeClr val="tx2"/>
              </a:solidFill>
              <a:ea typeface="Lato Light"/>
              <a:cs typeface="Bebas Neue Bold"/>
              <a:hlinkClick r:id="rId3">
                <a:extLst>
                  <a:ext uri="{A12FA001-AC4F-418D-AE19-62706E023703}">
                    <ahyp:hlinkClr xmlns:ahyp="http://schemas.microsoft.com/office/drawing/2018/hyperlinkcolor" val="tx"/>
                  </a:ext>
                </a:extLst>
              </a:hlinkClick>
            </a:endParaRPr>
          </a:p>
          <a:p>
            <a:r>
              <a:rPr lang="en-US" sz="4500" b="1" dirty="0">
                <a:solidFill>
                  <a:schemeClr val="tx2"/>
                </a:solidFill>
                <a:cs typeface="Bebas Neue Bold"/>
              </a:rPr>
              <a:t>Email: </a:t>
            </a:r>
            <a:r>
              <a:rPr lang="en-US" sz="4500" b="1" dirty="0">
                <a:solidFill>
                  <a:schemeClr val="tx2"/>
                </a:solidFill>
                <a:cs typeface="Bebas Neue Bold"/>
                <a:hlinkClick r:id="rId4">
                  <a:extLst>
                    <a:ext uri="{A12FA001-AC4F-418D-AE19-62706E023703}">
                      <ahyp:hlinkClr xmlns:ahyp="http://schemas.microsoft.com/office/drawing/2018/hyperlinkcolor" val="tx"/>
                    </a:ext>
                  </a:extLst>
                </a:hlinkClick>
              </a:rPr>
              <a:t>liang.zilu@kuas.ac.jp</a:t>
            </a:r>
            <a:r>
              <a:rPr lang="en-US" sz="4500" b="1" dirty="0">
                <a:solidFill>
                  <a:schemeClr val="tx2"/>
                </a:solidFill>
                <a:cs typeface="Bebas Neue Bold"/>
              </a:rPr>
              <a:t> </a:t>
            </a:r>
            <a:endParaRPr lang="en-US" sz="4500" b="1" dirty="0">
              <a:solidFill>
                <a:schemeClr val="tx2"/>
              </a:solidFill>
              <a:ea typeface="Lato Light"/>
              <a:cs typeface="Bebas Neue Bold"/>
            </a:endParaRPr>
          </a:p>
          <a:p>
            <a:r>
              <a:rPr lang="en-US" sz="3300" dirty="0">
                <a:latin typeface="+mj-lt"/>
                <a:cs typeface="Lato Light"/>
              </a:rPr>
              <a:t>Ubiquitous and Personal Computing Lab</a:t>
            </a:r>
            <a:r>
              <a:rPr lang="en-US" sz="3300" b="1" dirty="0">
                <a:solidFill>
                  <a:schemeClr val="accent1"/>
                </a:solidFill>
                <a:latin typeface="+mj-lt"/>
                <a:cs typeface="Lato Light"/>
              </a:rPr>
              <a:t>,</a:t>
            </a:r>
            <a:r>
              <a:rPr lang="en-US" sz="3300" b="1" dirty="0">
                <a:solidFill>
                  <a:schemeClr val="tx2"/>
                </a:solidFill>
                <a:latin typeface="+mj-lt"/>
                <a:cs typeface="Lato Light"/>
              </a:rPr>
              <a:t> </a:t>
            </a:r>
            <a:r>
              <a:rPr lang="en-US" sz="3300" b="1" dirty="0">
                <a:solidFill>
                  <a:schemeClr val="accent1"/>
                </a:solidFill>
                <a:latin typeface="+mj-lt"/>
                <a:cs typeface="Lato Light"/>
              </a:rPr>
              <a:t>KUAS,</a:t>
            </a:r>
            <a:r>
              <a:rPr lang="en-US" sz="3300" b="1" dirty="0">
                <a:solidFill>
                  <a:schemeClr val="tx2"/>
                </a:solidFill>
                <a:latin typeface="+mj-lt"/>
                <a:cs typeface="Lato Light"/>
              </a:rPr>
              <a:t> Kyoto</a:t>
            </a:r>
          </a:p>
          <a:p>
            <a:endParaRPr lang="en-US" sz="3000" b="1" dirty="0">
              <a:solidFill>
                <a:schemeClr val="tx2"/>
              </a:solidFill>
              <a:latin typeface="+mj-lt"/>
              <a:cs typeface="Lato Light"/>
            </a:endParaRPr>
          </a:p>
          <a:p>
            <a:r>
              <a:rPr lang="en-US" sz="3000" b="1" dirty="0">
                <a:solidFill>
                  <a:schemeClr val="tx2"/>
                </a:solidFill>
                <a:cs typeface="Bebas Neue Bold"/>
              </a:rPr>
              <a:t>Contact developer: </a:t>
            </a:r>
            <a:r>
              <a:rPr lang="en-US" sz="3000" b="1" dirty="0">
                <a:solidFill>
                  <a:schemeClr val="tx2"/>
                </a:solidFill>
                <a:cs typeface="Bebas Neue Bold"/>
                <a:hlinkClick r:id="rId5"/>
              </a:rPr>
              <a:t>http://nothing2say.dev</a:t>
            </a:r>
            <a:r>
              <a:rPr lang="en-US" sz="3000" b="1" dirty="0">
                <a:solidFill>
                  <a:schemeClr val="tx2"/>
                </a:solidFill>
                <a:cs typeface="Bebas Neue Bold"/>
              </a:rPr>
              <a:t> </a:t>
            </a:r>
          </a:p>
          <a:p>
            <a:r>
              <a:rPr lang="en-US" sz="3000" b="1" dirty="0">
                <a:solidFill>
                  <a:schemeClr val="tx2"/>
                </a:solidFill>
                <a:cs typeface="Bebas Neue Bold"/>
              </a:rPr>
              <a:t>Email: </a:t>
            </a:r>
            <a:r>
              <a:rPr lang="en-US" sz="3000" b="1" dirty="0">
                <a:solidFill>
                  <a:schemeClr val="tx2"/>
                </a:solidFill>
                <a:cs typeface="Bebas Neue Bold"/>
                <a:hlinkClick r:id="rId6"/>
              </a:rPr>
              <a:t>nothing2say.develop@gmail.com</a:t>
            </a:r>
            <a:r>
              <a:rPr lang="en-US" sz="3000" b="1" dirty="0">
                <a:solidFill>
                  <a:schemeClr val="tx2"/>
                </a:solidFill>
                <a:cs typeface="Bebas Neue Bold"/>
              </a:rPr>
              <a:t>  </a:t>
            </a:r>
            <a:endParaRPr lang="en-US" sz="3000" b="1" dirty="0">
              <a:solidFill>
                <a:schemeClr val="tx2"/>
              </a:solidFill>
              <a:ea typeface="Lato Light"/>
              <a:cs typeface="Bebas Neue Bold"/>
            </a:endParaRPr>
          </a:p>
        </p:txBody>
      </p:sp>
      <p:sp>
        <p:nvSpPr>
          <p:cNvPr id="20" name="Rectangle 19">
            <a:extLst>
              <a:ext uri="{FF2B5EF4-FFF2-40B4-BE49-F238E27FC236}">
                <a16:creationId xmlns:a16="http://schemas.microsoft.com/office/drawing/2014/main" id="{9E3C2224-FA19-BB55-54C6-4C41DFF1E7E9}"/>
              </a:ext>
            </a:extLst>
          </p:cNvPr>
          <p:cNvSpPr/>
          <p:nvPr/>
        </p:nvSpPr>
        <p:spPr>
          <a:xfrm>
            <a:off x="22048527" y="415594"/>
            <a:ext cx="1786270" cy="1355189"/>
          </a:xfrm>
          <a:prstGeom prst="rect">
            <a:avLst/>
          </a:prstGeom>
          <a:solidFill>
            <a:srgbClr val="F6F8FB"/>
          </a:solid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en-JP"/>
          </a:p>
        </p:txBody>
      </p:sp>
      <p:sp>
        <p:nvSpPr>
          <p:cNvPr id="3" name="TextBox 2">
            <a:extLst>
              <a:ext uri="{FF2B5EF4-FFF2-40B4-BE49-F238E27FC236}">
                <a16:creationId xmlns:a16="http://schemas.microsoft.com/office/drawing/2014/main" id="{09AF3EC9-5394-E453-07C1-A91C59D73665}"/>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3571030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463479" y="858838"/>
            <a:ext cx="5335115" cy="1274195"/>
          </a:xfrm>
          <a:prstGeom prst="rect">
            <a:avLst/>
          </a:prstGeom>
          <a:noFill/>
        </p:spPr>
        <p:txBody>
          <a:bodyPr wrap="none" rtlCol="0">
            <a:spAutoFit/>
          </a:bodyPr>
          <a:lstStyle/>
          <a:p>
            <a:pPr>
              <a:lnSpc>
                <a:spcPct val="80000"/>
              </a:lnSpc>
            </a:pPr>
            <a:r>
              <a:rPr lang="en-US" sz="9600" b="1" dirty="0">
                <a:solidFill>
                  <a:schemeClr val="tx2"/>
                </a:solidFill>
                <a:cs typeface="Bebas Neue Bold"/>
              </a:rPr>
              <a:t>Overview</a:t>
            </a:r>
          </a:p>
        </p:txBody>
      </p:sp>
      <p:sp>
        <p:nvSpPr>
          <p:cNvPr id="2" name="TextBox 1">
            <a:extLst>
              <a:ext uri="{FF2B5EF4-FFF2-40B4-BE49-F238E27FC236}">
                <a16:creationId xmlns:a16="http://schemas.microsoft.com/office/drawing/2014/main" id="{9EFA0B69-A69D-4D70-0B29-6E228A6382D9}"/>
              </a:ext>
            </a:extLst>
          </p:cNvPr>
          <p:cNvSpPr txBox="1"/>
          <p:nvPr/>
        </p:nvSpPr>
        <p:spPr>
          <a:xfrm>
            <a:off x="2424009" y="4820355"/>
            <a:ext cx="19677446" cy="1631216"/>
          </a:xfrm>
          <a:prstGeom prst="rect">
            <a:avLst/>
          </a:prstGeom>
          <a:noFill/>
        </p:spPr>
        <p:txBody>
          <a:bodyPr wrap="square" rtlCol="0">
            <a:spAutoFit/>
          </a:bodyPr>
          <a:lstStyle/>
          <a:p>
            <a:pPr algn="ctr"/>
            <a:r>
              <a:rPr lang="en-US" sz="5000" b="1" dirty="0">
                <a:solidFill>
                  <a:schemeClr val="tx2"/>
                </a:solidFill>
                <a:cs typeface="Bebas Neue Bold"/>
              </a:rPr>
              <a:t>Developing a Cross-Platform Application for Integrating Real-time Time-series Data from Multiple Wearable Sensors</a:t>
            </a:r>
            <a:endParaRPr lang="en-US" sz="5000" b="1" dirty="0">
              <a:solidFill>
                <a:schemeClr val="tx2"/>
              </a:solidFill>
              <a:latin typeface="+mj-lt"/>
              <a:cs typeface="Bebas Neue Bold"/>
            </a:endParaRPr>
          </a:p>
        </p:txBody>
      </p:sp>
      <p:sp>
        <p:nvSpPr>
          <p:cNvPr id="3" name="TextBox 2">
            <a:extLst>
              <a:ext uri="{FF2B5EF4-FFF2-40B4-BE49-F238E27FC236}">
                <a16:creationId xmlns:a16="http://schemas.microsoft.com/office/drawing/2014/main" id="{A736017A-8D17-1A90-77AD-8401C6EB8145}"/>
              </a:ext>
            </a:extLst>
          </p:cNvPr>
          <p:cNvSpPr txBox="1"/>
          <p:nvPr/>
        </p:nvSpPr>
        <p:spPr>
          <a:xfrm>
            <a:off x="9675155" y="3613019"/>
            <a:ext cx="5027338" cy="904863"/>
          </a:xfrm>
          <a:prstGeom prst="rect">
            <a:avLst/>
          </a:prstGeom>
          <a:noFill/>
        </p:spPr>
        <p:txBody>
          <a:bodyPr wrap="none" rtlCol="0">
            <a:spAutoFit/>
          </a:bodyPr>
          <a:lstStyle/>
          <a:p>
            <a:pPr algn="ctr">
              <a:lnSpc>
                <a:spcPct val="80000"/>
              </a:lnSpc>
            </a:pPr>
            <a:r>
              <a:rPr lang="en-US" sz="6600" b="1" dirty="0" err="1">
                <a:solidFill>
                  <a:schemeClr val="accent1">
                    <a:lumMod val="75000"/>
                  </a:schemeClr>
                </a:solidFill>
                <a:latin typeface="+mj-lt"/>
                <a:cs typeface="Lato Light"/>
              </a:rPr>
              <a:t>ZensorsFlow</a:t>
            </a:r>
          </a:p>
        </p:txBody>
      </p:sp>
      <p:sp>
        <p:nvSpPr>
          <p:cNvPr id="4" name="TextBox 3">
            <a:extLst>
              <a:ext uri="{FF2B5EF4-FFF2-40B4-BE49-F238E27FC236}">
                <a16:creationId xmlns:a16="http://schemas.microsoft.com/office/drawing/2014/main" id="{FAC3D6E9-C5C2-F82E-3ABD-6D8AD270200A}"/>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pic>
        <p:nvPicPr>
          <p:cNvPr id="6" name="Picture 5" descr="A diagram of a device&#10;&#10;Description automatically generated">
            <a:extLst>
              <a:ext uri="{FF2B5EF4-FFF2-40B4-BE49-F238E27FC236}">
                <a16:creationId xmlns:a16="http://schemas.microsoft.com/office/drawing/2014/main" id="{B773F208-12D3-7B74-7AEE-D02B2E39D360}"/>
              </a:ext>
            </a:extLst>
          </p:cNvPr>
          <p:cNvPicPr>
            <a:picLocks noChangeAspect="1"/>
          </p:cNvPicPr>
          <p:nvPr/>
        </p:nvPicPr>
        <p:blipFill>
          <a:blip r:embed="rId3"/>
          <a:stretch>
            <a:fillRect/>
          </a:stretch>
        </p:blipFill>
        <p:spPr>
          <a:xfrm>
            <a:off x="4131036" y="6858000"/>
            <a:ext cx="16534945" cy="5585782"/>
          </a:xfrm>
          <a:prstGeom prst="rect">
            <a:avLst/>
          </a:prstGeom>
        </p:spPr>
      </p:pic>
    </p:spTree>
    <p:extLst>
      <p:ext uri="{BB962C8B-B14F-4D97-AF65-F5344CB8AC3E}">
        <p14:creationId xmlns:p14="http://schemas.microsoft.com/office/powerpoint/2010/main" val="3059722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44625" y="858838"/>
            <a:ext cx="14355212" cy="1274195"/>
          </a:xfrm>
          <a:prstGeom prst="rect">
            <a:avLst/>
          </a:prstGeom>
          <a:noFill/>
        </p:spPr>
        <p:txBody>
          <a:bodyPr wrap="none" rtlCol="0">
            <a:spAutoFit/>
          </a:bodyPr>
          <a:lstStyle/>
          <a:p>
            <a:pPr>
              <a:lnSpc>
                <a:spcPct val="80000"/>
              </a:lnSpc>
            </a:pPr>
            <a:r>
              <a:rPr lang="en-US" sz="9600" b="1">
                <a:solidFill>
                  <a:schemeClr val="tx2"/>
                </a:solidFill>
                <a:cs typeface="Bebas Neue Bold"/>
              </a:rPr>
              <a:t>Background &amp; Motivation</a:t>
            </a:r>
          </a:p>
        </p:txBody>
      </p:sp>
      <p:sp>
        <p:nvSpPr>
          <p:cNvPr id="14" name="TextBox 13"/>
          <p:cNvSpPr txBox="1"/>
          <p:nvPr/>
        </p:nvSpPr>
        <p:spPr>
          <a:xfrm>
            <a:off x="1444625" y="2083078"/>
            <a:ext cx="6638356" cy="769441"/>
          </a:xfrm>
          <a:prstGeom prst="rect">
            <a:avLst/>
          </a:prstGeom>
          <a:noFill/>
        </p:spPr>
        <p:txBody>
          <a:bodyPr wrap="none" rtlCol="0">
            <a:spAutoFit/>
          </a:bodyPr>
          <a:lstStyle/>
          <a:p>
            <a:pPr>
              <a:lnSpc>
                <a:spcPct val="80000"/>
              </a:lnSpc>
            </a:pPr>
            <a:r>
              <a:rPr lang="en-US" sz="5500">
                <a:latin typeface="Lato Light"/>
                <a:cs typeface="Lato Light"/>
              </a:rPr>
              <a:t>Problems Statements</a:t>
            </a:r>
          </a:p>
        </p:txBody>
      </p:sp>
      <p:pic>
        <p:nvPicPr>
          <p:cNvPr id="21506" name="Picture 2" descr="Why is there such a steep learning curve to programming? - Quora">
            <a:extLst>
              <a:ext uri="{FF2B5EF4-FFF2-40B4-BE49-F238E27FC236}">
                <a16:creationId xmlns:a16="http://schemas.microsoft.com/office/drawing/2014/main" id="{D0B48F48-5159-1BDE-9B0E-E6EEC556D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98" y="3958909"/>
            <a:ext cx="9446905" cy="70930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9B9E3D-F132-E155-A72B-FBE2A7687083}"/>
              </a:ext>
            </a:extLst>
          </p:cNvPr>
          <p:cNvSpPr txBox="1"/>
          <p:nvPr/>
        </p:nvSpPr>
        <p:spPr>
          <a:xfrm>
            <a:off x="1269798" y="12012706"/>
            <a:ext cx="12575879" cy="461665"/>
          </a:xfrm>
          <a:prstGeom prst="rect">
            <a:avLst/>
          </a:prstGeom>
          <a:noFill/>
        </p:spPr>
        <p:txBody>
          <a:bodyPr wrap="none" rtlCol="0">
            <a:spAutoFit/>
          </a:bodyPr>
          <a:lstStyle/>
          <a:p>
            <a:r>
              <a:rPr lang="en-US" sz="2400">
                <a:hlinkClick r:id="rId4"/>
              </a:rPr>
              <a:t>Source: https://www.quora.com/Why-is-there-such-a-steep-learning-curve-to-programming</a:t>
            </a:r>
            <a:r>
              <a:rPr lang="en-US" sz="2400"/>
              <a:t> </a:t>
            </a:r>
            <a:endParaRPr lang="en-JP" sz="2400"/>
          </a:p>
        </p:txBody>
      </p:sp>
      <p:sp>
        <p:nvSpPr>
          <p:cNvPr id="11" name="TextBox 10">
            <a:extLst>
              <a:ext uri="{FF2B5EF4-FFF2-40B4-BE49-F238E27FC236}">
                <a16:creationId xmlns:a16="http://schemas.microsoft.com/office/drawing/2014/main" id="{BD73F770-E0E6-03AE-1598-A9C71795B364}"/>
              </a:ext>
            </a:extLst>
          </p:cNvPr>
          <p:cNvSpPr txBox="1"/>
          <p:nvPr/>
        </p:nvSpPr>
        <p:spPr>
          <a:xfrm>
            <a:off x="1334601" y="11272530"/>
            <a:ext cx="7789312" cy="646331"/>
          </a:xfrm>
          <a:prstGeom prst="rect">
            <a:avLst/>
          </a:prstGeom>
          <a:noFill/>
        </p:spPr>
        <p:txBody>
          <a:bodyPr wrap="none" rtlCol="0">
            <a:spAutoFit/>
          </a:bodyPr>
          <a:lstStyle/>
          <a:p>
            <a:r>
              <a:rPr lang="en-JP">
                <a:latin typeface="+mj-lt"/>
              </a:rPr>
              <a:t>Software development learning curve</a:t>
            </a:r>
          </a:p>
        </p:txBody>
      </p:sp>
      <p:graphicFrame>
        <p:nvGraphicFramePr>
          <p:cNvPr id="21532" name="TextBox 11">
            <a:extLst>
              <a:ext uri="{FF2B5EF4-FFF2-40B4-BE49-F238E27FC236}">
                <a16:creationId xmlns:a16="http://schemas.microsoft.com/office/drawing/2014/main" id="{C8D34BBD-035D-E873-FDFD-9330ECE1B01F}"/>
              </a:ext>
            </a:extLst>
          </p:cNvPr>
          <p:cNvGraphicFramePr/>
          <p:nvPr>
            <p:extLst>
              <p:ext uri="{D42A27DB-BD31-4B8C-83A1-F6EECF244321}">
                <p14:modId xmlns:p14="http://schemas.microsoft.com/office/powerpoint/2010/main" val="3390151493"/>
              </p:ext>
            </p:extLst>
          </p:nvPr>
        </p:nvGraphicFramePr>
        <p:xfrm>
          <a:off x="10461951" y="2709277"/>
          <a:ext cx="13439449" cy="9256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BFFD68F1-9A0B-75FF-B35E-864C861EEF08}"/>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208483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44625" y="858838"/>
            <a:ext cx="13146548" cy="1175706"/>
          </a:xfrm>
          <a:prstGeom prst="rect">
            <a:avLst/>
          </a:prstGeom>
          <a:noFill/>
        </p:spPr>
        <p:txBody>
          <a:bodyPr wrap="none" rtlCol="0">
            <a:spAutoFit/>
          </a:bodyPr>
          <a:lstStyle/>
          <a:p>
            <a:pPr>
              <a:lnSpc>
                <a:spcPct val="80000"/>
              </a:lnSpc>
            </a:pPr>
            <a:r>
              <a:rPr lang="en-US" sz="8800" b="1" dirty="0">
                <a:solidFill>
                  <a:schemeClr val="tx2"/>
                </a:solidFill>
                <a:cs typeface="Bebas Neue Bold"/>
              </a:rPr>
              <a:t>Background &amp; Motivation</a:t>
            </a:r>
          </a:p>
        </p:txBody>
      </p:sp>
      <p:sp>
        <p:nvSpPr>
          <p:cNvPr id="14" name="TextBox 13"/>
          <p:cNvSpPr txBox="1"/>
          <p:nvPr/>
        </p:nvSpPr>
        <p:spPr>
          <a:xfrm>
            <a:off x="1491811" y="2084681"/>
            <a:ext cx="13875914" cy="634020"/>
          </a:xfrm>
          <a:prstGeom prst="rect">
            <a:avLst/>
          </a:prstGeom>
          <a:noFill/>
        </p:spPr>
        <p:txBody>
          <a:bodyPr wrap="none" rtlCol="0">
            <a:spAutoFit/>
          </a:bodyPr>
          <a:lstStyle/>
          <a:p>
            <a:pPr>
              <a:lnSpc>
                <a:spcPct val="80000"/>
              </a:lnSpc>
            </a:pPr>
            <a:r>
              <a:rPr lang="en-US" sz="4400" dirty="0">
                <a:latin typeface="Lato Light"/>
                <a:cs typeface="Lato Light"/>
              </a:rPr>
              <a:t>Review of Traditional Wearable Data Research Methods</a:t>
            </a:r>
          </a:p>
        </p:txBody>
      </p:sp>
      <p:pic>
        <p:nvPicPr>
          <p:cNvPr id="3" name="Apple Watch Front.png" descr="Apple Watch Front.png">
            <a:extLst>
              <a:ext uri="{FF2B5EF4-FFF2-40B4-BE49-F238E27FC236}">
                <a16:creationId xmlns:a16="http://schemas.microsoft.com/office/drawing/2014/main" id="{0791A9EE-96F3-54F0-F9A3-9332271EFF3B}"/>
              </a:ext>
            </a:extLst>
          </p:cNvPr>
          <p:cNvPicPr>
            <a:picLocks noChangeAspect="1"/>
          </p:cNvPicPr>
          <p:nvPr/>
        </p:nvPicPr>
        <p:blipFill>
          <a:blip r:embed="rId3"/>
          <a:stretch>
            <a:fillRect/>
          </a:stretch>
        </p:blipFill>
        <p:spPr>
          <a:xfrm>
            <a:off x="15274600" y="3282801"/>
            <a:ext cx="6968705" cy="7757297"/>
          </a:xfrm>
          <a:prstGeom prst="rect">
            <a:avLst/>
          </a:prstGeom>
          <a:ln w="12700">
            <a:miter lim="400000"/>
          </a:ln>
        </p:spPr>
      </p:pic>
      <p:sp>
        <p:nvSpPr>
          <p:cNvPr id="4" name="Chart Document">
            <a:extLst>
              <a:ext uri="{FF2B5EF4-FFF2-40B4-BE49-F238E27FC236}">
                <a16:creationId xmlns:a16="http://schemas.microsoft.com/office/drawing/2014/main" id="{3215E980-C9F5-1C3A-BE20-BDC841918542}"/>
              </a:ext>
            </a:extLst>
          </p:cNvPr>
          <p:cNvSpPr/>
          <p:nvPr/>
        </p:nvSpPr>
        <p:spPr>
          <a:xfrm>
            <a:off x="16383884" y="4381461"/>
            <a:ext cx="1088774" cy="140994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5" y="5837"/>
                  <a:pt x="21524" y="5837"/>
                </a:cubicBezTo>
                <a:lnTo>
                  <a:pt x="14256" y="5837"/>
                </a:lnTo>
                <a:cubicBezTo>
                  <a:pt x="14139"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7" y="5120"/>
                  <a:pt x="15184" y="5120"/>
                </a:cubicBezTo>
                <a:lnTo>
                  <a:pt x="21418" y="5120"/>
                </a:lnTo>
                <a:cubicBezTo>
                  <a:pt x="21485" y="5120"/>
                  <a:pt x="21518" y="5058"/>
                  <a:pt x="21471" y="5021"/>
                </a:cubicBezTo>
                <a:lnTo>
                  <a:pt x="15100" y="99"/>
                </a:lnTo>
                <a:cubicBezTo>
                  <a:pt x="15076" y="81"/>
                  <a:pt x="15044" y="78"/>
                  <a:pt x="15017" y="86"/>
                </a:cubicBezTo>
                <a:close/>
                <a:moveTo>
                  <a:pt x="9656" y="7345"/>
                </a:moveTo>
                <a:lnTo>
                  <a:pt x="11938" y="7345"/>
                </a:lnTo>
                <a:cubicBezTo>
                  <a:pt x="11983" y="7345"/>
                  <a:pt x="12018" y="7374"/>
                  <a:pt x="12018" y="7408"/>
                </a:cubicBezTo>
                <a:lnTo>
                  <a:pt x="12018" y="15086"/>
                </a:lnTo>
                <a:cubicBezTo>
                  <a:pt x="12018" y="15120"/>
                  <a:pt x="11983" y="15149"/>
                  <a:pt x="11938" y="15149"/>
                </a:cubicBezTo>
                <a:lnTo>
                  <a:pt x="9656" y="15149"/>
                </a:lnTo>
                <a:cubicBezTo>
                  <a:pt x="9611" y="15149"/>
                  <a:pt x="9574" y="15120"/>
                  <a:pt x="9574" y="15086"/>
                </a:cubicBezTo>
                <a:lnTo>
                  <a:pt x="9574" y="7408"/>
                </a:lnTo>
                <a:cubicBezTo>
                  <a:pt x="9574" y="7374"/>
                  <a:pt x="9611" y="7345"/>
                  <a:pt x="9656" y="7345"/>
                </a:cubicBezTo>
                <a:close/>
                <a:moveTo>
                  <a:pt x="13164" y="9590"/>
                </a:moveTo>
                <a:lnTo>
                  <a:pt x="15445" y="9590"/>
                </a:lnTo>
                <a:cubicBezTo>
                  <a:pt x="15490" y="9590"/>
                  <a:pt x="15527" y="9617"/>
                  <a:pt x="15527" y="9652"/>
                </a:cubicBezTo>
                <a:lnTo>
                  <a:pt x="15527" y="15088"/>
                </a:lnTo>
                <a:cubicBezTo>
                  <a:pt x="15527" y="15122"/>
                  <a:pt x="15490" y="15149"/>
                  <a:pt x="15445" y="15149"/>
                </a:cubicBezTo>
                <a:lnTo>
                  <a:pt x="13164" y="15149"/>
                </a:lnTo>
                <a:cubicBezTo>
                  <a:pt x="13119" y="15149"/>
                  <a:pt x="13084" y="15122"/>
                  <a:pt x="13084" y="15088"/>
                </a:cubicBezTo>
                <a:lnTo>
                  <a:pt x="13084" y="9652"/>
                </a:lnTo>
                <a:cubicBezTo>
                  <a:pt x="13084" y="9617"/>
                  <a:pt x="13119" y="9590"/>
                  <a:pt x="13164" y="9590"/>
                </a:cubicBezTo>
                <a:close/>
                <a:moveTo>
                  <a:pt x="6147" y="11440"/>
                </a:moveTo>
                <a:lnTo>
                  <a:pt x="8428" y="11440"/>
                </a:lnTo>
                <a:cubicBezTo>
                  <a:pt x="8473" y="11440"/>
                  <a:pt x="8511" y="11467"/>
                  <a:pt x="8511" y="11502"/>
                </a:cubicBezTo>
                <a:lnTo>
                  <a:pt x="8511" y="15086"/>
                </a:lnTo>
                <a:cubicBezTo>
                  <a:pt x="8511" y="15120"/>
                  <a:pt x="8473" y="15149"/>
                  <a:pt x="8428" y="15149"/>
                </a:cubicBezTo>
                <a:lnTo>
                  <a:pt x="6147" y="15149"/>
                </a:lnTo>
                <a:cubicBezTo>
                  <a:pt x="6102" y="15149"/>
                  <a:pt x="6067" y="15120"/>
                  <a:pt x="6067" y="15086"/>
                </a:cubicBezTo>
                <a:lnTo>
                  <a:pt x="6067" y="11502"/>
                </a:lnTo>
                <a:cubicBezTo>
                  <a:pt x="6067" y="11467"/>
                  <a:pt x="6102" y="11440"/>
                  <a:pt x="6147" y="11440"/>
                </a:cubicBezTo>
                <a:close/>
                <a:moveTo>
                  <a:pt x="3933" y="15866"/>
                </a:moveTo>
                <a:lnTo>
                  <a:pt x="17662" y="15866"/>
                </a:lnTo>
                <a:cubicBezTo>
                  <a:pt x="17707" y="15866"/>
                  <a:pt x="17742" y="15895"/>
                  <a:pt x="17742" y="15929"/>
                </a:cubicBezTo>
                <a:lnTo>
                  <a:pt x="17746" y="16878"/>
                </a:lnTo>
                <a:cubicBezTo>
                  <a:pt x="17746" y="16913"/>
                  <a:pt x="17709" y="16941"/>
                  <a:pt x="17664" y="16941"/>
                </a:cubicBezTo>
                <a:lnTo>
                  <a:pt x="3935" y="16941"/>
                </a:lnTo>
                <a:cubicBezTo>
                  <a:pt x="3890" y="16941"/>
                  <a:pt x="3853" y="16912"/>
                  <a:pt x="3853" y="16878"/>
                </a:cubicBezTo>
                <a:lnTo>
                  <a:pt x="3850" y="15929"/>
                </a:lnTo>
                <a:cubicBezTo>
                  <a:pt x="3850" y="15895"/>
                  <a:pt x="3888" y="15866"/>
                  <a:pt x="3933" y="15866"/>
                </a:cubicBezTo>
                <a:close/>
              </a:path>
            </a:pathLst>
          </a:custGeom>
          <a:solidFill>
            <a:srgbClr val="8ABE5E"/>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a:p>
        </p:txBody>
      </p:sp>
      <p:sp>
        <p:nvSpPr>
          <p:cNvPr id="6" name="Chart Document">
            <a:extLst>
              <a:ext uri="{FF2B5EF4-FFF2-40B4-BE49-F238E27FC236}">
                <a16:creationId xmlns:a16="http://schemas.microsoft.com/office/drawing/2014/main" id="{2C3992D6-0D02-113A-1667-C19D276176A8}"/>
              </a:ext>
            </a:extLst>
          </p:cNvPr>
          <p:cNvSpPr/>
          <p:nvPr/>
        </p:nvSpPr>
        <p:spPr>
          <a:xfrm>
            <a:off x="16383884" y="6456477"/>
            <a:ext cx="1088774" cy="140994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5" y="5837"/>
                  <a:pt x="21524" y="5837"/>
                </a:cubicBezTo>
                <a:lnTo>
                  <a:pt x="14256" y="5837"/>
                </a:lnTo>
                <a:cubicBezTo>
                  <a:pt x="14139"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7" y="5120"/>
                  <a:pt x="15184" y="5120"/>
                </a:cubicBezTo>
                <a:lnTo>
                  <a:pt x="21418" y="5120"/>
                </a:lnTo>
                <a:cubicBezTo>
                  <a:pt x="21485" y="5120"/>
                  <a:pt x="21518" y="5058"/>
                  <a:pt x="21471" y="5021"/>
                </a:cubicBezTo>
                <a:lnTo>
                  <a:pt x="15100" y="99"/>
                </a:lnTo>
                <a:cubicBezTo>
                  <a:pt x="15076" y="81"/>
                  <a:pt x="15044" y="78"/>
                  <a:pt x="15017" y="86"/>
                </a:cubicBezTo>
                <a:close/>
                <a:moveTo>
                  <a:pt x="9656" y="7345"/>
                </a:moveTo>
                <a:lnTo>
                  <a:pt x="11938" y="7345"/>
                </a:lnTo>
                <a:cubicBezTo>
                  <a:pt x="11983" y="7345"/>
                  <a:pt x="12018" y="7374"/>
                  <a:pt x="12018" y="7408"/>
                </a:cubicBezTo>
                <a:lnTo>
                  <a:pt x="12018" y="15086"/>
                </a:lnTo>
                <a:cubicBezTo>
                  <a:pt x="12018" y="15120"/>
                  <a:pt x="11983" y="15149"/>
                  <a:pt x="11938" y="15149"/>
                </a:cubicBezTo>
                <a:lnTo>
                  <a:pt x="9656" y="15149"/>
                </a:lnTo>
                <a:cubicBezTo>
                  <a:pt x="9611" y="15149"/>
                  <a:pt x="9574" y="15120"/>
                  <a:pt x="9574" y="15086"/>
                </a:cubicBezTo>
                <a:lnTo>
                  <a:pt x="9574" y="7408"/>
                </a:lnTo>
                <a:cubicBezTo>
                  <a:pt x="9574" y="7374"/>
                  <a:pt x="9611" y="7345"/>
                  <a:pt x="9656" y="7345"/>
                </a:cubicBezTo>
                <a:close/>
                <a:moveTo>
                  <a:pt x="13164" y="9590"/>
                </a:moveTo>
                <a:lnTo>
                  <a:pt x="15445" y="9590"/>
                </a:lnTo>
                <a:cubicBezTo>
                  <a:pt x="15490" y="9590"/>
                  <a:pt x="15527" y="9617"/>
                  <a:pt x="15527" y="9652"/>
                </a:cubicBezTo>
                <a:lnTo>
                  <a:pt x="15527" y="15088"/>
                </a:lnTo>
                <a:cubicBezTo>
                  <a:pt x="15527" y="15122"/>
                  <a:pt x="15490" y="15149"/>
                  <a:pt x="15445" y="15149"/>
                </a:cubicBezTo>
                <a:lnTo>
                  <a:pt x="13164" y="15149"/>
                </a:lnTo>
                <a:cubicBezTo>
                  <a:pt x="13119" y="15149"/>
                  <a:pt x="13084" y="15122"/>
                  <a:pt x="13084" y="15088"/>
                </a:cubicBezTo>
                <a:lnTo>
                  <a:pt x="13084" y="9652"/>
                </a:lnTo>
                <a:cubicBezTo>
                  <a:pt x="13084" y="9617"/>
                  <a:pt x="13119" y="9590"/>
                  <a:pt x="13164" y="9590"/>
                </a:cubicBezTo>
                <a:close/>
                <a:moveTo>
                  <a:pt x="6147" y="11440"/>
                </a:moveTo>
                <a:lnTo>
                  <a:pt x="8428" y="11440"/>
                </a:lnTo>
                <a:cubicBezTo>
                  <a:pt x="8473" y="11440"/>
                  <a:pt x="8511" y="11467"/>
                  <a:pt x="8511" y="11502"/>
                </a:cubicBezTo>
                <a:lnTo>
                  <a:pt x="8511" y="15086"/>
                </a:lnTo>
                <a:cubicBezTo>
                  <a:pt x="8511" y="15120"/>
                  <a:pt x="8473" y="15149"/>
                  <a:pt x="8428" y="15149"/>
                </a:cubicBezTo>
                <a:lnTo>
                  <a:pt x="6147" y="15149"/>
                </a:lnTo>
                <a:cubicBezTo>
                  <a:pt x="6102" y="15149"/>
                  <a:pt x="6067" y="15120"/>
                  <a:pt x="6067" y="15086"/>
                </a:cubicBezTo>
                <a:lnTo>
                  <a:pt x="6067" y="11502"/>
                </a:lnTo>
                <a:cubicBezTo>
                  <a:pt x="6067" y="11467"/>
                  <a:pt x="6102" y="11440"/>
                  <a:pt x="6147" y="11440"/>
                </a:cubicBezTo>
                <a:close/>
                <a:moveTo>
                  <a:pt x="3933" y="15866"/>
                </a:moveTo>
                <a:lnTo>
                  <a:pt x="17662" y="15866"/>
                </a:lnTo>
                <a:cubicBezTo>
                  <a:pt x="17707" y="15866"/>
                  <a:pt x="17742" y="15895"/>
                  <a:pt x="17742" y="15929"/>
                </a:cubicBezTo>
                <a:lnTo>
                  <a:pt x="17746" y="16878"/>
                </a:lnTo>
                <a:cubicBezTo>
                  <a:pt x="17746" y="16913"/>
                  <a:pt x="17709" y="16941"/>
                  <a:pt x="17664" y="16941"/>
                </a:cubicBezTo>
                <a:lnTo>
                  <a:pt x="3935" y="16941"/>
                </a:lnTo>
                <a:cubicBezTo>
                  <a:pt x="3890" y="16941"/>
                  <a:pt x="3853" y="16912"/>
                  <a:pt x="3853" y="16878"/>
                </a:cubicBezTo>
                <a:lnTo>
                  <a:pt x="3850" y="15929"/>
                </a:lnTo>
                <a:cubicBezTo>
                  <a:pt x="3850" y="15895"/>
                  <a:pt x="3888" y="15866"/>
                  <a:pt x="3933" y="15866"/>
                </a:cubicBezTo>
                <a:close/>
              </a:path>
            </a:pathLst>
          </a:custGeom>
          <a:solidFill>
            <a:srgbClr val="E42832"/>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a:p>
        </p:txBody>
      </p:sp>
      <p:sp>
        <p:nvSpPr>
          <p:cNvPr id="8" name="Layout Document">
            <a:extLst>
              <a:ext uri="{FF2B5EF4-FFF2-40B4-BE49-F238E27FC236}">
                <a16:creationId xmlns:a16="http://schemas.microsoft.com/office/drawing/2014/main" id="{3950603D-EDCC-2BBE-3556-52583AFB2064}"/>
              </a:ext>
            </a:extLst>
          </p:cNvPr>
          <p:cNvSpPr/>
          <p:nvPr/>
        </p:nvSpPr>
        <p:spPr>
          <a:xfrm>
            <a:off x="16384344" y="8531494"/>
            <a:ext cx="1088584" cy="140970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rgbClr val="FDCB56"/>
          </a:solidFill>
          <a:ln w="12700">
            <a:miter lim="400000"/>
          </a:ln>
        </p:spPr>
        <p:txBody>
          <a:bodyPr lIns="50800" tIns="50800" rIns="50800" bIns="50800" anchor="ctr"/>
          <a:lstStyle/>
          <a:p>
            <a:pPr algn="ctr" defTabSz="825500">
              <a:lnSpc>
                <a:spcPct val="80000"/>
              </a:lnSpc>
              <a:defRPr sz="4000" cap="all">
                <a:solidFill>
                  <a:srgbClr val="232323"/>
                </a:solidFill>
                <a:latin typeface="DIN Condensed Bold"/>
                <a:ea typeface="DIN Condensed Bold"/>
                <a:cs typeface="DIN Condensed Bold"/>
                <a:sym typeface="DIN Condensed Bold"/>
              </a:defRPr>
            </a:pPr>
            <a:endParaRPr/>
          </a:p>
        </p:txBody>
      </p:sp>
      <p:sp>
        <p:nvSpPr>
          <p:cNvPr id="9" name="Raw Acceleration: (time, x, y, z)">
            <a:extLst>
              <a:ext uri="{FF2B5EF4-FFF2-40B4-BE49-F238E27FC236}">
                <a16:creationId xmlns:a16="http://schemas.microsoft.com/office/drawing/2014/main" id="{9D694A2E-1F29-9196-041C-0634C38DD9F3}"/>
              </a:ext>
            </a:extLst>
          </p:cNvPr>
          <p:cNvSpPr txBox="1"/>
          <p:nvPr/>
        </p:nvSpPr>
        <p:spPr>
          <a:xfrm>
            <a:off x="17685711" y="4496551"/>
            <a:ext cx="3811941" cy="11798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dirty="0">
                <a:solidFill>
                  <a:srgbClr val="FFFFFF"/>
                </a:solidFill>
              </a:rPr>
              <a:t>Raw Acceleration:</a:t>
            </a:r>
            <a:br>
              <a:rPr dirty="0">
                <a:solidFill>
                  <a:srgbClr val="FFFFFF"/>
                </a:solidFill>
              </a:rPr>
            </a:br>
            <a:r>
              <a:rPr lang="en-US" dirty="0"/>
              <a:t>[ti</a:t>
            </a:r>
            <a:r>
              <a:rPr dirty="0"/>
              <a:t>me</a:t>
            </a:r>
            <a:r>
              <a:rPr lang="en-US" dirty="0"/>
              <a:t> (sec)</a:t>
            </a:r>
            <a:r>
              <a:rPr dirty="0"/>
              <a:t>, x, y, z</a:t>
            </a:r>
            <a:r>
              <a:rPr lang="en-US" dirty="0"/>
              <a:t>]</a:t>
            </a:r>
            <a:endParaRPr dirty="0"/>
          </a:p>
        </p:txBody>
      </p:sp>
      <p:sp>
        <p:nvSpPr>
          <p:cNvPr id="10" name="Heart Rate: (time, bpm)">
            <a:extLst>
              <a:ext uri="{FF2B5EF4-FFF2-40B4-BE49-F238E27FC236}">
                <a16:creationId xmlns:a16="http://schemas.microsoft.com/office/drawing/2014/main" id="{3C8F4B92-0673-C03C-7A1E-ADC2D194CF0E}"/>
              </a:ext>
            </a:extLst>
          </p:cNvPr>
          <p:cNvSpPr txBox="1"/>
          <p:nvPr/>
        </p:nvSpPr>
        <p:spPr>
          <a:xfrm>
            <a:off x="17671808" y="6616140"/>
            <a:ext cx="3571491" cy="11798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dirty="0">
                <a:solidFill>
                  <a:srgbClr val="FFFFFF"/>
                </a:solidFill>
              </a:rPr>
              <a:t>Heart Rate:</a:t>
            </a:r>
            <a:br>
              <a:rPr dirty="0">
                <a:solidFill>
                  <a:srgbClr val="FFFFFF"/>
                </a:solidFill>
              </a:rPr>
            </a:br>
            <a:r>
              <a:rPr lang="en-JP" dirty="0"/>
              <a:t>[</a:t>
            </a:r>
            <a:r>
              <a:rPr dirty="0"/>
              <a:t>time</a:t>
            </a:r>
            <a:r>
              <a:rPr lang="en-US" dirty="0"/>
              <a:t> (sec)</a:t>
            </a:r>
            <a:r>
              <a:rPr dirty="0"/>
              <a:t>, bpm</a:t>
            </a:r>
            <a:r>
              <a:rPr lang="en-US" dirty="0"/>
              <a:t>]</a:t>
            </a:r>
            <a:endParaRPr dirty="0"/>
          </a:p>
        </p:txBody>
      </p:sp>
      <p:sp>
        <p:nvSpPr>
          <p:cNvPr id="12" name="PSG Label: (time, sleep stage)">
            <a:extLst>
              <a:ext uri="{FF2B5EF4-FFF2-40B4-BE49-F238E27FC236}">
                <a16:creationId xmlns:a16="http://schemas.microsoft.com/office/drawing/2014/main" id="{9436229B-9BFD-4A96-CA7C-43224DBFA90F}"/>
              </a:ext>
            </a:extLst>
          </p:cNvPr>
          <p:cNvSpPr txBox="1"/>
          <p:nvPr/>
        </p:nvSpPr>
        <p:spPr>
          <a:xfrm>
            <a:off x="17555606" y="8671839"/>
            <a:ext cx="3690113" cy="11798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lang="en-US" dirty="0">
                <a:solidFill>
                  <a:srgbClr val="FFFFFF"/>
                </a:solidFill>
              </a:rPr>
              <a:t>Steps Count</a:t>
            </a:r>
            <a:r>
              <a:rPr dirty="0">
                <a:solidFill>
                  <a:srgbClr val="FFFFFF"/>
                </a:solidFill>
              </a:rPr>
              <a:t>:</a:t>
            </a:r>
            <a:br>
              <a:rPr dirty="0">
                <a:solidFill>
                  <a:srgbClr val="FFFFFF"/>
                </a:solidFill>
              </a:rPr>
            </a:br>
            <a:r>
              <a:rPr lang="en-US" dirty="0"/>
              <a:t>[time (sec), steps]</a:t>
            </a:r>
            <a:endParaRPr dirty="0"/>
          </a:p>
        </p:txBody>
      </p:sp>
      <p:sp>
        <p:nvSpPr>
          <p:cNvPr id="15" name="Sleep data from PhysioNet by Olivia Walch: Motion and heart rate from a wrist-worn wearable and labeled sleep from polysomnography https://www.physionet.org/content/sleep-accel/1.0.0/">
            <a:extLst>
              <a:ext uri="{FF2B5EF4-FFF2-40B4-BE49-F238E27FC236}">
                <a16:creationId xmlns:a16="http://schemas.microsoft.com/office/drawing/2014/main" id="{F197F551-9157-AEF5-FF04-5BDF1F167D1A}"/>
              </a:ext>
            </a:extLst>
          </p:cNvPr>
          <p:cNvSpPr txBox="1"/>
          <p:nvPr/>
        </p:nvSpPr>
        <p:spPr>
          <a:xfrm>
            <a:off x="7533152" y="11898950"/>
            <a:ext cx="14966627" cy="87203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algn="r" defTabSz="825500">
              <a:spcBef>
                <a:spcPts val="3400"/>
              </a:spcBef>
              <a:defRPr sz="3000">
                <a:solidFill>
                  <a:srgbClr val="838787"/>
                </a:solidFill>
                <a:latin typeface="Avenir Next Medium"/>
                <a:ea typeface="Avenir Next Medium"/>
                <a:cs typeface="Avenir Next Medium"/>
                <a:sym typeface="Avenir Next Medium"/>
              </a:defRPr>
            </a:pPr>
            <a:r>
              <a:rPr lang="en-US" sz="2500" dirty="0">
                <a:solidFill>
                  <a:srgbClr val="354256"/>
                </a:solidFill>
              </a:rPr>
              <a:t>Source: </a:t>
            </a:r>
            <a:r>
              <a:rPr lang="en-US" sz="2500" dirty="0">
                <a:solidFill>
                  <a:srgbClr val="354256"/>
                </a:solidFill>
                <a:ea typeface="Avenir Next Regular"/>
                <a:cs typeface="Avenir Next Regular"/>
                <a:sym typeface="Avenir Next Regular"/>
              </a:rPr>
              <a:t>Motion and heart rate from a wrist-worn wearable and labeled sleep from polysomnography</a:t>
            </a:r>
            <a:br>
              <a:rPr lang="en-US" sz="2500" dirty="0"/>
            </a:br>
            <a:r>
              <a:rPr lang="en-US" sz="2500" u="sng" dirty="0">
                <a:solidFill>
                  <a:srgbClr val="34A5DA"/>
                </a:solidFill>
                <a:hlinkClick r:id="rId4"/>
              </a:rPr>
              <a:t>https://www.physionet.org/content/sleep-accel/1.0.0/</a:t>
            </a:r>
            <a:r>
              <a:rPr lang="en-US" sz="2500" dirty="0"/>
              <a:t> </a:t>
            </a:r>
          </a:p>
        </p:txBody>
      </p:sp>
      <p:sp>
        <p:nvSpPr>
          <p:cNvPr id="16" name="Motion in g (time, x, y, z) sampled about 50 Hz">
            <a:extLst>
              <a:ext uri="{FF2B5EF4-FFF2-40B4-BE49-F238E27FC236}">
                <a16:creationId xmlns:a16="http://schemas.microsoft.com/office/drawing/2014/main" id="{256A4AC4-22BA-DCD6-DBC9-A65BC9D7C935}"/>
              </a:ext>
            </a:extLst>
          </p:cNvPr>
          <p:cNvSpPr txBox="1"/>
          <p:nvPr/>
        </p:nvSpPr>
        <p:spPr>
          <a:xfrm>
            <a:off x="3102699" y="7029806"/>
            <a:ext cx="3693319" cy="87203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defTabSz="825500">
              <a:spcBef>
                <a:spcPts val="3400"/>
              </a:spcBef>
              <a:defRPr sz="2500">
                <a:latin typeface="Avenir Next Medium"/>
                <a:ea typeface="Avenir Next Medium"/>
                <a:cs typeface="Avenir Next Medium"/>
                <a:sym typeface="Avenir Next Medium"/>
              </a:defRPr>
            </a:pPr>
            <a:r>
              <a:t>Motion in g (time, x, y, z)</a:t>
            </a:r>
            <a:br>
              <a:rPr/>
            </a:br>
            <a:r>
              <a:rPr lang="en-US">
                <a:solidFill>
                  <a:srgbClr val="A6AAA9"/>
                </a:solidFill>
              </a:rPr>
              <a:t>sampling rate : </a:t>
            </a:r>
            <a:r>
              <a:rPr>
                <a:solidFill>
                  <a:srgbClr val="A6AAA9"/>
                </a:solidFill>
              </a:rPr>
              <a:t>50 Hz</a:t>
            </a:r>
          </a:p>
        </p:txBody>
      </p:sp>
      <p:sp>
        <p:nvSpPr>
          <p:cNvPr id="17" name="Heart">
            <a:extLst>
              <a:ext uri="{FF2B5EF4-FFF2-40B4-BE49-F238E27FC236}">
                <a16:creationId xmlns:a16="http://schemas.microsoft.com/office/drawing/2014/main" id="{6F3C8427-C5D7-153D-CE58-149CBD70143D}"/>
              </a:ext>
            </a:extLst>
          </p:cNvPr>
          <p:cNvSpPr/>
          <p:nvPr/>
        </p:nvSpPr>
        <p:spPr>
          <a:xfrm>
            <a:off x="8675907" y="7123283"/>
            <a:ext cx="896796" cy="792515"/>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solidFill>
            <a:srgbClr val="E42832"/>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a:p>
        </p:txBody>
      </p:sp>
      <p:sp>
        <p:nvSpPr>
          <p:cNvPr id="18" name="Watch">
            <a:extLst>
              <a:ext uri="{FF2B5EF4-FFF2-40B4-BE49-F238E27FC236}">
                <a16:creationId xmlns:a16="http://schemas.microsoft.com/office/drawing/2014/main" id="{F014C38E-1C50-3AC6-E491-A469AECC81E0}"/>
              </a:ext>
            </a:extLst>
          </p:cNvPr>
          <p:cNvSpPr/>
          <p:nvPr/>
        </p:nvSpPr>
        <p:spPr>
          <a:xfrm>
            <a:off x="2332411" y="7093247"/>
            <a:ext cx="641599" cy="1106652"/>
          </a:xfrm>
          <a:custGeom>
            <a:avLst/>
            <a:gdLst/>
            <a:ahLst/>
            <a:cxnLst>
              <a:cxn ang="0">
                <a:pos x="wd2" y="hd2"/>
              </a:cxn>
              <a:cxn ang="5400000">
                <a:pos x="wd2" y="hd2"/>
              </a:cxn>
              <a:cxn ang="10800000">
                <a:pos x="wd2" y="hd2"/>
              </a:cxn>
              <a:cxn ang="16200000">
                <a:pos x="wd2" y="hd2"/>
              </a:cxn>
            </a:cxnLst>
            <a:rect l="0" t="0" r="r" b="b"/>
            <a:pathLst>
              <a:path w="21600" h="21600" extrusionOk="0">
                <a:moveTo>
                  <a:pt x="5609" y="0"/>
                </a:moveTo>
                <a:cubicBezTo>
                  <a:pt x="5022" y="0"/>
                  <a:pt x="4546" y="276"/>
                  <a:pt x="4546" y="616"/>
                </a:cubicBezTo>
                <a:lnTo>
                  <a:pt x="4453" y="5918"/>
                </a:lnTo>
                <a:cubicBezTo>
                  <a:pt x="1771" y="6982"/>
                  <a:pt x="0" y="8775"/>
                  <a:pt x="0" y="10800"/>
                </a:cubicBezTo>
                <a:cubicBezTo>
                  <a:pt x="0" y="12782"/>
                  <a:pt x="1695" y="14536"/>
                  <a:pt x="4284" y="15611"/>
                </a:cubicBezTo>
                <a:lnTo>
                  <a:pt x="4191" y="20984"/>
                </a:lnTo>
                <a:cubicBezTo>
                  <a:pt x="4191" y="21324"/>
                  <a:pt x="4667" y="21600"/>
                  <a:pt x="5254" y="21600"/>
                </a:cubicBezTo>
                <a:lnTo>
                  <a:pt x="15135" y="21600"/>
                </a:lnTo>
                <a:cubicBezTo>
                  <a:pt x="15722" y="21600"/>
                  <a:pt x="16198" y="21324"/>
                  <a:pt x="16198" y="20984"/>
                </a:cubicBezTo>
                <a:lnTo>
                  <a:pt x="16291" y="15535"/>
                </a:lnTo>
                <a:cubicBezTo>
                  <a:pt x="18293" y="14666"/>
                  <a:pt x="19719" y="13387"/>
                  <a:pt x="20203" y="11907"/>
                </a:cubicBezTo>
                <a:lnTo>
                  <a:pt x="20669" y="11907"/>
                </a:lnTo>
                <a:cubicBezTo>
                  <a:pt x="21181" y="11907"/>
                  <a:pt x="21600" y="11664"/>
                  <a:pt x="21600" y="11367"/>
                </a:cubicBezTo>
                <a:lnTo>
                  <a:pt x="21600" y="10557"/>
                </a:lnTo>
                <a:cubicBezTo>
                  <a:pt x="21600" y="10260"/>
                  <a:pt x="21181" y="10017"/>
                  <a:pt x="20669" y="10017"/>
                </a:cubicBezTo>
                <a:lnTo>
                  <a:pt x="20287" y="10017"/>
                </a:lnTo>
                <a:lnTo>
                  <a:pt x="20287" y="9990"/>
                </a:lnTo>
                <a:cubicBezTo>
                  <a:pt x="19915" y="8429"/>
                  <a:pt x="18500" y="7063"/>
                  <a:pt x="16451" y="6139"/>
                </a:cubicBezTo>
                <a:lnTo>
                  <a:pt x="16544" y="616"/>
                </a:lnTo>
                <a:cubicBezTo>
                  <a:pt x="16544" y="276"/>
                  <a:pt x="16069" y="0"/>
                  <a:pt x="15482" y="0"/>
                </a:cubicBezTo>
                <a:lnTo>
                  <a:pt x="5609" y="0"/>
                </a:lnTo>
                <a:close/>
                <a:moveTo>
                  <a:pt x="10199" y="6119"/>
                </a:moveTo>
                <a:cubicBezTo>
                  <a:pt x="12704" y="6119"/>
                  <a:pt x="14950" y="6788"/>
                  <a:pt x="16431" y="7830"/>
                </a:cubicBezTo>
                <a:cubicBezTo>
                  <a:pt x="17576" y="8640"/>
                  <a:pt x="18267" y="9672"/>
                  <a:pt x="18267" y="10795"/>
                </a:cubicBezTo>
                <a:cubicBezTo>
                  <a:pt x="18258" y="11961"/>
                  <a:pt x="17531" y="13019"/>
                  <a:pt x="16320" y="13834"/>
                </a:cubicBezTo>
                <a:cubicBezTo>
                  <a:pt x="14839" y="14839"/>
                  <a:pt x="12640" y="15476"/>
                  <a:pt x="10190" y="15476"/>
                </a:cubicBezTo>
                <a:cubicBezTo>
                  <a:pt x="7871" y="15476"/>
                  <a:pt x="5786" y="14903"/>
                  <a:pt x="4305" y="13996"/>
                </a:cubicBezTo>
                <a:cubicBezTo>
                  <a:pt x="2954" y="13159"/>
                  <a:pt x="2125" y="12037"/>
                  <a:pt x="2125" y="10800"/>
                </a:cubicBezTo>
                <a:cubicBezTo>
                  <a:pt x="2125" y="9531"/>
                  <a:pt x="2999" y="8381"/>
                  <a:pt x="4424" y="7533"/>
                </a:cubicBezTo>
                <a:cubicBezTo>
                  <a:pt x="5887" y="6664"/>
                  <a:pt x="7936" y="6119"/>
                  <a:pt x="10199" y="6119"/>
                </a:cubicBezTo>
                <a:close/>
                <a:moveTo>
                  <a:pt x="10211" y="7894"/>
                </a:moveTo>
                <a:cubicBezTo>
                  <a:pt x="9903" y="7894"/>
                  <a:pt x="9660" y="8035"/>
                  <a:pt x="9660" y="8213"/>
                </a:cubicBezTo>
                <a:lnTo>
                  <a:pt x="9660" y="11129"/>
                </a:lnTo>
                <a:lnTo>
                  <a:pt x="12501" y="11129"/>
                </a:lnTo>
                <a:cubicBezTo>
                  <a:pt x="12799" y="11129"/>
                  <a:pt x="13040" y="10988"/>
                  <a:pt x="13040" y="10810"/>
                </a:cubicBezTo>
                <a:cubicBezTo>
                  <a:pt x="13040" y="10632"/>
                  <a:pt x="12800" y="10493"/>
                  <a:pt x="12493" y="10493"/>
                </a:cubicBezTo>
                <a:lnTo>
                  <a:pt x="10758" y="10493"/>
                </a:lnTo>
                <a:lnTo>
                  <a:pt x="10758" y="8213"/>
                </a:lnTo>
                <a:cubicBezTo>
                  <a:pt x="10758" y="8035"/>
                  <a:pt x="10518" y="7894"/>
                  <a:pt x="10211" y="7894"/>
                </a:cubicBezTo>
                <a:close/>
              </a:path>
            </a:pathLst>
          </a:custGeom>
          <a:solidFill>
            <a:srgbClr val="8ABE5E"/>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a:p>
        </p:txBody>
      </p:sp>
      <p:sp>
        <p:nvSpPr>
          <p:cNvPr id="19" name="Heart rate (time, bpm) sampling rate ~ 5-second">
            <a:extLst>
              <a:ext uri="{FF2B5EF4-FFF2-40B4-BE49-F238E27FC236}">
                <a16:creationId xmlns:a16="http://schemas.microsoft.com/office/drawing/2014/main" id="{EA3E2929-ECF9-BF7A-2F36-CF97599D5AC8}"/>
              </a:ext>
            </a:extLst>
          </p:cNvPr>
          <p:cNvSpPr txBox="1"/>
          <p:nvPr/>
        </p:nvSpPr>
        <p:spPr>
          <a:xfrm>
            <a:off x="9815172" y="7039309"/>
            <a:ext cx="3905886" cy="96520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p>
            <a:pPr defTabSz="825500">
              <a:spcBef>
                <a:spcPts val="3400"/>
              </a:spcBef>
              <a:defRPr sz="2500">
                <a:latin typeface="Avenir Next Medium"/>
                <a:ea typeface="Avenir Next Medium"/>
                <a:cs typeface="Avenir Next Medium"/>
                <a:sym typeface="Avenir Next Medium"/>
              </a:defRPr>
            </a:pPr>
            <a:r>
              <a:t>Heart rate (time, bpm)</a:t>
            </a:r>
            <a:br>
              <a:rPr/>
            </a:br>
            <a:r>
              <a:rPr>
                <a:solidFill>
                  <a:srgbClr val="A6AAA9"/>
                </a:solidFill>
              </a:rPr>
              <a:t>sampling rate ~ 5-second </a:t>
            </a:r>
          </a:p>
        </p:txBody>
      </p:sp>
      <p:pic>
        <p:nvPicPr>
          <p:cNvPr id="20" name="Screen Shot 2021-09-24 at 10.20.08.png" descr="Screen Shot 2021-09-24 at 10.20.08.png">
            <a:extLst>
              <a:ext uri="{FF2B5EF4-FFF2-40B4-BE49-F238E27FC236}">
                <a16:creationId xmlns:a16="http://schemas.microsoft.com/office/drawing/2014/main" id="{9E327EF9-FAF7-8497-6BA3-A3F90F9F8566}"/>
              </a:ext>
            </a:extLst>
          </p:cNvPr>
          <p:cNvPicPr>
            <a:picLocks noChangeAspect="1"/>
          </p:cNvPicPr>
          <p:nvPr/>
        </p:nvPicPr>
        <p:blipFill>
          <a:blip r:embed="rId5"/>
          <a:stretch>
            <a:fillRect/>
          </a:stretch>
        </p:blipFill>
        <p:spPr>
          <a:xfrm>
            <a:off x="3160708" y="7957060"/>
            <a:ext cx="4633441" cy="3124063"/>
          </a:xfrm>
          <a:prstGeom prst="rect">
            <a:avLst/>
          </a:prstGeom>
          <a:ln w="12700">
            <a:solidFill>
              <a:srgbClr val="8ABE5E"/>
            </a:solidFill>
            <a:miter lim="400000"/>
          </a:ln>
        </p:spPr>
      </p:pic>
      <p:pic>
        <p:nvPicPr>
          <p:cNvPr id="21" name="Screen Shot 2021-09-14 at 16.08.27.png" descr="Screen Shot 2021-09-14 at 16.08.27.png">
            <a:extLst>
              <a:ext uri="{FF2B5EF4-FFF2-40B4-BE49-F238E27FC236}">
                <a16:creationId xmlns:a16="http://schemas.microsoft.com/office/drawing/2014/main" id="{7BEC897D-3CF0-33C1-A555-67A5BD559F27}"/>
              </a:ext>
            </a:extLst>
          </p:cNvPr>
          <p:cNvPicPr>
            <a:picLocks noChangeAspect="1"/>
          </p:cNvPicPr>
          <p:nvPr/>
        </p:nvPicPr>
        <p:blipFill>
          <a:blip r:embed="rId6"/>
          <a:stretch>
            <a:fillRect/>
          </a:stretch>
        </p:blipFill>
        <p:spPr>
          <a:xfrm>
            <a:off x="10589986" y="8064597"/>
            <a:ext cx="2339938" cy="3016327"/>
          </a:xfrm>
          <a:prstGeom prst="rect">
            <a:avLst/>
          </a:prstGeom>
          <a:ln w="12700">
            <a:miter lim="400000"/>
          </a:ln>
        </p:spPr>
      </p:pic>
      <p:sp>
        <p:nvSpPr>
          <p:cNvPr id="22" name="(Raw acceleration data)">
            <a:extLst>
              <a:ext uri="{FF2B5EF4-FFF2-40B4-BE49-F238E27FC236}">
                <a16:creationId xmlns:a16="http://schemas.microsoft.com/office/drawing/2014/main" id="{D9F63E01-109E-38D3-ADDD-2E8B8E1CC526}"/>
              </a:ext>
            </a:extLst>
          </p:cNvPr>
          <p:cNvSpPr txBox="1"/>
          <p:nvPr/>
        </p:nvSpPr>
        <p:spPr>
          <a:xfrm>
            <a:off x="3724589" y="11085339"/>
            <a:ext cx="3505836" cy="53340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825500">
              <a:spcBef>
                <a:spcPts val="3400"/>
              </a:spcBef>
              <a:defRPr sz="2500">
                <a:solidFill>
                  <a:srgbClr val="A6AAA9"/>
                </a:solidFill>
                <a:latin typeface="Avenir Next Medium"/>
                <a:ea typeface="Avenir Next Medium"/>
                <a:cs typeface="Avenir Next Medium"/>
                <a:sym typeface="Avenir Next Medium"/>
              </a:defRPr>
            </a:lvl1pPr>
          </a:lstStyle>
          <a:p>
            <a:r>
              <a:t>(Raw acceleration data)</a:t>
            </a:r>
          </a:p>
        </p:txBody>
      </p:sp>
      <p:sp>
        <p:nvSpPr>
          <p:cNvPr id="23" name="(Raw heart rate data)">
            <a:extLst>
              <a:ext uri="{FF2B5EF4-FFF2-40B4-BE49-F238E27FC236}">
                <a16:creationId xmlns:a16="http://schemas.microsoft.com/office/drawing/2014/main" id="{12C1D761-2025-E415-DBC1-2E806D333068}"/>
              </a:ext>
            </a:extLst>
          </p:cNvPr>
          <p:cNvSpPr txBox="1"/>
          <p:nvPr/>
        </p:nvSpPr>
        <p:spPr>
          <a:xfrm>
            <a:off x="10196267" y="11139057"/>
            <a:ext cx="3127376" cy="53340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defTabSz="825500">
              <a:spcBef>
                <a:spcPts val="3400"/>
              </a:spcBef>
              <a:defRPr sz="2500">
                <a:solidFill>
                  <a:srgbClr val="A6AAA9"/>
                </a:solidFill>
                <a:latin typeface="Avenir Next Medium"/>
                <a:ea typeface="Avenir Next Medium"/>
                <a:cs typeface="Avenir Next Medium"/>
                <a:sym typeface="Avenir Next Medium"/>
              </a:defRPr>
            </a:lvl1pPr>
          </a:lstStyle>
          <a:p>
            <a:r>
              <a:t>(Raw heart rate data)</a:t>
            </a:r>
          </a:p>
        </p:txBody>
      </p:sp>
      <p:sp>
        <p:nvSpPr>
          <p:cNvPr id="25" name="TextBox 24">
            <a:extLst>
              <a:ext uri="{FF2B5EF4-FFF2-40B4-BE49-F238E27FC236}">
                <a16:creationId xmlns:a16="http://schemas.microsoft.com/office/drawing/2014/main" id="{9FF4F841-EC96-C82B-B8A5-36C55AC39E90}"/>
              </a:ext>
            </a:extLst>
          </p:cNvPr>
          <p:cNvSpPr txBox="1"/>
          <p:nvPr/>
        </p:nvSpPr>
        <p:spPr>
          <a:xfrm>
            <a:off x="1360578" y="3382754"/>
            <a:ext cx="1053044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JP"/>
              <a:t>Create iOS and Apple Watch app for data collection</a:t>
            </a:r>
          </a:p>
        </p:txBody>
      </p:sp>
      <p:sp>
        <p:nvSpPr>
          <p:cNvPr id="26" name="TextBox 25">
            <a:extLst>
              <a:ext uri="{FF2B5EF4-FFF2-40B4-BE49-F238E27FC236}">
                <a16:creationId xmlns:a16="http://schemas.microsoft.com/office/drawing/2014/main" id="{98682200-0937-E4DE-DD71-4A29F03B0DB0}"/>
              </a:ext>
            </a:extLst>
          </p:cNvPr>
          <p:cNvSpPr txBox="1"/>
          <p:nvPr/>
        </p:nvSpPr>
        <p:spPr>
          <a:xfrm>
            <a:off x="3784063" y="4523790"/>
            <a:ext cx="1018740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JP"/>
              <a:t>Data will be transmited manually from participants</a:t>
            </a:r>
          </a:p>
        </p:txBody>
      </p:sp>
      <p:sp>
        <p:nvSpPr>
          <p:cNvPr id="27" name="TextBox 26">
            <a:extLst>
              <a:ext uri="{FF2B5EF4-FFF2-40B4-BE49-F238E27FC236}">
                <a16:creationId xmlns:a16="http://schemas.microsoft.com/office/drawing/2014/main" id="{926CE2B7-377F-65ED-DA99-1F2C715C05C6}"/>
              </a:ext>
            </a:extLst>
          </p:cNvPr>
          <p:cNvSpPr txBox="1"/>
          <p:nvPr/>
        </p:nvSpPr>
        <p:spPr>
          <a:xfrm>
            <a:off x="5641436" y="5674987"/>
            <a:ext cx="8371202"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JP"/>
              <a:t>Clean and sync the data -&gt; build features</a:t>
            </a:r>
          </a:p>
        </p:txBody>
      </p:sp>
      <p:sp>
        <p:nvSpPr>
          <p:cNvPr id="32" name="Down Arrow 31">
            <a:extLst>
              <a:ext uri="{FF2B5EF4-FFF2-40B4-BE49-F238E27FC236}">
                <a16:creationId xmlns:a16="http://schemas.microsoft.com/office/drawing/2014/main" id="{74B29DDD-430F-3F3E-316D-907C9BA0F7B4}"/>
              </a:ext>
            </a:extLst>
          </p:cNvPr>
          <p:cNvSpPr/>
          <p:nvPr/>
        </p:nvSpPr>
        <p:spPr>
          <a:xfrm>
            <a:off x="4487953" y="4014475"/>
            <a:ext cx="549272" cy="522944"/>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P"/>
          </a:p>
        </p:txBody>
      </p:sp>
      <p:sp>
        <p:nvSpPr>
          <p:cNvPr id="33" name="Down Arrow 32">
            <a:extLst>
              <a:ext uri="{FF2B5EF4-FFF2-40B4-BE49-F238E27FC236}">
                <a16:creationId xmlns:a16="http://schemas.microsoft.com/office/drawing/2014/main" id="{B5DCE7E8-B28C-4CC2-82D8-1CF5ED60EA7E}"/>
              </a:ext>
            </a:extLst>
          </p:cNvPr>
          <p:cNvSpPr/>
          <p:nvPr/>
        </p:nvSpPr>
        <p:spPr>
          <a:xfrm>
            <a:off x="6638378" y="5154828"/>
            <a:ext cx="549272" cy="522944"/>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JP"/>
          </a:p>
        </p:txBody>
      </p:sp>
      <p:sp>
        <p:nvSpPr>
          <p:cNvPr id="2" name="TextBox 1">
            <a:extLst>
              <a:ext uri="{FF2B5EF4-FFF2-40B4-BE49-F238E27FC236}">
                <a16:creationId xmlns:a16="http://schemas.microsoft.com/office/drawing/2014/main" id="{7898D1DE-AB59-04BA-FF3C-057E189B1D7C}"/>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102814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444625" y="858838"/>
            <a:ext cx="13823015" cy="1274195"/>
          </a:xfrm>
          <a:prstGeom prst="rect">
            <a:avLst/>
          </a:prstGeom>
          <a:noFill/>
        </p:spPr>
        <p:txBody>
          <a:bodyPr wrap="none" rtlCol="0">
            <a:spAutoFit/>
          </a:bodyPr>
          <a:lstStyle/>
          <a:p>
            <a:pPr>
              <a:lnSpc>
                <a:spcPct val="80000"/>
              </a:lnSpc>
            </a:pPr>
            <a:r>
              <a:rPr lang="en-US" sz="9600" b="1">
                <a:solidFill>
                  <a:schemeClr val="tx2"/>
                </a:solidFill>
                <a:cs typeface="Bebas Neue Bold"/>
              </a:rPr>
              <a:t>Background &amp; Motivation</a:t>
            </a:r>
          </a:p>
        </p:txBody>
      </p:sp>
      <p:sp>
        <p:nvSpPr>
          <p:cNvPr id="18" name="TextBox 17"/>
          <p:cNvSpPr txBox="1"/>
          <p:nvPr/>
        </p:nvSpPr>
        <p:spPr>
          <a:xfrm>
            <a:off x="1444625" y="2083078"/>
            <a:ext cx="6242415" cy="769441"/>
          </a:xfrm>
          <a:prstGeom prst="rect">
            <a:avLst/>
          </a:prstGeom>
          <a:noFill/>
        </p:spPr>
        <p:txBody>
          <a:bodyPr wrap="none" rtlCol="0">
            <a:spAutoFit/>
          </a:bodyPr>
          <a:lstStyle/>
          <a:p>
            <a:pPr>
              <a:lnSpc>
                <a:spcPct val="80000"/>
              </a:lnSpc>
            </a:pPr>
            <a:r>
              <a:rPr lang="en-US" sz="5500" dirty="0">
                <a:latin typeface="Lato Light"/>
                <a:cs typeface="Lato Light"/>
              </a:rPr>
              <a:t>Research Questions</a:t>
            </a:r>
          </a:p>
        </p:txBody>
      </p:sp>
      <p:sp>
        <p:nvSpPr>
          <p:cNvPr id="12" name="TextBox 11">
            <a:extLst>
              <a:ext uri="{FF2B5EF4-FFF2-40B4-BE49-F238E27FC236}">
                <a16:creationId xmlns:a16="http://schemas.microsoft.com/office/drawing/2014/main" id="{5222901E-999D-4187-BC60-27E718E91865}"/>
              </a:ext>
            </a:extLst>
          </p:cNvPr>
          <p:cNvSpPr txBox="1"/>
          <p:nvPr/>
        </p:nvSpPr>
        <p:spPr>
          <a:xfrm>
            <a:off x="3089180" y="3735186"/>
            <a:ext cx="20437498" cy="7839033"/>
          </a:xfrm>
          <a:prstGeom prst="rect">
            <a:avLst/>
          </a:prstGeom>
          <a:noFill/>
        </p:spPr>
        <p:txBody>
          <a:bodyPr wrap="square" lIns="219419" tIns="109710" rIns="219419" bIns="109710" rtlCol="0">
            <a:spAutoFit/>
          </a:bodyPr>
          <a:lstStyle/>
          <a:p>
            <a:r>
              <a:rPr lang="en-US" sz="4500" dirty="0">
                <a:latin typeface="Lato Light"/>
                <a:ea typeface="Lato Light"/>
                <a:cs typeface="Lato Light"/>
              </a:rPr>
              <a:t>What is the minimal method for developing mHealth apps that connect with wearable sensor devices?</a:t>
            </a:r>
          </a:p>
          <a:p>
            <a:endParaRPr lang="en-US" sz="4500" dirty="0">
              <a:latin typeface="Lato Light"/>
              <a:ea typeface="Lato Light"/>
              <a:cs typeface="Lato Light"/>
            </a:endParaRPr>
          </a:p>
          <a:p>
            <a:endParaRPr lang="en-US" sz="4500" dirty="0">
              <a:latin typeface="Lato Light"/>
              <a:ea typeface="Lato Light"/>
              <a:cs typeface="Lato Light"/>
            </a:endParaRPr>
          </a:p>
          <a:p>
            <a:r>
              <a:rPr lang="en-US" sz="4500" dirty="0">
                <a:latin typeface="Lato Light"/>
                <a:ea typeface="Lato Light"/>
                <a:cs typeface="Lato Light"/>
              </a:rPr>
              <a:t>Does Flutter serve as a feasible cross-platform framework for mHealth apps and wearable sensor devices?</a:t>
            </a:r>
          </a:p>
          <a:p>
            <a:endParaRPr lang="en-US" sz="4500" dirty="0">
              <a:latin typeface="Lato Light"/>
              <a:ea typeface="Lato Light"/>
              <a:cs typeface="Lato Light"/>
            </a:endParaRPr>
          </a:p>
          <a:p>
            <a:endParaRPr lang="en-US" sz="4500" dirty="0">
              <a:latin typeface="Lato Light"/>
              <a:ea typeface="Lato Light"/>
              <a:cs typeface="Lato Light"/>
            </a:endParaRPr>
          </a:p>
          <a:p>
            <a:r>
              <a:rPr lang="en-US" sz="4500" dirty="0">
                <a:latin typeface="Lato Light"/>
                <a:ea typeface="Lato Light"/>
                <a:cs typeface="Lato Light"/>
              </a:rPr>
              <a:t>Which time-series database is optimal for efficiently storing and real-time tracking of wearable sensor data in the domain of mHealth?</a:t>
            </a:r>
          </a:p>
          <a:p>
            <a:endParaRPr lang="en-US" sz="4500" dirty="0">
              <a:latin typeface="Lato Light"/>
              <a:ea typeface="Lato Light"/>
              <a:cs typeface="Lato Light"/>
            </a:endParaRPr>
          </a:p>
        </p:txBody>
      </p:sp>
      <p:sp>
        <p:nvSpPr>
          <p:cNvPr id="13" name="Round Same Side Corner Rectangle 12">
            <a:extLst>
              <a:ext uri="{FF2B5EF4-FFF2-40B4-BE49-F238E27FC236}">
                <a16:creationId xmlns:a16="http://schemas.microsoft.com/office/drawing/2014/main" id="{987E6322-D5D3-3017-65F3-0960B09E10CB}"/>
              </a:ext>
            </a:extLst>
          </p:cNvPr>
          <p:cNvSpPr/>
          <p:nvPr/>
        </p:nvSpPr>
        <p:spPr>
          <a:xfrm rot="10800000" flipH="1">
            <a:off x="2928078" y="3826780"/>
            <a:ext cx="109654" cy="132506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a:latin typeface="Lato Light"/>
              <a:cs typeface="Lato Light"/>
            </a:endParaRPr>
          </a:p>
        </p:txBody>
      </p:sp>
      <p:sp>
        <p:nvSpPr>
          <p:cNvPr id="14" name="TextBox 13">
            <a:extLst>
              <a:ext uri="{FF2B5EF4-FFF2-40B4-BE49-F238E27FC236}">
                <a16:creationId xmlns:a16="http://schemas.microsoft.com/office/drawing/2014/main" id="{2F81CC29-C711-2B1E-31FF-E28AB9338FB6}"/>
              </a:ext>
            </a:extLst>
          </p:cNvPr>
          <p:cNvSpPr txBox="1"/>
          <p:nvPr/>
        </p:nvSpPr>
        <p:spPr>
          <a:xfrm>
            <a:off x="1583511" y="3464559"/>
            <a:ext cx="1149866" cy="1800503"/>
          </a:xfrm>
          <a:prstGeom prst="rect">
            <a:avLst/>
          </a:prstGeom>
          <a:noFill/>
        </p:spPr>
        <p:txBody>
          <a:bodyPr wrap="none" lIns="182889" tIns="91445" rIns="182889" bIns="91445" rtlCol="0">
            <a:spAutoFit/>
          </a:bodyPr>
          <a:lstStyle/>
          <a:p>
            <a:r>
              <a:rPr lang="id-ID" sz="10500" b="1">
                <a:latin typeface="Lato Light"/>
                <a:cs typeface="Lato Light"/>
              </a:rPr>
              <a:t>1</a:t>
            </a:r>
          </a:p>
        </p:txBody>
      </p:sp>
      <p:sp>
        <p:nvSpPr>
          <p:cNvPr id="2" name="Round Same Side Corner Rectangle 1">
            <a:extLst>
              <a:ext uri="{FF2B5EF4-FFF2-40B4-BE49-F238E27FC236}">
                <a16:creationId xmlns:a16="http://schemas.microsoft.com/office/drawing/2014/main" id="{277D2931-DE6F-6D1F-F4F4-C50C992F8937}"/>
              </a:ext>
            </a:extLst>
          </p:cNvPr>
          <p:cNvSpPr/>
          <p:nvPr/>
        </p:nvSpPr>
        <p:spPr>
          <a:xfrm rot="10800000" flipH="1">
            <a:off x="2901625" y="6645921"/>
            <a:ext cx="109654" cy="1325064"/>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a:latin typeface="Lato Light"/>
              <a:cs typeface="Lato Light"/>
            </a:endParaRPr>
          </a:p>
        </p:txBody>
      </p:sp>
      <p:sp>
        <p:nvSpPr>
          <p:cNvPr id="4" name="TextBox 3">
            <a:extLst>
              <a:ext uri="{FF2B5EF4-FFF2-40B4-BE49-F238E27FC236}">
                <a16:creationId xmlns:a16="http://schemas.microsoft.com/office/drawing/2014/main" id="{B8437949-DBFF-27A3-004D-9822E57802D6}"/>
              </a:ext>
            </a:extLst>
          </p:cNvPr>
          <p:cNvSpPr txBox="1"/>
          <p:nvPr/>
        </p:nvSpPr>
        <p:spPr>
          <a:xfrm>
            <a:off x="1619031" y="6313560"/>
            <a:ext cx="1149866" cy="1800503"/>
          </a:xfrm>
          <a:prstGeom prst="rect">
            <a:avLst/>
          </a:prstGeom>
          <a:noFill/>
        </p:spPr>
        <p:txBody>
          <a:bodyPr wrap="none" lIns="182889" tIns="91445" rIns="182889" bIns="91445" rtlCol="0">
            <a:spAutoFit/>
          </a:bodyPr>
          <a:lstStyle/>
          <a:p>
            <a:r>
              <a:rPr lang="id-ID" sz="10500" b="1" dirty="0">
                <a:latin typeface="Lato Light"/>
                <a:cs typeface="Lato Light"/>
              </a:rPr>
              <a:t>2</a:t>
            </a:r>
          </a:p>
        </p:txBody>
      </p:sp>
      <p:sp>
        <p:nvSpPr>
          <p:cNvPr id="7" name="Round Same Side Corner Rectangle 6">
            <a:extLst>
              <a:ext uri="{FF2B5EF4-FFF2-40B4-BE49-F238E27FC236}">
                <a16:creationId xmlns:a16="http://schemas.microsoft.com/office/drawing/2014/main" id="{9885B241-8A5F-B6F1-8C0C-0E8CF01341C6}"/>
              </a:ext>
            </a:extLst>
          </p:cNvPr>
          <p:cNvSpPr/>
          <p:nvPr/>
        </p:nvSpPr>
        <p:spPr>
          <a:xfrm rot="10800000" flipH="1">
            <a:off x="2844220" y="9448166"/>
            <a:ext cx="109654" cy="1325064"/>
          </a:xfrm>
          <a:prstGeom prst="round2SameRect">
            <a:avLst>
              <a:gd name="adj1" fmla="val 50000"/>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endParaRPr lang="bg-BG">
              <a:latin typeface="Lato Light"/>
              <a:cs typeface="Lato Light"/>
            </a:endParaRPr>
          </a:p>
        </p:txBody>
      </p:sp>
      <p:sp>
        <p:nvSpPr>
          <p:cNvPr id="8" name="TextBox 7">
            <a:extLst>
              <a:ext uri="{FF2B5EF4-FFF2-40B4-BE49-F238E27FC236}">
                <a16:creationId xmlns:a16="http://schemas.microsoft.com/office/drawing/2014/main" id="{5D0BA917-D485-F5D8-7657-647A04B14BA3}"/>
              </a:ext>
            </a:extLst>
          </p:cNvPr>
          <p:cNvSpPr txBox="1"/>
          <p:nvPr/>
        </p:nvSpPr>
        <p:spPr>
          <a:xfrm>
            <a:off x="1580933" y="9085945"/>
            <a:ext cx="1151615" cy="1800503"/>
          </a:xfrm>
          <a:prstGeom prst="rect">
            <a:avLst/>
          </a:prstGeom>
          <a:noFill/>
        </p:spPr>
        <p:txBody>
          <a:bodyPr wrap="none" lIns="182889" tIns="91445" rIns="182889" bIns="91445" rtlCol="0">
            <a:spAutoFit/>
          </a:bodyPr>
          <a:lstStyle/>
          <a:p>
            <a:r>
              <a:rPr lang="id-ID" sz="10500" b="1" dirty="0">
                <a:latin typeface="Lato Light"/>
                <a:cs typeface="Lato Light"/>
              </a:rPr>
              <a:t>3</a:t>
            </a:r>
          </a:p>
        </p:txBody>
      </p:sp>
      <p:sp>
        <p:nvSpPr>
          <p:cNvPr id="5" name="TextBox 4">
            <a:extLst>
              <a:ext uri="{FF2B5EF4-FFF2-40B4-BE49-F238E27FC236}">
                <a16:creationId xmlns:a16="http://schemas.microsoft.com/office/drawing/2014/main" id="{DA051DDB-5CB0-6F0F-88D4-B4DD2B84ADBE}"/>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387189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F77CCB-7598-BDF6-A2EC-1573BBCE7108}"/>
              </a:ext>
            </a:extLst>
          </p:cNvPr>
          <p:cNvSpPr txBox="1"/>
          <p:nvPr/>
        </p:nvSpPr>
        <p:spPr>
          <a:xfrm>
            <a:off x="1463479" y="858838"/>
            <a:ext cx="11851321"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Methodology</a:t>
            </a:r>
          </a:p>
          <a:p>
            <a:pPr>
              <a:lnSpc>
                <a:spcPct val="80000"/>
              </a:lnSpc>
            </a:pPr>
            <a:r>
              <a:rPr lang="en-US" sz="5500" dirty="0">
                <a:solidFill>
                  <a:schemeClr val="tx2"/>
                </a:solidFill>
                <a:cs typeface="Bebas Neue Bold"/>
              </a:rPr>
              <a:t>Development Design and Frameworks</a:t>
            </a:r>
          </a:p>
        </p:txBody>
      </p:sp>
      <p:pic>
        <p:nvPicPr>
          <p:cNvPr id="2" name="Picture 1" descr="A close-up of a smart watch&#10;&#10;Description automatically generated">
            <a:extLst>
              <a:ext uri="{FF2B5EF4-FFF2-40B4-BE49-F238E27FC236}">
                <a16:creationId xmlns:a16="http://schemas.microsoft.com/office/drawing/2014/main" id="{A7547C50-C3A7-6470-22D4-EDD10B059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6240" y="2644201"/>
            <a:ext cx="8200491" cy="5297328"/>
          </a:xfrm>
          <a:prstGeom prst="rect">
            <a:avLst/>
          </a:prstGeom>
        </p:spPr>
      </p:pic>
      <p:grpSp>
        <p:nvGrpSpPr>
          <p:cNvPr id="16" name="Group 15">
            <a:extLst>
              <a:ext uri="{FF2B5EF4-FFF2-40B4-BE49-F238E27FC236}">
                <a16:creationId xmlns:a16="http://schemas.microsoft.com/office/drawing/2014/main" id="{60893AE1-C6DB-D0B4-A2DE-CE343625801D}"/>
              </a:ext>
            </a:extLst>
          </p:cNvPr>
          <p:cNvGrpSpPr/>
          <p:nvPr/>
        </p:nvGrpSpPr>
        <p:grpSpPr>
          <a:xfrm>
            <a:off x="14366240" y="8430144"/>
            <a:ext cx="3921760" cy="4208895"/>
            <a:chOff x="15274600" y="3282801"/>
            <a:chExt cx="6968705" cy="7757297"/>
          </a:xfrm>
        </p:grpSpPr>
        <p:pic>
          <p:nvPicPr>
            <p:cNvPr id="3" name="Apple Watch Front.png" descr="Apple Watch Front.png">
              <a:extLst>
                <a:ext uri="{FF2B5EF4-FFF2-40B4-BE49-F238E27FC236}">
                  <a16:creationId xmlns:a16="http://schemas.microsoft.com/office/drawing/2014/main" id="{9D5C7553-87DA-B81F-7149-FB07D396E562}"/>
                </a:ext>
              </a:extLst>
            </p:cNvPr>
            <p:cNvPicPr>
              <a:picLocks noChangeAspect="1"/>
            </p:cNvPicPr>
            <p:nvPr/>
          </p:nvPicPr>
          <p:blipFill>
            <a:blip r:embed="rId4"/>
            <a:stretch>
              <a:fillRect/>
            </a:stretch>
          </p:blipFill>
          <p:spPr>
            <a:xfrm>
              <a:off x="15274600" y="3282801"/>
              <a:ext cx="6968705" cy="7757297"/>
            </a:xfrm>
            <a:prstGeom prst="rect">
              <a:avLst/>
            </a:prstGeom>
            <a:ln w="12700">
              <a:miter lim="400000"/>
            </a:ln>
          </p:spPr>
        </p:pic>
        <p:sp>
          <p:nvSpPr>
            <p:cNvPr id="7" name="Chart Document">
              <a:extLst>
                <a:ext uri="{FF2B5EF4-FFF2-40B4-BE49-F238E27FC236}">
                  <a16:creationId xmlns:a16="http://schemas.microsoft.com/office/drawing/2014/main" id="{630278EB-C06C-E5FA-2C67-B1BFB373693C}"/>
                </a:ext>
              </a:extLst>
            </p:cNvPr>
            <p:cNvSpPr/>
            <p:nvPr/>
          </p:nvSpPr>
          <p:spPr>
            <a:xfrm>
              <a:off x="16383884" y="4381461"/>
              <a:ext cx="1088774" cy="140994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5" y="5837"/>
                    <a:pt x="21524" y="5837"/>
                  </a:cubicBezTo>
                  <a:lnTo>
                    <a:pt x="14256" y="5837"/>
                  </a:lnTo>
                  <a:cubicBezTo>
                    <a:pt x="14139"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7" y="5120"/>
                    <a:pt x="15184" y="5120"/>
                  </a:cubicBezTo>
                  <a:lnTo>
                    <a:pt x="21418" y="5120"/>
                  </a:lnTo>
                  <a:cubicBezTo>
                    <a:pt x="21485" y="5120"/>
                    <a:pt x="21518" y="5058"/>
                    <a:pt x="21471" y="5021"/>
                  </a:cubicBezTo>
                  <a:lnTo>
                    <a:pt x="15100" y="99"/>
                  </a:lnTo>
                  <a:cubicBezTo>
                    <a:pt x="15076" y="81"/>
                    <a:pt x="15044" y="78"/>
                    <a:pt x="15017" y="86"/>
                  </a:cubicBezTo>
                  <a:close/>
                  <a:moveTo>
                    <a:pt x="9656" y="7345"/>
                  </a:moveTo>
                  <a:lnTo>
                    <a:pt x="11938" y="7345"/>
                  </a:lnTo>
                  <a:cubicBezTo>
                    <a:pt x="11983" y="7345"/>
                    <a:pt x="12018" y="7374"/>
                    <a:pt x="12018" y="7408"/>
                  </a:cubicBezTo>
                  <a:lnTo>
                    <a:pt x="12018" y="15086"/>
                  </a:lnTo>
                  <a:cubicBezTo>
                    <a:pt x="12018" y="15120"/>
                    <a:pt x="11983" y="15149"/>
                    <a:pt x="11938" y="15149"/>
                  </a:cubicBezTo>
                  <a:lnTo>
                    <a:pt x="9656" y="15149"/>
                  </a:lnTo>
                  <a:cubicBezTo>
                    <a:pt x="9611" y="15149"/>
                    <a:pt x="9574" y="15120"/>
                    <a:pt x="9574" y="15086"/>
                  </a:cubicBezTo>
                  <a:lnTo>
                    <a:pt x="9574" y="7408"/>
                  </a:lnTo>
                  <a:cubicBezTo>
                    <a:pt x="9574" y="7374"/>
                    <a:pt x="9611" y="7345"/>
                    <a:pt x="9656" y="7345"/>
                  </a:cubicBezTo>
                  <a:close/>
                  <a:moveTo>
                    <a:pt x="13164" y="9590"/>
                  </a:moveTo>
                  <a:lnTo>
                    <a:pt x="15445" y="9590"/>
                  </a:lnTo>
                  <a:cubicBezTo>
                    <a:pt x="15490" y="9590"/>
                    <a:pt x="15527" y="9617"/>
                    <a:pt x="15527" y="9652"/>
                  </a:cubicBezTo>
                  <a:lnTo>
                    <a:pt x="15527" y="15088"/>
                  </a:lnTo>
                  <a:cubicBezTo>
                    <a:pt x="15527" y="15122"/>
                    <a:pt x="15490" y="15149"/>
                    <a:pt x="15445" y="15149"/>
                  </a:cubicBezTo>
                  <a:lnTo>
                    <a:pt x="13164" y="15149"/>
                  </a:lnTo>
                  <a:cubicBezTo>
                    <a:pt x="13119" y="15149"/>
                    <a:pt x="13084" y="15122"/>
                    <a:pt x="13084" y="15088"/>
                  </a:cubicBezTo>
                  <a:lnTo>
                    <a:pt x="13084" y="9652"/>
                  </a:lnTo>
                  <a:cubicBezTo>
                    <a:pt x="13084" y="9617"/>
                    <a:pt x="13119" y="9590"/>
                    <a:pt x="13164" y="9590"/>
                  </a:cubicBezTo>
                  <a:close/>
                  <a:moveTo>
                    <a:pt x="6147" y="11440"/>
                  </a:moveTo>
                  <a:lnTo>
                    <a:pt x="8428" y="11440"/>
                  </a:lnTo>
                  <a:cubicBezTo>
                    <a:pt x="8473" y="11440"/>
                    <a:pt x="8511" y="11467"/>
                    <a:pt x="8511" y="11502"/>
                  </a:cubicBezTo>
                  <a:lnTo>
                    <a:pt x="8511" y="15086"/>
                  </a:lnTo>
                  <a:cubicBezTo>
                    <a:pt x="8511" y="15120"/>
                    <a:pt x="8473" y="15149"/>
                    <a:pt x="8428" y="15149"/>
                  </a:cubicBezTo>
                  <a:lnTo>
                    <a:pt x="6147" y="15149"/>
                  </a:lnTo>
                  <a:cubicBezTo>
                    <a:pt x="6102" y="15149"/>
                    <a:pt x="6067" y="15120"/>
                    <a:pt x="6067" y="15086"/>
                  </a:cubicBezTo>
                  <a:lnTo>
                    <a:pt x="6067" y="11502"/>
                  </a:lnTo>
                  <a:cubicBezTo>
                    <a:pt x="6067" y="11467"/>
                    <a:pt x="6102" y="11440"/>
                    <a:pt x="6147" y="11440"/>
                  </a:cubicBezTo>
                  <a:close/>
                  <a:moveTo>
                    <a:pt x="3933" y="15866"/>
                  </a:moveTo>
                  <a:lnTo>
                    <a:pt x="17662" y="15866"/>
                  </a:lnTo>
                  <a:cubicBezTo>
                    <a:pt x="17707" y="15866"/>
                    <a:pt x="17742" y="15895"/>
                    <a:pt x="17742" y="15929"/>
                  </a:cubicBezTo>
                  <a:lnTo>
                    <a:pt x="17746" y="16878"/>
                  </a:lnTo>
                  <a:cubicBezTo>
                    <a:pt x="17746" y="16913"/>
                    <a:pt x="17709" y="16941"/>
                    <a:pt x="17664" y="16941"/>
                  </a:cubicBezTo>
                  <a:lnTo>
                    <a:pt x="3935" y="16941"/>
                  </a:lnTo>
                  <a:cubicBezTo>
                    <a:pt x="3890" y="16941"/>
                    <a:pt x="3853" y="16912"/>
                    <a:pt x="3853" y="16878"/>
                  </a:cubicBezTo>
                  <a:lnTo>
                    <a:pt x="3850" y="15929"/>
                  </a:lnTo>
                  <a:cubicBezTo>
                    <a:pt x="3850" y="15895"/>
                    <a:pt x="3888" y="15866"/>
                    <a:pt x="3933" y="15866"/>
                  </a:cubicBezTo>
                  <a:close/>
                </a:path>
              </a:pathLst>
            </a:custGeom>
            <a:solidFill>
              <a:srgbClr val="8ABE5E"/>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sz="1800"/>
            </a:p>
          </p:txBody>
        </p:sp>
        <p:sp>
          <p:nvSpPr>
            <p:cNvPr id="10" name="Chart Document">
              <a:extLst>
                <a:ext uri="{FF2B5EF4-FFF2-40B4-BE49-F238E27FC236}">
                  <a16:creationId xmlns:a16="http://schemas.microsoft.com/office/drawing/2014/main" id="{A9F88EB9-4630-E808-8B8E-11FC677A8AE9}"/>
                </a:ext>
              </a:extLst>
            </p:cNvPr>
            <p:cNvSpPr/>
            <p:nvPr/>
          </p:nvSpPr>
          <p:spPr>
            <a:xfrm>
              <a:off x="16383884" y="6456477"/>
              <a:ext cx="1088774" cy="1409946"/>
            </a:xfrm>
            <a:custGeom>
              <a:avLst/>
              <a:gdLst/>
              <a:ahLst/>
              <a:cxnLst>
                <a:cxn ang="0">
                  <a:pos x="wd2" y="hd2"/>
                </a:cxn>
                <a:cxn ang="5400000">
                  <a:pos x="wd2" y="hd2"/>
                </a:cxn>
                <a:cxn ang="10800000">
                  <a:pos x="wd2" y="hd2"/>
                </a:cxn>
                <a:cxn ang="16200000">
                  <a:pos x="wd2" y="hd2"/>
                </a:cxn>
              </a:cxnLst>
              <a:rect l="0" t="0" r="r" b="b"/>
              <a:pathLst>
                <a:path w="21599" h="21600" extrusionOk="0">
                  <a:moveTo>
                    <a:pt x="213" y="0"/>
                  </a:moveTo>
                  <a:cubicBezTo>
                    <a:pt x="96" y="0"/>
                    <a:pt x="0" y="72"/>
                    <a:pt x="0" y="162"/>
                  </a:cubicBezTo>
                  <a:lnTo>
                    <a:pt x="0" y="21438"/>
                  </a:lnTo>
                  <a:cubicBezTo>
                    <a:pt x="0" y="21528"/>
                    <a:pt x="96" y="21600"/>
                    <a:pt x="213" y="21600"/>
                  </a:cubicBezTo>
                  <a:lnTo>
                    <a:pt x="21387" y="21600"/>
                  </a:lnTo>
                  <a:cubicBezTo>
                    <a:pt x="21503" y="21600"/>
                    <a:pt x="21599" y="21528"/>
                    <a:pt x="21599" y="21438"/>
                  </a:cubicBezTo>
                  <a:lnTo>
                    <a:pt x="21599" y="5895"/>
                  </a:lnTo>
                  <a:cubicBezTo>
                    <a:pt x="21600" y="5863"/>
                    <a:pt x="21565" y="5837"/>
                    <a:pt x="21524" y="5837"/>
                  </a:cubicBezTo>
                  <a:lnTo>
                    <a:pt x="14256" y="5837"/>
                  </a:lnTo>
                  <a:cubicBezTo>
                    <a:pt x="14139" y="5837"/>
                    <a:pt x="14043" y="5765"/>
                    <a:pt x="14043" y="5674"/>
                  </a:cubicBezTo>
                  <a:lnTo>
                    <a:pt x="14043" y="58"/>
                  </a:lnTo>
                  <a:cubicBezTo>
                    <a:pt x="14043" y="26"/>
                    <a:pt x="14009" y="0"/>
                    <a:pt x="13968" y="0"/>
                  </a:cubicBezTo>
                  <a:lnTo>
                    <a:pt x="213" y="0"/>
                  </a:lnTo>
                  <a:close/>
                  <a:moveTo>
                    <a:pt x="15017" y="86"/>
                  </a:moveTo>
                  <a:cubicBezTo>
                    <a:pt x="14991" y="94"/>
                    <a:pt x="14972" y="114"/>
                    <a:pt x="14972" y="140"/>
                  </a:cubicBezTo>
                  <a:lnTo>
                    <a:pt x="14972" y="4958"/>
                  </a:lnTo>
                  <a:cubicBezTo>
                    <a:pt x="14972" y="5048"/>
                    <a:pt x="15067" y="5120"/>
                    <a:pt x="15184" y="5120"/>
                  </a:cubicBezTo>
                  <a:lnTo>
                    <a:pt x="21418" y="5120"/>
                  </a:lnTo>
                  <a:cubicBezTo>
                    <a:pt x="21485" y="5120"/>
                    <a:pt x="21518" y="5058"/>
                    <a:pt x="21471" y="5021"/>
                  </a:cubicBezTo>
                  <a:lnTo>
                    <a:pt x="15100" y="99"/>
                  </a:lnTo>
                  <a:cubicBezTo>
                    <a:pt x="15076" y="81"/>
                    <a:pt x="15044" y="78"/>
                    <a:pt x="15017" y="86"/>
                  </a:cubicBezTo>
                  <a:close/>
                  <a:moveTo>
                    <a:pt x="9656" y="7345"/>
                  </a:moveTo>
                  <a:lnTo>
                    <a:pt x="11938" y="7345"/>
                  </a:lnTo>
                  <a:cubicBezTo>
                    <a:pt x="11983" y="7345"/>
                    <a:pt x="12018" y="7374"/>
                    <a:pt x="12018" y="7408"/>
                  </a:cubicBezTo>
                  <a:lnTo>
                    <a:pt x="12018" y="15086"/>
                  </a:lnTo>
                  <a:cubicBezTo>
                    <a:pt x="12018" y="15120"/>
                    <a:pt x="11983" y="15149"/>
                    <a:pt x="11938" y="15149"/>
                  </a:cubicBezTo>
                  <a:lnTo>
                    <a:pt x="9656" y="15149"/>
                  </a:lnTo>
                  <a:cubicBezTo>
                    <a:pt x="9611" y="15149"/>
                    <a:pt x="9574" y="15120"/>
                    <a:pt x="9574" y="15086"/>
                  </a:cubicBezTo>
                  <a:lnTo>
                    <a:pt x="9574" y="7408"/>
                  </a:lnTo>
                  <a:cubicBezTo>
                    <a:pt x="9574" y="7374"/>
                    <a:pt x="9611" y="7345"/>
                    <a:pt x="9656" y="7345"/>
                  </a:cubicBezTo>
                  <a:close/>
                  <a:moveTo>
                    <a:pt x="13164" y="9590"/>
                  </a:moveTo>
                  <a:lnTo>
                    <a:pt x="15445" y="9590"/>
                  </a:lnTo>
                  <a:cubicBezTo>
                    <a:pt x="15490" y="9590"/>
                    <a:pt x="15527" y="9617"/>
                    <a:pt x="15527" y="9652"/>
                  </a:cubicBezTo>
                  <a:lnTo>
                    <a:pt x="15527" y="15088"/>
                  </a:lnTo>
                  <a:cubicBezTo>
                    <a:pt x="15527" y="15122"/>
                    <a:pt x="15490" y="15149"/>
                    <a:pt x="15445" y="15149"/>
                  </a:cubicBezTo>
                  <a:lnTo>
                    <a:pt x="13164" y="15149"/>
                  </a:lnTo>
                  <a:cubicBezTo>
                    <a:pt x="13119" y="15149"/>
                    <a:pt x="13084" y="15122"/>
                    <a:pt x="13084" y="15088"/>
                  </a:cubicBezTo>
                  <a:lnTo>
                    <a:pt x="13084" y="9652"/>
                  </a:lnTo>
                  <a:cubicBezTo>
                    <a:pt x="13084" y="9617"/>
                    <a:pt x="13119" y="9590"/>
                    <a:pt x="13164" y="9590"/>
                  </a:cubicBezTo>
                  <a:close/>
                  <a:moveTo>
                    <a:pt x="6147" y="11440"/>
                  </a:moveTo>
                  <a:lnTo>
                    <a:pt x="8428" y="11440"/>
                  </a:lnTo>
                  <a:cubicBezTo>
                    <a:pt x="8473" y="11440"/>
                    <a:pt x="8511" y="11467"/>
                    <a:pt x="8511" y="11502"/>
                  </a:cubicBezTo>
                  <a:lnTo>
                    <a:pt x="8511" y="15086"/>
                  </a:lnTo>
                  <a:cubicBezTo>
                    <a:pt x="8511" y="15120"/>
                    <a:pt x="8473" y="15149"/>
                    <a:pt x="8428" y="15149"/>
                  </a:cubicBezTo>
                  <a:lnTo>
                    <a:pt x="6147" y="15149"/>
                  </a:lnTo>
                  <a:cubicBezTo>
                    <a:pt x="6102" y="15149"/>
                    <a:pt x="6067" y="15120"/>
                    <a:pt x="6067" y="15086"/>
                  </a:cubicBezTo>
                  <a:lnTo>
                    <a:pt x="6067" y="11502"/>
                  </a:lnTo>
                  <a:cubicBezTo>
                    <a:pt x="6067" y="11467"/>
                    <a:pt x="6102" y="11440"/>
                    <a:pt x="6147" y="11440"/>
                  </a:cubicBezTo>
                  <a:close/>
                  <a:moveTo>
                    <a:pt x="3933" y="15866"/>
                  </a:moveTo>
                  <a:lnTo>
                    <a:pt x="17662" y="15866"/>
                  </a:lnTo>
                  <a:cubicBezTo>
                    <a:pt x="17707" y="15866"/>
                    <a:pt x="17742" y="15895"/>
                    <a:pt x="17742" y="15929"/>
                  </a:cubicBezTo>
                  <a:lnTo>
                    <a:pt x="17746" y="16878"/>
                  </a:lnTo>
                  <a:cubicBezTo>
                    <a:pt x="17746" y="16913"/>
                    <a:pt x="17709" y="16941"/>
                    <a:pt x="17664" y="16941"/>
                  </a:cubicBezTo>
                  <a:lnTo>
                    <a:pt x="3935" y="16941"/>
                  </a:lnTo>
                  <a:cubicBezTo>
                    <a:pt x="3890" y="16941"/>
                    <a:pt x="3853" y="16912"/>
                    <a:pt x="3853" y="16878"/>
                  </a:cubicBezTo>
                  <a:lnTo>
                    <a:pt x="3850" y="15929"/>
                  </a:lnTo>
                  <a:cubicBezTo>
                    <a:pt x="3850" y="15895"/>
                    <a:pt x="3888" y="15866"/>
                    <a:pt x="3933" y="15866"/>
                  </a:cubicBezTo>
                  <a:close/>
                </a:path>
              </a:pathLst>
            </a:custGeom>
            <a:solidFill>
              <a:srgbClr val="E42832"/>
            </a:solidFill>
            <a:ln w="12700">
              <a:miter lim="400000"/>
            </a:ln>
          </p:spPr>
          <p:txBody>
            <a:bodyPr lIns="50800" tIns="50800" rIns="50800" bIns="50800" anchor="ctr"/>
            <a:lstStyle/>
            <a:p>
              <a:pPr algn="ctr" defTabSz="825500">
                <a:lnSpc>
                  <a:spcPct val="80000"/>
                </a:lnSpc>
                <a:defRPr sz="4000" cap="all">
                  <a:solidFill>
                    <a:srgbClr val="FFFFFF"/>
                  </a:solidFill>
                  <a:latin typeface="DIN Condensed Bold"/>
                  <a:ea typeface="DIN Condensed Bold"/>
                  <a:cs typeface="DIN Condensed Bold"/>
                  <a:sym typeface="DIN Condensed Bold"/>
                </a:defRPr>
              </a:pPr>
              <a:endParaRPr sz="1800"/>
            </a:p>
          </p:txBody>
        </p:sp>
        <p:sp>
          <p:nvSpPr>
            <p:cNvPr id="11" name="Layout Document">
              <a:extLst>
                <a:ext uri="{FF2B5EF4-FFF2-40B4-BE49-F238E27FC236}">
                  <a16:creationId xmlns:a16="http://schemas.microsoft.com/office/drawing/2014/main" id="{05E05FBE-9AFB-5249-A23B-2D21C61AB5C6}"/>
                </a:ext>
              </a:extLst>
            </p:cNvPr>
            <p:cNvSpPr/>
            <p:nvPr/>
          </p:nvSpPr>
          <p:spPr>
            <a:xfrm>
              <a:off x="16384344" y="8531494"/>
              <a:ext cx="1088584" cy="140970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rgbClr val="FDCB56"/>
            </a:solidFill>
            <a:ln w="12700">
              <a:miter lim="400000"/>
            </a:ln>
          </p:spPr>
          <p:txBody>
            <a:bodyPr lIns="50800" tIns="50800" rIns="50800" bIns="50800" anchor="ctr"/>
            <a:lstStyle/>
            <a:p>
              <a:pPr algn="ctr" defTabSz="825500">
                <a:lnSpc>
                  <a:spcPct val="80000"/>
                </a:lnSpc>
                <a:defRPr sz="4000" cap="all">
                  <a:solidFill>
                    <a:srgbClr val="232323"/>
                  </a:solidFill>
                  <a:latin typeface="DIN Condensed Bold"/>
                  <a:ea typeface="DIN Condensed Bold"/>
                  <a:cs typeface="DIN Condensed Bold"/>
                  <a:sym typeface="DIN Condensed Bold"/>
                </a:defRPr>
              </a:pPr>
              <a:endParaRPr sz="1800"/>
            </a:p>
          </p:txBody>
        </p:sp>
        <p:sp>
          <p:nvSpPr>
            <p:cNvPr id="13" name="Raw Acceleration: (time, x, y, z)">
              <a:extLst>
                <a:ext uri="{FF2B5EF4-FFF2-40B4-BE49-F238E27FC236}">
                  <a16:creationId xmlns:a16="http://schemas.microsoft.com/office/drawing/2014/main" id="{AF59B992-7193-0207-B7E8-74F0E7FB66F5}"/>
                </a:ext>
              </a:extLst>
            </p:cNvPr>
            <p:cNvSpPr txBox="1"/>
            <p:nvPr/>
          </p:nvSpPr>
          <p:spPr>
            <a:xfrm>
              <a:off x="17685712" y="4481384"/>
              <a:ext cx="3811941" cy="121014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sz="1800" dirty="0">
                  <a:solidFill>
                    <a:srgbClr val="FFFFFF"/>
                  </a:solidFill>
                </a:rPr>
                <a:t>Raw Acceleration:</a:t>
              </a:r>
              <a:br>
                <a:rPr sz="1800" dirty="0">
                  <a:solidFill>
                    <a:srgbClr val="FFFFFF"/>
                  </a:solidFill>
                </a:rPr>
              </a:br>
              <a:r>
                <a:rPr lang="en-US" sz="1800" dirty="0"/>
                <a:t>[ti</a:t>
              </a:r>
              <a:r>
                <a:rPr sz="1800" dirty="0"/>
                <a:t>me</a:t>
              </a:r>
              <a:r>
                <a:rPr lang="en-US" sz="1800" dirty="0"/>
                <a:t> (sec)</a:t>
              </a:r>
              <a:r>
                <a:rPr sz="1800" dirty="0"/>
                <a:t>, x, y, z</a:t>
              </a:r>
              <a:r>
                <a:rPr lang="en-US" sz="1800" dirty="0"/>
                <a:t>]</a:t>
              </a:r>
              <a:endParaRPr sz="1800" dirty="0"/>
            </a:p>
          </p:txBody>
        </p:sp>
        <p:sp>
          <p:nvSpPr>
            <p:cNvPr id="14" name="Heart Rate: (time, bpm)">
              <a:extLst>
                <a:ext uri="{FF2B5EF4-FFF2-40B4-BE49-F238E27FC236}">
                  <a16:creationId xmlns:a16="http://schemas.microsoft.com/office/drawing/2014/main" id="{A6AA3F24-3327-817D-52C9-21AF4F6C2483}"/>
                </a:ext>
              </a:extLst>
            </p:cNvPr>
            <p:cNvSpPr txBox="1"/>
            <p:nvPr/>
          </p:nvSpPr>
          <p:spPr>
            <a:xfrm>
              <a:off x="17671809" y="6600974"/>
              <a:ext cx="3571490" cy="121014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sz="1800" dirty="0">
                  <a:solidFill>
                    <a:srgbClr val="FFFFFF"/>
                  </a:solidFill>
                </a:rPr>
                <a:t>Heart Rate:</a:t>
              </a:r>
              <a:br>
                <a:rPr sz="1800" dirty="0">
                  <a:solidFill>
                    <a:srgbClr val="FFFFFF"/>
                  </a:solidFill>
                </a:rPr>
              </a:br>
              <a:r>
                <a:rPr lang="en-JP" sz="1800" dirty="0"/>
                <a:t>[</a:t>
              </a:r>
              <a:r>
                <a:rPr sz="1800" dirty="0"/>
                <a:t>time</a:t>
              </a:r>
              <a:r>
                <a:rPr lang="en-US" sz="1800" dirty="0"/>
                <a:t> (sec)</a:t>
              </a:r>
              <a:r>
                <a:rPr sz="1800" dirty="0"/>
                <a:t>, bpm</a:t>
              </a:r>
              <a:r>
                <a:rPr lang="en-US" sz="1800" dirty="0"/>
                <a:t>]</a:t>
              </a:r>
              <a:endParaRPr sz="1800" dirty="0"/>
            </a:p>
          </p:txBody>
        </p:sp>
        <p:sp>
          <p:nvSpPr>
            <p:cNvPr id="15" name="PSG Label: (time, sleep stage)">
              <a:extLst>
                <a:ext uri="{FF2B5EF4-FFF2-40B4-BE49-F238E27FC236}">
                  <a16:creationId xmlns:a16="http://schemas.microsoft.com/office/drawing/2014/main" id="{2A6D252B-F777-7689-4397-7EFA9AA34D62}"/>
                </a:ext>
              </a:extLst>
            </p:cNvPr>
            <p:cNvSpPr txBox="1"/>
            <p:nvPr/>
          </p:nvSpPr>
          <p:spPr>
            <a:xfrm>
              <a:off x="17555606" y="8656674"/>
              <a:ext cx="3690112" cy="121014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p>
              <a:pPr defTabSz="825500">
                <a:spcBef>
                  <a:spcPts val="3400"/>
                </a:spcBef>
                <a:defRPr sz="3500">
                  <a:solidFill>
                    <a:srgbClr val="838787"/>
                  </a:solidFill>
                  <a:latin typeface="Avenir Next Medium"/>
                  <a:ea typeface="Avenir Next Medium"/>
                  <a:cs typeface="Avenir Next Medium"/>
                  <a:sym typeface="Avenir Next Medium"/>
                </a:defRPr>
              </a:pPr>
              <a:r>
                <a:rPr lang="en-US" sz="1800" dirty="0">
                  <a:solidFill>
                    <a:srgbClr val="FFFFFF"/>
                  </a:solidFill>
                </a:rPr>
                <a:t>Steps Count</a:t>
              </a:r>
              <a:r>
                <a:rPr sz="1800" dirty="0">
                  <a:solidFill>
                    <a:srgbClr val="FFFFFF"/>
                  </a:solidFill>
                </a:rPr>
                <a:t>:</a:t>
              </a:r>
              <a:br>
                <a:rPr sz="1800" dirty="0">
                  <a:solidFill>
                    <a:srgbClr val="FFFFFF"/>
                  </a:solidFill>
                </a:rPr>
              </a:br>
              <a:r>
                <a:rPr lang="en-US" sz="1800" dirty="0"/>
                <a:t>[time (sec), steps]</a:t>
              </a:r>
              <a:endParaRPr sz="1800" dirty="0"/>
            </a:p>
          </p:txBody>
        </p:sp>
      </p:grpSp>
      <p:pic>
        <p:nvPicPr>
          <p:cNvPr id="1026" name="Picture 2" descr="Flutter App Development Company In India - Plutus Technologies">
            <a:extLst>
              <a:ext uri="{FF2B5EF4-FFF2-40B4-BE49-F238E27FC236}">
                <a16:creationId xmlns:a16="http://schemas.microsoft.com/office/drawing/2014/main" id="{F8B76E46-D88A-5A23-BC59-0B053B09A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876" y="3608621"/>
            <a:ext cx="9753600" cy="7226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C599825-9FC2-00DF-932B-307A8BD8F7AA}"/>
              </a:ext>
            </a:extLst>
          </p:cNvPr>
          <p:cNvSpPr txBox="1"/>
          <p:nvPr/>
        </p:nvSpPr>
        <p:spPr>
          <a:xfrm>
            <a:off x="18840196" y="9737052"/>
            <a:ext cx="3097323" cy="175432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pPr algn="ctr"/>
            <a:r>
              <a:rPr lang="en-JP" b="1" dirty="0"/>
              <a:t>Apple Watch </a:t>
            </a:r>
          </a:p>
          <a:p>
            <a:pPr algn="ctr"/>
            <a:r>
              <a:rPr lang="en-JP" b="1" dirty="0"/>
              <a:t>&amp;</a:t>
            </a:r>
          </a:p>
          <a:p>
            <a:pPr algn="ctr"/>
            <a:r>
              <a:rPr lang="en-JP" b="1" dirty="0"/>
              <a:t>Android Wear</a:t>
            </a:r>
          </a:p>
        </p:txBody>
      </p:sp>
      <p:sp>
        <p:nvSpPr>
          <p:cNvPr id="18" name="TextBox 17">
            <a:extLst>
              <a:ext uri="{FF2B5EF4-FFF2-40B4-BE49-F238E27FC236}">
                <a16:creationId xmlns:a16="http://schemas.microsoft.com/office/drawing/2014/main" id="{C8D5FA44-B7BA-1403-AE07-49A4C844D3C5}"/>
              </a:ext>
            </a:extLst>
          </p:cNvPr>
          <p:cNvSpPr txBox="1"/>
          <p:nvPr/>
        </p:nvSpPr>
        <p:spPr>
          <a:xfrm>
            <a:off x="18948400" y="8149012"/>
            <a:ext cx="2880917" cy="64633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JP" b="1" dirty="0"/>
              <a:t>Empatica E4</a:t>
            </a:r>
          </a:p>
        </p:txBody>
      </p:sp>
      <p:sp>
        <p:nvSpPr>
          <p:cNvPr id="19" name="TextBox 18">
            <a:extLst>
              <a:ext uri="{FF2B5EF4-FFF2-40B4-BE49-F238E27FC236}">
                <a16:creationId xmlns:a16="http://schemas.microsoft.com/office/drawing/2014/main" id="{6D274074-614C-3D7B-66D7-2BF46B752E58}"/>
              </a:ext>
            </a:extLst>
          </p:cNvPr>
          <p:cNvSpPr txBox="1"/>
          <p:nvPr/>
        </p:nvSpPr>
        <p:spPr>
          <a:xfrm>
            <a:off x="5660773" y="11478282"/>
            <a:ext cx="2287806" cy="923330"/>
          </a:xfrm>
          <a:prstGeom prst="rect">
            <a:avLst/>
          </a:prstGeom>
          <a:solidFill>
            <a:srgbClr val="00B0F0"/>
          </a:solidFill>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n-JP" sz="5400" b="1" dirty="0"/>
              <a:t>Flutter</a:t>
            </a:r>
          </a:p>
        </p:txBody>
      </p:sp>
      <p:sp>
        <p:nvSpPr>
          <p:cNvPr id="5" name="TextBox 4">
            <a:extLst>
              <a:ext uri="{FF2B5EF4-FFF2-40B4-BE49-F238E27FC236}">
                <a16:creationId xmlns:a16="http://schemas.microsoft.com/office/drawing/2014/main" id="{4AE4D9E9-9D66-3AC2-0AA3-361AF1A86216}"/>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2033706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B4795-2741-91CE-D285-C74FAD6163EB}"/>
              </a:ext>
            </a:extLst>
          </p:cNvPr>
          <p:cNvSpPr txBox="1"/>
          <p:nvPr/>
        </p:nvSpPr>
        <p:spPr>
          <a:xfrm>
            <a:off x="1463479" y="858838"/>
            <a:ext cx="21701775" cy="1951303"/>
          </a:xfrm>
          <a:prstGeom prst="rect">
            <a:avLst/>
          </a:prstGeom>
          <a:noFill/>
        </p:spPr>
        <p:txBody>
          <a:bodyPr wrap="none" lIns="91440" tIns="45720" rIns="91440" bIns="45720" rtlCol="0" anchor="t">
            <a:spAutoFit/>
          </a:bodyPr>
          <a:lstStyle/>
          <a:p>
            <a:pPr>
              <a:lnSpc>
                <a:spcPct val="80000"/>
              </a:lnSpc>
            </a:pPr>
            <a:r>
              <a:rPr lang="en-US" sz="9600" b="1" dirty="0">
                <a:solidFill>
                  <a:schemeClr val="tx2"/>
                </a:solidFill>
                <a:cs typeface="Bebas Neue Bold"/>
              </a:rPr>
              <a:t>Methodology</a:t>
            </a:r>
          </a:p>
          <a:p>
            <a:pPr>
              <a:lnSpc>
                <a:spcPct val="80000"/>
              </a:lnSpc>
            </a:pPr>
            <a:r>
              <a:rPr lang="en-US" sz="5500" dirty="0">
                <a:solidFill>
                  <a:schemeClr val="tx2"/>
                </a:solidFill>
                <a:cs typeface="Bebas Neue Bold"/>
              </a:rPr>
              <a:t>Development of </a:t>
            </a:r>
            <a:r>
              <a:rPr lang="en-US" sz="5500" dirty="0" err="1">
                <a:solidFill>
                  <a:schemeClr val="tx2"/>
                </a:solidFill>
                <a:cs typeface="Bebas Neue Bold"/>
              </a:rPr>
              <a:t>ZensorsFlow</a:t>
            </a:r>
            <a:r>
              <a:rPr lang="en-US" sz="5500" dirty="0">
                <a:solidFill>
                  <a:schemeClr val="tx2"/>
                </a:solidFill>
                <a:cs typeface="Bebas Neue Bold"/>
              </a:rPr>
              <a:t> App and Wearable Sensors Connectivity</a:t>
            </a:r>
            <a:endParaRPr lang="en-US" sz="5500" dirty="0">
              <a:solidFill>
                <a:schemeClr val="tx2"/>
              </a:solidFill>
              <a:ea typeface="Lato Light"/>
              <a:cs typeface="Bebas Neue Bold"/>
            </a:endParaRPr>
          </a:p>
        </p:txBody>
      </p:sp>
      <p:pic>
        <p:nvPicPr>
          <p:cNvPr id="2" name="Picture 1">
            <a:extLst>
              <a:ext uri="{FF2B5EF4-FFF2-40B4-BE49-F238E27FC236}">
                <a16:creationId xmlns:a16="http://schemas.microsoft.com/office/drawing/2014/main" id="{FEDCE68A-875A-35A1-76C8-5F945A7578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55043" y="2953320"/>
            <a:ext cx="13518645" cy="9976418"/>
          </a:xfrm>
          <a:prstGeom prst="rect">
            <a:avLst/>
          </a:prstGeom>
        </p:spPr>
      </p:pic>
      <p:sp>
        <p:nvSpPr>
          <p:cNvPr id="5" name="TextBox 4">
            <a:extLst>
              <a:ext uri="{FF2B5EF4-FFF2-40B4-BE49-F238E27FC236}">
                <a16:creationId xmlns:a16="http://schemas.microsoft.com/office/drawing/2014/main" id="{B5683153-0C74-F417-E873-7D78645A09D8}"/>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12270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DC50F8-1F08-5F07-2B72-A83ADE3997C5}"/>
              </a:ext>
            </a:extLst>
          </p:cNvPr>
          <p:cNvSpPr txBox="1"/>
          <p:nvPr/>
        </p:nvSpPr>
        <p:spPr>
          <a:xfrm>
            <a:off x="1463479" y="858838"/>
            <a:ext cx="8529899"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Methodology</a:t>
            </a:r>
          </a:p>
          <a:p>
            <a:pPr>
              <a:lnSpc>
                <a:spcPct val="80000"/>
              </a:lnSpc>
            </a:pPr>
            <a:r>
              <a:rPr lang="en-US" sz="5500" dirty="0" err="1">
                <a:solidFill>
                  <a:schemeClr val="tx2"/>
                </a:solidFill>
                <a:cs typeface="Bebas Neue Bold"/>
              </a:rPr>
              <a:t>ZensorsFlow</a:t>
            </a:r>
            <a:r>
              <a:rPr lang="en-US" sz="5500" dirty="0">
                <a:solidFill>
                  <a:schemeClr val="tx2"/>
                </a:solidFill>
                <a:cs typeface="Bebas Neue Bold"/>
              </a:rPr>
              <a:t> Program Flow</a:t>
            </a:r>
          </a:p>
        </p:txBody>
      </p:sp>
      <p:pic>
        <p:nvPicPr>
          <p:cNvPr id="7" name="Picture 6">
            <a:extLst>
              <a:ext uri="{FF2B5EF4-FFF2-40B4-BE49-F238E27FC236}">
                <a16:creationId xmlns:a16="http://schemas.microsoft.com/office/drawing/2014/main" id="{85AFDB3F-0719-FC94-0B10-3BAE862A34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98496" y="3134174"/>
            <a:ext cx="17718537" cy="9614710"/>
          </a:xfrm>
          <a:prstGeom prst="rect">
            <a:avLst/>
          </a:prstGeom>
        </p:spPr>
      </p:pic>
      <p:sp>
        <p:nvSpPr>
          <p:cNvPr id="3" name="TextBox 2">
            <a:extLst>
              <a:ext uri="{FF2B5EF4-FFF2-40B4-BE49-F238E27FC236}">
                <a16:creationId xmlns:a16="http://schemas.microsoft.com/office/drawing/2014/main" id="{258A5C41-C9B6-5ACA-6D63-541A9EDF8DEA}"/>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399384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3B4795-2741-91CE-D285-C74FAD6163EB}"/>
              </a:ext>
            </a:extLst>
          </p:cNvPr>
          <p:cNvSpPr txBox="1"/>
          <p:nvPr/>
        </p:nvSpPr>
        <p:spPr>
          <a:xfrm>
            <a:off x="1463479" y="858838"/>
            <a:ext cx="9209572" cy="1951303"/>
          </a:xfrm>
          <a:prstGeom prst="rect">
            <a:avLst/>
          </a:prstGeom>
          <a:noFill/>
        </p:spPr>
        <p:txBody>
          <a:bodyPr wrap="none" rtlCol="0">
            <a:spAutoFit/>
          </a:bodyPr>
          <a:lstStyle/>
          <a:p>
            <a:pPr>
              <a:lnSpc>
                <a:spcPct val="80000"/>
              </a:lnSpc>
            </a:pPr>
            <a:r>
              <a:rPr lang="en-US" sz="9600" b="1" dirty="0">
                <a:solidFill>
                  <a:schemeClr val="tx2"/>
                </a:solidFill>
                <a:cs typeface="Bebas Neue Bold"/>
              </a:rPr>
              <a:t>Methodology</a:t>
            </a:r>
          </a:p>
          <a:p>
            <a:pPr>
              <a:lnSpc>
                <a:spcPct val="80000"/>
              </a:lnSpc>
            </a:pPr>
            <a:r>
              <a:rPr lang="en-US" sz="5500" dirty="0">
                <a:solidFill>
                  <a:schemeClr val="tx2"/>
                </a:solidFill>
                <a:cs typeface="Bebas Neue Bold"/>
              </a:rPr>
              <a:t>Time-Series Database System</a:t>
            </a:r>
          </a:p>
        </p:txBody>
      </p:sp>
      <p:sp>
        <p:nvSpPr>
          <p:cNvPr id="4" name="TextBox 3">
            <a:extLst>
              <a:ext uri="{FF2B5EF4-FFF2-40B4-BE49-F238E27FC236}">
                <a16:creationId xmlns:a16="http://schemas.microsoft.com/office/drawing/2014/main" id="{574D757A-F1ED-4A09-E3B4-5305D59346FC}"/>
              </a:ext>
            </a:extLst>
          </p:cNvPr>
          <p:cNvSpPr txBox="1"/>
          <p:nvPr/>
        </p:nvSpPr>
        <p:spPr>
          <a:xfrm>
            <a:off x="1463479" y="3354751"/>
            <a:ext cx="21077544" cy="7540526"/>
          </a:xfrm>
          <a:prstGeom prst="rect">
            <a:avLst/>
          </a:prstGeom>
          <a:noFill/>
        </p:spPr>
        <p:txBody>
          <a:bodyPr wrap="square" rtlCol="0">
            <a:spAutoFit/>
          </a:bodyPr>
          <a:lstStyle/>
          <a:p>
            <a:r>
              <a:rPr lang="en-US" sz="4400" dirty="0"/>
              <a:t>From previous studies [1][2] and technical reviews of time-series database choices including </a:t>
            </a:r>
            <a:r>
              <a:rPr lang="en-US" sz="4400" dirty="0" err="1"/>
              <a:t>InfluxDB</a:t>
            </a:r>
            <a:r>
              <a:rPr lang="en-US" sz="4400" dirty="0"/>
              <a:t>, </a:t>
            </a:r>
            <a:r>
              <a:rPr lang="en-US" sz="4400" dirty="0" err="1"/>
              <a:t>TimescaleDB</a:t>
            </a:r>
            <a:r>
              <a:rPr lang="en-US" sz="4400" dirty="0"/>
              <a:t>, Druid and </a:t>
            </a:r>
            <a:r>
              <a:rPr lang="en-US" sz="4400" dirty="0" err="1"/>
              <a:t>OpenTSDB</a:t>
            </a:r>
            <a:r>
              <a:rPr lang="en-US" sz="4400" dirty="0"/>
              <a:t>, </a:t>
            </a:r>
            <a:r>
              <a:rPr lang="en-US" sz="4400" dirty="0" err="1"/>
              <a:t>ClickHouse</a:t>
            </a:r>
            <a:r>
              <a:rPr lang="en-US" sz="4400" dirty="0"/>
              <a:t> , PostgreSQL, </a:t>
            </a:r>
            <a:r>
              <a:rPr lang="en-US" sz="4400" dirty="0" err="1"/>
              <a:t>CrateDB</a:t>
            </a:r>
            <a:r>
              <a:rPr lang="en-US" sz="4400" dirty="0"/>
              <a:t>, and </a:t>
            </a:r>
            <a:r>
              <a:rPr lang="en-US" sz="4400" dirty="0" err="1"/>
              <a:t>KairosDB</a:t>
            </a:r>
            <a:r>
              <a:rPr lang="en-US" sz="4400" dirty="0"/>
              <a:t>.</a:t>
            </a:r>
          </a:p>
          <a:p>
            <a:endParaRPr lang="en-US" sz="4400" dirty="0">
              <a:solidFill>
                <a:schemeClr val="accent1">
                  <a:lumMod val="50000"/>
                </a:schemeClr>
              </a:solidFill>
            </a:endParaRPr>
          </a:p>
          <a:p>
            <a:pPr marL="571500" indent="-571500">
              <a:buFont typeface="Wingdings" pitchFamily="2" charset="2"/>
              <a:buChar char="v"/>
            </a:pPr>
            <a:r>
              <a:rPr lang="en-US" sz="4400" dirty="0" err="1">
                <a:solidFill>
                  <a:srgbClr val="168166"/>
                </a:solidFill>
              </a:rPr>
              <a:t>InfluxDB</a:t>
            </a:r>
            <a:r>
              <a:rPr lang="en-US" sz="4400" dirty="0">
                <a:solidFill>
                  <a:srgbClr val="168166"/>
                </a:solidFill>
              </a:rPr>
              <a:t> stands out among Time-Series Databases due to impressive performance and extensive library support.</a:t>
            </a:r>
          </a:p>
          <a:p>
            <a:pPr marL="571500" indent="-571500">
              <a:buFont typeface="Wingdings" pitchFamily="2" charset="2"/>
              <a:buChar char="v"/>
            </a:pPr>
            <a:r>
              <a:rPr lang="en-US" sz="4400" dirty="0">
                <a:solidFill>
                  <a:srgbClr val="168166"/>
                </a:solidFill>
              </a:rPr>
              <a:t>Wide range of language support including Dart, Swift, Kotlin, Java for mobile, and </a:t>
            </a:r>
            <a:r>
              <a:rPr lang="en-US" sz="4400" dirty="0" err="1">
                <a:solidFill>
                  <a:srgbClr val="168166"/>
                </a:solidFill>
              </a:rPr>
              <a:t>Javascript</a:t>
            </a:r>
            <a:r>
              <a:rPr lang="en-US" sz="4400" dirty="0">
                <a:solidFill>
                  <a:srgbClr val="168166"/>
                </a:solidFill>
              </a:rPr>
              <a:t>, Node.js, Python for backend development.</a:t>
            </a:r>
          </a:p>
          <a:p>
            <a:pPr marL="571500" indent="-571500">
              <a:buFont typeface="Wingdings" pitchFamily="2" charset="2"/>
              <a:buChar char="v"/>
            </a:pPr>
            <a:r>
              <a:rPr lang="en-US" sz="4400" dirty="0">
                <a:solidFill>
                  <a:srgbClr val="168166"/>
                </a:solidFill>
              </a:rPr>
              <a:t>Monitoring tool support plugins, e.g., </a:t>
            </a:r>
            <a:r>
              <a:rPr lang="en-US" sz="4400" dirty="0" err="1">
                <a:solidFill>
                  <a:srgbClr val="168166"/>
                </a:solidFill>
              </a:rPr>
              <a:t>Telegraf</a:t>
            </a:r>
            <a:r>
              <a:rPr lang="en-US" sz="4400" dirty="0">
                <a:solidFill>
                  <a:srgbClr val="168166"/>
                </a:solidFill>
              </a:rPr>
              <a:t>, Grafana.</a:t>
            </a:r>
          </a:p>
          <a:p>
            <a:pPr marL="571500" indent="-571500">
              <a:buFont typeface="Wingdings" pitchFamily="2" charset="2"/>
              <a:buChar char="v"/>
            </a:pPr>
            <a:r>
              <a:rPr lang="en-US" sz="4400" dirty="0" err="1">
                <a:solidFill>
                  <a:srgbClr val="168166"/>
                </a:solidFill>
              </a:rPr>
              <a:t>InfluxDB</a:t>
            </a:r>
            <a:r>
              <a:rPr lang="en-US" sz="4400" dirty="0">
                <a:solidFill>
                  <a:srgbClr val="168166"/>
                </a:solidFill>
              </a:rPr>
              <a:t> is chosen for its versatility and compatibility with ZensorFlow App requirements</a:t>
            </a:r>
            <a:endParaRPr lang="en-JP" sz="4400" dirty="0">
              <a:solidFill>
                <a:srgbClr val="168166"/>
              </a:solidFill>
            </a:endParaRPr>
          </a:p>
        </p:txBody>
      </p:sp>
      <p:sp>
        <p:nvSpPr>
          <p:cNvPr id="6" name="TextBox 5">
            <a:extLst>
              <a:ext uri="{FF2B5EF4-FFF2-40B4-BE49-F238E27FC236}">
                <a16:creationId xmlns:a16="http://schemas.microsoft.com/office/drawing/2014/main" id="{6279A461-79A7-CBC9-35CC-A0311BF88CB1}"/>
              </a:ext>
            </a:extLst>
          </p:cNvPr>
          <p:cNvSpPr txBox="1"/>
          <p:nvPr/>
        </p:nvSpPr>
        <p:spPr>
          <a:xfrm>
            <a:off x="1650051" y="11439888"/>
            <a:ext cx="22393289" cy="1323439"/>
          </a:xfrm>
          <a:prstGeom prst="rect">
            <a:avLst/>
          </a:prstGeom>
          <a:noFill/>
        </p:spPr>
        <p:txBody>
          <a:bodyPr wrap="square" rtlCol="0">
            <a:spAutoFit/>
          </a:bodyPr>
          <a:lstStyle/>
          <a:p>
            <a:r>
              <a:rPr lang="en-US" sz="2000" b="0" i="0" dirty="0">
                <a:solidFill>
                  <a:srgbClr val="222222"/>
                </a:solidFill>
                <a:effectLst/>
                <a:latin typeface="Arial" panose="020B0604020202020204" pitchFamily="34" charset="0"/>
              </a:rPr>
              <a:t>References</a:t>
            </a:r>
          </a:p>
          <a:p>
            <a:r>
              <a:rPr lang="en-US" sz="2000" b="0" i="0" dirty="0">
                <a:solidFill>
                  <a:srgbClr val="222222"/>
                </a:solidFill>
                <a:effectLst/>
                <a:latin typeface="Arial" panose="020B0604020202020204" pitchFamily="34" charset="0"/>
              </a:rPr>
              <a:t>[1] Hao, </a:t>
            </a:r>
            <a:r>
              <a:rPr lang="en-US" sz="2000" b="0" i="0" dirty="0" err="1">
                <a:solidFill>
                  <a:srgbClr val="222222"/>
                </a:solidFill>
                <a:effectLst/>
                <a:latin typeface="Arial" panose="020B0604020202020204" pitchFamily="34" charset="0"/>
              </a:rPr>
              <a:t>Yuanzhe</a:t>
            </a:r>
            <a:r>
              <a:rPr lang="en-US" sz="2000" b="0" i="0" dirty="0">
                <a:solidFill>
                  <a:srgbClr val="222222"/>
                </a:solidFill>
                <a:effectLst/>
                <a:latin typeface="Arial" panose="020B0604020202020204" pitchFamily="34" charset="0"/>
              </a:rPr>
              <a:t>, et al. "Ts-benchmark: A benchmark for time series databases." </a:t>
            </a:r>
            <a:r>
              <a:rPr lang="en-US" sz="2000" b="0" i="1" dirty="0">
                <a:solidFill>
                  <a:srgbClr val="222222"/>
                </a:solidFill>
                <a:effectLst/>
                <a:latin typeface="Arial" panose="020B0604020202020204" pitchFamily="34" charset="0"/>
              </a:rPr>
              <a:t>2021 IEEE 37th International Conference on Data    Engineering (ICDE)</a:t>
            </a:r>
            <a:r>
              <a:rPr lang="en-US" sz="2000" b="0" i="0" dirty="0">
                <a:solidFill>
                  <a:srgbClr val="222222"/>
                </a:solidFill>
                <a:effectLst/>
                <a:latin typeface="Arial" panose="020B0604020202020204" pitchFamily="34" charset="0"/>
              </a:rPr>
              <a:t>. IEEE, 2021.</a:t>
            </a:r>
          </a:p>
          <a:p>
            <a:r>
              <a:rPr lang="en-US" sz="2000" dirty="0">
                <a:solidFill>
                  <a:srgbClr val="222222"/>
                </a:solidFill>
                <a:latin typeface="Arial" panose="020B0604020202020204" pitchFamily="34" charset="0"/>
              </a:rPr>
              <a:t>[2] </a:t>
            </a:r>
            <a:r>
              <a:rPr lang="en-US" sz="2000" b="0" i="0" dirty="0">
                <a:solidFill>
                  <a:srgbClr val="222222"/>
                </a:solidFill>
                <a:effectLst/>
                <a:latin typeface="Arial" panose="020B0604020202020204" pitchFamily="34" charset="0"/>
              </a:rPr>
              <a:t>Mostafa, Jalal, et al. "</a:t>
            </a:r>
            <a:r>
              <a:rPr lang="en-US" sz="2000" b="0" i="0" dirty="0" err="1">
                <a:solidFill>
                  <a:srgbClr val="222222"/>
                </a:solidFill>
                <a:effectLst/>
                <a:latin typeface="Arial" panose="020B0604020202020204" pitchFamily="34" charset="0"/>
              </a:rPr>
              <a:t>SciTS</a:t>
            </a:r>
            <a:r>
              <a:rPr lang="en-US" sz="2000" b="0" i="0" dirty="0">
                <a:solidFill>
                  <a:srgbClr val="222222"/>
                </a:solidFill>
                <a:effectLst/>
                <a:latin typeface="Arial" panose="020B0604020202020204" pitchFamily="34" charset="0"/>
              </a:rPr>
              <a:t>: A Benchmark for Time-Series Databases in Scientific Experiments and Industrial Internet of Things." </a:t>
            </a:r>
            <a:r>
              <a:rPr lang="en-US" sz="2000" b="0" i="1" dirty="0">
                <a:solidFill>
                  <a:srgbClr val="222222"/>
                </a:solidFill>
                <a:effectLst/>
                <a:latin typeface="Arial" panose="020B0604020202020204" pitchFamily="34" charset="0"/>
              </a:rPr>
              <a:t>Proceedings of the 34th International Conference on Scientific and Statistical Database Management</a:t>
            </a:r>
            <a:r>
              <a:rPr lang="en-US" sz="2000" b="0" i="0" dirty="0">
                <a:solidFill>
                  <a:srgbClr val="222222"/>
                </a:solidFill>
                <a:effectLst/>
                <a:latin typeface="Arial" panose="020B0604020202020204" pitchFamily="34" charset="0"/>
              </a:rPr>
              <a:t>. 2022.</a:t>
            </a:r>
            <a:endParaRPr lang="en-JP" sz="2000" dirty="0"/>
          </a:p>
        </p:txBody>
      </p:sp>
      <p:sp>
        <p:nvSpPr>
          <p:cNvPr id="2" name="TextBox 1">
            <a:extLst>
              <a:ext uri="{FF2B5EF4-FFF2-40B4-BE49-F238E27FC236}">
                <a16:creationId xmlns:a16="http://schemas.microsoft.com/office/drawing/2014/main" id="{C6308F98-9609-521F-2CBE-688C7BCCBB6F}"/>
              </a:ext>
            </a:extLst>
          </p:cNvPr>
          <p:cNvSpPr txBox="1"/>
          <p:nvPr/>
        </p:nvSpPr>
        <p:spPr>
          <a:xfrm>
            <a:off x="-1" y="13072917"/>
            <a:ext cx="24377651" cy="646331"/>
          </a:xfrm>
          <a:prstGeom prst="rect">
            <a:avLst/>
          </a:prstGeom>
          <a:noFill/>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pPr algn="ctr"/>
            <a:r>
              <a:rPr lang="en-JP" dirty="0">
                <a:ln w="0"/>
                <a:solidFill>
                  <a:schemeClr val="accent1"/>
                </a:solidFill>
                <a:effectLst>
                  <a:outerShdw blurRad="38100" dist="25400" dir="5400000" algn="ctr" rotWithShape="0">
                    <a:srgbClr val="6E747A">
                      <a:alpha val="43000"/>
                    </a:srgbClr>
                  </a:outerShdw>
                </a:effectLst>
              </a:rPr>
              <a:t>KUAS | </a:t>
            </a:r>
            <a:r>
              <a:rPr lang="en-US" dirty="0">
                <a:solidFill>
                  <a:srgbClr val="354256"/>
                </a:solidFill>
              </a:rPr>
              <a:t>ubicomp-lab.org</a:t>
            </a:r>
            <a:r>
              <a:rPr lang="en-US" dirty="0">
                <a:solidFill>
                  <a:schemeClr val="accent5"/>
                </a:solidFill>
              </a:rPr>
              <a:t> | </a:t>
            </a:r>
            <a:r>
              <a:rPr lang="en-JP"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ZensorsFlow</a:t>
            </a:r>
            <a:r>
              <a:rPr lang="en-JP"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550" dirty="0">
                <a:solidFill>
                  <a:srgbClr val="168166"/>
                </a:solidFill>
              </a:rPr>
              <a:t>Developing a Cross-Platform Application for Integrating Real-time Time-series Data from Multiple Wearable Sensors</a:t>
            </a:r>
            <a:endParaRPr lang="en-JP" sz="2550" dirty="0">
              <a:solidFill>
                <a:srgbClr val="168166"/>
              </a:solidFill>
            </a:endParaRPr>
          </a:p>
        </p:txBody>
      </p:sp>
    </p:spTree>
    <p:extLst>
      <p:ext uri="{BB962C8B-B14F-4D97-AF65-F5344CB8AC3E}">
        <p14:creationId xmlns:p14="http://schemas.microsoft.com/office/powerpoint/2010/main" val="1126709296"/>
      </p:ext>
    </p:extLst>
  </p:cSld>
  <p:clrMapOvr>
    <a:masterClrMapping/>
  </p:clrMapOvr>
</p:sld>
</file>

<file path=ppt/theme/theme1.xml><?xml version="1.0" encoding="utf-8"?>
<a:theme xmlns:a="http://schemas.openxmlformats.org/drawingml/2006/main" name="Default Theme">
  <a:themeElements>
    <a:clrScheme name="Pitch Deck Light 3">
      <a:dk1>
        <a:srgbClr val="737572"/>
      </a:dk1>
      <a:lt1>
        <a:sysClr val="window" lastClr="FFFFFF"/>
      </a:lt1>
      <a:dk2>
        <a:srgbClr val="445469"/>
      </a:dk2>
      <a:lt2>
        <a:srgbClr val="F6F7FA"/>
      </a:lt2>
      <a:accent1>
        <a:srgbClr val="1FB18A"/>
      </a:accent1>
      <a:accent2>
        <a:srgbClr val="168165"/>
      </a:accent2>
      <a:accent3>
        <a:srgbClr val="1FB18A"/>
      </a:accent3>
      <a:accent4>
        <a:srgbClr val="168165"/>
      </a:accent4>
      <a:accent5>
        <a:srgbClr val="1FB18A"/>
      </a:accent5>
      <a:accent6>
        <a:srgbClr val="BFBFBF"/>
      </a:accent6>
      <a:hlink>
        <a:srgbClr val="1FB18A"/>
      </a:hlink>
      <a:folHlink>
        <a:srgbClr val="168165"/>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{4683E711-10EE-FE40-8625-AE95FFD41619}tf16401369</Template>
  <TotalTime>12507</TotalTime>
  <Words>1248</Words>
  <Application>Microsoft Macintosh PowerPoint</Application>
  <PresentationFormat>Custom</PresentationFormat>
  <Paragraphs>138</Paragraphs>
  <Slides>15</Slides>
  <Notes>15</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Söhne</vt:lpstr>
      <vt:lpstr>Arial</vt:lpstr>
      <vt:lpstr>Avenir Next Medium</vt:lpstr>
      <vt:lpstr>Calibri</vt:lpstr>
      <vt:lpstr>Calibri Light</vt:lpstr>
      <vt:lpstr>DIN Condensed Bold</vt:lpstr>
      <vt:lpstr>Lato</vt:lpstr>
      <vt:lpstr>Lato Black</vt:lpstr>
      <vt:lpstr>Lato Light</vt:lpstr>
      <vt:lpstr>Roboto Light</vt:lpstr>
      <vt:lpstr>Times New Roman</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Jetfabrik</dc:creator>
  <cp:keywords/>
  <dc:description/>
  <cp:lastModifiedBy>PATARANIT SIRITHUMMARAK</cp:lastModifiedBy>
  <cp:revision>73</cp:revision>
  <dcterms:created xsi:type="dcterms:W3CDTF">2014-11-12T21:47:38Z</dcterms:created>
  <dcterms:modified xsi:type="dcterms:W3CDTF">2023-10-14T17:16:18Z</dcterms:modified>
  <cp:category/>
</cp:coreProperties>
</file>