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00FF00"/>
    <a:srgbClr val="00FFFF"/>
    <a:srgbClr val="FFBA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4265AD-E833-41CC-A062-175FFB58754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159848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265AD-E833-41CC-A062-175FFB58754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312300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265AD-E833-41CC-A062-175FFB58754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393120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265AD-E833-41CC-A062-175FFB58754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60064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4265AD-E833-41CC-A062-175FFB58754D}"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356244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265AD-E833-41CC-A062-175FFB58754D}"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269932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265AD-E833-41CC-A062-175FFB58754D}"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310057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265AD-E833-41CC-A062-175FFB58754D}"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404340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265AD-E833-41CC-A062-175FFB58754D}"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227409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4265AD-E833-41CC-A062-175FFB58754D}"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370111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4265AD-E833-41CC-A062-175FFB58754D}"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51221-E8E8-47F7-AE91-619544ECDBC2}" type="slidenum">
              <a:rPr lang="en-US" smtClean="0"/>
              <a:t>‹#›</a:t>
            </a:fld>
            <a:endParaRPr lang="en-US"/>
          </a:p>
        </p:txBody>
      </p:sp>
    </p:spTree>
    <p:extLst>
      <p:ext uri="{BB962C8B-B14F-4D97-AF65-F5344CB8AC3E}">
        <p14:creationId xmlns:p14="http://schemas.microsoft.com/office/powerpoint/2010/main" val="4443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265AD-E833-41CC-A062-175FFB58754D}" type="datetimeFigureOut">
              <a:rPr lang="en-US" smtClean="0"/>
              <a:t>9/9/2023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51221-E8E8-47F7-AE91-619544ECDBC2}" type="slidenum">
              <a:rPr lang="en-US" smtClean="0"/>
              <a:t>‹#›</a:t>
            </a:fld>
            <a:endParaRPr lang="en-US"/>
          </a:p>
        </p:txBody>
      </p:sp>
    </p:spTree>
    <p:extLst>
      <p:ext uri="{BB962C8B-B14F-4D97-AF65-F5344CB8AC3E}">
        <p14:creationId xmlns:p14="http://schemas.microsoft.com/office/powerpoint/2010/main" val="278716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4477B4-ED73-633B-7793-57236AD2DEF1}"/>
              </a:ext>
            </a:extLst>
          </p:cNvPr>
          <p:cNvPicPr>
            <a:picLocks noChangeAspect="1"/>
          </p:cNvPicPr>
          <p:nvPr/>
        </p:nvPicPr>
        <p:blipFill>
          <a:blip r:embed="rId3"/>
          <a:stretch>
            <a:fillRect/>
          </a:stretch>
        </p:blipFill>
        <p:spPr>
          <a:xfrm>
            <a:off x="0" y="4569576"/>
            <a:ext cx="12192000" cy="2288424"/>
          </a:xfrm>
          <a:prstGeom prst="rect">
            <a:avLst/>
          </a:prstGeom>
        </p:spPr>
      </p:pic>
      <p:sp>
        <p:nvSpPr>
          <p:cNvPr id="5" name="Rectangle 4"/>
          <p:cNvSpPr/>
          <p:nvPr/>
        </p:nvSpPr>
        <p:spPr>
          <a:xfrm>
            <a:off x="0" y="0"/>
            <a:ext cx="12192000"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9680" y="1394666"/>
            <a:ext cx="11892641" cy="2008569"/>
          </a:xfrm>
        </p:spPr>
        <p:txBody>
          <a:bodyPr>
            <a:normAutofit fontScale="90000"/>
          </a:bodyPr>
          <a:lstStyle/>
          <a:p>
            <a:r>
              <a:rPr lang="en-US" sz="4800" b="1" i="1" dirty="0">
                <a:effectLst>
                  <a:outerShdw blurRad="38100" dist="38100" dir="2700000" algn="tl">
                    <a:srgbClr val="000000">
                      <a:alpha val="43137"/>
                    </a:srgbClr>
                  </a:outerShdw>
                </a:effectLst>
                <a:latin typeface="FS Joey Medium" panose="02000606040000020004" pitchFamily="50" charset="0"/>
              </a:rPr>
              <a:t>Aptamer-Based Biosensor Design for Simultaneous Detection of Cervical Cancer-Related MicroRNAs</a:t>
            </a:r>
          </a:p>
        </p:txBody>
      </p:sp>
      <p:sp>
        <p:nvSpPr>
          <p:cNvPr id="3" name="Subtitle 2"/>
          <p:cNvSpPr>
            <a:spLocks noGrp="1"/>
          </p:cNvSpPr>
          <p:nvPr>
            <p:ph type="subTitle" idx="1"/>
          </p:nvPr>
        </p:nvSpPr>
        <p:spPr>
          <a:xfrm>
            <a:off x="8318374" y="3603445"/>
            <a:ext cx="3793724" cy="1461406"/>
          </a:xfrm>
        </p:spPr>
        <p:txBody>
          <a:bodyPr>
            <a:noAutofit/>
          </a:bodyPr>
          <a:lstStyle/>
          <a:p>
            <a:pPr algn="r">
              <a:lnSpc>
                <a:spcPct val="100000"/>
              </a:lnSpc>
              <a:spcBef>
                <a:spcPts val="0"/>
              </a:spcBef>
            </a:pPr>
            <a:r>
              <a:rPr lang="vi-VN" b="1" spc="300" dirty="0">
                <a:latin typeface="FS Joey" panose="02000506040000020004" pitchFamily="50" charset="0"/>
              </a:rPr>
              <a:t>Radu TAMAIAN</a:t>
            </a:r>
            <a:endParaRPr lang="en-US" b="1" spc="300" dirty="0">
              <a:latin typeface="FS Joey" panose="02000506040000020004" pitchFamily="50" charset="0"/>
            </a:endParaRPr>
          </a:p>
          <a:p>
            <a:pPr algn="r">
              <a:lnSpc>
                <a:spcPct val="100000"/>
              </a:lnSpc>
              <a:spcBef>
                <a:spcPts val="0"/>
              </a:spcBef>
            </a:pPr>
            <a:r>
              <a:rPr lang="en-US" b="1" spc="300" dirty="0">
                <a:latin typeface="FS Joey" panose="02000506040000020004" pitchFamily="50" charset="0"/>
              </a:rPr>
              <a:t>radu.tamaian@icsi.ro</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162584" y="120015"/>
            <a:ext cx="1730057" cy="1531621"/>
          </a:xfrm>
          <a:prstGeom prst="rect">
            <a:avLst/>
          </a:prstGeom>
          <a:noFill/>
          <a:ln>
            <a:noFill/>
          </a:ln>
        </p:spPr>
      </p:pic>
      <p:sp>
        <p:nvSpPr>
          <p:cNvPr id="6" name="Rectangle 5"/>
          <p:cNvSpPr/>
          <p:nvPr/>
        </p:nvSpPr>
        <p:spPr>
          <a:xfrm>
            <a:off x="574210" y="562659"/>
            <a:ext cx="7157357" cy="646331"/>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latin typeface="FS Joey"/>
              </a:rPr>
              <a:t>ICSI Analytics, National Institute for Research and Development </a:t>
            </a:r>
          </a:p>
          <a:p>
            <a:r>
              <a:rPr lang="en-US" b="1" dirty="0">
                <a:solidFill>
                  <a:schemeClr val="bg1"/>
                </a:solidFill>
                <a:effectLst>
                  <a:outerShdw blurRad="38100" dist="38100" dir="2700000" algn="tl">
                    <a:srgbClr val="000000">
                      <a:alpha val="43137"/>
                    </a:srgbClr>
                  </a:outerShdw>
                </a:effectLst>
                <a:latin typeface="FS Joey"/>
              </a:rPr>
              <a:t>for  Cryogenic and Isotopic Technologies – ICSI Rm. </a:t>
            </a:r>
            <a:r>
              <a:rPr lang="en-US" b="1" dirty="0" err="1">
                <a:solidFill>
                  <a:schemeClr val="bg1"/>
                </a:solidFill>
                <a:effectLst>
                  <a:outerShdw blurRad="38100" dist="38100" dir="2700000" algn="tl">
                    <a:srgbClr val="000000">
                      <a:alpha val="43137"/>
                    </a:srgbClr>
                  </a:outerShdw>
                </a:effectLst>
                <a:latin typeface="FS Joey"/>
              </a:rPr>
              <a:t>Vâlcea</a:t>
            </a:r>
            <a:endParaRPr lang="en-US" b="1" dirty="0">
              <a:solidFill>
                <a:schemeClr val="bg1"/>
              </a:solidFill>
              <a:effectLst>
                <a:outerShdw blurRad="38100" dist="38100" dir="2700000" algn="tl">
                  <a:srgbClr val="000000">
                    <a:alpha val="43137"/>
                  </a:srgbClr>
                </a:outerShdw>
              </a:effectLst>
              <a:latin typeface="FS Joey"/>
            </a:endParaRPr>
          </a:p>
        </p:txBody>
      </p:sp>
      <p:sp>
        <p:nvSpPr>
          <p:cNvPr id="7" name="Rounded Rectangle 6"/>
          <p:cNvSpPr/>
          <p:nvPr/>
        </p:nvSpPr>
        <p:spPr>
          <a:xfrm>
            <a:off x="359229" y="562659"/>
            <a:ext cx="57150" cy="646331"/>
          </a:xfrm>
          <a:prstGeom prst="roundRect">
            <a:avLst/>
          </a:prstGeom>
          <a:solidFill>
            <a:schemeClr val="bg1"/>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37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(4/15)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Regardless of whether a single sequence or multiple variants were predicted, all the presented aptamer sequences have an Immunogenicity Score rank equal to 1. </a:t>
            </a:r>
          </a:p>
          <a:p>
            <a:pPr lvl="1">
              <a:lnSpc>
                <a:spcPct val="100000"/>
              </a:lnSpc>
              <a:spcBef>
                <a:spcPts val="0"/>
              </a:spcBef>
            </a:pPr>
            <a:r>
              <a:rPr lang="en-US" sz="2000" dirty="0"/>
              <a:t>This implies that these aptamers are unlikely to trigger an immune response when used in practical applications (a favorable characteristic for diagnostic or therapeutic purposes).</a:t>
            </a:r>
          </a:p>
          <a:p>
            <a:pPr>
              <a:lnSpc>
                <a:spcPct val="100000"/>
              </a:lnSpc>
              <a:spcBef>
                <a:spcPts val="0"/>
              </a:spcBef>
            </a:pPr>
            <a:r>
              <a:rPr lang="en-US" sz="2400" dirty="0"/>
              <a:t>For the 19 circulating miRNAs with only one aptamer sequence predicted, there was also a single secondary structure predicted for 5 of them: </a:t>
            </a:r>
          </a:p>
          <a:p>
            <a:pPr lvl="1">
              <a:lnSpc>
                <a:spcPct val="100000"/>
              </a:lnSpc>
              <a:spcBef>
                <a:spcPts val="0"/>
              </a:spcBef>
            </a:pPr>
            <a:r>
              <a:rPr lang="en-US" sz="2000" dirty="0"/>
              <a:t>miR-21 (negative ΔG, also expressed in breast cancer);</a:t>
            </a:r>
          </a:p>
          <a:p>
            <a:pPr lvl="1">
              <a:lnSpc>
                <a:spcPct val="100000"/>
              </a:lnSpc>
              <a:spcBef>
                <a:spcPts val="0"/>
              </a:spcBef>
            </a:pPr>
            <a:r>
              <a:rPr lang="en-US" sz="2000" dirty="0"/>
              <a:t>miR-27b-3p (negative ΔG);</a:t>
            </a:r>
          </a:p>
          <a:p>
            <a:pPr lvl="1">
              <a:lnSpc>
                <a:spcPct val="100000"/>
              </a:lnSpc>
              <a:spcBef>
                <a:spcPts val="0"/>
              </a:spcBef>
            </a:pPr>
            <a:r>
              <a:rPr lang="en-US" sz="2000" dirty="0"/>
              <a:t>miR-143-5p (negative ΔG, also expressed in prostate cancer); </a:t>
            </a:r>
          </a:p>
          <a:p>
            <a:pPr lvl="1">
              <a:lnSpc>
                <a:spcPct val="100000"/>
              </a:lnSpc>
              <a:spcBef>
                <a:spcPts val="0"/>
              </a:spcBef>
            </a:pPr>
            <a:r>
              <a:rPr lang="en-US" sz="2000" dirty="0"/>
              <a:t>miR-218-5p (positive ΔG); </a:t>
            </a:r>
          </a:p>
          <a:p>
            <a:pPr lvl="1">
              <a:lnSpc>
                <a:spcPct val="100000"/>
              </a:lnSpc>
              <a:spcBef>
                <a:spcPts val="0"/>
              </a:spcBef>
            </a:pPr>
            <a:r>
              <a:rPr lang="en-US" sz="2000" dirty="0"/>
              <a:t>miR-432-3p (negative ΔG). </a:t>
            </a:r>
          </a:p>
          <a:p>
            <a:pPr>
              <a:lnSpc>
                <a:spcPct val="100000"/>
              </a:lnSpc>
              <a:spcBef>
                <a:spcPts val="0"/>
              </a:spcBef>
            </a:pPr>
            <a:endParaRPr lang="en-US" sz="2400" dirty="0"/>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159334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(5/15)</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In terms of the Gibbs free energy (ΔG), utilized to predict the stability of aptamer secondary structures, it can be observed the following outcome:</a:t>
            </a:r>
          </a:p>
          <a:p>
            <a:pPr marL="0" indent="0">
              <a:lnSpc>
                <a:spcPct val="100000"/>
              </a:lnSpc>
              <a:spcBef>
                <a:spcPts val="0"/>
              </a:spcBef>
              <a:buNone/>
            </a:pPr>
            <a:r>
              <a:rPr lang="en-US" sz="2000" dirty="0"/>
              <a:t> </a:t>
            </a:r>
          </a:p>
          <a:p>
            <a:pPr lvl="1">
              <a:lnSpc>
                <a:spcPct val="100000"/>
              </a:lnSpc>
              <a:spcBef>
                <a:spcPts val="0"/>
              </a:spcBef>
            </a:pPr>
            <a:r>
              <a:rPr lang="en-US" sz="2000" dirty="0"/>
              <a:t>At least one valid secondary structure (folding variant) with negative ΔG for ap-tamers corresponding to 14 circulating miRNAs. </a:t>
            </a:r>
          </a:p>
          <a:p>
            <a:pPr lvl="2">
              <a:lnSpc>
                <a:spcPct val="100000"/>
              </a:lnSpc>
              <a:spcBef>
                <a:spcPts val="0"/>
              </a:spcBef>
            </a:pPr>
            <a:r>
              <a:rPr lang="en-US" dirty="0"/>
              <a:t>Negative ΔG values suggest that these aptamers are likely to form stable secondary structures; the folding process of RNA aptamers is spontaneous and thermodynamically favored.</a:t>
            </a:r>
          </a:p>
          <a:p>
            <a:pPr marL="457200" lvl="1" indent="0">
              <a:lnSpc>
                <a:spcPct val="100000"/>
              </a:lnSpc>
              <a:spcBef>
                <a:spcPts val="0"/>
              </a:spcBef>
              <a:buNone/>
            </a:pPr>
            <a:endParaRPr lang="en-US" sz="2000" dirty="0"/>
          </a:p>
          <a:p>
            <a:pPr lvl="1">
              <a:lnSpc>
                <a:spcPct val="100000"/>
              </a:lnSpc>
              <a:spcBef>
                <a:spcPts val="0"/>
              </a:spcBef>
            </a:pPr>
            <a:r>
              <a:rPr lang="en-US" sz="2000" dirty="0"/>
              <a:t>At least one folding variant with positive ΔG for 19 circulating miRNAs and no folding secondary structure variants with negative ΔG. </a:t>
            </a:r>
          </a:p>
          <a:p>
            <a:pPr lvl="2">
              <a:lnSpc>
                <a:spcPct val="100000"/>
              </a:lnSpc>
              <a:spcBef>
                <a:spcPts val="0"/>
              </a:spcBef>
            </a:pPr>
            <a:r>
              <a:rPr lang="en-US" dirty="0"/>
              <a:t>This indicates that for these miRNAs, the secondary structures of the aptamers might not be as thermo-dynamically stable, which could influence their binding kinetics and specificity.</a:t>
            </a:r>
          </a:p>
        </p:txBody>
      </p:sp>
    </p:spTree>
    <p:extLst>
      <p:ext uri="{BB962C8B-B14F-4D97-AF65-F5344CB8AC3E}">
        <p14:creationId xmlns:p14="http://schemas.microsoft.com/office/powerpoint/2010/main" val="167706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(6/15)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In terms of the Gibbs free energy (ΔG), utilized to predict the stability of aptamer secondary structures, it can be observed the following outcome (continued): </a:t>
            </a:r>
          </a:p>
          <a:p>
            <a:pPr>
              <a:lnSpc>
                <a:spcPct val="100000"/>
              </a:lnSpc>
              <a:spcBef>
                <a:spcPts val="0"/>
              </a:spcBef>
            </a:pPr>
            <a:endParaRPr lang="en-US" sz="2000" dirty="0"/>
          </a:p>
          <a:p>
            <a:pPr lvl="1">
              <a:lnSpc>
                <a:spcPct val="100000"/>
              </a:lnSpc>
              <a:spcBef>
                <a:spcPts val="0"/>
              </a:spcBef>
            </a:pPr>
            <a:r>
              <a:rPr lang="en-US" sz="2000" dirty="0"/>
              <a:t>In the case of three aptamers, the folding process wasn’t possible, and prediction of secondary structure failed, namely the corresponding aptamers for miR-138-1-3p (a single aptamer sequence predicted), miR-328-5p (two aptamer sequences predicted), and miR-466 (seven aptamer sequences predicted). </a:t>
            </a:r>
          </a:p>
          <a:p>
            <a:pPr lvl="2">
              <a:lnSpc>
                <a:spcPct val="100000"/>
              </a:lnSpc>
              <a:spcBef>
                <a:spcPts val="0"/>
              </a:spcBef>
            </a:pPr>
            <a:r>
              <a:rPr lang="en-US" dirty="0"/>
              <a:t>This suggests that these particular miRNAs might pose challenges in terms of aptamer design due to their structural complexity or other factors.</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311249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(7/15)</a:t>
            </a:r>
          </a:p>
        </p:txBody>
      </p:sp>
      <p:sp>
        <p:nvSpPr>
          <p:cNvPr id="8" name="Content Placeholder 7"/>
          <p:cNvSpPr>
            <a:spLocks noGrp="1"/>
          </p:cNvSpPr>
          <p:nvPr>
            <p:ph idx="1"/>
          </p:nvPr>
        </p:nvSpPr>
        <p:spPr>
          <a:xfrm>
            <a:off x="1730325" y="1345700"/>
            <a:ext cx="9961565" cy="1184436"/>
          </a:xfrm>
        </p:spPr>
        <p:txBody>
          <a:bodyPr>
            <a:noAutofit/>
          </a:bodyPr>
          <a:lstStyle/>
          <a:p>
            <a:pPr marL="0" indent="0">
              <a:lnSpc>
                <a:spcPct val="100000"/>
              </a:lnSpc>
              <a:spcBef>
                <a:spcPts val="0"/>
              </a:spcBef>
              <a:buNone/>
            </a:pPr>
            <a:r>
              <a:rPr lang="en-US" sz="2400" b="1" dirty="0"/>
              <a:t>Case study I: Aptamer for miR-21 (one predicted aptamer sequence and a single secondary structure variant with negative ΔG)</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pic>
        <p:nvPicPr>
          <p:cNvPr id="18" name="Picture 17">
            <a:extLst>
              <a:ext uri="{FF2B5EF4-FFF2-40B4-BE49-F238E27FC236}">
                <a16:creationId xmlns:a16="http://schemas.microsoft.com/office/drawing/2014/main" id="{1336DE1E-3E5D-EA63-3C7D-C15BBEB32D53}"/>
              </a:ext>
            </a:extLst>
          </p:cNvPr>
          <p:cNvPicPr>
            <a:picLocks noChangeAspect="1"/>
          </p:cNvPicPr>
          <p:nvPr/>
        </p:nvPicPr>
        <p:blipFill>
          <a:blip r:embed="rId6"/>
          <a:stretch>
            <a:fillRect/>
          </a:stretch>
        </p:blipFill>
        <p:spPr>
          <a:xfrm>
            <a:off x="1146678" y="2343665"/>
            <a:ext cx="10928453" cy="3420000"/>
          </a:xfrm>
          <a:prstGeom prst="rect">
            <a:avLst/>
          </a:prstGeom>
        </p:spPr>
      </p:pic>
    </p:spTree>
    <p:extLst>
      <p:ext uri="{BB962C8B-B14F-4D97-AF65-F5344CB8AC3E}">
        <p14:creationId xmlns:p14="http://schemas.microsoft.com/office/powerpoint/2010/main" val="283643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(8/15)</a:t>
            </a:r>
          </a:p>
        </p:txBody>
      </p:sp>
      <p:sp>
        <p:nvSpPr>
          <p:cNvPr id="8" name="Content Placeholder 7"/>
          <p:cNvSpPr>
            <a:spLocks noGrp="1"/>
          </p:cNvSpPr>
          <p:nvPr>
            <p:ph idx="1"/>
          </p:nvPr>
        </p:nvSpPr>
        <p:spPr>
          <a:xfrm>
            <a:off x="1730326" y="1345700"/>
            <a:ext cx="9961565" cy="1184436"/>
          </a:xfrm>
        </p:spPr>
        <p:txBody>
          <a:bodyPr>
            <a:noAutofit/>
          </a:bodyPr>
          <a:lstStyle/>
          <a:p>
            <a:pPr marL="0" indent="0">
              <a:lnSpc>
                <a:spcPct val="100000"/>
              </a:lnSpc>
              <a:spcBef>
                <a:spcPts val="0"/>
              </a:spcBef>
              <a:buNone/>
            </a:pPr>
            <a:r>
              <a:rPr lang="en-US" sz="2400" b="1" dirty="0"/>
              <a:t>Case study II (1/2): Aptamers for miR-124-5p (two predicted aptamer sequences and multiple secondary structure variants, all with negative ΔG)</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pic>
        <p:nvPicPr>
          <p:cNvPr id="11" name="Picture 10">
            <a:extLst>
              <a:ext uri="{FF2B5EF4-FFF2-40B4-BE49-F238E27FC236}">
                <a16:creationId xmlns:a16="http://schemas.microsoft.com/office/drawing/2014/main" id="{4A168B7A-B3D1-0FF6-4899-C42125E6B11A}"/>
              </a:ext>
            </a:extLst>
          </p:cNvPr>
          <p:cNvPicPr>
            <a:picLocks noChangeAspect="1"/>
          </p:cNvPicPr>
          <p:nvPr/>
        </p:nvPicPr>
        <p:blipFill>
          <a:blip r:embed="rId6"/>
          <a:stretch>
            <a:fillRect/>
          </a:stretch>
        </p:blipFill>
        <p:spPr>
          <a:xfrm>
            <a:off x="1730326" y="2263951"/>
            <a:ext cx="9818484" cy="3420000"/>
          </a:xfrm>
          <a:prstGeom prst="rect">
            <a:avLst/>
          </a:prstGeom>
        </p:spPr>
      </p:pic>
    </p:spTree>
    <p:extLst>
      <p:ext uri="{BB962C8B-B14F-4D97-AF65-F5344CB8AC3E}">
        <p14:creationId xmlns:p14="http://schemas.microsoft.com/office/powerpoint/2010/main" val="162522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(9/15)</a:t>
            </a:r>
          </a:p>
        </p:txBody>
      </p:sp>
      <p:sp>
        <p:nvSpPr>
          <p:cNvPr id="8" name="Content Placeholder 7"/>
          <p:cNvSpPr>
            <a:spLocks noGrp="1"/>
          </p:cNvSpPr>
          <p:nvPr>
            <p:ph idx="1"/>
          </p:nvPr>
        </p:nvSpPr>
        <p:spPr>
          <a:xfrm>
            <a:off x="1730326" y="1345700"/>
            <a:ext cx="9961565" cy="1184436"/>
          </a:xfrm>
        </p:spPr>
        <p:txBody>
          <a:bodyPr>
            <a:noAutofit/>
          </a:bodyPr>
          <a:lstStyle/>
          <a:p>
            <a:pPr marL="0" indent="0">
              <a:lnSpc>
                <a:spcPct val="100000"/>
              </a:lnSpc>
              <a:spcBef>
                <a:spcPts val="0"/>
              </a:spcBef>
              <a:buNone/>
            </a:pPr>
            <a:r>
              <a:rPr lang="en-US" sz="2400" b="1" dirty="0"/>
              <a:t>Case study II (2/2): Aptamers for miR-124-5p (two predicted aptamer sequences and multiple secondary structure variants, all with </a:t>
            </a:r>
          </a:p>
          <a:p>
            <a:pPr marL="0" indent="0">
              <a:lnSpc>
                <a:spcPct val="100000"/>
              </a:lnSpc>
              <a:spcBef>
                <a:spcPts val="0"/>
              </a:spcBef>
              <a:buNone/>
            </a:pPr>
            <a:r>
              <a:rPr lang="en-US" sz="2400" b="1" dirty="0"/>
              <a:t>negative ΔG)</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pic>
        <p:nvPicPr>
          <p:cNvPr id="9" name="Picture 8">
            <a:extLst>
              <a:ext uri="{FF2B5EF4-FFF2-40B4-BE49-F238E27FC236}">
                <a16:creationId xmlns:a16="http://schemas.microsoft.com/office/drawing/2014/main" id="{A367F2C2-DC2A-4FE2-C244-3CA9F37608CE}"/>
              </a:ext>
            </a:extLst>
          </p:cNvPr>
          <p:cNvPicPr>
            <a:picLocks noChangeAspect="1"/>
          </p:cNvPicPr>
          <p:nvPr/>
        </p:nvPicPr>
        <p:blipFill>
          <a:blip r:embed="rId6"/>
          <a:stretch>
            <a:fillRect/>
          </a:stretch>
        </p:blipFill>
        <p:spPr>
          <a:xfrm>
            <a:off x="1051444" y="2968942"/>
            <a:ext cx="11162190" cy="2819655"/>
          </a:xfrm>
          <a:prstGeom prst="rect">
            <a:avLst/>
          </a:prstGeom>
        </p:spPr>
      </p:pic>
      <p:pic>
        <p:nvPicPr>
          <p:cNvPr id="13" name="Picture 12">
            <a:extLst>
              <a:ext uri="{FF2B5EF4-FFF2-40B4-BE49-F238E27FC236}">
                <a16:creationId xmlns:a16="http://schemas.microsoft.com/office/drawing/2014/main" id="{64F7E376-B8BF-9808-8E99-D7AA87299AA9}"/>
              </a:ext>
            </a:extLst>
          </p:cNvPr>
          <p:cNvPicPr>
            <a:picLocks noChangeAspect="1"/>
          </p:cNvPicPr>
          <p:nvPr/>
        </p:nvPicPr>
        <p:blipFill>
          <a:blip r:embed="rId7"/>
          <a:stretch>
            <a:fillRect/>
          </a:stretch>
        </p:blipFill>
        <p:spPr>
          <a:xfrm>
            <a:off x="10782256" y="1637621"/>
            <a:ext cx="1271812" cy="1308150"/>
          </a:xfrm>
          <a:prstGeom prst="rect">
            <a:avLst/>
          </a:prstGeom>
          <a:ln>
            <a:solidFill>
              <a:schemeClr val="tx1"/>
            </a:solidFill>
          </a:ln>
        </p:spPr>
      </p:pic>
    </p:spTree>
    <p:extLst>
      <p:ext uri="{BB962C8B-B14F-4D97-AF65-F5344CB8AC3E}">
        <p14:creationId xmlns:p14="http://schemas.microsoft.com/office/powerpoint/2010/main" val="183343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(10/15)</a:t>
            </a:r>
          </a:p>
        </p:txBody>
      </p:sp>
      <p:sp>
        <p:nvSpPr>
          <p:cNvPr id="8" name="Content Placeholder 7"/>
          <p:cNvSpPr>
            <a:spLocks noGrp="1"/>
          </p:cNvSpPr>
          <p:nvPr>
            <p:ph idx="1"/>
          </p:nvPr>
        </p:nvSpPr>
        <p:spPr>
          <a:xfrm>
            <a:off x="1730326" y="1345700"/>
            <a:ext cx="9961565" cy="1184436"/>
          </a:xfrm>
        </p:spPr>
        <p:txBody>
          <a:bodyPr>
            <a:noAutofit/>
          </a:bodyPr>
          <a:lstStyle/>
          <a:p>
            <a:pPr marL="0" indent="0">
              <a:lnSpc>
                <a:spcPct val="100000"/>
              </a:lnSpc>
              <a:spcBef>
                <a:spcPts val="0"/>
              </a:spcBef>
              <a:buNone/>
            </a:pPr>
            <a:r>
              <a:rPr lang="en-US" sz="2400" b="1" dirty="0"/>
              <a:t>Case study III (1/2): Aptamers for miR-146a (one predicted aptamer sequence and five secondary structure variants, all with positive ΔG)</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grpSp>
        <p:nvGrpSpPr>
          <p:cNvPr id="25" name="Group 24">
            <a:extLst>
              <a:ext uri="{FF2B5EF4-FFF2-40B4-BE49-F238E27FC236}">
                <a16:creationId xmlns:a16="http://schemas.microsoft.com/office/drawing/2014/main" id="{7B3364E0-EC4B-CD59-4D6E-F94AE2181717}"/>
              </a:ext>
            </a:extLst>
          </p:cNvPr>
          <p:cNvGrpSpPr/>
          <p:nvPr/>
        </p:nvGrpSpPr>
        <p:grpSpPr>
          <a:xfrm>
            <a:off x="1051466" y="2169773"/>
            <a:ext cx="11140555" cy="3619027"/>
            <a:chOff x="1051466" y="2169773"/>
            <a:chExt cx="11140555" cy="3619027"/>
          </a:xfrm>
        </p:grpSpPr>
        <p:pic>
          <p:nvPicPr>
            <p:cNvPr id="23" name="Picture 22">
              <a:extLst>
                <a:ext uri="{FF2B5EF4-FFF2-40B4-BE49-F238E27FC236}">
                  <a16:creationId xmlns:a16="http://schemas.microsoft.com/office/drawing/2014/main" id="{F9FB9DB0-7265-3883-5897-88820B2261AC}"/>
                </a:ext>
              </a:extLst>
            </p:cNvPr>
            <p:cNvPicPr>
              <a:picLocks noChangeAspect="1"/>
            </p:cNvPicPr>
            <p:nvPr/>
          </p:nvPicPr>
          <p:blipFill>
            <a:blip r:embed="rId6"/>
            <a:stretch>
              <a:fillRect/>
            </a:stretch>
          </p:blipFill>
          <p:spPr>
            <a:xfrm>
              <a:off x="1051466" y="2169773"/>
              <a:ext cx="11140555" cy="3619027"/>
            </a:xfrm>
            <a:prstGeom prst="rect">
              <a:avLst/>
            </a:prstGeom>
          </p:spPr>
        </p:pic>
        <p:pic>
          <p:nvPicPr>
            <p:cNvPr id="11" name="Picture 10">
              <a:extLst>
                <a:ext uri="{FF2B5EF4-FFF2-40B4-BE49-F238E27FC236}">
                  <a16:creationId xmlns:a16="http://schemas.microsoft.com/office/drawing/2014/main" id="{4A970AB4-0DD4-ACDB-C8D2-B2A5D392DAC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5657" y="2875598"/>
              <a:ext cx="2110422" cy="2759783"/>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68E1CC-4647-C9B9-BF3B-4F8CA19177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8951" y="2875598"/>
              <a:ext cx="2110422" cy="2759783"/>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BC78A40-0E2F-7910-0BBF-F4FA24B2708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2245" y="2875598"/>
              <a:ext cx="2110422" cy="2759783"/>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1E8E438-D245-AEF2-FF60-DFEACB1405D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5539" y="2875598"/>
              <a:ext cx="2110422" cy="275978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652E915-3260-5CE7-A39B-7C839CA5AA0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998832" y="2875598"/>
              <a:ext cx="2110422" cy="275978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280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(11/15)</a:t>
            </a:r>
          </a:p>
        </p:txBody>
      </p:sp>
      <p:sp>
        <p:nvSpPr>
          <p:cNvPr id="8" name="Content Placeholder 7"/>
          <p:cNvSpPr>
            <a:spLocks noGrp="1"/>
          </p:cNvSpPr>
          <p:nvPr>
            <p:ph idx="1"/>
          </p:nvPr>
        </p:nvSpPr>
        <p:spPr>
          <a:xfrm>
            <a:off x="1730326" y="1345700"/>
            <a:ext cx="9961565" cy="1184436"/>
          </a:xfrm>
        </p:spPr>
        <p:txBody>
          <a:bodyPr>
            <a:noAutofit/>
          </a:bodyPr>
          <a:lstStyle/>
          <a:p>
            <a:pPr marL="0" indent="0">
              <a:lnSpc>
                <a:spcPct val="100000"/>
              </a:lnSpc>
              <a:spcBef>
                <a:spcPts val="0"/>
              </a:spcBef>
              <a:buNone/>
            </a:pPr>
            <a:r>
              <a:rPr lang="en-US" sz="2400" b="1" dirty="0"/>
              <a:t>Case study III (2/2): Aptamers for miR-146a (one predicted aptamer sequence and five secondary structure variants, all with positive ΔG)</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pic>
        <p:nvPicPr>
          <p:cNvPr id="4" name="Picture 3">
            <a:extLst>
              <a:ext uri="{FF2B5EF4-FFF2-40B4-BE49-F238E27FC236}">
                <a16:creationId xmlns:a16="http://schemas.microsoft.com/office/drawing/2014/main" id="{C9F6AF32-87A7-47E1-26EC-61E064B04FFB}"/>
              </a:ext>
            </a:extLst>
          </p:cNvPr>
          <p:cNvPicPr>
            <a:picLocks noChangeAspect="1"/>
          </p:cNvPicPr>
          <p:nvPr/>
        </p:nvPicPr>
        <p:blipFill>
          <a:blip r:embed="rId6"/>
          <a:stretch>
            <a:fillRect/>
          </a:stretch>
        </p:blipFill>
        <p:spPr>
          <a:xfrm>
            <a:off x="1876425" y="2132680"/>
            <a:ext cx="6829425" cy="3646595"/>
          </a:xfrm>
          <a:prstGeom prst="rect">
            <a:avLst/>
          </a:prstGeom>
        </p:spPr>
      </p:pic>
      <p:pic>
        <p:nvPicPr>
          <p:cNvPr id="9" name="Picture 8">
            <a:extLst>
              <a:ext uri="{FF2B5EF4-FFF2-40B4-BE49-F238E27FC236}">
                <a16:creationId xmlns:a16="http://schemas.microsoft.com/office/drawing/2014/main" id="{1FAFF20A-0F1F-6F17-FB38-B9104CFA7FF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1125" y="2158592"/>
            <a:ext cx="2777606" cy="3594771"/>
          </a:xfrm>
          <a:prstGeom prst="rect">
            <a:avLst/>
          </a:prstGeom>
          <a:noFill/>
          <a:ln>
            <a:solidFill>
              <a:schemeClr val="tx1"/>
            </a:solidFill>
          </a:ln>
        </p:spPr>
      </p:pic>
    </p:spTree>
    <p:extLst>
      <p:ext uri="{BB962C8B-B14F-4D97-AF65-F5344CB8AC3E}">
        <p14:creationId xmlns:p14="http://schemas.microsoft.com/office/powerpoint/2010/main" val="218215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(12/15)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The miR-21 aptamer exhibits a single structure with a negative ΔG (-0.4 kcal/mol), indicating favorable stability and binding potential. </a:t>
            </a:r>
          </a:p>
          <a:p>
            <a:pPr>
              <a:lnSpc>
                <a:spcPct val="100000"/>
              </a:lnSpc>
              <a:spcBef>
                <a:spcPts val="0"/>
              </a:spcBef>
            </a:pPr>
            <a:r>
              <a:rPr lang="en-US" sz="2400" dirty="0"/>
              <a:t>Moreover, as a single structure was predicted for the miR-21 aptamer, the folding process is straightforward.</a:t>
            </a:r>
          </a:p>
          <a:p>
            <a:pPr>
              <a:lnSpc>
                <a:spcPct val="100000"/>
              </a:lnSpc>
              <a:spcBef>
                <a:spcPts val="0"/>
              </a:spcBef>
            </a:pPr>
            <a:r>
              <a:rPr lang="en-US" sz="2400" dirty="0"/>
              <a:t>Two sequences were predicted for miR-124-5p, each with a single structure variant, indicating some structural diversity but not as complex as in miR-146a. </a:t>
            </a:r>
          </a:p>
          <a:p>
            <a:pPr>
              <a:lnSpc>
                <a:spcPct val="100000"/>
              </a:lnSpc>
              <a:spcBef>
                <a:spcPts val="0"/>
              </a:spcBef>
            </a:pPr>
            <a:r>
              <a:rPr lang="en-US" sz="2400" dirty="0"/>
              <a:t>Both miR-124-5p aptamers have negative ΔG values (-0.9 kcal/mol, respectively -1.1 kcal/mol), suggesting favorable folding and stability.</a:t>
            </a:r>
          </a:p>
          <a:p>
            <a:pPr>
              <a:lnSpc>
                <a:spcPct val="100000"/>
              </a:lnSpc>
              <a:spcBef>
                <a:spcPts val="0"/>
              </a:spcBef>
            </a:pPr>
            <a:r>
              <a:rPr lang="en-US" sz="2400" dirty="0"/>
              <a:t>In contrast, all structures for the miR-146a aptamer have positive ΔG values, ranging from 1.3 kcal/mol to 2.5 kcal/mol, indicating unfavorable folding and instability.</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75698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(13/15)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Hairpin loops are significant as they often form the functional binding sites of ap-tamers. In all case studies, hairpin loops are present, but their thermodynamic contributions vary:</a:t>
            </a:r>
          </a:p>
          <a:p>
            <a:pPr>
              <a:lnSpc>
                <a:spcPct val="100000"/>
              </a:lnSpc>
              <a:spcBef>
                <a:spcPts val="0"/>
              </a:spcBef>
            </a:pPr>
            <a:endParaRPr lang="en-US" sz="2000" dirty="0"/>
          </a:p>
          <a:p>
            <a:pPr>
              <a:lnSpc>
                <a:spcPct val="100000"/>
              </a:lnSpc>
              <a:spcBef>
                <a:spcPts val="0"/>
              </a:spcBef>
            </a:pPr>
            <a:r>
              <a:rPr lang="en-US" sz="2400" dirty="0"/>
              <a:t>hairpin loops contribute positively to the stability of the miR-21 aptamers and miR-124-5p aptamers;</a:t>
            </a:r>
          </a:p>
          <a:p>
            <a:pPr>
              <a:lnSpc>
                <a:spcPct val="100000"/>
              </a:lnSpc>
              <a:spcBef>
                <a:spcPts val="0"/>
              </a:spcBef>
            </a:pPr>
            <a:endParaRPr lang="en-US" sz="2400" dirty="0"/>
          </a:p>
          <a:p>
            <a:pPr>
              <a:lnSpc>
                <a:spcPct val="100000"/>
              </a:lnSpc>
              <a:spcBef>
                <a:spcPts val="0"/>
              </a:spcBef>
            </a:pPr>
            <a:r>
              <a:rPr lang="en-US" sz="2400" dirty="0"/>
              <a:t>for the miR-146a aptamers, hairpin loops contribution is detrimental (positive ΔG values dominate).</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256863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Introduction (1/3)</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Cervical cancer is a significant global health burden with a high prevalence in many regions, being the fourth most common cancer among women and accounting for 90% of new cases and fatalities in low- and middle-income countries.  </a:t>
            </a:r>
          </a:p>
          <a:p>
            <a:pPr>
              <a:lnSpc>
                <a:spcPct val="100000"/>
              </a:lnSpc>
              <a:spcBef>
                <a:spcPts val="0"/>
              </a:spcBef>
            </a:pPr>
            <a:r>
              <a:rPr lang="en-US" sz="2400" dirty="0"/>
              <a:t>To address this challenge, there is an urgent need for innovative diagnostic tools that can enable early detection and personalized therapeutic interventions. </a:t>
            </a:r>
          </a:p>
          <a:p>
            <a:pPr>
              <a:lnSpc>
                <a:spcPct val="100000"/>
              </a:lnSpc>
              <a:spcBef>
                <a:spcPts val="0"/>
              </a:spcBef>
            </a:pPr>
            <a:r>
              <a:rPr lang="en-US" sz="2400" dirty="0"/>
              <a:t>One such promising approach involves the design and development of aptamer-based biosensors (</a:t>
            </a:r>
            <a:r>
              <a:rPr lang="en-US" sz="2400" dirty="0" err="1"/>
              <a:t>aptasensors</a:t>
            </a:r>
            <a:r>
              <a:rPr lang="en-US" sz="2400" dirty="0"/>
              <a:t>). </a:t>
            </a:r>
          </a:p>
          <a:p>
            <a:pPr>
              <a:lnSpc>
                <a:spcPct val="100000"/>
              </a:lnSpc>
              <a:spcBef>
                <a:spcPts val="0"/>
              </a:spcBef>
            </a:pPr>
            <a:r>
              <a:rPr lang="en-US" sz="2400" dirty="0"/>
              <a:t>Aptamers ("chemical antibodies") are single-stranded DNA or RNA molecules that can bind specifically to target molecules with high affinity. </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121951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(14/15)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The ΔG values play a critical role in aptamer design because they reflect the stability of the interactions. </a:t>
            </a:r>
          </a:p>
          <a:p>
            <a:pPr>
              <a:lnSpc>
                <a:spcPct val="100000"/>
              </a:lnSpc>
              <a:spcBef>
                <a:spcPts val="0"/>
              </a:spcBef>
            </a:pPr>
            <a:endParaRPr lang="en-US" sz="2400" dirty="0"/>
          </a:p>
          <a:p>
            <a:pPr>
              <a:lnSpc>
                <a:spcPct val="100000"/>
              </a:lnSpc>
              <a:spcBef>
                <a:spcPts val="0"/>
              </a:spcBef>
            </a:pPr>
            <a:r>
              <a:rPr lang="en-US" sz="2400" dirty="0"/>
              <a:t>Aptamers with negative ΔG values are generally preferred as they are more likely to form stable complexes with their target molecules. </a:t>
            </a:r>
          </a:p>
          <a:p>
            <a:pPr>
              <a:lnSpc>
                <a:spcPct val="100000"/>
              </a:lnSpc>
              <a:spcBef>
                <a:spcPts val="0"/>
              </a:spcBef>
            </a:pPr>
            <a:r>
              <a:rPr lang="en-US" sz="2400" dirty="0"/>
              <a:t>A negative ΔG value indicates that the aptamer-miRNA binding is thermodynamically driven and spontaneous, which is advantageous for applications such as biosensors, diagnostics, or targeted therapies. These aptamers are more likely to function effectively. </a:t>
            </a:r>
          </a:p>
          <a:p>
            <a:pPr>
              <a:lnSpc>
                <a:spcPct val="100000"/>
              </a:lnSpc>
              <a:spcBef>
                <a:spcPts val="0"/>
              </a:spcBef>
            </a:pPr>
            <a:endParaRPr lang="en-US" sz="2400" dirty="0"/>
          </a:p>
          <a:p>
            <a:pPr>
              <a:lnSpc>
                <a:spcPct val="100000"/>
              </a:lnSpc>
              <a:spcBef>
                <a:spcPts val="0"/>
              </a:spcBef>
            </a:pPr>
            <a:r>
              <a:rPr lang="en-US" sz="2400" dirty="0"/>
              <a:t>The positive ΔG values indicate that these structures may struggle to form stable conformations, which could affect their binding affinity and specificity.</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212017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(15/15)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Accurate understanding and prediction of these values are crucial for the successful design and application of aptamers, especially in the context of cervical cancer-related miRNA detection. </a:t>
            </a:r>
          </a:p>
          <a:p>
            <a:pPr>
              <a:lnSpc>
                <a:spcPct val="100000"/>
              </a:lnSpc>
              <a:spcBef>
                <a:spcPts val="0"/>
              </a:spcBef>
            </a:pPr>
            <a:r>
              <a:rPr lang="en-US" sz="2400" dirty="0"/>
              <a:t>The structural complexity of miRNAs can pose serious challenges, and some miRNAs have intricated secondary and tertiary structures that may not be accurately captured in silico or even impossible to predict by certain computational tools in preset conditions (e.g., aptamers for miR-21, miR-124-5p, and miR-146a). </a:t>
            </a:r>
          </a:p>
          <a:p>
            <a:pPr>
              <a:lnSpc>
                <a:spcPct val="100000"/>
              </a:lnSpc>
              <a:spcBef>
                <a:spcPts val="0"/>
              </a:spcBef>
            </a:pPr>
            <a:r>
              <a:rPr lang="en-US" sz="2400" dirty="0"/>
              <a:t>This complexity can lead to difficulties in predicting ΔG values, especially if multiple conformations are possible.</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21114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Conclusions</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The existence of multiple aptamer variants for some miRNAs indicates the need for careful selection and testing to determine which aptamers provide the best performance in terms of specificity and sensitivity.</a:t>
            </a:r>
          </a:p>
          <a:p>
            <a:pPr>
              <a:lnSpc>
                <a:spcPct val="100000"/>
              </a:lnSpc>
              <a:spcBef>
                <a:spcPts val="0"/>
              </a:spcBef>
            </a:pPr>
            <a:r>
              <a:rPr lang="en-US" sz="2400" dirty="0"/>
              <a:t>The design of an innovative aptamer-based biosensor for the detection of circulating miRNAs associated with cervical cancer development holds great promise in the fight against this global health burden. </a:t>
            </a:r>
          </a:p>
          <a:p>
            <a:pPr>
              <a:lnSpc>
                <a:spcPct val="100000"/>
              </a:lnSpc>
              <a:spcBef>
                <a:spcPts val="0"/>
              </a:spcBef>
            </a:pPr>
            <a:r>
              <a:rPr lang="en-US" sz="2400" dirty="0"/>
              <a:t>By enabling early detection and personalized therapeutic interventions, this technology has the potential to improve patient outcomes and reduce the impact of cervical cancer on women's health worldwide. </a:t>
            </a:r>
          </a:p>
          <a:p>
            <a:pPr>
              <a:lnSpc>
                <a:spcPct val="100000"/>
              </a:lnSpc>
              <a:spcBef>
                <a:spcPts val="0"/>
              </a:spcBef>
            </a:pPr>
            <a:r>
              <a:rPr lang="en-US" sz="2400" dirty="0"/>
              <a:t>Continued research, validation, and collaboration are essential to realizing the full potential of this diagnostic tool and its translation into clinical practice.</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95823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3059" y="5583694"/>
            <a:ext cx="7157357" cy="646331"/>
          </a:xfrm>
          <a:prstGeom prst="rect">
            <a:avLst/>
          </a:prstGeom>
          <a:solidFill>
            <a:schemeClr val="tx1"/>
          </a:solidFill>
        </p:spPr>
        <p:txBody>
          <a:bodyPr wrap="square">
            <a:spAutoFit/>
          </a:bodyPr>
          <a:lstStyle/>
          <a:p>
            <a:r>
              <a:rPr lang="en-US" b="1" dirty="0">
                <a:solidFill>
                  <a:schemeClr val="bg1"/>
                </a:solidFill>
                <a:effectLst>
                  <a:outerShdw blurRad="38100" dist="38100" dir="2700000" algn="tl">
                    <a:srgbClr val="000000">
                      <a:alpha val="43137"/>
                    </a:srgbClr>
                  </a:outerShdw>
                </a:effectLst>
                <a:latin typeface="FS Joey"/>
              </a:rPr>
              <a:t>ICSI Analytics, National Institute for Research and Development </a:t>
            </a:r>
          </a:p>
          <a:p>
            <a:r>
              <a:rPr lang="en-US" b="1" dirty="0">
                <a:solidFill>
                  <a:schemeClr val="bg1"/>
                </a:solidFill>
                <a:effectLst>
                  <a:outerShdw blurRad="38100" dist="38100" dir="2700000" algn="tl">
                    <a:srgbClr val="000000">
                      <a:alpha val="43137"/>
                    </a:srgbClr>
                  </a:outerShdw>
                </a:effectLst>
                <a:latin typeface="FS Joey"/>
              </a:rPr>
              <a:t>for  Cryogenic and Isotopic Technologies – ICSI Rm. </a:t>
            </a:r>
            <a:r>
              <a:rPr lang="en-US" b="1" dirty="0" err="1">
                <a:solidFill>
                  <a:schemeClr val="bg1"/>
                </a:solidFill>
                <a:effectLst>
                  <a:outerShdw blurRad="38100" dist="38100" dir="2700000" algn="tl">
                    <a:srgbClr val="000000">
                      <a:alpha val="43137"/>
                    </a:srgbClr>
                  </a:outerShdw>
                </a:effectLst>
                <a:latin typeface="FS Joey"/>
              </a:rPr>
              <a:t>Vâlcea</a:t>
            </a:r>
            <a:endParaRPr lang="en-US" b="1" dirty="0">
              <a:solidFill>
                <a:schemeClr val="bg1"/>
              </a:solidFill>
              <a:effectLst>
                <a:outerShdw blurRad="38100" dist="38100" dir="2700000" algn="tl">
                  <a:srgbClr val="000000">
                    <a:alpha val="43137"/>
                  </a:srgbClr>
                </a:outerShdw>
              </a:effectLst>
              <a:latin typeface="FS Joey"/>
            </a:endParaRPr>
          </a:p>
        </p:txBody>
      </p:sp>
      <p:sp>
        <p:nvSpPr>
          <p:cNvPr id="3" name="Rectangle 2"/>
          <p:cNvSpPr/>
          <p:nvPr/>
        </p:nvSpPr>
        <p:spPr>
          <a:xfrm>
            <a:off x="703005" y="1711118"/>
            <a:ext cx="11070771" cy="3354765"/>
          </a:xfrm>
          <a:prstGeom prst="rect">
            <a:avLst/>
          </a:prstGeom>
        </p:spPr>
        <p:txBody>
          <a:bodyPr wrap="square">
            <a:spAutoFit/>
          </a:bodyPr>
          <a:lstStyle/>
          <a:p>
            <a:r>
              <a:rPr lang="en-US" sz="2800" b="1" dirty="0">
                <a:solidFill>
                  <a:schemeClr val="bg1"/>
                </a:solidFill>
              </a:rPr>
              <a:t>Funding:</a:t>
            </a:r>
            <a:r>
              <a:rPr lang="en-US" sz="2800" dirty="0">
                <a:solidFill>
                  <a:schemeClr val="bg1"/>
                </a:solidFill>
              </a:rPr>
              <a:t> </a:t>
            </a:r>
          </a:p>
          <a:p>
            <a:r>
              <a:rPr lang="en-US" sz="2800" dirty="0">
                <a:solidFill>
                  <a:schemeClr val="bg1"/>
                </a:solidFill>
              </a:rPr>
              <a:t>This research was funded by the Ministry of Research, Innovation and Digitization through Program 1 – Development of the </a:t>
            </a:r>
            <a:r>
              <a:rPr lang="en-US" sz="2800" dirty="0" err="1">
                <a:solidFill>
                  <a:schemeClr val="bg1"/>
                </a:solidFill>
              </a:rPr>
              <a:t>na-tional</a:t>
            </a:r>
            <a:r>
              <a:rPr lang="en-US" sz="2800" dirty="0">
                <a:solidFill>
                  <a:schemeClr val="bg1"/>
                </a:solidFill>
              </a:rPr>
              <a:t> research and development system, Subprogram 1.2 – Institutional performance – Projects for financing excellence in R&amp;D, Contract no. 19PFE/2021.</a:t>
            </a:r>
            <a:endParaRPr lang="ro-RO" sz="2800" i="1" dirty="0">
              <a:solidFill>
                <a:schemeClr val="bg1"/>
              </a:solidFill>
            </a:endParaRPr>
          </a:p>
          <a:p>
            <a:pPr algn="ctr"/>
            <a:endParaRPr lang="en-US" sz="3600" b="1" i="1" dirty="0">
              <a:solidFill>
                <a:schemeClr val="bg1"/>
              </a:solidFill>
            </a:endParaRPr>
          </a:p>
          <a:p>
            <a:pPr algn="ctr"/>
            <a:r>
              <a:rPr lang="en-US" sz="3600" b="1" i="1" dirty="0">
                <a:solidFill>
                  <a:schemeClr val="bg1"/>
                </a:solidFill>
              </a:rPr>
              <a:t>THANK YOU FOR YOUR ATTENTION</a:t>
            </a:r>
            <a:r>
              <a:rPr lang="ro-RO" sz="3600" b="1" i="1" dirty="0">
                <a:solidFill>
                  <a:schemeClr val="bg1"/>
                </a:solidFill>
              </a:rPr>
              <a:t>!</a:t>
            </a:r>
            <a:endParaRPr lang="en-US" sz="3600" b="1" i="1" dirty="0">
              <a:solidFill>
                <a:schemeClr val="bg1"/>
              </a:solidFill>
            </a:endParaRPr>
          </a:p>
        </p:txBody>
      </p:sp>
      <p:pic>
        <p:nvPicPr>
          <p:cNvPr id="1026" name="Picture 2">
            <a:extLst>
              <a:ext uri="{FF2B5EF4-FFF2-40B4-BE49-F238E27FC236}">
                <a16:creationId xmlns:a16="http://schemas.microsoft.com/office/drawing/2014/main" id="{B47F335F-E8E7-B0C9-905D-8FFB80A0D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808" y="424177"/>
            <a:ext cx="1428750" cy="142875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5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Introduction (2/3)</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This paper refers to a design study for the further development of an </a:t>
            </a:r>
            <a:r>
              <a:rPr lang="en-US" sz="2400" dirty="0" err="1"/>
              <a:t>aptasensor</a:t>
            </a:r>
            <a:r>
              <a:rPr lang="en-US" sz="2400" dirty="0"/>
              <a:t> for the detection of circulating microRNAs (miRNAs) associated with cervical cancer development. </a:t>
            </a:r>
          </a:p>
          <a:p>
            <a:pPr>
              <a:lnSpc>
                <a:spcPct val="100000"/>
              </a:lnSpc>
              <a:spcBef>
                <a:spcPts val="0"/>
              </a:spcBef>
            </a:pPr>
            <a:endParaRPr lang="en-US" sz="2400" dirty="0"/>
          </a:p>
          <a:p>
            <a:pPr>
              <a:lnSpc>
                <a:spcPct val="100000"/>
              </a:lnSpc>
              <a:spcBef>
                <a:spcPts val="0"/>
              </a:spcBef>
            </a:pPr>
            <a:r>
              <a:rPr lang="en-US" sz="2400" dirty="0"/>
              <a:t>In the context of cancer, including cervical cancer, altered expression levels of specific miRNAs have been identified in the bloodstream, known as circulating miRNAs. </a:t>
            </a:r>
          </a:p>
          <a:p>
            <a:pPr>
              <a:lnSpc>
                <a:spcPct val="100000"/>
              </a:lnSpc>
              <a:spcBef>
                <a:spcPts val="0"/>
              </a:spcBef>
            </a:pPr>
            <a:endParaRPr lang="en-US" sz="2400" dirty="0"/>
          </a:p>
          <a:p>
            <a:pPr>
              <a:lnSpc>
                <a:spcPct val="100000"/>
              </a:lnSpc>
              <a:spcBef>
                <a:spcPts val="0"/>
              </a:spcBef>
            </a:pPr>
            <a:r>
              <a:rPr lang="en-US" sz="2400" dirty="0"/>
              <a:t>These circulating miRNAs can serve as potential biomarkers for early cancer detection and monitoring disease progression.  </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187055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Introduction (3/3)</a:t>
            </a:r>
          </a:p>
        </p:txBody>
      </p:sp>
      <p:sp>
        <p:nvSpPr>
          <p:cNvPr id="8" name="Content Placeholder 7"/>
          <p:cNvSpPr>
            <a:spLocks noGrp="1"/>
          </p:cNvSpPr>
          <p:nvPr>
            <p:ph idx="1"/>
          </p:nvPr>
        </p:nvSpPr>
        <p:spPr>
          <a:xfrm>
            <a:off x="1730325" y="1345699"/>
            <a:ext cx="9961565" cy="4992957"/>
          </a:xfrm>
        </p:spPr>
        <p:txBody>
          <a:bodyPr>
            <a:noAutofit/>
          </a:bodyPr>
          <a:lstStyle/>
          <a:p>
            <a:pPr>
              <a:lnSpc>
                <a:spcPct val="100000"/>
              </a:lnSpc>
              <a:spcBef>
                <a:spcPts val="0"/>
              </a:spcBef>
            </a:pPr>
            <a:r>
              <a:rPr lang="en-US" sz="2400" dirty="0"/>
              <a:t>Aptasensors offer several advantages over traditional diagnostic methods.</a:t>
            </a:r>
          </a:p>
          <a:p>
            <a:pPr>
              <a:lnSpc>
                <a:spcPct val="100000"/>
              </a:lnSpc>
              <a:spcBef>
                <a:spcPts val="0"/>
              </a:spcBef>
            </a:pPr>
            <a:endParaRPr lang="en-US" sz="1000" dirty="0"/>
          </a:p>
          <a:p>
            <a:pPr lvl="1">
              <a:lnSpc>
                <a:spcPct val="100000"/>
              </a:lnSpc>
              <a:spcBef>
                <a:spcPts val="0"/>
              </a:spcBef>
              <a:spcAft>
                <a:spcPts val="600"/>
              </a:spcAft>
            </a:pPr>
            <a:r>
              <a:rPr lang="en-US" sz="2000" dirty="0"/>
              <a:t>They are highly specific and sensitive, allowing for the detection of very small  quantities of target molecules in complex biological samples. </a:t>
            </a:r>
          </a:p>
          <a:p>
            <a:pPr lvl="1">
              <a:lnSpc>
                <a:spcPct val="100000"/>
              </a:lnSpc>
              <a:spcBef>
                <a:spcPts val="0"/>
              </a:spcBef>
              <a:spcAft>
                <a:spcPts val="600"/>
              </a:spcAft>
            </a:pPr>
            <a:r>
              <a:rPr lang="en-US" sz="2000" dirty="0"/>
              <a:t>Aptasensors can be engineered to detect multiple miRNA targets simultaneously, providing a comprehensive profile of miRNA expression patterns associated with cervical cancer. </a:t>
            </a:r>
          </a:p>
          <a:p>
            <a:pPr lvl="1">
              <a:lnSpc>
                <a:spcPct val="100000"/>
              </a:lnSpc>
              <a:spcBef>
                <a:spcPts val="0"/>
              </a:spcBef>
              <a:spcAft>
                <a:spcPts val="600"/>
              </a:spcAft>
            </a:pPr>
            <a:r>
              <a:rPr lang="en-US" sz="2000" dirty="0"/>
              <a:t>Aptasensors offer a non-invasive and cost-effective diagnostic approach.</a:t>
            </a:r>
          </a:p>
          <a:p>
            <a:pPr lvl="1">
              <a:lnSpc>
                <a:spcPct val="100000"/>
              </a:lnSpc>
              <a:spcBef>
                <a:spcPts val="0"/>
              </a:spcBef>
              <a:spcAft>
                <a:spcPts val="600"/>
              </a:spcAft>
            </a:pPr>
            <a:r>
              <a:rPr lang="en-US" sz="2000" dirty="0"/>
              <a:t>Blood samples, which are easy to obtain, can be used for miRNA detection.</a:t>
            </a:r>
          </a:p>
          <a:p>
            <a:pPr lvl="1">
              <a:lnSpc>
                <a:spcPct val="100000"/>
              </a:lnSpc>
              <a:spcBef>
                <a:spcPts val="0"/>
              </a:spcBef>
              <a:spcAft>
                <a:spcPts val="600"/>
              </a:spcAft>
            </a:pPr>
            <a:r>
              <a:rPr lang="en-US" sz="2000" dirty="0"/>
              <a:t>Aptasensors, when used in place of more intrusive procedures such as biopsies, reduce patient discomfort and the risk of complications.</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204172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Materials and Methods (1/2)</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An extended panel of circulating miRNAs known to play crucial roles in the pathogenesis of cervical cancer (regulating processes such as cellular proliferation, migration, invasion, angiogenesis, apoptosis, inflammatory responses, and metastasis) was chosen for the design of the </a:t>
            </a:r>
            <a:r>
              <a:rPr lang="en-US" sz="2400" dirty="0" err="1"/>
              <a:t>aptasensor</a:t>
            </a:r>
            <a:r>
              <a:rPr lang="en-US" sz="2400" dirty="0"/>
              <a:t>. </a:t>
            </a:r>
          </a:p>
          <a:p>
            <a:pPr>
              <a:lnSpc>
                <a:spcPct val="100000"/>
              </a:lnSpc>
              <a:spcBef>
                <a:spcPts val="0"/>
              </a:spcBef>
            </a:pPr>
            <a:r>
              <a:rPr lang="en-US" sz="2400" dirty="0"/>
              <a:t>The RNA sequences of the circulating miRNAs were extracted from the </a:t>
            </a:r>
            <a:r>
              <a:rPr lang="en-US" sz="2400" b="1" i="1" dirty="0" err="1"/>
              <a:t>RNAcentral</a:t>
            </a:r>
            <a:r>
              <a:rPr lang="en-US" sz="2400" b="1" i="1" dirty="0"/>
              <a:t> database </a:t>
            </a:r>
            <a:r>
              <a:rPr lang="en-US" sz="2400" dirty="0"/>
              <a:t>(v22).</a:t>
            </a:r>
          </a:p>
          <a:p>
            <a:pPr>
              <a:lnSpc>
                <a:spcPct val="100000"/>
              </a:lnSpc>
              <a:spcBef>
                <a:spcPts val="0"/>
              </a:spcBef>
            </a:pPr>
            <a:r>
              <a:rPr lang="en-US" sz="2400" dirty="0"/>
              <a:t>All the aptamer sequences corresponding to the circulating miRNA panel were predicted with the help of the web-based software tool </a:t>
            </a:r>
            <a:r>
              <a:rPr lang="en-US" sz="2400" b="1" i="1" dirty="0"/>
              <a:t>NHLBI-</a:t>
            </a:r>
            <a:r>
              <a:rPr lang="en-US" sz="2400" b="1" i="1" dirty="0" err="1"/>
              <a:t>AbDesigner</a:t>
            </a:r>
            <a:r>
              <a:rPr lang="en-US" sz="2400" dirty="0"/>
              <a:t>. </a:t>
            </a:r>
          </a:p>
          <a:p>
            <a:pPr>
              <a:lnSpc>
                <a:spcPct val="100000"/>
              </a:lnSpc>
              <a:spcBef>
                <a:spcPts val="0"/>
              </a:spcBef>
            </a:pPr>
            <a:r>
              <a:rPr lang="en-US" sz="2400" dirty="0"/>
              <a:t>The best-ranked sequences were selected with the help of the Immunogenicity Score (it help assess the likelihood that the chosen peptide sequence will be specifically recognized).</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249533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Materials and Methods (2/2)</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The </a:t>
            </a:r>
            <a:r>
              <a:rPr lang="en-US" sz="2400" b="1" i="1" dirty="0"/>
              <a:t>RNA Folding Form </a:t>
            </a:r>
            <a:r>
              <a:rPr lang="en-US" sz="2400" dirty="0"/>
              <a:t>from the </a:t>
            </a:r>
            <a:r>
              <a:rPr lang="en-US" sz="2400" b="1" i="1" dirty="0" err="1"/>
              <a:t>mfold</a:t>
            </a:r>
            <a:r>
              <a:rPr lang="en-US" sz="2400" dirty="0"/>
              <a:t> web server was used for modeling, displaying, and analyzing the secondary structure of designed aptamers. </a:t>
            </a:r>
          </a:p>
          <a:p>
            <a:pPr>
              <a:lnSpc>
                <a:spcPct val="100000"/>
              </a:lnSpc>
              <a:spcBef>
                <a:spcPts val="0"/>
              </a:spcBef>
            </a:pPr>
            <a:r>
              <a:rPr lang="en-US" sz="2400" dirty="0"/>
              <a:t>The preset folding temperature of software is fixed at 37°; meanwhile, the ionic conditions were set to 1.0M NaCl and no divalent ions.</a:t>
            </a:r>
          </a:p>
          <a:p>
            <a:pPr>
              <a:lnSpc>
                <a:spcPct val="100000"/>
              </a:lnSpc>
              <a:spcBef>
                <a:spcPts val="0"/>
              </a:spcBef>
            </a:pPr>
            <a:r>
              <a:rPr lang="en-US" sz="2400" dirty="0"/>
              <a:t>The Gibbs free energy (ΔG) was utilized to predict the stability of RNA aptamer secondary structures. </a:t>
            </a:r>
          </a:p>
          <a:p>
            <a:pPr>
              <a:lnSpc>
                <a:spcPct val="100000"/>
              </a:lnSpc>
              <a:spcBef>
                <a:spcPts val="0"/>
              </a:spcBef>
            </a:pPr>
            <a:r>
              <a:rPr lang="en-US" sz="2400" dirty="0"/>
              <a:t>A positive value for ΔG means that the folding process is not spontaneous and requires an input of energy. This could be due to an unfavorable change in enthalpy (ΔH) or a decrease in entropy (ΔS) that is not compensated by a favorable change in enthalpy. In other words, the RNA molecule is more stable in its unfolded state than in its folded state under these conditions.</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191959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(1/15)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The Immunogenicity Score ranking of </a:t>
            </a:r>
            <a:r>
              <a:rPr lang="en-US" sz="2400" b="1" i="1" dirty="0"/>
              <a:t>NHLBI-</a:t>
            </a:r>
            <a:r>
              <a:rPr lang="en-US" sz="2400" b="1" i="1" dirty="0" err="1"/>
              <a:t>AbDesigner</a:t>
            </a:r>
            <a:r>
              <a:rPr lang="en-US" sz="2400" dirty="0"/>
              <a:t> was used to select the most immunogenic aptamers (RNA sequence). </a:t>
            </a:r>
            <a:endParaRPr lang="en-US" sz="20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r>
              <a:rPr lang="en-US" sz="2400" dirty="0"/>
              <a:t>The </a:t>
            </a:r>
            <a:r>
              <a:rPr lang="en-US" sz="2400" b="1" i="1" dirty="0"/>
              <a:t>RNA Folding Form </a:t>
            </a:r>
            <a:r>
              <a:rPr lang="en-US" sz="2400" dirty="0"/>
              <a:t>was used to predict the most stable RNA aptamer secondary structures.</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pic>
        <p:nvPicPr>
          <p:cNvPr id="1026" name="Picture 2">
            <a:extLst>
              <a:ext uri="{FF2B5EF4-FFF2-40B4-BE49-F238E27FC236}">
                <a16:creationId xmlns:a16="http://schemas.microsoft.com/office/drawing/2014/main" id="{F15B8AFF-99C7-B639-A967-7A103BF3C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2156" y="2316150"/>
            <a:ext cx="4457700" cy="109537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FC42982B-A708-C36C-2226-3D27C05D7A40}"/>
              </a:ext>
            </a:extLst>
          </p:cNvPr>
          <p:cNvPicPr>
            <a:picLocks noChangeAspect="1"/>
          </p:cNvPicPr>
          <p:nvPr/>
        </p:nvPicPr>
        <p:blipFill>
          <a:blip r:embed="rId7"/>
          <a:stretch>
            <a:fillRect/>
          </a:stretch>
        </p:blipFill>
        <p:spPr>
          <a:xfrm>
            <a:off x="4432156" y="4366219"/>
            <a:ext cx="4457700" cy="13251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213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61F214-9DC1-C71B-AC8A-E3E6B81AC977}"/>
              </a:ext>
            </a:extLst>
          </p:cNvPr>
          <p:cNvPicPr>
            <a:picLocks noChangeAspect="1"/>
          </p:cNvPicPr>
          <p:nvPr/>
        </p:nvPicPr>
        <p:blipFill>
          <a:blip r:embed="rId3"/>
          <a:stretch>
            <a:fillRect/>
          </a:stretch>
        </p:blipFill>
        <p:spPr>
          <a:xfrm>
            <a:off x="3628934" y="1005374"/>
            <a:ext cx="5472562" cy="4783425"/>
          </a:xfrm>
          <a:prstGeom prst="rect">
            <a:avLst/>
          </a:prstGeom>
        </p:spPr>
      </p:pic>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4"/>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(2/15)</a:t>
            </a:r>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6"/>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347749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1F307-23ED-CADF-8DD3-47F1CE3D5D1F}"/>
              </a:ext>
            </a:extLst>
          </p:cNvPr>
          <p:cNvPicPr>
            <a:picLocks noChangeAspect="1"/>
          </p:cNvPicPr>
          <p:nvPr/>
        </p:nvPicPr>
        <p:blipFill>
          <a:blip r:embed="rId3"/>
          <a:stretch>
            <a:fillRect/>
          </a:stretch>
        </p:blipFill>
        <p:spPr>
          <a:xfrm>
            <a:off x="10644326" y="6835"/>
            <a:ext cx="1547673" cy="1529044"/>
          </a:xfrm>
          <a:prstGeom prst="rect">
            <a:avLst/>
          </a:prstGeom>
        </p:spPr>
      </p:pic>
      <p:sp>
        <p:nvSpPr>
          <p:cNvPr id="7" name="Title 6"/>
          <p:cNvSpPr>
            <a:spLocks noGrp="1"/>
          </p:cNvSpPr>
          <p:nvPr>
            <p:ph type="title"/>
          </p:nvPr>
        </p:nvSpPr>
        <p:spPr>
          <a:xfrm>
            <a:off x="1730326" y="108576"/>
            <a:ext cx="9623474" cy="1325563"/>
          </a:xfrm>
        </p:spPr>
        <p:txBody>
          <a:bodyPr/>
          <a:lstStyle/>
          <a:p>
            <a:r>
              <a:rPr lang="en-US" b="1" dirty="0">
                <a:effectLst>
                  <a:outerShdw blurRad="38100" dist="38100" dir="2700000" algn="tl">
                    <a:srgbClr val="000000">
                      <a:alpha val="43137"/>
                    </a:srgbClr>
                  </a:outerShdw>
                </a:effectLst>
              </a:rPr>
              <a:t>Results and Discussion (3/15)</a:t>
            </a:r>
          </a:p>
        </p:txBody>
      </p:sp>
      <p:sp>
        <p:nvSpPr>
          <p:cNvPr id="8" name="Content Placeholder 7"/>
          <p:cNvSpPr>
            <a:spLocks noGrp="1"/>
          </p:cNvSpPr>
          <p:nvPr>
            <p:ph idx="1"/>
          </p:nvPr>
        </p:nvSpPr>
        <p:spPr>
          <a:xfrm>
            <a:off x="1730325" y="1345699"/>
            <a:ext cx="9961565" cy="4443101"/>
          </a:xfrm>
        </p:spPr>
        <p:txBody>
          <a:bodyPr>
            <a:noAutofit/>
          </a:bodyPr>
          <a:lstStyle/>
          <a:p>
            <a:pPr>
              <a:lnSpc>
                <a:spcPct val="100000"/>
              </a:lnSpc>
              <a:spcBef>
                <a:spcPts val="0"/>
              </a:spcBef>
            </a:pPr>
            <a:r>
              <a:rPr lang="en-US" sz="2400" dirty="0"/>
              <a:t>19 of the selected circulating miRNAs, a single aptamer sequence was predicted, while for the rest of the 17 circulating miRNAs, up to seven possible variants of sequence were predicted, with all the presented sequences having an Immunogenicity Score rank equal to 1. </a:t>
            </a:r>
          </a:p>
          <a:p>
            <a:pPr lvl="1">
              <a:lnSpc>
                <a:spcPct val="100000"/>
              </a:lnSpc>
              <a:spcBef>
                <a:spcPts val="0"/>
              </a:spcBef>
            </a:pPr>
            <a:r>
              <a:rPr lang="en-US" sz="2000" dirty="0"/>
              <a:t>This suggests that the 19 miRNAs may have relatively straightforward binding requirements, and a single aptamer sequence is sufficient for specific interaction. </a:t>
            </a:r>
          </a:p>
          <a:p>
            <a:pPr>
              <a:lnSpc>
                <a:spcPct val="100000"/>
              </a:lnSpc>
              <a:spcBef>
                <a:spcPts val="0"/>
              </a:spcBef>
            </a:pPr>
            <a:endParaRPr lang="en-US" sz="2400" dirty="0"/>
          </a:p>
          <a:p>
            <a:pPr>
              <a:lnSpc>
                <a:spcPct val="100000"/>
              </a:lnSpc>
              <a:spcBef>
                <a:spcPts val="0"/>
              </a:spcBef>
            </a:pPr>
            <a:r>
              <a:rPr lang="en-US" sz="2400" dirty="0"/>
              <a:t>However, for the remaining 17 circulating miRNAs, the prediction process has led to the identification of multiple possible variants of aptamer sequences.</a:t>
            </a:r>
          </a:p>
          <a:p>
            <a:pPr lvl="1">
              <a:lnSpc>
                <a:spcPct val="100000"/>
              </a:lnSpc>
              <a:spcBef>
                <a:spcPts val="0"/>
              </a:spcBef>
            </a:pPr>
            <a:r>
              <a:rPr lang="en-US" sz="2000" dirty="0"/>
              <a:t>This indicates that these particular miRNAs may have more complex structural features or binding requirements that necessitate multiple candidate aptamers to achieve the desired specificity. </a:t>
            </a:r>
            <a:endParaRPr lang="en-US" sz="2400" dirty="0"/>
          </a:p>
        </p:txBody>
      </p:sp>
      <p:pic>
        <p:nvPicPr>
          <p:cNvPr id="3" name="Picture 2">
            <a:extLst>
              <a:ext uri="{FF2B5EF4-FFF2-40B4-BE49-F238E27FC236}">
                <a16:creationId xmlns:a16="http://schemas.microsoft.com/office/drawing/2014/main" id="{95870EA7-7ED6-52B2-17E3-7FF0A94D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6" y="5788800"/>
            <a:ext cx="1069200" cy="1069200"/>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C77D37-BA85-76C6-1154-C1C0F42BBD35}"/>
              </a:ext>
            </a:extLst>
          </p:cNvPr>
          <p:cNvPicPr>
            <a:picLocks noChangeAspect="1"/>
          </p:cNvPicPr>
          <p:nvPr/>
        </p:nvPicPr>
        <p:blipFill>
          <a:blip r:embed="rId5"/>
          <a:stretch>
            <a:fillRect/>
          </a:stretch>
        </p:blipFill>
        <p:spPr>
          <a:xfrm>
            <a:off x="1029810" y="5789205"/>
            <a:ext cx="11162190" cy="1068795"/>
          </a:xfrm>
          <a:prstGeom prst="rect">
            <a:avLst/>
          </a:prstGeom>
        </p:spPr>
      </p:pic>
    </p:spTree>
    <p:extLst>
      <p:ext uri="{BB962C8B-B14F-4D97-AF65-F5344CB8AC3E}">
        <p14:creationId xmlns:p14="http://schemas.microsoft.com/office/powerpoint/2010/main" val="3786847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1898</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FS Joey</vt:lpstr>
      <vt:lpstr>FS Joey Medium</vt:lpstr>
      <vt:lpstr>Office Theme</vt:lpstr>
      <vt:lpstr>Aptamer-Based Biosensor Design for Simultaneous Detection of Cervical Cancer-Related MicroRNAs</vt:lpstr>
      <vt:lpstr>Introduction (1/3)</vt:lpstr>
      <vt:lpstr>Introduction (2/3)</vt:lpstr>
      <vt:lpstr>Introduction (3/3)</vt:lpstr>
      <vt:lpstr>Materials and Methods (1/2)</vt:lpstr>
      <vt:lpstr>Materials and Methods (2/2)</vt:lpstr>
      <vt:lpstr>Results and Discussion (1/15)</vt:lpstr>
      <vt:lpstr>Results and Discussion (2/15)</vt:lpstr>
      <vt:lpstr>Results and Discussion (3/15)</vt:lpstr>
      <vt:lpstr>Results and Discussion (4/15)</vt:lpstr>
      <vt:lpstr>Results and Discussion (5/15)</vt:lpstr>
      <vt:lpstr>Results and Discussion (6/15)</vt:lpstr>
      <vt:lpstr>Results and Discussion (7/15)</vt:lpstr>
      <vt:lpstr>Results and Discussion (8/15)</vt:lpstr>
      <vt:lpstr>Results and Discussion (9/15)</vt:lpstr>
      <vt:lpstr>Results and Discussion (10/15)</vt:lpstr>
      <vt:lpstr>Results and Discussion (11/15)</vt:lpstr>
      <vt:lpstr>Results and Discussion (12/15)</vt:lpstr>
      <vt:lpstr>Results and Discussion (13/15)</vt:lpstr>
      <vt:lpstr>Results and Discussion (14/15)</vt:lpstr>
      <vt:lpstr>Results and Discussion (15/15)</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Prezentare</dc:title>
  <dc:creator>Argo</dc:creator>
  <cp:lastModifiedBy>Rizea Andrei-Mihai</cp:lastModifiedBy>
  <cp:revision>141</cp:revision>
  <dcterms:created xsi:type="dcterms:W3CDTF">2017-10-24T12:51:07Z</dcterms:created>
  <dcterms:modified xsi:type="dcterms:W3CDTF">2023-09-09T12:05:14Z</dcterms:modified>
</cp:coreProperties>
</file>