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72" r:id="rId2"/>
    <p:sldId id="273" r:id="rId3"/>
    <p:sldId id="432" r:id="rId4"/>
    <p:sldId id="435" r:id="rId5"/>
    <p:sldId id="434" r:id="rId6"/>
    <p:sldId id="433" r:id="rId7"/>
    <p:sldId id="411" r:id="rId8"/>
    <p:sldId id="427" r:id="rId9"/>
    <p:sldId id="413" r:id="rId10"/>
    <p:sldId id="410" r:id="rId11"/>
    <p:sldId id="414" r:id="rId12"/>
    <p:sldId id="417" r:id="rId13"/>
    <p:sldId id="418" r:id="rId14"/>
    <p:sldId id="430" r:id="rId15"/>
    <p:sldId id="431" r:id="rId16"/>
    <p:sldId id="419" r:id="rId17"/>
    <p:sldId id="420" r:id="rId18"/>
    <p:sldId id="421" r:id="rId19"/>
    <p:sldId id="422" r:id="rId20"/>
    <p:sldId id="429" r:id="rId21"/>
    <p:sldId id="397" r:id="rId22"/>
    <p:sldId id="424" r:id="rId23"/>
    <p:sldId id="423" r:id="rId24"/>
    <p:sldId id="425" r:id="rId25"/>
    <p:sldId id="426" r:id="rId26"/>
    <p:sldId id="428" r:id="rId27"/>
    <p:sldId id="25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odharan D" initials="DD" lastIdx="1" clrIdx="0">
    <p:extLst>
      <p:ext uri="{19B8F6BF-5375-455C-9EA6-DF929625EA0E}">
        <p15:presenceInfo xmlns:p15="http://schemas.microsoft.com/office/powerpoint/2012/main" userId="ab79511ae2c2aaf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FD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90784" autoAdjust="0"/>
  </p:normalViewPr>
  <p:slideViewPr>
    <p:cSldViewPr snapToGrid="0">
      <p:cViewPr varScale="1">
        <p:scale>
          <a:sx n="63" d="100"/>
          <a:sy n="63" d="100"/>
        </p:scale>
        <p:origin x="1092" y="7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7" d="100"/>
          <a:sy n="47" d="100"/>
        </p:scale>
        <p:origin x="-274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00" b="0" i="0" u="none" strike="noStrike" baseline="0">
                <a:effectLst/>
                <a:latin typeface="Times New Roman" panose="02020603050405020304" pitchFamily="18" charset="0"/>
                <a:cs typeface="Times New Roman" panose="02020603050405020304" pitchFamily="18" charset="0"/>
              </a:rPr>
              <a:t>List of Pests used for analysis</a:t>
            </a:r>
            <a:endParaRPr lang="en-US" sz="1000">
              <a:latin typeface="Times New Roman" panose="02020603050405020304" pitchFamily="18" charset="0"/>
              <a:cs typeface="Times New Roman" panose="02020603050405020304" pitchFamily="18" charset="0"/>
            </a:endParaRPr>
          </a:p>
        </c:rich>
      </c:tx>
      <c:layout>
        <c:manualLayout>
          <c:xMode val="edge"/>
          <c:yMode val="edge"/>
          <c:x val="9.2119051156341308E-2"/>
          <c:y val="4.660191324705251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C1D-4A9A-8017-0A152B9A490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C1D-4A9A-8017-0A152B9A490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C1D-4A9A-8017-0A152B9A490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C1D-4A9A-8017-0A152B9A490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C1D-4A9A-8017-0A152B9A490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C1D-4A9A-8017-0A152B9A490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C1D-4A9A-8017-0A152B9A490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BC1D-4A9A-8017-0A152B9A490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BC1D-4A9A-8017-0A152B9A490D}"/>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BC1D-4A9A-8017-0A152B9A490D}"/>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BC1D-4A9A-8017-0A152B9A490D}"/>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BC1D-4A9A-8017-0A152B9A490D}"/>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BC1D-4A9A-8017-0A152B9A490D}"/>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BC1D-4A9A-8017-0A152B9A490D}"/>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BC1D-4A9A-8017-0A152B9A490D}"/>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BC1D-4A9A-8017-0A152B9A490D}"/>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BC1D-4A9A-8017-0A152B9A490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Sheet9!$A$2:$B$18</c:f>
              <c:multiLvlStrCache>
                <c:ptCount val="17"/>
                <c:lvl>
                  <c:pt idx="0">
                    <c:v>Name of Pest</c:v>
                  </c:pt>
                  <c:pt idx="1">
                    <c:v>Hadula trifolii</c:v>
                  </c:pt>
                  <c:pt idx="2">
                    <c:v>Holotrichia parallela</c:v>
                  </c:pt>
                  <c:pt idx="3">
                    <c:v>Anomala corpulenta</c:v>
                  </c:pt>
                  <c:pt idx="4">
                    <c:v>Lepidoptera</c:v>
                  </c:pt>
                  <c:pt idx="5">
                    <c:v>Cock roach</c:v>
                  </c:pt>
                  <c:pt idx="6">
                    <c:v>Plodia interpunctella moth</c:v>
                  </c:pt>
                  <c:pt idx="7">
                    <c:v>Noctuid moth</c:v>
                  </c:pt>
                  <c:pt idx="8">
                    <c:v>Mole-cricket</c:v>
                  </c:pt>
                  <c:pt idx="9">
                    <c:v>Manduca</c:v>
                  </c:pt>
                  <c:pt idx="10">
                    <c:v>Weevils</c:v>
                  </c:pt>
                  <c:pt idx="11">
                    <c:v>Rice Hispa</c:v>
                  </c:pt>
                  <c:pt idx="12">
                    <c:v>Geotrupes egeriei</c:v>
                  </c:pt>
                  <c:pt idx="13">
                    <c:v>Grasshopper</c:v>
                  </c:pt>
                  <c:pt idx="14">
                    <c:v>Cnaphalocrocis medinalis</c:v>
                  </c:pt>
                  <c:pt idx="15">
                    <c:v>Mythimna separata</c:v>
                  </c:pt>
                  <c:pt idx="16">
                    <c:v>Helicoverpa armigera</c:v>
                  </c:pt>
                </c:lvl>
                <c:lvl>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lvl>
              </c:multiLvlStrCache>
            </c:multiLvlStrRef>
          </c:cat>
          <c:val>
            <c:numRef>
              <c:f>Sheet9!$C$2:$C$18</c:f>
              <c:numCache>
                <c:formatCode>General</c:formatCode>
                <c:ptCount val="17"/>
                <c:pt idx="0">
                  <c:v>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numCache>
            </c:numRef>
          </c:val>
          <c:extLst>
            <c:ext xmlns:c16="http://schemas.microsoft.com/office/drawing/2014/chart" uri="{C3380CC4-5D6E-409C-BE32-E72D297353CC}">
              <c16:uniqueId val="{00000022-BC1D-4A9A-8017-0A152B9A490D}"/>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24-BC1D-4A9A-8017-0A152B9A490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6-BC1D-4A9A-8017-0A152B9A490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8-BC1D-4A9A-8017-0A152B9A490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A-BC1D-4A9A-8017-0A152B9A490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C-BC1D-4A9A-8017-0A152B9A490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E-BC1D-4A9A-8017-0A152B9A490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30-BC1D-4A9A-8017-0A152B9A490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32-BC1D-4A9A-8017-0A152B9A490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34-BC1D-4A9A-8017-0A152B9A490D}"/>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36-BC1D-4A9A-8017-0A152B9A490D}"/>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38-BC1D-4A9A-8017-0A152B9A490D}"/>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3A-BC1D-4A9A-8017-0A152B9A490D}"/>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3C-BC1D-4A9A-8017-0A152B9A490D}"/>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3E-BC1D-4A9A-8017-0A152B9A490D}"/>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40-BC1D-4A9A-8017-0A152B9A490D}"/>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42-BC1D-4A9A-8017-0A152B9A490D}"/>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44-BC1D-4A9A-8017-0A152B9A490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Sheet9!$A$2:$B$18</c:f>
              <c:multiLvlStrCache>
                <c:ptCount val="17"/>
                <c:lvl>
                  <c:pt idx="0">
                    <c:v>Name of Pest</c:v>
                  </c:pt>
                  <c:pt idx="1">
                    <c:v>Hadula trifolii</c:v>
                  </c:pt>
                  <c:pt idx="2">
                    <c:v>Holotrichia parallela</c:v>
                  </c:pt>
                  <c:pt idx="3">
                    <c:v>Anomala corpulenta</c:v>
                  </c:pt>
                  <c:pt idx="4">
                    <c:v>Lepidoptera</c:v>
                  </c:pt>
                  <c:pt idx="5">
                    <c:v>Cock roach</c:v>
                  </c:pt>
                  <c:pt idx="6">
                    <c:v>Plodia interpunctella moth</c:v>
                  </c:pt>
                  <c:pt idx="7">
                    <c:v>Noctuid moth</c:v>
                  </c:pt>
                  <c:pt idx="8">
                    <c:v>Mole-cricket</c:v>
                  </c:pt>
                  <c:pt idx="9">
                    <c:v>Manduca</c:v>
                  </c:pt>
                  <c:pt idx="10">
                    <c:v>Weevils</c:v>
                  </c:pt>
                  <c:pt idx="11">
                    <c:v>Rice Hispa</c:v>
                  </c:pt>
                  <c:pt idx="12">
                    <c:v>Geotrupes egeriei</c:v>
                  </c:pt>
                  <c:pt idx="13">
                    <c:v>Grasshopper</c:v>
                  </c:pt>
                  <c:pt idx="14">
                    <c:v>Cnaphalocrocis medinalis</c:v>
                  </c:pt>
                  <c:pt idx="15">
                    <c:v>Mythimna separata</c:v>
                  </c:pt>
                  <c:pt idx="16">
                    <c:v>Helicoverpa armigera</c:v>
                  </c:pt>
                </c:lvl>
                <c:lvl>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lvl>
              </c:multiLvlStrCache>
            </c:multiLvlStrRef>
          </c:cat>
          <c:val>
            <c:numRef>
              <c:f>Sheet9!$D$2:$D$18</c:f>
              <c:numCache>
                <c:formatCode>General</c:formatCode>
                <c:ptCount val="17"/>
              </c:numCache>
            </c:numRef>
          </c:val>
          <c:extLst>
            <c:ext xmlns:c16="http://schemas.microsoft.com/office/drawing/2014/chart" uri="{C3380CC4-5D6E-409C-BE32-E72D297353CC}">
              <c16:uniqueId val="{00000045-BC1D-4A9A-8017-0A152B9A490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6580795325112665"/>
          <c:y val="4.3857578355837201E-2"/>
          <c:w val="0.32572437716117447"/>
          <c:h val="0.8600805075572157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00" b="0" i="0" u="none" strike="noStrike" baseline="0">
                <a:effectLst/>
                <a:latin typeface="Times New Roman" panose="02020603050405020304" pitchFamily="18" charset="0"/>
                <a:cs typeface="Times New Roman" panose="02020603050405020304" pitchFamily="18" charset="0"/>
              </a:rPr>
              <a:t>Performance Parameters Measurement for proposed and our previous works</a:t>
            </a:r>
            <a:endParaRPr lang="en-US" sz="100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Sheet1!$A$3:$B$3</c:f>
              <c:strCache>
                <c:ptCount val="2"/>
                <c:pt idx="0">
                  <c:v>Our Previous works</c:v>
                </c:pt>
                <c:pt idx="1">
                  <c:v>CNN</c:v>
                </c:pt>
              </c:strCache>
            </c:strRef>
          </c:tx>
          <c:spPr>
            <a:solidFill>
              <a:schemeClr val="accent1"/>
            </a:solidFill>
            <a:ln>
              <a:noFill/>
            </a:ln>
            <a:effectLst/>
          </c:spPr>
          <c:invertIfNegative val="0"/>
          <c:cat>
            <c:strRef>
              <c:f>Sheet1!$C$2:$J$2</c:f>
              <c:strCache>
                <c:ptCount val="8"/>
                <c:pt idx="0">
                  <c:v>Accuracy</c:v>
                </c:pt>
                <c:pt idx="1">
                  <c:v>Sensitivity</c:v>
                </c:pt>
                <c:pt idx="2">
                  <c:v>Specificity</c:v>
                </c:pt>
                <c:pt idx="3">
                  <c:v>Recall</c:v>
                </c:pt>
                <c:pt idx="4">
                  <c:v>Precision</c:v>
                </c:pt>
                <c:pt idx="5">
                  <c:v>F1Score</c:v>
                </c:pt>
                <c:pt idx="6">
                  <c:v>MSE</c:v>
                </c:pt>
                <c:pt idx="7">
                  <c:v>PE</c:v>
                </c:pt>
              </c:strCache>
            </c:strRef>
          </c:cat>
          <c:val>
            <c:numRef>
              <c:f>Sheet1!$C$3:$J$3</c:f>
              <c:numCache>
                <c:formatCode>General</c:formatCode>
                <c:ptCount val="8"/>
                <c:pt idx="0">
                  <c:v>97.64</c:v>
                </c:pt>
                <c:pt idx="1">
                  <c:v>95.55</c:v>
                </c:pt>
                <c:pt idx="2">
                  <c:v>96.72</c:v>
                </c:pt>
                <c:pt idx="3">
                  <c:v>97.3</c:v>
                </c:pt>
                <c:pt idx="4">
                  <c:v>97.38</c:v>
                </c:pt>
                <c:pt idx="5">
                  <c:v>97.32</c:v>
                </c:pt>
                <c:pt idx="6">
                  <c:v>1.0800000000000001E-2</c:v>
                </c:pt>
                <c:pt idx="7">
                  <c:v>2.36</c:v>
                </c:pt>
              </c:numCache>
            </c:numRef>
          </c:val>
          <c:extLst>
            <c:ext xmlns:c16="http://schemas.microsoft.com/office/drawing/2014/chart" uri="{C3380CC4-5D6E-409C-BE32-E72D297353CC}">
              <c16:uniqueId val="{00000000-0C2F-4EBF-8371-DD614D3784C3}"/>
            </c:ext>
          </c:extLst>
        </c:ser>
        <c:ser>
          <c:idx val="1"/>
          <c:order val="1"/>
          <c:tx>
            <c:strRef>
              <c:f>Sheet1!$A$4:$B$4</c:f>
              <c:strCache>
                <c:ptCount val="2"/>
                <c:pt idx="0">
                  <c:v>Our Previous works</c:v>
                </c:pt>
                <c:pt idx="1">
                  <c:v>LSTM</c:v>
                </c:pt>
              </c:strCache>
            </c:strRef>
          </c:tx>
          <c:spPr>
            <a:solidFill>
              <a:schemeClr val="accent2"/>
            </a:solidFill>
            <a:ln>
              <a:noFill/>
            </a:ln>
            <a:effectLst/>
          </c:spPr>
          <c:invertIfNegative val="0"/>
          <c:cat>
            <c:strRef>
              <c:f>Sheet1!$C$2:$J$2</c:f>
              <c:strCache>
                <c:ptCount val="8"/>
                <c:pt idx="0">
                  <c:v>Accuracy</c:v>
                </c:pt>
                <c:pt idx="1">
                  <c:v>Sensitivity</c:v>
                </c:pt>
                <c:pt idx="2">
                  <c:v>Specificity</c:v>
                </c:pt>
                <c:pt idx="3">
                  <c:v>Recall</c:v>
                </c:pt>
                <c:pt idx="4">
                  <c:v>Precision</c:v>
                </c:pt>
                <c:pt idx="5">
                  <c:v>F1Score</c:v>
                </c:pt>
                <c:pt idx="6">
                  <c:v>MSE</c:v>
                </c:pt>
                <c:pt idx="7">
                  <c:v>PE</c:v>
                </c:pt>
              </c:strCache>
            </c:strRef>
          </c:cat>
          <c:val>
            <c:numRef>
              <c:f>Sheet1!$C$4:$J$4</c:f>
              <c:numCache>
                <c:formatCode>General</c:formatCode>
                <c:ptCount val="8"/>
                <c:pt idx="0">
                  <c:v>97.69</c:v>
                </c:pt>
                <c:pt idx="1">
                  <c:v>95.58</c:v>
                </c:pt>
                <c:pt idx="2">
                  <c:v>96.74</c:v>
                </c:pt>
                <c:pt idx="3">
                  <c:v>97.32</c:v>
                </c:pt>
                <c:pt idx="4">
                  <c:v>97.41</c:v>
                </c:pt>
                <c:pt idx="5">
                  <c:v>97.36</c:v>
                </c:pt>
                <c:pt idx="6">
                  <c:v>1.03E-2</c:v>
                </c:pt>
                <c:pt idx="7">
                  <c:v>2.31</c:v>
                </c:pt>
              </c:numCache>
            </c:numRef>
          </c:val>
          <c:extLst>
            <c:ext xmlns:c16="http://schemas.microsoft.com/office/drawing/2014/chart" uri="{C3380CC4-5D6E-409C-BE32-E72D297353CC}">
              <c16:uniqueId val="{00000001-0C2F-4EBF-8371-DD614D3784C3}"/>
            </c:ext>
          </c:extLst>
        </c:ser>
        <c:ser>
          <c:idx val="2"/>
          <c:order val="2"/>
          <c:tx>
            <c:strRef>
              <c:f>Sheet1!$A$5:$B$5</c:f>
              <c:strCache>
                <c:ptCount val="2"/>
                <c:pt idx="0">
                  <c:v>Our Previous works</c:v>
                </c:pt>
                <c:pt idx="1">
                  <c:v>Bi-LSTM</c:v>
                </c:pt>
              </c:strCache>
            </c:strRef>
          </c:tx>
          <c:spPr>
            <a:solidFill>
              <a:schemeClr val="accent3"/>
            </a:solidFill>
            <a:ln>
              <a:noFill/>
            </a:ln>
            <a:effectLst/>
          </c:spPr>
          <c:invertIfNegative val="0"/>
          <c:cat>
            <c:strRef>
              <c:f>Sheet1!$C$2:$J$2</c:f>
              <c:strCache>
                <c:ptCount val="8"/>
                <c:pt idx="0">
                  <c:v>Accuracy</c:v>
                </c:pt>
                <c:pt idx="1">
                  <c:v>Sensitivity</c:v>
                </c:pt>
                <c:pt idx="2">
                  <c:v>Specificity</c:v>
                </c:pt>
                <c:pt idx="3">
                  <c:v>Recall</c:v>
                </c:pt>
                <c:pt idx="4">
                  <c:v>Precision</c:v>
                </c:pt>
                <c:pt idx="5">
                  <c:v>F1Score</c:v>
                </c:pt>
                <c:pt idx="6">
                  <c:v>MSE</c:v>
                </c:pt>
                <c:pt idx="7">
                  <c:v>PE</c:v>
                </c:pt>
              </c:strCache>
            </c:strRef>
          </c:cat>
          <c:val>
            <c:numRef>
              <c:f>Sheet1!$C$5:$J$5</c:f>
              <c:numCache>
                <c:formatCode>General</c:formatCode>
                <c:ptCount val="8"/>
                <c:pt idx="0">
                  <c:v>98.14</c:v>
                </c:pt>
                <c:pt idx="1">
                  <c:v>96.03</c:v>
                </c:pt>
                <c:pt idx="2">
                  <c:v>97.19</c:v>
                </c:pt>
                <c:pt idx="3">
                  <c:v>97.77</c:v>
                </c:pt>
                <c:pt idx="4">
                  <c:v>97.86</c:v>
                </c:pt>
                <c:pt idx="5">
                  <c:v>97.81</c:v>
                </c:pt>
                <c:pt idx="6">
                  <c:v>6.7000000000000002E-3</c:v>
                </c:pt>
                <c:pt idx="7">
                  <c:v>1.86</c:v>
                </c:pt>
              </c:numCache>
            </c:numRef>
          </c:val>
          <c:extLst>
            <c:ext xmlns:c16="http://schemas.microsoft.com/office/drawing/2014/chart" uri="{C3380CC4-5D6E-409C-BE32-E72D297353CC}">
              <c16:uniqueId val="{00000002-0C2F-4EBF-8371-DD614D3784C3}"/>
            </c:ext>
          </c:extLst>
        </c:ser>
        <c:ser>
          <c:idx val="3"/>
          <c:order val="3"/>
          <c:tx>
            <c:strRef>
              <c:f>Sheet1!$A$6:$B$6</c:f>
              <c:strCache>
                <c:ptCount val="2"/>
                <c:pt idx="0">
                  <c:v>Our Previous works</c:v>
                </c:pt>
                <c:pt idx="1">
                  <c:v>DenseNet</c:v>
                </c:pt>
              </c:strCache>
            </c:strRef>
          </c:tx>
          <c:spPr>
            <a:solidFill>
              <a:schemeClr val="accent4"/>
            </a:solidFill>
            <a:ln>
              <a:noFill/>
            </a:ln>
            <a:effectLst/>
          </c:spPr>
          <c:invertIfNegative val="0"/>
          <c:cat>
            <c:strRef>
              <c:f>Sheet1!$C$2:$J$2</c:f>
              <c:strCache>
                <c:ptCount val="8"/>
                <c:pt idx="0">
                  <c:v>Accuracy</c:v>
                </c:pt>
                <c:pt idx="1">
                  <c:v>Sensitivity</c:v>
                </c:pt>
                <c:pt idx="2">
                  <c:v>Specificity</c:v>
                </c:pt>
                <c:pt idx="3">
                  <c:v>Recall</c:v>
                </c:pt>
                <c:pt idx="4">
                  <c:v>Precision</c:v>
                </c:pt>
                <c:pt idx="5">
                  <c:v>F1Score</c:v>
                </c:pt>
                <c:pt idx="6">
                  <c:v>MSE</c:v>
                </c:pt>
                <c:pt idx="7">
                  <c:v>PE</c:v>
                </c:pt>
              </c:strCache>
            </c:strRef>
          </c:cat>
          <c:val>
            <c:numRef>
              <c:f>Sheet1!$C$6:$J$6</c:f>
              <c:numCache>
                <c:formatCode>General</c:formatCode>
                <c:ptCount val="8"/>
                <c:pt idx="0">
                  <c:v>99.64</c:v>
                </c:pt>
                <c:pt idx="1">
                  <c:v>97.45</c:v>
                </c:pt>
                <c:pt idx="2">
                  <c:v>98.08</c:v>
                </c:pt>
                <c:pt idx="3">
                  <c:v>98.91</c:v>
                </c:pt>
                <c:pt idx="4">
                  <c:v>98.97</c:v>
                </c:pt>
                <c:pt idx="5">
                  <c:v>98.86</c:v>
                </c:pt>
                <c:pt idx="6">
                  <c:v>2.0000000000000001E-4</c:v>
                </c:pt>
                <c:pt idx="7">
                  <c:v>0.36</c:v>
                </c:pt>
              </c:numCache>
            </c:numRef>
          </c:val>
          <c:extLst>
            <c:ext xmlns:c16="http://schemas.microsoft.com/office/drawing/2014/chart" uri="{C3380CC4-5D6E-409C-BE32-E72D297353CC}">
              <c16:uniqueId val="{00000003-0C2F-4EBF-8371-DD614D3784C3}"/>
            </c:ext>
          </c:extLst>
        </c:ser>
        <c:ser>
          <c:idx val="4"/>
          <c:order val="4"/>
          <c:tx>
            <c:strRef>
              <c:f>Sheet1!$A$7:$B$7</c:f>
              <c:strCache>
                <c:ptCount val="2"/>
                <c:pt idx="0">
                  <c:v>Our Previous works</c:v>
                </c:pt>
                <c:pt idx="1">
                  <c:v>DQN</c:v>
                </c:pt>
              </c:strCache>
            </c:strRef>
          </c:tx>
          <c:spPr>
            <a:solidFill>
              <a:schemeClr val="accent5"/>
            </a:solidFill>
            <a:ln>
              <a:noFill/>
            </a:ln>
            <a:effectLst/>
          </c:spPr>
          <c:invertIfNegative val="0"/>
          <c:cat>
            <c:strRef>
              <c:f>Sheet1!$C$2:$J$2</c:f>
              <c:strCache>
                <c:ptCount val="8"/>
                <c:pt idx="0">
                  <c:v>Accuracy</c:v>
                </c:pt>
                <c:pt idx="1">
                  <c:v>Sensitivity</c:v>
                </c:pt>
                <c:pt idx="2">
                  <c:v>Specificity</c:v>
                </c:pt>
                <c:pt idx="3">
                  <c:v>Recall</c:v>
                </c:pt>
                <c:pt idx="4">
                  <c:v>Precision</c:v>
                </c:pt>
                <c:pt idx="5">
                  <c:v>F1Score</c:v>
                </c:pt>
                <c:pt idx="6">
                  <c:v>MSE</c:v>
                </c:pt>
                <c:pt idx="7">
                  <c:v>PE</c:v>
                </c:pt>
              </c:strCache>
            </c:strRef>
          </c:cat>
          <c:val>
            <c:numRef>
              <c:f>Sheet1!$C$7:$J$7</c:f>
              <c:numCache>
                <c:formatCode>General</c:formatCode>
                <c:ptCount val="8"/>
                <c:pt idx="0">
                  <c:v>99.68</c:v>
                </c:pt>
                <c:pt idx="1">
                  <c:v>97.53</c:v>
                </c:pt>
                <c:pt idx="2">
                  <c:v>98.14</c:v>
                </c:pt>
                <c:pt idx="3">
                  <c:v>98.93</c:v>
                </c:pt>
                <c:pt idx="4">
                  <c:v>99.03</c:v>
                </c:pt>
                <c:pt idx="5">
                  <c:v>98.94</c:v>
                </c:pt>
                <c:pt idx="6">
                  <c:v>1E-4</c:v>
                </c:pt>
                <c:pt idx="7">
                  <c:v>0.32</c:v>
                </c:pt>
              </c:numCache>
            </c:numRef>
          </c:val>
          <c:extLst>
            <c:ext xmlns:c16="http://schemas.microsoft.com/office/drawing/2014/chart" uri="{C3380CC4-5D6E-409C-BE32-E72D297353CC}">
              <c16:uniqueId val="{00000004-0C2F-4EBF-8371-DD614D3784C3}"/>
            </c:ext>
          </c:extLst>
        </c:ser>
        <c:ser>
          <c:idx val="5"/>
          <c:order val="5"/>
          <c:tx>
            <c:strRef>
              <c:f>Sheet1!$A$8:$B$8</c:f>
              <c:strCache>
                <c:ptCount val="2"/>
                <c:pt idx="0">
                  <c:v>Our Previous works</c:v>
                </c:pt>
                <c:pt idx="1">
                  <c:v>DMF-ResNet</c:v>
                </c:pt>
              </c:strCache>
            </c:strRef>
          </c:tx>
          <c:spPr>
            <a:solidFill>
              <a:schemeClr val="accent6"/>
            </a:solidFill>
            <a:ln>
              <a:noFill/>
            </a:ln>
            <a:effectLst/>
          </c:spPr>
          <c:invertIfNegative val="0"/>
          <c:cat>
            <c:strRef>
              <c:f>Sheet1!$C$2:$J$2</c:f>
              <c:strCache>
                <c:ptCount val="8"/>
                <c:pt idx="0">
                  <c:v>Accuracy</c:v>
                </c:pt>
                <c:pt idx="1">
                  <c:v>Sensitivity</c:v>
                </c:pt>
                <c:pt idx="2">
                  <c:v>Specificity</c:v>
                </c:pt>
                <c:pt idx="3">
                  <c:v>Recall</c:v>
                </c:pt>
                <c:pt idx="4">
                  <c:v>Precision</c:v>
                </c:pt>
                <c:pt idx="5">
                  <c:v>F1Score</c:v>
                </c:pt>
                <c:pt idx="6">
                  <c:v>MSE</c:v>
                </c:pt>
                <c:pt idx="7">
                  <c:v>PE</c:v>
                </c:pt>
              </c:strCache>
            </c:strRef>
          </c:cat>
          <c:val>
            <c:numRef>
              <c:f>Sheet1!$C$8:$J$8</c:f>
              <c:numCache>
                <c:formatCode>General</c:formatCode>
                <c:ptCount val="8"/>
                <c:pt idx="0">
                  <c:v>99.73</c:v>
                </c:pt>
                <c:pt idx="1">
                  <c:v>97.57</c:v>
                </c:pt>
                <c:pt idx="2">
                  <c:v>98.22</c:v>
                </c:pt>
                <c:pt idx="3">
                  <c:v>98.96</c:v>
                </c:pt>
                <c:pt idx="4">
                  <c:v>99.08</c:v>
                </c:pt>
                <c:pt idx="5">
                  <c:v>98.98</c:v>
                </c:pt>
                <c:pt idx="6">
                  <c:v>1E-4</c:v>
                </c:pt>
                <c:pt idx="7">
                  <c:v>0.27</c:v>
                </c:pt>
              </c:numCache>
            </c:numRef>
          </c:val>
          <c:extLst>
            <c:ext xmlns:c16="http://schemas.microsoft.com/office/drawing/2014/chart" uri="{C3380CC4-5D6E-409C-BE32-E72D297353CC}">
              <c16:uniqueId val="{00000005-0C2F-4EBF-8371-DD614D3784C3}"/>
            </c:ext>
          </c:extLst>
        </c:ser>
        <c:ser>
          <c:idx val="6"/>
          <c:order val="6"/>
          <c:tx>
            <c:strRef>
              <c:f>Sheet1!$A$9:$B$9</c:f>
              <c:strCache>
                <c:ptCount val="2"/>
                <c:pt idx="0">
                  <c:v>Proposed</c:v>
                </c:pt>
                <c:pt idx="1">
                  <c:v>MLP</c:v>
                </c:pt>
              </c:strCache>
            </c:strRef>
          </c:tx>
          <c:spPr>
            <a:solidFill>
              <a:schemeClr val="accent1">
                <a:lumMod val="60000"/>
              </a:schemeClr>
            </a:solidFill>
            <a:ln>
              <a:noFill/>
            </a:ln>
            <a:effectLst/>
          </c:spPr>
          <c:invertIfNegative val="0"/>
          <c:cat>
            <c:strRef>
              <c:f>Sheet1!$C$2:$J$2</c:f>
              <c:strCache>
                <c:ptCount val="8"/>
                <c:pt idx="0">
                  <c:v>Accuracy</c:v>
                </c:pt>
                <c:pt idx="1">
                  <c:v>Sensitivity</c:v>
                </c:pt>
                <c:pt idx="2">
                  <c:v>Specificity</c:v>
                </c:pt>
                <c:pt idx="3">
                  <c:v>Recall</c:v>
                </c:pt>
                <c:pt idx="4">
                  <c:v>Precision</c:v>
                </c:pt>
                <c:pt idx="5">
                  <c:v>F1Score</c:v>
                </c:pt>
                <c:pt idx="6">
                  <c:v>MSE</c:v>
                </c:pt>
                <c:pt idx="7">
                  <c:v>PE</c:v>
                </c:pt>
              </c:strCache>
            </c:strRef>
          </c:cat>
          <c:val>
            <c:numRef>
              <c:f>Sheet1!$C$9:$J$9</c:f>
              <c:numCache>
                <c:formatCode>General</c:formatCode>
                <c:ptCount val="8"/>
                <c:pt idx="0">
                  <c:v>99.78</c:v>
                </c:pt>
                <c:pt idx="1">
                  <c:v>99.91</c:v>
                </c:pt>
                <c:pt idx="2">
                  <c:v>99.64</c:v>
                </c:pt>
                <c:pt idx="3">
                  <c:v>99.59</c:v>
                </c:pt>
                <c:pt idx="4">
                  <c:v>99.85</c:v>
                </c:pt>
                <c:pt idx="5">
                  <c:v>99.82</c:v>
                </c:pt>
                <c:pt idx="6">
                  <c:v>6.9999999999999994E-5</c:v>
                </c:pt>
                <c:pt idx="7">
                  <c:v>0.22</c:v>
                </c:pt>
              </c:numCache>
            </c:numRef>
          </c:val>
          <c:extLst>
            <c:ext xmlns:c16="http://schemas.microsoft.com/office/drawing/2014/chart" uri="{C3380CC4-5D6E-409C-BE32-E72D297353CC}">
              <c16:uniqueId val="{00000006-0C2F-4EBF-8371-DD614D3784C3}"/>
            </c:ext>
          </c:extLst>
        </c:ser>
        <c:dLbls>
          <c:showLegendKey val="0"/>
          <c:showVal val="0"/>
          <c:showCatName val="0"/>
          <c:showSerName val="0"/>
          <c:showPercent val="0"/>
          <c:showBubbleSize val="0"/>
        </c:dLbls>
        <c:gapWidth val="219"/>
        <c:overlap val="-27"/>
        <c:axId val="1474340448"/>
        <c:axId val="1423167968"/>
      </c:barChart>
      <c:catAx>
        <c:axId val="147434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3167968"/>
        <c:crosses val="autoZero"/>
        <c:auto val="1"/>
        <c:lblAlgn val="ctr"/>
        <c:lblOffset val="100"/>
        <c:noMultiLvlLbl val="0"/>
      </c:catAx>
      <c:valAx>
        <c:axId val="1423167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43404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00" b="0" i="0" u="none" strike="noStrike" baseline="0">
                <a:effectLst/>
                <a:latin typeface="Times New Roman" panose="02020603050405020304" pitchFamily="18" charset="0"/>
                <a:cs typeface="Times New Roman" panose="02020603050405020304" pitchFamily="18" charset="0"/>
              </a:rPr>
              <a:t>Accuracy of the Training, Validation, and Testing for the proposed model and our previous works</a:t>
            </a:r>
            <a:endParaRPr kumimoji="0" lang="en-US" sz="1000" b="0" i="0" u="none" strike="noStrike" kern="1200" cap="none" spc="0" normalizeH="0" baseline="0" noProof="0">
              <a:ln>
                <a:noFill/>
              </a:ln>
              <a:solidFill>
                <a:sysClr val="windowText" lastClr="000000">
                  <a:lumMod val="65000"/>
                  <a:lumOff val="35000"/>
                </a:sysClr>
              </a:solidFill>
              <a:effectLst/>
              <a:uLnTx/>
              <a:uFillTx/>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Sheet2!$C$2:$C$3</c:f>
              <c:strCache>
                <c:ptCount val="2"/>
                <c:pt idx="0">
                  <c:v>Accuracy (%)</c:v>
                </c:pt>
                <c:pt idx="1">
                  <c:v>Training</c:v>
                </c:pt>
              </c:strCache>
            </c:strRef>
          </c:tx>
          <c:spPr>
            <a:solidFill>
              <a:schemeClr val="accent1"/>
            </a:solidFill>
            <a:ln>
              <a:noFill/>
            </a:ln>
            <a:effectLst/>
          </c:spPr>
          <c:invertIfNegative val="0"/>
          <c:cat>
            <c:multiLvlStrRef>
              <c:f>Sheet2!$A$4:$B$10</c:f>
              <c:multiLvlStrCache>
                <c:ptCount val="7"/>
                <c:lvl>
                  <c:pt idx="0">
                    <c:v>CNN</c:v>
                  </c:pt>
                  <c:pt idx="1">
                    <c:v>LSTM</c:v>
                  </c:pt>
                  <c:pt idx="2">
                    <c:v>Bi-LSTM</c:v>
                  </c:pt>
                  <c:pt idx="3">
                    <c:v>DenseNet</c:v>
                  </c:pt>
                  <c:pt idx="4">
                    <c:v>DQN</c:v>
                  </c:pt>
                  <c:pt idx="5">
                    <c:v>DMF-ResNet</c:v>
                  </c:pt>
                  <c:pt idx="6">
                    <c:v>MLP</c:v>
                  </c:pt>
                </c:lvl>
                <c:lvl>
                  <c:pt idx="0">
                    <c:v>Our Previous Works</c:v>
                  </c:pt>
                  <c:pt idx="6">
                    <c:v>Proposed</c:v>
                  </c:pt>
                </c:lvl>
              </c:multiLvlStrCache>
            </c:multiLvlStrRef>
          </c:cat>
          <c:val>
            <c:numRef>
              <c:f>Sheet2!$C$4:$C$10</c:f>
              <c:numCache>
                <c:formatCode>General</c:formatCode>
                <c:ptCount val="7"/>
                <c:pt idx="0">
                  <c:v>97.64</c:v>
                </c:pt>
                <c:pt idx="1">
                  <c:v>97.69</c:v>
                </c:pt>
                <c:pt idx="2">
                  <c:v>98.14</c:v>
                </c:pt>
                <c:pt idx="3">
                  <c:v>99.64</c:v>
                </c:pt>
                <c:pt idx="4">
                  <c:v>99.68</c:v>
                </c:pt>
                <c:pt idx="5">
                  <c:v>99.73</c:v>
                </c:pt>
                <c:pt idx="6">
                  <c:v>99.78</c:v>
                </c:pt>
              </c:numCache>
            </c:numRef>
          </c:val>
          <c:extLst>
            <c:ext xmlns:c16="http://schemas.microsoft.com/office/drawing/2014/chart" uri="{C3380CC4-5D6E-409C-BE32-E72D297353CC}">
              <c16:uniqueId val="{00000000-A4DC-4448-9545-B5D143AF7ED9}"/>
            </c:ext>
          </c:extLst>
        </c:ser>
        <c:ser>
          <c:idx val="1"/>
          <c:order val="1"/>
          <c:tx>
            <c:strRef>
              <c:f>Sheet2!$D$2:$D$3</c:f>
              <c:strCache>
                <c:ptCount val="2"/>
                <c:pt idx="0">
                  <c:v>Accuracy (%)</c:v>
                </c:pt>
                <c:pt idx="1">
                  <c:v>Validation</c:v>
                </c:pt>
              </c:strCache>
            </c:strRef>
          </c:tx>
          <c:spPr>
            <a:solidFill>
              <a:schemeClr val="accent2"/>
            </a:solidFill>
            <a:ln>
              <a:noFill/>
            </a:ln>
            <a:effectLst/>
          </c:spPr>
          <c:invertIfNegative val="0"/>
          <c:cat>
            <c:multiLvlStrRef>
              <c:f>Sheet2!$A$4:$B$10</c:f>
              <c:multiLvlStrCache>
                <c:ptCount val="7"/>
                <c:lvl>
                  <c:pt idx="0">
                    <c:v>CNN</c:v>
                  </c:pt>
                  <c:pt idx="1">
                    <c:v>LSTM</c:v>
                  </c:pt>
                  <c:pt idx="2">
                    <c:v>Bi-LSTM</c:v>
                  </c:pt>
                  <c:pt idx="3">
                    <c:v>DenseNet</c:v>
                  </c:pt>
                  <c:pt idx="4">
                    <c:v>DQN</c:v>
                  </c:pt>
                  <c:pt idx="5">
                    <c:v>DMF-ResNet</c:v>
                  </c:pt>
                  <c:pt idx="6">
                    <c:v>MLP</c:v>
                  </c:pt>
                </c:lvl>
                <c:lvl>
                  <c:pt idx="0">
                    <c:v>Our Previous Works</c:v>
                  </c:pt>
                  <c:pt idx="6">
                    <c:v>Proposed</c:v>
                  </c:pt>
                </c:lvl>
              </c:multiLvlStrCache>
            </c:multiLvlStrRef>
          </c:cat>
          <c:val>
            <c:numRef>
              <c:f>Sheet2!$D$4:$D$10</c:f>
              <c:numCache>
                <c:formatCode>General</c:formatCode>
                <c:ptCount val="7"/>
                <c:pt idx="0">
                  <c:v>96.98</c:v>
                </c:pt>
                <c:pt idx="1">
                  <c:v>97</c:v>
                </c:pt>
                <c:pt idx="2">
                  <c:v>97.9</c:v>
                </c:pt>
                <c:pt idx="3">
                  <c:v>99.51</c:v>
                </c:pt>
                <c:pt idx="4">
                  <c:v>99.54</c:v>
                </c:pt>
                <c:pt idx="5">
                  <c:v>99.59</c:v>
                </c:pt>
                <c:pt idx="6">
                  <c:v>99.63</c:v>
                </c:pt>
              </c:numCache>
            </c:numRef>
          </c:val>
          <c:extLst>
            <c:ext xmlns:c16="http://schemas.microsoft.com/office/drawing/2014/chart" uri="{C3380CC4-5D6E-409C-BE32-E72D297353CC}">
              <c16:uniqueId val="{00000001-A4DC-4448-9545-B5D143AF7ED9}"/>
            </c:ext>
          </c:extLst>
        </c:ser>
        <c:ser>
          <c:idx val="2"/>
          <c:order val="2"/>
          <c:tx>
            <c:strRef>
              <c:f>Sheet2!$E$2:$E$3</c:f>
              <c:strCache>
                <c:ptCount val="2"/>
                <c:pt idx="0">
                  <c:v>Accuracy (%)</c:v>
                </c:pt>
                <c:pt idx="1">
                  <c:v>Testing</c:v>
                </c:pt>
              </c:strCache>
            </c:strRef>
          </c:tx>
          <c:spPr>
            <a:solidFill>
              <a:schemeClr val="accent3"/>
            </a:solidFill>
            <a:ln>
              <a:noFill/>
            </a:ln>
            <a:effectLst/>
          </c:spPr>
          <c:invertIfNegative val="0"/>
          <c:cat>
            <c:multiLvlStrRef>
              <c:f>Sheet2!$A$4:$B$10</c:f>
              <c:multiLvlStrCache>
                <c:ptCount val="7"/>
                <c:lvl>
                  <c:pt idx="0">
                    <c:v>CNN</c:v>
                  </c:pt>
                  <c:pt idx="1">
                    <c:v>LSTM</c:v>
                  </c:pt>
                  <c:pt idx="2">
                    <c:v>Bi-LSTM</c:v>
                  </c:pt>
                  <c:pt idx="3">
                    <c:v>DenseNet</c:v>
                  </c:pt>
                  <c:pt idx="4">
                    <c:v>DQN</c:v>
                  </c:pt>
                  <c:pt idx="5">
                    <c:v>DMF-ResNet</c:v>
                  </c:pt>
                  <c:pt idx="6">
                    <c:v>MLP</c:v>
                  </c:pt>
                </c:lvl>
                <c:lvl>
                  <c:pt idx="0">
                    <c:v>Our Previous Works</c:v>
                  </c:pt>
                  <c:pt idx="6">
                    <c:v>Proposed</c:v>
                  </c:pt>
                </c:lvl>
              </c:multiLvlStrCache>
            </c:multiLvlStrRef>
          </c:cat>
          <c:val>
            <c:numRef>
              <c:f>Sheet2!$E$4:$E$10</c:f>
              <c:numCache>
                <c:formatCode>General</c:formatCode>
                <c:ptCount val="7"/>
                <c:pt idx="0">
                  <c:v>97.56</c:v>
                </c:pt>
                <c:pt idx="1">
                  <c:v>97.6</c:v>
                </c:pt>
                <c:pt idx="2">
                  <c:v>98.08</c:v>
                </c:pt>
                <c:pt idx="3">
                  <c:v>99.56</c:v>
                </c:pt>
                <c:pt idx="4">
                  <c:v>99.59</c:v>
                </c:pt>
                <c:pt idx="5">
                  <c:v>99.7</c:v>
                </c:pt>
                <c:pt idx="6">
                  <c:v>99.76</c:v>
                </c:pt>
              </c:numCache>
            </c:numRef>
          </c:val>
          <c:extLst>
            <c:ext xmlns:c16="http://schemas.microsoft.com/office/drawing/2014/chart" uri="{C3380CC4-5D6E-409C-BE32-E72D297353CC}">
              <c16:uniqueId val="{00000002-A4DC-4448-9545-B5D143AF7ED9}"/>
            </c:ext>
          </c:extLst>
        </c:ser>
        <c:dLbls>
          <c:showLegendKey val="0"/>
          <c:showVal val="0"/>
          <c:showCatName val="0"/>
          <c:showSerName val="0"/>
          <c:showPercent val="0"/>
          <c:showBubbleSize val="0"/>
        </c:dLbls>
        <c:gapWidth val="150"/>
        <c:axId val="1474347408"/>
        <c:axId val="1475392352"/>
      </c:barChart>
      <c:catAx>
        <c:axId val="147434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5392352"/>
        <c:crosses val="autoZero"/>
        <c:auto val="1"/>
        <c:lblAlgn val="ctr"/>
        <c:lblOffset val="100"/>
        <c:noMultiLvlLbl val="0"/>
      </c:catAx>
      <c:valAx>
        <c:axId val="1475392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atin typeface="Times New Roman" panose="02020603050405020304" pitchFamily="18" charset="0"/>
                    <a:cs typeface="Times New Roman" panose="02020603050405020304" pitchFamily="18" charset="0"/>
                  </a:rPr>
                  <a:t>Accuracy %</a:t>
                </a:r>
              </a:p>
            </c:rich>
          </c:tx>
          <c:layout>
            <c:manualLayout>
              <c:xMode val="edge"/>
              <c:yMode val="edge"/>
              <c:x val="2.7777777777777776E-2"/>
              <c:y val="0.2774376640419947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43474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jus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sz="1000">
                <a:solidFill>
                  <a:schemeClr val="tx1"/>
                </a:solidFill>
                <a:effectLst/>
                <a:latin typeface="Times New Roman" panose="02020603050405020304" pitchFamily="18" charset="0"/>
                <a:cs typeface="Times New Roman" panose="02020603050405020304" pitchFamily="18" charset="0"/>
              </a:rPr>
              <a:t>Loss of the Training, Validation, and Testing for the proposed model and our previous works</a:t>
            </a:r>
          </a:p>
        </c:rich>
      </c:tx>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Sheet3!$C$2:$C$3</c:f>
              <c:strCache>
                <c:ptCount val="2"/>
                <c:pt idx="0">
                  <c:v>Loss</c:v>
                </c:pt>
                <c:pt idx="1">
                  <c:v>Training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Sheet3!$A$4:$B$10</c:f>
              <c:multiLvlStrCache>
                <c:ptCount val="7"/>
                <c:lvl>
                  <c:pt idx="0">
                    <c:v>CNN</c:v>
                  </c:pt>
                  <c:pt idx="1">
                    <c:v>LSTM</c:v>
                  </c:pt>
                  <c:pt idx="2">
                    <c:v>Bi-LSTM</c:v>
                  </c:pt>
                  <c:pt idx="3">
                    <c:v>DenseNet</c:v>
                  </c:pt>
                  <c:pt idx="4">
                    <c:v>DQN</c:v>
                  </c:pt>
                  <c:pt idx="5">
                    <c:v>DMF-ResNet</c:v>
                  </c:pt>
                  <c:pt idx="6">
                    <c:v>MLP</c:v>
                  </c:pt>
                </c:lvl>
                <c:lvl>
                  <c:pt idx="0">
                    <c:v>Our Previous Works</c:v>
                  </c:pt>
                  <c:pt idx="6">
                    <c:v>Proposed</c:v>
                  </c:pt>
                </c:lvl>
              </c:multiLvlStrCache>
            </c:multiLvlStrRef>
          </c:cat>
          <c:val>
            <c:numRef>
              <c:f>Sheet3!$C$4:$C$10</c:f>
              <c:numCache>
                <c:formatCode>General</c:formatCode>
                <c:ptCount val="7"/>
                <c:pt idx="0">
                  <c:v>2.36</c:v>
                </c:pt>
                <c:pt idx="1">
                  <c:v>2.31</c:v>
                </c:pt>
                <c:pt idx="2">
                  <c:v>1.86</c:v>
                </c:pt>
                <c:pt idx="3">
                  <c:v>0.36</c:v>
                </c:pt>
                <c:pt idx="4">
                  <c:v>0.32</c:v>
                </c:pt>
                <c:pt idx="5">
                  <c:v>0.27</c:v>
                </c:pt>
                <c:pt idx="6">
                  <c:v>0.22</c:v>
                </c:pt>
              </c:numCache>
            </c:numRef>
          </c:val>
          <c:smooth val="0"/>
          <c:extLst>
            <c:ext xmlns:c16="http://schemas.microsoft.com/office/drawing/2014/chart" uri="{C3380CC4-5D6E-409C-BE32-E72D297353CC}">
              <c16:uniqueId val="{00000000-D95F-440B-9BB7-80A2A3D7257D}"/>
            </c:ext>
          </c:extLst>
        </c:ser>
        <c:ser>
          <c:idx val="1"/>
          <c:order val="1"/>
          <c:tx>
            <c:strRef>
              <c:f>Sheet3!$D$2:$D$3</c:f>
              <c:strCache>
                <c:ptCount val="2"/>
                <c:pt idx="0">
                  <c:v>Loss</c:v>
                </c:pt>
                <c:pt idx="1">
                  <c:v>Validation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Sheet3!$A$4:$B$10</c:f>
              <c:multiLvlStrCache>
                <c:ptCount val="7"/>
                <c:lvl>
                  <c:pt idx="0">
                    <c:v>CNN</c:v>
                  </c:pt>
                  <c:pt idx="1">
                    <c:v>LSTM</c:v>
                  </c:pt>
                  <c:pt idx="2">
                    <c:v>Bi-LSTM</c:v>
                  </c:pt>
                  <c:pt idx="3">
                    <c:v>DenseNet</c:v>
                  </c:pt>
                  <c:pt idx="4">
                    <c:v>DQN</c:v>
                  </c:pt>
                  <c:pt idx="5">
                    <c:v>DMF-ResNet</c:v>
                  </c:pt>
                  <c:pt idx="6">
                    <c:v>MLP</c:v>
                  </c:pt>
                </c:lvl>
                <c:lvl>
                  <c:pt idx="0">
                    <c:v>Our Previous Works</c:v>
                  </c:pt>
                  <c:pt idx="6">
                    <c:v>Proposed</c:v>
                  </c:pt>
                </c:lvl>
              </c:multiLvlStrCache>
            </c:multiLvlStrRef>
          </c:cat>
          <c:val>
            <c:numRef>
              <c:f>Sheet3!$D$4:$D$10</c:f>
              <c:numCache>
                <c:formatCode>General</c:formatCode>
                <c:ptCount val="7"/>
                <c:pt idx="0">
                  <c:v>3.02</c:v>
                </c:pt>
                <c:pt idx="1">
                  <c:v>3</c:v>
                </c:pt>
                <c:pt idx="2">
                  <c:v>2.1</c:v>
                </c:pt>
                <c:pt idx="3">
                  <c:v>0.49</c:v>
                </c:pt>
                <c:pt idx="4">
                  <c:v>0.46</c:v>
                </c:pt>
                <c:pt idx="5">
                  <c:v>0.41</c:v>
                </c:pt>
                <c:pt idx="6">
                  <c:v>0.37</c:v>
                </c:pt>
              </c:numCache>
            </c:numRef>
          </c:val>
          <c:smooth val="0"/>
          <c:extLst>
            <c:ext xmlns:c16="http://schemas.microsoft.com/office/drawing/2014/chart" uri="{C3380CC4-5D6E-409C-BE32-E72D297353CC}">
              <c16:uniqueId val="{00000001-D95F-440B-9BB7-80A2A3D7257D}"/>
            </c:ext>
          </c:extLst>
        </c:ser>
        <c:ser>
          <c:idx val="2"/>
          <c:order val="2"/>
          <c:tx>
            <c:strRef>
              <c:f>Sheet3!$E$2:$E$3</c:f>
              <c:strCache>
                <c:ptCount val="2"/>
                <c:pt idx="0">
                  <c:v>Loss</c:v>
                </c:pt>
                <c:pt idx="1">
                  <c:v>Testing</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multiLvlStrRef>
              <c:f>Sheet3!$A$4:$B$10</c:f>
              <c:multiLvlStrCache>
                <c:ptCount val="7"/>
                <c:lvl>
                  <c:pt idx="0">
                    <c:v>CNN</c:v>
                  </c:pt>
                  <c:pt idx="1">
                    <c:v>LSTM</c:v>
                  </c:pt>
                  <c:pt idx="2">
                    <c:v>Bi-LSTM</c:v>
                  </c:pt>
                  <c:pt idx="3">
                    <c:v>DenseNet</c:v>
                  </c:pt>
                  <c:pt idx="4">
                    <c:v>DQN</c:v>
                  </c:pt>
                  <c:pt idx="5">
                    <c:v>DMF-ResNet</c:v>
                  </c:pt>
                  <c:pt idx="6">
                    <c:v>MLP</c:v>
                  </c:pt>
                </c:lvl>
                <c:lvl>
                  <c:pt idx="0">
                    <c:v>Our Previous Works</c:v>
                  </c:pt>
                  <c:pt idx="6">
                    <c:v>Proposed</c:v>
                  </c:pt>
                </c:lvl>
              </c:multiLvlStrCache>
            </c:multiLvlStrRef>
          </c:cat>
          <c:val>
            <c:numRef>
              <c:f>Sheet3!$E$4:$E$10</c:f>
              <c:numCache>
                <c:formatCode>General</c:formatCode>
                <c:ptCount val="7"/>
                <c:pt idx="0">
                  <c:v>2.44</c:v>
                </c:pt>
                <c:pt idx="1">
                  <c:v>2.4</c:v>
                </c:pt>
                <c:pt idx="2">
                  <c:v>1.92</c:v>
                </c:pt>
                <c:pt idx="3">
                  <c:v>0.44</c:v>
                </c:pt>
                <c:pt idx="4">
                  <c:v>0.41</c:v>
                </c:pt>
                <c:pt idx="5">
                  <c:v>0.3</c:v>
                </c:pt>
                <c:pt idx="6">
                  <c:v>0.24</c:v>
                </c:pt>
              </c:numCache>
            </c:numRef>
          </c:val>
          <c:smooth val="0"/>
          <c:extLst>
            <c:ext xmlns:c16="http://schemas.microsoft.com/office/drawing/2014/chart" uri="{C3380CC4-5D6E-409C-BE32-E72D297353CC}">
              <c16:uniqueId val="{00000002-D95F-440B-9BB7-80A2A3D7257D}"/>
            </c:ext>
          </c:extLst>
        </c:ser>
        <c:dLbls>
          <c:showLegendKey val="0"/>
          <c:showVal val="0"/>
          <c:showCatName val="0"/>
          <c:showSerName val="0"/>
          <c:showPercent val="0"/>
          <c:showBubbleSize val="0"/>
        </c:dLbls>
        <c:marker val="1"/>
        <c:smooth val="0"/>
        <c:axId val="1553313264"/>
        <c:axId val="1559625120"/>
      </c:lineChart>
      <c:catAx>
        <c:axId val="155331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9625120"/>
        <c:crosses val="autoZero"/>
        <c:auto val="1"/>
        <c:lblAlgn val="ctr"/>
        <c:lblOffset val="100"/>
        <c:noMultiLvlLbl val="0"/>
      </c:catAx>
      <c:valAx>
        <c:axId val="1559625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Loss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33132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00" b="0" i="0" u="none" strike="noStrike" kern="1200" spc="0" baseline="0">
                <a:solidFill>
                  <a:schemeClr val="tx1"/>
                </a:solidFill>
                <a:effectLst/>
                <a:latin typeface="Times New Roman" panose="02020603050405020304" pitchFamily="18" charset="0"/>
                <a:cs typeface="Times New Roman" panose="02020603050405020304" pitchFamily="18" charset="0"/>
              </a:rPr>
              <a:t>Performance Comparison of proposed work with state-of-the-art works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Sheet5!$B$2</c:f>
              <c:strCache>
                <c:ptCount val="1"/>
                <c:pt idx="0">
                  <c:v>Accuracy (%)</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Sheet5!$A$3:$A$7</c:f>
              <c:strCache>
                <c:ptCount val="5"/>
                <c:pt idx="0">
                  <c:v>DenseNet [9]: 2023</c:v>
                </c:pt>
                <c:pt idx="1">
                  <c:v>VGG-16 [10]: 2023</c:v>
                </c:pt>
                <c:pt idx="2">
                  <c:v>YOLOv5 [11]:2023</c:v>
                </c:pt>
                <c:pt idx="3">
                  <c:v>ResNet-50 [12]: 2023</c:v>
                </c:pt>
                <c:pt idx="4">
                  <c:v>MLP [Proposed]: 2023</c:v>
                </c:pt>
              </c:strCache>
            </c:strRef>
          </c:cat>
          <c:val>
            <c:numRef>
              <c:f>Sheet5!$B$3:$B$7</c:f>
              <c:numCache>
                <c:formatCode>General</c:formatCode>
                <c:ptCount val="5"/>
                <c:pt idx="0">
                  <c:v>98.28</c:v>
                </c:pt>
                <c:pt idx="1">
                  <c:v>94.9</c:v>
                </c:pt>
                <c:pt idx="2">
                  <c:v>96.9</c:v>
                </c:pt>
                <c:pt idx="3">
                  <c:v>99.33</c:v>
                </c:pt>
                <c:pt idx="4">
                  <c:v>99.78</c:v>
                </c:pt>
              </c:numCache>
            </c:numRef>
          </c:val>
          <c:extLst>
            <c:ext xmlns:c16="http://schemas.microsoft.com/office/drawing/2014/chart" uri="{C3380CC4-5D6E-409C-BE32-E72D297353CC}">
              <c16:uniqueId val="{00000000-8455-4FB8-A10C-2E759C6FAA37}"/>
            </c:ext>
          </c:extLst>
        </c:ser>
        <c:dLbls>
          <c:showLegendKey val="0"/>
          <c:showVal val="1"/>
          <c:showCatName val="0"/>
          <c:showSerName val="0"/>
          <c:showPercent val="0"/>
          <c:showBubbleSize val="0"/>
        </c:dLbls>
        <c:gapWidth val="150"/>
        <c:shape val="box"/>
        <c:axId val="491826335"/>
        <c:axId val="488989055"/>
        <c:axId val="0"/>
      </c:bar3DChart>
      <c:catAx>
        <c:axId val="4918263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8989055"/>
        <c:crosses val="autoZero"/>
        <c:auto val="1"/>
        <c:lblAlgn val="ctr"/>
        <c:lblOffset val="100"/>
        <c:noMultiLvlLbl val="0"/>
      </c:catAx>
      <c:valAx>
        <c:axId val="4889890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Accuracy %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182633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C754F-A35C-4E22-8CC5-D885F2C15294}" type="datetimeFigureOut">
              <a:rPr lang="en-IN" smtClean="0"/>
              <a:pPr/>
              <a:t>22-08-2023</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BC6DA-A906-4319-A098-595EF4AC2F48}" type="slidenum">
              <a:rPr lang="en-IN" smtClean="0"/>
              <a:pPr/>
              <a:t>‹#›</a:t>
            </a:fld>
            <a:endParaRPr lang="en-IN" dirty="0"/>
          </a:p>
        </p:txBody>
      </p:sp>
    </p:spTree>
    <p:extLst>
      <p:ext uri="{BB962C8B-B14F-4D97-AF65-F5344CB8AC3E}">
        <p14:creationId xmlns:p14="http://schemas.microsoft.com/office/powerpoint/2010/main" val="3093100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BC6DA-A906-4319-A098-595EF4AC2F48}" type="slidenum">
              <a:rPr lang="en-IN" smtClean="0"/>
              <a:pPr/>
              <a:t>5</a:t>
            </a:fld>
            <a:endParaRPr lang="en-IN" dirty="0"/>
          </a:p>
        </p:txBody>
      </p:sp>
    </p:spTree>
    <p:extLst>
      <p:ext uri="{BB962C8B-B14F-4D97-AF65-F5344CB8AC3E}">
        <p14:creationId xmlns:p14="http://schemas.microsoft.com/office/powerpoint/2010/main" val="3493381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45BC6DA-A906-4319-A098-595EF4AC2F48}" type="slidenum">
              <a:rPr lang="en-IN" smtClean="0"/>
              <a:pPr/>
              <a:t>16</a:t>
            </a:fld>
            <a:endParaRPr lang="en-IN" dirty="0"/>
          </a:p>
        </p:txBody>
      </p:sp>
    </p:spTree>
    <p:extLst>
      <p:ext uri="{BB962C8B-B14F-4D97-AF65-F5344CB8AC3E}">
        <p14:creationId xmlns:p14="http://schemas.microsoft.com/office/powerpoint/2010/main" val="3967620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45BC6DA-A906-4319-A098-595EF4AC2F48}" type="slidenum">
              <a:rPr lang="en-IN" smtClean="0"/>
              <a:pPr/>
              <a:t>17</a:t>
            </a:fld>
            <a:endParaRPr lang="en-IN" dirty="0"/>
          </a:p>
        </p:txBody>
      </p:sp>
    </p:spTree>
    <p:extLst>
      <p:ext uri="{BB962C8B-B14F-4D97-AF65-F5344CB8AC3E}">
        <p14:creationId xmlns:p14="http://schemas.microsoft.com/office/powerpoint/2010/main" val="4262572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45BC6DA-A906-4319-A098-595EF4AC2F48}" type="slidenum">
              <a:rPr lang="en-IN" smtClean="0"/>
              <a:pPr/>
              <a:t>18</a:t>
            </a:fld>
            <a:endParaRPr lang="en-IN" dirty="0"/>
          </a:p>
        </p:txBody>
      </p:sp>
    </p:spTree>
    <p:extLst>
      <p:ext uri="{BB962C8B-B14F-4D97-AF65-F5344CB8AC3E}">
        <p14:creationId xmlns:p14="http://schemas.microsoft.com/office/powerpoint/2010/main" val="2100222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45BC6DA-A906-4319-A098-595EF4AC2F48}" type="slidenum">
              <a:rPr lang="en-IN" smtClean="0"/>
              <a:pPr/>
              <a:t>19</a:t>
            </a:fld>
            <a:endParaRPr lang="en-IN" dirty="0"/>
          </a:p>
        </p:txBody>
      </p:sp>
    </p:spTree>
    <p:extLst>
      <p:ext uri="{BB962C8B-B14F-4D97-AF65-F5344CB8AC3E}">
        <p14:creationId xmlns:p14="http://schemas.microsoft.com/office/powerpoint/2010/main" val="3028634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45BC6DA-A906-4319-A098-595EF4AC2F48}" type="slidenum">
              <a:rPr lang="en-IN" smtClean="0"/>
              <a:pPr/>
              <a:t>20</a:t>
            </a:fld>
            <a:endParaRPr lang="en-IN" dirty="0"/>
          </a:p>
        </p:txBody>
      </p:sp>
    </p:spTree>
    <p:extLst>
      <p:ext uri="{BB962C8B-B14F-4D97-AF65-F5344CB8AC3E}">
        <p14:creationId xmlns:p14="http://schemas.microsoft.com/office/powerpoint/2010/main" val="2289096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BC6DA-A906-4319-A098-595EF4AC2F48}" type="slidenum">
              <a:rPr lang="en-IN" smtClean="0"/>
              <a:pPr/>
              <a:t>8</a:t>
            </a:fld>
            <a:endParaRPr lang="en-IN" dirty="0"/>
          </a:p>
        </p:txBody>
      </p:sp>
    </p:spTree>
    <p:extLst>
      <p:ext uri="{BB962C8B-B14F-4D97-AF65-F5344CB8AC3E}">
        <p14:creationId xmlns:p14="http://schemas.microsoft.com/office/powerpoint/2010/main" val="186877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45BC6DA-A906-4319-A098-595EF4AC2F48}" type="slidenum">
              <a:rPr lang="en-IN" smtClean="0"/>
              <a:pPr/>
              <a:t>9</a:t>
            </a:fld>
            <a:endParaRPr lang="en-IN" dirty="0"/>
          </a:p>
        </p:txBody>
      </p:sp>
    </p:spTree>
    <p:extLst>
      <p:ext uri="{BB962C8B-B14F-4D97-AF65-F5344CB8AC3E}">
        <p14:creationId xmlns:p14="http://schemas.microsoft.com/office/powerpoint/2010/main" val="401007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45BC6DA-A906-4319-A098-595EF4AC2F48}" type="slidenum">
              <a:rPr lang="en-IN" smtClean="0"/>
              <a:pPr/>
              <a:t>10</a:t>
            </a:fld>
            <a:endParaRPr lang="en-IN" dirty="0"/>
          </a:p>
        </p:txBody>
      </p:sp>
    </p:spTree>
    <p:extLst>
      <p:ext uri="{BB962C8B-B14F-4D97-AF65-F5344CB8AC3E}">
        <p14:creationId xmlns:p14="http://schemas.microsoft.com/office/powerpoint/2010/main" val="904257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45BC6DA-A906-4319-A098-595EF4AC2F48}" type="slidenum">
              <a:rPr lang="en-IN" smtClean="0"/>
              <a:pPr/>
              <a:t>11</a:t>
            </a:fld>
            <a:endParaRPr lang="en-IN" dirty="0"/>
          </a:p>
        </p:txBody>
      </p:sp>
    </p:spTree>
    <p:extLst>
      <p:ext uri="{BB962C8B-B14F-4D97-AF65-F5344CB8AC3E}">
        <p14:creationId xmlns:p14="http://schemas.microsoft.com/office/powerpoint/2010/main" val="3489277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45BC6DA-A906-4319-A098-595EF4AC2F48}" type="slidenum">
              <a:rPr lang="en-IN" smtClean="0"/>
              <a:pPr/>
              <a:t>12</a:t>
            </a:fld>
            <a:endParaRPr lang="en-IN" dirty="0"/>
          </a:p>
        </p:txBody>
      </p:sp>
    </p:spTree>
    <p:extLst>
      <p:ext uri="{BB962C8B-B14F-4D97-AF65-F5344CB8AC3E}">
        <p14:creationId xmlns:p14="http://schemas.microsoft.com/office/powerpoint/2010/main" val="3789525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45BC6DA-A906-4319-A098-595EF4AC2F48}" type="slidenum">
              <a:rPr lang="en-IN" smtClean="0"/>
              <a:pPr/>
              <a:t>13</a:t>
            </a:fld>
            <a:endParaRPr lang="en-IN" dirty="0"/>
          </a:p>
        </p:txBody>
      </p:sp>
    </p:spTree>
    <p:extLst>
      <p:ext uri="{BB962C8B-B14F-4D97-AF65-F5344CB8AC3E}">
        <p14:creationId xmlns:p14="http://schemas.microsoft.com/office/powerpoint/2010/main" val="22536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45BC6DA-A906-4319-A098-595EF4AC2F48}" type="slidenum">
              <a:rPr lang="en-IN" smtClean="0"/>
              <a:pPr/>
              <a:t>14</a:t>
            </a:fld>
            <a:endParaRPr lang="en-IN" dirty="0"/>
          </a:p>
        </p:txBody>
      </p:sp>
    </p:spTree>
    <p:extLst>
      <p:ext uri="{BB962C8B-B14F-4D97-AF65-F5344CB8AC3E}">
        <p14:creationId xmlns:p14="http://schemas.microsoft.com/office/powerpoint/2010/main" val="2221143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45BC6DA-A906-4319-A098-595EF4AC2F48}" type="slidenum">
              <a:rPr lang="en-IN" smtClean="0"/>
              <a:pPr/>
              <a:t>15</a:t>
            </a:fld>
            <a:endParaRPr lang="en-IN" dirty="0"/>
          </a:p>
        </p:txBody>
      </p:sp>
    </p:spTree>
    <p:extLst>
      <p:ext uri="{BB962C8B-B14F-4D97-AF65-F5344CB8AC3E}">
        <p14:creationId xmlns:p14="http://schemas.microsoft.com/office/powerpoint/2010/main" val="3760610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07D3DE-7D10-4881-8D58-9C74DAEBE107}" type="datetime1">
              <a:rPr lang="en-IN" smtClean="0"/>
              <a:pPr/>
              <a:t>22-08-2023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2FFD92A-B768-4FD3-A33B-86A10F99A0F6}" type="slidenum">
              <a:rPr lang="en-IN" smtClean="0"/>
              <a:pPr/>
              <a:t>‹#›</a:t>
            </a:fld>
            <a:endParaRPr lang="en-IN" dirty="0"/>
          </a:p>
        </p:txBody>
      </p:sp>
    </p:spTree>
    <p:extLst>
      <p:ext uri="{BB962C8B-B14F-4D97-AF65-F5344CB8AC3E}">
        <p14:creationId xmlns:p14="http://schemas.microsoft.com/office/powerpoint/2010/main" val="3351963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085DB5-65EC-420A-BBA2-A81579C84C10}" type="datetime1">
              <a:rPr lang="en-IN" smtClean="0"/>
              <a:pPr/>
              <a:t>22-08-2023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2FFD92A-B768-4FD3-A33B-86A10F99A0F6}" type="slidenum">
              <a:rPr lang="en-IN" smtClean="0"/>
              <a:pPr/>
              <a:t>‹#›</a:t>
            </a:fld>
            <a:endParaRPr lang="en-IN" dirty="0"/>
          </a:p>
        </p:txBody>
      </p:sp>
    </p:spTree>
    <p:extLst>
      <p:ext uri="{BB962C8B-B14F-4D97-AF65-F5344CB8AC3E}">
        <p14:creationId xmlns:p14="http://schemas.microsoft.com/office/powerpoint/2010/main" val="1977129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2C77E1-E5D9-47D3-BD54-CD0FE9716B99}" type="datetime1">
              <a:rPr lang="en-IN" smtClean="0"/>
              <a:pPr/>
              <a:t>22-08-2023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2FFD92A-B768-4FD3-A33B-86A10F99A0F6}" type="slidenum">
              <a:rPr lang="en-IN" smtClean="0"/>
              <a:pPr/>
              <a:t>‹#›</a:t>
            </a:fld>
            <a:endParaRPr lang="en-IN" dirty="0"/>
          </a:p>
        </p:txBody>
      </p:sp>
    </p:spTree>
    <p:extLst>
      <p:ext uri="{BB962C8B-B14F-4D97-AF65-F5344CB8AC3E}">
        <p14:creationId xmlns:p14="http://schemas.microsoft.com/office/powerpoint/2010/main" val="263059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B1ED04-7131-42EB-8078-8C3C2733484F}" type="datetime1">
              <a:rPr lang="en-IN" smtClean="0"/>
              <a:pPr/>
              <a:t>22-08-2023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2FFD92A-B768-4FD3-A33B-86A10F99A0F6}" type="slidenum">
              <a:rPr lang="en-IN" smtClean="0"/>
              <a:pPr/>
              <a:t>‹#›</a:t>
            </a:fld>
            <a:endParaRPr lang="en-IN" dirty="0"/>
          </a:p>
        </p:txBody>
      </p:sp>
    </p:spTree>
    <p:extLst>
      <p:ext uri="{BB962C8B-B14F-4D97-AF65-F5344CB8AC3E}">
        <p14:creationId xmlns:p14="http://schemas.microsoft.com/office/powerpoint/2010/main" val="653588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DDBFAD-9469-4B90-A698-DB866A3AABD0}" type="datetime1">
              <a:rPr lang="en-IN" smtClean="0"/>
              <a:pPr/>
              <a:t>22-08-2023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2FFD92A-B768-4FD3-A33B-86A10F99A0F6}" type="slidenum">
              <a:rPr lang="en-IN" smtClean="0"/>
              <a:pPr/>
              <a:t>‹#›</a:t>
            </a:fld>
            <a:endParaRPr lang="en-IN" dirty="0"/>
          </a:p>
        </p:txBody>
      </p:sp>
    </p:spTree>
    <p:extLst>
      <p:ext uri="{BB962C8B-B14F-4D97-AF65-F5344CB8AC3E}">
        <p14:creationId xmlns:p14="http://schemas.microsoft.com/office/powerpoint/2010/main" val="1106347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1D62F5-16E3-442C-A115-CE885CD32606}" type="datetime1">
              <a:rPr lang="en-IN" smtClean="0"/>
              <a:pPr/>
              <a:t>22-08-2023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52FFD92A-B768-4FD3-A33B-86A10F99A0F6}" type="slidenum">
              <a:rPr lang="en-IN" smtClean="0"/>
              <a:pPr/>
              <a:t>‹#›</a:t>
            </a:fld>
            <a:endParaRPr lang="en-IN" dirty="0"/>
          </a:p>
        </p:txBody>
      </p:sp>
    </p:spTree>
    <p:extLst>
      <p:ext uri="{BB962C8B-B14F-4D97-AF65-F5344CB8AC3E}">
        <p14:creationId xmlns:p14="http://schemas.microsoft.com/office/powerpoint/2010/main" val="3383508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5BA228-7B03-492D-A6B3-0F69F8A06EE6}" type="datetime1">
              <a:rPr lang="en-IN" smtClean="0"/>
              <a:pPr/>
              <a:t>22-08-2023</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52FFD92A-B768-4FD3-A33B-86A10F99A0F6}" type="slidenum">
              <a:rPr lang="en-IN" smtClean="0"/>
              <a:pPr/>
              <a:t>‹#›</a:t>
            </a:fld>
            <a:endParaRPr lang="en-IN" dirty="0"/>
          </a:p>
        </p:txBody>
      </p:sp>
    </p:spTree>
    <p:extLst>
      <p:ext uri="{BB962C8B-B14F-4D97-AF65-F5344CB8AC3E}">
        <p14:creationId xmlns:p14="http://schemas.microsoft.com/office/powerpoint/2010/main" val="2028053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CB75DC35-3BE6-4A5A-8B42-3146B59149B6}" type="datetime1">
              <a:rPr lang="en-IN" smtClean="0"/>
              <a:pPr/>
              <a:t>22-08-2023</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52FFD92A-B768-4FD3-A33B-86A10F99A0F6}" type="slidenum">
              <a:rPr lang="en-IN" smtClean="0"/>
              <a:pPr/>
              <a:t>‹#›</a:t>
            </a:fld>
            <a:endParaRPr lang="en-IN" dirty="0"/>
          </a:p>
        </p:txBody>
      </p:sp>
    </p:spTree>
    <p:extLst>
      <p:ext uri="{BB962C8B-B14F-4D97-AF65-F5344CB8AC3E}">
        <p14:creationId xmlns:p14="http://schemas.microsoft.com/office/powerpoint/2010/main" val="41895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C4F79-3A92-4692-ACEE-0E9E244D631C}" type="datetime1">
              <a:rPr lang="en-IN" smtClean="0"/>
              <a:pPr/>
              <a:t>22-08-2023</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52FFD92A-B768-4FD3-A33B-86A10F99A0F6}" type="slidenum">
              <a:rPr lang="en-IN" smtClean="0"/>
              <a:pPr/>
              <a:t>‹#›</a:t>
            </a:fld>
            <a:endParaRPr lang="en-IN" dirty="0"/>
          </a:p>
        </p:txBody>
      </p:sp>
    </p:spTree>
    <p:extLst>
      <p:ext uri="{BB962C8B-B14F-4D97-AF65-F5344CB8AC3E}">
        <p14:creationId xmlns:p14="http://schemas.microsoft.com/office/powerpoint/2010/main" val="1668834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49E7B-4F53-4A4C-AD59-E84DFBADCA80}" type="datetime1">
              <a:rPr lang="en-IN" smtClean="0"/>
              <a:pPr/>
              <a:t>22-08-2023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52FFD92A-B768-4FD3-A33B-86A10F99A0F6}" type="slidenum">
              <a:rPr lang="en-IN" smtClean="0"/>
              <a:pPr/>
              <a:t>‹#›</a:t>
            </a:fld>
            <a:endParaRPr lang="en-IN" dirty="0"/>
          </a:p>
        </p:txBody>
      </p:sp>
    </p:spTree>
    <p:extLst>
      <p:ext uri="{BB962C8B-B14F-4D97-AF65-F5344CB8AC3E}">
        <p14:creationId xmlns:p14="http://schemas.microsoft.com/office/powerpoint/2010/main" val="343973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E2440E-6193-4B08-9AA5-B26A0F74C13C}" type="datetime1">
              <a:rPr lang="en-IN" smtClean="0"/>
              <a:pPr/>
              <a:t>22-08-2023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52FFD92A-B768-4FD3-A33B-86A10F99A0F6}" type="slidenum">
              <a:rPr lang="en-IN" smtClean="0"/>
              <a:pPr/>
              <a:t>‹#›</a:t>
            </a:fld>
            <a:endParaRPr lang="en-IN" dirty="0"/>
          </a:p>
        </p:txBody>
      </p:sp>
    </p:spTree>
    <p:extLst>
      <p:ext uri="{BB962C8B-B14F-4D97-AF65-F5344CB8AC3E}">
        <p14:creationId xmlns:p14="http://schemas.microsoft.com/office/powerpoint/2010/main" val="2899576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C2177-6A4C-4198-B2A3-5BC0F4C034DF}" type="datetime1">
              <a:rPr lang="en-IN" smtClean="0"/>
              <a:pPr/>
              <a:t>22-08-2023</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FD92A-B768-4FD3-A33B-86A10F99A0F6}" type="slidenum">
              <a:rPr lang="en-IN" smtClean="0"/>
              <a:pPr/>
              <a:t>‹#›</a:t>
            </a:fld>
            <a:endParaRPr lang="en-IN" dirty="0"/>
          </a:p>
        </p:txBody>
      </p:sp>
    </p:spTree>
    <p:extLst>
      <p:ext uri="{BB962C8B-B14F-4D97-AF65-F5344CB8AC3E}">
        <p14:creationId xmlns:p14="http://schemas.microsoft.com/office/powerpoint/2010/main" val="39899223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ata.nal.usda.gov/dataset/bug-bytes-sound-library-stored-product-insect-pest-sounds/resource/ff1b1ed6-5597-4494-be21-7205122dae6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2995" y="2542525"/>
            <a:ext cx="10666728" cy="1088586"/>
          </a:xfrm>
        </p:spPr>
        <p:txBody>
          <a:bodyPr>
            <a:noAutofit/>
          </a:bodyPr>
          <a:lstStyle/>
          <a:p>
            <a:r>
              <a:rPr lang="en-US" sz="2800" b="1"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Deep Learning Enabled Pest Detection System Using Sound Analytics in the Internet of Agricultural Things</a:t>
            </a:r>
            <a:br>
              <a:rPr lang="en-US" sz="1800" dirty="0">
                <a:effectLst/>
                <a:latin typeface="Times New Roman" panose="02020603050405020304" pitchFamily="18" charset="0"/>
                <a:ea typeface="SimSun" panose="02010600030101010101" pitchFamily="2" charset="-122"/>
              </a:rPr>
            </a:br>
            <a:endParaRPr lang="en-IN" sz="2400" b="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34B2E4E3-9249-4305-BCE9-8973B418C48E}"/>
              </a:ext>
            </a:extLst>
          </p:cNvPr>
          <p:cNvSpPr>
            <a:spLocks noGrp="1"/>
          </p:cNvSpPr>
          <p:nvPr>
            <p:ph type="sldNum" sz="quarter" idx="12"/>
          </p:nvPr>
        </p:nvSpPr>
        <p:spPr/>
        <p:txBody>
          <a:bodyPr/>
          <a:lstStyle/>
          <a:p>
            <a:fld id="{52FFD92A-B768-4FD3-A33B-86A10F99A0F6}" type="slidenum">
              <a:rPr lang="en-IN" smtClean="0"/>
              <a:pPr/>
              <a:t>1</a:t>
            </a:fld>
            <a:endParaRPr lang="en-IN" dirty="0"/>
          </a:p>
        </p:txBody>
      </p:sp>
      <p:sp>
        <p:nvSpPr>
          <p:cNvPr id="6" name="Date Placeholder 5">
            <a:extLst>
              <a:ext uri="{FF2B5EF4-FFF2-40B4-BE49-F238E27FC236}">
                <a16:creationId xmlns:a16="http://schemas.microsoft.com/office/drawing/2014/main" id="{94138F95-0D84-4F30-8438-54066A9E773B}"/>
              </a:ext>
            </a:extLst>
          </p:cNvPr>
          <p:cNvSpPr>
            <a:spLocks noGrp="1"/>
          </p:cNvSpPr>
          <p:nvPr>
            <p:ph type="dt" sz="half" idx="10"/>
          </p:nvPr>
        </p:nvSpPr>
        <p:spPr/>
        <p:txBody>
          <a:bodyPr/>
          <a:lstStyle/>
          <a:p>
            <a:fld id="{69C74568-7C49-4278-B8BA-FB0ED055D1EF}" type="datetime1">
              <a:rPr lang="en-IN" smtClean="0"/>
              <a:pPr/>
              <a:t>22-08-2023</a:t>
            </a:fld>
            <a:endParaRPr lang="en-IN" dirty="0"/>
          </a:p>
        </p:txBody>
      </p:sp>
      <p:sp>
        <p:nvSpPr>
          <p:cNvPr id="22" name="TextBox 21">
            <a:extLst>
              <a:ext uri="{FF2B5EF4-FFF2-40B4-BE49-F238E27FC236}">
                <a16:creationId xmlns:a16="http://schemas.microsoft.com/office/drawing/2014/main" id="{9645ECF1-ADBF-CCE0-487F-51BD794118D7}"/>
              </a:ext>
            </a:extLst>
          </p:cNvPr>
          <p:cNvSpPr txBox="1"/>
          <p:nvPr/>
        </p:nvSpPr>
        <p:spPr>
          <a:xfrm>
            <a:off x="3048000" y="3490086"/>
            <a:ext cx="6096000" cy="707886"/>
          </a:xfrm>
          <a:prstGeom prst="rect">
            <a:avLst/>
          </a:prstGeom>
          <a:noFill/>
        </p:spPr>
        <p:txBody>
          <a:bodyPr wrap="square">
            <a:spAutoFit/>
          </a:bodyPr>
          <a:lstStyle/>
          <a:p>
            <a:pPr algn="ctr"/>
            <a:r>
              <a:rPr lang="en-US" sz="2000" b="1" dirty="0">
                <a:latin typeface="Times New Roman" panose="02020603050405020304" pitchFamily="18" charset="0"/>
                <a:cs typeface="Times New Roman" panose="02020603050405020304" pitchFamily="18" charset="0"/>
              </a:rPr>
              <a:t>Presented By: Md. Akkas Ali</a:t>
            </a:r>
          </a:p>
          <a:p>
            <a:pPr algn="ctr"/>
            <a:r>
              <a:rPr lang="en-US" sz="2000" b="1" dirty="0">
                <a:latin typeface="Times New Roman" panose="02020603050405020304" pitchFamily="18" charset="0"/>
                <a:cs typeface="Times New Roman" panose="02020603050405020304" pitchFamily="18" charset="0"/>
              </a:rPr>
              <a:t>Article ID: sciforum-078035</a:t>
            </a:r>
          </a:p>
        </p:txBody>
      </p:sp>
      <p:grpSp>
        <p:nvGrpSpPr>
          <p:cNvPr id="37" name="Group 36">
            <a:extLst>
              <a:ext uri="{FF2B5EF4-FFF2-40B4-BE49-F238E27FC236}">
                <a16:creationId xmlns:a16="http://schemas.microsoft.com/office/drawing/2014/main" id="{B37485A5-8DAC-3EE0-D890-6A2F5AEF1EB2}"/>
              </a:ext>
            </a:extLst>
          </p:cNvPr>
          <p:cNvGrpSpPr/>
          <p:nvPr/>
        </p:nvGrpSpPr>
        <p:grpSpPr>
          <a:xfrm>
            <a:off x="3169603" y="4685639"/>
            <a:ext cx="6563992" cy="1295145"/>
            <a:chOff x="3743326" y="3213128"/>
            <a:chExt cx="6563992" cy="1295145"/>
          </a:xfrm>
        </p:grpSpPr>
        <p:sp>
          <p:nvSpPr>
            <p:cNvPr id="26" name="TextBox 25">
              <a:extLst>
                <a:ext uri="{FF2B5EF4-FFF2-40B4-BE49-F238E27FC236}">
                  <a16:creationId xmlns:a16="http://schemas.microsoft.com/office/drawing/2014/main" id="{1F6391AC-A5A8-F8CF-7383-DDE10CDB783B}"/>
                </a:ext>
              </a:extLst>
            </p:cNvPr>
            <p:cNvSpPr txBox="1"/>
            <p:nvPr/>
          </p:nvSpPr>
          <p:spPr>
            <a:xfrm>
              <a:off x="6765924" y="3215611"/>
              <a:ext cx="3541394" cy="129266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Md. Akkas Ali</a:t>
              </a:r>
            </a:p>
            <a:p>
              <a:r>
                <a:rPr lang="en-US" sz="1200" dirty="0">
                  <a:latin typeface="Times New Roman" panose="02020603050405020304" pitchFamily="18" charset="0"/>
                  <a:cs typeface="Times New Roman" panose="02020603050405020304" pitchFamily="18" charset="0"/>
                </a:rPr>
                <a:t>Ph.D Scholar, School of Computing Science and Engineering, Galgotias University, Greater Noida, U.P, India &amp; Assistant Professor, Dept. of CSE, Bangabandhu Sheikh Mujibur Rahman Science and Technology University, Gopalganj, Bangladesh </a:t>
              </a:r>
            </a:p>
          </p:txBody>
        </p:sp>
        <p:sp>
          <p:nvSpPr>
            <p:cNvPr id="28" name="TextBox 27">
              <a:extLst>
                <a:ext uri="{FF2B5EF4-FFF2-40B4-BE49-F238E27FC236}">
                  <a16:creationId xmlns:a16="http://schemas.microsoft.com/office/drawing/2014/main" id="{9BC2266B-CA2B-C703-B977-BE6054A7F91A}"/>
                </a:ext>
              </a:extLst>
            </p:cNvPr>
            <p:cNvSpPr txBox="1"/>
            <p:nvPr/>
          </p:nvSpPr>
          <p:spPr>
            <a:xfrm>
              <a:off x="3743326" y="3213128"/>
              <a:ext cx="2748278" cy="1107996"/>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Dr. Rajesh Kumar Dhanaraj</a:t>
              </a:r>
            </a:p>
            <a:p>
              <a:r>
                <a:rPr lang="en-US" sz="1200" dirty="0">
                  <a:latin typeface="Times New Roman" panose="02020603050405020304" pitchFamily="18" charset="0"/>
                  <a:cs typeface="Times New Roman" panose="02020603050405020304" pitchFamily="18" charset="0"/>
                </a:rPr>
                <a:t>Professor, Symbiosis Institute of Computer Studies and Research, Symbiosis International (Deemed University), Pune, India. </a:t>
              </a:r>
            </a:p>
          </p:txBody>
        </p:sp>
      </p:grpSp>
      <p:pic>
        <p:nvPicPr>
          <p:cNvPr id="5" name="Picture 4">
            <a:extLst>
              <a:ext uri="{FF2B5EF4-FFF2-40B4-BE49-F238E27FC236}">
                <a16:creationId xmlns:a16="http://schemas.microsoft.com/office/drawing/2014/main" id="{AD2F6038-0CDF-6E65-3555-26B0B4FEB171}"/>
              </a:ext>
            </a:extLst>
          </p:cNvPr>
          <p:cNvPicPr>
            <a:picLocks noChangeAspect="1"/>
          </p:cNvPicPr>
          <p:nvPr/>
        </p:nvPicPr>
        <p:blipFill>
          <a:blip r:embed="rId2"/>
          <a:stretch>
            <a:fillRect/>
          </a:stretch>
        </p:blipFill>
        <p:spPr>
          <a:xfrm>
            <a:off x="981075" y="672257"/>
            <a:ext cx="10229850" cy="1504950"/>
          </a:xfrm>
          <a:prstGeom prst="rect">
            <a:avLst/>
          </a:prstGeom>
        </p:spPr>
      </p:pic>
    </p:spTree>
    <p:extLst>
      <p:ext uri="{BB962C8B-B14F-4D97-AF65-F5344CB8AC3E}">
        <p14:creationId xmlns:p14="http://schemas.microsoft.com/office/powerpoint/2010/main" val="2549711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49C7-7FEE-456D-B274-0F7B93151940}"/>
              </a:ext>
            </a:extLst>
          </p:cNvPr>
          <p:cNvSpPr>
            <a:spLocks noGrp="1"/>
          </p:cNvSpPr>
          <p:nvPr>
            <p:ph type="title"/>
          </p:nvPr>
        </p:nvSpPr>
        <p:spPr>
          <a:xfrm>
            <a:off x="584700" y="882506"/>
            <a:ext cx="10609231" cy="696037"/>
          </a:xfrm>
        </p:spPr>
        <p:txBody>
          <a:bodyPr vert="horz" lIns="91440" tIns="45720" rIns="91440" bIns="45720" rtlCol="0" anchor="ctr">
            <a:normAutofit/>
          </a:bodyPr>
          <a:lstStyle/>
          <a:p>
            <a:pPr algn="ctr"/>
            <a:r>
              <a:rPr lang="en-US" sz="3000" b="1" dirty="0">
                <a:solidFill>
                  <a:srgbClr val="002060"/>
                </a:solidFill>
                <a:latin typeface="Times New Roman" panose="02020603050405020304" pitchFamily="18" charset="0"/>
                <a:cs typeface="Times New Roman" panose="02020603050405020304" pitchFamily="18" charset="0"/>
              </a:rPr>
              <a:t>Research Objectives</a:t>
            </a:r>
            <a:endParaRPr lang="en-IN" sz="3000" b="1"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6D7FFEA-407F-4B38-BDF9-07ABDF308491}"/>
              </a:ext>
            </a:extLst>
          </p:cNvPr>
          <p:cNvSpPr>
            <a:spLocks noGrp="1"/>
          </p:cNvSpPr>
          <p:nvPr>
            <p:ph type="sldNum" sz="quarter" idx="12"/>
          </p:nvPr>
        </p:nvSpPr>
        <p:spPr/>
        <p:txBody>
          <a:bodyPr/>
          <a:lstStyle/>
          <a:p>
            <a:fld id="{52FFD92A-B768-4FD3-A33B-86A10F99A0F6}" type="slidenum">
              <a:rPr lang="en-IN" smtClean="0"/>
              <a:pPr/>
              <a:t>10</a:t>
            </a:fld>
            <a:endParaRPr lang="en-IN" dirty="0"/>
          </a:p>
        </p:txBody>
      </p:sp>
      <p:sp>
        <p:nvSpPr>
          <p:cNvPr id="5" name="Date Placeholder 4">
            <a:extLst>
              <a:ext uri="{FF2B5EF4-FFF2-40B4-BE49-F238E27FC236}">
                <a16:creationId xmlns:a16="http://schemas.microsoft.com/office/drawing/2014/main" id="{0457D76E-F8A6-4A41-950E-657DE73D56AC}"/>
              </a:ext>
            </a:extLst>
          </p:cNvPr>
          <p:cNvSpPr>
            <a:spLocks noGrp="1"/>
          </p:cNvSpPr>
          <p:nvPr>
            <p:ph type="dt" sz="half" idx="10"/>
          </p:nvPr>
        </p:nvSpPr>
        <p:spPr/>
        <p:txBody>
          <a:bodyPr/>
          <a:lstStyle/>
          <a:p>
            <a:fld id="{1AC1437A-8367-498B-AF3A-6BC6FE51405D}" type="datetime1">
              <a:rPr lang="en-IN" smtClean="0"/>
              <a:pPr/>
              <a:t>22-08-2023</a:t>
            </a:fld>
            <a:endParaRPr lang="en-IN" dirty="0"/>
          </a:p>
        </p:txBody>
      </p:sp>
      <p:sp>
        <p:nvSpPr>
          <p:cNvPr id="7" name="TextBox 6">
            <a:extLst>
              <a:ext uri="{FF2B5EF4-FFF2-40B4-BE49-F238E27FC236}">
                <a16:creationId xmlns:a16="http://schemas.microsoft.com/office/drawing/2014/main" id="{88D49BA3-B8D1-E15D-2A14-04C3974F91CC}"/>
              </a:ext>
            </a:extLst>
          </p:cNvPr>
          <p:cNvSpPr txBox="1"/>
          <p:nvPr/>
        </p:nvSpPr>
        <p:spPr>
          <a:xfrm>
            <a:off x="1470537" y="1822089"/>
            <a:ext cx="9250926" cy="2431435"/>
          </a:xfrm>
          <a:prstGeom prst="rect">
            <a:avLst/>
          </a:prstGeom>
          <a:noFill/>
        </p:spPr>
        <p:txBody>
          <a:bodyPr wrap="square">
            <a:spAutoFit/>
          </a:bodyPr>
          <a:lstStyle/>
          <a:p>
            <a:pPr marL="342900" marR="0" lvl="0" indent="-342900" algn="just">
              <a:spcBef>
                <a:spcPts val="0"/>
              </a:spcBef>
              <a:spcAft>
                <a:spcPts val="1200"/>
              </a:spcAft>
              <a:buFont typeface="+mj-lt"/>
              <a:buAutoNum type="arabicPeriod"/>
            </a:pPr>
            <a:r>
              <a:rPr lang="en-US" sz="1600" dirty="0">
                <a:effectLst/>
                <a:latin typeface="Times New Roman" panose="02020603050405020304" pitchFamily="18" charset="0"/>
                <a:ea typeface="SimSun" panose="02010600030101010101" pitchFamily="2" charset="-122"/>
              </a:rPr>
              <a:t>To study the previous research works to find out the gap in the IoT-based intelligent agricultural field.</a:t>
            </a:r>
          </a:p>
          <a:p>
            <a:pPr marL="342900" marR="0" lvl="0" indent="-342900" algn="just">
              <a:spcBef>
                <a:spcPts val="0"/>
              </a:spcBef>
              <a:spcAft>
                <a:spcPts val="1200"/>
              </a:spcAft>
              <a:buFont typeface="+mj-lt"/>
              <a:buAutoNum type="arabicPeriod"/>
            </a:pPr>
            <a:r>
              <a:rPr lang="en-US" sz="1600" dirty="0">
                <a:effectLst/>
                <a:latin typeface="Times New Roman" panose="02020603050405020304" pitchFamily="18" charset="0"/>
                <a:ea typeface="SimSun" panose="02010600030101010101" pitchFamily="2" charset="-122"/>
              </a:rPr>
              <a:t>To design real-time IoT and AI-enabled networks for pest sounds collecting from and providing to the IoT-based sizeable agricultural field.</a:t>
            </a:r>
          </a:p>
          <a:p>
            <a:pPr marL="342900" marR="0" lvl="0" indent="-342900" algn="just">
              <a:spcBef>
                <a:spcPts val="0"/>
              </a:spcBef>
              <a:spcAft>
                <a:spcPts val="1200"/>
              </a:spcAft>
              <a:buFont typeface="+mj-lt"/>
              <a:buAutoNum type="arabicPeriod"/>
            </a:pPr>
            <a:r>
              <a:rPr lang="en-US" sz="1600" dirty="0">
                <a:effectLst/>
                <a:latin typeface="Times New Roman" panose="02020603050405020304" pitchFamily="18" charset="0"/>
                <a:ea typeface="SimSun" panose="02010600030101010101" pitchFamily="2" charset="-122"/>
              </a:rPr>
              <a:t>To denoise the pest sounds and remove the spectral leakage without affecting the signal during data preprocessing through optimized ways. </a:t>
            </a:r>
          </a:p>
          <a:p>
            <a:pPr marL="342900" indent="-342900" algn="just">
              <a:spcAft>
                <a:spcPts val="1200"/>
              </a:spcAft>
              <a:buFont typeface="+mj-lt"/>
              <a:buAutoNum type="arabicPeriod"/>
            </a:pPr>
            <a:r>
              <a:rPr lang="x-none" sz="1600" spc="-5" dirty="0">
                <a:effectLst/>
                <a:latin typeface="Times New Roman" panose="02020603050405020304" pitchFamily="18" charset="0"/>
                <a:ea typeface="SimSun" panose="02010600030101010101" pitchFamily="2" charset="-122"/>
              </a:rPr>
              <a:t>To train, validate, and test the GPA-Net model with fewer distractions that will lead to better overall results.</a:t>
            </a:r>
            <a:endParaRPr lang="en-US" sz="1600" spc="-5" dirty="0">
              <a:effectLst/>
              <a:latin typeface="Times New Roman" panose="02020603050405020304" pitchFamily="18" charset="0"/>
              <a:ea typeface="SimSun" panose="02010600030101010101" pitchFamily="2" charset="-122"/>
            </a:endParaRPr>
          </a:p>
          <a:p>
            <a:pPr marL="342900" marR="0" lvl="0" indent="-342900" algn="just">
              <a:spcBef>
                <a:spcPts val="0"/>
              </a:spcBef>
              <a:spcAft>
                <a:spcPts val="1200"/>
              </a:spcAft>
              <a:buFont typeface="+mj-lt"/>
              <a:buAutoNum type="arabicPeriod"/>
            </a:pPr>
            <a:r>
              <a:rPr lang="en-US" sz="1600" dirty="0">
                <a:effectLst/>
                <a:latin typeface="Times New Roman" panose="02020603050405020304" pitchFamily="18" charset="0"/>
                <a:ea typeface="SimSun" panose="02010600030101010101" pitchFamily="2" charset="-122"/>
              </a:rPr>
              <a:t>To get the best accuracy in detecting the pest for increasing agricultural productivity. </a:t>
            </a:r>
          </a:p>
        </p:txBody>
      </p:sp>
    </p:spTree>
    <p:extLst>
      <p:ext uri="{BB962C8B-B14F-4D97-AF65-F5344CB8AC3E}">
        <p14:creationId xmlns:p14="http://schemas.microsoft.com/office/powerpoint/2010/main" val="2590068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49C7-7FEE-456D-B274-0F7B93151940}"/>
              </a:ext>
            </a:extLst>
          </p:cNvPr>
          <p:cNvSpPr>
            <a:spLocks noGrp="1"/>
          </p:cNvSpPr>
          <p:nvPr>
            <p:ph type="title"/>
          </p:nvPr>
        </p:nvSpPr>
        <p:spPr>
          <a:xfrm>
            <a:off x="608788" y="746204"/>
            <a:ext cx="10609231" cy="696037"/>
          </a:xfrm>
        </p:spPr>
        <p:txBody>
          <a:bodyPr vert="horz" lIns="91440" tIns="45720" rIns="91440" bIns="45720" rtlCol="0" anchor="ctr">
            <a:normAutofit/>
          </a:bodyPr>
          <a:lstStyle/>
          <a:p>
            <a:pPr algn="ctr"/>
            <a:r>
              <a:rPr lang="en-US" sz="3000" b="1" dirty="0">
                <a:solidFill>
                  <a:srgbClr val="002060"/>
                </a:solidFill>
                <a:latin typeface="Times New Roman" panose="02020603050405020304" pitchFamily="18" charset="0"/>
                <a:cs typeface="Times New Roman" panose="02020603050405020304" pitchFamily="18" charset="0"/>
              </a:rPr>
              <a:t>Proposed Methodology</a:t>
            </a:r>
            <a:endParaRPr lang="en-IN" sz="3000" b="1"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6D7FFEA-407F-4B38-BDF9-07ABDF308491}"/>
              </a:ext>
            </a:extLst>
          </p:cNvPr>
          <p:cNvSpPr>
            <a:spLocks noGrp="1"/>
          </p:cNvSpPr>
          <p:nvPr>
            <p:ph type="sldNum" sz="quarter" idx="12"/>
          </p:nvPr>
        </p:nvSpPr>
        <p:spPr/>
        <p:txBody>
          <a:bodyPr/>
          <a:lstStyle/>
          <a:p>
            <a:fld id="{52FFD92A-B768-4FD3-A33B-86A10F99A0F6}" type="slidenum">
              <a:rPr lang="en-IN" smtClean="0"/>
              <a:pPr/>
              <a:t>11</a:t>
            </a:fld>
            <a:endParaRPr lang="en-IN" dirty="0"/>
          </a:p>
        </p:txBody>
      </p:sp>
      <p:sp>
        <p:nvSpPr>
          <p:cNvPr id="5" name="Date Placeholder 4">
            <a:extLst>
              <a:ext uri="{FF2B5EF4-FFF2-40B4-BE49-F238E27FC236}">
                <a16:creationId xmlns:a16="http://schemas.microsoft.com/office/drawing/2014/main" id="{0457D76E-F8A6-4A41-950E-657DE73D56AC}"/>
              </a:ext>
            </a:extLst>
          </p:cNvPr>
          <p:cNvSpPr>
            <a:spLocks noGrp="1"/>
          </p:cNvSpPr>
          <p:nvPr>
            <p:ph type="dt" sz="half" idx="10"/>
          </p:nvPr>
        </p:nvSpPr>
        <p:spPr/>
        <p:txBody>
          <a:bodyPr/>
          <a:lstStyle/>
          <a:p>
            <a:fld id="{1AC1437A-8367-498B-AF3A-6BC6FE51405D}" type="datetime1">
              <a:rPr lang="en-IN" smtClean="0"/>
              <a:pPr/>
              <a:t>22-08-2023</a:t>
            </a:fld>
            <a:endParaRPr lang="en-IN" dirty="0"/>
          </a:p>
        </p:txBody>
      </p:sp>
      <p:sp>
        <p:nvSpPr>
          <p:cNvPr id="7" name="TextBox 6">
            <a:extLst>
              <a:ext uri="{FF2B5EF4-FFF2-40B4-BE49-F238E27FC236}">
                <a16:creationId xmlns:a16="http://schemas.microsoft.com/office/drawing/2014/main" id="{AEDBC2F7-14BD-469F-2204-3621A51E8F84}"/>
              </a:ext>
            </a:extLst>
          </p:cNvPr>
          <p:cNvSpPr txBox="1"/>
          <p:nvPr/>
        </p:nvSpPr>
        <p:spPr>
          <a:xfrm>
            <a:off x="4621075" y="1356108"/>
            <a:ext cx="2584655" cy="400110"/>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(Dataset description)</a:t>
            </a:r>
          </a:p>
        </p:txBody>
      </p:sp>
      <p:sp>
        <p:nvSpPr>
          <p:cNvPr id="9" name="TextBox 8">
            <a:extLst>
              <a:ext uri="{FF2B5EF4-FFF2-40B4-BE49-F238E27FC236}">
                <a16:creationId xmlns:a16="http://schemas.microsoft.com/office/drawing/2014/main" id="{FB841F24-0FF6-A8C5-48AC-3A6A43CBCECE}"/>
              </a:ext>
            </a:extLst>
          </p:cNvPr>
          <p:cNvSpPr txBox="1"/>
          <p:nvPr/>
        </p:nvSpPr>
        <p:spPr>
          <a:xfrm>
            <a:off x="1303266" y="1923630"/>
            <a:ext cx="10269793" cy="830997"/>
          </a:xfrm>
          <a:prstGeom prst="rect">
            <a:avLst/>
          </a:prstGeom>
          <a:noFill/>
        </p:spPr>
        <p:txBody>
          <a:bodyPr wrap="square">
            <a:spAutoFit/>
          </a:bodyPr>
          <a:lstStyle/>
          <a:p>
            <a:pPr marL="285750" indent="-285750" algn="just">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United States Department of Agriculture (USDA), the Agricultural Research Service (ARS) called </a:t>
            </a:r>
            <a:r>
              <a:rPr lang="en-US" sz="1600" b="1" dirty="0">
                <a:latin typeface="Times New Roman" panose="02020603050405020304" pitchFamily="18" charset="0"/>
                <a:cs typeface="Times New Roman" panose="02020603050405020304" pitchFamily="18" charset="0"/>
              </a:rPr>
              <a:t>USDA ARS </a:t>
            </a:r>
            <a:r>
              <a:rPr lang="en-US" sz="1600" dirty="0">
                <a:latin typeface="Times New Roman" panose="02020603050405020304" pitchFamily="18" charset="0"/>
                <a:cs typeface="Times New Roman" panose="02020603050405020304" pitchFamily="18" charset="0"/>
              </a:rPr>
              <a:t>dataset.</a:t>
            </a:r>
          </a:p>
          <a:p>
            <a:pPr marL="285750" indent="-285750" algn="just">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hlinkClick r:id="rId3"/>
              </a:rPr>
              <a:t>https://data.nal.usda.gov/dataset/bug-bytes-sound-library-stored-product-insect-pest-sounds/resource/ff1b1ed6-5597-4494-be21-7205122dae63 </a:t>
            </a:r>
            <a:r>
              <a:rPr lang="en-US" sz="1600" dirty="0">
                <a:latin typeface="Times New Roman" panose="02020603050405020304" pitchFamily="18" charset="0"/>
                <a:cs typeface="Times New Roman" panose="02020603050405020304" pitchFamily="18" charset="0"/>
              </a:rPr>
              <a:t>  [19]. </a:t>
            </a:r>
          </a:p>
        </p:txBody>
      </p:sp>
      <p:graphicFrame>
        <p:nvGraphicFramePr>
          <p:cNvPr id="3" name="Chart 2">
            <a:extLst>
              <a:ext uri="{FF2B5EF4-FFF2-40B4-BE49-F238E27FC236}">
                <a16:creationId xmlns:a16="http://schemas.microsoft.com/office/drawing/2014/main" id="{D4B5609D-D084-5CF2-EE81-618A00340B2B}"/>
              </a:ext>
            </a:extLst>
          </p:cNvPr>
          <p:cNvGraphicFramePr/>
          <p:nvPr>
            <p:extLst>
              <p:ext uri="{D42A27DB-BD31-4B8C-83A1-F6EECF244321}">
                <p14:modId xmlns:p14="http://schemas.microsoft.com/office/powerpoint/2010/main" val="3514494815"/>
              </p:ext>
            </p:extLst>
          </p:nvPr>
        </p:nvGraphicFramePr>
        <p:xfrm>
          <a:off x="3626167" y="3049522"/>
          <a:ext cx="4543425" cy="24523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459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49C7-7FEE-456D-B274-0F7B93151940}"/>
              </a:ext>
            </a:extLst>
          </p:cNvPr>
          <p:cNvSpPr>
            <a:spLocks noGrp="1"/>
          </p:cNvSpPr>
          <p:nvPr>
            <p:ph type="title"/>
          </p:nvPr>
        </p:nvSpPr>
        <p:spPr>
          <a:xfrm>
            <a:off x="736385" y="838658"/>
            <a:ext cx="10609231" cy="696037"/>
          </a:xfrm>
        </p:spPr>
        <p:txBody>
          <a:bodyPr vert="horz" lIns="91440" tIns="45720" rIns="91440" bIns="45720" rtlCol="0" anchor="ctr">
            <a:normAutofit/>
          </a:bodyPr>
          <a:lstStyle/>
          <a:p>
            <a:pPr algn="ctr"/>
            <a:r>
              <a:rPr lang="en-US" sz="3000" b="1" dirty="0">
                <a:solidFill>
                  <a:srgbClr val="002060"/>
                </a:solidFill>
                <a:latin typeface="Times New Roman" panose="02020603050405020304" pitchFamily="18" charset="0"/>
                <a:cs typeface="Times New Roman" panose="02020603050405020304" pitchFamily="18" charset="0"/>
              </a:rPr>
              <a:t>Proposed Methodology….</a:t>
            </a:r>
            <a:endParaRPr lang="en-IN" sz="3000" b="1"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6D7FFEA-407F-4B38-BDF9-07ABDF308491}"/>
              </a:ext>
            </a:extLst>
          </p:cNvPr>
          <p:cNvSpPr>
            <a:spLocks noGrp="1"/>
          </p:cNvSpPr>
          <p:nvPr>
            <p:ph type="sldNum" sz="quarter" idx="12"/>
          </p:nvPr>
        </p:nvSpPr>
        <p:spPr/>
        <p:txBody>
          <a:bodyPr/>
          <a:lstStyle/>
          <a:p>
            <a:fld id="{52FFD92A-B768-4FD3-A33B-86A10F99A0F6}" type="slidenum">
              <a:rPr lang="en-IN" smtClean="0"/>
              <a:pPr/>
              <a:t>12</a:t>
            </a:fld>
            <a:endParaRPr lang="en-IN" dirty="0"/>
          </a:p>
        </p:txBody>
      </p:sp>
      <p:sp>
        <p:nvSpPr>
          <p:cNvPr id="5" name="Date Placeholder 4">
            <a:extLst>
              <a:ext uri="{FF2B5EF4-FFF2-40B4-BE49-F238E27FC236}">
                <a16:creationId xmlns:a16="http://schemas.microsoft.com/office/drawing/2014/main" id="{0457D76E-F8A6-4A41-950E-657DE73D56AC}"/>
              </a:ext>
            </a:extLst>
          </p:cNvPr>
          <p:cNvSpPr>
            <a:spLocks noGrp="1"/>
          </p:cNvSpPr>
          <p:nvPr>
            <p:ph type="dt" sz="half" idx="10"/>
          </p:nvPr>
        </p:nvSpPr>
        <p:spPr/>
        <p:txBody>
          <a:bodyPr/>
          <a:lstStyle/>
          <a:p>
            <a:fld id="{1AC1437A-8367-498B-AF3A-6BC6FE51405D}" type="datetime1">
              <a:rPr lang="en-IN" smtClean="0"/>
              <a:pPr/>
              <a:t>22-08-2023</a:t>
            </a:fld>
            <a:endParaRPr lang="en-IN" dirty="0"/>
          </a:p>
        </p:txBody>
      </p:sp>
      <p:sp>
        <p:nvSpPr>
          <p:cNvPr id="7" name="TextBox 6">
            <a:extLst>
              <a:ext uri="{FF2B5EF4-FFF2-40B4-BE49-F238E27FC236}">
                <a16:creationId xmlns:a16="http://schemas.microsoft.com/office/drawing/2014/main" id="{AEDBC2F7-14BD-469F-2204-3621A51E8F84}"/>
              </a:ext>
            </a:extLst>
          </p:cNvPr>
          <p:cNvSpPr txBox="1"/>
          <p:nvPr/>
        </p:nvSpPr>
        <p:spPr>
          <a:xfrm>
            <a:off x="4613709" y="1444946"/>
            <a:ext cx="2584655" cy="400110"/>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(Data Pre-processing)</a:t>
            </a:r>
          </a:p>
        </p:txBody>
      </p:sp>
      <p:sp>
        <p:nvSpPr>
          <p:cNvPr id="3" name="TextBox 2">
            <a:extLst>
              <a:ext uri="{FF2B5EF4-FFF2-40B4-BE49-F238E27FC236}">
                <a16:creationId xmlns:a16="http://schemas.microsoft.com/office/drawing/2014/main" id="{83EF5EDF-35F7-B04A-295D-861E86EAEB65}"/>
              </a:ext>
            </a:extLst>
          </p:cNvPr>
          <p:cNvSpPr txBox="1"/>
          <p:nvPr/>
        </p:nvSpPr>
        <p:spPr>
          <a:xfrm>
            <a:off x="1494217" y="1985587"/>
            <a:ext cx="10269793" cy="1107996"/>
          </a:xfrm>
          <a:prstGeom prst="rect">
            <a:avLst/>
          </a:prstGeom>
          <a:noFill/>
        </p:spPr>
        <p:txBody>
          <a:bodyPr wrap="square">
            <a:spAutoFit/>
          </a:bodyPr>
          <a:lstStyle/>
          <a:p>
            <a:pPr marL="285750" indent="-285750" algn="just">
              <a:buFont typeface="Wingdings" panose="05000000000000000000" pitchFamily="2" charset="2"/>
              <a:buChar char="Ø"/>
            </a:pPr>
            <a:r>
              <a:rPr lang="en-US" sz="1600" b="1" dirty="0">
                <a:latin typeface="Times New Roman" panose="02020603050405020304" pitchFamily="18" charset="0"/>
                <a:ea typeface="SimSun" panose="02010600030101010101" pitchFamily="2" charset="-122"/>
              </a:rPr>
              <a:t>Chebyshev filter </a:t>
            </a:r>
            <a:r>
              <a:rPr lang="en-US" sz="1600" dirty="0">
                <a:latin typeface="Times New Roman" panose="02020603050405020304" pitchFamily="18" charset="0"/>
                <a:cs typeface="Times New Roman" panose="02020603050405020304" pitchFamily="18" charset="0"/>
              </a:rPr>
              <a:t>: denoising the pest sound</a:t>
            </a:r>
          </a:p>
          <a:p>
            <a:pPr marL="285750" indent="-285750" algn="just">
              <a:buFont typeface="Wingdings" panose="05000000000000000000" pitchFamily="2" charset="2"/>
              <a:buChar char="Ø"/>
            </a:pPr>
            <a:r>
              <a:rPr lang="en-US" sz="1600" b="1" dirty="0">
                <a:latin typeface="Times New Roman" panose="02020603050405020304" pitchFamily="18" charset="0"/>
                <a:ea typeface="SimSun" panose="02010600030101010101" pitchFamily="2" charset="-122"/>
              </a:rPr>
              <a:t>Welch approach</a:t>
            </a:r>
            <a:r>
              <a:rPr lang="en-US" sz="1600" dirty="0">
                <a:latin typeface="Times New Roman" panose="02020603050405020304" pitchFamily="18" charset="0"/>
                <a:cs typeface="Times New Roman" panose="02020603050405020304" pitchFamily="18" charset="0"/>
              </a:rPr>
              <a:t>: </a:t>
            </a:r>
            <a:r>
              <a:rPr lang="en-US" sz="1600" kern="0" dirty="0">
                <a:effectLst/>
                <a:latin typeface="Times New Roman" panose="02020603050405020304" pitchFamily="18" charset="0"/>
                <a:ea typeface="SimSun" panose="02010600030101010101" pitchFamily="2" charset="-122"/>
              </a:rPr>
              <a:t>removing the spectral leakage</a:t>
            </a:r>
          </a:p>
          <a:p>
            <a:pPr marL="285750" indent="-285750" algn="just">
              <a:buFont typeface="Wingdings" panose="05000000000000000000" pitchFamily="2" charset="2"/>
              <a:buChar char="Ø"/>
            </a:pPr>
            <a:r>
              <a:rPr lang="en-US" sz="1600" b="1" dirty="0">
                <a:latin typeface="Times New Roman" panose="02020603050405020304" pitchFamily="18" charset="0"/>
                <a:ea typeface="SimSun" panose="02010600030101010101" pitchFamily="2" charset="-122"/>
              </a:rPr>
              <a:t>Non-overlap-add method </a:t>
            </a:r>
            <a:r>
              <a:rPr lang="en-US" sz="1600" kern="0" dirty="0">
                <a:latin typeface="Times New Roman" panose="02020603050405020304" pitchFamily="18" charset="0"/>
                <a:ea typeface="SimSun" panose="02010600030101010101" pitchFamily="2" charset="-122"/>
                <a:cs typeface="Times New Roman" panose="02020603050405020304" pitchFamily="18" charset="0"/>
              </a:rPr>
              <a:t>: </a:t>
            </a:r>
            <a:r>
              <a:rPr lang="en-US" sz="1600" kern="0" dirty="0">
                <a:effectLst/>
                <a:latin typeface="Times New Roman" panose="02020603050405020304" pitchFamily="18" charset="0"/>
                <a:ea typeface="SimSun" panose="02010600030101010101" pitchFamily="2" charset="-122"/>
              </a:rPr>
              <a:t>converting overlapping to non-overlapping frames</a:t>
            </a:r>
          </a:p>
          <a:p>
            <a:pPr marL="285750" indent="-285750" algn="just">
              <a:buFont typeface="Wingdings" panose="05000000000000000000" pitchFamily="2" charset="2"/>
              <a:buChar char="Ø"/>
            </a:pPr>
            <a:r>
              <a:rPr lang="en-US" sz="1600" b="1" dirty="0">
                <a:latin typeface="Times New Roman" panose="02020603050405020304" pitchFamily="18" charset="0"/>
                <a:ea typeface="SimSun" panose="02010600030101010101" pitchFamily="2" charset="-122"/>
              </a:rPr>
              <a:t>Linear Prediction Coefficients (LPC): </a:t>
            </a:r>
            <a:r>
              <a:rPr lang="en-US" sz="1600" dirty="0">
                <a:effectLst/>
                <a:latin typeface="Times New Roman" panose="02020603050405020304" pitchFamily="18" charset="0"/>
                <a:ea typeface="SimSun" panose="02010600030101010101" pitchFamily="2" charset="-122"/>
              </a:rPr>
              <a:t>computing the feature matrix from the pest sound signal</a:t>
            </a:r>
          </a:p>
        </p:txBody>
      </p:sp>
      <p:sp>
        <p:nvSpPr>
          <p:cNvPr id="38" name="TextBox 37">
            <a:extLst>
              <a:ext uri="{FF2B5EF4-FFF2-40B4-BE49-F238E27FC236}">
                <a16:creationId xmlns:a16="http://schemas.microsoft.com/office/drawing/2014/main" id="{E494FFE3-D69A-72E8-E9F5-C78D14B7C757}"/>
              </a:ext>
            </a:extLst>
          </p:cNvPr>
          <p:cNvSpPr txBox="1"/>
          <p:nvPr/>
        </p:nvSpPr>
        <p:spPr>
          <a:xfrm>
            <a:off x="1190625" y="5090282"/>
            <a:ext cx="9053051" cy="338554"/>
          </a:xfrm>
          <a:prstGeom prst="rect">
            <a:avLst/>
          </a:prstGeom>
          <a:noFill/>
        </p:spPr>
        <p:txBody>
          <a:bodyPr wrap="square">
            <a:spAutoFit/>
          </a:bodyPr>
          <a:lstStyle/>
          <a:p>
            <a:pPr marL="285750" indent="-285750" algn="just">
              <a:buFont typeface="Wingdings" panose="05000000000000000000" pitchFamily="2" charset="2"/>
              <a:buChar char="Ø"/>
            </a:pPr>
            <a:r>
              <a:rPr lang="en-US" sz="1600" b="1" dirty="0">
                <a:latin typeface="Times New Roman" panose="02020603050405020304" pitchFamily="18" charset="0"/>
                <a:cs typeface="Times New Roman" panose="02020603050405020304" pitchFamily="18" charset="0"/>
              </a:rPr>
              <a:t>Statistical measurements of each sound</a:t>
            </a:r>
            <a:r>
              <a:rPr lang="en-US" sz="1600" dirty="0">
                <a:latin typeface="Times New Roman" panose="02020603050405020304" pitchFamily="18" charset="0"/>
                <a:cs typeface="Times New Roman" panose="02020603050405020304" pitchFamily="18" charset="0"/>
              </a:rPr>
              <a:t>: Mean, Median, Variance, Standard Deviation</a:t>
            </a:r>
          </a:p>
        </p:txBody>
      </p:sp>
      <p:grpSp>
        <p:nvGrpSpPr>
          <p:cNvPr id="6" name="Group 5">
            <a:extLst>
              <a:ext uri="{FF2B5EF4-FFF2-40B4-BE49-F238E27FC236}">
                <a16:creationId xmlns:a16="http://schemas.microsoft.com/office/drawing/2014/main" id="{351C6A38-DC4B-E776-16EF-E3FE7492215A}"/>
              </a:ext>
            </a:extLst>
          </p:cNvPr>
          <p:cNvGrpSpPr/>
          <p:nvPr/>
        </p:nvGrpSpPr>
        <p:grpSpPr>
          <a:xfrm>
            <a:off x="1929130" y="3544475"/>
            <a:ext cx="3892550" cy="890365"/>
            <a:chOff x="-133350" y="0"/>
            <a:chExt cx="3609346" cy="676275"/>
          </a:xfrm>
        </p:grpSpPr>
        <p:grpSp>
          <p:nvGrpSpPr>
            <p:cNvPr id="8" name="Group 7">
              <a:extLst>
                <a:ext uri="{FF2B5EF4-FFF2-40B4-BE49-F238E27FC236}">
                  <a16:creationId xmlns:a16="http://schemas.microsoft.com/office/drawing/2014/main" id="{529419E6-C5FA-F3FB-DDED-C6DED142AB0B}"/>
                </a:ext>
              </a:extLst>
            </p:cNvPr>
            <p:cNvGrpSpPr/>
            <p:nvPr/>
          </p:nvGrpSpPr>
          <p:grpSpPr>
            <a:xfrm>
              <a:off x="-133350" y="0"/>
              <a:ext cx="3609346" cy="657226"/>
              <a:chOff x="-133364" y="0"/>
              <a:chExt cx="3609881" cy="657226"/>
            </a:xfrm>
          </p:grpSpPr>
          <p:cxnSp>
            <p:nvCxnSpPr>
              <p:cNvPr id="11" name="Straight Arrow Connector 10">
                <a:extLst>
                  <a:ext uri="{FF2B5EF4-FFF2-40B4-BE49-F238E27FC236}">
                    <a16:creationId xmlns:a16="http://schemas.microsoft.com/office/drawing/2014/main" id="{42B6903E-9077-9E45-72E8-EBFC3C527ADB}"/>
                  </a:ext>
                </a:extLst>
              </p:cNvPr>
              <p:cNvCxnSpPr/>
              <p:nvPr/>
            </p:nvCxnSpPr>
            <p:spPr>
              <a:xfrm rot="10800000">
                <a:off x="1190625" y="533400"/>
                <a:ext cx="182245" cy="0"/>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grpSp>
            <p:nvGrpSpPr>
              <p:cNvPr id="12" name="Group 11">
                <a:extLst>
                  <a:ext uri="{FF2B5EF4-FFF2-40B4-BE49-F238E27FC236}">
                    <a16:creationId xmlns:a16="http://schemas.microsoft.com/office/drawing/2014/main" id="{C49FC542-5455-82D7-9E76-E1C79DDFDE7A}"/>
                  </a:ext>
                </a:extLst>
              </p:cNvPr>
              <p:cNvGrpSpPr/>
              <p:nvPr/>
            </p:nvGrpSpPr>
            <p:grpSpPr>
              <a:xfrm>
                <a:off x="-133364" y="0"/>
                <a:ext cx="3609881" cy="657226"/>
                <a:chOff x="-133364" y="0"/>
                <a:chExt cx="3609881" cy="657226"/>
              </a:xfrm>
            </p:grpSpPr>
            <p:grpSp>
              <p:nvGrpSpPr>
                <p:cNvPr id="14" name="Group 13">
                  <a:extLst>
                    <a:ext uri="{FF2B5EF4-FFF2-40B4-BE49-F238E27FC236}">
                      <a16:creationId xmlns:a16="http://schemas.microsoft.com/office/drawing/2014/main" id="{88542684-23BE-0303-7BB4-A2EFF1A2BD68}"/>
                    </a:ext>
                  </a:extLst>
                </p:cNvPr>
                <p:cNvGrpSpPr/>
                <p:nvPr/>
              </p:nvGrpSpPr>
              <p:grpSpPr>
                <a:xfrm>
                  <a:off x="-133364" y="0"/>
                  <a:ext cx="3609881" cy="657226"/>
                  <a:chOff x="-133364" y="0"/>
                  <a:chExt cx="3609881" cy="657226"/>
                </a:xfrm>
              </p:grpSpPr>
              <p:grpSp>
                <p:nvGrpSpPr>
                  <p:cNvPr id="17" name="Group 16">
                    <a:extLst>
                      <a:ext uri="{FF2B5EF4-FFF2-40B4-BE49-F238E27FC236}">
                        <a16:creationId xmlns:a16="http://schemas.microsoft.com/office/drawing/2014/main" id="{BC395431-D76A-88A8-5F87-F3413C082AB4}"/>
                      </a:ext>
                    </a:extLst>
                  </p:cNvPr>
                  <p:cNvGrpSpPr/>
                  <p:nvPr/>
                </p:nvGrpSpPr>
                <p:grpSpPr>
                  <a:xfrm>
                    <a:off x="561957" y="0"/>
                    <a:ext cx="2914560" cy="657226"/>
                    <a:chOff x="1666899" y="323850"/>
                    <a:chExt cx="2914639" cy="657226"/>
                  </a:xfrm>
                </p:grpSpPr>
                <p:grpSp>
                  <p:nvGrpSpPr>
                    <p:cNvPr id="19" name="Group 18">
                      <a:extLst>
                        <a:ext uri="{FF2B5EF4-FFF2-40B4-BE49-F238E27FC236}">
                          <a16:creationId xmlns:a16="http://schemas.microsoft.com/office/drawing/2014/main" id="{5E7569A3-5F78-3BB6-6BC3-EBD73AFEA54D}"/>
                        </a:ext>
                      </a:extLst>
                    </p:cNvPr>
                    <p:cNvGrpSpPr/>
                    <p:nvPr/>
                  </p:nvGrpSpPr>
                  <p:grpSpPr>
                    <a:xfrm>
                      <a:off x="1666899" y="323850"/>
                      <a:ext cx="2914626" cy="266700"/>
                      <a:chOff x="1666899" y="323850"/>
                      <a:chExt cx="2914626" cy="266700"/>
                    </a:xfrm>
                  </p:grpSpPr>
                  <p:sp>
                    <p:nvSpPr>
                      <p:cNvPr id="27" name="Rectangle 26">
                        <a:extLst>
                          <a:ext uri="{FF2B5EF4-FFF2-40B4-BE49-F238E27FC236}">
                            <a16:creationId xmlns:a16="http://schemas.microsoft.com/office/drawing/2014/main" id="{5EEC7D19-776F-3CAE-6E1D-BADFDC6AF295}"/>
                          </a:ext>
                        </a:extLst>
                      </p:cNvPr>
                      <p:cNvSpPr/>
                      <p:nvPr/>
                    </p:nvSpPr>
                    <p:spPr>
                      <a:xfrm>
                        <a:off x="1666899" y="333375"/>
                        <a:ext cx="847725" cy="25717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Preemphasis</a:t>
                        </a:r>
                        <a:endParaRPr lang="en-US" sz="1100" kern="100" dirty="0">
                          <a:effectLst/>
                          <a:ea typeface="Calibri" panose="020F0502020204030204" pitchFamily="34" charset="0"/>
                          <a:cs typeface="Times New Roman" panose="02020603050405020304" pitchFamily="18" charset="0"/>
                        </a:endParaRPr>
                      </a:p>
                    </p:txBody>
                  </p:sp>
                  <p:grpSp>
                    <p:nvGrpSpPr>
                      <p:cNvPr id="28" name="Group 27">
                        <a:extLst>
                          <a:ext uri="{FF2B5EF4-FFF2-40B4-BE49-F238E27FC236}">
                            <a16:creationId xmlns:a16="http://schemas.microsoft.com/office/drawing/2014/main" id="{481EBEFA-4202-4710-8ED8-18A06D7724D1}"/>
                          </a:ext>
                        </a:extLst>
                      </p:cNvPr>
                      <p:cNvGrpSpPr/>
                      <p:nvPr/>
                    </p:nvGrpSpPr>
                    <p:grpSpPr>
                      <a:xfrm>
                        <a:off x="2525419" y="323850"/>
                        <a:ext cx="1027355" cy="257175"/>
                        <a:chOff x="1039519" y="314325"/>
                        <a:chExt cx="1027355" cy="257175"/>
                      </a:xfrm>
                    </p:grpSpPr>
                    <p:sp>
                      <p:nvSpPr>
                        <p:cNvPr id="33" name="Rectangle 32">
                          <a:extLst>
                            <a:ext uri="{FF2B5EF4-FFF2-40B4-BE49-F238E27FC236}">
                              <a16:creationId xmlns:a16="http://schemas.microsoft.com/office/drawing/2014/main" id="{09B3CF65-5F3F-9D9A-AE6C-E0736AC0AEA6}"/>
                            </a:ext>
                          </a:extLst>
                        </p:cNvPr>
                        <p:cNvSpPr/>
                        <p:nvPr/>
                      </p:nvSpPr>
                      <p:spPr>
                        <a:xfrm>
                          <a:off x="1219149" y="314325"/>
                          <a:ext cx="847725" cy="25717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0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Framing</a:t>
                          </a:r>
                          <a:endParaRPr lang="en-US" sz="1100" kern="100">
                            <a:effectLst/>
                            <a:ea typeface="Calibri" panose="020F0502020204030204" pitchFamily="34" charset="0"/>
                            <a:cs typeface="Times New Roman" panose="02020603050405020304" pitchFamily="18" charset="0"/>
                          </a:endParaRPr>
                        </a:p>
                      </p:txBody>
                    </p:sp>
                    <p:cxnSp>
                      <p:nvCxnSpPr>
                        <p:cNvPr id="34" name="Straight Arrow Connector 33">
                          <a:extLst>
                            <a:ext uri="{FF2B5EF4-FFF2-40B4-BE49-F238E27FC236}">
                              <a16:creationId xmlns:a16="http://schemas.microsoft.com/office/drawing/2014/main" id="{A0D6AD58-37F6-E0BA-6D6C-71698FA4D5C7}"/>
                            </a:ext>
                          </a:extLst>
                        </p:cNvPr>
                        <p:cNvCxnSpPr/>
                        <p:nvPr/>
                      </p:nvCxnSpPr>
                      <p:spPr>
                        <a:xfrm>
                          <a:off x="1039519" y="447675"/>
                          <a:ext cx="182885" cy="0"/>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29" name="Group 28">
                        <a:extLst>
                          <a:ext uri="{FF2B5EF4-FFF2-40B4-BE49-F238E27FC236}">
                            <a16:creationId xmlns:a16="http://schemas.microsoft.com/office/drawing/2014/main" id="{78688B79-4934-92DE-F431-66119758DD87}"/>
                          </a:ext>
                        </a:extLst>
                      </p:cNvPr>
                      <p:cNvGrpSpPr/>
                      <p:nvPr/>
                    </p:nvGrpSpPr>
                    <p:grpSpPr>
                      <a:xfrm>
                        <a:off x="3552825" y="323850"/>
                        <a:ext cx="1028700" cy="257175"/>
                        <a:chOff x="571500" y="304800"/>
                        <a:chExt cx="1028700" cy="257175"/>
                      </a:xfrm>
                    </p:grpSpPr>
                    <p:sp>
                      <p:nvSpPr>
                        <p:cNvPr id="30" name="Rectangle 29">
                          <a:extLst>
                            <a:ext uri="{FF2B5EF4-FFF2-40B4-BE49-F238E27FC236}">
                              <a16:creationId xmlns:a16="http://schemas.microsoft.com/office/drawing/2014/main" id="{53B8D117-EB09-53EA-9E70-E4F42C25688F}"/>
                            </a:ext>
                          </a:extLst>
                        </p:cNvPr>
                        <p:cNvSpPr/>
                        <p:nvPr/>
                      </p:nvSpPr>
                      <p:spPr>
                        <a:xfrm>
                          <a:off x="752475" y="304800"/>
                          <a:ext cx="847725" cy="25717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0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Windowing</a:t>
                          </a:r>
                          <a:endParaRPr lang="en-US" sz="1100" kern="100">
                            <a:effectLst/>
                            <a:ea typeface="Calibri" panose="020F0502020204030204" pitchFamily="34" charset="0"/>
                            <a:cs typeface="Times New Roman" panose="02020603050405020304" pitchFamily="18" charset="0"/>
                          </a:endParaRPr>
                        </a:p>
                      </p:txBody>
                    </p:sp>
                    <p:cxnSp>
                      <p:nvCxnSpPr>
                        <p:cNvPr id="32" name="Straight Arrow Connector 31">
                          <a:extLst>
                            <a:ext uri="{FF2B5EF4-FFF2-40B4-BE49-F238E27FC236}">
                              <a16:creationId xmlns:a16="http://schemas.microsoft.com/office/drawing/2014/main" id="{B5DBB36C-1C64-66E5-0DC5-24BD21E62F06}"/>
                            </a:ext>
                          </a:extLst>
                        </p:cNvPr>
                        <p:cNvCxnSpPr/>
                        <p:nvPr/>
                      </p:nvCxnSpPr>
                      <p:spPr>
                        <a:xfrm>
                          <a:off x="571500" y="428625"/>
                          <a:ext cx="182885" cy="0"/>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grpSp>
                </p:grpSp>
                <p:grpSp>
                  <p:nvGrpSpPr>
                    <p:cNvPr id="20" name="Group 19">
                      <a:extLst>
                        <a:ext uri="{FF2B5EF4-FFF2-40B4-BE49-F238E27FC236}">
                          <a16:creationId xmlns:a16="http://schemas.microsoft.com/office/drawing/2014/main" id="{C597456D-079A-D7C3-A2AE-201D598F368A}"/>
                        </a:ext>
                      </a:extLst>
                    </p:cNvPr>
                    <p:cNvGrpSpPr/>
                    <p:nvPr/>
                  </p:nvGrpSpPr>
                  <p:grpSpPr>
                    <a:xfrm>
                      <a:off x="2476493" y="584835"/>
                      <a:ext cx="2105045" cy="396241"/>
                      <a:chOff x="2466968" y="-586740"/>
                      <a:chExt cx="2105045" cy="396241"/>
                    </a:xfrm>
                  </p:grpSpPr>
                  <p:grpSp>
                    <p:nvGrpSpPr>
                      <p:cNvPr id="21" name="Group 20">
                        <a:extLst>
                          <a:ext uri="{FF2B5EF4-FFF2-40B4-BE49-F238E27FC236}">
                            <a16:creationId xmlns:a16="http://schemas.microsoft.com/office/drawing/2014/main" id="{9B391FB3-ACD5-A0BC-02AB-DF955F32A9B6}"/>
                          </a:ext>
                        </a:extLst>
                      </p:cNvPr>
                      <p:cNvGrpSpPr/>
                      <p:nvPr/>
                    </p:nvGrpSpPr>
                    <p:grpSpPr>
                      <a:xfrm>
                        <a:off x="2466968" y="-447674"/>
                        <a:ext cx="2105045" cy="257175"/>
                        <a:chOff x="2466968" y="-447674"/>
                        <a:chExt cx="2105045" cy="257175"/>
                      </a:xfrm>
                    </p:grpSpPr>
                    <p:sp>
                      <p:nvSpPr>
                        <p:cNvPr id="23" name="Rectangle 22">
                          <a:extLst>
                            <a:ext uri="{FF2B5EF4-FFF2-40B4-BE49-F238E27FC236}">
                              <a16:creationId xmlns:a16="http://schemas.microsoft.com/office/drawing/2014/main" id="{E457DD34-AFEA-4B03-3F8A-3F6208B2EB0D}"/>
                            </a:ext>
                          </a:extLst>
                        </p:cNvPr>
                        <p:cNvSpPr/>
                        <p:nvPr/>
                      </p:nvSpPr>
                      <p:spPr>
                        <a:xfrm>
                          <a:off x="2466968" y="-447674"/>
                          <a:ext cx="914400" cy="25717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0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LPC Analysis</a:t>
                          </a:r>
                          <a:endParaRPr lang="en-US" sz="1100" kern="100">
                            <a:effectLst/>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07503664-5E49-1505-F79B-ECF5B2CA5BE2}"/>
                            </a:ext>
                          </a:extLst>
                        </p:cNvPr>
                        <p:cNvGrpSpPr/>
                        <p:nvPr/>
                      </p:nvGrpSpPr>
                      <p:grpSpPr>
                        <a:xfrm>
                          <a:off x="3381369" y="-447674"/>
                          <a:ext cx="1190644" cy="257175"/>
                          <a:chOff x="400044" y="-466724"/>
                          <a:chExt cx="1190644" cy="257175"/>
                        </a:xfrm>
                      </p:grpSpPr>
                      <p:sp>
                        <p:nvSpPr>
                          <p:cNvPr id="25" name="Rectangle 24">
                            <a:extLst>
                              <a:ext uri="{FF2B5EF4-FFF2-40B4-BE49-F238E27FC236}">
                                <a16:creationId xmlns:a16="http://schemas.microsoft.com/office/drawing/2014/main" id="{93CD5225-DC4F-A7B5-BDDE-3DB535ADDA61}"/>
                              </a:ext>
                            </a:extLst>
                          </p:cNvPr>
                          <p:cNvSpPr/>
                          <p:nvPr/>
                        </p:nvSpPr>
                        <p:spPr>
                          <a:xfrm>
                            <a:off x="584848" y="-466724"/>
                            <a:ext cx="1005840" cy="25717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0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Autocorrelation</a:t>
                            </a:r>
                            <a:endParaRPr lang="en-US" sz="1100" kern="100">
                              <a:effectLst/>
                              <a:ea typeface="Calibri" panose="020F0502020204030204" pitchFamily="34" charset="0"/>
                              <a:cs typeface="Times New Roman" panose="02020603050405020304" pitchFamily="18" charset="0"/>
                            </a:endParaRPr>
                          </a:p>
                        </p:txBody>
                      </p:sp>
                      <p:cxnSp>
                        <p:nvCxnSpPr>
                          <p:cNvPr id="26" name="Straight Arrow Connector 25">
                            <a:extLst>
                              <a:ext uri="{FF2B5EF4-FFF2-40B4-BE49-F238E27FC236}">
                                <a16:creationId xmlns:a16="http://schemas.microsoft.com/office/drawing/2014/main" id="{75EF055D-74D6-AA8E-3348-7DCE36640069}"/>
                              </a:ext>
                            </a:extLst>
                          </p:cNvPr>
                          <p:cNvCxnSpPr/>
                          <p:nvPr/>
                        </p:nvCxnSpPr>
                        <p:spPr>
                          <a:xfrm rot="10800000">
                            <a:off x="400044" y="-352425"/>
                            <a:ext cx="182885" cy="0"/>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grpSp>
                  </p:grpSp>
                  <p:cxnSp>
                    <p:nvCxnSpPr>
                      <p:cNvPr id="22" name="Straight Arrow Connector 21">
                        <a:extLst>
                          <a:ext uri="{FF2B5EF4-FFF2-40B4-BE49-F238E27FC236}">
                            <a16:creationId xmlns:a16="http://schemas.microsoft.com/office/drawing/2014/main" id="{F1616797-2CAB-4401-B042-F4F13DDDF32B}"/>
                          </a:ext>
                        </a:extLst>
                      </p:cNvPr>
                      <p:cNvCxnSpPr/>
                      <p:nvPr/>
                    </p:nvCxnSpPr>
                    <p:spPr>
                      <a:xfrm rot="5400000">
                        <a:off x="4080498" y="-513588"/>
                        <a:ext cx="146304" cy="0"/>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grpSp>
              </p:grpSp>
              <p:sp>
                <p:nvSpPr>
                  <p:cNvPr id="18" name="Rectangle 17">
                    <a:extLst>
                      <a:ext uri="{FF2B5EF4-FFF2-40B4-BE49-F238E27FC236}">
                        <a16:creationId xmlns:a16="http://schemas.microsoft.com/office/drawing/2014/main" id="{971EBA55-98BC-7C42-CB30-ADA76DCA7E91}"/>
                      </a:ext>
                    </a:extLst>
                  </p:cNvPr>
                  <p:cNvSpPr/>
                  <p:nvPr/>
                </p:nvSpPr>
                <p:spPr>
                  <a:xfrm>
                    <a:off x="-133364" y="19050"/>
                    <a:ext cx="504190" cy="25717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0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Input</a:t>
                    </a:r>
                    <a:endParaRPr lang="en-US" sz="1100" kern="100">
                      <a:effectLst/>
                      <a:ea typeface="Calibri" panose="020F0502020204030204" pitchFamily="34" charset="0"/>
                      <a:cs typeface="Times New Roman" panose="02020603050405020304" pitchFamily="18" charset="0"/>
                    </a:endParaRPr>
                  </a:p>
                </p:txBody>
              </p:sp>
            </p:grpSp>
            <p:cxnSp>
              <p:nvCxnSpPr>
                <p:cNvPr id="15" name="Straight Arrow Connector 14">
                  <a:extLst>
                    <a:ext uri="{FF2B5EF4-FFF2-40B4-BE49-F238E27FC236}">
                      <a16:creationId xmlns:a16="http://schemas.microsoft.com/office/drawing/2014/main" id="{42C44C97-AA95-E1F3-DAE3-9E85F4BB41C1}"/>
                    </a:ext>
                  </a:extLst>
                </p:cNvPr>
                <p:cNvCxnSpPr/>
                <p:nvPr/>
              </p:nvCxnSpPr>
              <p:spPr>
                <a:xfrm>
                  <a:off x="381000" y="142875"/>
                  <a:ext cx="182880" cy="0"/>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grpSp>
        </p:grpSp>
        <p:sp>
          <p:nvSpPr>
            <p:cNvPr id="10" name="Rectangle 9">
              <a:extLst>
                <a:ext uri="{FF2B5EF4-FFF2-40B4-BE49-F238E27FC236}">
                  <a16:creationId xmlns:a16="http://schemas.microsoft.com/office/drawing/2014/main" id="{33245A7B-961E-C582-B04E-F51C590B7C38}"/>
                </a:ext>
              </a:extLst>
            </p:cNvPr>
            <p:cNvSpPr/>
            <p:nvPr/>
          </p:nvSpPr>
          <p:spPr>
            <a:xfrm>
              <a:off x="695325" y="419100"/>
              <a:ext cx="503555" cy="25717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0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LPC</a:t>
              </a:r>
              <a:endParaRPr lang="en-US" sz="1100" kern="100">
                <a:effectLst/>
                <a:ea typeface="Calibri" panose="020F0502020204030204" pitchFamily="34" charset="0"/>
                <a:cs typeface="Times New Roman" panose="02020603050405020304" pitchFamily="18" charset="0"/>
              </a:endParaRPr>
            </a:p>
          </p:txBody>
        </p:sp>
      </p:grpSp>
      <p:graphicFrame>
        <p:nvGraphicFramePr>
          <p:cNvPr id="67" name="Table 66">
            <a:extLst>
              <a:ext uri="{FF2B5EF4-FFF2-40B4-BE49-F238E27FC236}">
                <a16:creationId xmlns:a16="http://schemas.microsoft.com/office/drawing/2014/main" id="{FC3F3998-C384-AD7E-20AB-4B486A14C1D4}"/>
              </a:ext>
            </a:extLst>
          </p:cNvPr>
          <p:cNvGraphicFramePr>
            <a:graphicFrameLocks noGrp="1"/>
          </p:cNvGraphicFramePr>
          <p:nvPr>
            <p:extLst>
              <p:ext uri="{D42A27DB-BD31-4B8C-83A1-F6EECF244321}">
                <p14:modId xmlns:p14="http://schemas.microsoft.com/office/powerpoint/2010/main" val="2200459675"/>
              </p:ext>
            </p:extLst>
          </p:nvPr>
        </p:nvGraphicFramePr>
        <p:xfrm>
          <a:off x="6477002" y="3185024"/>
          <a:ext cx="3505196" cy="1889896"/>
        </p:xfrm>
        <a:graphic>
          <a:graphicData uri="http://schemas.openxmlformats.org/drawingml/2006/table">
            <a:tbl>
              <a:tblPr firstRow="1" firstCol="1" lastRow="1" lastCol="1" bandRow="1" bandCol="1"/>
              <a:tblGrid>
                <a:gridCol w="1128579">
                  <a:extLst>
                    <a:ext uri="{9D8B030D-6E8A-4147-A177-3AD203B41FA5}">
                      <a16:colId xmlns:a16="http://schemas.microsoft.com/office/drawing/2014/main" val="3223585165"/>
                    </a:ext>
                  </a:extLst>
                </a:gridCol>
                <a:gridCol w="2376617">
                  <a:extLst>
                    <a:ext uri="{9D8B030D-6E8A-4147-A177-3AD203B41FA5}">
                      <a16:colId xmlns:a16="http://schemas.microsoft.com/office/drawing/2014/main" val="1919880312"/>
                    </a:ext>
                  </a:extLst>
                </a:gridCol>
              </a:tblGrid>
              <a:tr h="178174">
                <a:tc>
                  <a:txBody>
                    <a:bodyPr/>
                    <a:lstStyle/>
                    <a:p>
                      <a:pPr marL="0" marR="145415" algn="r">
                        <a:lnSpc>
                          <a:spcPts val="770"/>
                        </a:lnSpc>
                        <a:spcBef>
                          <a:spcPts val="0"/>
                        </a:spcBef>
                        <a:spcAft>
                          <a:spcPts val="0"/>
                        </a:spcAft>
                      </a:pPr>
                      <a:r>
                        <a:rPr lang="en-US" sz="1000" b="1" kern="100">
                          <a:solidFill>
                            <a:srgbClr val="202020"/>
                          </a:solidFill>
                          <a:effectLst/>
                          <a:latin typeface="Times New Roman" panose="02020603050405020304" pitchFamily="18" charset="0"/>
                          <a:ea typeface="Consolas" panose="020B0609020204030204" pitchFamily="49" charset="0"/>
                          <a:cs typeface="Consolas" panose="020B0609020204030204" pitchFamily="49" charset="0"/>
                        </a:rPr>
                        <a:t>No. of pest sounds</a:t>
                      </a:r>
                      <a:endParaRPr lang="en-US" sz="1100" kern="100">
                        <a:effectLst/>
                        <a:latin typeface="Consolas" panose="020B0609020204030204" pitchFamily="49" charset="0"/>
                        <a:ea typeface="Consolas" panose="020B0609020204030204" pitchFamily="49" charset="0"/>
                        <a:cs typeface="Consolas" panose="020B0609020204030204" pitchFamily="49"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0480" algn="ctr">
                        <a:lnSpc>
                          <a:spcPts val="770"/>
                        </a:lnSpc>
                        <a:spcBef>
                          <a:spcPts val="0"/>
                        </a:spcBef>
                        <a:spcAft>
                          <a:spcPts val="0"/>
                        </a:spcAft>
                      </a:pPr>
                      <a:r>
                        <a:rPr lang="en-US" sz="1000" b="1" kern="100">
                          <a:solidFill>
                            <a:srgbClr val="202020"/>
                          </a:solidFill>
                          <a:effectLst/>
                          <a:latin typeface="Times New Roman" panose="02020603050405020304" pitchFamily="18" charset="0"/>
                          <a:ea typeface="Consolas" panose="020B0609020204030204" pitchFamily="49" charset="0"/>
                          <a:cs typeface="Consolas" panose="020B0609020204030204" pitchFamily="49" charset="0"/>
                        </a:rPr>
                        <a:t>Extracted values</a:t>
                      </a:r>
                      <a:endParaRPr lang="en-US" sz="1100" kern="100">
                        <a:effectLst/>
                        <a:latin typeface="Consolas" panose="020B0609020204030204" pitchFamily="49" charset="0"/>
                        <a:ea typeface="Consolas" panose="020B0609020204030204" pitchFamily="49" charset="0"/>
                        <a:cs typeface="Consolas" panose="020B0609020204030204" pitchFamily="49"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2506879"/>
                  </a:ext>
                </a:extLst>
              </a:tr>
              <a:tr h="178174">
                <a:tc>
                  <a:txBody>
                    <a:bodyPr/>
                    <a:lstStyle/>
                    <a:p>
                      <a:pPr marL="0" marR="145415" algn="ctr">
                        <a:lnSpc>
                          <a:spcPts val="770"/>
                        </a:lnSpc>
                        <a:spcBef>
                          <a:spcPts val="0"/>
                        </a:spcBef>
                        <a:spcAft>
                          <a:spcPts val="0"/>
                        </a:spcAft>
                      </a:pPr>
                      <a:r>
                        <a:rPr lang="en-US" sz="1000" kern="100">
                          <a:solidFill>
                            <a:srgbClr val="202020"/>
                          </a:solidFill>
                          <a:effectLst/>
                          <a:latin typeface="Times New Roman" panose="02020603050405020304" pitchFamily="18" charset="0"/>
                          <a:ea typeface="Consolas" panose="020B0609020204030204" pitchFamily="49" charset="0"/>
                          <a:cs typeface="Consolas" panose="020B0609020204030204" pitchFamily="49" charset="0"/>
                        </a:rPr>
                        <a:t>0</a:t>
                      </a:r>
                      <a:endParaRPr lang="en-US" sz="1100" kern="100">
                        <a:effectLst/>
                        <a:latin typeface="Consolas" panose="020B0609020204030204" pitchFamily="49" charset="0"/>
                        <a:ea typeface="Consolas" panose="020B0609020204030204" pitchFamily="49" charset="0"/>
                        <a:cs typeface="Consolas" panose="020B0609020204030204" pitchFamily="49"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0480" algn="just">
                        <a:lnSpc>
                          <a:spcPts val="770"/>
                        </a:lnSpc>
                        <a:spcBef>
                          <a:spcPts val="0"/>
                        </a:spcBef>
                        <a:spcAft>
                          <a:spcPts val="0"/>
                        </a:spcAft>
                      </a:pPr>
                      <a:r>
                        <a:rPr lang="en-US" sz="1000" kern="100">
                          <a:solidFill>
                            <a:srgbClr val="202020"/>
                          </a:solidFill>
                          <a:effectLst/>
                          <a:latin typeface="Times New Roman" panose="02020603050405020304" pitchFamily="18" charset="0"/>
                          <a:ea typeface="Consolas" panose="020B0609020204030204" pitchFamily="49" charset="0"/>
                          <a:cs typeface="Consolas" panose="020B0609020204030204" pitchFamily="49" charset="0"/>
                        </a:rPr>
                        <a:t>[-218.3128, 35.2941, -5.9360, 8.8495, -...</a:t>
                      </a:r>
                      <a:endParaRPr lang="en-US" sz="1100" kern="100">
                        <a:effectLst/>
                        <a:latin typeface="Consolas" panose="020B0609020204030204" pitchFamily="49" charset="0"/>
                        <a:ea typeface="Consolas" panose="020B0609020204030204" pitchFamily="49" charset="0"/>
                        <a:cs typeface="Consolas" panose="020B0609020204030204" pitchFamily="49"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9601422"/>
                  </a:ext>
                </a:extLst>
              </a:tr>
              <a:tr h="271702">
                <a:tc>
                  <a:txBody>
                    <a:bodyPr/>
                    <a:lstStyle/>
                    <a:p>
                      <a:pPr marL="0" marR="145415" algn="ctr">
                        <a:lnSpc>
                          <a:spcPts val="770"/>
                        </a:lnSpc>
                        <a:spcBef>
                          <a:spcPts val="0"/>
                        </a:spcBef>
                        <a:spcAft>
                          <a:spcPts val="0"/>
                        </a:spcAft>
                      </a:pPr>
                      <a:r>
                        <a:rPr lang="en-US" sz="1000" kern="100">
                          <a:solidFill>
                            <a:srgbClr val="202020"/>
                          </a:solidFill>
                          <a:effectLst/>
                          <a:latin typeface="Times New Roman" panose="02020603050405020304" pitchFamily="18" charset="0"/>
                          <a:ea typeface="Consolas" panose="020B0609020204030204" pitchFamily="49" charset="0"/>
                          <a:cs typeface="Consolas" panose="020B0609020204030204" pitchFamily="49" charset="0"/>
                        </a:rPr>
                        <a:t>1</a:t>
                      </a:r>
                      <a:endParaRPr lang="en-US" sz="1100" kern="100">
                        <a:effectLst/>
                        <a:latin typeface="Consolas" panose="020B0609020204030204" pitchFamily="49" charset="0"/>
                        <a:ea typeface="Consolas" panose="020B0609020204030204" pitchFamily="49" charset="0"/>
                        <a:cs typeface="Consolas" panose="020B0609020204030204" pitchFamily="49"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0480" algn="just">
                        <a:lnSpc>
                          <a:spcPts val="770"/>
                        </a:lnSpc>
                        <a:spcBef>
                          <a:spcPts val="0"/>
                        </a:spcBef>
                        <a:spcAft>
                          <a:spcPts val="0"/>
                        </a:spcAft>
                      </a:pPr>
                      <a:r>
                        <a:rPr lang="en-US" sz="1000" kern="100">
                          <a:solidFill>
                            <a:srgbClr val="202020"/>
                          </a:solidFill>
                          <a:effectLst/>
                          <a:latin typeface="Times New Roman" panose="02020603050405020304" pitchFamily="18" charset="0"/>
                          <a:ea typeface="Consolas" panose="020B0609020204030204" pitchFamily="49" charset="0"/>
                          <a:cs typeface="Consolas" panose="020B0609020204030204" pitchFamily="49" charset="0"/>
                        </a:rPr>
                        <a:t>[-218.3128, 35.2941, -5.9360, 8.8495, -...</a:t>
                      </a:r>
                      <a:endParaRPr lang="en-US" sz="1100" kern="100">
                        <a:effectLst/>
                        <a:latin typeface="Consolas" panose="020B0609020204030204" pitchFamily="49" charset="0"/>
                        <a:ea typeface="Consolas" panose="020B0609020204030204" pitchFamily="49" charset="0"/>
                        <a:cs typeface="Consolas" panose="020B0609020204030204" pitchFamily="49"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9067603"/>
                  </a:ext>
                </a:extLst>
              </a:tr>
              <a:tr h="181831">
                <a:tc>
                  <a:txBody>
                    <a:bodyPr/>
                    <a:lstStyle/>
                    <a:p>
                      <a:pPr marL="0" marR="145415" algn="ctr">
                        <a:lnSpc>
                          <a:spcPts val="770"/>
                        </a:lnSpc>
                        <a:spcBef>
                          <a:spcPts val="0"/>
                        </a:spcBef>
                        <a:spcAft>
                          <a:spcPts val="0"/>
                        </a:spcAft>
                      </a:pPr>
                      <a:r>
                        <a:rPr lang="en-US" sz="1000" kern="100">
                          <a:solidFill>
                            <a:srgbClr val="202020"/>
                          </a:solidFill>
                          <a:effectLst/>
                          <a:latin typeface="Times New Roman" panose="02020603050405020304" pitchFamily="18" charset="0"/>
                          <a:ea typeface="Consolas" panose="020B0609020204030204" pitchFamily="49" charset="0"/>
                          <a:cs typeface="Consolas" panose="020B0609020204030204" pitchFamily="49" charset="0"/>
                        </a:rPr>
                        <a:t>2</a:t>
                      </a:r>
                      <a:endParaRPr lang="en-US" sz="1100" kern="100">
                        <a:effectLst/>
                        <a:latin typeface="Consolas" panose="020B0609020204030204" pitchFamily="49" charset="0"/>
                        <a:ea typeface="Consolas" panose="020B0609020204030204" pitchFamily="49" charset="0"/>
                        <a:cs typeface="Consolas" panose="020B0609020204030204" pitchFamily="49"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0480" algn="just">
                        <a:lnSpc>
                          <a:spcPts val="770"/>
                        </a:lnSpc>
                        <a:spcBef>
                          <a:spcPts val="0"/>
                        </a:spcBef>
                        <a:spcAft>
                          <a:spcPts val="0"/>
                        </a:spcAft>
                      </a:pPr>
                      <a:r>
                        <a:rPr lang="en-US" sz="1000" kern="100">
                          <a:solidFill>
                            <a:srgbClr val="202020"/>
                          </a:solidFill>
                          <a:effectLst/>
                          <a:latin typeface="Times New Roman" panose="02020603050405020304" pitchFamily="18" charset="0"/>
                          <a:ea typeface="Consolas" panose="020B0609020204030204" pitchFamily="49" charset="0"/>
                          <a:cs typeface="Consolas" panose="020B0609020204030204" pitchFamily="49" charset="0"/>
                        </a:rPr>
                        <a:t>[-218.3128, 35.2941, -5.9360, 8.8495, -...</a:t>
                      </a:r>
                      <a:endParaRPr lang="en-US" sz="1100" kern="100">
                        <a:effectLst/>
                        <a:latin typeface="Consolas" panose="020B0609020204030204" pitchFamily="49" charset="0"/>
                        <a:ea typeface="Consolas" panose="020B0609020204030204" pitchFamily="49" charset="0"/>
                        <a:cs typeface="Consolas" panose="020B0609020204030204" pitchFamily="49"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055707"/>
                  </a:ext>
                </a:extLst>
              </a:tr>
              <a:tr h="178174">
                <a:tc>
                  <a:txBody>
                    <a:bodyPr/>
                    <a:lstStyle/>
                    <a:p>
                      <a:pPr marL="0" marR="145415" algn="ctr">
                        <a:lnSpc>
                          <a:spcPts val="770"/>
                        </a:lnSpc>
                        <a:spcBef>
                          <a:spcPts val="0"/>
                        </a:spcBef>
                        <a:spcAft>
                          <a:spcPts val="0"/>
                        </a:spcAft>
                      </a:pPr>
                      <a:r>
                        <a:rPr lang="en-US" sz="1000" kern="100">
                          <a:solidFill>
                            <a:srgbClr val="202020"/>
                          </a:solidFill>
                          <a:effectLst/>
                          <a:latin typeface="Times New Roman" panose="02020603050405020304" pitchFamily="18" charset="0"/>
                          <a:ea typeface="Consolas" panose="020B0609020204030204" pitchFamily="49" charset="0"/>
                          <a:cs typeface="Consolas" panose="020B0609020204030204" pitchFamily="49" charset="0"/>
                        </a:rPr>
                        <a:t>3</a:t>
                      </a:r>
                      <a:endParaRPr lang="en-US" sz="1100" kern="100">
                        <a:effectLst/>
                        <a:latin typeface="Consolas" panose="020B0609020204030204" pitchFamily="49" charset="0"/>
                        <a:ea typeface="Consolas" panose="020B0609020204030204" pitchFamily="49" charset="0"/>
                        <a:cs typeface="Consolas" panose="020B0609020204030204" pitchFamily="49"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0480" algn="just">
                        <a:lnSpc>
                          <a:spcPts val="770"/>
                        </a:lnSpc>
                        <a:spcBef>
                          <a:spcPts val="0"/>
                        </a:spcBef>
                        <a:spcAft>
                          <a:spcPts val="0"/>
                        </a:spcAft>
                      </a:pPr>
                      <a:r>
                        <a:rPr lang="en-US" sz="1000" kern="100">
                          <a:solidFill>
                            <a:srgbClr val="202020"/>
                          </a:solidFill>
                          <a:effectLst/>
                          <a:latin typeface="Times New Roman" panose="02020603050405020304" pitchFamily="18" charset="0"/>
                          <a:ea typeface="Consolas" panose="020B0609020204030204" pitchFamily="49" charset="0"/>
                          <a:cs typeface="Consolas" panose="020B0609020204030204" pitchFamily="49" charset="0"/>
                        </a:rPr>
                        <a:t>[-218.3128, 35.2941, -5.9360, 8.8495, -...</a:t>
                      </a:r>
                      <a:endParaRPr lang="en-US" sz="1100" kern="100">
                        <a:effectLst/>
                        <a:latin typeface="Consolas" panose="020B0609020204030204" pitchFamily="49" charset="0"/>
                        <a:ea typeface="Consolas" panose="020B0609020204030204" pitchFamily="49" charset="0"/>
                        <a:cs typeface="Consolas" panose="020B0609020204030204" pitchFamily="49"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7548398"/>
                  </a:ext>
                </a:extLst>
              </a:tr>
              <a:tr h="178174">
                <a:tc>
                  <a:txBody>
                    <a:bodyPr/>
                    <a:lstStyle/>
                    <a:p>
                      <a:pPr marL="31750" marR="0" algn="ctr">
                        <a:lnSpc>
                          <a:spcPts val="770"/>
                        </a:lnSpc>
                        <a:spcBef>
                          <a:spcPts val="0"/>
                        </a:spcBef>
                        <a:spcAft>
                          <a:spcPts val="0"/>
                        </a:spcAft>
                      </a:pPr>
                      <a:r>
                        <a:rPr lang="en-US" sz="1000" kern="100">
                          <a:effectLst/>
                          <a:latin typeface="Times New Roman" panose="02020603050405020304" pitchFamily="18" charset="0"/>
                          <a:ea typeface="Consolas" panose="020B0609020204030204" pitchFamily="49" charset="0"/>
                          <a:cs typeface="Consolas" panose="020B0609020204030204" pitchFamily="49" charset="0"/>
                        </a:rPr>
                        <a:t> </a:t>
                      </a:r>
                      <a:endParaRPr lang="en-US" sz="1100" kern="100">
                        <a:effectLst/>
                        <a:latin typeface="Consolas" panose="020B0609020204030204" pitchFamily="49" charset="0"/>
                        <a:ea typeface="Consolas" panose="020B0609020204030204" pitchFamily="49" charset="0"/>
                        <a:cs typeface="Consolas" panose="020B0609020204030204" pitchFamily="49"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0480" algn="ctr">
                        <a:lnSpc>
                          <a:spcPts val="770"/>
                        </a:lnSpc>
                        <a:spcBef>
                          <a:spcPts val="0"/>
                        </a:spcBef>
                        <a:spcAft>
                          <a:spcPts val="0"/>
                        </a:spcAft>
                      </a:pPr>
                      <a:r>
                        <a:rPr lang="en-US" sz="1000" kern="100">
                          <a:solidFill>
                            <a:srgbClr val="202020"/>
                          </a:solidFill>
                          <a:effectLst/>
                          <a:latin typeface="Times New Roman" panose="02020603050405020304" pitchFamily="18" charset="0"/>
                          <a:ea typeface="Consolas" panose="020B0609020204030204" pitchFamily="49" charset="0"/>
                          <a:cs typeface="Consolas" panose="020B0609020204030204" pitchFamily="49" charset="0"/>
                        </a:rPr>
                        <a:t>…</a:t>
                      </a:r>
                      <a:endParaRPr lang="en-US" sz="1100" kern="100">
                        <a:effectLst/>
                        <a:latin typeface="Consolas" panose="020B0609020204030204" pitchFamily="49" charset="0"/>
                        <a:ea typeface="Consolas" panose="020B0609020204030204" pitchFamily="49" charset="0"/>
                        <a:cs typeface="Consolas" panose="020B0609020204030204" pitchFamily="49"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7815912"/>
                  </a:ext>
                </a:extLst>
              </a:tr>
              <a:tr h="178174">
                <a:tc>
                  <a:txBody>
                    <a:bodyPr/>
                    <a:lstStyle/>
                    <a:p>
                      <a:pPr marL="0" marR="0" algn="ctr">
                        <a:lnSpc>
                          <a:spcPts val="770"/>
                        </a:lnSpc>
                        <a:spcBef>
                          <a:spcPts val="0"/>
                        </a:spcBef>
                        <a:spcAft>
                          <a:spcPts val="0"/>
                        </a:spcAft>
                      </a:pPr>
                      <a:r>
                        <a:rPr lang="en-US" sz="1000" kern="100">
                          <a:solidFill>
                            <a:srgbClr val="202020"/>
                          </a:solidFill>
                          <a:effectLst/>
                          <a:latin typeface="Times New Roman" panose="02020603050405020304" pitchFamily="18" charset="0"/>
                          <a:ea typeface="Consolas" panose="020B0609020204030204" pitchFamily="49" charset="0"/>
                          <a:cs typeface="Consolas" panose="020B0609020204030204" pitchFamily="49" charset="0"/>
                        </a:rPr>
                        <a:t>796</a:t>
                      </a:r>
                      <a:endParaRPr lang="en-US" sz="1100" kern="100">
                        <a:effectLst/>
                        <a:latin typeface="Consolas" panose="020B0609020204030204" pitchFamily="49" charset="0"/>
                        <a:ea typeface="Consolas" panose="020B0609020204030204" pitchFamily="49" charset="0"/>
                        <a:cs typeface="Consolas" panose="020B0609020204030204" pitchFamily="49"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0480" algn="just">
                        <a:lnSpc>
                          <a:spcPts val="770"/>
                        </a:lnSpc>
                        <a:spcBef>
                          <a:spcPts val="0"/>
                        </a:spcBef>
                        <a:spcAft>
                          <a:spcPts val="0"/>
                        </a:spcAft>
                      </a:pPr>
                      <a:r>
                        <a:rPr lang="en-US" sz="1000" kern="100">
                          <a:solidFill>
                            <a:srgbClr val="202020"/>
                          </a:solidFill>
                          <a:effectLst/>
                          <a:latin typeface="Times New Roman" panose="02020603050405020304" pitchFamily="18" charset="0"/>
                          <a:ea typeface="Consolas" panose="020B0609020204030204" pitchFamily="49" charset="0"/>
                          <a:cs typeface="Consolas" panose="020B0609020204030204" pitchFamily="49" charset="0"/>
                        </a:rPr>
                        <a:t>[-148.7184, 78.4729, -11.6938, 42.9273, ...</a:t>
                      </a:r>
                      <a:endParaRPr lang="en-US" sz="1100" kern="100">
                        <a:effectLst/>
                        <a:latin typeface="Consolas" panose="020B0609020204030204" pitchFamily="49" charset="0"/>
                        <a:ea typeface="Consolas" panose="020B0609020204030204" pitchFamily="49" charset="0"/>
                        <a:cs typeface="Consolas" panose="020B0609020204030204" pitchFamily="49"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2474638"/>
                  </a:ext>
                </a:extLst>
              </a:tr>
              <a:tr h="181831">
                <a:tc>
                  <a:txBody>
                    <a:bodyPr/>
                    <a:lstStyle/>
                    <a:p>
                      <a:pPr marL="0" marR="0" algn="ctr">
                        <a:lnSpc>
                          <a:spcPts val="770"/>
                        </a:lnSpc>
                        <a:spcBef>
                          <a:spcPts val="0"/>
                        </a:spcBef>
                        <a:spcAft>
                          <a:spcPts val="0"/>
                        </a:spcAft>
                      </a:pPr>
                      <a:r>
                        <a:rPr lang="en-US" sz="1000" kern="100">
                          <a:solidFill>
                            <a:srgbClr val="202020"/>
                          </a:solidFill>
                          <a:effectLst/>
                          <a:latin typeface="Times New Roman" panose="02020603050405020304" pitchFamily="18" charset="0"/>
                          <a:ea typeface="Consolas" panose="020B0609020204030204" pitchFamily="49" charset="0"/>
                          <a:cs typeface="Consolas" panose="020B0609020204030204" pitchFamily="49" charset="0"/>
                        </a:rPr>
                        <a:t>797</a:t>
                      </a:r>
                      <a:endParaRPr lang="en-US" sz="1100" kern="100">
                        <a:effectLst/>
                        <a:latin typeface="Consolas" panose="020B0609020204030204" pitchFamily="49" charset="0"/>
                        <a:ea typeface="Consolas" panose="020B0609020204030204" pitchFamily="49" charset="0"/>
                        <a:cs typeface="Consolas" panose="020B0609020204030204" pitchFamily="49"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0480" algn="just">
                        <a:lnSpc>
                          <a:spcPts val="770"/>
                        </a:lnSpc>
                        <a:spcBef>
                          <a:spcPts val="0"/>
                        </a:spcBef>
                        <a:spcAft>
                          <a:spcPts val="0"/>
                        </a:spcAft>
                      </a:pPr>
                      <a:r>
                        <a:rPr lang="en-US" sz="1000" kern="100">
                          <a:solidFill>
                            <a:srgbClr val="202020"/>
                          </a:solidFill>
                          <a:effectLst/>
                          <a:latin typeface="Times New Roman" panose="02020603050405020304" pitchFamily="18" charset="0"/>
                          <a:ea typeface="Consolas" panose="020B0609020204030204" pitchFamily="49" charset="0"/>
                          <a:cs typeface="Consolas" panose="020B0609020204030204" pitchFamily="49" charset="0"/>
                        </a:rPr>
                        <a:t>[-148.7184, 78.4729, -11.6938, 42.9273, ...</a:t>
                      </a:r>
                      <a:endParaRPr lang="en-US" sz="1100" kern="100">
                        <a:effectLst/>
                        <a:latin typeface="Consolas" panose="020B0609020204030204" pitchFamily="49" charset="0"/>
                        <a:ea typeface="Consolas" panose="020B0609020204030204" pitchFamily="49" charset="0"/>
                        <a:cs typeface="Consolas" panose="020B0609020204030204" pitchFamily="49"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3280804"/>
                  </a:ext>
                </a:extLst>
              </a:tr>
              <a:tr h="181831">
                <a:tc>
                  <a:txBody>
                    <a:bodyPr/>
                    <a:lstStyle/>
                    <a:p>
                      <a:pPr marL="0" marR="0" algn="ctr">
                        <a:lnSpc>
                          <a:spcPts val="770"/>
                        </a:lnSpc>
                        <a:spcBef>
                          <a:spcPts val="0"/>
                        </a:spcBef>
                        <a:spcAft>
                          <a:spcPts val="0"/>
                        </a:spcAft>
                      </a:pPr>
                      <a:r>
                        <a:rPr lang="en-US" sz="1000" kern="100">
                          <a:solidFill>
                            <a:srgbClr val="202020"/>
                          </a:solidFill>
                          <a:effectLst/>
                          <a:latin typeface="Times New Roman" panose="02020603050405020304" pitchFamily="18" charset="0"/>
                          <a:ea typeface="Consolas" panose="020B0609020204030204" pitchFamily="49" charset="0"/>
                          <a:cs typeface="Consolas" panose="020B0609020204030204" pitchFamily="49" charset="0"/>
                        </a:rPr>
                        <a:t>798</a:t>
                      </a:r>
                      <a:endParaRPr lang="en-US" sz="1100" kern="100">
                        <a:effectLst/>
                        <a:latin typeface="Consolas" panose="020B0609020204030204" pitchFamily="49" charset="0"/>
                        <a:ea typeface="Consolas" panose="020B0609020204030204" pitchFamily="49" charset="0"/>
                        <a:cs typeface="Consolas" panose="020B0609020204030204" pitchFamily="49"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0480" algn="just">
                        <a:lnSpc>
                          <a:spcPts val="770"/>
                        </a:lnSpc>
                        <a:spcBef>
                          <a:spcPts val="0"/>
                        </a:spcBef>
                        <a:spcAft>
                          <a:spcPts val="0"/>
                        </a:spcAft>
                      </a:pPr>
                      <a:r>
                        <a:rPr lang="en-US" sz="1000" kern="100">
                          <a:solidFill>
                            <a:srgbClr val="202020"/>
                          </a:solidFill>
                          <a:effectLst/>
                          <a:latin typeface="Times New Roman" panose="02020603050405020304" pitchFamily="18" charset="0"/>
                          <a:ea typeface="Consolas" panose="020B0609020204030204" pitchFamily="49" charset="0"/>
                          <a:cs typeface="Consolas" panose="020B0609020204030204" pitchFamily="49" charset="0"/>
                        </a:rPr>
                        <a:t>[-148.7184, 78.4729, -11.6938, 42.9273, ...</a:t>
                      </a:r>
                      <a:endParaRPr lang="en-US" sz="1100" kern="100">
                        <a:effectLst/>
                        <a:latin typeface="Consolas" panose="020B0609020204030204" pitchFamily="49" charset="0"/>
                        <a:ea typeface="Consolas" panose="020B0609020204030204" pitchFamily="49" charset="0"/>
                        <a:cs typeface="Consolas" panose="020B0609020204030204" pitchFamily="49"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355077"/>
                  </a:ext>
                </a:extLst>
              </a:tr>
              <a:tr h="181831">
                <a:tc>
                  <a:txBody>
                    <a:bodyPr/>
                    <a:lstStyle/>
                    <a:p>
                      <a:pPr marL="0" marR="0" algn="ctr">
                        <a:lnSpc>
                          <a:spcPts val="770"/>
                        </a:lnSpc>
                        <a:spcBef>
                          <a:spcPts val="0"/>
                        </a:spcBef>
                        <a:spcAft>
                          <a:spcPts val="0"/>
                        </a:spcAft>
                      </a:pPr>
                      <a:r>
                        <a:rPr lang="en-US" sz="1000" kern="100">
                          <a:solidFill>
                            <a:srgbClr val="202020"/>
                          </a:solidFill>
                          <a:effectLst/>
                          <a:latin typeface="Times New Roman" panose="02020603050405020304" pitchFamily="18" charset="0"/>
                          <a:ea typeface="Consolas" panose="020B0609020204030204" pitchFamily="49" charset="0"/>
                          <a:cs typeface="Consolas" panose="020B0609020204030204" pitchFamily="49" charset="0"/>
                        </a:rPr>
                        <a:t>799</a:t>
                      </a:r>
                      <a:endParaRPr lang="en-US" sz="1100" kern="100">
                        <a:effectLst/>
                        <a:latin typeface="Consolas" panose="020B0609020204030204" pitchFamily="49" charset="0"/>
                        <a:ea typeface="Consolas" panose="020B0609020204030204" pitchFamily="49" charset="0"/>
                        <a:cs typeface="Consolas" panose="020B0609020204030204" pitchFamily="49"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0480" algn="just">
                        <a:lnSpc>
                          <a:spcPts val="770"/>
                        </a:lnSpc>
                        <a:spcBef>
                          <a:spcPts val="0"/>
                        </a:spcBef>
                        <a:spcAft>
                          <a:spcPts val="0"/>
                        </a:spcAft>
                      </a:pPr>
                      <a:r>
                        <a:rPr lang="en-US" sz="1000" kern="100" dirty="0">
                          <a:solidFill>
                            <a:srgbClr val="202020"/>
                          </a:solidFill>
                          <a:effectLst/>
                          <a:latin typeface="Times New Roman" panose="02020603050405020304" pitchFamily="18" charset="0"/>
                          <a:ea typeface="Consolas" panose="020B0609020204030204" pitchFamily="49" charset="0"/>
                          <a:cs typeface="Consolas" panose="020B0609020204030204" pitchFamily="49" charset="0"/>
                        </a:rPr>
                        <a:t>[-148.7184, 78.4729, -11.6938, 42.9273, ...</a:t>
                      </a:r>
                      <a:endParaRPr lang="en-US" sz="1100" kern="100" dirty="0">
                        <a:effectLst/>
                        <a:latin typeface="Consolas" panose="020B0609020204030204" pitchFamily="49" charset="0"/>
                        <a:ea typeface="Consolas" panose="020B0609020204030204" pitchFamily="49" charset="0"/>
                        <a:cs typeface="Consolas" panose="020B0609020204030204" pitchFamily="49"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453538"/>
                  </a:ext>
                </a:extLst>
              </a:tr>
            </a:tbl>
          </a:graphicData>
        </a:graphic>
      </p:graphicFrame>
    </p:spTree>
    <p:extLst>
      <p:ext uri="{BB962C8B-B14F-4D97-AF65-F5344CB8AC3E}">
        <p14:creationId xmlns:p14="http://schemas.microsoft.com/office/powerpoint/2010/main" val="147666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in)">
                                      <p:cBhvr>
                                        <p:cTn id="7" dur="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49C7-7FEE-456D-B274-0F7B93151940}"/>
              </a:ext>
            </a:extLst>
          </p:cNvPr>
          <p:cNvSpPr>
            <a:spLocks noGrp="1"/>
          </p:cNvSpPr>
          <p:nvPr>
            <p:ph type="title"/>
          </p:nvPr>
        </p:nvSpPr>
        <p:spPr>
          <a:xfrm>
            <a:off x="625934" y="643077"/>
            <a:ext cx="10609231" cy="696037"/>
          </a:xfrm>
        </p:spPr>
        <p:txBody>
          <a:bodyPr vert="horz" lIns="91440" tIns="45720" rIns="91440" bIns="45720" rtlCol="0" anchor="ctr">
            <a:normAutofit/>
          </a:bodyPr>
          <a:lstStyle/>
          <a:p>
            <a:pPr algn="ctr"/>
            <a:r>
              <a:rPr lang="en-US" sz="3000" b="1" dirty="0">
                <a:solidFill>
                  <a:srgbClr val="002060"/>
                </a:solidFill>
                <a:latin typeface="Times New Roman" panose="02020603050405020304" pitchFamily="18" charset="0"/>
                <a:cs typeface="Times New Roman" panose="02020603050405020304" pitchFamily="18" charset="0"/>
              </a:rPr>
              <a:t>Proposed Methodology….</a:t>
            </a:r>
            <a:endParaRPr lang="en-IN" sz="3000" b="1"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6D7FFEA-407F-4B38-BDF9-07ABDF308491}"/>
              </a:ext>
            </a:extLst>
          </p:cNvPr>
          <p:cNvSpPr>
            <a:spLocks noGrp="1"/>
          </p:cNvSpPr>
          <p:nvPr>
            <p:ph type="sldNum" sz="quarter" idx="12"/>
          </p:nvPr>
        </p:nvSpPr>
        <p:spPr/>
        <p:txBody>
          <a:bodyPr/>
          <a:lstStyle/>
          <a:p>
            <a:fld id="{52FFD92A-B768-4FD3-A33B-86A10F99A0F6}" type="slidenum">
              <a:rPr lang="en-IN" smtClean="0"/>
              <a:pPr/>
              <a:t>13</a:t>
            </a:fld>
            <a:endParaRPr lang="en-IN" dirty="0"/>
          </a:p>
        </p:txBody>
      </p:sp>
      <p:sp>
        <p:nvSpPr>
          <p:cNvPr id="5" name="Date Placeholder 4">
            <a:extLst>
              <a:ext uri="{FF2B5EF4-FFF2-40B4-BE49-F238E27FC236}">
                <a16:creationId xmlns:a16="http://schemas.microsoft.com/office/drawing/2014/main" id="{0457D76E-F8A6-4A41-950E-657DE73D56AC}"/>
              </a:ext>
            </a:extLst>
          </p:cNvPr>
          <p:cNvSpPr>
            <a:spLocks noGrp="1"/>
          </p:cNvSpPr>
          <p:nvPr>
            <p:ph type="dt" sz="half" idx="10"/>
          </p:nvPr>
        </p:nvSpPr>
        <p:spPr/>
        <p:txBody>
          <a:bodyPr/>
          <a:lstStyle/>
          <a:p>
            <a:fld id="{1AC1437A-8367-498B-AF3A-6BC6FE51405D}" type="datetime1">
              <a:rPr lang="en-IN" smtClean="0"/>
              <a:pPr/>
              <a:t>22-08-2023</a:t>
            </a:fld>
            <a:endParaRPr lang="en-IN" dirty="0"/>
          </a:p>
        </p:txBody>
      </p:sp>
      <p:sp>
        <p:nvSpPr>
          <p:cNvPr id="7" name="TextBox 6">
            <a:extLst>
              <a:ext uri="{FF2B5EF4-FFF2-40B4-BE49-F238E27FC236}">
                <a16:creationId xmlns:a16="http://schemas.microsoft.com/office/drawing/2014/main" id="{AEDBC2F7-14BD-469F-2204-3621A51E8F84}"/>
              </a:ext>
            </a:extLst>
          </p:cNvPr>
          <p:cNvSpPr txBox="1"/>
          <p:nvPr/>
        </p:nvSpPr>
        <p:spPr>
          <a:xfrm>
            <a:off x="4638221" y="1242667"/>
            <a:ext cx="2584655" cy="400110"/>
          </a:xfrm>
          <a:prstGeom prst="rect">
            <a:avLst/>
          </a:prstGeom>
          <a:noFill/>
        </p:spPr>
        <p:txBody>
          <a:bodyPr wrap="square">
            <a:spAutoFit/>
          </a:bodyPr>
          <a:lstStyle/>
          <a:p>
            <a:pPr algn="ctr"/>
            <a:r>
              <a:rPr lang="en-US" sz="2000" b="1" dirty="0">
                <a:latin typeface="Times New Roman" panose="02020603050405020304" pitchFamily="18" charset="0"/>
                <a:cs typeface="Times New Roman" panose="02020603050405020304" pitchFamily="18" charset="0"/>
              </a:rPr>
              <a:t>(</a:t>
            </a:r>
            <a:r>
              <a:rPr lang="en-US" sz="1800" b="1" kern="0" dirty="0">
                <a:effectLst/>
                <a:latin typeface="Times New Roman" panose="02020603050405020304" pitchFamily="18" charset="0"/>
                <a:ea typeface="SimSun" panose="02010600030101010101" pitchFamily="2" charset="-122"/>
              </a:rPr>
              <a:t>System Models</a:t>
            </a:r>
            <a:r>
              <a:rPr lang="en-US" sz="2000" b="1"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83EF5EDF-35F7-B04A-295D-861E86EAEB65}"/>
              </a:ext>
            </a:extLst>
          </p:cNvPr>
          <p:cNvSpPr txBox="1"/>
          <p:nvPr/>
        </p:nvSpPr>
        <p:spPr>
          <a:xfrm>
            <a:off x="1084007" y="1833780"/>
            <a:ext cx="10269793" cy="338554"/>
          </a:xfrm>
          <a:prstGeom prst="rect">
            <a:avLst/>
          </a:prstGeom>
          <a:noFill/>
        </p:spPr>
        <p:txBody>
          <a:bodyPr wrap="square">
            <a:spAutoFit/>
          </a:bodyPr>
          <a:lstStyle/>
          <a:p>
            <a:pPr algn="just"/>
            <a:r>
              <a:rPr lang="en-US" sz="1600" dirty="0">
                <a:latin typeface="Times New Roman" panose="02020603050405020304" pitchFamily="18" charset="0"/>
                <a:cs typeface="Times New Roman" panose="02020603050405020304" pitchFamily="18" charset="0"/>
              </a:rPr>
              <a:t>Multilayer Perceptron (MLP) System Model:</a:t>
            </a:r>
          </a:p>
        </p:txBody>
      </p:sp>
      <p:grpSp>
        <p:nvGrpSpPr>
          <p:cNvPr id="165" name="Group 164">
            <a:extLst>
              <a:ext uri="{FF2B5EF4-FFF2-40B4-BE49-F238E27FC236}">
                <a16:creationId xmlns:a16="http://schemas.microsoft.com/office/drawing/2014/main" id="{FDE78137-82D6-F493-150A-543ED837C856}"/>
              </a:ext>
            </a:extLst>
          </p:cNvPr>
          <p:cNvGrpSpPr/>
          <p:nvPr/>
        </p:nvGrpSpPr>
        <p:grpSpPr>
          <a:xfrm>
            <a:off x="3393706" y="2552256"/>
            <a:ext cx="5073684" cy="2365057"/>
            <a:chOff x="3242593" y="2921317"/>
            <a:chExt cx="5073684" cy="2365057"/>
          </a:xfrm>
        </p:grpSpPr>
        <p:grpSp>
          <p:nvGrpSpPr>
            <p:cNvPr id="8" name="Group 7">
              <a:extLst>
                <a:ext uri="{FF2B5EF4-FFF2-40B4-BE49-F238E27FC236}">
                  <a16:creationId xmlns:a16="http://schemas.microsoft.com/office/drawing/2014/main" id="{D30D8990-2DA5-5D9D-F3CC-1D69470DA5BC}"/>
                </a:ext>
              </a:extLst>
            </p:cNvPr>
            <p:cNvGrpSpPr/>
            <p:nvPr/>
          </p:nvGrpSpPr>
          <p:grpSpPr>
            <a:xfrm>
              <a:off x="3242593" y="3242309"/>
              <a:ext cx="5010150" cy="2044065"/>
              <a:chOff x="57150" y="247650"/>
              <a:chExt cx="5010150" cy="2044065"/>
            </a:xfrm>
          </p:grpSpPr>
          <p:grpSp>
            <p:nvGrpSpPr>
              <p:cNvPr id="66" name="Group 65">
                <a:extLst>
                  <a:ext uri="{FF2B5EF4-FFF2-40B4-BE49-F238E27FC236}">
                    <a16:creationId xmlns:a16="http://schemas.microsoft.com/office/drawing/2014/main" id="{90ACA084-61CE-5A30-3EB2-BFEE3A4D6D0A}"/>
                  </a:ext>
                </a:extLst>
              </p:cNvPr>
              <p:cNvGrpSpPr/>
              <p:nvPr/>
            </p:nvGrpSpPr>
            <p:grpSpPr>
              <a:xfrm>
                <a:off x="57150" y="247650"/>
                <a:ext cx="4857750" cy="2044065"/>
                <a:chOff x="57150" y="247650"/>
                <a:chExt cx="4857750" cy="2044065"/>
              </a:xfrm>
            </p:grpSpPr>
            <p:grpSp>
              <p:nvGrpSpPr>
                <p:cNvPr id="68" name="Group 67">
                  <a:extLst>
                    <a:ext uri="{FF2B5EF4-FFF2-40B4-BE49-F238E27FC236}">
                      <a16:creationId xmlns:a16="http://schemas.microsoft.com/office/drawing/2014/main" id="{8E7ABB77-210A-5158-1AE8-471F865B9DBC}"/>
                    </a:ext>
                  </a:extLst>
                </p:cNvPr>
                <p:cNvGrpSpPr/>
                <p:nvPr/>
              </p:nvGrpSpPr>
              <p:grpSpPr>
                <a:xfrm>
                  <a:off x="57150" y="247650"/>
                  <a:ext cx="4539615" cy="2044065"/>
                  <a:chOff x="57150" y="247650"/>
                  <a:chExt cx="4539615" cy="2044065"/>
                </a:xfrm>
              </p:grpSpPr>
              <p:grpSp>
                <p:nvGrpSpPr>
                  <p:cNvPr id="70" name="Group 69">
                    <a:extLst>
                      <a:ext uri="{FF2B5EF4-FFF2-40B4-BE49-F238E27FC236}">
                        <a16:creationId xmlns:a16="http://schemas.microsoft.com/office/drawing/2014/main" id="{B5E88A9A-A42C-100A-AF24-C1358DC7ADBB}"/>
                      </a:ext>
                    </a:extLst>
                  </p:cNvPr>
                  <p:cNvGrpSpPr/>
                  <p:nvPr/>
                </p:nvGrpSpPr>
                <p:grpSpPr>
                  <a:xfrm>
                    <a:off x="57150" y="476250"/>
                    <a:ext cx="809625" cy="1645920"/>
                    <a:chOff x="57150" y="0"/>
                    <a:chExt cx="809625" cy="1645920"/>
                  </a:xfrm>
                </p:grpSpPr>
                <p:grpSp>
                  <p:nvGrpSpPr>
                    <p:cNvPr id="160" name="Group 159">
                      <a:extLst>
                        <a:ext uri="{FF2B5EF4-FFF2-40B4-BE49-F238E27FC236}">
                          <a16:creationId xmlns:a16="http://schemas.microsoft.com/office/drawing/2014/main" id="{C2EF170C-4F2D-348E-1A2A-9D747095A33F}"/>
                        </a:ext>
                      </a:extLst>
                    </p:cNvPr>
                    <p:cNvGrpSpPr/>
                    <p:nvPr/>
                  </p:nvGrpSpPr>
                  <p:grpSpPr>
                    <a:xfrm>
                      <a:off x="57150" y="352425"/>
                      <a:ext cx="809625" cy="666750"/>
                      <a:chOff x="57150" y="123825"/>
                      <a:chExt cx="809625" cy="666750"/>
                    </a:xfrm>
                  </p:grpSpPr>
                  <p:sp>
                    <p:nvSpPr>
                      <p:cNvPr id="162" name="Rectangle 161">
                        <a:extLst>
                          <a:ext uri="{FF2B5EF4-FFF2-40B4-BE49-F238E27FC236}">
                            <a16:creationId xmlns:a16="http://schemas.microsoft.com/office/drawing/2014/main" id="{1C9940EE-BA6E-4A80-E810-0293DE697A0D}"/>
                          </a:ext>
                        </a:extLst>
                      </p:cNvPr>
                      <p:cNvSpPr/>
                      <p:nvPr/>
                    </p:nvSpPr>
                    <p:spPr>
                      <a:xfrm>
                        <a:off x="57150" y="123825"/>
                        <a:ext cx="809625" cy="666750"/>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300"/>
                          </a:lnSpc>
                          <a:spcBef>
                            <a:spcPts val="0"/>
                          </a:spcBef>
                          <a:spcAft>
                            <a:spcPts val="0"/>
                          </a:spcAft>
                        </a:pPr>
                        <a:r>
                          <a:rPr lang="en-US" sz="1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Matrix [M]</a:t>
                        </a:r>
                        <a:endPar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p:txBody>
                  </p:sp>
                  <p:cxnSp>
                    <p:nvCxnSpPr>
                      <p:cNvPr id="163" name="Straight Arrow Connector 162">
                        <a:extLst>
                          <a:ext uri="{FF2B5EF4-FFF2-40B4-BE49-F238E27FC236}">
                            <a16:creationId xmlns:a16="http://schemas.microsoft.com/office/drawing/2014/main" id="{F9817D9C-068A-26FF-29C5-84209A4AD30A}"/>
                          </a:ext>
                        </a:extLst>
                      </p:cNvPr>
                      <p:cNvCxnSpPr/>
                      <p:nvPr/>
                    </p:nvCxnSpPr>
                    <p:spPr>
                      <a:xfrm>
                        <a:off x="142875" y="600075"/>
                        <a:ext cx="5486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61" name="Left Brace 160">
                      <a:extLst>
                        <a:ext uri="{FF2B5EF4-FFF2-40B4-BE49-F238E27FC236}">
                          <a16:creationId xmlns:a16="http://schemas.microsoft.com/office/drawing/2014/main" id="{DDE16E2B-D872-EF36-67BF-0E2D730AD355}"/>
                        </a:ext>
                      </a:extLst>
                    </p:cNvPr>
                    <p:cNvSpPr/>
                    <p:nvPr/>
                  </p:nvSpPr>
                  <p:spPr>
                    <a:xfrm>
                      <a:off x="714375" y="0"/>
                      <a:ext cx="91440" cy="16459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1" name="Group 70">
                    <a:extLst>
                      <a:ext uri="{FF2B5EF4-FFF2-40B4-BE49-F238E27FC236}">
                        <a16:creationId xmlns:a16="http://schemas.microsoft.com/office/drawing/2014/main" id="{7CDAAEE3-FB9A-7AEB-15F3-3389803E5E3C}"/>
                      </a:ext>
                    </a:extLst>
                  </p:cNvPr>
                  <p:cNvGrpSpPr/>
                  <p:nvPr/>
                </p:nvGrpSpPr>
                <p:grpSpPr>
                  <a:xfrm>
                    <a:off x="819150" y="247650"/>
                    <a:ext cx="3777615" cy="2044065"/>
                    <a:chOff x="0" y="0"/>
                    <a:chExt cx="3777615" cy="2044065"/>
                  </a:xfrm>
                </p:grpSpPr>
                <p:grpSp>
                  <p:nvGrpSpPr>
                    <p:cNvPr id="72" name="Group 71">
                      <a:extLst>
                        <a:ext uri="{FF2B5EF4-FFF2-40B4-BE49-F238E27FC236}">
                          <a16:creationId xmlns:a16="http://schemas.microsoft.com/office/drawing/2014/main" id="{8B19912B-938A-29F0-01AD-72499233748E}"/>
                        </a:ext>
                      </a:extLst>
                    </p:cNvPr>
                    <p:cNvGrpSpPr/>
                    <p:nvPr/>
                  </p:nvGrpSpPr>
                  <p:grpSpPr>
                    <a:xfrm>
                      <a:off x="0" y="0"/>
                      <a:ext cx="1209675" cy="2034540"/>
                      <a:chOff x="0" y="0"/>
                      <a:chExt cx="1209675" cy="2034540"/>
                    </a:xfrm>
                  </p:grpSpPr>
                  <p:grpSp>
                    <p:nvGrpSpPr>
                      <p:cNvPr id="141" name="Group 140">
                        <a:extLst>
                          <a:ext uri="{FF2B5EF4-FFF2-40B4-BE49-F238E27FC236}">
                            <a16:creationId xmlns:a16="http://schemas.microsoft.com/office/drawing/2014/main" id="{5F77A86E-6BE8-1FBD-71EA-F935811F8512}"/>
                          </a:ext>
                        </a:extLst>
                      </p:cNvPr>
                      <p:cNvGrpSpPr/>
                      <p:nvPr/>
                    </p:nvGrpSpPr>
                    <p:grpSpPr>
                      <a:xfrm>
                        <a:off x="0" y="0"/>
                        <a:ext cx="1162050" cy="2034540"/>
                        <a:chOff x="0" y="0"/>
                        <a:chExt cx="1162050" cy="2034540"/>
                      </a:xfrm>
                    </p:grpSpPr>
                    <p:grpSp>
                      <p:nvGrpSpPr>
                        <p:cNvPr id="145" name="Group 144">
                          <a:extLst>
                            <a:ext uri="{FF2B5EF4-FFF2-40B4-BE49-F238E27FC236}">
                              <a16:creationId xmlns:a16="http://schemas.microsoft.com/office/drawing/2014/main" id="{1350F043-167C-4F54-BCB2-0AB305CB0840}"/>
                            </a:ext>
                          </a:extLst>
                        </p:cNvPr>
                        <p:cNvGrpSpPr/>
                        <p:nvPr/>
                      </p:nvGrpSpPr>
                      <p:grpSpPr>
                        <a:xfrm>
                          <a:off x="0" y="0"/>
                          <a:ext cx="1162050" cy="2034540"/>
                          <a:chOff x="0" y="0"/>
                          <a:chExt cx="1162050" cy="2034540"/>
                        </a:xfrm>
                      </p:grpSpPr>
                      <p:grpSp>
                        <p:nvGrpSpPr>
                          <p:cNvPr id="150" name="Group 149">
                            <a:extLst>
                              <a:ext uri="{FF2B5EF4-FFF2-40B4-BE49-F238E27FC236}">
                                <a16:creationId xmlns:a16="http://schemas.microsoft.com/office/drawing/2014/main" id="{21933C81-BE64-4064-EC0B-6EB7E9F0FFC7}"/>
                              </a:ext>
                            </a:extLst>
                          </p:cNvPr>
                          <p:cNvGrpSpPr/>
                          <p:nvPr/>
                        </p:nvGrpSpPr>
                        <p:grpSpPr>
                          <a:xfrm>
                            <a:off x="0" y="0"/>
                            <a:ext cx="548640" cy="2034540"/>
                            <a:chOff x="0" y="0"/>
                            <a:chExt cx="548640" cy="2034540"/>
                          </a:xfrm>
                        </p:grpSpPr>
                        <p:grpSp>
                          <p:nvGrpSpPr>
                            <p:cNvPr id="155" name="Group 154">
                              <a:extLst>
                                <a:ext uri="{FF2B5EF4-FFF2-40B4-BE49-F238E27FC236}">
                                  <a16:creationId xmlns:a16="http://schemas.microsoft.com/office/drawing/2014/main" id="{7B1FCAA3-CF58-0E3B-F0CE-0F03E6280D70}"/>
                                </a:ext>
                              </a:extLst>
                            </p:cNvPr>
                            <p:cNvGrpSpPr/>
                            <p:nvPr/>
                          </p:nvGrpSpPr>
                          <p:grpSpPr>
                            <a:xfrm>
                              <a:off x="0" y="0"/>
                              <a:ext cx="548640" cy="2034540"/>
                              <a:chOff x="0" y="0"/>
                              <a:chExt cx="548640" cy="2034540"/>
                            </a:xfrm>
                          </p:grpSpPr>
                          <p:sp>
                            <p:nvSpPr>
                              <p:cNvPr id="157" name="Oval 156">
                                <a:extLst>
                                  <a:ext uri="{FF2B5EF4-FFF2-40B4-BE49-F238E27FC236}">
                                    <a16:creationId xmlns:a16="http://schemas.microsoft.com/office/drawing/2014/main" id="{ACFB443B-7148-10A5-6D6B-FB27638D7B21}"/>
                                  </a:ext>
                                </a:extLst>
                              </p:cNvPr>
                              <p:cNvSpPr/>
                              <p:nvPr/>
                            </p:nvSpPr>
                            <p:spPr>
                              <a:xfrm>
                                <a:off x="0" y="0"/>
                                <a:ext cx="548640" cy="548640"/>
                              </a:xfrm>
                              <a:prstGeom prst="ellipse">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300"/>
                                  </a:lnSpc>
                                  <a:spcBef>
                                    <a:spcPts val="0"/>
                                  </a:spcBef>
                                  <a:spcAft>
                                    <a:spcPts val="0"/>
                                  </a:spcAft>
                                </a:pPr>
                                <a:r>
                                  <a:rPr lang="en-US" sz="1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A</a:t>
                                </a:r>
                                <a:r>
                                  <a:rPr lang="en-US" sz="1000" baseline="-25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1</a:t>
                                </a:r>
                                <a:endPar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p:txBody>
                          </p:sp>
                          <p:sp>
                            <p:nvSpPr>
                              <p:cNvPr id="158" name="Oval 157">
                                <a:extLst>
                                  <a:ext uri="{FF2B5EF4-FFF2-40B4-BE49-F238E27FC236}">
                                    <a16:creationId xmlns:a16="http://schemas.microsoft.com/office/drawing/2014/main" id="{B8514120-CD61-58A5-13AD-E9210E84E9CC}"/>
                                  </a:ext>
                                </a:extLst>
                              </p:cNvPr>
                              <p:cNvSpPr/>
                              <p:nvPr/>
                            </p:nvSpPr>
                            <p:spPr>
                              <a:xfrm>
                                <a:off x="0" y="619125"/>
                                <a:ext cx="548640" cy="548640"/>
                              </a:xfrm>
                              <a:prstGeom prst="ellipse">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300"/>
                                  </a:lnSpc>
                                  <a:spcBef>
                                    <a:spcPts val="0"/>
                                  </a:spcBef>
                                  <a:spcAft>
                                    <a:spcPts val="0"/>
                                  </a:spcAft>
                                </a:pPr>
                                <a:r>
                                  <a:rPr lang="en-US" sz="1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A</a:t>
                                </a:r>
                                <a:r>
                                  <a:rPr lang="en-US" sz="1000" baseline="-25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2</a:t>
                                </a:r>
                                <a:endPar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p:txBody>
                          </p:sp>
                          <p:sp>
                            <p:nvSpPr>
                              <p:cNvPr id="159" name="Oval 158">
                                <a:extLst>
                                  <a:ext uri="{FF2B5EF4-FFF2-40B4-BE49-F238E27FC236}">
                                    <a16:creationId xmlns:a16="http://schemas.microsoft.com/office/drawing/2014/main" id="{8128150E-0C09-5723-CB48-A71BAC35DE4E}"/>
                                  </a:ext>
                                </a:extLst>
                              </p:cNvPr>
                              <p:cNvSpPr/>
                              <p:nvPr/>
                            </p:nvSpPr>
                            <p:spPr>
                              <a:xfrm>
                                <a:off x="0" y="1485900"/>
                                <a:ext cx="548640" cy="548640"/>
                              </a:xfrm>
                              <a:prstGeom prst="ellipse">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300"/>
                                  </a:lnSpc>
                                  <a:spcBef>
                                    <a:spcPts val="0"/>
                                  </a:spcBef>
                                  <a:spcAft>
                                    <a:spcPts val="0"/>
                                  </a:spcAft>
                                </a:pPr>
                                <a:r>
                                  <a:rPr lang="en-US" sz="1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A</a:t>
                                </a:r>
                                <a:r>
                                  <a:rPr lang="en-US" sz="1000" baseline="-25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20</a:t>
                                </a:r>
                                <a:endPar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p:txBody>
                          </p:sp>
                        </p:grpSp>
                        <p:sp>
                          <p:nvSpPr>
                            <p:cNvPr id="156" name="Rectangle 155">
                              <a:extLst>
                                <a:ext uri="{FF2B5EF4-FFF2-40B4-BE49-F238E27FC236}">
                                  <a16:creationId xmlns:a16="http://schemas.microsoft.com/office/drawing/2014/main" id="{795D5F2C-CEE0-E1ED-A216-A093F48E61D9}"/>
                                </a:ext>
                              </a:extLst>
                            </p:cNvPr>
                            <p:cNvSpPr/>
                            <p:nvPr/>
                          </p:nvSpPr>
                          <p:spPr>
                            <a:xfrm>
                              <a:off x="180975" y="1076325"/>
                              <a:ext cx="180975" cy="4191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300"/>
                                </a:lnSpc>
                                <a:spcBef>
                                  <a:spcPts val="0"/>
                                </a:spcBef>
                                <a:spcAft>
                                  <a:spcPts val="0"/>
                                </a:spcAft>
                              </a:pPr>
                              <a:r>
                                <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a:t>
                              </a:r>
                            </a:p>
                            <a:p>
                              <a:pPr marL="0" marR="0" algn="ctr">
                                <a:lnSpc>
                                  <a:spcPts val="1300"/>
                                </a:lnSpc>
                                <a:spcBef>
                                  <a:spcPts val="0"/>
                                </a:spcBef>
                                <a:spcAft>
                                  <a:spcPts val="0"/>
                                </a:spcAft>
                              </a:pPr>
                              <a:r>
                                <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a:t>
                              </a:r>
                            </a:p>
                          </p:txBody>
                        </p:sp>
                      </p:grpSp>
                      <p:grpSp>
                        <p:nvGrpSpPr>
                          <p:cNvPr id="151" name="Group 150">
                            <a:extLst>
                              <a:ext uri="{FF2B5EF4-FFF2-40B4-BE49-F238E27FC236}">
                                <a16:creationId xmlns:a16="http://schemas.microsoft.com/office/drawing/2014/main" id="{16B3496B-DE0C-51CC-8CA5-3581FD7A3AA1}"/>
                              </a:ext>
                            </a:extLst>
                          </p:cNvPr>
                          <p:cNvGrpSpPr/>
                          <p:nvPr/>
                        </p:nvGrpSpPr>
                        <p:grpSpPr>
                          <a:xfrm>
                            <a:off x="542925" y="295275"/>
                            <a:ext cx="619125" cy="1276350"/>
                            <a:chOff x="0" y="0"/>
                            <a:chExt cx="619125" cy="1276350"/>
                          </a:xfrm>
                        </p:grpSpPr>
                        <p:cxnSp>
                          <p:nvCxnSpPr>
                            <p:cNvPr id="152" name="Straight Arrow Connector 151">
                              <a:extLst>
                                <a:ext uri="{FF2B5EF4-FFF2-40B4-BE49-F238E27FC236}">
                                  <a16:creationId xmlns:a16="http://schemas.microsoft.com/office/drawing/2014/main" id="{C8D78E26-9433-13D3-BE8F-2430A227E95D}"/>
                                </a:ext>
                              </a:extLst>
                            </p:cNvPr>
                            <p:cNvCxnSpPr/>
                            <p:nvPr/>
                          </p:nvCxnSpPr>
                          <p:spPr>
                            <a:xfrm>
                              <a:off x="9525" y="0"/>
                              <a:ext cx="5238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3" name="Straight Arrow Connector 152">
                              <a:extLst>
                                <a:ext uri="{FF2B5EF4-FFF2-40B4-BE49-F238E27FC236}">
                                  <a16:creationId xmlns:a16="http://schemas.microsoft.com/office/drawing/2014/main" id="{7146804A-308D-E3B2-3BAE-73600FCE4E6A}"/>
                                </a:ext>
                              </a:extLst>
                            </p:cNvPr>
                            <p:cNvCxnSpPr/>
                            <p:nvPr/>
                          </p:nvCxnSpPr>
                          <p:spPr>
                            <a:xfrm>
                              <a:off x="9525" y="0"/>
                              <a:ext cx="523875" cy="5905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4" name="Straight Arrow Connector 153">
                              <a:extLst>
                                <a:ext uri="{FF2B5EF4-FFF2-40B4-BE49-F238E27FC236}">
                                  <a16:creationId xmlns:a16="http://schemas.microsoft.com/office/drawing/2014/main" id="{1DC82779-009F-8548-882E-629845FE5A8C}"/>
                                </a:ext>
                              </a:extLst>
                            </p:cNvPr>
                            <p:cNvCxnSpPr/>
                            <p:nvPr/>
                          </p:nvCxnSpPr>
                          <p:spPr>
                            <a:xfrm>
                              <a:off x="0" y="47625"/>
                              <a:ext cx="619125" cy="12287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nvGrpSpPr>
                        <p:cNvPr id="146" name="Group 145">
                          <a:extLst>
                            <a:ext uri="{FF2B5EF4-FFF2-40B4-BE49-F238E27FC236}">
                              <a16:creationId xmlns:a16="http://schemas.microsoft.com/office/drawing/2014/main" id="{B12E9931-C64E-5AE9-0B68-69F7AABF03A3}"/>
                            </a:ext>
                          </a:extLst>
                        </p:cNvPr>
                        <p:cNvGrpSpPr/>
                        <p:nvPr/>
                      </p:nvGrpSpPr>
                      <p:grpSpPr>
                        <a:xfrm>
                          <a:off x="542925" y="381000"/>
                          <a:ext cx="561975" cy="1266825"/>
                          <a:chOff x="0" y="0"/>
                          <a:chExt cx="561975" cy="1266825"/>
                        </a:xfrm>
                      </p:grpSpPr>
                      <p:cxnSp>
                        <p:nvCxnSpPr>
                          <p:cNvPr id="147" name="Straight Arrow Connector 146">
                            <a:extLst>
                              <a:ext uri="{FF2B5EF4-FFF2-40B4-BE49-F238E27FC236}">
                                <a16:creationId xmlns:a16="http://schemas.microsoft.com/office/drawing/2014/main" id="{AEFBF9E5-6616-0DD3-8EFD-B077F3588894}"/>
                              </a:ext>
                            </a:extLst>
                          </p:cNvPr>
                          <p:cNvCxnSpPr/>
                          <p:nvPr/>
                        </p:nvCxnSpPr>
                        <p:spPr>
                          <a:xfrm>
                            <a:off x="9525" y="514350"/>
                            <a:ext cx="5238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8" name="Straight Arrow Connector 147">
                            <a:extLst>
                              <a:ext uri="{FF2B5EF4-FFF2-40B4-BE49-F238E27FC236}">
                                <a16:creationId xmlns:a16="http://schemas.microsoft.com/office/drawing/2014/main" id="{C70A48A7-0C1F-3FB5-DEEF-8AACA0800A01}"/>
                              </a:ext>
                            </a:extLst>
                          </p:cNvPr>
                          <p:cNvCxnSpPr/>
                          <p:nvPr/>
                        </p:nvCxnSpPr>
                        <p:spPr>
                          <a:xfrm flipV="1">
                            <a:off x="9525" y="0"/>
                            <a:ext cx="547798" cy="4679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9" name="Straight Arrow Connector 148">
                            <a:extLst>
                              <a:ext uri="{FF2B5EF4-FFF2-40B4-BE49-F238E27FC236}">
                                <a16:creationId xmlns:a16="http://schemas.microsoft.com/office/drawing/2014/main" id="{4B146167-FFE8-E806-E231-EFF3B4E7819D}"/>
                              </a:ext>
                            </a:extLst>
                          </p:cNvPr>
                          <p:cNvCxnSpPr/>
                          <p:nvPr/>
                        </p:nvCxnSpPr>
                        <p:spPr>
                          <a:xfrm>
                            <a:off x="0" y="533400"/>
                            <a:ext cx="561975" cy="733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cxnSp>
                    <p:nvCxnSpPr>
                      <p:cNvPr id="142" name="Straight Arrow Connector 141">
                        <a:extLst>
                          <a:ext uri="{FF2B5EF4-FFF2-40B4-BE49-F238E27FC236}">
                            <a16:creationId xmlns:a16="http://schemas.microsoft.com/office/drawing/2014/main" id="{7EC10D55-C68D-0694-2857-B4A3799E0766}"/>
                          </a:ext>
                        </a:extLst>
                      </p:cNvPr>
                      <p:cNvCxnSpPr/>
                      <p:nvPr/>
                    </p:nvCxnSpPr>
                    <p:spPr>
                      <a:xfrm>
                        <a:off x="542925" y="1762125"/>
                        <a:ext cx="54779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3" name="Straight Arrow Connector 142">
                        <a:extLst>
                          <a:ext uri="{FF2B5EF4-FFF2-40B4-BE49-F238E27FC236}">
                            <a16:creationId xmlns:a16="http://schemas.microsoft.com/office/drawing/2014/main" id="{6E38685C-276E-9FE9-C02E-735230E013E5}"/>
                          </a:ext>
                        </a:extLst>
                      </p:cNvPr>
                      <p:cNvCxnSpPr/>
                      <p:nvPr/>
                    </p:nvCxnSpPr>
                    <p:spPr>
                      <a:xfrm flipV="1">
                        <a:off x="552450" y="1143000"/>
                        <a:ext cx="657225" cy="6000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4" name="Straight Arrow Connector 143">
                        <a:extLst>
                          <a:ext uri="{FF2B5EF4-FFF2-40B4-BE49-F238E27FC236}">
                            <a16:creationId xmlns:a16="http://schemas.microsoft.com/office/drawing/2014/main" id="{5EC10300-E0E6-7040-AA8F-6651A8EEAA7F}"/>
                          </a:ext>
                        </a:extLst>
                      </p:cNvPr>
                      <p:cNvCxnSpPr/>
                      <p:nvPr/>
                    </p:nvCxnSpPr>
                    <p:spPr>
                      <a:xfrm flipV="1">
                        <a:off x="552450" y="447675"/>
                        <a:ext cx="571500" cy="12763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73" name="Group 72">
                      <a:extLst>
                        <a:ext uri="{FF2B5EF4-FFF2-40B4-BE49-F238E27FC236}">
                          <a16:creationId xmlns:a16="http://schemas.microsoft.com/office/drawing/2014/main" id="{503AA111-2D9F-0BB1-C798-8A8DF317359B}"/>
                        </a:ext>
                      </a:extLst>
                    </p:cNvPr>
                    <p:cNvGrpSpPr/>
                    <p:nvPr/>
                  </p:nvGrpSpPr>
                  <p:grpSpPr>
                    <a:xfrm>
                      <a:off x="1076325" y="0"/>
                      <a:ext cx="1209675" cy="2034540"/>
                      <a:chOff x="0" y="0"/>
                      <a:chExt cx="1209675" cy="2034540"/>
                    </a:xfrm>
                  </p:grpSpPr>
                  <p:grpSp>
                    <p:nvGrpSpPr>
                      <p:cNvPr id="122" name="Group 121">
                        <a:extLst>
                          <a:ext uri="{FF2B5EF4-FFF2-40B4-BE49-F238E27FC236}">
                            <a16:creationId xmlns:a16="http://schemas.microsoft.com/office/drawing/2014/main" id="{4825CE04-201C-7D89-E446-F18628405EBA}"/>
                          </a:ext>
                        </a:extLst>
                      </p:cNvPr>
                      <p:cNvGrpSpPr/>
                      <p:nvPr/>
                    </p:nvGrpSpPr>
                    <p:grpSpPr>
                      <a:xfrm>
                        <a:off x="0" y="0"/>
                        <a:ext cx="1162050" cy="2034540"/>
                        <a:chOff x="0" y="0"/>
                        <a:chExt cx="1162050" cy="2034540"/>
                      </a:xfrm>
                    </p:grpSpPr>
                    <p:grpSp>
                      <p:nvGrpSpPr>
                        <p:cNvPr id="126" name="Group 125">
                          <a:extLst>
                            <a:ext uri="{FF2B5EF4-FFF2-40B4-BE49-F238E27FC236}">
                              <a16:creationId xmlns:a16="http://schemas.microsoft.com/office/drawing/2014/main" id="{D562B524-F505-F95D-30D7-53F6EEC7CD3D}"/>
                            </a:ext>
                          </a:extLst>
                        </p:cNvPr>
                        <p:cNvGrpSpPr/>
                        <p:nvPr/>
                      </p:nvGrpSpPr>
                      <p:grpSpPr>
                        <a:xfrm>
                          <a:off x="0" y="0"/>
                          <a:ext cx="1162050" cy="2034540"/>
                          <a:chOff x="0" y="0"/>
                          <a:chExt cx="1162050" cy="2034540"/>
                        </a:xfrm>
                      </p:grpSpPr>
                      <p:grpSp>
                        <p:nvGrpSpPr>
                          <p:cNvPr id="131" name="Group 130">
                            <a:extLst>
                              <a:ext uri="{FF2B5EF4-FFF2-40B4-BE49-F238E27FC236}">
                                <a16:creationId xmlns:a16="http://schemas.microsoft.com/office/drawing/2014/main" id="{F79D2253-664C-F67C-DCFB-7F5CC3EDF523}"/>
                              </a:ext>
                            </a:extLst>
                          </p:cNvPr>
                          <p:cNvGrpSpPr/>
                          <p:nvPr/>
                        </p:nvGrpSpPr>
                        <p:grpSpPr>
                          <a:xfrm>
                            <a:off x="0" y="0"/>
                            <a:ext cx="548640" cy="2034540"/>
                            <a:chOff x="0" y="0"/>
                            <a:chExt cx="548640" cy="2034540"/>
                          </a:xfrm>
                        </p:grpSpPr>
                        <p:grpSp>
                          <p:nvGrpSpPr>
                            <p:cNvPr id="136" name="Group 135">
                              <a:extLst>
                                <a:ext uri="{FF2B5EF4-FFF2-40B4-BE49-F238E27FC236}">
                                  <a16:creationId xmlns:a16="http://schemas.microsoft.com/office/drawing/2014/main" id="{8D8216BA-C39F-9508-A08E-436F2A28187B}"/>
                                </a:ext>
                              </a:extLst>
                            </p:cNvPr>
                            <p:cNvGrpSpPr/>
                            <p:nvPr/>
                          </p:nvGrpSpPr>
                          <p:grpSpPr>
                            <a:xfrm>
                              <a:off x="0" y="0"/>
                              <a:ext cx="548640" cy="2034540"/>
                              <a:chOff x="0" y="0"/>
                              <a:chExt cx="548640" cy="2034540"/>
                            </a:xfrm>
                          </p:grpSpPr>
                          <p:sp>
                            <p:nvSpPr>
                              <p:cNvPr id="138" name="Oval 137">
                                <a:extLst>
                                  <a:ext uri="{FF2B5EF4-FFF2-40B4-BE49-F238E27FC236}">
                                    <a16:creationId xmlns:a16="http://schemas.microsoft.com/office/drawing/2014/main" id="{C9B29A39-5FA8-3AEE-F5E5-9B88AEDC8A48}"/>
                                  </a:ext>
                                </a:extLst>
                              </p:cNvPr>
                              <p:cNvSpPr/>
                              <p:nvPr/>
                            </p:nvSpPr>
                            <p:spPr>
                              <a:xfrm>
                                <a:off x="0" y="0"/>
                                <a:ext cx="548640" cy="548640"/>
                              </a:xfrm>
                              <a:prstGeom prst="ellipse">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300"/>
                                  </a:lnSpc>
                                  <a:spcBef>
                                    <a:spcPts val="0"/>
                                  </a:spcBef>
                                  <a:spcAft>
                                    <a:spcPts val="0"/>
                                  </a:spcAft>
                                </a:pPr>
                                <a:r>
                                  <a:rPr lang="en-US" sz="1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B</a:t>
                                </a:r>
                                <a:r>
                                  <a:rPr lang="en-US" sz="1000" baseline="-25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1</a:t>
                                </a:r>
                                <a:endPar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p:txBody>
                          </p:sp>
                          <p:sp>
                            <p:nvSpPr>
                              <p:cNvPr id="139" name="Oval 138">
                                <a:extLst>
                                  <a:ext uri="{FF2B5EF4-FFF2-40B4-BE49-F238E27FC236}">
                                    <a16:creationId xmlns:a16="http://schemas.microsoft.com/office/drawing/2014/main" id="{CD9A26B6-F635-9EDE-D6BC-8C7C41061CC0}"/>
                                  </a:ext>
                                </a:extLst>
                              </p:cNvPr>
                              <p:cNvSpPr/>
                              <p:nvPr/>
                            </p:nvSpPr>
                            <p:spPr>
                              <a:xfrm>
                                <a:off x="0" y="619125"/>
                                <a:ext cx="548640" cy="548640"/>
                              </a:xfrm>
                              <a:prstGeom prst="ellipse">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300"/>
                                  </a:lnSpc>
                                  <a:spcBef>
                                    <a:spcPts val="0"/>
                                  </a:spcBef>
                                  <a:spcAft>
                                    <a:spcPts val="0"/>
                                  </a:spcAft>
                                </a:pPr>
                                <a:r>
                                  <a:rPr lang="en-US" sz="1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B</a:t>
                                </a:r>
                                <a:r>
                                  <a:rPr lang="en-US" sz="1000" baseline="-25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2</a:t>
                                </a:r>
                                <a:endPar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p:txBody>
                          </p:sp>
                          <p:sp>
                            <p:nvSpPr>
                              <p:cNvPr id="140" name="Oval 139">
                                <a:extLst>
                                  <a:ext uri="{FF2B5EF4-FFF2-40B4-BE49-F238E27FC236}">
                                    <a16:creationId xmlns:a16="http://schemas.microsoft.com/office/drawing/2014/main" id="{D013FBD3-60F4-24F7-4A11-1F89BEA0CC9F}"/>
                                  </a:ext>
                                </a:extLst>
                              </p:cNvPr>
                              <p:cNvSpPr/>
                              <p:nvPr/>
                            </p:nvSpPr>
                            <p:spPr>
                              <a:xfrm>
                                <a:off x="0" y="1485900"/>
                                <a:ext cx="548640" cy="548640"/>
                              </a:xfrm>
                              <a:prstGeom prst="ellipse">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300"/>
                                  </a:lnSpc>
                                  <a:spcBef>
                                    <a:spcPts val="0"/>
                                  </a:spcBef>
                                  <a:spcAft>
                                    <a:spcPts val="0"/>
                                  </a:spcAft>
                                </a:pPr>
                                <a:r>
                                  <a:rPr lang="en-US" sz="1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B</a:t>
                                </a:r>
                                <a:r>
                                  <a:rPr lang="en-US" sz="1000" baseline="-25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40</a:t>
                                </a:r>
                                <a:endPar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p:txBody>
                          </p:sp>
                        </p:grpSp>
                        <p:sp>
                          <p:nvSpPr>
                            <p:cNvPr id="137" name="Rectangle 136">
                              <a:extLst>
                                <a:ext uri="{FF2B5EF4-FFF2-40B4-BE49-F238E27FC236}">
                                  <a16:creationId xmlns:a16="http://schemas.microsoft.com/office/drawing/2014/main" id="{C7C27E5C-F997-02B3-3355-1B42DB42F50E}"/>
                                </a:ext>
                              </a:extLst>
                            </p:cNvPr>
                            <p:cNvSpPr/>
                            <p:nvPr/>
                          </p:nvSpPr>
                          <p:spPr>
                            <a:xfrm>
                              <a:off x="180975" y="1076325"/>
                              <a:ext cx="180975" cy="4191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300"/>
                                </a:lnSpc>
                                <a:spcBef>
                                  <a:spcPts val="0"/>
                                </a:spcBef>
                                <a:spcAft>
                                  <a:spcPts val="0"/>
                                </a:spcAft>
                              </a:pPr>
                              <a:r>
                                <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a:t>
                              </a:r>
                            </a:p>
                            <a:p>
                              <a:pPr marL="0" marR="0" algn="ctr">
                                <a:lnSpc>
                                  <a:spcPts val="1300"/>
                                </a:lnSpc>
                                <a:spcBef>
                                  <a:spcPts val="0"/>
                                </a:spcBef>
                                <a:spcAft>
                                  <a:spcPts val="0"/>
                                </a:spcAft>
                              </a:pPr>
                              <a:r>
                                <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a:t>
                              </a:r>
                            </a:p>
                          </p:txBody>
                        </p:sp>
                      </p:grpSp>
                      <p:grpSp>
                        <p:nvGrpSpPr>
                          <p:cNvPr id="132" name="Group 131">
                            <a:extLst>
                              <a:ext uri="{FF2B5EF4-FFF2-40B4-BE49-F238E27FC236}">
                                <a16:creationId xmlns:a16="http://schemas.microsoft.com/office/drawing/2014/main" id="{9E901E10-BAEF-7334-41C7-00CFBBB918EB}"/>
                              </a:ext>
                            </a:extLst>
                          </p:cNvPr>
                          <p:cNvGrpSpPr/>
                          <p:nvPr/>
                        </p:nvGrpSpPr>
                        <p:grpSpPr>
                          <a:xfrm>
                            <a:off x="542925" y="295275"/>
                            <a:ext cx="619125" cy="1276350"/>
                            <a:chOff x="0" y="0"/>
                            <a:chExt cx="619125" cy="1276350"/>
                          </a:xfrm>
                        </p:grpSpPr>
                        <p:cxnSp>
                          <p:nvCxnSpPr>
                            <p:cNvPr id="133" name="Straight Arrow Connector 132">
                              <a:extLst>
                                <a:ext uri="{FF2B5EF4-FFF2-40B4-BE49-F238E27FC236}">
                                  <a16:creationId xmlns:a16="http://schemas.microsoft.com/office/drawing/2014/main" id="{393F70F0-1490-9CE2-F397-BBD2806A47A1}"/>
                                </a:ext>
                              </a:extLst>
                            </p:cNvPr>
                            <p:cNvCxnSpPr/>
                            <p:nvPr/>
                          </p:nvCxnSpPr>
                          <p:spPr>
                            <a:xfrm>
                              <a:off x="9525" y="0"/>
                              <a:ext cx="5238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4" name="Straight Arrow Connector 133">
                              <a:extLst>
                                <a:ext uri="{FF2B5EF4-FFF2-40B4-BE49-F238E27FC236}">
                                  <a16:creationId xmlns:a16="http://schemas.microsoft.com/office/drawing/2014/main" id="{5C35F5B9-1A9C-0039-5C0A-8F737685E5D8}"/>
                                </a:ext>
                              </a:extLst>
                            </p:cNvPr>
                            <p:cNvCxnSpPr/>
                            <p:nvPr/>
                          </p:nvCxnSpPr>
                          <p:spPr>
                            <a:xfrm>
                              <a:off x="9525" y="0"/>
                              <a:ext cx="523875" cy="5905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5" name="Straight Arrow Connector 134">
                              <a:extLst>
                                <a:ext uri="{FF2B5EF4-FFF2-40B4-BE49-F238E27FC236}">
                                  <a16:creationId xmlns:a16="http://schemas.microsoft.com/office/drawing/2014/main" id="{8EB42BC1-1206-86F6-32F2-72DA2405D1E4}"/>
                                </a:ext>
                              </a:extLst>
                            </p:cNvPr>
                            <p:cNvCxnSpPr/>
                            <p:nvPr/>
                          </p:nvCxnSpPr>
                          <p:spPr>
                            <a:xfrm>
                              <a:off x="0" y="47625"/>
                              <a:ext cx="619125" cy="12287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nvGrpSpPr>
                        <p:cNvPr id="127" name="Group 126">
                          <a:extLst>
                            <a:ext uri="{FF2B5EF4-FFF2-40B4-BE49-F238E27FC236}">
                              <a16:creationId xmlns:a16="http://schemas.microsoft.com/office/drawing/2014/main" id="{27B92C05-CF54-4DE1-7852-673D54F17189}"/>
                            </a:ext>
                          </a:extLst>
                        </p:cNvPr>
                        <p:cNvGrpSpPr/>
                        <p:nvPr/>
                      </p:nvGrpSpPr>
                      <p:grpSpPr>
                        <a:xfrm>
                          <a:off x="542925" y="381000"/>
                          <a:ext cx="561975" cy="1266825"/>
                          <a:chOff x="0" y="0"/>
                          <a:chExt cx="561975" cy="1266825"/>
                        </a:xfrm>
                      </p:grpSpPr>
                      <p:cxnSp>
                        <p:nvCxnSpPr>
                          <p:cNvPr id="128" name="Straight Arrow Connector 127">
                            <a:extLst>
                              <a:ext uri="{FF2B5EF4-FFF2-40B4-BE49-F238E27FC236}">
                                <a16:creationId xmlns:a16="http://schemas.microsoft.com/office/drawing/2014/main" id="{7AA00882-E6C1-7F6E-44DA-FE25F6583B33}"/>
                              </a:ext>
                            </a:extLst>
                          </p:cNvPr>
                          <p:cNvCxnSpPr/>
                          <p:nvPr/>
                        </p:nvCxnSpPr>
                        <p:spPr>
                          <a:xfrm>
                            <a:off x="9525" y="514350"/>
                            <a:ext cx="5238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9" name="Straight Arrow Connector 128">
                            <a:extLst>
                              <a:ext uri="{FF2B5EF4-FFF2-40B4-BE49-F238E27FC236}">
                                <a16:creationId xmlns:a16="http://schemas.microsoft.com/office/drawing/2014/main" id="{1FCB2CDF-DDB2-92A6-0725-E7D6D40AFE7E}"/>
                              </a:ext>
                            </a:extLst>
                          </p:cNvPr>
                          <p:cNvCxnSpPr/>
                          <p:nvPr/>
                        </p:nvCxnSpPr>
                        <p:spPr>
                          <a:xfrm flipV="1">
                            <a:off x="9525" y="0"/>
                            <a:ext cx="547798" cy="4679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0" name="Straight Arrow Connector 129">
                            <a:extLst>
                              <a:ext uri="{FF2B5EF4-FFF2-40B4-BE49-F238E27FC236}">
                                <a16:creationId xmlns:a16="http://schemas.microsoft.com/office/drawing/2014/main" id="{126D1047-39A3-C310-75CF-7E6ECB821BF6}"/>
                              </a:ext>
                            </a:extLst>
                          </p:cNvPr>
                          <p:cNvCxnSpPr/>
                          <p:nvPr/>
                        </p:nvCxnSpPr>
                        <p:spPr>
                          <a:xfrm>
                            <a:off x="0" y="533400"/>
                            <a:ext cx="561975" cy="733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cxnSp>
                    <p:nvCxnSpPr>
                      <p:cNvPr id="123" name="Straight Arrow Connector 122">
                        <a:extLst>
                          <a:ext uri="{FF2B5EF4-FFF2-40B4-BE49-F238E27FC236}">
                            <a16:creationId xmlns:a16="http://schemas.microsoft.com/office/drawing/2014/main" id="{D480BAEE-2941-7F89-97D3-EBB6DD08F50B}"/>
                          </a:ext>
                        </a:extLst>
                      </p:cNvPr>
                      <p:cNvCxnSpPr/>
                      <p:nvPr/>
                    </p:nvCxnSpPr>
                    <p:spPr>
                      <a:xfrm>
                        <a:off x="542925" y="1762125"/>
                        <a:ext cx="54779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4" name="Straight Arrow Connector 123">
                        <a:extLst>
                          <a:ext uri="{FF2B5EF4-FFF2-40B4-BE49-F238E27FC236}">
                            <a16:creationId xmlns:a16="http://schemas.microsoft.com/office/drawing/2014/main" id="{5052BC81-7ADD-2ABF-D3B0-C20671B41A5B}"/>
                          </a:ext>
                        </a:extLst>
                      </p:cNvPr>
                      <p:cNvCxnSpPr/>
                      <p:nvPr/>
                    </p:nvCxnSpPr>
                    <p:spPr>
                      <a:xfrm flipV="1">
                        <a:off x="552450" y="1143000"/>
                        <a:ext cx="657225" cy="6000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5" name="Straight Arrow Connector 124">
                        <a:extLst>
                          <a:ext uri="{FF2B5EF4-FFF2-40B4-BE49-F238E27FC236}">
                            <a16:creationId xmlns:a16="http://schemas.microsoft.com/office/drawing/2014/main" id="{CA8382FF-9C45-EC85-418D-0C74B45B825D}"/>
                          </a:ext>
                        </a:extLst>
                      </p:cNvPr>
                      <p:cNvCxnSpPr/>
                      <p:nvPr/>
                    </p:nvCxnSpPr>
                    <p:spPr>
                      <a:xfrm flipV="1">
                        <a:off x="552450" y="447675"/>
                        <a:ext cx="571500" cy="12763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74" name="Group 73">
                      <a:extLst>
                        <a:ext uri="{FF2B5EF4-FFF2-40B4-BE49-F238E27FC236}">
                          <a16:creationId xmlns:a16="http://schemas.microsoft.com/office/drawing/2014/main" id="{6793B344-FA79-0C87-22B0-FD5AE70B5926}"/>
                        </a:ext>
                      </a:extLst>
                    </p:cNvPr>
                    <p:cNvGrpSpPr/>
                    <p:nvPr/>
                  </p:nvGrpSpPr>
                  <p:grpSpPr>
                    <a:xfrm>
                      <a:off x="2152650" y="0"/>
                      <a:ext cx="1209675" cy="2034540"/>
                      <a:chOff x="0" y="0"/>
                      <a:chExt cx="1209675" cy="2034540"/>
                    </a:xfrm>
                  </p:grpSpPr>
                  <p:grpSp>
                    <p:nvGrpSpPr>
                      <p:cNvPr id="81" name="Group 80">
                        <a:extLst>
                          <a:ext uri="{FF2B5EF4-FFF2-40B4-BE49-F238E27FC236}">
                            <a16:creationId xmlns:a16="http://schemas.microsoft.com/office/drawing/2014/main" id="{E16FD9A7-CAE1-20A8-04D4-A6444022346D}"/>
                          </a:ext>
                        </a:extLst>
                      </p:cNvPr>
                      <p:cNvGrpSpPr/>
                      <p:nvPr/>
                    </p:nvGrpSpPr>
                    <p:grpSpPr>
                      <a:xfrm>
                        <a:off x="0" y="0"/>
                        <a:ext cx="1162050" cy="2034540"/>
                        <a:chOff x="0" y="0"/>
                        <a:chExt cx="1162050" cy="2034540"/>
                      </a:xfrm>
                    </p:grpSpPr>
                    <p:grpSp>
                      <p:nvGrpSpPr>
                        <p:cNvPr id="85" name="Group 84">
                          <a:extLst>
                            <a:ext uri="{FF2B5EF4-FFF2-40B4-BE49-F238E27FC236}">
                              <a16:creationId xmlns:a16="http://schemas.microsoft.com/office/drawing/2014/main" id="{F947CCC4-D8E4-0ECC-A921-6292CC350A70}"/>
                            </a:ext>
                          </a:extLst>
                        </p:cNvPr>
                        <p:cNvGrpSpPr/>
                        <p:nvPr/>
                      </p:nvGrpSpPr>
                      <p:grpSpPr>
                        <a:xfrm>
                          <a:off x="0" y="0"/>
                          <a:ext cx="1162050" cy="2034540"/>
                          <a:chOff x="0" y="0"/>
                          <a:chExt cx="1162050" cy="2034540"/>
                        </a:xfrm>
                      </p:grpSpPr>
                      <p:grpSp>
                        <p:nvGrpSpPr>
                          <p:cNvPr id="112" name="Group 111">
                            <a:extLst>
                              <a:ext uri="{FF2B5EF4-FFF2-40B4-BE49-F238E27FC236}">
                                <a16:creationId xmlns:a16="http://schemas.microsoft.com/office/drawing/2014/main" id="{FF715DCB-0EEE-4F0B-3FB9-A38558B50BEE}"/>
                              </a:ext>
                            </a:extLst>
                          </p:cNvPr>
                          <p:cNvGrpSpPr/>
                          <p:nvPr/>
                        </p:nvGrpSpPr>
                        <p:grpSpPr>
                          <a:xfrm>
                            <a:off x="0" y="0"/>
                            <a:ext cx="548640" cy="2034540"/>
                            <a:chOff x="0" y="0"/>
                            <a:chExt cx="548640" cy="2034540"/>
                          </a:xfrm>
                        </p:grpSpPr>
                        <p:grpSp>
                          <p:nvGrpSpPr>
                            <p:cNvPr id="117" name="Group 116">
                              <a:extLst>
                                <a:ext uri="{FF2B5EF4-FFF2-40B4-BE49-F238E27FC236}">
                                  <a16:creationId xmlns:a16="http://schemas.microsoft.com/office/drawing/2014/main" id="{8EF227BA-9788-ABD2-2CFF-56DF865700F7}"/>
                                </a:ext>
                              </a:extLst>
                            </p:cNvPr>
                            <p:cNvGrpSpPr/>
                            <p:nvPr/>
                          </p:nvGrpSpPr>
                          <p:grpSpPr>
                            <a:xfrm>
                              <a:off x="0" y="0"/>
                              <a:ext cx="548640" cy="2034540"/>
                              <a:chOff x="0" y="0"/>
                              <a:chExt cx="548640" cy="2034540"/>
                            </a:xfrm>
                          </p:grpSpPr>
                          <p:sp>
                            <p:nvSpPr>
                              <p:cNvPr id="119" name="Oval 118">
                                <a:extLst>
                                  <a:ext uri="{FF2B5EF4-FFF2-40B4-BE49-F238E27FC236}">
                                    <a16:creationId xmlns:a16="http://schemas.microsoft.com/office/drawing/2014/main" id="{8225D024-40E0-856D-1850-EDAFE1E0FEBE}"/>
                                  </a:ext>
                                </a:extLst>
                              </p:cNvPr>
                              <p:cNvSpPr/>
                              <p:nvPr/>
                            </p:nvSpPr>
                            <p:spPr>
                              <a:xfrm>
                                <a:off x="0" y="0"/>
                                <a:ext cx="548640" cy="548640"/>
                              </a:xfrm>
                              <a:prstGeom prst="ellipse">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300"/>
                                  </a:lnSpc>
                                  <a:spcBef>
                                    <a:spcPts val="0"/>
                                  </a:spcBef>
                                  <a:spcAft>
                                    <a:spcPts val="0"/>
                                  </a:spcAft>
                                </a:pPr>
                                <a:r>
                                  <a:rPr lang="en-US" sz="1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C</a:t>
                                </a:r>
                                <a:r>
                                  <a:rPr lang="en-US" sz="1000" baseline="-25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1</a:t>
                                </a:r>
                                <a:endPar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p:txBody>
                          </p:sp>
                          <p:sp>
                            <p:nvSpPr>
                              <p:cNvPr id="120" name="Oval 119">
                                <a:extLst>
                                  <a:ext uri="{FF2B5EF4-FFF2-40B4-BE49-F238E27FC236}">
                                    <a16:creationId xmlns:a16="http://schemas.microsoft.com/office/drawing/2014/main" id="{7B1A2334-8F7A-9970-35A6-58A661291C7A}"/>
                                  </a:ext>
                                </a:extLst>
                              </p:cNvPr>
                              <p:cNvSpPr/>
                              <p:nvPr/>
                            </p:nvSpPr>
                            <p:spPr>
                              <a:xfrm>
                                <a:off x="0" y="619125"/>
                                <a:ext cx="548640" cy="548640"/>
                              </a:xfrm>
                              <a:prstGeom prst="ellipse">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300"/>
                                  </a:lnSpc>
                                  <a:spcBef>
                                    <a:spcPts val="0"/>
                                  </a:spcBef>
                                  <a:spcAft>
                                    <a:spcPts val="0"/>
                                  </a:spcAft>
                                </a:pPr>
                                <a:r>
                                  <a:rPr lang="en-US" sz="1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C</a:t>
                                </a:r>
                                <a:r>
                                  <a:rPr lang="en-US" sz="1000" baseline="-25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2</a:t>
                                </a:r>
                                <a:endPar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p:txBody>
                          </p:sp>
                          <p:sp>
                            <p:nvSpPr>
                              <p:cNvPr id="121" name="Oval 120">
                                <a:extLst>
                                  <a:ext uri="{FF2B5EF4-FFF2-40B4-BE49-F238E27FC236}">
                                    <a16:creationId xmlns:a16="http://schemas.microsoft.com/office/drawing/2014/main" id="{4C78BEB3-3AB3-27ED-0977-35F6D601D87A}"/>
                                  </a:ext>
                                </a:extLst>
                              </p:cNvPr>
                              <p:cNvSpPr/>
                              <p:nvPr/>
                            </p:nvSpPr>
                            <p:spPr>
                              <a:xfrm>
                                <a:off x="0" y="1485900"/>
                                <a:ext cx="548640" cy="548640"/>
                              </a:xfrm>
                              <a:prstGeom prst="ellipse">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300"/>
                                  </a:lnSpc>
                                  <a:spcBef>
                                    <a:spcPts val="0"/>
                                  </a:spcBef>
                                  <a:spcAft>
                                    <a:spcPts val="0"/>
                                  </a:spcAft>
                                </a:pPr>
                                <a:r>
                                  <a:rPr lang="en-US" sz="1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C</a:t>
                                </a:r>
                                <a:r>
                                  <a:rPr lang="en-US" sz="1000" baseline="-25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40</a:t>
                                </a:r>
                                <a:endPar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p:txBody>
                          </p:sp>
                        </p:grpSp>
                        <p:sp>
                          <p:nvSpPr>
                            <p:cNvPr id="118" name="Rectangle 117">
                              <a:extLst>
                                <a:ext uri="{FF2B5EF4-FFF2-40B4-BE49-F238E27FC236}">
                                  <a16:creationId xmlns:a16="http://schemas.microsoft.com/office/drawing/2014/main" id="{047FEB56-A723-8073-592E-7219512B9D46}"/>
                                </a:ext>
                              </a:extLst>
                            </p:cNvPr>
                            <p:cNvSpPr/>
                            <p:nvPr/>
                          </p:nvSpPr>
                          <p:spPr>
                            <a:xfrm>
                              <a:off x="180975" y="1076325"/>
                              <a:ext cx="180975" cy="4191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300"/>
                                </a:lnSpc>
                                <a:spcBef>
                                  <a:spcPts val="0"/>
                                </a:spcBef>
                                <a:spcAft>
                                  <a:spcPts val="0"/>
                                </a:spcAft>
                              </a:pPr>
                              <a:r>
                                <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a:t>
                              </a:r>
                            </a:p>
                            <a:p>
                              <a:pPr marL="0" marR="0" algn="ctr">
                                <a:lnSpc>
                                  <a:spcPts val="1300"/>
                                </a:lnSpc>
                                <a:spcBef>
                                  <a:spcPts val="0"/>
                                </a:spcBef>
                                <a:spcAft>
                                  <a:spcPts val="0"/>
                                </a:spcAft>
                              </a:pPr>
                              <a:r>
                                <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a:t>
                              </a:r>
                            </a:p>
                          </p:txBody>
                        </p:sp>
                      </p:grpSp>
                      <p:grpSp>
                        <p:nvGrpSpPr>
                          <p:cNvPr id="113" name="Group 112">
                            <a:extLst>
                              <a:ext uri="{FF2B5EF4-FFF2-40B4-BE49-F238E27FC236}">
                                <a16:creationId xmlns:a16="http://schemas.microsoft.com/office/drawing/2014/main" id="{98D3A7BF-E716-C947-FFCB-A52F4E629361}"/>
                              </a:ext>
                            </a:extLst>
                          </p:cNvPr>
                          <p:cNvGrpSpPr/>
                          <p:nvPr/>
                        </p:nvGrpSpPr>
                        <p:grpSpPr>
                          <a:xfrm>
                            <a:off x="542925" y="295275"/>
                            <a:ext cx="619125" cy="1276350"/>
                            <a:chOff x="0" y="0"/>
                            <a:chExt cx="619125" cy="1276350"/>
                          </a:xfrm>
                        </p:grpSpPr>
                        <p:cxnSp>
                          <p:nvCxnSpPr>
                            <p:cNvPr id="114" name="Straight Arrow Connector 113">
                              <a:extLst>
                                <a:ext uri="{FF2B5EF4-FFF2-40B4-BE49-F238E27FC236}">
                                  <a16:creationId xmlns:a16="http://schemas.microsoft.com/office/drawing/2014/main" id="{727B9B77-CA7C-34D2-12A3-1CFD6DDF5231}"/>
                                </a:ext>
                              </a:extLst>
                            </p:cNvPr>
                            <p:cNvCxnSpPr/>
                            <p:nvPr/>
                          </p:nvCxnSpPr>
                          <p:spPr>
                            <a:xfrm>
                              <a:off x="9525" y="0"/>
                              <a:ext cx="5238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5" name="Straight Arrow Connector 114">
                              <a:extLst>
                                <a:ext uri="{FF2B5EF4-FFF2-40B4-BE49-F238E27FC236}">
                                  <a16:creationId xmlns:a16="http://schemas.microsoft.com/office/drawing/2014/main" id="{227981DD-4328-00B3-9432-737A76488AA0}"/>
                                </a:ext>
                              </a:extLst>
                            </p:cNvPr>
                            <p:cNvCxnSpPr/>
                            <p:nvPr/>
                          </p:nvCxnSpPr>
                          <p:spPr>
                            <a:xfrm>
                              <a:off x="9525" y="0"/>
                              <a:ext cx="523875" cy="5905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6" name="Straight Arrow Connector 115">
                              <a:extLst>
                                <a:ext uri="{FF2B5EF4-FFF2-40B4-BE49-F238E27FC236}">
                                  <a16:creationId xmlns:a16="http://schemas.microsoft.com/office/drawing/2014/main" id="{236347BA-6286-3F6C-38B8-E4EA6C38AD35}"/>
                                </a:ext>
                              </a:extLst>
                            </p:cNvPr>
                            <p:cNvCxnSpPr/>
                            <p:nvPr/>
                          </p:nvCxnSpPr>
                          <p:spPr>
                            <a:xfrm>
                              <a:off x="0" y="47625"/>
                              <a:ext cx="619125" cy="12287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nvGrpSpPr>
                        <p:cNvPr id="86" name="Group 85">
                          <a:extLst>
                            <a:ext uri="{FF2B5EF4-FFF2-40B4-BE49-F238E27FC236}">
                              <a16:creationId xmlns:a16="http://schemas.microsoft.com/office/drawing/2014/main" id="{E1396303-8703-1C34-2897-9D04A3CDA537}"/>
                            </a:ext>
                          </a:extLst>
                        </p:cNvPr>
                        <p:cNvGrpSpPr/>
                        <p:nvPr/>
                      </p:nvGrpSpPr>
                      <p:grpSpPr>
                        <a:xfrm>
                          <a:off x="542925" y="381000"/>
                          <a:ext cx="561975" cy="1266825"/>
                          <a:chOff x="0" y="0"/>
                          <a:chExt cx="561975" cy="1266825"/>
                        </a:xfrm>
                      </p:grpSpPr>
                      <p:cxnSp>
                        <p:nvCxnSpPr>
                          <p:cNvPr id="87" name="Straight Arrow Connector 86">
                            <a:extLst>
                              <a:ext uri="{FF2B5EF4-FFF2-40B4-BE49-F238E27FC236}">
                                <a16:creationId xmlns:a16="http://schemas.microsoft.com/office/drawing/2014/main" id="{52298596-0856-C77E-0523-D11EB800AF1A}"/>
                              </a:ext>
                            </a:extLst>
                          </p:cNvPr>
                          <p:cNvCxnSpPr/>
                          <p:nvPr/>
                        </p:nvCxnSpPr>
                        <p:spPr>
                          <a:xfrm>
                            <a:off x="9525" y="514350"/>
                            <a:ext cx="5238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0" name="Straight Arrow Connector 109">
                            <a:extLst>
                              <a:ext uri="{FF2B5EF4-FFF2-40B4-BE49-F238E27FC236}">
                                <a16:creationId xmlns:a16="http://schemas.microsoft.com/office/drawing/2014/main" id="{94918372-B15A-821C-FB99-A0A32F423718}"/>
                              </a:ext>
                            </a:extLst>
                          </p:cNvPr>
                          <p:cNvCxnSpPr/>
                          <p:nvPr/>
                        </p:nvCxnSpPr>
                        <p:spPr>
                          <a:xfrm flipV="1">
                            <a:off x="9525" y="0"/>
                            <a:ext cx="547798" cy="4679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1" name="Straight Arrow Connector 110">
                            <a:extLst>
                              <a:ext uri="{FF2B5EF4-FFF2-40B4-BE49-F238E27FC236}">
                                <a16:creationId xmlns:a16="http://schemas.microsoft.com/office/drawing/2014/main" id="{963F9FF5-1F83-BA3C-F31D-39C34B0AB5D7}"/>
                              </a:ext>
                            </a:extLst>
                          </p:cNvPr>
                          <p:cNvCxnSpPr/>
                          <p:nvPr/>
                        </p:nvCxnSpPr>
                        <p:spPr>
                          <a:xfrm>
                            <a:off x="0" y="533400"/>
                            <a:ext cx="561975" cy="733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cxnSp>
                    <p:nvCxnSpPr>
                      <p:cNvPr id="82" name="Straight Arrow Connector 81">
                        <a:extLst>
                          <a:ext uri="{FF2B5EF4-FFF2-40B4-BE49-F238E27FC236}">
                            <a16:creationId xmlns:a16="http://schemas.microsoft.com/office/drawing/2014/main" id="{DB52FE89-5FD1-2C76-3305-BEBE5C94BD75}"/>
                          </a:ext>
                        </a:extLst>
                      </p:cNvPr>
                      <p:cNvCxnSpPr/>
                      <p:nvPr/>
                    </p:nvCxnSpPr>
                    <p:spPr>
                      <a:xfrm>
                        <a:off x="542925" y="1762125"/>
                        <a:ext cx="54779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302BAA12-3AAD-DADB-170E-A34C6B426716}"/>
                          </a:ext>
                        </a:extLst>
                      </p:cNvPr>
                      <p:cNvCxnSpPr/>
                      <p:nvPr/>
                    </p:nvCxnSpPr>
                    <p:spPr>
                      <a:xfrm flipV="1">
                        <a:off x="552450" y="1143000"/>
                        <a:ext cx="657225" cy="6000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4" name="Straight Arrow Connector 83">
                        <a:extLst>
                          <a:ext uri="{FF2B5EF4-FFF2-40B4-BE49-F238E27FC236}">
                            <a16:creationId xmlns:a16="http://schemas.microsoft.com/office/drawing/2014/main" id="{26130F55-49CD-34F1-600C-FB79CCB3ABDE}"/>
                          </a:ext>
                        </a:extLst>
                      </p:cNvPr>
                      <p:cNvCxnSpPr/>
                      <p:nvPr/>
                    </p:nvCxnSpPr>
                    <p:spPr>
                      <a:xfrm flipV="1">
                        <a:off x="552450" y="447675"/>
                        <a:ext cx="571500" cy="12763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75" name="Group 74">
                      <a:extLst>
                        <a:ext uri="{FF2B5EF4-FFF2-40B4-BE49-F238E27FC236}">
                          <a16:creationId xmlns:a16="http://schemas.microsoft.com/office/drawing/2014/main" id="{3CDD3F75-9A25-C960-8C66-62292DC00D54}"/>
                        </a:ext>
                      </a:extLst>
                    </p:cNvPr>
                    <p:cNvGrpSpPr/>
                    <p:nvPr/>
                  </p:nvGrpSpPr>
                  <p:grpSpPr>
                    <a:xfrm>
                      <a:off x="3228975" y="9525"/>
                      <a:ext cx="548640" cy="2034540"/>
                      <a:chOff x="0" y="0"/>
                      <a:chExt cx="548640" cy="2034540"/>
                    </a:xfrm>
                  </p:grpSpPr>
                  <p:grpSp>
                    <p:nvGrpSpPr>
                      <p:cNvPr id="76" name="Group 75">
                        <a:extLst>
                          <a:ext uri="{FF2B5EF4-FFF2-40B4-BE49-F238E27FC236}">
                            <a16:creationId xmlns:a16="http://schemas.microsoft.com/office/drawing/2014/main" id="{F8ECF435-200E-5BD1-BB56-188A391FBE07}"/>
                          </a:ext>
                        </a:extLst>
                      </p:cNvPr>
                      <p:cNvGrpSpPr/>
                      <p:nvPr/>
                    </p:nvGrpSpPr>
                    <p:grpSpPr>
                      <a:xfrm>
                        <a:off x="0" y="0"/>
                        <a:ext cx="548640" cy="2034540"/>
                        <a:chOff x="0" y="0"/>
                        <a:chExt cx="548640" cy="2034540"/>
                      </a:xfrm>
                    </p:grpSpPr>
                    <p:sp>
                      <p:nvSpPr>
                        <p:cNvPr id="78" name="Oval 77">
                          <a:extLst>
                            <a:ext uri="{FF2B5EF4-FFF2-40B4-BE49-F238E27FC236}">
                              <a16:creationId xmlns:a16="http://schemas.microsoft.com/office/drawing/2014/main" id="{584AA128-1E0A-BF53-9FDF-7EC91756C85B}"/>
                            </a:ext>
                          </a:extLst>
                        </p:cNvPr>
                        <p:cNvSpPr/>
                        <p:nvPr/>
                      </p:nvSpPr>
                      <p:spPr>
                        <a:xfrm>
                          <a:off x="0" y="0"/>
                          <a:ext cx="548640" cy="548640"/>
                        </a:xfrm>
                        <a:prstGeom prst="ellipse">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300"/>
                            </a:lnSpc>
                            <a:spcBef>
                              <a:spcPts val="0"/>
                            </a:spcBef>
                            <a:spcAft>
                              <a:spcPts val="0"/>
                            </a:spcAft>
                          </a:pPr>
                          <a:r>
                            <a:rPr lang="en-US" sz="1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D</a:t>
                          </a:r>
                          <a:r>
                            <a:rPr lang="en-US" sz="1000" baseline="-25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1</a:t>
                          </a:r>
                          <a:endPar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p:txBody>
                    </p:sp>
                    <p:sp>
                      <p:nvSpPr>
                        <p:cNvPr id="79" name="Oval 78">
                          <a:extLst>
                            <a:ext uri="{FF2B5EF4-FFF2-40B4-BE49-F238E27FC236}">
                              <a16:creationId xmlns:a16="http://schemas.microsoft.com/office/drawing/2014/main" id="{945249F5-8D30-2A73-35CF-4C9E38015DF8}"/>
                            </a:ext>
                          </a:extLst>
                        </p:cNvPr>
                        <p:cNvSpPr/>
                        <p:nvPr/>
                      </p:nvSpPr>
                      <p:spPr>
                        <a:xfrm>
                          <a:off x="0" y="619125"/>
                          <a:ext cx="548640" cy="548640"/>
                        </a:xfrm>
                        <a:prstGeom prst="ellipse">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300"/>
                            </a:lnSpc>
                            <a:spcBef>
                              <a:spcPts val="0"/>
                            </a:spcBef>
                            <a:spcAft>
                              <a:spcPts val="0"/>
                            </a:spcAft>
                          </a:pPr>
                          <a:r>
                            <a:rPr lang="en-US" sz="1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D</a:t>
                          </a:r>
                          <a:r>
                            <a:rPr lang="en-US" sz="1000" baseline="-25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2</a:t>
                          </a:r>
                          <a:endPar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p:txBody>
                    </p:sp>
                    <p:sp>
                      <p:nvSpPr>
                        <p:cNvPr id="80" name="Oval 79">
                          <a:extLst>
                            <a:ext uri="{FF2B5EF4-FFF2-40B4-BE49-F238E27FC236}">
                              <a16:creationId xmlns:a16="http://schemas.microsoft.com/office/drawing/2014/main" id="{D0F35E8D-ED2C-30A4-E5C5-E3DE77F14C83}"/>
                            </a:ext>
                          </a:extLst>
                        </p:cNvPr>
                        <p:cNvSpPr/>
                        <p:nvPr/>
                      </p:nvSpPr>
                      <p:spPr>
                        <a:xfrm>
                          <a:off x="0" y="1485900"/>
                          <a:ext cx="548640" cy="548640"/>
                        </a:xfrm>
                        <a:prstGeom prst="ellipse">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300"/>
                            </a:lnSpc>
                            <a:spcBef>
                              <a:spcPts val="0"/>
                            </a:spcBef>
                            <a:spcAft>
                              <a:spcPts val="0"/>
                            </a:spcAft>
                          </a:pPr>
                          <a:r>
                            <a:rPr lang="en-US" sz="1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D</a:t>
                          </a:r>
                          <a:r>
                            <a:rPr lang="en-US" sz="1000" baseline="-25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16</a:t>
                          </a:r>
                          <a:endPar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p:txBody>
                    </p:sp>
                  </p:grpSp>
                  <p:sp>
                    <p:nvSpPr>
                      <p:cNvPr id="77" name="Rectangle 76">
                        <a:extLst>
                          <a:ext uri="{FF2B5EF4-FFF2-40B4-BE49-F238E27FC236}">
                            <a16:creationId xmlns:a16="http://schemas.microsoft.com/office/drawing/2014/main" id="{77012FF3-20E1-A1CD-8C96-C1370C6E4AEE}"/>
                          </a:ext>
                        </a:extLst>
                      </p:cNvPr>
                      <p:cNvSpPr/>
                      <p:nvPr/>
                    </p:nvSpPr>
                    <p:spPr>
                      <a:xfrm>
                        <a:off x="180975" y="1076325"/>
                        <a:ext cx="180975" cy="4191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300"/>
                          </a:lnSpc>
                          <a:spcBef>
                            <a:spcPts val="0"/>
                          </a:spcBef>
                          <a:spcAft>
                            <a:spcPts val="0"/>
                          </a:spcAft>
                        </a:pPr>
                        <a:r>
                          <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a:t>
                        </a:r>
                      </a:p>
                      <a:p>
                        <a:pPr marL="0" marR="0" algn="ctr">
                          <a:lnSpc>
                            <a:spcPts val="1300"/>
                          </a:lnSpc>
                          <a:spcBef>
                            <a:spcPts val="0"/>
                          </a:spcBef>
                          <a:spcAft>
                            <a:spcPts val="0"/>
                          </a:spcAft>
                        </a:pPr>
                        <a:r>
                          <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a:t>
                        </a:r>
                      </a:p>
                    </p:txBody>
                  </p:sp>
                </p:grpSp>
              </p:grpSp>
            </p:grpSp>
            <p:sp>
              <p:nvSpPr>
                <p:cNvPr id="69" name="Right Brace 68">
                  <a:extLst>
                    <a:ext uri="{FF2B5EF4-FFF2-40B4-BE49-F238E27FC236}">
                      <a16:creationId xmlns:a16="http://schemas.microsoft.com/office/drawing/2014/main" id="{BB7D21AB-5093-B286-218E-48311D702B6F}"/>
                    </a:ext>
                  </a:extLst>
                </p:cNvPr>
                <p:cNvSpPr/>
                <p:nvPr/>
              </p:nvSpPr>
              <p:spPr>
                <a:xfrm>
                  <a:off x="4591050" y="504825"/>
                  <a:ext cx="323850" cy="1590675"/>
                </a:xfrm>
                <a:prstGeom prst="rightBrace">
                  <a:avLst>
                    <a:gd name="adj1" fmla="val 8333"/>
                    <a:gd name="adj2" fmla="val 51198"/>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300"/>
                    </a:lnSpc>
                    <a:spcBef>
                      <a:spcPts val="0"/>
                    </a:spcBef>
                    <a:spcAft>
                      <a:spcPts val="0"/>
                    </a:spcAft>
                  </a:pPr>
                  <a:r>
                    <a:rPr lang="en-US" sz="1000">
                      <a:noFill/>
                      <a:effectLst/>
                      <a:latin typeface="Palatino Linotype" panose="02040502050505030304" pitchFamily="18" charset="0"/>
                      <a:ea typeface="DengXian" panose="02010600030101010101" pitchFamily="2" charset="-122"/>
                      <a:cs typeface="Times New Roman" panose="02020603050405020304" pitchFamily="18" charset="0"/>
                    </a:rPr>
                    <a:t> </a:t>
                  </a:r>
                  <a:endPar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p:txBody>
            </p:sp>
          </p:grpSp>
          <p:sp>
            <p:nvSpPr>
              <p:cNvPr id="67" name="Rectangle 66">
                <a:extLst>
                  <a:ext uri="{FF2B5EF4-FFF2-40B4-BE49-F238E27FC236}">
                    <a16:creationId xmlns:a16="http://schemas.microsoft.com/office/drawing/2014/main" id="{B9C1881C-C3D3-5E51-C96D-88CF8DDE49DF}"/>
                  </a:ext>
                </a:extLst>
              </p:cNvPr>
              <p:cNvSpPr/>
              <p:nvPr/>
            </p:nvSpPr>
            <p:spPr>
              <a:xfrm>
                <a:off x="4810125" y="723900"/>
                <a:ext cx="257175" cy="1228725"/>
              </a:xfrm>
              <a:prstGeom prst="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300"/>
                  </a:lnSpc>
                  <a:spcBef>
                    <a:spcPts val="0"/>
                  </a:spcBef>
                  <a:spcAft>
                    <a:spcPts val="0"/>
                  </a:spcAft>
                </a:pPr>
                <a:r>
                  <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Output</a:t>
                </a:r>
              </a:p>
            </p:txBody>
          </p:sp>
        </p:grpSp>
        <p:sp>
          <p:nvSpPr>
            <p:cNvPr id="164" name="Rectangle 163">
              <a:extLst>
                <a:ext uri="{FF2B5EF4-FFF2-40B4-BE49-F238E27FC236}">
                  <a16:creationId xmlns:a16="http://schemas.microsoft.com/office/drawing/2014/main" id="{8DD91EC0-FAEF-F478-C8A6-17306B55554B}"/>
                </a:ext>
              </a:extLst>
            </p:cNvPr>
            <p:cNvSpPr/>
            <p:nvPr/>
          </p:nvSpPr>
          <p:spPr>
            <a:xfrm>
              <a:off x="3296602" y="2921317"/>
              <a:ext cx="5019675" cy="466725"/>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Input Layer         First hidden layer       Second hidden layer     Output layer</a:t>
              </a:r>
              <a:endParaRPr lang="en-US" sz="1100" kern="100" dirty="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009645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49C7-7FEE-456D-B274-0F7B93151940}"/>
              </a:ext>
            </a:extLst>
          </p:cNvPr>
          <p:cNvSpPr>
            <a:spLocks noGrp="1"/>
          </p:cNvSpPr>
          <p:nvPr>
            <p:ph type="title"/>
          </p:nvPr>
        </p:nvSpPr>
        <p:spPr>
          <a:xfrm>
            <a:off x="744569" y="872113"/>
            <a:ext cx="10609231" cy="696037"/>
          </a:xfrm>
        </p:spPr>
        <p:txBody>
          <a:bodyPr vert="horz" lIns="91440" tIns="45720" rIns="91440" bIns="45720" rtlCol="0" anchor="ctr">
            <a:normAutofit/>
          </a:bodyPr>
          <a:lstStyle/>
          <a:p>
            <a:pPr algn="ctr"/>
            <a:r>
              <a:rPr lang="en-US" sz="3000" b="1" dirty="0">
                <a:solidFill>
                  <a:srgbClr val="002060"/>
                </a:solidFill>
                <a:latin typeface="Times New Roman" panose="02020603050405020304" pitchFamily="18" charset="0"/>
                <a:cs typeface="Times New Roman" panose="02020603050405020304" pitchFamily="18" charset="0"/>
              </a:rPr>
              <a:t>Proposed Methodology….</a:t>
            </a:r>
            <a:endParaRPr lang="en-IN" sz="3000" b="1"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6D7FFEA-407F-4B38-BDF9-07ABDF308491}"/>
              </a:ext>
            </a:extLst>
          </p:cNvPr>
          <p:cNvSpPr>
            <a:spLocks noGrp="1"/>
          </p:cNvSpPr>
          <p:nvPr>
            <p:ph type="sldNum" sz="quarter" idx="12"/>
          </p:nvPr>
        </p:nvSpPr>
        <p:spPr/>
        <p:txBody>
          <a:bodyPr/>
          <a:lstStyle/>
          <a:p>
            <a:fld id="{52FFD92A-B768-4FD3-A33B-86A10F99A0F6}" type="slidenum">
              <a:rPr lang="en-IN" smtClean="0"/>
              <a:pPr/>
              <a:t>14</a:t>
            </a:fld>
            <a:endParaRPr lang="en-IN" dirty="0"/>
          </a:p>
        </p:txBody>
      </p:sp>
      <p:sp>
        <p:nvSpPr>
          <p:cNvPr id="5" name="Date Placeholder 4">
            <a:extLst>
              <a:ext uri="{FF2B5EF4-FFF2-40B4-BE49-F238E27FC236}">
                <a16:creationId xmlns:a16="http://schemas.microsoft.com/office/drawing/2014/main" id="{0457D76E-F8A6-4A41-950E-657DE73D56AC}"/>
              </a:ext>
            </a:extLst>
          </p:cNvPr>
          <p:cNvSpPr>
            <a:spLocks noGrp="1"/>
          </p:cNvSpPr>
          <p:nvPr>
            <p:ph type="dt" sz="half" idx="10"/>
          </p:nvPr>
        </p:nvSpPr>
        <p:spPr/>
        <p:txBody>
          <a:bodyPr/>
          <a:lstStyle/>
          <a:p>
            <a:fld id="{1AC1437A-8367-498B-AF3A-6BC6FE51405D}" type="datetime1">
              <a:rPr lang="en-IN" smtClean="0"/>
              <a:pPr/>
              <a:t>22-08-2023</a:t>
            </a:fld>
            <a:endParaRPr lang="en-IN" dirty="0"/>
          </a:p>
        </p:txBody>
      </p:sp>
      <p:sp>
        <p:nvSpPr>
          <p:cNvPr id="7" name="TextBox 6">
            <a:extLst>
              <a:ext uri="{FF2B5EF4-FFF2-40B4-BE49-F238E27FC236}">
                <a16:creationId xmlns:a16="http://schemas.microsoft.com/office/drawing/2014/main" id="{AEDBC2F7-14BD-469F-2204-3621A51E8F84}"/>
              </a:ext>
            </a:extLst>
          </p:cNvPr>
          <p:cNvSpPr txBox="1"/>
          <p:nvPr/>
        </p:nvSpPr>
        <p:spPr>
          <a:xfrm>
            <a:off x="4756856" y="1640709"/>
            <a:ext cx="2584655" cy="400110"/>
          </a:xfrm>
          <a:prstGeom prst="rect">
            <a:avLst/>
          </a:prstGeom>
          <a:noFill/>
        </p:spPr>
        <p:txBody>
          <a:bodyPr wrap="square">
            <a:spAutoFit/>
          </a:bodyPr>
          <a:lstStyle/>
          <a:p>
            <a:pPr algn="ctr"/>
            <a:r>
              <a:rPr lang="en-US" sz="2000" b="1" dirty="0">
                <a:latin typeface="Times New Roman" panose="02020603050405020304" pitchFamily="18" charset="0"/>
                <a:cs typeface="Times New Roman" panose="02020603050405020304" pitchFamily="18" charset="0"/>
              </a:rPr>
              <a:t>(</a:t>
            </a:r>
            <a:r>
              <a:rPr lang="en-US" b="1" kern="0" dirty="0">
                <a:latin typeface="Times New Roman" panose="02020603050405020304" pitchFamily="18" charset="0"/>
                <a:ea typeface="SimSun" panose="02010600030101010101" pitchFamily="2" charset="-122"/>
              </a:rPr>
              <a:t>Architecture)</a:t>
            </a:r>
            <a:endParaRPr lang="en-US" sz="2000" b="1"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828D536D-61B1-60FE-2565-F4CB49E6B744}"/>
              </a:ext>
            </a:extLst>
          </p:cNvPr>
          <p:cNvGrpSpPr/>
          <p:nvPr/>
        </p:nvGrpSpPr>
        <p:grpSpPr>
          <a:xfrm>
            <a:off x="3581400" y="2426335"/>
            <a:ext cx="4552950" cy="1852929"/>
            <a:chOff x="-81736" y="0"/>
            <a:chExt cx="3906976" cy="1565148"/>
          </a:xfrm>
        </p:grpSpPr>
        <p:sp>
          <p:nvSpPr>
            <p:cNvPr id="6" name="Rectangle 5">
              <a:extLst>
                <a:ext uri="{FF2B5EF4-FFF2-40B4-BE49-F238E27FC236}">
                  <a16:creationId xmlns:a16="http://schemas.microsoft.com/office/drawing/2014/main" id="{B006EDA2-DBC4-3F8D-1972-84F673372D25}"/>
                </a:ext>
              </a:extLst>
            </p:cNvPr>
            <p:cNvSpPr/>
            <p:nvPr/>
          </p:nvSpPr>
          <p:spPr>
            <a:xfrm>
              <a:off x="1676400" y="47625"/>
              <a:ext cx="840740" cy="411480"/>
            </a:xfrm>
            <a:prstGeom prst="rect">
              <a:avLst/>
            </a:pr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300"/>
                </a:lnSpc>
                <a:spcBef>
                  <a:spcPts val="0"/>
                </a:spcBef>
                <a:spcAft>
                  <a:spcPts val="0"/>
                </a:spcAft>
              </a:pPr>
              <a:r>
                <a:rPr lang="en-US" sz="10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Downloaded </a:t>
              </a:r>
              <a:endPar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marL="0" marR="0" algn="ctr">
                <a:lnSpc>
                  <a:spcPts val="1300"/>
                </a:lnSpc>
                <a:spcBef>
                  <a:spcPts val="0"/>
                </a:spcBef>
                <a:spcAft>
                  <a:spcPts val="0"/>
                </a:spcAft>
              </a:pPr>
              <a:r>
                <a:rPr lang="en-US" sz="10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pest sounds</a:t>
              </a:r>
              <a:endParaRPr lang="en-US" sz="1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E5584948-9827-C014-D0D7-1B215472F1BB}"/>
                </a:ext>
              </a:extLst>
            </p:cNvPr>
            <p:cNvCxnSpPr/>
            <p:nvPr/>
          </p:nvCxnSpPr>
          <p:spPr>
            <a:xfrm rot="16200000">
              <a:off x="2609850" y="142875"/>
              <a:ext cx="0" cy="1828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9" name="Group 8">
              <a:extLst>
                <a:ext uri="{FF2B5EF4-FFF2-40B4-BE49-F238E27FC236}">
                  <a16:creationId xmlns:a16="http://schemas.microsoft.com/office/drawing/2014/main" id="{445B73E8-4DEF-101D-4072-D780E211F2AD}"/>
                </a:ext>
              </a:extLst>
            </p:cNvPr>
            <p:cNvGrpSpPr/>
            <p:nvPr/>
          </p:nvGrpSpPr>
          <p:grpSpPr>
            <a:xfrm>
              <a:off x="-81736" y="0"/>
              <a:ext cx="3906976" cy="1565148"/>
              <a:chOff x="-81736" y="0"/>
              <a:chExt cx="3906976" cy="1565148"/>
            </a:xfrm>
          </p:grpSpPr>
          <p:sp>
            <p:nvSpPr>
              <p:cNvPr id="10" name="Rectangle 9">
                <a:extLst>
                  <a:ext uri="{FF2B5EF4-FFF2-40B4-BE49-F238E27FC236}">
                    <a16:creationId xmlns:a16="http://schemas.microsoft.com/office/drawing/2014/main" id="{2A0BF00D-7C95-3173-16D7-7BC9F91A6359}"/>
                  </a:ext>
                </a:extLst>
              </p:cNvPr>
              <p:cNvSpPr/>
              <p:nvPr/>
            </p:nvSpPr>
            <p:spPr>
              <a:xfrm>
                <a:off x="2847975" y="1318260"/>
                <a:ext cx="952500" cy="246888"/>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300"/>
                  </a:lnSpc>
                  <a:spcBef>
                    <a:spcPts val="0"/>
                  </a:spcBef>
                  <a:spcAft>
                    <a:spcPts val="0"/>
                  </a:spcAft>
                </a:pPr>
                <a:r>
                  <a:rPr lang="en-US" sz="1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Pre-processing</a:t>
                </a:r>
                <a:endPar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p:txBody>
          </p:sp>
          <p:sp>
            <p:nvSpPr>
              <p:cNvPr id="11" name="Text Box 2">
                <a:extLst>
                  <a:ext uri="{FF2B5EF4-FFF2-40B4-BE49-F238E27FC236}">
                    <a16:creationId xmlns:a16="http://schemas.microsoft.com/office/drawing/2014/main" id="{3A66DC17-3D37-C0DD-BBFC-6482B4E70B2D}"/>
                  </a:ext>
                </a:extLst>
              </p:cNvPr>
              <p:cNvSpPr txBox="1"/>
              <p:nvPr/>
            </p:nvSpPr>
            <p:spPr>
              <a:xfrm>
                <a:off x="581349" y="1299931"/>
                <a:ext cx="809625" cy="25717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ts val="1300"/>
                  </a:lnSpc>
                  <a:spcBef>
                    <a:spcPts val="0"/>
                  </a:spcBef>
                  <a:spcAft>
                    <a:spcPts val="0"/>
                  </a:spcAft>
                </a:pPr>
                <a:r>
                  <a:rPr lang="en-US" sz="1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MLP Model</a:t>
                </a:r>
                <a:endPar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p:txBody>
          </p:sp>
          <p:grpSp>
            <p:nvGrpSpPr>
              <p:cNvPr id="12" name="Group 11">
                <a:extLst>
                  <a:ext uri="{FF2B5EF4-FFF2-40B4-BE49-F238E27FC236}">
                    <a16:creationId xmlns:a16="http://schemas.microsoft.com/office/drawing/2014/main" id="{A84E8F40-94CB-0898-9D21-C37DFC293D26}"/>
                  </a:ext>
                </a:extLst>
              </p:cNvPr>
              <p:cNvGrpSpPr/>
              <p:nvPr/>
            </p:nvGrpSpPr>
            <p:grpSpPr>
              <a:xfrm>
                <a:off x="-81736" y="0"/>
                <a:ext cx="3906976" cy="1209675"/>
                <a:chOff x="-234136" y="0"/>
                <a:chExt cx="3906976" cy="1209675"/>
              </a:xfrm>
            </p:grpSpPr>
            <p:sp>
              <p:nvSpPr>
                <p:cNvPr id="17" name="Rectangle 16">
                  <a:extLst>
                    <a:ext uri="{FF2B5EF4-FFF2-40B4-BE49-F238E27FC236}">
                      <a16:creationId xmlns:a16="http://schemas.microsoft.com/office/drawing/2014/main" id="{9094F3C5-6237-067D-F628-44C97E4D02A8}"/>
                    </a:ext>
                  </a:extLst>
                </p:cNvPr>
                <p:cNvSpPr/>
                <p:nvPr/>
              </p:nvSpPr>
              <p:spPr>
                <a:xfrm>
                  <a:off x="2571750" y="920328"/>
                  <a:ext cx="1076325" cy="266700"/>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300"/>
                    </a:lnSpc>
                    <a:spcBef>
                      <a:spcPts val="0"/>
                    </a:spcBef>
                    <a:spcAft>
                      <a:spcPts val="0"/>
                    </a:spcAft>
                  </a:pPr>
                  <a:r>
                    <a:rPr lang="en-US" sz="1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Microprocessor</a:t>
                  </a:r>
                  <a:endPar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p:txBody>
            </p:sp>
            <p:cxnSp>
              <p:nvCxnSpPr>
                <p:cNvPr id="18" name="Straight Arrow Connector 17">
                  <a:extLst>
                    <a:ext uri="{FF2B5EF4-FFF2-40B4-BE49-F238E27FC236}">
                      <a16:creationId xmlns:a16="http://schemas.microsoft.com/office/drawing/2014/main" id="{F960E740-91CE-F53C-36D0-9FA29883C746}"/>
                    </a:ext>
                  </a:extLst>
                </p:cNvPr>
                <p:cNvCxnSpPr/>
                <p:nvPr/>
              </p:nvCxnSpPr>
              <p:spPr>
                <a:xfrm rot="10800000" flipH="1" flipV="1">
                  <a:off x="3552825" y="759757"/>
                  <a:ext cx="0" cy="15443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31E5A7D8-64CC-1327-CB02-7A03E9D9C09C}"/>
                    </a:ext>
                  </a:extLst>
                </p:cNvPr>
                <p:cNvSpPr/>
                <p:nvPr/>
              </p:nvSpPr>
              <p:spPr>
                <a:xfrm>
                  <a:off x="1276350" y="971550"/>
                  <a:ext cx="781050" cy="238125"/>
                </a:xfrm>
                <a:prstGeom prst="rect">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300"/>
                    </a:lnSpc>
                    <a:spcBef>
                      <a:spcPts val="0"/>
                    </a:spcBef>
                    <a:spcAft>
                      <a:spcPts val="0"/>
                    </a:spcAft>
                  </a:pPr>
                  <a:r>
                    <a:rPr lang="en-US" sz="1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PID Sensor</a:t>
                  </a:r>
                  <a:endPar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BB520A44-E878-D5E8-D00E-595D84D78374}"/>
                    </a:ext>
                  </a:extLst>
                </p:cNvPr>
                <p:cNvCxnSpPr/>
                <p:nvPr/>
              </p:nvCxnSpPr>
              <p:spPr>
                <a:xfrm rot="16200000">
                  <a:off x="2316480" y="821055"/>
                  <a:ext cx="0" cy="5029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1" name="Group 20">
                  <a:extLst>
                    <a:ext uri="{FF2B5EF4-FFF2-40B4-BE49-F238E27FC236}">
                      <a16:creationId xmlns:a16="http://schemas.microsoft.com/office/drawing/2014/main" id="{A7DDEF3D-8B10-B58C-F6E0-9407665CD801}"/>
                    </a:ext>
                  </a:extLst>
                </p:cNvPr>
                <p:cNvGrpSpPr/>
                <p:nvPr/>
              </p:nvGrpSpPr>
              <p:grpSpPr>
                <a:xfrm>
                  <a:off x="-234136" y="0"/>
                  <a:ext cx="3906976" cy="984885"/>
                  <a:chOff x="-234136" y="0"/>
                  <a:chExt cx="3906976" cy="984885"/>
                </a:xfrm>
              </p:grpSpPr>
              <p:sp>
                <p:nvSpPr>
                  <p:cNvPr id="22" name="Cloud 21">
                    <a:extLst>
                      <a:ext uri="{FF2B5EF4-FFF2-40B4-BE49-F238E27FC236}">
                        <a16:creationId xmlns:a16="http://schemas.microsoft.com/office/drawing/2014/main" id="{1E92D2CD-08AE-E8F8-3659-386C9283172D}"/>
                      </a:ext>
                    </a:extLst>
                  </p:cNvPr>
                  <p:cNvSpPr/>
                  <p:nvPr/>
                </p:nvSpPr>
                <p:spPr>
                  <a:xfrm>
                    <a:off x="-234136" y="0"/>
                    <a:ext cx="1500326" cy="838200"/>
                  </a:xfrm>
                  <a:prstGeom prst="cloud">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300"/>
                      </a:lnSpc>
                      <a:spcBef>
                        <a:spcPts val="0"/>
                      </a:spcBef>
                      <a:spcAft>
                        <a:spcPts val="0"/>
                      </a:spcAft>
                    </a:pPr>
                    <a:r>
                      <a:rPr lang="en-US" sz="10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Large Agricultural Field</a:t>
                    </a:r>
                    <a:endPar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p:txBody>
              </p:sp>
              <p:cxnSp>
                <p:nvCxnSpPr>
                  <p:cNvPr id="23" name="Straight Arrow Connector 22">
                    <a:extLst>
                      <a:ext uri="{FF2B5EF4-FFF2-40B4-BE49-F238E27FC236}">
                        <a16:creationId xmlns:a16="http://schemas.microsoft.com/office/drawing/2014/main" id="{B4DE187B-02BB-54C2-9985-9459615CE919}"/>
                      </a:ext>
                    </a:extLst>
                  </p:cNvPr>
                  <p:cNvCxnSpPr/>
                  <p:nvPr/>
                </p:nvCxnSpPr>
                <p:spPr>
                  <a:xfrm rot="16200000">
                    <a:off x="1190625" y="533400"/>
                    <a:ext cx="0" cy="1828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4" name="Group 23">
                    <a:extLst>
                      <a:ext uri="{FF2B5EF4-FFF2-40B4-BE49-F238E27FC236}">
                        <a16:creationId xmlns:a16="http://schemas.microsoft.com/office/drawing/2014/main" id="{C85C8AF1-D141-2A8C-8C69-F187DE7A7E10}"/>
                      </a:ext>
                    </a:extLst>
                  </p:cNvPr>
                  <p:cNvGrpSpPr/>
                  <p:nvPr/>
                </p:nvGrpSpPr>
                <p:grpSpPr>
                  <a:xfrm>
                    <a:off x="1285875" y="72388"/>
                    <a:ext cx="2386965" cy="836296"/>
                    <a:chOff x="0" y="10824"/>
                    <a:chExt cx="2386965" cy="836901"/>
                  </a:xfrm>
                </p:grpSpPr>
                <p:grpSp>
                  <p:nvGrpSpPr>
                    <p:cNvPr id="26" name="Group 25">
                      <a:extLst>
                        <a:ext uri="{FF2B5EF4-FFF2-40B4-BE49-F238E27FC236}">
                          <a16:creationId xmlns:a16="http://schemas.microsoft.com/office/drawing/2014/main" id="{1DF45DD1-1831-CDCE-0B5F-B3AF626D7702}"/>
                        </a:ext>
                      </a:extLst>
                    </p:cNvPr>
                    <p:cNvGrpSpPr/>
                    <p:nvPr/>
                  </p:nvGrpSpPr>
                  <p:grpSpPr>
                    <a:xfrm>
                      <a:off x="0" y="10824"/>
                      <a:ext cx="2386965" cy="836901"/>
                      <a:chOff x="0" y="10824"/>
                      <a:chExt cx="2386965" cy="836901"/>
                    </a:xfrm>
                  </p:grpSpPr>
                  <p:sp>
                    <p:nvSpPr>
                      <p:cNvPr id="28" name="Rectangle 27">
                        <a:extLst>
                          <a:ext uri="{FF2B5EF4-FFF2-40B4-BE49-F238E27FC236}">
                            <a16:creationId xmlns:a16="http://schemas.microsoft.com/office/drawing/2014/main" id="{ED2129C3-D264-8D26-D231-AA4B06FA35FF}"/>
                          </a:ext>
                        </a:extLst>
                      </p:cNvPr>
                      <p:cNvSpPr/>
                      <p:nvPr/>
                    </p:nvSpPr>
                    <p:spPr>
                      <a:xfrm>
                        <a:off x="0" y="447675"/>
                        <a:ext cx="733425" cy="400050"/>
                      </a:xfrm>
                      <a:prstGeom prst="rect">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300"/>
                          </a:lnSpc>
                          <a:spcBef>
                            <a:spcPts val="0"/>
                          </a:spcBef>
                          <a:spcAft>
                            <a:spcPts val="0"/>
                          </a:spcAft>
                        </a:pPr>
                        <a:r>
                          <a:rPr lang="en-US" sz="1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Acoustic Sensor</a:t>
                        </a:r>
                        <a:endPar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p:txBody>
                  </p:sp>
                  <p:sp>
                    <p:nvSpPr>
                      <p:cNvPr id="29" name="Flowchart: Magnetic Disk 28">
                        <a:extLst>
                          <a:ext uri="{FF2B5EF4-FFF2-40B4-BE49-F238E27FC236}">
                            <a16:creationId xmlns:a16="http://schemas.microsoft.com/office/drawing/2014/main" id="{7871815B-84C9-6A83-A03F-0AF99677F245}"/>
                          </a:ext>
                        </a:extLst>
                      </p:cNvPr>
                      <p:cNvSpPr/>
                      <p:nvPr/>
                    </p:nvSpPr>
                    <p:spPr>
                      <a:xfrm>
                        <a:off x="1263015" y="10824"/>
                        <a:ext cx="1123950" cy="740523"/>
                      </a:xfrm>
                      <a:prstGeom prst="flowChartMagneticDisk">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300"/>
                          </a:lnSpc>
                          <a:spcBef>
                            <a:spcPts val="0"/>
                          </a:spcBef>
                          <a:spcAft>
                            <a:spcPts val="0"/>
                          </a:spcAft>
                        </a:pPr>
                        <a:r>
                          <a:rPr lang="en-US" sz="1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Database </a:t>
                        </a:r>
                        <a:endPar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p:txBody>
                  </p:sp>
                  <p:cxnSp>
                    <p:nvCxnSpPr>
                      <p:cNvPr id="30" name="Straight Arrow Connector 29">
                        <a:extLst>
                          <a:ext uri="{FF2B5EF4-FFF2-40B4-BE49-F238E27FC236}">
                            <a16:creationId xmlns:a16="http://schemas.microsoft.com/office/drawing/2014/main" id="{276A004D-F5C3-DFBE-AF91-06BE23544CA2}"/>
                          </a:ext>
                        </a:extLst>
                      </p:cNvPr>
                      <p:cNvCxnSpPr/>
                      <p:nvPr/>
                    </p:nvCxnSpPr>
                    <p:spPr>
                      <a:xfrm rot="16200000">
                        <a:off x="999172" y="332423"/>
                        <a:ext cx="0" cy="5303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7" name="Rectangle 26">
                      <a:extLst>
                        <a:ext uri="{FF2B5EF4-FFF2-40B4-BE49-F238E27FC236}">
                          <a16:creationId xmlns:a16="http://schemas.microsoft.com/office/drawing/2014/main" id="{CD5CAE22-5108-9CAA-5DA7-3C030242F21E}"/>
                        </a:ext>
                      </a:extLst>
                    </p:cNvPr>
                    <p:cNvSpPr/>
                    <p:nvPr/>
                  </p:nvSpPr>
                  <p:spPr>
                    <a:xfrm>
                      <a:off x="666750" y="571500"/>
                      <a:ext cx="676275" cy="238125"/>
                    </a:xfrm>
                    <a:prstGeom prst="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300"/>
                        </a:lnSpc>
                        <a:spcBef>
                          <a:spcPts val="0"/>
                        </a:spcBef>
                        <a:spcAft>
                          <a:spcPts val="0"/>
                        </a:spcAft>
                      </a:pPr>
                      <a:r>
                        <a:rPr lang="en-US" sz="1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Recorded </a:t>
                      </a:r>
                      <a:endPar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p:txBody>
                </p:sp>
              </p:grpSp>
              <p:cxnSp>
                <p:nvCxnSpPr>
                  <p:cNvPr id="25" name="Connector: Elbow 24">
                    <a:extLst>
                      <a:ext uri="{FF2B5EF4-FFF2-40B4-BE49-F238E27FC236}">
                        <a16:creationId xmlns:a16="http://schemas.microsoft.com/office/drawing/2014/main" id="{A499D641-F783-634D-EA74-98EA5C956692}"/>
                      </a:ext>
                    </a:extLst>
                  </p:cNvPr>
                  <p:cNvCxnSpPr/>
                  <p:nvPr/>
                </p:nvCxnSpPr>
                <p:spPr>
                  <a:xfrm>
                    <a:off x="1085850" y="619125"/>
                    <a:ext cx="182880" cy="365760"/>
                  </a:xfrm>
                  <a:prstGeom prst="bentConnector3">
                    <a:avLst>
                      <a:gd name="adj1" fmla="val 1457"/>
                    </a:avLst>
                  </a:prstGeom>
                  <a:ln>
                    <a:tailEnd type="triangle"/>
                  </a:ln>
                </p:spPr>
                <p:style>
                  <a:lnRef idx="1">
                    <a:schemeClr val="dk1"/>
                  </a:lnRef>
                  <a:fillRef idx="0">
                    <a:schemeClr val="dk1"/>
                  </a:fillRef>
                  <a:effectRef idx="0">
                    <a:schemeClr val="dk1"/>
                  </a:effectRef>
                  <a:fontRef idx="minor">
                    <a:schemeClr val="tx1"/>
                  </a:fontRef>
                </p:style>
              </p:cxnSp>
            </p:grpSp>
          </p:grpSp>
          <p:cxnSp>
            <p:nvCxnSpPr>
              <p:cNvPr id="13" name="Straight Arrow Connector 12">
                <a:extLst>
                  <a:ext uri="{FF2B5EF4-FFF2-40B4-BE49-F238E27FC236}">
                    <a16:creationId xmlns:a16="http://schemas.microsoft.com/office/drawing/2014/main" id="{587135C5-EC50-A2E2-EFA8-51C31DE41ED1}"/>
                  </a:ext>
                </a:extLst>
              </p:cNvPr>
              <p:cNvCxnSpPr/>
              <p:nvPr/>
            </p:nvCxnSpPr>
            <p:spPr>
              <a:xfrm rot="10800000" flipH="1" flipV="1">
                <a:off x="3714750" y="1173776"/>
                <a:ext cx="0" cy="15443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8F999DAE-A528-AE76-7545-5A46C6206D60}"/>
                  </a:ext>
                </a:extLst>
              </p:cNvPr>
              <p:cNvSpPr/>
              <p:nvPr/>
            </p:nvSpPr>
            <p:spPr>
              <a:xfrm>
                <a:off x="1552575" y="1310216"/>
                <a:ext cx="1115060" cy="247650"/>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300"/>
                  </a:lnSpc>
                  <a:spcBef>
                    <a:spcPts val="0"/>
                  </a:spcBef>
                  <a:spcAft>
                    <a:spcPts val="0"/>
                  </a:spcAft>
                </a:pPr>
                <a:r>
                  <a:rPr lang="en-US" sz="10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Feature extraction</a:t>
                </a:r>
                <a:endParaRPr lang="en-US" sz="100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A705F58F-9995-C2FC-B0E7-F0476C16E1DC}"/>
                  </a:ext>
                </a:extLst>
              </p:cNvPr>
              <p:cNvCxnSpPr/>
              <p:nvPr/>
            </p:nvCxnSpPr>
            <p:spPr>
              <a:xfrm rot="16200000" flipH="1" flipV="1">
                <a:off x="2754077" y="1348317"/>
                <a:ext cx="0" cy="18288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ED07318F-6FFA-0377-C360-27D73AFCF8C3}"/>
                  </a:ext>
                </a:extLst>
              </p:cNvPr>
              <p:cNvCxnSpPr/>
              <p:nvPr/>
            </p:nvCxnSpPr>
            <p:spPr>
              <a:xfrm rot="16200000" flipH="1" flipV="1">
                <a:off x="1475024" y="1348318"/>
                <a:ext cx="0" cy="18288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492460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49C7-7FEE-456D-B274-0F7B93151940}"/>
              </a:ext>
            </a:extLst>
          </p:cNvPr>
          <p:cNvSpPr>
            <a:spLocks noGrp="1"/>
          </p:cNvSpPr>
          <p:nvPr>
            <p:ph type="title"/>
          </p:nvPr>
        </p:nvSpPr>
        <p:spPr>
          <a:xfrm>
            <a:off x="791384" y="882658"/>
            <a:ext cx="10609231" cy="696037"/>
          </a:xfrm>
        </p:spPr>
        <p:txBody>
          <a:bodyPr vert="horz" lIns="91440" tIns="45720" rIns="91440" bIns="45720" rtlCol="0" anchor="ctr">
            <a:normAutofit/>
          </a:bodyPr>
          <a:lstStyle/>
          <a:p>
            <a:pPr algn="ctr"/>
            <a:r>
              <a:rPr lang="en-US" sz="3000" b="1" dirty="0">
                <a:solidFill>
                  <a:srgbClr val="002060"/>
                </a:solidFill>
                <a:latin typeface="Times New Roman" panose="02020603050405020304" pitchFamily="18" charset="0"/>
                <a:cs typeface="Times New Roman" panose="02020603050405020304" pitchFamily="18" charset="0"/>
              </a:rPr>
              <a:t>Experimental Setup</a:t>
            </a:r>
            <a:endParaRPr lang="en-IN" sz="3000" b="1"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6D7FFEA-407F-4B38-BDF9-07ABDF308491}"/>
              </a:ext>
            </a:extLst>
          </p:cNvPr>
          <p:cNvSpPr>
            <a:spLocks noGrp="1"/>
          </p:cNvSpPr>
          <p:nvPr>
            <p:ph type="sldNum" sz="quarter" idx="12"/>
          </p:nvPr>
        </p:nvSpPr>
        <p:spPr/>
        <p:txBody>
          <a:bodyPr/>
          <a:lstStyle/>
          <a:p>
            <a:fld id="{52FFD92A-B768-4FD3-A33B-86A10F99A0F6}" type="slidenum">
              <a:rPr lang="en-IN" smtClean="0"/>
              <a:pPr/>
              <a:t>15</a:t>
            </a:fld>
            <a:endParaRPr lang="en-IN" dirty="0"/>
          </a:p>
        </p:txBody>
      </p:sp>
      <p:sp>
        <p:nvSpPr>
          <p:cNvPr id="5" name="Date Placeholder 4">
            <a:extLst>
              <a:ext uri="{FF2B5EF4-FFF2-40B4-BE49-F238E27FC236}">
                <a16:creationId xmlns:a16="http://schemas.microsoft.com/office/drawing/2014/main" id="{0457D76E-F8A6-4A41-950E-657DE73D56AC}"/>
              </a:ext>
            </a:extLst>
          </p:cNvPr>
          <p:cNvSpPr>
            <a:spLocks noGrp="1"/>
          </p:cNvSpPr>
          <p:nvPr>
            <p:ph type="dt" sz="half" idx="10"/>
          </p:nvPr>
        </p:nvSpPr>
        <p:spPr/>
        <p:txBody>
          <a:bodyPr/>
          <a:lstStyle/>
          <a:p>
            <a:fld id="{1AC1437A-8367-498B-AF3A-6BC6FE51405D}" type="datetime1">
              <a:rPr lang="en-IN" smtClean="0"/>
              <a:pPr/>
              <a:t>22-08-2023</a:t>
            </a:fld>
            <a:endParaRPr lang="en-IN" dirty="0"/>
          </a:p>
        </p:txBody>
      </p:sp>
      <p:sp>
        <p:nvSpPr>
          <p:cNvPr id="9" name="TextBox 8">
            <a:extLst>
              <a:ext uri="{FF2B5EF4-FFF2-40B4-BE49-F238E27FC236}">
                <a16:creationId xmlns:a16="http://schemas.microsoft.com/office/drawing/2014/main" id="{B58FB8DC-BF58-C537-5424-3DF2CDB29454}"/>
              </a:ext>
            </a:extLst>
          </p:cNvPr>
          <p:cNvSpPr txBox="1"/>
          <p:nvPr/>
        </p:nvSpPr>
        <p:spPr>
          <a:xfrm>
            <a:off x="791384" y="1962507"/>
            <a:ext cx="5090160" cy="3002745"/>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PC with Windows 10,</a:t>
            </a:r>
          </a:p>
          <a:p>
            <a:pPr marL="285750" indent="-285750" algn="just">
              <a:lnSpc>
                <a:spcPct val="150000"/>
              </a:lnSpc>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Processor (a 2.40 GHz Intel(R)Core (T.M.) i5-9300H)</a:t>
            </a:r>
          </a:p>
          <a:p>
            <a:pPr marL="285750" indent="-285750" algn="just">
              <a:lnSpc>
                <a:spcPct val="150000"/>
              </a:lnSpc>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64 GB of RAM</a:t>
            </a:r>
          </a:p>
          <a:p>
            <a:pPr marL="285750" indent="-285750" algn="just">
              <a:lnSpc>
                <a:spcPct val="150000"/>
              </a:lnSpc>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2 GB Nvidia GeForce GTX 970M</a:t>
            </a:r>
          </a:p>
          <a:p>
            <a:pPr marL="285750" indent="-285750" algn="just">
              <a:lnSpc>
                <a:spcPct val="150000"/>
              </a:lnSpc>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Python 3.8.10</a:t>
            </a:r>
          </a:p>
          <a:p>
            <a:pPr marL="285750" indent="-285750" algn="just">
              <a:lnSpc>
                <a:spcPct val="150000"/>
              </a:lnSpc>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PyTorch 1.9.0</a:t>
            </a:r>
          </a:p>
          <a:p>
            <a:pPr marL="285750" indent="-285750" algn="just">
              <a:lnSpc>
                <a:spcPct val="150000"/>
              </a:lnSpc>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Jupyter notebook </a:t>
            </a:r>
          </a:p>
          <a:p>
            <a:pPr marL="285750" indent="-285750" algn="just">
              <a:lnSpc>
                <a:spcPct val="150000"/>
              </a:lnSpc>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CUDA 10.2 for GPU acceleration</a:t>
            </a:r>
          </a:p>
        </p:txBody>
      </p:sp>
      <p:grpSp>
        <p:nvGrpSpPr>
          <p:cNvPr id="3" name="Group 2">
            <a:extLst>
              <a:ext uri="{FF2B5EF4-FFF2-40B4-BE49-F238E27FC236}">
                <a16:creationId xmlns:a16="http://schemas.microsoft.com/office/drawing/2014/main" id="{E0DFC1E2-DD77-1791-757F-5B6DE7F5B211}"/>
              </a:ext>
            </a:extLst>
          </p:cNvPr>
          <p:cNvGrpSpPr/>
          <p:nvPr/>
        </p:nvGrpSpPr>
        <p:grpSpPr>
          <a:xfrm>
            <a:off x="5881544" y="2033370"/>
            <a:ext cx="4987597" cy="3868305"/>
            <a:chOff x="7093753" y="1296253"/>
            <a:chExt cx="4987597" cy="3868305"/>
          </a:xfrm>
        </p:grpSpPr>
        <p:grpSp>
          <p:nvGrpSpPr>
            <p:cNvPr id="6" name="Group 5">
              <a:extLst>
                <a:ext uri="{FF2B5EF4-FFF2-40B4-BE49-F238E27FC236}">
                  <a16:creationId xmlns:a16="http://schemas.microsoft.com/office/drawing/2014/main" id="{46556737-AE21-2355-3066-BA1257FA4963}"/>
                </a:ext>
              </a:extLst>
            </p:cNvPr>
            <p:cNvGrpSpPr>
              <a:grpSpLocks/>
            </p:cNvGrpSpPr>
            <p:nvPr/>
          </p:nvGrpSpPr>
          <p:grpSpPr bwMode="auto">
            <a:xfrm>
              <a:off x="7093753" y="1296253"/>
              <a:ext cx="4260047" cy="3793407"/>
              <a:chOff x="0" y="0"/>
              <a:chExt cx="3733412" cy="2705100"/>
            </a:xfrm>
          </p:grpSpPr>
          <p:cxnSp>
            <p:nvCxnSpPr>
              <p:cNvPr id="8" name="Straight Arrow Connector 7">
                <a:extLst>
                  <a:ext uri="{FF2B5EF4-FFF2-40B4-BE49-F238E27FC236}">
                    <a16:creationId xmlns:a16="http://schemas.microsoft.com/office/drawing/2014/main" id="{7B565E4B-1488-AC9D-385C-FCC965B4B735}"/>
                  </a:ext>
                </a:extLst>
              </p:cNvPr>
              <p:cNvCxnSpPr>
                <a:cxnSpLocks noChangeShapeType="1"/>
              </p:cNvCxnSpPr>
              <p:nvPr/>
            </p:nvCxnSpPr>
            <p:spPr bwMode="auto">
              <a:xfrm flipH="1">
                <a:off x="2295525" y="1895475"/>
                <a:ext cx="285115" cy="0"/>
              </a:xfrm>
              <a:prstGeom prst="straightConnector1">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grpSp>
            <p:nvGrpSpPr>
              <p:cNvPr id="10" name="Group 9">
                <a:extLst>
                  <a:ext uri="{FF2B5EF4-FFF2-40B4-BE49-F238E27FC236}">
                    <a16:creationId xmlns:a16="http://schemas.microsoft.com/office/drawing/2014/main" id="{81C845A9-F2D3-9288-3EA8-8E18DCBEE107}"/>
                  </a:ext>
                </a:extLst>
              </p:cNvPr>
              <p:cNvGrpSpPr>
                <a:grpSpLocks/>
              </p:cNvGrpSpPr>
              <p:nvPr/>
            </p:nvGrpSpPr>
            <p:grpSpPr bwMode="auto">
              <a:xfrm>
                <a:off x="0" y="0"/>
                <a:ext cx="3733412" cy="2705100"/>
                <a:chOff x="0" y="0"/>
                <a:chExt cx="3733412" cy="2705100"/>
              </a:xfrm>
            </p:grpSpPr>
            <p:grpSp>
              <p:nvGrpSpPr>
                <p:cNvPr id="11" name="Group 10">
                  <a:extLst>
                    <a:ext uri="{FF2B5EF4-FFF2-40B4-BE49-F238E27FC236}">
                      <a16:creationId xmlns:a16="http://schemas.microsoft.com/office/drawing/2014/main" id="{BC16F2DC-7C37-8E84-4BC4-7A1E4DE10A11}"/>
                    </a:ext>
                  </a:extLst>
                </p:cNvPr>
                <p:cNvGrpSpPr>
                  <a:grpSpLocks/>
                </p:cNvGrpSpPr>
                <p:nvPr/>
              </p:nvGrpSpPr>
              <p:grpSpPr bwMode="auto">
                <a:xfrm>
                  <a:off x="85725" y="0"/>
                  <a:ext cx="3495673" cy="2705100"/>
                  <a:chOff x="-371551" y="0"/>
                  <a:chExt cx="3496409" cy="2705100"/>
                </a:xfrm>
              </p:grpSpPr>
              <p:grpSp>
                <p:nvGrpSpPr>
                  <p:cNvPr id="14" name="Group 13">
                    <a:extLst>
                      <a:ext uri="{FF2B5EF4-FFF2-40B4-BE49-F238E27FC236}">
                        <a16:creationId xmlns:a16="http://schemas.microsoft.com/office/drawing/2014/main" id="{79BD82AB-153E-2A7A-5E60-AA8694F9C55B}"/>
                      </a:ext>
                    </a:extLst>
                  </p:cNvPr>
                  <p:cNvGrpSpPr>
                    <a:grpSpLocks/>
                  </p:cNvGrpSpPr>
                  <p:nvPr/>
                </p:nvGrpSpPr>
                <p:grpSpPr bwMode="auto">
                  <a:xfrm>
                    <a:off x="-371551" y="0"/>
                    <a:ext cx="2564665" cy="2705100"/>
                    <a:chOff x="-371551" y="0"/>
                    <a:chExt cx="2564665" cy="2705100"/>
                  </a:xfrm>
                </p:grpSpPr>
                <p:sp>
                  <p:nvSpPr>
                    <p:cNvPr id="33" name="Rectangle 32">
                      <a:extLst>
                        <a:ext uri="{FF2B5EF4-FFF2-40B4-BE49-F238E27FC236}">
                          <a16:creationId xmlns:a16="http://schemas.microsoft.com/office/drawing/2014/main" id="{4ABEF6A3-CD88-BB1F-7C8B-ABB9974FF89D}"/>
                        </a:ext>
                      </a:extLst>
                    </p:cNvPr>
                    <p:cNvSpPr>
                      <a:spLocks noChangeArrowheads="1"/>
                    </p:cNvSpPr>
                    <p:nvPr/>
                  </p:nvSpPr>
                  <p:spPr bwMode="auto">
                    <a:xfrm>
                      <a:off x="1209675" y="447675"/>
                      <a:ext cx="628015" cy="1543050"/>
                    </a:xfrm>
                    <a:prstGeom prst="rect">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algn="ctr">
                        <a:spcBef>
                          <a:spcPts val="0"/>
                        </a:spcBef>
                        <a:spcAft>
                          <a:spcPts val="0"/>
                        </a:spcAft>
                      </a:pPr>
                      <a:r>
                        <a:rPr lang="en-US" sz="1000" dirty="0">
                          <a:solidFill>
                            <a:srgbClr val="000000"/>
                          </a:solidFill>
                          <a:effectLst/>
                          <a:latin typeface="Times New Roman" panose="02020603050405020304" pitchFamily="18" charset="0"/>
                          <a:ea typeface="SimSun" panose="02010600030101010101" pitchFamily="2" charset="-122"/>
                        </a:rPr>
                        <a:t> </a:t>
                      </a:r>
                      <a:endParaRPr lang="en-US" sz="1000" dirty="0">
                        <a:effectLst/>
                        <a:latin typeface="Times New Roman" panose="02020603050405020304" pitchFamily="18" charset="0"/>
                        <a:ea typeface="SimSun" panose="02010600030101010101" pitchFamily="2" charset="-122"/>
                      </a:endParaRPr>
                    </a:p>
                    <a:p>
                      <a:pPr marL="0" marR="0" algn="ctr">
                        <a:spcBef>
                          <a:spcPts val="0"/>
                        </a:spcBef>
                        <a:spcAft>
                          <a:spcPts val="0"/>
                        </a:spcAft>
                      </a:pPr>
                      <a:r>
                        <a:rPr lang="en-US" sz="1000" dirty="0">
                          <a:solidFill>
                            <a:srgbClr val="000000"/>
                          </a:solidFill>
                          <a:effectLst/>
                          <a:latin typeface="Times New Roman" panose="02020603050405020304" pitchFamily="18" charset="0"/>
                          <a:ea typeface="SimSun" panose="02010600030101010101" pitchFamily="2" charset="-122"/>
                        </a:rPr>
                        <a:t> </a:t>
                      </a:r>
                      <a:endParaRPr lang="en-US" sz="1000" dirty="0">
                        <a:effectLst/>
                        <a:latin typeface="Times New Roman" panose="02020603050405020304" pitchFamily="18" charset="0"/>
                        <a:ea typeface="SimSun" panose="02010600030101010101" pitchFamily="2" charset="-122"/>
                      </a:endParaRPr>
                    </a:p>
                    <a:p>
                      <a:pPr marL="0" marR="0" algn="ctr">
                        <a:spcBef>
                          <a:spcPts val="0"/>
                        </a:spcBef>
                        <a:spcAft>
                          <a:spcPts val="0"/>
                        </a:spcAft>
                      </a:pPr>
                      <a:r>
                        <a:rPr lang="en-US" sz="1000" dirty="0">
                          <a:solidFill>
                            <a:srgbClr val="000000"/>
                          </a:solidFill>
                          <a:effectLst/>
                          <a:latin typeface="Times New Roman" panose="02020603050405020304" pitchFamily="18" charset="0"/>
                          <a:ea typeface="SimSun" panose="02010600030101010101" pitchFamily="2" charset="-122"/>
                        </a:rPr>
                        <a:t> </a:t>
                      </a:r>
                      <a:endParaRPr lang="en-US" sz="1000" dirty="0">
                        <a:effectLst/>
                        <a:latin typeface="Times New Roman" panose="02020603050405020304" pitchFamily="18" charset="0"/>
                        <a:ea typeface="SimSun" panose="02010600030101010101" pitchFamily="2" charset="-122"/>
                      </a:endParaRPr>
                    </a:p>
                    <a:p>
                      <a:pPr marL="0" marR="0" algn="ctr">
                        <a:spcBef>
                          <a:spcPts val="0"/>
                        </a:spcBef>
                        <a:spcAft>
                          <a:spcPts val="0"/>
                        </a:spcAft>
                      </a:pPr>
                      <a:r>
                        <a:rPr lang="en-US" sz="1000" dirty="0">
                          <a:solidFill>
                            <a:srgbClr val="000000"/>
                          </a:solidFill>
                          <a:effectLst/>
                          <a:latin typeface="Times New Roman" panose="02020603050405020304" pitchFamily="18" charset="0"/>
                          <a:ea typeface="SimSun" panose="02010600030101010101" pitchFamily="2" charset="-122"/>
                        </a:rPr>
                        <a:t>Arduino UNO R3</a:t>
                      </a:r>
                      <a:endParaRPr lang="en-US" sz="1000" dirty="0">
                        <a:effectLst/>
                        <a:latin typeface="Times New Roman" panose="02020603050405020304" pitchFamily="18" charset="0"/>
                        <a:ea typeface="SimSun" panose="02010600030101010101" pitchFamily="2" charset="-122"/>
                      </a:endParaRPr>
                    </a:p>
                  </p:txBody>
                </p:sp>
                <p:grpSp>
                  <p:nvGrpSpPr>
                    <p:cNvPr id="34" name="Group 33">
                      <a:extLst>
                        <a:ext uri="{FF2B5EF4-FFF2-40B4-BE49-F238E27FC236}">
                          <a16:creationId xmlns:a16="http://schemas.microsoft.com/office/drawing/2014/main" id="{D03D6CA7-803C-3309-2F6C-39283F4BB9C1}"/>
                        </a:ext>
                      </a:extLst>
                    </p:cNvPr>
                    <p:cNvGrpSpPr>
                      <a:grpSpLocks/>
                    </p:cNvGrpSpPr>
                    <p:nvPr/>
                  </p:nvGrpSpPr>
                  <p:grpSpPr bwMode="auto">
                    <a:xfrm>
                      <a:off x="-371551" y="466725"/>
                      <a:ext cx="1590751" cy="1552575"/>
                      <a:chOff x="-371551" y="0"/>
                      <a:chExt cx="1590751" cy="1552575"/>
                    </a:xfrm>
                  </p:grpSpPr>
                  <p:grpSp>
                    <p:nvGrpSpPr>
                      <p:cNvPr id="41" name="Group 40">
                        <a:extLst>
                          <a:ext uri="{FF2B5EF4-FFF2-40B4-BE49-F238E27FC236}">
                            <a16:creationId xmlns:a16="http://schemas.microsoft.com/office/drawing/2014/main" id="{D2026199-6A7E-3580-5F56-018339DE9B5A}"/>
                          </a:ext>
                        </a:extLst>
                      </p:cNvPr>
                      <p:cNvGrpSpPr>
                        <a:grpSpLocks/>
                      </p:cNvGrpSpPr>
                      <p:nvPr/>
                    </p:nvGrpSpPr>
                    <p:grpSpPr bwMode="auto">
                      <a:xfrm>
                        <a:off x="-371551" y="0"/>
                        <a:ext cx="1590751" cy="1152525"/>
                        <a:chOff x="-371551" y="0"/>
                        <a:chExt cx="1590751" cy="1152525"/>
                      </a:xfrm>
                    </p:grpSpPr>
                    <p:grpSp>
                      <p:nvGrpSpPr>
                        <p:cNvPr id="45" name="Group 44">
                          <a:extLst>
                            <a:ext uri="{FF2B5EF4-FFF2-40B4-BE49-F238E27FC236}">
                              <a16:creationId xmlns:a16="http://schemas.microsoft.com/office/drawing/2014/main" id="{874E46E9-5677-1470-DB68-2BAAA15FF001}"/>
                            </a:ext>
                          </a:extLst>
                        </p:cNvPr>
                        <p:cNvGrpSpPr>
                          <a:grpSpLocks/>
                        </p:cNvGrpSpPr>
                        <p:nvPr/>
                      </p:nvGrpSpPr>
                      <p:grpSpPr bwMode="auto">
                        <a:xfrm>
                          <a:off x="-352497" y="0"/>
                          <a:ext cx="1571697" cy="552450"/>
                          <a:chOff x="-352497" y="0"/>
                          <a:chExt cx="1571697" cy="552450"/>
                        </a:xfrm>
                      </p:grpSpPr>
                      <p:grpSp>
                        <p:nvGrpSpPr>
                          <p:cNvPr id="53" name="Group 52">
                            <a:extLst>
                              <a:ext uri="{FF2B5EF4-FFF2-40B4-BE49-F238E27FC236}">
                                <a16:creationId xmlns:a16="http://schemas.microsoft.com/office/drawing/2014/main" id="{8CFCC4E7-6538-FA80-8629-37C35F69C92B}"/>
                              </a:ext>
                            </a:extLst>
                          </p:cNvPr>
                          <p:cNvGrpSpPr>
                            <a:grpSpLocks/>
                          </p:cNvGrpSpPr>
                          <p:nvPr/>
                        </p:nvGrpSpPr>
                        <p:grpSpPr bwMode="auto">
                          <a:xfrm>
                            <a:off x="-342970" y="0"/>
                            <a:ext cx="1562170" cy="257175"/>
                            <a:chOff x="-342970" y="0"/>
                            <a:chExt cx="1562170" cy="257175"/>
                          </a:xfrm>
                        </p:grpSpPr>
                        <p:sp>
                          <p:nvSpPr>
                            <p:cNvPr id="57" name="Rectangle 56">
                              <a:extLst>
                                <a:ext uri="{FF2B5EF4-FFF2-40B4-BE49-F238E27FC236}">
                                  <a16:creationId xmlns:a16="http://schemas.microsoft.com/office/drawing/2014/main" id="{A0CEB596-747B-9BBF-06BD-539B686D8DBB}"/>
                                </a:ext>
                              </a:extLst>
                            </p:cNvPr>
                            <p:cNvSpPr>
                              <a:spLocks noChangeArrowheads="1"/>
                            </p:cNvSpPr>
                            <p:nvPr/>
                          </p:nvSpPr>
                          <p:spPr bwMode="auto">
                            <a:xfrm>
                              <a:off x="-342970" y="0"/>
                              <a:ext cx="1276184" cy="257175"/>
                            </a:xfrm>
                            <a:prstGeom prst="rect">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algn="ctr">
                                <a:spcBef>
                                  <a:spcPts val="0"/>
                                </a:spcBef>
                                <a:spcAft>
                                  <a:spcPts val="0"/>
                                </a:spcAft>
                              </a:pPr>
                              <a:r>
                                <a:rPr lang="en-US" sz="1000" dirty="0">
                                  <a:solidFill>
                                    <a:srgbClr val="000000"/>
                                  </a:solidFill>
                                  <a:effectLst/>
                                  <a:latin typeface="Times New Roman" panose="02020603050405020304" pitchFamily="18" charset="0"/>
                                  <a:ea typeface="SimSun" panose="02010600030101010101" pitchFamily="2" charset="-122"/>
                                </a:rPr>
                                <a:t>Power Supply</a:t>
                              </a:r>
                              <a:endParaRPr lang="en-US" sz="1000" dirty="0">
                                <a:effectLst/>
                                <a:latin typeface="Times New Roman" panose="02020603050405020304" pitchFamily="18" charset="0"/>
                                <a:ea typeface="SimSun" panose="02010600030101010101" pitchFamily="2" charset="-122"/>
                              </a:endParaRPr>
                            </a:p>
                          </p:txBody>
                        </p:sp>
                        <p:cxnSp>
                          <p:nvCxnSpPr>
                            <p:cNvPr id="58" name="Straight Arrow Connector 57">
                              <a:extLst>
                                <a:ext uri="{FF2B5EF4-FFF2-40B4-BE49-F238E27FC236}">
                                  <a16:creationId xmlns:a16="http://schemas.microsoft.com/office/drawing/2014/main" id="{B58AC40C-7E71-A485-A39A-5ACA440FC170}"/>
                                </a:ext>
                              </a:extLst>
                            </p:cNvPr>
                            <p:cNvCxnSpPr>
                              <a:cxnSpLocks noChangeShapeType="1"/>
                            </p:cNvCxnSpPr>
                            <p:nvPr/>
                          </p:nvCxnSpPr>
                          <p:spPr bwMode="auto">
                            <a:xfrm>
                              <a:off x="933450" y="123825"/>
                              <a:ext cx="285750" cy="0"/>
                            </a:xfrm>
                            <a:prstGeom prst="straightConnector1">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grpSp>
                      <p:grpSp>
                        <p:nvGrpSpPr>
                          <p:cNvPr id="54" name="Group 53">
                            <a:extLst>
                              <a:ext uri="{FF2B5EF4-FFF2-40B4-BE49-F238E27FC236}">
                                <a16:creationId xmlns:a16="http://schemas.microsoft.com/office/drawing/2014/main" id="{E029B12B-08A7-C553-ED34-126482AA9497}"/>
                              </a:ext>
                            </a:extLst>
                          </p:cNvPr>
                          <p:cNvGrpSpPr>
                            <a:grpSpLocks/>
                          </p:cNvGrpSpPr>
                          <p:nvPr/>
                        </p:nvGrpSpPr>
                        <p:grpSpPr bwMode="auto">
                          <a:xfrm>
                            <a:off x="-352497" y="295275"/>
                            <a:ext cx="1571697" cy="257175"/>
                            <a:chOff x="-352497" y="0"/>
                            <a:chExt cx="1571697" cy="257175"/>
                          </a:xfrm>
                        </p:grpSpPr>
                        <p:sp>
                          <p:nvSpPr>
                            <p:cNvPr id="55" name="Rectangle 54">
                              <a:extLst>
                                <a:ext uri="{FF2B5EF4-FFF2-40B4-BE49-F238E27FC236}">
                                  <a16:creationId xmlns:a16="http://schemas.microsoft.com/office/drawing/2014/main" id="{0D27024F-1195-F8EA-7C25-970C7548FE5C}"/>
                                </a:ext>
                              </a:extLst>
                            </p:cNvPr>
                            <p:cNvSpPr>
                              <a:spLocks noChangeArrowheads="1"/>
                            </p:cNvSpPr>
                            <p:nvPr/>
                          </p:nvSpPr>
                          <p:spPr bwMode="auto">
                            <a:xfrm>
                              <a:off x="-352497" y="0"/>
                              <a:ext cx="1285475" cy="257175"/>
                            </a:xfrm>
                            <a:prstGeom prst="rect">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algn="ctr">
                                <a:spcBef>
                                  <a:spcPts val="0"/>
                                </a:spcBef>
                                <a:spcAft>
                                  <a:spcPts val="0"/>
                                </a:spcAft>
                              </a:pPr>
                              <a:r>
                                <a:rPr lang="en-US" sz="1000" dirty="0">
                                  <a:solidFill>
                                    <a:srgbClr val="000000"/>
                                  </a:solidFill>
                                  <a:effectLst/>
                                  <a:latin typeface="Times New Roman" panose="02020603050405020304" pitchFamily="18" charset="0"/>
                                  <a:ea typeface="SimSun" panose="02010600030101010101" pitchFamily="2" charset="-122"/>
                                </a:rPr>
                                <a:t>Temperature Sensor</a:t>
                              </a:r>
                              <a:endParaRPr lang="en-US" sz="1000" dirty="0">
                                <a:effectLst/>
                                <a:latin typeface="Times New Roman" panose="02020603050405020304" pitchFamily="18" charset="0"/>
                                <a:ea typeface="SimSun" panose="02010600030101010101" pitchFamily="2" charset="-122"/>
                              </a:endParaRPr>
                            </a:p>
                          </p:txBody>
                        </p:sp>
                        <p:cxnSp>
                          <p:nvCxnSpPr>
                            <p:cNvPr id="56" name="Straight Arrow Connector 55">
                              <a:extLst>
                                <a:ext uri="{FF2B5EF4-FFF2-40B4-BE49-F238E27FC236}">
                                  <a16:creationId xmlns:a16="http://schemas.microsoft.com/office/drawing/2014/main" id="{11AEAA14-350C-29EA-B73B-507B5F97880A}"/>
                                </a:ext>
                              </a:extLst>
                            </p:cNvPr>
                            <p:cNvCxnSpPr>
                              <a:cxnSpLocks noChangeShapeType="1"/>
                            </p:cNvCxnSpPr>
                            <p:nvPr/>
                          </p:nvCxnSpPr>
                          <p:spPr bwMode="auto">
                            <a:xfrm>
                              <a:off x="933450" y="123825"/>
                              <a:ext cx="285750" cy="0"/>
                            </a:xfrm>
                            <a:prstGeom prst="straightConnector1">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grpSp>
                    </p:grpSp>
                    <p:grpSp>
                      <p:nvGrpSpPr>
                        <p:cNvPr id="46" name="Group 45">
                          <a:extLst>
                            <a:ext uri="{FF2B5EF4-FFF2-40B4-BE49-F238E27FC236}">
                              <a16:creationId xmlns:a16="http://schemas.microsoft.com/office/drawing/2014/main" id="{B9F1464E-CD19-7EDF-34B6-E8C3A46F257B}"/>
                            </a:ext>
                          </a:extLst>
                        </p:cNvPr>
                        <p:cNvGrpSpPr>
                          <a:grpSpLocks/>
                        </p:cNvGrpSpPr>
                        <p:nvPr/>
                      </p:nvGrpSpPr>
                      <p:grpSpPr bwMode="auto">
                        <a:xfrm>
                          <a:off x="-371551" y="600075"/>
                          <a:ext cx="1590751" cy="552450"/>
                          <a:chOff x="-371551" y="0"/>
                          <a:chExt cx="1590751" cy="552450"/>
                        </a:xfrm>
                      </p:grpSpPr>
                      <p:grpSp>
                        <p:nvGrpSpPr>
                          <p:cNvPr id="47" name="Group 46">
                            <a:extLst>
                              <a:ext uri="{FF2B5EF4-FFF2-40B4-BE49-F238E27FC236}">
                                <a16:creationId xmlns:a16="http://schemas.microsoft.com/office/drawing/2014/main" id="{9E8F50F3-52F2-7A8F-4C07-E6BF782BE80E}"/>
                              </a:ext>
                            </a:extLst>
                          </p:cNvPr>
                          <p:cNvGrpSpPr>
                            <a:grpSpLocks/>
                          </p:cNvGrpSpPr>
                          <p:nvPr/>
                        </p:nvGrpSpPr>
                        <p:grpSpPr bwMode="auto">
                          <a:xfrm>
                            <a:off x="-362024" y="0"/>
                            <a:ext cx="1581224" cy="257175"/>
                            <a:chOff x="-362024" y="0"/>
                            <a:chExt cx="1581224" cy="257175"/>
                          </a:xfrm>
                        </p:grpSpPr>
                        <p:sp>
                          <p:nvSpPr>
                            <p:cNvPr id="51" name="Rectangle 50">
                              <a:extLst>
                                <a:ext uri="{FF2B5EF4-FFF2-40B4-BE49-F238E27FC236}">
                                  <a16:creationId xmlns:a16="http://schemas.microsoft.com/office/drawing/2014/main" id="{5DFF279C-090F-5823-3DD8-E6B649B32DAA}"/>
                                </a:ext>
                              </a:extLst>
                            </p:cNvPr>
                            <p:cNvSpPr>
                              <a:spLocks noChangeArrowheads="1"/>
                            </p:cNvSpPr>
                            <p:nvPr/>
                          </p:nvSpPr>
                          <p:spPr bwMode="auto">
                            <a:xfrm>
                              <a:off x="-362024" y="0"/>
                              <a:ext cx="1295238" cy="257175"/>
                            </a:xfrm>
                            <a:prstGeom prst="rect">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algn="ctr">
                                <a:spcBef>
                                  <a:spcPts val="0"/>
                                </a:spcBef>
                                <a:spcAft>
                                  <a:spcPts val="0"/>
                                </a:spcAft>
                              </a:pPr>
                              <a:r>
                                <a:rPr lang="en-US" sz="1000" dirty="0">
                                  <a:solidFill>
                                    <a:srgbClr val="000000"/>
                                  </a:solidFill>
                                  <a:effectLst/>
                                  <a:latin typeface="Times New Roman" panose="02020603050405020304" pitchFamily="18" charset="0"/>
                                  <a:ea typeface="SimSun" panose="02010600030101010101" pitchFamily="2" charset="-122"/>
                                </a:rPr>
                                <a:t>Humidity Sensor</a:t>
                              </a:r>
                              <a:endParaRPr lang="en-US" sz="1000" dirty="0">
                                <a:effectLst/>
                                <a:latin typeface="Times New Roman" panose="02020603050405020304" pitchFamily="18" charset="0"/>
                                <a:ea typeface="SimSun" panose="02010600030101010101" pitchFamily="2" charset="-122"/>
                              </a:endParaRPr>
                            </a:p>
                          </p:txBody>
                        </p:sp>
                        <p:cxnSp>
                          <p:nvCxnSpPr>
                            <p:cNvPr id="52" name="Straight Arrow Connector 51">
                              <a:extLst>
                                <a:ext uri="{FF2B5EF4-FFF2-40B4-BE49-F238E27FC236}">
                                  <a16:creationId xmlns:a16="http://schemas.microsoft.com/office/drawing/2014/main" id="{0A1FE581-AA55-A922-14A3-45DF9C1AB8C7}"/>
                                </a:ext>
                              </a:extLst>
                            </p:cNvPr>
                            <p:cNvCxnSpPr>
                              <a:cxnSpLocks noChangeShapeType="1"/>
                            </p:cNvCxnSpPr>
                            <p:nvPr/>
                          </p:nvCxnSpPr>
                          <p:spPr bwMode="auto">
                            <a:xfrm>
                              <a:off x="933450" y="123825"/>
                              <a:ext cx="285750" cy="0"/>
                            </a:xfrm>
                            <a:prstGeom prst="straightConnector1">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grpSp>
                      <p:grpSp>
                        <p:nvGrpSpPr>
                          <p:cNvPr id="48" name="Group 47">
                            <a:extLst>
                              <a:ext uri="{FF2B5EF4-FFF2-40B4-BE49-F238E27FC236}">
                                <a16:creationId xmlns:a16="http://schemas.microsoft.com/office/drawing/2014/main" id="{BE6B5802-EFE0-3C8B-6D57-DA958CB37F66}"/>
                              </a:ext>
                            </a:extLst>
                          </p:cNvPr>
                          <p:cNvGrpSpPr>
                            <a:grpSpLocks/>
                          </p:cNvGrpSpPr>
                          <p:nvPr/>
                        </p:nvGrpSpPr>
                        <p:grpSpPr bwMode="auto">
                          <a:xfrm>
                            <a:off x="-371551" y="295275"/>
                            <a:ext cx="1590751" cy="257175"/>
                            <a:chOff x="-371551" y="0"/>
                            <a:chExt cx="1590751" cy="257175"/>
                          </a:xfrm>
                        </p:grpSpPr>
                        <p:sp>
                          <p:nvSpPr>
                            <p:cNvPr id="49" name="Rectangle 48">
                              <a:extLst>
                                <a:ext uri="{FF2B5EF4-FFF2-40B4-BE49-F238E27FC236}">
                                  <a16:creationId xmlns:a16="http://schemas.microsoft.com/office/drawing/2014/main" id="{563BF02D-82CA-0116-F6C7-4D82B5503922}"/>
                                </a:ext>
                              </a:extLst>
                            </p:cNvPr>
                            <p:cNvSpPr>
                              <a:spLocks noChangeArrowheads="1"/>
                            </p:cNvSpPr>
                            <p:nvPr/>
                          </p:nvSpPr>
                          <p:spPr bwMode="auto">
                            <a:xfrm>
                              <a:off x="-371551" y="0"/>
                              <a:ext cx="1304765" cy="257175"/>
                            </a:xfrm>
                            <a:prstGeom prst="rect">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algn="ctr">
                                <a:spcBef>
                                  <a:spcPts val="0"/>
                                </a:spcBef>
                                <a:spcAft>
                                  <a:spcPts val="0"/>
                                </a:spcAft>
                              </a:pPr>
                              <a:r>
                                <a:rPr lang="en-US" sz="1000" dirty="0">
                                  <a:solidFill>
                                    <a:srgbClr val="000000"/>
                                  </a:solidFill>
                                  <a:effectLst/>
                                  <a:latin typeface="Times New Roman" panose="02020603050405020304" pitchFamily="18" charset="0"/>
                                  <a:ea typeface="SimSun" panose="02010600030101010101" pitchFamily="2" charset="-122"/>
                                </a:rPr>
                                <a:t>Soil Moisture Sensor</a:t>
                              </a:r>
                              <a:endParaRPr lang="en-US" sz="1000" dirty="0">
                                <a:effectLst/>
                                <a:latin typeface="Times New Roman" panose="02020603050405020304" pitchFamily="18" charset="0"/>
                                <a:ea typeface="SimSun" panose="02010600030101010101" pitchFamily="2" charset="-122"/>
                              </a:endParaRPr>
                            </a:p>
                          </p:txBody>
                        </p:sp>
                        <p:cxnSp>
                          <p:nvCxnSpPr>
                            <p:cNvPr id="50" name="Straight Arrow Connector 49">
                              <a:extLst>
                                <a:ext uri="{FF2B5EF4-FFF2-40B4-BE49-F238E27FC236}">
                                  <a16:creationId xmlns:a16="http://schemas.microsoft.com/office/drawing/2014/main" id="{57651E02-F210-896D-C9F6-26E3EFE00BA9}"/>
                                </a:ext>
                              </a:extLst>
                            </p:cNvPr>
                            <p:cNvCxnSpPr>
                              <a:cxnSpLocks noChangeShapeType="1"/>
                            </p:cNvCxnSpPr>
                            <p:nvPr/>
                          </p:nvCxnSpPr>
                          <p:spPr bwMode="auto">
                            <a:xfrm>
                              <a:off x="933450" y="123825"/>
                              <a:ext cx="285750" cy="0"/>
                            </a:xfrm>
                            <a:prstGeom prst="straightConnector1">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grpSp>
                    </p:grpSp>
                  </p:grpSp>
                  <p:grpSp>
                    <p:nvGrpSpPr>
                      <p:cNvPr id="42" name="Group 41">
                        <a:extLst>
                          <a:ext uri="{FF2B5EF4-FFF2-40B4-BE49-F238E27FC236}">
                            <a16:creationId xmlns:a16="http://schemas.microsoft.com/office/drawing/2014/main" id="{C0604CC9-00DC-3430-2F14-D3283BC6E0E5}"/>
                          </a:ext>
                        </a:extLst>
                      </p:cNvPr>
                      <p:cNvGrpSpPr>
                        <a:grpSpLocks/>
                      </p:cNvGrpSpPr>
                      <p:nvPr/>
                    </p:nvGrpSpPr>
                    <p:grpSpPr bwMode="auto">
                      <a:xfrm>
                        <a:off x="-371551" y="1295400"/>
                        <a:ext cx="1590751" cy="257175"/>
                        <a:chOff x="-371551" y="95250"/>
                        <a:chExt cx="1590751" cy="257175"/>
                      </a:xfrm>
                    </p:grpSpPr>
                    <p:sp>
                      <p:nvSpPr>
                        <p:cNvPr id="43" name="Rectangle 42">
                          <a:extLst>
                            <a:ext uri="{FF2B5EF4-FFF2-40B4-BE49-F238E27FC236}">
                              <a16:creationId xmlns:a16="http://schemas.microsoft.com/office/drawing/2014/main" id="{4065F8FD-CBBA-6DB4-C2D6-04DC532BE513}"/>
                            </a:ext>
                          </a:extLst>
                        </p:cNvPr>
                        <p:cNvSpPr>
                          <a:spLocks noChangeArrowheads="1"/>
                        </p:cNvSpPr>
                        <p:nvPr/>
                      </p:nvSpPr>
                      <p:spPr bwMode="auto">
                        <a:xfrm>
                          <a:off x="-371551" y="95250"/>
                          <a:ext cx="1303656" cy="257175"/>
                        </a:xfrm>
                        <a:prstGeom prst="rect">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algn="ctr">
                            <a:spcBef>
                              <a:spcPts val="0"/>
                            </a:spcBef>
                            <a:spcAft>
                              <a:spcPts val="0"/>
                            </a:spcAft>
                          </a:pPr>
                          <a:r>
                            <a:rPr lang="en-US" sz="1200" b="1" dirty="0">
                              <a:solidFill>
                                <a:srgbClr val="000000"/>
                              </a:solidFill>
                              <a:effectLst/>
                              <a:latin typeface="Times New Roman" panose="02020603050405020304" pitchFamily="18" charset="0"/>
                              <a:ea typeface="SimSun" panose="02010600030101010101" pitchFamily="2" charset="-122"/>
                            </a:rPr>
                            <a:t>Pest Sound Receiver</a:t>
                          </a:r>
                          <a:endParaRPr lang="en-US" sz="1200" b="1" dirty="0">
                            <a:effectLst/>
                            <a:latin typeface="Times New Roman" panose="02020603050405020304" pitchFamily="18" charset="0"/>
                            <a:ea typeface="SimSun" panose="02010600030101010101" pitchFamily="2" charset="-122"/>
                          </a:endParaRPr>
                        </a:p>
                      </p:txBody>
                    </p:sp>
                    <p:cxnSp>
                      <p:nvCxnSpPr>
                        <p:cNvPr id="44" name="Straight Arrow Connector 43">
                          <a:extLst>
                            <a:ext uri="{FF2B5EF4-FFF2-40B4-BE49-F238E27FC236}">
                              <a16:creationId xmlns:a16="http://schemas.microsoft.com/office/drawing/2014/main" id="{C54F831D-5201-C720-8969-94EAB621020B}"/>
                            </a:ext>
                          </a:extLst>
                        </p:cNvPr>
                        <p:cNvCxnSpPr>
                          <a:cxnSpLocks noChangeShapeType="1"/>
                        </p:cNvCxnSpPr>
                        <p:nvPr/>
                      </p:nvCxnSpPr>
                      <p:spPr bwMode="auto">
                        <a:xfrm>
                          <a:off x="933450" y="219075"/>
                          <a:ext cx="285750" cy="0"/>
                        </a:xfrm>
                        <a:prstGeom prst="straightConnector1">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grpSp>
                </p:grpSp>
                <p:grpSp>
                  <p:nvGrpSpPr>
                    <p:cNvPr id="35" name="Group 34">
                      <a:extLst>
                        <a:ext uri="{FF2B5EF4-FFF2-40B4-BE49-F238E27FC236}">
                          <a16:creationId xmlns:a16="http://schemas.microsoft.com/office/drawing/2014/main" id="{126A1D77-8875-B577-B7A3-8C592328C061}"/>
                        </a:ext>
                      </a:extLst>
                    </p:cNvPr>
                    <p:cNvGrpSpPr>
                      <a:grpSpLocks/>
                    </p:cNvGrpSpPr>
                    <p:nvPr/>
                  </p:nvGrpSpPr>
                  <p:grpSpPr bwMode="auto">
                    <a:xfrm>
                      <a:off x="851094" y="0"/>
                      <a:ext cx="1342020" cy="457200"/>
                      <a:chOff x="-253805" y="19050"/>
                      <a:chExt cx="1342020" cy="457200"/>
                    </a:xfrm>
                  </p:grpSpPr>
                  <p:sp>
                    <p:nvSpPr>
                      <p:cNvPr id="39" name="Rectangle 38">
                        <a:extLst>
                          <a:ext uri="{FF2B5EF4-FFF2-40B4-BE49-F238E27FC236}">
                            <a16:creationId xmlns:a16="http://schemas.microsoft.com/office/drawing/2014/main" id="{115DC61A-FB1A-B689-F5DF-F679173EAE8B}"/>
                          </a:ext>
                        </a:extLst>
                      </p:cNvPr>
                      <p:cNvSpPr>
                        <a:spLocks noChangeArrowheads="1"/>
                      </p:cNvSpPr>
                      <p:nvPr/>
                    </p:nvSpPr>
                    <p:spPr bwMode="auto">
                      <a:xfrm>
                        <a:off x="-253805" y="19050"/>
                        <a:ext cx="1342020" cy="257175"/>
                      </a:xfrm>
                      <a:prstGeom prst="rect">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algn="ctr">
                          <a:spcBef>
                            <a:spcPts val="0"/>
                          </a:spcBef>
                          <a:spcAft>
                            <a:spcPts val="0"/>
                          </a:spcAft>
                        </a:pPr>
                        <a:r>
                          <a:rPr lang="en-US" sz="1000" dirty="0">
                            <a:solidFill>
                              <a:srgbClr val="000000"/>
                            </a:solidFill>
                            <a:effectLst/>
                            <a:latin typeface="Times New Roman" panose="02020603050405020304" pitchFamily="18" charset="0"/>
                            <a:ea typeface="SimSun" panose="02010600030101010101" pitchFamily="2" charset="-122"/>
                          </a:rPr>
                          <a:t>Buzzer (Tweeter)</a:t>
                        </a:r>
                        <a:endParaRPr lang="en-US" sz="1000" dirty="0">
                          <a:effectLst/>
                          <a:latin typeface="Times New Roman" panose="02020603050405020304" pitchFamily="18" charset="0"/>
                          <a:ea typeface="SimSun" panose="02010600030101010101" pitchFamily="2" charset="-122"/>
                        </a:endParaRPr>
                      </a:p>
                    </p:txBody>
                  </p:sp>
                  <p:cxnSp>
                    <p:nvCxnSpPr>
                      <p:cNvPr id="40" name="Straight Arrow Connector 39">
                        <a:extLst>
                          <a:ext uri="{FF2B5EF4-FFF2-40B4-BE49-F238E27FC236}">
                            <a16:creationId xmlns:a16="http://schemas.microsoft.com/office/drawing/2014/main" id="{A8EDB0A1-C9E9-9BC7-5AF1-0F7FC57BC147}"/>
                          </a:ext>
                        </a:extLst>
                      </p:cNvPr>
                      <p:cNvCxnSpPr>
                        <a:cxnSpLocks noChangeShapeType="1"/>
                      </p:cNvCxnSpPr>
                      <p:nvPr/>
                    </p:nvCxnSpPr>
                    <p:spPr bwMode="auto">
                      <a:xfrm>
                        <a:off x="409575" y="266700"/>
                        <a:ext cx="0" cy="209550"/>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grpSp>
                <p:grpSp>
                  <p:nvGrpSpPr>
                    <p:cNvPr id="36" name="Group 35">
                      <a:extLst>
                        <a:ext uri="{FF2B5EF4-FFF2-40B4-BE49-F238E27FC236}">
                          <a16:creationId xmlns:a16="http://schemas.microsoft.com/office/drawing/2014/main" id="{B32F444C-3518-D3BC-BEEB-F356131DD05F}"/>
                        </a:ext>
                      </a:extLst>
                    </p:cNvPr>
                    <p:cNvGrpSpPr>
                      <a:grpSpLocks/>
                    </p:cNvGrpSpPr>
                    <p:nvPr/>
                  </p:nvGrpSpPr>
                  <p:grpSpPr bwMode="auto">
                    <a:xfrm>
                      <a:off x="1238250" y="1981200"/>
                      <a:ext cx="552450" cy="723900"/>
                      <a:chOff x="-19050" y="0"/>
                      <a:chExt cx="552450" cy="723900"/>
                    </a:xfrm>
                  </p:grpSpPr>
                  <p:sp>
                    <p:nvSpPr>
                      <p:cNvPr id="37" name="Rectangle 36">
                        <a:extLst>
                          <a:ext uri="{FF2B5EF4-FFF2-40B4-BE49-F238E27FC236}">
                            <a16:creationId xmlns:a16="http://schemas.microsoft.com/office/drawing/2014/main" id="{170C4ED3-9198-58DF-F44F-7F61B8628510}"/>
                          </a:ext>
                        </a:extLst>
                      </p:cNvPr>
                      <p:cNvSpPr>
                        <a:spLocks noChangeArrowheads="1"/>
                      </p:cNvSpPr>
                      <p:nvPr/>
                    </p:nvSpPr>
                    <p:spPr bwMode="auto">
                      <a:xfrm>
                        <a:off x="-19050" y="180975"/>
                        <a:ext cx="552450" cy="542925"/>
                      </a:xfrm>
                      <a:prstGeom prst="rect">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algn="ctr">
                          <a:spcBef>
                            <a:spcPts val="0"/>
                          </a:spcBef>
                          <a:spcAft>
                            <a:spcPts val="0"/>
                          </a:spcAft>
                        </a:pPr>
                        <a:r>
                          <a:rPr lang="en-US" sz="1000" dirty="0">
                            <a:solidFill>
                              <a:srgbClr val="000000"/>
                            </a:solidFill>
                            <a:effectLst/>
                            <a:latin typeface="Times New Roman" panose="02020603050405020304" pitchFamily="18" charset="0"/>
                            <a:ea typeface="SimSun" panose="02010600030101010101" pitchFamily="2" charset="-122"/>
                          </a:rPr>
                          <a:t>Water Level Sensor</a:t>
                        </a:r>
                        <a:endParaRPr lang="en-US" sz="1000" dirty="0">
                          <a:effectLst/>
                          <a:latin typeface="Times New Roman" panose="02020603050405020304" pitchFamily="18" charset="0"/>
                          <a:ea typeface="SimSun" panose="02010600030101010101" pitchFamily="2" charset="-122"/>
                        </a:endParaRPr>
                      </a:p>
                    </p:txBody>
                  </p:sp>
                  <p:cxnSp>
                    <p:nvCxnSpPr>
                      <p:cNvPr id="38" name="Straight Arrow Connector 37">
                        <a:extLst>
                          <a:ext uri="{FF2B5EF4-FFF2-40B4-BE49-F238E27FC236}">
                            <a16:creationId xmlns:a16="http://schemas.microsoft.com/office/drawing/2014/main" id="{2DC6D927-6CFC-0556-2C8F-4AE6B6EFA246}"/>
                          </a:ext>
                        </a:extLst>
                      </p:cNvPr>
                      <p:cNvCxnSpPr>
                        <a:cxnSpLocks noChangeShapeType="1"/>
                      </p:cNvCxnSpPr>
                      <p:nvPr/>
                    </p:nvCxnSpPr>
                    <p:spPr bwMode="auto">
                      <a:xfrm flipV="1">
                        <a:off x="257175" y="0"/>
                        <a:ext cx="0" cy="180975"/>
                      </a:xfrm>
                      <a:prstGeom prst="straightConnector1">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grpSp>
              </p:grpSp>
              <p:grpSp>
                <p:nvGrpSpPr>
                  <p:cNvPr id="15" name="Group 14">
                    <a:extLst>
                      <a:ext uri="{FF2B5EF4-FFF2-40B4-BE49-F238E27FC236}">
                        <a16:creationId xmlns:a16="http://schemas.microsoft.com/office/drawing/2014/main" id="{28FF5CE2-A6B4-D713-96EB-33B6084449AD}"/>
                      </a:ext>
                    </a:extLst>
                  </p:cNvPr>
                  <p:cNvGrpSpPr>
                    <a:grpSpLocks/>
                  </p:cNvGrpSpPr>
                  <p:nvPr/>
                </p:nvGrpSpPr>
                <p:grpSpPr bwMode="auto">
                  <a:xfrm>
                    <a:off x="1838325" y="485775"/>
                    <a:ext cx="1286533" cy="1543050"/>
                    <a:chOff x="0" y="0"/>
                    <a:chExt cx="1286533" cy="1543050"/>
                  </a:xfrm>
                </p:grpSpPr>
                <p:cxnSp>
                  <p:nvCxnSpPr>
                    <p:cNvPr id="16" name="Straight Arrow Connector 15">
                      <a:extLst>
                        <a:ext uri="{FF2B5EF4-FFF2-40B4-BE49-F238E27FC236}">
                          <a16:creationId xmlns:a16="http://schemas.microsoft.com/office/drawing/2014/main" id="{ED60EABF-8FFA-022B-3A0B-485DC74E1284}"/>
                        </a:ext>
                      </a:extLst>
                    </p:cNvPr>
                    <p:cNvCxnSpPr>
                      <a:cxnSpLocks noChangeShapeType="1"/>
                    </p:cNvCxnSpPr>
                    <p:nvPr/>
                  </p:nvCxnSpPr>
                  <p:spPr bwMode="auto">
                    <a:xfrm flipH="1">
                      <a:off x="0" y="781050"/>
                      <a:ext cx="285750" cy="0"/>
                    </a:xfrm>
                    <a:prstGeom prst="straightConnector1">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grpSp>
                  <p:nvGrpSpPr>
                    <p:cNvPr id="17" name="Group 16">
                      <a:extLst>
                        <a:ext uri="{FF2B5EF4-FFF2-40B4-BE49-F238E27FC236}">
                          <a16:creationId xmlns:a16="http://schemas.microsoft.com/office/drawing/2014/main" id="{EDB82F92-71D4-E177-6D18-81B00C0B880D}"/>
                        </a:ext>
                      </a:extLst>
                    </p:cNvPr>
                    <p:cNvGrpSpPr>
                      <a:grpSpLocks/>
                    </p:cNvGrpSpPr>
                    <p:nvPr/>
                  </p:nvGrpSpPr>
                  <p:grpSpPr bwMode="auto">
                    <a:xfrm>
                      <a:off x="0" y="0"/>
                      <a:ext cx="1286533" cy="1543050"/>
                      <a:chOff x="0" y="0"/>
                      <a:chExt cx="1286533" cy="1543050"/>
                    </a:xfrm>
                  </p:grpSpPr>
                  <p:grpSp>
                    <p:nvGrpSpPr>
                      <p:cNvPr id="18" name="Group 17">
                        <a:extLst>
                          <a:ext uri="{FF2B5EF4-FFF2-40B4-BE49-F238E27FC236}">
                            <a16:creationId xmlns:a16="http://schemas.microsoft.com/office/drawing/2014/main" id="{A9B16FD6-E890-B074-427A-7CB429884397}"/>
                          </a:ext>
                        </a:extLst>
                      </p:cNvPr>
                      <p:cNvGrpSpPr>
                        <a:grpSpLocks/>
                      </p:cNvGrpSpPr>
                      <p:nvPr/>
                    </p:nvGrpSpPr>
                    <p:grpSpPr bwMode="auto">
                      <a:xfrm>
                        <a:off x="0" y="0"/>
                        <a:ext cx="1286533" cy="552450"/>
                        <a:chOff x="0" y="0"/>
                        <a:chExt cx="1287252" cy="552450"/>
                      </a:xfrm>
                    </p:grpSpPr>
                    <p:grpSp>
                      <p:nvGrpSpPr>
                        <p:cNvPr id="27" name="Group 26">
                          <a:extLst>
                            <a:ext uri="{FF2B5EF4-FFF2-40B4-BE49-F238E27FC236}">
                              <a16:creationId xmlns:a16="http://schemas.microsoft.com/office/drawing/2014/main" id="{8DBFC3BD-91F5-71C8-0C78-A790D1FC19DC}"/>
                            </a:ext>
                          </a:extLst>
                        </p:cNvPr>
                        <p:cNvGrpSpPr>
                          <a:grpSpLocks/>
                        </p:cNvGrpSpPr>
                        <p:nvPr/>
                      </p:nvGrpSpPr>
                      <p:grpSpPr bwMode="auto">
                        <a:xfrm>
                          <a:off x="0" y="0"/>
                          <a:ext cx="1277720" cy="257175"/>
                          <a:chOff x="0" y="0"/>
                          <a:chExt cx="1277720" cy="257175"/>
                        </a:xfrm>
                      </p:grpSpPr>
                      <p:sp>
                        <p:nvSpPr>
                          <p:cNvPr id="31" name="Rectangle 30">
                            <a:extLst>
                              <a:ext uri="{FF2B5EF4-FFF2-40B4-BE49-F238E27FC236}">
                                <a16:creationId xmlns:a16="http://schemas.microsoft.com/office/drawing/2014/main" id="{B52B8B46-ECD9-4F85-7DC2-024318EFCFE9}"/>
                              </a:ext>
                            </a:extLst>
                          </p:cNvPr>
                          <p:cNvSpPr>
                            <a:spLocks noChangeArrowheads="1"/>
                          </p:cNvSpPr>
                          <p:nvPr/>
                        </p:nvSpPr>
                        <p:spPr bwMode="auto">
                          <a:xfrm>
                            <a:off x="285747" y="0"/>
                            <a:ext cx="991973" cy="257175"/>
                          </a:xfrm>
                          <a:prstGeom prst="rect">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algn="ctr">
                              <a:spcBef>
                                <a:spcPts val="0"/>
                              </a:spcBef>
                              <a:spcAft>
                                <a:spcPts val="0"/>
                              </a:spcAft>
                            </a:pPr>
                            <a:r>
                              <a:rPr lang="en-US" sz="1000" dirty="0">
                                <a:solidFill>
                                  <a:srgbClr val="000000"/>
                                </a:solidFill>
                                <a:effectLst/>
                                <a:latin typeface="Times New Roman" panose="02020603050405020304" pitchFamily="18" charset="0"/>
                                <a:ea typeface="SimSun" panose="02010600030101010101" pitchFamily="2" charset="-122"/>
                              </a:rPr>
                              <a:t>LCD Display</a:t>
                            </a:r>
                            <a:endParaRPr lang="en-US" sz="1000" dirty="0">
                              <a:effectLst/>
                              <a:latin typeface="Times New Roman" panose="02020603050405020304" pitchFamily="18" charset="0"/>
                              <a:ea typeface="SimSun" panose="02010600030101010101" pitchFamily="2" charset="-122"/>
                            </a:endParaRPr>
                          </a:p>
                        </p:txBody>
                      </p:sp>
                      <p:cxnSp>
                        <p:nvCxnSpPr>
                          <p:cNvPr id="32" name="Straight Arrow Connector 31">
                            <a:extLst>
                              <a:ext uri="{FF2B5EF4-FFF2-40B4-BE49-F238E27FC236}">
                                <a16:creationId xmlns:a16="http://schemas.microsoft.com/office/drawing/2014/main" id="{A008413D-222F-098F-85C4-60B870B4722C}"/>
                              </a:ext>
                            </a:extLst>
                          </p:cNvPr>
                          <p:cNvCxnSpPr>
                            <a:cxnSpLocks noChangeShapeType="1"/>
                          </p:cNvCxnSpPr>
                          <p:nvPr/>
                        </p:nvCxnSpPr>
                        <p:spPr bwMode="auto">
                          <a:xfrm>
                            <a:off x="0" y="114300"/>
                            <a:ext cx="285750" cy="0"/>
                          </a:xfrm>
                          <a:prstGeom prst="straightConnector1">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grpSp>
                    <p:grpSp>
                      <p:nvGrpSpPr>
                        <p:cNvPr id="28" name="Group 27">
                          <a:extLst>
                            <a:ext uri="{FF2B5EF4-FFF2-40B4-BE49-F238E27FC236}">
                              <a16:creationId xmlns:a16="http://schemas.microsoft.com/office/drawing/2014/main" id="{D8009E92-593C-4F72-8F1E-3B4D3248C687}"/>
                            </a:ext>
                          </a:extLst>
                        </p:cNvPr>
                        <p:cNvGrpSpPr>
                          <a:grpSpLocks/>
                        </p:cNvGrpSpPr>
                        <p:nvPr/>
                      </p:nvGrpSpPr>
                      <p:grpSpPr bwMode="auto">
                        <a:xfrm>
                          <a:off x="0" y="295275"/>
                          <a:ext cx="1287252" cy="257175"/>
                          <a:chOff x="0" y="0"/>
                          <a:chExt cx="1287252" cy="257175"/>
                        </a:xfrm>
                      </p:grpSpPr>
                      <p:sp>
                        <p:nvSpPr>
                          <p:cNvPr id="29" name="Rectangle 28">
                            <a:extLst>
                              <a:ext uri="{FF2B5EF4-FFF2-40B4-BE49-F238E27FC236}">
                                <a16:creationId xmlns:a16="http://schemas.microsoft.com/office/drawing/2014/main" id="{50701FA2-9152-50A1-6E73-810E3932D2B7}"/>
                              </a:ext>
                            </a:extLst>
                          </p:cNvPr>
                          <p:cNvSpPr>
                            <a:spLocks noChangeArrowheads="1"/>
                          </p:cNvSpPr>
                          <p:nvPr/>
                        </p:nvSpPr>
                        <p:spPr bwMode="auto">
                          <a:xfrm>
                            <a:off x="285592" y="0"/>
                            <a:ext cx="1001660" cy="257175"/>
                          </a:xfrm>
                          <a:prstGeom prst="rect">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algn="ctr">
                              <a:spcBef>
                                <a:spcPts val="0"/>
                              </a:spcBef>
                              <a:spcAft>
                                <a:spcPts val="0"/>
                              </a:spcAft>
                            </a:pPr>
                            <a:r>
                              <a:rPr lang="en-US" sz="1000" dirty="0">
                                <a:solidFill>
                                  <a:srgbClr val="000000"/>
                                </a:solidFill>
                                <a:effectLst/>
                                <a:latin typeface="Times New Roman" panose="02020603050405020304" pitchFamily="18" charset="0"/>
                                <a:ea typeface="SimSun" panose="02010600030101010101" pitchFamily="2" charset="-122"/>
                              </a:rPr>
                              <a:t>Motor on/off</a:t>
                            </a:r>
                            <a:endParaRPr lang="en-US" sz="1000" dirty="0">
                              <a:effectLst/>
                              <a:latin typeface="Times New Roman" panose="02020603050405020304" pitchFamily="18" charset="0"/>
                              <a:ea typeface="SimSun" panose="02010600030101010101" pitchFamily="2" charset="-122"/>
                            </a:endParaRPr>
                          </a:p>
                        </p:txBody>
                      </p:sp>
                      <p:cxnSp>
                        <p:nvCxnSpPr>
                          <p:cNvPr id="30" name="Straight Arrow Connector 29">
                            <a:extLst>
                              <a:ext uri="{FF2B5EF4-FFF2-40B4-BE49-F238E27FC236}">
                                <a16:creationId xmlns:a16="http://schemas.microsoft.com/office/drawing/2014/main" id="{DFE33F15-D9ED-8AE9-CA57-9DAAC48A071B}"/>
                              </a:ext>
                            </a:extLst>
                          </p:cNvPr>
                          <p:cNvCxnSpPr>
                            <a:cxnSpLocks noChangeShapeType="1"/>
                          </p:cNvCxnSpPr>
                          <p:nvPr/>
                        </p:nvCxnSpPr>
                        <p:spPr bwMode="auto">
                          <a:xfrm>
                            <a:off x="0" y="114300"/>
                            <a:ext cx="285750" cy="0"/>
                          </a:xfrm>
                          <a:prstGeom prst="straightConnector1">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grpSp>
                  </p:grpSp>
                  <p:grpSp>
                    <p:nvGrpSpPr>
                      <p:cNvPr id="19" name="Group 18">
                        <a:extLst>
                          <a:ext uri="{FF2B5EF4-FFF2-40B4-BE49-F238E27FC236}">
                            <a16:creationId xmlns:a16="http://schemas.microsoft.com/office/drawing/2014/main" id="{81982005-3535-4E84-9E1A-6C0DFA395424}"/>
                          </a:ext>
                        </a:extLst>
                      </p:cNvPr>
                      <p:cNvGrpSpPr>
                        <a:grpSpLocks/>
                      </p:cNvGrpSpPr>
                      <p:nvPr/>
                    </p:nvGrpSpPr>
                    <p:grpSpPr bwMode="auto">
                      <a:xfrm>
                        <a:off x="0" y="590550"/>
                        <a:ext cx="1286533" cy="552450"/>
                        <a:chOff x="0" y="0"/>
                        <a:chExt cx="1286533" cy="552450"/>
                      </a:xfrm>
                    </p:grpSpPr>
                    <p:grpSp>
                      <p:nvGrpSpPr>
                        <p:cNvPr id="21" name="Group 20">
                          <a:extLst>
                            <a:ext uri="{FF2B5EF4-FFF2-40B4-BE49-F238E27FC236}">
                              <a16:creationId xmlns:a16="http://schemas.microsoft.com/office/drawing/2014/main" id="{32AD6730-6CC4-0A93-F025-73B0C29DDD2A}"/>
                            </a:ext>
                          </a:extLst>
                        </p:cNvPr>
                        <p:cNvGrpSpPr>
                          <a:grpSpLocks/>
                        </p:cNvGrpSpPr>
                        <p:nvPr/>
                      </p:nvGrpSpPr>
                      <p:grpSpPr bwMode="auto">
                        <a:xfrm>
                          <a:off x="0" y="0"/>
                          <a:ext cx="1286533" cy="257175"/>
                          <a:chOff x="0" y="0"/>
                          <a:chExt cx="1286533" cy="257175"/>
                        </a:xfrm>
                      </p:grpSpPr>
                      <p:sp>
                        <p:nvSpPr>
                          <p:cNvPr id="25" name="Rectangle 24">
                            <a:extLst>
                              <a:ext uri="{FF2B5EF4-FFF2-40B4-BE49-F238E27FC236}">
                                <a16:creationId xmlns:a16="http://schemas.microsoft.com/office/drawing/2014/main" id="{A0F72B50-48FF-B997-8528-A17885EC02C2}"/>
                              </a:ext>
                            </a:extLst>
                          </p:cNvPr>
                          <p:cNvSpPr>
                            <a:spLocks noChangeArrowheads="1"/>
                          </p:cNvSpPr>
                          <p:nvPr/>
                        </p:nvSpPr>
                        <p:spPr bwMode="auto">
                          <a:xfrm>
                            <a:off x="285749" y="0"/>
                            <a:ext cx="1000784" cy="257175"/>
                          </a:xfrm>
                          <a:prstGeom prst="rect">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algn="ctr">
                              <a:spcBef>
                                <a:spcPts val="0"/>
                              </a:spcBef>
                              <a:spcAft>
                                <a:spcPts val="0"/>
                              </a:spcAft>
                            </a:pPr>
                            <a:r>
                              <a:rPr lang="en-US" sz="1000" dirty="0">
                                <a:solidFill>
                                  <a:srgbClr val="000000"/>
                                </a:solidFill>
                                <a:latin typeface="Times New Roman" panose="02020603050405020304" pitchFamily="18" charset="0"/>
                                <a:ea typeface="SimSun" panose="02010600030101010101" pitchFamily="2" charset="-122"/>
                              </a:rPr>
                              <a:t>ZigBee</a:t>
                            </a:r>
                            <a:r>
                              <a:rPr lang="en-US" sz="1000" dirty="0">
                                <a:solidFill>
                                  <a:srgbClr val="000000"/>
                                </a:solidFill>
                                <a:effectLst/>
                                <a:latin typeface="Times New Roman" panose="02020603050405020304" pitchFamily="18" charset="0"/>
                                <a:ea typeface="SimSun" panose="02010600030101010101" pitchFamily="2" charset="-122"/>
                              </a:rPr>
                              <a:t> module</a:t>
                            </a:r>
                            <a:endParaRPr lang="en-US" sz="1000" dirty="0">
                              <a:effectLst/>
                              <a:latin typeface="Times New Roman" panose="02020603050405020304" pitchFamily="18" charset="0"/>
                              <a:ea typeface="SimSun" panose="02010600030101010101" pitchFamily="2" charset="-122"/>
                            </a:endParaRPr>
                          </a:p>
                        </p:txBody>
                      </p:sp>
                      <p:cxnSp>
                        <p:nvCxnSpPr>
                          <p:cNvPr id="26" name="Straight Arrow Connector 25">
                            <a:extLst>
                              <a:ext uri="{FF2B5EF4-FFF2-40B4-BE49-F238E27FC236}">
                                <a16:creationId xmlns:a16="http://schemas.microsoft.com/office/drawing/2014/main" id="{2E11D1B5-80E7-1048-DD01-F64CC69CF37E}"/>
                              </a:ext>
                            </a:extLst>
                          </p:cNvPr>
                          <p:cNvCxnSpPr>
                            <a:cxnSpLocks noChangeShapeType="1"/>
                          </p:cNvCxnSpPr>
                          <p:nvPr/>
                        </p:nvCxnSpPr>
                        <p:spPr bwMode="auto">
                          <a:xfrm>
                            <a:off x="0" y="104775"/>
                            <a:ext cx="285750" cy="0"/>
                          </a:xfrm>
                          <a:prstGeom prst="straightConnector1">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grpSp>
                    <p:grpSp>
                      <p:nvGrpSpPr>
                        <p:cNvPr id="22" name="Group 21">
                          <a:extLst>
                            <a:ext uri="{FF2B5EF4-FFF2-40B4-BE49-F238E27FC236}">
                              <a16:creationId xmlns:a16="http://schemas.microsoft.com/office/drawing/2014/main" id="{6A427F9C-4A09-A1D4-7D42-A972F6ED3EF4}"/>
                            </a:ext>
                          </a:extLst>
                        </p:cNvPr>
                        <p:cNvGrpSpPr>
                          <a:grpSpLocks/>
                        </p:cNvGrpSpPr>
                        <p:nvPr/>
                      </p:nvGrpSpPr>
                      <p:grpSpPr bwMode="auto">
                        <a:xfrm>
                          <a:off x="0" y="295275"/>
                          <a:ext cx="1286533" cy="257175"/>
                          <a:chOff x="0" y="0"/>
                          <a:chExt cx="1286533" cy="257175"/>
                        </a:xfrm>
                      </p:grpSpPr>
                      <p:sp>
                        <p:nvSpPr>
                          <p:cNvPr id="23" name="Rectangle 22">
                            <a:extLst>
                              <a:ext uri="{FF2B5EF4-FFF2-40B4-BE49-F238E27FC236}">
                                <a16:creationId xmlns:a16="http://schemas.microsoft.com/office/drawing/2014/main" id="{CDB8D391-1B8D-66FF-FBB1-DBC574C2777E}"/>
                              </a:ext>
                            </a:extLst>
                          </p:cNvPr>
                          <p:cNvSpPr>
                            <a:spLocks noChangeArrowheads="1"/>
                          </p:cNvSpPr>
                          <p:nvPr/>
                        </p:nvSpPr>
                        <p:spPr bwMode="auto">
                          <a:xfrm>
                            <a:off x="285750" y="0"/>
                            <a:ext cx="1000783" cy="257175"/>
                          </a:xfrm>
                          <a:prstGeom prst="rect">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algn="ctr">
                              <a:spcBef>
                                <a:spcPts val="0"/>
                              </a:spcBef>
                              <a:spcAft>
                                <a:spcPts val="0"/>
                              </a:spcAft>
                            </a:pPr>
                            <a:r>
                              <a:rPr lang="en-US" sz="1200" b="1" dirty="0">
                                <a:solidFill>
                                  <a:srgbClr val="000000"/>
                                </a:solidFill>
                                <a:effectLst/>
                                <a:latin typeface="Times New Roman" panose="02020603050405020304" pitchFamily="18" charset="0"/>
                                <a:ea typeface="SimSun" panose="02010600030101010101" pitchFamily="2" charset="-122"/>
                              </a:rPr>
                              <a:t>Sound Emitor</a:t>
                            </a:r>
                            <a:endParaRPr lang="en-US" sz="1200" b="1" dirty="0">
                              <a:effectLst/>
                              <a:latin typeface="Times New Roman" panose="02020603050405020304" pitchFamily="18" charset="0"/>
                              <a:ea typeface="SimSun" panose="02010600030101010101" pitchFamily="2" charset="-122"/>
                            </a:endParaRPr>
                          </a:p>
                        </p:txBody>
                      </p:sp>
                      <p:cxnSp>
                        <p:nvCxnSpPr>
                          <p:cNvPr id="24" name="Straight Arrow Connector 23">
                            <a:extLst>
                              <a:ext uri="{FF2B5EF4-FFF2-40B4-BE49-F238E27FC236}">
                                <a16:creationId xmlns:a16="http://schemas.microsoft.com/office/drawing/2014/main" id="{6E78625F-4966-ABCE-34CC-F095417C4167}"/>
                              </a:ext>
                            </a:extLst>
                          </p:cNvPr>
                          <p:cNvCxnSpPr>
                            <a:cxnSpLocks noChangeShapeType="1"/>
                          </p:cNvCxnSpPr>
                          <p:nvPr/>
                        </p:nvCxnSpPr>
                        <p:spPr bwMode="auto">
                          <a:xfrm>
                            <a:off x="0" y="114300"/>
                            <a:ext cx="285750" cy="0"/>
                          </a:xfrm>
                          <a:prstGeom prst="straightConnector1">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grpSp>
                  </p:grpSp>
                  <p:sp>
                    <p:nvSpPr>
                      <p:cNvPr id="20" name="Rectangle 19">
                        <a:extLst>
                          <a:ext uri="{FF2B5EF4-FFF2-40B4-BE49-F238E27FC236}">
                            <a16:creationId xmlns:a16="http://schemas.microsoft.com/office/drawing/2014/main" id="{26CDD38B-C310-1F7A-1131-9951BD673139}"/>
                          </a:ext>
                        </a:extLst>
                      </p:cNvPr>
                      <p:cNvSpPr>
                        <a:spLocks noChangeArrowheads="1"/>
                      </p:cNvSpPr>
                      <p:nvPr/>
                    </p:nvSpPr>
                    <p:spPr bwMode="auto">
                      <a:xfrm>
                        <a:off x="285311" y="1285875"/>
                        <a:ext cx="1001222" cy="257175"/>
                      </a:xfrm>
                      <a:prstGeom prst="rect">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a:spcBef>
                            <a:spcPts val="0"/>
                          </a:spcBef>
                          <a:spcAft>
                            <a:spcPts val="0"/>
                          </a:spcAft>
                        </a:pPr>
                        <a:r>
                          <a:rPr lang="en-US" sz="1000" dirty="0">
                            <a:solidFill>
                              <a:srgbClr val="000000"/>
                            </a:solidFill>
                            <a:effectLst/>
                            <a:latin typeface="Times New Roman" panose="02020603050405020304" pitchFamily="18" charset="0"/>
                            <a:ea typeface="SimSun" panose="02010600030101010101" pitchFamily="2" charset="-122"/>
                          </a:rPr>
                          <a:t>Infrared Sensor</a:t>
                        </a:r>
                        <a:endParaRPr lang="en-US" sz="1000" dirty="0">
                          <a:effectLst/>
                          <a:latin typeface="Times New Roman" panose="02020603050405020304" pitchFamily="18" charset="0"/>
                          <a:ea typeface="SimSun" panose="02010600030101010101" pitchFamily="2" charset="-122"/>
                        </a:endParaRPr>
                      </a:p>
                    </p:txBody>
                  </p:sp>
                </p:grpSp>
              </p:grpSp>
            </p:grpSp>
            <p:sp>
              <p:nvSpPr>
                <p:cNvPr id="12" name="Rectangle 11">
                  <a:extLst>
                    <a:ext uri="{FF2B5EF4-FFF2-40B4-BE49-F238E27FC236}">
                      <a16:creationId xmlns:a16="http://schemas.microsoft.com/office/drawing/2014/main" id="{8BE50DA4-834E-2859-A377-CBF94895D3C5}"/>
                    </a:ext>
                  </a:extLst>
                </p:cNvPr>
                <p:cNvSpPr>
                  <a:spLocks noChangeArrowheads="1"/>
                </p:cNvSpPr>
                <p:nvPr/>
              </p:nvSpPr>
              <p:spPr bwMode="auto">
                <a:xfrm>
                  <a:off x="0" y="1543050"/>
                  <a:ext cx="17049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rot="0" vert="horz" wrap="square" lIns="91440" tIns="45720" rIns="91440" bIns="45720" anchor="ctr" anchorCtr="0" upright="1">
                  <a:noAutofit/>
                </a:bodyPr>
                <a:lstStyle/>
                <a:p>
                  <a:pPr marL="0" marR="0">
                    <a:spcBef>
                      <a:spcPts val="0"/>
                    </a:spcBef>
                    <a:spcAft>
                      <a:spcPts val="0"/>
                    </a:spcAft>
                  </a:pPr>
                  <a:r>
                    <a:rPr lang="en-US" sz="1000" dirty="0">
                      <a:solidFill>
                        <a:srgbClr val="000000"/>
                      </a:solidFill>
                      <a:effectLst/>
                      <a:latin typeface="Times New Roman" panose="02020603050405020304" pitchFamily="18" charset="0"/>
                      <a:ea typeface="SimSun" panose="02010600030101010101" pitchFamily="2" charset="-122"/>
                    </a:rPr>
                    <a:t>……………………………...</a:t>
                  </a:r>
                  <a:endParaRPr lang="en-US" sz="1000" dirty="0">
                    <a:effectLst/>
                    <a:latin typeface="Times New Roman" panose="02020603050405020304" pitchFamily="18" charset="0"/>
                    <a:ea typeface="SimSun" panose="02010600030101010101" pitchFamily="2" charset="-122"/>
                  </a:endParaRPr>
                </a:p>
              </p:txBody>
            </p:sp>
            <p:sp>
              <p:nvSpPr>
                <p:cNvPr id="13" name="Rectangle 12">
                  <a:extLst>
                    <a:ext uri="{FF2B5EF4-FFF2-40B4-BE49-F238E27FC236}">
                      <a16:creationId xmlns:a16="http://schemas.microsoft.com/office/drawing/2014/main" id="{DD338E24-BF50-97D9-61D9-97A5A65595BD}"/>
                    </a:ext>
                  </a:extLst>
                </p:cNvPr>
                <p:cNvSpPr>
                  <a:spLocks noChangeArrowheads="1"/>
                </p:cNvSpPr>
                <p:nvPr/>
              </p:nvSpPr>
              <p:spPr bwMode="auto">
                <a:xfrm>
                  <a:off x="2285612" y="1626365"/>
                  <a:ext cx="14478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rot="0" vert="horz" wrap="square" lIns="91440" tIns="45720" rIns="91440" bIns="45720" anchor="ctr" anchorCtr="0" upright="1">
                  <a:noAutofit/>
                </a:bodyPr>
                <a:lstStyle/>
                <a:p>
                  <a:pPr marL="0" marR="0">
                    <a:spcBef>
                      <a:spcPts val="0"/>
                    </a:spcBef>
                    <a:spcAft>
                      <a:spcPts val="0"/>
                    </a:spcAft>
                  </a:pPr>
                  <a:r>
                    <a:rPr lang="en-US" sz="1000" dirty="0">
                      <a:solidFill>
                        <a:srgbClr val="000000"/>
                      </a:solidFill>
                      <a:effectLst/>
                      <a:latin typeface="Times New Roman" panose="02020603050405020304" pitchFamily="18" charset="0"/>
                      <a:ea typeface="SimSun" panose="02010600030101010101" pitchFamily="2" charset="-122"/>
                    </a:rPr>
                    <a:t>……………………………...</a:t>
                  </a:r>
                  <a:endParaRPr lang="en-US" sz="1000" dirty="0">
                    <a:effectLst/>
                    <a:latin typeface="Times New Roman" panose="02020603050405020304" pitchFamily="18" charset="0"/>
                    <a:ea typeface="SimSun" panose="02010600030101010101" pitchFamily="2" charset="-122"/>
                  </a:endParaRPr>
                </a:p>
              </p:txBody>
            </p:sp>
          </p:grpSp>
        </p:grpSp>
        <p:sp>
          <p:nvSpPr>
            <p:cNvPr id="7" name="TextBox 6">
              <a:extLst>
                <a:ext uri="{FF2B5EF4-FFF2-40B4-BE49-F238E27FC236}">
                  <a16:creationId xmlns:a16="http://schemas.microsoft.com/office/drawing/2014/main" id="{5B9D8D58-AC20-7179-83EB-FF02DE87CFA1}"/>
                </a:ext>
              </a:extLst>
            </p:cNvPr>
            <p:cNvSpPr txBox="1"/>
            <p:nvPr/>
          </p:nvSpPr>
          <p:spPr>
            <a:xfrm>
              <a:off x="9701773" y="4641338"/>
              <a:ext cx="2379577" cy="523220"/>
            </a:xfrm>
            <a:prstGeom prst="rect">
              <a:avLst/>
            </a:prstGeom>
            <a:noFill/>
          </p:spPr>
          <p:txBody>
            <a:bodyPr wrap="square">
              <a:spAutoFit/>
            </a:bodyPr>
            <a:lstStyle/>
            <a:p>
              <a:pPr algn="ctr"/>
              <a:r>
                <a:rPr lang="en-US" sz="1400" dirty="0">
                  <a:latin typeface="Times New Roman" panose="02020603050405020304" pitchFamily="18" charset="0"/>
                  <a:cs typeface="Times New Roman" panose="02020603050405020304" pitchFamily="18" charset="0"/>
                </a:rPr>
                <a:t>Figure:  Block diagram of hardware connection</a:t>
              </a:r>
            </a:p>
          </p:txBody>
        </p:sp>
      </p:grpSp>
    </p:spTree>
    <p:extLst>
      <p:ext uri="{BB962C8B-B14F-4D97-AF65-F5344CB8AC3E}">
        <p14:creationId xmlns:p14="http://schemas.microsoft.com/office/powerpoint/2010/main" val="318895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49C7-7FEE-456D-B274-0F7B93151940}"/>
              </a:ext>
            </a:extLst>
          </p:cNvPr>
          <p:cNvSpPr>
            <a:spLocks noGrp="1"/>
          </p:cNvSpPr>
          <p:nvPr>
            <p:ph type="title"/>
          </p:nvPr>
        </p:nvSpPr>
        <p:spPr>
          <a:xfrm>
            <a:off x="608786" y="871647"/>
            <a:ext cx="10609231" cy="696037"/>
          </a:xfrm>
        </p:spPr>
        <p:txBody>
          <a:bodyPr vert="horz" lIns="91440" tIns="45720" rIns="91440" bIns="45720" rtlCol="0" anchor="ctr">
            <a:normAutofit/>
          </a:bodyPr>
          <a:lstStyle/>
          <a:p>
            <a:pPr algn="ctr"/>
            <a:r>
              <a:rPr lang="en-US" sz="3000" b="1" dirty="0">
                <a:solidFill>
                  <a:srgbClr val="002060"/>
                </a:solidFill>
                <a:latin typeface="Times New Roman" panose="02020603050405020304" pitchFamily="18" charset="0"/>
                <a:cs typeface="Times New Roman" panose="02020603050405020304" pitchFamily="18" charset="0"/>
              </a:rPr>
              <a:t>Result Analysis</a:t>
            </a:r>
            <a:endParaRPr lang="en-IN" sz="3000" b="1"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6D7FFEA-407F-4B38-BDF9-07ABDF308491}"/>
              </a:ext>
            </a:extLst>
          </p:cNvPr>
          <p:cNvSpPr>
            <a:spLocks noGrp="1"/>
          </p:cNvSpPr>
          <p:nvPr>
            <p:ph type="sldNum" sz="quarter" idx="12"/>
          </p:nvPr>
        </p:nvSpPr>
        <p:spPr/>
        <p:txBody>
          <a:bodyPr/>
          <a:lstStyle/>
          <a:p>
            <a:fld id="{52FFD92A-B768-4FD3-A33B-86A10F99A0F6}" type="slidenum">
              <a:rPr lang="en-IN" smtClean="0"/>
              <a:pPr/>
              <a:t>16</a:t>
            </a:fld>
            <a:endParaRPr lang="en-IN" dirty="0"/>
          </a:p>
        </p:txBody>
      </p:sp>
      <p:sp>
        <p:nvSpPr>
          <p:cNvPr id="5" name="Date Placeholder 4">
            <a:extLst>
              <a:ext uri="{FF2B5EF4-FFF2-40B4-BE49-F238E27FC236}">
                <a16:creationId xmlns:a16="http://schemas.microsoft.com/office/drawing/2014/main" id="{0457D76E-F8A6-4A41-950E-657DE73D56AC}"/>
              </a:ext>
            </a:extLst>
          </p:cNvPr>
          <p:cNvSpPr>
            <a:spLocks noGrp="1"/>
          </p:cNvSpPr>
          <p:nvPr>
            <p:ph type="dt" sz="half" idx="10"/>
          </p:nvPr>
        </p:nvSpPr>
        <p:spPr/>
        <p:txBody>
          <a:bodyPr/>
          <a:lstStyle/>
          <a:p>
            <a:fld id="{1AC1437A-8367-498B-AF3A-6BC6FE51405D}" type="datetime1">
              <a:rPr lang="en-IN" smtClean="0"/>
              <a:pPr/>
              <a:t>22-08-2023</a:t>
            </a:fld>
            <a:endParaRPr lang="en-IN" dirty="0"/>
          </a:p>
        </p:txBody>
      </p:sp>
      <p:sp>
        <p:nvSpPr>
          <p:cNvPr id="7" name="TextBox 6">
            <a:extLst>
              <a:ext uri="{FF2B5EF4-FFF2-40B4-BE49-F238E27FC236}">
                <a16:creationId xmlns:a16="http://schemas.microsoft.com/office/drawing/2014/main" id="{AEDBC2F7-14BD-469F-2204-3621A51E8F84}"/>
              </a:ext>
            </a:extLst>
          </p:cNvPr>
          <p:cNvSpPr txBox="1"/>
          <p:nvPr/>
        </p:nvSpPr>
        <p:spPr>
          <a:xfrm>
            <a:off x="4296609" y="1367629"/>
            <a:ext cx="3233584" cy="400110"/>
          </a:xfrm>
          <a:prstGeom prst="rect">
            <a:avLst/>
          </a:prstGeom>
          <a:noFill/>
        </p:spPr>
        <p:txBody>
          <a:bodyPr wrap="square">
            <a:spAutoFit/>
          </a:bodyPr>
          <a:lstStyle/>
          <a:p>
            <a:pPr algn="ctr"/>
            <a:r>
              <a:rPr lang="en-US" sz="2000" b="1" dirty="0">
                <a:latin typeface="Times New Roman" panose="02020603050405020304" pitchFamily="18" charset="0"/>
                <a:cs typeface="Times New Roman" panose="02020603050405020304" pitchFamily="18" charset="0"/>
              </a:rPr>
              <a:t>(</a:t>
            </a:r>
            <a:r>
              <a:rPr lang="en-US" sz="1800" b="1" kern="0" dirty="0">
                <a:solidFill>
                  <a:srgbClr val="000000"/>
                </a:solidFill>
                <a:effectLst/>
                <a:latin typeface="Times New Roman" panose="02020603050405020304" pitchFamily="18" charset="0"/>
                <a:ea typeface="SimSun" panose="02010600030101010101" pitchFamily="2" charset="-122"/>
              </a:rPr>
              <a:t>Performance Parameters</a:t>
            </a:r>
            <a:r>
              <a:rPr lang="en-US" sz="2000" b="1" dirty="0">
                <a:latin typeface="Times New Roman" panose="02020603050405020304" pitchFamily="18" charset="0"/>
                <a:cs typeface="Times New Roman" panose="02020603050405020304" pitchFamily="18" charset="0"/>
              </a:rPr>
              <a:t>)</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E6444031-BEF4-3165-D866-FB454C038CFF}"/>
                  </a:ext>
                </a:extLst>
              </p:cNvPr>
              <p:cNvSpPr txBox="1"/>
              <p:nvPr/>
            </p:nvSpPr>
            <p:spPr>
              <a:xfrm>
                <a:off x="1401266" y="1645934"/>
                <a:ext cx="8276134" cy="4632166"/>
              </a:xfrm>
              <a:prstGeom prst="rect">
                <a:avLst/>
              </a:prstGeom>
              <a:noFill/>
            </p:spPr>
            <p:txBody>
              <a:bodyPr wrap="square">
                <a:spAutoFit/>
              </a:bodyPr>
              <a:lstStyle/>
              <a:p>
                <a:pPr marL="342900" marR="0" lvl="0" indent="-342900" algn="just">
                  <a:lnSpc>
                    <a:spcPct val="150000"/>
                  </a:lnSpc>
                  <a:spcBef>
                    <a:spcPts val="0"/>
                  </a:spcBef>
                  <a:spcAft>
                    <a:spcPts val="0"/>
                  </a:spcAft>
                  <a:buFont typeface="+mj-lt"/>
                  <a:buAutoNum type="alphaLcParenR"/>
                </a:pPr>
                <a:r>
                  <a:rPr lang="en-US" sz="1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Accuracy = </a:t>
                </a:r>
                <a14:m>
                  <m:oMath xmlns:m="http://schemas.openxmlformats.org/officeDocument/2006/math">
                    <m:f>
                      <m:fPr>
                        <m:ctrlPr>
                          <a:rPr lang="en-US" sz="18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ctrlPr>
                      </m:fPr>
                      <m:num>
                        <m:d>
                          <m:dPr>
                            <m:ctrlPr>
                              <a:rPr lang="en-US" sz="1800" i="1">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ctrlPr>
                          </m:dPr>
                          <m:e>
                            <m:r>
                              <m:rPr>
                                <m:sty m:val="p"/>
                              </m:rPr>
                              <a:rPr lang="en-US" sz="180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TrueN</m:t>
                            </m:r>
                            <m:r>
                              <a:rPr lang="en-US" sz="180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80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TrueP</m:t>
                            </m:r>
                          </m:e>
                        </m:d>
                      </m:num>
                      <m:den>
                        <m:d>
                          <m:dPr>
                            <m:ctrlPr>
                              <a:rPr lang="en-US" sz="1800" i="1">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ctrlPr>
                          </m:dPr>
                          <m:e>
                            <m:r>
                              <m:rPr>
                                <m:sty m:val="p"/>
                              </m:rPr>
                              <a:rPr lang="en-US" sz="180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TrueN</m:t>
                            </m:r>
                            <m:r>
                              <a:rPr lang="en-US" sz="180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80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TrueP</m:t>
                            </m:r>
                            <m:r>
                              <a:rPr lang="en-US" sz="180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80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FalseN</m:t>
                            </m:r>
                            <m:r>
                              <a:rPr lang="en-US" sz="180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80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FalseP</m:t>
                            </m:r>
                          </m:e>
                        </m:d>
                      </m:den>
                    </m:f>
                  </m:oMath>
                </a14:m>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lphaLcParenR"/>
                </a:pPr>
                <a:r>
                  <a:rPr lang="en-US" sz="1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Sensitivity = </a:t>
                </a:r>
                <a14:m>
                  <m:oMath xmlns:m="http://schemas.openxmlformats.org/officeDocument/2006/math">
                    <m:f>
                      <m:fPr>
                        <m:ctrlPr>
                          <a:rPr lang="en-US" sz="18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ctrlPr>
                      </m:fPr>
                      <m:num>
                        <m:r>
                          <m:rPr>
                            <m:sty m:val="p"/>
                          </m:rPr>
                          <a:rPr lang="en-US" sz="180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TrueP</m:t>
                        </m:r>
                      </m:num>
                      <m:den>
                        <m:r>
                          <m:rPr>
                            <m:sty m:val="p"/>
                          </m:rPr>
                          <a:rPr lang="en-US" sz="180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TrueP</m:t>
                        </m:r>
                        <m:r>
                          <a:rPr lang="en-US" sz="180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80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FalseN</m:t>
                        </m:r>
                      </m:den>
                    </m:f>
                  </m:oMath>
                </a14:m>
                <a:r>
                  <a:rPr lang="en-US" sz="1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p>
              <a:p>
                <a:pPr marL="342900" marR="0" lvl="0" indent="-342900" algn="just">
                  <a:lnSpc>
                    <a:spcPct val="150000"/>
                  </a:lnSpc>
                  <a:spcBef>
                    <a:spcPts val="0"/>
                  </a:spcBef>
                  <a:spcAft>
                    <a:spcPts val="0"/>
                  </a:spcAft>
                  <a:buFont typeface="+mj-lt"/>
                  <a:buAutoNum type="alphaLcParenR"/>
                </a:pPr>
                <a:r>
                  <a:rPr lang="en-US" sz="1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Specificity = </a:t>
                </a:r>
                <a14:m>
                  <m:oMath xmlns:m="http://schemas.openxmlformats.org/officeDocument/2006/math">
                    <m:f>
                      <m:fPr>
                        <m:ctrlPr>
                          <a:rPr lang="en-US" sz="18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ctrlPr>
                      </m:fPr>
                      <m:num>
                        <m:r>
                          <m:rPr>
                            <m:sty m:val="p"/>
                          </m:rPr>
                          <a:rPr lang="en-US" sz="180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TrueN</m:t>
                        </m:r>
                      </m:num>
                      <m:den>
                        <m:r>
                          <m:rPr>
                            <m:sty m:val="p"/>
                          </m:rPr>
                          <a:rPr lang="en-US" sz="180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TrueN</m:t>
                        </m:r>
                        <m:r>
                          <a:rPr lang="en-US" sz="180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80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FalseP</m:t>
                        </m:r>
                      </m:den>
                    </m:f>
                  </m:oMath>
                </a14:m>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lphaLcParenR"/>
                </a:pPr>
                <a:r>
                  <a:rPr lang="en-US" sz="1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Recall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TrueP</m:t>
                        </m:r>
                      </m:num>
                      <m:den>
                        <m:d>
                          <m:dPr>
                            <m:ctrlP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FalseN</m:t>
                            </m:r>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TrueP</m:t>
                            </m:r>
                          </m:e>
                        </m:d>
                      </m:den>
                    </m:f>
                  </m:oMath>
                </a14:m>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342900" marR="0" lvl="0" indent="-342900" algn="just">
                  <a:lnSpc>
                    <a:spcPct val="150000"/>
                  </a:lnSpc>
                  <a:spcBef>
                    <a:spcPts val="0"/>
                  </a:spcBef>
                  <a:spcAft>
                    <a:spcPts val="0"/>
                  </a:spcAft>
                  <a:buFont typeface="+mj-lt"/>
                  <a:buAutoNum type="alphaLcParenR"/>
                </a:pPr>
                <a:r>
                  <a:rPr lang="en-US" sz="1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Precision = </a:t>
                </a:r>
                <a14:m>
                  <m:oMath xmlns:m="http://schemas.openxmlformats.org/officeDocument/2006/math">
                    <m:f>
                      <m:fPr>
                        <m:ctrlPr>
                          <a:rPr lang="en-US" sz="18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ctrlPr>
                      </m:fPr>
                      <m:num>
                        <m:r>
                          <m:rPr>
                            <m:sty m:val="p"/>
                          </m:rPr>
                          <a:rPr lang="en-US" sz="180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TrueP</m:t>
                        </m:r>
                      </m:num>
                      <m:den>
                        <m:r>
                          <m:rPr>
                            <m:sty m:val="p"/>
                          </m:rPr>
                          <a:rPr lang="en-US" sz="180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TrueP</m:t>
                        </m:r>
                        <m:r>
                          <a:rPr lang="en-US" sz="180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800">
                            <a:solidFill>
                              <a:srgbClr val="000000"/>
                            </a:solidFill>
                            <a:effectLst/>
                            <a:latin typeface="Cambria Math" panose="02040503050406030204" pitchFamily="18" charset="0"/>
                            <a:ea typeface="DengXian" panose="02010600030101010101" pitchFamily="2" charset="-122"/>
                            <a:cs typeface="Times New Roman" panose="02020603050405020304" pitchFamily="18" charset="0"/>
                          </a:rPr>
                          <m:t>FalseP</m:t>
                        </m:r>
                      </m:den>
                    </m:f>
                  </m:oMath>
                </a14:m>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lphaLcParenR"/>
                </a:pPr>
                <a:r>
                  <a:rPr lang="en-US" sz="1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F1-score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Two</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precision</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recall</m:t>
                        </m:r>
                      </m:num>
                      <m:den>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precision</m:t>
                        </m:r>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recall</m:t>
                        </m:r>
                      </m:den>
                    </m:f>
                  </m:oMath>
                </a14:m>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                                        </a:t>
                </a:r>
                <a:endParaRPr lang="en-US" sz="1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342900" marR="0" lvl="0" indent="-342900" algn="just" fontAlgn="base">
                  <a:lnSpc>
                    <a:spcPct val="150000"/>
                  </a:lnSpc>
                  <a:spcBef>
                    <a:spcPts val="0"/>
                  </a:spcBef>
                  <a:spcAft>
                    <a:spcPts val="0"/>
                  </a:spcAft>
                  <a:buFont typeface="+mj-lt"/>
                  <a:buAutoNum type="alphaLcParenR"/>
                </a:pP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Mean Square Error = (1/n) * Σ (actual – forecast)</a:t>
                </a:r>
                <a:r>
                  <a:rPr lang="en-US" sz="18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fontAlgn="base">
                  <a:lnSpc>
                    <a:spcPct val="150000"/>
                  </a:lnSpc>
                  <a:spcBef>
                    <a:spcPts val="0"/>
                  </a:spcBef>
                  <a:spcAft>
                    <a:spcPts val="0"/>
                  </a:spcAft>
                  <a:buFont typeface="+mj-lt"/>
                  <a:buAutoNum type="alphaLcParenR"/>
                </a:pPr>
                <a:r>
                  <a:rPr lang="en-US" sz="1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Percentage Error = (actual – forecast) * 100 </a:t>
                </a:r>
                <a:endParaRPr lang="en-US" dirty="0">
                  <a:latin typeface="Times New Roman" panose="02020603050405020304" pitchFamily="18"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E6444031-BEF4-3165-D866-FB454C038CFF}"/>
                  </a:ext>
                </a:extLst>
              </p:cNvPr>
              <p:cNvSpPr txBox="1">
                <a:spLocks noRot="1" noChangeAspect="1" noMove="1" noResize="1" noEditPoints="1" noAdjustHandles="1" noChangeArrowheads="1" noChangeShapeType="1" noTextEdit="1"/>
              </p:cNvSpPr>
              <p:nvPr/>
            </p:nvSpPr>
            <p:spPr>
              <a:xfrm>
                <a:off x="1401266" y="1645934"/>
                <a:ext cx="8276134" cy="4632166"/>
              </a:xfrm>
              <a:prstGeom prst="rect">
                <a:avLst/>
              </a:prstGeom>
              <a:blipFill>
                <a:blip r:embed="rId3"/>
                <a:stretch>
                  <a:fillRect l="-515" b="-1184"/>
                </a:stretch>
              </a:blipFill>
            </p:spPr>
            <p:txBody>
              <a:bodyPr/>
              <a:lstStyle/>
              <a:p>
                <a:r>
                  <a:rPr lang="en-US">
                    <a:noFill/>
                  </a:rPr>
                  <a:t> </a:t>
                </a:r>
              </a:p>
            </p:txBody>
          </p:sp>
        </mc:Fallback>
      </mc:AlternateContent>
    </p:spTree>
    <p:extLst>
      <p:ext uri="{BB962C8B-B14F-4D97-AF65-F5344CB8AC3E}">
        <p14:creationId xmlns:p14="http://schemas.microsoft.com/office/powerpoint/2010/main" val="3859150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49C7-7FEE-456D-B274-0F7B93151940}"/>
              </a:ext>
            </a:extLst>
          </p:cNvPr>
          <p:cNvSpPr>
            <a:spLocks noGrp="1"/>
          </p:cNvSpPr>
          <p:nvPr>
            <p:ph type="title"/>
          </p:nvPr>
        </p:nvSpPr>
        <p:spPr>
          <a:xfrm>
            <a:off x="789060" y="705424"/>
            <a:ext cx="10609231" cy="696037"/>
          </a:xfrm>
        </p:spPr>
        <p:txBody>
          <a:bodyPr vert="horz" lIns="91440" tIns="45720" rIns="91440" bIns="45720" rtlCol="0" anchor="ctr">
            <a:normAutofit/>
          </a:bodyPr>
          <a:lstStyle/>
          <a:p>
            <a:pPr algn="ctr"/>
            <a:r>
              <a:rPr lang="en-US" sz="3000" b="1" dirty="0">
                <a:solidFill>
                  <a:srgbClr val="002060"/>
                </a:solidFill>
                <a:latin typeface="Times New Roman" panose="02020603050405020304" pitchFamily="18" charset="0"/>
                <a:cs typeface="Times New Roman" panose="02020603050405020304" pitchFamily="18" charset="0"/>
              </a:rPr>
              <a:t>Result Analysis….</a:t>
            </a:r>
            <a:endParaRPr lang="en-IN" sz="3000" b="1"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6D7FFEA-407F-4B38-BDF9-07ABDF308491}"/>
              </a:ext>
            </a:extLst>
          </p:cNvPr>
          <p:cNvSpPr>
            <a:spLocks noGrp="1"/>
          </p:cNvSpPr>
          <p:nvPr>
            <p:ph type="sldNum" sz="quarter" idx="12"/>
          </p:nvPr>
        </p:nvSpPr>
        <p:spPr/>
        <p:txBody>
          <a:bodyPr/>
          <a:lstStyle/>
          <a:p>
            <a:fld id="{52FFD92A-B768-4FD3-A33B-86A10F99A0F6}" type="slidenum">
              <a:rPr lang="en-IN" smtClean="0"/>
              <a:pPr/>
              <a:t>17</a:t>
            </a:fld>
            <a:endParaRPr lang="en-IN" dirty="0"/>
          </a:p>
        </p:txBody>
      </p:sp>
      <p:sp>
        <p:nvSpPr>
          <p:cNvPr id="5" name="Date Placeholder 4">
            <a:extLst>
              <a:ext uri="{FF2B5EF4-FFF2-40B4-BE49-F238E27FC236}">
                <a16:creationId xmlns:a16="http://schemas.microsoft.com/office/drawing/2014/main" id="{0457D76E-F8A6-4A41-950E-657DE73D56AC}"/>
              </a:ext>
            </a:extLst>
          </p:cNvPr>
          <p:cNvSpPr>
            <a:spLocks noGrp="1"/>
          </p:cNvSpPr>
          <p:nvPr>
            <p:ph type="dt" sz="half" idx="10"/>
          </p:nvPr>
        </p:nvSpPr>
        <p:spPr/>
        <p:txBody>
          <a:bodyPr/>
          <a:lstStyle/>
          <a:p>
            <a:fld id="{1AC1437A-8367-498B-AF3A-6BC6FE51405D}" type="datetime1">
              <a:rPr lang="en-IN" smtClean="0"/>
              <a:pPr/>
              <a:t>22-08-2023</a:t>
            </a:fld>
            <a:endParaRPr lang="en-IN" dirty="0"/>
          </a:p>
        </p:txBody>
      </p:sp>
      <p:sp>
        <p:nvSpPr>
          <p:cNvPr id="7" name="TextBox 6">
            <a:extLst>
              <a:ext uri="{FF2B5EF4-FFF2-40B4-BE49-F238E27FC236}">
                <a16:creationId xmlns:a16="http://schemas.microsoft.com/office/drawing/2014/main" id="{AEDBC2F7-14BD-469F-2204-3621A51E8F84}"/>
              </a:ext>
            </a:extLst>
          </p:cNvPr>
          <p:cNvSpPr txBox="1"/>
          <p:nvPr/>
        </p:nvSpPr>
        <p:spPr>
          <a:xfrm>
            <a:off x="3936681" y="1324736"/>
            <a:ext cx="4313988" cy="400110"/>
          </a:xfrm>
          <a:prstGeom prst="rect">
            <a:avLst/>
          </a:prstGeom>
          <a:noFill/>
        </p:spPr>
        <p:txBody>
          <a:bodyPr wrap="square">
            <a:spAutoFit/>
          </a:bodyPr>
          <a:lstStyle/>
          <a:p>
            <a:pPr algn="ctr"/>
            <a:r>
              <a:rPr lang="en-US" sz="2000" b="1" dirty="0">
                <a:latin typeface="Times New Roman" panose="02020603050405020304" pitchFamily="18" charset="0"/>
                <a:cs typeface="Times New Roman" panose="02020603050405020304" pitchFamily="18" charset="0"/>
              </a:rPr>
              <a:t>(</a:t>
            </a:r>
            <a:r>
              <a:rPr lang="en-US" sz="1800" b="1" kern="0" dirty="0">
                <a:solidFill>
                  <a:srgbClr val="000000"/>
                </a:solidFill>
                <a:effectLst/>
                <a:latin typeface="Times New Roman" panose="02020603050405020304" pitchFamily="18" charset="0"/>
                <a:ea typeface="SimSun" panose="02010600030101010101" pitchFamily="2" charset="-122"/>
              </a:rPr>
              <a:t>Performance Parameters Measurement</a:t>
            </a:r>
            <a:r>
              <a:rPr lang="en-US" sz="2000" b="1" dirty="0">
                <a:latin typeface="Times New Roman" panose="02020603050405020304" pitchFamily="18" charset="0"/>
                <a:cs typeface="Times New Roman" panose="02020603050405020304" pitchFamily="18" charset="0"/>
              </a:rPr>
              <a:t>)</a:t>
            </a:r>
          </a:p>
        </p:txBody>
      </p:sp>
      <p:graphicFrame>
        <p:nvGraphicFramePr>
          <p:cNvPr id="8" name="Chart 7">
            <a:extLst>
              <a:ext uri="{FF2B5EF4-FFF2-40B4-BE49-F238E27FC236}">
                <a16:creationId xmlns:a16="http://schemas.microsoft.com/office/drawing/2014/main" id="{7B403FD1-B20E-9E82-F9F9-2B4D0F012864}"/>
              </a:ext>
            </a:extLst>
          </p:cNvPr>
          <p:cNvGraphicFramePr/>
          <p:nvPr>
            <p:extLst>
              <p:ext uri="{D42A27DB-BD31-4B8C-83A1-F6EECF244321}">
                <p14:modId xmlns:p14="http://schemas.microsoft.com/office/powerpoint/2010/main" val="488866155"/>
              </p:ext>
            </p:extLst>
          </p:nvPr>
        </p:nvGraphicFramePr>
        <p:xfrm>
          <a:off x="2835592" y="2075630"/>
          <a:ext cx="6276975" cy="3057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8591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49C7-7FEE-456D-B274-0F7B93151940}"/>
              </a:ext>
            </a:extLst>
          </p:cNvPr>
          <p:cNvSpPr>
            <a:spLocks noGrp="1"/>
          </p:cNvSpPr>
          <p:nvPr>
            <p:ph type="title"/>
          </p:nvPr>
        </p:nvSpPr>
        <p:spPr>
          <a:xfrm>
            <a:off x="654224" y="671157"/>
            <a:ext cx="10609231" cy="696037"/>
          </a:xfrm>
        </p:spPr>
        <p:txBody>
          <a:bodyPr vert="horz" lIns="91440" tIns="45720" rIns="91440" bIns="45720" rtlCol="0" anchor="ctr">
            <a:normAutofit/>
          </a:bodyPr>
          <a:lstStyle/>
          <a:p>
            <a:pPr algn="ctr"/>
            <a:r>
              <a:rPr lang="en-US" sz="3000" b="1" dirty="0">
                <a:solidFill>
                  <a:srgbClr val="002060"/>
                </a:solidFill>
                <a:latin typeface="Times New Roman" panose="02020603050405020304" pitchFamily="18" charset="0"/>
                <a:cs typeface="Times New Roman" panose="02020603050405020304" pitchFamily="18" charset="0"/>
              </a:rPr>
              <a:t>Result Analysis….</a:t>
            </a:r>
            <a:endParaRPr lang="en-IN" sz="3000" b="1"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6D7FFEA-407F-4B38-BDF9-07ABDF308491}"/>
              </a:ext>
            </a:extLst>
          </p:cNvPr>
          <p:cNvSpPr>
            <a:spLocks noGrp="1"/>
          </p:cNvSpPr>
          <p:nvPr>
            <p:ph type="sldNum" sz="quarter" idx="12"/>
          </p:nvPr>
        </p:nvSpPr>
        <p:spPr/>
        <p:txBody>
          <a:bodyPr/>
          <a:lstStyle/>
          <a:p>
            <a:fld id="{52FFD92A-B768-4FD3-A33B-86A10F99A0F6}" type="slidenum">
              <a:rPr lang="en-IN" smtClean="0"/>
              <a:pPr/>
              <a:t>18</a:t>
            </a:fld>
            <a:endParaRPr lang="en-IN" dirty="0"/>
          </a:p>
        </p:txBody>
      </p:sp>
      <p:sp>
        <p:nvSpPr>
          <p:cNvPr id="5" name="Date Placeholder 4">
            <a:extLst>
              <a:ext uri="{FF2B5EF4-FFF2-40B4-BE49-F238E27FC236}">
                <a16:creationId xmlns:a16="http://schemas.microsoft.com/office/drawing/2014/main" id="{0457D76E-F8A6-4A41-950E-657DE73D56AC}"/>
              </a:ext>
            </a:extLst>
          </p:cNvPr>
          <p:cNvSpPr>
            <a:spLocks noGrp="1"/>
          </p:cNvSpPr>
          <p:nvPr>
            <p:ph type="dt" sz="half" idx="10"/>
          </p:nvPr>
        </p:nvSpPr>
        <p:spPr/>
        <p:txBody>
          <a:bodyPr/>
          <a:lstStyle/>
          <a:p>
            <a:fld id="{1AC1437A-8367-498B-AF3A-6BC6FE51405D}" type="datetime1">
              <a:rPr lang="en-IN" smtClean="0"/>
              <a:pPr/>
              <a:t>22-08-2023</a:t>
            </a:fld>
            <a:endParaRPr lang="en-IN" dirty="0"/>
          </a:p>
        </p:txBody>
      </p:sp>
      <p:sp>
        <p:nvSpPr>
          <p:cNvPr id="7" name="TextBox 6">
            <a:extLst>
              <a:ext uri="{FF2B5EF4-FFF2-40B4-BE49-F238E27FC236}">
                <a16:creationId xmlns:a16="http://schemas.microsoft.com/office/drawing/2014/main" id="{AEDBC2F7-14BD-469F-2204-3621A51E8F84}"/>
              </a:ext>
            </a:extLst>
          </p:cNvPr>
          <p:cNvSpPr txBox="1"/>
          <p:nvPr/>
        </p:nvSpPr>
        <p:spPr>
          <a:xfrm>
            <a:off x="2785845" y="1167139"/>
            <a:ext cx="6345988" cy="400110"/>
          </a:xfrm>
          <a:prstGeom prst="rect">
            <a:avLst/>
          </a:prstGeom>
          <a:noFill/>
        </p:spPr>
        <p:txBody>
          <a:bodyPr wrap="square">
            <a:spAutoFit/>
          </a:bodyPr>
          <a:lstStyle/>
          <a:p>
            <a:pPr algn="ctr"/>
            <a:r>
              <a:rPr lang="en-US" sz="2000" b="1" dirty="0">
                <a:latin typeface="Times New Roman" panose="02020603050405020304" pitchFamily="18" charset="0"/>
                <a:cs typeface="Times New Roman" panose="02020603050405020304" pitchFamily="18" charset="0"/>
              </a:rPr>
              <a:t>(</a:t>
            </a:r>
            <a:r>
              <a:rPr lang="en-US" sz="1800" b="1" kern="0" dirty="0">
                <a:solidFill>
                  <a:srgbClr val="000000"/>
                </a:solidFill>
                <a:effectLst/>
                <a:latin typeface="Times New Roman" panose="02020603050405020304" pitchFamily="18" charset="0"/>
                <a:ea typeface="SimSun" panose="02010600030101010101" pitchFamily="2" charset="-122"/>
              </a:rPr>
              <a:t>Accuracy and Loss of the Training, Validation, and Testing</a:t>
            </a:r>
            <a:r>
              <a:rPr lang="en-US" sz="2000" b="1" dirty="0">
                <a:latin typeface="Times New Roman" panose="02020603050405020304" pitchFamily="18" charset="0"/>
                <a:cs typeface="Times New Roman" panose="02020603050405020304" pitchFamily="18" charset="0"/>
              </a:rPr>
              <a:t>)</a:t>
            </a:r>
          </a:p>
        </p:txBody>
      </p:sp>
      <p:graphicFrame>
        <p:nvGraphicFramePr>
          <p:cNvPr id="3" name="Chart 2">
            <a:extLst>
              <a:ext uri="{FF2B5EF4-FFF2-40B4-BE49-F238E27FC236}">
                <a16:creationId xmlns:a16="http://schemas.microsoft.com/office/drawing/2014/main" id="{8702E00A-E918-7CE6-2A64-3A9E0820A9EB}"/>
              </a:ext>
            </a:extLst>
          </p:cNvPr>
          <p:cNvGraphicFramePr/>
          <p:nvPr>
            <p:extLst>
              <p:ext uri="{D42A27DB-BD31-4B8C-83A1-F6EECF244321}">
                <p14:modId xmlns:p14="http://schemas.microsoft.com/office/powerpoint/2010/main" val="95075339"/>
              </p:ext>
            </p:extLst>
          </p:nvPr>
        </p:nvGraphicFramePr>
        <p:xfrm>
          <a:off x="1430655" y="1704374"/>
          <a:ext cx="4848225" cy="22574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362AB0D2-9EDF-0419-5CE2-CCCBBACFBBBF}"/>
              </a:ext>
            </a:extLst>
          </p:cNvPr>
          <p:cNvGraphicFramePr/>
          <p:nvPr>
            <p:extLst>
              <p:ext uri="{D42A27DB-BD31-4B8C-83A1-F6EECF244321}">
                <p14:modId xmlns:p14="http://schemas.microsoft.com/office/powerpoint/2010/main" val="3511214082"/>
              </p:ext>
            </p:extLst>
          </p:nvPr>
        </p:nvGraphicFramePr>
        <p:xfrm>
          <a:off x="6386655" y="3576311"/>
          <a:ext cx="4876800" cy="21145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3036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49C7-7FEE-456D-B274-0F7B93151940}"/>
              </a:ext>
            </a:extLst>
          </p:cNvPr>
          <p:cNvSpPr>
            <a:spLocks noGrp="1"/>
          </p:cNvSpPr>
          <p:nvPr>
            <p:ph type="title"/>
          </p:nvPr>
        </p:nvSpPr>
        <p:spPr>
          <a:xfrm>
            <a:off x="744569" y="804247"/>
            <a:ext cx="10609231" cy="696037"/>
          </a:xfrm>
        </p:spPr>
        <p:txBody>
          <a:bodyPr vert="horz" lIns="91440" tIns="45720" rIns="91440" bIns="45720" rtlCol="0" anchor="ctr">
            <a:normAutofit/>
          </a:bodyPr>
          <a:lstStyle/>
          <a:p>
            <a:pPr algn="ctr"/>
            <a:r>
              <a:rPr lang="en-US" sz="3000" b="1" dirty="0">
                <a:solidFill>
                  <a:srgbClr val="002060"/>
                </a:solidFill>
                <a:latin typeface="Times New Roman" panose="02020603050405020304" pitchFamily="18" charset="0"/>
                <a:cs typeface="Times New Roman" panose="02020603050405020304" pitchFamily="18" charset="0"/>
              </a:rPr>
              <a:t>Result Analysis….</a:t>
            </a:r>
            <a:endParaRPr lang="en-IN" sz="3000" b="1"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6D7FFEA-407F-4B38-BDF9-07ABDF308491}"/>
              </a:ext>
            </a:extLst>
          </p:cNvPr>
          <p:cNvSpPr>
            <a:spLocks noGrp="1"/>
          </p:cNvSpPr>
          <p:nvPr>
            <p:ph type="sldNum" sz="quarter" idx="12"/>
          </p:nvPr>
        </p:nvSpPr>
        <p:spPr/>
        <p:txBody>
          <a:bodyPr/>
          <a:lstStyle/>
          <a:p>
            <a:fld id="{52FFD92A-B768-4FD3-A33B-86A10F99A0F6}" type="slidenum">
              <a:rPr lang="en-IN" smtClean="0"/>
              <a:pPr/>
              <a:t>19</a:t>
            </a:fld>
            <a:endParaRPr lang="en-IN" dirty="0"/>
          </a:p>
        </p:txBody>
      </p:sp>
      <p:sp>
        <p:nvSpPr>
          <p:cNvPr id="5" name="Date Placeholder 4">
            <a:extLst>
              <a:ext uri="{FF2B5EF4-FFF2-40B4-BE49-F238E27FC236}">
                <a16:creationId xmlns:a16="http://schemas.microsoft.com/office/drawing/2014/main" id="{0457D76E-F8A6-4A41-950E-657DE73D56AC}"/>
              </a:ext>
            </a:extLst>
          </p:cNvPr>
          <p:cNvSpPr>
            <a:spLocks noGrp="1"/>
          </p:cNvSpPr>
          <p:nvPr>
            <p:ph type="dt" sz="half" idx="10"/>
          </p:nvPr>
        </p:nvSpPr>
        <p:spPr/>
        <p:txBody>
          <a:bodyPr/>
          <a:lstStyle/>
          <a:p>
            <a:fld id="{1AC1437A-8367-498B-AF3A-6BC6FE51405D}" type="datetime1">
              <a:rPr lang="en-IN" smtClean="0"/>
              <a:pPr/>
              <a:t>22-08-2023</a:t>
            </a:fld>
            <a:endParaRPr lang="en-IN" dirty="0"/>
          </a:p>
        </p:txBody>
      </p:sp>
      <p:sp>
        <p:nvSpPr>
          <p:cNvPr id="7" name="TextBox 6">
            <a:extLst>
              <a:ext uri="{FF2B5EF4-FFF2-40B4-BE49-F238E27FC236}">
                <a16:creationId xmlns:a16="http://schemas.microsoft.com/office/drawing/2014/main" id="{AEDBC2F7-14BD-469F-2204-3621A51E8F84}"/>
              </a:ext>
            </a:extLst>
          </p:cNvPr>
          <p:cNvSpPr txBox="1"/>
          <p:nvPr/>
        </p:nvSpPr>
        <p:spPr>
          <a:xfrm>
            <a:off x="2331720" y="1453072"/>
            <a:ext cx="7862275" cy="400110"/>
          </a:xfrm>
          <a:prstGeom prst="rect">
            <a:avLst/>
          </a:prstGeom>
          <a:noFill/>
        </p:spPr>
        <p:txBody>
          <a:bodyPr wrap="square">
            <a:spAutoFit/>
          </a:bodyPr>
          <a:lstStyle/>
          <a:p>
            <a:pPr algn="ctr"/>
            <a:r>
              <a:rPr lang="en-US" sz="2000" b="1" dirty="0">
                <a:latin typeface="Times New Roman" panose="02020603050405020304" pitchFamily="18" charset="0"/>
                <a:cs typeface="Times New Roman" panose="02020603050405020304" pitchFamily="18" charset="0"/>
              </a:rPr>
              <a:t>(</a:t>
            </a:r>
            <a:r>
              <a:rPr lang="en-US" sz="1800" b="1" i="0" u="none" strike="noStrike" baseline="0" dirty="0">
                <a:effectLst/>
                <a:latin typeface="Times New Roman" panose="02020603050405020304" pitchFamily="18" charset="0"/>
                <a:cs typeface="Times New Roman" panose="02020603050405020304" pitchFamily="18" charset="0"/>
              </a:rPr>
              <a:t>Performance comparison of proposed </a:t>
            </a:r>
            <a:r>
              <a:rPr lang="en-US" b="1" dirty="0">
                <a:latin typeface="Times New Roman" panose="02020603050405020304" pitchFamily="18" charset="0"/>
                <a:cs typeface="Times New Roman" panose="02020603050405020304" pitchFamily="18" charset="0"/>
              </a:rPr>
              <a:t>s</a:t>
            </a:r>
            <a:r>
              <a:rPr lang="en-US" sz="1800" b="1" i="0" u="none" strike="noStrike" baseline="0" dirty="0">
                <a:effectLst/>
                <a:latin typeface="Times New Roman" panose="02020603050405020304" pitchFamily="18" charset="0"/>
                <a:cs typeface="Times New Roman" panose="02020603050405020304" pitchFamily="18" charset="0"/>
              </a:rPr>
              <a:t>ystem with state-of-the-art techniques</a:t>
            </a:r>
            <a:r>
              <a:rPr lang="en-US" sz="2000" b="1" dirty="0">
                <a:latin typeface="Times New Roman" panose="02020603050405020304" pitchFamily="18" charset="0"/>
                <a:cs typeface="Times New Roman" panose="02020603050405020304" pitchFamily="18" charset="0"/>
              </a:rPr>
              <a:t>)</a:t>
            </a:r>
          </a:p>
        </p:txBody>
      </p:sp>
      <p:graphicFrame>
        <p:nvGraphicFramePr>
          <p:cNvPr id="6" name="Chart 5">
            <a:extLst>
              <a:ext uri="{FF2B5EF4-FFF2-40B4-BE49-F238E27FC236}">
                <a16:creationId xmlns:a16="http://schemas.microsoft.com/office/drawing/2014/main" id="{9E6A9DD0-19E4-EDCB-4311-82E40CC03D8E}"/>
              </a:ext>
            </a:extLst>
          </p:cNvPr>
          <p:cNvGraphicFramePr/>
          <p:nvPr>
            <p:extLst>
              <p:ext uri="{D42A27DB-BD31-4B8C-83A1-F6EECF244321}">
                <p14:modId xmlns:p14="http://schemas.microsoft.com/office/powerpoint/2010/main" val="2768215186"/>
              </p:ext>
            </p:extLst>
          </p:nvPr>
        </p:nvGraphicFramePr>
        <p:xfrm>
          <a:off x="2514600" y="2149108"/>
          <a:ext cx="6873240" cy="31239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9210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FBD1E-3C60-4164-ADA5-3D5C278DE0AE}"/>
              </a:ext>
            </a:extLst>
          </p:cNvPr>
          <p:cNvSpPr>
            <a:spLocks noGrp="1"/>
          </p:cNvSpPr>
          <p:nvPr>
            <p:ph type="title"/>
          </p:nvPr>
        </p:nvSpPr>
        <p:spPr>
          <a:xfrm>
            <a:off x="4262590" y="560329"/>
            <a:ext cx="2819400" cy="763586"/>
          </a:xfrm>
        </p:spPr>
        <p:txBody>
          <a:bodyPr>
            <a:normAutofit/>
          </a:bodyPr>
          <a:lstStyle/>
          <a:p>
            <a:r>
              <a:rPr lang="en-US" sz="3000" b="1" dirty="0">
                <a:solidFill>
                  <a:srgbClr val="002060"/>
                </a:solidFill>
                <a:latin typeface="Times New Roman" panose="02020603050405020304" pitchFamily="18" charset="0"/>
                <a:cs typeface="Times New Roman" panose="02020603050405020304" pitchFamily="18" charset="0"/>
              </a:rPr>
              <a:t>Outlines</a:t>
            </a:r>
            <a:endParaRPr lang="en-IN" sz="3000" b="1"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02A0900-D43F-4A19-954D-9AF32726430F}"/>
              </a:ext>
            </a:extLst>
          </p:cNvPr>
          <p:cNvSpPr>
            <a:spLocks noGrp="1"/>
          </p:cNvSpPr>
          <p:nvPr>
            <p:ph type="sldNum" sz="quarter" idx="12"/>
          </p:nvPr>
        </p:nvSpPr>
        <p:spPr/>
        <p:txBody>
          <a:bodyPr/>
          <a:lstStyle/>
          <a:p>
            <a:fld id="{52FFD92A-B768-4FD3-A33B-86A10F99A0F6}" type="slidenum">
              <a:rPr lang="en-IN" smtClean="0"/>
              <a:pPr/>
              <a:t>2</a:t>
            </a:fld>
            <a:endParaRPr lang="en-IN" dirty="0"/>
          </a:p>
        </p:txBody>
      </p:sp>
      <p:sp>
        <p:nvSpPr>
          <p:cNvPr id="5" name="Date Placeholder 4">
            <a:extLst>
              <a:ext uri="{FF2B5EF4-FFF2-40B4-BE49-F238E27FC236}">
                <a16:creationId xmlns:a16="http://schemas.microsoft.com/office/drawing/2014/main" id="{E66D5C3A-2BCB-4EED-B6B3-1A272A49FC9C}"/>
              </a:ext>
            </a:extLst>
          </p:cNvPr>
          <p:cNvSpPr>
            <a:spLocks noGrp="1"/>
          </p:cNvSpPr>
          <p:nvPr>
            <p:ph type="dt" sz="half" idx="10"/>
          </p:nvPr>
        </p:nvSpPr>
        <p:spPr/>
        <p:txBody>
          <a:bodyPr/>
          <a:lstStyle/>
          <a:p>
            <a:fld id="{DB76A8F9-F75D-4174-A647-B2AFBD3CFBFC}" type="datetime1">
              <a:rPr lang="en-IN" smtClean="0"/>
              <a:pPr/>
              <a:t>22-08-2023</a:t>
            </a:fld>
            <a:endParaRPr lang="en-IN" dirty="0"/>
          </a:p>
        </p:txBody>
      </p:sp>
      <p:sp>
        <p:nvSpPr>
          <p:cNvPr id="7" name="Subtitle 2">
            <a:extLst>
              <a:ext uri="{FF2B5EF4-FFF2-40B4-BE49-F238E27FC236}">
                <a16:creationId xmlns:a16="http://schemas.microsoft.com/office/drawing/2014/main" id="{51CBE6BC-DDE1-F9DD-56A2-3AF50139A433}"/>
              </a:ext>
            </a:extLst>
          </p:cNvPr>
          <p:cNvSpPr txBox="1">
            <a:spLocks/>
          </p:cNvSpPr>
          <p:nvPr/>
        </p:nvSpPr>
        <p:spPr>
          <a:xfrm>
            <a:off x="1511183" y="1533377"/>
            <a:ext cx="11141613" cy="10550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spcBef>
                <a:spcPts val="0"/>
              </a:spcBef>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Introduction</a:t>
            </a:r>
          </a:p>
          <a:p>
            <a:pPr marL="457200" indent="-457200" algn="l">
              <a:lnSpc>
                <a:spcPct val="100000"/>
              </a:lnSpc>
              <a:spcBef>
                <a:spcPts val="0"/>
              </a:spcBef>
              <a:buFont typeface="Arial" panose="020B0604020202020204" pitchFamily="34" charset="0"/>
              <a:buChar char="•"/>
            </a:pPr>
            <a:r>
              <a:rPr lang="en-US" sz="1800" dirty="0">
                <a:latin typeface="Times New Roman"/>
                <a:cs typeface="Times New Roman"/>
              </a:rPr>
              <a:t>Literature Review</a:t>
            </a:r>
            <a:endParaRPr lang="en-US" sz="1800" dirty="0">
              <a:latin typeface="Times New Roman" panose="02020603050405020304" pitchFamily="18" charset="0"/>
              <a:cs typeface="Times New Roman" panose="02020603050405020304" pitchFamily="18" charset="0"/>
            </a:endParaRPr>
          </a:p>
          <a:p>
            <a:pPr marL="457200" indent="-457200" algn="l">
              <a:lnSpc>
                <a:spcPct val="100000"/>
              </a:lnSpc>
              <a:spcBef>
                <a:spcPts val="0"/>
              </a:spcBef>
              <a:buFont typeface="Arial" panose="020B0604020202020204" pitchFamily="34" charset="0"/>
              <a:buChar char="•"/>
            </a:pPr>
            <a:r>
              <a:rPr lang="en-US" sz="1800" dirty="0">
                <a:latin typeface="Times New Roman"/>
                <a:cs typeface="Times New Roman"/>
              </a:rPr>
              <a:t>Research Gaps</a:t>
            </a:r>
            <a:endParaRPr lang="en-US" sz="1800" dirty="0">
              <a:latin typeface="Times New Roman" panose="02020603050405020304" pitchFamily="18" charset="0"/>
              <a:cs typeface="Times New Roman" panose="02020603050405020304" pitchFamily="18" charset="0"/>
            </a:endParaRPr>
          </a:p>
          <a:p>
            <a:pPr marL="457200" indent="-457200" algn="l">
              <a:lnSpc>
                <a:spcPct val="100000"/>
              </a:lnSpc>
              <a:spcBef>
                <a:spcPts val="0"/>
              </a:spcBef>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Objectives </a:t>
            </a:r>
            <a:r>
              <a:rPr lang="en-US" sz="1800" dirty="0">
                <a:latin typeface="Times New Roman" panose="02020603050405020304" pitchFamily="18" charset="0"/>
                <a:ea typeface="Times New Roman" panose="02020603050405020304" pitchFamily="18" charset="0"/>
              </a:rPr>
              <a:t>and Specific aims </a:t>
            </a:r>
            <a:endParaRPr lang="en-US" sz="1800" dirty="0">
              <a:latin typeface="Times New Roman" panose="02020603050405020304" pitchFamily="18" charset="0"/>
              <a:cs typeface="Times New Roman" panose="02020603050405020304" pitchFamily="18" charset="0"/>
            </a:endParaRPr>
          </a:p>
          <a:p>
            <a:pPr marL="457200" indent="-457200" algn="l">
              <a:lnSpc>
                <a:spcPct val="100000"/>
              </a:lnSpc>
              <a:spcBef>
                <a:spcPts val="0"/>
              </a:spcBef>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Proposed Methodology</a:t>
            </a:r>
          </a:p>
          <a:p>
            <a:pPr marL="457200" indent="-457200" algn="l">
              <a:lnSpc>
                <a:spcPct val="100000"/>
              </a:lnSpc>
              <a:spcBef>
                <a:spcPts val="0"/>
              </a:spcBef>
              <a:buFont typeface="Arial" panose="020B0604020202020204" pitchFamily="34" charset="0"/>
              <a:buChar char="•"/>
            </a:pPr>
            <a:r>
              <a:rPr lang="en-US" sz="1800" dirty="0">
                <a:latin typeface="Times New Roman" panose="02020603050405020304" pitchFamily="18" charset="0"/>
                <a:ea typeface="Calibri" panose="020F0502020204030204" pitchFamily="34" charset="0"/>
                <a:cs typeface="Vrinda" panose="020B0502040204020203" pitchFamily="34" charset="0"/>
              </a:rPr>
              <a:t>Results Analysis- </a:t>
            </a:r>
            <a:r>
              <a:rPr lang="en-US" sz="1800" i="1" dirty="0">
                <a:latin typeface="Times New Roman" panose="02020603050405020304" pitchFamily="18" charset="0"/>
                <a:ea typeface="Calibri" panose="020F0502020204030204" pitchFamily="34" charset="0"/>
                <a:cs typeface="Vrinda" panose="020B0502040204020203" pitchFamily="34" charset="0"/>
              </a:rPr>
              <a:t>Comparison</a:t>
            </a:r>
          </a:p>
          <a:p>
            <a:pPr marL="457200" indent="-457200" algn="l">
              <a:lnSpc>
                <a:spcPct val="100000"/>
              </a:lnSpc>
              <a:spcBef>
                <a:spcPts val="0"/>
              </a:spcBef>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Conclusion &amp; Future Recommendation</a:t>
            </a:r>
          </a:p>
          <a:p>
            <a:pPr marL="457200" indent="-457200" algn="l">
              <a:lnSpc>
                <a:spcPct val="100000"/>
              </a:lnSpc>
              <a:spcBef>
                <a:spcPts val="0"/>
              </a:spcBef>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References</a:t>
            </a:r>
          </a:p>
          <a:p>
            <a:pPr algn="l">
              <a:lnSpc>
                <a:spcPct val="100000"/>
              </a:lnSpc>
              <a:spcBef>
                <a:spcPts val="0"/>
              </a:spcBef>
            </a:pPr>
            <a:endParaRPr lang="en-US" sz="1800" dirty="0">
              <a:latin typeface="Times New Roman" panose="02020603050405020304" pitchFamily="18" charset="0"/>
              <a:cs typeface="Times New Roman" panose="02020603050405020304" pitchFamily="18" charset="0"/>
            </a:endParaRPr>
          </a:p>
          <a:p>
            <a:pPr algn="l">
              <a:lnSpc>
                <a:spcPct val="100000"/>
              </a:lnSpc>
              <a:spcBef>
                <a:spcPts val="0"/>
              </a:spcBef>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5350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49C7-7FEE-456D-B274-0F7B93151940}"/>
              </a:ext>
            </a:extLst>
          </p:cNvPr>
          <p:cNvSpPr>
            <a:spLocks noGrp="1"/>
          </p:cNvSpPr>
          <p:nvPr>
            <p:ph type="title"/>
          </p:nvPr>
        </p:nvSpPr>
        <p:spPr>
          <a:xfrm>
            <a:off x="791384" y="930733"/>
            <a:ext cx="10609231" cy="696037"/>
          </a:xfrm>
        </p:spPr>
        <p:txBody>
          <a:bodyPr vert="horz" lIns="91440" tIns="45720" rIns="91440" bIns="45720" rtlCol="0" anchor="ctr">
            <a:normAutofit/>
          </a:bodyPr>
          <a:lstStyle/>
          <a:p>
            <a:pPr algn="ctr"/>
            <a:r>
              <a:rPr lang="en-US" sz="3000" b="1" dirty="0">
                <a:solidFill>
                  <a:srgbClr val="002060"/>
                </a:solidFill>
                <a:latin typeface="Times New Roman" panose="02020603050405020304" pitchFamily="18" charset="0"/>
                <a:cs typeface="Times New Roman" panose="02020603050405020304" pitchFamily="18" charset="0"/>
              </a:rPr>
              <a:t>Conclusion and Future Scope</a:t>
            </a:r>
            <a:endParaRPr lang="en-IN" sz="3000" b="1"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6D7FFEA-407F-4B38-BDF9-07ABDF308491}"/>
              </a:ext>
            </a:extLst>
          </p:cNvPr>
          <p:cNvSpPr>
            <a:spLocks noGrp="1"/>
          </p:cNvSpPr>
          <p:nvPr>
            <p:ph type="sldNum" sz="quarter" idx="12"/>
          </p:nvPr>
        </p:nvSpPr>
        <p:spPr/>
        <p:txBody>
          <a:bodyPr/>
          <a:lstStyle/>
          <a:p>
            <a:fld id="{52FFD92A-B768-4FD3-A33B-86A10F99A0F6}" type="slidenum">
              <a:rPr lang="en-IN" smtClean="0"/>
              <a:pPr/>
              <a:t>20</a:t>
            </a:fld>
            <a:endParaRPr lang="en-IN" dirty="0"/>
          </a:p>
        </p:txBody>
      </p:sp>
      <p:sp>
        <p:nvSpPr>
          <p:cNvPr id="5" name="Date Placeholder 4">
            <a:extLst>
              <a:ext uri="{FF2B5EF4-FFF2-40B4-BE49-F238E27FC236}">
                <a16:creationId xmlns:a16="http://schemas.microsoft.com/office/drawing/2014/main" id="{0457D76E-F8A6-4A41-950E-657DE73D56AC}"/>
              </a:ext>
            </a:extLst>
          </p:cNvPr>
          <p:cNvSpPr>
            <a:spLocks noGrp="1"/>
          </p:cNvSpPr>
          <p:nvPr>
            <p:ph type="dt" sz="half" idx="10"/>
          </p:nvPr>
        </p:nvSpPr>
        <p:spPr/>
        <p:txBody>
          <a:bodyPr/>
          <a:lstStyle/>
          <a:p>
            <a:fld id="{1AC1437A-8367-498B-AF3A-6BC6FE51405D}" type="datetime1">
              <a:rPr lang="en-IN" smtClean="0"/>
              <a:pPr/>
              <a:t>22-08-2023</a:t>
            </a:fld>
            <a:endParaRPr lang="en-IN" dirty="0"/>
          </a:p>
        </p:txBody>
      </p:sp>
      <p:sp>
        <p:nvSpPr>
          <p:cNvPr id="8" name="TextBox 7">
            <a:extLst>
              <a:ext uri="{FF2B5EF4-FFF2-40B4-BE49-F238E27FC236}">
                <a16:creationId xmlns:a16="http://schemas.microsoft.com/office/drawing/2014/main" id="{2FDE6AEA-3026-0BB3-0A84-D2F2CFDB940D}"/>
              </a:ext>
            </a:extLst>
          </p:cNvPr>
          <p:cNvSpPr txBox="1"/>
          <p:nvPr/>
        </p:nvSpPr>
        <p:spPr>
          <a:xfrm>
            <a:off x="1828799" y="1838314"/>
            <a:ext cx="8534400" cy="1354217"/>
          </a:xfrm>
          <a:prstGeom prst="rect">
            <a:avLst/>
          </a:prstGeom>
          <a:noFill/>
        </p:spPr>
        <p:txBody>
          <a:bodyPr wrap="square">
            <a:spAutoFit/>
          </a:bodyPr>
          <a:lstStyle/>
          <a:p>
            <a:pPr marL="285750" indent="-285750">
              <a:buFont typeface="Wingdings" panose="05000000000000000000" pitchFamily="2" charset="2"/>
              <a:buChar char="Ø"/>
            </a:pPr>
            <a:r>
              <a:rPr lang="en-US" sz="1600" dirty="0">
                <a:latin typeface="Times New Roman" panose="02020603050405020304" pitchFamily="18" charset="0"/>
                <a:ea typeface="SimSun" panose="02010600030101010101" pitchFamily="2" charset="-122"/>
              </a:rPr>
              <a:t>This research will be continued to attain 100% detection accuracy with minimum 100 pests.</a:t>
            </a:r>
          </a:p>
          <a:p>
            <a:pPr marL="285750" indent="-285750">
              <a:buFont typeface="Wingdings" panose="05000000000000000000" pitchFamily="2" charset="2"/>
              <a:buChar char="Ø"/>
            </a:pPr>
            <a:r>
              <a:rPr lang="en-US" sz="1600" dirty="0">
                <a:latin typeface="Times New Roman" panose="02020603050405020304" pitchFamily="18" charset="0"/>
                <a:ea typeface="SimSun" panose="02010600030101010101" pitchFamily="2" charset="-122"/>
              </a:rPr>
              <a:t> If the government or another development corporation is willing to assist with project financing. </a:t>
            </a:r>
          </a:p>
          <a:p>
            <a:pPr marL="285750" indent="-285750">
              <a:buFont typeface="Wingdings" panose="05000000000000000000" pitchFamily="2" charset="2"/>
              <a:buChar char="Ø"/>
            </a:pPr>
            <a:r>
              <a:rPr lang="en-US" sz="1600" dirty="0">
                <a:latin typeface="Times New Roman" panose="02020603050405020304" pitchFamily="18" charset="0"/>
                <a:ea typeface="SimSun" panose="02010600030101010101" pitchFamily="2" charset="-122"/>
              </a:rPr>
              <a:t>We are excited about expanding our study to incorporate real-time applications in natural settings within large agricultural areas of a given country.</a:t>
            </a:r>
          </a:p>
          <a:p>
            <a:endParaRPr lang="en-US" dirty="0"/>
          </a:p>
        </p:txBody>
      </p:sp>
    </p:spTree>
    <p:extLst>
      <p:ext uri="{BB962C8B-B14F-4D97-AF65-F5344CB8AC3E}">
        <p14:creationId xmlns:p14="http://schemas.microsoft.com/office/powerpoint/2010/main" val="2912913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669"/>
            <a:ext cx="10515600" cy="643468"/>
          </a:xfrm>
        </p:spPr>
        <p:txBody>
          <a:bodyPr>
            <a:normAutofit/>
          </a:bodyPr>
          <a:lstStyle/>
          <a:p>
            <a:r>
              <a:rPr lang="en-GB" sz="3000" b="1" dirty="0">
                <a:solidFill>
                  <a:srgbClr val="002060"/>
                </a:solidFill>
                <a:latin typeface="Times New Roman" pitchFamily="18" charset="0"/>
                <a:cs typeface="Times New Roman" pitchFamily="18" charset="0"/>
              </a:rPr>
              <a:t>References</a:t>
            </a:r>
            <a:endParaRPr lang="en-GB" sz="3000" dirty="0"/>
          </a:p>
        </p:txBody>
      </p:sp>
      <p:sp>
        <p:nvSpPr>
          <p:cNvPr id="4" name="Date Placeholder 3"/>
          <p:cNvSpPr>
            <a:spLocks noGrp="1"/>
          </p:cNvSpPr>
          <p:nvPr>
            <p:ph type="dt" sz="half" idx="10"/>
          </p:nvPr>
        </p:nvSpPr>
        <p:spPr/>
        <p:txBody>
          <a:bodyPr/>
          <a:lstStyle/>
          <a:p>
            <a:fld id="{25B1ED04-7131-42EB-8078-8C3C2733484F}" type="datetime1">
              <a:rPr lang="en-IN" smtClean="0"/>
              <a:pPr/>
              <a:t>22-08-2023</a:t>
            </a:fld>
            <a:endParaRPr lang="en-IN" dirty="0"/>
          </a:p>
        </p:txBody>
      </p:sp>
      <p:sp>
        <p:nvSpPr>
          <p:cNvPr id="5" name="Slide Number Placeholder 4"/>
          <p:cNvSpPr>
            <a:spLocks noGrp="1"/>
          </p:cNvSpPr>
          <p:nvPr>
            <p:ph type="sldNum" sz="quarter" idx="12"/>
          </p:nvPr>
        </p:nvSpPr>
        <p:spPr/>
        <p:txBody>
          <a:bodyPr/>
          <a:lstStyle/>
          <a:p>
            <a:fld id="{52FFD92A-B768-4FD3-A33B-86A10F99A0F6}" type="slidenum">
              <a:rPr lang="en-IN" smtClean="0"/>
              <a:pPr/>
              <a:t>21</a:t>
            </a:fld>
            <a:endParaRPr lang="en-IN" dirty="0"/>
          </a:p>
        </p:txBody>
      </p:sp>
      <p:pic>
        <p:nvPicPr>
          <p:cNvPr id="6" name="Picture 5">
            <a:extLst>
              <a:ext uri="{FF2B5EF4-FFF2-40B4-BE49-F238E27FC236}">
                <a16:creationId xmlns:a16="http://schemas.microsoft.com/office/drawing/2014/main" id="{B009B790-29FC-FD97-E72E-B2E264F39FA6}"/>
              </a:ext>
            </a:extLst>
          </p:cNvPr>
          <p:cNvPicPr>
            <a:picLocks noChangeAspect="1"/>
          </p:cNvPicPr>
          <p:nvPr/>
        </p:nvPicPr>
        <p:blipFill>
          <a:blip r:embed="rId2"/>
          <a:stretch>
            <a:fillRect/>
          </a:stretch>
        </p:blipFill>
        <p:spPr>
          <a:xfrm>
            <a:off x="1044892" y="745178"/>
            <a:ext cx="9912668" cy="561790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157"/>
            <a:ext cx="10515600" cy="643468"/>
          </a:xfrm>
        </p:spPr>
        <p:txBody>
          <a:bodyPr>
            <a:normAutofit/>
          </a:bodyPr>
          <a:lstStyle/>
          <a:p>
            <a:r>
              <a:rPr lang="en-GB" sz="3000" b="1" dirty="0">
                <a:solidFill>
                  <a:srgbClr val="002060"/>
                </a:solidFill>
                <a:latin typeface="Times New Roman" pitchFamily="18" charset="0"/>
                <a:cs typeface="Times New Roman" pitchFamily="18" charset="0"/>
              </a:rPr>
              <a:t>References….</a:t>
            </a:r>
            <a:endParaRPr lang="en-GB" sz="3000" dirty="0"/>
          </a:p>
        </p:txBody>
      </p:sp>
      <p:sp>
        <p:nvSpPr>
          <p:cNvPr id="4" name="Date Placeholder 3"/>
          <p:cNvSpPr>
            <a:spLocks noGrp="1"/>
          </p:cNvSpPr>
          <p:nvPr>
            <p:ph type="dt" sz="half" idx="10"/>
          </p:nvPr>
        </p:nvSpPr>
        <p:spPr/>
        <p:txBody>
          <a:bodyPr/>
          <a:lstStyle/>
          <a:p>
            <a:fld id="{25B1ED04-7131-42EB-8078-8C3C2733484F}" type="datetime1">
              <a:rPr lang="en-IN" smtClean="0"/>
              <a:pPr/>
              <a:t>22-08-2023</a:t>
            </a:fld>
            <a:endParaRPr lang="en-IN" dirty="0"/>
          </a:p>
        </p:txBody>
      </p:sp>
      <p:sp>
        <p:nvSpPr>
          <p:cNvPr id="5" name="Slide Number Placeholder 4"/>
          <p:cNvSpPr>
            <a:spLocks noGrp="1"/>
          </p:cNvSpPr>
          <p:nvPr>
            <p:ph type="sldNum" sz="quarter" idx="12"/>
          </p:nvPr>
        </p:nvSpPr>
        <p:spPr/>
        <p:txBody>
          <a:bodyPr/>
          <a:lstStyle/>
          <a:p>
            <a:fld id="{52FFD92A-B768-4FD3-A33B-86A10F99A0F6}" type="slidenum">
              <a:rPr lang="en-IN" smtClean="0"/>
              <a:pPr/>
              <a:t>22</a:t>
            </a:fld>
            <a:endParaRPr lang="en-IN" dirty="0"/>
          </a:p>
        </p:txBody>
      </p:sp>
      <p:pic>
        <p:nvPicPr>
          <p:cNvPr id="7" name="Picture 6">
            <a:extLst>
              <a:ext uri="{FF2B5EF4-FFF2-40B4-BE49-F238E27FC236}">
                <a16:creationId xmlns:a16="http://schemas.microsoft.com/office/drawing/2014/main" id="{203C6C0C-47DB-0939-4B82-E7849A360F3E}"/>
              </a:ext>
            </a:extLst>
          </p:cNvPr>
          <p:cNvPicPr>
            <a:picLocks noChangeAspect="1"/>
          </p:cNvPicPr>
          <p:nvPr/>
        </p:nvPicPr>
        <p:blipFill>
          <a:blip r:embed="rId2"/>
          <a:stretch>
            <a:fillRect/>
          </a:stretch>
        </p:blipFill>
        <p:spPr>
          <a:xfrm>
            <a:off x="1021080" y="816625"/>
            <a:ext cx="10195560" cy="5539725"/>
          </a:xfrm>
          <a:prstGeom prst="rect">
            <a:avLst/>
          </a:prstGeom>
        </p:spPr>
      </p:pic>
    </p:spTree>
    <p:extLst>
      <p:ext uri="{BB962C8B-B14F-4D97-AF65-F5344CB8AC3E}">
        <p14:creationId xmlns:p14="http://schemas.microsoft.com/office/powerpoint/2010/main" val="3922431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669"/>
            <a:ext cx="10515600" cy="643468"/>
          </a:xfrm>
        </p:spPr>
        <p:txBody>
          <a:bodyPr>
            <a:normAutofit/>
          </a:bodyPr>
          <a:lstStyle/>
          <a:p>
            <a:r>
              <a:rPr lang="en-GB" sz="3000" b="1" dirty="0">
                <a:solidFill>
                  <a:srgbClr val="002060"/>
                </a:solidFill>
                <a:latin typeface="Times New Roman" pitchFamily="18" charset="0"/>
                <a:cs typeface="Times New Roman" pitchFamily="18" charset="0"/>
              </a:rPr>
              <a:t>References….</a:t>
            </a:r>
            <a:endParaRPr lang="en-GB" sz="3000" dirty="0"/>
          </a:p>
        </p:txBody>
      </p:sp>
      <p:sp>
        <p:nvSpPr>
          <p:cNvPr id="4" name="Date Placeholder 3"/>
          <p:cNvSpPr>
            <a:spLocks noGrp="1"/>
          </p:cNvSpPr>
          <p:nvPr>
            <p:ph type="dt" sz="half" idx="10"/>
          </p:nvPr>
        </p:nvSpPr>
        <p:spPr/>
        <p:txBody>
          <a:bodyPr/>
          <a:lstStyle/>
          <a:p>
            <a:fld id="{25B1ED04-7131-42EB-8078-8C3C2733484F}" type="datetime1">
              <a:rPr lang="en-IN" smtClean="0"/>
              <a:pPr/>
              <a:t>22-08-2023</a:t>
            </a:fld>
            <a:endParaRPr lang="en-IN" dirty="0"/>
          </a:p>
        </p:txBody>
      </p:sp>
      <p:sp>
        <p:nvSpPr>
          <p:cNvPr id="5" name="Slide Number Placeholder 4"/>
          <p:cNvSpPr>
            <a:spLocks noGrp="1"/>
          </p:cNvSpPr>
          <p:nvPr>
            <p:ph type="sldNum" sz="quarter" idx="12"/>
          </p:nvPr>
        </p:nvSpPr>
        <p:spPr/>
        <p:txBody>
          <a:bodyPr/>
          <a:lstStyle/>
          <a:p>
            <a:fld id="{52FFD92A-B768-4FD3-A33B-86A10F99A0F6}" type="slidenum">
              <a:rPr lang="en-IN" smtClean="0"/>
              <a:pPr/>
              <a:t>23</a:t>
            </a:fld>
            <a:endParaRPr lang="en-IN" dirty="0"/>
          </a:p>
        </p:txBody>
      </p:sp>
      <p:pic>
        <p:nvPicPr>
          <p:cNvPr id="6" name="Picture 5">
            <a:extLst>
              <a:ext uri="{FF2B5EF4-FFF2-40B4-BE49-F238E27FC236}">
                <a16:creationId xmlns:a16="http://schemas.microsoft.com/office/drawing/2014/main" id="{0E5A0D86-656C-D707-B57F-26E73029FEB6}"/>
              </a:ext>
            </a:extLst>
          </p:cNvPr>
          <p:cNvPicPr>
            <a:picLocks noChangeAspect="1"/>
          </p:cNvPicPr>
          <p:nvPr/>
        </p:nvPicPr>
        <p:blipFill>
          <a:blip r:embed="rId2"/>
          <a:stretch>
            <a:fillRect/>
          </a:stretch>
        </p:blipFill>
        <p:spPr>
          <a:xfrm>
            <a:off x="1051560" y="748349"/>
            <a:ext cx="10186710" cy="5674251"/>
          </a:xfrm>
          <a:prstGeom prst="rect">
            <a:avLst/>
          </a:prstGeom>
        </p:spPr>
      </p:pic>
    </p:spTree>
    <p:extLst>
      <p:ext uri="{BB962C8B-B14F-4D97-AF65-F5344CB8AC3E}">
        <p14:creationId xmlns:p14="http://schemas.microsoft.com/office/powerpoint/2010/main" val="3731471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1560"/>
            <a:ext cx="10515600" cy="643468"/>
          </a:xfrm>
        </p:spPr>
        <p:txBody>
          <a:bodyPr>
            <a:normAutofit/>
          </a:bodyPr>
          <a:lstStyle/>
          <a:p>
            <a:r>
              <a:rPr lang="en-GB" sz="3000" b="1" dirty="0">
                <a:solidFill>
                  <a:srgbClr val="002060"/>
                </a:solidFill>
                <a:latin typeface="Times New Roman" pitchFamily="18" charset="0"/>
                <a:cs typeface="Times New Roman" pitchFamily="18" charset="0"/>
              </a:rPr>
              <a:t>References….</a:t>
            </a:r>
            <a:endParaRPr lang="en-GB" sz="3000" dirty="0"/>
          </a:p>
        </p:txBody>
      </p:sp>
      <p:sp>
        <p:nvSpPr>
          <p:cNvPr id="4" name="Date Placeholder 3"/>
          <p:cNvSpPr>
            <a:spLocks noGrp="1"/>
          </p:cNvSpPr>
          <p:nvPr>
            <p:ph type="dt" sz="half" idx="10"/>
          </p:nvPr>
        </p:nvSpPr>
        <p:spPr/>
        <p:txBody>
          <a:bodyPr/>
          <a:lstStyle/>
          <a:p>
            <a:fld id="{25B1ED04-7131-42EB-8078-8C3C2733484F}" type="datetime1">
              <a:rPr lang="en-IN" smtClean="0"/>
              <a:pPr/>
              <a:t>22-08-2023</a:t>
            </a:fld>
            <a:endParaRPr lang="en-IN" dirty="0"/>
          </a:p>
        </p:txBody>
      </p:sp>
      <p:sp>
        <p:nvSpPr>
          <p:cNvPr id="5" name="Slide Number Placeholder 4"/>
          <p:cNvSpPr>
            <a:spLocks noGrp="1"/>
          </p:cNvSpPr>
          <p:nvPr>
            <p:ph type="sldNum" sz="quarter" idx="12"/>
          </p:nvPr>
        </p:nvSpPr>
        <p:spPr/>
        <p:txBody>
          <a:bodyPr/>
          <a:lstStyle/>
          <a:p>
            <a:fld id="{52FFD92A-B768-4FD3-A33B-86A10F99A0F6}" type="slidenum">
              <a:rPr lang="en-IN" smtClean="0"/>
              <a:pPr/>
              <a:t>24</a:t>
            </a:fld>
            <a:endParaRPr lang="en-IN" dirty="0"/>
          </a:p>
        </p:txBody>
      </p:sp>
      <p:grpSp>
        <p:nvGrpSpPr>
          <p:cNvPr id="10" name="Group 9">
            <a:extLst>
              <a:ext uri="{FF2B5EF4-FFF2-40B4-BE49-F238E27FC236}">
                <a16:creationId xmlns:a16="http://schemas.microsoft.com/office/drawing/2014/main" id="{A92AB14B-2036-C244-40E4-27BD522C8A38}"/>
              </a:ext>
            </a:extLst>
          </p:cNvPr>
          <p:cNvGrpSpPr/>
          <p:nvPr/>
        </p:nvGrpSpPr>
        <p:grpSpPr>
          <a:xfrm>
            <a:off x="1005840" y="903183"/>
            <a:ext cx="10089852" cy="5338844"/>
            <a:chOff x="1066800" y="652467"/>
            <a:chExt cx="9630696" cy="5338844"/>
          </a:xfrm>
        </p:grpSpPr>
        <p:pic>
          <p:nvPicPr>
            <p:cNvPr id="6" name="Picture 5">
              <a:extLst>
                <a:ext uri="{FF2B5EF4-FFF2-40B4-BE49-F238E27FC236}">
                  <a16:creationId xmlns:a16="http://schemas.microsoft.com/office/drawing/2014/main" id="{D78C345A-81BD-FA1B-7D49-3E4AE8D2575A}"/>
                </a:ext>
              </a:extLst>
            </p:cNvPr>
            <p:cNvPicPr>
              <a:picLocks noChangeAspect="1"/>
            </p:cNvPicPr>
            <p:nvPr/>
          </p:nvPicPr>
          <p:blipFill>
            <a:blip r:embed="rId2"/>
            <a:stretch>
              <a:fillRect/>
            </a:stretch>
          </p:blipFill>
          <p:spPr>
            <a:xfrm>
              <a:off x="1066800" y="652467"/>
              <a:ext cx="9601200" cy="3462329"/>
            </a:xfrm>
            <a:prstGeom prst="rect">
              <a:avLst/>
            </a:prstGeom>
          </p:spPr>
        </p:pic>
        <p:pic>
          <p:nvPicPr>
            <p:cNvPr id="9" name="Picture 8">
              <a:extLst>
                <a:ext uri="{FF2B5EF4-FFF2-40B4-BE49-F238E27FC236}">
                  <a16:creationId xmlns:a16="http://schemas.microsoft.com/office/drawing/2014/main" id="{9712D386-9D3F-EF4A-D0A8-24B5995B5A1D}"/>
                </a:ext>
              </a:extLst>
            </p:cNvPr>
            <p:cNvPicPr>
              <a:picLocks noChangeAspect="1"/>
            </p:cNvPicPr>
            <p:nvPr/>
          </p:nvPicPr>
          <p:blipFill>
            <a:blip r:embed="rId3"/>
            <a:stretch>
              <a:fillRect/>
            </a:stretch>
          </p:blipFill>
          <p:spPr>
            <a:xfrm>
              <a:off x="1096296" y="4089971"/>
              <a:ext cx="9601200" cy="1901340"/>
            </a:xfrm>
            <a:prstGeom prst="rect">
              <a:avLst/>
            </a:prstGeom>
          </p:spPr>
        </p:pic>
      </p:grpSp>
    </p:spTree>
    <p:extLst>
      <p:ext uri="{BB962C8B-B14F-4D97-AF65-F5344CB8AC3E}">
        <p14:creationId xmlns:p14="http://schemas.microsoft.com/office/powerpoint/2010/main" val="3096893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669"/>
            <a:ext cx="10515600" cy="643468"/>
          </a:xfrm>
        </p:spPr>
        <p:txBody>
          <a:bodyPr>
            <a:normAutofit/>
          </a:bodyPr>
          <a:lstStyle/>
          <a:p>
            <a:r>
              <a:rPr lang="en-GB" sz="3000" b="1" dirty="0">
                <a:solidFill>
                  <a:srgbClr val="002060"/>
                </a:solidFill>
                <a:latin typeface="Times New Roman" pitchFamily="18" charset="0"/>
                <a:cs typeface="Times New Roman" pitchFamily="18" charset="0"/>
              </a:rPr>
              <a:t>References….</a:t>
            </a:r>
            <a:endParaRPr lang="en-GB" sz="3000" dirty="0"/>
          </a:p>
        </p:txBody>
      </p:sp>
      <p:sp>
        <p:nvSpPr>
          <p:cNvPr id="4" name="Date Placeholder 3"/>
          <p:cNvSpPr>
            <a:spLocks noGrp="1"/>
          </p:cNvSpPr>
          <p:nvPr>
            <p:ph type="dt" sz="half" idx="10"/>
          </p:nvPr>
        </p:nvSpPr>
        <p:spPr/>
        <p:txBody>
          <a:bodyPr/>
          <a:lstStyle/>
          <a:p>
            <a:fld id="{25B1ED04-7131-42EB-8078-8C3C2733484F}" type="datetime1">
              <a:rPr lang="en-IN" smtClean="0"/>
              <a:pPr/>
              <a:t>22-08-2023</a:t>
            </a:fld>
            <a:endParaRPr lang="en-IN" dirty="0"/>
          </a:p>
        </p:txBody>
      </p:sp>
      <p:sp>
        <p:nvSpPr>
          <p:cNvPr id="5" name="Slide Number Placeholder 4"/>
          <p:cNvSpPr>
            <a:spLocks noGrp="1"/>
          </p:cNvSpPr>
          <p:nvPr>
            <p:ph type="sldNum" sz="quarter" idx="12"/>
          </p:nvPr>
        </p:nvSpPr>
        <p:spPr/>
        <p:txBody>
          <a:bodyPr/>
          <a:lstStyle/>
          <a:p>
            <a:fld id="{52FFD92A-B768-4FD3-A33B-86A10F99A0F6}" type="slidenum">
              <a:rPr lang="en-IN" smtClean="0"/>
              <a:pPr/>
              <a:t>25</a:t>
            </a:fld>
            <a:endParaRPr lang="en-IN" dirty="0"/>
          </a:p>
        </p:txBody>
      </p:sp>
      <p:pic>
        <p:nvPicPr>
          <p:cNvPr id="6" name="Picture 5">
            <a:extLst>
              <a:ext uri="{FF2B5EF4-FFF2-40B4-BE49-F238E27FC236}">
                <a16:creationId xmlns:a16="http://schemas.microsoft.com/office/drawing/2014/main" id="{0E9EDE0C-65EA-5EEE-5791-48163658FF7D}"/>
              </a:ext>
            </a:extLst>
          </p:cNvPr>
          <p:cNvPicPr>
            <a:picLocks noChangeAspect="1"/>
          </p:cNvPicPr>
          <p:nvPr/>
        </p:nvPicPr>
        <p:blipFill>
          <a:blip r:embed="rId2"/>
          <a:stretch>
            <a:fillRect/>
          </a:stretch>
        </p:blipFill>
        <p:spPr>
          <a:xfrm>
            <a:off x="1143000" y="806097"/>
            <a:ext cx="9721183" cy="5226293"/>
          </a:xfrm>
          <a:prstGeom prst="rect">
            <a:avLst/>
          </a:prstGeom>
        </p:spPr>
      </p:pic>
    </p:spTree>
    <p:extLst>
      <p:ext uri="{BB962C8B-B14F-4D97-AF65-F5344CB8AC3E}">
        <p14:creationId xmlns:p14="http://schemas.microsoft.com/office/powerpoint/2010/main" val="414522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669"/>
            <a:ext cx="10515600" cy="643468"/>
          </a:xfrm>
        </p:spPr>
        <p:txBody>
          <a:bodyPr>
            <a:normAutofit/>
          </a:bodyPr>
          <a:lstStyle/>
          <a:p>
            <a:r>
              <a:rPr lang="en-GB" sz="3000" b="1" dirty="0">
                <a:solidFill>
                  <a:srgbClr val="002060"/>
                </a:solidFill>
                <a:latin typeface="Times New Roman" pitchFamily="18" charset="0"/>
                <a:cs typeface="Times New Roman" pitchFamily="18" charset="0"/>
              </a:rPr>
              <a:t>References….</a:t>
            </a:r>
            <a:endParaRPr lang="en-GB" sz="3000" dirty="0"/>
          </a:p>
        </p:txBody>
      </p:sp>
      <p:sp>
        <p:nvSpPr>
          <p:cNvPr id="4" name="Date Placeholder 3"/>
          <p:cNvSpPr>
            <a:spLocks noGrp="1"/>
          </p:cNvSpPr>
          <p:nvPr>
            <p:ph type="dt" sz="half" idx="10"/>
          </p:nvPr>
        </p:nvSpPr>
        <p:spPr/>
        <p:txBody>
          <a:bodyPr/>
          <a:lstStyle/>
          <a:p>
            <a:fld id="{25B1ED04-7131-42EB-8078-8C3C2733484F}" type="datetime1">
              <a:rPr lang="en-IN" smtClean="0"/>
              <a:pPr/>
              <a:t>22-08-2023</a:t>
            </a:fld>
            <a:endParaRPr lang="en-IN" dirty="0"/>
          </a:p>
        </p:txBody>
      </p:sp>
      <p:sp>
        <p:nvSpPr>
          <p:cNvPr id="5" name="Slide Number Placeholder 4"/>
          <p:cNvSpPr>
            <a:spLocks noGrp="1"/>
          </p:cNvSpPr>
          <p:nvPr>
            <p:ph type="sldNum" sz="quarter" idx="12"/>
          </p:nvPr>
        </p:nvSpPr>
        <p:spPr/>
        <p:txBody>
          <a:bodyPr/>
          <a:lstStyle/>
          <a:p>
            <a:fld id="{52FFD92A-B768-4FD3-A33B-86A10F99A0F6}" type="slidenum">
              <a:rPr lang="en-IN" smtClean="0"/>
              <a:pPr/>
              <a:t>26</a:t>
            </a:fld>
            <a:endParaRPr lang="en-IN" dirty="0"/>
          </a:p>
        </p:txBody>
      </p:sp>
      <p:pic>
        <p:nvPicPr>
          <p:cNvPr id="7" name="Picture 6">
            <a:extLst>
              <a:ext uri="{FF2B5EF4-FFF2-40B4-BE49-F238E27FC236}">
                <a16:creationId xmlns:a16="http://schemas.microsoft.com/office/drawing/2014/main" id="{55F6B75D-3D3C-B7B1-9EE0-2A3B042F0C60}"/>
              </a:ext>
            </a:extLst>
          </p:cNvPr>
          <p:cNvPicPr>
            <a:picLocks noChangeAspect="1"/>
          </p:cNvPicPr>
          <p:nvPr/>
        </p:nvPicPr>
        <p:blipFill>
          <a:blip r:embed="rId2"/>
          <a:stretch>
            <a:fillRect/>
          </a:stretch>
        </p:blipFill>
        <p:spPr>
          <a:xfrm>
            <a:off x="1143000" y="643843"/>
            <a:ext cx="10210800" cy="3890446"/>
          </a:xfrm>
          <a:prstGeom prst="rect">
            <a:avLst/>
          </a:prstGeom>
        </p:spPr>
      </p:pic>
    </p:spTree>
    <p:extLst>
      <p:ext uri="{BB962C8B-B14F-4D97-AF65-F5344CB8AC3E}">
        <p14:creationId xmlns:p14="http://schemas.microsoft.com/office/powerpoint/2010/main" val="1819567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B7960C-72AA-43A6-B61C-B5F9D14A7297}"/>
              </a:ext>
            </a:extLst>
          </p:cNvPr>
          <p:cNvSpPr>
            <a:spLocks noGrp="1"/>
          </p:cNvSpPr>
          <p:nvPr>
            <p:ph type="sldNum" sz="quarter" idx="12"/>
          </p:nvPr>
        </p:nvSpPr>
        <p:spPr/>
        <p:txBody>
          <a:bodyPr/>
          <a:lstStyle/>
          <a:p>
            <a:fld id="{52FFD92A-B768-4FD3-A33B-86A10F99A0F6}" type="slidenum">
              <a:rPr lang="en-IN" smtClean="0"/>
              <a:pPr/>
              <a:t>27</a:t>
            </a:fld>
            <a:endParaRPr lang="en-IN" dirty="0"/>
          </a:p>
        </p:txBody>
      </p:sp>
      <p:sp>
        <p:nvSpPr>
          <p:cNvPr id="4" name="Date Placeholder 3">
            <a:extLst>
              <a:ext uri="{FF2B5EF4-FFF2-40B4-BE49-F238E27FC236}">
                <a16:creationId xmlns:a16="http://schemas.microsoft.com/office/drawing/2014/main" id="{E5C5A352-4A6B-4CC0-A341-45B78AB5B5D9}"/>
              </a:ext>
            </a:extLst>
          </p:cNvPr>
          <p:cNvSpPr>
            <a:spLocks noGrp="1"/>
          </p:cNvSpPr>
          <p:nvPr>
            <p:ph type="dt" sz="half" idx="10"/>
          </p:nvPr>
        </p:nvSpPr>
        <p:spPr/>
        <p:txBody>
          <a:bodyPr/>
          <a:lstStyle/>
          <a:p>
            <a:fld id="{618059F2-3B2A-4D4D-B337-6C89A7AE5164}" type="datetime1">
              <a:rPr lang="en-IN" smtClean="0"/>
              <a:pPr/>
              <a:t>22-08-2023</a:t>
            </a:fld>
            <a:endParaRPr lang="en-IN" dirty="0"/>
          </a:p>
        </p:txBody>
      </p:sp>
      <p:sp>
        <p:nvSpPr>
          <p:cNvPr id="5" name="Content Placeholder 4"/>
          <p:cNvSpPr>
            <a:spLocks noGrp="1"/>
          </p:cNvSpPr>
          <p:nvPr>
            <p:ph idx="1"/>
          </p:nvPr>
        </p:nvSpPr>
        <p:spPr>
          <a:xfrm>
            <a:off x="506639" y="1581453"/>
            <a:ext cx="10515600" cy="4351338"/>
          </a:xfrm>
        </p:spPr>
        <p:txBody>
          <a:bodyPr>
            <a:normAutofit/>
          </a:bodyPr>
          <a:lstStyle/>
          <a:p>
            <a:pPr algn="ctr">
              <a:buNone/>
            </a:pPr>
            <a:endParaRPr lang="en-GB" sz="3500" b="1" dirty="0">
              <a:latin typeface="Times New Roman" pitchFamily="18" charset="0"/>
              <a:cs typeface="Times New Roman" pitchFamily="18" charset="0"/>
            </a:endParaRPr>
          </a:p>
          <a:p>
            <a:pPr algn="ctr">
              <a:buNone/>
            </a:pPr>
            <a:br>
              <a:rPr lang="en-GB" sz="3500" b="1" dirty="0">
                <a:latin typeface="Times New Roman" pitchFamily="18" charset="0"/>
                <a:cs typeface="Times New Roman" pitchFamily="18" charset="0"/>
              </a:rPr>
            </a:br>
            <a:r>
              <a:rPr lang="en-GB" sz="3500" b="1" dirty="0">
                <a:latin typeface="Times New Roman" pitchFamily="18" charset="0"/>
                <a:cs typeface="Times New Roman" pitchFamily="18" charset="0"/>
              </a:rPr>
              <a:t>Thanks to All</a:t>
            </a:r>
          </a:p>
        </p:txBody>
      </p:sp>
    </p:spTree>
    <p:extLst>
      <p:ext uri="{BB962C8B-B14F-4D97-AF65-F5344CB8AC3E}">
        <p14:creationId xmlns:p14="http://schemas.microsoft.com/office/powerpoint/2010/main" val="1463996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FBD1E-3C60-4164-ADA5-3D5C278DE0AE}"/>
              </a:ext>
            </a:extLst>
          </p:cNvPr>
          <p:cNvSpPr>
            <a:spLocks noGrp="1"/>
          </p:cNvSpPr>
          <p:nvPr>
            <p:ph type="title"/>
          </p:nvPr>
        </p:nvSpPr>
        <p:spPr>
          <a:xfrm>
            <a:off x="4442459" y="733217"/>
            <a:ext cx="2819400" cy="763586"/>
          </a:xfrm>
        </p:spPr>
        <p:txBody>
          <a:bodyPr>
            <a:normAutofit fontScale="90000"/>
          </a:bodyPr>
          <a:lstStyle/>
          <a:p>
            <a:r>
              <a:rPr lang="en-US" sz="3000" b="1" dirty="0">
                <a:solidFill>
                  <a:srgbClr val="002060"/>
                </a:solidFill>
                <a:latin typeface="Times New Roman" panose="02020603050405020304" pitchFamily="18" charset="0"/>
                <a:cs typeface="Times New Roman" panose="02020603050405020304" pitchFamily="18" charset="0"/>
              </a:rPr>
              <a:t>Introduction</a:t>
            </a:r>
            <a:br>
              <a:rPr lang="en-US" sz="1200" dirty="0">
                <a:latin typeface="Times New Roman" panose="02020603050405020304" pitchFamily="18" charset="0"/>
                <a:cs typeface="Times New Roman" panose="02020603050405020304" pitchFamily="18" charset="0"/>
              </a:rPr>
            </a:br>
            <a:endParaRPr lang="en-IN" sz="3000" b="1"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02A0900-D43F-4A19-954D-9AF32726430F}"/>
              </a:ext>
            </a:extLst>
          </p:cNvPr>
          <p:cNvSpPr>
            <a:spLocks noGrp="1"/>
          </p:cNvSpPr>
          <p:nvPr>
            <p:ph type="sldNum" sz="quarter" idx="12"/>
          </p:nvPr>
        </p:nvSpPr>
        <p:spPr/>
        <p:txBody>
          <a:bodyPr/>
          <a:lstStyle/>
          <a:p>
            <a:fld id="{52FFD92A-B768-4FD3-A33B-86A10F99A0F6}" type="slidenum">
              <a:rPr lang="en-IN" smtClean="0"/>
              <a:pPr/>
              <a:t>3</a:t>
            </a:fld>
            <a:endParaRPr lang="en-IN" dirty="0"/>
          </a:p>
        </p:txBody>
      </p:sp>
      <p:sp>
        <p:nvSpPr>
          <p:cNvPr id="5" name="Date Placeholder 4">
            <a:extLst>
              <a:ext uri="{FF2B5EF4-FFF2-40B4-BE49-F238E27FC236}">
                <a16:creationId xmlns:a16="http://schemas.microsoft.com/office/drawing/2014/main" id="{E66D5C3A-2BCB-4EED-B6B3-1A272A49FC9C}"/>
              </a:ext>
            </a:extLst>
          </p:cNvPr>
          <p:cNvSpPr>
            <a:spLocks noGrp="1"/>
          </p:cNvSpPr>
          <p:nvPr>
            <p:ph type="dt" sz="half" idx="10"/>
          </p:nvPr>
        </p:nvSpPr>
        <p:spPr/>
        <p:txBody>
          <a:bodyPr/>
          <a:lstStyle/>
          <a:p>
            <a:fld id="{DB76A8F9-F75D-4174-A647-B2AFBD3CFBFC}" type="datetime1">
              <a:rPr lang="en-IN" smtClean="0"/>
              <a:pPr/>
              <a:t>22-08-2023</a:t>
            </a:fld>
            <a:endParaRPr lang="en-IN" dirty="0"/>
          </a:p>
        </p:txBody>
      </p:sp>
      <p:sp>
        <p:nvSpPr>
          <p:cNvPr id="7" name="Subtitle 2">
            <a:extLst>
              <a:ext uri="{FF2B5EF4-FFF2-40B4-BE49-F238E27FC236}">
                <a16:creationId xmlns:a16="http://schemas.microsoft.com/office/drawing/2014/main" id="{51CBE6BC-DDE1-F9DD-56A2-3AF50139A433}"/>
              </a:ext>
            </a:extLst>
          </p:cNvPr>
          <p:cNvSpPr txBox="1">
            <a:spLocks/>
          </p:cNvSpPr>
          <p:nvPr/>
        </p:nvSpPr>
        <p:spPr>
          <a:xfrm>
            <a:off x="525193" y="1213337"/>
            <a:ext cx="11141613" cy="10550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endParaRPr lang="en-US" sz="1800" dirty="0">
              <a:latin typeface="Times New Roman" panose="02020603050405020304" pitchFamily="18" charset="0"/>
              <a:cs typeface="Times New Roman" panose="02020603050405020304" pitchFamily="18" charset="0"/>
            </a:endParaRPr>
          </a:p>
        </p:txBody>
      </p:sp>
      <p:pic>
        <p:nvPicPr>
          <p:cNvPr id="3" name="Picture 2" descr="Agriculture, Sustainable Development, and Government Policy in Developing  Countries - The World Financial Review">
            <a:extLst>
              <a:ext uri="{FF2B5EF4-FFF2-40B4-BE49-F238E27FC236}">
                <a16:creationId xmlns:a16="http://schemas.microsoft.com/office/drawing/2014/main" id="{5FDB1DA7-4154-21FE-0FEE-14217EB8127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0463" y="1643478"/>
            <a:ext cx="2819400" cy="2114550"/>
          </a:xfrm>
          <a:prstGeom prst="rect">
            <a:avLst/>
          </a:prstGeom>
          <a:noFill/>
          <a:ln>
            <a:noFill/>
          </a:ln>
        </p:spPr>
      </p:pic>
      <p:pic>
        <p:nvPicPr>
          <p:cNvPr id="6" name="Picture 5" descr="Smart Agriculture in Europe - TERRATECH">
            <a:extLst>
              <a:ext uri="{FF2B5EF4-FFF2-40B4-BE49-F238E27FC236}">
                <a16:creationId xmlns:a16="http://schemas.microsoft.com/office/drawing/2014/main" id="{D190B1E8-38F2-BA5A-CF57-7CF6DBB65AC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6447" y="3770533"/>
            <a:ext cx="2820040" cy="2114550"/>
          </a:xfrm>
          <a:prstGeom prst="rect">
            <a:avLst/>
          </a:prstGeom>
          <a:noFill/>
          <a:ln>
            <a:noFill/>
          </a:ln>
        </p:spPr>
      </p:pic>
      <p:sp>
        <p:nvSpPr>
          <p:cNvPr id="9" name="TextBox 8">
            <a:extLst>
              <a:ext uri="{FF2B5EF4-FFF2-40B4-BE49-F238E27FC236}">
                <a16:creationId xmlns:a16="http://schemas.microsoft.com/office/drawing/2014/main" id="{90A07DFF-18B5-D4DC-F123-DBA4134F677B}"/>
              </a:ext>
            </a:extLst>
          </p:cNvPr>
          <p:cNvSpPr txBox="1"/>
          <p:nvPr/>
        </p:nvSpPr>
        <p:spPr>
          <a:xfrm>
            <a:off x="1002743" y="2028616"/>
            <a:ext cx="4617720" cy="2800767"/>
          </a:xfrm>
          <a:prstGeom prst="rect">
            <a:avLst/>
          </a:prstGeom>
          <a:noFill/>
        </p:spPr>
        <p:txBody>
          <a:bodyPr wrap="square">
            <a:spAutoFit/>
          </a:bodyPr>
          <a:lstStyle/>
          <a:p>
            <a:pPr algn="just"/>
            <a:r>
              <a:rPr lang="en-US" sz="1600" b="1" kern="0" dirty="0">
                <a:effectLst/>
                <a:latin typeface="Times New Roman" panose="02020603050405020304" pitchFamily="18" charset="0"/>
                <a:ea typeface="SimSun" panose="02010600030101010101" pitchFamily="2" charset="-122"/>
              </a:rPr>
              <a:t>The agricultural industry has</a:t>
            </a:r>
            <a:r>
              <a:rPr lang="en-US" sz="1600" kern="0" dirty="0">
                <a:effectLst/>
                <a:latin typeface="Times New Roman" panose="02020603050405020304" pitchFamily="18" charset="0"/>
                <a:ea typeface="SimSun" panose="02010600030101010101" pitchFamily="2" charset="-122"/>
              </a:rPr>
              <a:t>:</a:t>
            </a:r>
          </a:p>
          <a:p>
            <a:pPr marL="285750" indent="-285750" algn="just">
              <a:buFont typeface="Wingdings" panose="05000000000000000000" pitchFamily="2" charset="2"/>
              <a:buChar char="Ø"/>
            </a:pPr>
            <a:r>
              <a:rPr lang="en-US" sz="1600" kern="0" dirty="0">
                <a:latin typeface="Times New Roman" panose="02020603050405020304" pitchFamily="18" charset="0"/>
                <a:ea typeface="SimSun" panose="02010600030101010101" pitchFamily="2" charset="-122"/>
              </a:rPr>
              <a:t>E</a:t>
            </a:r>
            <a:r>
              <a:rPr lang="en-US" sz="1600" kern="0" dirty="0">
                <a:effectLst/>
                <a:latin typeface="Times New Roman" panose="02020603050405020304" pitchFamily="18" charset="0"/>
                <a:ea typeface="SimSun" panose="02010600030101010101" pitchFamily="2" charset="-122"/>
              </a:rPr>
              <a:t>normous potential to meet the world's growing</a:t>
            </a:r>
          </a:p>
          <a:p>
            <a:pPr marL="285750" indent="-285750" algn="just">
              <a:buFont typeface="Wingdings" panose="05000000000000000000" pitchFamily="2" charset="2"/>
              <a:buChar char="Ø"/>
            </a:pPr>
            <a:r>
              <a:rPr lang="en-US" sz="1600" kern="0" dirty="0">
                <a:latin typeface="Times New Roman" panose="02020603050405020304" pitchFamily="18" charset="0"/>
                <a:ea typeface="SimSun" panose="02010600030101010101" pitchFamily="2" charset="-122"/>
              </a:rPr>
              <a:t>N</a:t>
            </a:r>
            <a:r>
              <a:rPr lang="en-US" sz="1600" kern="0" dirty="0">
                <a:effectLst/>
                <a:latin typeface="Times New Roman" panose="02020603050405020304" pitchFamily="18" charset="0"/>
                <a:ea typeface="SimSun" panose="02010600030101010101" pitchFamily="2" charset="-122"/>
              </a:rPr>
              <a:t>eed for nutritive and healthy food</a:t>
            </a:r>
          </a:p>
          <a:p>
            <a:pPr marL="285750" indent="-285750" algn="just">
              <a:buFont typeface="Wingdings" panose="05000000000000000000" pitchFamily="2" charset="2"/>
              <a:buChar char="Ø"/>
            </a:pPr>
            <a:r>
              <a:rPr lang="en-US" sz="1600" dirty="0">
                <a:latin typeface="Times New Roman" panose="02020603050405020304" pitchFamily="18" charset="0"/>
                <a:ea typeface="Calibri" panose="020F0502020204030204" pitchFamily="34" charset="0"/>
              </a:rPr>
              <a:t>N</a:t>
            </a:r>
            <a:r>
              <a:rPr lang="en-US" sz="1600" dirty="0">
                <a:effectLst/>
                <a:latin typeface="Times New Roman" panose="02020603050405020304" pitchFamily="18" charset="0"/>
                <a:ea typeface="Calibri" panose="020F0502020204030204" pitchFamily="34" charset="0"/>
              </a:rPr>
              <a:t>ecessary for human existence globally</a:t>
            </a:r>
          </a:p>
          <a:p>
            <a:pPr marL="285750" indent="-285750" algn="just">
              <a:buFont typeface="Wingdings" panose="05000000000000000000" pitchFamily="2" charset="2"/>
              <a:buChar char="Ø"/>
            </a:pPr>
            <a:r>
              <a:rPr lang="en-US" sz="1600" dirty="0">
                <a:latin typeface="Times New Roman" panose="02020603050405020304" pitchFamily="18" charset="0"/>
                <a:ea typeface="Calibri" panose="020F0502020204030204" pitchFamily="34" charset="0"/>
              </a:rPr>
              <a:t>etc.</a:t>
            </a:r>
            <a:endParaRPr lang="en-US" sz="1600" dirty="0">
              <a:effectLst/>
              <a:latin typeface="Times New Roman" panose="02020603050405020304" pitchFamily="18" charset="0"/>
              <a:ea typeface="Calibri" panose="020F0502020204030204" pitchFamily="34" charset="0"/>
            </a:endParaRPr>
          </a:p>
          <a:p>
            <a:pPr marL="285750" indent="-285750" algn="just">
              <a:buFont typeface="Wingdings" panose="05000000000000000000" pitchFamily="2" charset="2"/>
              <a:buChar char="Ø"/>
            </a:pPr>
            <a:endParaRPr lang="en-US" sz="1600" dirty="0">
              <a:effectLst/>
              <a:latin typeface="Times New Roman" panose="02020603050405020304" pitchFamily="18" charset="0"/>
              <a:ea typeface="Calibri" panose="020F0502020204030204" pitchFamily="34" charset="0"/>
            </a:endParaRPr>
          </a:p>
          <a:p>
            <a:pPr algn="just"/>
            <a:r>
              <a:rPr lang="en-US" sz="1600" b="1" kern="0" dirty="0">
                <a:latin typeface="Times New Roman" panose="02020603050405020304" pitchFamily="18" charset="0"/>
                <a:ea typeface="SimSun" panose="02010600030101010101" pitchFamily="2" charset="-122"/>
              </a:rPr>
              <a:t>Modern agriculture is more</a:t>
            </a:r>
            <a:r>
              <a:rPr lang="en-US" sz="1600" kern="0" dirty="0">
                <a:latin typeface="Times New Roman" panose="02020603050405020304" pitchFamily="18" charset="0"/>
                <a:ea typeface="SimSun" panose="02010600030101010101" pitchFamily="2" charset="-122"/>
              </a:rPr>
              <a:t>:</a:t>
            </a:r>
          </a:p>
          <a:p>
            <a:pPr marL="285750" indent="-285750" algn="just">
              <a:buFont typeface="Wingdings" panose="05000000000000000000" pitchFamily="2" charset="2"/>
              <a:buChar char="Ø"/>
            </a:pPr>
            <a:r>
              <a:rPr lang="en-US" sz="1600" dirty="0">
                <a:latin typeface="Times New Roman" panose="02020603050405020304" pitchFamily="18" charset="0"/>
                <a:ea typeface="Calibri" panose="020F0502020204030204" pitchFamily="34" charset="0"/>
              </a:rPr>
              <a:t>S</a:t>
            </a:r>
            <a:r>
              <a:rPr lang="en-US" sz="1600" dirty="0">
                <a:effectLst/>
                <a:latin typeface="Times New Roman" panose="02020603050405020304" pitchFamily="18" charset="0"/>
                <a:ea typeface="Calibri" panose="020F0502020204030204" pitchFamily="34" charset="0"/>
              </a:rPr>
              <a:t>cientific</a:t>
            </a:r>
          </a:p>
          <a:p>
            <a:pPr marL="285750" indent="-285750" algn="just">
              <a:buFont typeface="Wingdings" panose="05000000000000000000" pitchFamily="2" charset="2"/>
              <a:buChar char="Ø"/>
            </a:pPr>
            <a:r>
              <a:rPr lang="en-US" sz="1600" dirty="0">
                <a:effectLst/>
                <a:latin typeface="Times New Roman" panose="02020603050405020304" pitchFamily="18" charset="0"/>
                <a:ea typeface="Calibri" panose="020F0502020204030204" pitchFamily="34" charset="0"/>
              </a:rPr>
              <a:t>Analytical</a:t>
            </a:r>
          </a:p>
          <a:p>
            <a:pPr marL="285750" indent="-285750" algn="just">
              <a:buFont typeface="Wingdings" panose="05000000000000000000" pitchFamily="2" charset="2"/>
              <a:buChar char="Ø"/>
            </a:pPr>
            <a:r>
              <a:rPr lang="en-US" sz="1600" dirty="0">
                <a:latin typeface="Times New Roman" panose="02020603050405020304" pitchFamily="18" charset="0"/>
                <a:ea typeface="Calibri" panose="020F0502020204030204" pitchFamily="34" charset="0"/>
              </a:rPr>
              <a:t>T</a:t>
            </a:r>
            <a:r>
              <a:rPr lang="en-US" sz="1600" dirty="0">
                <a:effectLst/>
                <a:latin typeface="Times New Roman" panose="02020603050405020304" pitchFamily="18" charset="0"/>
                <a:ea typeface="Calibri" panose="020F0502020204030204" pitchFamily="34" charset="0"/>
              </a:rPr>
              <a:t>echnological</a:t>
            </a:r>
          </a:p>
          <a:p>
            <a:pPr marL="285750" indent="-285750" algn="just">
              <a:buFont typeface="Wingdings" panose="05000000000000000000" pitchFamily="2" charset="2"/>
              <a:buChar char="Ø"/>
            </a:pPr>
            <a:r>
              <a:rPr lang="en-US" sz="1600" dirty="0">
                <a:latin typeface="Times New Roman" panose="02020603050405020304" pitchFamily="18" charset="0"/>
                <a:ea typeface="Calibri" panose="020F0502020204030204" pitchFamily="34" charset="0"/>
              </a:rPr>
              <a:t>etc.</a:t>
            </a:r>
            <a:endParaRPr lang="en-US" sz="1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2987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FBD1E-3C60-4164-ADA5-3D5C278DE0AE}"/>
              </a:ext>
            </a:extLst>
          </p:cNvPr>
          <p:cNvSpPr>
            <a:spLocks noGrp="1"/>
          </p:cNvSpPr>
          <p:nvPr>
            <p:ph type="title"/>
          </p:nvPr>
        </p:nvSpPr>
        <p:spPr>
          <a:xfrm>
            <a:off x="4686299" y="822902"/>
            <a:ext cx="2819400" cy="763586"/>
          </a:xfrm>
        </p:spPr>
        <p:txBody>
          <a:bodyPr>
            <a:normAutofit fontScale="90000"/>
          </a:bodyPr>
          <a:lstStyle/>
          <a:p>
            <a:r>
              <a:rPr lang="en-US" sz="3000" b="1" dirty="0">
                <a:solidFill>
                  <a:srgbClr val="002060"/>
                </a:solidFill>
                <a:latin typeface="Times New Roman" panose="02020603050405020304" pitchFamily="18" charset="0"/>
                <a:cs typeface="Times New Roman" panose="02020603050405020304" pitchFamily="18" charset="0"/>
              </a:rPr>
              <a:t>Introduction….</a:t>
            </a:r>
            <a:br>
              <a:rPr lang="en-US" sz="1200" dirty="0">
                <a:latin typeface="Times New Roman" panose="02020603050405020304" pitchFamily="18" charset="0"/>
                <a:cs typeface="Times New Roman" panose="02020603050405020304" pitchFamily="18" charset="0"/>
              </a:rPr>
            </a:br>
            <a:endParaRPr lang="en-IN" sz="3000" b="1"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02A0900-D43F-4A19-954D-9AF32726430F}"/>
              </a:ext>
            </a:extLst>
          </p:cNvPr>
          <p:cNvSpPr>
            <a:spLocks noGrp="1"/>
          </p:cNvSpPr>
          <p:nvPr>
            <p:ph type="sldNum" sz="quarter" idx="12"/>
          </p:nvPr>
        </p:nvSpPr>
        <p:spPr/>
        <p:txBody>
          <a:bodyPr/>
          <a:lstStyle/>
          <a:p>
            <a:fld id="{52FFD92A-B768-4FD3-A33B-86A10F99A0F6}" type="slidenum">
              <a:rPr lang="en-IN" smtClean="0"/>
              <a:pPr/>
              <a:t>4</a:t>
            </a:fld>
            <a:endParaRPr lang="en-IN" dirty="0"/>
          </a:p>
        </p:txBody>
      </p:sp>
      <p:sp>
        <p:nvSpPr>
          <p:cNvPr id="5" name="Date Placeholder 4">
            <a:extLst>
              <a:ext uri="{FF2B5EF4-FFF2-40B4-BE49-F238E27FC236}">
                <a16:creationId xmlns:a16="http://schemas.microsoft.com/office/drawing/2014/main" id="{E66D5C3A-2BCB-4EED-B6B3-1A272A49FC9C}"/>
              </a:ext>
            </a:extLst>
          </p:cNvPr>
          <p:cNvSpPr>
            <a:spLocks noGrp="1"/>
          </p:cNvSpPr>
          <p:nvPr>
            <p:ph type="dt" sz="half" idx="10"/>
          </p:nvPr>
        </p:nvSpPr>
        <p:spPr/>
        <p:txBody>
          <a:bodyPr/>
          <a:lstStyle/>
          <a:p>
            <a:fld id="{DB76A8F9-F75D-4174-A647-B2AFBD3CFBFC}" type="datetime1">
              <a:rPr lang="en-IN" smtClean="0"/>
              <a:pPr/>
              <a:t>22-08-2023</a:t>
            </a:fld>
            <a:endParaRPr lang="en-IN" dirty="0"/>
          </a:p>
        </p:txBody>
      </p:sp>
      <p:sp>
        <p:nvSpPr>
          <p:cNvPr id="7" name="Subtitle 2">
            <a:extLst>
              <a:ext uri="{FF2B5EF4-FFF2-40B4-BE49-F238E27FC236}">
                <a16:creationId xmlns:a16="http://schemas.microsoft.com/office/drawing/2014/main" id="{51CBE6BC-DDE1-F9DD-56A2-3AF50139A433}"/>
              </a:ext>
            </a:extLst>
          </p:cNvPr>
          <p:cNvSpPr txBox="1">
            <a:spLocks/>
          </p:cNvSpPr>
          <p:nvPr/>
        </p:nvSpPr>
        <p:spPr>
          <a:xfrm>
            <a:off x="525193" y="1213337"/>
            <a:ext cx="11141613" cy="10550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endParaRPr lang="en-US" sz="1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0A07DFF-18B5-D4DC-F123-DBA4134F677B}"/>
              </a:ext>
            </a:extLst>
          </p:cNvPr>
          <p:cNvSpPr txBox="1"/>
          <p:nvPr/>
        </p:nvSpPr>
        <p:spPr>
          <a:xfrm>
            <a:off x="1012032" y="1865435"/>
            <a:ext cx="6493667" cy="1815882"/>
          </a:xfrm>
          <a:prstGeom prst="rect">
            <a:avLst/>
          </a:prstGeom>
          <a:noFill/>
        </p:spPr>
        <p:txBody>
          <a:bodyPr wrap="square">
            <a:spAutoFit/>
          </a:bodyPr>
          <a:lstStyle/>
          <a:p>
            <a:pPr marL="285750" indent="-285750" algn="just">
              <a:buFont typeface="Wingdings" panose="05000000000000000000" pitchFamily="2" charset="2"/>
              <a:buChar char="Ø"/>
            </a:pPr>
            <a:endParaRPr lang="en-US" sz="1600" dirty="0">
              <a:effectLst/>
              <a:latin typeface="Times New Roman" panose="02020603050405020304" pitchFamily="18" charset="0"/>
              <a:ea typeface="Calibri" panose="020F0502020204030204" pitchFamily="34" charset="0"/>
            </a:endParaRPr>
          </a:p>
          <a:p>
            <a:pPr algn="just"/>
            <a:r>
              <a:rPr lang="en-US" sz="1600" b="1" dirty="0">
                <a:latin typeface="Times New Roman" panose="02020603050405020304" pitchFamily="18" charset="0"/>
                <a:ea typeface="Calibri" panose="020F0502020204030204" pitchFamily="34" charset="0"/>
              </a:rPr>
              <a:t>C</a:t>
            </a:r>
            <a:r>
              <a:rPr lang="en-US" sz="1600" b="1" dirty="0">
                <a:effectLst/>
                <a:latin typeface="Times New Roman" panose="02020603050405020304" pitchFamily="18" charset="0"/>
                <a:ea typeface="Calibri" panose="020F0502020204030204" pitchFamily="34" charset="0"/>
              </a:rPr>
              <a:t>rop production affected due to the presence of pests.</a:t>
            </a:r>
          </a:p>
          <a:p>
            <a:pPr algn="just"/>
            <a:endParaRPr lang="en-US" sz="1600" b="1" dirty="0">
              <a:effectLst/>
              <a:latin typeface="Times New Roman" panose="02020603050405020304" pitchFamily="18" charset="0"/>
              <a:ea typeface="Calibri" panose="020F0502020204030204" pitchFamily="34" charset="0"/>
            </a:endParaRPr>
          </a:p>
          <a:p>
            <a:pPr marL="285750" indent="-285750" algn="just">
              <a:buFont typeface="Wingdings" panose="05000000000000000000" pitchFamily="2" charset="2"/>
              <a:buChar char="Ø"/>
            </a:pPr>
            <a:r>
              <a:rPr lang="en-US" sz="1600" dirty="0">
                <a:latin typeface="Times New Roman" panose="02020603050405020304" pitchFamily="18" charset="0"/>
                <a:ea typeface="Calibri" panose="020F0502020204030204" pitchFamily="34" charset="0"/>
              </a:rPr>
              <a:t>I</a:t>
            </a:r>
            <a:r>
              <a:rPr lang="en-US" sz="1600" dirty="0">
                <a:effectLst/>
                <a:latin typeface="Times New Roman" panose="02020603050405020304" pitchFamily="18" charset="0"/>
                <a:ea typeface="Calibri" panose="020F0502020204030204" pitchFamily="34" charset="0"/>
              </a:rPr>
              <a:t>njury to crops</a:t>
            </a:r>
          </a:p>
          <a:p>
            <a:pPr marL="285750" indent="-285750" algn="just">
              <a:buFont typeface="Wingdings" panose="05000000000000000000" pitchFamily="2" charset="2"/>
              <a:buChar char="Ø"/>
            </a:pPr>
            <a:r>
              <a:rPr lang="en-US" sz="1600" dirty="0">
                <a:latin typeface="Times New Roman" panose="02020603050405020304" pitchFamily="18" charset="0"/>
                <a:ea typeface="Calibri" panose="020F0502020204030204" pitchFamily="34" charset="0"/>
              </a:rPr>
              <a:t>S</a:t>
            </a:r>
            <a:r>
              <a:rPr lang="en-US" sz="1600" dirty="0">
                <a:effectLst/>
                <a:latin typeface="Times New Roman" panose="02020603050405020304" pitchFamily="18" charset="0"/>
                <a:ea typeface="Calibri" panose="020F0502020204030204" pitchFamily="34" charset="0"/>
              </a:rPr>
              <a:t>low the growth of crops</a:t>
            </a:r>
          </a:p>
          <a:p>
            <a:pPr marL="285750" indent="-285750" algn="just">
              <a:buFont typeface="Wingdings" panose="05000000000000000000" pitchFamily="2" charset="2"/>
              <a:buChar char="Ø"/>
            </a:pPr>
            <a:r>
              <a:rPr lang="en-US" sz="1600" kern="0" dirty="0">
                <a:latin typeface="Times New Roman" panose="02020603050405020304" pitchFamily="18" charset="0"/>
                <a:ea typeface="SimSun" panose="02010600030101010101" pitchFamily="2" charset="-122"/>
              </a:rPr>
              <a:t>P</a:t>
            </a:r>
            <a:r>
              <a:rPr lang="en-US" sz="1600" kern="0" dirty="0">
                <a:effectLst/>
                <a:latin typeface="Times New Roman" panose="02020603050405020304" pitchFamily="18" charset="0"/>
                <a:ea typeface="SimSun" panose="02010600030101010101" pitchFamily="2" charset="-122"/>
              </a:rPr>
              <a:t>ests destroy a significant portion of the harvest and reduce quality</a:t>
            </a:r>
            <a:r>
              <a:rPr lang="en-US" sz="1600" dirty="0">
                <a:effectLst/>
                <a:latin typeface="Times New Roman" panose="02020603050405020304" pitchFamily="18" charset="0"/>
                <a:ea typeface="Calibri" panose="020F0502020204030204" pitchFamily="34" charset="0"/>
              </a:rPr>
              <a:t>.</a:t>
            </a:r>
          </a:p>
          <a:p>
            <a:pPr marL="285750" indent="-285750" algn="just">
              <a:buFont typeface="Wingdings" panose="05000000000000000000" pitchFamily="2" charset="2"/>
              <a:buChar char="Ø"/>
            </a:pPr>
            <a:r>
              <a:rPr lang="en-US" sz="1600" dirty="0">
                <a:latin typeface="Times New Roman" panose="02020603050405020304" pitchFamily="18" charset="0"/>
                <a:ea typeface="Calibri" panose="020F0502020204030204" pitchFamily="34" charset="0"/>
              </a:rPr>
              <a:t>etc.</a:t>
            </a:r>
            <a:r>
              <a:rPr lang="en-US" sz="1600" dirty="0">
                <a:effectLst/>
                <a:latin typeface="Times New Roman" panose="02020603050405020304" pitchFamily="18" charset="0"/>
                <a:ea typeface="Calibri" panose="020F0502020204030204" pitchFamily="34" charset="0"/>
              </a:rPr>
              <a:t> </a:t>
            </a:r>
          </a:p>
        </p:txBody>
      </p:sp>
      <p:grpSp>
        <p:nvGrpSpPr>
          <p:cNvPr id="8" name="Group 7">
            <a:extLst>
              <a:ext uri="{FF2B5EF4-FFF2-40B4-BE49-F238E27FC236}">
                <a16:creationId xmlns:a16="http://schemas.microsoft.com/office/drawing/2014/main" id="{A9E3C8E3-1C22-7369-426F-2118EC4E8EF8}"/>
              </a:ext>
            </a:extLst>
          </p:cNvPr>
          <p:cNvGrpSpPr/>
          <p:nvPr/>
        </p:nvGrpSpPr>
        <p:grpSpPr>
          <a:xfrm>
            <a:off x="6995160" y="1652203"/>
            <a:ext cx="4145280" cy="3384388"/>
            <a:chOff x="6888480" y="1578868"/>
            <a:chExt cx="4145280" cy="3384388"/>
          </a:xfrm>
        </p:grpSpPr>
        <p:pic>
          <p:nvPicPr>
            <p:cNvPr id="11" name="Picture 10">
              <a:extLst>
                <a:ext uri="{FF2B5EF4-FFF2-40B4-BE49-F238E27FC236}">
                  <a16:creationId xmlns:a16="http://schemas.microsoft.com/office/drawing/2014/main" id="{691921AB-0B56-4CCE-DCA1-354533E44C34}"/>
                </a:ext>
              </a:extLst>
            </p:cNvPr>
            <p:cNvPicPr>
              <a:picLocks noChangeAspect="1"/>
            </p:cNvPicPr>
            <p:nvPr/>
          </p:nvPicPr>
          <p:blipFill>
            <a:blip r:embed="rId2"/>
            <a:stretch>
              <a:fillRect/>
            </a:stretch>
          </p:blipFill>
          <p:spPr>
            <a:xfrm>
              <a:off x="6888480" y="1578868"/>
              <a:ext cx="4145280" cy="1560539"/>
            </a:xfrm>
            <a:prstGeom prst="rect">
              <a:avLst/>
            </a:prstGeom>
          </p:spPr>
        </p:pic>
        <p:pic>
          <p:nvPicPr>
            <p:cNvPr id="12" name="Picture 11">
              <a:extLst>
                <a:ext uri="{FF2B5EF4-FFF2-40B4-BE49-F238E27FC236}">
                  <a16:creationId xmlns:a16="http://schemas.microsoft.com/office/drawing/2014/main" id="{E50A4241-5928-083D-33BD-5EF3DD6D204A}"/>
                </a:ext>
              </a:extLst>
            </p:cNvPr>
            <p:cNvPicPr>
              <a:picLocks noChangeAspect="1"/>
            </p:cNvPicPr>
            <p:nvPr/>
          </p:nvPicPr>
          <p:blipFill>
            <a:blip r:embed="rId3"/>
            <a:stretch>
              <a:fillRect/>
            </a:stretch>
          </p:blipFill>
          <p:spPr>
            <a:xfrm>
              <a:off x="6888480" y="3248756"/>
              <a:ext cx="4145280" cy="1714500"/>
            </a:xfrm>
            <a:prstGeom prst="rect">
              <a:avLst/>
            </a:prstGeom>
          </p:spPr>
        </p:pic>
      </p:grpSp>
      <p:sp>
        <p:nvSpPr>
          <p:cNvPr id="13" name="TextBox 12">
            <a:extLst>
              <a:ext uri="{FF2B5EF4-FFF2-40B4-BE49-F238E27FC236}">
                <a16:creationId xmlns:a16="http://schemas.microsoft.com/office/drawing/2014/main" id="{ADF34A88-FD98-20BA-B921-E341CE24A162}"/>
              </a:ext>
            </a:extLst>
          </p:cNvPr>
          <p:cNvSpPr txBox="1"/>
          <p:nvPr/>
        </p:nvSpPr>
        <p:spPr>
          <a:xfrm>
            <a:off x="1210865" y="4785669"/>
            <a:ext cx="6096000" cy="369332"/>
          </a:xfrm>
          <a:prstGeom prst="rect">
            <a:avLst/>
          </a:prstGeom>
          <a:noFill/>
        </p:spPr>
        <p:txBody>
          <a:bodyPr wrap="square">
            <a:spAutoFit/>
          </a:bodyPr>
          <a:lstStyle/>
          <a:p>
            <a:pPr algn="ctr"/>
            <a:r>
              <a:rPr lang="en-US" sz="1800" b="1" kern="0" dirty="0">
                <a:solidFill>
                  <a:srgbClr val="00B050"/>
                </a:solidFill>
                <a:latin typeface="Times New Roman" panose="02020603050405020304" pitchFamily="18" charset="0"/>
                <a:ea typeface="SimSun" panose="02010600030101010101" pitchFamily="2" charset="-122"/>
              </a:rPr>
              <a:t>Farmers </a:t>
            </a:r>
            <a:r>
              <a:rPr lang="en-US" sz="1800" b="1" kern="0" dirty="0">
                <a:solidFill>
                  <a:srgbClr val="00B050"/>
                </a:solidFill>
                <a:effectLst/>
                <a:latin typeface="Times New Roman" panose="02020603050405020304" pitchFamily="18" charset="0"/>
                <a:ea typeface="SimSun" panose="02010600030101010101" pitchFamily="2" charset="-122"/>
              </a:rPr>
              <a:t>struggle to discover pests on their farms</a:t>
            </a:r>
          </a:p>
        </p:txBody>
      </p:sp>
    </p:spTree>
    <p:extLst>
      <p:ext uri="{BB962C8B-B14F-4D97-AF65-F5344CB8AC3E}">
        <p14:creationId xmlns:p14="http://schemas.microsoft.com/office/powerpoint/2010/main" val="417948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FBD1E-3C60-4164-ADA5-3D5C278DE0AE}"/>
              </a:ext>
            </a:extLst>
          </p:cNvPr>
          <p:cNvSpPr>
            <a:spLocks noGrp="1"/>
          </p:cNvSpPr>
          <p:nvPr>
            <p:ph type="title"/>
          </p:nvPr>
        </p:nvSpPr>
        <p:spPr>
          <a:xfrm>
            <a:off x="4564379" y="831544"/>
            <a:ext cx="2819400" cy="763586"/>
          </a:xfrm>
        </p:spPr>
        <p:txBody>
          <a:bodyPr>
            <a:normAutofit fontScale="90000"/>
          </a:bodyPr>
          <a:lstStyle/>
          <a:p>
            <a:r>
              <a:rPr lang="en-US" sz="3000" b="1" dirty="0">
                <a:solidFill>
                  <a:srgbClr val="002060"/>
                </a:solidFill>
                <a:latin typeface="Times New Roman" panose="02020603050405020304" pitchFamily="18" charset="0"/>
                <a:cs typeface="Times New Roman" panose="02020603050405020304" pitchFamily="18" charset="0"/>
              </a:rPr>
              <a:t>Introduction….</a:t>
            </a:r>
            <a:br>
              <a:rPr lang="en-US" sz="1200" dirty="0">
                <a:latin typeface="Times New Roman" panose="02020603050405020304" pitchFamily="18" charset="0"/>
                <a:cs typeface="Times New Roman" panose="02020603050405020304" pitchFamily="18" charset="0"/>
              </a:rPr>
            </a:br>
            <a:endParaRPr lang="en-IN" sz="3000" b="1"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02A0900-D43F-4A19-954D-9AF32726430F}"/>
              </a:ext>
            </a:extLst>
          </p:cNvPr>
          <p:cNvSpPr>
            <a:spLocks noGrp="1"/>
          </p:cNvSpPr>
          <p:nvPr>
            <p:ph type="sldNum" sz="quarter" idx="12"/>
          </p:nvPr>
        </p:nvSpPr>
        <p:spPr/>
        <p:txBody>
          <a:bodyPr/>
          <a:lstStyle/>
          <a:p>
            <a:fld id="{52FFD92A-B768-4FD3-A33B-86A10F99A0F6}" type="slidenum">
              <a:rPr lang="en-IN" smtClean="0"/>
              <a:pPr/>
              <a:t>5</a:t>
            </a:fld>
            <a:endParaRPr lang="en-IN" dirty="0"/>
          </a:p>
        </p:txBody>
      </p:sp>
      <p:sp>
        <p:nvSpPr>
          <p:cNvPr id="5" name="Date Placeholder 4">
            <a:extLst>
              <a:ext uri="{FF2B5EF4-FFF2-40B4-BE49-F238E27FC236}">
                <a16:creationId xmlns:a16="http://schemas.microsoft.com/office/drawing/2014/main" id="{E66D5C3A-2BCB-4EED-B6B3-1A272A49FC9C}"/>
              </a:ext>
            </a:extLst>
          </p:cNvPr>
          <p:cNvSpPr>
            <a:spLocks noGrp="1"/>
          </p:cNvSpPr>
          <p:nvPr>
            <p:ph type="dt" sz="half" idx="10"/>
          </p:nvPr>
        </p:nvSpPr>
        <p:spPr/>
        <p:txBody>
          <a:bodyPr/>
          <a:lstStyle/>
          <a:p>
            <a:fld id="{DB76A8F9-F75D-4174-A647-B2AFBD3CFBFC}" type="datetime1">
              <a:rPr lang="en-IN" smtClean="0"/>
              <a:pPr/>
              <a:t>22-08-2023</a:t>
            </a:fld>
            <a:endParaRPr lang="en-IN" dirty="0"/>
          </a:p>
        </p:txBody>
      </p:sp>
      <p:sp>
        <p:nvSpPr>
          <p:cNvPr id="7" name="Subtitle 2">
            <a:extLst>
              <a:ext uri="{FF2B5EF4-FFF2-40B4-BE49-F238E27FC236}">
                <a16:creationId xmlns:a16="http://schemas.microsoft.com/office/drawing/2014/main" id="{51CBE6BC-DDE1-F9DD-56A2-3AF50139A433}"/>
              </a:ext>
            </a:extLst>
          </p:cNvPr>
          <p:cNvSpPr txBox="1">
            <a:spLocks/>
          </p:cNvSpPr>
          <p:nvPr/>
        </p:nvSpPr>
        <p:spPr>
          <a:xfrm>
            <a:off x="525193" y="1213337"/>
            <a:ext cx="11141613" cy="10550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endParaRPr lang="en-US" sz="1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7AD8D45-A458-524E-CEA4-E111801E0F83}"/>
              </a:ext>
            </a:extLst>
          </p:cNvPr>
          <p:cNvSpPr txBox="1"/>
          <p:nvPr/>
        </p:nvSpPr>
        <p:spPr>
          <a:xfrm>
            <a:off x="967153" y="1595130"/>
            <a:ext cx="5893123" cy="4524315"/>
          </a:xfrm>
          <a:prstGeom prst="rect">
            <a:avLst/>
          </a:prstGeom>
          <a:noFill/>
        </p:spPr>
        <p:txBody>
          <a:bodyPr wrap="square">
            <a:spAutoFit/>
          </a:bodyPr>
          <a:lstStyle/>
          <a:p>
            <a:pPr algn="just"/>
            <a:r>
              <a:rPr lang="en-US" sz="1800" b="1" kern="0" dirty="0">
                <a:effectLst/>
                <a:latin typeface="Times New Roman" panose="02020603050405020304" pitchFamily="18" charset="0"/>
                <a:ea typeface="SimSun" panose="02010600030101010101" pitchFamily="2" charset="-122"/>
              </a:rPr>
              <a:t>Traditional pest identification and Control methods:</a:t>
            </a:r>
          </a:p>
          <a:p>
            <a:pPr algn="just"/>
            <a:endParaRPr lang="en-US" kern="0" dirty="0">
              <a:latin typeface="Times New Roman" panose="02020603050405020304" pitchFamily="18" charset="0"/>
              <a:ea typeface="SimSun" panose="02010600030101010101" pitchFamily="2" charset="-122"/>
            </a:endParaRPr>
          </a:p>
          <a:p>
            <a:pPr algn="just"/>
            <a:r>
              <a:rPr lang="en-US" kern="0" dirty="0">
                <a:latin typeface="Times New Roman" panose="02020603050405020304" pitchFamily="18" charset="0"/>
                <a:ea typeface="SimSun" panose="02010600030101010101" pitchFamily="2" charset="-122"/>
              </a:rPr>
              <a:t>Visual Inspection, Sticky Traps, Pheromone traps, Light Traps, Manual Sampling, Harm thresholds, Manual Counting, etc.</a:t>
            </a:r>
          </a:p>
          <a:p>
            <a:pPr algn="just"/>
            <a:endParaRPr lang="en-US" kern="0" dirty="0">
              <a:latin typeface="Times New Roman" panose="02020603050405020304" pitchFamily="18" charset="0"/>
              <a:ea typeface="SimSun" panose="02010600030101010101" pitchFamily="2" charset="-122"/>
            </a:endParaRPr>
          </a:p>
          <a:p>
            <a:pPr algn="just"/>
            <a:r>
              <a:rPr lang="en-US" b="1" kern="0" dirty="0">
                <a:latin typeface="Times New Roman" panose="02020603050405020304" pitchFamily="18" charset="0"/>
                <a:ea typeface="SimSun" panose="02010600030101010101" pitchFamily="2" charset="-122"/>
              </a:rPr>
              <a:t>Their Limitations:</a:t>
            </a:r>
            <a:endParaRPr lang="en-US" kern="0" dirty="0">
              <a:latin typeface="Times New Roman" panose="02020603050405020304" pitchFamily="18" charset="0"/>
              <a:ea typeface="SimSun" panose="02010600030101010101" pitchFamily="2" charset="-122"/>
            </a:endParaRPr>
          </a:p>
          <a:p>
            <a:pPr marL="285750" indent="-285750" algn="just">
              <a:buFont typeface="Wingdings" panose="05000000000000000000" pitchFamily="2" charset="2"/>
              <a:buChar char="Ø"/>
            </a:pPr>
            <a:r>
              <a:rPr lang="en-US" sz="1800" kern="0" dirty="0">
                <a:latin typeface="Times New Roman" panose="02020603050405020304" pitchFamily="18" charset="0"/>
                <a:ea typeface="SimSun" panose="02010600030101010101" pitchFamily="2" charset="-122"/>
              </a:rPr>
              <a:t>R</a:t>
            </a:r>
            <a:r>
              <a:rPr lang="en-US" sz="1800" kern="0" dirty="0">
                <a:effectLst/>
                <a:latin typeface="Times New Roman" panose="02020603050405020304" pitchFamily="18" charset="0"/>
                <a:ea typeface="SimSun" panose="02010600030101010101" pitchFamily="2" charset="-122"/>
              </a:rPr>
              <a:t>equire scientists with extensive field experience correctly identify pests based on their physical characteristics. </a:t>
            </a:r>
          </a:p>
          <a:p>
            <a:pPr marL="285750" indent="-285750" algn="just">
              <a:buFont typeface="Wingdings" panose="05000000000000000000" pitchFamily="2" charset="2"/>
              <a:buChar char="Ø"/>
            </a:pPr>
            <a:r>
              <a:rPr lang="en-US" sz="1800" kern="0" dirty="0">
                <a:effectLst/>
                <a:latin typeface="Times New Roman" panose="02020603050405020304" pitchFamily="18" charset="0"/>
                <a:ea typeface="SimSun" panose="02010600030101010101" pitchFamily="2" charset="-122"/>
              </a:rPr>
              <a:t>Pesticides harm food and agriculture.</a:t>
            </a:r>
          </a:p>
          <a:p>
            <a:pPr marL="285750" indent="-285750" algn="just">
              <a:buFont typeface="Wingdings" panose="05000000000000000000" pitchFamily="2" charset="2"/>
              <a:buChar char="Ø"/>
            </a:pPr>
            <a:r>
              <a:rPr lang="en-US" sz="1800" kern="0" dirty="0">
                <a:latin typeface="Times New Roman" panose="02020603050405020304" pitchFamily="18" charset="0"/>
                <a:ea typeface="SimSun" panose="02010600030101010101" pitchFamily="2" charset="-122"/>
              </a:rPr>
              <a:t>La</a:t>
            </a:r>
            <a:r>
              <a:rPr lang="en-US" sz="1800" dirty="0">
                <a:effectLst/>
                <a:latin typeface="Times New Roman" panose="02020603050405020304" pitchFamily="18" charset="0"/>
                <a:ea typeface="Calibri" panose="020F0502020204030204" pitchFamily="34" charset="0"/>
              </a:rPr>
              <a:t>bor-intensive, dangerous, and require a lot of physical labor.  </a:t>
            </a:r>
          </a:p>
          <a:p>
            <a:pPr marL="285750" indent="-285750" algn="just">
              <a:buFont typeface="Wingdings" panose="05000000000000000000" pitchFamily="2" charset="2"/>
              <a:buChar char="Ø"/>
            </a:pPr>
            <a:r>
              <a:rPr lang="en-US" kern="0" dirty="0">
                <a:latin typeface="Times New Roman" panose="02020603050405020304" pitchFamily="18" charset="0"/>
                <a:ea typeface="SimSun" panose="02010600030101010101" pitchFamily="2" charset="-122"/>
              </a:rPr>
              <a:t>Limited Accuracy, Labor-intensive, Species-specific, Minimal Sensitivity, Absence of Real-Time Data, Non-Scalability, Environmental Impact, Complex Ecosystems</a:t>
            </a:r>
          </a:p>
          <a:p>
            <a:pPr marL="285750" indent="-285750" algn="just">
              <a:buFont typeface="Wingdings" panose="05000000000000000000" pitchFamily="2" charset="2"/>
              <a:buChar char="Ø"/>
            </a:pPr>
            <a:r>
              <a:rPr lang="en-US" dirty="0">
                <a:latin typeface="Times New Roman" panose="02020603050405020304" pitchFamily="18" charset="0"/>
              </a:rPr>
              <a:t>etc.</a:t>
            </a:r>
            <a:endParaRPr lang="en-US" sz="1800" dirty="0"/>
          </a:p>
        </p:txBody>
      </p:sp>
      <p:pic>
        <p:nvPicPr>
          <p:cNvPr id="1026" name="Picture 2" descr="What Is Integrated Pest Management (IPM)? Definition + Guide | OptimoRoute">
            <a:extLst>
              <a:ext uri="{FF2B5EF4-FFF2-40B4-BE49-F238E27FC236}">
                <a16:creationId xmlns:a16="http://schemas.microsoft.com/office/drawing/2014/main" id="{7AE7BFEB-AAE1-4022-7A39-7C044C0346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0274" y="4122286"/>
            <a:ext cx="2264691" cy="159067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DA2948AF-C11C-59C0-F878-A151B1307221}"/>
              </a:ext>
            </a:extLst>
          </p:cNvPr>
          <p:cNvGrpSpPr/>
          <p:nvPr/>
        </p:nvGrpSpPr>
        <p:grpSpPr>
          <a:xfrm>
            <a:off x="7601548" y="1834363"/>
            <a:ext cx="3543300" cy="2154881"/>
            <a:chOff x="7471335" y="1378616"/>
            <a:chExt cx="3543300" cy="2154881"/>
          </a:xfrm>
        </p:grpSpPr>
        <p:pic>
          <p:nvPicPr>
            <p:cNvPr id="13" name="Picture 12">
              <a:extLst>
                <a:ext uri="{FF2B5EF4-FFF2-40B4-BE49-F238E27FC236}">
                  <a16:creationId xmlns:a16="http://schemas.microsoft.com/office/drawing/2014/main" id="{BC9C6867-BA22-A65F-5E11-A5E12B808F67}"/>
                </a:ext>
              </a:extLst>
            </p:cNvPr>
            <p:cNvPicPr>
              <a:picLocks noChangeAspect="1"/>
            </p:cNvPicPr>
            <p:nvPr/>
          </p:nvPicPr>
          <p:blipFill>
            <a:blip r:embed="rId4"/>
            <a:stretch>
              <a:fillRect/>
            </a:stretch>
          </p:blipFill>
          <p:spPr>
            <a:xfrm>
              <a:off x="7471335" y="1378616"/>
              <a:ext cx="3543300" cy="1152525"/>
            </a:xfrm>
            <a:prstGeom prst="rect">
              <a:avLst/>
            </a:prstGeom>
          </p:spPr>
        </p:pic>
        <p:pic>
          <p:nvPicPr>
            <p:cNvPr id="15" name="Picture 14">
              <a:extLst>
                <a:ext uri="{FF2B5EF4-FFF2-40B4-BE49-F238E27FC236}">
                  <a16:creationId xmlns:a16="http://schemas.microsoft.com/office/drawing/2014/main" id="{2D335023-C1C1-6959-E0D6-541FE5F0AE4D}"/>
                </a:ext>
              </a:extLst>
            </p:cNvPr>
            <p:cNvPicPr>
              <a:picLocks noChangeAspect="1"/>
            </p:cNvPicPr>
            <p:nvPr/>
          </p:nvPicPr>
          <p:blipFill>
            <a:blip r:embed="rId5"/>
            <a:stretch>
              <a:fillRect/>
            </a:stretch>
          </p:blipFill>
          <p:spPr>
            <a:xfrm>
              <a:off x="7475804" y="2591133"/>
              <a:ext cx="3505200" cy="942364"/>
            </a:xfrm>
            <a:prstGeom prst="rect">
              <a:avLst/>
            </a:prstGeom>
          </p:spPr>
        </p:pic>
      </p:grpSp>
      <p:pic>
        <p:nvPicPr>
          <p:cNvPr id="1032" name="Picture 8" descr="What is the Difference Between Traditional and Green Pest Control? |  Northwest Exterminating">
            <a:extLst>
              <a:ext uri="{FF2B5EF4-FFF2-40B4-BE49-F238E27FC236}">
                <a16:creationId xmlns:a16="http://schemas.microsoft.com/office/drawing/2014/main" id="{B474136D-968B-2309-7587-4AD262E89C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85007" y="4122286"/>
            <a:ext cx="2264691"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05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ircle(in)">
                                      <p:cBhvr>
                                        <p:cTn id="11" dur="2000"/>
                                        <p:tgtEl>
                                          <p:spTgt spid="1026"/>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1032"/>
                                        </p:tgtEl>
                                        <p:attrNameLst>
                                          <p:attrName>style.visibility</p:attrName>
                                        </p:attrNameLst>
                                      </p:cBhvr>
                                      <p:to>
                                        <p:strVal val="visible"/>
                                      </p:to>
                                    </p:set>
                                    <p:animEffect transition="in" filter="circle(in)">
                                      <p:cBhvr>
                                        <p:cTn id="15" dur="2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FBD1E-3C60-4164-ADA5-3D5C278DE0AE}"/>
              </a:ext>
            </a:extLst>
          </p:cNvPr>
          <p:cNvSpPr>
            <a:spLocks noGrp="1"/>
          </p:cNvSpPr>
          <p:nvPr>
            <p:ph type="title"/>
          </p:nvPr>
        </p:nvSpPr>
        <p:spPr>
          <a:xfrm>
            <a:off x="4686299" y="920950"/>
            <a:ext cx="2819400" cy="763586"/>
          </a:xfrm>
        </p:spPr>
        <p:txBody>
          <a:bodyPr>
            <a:normAutofit fontScale="90000"/>
          </a:bodyPr>
          <a:lstStyle/>
          <a:p>
            <a:r>
              <a:rPr lang="en-US" sz="3000" b="1" dirty="0">
                <a:solidFill>
                  <a:srgbClr val="002060"/>
                </a:solidFill>
                <a:latin typeface="Times New Roman" panose="02020603050405020304" pitchFamily="18" charset="0"/>
                <a:cs typeface="Times New Roman" panose="02020603050405020304" pitchFamily="18" charset="0"/>
              </a:rPr>
              <a:t>Introduction….</a:t>
            </a:r>
            <a:br>
              <a:rPr lang="en-US" sz="1200" dirty="0">
                <a:latin typeface="Times New Roman" panose="02020603050405020304" pitchFamily="18" charset="0"/>
                <a:cs typeface="Times New Roman" panose="02020603050405020304" pitchFamily="18" charset="0"/>
              </a:rPr>
            </a:br>
            <a:endParaRPr lang="en-IN" sz="3000" b="1"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02A0900-D43F-4A19-954D-9AF32726430F}"/>
              </a:ext>
            </a:extLst>
          </p:cNvPr>
          <p:cNvSpPr>
            <a:spLocks noGrp="1"/>
          </p:cNvSpPr>
          <p:nvPr>
            <p:ph type="sldNum" sz="quarter" idx="12"/>
          </p:nvPr>
        </p:nvSpPr>
        <p:spPr/>
        <p:txBody>
          <a:bodyPr/>
          <a:lstStyle/>
          <a:p>
            <a:fld id="{52FFD92A-B768-4FD3-A33B-86A10F99A0F6}" type="slidenum">
              <a:rPr lang="en-IN" smtClean="0"/>
              <a:pPr/>
              <a:t>6</a:t>
            </a:fld>
            <a:endParaRPr lang="en-IN" dirty="0"/>
          </a:p>
        </p:txBody>
      </p:sp>
      <p:sp>
        <p:nvSpPr>
          <p:cNvPr id="5" name="Date Placeholder 4">
            <a:extLst>
              <a:ext uri="{FF2B5EF4-FFF2-40B4-BE49-F238E27FC236}">
                <a16:creationId xmlns:a16="http://schemas.microsoft.com/office/drawing/2014/main" id="{E66D5C3A-2BCB-4EED-B6B3-1A272A49FC9C}"/>
              </a:ext>
            </a:extLst>
          </p:cNvPr>
          <p:cNvSpPr>
            <a:spLocks noGrp="1"/>
          </p:cNvSpPr>
          <p:nvPr>
            <p:ph type="dt" sz="half" idx="10"/>
          </p:nvPr>
        </p:nvSpPr>
        <p:spPr/>
        <p:txBody>
          <a:bodyPr/>
          <a:lstStyle/>
          <a:p>
            <a:fld id="{DB76A8F9-F75D-4174-A647-B2AFBD3CFBFC}" type="datetime1">
              <a:rPr lang="en-IN" smtClean="0"/>
              <a:pPr/>
              <a:t>22-08-2023</a:t>
            </a:fld>
            <a:endParaRPr lang="en-IN" dirty="0"/>
          </a:p>
        </p:txBody>
      </p:sp>
      <p:sp>
        <p:nvSpPr>
          <p:cNvPr id="7" name="Subtitle 2">
            <a:extLst>
              <a:ext uri="{FF2B5EF4-FFF2-40B4-BE49-F238E27FC236}">
                <a16:creationId xmlns:a16="http://schemas.microsoft.com/office/drawing/2014/main" id="{51CBE6BC-DDE1-F9DD-56A2-3AF50139A433}"/>
              </a:ext>
            </a:extLst>
          </p:cNvPr>
          <p:cNvSpPr txBox="1">
            <a:spLocks/>
          </p:cNvSpPr>
          <p:nvPr/>
        </p:nvSpPr>
        <p:spPr>
          <a:xfrm>
            <a:off x="525193" y="1213337"/>
            <a:ext cx="11141613" cy="10550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endParaRPr lang="en-US" sz="1800" dirty="0">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07F8AC67-3B37-A2B2-4248-EFB7BEA81C35}"/>
              </a:ext>
            </a:extLst>
          </p:cNvPr>
          <p:cNvGrpSpPr/>
          <p:nvPr/>
        </p:nvGrpSpPr>
        <p:grpSpPr>
          <a:xfrm>
            <a:off x="6179820" y="1684536"/>
            <a:ext cx="5173980" cy="3378004"/>
            <a:chOff x="1158240" y="1690172"/>
            <a:chExt cx="5173980" cy="3378004"/>
          </a:xfrm>
        </p:grpSpPr>
        <p:pic>
          <p:nvPicPr>
            <p:cNvPr id="8" name="Picture 7" descr="AGRICULTURE AUTOMATION">
              <a:extLst>
                <a:ext uri="{FF2B5EF4-FFF2-40B4-BE49-F238E27FC236}">
                  <a16:creationId xmlns:a16="http://schemas.microsoft.com/office/drawing/2014/main" id="{CB3952D9-FA36-58CB-31B2-0B667D2034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6683" y="1701016"/>
              <a:ext cx="2524510" cy="1600200"/>
            </a:xfrm>
            <a:prstGeom prst="rect">
              <a:avLst/>
            </a:prstGeom>
            <a:noFill/>
            <a:ln>
              <a:noFill/>
            </a:ln>
          </p:spPr>
        </p:pic>
        <p:pic>
          <p:nvPicPr>
            <p:cNvPr id="9" name="Picture 8" descr="The Future of Smart Farming - Vicon">
              <a:extLst>
                <a:ext uri="{FF2B5EF4-FFF2-40B4-BE49-F238E27FC236}">
                  <a16:creationId xmlns:a16="http://schemas.microsoft.com/office/drawing/2014/main" id="{F51303DB-2BE9-EACB-F7D5-0B60EC2CFB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99266" y="1690172"/>
              <a:ext cx="2532954" cy="1600200"/>
            </a:xfrm>
            <a:prstGeom prst="rect">
              <a:avLst/>
            </a:prstGeom>
            <a:noFill/>
            <a:ln>
              <a:noFill/>
            </a:ln>
          </p:spPr>
        </p:pic>
        <p:pic>
          <p:nvPicPr>
            <p:cNvPr id="10" name="Picture 9" descr="Smart Farming Pictures | Download Free Images on Unsplash">
              <a:extLst>
                <a:ext uri="{FF2B5EF4-FFF2-40B4-BE49-F238E27FC236}">
                  <a16:creationId xmlns:a16="http://schemas.microsoft.com/office/drawing/2014/main" id="{7582C643-82B7-DFCA-B339-AE2E6ADFE9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8240" y="3422256"/>
              <a:ext cx="2532954" cy="1600200"/>
            </a:xfrm>
            <a:prstGeom prst="rect">
              <a:avLst/>
            </a:prstGeom>
            <a:noFill/>
            <a:ln>
              <a:noFill/>
            </a:ln>
          </p:spPr>
        </p:pic>
        <p:pic>
          <p:nvPicPr>
            <p:cNvPr id="11" name="Picture 10" descr="Smart Farming:The Future of Agriculture | Agri-Science Society(AgSS)">
              <a:extLst>
                <a:ext uri="{FF2B5EF4-FFF2-40B4-BE49-F238E27FC236}">
                  <a16:creationId xmlns:a16="http://schemas.microsoft.com/office/drawing/2014/main" id="{BE38A0A2-B529-BB87-5AED-724679E6089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95889" y="3391776"/>
              <a:ext cx="2532954" cy="1676400"/>
            </a:xfrm>
            <a:prstGeom prst="rect">
              <a:avLst/>
            </a:prstGeom>
            <a:noFill/>
            <a:ln>
              <a:noFill/>
            </a:ln>
          </p:spPr>
        </p:pic>
      </p:grpSp>
      <p:sp>
        <p:nvSpPr>
          <p:cNvPr id="3" name="TextBox 2">
            <a:extLst>
              <a:ext uri="{FF2B5EF4-FFF2-40B4-BE49-F238E27FC236}">
                <a16:creationId xmlns:a16="http://schemas.microsoft.com/office/drawing/2014/main" id="{E2C7F006-F794-3F31-A7FA-FDFADE4204F4}"/>
              </a:ext>
            </a:extLst>
          </p:cNvPr>
          <p:cNvSpPr txBox="1"/>
          <p:nvPr/>
        </p:nvSpPr>
        <p:spPr>
          <a:xfrm>
            <a:off x="1479010" y="2114856"/>
            <a:ext cx="4646773" cy="1323439"/>
          </a:xfrm>
          <a:prstGeom prst="rect">
            <a:avLst/>
          </a:prstGeom>
          <a:noFill/>
        </p:spPr>
        <p:txBody>
          <a:bodyPr wrap="square">
            <a:spAutoFit/>
          </a:bodyPr>
          <a:lstStyle/>
          <a:p>
            <a:pPr algn="just"/>
            <a:r>
              <a:rPr lang="en-US" sz="1600" b="1" kern="0" dirty="0">
                <a:effectLst/>
                <a:latin typeface="Times New Roman" panose="02020603050405020304" pitchFamily="18" charset="0"/>
                <a:ea typeface="SimSun" panose="02010600030101010101" pitchFamily="2" charset="-122"/>
              </a:rPr>
              <a:t>IoT technology and Machine learning models:</a:t>
            </a:r>
          </a:p>
          <a:p>
            <a:pPr algn="just"/>
            <a:endParaRPr lang="en-US" sz="1600" kern="0" dirty="0">
              <a:effectLst/>
              <a:latin typeface="Times New Roman" panose="02020603050405020304" pitchFamily="18" charset="0"/>
              <a:ea typeface="SimSun" panose="02010600030101010101" pitchFamily="2" charset="-122"/>
            </a:endParaRPr>
          </a:p>
          <a:p>
            <a:pPr marL="285750" indent="-285750" algn="just">
              <a:buFont typeface="Wingdings" panose="05000000000000000000" pitchFamily="2" charset="2"/>
              <a:buChar char="Ø"/>
            </a:pPr>
            <a:r>
              <a:rPr lang="en-US" sz="1600" kern="0" dirty="0">
                <a:latin typeface="Times New Roman" panose="02020603050405020304" pitchFamily="18" charset="0"/>
                <a:ea typeface="SimSun" panose="02010600030101010101" pitchFamily="2" charset="-122"/>
              </a:rPr>
              <a:t>U</a:t>
            </a:r>
            <a:r>
              <a:rPr lang="en-US" sz="1600" kern="0" dirty="0">
                <a:effectLst/>
                <a:latin typeface="Times New Roman" panose="02020603050405020304" pitchFamily="18" charset="0"/>
                <a:ea typeface="SimSun" panose="02010600030101010101" pitchFamily="2" charset="-122"/>
              </a:rPr>
              <a:t>se many affordable sensor devices to collect real-time data on pest-related agricultural development characteristics. </a:t>
            </a:r>
            <a:endParaRPr lang="en-US" sz="1600" dirty="0"/>
          </a:p>
        </p:txBody>
      </p:sp>
      <p:sp>
        <p:nvSpPr>
          <p:cNvPr id="16" name="TextBox 15">
            <a:extLst>
              <a:ext uri="{FF2B5EF4-FFF2-40B4-BE49-F238E27FC236}">
                <a16:creationId xmlns:a16="http://schemas.microsoft.com/office/drawing/2014/main" id="{49E3C7D3-61DA-3D1B-C56C-C568222500CC}"/>
              </a:ext>
            </a:extLst>
          </p:cNvPr>
          <p:cNvSpPr txBox="1"/>
          <p:nvPr/>
        </p:nvSpPr>
        <p:spPr>
          <a:xfrm>
            <a:off x="1266476" y="5204570"/>
            <a:ext cx="6096000" cy="646331"/>
          </a:xfrm>
          <a:prstGeom prst="rect">
            <a:avLst/>
          </a:prstGeom>
          <a:noFill/>
        </p:spPr>
        <p:txBody>
          <a:bodyPr wrap="square">
            <a:spAutoFit/>
          </a:bodyPr>
          <a:lstStyle/>
          <a:p>
            <a:pPr algn="ctr"/>
            <a:r>
              <a:rPr lang="en-US" b="1" dirty="0">
                <a:solidFill>
                  <a:srgbClr val="0070C0"/>
                </a:solidFill>
                <a:latin typeface="Times New Roman" panose="02020603050405020304" pitchFamily="18" charset="0"/>
                <a:cs typeface="Times New Roman" panose="02020603050405020304" pitchFamily="18" charset="0"/>
              </a:rPr>
              <a:t>Deep Learning Enabled Pest Detection System Using Sound Analytics in the Internet of Agricultural Things</a:t>
            </a:r>
          </a:p>
        </p:txBody>
      </p:sp>
    </p:spTree>
    <p:extLst>
      <p:ext uri="{BB962C8B-B14F-4D97-AF65-F5344CB8AC3E}">
        <p14:creationId xmlns:p14="http://schemas.microsoft.com/office/powerpoint/2010/main" val="62023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841594671"/>
              </p:ext>
            </p:extLst>
          </p:nvPr>
        </p:nvGraphicFramePr>
        <p:xfrm>
          <a:off x="897192" y="1542497"/>
          <a:ext cx="10515600" cy="2811256"/>
        </p:xfrm>
        <a:graphic>
          <a:graphicData uri="http://schemas.openxmlformats.org/drawingml/2006/table">
            <a:tbl>
              <a:tblPr lastCol="1">
                <a:tableStyleId>{5940675A-B579-460E-94D1-54222C63F5DA}</a:tableStyleId>
              </a:tblPr>
              <a:tblGrid>
                <a:gridCol w="1669026">
                  <a:extLst>
                    <a:ext uri="{9D8B030D-6E8A-4147-A177-3AD203B41FA5}">
                      <a16:colId xmlns:a16="http://schemas.microsoft.com/office/drawing/2014/main" val="20000"/>
                    </a:ext>
                  </a:extLst>
                </a:gridCol>
                <a:gridCol w="2728451">
                  <a:extLst>
                    <a:ext uri="{9D8B030D-6E8A-4147-A177-3AD203B41FA5}">
                      <a16:colId xmlns:a16="http://schemas.microsoft.com/office/drawing/2014/main" val="20001"/>
                    </a:ext>
                  </a:extLst>
                </a:gridCol>
                <a:gridCol w="1637071">
                  <a:extLst>
                    <a:ext uri="{9D8B030D-6E8A-4147-A177-3AD203B41FA5}">
                      <a16:colId xmlns:a16="http://schemas.microsoft.com/office/drawing/2014/main" val="20005"/>
                    </a:ext>
                  </a:extLst>
                </a:gridCol>
                <a:gridCol w="1533833">
                  <a:extLst>
                    <a:ext uri="{9D8B030D-6E8A-4147-A177-3AD203B41FA5}">
                      <a16:colId xmlns:a16="http://schemas.microsoft.com/office/drawing/2014/main" val="20006"/>
                    </a:ext>
                  </a:extLst>
                </a:gridCol>
                <a:gridCol w="1297858">
                  <a:extLst>
                    <a:ext uri="{9D8B030D-6E8A-4147-A177-3AD203B41FA5}">
                      <a16:colId xmlns:a16="http://schemas.microsoft.com/office/drawing/2014/main" val="20007"/>
                    </a:ext>
                  </a:extLst>
                </a:gridCol>
                <a:gridCol w="1649361">
                  <a:extLst>
                    <a:ext uri="{9D8B030D-6E8A-4147-A177-3AD203B41FA5}">
                      <a16:colId xmlns:a16="http://schemas.microsoft.com/office/drawing/2014/main" val="20008"/>
                    </a:ext>
                  </a:extLst>
                </a:gridCol>
              </a:tblGrid>
              <a:tr h="384881">
                <a:tc>
                  <a:txBody>
                    <a:bodyPr/>
                    <a:lstStyle/>
                    <a:p>
                      <a:pPr algn="ctr">
                        <a:spcAft>
                          <a:spcPts val="0"/>
                        </a:spcAft>
                      </a:pPr>
                      <a:r>
                        <a:rPr lang="it-IT" sz="1800" b="1" dirty="0">
                          <a:latin typeface="Times New Roman" pitchFamily="18" charset="0"/>
                          <a:cs typeface="Times New Roman" pitchFamily="18" charset="0"/>
                        </a:rPr>
                        <a:t>Author’s Name</a:t>
                      </a:r>
                      <a:endParaRPr lang="en-GB" sz="1800" b="1" dirty="0">
                        <a:latin typeface="Times New Roman" pitchFamily="18" charset="0"/>
                        <a:ea typeface="Times"/>
                        <a:cs typeface="Times New Roman" pitchFamily="18" charset="0"/>
                      </a:endParaRPr>
                    </a:p>
                  </a:txBody>
                  <a:tcPr marL="58802" marR="58802" marT="0" marB="0" anchor="ctr"/>
                </a:tc>
                <a:tc>
                  <a:txBody>
                    <a:bodyPr/>
                    <a:lstStyle/>
                    <a:p>
                      <a:pPr algn="ctr">
                        <a:spcAft>
                          <a:spcPts val="0"/>
                        </a:spcAft>
                      </a:pPr>
                      <a:r>
                        <a:rPr lang="it-IT" sz="1800" b="1" dirty="0">
                          <a:latin typeface="Times New Roman" pitchFamily="18" charset="0"/>
                          <a:cs typeface="Times New Roman" pitchFamily="18" charset="0"/>
                        </a:rPr>
                        <a:t>Publisher &amp; Year</a:t>
                      </a:r>
                      <a:endParaRPr lang="en-GB" sz="1800" b="1" dirty="0">
                        <a:latin typeface="Times New Roman" pitchFamily="18" charset="0"/>
                        <a:ea typeface="Times"/>
                        <a:cs typeface="Times New Roman" pitchFamily="18" charset="0"/>
                      </a:endParaRPr>
                    </a:p>
                  </a:txBody>
                  <a:tcPr marL="58802" marR="58802" marT="0" marB="0" anchor="ctr"/>
                </a:tc>
                <a:tc>
                  <a:txBody>
                    <a:bodyPr/>
                    <a:lstStyle/>
                    <a:p>
                      <a:pPr algn="ctr">
                        <a:spcAft>
                          <a:spcPts val="0"/>
                        </a:spcAft>
                      </a:pPr>
                      <a:r>
                        <a:rPr lang="it-IT" sz="1800" b="1" dirty="0">
                          <a:latin typeface="Times New Roman" pitchFamily="18" charset="0"/>
                          <a:cs typeface="Times New Roman" pitchFamily="18" charset="0"/>
                        </a:rPr>
                        <a:t>Training Methods</a:t>
                      </a:r>
                      <a:endParaRPr lang="en-GB" sz="1800" b="1" dirty="0">
                        <a:latin typeface="Times New Roman" pitchFamily="18" charset="0"/>
                        <a:ea typeface="Times"/>
                        <a:cs typeface="Times New Roman" pitchFamily="18" charset="0"/>
                      </a:endParaRPr>
                    </a:p>
                  </a:txBody>
                  <a:tcPr marL="58802" marR="58802" marT="0" marB="0" anchor="ctr"/>
                </a:tc>
                <a:tc>
                  <a:txBody>
                    <a:bodyPr/>
                    <a:lstStyle/>
                    <a:p>
                      <a:pPr algn="ctr">
                        <a:spcAft>
                          <a:spcPts val="0"/>
                        </a:spcAft>
                      </a:pPr>
                      <a:r>
                        <a:rPr lang="it-IT" sz="1800" b="1" dirty="0">
                          <a:latin typeface="Times New Roman" pitchFamily="18" charset="0"/>
                          <a:cs typeface="Times New Roman" pitchFamily="18" charset="0"/>
                        </a:rPr>
                        <a:t>Dataset</a:t>
                      </a:r>
                      <a:endParaRPr lang="en-GB" sz="1800" b="1" dirty="0">
                        <a:latin typeface="Times New Roman" pitchFamily="18" charset="0"/>
                        <a:ea typeface="Times"/>
                        <a:cs typeface="Times New Roman" pitchFamily="18" charset="0"/>
                      </a:endParaRPr>
                    </a:p>
                  </a:txBody>
                  <a:tcPr marL="58802" marR="58802" marT="0" marB="0" anchor="ctr"/>
                </a:tc>
                <a:tc>
                  <a:txBody>
                    <a:bodyPr/>
                    <a:lstStyle/>
                    <a:p>
                      <a:pPr algn="ctr">
                        <a:spcAft>
                          <a:spcPts val="0"/>
                        </a:spcAft>
                      </a:pPr>
                      <a:r>
                        <a:rPr lang="it-IT" sz="1800" b="1" dirty="0">
                          <a:latin typeface="Times New Roman" pitchFamily="18" charset="0"/>
                          <a:cs typeface="Times New Roman" pitchFamily="18" charset="0"/>
                        </a:rPr>
                        <a:t>Sample Size</a:t>
                      </a:r>
                      <a:endParaRPr lang="en-GB" sz="1800" b="1" dirty="0">
                        <a:latin typeface="Times New Roman" pitchFamily="18" charset="0"/>
                        <a:ea typeface="Times"/>
                        <a:cs typeface="Times New Roman" pitchFamily="18" charset="0"/>
                      </a:endParaRPr>
                    </a:p>
                  </a:txBody>
                  <a:tcPr marL="58802" marR="58802" marT="0" marB="0" anchor="ctr"/>
                </a:tc>
                <a:tc>
                  <a:txBody>
                    <a:bodyPr/>
                    <a:lstStyle/>
                    <a:p>
                      <a:pPr algn="ctr">
                        <a:spcAft>
                          <a:spcPts val="0"/>
                        </a:spcAft>
                      </a:pPr>
                      <a:r>
                        <a:rPr lang="it-IT" sz="1800" b="1" dirty="0">
                          <a:latin typeface="Times New Roman" pitchFamily="18" charset="0"/>
                          <a:cs typeface="Times New Roman" pitchFamily="18" charset="0"/>
                        </a:rPr>
                        <a:t>Accuracy rate (%)</a:t>
                      </a:r>
                      <a:endParaRPr lang="en-GB" sz="1800" b="1" dirty="0">
                        <a:latin typeface="Times New Roman" pitchFamily="18" charset="0"/>
                        <a:ea typeface="Times"/>
                        <a:cs typeface="Times New Roman" pitchFamily="18" charset="0"/>
                      </a:endParaRPr>
                    </a:p>
                  </a:txBody>
                  <a:tcPr marL="58802" marR="58802" marT="0" marB="0" anchor="ctr"/>
                </a:tc>
                <a:extLst>
                  <a:ext uri="{0D108BD9-81ED-4DB2-BD59-A6C34878D82A}">
                    <a16:rowId xmlns:a16="http://schemas.microsoft.com/office/drawing/2014/main" val="10000"/>
                  </a:ext>
                </a:extLst>
              </a:tr>
              <a:tr h="565654">
                <a:tc>
                  <a:txBody>
                    <a:bodyPr/>
                    <a:lstStyle/>
                    <a:p>
                      <a:pPr algn="ctr">
                        <a:spcAft>
                          <a:spcPts val="0"/>
                        </a:spcAft>
                      </a:pPr>
                      <a:r>
                        <a:rPr lang="en-GB" sz="1600" dirty="0">
                          <a:latin typeface="Times New Roman" pitchFamily="18" charset="0"/>
                          <a:ea typeface="Times"/>
                          <a:cs typeface="Times New Roman" pitchFamily="18" charset="0"/>
                        </a:rPr>
                        <a:t>Liu et al. [23] </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Springer, 2022</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CNN</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Images</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27.8K</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71</a:t>
                      </a:r>
                    </a:p>
                  </a:txBody>
                  <a:tcPr marL="58802" marR="58802" marT="0" marB="0" anchor="ctr"/>
                </a:tc>
                <a:extLst>
                  <a:ext uri="{0D108BD9-81ED-4DB2-BD59-A6C34878D82A}">
                    <a16:rowId xmlns:a16="http://schemas.microsoft.com/office/drawing/2014/main" val="10001"/>
                  </a:ext>
                </a:extLst>
              </a:tr>
              <a:tr h="565654">
                <a:tc>
                  <a:txBody>
                    <a:bodyPr/>
                    <a:lstStyle/>
                    <a:p>
                      <a:pPr algn="ctr">
                        <a:spcAft>
                          <a:spcPts val="0"/>
                        </a:spcAft>
                      </a:pPr>
                      <a:r>
                        <a:rPr lang="en-GB" sz="1600" dirty="0">
                          <a:latin typeface="Times New Roman" pitchFamily="18" charset="0"/>
                          <a:ea typeface="Times"/>
                          <a:cs typeface="Times New Roman" pitchFamily="18" charset="0"/>
                        </a:rPr>
                        <a:t>Jiao et al. [24] </a:t>
                      </a:r>
                    </a:p>
                  </a:txBody>
                  <a:tcPr marL="58802" marR="58802" marT="0" marB="0" anchor="ctr"/>
                </a:tc>
                <a:tc>
                  <a:txBody>
                    <a:bodyPr/>
                    <a:lstStyle/>
                    <a:p>
                      <a:pPr algn="ctr">
                        <a:spcAft>
                          <a:spcPts val="0"/>
                        </a:spcAft>
                      </a:pPr>
                      <a:r>
                        <a:rPr lang="en-US" sz="1600" dirty="0">
                          <a:latin typeface="Times New Roman" pitchFamily="18" charset="0"/>
                          <a:ea typeface="Times"/>
                          <a:cs typeface="Times New Roman" pitchFamily="18" charset="0"/>
                        </a:rPr>
                        <a:t>Computers and Electronics in Agriculture, 2022</a:t>
                      </a:r>
                      <a:endParaRPr lang="en-GB" sz="1600" dirty="0">
                        <a:latin typeface="Times New Roman" pitchFamily="18" charset="0"/>
                        <a:ea typeface="Times"/>
                        <a:cs typeface="Times New Roman" pitchFamily="18" charset="0"/>
                      </a:endParaRP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RCNN</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AgriPest21</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77</a:t>
                      </a:r>
                    </a:p>
                  </a:txBody>
                  <a:tcPr marL="58802" marR="58802" marT="0" marB="0" anchor="ctr"/>
                </a:tc>
                <a:extLst>
                  <a:ext uri="{0D108BD9-81ED-4DB2-BD59-A6C34878D82A}">
                    <a16:rowId xmlns:a16="http://schemas.microsoft.com/office/drawing/2014/main" val="10002"/>
                  </a:ext>
                </a:extLst>
              </a:tr>
              <a:tr h="565654">
                <a:tc>
                  <a:txBody>
                    <a:bodyPr/>
                    <a:lstStyle/>
                    <a:p>
                      <a:pPr algn="ctr">
                        <a:spcAft>
                          <a:spcPts val="0"/>
                        </a:spcAft>
                      </a:pPr>
                      <a:r>
                        <a:rPr lang="en-GB" sz="1600" dirty="0">
                          <a:latin typeface="Times New Roman" pitchFamily="18" charset="0"/>
                          <a:ea typeface="Times"/>
                          <a:cs typeface="Times New Roman" pitchFamily="18" charset="0"/>
                        </a:rPr>
                        <a:t>Feng et al. [27] </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 IEEE Access, 2022</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SRCNN</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IP-102</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74.61</a:t>
                      </a:r>
                    </a:p>
                  </a:txBody>
                  <a:tcPr marL="58802" marR="58802" marT="0" marB="0" anchor="ctr"/>
                </a:tc>
                <a:extLst>
                  <a:ext uri="{0D108BD9-81ED-4DB2-BD59-A6C34878D82A}">
                    <a16:rowId xmlns:a16="http://schemas.microsoft.com/office/drawing/2014/main" val="10003"/>
                  </a:ext>
                </a:extLst>
              </a:tr>
              <a:tr h="565654">
                <a:tc>
                  <a:txBody>
                    <a:bodyPr/>
                    <a:lstStyle/>
                    <a:p>
                      <a:pPr algn="ctr">
                        <a:spcAft>
                          <a:spcPts val="0"/>
                        </a:spcAft>
                      </a:pPr>
                      <a:r>
                        <a:rPr lang="en-GB" sz="1600" dirty="0">
                          <a:latin typeface="Times New Roman" pitchFamily="18" charset="0"/>
                          <a:ea typeface="Times"/>
                          <a:cs typeface="Times New Roman" pitchFamily="18" charset="0"/>
                        </a:rPr>
                        <a:t>Ai et al. [29] </a:t>
                      </a:r>
                    </a:p>
                  </a:txBody>
                  <a:tcPr marL="58802" marR="58802"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Times New Roman" pitchFamily="18" charset="0"/>
                          <a:ea typeface="Times"/>
                          <a:cs typeface="Times New Roman" pitchFamily="18" charset="0"/>
                        </a:rPr>
                        <a:t> IEEE Access, 2020</a:t>
                      </a:r>
                    </a:p>
                    <a:p>
                      <a:pPr algn="ctr">
                        <a:spcAft>
                          <a:spcPts val="0"/>
                        </a:spcAft>
                      </a:pPr>
                      <a:endParaRPr lang="en-GB" sz="1600" dirty="0">
                        <a:latin typeface="Times New Roman" pitchFamily="18" charset="0"/>
                        <a:ea typeface="Times"/>
                        <a:cs typeface="Times New Roman" pitchFamily="18" charset="0"/>
                      </a:endParaRP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Inception-ResNet-v2</a:t>
                      </a:r>
                    </a:p>
                  </a:txBody>
                  <a:tcPr marL="58802" marR="58802"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Times New Roman" pitchFamily="18" charset="0"/>
                          <a:ea typeface="Times"/>
                          <a:cs typeface="Times New Roman" pitchFamily="18" charset="0"/>
                        </a:rPr>
                        <a:t>Images</a:t>
                      </a:r>
                    </a:p>
                    <a:p>
                      <a:pPr algn="ctr">
                        <a:spcAft>
                          <a:spcPts val="0"/>
                        </a:spcAft>
                      </a:pPr>
                      <a:endParaRPr lang="en-GB" sz="1600" dirty="0">
                        <a:latin typeface="Times New Roman" pitchFamily="18" charset="0"/>
                        <a:ea typeface="Times"/>
                        <a:cs typeface="Times New Roman" pitchFamily="18" charset="0"/>
                      </a:endParaRP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86.1</a:t>
                      </a:r>
                    </a:p>
                  </a:txBody>
                  <a:tcPr marL="58802" marR="58802" marT="0" marB="0" anchor="ctr"/>
                </a:tc>
                <a:extLst>
                  <a:ext uri="{0D108BD9-81ED-4DB2-BD59-A6C34878D82A}">
                    <a16:rowId xmlns:a16="http://schemas.microsoft.com/office/drawing/2014/main" val="10004"/>
                  </a:ext>
                </a:extLst>
              </a:tr>
            </a:tbl>
          </a:graphicData>
        </a:graphic>
      </p:graphicFrame>
      <p:sp>
        <p:nvSpPr>
          <p:cNvPr id="4" name="Date Placeholder 3"/>
          <p:cNvSpPr>
            <a:spLocks noGrp="1"/>
          </p:cNvSpPr>
          <p:nvPr>
            <p:ph type="dt" sz="half" idx="10"/>
          </p:nvPr>
        </p:nvSpPr>
        <p:spPr/>
        <p:txBody>
          <a:bodyPr/>
          <a:lstStyle/>
          <a:p>
            <a:fld id="{25B1ED04-7131-42EB-8078-8C3C2733484F}" type="datetime1">
              <a:rPr lang="en-IN" smtClean="0"/>
              <a:pPr/>
              <a:t>22-08-2023</a:t>
            </a:fld>
            <a:endParaRPr lang="en-IN" dirty="0"/>
          </a:p>
        </p:txBody>
      </p:sp>
      <p:sp>
        <p:nvSpPr>
          <p:cNvPr id="5" name="Slide Number Placeholder 4"/>
          <p:cNvSpPr>
            <a:spLocks noGrp="1"/>
          </p:cNvSpPr>
          <p:nvPr>
            <p:ph type="sldNum" sz="quarter" idx="12"/>
          </p:nvPr>
        </p:nvSpPr>
        <p:spPr/>
        <p:txBody>
          <a:bodyPr/>
          <a:lstStyle/>
          <a:p>
            <a:fld id="{52FFD92A-B768-4FD3-A33B-86A10F99A0F6}" type="slidenum">
              <a:rPr lang="en-IN" smtClean="0"/>
              <a:pPr/>
              <a:t>7</a:t>
            </a:fld>
            <a:endParaRPr lang="en-IN" dirty="0"/>
          </a:p>
        </p:txBody>
      </p:sp>
      <p:sp>
        <p:nvSpPr>
          <p:cNvPr id="8" name="Title 1"/>
          <p:cNvSpPr>
            <a:spLocks noGrp="1"/>
          </p:cNvSpPr>
          <p:nvPr>
            <p:ph type="title"/>
          </p:nvPr>
        </p:nvSpPr>
        <p:spPr>
          <a:xfrm>
            <a:off x="897192" y="576865"/>
            <a:ext cx="10515600" cy="566208"/>
          </a:xfrm>
        </p:spPr>
        <p:txBody>
          <a:bodyPr>
            <a:normAutofit/>
          </a:bodyPr>
          <a:lstStyle/>
          <a:p>
            <a:r>
              <a:rPr lang="en-US" sz="3000" b="1" dirty="0">
                <a:solidFill>
                  <a:srgbClr val="002060"/>
                </a:solidFill>
                <a:latin typeface="Times New Roman" panose="02020603050405020304" pitchFamily="18" charset="0"/>
                <a:cs typeface="Times New Roman" panose="02020603050405020304" pitchFamily="18" charset="0"/>
              </a:rPr>
              <a:t>Literature Survey</a:t>
            </a:r>
            <a:endParaRPr lang="en-GB" sz="3000" dirty="0"/>
          </a:p>
        </p:txBody>
      </p:sp>
      <p:graphicFrame>
        <p:nvGraphicFramePr>
          <p:cNvPr id="3" name="Content Placeholder 5">
            <a:extLst>
              <a:ext uri="{FF2B5EF4-FFF2-40B4-BE49-F238E27FC236}">
                <a16:creationId xmlns:a16="http://schemas.microsoft.com/office/drawing/2014/main" id="{A904D7CD-C20F-E324-40C4-0A70D0F6FD01}"/>
              </a:ext>
            </a:extLst>
          </p:cNvPr>
          <p:cNvGraphicFramePr>
            <a:graphicFrameLocks/>
          </p:cNvGraphicFramePr>
          <p:nvPr>
            <p:extLst>
              <p:ext uri="{D42A27DB-BD31-4B8C-83A1-F6EECF244321}">
                <p14:modId xmlns:p14="http://schemas.microsoft.com/office/powerpoint/2010/main" val="3402244282"/>
              </p:ext>
            </p:extLst>
          </p:nvPr>
        </p:nvGraphicFramePr>
        <p:xfrm>
          <a:off x="897192" y="4354588"/>
          <a:ext cx="10515600" cy="1696962"/>
        </p:xfrm>
        <a:graphic>
          <a:graphicData uri="http://schemas.openxmlformats.org/drawingml/2006/table">
            <a:tbl>
              <a:tblPr lastCol="1">
                <a:tableStyleId>{5940675A-B579-460E-94D1-54222C63F5DA}</a:tableStyleId>
              </a:tblPr>
              <a:tblGrid>
                <a:gridCol w="1669026">
                  <a:extLst>
                    <a:ext uri="{9D8B030D-6E8A-4147-A177-3AD203B41FA5}">
                      <a16:colId xmlns:a16="http://schemas.microsoft.com/office/drawing/2014/main" val="20000"/>
                    </a:ext>
                  </a:extLst>
                </a:gridCol>
                <a:gridCol w="2728451">
                  <a:extLst>
                    <a:ext uri="{9D8B030D-6E8A-4147-A177-3AD203B41FA5}">
                      <a16:colId xmlns:a16="http://schemas.microsoft.com/office/drawing/2014/main" val="20001"/>
                    </a:ext>
                  </a:extLst>
                </a:gridCol>
                <a:gridCol w="1637071">
                  <a:extLst>
                    <a:ext uri="{9D8B030D-6E8A-4147-A177-3AD203B41FA5}">
                      <a16:colId xmlns:a16="http://schemas.microsoft.com/office/drawing/2014/main" val="20005"/>
                    </a:ext>
                  </a:extLst>
                </a:gridCol>
                <a:gridCol w="1533833">
                  <a:extLst>
                    <a:ext uri="{9D8B030D-6E8A-4147-A177-3AD203B41FA5}">
                      <a16:colId xmlns:a16="http://schemas.microsoft.com/office/drawing/2014/main" val="20006"/>
                    </a:ext>
                  </a:extLst>
                </a:gridCol>
                <a:gridCol w="1297858">
                  <a:extLst>
                    <a:ext uri="{9D8B030D-6E8A-4147-A177-3AD203B41FA5}">
                      <a16:colId xmlns:a16="http://schemas.microsoft.com/office/drawing/2014/main" val="20007"/>
                    </a:ext>
                  </a:extLst>
                </a:gridCol>
                <a:gridCol w="1649361">
                  <a:extLst>
                    <a:ext uri="{9D8B030D-6E8A-4147-A177-3AD203B41FA5}">
                      <a16:colId xmlns:a16="http://schemas.microsoft.com/office/drawing/2014/main" val="20008"/>
                    </a:ext>
                  </a:extLst>
                </a:gridCol>
              </a:tblGrid>
              <a:tr h="565654">
                <a:tc>
                  <a:txBody>
                    <a:bodyPr/>
                    <a:lstStyle/>
                    <a:p>
                      <a:pPr algn="ctr">
                        <a:spcAft>
                          <a:spcPts val="0"/>
                        </a:spcAft>
                      </a:pPr>
                      <a:r>
                        <a:rPr lang="en-GB" sz="1600" dirty="0">
                          <a:latin typeface="Times New Roman" pitchFamily="18" charset="0"/>
                          <a:ea typeface="Times"/>
                          <a:cs typeface="Times New Roman" pitchFamily="18" charset="0"/>
                        </a:rPr>
                        <a:t>Kalpana et al. [33] </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Springer, 2021</a:t>
                      </a:r>
                    </a:p>
                    <a:p>
                      <a:pPr algn="ctr">
                        <a:spcAft>
                          <a:spcPts val="0"/>
                        </a:spcAft>
                      </a:pPr>
                      <a:endParaRPr lang="en-GB" sz="1600" dirty="0">
                        <a:latin typeface="Times New Roman" pitchFamily="18" charset="0"/>
                        <a:ea typeface="Times"/>
                        <a:cs typeface="Times New Roman" pitchFamily="18" charset="0"/>
                      </a:endParaRP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KNN</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Images</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85</a:t>
                      </a:r>
                    </a:p>
                  </a:txBody>
                  <a:tcPr marL="58802" marR="58802" marT="0" marB="0" anchor="ctr"/>
                </a:tc>
                <a:extLst>
                  <a:ext uri="{0D108BD9-81ED-4DB2-BD59-A6C34878D82A}">
                    <a16:rowId xmlns:a16="http://schemas.microsoft.com/office/drawing/2014/main" val="10001"/>
                  </a:ext>
                </a:extLst>
              </a:tr>
              <a:tr h="565654">
                <a:tc>
                  <a:txBody>
                    <a:bodyPr/>
                    <a:lstStyle/>
                    <a:p>
                      <a:pPr algn="ctr">
                        <a:spcAft>
                          <a:spcPts val="0"/>
                        </a:spcAft>
                      </a:pPr>
                      <a:r>
                        <a:rPr lang="en-GB" sz="1600" dirty="0">
                          <a:latin typeface="Times New Roman" pitchFamily="18" charset="0"/>
                          <a:ea typeface="Times"/>
                          <a:cs typeface="Times New Roman" pitchFamily="18" charset="0"/>
                        </a:rPr>
                        <a:t>Kasinathan et al. [39] </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Scopus, 2020</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CNN</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Wang and Xie[62]</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91.5</a:t>
                      </a:r>
                    </a:p>
                  </a:txBody>
                  <a:tcPr marL="58802" marR="58802" marT="0" marB="0" anchor="ctr"/>
                </a:tc>
                <a:extLst>
                  <a:ext uri="{0D108BD9-81ED-4DB2-BD59-A6C34878D82A}">
                    <a16:rowId xmlns:a16="http://schemas.microsoft.com/office/drawing/2014/main" val="10002"/>
                  </a:ext>
                </a:extLst>
              </a:tr>
              <a:tr h="565654">
                <a:tc>
                  <a:txBody>
                    <a:bodyPr/>
                    <a:lstStyle/>
                    <a:p>
                      <a:pPr algn="ctr">
                        <a:spcAft>
                          <a:spcPts val="0"/>
                        </a:spcAft>
                      </a:pPr>
                      <a:r>
                        <a:rPr lang="en-GB" sz="1600" dirty="0">
                          <a:solidFill>
                            <a:srgbClr val="FF0000"/>
                          </a:solidFill>
                          <a:latin typeface="Times New Roman" pitchFamily="18" charset="0"/>
                          <a:ea typeface="Times"/>
                          <a:cs typeface="Times New Roman" pitchFamily="18" charset="0"/>
                        </a:rPr>
                        <a:t>Lyu et al. [61] </a:t>
                      </a:r>
                    </a:p>
                  </a:txBody>
                  <a:tcPr marL="58802" marR="58802" marT="0" marB="0" anchor="ctr"/>
                </a:tc>
                <a:tc>
                  <a:txBody>
                    <a:bodyPr/>
                    <a:lstStyle/>
                    <a:p>
                      <a:pPr algn="ctr">
                        <a:spcAft>
                          <a:spcPts val="0"/>
                        </a:spcAft>
                      </a:pPr>
                      <a:r>
                        <a:rPr lang="en-GB" sz="1600" dirty="0">
                          <a:solidFill>
                            <a:srgbClr val="FF0000"/>
                          </a:solidFill>
                          <a:latin typeface="Times New Roman" pitchFamily="18" charset="0"/>
                          <a:ea typeface="Times"/>
                          <a:cs typeface="Times New Roman" pitchFamily="18" charset="0"/>
                        </a:rPr>
                        <a:t>IEEE Access, 2021</a:t>
                      </a:r>
                    </a:p>
                  </a:txBody>
                  <a:tcPr marL="58802" marR="58802" marT="0" marB="0" anchor="ctr"/>
                </a:tc>
                <a:tc>
                  <a:txBody>
                    <a:bodyPr/>
                    <a:lstStyle/>
                    <a:p>
                      <a:pPr algn="ctr">
                        <a:spcAft>
                          <a:spcPts val="0"/>
                        </a:spcAft>
                      </a:pPr>
                      <a:r>
                        <a:rPr lang="en-GB" sz="1600" dirty="0">
                          <a:solidFill>
                            <a:srgbClr val="FF0000"/>
                          </a:solidFill>
                          <a:latin typeface="Times New Roman" pitchFamily="18" charset="0"/>
                          <a:ea typeface="Times"/>
                          <a:cs typeface="Times New Roman" pitchFamily="18" charset="0"/>
                        </a:rPr>
                        <a:t>SSD</a:t>
                      </a:r>
                    </a:p>
                  </a:txBody>
                  <a:tcPr marL="58802" marR="58802"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FF0000"/>
                          </a:solidFill>
                          <a:latin typeface="Times New Roman" pitchFamily="18" charset="0"/>
                          <a:ea typeface="Times"/>
                          <a:cs typeface="Times New Roman" pitchFamily="18" charset="0"/>
                        </a:rPr>
                        <a:t>Images</a:t>
                      </a:r>
                    </a:p>
                  </a:txBody>
                  <a:tcPr marL="58802" marR="58802" marT="0" marB="0" anchor="ctr"/>
                </a:tc>
                <a:tc>
                  <a:txBody>
                    <a:bodyPr/>
                    <a:lstStyle/>
                    <a:p>
                      <a:pPr algn="ctr">
                        <a:spcAft>
                          <a:spcPts val="0"/>
                        </a:spcAft>
                      </a:pPr>
                      <a:r>
                        <a:rPr lang="en-US" sz="1800" kern="1200" dirty="0">
                          <a:solidFill>
                            <a:srgbClr val="FF0000"/>
                          </a:solidFill>
                          <a:effectLst/>
                          <a:latin typeface="+mn-lt"/>
                          <a:ea typeface="+mn-ea"/>
                          <a:cs typeface="+mn-cs"/>
                        </a:rPr>
                        <a:t>9.99K</a:t>
                      </a:r>
                      <a:endParaRPr lang="en-GB" sz="1600" dirty="0">
                        <a:solidFill>
                          <a:srgbClr val="FF0000"/>
                        </a:solidFill>
                        <a:latin typeface="Times New Roman" pitchFamily="18" charset="0"/>
                        <a:ea typeface="Times"/>
                        <a:cs typeface="Times New Roman" pitchFamily="18" charset="0"/>
                      </a:endParaRPr>
                    </a:p>
                  </a:txBody>
                  <a:tcPr marL="58802" marR="58802" marT="0" marB="0" anchor="ctr"/>
                </a:tc>
                <a:tc>
                  <a:txBody>
                    <a:bodyPr/>
                    <a:lstStyle/>
                    <a:p>
                      <a:pPr algn="ctr">
                        <a:spcAft>
                          <a:spcPts val="0"/>
                        </a:spcAft>
                      </a:pPr>
                      <a:r>
                        <a:rPr lang="en-GB" sz="1600" dirty="0">
                          <a:solidFill>
                            <a:srgbClr val="FF0000"/>
                          </a:solidFill>
                          <a:latin typeface="Times New Roman" pitchFamily="18" charset="0"/>
                          <a:ea typeface="Times"/>
                          <a:cs typeface="Times New Roman" pitchFamily="18" charset="0"/>
                        </a:rPr>
                        <a:t>96.89</a:t>
                      </a:r>
                    </a:p>
                  </a:txBody>
                  <a:tcPr marL="58802" marR="58802"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34433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13943572"/>
              </p:ext>
            </p:extLst>
          </p:nvPr>
        </p:nvGraphicFramePr>
        <p:xfrm>
          <a:off x="897192" y="1762014"/>
          <a:ext cx="10515601" cy="2811256"/>
        </p:xfrm>
        <a:graphic>
          <a:graphicData uri="http://schemas.openxmlformats.org/drawingml/2006/table">
            <a:tbl>
              <a:tblPr lastCol="1">
                <a:tableStyleId>{5940675A-B579-460E-94D1-54222C63F5DA}</a:tableStyleId>
              </a:tblPr>
              <a:tblGrid>
                <a:gridCol w="1669026">
                  <a:extLst>
                    <a:ext uri="{9D8B030D-6E8A-4147-A177-3AD203B41FA5}">
                      <a16:colId xmlns:a16="http://schemas.microsoft.com/office/drawing/2014/main" val="20000"/>
                    </a:ext>
                  </a:extLst>
                </a:gridCol>
                <a:gridCol w="2728451">
                  <a:extLst>
                    <a:ext uri="{9D8B030D-6E8A-4147-A177-3AD203B41FA5}">
                      <a16:colId xmlns:a16="http://schemas.microsoft.com/office/drawing/2014/main" val="20001"/>
                    </a:ext>
                  </a:extLst>
                </a:gridCol>
                <a:gridCol w="1637071">
                  <a:extLst>
                    <a:ext uri="{9D8B030D-6E8A-4147-A177-3AD203B41FA5}">
                      <a16:colId xmlns:a16="http://schemas.microsoft.com/office/drawing/2014/main" val="20005"/>
                    </a:ext>
                  </a:extLst>
                </a:gridCol>
                <a:gridCol w="1533834">
                  <a:extLst>
                    <a:ext uri="{9D8B030D-6E8A-4147-A177-3AD203B41FA5}">
                      <a16:colId xmlns:a16="http://schemas.microsoft.com/office/drawing/2014/main" val="20006"/>
                    </a:ext>
                  </a:extLst>
                </a:gridCol>
                <a:gridCol w="1297858">
                  <a:extLst>
                    <a:ext uri="{9D8B030D-6E8A-4147-A177-3AD203B41FA5}">
                      <a16:colId xmlns:a16="http://schemas.microsoft.com/office/drawing/2014/main" val="20007"/>
                    </a:ext>
                  </a:extLst>
                </a:gridCol>
                <a:gridCol w="1649361">
                  <a:extLst>
                    <a:ext uri="{9D8B030D-6E8A-4147-A177-3AD203B41FA5}">
                      <a16:colId xmlns:a16="http://schemas.microsoft.com/office/drawing/2014/main" val="20008"/>
                    </a:ext>
                  </a:extLst>
                </a:gridCol>
              </a:tblGrid>
              <a:tr h="384881">
                <a:tc>
                  <a:txBody>
                    <a:bodyPr/>
                    <a:lstStyle/>
                    <a:p>
                      <a:pPr algn="ctr">
                        <a:spcAft>
                          <a:spcPts val="0"/>
                        </a:spcAft>
                      </a:pPr>
                      <a:r>
                        <a:rPr lang="it-IT" sz="1800" b="1" dirty="0">
                          <a:latin typeface="Times New Roman" pitchFamily="18" charset="0"/>
                          <a:cs typeface="Times New Roman" pitchFamily="18" charset="0"/>
                        </a:rPr>
                        <a:t>Author’s Name</a:t>
                      </a:r>
                      <a:endParaRPr lang="en-GB" sz="1800" b="1" dirty="0">
                        <a:latin typeface="Times New Roman" pitchFamily="18" charset="0"/>
                        <a:ea typeface="Times"/>
                        <a:cs typeface="Times New Roman" pitchFamily="18" charset="0"/>
                      </a:endParaRPr>
                    </a:p>
                  </a:txBody>
                  <a:tcPr marL="58802" marR="58802" marT="0" marB="0" anchor="ctr"/>
                </a:tc>
                <a:tc>
                  <a:txBody>
                    <a:bodyPr/>
                    <a:lstStyle/>
                    <a:p>
                      <a:pPr algn="ctr">
                        <a:spcAft>
                          <a:spcPts val="0"/>
                        </a:spcAft>
                      </a:pPr>
                      <a:r>
                        <a:rPr lang="it-IT" sz="1800" b="1" dirty="0">
                          <a:latin typeface="Times New Roman" pitchFamily="18" charset="0"/>
                          <a:cs typeface="Times New Roman" pitchFamily="18" charset="0"/>
                        </a:rPr>
                        <a:t>Publisher &amp; Year</a:t>
                      </a:r>
                      <a:endParaRPr lang="en-GB" sz="1800" b="1" dirty="0">
                        <a:latin typeface="Times New Roman" pitchFamily="18" charset="0"/>
                        <a:ea typeface="Times"/>
                        <a:cs typeface="Times New Roman" pitchFamily="18" charset="0"/>
                      </a:endParaRPr>
                    </a:p>
                  </a:txBody>
                  <a:tcPr marL="58802" marR="58802" marT="0" marB="0" anchor="ctr"/>
                </a:tc>
                <a:tc>
                  <a:txBody>
                    <a:bodyPr/>
                    <a:lstStyle/>
                    <a:p>
                      <a:pPr algn="ctr">
                        <a:spcAft>
                          <a:spcPts val="0"/>
                        </a:spcAft>
                      </a:pPr>
                      <a:r>
                        <a:rPr lang="it-IT" sz="1800" b="1" dirty="0">
                          <a:latin typeface="Times New Roman" pitchFamily="18" charset="0"/>
                          <a:cs typeface="Times New Roman" pitchFamily="18" charset="0"/>
                        </a:rPr>
                        <a:t>Training Methods</a:t>
                      </a:r>
                      <a:endParaRPr lang="en-GB" sz="1800" b="1" dirty="0">
                        <a:latin typeface="Times New Roman" pitchFamily="18" charset="0"/>
                        <a:ea typeface="Times"/>
                        <a:cs typeface="Times New Roman" pitchFamily="18" charset="0"/>
                      </a:endParaRPr>
                    </a:p>
                  </a:txBody>
                  <a:tcPr marL="58802" marR="58802" marT="0" marB="0" anchor="ctr"/>
                </a:tc>
                <a:tc>
                  <a:txBody>
                    <a:bodyPr/>
                    <a:lstStyle/>
                    <a:p>
                      <a:pPr algn="ctr">
                        <a:spcAft>
                          <a:spcPts val="0"/>
                        </a:spcAft>
                      </a:pPr>
                      <a:r>
                        <a:rPr lang="it-IT" sz="1800" b="1" dirty="0">
                          <a:latin typeface="Times New Roman" pitchFamily="18" charset="0"/>
                          <a:cs typeface="Times New Roman" pitchFamily="18" charset="0"/>
                        </a:rPr>
                        <a:t>Dataset</a:t>
                      </a:r>
                      <a:endParaRPr lang="en-GB" sz="1800" b="1" dirty="0">
                        <a:latin typeface="Times New Roman" pitchFamily="18" charset="0"/>
                        <a:ea typeface="Times"/>
                        <a:cs typeface="Times New Roman" pitchFamily="18" charset="0"/>
                      </a:endParaRPr>
                    </a:p>
                  </a:txBody>
                  <a:tcPr marL="58802" marR="58802" marT="0" marB="0" anchor="ctr"/>
                </a:tc>
                <a:tc>
                  <a:txBody>
                    <a:bodyPr/>
                    <a:lstStyle/>
                    <a:p>
                      <a:pPr algn="ctr">
                        <a:spcAft>
                          <a:spcPts val="0"/>
                        </a:spcAft>
                      </a:pPr>
                      <a:r>
                        <a:rPr lang="it-IT" sz="1800" b="1" dirty="0">
                          <a:latin typeface="Times New Roman" pitchFamily="18" charset="0"/>
                          <a:cs typeface="Times New Roman" pitchFamily="18" charset="0"/>
                        </a:rPr>
                        <a:t>Sample Size</a:t>
                      </a:r>
                      <a:endParaRPr lang="en-GB" sz="1800" b="1" dirty="0">
                        <a:latin typeface="Times New Roman" pitchFamily="18" charset="0"/>
                        <a:ea typeface="Times"/>
                        <a:cs typeface="Times New Roman" pitchFamily="18" charset="0"/>
                      </a:endParaRPr>
                    </a:p>
                  </a:txBody>
                  <a:tcPr marL="58802" marR="58802" marT="0" marB="0" anchor="ctr"/>
                </a:tc>
                <a:tc>
                  <a:txBody>
                    <a:bodyPr/>
                    <a:lstStyle/>
                    <a:p>
                      <a:pPr algn="ctr">
                        <a:spcAft>
                          <a:spcPts val="0"/>
                        </a:spcAft>
                      </a:pPr>
                      <a:r>
                        <a:rPr lang="it-IT" sz="1800" b="1" dirty="0">
                          <a:latin typeface="Times New Roman" pitchFamily="18" charset="0"/>
                          <a:cs typeface="Times New Roman" pitchFamily="18" charset="0"/>
                        </a:rPr>
                        <a:t>Accuracy rate (%)</a:t>
                      </a:r>
                      <a:endParaRPr lang="en-GB" sz="1800" b="1" dirty="0">
                        <a:latin typeface="Times New Roman" pitchFamily="18" charset="0"/>
                        <a:ea typeface="Times"/>
                        <a:cs typeface="Times New Roman" pitchFamily="18" charset="0"/>
                      </a:endParaRPr>
                    </a:p>
                  </a:txBody>
                  <a:tcPr marL="58802" marR="58802" marT="0" marB="0" anchor="ctr"/>
                </a:tc>
                <a:extLst>
                  <a:ext uri="{0D108BD9-81ED-4DB2-BD59-A6C34878D82A}">
                    <a16:rowId xmlns:a16="http://schemas.microsoft.com/office/drawing/2014/main" val="10000"/>
                  </a:ext>
                </a:extLst>
              </a:tr>
              <a:tr h="565654">
                <a:tc gridSpan="6">
                  <a:txBody>
                    <a:bodyPr/>
                    <a:lstStyle/>
                    <a:p>
                      <a:pPr algn="ctr">
                        <a:spcAft>
                          <a:spcPts val="0"/>
                        </a:spcAft>
                      </a:pPr>
                      <a:r>
                        <a:rPr lang="en-GB" sz="1600" dirty="0">
                          <a:latin typeface="Times New Roman" pitchFamily="18" charset="0"/>
                          <a:ea typeface="Times"/>
                          <a:cs typeface="Times New Roman" pitchFamily="18" charset="0"/>
                        </a:rPr>
                        <a:t>..........................................</a:t>
                      </a:r>
                    </a:p>
                  </a:txBody>
                  <a:tcPr marL="58802" marR="58802" marT="0" marB="0" anchor="ctr"/>
                </a:tc>
                <a:tc hMerge="1">
                  <a:txBody>
                    <a:bodyPr/>
                    <a:lstStyle/>
                    <a:p>
                      <a:pPr algn="ctr">
                        <a:spcAft>
                          <a:spcPts val="0"/>
                        </a:spcAft>
                      </a:pPr>
                      <a:endParaRPr lang="en-GB" sz="1600" dirty="0">
                        <a:latin typeface="Times New Roman" pitchFamily="18" charset="0"/>
                        <a:ea typeface="Times"/>
                        <a:cs typeface="Times New Roman" pitchFamily="18" charset="0"/>
                      </a:endParaRPr>
                    </a:p>
                  </a:txBody>
                  <a:tcPr marL="58802" marR="58802" marT="0" marB="0" anchor="ctr"/>
                </a:tc>
                <a:tc hMerge="1">
                  <a:txBody>
                    <a:bodyPr/>
                    <a:lstStyle/>
                    <a:p>
                      <a:pPr algn="ctr">
                        <a:spcAft>
                          <a:spcPts val="0"/>
                        </a:spcAft>
                      </a:pPr>
                      <a:endParaRPr lang="en-GB" sz="1600" dirty="0">
                        <a:latin typeface="Times New Roman" pitchFamily="18" charset="0"/>
                        <a:ea typeface="Times"/>
                        <a:cs typeface="Times New Roman" pitchFamily="18" charset="0"/>
                      </a:endParaRPr>
                    </a:p>
                  </a:txBody>
                  <a:tcPr marL="58802" marR="58802" marT="0" marB="0" anchor="ctr"/>
                </a:tc>
                <a:tc hMerge="1">
                  <a:txBody>
                    <a:bodyPr/>
                    <a:lstStyle/>
                    <a:p>
                      <a:pPr algn="ctr">
                        <a:spcAft>
                          <a:spcPts val="0"/>
                        </a:spcAft>
                      </a:pPr>
                      <a:endParaRPr lang="en-GB" sz="1600" dirty="0">
                        <a:latin typeface="Times New Roman" pitchFamily="18" charset="0"/>
                        <a:ea typeface="Times"/>
                        <a:cs typeface="Times New Roman" pitchFamily="18" charset="0"/>
                      </a:endParaRPr>
                    </a:p>
                  </a:txBody>
                  <a:tcPr marL="58802" marR="58802" marT="0" marB="0" anchor="ctr"/>
                </a:tc>
                <a:tc hMerge="1">
                  <a:txBody>
                    <a:bodyPr/>
                    <a:lstStyle/>
                    <a:p>
                      <a:pPr algn="ctr">
                        <a:spcAft>
                          <a:spcPts val="0"/>
                        </a:spcAft>
                      </a:pPr>
                      <a:endParaRPr lang="en-GB" sz="1600" dirty="0">
                        <a:latin typeface="Times New Roman" pitchFamily="18" charset="0"/>
                        <a:ea typeface="Times"/>
                        <a:cs typeface="Times New Roman" pitchFamily="18" charset="0"/>
                      </a:endParaRPr>
                    </a:p>
                  </a:txBody>
                  <a:tcPr marL="58802" marR="58802" marT="0" marB="0" anchor="ctr"/>
                </a:tc>
                <a:tc hMerge="1">
                  <a:txBody>
                    <a:bodyPr/>
                    <a:lstStyle/>
                    <a:p>
                      <a:pPr algn="ctr">
                        <a:spcAft>
                          <a:spcPts val="0"/>
                        </a:spcAft>
                      </a:pPr>
                      <a:endParaRPr lang="en-GB" sz="1600" dirty="0">
                        <a:latin typeface="Times New Roman" pitchFamily="18" charset="0"/>
                        <a:ea typeface="Times"/>
                        <a:cs typeface="Times New Roman" pitchFamily="18" charset="0"/>
                      </a:endParaRPr>
                    </a:p>
                  </a:txBody>
                  <a:tcPr marL="58802" marR="58802" marT="0" marB="0" anchor="ctr"/>
                </a:tc>
                <a:extLst>
                  <a:ext uri="{0D108BD9-81ED-4DB2-BD59-A6C34878D82A}">
                    <a16:rowId xmlns:a16="http://schemas.microsoft.com/office/drawing/2014/main" val="10001"/>
                  </a:ext>
                </a:extLst>
              </a:tr>
              <a:tr h="565654">
                <a:tc>
                  <a:txBody>
                    <a:bodyPr/>
                    <a:lstStyle/>
                    <a:p>
                      <a:pPr algn="ctr">
                        <a:spcAft>
                          <a:spcPts val="0"/>
                        </a:spcAft>
                      </a:pPr>
                      <a:r>
                        <a:rPr lang="en-GB" sz="1600" dirty="0">
                          <a:latin typeface="Times New Roman" pitchFamily="18" charset="0"/>
                          <a:ea typeface="Times"/>
                          <a:cs typeface="Times New Roman" pitchFamily="18" charset="0"/>
                        </a:rPr>
                        <a:t>Garg et al. [63]  </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Springer, 2022</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DNA</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DNA Barcode</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a:t>
                      </a:r>
                    </a:p>
                  </a:txBody>
                  <a:tcPr marL="58802" marR="58802" marT="0" marB="0" anchor="ctr"/>
                </a:tc>
                <a:extLst>
                  <a:ext uri="{0D108BD9-81ED-4DB2-BD59-A6C34878D82A}">
                    <a16:rowId xmlns:a16="http://schemas.microsoft.com/office/drawing/2014/main" val="10002"/>
                  </a:ext>
                </a:extLst>
              </a:tr>
              <a:tr h="565654">
                <a:tc>
                  <a:txBody>
                    <a:bodyPr/>
                    <a:lstStyle/>
                    <a:p>
                      <a:pPr algn="ctr">
                        <a:spcAft>
                          <a:spcPts val="0"/>
                        </a:spcAft>
                      </a:pPr>
                      <a:r>
                        <a:rPr lang="en-GB" sz="1600" dirty="0">
                          <a:latin typeface="Times New Roman" pitchFamily="18" charset="0"/>
                          <a:ea typeface="Times"/>
                          <a:cs typeface="Times New Roman" pitchFamily="18" charset="0"/>
                        </a:rPr>
                        <a:t>Moussian et al. [64] </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Springer, 2022</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RNA</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RNA</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a:t>
                      </a:r>
                    </a:p>
                  </a:txBody>
                  <a:tcPr marL="58802" marR="58802" marT="0" marB="0" anchor="ctr"/>
                </a:tc>
                <a:tc>
                  <a:txBody>
                    <a:bodyPr/>
                    <a:lstStyle/>
                    <a:p>
                      <a:pPr algn="ctr">
                        <a:spcAft>
                          <a:spcPts val="0"/>
                        </a:spcAft>
                      </a:pPr>
                      <a:r>
                        <a:rPr lang="en-GB" sz="1600" dirty="0">
                          <a:latin typeface="Times New Roman" pitchFamily="18" charset="0"/>
                          <a:ea typeface="Times"/>
                          <a:cs typeface="Times New Roman" pitchFamily="18" charset="0"/>
                        </a:rPr>
                        <a:t>-</a:t>
                      </a:r>
                    </a:p>
                  </a:txBody>
                  <a:tcPr marL="58802" marR="58802" marT="0" marB="0" anchor="ctr"/>
                </a:tc>
                <a:extLst>
                  <a:ext uri="{0D108BD9-81ED-4DB2-BD59-A6C34878D82A}">
                    <a16:rowId xmlns:a16="http://schemas.microsoft.com/office/drawing/2014/main" val="10003"/>
                  </a:ext>
                </a:extLst>
              </a:tr>
              <a:tr h="565654">
                <a:tc>
                  <a:txBody>
                    <a:bodyPr/>
                    <a:lstStyle/>
                    <a:p>
                      <a:pPr algn="ctr">
                        <a:spcAft>
                          <a:spcPts val="0"/>
                        </a:spcAft>
                      </a:pPr>
                      <a:r>
                        <a:rPr lang="en-GB" sz="1600" b="1" dirty="0">
                          <a:solidFill>
                            <a:srgbClr val="FF0000"/>
                          </a:solidFill>
                          <a:latin typeface="Times New Roman" pitchFamily="18" charset="0"/>
                          <a:ea typeface="Times"/>
                          <a:cs typeface="Times New Roman" pitchFamily="18" charset="0"/>
                        </a:rPr>
                        <a:t>Le-Qing et al. [65] </a:t>
                      </a:r>
                    </a:p>
                  </a:txBody>
                  <a:tcPr marL="58802" marR="58802" marT="0" marB="0" anchor="ctr"/>
                </a:tc>
                <a:tc>
                  <a:txBody>
                    <a:bodyPr/>
                    <a:lstStyle/>
                    <a:p>
                      <a:pPr algn="ctr">
                        <a:spcAft>
                          <a:spcPts val="0"/>
                        </a:spcAft>
                      </a:pPr>
                      <a:r>
                        <a:rPr lang="en-GB" sz="1600" b="1" dirty="0">
                          <a:solidFill>
                            <a:srgbClr val="FF0000"/>
                          </a:solidFill>
                          <a:latin typeface="Times New Roman" pitchFamily="18" charset="0"/>
                          <a:ea typeface="Times"/>
                          <a:cs typeface="Times New Roman" pitchFamily="18" charset="0"/>
                        </a:rPr>
                        <a:t> IEEE Access, 2022</a:t>
                      </a:r>
                    </a:p>
                  </a:txBody>
                  <a:tcPr marL="58802" marR="58802" marT="0" marB="0" anchor="ctr"/>
                </a:tc>
                <a:tc>
                  <a:txBody>
                    <a:bodyPr/>
                    <a:lstStyle/>
                    <a:p>
                      <a:pPr algn="ctr">
                        <a:spcAft>
                          <a:spcPts val="0"/>
                        </a:spcAft>
                      </a:pPr>
                      <a:r>
                        <a:rPr lang="en-GB" sz="1600" b="1" dirty="0">
                          <a:solidFill>
                            <a:srgbClr val="FF0000"/>
                          </a:solidFill>
                          <a:latin typeface="Times New Roman" pitchFamily="18" charset="0"/>
                          <a:ea typeface="Times"/>
                          <a:cs typeface="Times New Roman" pitchFamily="18" charset="0"/>
                        </a:rPr>
                        <a:t>PNN</a:t>
                      </a:r>
                    </a:p>
                  </a:txBody>
                  <a:tcPr marL="58802" marR="58802" marT="0" marB="0" anchor="ctr"/>
                </a:tc>
                <a:tc>
                  <a:txBody>
                    <a:bodyPr/>
                    <a:lstStyle/>
                    <a:p>
                      <a:pPr algn="ctr">
                        <a:spcAft>
                          <a:spcPts val="0"/>
                        </a:spcAft>
                      </a:pPr>
                      <a:r>
                        <a:rPr lang="en-GB" sz="1600" b="1" dirty="0">
                          <a:solidFill>
                            <a:srgbClr val="FF0000"/>
                          </a:solidFill>
                          <a:latin typeface="Times New Roman" pitchFamily="18" charset="0"/>
                          <a:ea typeface="Times"/>
                          <a:cs typeface="Times New Roman" pitchFamily="18" charset="0"/>
                        </a:rPr>
                        <a:t>IP-102</a:t>
                      </a:r>
                    </a:p>
                  </a:txBody>
                  <a:tcPr marL="58802" marR="58802" marT="0" marB="0" anchor="ctr"/>
                </a:tc>
                <a:tc>
                  <a:txBody>
                    <a:bodyPr/>
                    <a:lstStyle/>
                    <a:p>
                      <a:pPr algn="ctr">
                        <a:spcAft>
                          <a:spcPts val="0"/>
                        </a:spcAft>
                      </a:pPr>
                      <a:r>
                        <a:rPr lang="en-GB" sz="1600" b="1" dirty="0">
                          <a:solidFill>
                            <a:srgbClr val="FF0000"/>
                          </a:solidFill>
                          <a:latin typeface="Times New Roman" pitchFamily="18" charset="0"/>
                          <a:ea typeface="Times"/>
                          <a:cs typeface="Times New Roman" pitchFamily="18" charset="0"/>
                        </a:rPr>
                        <a:t>50 </a:t>
                      </a:r>
                    </a:p>
                  </a:txBody>
                  <a:tcPr marL="58802" marR="58802" marT="0" marB="0" anchor="ctr"/>
                </a:tc>
                <a:tc>
                  <a:txBody>
                    <a:bodyPr/>
                    <a:lstStyle/>
                    <a:p>
                      <a:pPr algn="ctr">
                        <a:spcAft>
                          <a:spcPts val="0"/>
                        </a:spcAft>
                      </a:pPr>
                      <a:r>
                        <a:rPr lang="en-GB" sz="1600" b="1" dirty="0">
                          <a:solidFill>
                            <a:srgbClr val="FF0000"/>
                          </a:solidFill>
                          <a:latin typeface="Times New Roman" pitchFamily="18" charset="0"/>
                          <a:ea typeface="Times"/>
                          <a:cs typeface="Times New Roman" pitchFamily="18" charset="0"/>
                        </a:rPr>
                        <a:t>96</a:t>
                      </a:r>
                    </a:p>
                  </a:txBody>
                  <a:tcPr marL="58802" marR="58802" marT="0" marB="0" anchor="ctr"/>
                </a:tc>
                <a:extLst>
                  <a:ext uri="{0D108BD9-81ED-4DB2-BD59-A6C34878D82A}">
                    <a16:rowId xmlns:a16="http://schemas.microsoft.com/office/drawing/2014/main" val="10004"/>
                  </a:ext>
                </a:extLst>
              </a:tr>
            </a:tbl>
          </a:graphicData>
        </a:graphic>
      </p:graphicFrame>
      <p:sp>
        <p:nvSpPr>
          <p:cNvPr id="4" name="Date Placeholder 3"/>
          <p:cNvSpPr>
            <a:spLocks noGrp="1"/>
          </p:cNvSpPr>
          <p:nvPr>
            <p:ph type="dt" sz="half" idx="10"/>
          </p:nvPr>
        </p:nvSpPr>
        <p:spPr/>
        <p:txBody>
          <a:bodyPr/>
          <a:lstStyle/>
          <a:p>
            <a:fld id="{25B1ED04-7131-42EB-8078-8C3C2733484F}" type="datetime1">
              <a:rPr lang="en-IN" smtClean="0"/>
              <a:pPr/>
              <a:t>22-08-2023</a:t>
            </a:fld>
            <a:endParaRPr lang="en-IN" dirty="0"/>
          </a:p>
        </p:txBody>
      </p:sp>
      <p:sp>
        <p:nvSpPr>
          <p:cNvPr id="5" name="Slide Number Placeholder 4"/>
          <p:cNvSpPr>
            <a:spLocks noGrp="1"/>
          </p:cNvSpPr>
          <p:nvPr>
            <p:ph type="sldNum" sz="quarter" idx="12"/>
          </p:nvPr>
        </p:nvSpPr>
        <p:spPr/>
        <p:txBody>
          <a:bodyPr/>
          <a:lstStyle/>
          <a:p>
            <a:fld id="{52FFD92A-B768-4FD3-A33B-86A10F99A0F6}" type="slidenum">
              <a:rPr lang="en-IN" smtClean="0"/>
              <a:pPr/>
              <a:t>8</a:t>
            </a:fld>
            <a:endParaRPr lang="en-IN" dirty="0"/>
          </a:p>
        </p:txBody>
      </p:sp>
      <p:sp>
        <p:nvSpPr>
          <p:cNvPr id="8" name="Title 1"/>
          <p:cNvSpPr>
            <a:spLocks noGrp="1"/>
          </p:cNvSpPr>
          <p:nvPr>
            <p:ph type="title"/>
          </p:nvPr>
        </p:nvSpPr>
        <p:spPr>
          <a:xfrm>
            <a:off x="897192" y="828146"/>
            <a:ext cx="10515600" cy="566208"/>
          </a:xfrm>
        </p:spPr>
        <p:txBody>
          <a:bodyPr>
            <a:normAutofit/>
          </a:bodyPr>
          <a:lstStyle/>
          <a:p>
            <a:r>
              <a:rPr lang="en-US" sz="3000" b="1" dirty="0">
                <a:solidFill>
                  <a:srgbClr val="002060"/>
                </a:solidFill>
                <a:latin typeface="Times New Roman" panose="02020603050405020304" pitchFamily="18" charset="0"/>
                <a:cs typeface="Times New Roman" panose="02020603050405020304" pitchFamily="18" charset="0"/>
              </a:rPr>
              <a:t>Literature Survey….</a:t>
            </a:r>
            <a:endParaRPr lang="en-GB" sz="3000" dirty="0"/>
          </a:p>
        </p:txBody>
      </p:sp>
      <p:graphicFrame>
        <p:nvGraphicFramePr>
          <p:cNvPr id="2" name="Content Placeholder 5">
            <a:extLst>
              <a:ext uri="{FF2B5EF4-FFF2-40B4-BE49-F238E27FC236}">
                <a16:creationId xmlns:a16="http://schemas.microsoft.com/office/drawing/2014/main" id="{0E9D6B17-D00C-2F80-BD83-C284459873E4}"/>
              </a:ext>
            </a:extLst>
          </p:cNvPr>
          <p:cNvGraphicFramePr>
            <a:graphicFrameLocks/>
          </p:cNvGraphicFramePr>
          <p:nvPr>
            <p:extLst>
              <p:ext uri="{D42A27DB-BD31-4B8C-83A1-F6EECF244321}">
                <p14:modId xmlns:p14="http://schemas.microsoft.com/office/powerpoint/2010/main" val="4088745598"/>
              </p:ext>
            </p:extLst>
          </p:nvPr>
        </p:nvGraphicFramePr>
        <p:xfrm>
          <a:off x="897192" y="4558030"/>
          <a:ext cx="10515600" cy="1131308"/>
        </p:xfrm>
        <a:graphic>
          <a:graphicData uri="http://schemas.openxmlformats.org/drawingml/2006/table">
            <a:tbl>
              <a:tblPr lastCol="1">
                <a:tableStyleId>{5940675A-B579-460E-94D1-54222C63F5DA}</a:tableStyleId>
              </a:tblPr>
              <a:tblGrid>
                <a:gridCol w="1669026">
                  <a:extLst>
                    <a:ext uri="{9D8B030D-6E8A-4147-A177-3AD203B41FA5}">
                      <a16:colId xmlns:a16="http://schemas.microsoft.com/office/drawing/2014/main" val="20000"/>
                    </a:ext>
                  </a:extLst>
                </a:gridCol>
                <a:gridCol w="2728451">
                  <a:extLst>
                    <a:ext uri="{9D8B030D-6E8A-4147-A177-3AD203B41FA5}">
                      <a16:colId xmlns:a16="http://schemas.microsoft.com/office/drawing/2014/main" val="20001"/>
                    </a:ext>
                  </a:extLst>
                </a:gridCol>
                <a:gridCol w="1637071">
                  <a:extLst>
                    <a:ext uri="{9D8B030D-6E8A-4147-A177-3AD203B41FA5}">
                      <a16:colId xmlns:a16="http://schemas.microsoft.com/office/drawing/2014/main" val="20005"/>
                    </a:ext>
                  </a:extLst>
                </a:gridCol>
                <a:gridCol w="1533833">
                  <a:extLst>
                    <a:ext uri="{9D8B030D-6E8A-4147-A177-3AD203B41FA5}">
                      <a16:colId xmlns:a16="http://schemas.microsoft.com/office/drawing/2014/main" val="20006"/>
                    </a:ext>
                  </a:extLst>
                </a:gridCol>
                <a:gridCol w="1297858">
                  <a:extLst>
                    <a:ext uri="{9D8B030D-6E8A-4147-A177-3AD203B41FA5}">
                      <a16:colId xmlns:a16="http://schemas.microsoft.com/office/drawing/2014/main" val="20007"/>
                    </a:ext>
                  </a:extLst>
                </a:gridCol>
                <a:gridCol w="1649361">
                  <a:extLst>
                    <a:ext uri="{9D8B030D-6E8A-4147-A177-3AD203B41FA5}">
                      <a16:colId xmlns:a16="http://schemas.microsoft.com/office/drawing/2014/main" val="20008"/>
                    </a:ext>
                  </a:extLst>
                </a:gridCol>
              </a:tblGrid>
              <a:tr h="565654">
                <a:tc>
                  <a:txBody>
                    <a:bodyPr/>
                    <a:lstStyle/>
                    <a:p>
                      <a:pPr algn="ctr">
                        <a:spcAft>
                          <a:spcPts val="0"/>
                        </a:spcAft>
                      </a:pPr>
                      <a:r>
                        <a:rPr lang="en-GB" sz="1600" b="1" dirty="0">
                          <a:solidFill>
                            <a:schemeClr val="tx1"/>
                          </a:solidFill>
                          <a:latin typeface="Times New Roman" pitchFamily="18" charset="0"/>
                          <a:ea typeface="Times"/>
                          <a:cs typeface="Times New Roman" pitchFamily="18" charset="0"/>
                        </a:rPr>
                        <a:t>Santiago et al. [66] </a:t>
                      </a:r>
                    </a:p>
                  </a:txBody>
                  <a:tcPr marL="58802" marR="58802" marT="0" marB="0" anchor="ctr"/>
                </a:tc>
                <a:tc>
                  <a:txBody>
                    <a:bodyPr/>
                    <a:lstStyle/>
                    <a:p>
                      <a:pPr algn="ctr">
                        <a:spcAft>
                          <a:spcPts val="0"/>
                        </a:spcAft>
                      </a:pPr>
                      <a:r>
                        <a:rPr lang="en-GB" sz="1600" b="1" dirty="0">
                          <a:solidFill>
                            <a:schemeClr val="tx1"/>
                          </a:solidFill>
                          <a:latin typeface="Times New Roman" pitchFamily="18" charset="0"/>
                          <a:ea typeface="Times"/>
                          <a:cs typeface="Times New Roman" pitchFamily="18" charset="0"/>
                        </a:rPr>
                        <a:t> IEEE, 2017</a:t>
                      </a:r>
                    </a:p>
                  </a:txBody>
                  <a:tcPr marL="58802" marR="58802" marT="0" marB="0" anchor="ctr"/>
                </a:tc>
                <a:tc>
                  <a:txBody>
                    <a:bodyPr/>
                    <a:lstStyle/>
                    <a:p>
                      <a:pPr algn="ctr">
                        <a:spcAft>
                          <a:spcPts val="0"/>
                        </a:spcAft>
                      </a:pPr>
                      <a:r>
                        <a:rPr lang="en-GB" sz="1600" b="1" dirty="0">
                          <a:solidFill>
                            <a:schemeClr val="tx1"/>
                          </a:solidFill>
                          <a:latin typeface="Times New Roman" pitchFamily="18" charset="0"/>
                          <a:ea typeface="Times"/>
                          <a:cs typeface="Times New Roman" pitchFamily="18" charset="0"/>
                        </a:rPr>
                        <a:t>ANN</a:t>
                      </a:r>
                    </a:p>
                  </a:txBody>
                  <a:tcPr marL="58802" marR="58802" marT="0" marB="0" anchor="ctr"/>
                </a:tc>
                <a:tc>
                  <a:txBody>
                    <a:bodyPr/>
                    <a:lstStyle/>
                    <a:p>
                      <a:pPr algn="ctr">
                        <a:spcAft>
                          <a:spcPts val="0"/>
                        </a:spcAft>
                      </a:pPr>
                      <a:r>
                        <a:rPr lang="en-GB" sz="1600" b="1" dirty="0">
                          <a:solidFill>
                            <a:schemeClr val="tx1"/>
                          </a:solidFill>
                          <a:latin typeface="Times New Roman" pitchFamily="18" charset="0"/>
                          <a:ea typeface="Times"/>
                          <a:cs typeface="Times New Roman" pitchFamily="18" charset="0"/>
                        </a:rPr>
                        <a:t>USDA ARS</a:t>
                      </a:r>
                    </a:p>
                  </a:txBody>
                  <a:tcPr marL="58802" marR="58802" marT="0" marB="0" anchor="ctr"/>
                </a:tc>
                <a:tc>
                  <a:txBody>
                    <a:bodyPr/>
                    <a:lstStyle/>
                    <a:p>
                      <a:pPr algn="ctr">
                        <a:spcAft>
                          <a:spcPts val="0"/>
                        </a:spcAft>
                      </a:pPr>
                      <a:r>
                        <a:rPr lang="en-GB" sz="1600" b="1" dirty="0">
                          <a:solidFill>
                            <a:schemeClr val="tx1"/>
                          </a:solidFill>
                          <a:latin typeface="Times New Roman" pitchFamily="18" charset="0"/>
                          <a:ea typeface="Times"/>
                          <a:cs typeface="Times New Roman" pitchFamily="18" charset="0"/>
                        </a:rPr>
                        <a:t>-</a:t>
                      </a:r>
                    </a:p>
                  </a:txBody>
                  <a:tcPr marL="58802" marR="58802" marT="0" marB="0" anchor="ctr"/>
                </a:tc>
                <a:tc>
                  <a:txBody>
                    <a:bodyPr/>
                    <a:lstStyle/>
                    <a:p>
                      <a:pPr algn="ctr">
                        <a:spcAft>
                          <a:spcPts val="0"/>
                        </a:spcAft>
                      </a:pPr>
                      <a:r>
                        <a:rPr lang="en-GB" sz="1600" b="1" dirty="0">
                          <a:solidFill>
                            <a:schemeClr val="tx1"/>
                          </a:solidFill>
                          <a:latin typeface="Times New Roman" pitchFamily="18" charset="0"/>
                          <a:ea typeface="Times"/>
                          <a:cs typeface="Times New Roman" pitchFamily="18" charset="0"/>
                        </a:rPr>
                        <a:t>95.10</a:t>
                      </a:r>
                    </a:p>
                  </a:txBody>
                  <a:tcPr marL="58802" marR="58802" marT="0" marB="0" anchor="ctr"/>
                </a:tc>
                <a:extLst>
                  <a:ext uri="{0D108BD9-81ED-4DB2-BD59-A6C34878D82A}">
                    <a16:rowId xmlns:a16="http://schemas.microsoft.com/office/drawing/2014/main" val="10001"/>
                  </a:ext>
                </a:extLst>
              </a:tr>
              <a:tr h="565654">
                <a:tc>
                  <a:txBody>
                    <a:bodyPr/>
                    <a:lstStyle/>
                    <a:p>
                      <a:pPr algn="ctr">
                        <a:spcAft>
                          <a:spcPts val="0"/>
                        </a:spcAft>
                      </a:pPr>
                      <a:r>
                        <a:rPr lang="en-GB" sz="1600" b="1" dirty="0">
                          <a:solidFill>
                            <a:schemeClr val="tx1"/>
                          </a:solidFill>
                          <a:latin typeface="Times New Roman" pitchFamily="18" charset="0"/>
                          <a:ea typeface="Times"/>
                          <a:cs typeface="Times New Roman" pitchFamily="18" charset="0"/>
                        </a:rPr>
                        <a:t>Bilgi et al. [67] </a:t>
                      </a:r>
                    </a:p>
                  </a:txBody>
                  <a:tcPr marL="58802" marR="58802" marT="0" marB="0" anchor="ctr"/>
                </a:tc>
                <a:tc>
                  <a:txBody>
                    <a:bodyPr/>
                    <a:lstStyle/>
                    <a:p>
                      <a:pPr algn="ctr">
                        <a:spcAft>
                          <a:spcPts val="0"/>
                        </a:spcAft>
                      </a:pPr>
                      <a:r>
                        <a:rPr lang="en-GB" sz="1600" b="1" dirty="0">
                          <a:solidFill>
                            <a:schemeClr val="tx1"/>
                          </a:solidFill>
                          <a:latin typeface="Times New Roman" pitchFamily="18" charset="0"/>
                          <a:ea typeface="Times"/>
                          <a:cs typeface="Times New Roman" pitchFamily="18" charset="0"/>
                        </a:rPr>
                        <a:t> IEEE, 2016</a:t>
                      </a:r>
                    </a:p>
                  </a:txBody>
                  <a:tcPr marL="58802" marR="58802" marT="0" marB="0" anchor="ctr"/>
                </a:tc>
                <a:tc>
                  <a:txBody>
                    <a:bodyPr/>
                    <a:lstStyle/>
                    <a:p>
                      <a:pPr algn="ctr">
                        <a:spcAft>
                          <a:spcPts val="0"/>
                        </a:spcAft>
                      </a:pPr>
                      <a:r>
                        <a:rPr lang="en-GB" sz="1600" b="1" dirty="0">
                          <a:solidFill>
                            <a:schemeClr val="tx1"/>
                          </a:solidFill>
                          <a:latin typeface="Times New Roman" pitchFamily="18" charset="0"/>
                          <a:ea typeface="Times"/>
                          <a:cs typeface="Times New Roman" pitchFamily="18" charset="0"/>
                        </a:rPr>
                        <a:t>KNN</a:t>
                      </a:r>
                    </a:p>
                  </a:txBody>
                  <a:tcPr marL="58802" marR="58802" marT="0" marB="0" anchor="ctr"/>
                </a:tc>
                <a:tc>
                  <a:txBody>
                    <a:bodyPr/>
                    <a:lstStyle/>
                    <a:p>
                      <a:pPr algn="ctr">
                        <a:spcAft>
                          <a:spcPts val="0"/>
                        </a:spcAft>
                      </a:pPr>
                      <a:r>
                        <a:rPr lang="en-GB" sz="1600" b="1" dirty="0">
                          <a:solidFill>
                            <a:schemeClr val="tx1"/>
                          </a:solidFill>
                          <a:latin typeface="Times New Roman" pitchFamily="18" charset="0"/>
                          <a:ea typeface="Times"/>
                          <a:cs typeface="Times New Roman" pitchFamily="18" charset="0"/>
                        </a:rPr>
                        <a:t>Own</a:t>
                      </a:r>
                    </a:p>
                  </a:txBody>
                  <a:tcPr marL="58802" marR="58802" marT="0" marB="0" anchor="ctr"/>
                </a:tc>
                <a:tc>
                  <a:txBody>
                    <a:bodyPr/>
                    <a:lstStyle/>
                    <a:p>
                      <a:pPr algn="ctr">
                        <a:spcAft>
                          <a:spcPts val="0"/>
                        </a:spcAft>
                      </a:pPr>
                      <a:r>
                        <a:rPr lang="en-GB" sz="1600" b="1" dirty="0">
                          <a:solidFill>
                            <a:schemeClr val="tx1"/>
                          </a:solidFill>
                          <a:latin typeface="Times New Roman" pitchFamily="18" charset="0"/>
                          <a:ea typeface="Times"/>
                          <a:cs typeface="Times New Roman" pitchFamily="18" charset="0"/>
                        </a:rPr>
                        <a:t>-</a:t>
                      </a:r>
                    </a:p>
                  </a:txBody>
                  <a:tcPr marL="58802" marR="58802" marT="0" marB="0" anchor="ctr"/>
                </a:tc>
                <a:tc>
                  <a:txBody>
                    <a:bodyPr/>
                    <a:lstStyle/>
                    <a:p>
                      <a:pPr algn="ctr">
                        <a:spcAft>
                          <a:spcPts val="0"/>
                        </a:spcAft>
                      </a:pPr>
                      <a:r>
                        <a:rPr lang="en-GB" sz="1600" b="1" dirty="0">
                          <a:solidFill>
                            <a:schemeClr val="tx1"/>
                          </a:solidFill>
                          <a:latin typeface="Times New Roman" pitchFamily="18" charset="0"/>
                          <a:ea typeface="Times"/>
                          <a:cs typeface="Times New Roman" pitchFamily="18" charset="0"/>
                        </a:rPr>
                        <a:t>93.6</a:t>
                      </a:r>
                    </a:p>
                  </a:txBody>
                  <a:tcPr marL="58802" marR="58802"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0838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49C7-7FEE-456D-B274-0F7B93151940}"/>
              </a:ext>
            </a:extLst>
          </p:cNvPr>
          <p:cNvSpPr>
            <a:spLocks noGrp="1"/>
          </p:cNvSpPr>
          <p:nvPr>
            <p:ph type="title"/>
          </p:nvPr>
        </p:nvSpPr>
        <p:spPr>
          <a:xfrm>
            <a:off x="523740" y="791370"/>
            <a:ext cx="10609231" cy="696037"/>
          </a:xfrm>
        </p:spPr>
        <p:txBody>
          <a:bodyPr vert="horz" lIns="91440" tIns="45720" rIns="91440" bIns="45720" rtlCol="0" anchor="ctr">
            <a:normAutofit/>
          </a:bodyPr>
          <a:lstStyle/>
          <a:p>
            <a:pPr algn="ctr"/>
            <a:r>
              <a:rPr lang="en-US" sz="3000" b="1" dirty="0">
                <a:solidFill>
                  <a:srgbClr val="002060"/>
                </a:solidFill>
                <a:latin typeface="Times New Roman" panose="02020603050405020304" pitchFamily="18" charset="0"/>
                <a:cs typeface="Times New Roman" panose="02020603050405020304" pitchFamily="18" charset="0"/>
              </a:rPr>
              <a:t>Research Gap</a:t>
            </a:r>
            <a:endParaRPr lang="en-IN" sz="3000" b="1"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6D7FFEA-407F-4B38-BDF9-07ABDF308491}"/>
              </a:ext>
            </a:extLst>
          </p:cNvPr>
          <p:cNvSpPr>
            <a:spLocks noGrp="1"/>
          </p:cNvSpPr>
          <p:nvPr>
            <p:ph type="sldNum" sz="quarter" idx="12"/>
          </p:nvPr>
        </p:nvSpPr>
        <p:spPr/>
        <p:txBody>
          <a:bodyPr/>
          <a:lstStyle/>
          <a:p>
            <a:fld id="{52FFD92A-B768-4FD3-A33B-86A10F99A0F6}" type="slidenum">
              <a:rPr lang="en-IN" smtClean="0"/>
              <a:pPr/>
              <a:t>9</a:t>
            </a:fld>
            <a:endParaRPr lang="en-IN" dirty="0"/>
          </a:p>
        </p:txBody>
      </p:sp>
      <p:sp>
        <p:nvSpPr>
          <p:cNvPr id="5" name="Date Placeholder 4">
            <a:extLst>
              <a:ext uri="{FF2B5EF4-FFF2-40B4-BE49-F238E27FC236}">
                <a16:creationId xmlns:a16="http://schemas.microsoft.com/office/drawing/2014/main" id="{0457D76E-F8A6-4A41-950E-657DE73D56AC}"/>
              </a:ext>
            </a:extLst>
          </p:cNvPr>
          <p:cNvSpPr>
            <a:spLocks noGrp="1"/>
          </p:cNvSpPr>
          <p:nvPr>
            <p:ph type="dt" sz="half" idx="10"/>
          </p:nvPr>
        </p:nvSpPr>
        <p:spPr/>
        <p:txBody>
          <a:bodyPr/>
          <a:lstStyle/>
          <a:p>
            <a:fld id="{1AC1437A-8367-498B-AF3A-6BC6FE51405D}" type="datetime1">
              <a:rPr lang="en-IN" smtClean="0"/>
              <a:pPr/>
              <a:t>22-08-2023</a:t>
            </a:fld>
            <a:endParaRPr lang="en-IN" dirty="0"/>
          </a:p>
        </p:txBody>
      </p:sp>
      <p:sp>
        <p:nvSpPr>
          <p:cNvPr id="7" name="TextBox 6">
            <a:extLst>
              <a:ext uri="{FF2B5EF4-FFF2-40B4-BE49-F238E27FC236}">
                <a16:creationId xmlns:a16="http://schemas.microsoft.com/office/drawing/2014/main" id="{88D49BA3-B8D1-E15D-2A14-04C3974F91CC}"/>
              </a:ext>
            </a:extLst>
          </p:cNvPr>
          <p:cNvSpPr txBox="1"/>
          <p:nvPr/>
        </p:nvSpPr>
        <p:spPr>
          <a:xfrm>
            <a:off x="1664232" y="1670447"/>
            <a:ext cx="9250926" cy="1231106"/>
          </a:xfrm>
          <a:prstGeom prst="rect">
            <a:avLst/>
          </a:prstGeom>
          <a:noFill/>
        </p:spPr>
        <p:txBody>
          <a:bodyPr wrap="square">
            <a:spAutoFit/>
          </a:bodyPr>
          <a:lstStyle/>
          <a:p>
            <a:pPr marL="342900" marR="0" lvl="0" indent="-342900" algn="just">
              <a:spcBef>
                <a:spcPts val="0"/>
              </a:spcBef>
              <a:spcAft>
                <a:spcPts val="1200"/>
              </a:spcAft>
              <a:buFont typeface="+mj-lt"/>
              <a:buAutoNum type="arabicPeriod"/>
            </a:pPr>
            <a:r>
              <a:rPr lang="en-US" sz="1600" dirty="0">
                <a:latin typeface="Times New Roman" panose="02020603050405020304" pitchFamily="18" charset="0"/>
                <a:ea typeface="SimSun" panose="02010600030101010101" pitchFamily="2" charset="-122"/>
              </a:rPr>
              <a:t>F</a:t>
            </a:r>
            <a:r>
              <a:rPr lang="en-US" sz="1600" dirty="0">
                <a:effectLst/>
                <a:latin typeface="Times New Roman" panose="02020603050405020304" pitchFamily="18" charset="0"/>
                <a:ea typeface="SimSun" panose="02010600030101010101" pitchFamily="2" charset="-122"/>
              </a:rPr>
              <a:t>ew studies had been done so far on pest detection by pest sound analytics produced by pests.</a:t>
            </a:r>
          </a:p>
          <a:p>
            <a:pPr marL="342900" marR="0" lvl="0" indent="-342900" algn="just">
              <a:spcBef>
                <a:spcPts val="0"/>
              </a:spcBef>
              <a:spcAft>
                <a:spcPts val="1200"/>
              </a:spcAft>
              <a:buFont typeface="+mj-lt"/>
              <a:buAutoNum type="arabicPeriod"/>
            </a:pPr>
            <a:r>
              <a:rPr lang="en-US" sz="1600" dirty="0">
                <a:effectLst/>
                <a:latin typeface="Times New Roman" panose="02020603050405020304" pitchFamily="18" charset="0"/>
                <a:ea typeface="SimSun" panose="02010600030101010101" pitchFamily="2" charset="-122"/>
              </a:rPr>
              <a:t>A research gap exists in that additional work must be done to achieve the highest possible accuracy in detecting pests in large agricultural fields through pest sound analytics and deploying IoT and ML-based networks.</a:t>
            </a:r>
          </a:p>
        </p:txBody>
      </p:sp>
    </p:spTree>
    <p:extLst>
      <p:ext uri="{BB962C8B-B14F-4D97-AF65-F5344CB8AC3E}">
        <p14:creationId xmlns:p14="http://schemas.microsoft.com/office/powerpoint/2010/main" val="843519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26600</TotalTime>
  <Words>1385</Words>
  <Application>Microsoft Office PowerPoint</Application>
  <PresentationFormat>Widescreen</PresentationFormat>
  <Paragraphs>359</Paragraphs>
  <Slides>27</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Cambria Math</vt:lpstr>
      <vt:lpstr>Consolas</vt:lpstr>
      <vt:lpstr>Palatino Linotype</vt:lpstr>
      <vt:lpstr>Times New Roman</vt:lpstr>
      <vt:lpstr>Wingdings</vt:lpstr>
      <vt:lpstr>Office Theme</vt:lpstr>
      <vt:lpstr>Deep Learning Enabled Pest Detection System Using Sound Analytics in the Internet of Agricultural Things </vt:lpstr>
      <vt:lpstr>Outlines</vt:lpstr>
      <vt:lpstr>Introduction </vt:lpstr>
      <vt:lpstr>Introduction…. </vt:lpstr>
      <vt:lpstr>Introduction…. </vt:lpstr>
      <vt:lpstr>Introduction…. </vt:lpstr>
      <vt:lpstr>Literature Survey</vt:lpstr>
      <vt:lpstr>Literature Survey….</vt:lpstr>
      <vt:lpstr>Research Gap</vt:lpstr>
      <vt:lpstr>Research Objectives</vt:lpstr>
      <vt:lpstr>Proposed Methodology</vt:lpstr>
      <vt:lpstr>Proposed Methodology….</vt:lpstr>
      <vt:lpstr>Proposed Methodology….</vt:lpstr>
      <vt:lpstr>Proposed Methodology….</vt:lpstr>
      <vt:lpstr>Experimental Setup</vt:lpstr>
      <vt:lpstr>Result Analysis</vt:lpstr>
      <vt:lpstr>Result Analysis….</vt:lpstr>
      <vt:lpstr>Result Analysis….</vt:lpstr>
      <vt:lpstr>Result Analysis….</vt:lpstr>
      <vt:lpstr>Conclusion and Future Scope</vt:lpstr>
      <vt:lpstr>References</vt:lpstr>
      <vt:lpstr>References….</vt:lpstr>
      <vt:lpstr>References….</vt:lpstr>
      <vt:lpstr>References….</vt:lpstr>
      <vt:lpstr>References….</vt:lpstr>
      <vt:lpstr>References….</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Diseases Prediction Using AI &amp; ML</dc:title>
  <dc:creator>GU</dc:creator>
  <cp:lastModifiedBy>Md. Akkas Ali</cp:lastModifiedBy>
  <cp:revision>1146</cp:revision>
  <dcterms:created xsi:type="dcterms:W3CDTF">2020-05-07T04:21:47Z</dcterms:created>
  <dcterms:modified xsi:type="dcterms:W3CDTF">2023-08-22T17:34:37Z</dcterms:modified>
</cp:coreProperties>
</file>