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0" r:id="rId4"/>
    <p:sldId id="266" r:id="rId5"/>
    <p:sldId id="265" r:id="rId6"/>
    <p:sldId id="263" r:id="rId7"/>
    <p:sldId id="264" r:id="rId8"/>
    <p:sldId id="267" r:id="rId9"/>
  </p:sldIdLst>
  <p:sldSz cx="12192000" cy="6858000"/>
  <p:notesSz cx="6724650" cy="9774238"/>
  <p:defaultTextStyle>
    <a:defPPr>
      <a:defRPr lang="ar-S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0" d="100"/>
          <a:sy n="70" d="100"/>
        </p:scale>
        <p:origin x="50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0507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C777EBE-5F71-429F-A780-CD915A02EC30}" type="datetimeFigureOut">
              <a:rPr lang="ar-SA" smtClean="0"/>
              <a:t>09/04/1445</a:t>
            </a:fld>
            <a:endParaRPr lang="ar-SA"/>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ar-SA"/>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6FA3C636-63D4-4C7F-8F18-C702D13CEEC6}" type="slidenum">
              <a:rPr lang="ar-SA" smtClean="0"/>
              <a:t>‹#›</a:t>
            </a:fld>
            <a:endParaRPr lang="ar-SA"/>
          </a:p>
        </p:txBody>
      </p:sp>
    </p:spTree>
    <p:extLst>
      <p:ext uri="{BB962C8B-B14F-4D97-AF65-F5344CB8AC3E}">
        <p14:creationId xmlns:p14="http://schemas.microsoft.com/office/powerpoint/2010/main" val="1299753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C777EBE-5F71-429F-A780-CD915A02EC30}" type="datetimeFigureOut">
              <a:rPr lang="ar-SA" smtClean="0"/>
              <a:t>09/04/1445</a:t>
            </a:fld>
            <a:endParaRPr lang="ar-SA"/>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ar-SA"/>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6FA3C636-63D4-4C7F-8F18-C702D13CEEC6}" type="slidenum">
              <a:rPr lang="ar-SA" smtClean="0"/>
              <a:t>‹#›</a:t>
            </a:fld>
            <a:endParaRPr lang="ar-SA"/>
          </a:p>
        </p:txBody>
      </p:sp>
    </p:spTree>
    <p:extLst>
      <p:ext uri="{BB962C8B-B14F-4D97-AF65-F5344CB8AC3E}">
        <p14:creationId xmlns:p14="http://schemas.microsoft.com/office/powerpoint/2010/main" val="3630926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ar-SA"/>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C777EBE-5F71-429F-A780-CD915A02EC30}" type="datetimeFigureOut">
              <a:rPr lang="ar-SA" smtClean="0"/>
              <a:t>09/04/1445</a:t>
            </a:fld>
            <a:endParaRPr lang="ar-SA"/>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ar-SA"/>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6FA3C636-63D4-4C7F-8F18-C702D13CEEC6}" type="slidenum">
              <a:rPr lang="ar-SA" smtClean="0"/>
              <a:t>‹#›</a:t>
            </a:fld>
            <a:endParaRPr lang="ar-SA"/>
          </a:p>
        </p:txBody>
      </p:sp>
    </p:spTree>
    <p:extLst>
      <p:ext uri="{BB962C8B-B14F-4D97-AF65-F5344CB8AC3E}">
        <p14:creationId xmlns:p14="http://schemas.microsoft.com/office/powerpoint/2010/main" val="118486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smtClean="0"/>
              <a:t>Click to edit Master title style</a:t>
            </a:r>
            <a:endParaRPr lang="ar-SA"/>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C777EBE-5F71-429F-A780-CD915A02EC30}" type="datetimeFigureOut">
              <a:rPr lang="ar-SA" smtClean="0"/>
              <a:t>09/04/1445</a:t>
            </a:fld>
            <a:endParaRPr lang="ar-SA"/>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ar-SA"/>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6FA3C636-63D4-4C7F-8F18-C702D13CEEC6}" type="slidenum">
              <a:rPr lang="ar-SA" smtClean="0"/>
              <a:t>‹#›</a:t>
            </a:fld>
            <a:endParaRPr lang="ar-SA"/>
          </a:p>
        </p:txBody>
      </p:sp>
    </p:spTree>
    <p:extLst>
      <p:ext uri="{BB962C8B-B14F-4D97-AF65-F5344CB8AC3E}">
        <p14:creationId xmlns:p14="http://schemas.microsoft.com/office/powerpoint/2010/main" val="3112960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ar-SA"/>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2C777EBE-5F71-429F-A780-CD915A02EC30}" type="datetimeFigureOut">
              <a:rPr lang="ar-SA" smtClean="0"/>
              <a:t>09/04/1445</a:t>
            </a:fld>
            <a:endParaRPr lang="ar-SA"/>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ar-SA"/>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6FA3C636-63D4-4C7F-8F18-C702D13CEEC6}" type="slidenum">
              <a:rPr lang="ar-SA" smtClean="0"/>
              <a:t>‹#›</a:t>
            </a:fld>
            <a:endParaRPr lang="ar-SA"/>
          </a:p>
        </p:txBody>
      </p:sp>
    </p:spTree>
    <p:extLst>
      <p:ext uri="{BB962C8B-B14F-4D97-AF65-F5344CB8AC3E}">
        <p14:creationId xmlns:p14="http://schemas.microsoft.com/office/powerpoint/2010/main" val="2350306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smtClean="0"/>
              <a:t>Click to edit Master title style</a:t>
            </a:r>
            <a:endParaRPr lang="ar-SA"/>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2C777EBE-5F71-429F-A780-CD915A02EC30}" type="datetimeFigureOut">
              <a:rPr lang="ar-SA" smtClean="0"/>
              <a:t>09/04/1445</a:t>
            </a:fld>
            <a:endParaRPr lang="ar-SA"/>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ar-SA"/>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6FA3C636-63D4-4C7F-8F18-C702D13CEEC6}" type="slidenum">
              <a:rPr lang="ar-SA" smtClean="0"/>
              <a:t>‹#›</a:t>
            </a:fld>
            <a:endParaRPr lang="ar-SA"/>
          </a:p>
        </p:txBody>
      </p:sp>
    </p:spTree>
    <p:extLst>
      <p:ext uri="{BB962C8B-B14F-4D97-AF65-F5344CB8AC3E}">
        <p14:creationId xmlns:p14="http://schemas.microsoft.com/office/powerpoint/2010/main" val="2894217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834"/>
            <a:ext cx="12192000" cy="6854332"/>
          </a:xfrm>
          <a:prstGeom prst="rect">
            <a:avLst/>
          </a:prstGeom>
        </p:spPr>
      </p:pic>
    </p:spTree>
    <p:extLst>
      <p:ext uri="{BB962C8B-B14F-4D97-AF65-F5344CB8AC3E}">
        <p14:creationId xmlns:p14="http://schemas.microsoft.com/office/powerpoint/2010/main" val="4230686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834"/>
            <a:ext cx="12192000" cy="6854332"/>
          </a:xfrm>
          <a:prstGeom prst="rect">
            <a:avLst/>
          </a:prstGeom>
        </p:spPr>
      </p:pic>
    </p:spTree>
    <p:extLst>
      <p:ext uri="{BB962C8B-B14F-4D97-AF65-F5344CB8AC3E}">
        <p14:creationId xmlns:p14="http://schemas.microsoft.com/office/powerpoint/2010/main" val="1216671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834"/>
            <a:ext cx="12192000" cy="6854332"/>
          </a:xfrm>
          <a:prstGeom prst="rect">
            <a:avLst/>
          </a:prstGeom>
        </p:spPr>
      </p:pic>
    </p:spTree>
    <p:extLst>
      <p:ext uri="{BB962C8B-B14F-4D97-AF65-F5344CB8AC3E}">
        <p14:creationId xmlns:p14="http://schemas.microsoft.com/office/powerpoint/2010/main" val="3083980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ar-SA"/>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2C777EBE-5F71-429F-A780-CD915A02EC30}" type="datetimeFigureOut">
              <a:rPr lang="ar-SA" smtClean="0"/>
              <a:t>09/04/1445</a:t>
            </a:fld>
            <a:endParaRPr lang="ar-SA"/>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ar-SA"/>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6FA3C636-63D4-4C7F-8F18-C702D13CEEC6}" type="slidenum">
              <a:rPr lang="ar-SA" smtClean="0"/>
              <a:t>‹#›</a:t>
            </a:fld>
            <a:endParaRPr lang="ar-SA"/>
          </a:p>
        </p:txBody>
      </p:sp>
    </p:spTree>
    <p:extLst>
      <p:ext uri="{BB962C8B-B14F-4D97-AF65-F5344CB8AC3E}">
        <p14:creationId xmlns:p14="http://schemas.microsoft.com/office/powerpoint/2010/main" val="2100117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1834"/>
            <a:ext cx="12192000" cy="6854332"/>
          </a:xfrm>
          <a:prstGeom prst="rect">
            <a:avLst/>
          </a:prstGeom>
        </p:spPr>
      </p:pic>
    </p:spTree>
    <p:extLst>
      <p:ext uri="{BB962C8B-B14F-4D97-AF65-F5344CB8AC3E}">
        <p14:creationId xmlns:p14="http://schemas.microsoft.com/office/powerpoint/2010/main" val="2269028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6656" y="3668"/>
            <a:ext cx="12192000" cy="6854332"/>
          </a:xfrm>
          <a:prstGeom prst="rect">
            <a:avLst/>
          </a:prstGeom>
        </p:spPr>
      </p:pic>
      <p:sp>
        <p:nvSpPr>
          <p:cNvPr id="2" name="Rectangle 1"/>
          <p:cNvSpPr/>
          <p:nvPr/>
        </p:nvSpPr>
        <p:spPr>
          <a:xfrm rot="10800000" flipV="1">
            <a:off x="5559552" y="3936831"/>
            <a:ext cx="6632448" cy="2462213"/>
          </a:xfrm>
          <a:prstGeom prst="rect">
            <a:avLst/>
          </a:prstGeom>
        </p:spPr>
        <p:txBody>
          <a:bodyPr wrap="square">
            <a:spAutoFit/>
          </a:bodyPr>
          <a:lstStyle/>
          <a:p>
            <a:pPr lvl="0"/>
            <a:endParaRPr lang="en-US" sz="1000" dirty="0">
              <a:solidFill>
                <a:srgbClr val="000000"/>
              </a:solidFill>
              <a:latin typeface="Palatino Linotype" panose="02040502050505030304" pitchFamily="18" charset="0"/>
              <a:cs typeface="Times New Roman" panose="02020603050405020304" pitchFamily="18" charset="0"/>
            </a:endParaRPr>
          </a:p>
          <a:p>
            <a:pPr lvl="0"/>
            <a:r>
              <a:rPr lang="en-US" i="1" dirty="0">
                <a:solidFill>
                  <a:srgbClr val="000000"/>
                </a:solidFill>
                <a:latin typeface="Palatino Linotype" panose="02040502050505030304" pitchFamily="18" charset="0"/>
                <a:cs typeface="Times New Roman" panose="02020603050405020304" pitchFamily="18" charset="0"/>
              </a:rPr>
              <a:t>10th International Electronic Conference on Sensors and Applications</a:t>
            </a:r>
          </a:p>
          <a:p>
            <a:pPr lvl="0"/>
            <a:r>
              <a:rPr lang="en-US" dirty="0">
                <a:solidFill>
                  <a:srgbClr val="000000"/>
                </a:solidFill>
                <a:latin typeface="Palatino Linotype" panose="02040502050505030304" pitchFamily="18" charset="0"/>
                <a:cs typeface="Times New Roman" panose="02020603050405020304" pitchFamily="18" charset="0"/>
              </a:rPr>
              <a:t>Part of the International Electronic Conference on Sensors and Applications </a:t>
            </a:r>
            <a:r>
              <a:rPr lang="en-US" dirty="0" smtClean="0">
                <a:solidFill>
                  <a:srgbClr val="000000"/>
                </a:solidFill>
                <a:latin typeface="Palatino Linotype" panose="02040502050505030304" pitchFamily="18" charset="0"/>
                <a:cs typeface="Times New Roman" panose="02020603050405020304" pitchFamily="18" charset="0"/>
              </a:rPr>
              <a:t>series, Sensors, MDPI, Online, 15–30 </a:t>
            </a:r>
            <a:r>
              <a:rPr lang="en-US" dirty="0">
                <a:solidFill>
                  <a:srgbClr val="000000"/>
                </a:solidFill>
                <a:latin typeface="Palatino Linotype" panose="02040502050505030304" pitchFamily="18" charset="0"/>
                <a:cs typeface="Times New Roman" panose="02020603050405020304" pitchFamily="18" charset="0"/>
              </a:rPr>
              <a:t>Nov </a:t>
            </a:r>
            <a:r>
              <a:rPr lang="en-US" dirty="0" smtClean="0">
                <a:solidFill>
                  <a:srgbClr val="000000"/>
                </a:solidFill>
                <a:latin typeface="Palatino Linotype" panose="02040502050505030304" pitchFamily="18" charset="0"/>
                <a:cs typeface="Times New Roman" panose="02020603050405020304" pitchFamily="18" charset="0"/>
              </a:rPr>
              <a:t>2023.</a:t>
            </a:r>
          </a:p>
          <a:p>
            <a:pPr lvl="0"/>
            <a:endParaRPr lang="en-US" dirty="0">
              <a:solidFill>
                <a:srgbClr val="000000"/>
              </a:solidFill>
              <a:latin typeface="Palatino Linotype" panose="02040502050505030304" pitchFamily="18" charset="0"/>
              <a:cs typeface="Times New Roman" panose="02020603050405020304" pitchFamily="18" charset="0"/>
            </a:endParaRPr>
          </a:p>
          <a:p>
            <a:pPr lvl="0"/>
            <a:r>
              <a:rPr lang="en-US" b="1" dirty="0">
                <a:solidFill>
                  <a:srgbClr val="000000"/>
                </a:solidFill>
                <a:latin typeface="Palatino Linotype" panose="02040502050505030304" pitchFamily="18" charset="0"/>
                <a:ea typeface="DengXian"/>
                <a:cs typeface="Times New Roman" panose="02020603050405020304" pitchFamily="18" charset="0"/>
              </a:rPr>
              <a:t>Rabaï Bouderhem,</a:t>
            </a:r>
          </a:p>
          <a:p>
            <a:pPr lvl="0"/>
            <a:r>
              <a:rPr lang="en-US" b="1" dirty="0">
                <a:solidFill>
                  <a:srgbClr val="000000"/>
                </a:solidFill>
                <a:latin typeface="Palatino Linotype" panose="02040502050505030304" pitchFamily="18" charset="0"/>
                <a:cs typeface="Times New Roman" panose="02020603050405020304" pitchFamily="18" charset="0"/>
              </a:rPr>
              <a:t>Assistant Professor</a:t>
            </a:r>
          </a:p>
          <a:p>
            <a:pPr lvl="0"/>
            <a:r>
              <a:rPr lang="en-US" b="1" dirty="0">
                <a:solidFill>
                  <a:srgbClr val="000000"/>
                </a:solidFill>
                <a:latin typeface="Palatino Linotype" panose="02040502050505030304" pitchFamily="18" charset="0"/>
                <a:cs typeface="Times New Roman" panose="02020603050405020304" pitchFamily="18" charset="0"/>
              </a:rPr>
              <a:t>College of Law, Prince Mohammad Bin Fahd University, </a:t>
            </a:r>
            <a:r>
              <a:rPr lang="en-US" b="1" dirty="0" err="1">
                <a:solidFill>
                  <a:srgbClr val="000000"/>
                </a:solidFill>
                <a:latin typeface="Palatino Linotype" panose="02040502050505030304" pitchFamily="18" charset="0"/>
                <a:cs typeface="Times New Roman" panose="02020603050405020304" pitchFamily="18" charset="0"/>
              </a:rPr>
              <a:t>Khobar</a:t>
            </a:r>
            <a:r>
              <a:rPr lang="en-US" b="1" dirty="0">
                <a:solidFill>
                  <a:srgbClr val="000000"/>
                </a:solidFill>
                <a:latin typeface="Palatino Linotype" panose="02040502050505030304" pitchFamily="18" charset="0"/>
                <a:cs typeface="Times New Roman" panose="02020603050405020304" pitchFamily="18" charset="0"/>
              </a:rPr>
              <a:t>, Saudi Arabia</a:t>
            </a:r>
          </a:p>
        </p:txBody>
      </p:sp>
    </p:spTree>
    <p:extLst>
      <p:ext uri="{BB962C8B-B14F-4D97-AF65-F5344CB8AC3E}">
        <p14:creationId xmlns:p14="http://schemas.microsoft.com/office/powerpoint/2010/main" val="441274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Privacy </a:t>
            </a:r>
            <a:r>
              <a:rPr lang="en-US" sz="4000" dirty="0"/>
              <a:t>and Regulatory Issues in Wearable Health Technology </a:t>
            </a:r>
          </a:p>
        </p:txBody>
      </p:sp>
      <p:sp>
        <p:nvSpPr>
          <p:cNvPr id="3" name="Content Placeholder 2"/>
          <p:cNvSpPr>
            <a:spLocks noGrp="1"/>
          </p:cNvSpPr>
          <p:nvPr>
            <p:ph idx="1"/>
          </p:nvPr>
        </p:nvSpPr>
        <p:spPr>
          <a:xfrm>
            <a:off x="838200" y="1405466"/>
            <a:ext cx="10515600" cy="5452533"/>
          </a:xfrm>
        </p:spPr>
        <p:txBody>
          <a:bodyPr/>
          <a:lstStyle/>
          <a:p>
            <a:pPr marL="0" indent="0" algn="just">
              <a:buNone/>
            </a:pPr>
            <a:r>
              <a:rPr lang="en-US" sz="1800" b="1" u="sng" dirty="0" smtClean="0"/>
              <a:t>Abstract</a:t>
            </a:r>
            <a:r>
              <a:rPr lang="en-US" sz="1800" b="1" u="sng" dirty="0" smtClean="0"/>
              <a:t>:</a:t>
            </a:r>
          </a:p>
          <a:p>
            <a:pPr marL="0" indent="0" algn="just">
              <a:buNone/>
            </a:pPr>
            <a:r>
              <a:rPr lang="en-US" sz="1800" dirty="0"/>
              <a:t>This paper is based on a research literature review for identifying and evaluating the technical, ethical and regulatory challenges to adequately regulate the use of wearable health technology. </a:t>
            </a:r>
            <a:endParaRPr lang="en-US" sz="1800" dirty="0" smtClean="0"/>
          </a:p>
          <a:p>
            <a:pPr marL="0" indent="0" algn="just">
              <a:buNone/>
            </a:pPr>
            <a:r>
              <a:rPr lang="en-US" sz="1800" dirty="0" smtClean="0"/>
              <a:t>The </a:t>
            </a:r>
            <a:r>
              <a:rPr lang="en-US" sz="1800" dirty="0"/>
              <a:t>objective is to analyze how researchers address the use of smart wearables in healthcare under the scope of data privacy. </a:t>
            </a:r>
            <a:endParaRPr lang="en-US" sz="1800" dirty="0" smtClean="0"/>
          </a:p>
          <a:p>
            <a:pPr marL="0" indent="0" algn="just">
              <a:buNone/>
            </a:pPr>
            <a:r>
              <a:rPr lang="en-US" sz="1800" dirty="0" smtClean="0"/>
              <a:t>The </a:t>
            </a:r>
            <a:r>
              <a:rPr lang="en-US" sz="1800" dirty="0"/>
              <a:t>main challenges faced by states in regulating e-health wearables were identified, especially the different </a:t>
            </a:r>
            <a:r>
              <a:rPr lang="en-US" sz="1800" dirty="0" smtClean="0"/>
              <a:t>methods </a:t>
            </a:r>
            <a:r>
              <a:rPr lang="en-US" sz="1800" dirty="0"/>
              <a:t>to ensure the privacy of personal health information (PHI) and the legal voids and complexities to regulate wearable health technology at both national and international level. </a:t>
            </a:r>
            <a:endParaRPr lang="en-US" sz="1800" dirty="0" smtClean="0"/>
          </a:p>
          <a:p>
            <a:pPr marL="0" indent="0" algn="just">
              <a:buNone/>
            </a:pPr>
            <a:r>
              <a:rPr lang="en-US" sz="1800" dirty="0" smtClean="0"/>
              <a:t>Finally</a:t>
            </a:r>
            <a:r>
              <a:rPr lang="en-US" sz="1800" dirty="0"/>
              <a:t>, a few recommendations were made to regulate more efficiently wearable health technology at both national and international level. </a:t>
            </a:r>
            <a:endParaRPr lang="en-US" sz="1800" dirty="0" smtClean="0"/>
          </a:p>
          <a:p>
            <a:pPr marL="0" indent="0" algn="just">
              <a:buNone/>
            </a:pPr>
            <a:r>
              <a:rPr lang="en-US" sz="1800" dirty="0" smtClean="0"/>
              <a:t>AI </a:t>
            </a:r>
            <a:r>
              <a:rPr lang="en-US" sz="1800" dirty="0"/>
              <a:t>could be used as a </a:t>
            </a:r>
            <a:r>
              <a:rPr lang="en-US" sz="1800" dirty="0" smtClean="0"/>
              <a:t>regulatory </a:t>
            </a:r>
            <a:r>
              <a:rPr lang="en-US" sz="1800" dirty="0"/>
              <a:t>tool to monitor the use of e-wearables in healthcare. </a:t>
            </a:r>
            <a:endParaRPr lang="en-US" sz="1800" dirty="0" smtClean="0"/>
          </a:p>
          <a:p>
            <a:pPr marL="0" indent="0" algn="just">
              <a:buNone/>
            </a:pPr>
            <a:r>
              <a:rPr lang="en-US" sz="1800" dirty="0" smtClean="0"/>
              <a:t>Also</a:t>
            </a:r>
            <a:r>
              <a:rPr lang="en-US" sz="1800" dirty="0"/>
              <a:t>, European Union (EU) law – upcoming EU Data Act and AI Act – can serve as models and guidance for the World Health Organization (WHO) which has a constitutional mandate to regulate the use of wearable health technology. </a:t>
            </a:r>
            <a:endParaRPr lang="en-US" sz="1800" dirty="0" smtClean="0"/>
          </a:p>
        </p:txBody>
      </p:sp>
    </p:spTree>
    <p:extLst>
      <p:ext uri="{BB962C8B-B14F-4D97-AF65-F5344CB8AC3E}">
        <p14:creationId xmlns:p14="http://schemas.microsoft.com/office/powerpoint/2010/main" val="2442363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t>1. </a:t>
            </a:r>
            <a:r>
              <a:rPr lang="en-US" sz="4000" dirty="0" smtClean="0"/>
              <a:t>Introduction</a:t>
            </a:r>
            <a:endParaRPr lang="en-US" sz="4000" dirty="0"/>
          </a:p>
        </p:txBody>
      </p:sp>
      <p:sp>
        <p:nvSpPr>
          <p:cNvPr id="3" name="Content Placeholder 2"/>
          <p:cNvSpPr>
            <a:spLocks noGrp="1"/>
          </p:cNvSpPr>
          <p:nvPr>
            <p:ph idx="1"/>
          </p:nvPr>
        </p:nvSpPr>
        <p:spPr>
          <a:xfrm>
            <a:off x="1021080" y="1016000"/>
            <a:ext cx="10515600" cy="5842000"/>
          </a:xfrm>
        </p:spPr>
        <p:txBody>
          <a:bodyPr/>
          <a:lstStyle/>
          <a:p>
            <a:pPr marL="0" lvl="0" indent="0" algn="just" fontAlgn="base">
              <a:buNone/>
            </a:pPr>
            <a:r>
              <a:rPr lang="en-US" sz="1800" dirty="0" smtClean="0"/>
              <a:t>The </a:t>
            </a:r>
            <a:r>
              <a:rPr lang="en-US" sz="1800" dirty="0"/>
              <a:t>biggest challenge is data privacy </a:t>
            </a:r>
            <a:r>
              <a:rPr lang="en-US" sz="1800" dirty="0" smtClean="0"/>
              <a:t>as </a:t>
            </a:r>
            <a:r>
              <a:rPr lang="en-US" sz="1800" dirty="0"/>
              <a:t>health data is sensitive and confidential by </a:t>
            </a:r>
            <a:r>
              <a:rPr lang="en-US" sz="1800" dirty="0" smtClean="0"/>
              <a:t>nature. </a:t>
            </a:r>
          </a:p>
          <a:p>
            <a:pPr marL="0" lvl="0" indent="0" algn="just" fontAlgn="base">
              <a:buNone/>
            </a:pPr>
            <a:r>
              <a:rPr lang="en-US" sz="1800" dirty="0" smtClean="0"/>
              <a:t>Technical</a:t>
            </a:r>
            <a:r>
              <a:rPr lang="en-US" sz="1800" dirty="0"/>
              <a:t>, ethical and regulatory challenges such as data </a:t>
            </a:r>
            <a:r>
              <a:rPr lang="en-US" sz="1800" dirty="0" smtClean="0"/>
              <a:t>collection, </a:t>
            </a:r>
            <a:r>
              <a:rPr lang="en-US" sz="1800" dirty="0"/>
              <a:t>data quality, </a:t>
            </a:r>
            <a:r>
              <a:rPr lang="en-US" sz="1800" dirty="0" smtClean="0"/>
              <a:t>security, </a:t>
            </a:r>
            <a:r>
              <a:rPr lang="en-US" sz="1800" dirty="0"/>
              <a:t>interoperability between different operating systems (OS), health equity, and fairness </a:t>
            </a:r>
            <a:r>
              <a:rPr lang="en-US" sz="1800" dirty="0" smtClean="0"/>
              <a:t>need </a:t>
            </a:r>
            <a:r>
              <a:rPr lang="en-US" sz="1800" dirty="0"/>
              <a:t>to be addressed by states at both national and </a:t>
            </a:r>
            <a:r>
              <a:rPr lang="en-US" sz="1800" dirty="0" smtClean="0"/>
              <a:t>international </a:t>
            </a:r>
            <a:r>
              <a:rPr lang="en-US" sz="1800" dirty="0"/>
              <a:t>level. </a:t>
            </a:r>
            <a:endParaRPr lang="en-US" sz="1800" dirty="0" smtClean="0"/>
          </a:p>
          <a:p>
            <a:pPr marL="0" lvl="0" indent="0" algn="just" fontAlgn="base">
              <a:buNone/>
            </a:pPr>
            <a:r>
              <a:rPr lang="en-US" sz="1800" dirty="0" smtClean="0"/>
              <a:t>Concrete </a:t>
            </a:r>
            <a:r>
              <a:rPr lang="en-US" sz="1800" dirty="0"/>
              <a:t>national and international regulations should be developed such as the implementation of quality standards, conditions to access health data, </a:t>
            </a:r>
            <a:r>
              <a:rPr lang="en-US" sz="1800" dirty="0" smtClean="0"/>
              <a:t>interoperability</a:t>
            </a:r>
            <a:r>
              <a:rPr lang="en-US" sz="1800" dirty="0"/>
              <a:t>, and </a:t>
            </a:r>
            <a:r>
              <a:rPr lang="en-US" sz="1800" dirty="0" err="1"/>
              <a:t>representativity</a:t>
            </a:r>
            <a:r>
              <a:rPr lang="en-US" sz="1800" dirty="0"/>
              <a:t>. </a:t>
            </a:r>
            <a:endParaRPr lang="en-US" sz="1800" dirty="0" smtClean="0"/>
          </a:p>
          <a:p>
            <a:pPr marL="0" lvl="0" indent="0" algn="just" fontAlgn="base">
              <a:buNone/>
            </a:pPr>
            <a:r>
              <a:rPr lang="en-US" sz="1800" dirty="0" smtClean="0"/>
              <a:t>Most </a:t>
            </a:r>
            <a:r>
              <a:rPr lang="en-US" sz="1800" dirty="0"/>
              <a:t>importantly, compliance with key regulations such as the EU General Data Protection Regulation (GDPR) or the upcoming EU Data Act is a requirement. </a:t>
            </a:r>
            <a:endParaRPr lang="en-US" sz="1800" dirty="0" smtClean="0"/>
          </a:p>
          <a:p>
            <a:pPr marL="0" lvl="0" indent="0" algn="just" fontAlgn="base">
              <a:buNone/>
            </a:pPr>
            <a:r>
              <a:rPr lang="en-US" sz="1800" dirty="0" smtClean="0"/>
              <a:t>Self-regulation </a:t>
            </a:r>
            <a:r>
              <a:rPr lang="en-US" sz="1800" dirty="0"/>
              <a:t>should also be encouraged as it will help to build public confidence in health wearable technology as important volumes of personal </a:t>
            </a:r>
            <a:r>
              <a:rPr lang="en-US" sz="1800" dirty="0" smtClean="0"/>
              <a:t>data </a:t>
            </a:r>
            <a:r>
              <a:rPr lang="en-US" sz="1800" dirty="0"/>
              <a:t>are processed. </a:t>
            </a:r>
            <a:endParaRPr lang="en-US" sz="1800" dirty="0" smtClean="0"/>
          </a:p>
          <a:p>
            <a:pPr marL="0" lvl="0" indent="0" algn="just" fontAlgn="base">
              <a:buNone/>
            </a:pPr>
            <a:r>
              <a:rPr lang="en-US" sz="1800" dirty="0" smtClean="0"/>
              <a:t>Guidelines </a:t>
            </a:r>
            <a:r>
              <a:rPr lang="en-US" sz="1800" dirty="0"/>
              <a:t>and voluntary codes of conduct developed by the private sector are concrete </a:t>
            </a:r>
            <a:r>
              <a:rPr lang="en-US" sz="1800" dirty="0" smtClean="0"/>
              <a:t>illustrations. </a:t>
            </a:r>
            <a:r>
              <a:rPr lang="en-US" sz="1800" dirty="0"/>
              <a:t>Despite the existence of such challenges, health wearables are an opportunity to improve healthcare systems as these devices could become a substantial addition to the everyday healthcare </a:t>
            </a:r>
            <a:r>
              <a:rPr lang="en-US" sz="1800" dirty="0" smtClean="0"/>
              <a:t>practice. </a:t>
            </a:r>
          </a:p>
          <a:p>
            <a:pPr marL="0" lvl="0" indent="0" algn="just" fontAlgn="base">
              <a:buNone/>
            </a:pPr>
            <a:r>
              <a:rPr lang="en-US" sz="1800" dirty="0" smtClean="0"/>
              <a:t>As </a:t>
            </a:r>
            <a:r>
              <a:rPr lang="en-US" sz="1800" dirty="0"/>
              <a:t>observed, there is today a global adoption of health wearables such as smartwatches or fitness trackers; this trend demonstrates that individuals have already embraced health wearable </a:t>
            </a:r>
            <a:r>
              <a:rPr lang="en-US" sz="1800" dirty="0" smtClean="0"/>
              <a:t>technology </a:t>
            </a:r>
            <a:r>
              <a:rPr lang="en-US" sz="1800" dirty="0"/>
              <a:t>which could help monitoring people’s health </a:t>
            </a:r>
            <a:r>
              <a:rPr lang="en-US" sz="1800" dirty="0" smtClean="0"/>
              <a:t>condition. </a:t>
            </a:r>
          </a:p>
          <a:p>
            <a:pPr marL="0" lvl="0" indent="0" algn="just" fontAlgn="base">
              <a:buNone/>
            </a:pPr>
            <a:r>
              <a:rPr lang="en-US" sz="1800" dirty="0" smtClean="0"/>
              <a:t>A </a:t>
            </a:r>
            <a:r>
              <a:rPr lang="en-US" sz="1800" dirty="0"/>
              <a:t>balance between the use of health wearable technology and data privacy is a necessity from a regulatory and ethical perspective </a:t>
            </a:r>
            <a:r>
              <a:rPr lang="en-US" sz="1800" dirty="0" smtClean="0"/>
              <a:t>as </a:t>
            </a:r>
            <a:r>
              <a:rPr lang="en-US" sz="1800" dirty="0"/>
              <a:t>several challenges need to be solved. Different measures can be adopted to ensure privacy and security of health data; AI can also be used as a regulatory tool for audits and inspections in wearable health technology. </a:t>
            </a:r>
            <a:endParaRPr lang="en-US" sz="1800" dirty="0"/>
          </a:p>
        </p:txBody>
      </p:sp>
    </p:spTree>
    <p:extLst>
      <p:ext uri="{BB962C8B-B14F-4D97-AF65-F5344CB8AC3E}">
        <p14:creationId xmlns:p14="http://schemas.microsoft.com/office/powerpoint/2010/main" val="3925688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sz="4000" dirty="0"/>
              <a:t>2</a:t>
            </a:r>
            <a:r>
              <a:rPr lang="en-US" sz="4000" dirty="0" smtClean="0"/>
              <a:t>. </a:t>
            </a:r>
            <a:r>
              <a:rPr lang="en-US" sz="4000" dirty="0"/>
              <a:t>Challenges posed by wearable health technology</a:t>
            </a:r>
          </a:p>
        </p:txBody>
      </p:sp>
      <p:sp>
        <p:nvSpPr>
          <p:cNvPr id="3" name="Content Placeholder 2"/>
          <p:cNvSpPr>
            <a:spLocks noGrp="1"/>
          </p:cNvSpPr>
          <p:nvPr>
            <p:ph idx="1"/>
          </p:nvPr>
        </p:nvSpPr>
        <p:spPr>
          <a:xfrm>
            <a:off x="838200" y="1443789"/>
            <a:ext cx="10515600" cy="5295678"/>
          </a:xfrm>
        </p:spPr>
        <p:txBody>
          <a:bodyPr/>
          <a:lstStyle/>
          <a:p>
            <a:pPr marL="0" lvl="0" indent="0" algn="just" fontAlgn="base">
              <a:buNone/>
            </a:pPr>
            <a:r>
              <a:rPr lang="en-US" sz="1800" dirty="0"/>
              <a:t>There are several challenges posed by wearable health technology ranging from </a:t>
            </a:r>
            <a:r>
              <a:rPr lang="en-US" sz="1800" dirty="0" smtClean="0"/>
              <a:t>technical </a:t>
            </a:r>
            <a:r>
              <a:rPr lang="en-US" sz="1800" dirty="0"/>
              <a:t>issues such as the development of powerful batteries to ethical and </a:t>
            </a:r>
            <a:r>
              <a:rPr lang="en-US" sz="1800" dirty="0" smtClean="0"/>
              <a:t>regulatory </a:t>
            </a:r>
            <a:r>
              <a:rPr lang="en-US" sz="1800" dirty="0"/>
              <a:t>gaps at both national and international level. </a:t>
            </a:r>
            <a:r>
              <a:rPr lang="en-US" sz="1800" dirty="0" smtClean="0"/>
              <a:t>Data </a:t>
            </a:r>
            <a:r>
              <a:rPr lang="en-US" sz="1800" dirty="0"/>
              <a:t>accuracy is also a </a:t>
            </a:r>
            <a:r>
              <a:rPr lang="en-US" sz="1800" dirty="0" smtClean="0"/>
              <a:t>concern </a:t>
            </a:r>
            <a:r>
              <a:rPr lang="en-US" sz="1800" dirty="0"/>
              <a:t>acknowledged by companies as physicians or lay people need precise data to be able to rely on it and monitor their </a:t>
            </a:r>
            <a:r>
              <a:rPr lang="en-US" sz="1800" dirty="0" smtClean="0"/>
              <a:t>health. </a:t>
            </a:r>
            <a:r>
              <a:rPr lang="en-US" sz="1800" dirty="0"/>
              <a:t>Data security </a:t>
            </a:r>
            <a:r>
              <a:rPr lang="en-US" sz="1800" dirty="0" smtClean="0"/>
              <a:t>and </a:t>
            </a:r>
            <a:r>
              <a:rPr lang="en-US" sz="1800" dirty="0"/>
              <a:t>privacy </a:t>
            </a:r>
            <a:r>
              <a:rPr lang="en-US" sz="1800" dirty="0" smtClean="0"/>
              <a:t>are </a:t>
            </a:r>
            <a:r>
              <a:rPr lang="en-US" sz="1800" dirty="0"/>
              <a:t>other crucial challenges to be addressed. Improper device </a:t>
            </a:r>
            <a:r>
              <a:rPr lang="en-US" sz="1800" dirty="0" smtClean="0"/>
              <a:t>wearing could </a:t>
            </a:r>
            <a:r>
              <a:rPr lang="en-US" sz="1800" dirty="0"/>
              <a:t>be an-other obstacle to health monitoring. From a scientific perspective, the use of consumer </a:t>
            </a:r>
            <a:r>
              <a:rPr lang="en-US" sz="1800" dirty="0" smtClean="0"/>
              <a:t>wearables </a:t>
            </a:r>
            <a:r>
              <a:rPr lang="en-US" sz="1800" dirty="0"/>
              <a:t>in health research could be a limitation as data may not be accurate </a:t>
            </a:r>
          </a:p>
        </p:txBody>
      </p:sp>
      <p:graphicFrame>
        <p:nvGraphicFramePr>
          <p:cNvPr id="4" name="Table 3"/>
          <p:cNvGraphicFramePr>
            <a:graphicFrameLocks noGrp="1"/>
          </p:cNvGraphicFramePr>
          <p:nvPr>
            <p:extLst>
              <p:ext uri="{D42A27DB-BD31-4B8C-83A1-F6EECF244321}">
                <p14:modId xmlns:p14="http://schemas.microsoft.com/office/powerpoint/2010/main" val="220191017"/>
              </p:ext>
            </p:extLst>
          </p:nvPr>
        </p:nvGraphicFramePr>
        <p:xfrm>
          <a:off x="2322576" y="3166532"/>
          <a:ext cx="8001000" cy="3654131"/>
        </p:xfrm>
        <a:graphic>
          <a:graphicData uri="http://schemas.openxmlformats.org/drawingml/2006/table">
            <a:tbl>
              <a:tblPr firstRow="1" firstCol="1" bandRow="1">
                <a:tableStyleId>{5C22544A-7EE6-4342-B048-85BDC9FD1C3A}</a:tableStyleId>
              </a:tblPr>
              <a:tblGrid>
                <a:gridCol w="8001000">
                  <a:extLst>
                    <a:ext uri="{9D8B030D-6E8A-4147-A177-3AD203B41FA5}">
                      <a16:colId xmlns:a16="http://schemas.microsoft.com/office/drawing/2014/main" val="1216122301"/>
                    </a:ext>
                  </a:extLst>
                </a:gridCol>
              </a:tblGrid>
              <a:tr h="232996">
                <a:tc>
                  <a:txBody>
                    <a:bodyPr/>
                    <a:lstStyle/>
                    <a:p>
                      <a:pPr marL="1656080" marR="0" indent="269875" algn="just">
                        <a:lnSpc>
                          <a:spcPct val="95000"/>
                        </a:lnSpc>
                        <a:spcBef>
                          <a:spcPts val="0"/>
                        </a:spcBef>
                        <a:spcAft>
                          <a:spcPts val="0"/>
                        </a:spcAft>
                      </a:pPr>
                      <a:r>
                        <a:rPr lang="en-US" sz="1800" dirty="0">
                          <a:effectLst/>
                        </a:rPr>
                        <a:t>Main challenges posed by wearable health technology</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881822867"/>
                  </a:ext>
                </a:extLst>
              </a:tr>
              <a:tr h="232996">
                <a:tc>
                  <a:txBody>
                    <a:bodyPr/>
                    <a:lstStyle/>
                    <a:p>
                      <a:pPr marL="1656080" marR="0" indent="269875" algn="just">
                        <a:lnSpc>
                          <a:spcPct val="95000"/>
                        </a:lnSpc>
                        <a:spcBef>
                          <a:spcPts val="0"/>
                        </a:spcBef>
                        <a:spcAft>
                          <a:spcPts val="0"/>
                        </a:spcAft>
                      </a:pPr>
                      <a:r>
                        <a:rPr lang="en-US" sz="1800" dirty="0">
                          <a:effectLst/>
                        </a:rPr>
                        <a:t>1. Data privacy</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674851671"/>
                  </a:ext>
                </a:extLst>
              </a:tr>
              <a:tr h="232996">
                <a:tc>
                  <a:txBody>
                    <a:bodyPr/>
                    <a:lstStyle/>
                    <a:p>
                      <a:pPr marL="1656080" marR="0" indent="269875" algn="just">
                        <a:lnSpc>
                          <a:spcPct val="95000"/>
                        </a:lnSpc>
                        <a:spcBef>
                          <a:spcPts val="0"/>
                        </a:spcBef>
                        <a:spcAft>
                          <a:spcPts val="0"/>
                        </a:spcAft>
                      </a:pPr>
                      <a:r>
                        <a:rPr lang="en-US" sz="1800" dirty="0">
                          <a:effectLst/>
                        </a:rPr>
                        <a:t>2. Data collection and storage</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853871602"/>
                  </a:ext>
                </a:extLst>
              </a:tr>
              <a:tr h="226524">
                <a:tc>
                  <a:txBody>
                    <a:bodyPr/>
                    <a:lstStyle/>
                    <a:p>
                      <a:pPr marL="1656080" marR="0" indent="269875" algn="just">
                        <a:lnSpc>
                          <a:spcPct val="95000"/>
                        </a:lnSpc>
                        <a:spcBef>
                          <a:spcPts val="0"/>
                        </a:spcBef>
                        <a:spcAft>
                          <a:spcPts val="0"/>
                        </a:spcAft>
                      </a:pPr>
                      <a:r>
                        <a:rPr lang="en-US" sz="1800" dirty="0">
                          <a:effectLst/>
                        </a:rPr>
                        <a:t>3. Data quality and accuracy</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682212043"/>
                  </a:ext>
                </a:extLst>
              </a:tr>
              <a:tr h="453049">
                <a:tc>
                  <a:txBody>
                    <a:bodyPr/>
                    <a:lstStyle/>
                    <a:p>
                      <a:pPr marL="1656080" marR="0" indent="269875" algn="just">
                        <a:lnSpc>
                          <a:spcPct val="95000"/>
                        </a:lnSpc>
                        <a:spcBef>
                          <a:spcPts val="0"/>
                        </a:spcBef>
                        <a:spcAft>
                          <a:spcPts val="0"/>
                        </a:spcAft>
                      </a:pPr>
                      <a:r>
                        <a:rPr lang="en-US" sz="1800" dirty="0">
                          <a:effectLst/>
                        </a:rPr>
                        <a:t>4. Interoperability between different OS (Apple, Android, etc.)</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816130118"/>
                  </a:ext>
                </a:extLst>
              </a:tr>
              <a:tr h="470756">
                <a:tc>
                  <a:txBody>
                    <a:bodyPr/>
                    <a:lstStyle/>
                    <a:p>
                      <a:pPr marL="1656080" marR="0" indent="269875" algn="just">
                        <a:lnSpc>
                          <a:spcPct val="95000"/>
                        </a:lnSpc>
                        <a:spcBef>
                          <a:spcPts val="0"/>
                        </a:spcBef>
                        <a:spcAft>
                          <a:spcPts val="0"/>
                        </a:spcAft>
                      </a:pPr>
                      <a:r>
                        <a:rPr lang="en-US" sz="1800" dirty="0">
                          <a:effectLst/>
                        </a:rPr>
                        <a:t>5. Bias</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247693684"/>
                  </a:ext>
                </a:extLst>
              </a:tr>
              <a:tr h="232996">
                <a:tc>
                  <a:txBody>
                    <a:bodyPr/>
                    <a:lstStyle/>
                    <a:p>
                      <a:pPr marL="1656080" marR="0" indent="269875" algn="just">
                        <a:lnSpc>
                          <a:spcPct val="95000"/>
                        </a:lnSpc>
                        <a:spcBef>
                          <a:spcPts val="0"/>
                        </a:spcBef>
                        <a:spcAft>
                          <a:spcPts val="0"/>
                        </a:spcAft>
                      </a:pPr>
                      <a:r>
                        <a:rPr lang="en-US" sz="1800" dirty="0">
                          <a:effectLst/>
                        </a:rPr>
                        <a:t>6. Health equity</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858191621"/>
                  </a:ext>
                </a:extLst>
              </a:tr>
              <a:tr h="232996">
                <a:tc>
                  <a:txBody>
                    <a:bodyPr/>
                    <a:lstStyle/>
                    <a:p>
                      <a:pPr marL="1656080" marR="0" indent="269875" algn="just">
                        <a:lnSpc>
                          <a:spcPct val="95000"/>
                        </a:lnSpc>
                        <a:spcBef>
                          <a:spcPts val="0"/>
                        </a:spcBef>
                        <a:spcAft>
                          <a:spcPts val="0"/>
                        </a:spcAft>
                      </a:pPr>
                      <a:r>
                        <a:rPr lang="en-US" sz="1800" dirty="0">
                          <a:effectLst/>
                        </a:rPr>
                        <a:t>7. Access to technology in developing countries</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198502203"/>
                  </a:ext>
                </a:extLst>
              </a:tr>
              <a:tr h="453049">
                <a:tc>
                  <a:txBody>
                    <a:bodyPr/>
                    <a:lstStyle/>
                    <a:p>
                      <a:pPr marL="1656080" marR="0" indent="269875" algn="just">
                        <a:lnSpc>
                          <a:spcPct val="95000"/>
                        </a:lnSpc>
                        <a:spcBef>
                          <a:spcPts val="0"/>
                        </a:spcBef>
                        <a:spcAft>
                          <a:spcPts val="0"/>
                        </a:spcAft>
                      </a:pPr>
                      <a:r>
                        <a:rPr lang="en-US" sz="1800" dirty="0">
                          <a:effectLst/>
                        </a:rPr>
                        <a:t>8. Lack of regulations at both national and international level</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416289508"/>
                  </a:ext>
                </a:extLst>
              </a:tr>
              <a:tr h="453049">
                <a:tc>
                  <a:txBody>
                    <a:bodyPr/>
                    <a:lstStyle/>
                    <a:p>
                      <a:pPr marL="1656080" marR="0" indent="269875" algn="just">
                        <a:lnSpc>
                          <a:spcPct val="95000"/>
                        </a:lnSpc>
                        <a:spcBef>
                          <a:spcPts val="0"/>
                        </a:spcBef>
                        <a:spcAft>
                          <a:spcPts val="0"/>
                        </a:spcAft>
                      </a:pPr>
                      <a:r>
                        <a:rPr lang="en-US" sz="1800" dirty="0">
                          <a:effectLst/>
                        </a:rPr>
                        <a:t>9. Ability to control third parties’ access to personal health data</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796765824"/>
                  </a:ext>
                </a:extLst>
              </a:tr>
              <a:tr h="232996">
                <a:tc>
                  <a:txBody>
                    <a:bodyPr/>
                    <a:lstStyle/>
                    <a:p>
                      <a:pPr marL="1656080" marR="0" indent="269875" algn="just">
                        <a:lnSpc>
                          <a:spcPct val="95000"/>
                        </a:lnSpc>
                        <a:spcBef>
                          <a:spcPts val="0"/>
                        </a:spcBef>
                        <a:spcAft>
                          <a:spcPts val="0"/>
                        </a:spcAft>
                      </a:pPr>
                      <a:r>
                        <a:rPr lang="en-US" sz="1800" dirty="0">
                          <a:effectLst/>
                        </a:rPr>
                        <a:t>10. Security</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904686405"/>
                  </a:ext>
                </a:extLst>
              </a:tr>
            </a:tbl>
          </a:graphicData>
        </a:graphic>
      </p:graphicFrame>
    </p:spTree>
    <p:extLst>
      <p:ext uri="{BB962C8B-B14F-4D97-AF65-F5344CB8AC3E}">
        <p14:creationId xmlns:p14="http://schemas.microsoft.com/office/powerpoint/2010/main" val="3752105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sz="4000" dirty="0"/>
              <a:t>3</a:t>
            </a:r>
            <a:r>
              <a:rPr lang="en-US" sz="4000" dirty="0" smtClean="0"/>
              <a:t>. </a:t>
            </a:r>
            <a:r>
              <a:rPr lang="en-US" sz="4000" dirty="0"/>
              <a:t>How can we ensure the privacy and security of personal health data?</a:t>
            </a:r>
          </a:p>
        </p:txBody>
      </p:sp>
      <p:sp>
        <p:nvSpPr>
          <p:cNvPr id="3" name="Content Placeholder 2"/>
          <p:cNvSpPr>
            <a:spLocks noGrp="1"/>
          </p:cNvSpPr>
          <p:nvPr>
            <p:ph idx="1"/>
          </p:nvPr>
        </p:nvSpPr>
        <p:spPr>
          <a:xfrm>
            <a:off x="838200" y="1557868"/>
            <a:ext cx="10515600" cy="5300132"/>
          </a:xfrm>
        </p:spPr>
        <p:txBody>
          <a:bodyPr/>
          <a:lstStyle/>
          <a:p>
            <a:pPr marL="0" lvl="0" indent="0" algn="just">
              <a:buNone/>
            </a:pPr>
            <a:r>
              <a:rPr lang="en-US" sz="2000" dirty="0"/>
              <a:t>Different measures can be taken to ensure the privacy and security of personal health </a:t>
            </a:r>
            <a:r>
              <a:rPr lang="en-US" sz="2000" dirty="0" smtClean="0"/>
              <a:t>data. </a:t>
            </a:r>
            <a:r>
              <a:rPr lang="en-US" sz="2000" dirty="0"/>
              <a:t>Companies and health professional can help to secure patient privacy and data </a:t>
            </a:r>
            <a:r>
              <a:rPr lang="en-US" sz="2000" dirty="0" smtClean="0"/>
              <a:t>confidentiality. </a:t>
            </a:r>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2038261348"/>
              </p:ext>
            </p:extLst>
          </p:nvPr>
        </p:nvGraphicFramePr>
        <p:xfrm>
          <a:off x="1811867" y="2506134"/>
          <a:ext cx="8974666" cy="3928614"/>
        </p:xfrm>
        <a:graphic>
          <a:graphicData uri="http://schemas.openxmlformats.org/drawingml/2006/table">
            <a:tbl>
              <a:tblPr firstRow="1" firstCol="1" bandRow="1">
                <a:tableStyleId>{5C22544A-7EE6-4342-B048-85BDC9FD1C3A}</a:tableStyleId>
              </a:tblPr>
              <a:tblGrid>
                <a:gridCol w="8974666">
                  <a:extLst>
                    <a:ext uri="{9D8B030D-6E8A-4147-A177-3AD203B41FA5}">
                      <a16:colId xmlns:a16="http://schemas.microsoft.com/office/drawing/2014/main" val="3073988016"/>
                    </a:ext>
                  </a:extLst>
                </a:gridCol>
              </a:tblGrid>
              <a:tr h="385664">
                <a:tc>
                  <a:txBody>
                    <a:bodyPr/>
                    <a:lstStyle/>
                    <a:p>
                      <a:pPr marL="1656080" marR="0" indent="269875" algn="just">
                        <a:lnSpc>
                          <a:spcPct val="95000"/>
                        </a:lnSpc>
                        <a:spcBef>
                          <a:spcPts val="0"/>
                        </a:spcBef>
                        <a:spcAft>
                          <a:spcPts val="0"/>
                        </a:spcAft>
                      </a:pPr>
                      <a:r>
                        <a:rPr lang="en-US" sz="1800" dirty="0">
                          <a:effectLst/>
                        </a:rPr>
                        <a:t>Potential measures and safeguards for effective data protection</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536647158"/>
                  </a:ext>
                </a:extLst>
              </a:tr>
              <a:tr h="385664">
                <a:tc>
                  <a:txBody>
                    <a:bodyPr/>
                    <a:lstStyle/>
                    <a:p>
                      <a:pPr marL="1656080" marR="0" indent="269875" algn="just">
                        <a:lnSpc>
                          <a:spcPct val="95000"/>
                        </a:lnSpc>
                        <a:spcBef>
                          <a:spcPts val="0"/>
                        </a:spcBef>
                        <a:spcAft>
                          <a:spcPts val="0"/>
                        </a:spcAft>
                      </a:pPr>
                      <a:r>
                        <a:rPr lang="en-US" sz="1800" dirty="0">
                          <a:effectLst/>
                        </a:rPr>
                        <a:t>1. Educate healthcare personnel</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331628241"/>
                  </a:ext>
                </a:extLst>
              </a:tr>
              <a:tr h="385664">
                <a:tc>
                  <a:txBody>
                    <a:bodyPr/>
                    <a:lstStyle/>
                    <a:p>
                      <a:pPr marL="1656080" marR="0" indent="269875" algn="just">
                        <a:lnSpc>
                          <a:spcPct val="95000"/>
                        </a:lnSpc>
                        <a:spcBef>
                          <a:spcPts val="0"/>
                        </a:spcBef>
                        <a:spcAft>
                          <a:spcPts val="0"/>
                        </a:spcAft>
                      </a:pPr>
                      <a:r>
                        <a:rPr lang="en-US" sz="1800" dirty="0">
                          <a:effectLst/>
                        </a:rPr>
                        <a:t>2. Conduct routine risk assessment</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198960863"/>
                  </a:ext>
                </a:extLst>
              </a:tr>
              <a:tr h="364474">
                <a:tc>
                  <a:txBody>
                    <a:bodyPr/>
                    <a:lstStyle/>
                    <a:p>
                      <a:pPr marL="1656080" marR="0" indent="269875" algn="just">
                        <a:lnSpc>
                          <a:spcPct val="95000"/>
                        </a:lnSpc>
                        <a:spcBef>
                          <a:spcPts val="0"/>
                        </a:spcBef>
                        <a:spcAft>
                          <a:spcPts val="0"/>
                        </a:spcAft>
                      </a:pPr>
                      <a:r>
                        <a:rPr lang="en-US" sz="1800" dirty="0">
                          <a:effectLst/>
                        </a:rPr>
                        <a:t>3. Secure data with a VPN</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900821893"/>
                  </a:ext>
                </a:extLst>
              </a:tr>
              <a:tr h="385664">
                <a:tc>
                  <a:txBody>
                    <a:bodyPr/>
                    <a:lstStyle/>
                    <a:p>
                      <a:pPr marL="1656080" marR="0" indent="269875" algn="just">
                        <a:lnSpc>
                          <a:spcPct val="95000"/>
                        </a:lnSpc>
                        <a:spcBef>
                          <a:spcPts val="0"/>
                        </a:spcBef>
                        <a:spcAft>
                          <a:spcPts val="0"/>
                        </a:spcAft>
                      </a:pPr>
                      <a:r>
                        <a:rPr lang="en-US" sz="1800" dirty="0">
                          <a:effectLst/>
                        </a:rPr>
                        <a:t>4. Restrict access to data</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591370232"/>
                  </a:ext>
                </a:extLst>
              </a:tr>
              <a:tr h="364474">
                <a:tc>
                  <a:txBody>
                    <a:bodyPr/>
                    <a:lstStyle/>
                    <a:p>
                      <a:pPr marL="1656080" marR="0" indent="269875" algn="just">
                        <a:lnSpc>
                          <a:spcPct val="95000"/>
                        </a:lnSpc>
                        <a:spcBef>
                          <a:spcPts val="0"/>
                        </a:spcBef>
                        <a:spcAft>
                          <a:spcPts val="0"/>
                        </a:spcAft>
                      </a:pPr>
                      <a:r>
                        <a:rPr lang="en-US" sz="1800" dirty="0">
                          <a:effectLst/>
                        </a:rPr>
                        <a:t>5. Implement role-based access</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748086031"/>
                  </a:ext>
                </a:extLst>
              </a:tr>
              <a:tr h="385664">
                <a:tc>
                  <a:txBody>
                    <a:bodyPr/>
                    <a:lstStyle/>
                    <a:p>
                      <a:pPr marL="1656080" marR="0" indent="269875" algn="just">
                        <a:lnSpc>
                          <a:spcPct val="95000"/>
                        </a:lnSpc>
                        <a:spcBef>
                          <a:spcPts val="0"/>
                        </a:spcBef>
                        <a:spcAft>
                          <a:spcPts val="0"/>
                        </a:spcAft>
                      </a:pPr>
                      <a:r>
                        <a:rPr lang="en-US" sz="1800" dirty="0">
                          <a:effectLst/>
                        </a:rPr>
                        <a:t>6. Two-factor authentication</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856520015"/>
                  </a:ext>
                </a:extLst>
              </a:tr>
              <a:tr h="385664">
                <a:tc>
                  <a:txBody>
                    <a:bodyPr/>
                    <a:lstStyle/>
                    <a:p>
                      <a:pPr marL="1656080" marR="0" indent="269875" algn="just">
                        <a:lnSpc>
                          <a:spcPct val="95000"/>
                        </a:lnSpc>
                        <a:spcBef>
                          <a:spcPts val="0"/>
                        </a:spcBef>
                        <a:spcAft>
                          <a:spcPts val="0"/>
                        </a:spcAft>
                      </a:pPr>
                      <a:r>
                        <a:rPr lang="en-US" sz="1800" dirty="0">
                          <a:effectLst/>
                        </a:rPr>
                        <a:t>7. Encryption</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66868337"/>
                  </a:ext>
                </a:extLst>
              </a:tr>
              <a:tr h="364474">
                <a:tc>
                  <a:txBody>
                    <a:bodyPr/>
                    <a:lstStyle/>
                    <a:p>
                      <a:pPr marL="1656080" marR="0" indent="269875" algn="just">
                        <a:lnSpc>
                          <a:spcPct val="95000"/>
                        </a:lnSpc>
                        <a:spcBef>
                          <a:spcPts val="0"/>
                        </a:spcBef>
                        <a:spcAft>
                          <a:spcPts val="0"/>
                        </a:spcAft>
                      </a:pPr>
                      <a:r>
                        <a:rPr lang="en-US" sz="1800" dirty="0">
                          <a:effectLst/>
                        </a:rPr>
                        <a:t>8. Security awareness training</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954781184"/>
                  </a:ext>
                </a:extLst>
              </a:tr>
              <a:tr h="385664">
                <a:tc>
                  <a:txBody>
                    <a:bodyPr/>
                    <a:lstStyle/>
                    <a:p>
                      <a:pPr marL="1656080" marR="0" indent="269875" algn="just">
                        <a:lnSpc>
                          <a:spcPct val="95000"/>
                        </a:lnSpc>
                        <a:spcBef>
                          <a:spcPts val="0"/>
                        </a:spcBef>
                        <a:spcAft>
                          <a:spcPts val="0"/>
                        </a:spcAft>
                      </a:pPr>
                      <a:r>
                        <a:rPr lang="en-US" sz="1800" dirty="0">
                          <a:effectLst/>
                        </a:rPr>
                        <a:t>9. AI to conduct regular inspections and audits to ensure compliance with regulations</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4148617453"/>
                  </a:ext>
                </a:extLst>
              </a:tr>
            </a:tbl>
          </a:graphicData>
        </a:graphic>
      </p:graphicFrame>
    </p:spTree>
    <p:extLst>
      <p:ext uri="{BB962C8B-B14F-4D97-AF65-F5344CB8AC3E}">
        <p14:creationId xmlns:p14="http://schemas.microsoft.com/office/powerpoint/2010/main" val="3554412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sz="4000" dirty="0"/>
              <a:t>4</a:t>
            </a:r>
            <a:r>
              <a:rPr lang="en-US" sz="4000" dirty="0" smtClean="0"/>
              <a:t>. </a:t>
            </a:r>
            <a:r>
              <a:rPr lang="en-US" sz="4000" dirty="0"/>
              <a:t>The complexity to regulate wearable health technology at both national and </a:t>
            </a:r>
            <a:r>
              <a:rPr lang="en-US" sz="4000" dirty="0" smtClean="0"/>
              <a:t>international </a:t>
            </a:r>
            <a:r>
              <a:rPr lang="en-US" sz="4000" dirty="0"/>
              <a:t>levels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23064764"/>
              </p:ext>
            </p:extLst>
          </p:nvPr>
        </p:nvGraphicFramePr>
        <p:xfrm>
          <a:off x="1693333" y="2218265"/>
          <a:ext cx="9093200" cy="4165601"/>
        </p:xfrm>
        <a:graphic>
          <a:graphicData uri="http://schemas.openxmlformats.org/drawingml/2006/table">
            <a:tbl>
              <a:tblPr firstRow="1" firstCol="1" bandRow="1">
                <a:tableStyleId>{5C22544A-7EE6-4342-B048-85BDC9FD1C3A}</a:tableStyleId>
              </a:tblPr>
              <a:tblGrid>
                <a:gridCol w="9093200">
                  <a:extLst>
                    <a:ext uri="{9D8B030D-6E8A-4147-A177-3AD203B41FA5}">
                      <a16:colId xmlns:a16="http://schemas.microsoft.com/office/drawing/2014/main" val="1025656436"/>
                    </a:ext>
                  </a:extLst>
                </a:gridCol>
              </a:tblGrid>
              <a:tr h="905393">
                <a:tc>
                  <a:txBody>
                    <a:bodyPr/>
                    <a:lstStyle/>
                    <a:p>
                      <a:pPr marL="1656080" marR="0" indent="269875" algn="just">
                        <a:lnSpc>
                          <a:spcPct val="95000"/>
                        </a:lnSpc>
                        <a:spcBef>
                          <a:spcPts val="0"/>
                        </a:spcBef>
                        <a:spcAft>
                          <a:spcPts val="0"/>
                        </a:spcAft>
                      </a:pPr>
                      <a:r>
                        <a:rPr lang="en-US" sz="1800" dirty="0">
                          <a:effectLst/>
                        </a:rPr>
                        <a:t>Potential solutions to adequately regulate wearable health technology</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761467361"/>
                  </a:ext>
                </a:extLst>
              </a:tr>
              <a:tr h="905393">
                <a:tc>
                  <a:txBody>
                    <a:bodyPr/>
                    <a:lstStyle/>
                    <a:p>
                      <a:pPr marL="1656080" marR="0" indent="269875" algn="just">
                        <a:lnSpc>
                          <a:spcPct val="95000"/>
                        </a:lnSpc>
                        <a:spcBef>
                          <a:spcPts val="0"/>
                        </a:spcBef>
                        <a:spcAft>
                          <a:spcPts val="0"/>
                        </a:spcAft>
                      </a:pPr>
                      <a:r>
                        <a:rPr lang="en-US" sz="1800" dirty="0">
                          <a:effectLst/>
                        </a:rPr>
                        <a:t>1. Establishing clear guidelines and standards under WHO</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998954230"/>
                  </a:ext>
                </a:extLst>
              </a:tr>
              <a:tr h="456668">
                <a:tc>
                  <a:txBody>
                    <a:bodyPr/>
                    <a:lstStyle/>
                    <a:p>
                      <a:pPr marL="1656080" marR="0" indent="269875" algn="just">
                        <a:lnSpc>
                          <a:spcPct val="95000"/>
                        </a:lnSpc>
                        <a:spcBef>
                          <a:spcPts val="0"/>
                        </a:spcBef>
                        <a:spcAft>
                          <a:spcPts val="0"/>
                        </a:spcAft>
                      </a:pPr>
                      <a:r>
                        <a:rPr lang="en-US" sz="1800" dirty="0">
                          <a:effectLst/>
                        </a:rPr>
                        <a:t>2. Strengthening regulatory oversight</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088008252"/>
                  </a:ext>
                </a:extLst>
              </a:tr>
              <a:tr h="480493">
                <a:tc>
                  <a:txBody>
                    <a:bodyPr/>
                    <a:lstStyle/>
                    <a:p>
                      <a:pPr marL="1656080" marR="0" indent="269875" algn="just">
                        <a:lnSpc>
                          <a:spcPct val="95000"/>
                        </a:lnSpc>
                        <a:spcBef>
                          <a:spcPts val="0"/>
                        </a:spcBef>
                        <a:spcAft>
                          <a:spcPts val="0"/>
                        </a:spcAft>
                      </a:pPr>
                      <a:r>
                        <a:rPr lang="en-US" sz="1800" dirty="0">
                          <a:effectLst/>
                        </a:rPr>
                        <a:t>3. Promoting transparency and accountability</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476349071"/>
                  </a:ext>
                </a:extLst>
              </a:tr>
              <a:tr h="480493">
                <a:tc>
                  <a:txBody>
                    <a:bodyPr/>
                    <a:lstStyle/>
                    <a:p>
                      <a:pPr marL="1656080" marR="0" indent="269875" algn="just">
                        <a:lnSpc>
                          <a:spcPct val="95000"/>
                        </a:lnSpc>
                        <a:spcBef>
                          <a:spcPts val="0"/>
                        </a:spcBef>
                        <a:spcAft>
                          <a:spcPts val="0"/>
                        </a:spcAft>
                      </a:pPr>
                      <a:r>
                        <a:rPr lang="en-US" sz="1800" dirty="0">
                          <a:effectLst/>
                        </a:rPr>
                        <a:t>4. Encouraging industry self-regulation</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038984420"/>
                  </a:ext>
                </a:extLst>
              </a:tr>
              <a:tr h="456668">
                <a:tc>
                  <a:txBody>
                    <a:bodyPr/>
                    <a:lstStyle/>
                    <a:p>
                      <a:pPr marL="1656080" marR="0" indent="269875" algn="just">
                        <a:lnSpc>
                          <a:spcPct val="95000"/>
                        </a:lnSpc>
                        <a:spcBef>
                          <a:spcPts val="0"/>
                        </a:spcBef>
                        <a:spcAft>
                          <a:spcPts val="0"/>
                        </a:spcAft>
                      </a:pPr>
                      <a:r>
                        <a:rPr lang="en-US" sz="1800" dirty="0">
                          <a:effectLst/>
                        </a:rPr>
                        <a:t>5. Fostering international cooperation</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015021154"/>
                  </a:ext>
                </a:extLst>
              </a:tr>
              <a:tr h="480493">
                <a:tc>
                  <a:txBody>
                    <a:bodyPr/>
                    <a:lstStyle/>
                    <a:p>
                      <a:pPr marL="1656080" marR="0" indent="269875" algn="just">
                        <a:lnSpc>
                          <a:spcPct val="95000"/>
                        </a:lnSpc>
                        <a:spcBef>
                          <a:spcPts val="0"/>
                        </a:spcBef>
                        <a:spcAft>
                          <a:spcPts val="0"/>
                        </a:spcAft>
                      </a:pPr>
                      <a:r>
                        <a:rPr lang="en-US" sz="1800" dirty="0">
                          <a:effectLst/>
                        </a:rPr>
                        <a:t>6. Ethics in using personal health data</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883373767"/>
                  </a:ext>
                </a:extLst>
              </a:tr>
            </a:tbl>
          </a:graphicData>
        </a:graphic>
      </p:graphicFrame>
    </p:spTree>
    <p:extLst>
      <p:ext uri="{BB962C8B-B14F-4D97-AF65-F5344CB8AC3E}">
        <p14:creationId xmlns:p14="http://schemas.microsoft.com/office/powerpoint/2010/main" val="2925158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sz="4000" dirty="0"/>
              <a:t>5</a:t>
            </a:r>
            <a:r>
              <a:rPr lang="en-US" sz="4000" dirty="0" smtClean="0"/>
              <a:t>. AI as a regulatory tool </a:t>
            </a:r>
            <a:endParaRPr lang="en-US" sz="4000" dirty="0"/>
          </a:p>
        </p:txBody>
      </p:sp>
      <p:sp>
        <p:nvSpPr>
          <p:cNvPr id="3" name="Content Placeholder 2"/>
          <p:cNvSpPr>
            <a:spLocks noGrp="1"/>
          </p:cNvSpPr>
          <p:nvPr>
            <p:ph idx="1"/>
          </p:nvPr>
        </p:nvSpPr>
        <p:spPr>
          <a:xfrm>
            <a:off x="838200" y="1554480"/>
            <a:ext cx="10515600" cy="5303520"/>
          </a:xfrm>
        </p:spPr>
        <p:txBody>
          <a:bodyPr/>
          <a:lstStyle/>
          <a:p>
            <a:pPr marL="0" indent="0" algn="just">
              <a:buNone/>
            </a:pPr>
            <a:r>
              <a:rPr lang="en-US" sz="1800" dirty="0"/>
              <a:t>Artificial Intelligence (AI) can play a key role in the regulation of wearable health </a:t>
            </a:r>
            <a:r>
              <a:rPr lang="en-US" sz="1800" dirty="0" smtClean="0"/>
              <a:t>technology. </a:t>
            </a:r>
          </a:p>
          <a:p>
            <a:pPr marL="0" indent="0" algn="just">
              <a:buNone/>
            </a:pPr>
            <a:r>
              <a:rPr lang="en-US" sz="1800" dirty="0" smtClean="0"/>
              <a:t>AI </a:t>
            </a:r>
            <a:r>
              <a:rPr lang="en-US" sz="1800" dirty="0"/>
              <a:t>tools already exist for a fast and reliable analysis of </a:t>
            </a:r>
            <a:r>
              <a:rPr lang="en-US" sz="1800" dirty="0" smtClean="0"/>
              <a:t>data generated </a:t>
            </a:r>
            <a:r>
              <a:rPr lang="en-US" sz="1800" dirty="0"/>
              <a:t>by wearables. </a:t>
            </a:r>
            <a:endParaRPr lang="en-US" sz="1800" dirty="0" smtClean="0"/>
          </a:p>
          <a:p>
            <a:pPr marL="0" indent="0" algn="just">
              <a:buNone/>
            </a:pPr>
            <a:r>
              <a:rPr lang="en-US" sz="1800" dirty="0" smtClean="0"/>
              <a:t>AI </a:t>
            </a:r>
            <a:r>
              <a:rPr lang="en-US" sz="1800" dirty="0"/>
              <a:t>can also identify deviations or anomalies in health </a:t>
            </a:r>
            <a:r>
              <a:rPr lang="en-US" sz="1800" dirty="0" smtClean="0"/>
              <a:t>measurements</a:t>
            </a:r>
            <a:r>
              <a:rPr lang="en-US" sz="1800" dirty="0"/>
              <a:t>. </a:t>
            </a:r>
            <a:endParaRPr lang="en-US" sz="1800" dirty="0" smtClean="0"/>
          </a:p>
          <a:p>
            <a:pPr marL="0" indent="0" algn="just">
              <a:buNone/>
            </a:pPr>
            <a:r>
              <a:rPr lang="en-US" sz="1800" dirty="0" smtClean="0"/>
              <a:t>This </a:t>
            </a:r>
            <a:r>
              <a:rPr lang="en-US" sz="1800" dirty="0"/>
              <a:t>can help healthcare providers save lives but also allow them to make more accurate diagnosis or give better treatment. </a:t>
            </a:r>
            <a:endParaRPr lang="en-US" sz="1800" dirty="0" smtClean="0"/>
          </a:p>
          <a:p>
            <a:pPr marL="0" indent="0" algn="just">
              <a:buNone/>
            </a:pPr>
            <a:r>
              <a:rPr lang="en-US" sz="1800" dirty="0" smtClean="0"/>
              <a:t>Regulatory </a:t>
            </a:r>
            <a:r>
              <a:rPr lang="en-US" sz="1800" dirty="0"/>
              <a:t>authorities such as the FDA in the US and the MHRA in the UK can use AI to conduct regular inspections and audits to ensure compliance with established standards and regulations. </a:t>
            </a:r>
            <a:endParaRPr lang="en-US" sz="1800" dirty="0" smtClean="0"/>
          </a:p>
          <a:p>
            <a:pPr marL="0" indent="0" algn="just">
              <a:buNone/>
            </a:pPr>
            <a:r>
              <a:rPr lang="en-US" sz="1800" dirty="0" smtClean="0"/>
              <a:t>At </a:t>
            </a:r>
            <a:r>
              <a:rPr lang="en-US" sz="1800" dirty="0"/>
              <a:t>the international level, key players such as the European </a:t>
            </a:r>
            <a:r>
              <a:rPr lang="en-US" sz="1800" dirty="0" smtClean="0"/>
              <a:t>Union, </a:t>
            </a:r>
            <a:r>
              <a:rPr lang="en-US" sz="1800" dirty="0"/>
              <a:t>the United Nations </a:t>
            </a:r>
            <a:r>
              <a:rPr lang="en-US" sz="1800" dirty="0" smtClean="0"/>
              <a:t>(UN</a:t>
            </a:r>
            <a:r>
              <a:rPr lang="en-US" sz="1800" dirty="0"/>
              <a:t>) and the WHO have also published proposals and </a:t>
            </a:r>
            <a:r>
              <a:rPr lang="en-US" sz="1800" dirty="0" smtClean="0"/>
              <a:t>guidance </a:t>
            </a:r>
            <a:r>
              <a:rPr lang="en-US" sz="1800" dirty="0"/>
              <a:t>on the ethical use of AI in healthcare. </a:t>
            </a:r>
            <a:endParaRPr lang="en-US" sz="1800" dirty="0" smtClean="0"/>
          </a:p>
          <a:p>
            <a:pPr marL="0" indent="0" algn="just">
              <a:buNone/>
            </a:pPr>
            <a:r>
              <a:rPr lang="en-US" sz="1800" dirty="0" smtClean="0"/>
              <a:t>The </a:t>
            </a:r>
            <a:r>
              <a:rPr lang="en-US" sz="1800" dirty="0"/>
              <a:t>objective of these regulations is to tackle the risks associated with the use of AI in healthcare. </a:t>
            </a:r>
            <a:endParaRPr lang="en-US" sz="1800" dirty="0" smtClean="0"/>
          </a:p>
          <a:p>
            <a:pPr marL="0" indent="0" algn="just">
              <a:buNone/>
            </a:pPr>
            <a:r>
              <a:rPr lang="en-US" sz="1800" dirty="0" smtClean="0"/>
              <a:t>AI </a:t>
            </a:r>
            <a:r>
              <a:rPr lang="en-US" sz="1800" dirty="0"/>
              <a:t>tools can help implement and regulate wearable health technology through data analysis, and facilitate compliance with established standards and regulations. </a:t>
            </a:r>
          </a:p>
        </p:txBody>
      </p:sp>
    </p:spTree>
    <p:extLst>
      <p:ext uri="{BB962C8B-B14F-4D97-AF65-F5344CB8AC3E}">
        <p14:creationId xmlns:p14="http://schemas.microsoft.com/office/powerpoint/2010/main" val="1174874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Conclusions</a:t>
            </a:r>
            <a:endParaRPr lang="en-US" dirty="0"/>
          </a:p>
        </p:txBody>
      </p:sp>
      <p:sp>
        <p:nvSpPr>
          <p:cNvPr id="3" name="Content Placeholder 2"/>
          <p:cNvSpPr>
            <a:spLocks noGrp="1"/>
          </p:cNvSpPr>
          <p:nvPr>
            <p:ph idx="1"/>
          </p:nvPr>
        </p:nvSpPr>
        <p:spPr>
          <a:xfrm>
            <a:off x="838200" y="1243584"/>
            <a:ext cx="10515600" cy="4933379"/>
          </a:xfrm>
        </p:spPr>
        <p:txBody>
          <a:bodyPr/>
          <a:lstStyle/>
          <a:p>
            <a:pPr algn="just"/>
            <a:r>
              <a:rPr lang="en-US" sz="2000" dirty="0" err="1" smtClean="0"/>
              <a:t>Blockchain</a:t>
            </a:r>
            <a:r>
              <a:rPr lang="en-US" sz="2000" dirty="0" smtClean="0"/>
              <a:t> </a:t>
            </a:r>
            <a:r>
              <a:rPr lang="en-US" sz="2000" dirty="0"/>
              <a:t>technology can help build better healthcare systems. </a:t>
            </a:r>
            <a:endParaRPr lang="en-US" sz="2000" dirty="0" smtClean="0"/>
          </a:p>
          <a:p>
            <a:pPr algn="just"/>
            <a:endParaRPr lang="en-US" sz="2000" dirty="0" smtClean="0"/>
          </a:p>
          <a:p>
            <a:pPr algn="just"/>
            <a:r>
              <a:rPr lang="en-US" sz="2000" dirty="0" smtClean="0"/>
              <a:t>However</a:t>
            </a:r>
            <a:r>
              <a:rPr lang="en-US" sz="2000" dirty="0"/>
              <a:t>, the novelty of this technology is source of ethical and regulatory challenges especially the necessity to comply with the right to privacy by protecting personal health data. </a:t>
            </a:r>
            <a:endParaRPr lang="en-US" sz="2000" dirty="0" smtClean="0"/>
          </a:p>
          <a:p>
            <a:pPr algn="just"/>
            <a:endParaRPr lang="en-US" sz="2000" dirty="0" smtClean="0"/>
          </a:p>
          <a:p>
            <a:pPr algn="just"/>
            <a:r>
              <a:rPr lang="en-US" sz="2000" dirty="0" smtClean="0"/>
              <a:t>Existing </a:t>
            </a:r>
            <a:r>
              <a:rPr lang="en-US" sz="2000" dirty="0"/>
              <a:t>regulations such as the GDPR or upcoming ones such as the EU Data Act can provide reliable legal frameworks and established standards to be implemented by healthcare providers. </a:t>
            </a:r>
            <a:endParaRPr lang="en-US" sz="2000" dirty="0" smtClean="0"/>
          </a:p>
          <a:p>
            <a:pPr algn="just"/>
            <a:endParaRPr lang="en-US" sz="2000" dirty="0" smtClean="0"/>
          </a:p>
          <a:p>
            <a:pPr algn="just"/>
            <a:r>
              <a:rPr lang="en-US" sz="2000" dirty="0" smtClean="0"/>
              <a:t>States </a:t>
            </a:r>
            <a:r>
              <a:rPr lang="en-US" sz="2000" dirty="0"/>
              <a:t>and international organizations such as the WHO need to cooperate and elaborate new guidelines and legally binding rules in this field. </a:t>
            </a:r>
            <a:endParaRPr lang="en-US" sz="2000" dirty="0" smtClean="0"/>
          </a:p>
          <a:p>
            <a:pPr algn="just"/>
            <a:endParaRPr lang="en-US" sz="2000" dirty="0" smtClean="0"/>
          </a:p>
          <a:p>
            <a:pPr algn="just"/>
            <a:r>
              <a:rPr lang="en-US" sz="2000" dirty="0" smtClean="0"/>
              <a:t>Also</a:t>
            </a:r>
            <a:r>
              <a:rPr lang="en-US" sz="2000" dirty="0"/>
              <a:t>, AI promises to be a powerful tool with its ability to conduct automated audits and investigations. </a:t>
            </a:r>
          </a:p>
          <a:p>
            <a:endParaRPr lang="en-US" dirty="0"/>
          </a:p>
        </p:txBody>
      </p:sp>
    </p:spTree>
    <p:extLst>
      <p:ext uri="{BB962C8B-B14F-4D97-AF65-F5344CB8AC3E}">
        <p14:creationId xmlns:p14="http://schemas.microsoft.com/office/powerpoint/2010/main" val="33154632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TotalTime>
  <Words>1187</Words>
  <Application>Microsoft Office PowerPoint</Application>
  <PresentationFormat>Widescreen</PresentationFormat>
  <Paragraphs>76</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DengXian</vt:lpstr>
      <vt:lpstr>Palatino Linotype</vt:lpstr>
      <vt:lpstr>Times New Roman</vt:lpstr>
      <vt:lpstr>Office Theme</vt:lpstr>
      <vt:lpstr>PowerPoint Presentation</vt:lpstr>
      <vt:lpstr>Privacy and Regulatory Issues in Wearable Health Technology </vt:lpstr>
      <vt:lpstr>1. Introduction</vt:lpstr>
      <vt:lpstr>2. Challenges posed by wearable health technology</vt:lpstr>
      <vt:lpstr>3. How can we ensure the privacy and security of personal health data?</vt:lpstr>
      <vt:lpstr>4. The complexity to regulate wearable health technology at both national and international levels</vt:lpstr>
      <vt:lpstr>5. AI as a regulatory tool </vt:lpstr>
      <vt:lpstr>6. 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Ankit Shrirang Bhosale</dc:creator>
  <cp:lastModifiedBy>Dr. Rabai Bouderhem</cp:lastModifiedBy>
  <cp:revision>20</cp:revision>
  <cp:lastPrinted>2023-09-06T09:58:48Z</cp:lastPrinted>
  <dcterms:created xsi:type="dcterms:W3CDTF">2021-12-16T10:11:42Z</dcterms:created>
  <dcterms:modified xsi:type="dcterms:W3CDTF">2023-10-23T16:26:59Z</dcterms:modified>
</cp:coreProperties>
</file>